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notesSlides/notesSlide1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slideLayouts/slideLayout19.xml" ContentType="application/vnd.openxmlformats-officedocument.presentationml.slideLayou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19.jpg" ContentType="image/png"/>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 id="2147483653" r:id="rId2"/>
  </p:sldMasterIdLst>
  <p:notesMasterIdLst>
    <p:notesMasterId r:id="rId78"/>
  </p:notesMasterIdLst>
  <p:sldIdLst>
    <p:sldId id="265" r:id="rId3"/>
    <p:sldId id="256" r:id="rId4"/>
    <p:sldId id="260" r:id="rId5"/>
    <p:sldId id="277" r:id="rId6"/>
    <p:sldId id="278" r:id="rId7"/>
    <p:sldId id="297" r:id="rId8"/>
    <p:sldId id="298" r:id="rId9"/>
    <p:sldId id="299" r:id="rId10"/>
    <p:sldId id="300" r:id="rId11"/>
    <p:sldId id="301" r:id="rId12"/>
    <p:sldId id="302" r:id="rId13"/>
    <p:sldId id="303" r:id="rId14"/>
    <p:sldId id="304" r:id="rId15"/>
    <p:sldId id="305" r:id="rId16"/>
    <p:sldId id="306" r:id="rId17"/>
    <p:sldId id="365" r:id="rId18"/>
    <p:sldId id="308" r:id="rId19"/>
    <p:sldId id="309" r:id="rId20"/>
    <p:sldId id="279" r:id="rId21"/>
    <p:sldId id="280" r:id="rId22"/>
    <p:sldId id="322" r:id="rId23"/>
    <p:sldId id="281" r:id="rId24"/>
    <p:sldId id="283" r:id="rId25"/>
    <p:sldId id="282" r:id="rId26"/>
    <p:sldId id="326" r:id="rId27"/>
    <p:sldId id="327" r:id="rId28"/>
    <p:sldId id="329" r:id="rId29"/>
    <p:sldId id="330" r:id="rId30"/>
    <p:sldId id="331" r:id="rId31"/>
    <p:sldId id="332" r:id="rId32"/>
    <p:sldId id="333" r:id="rId33"/>
    <p:sldId id="334" r:id="rId34"/>
    <p:sldId id="335" r:id="rId35"/>
    <p:sldId id="336" r:id="rId36"/>
    <p:sldId id="337" r:id="rId37"/>
    <p:sldId id="338" r:id="rId38"/>
    <p:sldId id="339" r:id="rId39"/>
    <p:sldId id="340" r:id="rId40"/>
    <p:sldId id="341" r:id="rId41"/>
    <p:sldId id="342" r:id="rId42"/>
    <p:sldId id="343" r:id="rId43"/>
    <p:sldId id="350" r:id="rId44"/>
    <p:sldId id="351" r:id="rId45"/>
    <p:sldId id="352" r:id="rId46"/>
    <p:sldId id="356" r:id="rId47"/>
    <p:sldId id="357" r:id="rId48"/>
    <p:sldId id="345" r:id="rId49"/>
    <p:sldId id="344" r:id="rId50"/>
    <p:sldId id="347" r:id="rId51"/>
    <p:sldId id="346" r:id="rId52"/>
    <p:sldId id="348" r:id="rId53"/>
    <p:sldId id="349" r:id="rId54"/>
    <p:sldId id="358" r:id="rId55"/>
    <p:sldId id="353" r:id="rId56"/>
    <p:sldId id="354" r:id="rId57"/>
    <p:sldId id="355" r:id="rId58"/>
    <p:sldId id="324" r:id="rId59"/>
    <p:sldId id="295" r:id="rId60"/>
    <p:sldId id="293" r:id="rId61"/>
    <p:sldId id="294" r:id="rId62"/>
    <p:sldId id="291" r:id="rId63"/>
    <p:sldId id="292" r:id="rId64"/>
    <p:sldId id="359" r:id="rId65"/>
    <p:sldId id="360" r:id="rId66"/>
    <p:sldId id="361" r:id="rId67"/>
    <p:sldId id="362" r:id="rId68"/>
    <p:sldId id="285" r:id="rId69"/>
    <p:sldId id="286" r:id="rId70"/>
    <p:sldId id="289" r:id="rId71"/>
    <p:sldId id="290" r:id="rId72"/>
    <p:sldId id="296" r:id="rId73"/>
    <p:sldId id="363" r:id="rId74"/>
    <p:sldId id="364" r:id="rId75"/>
    <p:sldId id="268" r:id="rId76"/>
    <p:sldId id="266" r:id="rId7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6EB1"/>
    <a:srgbClr val="CCECFF"/>
    <a:srgbClr val="CCFFFF"/>
    <a:srgbClr val="FFCC66"/>
    <a:srgbClr val="D68E05"/>
    <a:srgbClr val="595959"/>
    <a:srgbClr val="94C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55"/>
    <p:restoredTop sz="96405"/>
  </p:normalViewPr>
  <p:slideViewPr>
    <p:cSldViewPr snapToGrid="0">
      <p:cViewPr varScale="1">
        <p:scale>
          <a:sx n="76" d="100"/>
          <a:sy n="76" d="100"/>
        </p:scale>
        <p:origin x="114" y="7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customXml" Target="../customXml/item2.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3493F3-C05E-46E2-A56F-A8C4190027D8}" type="datetimeFigureOut">
              <a:rPr lang="en-GB" smtClean="0"/>
              <a:t>25/04/2024</a:t>
            </a:fld>
            <a:endParaRPr lang="en-GB"/>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235AB5-D1E5-48C5-AA88-978DACDF2927}" type="slidenum">
              <a:rPr lang="en-GB" smtClean="0"/>
              <a:t>‹N›</a:t>
            </a:fld>
            <a:endParaRPr lang="en-GB"/>
          </a:p>
        </p:txBody>
      </p:sp>
    </p:spTree>
    <p:extLst>
      <p:ext uri="{BB962C8B-B14F-4D97-AF65-F5344CB8AC3E}">
        <p14:creationId xmlns:p14="http://schemas.microsoft.com/office/powerpoint/2010/main" val="1312564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21</a:t>
            </a:fld>
            <a:endParaRPr lang="de-DE"/>
          </a:p>
        </p:txBody>
      </p:sp>
    </p:spTree>
    <p:extLst>
      <p:ext uri="{BB962C8B-B14F-4D97-AF65-F5344CB8AC3E}">
        <p14:creationId xmlns:p14="http://schemas.microsoft.com/office/powerpoint/2010/main" val="580897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34</a:t>
            </a:fld>
            <a:endParaRPr lang="de-DE"/>
          </a:p>
        </p:txBody>
      </p:sp>
    </p:spTree>
    <p:extLst>
      <p:ext uri="{BB962C8B-B14F-4D97-AF65-F5344CB8AC3E}">
        <p14:creationId xmlns:p14="http://schemas.microsoft.com/office/powerpoint/2010/main" val="6613159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35</a:t>
            </a:fld>
            <a:endParaRPr lang="de-DE"/>
          </a:p>
        </p:txBody>
      </p:sp>
    </p:spTree>
    <p:extLst>
      <p:ext uri="{BB962C8B-B14F-4D97-AF65-F5344CB8AC3E}">
        <p14:creationId xmlns:p14="http://schemas.microsoft.com/office/powerpoint/2010/main" val="303432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36</a:t>
            </a:fld>
            <a:endParaRPr lang="de-DE"/>
          </a:p>
        </p:txBody>
      </p:sp>
    </p:spTree>
    <p:extLst>
      <p:ext uri="{BB962C8B-B14F-4D97-AF65-F5344CB8AC3E}">
        <p14:creationId xmlns:p14="http://schemas.microsoft.com/office/powerpoint/2010/main" val="2487009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37</a:t>
            </a:fld>
            <a:endParaRPr lang="de-DE"/>
          </a:p>
        </p:txBody>
      </p:sp>
    </p:spTree>
    <p:extLst>
      <p:ext uri="{BB962C8B-B14F-4D97-AF65-F5344CB8AC3E}">
        <p14:creationId xmlns:p14="http://schemas.microsoft.com/office/powerpoint/2010/main" val="622299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38</a:t>
            </a:fld>
            <a:endParaRPr lang="de-DE"/>
          </a:p>
        </p:txBody>
      </p:sp>
    </p:spTree>
    <p:extLst>
      <p:ext uri="{BB962C8B-B14F-4D97-AF65-F5344CB8AC3E}">
        <p14:creationId xmlns:p14="http://schemas.microsoft.com/office/powerpoint/2010/main" val="1914003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39</a:t>
            </a:fld>
            <a:endParaRPr lang="de-DE"/>
          </a:p>
        </p:txBody>
      </p:sp>
    </p:spTree>
    <p:extLst>
      <p:ext uri="{BB962C8B-B14F-4D97-AF65-F5344CB8AC3E}">
        <p14:creationId xmlns:p14="http://schemas.microsoft.com/office/powerpoint/2010/main" val="3875855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41</a:t>
            </a:fld>
            <a:endParaRPr lang="de-DE"/>
          </a:p>
        </p:txBody>
      </p:sp>
    </p:spTree>
    <p:extLst>
      <p:ext uri="{BB962C8B-B14F-4D97-AF65-F5344CB8AC3E}">
        <p14:creationId xmlns:p14="http://schemas.microsoft.com/office/powerpoint/2010/main" val="2548042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42</a:t>
            </a:fld>
            <a:endParaRPr lang="de-DE"/>
          </a:p>
        </p:txBody>
      </p:sp>
    </p:spTree>
    <p:extLst>
      <p:ext uri="{BB962C8B-B14F-4D97-AF65-F5344CB8AC3E}">
        <p14:creationId xmlns:p14="http://schemas.microsoft.com/office/powerpoint/2010/main" val="79960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43</a:t>
            </a:fld>
            <a:endParaRPr lang="de-DE"/>
          </a:p>
        </p:txBody>
      </p:sp>
    </p:spTree>
    <p:extLst>
      <p:ext uri="{BB962C8B-B14F-4D97-AF65-F5344CB8AC3E}">
        <p14:creationId xmlns:p14="http://schemas.microsoft.com/office/powerpoint/2010/main" val="752905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44</a:t>
            </a:fld>
            <a:endParaRPr lang="de-DE"/>
          </a:p>
        </p:txBody>
      </p:sp>
    </p:spTree>
    <p:extLst>
      <p:ext uri="{BB962C8B-B14F-4D97-AF65-F5344CB8AC3E}">
        <p14:creationId xmlns:p14="http://schemas.microsoft.com/office/powerpoint/2010/main" val="2891742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25</a:t>
            </a:fld>
            <a:endParaRPr lang="de-DE"/>
          </a:p>
        </p:txBody>
      </p:sp>
    </p:spTree>
    <p:extLst>
      <p:ext uri="{BB962C8B-B14F-4D97-AF65-F5344CB8AC3E}">
        <p14:creationId xmlns:p14="http://schemas.microsoft.com/office/powerpoint/2010/main" val="1941818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47</a:t>
            </a:fld>
            <a:endParaRPr lang="de-DE"/>
          </a:p>
        </p:txBody>
      </p:sp>
    </p:spTree>
    <p:extLst>
      <p:ext uri="{BB962C8B-B14F-4D97-AF65-F5344CB8AC3E}">
        <p14:creationId xmlns:p14="http://schemas.microsoft.com/office/powerpoint/2010/main" val="27680115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48</a:t>
            </a:fld>
            <a:endParaRPr lang="de-DE"/>
          </a:p>
        </p:txBody>
      </p:sp>
    </p:spTree>
    <p:extLst>
      <p:ext uri="{BB962C8B-B14F-4D97-AF65-F5344CB8AC3E}">
        <p14:creationId xmlns:p14="http://schemas.microsoft.com/office/powerpoint/2010/main" val="38609847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49</a:t>
            </a:fld>
            <a:endParaRPr lang="de-DE"/>
          </a:p>
        </p:txBody>
      </p:sp>
    </p:spTree>
    <p:extLst>
      <p:ext uri="{BB962C8B-B14F-4D97-AF65-F5344CB8AC3E}">
        <p14:creationId xmlns:p14="http://schemas.microsoft.com/office/powerpoint/2010/main" val="1071791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50</a:t>
            </a:fld>
            <a:endParaRPr lang="de-DE"/>
          </a:p>
        </p:txBody>
      </p:sp>
    </p:spTree>
    <p:extLst>
      <p:ext uri="{BB962C8B-B14F-4D97-AF65-F5344CB8AC3E}">
        <p14:creationId xmlns:p14="http://schemas.microsoft.com/office/powerpoint/2010/main" val="5968593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51</a:t>
            </a:fld>
            <a:endParaRPr lang="de-DE"/>
          </a:p>
        </p:txBody>
      </p:sp>
    </p:spTree>
    <p:extLst>
      <p:ext uri="{BB962C8B-B14F-4D97-AF65-F5344CB8AC3E}">
        <p14:creationId xmlns:p14="http://schemas.microsoft.com/office/powerpoint/2010/main" val="4135050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52</a:t>
            </a:fld>
            <a:endParaRPr lang="de-DE"/>
          </a:p>
        </p:txBody>
      </p:sp>
    </p:spTree>
    <p:extLst>
      <p:ext uri="{BB962C8B-B14F-4D97-AF65-F5344CB8AC3E}">
        <p14:creationId xmlns:p14="http://schemas.microsoft.com/office/powerpoint/2010/main" val="3183737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26</a:t>
            </a:fld>
            <a:endParaRPr lang="de-DE"/>
          </a:p>
        </p:txBody>
      </p:sp>
    </p:spTree>
    <p:extLst>
      <p:ext uri="{BB962C8B-B14F-4D97-AF65-F5344CB8AC3E}">
        <p14:creationId xmlns:p14="http://schemas.microsoft.com/office/powerpoint/2010/main" val="384114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84138" y="744538"/>
            <a:ext cx="6623050" cy="3725862"/>
          </a:xfrm>
          <a:ln/>
        </p:spPr>
      </p:sp>
      <p:sp>
        <p:nvSpPr>
          <p:cNvPr id="5120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173892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28</a:t>
            </a:fld>
            <a:endParaRPr lang="de-DE"/>
          </a:p>
        </p:txBody>
      </p:sp>
    </p:spTree>
    <p:extLst>
      <p:ext uri="{BB962C8B-B14F-4D97-AF65-F5344CB8AC3E}">
        <p14:creationId xmlns:p14="http://schemas.microsoft.com/office/powerpoint/2010/main" val="3076525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29</a:t>
            </a:fld>
            <a:endParaRPr lang="de-DE"/>
          </a:p>
        </p:txBody>
      </p:sp>
    </p:spTree>
    <p:extLst>
      <p:ext uri="{BB962C8B-B14F-4D97-AF65-F5344CB8AC3E}">
        <p14:creationId xmlns:p14="http://schemas.microsoft.com/office/powerpoint/2010/main" val="102017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xfrm>
            <a:off x="84138" y="744538"/>
            <a:ext cx="6623050" cy="3725862"/>
          </a:xfrm>
          <a:ln/>
        </p:spPr>
      </p:sp>
      <p:sp>
        <p:nvSpPr>
          <p:cNvPr id="68611"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5377723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32</a:t>
            </a:fld>
            <a:endParaRPr lang="de-DE"/>
          </a:p>
        </p:txBody>
      </p:sp>
    </p:spTree>
    <p:extLst>
      <p:ext uri="{BB962C8B-B14F-4D97-AF65-F5344CB8AC3E}">
        <p14:creationId xmlns:p14="http://schemas.microsoft.com/office/powerpoint/2010/main" val="70657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84138" y="744538"/>
            <a:ext cx="6623050" cy="3725862"/>
          </a:xfrm>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C176F192-E8EC-46C3-8C82-5A9D13A17915}" type="slidenum">
              <a:rPr lang="de-DE" smtClean="0"/>
              <a:pPr/>
              <a:t>33</a:t>
            </a:fld>
            <a:endParaRPr lang="de-DE"/>
          </a:p>
        </p:txBody>
      </p:sp>
    </p:spTree>
    <p:extLst>
      <p:ext uri="{BB962C8B-B14F-4D97-AF65-F5344CB8AC3E}">
        <p14:creationId xmlns:p14="http://schemas.microsoft.com/office/powerpoint/2010/main" val="3921838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LIEF">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81603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7E5047-B9FC-806C-E046-08150E6C39C6}"/>
              </a:ext>
            </a:extLst>
          </p:cNvPr>
          <p:cNvSpPr>
            <a:spLocks noGrp="1"/>
          </p:cNvSpPr>
          <p:nvPr>
            <p:ph type="title"/>
          </p:nvPr>
        </p:nvSpPr>
        <p:spPr>
          <a:xfrm>
            <a:off x="839788" y="819150"/>
            <a:ext cx="3932237" cy="1238249"/>
          </a:xfrm>
        </p:spPr>
        <p:txBody>
          <a:bodyPr vert="horz" lIns="91440" tIns="45720" rIns="91440" bIns="45720" rtlCol="0" anchor="b">
            <a:normAutofit/>
          </a:bodyPr>
          <a:lstStyle>
            <a:lvl1pPr>
              <a:defRPr lang="it-IT" sz="3200" dirty="0">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69D829CE-2F13-CCFA-C4EA-39B37C4CCD67}"/>
              </a:ext>
            </a:extLst>
          </p:cNvPr>
          <p:cNvSpPr>
            <a:spLocks noGrp="1"/>
          </p:cNvSpPr>
          <p:nvPr>
            <p:ph idx="1"/>
          </p:nvPr>
        </p:nvSpPr>
        <p:spPr>
          <a:xfrm>
            <a:off x="5183188" y="987425"/>
            <a:ext cx="6172200" cy="5146675"/>
          </a:xfrm>
        </p:spPr>
        <p:txBody>
          <a:bodyPr/>
          <a:lstStyle>
            <a:lvl1pPr>
              <a:defRPr sz="3200">
                <a:solidFill>
                  <a:srgbClr val="595959"/>
                </a:solidFill>
              </a:defRPr>
            </a:lvl1pPr>
            <a:lvl2pPr>
              <a:defRPr sz="2800">
                <a:solidFill>
                  <a:srgbClr val="595959"/>
                </a:solidFill>
              </a:defRPr>
            </a:lvl2pPr>
            <a:lvl3pPr>
              <a:defRPr sz="2400">
                <a:solidFill>
                  <a:srgbClr val="595959"/>
                </a:solidFill>
              </a:defRPr>
            </a:lvl3pPr>
            <a:lvl4pPr>
              <a:defRPr sz="2000">
                <a:solidFill>
                  <a:srgbClr val="595959"/>
                </a:solidFill>
              </a:defRPr>
            </a:lvl4pPr>
            <a:lvl5pPr>
              <a:defRPr sz="2000">
                <a:solidFill>
                  <a:srgbClr val="595959"/>
                </a:solidFill>
              </a:defRPr>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A8D09D07-9D99-C739-5DA1-9D5EE7A28DC7}"/>
              </a:ext>
            </a:extLst>
          </p:cNvPr>
          <p:cNvSpPr>
            <a:spLocks noGrp="1"/>
          </p:cNvSpPr>
          <p:nvPr>
            <p:ph type="body" sz="half" idx="2"/>
          </p:nvPr>
        </p:nvSpPr>
        <p:spPr>
          <a:xfrm>
            <a:off x="839788" y="2057400"/>
            <a:ext cx="3932237" cy="40767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2A30F46C-A008-D06D-7FAB-8FC8AA6FF861}"/>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AFF5CE2C-C1E5-E004-FCC7-4516D98B99A7}"/>
              </a:ext>
            </a:extLst>
          </p:cNvPr>
          <p:cNvSpPr>
            <a:spLocks noGrp="1"/>
          </p:cNvSpPr>
          <p:nvPr>
            <p:ph type="sldNum" sz="quarter" idx="12"/>
          </p:nvPr>
        </p:nvSpPr>
        <p:spPr/>
        <p:txBody>
          <a:bodyPr/>
          <a:lstStyle/>
          <a:p>
            <a:fld id="{519954A3-9DFD-4C44-94BA-B95130A3BA1C}" type="slidenum">
              <a:rPr lang="en-US" smtClean="0"/>
              <a:t>‹N›</a:t>
            </a:fld>
            <a:endParaRPr lang="en-US" dirty="0"/>
          </a:p>
        </p:txBody>
      </p:sp>
    </p:spTree>
    <p:extLst>
      <p:ext uri="{BB962C8B-B14F-4D97-AF65-F5344CB8AC3E}">
        <p14:creationId xmlns:p14="http://schemas.microsoft.com/office/powerpoint/2010/main" val="4290016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D88CE4-2DD0-D971-75D5-7AA85A53D890}"/>
              </a:ext>
            </a:extLst>
          </p:cNvPr>
          <p:cNvSpPr>
            <a:spLocks noGrp="1"/>
          </p:cNvSpPr>
          <p:nvPr>
            <p:ph type="title"/>
          </p:nvPr>
        </p:nvSpPr>
        <p:spPr>
          <a:xfrm>
            <a:off x="839788" y="685800"/>
            <a:ext cx="3932237" cy="1371600"/>
          </a:xfrm>
        </p:spPr>
        <p:txBody>
          <a:bodyPr vert="horz" lIns="91440" tIns="45720" rIns="91440" bIns="45720" rtlCol="0" anchor="b">
            <a:normAutofit/>
          </a:bodyPr>
          <a:lstStyle>
            <a:lvl1pPr>
              <a:defRPr lang="it-IT" sz="3200">
                <a:solidFill>
                  <a:srgbClr val="94C020"/>
                </a:solidFill>
              </a:defRPr>
            </a:lvl1pPr>
          </a:lstStyle>
          <a:p>
            <a:pPr lvl="0"/>
            <a:r>
              <a:rPr lang="it-IT" dirty="0"/>
              <a:t>Fare clic per modificare lo stile del titolo dello schema</a:t>
            </a:r>
          </a:p>
        </p:txBody>
      </p:sp>
      <p:sp>
        <p:nvSpPr>
          <p:cNvPr id="3" name="Segnaposto immagine 2">
            <a:extLst>
              <a:ext uri="{FF2B5EF4-FFF2-40B4-BE49-F238E27FC236}">
                <a16:creationId xmlns:a16="http://schemas.microsoft.com/office/drawing/2014/main" id="{EC16FDAB-2765-B11F-66CA-4C7C7118A07A}"/>
              </a:ext>
            </a:extLst>
          </p:cNvPr>
          <p:cNvSpPr>
            <a:spLocks noGrp="1"/>
          </p:cNvSpPr>
          <p:nvPr>
            <p:ph type="pic" idx="1"/>
          </p:nvPr>
        </p:nvSpPr>
        <p:spPr>
          <a:xfrm>
            <a:off x="5183188" y="987425"/>
            <a:ext cx="6172200" cy="51847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p>
        </p:txBody>
      </p:sp>
      <p:sp>
        <p:nvSpPr>
          <p:cNvPr id="4" name="Segnaposto testo 3">
            <a:extLst>
              <a:ext uri="{FF2B5EF4-FFF2-40B4-BE49-F238E27FC236}">
                <a16:creationId xmlns:a16="http://schemas.microsoft.com/office/drawing/2014/main" id="{CC352850-094F-81CA-80F8-0C82F67F4DD2}"/>
              </a:ext>
            </a:extLst>
          </p:cNvPr>
          <p:cNvSpPr>
            <a:spLocks noGrp="1"/>
          </p:cNvSpPr>
          <p:nvPr>
            <p:ph type="body" sz="half" idx="2"/>
          </p:nvPr>
        </p:nvSpPr>
        <p:spPr>
          <a:xfrm>
            <a:off x="839788" y="2057400"/>
            <a:ext cx="3932237" cy="4114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6" name="Segnaposto piè di pagina 5">
            <a:extLst>
              <a:ext uri="{FF2B5EF4-FFF2-40B4-BE49-F238E27FC236}">
                <a16:creationId xmlns:a16="http://schemas.microsoft.com/office/drawing/2014/main" id="{77A1A944-CE4C-8232-CB28-650E41FF34A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49D91120-8A58-7980-C352-B2B148A1473C}"/>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2711107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C32BE5-9166-6808-F773-4EC2C3C02541}"/>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verticale 2">
            <a:extLst>
              <a:ext uri="{FF2B5EF4-FFF2-40B4-BE49-F238E27FC236}">
                <a16:creationId xmlns:a16="http://schemas.microsoft.com/office/drawing/2014/main" id="{9D4FEFF9-34BF-64D5-5C91-1E8379CA88A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F44BE625-B214-E0A6-80E8-2E6C7D8C623E}"/>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2B8090AA-9C94-D987-2A4D-CB828C03C6FD}"/>
              </a:ext>
            </a:extLst>
          </p:cNvPr>
          <p:cNvSpPr>
            <a:spLocks noGrp="1"/>
          </p:cNvSpPr>
          <p:nvPr>
            <p:ph type="sldNum" sz="quarter" idx="12"/>
          </p:nvPr>
        </p:nvSpPr>
        <p:spPr/>
        <p:txBody>
          <a:bodyPr/>
          <a:lstStyle/>
          <a:p>
            <a:fld id="{89333C77-0158-454C-844F-B7AB9BD7DAD4}" type="slidenum">
              <a:rPr lang="en-US" smtClean="0"/>
              <a:t>‹N›</a:t>
            </a:fld>
            <a:endParaRPr lang="en-US" dirty="0"/>
          </a:p>
        </p:txBody>
      </p:sp>
    </p:spTree>
    <p:extLst>
      <p:ext uri="{BB962C8B-B14F-4D97-AF65-F5344CB8AC3E}">
        <p14:creationId xmlns:p14="http://schemas.microsoft.com/office/powerpoint/2010/main" val="40833512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414E45D8-327C-0B05-3A11-6BE2EBE73C23}"/>
              </a:ext>
            </a:extLst>
          </p:cNvPr>
          <p:cNvSpPr>
            <a:spLocks noGrp="1"/>
          </p:cNvSpPr>
          <p:nvPr>
            <p:ph type="title" orient="vert"/>
          </p:nvPr>
        </p:nvSpPr>
        <p:spPr>
          <a:xfrm>
            <a:off x="8724900" y="507999"/>
            <a:ext cx="2628900" cy="5668963"/>
          </a:xfrm>
        </p:spPr>
        <p:txBody>
          <a:bodyPr vert="vert" lIns="91440" tIns="45720" rIns="91440" bIns="45720" rtlCol="0" anchor="ctr">
            <a:normAutofit/>
          </a:bodyPr>
          <a:lstStyle>
            <a:lvl1pPr>
              <a:defRPr lang="it-IT">
                <a:solidFill>
                  <a:srgbClr val="94C020"/>
                </a:solidFill>
              </a:defRPr>
            </a:lvl1pPr>
          </a:lstStyle>
          <a:p>
            <a:pPr lvl="0"/>
            <a:r>
              <a:rPr lang="it-IT"/>
              <a:t>Fare clic per modificare lo stile del titolo dello schema</a:t>
            </a:r>
          </a:p>
        </p:txBody>
      </p:sp>
      <p:sp>
        <p:nvSpPr>
          <p:cNvPr id="3" name="Segnaposto testo verticale 2">
            <a:extLst>
              <a:ext uri="{FF2B5EF4-FFF2-40B4-BE49-F238E27FC236}">
                <a16:creationId xmlns:a16="http://schemas.microsoft.com/office/drawing/2014/main" id="{71453041-526F-8937-932B-EF172A95255C}"/>
              </a:ext>
            </a:extLst>
          </p:cNvPr>
          <p:cNvSpPr>
            <a:spLocks noGrp="1"/>
          </p:cNvSpPr>
          <p:nvPr>
            <p:ph type="body" orient="vert" idx="1"/>
          </p:nvPr>
        </p:nvSpPr>
        <p:spPr>
          <a:xfrm>
            <a:off x="838200" y="507999"/>
            <a:ext cx="7734300" cy="5668964"/>
          </a:xfrm>
        </p:spPr>
        <p:txBody>
          <a:bodyPr vert="eaVert"/>
          <a:lstStyle>
            <a:lvl1pPr>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0E8EE9AA-BA08-26B8-EAE7-70FE45C46D20}"/>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00AA2AD7-E2BC-7B18-1F33-E909574043CD}"/>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55493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6" name="Segnaposto immagine 5">
            <a:extLst>
              <a:ext uri="{FF2B5EF4-FFF2-40B4-BE49-F238E27FC236}">
                <a16:creationId xmlns:a16="http://schemas.microsoft.com/office/drawing/2014/main" id="{9527BB6F-A164-5D4F-9B76-8A5088A9DF87}"/>
              </a:ext>
            </a:extLst>
          </p:cNvPr>
          <p:cNvSpPr>
            <a:spLocks noGrp="1"/>
          </p:cNvSpPr>
          <p:nvPr>
            <p:ph type="pic" sz="quarter" idx="12"/>
          </p:nvPr>
        </p:nvSpPr>
        <p:spPr>
          <a:xfrm>
            <a:off x="838199" y="1781175"/>
            <a:ext cx="6591300" cy="4394200"/>
          </a:xfrm>
        </p:spPr>
        <p:txBody>
          <a:bodyPr/>
          <a:lstStyle/>
          <a:p>
            <a:endParaRPr lang="en-GB"/>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Tree>
    <p:extLst>
      <p:ext uri="{BB962C8B-B14F-4D97-AF65-F5344CB8AC3E}">
        <p14:creationId xmlns:p14="http://schemas.microsoft.com/office/powerpoint/2010/main" val="4144916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E4EB15-FF82-3FC8-4D4D-F9AA912AE064}"/>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piè di pagina 2">
            <a:extLst>
              <a:ext uri="{FF2B5EF4-FFF2-40B4-BE49-F238E27FC236}">
                <a16:creationId xmlns:a16="http://schemas.microsoft.com/office/drawing/2014/main" id="{B4C1BCE5-53FD-4C92-A430-FA1ED3DEDD9E}"/>
              </a:ext>
            </a:extLst>
          </p:cNvPr>
          <p:cNvSpPr>
            <a:spLocks noGrp="1"/>
          </p:cNvSpPr>
          <p:nvPr>
            <p:ph type="ftr" sz="quarter" idx="10"/>
          </p:nvPr>
        </p:nvSpPr>
        <p:spPr/>
        <p:txBody>
          <a:bodyPr/>
          <a:lstStyle/>
          <a:p>
            <a:r>
              <a:rPr lang="en-US" b="1"/>
              <a:t>Module</a:t>
            </a:r>
            <a:r>
              <a:rPr lang="en-US"/>
              <a:t>: XXXXXXX / </a:t>
            </a:r>
            <a:r>
              <a:rPr lang="en-US" b="1"/>
              <a:t>Learning Unit</a:t>
            </a:r>
            <a:r>
              <a:rPr lang="en-US"/>
              <a:t>: YYYYYYY / </a:t>
            </a:r>
            <a:r>
              <a:rPr lang="en-US" b="1"/>
              <a:t>Sub Unit</a:t>
            </a:r>
            <a:r>
              <a:rPr lang="en-US"/>
              <a:t>: ZZZZZZZZ</a:t>
            </a:r>
            <a:endParaRPr lang="en-US" b="1" dirty="0"/>
          </a:p>
        </p:txBody>
      </p:sp>
      <p:sp>
        <p:nvSpPr>
          <p:cNvPr id="4" name="Segnaposto numero diapositiva 3">
            <a:extLst>
              <a:ext uri="{FF2B5EF4-FFF2-40B4-BE49-F238E27FC236}">
                <a16:creationId xmlns:a16="http://schemas.microsoft.com/office/drawing/2014/main" id="{13FAB5AC-728A-36B0-51DE-DEC911BFBD8D}"/>
              </a:ext>
            </a:extLst>
          </p:cNvPr>
          <p:cNvSpPr>
            <a:spLocks noGrp="1"/>
          </p:cNvSpPr>
          <p:nvPr>
            <p:ph type="sldNum" sz="quarter" idx="11"/>
          </p:nvPr>
        </p:nvSpPr>
        <p:spPr/>
        <p:txBody>
          <a:bodyPr/>
          <a:lstStyle/>
          <a:p>
            <a:fld id="{D57F1E4F-1CFF-5643-939E-217C01CDF565}" type="slidenum">
              <a:rPr lang="it-IT" smtClean="0"/>
              <a:pPr/>
              <a:t>‹N›</a:t>
            </a:fld>
            <a:endParaRPr lang="it-IT" dirty="0"/>
          </a:p>
        </p:txBody>
      </p:sp>
      <p:sp>
        <p:nvSpPr>
          <p:cNvPr id="8" name="Segnaposto testo 7">
            <a:extLst>
              <a:ext uri="{FF2B5EF4-FFF2-40B4-BE49-F238E27FC236}">
                <a16:creationId xmlns:a16="http://schemas.microsoft.com/office/drawing/2014/main" id="{58DBCC6F-DEF5-CAB3-E0DA-7FFAA2C9DD83}"/>
              </a:ext>
            </a:extLst>
          </p:cNvPr>
          <p:cNvSpPr>
            <a:spLocks noGrp="1"/>
          </p:cNvSpPr>
          <p:nvPr>
            <p:ph type="body" sz="quarter" idx="13"/>
          </p:nvPr>
        </p:nvSpPr>
        <p:spPr>
          <a:xfrm>
            <a:off x="7591425" y="1776414"/>
            <a:ext cx="3762375" cy="4394200"/>
          </a:xfrm>
        </p:spPr>
        <p:txBody>
          <a:bodyPr>
            <a:normAutofit/>
          </a:bodyPr>
          <a:lstStyle>
            <a:lvl1pPr marL="0" indent="0">
              <a:buFontTx/>
              <a:buNone/>
              <a:defRPr sz="2400"/>
            </a:lvl1pPr>
            <a:lvl2pPr marL="457200" indent="0">
              <a:buFontTx/>
              <a:buNone/>
              <a:defRPr sz="2000"/>
            </a:lvl2pPr>
            <a:lvl3pPr marL="914400" indent="0">
              <a:buFontTx/>
              <a:buNone/>
              <a:defRPr sz="1800"/>
            </a:lvl3pPr>
            <a:lvl4pPr marL="1371600" indent="0">
              <a:buFontTx/>
              <a:buNone/>
              <a:defRPr sz="1600"/>
            </a:lvl4pPr>
            <a:lvl5pPr marL="1828800" indent="0">
              <a:buFontTx/>
              <a:buNone/>
              <a:defRPr sz="1600"/>
            </a:lvl5pPr>
          </a:lstStyle>
          <a:p>
            <a:pPr lvl="0"/>
            <a:r>
              <a:rPr lang="it-IT" dirty="0"/>
              <a:t>Fare clic per modificare gli stili del testo dello schema</a:t>
            </a:r>
          </a:p>
        </p:txBody>
      </p:sp>
      <p:sp>
        <p:nvSpPr>
          <p:cNvPr id="7" name="Segnaposto grafico 6">
            <a:extLst>
              <a:ext uri="{FF2B5EF4-FFF2-40B4-BE49-F238E27FC236}">
                <a16:creationId xmlns:a16="http://schemas.microsoft.com/office/drawing/2014/main" id="{B151F72B-F6FA-E04A-C2A3-703DEDE9DBCB}"/>
              </a:ext>
            </a:extLst>
          </p:cNvPr>
          <p:cNvSpPr>
            <a:spLocks noGrp="1"/>
          </p:cNvSpPr>
          <p:nvPr>
            <p:ph type="chart" sz="quarter" idx="14"/>
          </p:nvPr>
        </p:nvSpPr>
        <p:spPr>
          <a:xfrm>
            <a:off x="838200" y="1775014"/>
            <a:ext cx="6591600" cy="4395600"/>
          </a:xfrm>
        </p:spPr>
        <p:txBody>
          <a:bodyPr/>
          <a:lstStyle/>
          <a:p>
            <a:endParaRPr lang="en-GB"/>
          </a:p>
        </p:txBody>
      </p:sp>
    </p:spTree>
    <p:extLst>
      <p:ext uri="{BB962C8B-B14F-4D97-AF65-F5344CB8AC3E}">
        <p14:creationId xmlns:p14="http://schemas.microsoft.com/office/powerpoint/2010/main" val="19925695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sclaim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195262"/>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Nur_Titel">
    <p:spTree>
      <p:nvGrpSpPr>
        <p:cNvPr id="1" name=""/>
        <p:cNvGrpSpPr/>
        <p:nvPr/>
      </p:nvGrpSpPr>
      <p:grpSpPr>
        <a:xfrm>
          <a:off x="0" y="0"/>
          <a:ext cx="0" cy="0"/>
          <a:chOff x="0" y="0"/>
          <a:chExt cx="0" cy="0"/>
        </a:xfrm>
      </p:grpSpPr>
      <p:sp>
        <p:nvSpPr>
          <p:cNvPr id="2" name="Titel 1"/>
          <p:cNvSpPr>
            <a:spLocks noGrp="1"/>
          </p:cNvSpPr>
          <p:nvPr>
            <p:ph type="title"/>
          </p:nvPr>
        </p:nvSpPr>
        <p:spPr>
          <a:xfrm>
            <a:off x="1712686" y="571501"/>
            <a:ext cx="8766628" cy="836613"/>
          </a:xfrm>
        </p:spPr>
        <p:txBody>
          <a:bodyPr/>
          <a:lstStyle>
            <a:lvl1pPr algn="ctr">
              <a:defRPr/>
            </a:lvl1p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4" name="Foliennummernplatzhalter 3"/>
          <p:cNvSpPr>
            <a:spLocks noGrp="1"/>
          </p:cNvSpPr>
          <p:nvPr>
            <p:ph type="sldNum" sz="quarter" idx="10"/>
          </p:nvPr>
        </p:nvSpPr>
        <p:spPr/>
        <p:txBody>
          <a:bodyPr/>
          <a:lstStyle>
            <a:lvl1pPr>
              <a:defRPr/>
            </a:lvl1pPr>
          </a:lstStyle>
          <a:p>
            <a:fld id="{928F1B6E-29C0-4F32-8139-A0C6EF1962A3}" type="slidenum">
              <a:rPr lang="de-DE"/>
              <a:pPr/>
              <a:t>‹N›</a:t>
            </a:fld>
            <a:endParaRPr lang="de-DE"/>
          </a:p>
        </p:txBody>
      </p:sp>
    </p:spTree>
    <p:extLst>
      <p:ext uri="{BB962C8B-B14F-4D97-AF65-F5344CB8AC3E}">
        <p14:creationId xmlns:p14="http://schemas.microsoft.com/office/powerpoint/2010/main" val="1760210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910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9684" y="1"/>
            <a:ext cx="8472411" cy="836613"/>
          </a:xfrm>
        </p:spPr>
        <p:txBody>
          <a:bodyPr/>
          <a:lstStyle/>
          <a:p>
            <a:r>
              <a:rPr lang="en-GB" noProof="0" dirty="0" err="1"/>
              <a:t>Titelmasterformat</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p:txBody>
      </p:sp>
      <p:sp>
        <p:nvSpPr>
          <p:cNvPr id="3" name="Inhaltsplatzhalter 2"/>
          <p:cNvSpPr>
            <a:spLocks noGrp="1"/>
          </p:cNvSpPr>
          <p:nvPr>
            <p:ph idx="1"/>
          </p:nvPr>
        </p:nvSpPr>
        <p:spPr>
          <a:xfrm>
            <a:off x="429685" y="908051"/>
            <a:ext cx="11330516" cy="5322933"/>
          </a:xfrm>
        </p:spPr>
        <p:txBody>
          <a:bodyPr/>
          <a:lstStyle>
            <a:lvl1pPr>
              <a:lnSpc>
                <a:spcPct val="120000"/>
              </a:lnSpc>
              <a:defRPr sz="2400"/>
            </a:lvl1pPr>
            <a:lvl2pPr>
              <a:lnSpc>
                <a:spcPct val="120000"/>
              </a:lnSpc>
              <a:defRPr sz="2200"/>
            </a:lvl2pPr>
          </a:lstStyle>
          <a:p>
            <a:pPr lvl="0"/>
            <a:r>
              <a:rPr lang="en-GB" noProof="0" dirty="0" err="1"/>
              <a:t>Textmasterformat</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4" name="Foliennummernplatzhalter 3"/>
          <p:cNvSpPr>
            <a:spLocks noGrp="1"/>
          </p:cNvSpPr>
          <p:nvPr>
            <p:ph type="sldNum" sz="quarter" idx="10"/>
          </p:nvPr>
        </p:nvSpPr>
        <p:spPr/>
        <p:txBody>
          <a:bodyPr/>
          <a:lstStyle>
            <a:lvl1pPr>
              <a:defRPr/>
            </a:lvl1pPr>
          </a:lstStyle>
          <a:p>
            <a:fld id="{928F1B6E-29C0-4F32-8139-A0C6EF1962A3}" type="slidenum">
              <a:rPr lang="de-DE"/>
              <a:pPr/>
              <a:t>‹N›</a:t>
            </a:fld>
            <a:endParaRPr lang="de-DE"/>
          </a:p>
        </p:txBody>
      </p:sp>
    </p:spTree>
    <p:extLst>
      <p:ext uri="{BB962C8B-B14F-4D97-AF65-F5344CB8AC3E}">
        <p14:creationId xmlns:p14="http://schemas.microsoft.com/office/powerpoint/2010/main" val="451117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6122A5-00A8-32E3-C7FF-3FEEECD528D1}"/>
              </a:ext>
            </a:extLst>
          </p:cNvPr>
          <p:cNvSpPr>
            <a:spLocks noGrp="1"/>
          </p:cNvSpPr>
          <p:nvPr>
            <p:ph type="ctrTitle"/>
          </p:nvPr>
        </p:nvSpPr>
        <p:spPr>
          <a:xfrm>
            <a:off x="1524000" y="1122363"/>
            <a:ext cx="9144000" cy="2387600"/>
          </a:xfrm>
        </p:spPr>
        <p:txBody>
          <a:bodyPr vert="horz" lIns="91440" tIns="45720" rIns="91440" bIns="45720" rtlCol="0" anchor="b">
            <a:normAutofit fontScale="90000"/>
          </a:bodyPr>
          <a:lstStyle>
            <a:lvl1pPr algn="ctr">
              <a:defRPr lang="it-IT" sz="6000" b="1">
                <a:solidFill>
                  <a:srgbClr val="94C020"/>
                </a:solidFill>
                <a:latin typeface="+mn-lt"/>
              </a:defRPr>
            </a:lvl1pPr>
          </a:lstStyle>
          <a:p>
            <a:pPr lvl="0" algn="ctr"/>
            <a:r>
              <a:rPr lang="it-IT"/>
              <a:t>Fare clic per modificare lo stile del titolo dello schema</a:t>
            </a:r>
          </a:p>
        </p:txBody>
      </p:sp>
      <p:sp>
        <p:nvSpPr>
          <p:cNvPr id="3" name="Sottotitolo 2">
            <a:extLst>
              <a:ext uri="{FF2B5EF4-FFF2-40B4-BE49-F238E27FC236}">
                <a16:creationId xmlns:a16="http://schemas.microsoft.com/office/drawing/2014/main" id="{E890540D-6233-8DC0-25E1-261205F22FED}"/>
              </a:ext>
            </a:extLst>
          </p:cNvPr>
          <p:cNvSpPr>
            <a:spLocks noGrp="1"/>
          </p:cNvSpPr>
          <p:nvPr>
            <p:ph type="subTitle" idx="1"/>
          </p:nvPr>
        </p:nvSpPr>
        <p:spPr>
          <a:xfrm>
            <a:off x="1524000" y="3602038"/>
            <a:ext cx="9144000" cy="1655762"/>
          </a:xfrm>
        </p:spPr>
        <p:txBody>
          <a:bodyPr vert="horz" lIns="91440" tIns="45720" rIns="91440" bIns="45720" rtlCol="0">
            <a:normAutofit/>
          </a:bodyPr>
          <a:lstStyle>
            <a:lvl1pPr marL="342900" indent="-342900" algn="ctr">
              <a:buFont typeface="Wingdings" panose="05000000000000000000" pitchFamily="2" charset="2"/>
              <a:buChar char="§"/>
              <a:defRPr lang="it-IT" sz="2400" dirty="0">
                <a:solidFill>
                  <a:schemeClr val="tx1">
                    <a:lumMod val="65000"/>
                    <a:lumOff val="35000"/>
                  </a:schemeClr>
                </a:solidFill>
              </a:defRPr>
            </a:lvl1pPr>
          </a:lstStyle>
          <a:p>
            <a:pPr marL="0" lvl="0" indent="0" algn="ctr">
              <a:buNone/>
            </a:pPr>
            <a:r>
              <a:rPr lang="it-IT" dirty="0"/>
              <a:t>Fare clic per modificare lo stile del sottotitolo dello schema</a:t>
            </a:r>
          </a:p>
        </p:txBody>
      </p:sp>
      <p:sp>
        <p:nvSpPr>
          <p:cNvPr id="5" name="Segnaposto piè di pagina 4">
            <a:extLst>
              <a:ext uri="{FF2B5EF4-FFF2-40B4-BE49-F238E27FC236}">
                <a16:creationId xmlns:a16="http://schemas.microsoft.com/office/drawing/2014/main" id="{6E5B8C5C-196C-69F0-D169-A3279DD36528}"/>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64D21475-6FBC-1FDA-6DD5-B4D3DC7C5709}"/>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75126031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1240B-7FA6-5C54-80D1-598C9A033CEA}"/>
              </a:ext>
            </a:extLst>
          </p:cNvPr>
          <p:cNvSpPr>
            <a:spLocks noGrp="1"/>
          </p:cNvSpPr>
          <p:nvPr>
            <p:ph type="title"/>
          </p:nvPr>
        </p:nvSpPr>
        <p:spPr>
          <a:xfrm>
            <a:off x="838200" y="681037"/>
            <a:ext cx="10515600" cy="1009651"/>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2A5918A4-C2B6-2A24-1305-FA064CC1C3E6}"/>
              </a:ext>
            </a:extLst>
          </p:cNvPr>
          <p:cNvSpPr>
            <a:spLocks noGrp="1"/>
          </p:cNvSpPr>
          <p:nvPr>
            <p:ph idx="1"/>
          </p:nvPr>
        </p:nvSpPr>
        <p:spPr/>
        <p:txBody>
          <a:bodyPr vert="horz" lIns="91440" tIns="45720" rIns="91440" bIns="45720" rtlCol="0">
            <a:normAutofit/>
          </a:bodyPr>
          <a:lstStyle>
            <a:lvl1pPr>
              <a:defRPr lang="it-IT" sz="2400">
                <a:solidFill>
                  <a:schemeClr val="tx1">
                    <a:lumMod val="65000"/>
                    <a:lumOff val="35000"/>
                  </a:schemeClr>
                </a:solidFill>
              </a:defRPr>
            </a:lvl1pPr>
            <a:lvl2pPr>
              <a:defRPr lang="it-IT">
                <a:solidFill>
                  <a:srgbClr val="595959"/>
                </a:solidFill>
              </a:defRPr>
            </a:lvl2pPr>
            <a:lvl3pPr>
              <a:defRPr lang="it-IT">
                <a:solidFill>
                  <a:srgbClr val="595959"/>
                </a:solidFill>
              </a:defRPr>
            </a:lvl3pPr>
            <a:lvl4pPr>
              <a:defRPr lang="it-IT">
                <a:solidFill>
                  <a:srgbClr val="595959"/>
                </a:solidFill>
              </a:defRPr>
            </a:lvl4pPr>
            <a:lvl5pPr>
              <a:defRPr lang="it-IT">
                <a:solidFill>
                  <a:srgbClr val="595959"/>
                </a:solidFill>
              </a:defRPr>
            </a:lvl5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piè di pagina 4">
            <a:extLst>
              <a:ext uri="{FF2B5EF4-FFF2-40B4-BE49-F238E27FC236}">
                <a16:creationId xmlns:a16="http://schemas.microsoft.com/office/drawing/2014/main" id="{8C4AA35A-5D50-BE62-F2C4-1FD36DF8EBA4}"/>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6" name="Segnaposto numero diapositiva 5">
            <a:extLst>
              <a:ext uri="{FF2B5EF4-FFF2-40B4-BE49-F238E27FC236}">
                <a16:creationId xmlns:a16="http://schemas.microsoft.com/office/drawing/2014/main" id="{B4334004-55B7-4583-BA2C-673BF369F923}"/>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9658792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7ACC99-8D30-1388-8E8C-18AD6AFE5D89}"/>
              </a:ext>
            </a:extLst>
          </p:cNvPr>
          <p:cNvSpPr>
            <a:spLocks noGrp="1"/>
          </p:cNvSpPr>
          <p:nvPr>
            <p:ph type="title"/>
          </p:nvPr>
        </p:nvSpPr>
        <p:spPr>
          <a:xfrm>
            <a:off x="831850" y="1709738"/>
            <a:ext cx="10515600" cy="2852737"/>
          </a:xfrm>
        </p:spPr>
        <p:txBody>
          <a:bodyPr vert="horz" lIns="91440" tIns="45720" rIns="91440" bIns="45720" rtlCol="0" anchor="b">
            <a:normAutofit fontScale="90000"/>
          </a:bodyPr>
          <a:lstStyle>
            <a:lvl1pPr>
              <a:defRPr lang="it-IT" sz="6000" b="1">
                <a:solidFill>
                  <a:srgbClr val="94C020"/>
                </a:solidFill>
                <a:latin typeface="+mn-lt"/>
              </a:defRPr>
            </a:lvl1p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2C6C9BC8-9C49-5860-3C9B-4DFF298194A0}"/>
              </a:ext>
            </a:extLst>
          </p:cNvPr>
          <p:cNvSpPr>
            <a:spLocks noGrp="1"/>
          </p:cNvSpPr>
          <p:nvPr>
            <p:ph type="body" idx="1"/>
          </p:nvPr>
        </p:nvSpPr>
        <p:spPr>
          <a:xfrm>
            <a:off x="831850" y="4589463"/>
            <a:ext cx="10515600" cy="1500187"/>
          </a:xfrm>
        </p:spPr>
        <p:txBody>
          <a:bodyPr vert="horz" lIns="91440" tIns="45720" rIns="91440" bIns="45720" rtlCol="0">
            <a:normAutofit/>
          </a:bodyPr>
          <a:lstStyle>
            <a:lvl1pPr>
              <a:defRPr lang="it-IT" sz="2400">
                <a:solidFill>
                  <a:schemeClr val="tx1">
                    <a:lumMod val="65000"/>
                    <a:lumOff val="35000"/>
                  </a:schemeClr>
                </a:solidFill>
              </a:defRPr>
            </a:lvl1pPr>
          </a:lstStyle>
          <a:p>
            <a:pPr marL="0" lvl="0" indent="0">
              <a:buNone/>
            </a:pPr>
            <a:r>
              <a:rPr lang="it-IT"/>
              <a:t>Fare clic per modificare gli stili del testo dello schema</a:t>
            </a:r>
          </a:p>
        </p:txBody>
      </p:sp>
      <p:sp>
        <p:nvSpPr>
          <p:cNvPr id="5" name="Segnaposto piè di pagina 4">
            <a:extLst>
              <a:ext uri="{FF2B5EF4-FFF2-40B4-BE49-F238E27FC236}">
                <a16:creationId xmlns:a16="http://schemas.microsoft.com/office/drawing/2014/main" id="{DCF716CD-E1B3-0F8F-98D0-8284F4D034A4}"/>
              </a:ext>
            </a:extLst>
          </p:cNvPr>
          <p:cNvSpPr>
            <a:spLocks noGrp="1"/>
          </p:cNvSpPr>
          <p:nvPr>
            <p:ph type="ftr" sz="quarter" idx="11"/>
          </p:nvPr>
        </p:nvSpPr>
        <p:spPr/>
        <p:txBody>
          <a:bodyPr/>
          <a:lstStyle/>
          <a:p>
            <a:r>
              <a:rPr lang="en-US" dirty="0"/>
              <a:t>Module: XXXXXXX / Learning Unit: YYYYYYY / Sub Unit: ZZZZZZZZ</a:t>
            </a:r>
          </a:p>
        </p:txBody>
      </p:sp>
      <p:sp>
        <p:nvSpPr>
          <p:cNvPr id="6" name="Segnaposto numero diapositiva 5">
            <a:extLst>
              <a:ext uri="{FF2B5EF4-FFF2-40B4-BE49-F238E27FC236}">
                <a16:creationId xmlns:a16="http://schemas.microsoft.com/office/drawing/2014/main" id="{BEC30DA6-2F52-4F9B-C436-D5274F719E96}"/>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47372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312703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4EC8361-8B55-E21D-0729-DAF0A91BB43C}"/>
              </a:ext>
            </a:extLst>
          </p:cNvPr>
          <p:cNvSpPr>
            <a:spLocks noGrp="1"/>
          </p:cNvSpPr>
          <p:nvPr>
            <p:ph type="title"/>
          </p:nvPr>
        </p:nvSpPr>
        <p:spPr>
          <a:xfrm>
            <a:off x="839788" y="774700"/>
            <a:ext cx="10515600" cy="9159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testo 2">
            <a:extLst>
              <a:ext uri="{FF2B5EF4-FFF2-40B4-BE49-F238E27FC236}">
                <a16:creationId xmlns:a16="http://schemas.microsoft.com/office/drawing/2014/main" id="{BB9546E0-5ED9-4B3D-A15A-DE549550D5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2AD68EE-1126-EF80-2914-23F60E25D73D}"/>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CE7060D-F6F1-5622-EF5F-BD1CFA9AD0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409707CB-CBCD-8077-C620-FB87731AFD9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8" name="Segnaposto piè di pagina 7">
            <a:extLst>
              <a:ext uri="{FF2B5EF4-FFF2-40B4-BE49-F238E27FC236}">
                <a16:creationId xmlns:a16="http://schemas.microsoft.com/office/drawing/2014/main" id="{F3627770-A5EE-3EF1-6806-78663F3AD7F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9" name="Segnaposto numero diapositiva 8">
            <a:extLst>
              <a:ext uri="{FF2B5EF4-FFF2-40B4-BE49-F238E27FC236}">
                <a16:creationId xmlns:a16="http://schemas.microsoft.com/office/drawing/2014/main" id="{3E41E068-8309-AA34-EFD3-6632EF156C8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1673021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lon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12C782-47B5-CA99-685D-3350368C8019}"/>
              </a:ext>
            </a:extLst>
          </p:cNvPr>
          <p:cNvSpPr>
            <a:spLocks noGrp="1"/>
          </p:cNvSpPr>
          <p:nvPr>
            <p:ph type="title"/>
          </p:nvPr>
        </p:nvSpPr>
        <p:spPr>
          <a:xfrm>
            <a:off x="838200" y="812800"/>
            <a:ext cx="10515600" cy="8778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3" name="Segnaposto contenuto 2">
            <a:extLst>
              <a:ext uri="{FF2B5EF4-FFF2-40B4-BE49-F238E27FC236}">
                <a16:creationId xmlns:a16="http://schemas.microsoft.com/office/drawing/2014/main" id="{CE6752D3-9B63-4471-7D15-C34B66B2FA5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86888FA-CF6F-2A1E-15BD-01FD2BDE8AC0}"/>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a:extLst>
              <a:ext uri="{FF2B5EF4-FFF2-40B4-BE49-F238E27FC236}">
                <a16:creationId xmlns:a16="http://schemas.microsoft.com/office/drawing/2014/main" id="{BB509580-4E42-15C7-DA53-2D597A3B6395}"/>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7" name="Segnaposto numero diapositiva 6">
            <a:extLst>
              <a:ext uri="{FF2B5EF4-FFF2-40B4-BE49-F238E27FC236}">
                <a16:creationId xmlns:a16="http://schemas.microsoft.com/office/drawing/2014/main" id="{13DC541D-C5DE-9BE6-8939-4A8110E75EC2}"/>
              </a:ext>
            </a:extLst>
          </p:cNvPr>
          <p:cNvSpPr>
            <a:spLocks noGrp="1"/>
          </p:cNvSpPr>
          <p:nvPr>
            <p:ph type="sldNum" sz="quarter" idx="12"/>
          </p:nvPr>
        </p:nvSpPr>
        <p:spPr/>
        <p:txBody>
          <a:bodyPr/>
          <a:lstStyle/>
          <a:p>
            <a:fld id="{6FF9F0C5-380F-41C2-899A-BAC0F0927E16}" type="slidenum">
              <a:rPr lang="en-US" smtClean="0"/>
              <a:t>‹N›</a:t>
            </a:fld>
            <a:endParaRPr lang="en-US" dirty="0"/>
          </a:p>
        </p:txBody>
      </p:sp>
    </p:spTree>
    <p:extLst>
      <p:ext uri="{BB962C8B-B14F-4D97-AF65-F5344CB8AC3E}">
        <p14:creationId xmlns:p14="http://schemas.microsoft.com/office/powerpoint/2010/main" val="39071365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6EC3B82-4F60-2330-94FF-CB6C87AB0041}"/>
              </a:ext>
            </a:extLst>
          </p:cNvPr>
          <p:cNvSpPr>
            <a:spLocks noGrp="1"/>
          </p:cNvSpPr>
          <p:nvPr>
            <p:ph type="title"/>
          </p:nvPr>
        </p:nvSpPr>
        <p:spPr>
          <a:xfrm>
            <a:off x="838200" y="762000"/>
            <a:ext cx="10515600" cy="928688"/>
          </a:xfrm>
        </p:spPr>
        <p:txBody>
          <a:bodyPr vert="horz" lIns="91440" tIns="45720" rIns="91440" bIns="45720" rtlCol="0" anchor="ctr">
            <a:normAutofit/>
          </a:bodyPr>
          <a:lstStyle>
            <a:lvl1pPr>
              <a:defRPr lang="it-IT">
                <a:solidFill>
                  <a:srgbClr val="94C020"/>
                </a:solidFill>
              </a:defRPr>
            </a:lvl1pPr>
          </a:lstStyle>
          <a:p>
            <a:pPr lvl="0"/>
            <a:r>
              <a:rPr lang="it-IT" dirty="0"/>
              <a:t>Fare clic per modificare lo stile del titolo dello schema</a:t>
            </a:r>
          </a:p>
        </p:txBody>
      </p:sp>
      <p:sp>
        <p:nvSpPr>
          <p:cNvPr id="4" name="Segnaposto piè di pagina 3">
            <a:extLst>
              <a:ext uri="{FF2B5EF4-FFF2-40B4-BE49-F238E27FC236}">
                <a16:creationId xmlns:a16="http://schemas.microsoft.com/office/drawing/2014/main" id="{A5138269-A114-F761-DB69-AFCB2ECF2DD9}"/>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5" name="Segnaposto numero diapositiva 4">
            <a:extLst>
              <a:ext uri="{FF2B5EF4-FFF2-40B4-BE49-F238E27FC236}">
                <a16:creationId xmlns:a16="http://schemas.microsoft.com/office/drawing/2014/main" id="{328E2090-5182-7AF9-04D0-3A3D4484C83E}"/>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333706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3" name="Segnaposto piè di pagina 2">
            <a:extLst>
              <a:ext uri="{FF2B5EF4-FFF2-40B4-BE49-F238E27FC236}">
                <a16:creationId xmlns:a16="http://schemas.microsoft.com/office/drawing/2014/main" id="{2462F54B-3E37-78C4-DCD2-6D783F30CFEB}"/>
              </a:ext>
            </a:extLst>
          </p:cNvPr>
          <p:cNvSpPr>
            <a:spLocks noGrp="1"/>
          </p:cNvSpPr>
          <p:nvPr>
            <p:ph type="ftr" sz="quarter" idx="11"/>
          </p:nvPr>
        </p:nvSpPr>
        <p:spPr/>
        <p:txBody>
          <a:bodyPr/>
          <a:lstStyle/>
          <a:p>
            <a:r>
              <a:rPr lang="en-US"/>
              <a:t>Module: XXXXXXX / Learning Unit: YYYYYYY / Sub Unit: ZZZZZZZZ</a:t>
            </a:r>
            <a:endParaRPr lang="en-US" dirty="0"/>
          </a:p>
        </p:txBody>
      </p:sp>
      <p:sp>
        <p:nvSpPr>
          <p:cNvPr id="4" name="Segnaposto numero diapositiva 3">
            <a:extLst>
              <a:ext uri="{FF2B5EF4-FFF2-40B4-BE49-F238E27FC236}">
                <a16:creationId xmlns:a16="http://schemas.microsoft.com/office/drawing/2014/main" id="{94CD7671-C97C-4DC8-A63F-734A9511400B}"/>
              </a:ext>
            </a:extLst>
          </p:cNvPr>
          <p:cNvSpPr>
            <a:spLocks noGrp="1"/>
          </p:cNvSpPr>
          <p:nvPr>
            <p:ph type="sldNum" sz="quarter" idx="12"/>
          </p:nvPr>
        </p:nvSpPr>
        <p:spPr/>
        <p:txBody>
          <a:bodyPr/>
          <a:lstStyle/>
          <a:p>
            <a:fld id="{D57F1E4F-1CFF-5643-939E-217C01CDF565}" type="slidenum">
              <a:rPr lang="en-US" smtClean="0"/>
              <a:pPr/>
              <a:t>‹N›</a:t>
            </a:fld>
            <a:endParaRPr lang="en-US" dirty="0"/>
          </a:p>
        </p:txBody>
      </p:sp>
    </p:spTree>
    <p:extLst>
      <p:ext uri="{BB962C8B-B14F-4D97-AF65-F5344CB8AC3E}">
        <p14:creationId xmlns:p14="http://schemas.microsoft.com/office/powerpoint/2010/main" val="529304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F9D81764-EEF3-B3B9-7883-7C10BB1A0B93}"/>
              </a:ext>
            </a:extLst>
          </p:cNvPr>
          <p:cNvSpPr>
            <a:spLocks noGrp="1"/>
          </p:cNvSpPr>
          <p:nvPr>
            <p:ph type="title"/>
          </p:nvPr>
        </p:nvSpPr>
        <p:spPr>
          <a:xfrm>
            <a:off x="838200" y="681037"/>
            <a:ext cx="10515600" cy="1009651"/>
          </a:xfrm>
          <a:prstGeom prst="rect">
            <a:avLst/>
          </a:prstGeom>
        </p:spPr>
        <p:txBody>
          <a:bodyPr vert="horz" lIns="91440" tIns="45720" rIns="91440" bIns="45720" rtlCol="0" anchor="ctr">
            <a:normAutofit/>
          </a:bodyPr>
          <a:lstStyle/>
          <a:p>
            <a:pPr lvl="0"/>
            <a:r>
              <a:rPr lang="it-IT"/>
              <a:t>Fare clic per modificare lo stile del titolo dello schema</a:t>
            </a:r>
          </a:p>
        </p:txBody>
      </p:sp>
      <p:sp>
        <p:nvSpPr>
          <p:cNvPr id="3" name="Segnaposto testo 2">
            <a:extLst>
              <a:ext uri="{FF2B5EF4-FFF2-40B4-BE49-F238E27FC236}">
                <a16:creationId xmlns:a16="http://schemas.microsoft.com/office/drawing/2014/main" id="{98E509D0-A688-42E6-5F9D-4B1C5CB06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piè di pagina 4">
            <a:extLst>
              <a:ext uri="{FF2B5EF4-FFF2-40B4-BE49-F238E27FC236}">
                <a16:creationId xmlns:a16="http://schemas.microsoft.com/office/drawing/2014/main" id="{D4468883-481E-6A84-AC66-340CA3412CA9}"/>
              </a:ext>
            </a:extLst>
          </p:cNvPr>
          <p:cNvSpPr>
            <a:spLocks noGrp="1"/>
          </p:cNvSpPr>
          <p:nvPr>
            <p:ph type="ftr" sz="quarter" idx="3"/>
          </p:nvPr>
        </p:nvSpPr>
        <p:spPr>
          <a:xfrm>
            <a:off x="838200" y="6238876"/>
            <a:ext cx="9982200" cy="600074"/>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b="1" dirty="0"/>
              <a:t>Module</a:t>
            </a:r>
            <a:r>
              <a:rPr lang="en-US" dirty="0"/>
              <a:t>: XXXXXXX / </a:t>
            </a:r>
            <a:r>
              <a:rPr lang="en-US" b="1" dirty="0"/>
              <a:t>Learning Unit</a:t>
            </a:r>
            <a:r>
              <a:rPr lang="en-US" dirty="0"/>
              <a:t>: YYYYYYY / </a:t>
            </a:r>
            <a:r>
              <a:rPr lang="en-US" b="1" dirty="0"/>
              <a:t>Sub Unit</a:t>
            </a:r>
            <a:r>
              <a:rPr lang="en-US" dirty="0"/>
              <a:t>: ZZZZZZZZ</a:t>
            </a:r>
            <a:endParaRPr lang="en-US" b="1" dirty="0"/>
          </a:p>
        </p:txBody>
      </p:sp>
      <p:sp>
        <p:nvSpPr>
          <p:cNvPr id="6" name="Segnaposto numero diapositiva 5">
            <a:extLst>
              <a:ext uri="{FF2B5EF4-FFF2-40B4-BE49-F238E27FC236}">
                <a16:creationId xmlns:a16="http://schemas.microsoft.com/office/drawing/2014/main" id="{7624506B-32CC-1AB4-8563-22F24F253EEF}"/>
              </a:ext>
            </a:extLst>
          </p:cNvPr>
          <p:cNvSpPr>
            <a:spLocks noGrp="1"/>
          </p:cNvSpPr>
          <p:nvPr>
            <p:ph type="sldNum" sz="quarter" idx="4"/>
          </p:nvPr>
        </p:nvSpPr>
        <p:spPr>
          <a:xfrm>
            <a:off x="10896600" y="6356350"/>
            <a:ext cx="457200" cy="365125"/>
          </a:xfrm>
          <a:prstGeom prst="rect">
            <a:avLst/>
          </a:prstGeom>
        </p:spPr>
        <p:txBody>
          <a:bodyPr vert="horz" lIns="91440" tIns="45720" rIns="91440" bIns="45720" rtlCol="0" anchor="ctr"/>
          <a:lstStyle>
            <a:lvl1pPr algn="r">
              <a:defRPr lang="en-US" sz="1200" b="1" smtClean="0">
                <a:solidFill>
                  <a:schemeClr val="tx1">
                    <a:tint val="75000"/>
                  </a:schemeClr>
                </a:solidFill>
              </a:defRPr>
            </a:lvl1pPr>
          </a:lstStyle>
          <a:p>
            <a:fld id="{D57F1E4F-1CFF-5643-939E-217C01CDF565}" type="slidenum">
              <a:rPr lang="it-IT" smtClean="0"/>
              <a:pPr/>
              <a:t>‹N›</a:t>
            </a:fld>
            <a:endParaRPr lang="it-IT" dirty="0"/>
          </a:p>
        </p:txBody>
      </p:sp>
    </p:spTree>
    <p:extLst>
      <p:ext uri="{BB962C8B-B14F-4D97-AF65-F5344CB8AC3E}">
        <p14:creationId xmlns:p14="http://schemas.microsoft.com/office/powerpoint/2010/main" val="1897871685"/>
      </p:ext>
    </p:extLst>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40" r:id="rId7"/>
    <p:sldLayoutId id="2147483732" r:id="rId8"/>
    <p:sldLayoutId id="2147483733" r:id="rId9"/>
    <p:sldLayoutId id="2147483734" r:id="rId10"/>
    <p:sldLayoutId id="2147483735" r:id="rId11"/>
    <p:sldLayoutId id="2147483736" r:id="rId12"/>
    <p:sldLayoutId id="2147483737" r:id="rId13"/>
    <p:sldLayoutId id="2147483741" r:id="rId14"/>
    <p:sldLayoutId id="2147483742" r:id="rId15"/>
    <p:sldLayoutId id="2147483739" r:id="rId16"/>
    <p:sldLayoutId id="2147483743" r:id="rId17"/>
    <p:sldLayoutId id="2147483744" r:id="rId18"/>
  </p:sldLayoutIdLst>
  <p:hf hdr="0" dt="0"/>
  <p:txStyles>
    <p:titleStyle>
      <a:lvl1pPr algn="l" defTabSz="914400" rtl="0" eaLnBrk="1" latinLnBrk="0" hangingPunct="1">
        <a:lnSpc>
          <a:spcPct val="90000"/>
        </a:lnSpc>
        <a:spcBef>
          <a:spcPct val="0"/>
        </a:spcBef>
        <a:buNone/>
        <a:defRPr lang="it-IT" sz="4400" kern="1200">
          <a:solidFill>
            <a:srgbClr val="94C02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5176" name="Rectangle 24"/>
          <p:cNvSpPr>
            <a:spLocks noChangeArrowheads="1"/>
          </p:cNvSpPr>
          <p:nvPr userDrawn="1"/>
        </p:nvSpPr>
        <p:spPr bwMode="auto">
          <a:xfrm>
            <a:off x="11279717" y="6597650"/>
            <a:ext cx="912283" cy="260350"/>
          </a:xfrm>
          <a:prstGeom prst="rect">
            <a:avLst/>
          </a:prstGeom>
          <a:solidFill>
            <a:srgbClr val="C1E0FF"/>
          </a:solidFill>
          <a:ln>
            <a:noFill/>
          </a:ln>
          <a:effectLst/>
          <a:extLs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de-DE" sz="1600" dirty="0"/>
          </a:p>
        </p:txBody>
      </p:sp>
      <p:sp>
        <p:nvSpPr>
          <p:cNvPr id="305175" name="Rectangle 23"/>
          <p:cNvSpPr>
            <a:spLocks noChangeArrowheads="1"/>
          </p:cNvSpPr>
          <p:nvPr userDrawn="1"/>
        </p:nvSpPr>
        <p:spPr bwMode="auto">
          <a:xfrm>
            <a:off x="0" y="6304351"/>
            <a:ext cx="12192000" cy="549360"/>
          </a:xfrm>
          <a:prstGeom prst="rect">
            <a:avLst/>
          </a:prstGeom>
          <a:gradFill>
            <a:gsLst>
              <a:gs pos="80000">
                <a:schemeClr val="bg1"/>
              </a:gs>
              <a:gs pos="71000">
                <a:schemeClr val="bg1"/>
              </a:gs>
              <a:gs pos="0">
                <a:srgbClr val="C72426"/>
              </a:gs>
              <a:gs pos="100000">
                <a:srgbClr val="C72426"/>
              </a:gs>
            </a:gsLst>
            <a:lin ang="0" scaled="1"/>
          </a:gradFill>
          <a:ln>
            <a:noFill/>
          </a:ln>
          <a:effectLst/>
        </p:spPr>
        <p:txBody>
          <a:bodyPr wrap="square" anchor="ctr">
            <a:spAutoFit/>
          </a:bodyPr>
          <a:lstStyle/>
          <a:p>
            <a:endParaRPr lang="de-DE" sz="1600" dirty="0"/>
          </a:p>
        </p:txBody>
      </p:sp>
      <p:sp>
        <p:nvSpPr>
          <p:cNvPr id="305167" name="Line 15"/>
          <p:cNvSpPr>
            <a:spLocks noChangeShapeType="1"/>
          </p:cNvSpPr>
          <p:nvPr userDrawn="1"/>
        </p:nvSpPr>
        <p:spPr bwMode="auto">
          <a:xfrm>
            <a:off x="0" y="836613"/>
            <a:ext cx="12192000" cy="0"/>
          </a:xfrm>
          <a:prstGeom prst="line">
            <a:avLst/>
          </a:prstGeom>
          <a:noFill/>
          <a:ln w="15875">
            <a:solidFill>
              <a:srgbClr val="006699"/>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e-DE" sz="1600" dirty="0"/>
          </a:p>
        </p:txBody>
      </p:sp>
      <p:sp>
        <p:nvSpPr>
          <p:cNvPr id="305154" name="Rectangle 2"/>
          <p:cNvSpPr>
            <a:spLocks noGrp="1" noChangeArrowheads="1"/>
          </p:cNvSpPr>
          <p:nvPr>
            <p:ph type="body" idx="1"/>
          </p:nvPr>
        </p:nvSpPr>
        <p:spPr bwMode="auto">
          <a:xfrm>
            <a:off x="429685" y="908051"/>
            <a:ext cx="11330516" cy="539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noProof="0" dirty="0" err="1"/>
              <a:t>Textmasterformate</a:t>
            </a:r>
            <a:r>
              <a:rPr lang="en-GB" noProof="0" dirty="0"/>
              <a:t> </a:t>
            </a:r>
            <a:r>
              <a:rPr lang="en-GB" noProof="0" dirty="0" err="1"/>
              <a:t>durch</a:t>
            </a:r>
            <a:r>
              <a:rPr lang="en-GB" noProof="0" dirty="0"/>
              <a:t> </a:t>
            </a:r>
            <a:r>
              <a:rPr lang="en-GB" noProof="0" dirty="0" err="1"/>
              <a:t>Klicken</a:t>
            </a:r>
            <a:r>
              <a:rPr lang="en-GB" noProof="0" dirty="0"/>
              <a:t> </a:t>
            </a:r>
            <a:r>
              <a:rPr lang="en-GB" noProof="0" dirty="0" err="1"/>
              <a:t>bearbeiten</a:t>
            </a:r>
            <a:endParaRPr lang="en-GB" noProof="0" dirty="0"/>
          </a:p>
          <a:p>
            <a:pPr lvl="1"/>
            <a:r>
              <a:rPr lang="en-GB" noProof="0" dirty="0" err="1"/>
              <a:t>Zweite</a:t>
            </a:r>
            <a:r>
              <a:rPr lang="en-GB" noProof="0" dirty="0"/>
              <a:t> </a:t>
            </a:r>
            <a:r>
              <a:rPr lang="en-GB" noProof="0" dirty="0" err="1"/>
              <a:t>Ebene</a:t>
            </a:r>
            <a:endParaRPr lang="en-GB" noProof="0" dirty="0"/>
          </a:p>
          <a:p>
            <a:pPr lvl="2"/>
            <a:r>
              <a:rPr lang="en-GB" noProof="0" dirty="0" err="1"/>
              <a:t>Dritte</a:t>
            </a:r>
            <a:r>
              <a:rPr lang="en-GB" noProof="0" dirty="0"/>
              <a:t> </a:t>
            </a:r>
            <a:r>
              <a:rPr lang="en-GB" noProof="0" dirty="0" err="1"/>
              <a:t>Ebene</a:t>
            </a:r>
            <a:endParaRPr lang="en-GB" noProof="0" dirty="0"/>
          </a:p>
          <a:p>
            <a:pPr lvl="3"/>
            <a:r>
              <a:rPr lang="en-GB" noProof="0" dirty="0" err="1"/>
              <a:t>Vierte</a:t>
            </a:r>
            <a:r>
              <a:rPr lang="en-GB" noProof="0" dirty="0"/>
              <a:t> </a:t>
            </a:r>
            <a:r>
              <a:rPr lang="en-GB" noProof="0" dirty="0" err="1"/>
              <a:t>Ebene</a:t>
            </a:r>
            <a:endParaRPr lang="en-GB" noProof="0" dirty="0"/>
          </a:p>
          <a:p>
            <a:pPr lvl="4"/>
            <a:r>
              <a:rPr lang="en-GB" noProof="0" dirty="0" err="1"/>
              <a:t>Fünfte</a:t>
            </a:r>
            <a:r>
              <a:rPr lang="en-GB" noProof="0" dirty="0"/>
              <a:t> </a:t>
            </a:r>
            <a:r>
              <a:rPr lang="en-GB" noProof="0" dirty="0" err="1"/>
              <a:t>Ebene</a:t>
            </a:r>
            <a:endParaRPr lang="en-GB" noProof="0" dirty="0"/>
          </a:p>
        </p:txBody>
      </p:sp>
      <p:sp>
        <p:nvSpPr>
          <p:cNvPr id="305155" name="Rectangle 3"/>
          <p:cNvSpPr>
            <a:spLocks noGrp="1" noChangeArrowheads="1"/>
          </p:cNvSpPr>
          <p:nvPr>
            <p:ph type="sldNum" sz="quarter" idx="4"/>
          </p:nvPr>
        </p:nvSpPr>
        <p:spPr bwMode="auto">
          <a:xfrm>
            <a:off x="11377084" y="6589714"/>
            <a:ext cx="768349"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fld id="{ADB47CAB-954E-48AF-B27F-E57CF6263E6F}" type="slidenum">
              <a:rPr lang="de-DE"/>
              <a:pPr/>
              <a:t>‹N›</a:t>
            </a:fld>
            <a:endParaRPr lang="de-DE" dirty="0"/>
          </a:p>
        </p:txBody>
      </p:sp>
      <p:sp>
        <p:nvSpPr>
          <p:cNvPr id="305161" name="Rectangle 9"/>
          <p:cNvSpPr>
            <a:spLocks noGrp="1" noChangeArrowheads="1"/>
          </p:cNvSpPr>
          <p:nvPr>
            <p:ph type="title"/>
          </p:nvPr>
        </p:nvSpPr>
        <p:spPr bwMode="auto">
          <a:xfrm>
            <a:off x="429684" y="1"/>
            <a:ext cx="8591888" cy="836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endParaRPr lang="en-GB" noProof="0" dirty="0"/>
          </a:p>
        </p:txBody>
      </p:sp>
      <p:sp>
        <p:nvSpPr>
          <p:cNvPr id="305170" name="Text Box 18"/>
          <p:cNvSpPr txBox="1">
            <a:spLocks noChangeArrowheads="1"/>
          </p:cNvSpPr>
          <p:nvPr userDrawn="1"/>
        </p:nvSpPr>
        <p:spPr bwMode="auto">
          <a:xfrm>
            <a:off x="2031996" y="6600142"/>
            <a:ext cx="926465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r"/>
            <a:r>
              <a:rPr lang="en-GB" sz="1200" b="1" noProof="0" dirty="0">
                <a:solidFill>
                  <a:schemeClr val="bg2">
                    <a:lumMod val="50000"/>
                  </a:schemeClr>
                </a:solidFill>
              </a:rPr>
              <a:t>Course: Wind and Geothermal Energy </a:t>
            </a:r>
            <a:r>
              <a:rPr lang="en-GB" sz="1200" b="1" baseline="0" noProof="0" dirty="0">
                <a:solidFill>
                  <a:schemeClr val="bg2">
                    <a:lumMod val="50000"/>
                  </a:schemeClr>
                </a:solidFill>
              </a:rPr>
              <a:t>– Renewable Energies</a:t>
            </a:r>
            <a:endParaRPr lang="en-GB" sz="1200" b="1" noProof="0" dirty="0">
              <a:solidFill>
                <a:schemeClr val="bg2">
                  <a:lumMod val="50000"/>
                </a:schemeClr>
              </a:solidFill>
            </a:endParaRPr>
          </a:p>
        </p:txBody>
      </p:sp>
      <p:sp>
        <p:nvSpPr>
          <p:cNvPr id="305174" name="Rectangle 22"/>
          <p:cNvSpPr>
            <a:spLocks noChangeArrowheads="1"/>
          </p:cNvSpPr>
          <p:nvPr/>
        </p:nvSpPr>
        <p:spPr bwMode="auto">
          <a:xfrm>
            <a:off x="10703985" y="6589714"/>
            <a:ext cx="1441449"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a:fld id="{8788C8AD-96C5-4CBF-8073-1C0F721A9057}" type="slidenum">
              <a:rPr lang="de-DE" sz="1200"/>
              <a:pPr algn="r"/>
              <a:t>‹N›</a:t>
            </a:fld>
            <a:endParaRPr lang="de-DE" sz="1200"/>
          </a:p>
        </p:txBody>
      </p:sp>
      <p:pic>
        <p:nvPicPr>
          <p:cNvPr id="2" name="Grafik 6">
            <a:extLst>
              <a:ext uri="{FF2B5EF4-FFF2-40B4-BE49-F238E27FC236}">
                <a16:creationId xmlns:a16="http://schemas.microsoft.com/office/drawing/2014/main" id="{5581C2AE-200E-F919-3C87-AB4B8C200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66095" y="153130"/>
            <a:ext cx="2881381" cy="530353"/>
          </a:xfrm>
          <a:prstGeom prst="rect">
            <a:avLst/>
          </a:prstGeom>
        </p:spPr>
      </p:pic>
    </p:spTree>
  </p:cSld>
  <p:clrMap bg1="lt1" tx1="dk1" bg2="lt2" tx2="dk2" accent1="accent1" accent2="accent2" accent3="accent3" accent4="accent4" accent5="accent5" accent6="accent6" hlink="hlink" folHlink="folHlink"/>
  <p:sldLayoutIdLst>
    <p:sldLayoutId id="2147483655" r:id="rId1"/>
  </p:sldLayoutIdLst>
  <p:hf hdr="0" ftr="0" dt="0"/>
  <p:txStyles>
    <p:titleStyle>
      <a:lvl1pPr algn="l" rtl="0" fontAlgn="base">
        <a:spcBef>
          <a:spcPct val="0"/>
        </a:spcBef>
        <a:spcAft>
          <a:spcPct val="0"/>
        </a:spcAft>
        <a:defRPr sz="2800">
          <a:solidFill>
            <a:srgbClr val="C72426"/>
          </a:solidFill>
          <a:latin typeface="Public Sans" pitchFamily="50" charset="0"/>
          <a:ea typeface="+mj-ea"/>
          <a:cs typeface="+mj-cs"/>
        </a:defRPr>
      </a:lvl1pPr>
      <a:lvl2pPr algn="l" rtl="0" fontAlgn="base">
        <a:spcBef>
          <a:spcPct val="0"/>
        </a:spcBef>
        <a:spcAft>
          <a:spcPct val="0"/>
        </a:spcAft>
        <a:defRPr sz="2800">
          <a:solidFill>
            <a:schemeClr val="tx2"/>
          </a:solidFill>
          <a:latin typeface="Arial" charset="0"/>
          <a:cs typeface="Arial" charset="0"/>
        </a:defRPr>
      </a:lvl2pPr>
      <a:lvl3pPr algn="l" rtl="0" fontAlgn="base">
        <a:spcBef>
          <a:spcPct val="0"/>
        </a:spcBef>
        <a:spcAft>
          <a:spcPct val="0"/>
        </a:spcAft>
        <a:defRPr sz="2800">
          <a:solidFill>
            <a:schemeClr val="tx2"/>
          </a:solidFill>
          <a:latin typeface="Arial" charset="0"/>
          <a:cs typeface="Arial" charset="0"/>
        </a:defRPr>
      </a:lvl3pPr>
      <a:lvl4pPr algn="l" rtl="0" fontAlgn="base">
        <a:spcBef>
          <a:spcPct val="0"/>
        </a:spcBef>
        <a:spcAft>
          <a:spcPct val="0"/>
        </a:spcAft>
        <a:defRPr sz="2800">
          <a:solidFill>
            <a:schemeClr val="tx2"/>
          </a:solidFill>
          <a:latin typeface="Arial" charset="0"/>
          <a:cs typeface="Arial" charset="0"/>
        </a:defRPr>
      </a:lvl4pPr>
      <a:lvl5pPr algn="l" rtl="0" fontAlgn="base">
        <a:spcBef>
          <a:spcPct val="0"/>
        </a:spcBef>
        <a:spcAft>
          <a:spcPct val="0"/>
        </a:spcAft>
        <a:defRPr sz="2800">
          <a:solidFill>
            <a:schemeClr val="tx2"/>
          </a:solidFill>
          <a:latin typeface="Arial" charset="0"/>
          <a:cs typeface="Arial" charset="0"/>
        </a:defRPr>
      </a:lvl5pPr>
      <a:lvl6pPr marL="457200" algn="l" rtl="0" fontAlgn="base">
        <a:spcBef>
          <a:spcPct val="0"/>
        </a:spcBef>
        <a:spcAft>
          <a:spcPct val="0"/>
        </a:spcAft>
        <a:defRPr sz="2800">
          <a:solidFill>
            <a:schemeClr val="tx2"/>
          </a:solidFill>
          <a:latin typeface="Arial" charset="0"/>
          <a:cs typeface="Arial" charset="0"/>
        </a:defRPr>
      </a:lvl6pPr>
      <a:lvl7pPr marL="914400" algn="l" rtl="0" fontAlgn="base">
        <a:spcBef>
          <a:spcPct val="0"/>
        </a:spcBef>
        <a:spcAft>
          <a:spcPct val="0"/>
        </a:spcAft>
        <a:defRPr sz="2800">
          <a:solidFill>
            <a:schemeClr val="tx2"/>
          </a:solidFill>
          <a:latin typeface="Arial" charset="0"/>
          <a:cs typeface="Arial" charset="0"/>
        </a:defRPr>
      </a:lvl7pPr>
      <a:lvl8pPr marL="1371600" algn="l" rtl="0" fontAlgn="base">
        <a:spcBef>
          <a:spcPct val="0"/>
        </a:spcBef>
        <a:spcAft>
          <a:spcPct val="0"/>
        </a:spcAft>
        <a:defRPr sz="2800">
          <a:solidFill>
            <a:schemeClr val="tx2"/>
          </a:solidFill>
          <a:latin typeface="Arial" charset="0"/>
          <a:cs typeface="Arial" charset="0"/>
        </a:defRPr>
      </a:lvl8pPr>
      <a:lvl9pPr marL="1828800" algn="l" rtl="0" fontAlgn="base">
        <a:spcBef>
          <a:spcPct val="0"/>
        </a:spcBef>
        <a:spcAft>
          <a:spcPct val="0"/>
        </a:spcAft>
        <a:defRPr sz="2800">
          <a:solidFill>
            <a:schemeClr val="tx2"/>
          </a:solidFill>
          <a:latin typeface="Arial" charset="0"/>
          <a:cs typeface="Arial" charset="0"/>
        </a:defRPr>
      </a:lvl9pPr>
    </p:titleStyle>
    <p:bodyStyle>
      <a:lvl1pPr marL="342900" indent="-342900" algn="l" rtl="0" fontAlgn="base">
        <a:spcBef>
          <a:spcPct val="20000"/>
        </a:spcBef>
        <a:spcAft>
          <a:spcPct val="0"/>
        </a:spcAft>
        <a:buChar char="•"/>
        <a:defRPr sz="2600">
          <a:solidFill>
            <a:schemeClr val="tx1"/>
          </a:solidFill>
          <a:latin typeface="Public Sans" pitchFamily="50" charset="0"/>
          <a:ea typeface="+mn-ea"/>
          <a:cs typeface="+mn-cs"/>
        </a:defRPr>
      </a:lvl1pPr>
      <a:lvl2pPr marL="742950" indent="-285750" algn="l" rtl="0" fontAlgn="base">
        <a:spcBef>
          <a:spcPct val="20000"/>
        </a:spcBef>
        <a:spcAft>
          <a:spcPct val="0"/>
        </a:spcAft>
        <a:buChar char="–"/>
        <a:defRPr sz="2400">
          <a:solidFill>
            <a:schemeClr val="tx1"/>
          </a:solidFill>
          <a:latin typeface="Public Sans" pitchFamily="50" charset="0"/>
          <a:cs typeface="+mn-cs"/>
        </a:defRPr>
      </a:lvl2pPr>
      <a:lvl3pPr marL="1143000" indent="-228600" algn="l" rtl="0" fontAlgn="base">
        <a:spcBef>
          <a:spcPct val="20000"/>
        </a:spcBef>
        <a:spcAft>
          <a:spcPct val="0"/>
        </a:spcAft>
        <a:buChar char="•"/>
        <a:defRPr sz="2000">
          <a:solidFill>
            <a:schemeClr val="tx1"/>
          </a:solidFill>
          <a:latin typeface="Public Sans" pitchFamily="50" charset="0"/>
          <a:cs typeface="+mn-cs"/>
        </a:defRPr>
      </a:lvl3pPr>
      <a:lvl4pPr marL="1600200" indent="-228600" algn="l" rtl="0" fontAlgn="t">
        <a:spcBef>
          <a:spcPct val="20000"/>
        </a:spcBef>
        <a:spcAft>
          <a:spcPct val="0"/>
        </a:spcAft>
        <a:buChar char="–"/>
        <a:defRPr sz="1600">
          <a:solidFill>
            <a:srgbClr val="000000"/>
          </a:solidFill>
          <a:latin typeface="Public Sans" pitchFamily="50" charset="0"/>
          <a:cs typeface="+mn-cs"/>
        </a:defRPr>
      </a:lvl4pPr>
      <a:lvl5pPr marL="2057400" indent="-228600" algn="l" rtl="0" fontAlgn="base">
        <a:spcBef>
          <a:spcPct val="20000"/>
        </a:spcBef>
        <a:spcAft>
          <a:spcPct val="0"/>
        </a:spcAft>
        <a:buChar char="»"/>
        <a:defRPr sz="1600">
          <a:solidFill>
            <a:schemeClr val="tx1"/>
          </a:solidFill>
          <a:latin typeface="Public Sans" pitchFamily="50" charset="0"/>
          <a:cs typeface="+mn-cs"/>
        </a:defRPr>
      </a:lvl5pPr>
      <a:lvl6pPr marL="2514600" indent="-228600" algn="l" rtl="0" fontAlgn="base">
        <a:spcBef>
          <a:spcPct val="20000"/>
        </a:spcBef>
        <a:spcAft>
          <a:spcPct val="0"/>
        </a:spcAft>
        <a:buChar char="»"/>
        <a:defRPr sz="1600">
          <a:solidFill>
            <a:schemeClr val="tx1"/>
          </a:solidFill>
          <a:latin typeface="+mn-lt"/>
          <a:cs typeface="+mn-cs"/>
        </a:defRPr>
      </a:lvl6pPr>
      <a:lvl7pPr marL="2971800" indent="-228600" algn="l" rtl="0" fontAlgn="base">
        <a:spcBef>
          <a:spcPct val="20000"/>
        </a:spcBef>
        <a:spcAft>
          <a:spcPct val="0"/>
        </a:spcAft>
        <a:buChar char="»"/>
        <a:defRPr sz="1600">
          <a:solidFill>
            <a:schemeClr val="tx1"/>
          </a:solidFill>
          <a:latin typeface="+mn-lt"/>
          <a:cs typeface="+mn-cs"/>
        </a:defRPr>
      </a:lvl7pPr>
      <a:lvl8pPr marL="3429000" indent="-228600" algn="l" rtl="0" fontAlgn="base">
        <a:spcBef>
          <a:spcPct val="20000"/>
        </a:spcBef>
        <a:spcAft>
          <a:spcPct val="0"/>
        </a:spcAft>
        <a:buChar char="»"/>
        <a:defRPr sz="1600">
          <a:solidFill>
            <a:schemeClr val="tx1"/>
          </a:solidFill>
          <a:latin typeface="+mn-lt"/>
          <a:cs typeface="+mn-cs"/>
        </a:defRPr>
      </a:lvl8pPr>
      <a:lvl9pPr marL="3886200" indent="-228600" algn="l" rtl="0" fontAlgn="base">
        <a:spcBef>
          <a:spcPct val="20000"/>
        </a:spcBef>
        <a:spcAft>
          <a:spcPct val="0"/>
        </a:spcAft>
        <a:buChar char="»"/>
        <a:defRPr sz="1600">
          <a:solidFill>
            <a:schemeClr val="tx1"/>
          </a:solidFill>
          <a:latin typeface="+mn-lt"/>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17.xml"/><Relationship Id="rId5" Type="http://schemas.openxmlformats.org/officeDocument/2006/relationships/image" Target="../media/image21.jpe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49.png"/></Relationships>
</file>

<file path=ppt/slides/_rels/slide4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wmf"/><Relationship Id="rId7" Type="http://schemas.openxmlformats.org/officeDocument/2006/relationships/image" Target="../media/image54.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gif"/></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8.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0693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1D8A53F-8D0E-B43A-0F63-AF4E80CBB96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730499" y="1408114"/>
            <a:ext cx="6731001" cy="5048251"/>
          </a:xfrm>
          <a:prstGeom prst="rect">
            <a:avLst/>
          </a:prstGeom>
        </p:spPr>
      </p:pic>
      <p:sp>
        <p:nvSpPr>
          <p:cNvPr id="2" name="Titolo 1"/>
          <p:cNvSpPr>
            <a:spLocks noGrp="1"/>
          </p:cNvSpPr>
          <p:nvPr>
            <p:ph type="title"/>
          </p:nvPr>
        </p:nvSpPr>
        <p:spPr/>
        <p:txBody>
          <a:bodyPr/>
          <a:lstStyle/>
          <a:p>
            <a:r>
              <a:rPr lang="en-GB" dirty="0"/>
              <a:t>Greenhouse gas concentrations: N</a:t>
            </a:r>
            <a:r>
              <a:rPr lang="en-GB" baseline="-25000" dirty="0"/>
              <a:t>2</a:t>
            </a:r>
            <a:r>
              <a:rPr lang="en-GB" dirty="0"/>
              <a:t>O</a:t>
            </a:r>
            <a:endParaRPr lang="en-GB" baseline="-25000" dirty="0"/>
          </a:p>
        </p:txBody>
      </p:sp>
      <p:sp>
        <p:nvSpPr>
          <p:cNvPr id="4" name="Segnaposto numero diapositiva 3"/>
          <p:cNvSpPr>
            <a:spLocks noGrp="1"/>
          </p:cNvSpPr>
          <p:nvPr>
            <p:ph type="sldNum" sz="quarter" idx="10"/>
          </p:nvPr>
        </p:nvSpPr>
        <p:spPr/>
        <p:txBody>
          <a:bodyPr/>
          <a:lstStyle/>
          <a:p>
            <a:fld id="{928F1B6E-29C0-4F32-8139-A0C6EF1962A3}" type="slidenum">
              <a:rPr lang="de-DE" smtClean="0"/>
              <a:pPr/>
              <a:t>10</a:t>
            </a:fld>
            <a:endParaRPr lang="de-DE"/>
          </a:p>
        </p:txBody>
      </p:sp>
      <p:sp>
        <p:nvSpPr>
          <p:cNvPr id="12" name="CasellaDiTesto 11">
            <a:extLst>
              <a:ext uri="{FF2B5EF4-FFF2-40B4-BE49-F238E27FC236}">
                <a16:creationId xmlns:a16="http://schemas.microsoft.com/office/drawing/2014/main" id="{EB858981-FE41-6DE0-748A-74EF39E81B51}"/>
              </a:ext>
            </a:extLst>
          </p:cNvPr>
          <p:cNvSpPr txBox="1"/>
          <p:nvPr/>
        </p:nvSpPr>
        <p:spPr>
          <a:xfrm>
            <a:off x="1530348" y="1263366"/>
            <a:ext cx="9144000" cy="338554"/>
          </a:xfrm>
          <a:prstGeom prst="rect">
            <a:avLst/>
          </a:prstGeom>
          <a:noFill/>
        </p:spPr>
        <p:txBody>
          <a:bodyPr wrap="square">
            <a:spAutoFit/>
          </a:bodyPr>
          <a:lstStyle/>
          <a:p>
            <a:r>
              <a:rPr lang="en-GB" sz="1600" dirty="0"/>
              <a:t>N</a:t>
            </a:r>
            <a:r>
              <a:rPr lang="en-GB" sz="1600" baseline="-25000" dirty="0"/>
              <a:t>2</a:t>
            </a:r>
            <a:r>
              <a:rPr lang="en-GB" sz="1600" dirty="0"/>
              <a:t>O 100-year Global warming potentials (CO</a:t>
            </a:r>
            <a:r>
              <a:rPr lang="en-GB" sz="1600" baseline="-25000" dirty="0"/>
              <a:t>2</a:t>
            </a:r>
            <a:r>
              <a:rPr lang="en-GB" sz="1600" dirty="0"/>
              <a:t>=1): </a:t>
            </a:r>
            <a:r>
              <a:rPr lang="en-GB" sz="1600" b="1" dirty="0"/>
              <a:t>298</a:t>
            </a:r>
          </a:p>
        </p:txBody>
      </p:sp>
    </p:spTree>
    <p:extLst>
      <p:ext uri="{BB962C8B-B14F-4D97-AF65-F5344CB8AC3E}">
        <p14:creationId xmlns:p14="http://schemas.microsoft.com/office/powerpoint/2010/main" val="448800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7D717858-727C-0C52-A32F-D6BD87E2541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597153" y="1408114"/>
            <a:ext cx="6772273" cy="5079205"/>
          </a:xfrm>
          <a:prstGeom prst="rect">
            <a:avLst/>
          </a:prstGeom>
        </p:spPr>
      </p:pic>
      <p:sp>
        <p:nvSpPr>
          <p:cNvPr id="2" name="Titolo 1"/>
          <p:cNvSpPr>
            <a:spLocks noGrp="1"/>
          </p:cNvSpPr>
          <p:nvPr>
            <p:ph type="title"/>
          </p:nvPr>
        </p:nvSpPr>
        <p:spPr/>
        <p:txBody>
          <a:bodyPr/>
          <a:lstStyle/>
          <a:p>
            <a:r>
              <a:rPr lang="en-GB" dirty="0"/>
              <a:t>Greenhouse gas concentrations: SF</a:t>
            </a:r>
            <a:r>
              <a:rPr lang="en-GB" baseline="-25000" dirty="0"/>
              <a:t>6</a:t>
            </a:r>
          </a:p>
        </p:txBody>
      </p:sp>
      <p:sp>
        <p:nvSpPr>
          <p:cNvPr id="4" name="Segnaposto numero diapositiva 3"/>
          <p:cNvSpPr>
            <a:spLocks noGrp="1"/>
          </p:cNvSpPr>
          <p:nvPr>
            <p:ph type="sldNum" sz="quarter" idx="10"/>
          </p:nvPr>
        </p:nvSpPr>
        <p:spPr/>
        <p:txBody>
          <a:bodyPr/>
          <a:lstStyle/>
          <a:p>
            <a:fld id="{928F1B6E-29C0-4F32-8139-A0C6EF1962A3}" type="slidenum">
              <a:rPr lang="de-DE" smtClean="0"/>
              <a:pPr/>
              <a:t>11</a:t>
            </a:fld>
            <a:endParaRPr lang="de-DE"/>
          </a:p>
        </p:txBody>
      </p:sp>
      <p:sp>
        <p:nvSpPr>
          <p:cNvPr id="12" name="CasellaDiTesto 11">
            <a:extLst>
              <a:ext uri="{FF2B5EF4-FFF2-40B4-BE49-F238E27FC236}">
                <a16:creationId xmlns:a16="http://schemas.microsoft.com/office/drawing/2014/main" id="{EB858981-FE41-6DE0-748A-74EF39E81B51}"/>
              </a:ext>
            </a:extLst>
          </p:cNvPr>
          <p:cNvSpPr txBox="1"/>
          <p:nvPr/>
        </p:nvSpPr>
        <p:spPr>
          <a:xfrm>
            <a:off x="1435100" y="1294320"/>
            <a:ext cx="9144000" cy="338554"/>
          </a:xfrm>
          <a:prstGeom prst="rect">
            <a:avLst/>
          </a:prstGeom>
          <a:noFill/>
        </p:spPr>
        <p:txBody>
          <a:bodyPr wrap="square">
            <a:spAutoFit/>
          </a:bodyPr>
          <a:lstStyle/>
          <a:p>
            <a:r>
              <a:rPr lang="en-GB" sz="1600" dirty="0"/>
              <a:t>SF</a:t>
            </a:r>
            <a:r>
              <a:rPr lang="en-GB" sz="1600" baseline="-25000" dirty="0"/>
              <a:t>6</a:t>
            </a:r>
            <a:r>
              <a:rPr lang="en-GB" sz="1600" dirty="0"/>
              <a:t> 100-year Global warming potentials (CO</a:t>
            </a:r>
            <a:r>
              <a:rPr lang="en-GB" sz="1600" baseline="-25000" dirty="0"/>
              <a:t>2</a:t>
            </a:r>
            <a:r>
              <a:rPr lang="en-GB" sz="1600" dirty="0"/>
              <a:t>=1): </a:t>
            </a:r>
            <a:r>
              <a:rPr lang="en-GB" sz="1600" b="1" dirty="0"/>
              <a:t>22800</a:t>
            </a:r>
          </a:p>
        </p:txBody>
      </p:sp>
    </p:spTree>
    <p:extLst>
      <p:ext uri="{BB962C8B-B14F-4D97-AF65-F5344CB8AC3E}">
        <p14:creationId xmlns:p14="http://schemas.microsoft.com/office/powerpoint/2010/main" val="3478643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fontScale="90000"/>
          </a:bodyPr>
          <a:lstStyle/>
          <a:p>
            <a:r>
              <a:rPr lang="en-GB" dirty="0"/>
              <a:t>How greenhouse gases lead to global warming</a:t>
            </a:r>
          </a:p>
        </p:txBody>
      </p:sp>
      <p:sp>
        <p:nvSpPr>
          <p:cNvPr id="4" name="Segnaposto numero diapositiva 3"/>
          <p:cNvSpPr>
            <a:spLocks noGrp="1"/>
          </p:cNvSpPr>
          <p:nvPr>
            <p:ph type="sldNum" sz="quarter" idx="12"/>
          </p:nvPr>
        </p:nvSpPr>
        <p:spPr/>
        <p:txBody>
          <a:bodyPr/>
          <a:lstStyle/>
          <a:p>
            <a:fld id="{928F1B6E-29C0-4F32-8139-A0C6EF1962A3}" type="slidenum">
              <a:rPr lang="de-DE" smtClean="0"/>
              <a:pPr/>
              <a:t>12</a:t>
            </a:fld>
            <a:endParaRPr lang="de-DE"/>
          </a:p>
        </p:txBody>
      </p:sp>
      <p:pic>
        <p:nvPicPr>
          <p:cNvPr id="6" name="Immagine 5"/>
          <p:cNvPicPr>
            <a:picLocks noChangeAspect="1"/>
          </p:cNvPicPr>
          <p:nvPr/>
        </p:nvPicPr>
        <p:blipFill rotWithShape="1">
          <a:blip r:embed="rId2"/>
          <a:srcRect l="6031" t="8428" r="3809" b="16474"/>
          <a:stretch/>
        </p:blipFill>
        <p:spPr>
          <a:xfrm>
            <a:off x="1538347" y="1854200"/>
            <a:ext cx="9115306" cy="4268788"/>
          </a:xfrm>
          <a:prstGeom prst="rect">
            <a:avLst/>
          </a:prstGeom>
        </p:spPr>
      </p:pic>
      <p:sp>
        <p:nvSpPr>
          <p:cNvPr id="3" name="Segnaposto piè di pagina 3">
            <a:extLst>
              <a:ext uri="{FF2B5EF4-FFF2-40B4-BE49-F238E27FC236}">
                <a16:creationId xmlns:a16="http://schemas.microsoft.com/office/drawing/2014/main" id="{09F77BEF-F411-80DB-5132-08248E5274D0}"/>
              </a:ext>
            </a:extLst>
          </p:cNvPr>
          <p:cNvSpPr txBox="1">
            <a:spLocks/>
          </p:cNvSpPr>
          <p:nvPr/>
        </p:nvSpPr>
        <p:spPr>
          <a:xfrm>
            <a:off x="838200" y="6238876"/>
            <a:ext cx="9982200" cy="60007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Module: Agricultural sustainability, management of natural resources and climate action Learning Unit: Renewable energy and its application as green agricultural energy source - Sub Unit: </a:t>
            </a:r>
            <a:r>
              <a:rPr lang="en-US" sz="1200" b="1"/>
              <a:t>Introduction to Renewable Energy Sources and Efficiency</a:t>
            </a:r>
            <a:endParaRPr lang="en-US" sz="1200" b="1" dirty="0"/>
          </a:p>
        </p:txBody>
      </p:sp>
    </p:spTree>
    <p:extLst>
      <p:ext uri="{BB962C8B-B14F-4D97-AF65-F5344CB8AC3E}">
        <p14:creationId xmlns:p14="http://schemas.microsoft.com/office/powerpoint/2010/main" val="1197285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Lowering GHG emissions</a:t>
            </a:r>
          </a:p>
        </p:txBody>
      </p:sp>
      <p:sp>
        <p:nvSpPr>
          <p:cNvPr id="3" name="Segnaposto contenuto 2"/>
          <p:cNvSpPr>
            <a:spLocks noGrp="1"/>
          </p:cNvSpPr>
          <p:nvPr>
            <p:ph idx="1"/>
          </p:nvPr>
        </p:nvSpPr>
        <p:spPr/>
        <p:txBody>
          <a:bodyPr/>
          <a:lstStyle/>
          <a:p>
            <a:r>
              <a:rPr lang="en-GB" dirty="0"/>
              <a:t>There are multiple options for lowering GHG emissions from the energy system while still satisfying the global demand for energy services.</a:t>
            </a:r>
          </a:p>
          <a:p>
            <a:r>
              <a:rPr lang="en-GB" dirty="0"/>
              <a:t>Some of these possible options are: energy conservation and efficiency, fossil fuel switching, </a:t>
            </a:r>
            <a:r>
              <a:rPr lang="en-GB" b="1" i="1" u="sng" dirty="0"/>
              <a:t>Renewable Energies</a:t>
            </a:r>
            <a:r>
              <a:rPr lang="en-GB" dirty="0"/>
              <a:t>, nuclear and carbon capture and storage (CCS). </a:t>
            </a:r>
          </a:p>
          <a:p>
            <a:r>
              <a:rPr lang="en-GB" dirty="0"/>
              <a:t>A comprehensive evaluation of any portfolio of mitigation options would involve an evaluation of their respective mitigation potential as well as their contribution to sustainable development and all associated risks and costs.</a:t>
            </a:r>
          </a:p>
        </p:txBody>
      </p:sp>
      <p:sp>
        <p:nvSpPr>
          <p:cNvPr id="4" name="Segnaposto numero diapositiva 3"/>
          <p:cNvSpPr>
            <a:spLocks noGrp="1"/>
          </p:cNvSpPr>
          <p:nvPr>
            <p:ph type="sldNum" sz="quarter" idx="10"/>
          </p:nvPr>
        </p:nvSpPr>
        <p:spPr/>
        <p:txBody>
          <a:bodyPr/>
          <a:lstStyle/>
          <a:p>
            <a:fld id="{928F1B6E-29C0-4F32-8139-A0C6EF1962A3}" type="slidenum">
              <a:rPr lang="de-DE" smtClean="0"/>
              <a:pPr/>
              <a:t>13</a:t>
            </a:fld>
            <a:endParaRPr lang="de-DE"/>
          </a:p>
        </p:txBody>
      </p:sp>
      <p:pic>
        <p:nvPicPr>
          <p:cNvPr id="5" name="Picture 2" descr="http://www.ipcc.ch/Home_files/Banner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53465"/>
          <a:stretch/>
        </p:blipFill>
        <p:spPr bwMode="auto">
          <a:xfrm>
            <a:off x="9561286" y="4710033"/>
            <a:ext cx="2510972" cy="441575"/>
          </a:xfrm>
          <a:prstGeom prst="rect">
            <a:avLst/>
          </a:prstGeom>
          <a:noFill/>
          <a:extLst>
            <a:ext uri="{909E8E84-426E-40DD-AFC4-6F175D3DCCD1}">
              <a14:hiddenFill xmlns:a14="http://schemas.microsoft.com/office/drawing/2010/main">
                <a:solidFill>
                  <a:srgbClr val="FFFFFF"/>
                </a:solidFill>
              </a14:hiddenFill>
            </a:ext>
          </a:extLst>
        </p:spPr>
      </p:pic>
      <p:sp>
        <p:nvSpPr>
          <p:cNvPr id="6" name="Segnaposto piè di pagina 3">
            <a:extLst>
              <a:ext uri="{FF2B5EF4-FFF2-40B4-BE49-F238E27FC236}">
                <a16:creationId xmlns:a16="http://schemas.microsoft.com/office/drawing/2014/main" id="{9F6EB031-059B-8368-0A7D-C0B400C1C55B}"/>
              </a:ext>
            </a:extLst>
          </p:cNvPr>
          <p:cNvSpPr txBox="1">
            <a:spLocks/>
          </p:cNvSpPr>
          <p:nvPr/>
        </p:nvSpPr>
        <p:spPr>
          <a:xfrm>
            <a:off x="838200" y="6238876"/>
            <a:ext cx="9982200" cy="60007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Module: Agricultural sustainability, management of natural resources and climate action Learning Unit: Renewable energy and its application as green agricultural energy source - Sub Unit: </a:t>
            </a:r>
            <a:r>
              <a:rPr lang="en-US" sz="1200" b="1" dirty="0"/>
              <a:t>Introduction to Renewable Energy Sources and Efficiency</a:t>
            </a:r>
          </a:p>
        </p:txBody>
      </p:sp>
    </p:spTree>
    <p:extLst>
      <p:ext uri="{BB962C8B-B14F-4D97-AF65-F5344CB8AC3E}">
        <p14:creationId xmlns:p14="http://schemas.microsoft.com/office/powerpoint/2010/main" val="2343329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ttangolo 17">
            <a:extLst>
              <a:ext uri="{FF2B5EF4-FFF2-40B4-BE49-F238E27FC236}">
                <a16:creationId xmlns:a16="http://schemas.microsoft.com/office/drawing/2014/main" id="{F9F6D5C9-800B-B6B8-905A-2DDBED314755}"/>
              </a:ext>
            </a:extLst>
          </p:cNvPr>
          <p:cNvSpPr/>
          <p:nvPr/>
        </p:nvSpPr>
        <p:spPr bwMode="auto">
          <a:xfrm>
            <a:off x="1523999" y="1265238"/>
            <a:ext cx="9144000" cy="5464242"/>
          </a:xfrm>
          <a:prstGeom prst="rect">
            <a:avLst/>
          </a:prstGeom>
          <a:solidFill>
            <a:srgbClr val="E7E5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600" b="0" i="0" u="none" strike="noStrike" cap="none" normalizeH="0" baseline="0">
              <a:ln>
                <a:noFill/>
              </a:ln>
              <a:solidFill>
                <a:schemeClr val="tx1"/>
              </a:solidFill>
              <a:effectLst/>
              <a:latin typeface="Arial" charset="0"/>
              <a:cs typeface="Arial" charset="0"/>
            </a:endParaRPr>
          </a:p>
        </p:txBody>
      </p:sp>
      <p:sp>
        <p:nvSpPr>
          <p:cNvPr id="15" name="Titolo 14">
            <a:extLst>
              <a:ext uri="{FF2B5EF4-FFF2-40B4-BE49-F238E27FC236}">
                <a16:creationId xmlns:a16="http://schemas.microsoft.com/office/drawing/2014/main" id="{98D3E265-968C-01AE-A5EF-63379DBBAD24}"/>
              </a:ext>
            </a:extLst>
          </p:cNvPr>
          <p:cNvSpPr>
            <a:spLocks noGrp="1"/>
          </p:cNvSpPr>
          <p:nvPr>
            <p:ph type="title"/>
          </p:nvPr>
        </p:nvSpPr>
        <p:spPr>
          <a:xfrm>
            <a:off x="1214472" y="352736"/>
            <a:ext cx="10515600" cy="928688"/>
          </a:xfrm>
        </p:spPr>
        <p:txBody>
          <a:bodyPr>
            <a:normAutofit/>
          </a:bodyPr>
          <a:lstStyle/>
          <a:p>
            <a:r>
              <a:rPr lang="en-US" dirty="0"/>
              <a:t>10 guidelines for secure energy transitions</a:t>
            </a:r>
            <a:endParaRPr lang="en-GB" dirty="0"/>
          </a:p>
        </p:txBody>
      </p:sp>
      <p:sp>
        <p:nvSpPr>
          <p:cNvPr id="4" name="Segnaposto numero diapositiva 3">
            <a:extLst>
              <a:ext uri="{FF2B5EF4-FFF2-40B4-BE49-F238E27FC236}">
                <a16:creationId xmlns:a16="http://schemas.microsoft.com/office/drawing/2014/main" id="{D1FD10E4-23EE-86B1-D042-382F890B2385}"/>
              </a:ext>
            </a:extLst>
          </p:cNvPr>
          <p:cNvSpPr>
            <a:spLocks noGrp="1"/>
          </p:cNvSpPr>
          <p:nvPr>
            <p:ph type="sldNum" sz="quarter" idx="12"/>
          </p:nvPr>
        </p:nvSpPr>
        <p:spPr/>
        <p:txBody>
          <a:bodyPr/>
          <a:lstStyle/>
          <a:p>
            <a:fld id="{928F1B6E-29C0-4F32-8139-A0C6EF1962A3}" type="slidenum">
              <a:rPr lang="de-DE" smtClean="0"/>
              <a:pPr/>
              <a:t>14</a:t>
            </a:fld>
            <a:endParaRPr lang="de-DE"/>
          </a:p>
        </p:txBody>
      </p:sp>
      <p:pic>
        <p:nvPicPr>
          <p:cNvPr id="17" name="Immagine 16">
            <a:extLst>
              <a:ext uri="{FF2B5EF4-FFF2-40B4-BE49-F238E27FC236}">
                <a16:creationId xmlns:a16="http://schemas.microsoft.com/office/drawing/2014/main" id="{F845138D-F2CD-8F12-2555-729A2E869C53}"/>
              </a:ext>
            </a:extLst>
          </p:cNvPr>
          <p:cNvPicPr>
            <a:picLocks noChangeAspect="1"/>
          </p:cNvPicPr>
          <p:nvPr/>
        </p:nvPicPr>
        <p:blipFill rotWithShape="1">
          <a:blip r:embed="rId2"/>
          <a:srcRect r="20073"/>
          <a:stretch/>
        </p:blipFill>
        <p:spPr>
          <a:xfrm>
            <a:off x="8204203" y="1591793"/>
            <a:ext cx="2466973" cy="1306512"/>
          </a:xfrm>
          <a:prstGeom prst="rect">
            <a:avLst/>
          </a:prstGeom>
        </p:spPr>
      </p:pic>
      <p:grpSp>
        <p:nvGrpSpPr>
          <p:cNvPr id="20" name="Gruppo 19">
            <a:extLst>
              <a:ext uri="{FF2B5EF4-FFF2-40B4-BE49-F238E27FC236}">
                <a16:creationId xmlns:a16="http://schemas.microsoft.com/office/drawing/2014/main" id="{E006693C-BA45-93D2-B88E-BAE5A0182F66}"/>
              </a:ext>
            </a:extLst>
          </p:cNvPr>
          <p:cNvGrpSpPr/>
          <p:nvPr/>
        </p:nvGrpSpPr>
        <p:grpSpPr>
          <a:xfrm>
            <a:off x="1562099" y="1240728"/>
            <a:ext cx="9109076" cy="5488752"/>
            <a:chOff x="-1" y="812103"/>
            <a:chExt cx="9109076" cy="5488752"/>
          </a:xfrm>
        </p:grpSpPr>
        <p:pic>
          <p:nvPicPr>
            <p:cNvPr id="7" name="Immagine 6">
              <a:extLst>
                <a:ext uri="{FF2B5EF4-FFF2-40B4-BE49-F238E27FC236}">
                  <a16:creationId xmlns:a16="http://schemas.microsoft.com/office/drawing/2014/main" id="{57FDBE29-2192-C66B-5837-446116CEC7F4}"/>
                </a:ext>
              </a:extLst>
            </p:cNvPr>
            <p:cNvPicPr>
              <a:picLocks noChangeAspect="1"/>
            </p:cNvPicPr>
            <p:nvPr/>
          </p:nvPicPr>
          <p:blipFill rotWithShape="1">
            <a:blip r:embed="rId3">
              <a:clrChange>
                <a:clrFrom>
                  <a:srgbClr val="FFFFFF"/>
                </a:clrFrom>
                <a:clrTo>
                  <a:srgbClr val="FFFFFF">
                    <a:alpha val="0"/>
                  </a:srgbClr>
                </a:clrTo>
              </a:clrChange>
            </a:blip>
            <a:srcRect l="4919" r="11467" b="55266"/>
            <a:stretch/>
          </p:blipFill>
          <p:spPr>
            <a:xfrm>
              <a:off x="-1" y="812103"/>
              <a:ext cx="3005864" cy="1984133"/>
            </a:xfrm>
            <a:prstGeom prst="rect">
              <a:avLst/>
            </a:prstGeom>
          </p:spPr>
        </p:pic>
        <p:pic>
          <p:nvPicPr>
            <p:cNvPr id="11" name="Immagine 10">
              <a:extLst>
                <a:ext uri="{FF2B5EF4-FFF2-40B4-BE49-F238E27FC236}">
                  <a16:creationId xmlns:a16="http://schemas.microsoft.com/office/drawing/2014/main" id="{104DE426-4E32-B374-B40C-F4075E8F3F87}"/>
                </a:ext>
              </a:extLst>
            </p:cNvPr>
            <p:cNvPicPr>
              <a:picLocks noChangeAspect="1"/>
            </p:cNvPicPr>
            <p:nvPr/>
          </p:nvPicPr>
          <p:blipFill rotWithShape="1">
            <a:blip r:embed="rId4"/>
            <a:srcRect l="5072" r="10615"/>
            <a:stretch/>
          </p:blipFill>
          <p:spPr>
            <a:xfrm>
              <a:off x="115596" y="4550905"/>
              <a:ext cx="2970937" cy="1694085"/>
            </a:xfrm>
            <a:prstGeom prst="rect">
              <a:avLst/>
            </a:prstGeom>
          </p:spPr>
        </p:pic>
        <p:pic>
          <p:nvPicPr>
            <p:cNvPr id="12" name="Immagine 11">
              <a:extLst>
                <a:ext uri="{FF2B5EF4-FFF2-40B4-BE49-F238E27FC236}">
                  <a16:creationId xmlns:a16="http://schemas.microsoft.com/office/drawing/2014/main" id="{A1A3C84D-2708-E84A-8CC9-AAF0565C3403}"/>
                </a:ext>
              </a:extLst>
            </p:cNvPr>
            <p:cNvPicPr>
              <a:picLocks noChangeAspect="1"/>
            </p:cNvPicPr>
            <p:nvPr/>
          </p:nvPicPr>
          <p:blipFill rotWithShape="1">
            <a:blip r:embed="rId3">
              <a:clrChange>
                <a:clrFrom>
                  <a:srgbClr val="FFFFFF"/>
                </a:clrFrom>
                <a:clrTo>
                  <a:srgbClr val="FFFFFF">
                    <a:alpha val="0"/>
                  </a:srgbClr>
                </a:clrTo>
              </a:clrChange>
            </a:blip>
            <a:srcRect t="52801"/>
            <a:stretch/>
          </p:blipFill>
          <p:spPr>
            <a:xfrm>
              <a:off x="3047140" y="1150914"/>
              <a:ext cx="3594962" cy="2093479"/>
            </a:xfrm>
            <a:prstGeom prst="rect">
              <a:avLst/>
            </a:prstGeom>
          </p:spPr>
        </p:pic>
        <p:pic>
          <p:nvPicPr>
            <p:cNvPr id="9" name="Immagine 8">
              <a:extLst>
                <a:ext uri="{FF2B5EF4-FFF2-40B4-BE49-F238E27FC236}">
                  <a16:creationId xmlns:a16="http://schemas.microsoft.com/office/drawing/2014/main" id="{8B5853AC-81BE-8C1E-032C-0BC885C22EA2}"/>
                </a:ext>
              </a:extLst>
            </p:cNvPr>
            <p:cNvPicPr>
              <a:picLocks noChangeAspect="1"/>
            </p:cNvPicPr>
            <p:nvPr/>
          </p:nvPicPr>
          <p:blipFill rotWithShape="1">
            <a:blip r:embed="rId5"/>
            <a:srcRect l="13243" r="6622" b="52801"/>
            <a:stretch/>
          </p:blipFill>
          <p:spPr>
            <a:xfrm>
              <a:off x="6138138" y="2457426"/>
              <a:ext cx="2970937" cy="2093479"/>
            </a:xfrm>
            <a:prstGeom prst="rect">
              <a:avLst/>
            </a:prstGeom>
          </p:spPr>
        </p:pic>
        <p:pic>
          <p:nvPicPr>
            <p:cNvPr id="13" name="Immagine 12">
              <a:extLst>
                <a:ext uri="{FF2B5EF4-FFF2-40B4-BE49-F238E27FC236}">
                  <a16:creationId xmlns:a16="http://schemas.microsoft.com/office/drawing/2014/main" id="{5CC0B7AE-1044-479A-3C29-42EFA144B53D}"/>
                </a:ext>
              </a:extLst>
            </p:cNvPr>
            <p:cNvPicPr>
              <a:picLocks noChangeAspect="1"/>
            </p:cNvPicPr>
            <p:nvPr/>
          </p:nvPicPr>
          <p:blipFill rotWithShape="1">
            <a:blip r:embed="rId5"/>
            <a:srcRect t="52801" r="5028"/>
            <a:stretch/>
          </p:blipFill>
          <p:spPr>
            <a:xfrm>
              <a:off x="3149668" y="4151511"/>
              <a:ext cx="3521009" cy="2093479"/>
            </a:xfrm>
            <a:prstGeom prst="rect">
              <a:avLst/>
            </a:prstGeom>
          </p:spPr>
        </p:pic>
        <p:sp>
          <p:nvSpPr>
            <p:cNvPr id="19" name="Rettangolo 18">
              <a:extLst>
                <a:ext uri="{FF2B5EF4-FFF2-40B4-BE49-F238E27FC236}">
                  <a16:creationId xmlns:a16="http://schemas.microsoft.com/office/drawing/2014/main" id="{AADA8175-F61B-3610-0930-E52201A5A8E7}"/>
                </a:ext>
              </a:extLst>
            </p:cNvPr>
            <p:cNvSpPr/>
            <p:nvPr/>
          </p:nvSpPr>
          <p:spPr bwMode="auto">
            <a:xfrm>
              <a:off x="3129687" y="5353399"/>
              <a:ext cx="1032738" cy="947456"/>
            </a:xfrm>
            <a:prstGeom prst="rect">
              <a:avLst/>
            </a:prstGeom>
            <a:solidFill>
              <a:srgbClr val="E7E5D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endParaRPr lang="en-GB" sz="1600"/>
            </a:p>
          </p:txBody>
        </p:sp>
      </p:grpSp>
    </p:spTree>
    <p:extLst>
      <p:ext uri="{BB962C8B-B14F-4D97-AF65-F5344CB8AC3E}">
        <p14:creationId xmlns:p14="http://schemas.microsoft.com/office/powerpoint/2010/main" val="6596098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1712686" y="571501"/>
            <a:ext cx="8766628" cy="836613"/>
          </a:xfrm>
        </p:spPr>
        <p:txBody>
          <a:bodyPr/>
          <a:lstStyle/>
          <a:p>
            <a:r>
              <a:rPr lang="en-GB" dirty="0"/>
              <a:t>Not a brand new issue...</a:t>
            </a:r>
          </a:p>
        </p:txBody>
      </p:sp>
      <p:sp>
        <p:nvSpPr>
          <p:cNvPr id="4" name="Segnaposto numero diapositiva 3"/>
          <p:cNvSpPr>
            <a:spLocks noGrp="1"/>
          </p:cNvSpPr>
          <p:nvPr>
            <p:ph type="sldNum" sz="quarter" idx="10"/>
          </p:nvPr>
        </p:nvSpPr>
        <p:spPr>
          <a:xfrm>
            <a:off x="10896600" y="6356350"/>
            <a:ext cx="457200" cy="365125"/>
          </a:xfrm>
        </p:spPr>
        <p:txBody>
          <a:bodyPr/>
          <a:lstStyle/>
          <a:p>
            <a:fld id="{928F1B6E-29C0-4F32-8139-A0C6EF1962A3}" type="slidenum">
              <a:rPr lang="de-DE" smtClean="0"/>
              <a:pPr/>
              <a:t>15</a:t>
            </a:fld>
            <a:endParaRPr lang="de-DE"/>
          </a:p>
        </p:txBody>
      </p:sp>
      <p:pic>
        <p:nvPicPr>
          <p:cNvPr id="6" name="Immagine 5" descr="Immagine che contiene testo, cibo, segnale&#10;&#10;Descrizione generata automaticamente">
            <a:extLst>
              <a:ext uri="{FF2B5EF4-FFF2-40B4-BE49-F238E27FC236}">
                <a16:creationId xmlns:a16="http://schemas.microsoft.com/office/drawing/2014/main" id="{4145FD5C-250A-D04E-9BA0-994DDE676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9323" y="1368547"/>
            <a:ext cx="3920629" cy="5227505"/>
          </a:xfrm>
          <a:prstGeom prst="rect">
            <a:avLst/>
          </a:prstGeom>
          <a:ln>
            <a:solidFill>
              <a:schemeClr val="tx1"/>
            </a:solidFill>
          </a:ln>
          <a:effectLst>
            <a:outerShdw blurRad="50800" dist="38100" dir="2700000" algn="tl" rotWithShape="0">
              <a:prstClr val="black">
                <a:alpha val="40000"/>
              </a:prstClr>
            </a:outerShdw>
          </a:effectLst>
        </p:spPr>
      </p:pic>
      <p:pic>
        <p:nvPicPr>
          <p:cNvPr id="7" name="Immagine 6">
            <a:extLst>
              <a:ext uri="{FF2B5EF4-FFF2-40B4-BE49-F238E27FC236}">
                <a16:creationId xmlns:a16="http://schemas.microsoft.com/office/drawing/2014/main" id="{F5D115AA-7BDE-3440-B207-A6028F704E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4309" y="1368546"/>
            <a:ext cx="3983637" cy="3306068"/>
          </a:xfrm>
          <a:prstGeom prst="rect">
            <a:avLst/>
          </a:prstGeom>
          <a:ln>
            <a:solidFill>
              <a:schemeClr val="tx1"/>
            </a:solidFill>
          </a:ln>
          <a:effectLst>
            <a:outerShdw blurRad="50800" dist="38100" dir="2700000" algn="tl" rotWithShape="0">
              <a:prstClr val="black">
                <a:alpha val="40000"/>
              </a:prstClr>
            </a:outerShdw>
          </a:effectLst>
        </p:spPr>
      </p:pic>
      <p:grpSp>
        <p:nvGrpSpPr>
          <p:cNvPr id="8" name="Gruppo 7"/>
          <p:cNvGrpSpPr/>
          <p:nvPr/>
        </p:nvGrpSpPr>
        <p:grpSpPr>
          <a:xfrm>
            <a:off x="1616765" y="4816439"/>
            <a:ext cx="4305064" cy="1871767"/>
            <a:chOff x="92765" y="2348972"/>
            <a:chExt cx="9016310" cy="3920134"/>
          </a:xfrm>
        </p:grpSpPr>
        <p:pic>
          <p:nvPicPr>
            <p:cNvPr id="9" name="Picture 2" descr="http://www.ipcc.ch/report/graphics/images/Special%20Reports/SRREN/Chapter%2001/figure-01.0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5" y="2348972"/>
              <a:ext cx="9016310" cy="39201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www.ipcc.ch/Home_files/Banner_01.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3465"/>
            <a:stretch/>
          </p:blipFill>
          <p:spPr bwMode="auto">
            <a:xfrm>
              <a:off x="5958115" y="2523091"/>
              <a:ext cx="2510972" cy="44157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Gruppo 10"/>
          <p:cNvGrpSpPr/>
          <p:nvPr/>
        </p:nvGrpSpPr>
        <p:grpSpPr>
          <a:xfrm>
            <a:off x="2857466" y="5568602"/>
            <a:ext cx="466794" cy="1027459"/>
            <a:chOff x="1333466" y="5173316"/>
            <a:chExt cx="466794" cy="1027459"/>
          </a:xfrm>
        </p:grpSpPr>
        <p:cxnSp>
          <p:nvCxnSpPr>
            <p:cNvPr id="12" name="Connettore 1 11"/>
            <p:cNvCxnSpPr/>
            <p:nvPr/>
          </p:nvCxnSpPr>
          <p:spPr bwMode="auto">
            <a:xfrm flipV="1">
              <a:off x="1566863" y="5367338"/>
              <a:ext cx="0" cy="83343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CasellaDiTesto 12"/>
            <p:cNvSpPr txBox="1"/>
            <p:nvPr/>
          </p:nvSpPr>
          <p:spPr>
            <a:xfrm>
              <a:off x="1333466" y="5173316"/>
              <a:ext cx="466794" cy="246221"/>
            </a:xfrm>
            <a:prstGeom prst="rect">
              <a:avLst/>
            </a:prstGeom>
            <a:noFill/>
          </p:spPr>
          <p:txBody>
            <a:bodyPr wrap="none" rtlCol="0">
              <a:spAutoFit/>
            </a:bodyPr>
            <a:lstStyle/>
            <a:p>
              <a:r>
                <a:rPr lang="en-GB" sz="1000" dirty="0"/>
                <a:t>1896</a:t>
              </a:r>
            </a:p>
          </p:txBody>
        </p:sp>
      </p:grpSp>
      <p:grpSp>
        <p:nvGrpSpPr>
          <p:cNvPr id="14" name="Gruppo 13"/>
          <p:cNvGrpSpPr/>
          <p:nvPr/>
        </p:nvGrpSpPr>
        <p:grpSpPr>
          <a:xfrm>
            <a:off x="3267038" y="5243511"/>
            <a:ext cx="466795" cy="1352540"/>
            <a:chOff x="1333466" y="5173316"/>
            <a:chExt cx="466795" cy="1027459"/>
          </a:xfrm>
        </p:grpSpPr>
        <p:cxnSp>
          <p:nvCxnSpPr>
            <p:cNvPr id="15" name="Connettore 1 14"/>
            <p:cNvCxnSpPr/>
            <p:nvPr/>
          </p:nvCxnSpPr>
          <p:spPr bwMode="auto">
            <a:xfrm flipV="1">
              <a:off x="1566863" y="5367338"/>
              <a:ext cx="0" cy="833437"/>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CasellaDiTesto 15"/>
            <p:cNvSpPr txBox="1"/>
            <p:nvPr/>
          </p:nvSpPr>
          <p:spPr>
            <a:xfrm>
              <a:off x="1333466" y="5173316"/>
              <a:ext cx="466795" cy="187042"/>
            </a:xfrm>
            <a:prstGeom prst="rect">
              <a:avLst/>
            </a:prstGeom>
            <a:noFill/>
          </p:spPr>
          <p:txBody>
            <a:bodyPr wrap="none" rtlCol="0">
              <a:spAutoFit/>
            </a:bodyPr>
            <a:lstStyle/>
            <a:p>
              <a:r>
                <a:rPr lang="en-GB" sz="1000" dirty="0"/>
                <a:t>1912</a:t>
              </a:r>
            </a:p>
          </p:txBody>
        </p:sp>
      </p:grpSp>
      <p:sp>
        <p:nvSpPr>
          <p:cNvPr id="19" name="Rettangolo 18">
            <a:extLst>
              <a:ext uri="{FF2B5EF4-FFF2-40B4-BE49-F238E27FC236}">
                <a16:creationId xmlns:a16="http://schemas.microsoft.com/office/drawing/2014/main" id="{1D0CF64F-C3F5-55A9-9A7E-F921407BEB89}"/>
              </a:ext>
            </a:extLst>
          </p:cNvPr>
          <p:cNvSpPr/>
          <p:nvPr/>
        </p:nvSpPr>
        <p:spPr>
          <a:xfrm rot="16200000">
            <a:off x="-1389458" y="2354536"/>
            <a:ext cx="3662413" cy="769441"/>
          </a:xfrm>
          <a:prstGeom prst="rect">
            <a:avLst/>
          </a:prstGeom>
          <a:noFill/>
        </p:spPr>
        <p:txBody>
          <a:bodyPr wrap="none" lIns="91440" tIns="45720" rIns="91440" bIns="45720">
            <a:spAutoFit/>
          </a:bodyPr>
          <a:lstStyle/>
          <a:p>
            <a:pPr algn="ctr"/>
            <a:r>
              <a:rPr lang="it-IT" sz="4400" b="1" cap="none" spc="0" dirty="0">
                <a:ln w="22225">
                  <a:solidFill>
                    <a:schemeClr val="accent6">
                      <a:lumMod val="75000"/>
                    </a:schemeClr>
                  </a:solidFill>
                  <a:prstDash val="solid"/>
                </a:ln>
                <a:solidFill>
                  <a:schemeClr val="accent6">
                    <a:lumMod val="40000"/>
                    <a:lumOff val="60000"/>
                  </a:schemeClr>
                </a:solidFill>
                <a:effectLst/>
              </a:rPr>
              <a:t>Did </a:t>
            </a:r>
            <a:r>
              <a:rPr lang="it-IT" sz="4400" b="1" cap="none" spc="0" dirty="0" err="1">
                <a:ln w="22225">
                  <a:solidFill>
                    <a:schemeClr val="accent6">
                      <a:lumMod val="75000"/>
                    </a:schemeClr>
                  </a:solidFill>
                  <a:prstDash val="solid"/>
                </a:ln>
                <a:solidFill>
                  <a:schemeClr val="accent6">
                    <a:lumMod val="40000"/>
                    <a:lumOff val="60000"/>
                  </a:schemeClr>
                </a:solidFill>
                <a:effectLst/>
              </a:rPr>
              <a:t>you</a:t>
            </a:r>
            <a:r>
              <a:rPr lang="it-IT" sz="4400" b="1" cap="none" spc="0" dirty="0">
                <a:ln w="22225">
                  <a:solidFill>
                    <a:schemeClr val="accent6">
                      <a:lumMod val="75000"/>
                    </a:schemeClr>
                  </a:solidFill>
                  <a:prstDash val="solid"/>
                </a:ln>
                <a:solidFill>
                  <a:schemeClr val="accent6">
                    <a:lumMod val="40000"/>
                    <a:lumOff val="60000"/>
                  </a:schemeClr>
                </a:solidFill>
                <a:effectLst/>
              </a:rPr>
              <a:t> know?</a:t>
            </a:r>
          </a:p>
        </p:txBody>
      </p:sp>
    </p:spTree>
    <p:extLst>
      <p:ext uri="{BB962C8B-B14F-4D97-AF65-F5344CB8AC3E}">
        <p14:creationId xmlns:p14="http://schemas.microsoft.com/office/powerpoint/2010/main" val="322701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0EC899A2-1A05-1135-D623-B5837DA4BC81}"/>
              </a:ext>
            </a:extLst>
          </p:cNvPr>
          <p:cNvSpPr>
            <a:spLocks noGrp="1"/>
          </p:cNvSpPr>
          <p:nvPr>
            <p:ph type="sldNum" sz="quarter" idx="12"/>
          </p:nvPr>
        </p:nvSpPr>
        <p:spPr/>
        <p:txBody>
          <a:bodyPr/>
          <a:lstStyle/>
          <a:p>
            <a:fld id="{D57F1E4F-1CFF-5643-939E-217C01CDF565}" type="slidenum">
              <a:rPr lang="en-US" smtClean="0"/>
              <a:pPr/>
              <a:t>16</a:t>
            </a:fld>
            <a:endParaRPr lang="en-US" dirty="0"/>
          </a:p>
        </p:txBody>
      </p:sp>
      <p:pic>
        <p:nvPicPr>
          <p:cNvPr id="5" name="Immagine 4">
            <a:extLst>
              <a:ext uri="{FF2B5EF4-FFF2-40B4-BE49-F238E27FC236}">
                <a16:creationId xmlns:a16="http://schemas.microsoft.com/office/drawing/2014/main" id="{F3933BFE-B972-4622-9A1A-FBF31F46FE8C}"/>
              </a:ext>
            </a:extLst>
          </p:cNvPr>
          <p:cNvPicPr>
            <a:picLocks noChangeAspect="1"/>
          </p:cNvPicPr>
          <p:nvPr/>
        </p:nvPicPr>
        <p:blipFill rotWithShape="1">
          <a:blip r:embed="rId2">
            <a:clrChange>
              <a:clrFrom>
                <a:srgbClr val="FFFFFF"/>
              </a:clrFrom>
              <a:clrTo>
                <a:srgbClr val="FFFFFF">
                  <a:alpha val="0"/>
                </a:srgbClr>
              </a:clrTo>
            </a:clrChange>
          </a:blip>
          <a:srcRect l="16367" r="17024"/>
          <a:stretch/>
        </p:blipFill>
        <p:spPr>
          <a:xfrm>
            <a:off x="1562101" y="827732"/>
            <a:ext cx="6309109" cy="5325210"/>
          </a:xfrm>
          <a:prstGeom prst="rect">
            <a:avLst/>
          </a:prstGeom>
        </p:spPr>
      </p:pic>
      <p:sp>
        <p:nvSpPr>
          <p:cNvPr id="4" name="CasellaDiTesto 3">
            <a:extLst>
              <a:ext uri="{FF2B5EF4-FFF2-40B4-BE49-F238E27FC236}">
                <a16:creationId xmlns:a16="http://schemas.microsoft.com/office/drawing/2014/main" id="{EC6B0EF4-875C-045D-8B8D-190F5B1E0130}"/>
              </a:ext>
            </a:extLst>
          </p:cNvPr>
          <p:cNvSpPr txBox="1"/>
          <p:nvPr/>
        </p:nvSpPr>
        <p:spPr>
          <a:xfrm>
            <a:off x="7962900" y="1351628"/>
            <a:ext cx="2670175" cy="4801314"/>
          </a:xfrm>
          <a:prstGeom prst="rect">
            <a:avLst/>
          </a:prstGeom>
          <a:solidFill>
            <a:schemeClr val="bg1"/>
          </a:solidFill>
          <a:ln>
            <a:solidFill>
              <a:schemeClr val="bg1">
                <a:lumMod val="50000"/>
              </a:schemeClr>
            </a:solidFill>
          </a:ln>
          <a:effectLst>
            <a:outerShdw blurRad="50800" dist="38100" dir="2700000" algn="tl" rotWithShape="0">
              <a:prstClr val="black">
                <a:alpha val="40000"/>
              </a:prstClr>
            </a:outerShdw>
          </a:effectLst>
        </p:spPr>
        <p:txBody>
          <a:bodyPr wrap="square">
            <a:spAutoFit/>
          </a:bodyPr>
          <a:lstStyle/>
          <a:p>
            <a:pPr marL="285750" indent="-285750" algn="l">
              <a:buFont typeface="Arial" panose="020B0604020202020204" pitchFamily="34" charset="0"/>
              <a:buChar char="•"/>
            </a:pPr>
            <a:r>
              <a:rPr lang="en-GB" sz="1800" dirty="0"/>
              <a:t>Joseph Fourier (</a:t>
            </a:r>
            <a:r>
              <a:rPr lang="en-GB" sz="1800" b="1" dirty="0"/>
              <a:t>1824</a:t>
            </a:r>
            <a:r>
              <a:rPr lang="en-GB" sz="1800" dirty="0"/>
              <a:t>): gases in the atmosphere must create barriers trapping heat;</a:t>
            </a:r>
          </a:p>
          <a:p>
            <a:pPr marL="285750" indent="-285750" algn="l">
              <a:buFont typeface="Arial" panose="020B0604020202020204" pitchFamily="34" charset="0"/>
              <a:buChar char="•"/>
            </a:pPr>
            <a:r>
              <a:rPr lang="en-GB" sz="1800" dirty="0"/>
              <a:t>Eunice Newton Foote (</a:t>
            </a:r>
            <a:r>
              <a:rPr lang="en-GB" sz="1800" b="1" dirty="0"/>
              <a:t>1856</a:t>
            </a:r>
            <a:r>
              <a:rPr lang="en-GB" sz="1800" dirty="0"/>
              <a:t>): An atmosphere of CO2 would give to our earth a high temperature.</a:t>
            </a:r>
          </a:p>
          <a:p>
            <a:pPr marL="285750" indent="-285750" algn="l">
              <a:buFont typeface="Arial" panose="020B0604020202020204" pitchFamily="34" charset="0"/>
              <a:buChar char="•"/>
            </a:pPr>
            <a:r>
              <a:rPr lang="en-GB" sz="1800" dirty="0"/>
              <a:t>John Tyndall (</a:t>
            </a:r>
            <a:r>
              <a:rPr lang="en-GB" sz="1800" b="1" dirty="0"/>
              <a:t>1861</a:t>
            </a:r>
            <a:r>
              <a:rPr lang="en-GB" sz="1800" dirty="0"/>
              <a:t>): tiny amounts of CO2 — a few hundred parts per million — could alter the planet temperature.</a:t>
            </a:r>
          </a:p>
        </p:txBody>
      </p:sp>
      <p:sp>
        <p:nvSpPr>
          <p:cNvPr id="7" name="CasellaDiTesto 6">
            <a:extLst>
              <a:ext uri="{FF2B5EF4-FFF2-40B4-BE49-F238E27FC236}">
                <a16:creationId xmlns:a16="http://schemas.microsoft.com/office/drawing/2014/main" id="{4EA681C0-6D08-CAFF-40FC-8879D0A7B18F}"/>
              </a:ext>
            </a:extLst>
          </p:cNvPr>
          <p:cNvSpPr txBox="1"/>
          <p:nvPr/>
        </p:nvSpPr>
        <p:spPr>
          <a:xfrm>
            <a:off x="1597025" y="6290951"/>
            <a:ext cx="8712200" cy="338554"/>
          </a:xfrm>
          <a:prstGeom prst="rect">
            <a:avLst/>
          </a:prstGeom>
          <a:noFill/>
        </p:spPr>
        <p:txBody>
          <a:bodyPr wrap="square">
            <a:spAutoFit/>
          </a:bodyPr>
          <a:lstStyle/>
          <a:p>
            <a:pPr algn="l"/>
            <a:r>
              <a:rPr lang="en-GB" sz="1600" dirty="0"/>
              <a:t>https://daily.jstor.org/how-19th-century-scientists-predicted-global-warming/</a:t>
            </a:r>
          </a:p>
        </p:txBody>
      </p:sp>
      <p:sp>
        <p:nvSpPr>
          <p:cNvPr id="6" name="Rettangolo 5">
            <a:extLst>
              <a:ext uri="{FF2B5EF4-FFF2-40B4-BE49-F238E27FC236}">
                <a16:creationId xmlns:a16="http://schemas.microsoft.com/office/drawing/2014/main" id="{264A8144-077F-4997-7768-D3A96FCCC404}"/>
              </a:ext>
            </a:extLst>
          </p:cNvPr>
          <p:cNvSpPr/>
          <p:nvPr/>
        </p:nvSpPr>
        <p:spPr>
          <a:xfrm rot="16200000">
            <a:off x="-1351358" y="2354536"/>
            <a:ext cx="3662413" cy="769441"/>
          </a:xfrm>
          <a:prstGeom prst="rect">
            <a:avLst/>
          </a:prstGeom>
          <a:noFill/>
        </p:spPr>
        <p:txBody>
          <a:bodyPr wrap="none" lIns="91440" tIns="45720" rIns="91440" bIns="45720">
            <a:spAutoFit/>
          </a:bodyPr>
          <a:lstStyle/>
          <a:p>
            <a:pPr algn="ctr"/>
            <a:r>
              <a:rPr lang="it-IT" sz="4400" b="1" cap="none" spc="0" dirty="0">
                <a:ln w="22225">
                  <a:solidFill>
                    <a:schemeClr val="accent6">
                      <a:lumMod val="75000"/>
                    </a:schemeClr>
                  </a:solidFill>
                  <a:prstDash val="solid"/>
                </a:ln>
                <a:solidFill>
                  <a:schemeClr val="accent6">
                    <a:lumMod val="40000"/>
                    <a:lumOff val="60000"/>
                  </a:schemeClr>
                </a:solidFill>
                <a:effectLst/>
              </a:rPr>
              <a:t>Did </a:t>
            </a:r>
            <a:r>
              <a:rPr lang="it-IT" sz="4400" b="1" cap="none" spc="0" dirty="0" err="1">
                <a:ln w="22225">
                  <a:solidFill>
                    <a:schemeClr val="accent6">
                      <a:lumMod val="75000"/>
                    </a:schemeClr>
                  </a:solidFill>
                  <a:prstDash val="solid"/>
                </a:ln>
                <a:solidFill>
                  <a:schemeClr val="accent6">
                    <a:lumMod val="40000"/>
                    <a:lumOff val="60000"/>
                  </a:schemeClr>
                </a:solidFill>
                <a:effectLst/>
              </a:rPr>
              <a:t>you</a:t>
            </a:r>
            <a:r>
              <a:rPr lang="it-IT" sz="4400" b="1" cap="none" spc="0" dirty="0">
                <a:ln w="22225">
                  <a:solidFill>
                    <a:schemeClr val="accent6">
                      <a:lumMod val="75000"/>
                    </a:schemeClr>
                  </a:solidFill>
                  <a:prstDash val="solid"/>
                </a:ln>
                <a:solidFill>
                  <a:schemeClr val="accent6">
                    <a:lumMod val="40000"/>
                    <a:lumOff val="60000"/>
                  </a:schemeClr>
                </a:solidFill>
                <a:effectLst/>
              </a:rPr>
              <a:t> know?</a:t>
            </a:r>
          </a:p>
        </p:txBody>
      </p:sp>
    </p:spTree>
    <p:extLst>
      <p:ext uri="{BB962C8B-B14F-4D97-AF65-F5344CB8AC3E}">
        <p14:creationId xmlns:p14="http://schemas.microsoft.com/office/powerpoint/2010/main" val="36949090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19610A06-B068-1C16-F82F-0F41DD43935A}"/>
              </a:ext>
            </a:extLst>
          </p:cNvPr>
          <p:cNvSpPr>
            <a:spLocks noGrp="1"/>
          </p:cNvSpPr>
          <p:nvPr>
            <p:ph type="title"/>
          </p:nvPr>
        </p:nvSpPr>
        <p:spPr>
          <a:xfrm>
            <a:off x="1266825" y="447368"/>
            <a:ext cx="10515600" cy="1009650"/>
          </a:xfrm>
        </p:spPr>
        <p:txBody>
          <a:bodyPr>
            <a:normAutofit fontScale="90000"/>
          </a:bodyPr>
          <a:lstStyle/>
          <a:p>
            <a:r>
              <a:rPr lang="en-GB" dirty="0"/>
              <a:t>Global Warming: First time observed and measured</a:t>
            </a:r>
          </a:p>
        </p:txBody>
      </p:sp>
      <p:sp>
        <p:nvSpPr>
          <p:cNvPr id="4" name="Segnaposto contenuto 3">
            <a:extLst>
              <a:ext uri="{FF2B5EF4-FFF2-40B4-BE49-F238E27FC236}">
                <a16:creationId xmlns:a16="http://schemas.microsoft.com/office/drawing/2014/main" id="{86D91F20-C4BB-CD9F-387C-1E10E4196F5E}"/>
              </a:ext>
            </a:extLst>
          </p:cNvPr>
          <p:cNvSpPr>
            <a:spLocks noGrp="1"/>
          </p:cNvSpPr>
          <p:nvPr>
            <p:ph idx="1"/>
          </p:nvPr>
        </p:nvSpPr>
        <p:spPr>
          <a:xfrm>
            <a:off x="178017" y="4768850"/>
            <a:ext cx="7949983" cy="1907450"/>
          </a:xfrm>
        </p:spPr>
        <p:txBody>
          <a:bodyPr>
            <a:normAutofit/>
          </a:bodyPr>
          <a:lstStyle/>
          <a:p>
            <a:pPr marL="0" indent="0">
              <a:buNone/>
            </a:pPr>
            <a:r>
              <a:rPr lang="en-US" sz="1800" dirty="0"/>
              <a:t>First time published a scientific research showing, by the use of meteorological measurements from 200 stations taken across 19th and 20th Century, that world temperatures had actually increased at an average rate of 0.005°C per year during period 1880-1930 (the “</a:t>
            </a:r>
            <a:r>
              <a:rPr lang="en-US" sz="1800" dirty="0" err="1"/>
              <a:t>Callendar</a:t>
            </a:r>
            <a:r>
              <a:rPr lang="en-US" sz="1800" dirty="0"/>
              <a:t> effect”).</a:t>
            </a:r>
          </a:p>
          <a:p>
            <a:pPr marL="0" indent="0">
              <a:buNone/>
            </a:pPr>
            <a:r>
              <a:rPr lang="en-US" sz="1800" dirty="0" err="1"/>
              <a:t>Callendar</a:t>
            </a:r>
            <a:r>
              <a:rPr lang="en-US" sz="1800" dirty="0"/>
              <a:t>, G. S.; The artificial production of carbon dioxide and its influence on temperature; (1938) doi.org/10.1002/qj.49706427503</a:t>
            </a:r>
            <a:endParaRPr lang="en-GB" sz="1800" dirty="0"/>
          </a:p>
        </p:txBody>
      </p:sp>
      <p:sp>
        <p:nvSpPr>
          <p:cNvPr id="2" name="Segnaposto numero diapositiva 1">
            <a:extLst>
              <a:ext uri="{FF2B5EF4-FFF2-40B4-BE49-F238E27FC236}">
                <a16:creationId xmlns:a16="http://schemas.microsoft.com/office/drawing/2014/main" id="{750AA80F-5DD3-CE3E-3E61-0C89811DAA26}"/>
              </a:ext>
            </a:extLst>
          </p:cNvPr>
          <p:cNvSpPr>
            <a:spLocks noGrp="1"/>
          </p:cNvSpPr>
          <p:nvPr>
            <p:ph type="sldNum" sz="quarter" idx="12"/>
          </p:nvPr>
        </p:nvSpPr>
        <p:spPr>
          <a:xfrm>
            <a:off x="10896600" y="6356350"/>
            <a:ext cx="457200" cy="365125"/>
          </a:xfrm>
        </p:spPr>
        <p:txBody>
          <a:bodyPr/>
          <a:lstStyle/>
          <a:p>
            <a:fld id="{EC4C7508-AD82-4C73-B448-FD2A95E3044B}" type="slidenum">
              <a:rPr lang="de-DE" smtClean="0"/>
              <a:pPr/>
              <a:t>17</a:t>
            </a:fld>
            <a:endParaRPr lang="de-DE"/>
          </a:p>
        </p:txBody>
      </p:sp>
      <p:pic>
        <p:nvPicPr>
          <p:cNvPr id="6" name="Immagine 5">
            <a:extLst>
              <a:ext uri="{FF2B5EF4-FFF2-40B4-BE49-F238E27FC236}">
                <a16:creationId xmlns:a16="http://schemas.microsoft.com/office/drawing/2014/main" id="{F170F405-017B-A0E3-67B5-971667E6B12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66825" y="1215783"/>
            <a:ext cx="4514705" cy="3553067"/>
          </a:xfrm>
          <a:prstGeom prst="rect">
            <a:avLst/>
          </a:prstGeom>
        </p:spPr>
      </p:pic>
      <p:pic>
        <p:nvPicPr>
          <p:cNvPr id="8" name="Immagine 7">
            <a:extLst>
              <a:ext uri="{FF2B5EF4-FFF2-40B4-BE49-F238E27FC236}">
                <a16:creationId xmlns:a16="http://schemas.microsoft.com/office/drawing/2014/main" id="{C6B9AD0F-B62D-5207-C3F0-69C6896902D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2801" y="984250"/>
            <a:ext cx="4746233" cy="2520950"/>
          </a:xfrm>
          <a:prstGeom prst="rect">
            <a:avLst/>
          </a:prstGeom>
        </p:spPr>
      </p:pic>
      <p:pic>
        <p:nvPicPr>
          <p:cNvPr id="10" name="Immagine 9">
            <a:extLst>
              <a:ext uri="{FF2B5EF4-FFF2-40B4-BE49-F238E27FC236}">
                <a16:creationId xmlns:a16="http://schemas.microsoft.com/office/drawing/2014/main" id="{4ACDBB16-7881-82C2-3177-E1708E93C5B8}"/>
              </a:ext>
            </a:extLst>
          </p:cNvPr>
          <p:cNvPicPr>
            <a:picLocks noChangeAspect="1"/>
          </p:cNvPicPr>
          <p:nvPr/>
        </p:nvPicPr>
        <p:blipFill>
          <a:blip r:embed="rId4"/>
          <a:stretch>
            <a:fillRect/>
          </a:stretch>
        </p:blipFill>
        <p:spPr>
          <a:xfrm>
            <a:off x="8128001" y="3559730"/>
            <a:ext cx="2362632" cy="3062040"/>
          </a:xfrm>
          <a:prstGeom prst="rect">
            <a:avLst/>
          </a:prstGeom>
        </p:spPr>
      </p:pic>
      <p:sp>
        <p:nvSpPr>
          <p:cNvPr id="12" name="CasellaDiTesto 11">
            <a:extLst>
              <a:ext uri="{FF2B5EF4-FFF2-40B4-BE49-F238E27FC236}">
                <a16:creationId xmlns:a16="http://schemas.microsoft.com/office/drawing/2014/main" id="{2C92884D-AF3E-806E-0D9B-DC5B84EFFEDC}"/>
              </a:ext>
            </a:extLst>
          </p:cNvPr>
          <p:cNvSpPr txBox="1"/>
          <p:nvPr/>
        </p:nvSpPr>
        <p:spPr>
          <a:xfrm>
            <a:off x="8128000" y="3502580"/>
            <a:ext cx="2362632" cy="338554"/>
          </a:xfrm>
          <a:prstGeom prst="rect">
            <a:avLst/>
          </a:prstGeom>
          <a:noFill/>
        </p:spPr>
        <p:txBody>
          <a:bodyPr wrap="square">
            <a:spAutoFit/>
          </a:bodyPr>
          <a:lstStyle/>
          <a:p>
            <a:pPr algn="ctr"/>
            <a:r>
              <a:rPr lang="en-GB" sz="1600" b="0" i="0" u="none" strike="noStrike" baseline="0" dirty="0">
                <a:latin typeface="MinionPro-Regular" panose="02040503050306020203" pitchFamily="18" charset="0"/>
              </a:rPr>
              <a:t>Guy Stewart </a:t>
            </a:r>
            <a:r>
              <a:rPr lang="en-GB" sz="1600" b="0" i="0" u="none" strike="noStrike" baseline="0" dirty="0" err="1">
                <a:latin typeface="MinionPro-Regular" panose="02040503050306020203" pitchFamily="18" charset="0"/>
              </a:rPr>
              <a:t>Callendar</a:t>
            </a:r>
            <a:endParaRPr lang="en-GB" sz="1600" dirty="0"/>
          </a:p>
        </p:txBody>
      </p:sp>
      <p:sp>
        <p:nvSpPr>
          <p:cNvPr id="14" name="Rettangolo 13">
            <a:extLst>
              <a:ext uri="{FF2B5EF4-FFF2-40B4-BE49-F238E27FC236}">
                <a16:creationId xmlns:a16="http://schemas.microsoft.com/office/drawing/2014/main" id="{0EC734D9-1097-11AE-A3E3-98F72185A48A}"/>
              </a:ext>
            </a:extLst>
          </p:cNvPr>
          <p:cNvSpPr/>
          <p:nvPr/>
        </p:nvSpPr>
        <p:spPr>
          <a:xfrm rot="16200000">
            <a:off x="-1389458" y="2354536"/>
            <a:ext cx="3662413" cy="769441"/>
          </a:xfrm>
          <a:prstGeom prst="rect">
            <a:avLst/>
          </a:prstGeom>
          <a:noFill/>
        </p:spPr>
        <p:txBody>
          <a:bodyPr wrap="none" lIns="91440" tIns="45720" rIns="91440" bIns="45720">
            <a:spAutoFit/>
          </a:bodyPr>
          <a:lstStyle/>
          <a:p>
            <a:pPr algn="ctr"/>
            <a:r>
              <a:rPr lang="it-IT" sz="4400" b="1" cap="none" spc="0" dirty="0">
                <a:ln w="22225">
                  <a:solidFill>
                    <a:schemeClr val="accent6">
                      <a:lumMod val="75000"/>
                    </a:schemeClr>
                  </a:solidFill>
                  <a:prstDash val="solid"/>
                </a:ln>
                <a:solidFill>
                  <a:schemeClr val="accent6">
                    <a:lumMod val="40000"/>
                    <a:lumOff val="60000"/>
                  </a:schemeClr>
                </a:solidFill>
                <a:effectLst/>
              </a:rPr>
              <a:t>Did </a:t>
            </a:r>
            <a:r>
              <a:rPr lang="it-IT" sz="4400" b="1" cap="none" spc="0" dirty="0" err="1">
                <a:ln w="22225">
                  <a:solidFill>
                    <a:schemeClr val="accent6">
                      <a:lumMod val="75000"/>
                    </a:schemeClr>
                  </a:solidFill>
                  <a:prstDash val="solid"/>
                </a:ln>
                <a:solidFill>
                  <a:schemeClr val="accent6">
                    <a:lumMod val="40000"/>
                    <a:lumOff val="60000"/>
                  </a:schemeClr>
                </a:solidFill>
                <a:effectLst/>
              </a:rPr>
              <a:t>you</a:t>
            </a:r>
            <a:r>
              <a:rPr lang="it-IT" sz="4400" b="1" cap="none" spc="0" dirty="0">
                <a:ln w="22225">
                  <a:solidFill>
                    <a:schemeClr val="accent6">
                      <a:lumMod val="75000"/>
                    </a:schemeClr>
                  </a:solidFill>
                  <a:prstDash val="solid"/>
                </a:ln>
                <a:solidFill>
                  <a:schemeClr val="accent6">
                    <a:lumMod val="40000"/>
                    <a:lumOff val="60000"/>
                  </a:schemeClr>
                </a:solidFill>
                <a:effectLst/>
              </a:rPr>
              <a:t> know?</a:t>
            </a:r>
          </a:p>
        </p:txBody>
      </p:sp>
    </p:spTree>
    <p:extLst>
      <p:ext uri="{BB962C8B-B14F-4D97-AF65-F5344CB8AC3E}">
        <p14:creationId xmlns:p14="http://schemas.microsoft.com/office/powerpoint/2010/main" val="33790147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07DC50-13DD-D21A-A238-BC1A4BC38759}"/>
              </a:ext>
            </a:extLst>
          </p:cNvPr>
          <p:cNvSpPr>
            <a:spLocks noGrp="1"/>
          </p:cNvSpPr>
          <p:nvPr>
            <p:ph type="title"/>
          </p:nvPr>
        </p:nvSpPr>
        <p:spPr/>
        <p:txBody>
          <a:bodyPr/>
          <a:lstStyle/>
          <a:p>
            <a:r>
              <a:rPr lang="en-GB" dirty="0"/>
              <a:t>Energy Efficiency</a:t>
            </a:r>
          </a:p>
        </p:txBody>
      </p:sp>
      <p:sp>
        <p:nvSpPr>
          <p:cNvPr id="3" name="Segnaposto contenuto 2">
            <a:extLst>
              <a:ext uri="{FF2B5EF4-FFF2-40B4-BE49-F238E27FC236}">
                <a16:creationId xmlns:a16="http://schemas.microsoft.com/office/drawing/2014/main" id="{445F9830-DD91-A060-5EC0-26C54E2851B0}"/>
              </a:ext>
            </a:extLst>
          </p:cNvPr>
          <p:cNvSpPr>
            <a:spLocks noGrp="1"/>
          </p:cNvSpPr>
          <p:nvPr>
            <p:ph idx="1"/>
          </p:nvPr>
        </p:nvSpPr>
        <p:spPr/>
        <p:txBody>
          <a:bodyPr>
            <a:normAutofit fontScale="85000" lnSpcReduction="10000"/>
          </a:bodyPr>
          <a:lstStyle/>
          <a:p>
            <a:r>
              <a:rPr lang="en-US" dirty="0"/>
              <a:t>While the transition to renewable energy is a critical step, </a:t>
            </a:r>
            <a:r>
              <a:rPr lang="en-US" dirty="0" err="1"/>
              <a:t>optimising</a:t>
            </a:r>
            <a:r>
              <a:rPr lang="en-US" dirty="0"/>
              <a:t> the way we use energy plays an equally important role in creating a more sustainable and resilient energy ecosystem.</a:t>
            </a:r>
          </a:p>
          <a:p>
            <a:r>
              <a:rPr lang="en-US" dirty="0"/>
              <a:t>Improving energy use is an integral part of the broader transition from fossil fuels to renewable energy sources. Improving energy efficiency in various sectors such as industry, transport, buildings and appliances is of paramount importance. By </a:t>
            </a:r>
            <a:r>
              <a:rPr lang="en-US" dirty="0" err="1"/>
              <a:t>optimising</a:t>
            </a:r>
            <a:r>
              <a:rPr lang="en-US" dirty="0"/>
              <a:t> the way we use energy, we can significantly reduce overall energy demand. This in turn will reduce the burden on both fossil fuels and renewable resources, paving the way for a more sustainable energy future.</a:t>
            </a:r>
          </a:p>
          <a:p>
            <a:r>
              <a:rPr lang="en-US" dirty="0"/>
              <a:t>Improving energy use increases the effectiveness of renewable energy deployment. When we use energy more efficiently, demand is reduced, making it easier for renewable energy sources to meet a greater proportion of this reduced demand. This symbiotic relationship between efficiency and renewables is essential for a more sustainable and resilient energy landscape.</a:t>
            </a:r>
          </a:p>
          <a:p>
            <a:r>
              <a:rPr lang="en-US" dirty="0"/>
              <a:t>In addition, energy efficiency measures not only lower energy bills, but also reduce emissions and environmental impact. By using energy more effectively, we can achieve several goals at once: reduce costs, </a:t>
            </a:r>
            <a:r>
              <a:rPr lang="en-US" dirty="0" err="1"/>
              <a:t>minimise</a:t>
            </a:r>
            <a:r>
              <a:rPr lang="en-US" dirty="0"/>
              <a:t> pollution and ease pressure on natural resources.</a:t>
            </a:r>
          </a:p>
        </p:txBody>
      </p:sp>
      <p:sp>
        <p:nvSpPr>
          <p:cNvPr id="4" name="Segnaposto piè di pagina 3">
            <a:extLst>
              <a:ext uri="{FF2B5EF4-FFF2-40B4-BE49-F238E27FC236}">
                <a16:creationId xmlns:a16="http://schemas.microsoft.com/office/drawing/2014/main" id="{029F3093-6F3C-CF79-FFD2-0C06B50118A2}"/>
              </a:ext>
            </a:extLst>
          </p:cNvPr>
          <p:cNvSpPr>
            <a:spLocks noGrp="1"/>
          </p:cNvSpPr>
          <p:nvPr>
            <p:ph type="ftr" sz="quarter" idx="11"/>
          </p:nvPr>
        </p:nvSpPr>
        <p:spPr/>
        <p:txBody>
          <a:bodyPr/>
          <a:lstStyle/>
          <a:p>
            <a:r>
              <a:rPr lang="en-US" dirty="0"/>
              <a:t>Module: Agricultural sustainability, management of natural resources and climate action Learning Unit: Renewable energy and its application as green agricultural energy source - Sub Unit: </a:t>
            </a:r>
            <a:r>
              <a:rPr lang="en-US" sz="1200" b="1" dirty="0"/>
              <a:t>Introduction to Renewable Energy Sources and Efficiency</a:t>
            </a:r>
            <a:endParaRPr lang="en-US" b="1" dirty="0"/>
          </a:p>
        </p:txBody>
      </p:sp>
      <p:sp>
        <p:nvSpPr>
          <p:cNvPr id="5" name="Segnaposto numero diapositiva 4">
            <a:extLst>
              <a:ext uri="{FF2B5EF4-FFF2-40B4-BE49-F238E27FC236}">
                <a16:creationId xmlns:a16="http://schemas.microsoft.com/office/drawing/2014/main" id="{183E481D-58C1-F80E-9583-E11597DA9AA8}"/>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29537178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A7A2244-D286-E735-7FA3-D0DCD846409F}"/>
              </a:ext>
            </a:extLst>
          </p:cNvPr>
          <p:cNvSpPr>
            <a:spLocks noGrp="1"/>
          </p:cNvSpPr>
          <p:nvPr>
            <p:ph type="title"/>
          </p:nvPr>
        </p:nvSpPr>
        <p:spPr/>
        <p:txBody>
          <a:bodyPr/>
          <a:lstStyle/>
          <a:p>
            <a:r>
              <a:rPr lang="en-GB" dirty="0"/>
              <a:t>Lowering GHG emissions</a:t>
            </a:r>
          </a:p>
        </p:txBody>
      </p:sp>
      <p:sp>
        <p:nvSpPr>
          <p:cNvPr id="3" name="Segnaposto contenuto 2">
            <a:extLst>
              <a:ext uri="{FF2B5EF4-FFF2-40B4-BE49-F238E27FC236}">
                <a16:creationId xmlns:a16="http://schemas.microsoft.com/office/drawing/2014/main" id="{4A739AE2-922E-795D-8452-C3F0F61D75BC}"/>
              </a:ext>
            </a:extLst>
          </p:cNvPr>
          <p:cNvSpPr>
            <a:spLocks noGrp="1"/>
          </p:cNvSpPr>
          <p:nvPr>
            <p:ph sz="half" idx="1"/>
          </p:nvPr>
        </p:nvSpPr>
        <p:spPr/>
        <p:txBody>
          <a:bodyPr anchor="ctr">
            <a:normAutofit fontScale="92500" lnSpcReduction="10000"/>
          </a:bodyPr>
          <a:lstStyle/>
          <a:p>
            <a:pPr marL="0" indent="0">
              <a:buNone/>
            </a:pPr>
            <a:r>
              <a:rPr lang="en-GB" dirty="0"/>
              <a:t>There are multiple options for lowering GHG emissions from the energy system while still satisfying the global demand for energy services. </a:t>
            </a:r>
            <a:r>
              <a:rPr lang="en-GB" b="1" dirty="0"/>
              <a:t>Renewable Energies </a:t>
            </a:r>
            <a:r>
              <a:rPr lang="en-GB" dirty="0"/>
              <a:t>are one of these.</a:t>
            </a:r>
          </a:p>
          <a:p>
            <a:pPr marL="0" indent="0">
              <a:buNone/>
            </a:pPr>
            <a:r>
              <a:rPr lang="en-GB" dirty="0"/>
              <a:t>Renewable energy includes all forms of energy produced from renewable sources in a sustainable manner, including bioenergy, geothermal energy, hydropower, ocean energy, solar energy and wind energy. (IRENA).</a:t>
            </a:r>
          </a:p>
        </p:txBody>
      </p:sp>
      <p:pic>
        <p:nvPicPr>
          <p:cNvPr id="7" name="Segnaposto contenuto 6">
            <a:extLst>
              <a:ext uri="{FF2B5EF4-FFF2-40B4-BE49-F238E27FC236}">
                <a16:creationId xmlns:a16="http://schemas.microsoft.com/office/drawing/2014/main" id="{E440FEAD-B187-B0F5-4509-AEAF57924C1E}"/>
              </a:ext>
            </a:extLst>
          </p:cNvPr>
          <p:cNvPicPr>
            <a:picLocks noGrp="1" noChangeAspect="1"/>
          </p:cNvPicPr>
          <p:nvPr>
            <p:ph sz="half" idx="2"/>
          </p:nvPr>
        </p:nvPicPr>
        <p:blipFill>
          <a:blip r:embed="rId2"/>
          <a:stretch>
            <a:fillRect/>
          </a:stretch>
        </p:blipFill>
        <p:spPr>
          <a:xfrm>
            <a:off x="6593115" y="1866752"/>
            <a:ext cx="5181600" cy="4269083"/>
          </a:xfrm>
          <a:prstGeom prst="rect">
            <a:avLst/>
          </a:prstGeom>
        </p:spPr>
      </p:pic>
      <p:sp>
        <p:nvSpPr>
          <p:cNvPr id="6" name="Segnaposto numero diapositiva 5">
            <a:extLst>
              <a:ext uri="{FF2B5EF4-FFF2-40B4-BE49-F238E27FC236}">
                <a16:creationId xmlns:a16="http://schemas.microsoft.com/office/drawing/2014/main" id="{1C356E3F-C2D0-3948-2999-B9CFCE393374}"/>
              </a:ext>
            </a:extLst>
          </p:cNvPr>
          <p:cNvSpPr>
            <a:spLocks noGrp="1"/>
          </p:cNvSpPr>
          <p:nvPr>
            <p:ph type="sldNum" sz="quarter" idx="12"/>
          </p:nvPr>
        </p:nvSpPr>
        <p:spPr/>
        <p:txBody>
          <a:bodyPr/>
          <a:lstStyle/>
          <a:p>
            <a:fld id="{6FF9F0C5-380F-41C2-899A-BAC0F0927E16}" type="slidenum">
              <a:rPr lang="en-US" smtClean="0"/>
              <a:t>19</a:t>
            </a:fld>
            <a:endParaRPr lang="en-US" dirty="0"/>
          </a:p>
        </p:txBody>
      </p:sp>
      <p:sp>
        <p:nvSpPr>
          <p:cNvPr id="8" name="Segnaposto piè di pagina 3">
            <a:extLst>
              <a:ext uri="{FF2B5EF4-FFF2-40B4-BE49-F238E27FC236}">
                <a16:creationId xmlns:a16="http://schemas.microsoft.com/office/drawing/2014/main" id="{29679F6C-F051-9396-7C01-1C9D742BCD61}"/>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sz="1200" b="1" dirty="0"/>
              <a:t>Introduction to Renewable Energy Sources and Efficiency</a:t>
            </a:r>
            <a:endParaRPr lang="en-US" b="1" dirty="0"/>
          </a:p>
        </p:txBody>
      </p:sp>
    </p:spTree>
    <p:extLst>
      <p:ext uri="{BB962C8B-B14F-4D97-AF65-F5344CB8AC3E}">
        <p14:creationId xmlns:p14="http://schemas.microsoft.com/office/powerpoint/2010/main" val="2231199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E59C6D-D429-7C7B-0228-FB62CC45C25D}"/>
              </a:ext>
            </a:extLst>
          </p:cNvPr>
          <p:cNvSpPr>
            <a:spLocks noGrp="1"/>
          </p:cNvSpPr>
          <p:nvPr>
            <p:ph type="ctrTitle"/>
          </p:nvPr>
        </p:nvSpPr>
        <p:spPr>
          <a:xfrm>
            <a:off x="304800" y="2123260"/>
            <a:ext cx="11582400" cy="2387600"/>
          </a:xfrm>
        </p:spPr>
        <p:txBody>
          <a:bodyPr anchor="ctr">
            <a:normAutofit fontScale="90000"/>
          </a:bodyPr>
          <a:lstStyle/>
          <a:p>
            <a:r>
              <a:rPr lang="en-GB" b="1" dirty="0">
                <a:solidFill>
                  <a:srgbClr val="94C020"/>
                </a:solidFill>
                <a:latin typeface="+mn-lt"/>
              </a:rPr>
              <a:t>Course: HEI-A1</a:t>
            </a:r>
            <a:br>
              <a:rPr lang="en-GB" b="1" dirty="0">
                <a:solidFill>
                  <a:srgbClr val="94C020"/>
                </a:solidFill>
                <a:latin typeface="+mn-lt"/>
              </a:rPr>
            </a:br>
            <a:r>
              <a:rPr lang="en-GB" b="1" dirty="0">
                <a:solidFill>
                  <a:srgbClr val="94C020"/>
                </a:solidFill>
                <a:latin typeface="+mn-lt"/>
              </a:rPr>
              <a:t>Module: </a:t>
            </a:r>
            <a:r>
              <a:rPr lang="en-US" b="1" dirty="0">
                <a:solidFill>
                  <a:srgbClr val="94C020"/>
                </a:solidFill>
                <a:latin typeface="+mn-lt"/>
              </a:rPr>
              <a:t>Agricultural sustainability, management of natural resources and climate action</a:t>
            </a:r>
            <a:br>
              <a:rPr lang="en-GB" b="1" dirty="0">
                <a:solidFill>
                  <a:srgbClr val="94C020"/>
                </a:solidFill>
                <a:latin typeface="+mn-lt"/>
              </a:rPr>
            </a:br>
            <a:r>
              <a:rPr lang="en-GB" b="1" dirty="0">
                <a:solidFill>
                  <a:srgbClr val="94C020"/>
                </a:solidFill>
                <a:latin typeface="+mn-lt"/>
              </a:rPr>
              <a:t>Learning Unit:</a:t>
            </a:r>
            <a:r>
              <a:rPr lang="en-US" b="1" dirty="0">
                <a:solidFill>
                  <a:srgbClr val="94C020"/>
                </a:solidFill>
                <a:latin typeface="+mn-lt"/>
              </a:rPr>
              <a:t>Renewable energy and its application as green agricultural energy source</a:t>
            </a:r>
            <a:endParaRPr lang="en-GB" b="1" dirty="0">
              <a:solidFill>
                <a:srgbClr val="94C020"/>
              </a:solidFill>
              <a:latin typeface="+mn-lt"/>
            </a:endParaRPr>
          </a:p>
        </p:txBody>
      </p:sp>
      <p:sp>
        <p:nvSpPr>
          <p:cNvPr id="3" name="Sottotitolo 2">
            <a:extLst>
              <a:ext uri="{FF2B5EF4-FFF2-40B4-BE49-F238E27FC236}">
                <a16:creationId xmlns:a16="http://schemas.microsoft.com/office/drawing/2014/main" id="{153480B5-24EA-F078-8AFA-9CEF6872103E}"/>
              </a:ext>
            </a:extLst>
          </p:cNvPr>
          <p:cNvSpPr>
            <a:spLocks noGrp="1"/>
          </p:cNvSpPr>
          <p:nvPr>
            <p:ph type="subTitle" idx="1"/>
          </p:nvPr>
        </p:nvSpPr>
        <p:spPr>
          <a:xfrm>
            <a:off x="1524000" y="5715000"/>
            <a:ext cx="9144000" cy="840260"/>
          </a:xfrm>
        </p:spPr>
        <p:txBody>
          <a:bodyPr/>
          <a:lstStyle/>
          <a:p>
            <a:pPr marL="0" indent="0">
              <a:buNone/>
            </a:pPr>
            <a:r>
              <a:rPr lang="en-GB" dirty="0">
                <a:solidFill>
                  <a:schemeClr val="tx1">
                    <a:lumMod val="65000"/>
                    <a:lumOff val="35000"/>
                  </a:schemeClr>
                </a:solidFill>
              </a:rPr>
              <a:t>Author</a:t>
            </a:r>
            <a:r>
              <a:rPr lang="it-IT" dirty="0">
                <a:solidFill>
                  <a:schemeClr val="tx1">
                    <a:lumMod val="65000"/>
                    <a:lumOff val="35000"/>
                  </a:schemeClr>
                </a:solidFill>
              </a:rPr>
              <a:t>: </a:t>
            </a:r>
            <a:r>
              <a:rPr lang="it-IT" dirty="0"/>
              <a:t>UNIFI</a:t>
            </a:r>
            <a:endParaRPr lang="it-IT" dirty="0">
              <a:solidFill>
                <a:schemeClr val="tx1">
                  <a:lumMod val="65000"/>
                  <a:lumOff val="35000"/>
                </a:schemeClr>
              </a:solidFill>
            </a:endParaRPr>
          </a:p>
        </p:txBody>
      </p:sp>
    </p:spTree>
    <p:extLst>
      <p:ext uri="{BB962C8B-B14F-4D97-AF65-F5344CB8AC3E}">
        <p14:creationId xmlns:p14="http://schemas.microsoft.com/office/powerpoint/2010/main" val="2365202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descr="Immagine che contiene Oggetto astronomico, Evento celeste, astronomia, Spazio esterno&#10;&#10;Descrizione generata automaticamente">
            <a:extLst>
              <a:ext uri="{FF2B5EF4-FFF2-40B4-BE49-F238E27FC236}">
                <a16:creationId xmlns:a16="http://schemas.microsoft.com/office/drawing/2014/main" id="{F308418C-0781-13EF-4EA6-C106A4D83D02}"/>
              </a:ext>
            </a:extLst>
          </p:cNvPr>
          <p:cNvPicPr>
            <a:picLocks noChangeAspect="1"/>
          </p:cNvPicPr>
          <p:nvPr/>
        </p:nvPicPr>
        <p:blipFill rotWithShape="1">
          <a:blip r:embed="rId2"/>
          <a:srcRect t="10637" b="10637"/>
          <a:stretch/>
        </p:blipFill>
        <p:spPr>
          <a:xfrm>
            <a:off x="-1" y="0"/>
            <a:ext cx="12192002" cy="6858000"/>
          </a:xfrm>
          <a:prstGeom prst="rect">
            <a:avLst/>
          </a:prstGeom>
        </p:spPr>
      </p:pic>
      <p:sp>
        <p:nvSpPr>
          <p:cNvPr id="6" name="Segnaposto numero diapositiva 5">
            <a:extLst>
              <a:ext uri="{FF2B5EF4-FFF2-40B4-BE49-F238E27FC236}">
                <a16:creationId xmlns:a16="http://schemas.microsoft.com/office/drawing/2014/main" id="{57859768-4995-09D0-94CC-969D99A8D634}"/>
              </a:ext>
            </a:extLst>
          </p:cNvPr>
          <p:cNvSpPr>
            <a:spLocks noGrp="1"/>
          </p:cNvSpPr>
          <p:nvPr>
            <p:ph type="sldNum" sz="quarter" idx="12"/>
          </p:nvPr>
        </p:nvSpPr>
        <p:spPr/>
        <p:txBody>
          <a:bodyPr/>
          <a:lstStyle/>
          <a:p>
            <a:fld id="{6FF9F0C5-380F-41C2-899A-BAC0F0927E16}" type="slidenum">
              <a:rPr lang="en-US" smtClean="0">
                <a:solidFill>
                  <a:schemeClr val="bg1"/>
                </a:solidFill>
              </a:rPr>
              <a:t>20</a:t>
            </a:fld>
            <a:endParaRPr lang="en-US" dirty="0">
              <a:solidFill>
                <a:schemeClr val="bg1"/>
              </a:solidFill>
            </a:endParaRPr>
          </a:p>
        </p:txBody>
      </p:sp>
      <p:sp>
        <p:nvSpPr>
          <p:cNvPr id="2" name="Titolo 1">
            <a:extLst>
              <a:ext uri="{FF2B5EF4-FFF2-40B4-BE49-F238E27FC236}">
                <a16:creationId xmlns:a16="http://schemas.microsoft.com/office/drawing/2014/main" id="{555B0AF6-9741-CBBE-86D4-29A6E861FE1A}"/>
              </a:ext>
            </a:extLst>
          </p:cNvPr>
          <p:cNvSpPr>
            <a:spLocks noGrp="1"/>
          </p:cNvSpPr>
          <p:nvPr>
            <p:ph type="title" idx="4294967295"/>
          </p:nvPr>
        </p:nvSpPr>
        <p:spPr>
          <a:xfrm>
            <a:off x="0" y="136525"/>
            <a:ext cx="10515600" cy="877888"/>
          </a:xfrm>
        </p:spPr>
        <p:txBody>
          <a:bodyPr/>
          <a:lstStyle/>
          <a:p>
            <a:r>
              <a:rPr lang="en-GB" dirty="0">
                <a:solidFill>
                  <a:schemeClr val="bg1"/>
                </a:solidFill>
              </a:rPr>
              <a:t>Solar Energy</a:t>
            </a:r>
          </a:p>
        </p:txBody>
      </p:sp>
      <p:sp>
        <p:nvSpPr>
          <p:cNvPr id="10" name="Segnaposto contenuto 9">
            <a:extLst>
              <a:ext uri="{FF2B5EF4-FFF2-40B4-BE49-F238E27FC236}">
                <a16:creationId xmlns:a16="http://schemas.microsoft.com/office/drawing/2014/main" id="{431F4789-22A6-0BF6-BD01-356BE905A99F}"/>
              </a:ext>
            </a:extLst>
          </p:cNvPr>
          <p:cNvSpPr>
            <a:spLocks noGrp="1"/>
          </p:cNvSpPr>
          <p:nvPr>
            <p:ph sz="half" idx="4294967295"/>
          </p:nvPr>
        </p:nvSpPr>
        <p:spPr>
          <a:xfrm>
            <a:off x="203200" y="1450975"/>
            <a:ext cx="4419600" cy="4351338"/>
          </a:xfrm>
        </p:spPr>
        <p:txBody>
          <a:bodyPr anchor="ctr">
            <a:normAutofit fontScale="70000" lnSpcReduction="20000"/>
          </a:bodyPr>
          <a:lstStyle/>
          <a:p>
            <a:pPr marL="0" indent="0">
              <a:buNone/>
            </a:pPr>
            <a:r>
              <a:rPr lang="en-GB" sz="2800" dirty="0">
                <a:solidFill>
                  <a:schemeClr val="bg1"/>
                </a:solidFill>
              </a:rPr>
              <a:t>Sun emits about 175~178 Billions MW</a:t>
            </a:r>
          </a:p>
          <a:p>
            <a:pPr marL="0" indent="0">
              <a:buNone/>
            </a:pPr>
            <a:r>
              <a:rPr lang="en-GB" sz="2800" dirty="0">
                <a:solidFill>
                  <a:schemeClr val="bg1"/>
                </a:solidFill>
              </a:rPr>
              <a:t>Irradiance, an instantaneous quantity often identified as the intensity of sunlight, is the measure of the power density of sunlight. It is usually measured in W/m</a:t>
            </a:r>
            <a:r>
              <a:rPr lang="en-GB" sz="2800" baseline="30000" dirty="0">
                <a:solidFill>
                  <a:schemeClr val="bg1"/>
                </a:solidFill>
              </a:rPr>
              <a:t>2</a:t>
            </a:r>
            <a:r>
              <a:rPr lang="en-GB" sz="2800" dirty="0">
                <a:solidFill>
                  <a:schemeClr val="bg1"/>
                </a:solidFill>
              </a:rPr>
              <a:t>.</a:t>
            </a:r>
          </a:p>
          <a:p>
            <a:pPr marL="0" indent="0">
              <a:buNone/>
            </a:pPr>
            <a:r>
              <a:rPr lang="en-GB" sz="2800" dirty="0">
                <a:solidFill>
                  <a:schemeClr val="bg1"/>
                </a:solidFill>
              </a:rPr>
              <a:t>The irradiance received from the sun at the top of the atmosphere (AKA solar constant for the earth) is approximately equal to 1367 W/m</a:t>
            </a:r>
            <a:r>
              <a:rPr lang="en-GB" sz="2800" baseline="30000" dirty="0">
                <a:solidFill>
                  <a:schemeClr val="bg1"/>
                </a:solidFill>
              </a:rPr>
              <a:t>2</a:t>
            </a:r>
            <a:r>
              <a:rPr lang="en-GB" sz="2800" dirty="0">
                <a:solidFill>
                  <a:schemeClr val="bg1"/>
                </a:solidFill>
              </a:rPr>
              <a:t>.  </a:t>
            </a:r>
          </a:p>
          <a:p>
            <a:pPr marL="0" indent="0">
              <a:buNone/>
            </a:pPr>
            <a:r>
              <a:rPr lang="en-GB" sz="2800" dirty="0">
                <a:solidFill>
                  <a:schemeClr val="bg1"/>
                </a:solidFill>
              </a:rPr>
              <a:t>After passing through the atmosphere the irradiance is reduced to approximately 1000 W/m</a:t>
            </a:r>
            <a:r>
              <a:rPr lang="en-GB" sz="2800" baseline="30000" dirty="0">
                <a:solidFill>
                  <a:schemeClr val="bg1"/>
                </a:solidFill>
              </a:rPr>
              <a:t>2 </a:t>
            </a:r>
            <a:r>
              <a:rPr lang="en-GB" sz="2800" dirty="0">
                <a:solidFill>
                  <a:schemeClr val="bg1"/>
                </a:solidFill>
              </a:rPr>
              <a:t>(on average).</a:t>
            </a:r>
          </a:p>
          <a:p>
            <a:pPr marL="0" indent="0">
              <a:buNone/>
            </a:pPr>
            <a:r>
              <a:rPr lang="en-GB" sz="2800" b="1" dirty="0">
                <a:solidFill>
                  <a:schemeClr val="bg1"/>
                </a:solidFill>
              </a:rPr>
              <a:t>Solar energy has a share of more than 99.9 % of all the energy converted on earth.</a:t>
            </a:r>
          </a:p>
        </p:txBody>
      </p:sp>
      <p:sp>
        <p:nvSpPr>
          <p:cNvPr id="11" name="Segnaposto contenuto 10">
            <a:extLst>
              <a:ext uri="{FF2B5EF4-FFF2-40B4-BE49-F238E27FC236}">
                <a16:creationId xmlns:a16="http://schemas.microsoft.com/office/drawing/2014/main" id="{BB9B8F32-8756-618A-0ADB-9A8EC24D4F34}"/>
              </a:ext>
            </a:extLst>
          </p:cNvPr>
          <p:cNvSpPr>
            <a:spLocks noGrp="1"/>
          </p:cNvSpPr>
          <p:nvPr>
            <p:ph sz="half" idx="4294967295"/>
          </p:nvPr>
        </p:nvSpPr>
        <p:spPr>
          <a:xfrm>
            <a:off x="7772400" y="136525"/>
            <a:ext cx="4419600" cy="6040438"/>
          </a:xfrm>
        </p:spPr>
        <p:txBody>
          <a:bodyPr anchor="ctr">
            <a:normAutofit fontScale="70000" lnSpcReduction="20000"/>
          </a:bodyPr>
          <a:lstStyle/>
          <a:p>
            <a:pPr marL="0" indent="0">
              <a:spcBef>
                <a:spcPts val="1200"/>
              </a:spcBef>
              <a:buNone/>
            </a:pPr>
            <a:r>
              <a:rPr lang="en-GB" b="1" dirty="0">
                <a:solidFill>
                  <a:schemeClr val="bg1"/>
                </a:solidFill>
                <a:effectLst>
                  <a:outerShdw blurRad="38100" dist="38100" dir="2700000" algn="tl">
                    <a:srgbClr val="000000">
                      <a:alpha val="43137"/>
                    </a:srgbClr>
                  </a:outerShdw>
                </a:effectLst>
              </a:rPr>
              <a:t>Solar Heat</a:t>
            </a:r>
          </a:p>
          <a:p>
            <a:pPr>
              <a:spcBef>
                <a:spcPts val="1200"/>
              </a:spcBef>
            </a:pPr>
            <a:r>
              <a:rPr lang="en-GB" dirty="0">
                <a:solidFill>
                  <a:schemeClr val="bg1"/>
                </a:solidFill>
              </a:rPr>
              <a:t>Converting the sun’s radiant energy to heat comes from the past and has today evolved into a well-developed technology. </a:t>
            </a:r>
          </a:p>
          <a:p>
            <a:pPr>
              <a:spcBef>
                <a:spcPts val="1200"/>
              </a:spcBef>
            </a:pPr>
            <a:r>
              <a:rPr lang="en-GB" dirty="0">
                <a:solidFill>
                  <a:schemeClr val="bg1"/>
                </a:solidFill>
              </a:rPr>
              <a:t>The basic principle of solar thermal collection is that when solar radiation strikes a surface, a part of it is absorbed, thereby increasing the temperature of the surface. </a:t>
            </a:r>
          </a:p>
          <a:p>
            <a:pPr marL="0" indent="0">
              <a:buNone/>
            </a:pPr>
            <a:r>
              <a:rPr lang="en-GB" b="1" dirty="0">
                <a:solidFill>
                  <a:schemeClr val="bg1"/>
                </a:solidFill>
                <a:effectLst>
                  <a:outerShdw blurRad="38100" dist="38100" dir="2700000" algn="tl">
                    <a:srgbClr val="000000">
                      <a:alpha val="43137"/>
                    </a:srgbClr>
                  </a:outerShdw>
                </a:effectLst>
              </a:rPr>
              <a:t>Photovoltaic (PV) conversion</a:t>
            </a:r>
          </a:p>
          <a:p>
            <a:r>
              <a:rPr lang="en-GB" dirty="0">
                <a:solidFill>
                  <a:schemeClr val="bg1"/>
                </a:solidFill>
              </a:rPr>
              <a:t>Direct conversion of sunlight into electricity with no intervening heat engine.</a:t>
            </a:r>
          </a:p>
          <a:p>
            <a:r>
              <a:rPr lang="en-GB" dirty="0">
                <a:solidFill>
                  <a:schemeClr val="bg1"/>
                </a:solidFill>
              </a:rPr>
              <a:t>Conversion of solar radiation into electrical energy by means of solar cells developed since early 1960’s as a part of satellite and space-travel technology.</a:t>
            </a:r>
          </a:p>
          <a:p>
            <a:r>
              <a:rPr lang="en-GB" dirty="0">
                <a:solidFill>
                  <a:schemeClr val="bg1"/>
                </a:solidFill>
              </a:rPr>
              <a:t>PV devices: stand-alone systems to give outputs from microwatts to megawatts.</a:t>
            </a:r>
          </a:p>
          <a:p>
            <a:endParaRPr lang="en-GB" dirty="0">
              <a:solidFill>
                <a:schemeClr val="bg1"/>
              </a:solidFill>
            </a:endParaRPr>
          </a:p>
        </p:txBody>
      </p:sp>
      <p:sp>
        <p:nvSpPr>
          <p:cNvPr id="14" name="Segnaposto piè di pagina 3">
            <a:extLst>
              <a:ext uri="{FF2B5EF4-FFF2-40B4-BE49-F238E27FC236}">
                <a16:creationId xmlns:a16="http://schemas.microsoft.com/office/drawing/2014/main" id="{50C6743C-44BF-D495-9B79-066B8E1672F8}"/>
              </a:ext>
            </a:extLst>
          </p:cNvPr>
          <p:cNvSpPr>
            <a:spLocks noGrp="1"/>
          </p:cNvSpPr>
          <p:nvPr>
            <p:ph type="ftr" sz="quarter" idx="11"/>
          </p:nvPr>
        </p:nvSpPr>
        <p:spPr>
          <a:xfrm>
            <a:off x="838200" y="6238876"/>
            <a:ext cx="9982200" cy="600074"/>
          </a:xfrm>
        </p:spPr>
        <p:txBody>
          <a:bodyPr/>
          <a:lstStyle/>
          <a:p>
            <a:r>
              <a:rPr lang="en-US" dirty="0">
                <a:solidFill>
                  <a:schemeClr val="bg1"/>
                </a:solidFill>
              </a:rPr>
              <a:t>Module: Agricultural sustainability, management of natural resources and climate action Learning Unit: Renewable energy and its application as green agricultural energy source - Sub Unit: </a:t>
            </a:r>
            <a:r>
              <a:rPr lang="en-US" b="1" dirty="0">
                <a:solidFill>
                  <a:schemeClr val="bg1"/>
                </a:solidFill>
              </a:rPr>
              <a:t>Solar Energy</a:t>
            </a:r>
          </a:p>
        </p:txBody>
      </p:sp>
      <p:sp>
        <p:nvSpPr>
          <p:cNvPr id="16" name="CasellaDiTesto 15">
            <a:extLst>
              <a:ext uri="{FF2B5EF4-FFF2-40B4-BE49-F238E27FC236}">
                <a16:creationId xmlns:a16="http://schemas.microsoft.com/office/drawing/2014/main" id="{0C981FB7-1B31-A465-58DD-1F9DECAEB7D5}"/>
              </a:ext>
            </a:extLst>
          </p:cNvPr>
          <p:cNvSpPr txBox="1"/>
          <p:nvPr/>
        </p:nvSpPr>
        <p:spPr>
          <a:xfrm rot="16200000">
            <a:off x="11031764" y="5793421"/>
            <a:ext cx="1914071" cy="276999"/>
          </a:xfrm>
          <a:prstGeom prst="rect">
            <a:avLst/>
          </a:prstGeom>
          <a:noFill/>
        </p:spPr>
        <p:txBody>
          <a:bodyPr wrap="square">
            <a:spAutoFit/>
          </a:bodyPr>
          <a:lstStyle/>
          <a:p>
            <a:r>
              <a:rPr lang="en-GB" sz="1200" dirty="0">
                <a:solidFill>
                  <a:schemeClr val="bg1"/>
                </a:solidFill>
              </a:rPr>
              <a:t>Image by </a:t>
            </a:r>
            <a:r>
              <a:rPr lang="en-GB" sz="1200" dirty="0" err="1">
                <a:solidFill>
                  <a:schemeClr val="bg1"/>
                </a:solidFill>
              </a:rPr>
              <a:t>freepik</a:t>
            </a:r>
            <a:endParaRPr lang="en-GB" sz="1200" dirty="0">
              <a:solidFill>
                <a:schemeClr val="bg1"/>
              </a:solidFill>
            </a:endParaRPr>
          </a:p>
        </p:txBody>
      </p:sp>
    </p:spTree>
    <p:extLst>
      <p:ext uri="{BB962C8B-B14F-4D97-AF65-F5344CB8AC3E}">
        <p14:creationId xmlns:p14="http://schemas.microsoft.com/office/powerpoint/2010/main" val="287608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38200" y="812800"/>
            <a:ext cx="10515600" cy="877888"/>
          </a:xfrm>
        </p:spPr>
        <p:txBody>
          <a:bodyPr/>
          <a:lstStyle/>
          <a:p>
            <a:r>
              <a:rPr lang="en-GB" dirty="0"/>
              <a:t>Solar Radiation</a:t>
            </a:r>
          </a:p>
        </p:txBody>
      </p:sp>
      <p:sp>
        <p:nvSpPr>
          <p:cNvPr id="4" name="Segnaposto testo 3"/>
          <p:cNvSpPr>
            <a:spLocks noGrp="1"/>
          </p:cNvSpPr>
          <p:nvPr>
            <p:ph sz="half" idx="1"/>
          </p:nvPr>
        </p:nvSpPr>
        <p:spPr>
          <a:xfrm>
            <a:off x="838200" y="1825625"/>
            <a:ext cx="5181600" cy="4351338"/>
          </a:xfrm>
        </p:spPr>
        <p:txBody>
          <a:bodyPr/>
          <a:lstStyle/>
          <a:p>
            <a:r>
              <a:rPr lang="en-GB" dirty="0"/>
              <a:t>Solar radiation will reach a solar device in three different ways; either directly from the Sun, reflection from the surrounding terrain to produce an albedo component and scattered from particles or molecules for a diffuse component. Some radiation is absorbed by the atmosphere and doesn’t reach the device at all.</a:t>
            </a:r>
          </a:p>
        </p:txBody>
      </p:sp>
      <p:sp>
        <p:nvSpPr>
          <p:cNvPr id="7" name="Rettangolo 6"/>
          <p:cNvSpPr/>
          <p:nvPr/>
        </p:nvSpPr>
        <p:spPr>
          <a:xfrm>
            <a:off x="7476039" y="5613899"/>
            <a:ext cx="2363147" cy="348109"/>
          </a:xfrm>
          <a:prstGeom prst="rect">
            <a:avLst/>
          </a:prstGeom>
        </p:spPr>
        <p:txBody>
          <a:bodyPr wrap="square">
            <a:spAutoFit/>
          </a:bodyPr>
          <a:lstStyle/>
          <a:p>
            <a:r>
              <a:rPr lang="en-GB" sz="1662" i="1" dirty="0"/>
              <a:t>[Source: Mackay 2015]</a:t>
            </a:r>
          </a:p>
        </p:txBody>
      </p:sp>
      <p:pic>
        <p:nvPicPr>
          <p:cNvPr id="10" name="Segnaposto contenuto 9"/>
          <p:cNvPicPr>
            <a:picLocks noGrp="1" noChangeAspect="1"/>
          </p:cNvPicPr>
          <p:nvPr>
            <p:ph sz="half" idx="2"/>
          </p:nvPr>
        </p:nvPicPr>
        <p:blipFill rotWithShape="1">
          <a:blip r:embed="rId3"/>
          <a:srcRect l="5172" t="2750" r="59962" b="5704"/>
          <a:stretch/>
        </p:blipFill>
        <p:spPr>
          <a:xfrm>
            <a:off x="7660454" y="1152525"/>
            <a:ext cx="2947644" cy="4351338"/>
          </a:xfrm>
          <a:prstGeom prst="rect">
            <a:avLst/>
          </a:prstGeom>
        </p:spPr>
      </p:pic>
      <p:sp>
        <p:nvSpPr>
          <p:cNvPr id="11" name="Segnaposto piè di pagina 3">
            <a:extLst>
              <a:ext uri="{FF2B5EF4-FFF2-40B4-BE49-F238E27FC236}">
                <a16:creationId xmlns:a16="http://schemas.microsoft.com/office/drawing/2014/main" id="{95E10E17-D4F1-E11F-27D0-1BDF15647C7C}"/>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Solar Energy</a:t>
            </a:r>
          </a:p>
        </p:txBody>
      </p:sp>
    </p:spTree>
    <p:extLst>
      <p:ext uri="{BB962C8B-B14F-4D97-AF65-F5344CB8AC3E}">
        <p14:creationId xmlns:p14="http://schemas.microsoft.com/office/powerpoint/2010/main" val="357123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1C31BAAF-8362-89A5-DB77-6369921A06C1}"/>
              </a:ext>
            </a:extLst>
          </p:cNvPr>
          <p:cNvSpPr>
            <a:spLocks noGrp="1"/>
          </p:cNvSpPr>
          <p:nvPr>
            <p:ph type="title"/>
          </p:nvPr>
        </p:nvSpPr>
        <p:spPr/>
        <p:txBody>
          <a:bodyPr/>
          <a:lstStyle/>
          <a:p>
            <a:r>
              <a:rPr lang="en-GB" dirty="0"/>
              <a:t>Solar Thermal Energy</a:t>
            </a:r>
          </a:p>
        </p:txBody>
      </p:sp>
      <p:sp>
        <p:nvSpPr>
          <p:cNvPr id="7" name="Segnaposto contenuto 6">
            <a:extLst>
              <a:ext uri="{FF2B5EF4-FFF2-40B4-BE49-F238E27FC236}">
                <a16:creationId xmlns:a16="http://schemas.microsoft.com/office/drawing/2014/main" id="{7DCFB9C0-3B20-1442-C075-B6A6AADC5E93}"/>
              </a:ext>
            </a:extLst>
          </p:cNvPr>
          <p:cNvSpPr>
            <a:spLocks noGrp="1"/>
          </p:cNvSpPr>
          <p:nvPr>
            <p:ph sz="half" idx="1"/>
          </p:nvPr>
        </p:nvSpPr>
        <p:spPr>
          <a:xfrm>
            <a:off x="838200" y="1825625"/>
            <a:ext cx="4238625" cy="4351338"/>
          </a:xfrm>
        </p:spPr>
        <p:txBody>
          <a:bodyPr anchor="ctr"/>
          <a:lstStyle/>
          <a:p>
            <a:r>
              <a:rPr lang="en-US" sz="1800" kern="100" dirty="0">
                <a:effectLst/>
                <a:latin typeface="Calibri" panose="020F0502020204030204" pitchFamily="34" charset="0"/>
                <a:ea typeface="DengXian" panose="02010600030101010101" pitchFamily="2" charset="-122"/>
              </a:rPr>
              <a:t>Harnessing the sun's radiant energy and converting it into heat has evolved from the past into a sophisticated technology today.</a:t>
            </a:r>
          </a:p>
          <a:p>
            <a:r>
              <a:rPr lang="en-US" sz="1800" kern="100" dirty="0">
                <a:effectLst/>
                <a:latin typeface="Calibri" panose="020F0502020204030204" pitchFamily="34" charset="0"/>
                <a:ea typeface="DengXian" panose="02010600030101010101" pitchFamily="2" charset="-122"/>
              </a:rPr>
              <a:t>In solar thermal collection, when solar radiation hits a surface, it absorbs a portion, raising the surface temperature.</a:t>
            </a:r>
          </a:p>
          <a:p>
            <a:r>
              <a:rPr lang="en-US" sz="1800" kern="100" dirty="0">
                <a:effectLst/>
                <a:latin typeface="Calibri" panose="020F0502020204030204" pitchFamily="34" charset="0"/>
                <a:ea typeface="DengXian" panose="02010600030101010101" pitchFamily="2" charset="-122"/>
              </a:rPr>
              <a:t>The effectiveness of a solar collector depends on absorption efficiency and minimizing thermal and reradiation losses to the surroundings, as well as efficiently extracting energy for practical use.</a:t>
            </a:r>
            <a:endParaRPr lang="it-IT" sz="1800" kern="100" dirty="0">
              <a:effectLst/>
              <a:latin typeface="Calibri" panose="020F0502020204030204" pitchFamily="34" charset="0"/>
              <a:ea typeface="DengXian" panose="02010600030101010101" pitchFamily="2" charset="-122"/>
            </a:endParaRPr>
          </a:p>
        </p:txBody>
      </p:sp>
      <p:sp>
        <p:nvSpPr>
          <p:cNvPr id="4" name="Segnaposto piè di pagina 3">
            <a:extLst>
              <a:ext uri="{FF2B5EF4-FFF2-40B4-BE49-F238E27FC236}">
                <a16:creationId xmlns:a16="http://schemas.microsoft.com/office/drawing/2014/main" id="{6A7F16F4-D9AF-1C30-7761-6935B1CE99FE}"/>
              </a:ext>
            </a:extLst>
          </p:cNvPr>
          <p:cNvSpPr>
            <a:spLocks noGrp="1"/>
          </p:cNvSpPr>
          <p:nvPr>
            <p:ph type="ftr" sz="quarter" idx="11"/>
          </p:nvPr>
        </p:nvSpPr>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Solar Energy</a:t>
            </a:r>
          </a:p>
        </p:txBody>
      </p:sp>
      <p:sp>
        <p:nvSpPr>
          <p:cNvPr id="3" name="Segnaposto numero diapositiva 2">
            <a:extLst>
              <a:ext uri="{FF2B5EF4-FFF2-40B4-BE49-F238E27FC236}">
                <a16:creationId xmlns:a16="http://schemas.microsoft.com/office/drawing/2014/main" id="{E44E9239-237E-5DBB-718B-AF365FAD2488}"/>
              </a:ext>
            </a:extLst>
          </p:cNvPr>
          <p:cNvSpPr>
            <a:spLocks noGrp="1"/>
          </p:cNvSpPr>
          <p:nvPr>
            <p:ph type="sldNum" sz="quarter" idx="12"/>
          </p:nvPr>
        </p:nvSpPr>
        <p:spPr/>
        <p:txBody>
          <a:bodyPr/>
          <a:lstStyle/>
          <a:p>
            <a:fld id="{D57F1E4F-1CFF-5643-939E-217C01CDF565}" type="slidenum">
              <a:rPr lang="en-US" smtClean="0"/>
              <a:pPr/>
              <a:t>22</a:t>
            </a:fld>
            <a:endParaRPr lang="en-US" dirty="0"/>
          </a:p>
        </p:txBody>
      </p:sp>
      <p:pic>
        <p:nvPicPr>
          <p:cNvPr id="9" name="Picture 2" descr="Credits: https://www.zenenergy.com.au/">
            <a:extLst>
              <a:ext uri="{FF2B5EF4-FFF2-40B4-BE49-F238E27FC236}">
                <a16:creationId xmlns:a16="http://schemas.microsoft.com/office/drawing/2014/main" id="{1FF3E3F4-B185-D1CE-E500-B593438A99BF}"/>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1107" r="19084"/>
          <a:stretch/>
        </p:blipFill>
        <p:spPr bwMode="auto">
          <a:xfrm>
            <a:off x="5324475" y="2099425"/>
            <a:ext cx="6877050" cy="3803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236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Segnaposto contenuto 18">
            <a:extLst>
              <a:ext uri="{FF2B5EF4-FFF2-40B4-BE49-F238E27FC236}">
                <a16:creationId xmlns:a16="http://schemas.microsoft.com/office/drawing/2014/main" id="{C510B414-ED68-1098-9853-978835C493D8}"/>
              </a:ext>
            </a:extLst>
          </p:cNvPr>
          <p:cNvPicPr>
            <a:picLocks noGrp="1" noChangeAspect="1"/>
          </p:cNvPicPr>
          <p:nvPr>
            <p:ph sz="half" idx="1"/>
          </p:nvPr>
        </p:nvPicPr>
        <p:blipFill>
          <a:blip r:embed="rId2"/>
          <a:stretch>
            <a:fillRect/>
          </a:stretch>
        </p:blipFill>
        <p:spPr>
          <a:xfrm>
            <a:off x="22479" y="1905001"/>
            <a:ext cx="6298692" cy="4192586"/>
          </a:xfrm>
          <a:prstGeom prst="rect">
            <a:avLst/>
          </a:prstGeom>
        </p:spPr>
      </p:pic>
      <p:sp>
        <p:nvSpPr>
          <p:cNvPr id="2" name="Titolo 1">
            <a:extLst>
              <a:ext uri="{FF2B5EF4-FFF2-40B4-BE49-F238E27FC236}">
                <a16:creationId xmlns:a16="http://schemas.microsoft.com/office/drawing/2014/main" id="{B6331DD3-19B5-791C-CE06-0B4D5B9405BD}"/>
              </a:ext>
            </a:extLst>
          </p:cNvPr>
          <p:cNvSpPr>
            <a:spLocks noGrp="1"/>
          </p:cNvSpPr>
          <p:nvPr>
            <p:ph type="title"/>
          </p:nvPr>
        </p:nvSpPr>
        <p:spPr/>
        <p:txBody>
          <a:bodyPr/>
          <a:lstStyle/>
          <a:p>
            <a:r>
              <a:rPr lang="en-GB" dirty="0"/>
              <a:t>Domestic Solar Heat System</a:t>
            </a:r>
          </a:p>
        </p:txBody>
      </p:sp>
      <p:sp>
        <p:nvSpPr>
          <p:cNvPr id="4" name="Segnaposto contenuto 3">
            <a:extLst>
              <a:ext uri="{FF2B5EF4-FFF2-40B4-BE49-F238E27FC236}">
                <a16:creationId xmlns:a16="http://schemas.microsoft.com/office/drawing/2014/main" id="{73BCC559-E1CA-6A5A-4500-4CFE41A4DCA7}"/>
              </a:ext>
            </a:extLst>
          </p:cNvPr>
          <p:cNvSpPr>
            <a:spLocks noGrp="1"/>
          </p:cNvSpPr>
          <p:nvPr>
            <p:ph sz="half" idx="2"/>
          </p:nvPr>
        </p:nvSpPr>
        <p:spPr/>
        <p:txBody>
          <a:bodyPr>
            <a:normAutofit fontScale="92500" lnSpcReduction="10000"/>
          </a:bodyPr>
          <a:lstStyle/>
          <a:p>
            <a:pPr marL="0" indent="0">
              <a:buNone/>
            </a:pPr>
            <a:r>
              <a:rPr lang="en-GB" dirty="0"/>
              <a:t>A traditional solar thermal system operates following three main actions:</a:t>
            </a:r>
          </a:p>
          <a:p>
            <a:r>
              <a:rPr lang="en-GB" dirty="0"/>
              <a:t>“Harvesting” of the solar radiation with the panels </a:t>
            </a:r>
            <a:r>
              <a:rPr lang="en-GB" dirty="0">
                <a:ln>
                  <a:solidFill>
                    <a:srgbClr val="92D050"/>
                  </a:solidFill>
                </a:ln>
              </a:rPr>
              <a:t>(1)</a:t>
            </a:r>
          </a:p>
          <a:p>
            <a:r>
              <a:rPr lang="en-GB" dirty="0"/>
              <a:t>Transfer of heat to a storage system/boiler </a:t>
            </a:r>
            <a:r>
              <a:rPr lang="en-GB" dirty="0">
                <a:ln>
                  <a:solidFill>
                    <a:srgbClr val="92D050"/>
                  </a:solidFill>
                </a:ln>
              </a:rPr>
              <a:t>(2)</a:t>
            </a:r>
            <a:r>
              <a:rPr lang="en-GB" dirty="0"/>
              <a:t> with natural or forced circulation,</a:t>
            </a:r>
          </a:p>
          <a:p>
            <a:r>
              <a:rPr lang="en-GB" dirty="0"/>
              <a:t>The control system </a:t>
            </a:r>
            <a:r>
              <a:rPr lang="en-GB" dirty="0">
                <a:ln>
                  <a:solidFill>
                    <a:srgbClr val="92D050"/>
                  </a:solidFill>
                </a:ln>
              </a:rPr>
              <a:t>(3)</a:t>
            </a:r>
            <a:r>
              <a:rPr lang="en-GB" dirty="0"/>
              <a:t> manages the distribution of the heat to the utilisation </a:t>
            </a:r>
            <a:r>
              <a:rPr lang="en-GB" dirty="0">
                <a:ln>
                  <a:solidFill>
                    <a:srgbClr val="92D050"/>
                  </a:solidFill>
                </a:ln>
              </a:rPr>
              <a:t>(4)</a:t>
            </a:r>
            <a:r>
              <a:rPr lang="en-GB" dirty="0"/>
              <a:t>, such as heating or domestic hot water.</a:t>
            </a:r>
          </a:p>
          <a:p>
            <a:endParaRPr lang="en-GB" dirty="0"/>
          </a:p>
        </p:txBody>
      </p:sp>
      <p:sp>
        <p:nvSpPr>
          <p:cNvPr id="6" name="Segnaposto numero diapositiva 5">
            <a:extLst>
              <a:ext uri="{FF2B5EF4-FFF2-40B4-BE49-F238E27FC236}">
                <a16:creationId xmlns:a16="http://schemas.microsoft.com/office/drawing/2014/main" id="{FBE52C02-EFF2-008F-E86A-3F7A0EEBFB5A}"/>
              </a:ext>
            </a:extLst>
          </p:cNvPr>
          <p:cNvSpPr>
            <a:spLocks noGrp="1"/>
          </p:cNvSpPr>
          <p:nvPr>
            <p:ph type="sldNum" sz="quarter" idx="12"/>
          </p:nvPr>
        </p:nvSpPr>
        <p:spPr/>
        <p:txBody>
          <a:bodyPr/>
          <a:lstStyle/>
          <a:p>
            <a:fld id="{6FF9F0C5-380F-41C2-899A-BAC0F0927E16}" type="slidenum">
              <a:rPr lang="en-US" smtClean="0"/>
              <a:t>23</a:t>
            </a:fld>
            <a:endParaRPr lang="en-US" dirty="0"/>
          </a:p>
        </p:txBody>
      </p:sp>
      <p:sp>
        <p:nvSpPr>
          <p:cNvPr id="7" name="Segnaposto piè di pagina 3">
            <a:extLst>
              <a:ext uri="{FF2B5EF4-FFF2-40B4-BE49-F238E27FC236}">
                <a16:creationId xmlns:a16="http://schemas.microsoft.com/office/drawing/2014/main" id="{76774AEE-D692-4D69-8D1F-8B3E6273B76C}"/>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Solar Energy</a:t>
            </a:r>
          </a:p>
        </p:txBody>
      </p:sp>
      <p:sp>
        <p:nvSpPr>
          <p:cNvPr id="21" name="CasellaDiTesto 20">
            <a:extLst>
              <a:ext uri="{FF2B5EF4-FFF2-40B4-BE49-F238E27FC236}">
                <a16:creationId xmlns:a16="http://schemas.microsoft.com/office/drawing/2014/main" id="{93CBB986-18F4-F7B0-5976-1F05538629B8}"/>
              </a:ext>
            </a:extLst>
          </p:cNvPr>
          <p:cNvSpPr txBox="1"/>
          <p:nvPr/>
        </p:nvSpPr>
        <p:spPr>
          <a:xfrm rot="16200000">
            <a:off x="10557027" y="4926419"/>
            <a:ext cx="2947988" cy="276999"/>
          </a:xfrm>
          <a:prstGeom prst="rect">
            <a:avLst/>
          </a:prstGeom>
          <a:noFill/>
        </p:spPr>
        <p:txBody>
          <a:bodyPr wrap="square">
            <a:spAutoFit/>
          </a:bodyPr>
          <a:lstStyle/>
          <a:p>
            <a:r>
              <a:rPr lang="en-GB" sz="1200" dirty="0"/>
              <a:t>Picture Credits: buildersontario.com</a:t>
            </a:r>
          </a:p>
        </p:txBody>
      </p:sp>
    </p:spTree>
    <p:extLst>
      <p:ext uri="{BB962C8B-B14F-4D97-AF65-F5344CB8AC3E}">
        <p14:creationId xmlns:p14="http://schemas.microsoft.com/office/powerpoint/2010/main" val="11693507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F76E413-2BD9-CCBB-6E2E-DF75B47CBC34}"/>
              </a:ext>
            </a:extLst>
          </p:cNvPr>
          <p:cNvSpPr>
            <a:spLocks noGrp="1"/>
          </p:cNvSpPr>
          <p:nvPr>
            <p:ph type="title"/>
          </p:nvPr>
        </p:nvSpPr>
        <p:spPr/>
        <p:txBody>
          <a:bodyPr/>
          <a:lstStyle/>
          <a:p>
            <a:r>
              <a:rPr lang="en-GB" dirty="0"/>
              <a:t>Domestic Solar PV System</a:t>
            </a:r>
          </a:p>
        </p:txBody>
      </p:sp>
      <p:sp>
        <p:nvSpPr>
          <p:cNvPr id="3" name="Segnaposto contenuto 2">
            <a:extLst>
              <a:ext uri="{FF2B5EF4-FFF2-40B4-BE49-F238E27FC236}">
                <a16:creationId xmlns:a16="http://schemas.microsoft.com/office/drawing/2014/main" id="{B0104B6E-AB10-B7C9-A5BD-C3B9F8DCAE71}"/>
              </a:ext>
            </a:extLst>
          </p:cNvPr>
          <p:cNvSpPr>
            <a:spLocks noGrp="1"/>
          </p:cNvSpPr>
          <p:nvPr>
            <p:ph sz="half" idx="1"/>
          </p:nvPr>
        </p:nvSpPr>
        <p:spPr>
          <a:xfrm>
            <a:off x="0" y="1590675"/>
            <a:ext cx="5262862" cy="4586287"/>
          </a:xfrm>
        </p:spPr>
        <p:txBody>
          <a:bodyPr anchor="ctr">
            <a:normAutofit fontScale="92500" lnSpcReduction="10000"/>
          </a:bodyPr>
          <a:lstStyle/>
          <a:p>
            <a:pPr marL="0" indent="0">
              <a:buNone/>
            </a:pPr>
            <a:r>
              <a:rPr lang="en-US" dirty="0"/>
              <a:t>The solar panel </a:t>
            </a:r>
            <a:r>
              <a:rPr lang="en-US" dirty="0">
                <a:ln>
                  <a:solidFill>
                    <a:srgbClr val="92D050"/>
                  </a:solidFill>
                </a:ln>
              </a:rPr>
              <a:t>(1)</a:t>
            </a:r>
            <a:r>
              <a:rPr lang="en-US" dirty="0"/>
              <a:t> is mounted on the roof. </a:t>
            </a:r>
          </a:p>
          <a:p>
            <a:pPr marL="0" indent="0">
              <a:buNone/>
            </a:pPr>
            <a:r>
              <a:rPr lang="en-US" dirty="0"/>
              <a:t>An inverter </a:t>
            </a:r>
            <a:r>
              <a:rPr lang="en-US" dirty="0">
                <a:ln>
                  <a:solidFill>
                    <a:srgbClr val="92D050"/>
                  </a:solidFill>
                </a:ln>
              </a:rPr>
              <a:t>(2)</a:t>
            </a:r>
            <a:r>
              <a:rPr lang="en-US" dirty="0"/>
              <a:t> converts the electricity produced by the system from DC (Direct Current) energy into AC (Alternating Current). </a:t>
            </a:r>
          </a:p>
          <a:p>
            <a:pPr marL="0" indent="0">
              <a:buNone/>
            </a:pPr>
            <a:r>
              <a:rPr lang="en-US" dirty="0"/>
              <a:t>An electric panel </a:t>
            </a:r>
            <a:r>
              <a:rPr lang="en-US" dirty="0">
                <a:ln>
                  <a:solidFill>
                    <a:srgbClr val="92D050"/>
                  </a:solidFill>
                </a:ln>
              </a:rPr>
              <a:t>(3)</a:t>
            </a:r>
            <a:r>
              <a:rPr lang="en-US" dirty="0"/>
              <a:t> is connected to the AC system of the home. </a:t>
            </a:r>
          </a:p>
          <a:p>
            <a:pPr marL="0" indent="0">
              <a:buNone/>
            </a:pPr>
            <a:r>
              <a:rPr lang="en-US" dirty="0"/>
              <a:t>A power meter </a:t>
            </a:r>
            <a:r>
              <a:rPr lang="en-US" dirty="0">
                <a:ln>
                  <a:solidFill>
                    <a:srgbClr val="92D050"/>
                  </a:solidFill>
                </a:ln>
              </a:rPr>
              <a:t>(4)</a:t>
            </a:r>
            <a:r>
              <a:rPr lang="en-US" dirty="0"/>
              <a:t> accounts for how much energy is exchanged and balanced between the system users </a:t>
            </a:r>
            <a:r>
              <a:rPr lang="en-US" dirty="0">
                <a:ln>
                  <a:solidFill>
                    <a:srgbClr val="92D050"/>
                  </a:solidFill>
                </a:ln>
              </a:rPr>
              <a:t>(5)</a:t>
            </a:r>
            <a:r>
              <a:rPr lang="en-US" dirty="0"/>
              <a:t> either in DC or AC and the grid </a:t>
            </a:r>
            <a:r>
              <a:rPr lang="en-US" dirty="0">
                <a:ln>
                  <a:solidFill>
                    <a:srgbClr val="92D050"/>
                  </a:solidFill>
                </a:ln>
              </a:rPr>
              <a:t>(6)</a:t>
            </a:r>
            <a:r>
              <a:rPr lang="en-US" dirty="0"/>
              <a:t>. </a:t>
            </a:r>
            <a:endParaRPr lang="en-GB" dirty="0"/>
          </a:p>
        </p:txBody>
      </p:sp>
      <p:sp>
        <p:nvSpPr>
          <p:cNvPr id="6" name="Segnaposto numero diapositiva 5">
            <a:extLst>
              <a:ext uri="{FF2B5EF4-FFF2-40B4-BE49-F238E27FC236}">
                <a16:creationId xmlns:a16="http://schemas.microsoft.com/office/drawing/2014/main" id="{2F4F0FF3-1F30-5B1D-F461-638F4EBC4140}"/>
              </a:ext>
            </a:extLst>
          </p:cNvPr>
          <p:cNvSpPr>
            <a:spLocks noGrp="1"/>
          </p:cNvSpPr>
          <p:nvPr>
            <p:ph type="sldNum" sz="quarter" idx="12"/>
          </p:nvPr>
        </p:nvSpPr>
        <p:spPr/>
        <p:txBody>
          <a:bodyPr/>
          <a:lstStyle/>
          <a:p>
            <a:fld id="{6FF9F0C5-380F-41C2-899A-BAC0F0927E16}" type="slidenum">
              <a:rPr lang="en-US" smtClean="0"/>
              <a:t>24</a:t>
            </a:fld>
            <a:endParaRPr lang="en-US" dirty="0"/>
          </a:p>
        </p:txBody>
      </p:sp>
      <p:sp>
        <p:nvSpPr>
          <p:cNvPr id="7" name="Segnaposto piè di pagina 3">
            <a:extLst>
              <a:ext uri="{FF2B5EF4-FFF2-40B4-BE49-F238E27FC236}">
                <a16:creationId xmlns:a16="http://schemas.microsoft.com/office/drawing/2014/main" id="{CC903B94-3321-A903-B534-6AA0E371A8C6}"/>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Solar Energy</a:t>
            </a:r>
          </a:p>
        </p:txBody>
      </p:sp>
      <p:pic>
        <p:nvPicPr>
          <p:cNvPr id="11" name="Segnaposto contenuto 10">
            <a:extLst>
              <a:ext uri="{FF2B5EF4-FFF2-40B4-BE49-F238E27FC236}">
                <a16:creationId xmlns:a16="http://schemas.microsoft.com/office/drawing/2014/main" id="{B47050C7-DD09-3F35-E377-5C0B12CFBE01}"/>
              </a:ext>
            </a:extLst>
          </p:cNvPr>
          <p:cNvPicPr>
            <a:picLocks noGrp="1" noChangeAspect="1"/>
          </p:cNvPicPr>
          <p:nvPr>
            <p:ph sz="half" idx="2"/>
          </p:nvPr>
        </p:nvPicPr>
        <p:blipFill>
          <a:blip r:embed="rId2"/>
          <a:stretch>
            <a:fillRect/>
          </a:stretch>
        </p:blipFill>
        <p:spPr>
          <a:xfrm>
            <a:off x="5262862" y="2679295"/>
            <a:ext cx="6852938" cy="3559582"/>
          </a:xfrm>
          <a:prstGeom prst="rect">
            <a:avLst/>
          </a:prstGeom>
        </p:spPr>
      </p:pic>
    </p:spTree>
    <p:extLst>
      <p:ext uri="{BB962C8B-B14F-4D97-AF65-F5344CB8AC3E}">
        <p14:creationId xmlns:p14="http://schemas.microsoft.com/office/powerpoint/2010/main" val="21775043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38200" y="812800"/>
            <a:ext cx="10515600" cy="877888"/>
          </a:xfrm>
        </p:spPr>
        <p:txBody>
          <a:bodyPr/>
          <a:lstStyle/>
          <a:p>
            <a:r>
              <a:rPr lang="en-GB" dirty="0"/>
              <a:t>Photovoltaics</a:t>
            </a:r>
          </a:p>
        </p:txBody>
      </p:sp>
      <p:sp>
        <p:nvSpPr>
          <p:cNvPr id="4" name="Segnaposto testo 3"/>
          <p:cNvSpPr>
            <a:spLocks noGrp="1"/>
          </p:cNvSpPr>
          <p:nvPr>
            <p:ph sz="half" idx="1"/>
          </p:nvPr>
        </p:nvSpPr>
        <p:spPr>
          <a:xfrm>
            <a:off x="838200" y="1825625"/>
            <a:ext cx="5181600" cy="4351338"/>
          </a:xfrm>
        </p:spPr>
        <p:txBody>
          <a:bodyPr>
            <a:normAutofit fontScale="85000" lnSpcReduction="10000"/>
          </a:bodyPr>
          <a:lstStyle/>
          <a:p>
            <a:r>
              <a:rPr lang="en-GB" dirty="0"/>
              <a:t>Photovoltaic (PV) conversion: direct conversion of sunlight into electricity with no intervening heat engine.</a:t>
            </a:r>
          </a:p>
          <a:p>
            <a:r>
              <a:rPr lang="en-GB" dirty="0"/>
              <a:t>PV devices are solid state: </a:t>
            </a:r>
          </a:p>
          <a:p>
            <a:pPr lvl="1"/>
            <a:r>
              <a:rPr lang="en-GB" dirty="0"/>
              <a:t>simple design</a:t>
            </a:r>
          </a:p>
          <a:p>
            <a:pPr lvl="1"/>
            <a:r>
              <a:rPr lang="en-GB" dirty="0"/>
              <a:t>require very little maintenance. </a:t>
            </a:r>
          </a:p>
          <a:p>
            <a:r>
              <a:rPr lang="en-GB" dirty="0"/>
              <a:t>Conversion of solar radiation into electrical energy by means of solar cells developed as a part of satellite and space-travel technology.</a:t>
            </a:r>
          </a:p>
          <a:p>
            <a:r>
              <a:rPr lang="en-GB" dirty="0"/>
              <a:t>PV devices: stand-alone systems to give outputs from microwatts to megawatts.</a:t>
            </a:r>
          </a:p>
          <a:p>
            <a:endParaRPr lang="en-GB" dirty="0"/>
          </a:p>
        </p:txBody>
      </p:sp>
      <p:sp>
        <p:nvSpPr>
          <p:cNvPr id="5" name="Segnaposto contenuto 4"/>
          <p:cNvSpPr>
            <a:spLocks noGrp="1"/>
          </p:cNvSpPr>
          <p:nvPr>
            <p:ph sz="half" idx="2"/>
          </p:nvPr>
        </p:nvSpPr>
        <p:spPr>
          <a:xfrm>
            <a:off x="6172200" y="1825625"/>
            <a:ext cx="5181600" cy="4351338"/>
          </a:xfrm>
        </p:spPr>
        <p:txBody>
          <a:bodyPr>
            <a:normAutofit fontScale="85000" lnSpcReduction="10000"/>
          </a:bodyPr>
          <a:lstStyle/>
          <a:p>
            <a:r>
              <a:rPr lang="en-GB" dirty="0"/>
              <a:t>In the early days of solar cells (1960s and 1970s) more energy was required to produce a cell than it could deliver during its lifetime. Dramatic improvements (i.e. 2008 status): </a:t>
            </a:r>
          </a:p>
          <a:p>
            <a:pPr lvl="1"/>
            <a:r>
              <a:rPr lang="en-GB" dirty="0"/>
              <a:t>energy payback periods reduced to ~2 to 5 years; </a:t>
            </a:r>
          </a:p>
          <a:p>
            <a:pPr lvl="1"/>
            <a:r>
              <a:rPr lang="en-GB" dirty="0"/>
              <a:t>panel lifetimes increased to more than 30 years.</a:t>
            </a:r>
          </a:p>
          <a:p>
            <a:r>
              <a:rPr lang="en-GB" dirty="0"/>
              <a:t>Present technology utilises the band gap of semiconductor materials to generate electrons and conduct them in a preferred direction using a p–n junction.</a:t>
            </a:r>
          </a:p>
          <a:p>
            <a:endParaRPr lang="en-GB" dirty="0"/>
          </a:p>
        </p:txBody>
      </p:sp>
      <p:sp>
        <p:nvSpPr>
          <p:cNvPr id="9" name="Segnaposto piè di pagina 3">
            <a:extLst>
              <a:ext uri="{FF2B5EF4-FFF2-40B4-BE49-F238E27FC236}">
                <a16:creationId xmlns:a16="http://schemas.microsoft.com/office/drawing/2014/main" id="{838EBC75-9CE0-7D99-EE37-892C0F09C071}"/>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Solar Energy</a:t>
            </a:r>
          </a:p>
        </p:txBody>
      </p:sp>
    </p:spTree>
    <p:extLst>
      <p:ext uri="{BB962C8B-B14F-4D97-AF65-F5344CB8AC3E}">
        <p14:creationId xmlns:p14="http://schemas.microsoft.com/office/powerpoint/2010/main" val="30010435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Photovoltaics: pros and cons</a:t>
            </a:r>
          </a:p>
        </p:txBody>
      </p:sp>
      <p:sp>
        <p:nvSpPr>
          <p:cNvPr id="3" name="Segnaposto testo 2"/>
          <p:cNvSpPr>
            <a:spLocks noGrp="1"/>
          </p:cNvSpPr>
          <p:nvPr>
            <p:ph type="body" sz="half" idx="1"/>
          </p:nvPr>
        </p:nvSpPr>
        <p:spPr/>
        <p:txBody>
          <a:bodyPr>
            <a:normAutofit fontScale="85000" lnSpcReduction="20000"/>
          </a:bodyPr>
          <a:lstStyle/>
          <a:p>
            <a:pPr marL="0" indent="0">
              <a:buNone/>
            </a:pPr>
            <a:r>
              <a:rPr lang="en-GB" b="1" dirty="0"/>
              <a:t>Pros</a:t>
            </a:r>
          </a:p>
          <a:p>
            <a:r>
              <a:rPr lang="en-GB" dirty="0"/>
              <a:t>Clean, Sustainable and Free energy source</a:t>
            </a:r>
          </a:p>
          <a:p>
            <a:r>
              <a:rPr lang="en-GB" dirty="0"/>
              <a:t>once manufactured, photovoltaic cells produce pollution-free energy</a:t>
            </a:r>
          </a:p>
          <a:p>
            <a:r>
              <a:rPr lang="en-GB" dirty="0"/>
              <a:t>CAPEX of commercial modules reach record low </a:t>
            </a:r>
          </a:p>
          <a:p>
            <a:r>
              <a:rPr lang="en-GB" dirty="0"/>
              <a:t>LCOE for utility plants reaches record low</a:t>
            </a:r>
          </a:p>
          <a:p>
            <a:r>
              <a:rPr lang="en-GB" dirty="0"/>
              <a:t>efficiencies are quickly increasing; projections indicate that higher efficiencies will soon be met</a:t>
            </a:r>
          </a:p>
          <a:p>
            <a:r>
              <a:rPr lang="en-GB" dirty="0"/>
              <a:t>provide electricity to remote places</a:t>
            </a:r>
          </a:p>
          <a:p>
            <a:endParaRPr lang="en-GB" dirty="0"/>
          </a:p>
        </p:txBody>
      </p:sp>
      <p:sp>
        <p:nvSpPr>
          <p:cNvPr id="4" name="Segnaposto contenuto 3"/>
          <p:cNvSpPr>
            <a:spLocks noGrp="1"/>
          </p:cNvSpPr>
          <p:nvPr>
            <p:ph sz="half" idx="2"/>
          </p:nvPr>
        </p:nvSpPr>
        <p:spPr/>
        <p:txBody>
          <a:bodyPr>
            <a:normAutofit fontScale="77500" lnSpcReduction="20000"/>
          </a:bodyPr>
          <a:lstStyle/>
          <a:p>
            <a:pPr marL="0" indent="0">
              <a:buNone/>
            </a:pPr>
            <a:r>
              <a:rPr lang="en-GB" b="1" dirty="0"/>
              <a:t>Cons</a:t>
            </a:r>
          </a:p>
          <a:p>
            <a:r>
              <a:rPr lang="en-GB" dirty="0"/>
              <a:t>Sun is not always shining or 100% solar radiation is available; alternative methods required to store energy and match production with energy demand.</a:t>
            </a:r>
          </a:p>
          <a:p>
            <a:r>
              <a:rPr lang="en-GB" dirty="0"/>
              <a:t>expensive to produce </a:t>
            </a:r>
            <a:r>
              <a:rPr lang="en-GB" dirty="0">
                <a:effectLst>
                  <a:outerShdw blurRad="38100" dist="38100" dir="2700000" algn="tl">
                    <a:srgbClr val="000000">
                      <a:alpha val="43137"/>
                    </a:srgbClr>
                  </a:outerShdw>
                </a:effectLst>
              </a:rPr>
              <a:t>advanced photovoltaic</a:t>
            </a:r>
            <a:r>
              <a:rPr lang="en-GB" dirty="0"/>
              <a:t> cells (but costs decreasing)</a:t>
            </a:r>
          </a:p>
          <a:p>
            <a:r>
              <a:rPr lang="en-GB" dirty="0"/>
              <a:t>maintenance to prevent degradation of performance (dust etc.).</a:t>
            </a:r>
          </a:p>
          <a:p>
            <a:r>
              <a:rPr lang="en-GB" dirty="0"/>
              <a:t>reliability depends on location</a:t>
            </a:r>
          </a:p>
          <a:p>
            <a:r>
              <a:rPr lang="en-GB" dirty="0"/>
              <a:t>environmental impact of PV cell production (decreasing with increased technology)</a:t>
            </a:r>
          </a:p>
          <a:p>
            <a:pPr marL="0" indent="0">
              <a:buNone/>
            </a:pPr>
            <a:endParaRPr lang="en-GB" dirty="0"/>
          </a:p>
        </p:txBody>
      </p:sp>
      <p:sp>
        <p:nvSpPr>
          <p:cNvPr id="5" name="Segnaposto piè di pagina 3">
            <a:extLst>
              <a:ext uri="{FF2B5EF4-FFF2-40B4-BE49-F238E27FC236}">
                <a16:creationId xmlns:a16="http://schemas.microsoft.com/office/drawing/2014/main" id="{41B4B9A5-1242-398D-4C09-93D0585A1655}"/>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Solar Energy</a:t>
            </a:r>
          </a:p>
        </p:txBody>
      </p:sp>
    </p:spTree>
    <p:extLst>
      <p:ext uri="{BB962C8B-B14F-4D97-AF65-F5344CB8AC3E}">
        <p14:creationId xmlns:p14="http://schemas.microsoft.com/office/powerpoint/2010/main" val="9307948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1028" descr="analogia_h2o_PV"/>
          <p:cNvPicPr>
            <a:picLocks noChangeAspect="1" noChangeArrowheads="1"/>
          </p:cNvPicPr>
          <p:nvPr/>
        </p:nvPicPr>
        <p:blipFill rotWithShape="1">
          <a:blip r:embed="rId3">
            <a:clrChange>
              <a:clrFrom>
                <a:srgbClr val="EEF9FD"/>
              </a:clrFrom>
              <a:clrTo>
                <a:srgbClr val="EEF9FD">
                  <a:alpha val="0"/>
                </a:srgbClr>
              </a:clrTo>
            </a:clrChange>
            <a:lum bright="6000" contrast="6000"/>
            <a:extLst>
              <a:ext uri="{28A0092B-C50C-407E-A947-70E740481C1C}">
                <a14:useLocalDpi xmlns:a14="http://schemas.microsoft.com/office/drawing/2010/main" val="0"/>
              </a:ext>
            </a:extLst>
          </a:blip>
          <a:srcRect b="16693"/>
          <a:stretch/>
        </p:blipFill>
        <p:spPr bwMode="auto">
          <a:xfrm>
            <a:off x="1711734" y="1690688"/>
            <a:ext cx="8956267" cy="334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olo 1"/>
          <p:cNvSpPr>
            <a:spLocks noGrp="1"/>
          </p:cNvSpPr>
          <p:nvPr>
            <p:ph type="title"/>
          </p:nvPr>
        </p:nvSpPr>
        <p:spPr>
          <a:xfrm>
            <a:off x="1282700" y="681038"/>
            <a:ext cx="10071100" cy="1009650"/>
          </a:xfrm>
        </p:spPr>
        <p:txBody>
          <a:bodyPr>
            <a:normAutofit fontScale="90000"/>
          </a:bodyPr>
          <a:lstStyle/>
          <a:p>
            <a:r>
              <a:rPr lang="en-GB" dirty="0"/>
              <a:t>Modelling the Principle of solar cell operation: analogy of the process</a:t>
            </a:r>
          </a:p>
        </p:txBody>
      </p:sp>
      <p:sp>
        <p:nvSpPr>
          <p:cNvPr id="3" name="Segnaposto contenuto 2"/>
          <p:cNvSpPr>
            <a:spLocks noGrp="1"/>
          </p:cNvSpPr>
          <p:nvPr>
            <p:ph idx="1"/>
          </p:nvPr>
        </p:nvSpPr>
        <p:spPr>
          <a:xfrm>
            <a:off x="838200" y="4895242"/>
            <a:ext cx="10515600" cy="1858963"/>
          </a:xfrm>
        </p:spPr>
        <p:txBody>
          <a:bodyPr>
            <a:normAutofit/>
          </a:bodyPr>
          <a:lstStyle/>
          <a:p>
            <a:r>
              <a:rPr lang="en-GB" sz="1800" dirty="0"/>
              <a:t>If photon (rubber ball) energy is lower than 1.12 eV, the drop will not be able to reach the second level: this energy is lost.</a:t>
            </a:r>
          </a:p>
          <a:p>
            <a:r>
              <a:rPr lang="en-GB" sz="1800" dirty="0"/>
              <a:t>If photon energy is higher than 1.12 eV the drop will in any case reach the “same” second level and it will produce the same amount of energy, whatever the energy received from the photon (rubber ball).</a:t>
            </a:r>
          </a:p>
        </p:txBody>
      </p:sp>
      <p:sp>
        <p:nvSpPr>
          <p:cNvPr id="7" name="Segnaposto piè di pagina 3">
            <a:extLst>
              <a:ext uri="{FF2B5EF4-FFF2-40B4-BE49-F238E27FC236}">
                <a16:creationId xmlns:a16="http://schemas.microsoft.com/office/drawing/2014/main" id="{6A99455A-94B8-1714-5F57-CCC4F69906C0}"/>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Solar Energy</a:t>
            </a:r>
          </a:p>
        </p:txBody>
      </p:sp>
    </p:spTree>
    <p:extLst>
      <p:ext uri="{BB962C8B-B14F-4D97-AF65-F5344CB8AC3E}">
        <p14:creationId xmlns:p14="http://schemas.microsoft.com/office/powerpoint/2010/main" val="41532882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11096" t="9450" r="11232" b="62201"/>
          <a:stretch/>
        </p:blipFill>
        <p:spPr>
          <a:xfrm>
            <a:off x="2122221" y="1397657"/>
            <a:ext cx="7097819" cy="3911042"/>
          </a:xfrm>
          <a:prstGeom prst="rect">
            <a:avLst/>
          </a:prstGeom>
        </p:spPr>
      </p:pic>
      <p:sp>
        <p:nvSpPr>
          <p:cNvPr id="8" name="Titolo 7"/>
          <p:cNvSpPr>
            <a:spLocks noGrp="1"/>
          </p:cNvSpPr>
          <p:nvPr>
            <p:ph type="title"/>
          </p:nvPr>
        </p:nvSpPr>
        <p:spPr/>
        <p:txBody>
          <a:bodyPr/>
          <a:lstStyle/>
          <a:p>
            <a:r>
              <a:rPr lang="en-GB" dirty="0"/>
              <a:t>Silicon and the PV effect</a:t>
            </a:r>
          </a:p>
        </p:txBody>
      </p:sp>
      <p:sp>
        <p:nvSpPr>
          <p:cNvPr id="9" name="Segnaposto contenuto 8"/>
          <p:cNvSpPr>
            <a:spLocks noGrp="1"/>
          </p:cNvSpPr>
          <p:nvPr>
            <p:ph idx="1"/>
          </p:nvPr>
        </p:nvSpPr>
        <p:spPr>
          <a:xfrm>
            <a:off x="1642583" y="5308699"/>
            <a:ext cx="8840367" cy="935348"/>
          </a:xfrm>
        </p:spPr>
        <p:txBody>
          <a:bodyPr/>
          <a:lstStyle/>
          <a:p>
            <a:pPr marL="0" indent="0">
              <a:buNone/>
            </a:pPr>
            <a:r>
              <a:rPr lang="en-GB" sz="1477" dirty="0"/>
              <a:t>Photons with wavelengths above 1.11 </a:t>
            </a:r>
            <a:r>
              <a:rPr lang="en-GB" sz="1477" dirty="0">
                <a:sym typeface="Symbol" panose="05050102010706020507" pitchFamily="18" charset="2"/>
              </a:rPr>
              <a:t></a:t>
            </a:r>
            <a:r>
              <a:rPr lang="en-GB" sz="1477" dirty="0"/>
              <a:t>m don't have the 1.12 eV needed to excite an electron, and this energy is lost. Photons with shorter wavelengths have more than enough energy, but any energy above 1.12 eV is wasted as well.</a:t>
            </a:r>
          </a:p>
          <a:p>
            <a:pPr marL="0" indent="0">
              <a:buNone/>
            </a:pPr>
            <a:endParaRPr lang="en-GB" sz="1477" dirty="0"/>
          </a:p>
        </p:txBody>
      </p:sp>
      <p:sp>
        <p:nvSpPr>
          <p:cNvPr id="3" name="Segnaposto piè di pagina 3">
            <a:extLst>
              <a:ext uri="{FF2B5EF4-FFF2-40B4-BE49-F238E27FC236}">
                <a16:creationId xmlns:a16="http://schemas.microsoft.com/office/drawing/2014/main" id="{5ECFF35E-925F-0E6D-4A88-E9F87FE5C113}"/>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Solar Energy</a:t>
            </a:r>
          </a:p>
        </p:txBody>
      </p:sp>
    </p:spTree>
    <p:extLst>
      <p:ext uri="{BB962C8B-B14F-4D97-AF65-F5344CB8AC3E}">
        <p14:creationId xmlns:p14="http://schemas.microsoft.com/office/powerpoint/2010/main" val="2710127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PV Technology Classification</a:t>
            </a:r>
            <a:endParaRPr lang="en-GB" dirty="0"/>
          </a:p>
        </p:txBody>
      </p:sp>
      <p:sp>
        <p:nvSpPr>
          <p:cNvPr id="6" name="Segnaposto testo 5"/>
          <p:cNvSpPr>
            <a:spLocks noGrp="1"/>
          </p:cNvSpPr>
          <p:nvPr>
            <p:ph type="body" sz="half" idx="1"/>
          </p:nvPr>
        </p:nvSpPr>
        <p:spPr/>
        <p:txBody>
          <a:bodyPr>
            <a:normAutofit fontScale="77500" lnSpcReduction="20000"/>
          </a:bodyPr>
          <a:lstStyle/>
          <a:p>
            <a:pPr marL="0" indent="0">
              <a:buNone/>
            </a:pPr>
            <a:r>
              <a:rPr lang="en-GB" b="1" dirty="0"/>
              <a:t>Silicon Crystalline Technology</a:t>
            </a:r>
          </a:p>
          <a:p>
            <a:r>
              <a:rPr lang="en-GB" dirty="0"/>
              <a:t>Mono Crystalline PV Cells</a:t>
            </a:r>
          </a:p>
          <a:p>
            <a:r>
              <a:rPr lang="en-GB" dirty="0"/>
              <a:t>Multi Crystalline PV Cells</a:t>
            </a:r>
          </a:p>
          <a:p>
            <a:pPr marL="0" indent="0">
              <a:buNone/>
            </a:pPr>
            <a:endParaRPr lang="en-GB" dirty="0"/>
          </a:p>
          <a:p>
            <a:r>
              <a:rPr lang="en-GB" dirty="0"/>
              <a:t>Crystalline silicon (c-Si) is an umbrella term for the crystalline forms of silicon encompassing </a:t>
            </a:r>
            <a:r>
              <a:rPr lang="en-GB" dirty="0" err="1"/>
              <a:t>multicrystalline</a:t>
            </a:r>
            <a:r>
              <a:rPr lang="en-GB" dirty="0"/>
              <a:t> silicon (multi-Si) and monocrystalline silicon (mono-Si), the two dominant semiconducting materials used in photovoltaic technology for the production of solar cells, that are assembled into a solar panel and part of a photovoltaic system to generate solar power from sunlight.</a:t>
            </a:r>
          </a:p>
        </p:txBody>
      </p:sp>
      <p:sp>
        <p:nvSpPr>
          <p:cNvPr id="7" name="Segnaposto contenuto 6"/>
          <p:cNvSpPr>
            <a:spLocks noGrp="1"/>
          </p:cNvSpPr>
          <p:nvPr>
            <p:ph sz="half" idx="2"/>
          </p:nvPr>
        </p:nvSpPr>
        <p:spPr/>
        <p:txBody>
          <a:bodyPr>
            <a:normAutofit fontScale="77500" lnSpcReduction="20000"/>
          </a:bodyPr>
          <a:lstStyle/>
          <a:p>
            <a:pPr marL="0" indent="0">
              <a:buNone/>
            </a:pPr>
            <a:r>
              <a:rPr lang="en-GB" b="1" dirty="0"/>
              <a:t>Thin Film Technology</a:t>
            </a:r>
          </a:p>
          <a:p>
            <a:r>
              <a:rPr lang="en-GB" dirty="0"/>
              <a:t>Amorphous Silicon PV Cells</a:t>
            </a:r>
          </a:p>
          <a:p>
            <a:r>
              <a:rPr lang="en-GB" dirty="0"/>
              <a:t>Poly Crystalline PV Cells</a:t>
            </a:r>
            <a:br>
              <a:rPr lang="en-GB" dirty="0"/>
            </a:br>
            <a:r>
              <a:rPr lang="en-GB" dirty="0"/>
              <a:t>(Non-Silicon based)</a:t>
            </a:r>
          </a:p>
          <a:p>
            <a:r>
              <a:rPr lang="en-GB" dirty="0"/>
              <a:t>A thin-film solar cell is a second generation solar cell that is made by depositing one or more thin layers, or thin film (TF) of photovoltaic material on a substrate, such as glass, plastic or metal. Thin-film solar cells are commercially used in several technologies, including cadmium telluride (</a:t>
            </a:r>
            <a:r>
              <a:rPr lang="en-GB" dirty="0" err="1"/>
              <a:t>CdTe</a:t>
            </a:r>
            <a:r>
              <a:rPr lang="en-GB" dirty="0"/>
              <a:t>), copper indium gallium </a:t>
            </a:r>
            <a:r>
              <a:rPr lang="en-GB" dirty="0" err="1"/>
              <a:t>diselenide</a:t>
            </a:r>
            <a:r>
              <a:rPr lang="en-GB" dirty="0"/>
              <a:t> (CIGS), and amorphous thin-film silicon (a-Si, TF-Si).</a:t>
            </a:r>
          </a:p>
        </p:txBody>
      </p:sp>
      <p:sp>
        <p:nvSpPr>
          <p:cNvPr id="11" name="Segnaposto piè di pagina 3">
            <a:extLst>
              <a:ext uri="{FF2B5EF4-FFF2-40B4-BE49-F238E27FC236}">
                <a16:creationId xmlns:a16="http://schemas.microsoft.com/office/drawing/2014/main" id="{7ADDBDC1-805E-9505-2449-6CD35036FA3F}"/>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Solar Energy</a:t>
            </a:r>
          </a:p>
        </p:txBody>
      </p:sp>
    </p:spTree>
    <p:extLst>
      <p:ext uri="{BB962C8B-B14F-4D97-AF65-F5344CB8AC3E}">
        <p14:creationId xmlns:p14="http://schemas.microsoft.com/office/powerpoint/2010/main" val="8758960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11EB1FF6-C5CA-9F58-F225-83146C3FFE74}"/>
              </a:ext>
            </a:extLst>
          </p:cNvPr>
          <p:cNvSpPr>
            <a:spLocks noGrp="1"/>
          </p:cNvSpPr>
          <p:nvPr>
            <p:ph type="title"/>
          </p:nvPr>
        </p:nvSpPr>
        <p:spPr/>
        <p:txBody>
          <a:bodyPr/>
          <a:lstStyle/>
          <a:p>
            <a:r>
              <a:rPr lang="en-GB" dirty="0"/>
              <a:t>Summary</a:t>
            </a:r>
          </a:p>
        </p:txBody>
      </p:sp>
      <p:sp>
        <p:nvSpPr>
          <p:cNvPr id="5" name="Segnaposto contenuto 4">
            <a:extLst>
              <a:ext uri="{FF2B5EF4-FFF2-40B4-BE49-F238E27FC236}">
                <a16:creationId xmlns:a16="http://schemas.microsoft.com/office/drawing/2014/main" id="{CBCA397B-1A77-F5AE-5632-5E60152DE354}"/>
              </a:ext>
            </a:extLst>
          </p:cNvPr>
          <p:cNvSpPr>
            <a:spLocks noGrp="1"/>
          </p:cNvSpPr>
          <p:nvPr>
            <p:ph idx="1"/>
          </p:nvPr>
        </p:nvSpPr>
        <p:spPr/>
        <p:txBody>
          <a:bodyPr/>
          <a:lstStyle/>
          <a:p>
            <a:r>
              <a:rPr lang="en-US" dirty="0"/>
              <a:t>Introduction to Renewable Energy Sources and Efficiency</a:t>
            </a:r>
          </a:p>
          <a:p>
            <a:r>
              <a:rPr lang="en-US" dirty="0"/>
              <a:t>Solar Energy</a:t>
            </a:r>
          </a:p>
          <a:p>
            <a:r>
              <a:rPr lang="en-US" dirty="0"/>
              <a:t>Wind Energy</a:t>
            </a:r>
          </a:p>
          <a:p>
            <a:r>
              <a:rPr lang="en-US" dirty="0"/>
              <a:t>Biomass to Energy</a:t>
            </a:r>
          </a:p>
          <a:p>
            <a:r>
              <a:rPr lang="en-US" dirty="0"/>
              <a:t>Energy Storage</a:t>
            </a:r>
          </a:p>
          <a:p>
            <a:r>
              <a:rPr lang="en-US" dirty="0"/>
              <a:t>Agrivoltaics</a:t>
            </a:r>
          </a:p>
          <a:p>
            <a:r>
              <a:rPr lang="en-US" dirty="0"/>
              <a:t>Other RES based solutions for agriculture</a:t>
            </a:r>
          </a:p>
          <a:p>
            <a:pPr marL="0" indent="0">
              <a:buNone/>
            </a:pPr>
            <a:endParaRPr lang="en-GB" dirty="0"/>
          </a:p>
        </p:txBody>
      </p:sp>
      <p:sp>
        <p:nvSpPr>
          <p:cNvPr id="3" name="Segnaposto numero diapositiva 2">
            <a:extLst>
              <a:ext uri="{FF2B5EF4-FFF2-40B4-BE49-F238E27FC236}">
                <a16:creationId xmlns:a16="http://schemas.microsoft.com/office/drawing/2014/main" id="{24941B8C-DB3D-F1B7-0E3D-918F48F62AB6}"/>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511451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a:xfrm>
            <a:off x="838200" y="681037"/>
            <a:ext cx="10515600" cy="1009651"/>
          </a:xfrm>
        </p:spPr>
        <p:txBody>
          <a:bodyPr/>
          <a:lstStyle/>
          <a:p>
            <a:r>
              <a:rPr lang="en-GB" dirty="0"/>
              <a:t>How Fast Do Solar Panels Degrade?</a:t>
            </a:r>
          </a:p>
        </p:txBody>
      </p:sp>
      <p:sp>
        <p:nvSpPr>
          <p:cNvPr id="5" name="Segnaposto contenuto 4"/>
          <p:cNvSpPr>
            <a:spLocks noGrp="1"/>
          </p:cNvSpPr>
          <p:nvPr>
            <p:ph idx="1"/>
          </p:nvPr>
        </p:nvSpPr>
        <p:spPr>
          <a:xfrm>
            <a:off x="838200" y="1825625"/>
            <a:ext cx="10515600" cy="4351338"/>
          </a:xfrm>
        </p:spPr>
        <p:txBody>
          <a:bodyPr>
            <a:normAutofit fontScale="92500" lnSpcReduction="10000"/>
          </a:bodyPr>
          <a:lstStyle/>
          <a:p>
            <a:r>
              <a:rPr lang="en-GB" dirty="0"/>
              <a:t>On average, solar panels degrade at a rate of 1% each year. That’s backed up by the solar panel manufacturer’s warranty, which guarantees 90% production in the first ten years and 80% by year 25 or 30.</a:t>
            </a:r>
          </a:p>
          <a:p>
            <a:r>
              <a:rPr lang="en-GB" dirty="0"/>
              <a:t>However, a study conducted by The National Renewable Energy Laboratory (NREL) shows a more accurate picture of solar panel degradation. This study took a look at the degradation rates for almost 2,000 solar systems across the world in a variety of climates and found that monocrystalline panels made after the year 2000 degraded at a rate of just 0.4% - less than half of the 1% rate used in the warranties.</a:t>
            </a:r>
          </a:p>
          <a:p>
            <a:r>
              <a:rPr lang="en-GB" dirty="0"/>
              <a:t>While solar panels lose a few percentages right away due to LID, the degradation rate slows down significantly for the remainder of their lifetime.</a:t>
            </a:r>
          </a:p>
          <a:p>
            <a:endParaRPr lang="en-US" dirty="0"/>
          </a:p>
          <a:p>
            <a:r>
              <a:rPr lang="en-US" dirty="0"/>
              <a:t>LID (Light Induced Degradation) is a loss of performances arising in the very first hours of exposition to the sun, with Crystalline modules.</a:t>
            </a:r>
            <a:endParaRPr lang="en-GB" dirty="0"/>
          </a:p>
          <a:p>
            <a:endParaRPr lang="en-GB" dirty="0"/>
          </a:p>
        </p:txBody>
      </p:sp>
      <p:sp>
        <p:nvSpPr>
          <p:cNvPr id="2" name="Segnaposto piè di pagina 3">
            <a:extLst>
              <a:ext uri="{FF2B5EF4-FFF2-40B4-BE49-F238E27FC236}">
                <a16:creationId xmlns:a16="http://schemas.microsoft.com/office/drawing/2014/main" id="{80788DB3-CEAE-7DD4-4052-4AFA3E2E2A1B}"/>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Solar Energy</a:t>
            </a:r>
          </a:p>
        </p:txBody>
      </p:sp>
      <p:sp>
        <p:nvSpPr>
          <p:cNvPr id="6" name="Rettangolo 5"/>
          <p:cNvSpPr/>
          <p:nvPr/>
        </p:nvSpPr>
        <p:spPr>
          <a:xfrm>
            <a:off x="190500" y="6004123"/>
            <a:ext cx="8051800" cy="307777"/>
          </a:xfrm>
          <a:prstGeom prst="rect">
            <a:avLst/>
          </a:prstGeom>
        </p:spPr>
        <p:txBody>
          <a:bodyPr wrap="square">
            <a:spAutoFit/>
          </a:bodyPr>
          <a:lstStyle/>
          <a:p>
            <a:r>
              <a:rPr lang="en-GB" sz="1400" dirty="0"/>
              <a:t>NREL - Photovoltaic Degradation Rates — An Analytical Review </a:t>
            </a:r>
          </a:p>
        </p:txBody>
      </p:sp>
    </p:spTree>
    <p:extLst>
      <p:ext uri="{BB962C8B-B14F-4D97-AF65-F5344CB8AC3E}">
        <p14:creationId xmlns:p14="http://schemas.microsoft.com/office/powerpoint/2010/main" val="267051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1027"/>
          <p:cNvSpPr>
            <a:spLocks noChangeArrowheads="1"/>
          </p:cNvSpPr>
          <p:nvPr/>
        </p:nvSpPr>
        <p:spPr bwMode="auto">
          <a:xfrm>
            <a:off x="1580903" y="1812683"/>
            <a:ext cx="3365025" cy="603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pPr algn="ctr"/>
            <a:r>
              <a:rPr lang="it-IT" altLang="en-US" sz="1662" dirty="0" err="1">
                <a:latin typeface="Arial" panose="020B0604020202020204" pitchFamily="34" charset="0"/>
                <a:cs typeface="Times New Roman" panose="02020603050405020304" pitchFamily="18" charset="0"/>
              </a:rPr>
              <a:t>Elementary</a:t>
            </a:r>
            <a:r>
              <a:rPr lang="it-IT" altLang="en-US" sz="1662" dirty="0">
                <a:latin typeface="Arial" panose="020B0604020202020204" pitchFamily="34" charset="0"/>
                <a:cs typeface="Times New Roman" panose="02020603050405020304" pitchFamily="18" charset="0"/>
              </a:rPr>
              <a:t> unite of the PV panel:</a:t>
            </a:r>
          </a:p>
          <a:p>
            <a:pPr algn="ctr"/>
            <a:r>
              <a:rPr lang="it-IT" altLang="en-US" sz="1662" b="1" u="sng" dirty="0">
                <a:latin typeface="Arial" panose="020B0604020202020204" pitchFamily="34" charset="0"/>
                <a:cs typeface="Times New Roman" panose="02020603050405020304" pitchFamily="18" charset="0"/>
              </a:rPr>
              <a:t>PV Cell</a:t>
            </a:r>
          </a:p>
        </p:txBody>
      </p:sp>
      <p:sp>
        <p:nvSpPr>
          <p:cNvPr id="23556" name="Rectangle 1028"/>
          <p:cNvSpPr>
            <a:spLocks noChangeArrowheads="1"/>
          </p:cNvSpPr>
          <p:nvPr/>
        </p:nvSpPr>
        <p:spPr bwMode="auto">
          <a:xfrm>
            <a:off x="5140565" y="1742344"/>
            <a:ext cx="2481898" cy="859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i="1" dirty="0" err="1">
                <a:latin typeface="Arial" panose="020B0604020202020204" pitchFamily="34" charset="0"/>
                <a:cs typeface="Times New Roman" panose="02020603050405020304" pitchFamily="18" charset="0"/>
              </a:rPr>
              <a:t>Surface</a:t>
            </a:r>
            <a:r>
              <a:rPr lang="it-IT" altLang="en-US" sz="1662" i="1" dirty="0">
                <a:latin typeface="Arial" panose="020B0604020202020204" pitchFamily="34" charset="0"/>
                <a:cs typeface="Times New Roman" panose="02020603050405020304" pitchFamily="18" charset="0"/>
              </a:rPr>
              <a:t> Area = 100 cm</a:t>
            </a:r>
            <a:r>
              <a:rPr lang="it-IT" altLang="en-US" sz="1662" i="1" baseline="30000" dirty="0">
                <a:latin typeface="Arial" panose="020B0604020202020204" pitchFamily="34" charset="0"/>
                <a:cs typeface="Times New Roman" panose="02020603050405020304" pitchFamily="18" charset="0"/>
              </a:rPr>
              <a:t>2 </a:t>
            </a:r>
          </a:p>
          <a:p>
            <a:r>
              <a:rPr lang="it-IT" altLang="en-US" sz="1662" i="1" dirty="0">
                <a:latin typeface="Arial" panose="020B0604020202020204" pitchFamily="34" charset="0"/>
                <a:cs typeface="Times New Roman" panose="02020603050405020304" pitchFamily="18" charset="0"/>
              </a:rPr>
              <a:t>Open Circuit V = </a:t>
            </a:r>
            <a:r>
              <a:rPr lang="it-IT" altLang="en-US" sz="1662" dirty="0">
                <a:latin typeface="Arial" panose="020B0604020202020204" pitchFamily="34" charset="0"/>
                <a:cs typeface="Times New Roman" panose="02020603050405020304" pitchFamily="18" charset="0"/>
              </a:rPr>
              <a:t>0,6 V</a:t>
            </a:r>
          </a:p>
          <a:p>
            <a:r>
              <a:rPr lang="it-IT" altLang="en-US" sz="1662" i="1" dirty="0" err="1">
                <a:latin typeface="Arial" panose="020B0604020202020204" pitchFamily="34" charset="0"/>
                <a:cs typeface="Times New Roman" panose="02020603050405020304" pitchFamily="18" charset="0"/>
              </a:rPr>
              <a:t>Power</a:t>
            </a:r>
            <a:r>
              <a:rPr lang="it-IT" altLang="en-US" sz="1662" i="1" dirty="0">
                <a:latin typeface="Arial" panose="020B0604020202020204" pitchFamily="34" charset="0"/>
                <a:cs typeface="Times New Roman" panose="02020603050405020304" pitchFamily="18" charset="0"/>
              </a:rPr>
              <a:t> = 1  ~ 2 W </a:t>
            </a:r>
          </a:p>
        </p:txBody>
      </p:sp>
      <p:sp>
        <p:nvSpPr>
          <p:cNvPr id="23557" name="AutoShape 1029"/>
          <p:cNvSpPr>
            <a:spLocks/>
          </p:cNvSpPr>
          <p:nvPr/>
        </p:nvSpPr>
        <p:spPr bwMode="auto">
          <a:xfrm>
            <a:off x="4980843" y="1812682"/>
            <a:ext cx="152400" cy="703385"/>
          </a:xfrm>
          <a:prstGeom prst="leftBrace">
            <a:avLst>
              <a:gd name="adj1" fmla="val 38462"/>
              <a:gd name="adj2" fmla="val 50000"/>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sz="2954"/>
          </a:p>
        </p:txBody>
      </p:sp>
      <p:sp>
        <p:nvSpPr>
          <p:cNvPr id="23558" name="Rectangle 1030"/>
          <p:cNvSpPr>
            <a:spLocks noChangeArrowheads="1"/>
          </p:cNvSpPr>
          <p:nvPr/>
        </p:nvSpPr>
        <p:spPr bwMode="auto">
          <a:xfrm>
            <a:off x="8459827" y="1672004"/>
            <a:ext cx="1489510" cy="1030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marL="457200" indent="-457200">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b="1" dirty="0" err="1">
                <a:latin typeface="Arial" panose="020B0604020202020204" pitchFamily="34" charset="0"/>
                <a:cs typeface="Times New Roman" panose="02020603050405020304" pitchFamily="18" charset="0"/>
              </a:rPr>
              <a:t>Losses</a:t>
            </a:r>
            <a:endParaRPr lang="it-IT" altLang="en-US" sz="1662" b="1" dirty="0">
              <a:latin typeface="Arial" panose="020B0604020202020204" pitchFamily="34" charset="0"/>
              <a:cs typeface="Times New Roman" panose="02020603050405020304" pitchFamily="18" charset="0"/>
            </a:endParaRPr>
          </a:p>
          <a:p>
            <a:pPr>
              <a:buFontTx/>
              <a:buAutoNum type="arabicPeriod"/>
            </a:pPr>
            <a:r>
              <a:rPr lang="it-IT" altLang="en-US" sz="1477" dirty="0">
                <a:latin typeface="Arial" panose="020B0604020202020204" pitchFamily="34" charset="0"/>
                <a:cs typeface="Times New Roman" panose="02020603050405020304" pitchFamily="18" charset="0"/>
              </a:rPr>
              <a:t>Cover</a:t>
            </a:r>
          </a:p>
          <a:p>
            <a:pPr>
              <a:buFontTx/>
              <a:buAutoNum type="arabicPeriod"/>
            </a:pPr>
            <a:r>
              <a:rPr lang="it-IT" altLang="en-US" sz="1477" dirty="0" err="1">
                <a:latin typeface="Arial" panose="020B0604020202020204" pitchFamily="34" charset="0"/>
                <a:cs typeface="Times New Roman" panose="02020603050405020304" pitchFamily="18" charset="0"/>
              </a:rPr>
              <a:t>Reflection</a:t>
            </a:r>
            <a:endParaRPr lang="it-IT" altLang="en-US" sz="1477" dirty="0">
              <a:latin typeface="Arial" panose="020B0604020202020204" pitchFamily="34" charset="0"/>
              <a:cs typeface="Times New Roman" panose="02020603050405020304" pitchFamily="18" charset="0"/>
            </a:endParaRPr>
          </a:p>
          <a:p>
            <a:pPr>
              <a:buFontTx/>
              <a:buAutoNum type="arabicPeriod"/>
            </a:pPr>
            <a:r>
              <a:rPr lang="it-IT" altLang="en-US" sz="1477" dirty="0" err="1">
                <a:latin typeface="Arial" panose="020B0604020202020204" pitchFamily="34" charset="0"/>
                <a:cs typeface="Times New Roman" panose="02020603050405020304" pitchFamily="18" charset="0"/>
              </a:rPr>
              <a:t>Heating</a:t>
            </a:r>
            <a:endParaRPr lang="it-IT" altLang="en-US" sz="1477" dirty="0">
              <a:latin typeface="Arial" panose="020B0604020202020204" pitchFamily="34" charset="0"/>
              <a:cs typeface="Times New Roman" panose="02020603050405020304" pitchFamily="18" charset="0"/>
            </a:endParaRPr>
          </a:p>
        </p:txBody>
      </p:sp>
      <p:sp>
        <p:nvSpPr>
          <p:cNvPr id="23559" name="Rectangle 1031"/>
          <p:cNvSpPr>
            <a:spLocks noChangeArrowheads="1"/>
          </p:cNvSpPr>
          <p:nvPr/>
        </p:nvSpPr>
        <p:spPr bwMode="auto">
          <a:xfrm>
            <a:off x="1634987" y="2727083"/>
            <a:ext cx="2198039"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dirty="0">
                <a:latin typeface="Arial" panose="020B0604020202020204" pitchFamily="34" charset="0"/>
                <a:cs typeface="Times New Roman" panose="02020603050405020304" pitchFamily="18" charset="0"/>
              </a:rPr>
              <a:t>More </a:t>
            </a:r>
            <a:r>
              <a:rPr lang="it-IT" altLang="en-US" sz="1662" dirty="0" err="1">
                <a:latin typeface="Arial" panose="020B0604020202020204" pitchFamily="34" charset="0"/>
                <a:cs typeface="Times New Roman" panose="02020603050405020304" pitchFamily="18" charset="0"/>
              </a:rPr>
              <a:t>Cells</a:t>
            </a:r>
            <a:r>
              <a:rPr lang="it-IT" altLang="en-US" sz="1662" dirty="0">
                <a:latin typeface="Arial" panose="020B0604020202020204" pitchFamily="34" charset="0"/>
                <a:cs typeface="Times New Roman" panose="02020603050405020304" pitchFamily="18" charset="0"/>
              </a:rPr>
              <a:t>: </a:t>
            </a:r>
            <a:r>
              <a:rPr lang="it-IT" altLang="en-US" sz="1662" b="1" i="1" u="sng" dirty="0" err="1">
                <a:latin typeface="Arial" panose="020B0604020202020204" pitchFamily="34" charset="0"/>
                <a:cs typeface="Times New Roman" panose="02020603050405020304" pitchFamily="18" charset="0"/>
              </a:rPr>
              <a:t>modules</a:t>
            </a:r>
            <a:endParaRPr lang="it-IT" altLang="en-US" sz="1662" dirty="0">
              <a:latin typeface="Arial" panose="020B0604020202020204" pitchFamily="34" charset="0"/>
              <a:cs typeface="Times New Roman" panose="02020603050405020304" pitchFamily="18" charset="0"/>
            </a:endParaRPr>
          </a:p>
        </p:txBody>
      </p:sp>
      <p:sp>
        <p:nvSpPr>
          <p:cNvPr id="23560" name="Rectangle 1032"/>
          <p:cNvSpPr>
            <a:spLocks noChangeArrowheads="1"/>
          </p:cNvSpPr>
          <p:nvPr/>
        </p:nvSpPr>
        <p:spPr bwMode="auto">
          <a:xfrm>
            <a:off x="4375356" y="2727083"/>
            <a:ext cx="2236511"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dirty="0">
                <a:latin typeface="Arial" panose="020B0604020202020204" pitchFamily="34" charset="0"/>
                <a:cs typeface="Times New Roman" panose="02020603050405020304" pitchFamily="18" charset="0"/>
              </a:rPr>
              <a:t>More </a:t>
            </a:r>
            <a:r>
              <a:rPr lang="it-IT" altLang="en-US" sz="1662" dirty="0" err="1">
                <a:latin typeface="Arial" panose="020B0604020202020204" pitchFamily="34" charset="0"/>
                <a:cs typeface="Times New Roman" panose="02020603050405020304" pitchFamily="18" charset="0"/>
              </a:rPr>
              <a:t>modules</a:t>
            </a:r>
            <a:r>
              <a:rPr lang="it-IT" altLang="en-US" sz="1662" dirty="0">
                <a:latin typeface="Arial" panose="020B0604020202020204" pitchFamily="34" charset="0"/>
                <a:cs typeface="Times New Roman" panose="02020603050405020304" pitchFamily="18" charset="0"/>
              </a:rPr>
              <a:t>: </a:t>
            </a:r>
            <a:r>
              <a:rPr lang="it-IT" altLang="en-US" sz="1662" b="1" i="1" u="sng" dirty="0">
                <a:latin typeface="Arial" panose="020B0604020202020204" pitchFamily="34" charset="0"/>
                <a:cs typeface="Times New Roman" panose="02020603050405020304" pitchFamily="18" charset="0"/>
              </a:rPr>
              <a:t>array</a:t>
            </a:r>
            <a:r>
              <a:rPr lang="it-IT" altLang="en-US" sz="1662" dirty="0">
                <a:latin typeface="Arial" panose="020B0604020202020204" pitchFamily="34" charset="0"/>
                <a:cs typeface="Times New Roman" panose="02020603050405020304" pitchFamily="18" charset="0"/>
              </a:rPr>
              <a:t> </a:t>
            </a:r>
          </a:p>
        </p:txBody>
      </p:sp>
      <p:sp>
        <p:nvSpPr>
          <p:cNvPr id="23561" name="AutoShape 1033"/>
          <p:cNvSpPr>
            <a:spLocks noChangeArrowheads="1"/>
          </p:cNvSpPr>
          <p:nvPr/>
        </p:nvSpPr>
        <p:spPr bwMode="auto">
          <a:xfrm>
            <a:off x="3059723" y="2445727"/>
            <a:ext cx="533400" cy="281354"/>
          </a:xfrm>
          <a:prstGeom prst="downArrow">
            <a:avLst>
              <a:gd name="adj1" fmla="val 50000"/>
              <a:gd name="adj2" fmla="val 25000"/>
            </a:avLst>
          </a:prstGeom>
          <a:solidFill>
            <a:schemeClr val="accent1"/>
          </a:solidFill>
          <a:ln w="12700">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sz="2954"/>
          </a:p>
        </p:txBody>
      </p:sp>
      <p:sp>
        <p:nvSpPr>
          <p:cNvPr id="23562" name="AutoShape 1034"/>
          <p:cNvSpPr>
            <a:spLocks noChangeArrowheads="1"/>
          </p:cNvSpPr>
          <p:nvPr/>
        </p:nvSpPr>
        <p:spPr bwMode="auto">
          <a:xfrm>
            <a:off x="3968995" y="2727082"/>
            <a:ext cx="415436" cy="318583"/>
          </a:xfrm>
          <a:prstGeom prst="rightArrow">
            <a:avLst>
              <a:gd name="adj1" fmla="val 50000"/>
              <a:gd name="adj2" fmla="val 27083"/>
            </a:avLst>
          </a:prstGeom>
          <a:solidFill>
            <a:schemeClr val="accent1"/>
          </a:solidFill>
          <a:ln w="12700">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sz="2954"/>
          </a:p>
        </p:txBody>
      </p:sp>
      <p:pic>
        <p:nvPicPr>
          <p:cNvPr id="23563" name="Picture 1035" descr="cell 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061" y="3219451"/>
            <a:ext cx="6324600" cy="274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4" name="AutoShape 1036"/>
          <p:cNvSpPr>
            <a:spLocks noChangeArrowheads="1"/>
          </p:cNvSpPr>
          <p:nvPr/>
        </p:nvSpPr>
        <p:spPr bwMode="auto">
          <a:xfrm>
            <a:off x="6635834" y="2797420"/>
            <a:ext cx="457200" cy="281354"/>
          </a:xfrm>
          <a:prstGeom prst="rightArrow">
            <a:avLst>
              <a:gd name="adj1" fmla="val 50000"/>
              <a:gd name="adj2" fmla="val 40625"/>
            </a:avLst>
          </a:prstGeom>
          <a:solidFill>
            <a:schemeClr val="accent1"/>
          </a:solidFill>
          <a:ln w="12700">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sz="2954"/>
          </a:p>
        </p:txBody>
      </p:sp>
      <p:sp>
        <p:nvSpPr>
          <p:cNvPr id="23565" name="Rectangle 1037"/>
          <p:cNvSpPr>
            <a:spLocks noChangeArrowheads="1"/>
          </p:cNvSpPr>
          <p:nvPr/>
        </p:nvSpPr>
        <p:spPr bwMode="auto">
          <a:xfrm>
            <a:off x="7119297" y="2764312"/>
            <a:ext cx="2909771" cy="348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dirty="0">
                <a:latin typeface="Arial" panose="020B0604020202020204" pitchFamily="34" charset="0"/>
                <a:cs typeface="Times New Roman" panose="02020603050405020304" pitchFamily="18" charset="0"/>
              </a:rPr>
              <a:t>Generation of </a:t>
            </a:r>
            <a:r>
              <a:rPr lang="it-IT" altLang="en-US" sz="1662" b="1" u="sng" dirty="0" err="1">
                <a:latin typeface="Arial" panose="020B0604020202020204" pitchFamily="34" charset="0"/>
                <a:cs typeface="Times New Roman" panose="02020603050405020304" pitchFamily="18" charset="0"/>
              </a:rPr>
              <a:t>direct</a:t>
            </a:r>
            <a:r>
              <a:rPr lang="it-IT" altLang="en-US" sz="1662" b="1" u="sng" dirty="0">
                <a:latin typeface="Arial" panose="020B0604020202020204" pitchFamily="34" charset="0"/>
                <a:cs typeface="Times New Roman" panose="02020603050405020304" pitchFamily="18" charset="0"/>
              </a:rPr>
              <a:t> </a:t>
            </a:r>
            <a:r>
              <a:rPr lang="it-IT" altLang="en-US" sz="1662" b="1" u="sng" dirty="0" err="1">
                <a:latin typeface="Arial" panose="020B0604020202020204" pitchFamily="34" charset="0"/>
                <a:cs typeface="Times New Roman" panose="02020603050405020304" pitchFamily="18" charset="0"/>
              </a:rPr>
              <a:t>current</a:t>
            </a:r>
            <a:endParaRPr lang="it-IT" altLang="en-US" sz="1662" b="1" u="sng" dirty="0">
              <a:latin typeface="Arial" panose="020B0604020202020204" pitchFamily="34" charset="0"/>
              <a:cs typeface="Times New Roman" panose="02020603050405020304" pitchFamily="18" charset="0"/>
            </a:endParaRPr>
          </a:p>
        </p:txBody>
      </p:sp>
      <p:sp>
        <p:nvSpPr>
          <p:cNvPr id="23566" name="AutoShape 1038"/>
          <p:cNvSpPr>
            <a:spLocks noChangeArrowheads="1"/>
          </p:cNvSpPr>
          <p:nvPr/>
        </p:nvSpPr>
        <p:spPr bwMode="auto">
          <a:xfrm>
            <a:off x="8909538" y="3288323"/>
            <a:ext cx="533400" cy="562708"/>
          </a:xfrm>
          <a:prstGeom prst="downArrow">
            <a:avLst>
              <a:gd name="adj1" fmla="val 50000"/>
              <a:gd name="adj2" fmla="val 26374"/>
            </a:avLst>
          </a:prstGeom>
          <a:solidFill>
            <a:schemeClr val="accent1"/>
          </a:solidFill>
          <a:ln w="12700">
            <a:solidFill>
              <a:schemeClr val="tx1"/>
            </a:solidFill>
            <a:miter lim="800000"/>
            <a:headEnd/>
            <a:tailEnd/>
          </a:ln>
        </p:spPr>
        <p:txBody>
          <a:bodyPr wrap="none" anchor="ct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endParaRPr lang="en-US" altLang="en-US" sz="2954"/>
          </a:p>
        </p:txBody>
      </p:sp>
      <p:sp>
        <p:nvSpPr>
          <p:cNvPr id="23567" name="Rectangle 1039"/>
          <p:cNvSpPr>
            <a:spLocks noChangeArrowheads="1"/>
          </p:cNvSpPr>
          <p:nvPr/>
        </p:nvSpPr>
        <p:spPr bwMode="auto">
          <a:xfrm>
            <a:off x="8023599" y="3993174"/>
            <a:ext cx="2326412" cy="111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662" i="1" dirty="0" err="1">
                <a:latin typeface="Arial" panose="020B0604020202020204" pitchFamily="34" charset="0"/>
                <a:cs typeface="Times New Roman" panose="02020603050405020304" pitchFamily="18" charset="0"/>
              </a:rPr>
              <a:t>It</a:t>
            </a:r>
            <a:r>
              <a:rPr lang="it-IT" altLang="en-US" sz="1662" i="1" dirty="0">
                <a:latin typeface="Arial" panose="020B0604020202020204" pitchFamily="34" charset="0"/>
                <a:cs typeface="Times New Roman" panose="02020603050405020304" pitchFamily="18" charset="0"/>
              </a:rPr>
              <a:t> </a:t>
            </a:r>
            <a:r>
              <a:rPr lang="it-IT" altLang="en-US" sz="1662" i="1" dirty="0" err="1">
                <a:latin typeface="Arial" panose="020B0604020202020204" pitchFamily="34" charset="0"/>
                <a:cs typeface="Times New Roman" panose="02020603050405020304" pitchFamily="18" charset="0"/>
              </a:rPr>
              <a:t>is</a:t>
            </a:r>
            <a:r>
              <a:rPr lang="it-IT" altLang="en-US" sz="1662" i="1" dirty="0">
                <a:latin typeface="Arial" panose="020B0604020202020204" pitchFamily="34" charset="0"/>
                <a:cs typeface="Times New Roman" panose="02020603050405020304" pitchFamily="18" charset="0"/>
              </a:rPr>
              <a:t> </a:t>
            </a:r>
            <a:r>
              <a:rPr lang="it-IT" altLang="en-US" sz="1662" i="1" dirty="0" err="1">
                <a:latin typeface="Arial" panose="020B0604020202020204" pitchFamily="34" charset="0"/>
                <a:cs typeface="Times New Roman" panose="02020603050405020304" pitchFamily="18" charset="0"/>
              </a:rPr>
              <a:t>often</a:t>
            </a:r>
            <a:r>
              <a:rPr lang="it-IT" altLang="en-US" sz="1662" i="1" dirty="0">
                <a:latin typeface="Arial" panose="020B0604020202020204" pitchFamily="34" charset="0"/>
                <a:cs typeface="Times New Roman" panose="02020603050405020304" pitchFamily="18" charset="0"/>
              </a:rPr>
              <a:t> </a:t>
            </a:r>
            <a:r>
              <a:rPr lang="it-IT" altLang="en-US" sz="1662" i="1" dirty="0" err="1">
                <a:latin typeface="Arial" panose="020B0604020202020204" pitchFamily="34" charset="0"/>
                <a:cs typeface="Times New Roman" panose="02020603050405020304" pitchFamily="18" charset="0"/>
              </a:rPr>
              <a:t>necessary</a:t>
            </a:r>
            <a:r>
              <a:rPr lang="it-IT" altLang="en-US" sz="1662" i="1" dirty="0">
                <a:latin typeface="Arial" panose="020B0604020202020204" pitchFamily="34" charset="0"/>
                <a:cs typeface="Times New Roman" panose="02020603050405020304" pitchFamily="18" charset="0"/>
              </a:rPr>
              <a:t> to </a:t>
            </a:r>
            <a:r>
              <a:rPr lang="it-IT" altLang="en-US" sz="1662" i="1" dirty="0" err="1">
                <a:latin typeface="Arial" panose="020B0604020202020204" pitchFamily="34" charset="0"/>
                <a:cs typeface="Times New Roman" panose="02020603050405020304" pitchFamily="18" charset="0"/>
              </a:rPr>
              <a:t>convert</a:t>
            </a:r>
            <a:r>
              <a:rPr lang="it-IT" altLang="en-US" sz="1662" i="1" dirty="0">
                <a:latin typeface="Arial" panose="020B0604020202020204" pitchFamily="34" charset="0"/>
                <a:cs typeface="Times New Roman" panose="02020603050405020304" pitchFamily="18" charset="0"/>
              </a:rPr>
              <a:t> </a:t>
            </a:r>
            <a:r>
              <a:rPr lang="it-IT" altLang="en-US" sz="1662" i="1" dirty="0" err="1">
                <a:latin typeface="Arial" panose="020B0604020202020204" pitchFamily="34" charset="0"/>
                <a:cs typeface="Times New Roman" panose="02020603050405020304" pitchFamily="18" charset="0"/>
              </a:rPr>
              <a:t>it</a:t>
            </a:r>
            <a:r>
              <a:rPr lang="it-IT" altLang="en-US" sz="1662" i="1" dirty="0">
                <a:latin typeface="Arial" panose="020B0604020202020204" pitchFamily="34" charset="0"/>
                <a:cs typeface="Times New Roman" panose="02020603050405020304" pitchFamily="18" charset="0"/>
              </a:rPr>
              <a:t> </a:t>
            </a:r>
            <a:r>
              <a:rPr lang="it-IT" altLang="en-US" sz="1662" i="1" dirty="0" err="1">
                <a:latin typeface="Arial" panose="020B0604020202020204" pitchFamily="34" charset="0"/>
                <a:cs typeface="Times New Roman" panose="02020603050405020304" pitchFamily="18" charset="0"/>
              </a:rPr>
              <a:t>into</a:t>
            </a:r>
            <a:r>
              <a:rPr lang="it-IT" altLang="en-US" sz="1662" i="1" dirty="0">
                <a:latin typeface="Arial" panose="020B0604020202020204" pitchFamily="34" charset="0"/>
                <a:cs typeface="Times New Roman" panose="02020603050405020304" pitchFamily="18" charset="0"/>
              </a:rPr>
              <a:t> alternate </a:t>
            </a:r>
            <a:r>
              <a:rPr lang="it-IT" altLang="en-US" sz="1662" i="1" dirty="0" err="1">
                <a:latin typeface="Arial" panose="020B0604020202020204" pitchFamily="34" charset="0"/>
                <a:cs typeface="Times New Roman" panose="02020603050405020304" pitchFamily="18" charset="0"/>
              </a:rPr>
              <a:t>current</a:t>
            </a:r>
            <a:r>
              <a:rPr lang="it-IT" altLang="en-US" sz="1662" i="1" dirty="0">
                <a:latin typeface="Arial" panose="020B0604020202020204" pitchFamily="34" charset="0"/>
                <a:cs typeface="Times New Roman" panose="02020603050405020304" pitchFamily="18" charset="0"/>
              </a:rPr>
              <a:t> </a:t>
            </a:r>
            <a:r>
              <a:rPr lang="it-IT" altLang="en-US" sz="1662" i="1" dirty="0" err="1">
                <a:latin typeface="Arial" panose="020B0604020202020204" pitchFamily="34" charset="0"/>
                <a:cs typeface="Times New Roman" panose="02020603050405020304" pitchFamily="18" charset="0"/>
              </a:rPr>
              <a:t>through</a:t>
            </a:r>
            <a:r>
              <a:rPr lang="it-IT" altLang="en-US" sz="1662" i="1" dirty="0">
                <a:latin typeface="Arial" panose="020B0604020202020204" pitchFamily="34" charset="0"/>
                <a:cs typeface="Times New Roman" panose="02020603050405020304" pitchFamily="18" charset="0"/>
              </a:rPr>
              <a:t> a </a:t>
            </a:r>
            <a:r>
              <a:rPr lang="it-IT" altLang="en-US" sz="1662" i="1" dirty="0" err="1">
                <a:latin typeface="Arial" panose="020B0604020202020204" pitchFamily="34" charset="0"/>
                <a:cs typeface="Times New Roman" panose="02020603050405020304" pitchFamily="18" charset="0"/>
              </a:rPr>
              <a:t>device</a:t>
            </a:r>
            <a:r>
              <a:rPr lang="it-IT" altLang="en-US" sz="1662" i="1" dirty="0">
                <a:latin typeface="Arial" panose="020B0604020202020204" pitchFamily="34" charset="0"/>
                <a:cs typeface="Times New Roman" panose="02020603050405020304" pitchFamily="18" charset="0"/>
              </a:rPr>
              <a:t> </a:t>
            </a:r>
            <a:r>
              <a:rPr lang="it-IT" altLang="en-US" sz="1662" dirty="0">
                <a:latin typeface="Arial" panose="020B0604020202020204" pitchFamily="34" charset="0"/>
                <a:cs typeface="Times New Roman" panose="02020603050405020304" pitchFamily="18" charset="0"/>
              </a:rPr>
              <a:t>(</a:t>
            </a:r>
            <a:r>
              <a:rPr lang="it-IT" altLang="en-US" sz="1662" b="1" u="sng" dirty="0">
                <a:latin typeface="Arial" panose="020B0604020202020204" pitchFamily="34" charset="0"/>
                <a:cs typeface="Times New Roman" panose="02020603050405020304" pitchFamily="18" charset="0"/>
              </a:rPr>
              <a:t>inverter</a:t>
            </a:r>
            <a:r>
              <a:rPr lang="it-IT" altLang="en-US" sz="1662" dirty="0">
                <a:latin typeface="Arial" panose="020B0604020202020204" pitchFamily="34" charset="0"/>
                <a:cs typeface="Times New Roman" panose="02020603050405020304" pitchFamily="18" charset="0"/>
              </a:rPr>
              <a:t>)</a:t>
            </a:r>
          </a:p>
        </p:txBody>
      </p:sp>
      <p:sp>
        <p:nvSpPr>
          <p:cNvPr id="4" name="Titolo 3"/>
          <p:cNvSpPr>
            <a:spLocks noGrp="1"/>
          </p:cNvSpPr>
          <p:nvPr>
            <p:ph type="title"/>
          </p:nvPr>
        </p:nvSpPr>
        <p:spPr/>
        <p:txBody>
          <a:bodyPr/>
          <a:lstStyle/>
          <a:p>
            <a:r>
              <a:rPr lang="en-GB" dirty="0"/>
              <a:t>Cells and PV Panels</a:t>
            </a:r>
          </a:p>
        </p:txBody>
      </p:sp>
      <p:sp>
        <p:nvSpPr>
          <p:cNvPr id="5" name="Segnaposto piè di pagina 3">
            <a:extLst>
              <a:ext uri="{FF2B5EF4-FFF2-40B4-BE49-F238E27FC236}">
                <a16:creationId xmlns:a16="http://schemas.microsoft.com/office/drawing/2014/main" id="{0D38ED42-BA7B-78A9-3DD3-F258B526AF6A}"/>
              </a:ext>
            </a:extLst>
          </p:cNvPr>
          <p:cNvSpPr txBox="1">
            <a:spLocks/>
          </p:cNvSpPr>
          <p:nvPr/>
        </p:nvSpPr>
        <p:spPr>
          <a:xfrm>
            <a:off x="838200" y="6238876"/>
            <a:ext cx="9982200" cy="60007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a:t>Module: Agricultural sustainability, management of natural resources and climate action Learning Unit: Renewable energy and its application as green agricultural energy source - Sub Unit: </a:t>
            </a:r>
            <a:r>
              <a:rPr lang="en-US" sz="1200" b="1"/>
              <a:t>Solar Energy</a:t>
            </a:r>
            <a:endParaRPr lang="en-US" sz="1200" b="1" dirty="0"/>
          </a:p>
        </p:txBody>
      </p:sp>
    </p:spTree>
    <p:extLst>
      <p:ext uri="{BB962C8B-B14F-4D97-AF65-F5344CB8AC3E}">
        <p14:creationId xmlns:p14="http://schemas.microsoft.com/office/powerpoint/2010/main" val="3209868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uppo 8"/>
          <p:cNvGrpSpPr/>
          <p:nvPr/>
        </p:nvGrpSpPr>
        <p:grpSpPr>
          <a:xfrm>
            <a:off x="1642582" y="3857585"/>
            <a:ext cx="8906836" cy="2193474"/>
            <a:chOff x="128464" y="3645024"/>
            <a:chExt cx="9649072" cy="2376264"/>
          </a:xfrm>
        </p:grpSpPr>
        <p:sp>
          <p:nvSpPr>
            <p:cNvPr id="8" name="Rettangolo 7"/>
            <p:cNvSpPr/>
            <p:nvPr/>
          </p:nvSpPr>
          <p:spPr bwMode="auto">
            <a:xfrm>
              <a:off x="6729413" y="4857750"/>
              <a:ext cx="1233488" cy="657225"/>
            </a:xfrm>
            <a:prstGeom prst="rect">
              <a:avLst/>
            </a:prstGeom>
            <a:solidFill>
              <a:srgbClr val="CCECFF"/>
            </a:solidFill>
            <a:ln w="9525" cap="flat" cmpd="sng" algn="ctr">
              <a:noFill/>
              <a:prstDash val="solid"/>
              <a:round/>
              <a:headEnd type="none" w="med" len="med"/>
              <a:tailEnd type="none" w="med" len="med"/>
            </a:ln>
            <a:effectLst/>
          </p:spPr>
          <p:txBody>
            <a:bodyPr vert="horz" wrap="square" lIns="84406" tIns="42203" rIns="84406" bIns="42203" numCol="1" rtlCol="0" anchor="t" anchorCtr="0" compatLnSpc="1">
              <a:prstTxWarp prst="textNoShape">
                <a:avLst/>
              </a:prstTxWarp>
              <a:noAutofit/>
            </a:bodyPr>
            <a:lstStyle/>
            <a:p>
              <a:pPr defTabSz="844083"/>
              <a:endParaRPr lang="en-GB" sz="1477"/>
            </a:p>
          </p:txBody>
        </p:sp>
        <p:pic>
          <p:nvPicPr>
            <p:cNvPr id="7" name="Immagine 6"/>
            <p:cNvPicPr>
              <a:picLocks noChangeAspect="1"/>
            </p:cNvPicPr>
            <p:nvPr/>
          </p:nvPicPr>
          <p:blipFill rotWithShape="1">
            <a:blip r:embed="rId3">
              <a:clrChange>
                <a:clrFrom>
                  <a:srgbClr val="FFFFFF"/>
                </a:clrFrom>
                <a:clrTo>
                  <a:srgbClr val="FFFFFF">
                    <a:alpha val="0"/>
                  </a:srgbClr>
                </a:clrTo>
              </a:clrChange>
            </a:blip>
            <a:srcRect l="12920" t="37203" r="12920" b="30313"/>
            <a:stretch/>
          </p:blipFill>
          <p:spPr>
            <a:xfrm>
              <a:off x="128464" y="3645024"/>
              <a:ext cx="9649072" cy="2376264"/>
            </a:xfrm>
            <a:prstGeom prst="rect">
              <a:avLst/>
            </a:prstGeom>
          </p:spPr>
        </p:pic>
      </p:grpSp>
      <p:sp>
        <p:nvSpPr>
          <p:cNvPr id="4" name="Titolo 3"/>
          <p:cNvSpPr>
            <a:spLocks noGrp="1"/>
          </p:cNvSpPr>
          <p:nvPr>
            <p:ph type="title"/>
          </p:nvPr>
        </p:nvSpPr>
        <p:spPr>
          <a:xfrm>
            <a:off x="838200" y="812800"/>
            <a:ext cx="10515600" cy="877888"/>
          </a:xfrm>
        </p:spPr>
        <p:txBody>
          <a:bodyPr/>
          <a:lstStyle/>
          <a:p>
            <a:r>
              <a:rPr lang="en-GB" dirty="0"/>
              <a:t>Connecting to the AC grid: inverters</a:t>
            </a:r>
          </a:p>
        </p:txBody>
      </p:sp>
      <p:sp>
        <p:nvSpPr>
          <p:cNvPr id="5" name="Segnaposto testo 4"/>
          <p:cNvSpPr>
            <a:spLocks noGrp="1"/>
          </p:cNvSpPr>
          <p:nvPr>
            <p:ph sz="half" idx="1"/>
          </p:nvPr>
        </p:nvSpPr>
        <p:spPr>
          <a:xfrm>
            <a:off x="838200" y="1825625"/>
            <a:ext cx="5181600" cy="4351338"/>
          </a:xfrm>
        </p:spPr>
        <p:txBody>
          <a:bodyPr/>
          <a:lstStyle/>
          <a:p>
            <a:r>
              <a:rPr lang="en-GB" sz="2400" dirty="0"/>
              <a:t>An inverter is an electrical circuit capable of turning DC power into AC power, while at the same time regulating the voltage, current, and frequency of the signal. </a:t>
            </a:r>
          </a:p>
          <a:p>
            <a:endParaRPr lang="en-GB" sz="2400" dirty="0"/>
          </a:p>
        </p:txBody>
      </p:sp>
      <p:sp>
        <p:nvSpPr>
          <p:cNvPr id="6" name="Segnaposto contenuto 5"/>
          <p:cNvSpPr>
            <a:spLocks noGrp="1"/>
          </p:cNvSpPr>
          <p:nvPr>
            <p:ph sz="half" idx="2"/>
          </p:nvPr>
        </p:nvSpPr>
        <p:spPr>
          <a:xfrm>
            <a:off x="6172200" y="1825625"/>
            <a:ext cx="5181600" cy="3151399"/>
          </a:xfrm>
        </p:spPr>
        <p:txBody>
          <a:bodyPr>
            <a:normAutofit/>
          </a:bodyPr>
          <a:lstStyle/>
          <a:p>
            <a:r>
              <a:rPr lang="en-GB" sz="2400" dirty="0"/>
              <a:t>To connect to the grid or to the household devices an inverter is necessary, since solar panels provide DC power (mostly 12V) while grid and household devices use AC power (mostly 220V~230/50Hz or 120V/60Hz).</a:t>
            </a:r>
          </a:p>
          <a:p>
            <a:endParaRPr lang="en-GB" sz="2400" dirty="0"/>
          </a:p>
        </p:txBody>
      </p:sp>
      <p:sp>
        <p:nvSpPr>
          <p:cNvPr id="3" name="Segnaposto piè di pagina 3">
            <a:extLst>
              <a:ext uri="{FF2B5EF4-FFF2-40B4-BE49-F238E27FC236}">
                <a16:creationId xmlns:a16="http://schemas.microsoft.com/office/drawing/2014/main" id="{9AB335FD-7DD7-A6FD-EC5F-9EF8682B97DE}"/>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Solar Energy</a:t>
            </a:r>
          </a:p>
        </p:txBody>
      </p:sp>
    </p:spTree>
    <p:extLst>
      <p:ext uri="{BB962C8B-B14F-4D97-AF65-F5344CB8AC3E}">
        <p14:creationId xmlns:p14="http://schemas.microsoft.com/office/powerpoint/2010/main" val="14123698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Electrical wave forms</a:t>
            </a:r>
          </a:p>
        </p:txBody>
      </p:sp>
      <p:sp>
        <p:nvSpPr>
          <p:cNvPr id="3" name="Segnaposto testo 2"/>
          <p:cNvSpPr>
            <a:spLocks noGrp="1"/>
          </p:cNvSpPr>
          <p:nvPr>
            <p:ph idx="1"/>
          </p:nvPr>
        </p:nvSpPr>
        <p:spPr>
          <a:xfrm>
            <a:off x="811244" y="1521628"/>
            <a:ext cx="4699000" cy="2501793"/>
          </a:xfrm>
        </p:spPr>
        <p:txBody>
          <a:bodyPr>
            <a:normAutofit/>
          </a:bodyPr>
          <a:lstStyle/>
          <a:p>
            <a:r>
              <a:rPr lang="en-US" dirty="0"/>
              <a:t>Power from a PV panel is usually 12V DC Power. </a:t>
            </a:r>
          </a:p>
          <a:p>
            <a:r>
              <a:rPr lang="en-US" dirty="0"/>
              <a:t>Different types of inverters give outputs with different AC wave forms.</a:t>
            </a:r>
            <a:endParaRPr lang="en-GB" dirty="0"/>
          </a:p>
        </p:txBody>
      </p:sp>
      <p:sp>
        <p:nvSpPr>
          <p:cNvPr id="17" name="Segnaposto piè di pagina 3">
            <a:extLst>
              <a:ext uri="{FF2B5EF4-FFF2-40B4-BE49-F238E27FC236}">
                <a16:creationId xmlns:a16="http://schemas.microsoft.com/office/drawing/2014/main" id="{3397B5D0-C50A-0329-930E-FA73126B65D5}"/>
              </a:ext>
            </a:extLst>
          </p:cNvPr>
          <p:cNvSpPr>
            <a:spLocks noGrp="1"/>
          </p:cNvSpPr>
          <p:nvPr>
            <p:ph type="ftr" sz="quarter" idx="11"/>
          </p:nvPr>
        </p:nvSpPr>
        <p:spPr/>
        <p:txBody>
          <a:bodyPr/>
          <a:lstStyle/>
          <a:p>
            <a:r>
              <a:rPr lang="en-US" dirty="0"/>
              <a:t>Module: Agricultural sustainability, management of natural resources and climate action Learning Unit: Renewable energy and its application as green agricultural energy source - Sub Unit: Solar Energy</a:t>
            </a:r>
          </a:p>
        </p:txBody>
      </p:sp>
      <p:grpSp>
        <p:nvGrpSpPr>
          <p:cNvPr id="14" name="Gruppo 13"/>
          <p:cNvGrpSpPr/>
          <p:nvPr/>
        </p:nvGrpSpPr>
        <p:grpSpPr>
          <a:xfrm>
            <a:off x="2107865" y="3253314"/>
            <a:ext cx="2105758" cy="1305658"/>
            <a:chOff x="2895600" y="1752600"/>
            <a:chExt cx="2281238" cy="1414463"/>
          </a:xfrm>
        </p:grpSpPr>
        <p:pic>
          <p:nvPicPr>
            <p:cNvPr id="6" name="Picture 1030" descr="dc paher"/>
            <p:cNvPicPr>
              <a:picLocks noChangeAspect="1" noChangeArrowheads="1"/>
            </p:cNvPicPr>
            <p:nvPr/>
          </p:nvPicPr>
          <p:blipFill>
            <a:blip r:embed="rId3">
              <a:extLst>
                <a:ext uri="{28A0092B-C50C-407E-A947-70E740481C1C}">
                  <a14:useLocalDpi xmlns:a14="http://schemas.microsoft.com/office/drawing/2010/main" val="0"/>
                </a:ext>
              </a:extLst>
            </a:blip>
            <a:srcRect r="48273" b="62213"/>
            <a:stretch>
              <a:fillRect/>
            </a:stretch>
          </p:blipFill>
          <p:spPr bwMode="auto">
            <a:xfrm>
              <a:off x="2895600" y="1752600"/>
              <a:ext cx="2281238" cy="141446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37"/>
            <p:cNvSpPr txBox="1">
              <a:spLocks noChangeArrowheads="1"/>
            </p:cNvSpPr>
            <p:nvPr/>
          </p:nvSpPr>
          <p:spPr bwMode="auto">
            <a:xfrm>
              <a:off x="3198837" y="2708921"/>
              <a:ext cx="1674765" cy="4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6" dirty="0">
                  <a:latin typeface="Calibri" panose="020F0502020204030204" pitchFamily="34" charset="0"/>
                </a:rPr>
                <a:t>12V DC Power</a:t>
              </a:r>
            </a:p>
          </p:txBody>
        </p:sp>
      </p:grpSp>
      <p:grpSp>
        <p:nvGrpSpPr>
          <p:cNvPr id="13" name="Gruppo 12"/>
          <p:cNvGrpSpPr/>
          <p:nvPr/>
        </p:nvGrpSpPr>
        <p:grpSpPr>
          <a:xfrm>
            <a:off x="7446626" y="1230752"/>
            <a:ext cx="2105758" cy="1481664"/>
            <a:chOff x="685800" y="4495800"/>
            <a:chExt cx="2281238" cy="1605136"/>
          </a:xfrm>
        </p:grpSpPr>
        <p:pic>
          <p:nvPicPr>
            <p:cNvPr id="7" name="Picture 1032" descr="bad mod sin wave"/>
            <p:cNvPicPr>
              <a:picLocks noChangeAspect="1" noChangeArrowheads="1"/>
            </p:cNvPicPr>
            <p:nvPr/>
          </p:nvPicPr>
          <p:blipFill>
            <a:blip r:embed="rId4">
              <a:extLst>
                <a:ext uri="{28A0092B-C50C-407E-A947-70E740481C1C}">
                  <a14:useLocalDpi xmlns:a14="http://schemas.microsoft.com/office/drawing/2010/main" val="0"/>
                </a:ext>
              </a:extLst>
            </a:blip>
            <a:srcRect r="48273" b="60178"/>
            <a:stretch>
              <a:fillRect/>
            </a:stretch>
          </p:blipFill>
          <p:spPr bwMode="auto">
            <a:xfrm>
              <a:off x="685800" y="4495800"/>
              <a:ext cx="2281238" cy="1490663"/>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1041"/>
            <p:cNvSpPr txBox="1">
              <a:spLocks noChangeArrowheads="1"/>
            </p:cNvSpPr>
            <p:nvPr/>
          </p:nvSpPr>
          <p:spPr bwMode="auto">
            <a:xfrm>
              <a:off x="984370" y="5693186"/>
              <a:ext cx="1559872" cy="4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6" dirty="0">
                  <a:latin typeface="Calibri" panose="020F0502020204030204" pitchFamily="34" charset="0"/>
                </a:rPr>
                <a:t>Square Wave</a:t>
              </a:r>
            </a:p>
          </p:txBody>
        </p:sp>
      </p:grpSp>
      <p:grpSp>
        <p:nvGrpSpPr>
          <p:cNvPr id="15" name="Gruppo 14"/>
          <p:cNvGrpSpPr/>
          <p:nvPr/>
        </p:nvGrpSpPr>
        <p:grpSpPr>
          <a:xfrm>
            <a:off x="7442486" y="2951421"/>
            <a:ext cx="2170080" cy="1481664"/>
            <a:chOff x="3352800" y="4495800"/>
            <a:chExt cx="2350920" cy="1605136"/>
          </a:xfrm>
        </p:grpSpPr>
        <p:pic>
          <p:nvPicPr>
            <p:cNvPr id="8" name="Picture 1034" descr="good mod sin wave"/>
            <p:cNvPicPr>
              <a:picLocks noChangeAspect="1" noChangeArrowheads="1"/>
            </p:cNvPicPr>
            <p:nvPr/>
          </p:nvPicPr>
          <p:blipFill>
            <a:blip r:embed="rId5">
              <a:extLst>
                <a:ext uri="{28A0092B-C50C-407E-A947-70E740481C1C}">
                  <a14:useLocalDpi xmlns:a14="http://schemas.microsoft.com/office/drawing/2010/main" val="0"/>
                </a:ext>
              </a:extLst>
            </a:blip>
            <a:srcRect r="50000" b="60178"/>
            <a:stretch>
              <a:fillRect/>
            </a:stretch>
          </p:blipFill>
          <p:spPr bwMode="auto">
            <a:xfrm>
              <a:off x="3352800" y="4495800"/>
              <a:ext cx="2205038" cy="14906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42"/>
            <p:cNvSpPr txBox="1">
              <a:spLocks noChangeArrowheads="1"/>
            </p:cNvSpPr>
            <p:nvPr/>
          </p:nvSpPr>
          <p:spPr bwMode="auto">
            <a:xfrm>
              <a:off x="3423234" y="5693186"/>
              <a:ext cx="2280486" cy="4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6" dirty="0">
                  <a:latin typeface="Calibri" panose="020F0502020204030204" pitchFamily="34" charset="0"/>
                </a:rPr>
                <a:t>Modified Sine Wave</a:t>
              </a:r>
            </a:p>
          </p:txBody>
        </p:sp>
      </p:grpSp>
      <p:grpSp>
        <p:nvGrpSpPr>
          <p:cNvPr id="16" name="Gruppo 15"/>
          <p:cNvGrpSpPr/>
          <p:nvPr/>
        </p:nvGrpSpPr>
        <p:grpSpPr>
          <a:xfrm>
            <a:off x="7442486" y="4558971"/>
            <a:ext cx="2035420" cy="1481664"/>
            <a:chOff x="5867400" y="4495800"/>
            <a:chExt cx="2205038" cy="1605136"/>
          </a:xfrm>
        </p:grpSpPr>
        <p:pic>
          <p:nvPicPr>
            <p:cNvPr id="5" name="Picture 1028" descr="sin wave"/>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r="50000" b="61662"/>
            <a:stretch>
              <a:fillRect/>
            </a:stretch>
          </p:blipFill>
          <p:spPr>
            <a:xfrm>
              <a:off x="5867400" y="4495800"/>
              <a:ext cx="2205038" cy="1435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 name="Text Box 1043"/>
            <p:cNvSpPr txBox="1">
              <a:spLocks noChangeArrowheads="1"/>
            </p:cNvSpPr>
            <p:nvPr/>
          </p:nvSpPr>
          <p:spPr bwMode="auto">
            <a:xfrm>
              <a:off x="6090972" y="5693186"/>
              <a:ext cx="1849534" cy="40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846" dirty="0">
                  <a:latin typeface="Calibri" panose="020F0502020204030204" pitchFamily="34" charset="0"/>
                </a:rPr>
                <a:t>True Sine Wave </a:t>
              </a:r>
            </a:p>
          </p:txBody>
        </p:sp>
      </p:grpSp>
      <p:cxnSp>
        <p:nvCxnSpPr>
          <p:cNvPr id="18" name="Connettore 7 17"/>
          <p:cNvCxnSpPr>
            <a:stCxn id="6" idx="3"/>
            <a:endCxn id="7" idx="1"/>
          </p:cNvCxnSpPr>
          <p:nvPr/>
        </p:nvCxnSpPr>
        <p:spPr bwMode="auto">
          <a:xfrm flipV="1">
            <a:off x="4213624" y="1918751"/>
            <a:ext cx="3233003" cy="1987392"/>
          </a:xfrm>
          <a:prstGeom prst="curvedConnector3">
            <a:avLst/>
          </a:prstGeom>
          <a:solidFill>
            <a:schemeClr val="accent1"/>
          </a:solidFill>
          <a:ln w="38100" cap="flat" cmpd="sng" algn="ctr">
            <a:solidFill>
              <a:srgbClr val="006E92"/>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Connettore 7 20"/>
          <p:cNvCxnSpPr>
            <a:stCxn id="6" idx="3"/>
            <a:endCxn id="8" idx="1"/>
          </p:cNvCxnSpPr>
          <p:nvPr/>
        </p:nvCxnSpPr>
        <p:spPr bwMode="auto">
          <a:xfrm flipV="1">
            <a:off x="4213624" y="3639421"/>
            <a:ext cx="3228863" cy="266722"/>
          </a:xfrm>
          <a:prstGeom prst="curvedConnector3">
            <a:avLst/>
          </a:prstGeom>
          <a:solidFill>
            <a:schemeClr val="accent1"/>
          </a:solidFill>
          <a:ln w="38100" cap="flat" cmpd="sng" algn="ctr">
            <a:solidFill>
              <a:srgbClr val="006E92"/>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ttore 7 23"/>
          <p:cNvCxnSpPr>
            <a:stCxn id="6" idx="3"/>
            <a:endCxn id="5" idx="1"/>
          </p:cNvCxnSpPr>
          <p:nvPr/>
        </p:nvCxnSpPr>
        <p:spPr bwMode="auto">
          <a:xfrm>
            <a:off x="4213624" y="3906144"/>
            <a:ext cx="3228863" cy="1315182"/>
          </a:xfrm>
          <a:prstGeom prst="curvedConnector3">
            <a:avLst/>
          </a:prstGeom>
          <a:solidFill>
            <a:schemeClr val="accent1"/>
          </a:solidFill>
          <a:ln w="38100" cap="flat" cmpd="sng" algn="ctr">
            <a:solidFill>
              <a:srgbClr val="006E92"/>
            </a:solidFill>
            <a:prstDash val="sysDot"/>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434425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12686" y="571501"/>
            <a:ext cx="8766628" cy="836613"/>
          </a:xfrm>
        </p:spPr>
        <p:txBody>
          <a:bodyPr/>
          <a:lstStyle/>
          <a:p>
            <a:r>
              <a:rPr lang="en-GB" dirty="0"/>
              <a:t>Grid connected systems</a:t>
            </a:r>
          </a:p>
        </p:txBody>
      </p:sp>
      <p:pic>
        <p:nvPicPr>
          <p:cNvPr id="71682" name="Picture 2" descr="http://bendygo.com/blog/wp-content/uploads/2015/07/home_example_solar.pn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70594" y="1184843"/>
            <a:ext cx="6908493" cy="5101657"/>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uppo 10"/>
          <p:cNvGrpSpPr/>
          <p:nvPr/>
        </p:nvGrpSpPr>
        <p:grpSpPr>
          <a:xfrm>
            <a:off x="1974928" y="4359567"/>
            <a:ext cx="2858165" cy="937773"/>
            <a:chOff x="71861" y="4813772"/>
            <a:chExt cx="2915947" cy="1015921"/>
          </a:xfrm>
        </p:grpSpPr>
        <p:sp>
          <p:nvSpPr>
            <p:cNvPr id="8" name="Rettangolo arrotondato 7"/>
            <p:cNvSpPr/>
            <p:nvPr/>
          </p:nvSpPr>
          <p:spPr bwMode="auto">
            <a:xfrm>
              <a:off x="368896" y="4813772"/>
              <a:ext cx="2618912" cy="1015921"/>
            </a:xfrm>
            <a:prstGeom prst="roundRect">
              <a:avLst/>
            </a:prstGeom>
            <a:solidFill>
              <a:schemeClr val="bg1"/>
            </a:solidFill>
            <a:ln w="28575" cap="flat" cmpd="sng" algn="ctr">
              <a:solidFill>
                <a:schemeClr val="accent1">
                  <a:lumMod val="75000"/>
                </a:schemeClr>
              </a:solidFill>
              <a:prstDash val="solid"/>
              <a:round/>
              <a:headEnd type="none" w="med" len="med"/>
              <a:tailEnd type="none" w="med" len="med"/>
            </a:ln>
            <a:effectLst/>
          </p:spPr>
          <p:txBody>
            <a:bodyPr vert="horz" wrap="square" lIns="84406" tIns="42203" rIns="84406" bIns="42203" numCol="1" rtlCol="0" anchor="ctr" anchorCtr="0" compatLnSpc="1">
              <a:prstTxWarp prst="textNoShape">
                <a:avLst/>
              </a:prstTxWarp>
              <a:normAutofit/>
            </a:bodyPr>
            <a:lstStyle/>
            <a:p>
              <a:pPr algn="ctr" eaLnBrk="1" hangingPunct="1"/>
              <a:r>
                <a:rPr lang="en-GB" sz="1662" b="1" dirty="0">
                  <a:latin typeface="Calibri" panose="020F0502020204030204" pitchFamily="34" charset="0"/>
                </a:rPr>
                <a:t>No battery is needed: the grid is the storage</a:t>
              </a:r>
            </a:p>
          </p:txBody>
        </p:sp>
        <p:sp>
          <p:nvSpPr>
            <p:cNvPr id="10" name="Ovale 9"/>
            <p:cNvSpPr/>
            <p:nvPr/>
          </p:nvSpPr>
          <p:spPr bwMode="auto">
            <a:xfrm>
              <a:off x="71861" y="5083696"/>
              <a:ext cx="458444" cy="476071"/>
            </a:xfrm>
            <a:prstGeom prst="ellipse">
              <a:avLst/>
            </a:prstGeom>
            <a:solidFill>
              <a:srgbClr val="E37200"/>
            </a:solidFill>
            <a:ln w="9525" cap="flat" cmpd="sng" algn="ctr">
              <a:no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defTabSz="844083"/>
              <a:r>
                <a:rPr lang="en-GB" sz="2585" b="1" dirty="0"/>
                <a:t>!</a:t>
              </a:r>
            </a:p>
          </p:txBody>
        </p:sp>
      </p:grpSp>
      <p:sp>
        <p:nvSpPr>
          <p:cNvPr id="4" name="Segnaposto piè di pagina 3">
            <a:extLst>
              <a:ext uri="{FF2B5EF4-FFF2-40B4-BE49-F238E27FC236}">
                <a16:creationId xmlns:a16="http://schemas.microsoft.com/office/drawing/2014/main" id="{E5F8C4BB-E433-4DA1-B66E-9765BF95E43D}"/>
              </a:ext>
            </a:extLst>
          </p:cNvPr>
          <p:cNvSpPr txBox="1">
            <a:spLocks/>
          </p:cNvSpPr>
          <p:nvPr/>
        </p:nvSpPr>
        <p:spPr>
          <a:xfrm>
            <a:off x="838200" y="6238876"/>
            <a:ext cx="9982200" cy="600074"/>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t>Module: Agricultural sustainability, management of natural resources and climate action Learning Unit: Renewable energy and its application as green agricultural energy source - Sub Unit: </a:t>
            </a:r>
            <a:r>
              <a:rPr lang="en-US" sz="1200" b="1" dirty="0"/>
              <a:t>Solar Energy</a:t>
            </a:r>
          </a:p>
        </p:txBody>
      </p:sp>
    </p:spTree>
    <p:extLst>
      <p:ext uri="{BB962C8B-B14F-4D97-AF65-F5344CB8AC3E}">
        <p14:creationId xmlns:p14="http://schemas.microsoft.com/office/powerpoint/2010/main" val="426409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91" t="2477" r="5191" b="17166"/>
          <a:stretch/>
        </p:blipFill>
        <p:spPr bwMode="auto">
          <a:xfrm>
            <a:off x="2110289" y="2300518"/>
            <a:ext cx="7948610" cy="372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olo 4"/>
          <p:cNvSpPr>
            <a:spLocks noGrp="1"/>
          </p:cNvSpPr>
          <p:nvPr>
            <p:ph type="title"/>
          </p:nvPr>
        </p:nvSpPr>
        <p:spPr>
          <a:xfrm>
            <a:off x="838200" y="681037"/>
            <a:ext cx="10515600" cy="1009651"/>
          </a:xfrm>
        </p:spPr>
        <p:txBody>
          <a:bodyPr/>
          <a:lstStyle/>
          <a:p>
            <a:r>
              <a:rPr lang="en-GB" dirty="0"/>
              <a:t>Grid connected systems: net metering</a:t>
            </a:r>
          </a:p>
        </p:txBody>
      </p:sp>
      <p:sp>
        <p:nvSpPr>
          <p:cNvPr id="6" name="Segnaposto contenuto 5"/>
          <p:cNvSpPr>
            <a:spLocks noGrp="1"/>
          </p:cNvSpPr>
          <p:nvPr>
            <p:ph idx="1"/>
          </p:nvPr>
        </p:nvSpPr>
        <p:spPr>
          <a:xfrm>
            <a:off x="838200" y="1525587"/>
            <a:ext cx="10515600" cy="1692275"/>
          </a:xfrm>
        </p:spPr>
        <p:txBody>
          <a:bodyPr/>
          <a:lstStyle/>
          <a:p>
            <a:r>
              <a:rPr lang="en-GB" dirty="0"/>
              <a:t>The System is connected to the utility; during the day, excess power from the array is sold to the utility; at night, the energy deficit is purchased from the utility</a:t>
            </a:r>
          </a:p>
        </p:txBody>
      </p:sp>
      <p:sp>
        <p:nvSpPr>
          <p:cNvPr id="3" name="Segnaposto piè di pagina 3">
            <a:extLst>
              <a:ext uri="{FF2B5EF4-FFF2-40B4-BE49-F238E27FC236}">
                <a16:creationId xmlns:a16="http://schemas.microsoft.com/office/drawing/2014/main" id="{A5558E9A-3A6C-AA2B-329D-325DDCBE0F50}"/>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Solar Energy</a:t>
            </a:r>
          </a:p>
        </p:txBody>
      </p:sp>
      <p:sp>
        <p:nvSpPr>
          <p:cNvPr id="8" name="Rettangolo 7"/>
          <p:cNvSpPr/>
          <p:nvPr/>
        </p:nvSpPr>
        <p:spPr>
          <a:xfrm>
            <a:off x="1657471" y="6026533"/>
            <a:ext cx="2175981" cy="348109"/>
          </a:xfrm>
          <a:prstGeom prst="rect">
            <a:avLst/>
          </a:prstGeom>
        </p:spPr>
        <p:txBody>
          <a:bodyPr wrap="square">
            <a:spAutoFit/>
          </a:bodyPr>
          <a:lstStyle/>
          <a:p>
            <a:pPr fontAlgn="auto">
              <a:spcBef>
                <a:spcPts val="0"/>
              </a:spcBef>
              <a:spcAft>
                <a:spcPts val="0"/>
              </a:spcAft>
            </a:pPr>
            <a:r>
              <a:rPr lang="en-GB" sz="1662" i="1" dirty="0">
                <a:solidFill>
                  <a:prstClr val="black"/>
                </a:solidFill>
                <a:latin typeface="Calibri" panose="020F0502020204030204"/>
              </a:rPr>
              <a:t>[Source: Masters 2004]</a:t>
            </a:r>
          </a:p>
        </p:txBody>
      </p:sp>
    </p:spTree>
    <p:extLst>
      <p:ext uri="{BB962C8B-B14F-4D97-AF65-F5344CB8AC3E}">
        <p14:creationId xmlns:p14="http://schemas.microsoft.com/office/powerpoint/2010/main" val="33942248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0485" y="1690688"/>
            <a:ext cx="6493002" cy="4181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olo 7"/>
          <p:cNvSpPr>
            <a:spLocks noGrp="1"/>
          </p:cNvSpPr>
          <p:nvPr>
            <p:ph type="title"/>
          </p:nvPr>
        </p:nvSpPr>
        <p:spPr>
          <a:xfrm>
            <a:off x="838200" y="681037"/>
            <a:ext cx="10515600" cy="1009651"/>
          </a:xfrm>
        </p:spPr>
        <p:txBody>
          <a:bodyPr/>
          <a:lstStyle/>
          <a:p>
            <a:r>
              <a:rPr lang="en-GB" dirty="0"/>
              <a:t>Stand-alone systems</a:t>
            </a:r>
          </a:p>
        </p:txBody>
      </p:sp>
      <p:sp>
        <p:nvSpPr>
          <p:cNvPr id="4" name="Segnaposto testo 3"/>
          <p:cNvSpPr>
            <a:spLocks noGrp="1"/>
          </p:cNvSpPr>
          <p:nvPr>
            <p:ph idx="1"/>
          </p:nvPr>
        </p:nvSpPr>
        <p:spPr>
          <a:xfrm>
            <a:off x="838200" y="1491703"/>
            <a:ext cx="3505200" cy="4351338"/>
          </a:xfrm>
        </p:spPr>
        <p:txBody>
          <a:bodyPr>
            <a:normAutofit fontScale="92500" lnSpcReduction="10000"/>
          </a:bodyPr>
          <a:lstStyle/>
          <a:p>
            <a:r>
              <a:rPr lang="en-US" altLang="zh-CN" dirty="0"/>
              <a:t>In the stand-alone system, an inverter converts battery dc voltages into ac for conventional household electricity, but in very simple systems everything may be run on dc and no inverter may be necessary.</a:t>
            </a:r>
          </a:p>
          <a:p>
            <a:r>
              <a:rPr lang="en-US" altLang="zh-CN" dirty="0"/>
              <a:t>The charging function of the inverter allows the generator to top up the batteries when solar is insufficient</a:t>
            </a:r>
          </a:p>
          <a:p>
            <a:endParaRPr lang="en-GB" dirty="0"/>
          </a:p>
        </p:txBody>
      </p:sp>
      <p:sp>
        <p:nvSpPr>
          <p:cNvPr id="3" name="Segnaposto piè di pagina 3">
            <a:extLst>
              <a:ext uri="{FF2B5EF4-FFF2-40B4-BE49-F238E27FC236}">
                <a16:creationId xmlns:a16="http://schemas.microsoft.com/office/drawing/2014/main" id="{4E0B0F64-AA52-3FA1-F36D-BECBF74102E5}"/>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Solar Energy</a:t>
            </a:r>
          </a:p>
        </p:txBody>
      </p:sp>
      <p:sp>
        <p:nvSpPr>
          <p:cNvPr id="5" name="Rettangolo 4"/>
          <p:cNvSpPr/>
          <p:nvPr/>
        </p:nvSpPr>
        <p:spPr>
          <a:xfrm>
            <a:off x="1657471" y="6026533"/>
            <a:ext cx="2175981" cy="348109"/>
          </a:xfrm>
          <a:prstGeom prst="rect">
            <a:avLst/>
          </a:prstGeom>
        </p:spPr>
        <p:txBody>
          <a:bodyPr wrap="square">
            <a:spAutoFit/>
          </a:bodyPr>
          <a:lstStyle/>
          <a:p>
            <a:pPr fontAlgn="auto">
              <a:spcBef>
                <a:spcPts val="0"/>
              </a:spcBef>
              <a:spcAft>
                <a:spcPts val="0"/>
              </a:spcAft>
            </a:pPr>
            <a:r>
              <a:rPr lang="en-GB" sz="1662" i="1" dirty="0">
                <a:solidFill>
                  <a:prstClr val="black"/>
                </a:solidFill>
                <a:latin typeface="Calibri" panose="020F0502020204030204"/>
              </a:rPr>
              <a:t>[Source: Masters 2004]</a:t>
            </a:r>
          </a:p>
        </p:txBody>
      </p:sp>
    </p:spTree>
    <p:extLst>
      <p:ext uri="{BB962C8B-B14F-4D97-AF65-F5344CB8AC3E}">
        <p14:creationId xmlns:p14="http://schemas.microsoft.com/office/powerpoint/2010/main" val="21693454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p:cNvSpPr>
            <a:spLocks noGrp="1"/>
          </p:cNvSpPr>
          <p:nvPr>
            <p:ph type="title"/>
          </p:nvPr>
        </p:nvSpPr>
        <p:spPr/>
        <p:txBody>
          <a:bodyPr/>
          <a:lstStyle/>
          <a:p>
            <a:r>
              <a:rPr lang="en-GB" dirty="0"/>
              <a:t>Solar Tracking Concentrators</a:t>
            </a:r>
          </a:p>
        </p:txBody>
      </p:sp>
      <p:sp>
        <p:nvSpPr>
          <p:cNvPr id="5" name="Segnaposto testo 4"/>
          <p:cNvSpPr>
            <a:spLocks noGrp="1"/>
          </p:cNvSpPr>
          <p:nvPr>
            <p:ph type="body" sz="half" idx="1"/>
          </p:nvPr>
        </p:nvSpPr>
        <p:spPr>
          <a:xfrm>
            <a:off x="838200" y="1825624"/>
            <a:ext cx="5181600" cy="4752975"/>
          </a:xfrm>
        </p:spPr>
        <p:txBody>
          <a:bodyPr>
            <a:normAutofit lnSpcReduction="10000"/>
          </a:bodyPr>
          <a:lstStyle/>
          <a:p>
            <a:pPr marL="0" indent="0">
              <a:buNone/>
            </a:pPr>
            <a:r>
              <a:rPr lang="en-GB" sz="2000" b="1" dirty="0"/>
              <a:t>Parabolic Trough Concentrator (PTC)</a:t>
            </a:r>
          </a:p>
          <a:p>
            <a:pPr marL="0" indent="0">
              <a:buNone/>
            </a:pPr>
            <a:r>
              <a:rPr lang="en-GB" sz="2000" dirty="0"/>
              <a:t>The PTC is the most common commercially available solar concentrator. </a:t>
            </a:r>
          </a:p>
          <a:p>
            <a:pPr marL="0" indent="0">
              <a:buNone/>
            </a:pPr>
            <a:r>
              <a:rPr lang="en-GB" sz="2000" dirty="0"/>
              <a:t>The PTC concentrates the solar radiation over a single line (of focus) where the absorber is located. They reach high Temperatures, up to 350°C. </a:t>
            </a:r>
          </a:p>
          <a:p>
            <a:pPr marL="0" indent="0">
              <a:buNone/>
            </a:pPr>
            <a:r>
              <a:rPr lang="en-GB" sz="2000" dirty="0"/>
              <a:t>PTC collectors usually track the sun with one degree of freedom using one of three orientations: east–west, north–south, or polar. </a:t>
            </a:r>
            <a:r>
              <a:rPr lang="en-GB" sz="2000" b="1" dirty="0"/>
              <a:t>A single axis solar tracking is then required. </a:t>
            </a:r>
            <a:r>
              <a:rPr lang="en-GB" sz="2000" dirty="0"/>
              <a:t>A very simple seasonal adjustment is also required on the other axis.</a:t>
            </a:r>
          </a:p>
          <a:p>
            <a:pPr marL="0" indent="0">
              <a:buNone/>
            </a:pPr>
            <a:r>
              <a:rPr lang="en-GB" sz="2000" dirty="0"/>
              <a:t>The absorber of a PTC is usually tubular, enclosed in a glass tube to reduce radiative and convective losses.</a:t>
            </a:r>
          </a:p>
          <a:p>
            <a:pPr marL="0" indent="0">
              <a:buNone/>
            </a:pPr>
            <a:endParaRPr lang="en-GB" sz="2000" dirty="0"/>
          </a:p>
          <a:p>
            <a:pPr marL="0" indent="0">
              <a:buNone/>
            </a:pPr>
            <a:endParaRPr lang="en-GB" sz="2000" dirty="0"/>
          </a:p>
        </p:txBody>
      </p:sp>
      <p:pic>
        <p:nvPicPr>
          <p:cNvPr id="44034" name="Picture 2" descr="http://www.beartrapent.com/images/solar%20(6).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32521" y="1907479"/>
            <a:ext cx="4416899" cy="3312672"/>
          </a:xfrm>
          <a:prstGeom prst="rect">
            <a:avLst/>
          </a:prstGeom>
          <a:noFill/>
          <a:extLst>
            <a:ext uri="{909E8E84-426E-40DD-AFC4-6F175D3DCCD1}">
              <a14:hiddenFill xmlns:a14="http://schemas.microsoft.com/office/drawing/2010/main">
                <a:solidFill>
                  <a:srgbClr val="FFFFFF"/>
                </a:solidFill>
              </a14:hiddenFill>
            </a:ext>
          </a:extLst>
        </p:spPr>
      </p:pic>
      <p:sp>
        <p:nvSpPr>
          <p:cNvPr id="3" name="Segnaposto piè di pagina 3">
            <a:extLst>
              <a:ext uri="{FF2B5EF4-FFF2-40B4-BE49-F238E27FC236}">
                <a16:creationId xmlns:a16="http://schemas.microsoft.com/office/drawing/2014/main" id="{CC4C9C84-DC8A-7CFF-65FB-7F5D0DE7261B}"/>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 Solar Energy</a:t>
            </a:r>
          </a:p>
        </p:txBody>
      </p:sp>
    </p:spTree>
    <p:extLst>
      <p:ext uri="{BB962C8B-B14F-4D97-AF65-F5344CB8AC3E}">
        <p14:creationId xmlns:p14="http://schemas.microsoft.com/office/powerpoint/2010/main" val="1927860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Solar Tracking Concentrators</a:t>
            </a:r>
          </a:p>
        </p:txBody>
      </p:sp>
      <p:sp>
        <p:nvSpPr>
          <p:cNvPr id="3" name="Segnaposto testo 2"/>
          <p:cNvSpPr>
            <a:spLocks noGrp="1"/>
          </p:cNvSpPr>
          <p:nvPr>
            <p:ph type="body" sz="half" idx="1"/>
          </p:nvPr>
        </p:nvSpPr>
        <p:spPr/>
        <p:txBody>
          <a:bodyPr>
            <a:normAutofit fontScale="77500" lnSpcReduction="20000"/>
          </a:bodyPr>
          <a:lstStyle/>
          <a:p>
            <a:pPr marL="0" indent="0">
              <a:buNone/>
            </a:pPr>
            <a:r>
              <a:rPr lang="en-GB" b="1" dirty="0" err="1"/>
              <a:t>Paraboloidal</a:t>
            </a:r>
            <a:r>
              <a:rPr lang="en-GB" b="1" dirty="0"/>
              <a:t> Concentrators</a:t>
            </a:r>
          </a:p>
          <a:p>
            <a:pPr marL="0" indent="0">
              <a:buNone/>
            </a:pPr>
            <a:r>
              <a:rPr lang="en-GB" dirty="0"/>
              <a:t>The paraboloid is a geometrical shape obtained by rotating a parabola about its optical axis. </a:t>
            </a:r>
          </a:p>
          <a:p>
            <a:pPr marL="0" indent="0">
              <a:buNone/>
            </a:pPr>
            <a:r>
              <a:rPr lang="en-GB" dirty="0"/>
              <a:t>The cross section ideal optics of such a reflector is the same as those of the PTC but, owing to the compound curvature, the focus occurs ideally at a point instead of along a line.</a:t>
            </a:r>
          </a:p>
          <a:p>
            <a:pPr marL="0" indent="0">
              <a:buNone/>
            </a:pPr>
            <a:r>
              <a:rPr lang="en-GB" dirty="0" err="1"/>
              <a:t>Paraboloidal</a:t>
            </a:r>
            <a:r>
              <a:rPr lang="en-GB" dirty="0"/>
              <a:t> concentrators reach a </a:t>
            </a:r>
          </a:p>
          <a:p>
            <a:pPr marL="0" indent="0">
              <a:buNone/>
            </a:pPr>
            <a:r>
              <a:rPr lang="en-GB" dirty="0"/>
              <a:t>CR = 500–3000 and </a:t>
            </a:r>
          </a:p>
          <a:p>
            <a:pPr marL="0" indent="0">
              <a:buNone/>
            </a:pPr>
            <a:r>
              <a:rPr lang="en-GB" dirty="0"/>
              <a:t>T=250°C – 500°C</a:t>
            </a:r>
          </a:p>
          <a:p>
            <a:pPr marL="0" indent="0">
              <a:buNone/>
            </a:pPr>
            <a:r>
              <a:rPr lang="en-GB" dirty="0"/>
              <a:t>A tracking device with two degrees of freedom is required.</a:t>
            </a:r>
          </a:p>
          <a:p>
            <a:pPr marL="0" indent="0">
              <a:buNone/>
            </a:pPr>
            <a:endParaRPr lang="en-GB" dirty="0"/>
          </a:p>
          <a:p>
            <a:pPr marL="0" indent="0">
              <a:buNone/>
            </a:pPr>
            <a:endParaRPr lang="en-GB" dirty="0"/>
          </a:p>
        </p:txBody>
      </p:sp>
      <p:pic>
        <p:nvPicPr>
          <p:cNvPr id="45058" name="Picture 2" descr="http://solarbeam.us/wp-content/uploads/2011/01/solarbeam_parabolic_solar_concentrator_1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8151422" y="1159609"/>
            <a:ext cx="3202378" cy="4783015"/>
          </a:xfrm>
          <a:prstGeom prst="rect">
            <a:avLst/>
          </a:prstGeom>
          <a:noFill/>
          <a:extLst>
            <a:ext uri="{909E8E84-426E-40DD-AFC4-6F175D3DCCD1}">
              <a14:hiddenFill xmlns:a14="http://schemas.microsoft.com/office/drawing/2010/main">
                <a:solidFill>
                  <a:srgbClr val="FFFFFF"/>
                </a:solidFill>
              </a14:hiddenFill>
            </a:ext>
          </a:extLst>
        </p:spPr>
      </p:pic>
      <p:sp>
        <p:nvSpPr>
          <p:cNvPr id="5" name="Segnaposto piè di pagina 3">
            <a:extLst>
              <a:ext uri="{FF2B5EF4-FFF2-40B4-BE49-F238E27FC236}">
                <a16:creationId xmlns:a16="http://schemas.microsoft.com/office/drawing/2014/main" id="{38DFD308-EF57-D9E4-E436-292A8F66389D}"/>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 Solar Energy</a:t>
            </a:r>
          </a:p>
        </p:txBody>
      </p:sp>
    </p:spTree>
    <p:extLst>
      <p:ext uri="{BB962C8B-B14F-4D97-AF65-F5344CB8AC3E}">
        <p14:creationId xmlns:p14="http://schemas.microsoft.com/office/powerpoint/2010/main" val="2112516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812800"/>
            <a:ext cx="10515600" cy="877888"/>
          </a:xfrm>
        </p:spPr>
        <p:txBody>
          <a:bodyPr/>
          <a:lstStyle/>
          <a:p>
            <a:r>
              <a:rPr lang="en-GB" dirty="0"/>
              <a:t>Solar Tracking Concentrators</a:t>
            </a:r>
          </a:p>
        </p:txBody>
      </p:sp>
      <p:sp>
        <p:nvSpPr>
          <p:cNvPr id="3" name="Segnaposto testo 2"/>
          <p:cNvSpPr>
            <a:spLocks noGrp="1"/>
          </p:cNvSpPr>
          <p:nvPr>
            <p:ph sz="half" idx="1"/>
          </p:nvPr>
        </p:nvSpPr>
        <p:spPr>
          <a:xfrm>
            <a:off x="838200" y="1825625"/>
            <a:ext cx="5181600" cy="4351338"/>
          </a:xfrm>
        </p:spPr>
        <p:txBody>
          <a:bodyPr>
            <a:normAutofit fontScale="85000" lnSpcReduction="20000"/>
          </a:bodyPr>
          <a:lstStyle/>
          <a:p>
            <a:pPr marL="0" indent="0">
              <a:buNone/>
            </a:pPr>
            <a:r>
              <a:rPr lang="en-GB" b="1" dirty="0"/>
              <a:t>Central Receiver Collectors</a:t>
            </a:r>
          </a:p>
          <a:p>
            <a:r>
              <a:rPr lang="en-GB" dirty="0"/>
              <a:t>A central receiver collector consists of a large field of mirrors on the ground tracking the sun so that the reflected radiation is concentrated on a receiver/absorber on top of a tower. </a:t>
            </a:r>
          </a:p>
          <a:p>
            <a:r>
              <a:rPr lang="en-GB" dirty="0"/>
              <a:t>The mirrors are called heliostats. </a:t>
            </a:r>
          </a:p>
          <a:p>
            <a:r>
              <a:rPr lang="en-GB" dirty="0"/>
              <a:t>Central receivers can achieve temperatures ranging between 500°C and 1000°C or even higher. </a:t>
            </a:r>
          </a:p>
          <a:p>
            <a:r>
              <a:rPr lang="en-GB" dirty="0"/>
              <a:t>A central receiver concentrator based power plant is suitable for thermal electric power production.</a:t>
            </a:r>
          </a:p>
          <a:p>
            <a:endParaRPr lang="en-GB" dirty="0"/>
          </a:p>
        </p:txBody>
      </p:sp>
      <p:pic>
        <p:nvPicPr>
          <p:cNvPr id="46082" name="Picture 2" descr="https://upload.wikimedia.org/wikipedia/commons/2/22/PS20andPS1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272407"/>
            <a:ext cx="5181600" cy="3457773"/>
          </a:xfr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rotWithShape="1">
          <a:blip r:embed="rId4"/>
          <a:srcRect l="50925" t="39374" r="1801" b="33064"/>
          <a:stretch/>
        </p:blipFill>
        <p:spPr bwMode="auto">
          <a:xfrm>
            <a:off x="10110690" y="4812071"/>
            <a:ext cx="1727711" cy="1395848"/>
          </a:xfrm>
          <a:prstGeom prst="rect">
            <a:avLst/>
          </a:prstGeom>
          <a:noFill/>
          <a:ln w="28575">
            <a:solidFill>
              <a:schemeClr val="bg2"/>
            </a:solidFill>
            <a:miter lim="800000"/>
            <a:headEnd/>
            <a:tailEnd/>
          </a:ln>
        </p:spPr>
      </p:pic>
      <p:sp>
        <p:nvSpPr>
          <p:cNvPr id="9" name="Segnaposto piè di pagina 3">
            <a:extLst>
              <a:ext uri="{FF2B5EF4-FFF2-40B4-BE49-F238E27FC236}">
                <a16:creationId xmlns:a16="http://schemas.microsoft.com/office/drawing/2014/main" id="{ECC5BA87-2B75-D946-15FB-4EAEB5365BAA}"/>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 Solar Energy</a:t>
            </a:r>
          </a:p>
        </p:txBody>
      </p:sp>
    </p:spTree>
    <p:extLst>
      <p:ext uri="{BB962C8B-B14F-4D97-AF65-F5344CB8AC3E}">
        <p14:creationId xmlns:p14="http://schemas.microsoft.com/office/powerpoint/2010/main" val="13267565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F948D5FA-F915-B94F-3CD6-F3D42CAA640E}"/>
              </a:ext>
            </a:extLst>
          </p:cNvPr>
          <p:cNvSpPr>
            <a:spLocks noGrp="1"/>
          </p:cNvSpPr>
          <p:nvPr>
            <p:ph type="title"/>
          </p:nvPr>
        </p:nvSpPr>
        <p:spPr/>
        <p:txBody>
          <a:bodyPr>
            <a:normAutofit fontScale="90000"/>
          </a:bodyPr>
          <a:lstStyle/>
          <a:p>
            <a:r>
              <a:rPr lang="en-US" dirty="0"/>
              <a:t>Changes in GDP and energy demand 2000-2014</a:t>
            </a:r>
            <a:endParaRPr lang="en-GB" dirty="0"/>
          </a:p>
        </p:txBody>
      </p:sp>
      <p:pic>
        <p:nvPicPr>
          <p:cNvPr id="12" name="Segnaposto contenuto 11">
            <a:extLst>
              <a:ext uri="{FF2B5EF4-FFF2-40B4-BE49-F238E27FC236}">
                <a16:creationId xmlns:a16="http://schemas.microsoft.com/office/drawing/2014/main" id="{B938C827-C7CD-7130-0AA4-184EBD4EFDFC}"/>
              </a:ext>
            </a:extLst>
          </p:cNvPr>
          <p:cNvPicPr>
            <a:picLocks noGrp="1" noChangeAspect="1"/>
          </p:cNvPicPr>
          <p:nvPr>
            <p:ph sz="half" idx="1"/>
          </p:nvPr>
        </p:nvPicPr>
        <p:blipFill>
          <a:blip r:embed="rId2"/>
          <a:stretch>
            <a:fillRect/>
          </a:stretch>
        </p:blipFill>
        <p:spPr>
          <a:xfrm>
            <a:off x="261770" y="2068513"/>
            <a:ext cx="7229810" cy="3865562"/>
          </a:xfrm>
          <a:prstGeom prst="rect">
            <a:avLst/>
          </a:prstGeom>
        </p:spPr>
      </p:pic>
      <p:sp>
        <p:nvSpPr>
          <p:cNvPr id="11" name="Segnaposto contenuto 10">
            <a:extLst>
              <a:ext uri="{FF2B5EF4-FFF2-40B4-BE49-F238E27FC236}">
                <a16:creationId xmlns:a16="http://schemas.microsoft.com/office/drawing/2014/main" id="{9E4812F3-14A3-E4F7-D311-B6FFA02395EB}"/>
              </a:ext>
            </a:extLst>
          </p:cNvPr>
          <p:cNvSpPr>
            <a:spLocks noGrp="1"/>
          </p:cNvSpPr>
          <p:nvPr>
            <p:ph sz="half" idx="2"/>
          </p:nvPr>
        </p:nvSpPr>
        <p:spPr>
          <a:xfrm>
            <a:off x="7581899" y="1825625"/>
            <a:ext cx="4048125" cy="4351338"/>
          </a:xfrm>
        </p:spPr>
        <p:txBody>
          <a:bodyPr anchor="ctr">
            <a:normAutofit lnSpcReduction="10000"/>
          </a:bodyPr>
          <a:lstStyle/>
          <a:p>
            <a:pPr marL="0" indent="0">
              <a:buNone/>
            </a:pPr>
            <a:r>
              <a:rPr lang="en-US" dirty="0"/>
              <a:t>For the world as a whole, GDP growth is pushing energy consumption higher. </a:t>
            </a:r>
          </a:p>
          <a:p>
            <a:pPr marL="0" indent="0">
              <a:buNone/>
            </a:pPr>
            <a:r>
              <a:rPr lang="en-US" dirty="0"/>
              <a:t>Overall, for every one percentage point rise in non-OECD economic growth over the period 2000-2014, energy demand increased by around 0.7%.</a:t>
            </a:r>
            <a:endParaRPr lang="en-GB" dirty="0"/>
          </a:p>
        </p:txBody>
      </p:sp>
      <p:sp>
        <p:nvSpPr>
          <p:cNvPr id="4" name="Segnaposto piè di pagina 3">
            <a:extLst>
              <a:ext uri="{FF2B5EF4-FFF2-40B4-BE49-F238E27FC236}">
                <a16:creationId xmlns:a16="http://schemas.microsoft.com/office/drawing/2014/main" id="{B24E6346-1AB1-1D93-945C-24A8FAC3EE10}"/>
              </a:ext>
            </a:extLst>
          </p:cNvPr>
          <p:cNvSpPr>
            <a:spLocks noGrp="1"/>
          </p:cNvSpPr>
          <p:nvPr>
            <p:ph type="ftr" sz="quarter" idx="11"/>
          </p:nvPr>
        </p:nvSpPr>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Introduction to Renewable Energy Sources and Efficiency</a:t>
            </a:r>
          </a:p>
        </p:txBody>
      </p:sp>
      <p:sp>
        <p:nvSpPr>
          <p:cNvPr id="5" name="Segnaposto numero diapositiva 4">
            <a:extLst>
              <a:ext uri="{FF2B5EF4-FFF2-40B4-BE49-F238E27FC236}">
                <a16:creationId xmlns:a16="http://schemas.microsoft.com/office/drawing/2014/main" id="{0733F5C2-D1A1-1B2F-D60B-15834F1E87F9}"/>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732718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Immagine che contiene mulino a vento, generatore, dispositivo, cielo&#10;&#10;Descrizione generata automaticamente">
            <a:extLst>
              <a:ext uri="{FF2B5EF4-FFF2-40B4-BE49-F238E27FC236}">
                <a16:creationId xmlns:a16="http://schemas.microsoft.com/office/drawing/2014/main" id="{C361B027-1A0A-87D0-BD21-41C99B869FB0}"/>
              </a:ext>
            </a:extLst>
          </p:cNvPr>
          <p:cNvPicPr>
            <a:picLocks noChangeAspect="1"/>
          </p:cNvPicPr>
          <p:nvPr/>
        </p:nvPicPr>
        <p:blipFill rotWithShape="1">
          <a:blip r:embed="rId2"/>
          <a:srcRect t="10626" b="5234"/>
          <a:stretch/>
        </p:blipFill>
        <p:spPr>
          <a:xfrm>
            <a:off x="0" y="0"/>
            <a:ext cx="12192000" cy="6838950"/>
          </a:xfrm>
          <a:prstGeom prst="rect">
            <a:avLst/>
          </a:prstGeom>
        </p:spPr>
      </p:pic>
      <p:sp>
        <p:nvSpPr>
          <p:cNvPr id="15" name="Titolo 14">
            <a:extLst>
              <a:ext uri="{FF2B5EF4-FFF2-40B4-BE49-F238E27FC236}">
                <a16:creationId xmlns:a16="http://schemas.microsoft.com/office/drawing/2014/main" id="{8224F92A-F703-B674-358D-B17A8344A6D0}"/>
              </a:ext>
            </a:extLst>
          </p:cNvPr>
          <p:cNvSpPr>
            <a:spLocks noGrp="1"/>
          </p:cNvSpPr>
          <p:nvPr>
            <p:ph type="title"/>
          </p:nvPr>
        </p:nvSpPr>
        <p:spPr>
          <a:xfrm>
            <a:off x="127000" y="57150"/>
            <a:ext cx="5080000" cy="928688"/>
          </a:xfrm>
        </p:spPr>
        <p:txBody>
          <a:bodyPr/>
          <a:lstStyle/>
          <a:p>
            <a:r>
              <a:rPr lang="en-GB" dirty="0">
                <a:solidFill>
                  <a:schemeClr val="bg1"/>
                </a:solidFill>
                <a:effectLst>
                  <a:outerShdw blurRad="38100" dist="38100" dir="2700000" algn="tl">
                    <a:srgbClr val="000000">
                      <a:alpha val="43137"/>
                    </a:srgbClr>
                  </a:outerShdw>
                </a:effectLst>
              </a:rPr>
              <a:t>Wind Energy</a:t>
            </a:r>
          </a:p>
        </p:txBody>
      </p:sp>
      <p:sp>
        <p:nvSpPr>
          <p:cNvPr id="6" name="Segnaposto numero diapositiva 5">
            <a:extLst>
              <a:ext uri="{FF2B5EF4-FFF2-40B4-BE49-F238E27FC236}">
                <a16:creationId xmlns:a16="http://schemas.microsoft.com/office/drawing/2014/main" id="{898A6FC5-0061-2C6D-1E53-38CE658FC5FE}"/>
              </a:ext>
            </a:extLst>
          </p:cNvPr>
          <p:cNvSpPr>
            <a:spLocks noGrp="1"/>
          </p:cNvSpPr>
          <p:nvPr>
            <p:ph type="sldNum" sz="quarter" idx="12"/>
          </p:nvPr>
        </p:nvSpPr>
        <p:spPr/>
        <p:txBody>
          <a:bodyPr/>
          <a:lstStyle/>
          <a:p>
            <a:fld id="{6FF9F0C5-380F-41C2-899A-BAC0F0927E16}" type="slidenum">
              <a:rPr lang="en-US" smtClean="0"/>
              <a:t>40</a:t>
            </a:fld>
            <a:endParaRPr lang="en-US" dirty="0"/>
          </a:p>
        </p:txBody>
      </p:sp>
      <p:sp>
        <p:nvSpPr>
          <p:cNvPr id="12" name="CasellaDiTesto 11">
            <a:extLst>
              <a:ext uri="{FF2B5EF4-FFF2-40B4-BE49-F238E27FC236}">
                <a16:creationId xmlns:a16="http://schemas.microsoft.com/office/drawing/2014/main" id="{8B3EC351-80E8-2097-2931-F4567EFAF9F8}"/>
              </a:ext>
            </a:extLst>
          </p:cNvPr>
          <p:cNvSpPr txBox="1"/>
          <p:nvPr/>
        </p:nvSpPr>
        <p:spPr>
          <a:xfrm>
            <a:off x="5930900" y="57150"/>
            <a:ext cx="6261100" cy="6524863"/>
          </a:xfrm>
          <a:prstGeom prst="rect">
            <a:avLst/>
          </a:prstGeom>
          <a:noFill/>
        </p:spPr>
        <p:txBody>
          <a:bodyPr wrap="square">
            <a:spAutoFit/>
          </a:bodyPr>
          <a:lstStyle/>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Solar radiation maintains the movement of the air masses within the atmosphere of the earth. </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Of the total solar radiation incident on the outer layer of the atmosphere, approximately 2.5% or 1.4 10</a:t>
            </a:r>
            <a:r>
              <a:rPr lang="en-GB" sz="2200" baseline="30000" dirty="0">
                <a:solidFill>
                  <a:schemeClr val="bg1"/>
                </a:solidFill>
                <a:effectLst>
                  <a:outerShdw blurRad="38100" dist="38100" dir="2700000" algn="tl">
                    <a:srgbClr val="000000">
                      <a:alpha val="43137"/>
                    </a:srgbClr>
                  </a:outerShdw>
                </a:effectLst>
              </a:rPr>
              <a:t>20</a:t>
            </a:r>
            <a:r>
              <a:rPr lang="en-GB" sz="2200" dirty="0">
                <a:solidFill>
                  <a:schemeClr val="bg1"/>
                </a:solidFill>
                <a:effectLst>
                  <a:outerShdw blurRad="38100" dist="38100" dir="2700000" algn="tl">
                    <a:srgbClr val="000000">
                      <a:alpha val="43137"/>
                    </a:srgbClr>
                  </a:outerShdw>
                </a:effectLst>
              </a:rPr>
              <a:t> J/a are utilised for the atmospheric movement.</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The energy contained in the moving air masses, that can be converted into mechanical and/or electrical energy by wind mills, is a secondary form of solar energy.</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First windmills were developed for grain-grinding and water-pumping; earliest known design is Persian vertical axis system developed 500-900 A.D. but probably first development earlier in China</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In Europe ~1400 Dutch Windmill (horizontal axis)</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1888 first windmill for Electricity production (12 kW) from Charles Brush; then Paul La Cour in 1891</a:t>
            </a:r>
          </a:p>
          <a:p>
            <a:pPr marL="342900" indent="-342900">
              <a:buFont typeface="Arial" panose="020B0604020202020204" pitchFamily="34" charset="0"/>
              <a:buChar char="•"/>
            </a:pPr>
            <a:r>
              <a:rPr lang="en-GB" sz="2200" dirty="0">
                <a:solidFill>
                  <a:schemeClr val="bg1"/>
                </a:solidFill>
                <a:effectLst>
                  <a:outerShdw blurRad="38100" dist="38100" dir="2700000" algn="tl">
                    <a:srgbClr val="000000">
                      <a:alpha val="43137"/>
                    </a:srgbClr>
                  </a:outerShdw>
                </a:effectLst>
              </a:rPr>
              <a:t>Modern Wind generators from 1970’s on</a:t>
            </a:r>
          </a:p>
        </p:txBody>
      </p:sp>
      <p:sp>
        <p:nvSpPr>
          <p:cNvPr id="14" name="CasellaDiTesto 13">
            <a:extLst>
              <a:ext uri="{FF2B5EF4-FFF2-40B4-BE49-F238E27FC236}">
                <a16:creationId xmlns:a16="http://schemas.microsoft.com/office/drawing/2014/main" id="{6C1B1249-6774-65B8-E519-235D4A4B4ADA}"/>
              </a:ext>
            </a:extLst>
          </p:cNvPr>
          <p:cNvSpPr txBox="1"/>
          <p:nvPr/>
        </p:nvSpPr>
        <p:spPr>
          <a:xfrm>
            <a:off x="-31750" y="6536809"/>
            <a:ext cx="6127750" cy="338554"/>
          </a:xfrm>
          <a:prstGeom prst="rect">
            <a:avLst/>
          </a:prstGeom>
          <a:noFill/>
        </p:spPr>
        <p:txBody>
          <a:bodyPr wrap="square">
            <a:spAutoFit/>
          </a:bodyPr>
          <a:lstStyle/>
          <a:p>
            <a:r>
              <a:rPr lang="en-GB" sz="1600" dirty="0">
                <a:solidFill>
                  <a:schemeClr val="bg1"/>
                </a:solidFill>
                <a:effectLst>
                  <a:outerShdw blurRad="38100" dist="38100" dir="2700000" algn="tl">
                    <a:srgbClr val="000000">
                      <a:alpha val="43137"/>
                    </a:srgbClr>
                  </a:outerShdw>
                </a:effectLst>
              </a:rPr>
              <a:t>Image by </a:t>
            </a:r>
            <a:r>
              <a:rPr lang="en-GB" sz="1600" dirty="0" err="1">
                <a:solidFill>
                  <a:schemeClr val="bg1"/>
                </a:solidFill>
                <a:effectLst>
                  <a:outerShdw blurRad="38100" dist="38100" dir="2700000" algn="tl">
                    <a:srgbClr val="000000">
                      <a:alpha val="43137"/>
                    </a:srgbClr>
                  </a:outerShdw>
                </a:effectLst>
              </a:rPr>
              <a:t>gpointstudio</a:t>
            </a:r>
            <a:r>
              <a:rPr lang="en-GB" sz="1600" dirty="0">
                <a:solidFill>
                  <a:schemeClr val="bg1"/>
                </a:solidFill>
                <a:effectLst>
                  <a:outerShdw blurRad="38100" dist="38100" dir="2700000" algn="tl">
                    <a:srgbClr val="000000">
                      <a:alpha val="43137"/>
                    </a:srgbClr>
                  </a:outerShdw>
                </a:effectLst>
              </a:rPr>
              <a:t> on </a:t>
            </a:r>
            <a:r>
              <a:rPr lang="en-GB" sz="1600" dirty="0" err="1">
                <a:solidFill>
                  <a:schemeClr val="bg1"/>
                </a:solidFill>
                <a:effectLst>
                  <a:outerShdw blurRad="38100" dist="38100" dir="2700000" algn="tl">
                    <a:srgbClr val="000000">
                      <a:alpha val="43137"/>
                    </a:srgbClr>
                  </a:outerShdw>
                </a:effectLst>
              </a:rPr>
              <a:t>Freepik</a:t>
            </a:r>
            <a:endParaRPr lang="en-GB" sz="1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007579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19200" y="812800"/>
            <a:ext cx="10134600" cy="877888"/>
          </a:xfrm>
        </p:spPr>
        <p:txBody>
          <a:bodyPr>
            <a:normAutofit fontScale="90000"/>
          </a:bodyPr>
          <a:lstStyle/>
          <a:p>
            <a:r>
              <a:rPr lang="en-GB" dirty="0"/>
              <a:t>Basic atmospheric concepts: </a:t>
            </a:r>
            <a:br>
              <a:rPr lang="en-GB" dirty="0"/>
            </a:br>
            <a:r>
              <a:rPr lang="en-GB" dirty="0"/>
              <a:t>where do winds come from?</a:t>
            </a:r>
          </a:p>
        </p:txBody>
      </p:sp>
      <p:sp>
        <p:nvSpPr>
          <p:cNvPr id="5" name="Segnaposto contenuto 4"/>
          <p:cNvSpPr>
            <a:spLocks noGrp="1"/>
          </p:cNvSpPr>
          <p:nvPr>
            <p:ph sz="half" idx="1"/>
          </p:nvPr>
        </p:nvSpPr>
        <p:spPr>
          <a:xfrm>
            <a:off x="838200" y="1825625"/>
            <a:ext cx="5181600" cy="4351338"/>
          </a:xfrm>
        </p:spPr>
        <p:txBody>
          <a:bodyPr>
            <a:normAutofit fontScale="85000" lnSpcReduction="20000"/>
          </a:bodyPr>
          <a:lstStyle/>
          <a:p>
            <a:r>
              <a:rPr lang="en-GB" dirty="0"/>
              <a:t>The simple answer to this question is that air moves in response to pressure differences, or gradients, between different parts of the earth’s surface. </a:t>
            </a:r>
          </a:p>
          <a:p>
            <a:r>
              <a:rPr lang="en-GB" dirty="0"/>
              <a:t>An air mass tends to move toward a zone of low pressure and away from a zone of high pressure. Left alone, the resulting wind would eventually equalize the pressure difference and die away. </a:t>
            </a:r>
          </a:p>
          <a:p>
            <a:r>
              <a:rPr lang="en-GB" dirty="0"/>
              <a:t>The reason air pressure gradients never completely disappear is that they are continually being powered by the uneven solar heating of the earth’s surface.</a:t>
            </a:r>
          </a:p>
          <a:p>
            <a:endParaRPr lang="en-GB" dirty="0"/>
          </a:p>
        </p:txBody>
      </p:sp>
      <p:sp>
        <p:nvSpPr>
          <p:cNvPr id="6" name="Segnaposto contenuto 5"/>
          <p:cNvSpPr>
            <a:spLocks noGrp="1"/>
          </p:cNvSpPr>
          <p:nvPr>
            <p:ph sz="half" idx="2"/>
          </p:nvPr>
        </p:nvSpPr>
        <p:spPr>
          <a:xfrm>
            <a:off x="6172200" y="1825625"/>
            <a:ext cx="5181600" cy="4351338"/>
          </a:xfrm>
        </p:spPr>
        <p:txBody>
          <a:bodyPr>
            <a:normAutofit fontScale="85000" lnSpcReduction="20000"/>
          </a:bodyPr>
          <a:lstStyle/>
          <a:p>
            <a:r>
              <a:rPr lang="en-GB" dirty="0"/>
              <a:t>When the surface heats up, the air above it expands and rises, and the pressure drops. When there is surface cooling, the opposite process occurs, and the pressure rises. </a:t>
            </a:r>
          </a:p>
          <a:p>
            <a:r>
              <a:rPr lang="en-GB" dirty="0"/>
              <a:t>Owing to differences in the amount of solar radiation received and retained at different points on the earth’s surface, variations in surface temperature and pressure, large and small, are continually being created. Thus, there is always wind somewhere on the planet. </a:t>
            </a:r>
          </a:p>
          <a:p>
            <a:endParaRPr lang="en-GB" dirty="0"/>
          </a:p>
        </p:txBody>
      </p:sp>
      <p:sp>
        <p:nvSpPr>
          <p:cNvPr id="9" name="Segnaposto piè di pagina 3">
            <a:extLst>
              <a:ext uri="{FF2B5EF4-FFF2-40B4-BE49-F238E27FC236}">
                <a16:creationId xmlns:a16="http://schemas.microsoft.com/office/drawing/2014/main" id="{C93176D2-C8FC-6E47-8293-4B7FC6C572FD}"/>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Tree>
    <p:extLst>
      <p:ext uri="{BB962C8B-B14F-4D97-AF65-F5344CB8AC3E}">
        <p14:creationId xmlns:p14="http://schemas.microsoft.com/office/powerpoint/2010/main" val="3579505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a:t>Wind Resource: wind shear / boundary layer</a:t>
            </a:r>
            <a:endParaRPr lang="en-GB" dirty="0"/>
          </a:p>
        </p:txBody>
      </p:sp>
      <p:sp>
        <p:nvSpPr>
          <p:cNvPr id="19" name="Segnaposto contenuto 18"/>
          <p:cNvSpPr>
            <a:spLocks noGrp="1"/>
          </p:cNvSpPr>
          <p:nvPr>
            <p:ph sz="half" idx="4294967295"/>
          </p:nvPr>
        </p:nvSpPr>
        <p:spPr>
          <a:xfrm>
            <a:off x="6063922" y="1651681"/>
            <a:ext cx="5607378" cy="2674937"/>
          </a:xfrm>
        </p:spPr>
        <p:txBody>
          <a:bodyPr>
            <a:normAutofit fontScale="92500" lnSpcReduction="10000"/>
          </a:bodyPr>
          <a:lstStyle/>
          <a:p>
            <a:r>
              <a:rPr lang="en-GB" sz="2000" dirty="0"/>
              <a:t>The variation in speed with height is known as </a:t>
            </a:r>
            <a:r>
              <a:rPr lang="en-GB" sz="2000" b="1" dirty="0"/>
              <a:t>wind shear</a:t>
            </a:r>
            <a:r>
              <a:rPr lang="en-GB" sz="2000" dirty="0"/>
              <a:t>.</a:t>
            </a:r>
          </a:p>
          <a:p>
            <a:r>
              <a:rPr lang="en-GB" sz="2000" dirty="0"/>
              <a:t>Usually, shear is positive: speed increases with increasing height because of the declining influence of surface drag. </a:t>
            </a:r>
          </a:p>
          <a:p>
            <a:r>
              <a:rPr lang="en-GB" sz="2000" dirty="0"/>
              <a:t>Knowing shear is important for projecting wind speed measurements from one height (such as the top of a mast) to another (such as the hub height of a turbine).</a:t>
            </a:r>
          </a:p>
          <a:p>
            <a:endParaRPr lang="en-GB" sz="2000" dirty="0"/>
          </a:p>
        </p:txBody>
      </p:sp>
      <p:grpSp>
        <p:nvGrpSpPr>
          <p:cNvPr id="16" name="Gruppo 15"/>
          <p:cNvGrpSpPr/>
          <p:nvPr/>
        </p:nvGrpSpPr>
        <p:grpSpPr>
          <a:xfrm>
            <a:off x="1531914" y="1847964"/>
            <a:ext cx="4197598" cy="5010036"/>
            <a:chOff x="45562" y="2217565"/>
            <a:chExt cx="3467278" cy="4138364"/>
          </a:xfrm>
        </p:grpSpPr>
        <p:pic>
          <p:nvPicPr>
            <p:cNvPr id="15362" name="Picture 2" descr="https://docs.wind-watch.org/trees-shear-1.pn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8811" t="16065" r="22416" b="6344"/>
            <a:stretch/>
          </p:blipFill>
          <p:spPr bwMode="auto">
            <a:xfrm>
              <a:off x="45562" y="2217565"/>
              <a:ext cx="3467278" cy="4138364"/>
            </a:xfrm>
            <a:prstGeom prst="rect">
              <a:avLst/>
            </a:prstGeom>
            <a:noFill/>
            <a:extLst>
              <a:ext uri="{909E8E84-426E-40DD-AFC4-6F175D3DCCD1}">
                <a14:hiddenFill xmlns:a14="http://schemas.microsoft.com/office/drawing/2010/main">
                  <a:solidFill>
                    <a:srgbClr val="FFFFFF"/>
                  </a:solidFill>
                </a14:hiddenFill>
              </a:ext>
            </a:extLst>
          </p:spPr>
        </p:pic>
        <p:cxnSp>
          <p:nvCxnSpPr>
            <p:cNvPr id="7" name="Connettore 1 6"/>
            <p:cNvCxnSpPr/>
            <p:nvPr/>
          </p:nvCxnSpPr>
          <p:spPr bwMode="auto">
            <a:xfrm>
              <a:off x="128464" y="5301208"/>
              <a:ext cx="2952328" cy="0"/>
            </a:xfrm>
            <a:prstGeom prst="line">
              <a:avLst/>
            </a:prstGeom>
            <a:solidFill>
              <a:schemeClr val="accent1"/>
            </a:solidFill>
            <a:ln w="1905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Connettore 1 9"/>
            <p:cNvCxnSpPr/>
            <p:nvPr/>
          </p:nvCxnSpPr>
          <p:spPr bwMode="auto">
            <a:xfrm>
              <a:off x="128464" y="3344292"/>
              <a:ext cx="2952328" cy="0"/>
            </a:xfrm>
            <a:prstGeom prst="line">
              <a:avLst/>
            </a:prstGeom>
            <a:solidFill>
              <a:schemeClr val="accent1"/>
            </a:solidFill>
            <a:ln w="19050" cap="flat" cmpd="sng" algn="ctr">
              <a:solidFill>
                <a:srgbClr val="FF0000"/>
              </a:solidFill>
              <a:prstDash val="sysDash"/>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14" name="CasellaDiTesto 13"/>
          <p:cNvSpPr txBox="1"/>
          <p:nvPr/>
        </p:nvSpPr>
        <p:spPr>
          <a:xfrm>
            <a:off x="1625792" y="6416164"/>
            <a:ext cx="1188147" cy="348109"/>
          </a:xfrm>
          <a:prstGeom prst="rect">
            <a:avLst/>
          </a:prstGeom>
          <a:noFill/>
        </p:spPr>
        <p:txBody>
          <a:bodyPr wrap="square" rtlCol="0">
            <a:spAutoFit/>
          </a:bodyPr>
          <a:lstStyle/>
          <a:p>
            <a:r>
              <a:rPr lang="en-GB" sz="1662" dirty="0">
                <a:latin typeface="Calibri" panose="020F0502020204030204" pitchFamily="34" charset="0"/>
                <a:cs typeface="Calibri" panose="020F0502020204030204" pitchFamily="34" charset="0"/>
              </a:rPr>
              <a:t>Wind Shear</a:t>
            </a:r>
          </a:p>
        </p:txBody>
      </p:sp>
      <p:pic>
        <p:nvPicPr>
          <p:cNvPr id="18" name="Picture 4"/>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 b="47012"/>
          <a:stretch/>
        </p:blipFill>
        <p:spPr bwMode="auto">
          <a:xfrm rot="-60000">
            <a:off x="5613192" y="4694969"/>
            <a:ext cx="4990398" cy="2112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0" name="CasellaDiTesto 19"/>
          <p:cNvSpPr txBox="1"/>
          <p:nvPr/>
        </p:nvSpPr>
        <p:spPr>
          <a:xfrm>
            <a:off x="7905828" y="5599709"/>
            <a:ext cx="923266" cy="348109"/>
          </a:xfrm>
          <a:prstGeom prst="rect">
            <a:avLst/>
          </a:prstGeom>
          <a:noFill/>
        </p:spPr>
        <p:txBody>
          <a:bodyPr wrap="square" rtlCol="0">
            <a:spAutoFit/>
          </a:bodyPr>
          <a:lstStyle/>
          <a:p>
            <a:r>
              <a:rPr lang="en-GB" sz="1662" dirty="0">
                <a:latin typeface="Calibri" panose="020F0502020204030204" pitchFamily="34" charset="0"/>
                <a:cs typeface="Calibri" panose="020F0502020204030204" pitchFamily="34" charset="0"/>
              </a:rPr>
              <a:t>v=99%v</a:t>
            </a:r>
            <a:r>
              <a:rPr lang="en-GB" sz="1662" baseline="-25000" dirty="0">
                <a:latin typeface="Calibri" panose="020F0502020204030204" pitchFamily="34" charset="0"/>
                <a:cs typeface="Calibri" panose="020F0502020204030204" pitchFamily="34" charset="0"/>
              </a:rPr>
              <a:t>o</a:t>
            </a:r>
          </a:p>
        </p:txBody>
      </p:sp>
      <p:sp>
        <p:nvSpPr>
          <p:cNvPr id="21" name="Rettangolo 20"/>
          <p:cNvSpPr/>
          <p:nvPr/>
        </p:nvSpPr>
        <p:spPr>
          <a:xfrm>
            <a:off x="9710625" y="4745864"/>
            <a:ext cx="354201" cy="348109"/>
          </a:xfrm>
          <a:prstGeom prst="rect">
            <a:avLst/>
          </a:prstGeom>
        </p:spPr>
        <p:txBody>
          <a:bodyPr wrap="square">
            <a:spAutoFit/>
          </a:bodyPr>
          <a:lstStyle/>
          <a:p>
            <a:r>
              <a:rPr lang="en-GB" sz="1662" dirty="0" err="1">
                <a:latin typeface="Calibri" panose="020F0502020204030204" pitchFamily="34" charset="0"/>
                <a:cs typeface="Calibri" panose="020F0502020204030204" pitchFamily="34" charset="0"/>
              </a:rPr>
              <a:t>v</a:t>
            </a:r>
            <a:r>
              <a:rPr lang="en-GB" sz="1662" baseline="-25000" dirty="0" err="1">
                <a:latin typeface="Calibri" panose="020F0502020204030204" pitchFamily="34" charset="0"/>
                <a:cs typeface="Calibri" panose="020F0502020204030204" pitchFamily="34" charset="0"/>
              </a:rPr>
              <a:t>o</a:t>
            </a:r>
            <a:endParaRPr lang="en-GB" sz="1662" dirty="0"/>
          </a:p>
        </p:txBody>
      </p:sp>
    </p:spTree>
    <p:extLst>
      <p:ext uri="{BB962C8B-B14F-4D97-AF65-F5344CB8AC3E}">
        <p14:creationId xmlns:p14="http://schemas.microsoft.com/office/powerpoint/2010/main" val="28733092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81037"/>
            <a:ext cx="10515600" cy="1009651"/>
          </a:xfrm>
        </p:spPr>
        <p:txBody>
          <a:bodyPr/>
          <a:lstStyle/>
          <a:p>
            <a:r>
              <a:rPr lang="it-IT" altLang="en-US" dirty="0" err="1"/>
              <a:t>Anemometers</a:t>
            </a:r>
            <a:endParaRPr lang="en-GB" dirty="0"/>
          </a:p>
        </p:txBody>
      </p:sp>
      <p:sp>
        <p:nvSpPr>
          <p:cNvPr id="3" name="Segnaposto contenuto 2"/>
          <p:cNvSpPr>
            <a:spLocks noGrp="1"/>
          </p:cNvSpPr>
          <p:nvPr>
            <p:ph idx="1"/>
          </p:nvPr>
        </p:nvSpPr>
        <p:spPr>
          <a:xfrm>
            <a:off x="838200" y="1825625"/>
            <a:ext cx="4129112" cy="4351338"/>
          </a:xfrm>
        </p:spPr>
        <p:txBody>
          <a:bodyPr/>
          <a:lstStyle/>
          <a:p>
            <a:r>
              <a:rPr lang="en-GB" altLang="en-US" dirty="0"/>
              <a:t>Wind Measurement</a:t>
            </a:r>
            <a:br>
              <a:rPr lang="en-GB" altLang="en-US" dirty="0"/>
            </a:br>
            <a:r>
              <a:rPr lang="en-GB" altLang="en-US" dirty="0"/>
              <a:t>speed and direction</a:t>
            </a:r>
          </a:p>
          <a:p>
            <a:pPr lvl="1"/>
            <a:r>
              <a:rPr lang="en-GB" altLang="en-US" dirty="0"/>
              <a:t>Anemometers</a:t>
            </a:r>
          </a:p>
          <a:p>
            <a:pPr lvl="2"/>
            <a:r>
              <a:rPr lang="en-GB" altLang="en-US" dirty="0"/>
              <a:t>Usually measures at 10, 20 &amp; 40 m </a:t>
            </a:r>
          </a:p>
          <a:p>
            <a:pPr lvl="2"/>
            <a:r>
              <a:rPr lang="en-GB" altLang="en-US" dirty="0"/>
              <a:t>Precision</a:t>
            </a:r>
          </a:p>
          <a:p>
            <a:pPr lvl="3"/>
            <a:r>
              <a:rPr lang="en-GB" altLang="en-US" dirty="0"/>
              <a:t>Speed: 0.1 m/s in the range 5 - 25 m/s</a:t>
            </a:r>
          </a:p>
          <a:p>
            <a:pPr lvl="2"/>
            <a:r>
              <a:rPr lang="en-GB" altLang="en-US" dirty="0"/>
              <a:t>10 minutes average</a:t>
            </a:r>
          </a:p>
          <a:p>
            <a:pPr lvl="2"/>
            <a:r>
              <a:rPr lang="en-GB" altLang="en-US" dirty="0"/>
              <a:t>Take care of positioning </a:t>
            </a:r>
          </a:p>
          <a:p>
            <a:pPr lvl="2"/>
            <a:r>
              <a:rPr lang="en-GB" altLang="en-US" dirty="0"/>
              <a:t>	(roughness, complex terrain, obstacles...)</a:t>
            </a:r>
          </a:p>
        </p:txBody>
      </p:sp>
      <p:grpSp>
        <p:nvGrpSpPr>
          <p:cNvPr id="4" name="Group 22"/>
          <p:cNvGrpSpPr>
            <a:grpSpLocks/>
          </p:cNvGrpSpPr>
          <p:nvPr/>
        </p:nvGrpSpPr>
        <p:grpSpPr bwMode="auto">
          <a:xfrm>
            <a:off x="5487523" y="3640017"/>
            <a:ext cx="4991100" cy="2385647"/>
            <a:chOff x="2834" y="1594"/>
            <a:chExt cx="3406" cy="1628"/>
          </a:xfrm>
        </p:grpSpPr>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8104" t="22221" r="26160" b="36176"/>
            <a:stretch>
              <a:fillRect/>
            </a:stretch>
          </p:blipFill>
          <p:spPr bwMode="auto">
            <a:xfrm>
              <a:off x="3879" y="1594"/>
              <a:ext cx="2361" cy="1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Wind rose from Caen, Franc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 y="2155"/>
              <a:ext cx="808"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9"/>
            <p:cNvSpPr txBox="1">
              <a:spLocks noChangeArrowheads="1"/>
            </p:cNvSpPr>
            <p:nvPr/>
          </p:nvSpPr>
          <p:spPr bwMode="auto">
            <a:xfrm>
              <a:off x="2834" y="3043"/>
              <a:ext cx="1207"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108" b="1"/>
                <a:t>Windrose for wind energy</a:t>
              </a:r>
            </a:p>
          </p:txBody>
        </p:sp>
        <p:sp>
          <p:nvSpPr>
            <p:cNvPr id="8" name="Text Box 10"/>
            <p:cNvSpPr txBox="1">
              <a:spLocks noChangeArrowheads="1"/>
            </p:cNvSpPr>
            <p:nvPr/>
          </p:nvSpPr>
          <p:spPr bwMode="auto">
            <a:xfrm>
              <a:off x="4458" y="3043"/>
              <a:ext cx="1214"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108" b="1"/>
                <a:t>Windrose for air pollution</a:t>
              </a:r>
            </a:p>
          </p:txBody>
        </p:sp>
      </p:grpSp>
      <p:pic>
        <p:nvPicPr>
          <p:cNvPr id="9" name="Picture 2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65946" y="1783375"/>
            <a:ext cx="1417027" cy="1459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 name="Picture 2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87468" y="2135067"/>
            <a:ext cx="1547446" cy="1153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1" name="Picture 25" descr="NRG data logg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86204" y="1846386"/>
            <a:ext cx="681403" cy="1582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7"/>
          <p:cNvSpPr>
            <a:spLocks noChangeArrowheads="1"/>
          </p:cNvSpPr>
          <p:nvPr/>
        </p:nvSpPr>
        <p:spPr bwMode="auto">
          <a:xfrm>
            <a:off x="6494864" y="1557706"/>
            <a:ext cx="54534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108" b="1"/>
              <a:t>Speed</a:t>
            </a:r>
          </a:p>
        </p:txBody>
      </p:sp>
      <p:sp>
        <p:nvSpPr>
          <p:cNvPr id="13" name="Rectangle 28"/>
          <p:cNvSpPr>
            <a:spLocks noChangeArrowheads="1"/>
          </p:cNvSpPr>
          <p:nvPr/>
        </p:nvSpPr>
        <p:spPr bwMode="auto">
          <a:xfrm>
            <a:off x="8148468" y="1559171"/>
            <a:ext cx="752129"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108" b="1"/>
              <a:t>Direction</a:t>
            </a:r>
          </a:p>
        </p:txBody>
      </p:sp>
      <p:sp>
        <p:nvSpPr>
          <p:cNvPr id="14" name="Rectangle 29"/>
          <p:cNvSpPr>
            <a:spLocks noChangeArrowheads="1"/>
          </p:cNvSpPr>
          <p:nvPr/>
        </p:nvSpPr>
        <p:spPr bwMode="auto">
          <a:xfrm>
            <a:off x="9454138" y="1559171"/>
            <a:ext cx="888385"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3200">
                <a:solidFill>
                  <a:schemeClr val="tx1"/>
                </a:solidFill>
                <a:latin typeface="Times New Roman" panose="02020603050405020304" pitchFamily="18" charset="0"/>
              </a:defRPr>
            </a:lvl1pPr>
            <a:lvl2pPr marL="742950" indent="-285750">
              <a:defRPr sz="3200">
                <a:solidFill>
                  <a:schemeClr val="tx1"/>
                </a:solidFill>
                <a:latin typeface="Times New Roman" panose="02020603050405020304" pitchFamily="18" charset="0"/>
              </a:defRPr>
            </a:lvl2pPr>
            <a:lvl3pPr marL="1143000" indent="-228600">
              <a:defRPr sz="3200">
                <a:solidFill>
                  <a:schemeClr val="tx1"/>
                </a:solidFill>
                <a:latin typeface="Times New Roman" panose="02020603050405020304" pitchFamily="18" charset="0"/>
              </a:defRPr>
            </a:lvl3pPr>
            <a:lvl4pPr marL="1600200" indent="-228600">
              <a:defRPr sz="3200">
                <a:solidFill>
                  <a:schemeClr val="tx1"/>
                </a:solidFill>
                <a:latin typeface="Times New Roman" panose="02020603050405020304" pitchFamily="18" charset="0"/>
              </a:defRPr>
            </a:lvl4pPr>
            <a:lvl5pPr marL="2057400" indent="-228600">
              <a:defRPr sz="32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2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2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2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200">
                <a:solidFill>
                  <a:schemeClr val="tx1"/>
                </a:solidFill>
                <a:latin typeface="Times New Roman" panose="02020603050405020304" pitchFamily="18" charset="0"/>
              </a:defRPr>
            </a:lvl9pPr>
          </a:lstStyle>
          <a:p>
            <a:r>
              <a:rPr lang="it-IT" altLang="en-US" sz="1108" b="1"/>
              <a:t>Data logger</a:t>
            </a:r>
          </a:p>
        </p:txBody>
      </p:sp>
      <p:pic>
        <p:nvPicPr>
          <p:cNvPr id="15"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52907" y="1881554"/>
            <a:ext cx="1028700" cy="1367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 name="Picture 23" descr="Anemomete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727524" y="3556490"/>
            <a:ext cx="967154" cy="61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051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lstStyle/>
          <a:p>
            <a:r>
              <a:rPr lang="en-GB" dirty="0"/>
              <a:t>Mast: example</a:t>
            </a:r>
          </a:p>
        </p:txBody>
      </p:sp>
      <p:sp>
        <p:nvSpPr>
          <p:cNvPr id="4" name="Segnaposto numero diapositiva 3"/>
          <p:cNvSpPr>
            <a:spLocks noGrp="1"/>
          </p:cNvSpPr>
          <p:nvPr>
            <p:ph type="sldNum" sz="quarter" idx="12"/>
          </p:nvPr>
        </p:nvSpPr>
        <p:spPr/>
        <p:txBody>
          <a:bodyPr/>
          <a:lstStyle/>
          <a:p>
            <a:fld id="{928F1B6E-29C0-4F32-8139-A0C6EF1962A3}" type="slidenum">
              <a:rPr lang="de-DE" smtClean="0"/>
              <a:pPr/>
              <a:t>44</a:t>
            </a:fld>
            <a:endParaRPr lang="de-DE"/>
          </a:p>
        </p:txBody>
      </p:sp>
      <p:pic>
        <p:nvPicPr>
          <p:cNvPr id="6" name="Immagine 7"/>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2477" y="355601"/>
            <a:ext cx="2636837" cy="6608763"/>
          </a:xfrm>
          <a:prstGeom prst="rect">
            <a:avLst/>
          </a:prstGeom>
          <a:solidFill>
            <a:srgbClr val="FFFFFF">
              <a:alpha val="0"/>
            </a:srgb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CasellaDiTesto 1"/>
          <p:cNvSpPr txBox="1">
            <a:spLocks noChangeArrowheads="1"/>
          </p:cNvSpPr>
          <p:nvPr/>
        </p:nvSpPr>
        <p:spPr bwMode="auto">
          <a:xfrm>
            <a:off x="10118951" y="4648201"/>
            <a:ext cx="16113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10m </a:t>
            </a:r>
            <a:r>
              <a:rPr lang="it-IT" altLang="it-IT" sz="1600" b="0" u="none" dirty="0" err="1"/>
              <a:t>speed</a:t>
            </a:r>
            <a:endParaRPr lang="it-IT" altLang="it-IT" sz="1600" b="0" u="none" dirty="0"/>
          </a:p>
        </p:txBody>
      </p:sp>
      <p:sp>
        <p:nvSpPr>
          <p:cNvPr id="8" name="CasellaDiTesto 6"/>
          <p:cNvSpPr txBox="1">
            <a:spLocks noChangeArrowheads="1"/>
          </p:cNvSpPr>
          <p:nvPr/>
        </p:nvSpPr>
        <p:spPr bwMode="auto">
          <a:xfrm>
            <a:off x="10133239" y="3705225"/>
            <a:ext cx="1597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18m </a:t>
            </a:r>
            <a:r>
              <a:rPr lang="it-IT" altLang="it-IT" sz="1600" b="0" u="none" dirty="0" err="1"/>
              <a:t>direction</a:t>
            </a:r>
            <a:endParaRPr lang="it-IT" altLang="it-IT" sz="1600" b="0" u="none" dirty="0"/>
          </a:p>
        </p:txBody>
      </p:sp>
      <p:sp>
        <p:nvSpPr>
          <p:cNvPr id="9" name="CasellaDiTesto 7"/>
          <p:cNvSpPr txBox="1">
            <a:spLocks noChangeArrowheads="1"/>
          </p:cNvSpPr>
          <p:nvPr/>
        </p:nvSpPr>
        <p:spPr bwMode="auto">
          <a:xfrm>
            <a:off x="10133239" y="3165475"/>
            <a:ext cx="15970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20m </a:t>
            </a:r>
            <a:r>
              <a:rPr lang="it-IT" altLang="it-IT" sz="1600" b="0" u="none" dirty="0" err="1"/>
              <a:t>speed</a:t>
            </a:r>
            <a:endParaRPr lang="it-IT" altLang="it-IT" sz="1600" b="0" u="none" dirty="0"/>
          </a:p>
        </p:txBody>
      </p:sp>
      <p:sp>
        <p:nvSpPr>
          <p:cNvPr id="10" name="CasellaDiTesto 8"/>
          <p:cNvSpPr txBox="1">
            <a:spLocks noChangeArrowheads="1"/>
          </p:cNvSpPr>
          <p:nvPr/>
        </p:nvSpPr>
        <p:spPr bwMode="auto">
          <a:xfrm>
            <a:off x="10118951" y="2220914"/>
            <a:ext cx="16113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28m </a:t>
            </a:r>
            <a:r>
              <a:rPr lang="it-IT" altLang="it-IT" sz="1600" b="0" u="none" dirty="0" err="1"/>
              <a:t>direction</a:t>
            </a:r>
            <a:endParaRPr lang="it-IT" altLang="it-IT" sz="1600" b="0" u="none" dirty="0"/>
          </a:p>
        </p:txBody>
      </p:sp>
      <p:sp>
        <p:nvSpPr>
          <p:cNvPr id="11" name="CasellaDiTesto 9"/>
          <p:cNvSpPr txBox="1">
            <a:spLocks noChangeArrowheads="1"/>
          </p:cNvSpPr>
          <p:nvPr/>
        </p:nvSpPr>
        <p:spPr bwMode="auto">
          <a:xfrm>
            <a:off x="10076089" y="1681164"/>
            <a:ext cx="1654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30m </a:t>
            </a:r>
            <a:r>
              <a:rPr lang="it-IT" altLang="it-IT" sz="1600" b="0" u="none" dirty="0" err="1"/>
              <a:t>speed</a:t>
            </a:r>
            <a:endParaRPr lang="it-IT" altLang="it-IT" sz="1600" b="0" u="none" dirty="0"/>
          </a:p>
        </p:txBody>
      </p:sp>
      <p:sp>
        <p:nvSpPr>
          <p:cNvPr id="12" name="CasellaDiTesto 10"/>
          <p:cNvSpPr txBox="1">
            <a:spLocks noChangeArrowheads="1"/>
          </p:cNvSpPr>
          <p:nvPr/>
        </p:nvSpPr>
        <p:spPr bwMode="auto">
          <a:xfrm>
            <a:off x="10076089" y="5297489"/>
            <a:ext cx="16541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000" b="1" u="sng">
                <a:solidFill>
                  <a:schemeClr val="tx2"/>
                </a:solidFill>
                <a:latin typeface="Calibri" panose="020F0502020204030204" pitchFamily="34" charset="0"/>
              </a:defRPr>
            </a:lvl1pPr>
            <a:lvl2pPr marL="742950" indent="-285750">
              <a:defRPr sz="3000" b="1" u="sng">
                <a:solidFill>
                  <a:schemeClr val="tx2"/>
                </a:solidFill>
                <a:latin typeface="Calibri" panose="020F0502020204030204" pitchFamily="34" charset="0"/>
              </a:defRPr>
            </a:lvl2pPr>
            <a:lvl3pPr marL="1143000" indent="-228600">
              <a:defRPr sz="3000" b="1" u="sng">
                <a:solidFill>
                  <a:schemeClr val="tx2"/>
                </a:solidFill>
                <a:latin typeface="Calibri" panose="020F0502020204030204" pitchFamily="34" charset="0"/>
              </a:defRPr>
            </a:lvl3pPr>
            <a:lvl4pPr marL="1600200" indent="-228600">
              <a:defRPr sz="3000" b="1" u="sng">
                <a:solidFill>
                  <a:schemeClr val="tx2"/>
                </a:solidFill>
                <a:latin typeface="Calibri" panose="020F0502020204030204" pitchFamily="34" charset="0"/>
              </a:defRPr>
            </a:lvl4pPr>
            <a:lvl5pPr marL="2057400" indent="-228600">
              <a:defRPr sz="3000" b="1" u="sng">
                <a:solidFill>
                  <a:schemeClr val="tx2"/>
                </a:solidFill>
                <a:latin typeface="Calibri" panose="020F0502020204030204" pitchFamily="34" charset="0"/>
              </a:defRPr>
            </a:lvl5pPr>
            <a:lvl6pPr marL="2514600" indent="-228600" eaLnBrk="0" fontAlgn="base" hangingPunct="0">
              <a:spcBef>
                <a:spcPct val="0"/>
              </a:spcBef>
              <a:spcAft>
                <a:spcPct val="0"/>
              </a:spcAft>
              <a:defRPr sz="3000" b="1" u="sng">
                <a:solidFill>
                  <a:schemeClr val="tx2"/>
                </a:solidFill>
                <a:latin typeface="Calibri" panose="020F0502020204030204" pitchFamily="34" charset="0"/>
              </a:defRPr>
            </a:lvl6pPr>
            <a:lvl7pPr marL="2971800" indent="-228600" eaLnBrk="0" fontAlgn="base" hangingPunct="0">
              <a:spcBef>
                <a:spcPct val="0"/>
              </a:spcBef>
              <a:spcAft>
                <a:spcPct val="0"/>
              </a:spcAft>
              <a:defRPr sz="3000" b="1" u="sng">
                <a:solidFill>
                  <a:schemeClr val="tx2"/>
                </a:solidFill>
                <a:latin typeface="Calibri" panose="020F0502020204030204" pitchFamily="34" charset="0"/>
              </a:defRPr>
            </a:lvl7pPr>
            <a:lvl8pPr marL="3429000" indent="-228600" eaLnBrk="0" fontAlgn="base" hangingPunct="0">
              <a:spcBef>
                <a:spcPct val="0"/>
              </a:spcBef>
              <a:spcAft>
                <a:spcPct val="0"/>
              </a:spcAft>
              <a:defRPr sz="3000" b="1" u="sng">
                <a:solidFill>
                  <a:schemeClr val="tx2"/>
                </a:solidFill>
                <a:latin typeface="Calibri" panose="020F0502020204030204" pitchFamily="34" charset="0"/>
              </a:defRPr>
            </a:lvl8pPr>
            <a:lvl9pPr marL="3886200" indent="-228600" eaLnBrk="0" fontAlgn="base" hangingPunct="0">
              <a:spcBef>
                <a:spcPct val="0"/>
              </a:spcBef>
              <a:spcAft>
                <a:spcPct val="0"/>
              </a:spcAft>
              <a:defRPr sz="3000" b="1" u="sng">
                <a:solidFill>
                  <a:schemeClr val="tx2"/>
                </a:solidFill>
                <a:latin typeface="Calibri" panose="020F0502020204030204" pitchFamily="34" charset="0"/>
              </a:defRPr>
            </a:lvl9pPr>
          </a:lstStyle>
          <a:p>
            <a:pPr algn="l"/>
            <a:r>
              <a:rPr lang="it-IT" altLang="it-IT" sz="1600" b="0" u="none" dirty="0"/>
              <a:t>  3m temperature</a:t>
            </a:r>
          </a:p>
        </p:txBody>
      </p:sp>
      <p:pic>
        <p:nvPicPr>
          <p:cNvPr id="13" name="Immagin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5895" y="2019301"/>
            <a:ext cx="6650831" cy="443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41348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a:extLst>
              <a:ext uri="{FF2B5EF4-FFF2-40B4-BE49-F238E27FC236}">
                <a16:creationId xmlns:a16="http://schemas.microsoft.com/office/drawing/2014/main" id="{D92B518D-C29B-0C2F-3590-5F3DC78F3F9A}"/>
              </a:ext>
            </a:extLst>
          </p:cNvPr>
          <p:cNvSpPr>
            <a:spLocks noGrp="1"/>
          </p:cNvSpPr>
          <p:nvPr>
            <p:ph type="title"/>
          </p:nvPr>
        </p:nvSpPr>
        <p:spPr/>
        <p:txBody>
          <a:bodyPr/>
          <a:lstStyle/>
          <a:p>
            <a:r>
              <a:rPr lang="en-GB" dirty="0"/>
              <a:t>Wind Measurement Campaigns</a:t>
            </a:r>
          </a:p>
        </p:txBody>
      </p:sp>
      <p:sp>
        <p:nvSpPr>
          <p:cNvPr id="6" name="Segnaposto contenuto 5">
            <a:extLst>
              <a:ext uri="{FF2B5EF4-FFF2-40B4-BE49-F238E27FC236}">
                <a16:creationId xmlns:a16="http://schemas.microsoft.com/office/drawing/2014/main" id="{90E62267-671F-E81A-C6C8-6BD990563EFA}"/>
              </a:ext>
            </a:extLst>
          </p:cNvPr>
          <p:cNvSpPr>
            <a:spLocks noGrp="1"/>
          </p:cNvSpPr>
          <p:nvPr>
            <p:ph sz="half" idx="1"/>
          </p:nvPr>
        </p:nvSpPr>
        <p:spPr>
          <a:xfrm>
            <a:off x="838200" y="1825625"/>
            <a:ext cx="5918200" cy="4351338"/>
          </a:xfrm>
        </p:spPr>
        <p:txBody>
          <a:bodyPr>
            <a:normAutofit fontScale="92500" lnSpcReduction="10000"/>
          </a:bodyPr>
          <a:lstStyle/>
          <a:p>
            <a:r>
              <a:rPr lang="en-GB" sz="24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Wind measurement campaigns are typically extensive, spanning multiple years, often at least three, to comprehensively capture the wind characteristics of a specific location. These campaigns employ anemometers installed on masts, strategically positioned to measure wind speed and direction. </a:t>
            </a:r>
          </a:p>
          <a:p>
            <a:r>
              <a:rPr lang="en-GB" sz="24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By collecting data at various heights above the ground (typically three distinct levels) these campaigns facilitate the reconstruction of the wind profile over the terrain, since wind speed tends to increase with increasing distance from the ground due to the diminishing effect of ground friction as one moves higher above the surface.</a:t>
            </a:r>
            <a:endParaRPr lang="it-IT"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sz="3600" dirty="0"/>
          </a:p>
        </p:txBody>
      </p:sp>
      <p:sp>
        <p:nvSpPr>
          <p:cNvPr id="7" name="Segnaposto contenuto 6">
            <a:extLst>
              <a:ext uri="{FF2B5EF4-FFF2-40B4-BE49-F238E27FC236}">
                <a16:creationId xmlns:a16="http://schemas.microsoft.com/office/drawing/2014/main" id="{1B5D12B3-EDF7-4F31-2CF1-3E14DD950E17}"/>
              </a:ext>
            </a:extLst>
          </p:cNvPr>
          <p:cNvSpPr>
            <a:spLocks noGrp="1"/>
          </p:cNvSpPr>
          <p:nvPr>
            <p:ph sz="half" idx="2"/>
          </p:nvPr>
        </p:nvSpPr>
        <p:spPr>
          <a:xfrm>
            <a:off x="7010400" y="1825625"/>
            <a:ext cx="4343400" cy="4351338"/>
          </a:xfrm>
        </p:spPr>
        <p:txBody>
          <a:bodyPr>
            <a:normAutofit fontScale="92500" lnSpcReduction="10000"/>
          </a:bodyPr>
          <a:lstStyle/>
          <a:p>
            <a:pPr algn="just">
              <a:spcBef>
                <a:spcPts val="600"/>
              </a:spcBef>
              <a:spcAft>
                <a:spcPts val="600"/>
              </a:spcAft>
            </a:pPr>
            <a:r>
              <a:rPr lang="en-GB" sz="24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The data gathered from these anemometers at different heights contribute to the formulation of a comprehensive wind profile for the area under investigation. This detailed profile aids in understanding how wind patterns evolve and change across various elevations, providing crucial insights for wind energy projects.</a:t>
            </a:r>
            <a:endParaRPr lang="it-IT" sz="24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3" name="Segnaposto piè di pagina 2">
            <a:extLst>
              <a:ext uri="{FF2B5EF4-FFF2-40B4-BE49-F238E27FC236}">
                <a16:creationId xmlns:a16="http://schemas.microsoft.com/office/drawing/2014/main" id="{92A3E7F5-62C0-8E63-3DAC-21CD3777B5DD}"/>
              </a:ext>
            </a:extLst>
          </p:cNvPr>
          <p:cNvSpPr>
            <a:spLocks noGrp="1"/>
          </p:cNvSpPr>
          <p:nvPr>
            <p:ph type="ftr" sz="quarter" idx="11"/>
          </p:nvPr>
        </p:nvSpPr>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
        <p:nvSpPr>
          <p:cNvPr id="4" name="Segnaposto numero diapositiva 3">
            <a:extLst>
              <a:ext uri="{FF2B5EF4-FFF2-40B4-BE49-F238E27FC236}">
                <a16:creationId xmlns:a16="http://schemas.microsoft.com/office/drawing/2014/main" id="{06FA57BC-D875-1289-D69F-156E407681A3}"/>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35950160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11A0C5F-331D-7F0B-7E43-982D4F47686E}"/>
              </a:ext>
            </a:extLst>
          </p:cNvPr>
          <p:cNvSpPr>
            <a:spLocks noGrp="1"/>
          </p:cNvSpPr>
          <p:nvPr>
            <p:ph type="title"/>
          </p:nvPr>
        </p:nvSpPr>
        <p:spPr/>
        <p:txBody>
          <a:bodyPr/>
          <a:lstStyle/>
          <a:p>
            <a:r>
              <a:rPr lang="en-GB" dirty="0"/>
              <a:t>Wind Measurement Campaigns</a:t>
            </a:r>
          </a:p>
        </p:txBody>
      </p:sp>
      <p:sp>
        <p:nvSpPr>
          <p:cNvPr id="4" name="Segnaposto contenuto 3">
            <a:extLst>
              <a:ext uri="{FF2B5EF4-FFF2-40B4-BE49-F238E27FC236}">
                <a16:creationId xmlns:a16="http://schemas.microsoft.com/office/drawing/2014/main" id="{A5A03E45-1399-CBEF-915C-F43E2330030E}"/>
              </a:ext>
            </a:extLst>
          </p:cNvPr>
          <p:cNvSpPr>
            <a:spLocks noGrp="1"/>
          </p:cNvSpPr>
          <p:nvPr>
            <p:ph sz="half" idx="2"/>
          </p:nvPr>
        </p:nvSpPr>
        <p:spPr>
          <a:xfrm>
            <a:off x="7251700" y="1825625"/>
            <a:ext cx="4755938" cy="4351338"/>
          </a:xfrm>
        </p:spPr>
        <p:txBody>
          <a:bodyPr>
            <a:normAutofit fontScale="85000" lnSpcReduction="10000"/>
          </a:bodyPr>
          <a:lstStyle/>
          <a:p>
            <a:r>
              <a:rPr lang="en-GB" sz="2800" dirty="0">
                <a:solidFill>
                  <a:srgbClr val="808080"/>
                </a:solidFill>
                <a:effectLst/>
                <a:latin typeface="Calibri" panose="020F0502020204030204" pitchFamily="34" charset="0"/>
                <a:ea typeface="Calibri" panose="020F0502020204030204" pitchFamily="34" charset="0"/>
                <a:cs typeface="Arial" panose="020B0604020202020204" pitchFamily="34" charset="0"/>
              </a:rPr>
              <a:t>The synthesis of this measurement data often involves statistical tools such as the Weibull curve and a wind rose. The Weibull curve helps in modelling wind speed frequency distribution, offering insights into the likelihood of different wind speeds occurring at the site. Meanwhile, the wind rose visually represents wind direction frequency, showcasing predominant wind directions and their occurrences throughout the measurement period.</a:t>
            </a:r>
            <a:endParaRPr lang="it-IT" sz="2800" dirty="0">
              <a:solidFill>
                <a:srgbClr val="808080"/>
              </a:solidFill>
              <a:effectLst/>
              <a:latin typeface="Calibri" panose="020F0502020204030204" pitchFamily="34" charset="0"/>
              <a:ea typeface="Calibri" panose="020F0502020204030204" pitchFamily="34" charset="0"/>
              <a:cs typeface="Arial" panose="020B0604020202020204" pitchFamily="34" charset="0"/>
            </a:endParaRPr>
          </a:p>
          <a:p>
            <a:endParaRPr lang="en-GB" dirty="0"/>
          </a:p>
        </p:txBody>
      </p:sp>
      <p:sp>
        <p:nvSpPr>
          <p:cNvPr id="5" name="Segnaposto piè di pagina 4">
            <a:extLst>
              <a:ext uri="{FF2B5EF4-FFF2-40B4-BE49-F238E27FC236}">
                <a16:creationId xmlns:a16="http://schemas.microsoft.com/office/drawing/2014/main" id="{BC64DD42-240B-4B27-BCE9-63D62A36E6F0}"/>
              </a:ext>
            </a:extLst>
          </p:cNvPr>
          <p:cNvSpPr>
            <a:spLocks noGrp="1"/>
          </p:cNvSpPr>
          <p:nvPr>
            <p:ph type="ftr" sz="quarter" idx="11"/>
          </p:nvPr>
        </p:nvSpPr>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
        <p:nvSpPr>
          <p:cNvPr id="6" name="Segnaposto numero diapositiva 5">
            <a:extLst>
              <a:ext uri="{FF2B5EF4-FFF2-40B4-BE49-F238E27FC236}">
                <a16:creationId xmlns:a16="http://schemas.microsoft.com/office/drawing/2014/main" id="{2957D9D8-8554-8C51-9075-96EFCFECAB26}"/>
              </a:ext>
            </a:extLst>
          </p:cNvPr>
          <p:cNvSpPr>
            <a:spLocks noGrp="1"/>
          </p:cNvSpPr>
          <p:nvPr>
            <p:ph type="sldNum" sz="quarter" idx="12"/>
          </p:nvPr>
        </p:nvSpPr>
        <p:spPr/>
        <p:txBody>
          <a:bodyPr/>
          <a:lstStyle/>
          <a:p>
            <a:fld id="{6FF9F0C5-380F-41C2-899A-BAC0F0927E16}" type="slidenum">
              <a:rPr lang="en-US" smtClean="0"/>
              <a:t>46</a:t>
            </a:fld>
            <a:endParaRPr lang="en-US" dirty="0"/>
          </a:p>
        </p:txBody>
      </p:sp>
      <p:pic>
        <p:nvPicPr>
          <p:cNvPr id="7" name="Segnaposto contenuto 6">
            <a:extLst>
              <a:ext uri="{FF2B5EF4-FFF2-40B4-BE49-F238E27FC236}">
                <a16:creationId xmlns:a16="http://schemas.microsoft.com/office/drawing/2014/main" id="{21BA1772-D68B-8E29-893C-2596C8313061}"/>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t="4241" b="5108"/>
          <a:stretch/>
        </p:blipFill>
        <p:spPr bwMode="auto">
          <a:xfrm>
            <a:off x="184362" y="2053432"/>
            <a:ext cx="6972858" cy="38227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1226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p:cNvSpPr>
            <a:spLocks noGrp="1"/>
          </p:cNvSpPr>
          <p:nvPr>
            <p:ph type="title"/>
          </p:nvPr>
        </p:nvSpPr>
        <p:spPr>
          <a:xfrm>
            <a:off x="838200" y="681037"/>
            <a:ext cx="10515600" cy="1009651"/>
          </a:xfrm>
        </p:spPr>
        <p:txBody>
          <a:bodyPr/>
          <a:lstStyle/>
          <a:p>
            <a:r>
              <a:rPr lang="it-IT" altLang="en-US" dirty="0" err="1"/>
              <a:t>Power</a:t>
            </a:r>
            <a:r>
              <a:rPr lang="it-IT" altLang="en-US" dirty="0"/>
              <a:t> of the Wind</a:t>
            </a:r>
          </a:p>
        </p:txBody>
      </p:sp>
      <p:sp>
        <p:nvSpPr>
          <p:cNvPr id="27651" name="Segnaposto contenuto 2"/>
          <p:cNvSpPr>
            <a:spLocks noGrp="1"/>
          </p:cNvSpPr>
          <p:nvPr>
            <p:ph idx="1"/>
          </p:nvPr>
        </p:nvSpPr>
        <p:spPr>
          <a:xfrm>
            <a:off x="838200" y="1506025"/>
            <a:ext cx="10515600" cy="4351338"/>
          </a:xfrm>
        </p:spPr>
        <p:txBody>
          <a:bodyPr/>
          <a:lstStyle/>
          <a:p>
            <a:r>
              <a:rPr lang="it-IT" altLang="en-US" dirty="0"/>
              <a:t>P = (1/2) r A V3 = (1/2) r pR2 V3 = (1/2) r p(D2/4) V3</a:t>
            </a:r>
          </a:p>
          <a:p>
            <a:r>
              <a:rPr lang="it-IT" altLang="en-US" dirty="0" err="1"/>
              <a:t>Doubling</a:t>
            </a:r>
            <a:r>
              <a:rPr lang="it-IT" altLang="en-US" dirty="0"/>
              <a:t> Wind </a:t>
            </a:r>
            <a:r>
              <a:rPr lang="it-IT" altLang="en-US" dirty="0" err="1"/>
              <a:t>Speed</a:t>
            </a:r>
            <a:r>
              <a:rPr lang="it-IT" altLang="en-US" dirty="0"/>
              <a:t> V </a:t>
            </a:r>
            <a:r>
              <a:rPr lang="it-IT" altLang="en-US" dirty="0">
                <a:sym typeface="Wingdings" panose="05000000000000000000" pitchFamily="2" charset="2"/>
              </a:rPr>
              <a:t> </a:t>
            </a:r>
            <a:r>
              <a:rPr lang="it-IT" altLang="en-US" dirty="0" err="1">
                <a:sym typeface="Wingdings" panose="05000000000000000000" pitchFamily="2" charset="2"/>
              </a:rPr>
              <a:t>Power</a:t>
            </a:r>
            <a:r>
              <a:rPr lang="it-IT" altLang="en-US" dirty="0">
                <a:sym typeface="Wingdings" panose="05000000000000000000" pitchFamily="2" charset="2"/>
              </a:rPr>
              <a:t> P </a:t>
            </a:r>
            <a:r>
              <a:rPr lang="it-IT" altLang="en-US" dirty="0" err="1">
                <a:sym typeface="Wingdings" panose="05000000000000000000" pitchFamily="2" charset="2"/>
              </a:rPr>
              <a:t>increases</a:t>
            </a:r>
            <a:r>
              <a:rPr lang="it-IT" altLang="en-US" dirty="0">
                <a:sym typeface="Wingdings" panose="05000000000000000000" pitchFamily="2" charset="2"/>
              </a:rPr>
              <a:t> 8 </a:t>
            </a:r>
            <a:r>
              <a:rPr lang="it-IT" altLang="en-US" dirty="0" err="1">
                <a:sym typeface="Wingdings" panose="05000000000000000000" pitchFamily="2" charset="2"/>
              </a:rPr>
              <a:t>times</a:t>
            </a:r>
            <a:endParaRPr lang="it-IT" altLang="en-US" dirty="0">
              <a:sym typeface="Wingdings" panose="05000000000000000000" pitchFamily="2" charset="2"/>
            </a:endParaRPr>
          </a:p>
          <a:p>
            <a:r>
              <a:rPr lang="it-IT" altLang="en-US" dirty="0" err="1">
                <a:sym typeface="Wingdings" panose="05000000000000000000" pitchFamily="2" charset="2"/>
              </a:rPr>
              <a:t>Doubling</a:t>
            </a:r>
            <a:r>
              <a:rPr lang="it-IT" altLang="en-US" dirty="0">
                <a:sym typeface="Wingdings" panose="05000000000000000000" pitchFamily="2" charset="2"/>
              </a:rPr>
              <a:t> the </a:t>
            </a:r>
            <a:r>
              <a:rPr lang="it-IT" altLang="en-US" dirty="0" err="1">
                <a:sym typeface="Wingdings" panose="05000000000000000000" pitchFamily="2" charset="2"/>
              </a:rPr>
              <a:t>Diameter</a:t>
            </a:r>
            <a:r>
              <a:rPr lang="it-IT" altLang="en-US" dirty="0">
                <a:sym typeface="Wingdings" panose="05000000000000000000" pitchFamily="2" charset="2"/>
              </a:rPr>
              <a:t> D  </a:t>
            </a:r>
            <a:r>
              <a:rPr lang="it-IT" altLang="en-US" dirty="0" err="1">
                <a:sym typeface="Wingdings" panose="05000000000000000000" pitchFamily="2" charset="2"/>
              </a:rPr>
              <a:t>Power</a:t>
            </a:r>
            <a:r>
              <a:rPr lang="it-IT" altLang="en-US" dirty="0">
                <a:sym typeface="Wingdings" panose="05000000000000000000" pitchFamily="2" charset="2"/>
              </a:rPr>
              <a:t> P </a:t>
            </a:r>
            <a:r>
              <a:rPr lang="it-IT" altLang="en-US" dirty="0" err="1">
                <a:sym typeface="Wingdings" panose="05000000000000000000" pitchFamily="2" charset="2"/>
              </a:rPr>
              <a:t>increases</a:t>
            </a:r>
            <a:r>
              <a:rPr lang="it-IT" altLang="en-US" dirty="0">
                <a:sym typeface="Wingdings" panose="05000000000000000000" pitchFamily="2" charset="2"/>
              </a:rPr>
              <a:t> 4 </a:t>
            </a:r>
            <a:r>
              <a:rPr lang="it-IT" altLang="en-US" dirty="0" err="1">
                <a:sym typeface="Wingdings" panose="05000000000000000000" pitchFamily="2" charset="2"/>
              </a:rPr>
              <a:t>times</a:t>
            </a:r>
            <a:endParaRPr lang="it-IT" altLang="en-US" dirty="0"/>
          </a:p>
          <a:p>
            <a:r>
              <a:rPr lang="it-IT" altLang="en-US" dirty="0" err="1">
                <a:sym typeface="Wingdings" panose="05000000000000000000" pitchFamily="2" charset="2"/>
              </a:rPr>
              <a:t>Doubling</a:t>
            </a:r>
            <a:r>
              <a:rPr lang="it-IT" altLang="en-US" dirty="0">
                <a:sym typeface="Wingdings" panose="05000000000000000000" pitchFamily="2" charset="2"/>
              </a:rPr>
              <a:t> the Area A  </a:t>
            </a:r>
            <a:r>
              <a:rPr lang="it-IT" altLang="en-US" dirty="0" err="1">
                <a:sym typeface="Wingdings" panose="05000000000000000000" pitchFamily="2" charset="2"/>
              </a:rPr>
              <a:t>Power</a:t>
            </a:r>
            <a:r>
              <a:rPr lang="it-IT" altLang="en-US" dirty="0">
                <a:sym typeface="Wingdings" panose="05000000000000000000" pitchFamily="2" charset="2"/>
              </a:rPr>
              <a:t> P </a:t>
            </a:r>
            <a:r>
              <a:rPr lang="it-IT" altLang="en-US" dirty="0" err="1">
                <a:sym typeface="Wingdings" panose="05000000000000000000" pitchFamily="2" charset="2"/>
              </a:rPr>
              <a:t>increases</a:t>
            </a:r>
            <a:r>
              <a:rPr lang="it-IT" altLang="en-US" dirty="0">
                <a:sym typeface="Wingdings" panose="05000000000000000000" pitchFamily="2" charset="2"/>
              </a:rPr>
              <a:t> 2 </a:t>
            </a:r>
            <a:r>
              <a:rPr lang="it-IT" altLang="en-US" dirty="0" err="1">
                <a:sym typeface="Wingdings" panose="05000000000000000000" pitchFamily="2" charset="2"/>
              </a:rPr>
              <a:t>times</a:t>
            </a:r>
            <a:endParaRPr lang="it-IT" altLang="en-US" dirty="0"/>
          </a:p>
          <a:p>
            <a:endParaRPr lang="it-IT" altLang="en-US" dirty="0"/>
          </a:p>
        </p:txBody>
      </p:sp>
      <p:pic>
        <p:nvPicPr>
          <p:cNvPr id="2765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8638" y="3435762"/>
            <a:ext cx="3991708" cy="2505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CasellaDiTesto 5"/>
          <p:cNvSpPr txBox="1"/>
          <p:nvPr/>
        </p:nvSpPr>
        <p:spPr>
          <a:xfrm>
            <a:off x="1651474" y="5961581"/>
            <a:ext cx="816250" cy="220188"/>
          </a:xfrm>
          <a:prstGeom prst="rect">
            <a:avLst/>
          </a:prstGeom>
          <a:noFill/>
        </p:spPr>
        <p:txBody>
          <a:bodyPr wrap="square">
            <a:spAutoFit/>
          </a:bodyPr>
          <a:lstStyle/>
          <a:p>
            <a:pPr>
              <a:defRPr/>
            </a:pPr>
            <a:r>
              <a:rPr lang="it-IT" sz="831" b="1" dirty="0" err="1">
                <a:latin typeface="+mn-lt"/>
              </a:rPr>
              <a:t>P.Gipe</a:t>
            </a:r>
            <a:r>
              <a:rPr lang="it-IT" sz="831" b="1" dirty="0">
                <a:latin typeface="+mn-lt"/>
              </a:rPr>
              <a:t>, 2002</a:t>
            </a:r>
          </a:p>
        </p:txBody>
      </p:sp>
      <p:sp>
        <p:nvSpPr>
          <p:cNvPr id="7" name="Segnaposto contenuto 2"/>
          <p:cNvSpPr txBox="1">
            <a:spLocks/>
          </p:cNvSpPr>
          <p:nvPr/>
        </p:nvSpPr>
        <p:spPr bwMode="auto">
          <a:xfrm>
            <a:off x="5830124" y="3568700"/>
            <a:ext cx="4719294" cy="2372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anchor="t" anchorCtr="0" compatLnSpc="1">
            <a:prstTxWarp prst="textNoShape">
              <a:avLst/>
            </a:prstTxWarp>
          </a:bodyPr>
          <a:lstStyle>
            <a:lvl1pPr marL="342900" indent="-342900" algn="l" rtl="0" eaLnBrk="1" fontAlgn="base" hangingPunct="1">
              <a:lnSpc>
                <a:spcPct val="120000"/>
              </a:lnSpc>
              <a:spcBef>
                <a:spcPct val="20000"/>
              </a:spcBef>
              <a:spcAft>
                <a:spcPct val="0"/>
              </a:spcAft>
              <a:buChar char="•"/>
              <a:defRPr sz="2400">
                <a:solidFill>
                  <a:schemeClr val="tx1"/>
                </a:solidFill>
                <a:latin typeface="+mn-lt"/>
                <a:ea typeface="+mn-ea"/>
                <a:cs typeface="+mn-cs"/>
              </a:defRPr>
            </a:lvl1pPr>
            <a:lvl2pPr marL="742950" indent="-285750" algn="l" rtl="0" eaLnBrk="1" fontAlgn="base" hangingPunct="1">
              <a:lnSpc>
                <a:spcPct val="120000"/>
              </a:lnSpc>
              <a:spcBef>
                <a:spcPct val="20000"/>
              </a:spcBef>
              <a:spcAft>
                <a:spcPct val="0"/>
              </a:spcAft>
              <a:buChar char="–"/>
              <a:defRPr sz="2200">
                <a:solidFill>
                  <a:schemeClr val="tx1"/>
                </a:solidFill>
                <a:latin typeface="+mn-lt"/>
                <a:cs typeface="+mn-cs"/>
              </a:defRPr>
            </a:lvl2pPr>
            <a:lvl3pPr marL="1143000" indent="-228600" algn="l" rtl="0" eaLnBrk="1" fontAlgn="base" hangingPunct="1">
              <a:spcBef>
                <a:spcPct val="20000"/>
              </a:spcBef>
              <a:spcAft>
                <a:spcPct val="0"/>
              </a:spcAft>
              <a:buChar char="•"/>
              <a:defRPr sz="2000">
                <a:solidFill>
                  <a:schemeClr val="tx1"/>
                </a:solidFill>
                <a:latin typeface="+mn-lt"/>
                <a:cs typeface="+mn-cs"/>
              </a:defRPr>
            </a:lvl3pPr>
            <a:lvl4pPr marL="1600200" indent="-228600" algn="l" rtl="0" eaLnBrk="1" fontAlgn="t" hangingPunct="1">
              <a:spcBef>
                <a:spcPct val="20000"/>
              </a:spcBef>
              <a:spcAft>
                <a:spcPct val="0"/>
              </a:spcAft>
              <a:buChar char="–"/>
              <a:defRPr sz="1600">
                <a:solidFill>
                  <a:srgbClr val="000000"/>
                </a:solidFill>
                <a:latin typeface="+mn-lt"/>
                <a:cs typeface="+mn-cs"/>
              </a:defRPr>
            </a:lvl4pPr>
            <a:lvl5pPr marL="2057400" indent="-228600" algn="l" rtl="0" eaLnBrk="1" fontAlgn="base" hangingPunct="1">
              <a:spcBef>
                <a:spcPct val="20000"/>
              </a:spcBef>
              <a:spcAft>
                <a:spcPct val="0"/>
              </a:spcAft>
              <a:buChar char="»"/>
              <a:defRPr sz="1600">
                <a:solidFill>
                  <a:schemeClr val="tx1"/>
                </a:solidFill>
                <a:latin typeface="+mn-lt"/>
                <a:cs typeface="+mn-cs"/>
              </a:defRPr>
            </a:lvl5pPr>
            <a:lvl6pPr marL="2514600" indent="-228600" algn="l" rtl="0" eaLnBrk="1" fontAlgn="base" hangingPunct="1">
              <a:spcBef>
                <a:spcPct val="20000"/>
              </a:spcBef>
              <a:spcAft>
                <a:spcPct val="0"/>
              </a:spcAft>
              <a:buChar char="»"/>
              <a:defRPr sz="1600">
                <a:solidFill>
                  <a:schemeClr val="tx1"/>
                </a:solidFill>
                <a:latin typeface="+mn-lt"/>
                <a:cs typeface="+mn-cs"/>
              </a:defRPr>
            </a:lvl6pPr>
            <a:lvl7pPr marL="2971800" indent="-228600" algn="l" rtl="0" eaLnBrk="1" fontAlgn="base" hangingPunct="1">
              <a:spcBef>
                <a:spcPct val="20000"/>
              </a:spcBef>
              <a:spcAft>
                <a:spcPct val="0"/>
              </a:spcAft>
              <a:buChar char="»"/>
              <a:defRPr sz="1600">
                <a:solidFill>
                  <a:schemeClr val="tx1"/>
                </a:solidFill>
                <a:latin typeface="+mn-lt"/>
                <a:cs typeface="+mn-cs"/>
              </a:defRPr>
            </a:lvl7pPr>
            <a:lvl8pPr marL="3429000" indent="-228600" algn="l" rtl="0" eaLnBrk="1" fontAlgn="base" hangingPunct="1">
              <a:spcBef>
                <a:spcPct val="20000"/>
              </a:spcBef>
              <a:spcAft>
                <a:spcPct val="0"/>
              </a:spcAft>
              <a:buChar char="»"/>
              <a:defRPr sz="1600">
                <a:solidFill>
                  <a:schemeClr val="tx1"/>
                </a:solidFill>
                <a:latin typeface="+mn-lt"/>
                <a:cs typeface="+mn-cs"/>
              </a:defRPr>
            </a:lvl8pPr>
            <a:lvl9pPr marL="3886200" indent="-228600" algn="l" rtl="0" eaLnBrk="1" fontAlgn="base" hangingPunct="1">
              <a:spcBef>
                <a:spcPct val="20000"/>
              </a:spcBef>
              <a:spcAft>
                <a:spcPct val="0"/>
              </a:spcAft>
              <a:buChar char="»"/>
              <a:defRPr sz="1600">
                <a:solidFill>
                  <a:schemeClr val="tx1"/>
                </a:solidFill>
                <a:latin typeface="+mn-lt"/>
                <a:cs typeface="+mn-cs"/>
              </a:defRPr>
            </a:lvl9pPr>
          </a:lstStyle>
          <a:p>
            <a:pPr marL="0" indent="0">
              <a:buClr>
                <a:schemeClr val="tx1"/>
              </a:buClr>
              <a:buSzPct val="100000"/>
              <a:buNone/>
            </a:pPr>
            <a:r>
              <a:rPr lang="en-GB" altLang="en-US" sz="1662" b="1" kern="0" dirty="0">
                <a:latin typeface="Calibri" panose="020F0502020204030204" pitchFamily="34" charset="0"/>
                <a:cs typeface="Calibri" panose="020F0502020204030204" pitchFamily="34" charset="0"/>
              </a:rPr>
              <a:t>P = (1/2) </a:t>
            </a:r>
            <a:r>
              <a:rPr lang="it-IT" altLang="en-US" sz="1800" b="1" dirty="0">
                <a:latin typeface="Symbol" panose="05050102010706020507" pitchFamily="18" charset="2"/>
              </a:rPr>
              <a:t>r</a:t>
            </a:r>
            <a:r>
              <a:rPr lang="en-GB" altLang="en-US" sz="1662" b="1" kern="0" dirty="0">
                <a:latin typeface="Calibri" panose="020F0502020204030204" pitchFamily="34" charset="0"/>
                <a:cs typeface="Calibri" panose="020F0502020204030204" pitchFamily="34" charset="0"/>
              </a:rPr>
              <a:t> A V</a:t>
            </a:r>
            <a:r>
              <a:rPr lang="en-GB" altLang="en-US" sz="1662" b="1" kern="0" baseline="30000" dirty="0">
                <a:latin typeface="Calibri" panose="020F0502020204030204" pitchFamily="34" charset="0"/>
                <a:cs typeface="Calibri" panose="020F0502020204030204" pitchFamily="34" charset="0"/>
              </a:rPr>
              <a:t>3</a:t>
            </a:r>
            <a:r>
              <a:rPr lang="en-GB" altLang="en-US" sz="1662" b="1" kern="0" dirty="0">
                <a:latin typeface="Calibri" panose="020F0502020204030204" pitchFamily="34" charset="0"/>
                <a:cs typeface="Calibri" panose="020F0502020204030204" pitchFamily="34" charset="0"/>
              </a:rPr>
              <a:t> </a:t>
            </a:r>
          </a:p>
          <a:p>
            <a:pPr lvl="1">
              <a:buSzPct val="100000"/>
              <a:buFont typeface="Wingdings" panose="05000000000000000000" pitchFamily="2" charset="2"/>
              <a:buChar char="ð"/>
            </a:pPr>
            <a:r>
              <a:rPr lang="it-IT" altLang="en-US" sz="1600" b="1" dirty="0">
                <a:latin typeface="Symbol" panose="05050102010706020507" pitchFamily="18" charset="2"/>
              </a:rPr>
              <a:t>r</a:t>
            </a:r>
            <a:r>
              <a:rPr lang="en-GB" altLang="en-US" sz="1477" b="1" kern="0" dirty="0">
                <a:latin typeface="Calibri" panose="020F0502020204030204" pitchFamily="34" charset="0"/>
                <a:cs typeface="Calibri" panose="020F0502020204030204" pitchFamily="34" charset="0"/>
              </a:rPr>
              <a:t> = Air density</a:t>
            </a:r>
          </a:p>
          <a:p>
            <a:pPr lvl="1">
              <a:buSzPct val="100000"/>
              <a:buFont typeface="Wingdings" panose="05000000000000000000" pitchFamily="2" charset="2"/>
              <a:buChar char="ð"/>
            </a:pPr>
            <a:r>
              <a:rPr lang="en-GB" altLang="en-US" sz="1477" b="1" kern="0" dirty="0">
                <a:latin typeface="Calibri" panose="020F0502020204030204" pitchFamily="34" charset="0"/>
                <a:cs typeface="Calibri" panose="020F0502020204030204" pitchFamily="34" charset="0"/>
              </a:rPr>
              <a:t>A = Considered Area</a:t>
            </a:r>
          </a:p>
          <a:p>
            <a:pPr lvl="1">
              <a:buSzPct val="100000"/>
              <a:buFont typeface="Wingdings" panose="05000000000000000000" pitchFamily="2" charset="2"/>
              <a:buChar char="ð"/>
            </a:pPr>
            <a:r>
              <a:rPr lang="en-GB" altLang="en-US" sz="1477" b="1" kern="0" dirty="0">
                <a:latin typeface="Calibri" panose="020F0502020204030204" pitchFamily="34" charset="0"/>
                <a:cs typeface="Calibri" panose="020F0502020204030204" pitchFamily="34" charset="0"/>
              </a:rPr>
              <a:t>V = Wind Speed</a:t>
            </a:r>
          </a:p>
          <a:p>
            <a:pPr lvl="1">
              <a:buSzPct val="100000"/>
              <a:buFont typeface="Wingdings" panose="05000000000000000000" pitchFamily="2" charset="2"/>
              <a:buChar char="ð"/>
            </a:pPr>
            <a:r>
              <a:rPr lang="en-GB" altLang="en-US" sz="1477" kern="0" dirty="0" err="1">
                <a:latin typeface="Calibri" panose="020F0502020204030204" pitchFamily="34" charset="0"/>
                <a:cs typeface="Calibri" panose="020F0502020204030204" pitchFamily="34" charset="0"/>
              </a:rPr>
              <a:t>Tipical</a:t>
            </a:r>
            <a:r>
              <a:rPr lang="en-GB" altLang="en-US" sz="1477" kern="0" dirty="0">
                <a:latin typeface="Calibri" panose="020F0502020204030204" pitchFamily="34" charset="0"/>
                <a:cs typeface="Calibri" panose="020F0502020204030204" pitchFamily="34" charset="0"/>
              </a:rPr>
              <a:t> values for air density ranges between</a:t>
            </a:r>
            <a:br>
              <a:rPr lang="en-GB" altLang="en-US" sz="1477" kern="0" dirty="0">
                <a:latin typeface="Calibri" panose="020F0502020204030204" pitchFamily="34" charset="0"/>
                <a:cs typeface="Calibri" panose="020F0502020204030204" pitchFamily="34" charset="0"/>
              </a:rPr>
            </a:br>
            <a:r>
              <a:rPr lang="en-GB" altLang="en-US" sz="1477" kern="0" dirty="0">
                <a:latin typeface="Calibri" panose="020F0502020204030204" pitchFamily="34" charset="0"/>
                <a:cs typeface="Calibri" panose="020F0502020204030204" pitchFamily="34" charset="0"/>
              </a:rPr>
              <a:t>0.9 – 1.4 kg/m</a:t>
            </a:r>
            <a:r>
              <a:rPr lang="en-GB" altLang="en-US" sz="1477" kern="0" baseline="30000" dirty="0">
                <a:latin typeface="Calibri" panose="020F0502020204030204" pitchFamily="34" charset="0"/>
                <a:cs typeface="Calibri" panose="020F0502020204030204" pitchFamily="34" charset="0"/>
              </a:rPr>
              <a:t>3</a:t>
            </a:r>
            <a:r>
              <a:rPr lang="en-GB" altLang="en-US" sz="1477" kern="0" dirty="0">
                <a:latin typeface="Calibri" panose="020F0502020204030204" pitchFamily="34" charset="0"/>
                <a:cs typeface="Calibri" panose="020F0502020204030204" pitchFamily="34" charset="0"/>
              </a:rPr>
              <a:t> (</a:t>
            </a:r>
            <a:r>
              <a:rPr lang="en-GB" altLang="en-US" sz="1477" i="1" kern="0" dirty="0">
                <a:latin typeface="Calibri" panose="020F0502020204030204" pitchFamily="34" charset="0"/>
                <a:cs typeface="Calibri" panose="020F0502020204030204" pitchFamily="34" charset="0"/>
              </a:rPr>
              <a:t>Standard value: 1.225</a:t>
            </a:r>
            <a:r>
              <a:rPr lang="en-GB" altLang="en-US" sz="1477" kern="0" dirty="0">
                <a:latin typeface="Calibri" panose="020F0502020204030204" pitchFamily="34" charset="0"/>
                <a:cs typeface="Calibri" panose="020F0502020204030204" pitchFamily="34" charset="0"/>
              </a:rPr>
              <a:t> kg/m</a:t>
            </a:r>
            <a:r>
              <a:rPr lang="en-GB" altLang="en-US" sz="1477" kern="0" baseline="30000" dirty="0">
                <a:latin typeface="Calibri" panose="020F0502020204030204" pitchFamily="34" charset="0"/>
                <a:cs typeface="Calibri" panose="020F0502020204030204" pitchFamily="34" charset="0"/>
              </a:rPr>
              <a:t>3 </a:t>
            </a:r>
            <a:r>
              <a:rPr lang="en-GB" altLang="en-US" sz="1477" i="1" kern="0" dirty="0">
                <a:latin typeface="Calibri" panose="020F0502020204030204" pitchFamily="34" charset="0"/>
                <a:cs typeface="Calibri" panose="020F0502020204030204" pitchFamily="34" charset="0"/>
              </a:rPr>
              <a:t>-minor values for warm climates and highest latitudes)</a:t>
            </a:r>
          </a:p>
        </p:txBody>
      </p:sp>
      <p:sp>
        <p:nvSpPr>
          <p:cNvPr id="5" name="Segnaposto piè di pagina 3">
            <a:extLst>
              <a:ext uri="{FF2B5EF4-FFF2-40B4-BE49-F238E27FC236}">
                <a16:creationId xmlns:a16="http://schemas.microsoft.com/office/drawing/2014/main" id="{FE819EF7-F0D0-CD53-84DB-F57BD4983A56}"/>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Tree>
    <p:extLst>
      <p:ext uri="{BB962C8B-B14F-4D97-AF65-F5344CB8AC3E}">
        <p14:creationId xmlns:p14="http://schemas.microsoft.com/office/powerpoint/2010/main" val="35363185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681037"/>
            <a:ext cx="10515600" cy="1009651"/>
          </a:xfrm>
        </p:spPr>
        <p:txBody>
          <a:bodyPr/>
          <a:lstStyle/>
          <a:p>
            <a:r>
              <a:rPr lang="en-GB" altLang="en-US" dirty="0"/>
              <a:t>Betz’s Elementary Momentum Theory</a:t>
            </a:r>
            <a:endParaRPr lang="en-GB" dirty="0"/>
          </a:p>
        </p:txBody>
      </p:sp>
      <p:sp>
        <p:nvSpPr>
          <p:cNvPr id="3" name="Segnaposto contenuto 2"/>
          <p:cNvSpPr>
            <a:spLocks noGrp="1"/>
          </p:cNvSpPr>
          <p:nvPr>
            <p:ph idx="1"/>
          </p:nvPr>
        </p:nvSpPr>
        <p:spPr>
          <a:xfrm>
            <a:off x="838200" y="1825625"/>
            <a:ext cx="10515600" cy="4351338"/>
          </a:xfrm>
        </p:spPr>
        <p:txBody>
          <a:bodyPr>
            <a:normAutofit fontScale="92500" lnSpcReduction="20000"/>
          </a:bodyPr>
          <a:lstStyle/>
          <a:p>
            <a:pPr marL="0" indent="0">
              <a:buNone/>
            </a:pPr>
            <a:r>
              <a:rPr lang="en-GB" dirty="0"/>
              <a:t>The essential findings derived from the momentum theory can be summarised in words as follows:</a:t>
            </a:r>
          </a:p>
          <a:p>
            <a:r>
              <a:rPr lang="en-GB" dirty="0"/>
              <a:t>The mechanical power which can be extracted from a free-stream airflow by an energy converter increases with the third power of the wind velocity.</a:t>
            </a:r>
          </a:p>
          <a:p>
            <a:r>
              <a:rPr lang="en-GB" dirty="0"/>
              <a:t>The power increases linearly with the cross-sectional area of the converter traversed, it thus increases with the square of its diameter.</a:t>
            </a:r>
          </a:p>
          <a:p>
            <a:r>
              <a:rPr lang="en-GB" dirty="0"/>
              <a:t>Even with an ideal airflow and lossless conversion, the ratio of extractable mechanical work to the power contained in the wind is limited to a value of 0.593. Hence, only about 60 % of the wind energy of a certain cross-section can be converted into mechanical power. </a:t>
            </a:r>
          </a:p>
          <a:p>
            <a:r>
              <a:rPr lang="en-GB" dirty="0"/>
              <a:t>Betz limit (or the ‘Betz–</a:t>
            </a:r>
            <a:r>
              <a:rPr lang="en-GB" dirty="0" err="1"/>
              <a:t>Joukowsky</a:t>
            </a:r>
            <a:r>
              <a:rPr lang="en-GB" dirty="0"/>
              <a:t> limit’) does not include the losses due to rotation of the wake, and therefore, it represents a conservative upper maximum. </a:t>
            </a:r>
          </a:p>
          <a:p>
            <a:r>
              <a:rPr lang="en-GB" dirty="0"/>
              <a:t>Anyway, there is no interest in a wind turbine with high “efficiency” since the fuel of wind generators is for free; what’s important is the production of energy at the lowest price possible.</a:t>
            </a:r>
          </a:p>
          <a:p>
            <a:endParaRPr lang="en-GB" dirty="0"/>
          </a:p>
        </p:txBody>
      </p:sp>
      <p:sp>
        <p:nvSpPr>
          <p:cNvPr id="7" name="Segnaposto piè di pagina 3">
            <a:extLst>
              <a:ext uri="{FF2B5EF4-FFF2-40B4-BE49-F238E27FC236}">
                <a16:creationId xmlns:a16="http://schemas.microsoft.com/office/drawing/2014/main" id="{E2F15E8C-6555-811A-0249-4B64FE08526A}"/>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Tree>
    <p:extLst>
      <p:ext uri="{BB962C8B-B14F-4D97-AF65-F5344CB8AC3E}">
        <p14:creationId xmlns:p14="http://schemas.microsoft.com/office/powerpoint/2010/main" val="37162852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838200" y="812800"/>
            <a:ext cx="10515600" cy="877888"/>
          </a:xfrm>
        </p:spPr>
        <p:txBody>
          <a:bodyPr/>
          <a:lstStyle/>
          <a:p>
            <a:r>
              <a:rPr lang="en-GB" dirty="0"/>
              <a:t>Wind generators: classification</a:t>
            </a:r>
          </a:p>
        </p:txBody>
      </p:sp>
      <p:sp>
        <p:nvSpPr>
          <p:cNvPr id="8" name="Segnaposto contenuto 7"/>
          <p:cNvSpPr>
            <a:spLocks noGrp="1"/>
          </p:cNvSpPr>
          <p:nvPr>
            <p:ph sz="half" idx="1"/>
          </p:nvPr>
        </p:nvSpPr>
        <p:spPr>
          <a:xfrm>
            <a:off x="838200" y="1825625"/>
            <a:ext cx="5181600" cy="4351338"/>
          </a:xfrm>
        </p:spPr>
        <p:txBody>
          <a:bodyPr>
            <a:normAutofit fontScale="77500" lnSpcReduction="20000"/>
          </a:bodyPr>
          <a:lstStyle/>
          <a:p>
            <a:r>
              <a:rPr lang="en-GB" dirty="0"/>
              <a:t>There are several different design concepts for wind turbines. One basic classification is Horizontal Axis Wind Turbines (HAWT) versus Vertical Axis Wind Turbines (VAWT). </a:t>
            </a:r>
          </a:p>
          <a:p>
            <a:r>
              <a:rPr lang="en-GB" dirty="0"/>
              <a:t>Horizontal Axis Wind Turbines can have the rotor upwind, that is, facing the wind or downwind so that the wind will pass the tower and nacelle before it hits the rotor.</a:t>
            </a:r>
          </a:p>
          <a:p>
            <a:r>
              <a:rPr lang="en-GB" dirty="0"/>
              <a:t>Today most turbines have an upwind rotor, but there are turbines, from prototypes in the MW-class to smaller turbines with a nominal power of 20-150kW, as well as water pumping wind wheels from the 19th century, with downwind rotors.</a:t>
            </a:r>
          </a:p>
          <a:p>
            <a:endParaRPr lang="en-GB" dirty="0"/>
          </a:p>
        </p:txBody>
      </p:sp>
      <p:sp>
        <p:nvSpPr>
          <p:cNvPr id="10" name="CasellaDiTesto 9"/>
          <p:cNvSpPr txBox="1"/>
          <p:nvPr/>
        </p:nvSpPr>
        <p:spPr>
          <a:xfrm>
            <a:off x="10757568" y="6042024"/>
            <a:ext cx="1434432" cy="291170"/>
          </a:xfrm>
          <a:prstGeom prst="rect">
            <a:avLst/>
          </a:prstGeom>
          <a:noFill/>
        </p:spPr>
        <p:txBody>
          <a:bodyPr wrap="square">
            <a:spAutoFit/>
          </a:bodyPr>
          <a:lstStyle/>
          <a:p>
            <a:pPr>
              <a:defRPr/>
            </a:pPr>
            <a:r>
              <a:rPr lang="it-IT" sz="1292" b="1" dirty="0" err="1">
                <a:latin typeface="+mn-lt"/>
              </a:rPr>
              <a:t>T.Wizelius</a:t>
            </a:r>
            <a:r>
              <a:rPr lang="it-IT" sz="1292" b="1" dirty="0">
                <a:latin typeface="+mn-lt"/>
              </a:rPr>
              <a:t>, 2007</a:t>
            </a:r>
          </a:p>
        </p:txBody>
      </p:sp>
      <p:pic>
        <p:nvPicPr>
          <p:cNvPr id="9" name="Segnaposto contenuto 8"/>
          <p:cNvPicPr>
            <a:picLocks noGrp="1" noChangeAspect="1"/>
          </p:cNvPicPr>
          <p:nvPr>
            <p:ph sz="half" idx="2"/>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4572" t="45713" r="14357" b="17616"/>
          <a:stretch/>
        </p:blipFill>
        <p:spPr>
          <a:xfrm>
            <a:off x="6019800" y="1690688"/>
            <a:ext cx="5620434" cy="4351336"/>
          </a:xfrm>
          <a:prstGeom prst="rect">
            <a:avLst/>
          </a:prstGeom>
        </p:spPr>
      </p:pic>
      <p:sp>
        <p:nvSpPr>
          <p:cNvPr id="11" name="Segnaposto piè di pagina 3">
            <a:extLst>
              <a:ext uri="{FF2B5EF4-FFF2-40B4-BE49-F238E27FC236}">
                <a16:creationId xmlns:a16="http://schemas.microsoft.com/office/drawing/2014/main" id="{748C8E21-3ED2-37E0-8894-837A326C84AB}"/>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Tree>
    <p:extLst>
      <p:ext uri="{BB962C8B-B14F-4D97-AF65-F5344CB8AC3E}">
        <p14:creationId xmlns:p14="http://schemas.microsoft.com/office/powerpoint/2010/main" val="1987101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1F91AF-0E62-BAC4-8FEC-9B4178425CC9}"/>
              </a:ext>
            </a:extLst>
          </p:cNvPr>
          <p:cNvSpPr>
            <a:spLocks noGrp="1"/>
          </p:cNvSpPr>
          <p:nvPr>
            <p:ph type="title"/>
          </p:nvPr>
        </p:nvSpPr>
        <p:spPr/>
        <p:txBody>
          <a:bodyPr/>
          <a:lstStyle/>
          <a:p>
            <a:r>
              <a:rPr lang="en-GB" dirty="0"/>
              <a:t>World Consumption</a:t>
            </a:r>
          </a:p>
        </p:txBody>
      </p:sp>
      <p:pic>
        <p:nvPicPr>
          <p:cNvPr id="7" name="Segnaposto contenuto 6">
            <a:extLst>
              <a:ext uri="{FF2B5EF4-FFF2-40B4-BE49-F238E27FC236}">
                <a16:creationId xmlns:a16="http://schemas.microsoft.com/office/drawing/2014/main" id="{4ADB95BF-A1EA-67E5-12C4-78FE3C7E0FF1}"/>
              </a:ext>
            </a:extLst>
          </p:cNvPr>
          <p:cNvPicPr>
            <a:picLocks noGrp="1" noChangeAspect="1"/>
          </p:cNvPicPr>
          <p:nvPr>
            <p:ph sz="half" idx="1"/>
          </p:nvPr>
        </p:nvPicPr>
        <p:blipFill>
          <a:blip r:embed="rId2">
            <a:clrChange>
              <a:clrFrom>
                <a:srgbClr val="FFFFFF"/>
              </a:clrFrom>
              <a:clrTo>
                <a:srgbClr val="FFFFFF">
                  <a:alpha val="0"/>
                </a:srgbClr>
              </a:clrTo>
            </a:clrChange>
          </a:blip>
          <a:stretch>
            <a:fillRect/>
          </a:stretch>
        </p:blipFill>
        <p:spPr>
          <a:xfrm>
            <a:off x="838199" y="1676402"/>
            <a:ext cx="3983111" cy="4809692"/>
          </a:xfrm>
          <a:prstGeom prst="rect">
            <a:avLst/>
          </a:prstGeom>
        </p:spPr>
      </p:pic>
      <p:sp>
        <p:nvSpPr>
          <p:cNvPr id="4" name="Segnaposto contenuto 3">
            <a:extLst>
              <a:ext uri="{FF2B5EF4-FFF2-40B4-BE49-F238E27FC236}">
                <a16:creationId xmlns:a16="http://schemas.microsoft.com/office/drawing/2014/main" id="{1D93303A-3E2F-20BE-2BF7-175196459D55}"/>
              </a:ext>
            </a:extLst>
          </p:cNvPr>
          <p:cNvSpPr>
            <a:spLocks noGrp="1"/>
          </p:cNvSpPr>
          <p:nvPr>
            <p:ph sz="half" idx="2"/>
          </p:nvPr>
        </p:nvSpPr>
        <p:spPr/>
        <p:txBody>
          <a:bodyPr anchor="ctr">
            <a:normAutofit fontScale="85000" lnSpcReduction="20000"/>
          </a:bodyPr>
          <a:lstStyle/>
          <a:p>
            <a:r>
              <a:rPr lang="en-US" dirty="0"/>
              <a:t>In 2022, the world needed an amount of energy equivalent to that contained in 14430 million barrels of oil. Renewables’ (excluding hydroelectricity) share of primary energy consumption reached 7.5%, while Fossil fuel consumption as a percentage of primary energy remained steady at 82%. </a:t>
            </a:r>
          </a:p>
          <a:p>
            <a:r>
              <a:rPr lang="en-US" dirty="0"/>
              <a:t>Greenhouse gas (GHG) emissions resulting from the provision of energy services from fossils (coal, oil, and gas) have contributed significantly to the historic increase in atmospheric GHG concentrations.</a:t>
            </a:r>
          </a:p>
        </p:txBody>
      </p:sp>
      <p:sp>
        <p:nvSpPr>
          <p:cNvPr id="6" name="Segnaposto numero diapositiva 5">
            <a:extLst>
              <a:ext uri="{FF2B5EF4-FFF2-40B4-BE49-F238E27FC236}">
                <a16:creationId xmlns:a16="http://schemas.microsoft.com/office/drawing/2014/main" id="{A402844C-8913-6268-59D7-BF32F40B549C}"/>
              </a:ext>
            </a:extLst>
          </p:cNvPr>
          <p:cNvSpPr>
            <a:spLocks noGrp="1"/>
          </p:cNvSpPr>
          <p:nvPr>
            <p:ph type="sldNum" sz="quarter" idx="12"/>
          </p:nvPr>
        </p:nvSpPr>
        <p:spPr/>
        <p:txBody>
          <a:bodyPr/>
          <a:lstStyle/>
          <a:p>
            <a:fld id="{6FF9F0C5-380F-41C2-899A-BAC0F0927E16}" type="slidenum">
              <a:rPr lang="en-US" smtClean="0"/>
              <a:t>5</a:t>
            </a:fld>
            <a:endParaRPr lang="en-US" dirty="0"/>
          </a:p>
        </p:txBody>
      </p:sp>
      <p:sp>
        <p:nvSpPr>
          <p:cNvPr id="8" name="Segnaposto piè di pagina 3">
            <a:extLst>
              <a:ext uri="{FF2B5EF4-FFF2-40B4-BE49-F238E27FC236}">
                <a16:creationId xmlns:a16="http://schemas.microsoft.com/office/drawing/2014/main" id="{F4C39E32-E82E-40C2-21B8-1BE1AAB035ED}"/>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Introduction to Renewable Energy Sources and Efficiency</a:t>
            </a:r>
          </a:p>
        </p:txBody>
      </p:sp>
    </p:spTree>
    <p:extLst>
      <p:ext uri="{BB962C8B-B14F-4D97-AF65-F5344CB8AC3E}">
        <p14:creationId xmlns:p14="http://schemas.microsoft.com/office/powerpoint/2010/main" val="15080354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838200" y="812800"/>
            <a:ext cx="10515600" cy="877888"/>
          </a:xfrm>
        </p:spPr>
        <p:txBody>
          <a:bodyPr/>
          <a:lstStyle/>
          <a:p>
            <a:r>
              <a:rPr lang="en-GB" dirty="0"/>
              <a:t>Vertical Axis Wind Turbines</a:t>
            </a:r>
          </a:p>
        </p:txBody>
      </p:sp>
      <p:sp>
        <p:nvSpPr>
          <p:cNvPr id="4" name="Segnaposto contenuto 3"/>
          <p:cNvSpPr>
            <a:spLocks noGrp="1"/>
          </p:cNvSpPr>
          <p:nvPr>
            <p:ph sz="half" idx="1"/>
          </p:nvPr>
        </p:nvSpPr>
        <p:spPr>
          <a:xfrm>
            <a:off x="838200" y="1825625"/>
            <a:ext cx="5181600" cy="4351338"/>
          </a:xfrm>
        </p:spPr>
        <p:txBody>
          <a:bodyPr>
            <a:normAutofit fontScale="70000" lnSpcReduction="20000"/>
          </a:bodyPr>
          <a:lstStyle/>
          <a:p>
            <a:r>
              <a:rPr lang="en-GB" dirty="0"/>
              <a:t>The specific advantages of vertical axis turbine concepts are that their basically simple design includes the </a:t>
            </a:r>
          </a:p>
          <a:p>
            <a:r>
              <a:rPr lang="en-GB" dirty="0"/>
              <a:t>possibility of housing mechanical and electrical components, gearbox and generator at ground level and that </a:t>
            </a:r>
          </a:p>
          <a:p>
            <a:r>
              <a:rPr lang="en-GB" dirty="0"/>
              <a:t>there is no yaw system. </a:t>
            </a:r>
          </a:p>
          <a:p>
            <a:r>
              <a:rPr lang="en-GB" dirty="0"/>
              <a:t>This is countered by disadvantages such as its </a:t>
            </a:r>
          </a:p>
          <a:p>
            <a:r>
              <a:rPr lang="en-GB" dirty="0"/>
              <a:t>low tip-speed ratio, its </a:t>
            </a:r>
          </a:p>
          <a:p>
            <a:r>
              <a:rPr lang="en-GB" dirty="0"/>
              <a:t>inability to self-start, </a:t>
            </a:r>
          </a:p>
          <a:p>
            <a:r>
              <a:rPr lang="en-GB" dirty="0"/>
              <a:t>not being able to control power output or speed by pitching the rotor blades,</a:t>
            </a:r>
          </a:p>
          <a:p>
            <a:r>
              <a:rPr lang="en-GB" dirty="0"/>
              <a:t>bearing substitution implies disassembling the whole machine,</a:t>
            </a:r>
          </a:p>
          <a:p>
            <a:endParaRPr lang="en-GB" dirty="0"/>
          </a:p>
        </p:txBody>
      </p:sp>
      <p:sp>
        <p:nvSpPr>
          <p:cNvPr id="5" name="Segnaposto contenuto 4"/>
          <p:cNvSpPr>
            <a:spLocks noGrp="1"/>
          </p:cNvSpPr>
          <p:nvPr>
            <p:ph sz="half" idx="2"/>
          </p:nvPr>
        </p:nvSpPr>
        <p:spPr>
          <a:xfrm>
            <a:off x="6172200" y="1825625"/>
            <a:ext cx="5181600" cy="4351338"/>
          </a:xfrm>
        </p:spPr>
        <p:txBody>
          <a:bodyPr>
            <a:normAutofit fontScale="70000" lnSpcReduction="20000"/>
          </a:bodyPr>
          <a:lstStyle/>
          <a:p>
            <a:r>
              <a:rPr lang="en-GB" dirty="0"/>
              <a:t>the generator operates also near the ground (lowest wind speeds) and</a:t>
            </a:r>
          </a:p>
          <a:p>
            <a:r>
              <a:rPr lang="en-GB" dirty="0"/>
              <a:t>in some cases (</a:t>
            </a:r>
            <a:r>
              <a:rPr lang="en-GB" dirty="0" err="1"/>
              <a:t>i.e.Darrieus</a:t>
            </a:r>
            <a:r>
              <a:rPr lang="en-GB" dirty="0"/>
              <a:t>) guy cables have a high impact on the local environment.</a:t>
            </a:r>
          </a:p>
        </p:txBody>
      </p:sp>
      <p:pic>
        <p:nvPicPr>
          <p:cNvPr id="6" name="Immagine 5"/>
          <p:cNvPicPr>
            <a:picLocks noChangeAspect="1"/>
          </p:cNvPicPr>
          <p:nvPr/>
        </p:nvPicPr>
        <p:blipFill rotWithShape="1">
          <a:blip r:embed="rId3" cstate="print">
            <a:extLst>
              <a:ext uri="{28A0092B-C50C-407E-A947-70E740481C1C}">
                <a14:useLocalDpi xmlns:a14="http://schemas.microsoft.com/office/drawing/2010/main" val="0"/>
              </a:ext>
            </a:extLst>
          </a:blip>
          <a:srcRect l="8135" t="43700" r="7933" b="20600"/>
          <a:stretch/>
        </p:blipFill>
        <p:spPr>
          <a:xfrm>
            <a:off x="6432139" y="2996405"/>
            <a:ext cx="4386949" cy="2828882"/>
          </a:xfrm>
          <a:prstGeom prst="rect">
            <a:avLst/>
          </a:prstGeom>
        </p:spPr>
      </p:pic>
      <p:sp>
        <p:nvSpPr>
          <p:cNvPr id="7" name="Rettangolo 6"/>
          <p:cNvSpPr/>
          <p:nvPr/>
        </p:nvSpPr>
        <p:spPr>
          <a:xfrm>
            <a:off x="5799822" y="5825287"/>
            <a:ext cx="2251387" cy="291170"/>
          </a:xfrm>
          <a:prstGeom prst="rect">
            <a:avLst/>
          </a:prstGeom>
        </p:spPr>
        <p:txBody>
          <a:bodyPr wrap="square">
            <a:spAutoFit/>
          </a:bodyPr>
          <a:lstStyle/>
          <a:p>
            <a:r>
              <a:rPr lang="en-GB" sz="1292" dirty="0"/>
              <a:t>Source: </a:t>
            </a:r>
            <a:r>
              <a:rPr lang="en-GB" sz="1292" dirty="0" err="1"/>
              <a:t>Hau</a:t>
            </a:r>
            <a:r>
              <a:rPr lang="en-GB" sz="1292" dirty="0"/>
              <a:t>, Wind Turbines</a:t>
            </a:r>
          </a:p>
        </p:txBody>
      </p:sp>
      <p:sp>
        <p:nvSpPr>
          <p:cNvPr id="11" name="Segnaposto piè di pagina 3">
            <a:extLst>
              <a:ext uri="{FF2B5EF4-FFF2-40B4-BE49-F238E27FC236}">
                <a16:creationId xmlns:a16="http://schemas.microsoft.com/office/drawing/2014/main" id="{2632EB83-808F-E04B-1517-1556C40B67FB}"/>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Tree>
    <p:extLst>
      <p:ext uri="{BB962C8B-B14F-4D97-AF65-F5344CB8AC3E}">
        <p14:creationId xmlns:p14="http://schemas.microsoft.com/office/powerpoint/2010/main" val="954147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p:cNvSpPr txBox="1"/>
          <p:nvPr/>
        </p:nvSpPr>
        <p:spPr>
          <a:xfrm>
            <a:off x="9329480" y="6154226"/>
            <a:ext cx="816250" cy="220188"/>
          </a:xfrm>
          <a:prstGeom prst="rect">
            <a:avLst/>
          </a:prstGeom>
          <a:noFill/>
        </p:spPr>
        <p:txBody>
          <a:bodyPr wrap="square">
            <a:spAutoFit/>
          </a:bodyPr>
          <a:lstStyle/>
          <a:p>
            <a:pPr>
              <a:defRPr/>
            </a:pPr>
            <a:r>
              <a:rPr lang="it-IT" sz="831" b="1" dirty="0" err="1">
                <a:latin typeface="+mn-lt"/>
              </a:rPr>
              <a:t>P.Gipe</a:t>
            </a:r>
            <a:r>
              <a:rPr lang="it-IT" sz="831" b="1" dirty="0">
                <a:latin typeface="+mn-lt"/>
              </a:rPr>
              <a:t>, 2002</a:t>
            </a:r>
          </a:p>
        </p:txBody>
      </p:sp>
      <p:sp>
        <p:nvSpPr>
          <p:cNvPr id="3" name="Titolo 2"/>
          <p:cNvSpPr>
            <a:spLocks noGrp="1"/>
          </p:cNvSpPr>
          <p:nvPr>
            <p:ph type="title"/>
          </p:nvPr>
        </p:nvSpPr>
        <p:spPr>
          <a:xfrm>
            <a:off x="838200" y="812800"/>
            <a:ext cx="10515600" cy="877888"/>
          </a:xfrm>
        </p:spPr>
        <p:txBody>
          <a:bodyPr/>
          <a:lstStyle/>
          <a:p>
            <a:r>
              <a:rPr lang="en-GB" dirty="0"/>
              <a:t>Horizontal Axis Wind Turbines</a:t>
            </a:r>
          </a:p>
        </p:txBody>
      </p:sp>
      <p:sp>
        <p:nvSpPr>
          <p:cNvPr id="4" name="Segnaposto contenuto 3"/>
          <p:cNvSpPr>
            <a:spLocks noGrp="1"/>
          </p:cNvSpPr>
          <p:nvPr>
            <p:ph sz="half" idx="1"/>
          </p:nvPr>
        </p:nvSpPr>
        <p:spPr>
          <a:xfrm>
            <a:off x="838200" y="1825625"/>
            <a:ext cx="5181600" cy="4351338"/>
          </a:xfrm>
        </p:spPr>
        <p:txBody>
          <a:bodyPr>
            <a:normAutofit fontScale="62500" lnSpcReduction="20000"/>
          </a:bodyPr>
          <a:lstStyle/>
          <a:p>
            <a:r>
              <a:rPr lang="en-GB" dirty="0"/>
              <a:t>Wind energy converters, which have their axis of rotation in a horizontal position, are realised almost exclusively based on “propeller-like” concepts. </a:t>
            </a:r>
          </a:p>
          <a:p>
            <a:r>
              <a:rPr lang="en-GB" dirty="0"/>
              <a:t>This design is the dominant design principle in wind energy technology today and, because of advantages listed in the following, wind turbines for generating electricity built to date mostly have horizontal-axis rotors.</a:t>
            </a:r>
          </a:p>
          <a:p>
            <a:endParaRPr lang="en-GB" dirty="0"/>
          </a:p>
        </p:txBody>
      </p:sp>
      <p:sp>
        <p:nvSpPr>
          <p:cNvPr id="8" name="Segnaposto contenuto 7"/>
          <p:cNvSpPr>
            <a:spLocks noGrp="1"/>
          </p:cNvSpPr>
          <p:nvPr>
            <p:ph sz="half" idx="2"/>
          </p:nvPr>
        </p:nvSpPr>
        <p:spPr>
          <a:xfrm>
            <a:off x="6172200" y="1825625"/>
            <a:ext cx="5181600" cy="4351338"/>
          </a:xfrm>
        </p:spPr>
        <p:txBody>
          <a:bodyPr>
            <a:normAutofit fontScale="62500" lnSpcReduction="20000"/>
          </a:bodyPr>
          <a:lstStyle/>
          <a:p>
            <a:r>
              <a:rPr lang="en-GB" dirty="0"/>
              <a:t>The undisputed superiority of this design to date is largely based on the following characteristics:</a:t>
            </a:r>
          </a:p>
          <a:p>
            <a:r>
              <a:rPr lang="en-GB" dirty="0"/>
              <a:t>In propeller designs, rotor speed and power output can be controlled by pitching the rotor blades about their longitudinal axis (blade pitch control). </a:t>
            </a:r>
          </a:p>
          <a:p>
            <a:r>
              <a:rPr lang="en-GB" dirty="0"/>
              <a:t>Moreover, rotor blade pitching is the most effective protection against </a:t>
            </a:r>
            <a:r>
              <a:rPr lang="en-GB" dirty="0" err="1"/>
              <a:t>overspeed</a:t>
            </a:r>
            <a:r>
              <a:rPr lang="en-GB" dirty="0"/>
              <a:t> and extreme wind speeds, especially in large wind turbines.</a:t>
            </a:r>
          </a:p>
          <a:p>
            <a:r>
              <a:rPr lang="en-GB" dirty="0"/>
              <a:t>The rotor blade shape can be aerodynamically optimised and it has been proven that it will achieve its highest efficiency when aerodynamic lift is exploited to a maximum degree.</a:t>
            </a:r>
          </a:p>
          <a:p>
            <a:r>
              <a:rPr lang="en-GB" dirty="0"/>
              <a:t>The swept area is far from the ground, thus limiting the boundary layer effect.</a:t>
            </a:r>
          </a:p>
          <a:p>
            <a:r>
              <a:rPr lang="en-GB" dirty="0"/>
              <a:t>In large-scale wind generator operators can reach the nacelle and directly operate on the mechanical and electrical components.</a:t>
            </a:r>
          </a:p>
          <a:p>
            <a:endParaRPr lang="en-GB" dirty="0"/>
          </a:p>
        </p:txBody>
      </p:sp>
      <p:pic>
        <p:nvPicPr>
          <p:cNvPr id="7" name="Immagine 6"/>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1823" t="8000" r="13946" b="50200"/>
          <a:stretch/>
        </p:blipFill>
        <p:spPr>
          <a:xfrm>
            <a:off x="1981200" y="3817780"/>
            <a:ext cx="3589322" cy="3040220"/>
          </a:xfrm>
          <a:prstGeom prst="rect">
            <a:avLst/>
          </a:prstGeom>
        </p:spPr>
      </p:pic>
      <p:sp>
        <p:nvSpPr>
          <p:cNvPr id="9" name="CasellaDiTesto 8"/>
          <p:cNvSpPr txBox="1"/>
          <p:nvPr/>
        </p:nvSpPr>
        <p:spPr>
          <a:xfrm>
            <a:off x="6222408" y="5944682"/>
            <a:ext cx="1566326" cy="319639"/>
          </a:xfrm>
          <a:prstGeom prst="rect">
            <a:avLst/>
          </a:prstGeom>
          <a:noFill/>
        </p:spPr>
        <p:txBody>
          <a:bodyPr wrap="square">
            <a:spAutoFit/>
          </a:bodyPr>
          <a:lstStyle/>
          <a:p>
            <a:pPr>
              <a:defRPr/>
            </a:pPr>
            <a:r>
              <a:rPr lang="it-IT" sz="1477" dirty="0" err="1">
                <a:latin typeface="+mn-lt"/>
              </a:rPr>
              <a:t>T.Wizelius</a:t>
            </a:r>
            <a:r>
              <a:rPr lang="it-IT" sz="1477" dirty="0">
                <a:latin typeface="+mn-lt"/>
              </a:rPr>
              <a:t>, 2007</a:t>
            </a:r>
          </a:p>
        </p:txBody>
      </p:sp>
    </p:spTree>
    <p:extLst>
      <p:ext uri="{BB962C8B-B14F-4D97-AF65-F5344CB8AC3E}">
        <p14:creationId xmlns:p14="http://schemas.microsoft.com/office/powerpoint/2010/main" val="20602152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838200" y="681037"/>
            <a:ext cx="10515600" cy="1009651"/>
          </a:xfrm>
        </p:spPr>
        <p:txBody>
          <a:bodyPr/>
          <a:lstStyle/>
          <a:p>
            <a:r>
              <a:rPr lang="en-GB" dirty="0"/>
              <a:t>Upwind or downwind</a:t>
            </a:r>
          </a:p>
        </p:txBody>
      </p:sp>
      <p:sp>
        <p:nvSpPr>
          <p:cNvPr id="6" name="Segnaposto contenuto 5"/>
          <p:cNvSpPr>
            <a:spLocks noGrp="1"/>
          </p:cNvSpPr>
          <p:nvPr>
            <p:ph idx="1"/>
          </p:nvPr>
        </p:nvSpPr>
        <p:spPr>
          <a:xfrm>
            <a:off x="838200" y="3931779"/>
            <a:ext cx="10515600" cy="2245183"/>
          </a:xfrm>
        </p:spPr>
        <p:txBody>
          <a:bodyPr>
            <a:normAutofit fontScale="85000" lnSpcReduction="20000"/>
          </a:bodyPr>
          <a:lstStyle/>
          <a:p>
            <a:r>
              <a:rPr lang="en-GB" dirty="0"/>
              <a:t>The rotor may be placed downwind or upwind of the tower. </a:t>
            </a:r>
          </a:p>
          <a:p>
            <a:r>
              <a:rPr lang="en-GB" dirty="0"/>
              <a:t>In upwind rotors, both tail vanes and fan tails use the force of the wind itself to orient the rotor upwind of the tower. They passively change the orientation, or yaw, of the wind turbine with respect to changes in wind direction without the use of human or electrical power. Otherwise active yaw mechanisms drive the rotor upwind.</a:t>
            </a:r>
          </a:p>
          <a:p>
            <a:r>
              <a:rPr lang="en-GB" dirty="0"/>
              <a:t>Downwind rotors don't necessarily need tail vanes or fan tails. Instead, the blades are swept slightly downwind, giving the spinning rotor the shape of a shallow cone with its apex at the tower. This coning of the blades causes the rotor to inherently orient itself downwind. </a:t>
            </a:r>
          </a:p>
          <a:p>
            <a:endParaRPr lang="en-GB" dirty="0"/>
          </a:p>
        </p:txBody>
      </p:sp>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l="10630" t="25850" r="10630" b="56300"/>
          <a:stretch/>
        </p:blipFill>
        <p:spPr>
          <a:xfrm>
            <a:off x="1847056" y="1588460"/>
            <a:ext cx="8497887" cy="2407734"/>
          </a:xfrm>
          <a:prstGeom prst="rect">
            <a:avLst/>
          </a:prstGeom>
        </p:spPr>
      </p:pic>
      <p:sp>
        <p:nvSpPr>
          <p:cNvPr id="8" name="CasellaDiTesto 7"/>
          <p:cNvSpPr txBox="1"/>
          <p:nvPr/>
        </p:nvSpPr>
        <p:spPr>
          <a:xfrm>
            <a:off x="10719042" y="6501251"/>
            <a:ext cx="1269515" cy="319639"/>
          </a:xfrm>
          <a:prstGeom prst="rect">
            <a:avLst/>
          </a:prstGeom>
          <a:noFill/>
        </p:spPr>
        <p:txBody>
          <a:bodyPr wrap="square">
            <a:spAutoFit/>
          </a:bodyPr>
          <a:lstStyle/>
          <a:p>
            <a:pPr>
              <a:defRPr/>
            </a:pPr>
            <a:r>
              <a:rPr lang="it-IT" sz="1477" dirty="0" err="1">
                <a:latin typeface="+mn-lt"/>
              </a:rPr>
              <a:t>P.Gipe</a:t>
            </a:r>
            <a:r>
              <a:rPr lang="it-IT" sz="1477" dirty="0">
                <a:latin typeface="+mn-lt"/>
              </a:rPr>
              <a:t>, 2002</a:t>
            </a:r>
          </a:p>
        </p:txBody>
      </p:sp>
      <p:grpSp>
        <p:nvGrpSpPr>
          <p:cNvPr id="9" name="Gruppo 8"/>
          <p:cNvGrpSpPr/>
          <p:nvPr/>
        </p:nvGrpSpPr>
        <p:grpSpPr>
          <a:xfrm>
            <a:off x="7703955" y="1508052"/>
            <a:ext cx="664689" cy="485917"/>
            <a:chOff x="10425608" y="1116033"/>
            <a:chExt cx="1152128" cy="584775"/>
          </a:xfrm>
        </p:grpSpPr>
        <p:cxnSp>
          <p:nvCxnSpPr>
            <p:cNvPr id="3" name="Connettore 2 2"/>
            <p:cNvCxnSpPr/>
            <p:nvPr/>
          </p:nvCxnSpPr>
          <p:spPr bwMode="auto">
            <a:xfrm>
              <a:off x="10425608" y="1700808"/>
              <a:ext cx="1152128" cy="0"/>
            </a:xfrm>
            <a:prstGeom prst="straightConnector1">
              <a:avLst/>
            </a:prstGeom>
            <a:solidFill>
              <a:schemeClr val="accent1"/>
            </a:solidFill>
            <a:ln w="57150" cap="flat" cmpd="sng" algn="ctr">
              <a:solidFill>
                <a:schemeClr val="accent6">
                  <a:lumMod val="60000"/>
                  <a:lumOff val="40000"/>
                </a:schemeClr>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CasellaDiTesto 3"/>
            <p:cNvSpPr txBox="1"/>
            <p:nvPr/>
          </p:nvSpPr>
          <p:spPr>
            <a:xfrm>
              <a:off x="10608946" y="1116033"/>
              <a:ext cx="484023" cy="384668"/>
            </a:xfrm>
            <a:prstGeom prst="rect">
              <a:avLst/>
            </a:prstGeom>
            <a:noFill/>
          </p:spPr>
          <p:txBody>
            <a:bodyPr wrap="none" rtlCol="0">
              <a:spAutoFit/>
            </a:bodyPr>
            <a:lstStyle/>
            <a:p>
              <a:r>
                <a:rPr lang="en-GB" sz="1477" dirty="0"/>
                <a:t>v</a:t>
              </a:r>
            </a:p>
          </p:txBody>
        </p:sp>
      </p:grpSp>
      <p:sp>
        <p:nvSpPr>
          <p:cNvPr id="12" name="Segnaposto piè di pagina 3">
            <a:extLst>
              <a:ext uri="{FF2B5EF4-FFF2-40B4-BE49-F238E27FC236}">
                <a16:creationId xmlns:a16="http://schemas.microsoft.com/office/drawing/2014/main" id="{8E8A57AF-CE6E-7CA3-3D51-A7032F426D0F}"/>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Tree>
    <p:extLst>
      <p:ext uri="{BB962C8B-B14F-4D97-AF65-F5344CB8AC3E}">
        <p14:creationId xmlns:p14="http://schemas.microsoft.com/office/powerpoint/2010/main" val="26965843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92C543E4-71AF-E92E-DB49-51AEFB19E710}"/>
              </a:ext>
            </a:extLst>
          </p:cNvPr>
          <p:cNvSpPr>
            <a:spLocks noGrp="1"/>
          </p:cNvSpPr>
          <p:nvPr>
            <p:ph type="title"/>
          </p:nvPr>
        </p:nvSpPr>
        <p:spPr/>
        <p:txBody>
          <a:bodyPr/>
          <a:lstStyle/>
          <a:p>
            <a:r>
              <a:rPr lang="en-GB" dirty="0"/>
              <a:t>Power Curve</a:t>
            </a:r>
          </a:p>
        </p:txBody>
      </p:sp>
      <p:sp>
        <p:nvSpPr>
          <p:cNvPr id="7" name="Segnaposto contenuto 6">
            <a:extLst>
              <a:ext uri="{FF2B5EF4-FFF2-40B4-BE49-F238E27FC236}">
                <a16:creationId xmlns:a16="http://schemas.microsoft.com/office/drawing/2014/main" id="{7CE48056-27E3-9413-4DF0-A8A0F1B1484A}"/>
              </a:ext>
            </a:extLst>
          </p:cNvPr>
          <p:cNvSpPr>
            <a:spLocks noGrp="1"/>
          </p:cNvSpPr>
          <p:nvPr>
            <p:ph sz="half" idx="1"/>
          </p:nvPr>
        </p:nvSpPr>
        <p:spPr/>
        <p:txBody>
          <a:bodyPr>
            <a:normAutofit fontScale="85000" lnSpcReduction="10000"/>
          </a:bodyPr>
          <a:lstStyle/>
          <a:p>
            <a:pPr marL="0" indent="0">
              <a:buNone/>
            </a:pPr>
            <a:r>
              <a:rPr lang="en-US" dirty="0"/>
              <a:t>A power curve shows how much electrical power a wind turbine will produce at different wind speeds. The curve can be calculated if the efficiency of the different components at different wind speeds is known. </a:t>
            </a:r>
          </a:p>
          <a:p>
            <a:pPr marL="0" indent="0">
              <a:buNone/>
            </a:pPr>
            <a:r>
              <a:rPr lang="en-US" dirty="0"/>
              <a:t>However, the curve also has to be verified by measurements when the turbine is online. There are very specific rules for how such measurements should be performed, and independent certification institutes or companies carry them out to verify the power curve.</a:t>
            </a:r>
          </a:p>
          <a:p>
            <a:endParaRPr lang="en-GB" dirty="0"/>
          </a:p>
        </p:txBody>
      </p:sp>
      <p:sp>
        <p:nvSpPr>
          <p:cNvPr id="4" name="Segnaposto piè di pagina 3">
            <a:extLst>
              <a:ext uri="{FF2B5EF4-FFF2-40B4-BE49-F238E27FC236}">
                <a16:creationId xmlns:a16="http://schemas.microsoft.com/office/drawing/2014/main" id="{49754195-4F10-9506-D981-F63795DE39D1}"/>
              </a:ext>
            </a:extLst>
          </p:cNvPr>
          <p:cNvSpPr>
            <a:spLocks noGrp="1"/>
          </p:cNvSpPr>
          <p:nvPr>
            <p:ph type="ftr" sz="quarter" idx="11"/>
          </p:nvPr>
        </p:nvSpPr>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
        <p:nvSpPr>
          <p:cNvPr id="5" name="Segnaposto numero diapositiva 4">
            <a:extLst>
              <a:ext uri="{FF2B5EF4-FFF2-40B4-BE49-F238E27FC236}">
                <a16:creationId xmlns:a16="http://schemas.microsoft.com/office/drawing/2014/main" id="{D1D7B251-8F95-F755-FB18-D3F7B617362A}"/>
              </a:ext>
            </a:extLst>
          </p:cNvPr>
          <p:cNvSpPr>
            <a:spLocks noGrp="1"/>
          </p:cNvSpPr>
          <p:nvPr>
            <p:ph type="sldNum" sz="quarter" idx="12"/>
          </p:nvPr>
        </p:nvSpPr>
        <p:spPr/>
        <p:txBody>
          <a:bodyPr/>
          <a:lstStyle/>
          <a:p>
            <a:fld id="{D57F1E4F-1CFF-5643-939E-217C01CDF565}" type="slidenum">
              <a:rPr lang="en-US" smtClean="0"/>
              <a:pPr/>
              <a:t>53</a:t>
            </a:fld>
            <a:endParaRPr lang="en-US" dirty="0"/>
          </a:p>
        </p:txBody>
      </p:sp>
      <p:pic>
        <p:nvPicPr>
          <p:cNvPr id="9" name="Segnaposto contenuto 8">
            <a:extLst>
              <a:ext uri="{FF2B5EF4-FFF2-40B4-BE49-F238E27FC236}">
                <a16:creationId xmlns:a16="http://schemas.microsoft.com/office/drawing/2014/main" id="{0FA943A3-67BA-F53B-147B-6EE0B4A8C29F}"/>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172200" y="1994694"/>
            <a:ext cx="5181600" cy="4013200"/>
          </a:xfrm>
          <a:prstGeom prst="rect">
            <a:avLst/>
          </a:prstGeom>
          <a:noFill/>
        </p:spPr>
      </p:pic>
    </p:spTree>
    <p:extLst>
      <p:ext uri="{BB962C8B-B14F-4D97-AF65-F5344CB8AC3E}">
        <p14:creationId xmlns:p14="http://schemas.microsoft.com/office/powerpoint/2010/main" val="1656433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12F85C6-DF3D-4ABD-AAFC-D303FE9BFB7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7608" t="8552" r="9796" b="27811"/>
          <a:stretch/>
        </p:blipFill>
        <p:spPr>
          <a:xfrm>
            <a:off x="1487488" y="444500"/>
            <a:ext cx="3434382" cy="6413500"/>
          </a:xfrm>
          <a:prstGeom prst="rect">
            <a:avLst/>
          </a:prstGeom>
        </p:spPr>
      </p:pic>
      <p:pic>
        <p:nvPicPr>
          <p:cNvPr id="6" name="Immagine 5">
            <a:extLst>
              <a:ext uri="{FF2B5EF4-FFF2-40B4-BE49-F238E27FC236}">
                <a16:creationId xmlns:a16="http://schemas.microsoft.com/office/drawing/2014/main" id="{59379121-6FC6-415F-9236-2B0AEB406F32}"/>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7188" t="11647" r="8000" b="59450"/>
          <a:stretch/>
        </p:blipFill>
        <p:spPr>
          <a:xfrm>
            <a:off x="4982904" y="3846286"/>
            <a:ext cx="5685097" cy="2745566"/>
          </a:xfrm>
          <a:prstGeom prst="rect">
            <a:avLst/>
          </a:prstGeom>
        </p:spPr>
      </p:pic>
      <p:pic>
        <p:nvPicPr>
          <p:cNvPr id="7" name="Immagine 6">
            <a:extLst>
              <a:ext uri="{FF2B5EF4-FFF2-40B4-BE49-F238E27FC236}">
                <a16:creationId xmlns:a16="http://schemas.microsoft.com/office/drawing/2014/main" id="{7FEAEE99-B97A-432F-AC22-04E8F568F6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937" t="73682" r="8126" b="15414"/>
          <a:stretch/>
        </p:blipFill>
        <p:spPr>
          <a:xfrm>
            <a:off x="5036524" y="2182420"/>
            <a:ext cx="5607801" cy="1663866"/>
          </a:xfrm>
          <a:prstGeom prst="rect">
            <a:avLst/>
          </a:prstGeom>
        </p:spPr>
      </p:pic>
      <p:sp>
        <p:nvSpPr>
          <p:cNvPr id="2" name="Rettangolo 1">
            <a:extLst>
              <a:ext uri="{FF2B5EF4-FFF2-40B4-BE49-F238E27FC236}">
                <a16:creationId xmlns:a16="http://schemas.microsoft.com/office/drawing/2014/main" id="{1B10CF12-6DCE-44E8-8CE1-D7ADE5617733}"/>
              </a:ext>
            </a:extLst>
          </p:cNvPr>
          <p:cNvSpPr/>
          <p:nvPr/>
        </p:nvSpPr>
        <p:spPr>
          <a:xfrm>
            <a:off x="5036524" y="1224851"/>
            <a:ext cx="5083674" cy="923330"/>
          </a:xfrm>
          <a:prstGeom prst="rect">
            <a:avLst/>
          </a:prstGeom>
        </p:spPr>
        <p:txBody>
          <a:bodyPr wrap="square">
            <a:spAutoFit/>
          </a:bodyPr>
          <a:lstStyle/>
          <a:p>
            <a:r>
              <a:rPr lang="en-GB" dirty="0"/>
              <a:t>The annual energy production (</a:t>
            </a:r>
            <a:r>
              <a:rPr lang="en-GB" b="1" i="1" dirty="0"/>
              <a:t>AEP</a:t>
            </a:r>
            <a:r>
              <a:rPr lang="en-GB" dirty="0"/>
              <a:t>) is calculated by applying the normalized and averaged power curve to the reference wind speed frequency distribution.</a:t>
            </a:r>
          </a:p>
        </p:txBody>
      </p:sp>
    </p:spTree>
    <p:extLst>
      <p:ext uri="{BB962C8B-B14F-4D97-AF65-F5344CB8AC3E}">
        <p14:creationId xmlns:p14="http://schemas.microsoft.com/office/powerpoint/2010/main" val="15073081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1EFBCC-1E2C-4F06-B78A-6EC154187017}"/>
              </a:ext>
            </a:extLst>
          </p:cNvPr>
          <p:cNvSpPr>
            <a:spLocks noGrp="1"/>
          </p:cNvSpPr>
          <p:nvPr>
            <p:ph type="title"/>
          </p:nvPr>
        </p:nvSpPr>
        <p:spPr/>
        <p:txBody>
          <a:bodyPr/>
          <a:lstStyle/>
          <a:p>
            <a:r>
              <a:rPr lang="it-IT" dirty="0" err="1"/>
              <a:t>Capacity</a:t>
            </a:r>
            <a:r>
              <a:rPr lang="it-IT" dirty="0"/>
              <a:t> </a:t>
            </a:r>
            <a:r>
              <a:rPr lang="it-IT" dirty="0" err="1"/>
              <a:t>Factor</a:t>
            </a:r>
            <a:r>
              <a:rPr lang="it-IT" dirty="0"/>
              <a:t> </a:t>
            </a:r>
            <a:r>
              <a:rPr lang="it-IT" i="1" dirty="0"/>
              <a:t>C</a:t>
            </a:r>
            <a:r>
              <a:rPr lang="it-IT" i="1" baseline="-25000" dirty="0"/>
              <a:t>F</a:t>
            </a:r>
            <a:endParaRPr lang="en-GB" dirty="0"/>
          </a:p>
        </p:txBody>
      </p:sp>
      <mc:AlternateContent xmlns:mc="http://schemas.openxmlformats.org/markup-compatibility/2006">
        <mc:Choice xmlns:a14="http://schemas.microsoft.com/office/drawing/2010/main" Requires="a14">
          <p:sp>
            <p:nvSpPr>
              <p:cNvPr id="4" name="Segnaposto contenuto 3">
                <a:extLst>
                  <a:ext uri="{FF2B5EF4-FFF2-40B4-BE49-F238E27FC236}">
                    <a16:creationId xmlns:a16="http://schemas.microsoft.com/office/drawing/2014/main" id="{20EC215A-04EA-43BE-92E2-E8A4A7533981}"/>
                  </a:ext>
                </a:extLst>
              </p:cNvPr>
              <p:cNvSpPr>
                <a:spLocks noGrp="1"/>
              </p:cNvSpPr>
              <p:nvPr>
                <p:ph idx="1"/>
              </p:nvPr>
            </p:nvSpPr>
            <p:spPr/>
            <p:txBody>
              <a:bodyPr/>
              <a:lstStyle/>
              <a:p>
                <a:pPr marL="0" indent="0">
                  <a:buNone/>
                </a:pPr>
                <a:r>
                  <a:rPr lang="it-IT" sz="2800" dirty="0"/>
                  <a:t>The </a:t>
                </a:r>
                <a:r>
                  <a:rPr lang="it-IT" sz="2800" dirty="0" err="1"/>
                  <a:t>Capacity</a:t>
                </a:r>
                <a:r>
                  <a:rPr lang="it-IT" sz="2800" dirty="0"/>
                  <a:t> </a:t>
                </a:r>
                <a:r>
                  <a:rPr lang="it-IT" sz="2800" dirty="0" err="1"/>
                  <a:t>Factor</a:t>
                </a:r>
                <a:r>
                  <a:rPr lang="it-IT" sz="2800" dirty="0"/>
                  <a:t> </a:t>
                </a:r>
                <a:r>
                  <a:rPr lang="it-IT" sz="2800" dirty="0" err="1"/>
                  <a:t>depicts</a:t>
                </a:r>
                <a:r>
                  <a:rPr lang="it-IT" sz="2800" dirty="0"/>
                  <a:t> the </a:t>
                </a:r>
                <a:r>
                  <a:rPr lang="en-GB" sz="2800" dirty="0"/>
                  <a:t>overall availability of a wind turbine including the wind regime for a certain site.</a:t>
                </a:r>
              </a:p>
              <a:p>
                <a:pPr marL="0" indent="0">
                  <a:buNone/>
                </a:pPr>
                <a:endParaRPr lang="en-GB" sz="2800" dirty="0"/>
              </a:p>
              <a:p>
                <a:pPr marL="0" indent="0">
                  <a:buNone/>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rPr>
                          </m:ctrlPr>
                        </m:sSubPr>
                        <m:e>
                          <m:r>
                            <a:rPr lang="it-IT" sz="2800" b="0" i="1" smtClean="0">
                              <a:latin typeface="Cambria Math" panose="02040503050406030204" pitchFamily="18" charset="0"/>
                            </a:rPr>
                            <m:t>𝐶</m:t>
                          </m:r>
                        </m:e>
                        <m:sub>
                          <m:r>
                            <a:rPr lang="it-IT" sz="2800" b="0" i="1" smtClean="0">
                              <a:latin typeface="Cambria Math" panose="02040503050406030204" pitchFamily="18" charset="0"/>
                            </a:rPr>
                            <m:t>𝐹</m:t>
                          </m:r>
                        </m:sub>
                      </m:sSub>
                      <m:r>
                        <a:rPr lang="it-IT" sz="2800" b="0" i="1" smtClean="0">
                          <a:latin typeface="Cambria Math" panose="02040503050406030204" pitchFamily="18" charset="0"/>
                        </a:rPr>
                        <m:t>=</m:t>
                      </m:r>
                      <m:f>
                        <m:fPr>
                          <m:ctrlPr>
                            <a:rPr lang="it-IT" sz="2800" b="0" i="1" smtClean="0">
                              <a:latin typeface="Cambria Math" panose="02040503050406030204" pitchFamily="18" charset="0"/>
                            </a:rPr>
                          </m:ctrlPr>
                        </m:fPr>
                        <m:num>
                          <m:r>
                            <a:rPr lang="it-IT" sz="2800" b="0" i="1" smtClean="0">
                              <a:latin typeface="Cambria Math" panose="02040503050406030204" pitchFamily="18" charset="0"/>
                            </a:rPr>
                            <m:t>𝐴𝑛𝑛𝑢𝑎𝑙</m:t>
                          </m:r>
                          <m:r>
                            <a:rPr lang="it-IT" sz="2800" b="0" i="1" smtClean="0">
                              <a:latin typeface="Cambria Math" panose="02040503050406030204" pitchFamily="18" charset="0"/>
                            </a:rPr>
                            <m:t> </m:t>
                          </m:r>
                          <m:r>
                            <a:rPr lang="it-IT" sz="2800" b="0" i="1" smtClean="0">
                              <a:latin typeface="Cambria Math" panose="02040503050406030204" pitchFamily="18" charset="0"/>
                            </a:rPr>
                            <m:t>𝐸𝑛𝑒𝑟𝑔𝑦</m:t>
                          </m:r>
                          <m:r>
                            <a:rPr lang="it-IT" sz="2800" b="0" i="1" smtClean="0">
                              <a:latin typeface="Cambria Math" panose="02040503050406030204" pitchFamily="18" charset="0"/>
                            </a:rPr>
                            <m:t> </m:t>
                          </m:r>
                          <m:r>
                            <a:rPr lang="it-IT" sz="2800" b="0" i="1" smtClean="0">
                              <a:latin typeface="Cambria Math" panose="02040503050406030204" pitchFamily="18" charset="0"/>
                            </a:rPr>
                            <m:t>𝑌𝑖𝑒𝑙𝑑</m:t>
                          </m:r>
                          <m:r>
                            <a:rPr lang="it-IT" sz="2800" b="0" i="1" smtClean="0">
                              <a:latin typeface="Cambria Math" panose="02040503050406030204" pitchFamily="18" charset="0"/>
                            </a:rPr>
                            <m:t> (</m:t>
                          </m:r>
                          <m:r>
                            <a:rPr lang="it-IT" sz="2800" b="0" i="1" smtClean="0">
                              <a:latin typeface="Cambria Math" panose="02040503050406030204" pitchFamily="18" charset="0"/>
                            </a:rPr>
                            <m:t>𝑘𝑊h</m:t>
                          </m:r>
                          <m:r>
                            <a:rPr lang="it-IT" sz="2800" b="0" i="1" smtClean="0">
                              <a:latin typeface="Cambria Math" panose="02040503050406030204" pitchFamily="18" charset="0"/>
                            </a:rPr>
                            <m:t>)</m:t>
                          </m:r>
                        </m:num>
                        <m:den>
                          <m:r>
                            <a:rPr lang="it-IT" sz="2800" b="0" i="1" smtClean="0">
                              <a:latin typeface="Cambria Math" panose="02040503050406030204" pitchFamily="18" charset="0"/>
                            </a:rPr>
                            <m:t>𝑅𝑎𝑡𝑒𝑑</m:t>
                          </m:r>
                          <m:r>
                            <a:rPr lang="it-IT" sz="2800" b="0" i="1" smtClean="0">
                              <a:latin typeface="Cambria Math" panose="02040503050406030204" pitchFamily="18" charset="0"/>
                            </a:rPr>
                            <m:t> </m:t>
                          </m:r>
                          <m:r>
                            <a:rPr lang="it-IT" sz="2800" b="0" i="1" smtClean="0">
                              <a:latin typeface="Cambria Math" panose="02040503050406030204" pitchFamily="18" charset="0"/>
                            </a:rPr>
                            <m:t>𝑃𝑜𝑤𝑒𝑟</m:t>
                          </m:r>
                          <m:r>
                            <a:rPr lang="it-IT" sz="2800" b="0" i="1" smtClean="0">
                              <a:latin typeface="Cambria Math" panose="02040503050406030204" pitchFamily="18" charset="0"/>
                            </a:rPr>
                            <m:t> </m:t>
                          </m:r>
                          <m:d>
                            <m:dPr>
                              <m:ctrlPr>
                                <a:rPr lang="it-IT" sz="2800" b="0" i="1" smtClean="0">
                                  <a:latin typeface="Cambria Math" panose="02040503050406030204" pitchFamily="18" charset="0"/>
                                </a:rPr>
                              </m:ctrlPr>
                            </m:dPr>
                            <m:e>
                              <m:r>
                                <a:rPr lang="it-IT" sz="2800" b="0" i="1" smtClean="0">
                                  <a:latin typeface="Cambria Math" panose="02040503050406030204" pitchFamily="18" charset="0"/>
                                </a:rPr>
                                <m:t>𝑘𝑊</m:t>
                              </m:r>
                            </m:e>
                          </m:d>
                          <m:r>
                            <a:rPr lang="it-IT" sz="2800" b="0" i="1" smtClean="0">
                              <a:latin typeface="Cambria Math" panose="02040503050406030204" pitchFamily="18" charset="0"/>
                              <a:ea typeface="Cambria Math" panose="02040503050406030204" pitchFamily="18" charset="0"/>
                            </a:rPr>
                            <m:t>∙8760</m:t>
                          </m:r>
                          <m:r>
                            <a:rPr lang="it-IT" sz="2800" b="0" i="1" smtClean="0">
                              <a:latin typeface="Cambria Math" panose="02040503050406030204" pitchFamily="18" charset="0"/>
                              <a:ea typeface="Cambria Math" panose="02040503050406030204" pitchFamily="18" charset="0"/>
                            </a:rPr>
                            <m:t>h</m:t>
                          </m:r>
                        </m:den>
                      </m:f>
                    </m:oMath>
                  </m:oMathPara>
                </a14:m>
                <a:endParaRPr lang="en-GB" sz="2800" dirty="0"/>
              </a:p>
              <a:p>
                <a:endParaRPr lang="en-GB" sz="2800" dirty="0"/>
              </a:p>
            </p:txBody>
          </p:sp>
        </mc:Choice>
        <mc:Fallback>
          <p:sp>
            <p:nvSpPr>
              <p:cNvPr id="4" name="Segnaposto contenuto 3">
                <a:extLst>
                  <a:ext uri="{FF2B5EF4-FFF2-40B4-BE49-F238E27FC236}">
                    <a16:creationId xmlns:a16="http://schemas.microsoft.com/office/drawing/2014/main" id="{20EC215A-04EA-43BE-92E2-E8A4A7533981}"/>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en-GB">
                    <a:noFill/>
                  </a:rPr>
                  <a:t> </a:t>
                </a:r>
              </a:p>
            </p:txBody>
          </p:sp>
        </mc:Fallback>
      </mc:AlternateContent>
      <p:sp>
        <p:nvSpPr>
          <p:cNvPr id="3" name="Segnaposto numero diapositiva 2">
            <a:extLst>
              <a:ext uri="{FF2B5EF4-FFF2-40B4-BE49-F238E27FC236}">
                <a16:creationId xmlns:a16="http://schemas.microsoft.com/office/drawing/2014/main" id="{D8AB4452-137A-4029-ABD7-447CECCE0589}"/>
              </a:ext>
            </a:extLst>
          </p:cNvPr>
          <p:cNvSpPr>
            <a:spLocks noGrp="1"/>
          </p:cNvSpPr>
          <p:nvPr>
            <p:ph type="sldNum" sz="quarter" idx="10"/>
          </p:nvPr>
        </p:nvSpPr>
        <p:spPr/>
        <p:txBody>
          <a:bodyPr/>
          <a:lstStyle/>
          <a:p>
            <a:fld id="{928F1B6E-29C0-4F32-8139-A0C6EF1962A3}" type="slidenum">
              <a:rPr lang="de-DE" smtClean="0"/>
              <a:pPr/>
              <a:t>55</a:t>
            </a:fld>
            <a:endParaRPr lang="de-DE"/>
          </a:p>
        </p:txBody>
      </p:sp>
      <p:sp>
        <p:nvSpPr>
          <p:cNvPr id="5" name="Segnaposto piè di pagina 3">
            <a:extLst>
              <a:ext uri="{FF2B5EF4-FFF2-40B4-BE49-F238E27FC236}">
                <a16:creationId xmlns:a16="http://schemas.microsoft.com/office/drawing/2014/main" id="{0B63CFDA-6FCE-2BED-B597-426C695EEEF7}"/>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Tree>
    <p:extLst>
      <p:ext uri="{BB962C8B-B14F-4D97-AF65-F5344CB8AC3E}">
        <p14:creationId xmlns:p14="http://schemas.microsoft.com/office/powerpoint/2010/main" val="33037815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751DEE-4153-4998-94CD-FDB4D62E5F78}"/>
              </a:ext>
            </a:extLst>
          </p:cNvPr>
          <p:cNvSpPr>
            <a:spLocks noGrp="1"/>
          </p:cNvSpPr>
          <p:nvPr>
            <p:ph type="title"/>
          </p:nvPr>
        </p:nvSpPr>
        <p:spPr/>
        <p:txBody>
          <a:bodyPr/>
          <a:lstStyle/>
          <a:p>
            <a:r>
              <a:rPr lang="it-IT" dirty="0" err="1"/>
              <a:t>Equivalent</a:t>
            </a:r>
            <a:r>
              <a:rPr lang="it-IT" dirty="0"/>
              <a:t> Full-load Hours</a:t>
            </a:r>
            <a:endParaRPr lang="en-GB" dirty="0"/>
          </a:p>
        </p:txBody>
      </p:sp>
      <mc:AlternateContent xmlns:mc="http://schemas.openxmlformats.org/markup-compatibility/2006">
        <mc:Choice xmlns:a14="http://schemas.microsoft.com/office/drawing/2010/main" Requires="a14">
          <p:sp>
            <p:nvSpPr>
              <p:cNvPr id="3" name="Segnaposto contenuto 2">
                <a:extLst>
                  <a:ext uri="{FF2B5EF4-FFF2-40B4-BE49-F238E27FC236}">
                    <a16:creationId xmlns:a16="http://schemas.microsoft.com/office/drawing/2014/main" id="{1C2DDD47-8048-444F-AABF-6E6EC42CC506}"/>
                  </a:ext>
                </a:extLst>
              </p:cNvPr>
              <p:cNvSpPr>
                <a:spLocks noGrp="1"/>
              </p:cNvSpPr>
              <p:nvPr>
                <p:ph idx="1"/>
              </p:nvPr>
            </p:nvSpPr>
            <p:spPr/>
            <p:txBody>
              <a:bodyPr/>
              <a:lstStyle/>
              <a:p>
                <a:pPr marL="0" indent="0">
                  <a:buNone/>
                </a:pPr>
                <a:r>
                  <a:rPr lang="en-GB" sz="2800" dirty="0"/>
                  <a:t>Equivalent full-load hours are calculated from the annual energy yield divided by the turbine's rated power.</a:t>
                </a:r>
              </a:p>
              <a:p>
                <a:pPr marL="0" indent="0">
                  <a:buNone/>
                </a:pPr>
                <a:endParaRPr lang="en-GB" sz="2800" dirty="0"/>
              </a:p>
              <a:p>
                <a:pPr marL="0" indent="0">
                  <a:buNone/>
                </a:pPr>
                <a14:m>
                  <m:oMathPara xmlns:m="http://schemas.openxmlformats.org/officeDocument/2006/math">
                    <m:oMathParaPr>
                      <m:jc m:val="centerGroup"/>
                    </m:oMathParaPr>
                    <m:oMath xmlns:m="http://schemas.openxmlformats.org/officeDocument/2006/math">
                      <m:sSub>
                        <m:sSubPr>
                          <m:ctrlPr>
                            <a:rPr lang="en-GB" sz="2800" i="1" smtClean="0">
                              <a:latin typeface="Cambria Math" panose="02040503050406030204" pitchFamily="18" charset="0"/>
                            </a:rPr>
                          </m:ctrlPr>
                        </m:sSubPr>
                        <m:e>
                          <m:r>
                            <a:rPr lang="it-IT" sz="2800" b="0" i="1" smtClean="0">
                              <a:latin typeface="Cambria Math" panose="02040503050406030204" pitchFamily="18" charset="0"/>
                            </a:rPr>
                            <m:t>h</m:t>
                          </m:r>
                        </m:e>
                        <m:sub>
                          <m:r>
                            <a:rPr lang="it-IT" sz="2800" b="0" i="1" smtClean="0">
                              <a:latin typeface="Cambria Math" panose="02040503050406030204" pitchFamily="18" charset="0"/>
                            </a:rPr>
                            <m:t>𝑒𝑞</m:t>
                          </m:r>
                        </m:sub>
                      </m:sSub>
                      <m:r>
                        <a:rPr lang="it-IT" sz="2800" b="0" i="1" smtClean="0">
                          <a:latin typeface="Cambria Math" panose="02040503050406030204" pitchFamily="18" charset="0"/>
                        </a:rPr>
                        <m:t>=</m:t>
                      </m:r>
                      <m:f>
                        <m:fPr>
                          <m:ctrlPr>
                            <a:rPr lang="it-IT" sz="2800" b="0" i="1" smtClean="0">
                              <a:latin typeface="Cambria Math" panose="02040503050406030204" pitchFamily="18" charset="0"/>
                            </a:rPr>
                          </m:ctrlPr>
                        </m:fPr>
                        <m:num>
                          <m:r>
                            <a:rPr lang="it-IT" sz="2800" b="0" i="1" smtClean="0">
                              <a:latin typeface="Cambria Math" panose="02040503050406030204" pitchFamily="18" charset="0"/>
                            </a:rPr>
                            <m:t>𝐴𝑛𝑛𝑢𝑎𝑙</m:t>
                          </m:r>
                          <m:r>
                            <a:rPr lang="it-IT" sz="2800" b="0" i="1" smtClean="0">
                              <a:latin typeface="Cambria Math" panose="02040503050406030204" pitchFamily="18" charset="0"/>
                            </a:rPr>
                            <m:t> </m:t>
                          </m:r>
                          <m:r>
                            <a:rPr lang="it-IT" sz="2800" b="0" i="1" smtClean="0">
                              <a:latin typeface="Cambria Math" panose="02040503050406030204" pitchFamily="18" charset="0"/>
                            </a:rPr>
                            <m:t>𝐸𝑛𝑒𝑟𝑔𝑦</m:t>
                          </m:r>
                          <m:r>
                            <a:rPr lang="it-IT" sz="2800" b="0" i="1" smtClean="0">
                              <a:latin typeface="Cambria Math" panose="02040503050406030204" pitchFamily="18" charset="0"/>
                            </a:rPr>
                            <m:t> </m:t>
                          </m:r>
                          <m:r>
                            <a:rPr lang="it-IT" sz="2800" b="0" i="1" smtClean="0">
                              <a:latin typeface="Cambria Math" panose="02040503050406030204" pitchFamily="18" charset="0"/>
                            </a:rPr>
                            <m:t>𝑌𝑖𝑒𝑙𝑑</m:t>
                          </m:r>
                          <m:r>
                            <a:rPr lang="it-IT" sz="2800" b="0" i="1" smtClean="0">
                              <a:latin typeface="Cambria Math" panose="02040503050406030204" pitchFamily="18" charset="0"/>
                            </a:rPr>
                            <m:t> (</m:t>
                          </m:r>
                          <m:r>
                            <a:rPr lang="it-IT" sz="2800" b="0" i="1" smtClean="0">
                              <a:latin typeface="Cambria Math" panose="02040503050406030204" pitchFamily="18" charset="0"/>
                            </a:rPr>
                            <m:t>𝑘𝑊h</m:t>
                          </m:r>
                          <m:r>
                            <a:rPr lang="it-IT" sz="2800" b="0" i="1" smtClean="0">
                              <a:latin typeface="Cambria Math" panose="02040503050406030204" pitchFamily="18" charset="0"/>
                            </a:rPr>
                            <m:t>)</m:t>
                          </m:r>
                        </m:num>
                        <m:den>
                          <m:r>
                            <a:rPr lang="it-IT" sz="2800" b="0" i="1" smtClean="0">
                              <a:latin typeface="Cambria Math" panose="02040503050406030204" pitchFamily="18" charset="0"/>
                            </a:rPr>
                            <m:t>𝑅𝑎𝑡𝑒𝑑</m:t>
                          </m:r>
                          <m:r>
                            <a:rPr lang="it-IT" sz="2800" b="0" i="1" smtClean="0">
                              <a:latin typeface="Cambria Math" panose="02040503050406030204" pitchFamily="18" charset="0"/>
                            </a:rPr>
                            <m:t> </m:t>
                          </m:r>
                          <m:r>
                            <a:rPr lang="it-IT" sz="2800" b="0" i="1" smtClean="0">
                              <a:latin typeface="Cambria Math" panose="02040503050406030204" pitchFamily="18" charset="0"/>
                            </a:rPr>
                            <m:t>𝑃𝑜𝑤𝑒𝑟</m:t>
                          </m:r>
                          <m:r>
                            <a:rPr lang="it-IT" sz="2800" b="0" i="1" smtClean="0">
                              <a:latin typeface="Cambria Math" panose="02040503050406030204" pitchFamily="18" charset="0"/>
                            </a:rPr>
                            <m:t> </m:t>
                          </m:r>
                          <m:d>
                            <m:dPr>
                              <m:ctrlPr>
                                <a:rPr lang="it-IT" sz="2800" b="0" i="1" smtClean="0">
                                  <a:latin typeface="Cambria Math" panose="02040503050406030204" pitchFamily="18" charset="0"/>
                                </a:rPr>
                              </m:ctrlPr>
                            </m:dPr>
                            <m:e>
                              <m:r>
                                <a:rPr lang="it-IT" sz="2800" b="0" i="1" smtClean="0">
                                  <a:latin typeface="Cambria Math" panose="02040503050406030204" pitchFamily="18" charset="0"/>
                                </a:rPr>
                                <m:t>𝑘𝑊</m:t>
                              </m:r>
                            </m:e>
                          </m:d>
                        </m:den>
                      </m:f>
                    </m:oMath>
                  </m:oMathPara>
                </a14:m>
                <a:endParaRPr lang="en-GB" sz="2800" dirty="0"/>
              </a:p>
              <a:p>
                <a:pPr marL="0" indent="0">
                  <a:buNone/>
                </a:pPr>
                <a:endParaRPr lang="en-GB" sz="2800" dirty="0"/>
              </a:p>
              <a:p>
                <a:pPr marL="0" indent="0">
                  <a:buNone/>
                </a:pPr>
                <a:r>
                  <a:rPr lang="en-GB" sz="2800" dirty="0"/>
                  <a:t>It represents the amount of hours per year the turbine should run at rated power to produce the same amount of energy.</a:t>
                </a:r>
              </a:p>
              <a:p>
                <a:endParaRPr lang="en-GB" sz="2800" dirty="0"/>
              </a:p>
            </p:txBody>
          </p:sp>
        </mc:Choice>
        <mc:Fallback>
          <p:sp>
            <p:nvSpPr>
              <p:cNvPr id="3" name="Segnaposto contenuto 2">
                <a:extLst>
                  <a:ext uri="{FF2B5EF4-FFF2-40B4-BE49-F238E27FC236}">
                    <a16:creationId xmlns:a16="http://schemas.microsoft.com/office/drawing/2014/main" id="{1C2DDD47-8048-444F-AABF-6E6EC42CC506}"/>
                  </a:ext>
                </a:extLst>
              </p:cNvPr>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en-GB">
                    <a:noFill/>
                  </a:rPr>
                  <a:t> </a:t>
                </a:r>
              </a:p>
            </p:txBody>
          </p:sp>
        </mc:Fallback>
      </mc:AlternateContent>
      <p:sp>
        <p:nvSpPr>
          <p:cNvPr id="4" name="Segnaposto numero diapositiva 3">
            <a:extLst>
              <a:ext uri="{FF2B5EF4-FFF2-40B4-BE49-F238E27FC236}">
                <a16:creationId xmlns:a16="http://schemas.microsoft.com/office/drawing/2014/main" id="{98A6BBD9-85C5-40A4-8E37-64B336ACBF77}"/>
              </a:ext>
            </a:extLst>
          </p:cNvPr>
          <p:cNvSpPr>
            <a:spLocks noGrp="1"/>
          </p:cNvSpPr>
          <p:nvPr>
            <p:ph type="sldNum" sz="quarter" idx="10"/>
          </p:nvPr>
        </p:nvSpPr>
        <p:spPr/>
        <p:txBody>
          <a:bodyPr/>
          <a:lstStyle/>
          <a:p>
            <a:fld id="{928F1B6E-29C0-4F32-8139-A0C6EF1962A3}" type="slidenum">
              <a:rPr lang="de-DE" smtClean="0"/>
              <a:pPr/>
              <a:t>56</a:t>
            </a:fld>
            <a:endParaRPr lang="de-DE"/>
          </a:p>
        </p:txBody>
      </p:sp>
      <p:sp>
        <p:nvSpPr>
          <p:cNvPr id="5" name="Segnaposto piè di pagina 3">
            <a:extLst>
              <a:ext uri="{FF2B5EF4-FFF2-40B4-BE49-F238E27FC236}">
                <a16:creationId xmlns:a16="http://schemas.microsoft.com/office/drawing/2014/main" id="{60EECAD5-6A98-AEA6-A10B-5EB03E4DC8A3}"/>
              </a:ext>
            </a:extLst>
          </p:cNvPr>
          <p:cNvSpPr>
            <a:spLocks noGrp="1"/>
          </p:cNvSpPr>
          <p:nvPr>
            <p:ph type="ftr" sz="quarter" idx="11"/>
          </p:nvPr>
        </p:nvSpPr>
        <p:spPr>
          <a:xfrm>
            <a:off x="838200" y="6238875"/>
            <a:ext cx="9982200" cy="600075"/>
          </a:xfrm>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Tree>
    <p:extLst>
      <p:ext uri="{BB962C8B-B14F-4D97-AF65-F5344CB8AC3E}">
        <p14:creationId xmlns:p14="http://schemas.microsoft.com/office/powerpoint/2010/main" val="13653699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FFDC2F32-0911-C0B7-1E71-2A00E2C8AC3D}"/>
              </a:ext>
            </a:extLst>
          </p:cNvPr>
          <p:cNvSpPr>
            <a:spLocks noGrp="1"/>
          </p:cNvSpPr>
          <p:nvPr>
            <p:ph type="title"/>
          </p:nvPr>
        </p:nvSpPr>
        <p:spPr>
          <a:xfrm>
            <a:off x="1333500" y="762000"/>
            <a:ext cx="10020300" cy="928688"/>
          </a:xfrm>
        </p:spPr>
        <p:txBody>
          <a:bodyPr>
            <a:normAutofit fontScale="90000"/>
          </a:bodyPr>
          <a:lstStyle/>
          <a:p>
            <a:r>
              <a:rPr lang="en-US" dirty="0"/>
              <a:t>Wind project development: from site selection to commissioning</a:t>
            </a:r>
            <a:endParaRPr lang="en-GB" dirty="0"/>
          </a:p>
        </p:txBody>
      </p:sp>
      <p:sp>
        <p:nvSpPr>
          <p:cNvPr id="5" name="Segnaposto piè di pagina 4">
            <a:extLst>
              <a:ext uri="{FF2B5EF4-FFF2-40B4-BE49-F238E27FC236}">
                <a16:creationId xmlns:a16="http://schemas.microsoft.com/office/drawing/2014/main" id="{5BC71132-0FD4-4C4B-4CB1-395FB1E5E722}"/>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a:t>
            </a:r>
            <a:r>
              <a:rPr lang="en-US" b="1" dirty="0"/>
              <a:t>: Wind Energy</a:t>
            </a:r>
          </a:p>
        </p:txBody>
      </p:sp>
      <p:sp>
        <p:nvSpPr>
          <p:cNvPr id="6" name="Segnaposto numero diapositiva 5">
            <a:extLst>
              <a:ext uri="{FF2B5EF4-FFF2-40B4-BE49-F238E27FC236}">
                <a16:creationId xmlns:a16="http://schemas.microsoft.com/office/drawing/2014/main" id="{7EEBBAD3-3B0F-1B8E-1C12-214D1B1FE90F}"/>
              </a:ext>
            </a:extLst>
          </p:cNvPr>
          <p:cNvSpPr>
            <a:spLocks noGrp="1"/>
          </p:cNvSpPr>
          <p:nvPr>
            <p:ph type="sldNum" sz="quarter" idx="12"/>
          </p:nvPr>
        </p:nvSpPr>
        <p:spPr>
          <a:xfrm>
            <a:off x="10896600" y="6356350"/>
            <a:ext cx="457200" cy="365125"/>
          </a:xfrm>
        </p:spPr>
        <p:txBody>
          <a:bodyPr/>
          <a:lstStyle/>
          <a:p>
            <a:fld id="{6FF9F0C5-380F-41C2-899A-BAC0F0927E16}" type="slidenum">
              <a:rPr lang="en-US" smtClean="0"/>
              <a:pPr/>
              <a:t>57</a:t>
            </a:fld>
            <a:endParaRPr lang="en-US" dirty="0"/>
          </a:p>
        </p:txBody>
      </p:sp>
      <p:pic>
        <p:nvPicPr>
          <p:cNvPr id="9" name="Immagine 8">
            <a:extLst>
              <a:ext uri="{FF2B5EF4-FFF2-40B4-BE49-F238E27FC236}">
                <a16:creationId xmlns:a16="http://schemas.microsoft.com/office/drawing/2014/main" id="{A0B94948-7E43-E284-3CD4-48604018D5D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97" y="2197100"/>
            <a:ext cx="12159803" cy="3086099"/>
          </a:xfrm>
          <a:prstGeom prst="rect">
            <a:avLst/>
          </a:prstGeom>
          <a:noFill/>
        </p:spPr>
      </p:pic>
    </p:spTree>
    <p:extLst>
      <p:ext uri="{BB962C8B-B14F-4D97-AF65-F5344CB8AC3E}">
        <p14:creationId xmlns:p14="http://schemas.microsoft.com/office/powerpoint/2010/main" val="8968112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descr="Immagine che contiene cielo, aria aperta, dispositivo, mulino a vento&#10;&#10;Descrizione generata automaticamente">
            <a:extLst>
              <a:ext uri="{FF2B5EF4-FFF2-40B4-BE49-F238E27FC236}">
                <a16:creationId xmlns:a16="http://schemas.microsoft.com/office/drawing/2014/main" id="{CC5E6CA6-B8CD-6D30-29C2-AFD549B87088}"/>
              </a:ext>
            </a:extLst>
          </p:cNvPr>
          <p:cNvPicPr>
            <a:picLocks noChangeAspect="1"/>
          </p:cNvPicPr>
          <p:nvPr/>
        </p:nvPicPr>
        <p:blipFill rotWithShape="1">
          <a:blip r:embed="rId2"/>
          <a:srcRect t="7802" b="8036"/>
          <a:stretch/>
        </p:blipFill>
        <p:spPr>
          <a:xfrm>
            <a:off x="0" y="0"/>
            <a:ext cx="12192000" cy="6838950"/>
          </a:xfrm>
          <a:prstGeom prst="rect">
            <a:avLst/>
          </a:prstGeom>
        </p:spPr>
      </p:pic>
      <p:sp>
        <p:nvSpPr>
          <p:cNvPr id="2" name="Titolo 1">
            <a:extLst>
              <a:ext uri="{FF2B5EF4-FFF2-40B4-BE49-F238E27FC236}">
                <a16:creationId xmlns:a16="http://schemas.microsoft.com/office/drawing/2014/main" id="{FA2CBFD6-DCBB-9F1D-958A-FDFF628FB4A8}"/>
              </a:ext>
            </a:extLst>
          </p:cNvPr>
          <p:cNvSpPr>
            <a:spLocks noGrp="1"/>
          </p:cNvSpPr>
          <p:nvPr>
            <p:ph type="title"/>
          </p:nvPr>
        </p:nvSpPr>
        <p:spPr/>
        <p:txBody>
          <a:bodyPr>
            <a:normAutofit fontScale="90000"/>
          </a:bodyPr>
          <a:lstStyle/>
          <a:p>
            <a:pPr algn="r"/>
            <a:r>
              <a:rPr lang="en-GB" dirty="0">
                <a:solidFill>
                  <a:schemeClr val="accent1">
                    <a:lumMod val="20000"/>
                    <a:lumOff val="80000"/>
                  </a:schemeClr>
                </a:solidFill>
                <a:effectLst>
                  <a:outerShdw blurRad="38100" dist="38100" dir="2700000" algn="tl">
                    <a:srgbClr val="000000">
                      <a:alpha val="43137"/>
                    </a:srgbClr>
                  </a:outerShdw>
                </a:effectLst>
              </a:rPr>
              <a:t>Small wind generation</a:t>
            </a:r>
            <a:br>
              <a:rPr lang="en-GB" dirty="0">
                <a:solidFill>
                  <a:schemeClr val="accent1">
                    <a:lumMod val="20000"/>
                    <a:lumOff val="80000"/>
                  </a:schemeClr>
                </a:solidFill>
                <a:effectLst>
                  <a:outerShdw blurRad="38100" dist="38100" dir="2700000" algn="tl">
                    <a:srgbClr val="000000">
                      <a:alpha val="43137"/>
                    </a:srgbClr>
                  </a:outerShdw>
                </a:effectLst>
              </a:rPr>
            </a:br>
            <a:r>
              <a:rPr lang="en-GB" dirty="0">
                <a:solidFill>
                  <a:schemeClr val="accent1">
                    <a:lumMod val="20000"/>
                    <a:lumOff val="80000"/>
                  </a:schemeClr>
                </a:solidFill>
                <a:effectLst>
                  <a:outerShdw blurRad="38100" dist="38100" dir="2700000" algn="tl">
                    <a:srgbClr val="000000">
                      <a:alpha val="43137"/>
                    </a:srgbClr>
                  </a:outerShdw>
                </a:effectLst>
              </a:rPr>
              <a:t>for rural areas</a:t>
            </a:r>
          </a:p>
        </p:txBody>
      </p:sp>
      <p:sp>
        <p:nvSpPr>
          <p:cNvPr id="9" name="Segnaposto contenuto 8">
            <a:extLst>
              <a:ext uri="{FF2B5EF4-FFF2-40B4-BE49-F238E27FC236}">
                <a16:creationId xmlns:a16="http://schemas.microsoft.com/office/drawing/2014/main" id="{E673BCE0-51C3-AAD4-E243-2E6656096BEE}"/>
              </a:ext>
            </a:extLst>
          </p:cNvPr>
          <p:cNvSpPr>
            <a:spLocks noGrp="1"/>
          </p:cNvSpPr>
          <p:nvPr>
            <p:ph idx="1"/>
          </p:nvPr>
        </p:nvSpPr>
        <p:spPr>
          <a:xfrm>
            <a:off x="5994400" y="1825625"/>
            <a:ext cx="6197600" cy="4351338"/>
          </a:xfrm>
          <a:solidFill>
            <a:srgbClr val="346EB1">
              <a:alpha val="40000"/>
            </a:srgbClr>
          </a:solidFill>
        </p:spPr>
        <p:txBody>
          <a:bodyPr>
            <a:normAutofit fontScale="92500" lnSpcReduction="10000"/>
          </a:bodyPr>
          <a:lstStyle/>
          <a:p>
            <a:pPr marL="0" indent="0">
              <a:buNone/>
            </a:pPr>
            <a:r>
              <a:rPr lang="en-US" dirty="0">
                <a:solidFill>
                  <a:srgbClr val="CCECFF"/>
                </a:solidFill>
                <a:effectLst>
                  <a:outerShdw blurRad="38100" dist="38100" dir="2700000" algn="tl">
                    <a:srgbClr val="000000">
                      <a:alpha val="43137"/>
                    </a:srgbClr>
                  </a:outerShdw>
                </a:effectLst>
              </a:rPr>
              <a:t>Small Wind Turbines (SWTs) offer decentralized power solutions, providing energy independence and resilience, especially in areas with limited access to centralized electricity grids. While large wind farms cater to utility-scale electricity generation, SWTs continue to serve localized needs and specific applications, contributing to sustainable energy access and rural development worldwide. Some examples of applications are:</a:t>
            </a:r>
          </a:p>
          <a:p>
            <a:r>
              <a:rPr lang="en-US" dirty="0">
                <a:solidFill>
                  <a:srgbClr val="CCECFF"/>
                </a:solidFill>
                <a:effectLst>
                  <a:outerShdw blurRad="38100" dist="38100" dir="2700000" algn="tl">
                    <a:srgbClr val="000000">
                      <a:alpha val="43137"/>
                    </a:srgbClr>
                  </a:outerShdw>
                </a:effectLst>
              </a:rPr>
              <a:t>Households and Rural Areas.</a:t>
            </a:r>
          </a:p>
          <a:p>
            <a:r>
              <a:rPr lang="en-US" dirty="0">
                <a:solidFill>
                  <a:srgbClr val="CCECFF"/>
                </a:solidFill>
                <a:effectLst>
                  <a:outerShdw blurRad="38100" dist="38100" dir="2700000" algn="tl">
                    <a:srgbClr val="000000">
                      <a:alpha val="43137"/>
                    </a:srgbClr>
                  </a:outerShdw>
                </a:effectLst>
              </a:rPr>
              <a:t>Hybrid Energy Systems.</a:t>
            </a:r>
          </a:p>
          <a:p>
            <a:r>
              <a:rPr lang="en-US" dirty="0">
                <a:solidFill>
                  <a:srgbClr val="CCECFF"/>
                </a:solidFill>
                <a:effectLst>
                  <a:outerShdw blurRad="38100" dist="38100" dir="2700000" algn="tl">
                    <a:srgbClr val="000000">
                      <a:alpha val="43137"/>
                    </a:srgbClr>
                  </a:outerShdw>
                </a:effectLst>
              </a:rPr>
              <a:t>Direct Energy Services.</a:t>
            </a:r>
          </a:p>
          <a:p>
            <a:r>
              <a:rPr lang="en-US" dirty="0">
                <a:solidFill>
                  <a:srgbClr val="CCECFF"/>
                </a:solidFill>
                <a:effectLst>
                  <a:outerShdw blurRad="38100" dist="38100" dir="2700000" algn="tl">
                    <a:srgbClr val="000000">
                      <a:alpha val="43137"/>
                    </a:srgbClr>
                  </a:outerShdw>
                </a:effectLst>
              </a:rPr>
              <a:t>Rural Development.</a:t>
            </a:r>
            <a:endParaRPr lang="en-GB" dirty="0">
              <a:solidFill>
                <a:srgbClr val="CCECFF"/>
              </a:solidFill>
              <a:effectLst>
                <a:outerShdw blurRad="38100" dist="38100" dir="2700000" algn="tl">
                  <a:srgbClr val="000000">
                    <a:alpha val="43137"/>
                  </a:srgbClr>
                </a:outerShdw>
              </a:effectLst>
            </a:endParaRPr>
          </a:p>
        </p:txBody>
      </p:sp>
      <p:sp>
        <p:nvSpPr>
          <p:cNvPr id="8" name="Segnaposto piè di pagina 3">
            <a:extLst>
              <a:ext uri="{FF2B5EF4-FFF2-40B4-BE49-F238E27FC236}">
                <a16:creationId xmlns:a16="http://schemas.microsoft.com/office/drawing/2014/main" id="{C51769E0-BF69-BA56-9295-8487891A1B1E}"/>
              </a:ext>
            </a:extLst>
          </p:cNvPr>
          <p:cNvSpPr>
            <a:spLocks noGrp="1"/>
          </p:cNvSpPr>
          <p:nvPr>
            <p:ph type="ftr" sz="quarter" idx="11"/>
          </p:nvPr>
        </p:nvSpPr>
        <p:spPr/>
        <p:txBody>
          <a:bodyPr/>
          <a:lstStyle/>
          <a:p>
            <a:r>
              <a:rPr lang="en-US" dirty="0">
                <a:solidFill>
                  <a:schemeClr val="bg1"/>
                </a:solidFill>
              </a:rPr>
              <a:t>Module: Agricultural sustainability, management of natural resources and climate action Learning Unit: Renewable energy and its application as green agricultural energy source - Sub Unit: </a:t>
            </a:r>
            <a:r>
              <a:rPr lang="en-US" b="1" dirty="0">
                <a:solidFill>
                  <a:schemeClr val="bg1"/>
                </a:solidFill>
              </a:rPr>
              <a:t> Wind Energy</a:t>
            </a:r>
          </a:p>
        </p:txBody>
      </p:sp>
      <p:sp>
        <p:nvSpPr>
          <p:cNvPr id="5" name="Segnaposto numero diapositiva 4">
            <a:extLst>
              <a:ext uri="{FF2B5EF4-FFF2-40B4-BE49-F238E27FC236}">
                <a16:creationId xmlns:a16="http://schemas.microsoft.com/office/drawing/2014/main" id="{ABFC0ADB-DB03-EDE2-25B8-DF782EE15014}"/>
              </a:ext>
            </a:extLst>
          </p:cNvPr>
          <p:cNvSpPr>
            <a:spLocks noGrp="1"/>
          </p:cNvSpPr>
          <p:nvPr>
            <p:ph type="sldNum" sz="quarter" idx="12"/>
          </p:nvPr>
        </p:nvSpPr>
        <p:spPr/>
        <p:txBody>
          <a:bodyPr/>
          <a:lstStyle/>
          <a:p>
            <a:fld id="{D57F1E4F-1CFF-5643-939E-217C01CDF565}" type="slidenum">
              <a:rPr lang="en-US" smtClean="0"/>
              <a:pPr/>
              <a:t>58</a:t>
            </a:fld>
            <a:endParaRPr lang="en-US" dirty="0"/>
          </a:p>
        </p:txBody>
      </p:sp>
      <p:sp>
        <p:nvSpPr>
          <p:cNvPr id="20" name="CasellaDiTesto 19">
            <a:extLst>
              <a:ext uri="{FF2B5EF4-FFF2-40B4-BE49-F238E27FC236}">
                <a16:creationId xmlns:a16="http://schemas.microsoft.com/office/drawing/2014/main" id="{816245F8-52B7-67D6-EB49-C9961E44156F}"/>
              </a:ext>
            </a:extLst>
          </p:cNvPr>
          <p:cNvSpPr txBox="1"/>
          <p:nvPr/>
        </p:nvSpPr>
        <p:spPr>
          <a:xfrm rot="16200000">
            <a:off x="10525522" y="5172472"/>
            <a:ext cx="3025180" cy="307777"/>
          </a:xfrm>
          <a:prstGeom prst="rect">
            <a:avLst/>
          </a:prstGeom>
          <a:noFill/>
        </p:spPr>
        <p:txBody>
          <a:bodyPr wrap="square">
            <a:spAutoFit/>
          </a:bodyPr>
          <a:lstStyle/>
          <a:p>
            <a:r>
              <a:rPr lang="en-GB" sz="1400" dirty="0">
                <a:solidFill>
                  <a:schemeClr val="bg1">
                    <a:lumMod val="85000"/>
                  </a:schemeClr>
                </a:solidFill>
              </a:rPr>
              <a:t>Picture Credits: jannoon028 on </a:t>
            </a:r>
            <a:r>
              <a:rPr lang="en-GB" sz="1400" dirty="0" err="1">
                <a:solidFill>
                  <a:schemeClr val="bg1">
                    <a:lumMod val="85000"/>
                  </a:schemeClr>
                </a:solidFill>
              </a:rPr>
              <a:t>Freepik</a:t>
            </a:r>
            <a:endParaRPr lang="en-GB" sz="1400" dirty="0">
              <a:solidFill>
                <a:schemeClr val="bg1">
                  <a:lumMod val="85000"/>
                </a:schemeClr>
              </a:solidFill>
            </a:endParaRPr>
          </a:p>
        </p:txBody>
      </p:sp>
    </p:spTree>
    <p:extLst>
      <p:ext uri="{BB962C8B-B14F-4D97-AF65-F5344CB8AC3E}">
        <p14:creationId xmlns:p14="http://schemas.microsoft.com/office/powerpoint/2010/main" val="11859488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erba, Raccolto, raccolto/taglio, aria aperta&#10;&#10;Descrizione generata automaticamente">
            <a:extLst>
              <a:ext uri="{FF2B5EF4-FFF2-40B4-BE49-F238E27FC236}">
                <a16:creationId xmlns:a16="http://schemas.microsoft.com/office/drawing/2014/main" id="{EE07526B-6FFB-BAF4-8BE2-01BC85DA6B03}"/>
              </a:ext>
            </a:extLst>
          </p:cNvPr>
          <p:cNvPicPr>
            <a:picLocks noChangeAspect="1"/>
          </p:cNvPicPr>
          <p:nvPr/>
        </p:nvPicPr>
        <p:blipFill rotWithShape="1">
          <a:blip r:embed="rId2"/>
          <a:srcRect b="15667"/>
          <a:stretch/>
        </p:blipFill>
        <p:spPr>
          <a:xfrm>
            <a:off x="0" y="0"/>
            <a:ext cx="12192000" cy="6858000"/>
          </a:xfrm>
          <a:prstGeom prst="rect">
            <a:avLst/>
          </a:prstGeom>
        </p:spPr>
      </p:pic>
      <p:sp>
        <p:nvSpPr>
          <p:cNvPr id="7" name="Titolo 6">
            <a:extLst>
              <a:ext uri="{FF2B5EF4-FFF2-40B4-BE49-F238E27FC236}">
                <a16:creationId xmlns:a16="http://schemas.microsoft.com/office/drawing/2014/main" id="{8014F5FA-46F7-60F7-5CC5-BF4CCBD9F684}"/>
              </a:ext>
            </a:extLst>
          </p:cNvPr>
          <p:cNvSpPr>
            <a:spLocks noGrp="1"/>
          </p:cNvSpPr>
          <p:nvPr>
            <p:ph type="title"/>
          </p:nvPr>
        </p:nvSpPr>
        <p:spPr/>
        <p:txBody>
          <a:bodyPr/>
          <a:lstStyle/>
          <a:p>
            <a:pPr algn="ctr"/>
            <a:r>
              <a:rPr lang="en-GB" b="1" dirty="0">
                <a:solidFill>
                  <a:schemeClr val="accent4">
                    <a:lumMod val="20000"/>
                    <a:lumOff val="80000"/>
                  </a:schemeClr>
                </a:solidFill>
                <a:effectLst>
                  <a:outerShdw blurRad="38100" dist="38100" dir="2700000" algn="tl">
                    <a:srgbClr val="000000">
                      <a:alpha val="43137"/>
                    </a:srgbClr>
                  </a:outerShdw>
                </a:effectLst>
              </a:rPr>
              <a:t>Biomass</a:t>
            </a:r>
          </a:p>
        </p:txBody>
      </p:sp>
      <p:sp>
        <p:nvSpPr>
          <p:cNvPr id="11" name="Segnaposto contenuto 10">
            <a:extLst>
              <a:ext uri="{FF2B5EF4-FFF2-40B4-BE49-F238E27FC236}">
                <a16:creationId xmlns:a16="http://schemas.microsoft.com/office/drawing/2014/main" id="{09295C76-41C2-AFF5-42B9-9D7B7AB90F21}"/>
              </a:ext>
            </a:extLst>
          </p:cNvPr>
          <p:cNvSpPr>
            <a:spLocks noGrp="1"/>
          </p:cNvSpPr>
          <p:nvPr>
            <p:ph idx="1"/>
          </p:nvPr>
        </p:nvSpPr>
        <p:spPr>
          <a:solidFill>
            <a:srgbClr val="FFCC66">
              <a:alpha val="50196"/>
            </a:srgbClr>
          </a:solidFill>
        </p:spPr>
        <p:txBody>
          <a:bodyPr>
            <a:normAutofit/>
          </a:bodyPr>
          <a:lstStyle/>
          <a:p>
            <a:r>
              <a:rPr lang="en-GB" sz="3200" dirty="0">
                <a:solidFill>
                  <a:schemeClr val="accent2">
                    <a:lumMod val="50000"/>
                  </a:schemeClr>
                </a:solidFill>
                <a:effectLst>
                  <a:outerShdw blurRad="38100" dist="38100" dir="2700000" algn="tl">
                    <a:srgbClr val="000000">
                      <a:alpha val="43137"/>
                    </a:srgbClr>
                  </a:outerShdw>
                </a:effectLst>
              </a:rPr>
              <a:t>Biomass to energy used by humanity form the discover of fire use for cooking, heating and later metallurgy</a:t>
            </a:r>
          </a:p>
          <a:p>
            <a:r>
              <a:rPr lang="en-GB" sz="3200" dirty="0">
                <a:solidFill>
                  <a:schemeClr val="accent2">
                    <a:lumMod val="50000"/>
                  </a:schemeClr>
                </a:solidFill>
                <a:effectLst>
                  <a:outerShdw blurRad="38100" dist="38100" dir="2700000" algn="tl">
                    <a:srgbClr val="000000">
                      <a:alpha val="43137"/>
                    </a:srgbClr>
                  </a:outerShdw>
                </a:effectLst>
              </a:rPr>
              <a:t>The term biomass includes all the organic materials coming from vegetables and animals (marine or soil origin) with the exclusion of the fossils, able to be used for energy production purposes</a:t>
            </a:r>
          </a:p>
          <a:p>
            <a:r>
              <a:rPr lang="en-GB" sz="3200" i="1" u="sng" dirty="0">
                <a:solidFill>
                  <a:schemeClr val="accent2">
                    <a:lumMod val="50000"/>
                  </a:schemeClr>
                </a:solidFill>
                <a:effectLst>
                  <a:outerShdw blurRad="38100" dist="38100" dir="2700000" algn="tl">
                    <a:srgbClr val="000000">
                      <a:alpha val="43137"/>
                    </a:srgbClr>
                  </a:outerShdw>
                </a:effectLst>
              </a:rPr>
              <a:t>Biomass is solar energy fixed in organic material through photosynthesis</a:t>
            </a:r>
          </a:p>
          <a:p>
            <a:endParaRPr lang="en-GB" sz="3200" dirty="0">
              <a:solidFill>
                <a:schemeClr val="accent2">
                  <a:lumMod val="50000"/>
                </a:schemeClr>
              </a:solidFill>
              <a:effectLst>
                <a:outerShdw blurRad="38100" dist="38100" dir="2700000" algn="tl">
                  <a:srgbClr val="000000">
                    <a:alpha val="43137"/>
                  </a:srgbClr>
                </a:outerShdw>
              </a:effectLst>
            </a:endParaRPr>
          </a:p>
        </p:txBody>
      </p:sp>
      <p:sp>
        <p:nvSpPr>
          <p:cNvPr id="10" name="Segnaposto piè di pagina 3">
            <a:extLst>
              <a:ext uri="{FF2B5EF4-FFF2-40B4-BE49-F238E27FC236}">
                <a16:creationId xmlns:a16="http://schemas.microsoft.com/office/drawing/2014/main" id="{0E38F392-A0F9-168C-467A-7D4C3DF53EAA}"/>
              </a:ext>
            </a:extLst>
          </p:cNvPr>
          <p:cNvSpPr>
            <a:spLocks noGrp="1"/>
          </p:cNvSpPr>
          <p:nvPr>
            <p:ph type="ftr" sz="quarter" idx="11"/>
          </p:nvPr>
        </p:nvSpPr>
        <p:spPr/>
        <p:txBody>
          <a:bodyPr/>
          <a:lstStyle/>
          <a:p>
            <a:r>
              <a:rPr lang="en-US" dirty="0">
                <a:solidFill>
                  <a:schemeClr val="accent4">
                    <a:lumMod val="20000"/>
                    <a:lumOff val="80000"/>
                  </a:schemeClr>
                </a:solidFill>
                <a:effectLst>
                  <a:outerShdw blurRad="38100" dist="38100" dir="2700000" algn="tl">
                    <a:srgbClr val="000000">
                      <a:alpha val="43137"/>
                    </a:srgbClr>
                  </a:outerShdw>
                </a:effectLst>
              </a:rPr>
              <a:t>Module: Agricultural sustainability, management of natural resources and climate action Learning Unit: Renewable energy and its application as green agricultural energy source - Sub Unit: </a:t>
            </a:r>
            <a:r>
              <a:rPr lang="en-US" b="1" dirty="0">
                <a:solidFill>
                  <a:schemeClr val="accent4">
                    <a:lumMod val="20000"/>
                    <a:lumOff val="80000"/>
                  </a:schemeClr>
                </a:solidFill>
                <a:effectLst>
                  <a:outerShdw blurRad="38100" dist="38100" dir="2700000" algn="tl">
                    <a:srgbClr val="000000">
                      <a:alpha val="43137"/>
                    </a:srgbClr>
                  </a:outerShdw>
                </a:effectLst>
              </a:rPr>
              <a:t> Biomass to Energy </a:t>
            </a:r>
          </a:p>
        </p:txBody>
      </p:sp>
      <p:sp>
        <p:nvSpPr>
          <p:cNvPr id="6" name="Segnaposto numero diapositiva 5">
            <a:extLst>
              <a:ext uri="{FF2B5EF4-FFF2-40B4-BE49-F238E27FC236}">
                <a16:creationId xmlns:a16="http://schemas.microsoft.com/office/drawing/2014/main" id="{C650D731-8BDF-26B0-F5F1-2E492A23FA7E}"/>
              </a:ext>
            </a:extLst>
          </p:cNvPr>
          <p:cNvSpPr>
            <a:spLocks noGrp="1"/>
          </p:cNvSpPr>
          <p:nvPr>
            <p:ph type="sldNum" sz="quarter" idx="12"/>
          </p:nvPr>
        </p:nvSpPr>
        <p:spPr/>
        <p:txBody>
          <a:bodyPr/>
          <a:lstStyle/>
          <a:p>
            <a:fld id="{6FF9F0C5-380F-41C2-899A-BAC0F0927E16}" type="slidenum">
              <a:rPr lang="en-US" smtClean="0"/>
              <a:t>59</a:t>
            </a:fld>
            <a:endParaRPr lang="en-US" dirty="0"/>
          </a:p>
        </p:txBody>
      </p:sp>
      <p:sp>
        <p:nvSpPr>
          <p:cNvPr id="13" name="CasellaDiTesto 12">
            <a:extLst>
              <a:ext uri="{FF2B5EF4-FFF2-40B4-BE49-F238E27FC236}">
                <a16:creationId xmlns:a16="http://schemas.microsoft.com/office/drawing/2014/main" id="{285E2B77-5130-1459-6CFE-2DC843A067E2}"/>
              </a:ext>
            </a:extLst>
          </p:cNvPr>
          <p:cNvSpPr txBox="1"/>
          <p:nvPr/>
        </p:nvSpPr>
        <p:spPr>
          <a:xfrm rot="16200000">
            <a:off x="10361711" y="4980083"/>
            <a:ext cx="3429001" cy="307777"/>
          </a:xfrm>
          <a:prstGeom prst="rect">
            <a:avLst/>
          </a:prstGeom>
          <a:noFill/>
        </p:spPr>
        <p:txBody>
          <a:bodyPr wrap="square">
            <a:spAutoFit/>
          </a:bodyPr>
          <a:lstStyle/>
          <a:p>
            <a:r>
              <a:rPr lang="en-GB" sz="1400" dirty="0">
                <a:solidFill>
                  <a:schemeClr val="accent4">
                    <a:lumMod val="20000"/>
                    <a:lumOff val="80000"/>
                  </a:schemeClr>
                </a:solidFill>
                <a:effectLst>
                  <a:outerShdw blurRad="38100" dist="38100" dir="2700000" algn="tl">
                    <a:srgbClr val="000000">
                      <a:alpha val="43137"/>
                    </a:srgbClr>
                  </a:outerShdw>
                </a:effectLst>
              </a:rPr>
              <a:t>Picture Credits: </a:t>
            </a:r>
            <a:r>
              <a:rPr lang="en-GB" sz="1400" dirty="0" err="1">
                <a:solidFill>
                  <a:schemeClr val="accent4">
                    <a:lumMod val="20000"/>
                    <a:lumOff val="80000"/>
                  </a:schemeClr>
                </a:solidFill>
                <a:effectLst>
                  <a:outerShdw blurRad="38100" dist="38100" dir="2700000" algn="tl">
                    <a:srgbClr val="000000">
                      <a:alpha val="43137"/>
                    </a:srgbClr>
                  </a:outerShdw>
                </a:effectLst>
              </a:rPr>
              <a:t>prostooleh</a:t>
            </a:r>
            <a:r>
              <a:rPr lang="en-GB" sz="1400" dirty="0">
                <a:solidFill>
                  <a:schemeClr val="accent4">
                    <a:lumMod val="20000"/>
                    <a:lumOff val="80000"/>
                  </a:schemeClr>
                </a:solidFill>
                <a:effectLst>
                  <a:outerShdw blurRad="38100" dist="38100" dir="2700000" algn="tl">
                    <a:srgbClr val="000000">
                      <a:alpha val="43137"/>
                    </a:srgbClr>
                  </a:outerShdw>
                </a:effectLst>
              </a:rPr>
              <a:t> on </a:t>
            </a:r>
            <a:r>
              <a:rPr lang="en-GB" sz="1400" dirty="0" err="1">
                <a:solidFill>
                  <a:schemeClr val="accent4">
                    <a:lumMod val="20000"/>
                    <a:lumOff val="80000"/>
                  </a:schemeClr>
                </a:solidFill>
                <a:effectLst>
                  <a:outerShdw blurRad="38100" dist="38100" dir="2700000" algn="tl">
                    <a:srgbClr val="000000">
                      <a:alpha val="43137"/>
                    </a:srgbClr>
                  </a:outerShdw>
                </a:effectLst>
              </a:rPr>
              <a:t>Freepik</a:t>
            </a:r>
            <a:endParaRPr lang="en-GB" sz="1400" dirty="0">
              <a:solidFill>
                <a:schemeClr val="accent4">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5087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1900" y="681038"/>
            <a:ext cx="10121900" cy="1009650"/>
          </a:xfrm>
        </p:spPr>
        <p:txBody>
          <a:bodyPr>
            <a:normAutofit fontScale="90000"/>
          </a:bodyPr>
          <a:lstStyle/>
          <a:p>
            <a:r>
              <a:rPr lang="en-GB" dirty="0"/>
              <a:t>Energy Demand &amp; increase in anthropogenic greenhouse gas concentrations</a:t>
            </a:r>
          </a:p>
        </p:txBody>
      </p:sp>
      <p:sp>
        <p:nvSpPr>
          <p:cNvPr id="3" name="Segnaposto contenuto 2"/>
          <p:cNvSpPr>
            <a:spLocks noGrp="1"/>
          </p:cNvSpPr>
          <p:nvPr>
            <p:ph idx="1"/>
          </p:nvPr>
        </p:nvSpPr>
        <p:spPr>
          <a:xfrm>
            <a:off x="838200" y="1825625"/>
            <a:ext cx="10515600" cy="4351338"/>
          </a:xfrm>
        </p:spPr>
        <p:txBody>
          <a:bodyPr/>
          <a:lstStyle/>
          <a:p>
            <a:r>
              <a:rPr lang="en-GB" dirty="0"/>
              <a:t>Greenhouse gas (GHG) emissions resulting from the provision of energy services have contributed significantly to the historic increase in atmospheric GHG concentrations. </a:t>
            </a:r>
          </a:p>
          <a:p>
            <a:r>
              <a:rPr lang="en-GB" dirty="0"/>
              <a:t>The IPCC Fourth Assessment Report (AR4) concluded that “Most of the observed increase in global average temperature since the mid-20th century is very likely due to the observed increase in anthropogenic greenhouse gas concentrations.”</a:t>
            </a:r>
          </a:p>
          <a:p>
            <a:r>
              <a:rPr lang="en-GB" dirty="0"/>
              <a:t>Recent data confirm that consumption of fossil fuels accounts for the majority of global anthropogenic GHG emissions.</a:t>
            </a:r>
          </a:p>
          <a:p>
            <a:r>
              <a:rPr lang="en-GB" dirty="0"/>
              <a:t>Emissions continue to grow and CO2 concentrations had increased to over 390 ppm, or 39% above preindustrial levels, by the end of 2010. 400 ppm were reached in 2015.</a:t>
            </a:r>
          </a:p>
        </p:txBody>
      </p:sp>
      <p:sp>
        <p:nvSpPr>
          <p:cNvPr id="4" name="Segnaposto numero diapositiva 3"/>
          <p:cNvSpPr>
            <a:spLocks noGrp="1"/>
          </p:cNvSpPr>
          <p:nvPr>
            <p:ph type="sldNum" sz="quarter" idx="12"/>
          </p:nvPr>
        </p:nvSpPr>
        <p:spPr>
          <a:xfrm>
            <a:off x="10896600" y="6356350"/>
            <a:ext cx="457200" cy="365125"/>
          </a:xfrm>
        </p:spPr>
        <p:txBody>
          <a:bodyPr/>
          <a:lstStyle/>
          <a:p>
            <a:fld id="{928F1B6E-29C0-4F32-8139-A0C6EF1962A3}" type="slidenum">
              <a:rPr lang="de-DE" smtClean="0"/>
              <a:pPr/>
              <a:t>6</a:t>
            </a:fld>
            <a:endParaRPr lang="de-DE"/>
          </a:p>
        </p:txBody>
      </p:sp>
      <p:pic>
        <p:nvPicPr>
          <p:cNvPr id="5" name="Picture 2" descr="http://www.ipcc.ch/Home_files/Banner_01.jpg"/>
          <p:cNvPicPr>
            <a:picLocks noChangeAspect="1" noChangeArrowheads="1"/>
          </p:cNvPicPr>
          <p:nvPr/>
        </p:nvPicPr>
        <p:blipFill rotWithShape="1">
          <a:blip r:embed="rId2">
            <a:extLst>
              <a:ext uri="{28A0092B-C50C-407E-A947-70E740481C1C}">
                <a14:useLocalDpi xmlns:a14="http://schemas.microsoft.com/office/drawing/2010/main" val="0"/>
              </a:ext>
            </a:extLst>
          </a:blip>
          <a:srcRect l="53465"/>
          <a:stretch/>
        </p:blipFill>
        <p:spPr bwMode="auto">
          <a:xfrm>
            <a:off x="9425441" y="5514896"/>
            <a:ext cx="2510972" cy="441575"/>
          </a:xfrm>
          <a:prstGeom prst="rect">
            <a:avLst/>
          </a:prstGeom>
          <a:noFill/>
          <a:extLst>
            <a:ext uri="{909E8E84-426E-40DD-AFC4-6F175D3DCCD1}">
              <a14:hiddenFill xmlns:a14="http://schemas.microsoft.com/office/drawing/2010/main">
                <a:solidFill>
                  <a:srgbClr val="FFFFFF"/>
                </a:solidFill>
              </a14:hiddenFill>
            </a:ext>
          </a:extLst>
        </p:spPr>
      </p:pic>
      <p:sp>
        <p:nvSpPr>
          <p:cNvPr id="11" name="Segnaposto piè di pagina 3">
            <a:extLst>
              <a:ext uri="{FF2B5EF4-FFF2-40B4-BE49-F238E27FC236}">
                <a16:creationId xmlns:a16="http://schemas.microsoft.com/office/drawing/2014/main" id="{ECE26961-58A3-5E2A-B51D-F1B98F7DAA58}"/>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Introduction to Renewable Energy Sources and Efficiency</a:t>
            </a:r>
          </a:p>
        </p:txBody>
      </p:sp>
    </p:spTree>
    <p:extLst>
      <p:ext uri="{BB962C8B-B14F-4D97-AF65-F5344CB8AC3E}">
        <p14:creationId xmlns:p14="http://schemas.microsoft.com/office/powerpoint/2010/main" val="2688206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B3CC22-2394-86F5-08F9-EF51FDBE3E5E}"/>
              </a:ext>
            </a:extLst>
          </p:cNvPr>
          <p:cNvSpPr>
            <a:spLocks noGrp="1"/>
          </p:cNvSpPr>
          <p:nvPr>
            <p:ph type="title"/>
          </p:nvPr>
        </p:nvSpPr>
        <p:spPr/>
        <p:txBody>
          <a:bodyPr/>
          <a:lstStyle/>
          <a:p>
            <a:r>
              <a:rPr lang="en-GB" dirty="0"/>
              <a:t>Multiple sources of biomass</a:t>
            </a:r>
          </a:p>
        </p:txBody>
      </p:sp>
      <p:pic>
        <p:nvPicPr>
          <p:cNvPr id="6" name="Segnaposto contenuto 5">
            <a:extLst>
              <a:ext uri="{FF2B5EF4-FFF2-40B4-BE49-F238E27FC236}">
                <a16:creationId xmlns:a16="http://schemas.microsoft.com/office/drawing/2014/main" id="{68957D9C-9222-2102-BF46-E49BA8624372}"/>
              </a:ext>
            </a:extLst>
          </p:cNvPr>
          <p:cNvPicPr>
            <a:picLocks noGrp="1" noChangeAspect="1"/>
          </p:cNvPicPr>
          <p:nvPr>
            <p:ph idx="1"/>
          </p:nvPr>
        </p:nvPicPr>
        <p:blipFill>
          <a:blip r:embed="rId2"/>
          <a:stretch>
            <a:fillRect/>
          </a:stretch>
        </p:blipFill>
        <p:spPr>
          <a:xfrm>
            <a:off x="838200" y="1986249"/>
            <a:ext cx="10515600" cy="4030090"/>
          </a:xfrm>
          <a:prstGeom prst="rect">
            <a:avLst/>
          </a:prstGeom>
        </p:spPr>
      </p:pic>
      <p:sp>
        <p:nvSpPr>
          <p:cNvPr id="5" name="Segnaposto numero diapositiva 4">
            <a:extLst>
              <a:ext uri="{FF2B5EF4-FFF2-40B4-BE49-F238E27FC236}">
                <a16:creationId xmlns:a16="http://schemas.microsoft.com/office/drawing/2014/main" id="{75D20C6B-3C0A-79B9-6159-E6B93A2B5FC4}"/>
              </a:ext>
            </a:extLst>
          </p:cNvPr>
          <p:cNvSpPr>
            <a:spLocks noGrp="1"/>
          </p:cNvSpPr>
          <p:nvPr>
            <p:ph type="sldNum" sz="quarter" idx="12"/>
          </p:nvPr>
        </p:nvSpPr>
        <p:spPr/>
        <p:txBody>
          <a:bodyPr/>
          <a:lstStyle/>
          <a:p>
            <a:fld id="{D57F1E4F-1CFF-5643-939E-217C01CDF565}" type="slidenum">
              <a:rPr lang="en-US" smtClean="0"/>
              <a:pPr/>
              <a:t>60</a:t>
            </a:fld>
            <a:endParaRPr lang="en-US" dirty="0"/>
          </a:p>
        </p:txBody>
      </p:sp>
      <p:pic>
        <p:nvPicPr>
          <p:cNvPr id="7" name="Immagine 6">
            <a:extLst>
              <a:ext uri="{FF2B5EF4-FFF2-40B4-BE49-F238E27FC236}">
                <a16:creationId xmlns:a16="http://schemas.microsoft.com/office/drawing/2014/main" id="{2E5C095D-2CD2-E4C9-544B-1193109AE805}"/>
              </a:ext>
            </a:extLst>
          </p:cNvPr>
          <p:cNvPicPr>
            <a:picLocks noChangeAspect="1"/>
          </p:cNvPicPr>
          <p:nvPr/>
        </p:nvPicPr>
        <p:blipFill>
          <a:blip r:embed="rId3"/>
          <a:stretch>
            <a:fillRect/>
          </a:stretch>
        </p:blipFill>
        <p:spPr>
          <a:xfrm>
            <a:off x="9426699" y="3612284"/>
            <a:ext cx="929774" cy="778019"/>
          </a:xfrm>
          <a:prstGeom prst="rect">
            <a:avLst/>
          </a:prstGeom>
        </p:spPr>
      </p:pic>
      <p:sp>
        <p:nvSpPr>
          <p:cNvPr id="9" name="CasellaDiTesto 8">
            <a:extLst>
              <a:ext uri="{FF2B5EF4-FFF2-40B4-BE49-F238E27FC236}">
                <a16:creationId xmlns:a16="http://schemas.microsoft.com/office/drawing/2014/main" id="{516CC852-EE98-D209-C694-7447967F530C}"/>
              </a:ext>
            </a:extLst>
          </p:cNvPr>
          <p:cNvSpPr txBox="1"/>
          <p:nvPr/>
        </p:nvSpPr>
        <p:spPr>
          <a:xfrm rot="16200000">
            <a:off x="10806212" y="4853087"/>
            <a:ext cx="2463800" cy="307777"/>
          </a:xfrm>
          <a:prstGeom prst="rect">
            <a:avLst/>
          </a:prstGeom>
          <a:noFill/>
        </p:spPr>
        <p:txBody>
          <a:bodyPr wrap="square">
            <a:spAutoFit/>
          </a:bodyPr>
          <a:lstStyle/>
          <a:p>
            <a:r>
              <a:rPr lang="en-GB" sz="1400" dirty="0"/>
              <a:t>Source: IEA ETP 2017</a:t>
            </a:r>
          </a:p>
        </p:txBody>
      </p:sp>
      <p:sp>
        <p:nvSpPr>
          <p:cNvPr id="10" name="Segnaposto piè di pagina 3">
            <a:extLst>
              <a:ext uri="{FF2B5EF4-FFF2-40B4-BE49-F238E27FC236}">
                <a16:creationId xmlns:a16="http://schemas.microsoft.com/office/drawing/2014/main" id="{4664C394-746A-AB98-99F6-76CCCD1167E8}"/>
              </a:ext>
            </a:extLst>
          </p:cNvPr>
          <p:cNvSpPr>
            <a:spLocks noGrp="1"/>
          </p:cNvSpPr>
          <p:nvPr>
            <p:ph type="ftr" sz="quarter" idx="11"/>
          </p:nvPr>
        </p:nvSpPr>
        <p:spPr>
          <a:xfrm>
            <a:off x="838200" y="6238876"/>
            <a:ext cx="9982200" cy="600074"/>
          </a:xfrm>
        </p:spPr>
        <p:txBody>
          <a:bodyPr/>
          <a:lstStyle/>
          <a:p>
            <a:r>
              <a:rPr lang="en-US" dirty="0">
                <a:solidFill>
                  <a:schemeClr val="tx1"/>
                </a:solidFill>
              </a:rPr>
              <a:t>Module: Agricultural sustainability, management of natural resources and climate action Learning Unit: Renewable energy and its application as green agricultural energy source - Sub Unit: </a:t>
            </a:r>
            <a:r>
              <a:rPr lang="en-US" b="1" dirty="0">
                <a:solidFill>
                  <a:schemeClr val="tx1"/>
                </a:solidFill>
              </a:rPr>
              <a:t> Biomass to Energy </a:t>
            </a:r>
          </a:p>
        </p:txBody>
      </p:sp>
    </p:spTree>
    <p:extLst>
      <p:ext uri="{BB962C8B-B14F-4D97-AF65-F5344CB8AC3E}">
        <p14:creationId xmlns:p14="http://schemas.microsoft.com/office/powerpoint/2010/main" val="3977764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BEF28A4-9052-98F1-DD75-030FC8999091}"/>
              </a:ext>
            </a:extLst>
          </p:cNvPr>
          <p:cNvSpPr>
            <a:spLocks noGrp="1"/>
          </p:cNvSpPr>
          <p:nvPr>
            <p:ph type="title"/>
          </p:nvPr>
        </p:nvSpPr>
        <p:spPr/>
        <p:txBody>
          <a:bodyPr/>
          <a:lstStyle/>
          <a:p>
            <a:r>
              <a:rPr lang="en-GB" dirty="0"/>
              <a:t>Biomass: CO</a:t>
            </a:r>
            <a:r>
              <a:rPr lang="en-GB" baseline="-25000" dirty="0"/>
              <a:t>2</a:t>
            </a:r>
            <a:r>
              <a:rPr lang="en-GB" dirty="0"/>
              <a:t> “neutral”</a:t>
            </a:r>
          </a:p>
        </p:txBody>
      </p:sp>
      <p:pic>
        <p:nvPicPr>
          <p:cNvPr id="7" name="Segnaposto contenuto 6">
            <a:extLst>
              <a:ext uri="{FF2B5EF4-FFF2-40B4-BE49-F238E27FC236}">
                <a16:creationId xmlns:a16="http://schemas.microsoft.com/office/drawing/2014/main" id="{4CC78A9D-999D-5CDB-CF44-20B5FD1DA13A}"/>
              </a:ext>
            </a:extLst>
          </p:cNvPr>
          <p:cNvPicPr>
            <a:picLocks noGrp="1" noChangeAspect="1"/>
          </p:cNvPicPr>
          <p:nvPr>
            <p:ph sz="half" idx="1"/>
          </p:nvPr>
        </p:nvPicPr>
        <p:blipFill>
          <a:blip r:embed="rId2"/>
          <a:stretch>
            <a:fillRect/>
          </a:stretch>
        </p:blipFill>
        <p:spPr>
          <a:xfrm>
            <a:off x="110804" y="2770187"/>
            <a:ext cx="5908997" cy="3406776"/>
          </a:xfrm>
          <a:prstGeom prst="rect">
            <a:avLst/>
          </a:prstGeom>
        </p:spPr>
      </p:pic>
      <p:sp>
        <p:nvSpPr>
          <p:cNvPr id="4" name="Segnaposto contenuto 3">
            <a:extLst>
              <a:ext uri="{FF2B5EF4-FFF2-40B4-BE49-F238E27FC236}">
                <a16:creationId xmlns:a16="http://schemas.microsoft.com/office/drawing/2014/main" id="{196B00CC-4790-8FB4-97C4-8D74B858FF01}"/>
              </a:ext>
            </a:extLst>
          </p:cNvPr>
          <p:cNvSpPr>
            <a:spLocks noGrp="1"/>
          </p:cNvSpPr>
          <p:nvPr>
            <p:ph sz="half" idx="2"/>
          </p:nvPr>
        </p:nvSpPr>
        <p:spPr/>
        <p:txBody>
          <a:bodyPr>
            <a:normAutofit fontScale="77500" lnSpcReduction="20000"/>
          </a:bodyPr>
          <a:lstStyle/>
          <a:p>
            <a:pPr marL="0" indent="0">
              <a:buNone/>
            </a:pPr>
            <a:r>
              <a:rPr lang="en-GB" dirty="0"/>
              <a:t>As biomass (forests, crops etc.) grow, CO</a:t>
            </a:r>
            <a:r>
              <a:rPr lang="en-GB" baseline="-25000" dirty="0"/>
              <a:t>2</a:t>
            </a:r>
            <a:r>
              <a:rPr lang="en-GB" dirty="0"/>
              <a:t> is removed from the atmosphere via photosynthesis, converted into organic carbon and stored into the biomass. </a:t>
            </a:r>
          </a:p>
          <a:p>
            <a:pPr marL="0" indent="0">
              <a:buNone/>
            </a:pPr>
            <a:r>
              <a:rPr lang="en-GB" dirty="0"/>
              <a:t>Trees and crops release the stored carbon when they die, decay or are combusted. </a:t>
            </a:r>
          </a:p>
          <a:p>
            <a:pPr marL="0" indent="0">
              <a:buNone/>
            </a:pPr>
            <a:r>
              <a:rPr lang="en-GB" dirty="0"/>
              <a:t>As the biomass releases carbon as CO</a:t>
            </a:r>
            <a:r>
              <a:rPr lang="en-GB" baseline="-25000" dirty="0"/>
              <a:t>2</a:t>
            </a:r>
            <a:r>
              <a:rPr lang="en-GB" dirty="0"/>
              <a:t>, the carbon cycle is completed. The carbon in biomass will return to the atmosphere regardless of whether it is burned for energy, allowed to biodegrade or lost in a forest fire.</a:t>
            </a:r>
          </a:p>
          <a:p>
            <a:pPr marL="0" indent="0">
              <a:buNone/>
            </a:pPr>
            <a:r>
              <a:rPr lang="en-GB" dirty="0"/>
              <a:t>Overall, the flow of forest CO</a:t>
            </a:r>
            <a:r>
              <a:rPr lang="en-GB" baseline="-25000" dirty="0"/>
              <a:t>2</a:t>
            </a:r>
            <a:r>
              <a:rPr lang="en-GB" dirty="0"/>
              <a:t> is carbon positive when forests are sustainably managed, and the forest system remains a net sink of CO</a:t>
            </a:r>
            <a:r>
              <a:rPr lang="en-GB" baseline="-25000" dirty="0"/>
              <a:t>2</a:t>
            </a:r>
            <a:r>
              <a:rPr lang="en-GB" dirty="0"/>
              <a:t> from the atmosphere.</a:t>
            </a:r>
          </a:p>
          <a:p>
            <a:pPr marL="0" indent="0">
              <a:buNone/>
            </a:pPr>
            <a:endParaRPr lang="en-GB" dirty="0"/>
          </a:p>
        </p:txBody>
      </p:sp>
      <p:sp>
        <p:nvSpPr>
          <p:cNvPr id="6" name="Segnaposto numero diapositiva 5">
            <a:extLst>
              <a:ext uri="{FF2B5EF4-FFF2-40B4-BE49-F238E27FC236}">
                <a16:creationId xmlns:a16="http://schemas.microsoft.com/office/drawing/2014/main" id="{DDFC8178-730A-50CF-1AAE-501E001CEAC8}"/>
              </a:ext>
            </a:extLst>
          </p:cNvPr>
          <p:cNvSpPr>
            <a:spLocks noGrp="1"/>
          </p:cNvSpPr>
          <p:nvPr>
            <p:ph type="sldNum" sz="quarter" idx="12"/>
          </p:nvPr>
        </p:nvSpPr>
        <p:spPr/>
        <p:txBody>
          <a:bodyPr/>
          <a:lstStyle/>
          <a:p>
            <a:fld id="{6FF9F0C5-380F-41C2-899A-BAC0F0927E16}" type="slidenum">
              <a:rPr lang="en-US" smtClean="0"/>
              <a:t>61</a:t>
            </a:fld>
            <a:endParaRPr lang="en-US" dirty="0"/>
          </a:p>
        </p:txBody>
      </p:sp>
      <p:sp>
        <p:nvSpPr>
          <p:cNvPr id="8" name="Segnaposto piè di pagina 3">
            <a:extLst>
              <a:ext uri="{FF2B5EF4-FFF2-40B4-BE49-F238E27FC236}">
                <a16:creationId xmlns:a16="http://schemas.microsoft.com/office/drawing/2014/main" id="{F3474226-7D3E-9FC7-61F8-5F05DE7A9216}"/>
              </a:ext>
            </a:extLst>
          </p:cNvPr>
          <p:cNvSpPr>
            <a:spLocks noGrp="1"/>
          </p:cNvSpPr>
          <p:nvPr>
            <p:ph type="ftr" sz="quarter" idx="11"/>
          </p:nvPr>
        </p:nvSpPr>
        <p:spPr>
          <a:xfrm>
            <a:off x="838200" y="6238876"/>
            <a:ext cx="9982200" cy="600074"/>
          </a:xfrm>
        </p:spPr>
        <p:txBody>
          <a:bodyPr/>
          <a:lstStyle/>
          <a:p>
            <a:r>
              <a:rPr lang="en-US" dirty="0">
                <a:solidFill>
                  <a:schemeClr val="tx1"/>
                </a:solidFill>
              </a:rPr>
              <a:t>Module: Agricultural sustainability, management of natural resources and climate action Learning Unit: Renewable energy and its application as green agricultural energy source - Sub Unit: </a:t>
            </a:r>
            <a:r>
              <a:rPr lang="en-US" b="1" dirty="0">
                <a:solidFill>
                  <a:schemeClr val="tx1"/>
                </a:solidFill>
              </a:rPr>
              <a:t> Biomass to Energy </a:t>
            </a:r>
          </a:p>
        </p:txBody>
      </p:sp>
    </p:spTree>
    <p:extLst>
      <p:ext uri="{BB962C8B-B14F-4D97-AF65-F5344CB8AC3E}">
        <p14:creationId xmlns:p14="http://schemas.microsoft.com/office/powerpoint/2010/main" val="26843290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a:extLst>
              <a:ext uri="{FF2B5EF4-FFF2-40B4-BE49-F238E27FC236}">
                <a16:creationId xmlns:a16="http://schemas.microsoft.com/office/drawing/2014/main" id="{5FF2E134-BD24-1677-210F-9721804E0035}"/>
              </a:ext>
            </a:extLst>
          </p:cNvPr>
          <p:cNvSpPr>
            <a:spLocks noGrp="1"/>
          </p:cNvSpPr>
          <p:nvPr>
            <p:ph type="title"/>
          </p:nvPr>
        </p:nvSpPr>
        <p:spPr/>
        <p:txBody>
          <a:bodyPr/>
          <a:lstStyle/>
          <a:p>
            <a:r>
              <a:rPr lang="en-GB" dirty="0"/>
              <a:t>Overview of bioenergy pathways</a:t>
            </a:r>
          </a:p>
        </p:txBody>
      </p:sp>
      <p:pic>
        <p:nvPicPr>
          <p:cNvPr id="10" name="Segnaposto contenuto 9">
            <a:extLst>
              <a:ext uri="{FF2B5EF4-FFF2-40B4-BE49-F238E27FC236}">
                <a16:creationId xmlns:a16="http://schemas.microsoft.com/office/drawing/2014/main" id="{4DF09BE2-E955-B290-7F16-13D842BD3E5D}"/>
              </a:ext>
            </a:extLst>
          </p:cNvPr>
          <p:cNvPicPr>
            <a:picLocks noGrp="1" noChangeAspect="1"/>
          </p:cNvPicPr>
          <p:nvPr>
            <p:ph idx="1"/>
          </p:nvPr>
        </p:nvPicPr>
        <p:blipFill>
          <a:blip r:embed="rId2"/>
          <a:stretch>
            <a:fillRect/>
          </a:stretch>
        </p:blipFill>
        <p:spPr>
          <a:xfrm>
            <a:off x="1371599" y="1487523"/>
            <a:ext cx="9448802" cy="4849742"/>
          </a:xfrm>
          <a:prstGeom prst="rect">
            <a:avLst/>
          </a:prstGeom>
        </p:spPr>
      </p:pic>
      <p:sp>
        <p:nvSpPr>
          <p:cNvPr id="6" name="Segnaposto numero diapositiva 5">
            <a:extLst>
              <a:ext uri="{FF2B5EF4-FFF2-40B4-BE49-F238E27FC236}">
                <a16:creationId xmlns:a16="http://schemas.microsoft.com/office/drawing/2014/main" id="{3D773352-300B-9EFA-A9E7-052FCEBA3B34}"/>
              </a:ext>
            </a:extLst>
          </p:cNvPr>
          <p:cNvSpPr>
            <a:spLocks noGrp="1"/>
          </p:cNvSpPr>
          <p:nvPr>
            <p:ph type="sldNum" sz="quarter" idx="12"/>
          </p:nvPr>
        </p:nvSpPr>
        <p:spPr/>
        <p:txBody>
          <a:bodyPr/>
          <a:lstStyle/>
          <a:p>
            <a:fld id="{6FF9F0C5-380F-41C2-899A-BAC0F0927E16}" type="slidenum">
              <a:rPr lang="en-US" smtClean="0"/>
              <a:t>62</a:t>
            </a:fld>
            <a:endParaRPr lang="en-US" dirty="0"/>
          </a:p>
        </p:txBody>
      </p:sp>
      <p:pic>
        <p:nvPicPr>
          <p:cNvPr id="11" name="Immagine 10">
            <a:extLst>
              <a:ext uri="{FF2B5EF4-FFF2-40B4-BE49-F238E27FC236}">
                <a16:creationId xmlns:a16="http://schemas.microsoft.com/office/drawing/2014/main" id="{4EFC444D-884A-61BE-07D6-DF0893EE1B2E}"/>
              </a:ext>
            </a:extLst>
          </p:cNvPr>
          <p:cNvPicPr>
            <a:picLocks noChangeAspect="1"/>
          </p:cNvPicPr>
          <p:nvPr/>
        </p:nvPicPr>
        <p:blipFill>
          <a:blip r:embed="rId3"/>
          <a:stretch>
            <a:fillRect/>
          </a:stretch>
        </p:blipFill>
        <p:spPr>
          <a:xfrm>
            <a:off x="175126" y="5849866"/>
            <a:ext cx="929774" cy="778019"/>
          </a:xfrm>
          <a:prstGeom prst="rect">
            <a:avLst/>
          </a:prstGeom>
        </p:spPr>
      </p:pic>
      <p:sp>
        <p:nvSpPr>
          <p:cNvPr id="12" name="CasellaDiTesto 11">
            <a:extLst>
              <a:ext uri="{FF2B5EF4-FFF2-40B4-BE49-F238E27FC236}">
                <a16:creationId xmlns:a16="http://schemas.microsoft.com/office/drawing/2014/main" id="{39FC67DD-E4AE-7357-E7AF-4145BD0D0F85}"/>
              </a:ext>
            </a:extLst>
          </p:cNvPr>
          <p:cNvSpPr txBox="1"/>
          <p:nvPr/>
        </p:nvSpPr>
        <p:spPr>
          <a:xfrm rot="16200000">
            <a:off x="10220424" y="4267299"/>
            <a:ext cx="3635376" cy="307777"/>
          </a:xfrm>
          <a:prstGeom prst="rect">
            <a:avLst/>
          </a:prstGeom>
          <a:noFill/>
        </p:spPr>
        <p:txBody>
          <a:bodyPr wrap="square">
            <a:spAutoFit/>
          </a:bodyPr>
          <a:lstStyle/>
          <a:p>
            <a:r>
              <a:rPr lang="en-GB" sz="1400" dirty="0"/>
              <a:t>Source: IEA Bioenergy Roadmap, 2017</a:t>
            </a:r>
          </a:p>
        </p:txBody>
      </p:sp>
      <p:sp>
        <p:nvSpPr>
          <p:cNvPr id="13" name="Segnaposto piè di pagina 3">
            <a:extLst>
              <a:ext uri="{FF2B5EF4-FFF2-40B4-BE49-F238E27FC236}">
                <a16:creationId xmlns:a16="http://schemas.microsoft.com/office/drawing/2014/main" id="{3B3EE96E-14BD-9507-42C4-BE69BB0CBEF1}"/>
              </a:ext>
            </a:extLst>
          </p:cNvPr>
          <p:cNvSpPr>
            <a:spLocks noGrp="1"/>
          </p:cNvSpPr>
          <p:nvPr>
            <p:ph type="ftr" sz="quarter" idx="11"/>
          </p:nvPr>
        </p:nvSpPr>
        <p:spPr>
          <a:xfrm>
            <a:off x="838200" y="6238876"/>
            <a:ext cx="9982200" cy="600074"/>
          </a:xfrm>
        </p:spPr>
        <p:txBody>
          <a:bodyPr/>
          <a:lstStyle/>
          <a:p>
            <a:r>
              <a:rPr lang="en-US" dirty="0">
                <a:solidFill>
                  <a:schemeClr val="tx1"/>
                </a:solidFill>
              </a:rPr>
              <a:t>Module: Agricultural sustainability, management of natural resources and climate action Learning Unit: Renewable energy and its application as green agricultural energy source - Sub Unit: </a:t>
            </a:r>
            <a:r>
              <a:rPr lang="en-US" b="1" dirty="0">
                <a:solidFill>
                  <a:schemeClr val="tx1"/>
                </a:solidFill>
              </a:rPr>
              <a:t> Biomass to Energy </a:t>
            </a:r>
          </a:p>
        </p:txBody>
      </p:sp>
    </p:spTree>
    <p:extLst>
      <p:ext uri="{BB962C8B-B14F-4D97-AF65-F5344CB8AC3E}">
        <p14:creationId xmlns:p14="http://schemas.microsoft.com/office/powerpoint/2010/main" val="3926178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02E7AE-1A8E-60A5-5600-D110C3D5905E}"/>
              </a:ext>
            </a:extLst>
          </p:cNvPr>
          <p:cNvSpPr>
            <a:spLocks noGrp="1"/>
          </p:cNvSpPr>
          <p:nvPr>
            <p:ph type="title"/>
          </p:nvPr>
        </p:nvSpPr>
        <p:spPr/>
        <p:txBody>
          <a:bodyPr/>
          <a:lstStyle/>
          <a:p>
            <a:r>
              <a:rPr lang="en-GB" dirty="0"/>
              <a:t>Agriculture 4.0</a:t>
            </a:r>
          </a:p>
        </p:txBody>
      </p:sp>
      <p:sp>
        <p:nvSpPr>
          <p:cNvPr id="3" name="Segnaposto contenuto 2">
            <a:extLst>
              <a:ext uri="{FF2B5EF4-FFF2-40B4-BE49-F238E27FC236}">
                <a16:creationId xmlns:a16="http://schemas.microsoft.com/office/drawing/2014/main" id="{AC165D91-2CEC-CCE2-5AFA-EBB938EE4240}"/>
              </a:ext>
            </a:extLst>
          </p:cNvPr>
          <p:cNvSpPr>
            <a:spLocks noGrp="1"/>
          </p:cNvSpPr>
          <p:nvPr>
            <p:ph sz="half" idx="1"/>
          </p:nvPr>
        </p:nvSpPr>
        <p:spPr>
          <a:xfrm>
            <a:off x="88900" y="1525588"/>
            <a:ext cx="5080000" cy="4608512"/>
          </a:xfrm>
        </p:spPr>
        <p:txBody>
          <a:bodyPr>
            <a:normAutofit fontScale="85000" lnSpcReduction="20000"/>
          </a:bodyPr>
          <a:lstStyle/>
          <a:p>
            <a:r>
              <a:rPr lang="en-US" dirty="0"/>
              <a:t>Digital Farming (also known as Digital Agriculture or Agriculture 4.0) is represented by the use of automation and robotics, soil, plant and climate sensors, data processing and storage in the cloud, AI and connectivity. These are at the heart of a new agricultural revolution, creating what many are calling a new green revolution. Vast amounts of data, terabytes of information, are being collected to ensure the most efficient and sustainable use of finite agricultural resources such as land, water, </a:t>
            </a:r>
            <a:r>
              <a:rPr lang="en-US" dirty="0" err="1"/>
              <a:t>labour</a:t>
            </a:r>
            <a:r>
              <a:rPr lang="en-US" dirty="0"/>
              <a:t> and inputs. Much of this data is collected by drones, satellites and other platforms </a:t>
            </a:r>
            <a:endParaRPr lang="en-GB" dirty="0"/>
          </a:p>
        </p:txBody>
      </p:sp>
      <p:pic>
        <p:nvPicPr>
          <p:cNvPr id="9" name="Segnaposto contenuto 8">
            <a:extLst>
              <a:ext uri="{FF2B5EF4-FFF2-40B4-BE49-F238E27FC236}">
                <a16:creationId xmlns:a16="http://schemas.microsoft.com/office/drawing/2014/main" id="{93B221C8-9D24-6583-9E41-7AF67DABDB1C}"/>
              </a:ext>
            </a:extLst>
          </p:cNvPr>
          <p:cNvPicPr>
            <a:picLocks noGrp="1" noChangeAspect="1"/>
          </p:cNvPicPr>
          <p:nvPr>
            <p:ph sz="half" idx="2"/>
          </p:nvPr>
        </p:nvPicPr>
        <p:blipFill>
          <a:blip r:embed="rId2"/>
          <a:stretch>
            <a:fillRect/>
          </a:stretch>
        </p:blipFill>
        <p:spPr>
          <a:xfrm>
            <a:off x="5140959" y="1525587"/>
            <a:ext cx="6962141" cy="4351338"/>
          </a:xfrm>
          <a:prstGeom prst="rect">
            <a:avLst/>
          </a:prstGeom>
        </p:spPr>
      </p:pic>
      <p:sp>
        <p:nvSpPr>
          <p:cNvPr id="4" name="Segnaposto piè di pagina 3">
            <a:extLst>
              <a:ext uri="{FF2B5EF4-FFF2-40B4-BE49-F238E27FC236}">
                <a16:creationId xmlns:a16="http://schemas.microsoft.com/office/drawing/2014/main" id="{76BA35CD-D76D-5BD7-DB63-BE6F20C5BBFD}"/>
              </a:ext>
            </a:extLst>
          </p:cNvPr>
          <p:cNvSpPr>
            <a:spLocks noGrp="1"/>
          </p:cNvSpPr>
          <p:nvPr>
            <p:ph type="ftr" sz="quarter" idx="11"/>
          </p:nvPr>
        </p:nvSpPr>
        <p:spPr/>
        <p:txBody>
          <a:bodyPr/>
          <a:lstStyle/>
          <a:p>
            <a:r>
              <a:rPr lang="en-US" dirty="0">
                <a:solidFill>
                  <a:schemeClr val="tx1"/>
                </a:solidFill>
              </a:rPr>
              <a:t>Module: Agricultural sustainability, management of natural resources and climate action Learning Unit: Renewable energy and its application as green agricultural energy source - Sub Unit: </a:t>
            </a:r>
            <a:r>
              <a:rPr lang="en-US" b="1" dirty="0">
                <a:solidFill>
                  <a:schemeClr val="tx1"/>
                </a:solidFill>
              </a:rPr>
              <a:t> Biomass to Energy </a:t>
            </a:r>
          </a:p>
        </p:txBody>
      </p:sp>
      <p:sp>
        <p:nvSpPr>
          <p:cNvPr id="5" name="Segnaposto numero diapositiva 4">
            <a:extLst>
              <a:ext uri="{FF2B5EF4-FFF2-40B4-BE49-F238E27FC236}">
                <a16:creationId xmlns:a16="http://schemas.microsoft.com/office/drawing/2014/main" id="{912EF623-89FD-EE52-F0FE-2AF52CA73203}"/>
              </a:ext>
            </a:extLst>
          </p:cNvPr>
          <p:cNvSpPr>
            <a:spLocks noGrp="1"/>
          </p:cNvSpPr>
          <p:nvPr>
            <p:ph type="sldNum" sz="quarter" idx="12"/>
          </p:nvPr>
        </p:nvSpPr>
        <p:spPr/>
        <p:txBody>
          <a:bodyPr/>
          <a:lstStyle/>
          <a:p>
            <a:fld id="{D57F1E4F-1CFF-5643-939E-217C01CDF565}" type="slidenum">
              <a:rPr lang="en-US" smtClean="0"/>
              <a:pPr/>
              <a:t>63</a:t>
            </a:fld>
            <a:endParaRPr lang="en-US" dirty="0"/>
          </a:p>
        </p:txBody>
      </p:sp>
    </p:spTree>
    <p:extLst>
      <p:ext uri="{BB962C8B-B14F-4D97-AF65-F5344CB8AC3E}">
        <p14:creationId xmlns:p14="http://schemas.microsoft.com/office/powerpoint/2010/main" val="2924928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D06A7F8-6A16-F5CE-BAC0-BA887CC8D908}"/>
              </a:ext>
            </a:extLst>
          </p:cNvPr>
          <p:cNvSpPr>
            <a:spLocks noGrp="1"/>
          </p:cNvSpPr>
          <p:nvPr>
            <p:ph type="title"/>
          </p:nvPr>
        </p:nvSpPr>
        <p:spPr/>
        <p:txBody>
          <a:bodyPr/>
          <a:lstStyle/>
          <a:p>
            <a:r>
              <a:rPr lang="en-GB" dirty="0"/>
              <a:t>Energy Storage</a:t>
            </a:r>
          </a:p>
        </p:txBody>
      </p:sp>
      <p:sp>
        <p:nvSpPr>
          <p:cNvPr id="7" name="Segnaposto contenuto 6">
            <a:extLst>
              <a:ext uri="{FF2B5EF4-FFF2-40B4-BE49-F238E27FC236}">
                <a16:creationId xmlns:a16="http://schemas.microsoft.com/office/drawing/2014/main" id="{71A627EB-CE33-30C5-80B0-1416440C3EA8}"/>
              </a:ext>
            </a:extLst>
          </p:cNvPr>
          <p:cNvSpPr>
            <a:spLocks noGrp="1"/>
          </p:cNvSpPr>
          <p:nvPr>
            <p:ph idx="1"/>
          </p:nvPr>
        </p:nvSpPr>
        <p:spPr/>
        <p:txBody>
          <a:bodyPr>
            <a:normAutofit fontScale="92500"/>
          </a:bodyPr>
          <a:lstStyle/>
          <a:p>
            <a:r>
              <a:rPr lang="en-US" dirty="0"/>
              <a:t>The role of wind and solar in electricity production is rapidly increasing but the integration of these intermittent, variable, and uncertain electric energy sources within the power grid places significant pressure on grid operation as the supply of electricity, especially from wind, cannot be fully controlled or rapidly predicted and easily matched with the demand.</a:t>
            </a:r>
          </a:p>
          <a:p>
            <a:r>
              <a:rPr lang="en-US" dirty="0"/>
              <a:t>Flexibility is the capability of a power system to cope with the variability and uncertainty that solar and wind energy introduce at different time scales, from the very short to the long term, avoiding curtailment of power from these variable renewable energy (VRE) sources and reliably supplying all customer energy demand.</a:t>
            </a:r>
          </a:p>
          <a:p>
            <a:r>
              <a:rPr lang="en-US" dirty="0"/>
              <a:t>Energy storage allows the shifting flexibility, by storing excess energy for later use when the production is not enough to cover the demand. Five different typologies of energy storage are usually used for classification: Chemical, Electrical, Electrochemical, Mechanical, and Thermal.</a:t>
            </a:r>
            <a:endParaRPr lang="en-GB" dirty="0"/>
          </a:p>
        </p:txBody>
      </p:sp>
      <p:sp>
        <p:nvSpPr>
          <p:cNvPr id="5" name="Segnaposto piè di pagina 4">
            <a:extLst>
              <a:ext uri="{FF2B5EF4-FFF2-40B4-BE49-F238E27FC236}">
                <a16:creationId xmlns:a16="http://schemas.microsoft.com/office/drawing/2014/main" id="{C989186F-8642-5D0C-60CA-B2C64A779CA6}"/>
              </a:ext>
            </a:extLst>
          </p:cNvPr>
          <p:cNvSpPr>
            <a:spLocks noGrp="1"/>
          </p:cNvSpPr>
          <p:nvPr>
            <p:ph type="ftr" sz="quarter" idx="11"/>
          </p:nvPr>
        </p:nvSpPr>
        <p:spPr/>
        <p:txBody>
          <a:bodyPr/>
          <a:lstStyle/>
          <a:p>
            <a:r>
              <a:rPr lang="en-US" dirty="0">
                <a:solidFill>
                  <a:schemeClr val="tx1"/>
                </a:solidFill>
              </a:rPr>
              <a:t>Module: Agricultural sustainability, management of natural resources and climate action Learning Unit: Renewable energy and its application as green agricultural energy source - Sub Unit: </a:t>
            </a:r>
            <a:r>
              <a:rPr lang="en-US" b="1" dirty="0">
                <a:solidFill>
                  <a:schemeClr val="tx1"/>
                </a:solidFill>
              </a:rPr>
              <a:t>Energy Storage</a:t>
            </a:r>
          </a:p>
        </p:txBody>
      </p:sp>
      <p:sp>
        <p:nvSpPr>
          <p:cNvPr id="6" name="Segnaposto numero diapositiva 5">
            <a:extLst>
              <a:ext uri="{FF2B5EF4-FFF2-40B4-BE49-F238E27FC236}">
                <a16:creationId xmlns:a16="http://schemas.microsoft.com/office/drawing/2014/main" id="{321B28DC-B063-3F74-D486-7A74EE8E1106}"/>
              </a:ext>
            </a:extLst>
          </p:cNvPr>
          <p:cNvSpPr>
            <a:spLocks noGrp="1"/>
          </p:cNvSpPr>
          <p:nvPr>
            <p:ph type="sldNum" sz="quarter" idx="12"/>
          </p:nvPr>
        </p:nvSpPr>
        <p:spPr/>
        <p:txBody>
          <a:bodyPr/>
          <a:lstStyle/>
          <a:p>
            <a:fld id="{6FF9F0C5-380F-41C2-899A-BAC0F0927E16}" type="slidenum">
              <a:rPr lang="en-US" smtClean="0"/>
              <a:t>64</a:t>
            </a:fld>
            <a:endParaRPr lang="en-US" dirty="0"/>
          </a:p>
        </p:txBody>
      </p:sp>
    </p:spTree>
    <p:extLst>
      <p:ext uri="{BB962C8B-B14F-4D97-AF65-F5344CB8AC3E}">
        <p14:creationId xmlns:p14="http://schemas.microsoft.com/office/powerpoint/2010/main" val="26309157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B9D65D-0BE5-A8B1-F311-ED1C228B5ED7}"/>
              </a:ext>
            </a:extLst>
          </p:cNvPr>
          <p:cNvSpPr>
            <a:spLocks noGrp="1"/>
          </p:cNvSpPr>
          <p:nvPr>
            <p:ph type="title"/>
          </p:nvPr>
        </p:nvSpPr>
        <p:spPr/>
        <p:txBody>
          <a:bodyPr/>
          <a:lstStyle/>
          <a:p>
            <a:r>
              <a:rPr lang="en-US" dirty="0"/>
              <a:t>Main typologies of energy storage </a:t>
            </a:r>
            <a:endParaRPr lang="en-GB" dirty="0"/>
          </a:p>
        </p:txBody>
      </p:sp>
      <p:pic>
        <p:nvPicPr>
          <p:cNvPr id="6" name="Segnaposto contenuto 5">
            <a:extLst>
              <a:ext uri="{FF2B5EF4-FFF2-40B4-BE49-F238E27FC236}">
                <a16:creationId xmlns:a16="http://schemas.microsoft.com/office/drawing/2014/main" id="{C7320EF7-EC0E-450E-8244-E6FD76E742E5}"/>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52400" y="1913656"/>
            <a:ext cx="5181600" cy="4102251"/>
          </a:xfrm>
          <a:prstGeom prst="rect">
            <a:avLst/>
          </a:prstGeom>
          <a:noFill/>
        </p:spPr>
      </p:pic>
      <p:sp>
        <p:nvSpPr>
          <p:cNvPr id="4" name="Segnaposto piè di pagina 3">
            <a:extLst>
              <a:ext uri="{FF2B5EF4-FFF2-40B4-BE49-F238E27FC236}">
                <a16:creationId xmlns:a16="http://schemas.microsoft.com/office/drawing/2014/main" id="{F0223940-2F25-1DF1-C23A-E23374F99D8F}"/>
              </a:ext>
            </a:extLst>
          </p:cNvPr>
          <p:cNvSpPr>
            <a:spLocks noGrp="1"/>
          </p:cNvSpPr>
          <p:nvPr>
            <p:ph type="ftr" sz="quarter" idx="11"/>
          </p:nvPr>
        </p:nvSpPr>
        <p:spPr/>
        <p:txBody>
          <a:bodyPr/>
          <a:lstStyle/>
          <a:p>
            <a:r>
              <a:rPr lang="en-US" dirty="0">
                <a:solidFill>
                  <a:schemeClr val="tx1"/>
                </a:solidFill>
              </a:rPr>
              <a:t>Module: Agricultural sustainability, management of natural resources and climate action Learning Unit: Renewable energy and its application as green agricultural energy source - Sub Unit: </a:t>
            </a:r>
            <a:r>
              <a:rPr lang="en-US" b="1" dirty="0">
                <a:solidFill>
                  <a:schemeClr val="tx1"/>
                </a:solidFill>
              </a:rPr>
              <a:t>Energy Storage</a:t>
            </a:r>
          </a:p>
        </p:txBody>
      </p:sp>
      <p:sp>
        <p:nvSpPr>
          <p:cNvPr id="5" name="Segnaposto numero diapositiva 4">
            <a:extLst>
              <a:ext uri="{FF2B5EF4-FFF2-40B4-BE49-F238E27FC236}">
                <a16:creationId xmlns:a16="http://schemas.microsoft.com/office/drawing/2014/main" id="{A1FBE38E-773A-C756-F1F3-45B77EF600C0}"/>
              </a:ext>
            </a:extLst>
          </p:cNvPr>
          <p:cNvSpPr>
            <a:spLocks noGrp="1"/>
          </p:cNvSpPr>
          <p:nvPr>
            <p:ph type="sldNum" sz="quarter" idx="12"/>
          </p:nvPr>
        </p:nvSpPr>
        <p:spPr/>
        <p:txBody>
          <a:bodyPr/>
          <a:lstStyle/>
          <a:p>
            <a:fld id="{D57F1E4F-1CFF-5643-939E-217C01CDF565}" type="slidenum">
              <a:rPr lang="en-US" smtClean="0"/>
              <a:pPr/>
              <a:t>65</a:t>
            </a:fld>
            <a:endParaRPr lang="en-US" dirty="0"/>
          </a:p>
        </p:txBody>
      </p:sp>
      <p:pic>
        <p:nvPicPr>
          <p:cNvPr id="8" name="Segnaposto contenuto 7">
            <a:extLst>
              <a:ext uri="{FF2B5EF4-FFF2-40B4-BE49-F238E27FC236}">
                <a16:creationId xmlns:a16="http://schemas.microsoft.com/office/drawing/2014/main" id="{1847AC01-0354-2910-C4E1-788AD8A2059D}"/>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5420974" y="2336800"/>
            <a:ext cx="6771026" cy="3111500"/>
          </a:xfrm>
          <a:prstGeom prst="rect">
            <a:avLst/>
          </a:prstGeom>
          <a:noFill/>
        </p:spPr>
      </p:pic>
      <p:sp>
        <p:nvSpPr>
          <p:cNvPr id="10" name="CasellaDiTesto 9">
            <a:extLst>
              <a:ext uri="{FF2B5EF4-FFF2-40B4-BE49-F238E27FC236}">
                <a16:creationId xmlns:a16="http://schemas.microsoft.com/office/drawing/2014/main" id="{ED7E719A-8C80-8B0B-2DBF-F1FB97E8B11B}"/>
              </a:ext>
            </a:extLst>
          </p:cNvPr>
          <p:cNvSpPr txBox="1"/>
          <p:nvPr/>
        </p:nvSpPr>
        <p:spPr>
          <a:xfrm>
            <a:off x="9067800" y="2519364"/>
            <a:ext cx="3124200" cy="523220"/>
          </a:xfrm>
          <a:prstGeom prst="rect">
            <a:avLst/>
          </a:prstGeom>
          <a:noFill/>
        </p:spPr>
        <p:txBody>
          <a:bodyPr wrap="square">
            <a:spAutoFit/>
          </a:bodyPr>
          <a:lstStyle/>
          <a:p>
            <a:r>
              <a:rPr lang="en-GB" sz="1400" i="1" dirty="0">
                <a:solidFill>
                  <a:srgbClr val="000000"/>
                </a:solidFill>
                <a:effectLst/>
                <a:latin typeface="Calibri" panose="020F0502020204030204" pitchFamily="34" charset="0"/>
                <a:ea typeface="Calibri" panose="020F0502020204030204" pitchFamily="34" charset="0"/>
              </a:rPr>
              <a:t>Energy Storage distribution at Global Level (gesdb.sandia.gov)</a:t>
            </a:r>
            <a:endParaRPr lang="en-GB" sz="1400" i="1" dirty="0"/>
          </a:p>
        </p:txBody>
      </p:sp>
    </p:spTree>
    <p:extLst>
      <p:ext uri="{BB962C8B-B14F-4D97-AF65-F5344CB8AC3E}">
        <p14:creationId xmlns:p14="http://schemas.microsoft.com/office/powerpoint/2010/main" val="1347124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71FF1234-E68D-54B5-C2AB-7A1490E41431}"/>
              </a:ext>
            </a:extLst>
          </p:cNvPr>
          <p:cNvSpPr>
            <a:spLocks noGrp="1"/>
          </p:cNvSpPr>
          <p:nvPr>
            <p:ph type="title"/>
          </p:nvPr>
        </p:nvSpPr>
        <p:spPr>
          <a:xfrm>
            <a:off x="0" y="987425"/>
            <a:ext cx="4346577" cy="498476"/>
          </a:xfrm>
        </p:spPr>
        <p:txBody>
          <a:bodyPr anchor="t">
            <a:normAutofit fontScale="90000"/>
          </a:bodyPr>
          <a:lstStyle/>
          <a:p>
            <a:r>
              <a:rPr lang="en-GB" dirty="0"/>
              <a:t>Pumped Hydro Storage</a:t>
            </a:r>
          </a:p>
        </p:txBody>
      </p:sp>
      <p:sp>
        <p:nvSpPr>
          <p:cNvPr id="9" name="Segnaposto immagine 8">
            <a:extLst>
              <a:ext uri="{FF2B5EF4-FFF2-40B4-BE49-F238E27FC236}">
                <a16:creationId xmlns:a16="http://schemas.microsoft.com/office/drawing/2014/main" id="{25312F83-276E-432E-59D7-A6BA6946ED43}"/>
              </a:ext>
            </a:extLst>
          </p:cNvPr>
          <p:cNvSpPr>
            <a:spLocks noGrp="1"/>
          </p:cNvSpPr>
          <p:nvPr>
            <p:ph type="pic" idx="1"/>
          </p:nvPr>
        </p:nvSpPr>
        <p:spPr/>
        <p:txBody>
          <a:bodyPr/>
          <a:lstStyle/>
          <a:p>
            <a:endParaRPr lang="en-GB"/>
          </a:p>
        </p:txBody>
      </p:sp>
      <p:sp>
        <p:nvSpPr>
          <p:cNvPr id="10" name="Segnaposto testo 9">
            <a:extLst>
              <a:ext uri="{FF2B5EF4-FFF2-40B4-BE49-F238E27FC236}">
                <a16:creationId xmlns:a16="http://schemas.microsoft.com/office/drawing/2014/main" id="{63B29487-AE6B-0980-F1C8-E78D9E3CA8CD}"/>
              </a:ext>
            </a:extLst>
          </p:cNvPr>
          <p:cNvSpPr>
            <a:spLocks noGrp="1"/>
          </p:cNvSpPr>
          <p:nvPr>
            <p:ph type="body" sz="half" idx="2"/>
          </p:nvPr>
        </p:nvSpPr>
        <p:spPr>
          <a:xfrm>
            <a:off x="1" y="1485901"/>
            <a:ext cx="4521200" cy="5235574"/>
          </a:xfrm>
        </p:spPr>
        <p:txBody>
          <a:bodyPr>
            <a:normAutofit/>
          </a:bodyPr>
          <a:lstStyle/>
          <a:p>
            <a:r>
              <a:rPr lang="en-US" sz="1800" dirty="0"/>
              <a:t>Pumped Hydro Storage (PHS) plants are electric energy storage systems based on hydropower. They operate through the connection of two or more reservoirs with a hydraulic head. The lower and upper reservoirs are connected to each other through tunnels or penstocks. </a:t>
            </a:r>
          </a:p>
          <a:p>
            <a:r>
              <a:rPr lang="en-US" sz="1800" dirty="0"/>
              <a:t>A PHS plant operates thanks to the exchange of water between the two reservoirs. In production mode, also known as turbine mode, the plant operates like a conventional hydroelectric plant: water is released from the upper reservoir and passes through the turbines in order to generate electricity. In pumping mode, electrical power from the grid is used to pump the water from the lower reservoir to the upper one, thus allowing storing electric energy as potential energy in the form of elevated water for on demand generation.</a:t>
            </a:r>
          </a:p>
          <a:p>
            <a:endParaRPr lang="en-GB" sz="1800" dirty="0"/>
          </a:p>
        </p:txBody>
      </p:sp>
      <p:sp>
        <p:nvSpPr>
          <p:cNvPr id="6" name="Segnaposto numero diapositiva 5">
            <a:extLst>
              <a:ext uri="{FF2B5EF4-FFF2-40B4-BE49-F238E27FC236}">
                <a16:creationId xmlns:a16="http://schemas.microsoft.com/office/drawing/2014/main" id="{9FDF3E35-A7C8-91A9-0610-1EE0E8E89586}"/>
              </a:ext>
            </a:extLst>
          </p:cNvPr>
          <p:cNvSpPr>
            <a:spLocks noGrp="1"/>
          </p:cNvSpPr>
          <p:nvPr>
            <p:ph type="sldNum" sz="quarter" idx="12"/>
          </p:nvPr>
        </p:nvSpPr>
        <p:spPr/>
        <p:txBody>
          <a:bodyPr/>
          <a:lstStyle/>
          <a:p>
            <a:fld id="{6FF9F0C5-380F-41C2-899A-BAC0F0927E16}" type="slidenum">
              <a:rPr lang="en-US" smtClean="0"/>
              <a:t>66</a:t>
            </a:fld>
            <a:endParaRPr lang="en-US" dirty="0"/>
          </a:p>
        </p:txBody>
      </p:sp>
      <p:pic>
        <p:nvPicPr>
          <p:cNvPr id="7" name="Picture 2" descr="https://cdn.theconversation.com/static_files/files/507/Sc01.gif">
            <a:extLst>
              <a:ext uri="{FF2B5EF4-FFF2-40B4-BE49-F238E27FC236}">
                <a16:creationId xmlns:a16="http://schemas.microsoft.com/office/drawing/2014/main" id="{AA7CE0F7-2682-106B-6A2A-C3DFAAA4AD0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610100" y="-387"/>
            <a:ext cx="7581900" cy="683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76136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386A26-A7EE-DA4D-E460-9A4DF59578F1}"/>
              </a:ext>
            </a:extLst>
          </p:cNvPr>
          <p:cNvSpPr>
            <a:spLocks noGrp="1"/>
          </p:cNvSpPr>
          <p:nvPr>
            <p:ph type="title"/>
          </p:nvPr>
        </p:nvSpPr>
        <p:spPr/>
        <p:txBody>
          <a:bodyPr/>
          <a:lstStyle/>
          <a:p>
            <a:r>
              <a:rPr lang="en-GB" dirty="0"/>
              <a:t>The concept of Agri-Photovoltaics (APV)</a:t>
            </a:r>
          </a:p>
        </p:txBody>
      </p:sp>
      <p:sp>
        <p:nvSpPr>
          <p:cNvPr id="3" name="Segnaposto contenuto 2">
            <a:extLst>
              <a:ext uri="{FF2B5EF4-FFF2-40B4-BE49-F238E27FC236}">
                <a16:creationId xmlns:a16="http://schemas.microsoft.com/office/drawing/2014/main" id="{C5F61165-ABC3-D891-5ABA-1474E022E844}"/>
              </a:ext>
            </a:extLst>
          </p:cNvPr>
          <p:cNvSpPr>
            <a:spLocks noGrp="1"/>
          </p:cNvSpPr>
          <p:nvPr>
            <p:ph sz="half" idx="1"/>
          </p:nvPr>
        </p:nvSpPr>
        <p:spPr>
          <a:xfrm>
            <a:off x="38100" y="1571625"/>
            <a:ext cx="4943475" cy="4616451"/>
          </a:xfrm>
        </p:spPr>
        <p:txBody>
          <a:bodyPr>
            <a:normAutofit fontScale="92500"/>
          </a:bodyPr>
          <a:lstStyle/>
          <a:p>
            <a:pPr marL="0" indent="0">
              <a:buNone/>
            </a:pPr>
            <a:r>
              <a:rPr lang="en-US" dirty="0"/>
              <a:t>Under the regulated shadow of the APV system </a:t>
            </a:r>
            <a:r>
              <a:rPr lang="en-US" dirty="0">
                <a:ln>
                  <a:solidFill>
                    <a:srgbClr val="92D050"/>
                  </a:solidFill>
                </a:ln>
              </a:rPr>
              <a:t>(1) </a:t>
            </a:r>
            <a:r>
              <a:rPr lang="en-US" dirty="0"/>
              <a:t>crops </a:t>
            </a:r>
            <a:r>
              <a:rPr lang="en-US" dirty="0">
                <a:ln>
                  <a:solidFill>
                    <a:srgbClr val="92D050"/>
                  </a:solidFill>
                </a:ln>
              </a:rPr>
              <a:t>(2)</a:t>
            </a:r>
            <a:r>
              <a:rPr lang="en-US" dirty="0"/>
              <a:t> grow with less water needs, animals </a:t>
            </a:r>
            <a:r>
              <a:rPr lang="en-US" dirty="0">
                <a:ln>
                  <a:solidFill>
                    <a:srgbClr val="92D050"/>
                  </a:solidFill>
                </a:ln>
              </a:rPr>
              <a:t>(3)</a:t>
            </a:r>
            <a:r>
              <a:rPr lang="en-US" dirty="0"/>
              <a:t> may find shadow, and tractors </a:t>
            </a:r>
            <a:r>
              <a:rPr lang="en-US" dirty="0">
                <a:ln>
                  <a:solidFill>
                    <a:srgbClr val="92D050"/>
                  </a:solidFill>
                </a:ln>
              </a:rPr>
              <a:t>(4)</a:t>
            </a:r>
            <a:r>
              <a:rPr lang="en-US" dirty="0"/>
              <a:t> can operate without interfering with the PV structures and panels </a:t>
            </a:r>
            <a:r>
              <a:rPr lang="en-US" dirty="0">
                <a:ln>
                  <a:solidFill>
                    <a:srgbClr val="92D050"/>
                  </a:solidFill>
                </a:ln>
              </a:rPr>
              <a:t>(5)</a:t>
            </a:r>
            <a:r>
              <a:rPr lang="en-US" dirty="0"/>
              <a:t>.</a:t>
            </a:r>
          </a:p>
          <a:p>
            <a:pPr marL="0" indent="0">
              <a:buNone/>
            </a:pPr>
            <a:r>
              <a:rPr lang="en-US" dirty="0"/>
              <a:t>Electricity can be either self-consumed </a:t>
            </a:r>
            <a:r>
              <a:rPr lang="en-US" dirty="0">
                <a:ln>
                  <a:solidFill>
                    <a:srgbClr val="92D050"/>
                  </a:solidFill>
                </a:ln>
              </a:rPr>
              <a:t>(6)</a:t>
            </a:r>
            <a:r>
              <a:rPr lang="en-US" dirty="0"/>
              <a:t>, sold following Power Purchase Agreements with local residentials and industrial estates </a:t>
            </a:r>
            <a:r>
              <a:rPr lang="en-US" dirty="0">
                <a:ln>
                  <a:solidFill>
                    <a:srgbClr val="92D050"/>
                  </a:solidFill>
                </a:ln>
              </a:rPr>
              <a:t>(7)</a:t>
            </a:r>
            <a:r>
              <a:rPr lang="en-US" dirty="0"/>
              <a:t>, or it can be fed into the power grid </a:t>
            </a:r>
            <a:r>
              <a:rPr lang="en-US" dirty="0">
                <a:ln>
                  <a:solidFill>
                    <a:srgbClr val="92D050"/>
                  </a:solidFill>
                </a:ln>
              </a:rPr>
              <a:t>(8)</a:t>
            </a:r>
            <a:r>
              <a:rPr lang="en-US" dirty="0"/>
              <a:t>.</a:t>
            </a:r>
            <a:endParaRPr lang="en-GB" dirty="0"/>
          </a:p>
        </p:txBody>
      </p:sp>
      <p:sp>
        <p:nvSpPr>
          <p:cNvPr id="6" name="Segnaposto numero diapositiva 5">
            <a:extLst>
              <a:ext uri="{FF2B5EF4-FFF2-40B4-BE49-F238E27FC236}">
                <a16:creationId xmlns:a16="http://schemas.microsoft.com/office/drawing/2014/main" id="{8FE7B62C-EDF2-D7CE-A0A5-40EC4CED5834}"/>
              </a:ext>
            </a:extLst>
          </p:cNvPr>
          <p:cNvSpPr>
            <a:spLocks noGrp="1"/>
          </p:cNvSpPr>
          <p:nvPr>
            <p:ph type="sldNum" sz="quarter" idx="12"/>
          </p:nvPr>
        </p:nvSpPr>
        <p:spPr/>
        <p:txBody>
          <a:bodyPr/>
          <a:lstStyle/>
          <a:p>
            <a:fld id="{6FF9F0C5-380F-41C2-899A-BAC0F0927E16}" type="slidenum">
              <a:rPr lang="en-US" smtClean="0"/>
              <a:t>67</a:t>
            </a:fld>
            <a:endParaRPr lang="en-US" dirty="0"/>
          </a:p>
        </p:txBody>
      </p:sp>
      <p:pic>
        <p:nvPicPr>
          <p:cNvPr id="10" name="Segnaposto contenuto 9">
            <a:extLst>
              <a:ext uri="{FF2B5EF4-FFF2-40B4-BE49-F238E27FC236}">
                <a16:creationId xmlns:a16="http://schemas.microsoft.com/office/drawing/2014/main" id="{2E63A54E-ABBD-7CA5-89CB-8883D367E068}"/>
              </a:ext>
            </a:extLst>
          </p:cNvPr>
          <p:cNvPicPr>
            <a:picLocks noGrp="1" noChangeAspect="1"/>
          </p:cNvPicPr>
          <p:nvPr>
            <p:ph sz="half" idx="2"/>
          </p:nvPr>
        </p:nvPicPr>
        <p:blipFill>
          <a:blip r:embed="rId2"/>
          <a:stretch>
            <a:fillRect/>
          </a:stretch>
        </p:blipFill>
        <p:spPr>
          <a:xfrm>
            <a:off x="5081089" y="1665816"/>
            <a:ext cx="7006136" cy="4379384"/>
          </a:xfrm>
          <a:prstGeom prst="rect">
            <a:avLst/>
          </a:prstGeom>
        </p:spPr>
      </p:pic>
      <p:sp>
        <p:nvSpPr>
          <p:cNvPr id="11" name="Segnaposto piè di pagina 3">
            <a:extLst>
              <a:ext uri="{FF2B5EF4-FFF2-40B4-BE49-F238E27FC236}">
                <a16:creationId xmlns:a16="http://schemas.microsoft.com/office/drawing/2014/main" id="{EE3BE682-AF90-28EC-DCF5-44A56480E86D}"/>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Agrivoltaics</a:t>
            </a:r>
          </a:p>
        </p:txBody>
      </p:sp>
    </p:spTree>
    <p:extLst>
      <p:ext uri="{BB962C8B-B14F-4D97-AF65-F5344CB8AC3E}">
        <p14:creationId xmlns:p14="http://schemas.microsoft.com/office/powerpoint/2010/main" val="32454462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E8E650-2246-E064-3DD1-4B586FAB0CEE}"/>
              </a:ext>
            </a:extLst>
          </p:cNvPr>
          <p:cNvSpPr>
            <a:spLocks noGrp="1"/>
          </p:cNvSpPr>
          <p:nvPr>
            <p:ph type="title"/>
          </p:nvPr>
        </p:nvSpPr>
        <p:spPr/>
        <p:txBody>
          <a:bodyPr/>
          <a:lstStyle/>
          <a:p>
            <a:r>
              <a:rPr lang="en-GB" dirty="0"/>
              <a:t>Agri-Photovoltaics: a Win-Win solution</a:t>
            </a:r>
          </a:p>
        </p:txBody>
      </p:sp>
      <p:pic>
        <p:nvPicPr>
          <p:cNvPr id="10" name="Segnaposto contenuto 9">
            <a:extLst>
              <a:ext uri="{FF2B5EF4-FFF2-40B4-BE49-F238E27FC236}">
                <a16:creationId xmlns:a16="http://schemas.microsoft.com/office/drawing/2014/main" id="{2FF4F41A-FD28-3A7F-4479-DF37AC065D3C}"/>
              </a:ext>
            </a:extLst>
          </p:cNvPr>
          <p:cNvPicPr>
            <a:picLocks noGrp="1" noChangeAspect="1"/>
          </p:cNvPicPr>
          <p:nvPr>
            <p:ph sz="half" idx="1"/>
          </p:nvPr>
        </p:nvPicPr>
        <p:blipFill>
          <a:blip r:embed="rId2"/>
          <a:stretch>
            <a:fillRect/>
          </a:stretch>
        </p:blipFill>
        <p:spPr>
          <a:xfrm>
            <a:off x="892844" y="2562513"/>
            <a:ext cx="5072312" cy="2877561"/>
          </a:xfrm>
          <a:prstGeom prst="rect">
            <a:avLst/>
          </a:prstGeom>
        </p:spPr>
      </p:pic>
      <p:sp>
        <p:nvSpPr>
          <p:cNvPr id="4" name="Segnaposto contenuto 3">
            <a:extLst>
              <a:ext uri="{FF2B5EF4-FFF2-40B4-BE49-F238E27FC236}">
                <a16:creationId xmlns:a16="http://schemas.microsoft.com/office/drawing/2014/main" id="{F1112725-ECD7-DF93-A7B9-8218B9A47089}"/>
              </a:ext>
            </a:extLst>
          </p:cNvPr>
          <p:cNvSpPr>
            <a:spLocks noGrp="1"/>
          </p:cNvSpPr>
          <p:nvPr>
            <p:ph sz="half" idx="2"/>
          </p:nvPr>
        </p:nvSpPr>
        <p:spPr>
          <a:xfrm>
            <a:off x="6172202" y="1825625"/>
            <a:ext cx="6019798" cy="4351338"/>
          </a:xfrm>
        </p:spPr>
        <p:txBody>
          <a:bodyPr>
            <a:normAutofit fontScale="85000" lnSpcReduction="20000"/>
          </a:bodyPr>
          <a:lstStyle/>
          <a:p>
            <a:pPr marL="0" indent="0">
              <a:buNone/>
            </a:pPr>
            <a:r>
              <a:rPr lang="en-US" b="1" dirty="0"/>
              <a:t>Category I (DIN SPEC 91434): </a:t>
            </a:r>
          </a:p>
          <a:p>
            <a:r>
              <a:rPr lang="en-US" dirty="0"/>
              <a:t>Overhead PV with vertical clearance &gt; 2.1 m</a:t>
            </a:r>
          </a:p>
          <a:p>
            <a:r>
              <a:rPr lang="en-US" dirty="0"/>
              <a:t>Farming </a:t>
            </a:r>
            <a:r>
              <a:rPr lang="en-US" b="1" dirty="0"/>
              <a:t>under</a:t>
            </a:r>
            <a:r>
              <a:rPr lang="en-US" dirty="0"/>
              <a:t> the APV system</a:t>
            </a:r>
          </a:p>
          <a:p>
            <a:pPr marL="0" indent="0">
              <a:buNone/>
            </a:pPr>
            <a:endParaRPr lang="en-US" dirty="0"/>
          </a:p>
          <a:p>
            <a:pPr marL="0" indent="0">
              <a:buNone/>
            </a:pPr>
            <a:r>
              <a:rPr lang="en-US" dirty="0"/>
              <a:t>A</a:t>
            </a:r>
            <a:r>
              <a:rPr lang="en-US" baseline="-25000" dirty="0"/>
              <a:t>L</a:t>
            </a:r>
            <a:r>
              <a:rPr lang="en-US" dirty="0"/>
              <a:t> Cultivatable agricultural areas</a:t>
            </a:r>
          </a:p>
          <a:p>
            <a:pPr marL="0" indent="0">
              <a:buNone/>
            </a:pPr>
            <a:r>
              <a:rPr lang="en-US" dirty="0"/>
              <a:t>A</a:t>
            </a:r>
            <a:r>
              <a:rPr lang="en-US" baseline="-25000" dirty="0"/>
              <a:t>N</a:t>
            </a:r>
            <a:r>
              <a:rPr lang="en-US" dirty="0"/>
              <a:t> Uncultivatable agricultural areas</a:t>
            </a:r>
          </a:p>
          <a:p>
            <a:pPr marL="0" indent="0">
              <a:buNone/>
            </a:pPr>
            <a:r>
              <a:rPr lang="en-US" dirty="0"/>
              <a:t>h</a:t>
            </a:r>
            <a:r>
              <a:rPr lang="en-US" baseline="-25000" dirty="0"/>
              <a:t>1</a:t>
            </a:r>
            <a:r>
              <a:rPr lang="en-US" dirty="0"/>
              <a:t> Clearance height below 2.1 m</a:t>
            </a:r>
          </a:p>
          <a:p>
            <a:pPr marL="0" indent="0">
              <a:buNone/>
            </a:pPr>
            <a:r>
              <a:rPr lang="en-US" dirty="0"/>
              <a:t>h</a:t>
            </a:r>
            <a:r>
              <a:rPr lang="en-US" baseline="-25000" dirty="0"/>
              <a:t>2</a:t>
            </a:r>
            <a:r>
              <a:rPr lang="en-US" dirty="0"/>
              <a:t> Clearance height above 2.1 m</a:t>
            </a:r>
          </a:p>
          <a:p>
            <a:pPr marL="0" indent="0">
              <a:buNone/>
            </a:pPr>
            <a:r>
              <a:rPr lang="en-US" dirty="0"/>
              <a:t>1 Examples of PV modules</a:t>
            </a:r>
          </a:p>
          <a:p>
            <a:pPr marL="0" indent="0">
              <a:buNone/>
            </a:pPr>
            <a:r>
              <a:rPr lang="en-US" dirty="0"/>
              <a:t>2 Mounting structure</a:t>
            </a:r>
          </a:p>
          <a:p>
            <a:pPr marL="0" indent="0">
              <a:buNone/>
            </a:pPr>
            <a:r>
              <a:rPr lang="en-US" dirty="0"/>
              <a:t>3 Examples of crops</a:t>
            </a:r>
            <a:endParaRPr lang="en-GB" dirty="0"/>
          </a:p>
        </p:txBody>
      </p:sp>
      <p:sp>
        <p:nvSpPr>
          <p:cNvPr id="6" name="Segnaposto numero diapositiva 5">
            <a:extLst>
              <a:ext uri="{FF2B5EF4-FFF2-40B4-BE49-F238E27FC236}">
                <a16:creationId xmlns:a16="http://schemas.microsoft.com/office/drawing/2014/main" id="{BA2A7251-5772-3402-A5F8-476630E5F258}"/>
              </a:ext>
            </a:extLst>
          </p:cNvPr>
          <p:cNvSpPr>
            <a:spLocks noGrp="1"/>
          </p:cNvSpPr>
          <p:nvPr>
            <p:ph type="sldNum" sz="quarter" idx="12"/>
          </p:nvPr>
        </p:nvSpPr>
        <p:spPr/>
        <p:txBody>
          <a:bodyPr/>
          <a:lstStyle/>
          <a:p>
            <a:fld id="{6FF9F0C5-380F-41C2-899A-BAC0F0927E16}" type="slidenum">
              <a:rPr lang="en-US" smtClean="0"/>
              <a:t>68</a:t>
            </a:fld>
            <a:endParaRPr lang="en-US" dirty="0"/>
          </a:p>
        </p:txBody>
      </p:sp>
      <p:sp>
        <p:nvSpPr>
          <p:cNvPr id="7" name="Segnaposto piè di pagina 3">
            <a:extLst>
              <a:ext uri="{FF2B5EF4-FFF2-40B4-BE49-F238E27FC236}">
                <a16:creationId xmlns:a16="http://schemas.microsoft.com/office/drawing/2014/main" id="{5B43B2FD-8B72-28CE-B9DB-2B4C015F4F89}"/>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Agrivoltaics</a:t>
            </a:r>
          </a:p>
        </p:txBody>
      </p:sp>
      <p:sp>
        <p:nvSpPr>
          <p:cNvPr id="9" name="CasellaDiTesto 8">
            <a:extLst>
              <a:ext uri="{FF2B5EF4-FFF2-40B4-BE49-F238E27FC236}">
                <a16:creationId xmlns:a16="http://schemas.microsoft.com/office/drawing/2014/main" id="{5375AC7F-8FF7-690F-3621-0DC7C7EBBB9F}"/>
              </a:ext>
            </a:extLst>
          </p:cNvPr>
          <p:cNvSpPr txBox="1"/>
          <p:nvPr/>
        </p:nvSpPr>
        <p:spPr>
          <a:xfrm rot="16200000">
            <a:off x="10453463" y="4800375"/>
            <a:ext cx="3169296" cy="307777"/>
          </a:xfrm>
          <a:prstGeom prst="rect">
            <a:avLst/>
          </a:prstGeom>
          <a:noFill/>
        </p:spPr>
        <p:txBody>
          <a:bodyPr wrap="square">
            <a:spAutoFit/>
          </a:bodyPr>
          <a:lstStyle/>
          <a:p>
            <a:r>
              <a:rPr lang="en-GB" sz="1400" i="1" dirty="0"/>
              <a:t>Credits: Fraunhofer ISE</a:t>
            </a:r>
          </a:p>
        </p:txBody>
      </p:sp>
    </p:spTree>
    <p:extLst>
      <p:ext uri="{BB962C8B-B14F-4D97-AF65-F5344CB8AC3E}">
        <p14:creationId xmlns:p14="http://schemas.microsoft.com/office/powerpoint/2010/main" val="29311516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D7B58-E905-5609-D6A1-AD76C0A3C83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1D212C8-B69A-1780-71C4-2880BC2AE10C}"/>
              </a:ext>
            </a:extLst>
          </p:cNvPr>
          <p:cNvSpPr>
            <a:spLocks noGrp="1"/>
          </p:cNvSpPr>
          <p:nvPr>
            <p:ph type="title"/>
          </p:nvPr>
        </p:nvSpPr>
        <p:spPr/>
        <p:txBody>
          <a:bodyPr/>
          <a:lstStyle/>
          <a:p>
            <a:r>
              <a:rPr lang="en-GB" dirty="0"/>
              <a:t>Agri-Photovoltaics: a Win-Win solution</a:t>
            </a:r>
          </a:p>
        </p:txBody>
      </p:sp>
      <p:pic>
        <p:nvPicPr>
          <p:cNvPr id="5" name="Segnaposto contenuto 4">
            <a:extLst>
              <a:ext uri="{FF2B5EF4-FFF2-40B4-BE49-F238E27FC236}">
                <a16:creationId xmlns:a16="http://schemas.microsoft.com/office/drawing/2014/main" id="{BCD33992-70E0-8366-E694-2FE44CB58AF4}"/>
              </a:ext>
            </a:extLst>
          </p:cNvPr>
          <p:cNvPicPr>
            <a:picLocks noGrp="1" noChangeAspect="1"/>
          </p:cNvPicPr>
          <p:nvPr>
            <p:ph sz="half" idx="1"/>
          </p:nvPr>
        </p:nvPicPr>
        <p:blipFill>
          <a:blip r:embed="rId2"/>
          <a:stretch>
            <a:fillRect/>
          </a:stretch>
        </p:blipFill>
        <p:spPr>
          <a:xfrm>
            <a:off x="1033064" y="2690540"/>
            <a:ext cx="4791871" cy="2621507"/>
          </a:xfrm>
          <a:prstGeom prst="rect">
            <a:avLst/>
          </a:prstGeom>
        </p:spPr>
      </p:pic>
      <p:sp>
        <p:nvSpPr>
          <p:cNvPr id="4" name="Segnaposto contenuto 3">
            <a:extLst>
              <a:ext uri="{FF2B5EF4-FFF2-40B4-BE49-F238E27FC236}">
                <a16:creationId xmlns:a16="http://schemas.microsoft.com/office/drawing/2014/main" id="{B490882B-BE34-741D-D36A-4AB1ADA0EC3B}"/>
              </a:ext>
            </a:extLst>
          </p:cNvPr>
          <p:cNvSpPr>
            <a:spLocks noGrp="1"/>
          </p:cNvSpPr>
          <p:nvPr>
            <p:ph sz="half" idx="2"/>
          </p:nvPr>
        </p:nvSpPr>
        <p:spPr>
          <a:xfrm>
            <a:off x="6172202" y="1825625"/>
            <a:ext cx="6019798" cy="4351338"/>
          </a:xfrm>
        </p:spPr>
        <p:txBody>
          <a:bodyPr>
            <a:normAutofit fontScale="85000" lnSpcReduction="20000"/>
          </a:bodyPr>
          <a:lstStyle/>
          <a:p>
            <a:pPr marL="0" indent="0">
              <a:buNone/>
            </a:pPr>
            <a:r>
              <a:rPr lang="en-US" b="1" dirty="0"/>
              <a:t>Category II (DIN SPEC 91434) Variant 1: </a:t>
            </a:r>
          </a:p>
          <a:p>
            <a:r>
              <a:rPr lang="en-US" dirty="0"/>
              <a:t>Interspace PV with vertical clearance &lt; 2.1 m</a:t>
            </a:r>
          </a:p>
          <a:p>
            <a:r>
              <a:rPr lang="en-US" dirty="0"/>
              <a:t>Farming </a:t>
            </a:r>
            <a:r>
              <a:rPr lang="en-US" b="1" dirty="0"/>
              <a:t>between</a:t>
            </a:r>
            <a:r>
              <a:rPr lang="en-US" dirty="0"/>
              <a:t> the rows of APV systems</a:t>
            </a:r>
          </a:p>
          <a:p>
            <a:endParaRPr lang="en-US" dirty="0"/>
          </a:p>
          <a:p>
            <a:pPr marL="0" indent="0">
              <a:buNone/>
            </a:pPr>
            <a:r>
              <a:rPr lang="en-US" dirty="0"/>
              <a:t>A</a:t>
            </a:r>
            <a:r>
              <a:rPr lang="en-US" baseline="-25000" dirty="0"/>
              <a:t>L</a:t>
            </a:r>
            <a:r>
              <a:rPr lang="en-US" dirty="0"/>
              <a:t> Cultivatable agricultural areas</a:t>
            </a:r>
          </a:p>
          <a:p>
            <a:pPr marL="0" indent="0">
              <a:buNone/>
            </a:pPr>
            <a:r>
              <a:rPr lang="en-US" dirty="0"/>
              <a:t>A</a:t>
            </a:r>
            <a:r>
              <a:rPr lang="en-US" baseline="-25000" dirty="0"/>
              <a:t>N</a:t>
            </a:r>
            <a:r>
              <a:rPr lang="en-US" dirty="0"/>
              <a:t> Uncultivatable agricultural areas</a:t>
            </a:r>
          </a:p>
          <a:p>
            <a:pPr marL="0" indent="0">
              <a:buNone/>
            </a:pPr>
            <a:r>
              <a:rPr lang="en-US" dirty="0"/>
              <a:t>h</a:t>
            </a:r>
            <a:r>
              <a:rPr lang="en-US" baseline="-25000" dirty="0"/>
              <a:t>1</a:t>
            </a:r>
            <a:r>
              <a:rPr lang="en-US" dirty="0"/>
              <a:t> Clearance height below 2.1 m</a:t>
            </a:r>
          </a:p>
          <a:p>
            <a:pPr marL="0" indent="0">
              <a:buNone/>
            </a:pPr>
            <a:r>
              <a:rPr lang="en-US" dirty="0"/>
              <a:t>h</a:t>
            </a:r>
            <a:r>
              <a:rPr lang="en-US" baseline="-25000" dirty="0"/>
              <a:t>2</a:t>
            </a:r>
            <a:r>
              <a:rPr lang="en-US" dirty="0"/>
              <a:t> Clearance height above 2.1 m</a:t>
            </a:r>
          </a:p>
          <a:p>
            <a:pPr marL="0" indent="0">
              <a:buNone/>
            </a:pPr>
            <a:r>
              <a:rPr lang="en-US" dirty="0"/>
              <a:t>1 Examples of PV modules</a:t>
            </a:r>
          </a:p>
          <a:p>
            <a:pPr marL="0" indent="0">
              <a:buNone/>
            </a:pPr>
            <a:r>
              <a:rPr lang="en-US" dirty="0"/>
              <a:t>2 Mounting structure</a:t>
            </a:r>
          </a:p>
          <a:p>
            <a:pPr marL="0" indent="0">
              <a:buNone/>
            </a:pPr>
            <a:r>
              <a:rPr lang="en-US" dirty="0"/>
              <a:t>3 Examples of crops</a:t>
            </a:r>
            <a:endParaRPr lang="en-GB" dirty="0"/>
          </a:p>
        </p:txBody>
      </p:sp>
      <p:sp>
        <p:nvSpPr>
          <p:cNvPr id="6" name="Segnaposto numero diapositiva 5">
            <a:extLst>
              <a:ext uri="{FF2B5EF4-FFF2-40B4-BE49-F238E27FC236}">
                <a16:creationId xmlns:a16="http://schemas.microsoft.com/office/drawing/2014/main" id="{8CB40BAE-59AE-F732-255E-66B82F88B96D}"/>
              </a:ext>
            </a:extLst>
          </p:cNvPr>
          <p:cNvSpPr>
            <a:spLocks noGrp="1"/>
          </p:cNvSpPr>
          <p:nvPr>
            <p:ph type="sldNum" sz="quarter" idx="12"/>
          </p:nvPr>
        </p:nvSpPr>
        <p:spPr/>
        <p:txBody>
          <a:bodyPr/>
          <a:lstStyle/>
          <a:p>
            <a:fld id="{6FF9F0C5-380F-41C2-899A-BAC0F0927E16}" type="slidenum">
              <a:rPr lang="en-US" smtClean="0"/>
              <a:t>69</a:t>
            </a:fld>
            <a:endParaRPr lang="en-US" dirty="0"/>
          </a:p>
        </p:txBody>
      </p:sp>
      <p:sp>
        <p:nvSpPr>
          <p:cNvPr id="7" name="Segnaposto piè di pagina 3">
            <a:extLst>
              <a:ext uri="{FF2B5EF4-FFF2-40B4-BE49-F238E27FC236}">
                <a16:creationId xmlns:a16="http://schemas.microsoft.com/office/drawing/2014/main" id="{4C382F25-83D4-93FA-DE75-3A98DFD97514}"/>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Agrivoltaics</a:t>
            </a:r>
          </a:p>
        </p:txBody>
      </p:sp>
      <p:sp>
        <p:nvSpPr>
          <p:cNvPr id="9" name="CasellaDiTesto 8">
            <a:extLst>
              <a:ext uri="{FF2B5EF4-FFF2-40B4-BE49-F238E27FC236}">
                <a16:creationId xmlns:a16="http://schemas.microsoft.com/office/drawing/2014/main" id="{A5EBA017-A76C-F0F0-4D31-E2BDC4250D01}"/>
              </a:ext>
            </a:extLst>
          </p:cNvPr>
          <p:cNvSpPr txBox="1"/>
          <p:nvPr/>
        </p:nvSpPr>
        <p:spPr>
          <a:xfrm rot="16200000">
            <a:off x="10453463" y="4800375"/>
            <a:ext cx="3169296" cy="307777"/>
          </a:xfrm>
          <a:prstGeom prst="rect">
            <a:avLst/>
          </a:prstGeom>
          <a:noFill/>
        </p:spPr>
        <p:txBody>
          <a:bodyPr wrap="square">
            <a:spAutoFit/>
          </a:bodyPr>
          <a:lstStyle/>
          <a:p>
            <a:r>
              <a:rPr lang="en-GB" sz="1400" i="1" dirty="0"/>
              <a:t>Credits: Fraunhofer ISE</a:t>
            </a:r>
          </a:p>
        </p:txBody>
      </p:sp>
    </p:spTree>
    <p:extLst>
      <p:ext uri="{BB962C8B-B14F-4D97-AF65-F5344CB8AC3E}">
        <p14:creationId xmlns:p14="http://schemas.microsoft.com/office/powerpoint/2010/main" val="2744844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D040C8B1-1356-C119-DCC9-80E2E63B54F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70628" y="914400"/>
            <a:ext cx="6778172" cy="5083629"/>
          </a:xfrm>
          <a:prstGeom prst="rect">
            <a:avLst/>
          </a:prstGeom>
        </p:spPr>
      </p:pic>
      <p:sp>
        <p:nvSpPr>
          <p:cNvPr id="2" name="Titolo 1"/>
          <p:cNvSpPr>
            <a:spLocks noGrp="1"/>
          </p:cNvSpPr>
          <p:nvPr>
            <p:ph type="title"/>
          </p:nvPr>
        </p:nvSpPr>
        <p:spPr>
          <a:xfrm>
            <a:off x="1524000" y="323402"/>
            <a:ext cx="10515600" cy="928688"/>
          </a:xfrm>
        </p:spPr>
        <p:txBody>
          <a:bodyPr/>
          <a:lstStyle/>
          <a:p>
            <a:r>
              <a:rPr lang="en-GB" dirty="0"/>
              <a:t>Greenhouse gas concentrations: CO2</a:t>
            </a:r>
          </a:p>
        </p:txBody>
      </p:sp>
      <p:sp>
        <p:nvSpPr>
          <p:cNvPr id="4" name="Segnaposto numero diapositiva 3"/>
          <p:cNvSpPr>
            <a:spLocks noGrp="1"/>
          </p:cNvSpPr>
          <p:nvPr>
            <p:ph type="sldNum" sz="quarter" idx="12"/>
          </p:nvPr>
        </p:nvSpPr>
        <p:spPr>
          <a:xfrm>
            <a:off x="10896600" y="6356350"/>
            <a:ext cx="457200" cy="365125"/>
          </a:xfrm>
        </p:spPr>
        <p:txBody>
          <a:bodyPr/>
          <a:lstStyle/>
          <a:p>
            <a:fld id="{928F1B6E-29C0-4F32-8139-A0C6EF1962A3}" type="slidenum">
              <a:rPr lang="de-DE" smtClean="0"/>
              <a:pPr/>
              <a:t>7</a:t>
            </a:fld>
            <a:endParaRPr lang="de-DE"/>
          </a:p>
        </p:txBody>
      </p:sp>
      <p:sp>
        <p:nvSpPr>
          <p:cNvPr id="3" name="Rettangolo 2"/>
          <p:cNvSpPr/>
          <p:nvPr/>
        </p:nvSpPr>
        <p:spPr>
          <a:xfrm>
            <a:off x="272597" y="2095666"/>
            <a:ext cx="2175328" cy="3046988"/>
          </a:xfrm>
          <a:prstGeom prst="rect">
            <a:avLst/>
          </a:prstGeom>
          <a:solidFill>
            <a:schemeClr val="bg1"/>
          </a:solidFill>
        </p:spPr>
        <p:txBody>
          <a:bodyPr wrap="square">
            <a:spAutoFit/>
          </a:bodyPr>
          <a:lstStyle/>
          <a:p>
            <a:pPr algn="l"/>
            <a:r>
              <a:rPr lang="en-GB" sz="1600" dirty="0">
                <a:solidFill>
                  <a:srgbClr val="333333"/>
                </a:solidFill>
                <a:latin typeface="Calibri" panose="020F0502020204030204" pitchFamily="34" charset="0"/>
                <a:cs typeface="Calibri" panose="020F0502020204030204" pitchFamily="34" charset="0"/>
              </a:rPr>
              <a:t>In the figure, the dashed </a:t>
            </a:r>
            <a:r>
              <a:rPr lang="en-GB" sz="1600" dirty="0">
                <a:solidFill>
                  <a:srgbClr val="FF0000"/>
                </a:solidFill>
                <a:latin typeface="Calibri" panose="020F0502020204030204" pitchFamily="34" charset="0"/>
                <a:cs typeface="Calibri" panose="020F0502020204030204" pitchFamily="34" charset="0"/>
              </a:rPr>
              <a:t>red line</a:t>
            </a:r>
            <a:r>
              <a:rPr lang="en-GB" sz="1600" dirty="0">
                <a:solidFill>
                  <a:srgbClr val="333333"/>
                </a:solidFill>
                <a:latin typeface="Calibri" panose="020F0502020204030204" pitchFamily="34" charset="0"/>
                <a:cs typeface="Calibri" panose="020F0502020204030204" pitchFamily="34" charset="0"/>
              </a:rPr>
              <a:t> with diamond symbols represents the monthly mean values, </a:t>
            </a:r>
            <a:r>
              <a:rPr lang="en-GB" sz="1600" dirty="0" err="1">
                <a:solidFill>
                  <a:srgbClr val="333333"/>
                </a:solidFill>
                <a:latin typeface="Calibri" panose="020F0502020204030204" pitchFamily="34" charset="0"/>
                <a:cs typeface="Calibri" panose="020F0502020204030204" pitchFamily="34" charset="0"/>
              </a:rPr>
              <a:t>centered</a:t>
            </a:r>
            <a:r>
              <a:rPr lang="en-GB" sz="1600" dirty="0">
                <a:solidFill>
                  <a:srgbClr val="333333"/>
                </a:solidFill>
                <a:latin typeface="Calibri" panose="020F0502020204030204" pitchFamily="34" charset="0"/>
                <a:cs typeface="Calibri" panose="020F0502020204030204" pitchFamily="34" charset="0"/>
              </a:rPr>
              <a:t> on the middle of each month. The </a:t>
            </a:r>
            <a:r>
              <a:rPr lang="en-GB" sz="1600" b="1" dirty="0">
                <a:solidFill>
                  <a:srgbClr val="333333"/>
                </a:solidFill>
                <a:latin typeface="Calibri" panose="020F0502020204030204" pitchFamily="34" charset="0"/>
                <a:cs typeface="Calibri" panose="020F0502020204030204" pitchFamily="34" charset="0"/>
              </a:rPr>
              <a:t>black line</a:t>
            </a:r>
            <a:r>
              <a:rPr lang="en-GB" sz="1600" dirty="0">
                <a:solidFill>
                  <a:srgbClr val="333333"/>
                </a:solidFill>
                <a:latin typeface="Calibri" panose="020F0502020204030204" pitchFamily="34" charset="0"/>
                <a:cs typeface="Calibri" panose="020F0502020204030204" pitchFamily="34" charset="0"/>
              </a:rPr>
              <a:t> with the square symbols represents the same, after correction for the average seasonal cycle</a:t>
            </a:r>
            <a:endParaRPr lang="en-GB" sz="1600" dirty="0">
              <a:latin typeface="Calibri" panose="020F0502020204030204" pitchFamily="34" charset="0"/>
              <a:cs typeface="Calibri" panose="020F0502020204030204" pitchFamily="34" charset="0"/>
            </a:endParaRPr>
          </a:p>
        </p:txBody>
      </p:sp>
      <p:sp>
        <p:nvSpPr>
          <p:cNvPr id="8" name="CasellaDiTesto 7"/>
          <p:cNvSpPr txBox="1"/>
          <p:nvPr/>
        </p:nvSpPr>
        <p:spPr>
          <a:xfrm>
            <a:off x="7557570" y="3261579"/>
            <a:ext cx="2975495" cy="1600438"/>
          </a:xfrm>
          <a:prstGeom prst="rect">
            <a:avLst/>
          </a:prstGeom>
          <a:solidFill>
            <a:srgbClr val="B5D1DC"/>
          </a:solidFill>
          <a:ln w="38100">
            <a:solidFill>
              <a:srgbClr val="B3B7D2"/>
            </a:solidFill>
          </a:ln>
        </p:spPr>
        <p:txBody>
          <a:bodyPr wrap="square" rtlCol="0">
            <a:spAutoFit/>
          </a:bodyPr>
          <a:lstStyle/>
          <a:p>
            <a:pPr algn="l"/>
            <a:r>
              <a:rPr lang="nb-NO" sz="1400" dirty="0"/>
              <a:t>August 2023:.	419.68 ppm</a:t>
            </a:r>
          </a:p>
          <a:p>
            <a:pPr algn="l"/>
            <a:r>
              <a:rPr lang="nb-NO" sz="1400" dirty="0"/>
              <a:t>September 2022: 	415.95 ppm</a:t>
            </a:r>
          </a:p>
          <a:p>
            <a:pPr algn="l"/>
            <a:r>
              <a:rPr lang="nb-NO" sz="1400" dirty="0"/>
              <a:t>September 2021:	413.30 ppm</a:t>
            </a:r>
          </a:p>
          <a:p>
            <a:pPr algn="l"/>
            <a:r>
              <a:rPr lang="nb-NO" sz="1400" dirty="0"/>
              <a:t>September 2020:	411.29 ppm</a:t>
            </a:r>
          </a:p>
          <a:p>
            <a:pPr algn="l"/>
            <a:r>
              <a:rPr lang="nb-NO" sz="1400" dirty="0"/>
              <a:t>September 2019:	408.54 ppm</a:t>
            </a:r>
          </a:p>
          <a:p>
            <a:pPr algn="l"/>
            <a:r>
              <a:rPr lang="nb-NO" sz="1400" dirty="0"/>
              <a:t>September 2018:	405.51 ppm</a:t>
            </a:r>
          </a:p>
          <a:p>
            <a:pPr algn="l"/>
            <a:r>
              <a:rPr lang="nb-NO" sz="1400" dirty="0"/>
              <a:t>September 2017:	403.37 ppm</a:t>
            </a:r>
          </a:p>
        </p:txBody>
      </p:sp>
      <p:sp>
        <p:nvSpPr>
          <p:cNvPr id="9" name="Rettangolo 8"/>
          <p:cNvSpPr/>
          <p:nvPr/>
        </p:nvSpPr>
        <p:spPr bwMode="auto">
          <a:xfrm>
            <a:off x="5023567" y="3068200"/>
            <a:ext cx="1668813" cy="1654917"/>
          </a:xfrm>
          <a:prstGeom prst="rect">
            <a:avLst/>
          </a:prstGeom>
          <a:noFill/>
          <a:ln w="9525"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Arial" charset="0"/>
              <a:cs typeface="Arial" charset="0"/>
            </a:endParaRPr>
          </a:p>
        </p:txBody>
      </p:sp>
      <p:sp>
        <p:nvSpPr>
          <p:cNvPr id="10" name="CasellaDiTesto 9"/>
          <p:cNvSpPr txBox="1"/>
          <p:nvPr/>
        </p:nvSpPr>
        <p:spPr>
          <a:xfrm>
            <a:off x="1815522" y="1040257"/>
            <a:ext cx="1710213" cy="338554"/>
          </a:xfrm>
          <a:prstGeom prst="rect">
            <a:avLst/>
          </a:prstGeom>
          <a:solidFill>
            <a:schemeClr val="bg1"/>
          </a:solidFill>
          <a:ln>
            <a:solidFill>
              <a:srgbClr val="FF0000"/>
            </a:solidFill>
          </a:ln>
        </p:spPr>
        <p:txBody>
          <a:bodyPr wrap="square" rtlCol="0">
            <a:spAutoFit/>
          </a:bodyPr>
          <a:lstStyle/>
          <a:p>
            <a:r>
              <a:rPr lang="en-GB" sz="1600" dirty="0"/>
              <a:t>No COVID effect</a:t>
            </a:r>
          </a:p>
        </p:txBody>
      </p:sp>
      <p:cxnSp>
        <p:nvCxnSpPr>
          <p:cNvPr id="11" name="Connettore 4 10"/>
          <p:cNvCxnSpPr>
            <a:cxnSpLocks/>
            <a:stCxn id="9" idx="0"/>
            <a:endCxn id="10" idx="2"/>
          </p:cNvCxnSpPr>
          <p:nvPr/>
        </p:nvCxnSpPr>
        <p:spPr bwMode="auto">
          <a:xfrm rot="16200000" flipV="1">
            <a:off x="3419607" y="629833"/>
            <a:ext cx="1689388" cy="3187345"/>
          </a:xfrm>
          <a:prstGeom prst="bentConnector3">
            <a:avLst>
              <a:gd name="adj1" fmla="val 50000"/>
            </a:avLst>
          </a:prstGeom>
          <a:solidFill>
            <a:schemeClr val="accent1"/>
          </a:solidFill>
          <a:ln w="12700" cap="flat" cmpd="sng" algn="ctr">
            <a:solidFill>
              <a:srgbClr val="FF0000"/>
            </a:solidFill>
            <a:prstDash val="solid"/>
            <a:round/>
            <a:headEnd type="oval" w="med" len="med"/>
            <a:tailEnd type="oval"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6" name="Segnaposto piè di pagina 3">
            <a:extLst>
              <a:ext uri="{FF2B5EF4-FFF2-40B4-BE49-F238E27FC236}">
                <a16:creationId xmlns:a16="http://schemas.microsoft.com/office/drawing/2014/main" id="{A4D4C424-863E-D02B-4B74-8E1B7B532005}"/>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Introduction to Renewable Energy Sources and Efficiency</a:t>
            </a:r>
          </a:p>
        </p:txBody>
      </p:sp>
    </p:spTree>
    <p:extLst>
      <p:ext uri="{BB962C8B-B14F-4D97-AF65-F5344CB8AC3E}">
        <p14:creationId xmlns:p14="http://schemas.microsoft.com/office/powerpoint/2010/main" val="206723719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51FB73-3007-54A8-6FF3-FAFEAE242E71}"/>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7A4749B4-47F8-A89A-B67F-1155C0FA7870}"/>
              </a:ext>
            </a:extLst>
          </p:cNvPr>
          <p:cNvSpPr>
            <a:spLocks noGrp="1"/>
          </p:cNvSpPr>
          <p:nvPr>
            <p:ph type="title"/>
          </p:nvPr>
        </p:nvSpPr>
        <p:spPr/>
        <p:txBody>
          <a:bodyPr/>
          <a:lstStyle/>
          <a:p>
            <a:r>
              <a:rPr lang="en-GB" dirty="0"/>
              <a:t>Agri-Photovoltaics: a Win-Win solution</a:t>
            </a:r>
          </a:p>
        </p:txBody>
      </p:sp>
      <p:pic>
        <p:nvPicPr>
          <p:cNvPr id="5" name="Segnaposto contenuto 4">
            <a:extLst>
              <a:ext uri="{FF2B5EF4-FFF2-40B4-BE49-F238E27FC236}">
                <a16:creationId xmlns:a16="http://schemas.microsoft.com/office/drawing/2014/main" id="{7FA7943A-2239-4EAB-23C4-C330415755C4}"/>
              </a:ext>
            </a:extLst>
          </p:cNvPr>
          <p:cNvPicPr>
            <a:picLocks noGrp="1" noChangeAspect="1"/>
          </p:cNvPicPr>
          <p:nvPr>
            <p:ph sz="half" idx="1"/>
          </p:nvPr>
        </p:nvPicPr>
        <p:blipFill>
          <a:blip r:embed="rId2"/>
          <a:stretch>
            <a:fillRect/>
          </a:stretch>
        </p:blipFill>
        <p:spPr>
          <a:xfrm>
            <a:off x="920278" y="2730168"/>
            <a:ext cx="5017443" cy="2542252"/>
          </a:xfrm>
          <a:prstGeom prst="rect">
            <a:avLst/>
          </a:prstGeom>
        </p:spPr>
      </p:pic>
      <p:sp>
        <p:nvSpPr>
          <p:cNvPr id="4" name="Segnaposto contenuto 3">
            <a:extLst>
              <a:ext uri="{FF2B5EF4-FFF2-40B4-BE49-F238E27FC236}">
                <a16:creationId xmlns:a16="http://schemas.microsoft.com/office/drawing/2014/main" id="{D4A05F10-E23D-E90C-B2D2-3351A461E011}"/>
              </a:ext>
            </a:extLst>
          </p:cNvPr>
          <p:cNvSpPr>
            <a:spLocks noGrp="1"/>
          </p:cNvSpPr>
          <p:nvPr>
            <p:ph sz="half" idx="2"/>
          </p:nvPr>
        </p:nvSpPr>
        <p:spPr>
          <a:xfrm>
            <a:off x="6172202" y="1825625"/>
            <a:ext cx="6019798" cy="4351338"/>
          </a:xfrm>
        </p:spPr>
        <p:txBody>
          <a:bodyPr>
            <a:normAutofit fontScale="85000" lnSpcReduction="20000"/>
          </a:bodyPr>
          <a:lstStyle/>
          <a:p>
            <a:pPr marL="0" indent="0">
              <a:buNone/>
            </a:pPr>
            <a:r>
              <a:rPr lang="en-US" b="1" dirty="0"/>
              <a:t>Category II (DIN SPEC 91434) Variant 2: </a:t>
            </a:r>
          </a:p>
          <a:p>
            <a:r>
              <a:rPr lang="en-US" dirty="0"/>
              <a:t>Interspace PV with vertical clearance &lt; 2.1 m</a:t>
            </a:r>
          </a:p>
          <a:p>
            <a:r>
              <a:rPr lang="en-US" dirty="0"/>
              <a:t>Farming </a:t>
            </a:r>
            <a:r>
              <a:rPr lang="en-US" b="1" dirty="0"/>
              <a:t>between</a:t>
            </a:r>
            <a:r>
              <a:rPr lang="en-US" dirty="0"/>
              <a:t> the rows of APV systems</a:t>
            </a:r>
          </a:p>
          <a:p>
            <a:endParaRPr lang="en-US" dirty="0"/>
          </a:p>
          <a:p>
            <a:pPr marL="0" indent="0">
              <a:buNone/>
            </a:pPr>
            <a:r>
              <a:rPr lang="en-US" dirty="0"/>
              <a:t>A</a:t>
            </a:r>
            <a:r>
              <a:rPr lang="en-US" baseline="-25000" dirty="0"/>
              <a:t>L</a:t>
            </a:r>
            <a:r>
              <a:rPr lang="en-US" dirty="0"/>
              <a:t> Cultivatable agricultural areas</a:t>
            </a:r>
          </a:p>
          <a:p>
            <a:pPr marL="0" indent="0">
              <a:buNone/>
            </a:pPr>
            <a:r>
              <a:rPr lang="en-US" dirty="0"/>
              <a:t>A</a:t>
            </a:r>
            <a:r>
              <a:rPr lang="en-US" baseline="-25000" dirty="0"/>
              <a:t>N</a:t>
            </a:r>
            <a:r>
              <a:rPr lang="en-US" dirty="0"/>
              <a:t> Uncultivatable agricultural areas</a:t>
            </a:r>
          </a:p>
          <a:p>
            <a:pPr marL="0" indent="0">
              <a:buNone/>
            </a:pPr>
            <a:r>
              <a:rPr lang="en-US" dirty="0"/>
              <a:t>h</a:t>
            </a:r>
            <a:r>
              <a:rPr lang="en-US" baseline="-25000" dirty="0"/>
              <a:t>1</a:t>
            </a:r>
            <a:r>
              <a:rPr lang="en-US" dirty="0"/>
              <a:t> Clearance height below 2.1 m</a:t>
            </a:r>
          </a:p>
          <a:p>
            <a:pPr marL="0" indent="0">
              <a:buNone/>
            </a:pPr>
            <a:r>
              <a:rPr lang="en-US" dirty="0"/>
              <a:t>h</a:t>
            </a:r>
            <a:r>
              <a:rPr lang="en-US" baseline="-25000" dirty="0"/>
              <a:t>2</a:t>
            </a:r>
            <a:r>
              <a:rPr lang="en-US" dirty="0"/>
              <a:t> Clearance height above 2.1 m</a:t>
            </a:r>
          </a:p>
          <a:p>
            <a:pPr marL="0" indent="0">
              <a:buNone/>
            </a:pPr>
            <a:r>
              <a:rPr lang="en-US" dirty="0"/>
              <a:t>1 Examples of PV modules</a:t>
            </a:r>
          </a:p>
          <a:p>
            <a:pPr marL="0" indent="0">
              <a:buNone/>
            </a:pPr>
            <a:r>
              <a:rPr lang="en-US" dirty="0"/>
              <a:t>2 Mounting structure</a:t>
            </a:r>
          </a:p>
          <a:p>
            <a:pPr marL="0" indent="0">
              <a:buNone/>
            </a:pPr>
            <a:r>
              <a:rPr lang="en-US" dirty="0"/>
              <a:t>3 Examples of crops</a:t>
            </a:r>
            <a:endParaRPr lang="en-GB" dirty="0"/>
          </a:p>
        </p:txBody>
      </p:sp>
      <p:sp>
        <p:nvSpPr>
          <p:cNvPr id="6" name="Segnaposto numero diapositiva 5">
            <a:extLst>
              <a:ext uri="{FF2B5EF4-FFF2-40B4-BE49-F238E27FC236}">
                <a16:creationId xmlns:a16="http://schemas.microsoft.com/office/drawing/2014/main" id="{A31D4A88-3740-8C31-FE04-F495406C74E8}"/>
              </a:ext>
            </a:extLst>
          </p:cNvPr>
          <p:cNvSpPr>
            <a:spLocks noGrp="1"/>
          </p:cNvSpPr>
          <p:nvPr>
            <p:ph type="sldNum" sz="quarter" idx="12"/>
          </p:nvPr>
        </p:nvSpPr>
        <p:spPr/>
        <p:txBody>
          <a:bodyPr/>
          <a:lstStyle/>
          <a:p>
            <a:fld id="{6FF9F0C5-380F-41C2-899A-BAC0F0927E16}" type="slidenum">
              <a:rPr lang="en-US" smtClean="0"/>
              <a:t>70</a:t>
            </a:fld>
            <a:endParaRPr lang="en-US" dirty="0"/>
          </a:p>
        </p:txBody>
      </p:sp>
      <p:sp>
        <p:nvSpPr>
          <p:cNvPr id="7" name="Segnaposto piè di pagina 3">
            <a:extLst>
              <a:ext uri="{FF2B5EF4-FFF2-40B4-BE49-F238E27FC236}">
                <a16:creationId xmlns:a16="http://schemas.microsoft.com/office/drawing/2014/main" id="{6E46741D-4AF1-CBC1-0964-D3D333D04A04}"/>
              </a:ext>
            </a:extLst>
          </p:cNvPr>
          <p:cNvSpPr>
            <a:spLocks noGrp="1"/>
          </p:cNvSpPr>
          <p:nvPr>
            <p:ph type="ftr" sz="quarter" idx="11"/>
          </p:nvPr>
        </p:nvSpPr>
        <p:spPr>
          <a:xfrm>
            <a:off x="838200" y="6238876"/>
            <a:ext cx="9982200" cy="600074"/>
          </a:xfrm>
        </p:spPr>
        <p:txBody>
          <a:bodyPr/>
          <a:lstStyle/>
          <a:p>
            <a:r>
              <a:rPr lang="en-US" dirty="0"/>
              <a:t>Module: Agricultural sustainability, management of natural resources and climate action Learning Unit: Renewable energy and its application as green agricultural energy source - Sub Unit: </a:t>
            </a:r>
            <a:r>
              <a:rPr lang="en-US" b="1" dirty="0"/>
              <a:t>Agrivoltaics</a:t>
            </a:r>
          </a:p>
        </p:txBody>
      </p:sp>
      <p:sp>
        <p:nvSpPr>
          <p:cNvPr id="9" name="CasellaDiTesto 8">
            <a:extLst>
              <a:ext uri="{FF2B5EF4-FFF2-40B4-BE49-F238E27FC236}">
                <a16:creationId xmlns:a16="http://schemas.microsoft.com/office/drawing/2014/main" id="{D83A0AFE-13F3-7F1A-483C-30360CE9EB59}"/>
              </a:ext>
            </a:extLst>
          </p:cNvPr>
          <p:cNvSpPr txBox="1"/>
          <p:nvPr/>
        </p:nvSpPr>
        <p:spPr>
          <a:xfrm rot="16200000">
            <a:off x="10453463" y="4800375"/>
            <a:ext cx="3169296" cy="307777"/>
          </a:xfrm>
          <a:prstGeom prst="rect">
            <a:avLst/>
          </a:prstGeom>
          <a:noFill/>
        </p:spPr>
        <p:txBody>
          <a:bodyPr wrap="square">
            <a:spAutoFit/>
          </a:bodyPr>
          <a:lstStyle/>
          <a:p>
            <a:r>
              <a:rPr lang="en-GB" sz="1400" i="1" dirty="0"/>
              <a:t>Credits: Fraunhofer ISE</a:t>
            </a:r>
          </a:p>
        </p:txBody>
      </p:sp>
    </p:spTree>
    <p:extLst>
      <p:ext uri="{BB962C8B-B14F-4D97-AF65-F5344CB8AC3E}">
        <p14:creationId xmlns:p14="http://schemas.microsoft.com/office/powerpoint/2010/main" val="8928489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olo 7">
            <a:extLst>
              <a:ext uri="{FF2B5EF4-FFF2-40B4-BE49-F238E27FC236}">
                <a16:creationId xmlns:a16="http://schemas.microsoft.com/office/drawing/2014/main" id="{D841D0A0-10F3-739B-EE3D-76C28F6BAC39}"/>
              </a:ext>
            </a:extLst>
          </p:cNvPr>
          <p:cNvSpPr>
            <a:spLocks noGrp="1"/>
          </p:cNvSpPr>
          <p:nvPr>
            <p:ph type="title"/>
          </p:nvPr>
        </p:nvSpPr>
        <p:spPr/>
        <p:txBody>
          <a:bodyPr/>
          <a:lstStyle/>
          <a:p>
            <a:r>
              <a:rPr lang="en-GB" dirty="0"/>
              <a:t>Micro and </a:t>
            </a:r>
            <a:r>
              <a:rPr lang="en-GB" dirty="0" err="1"/>
              <a:t>pico</a:t>
            </a:r>
            <a:r>
              <a:rPr lang="en-GB" dirty="0"/>
              <a:t> hydro power</a:t>
            </a:r>
          </a:p>
        </p:txBody>
      </p:sp>
      <p:pic>
        <p:nvPicPr>
          <p:cNvPr id="12" name="Segnaposto contenuto 11" descr="Immagine che contiene schizzo, disegno, mappa, Line art&#10;&#10;Descrizione generata automaticamente">
            <a:extLst>
              <a:ext uri="{FF2B5EF4-FFF2-40B4-BE49-F238E27FC236}">
                <a16:creationId xmlns:a16="http://schemas.microsoft.com/office/drawing/2014/main" id="{8171087E-A19A-B4B3-599F-D7FE0584B7C8}"/>
              </a:ext>
            </a:extLst>
          </p:cNvPr>
          <p:cNvPicPr>
            <a:picLocks noGrp="1" noChangeAspect="1"/>
          </p:cNvPicPr>
          <p:nvPr>
            <p:ph sz="half" idx="1"/>
          </p:nvPr>
        </p:nvPicPr>
        <p:blipFill>
          <a:blip r:embed="rId2"/>
          <a:stretch>
            <a:fillRect/>
          </a:stretch>
        </p:blipFill>
        <p:spPr>
          <a:xfrm>
            <a:off x="368300" y="1850930"/>
            <a:ext cx="5181600" cy="4300728"/>
          </a:xfrm>
        </p:spPr>
      </p:pic>
      <p:sp>
        <p:nvSpPr>
          <p:cNvPr id="10" name="Segnaposto contenuto 9">
            <a:extLst>
              <a:ext uri="{FF2B5EF4-FFF2-40B4-BE49-F238E27FC236}">
                <a16:creationId xmlns:a16="http://schemas.microsoft.com/office/drawing/2014/main" id="{1F114039-E6EF-EA96-8071-B51C91F0AC58}"/>
              </a:ext>
            </a:extLst>
          </p:cNvPr>
          <p:cNvSpPr>
            <a:spLocks noGrp="1"/>
          </p:cNvSpPr>
          <p:nvPr>
            <p:ph sz="half" idx="2"/>
          </p:nvPr>
        </p:nvSpPr>
        <p:spPr>
          <a:xfrm>
            <a:off x="5384800" y="1825625"/>
            <a:ext cx="6807200" cy="4351338"/>
          </a:xfrm>
        </p:spPr>
        <p:txBody>
          <a:bodyPr>
            <a:normAutofit fontScale="92500"/>
          </a:bodyPr>
          <a:lstStyle/>
          <a:p>
            <a:r>
              <a:rPr lang="en-US" dirty="0"/>
              <a:t>Micro and </a:t>
            </a:r>
            <a:r>
              <a:rPr lang="en-US" dirty="0" err="1"/>
              <a:t>pico</a:t>
            </a:r>
            <a:r>
              <a:rPr lang="en-US" dirty="0"/>
              <a:t> hydro power are a feasible option for generating off-grid electricity in remote areas with accessible flowing water. </a:t>
            </a:r>
          </a:p>
          <a:p>
            <a:r>
              <a:rPr lang="en-US" dirty="0"/>
              <a:t>These systems provide reliable power, reducing reliance on distant grids. Economically, they offer a cost-effective alternative for local electricity generation in challenging, remote regions where grid extension is impractical. </a:t>
            </a:r>
          </a:p>
          <a:p>
            <a:r>
              <a:rPr lang="en-US" dirty="0"/>
              <a:t>Additionally, strategic reservoir or small dam designs can serve dual purposes as energy storage and irrigation reservoirs.</a:t>
            </a:r>
            <a:endParaRPr lang="en-GB" dirty="0"/>
          </a:p>
        </p:txBody>
      </p:sp>
      <p:sp>
        <p:nvSpPr>
          <p:cNvPr id="6" name="Segnaposto piè di pagina 3">
            <a:extLst>
              <a:ext uri="{FF2B5EF4-FFF2-40B4-BE49-F238E27FC236}">
                <a16:creationId xmlns:a16="http://schemas.microsoft.com/office/drawing/2014/main" id="{F8B07021-ABF7-8E5A-F2FF-7D8118C1FFFA}"/>
              </a:ext>
            </a:extLst>
          </p:cNvPr>
          <p:cNvSpPr>
            <a:spLocks noGrp="1"/>
          </p:cNvSpPr>
          <p:nvPr>
            <p:ph type="ftr" sz="quarter" idx="11"/>
          </p:nvPr>
        </p:nvSpPr>
        <p:spPr/>
        <p:txBody>
          <a:bodyPr/>
          <a:lstStyle/>
          <a:p>
            <a:r>
              <a:rPr lang="en-US" dirty="0">
                <a:solidFill>
                  <a:schemeClr val="tx1"/>
                </a:solidFill>
              </a:rPr>
              <a:t>Module: Agricultural sustainability, management of natural resources and climate action Learning Unit: Renewable energy and its application as green agricultural energy source - Sub Unit: </a:t>
            </a:r>
            <a:r>
              <a:rPr lang="en-US" b="1" dirty="0">
                <a:solidFill>
                  <a:schemeClr val="tx1"/>
                </a:solidFill>
              </a:rPr>
              <a:t> Other RES based solutions for agriculture</a:t>
            </a:r>
          </a:p>
        </p:txBody>
      </p:sp>
      <p:sp>
        <p:nvSpPr>
          <p:cNvPr id="5" name="Segnaposto numero diapositiva 4">
            <a:extLst>
              <a:ext uri="{FF2B5EF4-FFF2-40B4-BE49-F238E27FC236}">
                <a16:creationId xmlns:a16="http://schemas.microsoft.com/office/drawing/2014/main" id="{BAC64AB2-EFC9-9C94-1E41-35026EE89815}"/>
              </a:ext>
            </a:extLst>
          </p:cNvPr>
          <p:cNvSpPr>
            <a:spLocks noGrp="1"/>
          </p:cNvSpPr>
          <p:nvPr>
            <p:ph type="sldNum" sz="quarter" idx="12"/>
          </p:nvPr>
        </p:nvSpPr>
        <p:spPr/>
        <p:txBody>
          <a:bodyPr/>
          <a:lstStyle/>
          <a:p>
            <a:fld id="{D57F1E4F-1CFF-5643-939E-217C01CDF565}" type="slidenum">
              <a:rPr lang="en-US" smtClean="0"/>
              <a:pPr/>
              <a:t>71</a:t>
            </a:fld>
            <a:endParaRPr lang="en-US" dirty="0"/>
          </a:p>
        </p:txBody>
      </p:sp>
      <p:sp>
        <p:nvSpPr>
          <p:cNvPr id="13" name="CasellaDiTesto 12">
            <a:extLst>
              <a:ext uri="{FF2B5EF4-FFF2-40B4-BE49-F238E27FC236}">
                <a16:creationId xmlns:a16="http://schemas.microsoft.com/office/drawing/2014/main" id="{A6BBF8AB-6580-A2E4-EB1C-4B4DAF298F51}"/>
              </a:ext>
            </a:extLst>
          </p:cNvPr>
          <p:cNvSpPr txBox="1"/>
          <p:nvPr/>
        </p:nvSpPr>
        <p:spPr>
          <a:xfrm rot="16200000">
            <a:off x="11028277" y="5618077"/>
            <a:ext cx="2172069" cy="307777"/>
          </a:xfrm>
          <a:prstGeom prst="rect">
            <a:avLst/>
          </a:prstGeom>
          <a:noFill/>
        </p:spPr>
        <p:txBody>
          <a:bodyPr wrap="none" rtlCol="0">
            <a:spAutoFit/>
          </a:bodyPr>
          <a:lstStyle/>
          <a:p>
            <a:r>
              <a:rPr lang="en-GB" sz="1400" dirty="0"/>
              <a:t>Picture Credits: </a:t>
            </a:r>
            <a:r>
              <a:rPr lang="en-GB" sz="1400" dirty="0" err="1"/>
              <a:t>Intechopen</a:t>
            </a:r>
            <a:endParaRPr lang="en-GB" sz="1400" dirty="0"/>
          </a:p>
        </p:txBody>
      </p:sp>
    </p:spTree>
    <p:extLst>
      <p:ext uri="{BB962C8B-B14F-4D97-AF65-F5344CB8AC3E}">
        <p14:creationId xmlns:p14="http://schemas.microsoft.com/office/powerpoint/2010/main" val="16200227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DFBF705-081C-88DD-E3E0-9CB84BFAA216}"/>
              </a:ext>
            </a:extLst>
          </p:cNvPr>
          <p:cNvSpPr>
            <a:spLocks noGrp="1"/>
          </p:cNvSpPr>
          <p:nvPr>
            <p:ph type="title"/>
          </p:nvPr>
        </p:nvSpPr>
        <p:spPr/>
        <p:txBody>
          <a:bodyPr/>
          <a:lstStyle/>
          <a:p>
            <a:r>
              <a:rPr lang="en-GB" dirty="0"/>
              <a:t>Off-Grid</a:t>
            </a:r>
          </a:p>
        </p:txBody>
      </p:sp>
      <p:sp>
        <p:nvSpPr>
          <p:cNvPr id="7" name="Segnaposto contenuto 6">
            <a:extLst>
              <a:ext uri="{FF2B5EF4-FFF2-40B4-BE49-F238E27FC236}">
                <a16:creationId xmlns:a16="http://schemas.microsoft.com/office/drawing/2014/main" id="{B4935FE0-894B-20A2-195B-C65A64254785}"/>
              </a:ext>
            </a:extLst>
          </p:cNvPr>
          <p:cNvSpPr>
            <a:spLocks noGrp="1"/>
          </p:cNvSpPr>
          <p:nvPr>
            <p:ph idx="1"/>
          </p:nvPr>
        </p:nvSpPr>
        <p:spPr/>
        <p:txBody>
          <a:bodyPr>
            <a:normAutofit lnSpcReduction="10000"/>
          </a:bodyPr>
          <a:lstStyle/>
          <a:p>
            <a:pPr algn="l"/>
            <a:r>
              <a:rPr lang="en-GB" b="0" i="0">
                <a:solidFill>
                  <a:srgbClr val="0D0D0D"/>
                </a:solidFill>
                <a:effectLst/>
                <a:highlight>
                  <a:srgbClr val="FFFFFF"/>
                </a:highlight>
                <a:latin typeface="Söhne"/>
              </a:rPr>
              <a:t>Off-grid renewable energy systems generate power independently from the main grid, commonly utilized in remote areas. </a:t>
            </a:r>
            <a:r>
              <a:rPr lang="en-GB" b="0" i="0" dirty="0">
                <a:solidFill>
                  <a:srgbClr val="0D0D0D"/>
                </a:solidFill>
                <a:effectLst/>
                <a:highlight>
                  <a:srgbClr val="FFFFFF"/>
                </a:highlight>
                <a:latin typeface="Söhne"/>
              </a:rPr>
              <a:t>They harness various renewable energy sources depending on local availability.</a:t>
            </a:r>
          </a:p>
          <a:p>
            <a:pPr algn="l"/>
            <a:r>
              <a:rPr lang="en-GB" b="0" i="0" dirty="0">
                <a:solidFill>
                  <a:srgbClr val="0D0D0D"/>
                </a:solidFill>
                <a:effectLst/>
                <a:highlight>
                  <a:srgbClr val="FFFFFF"/>
                </a:highlight>
                <a:latin typeface="Söhne"/>
              </a:rPr>
              <a:t>Designing these systems starts with evaluating energy needs based on usage patterns. Understanding resource availability and variability is crucial for sizing power plants and storage capacity. Solar energy is typically the primary solution due to its cost-effectiveness.</a:t>
            </a:r>
          </a:p>
          <a:p>
            <a:pPr algn="l"/>
            <a:r>
              <a:rPr lang="en-GB" b="0" i="0" dirty="0">
                <a:solidFill>
                  <a:srgbClr val="0D0D0D"/>
                </a:solidFill>
                <a:effectLst/>
                <a:highlight>
                  <a:srgbClr val="FFFFFF"/>
                </a:highlight>
                <a:latin typeface="Söhne"/>
              </a:rPr>
              <a:t>Hydropower and wind can complement solar during low radiation periods. Biomass is used for heat, and geothermal energy is viable in select locations.</a:t>
            </a:r>
          </a:p>
          <a:p>
            <a:pPr algn="l"/>
            <a:r>
              <a:rPr lang="en-GB" b="0" i="0" dirty="0">
                <a:solidFill>
                  <a:srgbClr val="0D0D0D"/>
                </a:solidFill>
                <a:effectLst/>
                <a:highlight>
                  <a:srgbClr val="FFFFFF"/>
                </a:highlight>
                <a:latin typeface="Söhne"/>
              </a:rPr>
              <a:t>Balancing load and supply is vital, achieved through electricity and heat storage. Hybrid systems combining renewables provide reliability, especially in diverse climates. Adapting technologies to local conditions ensures successful off-grid applications.</a:t>
            </a:r>
          </a:p>
          <a:p>
            <a:endParaRPr lang="en-GB" dirty="0"/>
          </a:p>
        </p:txBody>
      </p:sp>
      <p:sp>
        <p:nvSpPr>
          <p:cNvPr id="5" name="Segnaposto piè di pagina 4">
            <a:extLst>
              <a:ext uri="{FF2B5EF4-FFF2-40B4-BE49-F238E27FC236}">
                <a16:creationId xmlns:a16="http://schemas.microsoft.com/office/drawing/2014/main" id="{40A79A16-E820-A16D-CBD7-156188539F9B}"/>
              </a:ext>
            </a:extLst>
          </p:cNvPr>
          <p:cNvSpPr>
            <a:spLocks noGrp="1"/>
          </p:cNvSpPr>
          <p:nvPr>
            <p:ph type="ftr" sz="quarter" idx="11"/>
          </p:nvPr>
        </p:nvSpPr>
        <p:spPr/>
        <p:txBody>
          <a:bodyPr/>
          <a:lstStyle/>
          <a:p>
            <a:r>
              <a:rPr lang="en-US" dirty="0">
                <a:solidFill>
                  <a:schemeClr val="tx1"/>
                </a:solidFill>
              </a:rPr>
              <a:t>Module: Agricultural sustainability, management of natural resources and climate action Learning Unit: Renewable energy and its application as green agricultural energy source - Sub Unit: </a:t>
            </a:r>
            <a:r>
              <a:rPr lang="en-US" b="1" dirty="0">
                <a:solidFill>
                  <a:schemeClr val="tx1"/>
                </a:solidFill>
              </a:rPr>
              <a:t> Case studies of off-grid projects</a:t>
            </a:r>
          </a:p>
        </p:txBody>
      </p:sp>
      <p:sp>
        <p:nvSpPr>
          <p:cNvPr id="6" name="Segnaposto numero diapositiva 5">
            <a:extLst>
              <a:ext uri="{FF2B5EF4-FFF2-40B4-BE49-F238E27FC236}">
                <a16:creationId xmlns:a16="http://schemas.microsoft.com/office/drawing/2014/main" id="{D3CBAF2C-3F9E-1AE5-BCCF-5407993F4BE9}"/>
              </a:ext>
            </a:extLst>
          </p:cNvPr>
          <p:cNvSpPr>
            <a:spLocks noGrp="1"/>
          </p:cNvSpPr>
          <p:nvPr>
            <p:ph type="sldNum" sz="quarter" idx="12"/>
          </p:nvPr>
        </p:nvSpPr>
        <p:spPr/>
        <p:txBody>
          <a:bodyPr/>
          <a:lstStyle/>
          <a:p>
            <a:fld id="{6FF9F0C5-380F-41C2-899A-BAC0F0927E16}" type="slidenum">
              <a:rPr lang="en-US" smtClean="0"/>
              <a:t>72</a:t>
            </a:fld>
            <a:endParaRPr lang="en-US" dirty="0"/>
          </a:p>
        </p:txBody>
      </p:sp>
    </p:spTree>
    <p:extLst>
      <p:ext uri="{BB962C8B-B14F-4D97-AF65-F5344CB8AC3E}">
        <p14:creationId xmlns:p14="http://schemas.microsoft.com/office/powerpoint/2010/main" val="9151740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5EDDE8-3898-9244-18B2-5FF1D465B162}"/>
              </a:ext>
            </a:extLst>
          </p:cNvPr>
          <p:cNvSpPr>
            <a:spLocks noGrp="1"/>
          </p:cNvSpPr>
          <p:nvPr>
            <p:ph type="title"/>
          </p:nvPr>
        </p:nvSpPr>
        <p:spPr/>
        <p:txBody>
          <a:bodyPr/>
          <a:lstStyle/>
          <a:p>
            <a:r>
              <a:rPr lang="en-US" dirty="0"/>
              <a:t>Off-grid solutions: areas of application </a:t>
            </a:r>
            <a:endParaRPr lang="en-GB" dirty="0"/>
          </a:p>
        </p:txBody>
      </p:sp>
      <p:sp>
        <p:nvSpPr>
          <p:cNvPr id="4" name="Segnaposto piè di pagina 3">
            <a:extLst>
              <a:ext uri="{FF2B5EF4-FFF2-40B4-BE49-F238E27FC236}">
                <a16:creationId xmlns:a16="http://schemas.microsoft.com/office/drawing/2014/main" id="{FDF4A815-F779-6308-71DA-3EC47FA05917}"/>
              </a:ext>
            </a:extLst>
          </p:cNvPr>
          <p:cNvSpPr>
            <a:spLocks noGrp="1"/>
          </p:cNvSpPr>
          <p:nvPr>
            <p:ph type="ftr" sz="quarter" idx="11"/>
          </p:nvPr>
        </p:nvSpPr>
        <p:spPr/>
        <p:txBody>
          <a:bodyPr/>
          <a:lstStyle/>
          <a:p>
            <a:r>
              <a:rPr lang="en-US" dirty="0">
                <a:solidFill>
                  <a:schemeClr val="tx1"/>
                </a:solidFill>
              </a:rPr>
              <a:t>Module: Agricultural sustainability, management of natural resources and climate action Learning Unit: Renewable energy and its application as green agricultural energy source - Sub Unit: </a:t>
            </a:r>
            <a:r>
              <a:rPr lang="en-US" b="1" dirty="0">
                <a:solidFill>
                  <a:schemeClr val="tx1"/>
                </a:solidFill>
              </a:rPr>
              <a:t> Case studies of off-grid projects</a:t>
            </a:r>
          </a:p>
        </p:txBody>
      </p:sp>
      <p:sp>
        <p:nvSpPr>
          <p:cNvPr id="5" name="Segnaposto numero diapositiva 4">
            <a:extLst>
              <a:ext uri="{FF2B5EF4-FFF2-40B4-BE49-F238E27FC236}">
                <a16:creationId xmlns:a16="http://schemas.microsoft.com/office/drawing/2014/main" id="{0DAFA7B1-BCB8-A071-1C0C-0D2F43245A44}"/>
              </a:ext>
            </a:extLst>
          </p:cNvPr>
          <p:cNvSpPr>
            <a:spLocks noGrp="1"/>
          </p:cNvSpPr>
          <p:nvPr>
            <p:ph type="sldNum" sz="quarter" idx="12"/>
          </p:nvPr>
        </p:nvSpPr>
        <p:spPr/>
        <p:txBody>
          <a:bodyPr/>
          <a:lstStyle/>
          <a:p>
            <a:fld id="{D57F1E4F-1CFF-5643-939E-217C01CDF565}" type="slidenum">
              <a:rPr lang="en-US" smtClean="0"/>
              <a:pPr/>
              <a:t>73</a:t>
            </a:fld>
            <a:endParaRPr lang="en-US" dirty="0"/>
          </a:p>
        </p:txBody>
      </p:sp>
      <p:pic>
        <p:nvPicPr>
          <p:cNvPr id="6" name="Segnaposto contenuto 5">
            <a:extLst>
              <a:ext uri="{FF2B5EF4-FFF2-40B4-BE49-F238E27FC236}">
                <a16:creationId xmlns:a16="http://schemas.microsoft.com/office/drawing/2014/main" id="{BFCB9C3E-7226-B0EA-4BAF-1E1014F309D6}"/>
              </a:ext>
            </a:extLst>
          </p:cNvPr>
          <p:cNvPicPr>
            <a:picLocks noGrp="1" noChangeAspect="1"/>
          </p:cNvPicPr>
          <p:nvPr>
            <p:ph idx="1"/>
          </p:nvPr>
        </p:nvPicPr>
        <p:blipFill>
          <a:blip r:embed="rId2"/>
          <a:stretch>
            <a:fillRect/>
          </a:stretch>
        </p:blipFill>
        <p:spPr>
          <a:xfrm>
            <a:off x="114299" y="1769526"/>
            <a:ext cx="11963402" cy="4463536"/>
          </a:xfrm>
          <a:prstGeom prst="rect">
            <a:avLst/>
          </a:prstGeom>
        </p:spPr>
      </p:pic>
    </p:spTree>
    <p:extLst>
      <p:ext uri="{BB962C8B-B14F-4D97-AF65-F5344CB8AC3E}">
        <p14:creationId xmlns:p14="http://schemas.microsoft.com/office/powerpoint/2010/main" val="44783363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FE630-8C38-5726-52A6-C489BE5904E6}"/>
              </a:ext>
            </a:extLst>
          </p:cNvPr>
          <p:cNvSpPr>
            <a:spLocks noGrp="1"/>
          </p:cNvSpPr>
          <p:nvPr>
            <p:ph type="title"/>
          </p:nvPr>
        </p:nvSpPr>
        <p:spPr/>
        <p:txBody>
          <a:bodyPr/>
          <a:lstStyle/>
          <a:p>
            <a:r>
              <a:rPr lang="en-GB" dirty="0"/>
              <a:t>Conclusions</a:t>
            </a:r>
          </a:p>
        </p:txBody>
      </p:sp>
      <p:sp>
        <p:nvSpPr>
          <p:cNvPr id="3" name="Segnaposto contenuto 2">
            <a:extLst>
              <a:ext uri="{FF2B5EF4-FFF2-40B4-BE49-F238E27FC236}">
                <a16:creationId xmlns:a16="http://schemas.microsoft.com/office/drawing/2014/main" id="{20A8FA3D-CEF3-9237-8344-478F700AF827}"/>
              </a:ext>
            </a:extLst>
          </p:cNvPr>
          <p:cNvSpPr>
            <a:spLocks noGrp="1"/>
          </p:cNvSpPr>
          <p:nvPr>
            <p:ph idx="1"/>
          </p:nvPr>
        </p:nvSpPr>
        <p:spPr/>
        <p:txBody>
          <a:bodyPr/>
          <a:lstStyle/>
          <a:p>
            <a:r>
              <a:rPr lang="en-US" dirty="0"/>
              <a:t>Agriculture and renewable energy have been closely linked since ancient times. </a:t>
            </a:r>
          </a:p>
          <a:p>
            <a:r>
              <a:rPr lang="en-US" dirty="0"/>
              <a:t>Before the industrial era, most energy was produced by burning biomass. </a:t>
            </a:r>
          </a:p>
          <a:p>
            <a:r>
              <a:rPr lang="en-US" dirty="0"/>
              <a:t>Despite the advent of the fossil fuel era, biomass remains an important source of energy in developing countries.</a:t>
            </a:r>
          </a:p>
          <a:p>
            <a:r>
              <a:rPr lang="en-US" dirty="0"/>
              <a:t>The agricultural sector has new opportunities to contribute to reducing carbon dioxide emissions throughout the production chain due to the environmental challenges posed by carbon dioxide emissions following </a:t>
            </a:r>
            <a:r>
              <a:rPr lang="en-US" dirty="0" err="1"/>
              <a:t>industrialisation</a:t>
            </a:r>
            <a:r>
              <a:rPr lang="en-US" dirty="0"/>
              <a:t>.</a:t>
            </a:r>
          </a:p>
          <a:p>
            <a:r>
              <a:rPr lang="en-US" dirty="0"/>
              <a:t>This can be achieved not only through the traditional use of biomass but also through advanced renewable energy technologies such as solar photovoltaic and wind power, as well as the digital revolution, which supports better and more efficient farming practices.</a:t>
            </a:r>
            <a:endParaRPr lang="en-GB" dirty="0"/>
          </a:p>
        </p:txBody>
      </p:sp>
      <p:sp>
        <p:nvSpPr>
          <p:cNvPr id="5" name="Segnaposto numero diapositiva 4">
            <a:extLst>
              <a:ext uri="{FF2B5EF4-FFF2-40B4-BE49-F238E27FC236}">
                <a16:creationId xmlns:a16="http://schemas.microsoft.com/office/drawing/2014/main" id="{4EBED3CF-60DC-AD4B-37DB-DFEB542860CD}"/>
              </a:ext>
            </a:extLst>
          </p:cNvPr>
          <p:cNvSpPr>
            <a:spLocks noGrp="1"/>
          </p:cNvSpPr>
          <p:nvPr>
            <p:ph type="sldNum" sz="quarter" idx="12"/>
          </p:nvPr>
        </p:nvSpPr>
        <p:spPr/>
        <p:txBody>
          <a:bodyPr/>
          <a:lstStyle/>
          <a:p>
            <a:fld id="{D57F1E4F-1CFF-5643-939E-217C01CDF565}" type="slidenum">
              <a:rPr lang="en-US" smtClean="0"/>
              <a:pPr/>
              <a:t>74</a:t>
            </a:fld>
            <a:endParaRPr lang="en-US" dirty="0"/>
          </a:p>
        </p:txBody>
      </p:sp>
    </p:spTree>
    <p:extLst>
      <p:ext uri="{BB962C8B-B14F-4D97-AF65-F5344CB8AC3E}">
        <p14:creationId xmlns:p14="http://schemas.microsoft.com/office/powerpoint/2010/main" val="31446442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568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1FCE62-77DE-48E1-8E2F-DC4A1DA5E267}"/>
              </a:ext>
            </a:extLst>
          </p:cNvPr>
          <p:cNvSpPr>
            <a:spLocks noGrp="1"/>
          </p:cNvSpPr>
          <p:nvPr>
            <p:ph type="title"/>
          </p:nvPr>
        </p:nvSpPr>
        <p:spPr>
          <a:xfrm>
            <a:off x="838200" y="762000"/>
            <a:ext cx="10515600" cy="928688"/>
          </a:xfrm>
        </p:spPr>
        <p:txBody>
          <a:bodyPr>
            <a:normAutofit fontScale="90000"/>
          </a:bodyPr>
          <a:lstStyle/>
          <a:p>
            <a:r>
              <a:rPr lang="en-GB" dirty="0"/>
              <a:t>Greenhouse gas concentrations: CO2 Full Records</a:t>
            </a:r>
          </a:p>
        </p:txBody>
      </p:sp>
      <p:sp>
        <p:nvSpPr>
          <p:cNvPr id="3" name="Segnaposto numero diapositiva 2">
            <a:extLst>
              <a:ext uri="{FF2B5EF4-FFF2-40B4-BE49-F238E27FC236}">
                <a16:creationId xmlns:a16="http://schemas.microsoft.com/office/drawing/2014/main" id="{AA39B3B6-BD9D-4609-A603-59955D3DBA29}"/>
              </a:ext>
            </a:extLst>
          </p:cNvPr>
          <p:cNvSpPr>
            <a:spLocks noGrp="1"/>
          </p:cNvSpPr>
          <p:nvPr>
            <p:ph type="sldNum" sz="quarter" idx="12"/>
          </p:nvPr>
        </p:nvSpPr>
        <p:spPr>
          <a:xfrm>
            <a:off x="10896600" y="6356350"/>
            <a:ext cx="457200" cy="365125"/>
          </a:xfrm>
        </p:spPr>
        <p:txBody>
          <a:bodyPr/>
          <a:lstStyle/>
          <a:p>
            <a:fld id="{928F1B6E-29C0-4F32-8139-A0C6EF1962A3}" type="slidenum">
              <a:rPr lang="de-DE" smtClean="0"/>
              <a:pPr/>
              <a:t>8</a:t>
            </a:fld>
            <a:endParaRPr lang="de-DE"/>
          </a:p>
        </p:txBody>
      </p:sp>
      <p:pic>
        <p:nvPicPr>
          <p:cNvPr id="4" name="Immagine 3">
            <a:extLst>
              <a:ext uri="{FF2B5EF4-FFF2-40B4-BE49-F238E27FC236}">
                <a16:creationId xmlns:a16="http://schemas.microsoft.com/office/drawing/2014/main" id="{7895D95A-80AA-EE09-B2B4-32A752FEB6F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279650" y="1226344"/>
            <a:ext cx="7632700" cy="5724525"/>
          </a:xfrm>
          <a:prstGeom prst="rect">
            <a:avLst/>
          </a:prstGeom>
        </p:spPr>
      </p:pic>
    </p:spTree>
    <p:extLst>
      <p:ext uri="{BB962C8B-B14F-4D97-AF65-F5344CB8AC3E}">
        <p14:creationId xmlns:p14="http://schemas.microsoft.com/office/powerpoint/2010/main" val="2934875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GB" dirty="0"/>
              <a:t>Greenhouse gas concentrations: CH</a:t>
            </a:r>
            <a:r>
              <a:rPr lang="en-GB" baseline="-25000" dirty="0"/>
              <a:t>4</a:t>
            </a:r>
          </a:p>
        </p:txBody>
      </p:sp>
      <p:sp>
        <p:nvSpPr>
          <p:cNvPr id="4" name="Segnaposto numero diapositiva 3"/>
          <p:cNvSpPr>
            <a:spLocks noGrp="1"/>
          </p:cNvSpPr>
          <p:nvPr>
            <p:ph type="sldNum" sz="quarter" idx="10"/>
          </p:nvPr>
        </p:nvSpPr>
        <p:spPr/>
        <p:txBody>
          <a:bodyPr/>
          <a:lstStyle/>
          <a:p>
            <a:fld id="{928F1B6E-29C0-4F32-8139-A0C6EF1962A3}" type="slidenum">
              <a:rPr lang="de-DE" smtClean="0"/>
              <a:pPr/>
              <a:t>9</a:t>
            </a:fld>
            <a:endParaRPr lang="de-DE"/>
          </a:p>
        </p:txBody>
      </p:sp>
      <p:pic>
        <p:nvPicPr>
          <p:cNvPr id="5" name="Immagine 4">
            <a:extLst>
              <a:ext uri="{FF2B5EF4-FFF2-40B4-BE49-F238E27FC236}">
                <a16:creationId xmlns:a16="http://schemas.microsoft.com/office/drawing/2014/main" id="{A048D9C9-3DBE-3A00-3954-9AB835D1F979}"/>
              </a:ext>
            </a:extLst>
          </p:cNvPr>
          <p:cNvPicPr>
            <a:picLocks noChangeAspect="1"/>
          </p:cNvPicPr>
          <p:nvPr/>
        </p:nvPicPr>
        <p:blipFill>
          <a:blip r:embed="rId2"/>
          <a:stretch>
            <a:fillRect/>
          </a:stretch>
        </p:blipFill>
        <p:spPr>
          <a:xfrm>
            <a:off x="2730500" y="1408114"/>
            <a:ext cx="6731000" cy="5048250"/>
          </a:xfrm>
          <a:prstGeom prst="rect">
            <a:avLst/>
          </a:prstGeom>
        </p:spPr>
      </p:pic>
      <p:sp>
        <p:nvSpPr>
          <p:cNvPr id="12" name="CasellaDiTesto 11">
            <a:extLst>
              <a:ext uri="{FF2B5EF4-FFF2-40B4-BE49-F238E27FC236}">
                <a16:creationId xmlns:a16="http://schemas.microsoft.com/office/drawing/2014/main" id="{EB858981-FE41-6DE0-748A-74EF39E81B51}"/>
              </a:ext>
            </a:extLst>
          </p:cNvPr>
          <p:cNvSpPr txBox="1"/>
          <p:nvPr/>
        </p:nvSpPr>
        <p:spPr>
          <a:xfrm>
            <a:off x="1524000" y="1258602"/>
            <a:ext cx="9144000" cy="338554"/>
          </a:xfrm>
          <a:prstGeom prst="rect">
            <a:avLst/>
          </a:prstGeom>
          <a:noFill/>
        </p:spPr>
        <p:txBody>
          <a:bodyPr wrap="square">
            <a:spAutoFit/>
          </a:bodyPr>
          <a:lstStyle/>
          <a:p>
            <a:r>
              <a:rPr lang="en-GB" sz="1600" dirty="0"/>
              <a:t>CH</a:t>
            </a:r>
            <a:r>
              <a:rPr lang="en-GB" sz="1600" baseline="-25000" dirty="0"/>
              <a:t>4</a:t>
            </a:r>
            <a:r>
              <a:rPr lang="en-GB" sz="1600" dirty="0"/>
              <a:t> 100-year Global warming potentials (CO</a:t>
            </a:r>
            <a:r>
              <a:rPr lang="en-GB" sz="1600" baseline="-25000" dirty="0"/>
              <a:t>2</a:t>
            </a:r>
            <a:r>
              <a:rPr lang="en-GB" sz="1600" dirty="0"/>
              <a:t>=1): </a:t>
            </a:r>
            <a:r>
              <a:rPr lang="en-GB" sz="1600" b="1" dirty="0"/>
              <a:t>25</a:t>
            </a:r>
          </a:p>
        </p:txBody>
      </p:sp>
    </p:spTree>
    <p:extLst>
      <p:ext uri="{BB962C8B-B14F-4D97-AF65-F5344CB8AC3E}">
        <p14:creationId xmlns:p14="http://schemas.microsoft.com/office/powerpoint/2010/main" val="496934593"/>
      </p:ext>
    </p:extLst>
  </p:cSld>
  <p:clrMapOvr>
    <a:masterClrMapping/>
  </p:clrMapOvr>
</p:sld>
</file>

<file path=ppt/theme/theme1.xml><?xml version="1.0" encoding="utf-8"?>
<a:theme xmlns:a="http://schemas.openxmlformats.org/drawingml/2006/main" name="Tema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a1" id="{B39D7B13-89CB-6947-98A3-110CF513C419}" vid="{8C3FCB74-990D-A34C-BE58-DA2F45AA1496}"/>
    </a:ext>
  </a:extLst>
</a:theme>
</file>

<file path=ppt/theme/theme2.xml><?xml version="1.0" encoding="utf-8"?>
<a:theme xmlns:a="http://schemas.openxmlformats.org/drawingml/2006/main" name="1_Benutzerdefiniertes Design">
  <a:themeElements>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Benutzerdefiniertes Design">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de-DE" sz="16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1_Benutzerdefiniertes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Benutzerdefiniertes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Benutzerdefiniertes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Benutzerdefiniertes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Benutzerdefiniertes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Benutzerdefiniertes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Benutzerdefiniertes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Benutzerdefiniertes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Benutzerdefiniertes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Benutzerdefiniertes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Benutzerdefiniertes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Benutzerdefiniertes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B1C52252B014674CB5B8BBCA345FDDE6" ma:contentTypeVersion="18" ma:contentTypeDescription="Δημιουργία νέου εγγράφου" ma:contentTypeScope="" ma:versionID="deb82e69e0d6b069935fd613c8aeb344">
  <xsd:schema xmlns:xsd="http://www.w3.org/2001/XMLSchema" xmlns:xs="http://www.w3.org/2001/XMLSchema" xmlns:p="http://schemas.microsoft.com/office/2006/metadata/properties" xmlns:ns2="c09b88ca-66eb-4a97-99d4-e4839274e101" xmlns:ns3="c944d2af-eeed-4acc-b052-3107ab9b10d9" targetNamespace="http://schemas.microsoft.com/office/2006/metadata/properties" ma:root="true" ma:fieldsID="27d91c22e0c66458f88cbf27cff06a08" ns2:_="" ns3:_="">
    <xsd:import namespace="c09b88ca-66eb-4a97-99d4-e4839274e101"/>
    <xsd:import namespace="c944d2af-eeed-4acc-b052-3107ab9b10d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09b88ca-66eb-4a97-99d4-e4839274e1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7a24ce2f-4116-4ad3-bf66-ef18cb5ca18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944d2af-eeed-4acc-b052-3107ab9b10d9" elementFormDefault="qualified">
    <xsd:import namespace="http://schemas.microsoft.com/office/2006/documentManagement/types"/>
    <xsd:import namespace="http://schemas.microsoft.com/office/infopath/2007/PartnerControls"/>
    <xsd:element name="SharedWithUsers" ma:index="13"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72b4d781-8933-4bb7-bea4-6819269a0d88}" ma:internalName="TaxCatchAll" ma:showField="CatchAllData" ma:web="c944d2af-eeed-4acc-b052-3107ab9b10d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8D38788-B8CC-4FFA-B8D1-ADCFC7847A8F}"/>
</file>

<file path=customXml/itemProps2.xml><?xml version="1.0" encoding="utf-8"?>
<ds:datastoreItem xmlns:ds="http://schemas.openxmlformats.org/officeDocument/2006/customXml" ds:itemID="{2641A5B5-CA3E-4C21-B18A-4FAA7BCB2A04}"/>
</file>

<file path=docProps/app.xml><?xml version="1.0" encoding="utf-8"?>
<Properties xmlns="http://schemas.openxmlformats.org/officeDocument/2006/extended-properties" xmlns:vt="http://schemas.openxmlformats.org/officeDocument/2006/docPropsVTypes">
  <Template/>
  <TotalTime>872</TotalTime>
  <Words>7872</Words>
  <Application>Microsoft Office PowerPoint</Application>
  <PresentationFormat>Widescreen</PresentationFormat>
  <Paragraphs>530</Paragraphs>
  <Slides>75</Slides>
  <Notes>25</Notes>
  <HiddenSlides>0</HiddenSlides>
  <MMClips>0</MMClips>
  <ScaleCrop>false</ScaleCrop>
  <HeadingPairs>
    <vt:vector size="6" baseType="variant">
      <vt:variant>
        <vt:lpstr>Caratteri utilizzati</vt:lpstr>
      </vt:variant>
      <vt:variant>
        <vt:i4>9</vt:i4>
      </vt:variant>
      <vt:variant>
        <vt:lpstr>Tema</vt:lpstr>
      </vt:variant>
      <vt:variant>
        <vt:i4>2</vt:i4>
      </vt:variant>
      <vt:variant>
        <vt:lpstr>Titoli diapositive</vt:lpstr>
      </vt:variant>
      <vt:variant>
        <vt:i4>75</vt:i4>
      </vt:variant>
    </vt:vector>
  </HeadingPairs>
  <TitlesOfParts>
    <vt:vector size="86" baseType="lpstr">
      <vt:lpstr>Söhne</vt:lpstr>
      <vt:lpstr>Arial</vt:lpstr>
      <vt:lpstr>Calibri</vt:lpstr>
      <vt:lpstr>Calibri Light</vt:lpstr>
      <vt:lpstr>Cambria Math</vt:lpstr>
      <vt:lpstr>MinionPro-Regular</vt:lpstr>
      <vt:lpstr>Public Sans</vt:lpstr>
      <vt:lpstr>Symbol</vt:lpstr>
      <vt:lpstr>Wingdings</vt:lpstr>
      <vt:lpstr>Tema1</vt:lpstr>
      <vt:lpstr>1_Benutzerdefiniertes Design</vt:lpstr>
      <vt:lpstr>Presentazione standard di PowerPoint</vt:lpstr>
      <vt:lpstr>Course: HEI-A1 Module: Agricultural sustainability, management of natural resources and climate action Learning Unit:Renewable energy and its application as green agricultural energy source</vt:lpstr>
      <vt:lpstr>Summary</vt:lpstr>
      <vt:lpstr>Changes in GDP and energy demand 2000-2014</vt:lpstr>
      <vt:lpstr>World Consumption</vt:lpstr>
      <vt:lpstr>Energy Demand &amp; increase in anthropogenic greenhouse gas concentrations</vt:lpstr>
      <vt:lpstr>Greenhouse gas concentrations: CO2</vt:lpstr>
      <vt:lpstr>Greenhouse gas concentrations: CO2 Full Records</vt:lpstr>
      <vt:lpstr>Greenhouse gas concentrations: CH4</vt:lpstr>
      <vt:lpstr>Greenhouse gas concentrations: N2O</vt:lpstr>
      <vt:lpstr>Greenhouse gas concentrations: SF6</vt:lpstr>
      <vt:lpstr>How greenhouse gases lead to global warming</vt:lpstr>
      <vt:lpstr>Lowering GHG emissions</vt:lpstr>
      <vt:lpstr>10 guidelines for secure energy transitions</vt:lpstr>
      <vt:lpstr>Not a brand new issue...</vt:lpstr>
      <vt:lpstr>Presentazione standard di PowerPoint</vt:lpstr>
      <vt:lpstr>Global Warming: First time observed and measured</vt:lpstr>
      <vt:lpstr>Energy Efficiency</vt:lpstr>
      <vt:lpstr>Lowering GHG emissions</vt:lpstr>
      <vt:lpstr>Solar Energy</vt:lpstr>
      <vt:lpstr>Solar Radiation</vt:lpstr>
      <vt:lpstr>Solar Thermal Energy</vt:lpstr>
      <vt:lpstr>Domestic Solar Heat System</vt:lpstr>
      <vt:lpstr>Domestic Solar PV System</vt:lpstr>
      <vt:lpstr>Photovoltaics</vt:lpstr>
      <vt:lpstr>Photovoltaics: pros and cons</vt:lpstr>
      <vt:lpstr>Modelling the Principle of solar cell operation: analogy of the process</vt:lpstr>
      <vt:lpstr>Silicon and the PV effect</vt:lpstr>
      <vt:lpstr>PV Technology Classification</vt:lpstr>
      <vt:lpstr>How Fast Do Solar Panels Degrade?</vt:lpstr>
      <vt:lpstr>Cells and PV Panels</vt:lpstr>
      <vt:lpstr>Connecting to the AC grid: inverters</vt:lpstr>
      <vt:lpstr>Electrical wave forms</vt:lpstr>
      <vt:lpstr>Grid connected systems</vt:lpstr>
      <vt:lpstr>Grid connected systems: net metering</vt:lpstr>
      <vt:lpstr>Stand-alone systems</vt:lpstr>
      <vt:lpstr>Solar Tracking Concentrators</vt:lpstr>
      <vt:lpstr>Solar Tracking Concentrators</vt:lpstr>
      <vt:lpstr>Solar Tracking Concentrators</vt:lpstr>
      <vt:lpstr>Wind Energy</vt:lpstr>
      <vt:lpstr>Basic atmospheric concepts:  where do winds come from?</vt:lpstr>
      <vt:lpstr>Wind Resource: wind shear / boundary layer</vt:lpstr>
      <vt:lpstr>Anemometers</vt:lpstr>
      <vt:lpstr>Mast: example</vt:lpstr>
      <vt:lpstr>Wind Measurement Campaigns</vt:lpstr>
      <vt:lpstr>Wind Measurement Campaigns</vt:lpstr>
      <vt:lpstr>Power of the Wind</vt:lpstr>
      <vt:lpstr>Betz’s Elementary Momentum Theory</vt:lpstr>
      <vt:lpstr>Wind generators: classification</vt:lpstr>
      <vt:lpstr>Vertical Axis Wind Turbines</vt:lpstr>
      <vt:lpstr>Horizontal Axis Wind Turbines</vt:lpstr>
      <vt:lpstr>Upwind or downwind</vt:lpstr>
      <vt:lpstr>Power Curve</vt:lpstr>
      <vt:lpstr>Presentazione standard di PowerPoint</vt:lpstr>
      <vt:lpstr>Capacity Factor CF</vt:lpstr>
      <vt:lpstr>Equivalent Full-load Hours</vt:lpstr>
      <vt:lpstr>Wind project development: from site selection to commissioning</vt:lpstr>
      <vt:lpstr>Small wind generation for rural areas</vt:lpstr>
      <vt:lpstr>Biomass</vt:lpstr>
      <vt:lpstr>Multiple sources of biomass</vt:lpstr>
      <vt:lpstr>Biomass: CO2 “neutral”</vt:lpstr>
      <vt:lpstr>Overview of bioenergy pathways</vt:lpstr>
      <vt:lpstr>Agriculture 4.0</vt:lpstr>
      <vt:lpstr>Energy Storage</vt:lpstr>
      <vt:lpstr>Main typologies of energy storage </vt:lpstr>
      <vt:lpstr>Pumped Hydro Storage</vt:lpstr>
      <vt:lpstr>The concept of Agri-Photovoltaics (APV)</vt:lpstr>
      <vt:lpstr>Agri-Photovoltaics: a Win-Win solution</vt:lpstr>
      <vt:lpstr>Agri-Photovoltaics: a Win-Win solution</vt:lpstr>
      <vt:lpstr>Agri-Photovoltaics: a Win-Win solution</vt:lpstr>
      <vt:lpstr>Micro and pico hydro power</vt:lpstr>
      <vt:lpstr>Off-Grid</vt:lpstr>
      <vt:lpstr>Off-grid solutions: areas of application </vt:lpstr>
      <vt:lpstr>Conclusions</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Microsoft Office User</dc:creator>
  <cp:lastModifiedBy>Leonardo Nibbi</cp:lastModifiedBy>
  <cp:revision>60</cp:revision>
  <dcterms:created xsi:type="dcterms:W3CDTF">2022-08-02T09:54:50Z</dcterms:created>
  <dcterms:modified xsi:type="dcterms:W3CDTF">2024-04-25T16:06:51Z</dcterms:modified>
</cp:coreProperties>
</file>