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4"/>
  </p:notesMasterIdLst>
  <p:sldIdLst>
    <p:sldId id="265" r:id="rId2"/>
    <p:sldId id="256" r:id="rId3"/>
    <p:sldId id="260" r:id="rId4"/>
    <p:sldId id="269" r:id="rId5"/>
    <p:sldId id="298" r:id="rId6"/>
    <p:sldId id="267" r:id="rId7"/>
    <p:sldId id="261" r:id="rId8"/>
    <p:sldId id="271" r:id="rId9"/>
    <p:sldId id="270" r:id="rId10"/>
    <p:sldId id="280" r:id="rId11"/>
    <p:sldId id="277" r:id="rId12"/>
    <p:sldId id="279" r:id="rId13"/>
    <p:sldId id="278" r:id="rId14"/>
    <p:sldId id="272" r:id="rId15"/>
    <p:sldId id="281" r:id="rId16"/>
    <p:sldId id="282" r:id="rId17"/>
    <p:sldId id="284" r:id="rId18"/>
    <p:sldId id="285" r:id="rId19"/>
    <p:sldId id="286" r:id="rId20"/>
    <p:sldId id="287" r:id="rId21"/>
    <p:sldId id="288" r:id="rId22"/>
    <p:sldId id="289" r:id="rId23"/>
    <p:sldId id="299" r:id="rId24"/>
    <p:sldId id="291" r:id="rId25"/>
    <p:sldId id="292" r:id="rId26"/>
    <p:sldId id="300" r:id="rId27"/>
    <p:sldId id="290" r:id="rId28"/>
    <p:sldId id="293" r:id="rId29"/>
    <p:sldId id="296" r:id="rId30"/>
    <p:sldId id="297" r:id="rId31"/>
    <p:sldId id="295" r:id="rId32"/>
    <p:sldId id="266"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p:scale>
          <a:sx n="125" d="100"/>
          <a:sy n="125" d="100"/>
        </p:scale>
        <p:origin x="-418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04/03/2024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‹nº›</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‹nº›</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‹nº›</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‹nº›</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31E08-0C7B-4679-859B-581BF20C62E9}"/>
              </a:ext>
            </a:extLst>
          </p:cNvPr>
          <p:cNvSpPr>
            <a:spLocks noGrp="1"/>
          </p:cNvSpPr>
          <p:nvPr>
            <p:ph type="title"/>
          </p:nvPr>
        </p:nvSpPr>
        <p:spPr/>
        <p:txBody>
          <a:bodyPr/>
          <a:lstStyle/>
          <a:p>
            <a:r>
              <a:rPr lang="pt-PT" dirty="0" err="1"/>
              <a:t>Types</a:t>
            </a:r>
            <a:r>
              <a:rPr lang="pt-PT" dirty="0"/>
              <a:t> </a:t>
            </a:r>
            <a:r>
              <a:rPr lang="pt-PT" dirty="0" err="1"/>
              <a:t>of</a:t>
            </a:r>
            <a:r>
              <a:rPr lang="pt-PT" dirty="0"/>
              <a:t> </a:t>
            </a:r>
            <a:r>
              <a:rPr lang="pt-PT" dirty="0" err="1"/>
              <a:t>Aquifers</a:t>
            </a:r>
            <a:endParaRPr lang="pt-PT" dirty="0"/>
          </a:p>
        </p:txBody>
      </p:sp>
      <p:sp>
        <p:nvSpPr>
          <p:cNvPr id="3" name="Marcador de Posição do Rodapé 2">
            <a:extLst>
              <a:ext uri="{FF2B5EF4-FFF2-40B4-BE49-F238E27FC236}">
                <a16:creationId xmlns:a16="http://schemas.microsoft.com/office/drawing/2014/main" id="{B9807330-4999-44E2-97EB-C092861D9250}"/>
              </a:ext>
            </a:extLst>
          </p:cNvPr>
          <p:cNvSpPr>
            <a:spLocks noGrp="1"/>
          </p:cNvSpPr>
          <p:nvPr>
            <p:ph type="ftr" sz="quarter" idx="10"/>
          </p:nvPr>
        </p:nvSpPr>
        <p:spPr>
          <a:xfrm>
            <a:off x="748830" y="6216403"/>
            <a:ext cx="9982200" cy="600074"/>
          </a:xfrm>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4" name="Marcador de Posição do Número do Diapositivo 3">
            <a:extLst>
              <a:ext uri="{FF2B5EF4-FFF2-40B4-BE49-F238E27FC236}">
                <a16:creationId xmlns:a16="http://schemas.microsoft.com/office/drawing/2014/main" id="{2A2AAC3F-B150-47E2-B826-5502F938BDCA}"/>
              </a:ext>
            </a:extLst>
          </p:cNvPr>
          <p:cNvSpPr>
            <a:spLocks noGrp="1"/>
          </p:cNvSpPr>
          <p:nvPr>
            <p:ph type="sldNum" sz="quarter" idx="11"/>
          </p:nvPr>
        </p:nvSpPr>
        <p:spPr/>
        <p:txBody>
          <a:bodyPr/>
          <a:lstStyle/>
          <a:p>
            <a:fld id="{D57F1E4F-1CFF-5643-939E-217C01CDF565}" type="slidenum">
              <a:rPr lang="it-IT" smtClean="0"/>
              <a:pPr/>
              <a:t>10</a:t>
            </a:fld>
            <a:endParaRPr lang="it-IT" dirty="0"/>
          </a:p>
        </p:txBody>
      </p:sp>
      <p:pic>
        <p:nvPicPr>
          <p:cNvPr id="8" name="Imagem 7">
            <a:extLst>
              <a:ext uri="{FF2B5EF4-FFF2-40B4-BE49-F238E27FC236}">
                <a16:creationId xmlns:a16="http://schemas.microsoft.com/office/drawing/2014/main" id="{55D9CBBD-6574-4080-85A5-55233C833279}"/>
              </a:ext>
            </a:extLst>
          </p:cNvPr>
          <p:cNvPicPr>
            <a:picLocks noChangeAspect="1"/>
          </p:cNvPicPr>
          <p:nvPr/>
        </p:nvPicPr>
        <p:blipFill>
          <a:blip r:embed="rId2"/>
          <a:stretch>
            <a:fillRect/>
          </a:stretch>
        </p:blipFill>
        <p:spPr>
          <a:xfrm>
            <a:off x="748830" y="2126260"/>
            <a:ext cx="3194581" cy="1615580"/>
          </a:xfrm>
          <a:prstGeom prst="rect">
            <a:avLst/>
          </a:prstGeom>
        </p:spPr>
      </p:pic>
      <p:sp>
        <p:nvSpPr>
          <p:cNvPr id="11" name="Retângulo 10">
            <a:extLst>
              <a:ext uri="{FF2B5EF4-FFF2-40B4-BE49-F238E27FC236}">
                <a16:creationId xmlns:a16="http://schemas.microsoft.com/office/drawing/2014/main" id="{4FDAC0B7-C6C3-4EC5-9675-7312945EF229}"/>
              </a:ext>
            </a:extLst>
          </p:cNvPr>
          <p:cNvSpPr/>
          <p:nvPr/>
        </p:nvSpPr>
        <p:spPr>
          <a:xfrm>
            <a:off x="4077050" y="1690688"/>
            <a:ext cx="7276750" cy="3924151"/>
          </a:xfrm>
          <a:prstGeom prst="rect">
            <a:avLst/>
          </a:prstGeom>
        </p:spPr>
        <p:txBody>
          <a:bodyPr wrap="square">
            <a:spAutoFit/>
          </a:bodyPr>
          <a:lstStyle/>
          <a:p>
            <a:pPr marL="144000" algn="just">
              <a:spcBef>
                <a:spcPts val="600"/>
              </a:spcBef>
            </a:pPr>
            <a:r>
              <a:rPr lang="en-US" dirty="0"/>
              <a:t>There are different types of aquifers:</a:t>
            </a:r>
          </a:p>
          <a:p>
            <a:pPr marL="144000" algn="just">
              <a:spcBef>
                <a:spcPts val="600"/>
              </a:spcBef>
            </a:pPr>
            <a:r>
              <a:rPr lang="en-US" dirty="0">
                <a:solidFill>
                  <a:schemeClr val="accent6"/>
                </a:solidFill>
              </a:rPr>
              <a:t>Confined Aquifer: </a:t>
            </a:r>
            <a:r>
              <a:rPr lang="en-US" dirty="0"/>
              <a:t>A confined aquifer is a part of a rock bed or sand covered by a clay confining layer and prevents the groundwater from moving from one aquifer to another. The water in confined aquifers can have high pressure due to the overlying confining layer.  </a:t>
            </a:r>
          </a:p>
          <a:p>
            <a:pPr marL="144000" algn="just">
              <a:spcBef>
                <a:spcPts val="600"/>
              </a:spcBef>
            </a:pPr>
            <a:r>
              <a:rPr lang="en-US" dirty="0">
                <a:solidFill>
                  <a:schemeClr val="accent6"/>
                </a:solidFill>
              </a:rPr>
              <a:t>Unconfined Aquifer: </a:t>
            </a:r>
            <a:r>
              <a:rPr lang="en-US" dirty="0"/>
              <a:t>An unconfined aquifer is a section of rock bed or sand not covered by a confining layer. An unconfined aquifer is always shallow in-depth, and its top consists of the water table. It acts like a sponge where the water level fluctuates depending on the outflow and inflow of water. </a:t>
            </a:r>
          </a:p>
          <a:p>
            <a:pPr marL="144000" algn="just">
              <a:spcBef>
                <a:spcPts val="600"/>
              </a:spcBef>
            </a:pPr>
            <a:r>
              <a:rPr lang="en-US" dirty="0">
                <a:solidFill>
                  <a:schemeClr val="accent6"/>
                </a:solidFill>
              </a:rPr>
              <a:t>Perched Aquifer:</a:t>
            </a:r>
            <a:r>
              <a:rPr lang="en-US" dirty="0"/>
              <a:t> Perched aquifer is a type of aquifer that occurs over unsaturated rock formations. These aquifers develop as a result of discontinuous impermeable layers of rock or sand.</a:t>
            </a:r>
          </a:p>
        </p:txBody>
      </p:sp>
    </p:spTree>
    <p:extLst>
      <p:ext uri="{BB962C8B-B14F-4D97-AF65-F5344CB8AC3E}">
        <p14:creationId xmlns:p14="http://schemas.microsoft.com/office/powerpoint/2010/main" val="132813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8BF5C-2441-4CBC-A380-FD51A7405B93}"/>
              </a:ext>
            </a:extLst>
          </p:cNvPr>
          <p:cNvSpPr>
            <a:spLocks noGrp="1"/>
          </p:cNvSpPr>
          <p:nvPr>
            <p:ph type="title"/>
          </p:nvPr>
        </p:nvSpPr>
        <p:spPr>
          <a:xfrm>
            <a:off x="838200" y="1101531"/>
            <a:ext cx="10515600" cy="1054440"/>
          </a:xfrm>
        </p:spPr>
        <p:txBody>
          <a:bodyPr>
            <a:normAutofit/>
          </a:bodyPr>
          <a:lstStyle/>
          <a:p>
            <a:r>
              <a:rPr lang="en-US" sz="2000" dirty="0"/>
              <a:t>Considering the interaction of water molecules with soil, soil water can be classified into three main types:</a:t>
            </a:r>
            <a:endParaRPr lang="pt-PT" sz="2000" dirty="0"/>
          </a:p>
        </p:txBody>
      </p:sp>
      <p:sp>
        <p:nvSpPr>
          <p:cNvPr id="3" name="Marcador de Posição do Rodapé 2">
            <a:extLst>
              <a:ext uri="{FF2B5EF4-FFF2-40B4-BE49-F238E27FC236}">
                <a16:creationId xmlns:a16="http://schemas.microsoft.com/office/drawing/2014/main" id="{068329BA-080F-46A0-8FD3-6B97797B386C}"/>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4" name="Marcador de Posição do Número do Diapositivo 3">
            <a:extLst>
              <a:ext uri="{FF2B5EF4-FFF2-40B4-BE49-F238E27FC236}">
                <a16:creationId xmlns:a16="http://schemas.microsoft.com/office/drawing/2014/main" id="{21AC9DDA-3119-484E-B0CD-1A40E4FADAA9}"/>
              </a:ext>
            </a:extLst>
          </p:cNvPr>
          <p:cNvSpPr>
            <a:spLocks noGrp="1"/>
          </p:cNvSpPr>
          <p:nvPr>
            <p:ph type="sldNum" sz="quarter" idx="11"/>
          </p:nvPr>
        </p:nvSpPr>
        <p:spPr/>
        <p:txBody>
          <a:bodyPr/>
          <a:lstStyle/>
          <a:p>
            <a:fld id="{D57F1E4F-1CFF-5643-939E-217C01CDF565}" type="slidenum">
              <a:rPr lang="it-IT" smtClean="0"/>
              <a:pPr/>
              <a:t>11</a:t>
            </a:fld>
            <a:endParaRPr lang="it-IT" dirty="0"/>
          </a:p>
        </p:txBody>
      </p:sp>
      <p:pic>
        <p:nvPicPr>
          <p:cNvPr id="10" name="Imagem 9">
            <a:extLst>
              <a:ext uri="{FF2B5EF4-FFF2-40B4-BE49-F238E27FC236}">
                <a16:creationId xmlns:a16="http://schemas.microsoft.com/office/drawing/2014/main" id="{684517BD-2A2C-4F15-8087-432FC165155D}"/>
              </a:ext>
            </a:extLst>
          </p:cNvPr>
          <p:cNvPicPr>
            <a:picLocks noChangeAspect="1"/>
          </p:cNvPicPr>
          <p:nvPr/>
        </p:nvPicPr>
        <p:blipFill>
          <a:blip r:embed="rId2"/>
          <a:stretch>
            <a:fillRect/>
          </a:stretch>
        </p:blipFill>
        <p:spPr>
          <a:xfrm>
            <a:off x="954320" y="2732600"/>
            <a:ext cx="4816257" cy="2158171"/>
          </a:xfrm>
          <a:prstGeom prst="rect">
            <a:avLst/>
          </a:prstGeom>
        </p:spPr>
      </p:pic>
      <p:sp>
        <p:nvSpPr>
          <p:cNvPr id="11" name="Retângulo 10">
            <a:extLst>
              <a:ext uri="{FF2B5EF4-FFF2-40B4-BE49-F238E27FC236}">
                <a16:creationId xmlns:a16="http://schemas.microsoft.com/office/drawing/2014/main" id="{AB5A7A54-0BCF-4545-A70E-CC4D1329FC17}"/>
              </a:ext>
            </a:extLst>
          </p:cNvPr>
          <p:cNvSpPr/>
          <p:nvPr/>
        </p:nvSpPr>
        <p:spPr>
          <a:xfrm>
            <a:off x="6096000" y="2582447"/>
            <a:ext cx="5361539" cy="2308324"/>
          </a:xfrm>
          <a:prstGeom prst="rect">
            <a:avLst/>
          </a:prstGeom>
        </p:spPr>
        <p:txBody>
          <a:bodyPr wrap="square">
            <a:spAutoFit/>
          </a:bodyPr>
          <a:lstStyle/>
          <a:p>
            <a:pPr algn="just"/>
            <a:r>
              <a:rPr lang="en-US" dirty="0">
                <a:solidFill>
                  <a:schemeClr val="accent6"/>
                </a:solidFill>
              </a:rPr>
              <a:t>Gravitational water - </a:t>
            </a:r>
            <a:r>
              <a:rPr lang="en-US" dirty="0"/>
              <a:t>This is a free-flowing kind of water that is only weakly held in the soil. </a:t>
            </a:r>
          </a:p>
          <a:p>
            <a:pPr algn="just"/>
            <a:r>
              <a:rPr lang="en-US" dirty="0">
                <a:solidFill>
                  <a:schemeClr val="accent6"/>
                </a:solidFill>
              </a:rPr>
              <a:t>Capillary water - </a:t>
            </a:r>
            <a:r>
              <a:rPr lang="en-US" dirty="0"/>
              <a:t>It is the water that is contained within the soil’s micropores, or more specifically, within the soil pore spaces. </a:t>
            </a:r>
          </a:p>
          <a:p>
            <a:pPr algn="just"/>
            <a:r>
              <a:rPr lang="en-US" dirty="0">
                <a:solidFill>
                  <a:schemeClr val="accent6"/>
                </a:solidFill>
              </a:rPr>
              <a:t>Hygroscopic Water </a:t>
            </a:r>
            <a:r>
              <a:rPr lang="en-US" dirty="0"/>
              <a:t>- This type of water creates a fine layer over water particles, and it is often not readily available to plants due to its low availability. </a:t>
            </a:r>
          </a:p>
        </p:txBody>
      </p:sp>
    </p:spTree>
    <p:extLst>
      <p:ext uri="{BB962C8B-B14F-4D97-AF65-F5344CB8AC3E}">
        <p14:creationId xmlns:p14="http://schemas.microsoft.com/office/powerpoint/2010/main" val="269046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8E89E-8219-4783-A59D-74158EA1FDFD}"/>
              </a:ext>
            </a:extLst>
          </p:cNvPr>
          <p:cNvSpPr>
            <a:spLocks noGrp="1"/>
          </p:cNvSpPr>
          <p:nvPr>
            <p:ph type="title"/>
          </p:nvPr>
        </p:nvSpPr>
        <p:spPr>
          <a:xfrm>
            <a:off x="838200" y="1217933"/>
            <a:ext cx="10515600" cy="1009651"/>
          </a:xfrm>
        </p:spPr>
        <p:txBody>
          <a:bodyPr/>
          <a:lstStyle/>
          <a:p>
            <a:r>
              <a:rPr lang="pt-PT" dirty="0" err="1"/>
              <a:t>Other</a:t>
            </a:r>
            <a:r>
              <a:rPr lang="pt-PT" dirty="0"/>
              <a:t> </a:t>
            </a:r>
            <a:r>
              <a:rPr lang="pt-PT" dirty="0" err="1"/>
              <a:t>classification</a:t>
            </a:r>
            <a:r>
              <a:rPr lang="pt-PT" dirty="0"/>
              <a:t> </a:t>
            </a:r>
            <a:r>
              <a:rPr lang="pt-PT" dirty="0" err="1"/>
              <a:t>of</a:t>
            </a:r>
            <a:r>
              <a:rPr lang="pt-PT" dirty="0"/>
              <a:t> </a:t>
            </a:r>
            <a:r>
              <a:rPr lang="pt-PT" dirty="0" err="1"/>
              <a:t>types</a:t>
            </a:r>
            <a:r>
              <a:rPr lang="pt-PT" dirty="0"/>
              <a:t> </a:t>
            </a:r>
            <a:r>
              <a:rPr lang="pt-PT" dirty="0" err="1"/>
              <a:t>of</a:t>
            </a:r>
            <a:r>
              <a:rPr lang="pt-PT" dirty="0"/>
              <a:t> </a:t>
            </a:r>
            <a:r>
              <a:rPr lang="pt-PT" dirty="0" err="1"/>
              <a:t>water</a:t>
            </a:r>
            <a:r>
              <a:rPr lang="pt-PT" dirty="0"/>
              <a:t>:</a:t>
            </a:r>
          </a:p>
        </p:txBody>
      </p:sp>
      <p:sp>
        <p:nvSpPr>
          <p:cNvPr id="3" name="Marcador de Posição do Rodapé 2">
            <a:extLst>
              <a:ext uri="{FF2B5EF4-FFF2-40B4-BE49-F238E27FC236}">
                <a16:creationId xmlns:a16="http://schemas.microsoft.com/office/drawing/2014/main" id="{11483FBD-666D-4469-887A-6F38F62AB80D}"/>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4" name="Marcador de Posição do Número do Diapositivo 3">
            <a:extLst>
              <a:ext uri="{FF2B5EF4-FFF2-40B4-BE49-F238E27FC236}">
                <a16:creationId xmlns:a16="http://schemas.microsoft.com/office/drawing/2014/main" id="{C9071015-F737-4393-BEE6-9E5208C7255A}"/>
              </a:ext>
            </a:extLst>
          </p:cNvPr>
          <p:cNvSpPr>
            <a:spLocks noGrp="1"/>
          </p:cNvSpPr>
          <p:nvPr>
            <p:ph type="sldNum" sz="quarter" idx="11"/>
          </p:nvPr>
        </p:nvSpPr>
        <p:spPr/>
        <p:txBody>
          <a:bodyPr/>
          <a:lstStyle/>
          <a:p>
            <a:fld id="{D57F1E4F-1CFF-5643-939E-217C01CDF565}" type="slidenum">
              <a:rPr lang="it-IT" smtClean="0"/>
              <a:pPr/>
              <a:t>12</a:t>
            </a:fld>
            <a:endParaRPr lang="it-IT" dirty="0"/>
          </a:p>
        </p:txBody>
      </p:sp>
      <p:sp>
        <p:nvSpPr>
          <p:cNvPr id="7" name="Retângulo 6">
            <a:extLst>
              <a:ext uri="{FF2B5EF4-FFF2-40B4-BE49-F238E27FC236}">
                <a16:creationId xmlns:a16="http://schemas.microsoft.com/office/drawing/2014/main" id="{D5F601D1-F273-478E-991D-B8CAC5EB2D1D}"/>
              </a:ext>
            </a:extLst>
          </p:cNvPr>
          <p:cNvSpPr/>
          <p:nvPr/>
        </p:nvSpPr>
        <p:spPr>
          <a:xfrm>
            <a:off x="603310" y="2874911"/>
            <a:ext cx="10671494" cy="1908215"/>
          </a:xfrm>
          <a:prstGeom prst="rect">
            <a:avLst/>
          </a:prstGeom>
        </p:spPr>
        <p:txBody>
          <a:bodyPr wrap="square">
            <a:spAutoFit/>
          </a:bodyPr>
          <a:lstStyle/>
          <a:p>
            <a:pPr>
              <a:spcBef>
                <a:spcPts val="600"/>
              </a:spcBef>
            </a:pPr>
            <a:r>
              <a:rPr lang="en-US" dirty="0">
                <a:solidFill>
                  <a:schemeClr val="accent6"/>
                </a:solidFill>
              </a:rPr>
              <a:t>Chemically Combined Water </a:t>
            </a:r>
            <a:r>
              <a:rPr lang="en-US" dirty="0"/>
              <a:t>- Water is present in the chemical compounds found in the soil particles because they are water-soluble. Chemically mixed water is the term used to describe this. The plants are likewise unable to use this resource.</a:t>
            </a:r>
          </a:p>
          <a:p>
            <a:pPr>
              <a:spcBef>
                <a:spcPts val="600"/>
              </a:spcBef>
            </a:pPr>
            <a:endParaRPr lang="en-US" dirty="0"/>
          </a:p>
          <a:p>
            <a:pPr>
              <a:spcBef>
                <a:spcPts val="600"/>
              </a:spcBef>
            </a:pPr>
            <a:r>
              <a:rPr lang="en-US" dirty="0">
                <a:solidFill>
                  <a:schemeClr val="accent6"/>
                </a:solidFill>
              </a:rPr>
              <a:t>Atmospheric Humidity </a:t>
            </a:r>
            <a:r>
              <a:rPr lang="en-US" dirty="0"/>
              <a:t>- Because of the presence of hygroscopic hairs and spongy velamen tissues, the epiphytes’ hanging roots are able to collect moisture from the surrounding air.</a:t>
            </a:r>
          </a:p>
        </p:txBody>
      </p:sp>
    </p:spTree>
    <p:extLst>
      <p:ext uri="{BB962C8B-B14F-4D97-AF65-F5344CB8AC3E}">
        <p14:creationId xmlns:p14="http://schemas.microsoft.com/office/powerpoint/2010/main" val="324729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49B2D-10C3-42D6-B7A7-9C542E5EA1B8}"/>
              </a:ext>
            </a:extLst>
          </p:cNvPr>
          <p:cNvSpPr>
            <a:spLocks noGrp="1"/>
          </p:cNvSpPr>
          <p:nvPr>
            <p:ph type="title"/>
          </p:nvPr>
        </p:nvSpPr>
        <p:spPr>
          <a:xfrm>
            <a:off x="838200" y="974652"/>
            <a:ext cx="10515600" cy="1009651"/>
          </a:xfrm>
        </p:spPr>
        <p:txBody>
          <a:bodyPr/>
          <a:lstStyle/>
          <a:p>
            <a:r>
              <a:rPr lang="en-GB" b="1" dirty="0"/>
              <a:t>Subunit 3: Supply water systems</a:t>
            </a:r>
            <a:endParaRPr lang="pt-PT" dirty="0"/>
          </a:p>
        </p:txBody>
      </p:sp>
      <p:sp>
        <p:nvSpPr>
          <p:cNvPr id="3" name="Marcador de Posição do Rodapé 2">
            <a:extLst>
              <a:ext uri="{FF2B5EF4-FFF2-40B4-BE49-F238E27FC236}">
                <a16:creationId xmlns:a16="http://schemas.microsoft.com/office/drawing/2014/main" id="{8D9B77AD-1327-46AE-98E5-DD305D4D2AF0}"/>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BC25CADC-56DB-4CEB-A02D-026123F338DF}"/>
              </a:ext>
            </a:extLst>
          </p:cNvPr>
          <p:cNvSpPr>
            <a:spLocks noGrp="1"/>
          </p:cNvSpPr>
          <p:nvPr>
            <p:ph type="sldNum" sz="quarter" idx="11"/>
          </p:nvPr>
        </p:nvSpPr>
        <p:spPr/>
        <p:txBody>
          <a:bodyPr/>
          <a:lstStyle/>
          <a:p>
            <a:fld id="{D57F1E4F-1CFF-5643-939E-217C01CDF565}" type="slidenum">
              <a:rPr lang="it-IT" smtClean="0"/>
              <a:pPr/>
              <a:t>13</a:t>
            </a:fld>
            <a:endParaRPr lang="it-IT" dirty="0"/>
          </a:p>
        </p:txBody>
      </p:sp>
      <p:sp>
        <p:nvSpPr>
          <p:cNvPr id="7" name="Retângulo 6">
            <a:extLst>
              <a:ext uri="{FF2B5EF4-FFF2-40B4-BE49-F238E27FC236}">
                <a16:creationId xmlns:a16="http://schemas.microsoft.com/office/drawing/2014/main" id="{CF49D735-7BB1-44C5-BF2C-57CE0DDC9A36}"/>
              </a:ext>
            </a:extLst>
          </p:cNvPr>
          <p:cNvSpPr/>
          <p:nvPr/>
        </p:nvSpPr>
        <p:spPr>
          <a:xfrm>
            <a:off x="1375794" y="2438505"/>
            <a:ext cx="9243969" cy="2125390"/>
          </a:xfrm>
          <a:prstGeom prst="rect">
            <a:avLst/>
          </a:prstGeom>
        </p:spPr>
        <p:txBody>
          <a:bodyPr wrap="square">
            <a:spAutoFit/>
          </a:bodyPr>
          <a:lstStyle/>
          <a:p>
            <a:pPr indent="270510" algn="just">
              <a:lnSpc>
                <a:spcPct val="150000"/>
              </a:lnSpc>
            </a:pPr>
            <a:r>
              <a:rPr lang="en-GB" dirty="0">
                <a:solidFill>
                  <a:srgbClr val="000000"/>
                </a:solidFill>
                <a:latin typeface="Calibri" panose="020F0502020204030204" pitchFamily="34" charset="0"/>
                <a:ea typeface="Times New Roman" panose="02020603050405020304" pitchFamily="18" charset="0"/>
              </a:rPr>
              <a:t>The method of collecting and storing rainwater for later use, rather than allowing it to run off is called rainwater harvesting. The raw water after collected must be stored, in a place which is suitable to obtain water with quality and quantity, so that after treatment, legal provisions are complied with, depending on the purpose for which it is intended. Available water resources and surrounding ecosystems must be respected. </a:t>
            </a:r>
            <a:endParaRPr lang="pt-PT"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372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p:txBody>
          <a:bodyPr/>
          <a:lstStyle/>
          <a:p>
            <a:r>
              <a:rPr lang="en-GB" dirty="0"/>
              <a:t>Origins of the water storage:</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a:xfrm>
            <a:off x="838200" y="6229477"/>
            <a:ext cx="9982200" cy="600074"/>
          </a:xfrm>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8466"/>
            <a:ext cx="4472031" cy="4307822"/>
          </a:xfrm>
        </p:spPr>
        <p:txBody>
          <a:bodyPr/>
          <a:lstStyle/>
          <a:p>
            <a:pPr marL="0" indent="0" algn="just">
              <a:buNone/>
            </a:pPr>
            <a:r>
              <a:rPr lang="en-GB" sz="2400" b="1" dirty="0">
                <a:solidFill>
                  <a:schemeClr val="accent6"/>
                </a:solidFill>
              </a:rPr>
              <a:t>Surface water</a:t>
            </a:r>
            <a:r>
              <a:rPr lang="en-GB" b="1" dirty="0">
                <a:solidFill>
                  <a:schemeClr val="accent6"/>
                </a:solidFill>
              </a:rPr>
              <a:t>: </a:t>
            </a:r>
            <a:r>
              <a:rPr lang="en-GB" sz="1800" dirty="0">
                <a:effectLst>
                  <a:outerShdw blurRad="38100" dist="19050" dir="2700000" algn="tl">
                    <a:schemeClr val="dk1">
                      <a:alpha val="40000"/>
                    </a:schemeClr>
                  </a:outerShdw>
                </a:effectLst>
              </a:rPr>
              <a:t>the collection must be carried out upstream of the polluting sources and the population to be supplied, normally located in the central part of the watercourse, and close to the surface </a:t>
            </a:r>
            <a:endParaRPr lang="en-GB" sz="1800" dirty="0"/>
          </a:p>
        </p:txBody>
      </p:sp>
      <p:pic>
        <p:nvPicPr>
          <p:cNvPr id="6" name="Imagem 5">
            <a:extLst>
              <a:ext uri="{FF2B5EF4-FFF2-40B4-BE49-F238E27FC236}">
                <a16:creationId xmlns:a16="http://schemas.microsoft.com/office/drawing/2014/main" id="{68DC6A08-986C-4812-96FA-62BC73F2C145}"/>
              </a:ext>
            </a:extLst>
          </p:cNvPr>
          <p:cNvPicPr>
            <a:picLocks noChangeAspect="1"/>
          </p:cNvPicPr>
          <p:nvPr/>
        </p:nvPicPr>
        <p:blipFill>
          <a:blip r:embed="rId2"/>
          <a:stretch>
            <a:fillRect/>
          </a:stretch>
        </p:blipFill>
        <p:spPr>
          <a:xfrm>
            <a:off x="706830" y="3475691"/>
            <a:ext cx="4734769" cy="1656635"/>
          </a:xfrm>
          <a:prstGeom prst="rect">
            <a:avLst/>
          </a:prstGeom>
        </p:spPr>
      </p:pic>
      <p:sp>
        <p:nvSpPr>
          <p:cNvPr id="10" name="CaixaDeTexto 9">
            <a:extLst>
              <a:ext uri="{FF2B5EF4-FFF2-40B4-BE49-F238E27FC236}">
                <a16:creationId xmlns:a16="http://schemas.microsoft.com/office/drawing/2014/main" id="{6E365B2A-3F66-4E98-902B-C4CF64EBB932}"/>
              </a:ext>
            </a:extLst>
          </p:cNvPr>
          <p:cNvSpPr txBox="1"/>
          <p:nvPr/>
        </p:nvSpPr>
        <p:spPr>
          <a:xfrm>
            <a:off x="1173181" y="5201083"/>
            <a:ext cx="3802066" cy="369332"/>
          </a:xfrm>
          <a:prstGeom prst="rect">
            <a:avLst/>
          </a:prstGeom>
          <a:noFill/>
        </p:spPr>
        <p:txBody>
          <a:bodyPr wrap="none" rtlCol="0">
            <a:spAutoFit/>
          </a:bodyPr>
          <a:lstStyle/>
          <a:p>
            <a:r>
              <a:rPr lang="pt-PT" dirty="0" err="1"/>
              <a:t>Example</a:t>
            </a:r>
            <a:r>
              <a:rPr lang="pt-PT" dirty="0"/>
              <a:t> </a:t>
            </a:r>
            <a:r>
              <a:rPr lang="pt-PT" dirty="0" err="1"/>
              <a:t>of</a:t>
            </a:r>
            <a:r>
              <a:rPr lang="pt-PT" dirty="0"/>
              <a:t> </a:t>
            </a:r>
            <a:r>
              <a:rPr lang="pt-PT" dirty="0" err="1"/>
              <a:t>storage</a:t>
            </a:r>
            <a:r>
              <a:rPr lang="pt-PT" dirty="0"/>
              <a:t> </a:t>
            </a:r>
            <a:r>
              <a:rPr lang="pt-PT" dirty="0" err="1"/>
              <a:t>from</a:t>
            </a:r>
            <a:r>
              <a:rPr lang="pt-PT" dirty="0"/>
              <a:t> </a:t>
            </a:r>
            <a:r>
              <a:rPr lang="pt-PT" dirty="0" err="1"/>
              <a:t>surface</a:t>
            </a:r>
            <a:r>
              <a:rPr lang="pt-PT" dirty="0"/>
              <a:t> </a:t>
            </a:r>
            <a:r>
              <a:rPr lang="pt-PT" dirty="0" err="1"/>
              <a:t>water</a:t>
            </a:r>
            <a:endParaRPr lang="pt-PT" dirty="0"/>
          </a:p>
        </p:txBody>
      </p:sp>
      <p:sp>
        <p:nvSpPr>
          <p:cNvPr id="11" name="CaixaDeTexto 10">
            <a:extLst>
              <a:ext uri="{FF2B5EF4-FFF2-40B4-BE49-F238E27FC236}">
                <a16:creationId xmlns:a16="http://schemas.microsoft.com/office/drawing/2014/main" id="{76D51C23-EBD0-41B3-9391-324FD3B2BD5F}"/>
              </a:ext>
            </a:extLst>
          </p:cNvPr>
          <p:cNvSpPr txBox="1"/>
          <p:nvPr/>
        </p:nvSpPr>
        <p:spPr>
          <a:xfrm>
            <a:off x="6656002" y="1843276"/>
            <a:ext cx="4164397" cy="1009651"/>
          </a:xfrm>
          <a:prstGeom prst="rect">
            <a:avLst/>
          </a:prstGeom>
          <a:noFill/>
        </p:spPr>
        <p:txBody>
          <a:bodyPr wrap="square" rtlCol="0">
            <a:spAutoFit/>
          </a:bodyPr>
          <a:lstStyle/>
          <a:p>
            <a:pPr algn="just"/>
            <a:r>
              <a:rPr lang="en-GB" sz="2400" b="1" dirty="0">
                <a:solidFill>
                  <a:schemeClr val="accent6"/>
                </a:solidFill>
              </a:rPr>
              <a:t>Rainwater harvesting</a:t>
            </a:r>
            <a:r>
              <a:rPr lang="en-GB" sz="2400" b="1" dirty="0">
                <a:solidFill>
                  <a:schemeClr val="accent6"/>
                </a:solidFill>
                <a:effectLst>
                  <a:outerShdw blurRad="38100" dist="19050" dir="2700000" algn="tl">
                    <a:schemeClr val="dk1">
                      <a:alpha val="40000"/>
                    </a:schemeClr>
                  </a:outerShdw>
                </a:effectLst>
              </a:rPr>
              <a:t>: </a:t>
            </a:r>
            <a:r>
              <a:rPr lang="en-GB" dirty="0">
                <a:effectLst>
                  <a:outerShdw blurRad="38100" dist="19050" dir="2700000" algn="tl">
                    <a:schemeClr val="dk1">
                      <a:alpha val="40000"/>
                    </a:schemeClr>
                  </a:outerShdw>
                </a:effectLst>
              </a:rPr>
              <a:t>is collecting the run-off from a structure or other impervious surface </a:t>
            </a:r>
            <a:endParaRPr lang="pt-PT" dirty="0"/>
          </a:p>
        </p:txBody>
      </p:sp>
      <p:pic>
        <p:nvPicPr>
          <p:cNvPr id="12" name="Imagem 11">
            <a:extLst>
              <a:ext uri="{FF2B5EF4-FFF2-40B4-BE49-F238E27FC236}">
                <a16:creationId xmlns:a16="http://schemas.microsoft.com/office/drawing/2014/main" id="{52BB701D-09DC-4E51-8FBC-41A8C9EA4B3D}"/>
              </a:ext>
            </a:extLst>
          </p:cNvPr>
          <p:cNvPicPr>
            <a:picLocks noChangeAspect="1"/>
          </p:cNvPicPr>
          <p:nvPr/>
        </p:nvPicPr>
        <p:blipFill>
          <a:blip r:embed="rId3"/>
          <a:stretch>
            <a:fillRect/>
          </a:stretch>
        </p:blipFill>
        <p:spPr>
          <a:xfrm>
            <a:off x="7256670" y="3007328"/>
            <a:ext cx="2476858" cy="2195659"/>
          </a:xfrm>
          <a:prstGeom prst="rect">
            <a:avLst/>
          </a:prstGeom>
        </p:spPr>
      </p:pic>
      <p:sp>
        <p:nvSpPr>
          <p:cNvPr id="13" name="CaixaDeTexto 12">
            <a:extLst>
              <a:ext uri="{FF2B5EF4-FFF2-40B4-BE49-F238E27FC236}">
                <a16:creationId xmlns:a16="http://schemas.microsoft.com/office/drawing/2014/main" id="{4902A6A6-93C0-44F2-87FB-73DFC6336B27}"/>
              </a:ext>
            </a:extLst>
          </p:cNvPr>
          <p:cNvSpPr txBox="1"/>
          <p:nvPr/>
        </p:nvSpPr>
        <p:spPr>
          <a:xfrm>
            <a:off x="6912133" y="5201083"/>
            <a:ext cx="3165931" cy="369332"/>
          </a:xfrm>
          <a:prstGeom prst="rect">
            <a:avLst/>
          </a:prstGeom>
          <a:noFill/>
        </p:spPr>
        <p:txBody>
          <a:bodyPr wrap="none" rtlCol="0">
            <a:spAutoFit/>
          </a:bodyPr>
          <a:lstStyle/>
          <a:p>
            <a:r>
              <a:rPr lang="pt-PT" dirty="0" err="1"/>
              <a:t>Example</a:t>
            </a:r>
            <a:r>
              <a:rPr lang="pt-PT" dirty="0"/>
              <a:t> </a:t>
            </a:r>
            <a:r>
              <a:rPr lang="pt-PT" dirty="0" err="1"/>
              <a:t>of</a:t>
            </a:r>
            <a:r>
              <a:rPr lang="pt-PT" dirty="0"/>
              <a:t> </a:t>
            </a:r>
            <a:r>
              <a:rPr lang="pt-PT" dirty="0" err="1"/>
              <a:t>storage</a:t>
            </a:r>
            <a:r>
              <a:rPr lang="pt-PT" dirty="0"/>
              <a:t> </a:t>
            </a:r>
            <a:r>
              <a:rPr lang="pt-PT" dirty="0" err="1"/>
              <a:t>of</a:t>
            </a:r>
            <a:r>
              <a:rPr lang="pt-PT" dirty="0"/>
              <a:t> </a:t>
            </a:r>
            <a:r>
              <a:rPr lang="pt-PT" dirty="0" err="1"/>
              <a:t>rainwater</a:t>
            </a:r>
            <a:endParaRPr lang="pt-PT" dirty="0"/>
          </a:p>
        </p:txBody>
      </p:sp>
    </p:spTree>
    <p:extLst>
      <p:ext uri="{BB962C8B-B14F-4D97-AF65-F5344CB8AC3E}">
        <p14:creationId xmlns:p14="http://schemas.microsoft.com/office/powerpoint/2010/main" val="321143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6E6E2-B899-47BE-9B67-F99629DF19CF}"/>
              </a:ext>
            </a:extLst>
          </p:cNvPr>
          <p:cNvSpPr>
            <a:spLocks noGrp="1"/>
          </p:cNvSpPr>
          <p:nvPr>
            <p:ph type="title"/>
          </p:nvPr>
        </p:nvSpPr>
        <p:spPr/>
        <p:txBody>
          <a:bodyPr/>
          <a:lstStyle/>
          <a:p>
            <a:r>
              <a:rPr lang="pt-PT" dirty="0" err="1"/>
              <a:t>Origin</a:t>
            </a:r>
            <a:r>
              <a:rPr lang="pt-PT" dirty="0"/>
              <a:t> </a:t>
            </a:r>
            <a:r>
              <a:rPr lang="pt-PT" dirty="0" err="1"/>
              <a:t>of</a:t>
            </a:r>
            <a:r>
              <a:rPr lang="pt-PT" dirty="0"/>
              <a:t> </a:t>
            </a:r>
            <a:r>
              <a:rPr lang="pt-PT" dirty="0" err="1"/>
              <a:t>the</a:t>
            </a:r>
            <a:r>
              <a:rPr lang="pt-PT" dirty="0"/>
              <a:t> </a:t>
            </a:r>
            <a:r>
              <a:rPr lang="pt-PT" dirty="0" err="1"/>
              <a:t>water</a:t>
            </a:r>
            <a:r>
              <a:rPr lang="pt-PT" dirty="0"/>
              <a:t> </a:t>
            </a:r>
            <a:r>
              <a:rPr lang="pt-PT" dirty="0" err="1"/>
              <a:t>storage</a:t>
            </a:r>
            <a:r>
              <a:rPr lang="pt-PT" dirty="0"/>
              <a:t> </a:t>
            </a:r>
            <a:r>
              <a:rPr lang="pt-PT" sz="3600" dirty="0"/>
              <a:t>(</a:t>
            </a:r>
            <a:r>
              <a:rPr lang="pt-PT" sz="3600" dirty="0" err="1"/>
              <a:t>continuation</a:t>
            </a:r>
            <a:r>
              <a:rPr lang="pt-PT" sz="3600" dirty="0"/>
              <a:t>)</a:t>
            </a:r>
          </a:p>
        </p:txBody>
      </p:sp>
      <p:sp>
        <p:nvSpPr>
          <p:cNvPr id="3" name="Marcador de Posição do Rodapé 2">
            <a:extLst>
              <a:ext uri="{FF2B5EF4-FFF2-40B4-BE49-F238E27FC236}">
                <a16:creationId xmlns:a16="http://schemas.microsoft.com/office/drawing/2014/main" id="{5ACE3B2A-D67A-49F2-9700-6CA6A7390D2C}"/>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BF21134D-110D-4ECB-8FEA-E35040F99002}"/>
              </a:ext>
            </a:extLst>
          </p:cNvPr>
          <p:cNvSpPr>
            <a:spLocks noGrp="1"/>
          </p:cNvSpPr>
          <p:nvPr>
            <p:ph type="sldNum" sz="quarter" idx="11"/>
          </p:nvPr>
        </p:nvSpPr>
        <p:spPr/>
        <p:txBody>
          <a:bodyPr/>
          <a:lstStyle/>
          <a:p>
            <a:fld id="{D57F1E4F-1CFF-5643-939E-217C01CDF565}" type="slidenum">
              <a:rPr lang="it-IT" smtClean="0"/>
              <a:pPr/>
              <a:t>15</a:t>
            </a:fld>
            <a:endParaRPr lang="it-IT" dirty="0"/>
          </a:p>
        </p:txBody>
      </p:sp>
      <p:sp>
        <p:nvSpPr>
          <p:cNvPr id="7" name="Retângulo 6">
            <a:extLst>
              <a:ext uri="{FF2B5EF4-FFF2-40B4-BE49-F238E27FC236}">
                <a16:creationId xmlns:a16="http://schemas.microsoft.com/office/drawing/2014/main" id="{F4C47BC9-129C-47D5-ABA6-95FA32628B8E}"/>
              </a:ext>
            </a:extLst>
          </p:cNvPr>
          <p:cNvSpPr/>
          <p:nvPr/>
        </p:nvSpPr>
        <p:spPr>
          <a:xfrm>
            <a:off x="5327009" y="1748790"/>
            <a:ext cx="6124800" cy="2215991"/>
          </a:xfrm>
          <a:prstGeom prst="rect">
            <a:avLst/>
          </a:prstGeom>
        </p:spPr>
        <p:txBody>
          <a:bodyPr wrap="square">
            <a:spAutoFit/>
          </a:bodyPr>
          <a:lstStyle/>
          <a:p>
            <a:pPr algn="just"/>
            <a:r>
              <a:rPr lang="en-US" sz="2400" b="1" dirty="0">
                <a:solidFill>
                  <a:schemeClr val="accent6"/>
                </a:solidFill>
              </a:rPr>
              <a:t>Borehole: </a:t>
            </a:r>
            <a:r>
              <a:rPr lang="en-US" dirty="0"/>
              <a:t>element drilled into the ground where the depth is greater than the largest surface dimension and whose objective is to reach underground water reserves.</a:t>
            </a:r>
          </a:p>
          <a:p>
            <a:pPr algn="just"/>
            <a:r>
              <a:rPr lang="en-US" sz="2400" b="1" dirty="0">
                <a:solidFill>
                  <a:schemeClr val="accent6"/>
                </a:solidFill>
              </a:rPr>
              <a:t>Well:</a:t>
            </a:r>
            <a:r>
              <a:rPr lang="en-US" dirty="0"/>
              <a:t> similar to tower capture. The difference lies in the fact that the well does not require a walkway and that water is admitted not through window-type openings, but through pipes.</a:t>
            </a:r>
          </a:p>
        </p:txBody>
      </p:sp>
      <p:sp>
        <p:nvSpPr>
          <p:cNvPr id="9" name="Retângulo 8">
            <a:extLst>
              <a:ext uri="{FF2B5EF4-FFF2-40B4-BE49-F238E27FC236}">
                <a16:creationId xmlns:a16="http://schemas.microsoft.com/office/drawing/2014/main" id="{36714C18-C3F8-49B9-BCD6-0F17D6D019AC}"/>
              </a:ext>
            </a:extLst>
          </p:cNvPr>
          <p:cNvSpPr/>
          <p:nvPr/>
        </p:nvSpPr>
        <p:spPr>
          <a:xfrm>
            <a:off x="674322" y="1758949"/>
            <a:ext cx="4090625" cy="1571479"/>
          </a:xfrm>
          <a:prstGeom prst="rect">
            <a:avLst/>
          </a:prstGeom>
        </p:spPr>
        <p:txBody>
          <a:bodyPr wrap="square">
            <a:spAutoFit/>
          </a:bodyPr>
          <a:lstStyle/>
          <a:p>
            <a:pPr algn="just"/>
            <a:r>
              <a:rPr lang="pt-PT" sz="2400" b="1" dirty="0">
                <a:solidFill>
                  <a:schemeClr val="accent6"/>
                </a:solidFill>
              </a:rPr>
              <a:t>Underground </a:t>
            </a:r>
            <a:r>
              <a:rPr lang="pt-PT" sz="2400" b="1" dirty="0" err="1">
                <a:solidFill>
                  <a:schemeClr val="accent6"/>
                </a:solidFill>
              </a:rPr>
              <a:t>water</a:t>
            </a:r>
            <a:r>
              <a:rPr lang="pt-PT" sz="2400" b="1" dirty="0">
                <a:solidFill>
                  <a:schemeClr val="accent6"/>
                </a:solidFill>
              </a:rPr>
              <a:t>: </a:t>
            </a:r>
            <a:r>
              <a:rPr lang="en-US" dirty="0"/>
              <a:t>Water capture through mine galleries can be made from unproductive land with a high density of fractures, fissures, veins and other geological features.</a:t>
            </a:r>
            <a:endParaRPr lang="pt-PT" dirty="0"/>
          </a:p>
        </p:txBody>
      </p:sp>
      <p:pic>
        <p:nvPicPr>
          <p:cNvPr id="10" name="Imagem 9">
            <a:extLst>
              <a:ext uri="{FF2B5EF4-FFF2-40B4-BE49-F238E27FC236}">
                <a16:creationId xmlns:a16="http://schemas.microsoft.com/office/drawing/2014/main" id="{9C61CB86-C68B-4DB5-A5C1-43D28DC42D9B}"/>
              </a:ext>
            </a:extLst>
          </p:cNvPr>
          <p:cNvPicPr>
            <a:picLocks noChangeAspect="1"/>
          </p:cNvPicPr>
          <p:nvPr/>
        </p:nvPicPr>
        <p:blipFill>
          <a:blip r:embed="rId2"/>
          <a:stretch>
            <a:fillRect/>
          </a:stretch>
        </p:blipFill>
        <p:spPr>
          <a:xfrm>
            <a:off x="838200" y="3861448"/>
            <a:ext cx="2619375" cy="1743075"/>
          </a:xfrm>
          <a:prstGeom prst="rect">
            <a:avLst/>
          </a:prstGeom>
        </p:spPr>
      </p:pic>
      <p:pic>
        <p:nvPicPr>
          <p:cNvPr id="11" name="Imagem 10">
            <a:extLst>
              <a:ext uri="{FF2B5EF4-FFF2-40B4-BE49-F238E27FC236}">
                <a16:creationId xmlns:a16="http://schemas.microsoft.com/office/drawing/2014/main" id="{C63CDEDE-32A9-46F9-96D8-765106F3B321}"/>
              </a:ext>
            </a:extLst>
          </p:cNvPr>
          <p:cNvPicPr>
            <a:picLocks noChangeAspect="1"/>
          </p:cNvPicPr>
          <p:nvPr/>
        </p:nvPicPr>
        <p:blipFill>
          <a:blip r:embed="rId3"/>
          <a:stretch>
            <a:fillRect/>
          </a:stretch>
        </p:blipFill>
        <p:spPr>
          <a:xfrm>
            <a:off x="7399699" y="3861449"/>
            <a:ext cx="1761079" cy="1958106"/>
          </a:xfrm>
          <a:prstGeom prst="rect">
            <a:avLst/>
          </a:prstGeom>
        </p:spPr>
      </p:pic>
    </p:spTree>
    <p:extLst>
      <p:ext uri="{BB962C8B-B14F-4D97-AF65-F5344CB8AC3E}">
        <p14:creationId xmlns:p14="http://schemas.microsoft.com/office/powerpoint/2010/main" val="317336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26296-A620-41C6-85C9-7DD23FF598E8}"/>
              </a:ext>
            </a:extLst>
          </p:cNvPr>
          <p:cNvSpPr>
            <a:spLocks noGrp="1"/>
          </p:cNvSpPr>
          <p:nvPr>
            <p:ph type="title"/>
          </p:nvPr>
        </p:nvSpPr>
        <p:spPr/>
        <p:txBody>
          <a:bodyPr/>
          <a:lstStyle/>
          <a:p>
            <a:r>
              <a:rPr lang="pt-PT" dirty="0" err="1"/>
              <a:t>Water</a:t>
            </a:r>
            <a:r>
              <a:rPr lang="pt-PT" dirty="0"/>
              <a:t> </a:t>
            </a:r>
            <a:r>
              <a:rPr lang="pt-PT" dirty="0" err="1"/>
              <a:t>storage</a:t>
            </a:r>
            <a:endParaRPr lang="pt-PT" dirty="0"/>
          </a:p>
        </p:txBody>
      </p:sp>
      <p:sp>
        <p:nvSpPr>
          <p:cNvPr id="3" name="Marcador de Posição do Rodapé 2">
            <a:extLst>
              <a:ext uri="{FF2B5EF4-FFF2-40B4-BE49-F238E27FC236}">
                <a16:creationId xmlns:a16="http://schemas.microsoft.com/office/drawing/2014/main" id="{A15A2B30-9EF8-4E2E-BFE9-6ECF5EBE3F75}"/>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1F8565C8-9F54-45AD-8E4F-5CCF6E64A0CC}"/>
              </a:ext>
            </a:extLst>
          </p:cNvPr>
          <p:cNvSpPr>
            <a:spLocks noGrp="1"/>
          </p:cNvSpPr>
          <p:nvPr>
            <p:ph type="sldNum" sz="quarter" idx="11"/>
          </p:nvPr>
        </p:nvSpPr>
        <p:spPr/>
        <p:txBody>
          <a:bodyPr/>
          <a:lstStyle/>
          <a:p>
            <a:fld id="{D57F1E4F-1CFF-5643-939E-217C01CDF565}" type="slidenum">
              <a:rPr lang="it-IT" smtClean="0"/>
              <a:pPr/>
              <a:t>16</a:t>
            </a:fld>
            <a:endParaRPr lang="it-IT" dirty="0"/>
          </a:p>
        </p:txBody>
      </p:sp>
      <p:sp>
        <p:nvSpPr>
          <p:cNvPr id="8" name="Retângulo 7">
            <a:extLst>
              <a:ext uri="{FF2B5EF4-FFF2-40B4-BE49-F238E27FC236}">
                <a16:creationId xmlns:a16="http://schemas.microsoft.com/office/drawing/2014/main" id="{2DAD36A0-F26D-443C-B2F2-5507AA376A75}"/>
              </a:ext>
            </a:extLst>
          </p:cNvPr>
          <p:cNvSpPr/>
          <p:nvPr/>
        </p:nvSpPr>
        <p:spPr>
          <a:xfrm>
            <a:off x="662731" y="1788601"/>
            <a:ext cx="10914076" cy="3939540"/>
          </a:xfrm>
          <a:prstGeom prst="rect">
            <a:avLst/>
          </a:prstGeom>
        </p:spPr>
        <p:txBody>
          <a:bodyPr wrap="square">
            <a:spAutoFit/>
          </a:bodyPr>
          <a:lstStyle/>
          <a:p>
            <a:pPr algn="just"/>
            <a:r>
              <a:rPr lang="en-US" sz="2400" b="1" dirty="0">
                <a:solidFill>
                  <a:schemeClr val="accent6"/>
                </a:solidFill>
              </a:rPr>
              <a:t>Reservoirs: </a:t>
            </a:r>
            <a:r>
              <a:rPr lang="en-US" dirty="0"/>
              <a:t>Reservoirs are the tanks which are used to store water for various purposes. The larger the reservoir size, the greater the reliability and the higher the cost.</a:t>
            </a:r>
          </a:p>
          <a:p>
            <a:pPr algn="just"/>
            <a:endParaRPr lang="en-US" dirty="0"/>
          </a:p>
          <a:p>
            <a:pPr algn="just"/>
            <a:r>
              <a:rPr lang="en-US" dirty="0"/>
              <a:t>Types of water Reservoirs:</a:t>
            </a:r>
          </a:p>
          <a:p>
            <a:pPr algn="just"/>
            <a:endParaRPr lang="en-US" dirty="0"/>
          </a:p>
          <a:p>
            <a:pPr algn="just"/>
            <a:r>
              <a:rPr lang="en-GB" sz="2000" dirty="0">
                <a:solidFill>
                  <a:schemeClr val="accent6"/>
                </a:solidFill>
              </a:rPr>
              <a:t>Clean Water Reservoir: </a:t>
            </a:r>
            <a:r>
              <a:rPr lang="en-GB" dirty="0"/>
              <a:t>reservoirs that stores water that has been treated and clear,</a:t>
            </a:r>
          </a:p>
          <a:p>
            <a:pPr algn="just"/>
            <a:endParaRPr lang="en-GB" dirty="0"/>
          </a:p>
          <a:p>
            <a:pPr algn="just"/>
            <a:r>
              <a:rPr lang="en-GB" sz="2000" dirty="0">
                <a:solidFill>
                  <a:schemeClr val="accent6"/>
                </a:solidFill>
              </a:rPr>
              <a:t>Service Reservoir: </a:t>
            </a:r>
            <a:r>
              <a:rPr lang="en-GB" dirty="0"/>
              <a:t>are used to provide storage to meet fluctuation in demand of water.</a:t>
            </a:r>
          </a:p>
          <a:p>
            <a:pPr algn="just"/>
            <a:endParaRPr lang="en-GB" dirty="0">
              <a:effectLst>
                <a:outerShdw blurRad="38100" dist="19050" dir="2700000" algn="tl">
                  <a:schemeClr val="dk1">
                    <a:alpha val="40000"/>
                  </a:schemeClr>
                </a:outerShdw>
              </a:effectLst>
            </a:endParaRPr>
          </a:p>
          <a:p>
            <a:pPr algn="just"/>
            <a:r>
              <a:rPr lang="pt-PT" sz="2000" dirty="0" err="1">
                <a:solidFill>
                  <a:schemeClr val="accent6"/>
                </a:solidFill>
              </a:rPr>
              <a:t>Dams</a:t>
            </a:r>
            <a:r>
              <a:rPr lang="pt-PT" sz="2000" b="1" dirty="0">
                <a:solidFill>
                  <a:schemeClr val="accent6"/>
                </a:solidFill>
              </a:rPr>
              <a:t>:</a:t>
            </a:r>
            <a:r>
              <a:rPr lang="pt-PT" sz="2400" b="1" dirty="0">
                <a:solidFill>
                  <a:schemeClr val="accent6"/>
                </a:solidFill>
              </a:rPr>
              <a:t> </a:t>
            </a:r>
            <a:r>
              <a:rPr lang="en-US" dirty="0"/>
              <a:t>enlarged body of water created using a dam or lock. It is a structure built across a river or lake outlet to hold back water and raise its level. </a:t>
            </a:r>
            <a:r>
              <a:rPr lang="en-GB" dirty="0"/>
              <a:t>Unlike lakes, which form by natural processes, these reservoirs are created by humans to provide water and hydroelectricity.</a:t>
            </a:r>
            <a:endParaRPr lang="pt-PT" dirty="0"/>
          </a:p>
          <a:p>
            <a:pPr algn="just"/>
            <a:endParaRPr lang="en-US" dirty="0"/>
          </a:p>
        </p:txBody>
      </p:sp>
      <p:pic>
        <p:nvPicPr>
          <p:cNvPr id="7" name="Imagem 6">
            <a:extLst>
              <a:ext uri="{FF2B5EF4-FFF2-40B4-BE49-F238E27FC236}">
                <a16:creationId xmlns:a16="http://schemas.microsoft.com/office/drawing/2014/main" id="{4FE5E2AB-8813-4F1A-92C1-09D54AF941BE}"/>
              </a:ext>
            </a:extLst>
          </p:cNvPr>
          <p:cNvPicPr>
            <a:picLocks noChangeAspect="1"/>
          </p:cNvPicPr>
          <p:nvPr/>
        </p:nvPicPr>
        <p:blipFill>
          <a:blip r:embed="rId2"/>
          <a:stretch>
            <a:fillRect/>
          </a:stretch>
        </p:blipFill>
        <p:spPr>
          <a:xfrm>
            <a:off x="9404535" y="2368842"/>
            <a:ext cx="1949265" cy="1297147"/>
          </a:xfrm>
          <a:prstGeom prst="rect">
            <a:avLst/>
          </a:prstGeom>
        </p:spPr>
      </p:pic>
    </p:spTree>
    <p:extLst>
      <p:ext uri="{BB962C8B-B14F-4D97-AF65-F5344CB8AC3E}">
        <p14:creationId xmlns:p14="http://schemas.microsoft.com/office/powerpoint/2010/main" val="261245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17</a:t>
            </a:fld>
            <a:endParaRPr lang="it-IT" dirty="0"/>
          </a:p>
        </p:txBody>
      </p:sp>
      <p:pic>
        <p:nvPicPr>
          <p:cNvPr id="7" name="Imagem 6">
            <a:extLst>
              <a:ext uri="{FF2B5EF4-FFF2-40B4-BE49-F238E27FC236}">
                <a16:creationId xmlns:a16="http://schemas.microsoft.com/office/drawing/2014/main" id="{992C43BC-DC37-46CD-A336-0EC2A182F0C8}"/>
              </a:ext>
            </a:extLst>
          </p:cNvPr>
          <p:cNvPicPr>
            <a:picLocks noChangeAspect="1"/>
          </p:cNvPicPr>
          <p:nvPr/>
        </p:nvPicPr>
        <p:blipFill>
          <a:blip r:embed="rId2"/>
          <a:stretch>
            <a:fillRect/>
          </a:stretch>
        </p:blipFill>
        <p:spPr>
          <a:xfrm>
            <a:off x="407108" y="877603"/>
            <a:ext cx="11193226" cy="5102794"/>
          </a:xfrm>
          <a:prstGeom prst="rect">
            <a:avLst/>
          </a:prstGeom>
        </p:spPr>
      </p:pic>
      <p:pic>
        <p:nvPicPr>
          <p:cNvPr id="2" name="Imagem 1">
            <a:extLst>
              <a:ext uri="{FF2B5EF4-FFF2-40B4-BE49-F238E27FC236}">
                <a16:creationId xmlns:a16="http://schemas.microsoft.com/office/drawing/2014/main" id="{7F113602-BF09-45F5-8981-9EDE28B4BDB0}"/>
              </a:ext>
            </a:extLst>
          </p:cNvPr>
          <p:cNvPicPr>
            <a:picLocks noChangeAspect="1"/>
          </p:cNvPicPr>
          <p:nvPr/>
        </p:nvPicPr>
        <p:blipFill>
          <a:blip r:embed="rId3"/>
          <a:stretch>
            <a:fillRect/>
          </a:stretch>
        </p:blipFill>
        <p:spPr>
          <a:xfrm>
            <a:off x="8125276" y="5893210"/>
            <a:ext cx="1780186" cy="432854"/>
          </a:xfrm>
          <a:prstGeom prst="rect">
            <a:avLst/>
          </a:prstGeom>
        </p:spPr>
      </p:pic>
    </p:spTree>
    <p:extLst>
      <p:ext uri="{BB962C8B-B14F-4D97-AF65-F5344CB8AC3E}">
        <p14:creationId xmlns:p14="http://schemas.microsoft.com/office/powerpoint/2010/main" val="1442634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4: </a:t>
            </a:r>
            <a:r>
              <a:rPr lang="en-GB" dirty="0"/>
              <a:t>Water uses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18</a:t>
            </a:fld>
            <a:endParaRPr lang="it-IT" dirty="0"/>
          </a:p>
        </p:txBody>
      </p:sp>
      <p:sp>
        <p:nvSpPr>
          <p:cNvPr id="8" name="Título 1">
            <a:extLst>
              <a:ext uri="{FF2B5EF4-FFF2-40B4-BE49-F238E27FC236}">
                <a16:creationId xmlns:a16="http://schemas.microsoft.com/office/drawing/2014/main" id="{FD9AA0EE-B1C6-4249-8664-65967ABAB4AA}"/>
              </a:ext>
            </a:extLst>
          </p:cNvPr>
          <p:cNvSpPr>
            <a:spLocks noGrp="1"/>
          </p:cNvSpPr>
          <p:nvPr>
            <p:ph type="title"/>
          </p:nvPr>
        </p:nvSpPr>
        <p:spPr>
          <a:xfrm>
            <a:off x="771088" y="983041"/>
            <a:ext cx="10515600" cy="1009651"/>
          </a:xfrm>
        </p:spPr>
        <p:txBody>
          <a:bodyPr/>
          <a:lstStyle/>
          <a:p>
            <a:r>
              <a:rPr lang="pt-PT" dirty="0" err="1"/>
              <a:t>Water</a:t>
            </a:r>
            <a:r>
              <a:rPr lang="pt-PT" dirty="0"/>
              <a:t> uses</a:t>
            </a:r>
          </a:p>
        </p:txBody>
      </p:sp>
      <p:sp>
        <p:nvSpPr>
          <p:cNvPr id="6" name="Retângulo 5">
            <a:extLst>
              <a:ext uri="{FF2B5EF4-FFF2-40B4-BE49-F238E27FC236}">
                <a16:creationId xmlns:a16="http://schemas.microsoft.com/office/drawing/2014/main" id="{6939A9B7-BEFF-480D-ADBF-89C9135735D0}"/>
              </a:ext>
            </a:extLst>
          </p:cNvPr>
          <p:cNvSpPr/>
          <p:nvPr/>
        </p:nvSpPr>
        <p:spPr>
          <a:xfrm>
            <a:off x="838200" y="2280849"/>
            <a:ext cx="10448488" cy="923330"/>
          </a:xfrm>
          <a:prstGeom prst="rect">
            <a:avLst/>
          </a:prstGeom>
        </p:spPr>
        <p:txBody>
          <a:bodyPr wrap="square">
            <a:spAutoFit/>
          </a:bodyPr>
          <a:lstStyle/>
          <a:p>
            <a:pPr algn="just"/>
            <a:r>
              <a:rPr lang="en-US" dirty="0"/>
              <a:t>Water can be used for direct and indirect purposes. Direct purposes include bathing, drinking, and cooking, while examples of indirect purposes are the use of water in processing wood to make paper and in producing steel for automobiles.</a:t>
            </a:r>
            <a:endParaRPr lang="pt-PT" dirty="0"/>
          </a:p>
        </p:txBody>
      </p:sp>
      <p:pic>
        <p:nvPicPr>
          <p:cNvPr id="9" name="Imagem 8">
            <a:extLst>
              <a:ext uri="{FF2B5EF4-FFF2-40B4-BE49-F238E27FC236}">
                <a16:creationId xmlns:a16="http://schemas.microsoft.com/office/drawing/2014/main" id="{DC5BD715-B270-42FD-B790-A2E961962D8E}"/>
              </a:ext>
            </a:extLst>
          </p:cNvPr>
          <p:cNvPicPr>
            <a:picLocks noChangeAspect="1"/>
          </p:cNvPicPr>
          <p:nvPr/>
        </p:nvPicPr>
        <p:blipFill>
          <a:blip r:embed="rId2"/>
          <a:stretch>
            <a:fillRect/>
          </a:stretch>
        </p:blipFill>
        <p:spPr>
          <a:xfrm>
            <a:off x="3385646" y="3630248"/>
            <a:ext cx="2182557" cy="2182557"/>
          </a:xfrm>
          <a:prstGeom prst="rect">
            <a:avLst/>
          </a:prstGeom>
        </p:spPr>
      </p:pic>
      <p:sp>
        <p:nvSpPr>
          <p:cNvPr id="10" name="Retângulo 9">
            <a:extLst>
              <a:ext uri="{FF2B5EF4-FFF2-40B4-BE49-F238E27FC236}">
                <a16:creationId xmlns:a16="http://schemas.microsoft.com/office/drawing/2014/main" id="{D7B343FC-3538-4123-98E7-9AF6D308963E}"/>
              </a:ext>
            </a:extLst>
          </p:cNvPr>
          <p:cNvSpPr/>
          <p:nvPr/>
        </p:nvSpPr>
        <p:spPr>
          <a:xfrm>
            <a:off x="5829300" y="4352195"/>
            <a:ext cx="3240246" cy="369332"/>
          </a:xfrm>
          <a:prstGeom prst="rect">
            <a:avLst/>
          </a:prstGeom>
        </p:spPr>
        <p:txBody>
          <a:bodyPr wrap="none">
            <a:spAutoFit/>
          </a:bodyPr>
          <a:lstStyle/>
          <a:p>
            <a:r>
              <a:rPr lang="pt-PT" dirty="0" err="1"/>
              <a:t>Estimated</a:t>
            </a:r>
            <a:r>
              <a:rPr lang="pt-PT" dirty="0"/>
              <a:t> global </a:t>
            </a:r>
            <a:r>
              <a:rPr lang="pt-PT" dirty="0" err="1"/>
              <a:t>freshwater</a:t>
            </a:r>
            <a:r>
              <a:rPr lang="pt-PT" dirty="0"/>
              <a:t> use </a:t>
            </a:r>
          </a:p>
        </p:txBody>
      </p:sp>
    </p:spTree>
    <p:extLst>
      <p:ext uri="{BB962C8B-B14F-4D97-AF65-F5344CB8AC3E}">
        <p14:creationId xmlns:p14="http://schemas.microsoft.com/office/powerpoint/2010/main" val="371576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4: </a:t>
            </a:r>
            <a:r>
              <a:rPr lang="en-GB" dirty="0"/>
              <a:t>Water uses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19</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pt-PT" dirty="0" err="1"/>
              <a:t>Water</a:t>
            </a:r>
            <a:r>
              <a:rPr lang="pt-PT" dirty="0"/>
              <a:t> uses</a:t>
            </a:r>
          </a:p>
        </p:txBody>
      </p:sp>
      <p:pic>
        <p:nvPicPr>
          <p:cNvPr id="8" name="Imagem 7">
            <a:extLst>
              <a:ext uri="{FF2B5EF4-FFF2-40B4-BE49-F238E27FC236}">
                <a16:creationId xmlns:a16="http://schemas.microsoft.com/office/drawing/2014/main" id="{20E2DA97-3878-44B1-828D-9D0AA650CF37}"/>
              </a:ext>
            </a:extLst>
          </p:cNvPr>
          <p:cNvPicPr>
            <a:picLocks noChangeAspect="1"/>
          </p:cNvPicPr>
          <p:nvPr/>
        </p:nvPicPr>
        <p:blipFill>
          <a:blip r:embed="rId2"/>
          <a:stretch>
            <a:fillRect/>
          </a:stretch>
        </p:blipFill>
        <p:spPr>
          <a:xfrm>
            <a:off x="6096000" y="3087257"/>
            <a:ext cx="4905455" cy="3021404"/>
          </a:xfrm>
          <a:prstGeom prst="rect">
            <a:avLst/>
          </a:prstGeom>
        </p:spPr>
      </p:pic>
      <p:sp>
        <p:nvSpPr>
          <p:cNvPr id="9" name="CaixaDeTexto 8">
            <a:extLst>
              <a:ext uri="{FF2B5EF4-FFF2-40B4-BE49-F238E27FC236}">
                <a16:creationId xmlns:a16="http://schemas.microsoft.com/office/drawing/2014/main" id="{0F490228-888F-47BC-828E-1808E511672A}"/>
              </a:ext>
            </a:extLst>
          </p:cNvPr>
          <p:cNvSpPr txBox="1"/>
          <p:nvPr/>
        </p:nvSpPr>
        <p:spPr>
          <a:xfrm>
            <a:off x="1131532" y="1820412"/>
            <a:ext cx="2970685" cy="400110"/>
          </a:xfrm>
          <a:prstGeom prst="rect">
            <a:avLst/>
          </a:prstGeom>
          <a:noFill/>
        </p:spPr>
        <p:txBody>
          <a:bodyPr wrap="none" rtlCol="0">
            <a:spAutoFit/>
          </a:bodyPr>
          <a:lstStyle/>
          <a:p>
            <a:r>
              <a:rPr lang="pt-PT" sz="2000" dirty="0" err="1">
                <a:solidFill>
                  <a:schemeClr val="accent6"/>
                </a:solidFill>
              </a:rPr>
              <a:t>Drinking</a:t>
            </a:r>
            <a:r>
              <a:rPr lang="pt-PT" sz="2000" dirty="0">
                <a:solidFill>
                  <a:schemeClr val="accent6"/>
                </a:solidFill>
              </a:rPr>
              <a:t> /</a:t>
            </a:r>
            <a:r>
              <a:rPr lang="pt-PT" sz="2000" dirty="0" err="1">
                <a:solidFill>
                  <a:schemeClr val="accent6"/>
                </a:solidFill>
              </a:rPr>
              <a:t>household</a:t>
            </a:r>
            <a:r>
              <a:rPr lang="pt-PT" sz="2000" dirty="0">
                <a:solidFill>
                  <a:schemeClr val="accent6"/>
                </a:solidFill>
              </a:rPr>
              <a:t> </a:t>
            </a:r>
            <a:r>
              <a:rPr lang="pt-PT" sz="2000" dirty="0" err="1">
                <a:solidFill>
                  <a:schemeClr val="accent6"/>
                </a:solidFill>
              </a:rPr>
              <a:t>water</a:t>
            </a:r>
            <a:endParaRPr lang="pt-PT" sz="2000" dirty="0">
              <a:solidFill>
                <a:schemeClr val="accent6"/>
              </a:solidFill>
            </a:endParaRPr>
          </a:p>
        </p:txBody>
      </p:sp>
      <p:sp>
        <p:nvSpPr>
          <p:cNvPr id="10" name="CaixaDeTexto 9">
            <a:extLst>
              <a:ext uri="{FF2B5EF4-FFF2-40B4-BE49-F238E27FC236}">
                <a16:creationId xmlns:a16="http://schemas.microsoft.com/office/drawing/2014/main" id="{224AD3D5-DEF9-448F-82C9-DCBF020338B9}"/>
              </a:ext>
            </a:extLst>
          </p:cNvPr>
          <p:cNvSpPr txBox="1"/>
          <p:nvPr/>
        </p:nvSpPr>
        <p:spPr>
          <a:xfrm>
            <a:off x="7675927" y="1792637"/>
            <a:ext cx="1912690" cy="400110"/>
          </a:xfrm>
          <a:prstGeom prst="rect">
            <a:avLst/>
          </a:prstGeom>
          <a:noFill/>
        </p:spPr>
        <p:txBody>
          <a:bodyPr wrap="square" rtlCol="0">
            <a:spAutoFit/>
          </a:bodyPr>
          <a:lstStyle/>
          <a:p>
            <a:r>
              <a:rPr lang="pt-PT" sz="2000" dirty="0" err="1">
                <a:solidFill>
                  <a:schemeClr val="accent6"/>
                </a:solidFill>
              </a:rPr>
              <a:t>Irrigation</a:t>
            </a:r>
            <a:r>
              <a:rPr lang="pt-PT" sz="2000" dirty="0">
                <a:solidFill>
                  <a:schemeClr val="accent6"/>
                </a:solidFill>
              </a:rPr>
              <a:t> </a:t>
            </a:r>
            <a:r>
              <a:rPr lang="pt-PT" sz="2000" dirty="0" err="1">
                <a:solidFill>
                  <a:schemeClr val="accent6"/>
                </a:solidFill>
              </a:rPr>
              <a:t>water</a:t>
            </a:r>
            <a:endParaRPr lang="pt-PT" dirty="0"/>
          </a:p>
        </p:txBody>
      </p:sp>
      <p:pic>
        <p:nvPicPr>
          <p:cNvPr id="11" name="Imagem 10">
            <a:extLst>
              <a:ext uri="{FF2B5EF4-FFF2-40B4-BE49-F238E27FC236}">
                <a16:creationId xmlns:a16="http://schemas.microsoft.com/office/drawing/2014/main" id="{89BD8E5E-1185-4A94-AE11-F16A8F0D8092}"/>
              </a:ext>
            </a:extLst>
          </p:cNvPr>
          <p:cNvPicPr>
            <a:picLocks noChangeAspect="1"/>
          </p:cNvPicPr>
          <p:nvPr/>
        </p:nvPicPr>
        <p:blipFill>
          <a:blip r:embed="rId3"/>
          <a:stretch>
            <a:fillRect/>
          </a:stretch>
        </p:blipFill>
        <p:spPr>
          <a:xfrm>
            <a:off x="1190537" y="2608138"/>
            <a:ext cx="2911680" cy="3402413"/>
          </a:xfrm>
          <a:prstGeom prst="rect">
            <a:avLst/>
          </a:prstGeom>
        </p:spPr>
      </p:pic>
    </p:spTree>
    <p:extLst>
      <p:ext uri="{BB962C8B-B14F-4D97-AF65-F5344CB8AC3E}">
        <p14:creationId xmlns:p14="http://schemas.microsoft.com/office/powerpoint/2010/main" val="4288009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478172" y="2139192"/>
            <a:ext cx="11065079" cy="3464654"/>
          </a:xfrm>
        </p:spPr>
        <p:txBody>
          <a:bodyPr>
            <a:noAutofit/>
          </a:bodyPr>
          <a:lstStyle/>
          <a:p>
            <a:r>
              <a:rPr lang="en-GB" sz="4400" b="1" dirty="0">
                <a:solidFill>
                  <a:srgbClr val="94C020"/>
                </a:solidFill>
                <a:latin typeface="+mn-lt"/>
              </a:rPr>
              <a:t>Course: HEI</a:t>
            </a:r>
            <a:br>
              <a:rPr lang="en-GB" sz="4400" b="1" dirty="0">
                <a:solidFill>
                  <a:srgbClr val="94C020"/>
                </a:solidFill>
                <a:latin typeface="+mn-lt"/>
              </a:rPr>
            </a:br>
            <a:r>
              <a:rPr lang="en-GB" sz="4400" b="1" dirty="0">
                <a:solidFill>
                  <a:srgbClr val="94C020"/>
                </a:solidFill>
                <a:latin typeface="+mn-lt"/>
              </a:rPr>
              <a:t>Module: </a:t>
            </a:r>
            <a:r>
              <a:rPr lang="en-GB" sz="4400" dirty="0"/>
              <a:t>Agricultural sustainability, management of natural resources and climate action </a:t>
            </a:r>
            <a:br>
              <a:rPr lang="en-GB" sz="4400" dirty="0"/>
            </a:br>
            <a:r>
              <a:rPr lang="en-GB" sz="4400" b="1" dirty="0">
                <a:solidFill>
                  <a:srgbClr val="94C020"/>
                </a:solidFill>
                <a:latin typeface="+mn-lt"/>
              </a:rPr>
              <a:t>Learning Unit: </a:t>
            </a:r>
            <a:r>
              <a:rPr lang="en-GB" sz="4400" dirty="0"/>
              <a:t>Water, Energy, and Food (WEF) Nexus security, Drip Irrigation, and Desalination</a:t>
            </a:r>
            <a:endParaRPr lang="en-GB" sz="4400"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792598"/>
            <a:ext cx="9144000" cy="427511"/>
          </a:xfrm>
        </p:spPr>
        <p:txBody>
          <a:bodyPr/>
          <a:lstStyle/>
          <a:p>
            <a:pPr marL="0" indent="0">
              <a:buNone/>
            </a:pPr>
            <a:r>
              <a:rPr lang="en-GB" dirty="0">
                <a:solidFill>
                  <a:schemeClr val="tx1">
                    <a:lumMod val="65000"/>
                    <a:lumOff val="35000"/>
                  </a:schemeClr>
                </a:solidFill>
              </a:rPr>
              <a:t>Author</a:t>
            </a:r>
            <a:r>
              <a:rPr lang="it-IT" dirty="0">
                <a:solidFill>
                  <a:schemeClr val="tx1">
                    <a:lumMod val="65000"/>
                    <a:lumOff val="35000"/>
                  </a:schemeClr>
                </a:solidFill>
              </a:rPr>
              <a:t>: </a:t>
            </a:r>
            <a:r>
              <a:rPr lang="en-GB" dirty="0"/>
              <a:t>UAZORES</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4: </a:t>
            </a:r>
            <a:r>
              <a:rPr lang="en-GB" dirty="0"/>
              <a:t>Water uses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20</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32707"/>
            <a:ext cx="10515600" cy="1009651"/>
          </a:xfrm>
        </p:spPr>
        <p:txBody>
          <a:bodyPr/>
          <a:lstStyle/>
          <a:p>
            <a:r>
              <a:rPr lang="pt-PT" dirty="0" err="1"/>
              <a:t>Water</a:t>
            </a:r>
            <a:r>
              <a:rPr lang="pt-PT" dirty="0"/>
              <a:t> uses</a:t>
            </a:r>
          </a:p>
        </p:txBody>
      </p:sp>
      <p:sp>
        <p:nvSpPr>
          <p:cNvPr id="2" name="Retângulo 1">
            <a:extLst>
              <a:ext uri="{FF2B5EF4-FFF2-40B4-BE49-F238E27FC236}">
                <a16:creationId xmlns:a16="http://schemas.microsoft.com/office/drawing/2014/main" id="{B3C3A9CE-F06D-4A68-9EF9-908E684EC57C}"/>
              </a:ext>
            </a:extLst>
          </p:cNvPr>
          <p:cNvSpPr/>
          <p:nvPr/>
        </p:nvSpPr>
        <p:spPr>
          <a:xfrm>
            <a:off x="1702266" y="2206832"/>
            <a:ext cx="1538242" cy="369332"/>
          </a:xfrm>
          <a:prstGeom prst="rect">
            <a:avLst/>
          </a:prstGeom>
        </p:spPr>
        <p:txBody>
          <a:bodyPr wrap="none">
            <a:spAutoFit/>
          </a:bodyPr>
          <a:lstStyle/>
          <a:p>
            <a:r>
              <a:rPr lang="pt-PT" dirty="0"/>
              <a:t>Industrial uses</a:t>
            </a:r>
          </a:p>
        </p:txBody>
      </p:sp>
      <p:sp>
        <p:nvSpPr>
          <p:cNvPr id="7" name="CaixaDeTexto 6">
            <a:extLst>
              <a:ext uri="{FF2B5EF4-FFF2-40B4-BE49-F238E27FC236}">
                <a16:creationId xmlns:a16="http://schemas.microsoft.com/office/drawing/2014/main" id="{E0FDD1AE-8C39-4357-BAF8-6EF975C72BC7}"/>
              </a:ext>
            </a:extLst>
          </p:cNvPr>
          <p:cNvSpPr txBox="1"/>
          <p:nvPr/>
        </p:nvSpPr>
        <p:spPr>
          <a:xfrm>
            <a:off x="7574560" y="2136788"/>
            <a:ext cx="1912255" cy="369332"/>
          </a:xfrm>
          <a:prstGeom prst="rect">
            <a:avLst/>
          </a:prstGeom>
          <a:noFill/>
        </p:spPr>
        <p:txBody>
          <a:bodyPr wrap="none" rtlCol="0">
            <a:spAutoFit/>
          </a:bodyPr>
          <a:lstStyle/>
          <a:p>
            <a:r>
              <a:rPr lang="pt-PT" dirty="0" err="1"/>
              <a:t>Energy</a:t>
            </a:r>
            <a:r>
              <a:rPr lang="pt-PT" dirty="0"/>
              <a:t> </a:t>
            </a:r>
            <a:r>
              <a:rPr lang="pt-PT" dirty="0" err="1"/>
              <a:t>production</a:t>
            </a:r>
            <a:endParaRPr lang="pt-PT" dirty="0"/>
          </a:p>
        </p:txBody>
      </p:sp>
      <p:pic>
        <p:nvPicPr>
          <p:cNvPr id="8" name="Imagem 7">
            <a:extLst>
              <a:ext uri="{FF2B5EF4-FFF2-40B4-BE49-F238E27FC236}">
                <a16:creationId xmlns:a16="http://schemas.microsoft.com/office/drawing/2014/main" id="{E44FABF9-B30F-4C83-938C-4332310AE889}"/>
              </a:ext>
            </a:extLst>
          </p:cNvPr>
          <p:cNvPicPr>
            <a:picLocks noChangeAspect="1"/>
          </p:cNvPicPr>
          <p:nvPr/>
        </p:nvPicPr>
        <p:blipFill>
          <a:blip r:embed="rId2"/>
          <a:stretch>
            <a:fillRect/>
          </a:stretch>
        </p:blipFill>
        <p:spPr>
          <a:xfrm>
            <a:off x="6476300" y="2769011"/>
            <a:ext cx="3726733" cy="2710351"/>
          </a:xfrm>
          <a:prstGeom prst="rect">
            <a:avLst/>
          </a:prstGeom>
        </p:spPr>
      </p:pic>
      <p:pic>
        <p:nvPicPr>
          <p:cNvPr id="9" name="Imagem 8">
            <a:extLst>
              <a:ext uri="{FF2B5EF4-FFF2-40B4-BE49-F238E27FC236}">
                <a16:creationId xmlns:a16="http://schemas.microsoft.com/office/drawing/2014/main" id="{F7F2E3E1-42F7-4402-9B12-82FCA8008F6C}"/>
              </a:ext>
            </a:extLst>
          </p:cNvPr>
          <p:cNvPicPr>
            <a:picLocks noChangeAspect="1"/>
          </p:cNvPicPr>
          <p:nvPr/>
        </p:nvPicPr>
        <p:blipFill>
          <a:blip r:embed="rId3"/>
          <a:stretch>
            <a:fillRect/>
          </a:stretch>
        </p:blipFill>
        <p:spPr>
          <a:xfrm>
            <a:off x="838200" y="3164069"/>
            <a:ext cx="4084351" cy="2317786"/>
          </a:xfrm>
          <a:prstGeom prst="rect">
            <a:avLst/>
          </a:prstGeom>
        </p:spPr>
      </p:pic>
    </p:spTree>
    <p:extLst>
      <p:ext uri="{BB962C8B-B14F-4D97-AF65-F5344CB8AC3E}">
        <p14:creationId xmlns:p14="http://schemas.microsoft.com/office/powerpoint/2010/main" val="2846241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21</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en-GB" b="1" dirty="0"/>
              <a:t>Water Management</a:t>
            </a:r>
            <a:endParaRPr lang="pt-PT" dirty="0"/>
          </a:p>
        </p:txBody>
      </p:sp>
      <p:sp>
        <p:nvSpPr>
          <p:cNvPr id="10" name="Retângulo 9">
            <a:extLst>
              <a:ext uri="{FF2B5EF4-FFF2-40B4-BE49-F238E27FC236}">
                <a16:creationId xmlns:a16="http://schemas.microsoft.com/office/drawing/2014/main" id="{17456713-331A-4B75-955B-F4A2CD33A38F}"/>
              </a:ext>
            </a:extLst>
          </p:cNvPr>
          <p:cNvSpPr/>
          <p:nvPr/>
        </p:nvSpPr>
        <p:spPr>
          <a:xfrm>
            <a:off x="771089" y="2229269"/>
            <a:ext cx="10403047" cy="1231106"/>
          </a:xfrm>
          <a:prstGeom prst="rect">
            <a:avLst/>
          </a:prstGeom>
        </p:spPr>
        <p:txBody>
          <a:bodyPr wrap="square">
            <a:spAutoFit/>
          </a:bodyPr>
          <a:lstStyle/>
          <a:p>
            <a:pPr algn="just"/>
            <a:r>
              <a:rPr lang="pt-PT" sz="2000" b="1" dirty="0" err="1">
                <a:solidFill>
                  <a:schemeClr val="accent6"/>
                </a:solidFill>
              </a:rPr>
              <a:t>Quality</a:t>
            </a:r>
            <a:r>
              <a:rPr lang="pt-PT" sz="2000" b="1" dirty="0">
                <a:solidFill>
                  <a:schemeClr val="accent6"/>
                </a:solidFill>
              </a:rPr>
              <a:t> </a:t>
            </a:r>
            <a:r>
              <a:rPr lang="pt-PT" sz="2000" b="1" dirty="0" err="1">
                <a:solidFill>
                  <a:schemeClr val="accent6"/>
                </a:solidFill>
              </a:rPr>
              <a:t>and</a:t>
            </a:r>
            <a:r>
              <a:rPr lang="pt-PT" sz="2000" b="1" dirty="0">
                <a:solidFill>
                  <a:schemeClr val="accent6"/>
                </a:solidFill>
              </a:rPr>
              <a:t> </a:t>
            </a:r>
            <a:r>
              <a:rPr lang="pt-PT" sz="2000" b="1" dirty="0" err="1">
                <a:solidFill>
                  <a:schemeClr val="accent6"/>
                </a:solidFill>
              </a:rPr>
              <a:t>Quantity</a:t>
            </a:r>
            <a:r>
              <a:rPr lang="pt-PT" sz="2000" b="1" dirty="0">
                <a:solidFill>
                  <a:schemeClr val="accent6"/>
                </a:solidFill>
              </a:rPr>
              <a:t>: </a:t>
            </a:r>
            <a:r>
              <a:rPr lang="en-US" dirty="0"/>
              <a:t>Quality parameters are related to the set of physical, chemical, biological and microbiological parameters that allow evaluating the suitability of water for a given purpose. Water can be of good quality for a certain purpose and poor quality for another, depending on its characteristics and the requirements for its specific use.</a:t>
            </a:r>
            <a:endParaRPr lang="pt-PT" dirty="0"/>
          </a:p>
        </p:txBody>
      </p:sp>
      <p:sp>
        <p:nvSpPr>
          <p:cNvPr id="6" name="Retângulo 5">
            <a:extLst>
              <a:ext uri="{FF2B5EF4-FFF2-40B4-BE49-F238E27FC236}">
                <a16:creationId xmlns:a16="http://schemas.microsoft.com/office/drawing/2014/main" id="{0D2E9DBE-D125-4218-B7B8-B2EC160B2053}"/>
              </a:ext>
            </a:extLst>
          </p:cNvPr>
          <p:cNvSpPr/>
          <p:nvPr/>
        </p:nvSpPr>
        <p:spPr>
          <a:xfrm>
            <a:off x="771088" y="3546014"/>
            <a:ext cx="4237140" cy="1785104"/>
          </a:xfrm>
          <a:prstGeom prst="rect">
            <a:avLst/>
          </a:prstGeom>
        </p:spPr>
        <p:txBody>
          <a:bodyPr wrap="square">
            <a:spAutoFit/>
          </a:bodyPr>
          <a:lstStyle/>
          <a:p>
            <a:r>
              <a:rPr lang="en-US" sz="2000" b="1" dirty="0">
                <a:solidFill>
                  <a:schemeClr val="accent6"/>
                </a:solidFill>
              </a:rPr>
              <a:t>Water Framework Directive (WFD): </a:t>
            </a:r>
            <a:r>
              <a:rPr lang="en-US" dirty="0"/>
              <a:t>is the primary legislation and it is supported by two so-called daughter directives on the quality and quantity of groundwater and on the quality of surface water.</a:t>
            </a:r>
          </a:p>
          <a:p>
            <a:endParaRPr lang="en-US" dirty="0"/>
          </a:p>
        </p:txBody>
      </p:sp>
      <p:pic>
        <p:nvPicPr>
          <p:cNvPr id="11" name="Imagem 10">
            <a:extLst>
              <a:ext uri="{FF2B5EF4-FFF2-40B4-BE49-F238E27FC236}">
                <a16:creationId xmlns:a16="http://schemas.microsoft.com/office/drawing/2014/main" id="{FF8F3990-7D7A-4049-AA94-B53AB3453E00}"/>
              </a:ext>
            </a:extLst>
          </p:cNvPr>
          <p:cNvPicPr>
            <a:picLocks noChangeAspect="1"/>
          </p:cNvPicPr>
          <p:nvPr/>
        </p:nvPicPr>
        <p:blipFill>
          <a:blip r:embed="rId2"/>
          <a:stretch>
            <a:fillRect/>
          </a:stretch>
        </p:blipFill>
        <p:spPr>
          <a:xfrm>
            <a:off x="5972612" y="3308362"/>
            <a:ext cx="3955936" cy="2476635"/>
          </a:xfrm>
          <a:prstGeom prst="rect">
            <a:avLst/>
          </a:prstGeom>
        </p:spPr>
      </p:pic>
      <p:sp>
        <p:nvSpPr>
          <p:cNvPr id="2" name="Retângulo 1">
            <a:extLst>
              <a:ext uri="{FF2B5EF4-FFF2-40B4-BE49-F238E27FC236}">
                <a16:creationId xmlns:a16="http://schemas.microsoft.com/office/drawing/2014/main" id="{50EF31EF-0396-4774-862F-1514C92CC650}"/>
              </a:ext>
            </a:extLst>
          </p:cNvPr>
          <p:cNvSpPr/>
          <p:nvPr/>
        </p:nvSpPr>
        <p:spPr>
          <a:xfrm>
            <a:off x="5787619" y="5873437"/>
            <a:ext cx="4325922" cy="276999"/>
          </a:xfrm>
          <a:prstGeom prst="rect">
            <a:avLst/>
          </a:prstGeom>
        </p:spPr>
        <p:txBody>
          <a:bodyPr wrap="square">
            <a:spAutoFit/>
          </a:bodyPr>
          <a:lstStyle/>
          <a:p>
            <a:r>
              <a:rPr lang="en-US" sz="1200" dirty="0"/>
              <a:t>Scheme of one management frame for all water-related legislation</a:t>
            </a:r>
            <a:endParaRPr lang="pt-PT" sz="1200" dirty="0"/>
          </a:p>
        </p:txBody>
      </p:sp>
    </p:spTree>
    <p:extLst>
      <p:ext uri="{BB962C8B-B14F-4D97-AF65-F5344CB8AC3E}">
        <p14:creationId xmlns:p14="http://schemas.microsoft.com/office/powerpoint/2010/main" val="330045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22</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en-GB" b="1" dirty="0"/>
              <a:t>Water Management</a:t>
            </a:r>
            <a:endParaRPr lang="pt-PT" dirty="0"/>
          </a:p>
        </p:txBody>
      </p:sp>
      <p:sp>
        <p:nvSpPr>
          <p:cNvPr id="7" name="Retângulo 6">
            <a:extLst>
              <a:ext uri="{FF2B5EF4-FFF2-40B4-BE49-F238E27FC236}">
                <a16:creationId xmlns:a16="http://schemas.microsoft.com/office/drawing/2014/main" id="{EAB9BE21-0F2D-4149-A90A-61C88F0C4378}"/>
              </a:ext>
            </a:extLst>
          </p:cNvPr>
          <p:cNvSpPr/>
          <p:nvPr/>
        </p:nvSpPr>
        <p:spPr>
          <a:xfrm>
            <a:off x="838200" y="1992692"/>
            <a:ext cx="5151538" cy="3416320"/>
          </a:xfrm>
          <a:prstGeom prst="rect">
            <a:avLst/>
          </a:prstGeom>
        </p:spPr>
        <p:txBody>
          <a:bodyPr wrap="square">
            <a:spAutoFit/>
          </a:bodyPr>
          <a:lstStyle/>
          <a:p>
            <a:pPr algn="just"/>
            <a:r>
              <a:rPr lang="en-GB" b="1" dirty="0">
                <a:solidFill>
                  <a:schemeClr val="accent6"/>
                </a:solidFill>
                <a:latin typeface="Calibri" panose="020F0502020204030204" pitchFamily="34" charset="0"/>
                <a:ea typeface="Times New Roman" panose="02020603050405020304" pitchFamily="18" charset="0"/>
              </a:rPr>
              <a:t>Control and monitorization: </a:t>
            </a:r>
            <a:r>
              <a:rPr lang="en-GB" dirty="0"/>
              <a:t>Monitoring proposes an overall methodological approach to monitoring for the implementation of the WFD. Because of the diversity of catchment pressures, water-body types, biological communities and </a:t>
            </a:r>
            <a:r>
              <a:rPr lang="en-GB" dirty="0" err="1"/>
              <a:t>hydromorphological</a:t>
            </a:r>
            <a:r>
              <a:rPr lang="en-GB" dirty="0"/>
              <a:t> and </a:t>
            </a:r>
            <a:r>
              <a:rPr lang="en-GB" dirty="0" err="1"/>
              <a:t>physico</a:t>
            </a:r>
            <a:r>
              <a:rPr lang="en-GB" dirty="0"/>
              <a:t>-chemical characteristics within the European Union, the appropriate implementation of programmes of measures in accordance with the requirements of the directive will vary between Member States and river basins. </a:t>
            </a:r>
          </a:p>
          <a:p>
            <a:pPr algn="just"/>
            <a:endParaRPr lang="en-GB" dirty="0"/>
          </a:p>
          <a:p>
            <a:pPr algn="just"/>
            <a:endParaRPr lang="pt-PT" dirty="0">
              <a:solidFill>
                <a:schemeClr val="accent6"/>
              </a:solidFill>
            </a:endParaRPr>
          </a:p>
        </p:txBody>
      </p:sp>
      <p:sp>
        <p:nvSpPr>
          <p:cNvPr id="8" name="Retângulo 7">
            <a:extLst>
              <a:ext uri="{FF2B5EF4-FFF2-40B4-BE49-F238E27FC236}">
                <a16:creationId xmlns:a16="http://schemas.microsoft.com/office/drawing/2014/main" id="{24604201-8018-4D26-AF25-E5F051C96097}"/>
              </a:ext>
            </a:extLst>
          </p:cNvPr>
          <p:cNvSpPr/>
          <p:nvPr/>
        </p:nvSpPr>
        <p:spPr>
          <a:xfrm>
            <a:off x="771088" y="3931118"/>
            <a:ext cx="184731" cy="369332"/>
          </a:xfrm>
          <a:prstGeom prst="rect">
            <a:avLst/>
          </a:prstGeom>
        </p:spPr>
        <p:txBody>
          <a:bodyPr wrap="none">
            <a:spAutoFit/>
          </a:bodyPr>
          <a:lstStyle/>
          <a:p>
            <a:endParaRPr lang="pt-PT" dirty="0">
              <a:solidFill>
                <a:schemeClr val="accent6"/>
              </a:solidFill>
            </a:endParaRPr>
          </a:p>
        </p:txBody>
      </p:sp>
      <p:pic>
        <p:nvPicPr>
          <p:cNvPr id="10" name="Imagem 9">
            <a:extLst>
              <a:ext uri="{FF2B5EF4-FFF2-40B4-BE49-F238E27FC236}">
                <a16:creationId xmlns:a16="http://schemas.microsoft.com/office/drawing/2014/main" id="{C857A252-A7E1-4EAC-B8EE-98ECDF3B4B57}"/>
              </a:ext>
            </a:extLst>
          </p:cNvPr>
          <p:cNvPicPr>
            <a:picLocks noChangeAspect="1"/>
          </p:cNvPicPr>
          <p:nvPr/>
        </p:nvPicPr>
        <p:blipFill>
          <a:blip r:embed="rId2"/>
          <a:stretch>
            <a:fillRect/>
          </a:stretch>
        </p:blipFill>
        <p:spPr>
          <a:xfrm>
            <a:off x="6598987" y="1137961"/>
            <a:ext cx="4526213" cy="4941116"/>
          </a:xfrm>
          <a:prstGeom prst="rect">
            <a:avLst/>
          </a:prstGeom>
        </p:spPr>
      </p:pic>
    </p:spTree>
    <p:extLst>
      <p:ext uri="{BB962C8B-B14F-4D97-AF65-F5344CB8AC3E}">
        <p14:creationId xmlns:p14="http://schemas.microsoft.com/office/powerpoint/2010/main" val="307504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2ABEE5-D827-44F6-BB54-92F2B056E02C}"/>
              </a:ext>
            </a:extLst>
          </p:cNvPr>
          <p:cNvSpPr>
            <a:spLocks noGrp="1"/>
          </p:cNvSpPr>
          <p:nvPr>
            <p:ph type="title"/>
          </p:nvPr>
        </p:nvSpPr>
        <p:spPr>
          <a:xfrm>
            <a:off x="838200" y="790094"/>
            <a:ext cx="10515600" cy="1009651"/>
          </a:xfrm>
        </p:spPr>
        <p:txBody>
          <a:bodyPr/>
          <a:lstStyle/>
          <a:p>
            <a:r>
              <a:rPr lang="en-GB" b="1" dirty="0"/>
              <a:t>Water Management</a:t>
            </a:r>
            <a:endParaRPr lang="pt-PT" dirty="0"/>
          </a:p>
        </p:txBody>
      </p:sp>
      <p:sp>
        <p:nvSpPr>
          <p:cNvPr id="3" name="Marcador de Posição do Rodapé 2">
            <a:extLst>
              <a:ext uri="{FF2B5EF4-FFF2-40B4-BE49-F238E27FC236}">
                <a16:creationId xmlns:a16="http://schemas.microsoft.com/office/drawing/2014/main" id="{FD7A68DB-945D-4F61-8310-8D6E093F549A}"/>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3D827146-8929-4748-BA00-09FC62108838}"/>
              </a:ext>
            </a:extLst>
          </p:cNvPr>
          <p:cNvSpPr>
            <a:spLocks noGrp="1"/>
          </p:cNvSpPr>
          <p:nvPr>
            <p:ph type="sldNum" sz="quarter" idx="11"/>
          </p:nvPr>
        </p:nvSpPr>
        <p:spPr/>
        <p:txBody>
          <a:bodyPr/>
          <a:lstStyle/>
          <a:p>
            <a:fld id="{D57F1E4F-1CFF-5643-939E-217C01CDF565}" type="slidenum">
              <a:rPr lang="it-IT" smtClean="0"/>
              <a:pPr/>
              <a:t>23</a:t>
            </a:fld>
            <a:endParaRPr lang="it-IT" dirty="0"/>
          </a:p>
        </p:txBody>
      </p:sp>
      <p:sp>
        <p:nvSpPr>
          <p:cNvPr id="9" name="Retângulo 8">
            <a:extLst>
              <a:ext uri="{FF2B5EF4-FFF2-40B4-BE49-F238E27FC236}">
                <a16:creationId xmlns:a16="http://schemas.microsoft.com/office/drawing/2014/main" id="{1A8CF0D8-137D-4B7A-8C1F-EC2A21DB7BE7}"/>
              </a:ext>
            </a:extLst>
          </p:cNvPr>
          <p:cNvSpPr/>
          <p:nvPr/>
        </p:nvSpPr>
        <p:spPr>
          <a:xfrm>
            <a:off x="838201" y="1985175"/>
            <a:ext cx="4983760" cy="3778062"/>
          </a:xfrm>
          <a:prstGeom prst="rect">
            <a:avLst/>
          </a:prstGeom>
        </p:spPr>
        <p:txBody>
          <a:bodyPr wrap="square">
            <a:spAutoFit/>
          </a:bodyPr>
          <a:lstStyle/>
          <a:p>
            <a:pPr algn="just"/>
            <a:r>
              <a:rPr lang="en-US" b="1" dirty="0">
                <a:solidFill>
                  <a:schemeClr val="accent6"/>
                </a:solidFill>
              </a:rPr>
              <a:t>Protection and security: </a:t>
            </a:r>
            <a:r>
              <a:rPr lang="en-US" dirty="0"/>
              <a:t>The Water Framework Directive establishes a planning framework to, among other things, support the achievement of the standards and objectives for Protected Areas established under Community legislation. To ensure monitoring </a:t>
            </a:r>
            <a:r>
              <a:rPr lang="en-US" dirty="0" err="1"/>
              <a:t>programmes</a:t>
            </a:r>
            <a:r>
              <a:rPr lang="en-US" dirty="0"/>
              <a:t> are as efficient and as effective as possible, it would be appropriate to ensure that the quantitative status and the chemical status monitoring </a:t>
            </a:r>
            <a:r>
              <a:rPr lang="en-US" dirty="0" err="1"/>
              <a:t>programmes</a:t>
            </a:r>
            <a:r>
              <a:rPr lang="en-US" dirty="0"/>
              <a:t> described above complement, and are integrated with, the </a:t>
            </a:r>
            <a:r>
              <a:rPr lang="en-US" dirty="0" err="1"/>
              <a:t>programmes</a:t>
            </a:r>
            <a:r>
              <a:rPr lang="en-US" dirty="0"/>
              <a:t> established for Protected Areas so that the groundwater monitoring networks are as far as possible multi-purpose.</a:t>
            </a:r>
          </a:p>
        </p:txBody>
      </p:sp>
      <p:pic>
        <p:nvPicPr>
          <p:cNvPr id="10" name="Imagem 9">
            <a:extLst>
              <a:ext uri="{FF2B5EF4-FFF2-40B4-BE49-F238E27FC236}">
                <a16:creationId xmlns:a16="http://schemas.microsoft.com/office/drawing/2014/main" id="{0A00A5A7-C01F-4F9D-BF5A-E806BB79DAE4}"/>
              </a:ext>
            </a:extLst>
          </p:cNvPr>
          <p:cNvPicPr>
            <a:picLocks noChangeAspect="1"/>
          </p:cNvPicPr>
          <p:nvPr/>
        </p:nvPicPr>
        <p:blipFill>
          <a:blip r:embed="rId2"/>
          <a:stretch>
            <a:fillRect/>
          </a:stretch>
        </p:blipFill>
        <p:spPr>
          <a:xfrm>
            <a:off x="6615042" y="1746394"/>
            <a:ext cx="4510158" cy="3404446"/>
          </a:xfrm>
          <a:prstGeom prst="rect">
            <a:avLst/>
          </a:prstGeom>
        </p:spPr>
      </p:pic>
    </p:spTree>
    <p:extLst>
      <p:ext uri="{BB962C8B-B14F-4D97-AF65-F5344CB8AC3E}">
        <p14:creationId xmlns:p14="http://schemas.microsoft.com/office/powerpoint/2010/main" val="251316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24</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2"/>
            <a:ext cx="9538982" cy="600074"/>
          </a:xfrm>
        </p:spPr>
        <p:txBody>
          <a:bodyPr>
            <a:normAutofit/>
          </a:bodyPr>
          <a:lstStyle/>
          <a:p>
            <a:r>
              <a:rPr lang="en-GB" sz="3200" b="1" dirty="0"/>
              <a:t>Water Management</a:t>
            </a:r>
            <a:endParaRPr lang="pt-PT" sz="3200" dirty="0"/>
          </a:p>
        </p:txBody>
      </p:sp>
      <p:pic>
        <p:nvPicPr>
          <p:cNvPr id="2" name="Imagem 1">
            <a:extLst>
              <a:ext uri="{FF2B5EF4-FFF2-40B4-BE49-F238E27FC236}">
                <a16:creationId xmlns:a16="http://schemas.microsoft.com/office/drawing/2014/main" id="{B6360112-1773-4323-A135-16597CCE8368}"/>
              </a:ext>
            </a:extLst>
          </p:cNvPr>
          <p:cNvPicPr>
            <a:picLocks noChangeAspect="1"/>
          </p:cNvPicPr>
          <p:nvPr/>
        </p:nvPicPr>
        <p:blipFill>
          <a:blip r:embed="rId2"/>
          <a:stretch>
            <a:fillRect/>
          </a:stretch>
        </p:blipFill>
        <p:spPr>
          <a:xfrm>
            <a:off x="4241160" y="1713789"/>
            <a:ext cx="5003508" cy="4064997"/>
          </a:xfrm>
          <a:prstGeom prst="rect">
            <a:avLst/>
          </a:prstGeom>
        </p:spPr>
      </p:pic>
      <p:sp>
        <p:nvSpPr>
          <p:cNvPr id="6" name="Retângulo 5">
            <a:extLst>
              <a:ext uri="{FF2B5EF4-FFF2-40B4-BE49-F238E27FC236}">
                <a16:creationId xmlns:a16="http://schemas.microsoft.com/office/drawing/2014/main" id="{BDF6B9C3-5689-4FC4-9044-4D4417EA3AA5}"/>
              </a:ext>
            </a:extLst>
          </p:cNvPr>
          <p:cNvSpPr/>
          <p:nvPr/>
        </p:nvSpPr>
        <p:spPr>
          <a:xfrm>
            <a:off x="771089" y="2282932"/>
            <a:ext cx="2282504" cy="1200329"/>
          </a:xfrm>
          <a:prstGeom prst="rect">
            <a:avLst/>
          </a:prstGeom>
        </p:spPr>
        <p:txBody>
          <a:bodyPr wrap="square">
            <a:spAutoFit/>
          </a:bodyPr>
          <a:lstStyle/>
          <a:p>
            <a:pPr algn="just"/>
            <a:r>
              <a:rPr lang="en-US" dirty="0"/>
              <a:t>Examples of </a:t>
            </a:r>
            <a:r>
              <a:rPr lang="en-US" dirty="0">
                <a:solidFill>
                  <a:schemeClr val="accent6"/>
                </a:solidFill>
              </a:rPr>
              <a:t>types of contamination</a:t>
            </a:r>
            <a:r>
              <a:rPr lang="en-US" dirty="0"/>
              <a:t>, their possible source and consequences.</a:t>
            </a:r>
            <a:endParaRPr lang="pt-PT" dirty="0"/>
          </a:p>
        </p:txBody>
      </p:sp>
    </p:spTree>
    <p:extLst>
      <p:ext uri="{BB962C8B-B14F-4D97-AF65-F5344CB8AC3E}">
        <p14:creationId xmlns:p14="http://schemas.microsoft.com/office/powerpoint/2010/main" val="84069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25</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en-GB" b="1" dirty="0"/>
              <a:t>Water Management</a:t>
            </a:r>
            <a:endParaRPr lang="pt-PT" dirty="0"/>
          </a:p>
        </p:txBody>
      </p:sp>
      <p:pic>
        <p:nvPicPr>
          <p:cNvPr id="6" name="Imagem 5">
            <a:extLst>
              <a:ext uri="{FF2B5EF4-FFF2-40B4-BE49-F238E27FC236}">
                <a16:creationId xmlns:a16="http://schemas.microsoft.com/office/drawing/2014/main" id="{82CE1F9E-C146-42BD-A159-D00D0017086C}"/>
              </a:ext>
            </a:extLst>
          </p:cNvPr>
          <p:cNvPicPr>
            <a:picLocks noChangeAspect="1"/>
          </p:cNvPicPr>
          <p:nvPr/>
        </p:nvPicPr>
        <p:blipFill>
          <a:blip r:embed="rId2"/>
          <a:stretch>
            <a:fillRect/>
          </a:stretch>
        </p:blipFill>
        <p:spPr>
          <a:xfrm>
            <a:off x="5356600" y="1992692"/>
            <a:ext cx="5777687" cy="4013825"/>
          </a:xfrm>
          <a:prstGeom prst="rect">
            <a:avLst/>
          </a:prstGeom>
        </p:spPr>
      </p:pic>
      <p:sp>
        <p:nvSpPr>
          <p:cNvPr id="8" name="Retângulo 7">
            <a:extLst>
              <a:ext uri="{FF2B5EF4-FFF2-40B4-BE49-F238E27FC236}">
                <a16:creationId xmlns:a16="http://schemas.microsoft.com/office/drawing/2014/main" id="{2E2B44A1-92BF-48B0-9FA7-758B6BECDC7F}"/>
              </a:ext>
            </a:extLst>
          </p:cNvPr>
          <p:cNvSpPr/>
          <p:nvPr/>
        </p:nvSpPr>
        <p:spPr>
          <a:xfrm>
            <a:off x="838200" y="2405334"/>
            <a:ext cx="3649910" cy="1754326"/>
          </a:xfrm>
          <a:prstGeom prst="rect">
            <a:avLst/>
          </a:prstGeom>
        </p:spPr>
        <p:txBody>
          <a:bodyPr wrap="square">
            <a:spAutoFit/>
          </a:bodyPr>
          <a:lstStyle/>
          <a:p>
            <a:pPr algn="just"/>
            <a:r>
              <a:rPr lang="en-US" b="1" dirty="0">
                <a:solidFill>
                  <a:schemeClr val="accent6"/>
                </a:solidFill>
              </a:rPr>
              <a:t>Costs and values: </a:t>
            </a:r>
            <a:r>
              <a:rPr lang="en-US" dirty="0"/>
              <a:t>If we could assess the value of water, what would we base it on?</a:t>
            </a:r>
          </a:p>
          <a:p>
            <a:pPr algn="just"/>
            <a:r>
              <a:rPr lang="en-US" dirty="0"/>
              <a:t>Could a country from third world apply the price for their true value of water?</a:t>
            </a:r>
          </a:p>
        </p:txBody>
      </p:sp>
    </p:spTree>
    <p:extLst>
      <p:ext uri="{BB962C8B-B14F-4D97-AF65-F5344CB8AC3E}">
        <p14:creationId xmlns:p14="http://schemas.microsoft.com/office/powerpoint/2010/main" val="139015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569605-0624-4AD8-AB77-E98A72AF20F5}"/>
              </a:ext>
            </a:extLst>
          </p:cNvPr>
          <p:cNvSpPr>
            <a:spLocks noGrp="1"/>
          </p:cNvSpPr>
          <p:nvPr>
            <p:ph type="title"/>
          </p:nvPr>
        </p:nvSpPr>
        <p:spPr/>
        <p:txBody>
          <a:bodyPr/>
          <a:lstStyle/>
          <a:p>
            <a:r>
              <a:rPr lang="pt-PT" dirty="0" err="1"/>
              <a:t>Water</a:t>
            </a:r>
            <a:r>
              <a:rPr lang="pt-PT" dirty="0"/>
              <a:t> Management</a:t>
            </a:r>
          </a:p>
        </p:txBody>
      </p:sp>
      <p:sp>
        <p:nvSpPr>
          <p:cNvPr id="3" name="Marcador de Posição do Rodapé 2">
            <a:extLst>
              <a:ext uri="{FF2B5EF4-FFF2-40B4-BE49-F238E27FC236}">
                <a16:creationId xmlns:a16="http://schemas.microsoft.com/office/drawing/2014/main" id="{D256F4E3-7343-411E-9725-5E37108FACD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5694C3FB-AB91-48CF-961F-AFC03791CC5D}"/>
              </a:ext>
            </a:extLst>
          </p:cNvPr>
          <p:cNvSpPr>
            <a:spLocks noGrp="1"/>
          </p:cNvSpPr>
          <p:nvPr>
            <p:ph type="sldNum" sz="quarter" idx="11"/>
          </p:nvPr>
        </p:nvSpPr>
        <p:spPr/>
        <p:txBody>
          <a:bodyPr/>
          <a:lstStyle/>
          <a:p>
            <a:fld id="{D57F1E4F-1CFF-5643-939E-217C01CDF565}" type="slidenum">
              <a:rPr lang="it-IT" smtClean="0"/>
              <a:pPr/>
              <a:t>26</a:t>
            </a:fld>
            <a:endParaRPr lang="it-IT" dirty="0"/>
          </a:p>
        </p:txBody>
      </p:sp>
      <p:sp>
        <p:nvSpPr>
          <p:cNvPr id="7" name="Retângulo 6">
            <a:extLst>
              <a:ext uri="{FF2B5EF4-FFF2-40B4-BE49-F238E27FC236}">
                <a16:creationId xmlns:a16="http://schemas.microsoft.com/office/drawing/2014/main" id="{AD3AE788-E964-44E6-96D3-307E117B4E11}"/>
              </a:ext>
            </a:extLst>
          </p:cNvPr>
          <p:cNvSpPr/>
          <p:nvPr/>
        </p:nvSpPr>
        <p:spPr>
          <a:xfrm>
            <a:off x="438151" y="1923888"/>
            <a:ext cx="2635542" cy="1754326"/>
          </a:xfrm>
          <a:prstGeom prst="rect">
            <a:avLst/>
          </a:prstGeom>
        </p:spPr>
        <p:txBody>
          <a:bodyPr wrap="square">
            <a:spAutoFit/>
          </a:bodyPr>
          <a:lstStyle/>
          <a:p>
            <a:pPr algn="just"/>
            <a:r>
              <a:rPr lang="en-US" b="1" dirty="0">
                <a:solidFill>
                  <a:schemeClr val="accent6"/>
                </a:solidFill>
              </a:rPr>
              <a:t>Water footprint: </a:t>
            </a:r>
            <a:r>
              <a:rPr lang="en-US" dirty="0"/>
              <a:t>The water footprint measures the amount of water used to produce each of the goods and services we use. </a:t>
            </a:r>
            <a:endParaRPr lang="pt-PT" dirty="0"/>
          </a:p>
        </p:txBody>
      </p:sp>
      <p:pic>
        <p:nvPicPr>
          <p:cNvPr id="9" name="Imagem 8">
            <a:extLst>
              <a:ext uri="{FF2B5EF4-FFF2-40B4-BE49-F238E27FC236}">
                <a16:creationId xmlns:a16="http://schemas.microsoft.com/office/drawing/2014/main" id="{2C09E6C8-FB7C-46C2-BAA3-4B4EEF269110}"/>
              </a:ext>
            </a:extLst>
          </p:cNvPr>
          <p:cNvPicPr>
            <a:picLocks noChangeAspect="1"/>
          </p:cNvPicPr>
          <p:nvPr/>
        </p:nvPicPr>
        <p:blipFill>
          <a:blip r:embed="rId2"/>
          <a:stretch>
            <a:fillRect/>
          </a:stretch>
        </p:blipFill>
        <p:spPr>
          <a:xfrm>
            <a:off x="3258298" y="1606658"/>
            <a:ext cx="3427728" cy="4570305"/>
          </a:xfrm>
          <a:prstGeom prst="rect">
            <a:avLst/>
          </a:prstGeom>
        </p:spPr>
      </p:pic>
      <p:pic>
        <p:nvPicPr>
          <p:cNvPr id="10" name="Imagem 9">
            <a:extLst>
              <a:ext uri="{FF2B5EF4-FFF2-40B4-BE49-F238E27FC236}">
                <a16:creationId xmlns:a16="http://schemas.microsoft.com/office/drawing/2014/main" id="{6F27D179-3C15-433C-A04C-D1B25F2C1F6F}"/>
              </a:ext>
            </a:extLst>
          </p:cNvPr>
          <p:cNvPicPr>
            <a:picLocks noChangeAspect="1"/>
          </p:cNvPicPr>
          <p:nvPr/>
        </p:nvPicPr>
        <p:blipFill>
          <a:blip r:embed="rId3"/>
          <a:stretch>
            <a:fillRect/>
          </a:stretch>
        </p:blipFill>
        <p:spPr>
          <a:xfrm>
            <a:off x="7486650" y="1554951"/>
            <a:ext cx="3682544" cy="4282273"/>
          </a:xfrm>
          <a:prstGeom prst="rect">
            <a:avLst/>
          </a:prstGeom>
        </p:spPr>
      </p:pic>
    </p:spTree>
    <p:extLst>
      <p:ext uri="{BB962C8B-B14F-4D97-AF65-F5344CB8AC3E}">
        <p14:creationId xmlns:p14="http://schemas.microsoft.com/office/powerpoint/2010/main" val="1756289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F902CC-3690-4FD4-A329-1B8374F4854F}"/>
              </a:ext>
            </a:extLst>
          </p:cNvPr>
          <p:cNvSpPr>
            <a:spLocks noGrp="1"/>
          </p:cNvSpPr>
          <p:nvPr>
            <p:ph type="title"/>
          </p:nvPr>
        </p:nvSpPr>
        <p:spPr>
          <a:xfrm>
            <a:off x="838200" y="1645771"/>
            <a:ext cx="10515600" cy="1009651"/>
          </a:xfrm>
        </p:spPr>
        <p:txBody>
          <a:bodyPr/>
          <a:lstStyle/>
          <a:p>
            <a:r>
              <a:rPr lang="en-US" dirty="0"/>
              <a:t>Subunit 6: Other sources of water</a:t>
            </a:r>
            <a:endParaRPr lang="pt-PT" dirty="0"/>
          </a:p>
        </p:txBody>
      </p:sp>
      <p:sp>
        <p:nvSpPr>
          <p:cNvPr id="3" name="Marcador de Posição do Rodapé 2">
            <a:extLst>
              <a:ext uri="{FF2B5EF4-FFF2-40B4-BE49-F238E27FC236}">
                <a16:creationId xmlns:a16="http://schemas.microsoft.com/office/drawing/2014/main" id="{CFDECCC5-9268-4DDB-9827-E151048FB16A}"/>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BFFEA411-6DA5-4150-8EC8-83B844C22CA4}"/>
              </a:ext>
            </a:extLst>
          </p:cNvPr>
          <p:cNvSpPr>
            <a:spLocks noGrp="1"/>
          </p:cNvSpPr>
          <p:nvPr>
            <p:ph type="sldNum" sz="quarter" idx="11"/>
          </p:nvPr>
        </p:nvSpPr>
        <p:spPr/>
        <p:txBody>
          <a:bodyPr/>
          <a:lstStyle/>
          <a:p>
            <a:fld id="{D57F1E4F-1CFF-5643-939E-217C01CDF565}" type="slidenum">
              <a:rPr lang="it-IT" smtClean="0"/>
              <a:pPr/>
              <a:t>27</a:t>
            </a:fld>
            <a:endParaRPr lang="it-IT" dirty="0"/>
          </a:p>
        </p:txBody>
      </p:sp>
      <p:sp>
        <p:nvSpPr>
          <p:cNvPr id="7" name="Retângulo 6">
            <a:extLst>
              <a:ext uri="{FF2B5EF4-FFF2-40B4-BE49-F238E27FC236}">
                <a16:creationId xmlns:a16="http://schemas.microsoft.com/office/drawing/2014/main" id="{09104C1E-9276-41A5-91F2-0B195FF3B985}"/>
              </a:ext>
            </a:extLst>
          </p:cNvPr>
          <p:cNvSpPr/>
          <p:nvPr/>
        </p:nvSpPr>
        <p:spPr>
          <a:xfrm>
            <a:off x="838200" y="3332338"/>
            <a:ext cx="8767194" cy="646331"/>
          </a:xfrm>
          <a:prstGeom prst="rect">
            <a:avLst/>
          </a:prstGeom>
        </p:spPr>
        <p:txBody>
          <a:bodyPr wrap="square">
            <a:spAutoFit/>
          </a:bodyPr>
          <a:lstStyle/>
          <a:p>
            <a:r>
              <a:rPr lang="en-US" dirty="0"/>
              <a:t>There are other ways to obtain fresh water, in addition to those mentioned in chapter 3.</a:t>
            </a:r>
          </a:p>
          <a:p>
            <a:r>
              <a:rPr lang="en-US" dirty="0"/>
              <a:t>Some of the examples of this are: </a:t>
            </a:r>
            <a:r>
              <a:rPr lang="en-GB" dirty="0">
                <a:solidFill>
                  <a:schemeClr val="accent6"/>
                </a:solidFill>
              </a:rPr>
              <a:t>Desalination</a:t>
            </a:r>
            <a:r>
              <a:rPr lang="en-GB" dirty="0">
                <a:solidFill>
                  <a:srgbClr val="92D050"/>
                </a:solidFill>
              </a:rPr>
              <a:t>, </a:t>
            </a:r>
            <a:r>
              <a:rPr lang="en-GB" dirty="0">
                <a:solidFill>
                  <a:schemeClr val="accent6"/>
                </a:solidFill>
              </a:rPr>
              <a:t>Water reuse and recycling</a:t>
            </a:r>
            <a:r>
              <a:rPr lang="en-GB" dirty="0"/>
              <a:t>.</a:t>
            </a:r>
            <a:endParaRPr lang="en-US" dirty="0"/>
          </a:p>
        </p:txBody>
      </p:sp>
    </p:spTree>
    <p:extLst>
      <p:ext uri="{BB962C8B-B14F-4D97-AF65-F5344CB8AC3E}">
        <p14:creationId xmlns:p14="http://schemas.microsoft.com/office/powerpoint/2010/main" val="316560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38200" y="837932"/>
            <a:ext cx="10515600" cy="1009651"/>
          </a:xfrm>
        </p:spPr>
        <p:txBody>
          <a:bodyPr/>
          <a:lstStyle/>
          <a:p>
            <a:r>
              <a:rPr lang="pt-PT" dirty="0" err="1"/>
              <a:t>Other</a:t>
            </a:r>
            <a:r>
              <a:rPr lang="pt-PT" dirty="0"/>
              <a:t> </a:t>
            </a:r>
            <a:r>
              <a:rPr lang="pt-PT" dirty="0" err="1"/>
              <a:t>sources</a:t>
            </a:r>
            <a:r>
              <a:rPr lang="pt-PT" dirty="0"/>
              <a:t> </a:t>
            </a:r>
            <a:r>
              <a:rPr lang="pt-PT" dirty="0" err="1"/>
              <a:t>of</a:t>
            </a:r>
            <a:r>
              <a:rPr lang="pt-PT" dirty="0"/>
              <a:t> </a:t>
            </a:r>
            <a:r>
              <a:rPr lang="pt-PT" dirty="0" err="1"/>
              <a:t>water</a:t>
            </a:r>
            <a:endParaRPr lang="pt-PT" dirty="0"/>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28</a:t>
            </a:fld>
            <a:endParaRPr lang="it-IT" dirty="0"/>
          </a:p>
        </p:txBody>
      </p:sp>
      <p:pic>
        <p:nvPicPr>
          <p:cNvPr id="9" name="Marcador de Posição do Gráfico 8">
            <a:extLst>
              <a:ext uri="{FF2B5EF4-FFF2-40B4-BE49-F238E27FC236}">
                <a16:creationId xmlns:a16="http://schemas.microsoft.com/office/drawing/2014/main" id="{552B8D1F-783B-4B5F-B49D-8B27B9DD199A}"/>
              </a:ext>
            </a:extLst>
          </p:cNvPr>
          <p:cNvPicPr>
            <a:picLocks noGrp="1" noChangeAspect="1"/>
          </p:cNvPicPr>
          <p:nvPr>
            <p:ph type="chart" sz="quarter" idx="14"/>
          </p:nvPr>
        </p:nvPicPr>
        <p:blipFill>
          <a:blip r:embed="rId2"/>
          <a:stretch>
            <a:fillRect/>
          </a:stretch>
        </p:blipFill>
        <p:spPr>
          <a:xfrm>
            <a:off x="2913605" y="3054787"/>
            <a:ext cx="6047756" cy="2792210"/>
          </a:xfrm>
          <a:prstGeom prst="rect">
            <a:avLst/>
          </a:prstGeom>
        </p:spPr>
      </p:pic>
      <p:sp>
        <p:nvSpPr>
          <p:cNvPr id="10" name="Retângulo 9">
            <a:extLst>
              <a:ext uri="{FF2B5EF4-FFF2-40B4-BE49-F238E27FC236}">
                <a16:creationId xmlns:a16="http://schemas.microsoft.com/office/drawing/2014/main" id="{0C8E9C3C-8DC1-4C37-877F-98535909D4AC}"/>
              </a:ext>
            </a:extLst>
          </p:cNvPr>
          <p:cNvSpPr/>
          <p:nvPr/>
        </p:nvSpPr>
        <p:spPr>
          <a:xfrm>
            <a:off x="838200" y="2255183"/>
            <a:ext cx="10507877" cy="677108"/>
          </a:xfrm>
          <a:prstGeom prst="rect">
            <a:avLst/>
          </a:prstGeom>
        </p:spPr>
        <p:txBody>
          <a:bodyPr wrap="none">
            <a:spAutoFit/>
          </a:bodyPr>
          <a:lstStyle/>
          <a:p>
            <a:r>
              <a:rPr lang="pt-PT" sz="2000" b="1" dirty="0" err="1">
                <a:solidFill>
                  <a:schemeClr val="accent6"/>
                </a:solidFill>
              </a:rPr>
              <a:t>Desalination</a:t>
            </a:r>
            <a:r>
              <a:rPr lang="pt-PT" dirty="0"/>
              <a:t>: </a:t>
            </a:r>
            <a:r>
              <a:rPr lang="en-GB" dirty="0"/>
              <a:t>is the process of removing dissolved salts from seawater and other waters by various methods.</a:t>
            </a:r>
          </a:p>
          <a:p>
            <a:r>
              <a:rPr lang="en-GB" dirty="0"/>
              <a:t>The most common desalination processes are distillation and reverse osmosis.</a:t>
            </a:r>
            <a:endParaRPr lang="pt-PT" dirty="0"/>
          </a:p>
        </p:txBody>
      </p:sp>
      <p:sp>
        <p:nvSpPr>
          <p:cNvPr id="11" name="Retângulo 10">
            <a:extLst>
              <a:ext uri="{FF2B5EF4-FFF2-40B4-BE49-F238E27FC236}">
                <a16:creationId xmlns:a16="http://schemas.microsoft.com/office/drawing/2014/main" id="{1B7EE6C1-C399-4DDA-BA2D-01145B28B6CE}"/>
              </a:ext>
            </a:extLst>
          </p:cNvPr>
          <p:cNvSpPr/>
          <p:nvPr/>
        </p:nvSpPr>
        <p:spPr>
          <a:xfrm>
            <a:off x="2477549" y="5838409"/>
            <a:ext cx="7664742" cy="338554"/>
          </a:xfrm>
          <a:prstGeom prst="rect">
            <a:avLst/>
          </a:prstGeom>
        </p:spPr>
        <p:txBody>
          <a:bodyPr wrap="square">
            <a:spAutoFit/>
          </a:bodyPr>
          <a:lstStyle/>
          <a:p>
            <a:r>
              <a:rPr lang="en-US" sz="1600" dirty="0"/>
              <a:t>Desalination using reverse osmosis technology to separate water molecules from seawater</a:t>
            </a:r>
            <a:endParaRPr lang="pt-PT" sz="1600" dirty="0"/>
          </a:p>
        </p:txBody>
      </p:sp>
    </p:spTree>
    <p:extLst>
      <p:ext uri="{BB962C8B-B14F-4D97-AF65-F5344CB8AC3E}">
        <p14:creationId xmlns:p14="http://schemas.microsoft.com/office/powerpoint/2010/main" val="83498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86786" y="820318"/>
            <a:ext cx="10515600" cy="1009651"/>
          </a:xfrm>
        </p:spPr>
        <p:txBody>
          <a:bodyPr/>
          <a:lstStyle/>
          <a:p>
            <a:r>
              <a:rPr lang="pt-PT" dirty="0" err="1"/>
              <a:t>Other</a:t>
            </a:r>
            <a:r>
              <a:rPr lang="pt-PT" dirty="0"/>
              <a:t> </a:t>
            </a:r>
            <a:r>
              <a:rPr lang="pt-PT" dirty="0" err="1"/>
              <a:t>sources</a:t>
            </a:r>
            <a:r>
              <a:rPr lang="pt-PT" dirty="0"/>
              <a:t> </a:t>
            </a:r>
            <a:r>
              <a:rPr lang="pt-PT" dirty="0" err="1"/>
              <a:t>of</a:t>
            </a:r>
            <a:r>
              <a:rPr lang="pt-PT" dirty="0"/>
              <a:t> </a:t>
            </a:r>
            <a:r>
              <a:rPr lang="pt-PT" dirty="0" err="1"/>
              <a:t>water</a:t>
            </a:r>
            <a:endParaRPr lang="pt-PT" dirty="0"/>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29</a:t>
            </a:fld>
            <a:endParaRPr lang="it-IT" dirty="0"/>
          </a:p>
        </p:txBody>
      </p:sp>
      <p:pic>
        <p:nvPicPr>
          <p:cNvPr id="7" name="Imagem 6">
            <a:extLst>
              <a:ext uri="{FF2B5EF4-FFF2-40B4-BE49-F238E27FC236}">
                <a16:creationId xmlns:a16="http://schemas.microsoft.com/office/drawing/2014/main" id="{93AFC01B-051D-4BB4-9386-C517BDE30E70}"/>
              </a:ext>
            </a:extLst>
          </p:cNvPr>
          <p:cNvPicPr>
            <a:picLocks noChangeAspect="1"/>
          </p:cNvPicPr>
          <p:nvPr/>
        </p:nvPicPr>
        <p:blipFill>
          <a:blip r:embed="rId2"/>
          <a:stretch>
            <a:fillRect/>
          </a:stretch>
        </p:blipFill>
        <p:spPr>
          <a:xfrm>
            <a:off x="3348658" y="2655582"/>
            <a:ext cx="5243014" cy="2487384"/>
          </a:xfrm>
          <a:prstGeom prst="rect">
            <a:avLst/>
          </a:prstGeom>
        </p:spPr>
      </p:pic>
      <p:sp>
        <p:nvSpPr>
          <p:cNvPr id="8" name="Retângulo 7">
            <a:extLst>
              <a:ext uri="{FF2B5EF4-FFF2-40B4-BE49-F238E27FC236}">
                <a16:creationId xmlns:a16="http://schemas.microsoft.com/office/drawing/2014/main" id="{83074586-611F-407A-B2B5-DBCC1143DBA9}"/>
              </a:ext>
            </a:extLst>
          </p:cNvPr>
          <p:cNvSpPr/>
          <p:nvPr/>
        </p:nvSpPr>
        <p:spPr>
          <a:xfrm>
            <a:off x="838200" y="1916228"/>
            <a:ext cx="10612772" cy="646331"/>
          </a:xfrm>
          <a:prstGeom prst="rect">
            <a:avLst/>
          </a:prstGeom>
        </p:spPr>
        <p:txBody>
          <a:bodyPr wrap="square">
            <a:spAutoFit/>
          </a:bodyPr>
          <a:lstStyle/>
          <a:p>
            <a:r>
              <a:rPr lang="en-GB" dirty="0"/>
              <a:t>Desalination systems can utilise in a more economically efficient way the available </a:t>
            </a:r>
            <a:r>
              <a:rPr lang="pt-PT" dirty="0" err="1"/>
              <a:t>renewable</a:t>
            </a:r>
            <a:r>
              <a:rPr lang="pt-PT" dirty="0"/>
              <a:t> </a:t>
            </a:r>
            <a:r>
              <a:rPr lang="pt-PT" dirty="0" err="1"/>
              <a:t>energy</a:t>
            </a:r>
            <a:r>
              <a:rPr lang="pt-PT" dirty="0"/>
              <a:t> </a:t>
            </a:r>
            <a:r>
              <a:rPr lang="pt-PT"/>
              <a:t>sources</a:t>
            </a:r>
            <a:r>
              <a:rPr lang="en-GB"/>
              <a:t> </a:t>
            </a:r>
            <a:r>
              <a:rPr lang="en-GB" dirty="0"/>
              <a:t>(RES) potential</a:t>
            </a:r>
            <a:endParaRPr lang="pt-PT" dirty="0"/>
          </a:p>
        </p:txBody>
      </p:sp>
      <p:sp>
        <p:nvSpPr>
          <p:cNvPr id="9" name="Retângulo 8">
            <a:extLst>
              <a:ext uri="{FF2B5EF4-FFF2-40B4-BE49-F238E27FC236}">
                <a16:creationId xmlns:a16="http://schemas.microsoft.com/office/drawing/2014/main" id="{82A31AD7-F09E-4F7D-AA04-4D95A7C6FF3C}"/>
              </a:ext>
            </a:extLst>
          </p:cNvPr>
          <p:cNvSpPr/>
          <p:nvPr/>
        </p:nvSpPr>
        <p:spPr>
          <a:xfrm>
            <a:off x="3803994" y="5438790"/>
            <a:ext cx="4654544" cy="369332"/>
          </a:xfrm>
          <a:prstGeom prst="rect">
            <a:avLst/>
          </a:prstGeom>
        </p:spPr>
        <p:txBody>
          <a:bodyPr wrap="none">
            <a:spAutoFit/>
          </a:bodyPr>
          <a:lstStyle/>
          <a:p>
            <a:r>
              <a:rPr lang="en-US" dirty="0"/>
              <a:t>Graphical abstract of a RES driven desalination </a:t>
            </a:r>
            <a:endParaRPr lang="pt-PT" dirty="0"/>
          </a:p>
        </p:txBody>
      </p:sp>
    </p:spTree>
    <p:extLst>
      <p:ext uri="{BB962C8B-B14F-4D97-AF65-F5344CB8AC3E}">
        <p14:creationId xmlns:p14="http://schemas.microsoft.com/office/powerpoint/2010/main" val="332856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Introduction</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fontScale="62500" lnSpcReduction="20000"/>
          </a:bodyPr>
          <a:lstStyle/>
          <a:p>
            <a:pPr marL="0" indent="0" algn="just">
              <a:lnSpc>
                <a:spcPct val="115000"/>
              </a:lnSpc>
              <a:spcAft>
                <a:spcPts val="0"/>
              </a:spcAft>
              <a:buNone/>
            </a:pPr>
            <a:r>
              <a:rPr lang="en-GB" dirty="0">
                <a:solidFill>
                  <a:srgbClr val="000000"/>
                </a:solidFill>
                <a:latin typeface="Calibri" panose="020F0502020204030204" pitchFamily="34" charset="0"/>
                <a:ea typeface="Calibri" panose="020F0502020204030204" pitchFamily="34" charset="0"/>
                <a:cs typeface="Open Sans"/>
              </a:rPr>
              <a:t>This LU aims to develop good management of existing water, as well as identify how to use all possible sources of water available for agriculture and human consumption. At the same time, how to use remnant water used in agriculture for possible uses, will be also achieved.</a:t>
            </a:r>
            <a:endParaRPr lang="pt-PT" dirty="0">
              <a:solidFill>
                <a:srgbClr val="000000"/>
              </a:solidFill>
              <a:latin typeface="Minion Pro"/>
              <a:ea typeface="Times New Roman" panose="02020603050405020304" pitchFamily="18" charset="0"/>
              <a:cs typeface="Open Sans"/>
            </a:endParaRPr>
          </a:p>
          <a:p>
            <a:pPr marL="0" indent="0" algn="just">
              <a:lnSpc>
                <a:spcPct val="115000"/>
              </a:lnSpc>
              <a:spcAft>
                <a:spcPts val="0"/>
              </a:spcAft>
              <a:buNone/>
            </a:pPr>
            <a:r>
              <a:rPr lang="en-GB" dirty="0">
                <a:solidFill>
                  <a:srgbClr val="000000"/>
                </a:solidFill>
                <a:latin typeface="Calibri" panose="020F0502020204030204" pitchFamily="34" charset="0"/>
                <a:ea typeface="Calibri" panose="020F0502020204030204" pitchFamily="34" charset="0"/>
                <a:cs typeface="Open Sans"/>
              </a:rPr>
              <a:t>After the completion of the LU students should be able to have the following learning outcomes:</a:t>
            </a:r>
            <a:endParaRPr lang="pt-PT" dirty="0">
              <a:solidFill>
                <a:srgbClr val="000000"/>
              </a:solidFill>
              <a:latin typeface="Minion Pro"/>
              <a:ea typeface="Times New Roman" panose="02020603050405020304" pitchFamily="18" charset="0"/>
              <a:cs typeface="Open Sans"/>
            </a:endParaRPr>
          </a:p>
          <a:p>
            <a:pPr marL="0" indent="0" algn="just">
              <a:lnSpc>
                <a:spcPct val="115000"/>
              </a:lnSpc>
              <a:spcAft>
                <a:spcPts val="0"/>
              </a:spcAft>
              <a:buNone/>
            </a:pPr>
            <a:r>
              <a:rPr lang="en-GB" b="1" dirty="0">
                <a:solidFill>
                  <a:schemeClr val="accent6"/>
                </a:solidFill>
                <a:latin typeface="Calibri" panose="020F0502020204030204" pitchFamily="34" charset="0"/>
                <a:ea typeface="Calibri" panose="020F0502020204030204" pitchFamily="34" charset="0"/>
                <a:cs typeface="Open Sans"/>
              </a:rPr>
              <a:t>Knowledge</a:t>
            </a:r>
            <a:endParaRPr lang="pt-PT" dirty="0">
              <a:solidFill>
                <a:schemeClr val="accent6"/>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en-GB" dirty="0">
                <a:solidFill>
                  <a:srgbClr val="000000"/>
                </a:solidFill>
                <a:latin typeface="Calibri" panose="020F0502020204030204" pitchFamily="34" charset="0"/>
                <a:ea typeface="Calibri" panose="020F0502020204030204" pitchFamily="34" charset="0"/>
                <a:cs typeface="Open Sans"/>
              </a:rPr>
              <a:t>Identify different sources of water</a:t>
            </a:r>
            <a:endParaRPr lang="pt-PT" dirty="0">
              <a:solidFill>
                <a:srgbClr val="000000"/>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en-GB" dirty="0">
                <a:solidFill>
                  <a:srgbClr val="000000"/>
                </a:solidFill>
                <a:latin typeface="Calibri" panose="020F0502020204030204" pitchFamily="34" charset="0"/>
                <a:ea typeface="Calibri" panose="020F0502020204030204" pitchFamily="34" charset="0"/>
                <a:cs typeface="Open Sans"/>
              </a:rPr>
              <a:t>Identify uses of water.</a:t>
            </a:r>
            <a:endParaRPr lang="pt-PT" dirty="0">
              <a:solidFill>
                <a:srgbClr val="000000"/>
              </a:solidFill>
              <a:latin typeface="Minion Pro"/>
              <a:ea typeface="Times New Roman" panose="02020603050405020304" pitchFamily="18" charset="0"/>
              <a:cs typeface="Open Sans"/>
            </a:endParaRPr>
          </a:p>
          <a:p>
            <a:pPr marL="0" indent="0" algn="just">
              <a:lnSpc>
                <a:spcPct val="115000"/>
              </a:lnSpc>
              <a:spcAft>
                <a:spcPts val="0"/>
              </a:spcAft>
              <a:buNone/>
            </a:pPr>
            <a:r>
              <a:rPr lang="en-GB" b="1" dirty="0">
                <a:solidFill>
                  <a:schemeClr val="accent6"/>
                </a:solidFill>
                <a:latin typeface="Calibri" panose="020F0502020204030204" pitchFamily="34" charset="0"/>
                <a:ea typeface="Calibri" panose="020F0502020204030204" pitchFamily="34" charset="0"/>
                <a:cs typeface="Open Sans"/>
              </a:rPr>
              <a:t>Skills</a:t>
            </a:r>
            <a:r>
              <a:rPr lang="en-GB" b="1" dirty="0">
                <a:solidFill>
                  <a:srgbClr val="000000"/>
                </a:solidFill>
                <a:latin typeface="Calibri" panose="020F0502020204030204" pitchFamily="34" charset="0"/>
                <a:ea typeface="Calibri" panose="020F0502020204030204" pitchFamily="34" charset="0"/>
                <a:cs typeface="Open Sans"/>
              </a:rPr>
              <a:t> </a:t>
            </a:r>
            <a:endParaRPr lang="pt-PT" dirty="0">
              <a:solidFill>
                <a:srgbClr val="000000"/>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en-GB" dirty="0">
                <a:solidFill>
                  <a:srgbClr val="000000"/>
                </a:solidFill>
                <a:latin typeface="Calibri" panose="020F0502020204030204" pitchFamily="34" charset="0"/>
                <a:ea typeface="Calibri" panose="020F0502020204030204" pitchFamily="34" charset="0"/>
                <a:cs typeface="Open Sans"/>
              </a:rPr>
              <a:t>Ability to reuse water from different origins</a:t>
            </a:r>
            <a:endParaRPr lang="pt-PT" dirty="0">
              <a:solidFill>
                <a:srgbClr val="000000"/>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en-GB" dirty="0">
                <a:solidFill>
                  <a:srgbClr val="000000"/>
                </a:solidFill>
                <a:latin typeface="Calibri" panose="020F0502020204030204" pitchFamily="34" charset="0"/>
                <a:ea typeface="Calibri" panose="020F0502020204030204" pitchFamily="34" charset="0"/>
                <a:cs typeface="Open Sans"/>
              </a:rPr>
              <a:t>Water control and monitorization.</a:t>
            </a:r>
            <a:endParaRPr lang="pt-PT" dirty="0">
              <a:solidFill>
                <a:srgbClr val="000000"/>
              </a:solidFill>
              <a:latin typeface="Minion Pro"/>
              <a:ea typeface="Times New Roman" panose="02020603050405020304" pitchFamily="18" charset="0"/>
              <a:cs typeface="Open Sans"/>
            </a:endParaRPr>
          </a:p>
          <a:p>
            <a:pPr marL="0" indent="0" algn="just">
              <a:lnSpc>
                <a:spcPct val="115000"/>
              </a:lnSpc>
              <a:spcAft>
                <a:spcPts val="0"/>
              </a:spcAft>
              <a:buNone/>
            </a:pPr>
            <a:r>
              <a:rPr lang="en-GB" b="1" dirty="0">
                <a:solidFill>
                  <a:schemeClr val="accent6"/>
                </a:solidFill>
                <a:latin typeface="Calibri" panose="020F0502020204030204" pitchFamily="34" charset="0"/>
                <a:ea typeface="Calibri" panose="020F0502020204030204" pitchFamily="34" charset="0"/>
                <a:cs typeface="Open Sans"/>
              </a:rPr>
              <a:t>Competences</a:t>
            </a:r>
            <a:endParaRPr lang="pt-PT" dirty="0">
              <a:solidFill>
                <a:schemeClr val="accent6"/>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en-GB" dirty="0">
                <a:solidFill>
                  <a:srgbClr val="000000"/>
                </a:solidFill>
                <a:latin typeface="Calibri" panose="020F0502020204030204" pitchFamily="34" charset="0"/>
                <a:ea typeface="Calibri" panose="020F0502020204030204" pitchFamily="34" charset="0"/>
                <a:cs typeface="Open Sans"/>
              </a:rPr>
              <a:t>Better sensibility to water uses and waste      </a:t>
            </a:r>
            <a:endParaRPr lang="pt-PT" dirty="0">
              <a:solidFill>
                <a:srgbClr val="000000"/>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en-GB" dirty="0">
                <a:solidFill>
                  <a:srgbClr val="000000"/>
                </a:solidFill>
                <a:latin typeface="Calibri" panose="020F0502020204030204" pitchFamily="34" charset="0"/>
                <a:ea typeface="Calibri" panose="020F0502020204030204" pitchFamily="34" charset="0"/>
                <a:cs typeface="Open Sans"/>
              </a:rPr>
              <a:t>Better understanding of the notion of the value of water and its quality.         </a:t>
            </a:r>
            <a:endParaRPr lang="pt-PT" dirty="0">
              <a:solidFill>
                <a:srgbClr val="000000"/>
              </a:solidFill>
              <a:latin typeface="Minion Pro"/>
              <a:ea typeface="Times New Roman" panose="02020603050405020304" pitchFamily="18" charset="0"/>
              <a:cs typeface="Open Sans"/>
            </a:endParaRP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38200" y="1005599"/>
            <a:ext cx="10515600" cy="836792"/>
          </a:xfrm>
        </p:spPr>
        <p:txBody>
          <a:bodyPr/>
          <a:lstStyle/>
          <a:p>
            <a:r>
              <a:rPr lang="pt-PT" dirty="0" err="1"/>
              <a:t>Other</a:t>
            </a:r>
            <a:r>
              <a:rPr lang="pt-PT" dirty="0"/>
              <a:t> </a:t>
            </a:r>
            <a:r>
              <a:rPr lang="pt-PT" dirty="0" err="1"/>
              <a:t>sources</a:t>
            </a:r>
            <a:r>
              <a:rPr lang="pt-PT" dirty="0"/>
              <a:t> </a:t>
            </a:r>
            <a:r>
              <a:rPr lang="pt-PT" dirty="0" err="1"/>
              <a:t>of</a:t>
            </a:r>
            <a:r>
              <a:rPr lang="pt-PT" dirty="0"/>
              <a:t> </a:t>
            </a:r>
            <a:r>
              <a:rPr lang="pt-PT" dirty="0" err="1"/>
              <a:t>water</a:t>
            </a:r>
            <a:endParaRPr lang="pt-PT" dirty="0"/>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30</a:t>
            </a:fld>
            <a:endParaRPr lang="it-IT" dirty="0"/>
          </a:p>
        </p:txBody>
      </p:sp>
      <p:sp>
        <p:nvSpPr>
          <p:cNvPr id="7" name="Retângulo 6">
            <a:extLst>
              <a:ext uri="{FF2B5EF4-FFF2-40B4-BE49-F238E27FC236}">
                <a16:creationId xmlns:a16="http://schemas.microsoft.com/office/drawing/2014/main" id="{C714C02A-B79A-4077-A90C-9037A4B104D0}"/>
              </a:ext>
            </a:extLst>
          </p:cNvPr>
          <p:cNvSpPr/>
          <p:nvPr/>
        </p:nvSpPr>
        <p:spPr>
          <a:xfrm>
            <a:off x="838199" y="1938707"/>
            <a:ext cx="3797553" cy="2062103"/>
          </a:xfrm>
          <a:prstGeom prst="rect">
            <a:avLst/>
          </a:prstGeom>
        </p:spPr>
        <p:txBody>
          <a:bodyPr wrap="square">
            <a:spAutoFit/>
          </a:bodyPr>
          <a:lstStyle/>
          <a:p>
            <a:pPr algn="just"/>
            <a:r>
              <a:rPr lang="en-GB" sz="1600" b="1" dirty="0">
                <a:solidFill>
                  <a:schemeClr val="accent6"/>
                </a:solidFill>
              </a:rPr>
              <a:t>Water reuse </a:t>
            </a:r>
            <a:r>
              <a:rPr lang="en-GB" sz="1600" dirty="0"/>
              <a:t>refers to the process whereby wastewater is reclaimed from a variety of sources and treated to a standard appropriate for a second purpose. Any type of wastewater (domestic, municipal, or industrial) can be considered for reuse and, depending on its quality, can be deployed for several different secondary purposes.</a:t>
            </a:r>
            <a:endParaRPr lang="pt-PT" sz="1600" dirty="0"/>
          </a:p>
        </p:txBody>
      </p:sp>
      <p:pic>
        <p:nvPicPr>
          <p:cNvPr id="9" name="Imagem 8">
            <a:extLst>
              <a:ext uri="{FF2B5EF4-FFF2-40B4-BE49-F238E27FC236}">
                <a16:creationId xmlns:a16="http://schemas.microsoft.com/office/drawing/2014/main" id="{24771178-843C-41E4-B6BE-718D8BF4A100}"/>
              </a:ext>
            </a:extLst>
          </p:cNvPr>
          <p:cNvPicPr>
            <a:picLocks noChangeAspect="1"/>
          </p:cNvPicPr>
          <p:nvPr/>
        </p:nvPicPr>
        <p:blipFill>
          <a:blip r:embed="rId2"/>
          <a:stretch>
            <a:fillRect/>
          </a:stretch>
        </p:blipFill>
        <p:spPr>
          <a:xfrm>
            <a:off x="5127770" y="1765848"/>
            <a:ext cx="6226029" cy="4280395"/>
          </a:xfrm>
          <a:prstGeom prst="rect">
            <a:avLst/>
          </a:prstGeom>
        </p:spPr>
      </p:pic>
      <p:sp>
        <p:nvSpPr>
          <p:cNvPr id="12" name="Retângulo 11">
            <a:extLst>
              <a:ext uri="{FF2B5EF4-FFF2-40B4-BE49-F238E27FC236}">
                <a16:creationId xmlns:a16="http://schemas.microsoft.com/office/drawing/2014/main" id="{06012D76-FE0F-4EFC-A91D-3C60EBA95794}"/>
              </a:ext>
            </a:extLst>
          </p:cNvPr>
          <p:cNvSpPr/>
          <p:nvPr/>
        </p:nvSpPr>
        <p:spPr>
          <a:xfrm>
            <a:off x="838199" y="4458123"/>
            <a:ext cx="3797553" cy="1323439"/>
          </a:xfrm>
          <a:prstGeom prst="rect">
            <a:avLst/>
          </a:prstGeom>
        </p:spPr>
        <p:txBody>
          <a:bodyPr wrap="square">
            <a:spAutoFit/>
          </a:bodyPr>
          <a:lstStyle/>
          <a:p>
            <a:pPr algn="just"/>
            <a:r>
              <a:rPr lang="en-US" sz="1600" b="1" dirty="0">
                <a:solidFill>
                  <a:schemeClr val="accent6"/>
                </a:solidFill>
              </a:rPr>
              <a:t>Water recycling </a:t>
            </a:r>
            <a:r>
              <a:rPr lang="en-US" sz="1600" dirty="0"/>
              <a:t>is reusing treated wastewater for beneficial purposes such as agricultural and landscape irrigation, industrial processes, toilet flushing, and replenishing a ground water basin.</a:t>
            </a:r>
            <a:endParaRPr lang="pt-PT" sz="1600" dirty="0"/>
          </a:p>
        </p:txBody>
      </p:sp>
    </p:spTree>
    <p:extLst>
      <p:ext uri="{BB962C8B-B14F-4D97-AF65-F5344CB8AC3E}">
        <p14:creationId xmlns:p14="http://schemas.microsoft.com/office/powerpoint/2010/main" val="2663473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38200" y="1125654"/>
            <a:ext cx="10515600" cy="1009651"/>
          </a:xfrm>
        </p:spPr>
        <p:txBody>
          <a:bodyPr/>
          <a:lstStyle/>
          <a:p>
            <a:r>
              <a:rPr lang="pt-PT" dirty="0" err="1"/>
              <a:t>Conclusion</a:t>
            </a:r>
            <a:endParaRPr lang="pt-PT" dirty="0"/>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31</a:t>
            </a:fld>
            <a:endParaRPr lang="it-IT" dirty="0"/>
          </a:p>
        </p:txBody>
      </p:sp>
      <p:sp>
        <p:nvSpPr>
          <p:cNvPr id="7" name="Retângulo 6">
            <a:extLst>
              <a:ext uri="{FF2B5EF4-FFF2-40B4-BE49-F238E27FC236}">
                <a16:creationId xmlns:a16="http://schemas.microsoft.com/office/drawing/2014/main" id="{5B66029A-A344-4403-B0D5-117B47C837C9}"/>
              </a:ext>
            </a:extLst>
          </p:cNvPr>
          <p:cNvSpPr/>
          <p:nvPr/>
        </p:nvSpPr>
        <p:spPr>
          <a:xfrm>
            <a:off x="902865" y="2215816"/>
            <a:ext cx="10386269" cy="3600986"/>
          </a:xfrm>
          <a:prstGeom prst="rect">
            <a:avLst/>
          </a:prstGeom>
        </p:spPr>
        <p:txBody>
          <a:bodyPr wrap="square">
            <a:spAutoFit/>
          </a:bodyPr>
          <a:lstStyle/>
          <a:p>
            <a:pPr algn="just">
              <a:spcAft>
                <a:spcPts val="600"/>
              </a:spcAft>
            </a:pPr>
            <a:r>
              <a:rPr lang="en-US" sz="1600" dirty="0"/>
              <a:t>The </a:t>
            </a:r>
            <a:r>
              <a:rPr lang="en-US" sz="1600" b="1" dirty="0">
                <a:solidFill>
                  <a:schemeClr val="accent6"/>
                </a:solidFill>
              </a:rPr>
              <a:t>Water, Energy, and Food (WEF) Nexus </a:t>
            </a:r>
            <a:r>
              <a:rPr lang="en-US" sz="1600" dirty="0"/>
              <a:t>is an approach that aims to ensure access to water, energy, and food for all by strengthening synergies and reducing trade-offs among these sectors. The WEF Nexus is a critical concept in the context of sustainable development, as it recognizes the interdependence of these three resources and the need for integrated management.</a:t>
            </a:r>
          </a:p>
          <a:p>
            <a:pPr algn="just">
              <a:spcAft>
                <a:spcPts val="600"/>
              </a:spcAft>
            </a:pPr>
            <a:r>
              <a:rPr lang="en-US" sz="1600" dirty="0"/>
              <a:t>Although over the last 20 years, 6 billion people gained access to improved drinking water, still there is a high childhood mortality rates linked to clean water scarcity, and in total, there is about 829,000 deaths due to unsafe water. </a:t>
            </a:r>
          </a:p>
          <a:p>
            <a:pPr algn="just">
              <a:spcAft>
                <a:spcPts val="600"/>
              </a:spcAft>
            </a:pPr>
            <a:r>
              <a:rPr lang="en-US" sz="1600" dirty="0"/>
              <a:t>Considering all this, it is important to not only value and preserve all the accessible fresh water we still have, by using techniques and management, whether agricultural or industrial, that allow a reduction in water use.</a:t>
            </a:r>
          </a:p>
          <a:p>
            <a:pPr algn="just">
              <a:spcAft>
                <a:spcPts val="600"/>
              </a:spcAft>
            </a:pPr>
            <a:r>
              <a:rPr lang="en-US" sz="1600" dirty="0"/>
              <a:t>At the same time the reuse of wastewater and desalination of ocean water are two important methods for ensuring a sustainable supply of freshwater.  By adopting these sustainable practices, we can ensure that freshwater resources are used efficiently and equitably, while minimizing negative environmental impacts.</a:t>
            </a:r>
          </a:p>
          <a:p>
            <a:pPr algn="just">
              <a:spcAft>
                <a:spcPts val="600"/>
              </a:spcAft>
            </a:pPr>
            <a:r>
              <a:rPr lang="en-US" sz="1600" dirty="0"/>
              <a:t>In this LU, information was provided on various ways in which water can be found on planet Earth, but also information that can help to make a more rational and ecological use of water.</a:t>
            </a:r>
          </a:p>
        </p:txBody>
      </p:sp>
    </p:spTree>
    <p:extLst>
      <p:ext uri="{BB962C8B-B14F-4D97-AF65-F5344CB8AC3E}">
        <p14:creationId xmlns:p14="http://schemas.microsoft.com/office/powerpoint/2010/main" val="334707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1301822"/>
            <a:ext cx="10515600" cy="1009651"/>
          </a:xfrm>
        </p:spPr>
        <p:txBody>
          <a:bodyPr>
            <a:normAutofit fontScale="90000"/>
          </a:bodyPr>
          <a:lstStyle/>
          <a:p>
            <a:r>
              <a:rPr lang="en-US" dirty="0"/>
              <a:t>Subunit 1: Water, energy and food security. General information</a:t>
            </a:r>
            <a:endParaRPr lang="en-GB"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idx="1"/>
          </p:nvPr>
        </p:nvSpPr>
        <p:spPr>
          <a:xfrm>
            <a:off x="838200" y="3016103"/>
            <a:ext cx="10515600" cy="2332140"/>
          </a:xfrm>
        </p:spPr>
        <p:txBody>
          <a:bodyPr>
            <a:normAutofit/>
          </a:bodyPr>
          <a:lstStyle/>
          <a:p>
            <a:pPr lvl="0" algn="just">
              <a:buClr>
                <a:schemeClr val="accent6"/>
              </a:buClr>
            </a:pPr>
            <a:r>
              <a:rPr lang="en-GB" dirty="0">
                <a:solidFill>
                  <a:schemeClr val="tx1"/>
                </a:solidFill>
              </a:rPr>
              <a:t>The importance of water should not be considered in isolation, but from an integral perspective, that is, considering its interrelationship with the climate and biophysical and socioeconomic systems. </a:t>
            </a:r>
          </a:p>
          <a:p>
            <a:pPr lvl="0" algn="just">
              <a:buClr>
                <a:schemeClr val="accent6"/>
              </a:buClr>
            </a:pPr>
            <a:r>
              <a:rPr lang="en-GB" dirty="0">
                <a:solidFill>
                  <a:schemeClr val="tx1"/>
                </a:solidFill>
              </a:rPr>
              <a:t>Water, energy, and food systems are closely interlinked. These interlinkages intensify as the demand for resources increases with population growth and changing consumption patterns.</a:t>
            </a:r>
            <a:endParaRPr lang="pt-PT" dirty="0">
              <a:solidFill>
                <a:schemeClr val="tx1"/>
              </a:solidFill>
            </a:endParaRPr>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US" b="1" dirty="0"/>
              <a:t>Subunit 1: </a:t>
            </a:r>
            <a:r>
              <a:rPr lang="en-US" dirty="0"/>
              <a:t>Water, energy and food security. General information</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C9EB9-BB74-41D7-A72E-03D505B3731F}"/>
              </a:ext>
            </a:extLst>
          </p:cNvPr>
          <p:cNvSpPr>
            <a:spLocks noGrp="1"/>
          </p:cNvSpPr>
          <p:nvPr>
            <p:ph type="title"/>
          </p:nvPr>
        </p:nvSpPr>
        <p:spPr>
          <a:xfrm>
            <a:off x="838200" y="838899"/>
            <a:ext cx="10058400" cy="807339"/>
          </a:xfrm>
        </p:spPr>
        <p:txBody>
          <a:bodyPr>
            <a:normAutofit/>
          </a:bodyPr>
          <a:lstStyle/>
          <a:p>
            <a:pPr algn="just"/>
            <a:r>
              <a:rPr lang="en-US" sz="3600" dirty="0"/>
              <a:t>Water, energy and food security. General information</a:t>
            </a:r>
            <a:endParaRPr lang="pt-PT" sz="3600" dirty="0"/>
          </a:p>
        </p:txBody>
      </p:sp>
      <p:sp>
        <p:nvSpPr>
          <p:cNvPr id="3" name="Marcador de Posição de Conteúdo 2">
            <a:extLst>
              <a:ext uri="{FF2B5EF4-FFF2-40B4-BE49-F238E27FC236}">
                <a16:creationId xmlns:a16="http://schemas.microsoft.com/office/drawing/2014/main" id="{5C050A1F-7CFE-474E-826B-EB5EACDA4C7B}"/>
              </a:ext>
            </a:extLst>
          </p:cNvPr>
          <p:cNvSpPr>
            <a:spLocks noGrp="1"/>
          </p:cNvSpPr>
          <p:nvPr>
            <p:ph idx="1"/>
          </p:nvPr>
        </p:nvSpPr>
        <p:spPr/>
        <p:txBody>
          <a:bodyPr>
            <a:normAutofit fontScale="62500" lnSpcReduction="20000"/>
          </a:bodyPr>
          <a:lstStyle/>
          <a:p>
            <a:pPr algn="just">
              <a:lnSpc>
                <a:spcPct val="170000"/>
              </a:lnSpc>
              <a:spcAft>
                <a:spcPts val="1200"/>
              </a:spcAft>
            </a:pPr>
            <a:r>
              <a:rPr lang="en-US" dirty="0">
                <a:solidFill>
                  <a:schemeClr val="accent6"/>
                </a:solidFill>
              </a:rPr>
              <a:t>Energy: </a:t>
            </a:r>
            <a:r>
              <a:rPr lang="en-US" dirty="0"/>
              <a:t>Long-term energy scenarios have become an essential tool for policy makers to guide the clean energy transition. Energy scenarios produced are varied, leading to an abundance of insights and technology combinations. Comparison studies have emerged to help understand the convergences and divergences between various scenarios, providing trade-offs for decision makers and identifying key insights for policy makers.</a:t>
            </a:r>
          </a:p>
          <a:p>
            <a:pPr algn="just">
              <a:lnSpc>
                <a:spcPct val="170000"/>
              </a:lnSpc>
              <a:spcAft>
                <a:spcPts val="1200"/>
              </a:spcAft>
            </a:pPr>
            <a:r>
              <a:rPr lang="en-US" dirty="0">
                <a:solidFill>
                  <a:schemeClr val="accent6"/>
                </a:solidFill>
              </a:rPr>
              <a:t>Water: </a:t>
            </a:r>
            <a:r>
              <a:rPr lang="en-US" dirty="0"/>
              <a:t>The World Water Council has engaged in an important initiative that reviews and looks at the future of our water resources: “World Water Scenarios”. This initiative seeks to create a number of different scenarios to create clearer visibility on the future of water resources by 2050 and the related policy decisions that would be required for each.</a:t>
            </a:r>
          </a:p>
          <a:p>
            <a:pPr algn="just">
              <a:lnSpc>
                <a:spcPct val="170000"/>
              </a:lnSpc>
              <a:spcAft>
                <a:spcPts val="1200"/>
              </a:spcAft>
            </a:pPr>
            <a:r>
              <a:rPr lang="en-US" dirty="0">
                <a:solidFill>
                  <a:schemeClr val="accent6"/>
                </a:solidFill>
              </a:rPr>
              <a:t>Food: </a:t>
            </a:r>
            <a:r>
              <a:rPr lang="en-US" dirty="0"/>
              <a:t>FAO’s efforts to support evidence-based decision-making processes, provides solid qualitative and quantitative analysis and sheds light on possible strategic options to achieve the Sustainable Development Goals of eradicating hunger, improving nutrition and ensuring economic, social and environmental sustainability of food and agricultural systems.</a:t>
            </a:r>
          </a:p>
          <a:p>
            <a:endParaRPr lang="pt-PT" dirty="0"/>
          </a:p>
        </p:txBody>
      </p:sp>
      <p:sp>
        <p:nvSpPr>
          <p:cNvPr id="4" name="Marcador de Posição do Rodapé 3">
            <a:extLst>
              <a:ext uri="{FF2B5EF4-FFF2-40B4-BE49-F238E27FC236}">
                <a16:creationId xmlns:a16="http://schemas.microsoft.com/office/drawing/2014/main" id="{7A61E3F0-B35D-4726-892E-B017D006CC1E}"/>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US" b="1" dirty="0"/>
              <a:t>Subunit 1: </a:t>
            </a:r>
            <a:r>
              <a:rPr lang="en-US" dirty="0"/>
              <a:t>Water, energy and food security. General information</a:t>
            </a:r>
          </a:p>
        </p:txBody>
      </p:sp>
      <p:sp>
        <p:nvSpPr>
          <p:cNvPr id="5" name="Marcador de Posição do Número do Diapositivo 4">
            <a:extLst>
              <a:ext uri="{FF2B5EF4-FFF2-40B4-BE49-F238E27FC236}">
                <a16:creationId xmlns:a16="http://schemas.microsoft.com/office/drawing/2014/main" id="{03A168EA-8B5F-4CA2-AE07-9760F87DBC0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39976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en-GB" b="1" dirty="0"/>
              <a:t>Uses and relations</a:t>
            </a:r>
            <a:endParaRPr lang="en-GB" dirty="0"/>
          </a:p>
        </p:txBody>
      </p:sp>
      <p:pic>
        <p:nvPicPr>
          <p:cNvPr id="6" name="Marcador de Posição de Conteúdo 5">
            <a:extLst>
              <a:ext uri="{FF2B5EF4-FFF2-40B4-BE49-F238E27FC236}">
                <a16:creationId xmlns:a16="http://schemas.microsoft.com/office/drawing/2014/main" id="{B8ECF264-AD43-4965-B002-691018DEFDB7}"/>
              </a:ext>
            </a:extLst>
          </p:cNvPr>
          <p:cNvPicPr>
            <a:picLocks noGrp="1" noChangeAspect="1"/>
          </p:cNvPicPr>
          <p:nvPr>
            <p:ph idx="1"/>
          </p:nvPr>
        </p:nvPicPr>
        <p:blipFill>
          <a:blip r:embed="rId2"/>
          <a:stretch>
            <a:fillRect/>
          </a:stretch>
        </p:blipFill>
        <p:spPr>
          <a:xfrm>
            <a:off x="2635894" y="1690688"/>
            <a:ext cx="6011195" cy="4108458"/>
          </a:xfrm>
          <a:prstGeom prst="rect">
            <a:avLst/>
          </a:prstGeom>
        </p:spPr>
      </p:pic>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US" b="1" dirty="0"/>
              <a:t>Subunit 1: </a:t>
            </a:r>
            <a:r>
              <a:rPr lang="en-US" dirty="0"/>
              <a:t>Water, energy and food security. General information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7" name="Retângulo 6">
            <a:extLst>
              <a:ext uri="{FF2B5EF4-FFF2-40B4-BE49-F238E27FC236}">
                <a16:creationId xmlns:a16="http://schemas.microsoft.com/office/drawing/2014/main" id="{6B4F74CA-7030-4F2B-9AC6-6DF468263F19}"/>
              </a:ext>
            </a:extLst>
          </p:cNvPr>
          <p:cNvSpPr/>
          <p:nvPr/>
        </p:nvSpPr>
        <p:spPr>
          <a:xfrm>
            <a:off x="4107833" y="5869544"/>
            <a:ext cx="3067315" cy="369332"/>
          </a:xfrm>
          <a:prstGeom prst="rect">
            <a:avLst/>
          </a:prstGeom>
        </p:spPr>
        <p:txBody>
          <a:bodyPr wrap="none">
            <a:spAutoFit/>
          </a:bodyPr>
          <a:lstStyle/>
          <a:p>
            <a:r>
              <a:rPr lang="en-US" dirty="0"/>
              <a:t>Water, Food and Energy nexus </a:t>
            </a:r>
            <a:endParaRPr lang="pt-PT" dirty="0"/>
          </a:p>
        </p:txBody>
      </p:sp>
    </p:spTree>
    <p:extLst>
      <p:ext uri="{BB962C8B-B14F-4D97-AF65-F5344CB8AC3E}">
        <p14:creationId xmlns:p14="http://schemas.microsoft.com/office/powerpoint/2010/main" val="166624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959935" y="2197916"/>
            <a:ext cx="9738729" cy="746620"/>
          </a:xfrm>
        </p:spPr>
        <p:txBody>
          <a:bodyPr>
            <a:normAutofit/>
          </a:bodyPr>
          <a:lstStyle/>
          <a:p>
            <a:r>
              <a:rPr lang="en-GB" b="1" dirty="0"/>
              <a:t>Subunit 2: Hydrologic Cycle</a:t>
            </a:r>
            <a:endParaRPr lang="it-IT" sz="4400" dirty="0">
              <a:solidFill>
                <a:srgbClr val="94C020"/>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7</a:t>
            </a:fld>
            <a:endParaRPr lang="en-US" dirty="0"/>
          </a:p>
        </p:txBody>
      </p:sp>
    </p:spTree>
    <p:extLst>
      <p:ext uri="{BB962C8B-B14F-4D97-AF65-F5344CB8AC3E}">
        <p14:creationId xmlns:p14="http://schemas.microsoft.com/office/powerpoint/2010/main" val="181223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8200" y="1158468"/>
            <a:ext cx="3932237" cy="597716"/>
          </a:xfrm>
        </p:spPr>
        <p:txBody>
          <a:bodyPr/>
          <a:lstStyle/>
          <a:p>
            <a:r>
              <a:rPr lang="en-GB" dirty="0"/>
              <a:t>The water cycle</a:t>
            </a:r>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8</a:t>
            </a:fld>
            <a:endParaRPr lang="en-US" dirty="0"/>
          </a:p>
        </p:txBody>
      </p:sp>
      <p:pic>
        <p:nvPicPr>
          <p:cNvPr id="2" name="Imagem 1">
            <a:extLst>
              <a:ext uri="{FF2B5EF4-FFF2-40B4-BE49-F238E27FC236}">
                <a16:creationId xmlns:a16="http://schemas.microsoft.com/office/drawing/2014/main" id="{22F1EC25-8EC2-422F-B0DE-59B3D4DD3164}"/>
              </a:ext>
            </a:extLst>
          </p:cNvPr>
          <p:cNvPicPr>
            <a:picLocks noChangeAspect="1"/>
          </p:cNvPicPr>
          <p:nvPr/>
        </p:nvPicPr>
        <p:blipFill>
          <a:blip r:embed="rId2"/>
          <a:stretch>
            <a:fillRect/>
          </a:stretch>
        </p:blipFill>
        <p:spPr>
          <a:xfrm>
            <a:off x="2258480" y="1765933"/>
            <a:ext cx="6961022" cy="3326133"/>
          </a:xfrm>
          <a:prstGeom prst="rect">
            <a:avLst/>
          </a:prstGeom>
        </p:spPr>
      </p:pic>
      <p:sp>
        <p:nvSpPr>
          <p:cNvPr id="3" name="Retângulo 2">
            <a:extLst>
              <a:ext uri="{FF2B5EF4-FFF2-40B4-BE49-F238E27FC236}">
                <a16:creationId xmlns:a16="http://schemas.microsoft.com/office/drawing/2014/main" id="{53ABCA83-1C4C-4E09-9B5F-A426E6FB14E8}"/>
              </a:ext>
            </a:extLst>
          </p:cNvPr>
          <p:cNvSpPr/>
          <p:nvPr/>
        </p:nvSpPr>
        <p:spPr>
          <a:xfrm>
            <a:off x="605278" y="5407879"/>
            <a:ext cx="10267426" cy="830997"/>
          </a:xfrm>
          <a:prstGeom prst="rect">
            <a:avLst/>
          </a:prstGeom>
        </p:spPr>
        <p:txBody>
          <a:bodyPr wrap="square">
            <a:spAutoFit/>
          </a:bodyPr>
          <a:lstStyle/>
          <a:p>
            <a:pPr algn="just"/>
            <a:r>
              <a:rPr lang="en-US" sz="1600" dirty="0"/>
              <a:t>The water cycle is driven by the sun. The water cycle shows the continuous movement of water within the Earth and atmosphere. It is a complex system that includes many different processes. Liquid water evaporates into water vapor, condenses to form clouds, and precipitates back to earth in the form of rain, hail and snow.</a:t>
            </a:r>
            <a:endParaRPr lang="pt-PT" sz="1600" dirty="0"/>
          </a:p>
        </p:txBody>
      </p:sp>
    </p:spTree>
    <p:extLst>
      <p:ext uri="{BB962C8B-B14F-4D97-AF65-F5344CB8AC3E}">
        <p14:creationId xmlns:p14="http://schemas.microsoft.com/office/powerpoint/2010/main" val="126965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1092098"/>
            <a:ext cx="10515600" cy="1009651"/>
          </a:xfrm>
        </p:spPr>
        <p:txBody>
          <a:bodyPr/>
          <a:lstStyle/>
          <a:p>
            <a:r>
              <a:rPr lang="en-GB" dirty="0"/>
              <a:t>Types of water</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sp>
        <p:nvSpPr>
          <p:cNvPr id="2" name="CaixaDeTexto 1">
            <a:extLst>
              <a:ext uri="{FF2B5EF4-FFF2-40B4-BE49-F238E27FC236}">
                <a16:creationId xmlns:a16="http://schemas.microsoft.com/office/drawing/2014/main" id="{E17E3476-8A76-425C-926C-A0208C722684}"/>
              </a:ext>
            </a:extLst>
          </p:cNvPr>
          <p:cNvSpPr txBox="1"/>
          <p:nvPr/>
        </p:nvSpPr>
        <p:spPr>
          <a:xfrm>
            <a:off x="875590" y="2274838"/>
            <a:ext cx="10947228" cy="4247317"/>
          </a:xfrm>
          <a:prstGeom prst="rect">
            <a:avLst/>
          </a:prstGeom>
          <a:noFill/>
        </p:spPr>
        <p:txBody>
          <a:bodyPr wrap="none" rtlCol="0">
            <a:spAutoFit/>
          </a:bodyPr>
          <a:lstStyle/>
          <a:p>
            <a:pPr marL="285750" indent="-285750">
              <a:buClr>
                <a:schemeClr val="accent6"/>
              </a:buClr>
              <a:buFont typeface="Arial" panose="020B0604020202020204" pitchFamily="34" charset="0"/>
              <a:buChar char="•"/>
            </a:pPr>
            <a:r>
              <a:rPr lang="pt-PT" dirty="0"/>
              <a:t>Marine </a:t>
            </a:r>
            <a:r>
              <a:rPr lang="pt-PT" dirty="0" err="1"/>
              <a:t>water</a:t>
            </a:r>
            <a:endParaRPr lang="pt-PT" dirty="0"/>
          </a:p>
          <a:p>
            <a:pPr marL="285750" indent="-285750">
              <a:buClr>
                <a:schemeClr val="accent6"/>
              </a:buClr>
              <a:buFont typeface="Arial" panose="020B0604020202020204" pitchFamily="34" charset="0"/>
              <a:buChar char="•"/>
            </a:pPr>
            <a:r>
              <a:rPr lang="pt-PT" dirty="0"/>
              <a:t>Surface </a:t>
            </a:r>
            <a:r>
              <a:rPr lang="pt-PT" dirty="0" err="1"/>
              <a:t>Waters</a:t>
            </a:r>
            <a:r>
              <a:rPr lang="pt-PT" dirty="0"/>
              <a:t>: </a:t>
            </a:r>
          </a:p>
          <a:p>
            <a:pPr marL="742950" lvl="1" indent="-285750">
              <a:buClr>
                <a:schemeClr val="accent6"/>
              </a:buClr>
              <a:buFont typeface="Arial" panose="020B0604020202020204" pitchFamily="34" charset="0"/>
              <a:buChar char="•"/>
            </a:pPr>
            <a:r>
              <a:rPr lang="pt-PT" dirty="0"/>
              <a:t>A - </a:t>
            </a:r>
            <a:r>
              <a:rPr lang="pt-PT" dirty="0" err="1"/>
              <a:t>Perennial</a:t>
            </a:r>
            <a:r>
              <a:rPr lang="pt-PT" dirty="0"/>
              <a:t> </a:t>
            </a:r>
            <a:r>
              <a:rPr lang="pt-PT" sz="1400" dirty="0"/>
              <a:t>(</a:t>
            </a:r>
            <a:r>
              <a:rPr lang="en-US" sz="1400" dirty="0"/>
              <a:t>A stream that has flowing water year-round during a typical year)</a:t>
            </a:r>
            <a:endParaRPr lang="pt-PT" sz="1400" dirty="0"/>
          </a:p>
          <a:p>
            <a:pPr marL="742950" lvl="1" indent="-285750">
              <a:buClr>
                <a:schemeClr val="accent6"/>
              </a:buClr>
              <a:buFont typeface="Arial" panose="020B0604020202020204" pitchFamily="34" charset="0"/>
              <a:buChar char="•"/>
            </a:pPr>
            <a:r>
              <a:rPr lang="pt-PT" dirty="0"/>
              <a:t>B - </a:t>
            </a:r>
            <a:r>
              <a:rPr lang="pt-PT" dirty="0" err="1"/>
              <a:t>Intermittent</a:t>
            </a:r>
            <a:r>
              <a:rPr lang="pt-PT" dirty="0"/>
              <a:t> </a:t>
            </a:r>
            <a:r>
              <a:rPr lang="pt-PT" sz="1400" dirty="0"/>
              <a:t>(</a:t>
            </a:r>
            <a:r>
              <a:rPr lang="en-US" sz="1400" dirty="0"/>
              <a:t>A stream </a:t>
            </a:r>
            <a:r>
              <a:rPr lang="en-US" sz="1400" i="1" dirty="0"/>
              <a:t>that has flowing water during certain times of the year, when groundwater provides water for stream flow)</a:t>
            </a:r>
            <a:endParaRPr lang="pt-PT" sz="1400" dirty="0"/>
          </a:p>
          <a:p>
            <a:pPr marL="742950" lvl="1" indent="-285750">
              <a:buClr>
                <a:schemeClr val="accent6"/>
              </a:buClr>
              <a:buFont typeface="Arial" panose="020B0604020202020204" pitchFamily="34" charset="0"/>
              <a:buChar char="•"/>
            </a:pPr>
            <a:r>
              <a:rPr lang="pt-PT" dirty="0"/>
              <a:t>C - </a:t>
            </a:r>
            <a:r>
              <a:rPr lang="pt-PT" dirty="0" err="1"/>
              <a:t>Ephemeral</a:t>
            </a:r>
            <a:r>
              <a:rPr lang="pt-PT" dirty="0"/>
              <a:t> </a:t>
            </a:r>
            <a:r>
              <a:rPr lang="pt-PT" sz="1400" dirty="0"/>
              <a:t>(</a:t>
            </a:r>
            <a:r>
              <a:rPr lang="en-US" sz="1400" i="1" dirty="0"/>
              <a:t>A stream that has flowing water only during or for a short duration after precipitation events in a typical year)</a:t>
            </a:r>
            <a:endParaRPr lang="pt-PT" sz="1400"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r>
              <a:rPr lang="pt-PT" dirty="0"/>
              <a:t>                              A				           B                                                                      C</a:t>
            </a:r>
          </a:p>
          <a:p>
            <a:pPr marL="285750" indent="-285750">
              <a:buClr>
                <a:schemeClr val="accent6"/>
              </a:buClr>
              <a:buFont typeface="Arial" panose="020B0604020202020204" pitchFamily="34" charset="0"/>
              <a:buChar char="•"/>
            </a:pPr>
            <a:r>
              <a:rPr lang="en-US" dirty="0"/>
              <a:t>Groundwater</a:t>
            </a:r>
          </a:p>
          <a:p>
            <a:pPr marL="285750" indent="-285750">
              <a:buClr>
                <a:schemeClr val="accent6"/>
              </a:buClr>
              <a:buFont typeface="Arial" panose="020B0604020202020204" pitchFamily="34" charset="0"/>
              <a:buChar char="•"/>
            </a:pPr>
            <a:r>
              <a:rPr lang="en-US" dirty="0"/>
              <a:t>Aquifers</a:t>
            </a:r>
          </a:p>
          <a:p>
            <a:endParaRPr lang="pt-PT" dirty="0"/>
          </a:p>
        </p:txBody>
      </p:sp>
      <p:pic>
        <p:nvPicPr>
          <p:cNvPr id="4" name="Imagem 3">
            <a:extLst>
              <a:ext uri="{FF2B5EF4-FFF2-40B4-BE49-F238E27FC236}">
                <a16:creationId xmlns:a16="http://schemas.microsoft.com/office/drawing/2014/main" id="{4B1686A3-1EA7-4248-8055-7974EA47D04D}"/>
              </a:ext>
            </a:extLst>
          </p:cNvPr>
          <p:cNvPicPr>
            <a:picLocks noChangeAspect="1"/>
          </p:cNvPicPr>
          <p:nvPr/>
        </p:nvPicPr>
        <p:blipFill>
          <a:blip r:embed="rId2"/>
          <a:stretch>
            <a:fillRect/>
          </a:stretch>
        </p:blipFill>
        <p:spPr>
          <a:xfrm>
            <a:off x="9085316" y="1780785"/>
            <a:ext cx="1224753" cy="815018"/>
          </a:xfrm>
          <a:prstGeom prst="rect">
            <a:avLst/>
          </a:prstGeom>
        </p:spPr>
      </p:pic>
      <p:pic>
        <p:nvPicPr>
          <p:cNvPr id="8" name="Imagem 7">
            <a:extLst>
              <a:ext uri="{FF2B5EF4-FFF2-40B4-BE49-F238E27FC236}">
                <a16:creationId xmlns:a16="http://schemas.microsoft.com/office/drawing/2014/main" id="{6CAB461D-DBF0-401C-BB01-5EC43097A2BA}"/>
              </a:ext>
            </a:extLst>
          </p:cNvPr>
          <p:cNvPicPr>
            <a:picLocks noChangeAspect="1"/>
          </p:cNvPicPr>
          <p:nvPr/>
        </p:nvPicPr>
        <p:blipFill>
          <a:blip r:embed="rId3"/>
          <a:stretch>
            <a:fillRect/>
          </a:stretch>
        </p:blipFill>
        <p:spPr>
          <a:xfrm>
            <a:off x="1620603" y="3811250"/>
            <a:ext cx="2067369" cy="1375740"/>
          </a:xfrm>
          <a:prstGeom prst="rect">
            <a:avLst/>
          </a:prstGeom>
        </p:spPr>
      </p:pic>
      <p:pic>
        <p:nvPicPr>
          <p:cNvPr id="9" name="Imagem 8">
            <a:extLst>
              <a:ext uri="{FF2B5EF4-FFF2-40B4-BE49-F238E27FC236}">
                <a16:creationId xmlns:a16="http://schemas.microsoft.com/office/drawing/2014/main" id="{ADD395F9-E2E8-4BD2-886F-B8F4F32DB3A1}"/>
              </a:ext>
            </a:extLst>
          </p:cNvPr>
          <p:cNvPicPr>
            <a:picLocks noChangeAspect="1"/>
          </p:cNvPicPr>
          <p:nvPr/>
        </p:nvPicPr>
        <p:blipFill>
          <a:blip r:embed="rId4"/>
          <a:stretch>
            <a:fillRect/>
          </a:stretch>
        </p:blipFill>
        <p:spPr>
          <a:xfrm>
            <a:off x="5113609" y="3811250"/>
            <a:ext cx="2067369" cy="1370756"/>
          </a:xfrm>
          <a:prstGeom prst="rect">
            <a:avLst/>
          </a:prstGeom>
        </p:spPr>
      </p:pic>
      <p:pic>
        <p:nvPicPr>
          <p:cNvPr id="10" name="Imagem 9">
            <a:extLst>
              <a:ext uri="{FF2B5EF4-FFF2-40B4-BE49-F238E27FC236}">
                <a16:creationId xmlns:a16="http://schemas.microsoft.com/office/drawing/2014/main" id="{A2BEA568-7476-45D5-8368-0DC51B5B432B}"/>
              </a:ext>
            </a:extLst>
          </p:cNvPr>
          <p:cNvPicPr>
            <a:picLocks noChangeAspect="1"/>
          </p:cNvPicPr>
          <p:nvPr/>
        </p:nvPicPr>
        <p:blipFill>
          <a:blip r:embed="rId5"/>
          <a:stretch>
            <a:fillRect/>
          </a:stretch>
        </p:blipFill>
        <p:spPr>
          <a:xfrm>
            <a:off x="8892330" y="3853402"/>
            <a:ext cx="2004270" cy="1333751"/>
          </a:xfrm>
          <a:prstGeom prst="rect">
            <a:avLst/>
          </a:prstGeom>
        </p:spPr>
      </p:pic>
      <p:sp>
        <p:nvSpPr>
          <p:cNvPr id="11" name="CaixaDeTexto 10">
            <a:extLst>
              <a:ext uri="{FF2B5EF4-FFF2-40B4-BE49-F238E27FC236}">
                <a16:creationId xmlns:a16="http://schemas.microsoft.com/office/drawing/2014/main" id="{E2925AD0-C28E-4397-853F-1D2A73BAFA53}"/>
              </a:ext>
            </a:extLst>
          </p:cNvPr>
          <p:cNvSpPr txBox="1"/>
          <p:nvPr/>
        </p:nvSpPr>
        <p:spPr>
          <a:xfrm>
            <a:off x="9025072" y="2572289"/>
            <a:ext cx="1345240" cy="338554"/>
          </a:xfrm>
          <a:prstGeom prst="rect">
            <a:avLst/>
          </a:prstGeom>
          <a:noFill/>
        </p:spPr>
        <p:txBody>
          <a:bodyPr wrap="none" rtlCol="0">
            <a:spAutoFit/>
          </a:bodyPr>
          <a:lstStyle/>
          <a:p>
            <a:r>
              <a:rPr lang="pt-PT" sz="1600" dirty="0"/>
              <a:t>Marine </a:t>
            </a:r>
            <a:r>
              <a:rPr lang="pt-PT" sz="1600" dirty="0" err="1"/>
              <a:t>Water</a:t>
            </a:r>
            <a:endParaRPr lang="pt-PT" sz="1600" dirty="0"/>
          </a:p>
        </p:txBody>
      </p:sp>
    </p:spTree>
    <p:extLst>
      <p:ext uri="{BB962C8B-B14F-4D97-AF65-F5344CB8AC3E}">
        <p14:creationId xmlns:p14="http://schemas.microsoft.com/office/powerpoint/2010/main" val="30683575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E7F5A2-C644-4E1D-9B56-09873EDDF8F2}"/>
</file>

<file path=customXml/itemProps2.xml><?xml version="1.0" encoding="utf-8"?>
<ds:datastoreItem xmlns:ds="http://schemas.openxmlformats.org/officeDocument/2006/customXml" ds:itemID="{7B5C0146-E1BF-40BD-834F-8AE2C1D65BDB}"/>
</file>

<file path=docProps/app.xml><?xml version="1.0" encoding="utf-8"?>
<Properties xmlns="http://schemas.openxmlformats.org/officeDocument/2006/extended-properties" xmlns:vt="http://schemas.openxmlformats.org/officeDocument/2006/docPropsVTypes">
  <Template/>
  <TotalTime>1063</TotalTime>
  <Words>3307</Words>
  <Application>Microsoft Office PowerPoint</Application>
  <PresentationFormat>Ecrã Panorâmico</PresentationFormat>
  <Paragraphs>177</Paragraphs>
  <Slides>32</Slides>
  <Notes>0</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32</vt:i4>
      </vt:variant>
    </vt:vector>
  </HeadingPairs>
  <TitlesOfParts>
    <vt:vector size="40" baseType="lpstr">
      <vt:lpstr>Arial</vt:lpstr>
      <vt:lpstr>Calibri</vt:lpstr>
      <vt:lpstr>Calibri Light</vt:lpstr>
      <vt:lpstr>Minion Pro</vt:lpstr>
      <vt:lpstr>Open Sans</vt:lpstr>
      <vt:lpstr>Times New Roman</vt:lpstr>
      <vt:lpstr>Wingdings</vt:lpstr>
      <vt:lpstr>Tema1</vt:lpstr>
      <vt:lpstr>Apresentação do PowerPoint</vt:lpstr>
      <vt:lpstr>Course: HEI Module: Agricultural sustainability, management of natural resources and climate action  Learning Unit: Water, Energy, and Food (WEF) Nexus security, Drip Irrigation, and Desalination</vt:lpstr>
      <vt:lpstr>Introduction</vt:lpstr>
      <vt:lpstr>Subunit 1: Water, energy and food security. General information</vt:lpstr>
      <vt:lpstr>Water, energy and food security. General information</vt:lpstr>
      <vt:lpstr>Uses and relations</vt:lpstr>
      <vt:lpstr>Subunit 2: Hydrologic Cycle</vt:lpstr>
      <vt:lpstr>The water cycle</vt:lpstr>
      <vt:lpstr>Types of water</vt:lpstr>
      <vt:lpstr>Types of Aquifers</vt:lpstr>
      <vt:lpstr>Considering the interaction of water molecules with soil, soil water can be classified into three main types:</vt:lpstr>
      <vt:lpstr>Other classification of types of water:</vt:lpstr>
      <vt:lpstr>Subunit 3: Supply water systems</vt:lpstr>
      <vt:lpstr>Origins of the water storage:</vt:lpstr>
      <vt:lpstr>Origin of the water storage (continuation)</vt:lpstr>
      <vt:lpstr>Water storage</vt:lpstr>
      <vt:lpstr>Apresentação do PowerPoint</vt:lpstr>
      <vt:lpstr>Water uses</vt:lpstr>
      <vt:lpstr>Water uses</vt:lpstr>
      <vt:lpstr>Water uses</vt:lpstr>
      <vt:lpstr>Water Management</vt:lpstr>
      <vt:lpstr>Water Management</vt:lpstr>
      <vt:lpstr>Water Management</vt:lpstr>
      <vt:lpstr>Water Management</vt:lpstr>
      <vt:lpstr>Water Management</vt:lpstr>
      <vt:lpstr>Water Management</vt:lpstr>
      <vt:lpstr>Subunit 6: Other sources of water</vt:lpstr>
      <vt:lpstr>Other sources of water</vt:lpstr>
      <vt:lpstr>Other sources of water</vt:lpstr>
      <vt:lpstr>Other sources of water</vt:lpstr>
      <vt:lpstr>Conclusion</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Joaquim Fernando Moreira da Silva</cp:lastModifiedBy>
  <cp:revision>76</cp:revision>
  <dcterms:created xsi:type="dcterms:W3CDTF">2022-08-02T09:54:50Z</dcterms:created>
  <dcterms:modified xsi:type="dcterms:W3CDTF">2024-03-04T16:06:49Z</dcterms:modified>
</cp:coreProperties>
</file>