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59"/>
  </p:notesMasterIdLst>
  <p:sldIdLst>
    <p:sldId id="265" r:id="rId2"/>
    <p:sldId id="256" r:id="rId3"/>
    <p:sldId id="260" r:id="rId4"/>
    <p:sldId id="269" r:id="rId5"/>
    <p:sldId id="267"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68" r:id="rId21"/>
    <p:sldId id="263" r:id="rId22"/>
    <p:sldId id="261" r:id="rId23"/>
    <p:sldId id="271" r:id="rId24"/>
    <p:sldId id="270" r:id="rId25"/>
    <p:sldId id="272"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7" r:id="rId45"/>
    <p:sldId id="308" r:id="rId46"/>
    <p:sldId id="309" r:id="rId47"/>
    <p:sldId id="310" r:id="rId48"/>
    <p:sldId id="311" r:id="rId49"/>
    <p:sldId id="312" r:id="rId50"/>
    <p:sldId id="313" r:id="rId51"/>
    <p:sldId id="305" r:id="rId52"/>
    <p:sldId id="306" r:id="rId53"/>
    <p:sldId id="314" r:id="rId54"/>
    <p:sldId id="321" r:id="rId55"/>
    <p:sldId id="320" r:id="rId56"/>
    <p:sldId id="322" r:id="rId57"/>
    <p:sldId id="266" r:id="rId5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114" d="100"/>
          <a:sy n="114" d="100"/>
        </p:scale>
        <p:origin x="29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05/01/2024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3.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5.xml"/><Relationship Id="rId5" Type="http://schemas.openxmlformats.org/officeDocument/2006/relationships/image" Target="../media/image18.emf"/><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5.x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image" Target="../media/image7.emf"/><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5.xml"/><Relationship Id="rId5" Type="http://schemas.openxmlformats.org/officeDocument/2006/relationships/image" Target="../media/image34.emf"/><Relationship Id="rId4" Type="http://schemas.openxmlformats.org/officeDocument/2006/relationships/image" Target="../media/image33.emf"/></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4.xml"/><Relationship Id="rId1" Type="http://schemas.openxmlformats.org/officeDocument/2006/relationships/video" Target="https://www.youtube.com/embed/FM0X1NNZ4Jk?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4.xml"/><Relationship Id="rId1" Type="http://schemas.openxmlformats.org/officeDocument/2006/relationships/video" Target="https://www.youtube.com/embed/ZX7SOhk97hA?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4.xml"/><Relationship Id="rId1" Type="http://schemas.openxmlformats.org/officeDocument/2006/relationships/video" Target="https://www.youtube.com/embed/Tl1YkbdcEgU?feature=oembed"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1180730" y="681037"/>
            <a:ext cx="9854214" cy="1009651"/>
          </a:xfrm>
        </p:spPr>
        <p:txBody>
          <a:bodyPr>
            <a:noAutofit/>
          </a:bodyPr>
          <a:lstStyle/>
          <a:p>
            <a:pPr algn="ctr"/>
            <a:r>
              <a:rPr lang="en-US" sz="3600" dirty="0"/>
              <a:t>Precision agriculture and big data for productivity and efficiency</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358806" y="1690688"/>
            <a:ext cx="5189738" cy="4351338"/>
          </a:xfrm>
        </p:spPr>
        <p:txBody>
          <a:bodyPr>
            <a:normAutofit/>
          </a:bodyPr>
          <a:lstStyle/>
          <a:p>
            <a:pPr marL="0" indent="0" algn="ctr">
              <a:lnSpc>
                <a:spcPct val="115000"/>
              </a:lnSpc>
              <a:spcBef>
                <a:spcPts val="600"/>
              </a:spcBef>
              <a:spcAft>
                <a:spcPts val="600"/>
              </a:spcAft>
              <a:buNone/>
            </a:pP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Europe’s Agriculture Sector: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ICT in agriculture, its adaptation and development are not always positive, since they suffer from the lack of young people in agriculture. Furthermore, countries having a small-scale farmer framework face a severe barrier in the investment capability for automation. Internet access availability is very often considered a big issue that hampers ICT usage in agriculture.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
        <p:nvSpPr>
          <p:cNvPr id="6" name="Segnaposto contenuto 2">
            <a:extLst>
              <a:ext uri="{FF2B5EF4-FFF2-40B4-BE49-F238E27FC236}">
                <a16:creationId xmlns:a16="http://schemas.microsoft.com/office/drawing/2014/main" id="{C140E266-9D50-5CDF-93D9-8E8A9CC7C2FE}"/>
              </a:ext>
            </a:extLst>
          </p:cNvPr>
          <p:cNvSpPr txBox="1">
            <a:spLocks/>
          </p:cNvSpPr>
          <p:nvPr/>
        </p:nvSpPr>
        <p:spPr>
          <a:xfrm>
            <a:off x="5859262" y="1690688"/>
            <a:ext cx="616110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600"/>
              </a:spcBef>
              <a:spcAft>
                <a:spcPts val="600"/>
              </a:spcAft>
              <a:buNone/>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Precision Agriculture in Greece:</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In Greece and in the European South in general there is a delay in the implementation of these systems. This is attributed to the prevailing conditions in which they are characterized:</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Small farms.</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Farmers who are attached to traditional methods production and product subsidies.</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By farmers with a low level of education.</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Lack of developed technology to apply the methods precision farming methods for crops in the European South, especially for fruit and vegetables.</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216348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94299" y="681037"/>
            <a:ext cx="9969623" cy="1009651"/>
          </a:xfrm>
        </p:spPr>
        <p:txBody>
          <a:bodyPr>
            <a:noAutofit/>
          </a:bodyPr>
          <a:lstStyle/>
          <a:p>
            <a:pPr algn="ctr"/>
            <a:r>
              <a:rPr lang="en-US" sz="3600" dirty="0"/>
              <a:t>Precision agriculture and big data for productivity and efficiency</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p:txBody>
          <a:bodyPr/>
          <a:lstStyle/>
          <a:p>
            <a:pPr marL="0" indent="0" algn="ctr">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Precision Agriculture Adoption-PAA</a:t>
            </a:r>
            <a:endParaRPr lang="el-GR"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sz="1800" b="1" dirty="0">
                <a:solidFill>
                  <a:srgbClr val="808080"/>
                </a:solidFill>
                <a:effectLst/>
                <a:latin typeface="Calibri" panose="020F0502020204030204" pitchFamily="34" charset="0"/>
                <a:ea typeface="Calibri" panose="020F0502020204030204" pitchFamily="34" charset="0"/>
                <a:cs typeface="Arial" panose="020B0604020202020204" pitchFamily="34" charset="0"/>
              </a:rPr>
              <a:t>Precision Agriculture </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refers to the application of new agricultural practices (based in particular on GPS), with the aim of increasing or maintaining production rates, using fewer inputs of any kind (agrochemicals, water, energy), improving profit margins and at the same time increasing sustainability. However, the simplest definition of PGA was given by (</a:t>
            </a:r>
            <a:r>
              <a:rPr lang="en-US" sz="1800"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Gebbers</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 &amp; </a:t>
            </a:r>
            <a:r>
              <a:rPr lang="en-US" sz="1800"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Adamchuk</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 2010) as "the application of the right application, in the right place at the right time“.</a:t>
            </a:r>
          </a:p>
          <a:p>
            <a:pPr marL="0" indent="0">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Precision Agriculture technologies can be defined as a farming system that responds to three key challenges:</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 Sustainable increase in agricultural productivity and incomes - food security and economic growth.</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2. Adaptation and building resilience to climate change - climate change adaptation.</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 Reducing and/or eliminating greenhouse gas emissions - mitigating the impacts of climate change</a:t>
            </a: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2727308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1251751" y="678494"/>
            <a:ext cx="9644850" cy="626524"/>
          </a:xfrm>
        </p:spPr>
        <p:txBody>
          <a:bodyPr>
            <a:no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642369"/>
            <a:ext cx="10515600" cy="4534594"/>
          </a:xfrm>
        </p:spPr>
        <p:txBody>
          <a:bodyPr>
            <a:normAutofit/>
          </a:bodyPr>
          <a:lstStyle/>
          <a:p>
            <a:pPr marL="0" indent="0" algn="ctr">
              <a:buNone/>
            </a:pPr>
            <a:r>
              <a:rPr lang="en-US" sz="1800" b="1" dirty="0"/>
              <a:t>GPS a tool for Agriculture</a:t>
            </a:r>
          </a:p>
          <a:p>
            <a:pPr marL="0" indent="0" algn="just">
              <a:buNone/>
            </a:pPr>
            <a:r>
              <a:rPr lang="en-US" sz="1800" dirty="0"/>
              <a:t>GPS is a worldwide radio-navigation system formed from a constellation of twenty-four satellites and five ground stations. The GPS provides continuous three-dimensional positioning twenty-four hours a day to military and civilian users throughout the world.</a:t>
            </a:r>
          </a:p>
          <a:p>
            <a:pPr marL="0" indent="0" algn="just">
              <a:buNone/>
            </a:pPr>
            <a:endParaRPr lang="en-US" sz="1800" dirty="0"/>
          </a:p>
          <a:p>
            <a:pPr marL="0" indent="0">
              <a:buNone/>
            </a:pPr>
            <a:r>
              <a:rPr lang="en-US" sz="1800" dirty="0"/>
              <a:t>The Global Positioning System is divided into three major components: </a:t>
            </a:r>
          </a:p>
          <a:p>
            <a:pPr marL="0" indent="0" algn="just">
              <a:buNone/>
            </a:pPr>
            <a:r>
              <a:rPr lang="en-US" sz="1800" b="1" dirty="0"/>
              <a:t>1.</a:t>
            </a:r>
            <a:r>
              <a:rPr lang="en-US" sz="1800" dirty="0"/>
              <a:t>The control segment, the space segment, and the user segment. The control segment is the sole responsibility of the DoD, who undertakes the construction, launching, maintenance, and constant monitoring of all GPS satellites.</a:t>
            </a:r>
          </a:p>
          <a:p>
            <a:pPr marL="0" indent="0" algn="just">
              <a:buNone/>
            </a:pPr>
            <a:r>
              <a:rPr lang="en-US" sz="1800" b="1" dirty="0"/>
              <a:t>2.</a:t>
            </a:r>
            <a:r>
              <a:rPr lang="en-US" sz="1800" dirty="0"/>
              <a:t>The space segment consists of the constellation of Earth-orbiting satellites. </a:t>
            </a:r>
          </a:p>
          <a:p>
            <a:pPr marL="0" indent="0" algn="just">
              <a:buNone/>
            </a:pPr>
            <a:r>
              <a:rPr lang="en-US" sz="1800" b="1" dirty="0"/>
              <a:t>3.</a:t>
            </a:r>
            <a:r>
              <a:rPr lang="en-US" sz="1800" dirty="0"/>
              <a:t>The user segment consists of all Earth-based GPS receivers.</a:t>
            </a: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49474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8"/>
            <a:ext cx="10515600" cy="695002"/>
          </a:xfrm>
        </p:spPr>
        <p:txBody>
          <a:bodyPr>
            <a:norm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p:txBody>
          <a:bodyPr/>
          <a:lstStyle/>
          <a:p>
            <a:pPr marL="0" indent="0" algn="ctr">
              <a:buNone/>
            </a:pPr>
            <a:r>
              <a:rPr lang="en-US" sz="1800" b="1" dirty="0"/>
              <a:t>GIS a software for Agriculture</a:t>
            </a:r>
            <a:r>
              <a:rPr lang="en-US" sz="1800" dirty="0"/>
              <a:t>:</a:t>
            </a:r>
          </a:p>
          <a:p>
            <a:pPr marL="0" indent="0" algn="just">
              <a:buNone/>
            </a:pPr>
            <a:r>
              <a:rPr lang="en-US" sz="1800" dirty="0"/>
              <a:t>A GIS (Geographic Information System) is a structure constituted by a powerful set of instruments and technologies committed to acquire, store, manage, transform, analyze and visualize georeferenced spatial data, where every document or event referred to a particular portion of Earth’s surface is an example of georeferenced information.</a:t>
            </a:r>
          </a:p>
          <a:p>
            <a:pPr marL="0" indent="0" algn="just">
              <a:buNone/>
            </a:pPr>
            <a:r>
              <a:rPr lang="en-US" sz="1800" dirty="0"/>
              <a:t>A GIS is the base technical tool to analyze the condition of a portion of soil, to manage the related activities, to plan the following actions. Some basic concepts: cartography (cadastral maps), ortho images, data layers.</a:t>
            </a:r>
          </a:p>
          <a:p>
            <a:pPr marL="0" indent="0" algn="just">
              <a:buNone/>
            </a:pPr>
            <a:r>
              <a:rPr lang="en-US" sz="1800" dirty="0"/>
              <a:t>GIS software manages different kinds of inputs, to represent different aspects of the area of interest. Geographic data is information about the earth’s surface and the objects found on it. There are various sources of digital data: maps, aerial photographs, satellite images, existing analog tables, and GPS receivers. </a:t>
            </a:r>
          </a:p>
          <a:p>
            <a:pPr marL="0" indent="0" algn="just">
              <a:buNone/>
            </a:pPr>
            <a:r>
              <a:rPr lang="en-US" sz="1800" dirty="0"/>
              <a:t>The most common methods of capturing data from various sources include digitizing, map scanning, satellite data, field data collection and others. In particular, earth resources satellites have become a source of huge amounts of data for GIS applications and generally they can be directly imported into the software.</a:t>
            </a:r>
          </a:p>
          <a:p>
            <a:pPr marL="0" indent="0" algn="just">
              <a:buNone/>
            </a:pPr>
            <a:endParaRPr lang="en-US" sz="1800" dirty="0"/>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343076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837045"/>
          </a:xfrm>
        </p:spPr>
        <p:txBody>
          <a:bodyPr>
            <a:norm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5056573" cy="4351338"/>
          </a:xfrm>
        </p:spPr>
        <p:txBody>
          <a:bodyPr>
            <a:normAutofit/>
          </a:bodyPr>
          <a:lstStyle/>
          <a:p>
            <a:pPr marL="0" indent="0" algn="ctr">
              <a:buNone/>
            </a:pPr>
            <a:r>
              <a:rPr lang="en-US" sz="1800" b="1" dirty="0"/>
              <a:t>How does it work?</a:t>
            </a:r>
          </a:p>
          <a:p>
            <a:pPr marL="0" indent="0" algn="just">
              <a:buNone/>
            </a:pPr>
            <a:r>
              <a:rPr lang="en-US" sz="1800" dirty="0"/>
              <a:t>To determine the position through the system, it is necessary to use a receiver. Various factors affect the quality and accuracy of the signal of a receiver. Determine the position of a point in 5 steps (Blewitt, 1997):</a:t>
            </a:r>
          </a:p>
          <a:p>
            <a:pPr marL="0" indent="0">
              <a:buNone/>
            </a:pPr>
            <a:r>
              <a:rPr lang="en-US" sz="1800" b="1" dirty="0"/>
              <a:t>1. Trilateration</a:t>
            </a:r>
          </a:p>
          <a:p>
            <a:pPr marL="0" indent="0">
              <a:buNone/>
            </a:pPr>
            <a:r>
              <a:rPr lang="en-US" sz="1800" b="1" dirty="0"/>
              <a:t>2. Measurement of the distance to the satellites.</a:t>
            </a:r>
          </a:p>
          <a:p>
            <a:pPr marL="0" indent="0">
              <a:buNone/>
            </a:pPr>
            <a:r>
              <a:rPr lang="en-US" sz="1800" b="1" dirty="0"/>
              <a:t>3. Synchronization of receiver - satellite clocks.</a:t>
            </a:r>
          </a:p>
          <a:p>
            <a:pPr marL="0" indent="0">
              <a:buNone/>
            </a:pPr>
            <a:r>
              <a:rPr lang="en-US" sz="1800" b="1" dirty="0"/>
              <a:t>4. Finding the position of the satellites.</a:t>
            </a:r>
          </a:p>
          <a:p>
            <a:pPr marL="0" indent="0">
              <a:buNone/>
            </a:pPr>
            <a:r>
              <a:rPr lang="en-US" sz="1800" b="1" dirty="0"/>
              <a:t>5. Correction of signal delays.</a:t>
            </a: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
        <p:nvSpPr>
          <p:cNvPr id="6" name="Segnaposto contenuto 2">
            <a:extLst>
              <a:ext uri="{FF2B5EF4-FFF2-40B4-BE49-F238E27FC236}">
                <a16:creationId xmlns:a16="http://schemas.microsoft.com/office/drawing/2014/main" id="{A81E4FCD-6359-6F06-59C2-1B2EFE4726A5}"/>
              </a:ext>
            </a:extLst>
          </p:cNvPr>
          <p:cNvSpPr txBox="1">
            <a:spLocks/>
          </p:cNvSpPr>
          <p:nvPr/>
        </p:nvSpPr>
        <p:spPr>
          <a:xfrm>
            <a:off x="6100069" y="1825625"/>
            <a:ext cx="58888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t>What can GIS application do?</a:t>
            </a:r>
          </a:p>
          <a:p>
            <a:pPr marL="0" indent="0" algn="ctr">
              <a:buFont typeface="Arial" panose="020B0604020202020204" pitchFamily="34" charset="0"/>
              <a:buNone/>
            </a:pPr>
            <a:endParaRPr lang="en-US" sz="1800" b="1" dirty="0"/>
          </a:p>
          <a:p>
            <a:pPr marL="0" indent="0" algn="just">
              <a:buFont typeface="Arial" panose="020B0604020202020204" pitchFamily="34" charset="0"/>
              <a:buNone/>
            </a:pPr>
            <a:r>
              <a:rPr lang="en-US" sz="1800" dirty="0"/>
              <a:t>It can combine spatial and non-spatial spatial information. </a:t>
            </a:r>
          </a:p>
          <a:p>
            <a:pPr marL="0" indent="0" algn="just">
              <a:buFont typeface="Arial" panose="020B0604020202020204" pitchFamily="34" charset="0"/>
              <a:buNone/>
            </a:pPr>
            <a:r>
              <a:rPr lang="en-US" sz="1800" dirty="0"/>
              <a:t>•Draw maps, display on maps the spatial distribution of various phenomena (e.g. Population per block)</a:t>
            </a:r>
          </a:p>
          <a:p>
            <a:pPr marL="0" indent="0" algn="just">
              <a:buFont typeface="Arial" panose="020B0604020202020204" pitchFamily="34" charset="0"/>
              <a:buNone/>
            </a:pPr>
            <a:r>
              <a:rPr lang="en-US" sz="1800" dirty="0"/>
              <a:t>•Add, delete and modify existing spatial and non-spatial data.</a:t>
            </a:r>
          </a:p>
          <a:p>
            <a:pPr marL="0" indent="0" algn="just">
              <a:buFont typeface="Arial" panose="020B0604020202020204" pitchFamily="34" charset="0"/>
              <a:buNone/>
            </a:pPr>
            <a:r>
              <a:rPr lang="en-US" sz="1800" dirty="0"/>
              <a:t>•Combine and correlate data from different levels of information.</a:t>
            </a:r>
          </a:p>
          <a:p>
            <a:pPr marL="0" indent="0" algn="just">
              <a:buFont typeface="Arial" panose="020B0604020202020204" pitchFamily="34" charset="0"/>
              <a:buNone/>
            </a:pPr>
            <a:r>
              <a:rPr lang="en-US" sz="1800" dirty="0"/>
              <a:t>•Perform simple and complex spatial analyses and spatial correlations</a:t>
            </a:r>
          </a:p>
          <a:p>
            <a:endParaRPr lang="en-GB" sz="1800" dirty="0"/>
          </a:p>
        </p:txBody>
      </p:sp>
    </p:spTree>
    <p:extLst>
      <p:ext uri="{BB962C8B-B14F-4D97-AF65-F5344CB8AC3E}">
        <p14:creationId xmlns:p14="http://schemas.microsoft.com/office/powerpoint/2010/main" val="2563317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8"/>
            <a:ext cx="10515600" cy="748268"/>
          </a:xfrm>
        </p:spPr>
        <p:txBody>
          <a:bodyPr>
            <a:norm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p:txBody>
          <a:bodyPr>
            <a:normAutofit/>
          </a:bodyPr>
          <a:lstStyle/>
          <a:p>
            <a:pPr marL="0" indent="0" algn="ctr">
              <a:buNone/>
            </a:pPr>
            <a:r>
              <a:rPr lang="en-US" sz="1800" b="1" dirty="0"/>
              <a:t>Advantages of using GIS:</a:t>
            </a:r>
          </a:p>
          <a:p>
            <a:r>
              <a:rPr lang="en-US" sz="1800" dirty="0"/>
              <a:t>They draw maps quickly and cheaply.</a:t>
            </a:r>
          </a:p>
          <a:p>
            <a:r>
              <a:rPr lang="en-US" sz="1800" dirty="0"/>
              <a:t>Design maps for any special needs of the user.</a:t>
            </a:r>
          </a:p>
          <a:p>
            <a:r>
              <a:rPr lang="en-US" sz="1800" dirty="0"/>
              <a:t>Make map design possible even when there are no qualified personnel.</a:t>
            </a:r>
          </a:p>
          <a:p>
            <a:r>
              <a:rPr lang="en-US" sz="1800" dirty="0"/>
              <a:t>Allow experimentation with different graphical representations of the same data.</a:t>
            </a:r>
          </a:p>
          <a:p>
            <a:r>
              <a:rPr lang="en-US" sz="1800" dirty="0"/>
              <a:t>Facilitate the design of up-to-date maps when the data is already in digital format.</a:t>
            </a:r>
          </a:p>
          <a:p>
            <a:r>
              <a:rPr lang="en-US" sz="1800" dirty="0"/>
              <a:t>Facilitate statistical analysis of data when needed for map design.</a:t>
            </a:r>
          </a:p>
          <a:p>
            <a:r>
              <a:rPr lang="en-US" sz="1800" dirty="0"/>
              <a:t>They minimize the use of traditional printed maps as a means of storing data and thus reduce the impact of data classification and generalization on data quality.</a:t>
            </a:r>
          </a:p>
          <a:p>
            <a:r>
              <a:rPr lang="en-US" sz="1800" dirty="0"/>
              <a:t>Design maps in which the processes of data generalization and selection are precisely defined and systematically executed.</a:t>
            </a:r>
          </a:p>
          <a:p>
            <a:r>
              <a:rPr lang="en-US" sz="1800" dirty="0"/>
              <a:t>Draw maps that are difficult to draw by hand, e.g. three-dimensional maps.</a:t>
            </a: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71635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8"/>
            <a:ext cx="10515600" cy="686124"/>
          </a:xfrm>
        </p:spPr>
        <p:txBody>
          <a:bodyPr>
            <a:norm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p:txBody>
          <a:bodyPr>
            <a:normAutofit/>
          </a:bodyPr>
          <a:lstStyle/>
          <a:p>
            <a:pPr marL="0" indent="0" algn="ctr">
              <a:buNone/>
            </a:pPr>
            <a:r>
              <a:rPr lang="en-US" sz="1800" b="1" dirty="0"/>
              <a:t>What Data can we import in a GIS?</a:t>
            </a:r>
          </a:p>
          <a:p>
            <a:r>
              <a:rPr lang="en-US" sz="1800" dirty="0"/>
              <a:t>Spatial data (in the form of maps, aerial photographs, satellite images)</a:t>
            </a:r>
          </a:p>
          <a:p>
            <a:r>
              <a:rPr lang="en-US" sz="1800" dirty="0"/>
              <a:t>Descriptive data (in the form of field observations, questionnaire data)</a:t>
            </a:r>
          </a:p>
          <a:p>
            <a:pPr marL="0" indent="0">
              <a:buNone/>
            </a:pPr>
            <a:r>
              <a:rPr lang="en-US" sz="1800" dirty="0"/>
              <a:t>The above data are imported via terminals (descriptive data), digitized, scanned, magnetic media.</a:t>
            </a:r>
          </a:p>
          <a:p>
            <a:pPr marL="0" indent="0">
              <a:buNone/>
            </a:pPr>
            <a:r>
              <a:rPr lang="en-US" sz="1800" dirty="0"/>
              <a:t>	</a:t>
            </a:r>
          </a:p>
          <a:p>
            <a:pPr marL="0" indent="0">
              <a:buNone/>
            </a:pPr>
            <a:endParaRPr lang="en-US" sz="1800" dirty="0"/>
          </a:p>
          <a:p>
            <a:pPr marL="0" indent="0" algn="ctr">
              <a:buNone/>
            </a:pPr>
            <a:r>
              <a:rPr lang="en-US" sz="1800" b="1" dirty="0"/>
              <a:t>Geographical-Spatial Information:</a:t>
            </a:r>
          </a:p>
          <a:p>
            <a:pPr algn="just"/>
            <a:r>
              <a:rPr lang="en-US" sz="1800" dirty="0"/>
              <a:t>Vector format (vector) The basic building block is the arc defined by the coordinates (x, y) of two points (start and end).</a:t>
            </a:r>
          </a:p>
          <a:p>
            <a:pPr algn="just"/>
            <a:r>
              <a:rPr lang="en-US" sz="1800" dirty="0"/>
              <a:t>Mosaic or Mosaic-type or raster format (raster) The basic building block is the cell of known-fixed dimensions. It is usually a square or hexagon whose center coordinates are squared. </a:t>
            </a: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2771803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721635"/>
          </a:xfrm>
        </p:spPr>
        <p:txBody>
          <a:bodyPr>
            <a:norm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1" y="1825625"/>
            <a:ext cx="4497280" cy="4351338"/>
          </a:xfrm>
        </p:spPr>
        <p:txBody>
          <a:bodyPr>
            <a:normAutofit/>
          </a:bodyPr>
          <a:lstStyle/>
          <a:p>
            <a:pPr marL="0" indent="0" algn="ctr">
              <a:buNone/>
            </a:pPr>
            <a:r>
              <a:rPr lang="en-GB" sz="1800" b="1" dirty="0"/>
              <a:t>Spatial Data can be:</a:t>
            </a:r>
          </a:p>
          <a:p>
            <a:pPr marL="0" indent="0" algn="just">
              <a:buNone/>
            </a:pPr>
            <a:r>
              <a:rPr lang="en-US" sz="1800" dirty="0"/>
              <a:t>1.</a:t>
            </a:r>
            <a:r>
              <a:rPr lang="en-US" sz="1800" b="1" dirty="0"/>
              <a:t>Points, </a:t>
            </a:r>
            <a:r>
              <a:rPr lang="en-US" sz="1800" dirty="0"/>
              <a:t>is the simplest method of representation in the form of a point and refers to those entities that have (at the given scale) no dimension in space</a:t>
            </a:r>
          </a:p>
          <a:p>
            <a:pPr marL="0" indent="0" algn="just">
              <a:buNone/>
            </a:pPr>
            <a:r>
              <a:rPr lang="en-US" sz="1800" dirty="0"/>
              <a:t>2. </a:t>
            </a:r>
            <a:r>
              <a:rPr lang="en-US" sz="1800" b="1" dirty="0"/>
              <a:t>Lines</a:t>
            </a:r>
            <a:r>
              <a:rPr lang="en-US" sz="1800" dirty="0"/>
              <a:t> is the method of displaying in the form of a line segment and is represented using two pairs of coordinates of those points that define the beginning and end of the line segment. (e.g. isosceles curves).</a:t>
            </a:r>
          </a:p>
          <a:p>
            <a:pPr marL="0" indent="0" algn="just">
              <a:buNone/>
            </a:pPr>
            <a:r>
              <a:rPr lang="en-US" sz="1800" dirty="0"/>
              <a:t>3.</a:t>
            </a:r>
            <a:r>
              <a:rPr lang="en-US" sz="1800" b="1" dirty="0"/>
              <a:t>Polygons</a:t>
            </a:r>
            <a:r>
              <a:rPr lang="en-US" sz="1800" dirty="0"/>
              <a:t> is the method of displaying in the form of polygons which consist of continuous linear data. (e.g. forest).</a:t>
            </a:r>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6" name="Picture 5">
            <a:extLst>
              <a:ext uri="{FF2B5EF4-FFF2-40B4-BE49-F238E27FC236}">
                <a16:creationId xmlns:a16="http://schemas.microsoft.com/office/drawing/2014/main" id="{1BE0D695-90FC-CF4D-A6E4-DBE63C2EED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2330" y="4318441"/>
            <a:ext cx="2738120" cy="1802765"/>
          </a:xfrm>
          <a:prstGeom prst="rect">
            <a:avLst/>
          </a:prstGeom>
          <a:noFill/>
          <a:ln>
            <a:noFill/>
          </a:ln>
        </p:spPr>
      </p:pic>
      <p:pic>
        <p:nvPicPr>
          <p:cNvPr id="7" name="Picture 6">
            <a:extLst>
              <a:ext uri="{FF2B5EF4-FFF2-40B4-BE49-F238E27FC236}">
                <a16:creationId xmlns:a16="http://schemas.microsoft.com/office/drawing/2014/main" id="{8838DD67-DB53-9F0D-1947-FBD1E0ABAF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8801" y="2416422"/>
            <a:ext cx="2965450" cy="1784350"/>
          </a:xfrm>
          <a:prstGeom prst="rect">
            <a:avLst/>
          </a:prstGeom>
          <a:noFill/>
          <a:ln>
            <a:noFill/>
          </a:ln>
        </p:spPr>
      </p:pic>
      <p:pic>
        <p:nvPicPr>
          <p:cNvPr id="8" name="Picture 7">
            <a:extLst>
              <a:ext uri="{FF2B5EF4-FFF2-40B4-BE49-F238E27FC236}">
                <a16:creationId xmlns:a16="http://schemas.microsoft.com/office/drawing/2014/main" id="{9F912124-500F-B855-7AB1-4A3FBAF5B3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8959" y="1663728"/>
            <a:ext cx="2933700" cy="1696720"/>
          </a:xfrm>
          <a:prstGeom prst="rect">
            <a:avLst/>
          </a:prstGeom>
          <a:noFill/>
          <a:ln>
            <a:noFill/>
          </a:ln>
        </p:spPr>
      </p:pic>
    </p:spTree>
    <p:extLst>
      <p:ext uri="{BB962C8B-B14F-4D97-AF65-F5344CB8AC3E}">
        <p14:creationId xmlns:p14="http://schemas.microsoft.com/office/powerpoint/2010/main" val="291930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712757"/>
          </a:xfrm>
        </p:spPr>
        <p:txBody>
          <a:bodyPr>
            <a:norm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1109709" y="1484790"/>
            <a:ext cx="10244091" cy="3888420"/>
          </a:xfrm>
        </p:spPr>
        <p:txBody>
          <a:bodyPr>
            <a:no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Advantages of Vector Data: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Data are presented in their original form without generalization.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Vector maps are aesthetically better and resemble traditional analogue maps.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Most analogue maps are in vector format therefore no data conversion is required.</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exact spatial location of the data is preserved.</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Can easily change scale and cartographic projection so that it is easier to combine vector files from different sources.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Vector representations are compatible with relational DB models, are easier to update and maintain vector files.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Vector representations have much greater spatial resolution capabilities especially with respect to networks e.g. roads, rivers, railways.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300849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712757"/>
          </a:xfrm>
        </p:spPr>
        <p:txBody>
          <a:bodyPr>
            <a:normAutofit/>
          </a:bodyPr>
          <a:lstStyle/>
          <a:p>
            <a:pPr algn="ctr"/>
            <a:r>
              <a:rPr lang="en-US" sz="3600" dirty="0"/>
              <a:t>Introduction to earth observation in Agriculture</a:t>
            </a:r>
            <a:endParaRPr lang="en-GB" sz="36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6" name="Segnaposto contenuto 2">
            <a:extLst>
              <a:ext uri="{FF2B5EF4-FFF2-40B4-BE49-F238E27FC236}">
                <a16:creationId xmlns:a16="http://schemas.microsoft.com/office/drawing/2014/main" id="{7A96521C-CADC-F5F7-D3DE-1FCB1756932F}"/>
              </a:ext>
            </a:extLst>
          </p:cNvPr>
          <p:cNvSpPr txBox="1">
            <a:spLocks/>
          </p:cNvSpPr>
          <p:nvPr/>
        </p:nvSpPr>
        <p:spPr>
          <a:xfrm>
            <a:off x="838199" y="1642369"/>
            <a:ext cx="10707949" cy="4534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600"/>
              </a:spcBef>
              <a:spcAft>
                <a:spcPts val="600"/>
              </a:spcAft>
              <a:buNone/>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Disadvantages of Vector Data:</a:t>
            </a:r>
            <a:endParaRPr lang="el-GR"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The position of each point must be recorded exactly.</a:t>
            </a:r>
            <a:endParaRPr lang="el-GR"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For successful analysis the vector data must be converted into a topological structure. This requires difficult processing and detailed data cleaning. Because the topology is static any update or correction of the vector data requires rebuilding the topology</a:t>
            </a:r>
            <a:endParaRPr lang="el-GR"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Spatial processing algorithms are complex and require difficult processing. This often limits the processing of large volumes of data.</a:t>
            </a:r>
            <a:endParaRPr lang="el-GR"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Continuous data such as elevation data cannot be represented in vector form.</a:t>
            </a:r>
            <a:endParaRPr lang="el-GR"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Spatial analysis within polygons is not possible.</a:t>
            </a:r>
            <a:endParaRPr lang="el-GR"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Tree>
    <p:extLst>
      <p:ext uri="{BB962C8B-B14F-4D97-AF65-F5344CB8AC3E}">
        <p14:creationId xmlns:p14="http://schemas.microsoft.com/office/powerpoint/2010/main" val="315817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1523999" y="2123260"/>
            <a:ext cx="9205519" cy="2387600"/>
          </a:xfrm>
        </p:spPr>
        <p:txBody>
          <a:bodyPr>
            <a:noAutofit/>
          </a:bodyPr>
          <a:lstStyle/>
          <a:p>
            <a:r>
              <a:rPr lang="en-GB" sz="4000" b="1" dirty="0">
                <a:solidFill>
                  <a:srgbClr val="94C020"/>
                </a:solidFill>
                <a:latin typeface="+mn-lt"/>
              </a:rPr>
              <a:t>Course: (HEI-B1)</a:t>
            </a:r>
            <a:br>
              <a:rPr lang="en-GB" sz="4000" b="1" dirty="0">
                <a:solidFill>
                  <a:srgbClr val="94C020"/>
                </a:solidFill>
                <a:latin typeface="+mn-lt"/>
              </a:rPr>
            </a:br>
            <a:r>
              <a:rPr lang="en-GB" sz="4000" b="1" dirty="0">
                <a:solidFill>
                  <a:srgbClr val="94C020"/>
                </a:solidFill>
                <a:latin typeface="+mn-lt"/>
              </a:rPr>
              <a:t>Module: (Digital technologies and artificial intelligence)</a:t>
            </a:r>
            <a:br>
              <a:rPr lang="en-GB" sz="4000" b="1" dirty="0">
                <a:solidFill>
                  <a:srgbClr val="94C020"/>
                </a:solidFill>
                <a:latin typeface="+mn-lt"/>
              </a:rPr>
            </a:br>
            <a:r>
              <a:rPr lang="en-GB" sz="4000" b="1" dirty="0">
                <a:solidFill>
                  <a:srgbClr val="94C020"/>
                </a:solidFill>
                <a:latin typeface="+mn-lt"/>
              </a:rPr>
              <a:t>Learning Unit: (</a:t>
            </a:r>
            <a:r>
              <a:rPr lang="en-GB" sz="4000" dirty="0"/>
              <a:t>Precision technologies and Big Data</a:t>
            </a:r>
            <a:r>
              <a:rPr lang="en-GB" sz="4000" b="1" dirty="0">
                <a:solidFill>
                  <a:srgbClr val="94C020"/>
                </a:solidFill>
                <a:latin typeface="+mn-lt"/>
              </a:rPr>
              <a:t>)</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Authors</a:t>
            </a:r>
            <a:r>
              <a:rPr lang="it-IT" dirty="0">
                <a:solidFill>
                  <a:schemeClr val="tx1">
                    <a:lumMod val="65000"/>
                    <a:lumOff val="35000"/>
                  </a:schemeClr>
                </a:solidFill>
              </a:rPr>
              <a:t>: (CERTH)</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681037"/>
            <a:ext cx="10515600" cy="668369"/>
          </a:xfrm>
        </p:spPr>
        <p:txBody>
          <a:bodyPr>
            <a:norm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p:txBody>
          <a:bodyPr>
            <a:no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Advantages of Raster Data: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spatial position of each cell is determined by its position in the grid. Therefore, only the coordinates of the starting point of the matrix are stored.</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Due to the storage of the data in tabular form the data analysis is easy and fast.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nature of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plexigraphic</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maps, single variable maps, are ideal for mathematical modelling and quantitative analysis.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plexigraphic</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structure handles discrete data, e.g. such as forest stands, as well as continuous data, e.g. elevation, and facilitates the combination of the two types of data.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
        <p:nvSpPr>
          <p:cNvPr id="4" name="Segnaposto piè di pagina 3">
            <a:extLst>
              <a:ext uri="{FF2B5EF4-FFF2-40B4-BE49-F238E27FC236}">
                <a16:creationId xmlns:a16="http://schemas.microsoft.com/office/drawing/2014/main" id="{D87BE30D-4BBB-B618-5093-189B014C156C}"/>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144644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a:xfrm>
            <a:off x="838200" y="812800"/>
            <a:ext cx="10515600" cy="589872"/>
          </a:xfrm>
        </p:spPr>
        <p:txBody>
          <a:bodyPr>
            <a:normAutofit/>
          </a:bodyPr>
          <a:lstStyle/>
          <a:p>
            <a:pPr algn="ctr"/>
            <a:r>
              <a:rPr lang="en-US" sz="3600" dirty="0"/>
              <a:t>Introduction to earth observation in Agriculture</a:t>
            </a:r>
            <a:endParaRPr lang="en-GB" sz="3600"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199" y="1825625"/>
            <a:ext cx="10818181" cy="4351338"/>
          </a:xfrm>
        </p:spPr>
        <p:txBody>
          <a:bodyPr>
            <a:norm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Disadvantages of Raster Data:</a:t>
            </a:r>
          </a:p>
          <a:p>
            <a:pPr marL="0" indent="0" algn="just">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size of the cell determines the spatial resolution of the data.</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visualisation</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of linear features is extremely difficult and depends on the size of the cell.</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processing of parametric data is time consuming if we have a large volume of data.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Plexigraphic</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maps store the value of a single parameter for a region.</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•In addition to the increase in processing time, problems in data integrity may arise due to the choice of cell size when plotting vector maps.</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•Most gridded maps do not meet the high quality of maps required by cartography.</a:t>
            </a:r>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21</a:t>
            </a:fld>
            <a:endParaRPr lang="en-US" dirty="0"/>
          </a:p>
        </p:txBody>
      </p:sp>
    </p:spTree>
    <p:extLst>
      <p:ext uri="{BB962C8B-B14F-4D97-AF65-F5344CB8AC3E}">
        <p14:creationId xmlns:p14="http://schemas.microsoft.com/office/powerpoint/2010/main" val="145548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838200" y="723900"/>
            <a:ext cx="9760150" cy="600075"/>
          </a:xfrm>
        </p:spPr>
        <p:txBody>
          <a:bodyPr>
            <a:noAutofit/>
          </a:bodyPr>
          <a:lstStyle/>
          <a:p>
            <a:pPr algn="ctr"/>
            <a:r>
              <a:rPr lang="en-US" sz="3600" dirty="0">
                <a:solidFill>
                  <a:srgbClr val="94C020"/>
                </a:solidFill>
              </a:rPr>
              <a:t>Introduction to earth observation in Agriculture </a:t>
            </a:r>
            <a:endParaRPr lang="it-IT" sz="3600" dirty="0">
              <a:solidFill>
                <a:srgbClr val="94C020"/>
              </a:solidFill>
            </a:endParaRPr>
          </a:p>
        </p:txBody>
      </p:sp>
      <p:sp>
        <p:nvSpPr>
          <p:cNvPr id="7" name="Segnaposto testo 6">
            <a:extLst>
              <a:ext uri="{FF2B5EF4-FFF2-40B4-BE49-F238E27FC236}">
                <a16:creationId xmlns:a16="http://schemas.microsoft.com/office/drawing/2014/main" id="{3A33BEB4-FC51-2AA7-60E6-5BA3EC05E9B9}"/>
              </a:ext>
            </a:extLst>
          </p:cNvPr>
          <p:cNvSpPr>
            <a:spLocks noGrp="1"/>
          </p:cNvSpPr>
          <p:nvPr>
            <p:ph type="body" sz="half" idx="2"/>
          </p:nvPr>
        </p:nvSpPr>
        <p:spPr>
          <a:xfrm>
            <a:off x="838200" y="1569129"/>
            <a:ext cx="5021062" cy="4076700"/>
          </a:xfrm>
        </p:spPr>
        <p:txBody>
          <a:bodyPr>
            <a:noAutofit/>
          </a:bodyPr>
          <a:lstStyle/>
          <a:p>
            <a:pPr algn="ctr">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Spatial Data Collection:</a:t>
            </a:r>
            <a:endParaRPr lang="el-GR" sz="1800" b="1"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Spatial data can also be collected from remote sensors on satellites such as Landsat, NORA, Advanced Very High Resolution Radiometer (AVHRR) and SPOT HRV (High Resolution Visible Range Instrument), which has unbiased interpretation and is very accurate. Also, from aerial photographs for digital terrain modelling, data collection methods vary from manual to fully automated.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it-IT" sz="1800" dirty="0">
              <a:solidFill>
                <a:schemeClr val="tx1">
                  <a:lumMod val="65000"/>
                  <a:lumOff val="35000"/>
                </a:schemeClr>
              </a:solidFill>
            </a:endParaRPr>
          </a:p>
        </p:txBody>
      </p:sp>
      <p:sp>
        <p:nvSpPr>
          <p:cNvPr id="4" name="Segnaposto piè di pagina 3">
            <a:extLst>
              <a:ext uri="{FF2B5EF4-FFF2-40B4-BE49-F238E27FC236}">
                <a16:creationId xmlns:a16="http://schemas.microsoft.com/office/drawing/2014/main" id="{4AB139E5-6432-20E2-BE0B-711445D3CD74}"/>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22</a:t>
            </a:fld>
            <a:endParaRPr lang="en-US" dirty="0"/>
          </a:p>
        </p:txBody>
      </p:sp>
      <p:pic>
        <p:nvPicPr>
          <p:cNvPr id="6" name="Picture 5">
            <a:extLst>
              <a:ext uri="{FF2B5EF4-FFF2-40B4-BE49-F238E27FC236}">
                <a16:creationId xmlns:a16="http://schemas.microsoft.com/office/drawing/2014/main" id="{F702F3B1-51C7-3B5C-544F-E835C3CD11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3605" y="1263694"/>
            <a:ext cx="3092450" cy="2343785"/>
          </a:xfrm>
          <a:prstGeom prst="rect">
            <a:avLst/>
          </a:prstGeom>
          <a:noFill/>
          <a:ln>
            <a:noFill/>
          </a:ln>
        </p:spPr>
      </p:pic>
      <p:pic>
        <p:nvPicPr>
          <p:cNvPr id="8" name="Picture 7">
            <a:extLst>
              <a:ext uri="{FF2B5EF4-FFF2-40B4-BE49-F238E27FC236}">
                <a16:creationId xmlns:a16="http://schemas.microsoft.com/office/drawing/2014/main" id="{D5411956-E65C-51B6-4A30-888BAFA50AA8}"/>
              </a:ext>
            </a:extLst>
          </p:cNvPr>
          <p:cNvPicPr>
            <a:picLocks noChangeAspect="1"/>
          </p:cNvPicPr>
          <p:nvPr/>
        </p:nvPicPr>
        <p:blipFill>
          <a:blip r:embed="rId3"/>
          <a:stretch>
            <a:fillRect/>
          </a:stretch>
        </p:blipFill>
        <p:spPr>
          <a:xfrm>
            <a:off x="6095999" y="3295709"/>
            <a:ext cx="3340963" cy="3026374"/>
          </a:xfrm>
          <a:prstGeom prst="rect">
            <a:avLst/>
          </a:prstGeom>
        </p:spPr>
      </p:pic>
    </p:spTree>
    <p:extLst>
      <p:ext uri="{BB962C8B-B14F-4D97-AF65-F5344CB8AC3E}">
        <p14:creationId xmlns:p14="http://schemas.microsoft.com/office/powerpoint/2010/main" val="1812231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839788" y="685800"/>
            <a:ext cx="9831171" cy="600074"/>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9" name="Segnaposto testo 8">
            <a:extLst>
              <a:ext uri="{FF2B5EF4-FFF2-40B4-BE49-F238E27FC236}">
                <a16:creationId xmlns:a16="http://schemas.microsoft.com/office/drawing/2014/main" id="{D8B43516-8517-284F-3974-9A46EF274351}"/>
              </a:ext>
            </a:extLst>
          </p:cNvPr>
          <p:cNvSpPr>
            <a:spLocks noGrp="1"/>
          </p:cNvSpPr>
          <p:nvPr>
            <p:ph type="body" sz="half" idx="2"/>
          </p:nvPr>
        </p:nvSpPr>
        <p:spPr>
          <a:xfrm>
            <a:off x="839789" y="1500328"/>
            <a:ext cx="4051808" cy="4438834"/>
          </a:xfrm>
        </p:spPr>
        <p:txBody>
          <a:bodyPr>
            <a:noAutofit/>
          </a:bodyPr>
          <a:lstStyle/>
          <a:p>
            <a:pPr algn="ctr">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Spatial Data Quality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 key success factor of Geographical Information System.</a:t>
            </a:r>
            <a:r>
              <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It is determined by many factors including:</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accuracy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precision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bias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scale</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spatial resolution</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
        <p:nvSpPr>
          <p:cNvPr id="5" name="Segnaposto piè di pagina 4">
            <a:extLst>
              <a:ext uri="{FF2B5EF4-FFF2-40B4-BE49-F238E27FC236}">
                <a16:creationId xmlns:a16="http://schemas.microsoft.com/office/drawing/2014/main" id="{2076BC40-B181-C45B-69D5-05A5C3ACE9C5}"/>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23</a:t>
            </a:fld>
            <a:endParaRPr lang="en-US" dirty="0"/>
          </a:p>
        </p:txBody>
      </p:sp>
      <p:sp>
        <p:nvSpPr>
          <p:cNvPr id="2" name="Segnaposto testo 8">
            <a:extLst>
              <a:ext uri="{FF2B5EF4-FFF2-40B4-BE49-F238E27FC236}">
                <a16:creationId xmlns:a16="http://schemas.microsoft.com/office/drawing/2014/main" id="{940E8BAC-994D-EA50-8E9B-E4C29885CCEF}"/>
              </a:ext>
            </a:extLst>
          </p:cNvPr>
          <p:cNvSpPr txBox="1">
            <a:spLocks/>
          </p:cNvSpPr>
          <p:nvPr/>
        </p:nvSpPr>
        <p:spPr>
          <a:xfrm>
            <a:off x="6631620" y="3158633"/>
            <a:ext cx="4341181" cy="2025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generalization</a:t>
            </a: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 </a:t>
            </a:r>
          </a:p>
          <a:p>
            <a:pPr marL="34290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compatibility</a:t>
            </a: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a:t>
            </a:r>
          </a:p>
          <a:p>
            <a:pPr marL="34290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Applicability</a:t>
            </a:r>
            <a:endParaRPr lang="el-GR"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Integrity.</a:t>
            </a:r>
            <a:endParaRPr lang="el-GR" sz="1800" b="1" dirty="0">
              <a:solidFill>
                <a:srgbClr val="808080"/>
              </a:solidFill>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Tree>
    <p:extLst>
      <p:ext uri="{BB962C8B-B14F-4D97-AF65-F5344CB8AC3E}">
        <p14:creationId xmlns:p14="http://schemas.microsoft.com/office/powerpoint/2010/main" val="1269659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95002"/>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24</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453168"/>
            <a:ext cx="4834631" cy="4394200"/>
          </a:xfrm>
        </p:spPr>
        <p:txBody>
          <a:bodyPr>
            <a:no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Sources of data errors.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(Burrough, 1986)</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Obvious errors: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age of the data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cartographic coverage of the area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scale of the map; (d) the density of observations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relevance of the available data for the specific application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format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availability of the data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cost.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800" dirty="0"/>
          </a:p>
        </p:txBody>
      </p:sp>
      <p:sp>
        <p:nvSpPr>
          <p:cNvPr id="3" name="TextBox 2">
            <a:extLst>
              <a:ext uri="{FF2B5EF4-FFF2-40B4-BE49-F238E27FC236}">
                <a16:creationId xmlns:a16="http://schemas.microsoft.com/office/drawing/2014/main" id="{5D17987C-3D0F-0388-ED45-8378E5749A2F}"/>
              </a:ext>
            </a:extLst>
          </p:cNvPr>
          <p:cNvSpPr txBox="1"/>
          <p:nvPr/>
        </p:nvSpPr>
        <p:spPr>
          <a:xfrm>
            <a:off x="6249880" y="1501958"/>
            <a:ext cx="4456589" cy="2446567"/>
          </a:xfrm>
          <a:prstGeom prst="rect">
            <a:avLst/>
          </a:prstGeom>
          <a:noFill/>
        </p:spPr>
        <p:txBody>
          <a:bodyPr wrap="square">
            <a:spAutoFit/>
          </a:bodyPr>
          <a:lstStyle/>
          <a:p>
            <a:pPr algn="just">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Β</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Errors arising from the initial measurements</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accuracy of the location</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accuracy of the parametric data describing the spatial data</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variation of the data </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55F562-2DC4-5704-EEC6-B7A7A77C2DA4}"/>
              </a:ext>
            </a:extLst>
          </p:cNvPr>
          <p:cNvSpPr txBox="1"/>
          <p:nvPr/>
        </p:nvSpPr>
        <p:spPr>
          <a:xfrm>
            <a:off x="6325711" y="4074443"/>
            <a:ext cx="4532789" cy="2281907"/>
          </a:xfrm>
          <a:prstGeom prst="rect">
            <a:avLst/>
          </a:prstGeom>
          <a:noFill/>
        </p:spPr>
        <p:txBody>
          <a:bodyPr wrap="square">
            <a:spAutoFit/>
          </a:bodyPr>
          <a:lstStyle/>
          <a:p>
            <a:pPr algn="just">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 Processing errors</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Numerical errors</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Topological analysis errors</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Classification and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generalisation</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errors</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Digitisation</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and georeferencing errors</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83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03880"/>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25</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81362"/>
            <a:ext cx="4390748" cy="4395600"/>
          </a:xfrm>
        </p:spPr>
        <p:txBody>
          <a:bodyPr>
            <a:normAutofit/>
          </a:bodyPr>
          <a:lstStyle/>
          <a:p>
            <a:pPr marL="0" indent="0" algn="jus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Raster data are created during the scanning process using automatic scanners, which are divided into raster scanners and vector scanners.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Digitisation</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using a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digitiser</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digitising</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on screen, stereophotogrammetry and COGO data are used to produce digital vector maps.</a:t>
            </a:r>
          </a:p>
          <a:p>
            <a:pPr marL="0" indent="0" algn="just">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GB" sz="1800" dirty="0"/>
              <a:t>Flatbed scanners</a:t>
            </a:r>
          </a:p>
          <a:p>
            <a:pPr algn="just"/>
            <a:r>
              <a:rPr lang="en-GB" sz="1800" dirty="0"/>
              <a:t> Wide format scanners </a:t>
            </a:r>
          </a:p>
          <a:p>
            <a:pPr algn="just"/>
            <a:endParaRPr lang="en-GB" sz="1800" dirty="0"/>
          </a:p>
        </p:txBody>
      </p:sp>
      <p:pic>
        <p:nvPicPr>
          <p:cNvPr id="11" name="Picture 10">
            <a:extLst>
              <a:ext uri="{FF2B5EF4-FFF2-40B4-BE49-F238E27FC236}">
                <a16:creationId xmlns:a16="http://schemas.microsoft.com/office/drawing/2014/main" id="{B213DB51-1864-473A-1300-2EA30F487E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5420" y="1781362"/>
            <a:ext cx="2278380" cy="1714500"/>
          </a:xfrm>
          <a:prstGeom prst="rect">
            <a:avLst/>
          </a:prstGeom>
          <a:noFill/>
          <a:ln>
            <a:noFill/>
          </a:ln>
        </p:spPr>
      </p:pic>
      <p:pic>
        <p:nvPicPr>
          <p:cNvPr id="12" name="Picture 11">
            <a:extLst>
              <a:ext uri="{FF2B5EF4-FFF2-40B4-BE49-F238E27FC236}">
                <a16:creationId xmlns:a16="http://schemas.microsoft.com/office/drawing/2014/main" id="{CA0B349B-F23E-3A6D-6BCA-96DDB093E7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0534" y="1645594"/>
            <a:ext cx="2225040" cy="2225040"/>
          </a:xfrm>
          <a:prstGeom prst="rect">
            <a:avLst/>
          </a:prstGeom>
          <a:noFill/>
          <a:ln>
            <a:noFill/>
          </a:ln>
        </p:spPr>
      </p:pic>
      <p:pic>
        <p:nvPicPr>
          <p:cNvPr id="13" name="Picture 12">
            <a:extLst>
              <a:ext uri="{FF2B5EF4-FFF2-40B4-BE49-F238E27FC236}">
                <a16:creationId xmlns:a16="http://schemas.microsoft.com/office/drawing/2014/main" id="{FB74A7F2-9C05-7CB7-B78E-06D9BBBD18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414" y="3882484"/>
            <a:ext cx="2621280" cy="1969770"/>
          </a:xfrm>
          <a:prstGeom prst="rect">
            <a:avLst/>
          </a:prstGeom>
          <a:noFill/>
          <a:ln>
            <a:noFill/>
          </a:ln>
        </p:spPr>
      </p:pic>
      <p:pic>
        <p:nvPicPr>
          <p:cNvPr id="14" name="Picture 13">
            <a:extLst>
              <a:ext uri="{FF2B5EF4-FFF2-40B4-BE49-F238E27FC236}">
                <a16:creationId xmlns:a16="http://schemas.microsoft.com/office/drawing/2014/main" id="{D510D626-97DC-AF3C-1588-86D941636F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82100" y="3918571"/>
            <a:ext cx="2171700" cy="2171700"/>
          </a:xfrm>
          <a:prstGeom prst="rect">
            <a:avLst/>
          </a:prstGeom>
          <a:noFill/>
          <a:ln>
            <a:noFill/>
          </a:ln>
        </p:spPr>
      </p:pic>
    </p:spTree>
    <p:extLst>
      <p:ext uri="{BB962C8B-B14F-4D97-AF65-F5344CB8AC3E}">
        <p14:creationId xmlns:p14="http://schemas.microsoft.com/office/powerpoint/2010/main" val="321143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776056" y="687387"/>
            <a:ext cx="10515600" cy="706408"/>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3"/>
            <a:ext cx="6139649" cy="4395600"/>
          </a:xfrm>
        </p:spPr>
        <p:txBody>
          <a:bodyPr/>
          <a:lstStyle/>
          <a:p>
            <a:pPr marL="0" indent="0" algn="ctr">
              <a:lnSpc>
                <a:spcPct val="115000"/>
              </a:lnSpc>
              <a:spcBef>
                <a:spcPts val="600"/>
              </a:spcBef>
              <a:spcAft>
                <a:spcPts val="600"/>
              </a:spcAft>
              <a:buNone/>
            </a:pPr>
            <a:r>
              <a:rPr lang="en-US" sz="1800" b="1"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Digitisation</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process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coordinates of the points on the surface of the digitizer are sent to the computer using a magnetic pencil or a simple device called a "mouse" or "puck". More precisely, a "puck" is used which consists of a plastic disc with a crystal opening that has a crosshair. The coordinates of the point are digitized by placing the crosshair directly on the point and pressing a button on the guide.</a:t>
            </a:r>
          </a:p>
          <a:p>
            <a:pPr marL="0" indent="0" algn="just">
              <a:lnSpc>
                <a:spcPct val="115000"/>
              </a:lnSpc>
              <a:spcBef>
                <a:spcPts val="600"/>
              </a:spcBef>
              <a:spcAft>
                <a:spcPts val="600"/>
              </a:spcAft>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9DED8B71-5243-252D-27DD-7E1BEF9468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4340" y="1876962"/>
            <a:ext cx="3070860" cy="3246120"/>
          </a:xfrm>
          <a:prstGeom prst="rect">
            <a:avLst/>
          </a:prstGeom>
          <a:noFill/>
          <a:ln>
            <a:noFill/>
          </a:ln>
        </p:spPr>
      </p:pic>
    </p:spTree>
    <p:extLst>
      <p:ext uri="{BB962C8B-B14F-4D97-AF65-F5344CB8AC3E}">
        <p14:creationId xmlns:p14="http://schemas.microsoft.com/office/powerpoint/2010/main" val="297204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2314"/>
            <a:ext cx="10515600" cy="600075"/>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514905" y="1366641"/>
            <a:ext cx="4696287" cy="5063936"/>
          </a:xfrm>
        </p:spPr>
        <p:txBody>
          <a:bodyPr>
            <a:no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Problems during </a:t>
            </a:r>
            <a:r>
              <a:rPr lang="en-US" sz="1800" b="1"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digitisation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Digitizer option, Digitization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Procedure: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 Hooking up the map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2)defining the map extent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3)introduction of fixed points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4)definition of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digitisation</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tolerances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5)</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digitisation</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of geographical features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continuous stream digitization</a:t>
            </a:r>
            <a:r>
              <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point-to-point digitization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endParaRPr lang="en-GB" sz="1800" dirty="0"/>
          </a:p>
        </p:txBody>
      </p:sp>
      <p:pic>
        <p:nvPicPr>
          <p:cNvPr id="6" name="Picture 5" descr="A drawing of a drawing table&#10;&#10;Description automatically generated">
            <a:extLst>
              <a:ext uri="{FF2B5EF4-FFF2-40B4-BE49-F238E27FC236}">
                <a16:creationId xmlns:a16="http://schemas.microsoft.com/office/drawing/2014/main" id="{DC00E2A8-B30C-A919-30C1-4CEAB5F42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725" y="2013431"/>
            <a:ext cx="4791075" cy="3376930"/>
          </a:xfrm>
          <a:prstGeom prst="rect">
            <a:avLst/>
          </a:prstGeom>
        </p:spPr>
      </p:pic>
    </p:spTree>
    <p:extLst>
      <p:ext uri="{BB962C8B-B14F-4D97-AF65-F5344CB8AC3E}">
        <p14:creationId xmlns:p14="http://schemas.microsoft.com/office/powerpoint/2010/main" val="410498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7386"/>
            <a:ext cx="10515600" cy="519977"/>
          </a:xfrm>
        </p:spPr>
        <p:txBody>
          <a:bodyPr>
            <a:normAutofit fontScale="90000"/>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6130771" cy="4395600"/>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 GPS receiver:</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Locates at least 4 satellites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Calculates the distance from each satellite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It uses this information to calculate its position by applying the principle of triplicity (trilateration).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accuracy of the GPS system ranges between 1-10 meters. This is why systems have been created to improve the accuracy of the signal to an accuracy of even one centimeter. The best known are D-GPS and RTK – GPS.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2" name="Picture 1">
            <a:extLst>
              <a:ext uri="{FF2B5EF4-FFF2-40B4-BE49-F238E27FC236}">
                <a16:creationId xmlns:a16="http://schemas.microsoft.com/office/drawing/2014/main" id="{AB3467B2-AC98-1E35-593A-242896B47B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5642" y="1694109"/>
            <a:ext cx="1604645" cy="1285875"/>
          </a:xfrm>
          <a:prstGeom prst="rect">
            <a:avLst/>
          </a:prstGeom>
          <a:noFill/>
          <a:ln>
            <a:noFill/>
          </a:ln>
        </p:spPr>
      </p:pic>
      <p:pic>
        <p:nvPicPr>
          <p:cNvPr id="5" name="Picture 4">
            <a:extLst>
              <a:ext uri="{FF2B5EF4-FFF2-40B4-BE49-F238E27FC236}">
                <a16:creationId xmlns:a16="http://schemas.microsoft.com/office/drawing/2014/main" id="{5B190F83-0225-3CEB-6ED3-F0533E5E19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0192" y="3972814"/>
            <a:ext cx="1619250" cy="1602740"/>
          </a:xfrm>
          <a:prstGeom prst="rect">
            <a:avLst/>
          </a:prstGeom>
          <a:noFill/>
          <a:ln>
            <a:noFill/>
          </a:ln>
        </p:spPr>
      </p:pic>
    </p:spTree>
    <p:extLst>
      <p:ext uri="{BB962C8B-B14F-4D97-AF65-F5344CB8AC3E}">
        <p14:creationId xmlns:p14="http://schemas.microsoft.com/office/powerpoint/2010/main" val="3635166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03880"/>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29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199" y="1775014"/>
            <a:ext cx="9451019" cy="4395600"/>
          </a:xfrm>
        </p:spPr>
        <p:txBody>
          <a:bodyPr>
            <a:normAutofit lnSpcReduction="10000"/>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D-GPS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DGPS differential system, type of GPS which uses a signal from ground-based receivers to correct the error that there is.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This signal comes from ground-based stations whose position is known and by taking the signal from the satellites make the correction and they transmit the error.</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System accuracy between 30cm-1m.</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There are similar systems which use satellites to transmit error correction instead of ground stations, with the best known of EGNOS (Europe), WAAS (USA), SDMC (Russia), and for agricultural Starfire (John Deere) (USA), SDMC (Russia), SDMC (USA), USA (Russia), SDMC (USA), SDMC (Russia), and for agricultural applications Starfire (John Deere).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414153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994298" y="660738"/>
            <a:ext cx="9902301" cy="1009651"/>
          </a:xfrm>
        </p:spPr>
        <p:txBody>
          <a:bodyPr>
            <a:noAutofit/>
          </a:bodyPr>
          <a:lstStyle/>
          <a:p>
            <a:pPr algn="ctr"/>
            <a:r>
              <a:rPr lang="en-US" sz="3600" dirty="0"/>
              <a:t>Precision agriculture and big data for productivity and efficiency</a:t>
            </a:r>
            <a:endParaRPr lang="en-GB" sz="3600"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a:bodyPr>
          <a:lstStyle/>
          <a:p>
            <a:pPr marL="0" indent="0" algn="ctr">
              <a:buNone/>
            </a:pPr>
            <a:r>
              <a:rPr lang="en-GB" sz="1800" dirty="0"/>
              <a:t>Foundations of Data Science</a:t>
            </a:r>
            <a:endParaRPr lang="el-GR" sz="1800" dirty="0"/>
          </a:p>
          <a:p>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Data science is a multidisciplinary field that extracts valuable insights and knowledge from structured and unstructured data. In the context of agriculture, data science plays a pivotal role in transforming traditional farming practices into precision and data-driven approaches.</a:t>
            </a:r>
            <a:endPar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Agriculture, once reliant on experience and intuition, is now embracing the power of data to optimize operations, increase productivity, and address sustainability challenges.</a:t>
            </a:r>
            <a:endPar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In the digital era, where technology is seamlessly integrated into every aspect of our lives, agriculture has not remained untouched.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Digital technologies in agriculture encompass a wide array of tools, including sensors, drones, satellites, and automated machinery. These technologies generate vast amounts of data, laying the foundation for data science to unlock meaningful patterns, correlations, and predictions.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30513"/>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30</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10143478" cy="4395600"/>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Real Time Kinetic GPS- RTK GPS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Positioning technique where a ground station provides the correction in real time with an accuracy even and 1cm.</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It consists of a fixed station at the field boundary (reference receiver), which receives a signal from rom the satellites and transmits a signal to the GPS receiver which moves in the in the field</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receiver, in addition to the data of the station, the receiver receives the data its own measurements and combines them, with This results in a great deal of accuracy in positioning.</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905490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31</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637191" y="1690688"/>
            <a:ext cx="3449714" cy="1842625"/>
          </a:xfrm>
        </p:spPr>
        <p:txBody>
          <a:bodyPr>
            <a:normAutofit lnSpcReduction="10000"/>
          </a:bodyPr>
          <a:lstStyle/>
          <a:p>
            <a:pPr marL="0" indent="0" algn="just">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Remote sensing data resources: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mj-lt"/>
              <a:buAutoNum type="arabicPeriod"/>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Ground sensors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mj-lt"/>
              <a:buAutoNum type="arabicPeriod"/>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Aerial photos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mj-lt"/>
              <a:buAutoNum type="arabicPeriod"/>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Satellite photos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endParaRPr lang="en-GB" dirty="0"/>
          </a:p>
        </p:txBody>
      </p:sp>
      <p:pic>
        <p:nvPicPr>
          <p:cNvPr id="2" name="Picture 1">
            <a:extLst>
              <a:ext uri="{FF2B5EF4-FFF2-40B4-BE49-F238E27FC236}">
                <a16:creationId xmlns:a16="http://schemas.microsoft.com/office/drawing/2014/main" id="{2802ABA4-4ED1-93CE-C36B-4346F39A19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2441" y="1648817"/>
            <a:ext cx="1747118" cy="2275254"/>
          </a:xfrm>
          <a:prstGeom prst="rect">
            <a:avLst/>
          </a:prstGeom>
          <a:noFill/>
          <a:ln>
            <a:noFill/>
          </a:ln>
        </p:spPr>
      </p:pic>
      <p:pic>
        <p:nvPicPr>
          <p:cNvPr id="5" name="Picture 4">
            <a:extLst>
              <a:ext uri="{FF2B5EF4-FFF2-40B4-BE49-F238E27FC236}">
                <a16:creationId xmlns:a16="http://schemas.microsoft.com/office/drawing/2014/main" id="{24F266E1-C1D2-673A-BEF4-54942D6B8D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5468" y="1630665"/>
            <a:ext cx="3176100" cy="2136558"/>
          </a:xfrm>
          <a:prstGeom prst="rect">
            <a:avLst/>
          </a:prstGeom>
          <a:noFill/>
          <a:ln>
            <a:noFill/>
          </a:ln>
        </p:spPr>
      </p:pic>
      <p:pic>
        <p:nvPicPr>
          <p:cNvPr id="6" name="Picture 5">
            <a:extLst>
              <a:ext uri="{FF2B5EF4-FFF2-40B4-BE49-F238E27FC236}">
                <a16:creationId xmlns:a16="http://schemas.microsoft.com/office/drawing/2014/main" id="{646841DE-EC28-6793-1302-109929897C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417" y="4071556"/>
            <a:ext cx="3176101" cy="2105407"/>
          </a:xfrm>
          <a:prstGeom prst="rect">
            <a:avLst/>
          </a:prstGeom>
          <a:noFill/>
          <a:ln>
            <a:noFill/>
          </a:ln>
        </p:spPr>
      </p:pic>
    </p:spTree>
    <p:extLst>
      <p:ext uri="{BB962C8B-B14F-4D97-AF65-F5344CB8AC3E}">
        <p14:creationId xmlns:p14="http://schemas.microsoft.com/office/powerpoint/2010/main" val="2069045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32</a:t>
            </a:fld>
            <a:endParaRPr lang="it-IT" dirty="0"/>
          </a:p>
        </p:txBody>
      </p:sp>
      <p:sp>
        <p:nvSpPr>
          <p:cNvPr id="12" name="TextBox 11">
            <a:extLst>
              <a:ext uri="{FF2B5EF4-FFF2-40B4-BE49-F238E27FC236}">
                <a16:creationId xmlns:a16="http://schemas.microsoft.com/office/drawing/2014/main" id="{020486B0-A224-E96D-1EB9-4C9BA0477919}"/>
              </a:ext>
            </a:extLst>
          </p:cNvPr>
          <p:cNvSpPr txBox="1"/>
          <p:nvPr/>
        </p:nvSpPr>
        <p:spPr>
          <a:xfrm>
            <a:off x="925496" y="1506279"/>
            <a:ext cx="3110584" cy="4665636"/>
          </a:xfrm>
          <a:prstGeom prst="rect">
            <a:avLst/>
          </a:prstGeom>
          <a:noFill/>
        </p:spPr>
        <p:txBody>
          <a:bodyPr wrap="square">
            <a:spAutoFit/>
          </a:bodyPr>
          <a:lstStyle/>
          <a:p>
            <a:pPr algn="ctr">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 drone can:</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Can cover large areas quickly.</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No physical presence in the field is required.</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Can perform data collection at any time.</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Not affected by cloud cover.</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High quality images, flights are often less than 100 meters altitude.</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EEBB23-CC37-B03B-1142-30D82C1E120E}"/>
              </a:ext>
            </a:extLst>
          </p:cNvPr>
          <p:cNvSpPr txBox="1"/>
          <p:nvPr/>
        </p:nvSpPr>
        <p:spPr>
          <a:xfrm>
            <a:off x="6095999" y="1663954"/>
            <a:ext cx="5096521" cy="3566874"/>
          </a:xfrm>
          <a:prstGeom prst="rect">
            <a:avLst/>
          </a:prstGeom>
          <a:noFill/>
        </p:spPr>
        <p:txBody>
          <a:bodyPr wrap="square">
            <a:spAutoFit/>
          </a:bodyPr>
          <a:lstStyle/>
          <a:p>
            <a:pPr algn="ctr">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Satellite data:</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For satellite data, although has achieved very high resolution (i.e., 10x10 m2 / pixel, for open data), problems such as cloud cover and frequency visitation. Passive sensors measure the reflected energy. </a:t>
            </a: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Such sensors are Sentinel 2 from ESA and Landsat 8 from NASA. The sensors of this type have the most applications in agriculture, as measuring spectral reflectance. </a:t>
            </a:r>
            <a:endParaRPr lang="el-GR"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2637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12757"/>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3614"/>
            <a:ext cx="4071151" cy="4395600"/>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Satellite Vs UAVs: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There is historical data from previous periods always available.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Images of sufficient accuracy for most agricultural applications are open data and therefore free of charge.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They do not require skilled personnel to perform collection data collection.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8131A5CE-CB5E-36AA-9B2C-C95AEDF73F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17440" y="932285"/>
            <a:ext cx="3889779" cy="5182940"/>
          </a:xfrm>
          <a:prstGeom prst="rect">
            <a:avLst/>
          </a:prstGeom>
          <a:noFill/>
          <a:ln>
            <a:noFill/>
          </a:ln>
        </p:spPr>
      </p:pic>
    </p:spTree>
    <p:extLst>
      <p:ext uri="{BB962C8B-B14F-4D97-AF65-F5344CB8AC3E}">
        <p14:creationId xmlns:p14="http://schemas.microsoft.com/office/powerpoint/2010/main" val="2032660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48268"/>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4417381" cy="4395600"/>
          </a:xfrm>
        </p:spPr>
        <p:txBody>
          <a:bodyPr/>
          <a:lstStyle/>
          <a:p>
            <a:pPr marL="0" indent="0" algn="just">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Maps as management tools: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Production maps really show results: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After the harvest historically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Quantification of spatial and temporal variability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Crops, soil, weeds and 'empirical’ maps, during the growing season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Show spatial variability.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descr="A collection of topographical maps&#10;&#10;Description automatically generated">
            <a:extLst>
              <a:ext uri="{FF2B5EF4-FFF2-40B4-BE49-F238E27FC236}">
                <a16:creationId xmlns:a16="http://schemas.microsoft.com/office/drawing/2014/main" id="{6F2645B1-35CF-2909-BAC6-D05CC6D4F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6421" y="1429306"/>
            <a:ext cx="4044950" cy="3838575"/>
          </a:xfrm>
          <a:prstGeom prst="rect">
            <a:avLst/>
          </a:prstGeom>
        </p:spPr>
      </p:pic>
    </p:spTree>
    <p:extLst>
      <p:ext uri="{BB962C8B-B14F-4D97-AF65-F5344CB8AC3E}">
        <p14:creationId xmlns:p14="http://schemas.microsoft.com/office/powerpoint/2010/main" val="698282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07544"/>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35</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364898" y="1708245"/>
            <a:ext cx="6044780" cy="4395600"/>
          </a:xfrm>
        </p:spPr>
        <p:txBody>
          <a:bodyPr>
            <a:normAutofit fontScale="92500" lnSpcReduction="10000"/>
          </a:bodyPr>
          <a:lstStyle/>
          <a:p>
            <a:pPr marL="0" indent="0" algn="just">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What are the causes of variability?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Every possible combination environment cultivation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Requires practical and agronomic analysis.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Geostatistics</a:t>
            </a: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is used for the analysis of data.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The principle is done with a software GIS (Spatial variability control, Control of temporal variability)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Understanding variation: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Spatial trends (Removal of temporal effects, Shows areas with continuous low and high production)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Temporal trends (Shows areas that do not change with over the years and those that change)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descr="A diagram of a diagram showing a diagram of a product&#10;&#10;Description automatically generated with medium confidence">
            <a:extLst>
              <a:ext uri="{FF2B5EF4-FFF2-40B4-BE49-F238E27FC236}">
                <a16:creationId xmlns:a16="http://schemas.microsoft.com/office/drawing/2014/main" id="{C2D5E744-97CA-2D9A-CBE3-2B2009A98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1847" y="1388581"/>
            <a:ext cx="4435171" cy="2634938"/>
          </a:xfrm>
          <a:prstGeom prst="rect">
            <a:avLst/>
          </a:prstGeom>
        </p:spPr>
      </p:pic>
      <p:pic>
        <p:nvPicPr>
          <p:cNvPr id="5" name="Picture 4" descr="A map of different colors and numbers&#10;&#10;Description automatically generated with medium confidence">
            <a:extLst>
              <a:ext uri="{FF2B5EF4-FFF2-40B4-BE49-F238E27FC236}">
                <a16:creationId xmlns:a16="http://schemas.microsoft.com/office/drawing/2014/main" id="{D59A9C32-6DC5-15A9-42F7-050831ACD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678" y="2786486"/>
            <a:ext cx="3054658" cy="3204071"/>
          </a:xfrm>
          <a:prstGeom prst="rect">
            <a:avLst/>
          </a:prstGeom>
        </p:spPr>
      </p:pic>
    </p:spTree>
    <p:extLst>
      <p:ext uri="{BB962C8B-B14F-4D97-AF65-F5344CB8AC3E}">
        <p14:creationId xmlns:p14="http://schemas.microsoft.com/office/powerpoint/2010/main" val="1128426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609600" y="1419907"/>
            <a:ext cx="11117801" cy="4757056"/>
          </a:xfrm>
        </p:spPr>
        <p:txBody>
          <a:bodyPr>
            <a:noAutofit/>
          </a:bodyPr>
          <a:lstStyle/>
          <a:p>
            <a:pPr marL="0" indent="0" algn="ctr">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Use of Sensors: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What is electrical conductivity?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The most important part of measuring soil parameters.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Electrical conductivity is defined as the ability of a solution to excite the electricity (cation exchange capacity) of the soil.</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mapping of electrical conductivity using sensors in real time (real time), can be used to create management zones, which considered the basis of precision agriculture and its applications.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It increases as the salt content in the soil increases.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However, the concentration (%) of salts in a solution also depends on the amount of water (soil moisture).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If to the complex of soil moisture and salts we add the effect of the conductivity of the soil as a material, then we conclude that the electrical conductivity of the soil as a material conductivity is a combination of salt concentration, soil moisture and soil structure.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Tree>
    <p:extLst>
      <p:ext uri="{BB962C8B-B14F-4D97-AF65-F5344CB8AC3E}">
        <p14:creationId xmlns:p14="http://schemas.microsoft.com/office/powerpoint/2010/main" val="292977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12757"/>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376039" y="1455938"/>
            <a:ext cx="10085033" cy="4333456"/>
          </a:xfrm>
        </p:spPr>
        <p:txBody>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Electrical Conductivity and Soil </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characteristics: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Identified mainly by its texture soil texture, temperature, and porosity of the soil.</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soil temperature, as it increases, influences the conductivity of the soil.</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One source of salinity is the application of fertilizer on the soil.</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The soils, depending on the indication of electrical conductivity, are classified into strongly saline, moderately saline, slightly saline, minimal and none.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6" name="Segnaposto grafico 8">
            <a:extLst>
              <a:ext uri="{FF2B5EF4-FFF2-40B4-BE49-F238E27FC236}">
                <a16:creationId xmlns:a16="http://schemas.microsoft.com/office/drawing/2014/main" id="{B6581676-DC3C-9ACE-5CDC-D102045D9FF8}"/>
              </a:ext>
            </a:extLst>
          </p:cNvPr>
          <p:cNvSpPr txBox="1">
            <a:spLocks/>
          </p:cNvSpPr>
          <p:nvPr/>
        </p:nvSpPr>
        <p:spPr>
          <a:xfrm>
            <a:off x="6006483" y="1548645"/>
            <a:ext cx="5118717" cy="4395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3521887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86124"/>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199" y="1447060"/>
            <a:ext cx="10515599" cy="4723554"/>
          </a:xfrm>
        </p:spPr>
        <p:txBody>
          <a:bodyPr>
            <a:normAutofit/>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Knowing the electrical conductivity, we can get an estimate of the course: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Concentration of salts, analogous course with electrical conductivity.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Soil porosity, proportional to electrical conductivity.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Soil temperature, a course proportional to electrical conductivity.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Soil texture, course proportional to clay concentration versus electrical conductivity.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Organic matter, indirect estimate based on the course of e.g., porosity or elements such as Ca.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Soil acidity (pH), course proportional or inversely proportional to electrical conductivity depending on the concentration of ions.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Cation exchange capacity, proportional to electrical conductivity.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Water content in soil, proportional to electrical conductivity, as water is a good conductor of electricity.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8753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48268"/>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39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740175" y="1429305"/>
            <a:ext cx="10711649" cy="3302493"/>
          </a:xfrm>
        </p:spPr>
        <p:txBody>
          <a:bodyPr>
            <a:noAutofit/>
          </a:bodyPr>
          <a:lstStyle/>
          <a:p>
            <a:pPr marL="0" indent="0" algn="ctr">
              <a:lnSpc>
                <a:spcPct val="115000"/>
              </a:lnSpc>
              <a:spcBef>
                <a:spcPts val="600"/>
              </a:spcBef>
              <a:spcAft>
                <a:spcPts val="600"/>
              </a:spcAft>
              <a:buNone/>
            </a:pPr>
            <a:r>
              <a:rPr lang="en-GB" sz="16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Applications of electrical conductivity to Precision Agriculture:</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 Targeted Sampling: In precision agriculture it is preferable that samples are categorized by a size when we collect them, because this way we can better categorize them. </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2. Calculation of the rooting depth: to place the seed in the ideal position to determine the optimum depth and correct dosage.</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 Construction of drainage systems and adjustment of irrigation methods and duration.</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4. Variability in herbicide doses: chemical doses vary in variations in chemical dosage vary with different organic matter and soil texture values</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5. Variable fertilizer dose applications: correlations with electrical conditions, organic matter, soil texture, soil texture, and other factors..</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6. Soil salinity and ways to manage it in an appropriate way.</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7. Correlation with potential soil pollution.</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8. Prediction and adapted management of areas with soils susceptible to the phenomenon compaction of soil and the creation of impermeable horizons.</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600" dirty="0"/>
          </a:p>
        </p:txBody>
      </p:sp>
    </p:spTree>
    <p:extLst>
      <p:ext uri="{BB962C8B-B14F-4D97-AF65-F5344CB8AC3E}">
        <p14:creationId xmlns:p14="http://schemas.microsoft.com/office/powerpoint/2010/main" val="203023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1020932" y="681037"/>
            <a:ext cx="9799468" cy="1009651"/>
          </a:xfrm>
        </p:spPr>
        <p:txBody>
          <a:bodyPr>
            <a:noAutofit/>
          </a:bodyPr>
          <a:lstStyle/>
          <a:p>
            <a:pPr algn="ctr"/>
            <a:r>
              <a:rPr lang="en-US" sz="3600" dirty="0"/>
              <a:t>Precision agriculture and big data for productivity and efficiency</a:t>
            </a:r>
            <a:endParaRPr lang="en-GB" sz="36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idx="1"/>
          </p:nvPr>
        </p:nvSpPr>
        <p:spPr>
          <a:xfrm>
            <a:off x="838200" y="1825625"/>
            <a:ext cx="3511858" cy="4351338"/>
          </a:xfrm>
        </p:spPr>
        <p:txBody>
          <a:bodyPr>
            <a:normAutofit/>
          </a:bodyPr>
          <a:lstStyle/>
          <a:p>
            <a:pPr marL="0" indent="0" algn="ctr">
              <a:buNone/>
            </a:pPr>
            <a:r>
              <a:rPr lang="en-GB" sz="1800" b="1" dirty="0"/>
              <a:t>Technologies in agriculture</a:t>
            </a:r>
            <a:endParaRPr lang="el-GR" sz="1800" b="1" dirty="0"/>
          </a:p>
          <a:p>
            <a:pPr marL="0" indent="0" algn="ctr">
              <a:buNone/>
            </a:pPr>
            <a:endParaRPr lang="en-GB" sz="1800" b="1" dirty="0"/>
          </a:p>
          <a:p>
            <a:pPr marL="342900" indent="-342900">
              <a:buFont typeface="+mj-lt"/>
              <a:buAutoNum type="arabicPeriod"/>
            </a:pPr>
            <a:r>
              <a:rPr lang="en-GB" sz="1800" dirty="0"/>
              <a:t>New improved machinery for agriculture use</a:t>
            </a:r>
            <a:endParaRPr lang="el-GR" sz="1800" dirty="0"/>
          </a:p>
          <a:p>
            <a:pPr marL="342900" indent="-342900">
              <a:buAutoNum type="arabicPeriod"/>
            </a:pPr>
            <a:endParaRPr lang="en-GB" sz="1800" dirty="0"/>
          </a:p>
          <a:p>
            <a:pPr marL="342900" indent="-342900">
              <a:buFont typeface="+mj-lt"/>
              <a:buAutoNum type="arabicPeriod"/>
            </a:pPr>
            <a:r>
              <a:rPr lang="en-GB" sz="1800" dirty="0"/>
              <a:t>Precision agriculture applications</a:t>
            </a:r>
            <a:endParaRPr lang="el-GR" sz="1800" dirty="0"/>
          </a:p>
          <a:p>
            <a:pPr marL="342900" indent="-342900">
              <a:buFont typeface="+mj-lt"/>
              <a:buAutoNum type="arabicPeriod"/>
            </a:pPr>
            <a:endParaRPr lang="en-GB" sz="1800" dirty="0"/>
          </a:p>
          <a:p>
            <a:pPr marL="342900" indent="-342900">
              <a:buFont typeface="+mj-lt"/>
              <a:buAutoNum type="arabicPeriod"/>
            </a:pPr>
            <a:r>
              <a:rPr lang="en-GB" sz="1800" dirty="0"/>
              <a:t>Automation in agriculture</a:t>
            </a:r>
          </a:p>
          <a:p>
            <a:endParaRPr lang="en-GB" sz="1800" dirty="0"/>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6" name="Picture 5">
            <a:extLst>
              <a:ext uri="{FF2B5EF4-FFF2-40B4-BE49-F238E27FC236}">
                <a16:creationId xmlns:a16="http://schemas.microsoft.com/office/drawing/2014/main" id="{ED3C9248-1B52-5EC3-F40A-11E418010E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8131" y="1918833"/>
            <a:ext cx="2777635" cy="2080503"/>
          </a:xfrm>
          <a:prstGeom prst="rect">
            <a:avLst/>
          </a:prstGeom>
          <a:noFill/>
          <a:ln>
            <a:noFill/>
          </a:ln>
        </p:spPr>
      </p:pic>
      <p:pic>
        <p:nvPicPr>
          <p:cNvPr id="7" name="Picture 6">
            <a:extLst>
              <a:ext uri="{FF2B5EF4-FFF2-40B4-BE49-F238E27FC236}">
                <a16:creationId xmlns:a16="http://schemas.microsoft.com/office/drawing/2014/main" id="{74884688-CBFB-C105-FB9F-8781659CD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2680" y="1875208"/>
            <a:ext cx="3035055" cy="2273316"/>
          </a:xfrm>
          <a:prstGeom prst="rect">
            <a:avLst/>
          </a:prstGeom>
          <a:noFill/>
          <a:ln>
            <a:noFill/>
          </a:ln>
        </p:spPr>
      </p:pic>
      <p:pic>
        <p:nvPicPr>
          <p:cNvPr id="8" name="Picture 7">
            <a:extLst>
              <a:ext uri="{FF2B5EF4-FFF2-40B4-BE49-F238E27FC236}">
                <a16:creationId xmlns:a16="http://schemas.microsoft.com/office/drawing/2014/main" id="{BF412E97-39C6-38A0-3BED-628A4DA55E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8131" y="4148524"/>
            <a:ext cx="2593806" cy="1942812"/>
          </a:xfrm>
          <a:prstGeom prst="rect">
            <a:avLst/>
          </a:prstGeom>
          <a:noFill/>
          <a:ln>
            <a:noFill/>
          </a:ln>
        </p:spPr>
      </p:pic>
      <p:pic>
        <p:nvPicPr>
          <p:cNvPr id="9" name="Picture 8">
            <a:extLst>
              <a:ext uri="{FF2B5EF4-FFF2-40B4-BE49-F238E27FC236}">
                <a16:creationId xmlns:a16="http://schemas.microsoft.com/office/drawing/2014/main" id="{3B08667D-BC55-8ABE-3413-AD7E93E8E9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1390" y="4389422"/>
            <a:ext cx="2578100" cy="1752600"/>
          </a:xfrm>
          <a:prstGeom prst="rect">
            <a:avLst/>
          </a:prstGeom>
          <a:noFill/>
          <a:ln>
            <a:noFill/>
          </a:ln>
        </p:spPr>
      </p:pic>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40</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420949" y="1473173"/>
            <a:ext cx="6024239" cy="4395600"/>
          </a:xfrm>
        </p:spPr>
        <p:txBody>
          <a:bodyPr>
            <a:normAutofit lnSpcReduction="10000"/>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Electrical conductivity mapping:</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As the properties of the soil vary, so does the electrical conductivity in space.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An electrical conductivity mapping system consists of:</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 system for measuring electrical conductivity (contact or non-contact)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 velocity recording system (whether or not contact or contactless)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Position recording system - GPS (whether contact or contactless)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Data storage system - GPS (contact or contactless)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B1A1BD99-B2DA-58D2-C891-970E5AA3E1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2130120"/>
            <a:ext cx="5467350" cy="2930151"/>
          </a:xfrm>
          <a:prstGeom prst="rect">
            <a:avLst/>
          </a:prstGeom>
          <a:noFill/>
          <a:ln>
            <a:noFill/>
          </a:ln>
        </p:spPr>
      </p:pic>
    </p:spTree>
    <p:extLst>
      <p:ext uri="{BB962C8B-B14F-4D97-AF65-F5344CB8AC3E}">
        <p14:creationId xmlns:p14="http://schemas.microsoft.com/office/powerpoint/2010/main" val="2991730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30512"/>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41</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5358414" cy="4395600"/>
          </a:xfrm>
        </p:spPr>
        <p:txBody>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Ground Sensors: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Sensors that collect data at ground level are called proximal sensors.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These types of sensors obviously offer the highest quality of data accuracy, but the acquisition of data is several times more difficult more time-consuming and require a physical presence in the field.</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They are usually used as verification data.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6" name="Segnaposto grafico 8">
            <a:extLst>
              <a:ext uri="{FF2B5EF4-FFF2-40B4-BE49-F238E27FC236}">
                <a16:creationId xmlns:a16="http://schemas.microsoft.com/office/drawing/2014/main" id="{5794B543-0179-7239-A254-F4F2F24A1FD0}"/>
              </a:ext>
            </a:extLst>
          </p:cNvPr>
          <p:cNvSpPr txBox="1">
            <a:spLocks/>
          </p:cNvSpPr>
          <p:nvPr/>
        </p:nvSpPr>
        <p:spPr>
          <a:xfrm>
            <a:off x="6299446" y="1775014"/>
            <a:ext cx="5358414" cy="3817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Stable Sensors: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Fixed sensors are used to record a fixed sensor a specific parameter throughout the growing season. They are installed in the fields and left there for years with little or no maintenance, if possible, no maintenance. This means that they will remain exposed in the field during heavy rainfall and for prolonged periods of sunlight, which should withstand.</a:t>
            </a:r>
          </a:p>
          <a:p>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Rain sensor, anemometer for measuring the speed and wind direction, air temperature sensor, air humidity sensor.</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329177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95002"/>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42</a:t>
            </a:fld>
            <a:endParaRPr lang="it-IT" dirty="0"/>
          </a:p>
        </p:txBody>
      </p:sp>
      <p:pic>
        <p:nvPicPr>
          <p:cNvPr id="2" name="Picture 1">
            <a:extLst>
              <a:ext uri="{FF2B5EF4-FFF2-40B4-BE49-F238E27FC236}">
                <a16:creationId xmlns:a16="http://schemas.microsoft.com/office/drawing/2014/main" id="{009E1D48-031E-CF57-863C-38C2B12636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18925"/>
            <a:ext cx="2404093" cy="3124096"/>
          </a:xfrm>
          <a:prstGeom prst="rect">
            <a:avLst/>
          </a:prstGeom>
          <a:noFill/>
          <a:ln>
            <a:noFill/>
          </a:ln>
        </p:spPr>
      </p:pic>
      <p:pic>
        <p:nvPicPr>
          <p:cNvPr id="5" name="Picture 4">
            <a:extLst>
              <a:ext uri="{FF2B5EF4-FFF2-40B4-BE49-F238E27FC236}">
                <a16:creationId xmlns:a16="http://schemas.microsoft.com/office/drawing/2014/main" id="{54D1C9F8-A62A-6E1E-5676-121165999A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4056" y="1518925"/>
            <a:ext cx="3098131" cy="2053712"/>
          </a:xfrm>
          <a:prstGeom prst="rect">
            <a:avLst/>
          </a:prstGeom>
          <a:noFill/>
          <a:ln>
            <a:noFill/>
          </a:ln>
        </p:spPr>
      </p:pic>
      <p:pic>
        <p:nvPicPr>
          <p:cNvPr id="6" name="Picture 5">
            <a:extLst>
              <a:ext uri="{FF2B5EF4-FFF2-40B4-BE49-F238E27FC236}">
                <a16:creationId xmlns:a16="http://schemas.microsoft.com/office/drawing/2014/main" id="{7B51B262-1AE4-CA6C-9B2F-9E959D8D64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588038"/>
            <a:ext cx="3823970" cy="2790825"/>
          </a:xfrm>
          <a:prstGeom prst="rect">
            <a:avLst/>
          </a:prstGeom>
          <a:noFill/>
          <a:ln>
            <a:noFill/>
          </a:ln>
        </p:spPr>
      </p:pic>
      <p:pic>
        <p:nvPicPr>
          <p:cNvPr id="10" name="Picture 9">
            <a:extLst>
              <a:ext uri="{FF2B5EF4-FFF2-40B4-BE49-F238E27FC236}">
                <a16:creationId xmlns:a16="http://schemas.microsoft.com/office/drawing/2014/main" id="{35588921-660F-98AC-96EA-246BA2F5AE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3950" y="1496377"/>
            <a:ext cx="3834130" cy="3865245"/>
          </a:xfrm>
          <a:prstGeom prst="rect">
            <a:avLst/>
          </a:prstGeom>
          <a:noFill/>
          <a:ln>
            <a:noFill/>
          </a:ln>
        </p:spPr>
      </p:pic>
    </p:spTree>
    <p:extLst>
      <p:ext uri="{BB962C8B-B14F-4D97-AF65-F5344CB8AC3E}">
        <p14:creationId xmlns:p14="http://schemas.microsoft.com/office/powerpoint/2010/main" val="2719480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801534"/>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5899951" cy="4395600"/>
          </a:xfrm>
        </p:spPr>
        <p:txBody>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Production mapping:</a:t>
            </a:r>
          </a:p>
          <a:p>
            <a:pPr marL="0" indent="0" algn="just">
              <a:lnSpc>
                <a:spcPct val="115000"/>
              </a:lnSpc>
              <a:spcBef>
                <a:spcPts val="600"/>
              </a:spcBef>
              <a:spcAft>
                <a:spcPts val="600"/>
              </a:spcAft>
              <a:buNone/>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process of recording the variability of the production of a field is called mapping the yield mapping.</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field is divided into smaller sections and in these sections the yield is measured.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Each section is plotted with coordinates, resulting in a file containing coordinates and the corresponding production.</a:t>
            </a: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Product of this process is the production of maps (maps production maps), showing the production of each part of the field.</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56DA9EA3-7480-D222-F0AE-64B3DFEE5C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2599" y="2076117"/>
            <a:ext cx="4770509" cy="3525692"/>
          </a:xfrm>
          <a:prstGeom prst="rect">
            <a:avLst/>
          </a:prstGeom>
          <a:noFill/>
          <a:ln>
            <a:noFill/>
          </a:ln>
        </p:spPr>
      </p:pic>
    </p:spTree>
    <p:extLst>
      <p:ext uri="{BB962C8B-B14F-4D97-AF65-F5344CB8AC3E}">
        <p14:creationId xmlns:p14="http://schemas.microsoft.com/office/powerpoint/2010/main" val="497340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57146"/>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44</a:t>
            </a:fld>
            <a:endParaRPr lang="it-IT" dirty="0"/>
          </a:p>
        </p:txBody>
      </p:sp>
      <p:pic>
        <p:nvPicPr>
          <p:cNvPr id="2" name="Picture 1">
            <a:extLst>
              <a:ext uri="{FF2B5EF4-FFF2-40B4-BE49-F238E27FC236}">
                <a16:creationId xmlns:a16="http://schemas.microsoft.com/office/drawing/2014/main" id="{85C0F311-EDFB-EDD9-28C7-F7E55CE9EA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1426" y="1509844"/>
            <a:ext cx="5534981" cy="4667117"/>
          </a:xfrm>
          <a:prstGeom prst="rect">
            <a:avLst/>
          </a:prstGeom>
          <a:noFill/>
          <a:ln>
            <a:noFill/>
          </a:ln>
        </p:spPr>
      </p:pic>
    </p:spTree>
    <p:extLst>
      <p:ext uri="{BB962C8B-B14F-4D97-AF65-F5344CB8AC3E}">
        <p14:creationId xmlns:p14="http://schemas.microsoft.com/office/powerpoint/2010/main" val="1172872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86124"/>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45</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673593" y="1367162"/>
            <a:ext cx="10844814" cy="4589755"/>
          </a:xfrm>
        </p:spPr>
        <p:txBody>
          <a:bodyPr>
            <a:noAutofit/>
          </a:bodyPr>
          <a:lstStyle/>
          <a:p>
            <a:pPr marL="0" indent="0" algn="ctr">
              <a:lnSpc>
                <a:spcPct val="115000"/>
              </a:lnSpc>
              <a:spcBef>
                <a:spcPts val="600"/>
              </a:spcBef>
              <a:spcAft>
                <a:spcPts val="600"/>
              </a:spcAft>
              <a:buNone/>
            </a:pPr>
            <a:r>
              <a:rPr lang="en-GB" sz="16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What are application maps?</a:t>
            </a: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Application maps are electronic maps of the field that define areas - zones of the field and the application rate in each area. Application maps may be based on data from previous measurements and analyses, such as:</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  Soil type and other soil data, such as soil colour, soil structure, field topography (elevation maps), apparent electrical conductivity.</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2. Maps of the field with the nutrient content resulting from soil analyses on a grid of points or directed.</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 Sensors that measure soil characteristics such as soil moisture, or spectral analysis of reflected light or resistance to tillage.</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4. Remote sensing images or maps showing indicators of plantation or even soil germination during the growing season.</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5. Maps with observations made by the farmer or the farmer's advisor in the previous growing season or in previous years (e.g., areas with weeds, areas where the crop does not grow well).</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6. Maps of the previous year's or years' production and therefore, items removed from the soil by the crop or other items such as plant debris, tree branches, etc.; and</a:t>
            </a:r>
          </a:p>
          <a:p>
            <a:pPr marL="0" indent="0" algn="just">
              <a:lnSpc>
                <a:spcPct val="115000"/>
              </a:lnSpc>
              <a:spcBef>
                <a:spcPts val="600"/>
              </a:spcBef>
              <a:spcAft>
                <a:spcPts val="600"/>
              </a:spcAft>
              <a:buNone/>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7. Any other information that can be collected and linked to the field areas.</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600" dirty="0"/>
          </a:p>
        </p:txBody>
      </p:sp>
    </p:spTree>
    <p:extLst>
      <p:ext uri="{BB962C8B-B14F-4D97-AF65-F5344CB8AC3E}">
        <p14:creationId xmlns:p14="http://schemas.microsoft.com/office/powerpoint/2010/main" val="51264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68369"/>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99008" y="1455418"/>
            <a:ext cx="6591600" cy="4395600"/>
          </a:xfrm>
        </p:spPr>
        <p:txBody>
          <a:bodyPr>
            <a:normAutofit/>
          </a:bodyPr>
          <a:lstStyle/>
          <a:p>
            <a:pPr marL="0" indent="0" algn="ctr">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Application maps for fertilizer:</a:t>
            </a:r>
          </a:p>
          <a:p>
            <a:pPr algn="just"/>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One practice is to </a:t>
            </a:r>
            <a:r>
              <a:rPr lang="en-US" sz="1800"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analyse</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 soil samples for e.g., the main elements nitrogen, potassium and phosphorus. We can then define the amount of the element required for a target production. </a:t>
            </a:r>
          </a:p>
          <a:p>
            <a:pPr algn="just"/>
            <a:endPar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A second practice is to do foliar diagnostics (leaf analysis during the growing season) and where a deficit occurs, add the element. This is a more laborious task, as the sampling must be done at the right time and the data must be analyzed very quickly.</a:t>
            </a:r>
          </a:p>
          <a:p>
            <a:pPr algn="just"/>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r>
              <a:rPr lang="en-US" sz="1800" dirty="0">
                <a:solidFill>
                  <a:schemeClr val="bg1">
                    <a:lumMod val="50000"/>
                  </a:schemeClr>
                </a:solidFill>
              </a:rPr>
              <a:t>A third possibility is to follow a policy of replacing the nutrients removed by the crop with its production (here we should add that the nutrients removed from the field are also removed with the crop residues when they are harvested). </a:t>
            </a:r>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1A0274E3-F010-80E0-96E1-75FB861B5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61630" y="1901909"/>
            <a:ext cx="5254620" cy="3054181"/>
          </a:xfrm>
          <a:prstGeom prst="rect">
            <a:avLst/>
          </a:prstGeom>
          <a:noFill/>
          <a:ln>
            <a:noFill/>
          </a:ln>
        </p:spPr>
      </p:pic>
    </p:spTree>
    <p:extLst>
      <p:ext uri="{BB962C8B-B14F-4D97-AF65-F5344CB8AC3E}">
        <p14:creationId xmlns:p14="http://schemas.microsoft.com/office/powerpoint/2010/main" val="1138976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83779"/>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47</a:t>
            </a:fld>
            <a:endParaRPr lang="it-IT" dirty="0"/>
          </a:p>
        </p:txBody>
      </p:sp>
      <p:pic>
        <p:nvPicPr>
          <p:cNvPr id="2" name="Picture 1">
            <a:extLst>
              <a:ext uri="{FF2B5EF4-FFF2-40B4-BE49-F238E27FC236}">
                <a16:creationId xmlns:a16="http://schemas.microsoft.com/office/drawing/2014/main" id="{3DB424EB-D587-3372-8588-62337DB485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494" y="1464816"/>
            <a:ext cx="5245100" cy="2622550"/>
          </a:xfrm>
          <a:prstGeom prst="rect">
            <a:avLst/>
          </a:prstGeom>
          <a:noFill/>
          <a:ln>
            <a:noFill/>
          </a:ln>
        </p:spPr>
      </p:pic>
      <p:pic>
        <p:nvPicPr>
          <p:cNvPr id="5" name="Picture 4">
            <a:extLst>
              <a:ext uri="{FF2B5EF4-FFF2-40B4-BE49-F238E27FC236}">
                <a16:creationId xmlns:a16="http://schemas.microsoft.com/office/drawing/2014/main" id="{C83E9928-381F-419D-9F8D-7F3FE61629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4408" y="1719898"/>
            <a:ext cx="5527675" cy="3792855"/>
          </a:xfrm>
          <a:prstGeom prst="rect">
            <a:avLst/>
          </a:prstGeom>
          <a:noFill/>
          <a:ln>
            <a:noFill/>
          </a:ln>
        </p:spPr>
      </p:pic>
    </p:spTree>
    <p:extLst>
      <p:ext uri="{BB962C8B-B14F-4D97-AF65-F5344CB8AC3E}">
        <p14:creationId xmlns:p14="http://schemas.microsoft.com/office/powerpoint/2010/main" val="1256975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21635"/>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274020" y="1703992"/>
            <a:ext cx="6591600" cy="4395600"/>
          </a:xfrm>
        </p:spPr>
        <p:txBody>
          <a:bodyPr>
            <a:normAutofit fontScale="92500" lnSpcReduction="20000"/>
          </a:bodyPr>
          <a:lstStyle/>
          <a:p>
            <a:pPr algn="just"/>
            <a:r>
              <a:rPr lang="en-US" sz="1900" dirty="0">
                <a:solidFill>
                  <a:schemeClr val="bg1">
                    <a:lumMod val="50000"/>
                  </a:schemeClr>
                </a:solidFill>
              </a:rPr>
              <a:t>Systems with sensors that directly control/adjust the application machines.</a:t>
            </a:r>
          </a:p>
          <a:p>
            <a:pPr algn="just"/>
            <a:r>
              <a:rPr lang="en-US" sz="1900" dirty="0">
                <a:solidFill>
                  <a:schemeClr val="bg1">
                    <a:lumMod val="50000"/>
                  </a:schemeClr>
                </a:solidFill>
              </a:rPr>
              <a:t>The idea is to find an element that can be measured directly and based on this, with the corresponding software, to determine the correct amount to apply to meet the needs of the plants. The sensor makes the measurement and a series of electronic circuits and software convert the signal produced by the measured property into a command to change the machine setting. </a:t>
            </a:r>
          </a:p>
          <a:p>
            <a:pPr algn="just"/>
            <a:r>
              <a:rPr lang="en-US" sz="1900" dirty="0">
                <a:solidFill>
                  <a:schemeClr val="bg1">
                    <a:lumMod val="50000"/>
                  </a:schemeClr>
                </a:solidFill>
              </a:rPr>
              <a:t>Many vegetation indicators have been developed to assess the condition of a plantation. These indices, such as NDVI express the </a:t>
            </a:r>
            <a:r>
              <a:rPr lang="en-US" sz="1900" dirty="0" err="1">
                <a:solidFill>
                  <a:schemeClr val="bg1">
                    <a:lumMod val="50000"/>
                  </a:schemeClr>
                </a:solidFill>
              </a:rPr>
              <a:t>vigour</a:t>
            </a:r>
            <a:r>
              <a:rPr lang="en-US" sz="1900" dirty="0">
                <a:solidFill>
                  <a:schemeClr val="bg1">
                    <a:lumMod val="50000"/>
                  </a:schemeClr>
                </a:solidFill>
              </a:rPr>
              <a:t> of the plantation. </a:t>
            </a:r>
          </a:p>
          <a:p>
            <a:pPr algn="just"/>
            <a:r>
              <a:rPr lang="en-US" sz="1900" dirty="0">
                <a:solidFill>
                  <a:schemeClr val="bg1">
                    <a:lumMod val="50000"/>
                  </a:schemeClr>
                </a:solidFill>
              </a:rPr>
              <a:t>By measuring the NDVI, the fertilizer applicator automatically adjusts the fertilizer rate, which is especially appealing to farmers who don't have to do anything other than calibrate the system. The system stops fertilizer application to the headers automatically, which gives it another significant fertilizer-saving advantage. Figure 7.8 shows the nitrogen uptake curve in durum wheat based on phenological stages and fertilizer application in Greek conditions based on average production</a:t>
            </a:r>
          </a:p>
          <a:p>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B200AAC3-9E81-1F38-25E8-0A74A21FB4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65620" y="1923082"/>
            <a:ext cx="5326380" cy="3677910"/>
          </a:xfrm>
          <a:prstGeom prst="rect">
            <a:avLst/>
          </a:prstGeom>
          <a:noFill/>
          <a:ln>
            <a:noFill/>
          </a:ln>
        </p:spPr>
      </p:pic>
    </p:spTree>
    <p:extLst>
      <p:ext uri="{BB962C8B-B14F-4D97-AF65-F5344CB8AC3E}">
        <p14:creationId xmlns:p14="http://schemas.microsoft.com/office/powerpoint/2010/main" val="4139213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49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3991252" cy="4395600"/>
          </a:xfrm>
        </p:spPr>
        <p:txBody>
          <a:bodyPr>
            <a:normAutofit/>
          </a:bodyPr>
          <a:lstStyle/>
          <a:p>
            <a:pPr marL="0" indent="0" algn="ctr">
              <a:buNone/>
            </a:pPr>
            <a:r>
              <a:rPr lang="en-GB" sz="1800" b="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Application to fertiliser inputs</a:t>
            </a:r>
            <a:endParaRPr lang="el-GR" sz="1800"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err="1">
                <a:solidFill>
                  <a:schemeClr val="bg1">
                    <a:lumMod val="50000"/>
                  </a:schemeClr>
                </a:solidFill>
              </a:rPr>
              <a:t>Fertilisers</a:t>
            </a:r>
            <a:r>
              <a:rPr lang="en-US" sz="1800" dirty="0">
                <a:solidFill>
                  <a:schemeClr val="bg1">
                    <a:lumMod val="50000"/>
                  </a:schemeClr>
                </a:solidFill>
              </a:rPr>
              <a:t> are currently applied by various methods. Mainly by mechanical or pneumatic </a:t>
            </a:r>
            <a:r>
              <a:rPr lang="en-US" sz="1800" dirty="0" err="1">
                <a:solidFill>
                  <a:schemeClr val="bg1">
                    <a:lumMod val="50000"/>
                  </a:schemeClr>
                </a:solidFill>
              </a:rPr>
              <a:t>fertiliser</a:t>
            </a:r>
            <a:r>
              <a:rPr lang="en-US" sz="1800" dirty="0">
                <a:solidFill>
                  <a:schemeClr val="bg1">
                    <a:lumMod val="50000"/>
                  </a:schemeClr>
                </a:solidFill>
              </a:rPr>
              <a:t> spreaders, by spraying machines and with irrigation water. For application by machinery there are devices that can vary the dose either by application maps or by sensors that are operated during movement in the field</a:t>
            </a:r>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1F0F4323-DAF9-53A8-9449-B30AE84205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8995" y="1775014"/>
            <a:ext cx="6417383" cy="3959981"/>
          </a:xfrm>
          <a:prstGeom prst="rect">
            <a:avLst/>
          </a:prstGeom>
          <a:noFill/>
          <a:ln>
            <a:noFill/>
          </a:ln>
        </p:spPr>
      </p:pic>
    </p:spTree>
    <p:extLst>
      <p:ext uri="{BB962C8B-B14F-4D97-AF65-F5344CB8AC3E}">
        <p14:creationId xmlns:p14="http://schemas.microsoft.com/office/powerpoint/2010/main" val="37190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81720" y="681037"/>
            <a:ext cx="9982201" cy="1009651"/>
          </a:xfrm>
        </p:spPr>
        <p:txBody>
          <a:bodyPr>
            <a:noAutofit/>
          </a:bodyPr>
          <a:lstStyle/>
          <a:p>
            <a:pPr algn="ctr"/>
            <a:r>
              <a:rPr lang="en-US" sz="3600" dirty="0"/>
              <a:t>Precision agriculture and big data for productivity and efficiency</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5473823" cy="4351338"/>
          </a:xfrm>
        </p:spPr>
        <p:txBody>
          <a:bodyPr>
            <a:normAutofit/>
          </a:bodyPr>
          <a:lstStyle/>
          <a:p>
            <a:pPr marL="0" indent="0" algn="ctr">
              <a:lnSpc>
                <a:spcPct val="115000"/>
              </a:lnSpc>
              <a:spcBef>
                <a:spcPts val="600"/>
              </a:spcBef>
              <a:spcAft>
                <a:spcPts val="600"/>
              </a:spcAft>
              <a:buNone/>
            </a:pP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What is Precision Agriculture?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Precision Agriculture combines the latest developments in Information Technology together with a good knowledge of agricultural sciences (agricultural engineering, plant production, soil science, climatology, economics) to help producers to better understand their farms with to better manage their farms: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It allows its application to small fields and large farms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It provides an integrated system for selective plant and farm management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6" name="Picture 5">
            <a:extLst>
              <a:ext uri="{FF2B5EF4-FFF2-40B4-BE49-F238E27FC236}">
                <a16:creationId xmlns:a16="http://schemas.microsoft.com/office/drawing/2014/main" id="{58E8FA8C-A9B8-59E7-E8A2-32B3D667E3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7842" y="1994047"/>
            <a:ext cx="5467985" cy="3959225"/>
          </a:xfrm>
          <a:prstGeom prst="rect">
            <a:avLst/>
          </a:prstGeom>
          <a:noFill/>
          <a:ln>
            <a:noFill/>
          </a:ln>
        </p:spPr>
      </p:pic>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90083"/>
          </a:xfrm>
        </p:spPr>
        <p:txBody>
          <a:bodyPr>
            <a:normAutofit/>
          </a:bodyPr>
          <a:lstStyle/>
          <a:p>
            <a:pPr algn="ctr"/>
            <a:r>
              <a:rPr lang="en-US" sz="3600" dirty="0">
                <a:solidFill>
                  <a:srgbClr val="94C020"/>
                </a:solidFill>
              </a:rPr>
              <a:t>Introduction to earth observation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50</a:t>
            </a:fld>
            <a:endParaRPr lang="it-IT" dirty="0"/>
          </a:p>
        </p:txBody>
      </p:sp>
      <p:pic>
        <p:nvPicPr>
          <p:cNvPr id="2" name="Picture 1">
            <a:extLst>
              <a:ext uri="{FF2B5EF4-FFF2-40B4-BE49-F238E27FC236}">
                <a16:creationId xmlns:a16="http://schemas.microsoft.com/office/drawing/2014/main" id="{1B03AB4F-486C-E21D-016C-1F2FC58922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0313" y="1537105"/>
            <a:ext cx="5284887" cy="4322155"/>
          </a:xfrm>
          <a:prstGeom prst="rect">
            <a:avLst/>
          </a:prstGeom>
          <a:noFill/>
          <a:ln>
            <a:noFill/>
          </a:ln>
        </p:spPr>
      </p:pic>
    </p:spTree>
    <p:extLst>
      <p:ext uri="{BB962C8B-B14F-4D97-AF65-F5344CB8AC3E}">
        <p14:creationId xmlns:p14="http://schemas.microsoft.com/office/powerpoint/2010/main" val="3917480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92656"/>
          </a:xfrm>
        </p:spPr>
        <p:txBody>
          <a:bodyPr>
            <a:normAutofit/>
          </a:bodyPr>
          <a:lstStyle/>
          <a:p>
            <a:pPr algn="ctr"/>
            <a:r>
              <a:rPr lang="en-US" sz="3600" dirty="0">
                <a:solidFill>
                  <a:srgbClr val="94C020"/>
                </a:solidFill>
              </a:rPr>
              <a:t>Applied cases in Agriculture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51</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677880"/>
            <a:ext cx="4497280" cy="4492734"/>
          </a:xfrm>
        </p:spPr>
        <p:txBody>
          <a:bodyPr>
            <a:norm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Application to sprayers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chemeClr val="bg1">
                    <a:lumMod val="50000"/>
                  </a:schemeClr>
                </a:solidFill>
                <a:effectLst/>
                <a:ea typeface="Times New Roman" panose="02020603050405020304" pitchFamily="18" charset="0"/>
                <a:cs typeface="Calibri" panose="020F0502020204030204" pitchFamily="34" charset="0"/>
              </a:rPr>
              <a:t>There are two categories of applications. Those based on maps that are generated and those that define the zones that will be treated differently. The sprayer, when it reaches the coordinates of the map it finds using GPS and needs to change the setting, changes it automatically. </a:t>
            </a:r>
          </a:p>
          <a:p>
            <a:pPr algn="just"/>
            <a:r>
              <a:rPr lang="en-US" sz="1800" dirty="0">
                <a:solidFill>
                  <a:schemeClr val="bg1">
                    <a:lumMod val="50000"/>
                  </a:schemeClr>
                </a:solidFill>
              </a:rPr>
              <a:t>A second possibility is to have a sensor that during the movement of the sprayer can measure some property and directly change the setting of the sprayer. Such sensors are those that detect the presence of green plants and only spray there. </a:t>
            </a:r>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03978ACB-A40A-7B67-6673-E9A418361F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0185" y="1897607"/>
            <a:ext cx="5378791" cy="3881755"/>
          </a:xfrm>
          <a:prstGeom prst="rect">
            <a:avLst/>
          </a:prstGeom>
          <a:noFill/>
          <a:ln>
            <a:noFill/>
          </a:ln>
        </p:spPr>
      </p:pic>
    </p:spTree>
    <p:extLst>
      <p:ext uri="{BB962C8B-B14F-4D97-AF65-F5344CB8AC3E}">
        <p14:creationId xmlns:p14="http://schemas.microsoft.com/office/powerpoint/2010/main" val="861923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92656"/>
          </a:xfrm>
        </p:spPr>
        <p:txBody>
          <a:bodyPr>
            <a:normAutofit/>
          </a:bodyPr>
          <a:lstStyle/>
          <a:p>
            <a:pPr algn="ctr"/>
            <a:r>
              <a:rPr lang="en-GB" sz="3600" dirty="0"/>
              <a:t>Applied cases in Agriculture</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52</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41956"/>
            <a:ext cx="6148526" cy="4395600"/>
          </a:xfrm>
        </p:spPr>
        <p:txBody>
          <a:bodyPr>
            <a:normAutofit/>
          </a:bodyPr>
          <a:lstStyle/>
          <a:p>
            <a:pPr marL="0" indent="0" algn="ctr">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Application to seed drills: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chemeClr val="bg1">
                    <a:lumMod val="50000"/>
                  </a:schemeClr>
                </a:solidFill>
              </a:rPr>
              <a:t>In conventional seed drills, the metering mechanisms (those that determine the seed density) are driven by the ground wheel and their adjustment is independent of the tractor speed. The adjustment is changed by changing gears or toothed wheels, which cannot be done when the machine is moving in the field. Seed drills have been developed in which the drive to the metering mechanisms is given by electric motors</a:t>
            </a:r>
          </a:p>
          <a:p>
            <a:pPr algn="just"/>
            <a:r>
              <a:rPr lang="en-US" sz="1800" dirty="0">
                <a:solidFill>
                  <a:schemeClr val="bg1">
                    <a:lumMod val="50000"/>
                  </a:schemeClr>
                </a:solidFill>
              </a:rPr>
              <a:t>The ground wheel gives the drive to the machine and a controller sets the speed of the metering mechanism to adjust the seeding density. The adjustment is changed by varying the ratio of the electric motor drive with a signal given either by the operator by changing a knob, or by an application map that defines areas where more or less seed will be placed.</a:t>
            </a:r>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4DF50DDE-44A4-C47C-E7B5-CF1B892A00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3170" y="1697166"/>
            <a:ext cx="3799150" cy="4240390"/>
          </a:xfrm>
          <a:prstGeom prst="rect">
            <a:avLst/>
          </a:prstGeom>
          <a:noFill/>
          <a:ln>
            <a:noFill/>
          </a:ln>
        </p:spPr>
      </p:pic>
    </p:spTree>
    <p:extLst>
      <p:ext uri="{BB962C8B-B14F-4D97-AF65-F5344CB8AC3E}">
        <p14:creationId xmlns:p14="http://schemas.microsoft.com/office/powerpoint/2010/main" val="3267108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10450"/>
          </a:xfrm>
        </p:spPr>
        <p:txBody>
          <a:bodyPr>
            <a:normAutofit/>
          </a:bodyPr>
          <a:lstStyle/>
          <a:p>
            <a:pPr algn="ctr"/>
            <a:r>
              <a:rPr lang="en-GB" sz="3600" dirty="0"/>
              <a:t>Conclusion</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2nd</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53</a:t>
            </a:fld>
            <a:endParaRPr lang="it-IT" dirty="0"/>
          </a:p>
        </p:txBody>
      </p:sp>
      <p:sp>
        <p:nvSpPr>
          <p:cNvPr id="10" name="TextBox 9">
            <a:extLst>
              <a:ext uri="{FF2B5EF4-FFF2-40B4-BE49-F238E27FC236}">
                <a16:creationId xmlns:a16="http://schemas.microsoft.com/office/drawing/2014/main" id="{05ED01D7-13CC-5A8A-8F0F-FB46C9BC0E90}"/>
              </a:ext>
            </a:extLst>
          </p:cNvPr>
          <p:cNvSpPr txBox="1"/>
          <p:nvPr/>
        </p:nvSpPr>
        <p:spPr>
          <a:xfrm>
            <a:off x="488272" y="1437563"/>
            <a:ext cx="10960963" cy="4801314"/>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chemeClr val="bg1">
                    <a:lumMod val="50000"/>
                  </a:schemeClr>
                </a:solidFill>
              </a:rPr>
              <a:t>Societies in developed countries have become sensitive to environmental protection issues. </a:t>
            </a:r>
          </a:p>
          <a:p>
            <a:pPr algn="just"/>
            <a:endParaRPr lang="en-US" dirty="0">
              <a:solidFill>
                <a:schemeClr val="bg1">
                  <a:lumMod val="50000"/>
                </a:schemeClr>
              </a:solidFill>
            </a:endParaRPr>
          </a:p>
          <a:p>
            <a:pPr marL="285750" indent="-285750" algn="just">
              <a:buFont typeface="Arial" panose="020B0604020202020204" pitchFamily="34" charset="0"/>
              <a:buChar char="•"/>
            </a:pPr>
            <a:r>
              <a:rPr lang="en-US" dirty="0">
                <a:solidFill>
                  <a:schemeClr val="bg1">
                    <a:lumMod val="50000"/>
                  </a:schemeClr>
                </a:solidFill>
              </a:rPr>
              <a:t>Agriculture is by definition the steward of the environment of a large part of each country and contributes to the preservation of both the environment and the rural landscape. Agriculture uses many natural resources to produce food and raw materials for society. </a:t>
            </a:r>
          </a:p>
          <a:p>
            <a:pPr marL="285750" indent="-285750" algn="just">
              <a:buFont typeface="Arial" panose="020B0604020202020204" pitchFamily="34" charset="0"/>
              <a:buChar char="•"/>
            </a:pPr>
            <a:endParaRPr lang="en-US" dirty="0">
              <a:solidFill>
                <a:schemeClr val="bg1">
                  <a:lumMod val="50000"/>
                </a:schemeClr>
              </a:solidFill>
            </a:endParaRPr>
          </a:p>
          <a:p>
            <a:pPr marL="285750" indent="-285750" algn="just">
              <a:buFont typeface="Arial" panose="020B0604020202020204" pitchFamily="34" charset="0"/>
              <a:buChar char="•"/>
            </a:pPr>
            <a:r>
              <a:rPr lang="en-US" dirty="0">
                <a:solidFill>
                  <a:schemeClr val="bg1">
                    <a:lumMod val="50000"/>
                  </a:schemeClr>
                </a:solidFill>
              </a:rPr>
              <a:t>Many of these are limited and agriculture must help to conserve them. In some areas, many of these resources are limited and must be used to support them. </a:t>
            </a:r>
          </a:p>
          <a:p>
            <a:pPr marL="285750" indent="-285750" algn="just">
              <a:buFont typeface="Arial" panose="020B0604020202020204" pitchFamily="34" charset="0"/>
              <a:buChar char="•"/>
            </a:pPr>
            <a:endParaRPr lang="en-US" dirty="0">
              <a:solidFill>
                <a:schemeClr val="bg1">
                  <a:lumMod val="50000"/>
                </a:schemeClr>
              </a:solidFill>
            </a:endParaRPr>
          </a:p>
          <a:p>
            <a:pPr marL="285750" indent="-285750" algn="just">
              <a:buFont typeface="Arial" panose="020B0604020202020204" pitchFamily="34" charset="0"/>
              <a:buChar char="•"/>
            </a:pPr>
            <a:r>
              <a:rPr lang="en-US" dirty="0">
                <a:solidFill>
                  <a:schemeClr val="bg1">
                    <a:lumMod val="50000"/>
                  </a:schemeClr>
                </a:solidFill>
              </a:rPr>
              <a:t>PA started to develop in the early 1990s. Although ideas and efforts were present in earlier years, substantial development began with the availability of GPS; initial hopes for rapid diffusion and adoption were not realized and in many areas of the world (including our country) adoption is very limited to non-existent. </a:t>
            </a:r>
          </a:p>
          <a:p>
            <a:pPr marL="285750" indent="-285750" algn="just">
              <a:buFont typeface="Arial" panose="020B0604020202020204" pitchFamily="34" charset="0"/>
              <a:buChar char="•"/>
            </a:pPr>
            <a:endParaRPr lang="en-US" dirty="0">
              <a:solidFill>
                <a:schemeClr val="bg1">
                  <a:lumMod val="50000"/>
                </a:schemeClr>
              </a:solidFill>
            </a:endParaRPr>
          </a:p>
          <a:p>
            <a:pPr marL="285750" indent="-285750" algn="just">
              <a:buFont typeface="Arial" panose="020B0604020202020204" pitchFamily="34" charset="0"/>
              <a:buChar char="•"/>
            </a:pPr>
            <a:r>
              <a:rPr lang="en-US" dirty="0">
                <a:solidFill>
                  <a:schemeClr val="bg1">
                    <a:lumMod val="50000"/>
                  </a:schemeClr>
                </a:solidFill>
              </a:rPr>
              <a:t>The new technology must be reliable, well-built, free from breakdowns, widely applicable, user-friendly, can be purchased in places with lower initial costs and technical support for any problems is assured. An important promotional element is for farmers to be able to see the technology applied in demonstration fields or farms. Younger farmers adapt and accept new technologies more easily.</a:t>
            </a:r>
            <a:endParaRPr lang="el-GR" dirty="0">
              <a:solidFill>
                <a:schemeClr val="bg1">
                  <a:lumMod val="50000"/>
                </a:schemeClr>
              </a:solidFill>
            </a:endParaRPr>
          </a:p>
        </p:txBody>
      </p:sp>
    </p:spTree>
    <p:extLst>
      <p:ext uri="{BB962C8B-B14F-4D97-AF65-F5344CB8AC3E}">
        <p14:creationId xmlns:p14="http://schemas.microsoft.com/office/powerpoint/2010/main" val="1207658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00074"/>
          </a:xfrm>
        </p:spPr>
        <p:txBody>
          <a:bodyPr>
            <a:normAutofit/>
          </a:bodyPr>
          <a:lstStyle/>
          <a:p>
            <a:pPr algn="ctr"/>
            <a:r>
              <a:rPr lang="en-GB" sz="3600" dirty="0"/>
              <a:t>Case studies</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3rd</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54</a:t>
            </a:fld>
            <a:endParaRPr lang="en-US" dirty="0"/>
          </a:p>
        </p:txBody>
      </p:sp>
      <p:pic>
        <p:nvPicPr>
          <p:cNvPr id="2" name="Online Media 1" title="Earth Observation User Case Study: Using Landsat to Map Agricultural Yields and Irrigation Use">
            <a:hlinkClick r:id="" action="ppaction://media"/>
            <a:extLst>
              <a:ext uri="{FF2B5EF4-FFF2-40B4-BE49-F238E27FC236}">
                <a16:creationId xmlns:a16="http://schemas.microsoft.com/office/drawing/2014/main" id="{FDB495E3-B942-E599-B7F6-1677434A1F25}"/>
              </a:ext>
            </a:extLst>
          </p:cNvPr>
          <p:cNvPicPr>
            <a:picLocks noRot="1" noChangeAspect="1"/>
          </p:cNvPicPr>
          <p:nvPr>
            <a:videoFile r:link="rId1"/>
          </p:nvPr>
        </p:nvPicPr>
        <p:blipFill>
          <a:blip r:embed="rId3"/>
          <a:stretch>
            <a:fillRect/>
          </a:stretch>
        </p:blipFill>
        <p:spPr>
          <a:xfrm>
            <a:off x="2399251" y="1618773"/>
            <a:ext cx="7228660" cy="4081000"/>
          </a:xfrm>
          <a:prstGeom prst="rect">
            <a:avLst/>
          </a:prstGeom>
        </p:spPr>
      </p:pic>
      <p:sp>
        <p:nvSpPr>
          <p:cNvPr id="3" name="Rectangle 2">
            <a:extLst>
              <a:ext uri="{FF2B5EF4-FFF2-40B4-BE49-F238E27FC236}">
                <a16:creationId xmlns:a16="http://schemas.microsoft.com/office/drawing/2014/main" id="{CED8E806-94F8-58A5-1BA2-64C5FC616774}"/>
              </a:ext>
            </a:extLst>
          </p:cNvPr>
          <p:cNvSpPr/>
          <p:nvPr/>
        </p:nvSpPr>
        <p:spPr>
          <a:xfrm>
            <a:off x="2457974" y="5788404"/>
            <a:ext cx="7491369" cy="3103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USGS: Earth Observation User Case study: Using Landsat to Map Agricultural Yields and Irrigation Use</a:t>
            </a:r>
            <a:endParaRPr lang="el-GR" sz="1400" dirty="0">
              <a:solidFill>
                <a:schemeClr val="tx1"/>
              </a:solidFill>
            </a:endParaRPr>
          </a:p>
        </p:txBody>
      </p:sp>
    </p:spTree>
    <p:extLst>
      <p:ext uri="{BB962C8B-B14F-4D97-AF65-F5344CB8AC3E}">
        <p14:creationId xmlns:p14="http://schemas.microsoft.com/office/powerpoint/2010/main" val="24830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00074"/>
          </a:xfrm>
        </p:spPr>
        <p:txBody>
          <a:bodyPr>
            <a:normAutofit/>
          </a:bodyPr>
          <a:lstStyle/>
          <a:p>
            <a:pPr algn="ctr"/>
            <a:r>
              <a:rPr lang="en-GB" sz="3600" dirty="0"/>
              <a:t>Modern Farming Solutions</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dirty="0"/>
              <a:t> / Sub Unit: 3rd</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55</a:t>
            </a:fld>
            <a:endParaRPr lang="en-US" dirty="0"/>
          </a:p>
        </p:txBody>
      </p:sp>
      <p:pic>
        <p:nvPicPr>
          <p:cNvPr id="4" name="Online Media 3" title="Counting crops + Drops: using remote sensing to help grow the future together">
            <a:hlinkClick r:id="" action="ppaction://media"/>
            <a:extLst>
              <a:ext uri="{FF2B5EF4-FFF2-40B4-BE49-F238E27FC236}">
                <a16:creationId xmlns:a16="http://schemas.microsoft.com/office/drawing/2014/main" id="{7FDBD974-2653-94D7-095E-2AEB390CEE38}"/>
              </a:ext>
            </a:extLst>
          </p:cNvPr>
          <p:cNvPicPr>
            <a:picLocks noRot="1" noChangeAspect="1"/>
          </p:cNvPicPr>
          <p:nvPr>
            <a:videoFile r:link="rId1"/>
          </p:nvPr>
        </p:nvPicPr>
        <p:blipFill>
          <a:blip r:embed="rId3"/>
          <a:stretch>
            <a:fillRect/>
          </a:stretch>
        </p:blipFill>
        <p:spPr>
          <a:xfrm>
            <a:off x="2617643" y="1563971"/>
            <a:ext cx="6607036" cy="3730057"/>
          </a:xfrm>
          <a:prstGeom prst="rect">
            <a:avLst/>
          </a:prstGeom>
        </p:spPr>
      </p:pic>
      <p:sp>
        <p:nvSpPr>
          <p:cNvPr id="10" name="Rectangle 9">
            <a:extLst>
              <a:ext uri="{FF2B5EF4-FFF2-40B4-BE49-F238E27FC236}">
                <a16:creationId xmlns:a16="http://schemas.microsoft.com/office/drawing/2014/main" id="{73B79B31-4A02-9282-00BA-18BEBBC23F1E}"/>
              </a:ext>
            </a:extLst>
          </p:cNvPr>
          <p:cNvSpPr/>
          <p:nvPr/>
        </p:nvSpPr>
        <p:spPr>
          <a:xfrm>
            <a:off x="2617643" y="5511567"/>
            <a:ext cx="6607036"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Food and Agriculture Organization of the United Nations (FAO), </a:t>
            </a:r>
            <a:endParaRPr lang="el-GR" dirty="0">
              <a:solidFill>
                <a:schemeClr val="tx1"/>
              </a:solidFill>
            </a:endParaRPr>
          </a:p>
        </p:txBody>
      </p:sp>
    </p:spTree>
    <p:extLst>
      <p:ext uri="{BB962C8B-B14F-4D97-AF65-F5344CB8AC3E}">
        <p14:creationId xmlns:p14="http://schemas.microsoft.com/office/powerpoint/2010/main" val="322351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00074"/>
          </a:xfrm>
        </p:spPr>
        <p:txBody>
          <a:bodyPr>
            <a:normAutofit/>
          </a:bodyPr>
          <a:lstStyle/>
          <a:p>
            <a:pPr algn="ctr"/>
            <a:r>
              <a:rPr lang="en-GB" sz="3600" dirty="0"/>
              <a:t>Case studies</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a:t>Module: Digital technologies and artificial intelligence / Learning Unit: </a:t>
            </a:r>
            <a:r>
              <a:rPr lang="en-GB" sz="1200" dirty="0"/>
              <a:t>Precision technologies and Big Data</a:t>
            </a:r>
            <a:r>
              <a:rPr lang="en-US"/>
              <a:t> / Sub Unit: 3rd</a:t>
            </a:r>
            <a:endParaRPr lang="en-US" dirty="0"/>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56</a:t>
            </a:fld>
            <a:endParaRPr lang="en-US" dirty="0"/>
          </a:p>
        </p:txBody>
      </p:sp>
      <p:pic>
        <p:nvPicPr>
          <p:cNvPr id="2" name="Online Media 1" title="Applications of Remote Sensing in Precision Farming">
            <a:hlinkClick r:id="" action="ppaction://media"/>
            <a:extLst>
              <a:ext uri="{FF2B5EF4-FFF2-40B4-BE49-F238E27FC236}">
                <a16:creationId xmlns:a16="http://schemas.microsoft.com/office/drawing/2014/main" id="{6E61C49A-D2E7-AB41-200D-ADCB2E3F5B72}"/>
              </a:ext>
            </a:extLst>
          </p:cNvPr>
          <p:cNvPicPr>
            <a:picLocks noRot="1" noChangeAspect="1"/>
          </p:cNvPicPr>
          <p:nvPr>
            <a:videoFile r:link="rId1"/>
          </p:nvPr>
        </p:nvPicPr>
        <p:blipFill>
          <a:blip r:embed="rId3"/>
          <a:stretch>
            <a:fillRect/>
          </a:stretch>
        </p:blipFill>
        <p:spPr>
          <a:xfrm>
            <a:off x="2214693" y="1281112"/>
            <a:ext cx="7781109" cy="4392889"/>
          </a:xfrm>
          <a:prstGeom prst="rect">
            <a:avLst/>
          </a:prstGeom>
        </p:spPr>
      </p:pic>
      <p:sp>
        <p:nvSpPr>
          <p:cNvPr id="3" name="Rectangle 2">
            <a:extLst>
              <a:ext uri="{FF2B5EF4-FFF2-40B4-BE49-F238E27FC236}">
                <a16:creationId xmlns:a16="http://schemas.microsoft.com/office/drawing/2014/main" id="{2F61F51F-2937-38A0-21E0-16ED7A88DC4A}"/>
              </a:ext>
            </a:extLst>
          </p:cNvPr>
          <p:cNvSpPr/>
          <p:nvPr/>
        </p:nvSpPr>
        <p:spPr>
          <a:xfrm>
            <a:off x="1459685" y="5821960"/>
            <a:ext cx="8917497" cy="534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rPr>
              <a:t>Geospatial World: Application of Remote Sensing in Precision Farming. Technological advancements in precision agriculture have made it possible for farmers to improve their productivity effortlessly</a:t>
            </a:r>
            <a:endParaRPr lang="el-GR" sz="1600" dirty="0">
              <a:solidFill>
                <a:schemeClr val="tx1"/>
              </a:solidFill>
            </a:endParaRPr>
          </a:p>
        </p:txBody>
      </p:sp>
    </p:spTree>
    <p:extLst>
      <p:ext uri="{BB962C8B-B14F-4D97-AF65-F5344CB8AC3E}">
        <p14:creationId xmlns:p14="http://schemas.microsoft.com/office/powerpoint/2010/main" val="391236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23278" y="681037"/>
            <a:ext cx="9973322" cy="1009651"/>
          </a:xfrm>
        </p:spPr>
        <p:txBody>
          <a:bodyPr>
            <a:noAutofit/>
          </a:bodyPr>
          <a:lstStyle/>
          <a:p>
            <a:pPr algn="ctr"/>
            <a:r>
              <a:rPr lang="en-US" sz="3600" dirty="0"/>
              <a:t>Precision agriculture and big data for productivity and efficiency</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607381" y="1825625"/>
            <a:ext cx="5385046" cy="4351338"/>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What drives the adoption of Precision Agriculture?</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•Increased efficiency farm management ,better understanding of variability</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•Economy and environment driven which will help to better economic outcome</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•Reduced environmental impact</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•Combination with protocols/standards</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•Special payments</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•Traceability system</a:t>
            </a: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6" name="Segnaposto contenuto 2">
            <a:extLst>
              <a:ext uri="{FF2B5EF4-FFF2-40B4-BE49-F238E27FC236}">
                <a16:creationId xmlns:a16="http://schemas.microsoft.com/office/drawing/2014/main" id="{24412BC0-335B-18AF-0C9D-45205D5CFF9F}"/>
              </a:ext>
            </a:extLst>
          </p:cNvPr>
          <p:cNvSpPr txBox="1">
            <a:spLocks/>
          </p:cNvSpPr>
          <p:nvPr/>
        </p:nvSpPr>
        <p:spPr>
          <a:xfrm>
            <a:off x="6308324" y="1856582"/>
            <a:ext cx="565877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600"/>
              </a:spcBef>
              <a:spcAft>
                <a:spcPts val="600"/>
              </a:spcAft>
              <a:buFont typeface="Arial" panose="020B0604020202020204" pitchFamily="34" charset="0"/>
              <a:buNone/>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How to achieve?</a:t>
            </a:r>
          </a:p>
          <a:p>
            <a:pPr marL="0" indent="0" algn="just">
              <a:lnSpc>
                <a:spcPct val="115000"/>
              </a:lnSpc>
              <a:spcBef>
                <a:spcPts val="600"/>
              </a:spcBef>
              <a:spcAft>
                <a:spcPts val="600"/>
              </a:spcAft>
              <a:buFont typeface="Arial" panose="020B0604020202020204" pitchFamily="34" charset="0"/>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Key tools are:</a:t>
            </a:r>
          </a:p>
          <a:p>
            <a:pPr marL="0" indent="0" algn="just">
              <a:lnSpc>
                <a:spcPct val="115000"/>
              </a:lnSpc>
              <a:spcBef>
                <a:spcPts val="600"/>
              </a:spcBef>
              <a:spcAft>
                <a:spcPts val="600"/>
              </a:spcAft>
              <a:buFont typeface="Arial" panose="020B0604020202020204" pitchFamily="34" charset="0"/>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1.Production mapping</a:t>
            </a:r>
          </a:p>
          <a:p>
            <a:pPr marL="0" indent="0" algn="just">
              <a:lnSpc>
                <a:spcPct val="115000"/>
              </a:lnSpc>
              <a:spcBef>
                <a:spcPts val="600"/>
              </a:spcBef>
              <a:spcAft>
                <a:spcPts val="600"/>
              </a:spcAft>
              <a:buFont typeface="Arial" panose="020B0604020202020204" pitchFamily="34" charset="0"/>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2.Global Positioning Systems (GPS)</a:t>
            </a:r>
          </a:p>
          <a:p>
            <a:pPr marL="0" indent="0" algn="just">
              <a:lnSpc>
                <a:spcPct val="115000"/>
              </a:lnSpc>
              <a:spcBef>
                <a:spcPts val="600"/>
              </a:spcBef>
              <a:spcAft>
                <a:spcPts val="600"/>
              </a:spcAft>
              <a:buFont typeface="Arial" panose="020B0604020202020204" pitchFamily="34" charset="0"/>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3.Direct data acquisition techniques on the go; EMI, ADP)</a:t>
            </a:r>
          </a:p>
          <a:p>
            <a:pPr marL="0" indent="0" algn="just">
              <a:lnSpc>
                <a:spcPct val="115000"/>
              </a:lnSpc>
              <a:spcBef>
                <a:spcPts val="600"/>
              </a:spcBef>
              <a:spcAft>
                <a:spcPts val="600"/>
              </a:spcAft>
              <a:buFont typeface="Arial" panose="020B0604020202020204" pitchFamily="34" charset="0"/>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4.Variable dose technology inputs</a:t>
            </a:r>
          </a:p>
          <a:p>
            <a:pPr marL="0" indent="0" algn="just">
              <a:lnSpc>
                <a:spcPct val="115000"/>
              </a:lnSpc>
              <a:spcBef>
                <a:spcPts val="600"/>
              </a:spcBef>
              <a:spcAft>
                <a:spcPts val="600"/>
              </a:spcAft>
              <a:buFont typeface="Arial" panose="020B0604020202020204" pitchFamily="34" charset="0"/>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5.Intelligent sensors</a:t>
            </a:r>
          </a:p>
          <a:p>
            <a:pPr marL="0" indent="0" algn="just">
              <a:lnSpc>
                <a:spcPct val="115000"/>
              </a:lnSpc>
              <a:spcBef>
                <a:spcPts val="600"/>
              </a:spcBef>
              <a:spcAft>
                <a:spcPts val="600"/>
              </a:spcAft>
              <a:buFont typeface="Arial" panose="020B0604020202020204" pitchFamily="34" charset="0"/>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6.Remote sensing</a:t>
            </a:r>
          </a:p>
          <a:p>
            <a:pPr marL="0" indent="0" algn="just">
              <a:lnSpc>
                <a:spcPct val="115000"/>
              </a:lnSpc>
              <a:spcBef>
                <a:spcPts val="600"/>
              </a:spcBef>
              <a:spcAft>
                <a:spcPts val="600"/>
              </a:spcAft>
              <a:buFont typeface="Arial" panose="020B0604020202020204" pitchFamily="34" charset="0"/>
              <a:buNone/>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7.Geographic Information System Information (GIS)</a:t>
            </a:r>
          </a:p>
        </p:txBody>
      </p:sp>
    </p:spTree>
    <p:extLst>
      <p:ext uri="{BB962C8B-B14F-4D97-AF65-F5344CB8AC3E}">
        <p14:creationId xmlns:p14="http://schemas.microsoft.com/office/powerpoint/2010/main" val="2672983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14400" y="681037"/>
            <a:ext cx="9982200" cy="1009651"/>
          </a:xfrm>
        </p:spPr>
        <p:txBody>
          <a:bodyPr>
            <a:noAutofit/>
          </a:bodyPr>
          <a:lstStyle/>
          <a:p>
            <a:pPr algn="ctr"/>
            <a:r>
              <a:rPr lang="en-US" sz="3600" dirty="0"/>
              <a:t>Precision agriculture and big data for productivity and efficiency</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186432" y="1610789"/>
            <a:ext cx="5273336" cy="4454464"/>
          </a:xfrm>
        </p:spPr>
        <p:txBody>
          <a:bodyPr>
            <a:noAutofit/>
          </a:bodyPr>
          <a:lstStyle/>
          <a:p>
            <a:pPr marL="0" indent="0" algn="ctr">
              <a:lnSpc>
                <a:spcPct val="115000"/>
              </a:lnSpc>
              <a:spcBef>
                <a:spcPts val="600"/>
              </a:spcBef>
              <a:spcAft>
                <a:spcPts val="600"/>
              </a:spcAft>
              <a:buNone/>
            </a:pP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Goals of Precision Agriculture:</a:t>
            </a:r>
            <a:endParaRPr lang="el-GR" sz="1800" b="1"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spcBef>
                <a:spcPts val="600"/>
              </a:spcBef>
              <a:spcAft>
                <a:spcPts val="600"/>
              </a:spcAft>
              <a:buNone/>
            </a:pPr>
            <a:r>
              <a:rPr lang="el-GR"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a:t>
            </a: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Maximizing profit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Determination of input needs (fertiliser, phytochemicals, water) for each piece of the field</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Waste is avoided and the plants use as much as possible of what is available what we offer them</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Production is increased and quality is optimised</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Maximising the productivity of the land to meet needs for to meet the food needs of an ever-increasing population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spcBef>
                <a:spcPts val="600"/>
              </a:spcBef>
              <a:spcAft>
                <a:spcPts val="600"/>
              </a:spcAft>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6" name="Segnaposto contenuto 2">
            <a:extLst>
              <a:ext uri="{FF2B5EF4-FFF2-40B4-BE49-F238E27FC236}">
                <a16:creationId xmlns:a16="http://schemas.microsoft.com/office/drawing/2014/main" id="{95FBFDA4-8E28-4943-B6D1-CA25F4DAC068}"/>
              </a:ext>
            </a:extLst>
          </p:cNvPr>
          <p:cNvSpPr txBox="1">
            <a:spLocks/>
          </p:cNvSpPr>
          <p:nvPr/>
        </p:nvSpPr>
        <p:spPr>
          <a:xfrm>
            <a:off x="6187735" y="1784412"/>
            <a:ext cx="5743853" cy="439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600"/>
              </a:spcBef>
              <a:spcAft>
                <a:spcPts val="600"/>
              </a:spcAft>
              <a:buFont typeface="Arial" panose="020B0604020202020204" pitchFamily="34" charset="0"/>
              <a:buNone/>
            </a:pPr>
            <a:r>
              <a:rPr lang="en-US" sz="1800" b="1" dirty="0">
                <a:solidFill>
                  <a:srgbClr val="808080"/>
                </a:solidFill>
                <a:latin typeface="Calibri" panose="020F0502020204030204" pitchFamily="34" charset="0"/>
                <a:ea typeface="Calibri" panose="020F0502020204030204" pitchFamily="34" charset="0"/>
                <a:cs typeface="Calibri" panose="020F0502020204030204" pitchFamily="34" charset="0"/>
              </a:rPr>
              <a:t>2. Environmental Protection</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 Agricultural activity is directly linked to the environment.</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 The exploitation of natural resources (water, soil, etc.) and energy</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 If phytochemicals are used inappropriately, they end up in rivers and lakes, resulting in pollution of the water used for irrigation in subsequent periods</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34290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Excessive amounts of </a:t>
            </a:r>
            <a:r>
              <a:rPr lang="en-US" sz="1800" dirty="0" err="1">
                <a:solidFill>
                  <a:srgbClr val="808080"/>
                </a:solidFill>
                <a:latin typeface="Calibri" panose="020F0502020204030204" pitchFamily="34" charset="0"/>
                <a:ea typeface="Calibri" panose="020F0502020204030204" pitchFamily="34" charset="0"/>
                <a:cs typeface="Calibri" panose="020F0502020204030204" pitchFamily="34" charset="0"/>
              </a:rPr>
              <a:t>fertilisers</a:t>
            </a:r>
            <a:r>
              <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rPr>
              <a:t> degrade soils and cause financial damage to the producer</a:t>
            </a:r>
            <a:endPar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326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41033" y="681037"/>
            <a:ext cx="9955568" cy="1009651"/>
          </a:xfrm>
        </p:spPr>
        <p:txBody>
          <a:bodyPr>
            <a:noAutofit/>
          </a:bodyPr>
          <a:lstStyle/>
          <a:p>
            <a:pPr algn="ctr"/>
            <a:r>
              <a:rPr lang="en-US" sz="3600" dirty="0"/>
              <a:t>Precision agriculture and big data for productivity and efficiency</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4497280" cy="4351338"/>
          </a:xfrm>
        </p:spPr>
        <p:txBody>
          <a:bodyPr/>
          <a:lstStyle/>
          <a:p>
            <a:pPr marL="0" lvl="0" indent="0" algn="ctr">
              <a:lnSpc>
                <a:spcPct val="115000"/>
              </a:lnSpc>
              <a:spcBef>
                <a:spcPts val="600"/>
              </a:spcBef>
              <a:spcAft>
                <a:spcPts val="600"/>
              </a:spcAft>
              <a:buNone/>
            </a:pPr>
            <a:r>
              <a:rPr lang="el-GR"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a:t>
            </a:r>
            <a:r>
              <a:rPr lang="el-GR" sz="1800" b="1"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Ensuring food sufficiency</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population of the earth is constantly increasing</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•To cover the needs in the coming  years to come, agriculture systems should be more productive</a:t>
            </a: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6" name="Picture 5">
            <a:extLst>
              <a:ext uri="{FF2B5EF4-FFF2-40B4-BE49-F238E27FC236}">
                <a16:creationId xmlns:a16="http://schemas.microsoft.com/office/drawing/2014/main" id="{710B7A9F-7DC4-25D6-65A5-D0B1DB7F7C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988320"/>
            <a:ext cx="5243355" cy="3542468"/>
          </a:xfrm>
          <a:prstGeom prst="rect">
            <a:avLst/>
          </a:prstGeom>
          <a:noFill/>
          <a:ln>
            <a:noFill/>
          </a:ln>
        </p:spPr>
      </p:pic>
    </p:spTree>
    <p:extLst>
      <p:ext uri="{BB962C8B-B14F-4D97-AF65-F5344CB8AC3E}">
        <p14:creationId xmlns:p14="http://schemas.microsoft.com/office/powerpoint/2010/main" val="600435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1056442" y="681037"/>
            <a:ext cx="9840157" cy="1009651"/>
          </a:xfrm>
        </p:spPr>
        <p:txBody>
          <a:bodyPr>
            <a:noAutofit/>
          </a:bodyPr>
          <a:lstStyle/>
          <a:p>
            <a:pPr algn="ctr"/>
            <a:r>
              <a:rPr lang="en-US" sz="3600" dirty="0"/>
              <a:t>Precision agriculture and big data for productivity and efficiency</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p:txBody>
          <a:bodyPr/>
          <a:lstStyle/>
          <a:p>
            <a:pPr marL="0" indent="0" algn="ctr">
              <a:lnSpc>
                <a:spcPct val="115000"/>
              </a:lnSpc>
              <a:spcBef>
                <a:spcPts val="600"/>
              </a:spcBef>
              <a:spcAft>
                <a:spcPts val="600"/>
              </a:spcAft>
              <a:buNone/>
            </a:pP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Challenges faced by agriculture: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Production costs continue to rise while prices fall, or remain stable.</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The tight margins resulting from intense competition with foreign markets and the minimal support programmes granted, require increased efficiency to achieve sustainability.</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Farmers are among the least educated segments of the population relative to other parts of the population.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a:t>
            </a: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he rural population is characterised by conservatism and difficulty acceptance of new technologies, while at the same time there is an ageing of the rural population in all developed countries.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Agriculture must enter the information age by offering modern tools for the technologically familiar and 'demanding' new generation.</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a:t>Module: Digital technologies and artificial intelligence / Learning Unit: </a:t>
            </a:r>
            <a:r>
              <a:rPr lang="en-GB" sz="1200" dirty="0"/>
              <a:t>Precision technologies and Big Data</a:t>
            </a:r>
            <a:r>
              <a:rPr lang="en-US" dirty="0"/>
              <a:t> / Sub Unit: 1st</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00110761"/>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61BF5B-342F-43E8-A90A-13F243BFC3C0}"/>
</file>

<file path=customXml/itemProps2.xml><?xml version="1.0" encoding="utf-8"?>
<ds:datastoreItem xmlns:ds="http://schemas.openxmlformats.org/officeDocument/2006/customXml" ds:itemID="{A2C45B0A-409D-46F5-92C6-6D8548CC92EA}"/>
</file>

<file path=docProps/app.xml><?xml version="1.0" encoding="utf-8"?>
<Properties xmlns="http://schemas.openxmlformats.org/officeDocument/2006/extended-properties" xmlns:vt="http://schemas.openxmlformats.org/officeDocument/2006/docPropsVTypes">
  <Template/>
  <TotalTime>515</TotalTime>
  <Words>6699</Words>
  <Application>Microsoft Office PowerPoint</Application>
  <PresentationFormat>Widescreen</PresentationFormat>
  <Paragraphs>486</Paragraphs>
  <Slides>57</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Calibri Light</vt:lpstr>
      <vt:lpstr>Symbol</vt:lpstr>
      <vt:lpstr>Wingdings</vt:lpstr>
      <vt:lpstr>Tema1</vt:lpstr>
      <vt:lpstr>PowerPoint Presentation</vt:lpstr>
      <vt:lpstr>Course: (HEI-B1) Module: (Digital technologies and artificial intelligence) Learning Unit: (Precision technologies and Big Data)</vt:lpstr>
      <vt:lpstr>Precision agriculture and big data for productivity and efficiency</vt:lpstr>
      <vt:lpstr>Precision agriculture and big data for productivity and efficiency</vt:lpstr>
      <vt:lpstr>Precision agriculture and big data for productivity and efficiency</vt:lpstr>
      <vt:lpstr>Precision agriculture and big data for productivity and efficiency</vt:lpstr>
      <vt:lpstr>Precision agriculture and big data for productivity and efficiency</vt:lpstr>
      <vt:lpstr>Precision agriculture and big data for productivity and efficiency</vt:lpstr>
      <vt:lpstr>Precision agriculture and big data for productivity and efficiency</vt:lpstr>
      <vt:lpstr>Precision agriculture and big data for productivity and efficiency</vt:lpstr>
      <vt:lpstr>Precision agriculture and big data for productivity and efficiency</vt:lpstr>
      <vt:lpstr>Introduction to earth observation in Agriculture</vt:lpstr>
      <vt:lpstr>Introduction to earth observation in Agriculture</vt:lpstr>
      <vt:lpstr>Introduction to earth observation in Agriculture</vt:lpstr>
      <vt:lpstr>Introduction to earth observation in Agriculture</vt:lpstr>
      <vt:lpstr>Introduction to earth observation in Agriculture</vt:lpstr>
      <vt:lpstr>Introduction to earth observation in Agriculture</vt:lpstr>
      <vt:lpstr>Introduction to earth observation in Agriculture</vt:lpstr>
      <vt:lpstr>Introduction to earth observation in Agriculture</vt:lpstr>
      <vt:lpstr>Introduction to earth observation in Agriculture</vt:lpstr>
      <vt:lpstr>Introduction to earth observation in Agriculture</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Introduction to earth observation in Agriculture </vt:lpstr>
      <vt:lpstr>Applied cases in Agriculture </vt:lpstr>
      <vt:lpstr>Applied cases in Agriculture</vt:lpstr>
      <vt:lpstr>Conclusion</vt:lpstr>
      <vt:lpstr>Case studies</vt:lpstr>
      <vt:lpstr>Modern Farming Solutions</vt:lpstr>
      <vt:lpstr>Case studies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Dimitris Michas</cp:lastModifiedBy>
  <cp:revision>74</cp:revision>
  <dcterms:created xsi:type="dcterms:W3CDTF">2022-08-02T09:54:50Z</dcterms:created>
  <dcterms:modified xsi:type="dcterms:W3CDTF">2024-01-05T14:39:45Z</dcterms:modified>
</cp:coreProperties>
</file>