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26"/>
  </p:notesMasterIdLst>
  <p:sldIdLst>
    <p:sldId id="265" r:id="rId2"/>
    <p:sldId id="256" r:id="rId3"/>
    <p:sldId id="260" r:id="rId4"/>
    <p:sldId id="269" r:id="rId5"/>
    <p:sldId id="267" r:id="rId6"/>
    <p:sldId id="268" r:id="rId7"/>
    <p:sldId id="277" r:id="rId8"/>
    <p:sldId id="263" r:id="rId9"/>
    <p:sldId id="278" r:id="rId10"/>
    <p:sldId id="270" r:id="rId11"/>
    <p:sldId id="285" r:id="rId12"/>
    <p:sldId id="272" r:id="rId13"/>
    <p:sldId id="284" r:id="rId14"/>
    <p:sldId id="286" r:id="rId15"/>
    <p:sldId id="287" r:id="rId16"/>
    <p:sldId id="288" r:id="rId17"/>
    <p:sldId id="289" r:id="rId18"/>
    <p:sldId id="290" r:id="rId19"/>
    <p:sldId id="291" r:id="rId20"/>
    <p:sldId id="297" r:id="rId21"/>
    <p:sldId id="295" r:id="rId22"/>
    <p:sldId id="296" r:id="rId23"/>
    <p:sldId id="299" r:id="rId24"/>
    <p:sldId id="266"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varScale="1">
        <p:scale>
          <a:sx n="114" d="100"/>
          <a:sy n="114" d="100"/>
        </p:scale>
        <p:origin x="2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27/02/2024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‹nº›</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‹nº›</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‹nº›</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‹nº›</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106648" y="1140904"/>
            <a:ext cx="10515600" cy="3800212"/>
          </a:xfrm>
        </p:spPr>
        <p:txBody>
          <a:bodyPr>
            <a:normAutofit/>
          </a:bodyPr>
          <a:lstStyle/>
          <a:p>
            <a:r>
              <a:rPr lang="en-US" dirty="0"/>
              <a:t>Sub Unit 2: </a:t>
            </a:r>
            <a:br>
              <a:rPr lang="en-US" dirty="0"/>
            </a:br>
            <a:br>
              <a:rPr lang="en-US" dirty="0"/>
            </a:br>
            <a:r>
              <a:rPr lang="en-GB" dirty="0"/>
              <a:t>Image characteristics</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2</a:t>
            </a:r>
            <a:r>
              <a:rPr lang="en-GB" dirty="0"/>
              <a:t>: Image characteristics</a:t>
            </a:r>
            <a:endParaRPr lang="en-US" dirty="0"/>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10</a:t>
            </a:fld>
            <a:endParaRPr lang="en-US" dirty="0"/>
          </a:p>
        </p:txBody>
      </p:sp>
    </p:spTree>
    <p:extLst>
      <p:ext uri="{BB962C8B-B14F-4D97-AF65-F5344CB8AC3E}">
        <p14:creationId xmlns:p14="http://schemas.microsoft.com/office/powerpoint/2010/main" val="30683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B8E93-5935-486A-AAEA-16547FE35A37}"/>
              </a:ext>
            </a:extLst>
          </p:cNvPr>
          <p:cNvSpPr>
            <a:spLocks noGrp="1"/>
          </p:cNvSpPr>
          <p:nvPr>
            <p:ph type="title"/>
          </p:nvPr>
        </p:nvSpPr>
        <p:spPr>
          <a:xfrm>
            <a:off x="491106" y="1175988"/>
            <a:ext cx="10862694" cy="1013539"/>
          </a:xfrm>
        </p:spPr>
        <p:txBody>
          <a:bodyPr>
            <a:normAutofit fontScale="90000"/>
          </a:bodyPr>
          <a:lstStyle/>
          <a:p>
            <a:pPr algn="ctr"/>
            <a:r>
              <a:rPr lang="en-US" dirty="0"/>
              <a:t>Characteristics and components must be considered when collecting data through Remote Sensing</a:t>
            </a:r>
            <a:endParaRPr lang="pt-PT" dirty="0"/>
          </a:p>
        </p:txBody>
      </p:sp>
      <p:sp>
        <p:nvSpPr>
          <p:cNvPr id="3" name="Marcador de Posição do Rodapé 2">
            <a:extLst>
              <a:ext uri="{FF2B5EF4-FFF2-40B4-BE49-F238E27FC236}">
                <a16:creationId xmlns:a16="http://schemas.microsoft.com/office/drawing/2014/main" id="{82DDFBE7-C0F7-4CC8-9D79-2FBA8687D139}"/>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2</a:t>
            </a:r>
            <a:r>
              <a:rPr lang="en-GB" dirty="0"/>
              <a:t>: Image characteristics</a:t>
            </a:r>
            <a:endParaRPr lang="en-US" dirty="0"/>
          </a:p>
        </p:txBody>
      </p:sp>
      <p:sp>
        <p:nvSpPr>
          <p:cNvPr id="4" name="Marcador de Posição do Número do Diapositivo 3">
            <a:extLst>
              <a:ext uri="{FF2B5EF4-FFF2-40B4-BE49-F238E27FC236}">
                <a16:creationId xmlns:a16="http://schemas.microsoft.com/office/drawing/2014/main" id="{9EC08880-33D3-48C1-B970-D132ABEB3161}"/>
              </a:ext>
            </a:extLst>
          </p:cNvPr>
          <p:cNvSpPr>
            <a:spLocks noGrp="1"/>
          </p:cNvSpPr>
          <p:nvPr>
            <p:ph type="sldNum" sz="quarter" idx="11"/>
          </p:nvPr>
        </p:nvSpPr>
        <p:spPr/>
        <p:txBody>
          <a:bodyPr/>
          <a:lstStyle/>
          <a:p>
            <a:fld id="{D57F1E4F-1CFF-5643-939E-217C01CDF565}" type="slidenum">
              <a:rPr lang="it-IT" smtClean="0"/>
              <a:pPr/>
              <a:t>11</a:t>
            </a:fld>
            <a:endParaRPr lang="it-IT" dirty="0"/>
          </a:p>
        </p:txBody>
      </p:sp>
      <p:pic>
        <p:nvPicPr>
          <p:cNvPr id="7" name="Imagem 6">
            <a:extLst>
              <a:ext uri="{FF2B5EF4-FFF2-40B4-BE49-F238E27FC236}">
                <a16:creationId xmlns:a16="http://schemas.microsoft.com/office/drawing/2014/main" id="{957A3D13-39A3-4351-A9DC-18216D3AECA7}"/>
              </a:ext>
            </a:extLst>
          </p:cNvPr>
          <p:cNvPicPr>
            <a:picLocks noChangeAspect="1"/>
          </p:cNvPicPr>
          <p:nvPr/>
        </p:nvPicPr>
        <p:blipFill>
          <a:blip r:embed="rId2"/>
          <a:stretch>
            <a:fillRect/>
          </a:stretch>
        </p:blipFill>
        <p:spPr>
          <a:xfrm>
            <a:off x="491106" y="2506746"/>
            <a:ext cx="4230991" cy="2389839"/>
          </a:xfrm>
          <a:prstGeom prst="rect">
            <a:avLst/>
          </a:prstGeom>
        </p:spPr>
      </p:pic>
      <p:pic>
        <p:nvPicPr>
          <p:cNvPr id="9" name="Imagem 8">
            <a:extLst>
              <a:ext uri="{FF2B5EF4-FFF2-40B4-BE49-F238E27FC236}">
                <a16:creationId xmlns:a16="http://schemas.microsoft.com/office/drawing/2014/main" id="{F93A854C-E41A-4250-A112-DD87B3FC9D84}"/>
              </a:ext>
            </a:extLst>
          </p:cNvPr>
          <p:cNvPicPr>
            <a:picLocks noChangeAspect="1"/>
          </p:cNvPicPr>
          <p:nvPr/>
        </p:nvPicPr>
        <p:blipFill>
          <a:blip r:embed="rId3"/>
          <a:stretch>
            <a:fillRect/>
          </a:stretch>
        </p:blipFill>
        <p:spPr>
          <a:xfrm>
            <a:off x="6666568" y="2540278"/>
            <a:ext cx="4395597" cy="2322777"/>
          </a:xfrm>
          <a:prstGeom prst="rect">
            <a:avLst/>
          </a:prstGeom>
        </p:spPr>
      </p:pic>
      <p:pic>
        <p:nvPicPr>
          <p:cNvPr id="10" name="Imagem 9">
            <a:extLst>
              <a:ext uri="{FF2B5EF4-FFF2-40B4-BE49-F238E27FC236}">
                <a16:creationId xmlns:a16="http://schemas.microsoft.com/office/drawing/2014/main" id="{9038CE43-6278-4C40-BD9B-C7D9B663E6A6}"/>
              </a:ext>
            </a:extLst>
          </p:cNvPr>
          <p:cNvPicPr>
            <a:picLocks noChangeAspect="1"/>
          </p:cNvPicPr>
          <p:nvPr/>
        </p:nvPicPr>
        <p:blipFill>
          <a:blip r:embed="rId4"/>
          <a:stretch>
            <a:fillRect/>
          </a:stretch>
        </p:blipFill>
        <p:spPr>
          <a:xfrm>
            <a:off x="5682685" y="5092906"/>
            <a:ext cx="6212362" cy="798645"/>
          </a:xfrm>
          <a:prstGeom prst="rect">
            <a:avLst/>
          </a:prstGeom>
        </p:spPr>
      </p:pic>
      <p:sp>
        <p:nvSpPr>
          <p:cNvPr id="13" name="Retângulo 12">
            <a:extLst>
              <a:ext uri="{FF2B5EF4-FFF2-40B4-BE49-F238E27FC236}">
                <a16:creationId xmlns:a16="http://schemas.microsoft.com/office/drawing/2014/main" id="{AF4EC424-A370-4E27-A04F-8D8F64308453}"/>
              </a:ext>
            </a:extLst>
          </p:cNvPr>
          <p:cNvSpPr/>
          <p:nvPr/>
        </p:nvSpPr>
        <p:spPr>
          <a:xfrm>
            <a:off x="296953" y="5144167"/>
            <a:ext cx="5139113" cy="677108"/>
          </a:xfrm>
          <a:prstGeom prst="rect">
            <a:avLst/>
          </a:prstGeom>
        </p:spPr>
        <p:txBody>
          <a:bodyPr wrap="square">
            <a:spAutoFit/>
          </a:bodyPr>
          <a:lstStyle/>
          <a:p>
            <a:pPr algn="just"/>
            <a:r>
              <a:rPr lang="pt-PT" sz="2000" b="1" dirty="0">
                <a:solidFill>
                  <a:schemeClr val="accent6"/>
                </a:solidFill>
              </a:rPr>
              <a:t>Pixel: </a:t>
            </a:r>
            <a:r>
              <a:rPr lang="en-US" dirty="0"/>
              <a:t>A pixel is part of a sensor that collects photons</a:t>
            </a:r>
          </a:p>
          <a:p>
            <a:pPr algn="just"/>
            <a:r>
              <a:rPr lang="en-US" dirty="0"/>
              <a:t> so they can be converted into photoelectrons.</a:t>
            </a:r>
            <a:endParaRPr lang="pt-PT" dirty="0"/>
          </a:p>
        </p:txBody>
      </p:sp>
      <p:sp>
        <p:nvSpPr>
          <p:cNvPr id="5" name="Rectangle 4">
            <a:extLst>
              <a:ext uri="{FF2B5EF4-FFF2-40B4-BE49-F238E27FC236}">
                <a16:creationId xmlns:a16="http://schemas.microsoft.com/office/drawing/2014/main" id="{7A081231-A656-8FC7-5961-B5F63377B91B}"/>
              </a:ext>
            </a:extLst>
          </p:cNvPr>
          <p:cNvSpPr/>
          <p:nvPr/>
        </p:nvSpPr>
        <p:spPr>
          <a:xfrm>
            <a:off x="1887522" y="4205004"/>
            <a:ext cx="307481" cy="2831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1C13B25B-DDDD-2393-7C51-F71E67C617BB}"/>
              </a:ext>
            </a:extLst>
          </p:cNvPr>
          <p:cNvSpPr/>
          <p:nvPr/>
        </p:nvSpPr>
        <p:spPr>
          <a:xfrm>
            <a:off x="2866509" y="4617440"/>
            <a:ext cx="307481" cy="2831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6AC3E6D1-194A-F8AF-B9D4-791133231BDA}"/>
              </a:ext>
            </a:extLst>
          </p:cNvPr>
          <p:cNvSpPr/>
          <p:nvPr/>
        </p:nvSpPr>
        <p:spPr>
          <a:xfrm>
            <a:off x="10666659" y="4494585"/>
            <a:ext cx="307481" cy="2831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7141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360028" y="1064189"/>
            <a:ext cx="11225168" cy="1346685"/>
          </a:xfrm>
        </p:spPr>
        <p:txBody>
          <a:bodyPr>
            <a:normAutofit fontScale="90000"/>
          </a:bodyPr>
          <a:lstStyle/>
          <a:p>
            <a:pPr algn="ctr"/>
            <a:r>
              <a:rPr lang="en-US" dirty="0"/>
              <a:t>Characteristics and components must be considered when collecting data through Remote Sensing </a:t>
            </a:r>
            <a:r>
              <a:rPr lang="en-US" sz="3100" dirty="0"/>
              <a:t>(continuation)</a:t>
            </a:r>
            <a:endParaRPr lang="en-GB" sz="31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2</a:t>
            </a:r>
            <a:r>
              <a:rPr lang="en-GB" dirty="0"/>
              <a:t>: Image characteristics</a:t>
            </a:r>
            <a:endParaRPr lang="en-US"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12</a:t>
            </a:fld>
            <a:endParaRPr lang="it-IT" dirty="0"/>
          </a:p>
        </p:txBody>
      </p:sp>
      <p:pic>
        <p:nvPicPr>
          <p:cNvPr id="5" name="Imagem 4">
            <a:extLst>
              <a:ext uri="{FF2B5EF4-FFF2-40B4-BE49-F238E27FC236}">
                <a16:creationId xmlns:a16="http://schemas.microsoft.com/office/drawing/2014/main" id="{D12AE195-0984-4497-A12D-EBFAA7F239CF}"/>
              </a:ext>
            </a:extLst>
          </p:cNvPr>
          <p:cNvPicPr>
            <a:picLocks noChangeAspect="1"/>
          </p:cNvPicPr>
          <p:nvPr/>
        </p:nvPicPr>
        <p:blipFill>
          <a:blip r:embed="rId2"/>
          <a:stretch>
            <a:fillRect/>
          </a:stretch>
        </p:blipFill>
        <p:spPr>
          <a:xfrm>
            <a:off x="1067222" y="2410874"/>
            <a:ext cx="3328735" cy="1806747"/>
          </a:xfrm>
          <a:prstGeom prst="rect">
            <a:avLst/>
          </a:prstGeom>
        </p:spPr>
      </p:pic>
      <p:sp>
        <p:nvSpPr>
          <p:cNvPr id="10" name="Retângulo 9">
            <a:extLst>
              <a:ext uri="{FF2B5EF4-FFF2-40B4-BE49-F238E27FC236}">
                <a16:creationId xmlns:a16="http://schemas.microsoft.com/office/drawing/2014/main" id="{87F9FC40-393E-40EC-83AA-D9A8EE55B8DE}"/>
              </a:ext>
            </a:extLst>
          </p:cNvPr>
          <p:cNvSpPr/>
          <p:nvPr/>
        </p:nvSpPr>
        <p:spPr>
          <a:xfrm>
            <a:off x="545283" y="5153969"/>
            <a:ext cx="4723003" cy="646331"/>
          </a:xfrm>
          <a:prstGeom prst="rect">
            <a:avLst/>
          </a:prstGeom>
        </p:spPr>
        <p:txBody>
          <a:bodyPr wrap="square">
            <a:spAutoFit/>
          </a:bodyPr>
          <a:lstStyle/>
          <a:p>
            <a:r>
              <a:rPr lang="en-US" b="1" dirty="0">
                <a:solidFill>
                  <a:schemeClr val="accent6"/>
                </a:solidFill>
              </a:rPr>
              <a:t>Spectral:</a:t>
            </a:r>
            <a:r>
              <a:rPr lang="en-US" dirty="0"/>
              <a:t> Spectral resolution describes the ability of a sensor to define fine wavelength intervals.</a:t>
            </a:r>
          </a:p>
        </p:txBody>
      </p:sp>
      <p:sp>
        <p:nvSpPr>
          <p:cNvPr id="12" name="CaixaDeTexto 11">
            <a:extLst>
              <a:ext uri="{FF2B5EF4-FFF2-40B4-BE49-F238E27FC236}">
                <a16:creationId xmlns:a16="http://schemas.microsoft.com/office/drawing/2014/main" id="{D14436E3-A101-4461-BDC0-572762011D70}"/>
              </a:ext>
            </a:extLst>
          </p:cNvPr>
          <p:cNvSpPr txBox="1"/>
          <p:nvPr/>
        </p:nvSpPr>
        <p:spPr>
          <a:xfrm>
            <a:off x="628476" y="4464098"/>
            <a:ext cx="3834467" cy="523220"/>
          </a:xfrm>
          <a:prstGeom prst="rect">
            <a:avLst/>
          </a:prstGeom>
          <a:noFill/>
        </p:spPr>
        <p:txBody>
          <a:bodyPr wrap="square" rtlCol="0">
            <a:spAutoFit/>
          </a:bodyPr>
          <a:lstStyle/>
          <a:p>
            <a:r>
              <a:rPr lang="en-US" sz="1400" dirty="0">
                <a:solidFill>
                  <a:schemeClr val="accent6"/>
                </a:solidFill>
              </a:rPr>
              <a:t>Spectral</a:t>
            </a:r>
            <a:r>
              <a:rPr lang="en-US" sz="1400" dirty="0"/>
              <a:t> difference between two different remote sensing image datasets.</a:t>
            </a:r>
            <a:endParaRPr lang="pt-PT" sz="1400" u="sng" dirty="0"/>
          </a:p>
        </p:txBody>
      </p:sp>
      <p:sp>
        <p:nvSpPr>
          <p:cNvPr id="13" name="Retângulo 12">
            <a:extLst>
              <a:ext uri="{FF2B5EF4-FFF2-40B4-BE49-F238E27FC236}">
                <a16:creationId xmlns:a16="http://schemas.microsoft.com/office/drawing/2014/main" id="{0A280AA5-C822-414C-ACCE-7233648AF166}"/>
              </a:ext>
            </a:extLst>
          </p:cNvPr>
          <p:cNvSpPr/>
          <p:nvPr/>
        </p:nvSpPr>
        <p:spPr>
          <a:xfrm>
            <a:off x="5828251" y="5153971"/>
            <a:ext cx="5605943" cy="646330"/>
          </a:xfrm>
          <a:prstGeom prst="rect">
            <a:avLst/>
          </a:prstGeom>
        </p:spPr>
        <p:txBody>
          <a:bodyPr wrap="square">
            <a:spAutoFit/>
          </a:bodyPr>
          <a:lstStyle/>
          <a:p>
            <a:pPr algn="just"/>
            <a:r>
              <a:rPr lang="en-US" b="1" dirty="0">
                <a:solidFill>
                  <a:schemeClr val="accent6"/>
                </a:solidFill>
              </a:rPr>
              <a:t>Spatial:</a:t>
            </a:r>
            <a:r>
              <a:rPr lang="en-US" dirty="0"/>
              <a:t> Spatial resolution is the projection of a detector element or a slit onto the ground. </a:t>
            </a:r>
          </a:p>
        </p:txBody>
      </p:sp>
      <p:pic>
        <p:nvPicPr>
          <p:cNvPr id="15" name="Imagem 14">
            <a:extLst>
              <a:ext uri="{FF2B5EF4-FFF2-40B4-BE49-F238E27FC236}">
                <a16:creationId xmlns:a16="http://schemas.microsoft.com/office/drawing/2014/main" id="{C2E324E4-4635-478C-BAF2-4C04C202DDF8}"/>
              </a:ext>
            </a:extLst>
          </p:cNvPr>
          <p:cNvPicPr>
            <a:picLocks noChangeAspect="1"/>
          </p:cNvPicPr>
          <p:nvPr/>
        </p:nvPicPr>
        <p:blipFill>
          <a:blip r:embed="rId3"/>
          <a:stretch>
            <a:fillRect/>
          </a:stretch>
        </p:blipFill>
        <p:spPr>
          <a:xfrm>
            <a:off x="7477386" y="2352703"/>
            <a:ext cx="2941740" cy="2077604"/>
          </a:xfrm>
          <a:prstGeom prst="rect">
            <a:avLst/>
          </a:prstGeom>
        </p:spPr>
      </p:pic>
      <p:sp>
        <p:nvSpPr>
          <p:cNvPr id="16" name="CaixaDeTexto 15">
            <a:extLst>
              <a:ext uri="{FF2B5EF4-FFF2-40B4-BE49-F238E27FC236}">
                <a16:creationId xmlns:a16="http://schemas.microsoft.com/office/drawing/2014/main" id="{AFADC0DE-A9DD-4EFA-95B4-07A08E0454A0}"/>
              </a:ext>
            </a:extLst>
          </p:cNvPr>
          <p:cNvSpPr txBox="1"/>
          <p:nvPr/>
        </p:nvSpPr>
        <p:spPr>
          <a:xfrm>
            <a:off x="7021585" y="4463136"/>
            <a:ext cx="4192949" cy="523220"/>
          </a:xfrm>
          <a:prstGeom prst="rect">
            <a:avLst/>
          </a:prstGeom>
          <a:noFill/>
        </p:spPr>
        <p:txBody>
          <a:bodyPr wrap="square" rtlCol="0">
            <a:spAutoFit/>
          </a:bodyPr>
          <a:lstStyle/>
          <a:p>
            <a:r>
              <a:rPr lang="en-US" sz="1400" dirty="0"/>
              <a:t>The impacts of </a:t>
            </a:r>
            <a:r>
              <a:rPr lang="en-US" sz="1400" dirty="0">
                <a:solidFill>
                  <a:schemeClr val="accent6"/>
                </a:solidFill>
              </a:rPr>
              <a:t>spatial</a:t>
            </a:r>
            <a:r>
              <a:rPr lang="en-US" sz="1400" dirty="0"/>
              <a:t> resolution on mapping change location and change target between 2014 and 2018.</a:t>
            </a:r>
            <a:endParaRPr lang="pt-PT" sz="1400" dirty="0"/>
          </a:p>
        </p:txBody>
      </p:sp>
    </p:spTree>
    <p:extLst>
      <p:ext uri="{BB962C8B-B14F-4D97-AF65-F5344CB8AC3E}">
        <p14:creationId xmlns:p14="http://schemas.microsoft.com/office/powerpoint/2010/main" val="3211433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10D477-D29F-4271-B218-ABC04A75BC17}"/>
              </a:ext>
            </a:extLst>
          </p:cNvPr>
          <p:cNvSpPr>
            <a:spLocks noGrp="1"/>
          </p:cNvSpPr>
          <p:nvPr>
            <p:ph type="title"/>
          </p:nvPr>
        </p:nvSpPr>
        <p:spPr>
          <a:xfrm>
            <a:off x="497747" y="1046162"/>
            <a:ext cx="10856053" cy="1718214"/>
          </a:xfrm>
        </p:spPr>
        <p:txBody>
          <a:bodyPr>
            <a:normAutofit fontScale="90000"/>
          </a:bodyPr>
          <a:lstStyle/>
          <a:p>
            <a:pPr algn="ctr"/>
            <a:r>
              <a:rPr lang="en-US" dirty="0"/>
              <a:t>Characteristics and components must be considered when collecting data through Remote </a:t>
            </a:r>
            <a:r>
              <a:rPr lang="en-US"/>
              <a:t>Sensing </a:t>
            </a:r>
            <a:r>
              <a:rPr lang="en-US" sz="3100"/>
              <a:t>(continuation</a:t>
            </a:r>
            <a:r>
              <a:rPr lang="en-US" sz="3100" dirty="0"/>
              <a:t>)</a:t>
            </a:r>
            <a:endParaRPr lang="pt-PT" sz="3100" dirty="0"/>
          </a:p>
        </p:txBody>
      </p:sp>
      <p:sp>
        <p:nvSpPr>
          <p:cNvPr id="3" name="Marcador de Posição do Rodapé 2">
            <a:extLst>
              <a:ext uri="{FF2B5EF4-FFF2-40B4-BE49-F238E27FC236}">
                <a16:creationId xmlns:a16="http://schemas.microsoft.com/office/drawing/2014/main" id="{5BE577CC-C4A7-476C-85FD-BAE54A75B303}"/>
              </a:ext>
            </a:extLst>
          </p:cNvPr>
          <p:cNvSpPr>
            <a:spLocks noGrp="1"/>
          </p:cNvSpPr>
          <p:nvPr>
            <p:ph type="ftr" sz="quarter" idx="10"/>
          </p:nvPr>
        </p:nvSpPr>
        <p:spPr>
          <a:xfrm>
            <a:off x="838200" y="6212156"/>
            <a:ext cx="9982200" cy="600074"/>
          </a:xfrm>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2</a:t>
            </a:r>
            <a:r>
              <a:rPr lang="en-GB" dirty="0"/>
              <a:t>: Image characteristics</a:t>
            </a:r>
            <a:endParaRPr lang="en-US" dirty="0"/>
          </a:p>
        </p:txBody>
      </p:sp>
      <p:sp>
        <p:nvSpPr>
          <p:cNvPr id="4" name="Marcador de Posição do Número do Diapositivo 3">
            <a:extLst>
              <a:ext uri="{FF2B5EF4-FFF2-40B4-BE49-F238E27FC236}">
                <a16:creationId xmlns:a16="http://schemas.microsoft.com/office/drawing/2014/main" id="{B3EB9CA4-E3CB-43D3-8B1B-5165DA5171D4}"/>
              </a:ext>
            </a:extLst>
          </p:cNvPr>
          <p:cNvSpPr>
            <a:spLocks noGrp="1"/>
          </p:cNvSpPr>
          <p:nvPr>
            <p:ph type="sldNum" sz="quarter" idx="11"/>
          </p:nvPr>
        </p:nvSpPr>
        <p:spPr/>
        <p:txBody>
          <a:bodyPr/>
          <a:lstStyle/>
          <a:p>
            <a:fld id="{D57F1E4F-1CFF-5643-939E-217C01CDF565}" type="slidenum">
              <a:rPr lang="it-IT" smtClean="0"/>
              <a:pPr/>
              <a:t>13</a:t>
            </a:fld>
            <a:endParaRPr lang="it-IT" dirty="0"/>
          </a:p>
        </p:txBody>
      </p:sp>
      <p:pic>
        <p:nvPicPr>
          <p:cNvPr id="2050" name="Picture 2" descr="RemoteAgri">
            <a:extLst>
              <a:ext uri="{FF2B5EF4-FFF2-40B4-BE49-F238E27FC236}">
                <a16:creationId xmlns:a16="http://schemas.microsoft.com/office/drawing/2014/main" id="{AC0C7ADB-A408-4087-88C0-5FD375840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817" y="2961007"/>
            <a:ext cx="3196905" cy="210421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838E4B06-671C-40BD-9360-78A6A94E1B74}"/>
              </a:ext>
            </a:extLst>
          </p:cNvPr>
          <p:cNvSpPr/>
          <p:nvPr/>
        </p:nvSpPr>
        <p:spPr>
          <a:xfrm>
            <a:off x="556470" y="5323776"/>
            <a:ext cx="4820873" cy="600074"/>
          </a:xfrm>
          <a:prstGeom prst="rect">
            <a:avLst/>
          </a:prstGeom>
        </p:spPr>
        <p:txBody>
          <a:bodyPr wrap="square">
            <a:spAutoFit/>
          </a:bodyPr>
          <a:lstStyle/>
          <a:p>
            <a:r>
              <a:rPr lang="en-US" sz="1400" b="1" dirty="0">
                <a:solidFill>
                  <a:schemeClr val="accent6"/>
                </a:solidFill>
              </a:rPr>
              <a:t>Temporal:</a:t>
            </a:r>
            <a:r>
              <a:rPr lang="en-US" sz="1400" dirty="0"/>
              <a:t> Temporal resolution is defined as the amount of time needed to revisit and acquire data for the exact same location</a:t>
            </a:r>
            <a:r>
              <a:rPr lang="en-US" dirty="0"/>
              <a:t>.</a:t>
            </a:r>
          </a:p>
        </p:txBody>
      </p:sp>
      <p:sp>
        <p:nvSpPr>
          <p:cNvPr id="14" name="Retângulo 13">
            <a:extLst>
              <a:ext uri="{FF2B5EF4-FFF2-40B4-BE49-F238E27FC236}">
                <a16:creationId xmlns:a16="http://schemas.microsoft.com/office/drawing/2014/main" id="{39E2025F-9BCF-40EB-8D78-34B51716929E}"/>
              </a:ext>
            </a:extLst>
          </p:cNvPr>
          <p:cNvSpPr/>
          <p:nvPr/>
        </p:nvSpPr>
        <p:spPr>
          <a:xfrm>
            <a:off x="5829300" y="5323776"/>
            <a:ext cx="6096000" cy="800219"/>
          </a:xfrm>
          <a:prstGeom prst="rect">
            <a:avLst/>
          </a:prstGeom>
        </p:spPr>
        <p:txBody>
          <a:bodyPr>
            <a:spAutoFit/>
          </a:bodyPr>
          <a:lstStyle/>
          <a:p>
            <a:pPr algn="just"/>
            <a:r>
              <a:rPr lang="en-US" sz="1400" b="1" dirty="0">
                <a:solidFill>
                  <a:schemeClr val="accent6"/>
                </a:solidFill>
                <a:latin typeface="Minion Pro"/>
                <a:ea typeface="Times New Roman" panose="02020603050405020304" pitchFamily="18" charset="0"/>
                <a:cs typeface="Calibri" panose="020F0502020204030204" pitchFamily="34" charset="0"/>
              </a:rPr>
              <a:t>Radiometric</a:t>
            </a:r>
            <a:r>
              <a:rPr lang="en-US" sz="1400" dirty="0">
                <a:solidFill>
                  <a:schemeClr val="accent6"/>
                </a:solidFill>
                <a:latin typeface="Minion Pro"/>
                <a:ea typeface="Times New Roman" panose="02020603050405020304" pitchFamily="18" charset="0"/>
                <a:cs typeface="Calibri" panose="020F0502020204030204" pitchFamily="34" charset="0"/>
              </a:rPr>
              <a:t>: </a:t>
            </a:r>
            <a:r>
              <a:rPr lang="en-US" sz="1400" dirty="0">
                <a:latin typeface="Minion Pro"/>
                <a:ea typeface="Times New Roman" panose="02020603050405020304" pitchFamily="18" charset="0"/>
                <a:cs typeface="Calibri" panose="020F0502020204030204" pitchFamily="34" charset="0"/>
              </a:rPr>
              <a:t>Radiometric resolution relates to how much information is perceived by a satellite’s sensor. The higher the radiometric resolution, the more shades of grey the user sees</a:t>
            </a:r>
            <a:r>
              <a:rPr lang="en-US" dirty="0">
                <a:latin typeface="Minion Pro"/>
                <a:ea typeface="Times New Roman" panose="02020603050405020304" pitchFamily="18" charset="0"/>
                <a:cs typeface="Calibri" panose="020F0502020204030204" pitchFamily="34" charset="0"/>
              </a:rPr>
              <a:t>.</a:t>
            </a:r>
            <a:endParaRPr lang="pt-PT" dirty="0"/>
          </a:p>
        </p:txBody>
      </p:sp>
      <p:pic>
        <p:nvPicPr>
          <p:cNvPr id="15" name="Imagem 14">
            <a:extLst>
              <a:ext uri="{FF2B5EF4-FFF2-40B4-BE49-F238E27FC236}">
                <a16:creationId xmlns:a16="http://schemas.microsoft.com/office/drawing/2014/main" id="{950DCCA9-945B-4C03-A8FD-DA8C8B1FF61C}"/>
              </a:ext>
            </a:extLst>
          </p:cNvPr>
          <p:cNvPicPr>
            <a:picLocks noChangeAspect="1"/>
          </p:cNvPicPr>
          <p:nvPr/>
        </p:nvPicPr>
        <p:blipFill>
          <a:blip r:embed="rId3"/>
          <a:stretch>
            <a:fillRect/>
          </a:stretch>
        </p:blipFill>
        <p:spPr>
          <a:xfrm>
            <a:off x="5829300" y="2853168"/>
            <a:ext cx="5178455" cy="1779125"/>
          </a:xfrm>
          <a:prstGeom prst="rect">
            <a:avLst/>
          </a:prstGeom>
        </p:spPr>
      </p:pic>
      <p:sp>
        <p:nvSpPr>
          <p:cNvPr id="16" name="Retângulo 15">
            <a:extLst>
              <a:ext uri="{FF2B5EF4-FFF2-40B4-BE49-F238E27FC236}">
                <a16:creationId xmlns:a16="http://schemas.microsoft.com/office/drawing/2014/main" id="{CA07FBA3-C31B-4218-9717-97A65CBEC370}"/>
              </a:ext>
            </a:extLst>
          </p:cNvPr>
          <p:cNvSpPr/>
          <p:nvPr/>
        </p:nvSpPr>
        <p:spPr>
          <a:xfrm>
            <a:off x="5384683" y="4555700"/>
            <a:ext cx="6267625" cy="553998"/>
          </a:xfrm>
          <a:prstGeom prst="rect">
            <a:avLst/>
          </a:prstGeom>
        </p:spPr>
        <p:txBody>
          <a:bodyPr wrap="square">
            <a:spAutoFit/>
          </a:bodyPr>
          <a:lstStyle/>
          <a:p>
            <a:pPr algn="just"/>
            <a:r>
              <a:rPr lang="en-US" sz="1000" dirty="0"/>
              <a:t>Examples of different radiometric resolutions over Chicago, Illinois. The left image is 16-bit radiometric resolution (65,536 discrete shades of grey), the center image is an 8-bit radiometric resolution (256 discrete shades of grey), the right image is 4-bit radiometric resolution (16 discrete shades of grey).</a:t>
            </a:r>
            <a:endParaRPr lang="pt-PT" sz="1000" dirty="0"/>
          </a:p>
        </p:txBody>
      </p:sp>
    </p:spTree>
    <p:extLst>
      <p:ext uri="{BB962C8B-B14F-4D97-AF65-F5344CB8AC3E}">
        <p14:creationId xmlns:p14="http://schemas.microsoft.com/office/powerpoint/2010/main" val="1002534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E838A-D03E-480B-856B-3C05E5E5D896}"/>
              </a:ext>
            </a:extLst>
          </p:cNvPr>
          <p:cNvSpPr>
            <a:spLocks noGrp="1"/>
          </p:cNvSpPr>
          <p:nvPr>
            <p:ph type="title"/>
          </p:nvPr>
        </p:nvSpPr>
        <p:spPr>
          <a:xfrm>
            <a:off x="2625055" y="2514597"/>
            <a:ext cx="7475290" cy="1009651"/>
          </a:xfrm>
        </p:spPr>
        <p:txBody>
          <a:bodyPr/>
          <a:lstStyle/>
          <a:p>
            <a:r>
              <a:rPr lang="en-US" dirty="0"/>
              <a:t>Subunit 3: Orbitals of satellites</a:t>
            </a:r>
            <a:endParaRPr lang="pt-PT" dirty="0"/>
          </a:p>
        </p:txBody>
      </p:sp>
      <p:sp>
        <p:nvSpPr>
          <p:cNvPr id="3" name="Marcador de Posição do Rodapé 2">
            <a:extLst>
              <a:ext uri="{FF2B5EF4-FFF2-40B4-BE49-F238E27FC236}">
                <a16:creationId xmlns:a16="http://schemas.microsoft.com/office/drawing/2014/main" id="{4BAE3927-4608-47E4-9DDA-FB54CB6061F2}"/>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3</a:t>
            </a:r>
            <a:r>
              <a:rPr lang="en-GB" dirty="0"/>
              <a:t>: </a:t>
            </a:r>
            <a:r>
              <a:rPr lang="en-US" dirty="0"/>
              <a:t>Orbitals of satellites</a:t>
            </a:r>
          </a:p>
        </p:txBody>
      </p:sp>
      <p:sp>
        <p:nvSpPr>
          <p:cNvPr id="4" name="Marcador de Posição do Número do Diapositivo 3">
            <a:extLst>
              <a:ext uri="{FF2B5EF4-FFF2-40B4-BE49-F238E27FC236}">
                <a16:creationId xmlns:a16="http://schemas.microsoft.com/office/drawing/2014/main" id="{416C6BB7-989F-4870-8C80-5BF24B9D5727}"/>
              </a:ext>
            </a:extLst>
          </p:cNvPr>
          <p:cNvSpPr>
            <a:spLocks noGrp="1"/>
          </p:cNvSpPr>
          <p:nvPr>
            <p:ph type="sldNum" sz="quarter" idx="11"/>
          </p:nvPr>
        </p:nvSpPr>
        <p:spPr/>
        <p:txBody>
          <a:bodyPr/>
          <a:lstStyle/>
          <a:p>
            <a:fld id="{D57F1E4F-1CFF-5643-939E-217C01CDF565}" type="slidenum">
              <a:rPr lang="it-IT" smtClean="0"/>
              <a:pPr/>
              <a:t>14</a:t>
            </a:fld>
            <a:endParaRPr lang="it-IT" dirty="0"/>
          </a:p>
        </p:txBody>
      </p:sp>
    </p:spTree>
    <p:extLst>
      <p:ext uri="{BB962C8B-B14F-4D97-AF65-F5344CB8AC3E}">
        <p14:creationId xmlns:p14="http://schemas.microsoft.com/office/powerpoint/2010/main" val="767021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8EC02E-25B1-4F71-8E9D-A4E38960F892}"/>
              </a:ext>
            </a:extLst>
          </p:cNvPr>
          <p:cNvSpPr>
            <a:spLocks noGrp="1"/>
          </p:cNvSpPr>
          <p:nvPr>
            <p:ph type="title"/>
          </p:nvPr>
        </p:nvSpPr>
        <p:spPr>
          <a:xfrm>
            <a:off x="838200" y="1159210"/>
            <a:ext cx="3868024" cy="845759"/>
          </a:xfrm>
        </p:spPr>
        <p:txBody>
          <a:bodyPr/>
          <a:lstStyle/>
          <a:p>
            <a:r>
              <a:rPr lang="pt-PT" dirty="0" err="1"/>
              <a:t>Types</a:t>
            </a:r>
            <a:r>
              <a:rPr lang="pt-PT" dirty="0"/>
              <a:t> </a:t>
            </a:r>
            <a:r>
              <a:rPr lang="pt-PT" dirty="0" err="1"/>
              <a:t>of</a:t>
            </a:r>
            <a:r>
              <a:rPr lang="pt-PT" dirty="0"/>
              <a:t> </a:t>
            </a:r>
            <a:r>
              <a:rPr lang="pt-PT" dirty="0" err="1"/>
              <a:t>orbits</a:t>
            </a:r>
            <a:r>
              <a:rPr lang="pt-PT" dirty="0"/>
              <a:t>: </a:t>
            </a:r>
          </a:p>
        </p:txBody>
      </p:sp>
      <p:sp>
        <p:nvSpPr>
          <p:cNvPr id="3" name="Marcador de Posição do Rodapé 2">
            <a:extLst>
              <a:ext uri="{FF2B5EF4-FFF2-40B4-BE49-F238E27FC236}">
                <a16:creationId xmlns:a16="http://schemas.microsoft.com/office/drawing/2014/main" id="{D5ECA266-086D-4878-B78C-A6174F98383C}"/>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3</a:t>
            </a:r>
            <a:r>
              <a:rPr lang="en-GB" dirty="0"/>
              <a:t>: </a:t>
            </a:r>
            <a:r>
              <a:rPr lang="en-US" dirty="0"/>
              <a:t>Orbitals of satellites</a:t>
            </a:r>
          </a:p>
        </p:txBody>
      </p:sp>
      <p:sp>
        <p:nvSpPr>
          <p:cNvPr id="4" name="Marcador de Posição do Número do Diapositivo 3">
            <a:extLst>
              <a:ext uri="{FF2B5EF4-FFF2-40B4-BE49-F238E27FC236}">
                <a16:creationId xmlns:a16="http://schemas.microsoft.com/office/drawing/2014/main" id="{AF26E86A-EC4A-4A32-8D86-54EEF5035159}"/>
              </a:ext>
            </a:extLst>
          </p:cNvPr>
          <p:cNvSpPr>
            <a:spLocks noGrp="1"/>
          </p:cNvSpPr>
          <p:nvPr>
            <p:ph type="sldNum" sz="quarter" idx="11"/>
          </p:nvPr>
        </p:nvSpPr>
        <p:spPr/>
        <p:txBody>
          <a:bodyPr/>
          <a:lstStyle/>
          <a:p>
            <a:fld id="{D57F1E4F-1CFF-5643-939E-217C01CDF565}" type="slidenum">
              <a:rPr lang="it-IT" smtClean="0"/>
              <a:pPr/>
              <a:t>15</a:t>
            </a:fld>
            <a:endParaRPr lang="it-IT" dirty="0"/>
          </a:p>
        </p:txBody>
      </p:sp>
      <p:sp>
        <p:nvSpPr>
          <p:cNvPr id="7" name="Retângulo 6">
            <a:extLst>
              <a:ext uri="{FF2B5EF4-FFF2-40B4-BE49-F238E27FC236}">
                <a16:creationId xmlns:a16="http://schemas.microsoft.com/office/drawing/2014/main" id="{5C3826A3-6D1C-4437-8210-2FD59ADAF9E2}"/>
              </a:ext>
            </a:extLst>
          </p:cNvPr>
          <p:cNvSpPr/>
          <p:nvPr/>
        </p:nvSpPr>
        <p:spPr>
          <a:xfrm>
            <a:off x="327170" y="4897868"/>
            <a:ext cx="11132191" cy="1341008"/>
          </a:xfrm>
          <a:prstGeom prst="rect">
            <a:avLst/>
          </a:prstGeom>
        </p:spPr>
        <p:txBody>
          <a:bodyPr wrap="square">
            <a:spAutoFit/>
          </a:bodyPr>
          <a:lstStyle/>
          <a:p>
            <a:pPr indent="270510" algn="just">
              <a:lnSpc>
                <a:spcPct val="115000"/>
              </a:lnSpc>
              <a:spcAft>
                <a:spcPts val="0"/>
              </a:spcAft>
            </a:pPr>
            <a:r>
              <a:rPr lang="en-US" dirty="0">
                <a:solidFill>
                  <a:schemeClr val="accent6"/>
                </a:solidFill>
                <a:latin typeface="Calibri" panose="020F0502020204030204" pitchFamily="34" charset="0"/>
                <a:ea typeface="Times New Roman" panose="02020603050405020304" pitchFamily="18" charset="0"/>
              </a:rPr>
              <a:t>Satellite orbits </a:t>
            </a:r>
            <a:r>
              <a:rPr lang="en-US" dirty="0">
                <a:solidFill>
                  <a:srgbClr val="000000"/>
                </a:solidFill>
                <a:latin typeface="Calibri" panose="020F0502020204030204" pitchFamily="34" charset="0"/>
                <a:ea typeface="Times New Roman" panose="02020603050405020304" pitchFamily="18" charset="0"/>
              </a:rPr>
              <a:t>are classified as high and low orbits, polar orbits (when the orbital plane contains the spin axis of the earth), equatorial orbits (the orbital plane coincides with the equatorial plane of the earth), and pro-grade and retrograde or bits (the direction of satellite motion is either eastward or westward).</a:t>
            </a:r>
            <a:endParaRPr lang="pt-PT" dirty="0">
              <a:solidFill>
                <a:srgbClr val="000000"/>
              </a:solidFill>
              <a:latin typeface="Times New Roman" panose="02020603050405020304" pitchFamily="18" charset="0"/>
              <a:ea typeface="Times New Roman" panose="02020603050405020304" pitchFamily="18" charset="0"/>
            </a:endParaRPr>
          </a:p>
          <a:p>
            <a:pPr indent="270510" algn="just">
              <a:lnSpc>
                <a:spcPct val="115000"/>
              </a:lnSpc>
              <a:spcAft>
                <a:spcPts val="0"/>
              </a:spcAft>
            </a:pPr>
            <a:endParaRPr lang="pt-PT" dirty="0">
              <a:solidFill>
                <a:srgbClr val="000000"/>
              </a:solidFill>
              <a:latin typeface="Times New Roman" panose="02020603050405020304" pitchFamily="18" charset="0"/>
              <a:ea typeface="Times New Roman" panose="02020603050405020304" pitchFamily="18" charset="0"/>
            </a:endParaRPr>
          </a:p>
        </p:txBody>
      </p:sp>
      <p:pic>
        <p:nvPicPr>
          <p:cNvPr id="8" name="Imagem 7">
            <a:extLst>
              <a:ext uri="{FF2B5EF4-FFF2-40B4-BE49-F238E27FC236}">
                <a16:creationId xmlns:a16="http://schemas.microsoft.com/office/drawing/2014/main" id="{991C88EE-DF5F-4644-AE09-81E144A999A7}"/>
              </a:ext>
            </a:extLst>
          </p:cNvPr>
          <p:cNvPicPr>
            <a:picLocks noChangeAspect="1"/>
          </p:cNvPicPr>
          <p:nvPr/>
        </p:nvPicPr>
        <p:blipFill>
          <a:blip r:embed="rId2"/>
          <a:stretch>
            <a:fillRect/>
          </a:stretch>
        </p:blipFill>
        <p:spPr>
          <a:xfrm>
            <a:off x="3330430" y="2198689"/>
            <a:ext cx="4618680" cy="2478729"/>
          </a:xfrm>
          <a:prstGeom prst="rect">
            <a:avLst/>
          </a:prstGeom>
        </p:spPr>
      </p:pic>
    </p:spTree>
    <p:extLst>
      <p:ext uri="{BB962C8B-B14F-4D97-AF65-F5344CB8AC3E}">
        <p14:creationId xmlns:p14="http://schemas.microsoft.com/office/powerpoint/2010/main" val="135539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0B92343D-B3D4-4509-B9E5-7F94619018CF}"/>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3</a:t>
            </a:r>
            <a:r>
              <a:rPr lang="en-GB" dirty="0"/>
              <a:t>: </a:t>
            </a:r>
            <a:r>
              <a:rPr lang="en-US" dirty="0"/>
              <a:t>Orbitals of satellites</a:t>
            </a:r>
          </a:p>
        </p:txBody>
      </p:sp>
      <p:sp>
        <p:nvSpPr>
          <p:cNvPr id="4" name="Marcador de Posição do Número do Diapositivo 3">
            <a:extLst>
              <a:ext uri="{FF2B5EF4-FFF2-40B4-BE49-F238E27FC236}">
                <a16:creationId xmlns:a16="http://schemas.microsoft.com/office/drawing/2014/main" id="{1F175141-2B65-4335-987A-0B8101F8307B}"/>
              </a:ext>
            </a:extLst>
          </p:cNvPr>
          <p:cNvSpPr>
            <a:spLocks noGrp="1"/>
          </p:cNvSpPr>
          <p:nvPr>
            <p:ph type="sldNum" sz="quarter" idx="11"/>
          </p:nvPr>
        </p:nvSpPr>
        <p:spPr/>
        <p:txBody>
          <a:bodyPr/>
          <a:lstStyle/>
          <a:p>
            <a:fld id="{D57F1E4F-1CFF-5643-939E-217C01CDF565}" type="slidenum">
              <a:rPr lang="it-IT" smtClean="0"/>
              <a:pPr/>
              <a:t>16</a:t>
            </a:fld>
            <a:endParaRPr lang="it-IT" dirty="0"/>
          </a:p>
        </p:txBody>
      </p:sp>
      <p:sp>
        <p:nvSpPr>
          <p:cNvPr id="7" name="Título 1">
            <a:extLst>
              <a:ext uri="{FF2B5EF4-FFF2-40B4-BE49-F238E27FC236}">
                <a16:creationId xmlns:a16="http://schemas.microsoft.com/office/drawing/2014/main" id="{828703BB-D35F-42E4-8D5C-387B49EE84E3}"/>
              </a:ext>
            </a:extLst>
          </p:cNvPr>
          <p:cNvSpPr txBox="1">
            <a:spLocks/>
          </p:cNvSpPr>
          <p:nvPr/>
        </p:nvSpPr>
        <p:spPr>
          <a:xfrm>
            <a:off x="838200" y="1142432"/>
            <a:ext cx="4455253" cy="862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pt-PT"/>
              <a:t>Types of sensors: </a:t>
            </a:r>
            <a:endParaRPr lang="pt-PT" dirty="0"/>
          </a:p>
        </p:txBody>
      </p:sp>
      <p:pic>
        <p:nvPicPr>
          <p:cNvPr id="8" name="Imagem 7">
            <a:extLst>
              <a:ext uri="{FF2B5EF4-FFF2-40B4-BE49-F238E27FC236}">
                <a16:creationId xmlns:a16="http://schemas.microsoft.com/office/drawing/2014/main" id="{6237D478-1D4B-4CDC-AF1E-555BD984BE9F}"/>
              </a:ext>
            </a:extLst>
          </p:cNvPr>
          <p:cNvPicPr>
            <a:picLocks noChangeAspect="1"/>
          </p:cNvPicPr>
          <p:nvPr/>
        </p:nvPicPr>
        <p:blipFill>
          <a:blip r:embed="rId2"/>
          <a:stretch>
            <a:fillRect/>
          </a:stretch>
        </p:blipFill>
        <p:spPr>
          <a:xfrm>
            <a:off x="1415364" y="2616170"/>
            <a:ext cx="3170195" cy="2414225"/>
          </a:xfrm>
          <a:prstGeom prst="rect">
            <a:avLst/>
          </a:prstGeom>
        </p:spPr>
      </p:pic>
      <p:pic>
        <p:nvPicPr>
          <p:cNvPr id="10" name="Imagem 9">
            <a:extLst>
              <a:ext uri="{FF2B5EF4-FFF2-40B4-BE49-F238E27FC236}">
                <a16:creationId xmlns:a16="http://schemas.microsoft.com/office/drawing/2014/main" id="{E676D342-C5F3-4D26-A74F-A39C1E79A2DC}"/>
              </a:ext>
            </a:extLst>
          </p:cNvPr>
          <p:cNvPicPr>
            <a:picLocks noChangeAspect="1"/>
          </p:cNvPicPr>
          <p:nvPr/>
        </p:nvPicPr>
        <p:blipFill>
          <a:blip r:embed="rId3"/>
          <a:stretch>
            <a:fillRect/>
          </a:stretch>
        </p:blipFill>
        <p:spPr>
          <a:xfrm>
            <a:off x="6611824" y="2878232"/>
            <a:ext cx="3365034" cy="2152163"/>
          </a:xfrm>
          <a:prstGeom prst="rect">
            <a:avLst/>
          </a:prstGeom>
        </p:spPr>
      </p:pic>
      <p:sp>
        <p:nvSpPr>
          <p:cNvPr id="11" name="CaixaDeTexto 10">
            <a:extLst>
              <a:ext uri="{FF2B5EF4-FFF2-40B4-BE49-F238E27FC236}">
                <a16:creationId xmlns:a16="http://schemas.microsoft.com/office/drawing/2014/main" id="{0F55B1F1-5254-467C-8193-F18612D1E379}"/>
              </a:ext>
            </a:extLst>
          </p:cNvPr>
          <p:cNvSpPr txBox="1"/>
          <p:nvPr/>
        </p:nvSpPr>
        <p:spPr>
          <a:xfrm>
            <a:off x="1249960" y="5226097"/>
            <a:ext cx="3893374" cy="830997"/>
          </a:xfrm>
          <a:prstGeom prst="rect">
            <a:avLst/>
          </a:prstGeom>
          <a:noFill/>
        </p:spPr>
        <p:txBody>
          <a:bodyPr wrap="none" rtlCol="0">
            <a:spAutoFit/>
          </a:bodyPr>
          <a:lstStyle/>
          <a:p>
            <a:r>
              <a:rPr lang="en-US" sz="1600" dirty="0">
                <a:solidFill>
                  <a:schemeClr val="accent6"/>
                </a:solidFill>
              </a:rPr>
              <a:t>Passive sensors </a:t>
            </a:r>
            <a:r>
              <a:rPr lang="en-US" sz="1600" dirty="0"/>
              <a:t>depend on solar illumination</a:t>
            </a:r>
          </a:p>
          <a:p>
            <a:r>
              <a:rPr lang="en-GB" sz="1600" dirty="0">
                <a:solidFill>
                  <a:schemeClr val="accent6"/>
                </a:solidFill>
              </a:rPr>
              <a:t>Ex.</a:t>
            </a:r>
            <a:r>
              <a:rPr lang="en-GB" sz="1600" dirty="0">
                <a:solidFill>
                  <a:srgbClr val="0070C0"/>
                </a:solidFill>
              </a:rPr>
              <a:t> </a:t>
            </a:r>
            <a:r>
              <a:rPr lang="en-GB" sz="1600" dirty="0"/>
              <a:t>Laser Altimeter, LiDAR, RADAR, </a:t>
            </a:r>
          </a:p>
          <a:p>
            <a:r>
              <a:rPr lang="en-GB" sz="1600" dirty="0" err="1"/>
              <a:t>Scatterometer</a:t>
            </a:r>
            <a:r>
              <a:rPr lang="en-GB" sz="1600" dirty="0"/>
              <a:t>, Sounder</a:t>
            </a:r>
            <a:endParaRPr lang="pt-PT" sz="1600" dirty="0"/>
          </a:p>
        </p:txBody>
      </p:sp>
      <p:sp>
        <p:nvSpPr>
          <p:cNvPr id="12" name="Retângulo 11">
            <a:extLst>
              <a:ext uri="{FF2B5EF4-FFF2-40B4-BE49-F238E27FC236}">
                <a16:creationId xmlns:a16="http://schemas.microsoft.com/office/drawing/2014/main" id="{593F4A0C-EE5E-44DF-ADD4-AB7DE094CF91}"/>
              </a:ext>
            </a:extLst>
          </p:cNvPr>
          <p:cNvSpPr/>
          <p:nvPr/>
        </p:nvSpPr>
        <p:spPr>
          <a:xfrm>
            <a:off x="5586019" y="5136379"/>
            <a:ext cx="6082755" cy="830997"/>
          </a:xfrm>
          <a:prstGeom prst="rect">
            <a:avLst/>
          </a:prstGeom>
        </p:spPr>
        <p:txBody>
          <a:bodyPr wrap="none">
            <a:spAutoFit/>
          </a:bodyPr>
          <a:lstStyle/>
          <a:p>
            <a:r>
              <a:rPr lang="en-US" sz="1600" dirty="0">
                <a:solidFill>
                  <a:schemeClr val="accent6"/>
                </a:solidFill>
              </a:rPr>
              <a:t>Active sensors </a:t>
            </a:r>
            <a:r>
              <a:rPr lang="en-US" sz="1600" dirty="0"/>
              <a:t>emit their own radiation to illuminate objects and </a:t>
            </a:r>
          </a:p>
          <a:p>
            <a:r>
              <a:rPr lang="en-US" sz="1600" dirty="0"/>
              <a:t>measure the energy reflected back to the sensor. </a:t>
            </a:r>
            <a:r>
              <a:rPr lang="en-GB" sz="1600" dirty="0">
                <a:solidFill>
                  <a:schemeClr val="accent6"/>
                </a:solidFill>
              </a:rPr>
              <a:t>Ex:</a:t>
            </a:r>
            <a:r>
              <a:rPr lang="en-GB" sz="1600" dirty="0"/>
              <a:t> L</a:t>
            </a:r>
            <a:r>
              <a:rPr lang="pt-PT" sz="1600" dirty="0" err="1"/>
              <a:t>andsat</a:t>
            </a:r>
            <a:r>
              <a:rPr lang="pt-PT" sz="1600" dirty="0"/>
              <a:t> OLI/TIRS, </a:t>
            </a:r>
          </a:p>
          <a:p>
            <a:r>
              <a:rPr lang="pt-PT" sz="1600" dirty="0"/>
              <a:t>Terra MODIS, GPM</a:t>
            </a:r>
          </a:p>
        </p:txBody>
      </p:sp>
    </p:spTree>
    <p:extLst>
      <p:ext uri="{BB962C8B-B14F-4D97-AF65-F5344CB8AC3E}">
        <p14:creationId xmlns:p14="http://schemas.microsoft.com/office/powerpoint/2010/main" val="57798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DF7B6692-6C18-4A8B-85DF-9A16B8435F09}"/>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3</a:t>
            </a:r>
            <a:r>
              <a:rPr lang="en-GB" dirty="0"/>
              <a:t>: </a:t>
            </a:r>
            <a:r>
              <a:rPr lang="en-US" dirty="0"/>
              <a:t>Orbitals of satellites</a:t>
            </a:r>
          </a:p>
        </p:txBody>
      </p:sp>
      <p:sp>
        <p:nvSpPr>
          <p:cNvPr id="4" name="Marcador de Posição do Número do Diapositivo 3">
            <a:extLst>
              <a:ext uri="{FF2B5EF4-FFF2-40B4-BE49-F238E27FC236}">
                <a16:creationId xmlns:a16="http://schemas.microsoft.com/office/drawing/2014/main" id="{FB3AF9AB-1516-40FB-9B71-DD08DD47FBEB}"/>
              </a:ext>
            </a:extLst>
          </p:cNvPr>
          <p:cNvSpPr>
            <a:spLocks noGrp="1"/>
          </p:cNvSpPr>
          <p:nvPr>
            <p:ph type="sldNum" sz="quarter" idx="11"/>
          </p:nvPr>
        </p:nvSpPr>
        <p:spPr/>
        <p:txBody>
          <a:bodyPr/>
          <a:lstStyle/>
          <a:p>
            <a:fld id="{D57F1E4F-1CFF-5643-939E-217C01CDF565}" type="slidenum">
              <a:rPr lang="it-IT" smtClean="0"/>
              <a:pPr/>
              <a:t>17</a:t>
            </a:fld>
            <a:endParaRPr lang="it-IT" dirty="0"/>
          </a:p>
        </p:txBody>
      </p:sp>
      <p:sp>
        <p:nvSpPr>
          <p:cNvPr id="8" name="Titolo 1">
            <a:extLst>
              <a:ext uri="{FF2B5EF4-FFF2-40B4-BE49-F238E27FC236}">
                <a16:creationId xmlns:a16="http://schemas.microsoft.com/office/drawing/2014/main" id="{1E6348D0-EE24-405B-AE17-DA26DC915E84}"/>
              </a:ext>
            </a:extLst>
          </p:cNvPr>
          <p:cNvSpPr txBox="1">
            <a:spLocks/>
          </p:cNvSpPr>
          <p:nvPr/>
        </p:nvSpPr>
        <p:spPr>
          <a:xfrm>
            <a:off x="838200" y="871350"/>
            <a:ext cx="10515600" cy="877888"/>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a:lstStyle>
          <a:p>
            <a:r>
              <a:rPr lang="en-US" dirty="0"/>
              <a:t>The most commonly used satellites in remoting sensing are:</a:t>
            </a:r>
          </a:p>
        </p:txBody>
      </p:sp>
      <p:pic>
        <p:nvPicPr>
          <p:cNvPr id="9" name="Imagem 8">
            <a:extLst>
              <a:ext uri="{FF2B5EF4-FFF2-40B4-BE49-F238E27FC236}">
                <a16:creationId xmlns:a16="http://schemas.microsoft.com/office/drawing/2014/main" id="{BF5CC495-6677-4453-99A9-6B9454ABC5D2}"/>
              </a:ext>
            </a:extLst>
          </p:cNvPr>
          <p:cNvPicPr>
            <a:picLocks noChangeAspect="1"/>
          </p:cNvPicPr>
          <p:nvPr/>
        </p:nvPicPr>
        <p:blipFill>
          <a:blip r:embed="rId2"/>
          <a:stretch>
            <a:fillRect/>
          </a:stretch>
        </p:blipFill>
        <p:spPr>
          <a:xfrm>
            <a:off x="3128396" y="2253840"/>
            <a:ext cx="3196904" cy="1790627"/>
          </a:xfrm>
          <a:prstGeom prst="rect">
            <a:avLst/>
          </a:prstGeom>
        </p:spPr>
      </p:pic>
      <p:sp>
        <p:nvSpPr>
          <p:cNvPr id="10" name="CaixaDeTexto 9">
            <a:extLst>
              <a:ext uri="{FF2B5EF4-FFF2-40B4-BE49-F238E27FC236}">
                <a16:creationId xmlns:a16="http://schemas.microsoft.com/office/drawing/2014/main" id="{C678866C-1233-4141-9BC3-050C077BEF60}"/>
              </a:ext>
            </a:extLst>
          </p:cNvPr>
          <p:cNvSpPr txBox="1"/>
          <p:nvPr/>
        </p:nvSpPr>
        <p:spPr>
          <a:xfrm>
            <a:off x="4270890" y="3984394"/>
            <a:ext cx="911916" cy="369332"/>
          </a:xfrm>
          <a:prstGeom prst="rect">
            <a:avLst/>
          </a:prstGeom>
          <a:noFill/>
        </p:spPr>
        <p:txBody>
          <a:bodyPr wrap="none" rtlCol="0">
            <a:spAutoFit/>
          </a:bodyPr>
          <a:lstStyle/>
          <a:p>
            <a:r>
              <a:rPr lang="en-US" dirty="0"/>
              <a:t>Landsat</a:t>
            </a:r>
            <a:endParaRPr lang="pt-PT" dirty="0"/>
          </a:p>
        </p:txBody>
      </p:sp>
      <p:pic>
        <p:nvPicPr>
          <p:cNvPr id="11" name="Imagem 10" descr="Airbus anuncia o lançamento comercial do satélite Spot 7 - MundoGEO">
            <a:extLst>
              <a:ext uri="{FF2B5EF4-FFF2-40B4-BE49-F238E27FC236}">
                <a16:creationId xmlns:a16="http://schemas.microsoft.com/office/drawing/2014/main" id="{D2647CB9-868B-459F-9F61-3D28D4326B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20776" y="4289496"/>
            <a:ext cx="2881524" cy="1697522"/>
          </a:xfrm>
          <a:prstGeom prst="rect">
            <a:avLst/>
          </a:prstGeom>
          <a:noFill/>
          <a:ln>
            <a:noFill/>
          </a:ln>
        </p:spPr>
      </p:pic>
      <p:sp>
        <p:nvSpPr>
          <p:cNvPr id="12" name="CaixaDeTexto 11">
            <a:extLst>
              <a:ext uri="{FF2B5EF4-FFF2-40B4-BE49-F238E27FC236}">
                <a16:creationId xmlns:a16="http://schemas.microsoft.com/office/drawing/2014/main" id="{BB55B272-7A10-48B0-B0F6-1CC9E3EB024A}"/>
              </a:ext>
            </a:extLst>
          </p:cNvPr>
          <p:cNvSpPr txBox="1"/>
          <p:nvPr/>
        </p:nvSpPr>
        <p:spPr>
          <a:xfrm>
            <a:off x="7661413" y="5987018"/>
            <a:ext cx="667362" cy="369332"/>
          </a:xfrm>
          <a:prstGeom prst="rect">
            <a:avLst/>
          </a:prstGeom>
          <a:noFill/>
        </p:spPr>
        <p:txBody>
          <a:bodyPr wrap="none" rtlCol="0">
            <a:spAutoFit/>
          </a:bodyPr>
          <a:lstStyle/>
          <a:p>
            <a:r>
              <a:rPr lang="en-US" dirty="0"/>
              <a:t>SPOT</a:t>
            </a:r>
            <a:endParaRPr lang="pt-PT" dirty="0"/>
          </a:p>
        </p:txBody>
      </p:sp>
      <p:pic>
        <p:nvPicPr>
          <p:cNvPr id="13" name="Imagem 12">
            <a:extLst>
              <a:ext uri="{FF2B5EF4-FFF2-40B4-BE49-F238E27FC236}">
                <a16:creationId xmlns:a16="http://schemas.microsoft.com/office/drawing/2014/main" id="{8657799C-9DB8-4E9B-BEE2-5509A4D76B08}"/>
              </a:ext>
            </a:extLst>
          </p:cNvPr>
          <p:cNvPicPr>
            <a:picLocks noChangeAspect="1"/>
          </p:cNvPicPr>
          <p:nvPr/>
        </p:nvPicPr>
        <p:blipFill>
          <a:blip r:embed="rId4"/>
          <a:stretch>
            <a:fillRect/>
          </a:stretch>
        </p:blipFill>
        <p:spPr>
          <a:xfrm>
            <a:off x="7364314" y="1923955"/>
            <a:ext cx="4208447" cy="1828218"/>
          </a:xfrm>
          <a:prstGeom prst="rect">
            <a:avLst/>
          </a:prstGeom>
        </p:spPr>
      </p:pic>
      <p:sp>
        <p:nvSpPr>
          <p:cNvPr id="14" name="CaixaDeTexto 13">
            <a:extLst>
              <a:ext uri="{FF2B5EF4-FFF2-40B4-BE49-F238E27FC236}">
                <a16:creationId xmlns:a16="http://schemas.microsoft.com/office/drawing/2014/main" id="{7F9C6354-7DC5-42DD-A015-2FE450E9BCA2}"/>
              </a:ext>
            </a:extLst>
          </p:cNvPr>
          <p:cNvSpPr txBox="1"/>
          <p:nvPr/>
        </p:nvSpPr>
        <p:spPr>
          <a:xfrm>
            <a:off x="9402299" y="3752173"/>
            <a:ext cx="470193" cy="369332"/>
          </a:xfrm>
          <a:prstGeom prst="rect">
            <a:avLst/>
          </a:prstGeom>
          <a:noFill/>
        </p:spPr>
        <p:txBody>
          <a:bodyPr wrap="none" rtlCol="0">
            <a:spAutoFit/>
          </a:bodyPr>
          <a:lstStyle/>
          <a:p>
            <a:r>
              <a:rPr lang="en-US" dirty="0"/>
              <a:t>IRS</a:t>
            </a:r>
            <a:endParaRPr lang="pt-PT" dirty="0"/>
          </a:p>
        </p:txBody>
      </p:sp>
      <p:pic>
        <p:nvPicPr>
          <p:cNvPr id="15" name="Imagem 14">
            <a:extLst>
              <a:ext uri="{FF2B5EF4-FFF2-40B4-BE49-F238E27FC236}">
                <a16:creationId xmlns:a16="http://schemas.microsoft.com/office/drawing/2014/main" id="{2FA40A6A-1A23-4A7B-A33A-27C64CAE4365}"/>
              </a:ext>
            </a:extLst>
          </p:cNvPr>
          <p:cNvPicPr>
            <a:picLocks noChangeAspect="1"/>
          </p:cNvPicPr>
          <p:nvPr/>
        </p:nvPicPr>
        <p:blipFill>
          <a:blip r:embed="rId5"/>
          <a:stretch>
            <a:fillRect/>
          </a:stretch>
        </p:blipFill>
        <p:spPr>
          <a:xfrm>
            <a:off x="838200" y="3457608"/>
            <a:ext cx="1785161" cy="1976588"/>
          </a:xfrm>
          <a:prstGeom prst="rect">
            <a:avLst/>
          </a:prstGeom>
        </p:spPr>
      </p:pic>
      <p:sp>
        <p:nvSpPr>
          <p:cNvPr id="16" name="CaixaDeTexto 15">
            <a:extLst>
              <a:ext uri="{FF2B5EF4-FFF2-40B4-BE49-F238E27FC236}">
                <a16:creationId xmlns:a16="http://schemas.microsoft.com/office/drawing/2014/main" id="{1F20E254-F317-46C2-8515-2A1679DAE114}"/>
              </a:ext>
            </a:extLst>
          </p:cNvPr>
          <p:cNvSpPr txBox="1"/>
          <p:nvPr/>
        </p:nvSpPr>
        <p:spPr>
          <a:xfrm flipH="1">
            <a:off x="1136287" y="5434196"/>
            <a:ext cx="868681" cy="369332"/>
          </a:xfrm>
          <a:prstGeom prst="rect">
            <a:avLst/>
          </a:prstGeom>
          <a:noFill/>
        </p:spPr>
        <p:txBody>
          <a:bodyPr wrap="square" rtlCol="0">
            <a:spAutoFit/>
          </a:bodyPr>
          <a:lstStyle/>
          <a:p>
            <a:r>
              <a:rPr lang="en-US" dirty="0"/>
              <a:t>Envisat</a:t>
            </a:r>
            <a:endParaRPr lang="pt-PT" dirty="0"/>
          </a:p>
        </p:txBody>
      </p:sp>
    </p:spTree>
    <p:extLst>
      <p:ext uri="{BB962C8B-B14F-4D97-AF65-F5344CB8AC3E}">
        <p14:creationId xmlns:p14="http://schemas.microsoft.com/office/powerpoint/2010/main" val="4226461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FC5BBE-D924-4DFA-BD3D-B96472E6630E}"/>
              </a:ext>
            </a:extLst>
          </p:cNvPr>
          <p:cNvSpPr>
            <a:spLocks noGrp="1"/>
          </p:cNvSpPr>
          <p:nvPr>
            <p:ph type="title"/>
          </p:nvPr>
        </p:nvSpPr>
        <p:spPr>
          <a:xfrm>
            <a:off x="838200" y="1981331"/>
            <a:ext cx="10515600" cy="1009651"/>
          </a:xfrm>
        </p:spPr>
        <p:txBody>
          <a:bodyPr/>
          <a:lstStyle/>
          <a:p>
            <a:r>
              <a:rPr lang="en-GB" b="1" dirty="0"/>
              <a:t>Subunit 4: </a:t>
            </a:r>
            <a:r>
              <a:rPr lang="en-US" b="1" dirty="0"/>
              <a:t>Applications</a:t>
            </a:r>
            <a:endParaRPr lang="pt-PT" dirty="0"/>
          </a:p>
        </p:txBody>
      </p:sp>
      <p:sp>
        <p:nvSpPr>
          <p:cNvPr id="3" name="Marcador de Posição do Rodapé 2">
            <a:extLst>
              <a:ext uri="{FF2B5EF4-FFF2-40B4-BE49-F238E27FC236}">
                <a16:creationId xmlns:a16="http://schemas.microsoft.com/office/drawing/2014/main" id="{1AEA3619-C15A-4F01-AA46-EADD9050BFB4}"/>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4: </a:t>
            </a:r>
            <a:r>
              <a:rPr lang="en-US" dirty="0"/>
              <a:t>Applications</a:t>
            </a:r>
          </a:p>
        </p:txBody>
      </p:sp>
      <p:sp>
        <p:nvSpPr>
          <p:cNvPr id="4" name="Marcador de Posição do Número do Diapositivo 3">
            <a:extLst>
              <a:ext uri="{FF2B5EF4-FFF2-40B4-BE49-F238E27FC236}">
                <a16:creationId xmlns:a16="http://schemas.microsoft.com/office/drawing/2014/main" id="{F310CA67-EA6F-40AE-8DA8-07FDF243BF81}"/>
              </a:ext>
            </a:extLst>
          </p:cNvPr>
          <p:cNvSpPr>
            <a:spLocks noGrp="1"/>
          </p:cNvSpPr>
          <p:nvPr>
            <p:ph type="sldNum" sz="quarter" idx="11"/>
          </p:nvPr>
        </p:nvSpPr>
        <p:spPr/>
        <p:txBody>
          <a:bodyPr/>
          <a:lstStyle/>
          <a:p>
            <a:fld id="{D57F1E4F-1CFF-5643-939E-217C01CDF565}" type="slidenum">
              <a:rPr lang="it-IT" smtClean="0"/>
              <a:pPr/>
              <a:t>18</a:t>
            </a:fld>
            <a:endParaRPr lang="it-IT" dirty="0"/>
          </a:p>
        </p:txBody>
      </p:sp>
    </p:spTree>
    <p:extLst>
      <p:ext uri="{BB962C8B-B14F-4D97-AF65-F5344CB8AC3E}">
        <p14:creationId xmlns:p14="http://schemas.microsoft.com/office/powerpoint/2010/main" val="630620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CC20A-ED59-4521-AB94-8A09ED46D9AB}"/>
              </a:ext>
            </a:extLst>
          </p:cNvPr>
          <p:cNvSpPr>
            <a:spLocks noGrp="1"/>
          </p:cNvSpPr>
          <p:nvPr>
            <p:ph type="title"/>
          </p:nvPr>
        </p:nvSpPr>
        <p:spPr>
          <a:xfrm>
            <a:off x="838200" y="1136447"/>
            <a:ext cx="3129793" cy="1055484"/>
          </a:xfrm>
        </p:spPr>
        <p:txBody>
          <a:bodyPr/>
          <a:lstStyle/>
          <a:p>
            <a:r>
              <a:rPr lang="pt-PT" dirty="0" err="1"/>
              <a:t>Applications</a:t>
            </a:r>
            <a:r>
              <a:rPr lang="pt-PT" dirty="0"/>
              <a:t>: </a:t>
            </a:r>
          </a:p>
        </p:txBody>
      </p:sp>
      <p:sp>
        <p:nvSpPr>
          <p:cNvPr id="3" name="Marcador de Posição do Rodapé 2">
            <a:extLst>
              <a:ext uri="{FF2B5EF4-FFF2-40B4-BE49-F238E27FC236}">
                <a16:creationId xmlns:a16="http://schemas.microsoft.com/office/drawing/2014/main" id="{16BB3D46-F2F1-487F-9351-748D75E4C35F}"/>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4</a:t>
            </a:r>
            <a:r>
              <a:rPr lang="en-GB" dirty="0"/>
              <a:t>: </a:t>
            </a:r>
            <a:r>
              <a:rPr lang="en-US" dirty="0"/>
              <a:t>Applications</a:t>
            </a:r>
          </a:p>
        </p:txBody>
      </p:sp>
      <p:sp>
        <p:nvSpPr>
          <p:cNvPr id="4" name="Marcador de Posição do Número do Diapositivo 3">
            <a:extLst>
              <a:ext uri="{FF2B5EF4-FFF2-40B4-BE49-F238E27FC236}">
                <a16:creationId xmlns:a16="http://schemas.microsoft.com/office/drawing/2014/main" id="{01B57440-F686-4BDD-AB14-93A7E5D754AB}"/>
              </a:ext>
            </a:extLst>
          </p:cNvPr>
          <p:cNvSpPr>
            <a:spLocks noGrp="1"/>
          </p:cNvSpPr>
          <p:nvPr>
            <p:ph type="sldNum" sz="quarter" idx="11"/>
          </p:nvPr>
        </p:nvSpPr>
        <p:spPr/>
        <p:txBody>
          <a:bodyPr/>
          <a:lstStyle/>
          <a:p>
            <a:fld id="{D57F1E4F-1CFF-5643-939E-217C01CDF565}" type="slidenum">
              <a:rPr lang="it-IT" smtClean="0"/>
              <a:pPr/>
              <a:t>19</a:t>
            </a:fld>
            <a:endParaRPr lang="it-IT" dirty="0"/>
          </a:p>
        </p:txBody>
      </p:sp>
      <p:sp>
        <p:nvSpPr>
          <p:cNvPr id="7" name="Retângulo 6">
            <a:extLst>
              <a:ext uri="{FF2B5EF4-FFF2-40B4-BE49-F238E27FC236}">
                <a16:creationId xmlns:a16="http://schemas.microsoft.com/office/drawing/2014/main" id="{288DAEF0-E307-4DDF-AADC-45DE21BCF857}"/>
              </a:ext>
            </a:extLst>
          </p:cNvPr>
          <p:cNvSpPr/>
          <p:nvPr/>
        </p:nvSpPr>
        <p:spPr>
          <a:xfrm>
            <a:off x="749416" y="2342436"/>
            <a:ext cx="10953226" cy="646331"/>
          </a:xfrm>
          <a:prstGeom prst="rect">
            <a:avLst/>
          </a:prstGeom>
        </p:spPr>
        <p:txBody>
          <a:bodyPr wrap="square">
            <a:spAutoFit/>
          </a:bodyPr>
          <a:lstStyle/>
          <a:p>
            <a:r>
              <a:rPr lang="en-US" dirty="0"/>
              <a:t>Many are the applications of the remote sensing, among others:  Environment; Agriculture and Forests (as it was mentioned in subunit 1).</a:t>
            </a:r>
            <a:endParaRPr lang="pt-PT" dirty="0"/>
          </a:p>
        </p:txBody>
      </p:sp>
      <p:sp>
        <p:nvSpPr>
          <p:cNvPr id="8" name="Retângulo 7">
            <a:extLst>
              <a:ext uri="{FF2B5EF4-FFF2-40B4-BE49-F238E27FC236}">
                <a16:creationId xmlns:a16="http://schemas.microsoft.com/office/drawing/2014/main" id="{4ACEC31D-F346-4BFC-82B6-AD834E4D0586}"/>
              </a:ext>
            </a:extLst>
          </p:cNvPr>
          <p:cNvSpPr/>
          <p:nvPr/>
        </p:nvSpPr>
        <p:spPr>
          <a:xfrm>
            <a:off x="749415" y="3208647"/>
            <a:ext cx="9812323" cy="369332"/>
          </a:xfrm>
          <a:prstGeom prst="rect">
            <a:avLst/>
          </a:prstGeom>
        </p:spPr>
        <p:txBody>
          <a:bodyPr wrap="square">
            <a:spAutoFit/>
          </a:bodyPr>
          <a:lstStyle/>
          <a:p>
            <a:r>
              <a:rPr lang="en-US" dirty="0"/>
              <a:t>Particularly for Agriculture remote sensing are more and more used.</a:t>
            </a:r>
            <a:endParaRPr lang="pt-PT" dirty="0"/>
          </a:p>
        </p:txBody>
      </p:sp>
    </p:spTree>
    <p:extLst>
      <p:ext uri="{BB962C8B-B14F-4D97-AF65-F5344CB8AC3E}">
        <p14:creationId xmlns:p14="http://schemas.microsoft.com/office/powerpoint/2010/main" val="1458533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604007" y="1359016"/>
            <a:ext cx="11182525" cy="3783435"/>
          </a:xfrm>
        </p:spPr>
        <p:txBody>
          <a:bodyPr>
            <a:normAutofit fontScale="90000"/>
          </a:bodyPr>
          <a:lstStyle/>
          <a:p>
            <a:r>
              <a:rPr lang="en-GB" b="1" dirty="0">
                <a:solidFill>
                  <a:srgbClr val="94C020"/>
                </a:solidFill>
                <a:latin typeface="+mn-lt"/>
              </a:rPr>
              <a:t>Course: HEI</a:t>
            </a:r>
            <a:br>
              <a:rPr lang="en-GB" b="1" dirty="0">
                <a:solidFill>
                  <a:srgbClr val="94C020"/>
                </a:solidFill>
                <a:latin typeface="+mn-lt"/>
              </a:rPr>
            </a:br>
            <a:r>
              <a:rPr lang="en-GB" b="1" dirty="0">
                <a:solidFill>
                  <a:srgbClr val="94C020"/>
                </a:solidFill>
                <a:latin typeface="+mn-lt"/>
              </a:rPr>
              <a:t>Module: </a:t>
            </a:r>
            <a:r>
              <a:rPr lang="en-GB" dirty="0"/>
              <a:t>Digital technologies and artificial intelligence</a:t>
            </a:r>
            <a:br>
              <a:rPr lang="en-GB" dirty="0"/>
            </a:br>
            <a:r>
              <a:rPr lang="en-GB" b="1" dirty="0">
                <a:solidFill>
                  <a:srgbClr val="94C020"/>
                </a:solidFill>
                <a:latin typeface="+mn-lt"/>
              </a:rPr>
              <a:t>Learning Unit: </a:t>
            </a:r>
            <a:r>
              <a:rPr lang="en-GB" dirty="0"/>
              <a:t>Remote Sensing and Farming</a:t>
            </a:r>
            <a:endParaRPr lang="en-GB"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18407" y="5462297"/>
            <a:ext cx="9155186" cy="753945"/>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a:t>
            </a:r>
            <a:r>
              <a:rPr lang="en-GB" dirty="0"/>
              <a:t>UAZORES</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CC20A-ED59-4521-AB94-8A09ED46D9AB}"/>
              </a:ext>
            </a:extLst>
          </p:cNvPr>
          <p:cNvSpPr>
            <a:spLocks noGrp="1"/>
          </p:cNvSpPr>
          <p:nvPr>
            <p:ph type="title"/>
          </p:nvPr>
        </p:nvSpPr>
        <p:spPr>
          <a:xfrm>
            <a:off x="838200" y="1136447"/>
            <a:ext cx="8179965" cy="986109"/>
          </a:xfrm>
        </p:spPr>
        <p:txBody>
          <a:bodyPr>
            <a:normAutofit/>
          </a:bodyPr>
          <a:lstStyle/>
          <a:p>
            <a:r>
              <a:rPr lang="pt-PT" dirty="0" err="1"/>
              <a:t>Applications</a:t>
            </a:r>
            <a:r>
              <a:rPr lang="pt-PT" dirty="0"/>
              <a:t> in </a:t>
            </a:r>
            <a:r>
              <a:rPr lang="pt-PT" dirty="0" err="1"/>
              <a:t>Agriculture</a:t>
            </a:r>
            <a:r>
              <a:rPr lang="pt-PT" dirty="0"/>
              <a:t>: </a:t>
            </a:r>
          </a:p>
        </p:txBody>
      </p:sp>
      <p:sp>
        <p:nvSpPr>
          <p:cNvPr id="3" name="Marcador de Posição do Rodapé 2">
            <a:extLst>
              <a:ext uri="{FF2B5EF4-FFF2-40B4-BE49-F238E27FC236}">
                <a16:creationId xmlns:a16="http://schemas.microsoft.com/office/drawing/2014/main" id="{16BB3D46-F2F1-487F-9351-748D75E4C35F}"/>
              </a:ext>
            </a:extLst>
          </p:cNvPr>
          <p:cNvSpPr>
            <a:spLocks noGrp="1"/>
          </p:cNvSpPr>
          <p:nvPr>
            <p:ph type="ftr" sz="quarter" idx="10"/>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a:t>
            </a:r>
            <a:r>
              <a:rPr lang="en-GB" b="1" dirty="0"/>
              <a:t>Subunit 4</a:t>
            </a:r>
            <a:r>
              <a:rPr lang="en-GB" dirty="0"/>
              <a:t>: </a:t>
            </a:r>
            <a:r>
              <a:rPr lang="en-US" dirty="0"/>
              <a:t>Applications</a:t>
            </a:r>
          </a:p>
        </p:txBody>
      </p:sp>
      <p:sp>
        <p:nvSpPr>
          <p:cNvPr id="4" name="Marcador de Posição do Número do Diapositivo 3">
            <a:extLst>
              <a:ext uri="{FF2B5EF4-FFF2-40B4-BE49-F238E27FC236}">
                <a16:creationId xmlns:a16="http://schemas.microsoft.com/office/drawing/2014/main" id="{01B57440-F686-4BDD-AB14-93A7E5D754AB}"/>
              </a:ext>
            </a:extLst>
          </p:cNvPr>
          <p:cNvSpPr>
            <a:spLocks noGrp="1"/>
          </p:cNvSpPr>
          <p:nvPr>
            <p:ph type="sldNum" sz="quarter" idx="11"/>
          </p:nvPr>
        </p:nvSpPr>
        <p:spPr/>
        <p:txBody>
          <a:bodyPr/>
          <a:lstStyle/>
          <a:p>
            <a:fld id="{D57F1E4F-1CFF-5643-939E-217C01CDF565}" type="slidenum">
              <a:rPr lang="it-IT" smtClean="0"/>
              <a:pPr/>
              <a:t>20</a:t>
            </a:fld>
            <a:endParaRPr lang="it-IT" dirty="0"/>
          </a:p>
        </p:txBody>
      </p:sp>
      <p:sp>
        <p:nvSpPr>
          <p:cNvPr id="5" name="Retângulo 4">
            <a:extLst>
              <a:ext uri="{FF2B5EF4-FFF2-40B4-BE49-F238E27FC236}">
                <a16:creationId xmlns:a16="http://schemas.microsoft.com/office/drawing/2014/main" id="{14DD400E-87F8-4522-A588-2561FB5CDDD1}"/>
              </a:ext>
            </a:extLst>
          </p:cNvPr>
          <p:cNvSpPr/>
          <p:nvPr/>
        </p:nvSpPr>
        <p:spPr>
          <a:xfrm>
            <a:off x="502640" y="2122108"/>
            <a:ext cx="11333525" cy="4116768"/>
          </a:xfrm>
          <a:prstGeom prst="rect">
            <a:avLst/>
          </a:prstGeom>
        </p:spPr>
        <p:txBody>
          <a:bodyPr wrap="square">
            <a:spAutoFit/>
          </a:bodyPr>
          <a:lstStyle/>
          <a:p>
            <a:pPr algn="just">
              <a:lnSpc>
                <a:spcPct val="150000"/>
              </a:lnSpc>
            </a:pPr>
            <a:r>
              <a:rPr lang="en-US" sz="1600" dirty="0">
                <a:solidFill>
                  <a:schemeClr val="accent6"/>
                </a:solidFill>
              </a:rPr>
              <a:t>Observing and Monitoring Crops: </a:t>
            </a:r>
            <a:r>
              <a:rPr lang="en-US" sz="1600" dirty="0"/>
              <a:t>A critical role of remote sensing in agriculture is monitoring the health of crops. </a:t>
            </a:r>
          </a:p>
          <a:p>
            <a:pPr algn="just">
              <a:lnSpc>
                <a:spcPct val="150000"/>
              </a:lnSpc>
            </a:pPr>
            <a:r>
              <a:rPr lang="en-US" sz="1600" dirty="0">
                <a:solidFill>
                  <a:schemeClr val="accent6"/>
                </a:solidFill>
              </a:rPr>
              <a:t>Farming soil: </a:t>
            </a:r>
            <a:r>
              <a:rPr lang="en-US" sz="1600" dirty="0"/>
              <a:t>For precision agriculture, monitoring the soil is essential.</a:t>
            </a:r>
          </a:p>
          <a:p>
            <a:pPr algn="just">
              <a:lnSpc>
                <a:spcPct val="150000"/>
              </a:lnSpc>
            </a:pPr>
            <a:r>
              <a:rPr lang="en-US" sz="1600" dirty="0">
                <a:solidFill>
                  <a:schemeClr val="accent6"/>
                </a:solidFill>
              </a:rPr>
              <a:t>Monitoring Water Conditions:</a:t>
            </a:r>
            <a:r>
              <a:rPr lang="en-US" sz="1600" dirty="0"/>
              <a:t> Remote sensing in precision farming has successfully provided accurate and timely information like water bodies, irrigated cropland, crop and soil water status, and various scales.</a:t>
            </a:r>
          </a:p>
          <a:p>
            <a:pPr algn="just">
              <a:lnSpc>
                <a:spcPct val="150000"/>
              </a:lnSpc>
            </a:pPr>
            <a:r>
              <a:rPr lang="en-US" sz="1600" dirty="0">
                <a:solidFill>
                  <a:schemeClr val="accent6"/>
                </a:solidFill>
              </a:rPr>
              <a:t>Predicting Weather Conditions: </a:t>
            </a:r>
            <a:r>
              <a:rPr lang="en-US" sz="1600" dirty="0"/>
              <a:t>This application of remote sensing in precision farming has provided spatial coverage to predict upcoming weather conditions successfully. </a:t>
            </a:r>
          </a:p>
          <a:p>
            <a:pPr algn="just">
              <a:lnSpc>
                <a:spcPct val="150000"/>
              </a:lnSpc>
            </a:pPr>
            <a:r>
              <a:rPr lang="en-US" sz="1600" dirty="0">
                <a:solidFill>
                  <a:schemeClr val="accent6"/>
                </a:solidFill>
              </a:rPr>
              <a:t>Observing Air Quality: </a:t>
            </a:r>
            <a:r>
              <a:rPr lang="en-US" sz="1600" dirty="0"/>
              <a:t>Remote sensing in plant protection has allowed us to determine air conditions in specific locations. </a:t>
            </a:r>
          </a:p>
          <a:p>
            <a:pPr algn="just">
              <a:lnSpc>
                <a:spcPct val="150000"/>
              </a:lnSpc>
            </a:pPr>
            <a:r>
              <a:rPr lang="en-US" sz="1600" dirty="0">
                <a:solidFill>
                  <a:schemeClr val="accent6"/>
                </a:solidFill>
              </a:rPr>
              <a:t>Precision Farming: </a:t>
            </a:r>
            <a:r>
              <a:rPr lang="en-US" sz="1600" dirty="0"/>
              <a:t>Precision farming and crop mapping using remote sensing aim to increase the yield of the crops and minimize strain on the natural environment. </a:t>
            </a:r>
          </a:p>
          <a:p>
            <a:pPr algn="just">
              <a:lnSpc>
                <a:spcPct val="150000"/>
              </a:lnSpc>
            </a:pPr>
            <a:r>
              <a:rPr lang="en-US" sz="1600" dirty="0">
                <a:solidFill>
                  <a:schemeClr val="accent6"/>
                </a:solidFill>
              </a:rPr>
              <a:t>Monitoring and Predicting Climate Changes: </a:t>
            </a:r>
            <a:r>
              <a:rPr lang="en-US" sz="1600" dirty="0"/>
              <a:t>The remote sensing concept and application in agriculture has provided many advances when it comes to an understanding of climatic changes by quantifying the temporal states of the oceans, land, and atmosphere. </a:t>
            </a:r>
          </a:p>
        </p:txBody>
      </p:sp>
    </p:spTree>
    <p:extLst>
      <p:ext uri="{BB962C8B-B14F-4D97-AF65-F5344CB8AC3E}">
        <p14:creationId xmlns:p14="http://schemas.microsoft.com/office/powerpoint/2010/main" val="967182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733527" y="1174007"/>
            <a:ext cx="9906509" cy="830510"/>
          </a:xfrm>
        </p:spPr>
        <p:txBody>
          <a:bodyPr>
            <a:normAutofit/>
          </a:bodyPr>
          <a:lstStyle/>
          <a:p>
            <a:r>
              <a:rPr lang="en-GB" sz="4400" dirty="0"/>
              <a:t>Remote sensing applications in agriculture:</a:t>
            </a:r>
            <a:endParaRPr lang="it-IT" sz="4400" dirty="0">
              <a:solidFill>
                <a:srgbClr val="94C020"/>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Module</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Digital technologies and artificial intelligence</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Learning Unit</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Digital technologies and artificial intelligence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Sub Unit 4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Applications</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4" name="Imagem 13">
            <a:extLst>
              <a:ext uri="{FF2B5EF4-FFF2-40B4-BE49-F238E27FC236}">
                <a16:creationId xmlns:a16="http://schemas.microsoft.com/office/drawing/2014/main" id="{3EB54A6C-E69D-4EE8-AD01-142889519C94}"/>
              </a:ext>
            </a:extLst>
          </p:cNvPr>
          <p:cNvPicPr>
            <a:picLocks noChangeAspect="1"/>
          </p:cNvPicPr>
          <p:nvPr/>
        </p:nvPicPr>
        <p:blipFill>
          <a:blip r:embed="rId2"/>
          <a:stretch>
            <a:fillRect/>
          </a:stretch>
        </p:blipFill>
        <p:spPr>
          <a:xfrm>
            <a:off x="9041009" y="3129223"/>
            <a:ext cx="2464039" cy="1641666"/>
          </a:xfrm>
          <a:prstGeom prst="rect">
            <a:avLst/>
          </a:prstGeom>
        </p:spPr>
      </p:pic>
      <p:sp>
        <p:nvSpPr>
          <p:cNvPr id="15" name="CaixaDeTexto 14">
            <a:extLst>
              <a:ext uri="{FF2B5EF4-FFF2-40B4-BE49-F238E27FC236}">
                <a16:creationId xmlns:a16="http://schemas.microsoft.com/office/drawing/2014/main" id="{9B3A1CBA-58BB-4515-A24F-803BA455CFEA}"/>
              </a:ext>
            </a:extLst>
          </p:cNvPr>
          <p:cNvSpPr txBox="1"/>
          <p:nvPr/>
        </p:nvSpPr>
        <p:spPr>
          <a:xfrm>
            <a:off x="8987189" y="5013886"/>
            <a:ext cx="26588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err="1">
                <a:ln>
                  <a:noFill/>
                </a:ln>
                <a:solidFill>
                  <a:prstClr val="black"/>
                </a:solidFill>
                <a:effectLst/>
                <a:uLnTx/>
                <a:uFillTx/>
                <a:latin typeface="Calibri" panose="020F0502020204030204"/>
                <a:ea typeface="+mn-ea"/>
                <a:cs typeface="+mn-cs"/>
              </a:rPr>
              <a:t>Water</a:t>
            </a:r>
            <a:r>
              <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400" b="0" i="0" u="none" strike="noStrike" kern="1200" cap="none" spc="0" normalizeH="0" baseline="0" noProof="0" dirty="0" err="1">
                <a:ln>
                  <a:noFill/>
                </a:ln>
                <a:solidFill>
                  <a:prstClr val="black"/>
                </a:solidFill>
                <a:effectLst/>
                <a:uLnTx/>
                <a:uFillTx/>
                <a:latin typeface="Calibri" panose="020F0502020204030204"/>
                <a:ea typeface="+mn-ea"/>
                <a:cs typeface="+mn-cs"/>
              </a:rPr>
              <a:t>control</a:t>
            </a:r>
            <a:r>
              <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400" b="0" i="0" u="none" strike="noStrike" kern="1200" cap="none" spc="0" normalizeH="0" baseline="0" noProof="0" dirty="0" err="1">
                <a:ln>
                  <a:noFill/>
                </a:ln>
                <a:solidFill>
                  <a:prstClr val="black"/>
                </a:solidFill>
                <a:effectLst/>
                <a:uLnTx/>
                <a:uFillTx/>
                <a:latin typeface="Calibri" panose="020F0502020204030204"/>
                <a:ea typeface="+mn-ea"/>
                <a:cs typeface="+mn-cs"/>
              </a:rPr>
              <a:t>Monitoring</a:t>
            </a:r>
            <a:r>
              <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pt-PT" sz="1400" b="0" i="0" u="none" strike="noStrike" kern="1200" cap="none" spc="0" normalizeH="0" baseline="0" noProof="0" dirty="0" err="1">
                <a:ln>
                  <a:noFill/>
                </a:ln>
                <a:solidFill>
                  <a:prstClr val="black"/>
                </a:solidFill>
                <a:effectLst/>
                <a:uLnTx/>
                <a:uFillTx/>
                <a:latin typeface="Calibri" panose="020F0502020204030204"/>
                <a:ea typeface="+mn-ea"/>
                <a:cs typeface="+mn-cs"/>
              </a:rPr>
              <a:t>Lake</a:t>
            </a:r>
            <a:r>
              <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7" name="Imagem 16">
            <a:extLst>
              <a:ext uri="{FF2B5EF4-FFF2-40B4-BE49-F238E27FC236}">
                <a16:creationId xmlns:a16="http://schemas.microsoft.com/office/drawing/2014/main" id="{09FB8AA7-7FF7-45CE-9588-E6F8F2ACF5C5}"/>
              </a:ext>
            </a:extLst>
          </p:cNvPr>
          <p:cNvPicPr>
            <a:picLocks noChangeAspect="1"/>
          </p:cNvPicPr>
          <p:nvPr/>
        </p:nvPicPr>
        <p:blipFill>
          <a:blip r:embed="rId3"/>
          <a:stretch>
            <a:fillRect/>
          </a:stretch>
        </p:blipFill>
        <p:spPr>
          <a:xfrm>
            <a:off x="994157" y="3055340"/>
            <a:ext cx="2690501" cy="1690921"/>
          </a:xfrm>
          <a:prstGeom prst="rect">
            <a:avLst/>
          </a:prstGeom>
        </p:spPr>
      </p:pic>
      <p:pic>
        <p:nvPicPr>
          <p:cNvPr id="18" name="Imagem 17">
            <a:extLst>
              <a:ext uri="{FF2B5EF4-FFF2-40B4-BE49-F238E27FC236}">
                <a16:creationId xmlns:a16="http://schemas.microsoft.com/office/drawing/2014/main" id="{E1659F60-784D-4156-AB79-B179C4B19CAE}"/>
              </a:ext>
            </a:extLst>
          </p:cNvPr>
          <p:cNvPicPr>
            <a:picLocks noChangeAspect="1"/>
          </p:cNvPicPr>
          <p:nvPr/>
        </p:nvPicPr>
        <p:blipFill>
          <a:blip r:embed="rId4"/>
          <a:stretch>
            <a:fillRect/>
          </a:stretch>
        </p:blipFill>
        <p:spPr>
          <a:xfrm>
            <a:off x="4720637" y="2903935"/>
            <a:ext cx="3284394" cy="2040632"/>
          </a:xfrm>
          <a:prstGeom prst="rect">
            <a:avLst/>
          </a:prstGeom>
        </p:spPr>
      </p:pic>
      <p:sp>
        <p:nvSpPr>
          <p:cNvPr id="6" name="CaixaDeTexto 5">
            <a:extLst>
              <a:ext uri="{FF2B5EF4-FFF2-40B4-BE49-F238E27FC236}">
                <a16:creationId xmlns:a16="http://schemas.microsoft.com/office/drawing/2014/main" id="{CFCAF3C5-FEDF-4729-A338-C16F50B5BA4D}"/>
              </a:ext>
            </a:extLst>
          </p:cNvPr>
          <p:cNvSpPr txBox="1"/>
          <p:nvPr/>
        </p:nvSpPr>
        <p:spPr>
          <a:xfrm>
            <a:off x="4720637" y="5017511"/>
            <a:ext cx="33573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Detection and control of pests and diseases</a:t>
            </a:r>
            <a:endPar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C1B6FC63-59D2-42A1-8182-4339A4F86782}"/>
              </a:ext>
            </a:extLst>
          </p:cNvPr>
          <p:cNvSpPr/>
          <p:nvPr/>
        </p:nvSpPr>
        <p:spPr>
          <a:xfrm>
            <a:off x="1146966" y="5013887"/>
            <a:ext cx="238488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Vegetation that covers the soil</a:t>
            </a:r>
            <a:endParaRPr kumimoji="0" lang="pt-P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53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9788" y="1457326"/>
            <a:ext cx="10056812" cy="600074"/>
          </a:xfrm>
        </p:spPr>
        <p:txBody>
          <a:bodyPr/>
          <a:lstStyle/>
          <a:p>
            <a:r>
              <a:rPr lang="en-GB" dirty="0"/>
              <a:t>Remote sensing applications in agriculture:</a:t>
            </a:r>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Module</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Digital technologies and artificial intelligence</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a:t>
            </a: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Learning Unit</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Digital technologies and artificial intelligence</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Sub Unit 4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Applications</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5119859F-C9E2-4358-BFC8-1DCA1B380EA1}"/>
              </a:ext>
            </a:extLst>
          </p:cNvPr>
          <p:cNvPicPr>
            <a:picLocks noChangeAspect="1"/>
          </p:cNvPicPr>
          <p:nvPr/>
        </p:nvPicPr>
        <p:blipFill>
          <a:blip r:embed="rId2"/>
          <a:stretch>
            <a:fillRect/>
          </a:stretch>
        </p:blipFill>
        <p:spPr>
          <a:xfrm>
            <a:off x="838200" y="2360889"/>
            <a:ext cx="4020146" cy="1230657"/>
          </a:xfrm>
          <a:prstGeom prst="rect">
            <a:avLst/>
          </a:prstGeom>
        </p:spPr>
      </p:pic>
      <p:sp>
        <p:nvSpPr>
          <p:cNvPr id="4" name="CaixaDeTexto 3">
            <a:extLst>
              <a:ext uri="{FF2B5EF4-FFF2-40B4-BE49-F238E27FC236}">
                <a16:creationId xmlns:a16="http://schemas.microsoft.com/office/drawing/2014/main" id="{9B26A45A-4C5D-47D6-98BD-CF8FF10B577C}"/>
              </a:ext>
            </a:extLst>
          </p:cNvPr>
          <p:cNvSpPr txBox="1"/>
          <p:nvPr/>
        </p:nvSpPr>
        <p:spPr>
          <a:xfrm>
            <a:off x="1457309" y="3591546"/>
            <a:ext cx="340103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err="1">
                <a:ln>
                  <a:noFill/>
                </a:ln>
                <a:solidFill>
                  <a:prstClr val="black"/>
                </a:solidFill>
                <a:effectLst/>
                <a:uLnTx/>
                <a:uFillTx/>
                <a:latin typeface="Calibri" panose="020F0502020204030204"/>
                <a:ea typeface="+mn-ea"/>
                <a:cs typeface="+mn-cs"/>
              </a:rPr>
              <a:t>Determination</a:t>
            </a:r>
            <a:r>
              <a:rPr kumimoji="0" lang="pt-P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6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pt-PT"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pt-PT" sz="1600" b="0" i="0" u="none" strike="noStrike" kern="1200" cap="none" spc="0" normalizeH="0" baseline="0" noProof="0" dirty="0" err="1">
                <a:ln>
                  <a:noFill/>
                </a:ln>
                <a:solidFill>
                  <a:prstClr val="black"/>
                </a:solidFill>
                <a:effectLst/>
                <a:uLnTx/>
                <a:uFillTx/>
                <a:latin typeface="Calibri" panose="020F0502020204030204"/>
                <a:ea typeface="+mn-ea"/>
                <a:cs typeface="+mn-cs"/>
              </a:rPr>
              <a:t>harvest</a:t>
            </a:r>
            <a:r>
              <a:rPr kumimoji="0" lang="pt-PT" sz="1600" b="0" i="0" u="none" strike="noStrike" kern="1200" cap="none" spc="0" normalizeH="0" baseline="0" noProof="0" dirty="0">
                <a:ln>
                  <a:noFill/>
                </a:ln>
                <a:solidFill>
                  <a:prstClr val="black"/>
                </a:solidFill>
                <a:effectLst/>
                <a:uLnTx/>
                <a:uFillTx/>
                <a:latin typeface="Calibri" panose="020F0502020204030204"/>
                <a:ea typeface="+mn-ea"/>
                <a:cs typeface="+mn-cs"/>
              </a:rPr>
              <a:t> time </a:t>
            </a:r>
          </a:p>
        </p:txBody>
      </p:sp>
      <p:pic>
        <p:nvPicPr>
          <p:cNvPr id="12" name="Imagem 11">
            <a:extLst>
              <a:ext uri="{FF2B5EF4-FFF2-40B4-BE49-F238E27FC236}">
                <a16:creationId xmlns:a16="http://schemas.microsoft.com/office/drawing/2014/main" id="{931391DC-EE59-4737-B4A4-279396C81CFE}"/>
              </a:ext>
            </a:extLst>
          </p:cNvPr>
          <p:cNvPicPr>
            <a:picLocks noChangeAspect="1"/>
          </p:cNvPicPr>
          <p:nvPr/>
        </p:nvPicPr>
        <p:blipFill>
          <a:blip r:embed="rId3"/>
          <a:stretch>
            <a:fillRect/>
          </a:stretch>
        </p:blipFill>
        <p:spPr>
          <a:xfrm>
            <a:off x="9017882" y="2288564"/>
            <a:ext cx="2645893" cy="1615580"/>
          </a:xfrm>
          <a:prstGeom prst="rect">
            <a:avLst/>
          </a:prstGeom>
        </p:spPr>
      </p:pic>
      <p:pic>
        <p:nvPicPr>
          <p:cNvPr id="13" name="Imagem 12">
            <a:extLst>
              <a:ext uri="{FF2B5EF4-FFF2-40B4-BE49-F238E27FC236}">
                <a16:creationId xmlns:a16="http://schemas.microsoft.com/office/drawing/2014/main" id="{992C8E16-C450-4A08-9092-570A883A8275}"/>
              </a:ext>
            </a:extLst>
          </p:cNvPr>
          <p:cNvPicPr>
            <a:picLocks noChangeAspect="1"/>
          </p:cNvPicPr>
          <p:nvPr/>
        </p:nvPicPr>
        <p:blipFill>
          <a:blip r:embed="rId4"/>
          <a:stretch>
            <a:fillRect/>
          </a:stretch>
        </p:blipFill>
        <p:spPr>
          <a:xfrm>
            <a:off x="9134597" y="4047293"/>
            <a:ext cx="2731245" cy="432854"/>
          </a:xfrm>
          <a:prstGeom prst="rect">
            <a:avLst/>
          </a:prstGeom>
        </p:spPr>
      </p:pic>
      <p:pic>
        <p:nvPicPr>
          <p:cNvPr id="14" name="Imagem 13">
            <a:extLst>
              <a:ext uri="{FF2B5EF4-FFF2-40B4-BE49-F238E27FC236}">
                <a16:creationId xmlns:a16="http://schemas.microsoft.com/office/drawing/2014/main" id="{F3332AB5-3ED6-4BA5-B466-F78DF654A8CC}"/>
              </a:ext>
            </a:extLst>
          </p:cNvPr>
          <p:cNvPicPr>
            <a:picLocks noChangeAspect="1"/>
          </p:cNvPicPr>
          <p:nvPr/>
        </p:nvPicPr>
        <p:blipFill>
          <a:blip r:embed="rId5"/>
          <a:stretch>
            <a:fillRect/>
          </a:stretch>
        </p:blipFill>
        <p:spPr>
          <a:xfrm>
            <a:off x="5829300" y="2296230"/>
            <a:ext cx="1786283" cy="1633870"/>
          </a:xfrm>
          <a:prstGeom prst="rect">
            <a:avLst/>
          </a:prstGeom>
        </p:spPr>
      </p:pic>
      <p:pic>
        <p:nvPicPr>
          <p:cNvPr id="15" name="Imagem 14">
            <a:extLst>
              <a:ext uri="{FF2B5EF4-FFF2-40B4-BE49-F238E27FC236}">
                <a16:creationId xmlns:a16="http://schemas.microsoft.com/office/drawing/2014/main" id="{7A14BCB4-89FF-4F58-B951-972FB3C97EE6}"/>
              </a:ext>
            </a:extLst>
          </p:cNvPr>
          <p:cNvPicPr>
            <a:picLocks noChangeAspect="1"/>
          </p:cNvPicPr>
          <p:nvPr/>
        </p:nvPicPr>
        <p:blipFill>
          <a:blip r:embed="rId6"/>
          <a:stretch>
            <a:fillRect/>
          </a:stretch>
        </p:blipFill>
        <p:spPr>
          <a:xfrm>
            <a:off x="4945038" y="4080941"/>
            <a:ext cx="3694496" cy="676715"/>
          </a:xfrm>
          <a:prstGeom prst="rect">
            <a:avLst/>
          </a:prstGeom>
        </p:spPr>
      </p:pic>
    </p:spTree>
    <p:extLst>
      <p:ext uri="{BB962C8B-B14F-4D97-AF65-F5344CB8AC3E}">
        <p14:creationId xmlns:p14="http://schemas.microsoft.com/office/powerpoint/2010/main" val="615984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8A80EF-1AD9-4AE5-9C1B-DA86A4D08F70}"/>
              </a:ext>
            </a:extLst>
          </p:cNvPr>
          <p:cNvSpPr>
            <a:spLocks noGrp="1"/>
          </p:cNvSpPr>
          <p:nvPr>
            <p:ph type="title"/>
          </p:nvPr>
        </p:nvSpPr>
        <p:spPr>
          <a:xfrm>
            <a:off x="838200" y="1157289"/>
            <a:ext cx="3932237" cy="600074"/>
          </a:xfrm>
        </p:spPr>
        <p:txBody>
          <a:bodyPr/>
          <a:lstStyle/>
          <a:p>
            <a:r>
              <a:rPr lang="pt-PT" dirty="0" err="1"/>
              <a:t>Conclusion</a:t>
            </a:r>
            <a:r>
              <a:rPr lang="pt-PT" dirty="0"/>
              <a:t>: </a:t>
            </a:r>
          </a:p>
        </p:txBody>
      </p:sp>
      <p:sp>
        <p:nvSpPr>
          <p:cNvPr id="5" name="Marcador de Posição do Rodapé 4">
            <a:extLst>
              <a:ext uri="{FF2B5EF4-FFF2-40B4-BE49-F238E27FC236}">
                <a16:creationId xmlns:a16="http://schemas.microsoft.com/office/drawing/2014/main" id="{0DB7A044-A2D1-48CE-94CC-0901D21C0D02}"/>
              </a:ext>
            </a:extLst>
          </p:cNvPr>
          <p:cNvSpPr>
            <a:spLocks noGrp="1"/>
          </p:cNvSpPr>
          <p:nvPr>
            <p:ph type="ftr" sz="quarter" idx="11"/>
          </p:nvPr>
        </p:nvSpPr>
        <p:spPr/>
        <p:txBody>
          <a:bodyPr/>
          <a:lstStyle/>
          <a:p>
            <a:pPr lvl="0">
              <a:defRPr/>
            </a:pPr>
            <a:r>
              <a:rPr lang="en-US" b="1" dirty="0">
                <a:solidFill>
                  <a:prstClr val="black">
                    <a:tint val="75000"/>
                  </a:prstClr>
                </a:solidFill>
              </a:rPr>
              <a:t>Module</a:t>
            </a:r>
            <a:r>
              <a:rPr lang="en-US" dirty="0">
                <a:solidFill>
                  <a:prstClr val="black">
                    <a:tint val="75000"/>
                  </a:prstClr>
                </a:solidFill>
              </a:rPr>
              <a:t>: </a:t>
            </a:r>
            <a:r>
              <a:rPr lang="en-GB" dirty="0">
                <a:solidFill>
                  <a:prstClr val="black">
                    <a:tint val="75000"/>
                  </a:prstClr>
                </a:solidFill>
              </a:rPr>
              <a:t>Digital technologies and artificial intelligence</a:t>
            </a:r>
            <a:r>
              <a:rPr lang="en-US" dirty="0">
                <a:solidFill>
                  <a:prstClr val="black">
                    <a:tint val="75000"/>
                  </a:prstClr>
                </a:solidFill>
              </a:rPr>
              <a:t> / </a:t>
            </a:r>
            <a:r>
              <a:rPr lang="en-US" b="1" dirty="0">
                <a:solidFill>
                  <a:prstClr val="black">
                    <a:tint val="75000"/>
                  </a:prstClr>
                </a:solidFill>
              </a:rPr>
              <a:t>Learning Unit</a:t>
            </a:r>
            <a:r>
              <a:rPr lang="en-US" dirty="0">
                <a:solidFill>
                  <a:prstClr val="black">
                    <a:tint val="75000"/>
                  </a:prstClr>
                </a:solidFill>
              </a:rPr>
              <a:t>: </a:t>
            </a:r>
            <a:r>
              <a:rPr lang="en-GB" dirty="0">
                <a:solidFill>
                  <a:prstClr val="black">
                    <a:tint val="75000"/>
                  </a:prstClr>
                </a:solidFill>
              </a:rPr>
              <a:t>Digital technologies and artificial intelligence</a:t>
            </a:r>
            <a:endParaRPr lang="en-US" dirty="0">
              <a:solidFill>
                <a:prstClr val="black">
                  <a:tint val="75000"/>
                </a:prstClr>
              </a:solidFill>
            </a:endParaRPr>
          </a:p>
        </p:txBody>
      </p:sp>
      <p:sp>
        <p:nvSpPr>
          <p:cNvPr id="6" name="Marcador de Posição do Número do Diapositivo 5">
            <a:extLst>
              <a:ext uri="{FF2B5EF4-FFF2-40B4-BE49-F238E27FC236}">
                <a16:creationId xmlns:a16="http://schemas.microsoft.com/office/drawing/2014/main" id="{BD973476-DFF0-4717-A708-14B18B8B750E}"/>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
        <p:nvSpPr>
          <p:cNvPr id="7" name="Retângulo 6">
            <a:extLst>
              <a:ext uri="{FF2B5EF4-FFF2-40B4-BE49-F238E27FC236}">
                <a16:creationId xmlns:a16="http://schemas.microsoft.com/office/drawing/2014/main" id="{2798C343-623D-4DDF-9A75-4A4584F5EC5F}"/>
              </a:ext>
            </a:extLst>
          </p:cNvPr>
          <p:cNvSpPr/>
          <p:nvPr/>
        </p:nvSpPr>
        <p:spPr>
          <a:xfrm>
            <a:off x="838199" y="1757363"/>
            <a:ext cx="10411437" cy="4093428"/>
          </a:xfrm>
          <a:prstGeom prst="rect">
            <a:avLst/>
          </a:prstGeom>
        </p:spPr>
        <p:txBody>
          <a:bodyPr wrap="square">
            <a:spAutoFit/>
          </a:bodyPr>
          <a:lstStyle/>
          <a:p>
            <a:pPr marL="285750" indent="285750" algn="just">
              <a:spcAft>
                <a:spcPts val="600"/>
              </a:spcAft>
              <a:buClr>
                <a:schemeClr val="accent6"/>
              </a:buClr>
              <a:buFont typeface="Arial" panose="020B0604020202020204" pitchFamily="34" charset="0"/>
              <a:buChar char="•"/>
            </a:pPr>
            <a:r>
              <a:rPr lang="en-US" sz="1600" dirty="0">
                <a:solidFill>
                  <a:schemeClr val="accent6"/>
                </a:solidFill>
              </a:rPr>
              <a:t>Remote sensing </a:t>
            </a:r>
            <a:r>
              <a:rPr lang="en-US" sz="1600" dirty="0"/>
              <a:t>is a technology used to gather information about objects and the environment without direct physical contact. It utilizes various instruments, such as cameras, sensors, and scanners, to capture data from a distance.</a:t>
            </a:r>
          </a:p>
          <a:p>
            <a:pPr marL="285750" indent="285750" algn="just">
              <a:spcAft>
                <a:spcPts val="600"/>
              </a:spcAft>
              <a:buClr>
                <a:schemeClr val="accent6"/>
              </a:buClr>
              <a:buFont typeface="Arial" panose="020B0604020202020204" pitchFamily="34" charset="0"/>
              <a:buChar char="•"/>
            </a:pPr>
            <a:r>
              <a:rPr lang="en-US" sz="1600" dirty="0"/>
              <a:t>This technology has been increasingly used in various areas. From topography, to the assessment and prevention of natural disasters. Another very important application is in agriculture, in this case, it can be used from the choose of the crops to be produced, monitoring their development (protection against infestations, water balance) to even determining their harvest.</a:t>
            </a:r>
          </a:p>
          <a:p>
            <a:pPr marL="285750" indent="285750" algn="just">
              <a:spcAft>
                <a:spcPts val="600"/>
              </a:spcAft>
              <a:buClr>
                <a:schemeClr val="accent6"/>
              </a:buClr>
              <a:buFont typeface="Arial" panose="020B0604020202020204" pitchFamily="34" charset="0"/>
              <a:buChar char="•"/>
            </a:pPr>
            <a:r>
              <a:rPr lang="en-US" sz="1600" dirty="0"/>
              <a:t>These techniques, since they use remote methods, do not cause any interference with the object to be studied.</a:t>
            </a:r>
          </a:p>
          <a:p>
            <a:pPr marL="285750" indent="285750" algn="just">
              <a:spcAft>
                <a:spcPts val="600"/>
              </a:spcAft>
              <a:buClr>
                <a:schemeClr val="accent6"/>
              </a:buClr>
              <a:buFont typeface="Arial" panose="020B0604020202020204" pitchFamily="34" charset="0"/>
              <a:buChar char="•"/>
            </a:pPr>
            <a:r>
              <a:rPr lang="en-US" sz="1600" dirty="0"/>
              <a:t>Space-based remote sensing has revolutionized our understanding of the universe and our own planet. With advancements in technology, scientists can now gather unprecedented amounts of data and imagery from space-based sensors. From monitoring weather patterns to studying land cover changes, the applications of remote sensing are vast and continually expanding.</a:t>
            </a:r>
          </a:p>
          <a:p>
            <a:pPr marL="285750" indent="285750" algn="just">
              <a:spcAft>
                <a:spcPts val="600"/>
              </a:spcAft>
              <a:buClr>
                <a:schemeClr val="accent6"/>
              </a:buClr>
              <a:buFont typeface="Arial" panose="020B0604020202020204" pitchFamily="34" charset="0"/>
              <a:buChar char="•"/>
            </a:pPr>
            <a:r>
              <a:rPr lang="en-US" sz="1600" dirty="0"/>
              <a:t>Through satellites and other instruments orbiting the Earth, we can observe the intricate details of distant galaxies, discover new celestial objects, and gain insights into the mysteries of the cosmos. Moreover, remote sensing enables us to monitor Earth’s natural resources, track environmental changes, and study the impacts of human activities on the planet.</a:t>
            </a:r>
          </a:p>
        </p:txBody>
      </p:sp>
    </p:spTree>
    <p:extLst>
      <p:ext uri="{BB962C8B-B14F-4D97-AF65-F5344CB8AC3E}">
        <p14:creationId xmlns:p14="http://schemas.microsoft.com/office/powerpoint/2010/main" val="223119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Introduction:</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453005" y="1526796"/>
            <a:ext cx="11241248" cy="4890782"/>
          </a:xfrm>
        </p:spPr>
        <p:txBody>
          <a:bodyPr>
            <a:normAutofit fontScale="85000" lnSpcReduction="10000"/>
          </a:bodyPr>
          <a:lstStyle/>
          <a:p>
            <a:pPr marL="0" indent="0" algn="just">
              <a:lnSpc>
                <a:spcPct val="120000"/>
              </a:lnSpc>
              <a:buNone/>
            </a:pPr>
            <a:r>
              <a:rPr lang="en-GB" sz="2000" dirty="0"/>
              <a:t>This LU covers fundamental concepts in remote sensing, including system components, with various elements such as, atmosphere, vegetation, soil, rocks, water, and cartography. It also explores image characteristics like structure, resolution, and processing techniques. Orbitals of satellites, sensors, and specific satellites such as Landsat, SPOT, IRS, and Envisat, along with applications in the fields of environment, agriculture, and forests also belong to the main aims.</a:t>
            </a:r>
          </a:p>
          <a:p>
            <a:pPr marL="0" indent="0" algn="just">
              <a:buNone/>
            </a:pPr>
            <a:endParaRPr lang="pt-PT" sz="2000" dirty="0"/>
          </a:p>
          <a:p>
            <a:pPr marL="0" indent="0">
              <a:buNone/>
            </a:pPr>
            <a:r>
              <a:rPr lang="en-GB" sz="1500" dirty="0"/>
              <a:t>After the completion of the LU you should be able to have the following learning outcomes: </a:t>
            </a:r>
            <a:endParaRPr lang="pt-PT" sz="1500" dirty="0"/>
          </a:p>
          <a:p>
            <a:pPr marL="0" indent="0">
              <a:buNone/>
            </a:pPr>
            <a:r>
              <a:rPr lang="en-GB" sz="2000" b="1" dirty="0">
                <a:solidFill>
                  <a:schemeClr val="accent6"/>
                </a:solidFill>
              </a:rPr>
              <a:t>Knowledge</a:t>
            </a:r>
            <a:endParaRPr lang="pt-PT" sz="2000" dirty="0">
              <a:solidFill>
                <a:schemeClr val="accent6"/>
              </a:solidFill>
            </a:endParaRPr>
          </a:p>
          <a:p>
            <a:pPr marL="0" indent="0">
              <a:buNone/>
            </a:pPr>
            <a:r>
              <a:rPr lang="en-GB" sz="2000" dirty="0">
                <a:solidFill>
                  <a:schemeClr val="accent6"/>
                </a:solidFill>
              </a:rPr>
              <a:t>•</a:t>
            </a:r>
            <a:r>
              <a:rPr lang="en-GB" sz="2000" dirty="0"/>
              <a:t> Identify the advantage of a remote sensing system in farming</a:t>
            </a:r>
            <a:endParaRPr lang="pt-PT" sz="2000" dirty="0"/>
          </a:p>
          <a:p>
            <a:pPr marL="0" indent="0">
              <a:buNone/>
            </a:pPr>
            <a:r>
              <a:rPr lang="en-GB" sz="2000" dirty="0">
                <a:solidFill>
                  <a:schemeClr val="accent6"/>
                </a:solidFill>
              </a:rPr>
              <a:t>•</a:t>
            </a:r>
            <a:r>
              <a:rPr lang="en-GB" sz="2000" dirty="0"/>
              <a:t> Identify applications of specific satellites in farming</a:t>
            </a:r>
            <a:endParaRPr lang="pt-PT" sz="2000" dirty="0"/>
          </a:p>
          <a:p>
            <a:pPr marL="0" indent="0">
              <a:buNone/>
            </a:pPr>
            <a:r>
              <a:rPr lang="en-GB" sz="2000" b="1" dirty="0">
                <a:solidFill>
                  <a:schemeClr val="accent6"/>
                </a:solidFill>
              </a:rPr>
              <a:t>Skills</a:t>
            </a:r>
            <a:r>
              <a:rPr lang="en-GB" sz="2000" b="1" dirty="0"/>
              <a:t> </a:t>
            </a:r>
            <a:endParaRPr lang="pt-PT" sz="2000" dirty="0"/>
          </a:p>
          <a:p>
            <a:pPr marL="0" indent="0">
              <a:buNone/>
            </a:pPr>
            <a:r>
              <a:rPr lang="en-GB" sz="2000" dirty="0">
                <a:solidFill>
                  <a:schemeClr val="accent6"/>
                </a:solidFill>
              </a:rPr>
              <a:t>•</a:t>
            </a:r>
            <a:r>
              <a:rPr lang="en-GB" sz="2000" dirty="0"/>
              <a:t> Ability to use remote sensing systems in agriculture</a:t>
            </a:r>
            <a:endParaRPr lang="pt-PT" sz="2000" dirty="0"/>
          </a:p>
          <a:p>
            <a:pPr marL="0" indent="0">
              <a:buNone/>
            </a:pPr>
            <a:r>
              <a:rPr lang="en-GB" sz="2000" dirty="0">
                <a:solidFill>
                  <a:schemeClr val="accent6"/>
                </a:solidFill>
              </a:rPr>
              <a:t>•</a:t>
            </a:r>
            <a:r>
              <a:rPr lang="en-GB" sz="2000" dirty="0"/>
              <a:t> Understand image characteristics </a:t>
            </a:r>
            <a:endParaRPr lang="pt-PT" sz="2000" dirty="0"/>
          </a:p>
          <a:p>
            <a:pPr marL="0" indent="0">
              <a:buNone/>
            </a:pPr>
            <a:r>
              <a:rPr lang="en-GB" sz="2000" b="1" dirty="0">
                <a:solidFill>
                  <a:schemeClr val="accent6"/>
                </a:solidFill>
              </a:rPr>
              <a:t>Competences</a:t>
            </a:r>
            <a:endParaRPr lang="pt-PT" sz="2000" dirty="0">
              <a:solidFill>
                <a:schemeClr val="accent6"/>
              </a:solidFill>
            </a:endParaRPr>
          </a:p>
          <a:p>
            <a:pPr marL="0" indent="0">
              <a:buNone/>
            </a:pPr>
            <a:r>
              <a:rPr lang="en-GB" sz="2000" dirty="0">
                <a:solidFill>
                  <a:schemeClr val="accent6"/>
                </a:solidFill>
              </a:rPr>
              <a:t>•</a:t>
            </a:r>
            <a:r>
              <a:rPr lang="en-GB" sz="2000" dirty="0"/>
              <a:t> Ability to identify and understand the system of remote sensing</a:t>
            </a:r>
            <a:endParaRPr lang="pt-PT" sz="2000" dirty="0"/>
          </a:p>
          <a:p>
            <a:pPr marL="0" indent="0">
              <a:buNone/>
            </a:pPr>
            <a:r>
              <a:rPr lang="en-GB" sz="2000" dirty="0">
                <a:solidFill>
                  <a:schemeClr val="accent6"/>
                </a:solidFill>
              </a:rPr>
              <a:t>•</a:t>
            </a:r>
            <a:r>
              <a:rPr lang="en-GB" sz="2000" dirty="0"/>
              <a:t> Ability to apply remote sensing in the fields of environment, agriculture, and forests.</a:t>
            </a:r>
            <a:endParaRPr lang="pt-PT" sz="2000"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771787" y="681037"/>
            <a:ext cx="10914077" cy="5149312"/>
          </a:xfrm>
        </p:spPr>
        <p:txBody>
          <a:bodyPr>
            <a:normAutofit/>
          </a:bodyPr>
          <a:lstStyle/>
          <a:p>
            <a:pPr algn="ctr"/>
            <a:r>
              <a:rPr lang="en-US" sz="4000" b="1" dirty="0">
                <a:solidFill>
                  <a:schemeClr val="accent6"/>
                </a:solidFill>
              </a:rPr>
              <a:t>Sub Unit 1: </a:t>
            </a:r>
            <a:br>
              <a:rPr lang="en-US" sz="4000" b="1" dirty="0">
                <a:solidFill>
                  <a:schemeClr val="accent6"/>
                </a:solidFill>
              </a:rPr>
            </a:br>
            <a:br>
              <a:rPr lang="en-US" dirty="0"/>
            </a:br>
            <a:r>
              <a:rPr lang="en-GB" dirty="0"/>
              <a:t>Introduction to remote sensing: an overview of remote sensing principles and their applications in agriculture, covering the fundamentals concepts and techniques used for data analysis and interpretation in the field of remote sensing</a:t>
            </a:r>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 </a:t>
            </a:r>
            <a:r>
              <a:rPr lang="en-US" b="1" dirty="0"/>
              <a:t>Sub Unit 1</a:t>
            </a:r>
            <a:r>
              <a:rPr lang="en-US" dirty="0"/>
              <a:t>: </a:t>
            </a:r>
            <a:r>
              <a:rPr lang="en-GB" dirty="0"/>
              <a:t>Introduction to remote sensing: an overview of remote sensing principles and their applications in agriculture, covering the fundamentals concepts and techniques used for data analysis and interpretation in the field of remote sensing</a:t>
            </a:r>
            <a:endParaRPr lang="en-US"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825674"/>
            <a:ext cx="5847826" cy="938038"/>
          </a:xfrm>
        </p:spPr>
        <p:txBody>
          <a:bodyPr/>
          <a:lstStyle/>
          <a:p>
            <a:r>
              <a:rPr lang="en-GB" dirty="0"/>
              <a:t>Remote sensing process:</a:t>
            </a: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 </a:t>
            </a:r>
            <a:r>
              <a:rPr lang="en-US" b="1" dirty="0"/>
              <a:t>Sub Unit 1</a:t>
            </a:r>
            <a:r>
              <a:rPr lang="en-US" dirty="0"/>
              <a:t>: </a:t>
            </a:r>
            <a:r>
              <a:rPr lang="en-GB" dirty="0"/>
              <a:t>Introduction to remote sensing: an overview of remote sensing principles and their applications in agriculture, covering the fundamentals concepts and techniques used for data analysis and interpretation in the field of remote sensing</a:t>
            </a:r>
            <a:endParaRPr lang="en-US"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Marcador de Posição de Conteúdo 5">
            <a:extLst>
              <a:ext uri="{FF2B5EF4-FFF2-40B4-BE49-F238E27FC236}">
                <a16:creationId xmlns:a16="http://schemas.microsoft.com/office/drawing/2014/main" id="{E28A815F-70BE-4AD8-A14E-CAD1B3C8D11C}"/>
              </a:ext>
            </a:extLst>
          </p:cNvPr>
          <p:cNvPicPr>
            <a:picLocks noGrp="1"/>
          </p:cNvPicPr>
          <p:nvPr>
            <p:ph idx="1"/>
          </p:nvPr>
        </p:nvPicPr>
        <p:blipFill>
          <a:blip r:embed="rId2"/>
          <a:stretch>
            <a:fillRect/>
          </a:stretch>
        </p:blipFill>
        <p:spPr>
          <a:xfrm>
            <a:off x="927707" y="2034807"/>
            <a:ext cx="5674429" cy="3059481"/>
          </a:xfrm>
          <a:prstGeom prst="rect">
            <a:avLst/>
          </a:prstGeom>
        </p:spPr>
      </p:pic>
      <p:sp>
        <p:nvSpPr>
          <p:cNvPr id="9" name="CaixaDeTexto 8">
            <a:extLst>
              <a:ext uri="{FF2B5EF4-FFF2-40B4-BE49-F238E27FC236}">
                <a16:creationId xmlns:a16="http://schemas.microsoft.com/office/drawing/2014/main" id="{CCC2EA3C-B443-4A56-9F19-C95F3B5FFDC5}"/>
              </a:ext>
            </a:extLst>
          </p:cNvPr>
          <p:cNvSpPr txBox="1"/>
          <p:nvPr/>
        </p:nvSpPr>
        <p:spPr>
          <a:xfrm>
            <a:off x="7178179" y="2274838"/>
            <a:ext cx="4331516" cy="2031325"/>
          </a:xfrm>
          <a:prstGeom prst="rect">
            <a:avLst/>
          </a:prstGeom>
          <a:noFill/>
        </p:spPr>
        <p:txBody>
          <a:bodyPr wrap="square" rtlCol="0">
            <a:spAutoFit/>
          </a:bodyPr>
          <a:lstStyle/>
          <a:p>
            <a:r>
              <a:rPr lang="en-US" dirty="0"/>
              <a:t>A - Source of Illumination; </a:t>
            </a:r>
          </a:p>
          <a:p>
            <a:r>
              <a:rPr lang="en-US" dirty="0"/>
              <a:t>B - Radiation and the Atmosphere; </a:t>
            </a:r>
          </a:p>
          <a:p>
            <a:r>
              <a:rPr lang="en-US" dirty="0"/>
              <a:t>C - Target; </a:t>
            </a:r>
          </a:p>
          <a:p>
            <a:r>
              <a:rPr lang="en-US" dirty="0"/>
              <a:t>D – Sensor; </a:t>
            </a:r>
          </a:p>
          <a:p>
            <a:r>
              <a:rPr lang="en-US" dirty="0"/>
              <a:t>E - Transmission, Reception, and Processing; </a:t>
            </a:r>
          </a:p>
          <a:p>
            <a:r>
              <a:rPr lang="en-US" dirty="0"/>
              <a:t>F - Interpretation and Analysis; </a:t>
            </a:r>
          </a:p>
          <a:p>
            <a:r>
              <a:rPr lang="en-US" dirty="0"/>
              <a:t>G – Application</a:t>
            </a:r>
            <a:endParaRPr lang="pt-PT" dirty="0"/>
          </a:p>
        </p:txBody>
      </p:sp>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normAutofit fontScale="90000"/>
          </a:bodyPr>
          <a:lstStyle/>
          <a:p>
            <a:r>
              <a:rPr lang="en-GB" dirty="0"/>
              <a:t>Interaction of the radiation with the atmosphere:</a:t>
            </a:r>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 </a:t>
            </a:r>
            <a:r>
              <a:rPr lang="en-US" b="1" dirty="0"/>
              <a:t>Sub Unit 1</a:t>
            </a:r>
            <a:r>
              <a:rPr lang="en-US" dirty="0"/>
              <a:t>: </a:t>
            </a:r>
            <a:r>
              <a:rPr lang="en-GB" dirty="0"/>
              <a:t>Introduction to remote sensing: an overview of remote sensing principles and their applications in agriculture, covering the fundamentals concepts and techniques used for data analysis and interpretation in the field of remote sensing</a:t>
            </a:r>
            <a:endParaRPr lang="en-US"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Marcador de Posição de Conteúdo 5" descr="The light – Energy source – in remote sensing – Homepage Julien Chimot: a  journey in Earth observation satellite science">
            <a:extLst>
              <a:ext uri="{FF2B5EF4-FFF2-40B4-BE49-F238E27FC236}">
                <a16:creationId xmlns:a16="http://schemas.microsoft.com/office/drawing/2014/main" id="{7B9E8EFB-675F-4195-A280-F2587491319E}"/>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58148" y="1690688"/>
            <a:ext cx="6590478" cy="4351338"/>
          </a:xfrm>
          <a:prstGeom prst="rect">
            <a:avLst/>
          </a:prstGeom>
          <a:noFill/>
          <a:ln>
            <a:noFill/>
          </a:ln>
        </p:spPr>
      </p:pic>
    </p:spTree>
    <p:extLst>
      <p:ext uri="{BB962C8B-B14F-4D97-AF65-F5344CB8AC3E}">
        <p14:creationId xmlns:p14="http://schemas.microsoft.com/office/powerpoint/2010/main" val="314464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72CFD-FCA1-4954-95A7-4A526E51F551}"/>
              </a:ext>
            </a:extLst>
          </p:cNvPr>
          <p:cNvSpPr>
            <a:spLocks noGrp="1"/>
          </p:cNvSpPr>
          <p:nvPr>
            <p:ph type="title"/>
          </p:nvPr>
        </p:nvSpPr>
        <p:spPr/>
        <p:txBody>
          <a:bodyPr>
            <a:normAutofit fontScale="90000"/>
          </a:bodyPr>
          <a:lstStyle/>
          <a:p>
            <a:r>
              <a:rPr lang="en-GB" dirty="0"/>
              <a:t>Interaction of the radiation with the atmosphere:</a:t>
            </a:r>
            <a:endParaRPr lang="pt-PT" dirty="0"/>
          </a:p>
        </p:txBody>
      </p:sp>
      <p:pic>
        <p:nvPicPr>
          <p:cNvPr id="6" name="Marcador de Posição de Conteúdo 5">
            <a:extLst>
              <a:ext uri="{FF2B5EF4-FFF2-40B4-BE49-F238E27FC236}">
                <a16:creationId xmlns:a16="http://schemas.microsoft.com/office/drawing/2014/main" id="{8D16DDB3-B2D4-4798-BDEF-4376E32DF737}"/>
              </a:ext>
            </a:extLst>
          </p:cNvPr>
          <p:cNvPicPr>
            <a:picLocks noGrp="1" noChangeAspect="1"/>
          </p:cNvPicPr>
          <p:nvPr>
            <p:ph idx="1"/>
          </p:nvPr>
        </p:nvPicPr>
        <p:blipFill>
          <a:blip r:embed="rId2"/>
          <a:stretch>
            <a:fillRect/>
          </a:stretch>
        </p:blipFill>
        <p:spPr>
          <a:xfrm>
            <a:off x="5525558" y="3259813"/>
            <a:ext cx="5371042" cy="2688569"/>
          </a:xfrm>
          <a:prstGeom prst="rect">
            <a:avLst/>
          </a:prstGeom>
        </p:spPr>
      </p:pic>
      <p:sp>
        <p:nvSpPr>
          <p:cNvPr id="4" name="Marcador de Posição do Rodapé 3">
            <a:extLst>
              <a:ext uri="{FF2B5EF4-FFF2-40B4-BE49-F238E27FC236}">
                <a16:creationId xmlns:a16="http://schemas.microsoft.com/office/drawing/2014/main" id="{CF2876E6-09ED-4251-98D9-4A21E601D39A}"/>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 </a:t>
            </a:r>
            <a:r>
              <a:rPr lang="en-US" b="1" dirty="0"/>
              <a:t>Sub Unit 1</a:t>
            </a:r>
            <a:r>
              <a:rPr lang="en-US" dirty="0"/>
              <a:t>: </a:t>
            </a:r>
            <a:r>
              <a:rPr lang="en-GB" dirty="0"/>
              <a:t>Introduction to remote sensing: an overview of remote sensing principles and their applications in agriculture, covering the fundamentals concepts and techniques used for data analysis and interpretation in the field of remote sensing</a:t>
            </a:r>
            <a:endParaRPr lang="en-US" dirty="0"/>
          </a:p>
        </p:txBody>
      </p:sp>
      <p:sp>
        <p:nvSpPr>
          <p:cNvPr id="5" name="Marcador de Posição do Número do Diapositivo 4">
            <a:extLst>
              <a:ext uri="{FF2B5EF4-FFF2-40B4-BE49-F238E27FC236}">
                <a16:creationId xmlns:a16="http://schemas.microsoft.com/office/drawing/2014/main" id="{677E73CD-05E9-4D81-B4C9-7BD862C41F44}"/>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Retângulo 6">
            <a:extLst>
              <a:ext uri="{FF2B5EF4-FFF2-40B4-BE49-F238E27FC236}">
                <a16:creationId xmlns:a16="http://schemas.microsoft.com/office/drawing/2014/main" id="{F74983CF-DBF9-4CBE-B005-34EB3B674D7C}"/>
              </a:ext>
            </a:extLst>
          </p:cNvPr>
          <p:cNvSpPr/>
          <p:nvPr/>
        </p:nvSpPr>
        <p:spPr>
          <a:xfrm>
            <a:off x="628475" y="1505487"/>
            <a:ext cx="10191925" cy="1754326"/>
          </a:xfrm>
          <a:prstGeom prst="rect">
            <a:avLst/>
          </a:prstGeom>
        </p:spPr>
        <p:txBody>
          <a:bodyPr wrap="square">
            <a:spAutoFit/>
          </a:bodyPr>
          <a:lstStyle/>
          <a:p>
            <a:pPr algn="just"/>
            <a:r>
              <a:rPr lang="en-US" dirty="0"/>
              <a:t>Different objects and surfaces, like water, soil, or plants, return energy in different electromagnetic bands in different quantities. What factors actually impact this? Here are the main ones:</a:t>
            </a:r>
          </a:p>
          <a:p>
            <a:pPr marL="285750" indent="-285750" algn="just">
              <a:buClr>
                <a:schemeClr val="accent6"/>
              </a:buClr>
              <a:buFont typeface="Arial" panose="020B0604020202020204" pitchFamily="34" charset="0"/>
              <a:buChar char="•"/>
            </a:pPr>
            <a:r>
              <a:rPr lang="en-US" dirty="0"/>
              <a:t>properties of the object: </a:t>
            </a:r>
            <a:r>
              <a:rPr lang="en-US" dirty="0">
                <a:solidFill>
                  <a:schemeClr val="accent6"/>
                </a:solidFill>
              </a:rPr>
              <a:t>chemical and physical composition</a:t>
            </a:r>
            <a:r>
              <a:rPr lang="en-US" dirty="0"/>
              <a:t>, the </a:t>
            </a:r>
            <a:r>
              <a:rPr lang="en-US" dirty="0">
                <a:solidFill>
                  <a:schemeClr val="accent6"/>
                </a:solidFill>
              </a:rPr>
              <a:t>kind of material</a:t>
            </a:r>
            <a:r>
              <a:rPr lang="en-US" dirty="0"/>
              <a:t>, and </a:t>
            </a:r>
            <a:r>
              <a:rPr lang="en-US" dirty="0">
                <a:solidFill>
                  <a:schemeClr val="accent6"/>
                </a:solidFill>
              </a:rPr>
              <a:t>surface roughness</a:t>
            </a:r>
            <a:r>
              <a:rPr lang="en-US" dirty="0"/>
              <a:t>;</a:t>
            </a:r>
          </a:p>
          <a:p>
            <a:pPr marL="285750" indent="-285750">
              <a:buClr>
                <a:schemeClr val="accent6"/>
              </a:buClr>
              <a:buFont typeface="Arial" panose="020B0604020202020204" pitchFamily="34" charset="0"/>
              <a:buChar char="•"/>
            </a:pPr>
            <a:r>
              <a:rPr lang="en-US" dirty="0"/>
              <a:t>properties of the radiation: the </a:t>
            </a:r>
            <a:r>
              <a:rPr lang="en-US" dirty="0">
                <a:solidFill>
                  <a:schemeClr val="accent6"/>
                </a:solidFill>
              </a:rPr>
              <a:t>radiant intensity</a:t>
            </a:r>
            <a:r>
              <a:rPr lang="en-US" dirty="0"/>
              <a:t>, </a:t>
            </a:r>
            <a:r>
              <a:rPr lang="en-US" dirty="0">
                <a:solidFill>
                  <a:schemeClr val="accent6"/>
                </a:solidFill>
              </a:rPr>
              <a:t>incidence angle</a:t>
            </a:r>
            <a:r>
              <a:rPr lang="en-US" dirty="0"/>
              <a:t>, and </a:t>
            </a:r>
            <a:r>
              <a:rPr lang="en-US" dirty="0">
                <a:solidFill>
                  <a:schemeClr val="accent6"/>
                </a:solidFill>
              </a:rPr>
              <a:t>wavelength</a:t>
            </a:r>
            <a:r>
              <a:rPr lang="en-US" dirty="0"/>
              <a:t>.</a:t>
            </a:r>
          </a:p>
          <a:p>
            <a:pPr marL="285750" indent="-285750">
              <a:buClr>
                <a:schemeClr val="accent6"/>
              </a:buClr>
              <a:buFont typeface="Arial" panose="020B0604020202020204" pitchFamily="34" charset="0"/>
              <a:buChar char="•"/>
            </a:pPr>
            <a:r>
              <a:rPr lang="en-US" dirty="0"/>
              <a:t>remote sensing spectral signature.</a:t>
            </a:r>
          </a:p>
        </p:txBody>
      </p:sp>
    </p:spTree>
    <p:extLst>
      <p:ext uri="{BB962C8B-B14F-4D97-AF65-F5344CB8AC3E}">
        <p14:creationId xmlns:p14="http://schemas.microsoft.com/office/powerpoint/2010/main" val="32678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GB" dirty="0"/>
              <a:t>Remote sensing applications:</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 </a:t>
            </a:r>
            <a:r>
              <a:rPr lang="en-US" b="1" dirty="0"/>
              <a:t>Sub Unit 1</a:t>
            </a:r>
            <a:r>
              <a:rPr lang="en-US" dirty="0"/>
              <a:t>: </a:t>
            </a:r>
            <a:r>
              <a:rPr lang="en-GB" dirty="0"/>
              <a:t>Introduction to remote sensing: an overview of remote sensing principles and their applications in agriculture, covering the fundamentals concepts and techniques used for data analysis and interpretation in the field of remote sensing</a:t>
            </a:r>
            <a:endParaRPr lang="en-US" dirty="0"/>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8</a:t>
            </a:fld>
            <a:endParaRPr lang="en-US" dirty="0"/>
          </a:p>
        </p:txBody>
      </p:sp>
      <p:pic>
        <p:nvPicPr>
          <p:cNvPr id="5" name="Imagem 4">
            <a:extLst>
              <a:ext uri="{FF2B5EF4-FFF2-40B4-BE49-F238E27FC236}">
                <a16:creationId xmlns:a16="http://schemas.microsoft.com/office/drawing/2014/main" id="{2A75E36E-2A87-4720-9F1E-9DECF48570F6}"/>
              </a:ext>
            </a:extLst>
          </p:cNvPr>
          <p:cNvPicPr>
            <a:picLocks noChangeAspect="1"/>
          </p:cNvPicPr>
          <p:nvPr/>
        </p:nvPicPr>
        <p:blipFill>
          <a:blip r:embed="rId2"/>
          <a:stretch>
            <a:fillRect/>
          </a:stretch>
        </p:blipFill>
        <p:spPr>
          <a:xfrm>
            <a:off x="909802" y="3614502"/>
            <a:ext cx="3154261" cy="2138403"/>
          </a:xfrm>
          <a:prstGeom prst="rect">
            <a:avLst/>
          </a:prstGeom>
        </p:spPr>
      </p:pic>
      <p:sp>
        <p:nvSpPr>
          <p:cNvPr id="6" name="CaixaDeTexto 5">
            <a:extLst>
              <a:ext uri="{FF2B5EF4-FFF2-40B4-BE49-F238E27FC236}">
                <a16:creationId xmlns:a16="http://schemas.microsoft.com/office/drawing/2014/main" id="{906F81D9-A643-4AF5-8F44-A33495907D77}"/>
              </a:ext>
            </a:extLst>
          </p:cNvPr>
          <p:cNvSpPr txBox="1"/>
          <p:nvPr/>
        </p:nvSpPr>
        <p:spPr>
          <a:xfrm>
            <a:off x="1760079" y="3082215"/>
            <a:ext cx="2026132" cy="307777"/>
          </a:xfrm>
          <a:prstGeom prst="rect">
            <a:avLst/>
          </a:prstGeom>
          <a:noFill/>
        </p:spPr>
        <p:txBody>
          <a:bodyPr wrap="none" rtlCol="0">
            <a:spAutoFit/>
          </a:bodyPr>
          <a:lstStyle/>
          <a:p>
            <a:r>
              <a:rPr lang="en-US" sz="1400" dirty="0"/>
              <a:t>Atmosphere composition</a:t>
            </a:r>
            <a:endParaRPr lang="pt-PT" sz="1400" dirty="0"/>
          </a:p>
        </p:txBody>
      </p:sp>
      <p:sp>
        <p:nvSpPr>
          <p:cNvPr id="10" name="Retângulo 9">
            <a:extLst>
              <a:ext uri="{FF2B5EF4-FFF2-40B4-BE49-F238E27FC236}">
                <a16:creationId xmlns:a16="http://schemas.microsoft.com/office/drawing/2014/main" id="{8D2B2E85-2344-4DAA-ABD8-9058B38A58EE}"/>
              </a:ext>
            </a:extLst>
          </p:cNvPr>
          <p:cNvSpPr/>
          <p:nvPr/>
        </p:nvSpPr>
        <p:spPr>
          <a:xfrm>
            <a:off x="822021" y="5747332"/>
            <a:ext cx="3329822" cy="307777"/>
          </a:xfrm>
          <a:prstGeom prst="rect">
            <a:avLst/>
          </a:prstGeom>
        </p:spPr>
        <p:txBody>
          <a:bodyPr wrap="none">
            <a:spAutoFit/>
          </a:bodyPr>
          <a:lstStyle/>
          <a:p>
            <a:r>
              <a:rPr lang="en-US" sz="1400" dirty="0"/>
              <a:t>Evaluate the vegetation that covers the soil</a:t>
            </a:r>
            <a:endParaRPr lang="pt-PT" sz="1400" dirty="0"/>
          </a:p>
        </p:txBody>
      </p:sp>
      <p:pic>
        <p:nvPicPr>
          <p:cNvPr id="12" name="Imagem 11">
            <a:extLst>
              <a:ext uri="{FF2B5EF4-FFF2-40B4-BE49-F238E27FC236}">
                <a16:creationId xmlns:a16="http://schemas.microsoft.com/office/drawing/2014/main" id="{20427CBA-64FF-4B5F-A297-A704A4C1F419}"/>
              </a:ext>
            </a:extLst>
          </p:cNvPr>
          <p:cNvPicPr>
            <a:picLocks noChangeAspect="1"/>
          </p:cNvPicPr>
          <p:nvPr/>
        </p:nvPicPr>
        <p:blipFill>
          <a:blip r:embed="rId3"/>
          <a:stretch>
            <a:fillRect/>
          </a:stretch>
        </p:blipFill>
        <p:spPr>
          <a:xfrm>
            <a:off x="5324689" y="1533142"/>
            <a:ext cx="2604668" cy="1562800"/>
          </a:xfrm>
          <a:prstGeom prst="rect">
            <a:avLst/>
          </a:prstGeom>
        </p:spPr>
      </p:pic>
      <p:sp>
        <p:nvSpPr>
          <p:cNvPr id="13" name="Retângulo 12">
            <a:extLst>
              <a:ext uri="{FF2B5EF4-FFF2-40B4-BE49-F238E27FC236}">
                <a16:creationId xmlns:a16="http://schemas.microsoft.com/office/drawing/2014/main" id="{AD79BAAD-58D1-4F42-B526-B2C384E1C49D}"/>
              </a:ext>
            </a:extLst>
          </p:cNvPr>
          <p:cNvSpPr/>
          <p:nvPr/>
        </p:nvSpPr>
        <p:spPr>
          <a:xfrm>
            <a:off x="5985273" y="2996683"/>
            <a:ext cx="1388650" cy="307777"/>
          </a:xfrm>
          <a:prstGeom prst="rect">
            <a:avLst/>
          </a:prstGeom>
        </p:spPr>
        <p:txBody>
          <a:bodyPr wrap="none">
            <a:spAutoFit/>
          </a:bodyPr>
          <a:lstStyle/>
          <a:p>
            <a:r>
              <a:rPr lang="en-US" sz="1400" dirty="0"/>
              <a:t>Soil composition</a:t>
            </a:r>
          </a:p>
        </p:txBody>
      </p:sp>
      <p:pic>
        <p:nvPicPr>
          <p:cNvPr id="14" name="Imagem 13">
            <a:extLst>
              <a:ext uri="{FF2B5EF4-FFF2-40B4-BE49-F238E27FC236}">
                <a16:creationId xmlns:a16="http://schemas.microsoft.com/office/drawing/2014/main" id="{2681CE38-1E82-4AFB-9118-11C79EC882F8}"/>
              </a:ext>
            </a:extLst>
          </p:cNvPr>
          <p:cNvPicPr>
            <a:picLocks noChangeAspect="1"/>
          </p:cNvPicPr>
          <p:nvPr/>
        </p:nvPicPr>
        <p:blipFill>
          <a:blip r:embed="rId4"/>
          <a:stretch>
            <a:fillRect/>
          </a:stretch>
        </p:blipFill>
        <p:spPr>
          <a:xfrm>
            <a:off x="1194033" y="1550153"/>
            <a:ext cx="3774823" cy="1559326"/>
          </a:xfrm>
          <a:prstGeom prst="rect">
            <a:avLst/>
          </a:prstGeom>
        </p:spPr>
      </p:pic>
      <p:pic>
        <p:nvPicPr>
          <p:cNvPr id="15" name="Imagem 14">
            <a:extLst>
              <a:ext uri="{FF2B5EF4-FFF2-40B4-BE49-F238E27FC236}">
                <a16:creationId xmlns:a16="http://schemas.microsoft.com/office/drawing/2014/main" id="{687EB8E6-E739-49CD-B066-1688E5F02F28}"/>
              </a:ext>
            </a:extLst>
          </p:cNvPr>
          <p:cNvPicPr>
            <a:picLocks noChangeAspect="1"/>
          </p:cNvPicPr>
          <p:nvPr/>
        </p:nvPicPr>
        <p:blipFill>
          <a:blip r:embed="rId5"/>
          <a:stretch>
            <a:fillRect/>
          </a:stretch>
        </p:blipFill>
        <p:spPr>
          <a:xfrm>
            <a:off x="4968856" y="3646606"/>
            <a:ext cx="2857500" cy="1600200"/>
          </a:xfrm>
          <a:prstGeom prst="rect">
            <a:avLst/>
          </a:prstGeom>
        </p:spPr>
      </p:pic>
      <p:pic>
        <p:nvPicPr>
          <p:cNvPr id="16" name="Imagem 15">
            <a:extLst>
              <a:ext uri="{FF2B5EF4-FFF2-40B4-BE49-F238E27FC236}">
                <a16:creationId xmlns:a16="http://schemas.microsoft.com/office/drawing/2014/main" id="{04658FDA-A36E-4BB5-8CEA-F57A16ED0107}"/>
              </a:ext>
            </a:extLst>
          </p:cNvPr>
          <p:cNvPicPr>
            <a:picLocks noChangeAspect="1"/>
          </p:cNvPicPr>
          <p:nvPr/>
        </p:nvPicPr>
        <p:blipFill>
          <a:blip r:embed="rId6"/>
          <a:stretch>
            <a:fillRect/>
          </a:stretch>
        </p:blipFill>
        <p:spPr>
          <a:xfrm>
            <a:off x="8550552" y="1392220"/>
            <a:ext cx="3127519" cy="2798307"/>
          </a:xfrm>
          <a:prstGeom prst="rect">
            <a:avLst/>
          </a:prstGeom>
        </p:spPr>
      </p:pic>
      <p:sp>
        <p:nvSpPr>
          <p:cNvPr id="17" name="CaixaDeTexto 16">
            <a:extLst>
              <a:ext uri="{FF2B5EF4-FFF2-40B4-BE49-F238E27FC236}">
                <a16:creationId xmlns:a16="http://schemas.microsoft.com/office/drawing/2014/main" id="{1F92C206-23C0-488B-8F79-6F1F6729149F}"/>
              </a:ext>
            </a:extLst>
          </p:cNvPr>
          <p:cNvSpPr txBox="1"/>
          <p:nvPr/>
        </p:nvSpPr>
        <p:spPr>
          <a:xfrm>
            <a:off x="9643668" y="4292817"/>
            <a:ext cx="1176732" cy="307777"/>
          </a:xfrm>
          <a:prstGeom prst="rect">
            <a:avLst/>
          </a:prstGeom>
          <a:noFill/>
        </p:spPr>
        <p:txBody>
          <a:bodyPr wrap="none" rtlCol="0">
            <a:spAutoFit/>
          </a:bodyPr>
          <a:lstStyle/>
          <a:p>
            <a:r>
              <a:rPr lang="pt-PT" sz="1400" dirty="0" err="1"/>
              <a:t>Water</a:t>
            </a:r>
            <a:r>
              <a:rPr lang="pt-PT" sz="1400" dirty="0"/>
              <a:t> </a:t>
            </a:r>
            <a:r>
              <a:rPr lang="pt-PT" sz="1400" dirty="0" err="1"/>
              <a:t>quality</a:t>
            </a:r>
            <a:endParaRPr lang="pt-PT" sz="1400" dirty="0"/>
          </a:p>
        </p:txBody>
      </p:sp>
      <p:sp>
        <p:nvSpPr>
          <p:cNvPr id="18" name="CaixaDeTexto 17">
            <a:extLst>
              <a:ext uri="{FF2B5EF4-FFF2-40B4-BE49-F238E27FC236}">
                <a16:creationId xmlns:a16="http://schemas.microsoft.com/office/drawing/2014/main" id="{0989DA2F-C61A-4B3D-8B06-8207459AA8AA}"/>
              </a:ext>
            </a:extLst>
          </p:cNvPr>
          <p:cNvSpPr txBox="1"/>
          <p:nvPr/>
        </p:nvSpPr>
        <p:spPr>
          <a:xfrm>
            <a:off x="5783322" y="5255676"/>
            <a:ext cx="1228567" cy="307889"/>
          </a:xfrm>
          <a:prstGeom prst="rect">
            <a:avLst/>
          </a:prstGeom>
          <a:noFill/>
        </p:spPr>
        <p:txBody>
          <a:bodyPr wrap="square" rtlCol="0">
            <a:spAutoFit/>
          </a:bodyPr>
          <a:lstStyle/>
          <a:p>
            <a:r>
              <a:rPr lang="pt-PT" sz="1400" dirty="0" err="1"/>
              <a:t>Flood</a:t>
            </a:r>
            <a:r>
              <a:rPr lang="pt-PT" sz="1400" dirty="0"/>
              <a:t> </a:t>
            </a:r>
            <a:r>
              <a:rPr lang="pt-PT" sz="1400" dirty="0" err="1"/>
              <a:t>Control</a:t>
            </a:r>
            <a:endParaRPr lang="pt-PT" sz="1400" dirty="0"/>
          </a:p>
        </p:txBody>
      </p:sp>
    </p:spTree>
    <p:extLst>
      <p:ext uri="{BB962C8B-B14F-4D97-AF65-F5344CB8AC3E}">
        <p14:creationId xmlns:p14="http://schemas.microsoft.com/office/powerpoint/2010/main" val="145548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4C49EF-873E-4608-ACB5-CBA97AC10F47}"/>
              </a:ext>
            </a:extLst>
          </p:cNvPr>
          <p:cNvSpPr>
            <a:spLocks noGrp="1"/>
          </p:cNvSpPr>
          <p:nvPr>
            <p:ph type="title"/>
          </p:nvPr>
        </p:nvSpPr>
        <p:spPr>
          <a:xfrm>
            <a:off x="838200" y="1304329"/>
            <a:ext cx="6827378" cy="802355"/>
          </a:xfrm>
        </p:spPr>
        <p:txBody>
          <a:bodyPr/>
          <a:lstStyle/>
          <a:p>
            <a:r>
              <a:rPr lang="pt-PT" dirty="0" err="1"/>
              <a:t>Remote</a:t>
            </a:r>
            <a:r>
              <a:rPr lang="pt-PT" dirty="0"/>
              <a:t> </a:t>
            </a:r>
            <a:r>
              <a:rPr lang="pt-PT" dirty="0" err="1"/>
              <a:t>sensing</a:t>
            </a:r>
            <a:r>
              <a:rPr lang="pt-PT" dirty="0"/>
              <a:t> </a:t>
            </a:r>
            <a:r>
              <a:rPr lang="pt-PT" dirty="0" err="1"/>
              <a:t>applications</a:t>
            </a:r>
            <a:r>
              <a:rPr lang="pt-PT" dirty="0"/>
              <a:t>:</a:t>
            </a:r>
          </a:p>
        </p:txBody>
      </p:sp>
      <p:sp>
        <p:nvSpPr>
          <p:cNvPr id="3" name="Marcador de Posição de Conteúdo 2">
            <a:extLst>
              <a:ext uri="{FF2B5EF4-FFF2-40B4-BE49-F238E27FC236}">
                <a16:creationId xmlns:a16="http://schemas.microsoft.com/office/drawing/2014/main" id="{FED7142E-F6ED-42DC-9CD4-CD85851FC7D9}"/>
              </a:ext>
            </a:extLst>
          </p:cNvPr>
          <p:cNvSpPr>
            <a:spLocks noGrp="1"/>
          </p:cNvSpPr>
          <p:nvPr>
            <p:ph sz="half" idx="1"/>
          </p:nvPr>
        </p:nvSpPr>
        <p:spPr>
          <a:xfrm>
            <a:off x="3451312" y="4751316"/>
            <a:ext cx="4376865" cy="1476701"/>
          </a:xfrm>
        </p:spPr>
        <p:txBody>
          <a:bodyPr>
            <a:normAutofit/>
          </a:bodyPr>
          <a:lstStyle/>
          <a:p>
            <a:pPr marL="0" indent="0">
              <a:buNone/>
            </a:pPr>
            <a:endParaRPr lang="en-US" dirty="0"/>
          </a:p>
          <a:p>
            <a:pPr marL="0" indent="0">
              <a:buNone/>
            </a:pPr>
            <a:endParaRPr lang="en-US" dirty="0"/>
          </a:p>
          <a:p>
            <a:endParaRPr lang="pt-PT" dirty="0"/>
          </a:p>
        </p:txBody>
      </p:sp>
      <p:sp>
        <p:nvSpPr>
          <p:cNvPr id="5" name="Marcador de Posição do Rodapé 4">
            <a:extLst>
              <a:ext uri="{FF2B5EF4-FFF2-40B4-BE49-F238E27FC236}">
                <a16:creationId xmlns:a16="http://schemas.microsoft.com/office/drawing/2014/main" id="{72176995-E36D-408E-9603-86DB9BB119B2}"/>
              </a:ext>
            </a:extLst>
          </p:cNvPr>
          <p:cNvSpPr>
            <a:spLocks noGrp="1"/>
          </p:cNvSpPr>
          <p:nvPr>
            <p:ph type="ftr" sz="quarter" idx="11"/>
          </p:nvPr>
        </p:nvSpPr>
        <p:spPr/>
        <p:txBody>
          <a:bodyPr/>
          <a:lstStyle/>
          <a:p>
            <a:r>
              <a:rPr lang="en-US" b="1" dirty="0"/>
              <a:t>Module</a:t>
            </a:r>
            <a:r>
              <a:rPr lang="en-US" dirty="0"/>
              <a:t>: </a:t>
            </a:r>
            <a:r>
              <a:rPr lang="en-GB" dirty="0"/>
              <a:t>Digital technologies and artificial intelligence</a:t>
            </a:r>
            <a:r>
              <a:rPr lang="en-US" dirty="0"/>
              <a:t> / </a:t>
            </a:r>
            <a:r>
              <a:rPr lang="en-US" b="1" dirty="0"/>
              <a:t>Learning Unit</a:t>
            </a:r>
            <a:r>
              <a:rPr lang="en-US" dirty="0"/>
              <a:t>: </a:t>
            </a:r>
            <a:r>
              <a:rPr lang="en-GB" dirty="0"/>
              <a:t>Digital technologies and artificial intelligence</a:t>
            </a:r>
            <a:endParaRPr lang="en-US" dirty="0"/>
          </a:p>
          <a:p>
            <a:r>
              <a:rPr lang="en-US" dirty="0"/>
              <a:t>/ </a:t>
            </a:r>
            <a:r>
              <a:rPr lang="en-US" b="1" dirty="0"/>
              <a:t>Sub Unit 1</a:t>
            </a:r>
            <a:r>
              <a:rPr lang="en-US" dirty="0"/>
              <a:t>: </a:t>
            </a:r>
            <a:r>
              <a:rPr lang="en-GB" dirty="0"/>
              <a:t>Introduction to remote sensing: an overview of remote sensing principles and their applications in agriculture, covering the fundamentals concepts and techniques used for data analysis and interpretation in the field of remote sensing</a:t>
            </a:r>
            <a:endParaRPr lang="en-US" dirty="0"/>
          </a:p>
        </p:txBody>
      </p:sp>
      <p:sp>
        <p:nvSpPr>
          <p:cNvPr id="6" name="Marcador de Posição do Número do Diapositivo 5">
            <a:extLst>
              <a:ext uri="{FF2B5EF4-FFF2-40B4-BE49-F238E27FC236}">
                <a16:creationId xmlns:a16="http://schemas.microsoft.com/office/drawing/2014/main" id="{6D9F6D7A-95E8-4F04-9412-FBE7F24FEF1C}"/>
              </a:ext>
            </a:extLst>
          </p:cNvPr>
          <p:cNvSpPr>
            <a:spLocks noGrp="1"/>
          </p:cNvSpPr>
          <p:nvPr>
            <p:ph type="sldNum" sz="quarter" idx="12"/>
          </p:nvPr>
        </p:nvSpPr>
        <p:spPr/>
        <p:txBody>
          <a:bodyPr/>
          <a:lstStyle/>
          <a:p>
            <a:fld id="{6FF9F0C5-380F-41C2-899A-BAC0F0927E16}" type="slidenum">
              <a:rPr lang="en-US" smtClean="0"/>
              <a:t>9</a:t>
            </a:fld>
            <a:endParaRPr lang="en-US" dirty="0"/>
          </a:p>
        </p:txBody>
      </p:sp>
      <p:pic>
        <p:nvPicPr>
          <p:cNvPr id="4" name="Imagem 3">
            <a:extLst>
              <a:ext uri="{FF2B5EF4-FFF2-40B4-BE49-F238E27FC236}">
                <a16:creationId xmlns:a16="http://schemas.microsoft.com/office/drawing/2014/main" id="{EB4C0E20-0300-49AF-8E0A-38D344D4E41B}"/>
              </a:ext>
            </a:extLst>
          </p:cNvPr>
          <p:cNvPicPr>
            <a:picLocks noChangeAspect="1"/>
          </p:cNvPicPr>
          <p:nvPr/>
        </p:nvPicPr>
        <p:blipFill>
          <a:blip r:embed="rId2"/>
          <a:stretch>
            <a:fillRect/>
          </a:stretch>
        </p:blipFill>
        <p:spPr>
          <a:xfrm>
            <a:off x="838200" y="2822598"/>
            <a:ext cx="2944359" cy="1655820"/>
          </a:xfrm>
          <a:prstGeom prst="rect">
            <a:avLst/>
          </a:prstGeom>
        </p:spPr>
      </p:pic>
      <p:pic>
        <p:nvPicPr>
          <p:cNvPr id="10" name="Imagem 9">
            <a:extLst>
              <a:ext uri="{FF2B5EF4-FFF2-40B4-BE49-F238E27FC236}">
                <a16:creationId xmlns:a16="http://schemas.microsoft.com/office/drawing/2014/main" id="{FAA2CAFA-308B-4E12-B56A-E99A111B7340}"/>
              </a:ext>
            </a:extLst>
          </p:cNvPr>
          <p:cNvPicPr>
            <a:picLocks noChangeAspect="1"/>
          </p:cNvPicPr>
          <p:nvPr/>
        </p:nvPicPr>
        <p:blipFill>
          <a:blip r:embed="rId3"/>
          <a:stretch>
            <a:fillRect/>
          </a:stretch>
        </p:blipFill>
        <p:spPr>
          <a:xfrm>
            <a:off x="4895982" y="2866364"/>
            <a:ext cx="2031762" cy="1666679"/>
          </a:xfrm>
          <a:prstGeom prst="rect">
            <a:avLst/>
          </a:prstGeom>
        </p:spPr>
      </p:pic>
      <p:pic>
        <p:nvPicPr>
          <p:cNvPr id="11" name="Imagem 10">
            <a:extLst>
              <a:ext uri="{FF2B5EF4-FFF2-40B4-BE49-F238E27FC236}">
                <a16:creationId xmlns:a16="http://schemas.microsoft.com/office/drawing/2014/main" id="{1487FAA9-9552-4CBC-B852-8BD2663BD867}"/>
              </a:ext>
            </a:extLst>
          </p:cNvPr>
          <p:cNvPicPr>
            <a:picLocks noChangeAspect="1"/>
          </p:cNvPicPr>
          <p:nvPr/>
        </p:nvPicPr>
        <p:blipFill>
          <a:blip r:embed="rId4"/>
          <a:stretch>
            <a:fillRect/>
          </a:stretch>
        </p:blipFill>
        <p:spPr>
          <a:xfrm>
            <a:off x="8107711" y="2778321"/>
            <a:ext cx="2672069" cy="1846400"/>
          </a:xfrm>
          <a:prstGeom prst="rect">
            <a:avLst/>
          </a:prstGeom>
        </p:spPr>
      </p:pic>
      <p:sp>
        <p:nvSpPr>
          <p:cNvPr id="12" name="Retângulo 11">
            <a:extLst>
              <a:ext uri="{FF2B5EF4-FFF2-40B4-BE49-F238E27FC236}">
                <a16:creationId xmlns:a16="http://schemas.microsoft.com/office/drawing/2014/main" id="{53ACDD94-EA12-4310-9A8C-FEB124D9E1E3}"/>
              </a:ext>
            </a:extLst>
          </p:cNvPr>
          <p:cNvSpPr/>
          <p:nvPr/>
        </p:nvSpPr>
        <p:spPr>
          <a:xfrm>
            <a:off x="8639714" y="4562909"/>
            <a:ext cx="2031763" cy="307777"/>
          </a:xfrm>
          <a:prstGeom prst="rect">
            <a:avLst/>
          </a:prstGeom>
        </p:spPr>
        <p:txBody>
          <a:bodyPr wrap="square">
            <a:spAutoFit/>
          </a:bodyPr>
          <a:lstStyle/>
          <a:p>
            <a:r>
              <a:rPr lang="en-US" sz="1400" dirty="0"/>
              <a:t>Soil type and topography</a:t>
            </a:r>
            <a:endParaRPr lang="pt-PT" sz="1400" dirty="0"/>
          </a:p>
        </p:txBody>
      </p:sp>
      <p:sp>
        <p:nvSpPr>
          <p:cNvPr id="13" name="Retângulo 12">
            <a:extLst>
              <a:ext uri="{FF2B5EF4-FFF2-40B4-BE49-F238E27FC236}">
                <a16:creationId xmlns:a16="http://schemas.microsoft.com/office/drawing/2014/main" id="{66B53247-AD7A-418B-8817-62CAAA8367E7}"/>
              </a:ext>
            </a:extLst>
          </p:cNvPr>
          <p:cNvSpPr/>
          <p:nvPr/>
        </p:nvSpPr>
        <p:spPr>
          <a:xfrm>
            <a:off x="838200" y="4540734"/>
            <a:ext cx="2843471" cy="307777"/>
          </a:xfrm>
          <a:prstGeom prst="rect">
            <a:avLst/>
          </a:prstGeom>
        </p:spPr>
        <p:txBody>
          <a:bodyPr wrap="none">
            <a:spAutoFit/>
          </a:bodyPr>
          <a:lstStyle/>
          <a:p>
            <a:r>
              <a:rPr lang="en-US" sz="1400" dirty="0"/>
              <a:t>Control and surveillance of wildfires </a:t>
            </a:r>
            <a:endParaRPr lang="pt-PT" sz="1400" dirty="0"/>
          </a:p>
        </p:txBody>
      </p:sp>
      <p:sp>
        <p:nvSpPr>
          <p:cNvPr id="14" name="Retângulo 13">
            <a:extLst>
              <a:ext uri="{FF2B5EF4-FFF2-40B4-BE49-F238E27FC236}">
                <a16:creationId xmlns:a16="http://schemas.microsoft.com/office/drawing/2014/main" id="{55AC15E0-882B-49C2-986D-659AF6AE5B45}"/>
              </a:ext>
            </a:extLst>
          </p:cNvPr>
          <p:cNvSpPr/>
          <p:nvPr/>
        </p:nvSpPr>
        <p:spPr>
          <a:xfrm>
            <a:off x="4861638" y="4523966"/>
            <a:ext cx="1965218" cy="307777"/>
          </a:xfrm>
          <a:prstGeom prst="rect">
            <a:avLst/>
          </a:prstGeom>
        </p:spPr>
        <p:txBody>
          <a:bodyPr wrap="none">
            <a:spAutoFit/>
          </a:bodyPr>
          <a:lstStyle/>
          <a:p>
            <a:r>
              <a:rPr lang="pt-PT" sz="1400" dirty="0" err="1"/>
              <a:t>Topography</a:t>
            </a:r>
            <a:r>
              <a:rPr lang="pt-PT" sz="1400" dirty="0"/>
              <a:t> </a:t>
            </a:r>
            <a:r>
              <a:rPr lang="pt-PT" sz="1400" dirty="0" err="1"/>
              <a:t>and</a:t>
            </a:r>
            <a:r>
              <a:rPr lang="pt-PT" sz="1400" dirty="0"/>
              <a:t> </a:t>
            </a:r>
            <a:r>
              <a:rPr lang="pt-PT" sz="1400" dirty="0" err="1"/>
              <a:t>geology</a:t>
            </a:r>
            <a:endParaRPr lang="pt-PT" sz="1400" dirty="0"/>
          </a:p>
        </p:txBody>
      </p:sp>
    </p:spTree>
    <p:extLst>
      <p:ext uri="{BB962C8B-B14F-4D97-AF65-F5344CB8AC3E}">
        <p14:creationId xmlns:p14="http://schemas.microsoft.com/office/powerpoint/2010/main" val="370334286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3AB2DC-B4A4-4403-9569-3E931624B4CB}"/>
</file>

<file path=customXml/itemProps2.xml><?xml version="1.0" encoding="utf-8"?>
<ds:datastoreItem xmlns:ds="http://schemas.openxmlformats.org/officeDocument/2006/customXml" ds:itemID="{044C7774-8DFB-4A97-BAE4-E71B1514D914}"/>
</file>

<file path=docProps/app.xml><?xml version="1.0" encoding="utf-8"?>
<Properties xmlns="http://schemas.openxmlformats.org/officeDocument/2006/extended-properties" xmlns:vt="http://schemas.openxmlformats.org/officeDocument/2006/docPropsVTypes">
  <Template/>
  <TotalTime>1297</TotalTime>
  <Words>1953</Words>
  <Application>Microsoft Office PowerPoint</Application>
  <PresentationFormat>Ecrã Panorâmico</PresentationFormat>
  <Paragraphs>154</Paragraphs>
  <Slides>24</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24</vt:i4>
      </vt:variant>
    </vt:vector>
  </HeadingPairs>
  <TitlesOfParts>
    <vt:vector size="31" baseType="lpstr">
      <vt:lpstr>Arial</vt:lpstr>
      <vt:lpstr>Calibri</vt:lpstr>
      <vt:lpstr>Calibri Light</vt:lpstr>
      <vt:lpstr>Minion Pro</vt:lpstr>
      <vt:lpstr>Times New Roman</vt:lpstr>
      <vt:lpstr>Wingdings</vt:lpstr>
      <vt:lpstr>Tema1</vt:lpstr>
      <vt:lpstr>Apresentação do PowerPoint</vt:lpstr>
      <vt:lpstr>Course: HEI Module: Digital technologies and artificial intelligence Learning Unit: Remote Sensing and Farming</vt:lpstr>
      <vt:lpstr>Introduction:</vt:lpstr>
      <vt:lpstr>Sub Unit 1:   Introduction to remote sensing: an overview of remote sensing principles and their applications in agriculture, covering the fundamentals concepts and techniques used for data analysis and interpretation in the field of remote sensing</vt:lpstr>
      <vt:lpstr>Remote sensing process:</vt:lpstr>
      <vt:lpstr>Interaction of the radiation with the atmosphere:</vt:lpstr>
      <vt:lpstr>Interaction of the radiation with the atmosphere:</vt:lpstr>
      <vt:lpstr>Remote sensing applications:</vt:lpstr>
      <vt:lpstr>Remote sensing applications:</vt:lpstr>
      <vt:lpstr>Sub Unit 2:   Image characteristics</vt:lpstr>
      <vt:lpstr>Characteristics and components must be considered when collecting data through Remote Sensing</vt:lpstr>
      <vt:lpstr>Characteristics and components must be considered when collecting data through Remote Sensing (continuation)</vt:lpstr>
      <vt:lpstr>Characteristics and components must be considered when collecting data through Remote Sensing (continuation)</vt:lpstr>
      <vt:lpstr>Subunit 3: Orbitals of satellites</vt:lpstr>
      <vt:lpstr>Types of orbits: </vt:lpstr>
      <vt:lpstr>Apresentação do PowerPoint</vt:lpstr>
      <vt:lpstr>Apresentação do PowerPoint</vt:lpstr>
      <vt:lpstr>Subunit 4: Applications</vt:lpstr>
      <vt:lpstr>Applications: </vt:lpstr>
      <vt:lpstr>Applications in Agriculture: </vt:lpstr>
      <vt:lpstr>Remote sensing applications in agriculture:</vt:lpstr>
      <vt:lpstr>Remote sensing applications in agriculture:</vt:lpstr>
      <vt:lpstr>Conclusion: </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Joaquim Fernando Moreira da Silva</cp:lastModifiedBy>
  <cp:revision>81</cp:revision>
  <dcterms:created xsi:type="dcterms:W3CDTF">2022-08-02T09:54:50Z</dcterms:created>
  <dcterms:modified xsi:type="dcterms:W3CDTF">2024-02-27T13:04:44Z</dcterms:modified>
</cp:coreProperties>
</file>