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5"/>
  </p:notesMasterIdLst>
  <p:sldIdLst>
    <p:sldId id="265" r:id="rId2"/>
    <p:sldId id="256" r:id="rId3"/>
    <p:sldId id="260" r:id="rId4"/>
    <p:sldId id="269" r:id="rId5"/>
    <p:sldId id="267" r:id="rId6"/>
    <p:sldId id="268" r:id="rId7"/>
    <p:sldId id="263" r:id="rId8"/>
    <p:sldId id="261" r:id="rId9"/>
    <p:sldId id="271" r:id="rId10"/>
    <p:sldId id="270"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91" r:id="rId29"/>
    <p:sldId id="292" r:id="rId30"/>
    <p:sldId id="293" r:id="rId31"/>
    <p:sldId id="294" r:id="rId32"/>
    <p:sldId id="286" r:id="rId33"/>
    <p:sldId id="272" r:id="rId34"/>
    <p:sldId id="295" r:id="rId35"/>
    <p:sldId id="296" r:id="rId36"/>
    <p:sldId id="297" r:id="rId37"/>
    <p:sldId id="298" r:id="rId38"/>
    <p:sldId id="299" r:id="rId39"/>
    <p:sldId id="300" r:id="rId40"/>
    <p:sldId id="302" r:id="rId41"/>
    <p:sldId id="304" r:id="rId42"/>
    <p:sldId id="301" r:id="rId43"/>
    <p:sldId id="266"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05/01/2024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plantix.net/en/"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Monitoring Systems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151379" cy="4394200"/>
          </a:xfrm>
        </p:spPr>
        <p:txBody>
          <a:bodyPr/>
          <a:lstStyle/>
          <a:p>
            <a:pPr marL="0" indent="0">
              <a:buNone/>
            </a:pPr>
            <a:r>
              <a:rPr lang="en-GB" sz="1800" b="1" dirty="0"/>
              <a:t>Spectral Channels:</a:t>
            </a:r>
          </a:p>
          <a:p>
            <a:r>
              <a:rPr lang="en-GB" sz="1800" dirty="0"/>
              <a:t>Ultraviolet, UV</a:t>
            </a:r>
          </a:p>
          <a:p>
            <a:endParaRPr lang="en-GB" sz="1800" dirty="0"/>
          </a:p>
          <a:p>
            <a:r>
              <a:rPr lang="en-GB" sz="1800" dirty="0"/>
              <a:t>Visible</a:t>
            </a:r>
          </a:p>
          <a:p>
            <a:endParaRPr lang="en-GB" sz="1800" dirty="0"/>
          </a:p>
          <a:p>
            <a:r>
              <a:rPr lang="en-GB" sz="1800" b="1" dirty="0"/>
              <a:t>Infrared, IR </a:t>
            </a:r>
            <a:r>
              <a:rPr lang="en-GB" sz="1800" dirty="0"/>
              <a:t>(</a:t>
            </a:r>
            <a:r>
              <a:rPr lang="en-US" sz="1800" dirty="0"/>
              <a:t>The IR channel ranges from the red of the visible channel, up to microwaves, with wavelengths from 0.70 </a:t>
            </a:r>
            <a:r>
              <a:rPr lang="en-US" sz="1800" dirty="0" err="1"/>
              <a:t>μm</a:t>
            </a:r>
            <a:r>
              <a:rPr lang="en-US" sz="1800" dirty="0"/>
              <a:t> to 1000 </a:t>
            </a:r>
            <a:r>
              <a:rPr lang="en-US" sz="1800" dirty="0" err="1"/>
              <a:t>μm</a:t>
            </a:r>
            <a:r>
              <a:rPr lang="en-US" sz="1800" dirty="0"/>
              <a:t>. It is divided into near (near IR, 0.70-1.50 </a:t>
            </a:r>
            <a:r>
              <a:rPr lang="en-US" sz="1800" dirty="0" err="1"/>
              <a:t>μm</a:t>
            </a:r>
            <a:r>
              <a:rPr lang="en-US" sz="1800" dirty="0"/>
              <a:t>), intermediate (middle IR, 1.50-5.60 </a:t>
            </a:r>
            <a:r>
              <a:rPr lang="en-US" sz="1800" dirty="0" err="1"/>
              <a:t>μm</a:t>
            </a:r>
            <a:r>
              <a:rPr lang="en-US" sz="1800" dirty="0"/>
              <a:t>) and far (far IR, 5.60-1000 </a:t>
            </a:r>
            <a:r>
              <a:rPr lang="en-US" sz="1800" dirty="0" err="1"/>
              <a:t>μm</a:t>
            </a:r>
            <a:r>
              <a:rPr lang="en-US" sz="1800" dirty="0"/>
              <a:t>). Infrared is also divided into reflected (reflected IR, from 0.70-3.00 </a:t>
            </a:r>
            <a:r>
              <a:rPr lang="en-US" sz="1800" dirty="0" err="1"/>
              <a:t>μm</a:t>
            </a:r>
            <a:r>
              <a:rPr lang="en-US" sz="1800" dirty="0"/>
              <a:t>) and thermal (thermal IR, from about 3.00 to 1000 </a:t>
            </a:r>
            <a:r>
              <a:rPr lang="en-US" sz="1800" dirty="0" err="1"/>
              <a:t>μm</a:t>
            </a:r>
            <a:r>
              <a:rPr lang="en-US" sz="1800" dirty="0"/>
              <a:t> or 0.1 cm).</a:t>
            </a:r>
          </a:p>
          <a:p>
            <a:endParaRPr lang="en-GB" sz="1800" dirty="0"/>
          </a:p>
          <a:p>
            <a:r>
              <a:rPr lang="en-GB" sz="1800" b="1" dirty="0"/>
              <a:t>Microwave</a:t>
            </a:r>
            <a:r>
              <a:rPr lang="en-GB" sz="1800" dirty="0"/>
              <a:t> (</a:t>
            </a:r>
            <a:r>
              <a:rPr lang="en-US" sz="1800" dirty="0">
                <a:solidFill>
                  <a:srgbClr val="000000"/>
                </a:solidFill>
                <a:effectLst/>
                <a:latin typeface="Minion Pro"/>
                <a:ea typeface="Times New Roman" panose="02020603050405020304" pitchFamily="18" charset="0"/>
                <a:cs typeface="Calibri" panose="020F0502020204030204" pitchFamily="34" charset="0"/>
              </a:rPr>
              <a:t>The microwave channel is positioned between infrared and radio waves, with wavelengths from 0.1 cm to 1 m. This includes the longest wavelengths used in remote sensing. Microwave radiation has the ability to penetrate clouds and various surface objects depending on the wavelength used.)</a:t>
            </a:r>
            <a:endParaRPr lang="en-GB" sz="1800" dirty="0"/>
          </a:p>
          <a:p>
            <a:pPr marL="0" indent="0">
              <a:buNone/>
            </a:pPr>
            <a:endParaRPr lang="en-GB" dirty="0"/>
          </a:p>
        </p:txBody>
      </p:sp>
    </p:spTree>
    <p:extLst>
      <p:ext uri="{BB962C8B-B14F-4D97-AF65-F5344CB8AC3E}">
        <p14:creationId xmlns:p14="http://schemas.microsoft.com/office/powerpoint/2010/main" val="3068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Monitoring 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pic>
        <p:nvPicPr>
          <p:cNvPr id="4" name="Picture 3" descr="A diagram of a heat wave&#10;&#10;Description automatically generated">
            <a:extLst>
              <a:ext uri="{FF2B5EF4-FFF2-40B4-BE49-F238E27FC236}">
                <a16:creationId xmlns:a16="http://schemas.microsoft.com/office/drawing/2014/main" id="{4AF4697A-C1F0-EE74-C1C5-DCFECF10B33D}"/>
              </a:ext>
            </a:extLst>
          </p:cNvPr>
          <p:cNvPicPr>
            <a:picLocks noChangeAspect="1"/>
          </p:cNvPicPr>
          <p:nvPr/>
        </p:nvPicPr>
        <p:blipFill>
          <a:blip r:embed="rId2"/>
          <a:stretch>
            <a:fillRect/>
          </a:stretch>
        </p:blipFill>
        <p:spPr>
          <a:xfrm>
            <a:off x="1659577" y="2378505"/>
            <a:ext cx="9160823" cy="2990448"/>
          </a:xfrm>
          <a:prstGeom prst="rect">
            <a:avLst/>
          </a:prstGeom>
        </p:spPr>
      </p:pic>
    </p:spTree>
    <p:extLst>
      <p:ext uri="{BB962C8B-B14F-4D97-AF65-F5344CB8AC3E}">
        <p14:creationId xmlns:p14="http://schemas.microsoft.com/office/powerpoint/2010/main" val="377261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Monitoring Systems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515600" cy="4394200"/>
          </a:xfrm>
        </p:spPr>
        <p:txBody>
          <a:bodyPr>
            <a:normAutofit/>
          </a:bodyPr>
          <a:lstStyle/>
          <a:p>
            <a:pPr algn="just"/>
            <a:r>
              <a:rPr lang="en-US" sz="1800" dirty="0"/>
              <a:t>The physical characteristics and composition of each object affect the percentage of solar radiation reflected at different wavelengths in its own characteristic way. The amount and spectral distribution of the reflected and emitted radiation from an object is used as a means of identifying that object. This property is referred to as the spectral signature or spectral response of the object and is recorded by the sensors of satellites orbiting the Earth.</a:t>
            </a:r>
          </a:p>
          <a:p>
            <a:pPr algn="just"/>
            <a:r>
              <a:rPr lang="en-US" sz="1800" dirty="0"/>
              <a:t>In this way, the reflection and emission </a:t>
            </a:r>
            <a:r>
              <a:rPr lang="en-US" sz="1800" dirty="0" err="1"/>
              <a:t>behaviour</a:t>
            </a:r>
            <a:r>
              <a:rPr lang="en-US" sz="1800" dirty="0"/>
              <a:t> (energy in the form of radiation) of the various objects on the Earth's surface is recorded and </a:t>
            </a:r>
            <a:r>
              <a:rPr lang="en-US" sz="1800" dirty="0" err="1"/>
              <a:t>analysed</a:t>
            </a:r>
            <a:r>
              <a:rPr lang="en-US" sz="1800" dirty="0"/>
              <a:t>, in order to facilitate the selection of the appropriate receivers and spectral bands that will better help in the detection of the objects of interest and their properties of interest. </a:t>
            </a:r>
          </a:p>
          <a:p>
            <a:pPr algn="just"/>
            <a:r>
              <a:rPr lang="en-US" sz="1800" dirty="0"/>
              <a:t>The term 'remote sensors' includes all instruments for the remote detection and measurement of reflected or emitted radiation, as well as reflected acoustic waves from objects beneath the water masses, in the case of sonar. Sensors can be divided into two broad categories, which are recording (e.g., the spectrograph) and imaging sensors.</a:t>
            </a:r>
          </a:p>
          <a:p>
            <a:pPr algn="just"/>
            <a:endParaRPr lang="en-GB" sz="1800" dirty="0"/>
          </a:p>
        </p:txBody>
      </p:sp>
    </p:spTree>
    <p:extLst>
      <p:ext uri="{BB962C8B-B14F-4D97-AF65-F5344CB8AC3E}">
        <p14:creationId xmlns:p14="http://schemas.microsoft.com/office/powerpoint/2010/main" val="93289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94090"/>
          </a:xfrm>
        </p:spPr>
        <p:txBody>
          <a:bodyPr>
            <a:normAutofit/>
          </a:bodyPr>
          <a:lstStyle/>
          <a:p>
            <a:pPr algn="ctr"/>
            <a:r>
              <a:rPr lang="en-GB" sz="3600" dirty="0"/>
              <a:t>Monitoring Systems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5847828" cy="4394200"/>
          </a:xfrm>
        </p:spPr>
        <p:txBody>
          <a:bodyPr>
            <a:normAutofit/>
          </a:bodyPr>
          <a:lstStyle/>
          <a:p>
            <a:pPr marL="0" indent="0" algn="just">
              <a:buNone/>
            </a:pPr>
            <a:r>
              <a:rPr lang="en-US" sz="1800" dirty="0"/>
              <a:t>Most remote sensing applications require information from different spectral regions (multispectral/multispectral-multiband), acquired by different sensors (</a:t>
            </a:r>
            <a:r>
              <a:rPr lang="en-US" sz="1800" dirty="0" err="1"/>
              <a:t>multisensor</a:t>
            </a:r>
            <a:r>
              <a:rPr lang="en-US" sz="1800" dirty="0"/>
              <a:t>) or a single sensor operating simultaneously in different spectral regions (multispectral or multiband sensor).</a:t>
            </a:r>
          </a:p>
          <a:p>
            <a:pPr marL="0" indent="0" algn="just">
              <a:buNone/>
            </a:pPr>
            <a:r>
              <a:rPr lang="en-US" sz="1800" dirty="0"/>
              <a:t>The imaging sensors can be classified:</a:t>
            </a:r>
          </a:p>
          <a:p>
            <a:pPr algn="just"/>
            <a:r>
              <a:rPr lang="en-US" sz="1800" dirty="0"/>
              <a:t> according to the sensing processes (e.g., photographic or TV imaging),</a:t>
            </a:r>
          </a:p>
          <a:p>
            <a:pPr algn="just"/>
            <a:r>
              <a:rPr lang="en-US" sz="1800" dirty="0"/>
              <a:t>according to their spectral range or mode of operation (e.g., active or passive imagers)</a:t>
            </a:r>
          </a:p>
          <a:p>
            <a:pPr marL="0" indent="0" algn="just">
              <a:buNone/>
            </a:pPr>
            <a:r>
              <a:rPr lang="en-US" sz="1800" dirty="0"/>
              <a:t>The imaging sensors according to (Lillesand, T. M., Kiefer, R. W., &amp; Chipman, 2001) are classified as optical or passive and microwave or active.</a:t>
            </a:r>
          </a:p>
          <a:p>
            <a:pPr marL="0" indent="0" algn="just">
              <a:buNone/>
            </a:pPr>
            <a:endParaRPr lang="en-US" sz="1800" dirty="0"/>
          </a:p>
          <a:p>
            <a:endParaRPr lang="en-GB" dirty="0"/>
          </a:p>
        </p:txBody>
      </p:sp>
      <p:pic>
        <p:nvPicPr>
          <p:cNvPr id="2" name="Picture 1">
            <a:extLst>
              <a:ext uri="{FF2B5EF4-FFF2-40B4-BE49-F238E27FC236}">
                <a16:creationId xmlns:a16="http://schemas.microsoft.com/office/drawing/2014/main" id="{2B318372-1EB4-A0CC-B120-DB143E0DD3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2365" y="2009835"/>
            <a:ext cx="2387804" cy="2049708"/>
          </a:xfrm>
          <a:prstGeom prst="rect">
            <a:avLst/>
          </a:prstGeom>
          <a:noFill/>
          <a:ln>
            <a:noFill/>
          </a:ln>
        </p:spPr>
      </p:pic>
      <p:pic>
        <p:nvPicPr>
          <p:cNvPr id="3" name="Picture 2">
            <a:extLst>
              <a:ext uri="{FF2B5EF4-FFF2-40B4-BE49-F238E27FC236}">
                <a16:creationId xmlns:a16="http://schemas.microsoft.com/office/drawing/2014/main" id="{0F884334-DF08-1A88-77CD-07F26455A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7585" y="1875205"/>
            <a:ext cx="2082861" cy="2243790"/>
          </a:xfrm>
          <a:prstGeom prst="rect">
            <a:avLst/>
          </a:prstGeom>
          <a:noFill/>
          <a:ln>
            <a:noFill/>
          </a:ln>
        </p:spPr>
      </p:pic>
    </p:spTree>
    <p:extLst>
      <p:ext uri="{BB962C8B-B14F-4D97-AF65-F5344CB8AC3E}">
        <p14:creationId xmlns:p14="http://schemas.microsoft.com/office/powerpoint/2010/main" val="265626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Monitoring System</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484851"/>
            <a:ext cx="10058401" cy="4690524"/>
          </a:xfrm>
        </p:spPr>
        <p:txBody>
          <a:bodyPr>
            <a:normAutofit lnSpcReduction="10000"/>
          </a:bodyPr>
          <a:lstStyle/>
          <a:p>
            <a:pPr marL="0" indent="0" algn="ctr">
              <a:buNone/>
            </a:pPr>
            <a:r>
              <a:rPr lang="en-GB" sz="1800" b="1" dirty="0"/>
              <a:t>Advantages and Disadvantages of remote sensing systems</a:t>
            </a:r>
          </a:p>
          <a:p>
            <a:pPr marL="0" indent="0">
              <a:buNone/>
            </a:pPr>
            <a:r>
              <a:rPr lang="en-GB" sz="1800" dirty="0"/>
              <a:t>1) </a:t>
            </a:r>
            <a:r>
              <a:rPr lang="en-GB" sz="1800" b="1" dirty="0"/>
              <a:t>Visual systems </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this includes cameras and scanners)</a:t>
            </a:r>
          </a:p>
          <a:p>
            <a:pPr marL="0" indent="0">
              <a:buNone/>
            </a:pPr>
            <a:r>
              <a:rPr lang="en-US" sz="1800" b="1" dirty="0"/>
              <a:t>Advantages</a:t>
            </a:r>
          </a:p>
          <a:p>
            <a:pPr marL="0" indent="0">
              <a:buNone/>
            </a:pPr>
            <a:r>
              <a:rPr lang="en-US" sz="1800" dirty="0"/>
              <a:t>•No complex editing software required.</a:t>
            </a:r>
          </a:p>
          <a:p>
            <a:pPr marL="0" indent="0">
              <a:buNone/>
            </a:pPr>
            <a:r>
              <a:rPr lang="en-US" sz="1800" dirty="0"/>
              <a:t>•Require simple geometric corrections.</a:t>
            </a:r>
          </a:p>
          <a:p>
            <a:pPr marL="0" indent="0">
              <a:buNone/>
            </a:pPr>
            <a:r>
              <a:rPr lang="en-US" sz="1800" dirty="0"/>
              <a:t>•They are characterized by the possibility of high spatial resolution.</a:t>
            </a:r>
          </a:p>
          <a:p>
            <a:pPr marL="0" indent="0">
              <a:buNone/>
            </a:pPr>
            <a:r>
              <a:rPr lang="en-US" sz="1800" dirty="0"/>
              <a:t>•Have a wide instantaneous field of view.</a:t>
            </a:r>
          </a:p>
          <a:p>
            <a:pPr marL="0" indent="0">
              <a:buNone/>
            </a:pPr>
            <a:r>
              <a:rPr lang="en-US" sz="1800" b="1" dirty="0"/>
              <a:t>Disadvantages</a:t>
            </a:r>
          </a:p>
          <a:p>
            <a:pPr marL="0" indent="0">
              <a:buNone/>
            </a:pPr>
            <a:r>
              <a:rPr lang="en-US" sz="1800" dirty="0"/>
              <a:t>•Dependent on weather conditions and solar brightness</a:t>
            </a:r>
          </a:p>
          <a:p>
            <a:pPr marL="0" indent="0">
              <a:buNone/>
            </a:pPr>
            <a:r>
              <a:rPr lang="en-US" sz="1800" dirty="0"/>
              <a:t>•Display spectral resolution limitation determined by the films.</a:t>
            </a:r>
          </a:p>
          <a:p>
            <a:pPr marL="0" indent="0">
              <a:buNone/>
            </a:pPr>
            <a:r>
              <a:rPr lang="en-US" sz="1800" dirty="0"/>
              <a:t>•Have limited image reception.</a:t>
            </a:r>
          </a:p>
          <a:p>
            <a:pPr marL="0" indent="0">
              <a:buNone/>
            </a:pPr>
            <a:r>
              <a:rPr lang="en-US" sz="1800" dirty="0"/>
              <a:t>•Allow very little possibility of image enhancement.</a:t>
            </a:r>
          </a:p>
          <a:p>
            <a:pPr marL="0" indent="0">
              <a:buNone/>
            </a:pPr>
            <a:r>
              <a:rPr lang="en-US" sz="1800" dirty="0"/>
              <a:t>•Have a high loss of information when converted to digital format after scanning.</a:t>
            </a:r>
          </a:p>
          <a:p>
            <a:pPr marL="0" indent="0">
              <a:buNone/>
            </a:pPr>
            <a:endParaRPr lang="en-GB" sz="1800" dirty="0"/>
          </a:p>
        </p:txBody>
      </p:sp>
    </p:spTree>
    <p:extLst>
      <p:ext uri="{BB962C8B-B14F-4D97-AF65-F5344CB8AC3E}">
        <p14:creationId xmlns:p14="http://schemas.microsoft.com/office/powerpoint/2010/main" val="276788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594090"/>
          </a:xfrm>
        </p:spPr>
        <p:txBody>
          <a:bodyPr>
            <a:normAutofit/>
          </a:bodyPr>
          <a:lstStyle/>
          <a:p>
            <a:pPr algn="ctr"/>
            <a:r>
              <a:rPr lang="en-GB" sz="3600" dirty="0"/>
              <a:t>Monitoring Systems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200" y="1782763"/>
            <a:ext cx="10184935" cy="4394200"/>
          </a:xfrm>
        </p:spPr>
        <p:txBody>
          <a:bodyPr>
            <a:normAutofit/>
          </a:bodyPr>
          <a:lstStyle/>
          <a:p>
            <a:pPr marL="0" indent="0" algn="just">
              <a:buNone/>
            </a:pPr>
            <a:r>
              <a:rPr lang="en-US" sz="1800" b="1" dirty="0"/>
              <a:t>Scanners: </a:t>
            </a:r>
            <a:r>
              <a:rPr lang="en-US" sz="1800" dirty="0"/>
              <a:t>these are instruments that produce images in different spectral channels simultaneously, scanning the Earth's surface. They cover the visible and infrared spectrum.</a:t>
            </a:r>
          </a:p>
          <a:p>
            <a:pPr marL="0" indent="0" algn="just">
              <a:buNone/>
            </a:pPr>
            <a:r>
              <a:rPr lang="en-US" sz="1800" b="1" dirty="0"/>
              <a:t>Advantages</a:t>
            </a:r>
          </a:p>
          <a:p>
            <a:pPr algn="just"/>
            <a:r>
              <a:rPr lang="en-US" sz="1800" dirty="0"/>
              <a:t>They have unlimited data download.</a:t>
            </a:r>
          </a:p>
          <a:p>
            <a:pPr algn="just"/>
            <a:r>
              <a:rPr lang="en-US" sz="1800" dirty="0"/>
              <a:t>They show high spectral resolution.</a:t>
            </a:r>
          </a:p>
          <a:p>
            <a:pPr algn="just"/>
            <a:r>
              <a:rPr lang="en-US" sz="1800" dirty="0"/>
              <a:t>Display high resolution.</a:t>
            </a:r>
          </a:p>
          <a:p>
            <a:pPr marL="0" indent="0" algn="just">
              <a:buNone/>
            </a:pPr>
            <a:r>
              <a:rPr lang="en-US" sz="1800" b="1" dirty="0"/>
              <a:t>Disadvantages</a:t>
            </a:r>
          </a:p>
          <a:p>
            <a:pPr algn="just"/>
            <a:r>
              <a:rPr lang="en-US" sz="1800" dirty="0"/>
              <a:t>They exhibit geometric distortion due to the use of mechanical scanners which, although small, cannot be considered negligible.</a:t>
            </a:r>
          </a:p>
          <a:p>
            <a:pPr algn="just"/>
            <a:r>
              <a:rPr lang="en-US" sz="1800" dirty="0"/>
              <a:t>They present problems related to the radiometric gradient. They are dependent on weather conditions and solar brightness.</a:t>
            </a:r>
          </a:p>
          <a:p>
            <a:pPr algn="just"/>
            <a:endParaRPr lang="en-GB" sz="1800" dirty="0"/>
          </a:p>
        </p:txBody>
      </p:sp>
    </p:spTree>
    <p:extLst>
      <p:ext uri="{BB962C8B-B14F-4D97-AF65-F5344CB8AC3E}">
        <p14:creationId xmlns:p14="http://schemas.microsoft.com/office/powerpoint/2010/main" val="316498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29734"/>
            <a:ext cx="10515600" cy="627645"/>
          </a:xfrm>
        </p:spPr>
        <p:txBody>
          <a:bodyPr>
            <a:normAutofit fontScale="90000"/>
          </a:bodyPr>
          <a:lstStyle/>
          <a:p>
            <a:pPr algn="ctr"/>
            <a:r>
              <a:rPr lang="en-GB" sz="4000" dirty="0"/>
              <a:t>Monitoring Systems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159768" cy="4394200"/>
          </a:xfrm>
        </p:spPr>
        <p:txBody>
          <a:bodyPr>
            <a:normAutofit/>
          </a:bodyPr>
          <a:lstStyle/>
          <a:p>
            <a:pPr marL="0" indent="0" algn="just">
              <a:buNone/>
            </a:pPr>
            <a:r>
              <a:rPr lang="en-US" sz="1800" dirty="0"/>
              <a:t>2)</a:t>
            </a:r>
            <a:r>
              <a:rPr lang="en-US" sz="1800" b="1" dirty="0"/>
              <a:t>Radar</a:t>
            </a:r>
            <a:r>
              <a:rPr lang="en-US" sz="1800" dirty="0"/>
              <a:t>: Mostly active recording systems covering the microwave spectrum.</a:t>
            </a:r>
          </a:p>
          <a:p>
            <a:pPr marL="0" indent="0" algn="just">
              <a:buNone/>
            </a:pPr>
            <a:r>
              <a:rPr lang="en-US" sz="1800" b="1" dirty="0"/>
              <a:t>Advantages</a:t>
            </a:r>
          </a:p>
          <a:p>
            <a:pPr algn="just"/>
            <a:r>
              <a:rPr lang="en-US" sz="1800" dirty="0"/>
              <a:t>Not dependent on weather conditions and solar brightness of the Earth's environment (operate day and night with partial or total cloud cover)</a:t>
            </a:r>
          </a:p>
          <a:p>
            <a:pPr algn="just"/>
            <a:r>
              <a:rPr lang="en-US" sz="1800" dirty="0"/>
              <a:t>They can use several spectral bands although most systems are limited to one band.</a:t>
            </a:r>
          </a:p>
          <a:p>
            <a:pPr marL="0" indent="0" algn="just">
              <a:buNone/>
            </a:pPr>
            <a:r>
              <a:rPr lang="en-US" sz="1800" b="1" dirty="0"/>
              <a:t>Disadvantages</a:t>
            </a:r>
          </a:p>
          <a:p>
            <a:pPr algn="just"/>
            <a:r>
              <a:rPr lang="en-US" sz="1800" dirty="0"/>
              <a:t>It takes a lot of time and complex software to process the data.</a:t>
            </a:r>
          </a:p>
          <a:p>
            <a:pPr algn="just"/>
            <a:r>
              <a:rPr lang="en-US" sz="1800" dirty="0"/>
              <a:t>Require significant geometric corrections where the use of DEMs (Digital Elevation Models) is necessary.</a:t>
            </a:r>
          </a:p>
          <a:p>
            <a:pPr algn="just"/>
            <a:r>
              <a:rPr lang="en-US" sz="1800" dirty="0"/>
              <a:t>They have reduced data reception.</a:t>
            </a:r>
          </a:p>
          <a:p>
            <a:pPr algn="just"/>
            <a:r>
              <a:rPr lang="en-US" sz="1800" dirty="0"/>
              <a:t>Do not provide multi-spectral data (with the exception of experimental flights and space shuttles).</a:t>
            </a:r>
          </a:p>
          <a:p>
            <a:pPr algn="just"/>
            <a:endParaRPr lang="en-GB" sz="1800" dirty="0"/>
          </a:p>
        </p:txBody>
      </p:sp>
    </p:spTree>
    <p:extLst>
      <p:ext uri="{BB962C8B-B14F-4D97-AF65-F5344CB8AC3E}">
        <p14:creationId xmlns:p14="http://schemas.microsoft.com/office/powerpoint/2010/main" val="79725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Modern Farming Methods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568741"/>
            <a:ext cx="9681595" cy="4606634"/>
          </a:xfrm>
        </p:spPr>
        <p:txBody>
          <a:bodyPr>
            <a:normAutofit/>
          </a:bodyPr>
          <a:lstStyle/>
          <a:p>
            <a:pPr marL="0" indent="0" algn="just">
              <a:buNone/>
            </a:pPr>
            <a:r>
              <a:rPr lang="en-US" sz="1800" b="1" dirty="0"/>
              <a:t>1️</a:t>
            </a:r>
            <a:r>
              <a:rPr lang="en-US" sz="1800" dirty="0"/>
              <a:t>. </a:t>
            </a:r>
            <a:r>
              <a:rPr lang="en-US" sz="1800" b="1" dirty="0"/>
              <a:t>Crop Monitoring </a:t>
            </a:r>
          </a:p>
          <a:p>
            <a:pPr algn="just"/>
            <a:r>
              <a:rPr lang="en-US" sz="1800" b="1" dirty="0"/>
              <a:t>What is it</a:t>
            </a:r>
            <a:r>
              <a:rPr lang="en-US" sz="1800" dirty="0"/>
              <a:t>: Continuous observation of crop health and growth stages using remote sensing data and imagery.</a:t>
            </a:r>
          </a:p>
          <a:p>
            <a:pPr algn="just"/>
            <a:r>
              <a:rPr lang="en-US" sz="1800" b="1" dirty="0"/>
              <a:t>Benefits for farmers</a:t>
            </a:r>
            <a:r>
              <a:rPr lang="en-US" sz="1800" dirty="0"/>
              <a:t>: Timely identification of issues, efficient crop management, and increased yield. </a:t>
            </a:r>
          </a:p>
          <a:p>
            <a:pPr algn="just"/>
            <a:r>
              <a:rPr lang="en-US" sz="1800" b="1" dirty="0"/>
              <a:t>Benefits for the environment</a:t>
            </a:r>
            <a:r>
              <a:rPr lang="en-US" sz="1800" dirty="0"/>
              <a:t>: Targeted interventions reduce resource waste and minimize negative environmental impacts.</a:t>
            </a:r>
          </a:p>
          <a:p>
            <a:pPr algn="just"/>
            <a:r>
              <a:rPr lang="en-US" sz="1800" dirty="0"/>
              <a:t> </a:t>
            </a:r>
            <a:r>
              <a:rPr lang="en-US" sz="1800" b="1" dirty="0"/>
              <a:t>Market solutions</a:t>
            </a:r>
            <a:r>
              <a:rPr lang="en-US" sz="1800" dirty="0"/>
              <a:t>: CropX, Taranis, Farmers Edge, </a:t>
            </a:r>
            <a:r>
              <a:rPr lang="en-US" sz="1800" dirty="0" err="1"/>
              <a:t>SatSure</a:t>
            </a:r>
            <a:r>
              <a:rPr lang="en-US" sz="1800" dirty="0"/>
              <a:t>, Orbital Insight.</a:t>
            </a:r>
          </a:p>
          <a:p>
            <a:pPr marL="0" indent="0" algn="just">
              <a:buNone/>
            </a:pPr>
            <a:r>
              <a:rPr lang="en-US" sz="1800" b="1" dirty="0"/>
              <a:t>2</a:t>
            </a:r>
            <a:r>
              <a:rPr lang="en-US" sz="1800" dirty="0"/>
              <a:t>. </a:t>
            </a:r>
            <a:r>
              <a:rPr lang="en-US" sz="1800" b="1" dirty="0"/>
              <a:t>Soil Moisture Monitoring</a:t>
            </a:r>
          </a:p>
          <a:p>
            <a:pPr algn="just"/>
            <a:r>
              <a:rPr lang="en-US" sz="1800" b="1" dirty="0"/>
              <a:t>What is it</a:t>
            </a:r>
            <a:r>
              <a:rPr lang="en-US" sz="1800" dirty="0"/>
              <a:t>: Measurement of soil water content using remote sensing techniques and sensors.</a:t>
            </a:r>
          </a:p>
          <a:p>
            <a:pPr algn="just"/>
            <a:r>
              <a:rPr lang="en-US" sz="1800" b="1" dirty="0"/>
              <a:t>Benefits for farmers</a:t>
            </a:r>
            <a:r>
              <a:rPr lang="en-US" sz="1800" dirty="0"/>
              <a:t>: Optimal irrigation scheduling, reduced water waste, and improved crop health.</a:t>
            </a:r>
          </a:p>
          <a:p>
            <a:pPr algn="just"/>
            <a:r>
              <a:rPr lang="en-US" sz="1800" b="1" dirty="0"/>
              <a:t>Benefits for the environment</a:t>
            </a:r>
            <a:r>
              <a:rPr lang="en-US" sz="1800" dirty="0"/>
              <a:t>: Conserved water resources and reduced runoff pollution. ▪Market solutions: </a:t>
            </a:r>
            <a:r>
              <a:rPr lang="en-US" sz="1800" dirty="0" err="1"/>
              <a:t>Sentek</a:t>
            </a:r>
            <a:r>
              <a:rPr lang="en-US" sz="1800" dirty="0"/>
              <a:t>, </a:t>
            </a:r>
            <a:r>
              <a:rPr lang="en-US" sz="1800" dirty="0" err="1"/>
              <a:t>AquaSpy</a:t>
            </a:r>
            <a:r>
              <a:rPr lang="en-US" sz="1800" dirty="0"/>
              <a:t>, </a:t>
            </a:r>
            <a:r>
              <a:rPr lang="en-US" sz="1800" dirty="0" err="1"/>
              <a:t>Irrometer</a:t>
            </a:r>
            <a:r>
              <a:rPr lang="en-US" sz="1800" dirty="0"/>
              <a:t>, METER Group, Arable Labs.</a:t>
            </a:r>
          </a:p>
          <a:p>
            <a:pPr algn="just"/>
            <a:endParaRPr lang="en-GB" sz="1800" dirty="0"/>
          </a:p>
        </p:txBody>
      </p:sp>
    </p:spTree>
    <p:extLst>
      <p:ext uri="{BB962C8B-B14F-4D97-AF65-F5344CB8AC3E}">
        <p14:creationId xmlns:p14="http://schemas.microsoft.com/office/powerpoint/2010/main" val="93273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Modern Farming Methods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14401" y="1778466"/>
            <a:ext cx="9672505" cy="4392148"/>
          </a:xfrm>
        </p:spPr>
        <p:txBody>
          <a:bodyPr>
            <a:normAutofit/>
          </a:bodyPr>
          <a:lstStyle/>
          <a:p>
            <a:r>
              <a:rPr lang="en-US" sz="1800" b="1" dirty="0"/>
              <a:t>3. Nutrient Management </a:t>
            </a:r>
          </a:p>
          <a:p>
            <a:pPr marL="342900" indent="-342900">
              <a:buFont typeface="Arial" panose="020B0604020202020204" pitchFamily="34" charset="0"/>
              <a:buChar char="•"/>
            </a:pPr>
            <a:r>
              <a:rPr lang="en-US" sz="1800" b="1" dirty="0"/>
              <a:t>What is it: </a:t>
            </a:r>
            <a:r>
              <a:rPr lang="en-US" sz="1800" dirty="0"/>
              <a:t>Assessment of soil nutrient levels using remote sensing data to inform precise fertilizer application.</a:t>
            </a:r>
          </a:p>
          <a:p>
            <a:pPr marL="342900" indent="-342900">
              <a:buFont typeface="Arial" panose="020B0604020202020204" pitchFamily="34" charset="0"/>
              <a:buChar char="•"/>
            </a:pPr>
            <a:r>
              <a:rPr lang="en-US" sz="1800" b="1" dirty="0"/>
              <a:t>Benefits for farmers: </a:t>
            </a:r>
            <a:r>
              <a:rPr lang="en-US" sz="1800" dirty="0"/>
              <a:t>Improved crop yield, reduced fertilizer costs, and optimized resource use</a:t>
            </a:r>
          </a:p>
          <a:p>
            <a:pPr marL="342900" indent="-342900">
              <a:buFont typeface="Arial" panose="020B0604020202020204" pitchFamily="34" charset="0"/>
              <a:buChar char="•"/>
            </a:pPr>
            <a:r>
              <a:rPr lang="en-US" sz="1800" b="1" dirty="0"/>
              <a:t>Benefits for the environment</a:t>
            </a:r>
            <a:r>
              <a:rPr lang="en-US" sz="1800" dirty="0"/>
              <a:t>: Minimized nutrient runoff and reduced environmental pollution. Market solutions: Yara, </a:t>
            </a:r>
            <a:r>
              <a:rPr lang="en-US" sz="1800" dirty="0" err="1"/>
              <a:t>AgroCares</a:t>
            </a:r>
            <a:r>
              <a:rPr lang="en-US" sz="1800" dirty="0"/>
              <a:t>, </a:t>
            </a:r>
            <a:r>
              <a:rPr lang="en-US" sz="1800" dirty="0" err="1"/>
              <a:t>Cropnuts</a:t>
            </a:r>
            <a:r>
              <a:rPr lang="en-US" sz="1800" dirty="0"/>
              <a:t>, </a:t>
            </a:r>
            <a:r>
              <a:rPr lang="en-US" sz="1800" dirty="0" err="1"/>
              <a:t>TerrAvion</a:t>
            </a:r>
            <a:r>
              <a:rPr lang="en-US" sz="1800" dirty="0"/>
              <a:t>, Agrology</a:t>
            </a:r>
          </a:p>
          <a:p>
            <a:r>
              <a:rPr lang="en-US" sz="1800" b="1" dirty="0"/>
              <a:t>4️. Weed Detection</a:t>
            </a:r>
          </a:p>
          <a:p>
            <a:pPr marL="342900" indent="-342900">
              <a:buFont typeface="Arial" panose="020B0604020202020204" pitchFamily="34" charset="0"/>
              <a:buChar char="•"/>
            </a:pPr>
            <a:r>
              <a:rPr lang="en-US" sz="1800" b="1" dirty="0"/>
              <a:t>What is it: </a:t>
            </a:r>
            <a:r>
              <a:rPr lang="en-US" sz="1800" dirty="0"/>
              <a:t>Identification and mapping of weeds in agricultural fields using remote sensing imagery. </a:t>
            </a:r>
          </a:p>
          <a:p>
            <a:pPr marL="342900" indent="-342900">
              <a:buFont typeface="Arial" panose="020B0604020202020204" pitchFamily="34" charset="0"/>
              <a:buChar char="•"/>
            </a:pPr>
            <a:r>
              <a:rPr lang="en-US" sz="1800" b="1" dirty="0"/>
              <a:t>Benefits for farmers</a:t>
            </a:r>
            <a:r>
              <a:rPr lang="en-US" sz="1800" dirty="0"/>
              <a:t>: Targeted weed control, reduced herbicide costs, and increased crop yield.</a:t>
            </a:r>
          </a:p>
          <a:p>
            <a:pPr marL="342900" indent="-342900">
              <a:buFont typeface="Arial" panose="020B0604020202020204" pitchFamily="34" charset="0"/>
              <a:buChar char="•"/>
            </a:pPr>
            <a:r>
              <a:rPr lang="en-US" sz="1800" b="1" dirty="0"/>
              <a:t>Benefits for the environment</a:t>
            </a:r>
            <a:r>
              <a:rPr lang="en-US" sz="1800" dirty="0"/>
              <a:t>: Decreased herbicide use and minimized impact on non-target species.</a:t>
            </a:r>
          </a:p>
          <a:p>
            <a:pPr marL="342900" indent="-342900">
              <a:buFont typeface="Arial" panose="020B0604020202020204" pitchFamily="34" charset="0"/>
              <a:buChar char="•"/>
            </a:pPr>
            <a:r>
              <a:rPr lang="en-US" sz="1800" b="1" dirty="0"/>
              <a:t>Market solutions</a:t>
            </a:r>
            <a:r>
              <a:rPr lang="en-US" sz="1800" dirty="0"/>
              <a:t>: Blue River Technology, </a:t>
            </a:r>
            <a:r>
              <a:rPr lang="en-US" sz="1800" dirty="0" err="1"/>
              <a:t>ecoRobotix</a:t>
            </a:r>
            <a:r>
              <a:rPr lang="en-US" sz="1800" dirty="0"/>
              <a:t>, Green Atlas, Bilberry, </a:t>
            </a:r>
            <a:r>
              <a:rPr lang="en-US" sz="1800" dirty="0" err="1"/>
              <a:t>AgEagle</a:t>
            </a:r>
            <a:r>
              <a:rPr lang="en-US" sz="1800" dirty="0"/>
              <a:t>.</a:t>
            </a:r>
          </a:p>
          <a:p>
            <a:endParaRPr lang="en-GB" sz="1800" dirty="0"/>
          </a:p>
        </p:txBody>
      </p:sp>
    </p:spTree>
    <p:extLst>
      <p:ext uri="{BB962C8B-B14F-4D97-AF65-F5344CB8AC3E}">
        <p14:creationId xmlns:p14="http://schemas.microsoft.com/office/powerpoint/2010/main" val="407421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 Farming Methods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18564" y="1589073"/>
            <a:ext cx="10205906" cy="4224368"/>
          </a:xfrm>
        </p:spPr>
        <p:txBody>
          <a:bodyPr>
            <a:normAutofit/>
          </a:bodyPr>
          <a:lstStyle/>
          <a:p>
            <a:r>
              <a:rPr lang="en-US" sz="1800" b="1" dirty="0"/>
              <a:t>5️. Yield Estimation </a:t>
            </a:r>
          </a:p>
          <a:p>
            <a:pPr marL="285750" indent="-285750">
              <a:buFont typeface="Arial" panose="020B0604020202020204" pitchFamily="34" charset="0"/>
              <a:buChar char="•"/>
            </a:pPr>
            <a:r>
              <a:rPr lang="en-US" sz="1800" b="1" dirty="0"/>
              <a:t>What is it</a:t>
            </a:r>
            <a:r>
              <a:rPr lang="en-US" sz="1800" dirty="0"/>
              <a:t>: Prediction of crop yield using remote sensing data and advanced analytics. </a:t>
            </a:r>
          </a:p>
          <a:p>
            <a:pPr marL="285750" indent="-285750">
              <a:buFont typeface="Arial" panose="020B0604020202020204" pitchFamily="34" charset="0"/>
              <a:buChar char="•"/>
            </a:pPr>
            <a:r>
              <a:rPr lang="en-US" sz="1800" b="1" dirty="0"/>
              <a:t>Benefits for farmers</a:t>
            </a:r>
            <a:r>
              <a:rPr lang="en-US" sz="1800" dirty="0"/>
              <a:t>: Improved decision-making, supply chain management, and market planning. </a:t>
            </a:r>
          </a:p>
          <a:p>
            <a:pPr marL="285750" indent="-285750" algn="just">
              <a:buFont typeface="Arial" panose="020B0604020202020204" pitchFamily="34" charset="0"/>
              <a:buChar char="•"/>
            </a:pPr>
            <a:r>
              <a:rPr lang="en-US" sz="1800" b="1" dirty="0"/>
              <a:t>Benefits for the environment</a:t>
            </a:r>
            <a:r>
              <a:rPr lang="en-US" sz="1800" dirty="0"/>
              <a:t>: Enhanced resource management and waste reduction. </a:t>
            </a:r>
          </a:p>
          <a:p>
            <a:pPr marL="285750" indent="-285750">
              <a:buFont typeface="Arial" panose="020B0604020202020204" pitchFamily="34" charset="0"/>
              <a:buChar char="•"/>
            </a:pPr>
            <a:r>
              <a:rPr lang="en-US" sz="1800" b="1" dirty="0"/>
              <a:t>Market solutions</a:t>
            </a:r>
            <a:r>
              <a:rPr lang="en-US" sz="1800" dirty="0"/>
              <a:t>: Descartes Labs, </a:t>
            </a:r>
            <a:r>
              <a:rPr lang="en-US" sz="1800" dirty="0" err="1"/>
              <a:t>Geosys</a:t>
            </a:r>
            <a:r>
              <a:rPr lang="en-US" sz="1800" dirty="0"/>
              <a:t>, Agrivi, </a:t>
            </a:r>
            <a:r>
              <a:rPr lang="en-US" sz="1800" dirty="0" err="1"/>
              <a:t>OneSoil</a:t>
            </a:r>
            <a:r>
              <a:rPr lang="en-US" sz="1800" dirty="0"/>
              <a:t>, Gro In</a:t>
            </a:r>
          </a:p>
          <a:p>
            <a:endParaRPr lang="en-GB" sz="1800" dirty="0"/>
          </a:p>
        </p:txBody>
      </p:sp>
    </p:spTree>
    <p:extLst>
      <p:ext uri="{BB962C8B-B14F-4D97-AF65-F5344CB8AC3E}">
        <p14:creationId xmlns:p14="http://schemas.microsoft.com/office/powerpoint/2010/main" val="112403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10145086" cy="2387600"/>
          </a:xfrm>
        </p:spPr>
        <p:txBody>
          <a:bodyPr>
            <a:noAutofit/>
          </a:bodyPr>
          <a:lstStyle/>
          <a:p>
            <a:r>
              <a:rPr lang="en-GB" sz="3600" b="1" dirty="0">
                <a:solidFill>
                  <a:srgbClr val="94C020"/>
                </a:solidFill>
                <a:latin typeface="+mn-lt"/>
              </a:rPr>
              <a:t>Course: (HEI-B3)</a:t>
            </a:r>
            <a:br>
              <a:rPr lang="en-GB" sz="3600" b="1" dirty="0">
                <a:solidFill>
                  <a:srgbClr val="94C020"/>
                </a:solidFill>
                <a:latin typeface="+mn-lt"/>
              </a:rPr>
            </a:br>
            <a:r>
              <a:rPr lang="en-GB" sz="3600" b="1" dirty="0">
                <a:solidFill>
                  <a:srgbClr val="94C020"/>
                </a:solidFill>
                <a:latin typeface="+mn-lt"/>
              </a:rPr>
              <a:t>Module: (Digital technologies and artificial intelligence)</a:t>
            </a:r>
            <a:br>
              <a:rPr lang="en-GB" sz="3600" b="1" dirty="0">
                <a:solidFill>
                  <a:srgbClr val="94C020"/>
                </a:solidFill>
                <a:latin typeface="+mn-lt"/>
              </a:rPr>
            </a:br>
            <a:r>
              <a:rPr lang="en-GB" sz="3600" b="1" dirty="0">
                <a:solidFill>
                  <a:srgbClr val="94C020"/>
                </a:solidFill>
                <a:latin typeface="+mn-lt"/>
              </a:rPr>
              <a:t>Learning Unit: (Integration of digital technologies for effective farm management)</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(CERTH)</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711535"/>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73791" y="1776414"/>
            <a:ext cx="5972961" cy="4394200"/>
          </a:xfrm>
        </p:spPr>
        <p:txBody>
          <a:bodyPr>
            <a:normAutofit lnSpcReduction="10000"/>
          </a:bodyPr>
          <a:lstStyle/>
          <a:p>
            <a:pPr algn="just"/>
            <a:r>
              <a:rPr lang="en-US" sz="1800" b="1" dirty="0"/>
              <a:t>Crop monitoring solutions:</a:t>
            </a:r>
          </a:p>
          <a:p>
            <a:pPr algn="just"/>
            <a:r>
              <a:rPr lang="en-US" sz="1800" dirty="0"/>
              <a:t>European farmers are also embracing crop monitoring technologies, driven by strong innovation ecosystems and supportive policies. Countries like the Netherlands, Germany, Switzerland and the United Kingdom are leading the way in crop monitoring adoption.</a:t>
            </a:r>
          </a:p>
          <a:p>
            <a:pPr algn="just"/>
            <a:r>
              <a:rPr lang="en-US" sz="1800" b="1" dirty="0"/>
              <a:t>What for?</a:t>
            </a:r>
          </a:p>
          <a:p>
            <a:pPr algn="just"/>
            <a:r>
              <a:rPr lang="en-US" sz="1800" dirty="0"/>
              <a:t>1. Cattle Counting and Monitoring</a:t>
            </a:r>
          </a:p>
          <a:p>
            <a:pPr algn="just"/>
            <a:r>
              <a:rPr lang="en-US" sz="1800" dirty="0"/>
              <a:t>2. Drones for Farm Security</a:t>
            </a:r>
          </a:p>
          <a:p>
            <a:pPr algn="just"/>
            <a:r>
              <a:rPr lang="en-US" sz="1800" dirty="0"/>
              <a:t>3. Herding Cattle with Drones</a:t>
            </a:r>
          </a:p>
          <a:p>
            <a:pPr algn="just"/>
            <a:r>
              <a:rPr lang="en-US" sz="1800" dirty="0"/>
              <a:t>4. Drones for pasture monitoring</a:t>
            </a:r>
          </a:p>
          <a:p>
            <a:pPr algn="just"/>
            <a:r>
              <a:rPr lang="en-US" sz="1800" b="1" dirty="0"/>
              <a:t>WHY?</a:t>
            </a:r>
          </a:p>
          <a:p>
            <a:pPr algn="just"/>
            <a:r>
              <a:rPr lang="en-US" sz="1800" dirty="0"/>
              <a:t>Automated cattle counting with drones saves time and is more accurate.</a:t>
            </a:r>
          </a:p>
          <a:p>
            <a:pPr algn="just"/>
            <a:endParaRPr lang="en-GB" sz="1800" dirty="0"/>
          </a:p>
        </p:txBody>
      </p:sp>
      <p:pic>
        <p:nvPicPr>
          <p:cNvPr id="3" name="Picture 2" descr="A field with icons and symbols&#10;&#10;Description automatically generated with medium confidence">
            <a:extLst>
              <a:ext uri="{FF2B5EF4-FFF2-40B4-BE49-F238E27FC236}">
                <a16:creationId xmlns:a16="http://schemas.microsoft.com/office/drawing/2014/main" id="{6E26CB72-D5EE-F49A-56FC-252D373010C2}"/>
              </a:ext>
            </a:extLst>
          </p:cNvPr>
          <p:cNvPicPr>
            <a:picLocks noChangeAspect="1"/>
          </p:cNvPicPr>
          <p:nvPr/>
        </p:nvPicPr>
        <p:blipFill>
          <a:blip r:embed="rId2"/>
          <a:stretch>
            <a:fillRect/>
          </a:stretch>
        </p:blipFill>
        <p:spPr>
          <a:xfrm>
            <a:off x="7352939" y="1946792"/>
            <a:ext cx="4652405" cy="3099775"/>
          </a:xfrm>
          <a:prstGeom prst="rect">
            <a:avLst/>
          </a:prstGeom>
        </p:spPr>
      </p:pic>
    </p:spTree>
    <p:extLst>
      <p:ext uri="{BB962C8B-B14F-4D97-AF65-F5344CB8AC3E}">
        <p14:creationId xmlns:p14="http://schemas.microsoft.com/office/powerpoint/2010/main" val="1442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90570" y="1782763"/>
            <a:ext cx="5662568" cy="4394200"/>
          </a:xfrm>
        </p:spPr>
        <p:txBody>
          <a:bodyPr/>
          <a:lstStyle/>
          <a:p>
            <a:pPr marL="285750" indent="-285750" algn="just">
              <a:lnSpc>
                <a:spcPct val="115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Increased Dependence on Fertilizers</a:t>
            </a:r>
            <a:r>
              <a:rPr lang="en-US" sz="1800" dirty="0">
                <a:effectLst/>
                <a:latin typeface="Calibri" panose="020F0502020204030204" pitchFamily="34" charset="0"/>
                <a:ea typeface="Calibri" panose="020F0502020204030204" pitchFamily="34" charset="0"/>
                <a:cs typeface="Calibri" panose="020F0502020204030204" pitchFamily="34" charset="0"/>
              </a:rPr>
              <a:t>: to compensate for the loss of soil fertility, farmers may become increasingly reliant on synthetic fertilizers, which can lead to further soil degradation, groundwater contamination, and increased costs.</a:t>
            </a:r>
          </a:p>
          <a:p>
            <a:pPr marL="285750" indent="-285750" algn="just">
              <a:lnSpc>
                <a:spcPct val="115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Environmental Impacts</a:t>
            </a:r>
            <a:r>
              <a:rPr lang="en-US" sz="1800" dirty="0">
                <a:effectLst/>
                <a:latin typeface="Calibri" panose="020F0502020204030204" pitchFamily="34" charset="0"/>
                <a:ea typeface="Calibri" panose="020F0502020204030204" pitchFamily="34" charset="0"/>
                <a:cs typeface="Calibri" panose="020F0502020204030204" pitchFamily="34" charset="0"/>
              </a:rPr>
              <a:t>: soil degradation can result in increased erosion, loss of biodiversity, and contributes to climate change through the release of stored carbon.</a:t>
            </a:r>
          </a:p>
          <a:p>
            <a:pPr marL="285750" indent="-285750" algn="just">
              <a:lnSpc>
                <a:spcPct val="115000"/>
              </a:lnSpc>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Food Security</a:t>
            </a:r>
            <a:r>
              <a:rPr lang="en-US" sz="1800" dirty="0">
                <a:effectLst/>
                <a:latin typeface="Calibri" panose="020F0502020204030204" pitchFamily="34" charset="0"/>
                <a:ea typeface="Calibri" panose="020F0502020204030204" pitchFamily="34" charset="0"/>
                <a:cs typeface="Calibri" panose="020F0502020204030204" pitchFamily="34" charset="0"/>
              </a:rPr>
              <a:t>: in the long term, a decline in soil health can threaten food security by reducing the land's productive capacity </a:t>
            </a:r>
          </a:p>
          <a:p>
            <a:endParaRPr lang="en-GB" dirty="0"/>
          </a:p>
        </p:txBody>
      </p:sp>
    </p:spTree>
    <p:extLst>
      <p:ext uri="{BB962C8B-B14F-4D97-AF65-F5344CB8AC3E}">
        <p14:creationId xmlns:p14="http://schemas.microsoft.com/office/powerpoint/2010/main" val="417895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7623" y="1776414"/>
            <a:ext cx="10456178" cy="4394200"/>
          </a:xfrm>
        </p:spPr>
        <p:txBody>
          <a:bodyPr>
            <a:normAutofit lnSpcReduction="10000"/>
          </a:bodyPr>
          <a:lstStyle/>
          <a:p>
            <a:pPr algn="just"/>
            <a:r>
              <a:rPr lang="en-US" sz="1800" b="1" dirty="0"/>
              <a:t>Soil Health Digital/Precision Agriculture solutions </a:t>
            </a:r>
          </a:p>
          <a:p>
            <a:pPr algn="just"/>
            <a:r>
              <a:rPr lang="en-US" sz="1800" dirty="0"/>
              <a:t>To mitigate the effects of this issue several digital and precision agriculture solutions can be adopted:</a:t>
            </a:r>
          </a:p>
          <a:p>
            <a:pPr marL="285750" indent="-285750" algn="just">
              <a:buFont typeface="Arial" panose="020B0604020202020204" pitchFamily="34" charset="0"/>
              <a:buChar char="•"/>
            </a:pPr>
            <a:r>
              <a:rPr lang="en-US" sz="1800" b="1" dirty="0"/>
              <a:t>Soil Sensors</a:t>
            </a:r>
            <a:r>
              <a:rPr lang="en-US" sz="1800" dirty="0"/>
              <a:t>: these devices are placed in the field to provide real-time data on soil moisture, temperature, and nutrient content. This information can guide farmers to apply water, fertilizers, and other inputs only when and where they are needed, reducing excessive use and soil degradation.</a:t>
            </a:r>
          </a:p>
          <a:p>
            <a:pPr marL="285750" indent="-285750" algn="just">
              <a:buFont typeface="Arial" panose="020B0604020202020204" pitchFamily="34" charset="0"/>
              <a:buChar char="•"/>
            </a:pPr>
            <a:r>
              <a:rPr lang="en-US" sz="1800" b="1" dirty="0"/>
              <a:t>Precision Fertilizer Application</a:t>
            </a:r>
            <a:r>
              <a:rPr lang="en-US" sz="1800" dirty="0"/>
              <a:t>: GPS-guided equipment can apply fertilizers with high precision, reducing over-application and ensuring nutrients are delivered where they are most needed. This can improve soil health and reduce nutrient runoff into nearby waterways.</a:t>
            </a:r>
          </a:p>
          <a:p>
            <a:pPr marL="285750" indent="-285750" algn="just">
              <a:buFont typeface="Arial" panose="020B0604020202020204" pitchFamily="34" charset="0"/>
              <a:buChar char="•"/>
            </a:pPr>
            <a:r>
              <a:rPr lang="en-US" sz="1800" b="1" dirty="0"/>
              <a:t>Cover Cropping and Crop Rotation Decision Support Tools</a:t>
            </a:r>
            <a:r>
              <a:rPr lang="en-US" sz="1800" dirty="0"/>
              <a:t>: these digital tools help farmers to plan and manage crop rotations and cover cropping, which can improve soil health and reduce the need for synthetic fertilizers. They use data on local conditions, crop characteristics, and other factors to provide recommendations.</a:t>
            </a:r>
          </a:p>
          <a:p>
            <a:pPr marL="285750" indent="-285750" algn="just">
              <a:buFont typeface="Arial" panose="020B0604020202020204" pitchFamily="34" charset="0"/>
              <a:buChar char="•"/>
            </a:pPr>
            <a:r>
              <a:rPr lang="en-US" sz="1800" b="1" dirty="0"/>
              <a:t>Remote Sensing Technologies</a:t>
            </a:r>
            <a:r>
              <a:rPr lang="en-US" sz="1800" dirty="0"/>
              <a:t>: satellite or drone-based imagery can provide a larger-scale view of the farm and reveal patterns and issues such as soil erosion or nutrient deficiency that might not be visible at ground level.</a:t>
            </a:r>
          </a:p>
          <a:p>
            <a:pPr algn="just"/>
            <a:endParaRPr lang="en-GB" sz="1800" dirty="0"/>
          </a:p>
        </p:txBody>
      </p:sp>
    </p:spTree>
    <p:extLst>
      <p:ext uri="{BB962C8B-B14F-4D97-AF65-F5344CB8AC3E}">
        <p14:creationId xmlns:p14="http://schemas.microsoft.com/office/powerpoint/2010/main" val="125944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750465" y="1440503"/>
            <a:ext cx="10691070" cy="4394200"/>
          </a:xfrm>
        </p:spPr>
        <p:txBody>
          <a:bodyPr>
            <a:normAutofit/>
          </a:bodyPr>
          <a:lstStyle/>
          <a:p>
            <a:pPr algn="ctr"/>
            <a:r>
              <a:rPr lang="en-GB" sz="1800" b="1" dirty="0"/>
              <a:t>Robotics in Agriculture</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The idea of robotics in agriculture, the use of self-propelled machines in agricultural environments, is not so new.</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In recent years, efforts have focused on creating smaller vehicles that, with the right intelligence, can work in an un-structured or semi-structured environment, such as that of agriculture. </a:t>
            </a:r>
          </a:p>
          <a:p>
            <a:pPr marL="285750" indent="-285750" algn="just">
              <a:buFont typeface="Arial" panose="020B0604020202020204" pitchFamily="34" charset="0"/>
              <a:buChar char="•"/>
            </a:pPr>
            <a:r>
              <a:rPr lang="en-GB" sz="1800" dirty="0">
                <a:solidFill>
                  <a:srgbClr val="000000"/>
                </a:solidFill>
                <a:ea typeface="Times New Roman" panose="02020603050405020304" pitchFamily="18" charset="0"/>
                <a:cs typeface="Calibri" panose="020F0502020204030204" pitchFamily="34" charset="0"/>
              </a:rPr>
              <a:t>T</a:t>
            </a:r>
            <a:r>
              <a:rPr lang="en-GB" sz="1800" dirty="0">
                <a:solidFill>
                  <a:srgbClr val="000000"/>
                </a:solidFill>
                <a:effectLst/>
                <a:ea typeface="Times New Roman" panose="02020603050405020304" pitchFamily="18" charset="0"/>
                <a:cs typeface="Calibri" panose="020F0502020204030204" pitchFamily="34" charset="0"/>
              </a:rPr>
              <a:t>hese machines will be able to exhibit rational behaviour when they have to operate under identifiable conditions.</a:t>
            </a:r>
          </a:p>
          <a:p>
            <a:pPr marL="285750" indent="-285750" algn="just">
              <a:buFont typeface="Arial" panose="020B0604020202020204" pitchFamily="34" charset="0"/>
              <a:buChar char="•"/>
            </a:pPr>
            <a:r>
              <a:rPr lang="en-US" sz="1800" dirty="0"/>
              <a:t>These vehicles can help to carry out complex and repetitive tasks, regardless of weather conditions. Automatic detection and automatic control (on-the-go) for each task is also important and systems like these are feasible, but most are too slow, and therefore not economically viable, and as a result have to be operated using a manned tractor.</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The software and the technical and mechanical equipment to create these machines are already available, but what is needed is an integrated technical intelligence system adapted to the agricultural context</a:t>
            </a:r>
            <a:r>
              <a:rPr lang="en-US" sz="1800" dirty="0">
                <a:solidFill>
                  <a:srgbClr val="000000"/>
                </a:solidFill>
                <a:effectLst/>
                <a:latin typeface="Minion Pro"/>
                <a:ea typeface="Times New Roman" panose="02020603050405020304" pitchFamily="18" charset="0"/>
                <a:cs typeface="Calibri" panose="020F0502020204030204" pitchFamily="34" charset="0"/>
              </a:rPr>
              <a:t>.</a:t>
            </a:r>
            <a:endParaRPr lang="en-GB" sz="1800" dirty="0"/>
          </a:p>
        </p:txBody>
      </p:sp>
    </p:spTree>
    <p:extLst>
      <p:ext uri="{BB962C8B-B14F-4D97-AF65-F5344CB8AC3E}">
        <p14:creationId xmlns:p14="http://schemas.microsoft.com/office/powerpoint/2010/main" val="164641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pic>
        <p:nvPicPr>
          <p:cNvPr id="3" name="Picture 2">
            <a:extLst>
              <a:ext uri="{FF2B5EF4-FFF2-40B4-BE49-F238E27FC236}">
                <a16:creationId xmlns:a16="http://schemas.microsoft.com/office/drawing/2014/main" id="{0A33498B-C94D-C86E-81F0-6EA844D8A886}"/>
              </a:ext>
            </a:extLst>
          </p:cNvPr>
          <p:cNvPicPr>
            <a:picLocks noChangeAspect="1"/>
          </p:cNvPicPr>
          <p:nvPr/>
        </p:nvPicPr>
        <p:blipFill>
          <a:blip r:embed="rId2"/>
          <a:stretch>
            <a:fillRect/>
          </a:stretch>
        </p:blipFill>
        <p:spPr>
          <a:xfrm>
            <a:off x="5698530" y="1528747"/>
            <a:ext cx="5655270" cy="4345020"/>
          </a:xfrm>
          <a:prstGeom prst="rect">
            <a:avLst/>
          </a:prstGeom>
        </p:spPr>
      </p:pic>
      <p:sp>
        <p:nvSpPr>
          <p:cNvPr id="10" name="TextBox 9">
            <a:extLst>
              <a:ext uri="{FF2B5EF4-FFF2-40B4-BE49-F238E27FC236}">
                <a16:creationId xmlns:a16="http://schemas.microsoft.com/office/drawing/2014/main" id="{E34AA035-2762-2BE5-627F-9314C04403A2}"/>
              </a:ext>
            </a:extLst>
          </p:cNvPr>
          <p:cNvSpPr txBox="1"/>
          <p:nvPr/>
        </p:nvSpPr>
        <p:spPr>
          <a:xfrm>
            <a:off x="505436" y="1878540"/>
            <a:ext cx="4712516" cy="3693319"/>
          </a:xfrm>
          <a:prstGeom prst="rect">
            <a:avLst/>
          </a:prstGeom>
          <a:noFill/>
        </p:spPr>
        <p:txBody>
          <a:bodyPr wrap="square">
            <a:sp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Modern agriculture uses large amounts of energy. The energy consumed is a sum of the energy spent on applying inputs (fertilizers, chemicals and fuel) by tractors. The new trend is to create vehicles that are small in size, less energy-intensive, able to work under a variety of conditions and safe. Thus, by using smaller vehicles we have lower energy consumption and clearly safer vehicles. </a:t>
            </a:r>
          </a:p>
          <a:p>
            <a:pPr marL="285750" indent="-285750">
              <a:buFont typeface="Arial" panose="020B0604020202020204" pitchFamily="34" charset="0"/>
              <a:buChar char="•"/>
            </a:pPr>
            <a:endParaRPr lang="en-GB" dirty="0">
              <a:solidFill>
                <a:srgbClr val="000000"/>
              </a:solidFill>
              <a:latin typeface="Minion Pro"/>
              <a:cs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Minion Pro"/>
                <a:cs typeface="Calibri" panose="020F0502020204030204" pitchFamily="34" charset="0"/>
              </a:rPr>
              <a:t>Software simulation of the use of a self-driving vehicle</a:t>
            </a:r>
            <a:endParaRPr lang="el-GR" dirty="0"/>
          </a:p>
        </p:txBody>
      </p:sp>
      <p:sp>
        <p:nvSpPr>
          <p:cNvPr id="11" name="Arrow: Right 10">
            <a:extLst>
              <a:ext uri="{FF2B5EF4-FFF2-40B4-BE49-F238E27FC236}">
                <a16:creationId xmlns:a16="http://schemas.microsoft.com/office/drawing/2014/main" id="{404FDDB5-81FD-2B00-FC54-F3437E8289ED}"/>
              </a:ext>
            </a:extLst>
          </p:cNvPr>
          <p:cNvSpPr/>
          <p:nvPr/>
        </p:nvSpPr>
        <p:spPr>
          <a:xfrm>
            <a:off x="2399251" y="5360565"/>
            <a:ext cx="1266738" cy="58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26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Modern Farming Solutions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3rd</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25</a:t>
            </a:fld>
            <a:endParaRPr lang="en-US" dirty="0"/>
          </a:p>
        </p:txBody>
      </p:sp>
      <p:pic>
        <p:nvPicPr>
          <p:cNvPr id="4" name="Online Media 3" title="Counting crops + Drops: using remote sensing to help grow the future together">
            <a:hlinkClick r:id="" action="ppaction://media"/>
            <a:extLst>
              <a:ext uri="{FF2B5EF4-FFF2-40B4-BE49-F238E27FC236}">
                <a16:creationId xmlns:a16="http://schemas.microsoft.com/office/drawing/2014/main" id="{7FDBD974-2653-94D7-095E-2AEB390CEE38}"/>
              </a:ext>
            </a:extLst>
          </p:cNvPr>
          <p:cNvPicPr>
            <a:picLocks noRot="1" noChangeAspect="1"/>
          </p:cNvPicPr>
          <p:nvPr>
            <a:videoFile r:link="rId1"/>
          </p:nvPr>
        </p:nvPicPr>
        <p:blipFill>
          <a:blip r:embed="rId3"/>
          <a:stretch>
            <a:fillRect/>
          </a:stretch>
        </p:blipFill>
        <p:spPr>
          <a:xfrm>
            <a:off x="2617643" y="1563971"/>
            <a:ext cx="6607036" cy="3730057"/>
          </a:xfrm>
          <a:prstGeom prst="rect">
            <a:avLst/>
          </a:prstGeom>
        </p:spPr>
      </p:pic>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Food and Agriculture Organization of the United Nations (FAO), </a:t>
            </a:r>
            <a:endParaRPr lang="el-GR" dirty="0">
              <a:solidFill>
                <a:schemeClr val="tx1"/>
              </a:solidFill>
            </a:endParaRPr>
          </a:p>
        </p:txBody>
      </p:sp>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26</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23457" y="1853968"/>
            <a:ext cx="10330343" cy="4316646"/>
          </a:xfrm>
        </p:spPr>
        <p:txBody>
          <a:bodyPr/>
          <a:lstStyle/>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Precision farming as mentioned started to be implemented in the early </a:t>
            </a:r>
            <a:r>
              <a:rPr lang="en-GB" sz="1800" b="1" dirty="0">
                <a:solidFill>
                  <a:srgbClr val="000000"/>
                </a:solidFill>
                <a:effectLst/>
                <a:latin typeface="Minion Pro"/>
                <a:ea typeface="Times New Roman" panose="02020603050405020304" pitchFamily="18" charset="0"/>
                <a:cs typeface="Calibri" panose="020F0502020204030204" pitchFamily="34" charset="0"/>
              </a:rPr>
              <a:t>1990s</a:t>
            </a:r>
            <a:r>
              <a:rPr lang="en-GB" sz="1800" dirty="0">
                <a:solidFill>
                  <a:srgbClr val="000000"/>
                </a:solidFill>
                <a:effectLst/>
                <a:latin typeface="Minion Pro"/>
                <a:ea typeface="Times New Roman" panose="02020603050405020304" pitchFamily="18" charset="0"/>
                <a:cs typeface="Calibri" panose="020F0502020204030204" pitchFamily="34" charset="0"/>
              </a:rPr>
              <a:t> with pioneering countries such as the </a:t>
            </a:r>
            <a:r>
              <a:rPr lang="en-GB" sz="1800" b="1" dirty="0">
                <a:solidFill>
                  <a:srgbClr val="000000"/>
                </a:solidFill>
                <a:effectLst/>
                <a:latin typeface="Minion Pro"/>
                <a:ea typeface="Times New Roman" panose="02020603050405020304" pitchFamily="18" charset="0"/>
                <a:cs typeface="Calibri" panose="020F0502020204030204" pitchFamily="34" charset="0"/>
              </a:rPr>
              <a:t>USA</a:t>
            </a:r>
            <a:r>
              <a:rPr lang="en-GB" sz="1800" dirty="0">
                <a:solidFill>
                  <a:srgbClr val="000000"/>
                </a:solidFill>
                <a:effectLst/>
                <a:latin typeface="Minion Pro"/>
                <a:ea typeface="Times New Roman" panose="02020603050405020304" pitchFamily="18" charset="0"/>
                <a:cs typeface="Calibri" panose="020F0502020204030204" pitchFamily="34" charset="0"/>
              </a:rPr>
              <a:t>, the </a:t>
            </a:r>
            <a:r>
              <a:rPr lang="en-GB" sz="1800" b="1" dirty="0">
                <a:solidFill>
                  <a:srgbClr val="000000"/>
                </a:solidFill>
                <a:effectLst/>
                <a:latin typeface="Minion Pro"/>
                <a:ea typeface="Times New Roman" panose="02020603050405020304" pitchFamily="18" charset="0"/>
                <a:cs typeface="Calibri" panose="020F0502020204030204" pitchFamily="34" charset="0"/>
              </a:rPr>
              <a:t>UK</a:t>
            </a:r>
            <a:r>
              <a:rPr lang="en-GB" sz="1800" dirty="0">
                <a:solidFill>
                  <a:srgbClr val="000000"/>
                </a:solidFill>
                <a:effectLst/>
                <a:latin typeface="Minion Pro"/>
                <a:ea typeface="Times New Roman" panose="02020603050405020304" pitchFamily="18" charset="0"/>
                <a:cs typeface="Calibri" panose="020F0502020204030204" pitchFamily="34" charset="0"/>
              </a:rPr>
              <a:t> and others.</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The first applications were in cereals with production mapping and, already by the end of the decade, applications were extended to most major crops and applications to crops such as vineyards began.</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The application of Precision Agriculture started relatively late in Greece as well as in many Southern European countries. </a:t>
            </a:r>
          </a:p>
          <a:p>
            <a:pPr marL="342900" indent="-342900" algn="just">
              <a:buFont typeface="Arial" panose="020B0604020202020204" pitchFamily="34" charset="0"/>
              <a:buChar char="•"/>
            </a:pPr>
            <a:endParaRPr lang="en-GB" sz="1800" dirty="0">
              <a:solidFill>
                <a:srgbClr val="000000"/>
              </a:solidFill>
              <a:effectLst/>
              <a:latin typeface="Minion Pro"/>
              <a:ea typeface="Times New Roman" panose="02020603050405020304" pitchFamily="18" charset="0"/>
              <a:cs typeface="Calibri" panose="020F0502020204030204" pitchFamily="34" charset="0"/>
            </a:endParaRPr>
          </a:p>
          <a:p>
            <a:pPr marL="342900" indent="-342900" algn="just">
              <a:buFont typeface="+mj-lt"/>
              <a:buAutoNum type="arabicPeriod"/>
            </a:pPr>
            <a:r>
              <a:rPr lang="en-US" sz="1800" dirty="0"/>
              <a:t> Small farms.</a:t>
            </a:r>
          </a:p>
          <a:p>
            <a:pPr marL="342900" indent="-342900" algn="just">
              <a:buFont typeface="+mj-lt"/>
              <a:buAutoNum type="arabicPeriod"/>
            </a:pPr>
            <a:r>
              <a:rPr lang="en-US" sz="1800" dirty="0"/>
              <a:t> Farmers who adhere to traditional production methods.</a:t>
            </a:r>
          </a:p>
          <a:p>
            <a:pPr marL="342900" indent="-342900" algn="just">
              <a:buFont typeface="+mj-lt"/>
              <a:buAutoNum type="arabicPeriod"/>
            </a:pPr>
            <a:r>
              <a:rPr lang="en-US" sz="1800" dirty="0"/>
              <a:t> By farmers attached to product subsidies.</a:t>
            </a:r>
          </a:p>
          <a:p>
            <a:pPr marL="342900" indent="-342900" algn="just">
              <a:buFont typeface="+mj-lt"/>
              <a:buAutoNum type="arabicPeriod"/>
            </a:pPr>
            <a:r>
              <a:rPr lang="en-US" sz="1800" dirty="0"/>
              <a:t> For crops in the European South, especially fruit and vegetables, there is no developed technology for the application of precision farming methods.</a:t>
            </a:r>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154769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27</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208015" y="1776414"/>
            <a:ext cx="4295163" cy="4394200"/>
          </a:xfrm>
        </p:spPr>
        <p:txBody>
          <a:bodyPr>
            <a:normAutofit/>
          </a:bodyPr>
          <a:lstStyle/>
          <a:p>
            <a:pPr algn="just"/>
            <a:r>
              <a:rPr lang="en-US" sz="1800" b="1" dirty="0"/>
              <a:t>                  Applications in Cotton:</a:t>
            </a:r>
          </a:p>
          <a:p>
            <a:pPr marL="285750" indent="-285750" algn="just">
              <a:buFont typeface="Arial" panose="020B0604020202020204" pitchFamily="34" charset="0"/>
              <a:buChar char="•"/>
            </a:pPr>
            <a:r>
              <a:rPr lang="en-US" sz="1800" dirty="0"/>
              <a:t>The first application of production mapping was on a fifty-acre field in </a:t>
            </a:r>
            <a:r>
              <a:rPr lang="en-US" sz="1800" dirty="0" err="1"/>
              <a:t>Karditsa</a:t>
            </a:r>
            <a:r>
              <a:rPr lang="en-US" sz="1800" dirty="0"/>
              <a:t> in 2001. </a:t>
            </a:r>
          </a:p>
          <a:p>
            <a:pPr marL="285750" indent="-285750" algn="just">
              <a:buFont typeface="Arial" panose="020B0604020202020204" pitchFamily="34" charset="0"/>
              <a:buChar char="•"/>
            </a:pPr>
            <a:r>
              <a:rPr lang="en-US" sz="1800" dirty="0"/>
              <a:t>From all the measurements, but also from others in other areas of Thessaly, it turned out that there was significant variability in production, even in small fields which was the basis for an efficient application of GA.</a:t>
            </a:r>
          </a:p>
          <a:p>
            <a:pPr marL="285750" indent="-285750" algn="just">
              <a:buFont typeface="Arial" panose="020B0604020202020204" pitchFamily="34" charset="0"/>
              <a:buChar char="•"/>
            </a:pPr>
            <a:r>
              <a:rPr lang="en-US" sz="1800" dirty="0"/>
              <a:t>In the fifty-acre parcel there was extensive application of precision agriculture technologies, and more data will be provided on this. </a:t>
            </a:r>
          </a:p>
          <a:p>
            <a:pPr algn="just"/>
            <a:endParaRPr lang="en-GB" sz="1800" dirty="0"/>
          </a:p>
        </p:txBody>
      </p:sp>
      <p:pic>
        <p:nvPicPr>
          <p:cNvPr id="2" name="Picture 1">
            <a:extLst>
              <a:ext uri="{FF2B5EF4-FFF2-40B4-BE49-F238E27FC236}">
                <a16:creationId xmlns:a16="http://schemas.microsoft.com/office/drawing/2014/main" id="{9C001B14-BBFF-D161-8885-6D88717B5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6648" y="1797123"/>
            <a:ext cx="5115544" cy="3196077"/>
          </a:xfrm>
          <a:prstGeom prst="rect">
            <a:avLst/>
          </a:prstGeom>
          <a:noFill/>
          <a:ln>
            <a:noFill/>
          </a:ln>
        </p:spPr>
      </p:pic>
    </p:spTree>
    <p:extLst>
      <p:ext uri="{BB962C8B-B14F-4D97-AF65-F5344CB8AC3E}">
        <p14:creationId xmlns:p14="http://schemas.microsoft.com/office/powerpoint/2010/main" val="62066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40235" y="1776414"/>
            <a:ext cx="5055765" cy="4259976"/>
          </a:xfrm>
        </p:spPr>
        <p:txBody>
          <a:bodyPr>
            <a:noAutofit/>
          </a:bodyPr>
          <a:lstStyle/>
          <a:p>
            <a:pPr marL="342900" indent="-342900" algn="just">
              <a:buFont typeface="Arial" panose="020B0604020202020204" pitchFamily="34" charset="0"/>
              <a:buChar char="•"/>
            </a:pPr>
            <a:r>
              <a:rPr lang="en-US" sz="1800" dirty="0"/>
              <a:t>The sensor was set to record values every 2’s at an average speed of 2 m/s, covered 4 m2 each production cell and gives the first maps, it processes the data to give us the maps in Figure 1, for four years. </a:t>
            </a:r>
          </a:p>
          <a:p>
            <a:pPr marL="342900" indent="-342900" algn="just">
              <a:buFont typeface="Arial" panose="020B0604020202020204" pitchFamily="34" charset="0"/>
              <a:buChar char="•"/>
            </a:pPr>
            <a:r>
              <a:rPr lang="en-US" sz="1800" dirty="0"/>
              <a:t>The dark green color is the section with the highest yields, while the light color, yellow and red show the lowest yields. It is typical that the highest yield varies from year to year. While in the first two years in the northern and more clayey soil or rather the part with the least percentage of sand (Figure 6 and 7) gave the highest production, in the next two years the data changed, in the third and fourth year the data were practically reversed. </a:t>
            </a:r>
          </a:p>
        </p:txBody>
      </p:sp>
      <p:pic>
        <p:nvPicPr>
          <p:cNvPr id="2" name="Picture 1" descr="A comparison of clay and clay&#10;&#10;Description automatically generated">
            <a:extLst>
              <a:ext uri="{FF2B5EF4-FFF2-40B4-BE49-F238E27FC236}">
                <a16:creationId xmlns:a16="http://schemas.microsoft.com/office/drawing/2014/main" id="{D31447EB-09E1-E969-6CDA-FDCE6015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97" y="1776414"/>
            <a:ext cx="5559374" cy="3583811"/>
          </a:xfrm>
          <a:prstGeom prst="rect">
            <a:avLst/>
          </a:prstGeom>
        </p:spPr>
      </p:pic>
    </p:spTree>
    <p:extLst>
      <p:ext uri="{BB962C8B-B14F-4D97-AF65-F5344CB8AC3E}">
        <p14:creationId xmlns:p14="http://schemas.microsoft.com/office/powerpoint/2010/main" val="107322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2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9DAF6F1E-EC14-FD1D-D6F2-24CA1E1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13" y="1958621"/>
            <a:ext cx="6207250" cy="3589349"/>
          </a:xfrm>
          <a:prstGeom prst="rect">
            <a:avLst/>
          </a:prstGeom>
        </p:spPr>
      </p:pic>
      <p:pic>
        <p:nvPicPr>
          <p:cNvPr id="3" name="Picture 2" descr="A close-up of a graph&#10;&#10;Description automatically generated">
            <a:extLst>
              <a:ext uri="{FF2B5EF4-FFF2-40B4-BE49-F238E27FC236}">
                <a16:creationId xmlns:a16="http://schemas.microsoft.com/office/drawing/2014/main" id="{3ED1DFAF-BE4E-165A-4C11-77D200E98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053" y="1958622"/>
            <a:ext cx="4300581" cy="3721603"/>
          </a:xfrm>
          <a:prstGeom prst="rect">
            <a:avLst/>
          </a:prstGeom>
        </p:spPr>
      </p:pic>
    </p:spTree>
    <p:extLst>
      <p:ext uri="{BB962C8B-B14F-4D97-AF65-F5344CB8AC3E}">
        <p14:creationId xmlns:p14="http://schemas.microsoft.com/office/powerpoint/2010/main" val="12816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a:t>Introduction to smart farming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5168317" cy="4351338"/>
          </a:xfrm>
        </p:spPr>
        <p:txBody>
          <a:bodyPr>
            <a:normAutofit/>
          </a:bodyPr>
          <a:lstStyle/>
          <a:p>
            <a:pPr marL="0" indent="0" algn="ctr">
              <a:buNone/>
            </a:pPr>
            <a:r>
              <a:rPr lang="en-US" sz="1800" b="1" dirty="0">
                <a:solidFill>
                  <a:schemeClr val="tx1"/>
                </a:solidFill>
              </a:rPr>
              <a:t>Internet of Things (IoT)</a:t>
            </a:r>
          </a:p>
          <a:p>
            <a:pPr algn="just"/>
            <a:r>
              <a:rPr lang="en-US" sz="1800" dirty="0">
                <a:solidFill>
                  <a:schemeClr val="tx1"/>
                </a:solidFill>
              </a:rPr>
              <a:t>The internet of Things (IoT) is the present and future of every field impacting everyone’s life by making everything intelligent. It is a network of different devices which make a self-configuring network.</a:t>
            </a:r>
            <a:endParaRPr lang="el-GR" sz="1800" dirty="0">
              <a:solidFill>
                <a:schemeClr val="tx1"/>
              </a:solidFill>
            </a:endParaRPr>
          </a:p>
          <a:p>
            <a:pPr algn="just"/>
            <a:r>
              <a:rPr lang="en-US" sz="1800" dirty="0">
                <a:solidFill>
                  <a:schemeClr val="tx1"/>
                </a:solidFill>
              </a:rPr>
              <a:t>The aim is to propose a technology which can generate messages on different platforms to notify farmers</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1st</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6924" y="1675746"/>
            <a:ext cx="4950203" cy="4394200"/>
          </a:xfrm>
        </p:spPr>
        <p:txBody>
          <a:bodyPr>
            <a:normAutofit/>
          </a:bodyPr>
          <a:lstStyle/>
          <a:p>
            <a:pPr marL="342900" indent="-342900" algn="just">
              <a:buFont typeface="Arial" panose="020B0604020202020204" pitchFamily="34" charset="0"/>
              <a:buChar char="•"/>
            </a:pPr>
            <a:r>
              <a:rPr lang="en-US" sz="1800" dirty="0"/>
              <a:t>The application in the field of </a:t>
            </a:r>
            <a:r>
              <a:rPr lang="en-US" sz="1800" dirty="0" err="1"/>
              <a:t>Karditsa</a:t>
            </a:r>
            <a:r>
              <a:rPr lang="en-US" sz="1800" dirty="0"/>
              <a:t> included measurements of electrical conductivity using a VERIS 3000 sensor, measurements in different fields and correlation of the calibration coefficient with varieties, as well as measurements of the variability of the quality characteristics of the production.</a:t>
            </a:r>
          </a:p>
          <a:p>
            <a:pPr marL="342900" indent="-342900" algn="just">
              <a:buFont typeface="Arial" panose="020B0604020202020204" pitchFamily="34" charset="0"/>
              <a:buChar char="•"/>
            </a:pPr>
            <a:endParaRPr lang="en-GB" sz="1800" dirty="0"/>
          </a:p>
        </p:txBody>
      </p:sp>
      <p:pic>
        <p:nvPicPr>
          <p:cNvPr id="2" name="Picture 1" descr="A close-up of a graph&#10;&#10;Description automatically generated">
            <a:extLst>
              <a:ext uri="{FF2B5EF4-FFF2-40B4-BE49-F238E27FC236}">
                <a16:creationId xmlns:a16="http://schemas.microsoft.com/office/drawing/2014/main" id="{F893E106-E293-038F-787B-3AA55DC4F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59" y="1696937"/>
            <a:ext cx="4931560" cy="4267635"/>
          </a:xfrm>
          <a:prstGeom prst="rect">
            <a:avLst/>
          </a:prstGeom>
        </p:spPr>
      </p:pic>
    </p:spTree>
    <p:extLst>
      <p:ext uri="{BB962C8B-B14F-4D97-AF65-F5344CB8AC3E}">
        <p14:creationId xmlns:p14="http://schemas.microsoft.com/office/powerpoint/2010/main" val="74569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26978"/>
          </a:xfrm>
        </p:spPr>
        <p:txBody>
          <a:bodyPr>
            <a:normAutofit fontScale="90000"/>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39568" y="1776414"/>
            <a:ext cx="6476300" cy="4394200"/>
          </a:xfrm>
        </p:spPr>
        <p:txBody>
          <a:bodyPr>
            <a:noAutofit/>
          </a:bodyPr>
          <a:lstStyle/>
          <a:p>
            <a:pPr algn="ctr"/>
            <a:r>
              <a:rPr lang="en-GB" sz="1800" b="1" dirty="0"/>
              <a:t>Example for AI application  for farmers</a:t>
            </a:r>
          </a:p>
          <a:p>
            <a:pPr marL="342900" indent="-342900" algn="just">
              <a:buFont typeface="Arial" panose="020B0604020202020204" pitchFamily="34" charset="0"/>
              <a:buChar char="•"/>
            </a:pPr>
            <a:r>
              <a:rPr lang="en-GB" sz="1800" b="1" dirty="0" err="1"/>
              <a:t>Plantix</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provides instant information specific to individual growers and the crops they raise.</a:t>
            </a:r>
          </a:p>
          <a:p>
            <a:pPr marL="342900" indent="-342900" algn="just">
              <a:buFont typeface="Arial" panose="020B0604020202020204" pitchFamily="34" charset="0"/>
              <a:buChar char="•"/>
            </a:pPr>
            <a:r>
              <a:rPr lang="en-US" sz="1800" dirty="0">
                <a:solidFill>
                  <a:srgbClr val="000000"/>
                </a:solidFill>
                <a:effectLst/>
                <a:latin typeface="Minion Pro"/>
                <a:ea typeface="Times New Roman" panose="02020603050405020304" pitchFamily="18" charset="0"/>
                <a:cs typeface="Open Sans" panose="020B0606030504020204" pitchFamily="34" charset="0"/>
              </a:rPr>
              <a:t> </a:t>
            </a:r>
            <a:r>
              <a:rPr lang="en-US" sz="1800" dirty="0">
                <a:solidFill>
                  <a:srgbClr val="000000"/>
                </a:solidFill>
                <a:effectLst/>
                <a:latin typeface="Minion Pro"/>
                <a:ea typeface="Times New Roman" panose="02020603050405020304" pitchFamily="18" charset="0"/>
                <a:cs typeface="Calibri" panose="020F0502020204030204" pitchFamily="34" charset="0"/>
              </a:rPr>
              <a:t>The main feature is to help the farmer automatically detect plant damage that occurs during cultivation.</a:t>
            </a:r>
          </a:p>
          <a:p>
            <a:pPr marL="342900" indent="-342900" algn="just">
              <a:buFont typeface="Arial" panose="020B0604020202020204" pitchFamily="34" charset="0"/>
              <a:buChar char="•"/>
            </a:pPr>
            <a:r>
              <a:rPr lang="en-US" sz="1800" dirty="0">
                <a:solidFill>
                  <a:srgbClr val="000000"/>
                </a:solidFill>
                <a:effectLst/>
                <a:latin typeface="Minion Pro"/>
                <a:ea typeface="Times New Roman" panose="02020603050405020304" pitchFamily="18" charset="0"/>
                <a:cs typeface="Calibri" panose="020F0502020204030204" pitchFamily="34" charset="0"/>
              </a:rPr>
              <a:t> The identification process determines plant diseases, pests and nutrient deficiencies and comes with necessary crop management advice including symptoms and triggers and the biological and chemical control measures to alleviate yield loss. The user uploads a picture of the plant damage which is further processed with the help of deep neural networks (DNN) using artificial intelligence (AI) and machine learning algorithms to identify the disease within seconds. : </a:t>
            </a:r>
            <a:r>
              <a:rPr lang="en-GB" sz="1800" u="sng" dirty="0">
                <a:solidFill>
                  <a:srgbClr val="000000"/>
                </a:solidFill>
                <a:effectLst/>
                <a:latin typeface="Minion Pro"/>
                <a:ea typeface="Times New Roman" panose="02020603050405020304" pitchFamily="18" charset="0"/>
                <a:cs typeface="Calibri" panose="020F0502020204030204" pitchFamily="34" charset="0"/>
                <a:hlinkClick r:id="rId2"/>
              </a:rPr>
              <a:t>https://plantix.net/en/</a:t>
            </a:r>
            <a:endParaRPr lang="en-GB" sz="1800" dirty="0"/>
          </a:p>
        </p:txBody>
      </p:sp>
      <p:pic>
        <p:nvPicPr>
          <p:cNvPr id="2" name="Picture 1">
            <a:extLst>
              <a:ext uri="{FF2B5EF4-FFF2-40B4-BE49-F238E27FC236}">
                <a16:creationId xmlns:a16="http://schemas.microsoft.com/office/drawing/2014/main" id="{AC3072B2-301B-39CD-7AA4-E5DA4E6442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449" y="1776414"/>
            <a:ext cx="2884983" cy="3039446"/>
          </a:xfrm>
          <a:prstGeom prst="rect">
            <a:avLst/>
          </a:prstGeom>
          <a:noFill/>
          <a:ln>
            <a:noFill/>
          </a:ln>
        </p:spPr>
      </p:pic>
    </p:spTree>
    <p:extLst>
      <p:ext uri="{BB962C8B-B14F-4D97-AF65-F5344CB8AC3E}">
        <p14:creationId xmlns:p14="http://schemas.microsoft.com/office/powerpoint/2010/main" val="32433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65402" y="1776414"/>
            <a:ext cx="6182685" cy="4394200"/>
          </a:xfrm>
        </p:spPr>
        <p:txBody>
          <a:bodyPr>
            <a:noAutofit/>
          </a:bodyPr>
          <a:lstStyle/>
          <a:p>
            <a:pPr algn="ctr"/>
            <a:r>
              <a:rPr lang="en-GB" sz="1800" b="1" dirty="0" err="1"/>
              <a:t>Connecterra</a:t>
            </a:r>
            <a:endParaRPr lang="en-GB" sz="1800" dirty="0"/>
          </a:p>
          <a:p>
            <a:pPr marL="342900" indent="-342900" algn="just">
              <a:buFont typeface="Arial" panose="020B0604020202020204" pitchFamily="34" charset="0"/>
              <a:buChar char="•"/>
            </a:pPr>
            <a:r>
              <a:rPr lang="en-GB" sz="1800" dirty="0">
                <a:solidFill>
                  <a:srgbClr val="000000"/>
                </a:solidFill>
                <a:latin typeface="Minion Pro"/>
                <a:cs typeface="Calibri" panose="020F0502020204030204" pitchFamily="34" charset="0"/>
              </a:rPr>
              <a:t>U</a:t>
            </a:r>
            <a:r>
              <a:rPr lang="en-GB" sz="1800" dirty="0">
                <a:solidFill>
                  <a:srgbClr val="000000"/>
                </a:solidFill>
                <a:effectLst/>
                <a:latin typeface="Minion Pro"/>
                <a:ea typeface="Times New Roman" panose="02020603050405020304" pitchFamily="18" charset="0"/>
                <a:cs typeface="Calibri" panose="020F0502020204030204" pitchFamily="34" charset="0"/>
              </a:rPr>
              <a:t>ses sensors, cloud computing, and AI for monitoring the behaviour of cows to identify signs of disorders.</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The solution has been successfully used in Netherlands. This is an example of using AI in livestock, which is an important sector of agriculture. </a:t>
            </a:r>
          </a:p>
          <a:p>
            <a:pPr marL="342900" indent="-342900" algn="just">
              <a:buFont typeface="Arial" panose="020B0604020202020204" pitchFamily="34" charset="0"/>
              <a:buChar char="•"/>
            </a:pPr>
            <a:r>
              <a:rPr lang="en-US" sz="1800" dirty="0"/>
              <a:t>The raw data set was built up using a sensor around the neck of the cow, based on an accelerometer, an electromechanical device used to measure acceleration forces. Based on the labelled data, a supervised model was trained to identify the behavior patterns from the sensor data. By constantly training the models, it is possible to understand what the sensor data mean.</a:t>
            </a:r>
            <a:endParaRPr lang="en-GB" sz="1800" dirty="0"/>
          </a:p>
        </p:txBody>
      </p:sp>
      <p:pic>
        <p:nvPicPr>
          <p:cNvPr id="2" name="Picture 1">
            <a:extLst>
              <a:ext uri="{FF2B5EF4-FFF2-40B4-BE49-F238E27FC236}">
                <a16:creationId xmlns:a16="http://schemas.microsoft.com/office/drawing/2014/main" id="{B2B8496A-83DE-C90D-CA5E-617471A489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466" y="1883476"/>
            <a:ext cx="4065952" cy="2826453"/>
          </a:xfrm>
          <a:prstGeom prst="rect">
            <a:avLst/>
          </a:prstGeom>
          <a:noFill/>
          <a:ln>
            <a:noFill/>
          </a:ln>
        </p:spPr>
      </p:pic>
    </p:spTree>
    <p:extLst>
      <p:ext uri="{BB962C8B-B14F-4D97-AF65-F5344CB8AC3E}">
        <p14:creationId xmlns:p14="http://schemas.microsoft.com/office/powerpoint/2010/main" val="59534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00075"/>
          </a:xfrm>
        </p:spPr>
        <p:txBody>
          <a:bodyPr>
            <a:normAutofit/>
          </a:bodyPr>
          <a:lstStyle/>
          <a:p>
            <a:pPr algn="ctr"/>
            <a:r>
              <a:rPr lang="en-GB" sz="3600" dirty="0"/>
              <a:t>Case studies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33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768991" y="1682095"/>
            <a:ext cx="5849923" cy="4394200"/>
          </a:xfrm>
        </p:spPr>
        <p:txBody>
          <a:bodyPr>
            <a:noAutofit/>
          </a:bodyPr>
          <a:lstStyle/>
          <a:p>
            <a:pPr algn="ctr"/>
            <a:r>
              <a:rPr lang="en-GB" sz="1800" b="1" dirty="0"/>
              <a:t>XAG smart agriculture systems</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XAG has developed a smart agriculture solution that integrates the use of unmanned aerial system (UAS) robots, automated steering system and management software as catalysts to unleash the huge potential of AI technology. </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It starts with leveraging the survey UAS and IoT system to capture digital field maps, crop images and environmental data in the prescribed areas, followed by the analysis of XAG artificial intelligence (XAI) to gain an overall insight into farmland conditions</a:t>
            </a:r>
          </a:p>
          <a:p>
            <a:pPr marL="342900" indent="-342900" algn="just">
              <a:buFont typeface="Arial" panose="020B0604020202020204" pitchFamily="34" charset="0"/>
              <a:buChar char="•"/>
            </a:pPr>
            <a:r>
              <a:rPr lang="en-US" sz="1800" dirty="0"/>
              <a:t>The three major processes of farm management–perception, decision-making and execution – are seamlessly linked together on the XAG SAS, where AI plays the role of data analyst to assist farmers </a:t>
            </a:r>
            <a:endParaRPr lang="en-GB" sz="1800" dirty="0"/>
          </a:p>
        </p:txBody>
      </p:sp>
      <p:pic>
        <p:nvPicPr>
          <p:cNvPr id="2" name="Picture 1">
            <a:extLst>
              <a:ext uri="{FF2B5EF4-FFF2-40B4-BE49-F238E27FC236}">
                <a16:creationId xmlns:a16="http://schemas.microsoft.com/office/drawing/2014/main" id="{D6163702-EF31-AB6D-790E-4FFF2A44DD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5556" y="2110005"/>
            <a:ext cx="4547730" cy="3250559"/>
          </a:xfrm>
          <a:prstGeom prst="rect">
            <a:avLst/>
          </a:prstGeom>
          <a:noFill/>
          <a:ln>
            <a:noFill/>
          </a:ln>
        </p:spPr>
      </p:pic>
    </p:spTree>
    <p:extLst>
      <p:ext uri="{BB962C8B-B14F-4D97-AF65-F5344CB8AC3E}">
        <p14:creationId xmlns:p14="http://schemas.microsoft.com/office/powerpoint/2010/main" val="321143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40534"/>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9" y="2057400"/>
            <a:ext cx="6441856" cy="4076700"/>
          </a:xfrm>
        </p:spPr>
        <p:txBody>
          <a:bodyPr>
            <a:normAutofit lnSpcReduction="10000"/>
          </a:bodyPr>
          <a:lstStyle/>
          <a:p>
            <a:pPr algn="ctr"/>
            <a:r>
              <a:rPr lang="en-US" sz="1800" b="1" dirty="0"/>
              <a:t>Perception: building digital farming infrastructure to enable AI applications</a:t>
            </a:r>
          </a:p>
          <a:p>
            <a:pPr marL="342900" indent="-342900" algn="just">
              <a:buFont typeface="Arial" panose="020B0604020202020204" pitchFamily="34" charset="0"/>
              <a:buChar char="•"/>
            </a:pPr>
            <a:r>
              <a:rPr lang="en-US" sz="1800" dirty="0"/>
              <a:t>XAG’s survey UAS photograph high-definition digital field maps which cover the entire farmland. This is building up a centimeter-level agricultural navigation network that enables standardized LBS (location-based service) of drones, robots and autopilot systems in farming areas.</a:t>
            </a:r>
          </a:p>
          <a:p>
            <a:pPr marL="342900" indent="-342900" algn="just">
              <a:buFont typeface="Arial" panose="020B0604020202020204" pitchFamily="34" charset="0"/>
              <a:buChar char="•"/>
            </a:pPr>
            <a:r>
              <a:rPr lang="en-US" sz="1800" dirty="0"/>
              <a:t> While drones fly in the sky to capture an overall farm image, the solar powered </a:t>
            </a:r>
            <a:r>
              <a:rPr lang="en-US" sz="1800" dirty="0" err="1"/>
              <a:t>XIoT</a:t>
            </a:r>
            <a:r>
              <a:rPr lang="en-US" sz="1800" dirty="0"/>
              <a:t>™ system continuously takes high resolution pictures of a specific crop variety and collects ground soil/ weather data.</a:t>
            </a:r>
          </a:p>
          <a:p>
            <a:pPr marL="342900" indent="-342900" algn="just">
              <a:buFont typeface="Arial" panose="020B0604020202020204" pitchFamily="34" charset="0"/>
              <a:buChar char="•"/>
            </a:pPr>
            <a:r>
              <a:rPr lang="en-US" sz="1800" dirty="0"/>
              <a:t> These digital field maps and farm data are automatically transmitted to and neatly displayed in the SAS system, with each land plot as uniquely numbered metadata. Farm owners do not need to put workers into the fields to scout the crops or geotag their locations.</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34</a:t>
            </a:fld>
            <a:endParaRPr lang="en-US" dirty="0"/>
          </a:p>
        </p:txBody>
      </p:sp>
      <p:pic>
        <p:nvPicPr>
          <p:cNvPr id="3" name="Picture 2">
            <a:extLst>
              <a:ext uri="{FF2B5EF4-FFF2-40B4-BE49-F238E27FC236}">
                <a16:creationId xmlns:a16="http://schemas.microsoft.com/office/drawing/2014/main" id="{67879C56-B378-ABAE-46C7-08144E7C19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1645" y="2140036"/>
            <a:ext cx="4829175" cy="1524699"/>
          </a:xfrm>
          <a:prstGeom prst="rect">
            <a:avLst/>
          </a:prstGeom>
          <a:noFill/>
          <a:ln>
            <a:noFill/>
          </a:ln>
        </p:spPr>
      </p:pic>
    </p:spTree>
    <p:extLst>
      <p:ext uri="{BB962C8B-B14F-4D97-AF65-F5344CB8AC3E}">
        <p14:creationId xmlns:p14="http://schemas.microsoft.com/office/powerpoint/2010/main" val="13787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723900"/>
            <a:ext cx="10056812" cy="699257"/>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5460344" cy="4076700"/>
          </a:xfrm>
        </p:spPr>
        <p:txBody>
          <a:bodyPr>
            <a:normAutofit/>
          </a:bodyPr>
          <a:lstStyle/>
          <a:p>
            <a:pPr algn="ctr"/>
            <a:r>
              <a:rPr lang="en-US" sz="1800" b="1" dirty="0"/>
              <a:t>Decision-making: XAI provides data analytics and timely diagnosis</a:t>
            </a:r>
            <a:r>
              <a:rPr lang="en-US" sz="1800" dirty="0"/>
              <a:t>:</a:t>
            </a:r>
            <a:endParaRPr lang="it-IT" sz="1800" dirty="0"/>
          </a:p>
          <a:p>
            <a:pPr marL="285750" indent="-285750" algn="just">
              <a:buFont typeface="Arial" panose="020B0604020202020204" pitchFamily="34" charset="0"/>
              <a:buChar char="•"/>
            </a:pPr>
            <a:r>
              <a:rPr lang="en-US" sz="1800" dirty="0"/>
              <a:t>XAG artificial intelligence (XAI) is an AI cloud computing platform developed to achieve field insight and crop growth objectives. </a:t>
            </a:r>
          </a:p>
          <a:p>
            <a:pPr marL="285750" indent="-285750" algn="just">
              <a:buFont typeface="Arial" panose="020B0604020202020204" pitchFamily="34" charset="0"/>
              <a:buChar char="•"/>
            </a:pPr>
            <a:r>
              <a:rPr lang="en-US" sz="1800" dirty="0"/>
              <a:t>SAS system provides a series of XAI-powered apps to assist farm owners in measuring the growth of various crops in different land plots, identifying abnormal conditions such as pests and weeds and evaluating the efficacy of fertilization and crop protection management.</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35</a:t>
            </a:fld>
            <a:endParaRPr lang="en-US" dirty="0"/>
          </a:p>
        </p:txBody>
      </p:sp>
      <p:pic>
        <p:nvPicPr>
          <p:cNvPr id="3" name="Picture 2" descr="A collage of a map of a farm&#10;&#10;Description automatically generated">
            <a:extLst>
              <a:ext uri="{FF2B5EF4-FFF2-40B4-BE49-F238E27FC236}">
                <a16:creationId xmlns:a16="http://schemas.microsoft.com/office/drawing/2014/main" id="{560A7EC4-598D-F3F7-34CE-E965DAD4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32" y="2225180"/>
            <a:ext cx="5775538" cy="2204207"/>
          </a:xfrm>
          <a:prstGeom prst="rect">
            <a:avLst/>
          </a:prstGeom>
        </p:spPr>
      </p:pic>
    </p:spTree>
    <p:extLst>
      <p:ext uri="{BB962C8B-B14F-4D97-AF65-F5344CB8AC3E}">
        <p14:creationId xmlns:p14="http://schemas.microsoft.com/office/powerpoint/2010/main" val="417678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420339" y="2057400"/>
            <a:ext cx="5561012" cy="4076700"/>
          </a:xfrm>
        </p:spPr>
        <p:txBody>
          <a:bodyPr>
            <a:normAutofit/>
          </a:bodyPr>
          <a:lstStyle/>
          <a:p>
            <a:pPr algn="ctr"/>
            <a:r>
              <a:rPr lang="it-IT" sz="1800" b="1" dirty="0"/>
              <a:t>Optimising seedling population</a:t>
            </a:r>
          </a:p>
          <a:p>
            <a:pPr marL="285750" indent="-285750" algn="just">
              <a:buFont typeface="Arial" panose="020B0604020202020204" pitchFamily="34" charset="0"/>
              <a:buChar char="•"/>
            </a:pPr>
            <a:r>
              <a:rPr lang="en-US" sz="1800" dirty="0"/>
              <a:t>During the seedling stage of crop growth, the number of healthy individual plants per unit ground area is considered a simple, yet essential factor that links to plant density and influences final crop yield.</a:t>
            </a:r>
          </a:p>
          <a:p>
            <a:pPr marL="285750" indent="-285750" algn="just">
              <a:buFont typeface="Arial" panose="020B0604020202020204" pitchFamily="34" charset="0"/>
              <a:buChar char="•"/>
            </a:pPr>
            <a:r>
              <a:rPr lang="en-US" sz="1800" dirty="0"/>
              <a:t> An optimum seedling population must be obtained to achieve desirable crop production.</a:t>
            </a:r>
          </a:p>
          <a:p>
            <a:pPr marL="285750" indent="-285750" algn="just">
              <a:buFont typeface="Arial" panose="020B0604020202020204" pitchFamily="34" charset="0"/>
              <a:buChar char="•"/>
            </a:pPr>
            <a:r>
              <a:rPr lang="en-US" sz="1800" dirty="0"/>
              <a:t> On the digital field maps, XAI is successfully programmed to identify the shape of each individual plant and calculate the seedling population of each land plot. It directly reveals whether the seedling population falls within the optimum level, so that land managers can make timely decisions on appropriate cultivation measures.</a:t>
            </a:r>
            <a:endParaRPr lang="it-IT" sz="1800" dirty="0"/>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36</a:t>
            </a:fld>
            <a:endParaRPr lang="en-US" dirty="0"/>
          </a:p>
        </p:txBody>
      </p:sp>
      <p:sp>
        <p:nvSpPr>
          <p:cNvPr id="3" name="Segnaposto testo 6">
            <a:extLst>
              <a:ext uri="{FF2B5EF4-FFF2-40B4-BE49-F238E27FC236}">
                <a16:creationId xmlns:a16="http://schemas.microsoft.com/office/drawing/2014/main" id="{6CE033D0-63CF-E0EA-E251-460C403F70D7}"/>
              </a:ext>
            </a:extLst>
          </p:cNvPr>
          <p:cNvSpPr txBox="1">
            <a:spLocks/>
          </p:cNvSpPr>
          <p:nvPr/>
        </p:nvSpPr>
        <p:spPr>
          <a:xfrm>
            <a:off x="6403087" y="2162176"/>
            <a:ext cx="5561012" cy="4076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it-IT" sz="1800" b="1" dirty="0"/>
              <a:t>Crop growth modelling</a:t>
            </a:r>
          </a:p>
          <a:p>
            <a:pPr marL="285750" indent="-285750" algn="just">
              <a:buFont typeface="Arial" panose="020B0604020202020204" pitchFamily="34" charset="0"/>
              <a:buChar char="•"/>
            </a:pPr>
            <a:r>
              <a:rPr lang="en-US" sz="1800" dirty="0"/>
              <a:t>The SAS system records the height of each individual plant and overall distribution levels to indicate which part of the cotton plant is growing too fast. </a:t>
            </a:r>
          </a:p>
          <a:p>
            <a:pPr marL="285750" indent="-285750" algn="just">
              <a:buFont typeface="Arial" panose="020B0604020202020204" pitchFamily="34" charset="0"/>
              <a:buChar char="•"/>
            </a:pPr>
            <a:r>
              <a:rPr lang="en-US" sz="1800" dirty="0"/>
              <a:t>Land managers and farmers can easily plan how to adjust the speed of crop growth through chemical regulation, </a:t>
            </a:r>
            <a:r>
              <a:rPr lang="en-US" sz="1800" dirty="0" err="1"/>
              <a:t>fertiliser</a:t>
            </a:r>
            <a:r>
              <a:rPr lang="en-US" sz="1800" dirty="0"/>
              <a:t> application or irrigation.</a:t>
            </a:r>
          </a:p>
          <a:p>
            <a:pPr marL="285750" indent="-285750" algn="just">
              <a:buFont typeface="Arial" panose="020B0604020202020204" pitchFamily="34" charset="0"/>
              <a:buChar char="•"/>
            </a:pPr>
            <a:r>
              <a:rPr lang="en-US" sz="1800" dirty="0"/>
              <a:t> An optimum plant height helps the cotton grow into the ideal shape and structure, resulting in a higher number of bolls and increased yield.</a:t>
            </a:r>
            <a:endParaRPr lang="it-IT" sz="1800" dirty="0"/>
          </a:p>
        </p:txBody>
      </p:sp>
    </p:spTree>
    <p:extLst>
      <p:ext uri="{BB962C8B-B14F-4D97-AF65-F5344CB8AC3E}">
        <p14:creationId xmlns:p14="http://schemas.microsoft.com/office/powerpoint/2010/main" val="55640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1" y="1698421"/>
            <a:ext cx="5830349" cy="4076700"/>
          </a:xfrm>
        </p:spPr>
        <p:txBody>
          <a:bodyPr>
            <a:noAutofit/>
          </a:bodyPr>
          <a:lstStyle/>
          <a:p>
            <a:pPr lvl="1" algn="ctr"/>
            <a:r>
              <a:rPr lang="it-IT" sz="1800" b="1" dirty="0"/>
              <a:t>Anomaly detection of crop diseases</a:t>
            </a:r>
          </a:p>
          <a:p>
            <a:pPr marL="742950" lvl="1" indent="-285750" algn="just">
              <a:buFont typeface="Arial" panose="020B0604020202020204" pitchFamily="34" charset="0"/>
              <a:buChar char="•"/>
            </a:pPr>
            <a:r>
              <a:rPr lang="en-US" sz="1800" dirty="0"/>
              <a:t>When installing with the multi spectrum camera, the </a:t>
            </a:r>
            <a:r>
              <a:rPr lang="en-US" sz="1800" dirty="0" err="1"/>
              <a:t>XMission</a:t>
            </a:r>
            <a:r>
              <a:rPr lang="en-US" sz="1800" dirty="0"/>
              <a:t> survey UAS also takes remote sensing farm images that capture spectral variations to reflect the state of crop health. </a:t>
            </a:r>
          </a:p>
          <a:p>
            <a:pPr marL="742950" lvl="1" indent="-285750" algn="just">
              <a:buFont typeface="Arial" panose="020B0604020202020204" pitchFamily="34" charset="0"/>
              <a:buChar char="•"/>
            </a:pPr>
            <a:r>
              <a:rPr lang="en-US" sz="1800" dirty="0"/>
              <a:t>Abnormal changes, such as the presence of harmful pests, invasive weeds, or other crop diseases, can be accurately identified on the digital field maps using the </a:t>
            </a:r>
            <a:r>
              <a:rPr lang="en-US" sz="1800" dirty="0" err="1"/>
              <a:t>normalised</a:t>
            </a:r>
            <a:r>
              <a:rPr lang="en-US" sz="1800" dirty="0"/>
              <a:t> difference vegetation index (NDVI). </a:t>
            </a:r>
          </a:p>
          <a:p>
            <a:pPr marL="742950" lvl="1" indent="-285750" algn="just">
              <a:buFont typeface="Arial" panose="020B0604020202020204" pitchFamily="34" charset="0"/>
              <a:buChar char="•"/>
            </a:pPr>
            <a:r>
              <a:rPr lang="en-US" sz="1800" dirty="0"/>
              <a:t>Sparse vegetation coverage can also be </a:t>
            </a:r>
            <a:r>
              <a:rPr lang="en-US" sz="1800" dirty="0" err="1"/>
              <a:t>recognised</a:t>
            </a:r>
            <a:r>
              <a:rPr lang="en-US" sz="1800" dirty="0"/>
              <a:t> to provide locations and treatment areas for rehabilitation of degraded land. Based on these NDVI results, XAI generates AI prescription maps to instruct farm owners on the proper use of seeds, </a:t>
            </a:r>
            <a:r>
              <a:rPr lang="en-US" sz="1800" dirty="0" err="1"/>
              <a:t>fertilisers</a:t>
            </a:r>
            <a:r>
              <a:rPr lang="en-US" sz="1800" dirty="0"/>
              <a:t>, or pesticides.</a:t>
            </a:r>
            <a:endParaRPr lang="it-IT" sz="1800" dirty="0"/>
          </a:p>
          <a:p>
            <a:pPr marL="742950" lvl="1" indent="-285750">
              <a:buFont typeface="Arial" panose="020B0604020202020204" pitchFamily="34" charset="0"/>
              <a:buChar char="•"/>
            </a:pPr>
            <a:endParaRPr lang="it-IT" sz="1800" b="1"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37</a:t>
            </a:fld>
            <a:endParaRPr lang="en-US" dirty="0"/>
          </a:p>
        </p:txBody>
      </p:sp>
      <p:pic>
        <p:nvPicPr>
          <p:cNvPr id="3" name="Picture 2" descr="A close-up of a microscope&#10;&#10;Description automatically generated">
            <a:extLst>
              <a:ext uri="{FF2B5EF4-FFF2-40B4-BE49-F238E27FC236}">
                <a16:creationId xmlns:a16="http://schemas.microsoft.com/office/drawing/2014/main" id="{37D37609-27B5-CDBF-A8F9-CDB27FEC0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134" y="2052942"/>
            <a:ext cx="5992666" cy="2317721"/>
          </a:xfrm>
          <a:prstGeom prst="rect">
            <a:avLst/>
          </a:prstGeom>
        </p:spPr>
      </p:pic>
    </p:spTree>
    <p:extLst>
      <p:ext uri="{BB962C8B-B14F-4D97-AF65-F5344CB8AC3E}">
        <p14:creationId xmlns:p14="http://schemas.microsoft.com/office/powerpoint/2010/main" val="333678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8200" y="1849437"/>
            <a:ext cx="10216902" cy="4076700"/>
          </a:xfrm>
        </p:spPr>
        <p:txBody>
          <a:bodyPr>
            <a:normAutofit/>
          </a:bodyPr>
          <a:lstStyle/>
          <a:p>
            <a:pPr algn="ctr"/>
            <a:r>
              <a:rPr lang="it-IT" sz="1800" b="1" dirty="0"/>
              <a:t>Yield estimation</a:t>
            </a:r>
          </a:p>
          <a:p>
            <a:pPr marL="285750" indent="-285750" algn="just">
              <a:buFont typeface="Arial" panose="020B0604020202020204" pitchFamily="34" charset="0"/>
              <a:buChar char="•"/>
            </a:pPr>
            <a:r>
              <a:rPr lang="en-US" sz="1800" dirty="0"/>
              <a:t>Other AI applications of the SAS system include estimating grain yields of rice, wheat and maize through panicle counts during the ripening stage. </a:t>
            </a:r>
          </a:p>
          <a:p>
            <a:pPr marL="285750" indent="-285750" algn="just">
              <a:buFont typeface="Arial" panose="020B0604020202020204" pitchFamily="34" charset="0"/>
              <a:buChar char="•"/>
            </a:pPr>
            <a:r>
              <a:rPr lang="en-US" sz="1800" dirty="0"/>
              <a:t>The panicle number is an agronomic determinant of final crop yield. It is traditionally obtained by sending field workers to manually count panicles of the sampling plants one by one on selected land plots, an inefficient, laborious method which falls short of accuracy. </a:t>
            </a:r>
          </a:p>
          <a:p>
            <a:pPr marL="285750" indent="-285750" algn="just">
              <a:buFont typeface="Arial" panose="020B0604020202020204" pitchFamily="34" charset="0"/>
              <a:buChar char="•"/>
            </a:pPr>
            <a:r>
              <a:rPr lang="en-US" sz="1800" dirty="0"/>
              <a:t>To resolve this, deep learning models are developed to train XAI to identify the locations of individual panicles and then calculate their total number with remote-sensing images. Having a more precise estimate of crop yield, farm owners can make practical plans for future market transactions to improve their profitability.</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38</a:t>
            </a:fld>
            <a:endParaRPr lang="en-US" dirty="0"/>
          </a:p>
        </p:txBody>
      </p:sp>
    </p:spTree>
    <p:extLst>
      <p:ext uri="{BB962C8B-B14F-4D97-AF65-F5344CB8AC3E}">
        <p14:creationId xmlns:p14="http://schemas.microsoft.com/office/powerpoint/2010/main" val="311605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Case studies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529396" y="1962150"/>
            <a:ext cx="6030795" cy="4076700"/>
          </a:xfrm>
        </p:spPr>
        <p:txBody>
          <a:bodyPr>
            <a:normAutofit/>
          </a:bodyPr>
          <a:lstStyle/>
          <a:p>
            <a:pPr algn="just"/>
            <a:r>
              <a:rPr lang="en-US" sz="1800" b="1" dirty="0"/>
              <a:t>Execution: AI prescription map to guide precision farming operations</a:t>
            </a:r>
          </a:p>
          <a:p>
            <a:pPr marL="285750" indent="-285750" algn="just">
              <a:buFont typeface="Arial" panose="020B0604020202020204" pitchFamily="34" charset="0"/>
              <a:buChar char="•"/>
            </a:pPr>
            <a:r>
              <a:rPr lang="en-US" sz="1800" dirty="0"/>
              <a:t>Field images with the application of XAI, the XAG SAS system helps farmers alleviate their physical burden and make smart decisions on best farm practices</a:t>
            </a:r>
          </a:p>
          <a:p>
            <a:pPr marL="285750" indent="-285750" algn="just">
              <a:buFont typeface="Arial" panose="020B0604020202020204" pitchFamily="34" charset="0"/>
              <a:buChar char="•"/>
            </a:pPr>
            <a:r>
              <a:rPr lang="en-US" sz="1800" dirty="0"/>
              <a:t>These smart decisions are accurately executed by XAG agricultural drones and robots developed to replace manual labor and traditional large ground equipment.</a:t>
            </a:r>
          </a:p>
          <a:p>
            <a:pPr marL="285750" indent="-285750" algn="just">
              <a:buFont typeface="Arial" panose="020B0604020202020204" pitchFamily="34" charset="0"/>
              <a:buChar char="•"/>
            </a:pPr>
            <a:r>
              <a:rPr lang="en-US" sz="1800" dirty="0"/>
              <a:t>With the guidance of AI prescription maps, drone swarms can navigate themselves on their pre-programmed flight route with centimeter level accuracy, while releasing the correct amounts of seeds, fertilizers, or pesticides precisely onto the target </a:t>
            </a:r>
          </a:p>
          <a:p>
            <a:pPr marL="285750" indent="-28575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39</a:t>
            </a:fld>
            <a:endParaRPr lang="en-US" dirty="0"/>
          </a:p>
        </p:txBody>
      </p:sp>
      <p:pic>
        <p:nvPicPr>
          <p:cNvPr id="3" name="Picture 2">
            <a:extLst>
              <a:ext uri="{FF2B5EF4-FFF2-40B4-BE49-F238E27FC236}">
                <a16:creationId xmlns:a16="http://schemas.microsoft.com/office/drawing/2014/main" id="{F417E7D3-AB90-3392-E84A-8BFFA8085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004" y="2090808"/>
            <a:ext cx="5125879" cy="1796979"/>
          </a:xfrm>
          <a:prstGeom prst="rect">
            <a:avLst/>
          </a:prstGeom>
          <a:noFill/>
          <a:ln>
            <a:noFill/>
          </a:ln>
        </p:spPr>
      </p:pic>
    </p:spTree>
    <p:extLst>
      <p:ext uri="{BB962C8B-B14F-4D97-AF65-F5344CB8AC3E}">
        <p14:creationId xmlns:p14="http://schemas.microsoft.com/office/powerpoint/2010/main" val="246686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27464"/>
            <a:ext cx="5646490" cy="4398497"/>
          </a:xfrm>
        </p:spPr>
        <p:txBody>
          <a:bodyPr>
            <a:normAutofit/>
          </a:bodyPr>
          <a:lstStyle/>
          <a:p>
            <a:pPr marL="0" indent="0" algn="ctr">
              <a:buNone/>
            </a:pPr>
            <a:r>
              <a:rPr lang="en-GB" sz="1800" b="1" dirty="0">
                <a:solidFill>
                  <a:schemeClr val="tx1"/>
                </a:solidFill>
              </a:rPr>
              <a:t>Digital Agriculture</a:t>
            </a:r>
          </a:p>
          <a:p>
            <a:pPr algn="just"/>
            <a:r>
              <a:rPr lang="en-US" sz="1800" dirty="0">
                <a:solidFill>
                  <a:schemeClr val="tx1"/>
                </a:solidFill>
              </a:rPr>
              <a:t>A rapidly evolving field that uses technology to enhance agricultural practices, aiming to increase the efficiency, productivity, and sustainability of food production systems. </a:t>
            </a:r>
          </a:p>
          <a:p>
            <a:pPr algn="just"/>
            <a:endParaRPr lang="en-US" sz="1800" dirty="0">
              <a:solidFill>
                <a:schemeClr val="tx1"/>
              </a:solidFill>
            </a:endParaRPr>
          </a:p>
          <a:p>
            <a:pPr algn="just"/>
            <a:r>
              <a:rPr lang="en-US" sz="1800" dirty="0">
                <a:solidFill>
                  <a:schemeClr val="tx1"/>
                </a:solidFill>
              </a:rPr>
              <a:t>Digital Agriculture involves incorporating digital technology and data-driven methodologies into farming practices. This can involve everything from GPS guidance for machinery and satellite imagery for field analysis, to robotics for </a:t>
            </a:r>
            <a:r>
              <a:rPr lang="en-US" sz="1800" dirty="0" err="1">
                <a:solidFill>
                  <a:schemeClr val="tx1"/>
                </a:solidFill>
              </a:rPr>
              <a:t>labour-intensive</a:t>
            </a:r>
            <a:r>
              <a:rPr lang="en-US" sz="1800" dirty="0">
                <a:solidFill>
                  <a:schemeClr val="tx1"/>
                </a:solidFill>
              </a:rPr>
              <a:t> tasks and predictive analytics for assessing crop health and yield potential.</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1st</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Digital Technologies and artificial intelligence/ Learning Unit: Integration of digital technologies for effective farm management / Subunit: 4rth</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40</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457974" y="5788404"/>
            <a:ext cx="7491369"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USGS: Earth Observation User Case study: Using Landsat to Map Agricultural Yields and Irrigation Use</a:t>
            </a:r>
            <a:endParaRPr lang="el-GR" sz="1400" dirty="0">
              <a:solidFill>
                <a:schemeClr val="tx1"/>
              </a:solidFill>
            </a:endParaRPr>
          </a:p>
        </p:txBody>
      </p:sp>
      <p:pic>
        <p:nvPicPr>
          <p:cNvPr id="4" name="Online Media 3" title="Earth Observation User Case Study: Using Landsat to Map Agricultural Yields and Irrigation Use">
            <a:hlinkClick r:id="" action="ppaction://media"/>
            <a:extLst>
              <a:ext uri="{FF2B5EF4-FFF2-40B4-BE49-F238E27FC236}">
                <a16:creationId xmlns:a16="http://schemas.microsoft.com/office/drawing/2014/main" id="{2715E7B5-619A-64FA-9C9C-5F928618097A}"/>
              </a:ext>
            </a:extLst>
          </p:cNvPr>
          <p:cNvPicPr>
            <a:picLocks noRot="1" noChangeAspect="1"/>
          </p:cNvPicPr>
          <p:nvPr>
            <a:videoFile r:link="rId1"/>
          </p:nvPr>
        </p:nvPicPr>
        <p:blipFill>
          <a:blip r:embed="rId3"/>
          <a:stretch>
            <a:fillRect/>
          </a:stretch>
        </p:blipFill>
        <p:spPr>
          <a:xfrm>
            <a:off x="2276212" y="1263035"/>
            <a:ext cx="7673131" cy="4331930"/>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Case studies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1459685" y="5821960"/>
            <a:ext cx="8917497"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Geospatial World: Application of Remote Sensing in Precision Farming. Technological advancements in precision agriculture have made it possible for farmers to improve their productivity effortlessly</a:t>
            </a:r>
            <a:endParaRPr lang="el-GR" sz="1600" dirty="0">
              <a:solidFill>
                <a:schemeClr val="tx1"/>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C5420BF6-4D99-7B8C-27BF-0A5A778347E0}"/>
              </a:ext>
            </a:extLst>
          </p:cNvPr>
          <p:cNvPicPr>
            <a:picLocks noRot="1" noChangeAspect="1"/>
          </p:cNvPicPr>
          <p:nvPr>
            <a:videoFile r:link="rId1"/>
          </p:nvPr>
        </p:nvPicPr>
        <p:blipFill>
          <a:blip r:embed="rId3"/>
          <a:stretch>
            <a:fillRect/>
          </a:stretch>
        </p:blipFill>
        <p:spPr>
          <a:xfrm>
            <a:off x="2156983" y="1478299"/>
            <a:ext cx="7344634" cy="4146474"/>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Conclusion</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1166069" y="1419225"/>
            <a:ext cx="9815120" cy="4405968"/>
          </a:xfrm>
        </p:spPr>
        <p:txBody>
          <a:bodyPr>
            <a:noAutofit/>
          </a:bodyPr>
          <a:lstStyle/>
          <a:p>
            <a:pPr marL="342900" indent="-342900" algn="just">
              <a:buFont typeface="Arial" panose="020B0604020202020204" pitchFamily="34" charset="0"/>
              <a:buChar char="•"/>
            </a:pPr>
            <a:r>
              <a:rPr lang="en-US" sz="1800" dirty="0"/>
              <a:t>All the above technologies that we described are contributing to increasing agricultural productivity. Accurate farm management, correct application of inputs at the right time and in the right quantities can make a significant contribution to increasing yields and achieving the 70% target.</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It is obvious that the precise application of inputs in terms of quantity and timing can increase yields. </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Navigation technologies can reduce ground compaction and help increase yields.</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 Vehicle traffic control systems for many years have helped to limit compaction, but also to improve the accuracy of routes by reducing gaps or overlaps in the application of inputs. </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Precision agriculture is therefore a weapon in the hands of farmers to achieve better yields and meet society's expectations.</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4rth</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42</a:t>
            </a:fld>
            <a:endParaRPr lang="en-US" dirty="0"/>
          </a:p>
        </p:txBody>
      </p:sp>
    </p:spTree>
    <p:extLst>
      <p:ext uri="{BB962C8B-B14F-4D97-AF65-F5344CB8AC3E}">
        <p14:creationId xmlns:p14="http://schemas.microsoft.com/office/powerpoint/2010/main" val="4013712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2" y="1825625"/>
            <a:ext cx="9923477" cy="4351338"/>
          </a:xfrm>
        </p:spPr>
        <p:txBody>
          <a:bodyPr>
            <a:normAutofit/>
          </a:bodyPr>
          <a:lstStyle/>
          <a:p>
            <a:pPr marL="0" indent="0" algn="ctr">
              <a:buNone/>
            </a:pPr>
            <a:r>
              <a:rPr lang="en-GB" sz="1800" b="1" dirty="0">
                <a:solidFill>
                  <a:schemeClr val="tx1"/>
                </a:solidFill>
              </a:rPr>
              <a:t>Areas of AI Application in Agriculture area</a:t>
            </a:r>
          </a:p>
          <a:p>
            <a:pPr algn="just"/>
            <a:r>
              <a:rPr lang="en-US" sz="1800" b="1" dirty="0">
                <a:solidFill>
                  <a:schemeClr val="tx1"/>
                </a:solidFill>
              </a:rPr>
              <a:t>Crop, soil, and livestock monitoring</a:t>
            </a:r>
            <a:r>
              <a:rPr lang="en-US" sz="1800" dirty="0">
                <a:solidFill>
                  <a:schemeClr val="tx1"/>
                </a:solidFill>
              </a:rPr>
              <a:t>: AI systems can support farmers in monitoring the condition of their crops, soil, and livestock and provide timely recommendations on particular actions and decisions</a:t>
            </a:r>
          </a:p>
          <a:p>
            <a:pPr algn="just"/>
            <a:r>
              <a:rPr lang="en-US" sz="1800" b="1" dirty="0">
                <a:solidFill>
                  <a:schemeClr val="tx1"/>
                </a:solidFill>
              </a:rPr>
              <a:t>Detection of pests and diseases</a:t>
            </a:r>
            <a:r>
              <a:rPr lang="en-US" sz="1800" dirty="0">
                <a:solidFill>
                  <a:schemeClr val="tx1"/>
                </a:solidFill>
              </a:rPr>
              <a:t>: AI systems can examine digital images taken by drones, agricultural robots, or farmers using a simple smart phone camera to detect pests and give concrete advice to agricultural workers on how to prevent their spread, treat affected plants or mitigate the damage caused</a:t>
            </a:r>
          </a:p>
          <a:p>
            <a:pPr algn="just"/>
            <a:r>
              <a:rPr lang="en-US" sz="1800" b="1" dirty="0">
                <a:solidFill>
                  <a:schemeClr val="tx1"/>
                </a:solidFill>
              </a:rPr>
              <a:t>Weather and temperature forecasting: </a:t>
            </a:r>
            <a:r>
              <a:rPr lang="en-US" sz="1800" dirty="0">
                <a:solidFill>
                  <a:schemeClr val="tx1"/>
                </a:solidFill>
              </a:rPr>
              <a:t>AI algorithms are able to assist with local weather and temperature forecasting using historical data and measurements made by local weather stations and field sensors.</a:t>
            </a:r>
            <a:endParaRPr lang="en-GB" sz="1800" b="1" dirty="0">
              <a:solidFill>
                <a:schemeClr val="tx1"/>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1st</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a:t>Introduction to smart farming</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1317072" y="1825625"/>
            <a:ext cx="9395669" cy="4351338"/>
          </a:xfrm>
        </p:spPr>
        <p:txBody>
          <a:bodyPr>
            <a:normAutofit lnSpcReduction="10000"/>
          </a:bodyPr>
          <a:lstStyle/>
          <a:p>
            <a:pPr algn="just"/>
            <a:r>
              <a:rPr lang="en-GB" sz="1800" b="1" dirty="0">
                <a:solidFill>
                  <a:schemeClr val="tx1"/>
                </a:solidFill>
              </a:rPr>
              <a:t>Predictive analytics: </a:t>
            </a:r>
            <a:r>
              <a:rPr lang="en-US" sz="1800" dirty="0">
                <a:solidFill>
                  <a:schemeClr val="tx1"/>
                </a:solidFill>
              </a:rPr>
              <a:t>By analyzing various field data and/or examining plant images, AI can generate accurate predictions about yields, and potentially, the quality of product. </a:t>
            </a:r>
          </a:p>
          <a:p>
            <a:pPr algn="just"/>
            <a:r>
              <a:rPr lang="en-US" sz="1800" b="1" dirty="0">
                <a:solidFill>
                  <a:schemeClr val="tx1"/>
                </a:solidFill>
              </a:rPr>
              <a:t>Autonomous agricultural robots and farm equipment: </a:t>
            </a:r>
            <a:r>
              <a:rPr lang="en-US" sz="1800" dirty="0">
                <a:solidFill>
                  <a:schemeClr val="tx1"/>
                </a:solidFill>
              </a:rPr>
              <a:t>AI systems can be deployed on robotic platforms to direct and control their work performing assistive tasks, such as targeted irrigation, application of fertilizers and pesticides, collection of fruits and transporting equipment around a farm among others.</a:t>
            </a:r>
          </a:p>
          <a:p>
            <a:pPr algn="just"/>
            <a:endParaRPr lang="en-US" sz="1800" dirty="0">
              <a:solidFill>
                <a:schemeClr val="tx1"/>
              </a:solidFill>
            </a:endParaRPr>
          </a:p>
          <a:p>
            <a:pPr algn="just"/>
            <a:r>
              <a:rPr lang="en-US" sz="1800" dirty="0">
                <a:solidFill>
                  <a:schemeClr val="tx1"/>
                </a:solidFill>
              </a:rPr>
              <a:t>AI technologies rely on </a:t>
            </a:r>
            <a:r>
              <a:rPr lang="en-US" sz="1800" b="1" dirty="0">
                <a:solidFill>
                  <a:schemeClr val="tx1"/>
                </a:solidFill>
              </a:rPr>
              <a:t>automated systems</a:t>
            </a:r>
            <a:r>
              <a:rPr lang="en-US" sz="1800" dirty="0">
                <a:solidFill>
                  <a:schemeClr val="tx1"/>
                </a:solidFill>
              </a:rPr>
              <a:t>, </a:t>
            </a:r>
            <a:r>
              <a:rPr lang="en-US" sz="1800" b="1" dirty="0">
                <a:solidFill>
                  <a:schemeClr val="tx1"/>
                </a:solidFill>
              </a:rPr>
              <a:t>use of robots </a:t>
            </a:r>
            <a:r>
              <a:rPr lang="en-US" sz="1800" dirty="0">
                <a:solidFill>
                  <a:schemeClr val="tx1"/>
                </a:solidFill>
              </a:rPr>
              <a:t>and </a:t>
            </a:r>
            <a:r>
              <a:rPr lang="en-US" sz="1800" b="1" dirty="0">
                <a:solidFill>
                  <a:schemeClr val="tx1"/>
                </a:solidFill>
              </a:rPr>
              <a:t>drones </a:t>
            </a:r>
            <a:r>
              <a:rPr lang="en-US" sz="1800" dirty="0">
                <a:solidFill>
                  <a:schemeClr val="tx1"/>
                </a:solidFill>
              </a:rPr>
              <a:t>and increased implementation of data generation through sensors and aerial images for crops and land use through deep learning technology.</a:t>
            </a:r>
          </a:p>
          <a:p>
            <a:pPr algn="just"/>
            <a:r>
              <a:rPr lang="en-US" sz="1800" dirty="0">
                <a:solidFill>
                  <a:schemeClr val="tx1"/>
                </a:solidFill>
              </a:rPr>
              <a:t>It is important that farmers are equipped with up-to-date training to ensure technologies are used and continue to improve.</a:t>
            </a:r>
          </a:p>
          <a:p>
            <a:pPr algn="just"/>
            <a:r>
              <a:rPr lang="en-US" sz="1800" dirty="0">
                <a:solidFill>
                  <a:schemeClr val="tx1"/>
                </a:solidFill>
              </a:rPr>
              <a:t>Smart farming is a </a:t>
            </a:r>
            <a:r>
              <a:rPr lang="en-US" sz="1800" b="1" dirty="0">
                <a:solidFill>
                  <a:schemeClr val="tx1"/>
                </a:solidFill>
              </a:rPr>
              <a:t>modern farming managemental concept </a:t>
            </a:r>
            <a:r>
              <a:rPr lang="en-US" sz="1800" dirty="0">
                <a:solidFill>
                  <a:schemeClr val="tx1"/>
                </a:solidFill>
              </a:rPr>
              <a:t>with IoT technology to increase the productivity in agriculture. With the use of smart farming, farmers can effectively use fertilizers and other resources to increase the quality and quantity of their crops</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1st</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482599"/>
          </a:xfrm>
        </p:spPr>
        <p:txBody>
          <a:bodyPr>
            <a:noAutofit/>
          </a:bodyPr>
          <a:lstStyle/>
          <a:p>
            <a:pPr algn="ctr"/>
            <a:r>
              <a:rPr lang="en-GB" sz="3600" dirty="0"/>
              <a:t>Monitoring Systems</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6267276" cy="4351338"/>
          </a:xfrm>
        </p:spPr>
        <p:txBody>
          <a:bodyPr>
            <a:normAutofit/>
          </a:bodyPr>
          <a:lstStyle/>
          <a:p>
            <a:pPr marL="0" indent="0" algn="ctr">
              <a:buNone/>
            </a:pPr>
            <a:r>
              <a:rPr lang="en-GB" sz="1800" b="1" dirty="0"/>
              <a:t>Remote sensing</a:t>
            </a:r>
          </a:p>
          <a:p>
            <a:pPr algn="just"/>
            <a:r>
              <a:rPr lang="en-US" sz="1800" dirty="0" err="1"/>
              <a:t>Τhe</a:t>
            </a:r>
            <a:r>
              <a:rPr lang="en-US" sz="1800" dirty="0"/>
              <a:t> technique of obtaining information about objects on the Earth's surface through the analysis of data collected by special instruments that do not have physical contact with the objects. </a:t>
            </a:r>
          </a:p>
          <a:p>
            <a:pPr algn="just"/>
            <a:r>
              <a:rPr lang="en-US" sz="1800" dirty="0"/>
              <a:t>Remote sensing is collecting information about an object without direct contact with the object through the use of electromagnetic radiation.</a:t>
            </a:r>
          </a:p>
          <a:p>
            <a:pPr algn="just"/>
            <a:r>
              <a:rPr lang="en-GB" sz="1800" dirty="0">
                <a:solidFill>
                  <a:srgbClr val="000000"/>
                </a:solidFill>
                <a:effectLst/>
                <a:latin typeface="Minion Pro"/>
                <a:ea typeface="Times New Roman" panose="02020603050405020304" pitchFamily="18" charset="0"/>
                <a:cs typeface="Open Sans" panose="020B0606030504020204" pitchFamily="34" charset="0"/>
              </a:rPr>
              <a:t>It refers to the use of satellite or aerial imagery, drones, and sensors to collect data on various aspects of crop health, soil conditions, and environmental factors</a:t>
            </a:r>
            <a:r>
              <a:rPr lang="en-US" sz="1800" dirty="0">
                <a:solidFill>
                  <a:srgbClr val="000000"/>
                </a:solidFill>
                <a:effectLst/>
                <a:latin typeface="Minion Pro"/>
                <a:ea typeface="Times New Roman" panose="02020603050405020304" pitchFamily="18" charset="0"/>
                <a:cs typeface="Open Sans" panose="020B0606030504020204" pitchFamily="34" charset="0"/>
              </a:rPr>
              <a:t>.</a:t>
            </a:r>
          </a:p>
          <a:p>
            <a:pPr algn="just"/>
            <a:r>
              <a:rPr lang="en-US" sz="1800" dirty="0"/>
              <a:t>The goal of using remote sensing in the field of agriculture is to look at crops from the sky in order to make better decisions. </a:t>
            </a:r>
            <a:endParaRPr lang="en-GB" sz="1800" dirty="0"/>
          </a:p>
          <a:p>
            <a:pPr algn="ctr"/>
            <a:endParaRPr lang="en-GB" sz="1800" dirty="0"/>
          </a:p>
          <a:p>
            <a:pPr algn="ct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2nd</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pic>
        <p:nvPicPr>
          <p:cNvPr id="5" name="Picture 4" descr="Diagram of a diagram of a farm&#10;&#10;Description automatically generated">
            <a:extLst>
              <a:ext uri="{FF2B5EF4-FFF2-40B4-BE49-F238E27FC236}">
                <a16:creationId xmlns:a16="http://schemas.microsoft.com/office/drawing/2014/main" id="{097585F6-8F5E-169B-4FA1-E2BF0F5EFDB8}"/>
              </a:ext>
            </a:extLst>
          </p:cNvPr>
          <p:cNvPicPr>
            <a:picLocks noChangeAspect="1"/>
          </p:cNvPicPr>
          <p:nvPr/>
        </p:nvPicPr>
        <p:blipFill>
          <a:blip r:embed="rId2"/>
          <a:stretch>
            <a:fillRect/>
          </a:stretch>
        </p:blipFill>
        <p:spPr>
          <a:xfrm>
            <a:off x="7375116" y="2273315"/>
            <a:ext cx="4606198" cy="3105119"/>
          </a:xfrm>
          <a:prstGeom prst="rect">
            <a:avLst/>
          </a:prstGeom>
        </p:spPr>
      </p:pic>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Monitoring Systems</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10216902" cy="4076700"/>
          </a:xfrm>
        </p:spPr>
        <p:txBody>
          <a:bodyPr>
            <a:normAutofit/>
          </a:bodyPr>
          <a:lstStyle/>
          <a:p>
            <a:pPr algn="ctr"/>
            <a:r>
              <a:rPr lang="it-IT" sz="1800" b="1" dirty="0"/>
              <a:t>How does it work?</a:t>
            </a:r>
          </a:p>
          <a:p>
            <a:pPr marL="342900" indent="-342900" algn="just">
              <a:buFont typeface="Arial" panose="020B0604020202020204" pitchFamily="34" charset="0"/>
              <a:buChar char="•"/>
            </a:pPr>
            <a:r>
              <a:rPr lang="en-US" sz="1800" dirty="0"/>
              <a:t>Electromagnetic radiation (EMR) is the basic amount of energy that has the ability to produce work and is measured in joules.</a:t>
            </a:r>
          </a:p>
          <a:p>
            <a:pPr marL="342900" indent="-342900" algn="just">
              <a:buFont typeface="Arial" panose="020B0604020202020204" pitchFamily="34" charset="0"/>
              <a:buChar char="•"/>
            </a:pPr>
            <a:r>
              <a:rPr lang="en-US" sz="1800" dirty="0"/>
              <a:t>Radiation can transmit energy from one body to another without the intervention of an intermediate carrier and by traversing millions of kilometers in a vacuum medium. The method of transferring energy by radiation is also exploited by remote sensing, which is carried out from a body to the receiver (a suitable sensory instrument) that receives the signal.</a:t>
            </a:r>
          </a:p>
          <a:p>
            <a:pPr marL="342900" indent="-342900" algn="just">
              <a:buFont typeface="Arial" panose="020B0604020202020204" pitchFamily="34" charset="0"/>
              <a:buChar char="•"/>
            </a:pPr>
            <a:r>
              <a:rPr lang="en-US" sz="1800" dirty="0"/>
              <a:t>The entire range of electrical radiation is the electromagnetic spectrum (EMS-Electromagnetic Spectrum). The spectrum is divided into spectral bands, which in turn are made up of small groups of continuous spectral lines. These spectral channels are the ultraviolet (UV), visible, infrared (IR) and microwave, of which the visible is most clearly defined by human vision.</a:t>
            </a:r>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2nd</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839788" y="685800"/>
            <a:ext cx="10359515" cy="600074"/>
          </a:xfrm>
        </p:spPr>
        <p:txBody>
          <a:bodyPr>
            <a:normAutofit/>
          </a:bodyPr>
          <a:lstStyle/>
          <a:p>
            <a:pPr algn="ctr"/>
            <a:r>
              <a:rPr lang="en-GB" sz="3600" dirty="0"/>
              <a:t>Monitoring Systems</a:t>
            </a:r>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839787" y="2057400"/>
            <a:ext cx="5552623" cy="4114800"/>
          </a:xfrm>
        </p:spPr>
        <p:txBody>
          <a:bodyPr>
            <a:normAutofit lnSpcReduction="10000"/>
          </a:bodyPr>
          <a:lstStyle/>
          <a:p>
            <a:pPr marL="285750" indent="-285750">
              <a:buFont typeface="Arial" panose="020B0604020202020204" pitchFamily="34" charset="0"/>
              <a:buChar char="•"/>
            </a:pPr>
            <a:r>
              <a:rPr lang="en-US" sz="1800" dirty="0"/>
              <a:t>The UV channel lies between X-rays and visible light in the electromagnetic spectrum, with wavelengths from 0.01 to 0.40 </a:t>
            </a:r>
            <a:r>
              <a:rPr lang="en-US" sz="1800" dirty="0" err="1"/>
              <a:t>μm</a:t>
            </a:r>
            <a:r>
              <a:rPr lang="en-US" sz="1800" dirty="0"/>
              <a:t> and is divided into far UV (0.01-0.20 </a:t>
            </a:r>
            <a:r>
              <a:rPr lang="en-US" sz="1800" dirty="0" err="1"/>
              <a:t>μm</a:t>
            </a:r>
            <a:r>
              <a:rPr lang="en-US" sz="1800" dirty="0"/>
              <a:t>), middle UV (0.20-0.30 </a:t>
            </a:r>
            <a:r>
              <a:rPr lang="en-US" sz="1800" dirty="0" err="1"/>
              <a:t>μm</a:t>
            </a:r>
            <a:r>
              <a:rPr lang="en-US" sz="1800" dirty="0"/>
              <a:t>) and near UV (0.30-0.40 </a:t>
            </a:r>
            <a:r>
              <a:rPr lang="en-US" sz="1800" dirty="0" err="1"/>
              <a:t>μm</a:t>
            </a:r>
            <a:r>
              <a:rPr lang="en-US" sz="1800" dirty="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visible channel, with a wavelength of 0,40 to 0,70 </a:t>
            </a:r>
            <a:r>
              <a:rPr lang="en-US" sz="1800" dirty="0" err="1"/>
              <a:t>μm</a:t>
            </a:r>
            <a:r>
              <a:rPr lang="en-US" sz="1800" dirty="0"/>
              <a:t>, has limits determined by human vision.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white color of light comes from a mixture of six colors, which are violet, blue, green, yellow, orange and red. But the basic colors of visible light are blue (0.40-0.50 </a:t>
            </a:r>
            <a:r>
              <a:rPr lang="en-US" sz="1800" dirty="0" err="1"/>
              <a:t>μm</a:t>
            </a:r>
            <a:r>
              <a:rPr lang="en-US" sz="1800" dirty="0"/>
              <a:t>), green (0.50-0.60 </a:t>
            </a:r>
            <a:r>
              <a:rPr lang="en-US" sz="1800" dirty="0" err="1"/>
              <a:t>μm</a:t>
            </a:r>
            <a:r>
              <a:rPr lang="en-US" sz="1800" dirty="0"/>
              <a:t>) and red (0.60-0.70 </a:t>
            </a:r>
            <a:r>
              <a:rPr lang="en-US" sz="1800" dirty="0" err="1"/>
              <a:t>μm</a:t>
            </a:r>
            <a:r>
              <a:rPr lang="en-US" sz="1800" dirty="0"/>
              <a:t>), and from which, with a suitable combination, all the others are derived. </a:t>
            </a:r>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a:t>Module: Digital Technologies and artificial intelligence/ Learning Unit: Integration of digital technologies for effective farm management / Subunit: 2nd</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1CFCB85F-8FFC-77FF-45C8-F9E158F67C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0772" y="2147982"/>
            <a:ext cx="5046479" cy="3346260"/>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CC70E-E508-48BE-9541-7ACF077BDD1F}"/>
</file>

<file path=customXml/itemProps2.xml><?xml version="1.0" encoding="utf-8"?>
<ds:datastoreItem xmlns:ds="http://schemas.openxmlformats.org/officeDocument/2006/customXml" ds:itemID="{0343C72A-CFF2-4016-A3CE-AD630DD3C509}"/>
</file>

<file path=docProps/app.xml><?xml version="1.0" encoding="utf-8"?>
<Properties xmlns="http://schemas.openxmlformats.org/officeDocument/2006/extended-properties" xmlns:vt="http://schemas.openxmlformats.org/officeDocument/2006/docPropsVTypes">
  <Template/>
  <TotalTime>1571</TotalTime>
  <Words>5309</Words>
  <Application>Microsoft Office PowerPoint</Application>
  <PresentationFormat>Widescreen</PresentationFormat>
  <Paragraphs>315</Paragraphs>
  <Slides>43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Minion Pro</vt:lpstr>
      <vt:lpstr>Wingdings</vt:lpstr>
      <vt:lpstr>Tema1</vt:lpstr>
      <vt:lpstr>PowerPoint Presentation</vt:lpstr>
      <vt:lpstr>Course: (HEI-B3) Module: (Digital technologies and artificial intelligence) Learning Unit: (Integration of digital technologies for effective farm management)</vt:lpstr>
      <vt:lpstr>Introduction to smart farming</vt:lpstr>
      <vt:lpstr>Introduction to smart farming</vt:lpstr>
      <vt:lpstr>Introduction to smart farming</vt:lpstr>
      <vt:lpstr>Introduction to smart farming</vt:lpstr>
      <vt:lpstr>Monitoring Systems</vt:lpstr>
      <vt:lpstr>Monitoring Systems</vt:lpstr>
      <vt:lpstr>Monitoring Systems</vt:lpstr>
      <vt:lpstr>Monitoring Systems </vt:lpstr>
      <vt:lpstr>Monitoring System</vt:lpstr>
      <vt:lpstr>Monitoring Systems</vt:lpstr>
      <vt:lpstr>Monitoring Systems</vt:lpstr>
      <vt:lpstr>Monitoring System</vt:lpstr>
      <vt:lpstr>Monitoring Systems</vt:lpstr>
      <vt:lpstr>Monitoring Systems</vt:lpstr>
      <vt:lpstr>Modern Farming Methods</vt:lpstr>
      <vt:lpstr>Modern Farming Methods</vt:lpstr>
      <vt:lpstr>Modern Farming Methods</vt:lpstr>
      <vt:lpstr>Modern Farming Solutions</vt:lpstr>
      <vt:lpstr>Modern Farming Solutions</vt:lpstr>
      <vt:lpstr>Modern Farming Solutions</vt:lpstr>
      <vt:lpstr>Modern Farming Solutions</vt:lpstr>
      <vt:lpstr>Modern Farming Solutions</vt:lpstr>
      <vt:lpstr>Modern Farming Solutions</vt:lpstr>
      <vt:lpstr>Case studies</vt:lpstr>
      <vt:lpstr>Case Studies</vt:lpstr>
      <vt:lpstr>Case studies</vt:lpstr>
      <vt:lpstr>Case studies</vt:lpstr>
      <vt:lpstr>Case Studies</vt:lpstr>
      <vt:lpstr>Case studies</vt:lpstr>
      <vt:lpstr>Case studies </vt:lpstr>
      <vt:lpstr>Case studies</vt:lpstr>
      <vt:lpstr>Case studies</vt:lpstr>
      <vt:lpstr>Case studies</vt:lpstr>
      <vt:lpstr>Case studies</vt:lpstr>
      <vt:lpstr>Case studies</vt:lpstr>
      <vt:lpstr>Case studies</vt:lpstr>
      <vt:lpstr>Case studies</vt:lpstr>
      <vt:lpstr>Case studies</vt:lpstr>
      <vt:lpstr>Case studies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Dimitris Michas</cp:lastModifiedBy>
  <cp:revision>93</cp:revision>
  <dcterms:created xsi:type="dcterms:W3CDTF">2022-08-02T09:54:50Z</dcterms:created>
  <dcterms:modified xsi:type="dcterms:W3CDTF">2024-01-05T14:39:04Z</dcterms:modified>
</cp:coreProperties>
</file>