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44"/>
  </p:notesMasterIdLst>
  <p:sldIdLst>
    <p:sldId id="265" r:id="rId2"/>
    <p:sldId id="256" r:id="rId3"/>
    <p:sldId id="260" r:id="rId4"/>
    <p:sldId id="269" r:id="rId5"/>
    <p:sldId id="267" r:id="rId6"/>
    <p:sldId id="268" r:id="rId7"/>
    <p:sldId id="263" r:id="rId8"/>
    <p:sldId id="261" r:id="rId9"/>
    <p:sldId id="271" r:id="rId10"/>
    <p:sldId id="270" r:id="rId11"/>
    <p:sldId id="272" r:id="rId12"/>
    <p:sldId id="277" r:id="rId13"/>
    <p:sldId id="282"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16" r:id="rId40"/>
    <p:sldId id="317" r:id="rId41"/>
    <p:sldId id="318" r:id="rId42"/>
    <p:sldId id="266"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479" autoAdjust="0"/>
  </p:normalViewPr>
  <p:slideViewPr>
    <p:cSldViewPr snapToGrid="0">
      <p:cViewPr varScale="1">
        <p:scale>
          <a:sx n="105" d="100"/>
          <a:sy n="105" d="100"/>
        </p:scale>
        <p:origin x="7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22/12/2023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Did you know?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first production mapping with sensors mounted on harvesters started in the early 1990s. The first applications were on harvesters and were implemented in fields in the UK. The first applications demonstrated the high variability of production and the usefulness of applying precision agriculture. Sensors for many other crops started to be produced in the late 1990s, e.g., for cotton, potatoes, beets, industrial tomatoes, but also applications in tree crops and horticulture.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
        <p:nvSpPr>
          <p:cNvPr id="4" name="Slide Number Placeholder 3"/>
          <p:cNvSpPr>
            <a:spLocks noGrp="1"/>
          </p:cNvSpPr>
          <p:nvPr>
            <p:ph type="sldNum" sz="quarter" idx="5"/>
          </p:nvPr>
        </p:nvSpPr>
        <p:spPr/>
        <p:txBody>
          <a:bodyPr/>
          <a:lstStyle/>
          <a:p>
            <a:fld id="{C6235AB5-D1E5-48C5-AA88-978DACDF2927}" type="slidenum">
              <a:rPr lang="en-GB" smtClean="0"/>
              <a:t>22</a:t>
            </a:fld>
            <a:endParaRPr lang="en-GB"/>
          </a:p>
        </p:txBody>
      </p:sp>
    </p:spTree>
    <p:extLst>
      <p:ext uri="{BB962C8B-B14F-4D97-AF65-F5344CB8AC3E}">
        <p14:creationId xmlns:p14="http://schemas.microsoft.com/office/powerpoint/2010/main" val="655161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6235AB5-D1E5-48C5-AA88-978DACDF2927}" type="slidenum">
              <a:rPr lang="en-GB" smtClean="0"/>
              <a:t>33</a:t>
            </a:fld>
            <a:endParaRPr lang="en-GB"/>
          </a:p>
        </p:txBody>
      </p:sp>
    </p:spTree>
    <p:extLst>
      <p:ext uri="{BB962C8B-B14F-4D97-AF65-F5344CB8AC3E}">
        <p14:creationId xmlns:p14="http://schemas.microsoft.com/office/powerpoint/2010/main" val="4240196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xml"/><Relationship Id="rId1" Type="http://schemas.openxmlformats.org/officeDocument/2006/relationships/video" Target="https://www.youtube.com/embed/kEa2z9POw6M?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5.xml"/><Relationship Id="rId1" Type="http://schemas.openxmlformats.org/officeDocument/2006/relationships/video" Target="https://www.youtube.com/embed/AHVr3wderFg?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video" Target="https://www.youtube.com/embed/97JZMrnRnYM?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Automation with PLC</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10</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1081478" y="1487560"/>
            <a:ext cx="9738921" cy="4394200"/>
          </a:xfrm>
        </p:spPr>
        <p:txBody>
          <a:bodyPr>
            <a:normAutofit lnSpcReduction="10000"/>
          </a:bodyPr>
          <a:lstStyle/>
          <a:p>
            <a:pPr algn="just">
              <a:lnSpc>
                <a:spcPct val="115000"/>
              </a:lnSpc>
              <a:spcBef>
                <a:spcPts val="60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Programmable Logic Controllers (PLC) or Logic Controllers, are controllers that can be programmed, and they belong to the family of computers (special use).  </a:t>
            </a:r>
          </a:p>
          <a:p>
            <a:pPr marL="0" indent="0" algn="just">
              <a:lnSpc>
                <a:spcPct val="115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 </a:t>
            </a:r>
            <a:r>
              <a:rPr lang="en-US" sz="1800" b="1" dirty="0">
                <a:effectLst/>
                <a:latin typeface="Calibri" panose="020F0502020204030204" pitchFamily="34" charset="0"/>
                <a:ea typeface="Calibri" panose="020F0502020204030204" pitchFamily="34" charset="0"/>
                <a:cs typeface="Calibri" panose="020F0502020204030204" pitchFamily="34" charset="0"/>
              </a:rPr>
              <a:t>PLC</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Monitors inputs </a:t>
            </a:r>
            <a:r>
              <a:rPr lang="en-US" sz="1800" dirty="0">
                <a:effectLst/>
                <a:latin typeface="Calibri" panose="020F0502020204030204" pitchFamily="34" charset="0"/>
                <a:ea typeface="Calibri" panose="020F0502020204030204" pitchFamily="34" charset="0"/>
                <a:cs typeface="Calibri" panose="020F0502020204030204" pitchFamily="34" charset="0"/>
              </a:rPr>
              <a:t>(Switches, sensors, etc.)</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Makes decisions </a:t>
            </a:r>
            <a:r>
              <a:rPr lang="en-US" sz="1800" dirty="0">
                <a:effectLst/>
                <a:latin typeface="Calibri" panose="020F0502020204030204" pitchFamily="34" charset="0"/>
                <a:ea typeface="Calibri" panose="020F0502020204030204" pitchFamily="34" charset="0"/>
                <a:cs typeface="Calibri" panose="020F0502020204030204" pitchFamily="34" charset="0"/>
              </a:rPr>
              <a:t>based on its program</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Controls outputs </a:t>
            </a:r>
            <a:r>
              <a:rPr lang="en-US" sz="1800" dirty="0">
                <a:effectLst/>
                <a:latin typeface="Calibri" panose="020F0502020204030204" pitchFamily="34" charset="0"/>
                <a:ea typeface="Calibri" panose="020F0502020204030204" pitchFamily="34" charset="0"/>
                <a:cs typeface="Calibri" panose="020F0502020204030204" pitchFamily="34" charset="0"/>
              </a:rPr>
              <a:t>(lamps, pumps, motors, etc.),</a:t>
            </a:r>
          </a:p>
          <a:p>
            <a:pPr marL="0" indent="0" algn="just">
              <a:lnSpc>
                <a:spcPct val="115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to automate a process or a machine or mechanize a mechanical operation. They are useful in commercial and industrial applications.</a:t>
            </a:r>
          </a:p>
          <a:p>
            <a:endParaRPr lang="en-GB" sz="2400" dirty="0"/>
          </a:p>
          <a:p>
            <a:pPr marL="0" indent="0">
              <a:buNone/>
            </a:pPr>
            <a:r>
              <a:rPr lang="en-US" sz="1800" b="1" dirty="0"/>
              <a:t>PLCs</a:t>
            </a:r>
            <a:r>
              <a:rPr lang="en-US" sz="1800" dirty="0"/>
              <a:t> can </a:t>
            </a:r>
            <a:r>
              <a:rPr lang="en-US" sz="1800" b="1" dirty="0"/>
              <a:t>implement</a:t>
            </a:r>
            <a:r>
              <a:rPr lang="en-US" sz="1800" dirty="0"/>
              <a:t> and </a:t>
            </a:r>
            <a:r>
              <a:rPr lang="en-US" sz="1800" b="1" dirty="0"/>
              <a:t>execute</a:t>
            </a:r>
            <a:r>
              <a:rPr lang="en-US" sz="1800" dirty="0"/>
              <a:t> the same and even more complex tasks automation than (traditional) automation and controls that were done with relays, cables, pins, </a:t>
            </a:r>
            <a:r>
              <a:rPr lang="en-US" sz="1800" dirty="0" err="1"/>
              <a:t>etc</a:t>
            </a:r>
            <a:endParaRPr lang="en-GB" sz="1800" dirty="0"/>
          </a:p>
        </p:txBody>
      </p:sp>
    </p:spTree>
    <p:extLst>
      <p:ext uri="{BB962C8B-B14F-4D97-AF65-F5344CB8AC3E}">
        <p14:creationId xmlns:p14="http://schemas.microsoft.com/office/powerpoint/2010/main" val="30683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Automation with PLC</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11</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a:bodyPr>
          <a:lstStyle/>
          <a:p>
            <a:pPr marL="0" indent="0">
              <a:buNone/>
            </a:pPr>
            <a:r>
              <a:rPr lang="en-US" sz="1800" b="1" dirty="0"/>
              <a:t>Structure of the PLC - Program flow</a:t>
            </a:r>
            <a:endParaRPr lang="en-US" sz="1800" dirty="0"/>
          </a:p>
          <a:p>
            <a:pPr marL="0" indent="0">
              <a:buNone/>
            </a:pPr>
            <a:endParaRPr lang="en-US" sz="1800" dirty="0"/>
          </a:p>
          <a:p>
            <a:pPr marL="0" indent="0">
              <a:buNone/>
            </a:pPr>
            <a:r>
              <a:rPr lang="en-US" sz="1800" dirty="0"/>
              <a:t>Each </a:t>
            </a:r>
            <a:r>
              <a:rPr lang="en-US" sz="1800" b="1" dirty="0"/>
              <a:t>PLC</a:t>
            </a:r>
            <a:r>
              <a:rPr lang="en-US" sz="1800" dirty="0"/>
              <a:t> has basically the same structure as described below. The differences between different types of PLC are subject to convenience and features needed in each application. Their structure includes:</a:t>
            </a:r>
          </a:p>
          <a:p>
            <a:pPr marL="0" indent="0">
              <a:buNone/>
            </a:pPr>
            <a:endParaRPr lang="en-US" sz="1800" dirty="0"/>
          </a:p>
          <a:p>
            <a:r>
              <a:rPr lang="en-US" sz="1800" b="1" dirty="0"/>
              <a:t>Computer implementation </a:t>
            </a:r>
            <a:r>
              <a:rPr lang="en-US" sz="1800" dirty="0"/>
              <a:t>(CPU, memories CPUs (memory, RAM/ROM, etc.)</a:t>
            </a:r>
          </a:p>
          <a:p>
            <a:r>
              <a:rPr lang="en-US" sz="1800" b="1" dirty="0"/>
              <a:t>Input lines </a:t>
            </a:r>
            <a:r>
              <a:rPr lang="en-US" sz="1800" dirty="0"/>
              <a:t>(analogue or digital inputs)</a:t>
            </a:r>
          </a:p>
          <a:p>
            <a:r>
              <a:rPr lang="en-US" sz="1800" b="1" dirty="0"/>
              <a:t>Output lines</a:t>
            </a:r>
            <a:r>
              <a:rPr lang="en-US" sz="1800" dirty="0"/>
              <a:t> (with relay or relay implementation transistors)</a:t>
            </a:r>
          </a:p>
          <a:p>
            <a:r>
              <a:rPr lang="en-US" sz="1800" b="1" dirty="0"/>
              <a:t>LED indicators </a:t>
            </a:r>
            <a:r>
              <a:rPr lang="en-US" sz="1800" dirty="0"/>
              <a:t>(input/output status).</a:t>
            </a:r>
          </a:p>
          <a:p>
            <a:r>
              <a:rPr lang="en-US" sz="1800" b="1" dirty="0"/>
              <a:t>Communication port </a:t>
            </a:r>
            <a:r>
              <a:rPr lang="en-US" sz="1800" dirty="0"/>
              <a:t>(for programming and/or cooperation with other PLCs or modules)</a:t>
            </a:r>
          </a:p>
          <a:p>
            <a:endParaRPr lang="en-GB" dirty="0"/>
          </a:p>
        </p:txBody>
      </p:sp>
    </p:spTree>
    <p:extLst>
      <p:ext uri="{BB962C8B-B14F-4D97-AF65-F5344CB8AC3E}">
        <p14:creationId xmlns:p14="http://schemas.microsoft.com/office/powerpoint/2010/main" val="321143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Where do we find RELAYS in agriculture?</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23457" y="1770998"/>
            <a:ext cx="9026556" cy="4405964"/>
          </a:xfrm>
        </p:spPr>
        <p:txBody>
          <a:bodyPr>
            <a:normAutofit lnSpcReduction="10000"/>
          </a:bodyPr>
          <a:lstStyle/>
          <a:p>
            <a:pPr algn="just"/>
            <a:r>
              <a:rPr lang="en-US" sz="1800" b="1" dirty="0">
                <a:solidFill>
                  <a:srgbClr val="000000"/>
                </a:solidFill>
                <a:effectLst/>
                <a:ea typeface="Times New Roman" panose="02020603050405020304" pitchFamily="18" charset="0"/>
                <a:cs typeface="Calibri" panose="020F0502020204030204" pitchFamily="34" charset="0"/>
              </a:rPr>
              <a:t>Irrigation Control: </a:t>
            </a:r>
            <a:r>
              <a:rPr lang="en-US" sz="1800" dirty="0">
                <a:solidFill>
                  <a:srgbClr val="000000"/>
                </a:solidFill>
                <a:effectLst/>
                <a:ea typeface="Times New Roman" panose="02020603050405020304" pitchFamily="18" charset="0"/>
                <a:cs typeface="Calibri" panose="020F0502020204030204" pitchFamily="34" charset="0"/>
              </a:rPr>
              <a:t>Relays are used to control pumps, valves, and solenoids in irrigation systems. </a:t>
            </a:r>
          </a:p>
          <a:p>
            <a:pPr algn="just"/>
            <a:endParaRPr lang="en-US"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Temperature Control:</a:t>
            </a:r>
            <a:r>
              <a:rPr lang="en-GB" sz="1800" dirty="0">
                <a:solidFill>
                  <a:srgbClr val="000000"/>
                </a:solidFill>
                <a:effectLst/>
                <a:ea typeface="Times New Roman" panose="02020603050405020304" pitchFamily="18" charset="0"/>
                <a:cs typeface="Calibri" panose="020F0502020204030204" pitchFamily="34" charset="0"/>
              </a:rPr>
              <a:t> In greenhouses and climate-controlled environments, relays are employed to manage heaters, fans, and cooling systems</a:t>
            </a: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US" sz="1800" b="1" dirty="0"/>
              <a:t>Lighting Control: </a:t>
            </a:r>
            <a:r>
              <a:rPr lang="en-US" sz="1800" dirty="0"/>
              <a:t>In indoor farming or controlled environment agriculture, relays can be used to control artificial lighting systems, ensuring that crops receive the right amount and type of light for photosynthesis</a:t>
            </a:r>
          </a:p>
          <a:p>
            <a:pPr algn="just"/>
            <a:endParaRPr lang="en-US" sz="1800" dirty="0"/>
          </a:p>
          <a:p>
            <a:pPr algn="just"/>
            <a:r>
              <a:rPr lang="en-US" sz="1800" b="1" dirty="0"/>
              <a:t>Livestock Feeding and Watering: </a:t>
            </a:r>
            <a:r>
              <a:rPr lang="en-US" sz="1800" dirty="0"/>
              <a:t>Relays can be used to automate the operation of feeders and waterers for livestock, ensuring that animals receive adequate nutrition and hydration</a:t>
            </a:r>
          </a:p>
          <a:p>
            <a:pPr algn="just"/>
            <a:endParaRPr lang="en-US" sz="1800" dirty="0"/>
          </a:p>
          <a:p>
            <a:pPr algn="just"/>
            <a:r>
              <a:rPr lang="en-US" sz="1800" b="1" dirty="0"/>
              <a:t>Security and Access Control: </a:t>
            </a:r>
            <a:r>
              <a:rPr lang="en-US" sz="1800" dirty="0"/>
              <a:t>Relays are sometimes used for controlling access to agricultural facilities, such as gates and security systems, to enhance farm security.</a:t>
            </a:r>
            <a:endParaRPr lang="en-GB" sz="1800" dirty="0"/>
          </a:p>
        </p:txBody>
      </p:sp>
    </p:spTree>
    <p:extLst>
      <p:ext uri="{BB962C8B-B14F-4D97-AF65-F5344CB8AC3E}">
        <p14:creationId xmlns:p14="http://schemas.microsoft.com/office/powerpoint/2010/main" val="240338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Where do we find PLCs in Agriculture?</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lnSpcReduction="10000"/>
          </a:bodyPr>
          <a:lstStyle/>
          <a:p>
            <a:r>
              <a:rPr lang="en-GB" sz="1800" b="1" dirty="0">
                <a:solidFill>
                  <a:srgbClr val="000000"/>
                </a:solidFill>
                <a:effectLst/>
                <a:ea typeface="Times New Roman" panose="02020603050405020304" pitchFamily="18" charset="0"/>
                <a:cs typeface="Calibri" panose="020F0502020204030204" pitchFamily="34" charset="0"/>
              </a:rPr>
              <a:t>Automated Machinery Control:</a:t>
            </a:r>
            <a:r>
              <a:rPr lang="en-GB" sz="1800" dirty="0">
                <a:solidFill>
                  <a:srgbClr val="000000"/>
                </a:solidFill>
                <a:effectLst/>
                <a:ea typeface="Times New Roman" panose="02020603050405020304" pitchFamily="18" charset="0"/>
                <a:cs typeface="Calibri" panose="020F0502020204030204" pitchFamily="34" charset="0"/>
              </a:rPr>
              <a:t> PLCs are often employed to control and automate various agricultural machinery, including tractors, </a:t>
            </a:r>
            <a:r>
              <a:rPr lang="en-GB" sz="1800" dirty="0" err="1">
                <a:solidFill>
                  <a:srgbClr val="000000"/>
                </a:solidFill>
                <a:effectLst/>
                <a:ea typeface="Times New Roman" panose="02020603050405020304" pitchFamily="18" charset="0"/>
                <a:cs typeface="Calibri" panose="020F0502020204030204" pitchFamily="34" charset="0"/>
              </a:rPr>
              <a:t>seeders</a:t>
            </a:r>
            <a:r>
              <a:rPr lang="en-GB" sz="1800" dirty="0">
                <a:solidFill>
                  <a:srgbClr val="000000"/>
                </a:solidFill>
                <a:effectLst/>
                <a:ea typeface="Times New Roman" panose="02020603050405020304" pitchFamily="18" charset="0"/>
                <a:cs typeface="Calibri" panose="020F0502020204030204" pitchFamily="34" charset="0"/>
              </a:rPr>
              <a:t>, harvesters, and sorting equipment</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Data Collection and Monitoring</a:t>
            </a:r>
            <a:r>
              <a:rPr lang="en-GB" sz="1800" dirty="0">
                <a:solidFill>
                  <a:srgbClr val="000000"/>
                </a:solidFill>
                <a:effectLst/>
                <a:ea typeface="Times New Roman" panose="02020603050405020304" pitchFamily="18" charset="0"/>
                <a:cs typeface="Calibri" panose="020F0502020204030204" pitchFamily="34" charset="0"/>
              </a:rPr>
              <a:t>: PLCs collect data from sensors, such as soil moisture sensors, weather stations, and humidity sensors, to monitor and control environmental conditions</a:t>
            </a:r>
          </a:p>
          <a:p>
            <a:endParaRPr lang="en-GB" sz="1800" dirty="0">
              <a:solidFill>
                <a:srgbClr val="000000"/>
              </a:solidFill>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Irrigation Management:</a:t>
            </a:r>
            <a:r>
              <a:rPr lang="en-GB" sz="1800" dirty="0">
                <a:solidFill>
                  <a:srgbClr val="000000"/>
                </a:solidFill>
                <a:effectLst/>
                <a:ea typeface="Times New Roman" panose="02020603050405020304" pitchFamily="18" charset="0"/>
                <a:cs typeface="Calibri" panose="020F0502020204030204" pitchFamily="34" charset="0"/>
              </a:rPr>
              <a:t> PLCs can manage complex irrigation systems, adjusting water flow rates, timing, and distribution based on real-time sensor data</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Feed and Livestock Management:</a:t>
            </a:r>
            <a:r>
              <a:rPr lang="en-GB" sz="1800" dirty="0">
                <a:solidFill>
                  <a:srgbClr val="000000"/>
                </a:solidFill>
                <a:effectLst/>
                <a:ea typeface="Times New Roman" panose="02020603050405020304" pitchFamily="18" charset="0"/>
                <a:cs typeface="Calibri" panose="020F0502020204030204" pitchFamily="34" charset="0"/>
              </a:rPr>
              <a:t> In livestock farming, PLCs can automate feed distribution, monitor animal health through sensors, and control ventilation systems to ensure optimal conditions</a:t>
            </a:r>
          </a:p>
          <a:p>
            <a:endParaRPr lang="en-GB" sz="1800" dirty="0">
              <a:solidFill>
                <a:srgbClr val="000000"/>
              </a:solidFill>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Process Control: </a:t>
            </a:r>
            <a:r>
              <a:rPr lang="en-GB" sz="1800" dirty="0">
                <a:solidFill>
                  <a:srgbClr val="000000"/>
                </a:solidFill>
                <a:effectLst/>
                <a:ea typeface="Times New Roman" panose="02020603050405020304" pitchFamily="18" charset="0"/>
                <a:cs typeface="Calibri" panose="020F0502020204030204" pitchFamily="34" charset="0"/>
              </a:rPr>
              <a:t>PLCs play a crucial role in food processing facilities associated with agriculture. They manage various stages of food processing, ensuring quality and consistency</a:t>
            </a:r>
            <a:endParaRPr lang="en-GB" dirty="0"/>
          </a:p>
        </p:txBody>
      </p:sp>
    </p:spTree>
    <p:extLst>
      <p:ext uri="{BB962C8B-B14F-4D97-AF65-F5344CB8AC3E}">
        <p14:creationId xmlns:p14="http://schemas.microsoft.com/office/powerpoint/2010/main" val="328693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What’s a PID controller?</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35852"/>
            <a:ext cx="10515599" cy="4321941"/>
          </a:xfrm>
        </p:spPr>
        <p:txBody>
          <a:bodyPr>
            <a:normAutofit/>
          </a:bodyPr>
          <a:lstStyle/>
          <a:p>
            <a:pPr marL="0" indent="0">
              <a:buNone/>
            </a:pPr>
            <a:r>
              <a:rPr lang="en-US" sz="1800" b="1" dirty="0">
                <a:solidFill>
                  <a:srgbClr val="000000"/>
                </a:solidFill>
                <a:effectLst/>
                <a:ea typeface="Times New Roman" panose="02020603050405020304" pitchFamily="18" charset="0"/>
                <a:cs typeface="Calibri" panose="020F0502020204030204" pitchFamily="34" charset="0"/>
              </a:rPr>
              <a:t>PID controller </a:t>
            </a:r>
            <a:r>
              <a:rPr lang="en-US" sz="1800" dirty="0">
                <a:solidFill>
                  <a:srgbClr val="000000"/>
                </a:solidFill>
                <a:effectLst/>
                <a:ea typeface="Times New Roman" panose="02020603050405020304" pitchFamily="18" charset="0"/>
                <a:cs typeface="Calibri" panose="020F0502020204030204" pitchFamily="34" charset="0"/>
              </a:rPr>
              <a:t>is a series compensator, which is integrated, in whole or in part, into the straight branch of the closed loop system loop and appropriately adjusts the signal that activates the system under control, taking into account the deviation (error) of the input (usually the desired specification for the output) from the actual output of the system. </a:t>
            </a:r>
          </a:p>
          <a:p>
            <a:pPr marL="0" indent="0">
              <a:buNone/>
            </a:pPr>
            <a:endParaRPr lang="en-US" sz="1800" dirty="0">
              <a:solidFill>
                <a:srgbClr val="000000"/>
              </a:solidFill>
              <a:ea typeface="Times New Roman" panose="02020603050405020304" pitchFamily="18" charset="0"/>
              <a:cs typeface="Calibri" panose="020F0502020204030204" pitchFamily="34" charset="0"/>
            </a:endParaRPr>
          </a:p>
          <a:p>
            <a:pPr marL="0" indent="0">
              <a:buNone/>
            </a:pPr>
            <a:r>
              <a:rPr lang="en-US" sz="1800" dirty="0">
                <a:solidFill>
                  <a:srgbClr val="000000"/>
                </a:solidFill>
                <a:effectLst/>
                <a:ea typeface="Times New Roman" panose="02020603050405020304" pitchFamily="18" charset="0"/>
                <a:cs typeface="Calibri" panose="020F0502020204030204" pitchFamily="34" charset="0"/>
              </a:rPr>
              <a:t>A </a:t>
            </a:r>
            <a:r>
              <a:rPr lang="en-US" sz="1800" b="1" dirty="0">
                <a:solidFill>
                  <a:srgbClr val="000000"/>
                </a:solidFill>
                <a:effectLst/>
                <a:ea typeface="Times New Roman" panose="02020603050405020304" pitchFamily="18" charset="0"/>
                <a:cs typeface="Calibri" panose="020F0502020204030204" pitchFamily="34" charset="0"/>
              </a:rPr>
              <a:t>PID controller </a:t>
            </a:r>
            <a:r>
              <a:rPr lang="en-US" sz="1800" dirty="0">
                <a:solidFill>
                  <a:srgbClr val="000000"/>
                </a:solidFill>
                <a:effectLst/>
                <a:ea typeface="Times New Roman" panose="02020603050405020304" pitchFamily="18" charset="0"/>
                <a:cs typeface="Calibri" panose="020F0502020204030204" pitchFamily="34" charset="0"/>
              </a:rPr>
              <a:t>includes 3 main terms:</a:t>
            </a:r>
          </a:p>
          <a:p>
            <a:r>
              <a:rPr lang="en-US" sz="1800" dirty="0">
                <a:solidFill>
                  <a:srgbClr val="000000"/>
                </a:solidFill>
                <a:effectLst/>
                <a:ea typeface="Times New Roman" panose="02020603050405020304" pitchFamily="18" charset="0"/>
                <a:cs typeface="Calibri" panose="020F0502020204030204" pitchFamily="34" charset="0"/>
              </a:rPr>
              <a:t>The Proportional term (Proportional or P term)</a:t>
            </a:r>
          </a:p>
          <a:p>
            <a:r>
              <a:rPr lang="en-US" sz="1800" dirty="0">
                <a:solidFill>
                  <a:srgbClr val="000000"/>
                </a:solidFill>
                <a:effectLst/>
                <a:ea typeface="Times New Roman" panose="02020603050405020304" pitchFamily="18" charset="0"/>
                <a:cs typeface="Calibri" panose="020F0502020204030204" pitchFamily="34" charset="0"/>
              </a:rPr>
              <a:t>The Integral or I term, </a:t>
            </a:r>
          </a:p>
          <a:p>
            <a:r>
              <a:rPr lang="en-US" sz="1800" dirty="0">
                <a:solidFill>
                  <a:srgbClr val="000000"/>
                </a:solidFill>
                <a:effectLst/>
                <a:ea typeface="Times New Roman" panose="02020603050405020304" pitchFamily="18" charset="0"/>
                <a:cs typeface="Calibri" panose="020F0502020204030204" pitchFamily="34" charset="0"/>
              </a:rPr>
              <a:t>The Differential term (Derivative or D term)</a:t>
            </a:r>
          </a:p>
          <a:p>
            <a:pPr marL="0" indent="0">
              <a:buNone/>
            </a:pPr>
            <a:endParaRPr lang="en-US" sz="1800" dirty="0">
              <a:solidFill>
                <a:srgbClr val="000000"/>
              </a:solidFill>
              <a:effectLst/>
              <a:ea typeface="Times New Roman" panose="02020603050405020304" pitchFamily="18" charset="0"/>
              <a:cs typeface="Calibri" panose="020F0502020204030204" pitchFamily="34" charset="0"/>
            </a:endParaRPr>
          </a:p>
          <a:p>
            <a:endParaRPr lang="en-GB" dirty="0"/>
          </a:p>
        </p:txBody>
      </p:sp>
    </p:spTree>
    <p:extLst>
      <p:ext uri="{BB962C8B-B14F-4D97-AF65-F5344CB8AC3E}">
        <p14:creationId xmlns:p14="http://schemas.microsoft.com/office/powerpoint/2010/main" val="163456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Agricultural Automation Systems:</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9982200" cy="4395600"/>
          </a:xfrm>
        </p:spPr>
        <p:txBody>
          <a:bodyPr>
            <a:normAutofit/>
          </a:bodyPr>
          <a:lstStyle/>
          <a:p>
            <a:pPr marL="0" indent="0" algn="just">
              <a:buNone/>
            </a:pPr>
            <a:r>
              <a:rPr lang="en-US" sz="1800" dirty="0"/>
              <a:t>Many agricultural automation systems, like many automation systems in most industries, perform the following actions:</a:t>
            </a:r>
          </a:p>
          <a:p>
            <a:pPr marL="0" indent="0" algn="just">
              <a:buNone/>
            </a:pPr>
            <a:endParaRPr lang="en-US" sz="1800" dirty="0"/>
          </a:p>
          <a:p>
            <a:pPr algn="just"/>
            <a:r>
              <a:rPr lang="en-US" sz="1800" b="1" dirty="0"/>
              <a:t>Obtain</a:t>
            </a:r>
            <a:r>
              <a:rPr lang="en-US" sz="1800" dirty="0"/>
              <a:t> and </a:t>
            </a:r>
            <a:r>
              <a:rPr lang="en-US" sz="1800" b="1" dirty="0"/>
              <a:t>process</a:t>
            </a:r>
            <a:r>
              <a:rPr lang="en-US" sz="1800" dirty="0"/>
              <a:t> information.</a:t>
            </a:r>
          </a:p>
          <a:p>
            <a:pPr algn="just"/>
            <a:r>
              <a:rPr lang="en-US" sz="1800" b="1" dirty="0"/>
              <a:t>Make a decision</a:t>
            </a:r>
            <a:r>
              <a:rPr lang="en-US" sz="1800" dirty="0"/>
              <a:t>.</a:t>
            </a:r>
          </a:p>
          <a:p>
            <a:pPr algn="just"/>
            <a:r>
              <a:rPr lang="en-US" sz="1800" b="1" dirty="0"/>
              <a:t>Perform</a:t>
            </a:r>
            <a:r>
              <a:rPr lang="en-US" sz="1800" dirty="0"/>
              <a:t> some actions.</a:t>
            </a:r>
          </a:p>
          <a:p>
            <a:pPr algn="just"/>
            <a:endParaRPr lang="en-US" sz="1800" dirty="0"/>
          </a:p>
          <a:p>
            <a:pPr marL="0" indent="0" algn="just">
              <a:buNone/>
            </a:pPr>
            <a:r>
              <a:rPr lang="en-GB" sz="1800" dirty="0">
                <a:solidFill>
                  <a:srgbClr val="000000"/>
                </a:solidFill>
                <a:effectLst/>
                <a:latin typeface="Minion Pro"/>
                <a:ea typeface="Times New Roman" panose="02020603050405020304" pitchFamily="18" charset="0"/>
                <a:cs typeface="Calibri" panose="020F0502020204030204" pitchFamily="34" charset="0"/>
              </a:rPr>
              <a:t>The automation system needs information to make appropriate decisions before it takes actions. If the automation system has incorrect information, it will make faulty decisions and will take incorrect actions. The information required by many agricultural automation systems can often be one of three types. These types are setpoints, agricultural variables, and automation system variables. Setpoints are desired outputs, conditions, or relationships supplied to the automation system from the outside. </a:t>
            </a:r>
            <a:endParaRPr lang="en-GB" dirty="0"/>
          </a:p>
        </p:txBody>
      </p:sp>
    </p:spTree>
    <p:extLst>
      <p:ext uri="{BB962C8B-B14F-4D97-AF65-F5344CB8AC3E}">
        <p14:creationId xmlns:p14="http://schemas.microsoft.com/office/powerpoint/2010/main" val="226942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Controllers</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a:bodyPr>
          <a:lstStyle/>
          <a:p>
            <a:r>
              <a:rPr lang="en-GB" sz="1800" b="1" dirty="0">
                <a:solidFill>
                  <a:srgbClr val="000000"/>
                </a:solidFill>
                <a:effectLst/>
                <a:ea typeface="Times New Roman" panose="02020603050405020304" pitchFamily="18" charset="0"/>
                <a:cs typeface="Calibri" panose="020F0502020204030204" pitchFamily="34" charset="0"/>
              </a:rPr>
              <a:t>Controllers</a:t>
            </a:r>
            <a:r>
              <a:rPr lang="en-GB" sz="1800" dirty="0">
                <a:solidFill>
                  <a:srgbClr val="000000"/>
                </a:solidFill>
                <a:effectLst/>
                <a:ea typeface="Times New Roman" panose="02020603050405020304" pitchFamily="18" charset="0"/>
                <a:cs typeface="Calibri" panose="020F0502020204030204" pitchFamily="34" charset="0"/>
              </a:rPr>
              <a:t> can be classified by the number of states of the output of the controller. Generally, the more states of the output, the more complicated and costly the controller will be. They will be initially classified here into on–off, discrete-output, and continuous controller categories. On–off control is the simplest control. Consider, for example, a simple heating system.</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Controllers</a:t>
            </a:r>
            <a:r>
              <a:rPr lang="en-GB" sz="1800" dirty="0">
                <a:solidFill>
                  <a:srgbClr val="000000"/>
                </a:solidFill>
                <a:effectLst/>
                <a:ea typeface="Times New Roman" panose="02020603050405020304" pitchFamily="18" charset="0"/>
                <a:cs typeface="Calibri" panose="020F0502020204030204" pitchFamily="34" charset="0"/>
              </a:rPr>
              <a:t> can be mathematically analysed to predict and understand performance and to enable improvements. The classical control theory was developed in the middle of the twentieth century to analyse automation systems.</a:t>
            </a:r>
          </a:p>
          <a:p>
            <a:endParaRPr lang="en-GB" sz="1800" dirty="0">
              <a:solidFill>
                <a:srgbClr val="000000"/>
              </a:solidFill>
              <a:ea typeface="Times New Roman" panose="02020603050405020304" pitchFamily="18" charset="0"/>
              <a:cs typeface="Calibri" panose="020F0502020204030204" pitchFamily="34" charset="0"/>
            </a:endParaRPr>
          </a:p>
          <a:p>
            <a:r>
              <a:rPr lang="en-US" sz="1800" b="1" dirty="0">
                <a:solidFill>
                  <a:srgbClr val="000000"/>
                </a:solidFill>
                <a:ea typeface="Times New Roman" panose="02020603050405020304" pitchFamily="18" charset="0"/>
                <a:cs typeface="Calibri" panose="020F0502020204030204" pitchFamily="34" charset="0"/>
              </a:rPr>
              <a:t>C</a:t>
            </a:r>
            <a:r>
              <a:rPr lang="en-US" sz="1800" b="1" dirty="0">
                <a:solidFill>
                  <a:srgbClr val="000000"/>
                </a:solidFill>
                <a:effectLst/>
                <a:ea typeface="Times New Roman" panose="02020603050405020304" pitchFamily="18" charset="0"/>
                <a:cs typeface="Calibri" panose="020F0502020204030204" pitchFamily="34" charset="0"/>
              </a:rPr>
              <a:t>ontrollers</a:t>
            </a:r>
            <a:r>
              <a:rPr lang="en-US" sz="1800" dirty="0">
                <a:solidFill>
                  <a:srgbClr val="000000"/>
                </a:solidFill>
                <a:effectLst/>
                <a:ea typeface="Times New Roman" panose="02020603050405020304" pitchFamily="18" charset="0"/>
                <a:cs typeface="Calibri" panose="020F0502020204030204" pitchFamily="34" charset="0"/>
              </a:rPr>
              <a:t> must take all the sensor signals and resolve them into coherent and reliable information. The signals received may vary widely for such characteristics as signal level, frequency content, and noise. The controller front ends must properly process the signals to obtain reliable information. But the most important task of the controller is to decide the proper action.</a:t>
            </a:r>
            <a:endParaRPr lang="en-GB" b="1" dirty="0"/>
          </a:p>
        </p:txBody>
      </p:sp>
    </p:spTree>
    <p:extLst>
      <p:ext uri="{BB962C8B-B14F-4D97-AF65-F5344CB8AC3E}">
        <p14:creationId xmlns:p14="http://schemas.microsoft.com/office/powerpoint/2010/main" val="77868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Microcomputers in Agriculture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15068" y="1562194"/>
            <a:ext cx="10338731" cy="4395600"/>
          </a:xfrm>
        </p:spPr>
        <p:txBody>
          <a:bodyPr>
            <a:normAutofit/>
          </a:bodyPr>
          <a:lstStyle/>
          <a:p>
            <a:pPr marL="0" indent="0">
              <a:buNone/>
            </a:pPr>
            <a:r>
              <a:rPr lang="en-US" sz="1800" dirty="0"/>
              <a:t>Set of mechanisms/devices in the environment that perform a specific action or activity and interact. As we can see, from the field of agriculture, it is not possible to end the contribution of computer systems as these have become indispensable in every branch of human activity. </a:t>
            </a:r>
          </a:p>
          <a:p>
            <a:pPr marL="0" indent="0">
              <a:buNone/>
            </a:pPr>
            <a:endParaRPr lang="en-US" sz="1800" dirty="0"/>
          </a:p>
          <a:p>
            <a:pPr marL="0" indent="0">
              <a:buNone/>
            </a:pPr>
            <a:r>
              <a:rPr lang="en-GB" sz="1800" b="1" dirty="0"/>
              <a:t>System requirements:</a:t>
            </a:r>
          </a:p>
          <a:p>
            <a:pPr marL="0" indent="0">
              <a:buNone/>
            </a:pPr>
            <a:r>
              <a:rPr lang="en-US" sz="1800" dirty="0"/>
              <a:t>•In many cases, all you need is a computer that could </a:t>
            </a:r>
            <a:r>
              <a:rPr lang="en-US" sz="1800" dirty="0" err="1"/>
              <a:t>programme</a:t>
            </a:r>
            <a:r>
              <a:rPr lang="en-US" sz="1800" dirty="0"/>
              <a:t> to simply take data from the environment (e.g., changes in temperature, distance, lighting, button presses) ...</a:t>
            </a:r>
          </a:p>
          <a:p>
            <a:pPr marL="0" indent="0">
              <a:buNone/>
            </a:pPr>
            <a:r>
              <a:rPr lang="en-US" sz="1800" dirty="0"/>
              <a:t>•then, after processing, give commands for actions such as switching on a lamp (unit lighting), the movement of a mechanism (e.g., a ventilation unit or a fence mechanism), the generation of a sound (siren for emergency notification).</a:t>
            </a:r>
          </a:p>
          <a:p>
            <a:pPr marL="0" indent="0">
              <a:buNone/>
            </a:pPr>
            <a:r>
              <a:rPr lang="en-US" sz="1800" dirty="0"/>
              <a:t>•The possibility of remote notification of what is happening or to delegate actions is very welcome.</a:t>
            </a:r>
          </a:p>
          <a:p>
            <a:pPr marL="0" indent="0">
              <a:buNone/>
            </a:pPr>
            <a:r>
              <a:rPr lang="en-US" sz="1800" dirty="0"/>
              <a:t>•The small size and resistance to extreme environmental conditions (e.g., temperature, humidity, radiation) and the small energy consumption is a priority.</a:t>
            </a:r>
          </a:p>
          <a:p>
            <a:pPr marL="0" indent="0">
              <a:buNone/>
            </a:pPr>
            <a:endParaRPr lang="en-GB" sz="1800" b="1" dirty="0"/>
          </a:p>
        </p:txBody>
      </p:sp>
    </p:spTree>
    <p:extLst>
      <p:ext uri="{BB962C8B-B14F-4D97-AF65-F5344CB8AC3E}">
        <p14:creationId xmlns:p14="http://schemas.microsoft.com/office/powerpoint/2010/main" val="95562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Computing Systems: Arduino &amp; Raspberry Pi</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55646" y="1562194"/>
            <a:ext cx="4555922" cy="4395600"/>
          </a:xfrm>
        </p:spPr>
        <p:txBody>
          <a:bodyPr>
            <a:normAutofit/>
          </a:bodyPr>
          <a:lstStyle/>
          <a:p>
            <a:pPr algn="just"/>
            <a:r>
              <a:rPr lang="en-US" sz="1800" dirty="0"/>
              <a:t>The </a:t>
            </a:r>
            <a:r>
              <a:rPr lang="en-US" sz="1800" b="1" dirty="0"/>
              <a:t>Arduino</a:t>
            </a:r>
            <a:r>
              <a:rPr lang="en-US" sz="1800" dirty="0"/>
              <a:t> has digital inputs/outputs and analog inputs. The latter are particularly useful as they can be used to digitize useful data (angle, distance, temperature, brightness, etc.)</a:t>
            </a:r>
          </a:p>
          <a:p>
            <a:pPr algn="just"/>
            <a:endParaRPr lang="en-US" sz="1800" dirty="0"/>
          </a:p>
          <a:p>
            <a:pPr algn="just"/>
            <a:r>
              <a:rPr lang="en-US" sz="1800" b="1" dirty="0"/>
              <a:t>Raspberry</a:t>
            </a:r>
            <a:r>
              <a:rPr lang="en-US" sz="1800" dirty="0"/>
              <a:t> is much more powerful than the Arduino, has ports GPIO, USB, Ethernet (in newer versions also Wi-Fi, Bluetooth) and is an ideal environment for developing applications in an environment Linux application, and now supports popular educational environments such as MIT Scratch or python and is becoming increasingly popular.</a:t>
            </a:r>
            <a:endParaRPr lang="en-GB" sz="1800" dirty="0"/>
          </a:p>
        </p:txBody>
      </p:sp>
      <p:pic>
        <p:nvPicPr>
          <p:cNvPr id="2" name="Picture 1">
            <a:extLst>
              <a:ext uri="{FF2B5EF4-FFF2-40B4-BE49-F238E27FC236}">
                <a16:creationId xmlns:a16="http://schemas.microsoft.com/office/drawing/2014/main" id="{2370098D-89E8-5C9A-FD31-AF1C51F123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1776" y="1657350"/>
            <a:ext cx="2905387" cy="1933229"/>
          </a:xfrm>
          <a:prstGeom prst="rect">
            <a:avLst/>
          </a:prstGeom>
          <a:noFill/>
          <a:ln>
            <a:noFill/>
          </a:ln>
        </p:spPr>
      </p:pic>
      <p:pic>
        <p:nvPicPr>
          <p:cNvPr id="5" name="Picture 4">
            <a:extLst>
              <a:ext uri="{FF2B5EF4-FFF2-40B4-BE49-F238E27FC236}">
                <a16:creationId xmlns:a16="http://schemas.microsoft.com/office/drawing/2014/main" id="{7734D505-FAA3-8B39-F2C4-7A7FF8AEE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6981" y="1657349"/>
            <a:ext cx="2905387" cy="1979479"/>
          </a:xfrm>
          <a:prstGeom prst="rect">
            <a:avLst/>
          </a:prstGeom>
          <a:noFill/>
          <a:ln>
            <a:noFill/>
          </a:ln>
        </p:spPr>
      </p:pic>
      <p:sp>
        <p:nvSpPr>
          <p:cNvPr id="10" name="Rectangle 9">
            <a:extLst>
              <a:ext uri="{FF2B5EF4-FFF2-40B4-BE49-F238E27FC236}">
                <a16:creationId xmlns:a16="http://schemas.microsoft.com/office/drawing/2014/main" id="{816E0CA3-858B-066C-ECE0-CFB664CD5FCE}"/>
              </a:ext>
            </a:extLst>
          </p:cNvPr>
          <p:cNvSpPr/>
          <p:nvPr/>
        </p:nvSpPr>
        <p:spPr>
          <a:xfrm>
            <a:off x="6023295" y="3959604"/>
            <a:ext cx="5897461" cy="864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Raspberry Pi                                  Arduino Uno</a:t>
            </a:r>
            <a:endParaRPr lang="el-GR" dirty="0">
              <a:ln>
                <a:solidFill>
                  <a:schemeClr val="tx1"/>
                </a:solidFill>
              </a:ln>
              <a:solidFill>
                <a:schemeClr val="bg1"/>
              </a:solidFill>
            </a:endParaRPr>
          </a:p>
        </p:txBody>
      </p:sp>
    </p:spTree>
    <p:extLst>
      <p:ext uri="{BB962C8B-B14F-4D97-AF65-F5344CB8AC3E}">
        <p14:creationId xmlns:p14="http://schemas.microsoft.com/office/powerpoint/2010/main" val="381842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Applications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453896" y="1281112"/>
            <a:ext cx="9442704" cy="4517213"/>
          </a:xfrm>
        </p:spPr>
        <p:txBody>
          <a:bodyPr>
            <a:noAutofit/>
          </a:bodyPr>
          <a:lstStyle/>
          <a:p>
            <a:pPr marL="342900" indent="-342900">
              <a:buAutoNum type="arabicParenR"/>
            </a:pPr>
            <a:r>
              <a:rPr lang="en-US" sz="1600" b="1" dirty="0"/>
              <a:t>Automation in field crop production</a:t>
            </a:r>
          </a:p>
          <a:p>
            <a:pPr marL="0" indent="0">
              <a:buNone/>
            </a:pPr>
            <a:endParaRPr lang="en-US" sz="1600" b="1" dirty="0"/>
          </a:p>
          <a:p>
            <a:r>
              <a:rPr lang="en-US" sz="1600" b="1" dirty="0"/>
              <a:t>Pressure sensors (Impact Force Sensor). </a:t>
            </a:r>
            <a:r>
              <a:rPr lang="en-US" sz="1600" dirty="0"/>
              <a:t>These sensors measure the force exerted by the flow of the seed at some point in the product transfer tube. This force is proportional to the flow of the seed.</a:t>
            </a:r>
          </a:p>
          <a:p>
            <a:endParaRPr lang="en-US" sz="1600" dirty="0"/>
          </a:p>
          <a:p>
            <a:r>
              <a:rPr lang="en-GB" sz="1600" b="1" dirty="0">
                <a:solidFill>
                  <a:srgbClr val="000000"/>
                </a:solidFill>
                <a:effectLst/>
                <a:latin typeface="Minion Pro"/>
                <a:ea typeface="Times New Roman" panose="02020603050405020304" pitchFamily="18" charset="0"/>
                <a:cs typeface="Calibri" panose="020F0502020204030204" pitchFamily="34" charset="0"/>
              </a:rPr>
              <a:t>Plate Displacement Sensor</a:t>
            </a:r>
            <a:r>
              <a:rPr lang="en-GB" sz="1600" dirty="0">
                <a:solidFill>
                  <a:srgbClr val="000000"/>
                </a:solidFill>
                <a:effectLst/>
                <a:latin typeface="Minion Pro"/>
                <a:ea typeface="Times New Roman" panose="02020603050405020304" pitchFamily="18" charset="0"/>
                <a:cs typeface="Calibri" panose="020F0502020204030204" pitchFamily="34" charset="0"/>
              </a:rPr>
              <a:t>. These sensors are similar to the above sensors except that they measure with a potentiometer the displacement exerted by the seed flow as it strikes a point on the product transfer tube. This displacement is proportional to the flow of the seed</a:t>
            </a:r>
            <a:r>
              <a:rPr lang="en-US" sz="1600" dirty="0">
                <a:solidFill>
                  <a:srgbClr val="000000"/>
                </a:solidFill>
                <a:effectLst/>
                <a:latin typeface="Minion Pro"/>
                <a:ea typeface="Times New Roman" panose="02020603050405020304" pitchFamily="18" charset="0"/>
                <a:cs typeface="Calibri" panose="020F0502020204030204" pitchFamily="34" charset="0"/>
              </a:rPr>
              <a:t>.</a:t>
            </a:r>
          </a:p>
          <a:p>
            <a:endParaRPr lang="en-US" sz="1600" dirty="0">
              <a:solidFill>
                <a:srgbClr val="000000"/>
              </a:solidFill>
              <a:effectLst/>
              <a:latin typeface="Minion Pro"/>
              <a:ea typeface="Times New Roman" panose="02020603050405020304" pitchFamily="18" charset="0"/>
              <a:cs typeface="Calibri" panose="020F0502020204030204" pitchFamily="34" charset="0"/>
            </a:endParaRPr>
          </a:p>
          <a:p>
            <a:r>
              <a:rPr lang="en-GB" sz="1600" b="1" dirty="0">
                <a:solidFill>
                  <a:srgbClr val="000000"/>
                </a:solidFill>
                <a:effectLst/>
                <a:latin typeface="Minion Pro"/>
                <a:ea typeface="Times New Roman" panose="02020603050405020304" pitchFamily="18" charset="0"/>
                <a:cs typeface="Calibri" panose="020F0502020204030204" pitchFamily="34" charset="0"/>
              </a:rPr>
              <a:t>Radiometric System</a:t>
            </a:r>
            <a:r>
              <a:rPr lang="en-GB" sz="1600" dirty="0">
                <a:solidFill>
                  <a:srgbClr val="000000"/>
                </a:solidFill>
                <a:effectLst/>
                <a:latin typeface="Minion Pro"/>
                <a:ea typeface="Times New Roman" panose="02020603050405020304" pitchFamily="18" charset="0"/>
                <a:cs typeface="Calibri" panose="020F0502020204030204" pitchFamily="34" charset="0"/>
              </a:rPr>
              <a:t>. The intensity of the radiation measured by the detector is the maximum intensity when no seed is passing through the transport tube. As the seed passes through the transfer tube, the intensity of the radiation detected decreases.</a:t>
            </a:r>
          </a:p>
          <a:p>
            <a:endParaRPr lang="en-GB" sz="1600" dirty="0">
              <a:solidFill>
                <a:srgbClr val="000000"/>
              </a:solidFill>
              <a:effectLst/>
              <a:latin typeface="Minion Pro"/>
              <a:ea typeface="Times New Roman" panose="02020603050405020304" pitchFamily="18" charset="0"/>
              <a:cs typeface="Calibri" panose="020F0502020204030204" pitchFamily="34" charset="0"/>
            </a:endParaRPr>
          </a:p>
          <a:p>
            <a:r>
              <a:rPr lang="en-GB" sz="1600" b="1" dirty="0">
                <a:solidFill>
                  <a:srgbClr val="000000"/>
                </a:solidFill>
                <a:effectLst/>
                <a:latin typeface="Minion Pro"/>
                <a:ea typeface="Times New Roman" panose="02020603050405020304" pitchFamily="18" charset="0"/>
                <a:cs typeface="Calibri" panose="020F0502020204030204" pitchFamily="34" charset="0"/>
              </a:rPr>
              <a:t>Load cell system</a:t>
            </a:r>
            <a:r>
              <a:rPr lang="en-GB" sz="1600" dirty="0">
                <a:solidFill>
                  <a:srgbClr val="000000"/>
                </a:solidFill>
                <a:effectLst/>
                <a:latin typeface="Minion Pro"/>
                <a:ea typeface="Times New Roman" panose="02020603050405020304" pitchFamily="18" charset="0"/>
                <a:cs typeface="Calibri" panose="020F0502020204030204" pitchFamily="34" charset="0"/>
              </a:rPr>
              <a:t>. In this system the weight of the seed is measured by a load cell as it passes through the seed feed screw of the harvester</a:t>
            </a:r>
            <a:r>
              <a:rPr lang="en-GB" sz="1600" dirty="0">
                <a:solidFill>
                  <a:srgbClr val="000000"/>
                </a:solidFill>
                <a:latin typeface="Minion Pro"/>
                <a:ea typeface="Times New Roman" panose="02020603050405020304" pitchFamily="18" charset="0"/>
                <a:cs typeface="Calibri" panose="020F0502020204030204" pitchFamily="34" charset="0"/>
              </a:rPr>
              <a:t>.</a:t>
            </a:r>
          </a:p>
          <a:p>
            <a:endParaRPr lang="en-GB" sz="1600" dirty="0">
              <a:solidFill>
                <a:srgbClr val="000000"/>
              </a:solidFill>
              <a:latin typeface="Minion Pro"/>
              <a:ea typeface="Times New Roman" panose="02020603050405020304" pitchFamily="18" charset="0"/>
              <a:cs typeface="Calibri" panose="020F0502020204030204" pitchFamily="34" charset="0"/>
            </a:endParaRPr>
          </a:p>
          <a:p>
            <a:endParaRPr lang="en-US" sz="1600" dirty="0"/>
          </a:p>
          <a:p>
            <a:endParaRPr lang="en-US" sz="1600" dirty="0"/>
          </a:p>
          <a:p>
            <a:pPr marL="342900" indent="-342900">
              <a:buAutoNum type="arabicParenR"/>
            </a:pPr>
            <a:endParaRPr lang="en-US" sz="1600" b="1" dirty="0"/>
          </a:p>
          <a:p>
            <a:pPr marL="0" indent="0">
              <a:buNone/>
            </a:pPr>
            <a:endParaRPr lang="en-GB" sz="1600" b="1" dirty="0"/>
          </a:p>
        </p:txBody>
      </p:sp>
      <p:sp>
        <p:nvSpPr>
          <p:cNvPr id="2" name="Segnaposto piè di pagina 2">
            <a:extLst>
              <a:ext uri="{FF2B5EF4-FFF2-40B4-BE49-F238E27FC236}">
                <a16:creationId xmlns:a16="http://schemas.microsoft.com/office/drawing/2014/main" id="{09959DA2-67D8-3650-CF12-5A92D6783DF9}"/>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2nd</a:t>
            </a:r>
          </a:p>
        </p:txBody>
      </p:sp>
    </p:spTree>
    <p:extLst>
      <p:ext uri="{BB962C8B-B14F-4D97-AF65-F5344CB8AC3E}">
        <p14:creationId xmlns:p14="http://schemas.microsoft.com/office/powerpoint/2010/main" val="319170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671119" y="1958502"/>
            <a:ext cx="11048301" cy="2552358"/>
          </a:xfrm>
        </p:spPr>
        <p:txBody>
          <a:bodyPr>
            <a:noAutofit/>
          </a:bodyPr>
          <a:lstStyle/>
          <a:p>
            <a:r>
              <a:rPr lang="en-GB" sz="4000" b="1" dirty="0">
                <a:solidFill>
                  <a:srgbClr val="94C020"/>
                </a:solidFill>
                <a:latin typeface="+mn-lt"/>
              </a:rPr>
              <a:t>Course: (HEI‐B4)</a:t>
            </a:r>
            <a:br>
              <a:rPr lang="en-GB" sz="4000" b="1" dirty="0">
                <a:solidFill>
                  <a:srgbClr val="94C020"/>
                </a:solidFill>
                <a:latin typeface="+mn-lt"/>
              </a:rPr>
            </a:br>
            <a:r>
              <a:rPr lang="en-GB" sz="4000" b="1" dirty="0">
                <a:solidFill>
                  <a:srgbClr val="94C020"/>
                </a:solidFill>
                <a:latin typeface="+mn-lt"/>
              </a:rPr>
              <a:t>Module: (Digital Technologies and Artificial Intelligence )</a:t>
            </a:r>
            <a:br>
              <a:rPr lang="en-GB" sz="4000" b="1" dirty="0">
                <a:solidFill>
                  <a:srgbClr val="94C020"/>
                </a:solidFill>
                <a:latin typeface="+mn-lt"/>
              </a:rPr>
            </a:br>
            <a:r>
              <a:rPr lang="en-GB" sz="4000" b="1" dirty="0">
                <a:solidFill>
                  <a:srgbClr val="94C020"/>
                </a:solidFill>
                <a:latin typeface="+mn-lt"/>
              </a:rPr>
              <a:t>Learning Unit: (Automation Technologies)</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a:t>
            </a:r>
            <a:r>
              <a:rPr lang="it-IT" dirty="0"/>
              <a:t>CERTH-iBO</a:t>
            </a:r>
            <a:r>
              <a:rPr lang="it-IT" dirty="0">
                <a:solidFill>
                  <a:schemeClr val="tx1">
                    <a:lumMod val="65000"/>
                    <a:lumOff val="35000"/>
                  </a:schemeClr>
                </a:solidFill>
              </a:rPr>
              <a:t>)</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Applications in Agriculture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lnSpcReduction="10000"/>
          </a:bodyPr>
          <a:lstStyle/>
          <a:p>
            <a:r>
              <a:rPr lang="en-GB" sz="1800" b="1" dirty="0">
                <a:solidFill>
                  <a:srgbClr val="000000"/>
                </a:solidFill>
                <a:effectLst/>
                <a:ea typeface="Times New Roman" panose="02020603050405020304" pitchFamily="18" charset="0"/>
                <a:cs typeface="Calibri" panose="020F0502020204030204" pitchFamily="34" charset="0"/>
              </a:rPr>
              <a:t>Volume Measurement System</a:t>
            </a:r>
            <a:r>
              <a:rPr lang="en-GB" sz="1800" dirty="0">
                <a:solidFill>
                  <a:srgbClr val="000000"/>
                </a:solidFill>
                <a:effectLst/>
                <a:ea typeface="Times New Roman" panose="02020603050405020304" pitchFamily="18" charset="0"/>
                <a:cs typeface="Calibri" panose="020F0502020204030204" pitchFamily="34" charset="0"/>
              </a:rPr>
              <a:t>. Another category of yield measurement sensors measures the volume of seed passing through the seed cleaning system.</a:t>
            </a:r>
          </a:p>
          <a:p>
            <a:endParaRPr lang="en-GB" sz="1800" b="1"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Seed moisture sensors</a:t>
            </a:r>
            <a:r>
              <a:rPr lang="en-GB" sz="1800" dirty="0">
                <a:solidFill>
                  <a:srgbClr val="000000"/>
                </a:solidFill>
                <a:effectLst/>
                <a:ea typeface="Times New Roman" panose="02020603050405020304" pitchFamily="18" charset="0"/>
                <a:cs typeface="Calibri" panose="020F0502020204030204" pitchFamily="34" charset="0"/>
              </a:rPr>
              <a:t>. The seed moisture sensor is usually placed in the seed cleaning system near the production sensors</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Speed measurement sensors</a:t>
            </a:r>
            <a:r>
              <a:rPr lang="en-GB" sz="1800" dirty="0">
                <a:solidFill>
                  <a:srgbClr val="000000"/>
                </a:solidFill>
                <a:effectLst/>
                <a:ea typeface="Times New Roman" panose="02020603050405020304" pitchFamily="18" charset="0"/>
                <a:cs typeface="Calibri" panose="020F0502020204030204" pitchFamily="34" charset="0"/>
              </a:rPr>
              <a:t>. These sensors are installed on the wheels of the harvester and measure its speed. </a:t>
            </a:r>
          </a:p>
          <a:p>
            <a:endParaRPr lang="en-GB" sz="1800" dirty="0">
              <a:solidFill>
                <a:srgbClr val="000000"/>
              </a:solidFill>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Harvester position sensor</a:t>
            </a:r>
            <a:r>
              <a:rPr lang="en-GB" sz="1800" dirty="0">
                <a:solidFill>
                  <a:srgbClr val="000000"/>
                </a:solidFill>
                <a:effectLst/>
                <a:ea typeface="Times New Roman" panose="02020603050405020304" pitchFamily="18" charset="0"/>
                <a:cs typeface="Calibri" panose="020F0502020204030204" pitchFamily="34" charset="0"/>
              </a:rPr>
              <a:t>. This sensor controls the flow and storage of data. </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b="1" dirty="0">
                <a:solidFill>
                  <a:srgbClr val="000000"/>
                </a:solidFill>
                <a:effectLst/>
                <a:ea typeface="Times New Roman" panose="02020603050405020304" pitchFamily="18" charset="0"/>
                <a:cs typeface="Calibri" panose="020F0502020204030204" pitchFamily="34" charset="0"/>
              </a:rPr>
              <a:t>Central unit with display</a:t>
            </a:r>
            <a:r>
              <a:rPr lang="en-GB" sz="1800" dirty="0">
                <a:solidFill>
                  <a:srgbClr val="000000"/>
                </a:solidFill>
                <a:effectLst/>
                <a:ea typeface="Times New Roman" panose="02020603050405020304" pitchFamily="18" charset="0"/>
                <a:cs typeface="Calibri" panose="020F0502020204030204" pitchFamily="34" charset="0"/>
              </a:rPr>
              <a:t>. The central unit is the key element of the system. During the operation of the system, it collects and stores the outputs from the sensors and at the same time displays them on the screen</a:t>
            </a:r>
            <a:r>
              <a:rPr lang="en-GB" sz="1800" dirty="0">
                <a:solidFill>
                  <a:srgbClr val="000000"/>
                </a:solidFill>
                <a:ea typeface="Times New Roman" panose="02020603050405020304" pitchFamily="18" charset="0"/>
                <a:cs typeface="Calibri" panose="020F0502020204030204" pitchFamily="34" charset="0"/>
              </a:rPr>
              <a:t>.</a:t>
            </a:r>
          </a:p>
          <a:p>
            <a:endParaRPr lang="en-GB" dirty="0"/>
          </a:p>
        </p:txBody>
      </p:sp>
    </p:spTree>
    <p:extLst>
      <p:ext uri="{BB962C8B-B14F-4D97-AF65-F5344CB8AC3E}">
        <p14:creationId xmlns:p14="http://schemas.microsoft.com/office/powerpoint/2010/main" val="3148834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Sensors in Agriculture</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21</a:t>
            </a:fld>
            <a:endParaRPr lang="it-IT" dirty="0"/>
          </a:p>
        </p:txBody>
      </p:sp>
      <p:pic>
        <p:nvPicPr>
          <p:cNvPr id="2" name="Picture 1" descr="A hand holding a tablet with a garden in the background&#10;&#10;Description automatically generated">
            <a:extLst>
              <a:ext uri="{FF2B5EF4-FFF2-40B4-BE49-F238E27FC236}">
                <a16:creationId xmlns:a16="http://schemas.microsoft.com/office/drawing/2014/main" id="{C82856B2-D296-56B8-1676-7E5C3D66E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025" y="1562194"/>
            <a:ext cx="4993950" cy="2842026"/>
          </a:xfrm>
          <a:prstGeom prst="rect">
            <a:avLst/>
          </a:prstGeom>
        </p:spPr>
      </p:pic>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766195" y="1562194"/>
            <a:ext cx="5986944" cy="4395600"/>
          </a:xfrm>
        </p:spPr>
        <p:txBody>
          <a:bodyPr>
            <a:normAutofit fontScale="92500" lnSpcReduction="10000"/>
          </a:bodyPr>
          <a:lstStyle/>
          <a:p>
            <a:pPr marL="0" indent="0" algn="just">
              <a:buNone/>
            </a:pPr>
            <a:r>
              <a:rPr lang="en-US" sz="1800" dirty="0"/>
              <a:t>Estimating production at each point or part of the field requires the measurement, recording and analysis of certain data.</a:t>
            </a:r>
          </a:p>
          <a:p>
            <a:pPr marL="342900" indent="-342900" algn="just">
              <a:buAutoNum type="arabicParenR"/>
            </a:pPr>
            <a:r>
              <a:rPr lang="en-US" sz="1800" dirty="0">
                <a:solidFill>
                  <a:srgbClr val="000000"/>
                </a:solidFill>
                <a:effectLst/>
                <a:ea typeface="Times New Roman" panose="02020603050405020304" pitchFamily="18" charset="0"/>
                <a:cs typeface="Calibri" panose="020F0502020204030204" pitchFamily="34" charset="0"/>
              </a:rPr>
              <a:t>The flow of products into the machine </a:t>
            </a:r>
          </a:p>
          <a:p>
            <a:pPr marL="342900" indent="-342900" algn="just">
              <a:buAutoNum type="arabicParenR"/>
            </a:pPr>
            <a:endParaRPr lang="en-US" sz="18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1800" dirty="0">
                <a:solidFill>
                  <a:srgbClr val="000000"/>
                </a:solidFill>
                <a:effectLst/>
                <a:ea typeface="Times New Roman" panose="02020603050405020304" pitchFamily="18" charset="0"/>
                <a:cs typeface="Calibri" panose="020F0502020204030204" pitchFamily="34" charset="0"/>
              </a:rPr>
              <a:t>The area harvested by the machine in the unit of time (e.g., m</a:t>
            </a:r>
            <a:r>
              <a:rPr lang="en-US" sz="1800" baseline="30000" dirty="0">
                <a:solidFill>
                  <a:srgbClr val="000000"/>
                </a:solidFill>
                <a:effectLst/>
                <a:ea typeface="Times New Roman" panose="02020603050405020304" pitchFamily="18" charset="0"/>
                <a:cs typeface="Calibri" panose="020F0502020204030204" pitchFamily="34" charset="0"/>
              </a:rPr>
              <a:t>2</a:t>
            </a:r>
            <a:r>
              <a:rPr lang="en-US" sz="1800" dirty="0">
                <a:solidFill>
                  <a:srgbClr val="000000"/>
                </a:solidFill>
                <a:effectLst/>
                <a:ea typeface="Times New Roman" panose="02020603050405020304" pitchFamily="18" charset="0"/>
                <a:cs typeface="Calibri" panose="020F0502020204030204" pitchFamily="34" charset="0"/>
              </a:rPr>
              <a:t>/s)</a:t>
            </a:r>
          </a:p>
          <a:p>
            <a:pPr marL="342900" indent="-342900" algn="just">
              <a:buAutoNum type="arabicParenR"/>
            </a:pPr>
            <a:endParaRPr lang="en-US" sz="18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1800" dirty="0">
                <a:solidFill>
                  <a:srgbClr val="000000"/>
                </a:solidFill>
                <a:effectLst/>
                <a:ea typeface="Times New Roman" panose="02020603050405020304" pitchFamily="18" charset="0"/>
                <a:cs typeface="Calibri" panose="020F0502020204030204" pitchFamily="34" charset="0"/>
              </a:rPr>
              <a:t>The position of the machine in the field made using GPS</a:t>
            </a:r>
          </a:p>
          <a:p>
            <a:pPr marL="342900" indent="-342900" algn="just">
              <a:buAutoNum type="arabicParenR"/>
            </a:pPr>
            <a:endParaRPr lang="en-US" sz="1800" dirty="0">
              <a:solidFill>
                <a:srgbClr val="000000"/>
              </a:solidFill>
              <a:ea typeface="Times New Roman" panose="02020603050405020304" pitchFamily="18" charset="0"/>
              <a:cs typeface="Calibri" panose="020F0502020204030204" pitchFamily="34" charset="0"/>
            </a:endParaRPr>
          </a:p>
          <a:p>
            <a:pPr marL="342900" indent="-342900" algn="just">
              <a:buAutoNum type="arabicParenR"/>
            </a:pPr>
            <a:r>
              <a:rPr lang="en-US" sz="1800" dirty="0">
                <a:solidFill>
                  <a:srgbClr val="000000"/>
                </a:solidFill>
                <a:effectLst/>
                <a:ea typeface="Times New Roman" panose="02020603050405020304" pitchFamily="18" charset="0"/>
                <a:cs typeface="Calibri" panose="020F0502020204030204" pitchFamily="34" charset="0"/>
              </a:rPr>
              <a:t>All data must undergo initial processing in a Central Processing Unit (CPU) and stored in a memory for transfer to a PC for further processing</a:t>
            </a:r>
          </a:p>
          <a:p>
            <a:pPr marL="342900" indent="-342900" algn="just">
              <a:buAutoNum type="arabicParenR"/>
            </a:pPr>
            <a:endParaRPr lang="en-US" sz="18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1800" dirty="0">
                <a:solidFill>
                  <a:srgbClr val="000000"/>
                </a:solidFill>
                <a:effectLst/>
                <a:ea typeface="Times New Roman" panose="02020603050405020304" pitchFamily="18" charset="0"/>
                <a:cs typeface="Calibri" panose="020F0502020204030204" pitchFamily="34" charset="0"/>
              </a:rPr>
              <a:t>The system may also have data to measure quality attributes of the production.</a:t>
            </a:r>
          </a:p>
          <a:p>
            <a:pPr marL="342900" indent="-342900" algn="just">
              <a:buAutoNum type="arabicParenR"/>
            </a:pPr>
            <a:endParaRPr lang="en-GB" sz="1800" dirty="0"/>
          </a:p>
        </p:txBody>
      </p:sp>
      <p:sp>
        <p:nvSpPr>
          <p:cNvPr id="8" name="Rectangle 7">
            <a:extLst>
              <a:ext uri="{FF2B5EF4-FFF2-40B4-BE49-F238E27FC236}">
                <a16:creationId xmlns:a16="http://schemas.microsoft.com/office/drawing/2014/main" id="{FB34F7E3-1A60-6ED0-C24B-F72F0A5DA78F}"/>
              </a:ext>
            </a:extLst>
          </p:cNvPr>
          <p:cNvSpPr/>
          <p:nvPr/>
        </p:nvSpPr>
        <p:spPr>
          <a:xfrm>
            <a:off x="7499758" y="4639112"/>
            <a:ext cx="3926048" cy="51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Sensors used in Agriculture</a:t>
            </a:r>
            <a:endParaRPr lang="el-GR" dirty="0">
              <a:solidFill>
                <a:schemeClr val="tx1"/>
              </a:solidFill>
            </a:endParaRPr>
          </a:p>
        </p:txBody>
      </p:sp>
      <p:sp>
        <p:nvSpPr>
          <p:cNvPr id="6" name="Segnaposto piè di pagina 2">
            <a:extLst>
              <a:ext uri="{FF2B5EF4-FFF2-40B4-BE49-F238E27FC236}">
                <a16:creationId xmlns:a16="http://schemas.microsoft.com/office/drawing/2014/main" id="{570D3804-E2CD-10F2-B350-B983CCA1AC56}"/>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6087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160853" y="1799191"/>
            <a:ext cx="9501051" cy="3753393"/>
          </a:xfrm>
        </p:spPr>
        <p:txBody>
          <a:bodyPr>
            <a:normAutofit/>
          </a:bodyPr>
          <a:lstStyle/>
          <a:p>
            <a:pPr marL="342900" indent="-342900">
              <a:buAutoNum type="arabicParenR"/>
            </a:pPr>
            <a:r>
              <a:rPr lang="en-US" sz="1800" b="1" dirty="0"/>
              <a:t>A series of sensors that measure the flow of the seed and its moisture in the machine:</a:t>
            </a:r>
          </a:p>
          <a:p>
            <a:pPr marL="0" indent="0" algn="just">
              <a:buNone/>
            </a:pPr>
            <a:r>
              <a:rPr lang="en-US" sz="1800" dirty="0"/>
              <a:t>The stalk (straw) together with the ear (seed and </a:t>
            </a:r>
            <a:r>
              <a:rPr lang="en-US" sz="1800" dirty="0" err="1"/>
              <a:t>anemides</a:t>
            </a:r>
            <a:r>
              <a:rPr lang="en-US" sz="1800" dirty="0"/>
              <a:t>) are cut by the knife of the machine and pushed to the tub and from there with the screw to the elevator and fed to the drum - counter-drum where threshing begins. </a:t>
            </a:r>
          </a:p>
          <a:p>
            <a:pPr marL="0" indent="0" algn="just">
              <a:buNone/>
            </a:pPr>
            <a:r>
              <a:rPr lang="en-US" sz="1800" dirty="0"/>
              <a:t>There, in the drum-</a:t>
            </a:r>
            <a:r>
              <a:rPr lang="en-US" sz="1800" dirty="0" err="1"/>
              <a:t>antidrum</a:t>
            </a:r>
            <a:r>
              <a:rPr lang="en-US" sz="1800" dirty="0"/>
              <a:t> system, the grains are ginned, i.e., they are separated and allowed to fall on an inclined plane before being passed through the sieves.</a:t>
            </a:r>
          </a:p>
          <a:p>
            <a:pPr marL="0" indent="0" algn="just">
              <a:buNone/>
            </a:pPr>
            <a:r>
              <a:rPr lang="en-US" sz="1800" dirty="0"/>
              <a:t> The straw, together with a small part of the seed, is led to the horses or blowers where the seed is separated and led to the inclined plane and then to the sieves, while the straw is led out of the machine into the field.</a:t>
            </a:r>
          </a:p>
          <a:p>
            <a:pPr marL="0" indent="0">
              <a:buNone/>
            </a:pPr>
            <a:endParaRPr lang="en-GB" sz="1800" dirty="0"/>
          </a:p>
        </p:txBody>
      </p:sp>
      <p:sp>
        <p:nvSpPr>
          <p:cNvPr id="6" name="Segnaposto piè di pagina 2">
            <a:extLst>
              <a:ext uri="{FF2B5EF4-FFF2-40B4-BE49-F238E27FC236}">
                <a16:creationId xmlns:a16="http://schemas.microsoft.com/office/drawing/2014/main" id="{151696F8-2255-81D4-E4AF-36C956BDEF85}"/>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46311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2" y="1562194"/>
            <a:ext cx="6163490" cy="4395600"/>
          </a:xfrm>
        </p:spPr>
        <p:txBody>
          <a:bodyPr>
            <a:normAutofit lnSpcReduction="10000"/>
          </a:bodyPr>
          <a:lstStyle/>
          <a:p>
            <a:pPr marL="0" indent="0">
              <a:buNone/>
            </a:pPr>
            <a:r>
              <a:rPr lang="en-GB" sz="1800" b="1" dirty="0"/>
              <a:t>2) </a:t>
            </a:r>
            <a:r>
              <a:rPr lang="en-US" sz="1800" b="1" dirty="0"/>
              <a:t>Sensors for measuring the flow of the seed in a harvesting machine.</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Sensors can be divided into several categories based on how the flow is estimated, such as sensors that measure the volume of material, sensors that measure weight, sensors that use the impact of the seed on surfaces and indirect methods. </a:t>
            </a:r>
          </a:p>
          <a:p>
            <a:pPr marL="0" indent="0" algn="just">
              <a:buNone/>
            </a:pPr>
            <a:endParaRPr lang="en-US" sz="1800" dirty="0">
              <a:solidFill>
                <a:srgbClr val="000000"/>
              </a:solidFill>
              <a:effectLst/>
              <a:ea typeface="Times New Roman" panose="02020603050405020304" pitchFamily="18" charset="0"/>
              <a:cs typeface="Calibri" panose="020F0502020204030204" pitchFamily="34" charset="0"/>
            </a:endParaRPr>
          </a:p>
          <a:p>
            <a:pPr marL="0" indent="0" algn="just">
              <a:buNone/>
            </a:pPr>
            <a:r>
              <a:rPr lang="en-US" sz="1800" dirty="0">
                <a:solidFill>
                  <a:srgbClr val="000000"/>
                </a:solidFill>
                <a:ea typeface="Times New Roman" panose="02020603050405020304" pitchFamily="18" charset="0"/>
                <a:cs typeface="Calibri" panose="020F0502020204030204" pitchFamily="34" charset="0"/>
              </a:rPr>
              <a:t>T</a:t>
            </a:r>
            <a:r>
              <a:rPr lang="en-US" sz="1800" dirty="0">
                <a:solidFill>
                  <a:srgbClr val="000000"/>
                </a:solidFill>
                <a:effectLst/>
                <a:ea typeface="Times New Roman" panose="02020603050405020304" pitchFamily="18" charset="0"/>
                <a:cs typeface="Calibri" panose="020F0502020204030204" pitchFamily="34" charset="0"/>
              </a:rPr>
              <a:t>hese sensors should have the following characteristics:</a:t>
            </a:r>
          </a:p>
          <a:p>
            <a:pPr marL="342900" indent="-342900" algn="just">
              <a:buFont typeface="+mj-lt"/>
              <a:buAutoNum type="arabicPeriod"/>
            </a:pPr>
            <a:r>
              <a:rPr lang="en-US" sz="1800" dirty="0">
                <a:solidFill>
                  <a:srgbClr val="000000"/>
                </a:solidFill>
                <a:ea typeface="Times New Roman" panose="02020603050405020304" pitchFamily="18" charset="0"/>
                <a:cs typeface="Calibri" panose="020F0502020204030204" pitchFamily="34" charset="0"/>
              </a:rPr>
              <a:t>E</a:t>
            </a:r>
            <a:r>
              <a:rPr lang="en-US" sz="1800" dirty="0">
                <a:solidFill>
                  <a:srgbClr val="000000"/>
                </a:solidFill>
                <a:effectLst/>
                <a:ea typeface="Times New Roman" panose="02020603050405020304" pitchFamily="18" charset="0"/>
                <a:cs typeface="Calibri" panose="020F0502020204030204" pitchFamily="34" charset="0"/>
              </a:rPr>
              <a:t>asy calibration and if possible </a:t>
            </a:r>
            <a:r>
              <a:rPr lang="en-US" sz="1800" b="1" dirty="0">
                <a:solidFill>
                  <a:srgbClr val="000000"/>
                </a:solidFill>
                <a:effectLst/>
                <a:ea typeface="Times New Roman" panose="02020603050405020304" pitchFamily="18" charset="0"/>
                <a:cs typeface="Calibri" panose="020F0502020204030204" pitchFamily="34" charset="0"/>
              </a:rPr>
              <a:t>independent of grain type</a:t>
            </a:r>
            <a:r>
              <a:rPr lang="en-US" sz="1800" dirty="0">
                <a:solidFill>
                  <a:srgbClr val="000000"/>
                </a:solidFill>
                <a:effectLst/>
                <a:ea typeface="Times New Roman" panose="02020603050405020304" pitchFamily="18" charset="0"/>
                <a:cs typeface="Calibri" panose="020F0502020204030204" pitchFamily="34" charset="0"/>
              </a:rPr>
              <a:t>,</a:t>
            </a:r>
          </a:p>
          <a:p>
            <a:pPr marL="342900" indent="-342900" algn="just">
              <a:buFont typeface="+mj-lt"/>
              <a:buAutoNum type="arabicPeriod"/>
            </a:pPr>
            <a:r>
              <a:rPr lang="en-US" sz="1800" b="1" dirty="0">
                <a:solidFill>
                  <a:srgbClr val="000000"/>
                </a:solidFill>
                <a:effectLst/>
                <a:ea typeface="Times New Roman" panose="02020603050405020304" pitchFamily="18" charset="0"/>
                <a:cs typeface="Calibri" panose="020F0502020204030204" pitchFamily="34" charset="0"/>
              </a:rPr>
              <a:t>Satisfactory measurement accuracy</a:t>
            </a:r>
            <a:r>
              <a:rPr lang="en-US" sz="1800" dirty="0">
                <a:solidFill>
                  <a:srgbClr val="000000"/>
                </a:solidFill>
                <a:effectLst/>
                <a:ea typeface="Times New Roman" panose="02020603050405020304" pitchFamily="18" charset="0"/>
                <a:cs typeface="Calibri" panose="020F0502020204030204" pitchFamily="34" charset="0"/>
              </a:rPr>
              <a:t>,</a:t>
            </a:r>
          </a:p>
          <a:p>
            <a:pPr marL="342900" indent="-342900" algn="just">
              <a:buFont typeface="+mj-lt"/>
              <a:buAutoNum type="arabicPeriod"/>
            </a:pPr>
            <a:r>
              <a:rPr lang="en-US" sz="1800" dirty="0">
                <a:solidFill>
                  <a:srgbClr val="000000"/>
                </a:solidFill>
                <a:ea typeface="Times New Roman" panose="02020603050405020304" pitchFamily="18" charset="0"/>
                <a:cs typeface="Calibri" panose="020F0502020204030204" pitchFamily="34" charset="0"/>
              </a:rPr>
              <a:t>N</a:t>
            </a:r>
            <a:r>
              <a:rPr lang="en-US" sz="1800" dirty="0">
                <a:solidFill>
                  <a:srgbClr val="000000"/>
                </a:solidFill>
                <a:effectLst/>
                <a:ea typeface="Times New Roman" panose="02020603050405020304" pitchFamily="18" charset="0"/>
                <a:cs typeface="Calibri" panose="020F0502020204030204" pitchFamily="34" charset="0"/>
              </a:rPr>
              <a:t>ot prevent the machine from operating normally, even if it is damaged,</a:t>
            </a:r>
          </a:p>
          <a:p>
            <a:pPr marL="342900" indent="-342900" algn="just">
              <a:buFont typeface="+mj-lt"/>
              <a:buAutoNum type="arabicPeriod"/>
            </a:pPr>
            <a:r>
              <a:rPr lang="en-US" sz="1800" b="1" dirty="0">
                <a:solidFill>
                  <a:srgbClr val="000000"/>
                </a:solidFill>
                <a:ea typeface="Times New Roman" panose="02020603050405020304" pitchFamily="18" charset="0"/>
                <a:cs typeface="Calibri" panose="020F0502020204030204" pitchFamily="34" charset="0"/>
              </a:rPr>
              <a:t>E</a:t>
            </a:r>
            <a:r>
              <a:rPr lang="en-US" sz="1800" b="1" dirty="0">
                <a:solidFill>
                  <a:srgbClr val="000000"/>
                </a:solidFill>
                <a:effectLst/>
                <a:ea typeface="Times New Roman" panose="02020603050405020304" pitchFamily="18" charset="0"/>
                <a:cs typeface="Calibri" panose="020F0502020204030204" pitchFamily="34" charset="0"/>
              </a:rPr>
              <a:t>asy to fit </a:t>
            </a:r>
            <a:r>
              <a:rPr lang="en-US" sz="1800" dirty="0">
                <a:solidFill>
                  <a:srgbClr val="000000"/>
                </a:solidFill>
                <a:effectLst/>
                <a:ea typeface="Times New Roman" panose="02020603050405020304" pitchFamily="18" charset="0"/>
                <a:cs typeface="Calibri" panose="020F0502020204030204" pitchFamily="34" charset="0"/>
              </a:rPr>
              <a:t>to the machine and easily adaptable to different machines.</a:t>
            </a:r>
            <a:endParaRPr lang="en-GB" sz="1800" dirty="0"/>
          </a:p>
        </p:txBody>
      </p:sp>
      <p:pic>
        <p:nvPicPr>
          <p:cNvPr id="8" name="Picture 7" descr="Diagram of a machine with text&#10;&#10;Description automatically generated">
            <a:extLst>
              <a:ext uri="{FF2B5EF4-FFF2-40B4-BE49-F238E27FC236}">
                <a16:creationId xmlns:a16="http://schemas.microsoft.com/office/drawing/2014/main" id="{ED0076BF-BB01-E571-1479-4B8AA03EB164}"/>
              </a:ext>
            </a:extLst>
          </p:cNvPr>
          <p:cNvPicPr>
            <a:picLocks noChangeAspect="1"/>
          </p:cNvPicPr>
          <p:nvPr/>
        </p:nvPicPr>
        <p:blipFill>
          <a:blip r:embed="rId2"/>
          <a:stretch>
            <a:fillRect/>
          </a:stretch>
        </p:blipFill>
        <p:spPr>
          <a:xfrm>
            <a:off x="7591876" y="1461082"/>
            <a:ext cx="4340025" cy="3258964"/>
          </a:xfrm>
          <a:prstGeom prst="rect">
            <a:avLst/>
          </a:prstGeom>
        </p:spPr>
      </p:pic>
      <p:sp>
        <p:nvSpPr>
          <p:cNvPr id="10" name="Rectangle 9">
            <a:extLst>
              <a:ext uri="{FF2B5EF4-FFF2-40B4-BE49-F238E27FC236}">
                <a16:creationId xmlns:a16="http://schemas.microsoft.com/office/drawing/2014/main" id="{1EF0291F-DA26-ECCF-E5A1-634DBE15D31D}"/>
              </a:ext>
            </a:extLst>
          </p:cNvPr>
          <p:cNvSpPr/>
          <p:nvPr/>
        </p:nvSpPr>
        <p:spPr>
          <a:xfrm>
            <a:off x="8055429" y="4729190"/>
            <a:ext cx="3770811" cy="53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Seeding quantity sensor</a:t>
            </a:r>
            <a:endParaRPr lang="el-GR" i="1" dirty="0">
              <a:solidFill>
                <a:schemeClr val="tx1"/>
              </a:solidFill>
            </a:endParaRPr>
          </a:p>
        </p:txBody>
      </p:sp>
      <p:sp>
        <p:nvSpPr>
          <p:cNvPr id="2" name="Segnaposto piè di pagina 2">
            <a:extLst>
              <a:ext uri="{FF2B5EF4-FFF2-40B4-BE49-F238E27FC236}">
                <a16:creationId xmlns:a16="http://schemas.microsoft.com/office/drawing/2014/main" id="{C5F07D8C-9BA8-EC62-C70F-5E3CCDF6CE57}"/>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278958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243149" y="4407991"/>
            <a:ext cx="9882051" cy="1768971"/>
          </a:xfrm>
        </p:spPr>
        <p:txBody>
          <a:bodyPr>
            <a:normAutofit/>
          </a:bodyPr>
          <a:lstStyle/>
          <a:p>
            <a:pPr marL="0" indent="0">
              <a:buNone/>
            </a:pPr>
            <a:r>
              <a:rPr lang="en-GB" sz="1800" b="1" dirty="0"/>
              <a:t>3)</a:t>
            </a:r>
            <a:r>
              <a:rPr lang="en-US" sz="1800" b="1" dirty="0">
                <a:solidFill>
                  <a:srgbClr val="000000"/>
                </a:solidFill>
                <a:effectLst/>
                <a:ea typeface="Times New Roman" panose="02020603050405020304" pitchFamily="18" charset="0"/>
                <a:cs typeface="Calibri" panose="020F0502020204030204" pitchFamily="34" charset="0"/>
              </a:rPr>
              <a:t> Methods of measuring the volume of the seed</a:t>
            </a:r>
          </a:p>
          <a:p>
            <a:pPr marL="0" indent="0">
              <a:buNone/>
            </a:pPr>
            <a:r>
              <a:rPr lang="en-US" sz="1800" dirty="0">
                <a:solidFill>
                  <a:srgbClr val="000000"/>
                </a:solidFill>
                <a:effectLst/>
                <a:ea typeface="Times New Roman" panose="02020603050405020304" pitchFamily="18" charset="0"/>
                <a:cs typeface="Calibri" panose="020F0502020204030204" pitchFamily="34" charset="0"/>
              </a:rPr>
              <a:t>With rotating volumetric wheel (Claydon sensor)</a:t>
            </a:r>
          </a:p>
          <a:p>
            <a:r>
              <a:rPr lang="en-US" sz="1800" dirty="0">
                <a:solidFill>
                  <a:srgbClr val="000000"/>
                </a:solidFill>
                <a:effectLst/>
                <a:ea typeface="Times New Roman" panose="02020603050405020304" pitchFamily="18" charset="0"/>
                <a:cs typeface="Calibri" panose="020F0502020204030204" pitchFamily="34" charset="0"/>
              </a:rPr>
              <a:t>These systems either use a container with a known volume that when filled causes a movement that can be recorded or use beams of light that are interrupted by the seed and are related to its volume. </a:t>
            </a:r>
          </a:p>
          <a:p>
            <a:endParaRPr lang="en-US" sz="1800" b="1" dirty="0">
              <a:solidFill>
                <a:srgbClr val="000000"/>
              </a:solidFill>
              <a:latin typeface="Minion Pro"/>
              <a:ea typeface="Times New Roman" panose="02020603050405020304" pitchFamily="18" charset="0"/>
              <a:cs typeface="Calibri" panose="020F0502020204030204" pitchFamily="34" charset="0"/>
            </a:endParaRPr>
          </a:p>
          <a:p>
            <a:pPr marL="0" indent="0">
              <a:buNone/>
            </a:pPr>
            <a:endParaRPr lang="en-GB" sz="1800" dirty="0"/>
          </a:p>
        </p:txBody>
      </p:sp>
      <p:pic>
        <p:nvPicPr>
          <p:cNvPr id="2" name="Picture 1">
            <a:extLst>
              <a:ext uri="{FF2B5EF4-FFF2-40B4-BE49-F238E27FC236}">
                <a16:creationId xmlns:a16="http://schemas.microsoft.com/office/drawing/2014/main" id="{0E6E34F3-F8A7-B9C6-4BE9-B128B4E7C7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2375" y="1264553"/>
            <a:ext cx="2460171" cy="2146875"/>
          </a:xfrm>
          <a:prstGeom prst="rect">
            <a:avLst/>
          </a:prstGeom>
          <a:noFill/>
          <a:ln>
            <a:noFill/>
          </a:ln>
        </p:spPr>
      </p:pic>
      <p:sp>
        <p:nvSpPr>
          <p:cNvPr id="5" name="Rectangle 4">
            <a:extLst>
              <a:ext uri="{FF2B5EF4-FFF2-40B4-BE49-F238E27FC236}">
                <a16:creationId xmlns:a16="http://schemas.microsoft.com/office/drawing/2014/main" id="{0760102F-312B-D3A6-131E-7F50C7DC543D}"/>
              </a:ext>
            </a:extLst>
          </p:cNvPr>
          <p:cNvSpPr/>
          <p:nvPr/>
        </p:nvSpPr>
        <p:spPr>
          <a:xfrm>
            <a:off x="7350033" y="3453605"/>
            <a:ext cx="4763589" cy="630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i="1" dirty="0">
                <a:solidFill>
                  <a:srgbClr val="000000"/>
                </a:solidFill>
                <a:effectLst/>
                <a:ea typeface="Times New Roman" panose="02020603050405020304" pitchFamily="18" charset="0"/>
                <a:cs typeface="Open Sans" panose="020B0606030504020204" pitchFamily="34" charset="0"/>
              </a:rPr>
              <a:t>Seed flow measurement system in TH/A with volume measurement, showing the mode of operation with the seed height sensor</a:t>
            </a:r>
            <a:endParaRPr lang="el-GR" sz="1400" i="1" dirty="0">
              <a:solidFill>
                <a:schemeClr val="tx1"/>
              </a:solidFill>
            </a:endParaRPr>
          </a:p>
        </p:txBody>
      </p:sp>
      <p:pic>
        <p:nvPicPr>
          <p:cNvPr id="6" name="Picture 5">
            <a:extLst>
              <a:ext uri="{FF2B5EF4-FFF2-40B4-BE49-F238E27FC236}">
                <a16:creationId xmlns:a16="http://schemas.microsoft.com/office/drawing/2014/main" id="{D1B5A76A-4547-9D6C-E20F-0FC93DC811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814" y="1479174"/>
            <a:ext cx="3023946" cy="2028129"/>
          </a:xfrm>
          <a:prstGeom prst="rect">
            <a:avLst/>
          </a:prstGeom>
          <a:noFill/>
          <a:ln>
            <a:noFill/>
          </a:ln>
        </p:spPr>
      </p:pic>
      <p:sp>
        <p:nvSpPr>
          <p:cNvPr id="8" name="Rectangle 7">
            <a:extLst>
              <a:ext uri="{FF2B5EF4-FFF2-40B4-BE49-F238E27FC236}">
                <a16:creationId xmlns:a16="http://schemas.microsoft.com/office/drawing/2014/main" id="{10466E0F-DAFB-D375-791A-B6A445B20A7E}"/>
              </a:ext>
            </a:extLst>
          </p:cNvPr>
          <p:cNvSpPr/>
          <p:nvPr/>
        </p:nvSpPr>
        <p:spPr>
          <a:xfrm>
            <a:off x="838200" y="3648739"/>
            <a:ext cx="512603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err="1">
                <a:ln>
                  <a:solidFill>
                    <a:schemeClr val="bg1"/>
                  </a:solidFill>
                </a:ln>
                <a:solidFill>
                  <a:schemeClr val="tx1"/>
                </a:solidFill>
              </a:rPr>
              <a:t>Claas</a:t>
            </a:r>
            <a:r>
              <a:rPr lang="en-US" sz="1400" b="1" i="1" dirty="0">
                <a:ln>
                  <a:solidFill>
                    <a:schemeClr val="bg1"/>
                  </a:solidFill>
                </a:ln>
                <a:solidFill>
                  <a:schemeClr val="tx1"/>
                </a:solidFill>
              </a:rPr>
              <a:t> Quantimeter system that measures seed flow</a:t>
            </a:r>
            <a:endParaRPr lang="el-GR" sz="1400" b="1" i="1" dirty="0">
              <a:ln>
                <a:solidFill>
                  <a:schemeClr val="bg1"/>
                </a:solidFill>
              </a:ln>
              <a:solidFill>
                <a:schemeClr val="tx1"/>
              </a:solidFill>
            </a:endParaRPr>
          </a:p>
        </p:txBody>
      </p:sp>
      <p:sp>
        <p:nvSpPr>
          <p:cNvPr id="11" name="Segnaposto piè di pagina 2">
            <a:extLst>
              <a:ext uri="{FF2B5EF4-FFF2-40B4-BE49-F238E27FC236}">
                <a16:creationId xmlns:a16="http://schemas.microsoft.com/office/drawing/2014/main" id="{D5235A82-84AD-5717-8733-9EC6A16D7DA7}"/>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47434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707164"/>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49234" y="1500074"/>
            <a:ext cx="7201989" cy="4457720"/>
          </a:xfrm>
        </p:spPr>
        <p:txBody>
          <a:bodyPr>
            <a:normAutofit/>
          </a:bodyPr>
          <a:lstStyle/>
          <a:p>
            <a:pPr algn="just"/>
            <a:r>
              <a:rPr lang="en-US" sz="1800" dirty="0">
                <a:solidFill>
                  <a:srgbClr val="000000"/>
                </a:solidFill>
                <a:effectLst/>
                <a:ea typeface="Times New Roman" panose="02020603050405020304" pitchFamily="18" charset="0"/>
                <a:cs typeface="Calibri" panose="020F0502020204030204" pitchFamily="34" charset="0"/>
              </a:rPr>
              <a:t>Measurement of the volume of the seed in the seed container. </a:t>
            </a:r>
            <a:r>
              <a:rPr lang="en-US" sz="1800" dirty="0"/>
              <a:t>This system has an array of light emitters and a receiver array located opposite each other. As the container is filled with seed, the beams are interrupted, and no potential difference is produced. Therefore, each interruption corresponds to a volume of filling of the container and thus the output is measured over the time interval of the successive interruptions of the beams.</a:t>
            </a:r>
          </a:p>
          <a:p>
            <a:pPr algn="just"/>
            <a:endParaRPr lang="en-US" sz="1800" dirty="0"/>
          </a:p>
          <a:p>
            <a:pPr algn="just"/>
            <a:r>
              <a:rPr lang="en-US" sz="1800" dirty="0">
                <a:solidFill>
                  <a:srgbClr val="000000"/>
                </a:solidFill>
                <a:effectLst/>
                <a:ea typeface="Times New Roman" panose="02020603050405020304" pitchFamily="18" charset="0"/>
                <a:cs typeface="Calibri" panose="020F0502020204030204" pitchFamily="34" charset="0"/>
              </a:rPr>
              <a:t>Measurement of the volume of the seed in the "buckets" of the grain elevator The system works by beams of light that are interrupted by the volume of the seed on the elements of the grain elevator, thus estimating the volume of the seed and therefore the production. The system faces problems as the shape of the volume is altered by changes in the inclination of the machine and also by the different moisture content of the seed.</a:t>
            </a:r>
            <a:endParaRPr lang="en-US" sz="1800" dirty="0"/>
          </a:p>
          <a:p>
            <a:pPr algn="just"/>
            <a:endParaRPr lang="en-US" sz="1900" dirty="0"/>
          </a:p>
          <a:p>
            <a:endParaRPr lang="en-GB" sz="1900" dirty="0"/>
          </a:p>
        </p:txBody>
      </p:sp>
      <p:pic>
        <p:nvPicPr>
          <p:cNvPr id="2" name="Picture 1">
            <a:extLst>
              <a:ext uri="{FF2B5EF4-FFF2-40B4-BE49-F238E27FC236}">
                <a16:creationId xmlns:a16="http://schemas.microsoft.com/office/drawing/2014/main" id="{77F3F246-BC4E-59DA-EFCB-F29875E64D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4441" y="1500074"/>
            <a:ext cx="1798320" cy="1554480"/>
          </a:xfrm>
          <a:prstGeom prst="rect">
            <a:avLst/>
          </a:prstGeom>
          <a:noFill/>
          <a:ln>
            <a:noFill/>
          </a:ln>
        </p:spPr>
      </p:pic>
      <p:pic>
        <p:nvPicPr>
          <p:cNvPr id="5" name="Picture 4">
            <a:extLst>
              <a:ext uri="{FF2B5EF4-FFF2-40B4-BE49-F238E27FC236}">
                <a16:creationId xmlns:a16="http://schemas.microsoft.com/office/drawing/2014/main" id="{D684BE3C-89DA-8D85-567C-56037FC465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9983" y="3599282"/>
            <a:ext cx="2007235" cy="2094865"/>
          </a:xfrm>
          <a:prstGeom prst="rect">
            <a:avLst/>
          </a:prstGeom>
          <a:noFill/>
          <a:ln>
            <a:noFill/>
          </a:ln>
        </p:spPr>
      </p:pic>
      <p:sp>
        <p:nvSpPr>
          <p:cNvPr id="8" name="Segnaposto piè di pagina 2">
            <a:extLst>
              <a:ext uri="{FF2B5EF4-FFF2-40B4-BE49-F238E27FC236}">
                <a16:creationId xmlns:a16="http://schemas.microsoft.com/office/drawing/2014/main" id="{75AF4BCB-B5E3-6564-9488-46E9F757E241}"/>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2302222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619794"/>
            <a:ext cx="6328954" cy="4338000"/>
          </a:xfrm>
        </p:spPr>
        <p:txBody>
          <a:bodyPr>
            <a:normAutofit/>
          </a:bodyPr>
          <a:lstStyle/>
          <a:p>
            <a:pPr algn="just"/>
            <a:r>
              <a:rPr lang="en-US" sz="1800" dirty="0"/>
              <a:t>Estimation of the filling of the screw conveyor of the seed to the store. This system again relies on light beams on the seed transfer screw in the hopper, which give the filling of the screw that correlates with the flow of seed into the machine</a:t>
            </a:r>
          </a:p>
          <a:p>
            <a:endParaRPr lang="en-GB" dirty="0"/>
          </a:p>
        </p:txBody>
      </p:sp>
      <p:pic>
        <p:nvPicPr>
          <p:cNvPr id="2" name="Picture 1">
            <a:extLst>
              <a:ext uri="{FF2B5EF4-FFF2-40B4-BE49-F238E27FC236}">
                <a16:creationId xmlns:a16="http://schemas.microsoft.com/office/drawing/2014/main" id="{8E631D70-FEA5-BEC8-9866-CC1B0BC781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9224" y="1507332"/>
            <a:ext cx="2314575" cy="2193925"/>
          </a:xfrm>
          <a:prstGeom prst="rect">
            <a:avLst/>
          </a:prstGeom>
          <a:noFill/>
          <a:ln>
            <a:noFill/>
          </a:ln>
        </p:spPr>
      </p:pic>
      <p:sp>
        <p:nvSpPr>
          <p:cNvPr id="5" name="Segnaposto piè di pagina 2">
            <a:extLst>
              <a:ext uri="{FF2B5EF4-FFF2-40B4-BE49-F238E27FC236}">
                <a16:creationId xmlns:a16="http://schemas.microsoft.com/office/drawing/2014/main" id="{ABD5DE69-342C-07D7-E25F-98A877CDAAC2}"/>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77685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6703422" cy="3966151"/>
          </a:xfrm>
        </p:spPr>
        <p:txBody>
          <a:bodyPr>
            <a:normAutofit lnSpcReduction="10000"/>
          </a:bodyPr>
          <a:lstStyle/>
          <a:p>
            <a:pPr marL="0" indent="0">
              <a:buNone/>
            </a:pPr>
            <a:r>
              <a:rPr lang="en-GB" sz="1800" dirty="0"/>
              <a:t>3)</a:t>
            </a:r>
            <a:r>
              <a:rPr lang="en-US" sz="1800" dirty="0"/>
              <a:t> </a:t>
            </a:r>
            <a:r>
              <a:rPr lang="en-US" sz="1800" b="1" dirty="0"/>
              <a:t>Methods of measuring seed weight</a:t>
            </a:r>
          </a:p>
          <a:p>
            <a:pPr algn="just"/>
            <a:r>
              <a:rPr lang="en-US" sz="1800" dirty="0"/>
              <a:t>System with force cells weighing the seed container. The entire seed container is supported by four force cells that continuously weigh the seed and take out differences in measurements at regular intervals. In this way, the quantity of seed (kg) in a unit of time is estimated. </a:t>
            </a:r>
          </a:p>
          <a:p>
            <a:pPr algn="just"/>
            <a:endParaRPr lang="en-US" sz="1800" dirty="0"/>
          </a:p>
          <a:p>
            <a:pPr algn="just"/>
            <a:r>
              <a:rPr lang="en-US" sz="1800" dirty="0"/>
              <a:t>With containers that are emptied when the seed reaches a weight. These systems have two containers into which the grain flows. At the beginning, one container is fed and, when full, is moved so that the grain flows into the other container, while the original container is emptied either by rotation or by retraction of the bottom. This system interferes with the flow of seed after the elevator and does not cause any substantial change to the machine. A problem arises, however, if the containers become blocked</a:t>
            </a:r>
            <a:r>
              <a:rPr lang="en-US" sz="1900" dirty="0"/>
              <a:t>.</a:t>
            </a:r>
          </a:p>
          <a:p>
            <a:pPr algn="just"/>
            <a:endParaRPr lang="en-US" sz="1800" dirty="0"/>
          </a:p>
          <a:p>
            <a:endParaRPr lang="en-GB" dirty="0"/>
          </a:p>
        </p:txBody>
      </p:sp>
      <p:pic>
        <p:nvPicPr>
          <p:cNvPr id="2" name="Picture 1">
            <a:extLst>
              <a:ext uri="{FF2B5EF4-FFF2-40B4-BE49-F238E27FC236}">
                <a16:creationId xmlns:a16="http://schemas.microsoft.com/office/drawing/2014/main" id="{7D77799A-2ADA-157A-1EFB-768F22CBD7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5034" y="1388293"/>
            <a:ext cx="2739753" cy="2040707"/>
          </a:xfrm>
          <a:prstGeom prst="rect">
            <a:avLst/>
          </a:prstGeom>
          <a:noFill/>
          <a:ln>
            <a:noFill/>
          </a:ln>
        </p:spPr>
      </p:pic>
      <p:pic>
        <p:nvPicPr>
          <p:cNvPr id="5" name="Picture 4">
            <a:extLst>
              <a:ext uri="{FF2B5EF4-FFF2-40B4-BE49-F238E27FC236}">
                <a16:creationId xmlns:a16="http://schemas.microsoft.com/office/drawing/2014/main" id="{C05CA5C4-54A1-BB13-0978-310EA4B2A0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8049" y="3813584"/>
            <a:ext cx="1625152" cy="2040707"/>
          </a:xfrm>
          <a:prstGeom prst="rect">
            <a:avLst/>
          </a:prstGeom>
          <a:noFill/>
          <a:ln>
            <a:noFill/>
          </a:ln>
        </p:spPr>
      </p:pic>
      <p:sp>
        <p:nvSpPr>
          <p:cNvPr id="6" name="Segnaposto piè di pagina 2">
            <a:extLst>
              <a:ext uri="{FF2B5EF4-FFF2-40B4-BE49-F238E27FC236}">
                <a16:creationId xmlns:a16="http://schemas.microsoft.com/office/drawing/2014/main" id="{4C60437C-CDE2-7920-7617-469F4B835B2A}"/>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28821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70902"/>
            <a:ext cx="6433457" cy="4395600"/>
          </a:xfrm>
        </p:spPr>
        <p:txBody>
          <a:bodyPr>
            <a:normAutofit/>
          </a:bodyPr>
          <a:lstStyle/>
          <a:p>
            <a:pPr algn="just"/>
            <a:r>
              <a:rPr lang="en-US" sz="1800" b="1" dirty="0"/>
              <a:t>With modification of the weighbridge and addition of a horizontal section to be weighed</a:t>
            </a:r>
            <a:r>
              <a:rPr lang="en-US" sz="1800" dirty="0"/>
              <a:t>. The system requires a change of the grain elevator to which a horizontal section is added, which is weighed with a force cell. The weight measured is related to the flow of the seed. The change requires significant changes to the TH/A that make the system unusable.</a:t>
            </a:r>
          </a:p>
          <a:p>
            <a:pPr algn="just"/>
            <a:endParaRPr lang="en-US" sz="1800" dirty="0"/>
          </a:p>
          <a:p>
            <a:pPr algn="just"/>
            <a:r>
              <a:rPr lang="en-US" sz="1800" b="1" dirty="0"/>
              <a:t>With hinged connection of the hose/transfer screw. </a:t>
            </a:r>
            <a:r>
              <a:rPr lang="en-US" sz="1800" dirty="0"/>
              <a:t>In this system, a screw conveyor is inserted into the system, e.g., in the warehouse, which is hinged and weighed by a load cell. The difference in weight per unit time gives us the flow of the seed into the machine. And this system requires interventions in the machine that make it difficult to implement</a:t>
            </a:r>
          </a:p>
          <a:p>
            <a:pPr algn="just"/>
            <a:endParaRPr lang="en-US" sz="1800" dirty="0"/>
          </a:p>
          <a:p>
            <a:endParaRPr lang="en-GB" dirty="0"/>
          </a:p>
        </p:txBody>
      </p:sp>
      <p:pic>
        <p:nvPicPr>
          <p:cNvPr id="2" name="Picture 1">
            <a:extLst>
              <a:ext uri="{FF2B5EF4-FFF2-40B4-BE49-F238E27FC236}">
                <a16:creationId xmlns:a16="http://schemas.microsoft.com/office/drawing/2014/main" id="{4F0985E8-9237-07DD-29FA-E741C523BD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565" y="1514475"/>
            <a:ext cx="2374265" cy="1914525"/>
          </a:xfrm>
          <a:prstGeom prst="rect">
            <a:avLst/>
          </a:prstGeom>
          <a:noFill/>
          <a:ln>
            <a:noFill/>
          </a:ln>
        </p:spPr>
      </p:pic>
      <p:pic>
        <p:nvPicPr>
          <p:cNvPr id="5" name="Picture 4">
            <a:extLst>
              <a:ext uri="{FF2B5EF4-FFF2-40B4-BE49-F238E27FC236}">
                <a16:creationId xmlns:a16="http://schemas.microsoft.com/office/drawing/2014/main" id="{CF293B7F-3A73-26F6-B29E-376B54BD34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435" y="3740489"/>
            <a:ext cx="2539365" cy="2362200"/>
          </a:xfrm>
          <a:prstGeom prst="rect">
            <a:avLst/>
          </a:prstGeom>
          <a:noFill/>
          <a:ln>
            <a:noFill/>
          </a:ln>
        </p:spPr>
      </p:pic>
      <p:sp>
        <p:nvSpPr>
          <p:cNvPr id="8" name="Segnaposto piè di pagina 2">
            <a:extLst>
              <a:ext uri="{FF2B5EF4-FFF2-40B4-BE49-F238E27FC236}">
                <a16:creationId xmlns:a16="http://schemas.microsoft.com/office/drawing/2014/main" id="{79AD7CE5-FADC-2A5B-86E2-FE084E8E554D}"/>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257459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06880"/>
            <a:ext cx="5893525" cy="4250914"/>
          </a:xfrm>
        </p:spPr>
        <p:txBody>
          <a:bodyPr>
            <a:normAutofit/>
          </a:bodyPr>
          <a:lstStyle/>
          <a:p>
            <a:pPr marL="0" indent="0">
              <a:buNone/>
            </a:pPr>
            <a:r>
              <a:rPr lang="en-US" sz="1800" b="1" dirty="0">
                <a:solidFill>
                  <a:srgbClr val="000000"/>
                </a:solidFill>
                <a:effectLst/>
                <a:latin typeface="Minion Pro"/>
                <a:ea typeface="Times New Roman" panose="02020603050405020304" pitchFamily="18" charset="0"/>
                <a:cs typeface="Calibri" panose="020F0502020204030204" pitchFamily="34" charset="0"/>
              </a:rPr>
              <a:t>5)Systems measuring the force or pressure from the flow of the seed.</a:t>
            </a:r>
          </a:p>
          <a:p>
            <a:pPr marL="0" indent="0">
              <a:buNone/>
            </a:pPr>
            <a:endParaRPr lang="en-US" sz="1800" b="1" dirty="0">
              <a:solidFill>
                <a:srgbClr val="000000"/>
              </a:solidFill>
              <a:effectLst/>
              <a:latin typeface="Minion Pro"/>
              <a:ea typeface="Times New Roman" panose="02020603050405020304" pitchFamily="18" charset="0"/>
              <a:cs typeface="Calibri" panose="020F0502020204030204" pitchFamily="34" charset="0"/>
            </a:endParaRPr>
          </a:p>
          <a:p>
            <a:r>
              <a:rPr lang="en-US" sz="1800" dirty="0"/>
              <a:t>Systems for measuring the impact force of a seed against a plate</a:t>
            </a:r>
          </a:p>
          <a:p>
            <a:endParaRPr lang="en-US" sz="1800" dirty="0"/>
          </a:p>
          <a:p>
            <a:r>
              <a:rPr lang="en-US" sz="1800" dirty="0"/>
              <a:t>System with baffle in the seed flow</a:t>
            </a:r>
          </a:p>
          <a:p>
            <a:endParaRPr lang="en-US" sz="1800" dirty="0"/>
          </a:p>
          <a:p>
            <a:r>
              <a:rPr lang="en-US" sz="1800" dirty="0"/>
              <a:t>With flexible seed flow hose</a:t>
            </a:r>
          </a:p>
          <a:p>
            <a:pPr marL="0" indent="0">
              <a:buNone/>
            </a:pPr>
            <a:endParaRPr lang="en-GB" dirty="0"/>
          </a:p>
        </p:txBody>
      </p:sp>
      <p:pic>
        <p:nvPicPr>
          <p:cNvPr id="2" name="Picture 1">
            <a:extLst>
              <a:ext uri="{FF2B5EF4-FFF2-40B4-BE49-F238E27FC236}">
                <a16:creationId xmlns:a16="http://schemas.microsoft.com/office/drawing/2014/main" id="{14796749-2ACE-5747-485A-BF81D8816D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9902" y="2409529"/>
            <a:ext cx="5095875" cy="2258265"/>
          </a:xfrm>
          <a:prstGeom prst="rect">
            <a:avLst/>
          </a:prstGeom>
          <a:noFill/>
          <a:ln>
            <a:noFill/>
          </a:ln>
        </p:spPr>
      </p:pic>
      <p:sp>
        <p:nvSpPr>
          <p:cNvPr id="5" name="Segnaposto piè di pagina 2">
            <a:extLst>
              <a:ext uri="{FF2B5EF4-FFF2-40B4-BE49-F238E27FC236}">
                <a16:creationId xmlns:a16="http://schemas.microsoft.com/office/drawing/2014/main" id="{2566DB89-0730-DEAF-85B1-FAF50FF84849}"/>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92432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Autofit/>
          </a:bodyPr>
          <a:lstStyle/>
          <a:p>
            <a:r>
              <a:rPr lang="en-GB" sz="3600" dirty="0"/>
              <a:t>Introduction to Automation technologies in agriculture</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1147194" y="2139192"/>
            <a:ext cx="9673206" cy="4059995"/>
          </a:xfrm>
        </p:spPr>
        <p:txBody>
          <a:bodyPr/>
          <a:lstStyle/>
          <a:p>
            <a:r>
              <a:rPr lang="en-US" sz="1800" dirty="0">
                <a:solidFill>
                  <a:srgbClr val="000000"/>
                </a:solidFill>
                <a:effectLst/>
                <a:ea typeface="Times New Roman" panose="02020603050405020304" pitchFamily="18" charset="0"/>
                <a:cs typeface="Calibri" panose="020F0502020204030204" pitchFamily="34" charset="0"/>
              </a:rPr>
              <a:t>Agricultural automation is one of the potential significant contributors to improving productivity and reducing consumption and adverse impacts</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Effective use of automation helps maximize agricultural production by better using inputs, reduces overall waste and can  improve the quality of the produced agricultural products</a:t>
            </a:r>
          </a:p>
          <a:p>
            <a:endParaRPr lang="en-US" sz="1800" dirty="0">
              <a:solidFill>
                <a:srgbClr val="000000"/>
              </a:solidFill>
              <a:cs typeface="Calibri" panose="020F0502020204030204" pitchFamily="34" charset="0"/>
            </a:endParaRPr>
          </a:p>
          <a:p>
            <a:r>
              <a:rPr lang="en-US" sz="1800" dirty="0">
                <a:solidFill>
                  <a:srgbClr val="000000"/>
                </a:solidFill>
                <a:ea typeface="Times New Roman" panose="02020603050405020304" pitchFamily="18" charset="0"/>
                <a:cs typeface="Calibri" panose="020F0502020204030204" pitchFamily="34" charset="0"/>
              </a:rPr>
              <a:t>T</a:t>
            </a:r>
            <a:r>
              <a:rPr lang="en-US" sz="1800" dirty="0">
                <a:solidFill>
                  <a:srgbClr val="000000"/>
                </a:solidFill>
                <a:effectLst/>
                <a:ea typeface="Times New Roman" panose="02020603050405020304" pitchFamily="18" charset="0"/>
                <a:cs typeface="Calibri" panose="020F0502020204030204" pitchFamily="34" charset="0"/>
              </a:rPr>
              <a:t>he most significant developments occurred during the 20th century with the introduction of tractors</a:t>
            </a:r>
          </a:p>
          <a:p>
            <a:endParaRPr lang="en-US" sz="1800" dirty="0">
              <a:solidFill>
                <a:srgbClr val="000000"/>
              </a:solidFill>
              <a:cs typeface="Calibri" panose="020F0502020204030204" pitchFamily="34" charset="0"/>
            </a:endParaRPr>
          </a:p>
          <a:p>
            <a:r>
              <a:rPr lang="en-US" sz="1800" dirty="0">
                <a:solidFill>
                  <a:srgbClr val="000000"/>
                </a:solidFill>
                <a:ea typeface="Times New Roman" panose="02020603050405020304" pitchFamily="18" charset="0"/>
                <a:cs typeface="Calibri" panose="020F0502020204030204" pitchFamily="34" charset="0"/>
              </a:rPr>
              <a:t>T</a:t>
            </a:r>
            <a:r>
              <a:rPr lang="en-US" sz="1800" dirty="0">
                <a:solidFill>
                  <a:srgbClr val="000000"/>
                </a:solidFill>
                <a:effectLst/>
                <a:ea typeface="Times New Roman" panose="02020603050405020304" pitchFamily="18" charset="0"/>
                <a:cs typeface="Calibri" panose="020F0502020204030204" pitchFamily="34" charset="0"/>
              </a:rPr>
              <a:t>he first farm tractor powered by an internal combustion engine was built by Hart Parr Company</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Digital Technologies and Artificial Intelligence  / Learning Unit: Automation Technologies / Subunit: 1st</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Production mapping systems in harvesting systems machines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5179422" cy="4395600"/>
          </a:xfrm>
        </p:spPr>
        <p:txBody>
          <a:bodyPr>
            <a:normAutofit/>
          </a:bodyPr>
          <a:lstStyle/>
          <a:p>
            <a:pPr marL="0" indent="0">
              <a:buNone/>
            </a:pPr>
            <a:r>
              <a:rPr lang="en-GB" sz="1800" b="1" dirty="0"/>
              <a:t>6)</a:t>
            </a:r>
            <a:r>
              <a:rPr lang="en-US" sz="1800" b="1" dirty="0"/>
              <a:t> Indirect measurement systems</a:t>
            </a:r>
          </a:p>
          <a:p>
            <a:pPr marL="0" indent="0">
              <a:buNone/>
            </a:pPr>
            <a:endParaRPr lang="en-US" sz="1800" b="1" dirty="0"/>
          </a:p>
          <a:p>
            <a:r>
              <a:rPr lang="en-US" sz="1800" dirty="0"/>
              <a:t>By measuring the dielectric constant</a:t>
            </a:r>
          </a:p>
          <a:p>
            <a:endParaRPr lang="en-US" sz="1800" dirty="0"/>
          </a:p>
          <a:p>
            <a:r>
              <a:rPr lang="en-US" sz="1800" dirty="0"/>
              <a:t>Measurement of gamma radiation absorption</a:t>
            </a:r>
          </a:p>
          <a:p>
            <a:endParaRPr lang="en-US" sz="1800" dirty="0"/>
          </a:p>
          <a:p>
            <a:r>
              <a:rPr lang="en-US" sz="1800" dirty="0"/>
              <a:t>System with measurement of the tension in the chain or in the belt of the elevator</a:t>
            </a:r>
            <a:endParaRPr lang="en-GB" sz="1800" dirty="0"/>
          </a:p>
        </p:txBody>
      </p:sp>
      <p:pic>
        <p:nvPicPr>
          <p:cNvPr id="2" name="Picture 1">
            <a:extLst>
              <a:ext uri="{FF2B5EF4-FFF2-40B4-BE49-F238E27FC236}">
                <a16:creationId xmlns:a16="http://schemas.microsoft.com/office/drawing/2014/main" id="{361C6413-C40A-09ED-8ED4-E039213D0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1614" y="1778045"/>
            <a:ext cx="4782185" cy="1975349"/>
          </a:xfrm>
          <a:prstGeom prst="rect">
            <a:avLst/>
          </a:prstGeom>
          <a:noFill/>
          <a:ln>
            <a:noFill/>
          </a:ln>
        </p:spPr>
      </p:pic>
      <p:sp>
        <p:nvSpPr>
          <p:cNvPr id="5" name="Segnaposto piè di pagina 2">
            <a:extLst>
              <a:ext uri="{FF2B5EF4-FFF2-40B4-BE49-F238E27FC236}">
                <a16:creationId xmlns:a16="http://schemas.microsoft.com/office/drawing/2014/main" id="{CF5E9AC4-82B0-EE1F-F3C5-3DF90F335E5B}"/>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467537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Harvesting machine</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31</a:t>
            </a:fld>
            <a:endParaRPr lang="it-IT" dirty="0"/>
          </a:p>
        </p:txBody>
      </p:sp>
      <p:pic>
        <p:nvPicPr>
          <p:cNvPr id="5" name="Picture 4">
            <a:extLst>
              <a:ext uri="{FF2B5EF4-FFF2-40B4-BE49-F238E27FC236}">
                <a16:creationId xmlns:a16="http://schemas.microsoft.com/office/drawing/2014/main" id="{B99216C2-4C49-208A-2655-76B341F467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7169" y="1677624"/>
            <a:ext cx="6317661" cy="4125061"/>
          </a:xfrm>
          <a:prstGeom prst="rect">
            <a:avLst/>
          </a:prstGeom>
          <a:noFill/>
          <a:ln>
            <a:noFill/>
          </a:ln>
        </p:spPr>
      </p:pic>
      <p:sp>
        <p:nvSpPr>
          <p:cNvPr id="2" name="Segnaposto piè di pagina 2">
            <a:extLst>
              <a:ext uri="{FF2B5EF4-FFF2-40B4-BE49-F238E27FC236}">
                <a16:creationId xmlns:a16="http://schemas.microsoft.com/office/drawing/2014/main" id="{6A4C7662-F4AA-EBEE-AD6D-A9F66D48F31E}"/>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229579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Automation of pesticide application systems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766355" y="1463041"/>
            <a:ext cx="6200502" cy="4489290"/>
          </a:xfrm>
        </p:spPr>
        <p:txBody>
          <a:bodyPr>
            <a:noAutofit/>
          </a:bodyPr>
          <a:lstStyle/>
          <a:p>
            <a:pPr algn="just"/>
            <a:r>
              <a:rPr lang="en-US" sz="1800" dirty="0">
                <a:solidFill>
                  <a:srgbClr val="000000"/>
                </a:solidFill>
                <a:effectLst/>
                <a:ea typeface="Times New Roman" panose="02020603050405020304" pitchFamily="18" charset="0"/>
                <a:cs typeface="Calibri" panose="020F0502020204030204" pitchFamily="34" charset="0"/>
              </a:rPr>
              <a:t>These conventional systems were designed to broadcast chemicals without any mechanism to vary application rate on the go to optimize chemical use. In such systems, the nozzle delivery rate was fixed through the adjustment of regulating or throttle valves.</a:t>
            </a:r>
          </a:p>
          <a:p>
            <a:pPr marL="0" indent="0" algn="just">
              <a:buNone/>
            </a:pPr>
            <a:endParaRPr lang="en-US" sz="1800" dirty="0">
              <a:solidFill>
                <a:srgbClr val="000000"/>
              </a:solidFill>
              <a:ea typeface="Times New Roman" panose="02020603050405020304" pitchFamily="18" charset="0"/>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Another important concern that should be addressed in the design of any pesticide application system is the impact on the health and safety of the person who operates the equipment that applies the pesticides onto the fields</a:t>
            </a:r>
            <a:r>
              <a:rPr lang="en-US" sz="1800" dirty="0">
                <a:solidFill>
                  <a:srgbClr val="000000"/>
                </a:solidFill>
                <a:effectLst/>
                <a:ea typeface="Times New Roman" panose="02020603050405020304" pitchFamily="18" charset="0"/>
                <a:cs typeface="Calibri" panose="020F0502020204030204" pitchFamily="34" charset="0"/>
              </a:rPr>
              <a:t> </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The fundamental goal of automation in chemical application technology is to improve the precision and uniformity of chemical application while increasing biological efficacy and reducing environmental impact. The purpose is to achieve safe, economical, and efficient pesticide applications</a:t>
            </a:r>
            <a:endParaRPr lang="en-GB" sz="1800" dirty="0"/>
          </a:p>
        </p:txBody>
      </p:sp>
      <p:pic>
        <p:nvPicPr>
          <p:cNvPr id="2" name="Picture 1" descr="A diagram of a pressure gauge&#10;&#10;Description automatically generated">
            <a:extLst>
              <a:ext uri="{FF2B5EF4-FFF2-40B4-BE49-F238E27FC236}">
                <a16:creationId xmlns:a16="http://schemas.microsoft.com/office/drawing/2014/main" id="{89A41FB0-7B42-244E-B5B0-7C35B0A77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430" y="1979996"/>
            <a:ext cx="5068570" cy="2680335"/>
          </a:xfrm>
          <a:prstGeom prst="rect">
            <a:avLst/>
          </a:prstGeom>
        </p:spPr>
      </p:pic>
      <p:sp>
        <p:nvSpPr>
          <p:cNvPr id="5" name="Segnaposto piè di pagina 2">
            <a:extLst>
              <a:ext uri="{FF2B5EF4-FFF2-40B4-BE49-F238E27FC236}">
                <a16:creationId xmlns:a16="http://schemas.microsoft.com/office/drawing/2014/main" id="{AF5AFC33-A6BC-E516-9017-9FA46162D726}"/>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423602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Automation of pesticide application systems</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2" y="1562194"/>
            <a:ext cx="5701936" cy="4395600"/>
          </a:xfrm>
        </p:spPr>
        <p:txBody>
          <a:bodyPr>
            <a:normAutofit/>
          </a:bodyPr>
          <a:lstStyle/>
          <a:p>
            <a:r>
              <a:rPr lang="en-US" sz="1800" dirty="0">
                <a:solidFill>
                  <a:srgbClr val="000000"/>
                </a:solidFill>
                <a:effectLst/>
                <a:latin typeface="Minion Pro"/>
                <a:ea typeface="Times New Roman" panose="02020603050405020304" pitchFamily="18" charset="0"/>
                <a:cs typeface="Calibri" panose="020F0502020204030204" pitchFamily="34" charset="0"/>
              </a:rPr>
              <a:t>Many different types of controllers are used in chemical application systems to optimize system performance that helps achieve this overall goal. Generally, various control mechanisms being used by a state-of-the-art chemical application system can be classified into four groups: </a:t>
            </a:r>
            <a:endParaRPr lang="en-US" sz="1800" dirty="0">
              <a:solidFill>
                <a:srgbClr val="000000"/>
              </a:solidFill>
              <a:latin typeface="Minion Pro"/>
              <a:ea typeface="Times New Roman" panose="02020603050405020304" pitchFamily="18" charset="0"/>
              <a:cs typeface="Calibri" panose="020F0502020204030204" pitchFamily="34" charset="0"/>
            </a:endParaRPr>
          </a:p>
          <a:p>
            <a:pPr marL="342900" indent="-342900">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rate control</a:t>
            </a:r>
          </a:p>
          <a:p>
            <a:pPr marL="342900" indent="-342900">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nozzle/droplet control</a:t>
            </a:r>
          </a:p>
          <a:p>
            <a:pPr marL="342900" indent="-342900">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section control</a:t>
            </a:r>
          </a:p>
          <a:p>
            <a:pPr marL="342900" indent="-342900">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boom/tower control.</a:t>
            </a:r>
            <a:endParaRPr lang="en-GB" dirty="0"/>
          </a:p>
        </p:txBody>
      </p:sp>
      <p:pic>
        <p:nvPicPr>
          <p:cNvPr id="6" name="Picture 5" descr="Diagram of a machine with wheels and arrows&#10;&#10;Description automatically generated">
            <a:extLst>
              <a:ext uri="{FF2B5EF4-FFF2-40B4-BE49-F238E27FC236}">
                <a16:creationId xmlns:a16="http://schemas.microsoft.com/office/drawing/2014/main" id="{A3A7C163-1052-5884-CD59-6231DCB8E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39" y="1562194"/>
            <a:ext cx="4870505" cy="2853052"/>
          </a:xfrm>
          <a:prstGeom prst="rect">
            <a:avLst/>
          </a:prstGeom>
        </p:spPr>
      </p:pic>
      <p:sp>
        <p:nvSpPr>
          <p:cNvPr id="2" name="Segnaposto piè di pagina 2">
            <a:extLst>
              <a:ext uri="{FF2B5EF4-FFF2-40B4-BE49-F238E27FC236}">
                <a16:creationId xmlns:a16="http://schemas.microsoft.com/office/drawing/2014/main" id="{A7CB3766-30EE-6AE8-0CE8-AD6C01BC676B}"/>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445638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Automation in animal housing production </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6389914" cy="4395600"/>
          </a:xfrm>
        </p:spPr>
        <p:txBody>
          <a:bodyPr>
            <a:normAutofit/>
          </a:bodyPr>
          <a:lstStyle/>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Modern structures for livestock and poultry house large numbers of animals—for example, animal numbers per building are typically about 1200, 25,000, and 250,000 for swine, broilers, and laying hens, respectively. </a:t>
            </a:r>
            <a:endParaRPr lang="en-US" sz="1800" dirty="0">
              <a:solidFill>
                <a:srgbClr val="000000"/>
              </a:solidFill>
              <a:ea typeface="Times New Roman" panose="02020603050405020304" pitchFamily="18" charset="0"/>
              <a:cs typeface="Calibri" panose="020F0502020204030204" pitchFamily="34" charset="0"/>
            </a:endParaRPr>
          </a:p>
          <a:p>
            <a:pPr marL="0" indent="0" algn="just">
              <a:buNone/>
            </a:pPr>
            <a:r>
              <a:rPr lang="en-US" sz="1800" b="1" dirty="0">
                <a:solidFill>
                  <a:srgbClr val="000000"/>
                </a:solidFill>
                <a:cs typeface="Calibri" panose="020F0502020204030204" pitchFamily="34" charset="0"/>
              </a:rPr>
              <a:t>1) Environmental Control Systems: </a:t>
            </a:r>
            <a:r>
              <a:rPr lang="en-US" sz="1800" dirty="0">
                <a:solidFill>
                  <a:srgbClr val="000000"/>
                </a:solidFill>
                <a:effectLst/>
                <a:ea typeface="Times New Roman" panose="02020603050405020304" pitchFamily="18" charset="0"/>
                <a:cs typeface="Calibri" panose="020F0502020204030204" pitchFamily="34" charset="0"/>
              </a:rPr>
              <a:t>A key feature of environment control, whether via natural, mechanical, or hybrid control systems, is the provision of a more uniform environment near the thermoneutral zone for the animals. This is the range of environmental conditions (temperature, humidity, air velocity) for which animals are most comfortable and for which they expend the least amount of energy for maintenance requirements</a:t>
            </a:r>
            <a:endParaRPr lang="en-US" sz="1800" dirty="0">
              <a:solidFill>
                <a:srgbClr val="000000"/>
              </a:solidFill>
              <a:cs typeface="Calibri" panose="020F0502020204030204" pitchFamily="34" charset="0"/>
            </a:endParaRPr>
          </a:p>
          <a:p>
            <a:pPr marL="0" indent="0" algn="just">
              <a:buNone/>
            </a:pPr>
            <a:r>
              <a:rPr lang="en-US" sz="1800" dirty="0">
                <a:solidFill>
                  <a:srgbClr val="000000"/>
                </a:solidFill>
                <a:cs typeface="Calibri" panose="020F0502020204030204" pitchFamily="34" charset="0"/>
              </a:rPr>
              <a:t>2) </a:t>
            </a:r>
            <a:r>
              <a:rPr lang="en-US" sz="1800" b="1" dirty="0">
                <a:solidFill>
                  <a:srgbClr val="000000"/>
                </a:solidFill>
                <a:cs typeface="Calibri" panose="020F0502020204030204" pitchFamily="34" charset="0"/>
              </a:rPr>
              <a:t>Lighting Systems</a:t>
            </a:r>
            <a:r>
              <a:rPr lang="en-US" sz="1800" dirty="0">
                <a:solidFill>
                  <a:srgbClr val="000000"/>
                </a:solidFill>
                <a:cs typeface="Calibri" panose="020F0502020204030204" pitchFamily="34" charset="0"/>
              </a:rPr>
              <a:t>: </a:t>
            </a:r>
            <a:r>
              <a:rPr lang="en-US" sz="1800" dirty="0">
                <a:solidFill>
                  <a:srgbClr val="000000"/>
                </a:solidFill>
                <a:effectLst/>
                <a:ea typeface="Times New Roman" panose="02020603050405020304" pitchFamily="18" charset="0"/>
                <a:cs typeface="Calibri" panose="020F0502020204030204" pitchFamily="34" charset="0"/>
              </a:rPr>
              <a:t>Providing and controlling light intensity and simulated day length is critical because light is closely tied to reproductive and hormonal responses of animals. The simplest automated lighting systems use a 24-h timer that controls lighting circuits to provide the desired amount of “day” and “night.</a:t>
            </a:r>
            <a:endParaRPr lang="en-GB" dirty="0"/>
          </a:p>
        </p:txBody>
      </p:sp>
      <p:pic>
        <p:nvPicPr>
          <p:cNvPr id="2" name="Picture 1" descr="A large room with lots of chickens&#10;&#10;Description automatically generated">
            <a:extLst>
              <a:ext uri="{FF2B5EF4-FFF2-40B4-BE49-F238E27FC236}">
                <a16:creationId xmlns:a16="http://schemas.microsoft.com/office/drawing/2014/main" id="{94848918-9606-8157-26F4-40D215C5B8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287" y="1779908"/>
            <a:ext cx="3966716" cy="2644046"/>
          </a:xfrm>
          <a:prstGeom prst="rect">
            <a:avLst/>
          </a:prstGeom>
        </p:spPr>
      </p:pic>
      <p:sp>
        <p:nvSpPr>
          <p:cNvPr id="5" name="Segnaposto piè di pagina 2">
            <a:extLst>
              <a:ext uri="{FF2B5EF4-FFF2-40B4-BE49-F238E27FC236}">
                <a16:creationId xmlns:a16="http://schemas.microsoft.com/office/drawing/2014/main" id="{17742B6C-40AE-D41A-9D8F-8E4FEC65CACC}"/>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32904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Automation in animal housing production </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5545183" cy="4395600"/>
          </a:xfrm>
        </p:spPr>
        <p:txBody>
          <a:bodyPr>
            <a:normAutofit/>
          </a:bodyPr>
          <a:lstStyle/>
          <a:p>
            <a:pPr marL="0" indent="0">
              <a:buNone/>
            </a:pPr>
            <a:r>
              <a:rPr lang="en-US" sz="1800" b="1" dirty="0"/>
              <a:t>3) Feed and water distribution systems</a:t>
            </a:r>
          </a:p>
          <a:p>
            <a:pPr marL="0" indent="0" algn="just">
              <a:buNone/>
            </a:pPr>
            <a:r>
              <a:rPr lang="en-US" sz="1800" dirty="0"/>
              <a:t>In-house feed distribution systems have largely been automated in commercial swine and poultry operations but remain a manually managed operation for most cattle. Swine and meat poultry feed distribution systems are practically identical in operation and differ only in the design of the feed access through and distribution auger placement. Feed is drawn from on-site feed bins external to the building </a:t>
            </a:r>
            <a:endParaRPr lang="en-GB" sz="1800" dirty="0"/>
          </a:p>
        </p:txBody>
      </p:sp>
      <p:pic>
        <p:nvPicPr>
          <p:cNvPr id="2" name="Picture 1">
            <a:extLst>
              <a:ext uri="{FF2B5EF4-FFF2-40B4-BE49-F238E27FC236}">
                <a16:creationId xmlns:a16="http://schemas.microsoft.com/office/drawing/2014/main" id="{13F56B72-C375-086C-AA23-53A1200B1F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9105" y="1529809"/>
            <a:ext cx="4594225" cy="2095500"/>
          </a:xfrm>
          <a:prstGeom prst="rect">
            <a:avLst/>
          </a:prstGeom>
          <a:noFill/>
          <a:ln>
            <a:noFill/>
          </a:ln>
        </p:spPr>
      </p:pic>
      <p:pic>
        <p:nvPicPr>
          <p:cNvPr id="5" name="Picture 4">
            <a:extLst>
              <a:ext uri="{FF2B5EF4-FFF2-40B4-BE49-F238E27FC236}">
                <a16:creationId xmlns:a16="http://schemas.microsoft.com/office/drawing/2014/main" id="{AB7C8D4C-06F4-4E47-79D0-476136B50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152" y="3681096"/>
            <a:ext cx="3612539" cy="2399058"/>
          </a:xfrm>
          <a:prstGeom prst="rect">
            <a:avLst/>
          </a:prstGeom>
          <a:noFill/>
          <a:ln>
            <a:noFill/>
          </a:ln>
        </p:spPr>
      </p:pic>
      <p:sp>
        <p:nvSpPr>
          <p:cNvPr id="6" name="Segnaposto piè di pagina 2">
            <a:extLst>
              <a:ext uri="{FF2B5EF4-FFF2-40B4-BE49-F238E27FC236}">
                <a16:creationId xmlns:a16="http://schemas.microsoft.com/office/drawing/2014/main" id="{934F5208-7EC7-FF6D-B046-B818A9192DDA}"/>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3054557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Automation irrigation systems and soil management</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54628"/>
            <a:ext cx="6372497" cy="4303165"/>
          </a:xfrm>
        </p:spPr>
        <p:txBody>
          <a:bodyPr>
            <a:normAutofit/>
          </a:bodyPr>
          <a:lstStyle/>
          <a:p>
            <a:r>
              <a:rPr lang="en-US" sz="1800" b="1" dirty="0"/>
              <a:t>Soil moisture and temperature sensors with wireless sensor networks</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Wireless network technology has emerged in recent years and seems to have a lot to offer in the agricultural sector. </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The systems are installed in perennial plantations primarily, but also in annual plantations, and collect real-time data on various key parameters related to plant condition, soil, etc. These sensors are a useful tool enabling the producer to manage crop interventions in the various parts of the field in a timely and appropriate manner.</a:t>
            </a:r>
          </a:p>
          <a:p>
            <a:pPr marL="0" indent="0">
              <a:buNone/>
            </a:pPr>
            <a:endParaRPr lang="en-GB" sz="1800" dirty="0"/>
          </a:p>
        </p:txBody>
      </p:sp>
      <p:pic>
        <p:nvPicPr>
          <p:cNvPr id="2" name="Picture 1">
            <a:extLst>
              <a:ext uri="{FF2B5EF4-FFF2-40B4-BE49-F238E27FC236}">
                <a16:creationId xmlns:a16="http://schemas.microsoft.com/office/drawing/2014/main" id="{3D6F4E9C-6D26-03F6-571A-EA3905832C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9074" y="1319646"/>
            <a:ext cx="1619716" cy="2600802"/>
          </a:xfrm>
          <a:prstGeom prst="rect">
            <a:avLst/>
          </a:prstGeom>
          <a:noFill/>
          <a:ln>
            <a:noFill/>
          </a:ln>
        </p:spPr>
      </p:pic>
      <p:pic>
        <p:nvPicPr>
          <p:cNvPr id="5" name="Picture 4">
            <a:extLst>
              <a:ext uri="{FF2B5EF4-FFF2-40B4-BE49-F238E27FC236}">
                <a16:creationId xmlns:a16="http://schemas.microsoft.com/office/drawing/2014/main" id="{20DF89E9-4D31-A17C-2D7D-0D8F5E8767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641" y="3958983"/>
            <a:ext cx="2840582" cy="2087963"/>
          </a:xfrm>
          <a:prstGeom prst="rect">
            <a:avLst/>
          </a:prstGeom>
          <a:noFill/>
          <a:ln>
            <a:noFill/>
          </a:ln>
        </p:spPr>
      </p:pic>
      <p:sp>
        <p:nvSpPr>
          <p:cNvPr id="6" name="Segnaposto piè di pagina 2">
            <a:extLst>
              <a:ext uri="{FF2B5EF4-FFF2-40B4-BE49-F238E27FC236}">
                <a16:creationId xmlns:a16="http://schemas.microsoft.com/office/drawing/2014/main" id="{20DABA8A-A946-2E94-D598-90BDBFE7940A}"/>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116026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Post harvest automation</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6955970" cy="4395600"/>
          </a:xfrm>
        </p:spPr>
        <p:txBody>
          <a:bodyPr>
            <a:normAutofit/>
          </a:bodyPr>
          <a:lstStyle/>
          <a:p>
            <a:r>
              <a:rPr lang="en-GB" sz="1800" b="1" dirty="0"/>
              <a:t>Automation of grain processing </a:t>
            </a:r>
            <a:endParaRPr lang="en-GB" b="1" dirty="0"/>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Grain elevator:</a:t>
            </a:r>
            <a:r>
              <a:rPr lang="en-US" sz="1800" dirty="0">
                <a:solidFill>
                  <a:srgbClr val="000000"/>
                </a:solidFill>
                <a:effectLst/>
                <a:ea typeface="Times New Roman" panose="02020603050405020304" pitchFamily="18" charset="0"/>
                <a:cs typeface="Calibri" panose="020F0502020204030204" pitchFamily="34" charset="0"/>
              </a:rPr>
              <a:t> A grain elevator is an agricultural structure that processes and stores grains such as rice, wheat, corn, and beans.</a:t>
            </a:r>
            <a:endParaRPr lang="en-GB" sz="1800" dirty="0">
              <a:solidFill>
                <a:srgbClr val="000000"/>
              </a:solidFill>
              <a:effectLst/>
              <a:ea typeface="Times New Roman" panose="02020603050405020304" pitchFamily="18" charset="0"/>
              <a:cs typeface="Calibri" panose="020F0502020204030204" pitchFamily="34" charset="0"/>
            </a:endParaRP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Automatic Rice Quality Inspection System: </a:t>
            </a:r>
            <a:r>
              <a:rPr lang="en-US" sz="1800" dirty="0">
                <a:solidFill>
                  <a:srgbClr val="000000"/>
                </a:solidFill>
                <a:effectLst/>
                <a:ea typeface="Times New Roman" panose="02020603050405020304" pitchFamily="18" charset="0"/>
                <a:cs typeface="Calibri" panose="020F0502020204030204" pitchFamily="34" charset="0"/>
              </a:rPr>
              <a:t>An inspector usually evaluates visually the components of the rice as an official inspection when brown rice is shipped after hulling</a:t>
            </a:r>
            <a:r>
              <a:rPr lang="en-GB" sz="1800" dirty="0">
                <a:solidFill>
                  <a:srgbClr val="000000"/>
                </a:solidFill>
                <a:ea typeface="Times New Roman" panose="02020603050405020304" pitchFamily="18" charset="0"/>
                <a:cs typeface="Calibri" panose="020F0502020204030204" pitchFamily="34" charset="0"/>
              </a:rPr>
              <a:t>.</a:t>
            </a: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Dryers: </a:t>
            </a:r>
            <a:r>
              <a:rPr lang="en-US" sz="1800" dirty="0">
                <a:solidFill>
                  <a:srgbClr val="000000"/>
                </a:solidFill>
                <a:effectLst/>
                <a:ea typeface="Times New Roman" panose="02020603050405020304" pitchFamily="18" charset="0"/>
                <a:cs typeface="Calibri" panose="020F0502020204030204" pitchFamily="34" charset="0"/>
              </a:rPr>
              <a:t>There are several types of grain dryers: fixed-bed dryer, fluidized-bed dryer, and circulated-grain dryer. </a:t>
            </a: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Storage in Silos: </a:t>
            </a:r>
            <a:r>
              <a:rPr lang="en-US" sz="1800" dirty="0">
                <a:solidFill>
                  <a:srgbClr val="000000"/>
                </a:solidFill>
                <a:effectLst/>
                <a:ea typeface="Times New Roman" panose="02020603050405020304" pitchFamily="18" charset="0"/>
                <a:cs typeface="Calibri" panose="020F0502020204030204" pitchFamily="34" charset="0"/>
              </a:rPr>
              <a:t>After cleaning, rough rice is stored in a silo. During silo storage, aeration through the silo is automatically carried out when the temperature of fresh outside air is below –5°C in winter.</a:t>
            </a:r>
            <a:endParaRPr lang="en-GB" dirty="0"/>
          </a:p>
        </p:txBody>
      </p:sp>
      <p:pic>
        <p:nvPicPr>
          <p:cNvPr id="5" name="Picture 4" descr="A large silos in a field&#10;&#10;Description automatically generated">
            <a:extLst>
              <a:ext uri="{FF2B5EF4-FFF2-40B4-BE49-F238E27FC236}">
                <a16:creationId xmlns:a16="http://schemas.microsoft.com/office/drawing/2014/main" id="{9A3AEC06-3850-AEE6-990A-68CAF126D5AC}"/>
              </a:ext>
            </a:extLst>
          </p:cNvPr>
          <p:cNvPicPr>
            <a:picLocks noChangeAspect="1"/>
          </p:cNvPicPr>
          <p:nvPr/>
        </p:nvPicPr>
        <p:blipFill>
          <a:blip r:embed="rId2"/>
          <a:stretch>
            <a:fillRect/>
          </a:stretch>
        </p:blipFill>
        <p:spPr>
          <a:xfrm>
            <a:off x="8372515" y="1506480"/>
            <a:ext cx="3418889" cy="1922520"/>
          </a:xfrm>
          <a:prstGeom prst="rect">
            <a:avLst/>
          </a:prstGeom>
        </p:spPr>
      </p:pic>
      <p:sp>
        <p:nvSpPr>
          <p:cNvPr id="2" name="Segnaposto piè di pagina 2">
            <a:extLst>
              <a:ext uri="{FF2B5EF4-FFF2-40B4-BE49-F238E27FC236}">
                <a16:creationId xmlns:a16="http://schemas.microsoft.com/office/drawing/2014/main" id="{FCED114B-951D-C735-F02A-8C7C1612E66E}"/>
              </a:ext>
            </a:extLst>
          </p:cNvPr>
          <p:cNvSpPr txBox="1">
            <a:spLocks/>
          </p:cNvSpPr>
          <p:nvPr/>
        </p:nvSpPr>
        <p:spPr>
          <a:xfrm>
            <a:off x="990600" y="6238876"/>
            <a:ext cx="9982200"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286270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Post harvest automation</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6773091" cy="4395600"/>
          </a:xfrm>
        </p:spPr>
        <p:txBody>
          <a:bodyPr>
            <a:normAutofit/>
          </a:bodyPr>
          <a:lstStyle/>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Hulling Systems:</a:t>
            </a:r>
            <a:r>
              <a:rPr lang="en-US" sz="1800" dirty="0">
                <a:solidFill>
                  <a:srgbClr val="000000"/>
                </a:solidFill>
                <a:effectLst/>
                <a:latin typeface="Minion Pro"/>
                <a:ea typeface="Times New Roman" panose="02020603050405020304" pitchFamily="18" charset="0"/>
                <a:cs typeface="Calibri" panose="020F0502020204030204" pitchFamily="34" charset="0"/>
              </a:rPr>
              <a:t> A hulling system consists of a roll type huller and a paddy separator. There are two rubber rollers rotating in opposite directions and at different revolving speeds in the huller</a:t>
            </a:r>
          </a:p>
          <a:p>
            <a:pPr algn="just"/>
            <a:endParaRPr lang="en-US" sz="1800" dirty="0">
              <a:solidFill>
                <a:srgbClr val="000000"/>
              </a:solidFill>
              <a:effectLst/>
              <a:latin typeface="Minion Pro"/>
              <a:ea typeface="Times New Roman" panose="02020603050405020304" pitchFamily="18" charset="0"/>
              <a:cs typeface="Calibri" panose="020F0502020204030204" pitchFamily="34" charset="0"/>
            </a:endParaRPr>
          </a:p>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Grading Robot: </a:t>
            </a:r>
            <a:r>
              <a:rPr lang="en-US" sz="1800" dirty="0">
                <a:solidFill>
                  <a:srgbClr val="000000"/>
                </a:solidFill>
                <a:effectLst/>
                <a:latin typeface="Minion Pro"/>
                <a:ea typeface="Times New Roman" panose="02020603050405020304" pitchFamily="18" charset="0"/>
                <a:cs typeface="Calibri" panose="020F0502020204030204" pitchFamily="34" charset="0"/>
              </a:rPr>
              <a:t>Peaches, pears, and apples are not suitable for conveyors and handing systems because they are easily damaged on the system, a grading robot system which automatically provides fruit from containers and inspects all sides of the fruit, was developed</a:t>
            </a:r>
            <a:r>
              <a:rPr lang="en-US" sz="1800" dirty="0">
                <a:solidFill>
                  <a:srgbClr val="000000"/>
                </a:solidFill>
                <a:latin typeface="Minion Pro"/>
                <a:ea typeface="Times New Roman" panose="02020603050405020304" pitchFamily="18" charset="0"/>
                <a:cs typeface="Calibri" panose="020F0502020204030204" pitchFamily="34" charset="0"/>
              </a:rPr>
              <a:t>.</a:t>
            </a:r>
          </a:p>
          <a:p>
            <a:pPr algn="just"/>
            <a:endParaRPr lang="en-US" sz="1800" dirty="0">
              <a:solidFill>
                <a:srgbClr val="000000"/>
              </a:solidFill>
              <a:latin typeface="Minion Pro"/>
              <a:ea typeface="Times New Roman" panose="02020603050405020304" pitchFamily="18" charset="0"/>
              <a:cs typeface="Calibri" panose="020F0502020204030204" pitchFamily="34" charset="0"/>
            </a:endParaRPr>
          </a:p>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Sensors of Inspection Systems</a:t>
            </a:r>
            <a:r>
              <a:rPr lang="en-US" sz="1800" dirty="0">
                <a:solidFill>
                  <a:srgbClr val="000000"/>
                </a:solidFill>
                <a:effectLst/>
                <a:latin typeface="Minion Pro"/>
                <a:ea typeface="Times New Roman" panose="02020603050405020304" pitchFamily="18" charset="0"/>
                <a:cs typeface="Calibri" panose="020F0502020204030204" pitchFamily="34" charset="0"/>
              </a:rPr>
              <a:t>: In the grading systems, imaging technologies and NIR technologies are essential in performing external and internal inspection. </a:t>
            </a:r>
            <a:endParaRPr lang="en-GB" dirty="0"/>
          </a:p>
        </p:txBody>
      </p:sp>
      <p:pic>
        <p:nvPicPr>
          <p:cNvPr id="5" name="Picture 4" descr="A robot in a greenhouse&#10;&#10;Description automatically generated">
            <a:extLst>
              <a:ext uri="{FF2B5EF4-FFF2-40B4-BE49-F238E27FC236}">
                <a16:creationId xmlns:a16="http://schemas.microsoft.com/office/drawing/2014/main" id="{F5957C94-99F9-11E4-3854-487744310003}"/>
              </a:ext>
            </a:extLst>
          </p:cNvPr>
          <p:cNvPicPr>
            <a:picLocks noChangeAspect="1"/>
          </p:cNvPicPr>
          <p:nvPr/>
        </p:nvPicPr>
        <p:blipFill>
          <a:blip r:embed="rId2"/>
          <a:stretch>
            <a:fillRect/>
          </a:stretch>
        </p:blipFill>
        <p:spPr>
          <a:xfrm>
            <a:off x="8215794" y="1562194"/>
            <a:ext cx="3201642" cy="2135495"/>
          </a:xfrm>
          <a:prstGeom prst="rect">
            <a:avLst/>
          </a:prstGeom>
        </p:spPr>
      </p:pic>
      <p:sp>
        <p:nvSpPr>
          <p:cNvPr id="2" name="Segnaposto piè di pagina 2">
            <a:extLst>
              <a:ext uri="{FF2B5EF4-FFF2-40B4-BE49-F238E27FC236}">
                <a16:creationId xmlns:a16="http://schemas.microsoft.com/office/drawing/2014/main" id="{861455B2-AB6C-C0FA-1C7A-715E9A47E10E}"/>
              </a:ext>
            </a:extLst>
          </p:cNvPr>
          <p:cNvSpPr>
            <a:spLocks noGrp="1"/>
          </p:cNvSpPr>
          <p:nvPr>
            <p:ph type="ftr" sz="quarter" idx="10"/>
          </p:nvPr>
        </p:nvSpPr>
        <p:spPr>
          <a:xfrm>
            <a:off x="838200" y="6238876"/>
            <a:ext cx="9982200" cy="600074"/>
          </a:xfrm>
        </p:spPr>
        <p:txBody>
          <a:bodyPr/>
          <a:lstStyle/>
          <a:p>
            <a:r>
              <a:rPr lang="en-US" dirty="0"/>
              <a:t>Module: Digital Technologies and Artificial Intelligence  / Learning Unit: Automation Technologies / Subunit: 3rd</a:t>
            </a:r>
          </a:p>
        </p:txBody>
      </p:sp>
    </p:spTree>
    <p:extLst>
      <p:ext uri="{BB962C8B-B14F-4D97-AF65-F5344CB8AC3E}">
        <p14:creationId xmlns:p14="http://schemas.microsoft.com/office/powerpoint/2010/main" val="410052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60534"/>
          </a:xfrm>
        </p:spPr>
        <p:txBody>
          <a:bodyPr>
            <a:normAutofit fontScale="90000"/>
          </a:bodyPr>
          <a:lstStyle/>
          <a:p>
            <a:pPr algn="ctr"/>
            <a:r>
              <a:rPr lang="en-GB" sz="3600" dirty="0"/>
              <a:t>Applications in Agriculture</a:t>
            </a:r>
          </a:p>
        </p:txBody>
      </p:sp>
      <p:sp>
        <p:nvSpPr>
          <p:cNvPr id="2" name="Content Placeholder 1">
            <a:extLst>
              <a:ext uri="{FF2B5EF4-FFF2-40B4-BE49-F238E27FC236}">
                <a16:creationId xmlns:a16="http://schemas.microsoft.com/office/drawing/2014/main" id="{A4C17BD6-7D6F-4A21-1649-0477415F3D43}"/>
              </a:ext>
            </a:extLst>
          </p:cNvPr>
          <p:cNvSpPr>
            <a:spLocks noGrp="1"/>
          </p:cNvSpPr>
          <p:nvPr>
            <p:ph idx="1"/>
          </p:nvPr>
        </p:nvSpPr>
        <p:spPr>
          <a:xfrm>
            <a:off x="838199" y="5092117"/>
            <a:ext cx="10738607" cy="1084845"/>
          </a:xfrm>
        </p:spPr>
        <p:txBody>
          <a:bodyPr>
            <a:normAutofit/>
          </a:bodyPr>
          <a:lstStyle/>
          <a:p>
            <a:pPr marL="0" indent="0" algn="just">
              <a:buNone/>
            </a:pPr>
            <a:r>
              <a:rPr lang="en-GB" sz="1800" b="1" dirty="0" err="1">
                <a:solidFill>
                  <a:srgbClr val="000000"/>
                </a:solidFill>
                <a:effectLst/>
                <a:ea typeface="Times New Roman" panose="02020603050405020304" pitchFamily="18" charset="0"/>
                <a:cs typeface="Calibri" panose="020F0502020204030204" pitchFamily="34" charset="0"/>
              </a:rPr>
              <a:t>Augmenta</a:t>
            </a:r>
            <a:r>
              <a:rPr lang="en-GB" sz="1800" b="1" dirty="0">
                <a:solidFill>
                  <a:srgbClr val="000000"/>
                </a:solidFill>
                <a:effectLst/>
                <a:ea typeface="Times New Roman" panose="02020603050405020304" pitchFamily="18" charset="0"/>
                <a:cs typeface="Calibri" panose="020F0502020204030204" pitchFamily="34" charset="0"/>
              </a:rPr>
              <a:t> System for machine vision</a:t>
            </a:r>
            <a:r>
              <a:rPr lang="en-GB" sz="1800" dirty="0">
                <a:solidFill>
                  <a:srgbClr val="000000"/>
                </a:solidFill>
                <a:effectLst/>
                <a:ea typeface="Times New Roman" panose="02020603050405020304" pitchFamily="18" charset="0"/>
                <a:cs typeface="Calibri" panose="020F0502020204030204" pitchFamily="34" charset="0"/>
              </a:rPr>
              <a:t>. The </a:t>
            </a:r>
            <a:r>
              <a:rPr lang="en-GB" sz="1800" dirty="0" err="1">
                <a:solidFill>
                  <a:srgbClr val="000000"/>
                </a:solidFill>
                <a:effectLst/>
                <a:ea typeface="Times New Roman" panose="02020603050405020304" pitchFamily="18" charset="0"/>
                <a:cs typeface="Calibri" panose="020F0502020204030204" pitchFamily="34" charset="0"/>
              </a:rPr>
              <a:t>Augmenta</a:t>
            </a:r>
            <a:r>
              <a:rPr lang="en-GB" sz="1800" dirty="0">
                <a:solidFill>
                  <a:srgbClr val="000000"/>
                </a:solidFill>
                <a:effectLst/>
                <a:ea typeface="Times New Roman" panose="02020603050405020304" pitchFamily="18" charset="0"/>
                <a:cs typeface="Calibri" panose="020F0502020204030204" pitchFamily="34" charset="0"/>
              </a:rPr>
              <a:t> System uses state-of-the-art machine vision technology to </a:t>
            </a:r>
            <a:r>
              <a:rPr lang="en-GB" sz="1800" dirty="0" err="1">
                <a:solidFill>
                  <a:srgbClr val="000000"/>
                </a:solidFill>
                <a:effectLst/>
                <a:ea typeface="Times New Roman" panose="02020603050405020304" pitchFamily="18" charset="0"/>
                <a:cs typeface="Calibri" panose="020F0502020204030204" pitchFamily="34" charset="0"/>
              </a:rPr>
              <a:t>analyze</a:t>
            </a:r>
            <a:r>
              <a:rPr lang="en-GB" sz="1800" dirty="0">
                <a:solidFill>
                  <a:srgbClr val="000000"/>
                </a:solidFill>
                <a:effectLst/>
                <a:ea typeface="Times New Roman" panose="02020603050405020304" pitchFamily="18" charset="0"/>
                <a:cs typeface="Calibri" panose="020F0502020204030204" pitchFamily="34" charset="0"/>
              </a:rPr>
              <a:t> fields in real time to determine crop health and control Variable Rate operations such as nitrogen fertilizer, harvest-aid defoliant and plant growth regulator (PGR) applications. Watch this extended version to understand how it works</a:t>
            </a:r>
            <a:endParaRPr lang="el-GR"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1"/>
          </p:nvPr>
        </p:nvSpPr>
        <p:spPr/>
        <p:txBody>
          <a:bodyPr/>
          <a:lstStyle/>
          <a:p>
            <a:r>
              <a:rPr lang="en-US" dirty="0"/>
              <a:t>Module: Digital Technologies and Artificial Intelligence  / Learning Unit: Automation Technologies / Subunit: 3rd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2"/>
          </p:nvPr>
        </p:nvSpPr>
        <p:spPr/>
        <p:txBody>
          <a:bodyPr/>
          <a:lstStyle/>
          <a:p>
            <a:fld id="{D57F1E4F-1CFF-5643-939E-217C01CDF565}" type="slidenum">
              <a:rPr lang="it-IT" smtClean="0"/>
              <a:pPr/>
              <a:t>39</a:t>
            </a:fld>
            <a:endParaRPr lang="it-IT" dirty="0"/>
          </a:p>
        </p:txBody>
      </p:sp>
      <p:pic>
        <p:nvPicPr>
          <p:cNvPr id="5" name="Online Media 4" title="Augmenta System | What it actually sees (extended version)">
            <a:hlinkClick r:id="" action="ppaction://media"/>
            <a:extLst>
              <a:ext uri="{FF2B5EF4-FFF2-40B4-BE49-F238E27FC236}">
                <a16:creationId xmlns:a16="http://schemas.microsoft.com/office/drawing/2014/main" id="{1C100A3E-1D1D-C39B-7076-0BF0DB3188D1}"/>
              </a:ext>
            </a:extLst>
          </p:cNvPr>
          <p:cNvPicPr>
            <a:picLocks noRot="1" noChangeAspect="1"/>
          </p:cNvPicPr>
          <p:nvPr>
            <a:videoFile r:link="rId1"/>
          </p:nvPr>
        </p:nvPicPr>
        <p:blipFill>
          <a:blip r:embed="rId3"/>
          <a:stretch>
            <a:fillRect/>
          </a:stretch>
        </p:blipFill>
        <p:spPr>
          <a:xfrm>
            <a:off x="2785144" y="1459300"/>
            <a:ext cx="6325128" cy="3570903"/>
          </a:xfrm>
          <a:prstGeom prst="rect">
            <a:avLst/>
          </a:prstGeom>
        </p:spPr>
      </p:pic>
    </p:spTree>
    <p:extLst>
      <p:ext uri="{BB962C8B-B14F-4D97-AF65-F5344CB8AC3E}">
        <p14:creationId xmlns:p14="http://schemas.microsoft.com/office/powerpoint/2010/main" val="33289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noAutofit/>
          </a:bodyPr>
          <a:lstStyle/>
          <a:p>
            <a:r>
              <a:rPr lang="en-GB" sz="3600" dirty="0"/>
              <a:t>Introduction to Automation technologies in agriculture</a:t>
            </a:r>
          </a:p>
        </p:txBody>
      </p:sp>
      <p:pic>
        <p:nvPicPr>
          <p:cNvPr id="7" name="Content Placeholder 6" descr="A tractor with large wheels&#10;&#10;Description automatically generated">
            <a:extLst>
              <a:ext uri="{FF2B5EF4-FFF2-40B4-BE49-F238E27FC236}">
                <a16:creationId xmlns:a16="http://schemas.microsoft.com/office/drawing/2014/main" id="{B7F5E6F5-7DB3-B7AE-717E-49DC7231C871}"/>
              </a:ext>
            </a:extLst>
          </p:cNvPr>
          <p:cNvPicPr>
            <a:picLocks noGrp="1" noChangeAspect="1"/>
          </p:cNvPicPr>
          <p:nvPr>
            <p:ph idx="1"/>
          </p:nvPr>
        </p:nvPicPr>
        <p:blipFill>
          <a:blip r:embed="rId2"/>
          <a:stretch>
            <a:fillRect/>
          </a:stretch>
        </p:blipFill>
        <p:spPr>
          <a:xfrm>
            <a:off x="6423170" y="1617843"/>
            <a:ext cx="5387340" cy="3625276"/>
          </a:xfrm>
        </p:spPr>
      </p:pic>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a:t>Module: Digital Technologies and Artificial Intelligence  / Learning Unit: Automation Technologies / Subunit: 1st</a:t>
            </a:r>
            <a:endParaRPr lang="en-US"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1" name="Picture 10" descr="A tractor with large wheels&#10;&#10;Description automatically generated">
            <a:extLst>
              <a:ext uri="{FF2B5EF4-FFF2-40B4-BE49-F238E27FC236}">
                <a16:creationId xmlns:a16="http://schemas.microsoft.com/office/drawing/2014/main" id="{E6008151-F8CB-FE88-AC73-7FD35AAED278}"/>
              </a:ext>
            </a:extLst>
          </p:cNvPr>
          <p:cNvPicPr>
            <a:picLocks noChangeAspect="1"/>
          </p:cNvPicPr>
          <p:nvPr/>
        </p:nvPicPr>
        <p:blipFill>
          <a:blip r:embed="rId3"/>
          <a:stretch>
            <a:fillRect/>
          </a:stretch>
        </p:blipFill>
        <p:spPr>
          <a:xfrm>
            <a:off x="620086" y="1617843"/>
            <a:ext cx="5000147" cy="3685423"/>
          </a:xfrm>
          <a:prstGeom prst="rect">
            <a:avLst/>
          </a:prstGeom>
        </p:spPr>
      </p:pic>
      <p:sp>
        <p:nvSpPr>
          <p:cNvPr id="14" name="Rectangle 13">
            <a:extLst>
              <a:ext uri="{FF2B5EF4-FFF2-40B4-BE49-F238E27FC236}">
                <a16:creationId xmlns:a16="http://schemas.microsoft.com/office/drawing/2014/main" id="{224280E7-620F-4874-2185-5534D6E4CE0B}"/>
              </a:ext>
            </a:extLst>
          </p:cNvPr>
          <p:cNvSpPr/>
          <p:nvPr/>
        </p:nvSpPr>
        <p:spPr>
          <a:xfrm>
            <a:off x="620086"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Henry Ford &amp; Son Corporation (1917)</a:t>
            </a:r>
            <a:endParaRPr lang="el-GR" sz="1600" dirty="0">
              <a:solidFill>
                <a:sysClr val="windowText" lastClr="000000"/>
              </a:solidFill>
            </a:endParaRPr>
          </a:p>
        </p:txBody>
      </p:sp>
      <p:sp>
        <p:nvSpPr>
          <p:cNvPr id="15" name="Rectangle 14">
            <a:extLst>
              <a:ext uri="{FF2B5EF4-FFF2-40B4-BE49-F238E27FC236}">
                <a16:creationId xmlns:a16="http://schemas.microsoft.com/office/drawing/2014/main" id="{FDC40D4E-CB7F-7005-E291-55CD06F6A0C1}"/>
              </a:ext>
            </a:extLst>
          </p:cNvPr>
          <p:cNvSpPr/>
          <p:nvPr/>
        </p:nvSpPr>
        <p:spPr>
          <a:xfrm>
            <a:off x="6810363"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Hart Parr Company Tractor (1900’s)</a:t>
            </a:r>
            <a:endParaRPr lang="el-GR" sz="1600" dirty="0">
              <a:solidFill>
                <a:sysClr val="windowText" lastClr="000000"/>
              </a:solidFill>
            </a:endParaRP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dirty="0"/>
              <a:t>Applications in Agriculture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3rd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40</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1040235" y="5058561"/>
            <a:ext cx="10313565" cy="1112052"/>
          </a:xfrm>
        </p:spPr>
        <p:txBody>
          <a:bodyPr/>
          <a:lstStyle/>
          <a:p>
            <a:r>
              <a:rPr lang="en-GB" sz="1800" b="1" dirty="0">
                <a:effectLst/>
                <a:latin typeface="Calibri" panose="020F0502020204030204" pitchFamily="34" charset="0"/>
                <a:ea typeface="Calibri" panose="020F0502020204030204" pitchFamily="34" charset="0"/>
                <a:cs typeface="Calibri" panose="020F0502020204030204" pitchFamily="34" charset="0"/>
              </a:rPr>
              <a:t>John Deere, </a:t>
            </a:r>
            <a:r>
              <a:rPr lang="en-GB" sz="1800" b="1" dirty="0" err="1">
                <a:effectLst/>
                <a:latin typeface="Calibri" panose="020F0502020204030204" pitchFamily="34" charset="0"/>
                <a:ea typeface="Calibri" panose="020F0502020204030204" pitchFamily="34" charset="0"/>
                <a:cs typeface="Calibri" panose="020F0502020204030204" pitchFamily="34" charset="0"/>
              </a:rPr>
              <a:t>AutoTrac</a:t>
            </a:r>
            <a:r>
              <a:rPr lang="en-GB" sz="1800" b="1" dirty="0">
                <a:effectLst/>
                <a:latin typeface="Calibri" panose="020F0502020204030204" pitchFamily="34" charset="0"/>
                <a:ea typeface="Calibri" panose="020F0502020204030204" pitchFamily="34" charset="0"/>
                <a:cs typeface="Calibri" panose="020F0502020204030204" pitchFamily="34" charset="0"/>
              </a:rPr>
              <a:t> Automation</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AutoTrac</a:t>
            </a:r>
            <a:r>
              <a:rPr lang="en-GB" sz="1800" dirty="0">
                <a:effectLst/>
                <a:latin typeface="Calibri" panose="020F0502020204030204" pitchFamily="34" charset="0"/>
                <a:ea typeface="Calibri" panose="020F0502020204030204" pitchFamily="34" charset="0"/>
                <a:cs typeface="Calibri" panose="020F0502020204030204" pitchFamily="34" charset="0"/>
              </a:rPr>
              <a:t> Turn Automation on 6R to 9R Series John Deere Tractors automatically controls the entire headland turn and manages all tractor and implement functions with ease and precision. See how you can reduce headland skips and overlaps as well as costs for fertiliser, chemicals and fuel</a:t>
            </a: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Online Media 1" title="John Deere | AutoTrac Turnautomation">
            <a:hlinkClick r:id="" action="ppaction://media"/>
            <a:extLst>
              <a:ext uri="{FF2B5EF4-FFF2-40B4-BE49-F238E27FC236}">
                <a16:creationId xmlns:a16="http://schemas.microsoft.com/office/drawing/2014/main" id="{71BB76F7-A1A7-3F95-EC97-B690D67801C9}"/>
              </a:ext>
            </a:extLst>
          </p:cNvPr>
          <p:cNvPicPr>
            <a:picLocks noRot="1" noChangeAspect="1"/>
          </p:cNvPicPr>
          <p:nvPr>
            <a:videoFile r:link="rId1"/>
          </p:nvPr>
        </p:nvPicPr>
        <p:blipFill>
          <a:blip r:embed="rId3"/>
          <a:stretch>
            <a:fillRect/>
          </a:stretch>
        </p:blipFill>
        <p:spPr>
          <a:xfrm>
            <a:off x="2711914" y="1281112"/>
            <a:ext cx="6630523" cy="3743317"/>
          </a:xfrm>
          <a:prstGeom prst="rect">
            <a:avLst/>
          </a:prstGeom>
        </p:spPr>
      </p:pic>
    </p:spTree>
    <p:extLst>
      <p:ext uri="{BB962C8B-B14F-4D97-AF65-F5344CB8AC3E}">
        <p14:creationId xmlns:p14="http://schemas.microsoft.com/office/powerpoint/2010/main" val="40722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Applications in Agriculture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Automation Technologies / Subunit: 3rd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41</a:t>
            </a:fld>
            <a:endParaRPr lang="it-IT" dirty="0"/>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838201" y="4999838"/>
            <a:ext cx="10515600" cy="1170775"/>
          </a:xfrm>
        </p:spPr>
        <p:txBody>
          <a:bodyPr>
            <a:normAutofit/>
          </a:bodyPr>
          <a:lstStyle/>
          <a:p>
            <a:r>
              <a:rPr lang="en-US" sz="1800" dirty="0"/>
              <a:t>Quantum Tech, Automated machines, they provide an increase in production and ease the job of agricultures, making it less physical and time-consuming. Here we bring you a review of the best agriculture machines we have found. Watch it and tell us what you think.</a:t>
            </a:r>
            <a:endParaRPr lang="en-GB" sz="1800" dirty="0"/>
          </a:p>
        </p:txBody>
      </p:sp>
      <p:pic>
        <p:nvPicPr>
          <p:cNvPr id="2" name="Online Media 1" title="Modern Agriculture Machines That Are At Another Level ▶10">
            <a:hlinkClick r:id="" action="ppaction://media"/>
            <a:extLst>
              <a:ext uri="{FF2B5EF4-FFF2-40B4-BE49-F238E27FC236}">
                <a16:creationId xmlns:a16="http://schemas.microsoft.com/office/drawing/2014/main" id="{394ABD3F-B582-7E0A-EF5E-59A6CA04A496}"/>
              </a:ext>
            </a:extLst>
          </p:cNvPr>
          <p:cNvPicPr>
            <a:picLocks noRot="1" noChangeAspect="1"/>
          </p:cNvPicPr>
          <p:nvPr>
            <a:videoFile r:link="rId1"/>
          </p:nvPr>
        </p:nvPicPr>
        <p:blipFill>
          <a:blip r:embed="rId3"/>
          <a:stretch>
            <a:fillRect/>
          </a:stretch>
        </p:blipFill>
        <p:spPr>
          <a:xfrm>
            <a:off x="2700462" y="1281112"/>
            <a:ext cx="6466053" cy="3650463"/>
          </a:xfrm>
          <a:prstGeom prst="rect">
            <a:avLst/>
          </a:prstGeom>
        </p:spPr>
      </p:pic>
    </p:spTree>
    <p:extLst>
      <p:ext uri="{BB962C8B-B14F-4D97-AF65-F5344CB8AC3E}">
        <p14:creationId xmlns:p14="http://schemas.microsoft.com/office/powerpoint/2010/main" val="5485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normAutofit/>
          </a:bodyPr>
          <a:lstStyle/>
          <a:p>
            <a:r>
              <a:rPr lang="en-GB" sz="3600" dirty="0"/>
              <a:t>Introduction to Automation technologies in agriculture</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621323" cy="4351338"/>
          </a:xfrm>
        </p:spPr>
        <p:txBody>
          <a:bodyPr/>
          <a:lstStyle/>
          <a:p>
            <a:r>
              <a:rPr lang="en-US" sz="1800" dirty="0">
                <a:solidFill>
                  <a:srgbClr val="000000"/>
                </a:solidFill>
                <a:effectLst/>
                <a:latin typeface="Minion Pro"/>
                <a:ea typeface="Times New Roman" panose="02020603050405020304" pitchFamily="18" charset="0"/>
                <a:cs typeface="Calibri" panose="020F0502020204030204" pitchFamily="34" charset="0"/>
              </a:rPr>
              <a:t>Agriculture automation is the process of using various technological equipment to enhance and automate agricultural businesses</a:t>
            </a:r>
          </a:p>
          <a:p>
            <a:endParaRPr lang="en-US" sz="1800" dirty="0">
              <a:solidFill>
                <a:srgbClr val="000000"/>
              </a:solidFill>
              <a:latin typeface="Minion Pro"/>
              <a:cs typeface="Calibri" panose="020F0502020204030204" pitchFamily="34" charset="0"/>
            </a:endParaRPr>
          </a:p>
          <a:p>
            <a:r>
              <a:rPr lang="en-US" sz="1800" dirty="0">
                <a:solidFill>
                  <a:srgbClr val="000000"/>
                </a:solidFill>
                <a:effectLst/>
                <a:latin typeface="Minion Pro"/>
                <a:ea typeface="Times New Roman" panose="02020603050405020304" pitchFamily="18" charset="0"/>
                <a:cs typeface="Calibri" panose="020F0502020204030204" pitchFamily="34" charset="0"/>
              </a:rPr>
              <a:t>This farming technology is intended to alleviate the labor-intensive and time-consuming agricultural operations that farmers all over the world face</a:t>
            </a:r>
          </a:p>
          <a:p>
            <a:endParaRPr lang="en-US" sz="1800" dirty="0">
              <a:solidFill>
                <a:srgbClr val="000000"/>
              </a:solidFill>
              <a:latin typeface="Minion Pro"/>
              <a:cs typeface="Calibri" panose="020F0502020204030204" pitchFamily="34" charset="0"/>
            </a:endParaRPr>
          </a:p>
          <a:p>
            <a:r>
              <a:rPr lang="en-US" sz="1800" dirty="0">
                <a:solidFill>
                  <a:srgbClr val="000000"/>
                </a:solidFill>
                <a:effectLst/>
                <a:latin typeface="Minion Pro"/>
                <a:ea typeface="Times New Roman" panose="02020603050405020304" pitchFamily="18" charset="0"/>
                <a:cs typeface="Calibri" panose="020F0502020204030204" pitchFamily="34" charset="0"/>
              </a:rPr>
              <a:t>Automated </a:t>
            </a:r>
            <a:r>
              <a:rPr lang="en-US" sz="1800" b="1" dirty="0">
                <a:solidFill>
                  <a:srgbClr val="000000"/>
                </a:solidFill>
                <a:effectLst/>
                <a:latin typeface="Minion Pro"/>
                <a:ea typeface="Times New Roman" panose="02020603050405020304" pitchFamily="18" charset="0"/>
                <a:cs typeface="Calibri" panose="020F0502020204030204" pitchFamily="34" charset="0"/>
              </a:rPr>
              <a:t>tractors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GPS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drones, robotics</a:t>
            </a:r>
            <a:r>
              <a:rPr lang="en-US" sz="1800" dirty="0">
                <a:solidFill>
                  <a:srgbClr val="000000"/>
                </a:solidFill>
                <a:effectLst/>
                <a:latin typeface="Minion Pro"/>
                <a:ea typeface="Times New Roman" panose="02020603050405020304" pitchFamily="18" charset="0"/>
                <a:cs typeface="Calibri" panose="020F0502020204030204" pitchFamily="34" charset="0"/>
              </a:rPr>
              <a:t>, and software as a way to transform the current agriculture industry.</a:t>
            </a:r>
          </a:p>
          <a:p>
            <a:endParaRPr lang="en-US" sz="1800" dirty="0">
              <a:solidFill>
                <a:srgbClr val="000000"/>
              </a:solidFill>
              <a:latin typeface="Minion Pro"/>
              <a:cs typeface="Calibri" panose="020F050202020403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a:t>Module: Digital Technologies and Artificial Intelligence  / Learning Unit: Automation Technologies / Subunit: 1st</a:t>
            </a:r>
            <a:endParaRPr lang="en-US"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7" name="Picture 6" descr="A poster with a drone and a list of tasks&#10;&#10;Description automatically generated with medium confidence">
            <a:extLst>
              <a:ext uri="{FF2B5EF4-FFF2-40B4-BE49-F238E27FC236}">
                <a16:creationId xmlns:a16="http://schemas.microsoft.com/office/drawing/2014/main" id="{A5519394-0665-9F12-ADCB-3CD09F161824}"/>
              </a:ext>
            </a:extLst>
          </p:cNvPr>
          <p:cNvPicPr>
            <a:picLocks noChangeAspect="1"/>
          </p:cNvPicPr>
          <p:nvPr/>
        </p:nvPicPr>
        <p:blipFill>
          <a:blip r:embed="rId2"/>
          <a:stretch>
            <a:fillRect/>
          </a:stretch>
        </p:blipFill>
        <p:spPr>
          <a:xfrm>
            <a:off x="6459523" y="2016423"/>
            <a:ext cx="5523550" cy="2698189"/>
          </a:xfrm>
          <a:prstGeom prst="rect">
            <a:avLst/>
          </a:prstGeom>
        </p:spPr>
      </p:pic>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noAutofit/>
          </a:bodyPr>
          <a:lstStyle/>
          <a:p>
            <a:r>
              <a:rPr lang="en-GB" sz="3600" dirty="0"/>
              <a:t>Introduction to Automation technologies in agriculture</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p:txBody>
          <a:bodyPr/>
          <a:lstStyle/>
          <a:p>
            <a:r>
              <a:rPr lang="en-US" sz="1800" dirty="0">
                <a:solidFill>
                  <a:srgbClr val="000000"/>
                </a:solidFill>
                <a:effectLst/>
                <a:ea typeface="Times New Roman" panose="02020603050405020304" pitchFamily="18" charset="0"/>
                <a:cs typeface="Calibri" panose="020F0502020204030204" pitchFamily="34" charset="0"/>
              </a:rPr>
              <a:t>The integration of cutting-edge innovations promises to reshape traditional farming practices, ushering in an era of unparalleled efficiency, sustainability, and resilience</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Advancements in automation technology are poised to address some of the most pressing challenges facing agriculture in the 21st century</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Robotics continues to play a pivotal role, with increasingly sophisticated machines designed to perform intricate tasks</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The Internet of Things (IoT) is weaving a seamless web of connectivity across the agricultural landscape. </a:t>
            </a:r>
          </a:p>
          <a:p>
            <a:endParaRPr lang="en-US" sz="1800" dirty="0">
              <a:solidFill>
                <a:srgbClr val="000000"/>
              </a:solidFill>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Smart sensors, drones, and interconnected devices offer real-time monitoring and control, enabling farmers to respond promptly to changing conditions and ensure the optimal growth of crops</a:t>
            </a:r>
            <a:endParaRPr lang="en-GB"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a:t>Module: Digital Technologies and Artificial Intelligence  / Learning Unit: Automation Technologies / Subunit: 1st</a:t>
            </a:r>
            <a:endParaRPr lang="en-US"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14464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Autofit/>
          </a:bodyPr>
          <a:lstStyle/>
          <a:p>
            <a:r>
              <a:rPr lang="en-GB" sz="3600" dirty="0"/>
              <a:t>Systems, Microcontrollers (Arduino, Raspberry), PID controller, sensor technologies, resistor wiring diagram</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199" y="1979801"/>
            <a:ext cx="10344325" cy="4197161"/>
          </a:xfrm>
        </p:spPr>
        <p:txBody>
          <a:bodyPr/>
          <a:lstStyle/>
          <a:p>
            <a:r>
              <a:rPr lang="en-GB" sz="1800" dirty="0">
                <a:solidFill>
                  <a:srgbClr val="000000"/>
                </a:solidFill>
                <a:effectLst/>
                <a:ea typeface="Times New Roman" panose="02020603050405020304" pitchFamily="18" charset="0"/>
                <a:cs typeface="Calibri" panose="020F0502020204030204" pitchFamily="34" charset="0"/>
              </a:rPr>
              <a:t>This subunit covers </a:t>
            </a:r>
            <a:r>
              <a:rPr lang="en-GB" sz="1800" b="1" dirty="0">
                <a:solidFill>
                  <a:srgbClr val="000000"/>
                </a:solidFill>
                <a:effectLst/>
                <a:ea typeface="Times New Roman" panose="02020603050405020304" pitchFamily="18" charset="0"/>
                <a:cs typeface="Calibri" panose="020F0502020204030204" pitchFamily="34" charset="0"/>
              </a:rPr>
              <a:t>agricultural automation </a:t>
            </a:r>
            <a:r>
              <a:rPr lang="en-GB" sz="1800" dirty="0">
                <a:solidFill>
                  <a:srgbClr val="000000"/>
                </a:solidFill>
                <a:effectLst/>
                <a:ea typeface="Times New Roman" panose="02020603050405020304" pitchFamily="18" charset="0"/>
                <a:cs typeface="Calibri" panose="020F0502020204030204" pitchFamily="34" charset="0"/>
              </a:rPr>
              <a:t>by dissecting core components</a:t>
            </a: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dirty="0">
                <a:solidFill>
                  <a:srgbClr val="000000"/>
                </a:solidFill>
                <a:effectLst/>
                <a:ea typeface="Times New Roman" panose="02020603050405020304" pitchFamily="18" charset="0"/>
                <a:cs typeface="Calibri" panose="020F0502020204030204" pitchFamily="34" charset="0"/>
              </a:rPr>
              <a:t>Automation with </a:t>
            </a:r>
            <a:r>
              <a:rPr lang="en-GB" sz="1800" b="1" dirty="0">
                <a:solidFill>
                  <a:srgbClr val="000000"/>
                </a:solidFill>
                <a:effectLst/>
                <a:ea typeface="Times New Roman" panose="02020603050405020304" pitchFamily="18" charset="0"/>
                <a:cs typeface="Calibri" panose="020F0502020204030204" pitchFamily="34" charset="0"/>
              </a:rPr>
              <a:t>RELAY</a:t>
            </a:r>
          </a:p>
          <a:p>
            <a:endParaRPr lang="en-GB" sz="1800" dirty="0">
              <a:solidFill>
                <a:srgbClr val="000000"/>
              </a:solidFill>
              <a:cs typeface="Calibri" panose="020F0502020204030204" pitchFamily="34" charset="0"/>
            </a:endParaRPr>
          </a:p>
          <a:p>
            <a:r>
              <a:rPr lang="en-GB" sz="1800" dirty="0">
                <a:solidFill>
                  <a:srgbClr val="000000"/>
                </a:solidFill>
                <a:effectLst/>
                <a:ea typeface="Times New Roman" panose="02020603050405020304" pitchFamily="18" charset="0"/>
                <a:cs typeface="Calibri" panose="020F0502020204030204" pitchFamily="34" charset="0"/>
              </a:rPr>
              <a:t>Automation with </a:t>
            </a:r>
            <a:r>
              <a:rPr lang="en-GB" sz="1800" b="1" dirty="0">
                <a:solidFill>
                  <a:srgbClr val="000000"/>
                </a:solidFill>
                <a:effectLst/>
                <a:ea typeface="Times New Roman" panose="02020603050405020304" pitchFamily="18" charset="0"/>
                <a:cs typeface="Calibri" panose="020F0502020204030204" pitchFamily="34" charset="0"/>
              </a:rPr>
              <a:t>PLC</a:t>
            </a:r>
          </a:p>
          <a:p>
            <a:endParaRPr lang="en-GB" sz="1800" dirty="0">
              <a:solidFill>
                <a:srgbClr val="000000"/>
              </a:solidFill>
              <a:ea typeface="Times New Roman" panose="02020603050405020304" pitchFamily="18" charset="0"/>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Navigate through the intricacies of microcontrollers like </a:t>
            </a:r>
            <a:r>
              <a:rPr lang="en-US" sz="1800" b="1" dirty="0">
                <a:solidFill>
                  <a:srgbClr val="000000"/>
                </a:solidFill>
                <a:effectLst/>
                <a:ea typeface="Times New Roman" panose="02020603050405020304" pitchFamily="18" charset="0"/>
                <a:cs typeface="Calibri" panose="020F0502020204030204" pitchFamily="34" charset="0"/>
              </a:rPr>
              <a:t>Arduino</a:t>
            </a:r>
            <a:r>
              <a:rPr lang="en-GB" sz="1800" dirty="0">
                <a:solidFill>
                  <a:srgbClr val="000000"/>
                </a:solidFill>
                <a:ea typeface="Times New Roman" panose="02020603050405020304" pitchFamily="18" charset="0"/>
                <a:cs typeface="Calibri" panose="020F0502020204030204" pitchFamily="34" charset="0"/>
              </a:rPr>
              <a:t>,</a:t>
            </a:r>
            <a:r>
              <a:rPr lang="en-US" sz="1800" b="1" dirty="0">
                <a:solidFill>
                  <a:srgbClr val="000000"/>
                </a:solidFill>
                <a:effectLst/>
                <a:ea typeface="Times New Roman" panose="02020603050405020304" pitchFamily="18" charset="0"/>
                <a:cs typeface="Calibri" panose="020F0502020204030204" pitchFamily="34" charset="0"/>
              </a:rPr>
              <a:t>Raspberry Pi</a:t>
            </a:r>
            <a:r>
              <a:rPr lang="en-US" sz="1800" dirty="0">
                <a:solidFill>
                  <a:srgbClr val="000000"/>
                </a:solidFill>
                <a:effectLst/>
                <a:ea typeface="Times New Roman" panose="02020603050405020304" pitchFamily="18" charset="0"/>
                <a:cs typeface="Calibri" panose="020F0502020204030204" pitchFamily="34" charset="0"/>
              </a:rPr>
              <a:t>, unravel the principles of </a:t>
            </a:r>
            <a:r>
              <a:rPr lang="en-US" sz="1800" b="1" dirty="0">
                <a:solidFill>
                  <a:srgbClr val="000000"/>
                </a:solidFill>
                <a:effectLst/>
                <a:ea typeface="Times New Roman" panose="02020603050405020304" pitchFamily="18" charset="0"/>
                <a:cs typeface="Calibri" panose="020F0502020204030204" pitchFamily="34" charset="0"/>
              </a:rPr>
              <a:t>PID</a:t>
            </a:r>
            <a:r>
              <a:rPr lang="en-US" sz="1800" dirty="0">
                <a:solidFill>
                  <a:srgbClr val="000000"/>
                </a:solidFill>
                <a:effectLst/>
                <a:ea typeface="Times New Roman" panose="02020603050405020304" pitchFamily="18" charset="0"/>
                <a:cs typeface="Calibri" panose="020F0502020204030204" pitchFamily="34" charset="0"/>
              </a:rPr>
              <a:t> controllers</a:t>
            </a:r>
          </a:p>
          <a:p>
            <a:endParaRPr lang="en-US" sz="1800" dirty="0">
              <a:solidFill>
                <a:srgbClr val="000000"/>
              </a:solidFill>
              <a:effectLst/>
              <a:ea typeface="Times New Roman" panose="02020603050405020304" pitchFamily="18" charset="0"/>
              <a:cs typeface="Calibri" panose="020F0502020204030204" pitchFamily="34" charset="0"/>
            </a:endParaRPr>
          </a:p>
          <a:p>
            <a:r>
              <a:rPr lang="en-US" sz="1800" dirty="0">
                <a:solidFill>
                  <a:srgbClr val="000000"/>
                </a:solidFill>
                <a:ea typeface="Times New Roman" panose="02020603050405020304" pitchFamily="18" charset="0"/>
                <a:cs typeface="Calibri" panose="020F0502020204030204" pitchFamily="34" charset="0"/>
              </a:rPr>
              <a:t>D</a:t>
            </a:r>
            <a:r>
              <a:rPr lang="en-US" sz="1800" dirty="0">
                <a:solidFill>
                  <a:srgbClr val="000000"/>
                </a:solidFill>
                <a:effectLst/>
                <a:ea typeface="Times New Roman" panose="02020603050405020304" pitchFamily="18" charset="0"/>
                <a:cs typeface="Calibri" panose="020F0502020204030204" pitchFamily="34" charset="0"/>
              </a:rPr>
              <a:t>ecode </a:t>
            </a:r>
            <a:r>
              <a:rPr lang="en-US" sz="1800" b="1" dirty="0">
                <a:solidFill>
                  <a:srgbClr val="000000"/>
                </a:solidFill>
                <a:effectLst/>
                <a:ea typeface="Times New Roman" panose="02020603050405020304" pitchFamily="18" charset="0"/>
                <a:cs typeface="Calibri" panose="020F0502020204030204" pitchFamily="34" charset="0"/>
              </a:rPr>
              <a:t>sensor technologies</a:t>
            </a:r>
            <a:r>
              <a:rPr lang="en-US" sz="1800" dirty="0">
                <a:solidFill>
                  <a:srgbClr val="000000"/>
                </a:solidFill>
                <a:effectLst/>
                <a:ea typeface="Times New Roman" panose="02020603050405020304" pitchFamily="18" charset="0"/>
                <a:cs typeface="Calibri" panose="020F0502020204030204" pitchFamily="34" charset="0"/>
              </a:rPr>
              <a:t>, and grasp the practical aspects of resistor wiring diagrams</a:t>
            </a:r>
            <a:endParaRPr lang="en-GB" sz="1800" dirty="0">
              <a:solidFill>
                <a:srgbClr val="000000"/>
              </a:solidFill>
              <a:effectLst/>
              <a:ea typeface="Times New Roman" panose="02020603050405020304" pitchFamily="18" charset="0"/>
              <a:cs typeface="Calibri" panose="020F0502020204030204" pitchFamily="34" charset="0"/>
            </a:endParaRPr>
          </a:p>
          <a:p>
            <a:endParaRPr lang="en-GB" sz="1800" dirty="0">
              <a:solidFill>
                <a:srgbClr val="000000"/>
              </a:solidFill>
              <a:cs typeface="Calibri" panose="020F0502020204030204" pitchFamily="34" charset="0"/>
            </a:endParaRPr>
          </a:p>
          <a:p>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a:t>Module: Digital Technologies and Artificial Intelligence  / Learning Unit: Automation Technologies / Subunit: 2nd</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838200" y="746416"/>
            <a:ext cx="9980612" cy="600075"/>
          </a:xfrm>
        </p:spPr>
        <p:txBody>
          <a:bodyPr>
            <a:noAutofit/>
          </a:bodyPr>
          <a:lstStyle/>
          <a:p>
            <a:pPr algn="ctr"/>
            <a:r>
              <a:rPr lang="it-IT" sz="3600" dirty="0">
                <a:solidFill>
                  <a:srgbClr val="94C020"/>
                </a:solidFill>
              </a:rPr>
              <a:t>Automation with RELAY</a:t>
            </a:r>
          </a:p>
        </p:txBody>
      </p:sp>
      <p:sp>
        <p:nvSpPr>
          <p:cNvPr id="3" name="Segnaposto contenuto 2">
            <a:extLst>
              <a:ext uri="{FF2B5EF4-FFF2-40B4-BE49-F238E27FC236}">
                <a16:creationId xmlns:a16="http://schemas.microsoft.com/office/drawing/2014/main" id="{93284982-84BF-655A-89C6-DB61C39A9D05}"/>
              </a:ext>
            </a:extLst>
          </p:cNvPr>
          <p:cNvSpPr>
            <a:spLocks noGrp="1"/>
          </p:cNvSpPr>
          <p:nvPr>
            <p:ph idx="1"/>
          </p:nvPr>
        </p:nvSpPr>
        <p:spPr>
          <a:xfrm>
            <a:off x="998291" y="1568741"/>
            <a:ext cx="5201174" cy="4565359"/>
          </a:xfrm>
        </p:spPr>
        <p:txBody>
          <a:bodyPr>
            <a:normAutofit/>
          </a:bodyPr>
          <a:lstStyle/>
          <a:p>
            <a:pPr algn="just"/>
            <a:r>
              <a:rPr lang="en-US" sz="1800" b="1" dirty="0">
                <a:solidFill>
                  <a:schemeClr val="tx1">
                    <a:lumMod val="65000"/>
                    <a:lumOff val="35000"/>
                  </a:schemeClr>
                </a:solidFill>
              </a:rPr>
              <a:t>Switches</a:t>
            </a:r>
            <a:r>
              <a:rPr lang="en-US" sz="1800" dirty="0">
                <a:solidFill>
                  <a:schemeClr val="tx1">
                    <a:lumMod val="65000"/>
                    <a:lumOff val="35000"/>
                  </a:schemeClr>
                </a:solidFill>
              </a:rPr>
              <a:t> where the change of state is made (mechanically) and remains.</a:t>
            </a:r>
          </a:p>
          <a:p>
            <a:pPr algn="just"/>
            <a:r>
              <a:rPr lang="en-US" sz="1800" b="1" dirty="0">
                <a:solidFill>
                  <a:schemeClr val="tx1">
                    <a:lumMod val="65000"/>
                    <a:lumOff val="35000"/>
                  </a:schemeClr>
                </a:solidFill>
              </a:rPr>
              <a:t> Push-Button switches</a:t>
            </a:r>
            <a:r>
              <a:rPr lang="en-US" sz="1800" dirty="0">
                <a:solidFill>
                  <a:schemeClr val="tx1">
                    <a:lumMod val="65000"/>
                    <a:lumOff val="35000"/>
                  </a:schemeClr>
                </a:solidFill>
              </a:rPr>
              <a:t>, where their change of status is made (mechanically) and remains if it is pressed.</a:t>
            </a:r>
          </a:p>
          <a:p>
            <a:pPr algn="just"/>
            <a:r>
              <a:rPr lang="en-US" sz="1800" b="1" dirty="0">
                <a:solidFill>
                  <a:schemeClr val="tx1">
                    <a:lumMod val="65000"/>
                    <a:lumOff val="35000"/>
                  </a:schemeClr>
                </a:solidFill>
              </a:rPr>
              <a:t>Relays</a:t>
            </a:r>
            <a:r>
              <a:rPr lang="en-US" sz="1800" dirty="0">
                <a:solidFill>
                  <a:schemeClr val="tx1">
                    <a:lumMod val="65000"/>
                    <a:lumOff val="35000"/>
                  </a:schemeClr>
                </a:solidFill>
              </a:rPr>
              <a:t> are switching devices containing:</a:t>
            </a:r>
          </a:p>
          <a:p>
            <a:pPr marL="0" indent="0" algn="just">
              <a:buNone/>
            </a:pPr>
            <a:r>
              <a:rPr lang="en-US" sz="1800" dirty="0">
                <a:solidFill>
                  <a:schemeClr val="tx1">
                    <a:lumMod val="65000"/>
                    <a:lumOff val="35000"/>
                  </a:schemeClr>
                </a:solidFill>
              </a:rPr>
              <a:t>1) An excitation coil that is (usually) excited with a continuous voltage, e.g.5V, 24V, etc. or alternating voltage e.g., 220V.</a:t>
            </a:r>
          </a:p>
          <a:p>
            <a:pPr marL="0" indent="0" algn="just">
              <a:buNone/>
            </a:pPr>
            <a:r>
              <a:rPr lang="en-US" sz="1800" dirty="0">
                <a:solidFill>
                  <a:schemeClr val="tx1">
                    <a:lumMod val="65000"/>
                    <a:lumOff val="35000"/>
                  </a:schemeClr>
                </a:solidFill>
              </a:rPr>
              <a:t>2) One or more switches (relay contacts). As with simple switches, relays are represented by always shown in the rest position (closed position – unoperated contacts can be designed in different ways as shown below, but the common contact is the moving contact arm with brushes and will move when the relay is activated.</a:t>
            </a:r>
          </a:p>
          <a:p>
            <a:pPr algn="just"/>
            <a:endParaRPr lang="it-IT" sz="18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r>
              <a:rPr lang="en-US" dirty="0"/>
              <a:t>Module: Digital Technologies and Artificial Intelligence  / Learning Unit: Automation Technologies / Subunit: 2nd</a:t>
            </a: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8</a:t>
            </a:fld>
            <a:endParaRPr lang="en-US" dirty="0"/>
          </a:p>
        </p:txBody>
      </p:sp>
      <p:pic>
        <p:nvPicPr>
          <p:cNvPr id="6" name="Picture 5">
            <a:extLst>
              <a:ext uri="{FF2B5EF4-FFF2-40B4-BE49-F238E27FC236}">
                <a16:creationId xmlns:a16="http://schemas.microsoft.com/office/drawing/2014/main" id="{13ECF9E9-6310-5AF1-E6FA-21889400A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015" y="2289852"/>
            <a:ext cx="5201174" cy="2531722"/>
          </a:xfrm>
          <a:prstGeom prst="rect">
            <a:avLst/>
          </a:prstGeom>
        </p:spPr>
      </p:pic>
      <p:sp>
        <p:nvSpPr>
          <p:cNvPr id="8" name="Rectangle 7">
            <a:extLst>
              <a:ext uri="{FF2B5EF4-FFF2-40B4-BE49-F238E27FC236}">
                <a16:creationId xmlns:a16="http://schemas.microsoft.com/office/drawing/2014/main" id="{79A3B045-156F-977E-BDE7-FE9D9814EE11}"/>
              </a:ext>
            </a:extLst>
          </p:cNvPr>
          <p:cNvSpPr/>
          <p:nvPr/>
        </p:nvSpPr>
        <p:spPr>
          <a:xfrm>
            <a:off x="6795083" y="5327009"/>
            <a:ext cx="4558717"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The parts and the mechanical function of the relay</a:t>
            </a:r>
            <a:endParaRPr lang="el-GR" sz="1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9788" y="685800"/>
            <a:ext cx="9738729" cy="600074"/>
          </a:xfrm>
        </p:spPr>
        <p:txBody>
          <a:bodyPr>
            <a:normAutofit/>
          </a:bodyPr>
          <a:lstStyle/>
          <a:p>
            <a:pPr algn="ctr"/>
            <a:r>
              <a:rPr lang="it-IT" sz="3600" dirty="0">
                <a:solidFill>
                  <a:srgbClr val="94C020"/>
                </a:solidFill>
              </a:rPr>
              <a:t>Automation with RELAY</a:t>
            </a:r>
            <a:endParaRPr lang="en-GB" sz="3600" dirty="0"/>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r>
              <a:rPr lang="en-US" dirty="0"/>
              <a:t>Module: Digital Technologies and Artificial Intelligence  / Learning Unit: Automation Technologies / Subunit: 2nd</a:t>
            </a:r>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9</a:t>
            </a:fld>
            <a:endParaRPr lang="en-US" dirty="0"/>
          </a:p>
        </p:txBody>
      </p:sp>
      <p:pic>
        <p:nvPicPr>
          <p:cNvPr id="2" name="Picture 1" descr="A collage of electrical components&#10;&#10;Description automatically generated">
            <a:extLst>
              <a:ext uri="{FF2B5EF4-FFF2-40B4-BE49-F238E27FC236}">
                <a16:creationId xmlns:a16="http://schemas.microsoft.com/office/drawing/2014/main" id="{546A2BF2-DD7F-3C06-ABC4-F79DC0E7D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599" y="1417640"/>
            <a:ext cx="6394248" cy="4544179"/>
          </a:xfrm>
          <a:prstGeom prst="rect">
            <a:avLst/>
          </a:prstGeom>
        </p:spPr>
      </p:pic>
      <p:sp>
        <p:nvSpPr>
          <p:cNvPr id="3" name="Rectangle 2">
            <a:extLst>
              <a:ext uri="{FF2B5EF4-FFF2-40B4-BE49-F238E27FC236}">
                <a16:creationId xmlns:a16="http://schemas.microsoft.com/office/drawing/2014/main" id="{3E6B562B-9B13-7ACF-303F-EFE7B71AC8F3}"/>
              </a:ext>
            </a:extLst>
          </p:cNvPr>
          <p:cNvSpPr/>
          <p:nvPr/>
        </p:nvSpPr>
        <p:spPr>
          <a:xfrm>
            <a:off x="3556932" y="6066901"/>
            <a:ext cx="5276675" cy="343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Switch Symbols</a:t>
            </a:r>
            <a:endParaRPr lang="el-GR" sz="1600" dirty="0">
              <a:solidFill>
                <a:sysClr val="windowText" lastClr="000000"/>
              </a:solidFill>
            </a:endParaRPr>
          </a:p>
        </p:txBody>
      </p:sp>
    </p:spTree>
    <p:extLst>
      <p:ext uri="{BB962C8B-B14F-4D97-AF65-F5344CB8AC3E}">
        <p14:creationId xmlns:p14="http://schemas.microsoft.com/office/powerpoint/2010/main" val="1269659492"/>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51DC7B-DB4E-45CC-8436-905B20DC3833}"/>
</file>

<file path=customXml/itemProps2.xml><?xml version="1.0" encoding="utf-8"?>
<ds:datastoreItem xmlns:ds="http://schemas.openxmlformats.org/officeDocument/2006/customXml" ds:itemID="{5F7E468E-E3A7-4255-8DC1-1F79046AFCB2}"/>
</file>

<file path=docProps/app.xml><?xml version="1.0" encoding="utf-8"?>
<Properties xmlns="http://schemas.openxmlformats.org/officeDocument/2006/extended-properties" xmlns:vt="http://schemas.openxmlformats.org/officeDocument/2006/docPropsVTypes">
  <Template/>
  <TotalTime>4887</TotalTime>
  <Words>4814</Words>
  <Application>Microsoft Office PowerPoint</Application>
  <PresentationFormat>Widescreen</PresentationFormat>
  <Paragraphs>332</Paragraphs>
  <Slides>42</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Minion Pro</vt:lpstr>
      <vt:lpstr>Wingdings</vt:lpstr>
      <vt:lpstr>Tema1</vt:lpstr>
      <vt:lpstr>PowerPoint Presentation</vt:lpstr>
      <vt:lpstr>Course: (HEI‐B4) Module: (Digital Technologies and Artificial Intelligence ) Learning Unit: (Automation Technologies)</vt:lpstr>
      <vt:lpstr>Introduction to Automation technologies in agriculture</vt:lpstr>
      <vt:lpstr>Introduction to Automation technologies in agriculture</vt:lpstr>
      <vt:lpstr>Introduction to Automation technologies in agriculture</vt:lpstr>
      <vt:lpstr>Introduction to Automation technologies in agriculture</vt:lpstr>
      <vt:lpstr>Systems, Microcontrollers (Arduino, Raspberry), PID controller, sensor technologies, resistor wiring diagram</vt:lpstr>
      <vt:lpstr>Automation with RELAY</vt:lpstr>
      <vt:lpstr>Automation with RELAY</vt:lpstr>
      <vt:lpstr>Automation with PLC</vt:lpstr>
      <vt:lpstr>Automation with PLC</vt:lpstr>
      <vt:lpstr>Where do we find RELAYS in agriculture?</vt:lpstr>
      <vt:lpstr>Where do we find PLCs in Agriculture?</vt:lpstr>
      <vt:lpstr>What’s a PID controller?</vt:lpstr>
      <vt:lpstr>Agricultural Automation Systems:</vt:lpstr>
      <vt:lpstr>Controllers</vt:lpstr>
      <vt:lpstr>Microcomputers in Agriculture</vt:lpstr>
      <vt:lpstr>Computing Systems: Arduino &amp; Raspberry Pi</vt:lpstr>
      <vt:lpstr>Applications in Agriculture</vt:lpstr>
      <vt:lpstr>Applications in Agriculture</vt:lpstr>
      <vt:lpstr>Sensors in Agriculture</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Production mapping systems in harvesting systems machines</vt:lpstr>
      <vt:lpstr>Harvesting machine</vt:lpstr>
      <vt:lpstr>Automation of pesticide application systems</vt:lpstr>
      <vt:lpstr>Automation of pesticide application systems</vt:lpstr>
      <vt:lpstr>Automation in animal housing production </vt:lpstr>
      <vt:lpstr>Automation in animal housing production </vt:lpstr>
      <vt:lpstr>Automation irrigation systems and soil management</vt:lpstr>
      <vt:lpstr>Post harvest automation</vt:lpstr>
      <vt:lpstr>Post harvest automation</vt:lpstr>
      <vt:lpstr>Applications in Agriculture</vt:lpstr>
      <vt:lpstr>Applications in Agriculture</vt:lpstr>
      <vt:lpstr>Applications in Agriculture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Dimitris Michas</cp:lastModifiedBy>
  <cp:revision>117</cp:revision>
  <dcterms:created xsi:type="dcterms:W3CDTF">2022-08-02T09:54:50Z</dcterms:created>
  <dcterms:modified xsi:type="dcterms:W3CDTF">2023-12-22T15:48:46Z</dcterms:modified>
</cp:coreProperties>
</file>