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1"/>
  </p:sldMasterIdLst>
  <p:notesMasterIdLst>
    <p:notesMasterId r:id="rId99"/>
  </p:notesMasterIdLst>
  <p:sldIdLst>
    <p:sldId id="265" r:id="rId2"/>
    <p:sldId id="256" r:id="rId3"/>
    <p:sldId id="260" r:id="rId4"/>
    <p:sldId id="269" r:id="rId5"/>
    <p:sldId id="283" r:id="rId6"/>
    <p:sldId id="273" r:id="rId7"/>
    <p:sldId id="274" r:id="rId8"/>
    <p:sldId id="275" r:id="rId9"/>
    <p:sldId id="281" r:id="rId10"/>
    <p:sldId id="277" r:id="rId11"/>
    <p:sldId id="278" r:id="rId12"/>
    <p:sldId id="284" r:id="rId13"/>
    <p:sldId id="288" r:id="rId14"/>
    <p:sldId id="289" r:id="rId15"/>
    <p:sldId id="285" r:id="rId16"/>
    <p:sldId id="290" r:id="rId17"/>
    <p:sldId id="291" r:id="rId18"/>
    <p:sldId id="292" r:id="rId19"/>
    <p:sldId id="293" r:id="rId20"/>
    <p:sldId id="286" r:id="rId21"/>
    <p:sldId id="287" r:id="rId22"/>
    <p:sldId id="294" r:id="rId23"/>
    <p:sldId id="299" r:id="rId24"/>
    <p:sldId id="295" r:id="rId25"/>
    <p:sldId id="301" r:id="rId26"/>
    <p:sldId id="300" r:id="rId27"/>
    <p:sldId id="296" r:id="rId28"/>
    <p:sldId id="302" r:id="rId29"/>
    <p:sldId id="297" r:id="rId30"/>
    <p:sldId id="303" r:id="rId31"/>
    <p:sldId id="304" r:id="rId32"/>
    <p:sldId id="298" r:id="rId33"/>
    <p:sldId id="306" r:id="rId34"/>
    <p:sldId id="305" r:id="rId35"/>
    <p:sldId id="307" r:id="rId36"/>
    <p:sldId id="308" r:id="rId37"/>
    <p:sldId id="309" r:id="rId38"/>
    <p:sldId id="312" r:id="rId39"/>
    <p:sldId id="310" r:id="rId40"/>
    <p:sldId id="313" r:id="rId41"/>
    <p:sldId id="311" r:id="rId42"/>
    <p:sldId id="314" r:id="rId43"/>
    <p:sldId id="319" r:id="rId44"/>
    <p:sldId id="315" r:id="rId45"/>
    <p:sldId id="316" r:id="rId46"/>
    <p:sldId id="317" r:id="rId47"/>
    <p:sldId id="322" r:id="rId48"/>
    <p:sldId id="318" r:id="rId49"/>
    <p:sldId id="323" r:id="rId50"/>
    <p:sldId id="324" r:id="rId51"/>
    <p:sldId id="325" r:id="rId52"/>
    <p:sldId id="326" r:id="rId53"/>
    <p:sldId id="327" r:id="rId54"/>
    <p:sldId id="328" r:id="rId55"/>
    <p:sldId id="329" r:id="rId56"/>
    <p:sldId id="330" r:id="rId57"/>
    <p:sldId id="331" r:id="rId58"/>
    <p:sldId id="332" r:id="rId59"/>
    <p:sldId id="333" r:id="rId60"/>
    <p:sldId id="334" r:id="rId61"/>
    <p:sldId id="335" r:id="rId62"/>
    <p:sldId id="338" r:id="rId63"/>
    <p:sldId id="339" r:id="rId64"/>
    <p:sldId id="340" r:id="rId65"/>
    <p:sldId id="341" r:id="rId66"/>
    <p:sldId id="336" r:id="rId67"/>
    <p:sldId id="342" r:id="rId68"/>
    <p:sldId id="343" r:id="rId69"/>
    <p:sldId id="344" r:id="rId70"/>
    <p:sldId id="337" r:id="rId71"/>
    <p:sldId id="371" r:id="rId72"/>
    <p:sldId id="345" r:id="rId73"/>
    <p:sldId id="346" r:id="rId74"/>
    <p:sldId id="347" r:id="rId75"/>
    <p:sldId id="348" r:id="rId76"/>
    <p:sldId id="349" r:id="rId77"/>
    <p:sldId id="350" r:id="rId78"/>
    <p:sldId id="351" r:id="rId79"/>
    <p:sldId id="352" r:id="rId80"/>
    <p:sldId id="353" r:id="rId81"/>
    <p:sldId id="354" r:id="rId82"/>
    <p:sldId id="355" r:id="rId83"/>
    <p:sldId id="356" r:id="rId84"/>
    <p:sldId id="357" r:id="rId85"/>
    <p:sldId id="358" r:id="rId86"/>
    <p:sldId id="359" r:id="rId87"/>
    <p:sldId id="360" r:id="rId88"/>
    <p:sldId id="361" r:id="rId89"/>
    <p:sldId id="362" r:id="rId90"/>
    <p:sldId id="363" r:id="rId91"/>
    <p:sldId id="364" r:id="rId92"/>
    <p:sldId id="365" r:id="rId93"/>
    <p:sldId id="366" r:id="rId94"/>
    <p:sldId id="367" r:id="rId95"/>
    <p:sldId id="369" r:id="rId96"/>
    <p:sldId id="370" r:id="rId97"/>
    <p:sldId id="266" r:id="rId9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94C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45"/>
    <p:restoredTop sz="96405"/>
  </p:normalViewPr>
  <p:slideViewPr>
    <p:cSldViewPr snapToGrid="0">
      <p:cViewPr>
        <p:scale>
          <a:sx n="100" d="100"/>
          <a:sy n="100" d="100"/>
        </p:scale>
        <p:origin x="2048" y="7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customXml" Target="../customXml/item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105"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25/02/2024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a:t>
            </a:fld>
            <a:endParaRPr lang="en-GB"/>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Module</a:t>
            </a:r>
            <a:r>
              <a:rPr lang="en-US" dirty="0"/>
              <a:t>: XXXXXXX / </a:t>
            </a:r>
            <a:r>
              <a:rPr lang="en-US" b="1" dirty="0"/>
              <a:t>Learning Unit</a:t>
            </a:r>
            <a:r>
              <a:rPr lang="en-US" dirty="0"/>
              <a:t>: YYYYYYY / </a:t>
            </a:r>
            <a:r>
              <a:rPr lang="en-US" b="1" dirty="0"/>
              <a:t>Sub Unit</a:t>
            </a:r>
            <a:r>
              <a:rPr lang="en-US" dirty="0"/>
              <a:t>: 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pPr/>
              <a:t>‹#›</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c.europa.eu/eurostat/statistics-explained/SEPDF/cache/1183.pdf" TargetMode="External"/><Relationship Id="rId2" Type="http://schemas.openxmlformats.org/officeDocument/2006/relationships/hyperlink" Target="https://www.youtube.com/watch?v=zCRKvDyyHmI"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linkedin.com/pulse/shift-from-linear-circular-economy-road-sustainable-caroline/" TargetMode="External"/><Relationship Id="rId2" Type="http://schemas.openxmlformats.org/officeDocument/2006/relationships/hyperlink" Target="https://www.youtube.com/watch?v=__0Spwj8DkM"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rWFkLa-QI0s&amp;t=29s" TargetMode="External"/><Relationship Id="rId2" Type="http://schemas.openxmlformats.org/officeDocument/2006/relationships/hyperlink" Target="https://www.europarl.europa.eu/news/en/headlines/economy/20151201STO05603/circular-economy-definition-importance-and-benefits"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BQs8MJLuxMw" TargetMode="External"/><Relationship Id="rId2" Type="http://schemas.openxmlformats.org/officeDocument/2006/relationships/hyperlink" Target="https://environment.ec.europa.eu/strategy/circular-economy-action-plan_en#:~:text=The%20EU's%20new%20circular%20action,new%20agenda%20for%20sustainable%20growth" TargetMode="Externa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OvX3BMT6P-k&amp;t=4s" TargetMode="External"/><Relationship Id="rId2" Type="http://schemas.openxmlformats.org/officeDocument/2006/relationships/hyperlink" Target="https://www.youtube.com/watch?v=GPW0j2Bo_eY"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TfC3UtbfHLE" TargetMode="External"/><Relationship Id="rId2" Type="http://schemas.openxmlformats.org/officeDocument/2006/relationships/hyperlink" Target="https://www.un.org/development/desa/dpad/publication/un-desa-policy-brief-105-circular-agriculture-for-sustainable-rural-development/"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https://www.youtube.com/watch?v=yp1i8_JFsao" TargetMode="External"/><Relationship Id="rId2" Type="http://schemas.openxmlformats.org/officeDocument/2006/relationships/hyperlink" Target="https://www.weforum.org/agenda/2022/10/what-is-regenerative-agriculture/#:~:text=Regenerative%20agriculture%20focuses%20on%20improving,well%20as%20reducing%20soil%20erosion"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hyperlink" Target="https://www.youtube.com/watch?v=WiOhsLFvmJU" TargetMode="External"/><Relationship Id="rId2" Type="http://schemas.openxmlformats.org/officeDocument/2006/relationships/hyperlink" Target="https://www.mdpi.com/2673-4591/9/1/10" TargetMode="Externa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hyperlink" Target="https://www.boardofinnovation.com/circular-economy-business-models-explained/#:~:text=Circular%20business%20model%20definition,minimizing%20ecological%20and%20social%20costs" TargetMode="External"/><Relationship Id="rId2" Type="http://schemas.openxmlformats.org/officeDocument/2006/relationships/hyperlink" Target="https://www.weforum.org/agenda/2022/01/5-circular-economy-business-models-competitive-advantage/" TargetMode="Externa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hyperlink" Target="https://www.youtube.com/watch?v=PvAd7t33fdo" TargetMode="External"/><Relationship Id="rId2" Type="http://schemas.openxmlformats.org/officeDocument/2006/relationships/hyperlink" Target="https://www.youtube.com/watch?v=pE7a4N9GDKk"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hyperlink" Target="https://www.youtube.com/watch?v=ioHQNIrsojU" TargetMode="External"/><Relationship Id="rId2" Type="http://schemas.openxmlformats.org/officeDocument/2006/relationships/hyperlink" Target="https://single-market-economy.ec.europa.eu/sectors/biotechnology/bio-based-products_en#:~:text=Bio%2Dbased%20products%20are%20wholly,and%20paper%2C%20textiles%2C%20etc" TargetMode="Externa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53C58-F208-1B3C-9421-05C2263C926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92C9711-C1FB-94DF-482F-15DEE74F8E6B}"/>
              </a:ext>
            </a:extLst>
          </p:cNvPr>
          <p:cNvSpPr>
            <a:spLocks noGrp="1"/>
          </p:cNvSpPr>
          <p:nvPr>
            <p:ph type="title"/>
          </p:nvPr>
        </p:nvSpPr>
        <p:spPr>
          <a:xfrm>
            <a:off x="2837621" y="801615"/>
            <a:ext cx="6516757" cy="1009651"/>
          </a:xfrm>
        </p:spPr>
        <p:txBody>
          <a:bodyPr/>
          <a:lstStyle/>
          <a:p>
            <a:r>
              <a:rPr lang="en-GB" dirty="0"/>
              <a:t>Additional Information</a:t>
            </a:r>
          </a:p>
        </p:txBody>
      </p:sp>
      <p:sp>
        <p:nvSpPr>
          <p:cNvPr id="3" name="Segnaposto contenuto 2">
            <a:extLst>
              <a:ext uri="{FF2B5EF4-FFF2-40B4-BE49-F238E27FC236}">
                <a16:creationId xmlns:a16="http://schemas.microsoft.com/office/drawing/2014/main" id="{5E797D65-7CB8-123F-3661-107F8D812EC7}"/>
              </a:ext>
            </a:extLst>
          </p:cNvPr>
          <p:cNvSpPr>
            <a:spLocks noGrp="1"/>
          </p:cNvSpPr>
          <p:nvPr>
            <p:ph idx="1"/>
          </p:nvPr>
        </p:nvSpPr>
        <p:spPr>
          <a:xfrm>
            <a:off x="838200" y="2475123"/>
            <a:ext cx="10515600" cy="3316218"/>
          </a:xfrm>
        </p:spPr>
        <p:txBody>
          <a:bodyPr/>
          <a:lstStyle/>
          <a:p>
            <a:pPr algn="just">
              <a:lnSpc>
                <a:spcPct val="115000"/>
              </a:lnSpc>
              <a:spcBef>
                <a:spcPts val="600"/>
              </a:spcBef>
              <a:spcAft>
                <a:spcPts val="600"/>
              </a:spcAft>
            </a:pPr>
            <a:r>
              <a:rPr lang="en-GB" sz="18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If you want to learn more on the Circular Economy, please watch this video in the following link</a:t>
            </a:r>
            <a:endParaRPr lang="en-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i="1" u="sng" dirty="0">
                <a:solidFill>
                  <a:srgbClr val="808080"/>
                </a:solidFill>
                <a:effectLst/>
                <a:latin typeface="Calibri" panose="020F0502020204030204" pitchFamily="34" charset="0"/>
                <a:ea typeface="Calibri" panose="020F0502020204030204" pitchFamily="34" charset="0"/>
                <a:cs typeface="Calibri" panose="020F0502020204030204" pitchFamily="34" charset="0"/>
                <a:hlinkClick r:id="rId2"/>
              </a:rPr>
              <a:t>https://www.youtube.com/watch?v=zCRKvDyyHmI</a:t>
            </a:r>
            <a:r>
              <a:rPr lang="en-GB" sz="18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endParaRPr lang="en-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If you want to learn more on the Waste Statistics please read this article in the following link</a:t>
            </a:r>
            <a:endParaRPr lang="en-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i="1" u="sng" dirty="0">
                <a:solidFill>
                  <a:srgbClr val="808080"/>
                </a:solidFill>
                <a:effectLst/>
                <a:latin typeface="Calibri" panose="020F0502020204030204" pitchFamily="34" charset="0"/>
                <a:ea typeface="Calibri" panose="020F0502020204030204" pitchFamily="34" charset="0"/>
                <a:cs typeface="Calibri" panose="020F0502020204030204" pitchFamily="34" charset="0"/>
                <a:hlinkClick r:id="rId3"/>
              </a:rPr>
              <a:t>https://ec.europa.eu/eurostat/statistics-explained/SEPDF/cache/1183.pdf</a:t>
            </a:r>
            <a:endParaRPr lang="en-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egnaposto piè di pagina 3">
            <a:extLst>
              <a:ext uri="{FF2B5EF4-FFF2-40B4-BE49-F238E27FC236}">
                <a16:creationId xmlns:a16="http://schemas.microsoft.com/office/drawing/2014/main" id="{4607EA5F-95CE-55A4-9C8F-72A5FE12ADEB}"/>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t>
            </a:r>
            <a:r>
              <a:rPr lang="en-GB" dirty="0"/>
              <a:t>Background and concept of the Circular Economy</a:t>
            </a:r>
          </a:p>
          <a:p>
            <a:endParaRPr lang="en-US" dirty="0"/>
          </a:p>
        </p:txBody>
      </p:sp>
      <p:sp>
        <p:nvSpPr>
          <p:cNvPr id="5" name="Segnaposto numero diapositiva 4">
            <a:extLst>
              <a:ext uri="{FF2B5EF4-FFF2-40B4-BE49-F238E27FC236}">
                <a16:creationId xmlns:a16="http://schemas.microsoft.com/office/drawing/2014/main" id="{C9B3352F-E7B9-0F89-6875-BA38051B096E}"/>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535601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EB1E8-3E63-88EA-92E4-D1239DF4CAB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5EE9E5D-2925-AF17-62EF-B4D181D06DE6}"/>
              </a:ext>
            </a:extLst>
          </p:cNvPr>
          <p:cNvSpPr>
            <a:spLocks noGrp="1"/>
          </p:cNvSpPr>
          <p:nvPr>
            <p:ph type="title"/>
          </p:nvPr>
        </p:nvSpPr>
        <p:spPr>
          <a:xfrm>
            <a:off x="1487556" y="2642359"/>
            <a:ext cx="10515600" cy="1009651"/>
          </a:xfrm>
        </p:spPr>
        <p:txBody>
          <a:bodyPr>
            <a:normAutofit fontScale="90000"/>
          </a:bodyPr>
          <a:lstStyle/>
          <a:p>
            <a:r>
              <a:rPr lang="en-GB" b="1" dirty="0"/>
              <a:t>2. Linear Economy versus Circular Economy</a:t>
            </a:r>
            <a:br>
              <a:rPr lang="en-GB" b="1" dirty="0">
                <a:solidFill>
                  <a:srgbClr val="0E101A"/>
                </a:solidFill>
                <a:effectLst/>
              </a:rPr>
            </a:br>
            <a:endParaRPr lang="en-GB" b="1" dirty="0"/>
          </a:p>
        </p:txBody>
      </p:sp>
      <p:sp>
        <p:nvSpPr>
          <p:cNvPr id="4" name="Segnaposto piè di pagina 3">
            <a:extLst>
              <a:ext uri="{FF2B5EF4-FFF2-40B4-BE49-F238E27FC236}">
                <a16:creationId xmlns:a16="http://schemas.microsoft.com/office/drawing/2014/main" id="{A1B97573-0558-CA2E-CE78-DDB1324E3627}"/>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t>
            </a:r>
            <a:r>
              <a:rPr lang="en-GB" dirty="0"/>
              <a:t>Linear Economy versus Circular Economy</a:t>
            </a:r>
            <a:r>
              <a:rPr lang="en-GR" dirty="0"/>
              <a:t> </a:t>
            </a:r>
            <a:endParaRPr lang="en-US" dirty="0"/>
          </a:p>
        </p:txBody>
      </p:sp>
      <p:sp>
        <p:nvSpPr>
          <p:cNvPr id="5" name="Segnaposto numero diapositiva 4">
            <a:extLst>
              <a:ext uri="{FF2B5EF4-FFF2-40B4-BE49-F238E27FC236}">
                <a16:creationId xmlns:a16="http://schemas.microsoft.com/office/drawing/2014/main" id="{F65623DE-FA0D-93AE-D56A-31A556B47A5E}"/>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1500408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8FEAC-3B39-3024-1FCA-4B3556E45D3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E33B6E2-4369-9435-8C0D-2F1BDFFDC75E}"/>
              </a:ext>
            </a:extLst>
          </p:cNvPr>
          <p:cNvSpPr>
            <a:spLocks noGrp="1"/>
          </p:cNvSpPr>
          <p:nvPr>
            <p:ph type="title"/>
          </p:nvPr>
        </p:nvSpPr>
        <p:spPr>
          <a:xfrm>
            <a:off x="3173896" y="681037"/>
            <a:ext cx="10515600" cy="1009651"/>
          </a:xfrm>
        </p:spPr>
        <p:txBody>
          <a:bodyPr>
            <a:normAutofit/>
          </a:bodyPr>
          <a:lstStyle/>
          <a:p>
            <a:r>
              <a:rPr lang="en-GB" dirty="0"/>
              <a:t>2.1. Linear Economy</a:t>
            </a:r>
          </a:p>
        </p:txBody>
      </p:sp>
      <p:sp>
        <p:nvSpPr>
          <p:cNvPr id="3" name="Segnaposto contenuto 2">
            <a:extLst>
              <a:ext uri="{FF2B5EF4-FFF2-40B4-BE49-F238E27FC236}">
                <a16:creationId xmlns:a16="http://schemas.microsoft.com/office/drawing/2014/main" id="{02E361B0-B93C-93CF-E1E8-770F9D129D5D}"/>
              </a:ext>
            </a:extLst>
          </p:cNvPr>
          <p:cNvSpPr>
            <a:spLocks noGrp="1"/>
          </p:cNvSpPr>
          <p:nvPr>
            <p:ph idx="1"/>
          </p:nvPr>
        </p:nvSpPr>
        <p:spPr/>
        <p:txBody>
          <a:bodyPr/>
          <a:lstStyle/>
          <a:p>
            <a:pPr marL="0" indent="0" algn="l">
              <a:buNone/>
            </a:pPr>
            <a:r>
              <a:rPr lang="en-GB" b="0" i="0" dirty="0">
                <a:solidFill>
                  <a:srgbClr val="595959"/>
                </a:solidFill>
                <a:effectLst/>
                <a:latin typeface="Söhne"/>
              </a:rPr>
              <a:t>Over the past 150 years, industrial progress has largely followed a linear economic model.</a:t>
            </a:r>
          </a:p>
          <a:p>
            <a:pPr marL="0" indent="0" algn="l">
              <a:buNone/>
            </a:pPr>
            <a:endParaRPr lang="en-GB" b="0" i="0" dirty="0">
              <a:solidFill>
                <a:srgbClr val="595959"/>
              </a:solidFill>
              <a:effectLst/>
              <a:latin typeface="Söhne"/>
            </a:endParaRPr>
          </a:p>
          <a:p>
            <a:pPr algn="l">
              <a:buFont typeface="Arial" panose="020B0604020202020204" pitchFamily="34" charset="0"/>
              <a:buChar char="•"/>
            </a:pPr>
            <a:r>
              <a:rPr lang="en-GB" b="0" i="0" u="sng" dirty="0">
                <a:solidFill>
                  <a:srgbClr val="595959"/>
                </a:solidFill>
                <a:effectLst/>
                <a:latin typeface="Söhne"/>
              </a:rPr>
              <a:t>Known as the take-make-waste system:</a:t>
            </a:r>
          </a:p>
          <a:p>
            <a:pPr marL="742950" lvl="1" indent="-285750" algn="l">
              <a:buFont typeface="Arial" panose="020B0604020202020204" pitchFamily="34" charset="0"/>
              <a:buChar char="•"/>
            </a:pPr>
            <a:r>
              <a:rPr lang="en-GB" b="0" i="0" dirty="0">
                <a:effectLst/>
                <a:latin typeface="Söhne"/>
              </a:rPr>
              <a:t>Resources used to produce items that become waste</a:t>
            </a:r>
          </a:p>
          <a:p>
            <a:pPr marL="742950" lvl="1" indent="-285750" algn="l">
              <a:buFont typeface="Arial" panose="020B0604020202020204" pitchFamily="34" charset="0"/>
              <a:buChar char="•"/>
            </a:pPr>
            <a:r>
              <a:rPr lang="en-GB" b="0" i="0" dirty="0">
                <a:effectLst/>
                <a:latin typeface="Söhne"/>
              </a:rPr>
              <a:t>Products follow a linear path from raw materials to discarded waste</a:t>
            </a:r>
          </a:p>
          <a:p>
            <a:pPr marL="457200" lvl="1" indent="0" algn="l">
              <a:buNone/>
            </a:pPr>
            <a:endParaRPr lang="en-GB" b="0" i="0" dirty="0">
              <a:effectLst/>
              <a:latin typeface="Söhne"/>
            </a:endParaRPr>
          </a:p>
          <a:p>
            <a:pPr algn="l">
              <a:buFont typeface="Arial" panose="020B0604020202020204" pitchFamily="34" charset="0"/>
              <a:buChar char="•"/>
            </a:pPr>
            <a:r>
              <a:rPr lang="en-GB" b="0" i="0" u="sng" dirty="0">
                <a:solidFill>
                  <a:srgbClr val="595959"/>
                </a:solidFill>
                <a:effectLst/>
                <a:latin typeface="Söhne"/>
              </a:rPr>
              <a:t>Benefits of the linear model:</a:t>
            </a:r>
          </a:p>
          <a:p>
            <a:pPr marL="742950" lvl="1" indent="-285750" algn="l">
              <a:buFont typeface="Arial" panose="020B0604020202020204" pitchFamily="34" charset="0"/>
              <a:buChar char="•"/>
            </a:pPr>
            <a:r>
              <a:rPr lang="en-GB" b="0" i="0" dirty="0">
                <a:effectLst/>
                <a:latin typeface="Söhne"/>
              </a:rPr>
              <a:t>Enabled mass production and economic growth</a:t>
            </a:r>
          </a:p>
          <a:p>
            <a:pPr marL="742950" lvl="1" indent="-285750" algn="l">
              <a:buFont typeface="Arial" panose="020B0604020202020204" pitchFamily="34" charset="0"/>
              <a:buChar char="•"/>
            </a:pPr>
            <a:r>
              <a:rPr lang="en-GB" b="0" i="0" dirty="0">
                <a:effectLst/>
                <a:latin typeface="Söhne"/>
              </a:rPr>
              <a:t>Lifted people out of poverty and </a:t>
            </a:r>
            <a:r>
              <a:rPr lang="en-GB" b="0" i="0" dirty="0" err="1">
                <a:effectLst/>
                <a:latin typeface="Söhne"/>
              </a:rPr>
              <a:t>fueled</a:t>
            </a:r>
            <a:r>
              <a:rPr lang="en-GB" b="0" i="0" dirty="0">
                <a:effectLst/>
                <a:latin typeface="Söhne"/>
              </a:rPr>
              <a:t> population growth</a:t>
            </a:r>
          </a:p>
          <a:p>
            <a:endParaRPr lang="en-GB" dirty="0">
              <a:solidFill>
                <a:srgbClr val="595959"/>
              </a:solidFill>
            </a:endParaRPr>
          </a:p>
        </p:txBody>
      </p:sp>
      <p:sp>
        <p:nvSpPr>
          <p:cNvPr id="4" name="Segnaposto piè di pagina 3">
            <a:extLst>
              <a:ext uri="{FF2B5EF4-FFF2-40B4-BE49-F238E27FC236}">
                <a16:creationId xmlns:a16="http://schemas.microsoft.com/office/drawing/2014/main" id="{C5CFD60C-3B1F-441F-E41E-03E4126F8770}"/>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t>
            </a:r>
            <a:r>
              <a:rPr lang="en-GB" dirty="0"/>
              <a:t>Linear Economy versus Circular Economy</a:t>
            </a:r>
            <a:r>
              <a:rPr lang="en-GR" dirty="0"/>
              <a:t> </a:t>
            </a:r>
            <a:endParaRPr lang="en-US" dirty="0"/>
          </a:p>
        </p:txBody>
      </p:sp>
      <p:sp>
        <p:nvSpPr>
          <p:cNvPr id="5" name="Segnaposto numero diapositiva 4">
            <a:extLst>
              <a:ext uri="{FF2B5EF4-FFF2-40B4-BE49-F238E27FC236}">
                <a16:creationId xmlns:a16="http://schemas.microsoft.com/office/drawing/2014/main" id="{ECEF02FE-F2D8-905C-5150-C85FC42CBBC7}"/>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3939097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E990C-145E-7DD2-D3A0-21B4F018D9D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844FB9E-D7BB-B187-C066-6675FA6DA8AF}"/>
              </a:ext>
            </a:extLst>
          </p:cNvPr>
          <p:cNvSpPr>
            <a:spLocks noGrp="1"/>
          </p:cNvSpPr>
          <p:nvPr>
            <p:ph type="title"/>
          </p:nvPr>
        </p:nvSpPr>
        <p:spPr>
          <a:xfrm>
            <a:off x="3266661" y="636587"/>
            <a:ext cx="10515600" cy="1009651"/>
          </a:xfrm>
        </p:spPr>
        <p:txBody>
          <a:bodyPr>
            <a:normAutofit/>
          </a:bodyPr>
          <a:lstStyle/>
          <a:p>
            <a:r>
              <a:rPr lang="en-GB" dirty="0"/>
              <a:t>2.1. Linear Economy</a:t>
            </a:r>
          </a:p>
        </p:txBody>
      </p:sp>
      <p:sp>
        <p:nvSpPr>
          <p:cNvPr id="3" name="Segnaposto contenuto 2">
            <a:extLst>
              <a:ext uri="{FF2B5EF4-FFF2-40B4-BE49-F238E27FC236}">
                <a16:creationId xmlns:a16="http://schemas.microsoft.com/office/drawing/2014/main" id="{7C1221D8-1A61-E067-1DB8-0E1B628ECAAA}"/>
              </a:ext>
            </a:extLst>
          </p:cNvPr>
          <p:cNvSpPr>
            <a:spLocks noGrp="1"/>
          </p:cNvSpPr>
          <p:nvPr>
            <p:ph idx="1"/>
          </p:nvPr>
        </p:nvSpPr>
        <p:spPr>
          <a:xfrm>
            <a:off x="838200" y="1946274"/>
            <a:ext cx="10770704" cy="4592638"/>
          </a:xfrm>
        </p:spPr>
        <p:txBody>
          <a:bodyPr>
            <a:normAutofit fontScale="92500" lnSpcReduction="20000"/>
          </a:bodyPr>
          <a:lstStyle/>
          <a:p>
            <a:pPr marL="0" indent="0" algn="l">
              <a:lnSpc>
                <a:spcPct val="110000"/>
              </a:lnSpc>
              <a:buNone/>
            </a:pPr>
            <a:r>
              <a:rPr lang="en-GB" b="0" i="0" u="sng" dirty="0">
                <a:solidFill>
                  <a:srgbClr val="595959"/>
                </a:solidFill>
                <a:effectLst/>
                <a:latin typeface="Söhne"/>
              </a:rPr>
              <a:t>Downsides of the linear model:</a:t>
            </a:r>
          </a:p>
          <a:p>
            <a:pPr marL="742950" lvl="1" indent="-285750" algn="l">
              <a:lnSpc>
                <a:spcPct val="110000"/>
              </a:lnSpc>
              <a:buFont typeface="Arial" panose="020B0604020202020204" pitchFamily="34" charset="0"/>
              <a:buChar char="•"/>
            </a:pPr>
            <a:r>
              <a:rPr lang="en-GB" b="0" i="0" dirty="0">
                <a:effectLst/>
                <a:latin typeface="Söhne"/>
              </a:rPr>
              <a:t>Environmental degradation</a:t>
            </a:r>
          </a:p>
          <a:p>
            <a:pPr marL="742950" lvl="1" indent="-285750" algn="l">
              <a:lnSpc>
                <a:spcPct val="110000"/>
              </a:lnSpc>
              <a:buFont typeface="Arial" panose="020B0604020202020204" pitchFamily="34" charset="0"/>
              <a:buChar char="•"/>
            </a:pPr>
            <a:r>
              <a:rPr lang="en-GB" b="0" i="0" dirty="0">
                <a:effectLst/>
                <a:latin typeface="Söhne"/>
              </a:rPr>
              <a:t>Waste of precious materials</a:t>
            </a:r>
          </a:p>
          <a:p>
            <a:pPr marL="0" indent="0" algn="l">
              <a:lnSpc>
                <a:spcPct val="110000"/>
              </a:lnSpc>
              <a:buNone/>
            </a:pPr>
            <a:endParaRPr lang="en-GB" b="0" i="0" dirty="0">
              <a:solidFill>
                <a:srgbClr val="595959"/>
              </a:solidFill>
              <a:effectLst/>
              <a:latin typeface="Söhne"/>
            </a:endParaRPr>
          </a:p>
          <a:p>
            <a:pPr marL="0" indent="0" algn="l">
              <a:lnSpc>
                <a:spcPct val="110000"/>
              </a:lnSpc>
              <a:buNone/>
            </a:pPr>
            <a:r>
              <a:rPr lang="en-GB" b="1" i="0" dirty="0">
                <a:solidFill>
                  <a:srgbClr val="595959"/>
                </a:solidFill>
                <a:effectLst/>
                <a:latin typeface="Söhne"/>
              </a:rPr>
              <a:t>Poor resource and land management across sectors like agriculture, construction, and transport exacerbate negative impacts.</a:t>
            </a:r>
          </a:p>
          <a:p>
            <a:pPr marL="0" indent="0" algn="l">
              <a:lnSpc>
                <a:spcPct val="110000"/>
              </a:lnSpc>
              <a:buNone/>
            </a:pPr>
            <a:endParaRPr lang="en-GB" b="0" i="0" dirty="0">
              <a:solidFill>
                <a:srgbClr val="595959"/>
              </a:solidFill>
              <a:effectLst/>
              <a:latin typeface="Söhne"/>
            </a:endParaRPr>
          </a:p>
          <a:p>
            <a:pPr marL="0" indent="0" algn="l">
              <a:lnSpc>
                <a:spcPct val="110000"/>
              </a:lnSpc>
              <a:buNone/>
            </a:pPr>
            <a:r>
              <a:rPr lang="en-GB" b="0" i="0" u="sng" dirty="0">
                <a:solidFill>
                  <a:srgbClr val="595959"/>
                </a:solidFill>
                <a:effectLst/>
                <a:latin typeface="Söhne"/>
              </a:rPr>
              <a:t>The circular economy concept:</a:t>
            </a:r>
          </a:p>
          <a:p>
            <a:pPr marL="742950" lvl="1" indent="-285750" algn="l">
              <a:lnSpc>
                <a:spcPct val="110000"/>
              </a:lnSpc>
              <a:buFont typeface="Arial" panose="020B0604020202020204" pitchFamily="34" charset="0"/>
              <a:buChar char="•"/>
            </a:pPr>
            <a:r>
              <a:rPr lang="en-GB" b="0" i="0" dirty="0">
                <a:effectLst/>
                <a:latin typeface="Söhne"/>
              </a:rPr>
              <a:t>Originating in 1966</a:t>
            </a:r>
          </a:p>
          <a:p>
            <a:pPr marL="742950" lvl="1" indent="-285750" algn="l">
              <a:lnSpc>
                <a:spcPct val="110000"/>
              </a:lnSpc>
              <a:buFont typeface="Arial" panose="020B0604020202020204" pitchFamily="34" charset="0"/>
              <a:buChar char="•"/>
            </a:pPr>
            <a:r>
              <a:rPr lang="en-GB" b="0" i="0" dirty="0">
                <a:effectLst/>
                <a:latin typeface="Söhne"/>
              </a:rPr>
              <a:t>Explored by various intellectual currents</a:t>
            </a:r>
          </a:p>
          <a:p>
            <a:pPr marL="742950" lvl="1" indent="-285750" algn="l">
              <a:lnSpc>
                <a:spcPct val="110000"/>
              </a:lnSpc>
              <a:buFont typeface="Arial" panose="020B0604020202020204" pitchFamily="34" charset="0"/>
              <a:buChar char="•"/>
            </a:pPr>
            <a:r>
              <a:rPr lang="en-GB" b="0" i="0" dirty="0">
                <a:effectLst/>
                <a:latin typeface="Söhne"/>
              </a:rPr>
              <a:t>Aims to eliminate waste and keep resources in use through regeneration and recycling</a:t>
            </a:r>
          </a:p>
        </p:txBody>
      </p:sp>
      <p:sp>
        <p:nvSpPr>
          <p:cNvPr id="4" name="Segnaposto piè di pagina 3">
            <a:extLst>
              <a:ext uri="{FF2B5EF4-FFF2-40B4-BE49-F238E27FC236}">
                <a16:creationId xmlns:a16="http://schemas.microsoft.com/office/drawing/2014/main" id="{A2EF7FC9-208C-B0FD-BC01-EF255480A05F}"/>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t>
            </a:r>
            <a:r>
              <a:rPr lang="en-GB" dirty="0"/>
              <a:t>Linear Economy versus Circular Economy</a:t>
            </a:r>
            <a:r>
              <a:rPr lang="en-GR" dirty="0"/>
              <a:t> </a:t>
            </a:r>
            <a:endParaRPr lang="en-US" dirty="0"/>
          </a:p>
        </p:txBody>
      </p:sp>
      <p:sp>
        <p:nvSpPr>
          <p:cNvPr id="5" name="Segnaposto numero diapositiva 4">
            <a:extLst>
              <a:ext uri="{FF2B5EF4-FFF2-40B4-BE49-F238E27FC236}">
                <a16:creationId xmlns:a16="http://schemas.microsoft.com/office/drawing/2014/main" id="{7E32478F-1D07-836F-7E9E-A702924B4668}"/>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3901399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22A4B-0007-6335-15A5-188A925F713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AE88C3E-370A-C8B4-0B69-7E1A8A683F1C}"/>
              </a:ext>
            </a:extLst>
          </p:cNvPr>
          <p:cNvSpPr>
            <a:spLocks noGrp="1"/>
          </p:cNvSpPr>
          <p:nvPr>
            <p:ph type="title"/>
          </p:nvPr>
        </p:nvSpPr>
        <p:spPr>
          <a:xfrm>
            <a:off x="3452192" y="717824"/>
            <a:ext cx="10515600" cy="1009651"/>
          </a:xfrm>
        </p:spPr>
        <p:txBody>
          <a:bodyPr>
            <a:normAutofit/>
          </a:bodyPr>
          <a:lstStyle/>
          <a:p>
            <a:r>
              <a:rPr lang="en-GB" dirty="0"/>
              <a:t>2.1. Linear Economy</a:t>
            </a:r>
          </a:p>
        </p:txBody>
      </p:sp>
      <p:sp>
        <p:nvSpPr>
          <p:cNvPr id="3" name="Segnaposto contenuto 2">
            <a:extLst>
              <a:ext uri="{FF2B5EF4-FFF2-40B4-BE49-F238E27FC236}">
                <a16:creationId xmlns:a16="http://schemas.microsoft.com/office/drawing/2014/main" id="{070F6D9D-A8F0-9597-EE6B-4C5F9ED3F961}"/>
              </a:ext>
            </a:extLst>
          </p:cNvPr>
          <p:cNvSpPr>
            <a:spLocks noGrp="1"/>
          </p:cNvSpPr>
          <p:nvPr>
            <p:ph idx="1"/>
          </p:nvPr>
        </p:nvSpPr>
        <p:spPr>
          <a:xfrm>
            <a:off x="838200" y="2097286"/>
            <a:ext cx="10515600" cy="1248410"/>
          </a:xfrm>
        </p:spPr>
        <p:txBody>
          <a:bodyPr/>
          <a:lstStyle/>
          <a:p>
            <a:pPr marL="0" indent="0">
              <a:buNone/>
            </a:pPr>
            <a:r>
              <a:rPr lang="en-GB" dirty="0"/>
              <a:t>The linear Model</a:t>
            </a:r>
          </a:p>
          <a:p>
            <a:pPr marL="0" indent="0">
              <a:buNone/>
            </a:pPr>
            <a:endParaRPr lang="en-GB" dirty="0"/>
          </a:p>
        </p:txBody>
      </p:sp>
      <p:sp>
        <p:nvSpPr>
          <p:cNvPr id="4" name="Segnaposto piè di pagina 3">
            <a:extLst>
              <a:ext uri="{FF2B5EF4-FFF2-40B4-BE49-F238E27FC236}">
                <a16:creationId xmlns:a16="http://schemas.microsoft.com/office/drawing/2014/main" id="{A4FE368A-4286-221F-CED9-6E107F5A5185}"/>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t>
            </a:r>
            <a:r>
              <a:rPr lang="en-GB" dirty="0"/>
              <a:t>Linear Economy versus Circular Economy</a:t>
            </a:r>
            <a:r>
              <a:rPr lang="en-GR" dirty="0"/>
              <a:t> </a:t>
            </a:r>
            <a:endParaRPr lang="en-US" dirty="0"/>
          </a:p>
        </p:txBody>
      </p:sp>
      <p:sp>
        <p:nvSpPr>
          <p:cNvPr id="5" name="Segnaposto numero diapositiva 4">
            <a:extLst>
              <a:ext uri="{FF2B5EF4-FFF2-40B4-BE49-F238E27FC236}">
                <a16:creationId xmlns:a16="http://schemas.microsoft.com/office/drawing/2014/main" id="{7943DD9D-EEF2-16ED-3B2B-9F4A3B76F374}"/>
              </a:ext>
            </a:extLst>
          </p:cNvPr>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6" name="Picture 5" descr="A diagram of a model&#10;&#10;Description automatically generated">
            <a:extLst>
              <a:ext uri="{FF2B5EF4-FFF2-40B4-BE49-F238E27FC236}">
                <a16:creationId xmlns:a16="http://schemas.microsoft.com/office/drawing/2014/main" id="{ADBAE727-1E05-089E-F157-1B87C7E14A36}"/>
              </a:ext>
            </a:extLst>
          </p:cNvPr>
          <p:cNvPicPr>
            <a:picLocks noChangeAspect="1"/>
          </p:cNvPicPr>
          <p:nvPr/>
        </p:nvPicPr>
        <p:blipFill rotWithShape="1">
          <a:blip r:embed="rId2">
            <a:extLst>
              <a:ext uri="{28A0092B-C50C-407E-A947-70E740481C1C}">
                <a14:useLocalDpi xmlns:a14="http://schemas.microsoft.com/office/drawing/2010/main" val="0"/>
              </a:ext>
            </a:extLst>
          </a:blip>
          <a:srcRect t="13289"/>
          <a:stretch/>
        </p:blipFill>
        <p:spPr bwMode="auto">
          <a:xfrm>
            <a:off x="592197" y="2690515"/>
            <a:ext cx="10228203" cy="2227858"/>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E83BAA10-6A64-685A-3CE9-E01953E40E1C}"/>
              </a:ext>
            </a:extLst>
          </p:cNvPr>
          <p:cNvSpPr txBox="1"/>
          <p:nvPr/>
        </p:nvSpPr>
        <p:spPr>
          <a:xfrm>
            <a:off x="9249136" y="5579507"/>
            <a:ext cx="1571264" cy="246221"/>
          </a:xfrm>
          <a:prstGeom prst="rect">
            <a:avLst/>
          </a:prstGeom>
          <a:noFill/>
        </p:spPr>
        <p:txBody>
          <a:bodyPr wrap="none" rtlCol="0">
            <a:spAutoFit/>
          </a:bodyPr>
          <a:lstStyle/>
          <a:p>
            <a:r>
              <a:rPr lang="en-GB" sz="1000" dirty="0"/>
              <a:t>SOURCE: WAUTELET, 2018</a:t>
            </a:r>
            <a:endParaRPr lang="en-GR" sz="1000" dirty="0"/>
          </a:p>
        </p:txBody>
      </p:sp>
    </p:spTree>
    <p:extLst>
      <p:ext uri="{BB962C8B-B14F-4D97-AF65-F5344CB8AC3E}">
        <p14:creationId xmlns:p14="http://schemas.microsoft.com/office/powerpoint/2010/main" val="3439556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EBDAF-4B18-9367-F51B-7A2D5778EE1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A1ACDA2-F5FA-4B64-B043-33BB38227148}"/>
              </a:ext>
            </a:extLst>
          </p:cNvPr>
          <p:cNvSpPr>
            <a:spLocks noGrp="1"/>
          </p:cNvSpPr>
          <p:nvPr>
            <p:ph type="title"/>
          </p:nvPr>
        </p:nvSpPr>
        <p:spPr>
          <a:xfrm>
            <a:off x="3276600" y="628029"/>
            <a:ext cx="10515600" cy="1009651"/>
          </a:xfrm>
        </p:spPr>
        <p:txBody>
          <a:bodyPr>
            <a:normAutofit/>
          </a:bodyPr>
          <a:lstStyle/>
          <a:p>
            <a:r>
              <a:rPr lang="en-GB" dirty="0"/>
              <a:t>2.2. Circular Economy</a:t>
            </a:r>
          </a:p>
        </p:txBody>
      </p:sp>
      <p:sp>
        <p:nvSpPr>
          <p:cNvPr id="3" name="Segnaposto contenuto 2">
            <a:extLst>
              <a:ext uri="{FF2B5EF4-FFF2-40B4-BE49-F238E27FC236}">
                <a16:creationId xmlns:a16="http://schemas.microsoft.com/office/drawing/2014/main" id="{EF91E181-8687-E7FE-BBBB-8E37E13D21CF}"/>
              </a:ext>
            </a:extLst>
          </p:cNvPr>
          <p:cNvSpPr>
            <a:spLocks noGrp="1"/>
          </p:cNvSpPr>
          <p:nvPr>
            <p:ph idx="1"/>
          </p:nvPr>
        </p:nvSpPr>
        <p:spPr>
          <a:xfrm>
            <a:off x="838200" y="2005012"/>
            <a:ext cx="10515600" cy="4351338"/>
          </a:xfrm>
        </p:spPr>
        <p:txBody>
          <a:bodyPr/>
          <a:lstStyle/>
          <a:p>
            <a:pPr algn="just">
              <a:lnSpc>
                <a:spcPct val="100000"/>
              </a:lnSpc>
            </a:pPr>
            <a:r>
              <a:rPr lang="en-GB" dirty="0">
                <a:solidFill>
                  <a:srgbClr val="595959"/>
                </a:solidFill>
              </a:rPr>
              <a:t>The circular and linear models differ in their approach to creating and sustaining value. While a linear economy operates on a "take-make-waste" sequence, where raw materials are harvested, turned into products and eventually discarded, its value creation depends on producing and marketing the maximum number of products.</a:t>
            </a:r>
          </a:p>
          <a:p>
            <a:pPr marL="0" indent="0" algn="just">
              <a:lnSpc>
                <a:spcPct val="100000"/>
              </a:lnSpc>
              <a:buNone/>
            </a:pPr>
            <a:endParaRPr lang="en-GB" dirty="0">
              <a:solidFill>
                <a:srgbClr val="595959"/>
              </a:solidFill>
            </a:endParaRPr>
          </a:p>
          <a:p>
            <a:pPr algn="just">
              <a:lnSpc>
                <a:spcPct val="100000"/>
              </a:lnSpc>
            </a:pPr>
            <a:r>
              <a:rPr lang="en-GB" dirty="0">
                <a:solidFill>
                  <a:srgbClr val="595959"/>
                </a:solidFill>
              </a:rPr>
              <a:t>The approach of Circular Economy focuses on optimising resource use, favouring sustainable inputs, extending product life to maximise value, and recycling by-products and waste into new materials or products.</a:t>
            </a:r>
          </a:p>
        </p:txBody>
      </p:sp>
      <p:sp>
        <p:nvSpPr>
          <p:cNvPr id="4" name="Segnaposto piè di pagina 3">
            <a:extLst>
              <a:ext uri="{FF2B5EF4-FFF2-40B4-BE49-F238E27FC236}">
                <a16:creationId xmlns:a16="http://schemas.microsoft.com/office/drawing/2014/main" id="{B90DE29F-C253-F34A-25DD-CCD89A19829A}"/>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t>
            </a:r>
            <a:r>
              <a:rPr lang="en-GB" dirty="0"/>
              <a:t>Linear Economy versus Circular Economy</a:t>
            </a:r>
            <a:r>
              <a:rPr lang="en-GR" dirty="0"/>
              <a:t> </a:t>
            </a:r>
            <a:endParaRPr lang="en-US" dirty="0"/>
          </a:p>
        </p:txBody>
      </p:sp>
      <p:sp>
        <p:nvSpPr>
          <p:cNvPr id="5" name="Segnaposto numero diapositiva 4">
            <a:extLst>
              <a:ext uri="{FF2B5EF4-FFF2-40B4-BE49-F238E27FC236}">
                <a16:creationId xmlns:a16="http://schemas.microsoft.com/office/drawing/2014/main" id="{4DD198DE-3799-5787-70F8-54A480D18E6B}"/>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762039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DB57E-F8A8-70AF-A864-146E3626E70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CB1CFF7-4836-6FF2-B4D8-7BEE37EBC5EC}"/>
              </a:ext>
            </a:extLst>
          </p:cNvPr>
          <p:cNvSpPr>
            <a:spLocks noGrp="1"/>
          </p:cNvSpPr>
          <p:nvPr>
            <p:ph type="title"/>
          </p:nvPr>
        </p:nvSpPr>
        <p:spPr>
          <a:xfrm>
            <a:off x="3550319" y="548721"/>
            <a:ext cx="10515600" cy="1009651"/>
          </a:xfrm>
        </p:spPr>
        <p:txBody>
          <a:bodyPr>
            <a:normAutofit/>
          </a:bodyPr>
          <a:lstStyle/>
          <a:p>
            <a:r>
              <a:rPr lang="en-GB" dirty="0"/>
              <a:t>2.2. Circular Economy</a:t>
            </a:r>
          </a:p>
        </p:txBody>
      </p:sp>
      <p:sp>
        <p:nvSpPr>
          <p:cNvPr id="4" name="Segnaposto piè di pagina 3">
            <a:extLst>
              <a:ext uri="{FF2B5EF4-FFF2-40B4-BE49-F238E27FC236}">
                <a16:creationId xmlns:a16="http://schemas.microsoft.com/office/drawing/2014/main" id="{D30B242E-B97E-9CBE-1C8F-B6AA5F165472}"/>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t>
            </a:r>
            <a:r>
              <a:rPr lang="en-GB" dirty="0"/>
              <a:t>Linear Economy versus Circular Economy</a:t>
            </a:r>
            <a:r>
              <a:rPr lang="en-GR" dirty="0"/>
              <a:t> </a:t>
            </a:r>
            <a:endParaRPr lang="en-US" dirty="0"/>
          </a:p>
        </p:txBody>
      </p:sp>
      <p:sp>
        <p:nvSpPr>
          <p:cNvPr id="5" name="Segnaposto numero diapositiva 4">
            <a:extLst>
              <a:ext uri="{FF2B5EF4-FFF2-40B4-BE49-F238E27FC236}">
                <a16:creationId xmlns:a16="http://schemas.microsoft.com/office/drawing/2014/main" id="{C08969D1-7A81-4F93-288D-2CCB0FFE726B}"/>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
        <p:nvSpPr>
          <p:cNvPr id="7" name="Content Placeholder 6">
            <a:extLst>
              <a:ext uri="{FF2B5EF4-FFF2-40B4-BE49-F238E27FC236}">
                <a16:creationId xmlns:a16="http://schemas.microsoft.com/office/drawing/2014/main" id="{38CB5B81-6CC6-C0C3-4514-D67B909A7359}"/>
              </a:ext>
            </a:extLst>
          </p:cNvPr>
          <p:cNvSpPr>
            <a:spLocks noGrp="1"/>
          </p:cNvSpPr>
          <p:nvPr>
            <p:ph idx="1"/>
          </p:nvPr>
        </p:nvSpPr>
        <p:spPr>
          <a:xfrm>
            <a:off x="838200" y="1825625"/>
            <a:ext cx="10515600" cy="718792"/>
          </a:xfrm>
        </p:spPr>
        <p:txBody>
          <a:bodyPr/>
          <a:lstStyle/>
          <a:p>
            <a:pPr marL="0" indent="0">
              <a:buNone/>
            </a:pPr>
            <a:r>
              <a:rPr lang="en-GR" dirty="0"/>
              <a:t>Circular Economy Model</a:t>
            </a:r>
          </a:p>
        </p:txBody>
      </p:sp>
      <p:pic>
        <p:nvPicPr>
          <p:cNvPr id="8" name="Picture 7" descr="A diagram of circular green circles with icons&#10;&#10;Description automatically generated">
            <a:extLst>
              <a:ext uri="{FF2B5EF4-FFF2-40B4-BE49-F238E27FC236}">
                <a16:creationId xmlns:a16="http://schemas.microsoft.com/office/drawing/2014/main" id="{90367D22-E794-901F-846E-59163D7F6E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1311" y="2254913"/>
            <a:ext cx="7409377" cy="3549540"/>
          </a:xfrm>
          <a:prstGeom prst="rect">
            <a:avLst/>
          </a:prstGeom>
        </p:spPr>
      </p:pic>
      <p:sp>
        <p:nvSpPr>
          <p:cNvPr id="9" name="TextBox 8">
            <a:extLst>
              <a:ext uri="{FF2B5EF4-FFF2-40B4-BE49-F238E27FC236}">
                <a16:creationId xmlns:a16="http://schemas.microsoft.com/office/drawing/2014/main" id="{FB659634-E05F-3D4D-BA05-37E3A2A5C6F5}"/>
              </a:ext>
            </a:extLst>
          </p:cNvPr>
          <p:cNvSpPr txBox="1"/>
          <p:nvPr/>
        </p:nvSpPr>
        <p:spPr>
          <a:xfrm>
            <a:off x="7652995" y="5987520"/>
            <a:ext cx="2310248" cy="246221"/>
          </a:xfrm>
          <a:prstGeom prst="rect">
            <a:avLst/>
          </a:prstGeom>
          <a:noFill/>
        </p:spPr>
        <p:txBody>
          <a:bodyPr wrap="none" rtlCol="0">
            <a:spAutoFit/>
          </a:bodyPr>
          <a:lstStyle/>
          <a:p>
            <a:r>
              <a:rPr lang="en-GB" sz="1000" dirty="0"/>
              <a:t>SOURCE: WWW.EUPOLITICALREPORT.EU</a:t>
            </a:r>
            <a:endParaRPr lang="en-GR" sz="1000" dirty="0"/>
          </a:p>
        </p:txBody>
      </p:sp>
    </p:spTree>
    <p:extLst>
      <p:ext uri="{BB962C8B-B14F-4D97-AF65-F5344CB8AC3E}">
        <p14:creationId xmlns:p14="http://schemas.microsoft.com/office/powerpoint/2010/main" val="2651253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46646-CFF4-2B31-BF94-47D6EE9172E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0586DAE-92B5-E262-819A-17144FC79A96}"/>
              </a:ext>
            </a:extLst>
          </p:cNvPr>
          <p:cNvSpPr>
            <a:spLocks noGrp="1"/>
          </p:cNvSpPr>
          <p:nvPr>
            <p:ph type="title"/>
          </p:nvPr>
        </p:nvSpPr>
        <p:spPr>
          <a:xfrm>
            <a:off x="3674165" y="636586"/>
            <a:ext cx="10515600" cy="1009651"/>
          </a:xfrm>
        </p:spPr>
        <p:txBody>
          <a:bodyPr>
            <a:normAutofit/>
          </a:bodyPr>
          <a:lstStyle/>
          <a:p>
            <a:r>
              <a:rPr lang="en-GB" dirty="0"/>
              <a:t>2.2. Circular Economy</a:t>
            </a:r>
          </a:p>
        </p:txBody>
      </p:sp>
      <p:sp>
        <p:nvSpPr>
          <p:cNvPr id="4" name="Segnaposto piè di pagina 3">
            <a:extLst>
              <a:ext uri="{FF2B5EF4-FFF2-40B4-BE49-F238E27FC236}">
                <a16:creationId xmlns:a16="http://schemas.microsoft.com/office/drawing/2014/main" id="{439A0345-206D-D6C9-B5B0-D648806F9DBB}"/>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t>
            </a:r>
            <a:r>
              <a:rPr lang="en-GB" dirty="0"/>
              <a:t>Linear Economy versus Circular Economy</a:t>
            </a:r>
            <a:r>
              <a:rPr lang="en-GR" dirty="0"/>
              <a:t> </a:t>
            </a:r>
            <a:endParaRPr lang="en-US" dirty="0"/>
          </a:p>
        </p:txBody>
      </p:sp>
      <p:sp>
        <p:nvSpPr>
          <p:cNvPr id="5" name="Segnaposto numero diapositiva 4">
            <a:extLst>
              <a:ext uri="{FF2B5EF4-FFF2-40B4-BE49-F238E27FC236}">
                <a16:creationId xmlns:a16="http://schemas.microsoft.com/office/drawing/2014/main" id="{CAC0006F-282F-8C4E-5CD5-C3F79427FCC7}"/>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
        <p:nvSpPr>
          <p:cNvPr id="7" name="Content Placeholder 6">
            <a:extLst>
              <a:ext uri="{FF2B5EF4-FFF2-40B4-BE49-F238E27FC236}">
                <a16:creationId xmlns:a16="http://schemas.microsoft.com/office/drawing/2014/main" id="{7554D352-7689-AE76-143E-C7E901C6E097}"/>
              </a:ext>
            </a:extLst>
          </p:cNvPr>
          <p:cNvSpPr>
            <a:spLocks noGrp="1"/>
          </p:cNvSpPr>
          <p:nvPr>
            <p:ph idx="1"/>
          </p:nvPr>
        </p:nvSpPr>
        <p:spPr>
          <a:xfrm>
            <a:off x="838200" y="1825624"/>
            <a:ext cx="10515600" cy="4351339"/>
          </a:xfrm>
        </p:spPr>
        <p:txBody>
          <a:bodyPr>
            <a:normAutofit fontScale="85000" lnSpcReduction="20000"/>
          </a:bodyPr>
          <a:lstStyle/>
          <a:p>
            <a:pPr marL="0" indent="0">
              <a:buNone/>
            </a:pPr>
            <a:r>
              <a:rPr lang="en-GB" u="sng" dirty="0"/>
              <a:t>Products should be:</a:t>
            </a:r>
          </a:p>
          <a:p>
            <a:pPr>
              <a:buFont typeface="Wingdings" pitchFamily="2" charset="2"/>
              <a:buChar char="v"/>
            </a:pPr>
            <a:r>
              <a:rPr lang="en-GB" dirty="0"/>
              <a:t>Durable</a:t>
            </a:r>
          </a:p>
          <a:p>
            <a:pPr>
              <a:buFont typeface="Wingdings" pitchFamily="2" charset="2"/>
              <a:buChar char="v"/>
            </a:pPr>
            <a:r>
              <a:rPr lang="en-GB" dirty="0"/>
              <a:t>Upgradeable</a:t>
            </a:r>
          </a:p>
          <a:p>
            <a:pPr>
              <a:buFont typeface="Wingdings" pitchFamily="2" charset="2"/>
              <a:buChar char="v"/>
            </a:pPr>
            <a:r>
              <a:rPr lang="en-GB" dirty="0"/>
              <a:t>Repairable</a:t>
            </a:r>
          </a:p>
          <a:p>
            <a:pPr>
              <a:buFont typeface="Wingdings" pitchFamily="2" charset="2"/>
              <a:buChar char="v"/>
            </a:pPr>
            <a:r>
              <a:rPr lang="en-GB" dirty="0"/>
              <a:t>Dismantlable</a:t>
            </a:r>
          </a:p>
          <a:p>
            <a:pPr marL="0" indent="0">
              <a:buNone/>
            </a:pPr>
            <a:endParaRPr lang="en-GB" dirty="0"/>
          </a:p>
          <a:p>
            <a:pPr marL="0" indent="0">
              <a:buNone/>
            </a:pPr>
            <a:r>
              <a:rPr lang="en-GB" u="sng" dirty="0"/>
              <a:t>Manufacturing process:</a:t>
            </a:r>
          </a:p>
          <a:p>
            <a:pPr marL="0" indent="0">
              <a:buNone/>
            </a:pPr>
            <a:r>
              <a:rPr lang="en-GB" dirty="0"/>
              <a:t>Encourages redesign using secondary raw materials and renewable energy sources</a:t>
            </a:r>
          </a:p>
          <a:p>
            <a:pPr marL="0" indent="0">
              <a:buNone/>
            </a:pPr>
            <a:endParaRPr lang="en-GB" dirty="0"/>
          </a:p>
          <a:p>
            <a:pPr marL="0" indent="0">
              <a:buNone/>
            </a:pPr>
            <a:r>
              <a:rPr lang="en-GB" u="sng" dirty="0"/>
              <a:t>Distribution and end-of-life:</a:t>
            </a:r>
          </a:p>
          <a:p>
            <a:pPr>
              <a:buFont typeface="Wingdings" pitchFamily="2" charset="2"/>
              <a:buChar char="Ø"/>
            </a:pPr>
            <a:r>
              <a:rPr lang="en-GB" dirty="0"/>
              <a:t>Priority on reusing and repairing products</a:t>
            </a:r>
          </a:p>
          <a:p>
            <a:pPr>
              <a:buFont typeface="Wingdings" pitchFamily="2" charset="2"/>
              <a:buChar char="Ø"/>
            </a:pPr>
            <a:r>
              <a:rPr lang="en-GB" dirty="0"/>
              <a:t>Collected for recycling to recover valuable materials</a:t>
            </a:r>
            <a:endParaRPr lang="en-GR" dirty="0"/>
          </a:p>
        </p:txBody>
      </p:sp>
    </p:spTree>
    <p:extLst>
      <p:ext uri="{BB962C8B-B14F-4D97-AF65-F5344CB8AC3E}">
        <p14:creationId xmlns:p14="http://schemas.microsoft.com/office/powerpoint/2010/main" val="419458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E774A-6E56-0F7D-1A6C-F3DA1D246EE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D276AA0-E18B-40AB-CB23-009CDCB970C6}"/>
              </a:ext>
            </a:extLst>
          </p:cNvPr>
          <p:cNvSpPr>
            <a:spLocks noGrp="1"/>
          </p:cNvSpPr>
          <p:nvPr>
            <p:ph type="title"/>
          </p:nvPr>
        </p:nvSpPr>
        <p:spPr>
          <a:xfrm>
            <a:off x="3170582" y="636586"/>
            <a:ext cx="10515600" cy="1009651"/>
          </a:xfrm>
        </p:spPr>
        <p:txBody>
          <a:bodyPr>
            <a:normAutofit/>
          </a:bodyPr>
          <a:lstStyle/>
          <a:p>
            <a:r>
              <a:rPr lang="en-GB" dirty="0"/>
              <a:t>2.2. Circular Economy</a:t>
            </a:r>
          </a:p>
        </p:txBody>
      </p:sp>
      <p:sp>
        <p:nvSpPr>
          <p:cNvPr id="4" name="Segnaposto piè di pagina 3">
            <a:extLst>
              <a:ext uri="{FF2B5EF4-FFF2-40B4-BE49-F238E27FC236}">
                <a16:creationId xmlns:a16="http://schemas.microsoft.com/office/drawing/2014/main" id="{E67FEC63-9984-4374-0957-5CD5067F46D0}"/>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t>
            </a:r>
            <a:r>
              <a:rPr lang="en-GB" dirty="0"/>
              <a:t>Linear Economy versus Circular Economy</a:t>
            </a:r>
            <a:r>
              <a:rPr lang="en-GR" dirty="0"/>
              <a:t> </a:t>
            </a:r>
            <a:endParaRPr lang="en-US" dirty="0"/>
          </a:p>
        </p:txBody>
      </p:sp>
      <p:sp>
        <p:nvSpPr>
          <p:cNvPr id="5" name="Segnaposto numero diapositiva 4">
            <a:extLst>
              <a:ext uri="{FF2B5EF4-FFF2-40B4-BE49-F238E27FC236}">
                <a16:creationId xmlns:a16="http://schemas.microsoft.com/office/drawing/2014/main" id="{BA05EFE8-0AAA-9BD1-BCB9-4F151443DD7D}"/>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
        <p:nvSpPr>
          <p:cNvPr id="7" name="Content Placeholder 6">
            <a:extLst>
              <a:ext uri="{FF2B5EF4-FFF2-40B4-BE49-F238E27FC236}">
                <a16:creationId xmlns:a16="http://schemas.microsoft.com/office/drawing/2014/main" id="{59311D1E-FA2B-40EC-15D8-EC413D0D8A1A}"/>
              </a:ext>
            </a:extLst>
          </p:cNvPr>
          <p:cNvSpPr>
            <a:spLocks noGrp="1"/>
          </p:cNvSpPr>
          <p:nvPr>
            <p:ph idx="1"/>
          </p:nvPr>
        </p:nvSpPr>
        <p:spPr>
          <a:xfrm>
            <a:off x="735495" y="1887537"/>
            <a:ext cx="10515600" cy="4351339"/>
          </a:xfrm>
        </p:spPr>
        <p:txBody>
          <a:bodyPr>
            <a:normAutofit/>
          </a:bodyPr>
          <a:lstStyle/>
          <a:p>
            <a:pPr marL="0" indent="0" algn="l">
              <a:lnSpc>
                <a:spcPct val="100000"/>
              </a:lnSpc>
              <a:buNone/>
            </a:pPr>
            <a:r>
              <a:rPr lang="en-GB" b="0" i="0" u="sng" dirty="0">
                <a:solidFill>
                  <a:srgbClr val="595959"/>
                </a:solidFill>
                <a:effectLst/>
                <a:latin typeface="Söhne"/>
              </a:rPr>
              <a:t>The circular economy consists of two cycles:</a:t>
            </a:r>
          </a:p>
          <a:p>
            <a:pPr marL="742950" lvl="1" indent="-285750" algn="l">
              <a:lnSpc>
                <a:spcPct val="100000"/>
              </a:lnSpc>
              <a:buFont typeface="Arial" panose="020B0604020202020204" pitchFamily="34" charset="0"/>
              <a:buChar char="•"/>
            </a:pPr>
            <a:r>
              <a:rPr lang="en-GB" b="0" i="0" dirty="0">
                <a:effectLst/>
                <a:latin typeface="Söhne"/>
              </a:rPr>
              <a:t>Biological cycle: Flow of biological products decomposable by living organisms, yielding biogas, bioplastics, compost, etc.</a:t>
            </a:r>
          </a:p>
          <a:p>
            <a:pPr marL="742950" lvl="1" indent="-285750" algn="l">
              <a:lnSpc>
                <a:spcPct val="100000"/>
              </a:lnSpc>
              <a:buFont typeface="Arial" panose="020B0604020202020204" pitchFamily="34" charset="0"/>
              <a:buChar char="•"/>
            </a:pPr>
            <a:r>
              <a:rPr lang="en-GB" b="0" i="0" dirty="0">
                <a:effectLst/>
                <a:latin typeface="Söhne"/>
              </a:rPr>
              <a:t>Technical cycle: Flow of materials made up of petroleum derivatives, metals, and other non-decomposable raw materials</a:t>
            </a:r>
          </a:p>
          <a:p>
            <a:pPr marL="742950" lvl="1" indent="-285750" algn="l">
              <a:lnSpc>
                <a:spcPct val="100000"/>
              </a:lnSpc>
              <a:buFont typeface="Arial" panose="020B0604020202020204" pitchFamily="34" charset="0"/>
              <a:buChar char="•"/>
            </a:pPr>
            <a:endParaRPr lang="en-GB" b="0" i="0" dirty="0">
              <a:effectLst/>
              <a:latin typeface="Söhne"/>
            </a:endParaRPr>
          </a:p>
          <a:p>
            <a:pPr marL="0" indent="0" algn="l">
              <a:lnSpc>
                <a:spcPct val="100000"/>
              </a:lnSpc>
              <a:buNone/>
            </a:pPr>
            <a:r>
              <a:rPr lang="en-GB" b="0" i="0" u="sng" dirty="0">
                <a:solidFill>
                  <a:srgbClr val="595959"/>
                </a:solidFill>
                <a:effectLst/>
                <a:latin typeface="Söhne"/>
              </a:rPr>
              <a:t>Importance of the technical cycle:</a:t>
            </a:r>
          </a:p>
          <a:p>
            <a:pPr marL="742950" lvl="1" indent="-285750" algn="l">
              <a:lnSpc>
                <a:spcPct val="100000"/>
              </a:lnSpc>
              <a:buFont typeface="Arial" panose="020B0604020202020204" pitchFamily="34" charset="0"/>
              <a:buChar char="•"/>
            </a:pPr>
            <a:r>
              <a:rPr lang="en-GB" b="0" i="0" dirty="0">
                <a:effectLst/>
                <a:latin typeface="Söhne"/>
              </a:rPr>
              <a:t>Products must remain functional through sharing, maintenance, reuse, refurbishment, redesign, and recycling before reaching the end of their life cycle.</a:t>
            </a:r>
          </a:p>
        </p:txBody>
      </p:sp>
    </p:spTree>
    <p:extLst>
      <p:ext uri="{BB962C8B-B14F-4D97-AF65-F5344CB8AC3E}">
        <p14:creationId xmlns:p14="http://schemas.microsoft.com/office/powerpoint/2010/main" val="3982895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1CCAA-B83D-58B6-58A3-9126CD5860B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1EE6F09-0B9C-F7E6-FA7B-00ECE5CC0322}"/>
              </a:ext>
            </a:extLst>
          </p:cNvPr>
          <p:cNvSpPr>
            <a:spLocks noGrp="1"/>
          </p:cNvSpPr>
          <p:nvPr>
            <p:ph type="title"/>
          </p:nvPr>
        </p:nvSpPr>
        <p:spPr>
          <a:xfrm>
            <a:off x="3180522" y="531160"/>
            <a:ext cx="10515600" cy="1009651"/>
          </a:xfrm>
        </p:spPr>
        <p:txBody>
          <a:bodyPr>
            <a:normAutofit/>
          </a:bodyPr>
          <a:lstStyle/>
          <a:p>
            <a:r>
              <a:rPr lang="en-GB" dirty="0"/>
              <a:t>2.2. Circular Economy</a:t>
            </a:r>
          </a:p>
        </p:txBody>
      </p:sp>
      <p:sp>
        <p:nvSpPr>
          <p:cNvPr id="4" name="Segnaposto piè di pagina 3">
            <a:extLst>
              <a:ext uri="{FF2B5EF4-FFF2-40B4-BE49-F238E27FC236}">
                <a16:creationId xmlns:a16="http://schemas.microsoft.com/office/drawing/2014/main" id="{75910B67-8255-7D3A-05E4-0EA2FF8A7A20}"/>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t>
            </a:r>
            <a:r>
              <a:rPr lang="en-GB" dirty="0"/>
              <a:t>Linear Economy versus Circular Economy</a:t>
            </a:r>
            <a:r>
              <a:rPr lang="en-GR" dirty="0"/>
              <a:t> </a:t>
            </a:r>
            <a:endParaRPr lang="en-US" dirty="0"/>
          </a:p>
        </p:txBody>
      </p:sp>
      <p:sp>
        <p:nvSpPr>
          <p:cNvPr id="5" name="Segnaposto numero diapositiva 4">
            <a:extLst>
              <a:ext uri="{FF2B5EF4-FFF2-40B4-BE49-F238E27FC236}">
                <a16:creationId xmlns:a16="http://schemas.microsoft.com/office/drawing/2014/main" id="{B6B838A9-7854-9F67-8B89-E07300F236B5}"/>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
        <p:nvSpPr>
          <p:cNvPr id="7" name="Content Placeholder 6">
            <a:extLst>
              <a:ext uri="{FF2B5EF4-FFF2-40B4-BE49-F238E27FC236}">
                <a16:creationId xmlns:a16="http://schemas.microsoft.com/office/drawing/2014/main" id="{98A358E4-9385-2A31-C987-CA70652136C6}"/>
              </a:ext>
            </a:extLst>
          </p:cNvPr>
          <p:cNvSpPr>
            <a:spLocks noGrp="1"/>
          </p:cNvSpPr>
          <p:nvPr>
            <p:ph idx="1"/>
          </p:nvPr>
        </p:nvSpPr>
        <p:spPr>
          <a:xfrm>
            <a:off x="308113" y="2175081"/>
            <a:ext cx="1480930" cy="2507837"/>
          </a:xfrm>
        </p:spPr>
        <p:txBody>
          <a:bodyPr>
            <a:normAutofit/>
          </a:bodyPr>
          <a:lstStyle/>
          <a:p>
            <a:pPr marL="0" indent="0" algn="ctr">
              <a:buNone/>
            </a:pPr>
            <a:r>
              <a:rPr lang="en-GB" b="0" i="0" dirty="0">
                <a:solidFill>
                  <a:srgbClr val="595959"/>
                </a:solidFill>
                <a:effectLst/>
                <a:latin typeface="Söhne"/>
              </a:rPr>
              <a:t>Circular Economy System diagram</a:t>
            </a:r>
          </a:p>
        </p:txBody>
      </p:sp>
      <p:pic>
        <p:nvPicPr>
          <p:cNvPr id="3" name="Εικόνα 35" descr="A diagram of a product manufacturing process&#10;&#10;Description automatically generated">
            <a:extLst>
              <a:ext uri="{FF2B5EF4-FFF2-40B4-BE49-F238E27FC236}">
                <a16:creationId xmlns:a16="http://schemas.microsoft.com/office/drawing/2014/main" id="{D2B32B83-C3EC-1D9B-7056-325CC78071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6613" y="1540811"/>
            <a:ext cx="6684854" cy="4466085"/>
          </a:xfrm>
          <a:prstGeom prst="rect">
            <a:avLst/>
          </a:prstGeom>
        </p:spPr>
      </p:pic>
      <p:sp>
        <p:nvSpPr>
          <p:cNvPr id="8" name="TextBox 7">
            <a:extLst>
              <a:ext uri="{FF2B5EF4-FFF2-40B4-BE49-F238E27FC236}">
                <a16:creationId xmlns:a16="http://schemas.microsoft.com/office/drawing/2014/main" id="{398F0E35-A34E-2062-B4D4-C4580AB5E2B0}"/>
              </a:ext>
            </a:extLst>
          </p:cNvPr>
          <p:cNvSpPr txBox="1"/>
          <p:nvPr/>
        </p:nvSpPr>
        <p:spPr>
          <a:xfrm>
            <a:off x="8362122" y="6110129"/>
            <a:ext cx="2669320" cy="246221"/>
          </a:xfrm>
          <a:prstGeom prst="rect">
            <a:avLst/>
          </a:prstGeom>
          <a:noFill/>
        </p:spPr>
        <p:txBody>
          <a:bodyPr wrap="none" rtlCol="0">
            <a:spAutoFit/>
          </a:bodyPr>
          <a:lstStyle/>
          <a:p>
            <a:r>
              <a:rPr lang="en-GB" sz="1000" dirty="0">
                <a:solidFill>
                  <a:srgbClr val="595959"/>
                </a:solidFill>
              </a:rPr>
              <a:t>SOURCE: ELLENMACARTHURFOUNDATION.ORG</a:t>
            </a:r>
            <a:endParaRPr lang="en-GR" sz="1000" dirty="0">
              <a:solidFill>
                <a:srgbClr val="595959"/>
              </a:solidFill>
            </a:endParaRPr>
          </a:p>
        </p:txBody>
      </p:sp>
    </p:spTree>
    <p:extLst>
      <p:ext uri="{BB962C8B-B14F-4D97-AF65-F5344CB8AC3E}">
        <p14:creationId xmlns:p14="http://schemas.microsoft.com/office/powerpoint/2010/main" val="3133822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1524000" y="2235200"/>
            <a:ext cx="9713843" cy="2387600"/>
          </a:xfrm>
        </p:spPr>
        <p:txBody>
          <a:bodyPr>
            <a:normAutofit fontScale="90000"/>
          </a:bodyPr>
          <a:lstStyle/>
          <a:p>
            <a:r>
              <a:rPr lang="en-GB" b="1" dirty="0">
                <a:solidFill>
                  <a:srgbClr val="94C020"/>
                </a:solidFill>
                <a:latin typeface="+mn-lt"/>
              </a:rPr>
              <a:t>Course: </a:t>
            </a:r>
            <a:r>
              <a:rPr lang="en-GB" dirty="0"/>
              <a:t>HEI</a:t>
            </a:r>
            <a:br>
              <a:rPr lang="en-GB" b="1" dirty="0">
                <a:solidFill>
                  <a:srgbClr val="94C020"/>
                </a:solidFill>
                <a:latin typeface="+mn-lt"/>
              </a:rPr>
            </a:br>
            <a:r>
              <a:rPr lang="en-GB" b="1" dirty="0">
                <a:solidFill>
                  <a:srgbClr val="94C020"/>
                </a:solidFill>
                <a:latin typeface="+mn-lt"/>
              </a:rPr>
              <a:t>Module: </a:t>
            </a:r>
            <a:r>
              <a:rPr lang="en-GB" dirty="0"/>
              <a:t>Bio-economy, circular economy and bio-based products</a:t>
            </a:r>
            <a:r>
              <a:rPr lang="en-GR" dirty="0"/>
              <a:t> </a:t>
            </a:r>
            <a:br>
              <a:rPr lang="en-GB" b="1" dirty="0">
                <a:solidFill>
                  <a:srgbClr val="94C020"/>
                </a:solidFill>
                <a:latin typeface="+mn-lt"/>
              </a:rPr>
            </a:br>
            <a:r>
              <a:rPr lang="en-GB" b="1" dirty="0">
                <a:solidFill>
                  <a:srgbClr val="94C020"/>
                </a:solidFill>
                <a:latin typeface="+mn-lt"/>
              </a:rPr>
              <a:t>Learning Unit: </a:t>
            </a:r>
            <a:r>
              <a:rPr lang="en-GB" dirty="0"/>
              <a:t>Circular Economy</a:t>
            </a:r>
            <a:r>
              <a:rPr lang="en-GR" dirty="0"/>
              <a:t> </a:t>
            </a:r>
            <a:endParaRPr lang="en-GB" dirty="0"/>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1524000" y="4899498"/>
            <a:ext cx="9144000" cy="1655762"/>
          </a:xfrm>
        </p:spPr>
        <p:txBody>
          <a:bodyPr/>
          <a:lstStyle/>
          <a:p>
            <a:pPr marL="0" indent="0">
              <a:buNone/>
            </a:pPr>
            <a:r>
              <a:rPr lang="en-GB" dirty="0">
                <a:solidFill>
                  <a:schemeClr val="tx1">
                    <a:lumMod val="65000"/>
                    <a:lumOff val="35000"/>
                  </a:schemeClr>
                </a:solidFill>
              </a:rPr>
              <a:t>Authors</a:t>
            </a:r>
            <a:r>
              <a:rPr lang="it-IT" dirty="0">
                <a:solidFill>
                  <a:schemeClr val="tx1">
                    <a:lumMod val="65000"/>
                    <a:lumOff val="35000"/>
                  </a:schemeClr>
                </a:solidFill>
              </a:rPr>
              <a:t>: </a:t>
            </a:r>
            <a:r>
              <a:rPr lang="it-IT" dirty="0"/>
              <a:t>UOP</a:t>
            </a:r>
            <a:endParaRPr lang="it-IT" dirty="0">
              <a:solidFill>
                <a:schemeClr val="tx1">
                  <a:lumMod val="65000"/>
                  <a:lumOff val="35000"/>
                </a:schemeClr>
              </a:solidFill>
            </a:endParaRP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73627-C98F-0755-3081-259E406EC93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AE94833-2A5B-6238-1E46-F04F457EAD35}"/>
              </a:ext>
            </a:extLst>
          </p:cNvPr>
          <p:cNvSpPr>
            <a:spLocks noGrp="1"/>
          </p:cNvSpPr>
          <p:nvPr>
            <p:ph type="title"/>
          </p:nvPr>
        </p:nvSpPr>
        <p:spPr>
          <a:xfrm>
            <a:off x="3041374" y="694289"/>
            <a:ext cx="7361583" cy="1009651"/>
          </a:xfrm>
        </p:spPr>
        <p:txBody>
          <a:bodyPr>
            <a:normAutofit/>
          </a:bodyPr>
          <a:lstStyle/>
          <a:p>
            <a:r>
              <a:rPr lang="en-GB" dirty="0"/>
              <a:t>Additional Information</a:t>
            </a:r>
          </a:p>
        </p:txBody>
      </p:sp>
      <p:sp>
        <p:nvSpPr>
          <p:cNvPr id="3" name="Segnaposto contenuto 2">
            <a:extLst>
              <a:ext uri="{FF2B5EF4-FFF2-40B4-BE49-F238E27FC236}">
                <a16:creationId xmlns:a16="http://schemas.microsoft.com/office/drawing/2014/main" id="{0DF56E96-7099-D537-5F9E-1DB832594FB4}"/>
              </a:ext>
            </a:extLst>
          </p:cNvPr>
          <p:cNvSpPr>
            <a:spLocks noGrp="1"/>
          </p:cNvSpPr>
          <p:nvPr>
            <p:ph idx="1"/>
          </p:nvPr>
        </p:nvSpPr>
        <p:spPr>
          <a:xfrm>
            <a:off x="838200" y="2370137"/>
            <a:ext cx="10515600" cy="4351338"/>
          </a:xfrm>
        </p:spPr>
        <p:txBody>
          <a:bodyPr/>
          <a:lstStyle/>
          <a:p>
            <a:pPr marL="0" indent="0" algn="just">
              <a:lnSpc>
                <a:spcPct val="115000"/>
              </a:lnSpc>
              <a:spcBef>
                <a:spcPts val="600"/>
              </a:spcBef>
              <a:spcAft>
                <a:spcPts val="600"/>
              </a:spcAft>
              <a:buNone/>
            </a:pPr>
            <a:r>
              <a:rPr lang="en-GB" sz="18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If you want to learn more on the Linear vs Circular Economy please watch the video in the following link</a:t>
            </a:r>
            <a:endParaRPr lang="en-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i="1" u="sng" dirty="0">
                <a:solidFill>
                  <a:srgbClr val="808080"/>
                </a:solidFill>
                <a:effectLst/>
                <a:latin typeface="Calibri" panose="020F0502020204030204" pitchFamily="34" charset="0"/>
                <a:ea typeface="Calibri" panose="020F0502020204030204" pitchFamily="34" charset="0"/>
                <a:cs typeface="Calibri" panose="020F0502020204030204" pitchFamily="34" charset="0"/>
                <a:hlinkClick r:id="rId2"/>
              </a:rPr>
              <a:t>https://www.youtube.com/watch?v=__0Spwj8DkM</a:t>
            </a:r>
            <a:endParaRPr lang="en-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endParaRPr lang="en-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18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If you want to learn more on the Shift from Linear to Circular Economy please read the article in the following link</a:t>
            </a:r>
            <a:endParaRPr lang="en-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r>
              <a:rPr lang="en-GB" sz="1800" i="1" u="sng" dirty="0">
                <a:solidFill>
                  <a:srgbClr val="000000"/>
                </a:solidFill>
                <a:effectLst/>
                <a:latin typeface="Minion Pro"/>
                <a:ea typeface="Times New Roman" panose="02020603050405020304" pitchFamily="18" charset="0"/>
                <a:cs typeface="Calibri" panose="020F0502020204030204" pitchFamily="34" charset="0"/>
                <a:hlinkClick r:id="rId3"/>
              </a:rPr>
              <a:t>https://www.linkedin.com/pulse/shift-from-linear-circular-economy-road-sustainable-caroline/</a:t>
            </a:r>
            <a:r>
              <a:rPr lang="en-GB" sz="1800" i="1" dirty="0">
                <a:solidFill>
                  <a:srgbClr val="000000"/>
                </a:solidFill>
                <a:effectLst/>
                <a:latin typeface="Minion Pro"/>
                <a:ea typeface="Times New Roman" panose="02020603050405020304" pitchFamily="18" charset="0"/>
                <a:cs typeface="Calibri" panose="020F0502020204030204" pitchFamily="34" charset="0"/>
              </a:rPr>
              <a:t> </a:t>
            </a:r>
            <a:endParaRPr lang="en-GB" dirty="0"/>
          </a:p>
        </p:txBody>
      </p:sp>
      <p:sp>
        <p:nvSpPr>
          <p:cNvPr id="4" name="Segnaposto piè di pagina 3">
            <a:extLst>
              <a:ext uri="{FF2B5EF4-FFF2-40B4-BE49-F238E27FC236}">
                <a16:creationId xmlns:a16="http://schemas.microsoft.com/office/drawing/2014/main" id="{0E2A0DDE-3D8E-6343-4BCF-B8E6332DCD83}"/>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t>
            </a:r>
            <a:r>
              <a:rPr lang="en-GB" dirty="0"/>
              <a:t>Linear Economy versus Circular Economy</a:t>
            </a:r>
            <a:r>
              <a:rPr lang="en-GR" dirty="0"/>
              <a:t> </a:t>
            </a:r>
            <a:endParaRPr lang="en-US" dirty="0"/>
          </a:p>
        </p:txBody>
      </p:sp>
      <p:sp>
        <p:nvSpPr>
          <p:cNvPr id="5" name="Segnaposto numero diapositiva 4">
            <a:extLst>
              <a:ext uri="{FF2B5EF4-FFF2-40B4-BE49-F238E27FC236}">
                <a16:creationId xmlns:a16="http://schemas.microsoft.com/office/drawing/2014/main" id="{1F63C1CC-FB94-2197-0D79-36C07AE6BBDB}"/>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1505283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B6F8C-4E18-DFC9-2B69-07CBD3AEFF3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3D16D53-89C3-DB81-1621-2185DC16D370}"/>
              </a:ext>
            </a:extLst>
          </p:cNvPr>
          <p:cNvSpPr>
            <a:spLocks noGrp="1"/>
          </p:cNvSpPr>
          <p:nvPr>
            <p:ph type="title"/>
          </p:nvPr>
        </p:nvSpPr>
        <p:spPr>
          <a:xfrm>
            <a:off x="838200" y="2642358"/>
            <a:ext cx="10515600" cy="1009651"/>
          </a:xfrm>
        </p:spPr>
        <p:txBody>
          <a:bodyPr>
            <a:normAutofit fontScale="90000"/>
          </a:bodyPr>
          <a:lstStyle/>
          <a:p>
            <a:pPr algn="ctr"/>
            <a:r>
              <a:rPr lang="en-GB" dirty="0"/>
              <a:t>3. Principles, Dimensions, Benefits and Challenges of Circular Economy</a:t>
            </a:r>
          </a:p>
        </p:txBody>
      </p:sp>
      <p:sp>
        <p:nvSpPr>
          <p:cNvPr id="4" name="Segnaposto piè di pagina 3">
            <a:extLst>
              <a:ext uri="{FF2B5EF4-FFF2-40B4-BE49-F238E27FC236}">
                <a16:creationId xmlns:a16="http://schemas.microsoft.com/office/drawing/2014/main" id="{10DFC59B-8E6D-6B42-21B4-04818BA2155D}"/>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Principles, Dimensions, Benefits and Challenges of Circular Economy</a:t>
            </a:r>
          </a:p>
        </p:txBody>
      </p:sp>
      <p:sp>
        <p:nvSpPr>
          <p:cNvPr id="5" name="Segnaposto numero diapositiva 4">
            <a:extLst>
              <a:ext uri="{FF2B5EF4-FFF2-40B4-BE49-F238E27FC236}">
                <a16:creationId xmlns:a16="http://schemas.microsoft.com/office/drawing/2014/main" id="{21984754-7711-E7D4-6710-A36427526600}"/>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2970099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B0DE3-A3DC-22AC-6986-48BB64CD809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1693F34-EB71-584B-3464-BF0387D093F9}"/>
              </a:ext>
            </a:extLst>
          </p:cNvPr>
          <p:cNvSpPr>
            <a:spLocks noGrp="1"/>
          </p:cNvSpPr>
          <p:nvPr>
            <p:ph type="title"/>
          </p:nvPr>
        </p:nvSpPr>
        <p:spPr>
          <a:xfrm>
            <a:off x="1676400" y="636587"/>
            <a:ext cx="10515600" cy="1009651"/>
          </a:xfrm>
        </p:spPr>
        <p:txBody>
          <a:bodyPr>
            <a:normAutofit/>
          </a:bodyPr>
          <a:lstStyle/>
          <a:p>
            <a:r>
              <a:rPr lang="en-GB" dirty="0"/>
              <a:t>3.1. Principles of Circular Economy</a:t>
            </a:r>
          </a:p>
        </p:txBody>
      </p:sp>
      <p:sp>
        <p:nvSpPr>
          <p:cNvPr id="3" name="Segnaposto contenuto 2">
            <a:extLst>
              <a:ext uri="{FF2B5EF4-FFF2-40B4-BE49-F238E27FC236}">
                <a16:creationId xmlns:a16="http://schemas.microsoft.com/office/drawing/2014/main" id="{3D9FCDF9-DCB6-F7A3-C510-8E44A7C5801A}"/>
              </a:ext>
            </a:extLst>
          </p:cNvPr>
          <p:cNvSpPr>
            <a:spLocks noGrp="1"/>
          </p:cNvSpPr>
          <p:nvPr>
            <p:ph idx="1"/>
          </p:nvPr>
        </p:nvSpPr>
        <p:spPr>
          <a:xfrm>
            <a:off x="838200" y="2187574"/>
            <a:ext cx="10515600" cy="4351338"/>
          </a:xfrm>
        </p:spPr>
        <p:txBody>
          <a:bodyPr/>
          <a:lstStyle/>
          <a:p>
            <a:pPr marL="0" indent="0" algn="l">
              <a:lnSpc>
                <a:spcPct val="150000"/>
              </a:lnSpc>
              <a:buNone/>
            </a:pPr>
            <a:r>
              <a:rPr lang="en-GB" b="0" i="0" u="sng" dirty="0">
                <a:solidFill>
                  <a:srgbClr val="595959"/>
                </a:solidFill>
                <a:effectLst/>
                <a:latin typeface="Söhne"/>
              </a:rPr>
              <a:t>Understanding Circular Economy Principles</a:t>
            </a:r>
          </a:p>
          <a:p>
            <a:pPr algn="l">
              <a:lnSpc>
                <a:spcPct val="150000"/>
              </a:lnSpc>
              <a:buFont typeface="Arial" panose="020B0604020202020204" pitchFamily="34" charset="0"/>
              <a:buChar char="•"/>
            </a:pPr>
            <a:r>
              <a:rPr lang="en-GB" b="0" i="0" dirty="0">
                <a:solidFill>
                  <a:srgbClr val="595959"/>
                </a:solidFill>
                <a:effectLst/>
                <a:latin typeface="Söhne"/>
              </a:rPr>
              <a:t>Lack of unified definition or understanding in the academic world</a:t>
            </a:r>
          </a:p>
          <a:p>
            <a:pPr algn="l">
              <a:lnSpc>
                <a:spcPct val="150000"/>
              </a:lnSpc>
              <a:buFont typeface="Arial" panose="020B0604020202020204" pitchFamily="34" charset="0"/>
              <a:buChar char="•"/>
            </a:pPr>
            <a:r>
              <a:rPr lang="en-GB" b="0" i="0" dirty="0">
                <a:solidFill>
                  <a:srgbClr val="595959"/>
                </a:solidFill>
                <a:effectLst/>
                <a:latin typeface="Söhne"/>
              </a:rPr>
              <a:t>Research explores facets like waste management, product development, value chains, eco-design, recycling, and secondary resource use</a:t>
            </a:r>
          </a:p>
          <a:p>
            <a:pPr algn="l">
              <a:lnSpc>
                <a:spcPct val="150000"/>
              </a:lnSpc>
              <a:buFont typeface="Arial" panose="020B0604020202020204" pitchFamily="34" charset="0"/>
              <a:buChar char="•"/>
            </a:pPr>
            <a:r>
              <a:rPr lang="en-GB" b="0" i="0" dirty="0">
                <a:solidFill>
                  <a:srgbClr val="595959"/>
                </a:solidFill>
                <a:effectLst/>
                <a:latin typeface="Söhne"/>
              </a:rPr>
              <a:t>Evolution from theoretical concepts to actionable principles</a:t>
            </a:r>
          </a:p>
          <a:p>
            <a:pPr>
              <a:lnSpc>
                <a:spcPct val="15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542FCD3D-F550-CA93-5422-AEE91B544EE6}"/>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Principles, Dimensions, Benefits and Challenges of Circular Economy</a:t>
            </a:r>
          </a:p>
        </p:txBody>
      </p:sp>
      <p:sp>
        <p:nvSpPr>
          <p:cNvPr id="5" name="Segnaposto numero diapositiva 4">
            <a:extLst>
              <a:ext uri="{FF2B5EF4-FFF2-40B4-BE49-F238E27FC236}">
                <a16:creationId xmlns:a16="http://schemas.microsoft.com/office/drawing/2014/main" id="{86B936F9-DEFA-48AE-5952-3AB136300A2E}"/>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773290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BBE19-8508-4291-C169-17279EB8BF8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95DCE4B-D4EE-43B1-4B19-4BEAAFB1FB29}"/>
              </a:ext>
            </a:extLst>
          </p:cNvPr>
          <p:cNvSpPr>
            <a:spLocks noGrp="1"/>
          </p:cNvSpPr>
          <p:nvPr>
            <p:ph type="title"/>
          </p:nvPr>
        </p:nvSpPr>
        <p:spPr>
          <a:xfrm>
            <a:off x="1977887" y="636587"/>
            <a:ext cx="10515600" cy="1009651"/>
          </a:xfrm>
        </p:spPr>
        <p:txBody>
          <a:bodyPr>
            <a:normAutofit/>
          </a:bodyPr>
          <a:lstStyle/>
          <a:p>
            <a:r>
              <a:rPr lang="en-GB" dirty="0"/>
              <a:t>3.1. Principles of Circular Economy</a:t>
            </a:r>
          </a:p>
        </p:txBody>
      </p:sp>
      <p:sp>
        <p:nvSpPr>
          <p:cNvPr id="3" name="Segnaposto contenuto 2">
            <a:extLst>
              <a:ext uri="{FF2B5EF4-FFF2-40B4-BE49-F238E27FC236}">
                <a16:creationId xmlns:a16="http://schemas.microsoft.com/office/drawing/2014/main" id="{96B96F18-6D92-E5B8-CC9E-40CD58E034A6}"/>
              </a:ext>
            </a:extLst>
          </p:cNvPr>
          <p:cNvSpPr>
            <a:spLocks noGrp="1"/>
          </p:cNvSpPr>
          <p:nvPr>
            <p:ph idx="1"/>
          </p:nvPr>
        </p:nvSpPr>
        <p:spPr>
          <a:xfrm>
            <a:off x="838200" y="1988585"/>
            <a:ext cx="10515600" cy="4351338"/>
          </a:xfrm>
        </p:spPr>
        <p:txBody>
          <a:bodyPr/>
          <a:lstStyle/>
          <a:p>
            <a:pPr marL="0" indent="0" algn="l">
              <a:lnSpc>
                <a:spcPct val="150000"/>
              </a:lnSpc>
              <a:buNone/>
            </a:pPr>
            <a:r>
              <a:rPr lang="en-GB" b="0" i="0" u="sng" dirty="0">
                <a:solidFill>
                  <a:srgbClr val="595959"/>
                </a:solidFill>
                <a:effectLst/>
                <a:latin typeface="Söhne"/>
              </a:rPr>
              <a:t>Evolution of Circular Economy Principles</a:t>
            </a:r>
          </a:p>
          <a:p>
            <a:pPr algn="l">
              <a:lnSpc>
                <a:spcPct val="150000"/>
              </a:lnSpc>
              <a:buFont typeface="Arial" panose="020B0604020202020204" pitchFamily="34" charset="0"/>
              <a:buChar char="•"/>
            </a:pPr>
            <a:r>
              <a:rPr lang="en-GB" b="0" i="0" dirty="0">
                <a:solidFill>
                  <a:srgbClr val="595959"/>
                </a:solidFill>
                <a:effectLst/>
                <a:latin typeface="Söhne"/>
              </a:rPr>
              <a:t>Ellen MacArthur Foundation emphasizes material cycles linked to 3Rs: reduce, reuse, recycle</a:t>
            </a:r>
          </a:p>
          <a:p>
            <a:pPr algn="l">
              <a:lnSpc>
                <a:spcPct val="150000"/>
              </a:lnSpc>
              <a:buFont typeface="Arial" panose="020B0604020202020204" pitchFamily="34" charset="0"/>
              <a:buChar char="•"/>
            </a:pPr>
            <a:r>
              <a:rPr lang="en-GB" b="0" i="0" dirty="0">
                <a:solidFill>
                  <a:srgbClr val="595959"/>
                </a:solidFill>
                <a:effectLst/>
                <a:latin typeface="Söhne"/>
              </a:rPr>
              <a:t>Advocates circularity adoption for resource-efficient consumption and waste management</a:t>
            </a:r>
          </a:p>
          <a:p>
            <a:pPr algn="l">
              <a:lnSpc>
                <a:spcPct val="150000"/>
              </a:lnSpc>
              <a:buFont typeface="Arial" panose="020B0604020202020204" pitchFamily="34" charset="0"/>
              <a:buChar char="•"/>
            </a:pPr>
            <a:r>
              <a:rPr lang="en-GB" b="0" i="0" dirty="0">
                <a:solidFill>
                  <a:srgbClr val="595959"/>
                </a:solidFill>
                <a:effectLst/>
                <a:latin typeface="Söhne"/>
              </a:rPr>
              <a:t>Academic discourse post-2011 focuses on 3Rs, driving practical CE adoption</a:t>
            </a:r>
          </a:p>
          <a:p>
            <a:pPr>
              <a:lnSpc>
                <a:spcPct val="15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33FEB855-5089-3A45-5025-82D4962916A0}"/>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Principles, Dimensions, Benefits and Challenges of Circular Economy</a:t>
            </a:r>
          </a:p>
        </p:txBody>
      </p:sp>
      <p:sp>
        <p:nvSpPr>
          <p:cNvPr id="5" name="Segnaposto numero diapositiva 4">
            <a:extLst>
              <a:ext uri="{FF2B5EF4-FFF2-40B4-BE49-F238E27FC236}">
                <a16:creationId xmlns:a16="http://schemas.microsoft.com/office/drawing/2014/main" id="{A29BF471-DD7C-94BA-2C55-ACADF809859E}"/>
              </a:ext>
            </a:extLst>
          </p:cNvPr>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4064248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BA719-1ACD-8439-42D5-3BD5516C07CA}"/>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9885A66-000B-DF3E-F51E-990FEAA9AC07}"/>
              </a:ext>
            </a:extLst>
          </p:cNvPr>
          <p:cNvSpPr>
            <a:spLocks noGrp="1"/>
          </p:cNvSpPr>
          <p:nvPr>
            <p:ph idx="1"/>
          </p:nvPr>
        </p:nvSpPr>
        <p:spPr>
          <a:xfrm>
            <a:off x="838200" y="2005012"/>
            <a:ext cx="10187609" cy="4351338"/>
          </a:xfrm>
        </p:spPr>
        <p:txBody>
          <a:bodyPr/>
          <a:lstStyle/>
          <a:p>
            <a:pPr marL="0" indent="0" algn="just">
              <a:lnSpc>
                <a:spcPct val="150000"/>
              </a:lnSpc>
              <a:buNone/>
            </a:pPr>
            <a:r>
              <a:rPr lang="en-GB" b="0" i="0" u="sng" dirty="0">
                <a:solidFill>
                  <a:srgbClr val="595959"/>
                </a:solidFill>
                <a:effectLst/>
                <a:latin typeface="Söhne"/>
              </a:rPr>
              <a:t>Expanded Circular Economy Principles</a:t>
            </a:r>
          </a:p>
          <a:p>
            <a:pPr algn="just">
              <a:lnSpc>
                <a:spcPct val="150000"/>
              </a:lnSpc>
              <a:buFont typeface="Arial" panose="020B0604020202020204" pitchFamily="34" charset="0"/>
              <a:buChar char="•"/>
            </a:pPr>
            <a:r>
              <a:rPr lang="en-GB" b="0" i="0" dirty="0">
                <a:solidFill>
                  <a:srgbClr val="595959"/>
                </a:solidFill>
                <a:effectLst/>
                <a:latin typeface="Söhne"/>
              </a:rPr>
              <a:t>Beyond foundational 3Rs, additional principles emerge: redeploy, remanufacture, redesign, repurpose</a:t>
            </a:r>
          </a:p>
          <a:p>
            <a:pPr algn="just">
              <a:lnSpc>
                <a:spcPct val="150000"/>
              </a:lnSpc>
              <a:buFont typeface="Arial" panose="020B0604020202020204" pitchFamily="34" charset="0"/>
              <a:buChar char="•"/>
            </a:pPr>
            <a:r>
              <a:rPr lang="en-GB" b="0" i="0" dirty="0">
                <a:solidFill>
                  <a:srgbClr val="595959"/>
                </a:solidFill>
                <a:effectLst/>
                <a:latin typeface="Söhne"/>
              </a:rPr>
              <a:t>Proposed classification includes fourth R for reverse logistics</a:t>
            </a:r>
          </a:p>
          <a:p>
            <a:pPr algn="just">
              <a:lnSpc>
                <a:spcPct val="150000"/>
              </a:lnSpc>
              <a:buFont typeface="Arial" panose="020B0604020202020204" pitchFamily="34" charset="0"/>
              <a:buChar char="•"/>
            </a:pPr>
            <a:r>
              <a:rPr lang="en-GB" b="0" i="0" dirty="0">
                <a:solidFill>
                  <a:srgbClr val="595959"/>
                </a:solidFill>
                <a:effectLst/>
                <a:latin typeface="Söhne"/>
              </a:rPr>
              <a:t>Strategic hierarchy of ten "R's" ranks circular strategies, reflecting ambition level</a:t>
            </a:r>
          </a:p>
          <a:p>
            <a:pPr algn="just">
              <a:lnSpc>
                <a:spcPct val="15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D0A8D138-D20A-2AF4-0BFD-EC8CA5EC6582}"/>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Principles, Dimensions, Benefits and Challenges of Circular Economy</a:t>
            </a:r>
          </a:p>
        </p:txBody>
      </p:sp>
      <p:sp>
        <p:nvSpPr>
          <p:cNvPr id="5" name="Segnaposto numero diapositiva 4">
            <a:extLst>
              <a:ext uri="{FF2B5EF4-FFF2-40B4-BE49-F238E27FC236}">
                <a16:creationId xmlns:a16="http://schemas.microsoft.com/office/drawing/2014/main" id="{D4020147-CD06-B803-37B3-EF4B70E281F7}"/>
              </a:ext>
            </a:extLst>
          </p:cNvPr>
          <p:cNvSpPr>
            <a:spLocks noGrp="1"/>
          </p:cNvSpPr>
          <p:nvPr>
            <p:ph type="sldNum" sz="quarter" idx="12"/>
          </p:nvPr>
        </p:nvSpPr>
        <p:spPr/>
        <p:txBody>
          <a:bodyPr/>
          <a:lstStyle/>
          <a:p>
            <a:fld id="{D57F1E4F-1CFF-5643-939E-217C01CDF565}" type="slidenum">
              <a:rPr lang="en-US" smtClean="0"/>
              <a:pPr/>
              <a:t>24</a:t>
            </a:fld>
            <a:endParaRPr lang="en-US" dirty="0"/>
          </a:p>
        </p:txBody>
      </p:sp>
      <p:sp>
        <p:nvSpPr>
          <p:cNvPr id="6" name="Titolo 1">
            <a:extLst>
              <a:ext uri="{FF2B5EF4-FFF2-40B4-BE49-F238E27FC236}">
                <a16:creationId xmlns:a16="http://schemas.microsoft.com/office/drawing/2014/main" id="{0F63642E-2E34-8468-BE6D-8DC232DD1BB3}"/>
              </a:ext>
            </a:extLst>
          </p:cNvPr>
          <p:cNvSpPr txBox="1">
            <a:spLocks/>
          </p:cNvSpPr>
          <p:nvPr/>
        </p:nvSpPr>
        <p:spPr>
          <a:xfrm>
            <a:off x="1676400" y="646664"/>
            <a:ext cx="10515600" cy="1009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a:lstStyle>
          <a:p>
            <a:r>
              <a:rPr lang="en-GB" dirty="0"/>
              <a:t>3.1. Principles of Circular Economy</a:t>
            </a:r>
          </a:p>
        </p:txBody>
      </p:sp>
    </p:spTree>
    <p:extLst>
      <p:ext uri="{BB962C8B-B14F-4D97-AF65-F5344CB8AC3E}">
        <p14:creationId xmlns:p14="http://schemas.microsoft.com/office/powerpoint/2010/main" val="4175505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54C36-8E88-F54F-6660-2E5F62C52C12}"/>
            </a:ext>
          </a:extLst>
        </p:cNvPr>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4D00D527-CF29-2E07-C328-26897BB4A9F5}"/>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Principles, Dimensions, Benefits and Challenges of Circular Economy</a:t>
            </a:r>
          </a:p>
        </p:txBody>
      </p:sp>
      <p:sp>
        <p:nvSpPr>
          <p:cNvPr id="5" name="Segnaposto numero diapositiva 4">
            <a:extLst>
              <a:ext uri="{FF2B5EF4-FFF2-40B4-BE49-F238E27FC236}">
                <a16:creationId xmlns:a16="http://schemas.microsoft.com/office/drawing/2014/main" id="{25E41A2F-1E6E-CC38-6AF1-C9539FFD3A90}"/>
              </a:ext>
            </a:extLst>
          </p:cNvPr>
          <p:cNvSpPr>
            <a:spLocks noGrp="1"/>
          </p:cNvSpPr>
          <p:nvPr>
            <p:ph type="sldNum" sz="quarter" idx="12"/>
          </p:nvPr>
        </p:nvSpPr>
        <p:spPr/>
        <p:txBody>
          <a:bodyPr/>
          <a:lstStyle/>
          <a:p>
            <a:fld id="{D57F1E4F-1CFF-5643-939E-217C01CDF565}" type="slidenum">
              <a:rPr lang="en-US" smtClean="0"/>
              <a:pPr/>
              <a:t>25</a:t>
            </a:fld>
            <a:endParaRPr lang="en-US" dirty="0"/>
          </a:p>
        </p:txBody>
      </p:sp>
      <p:sp>
        <p:nvSpPr>
          <p:cNvPr id="6" name="Titolo 1">
            <a:extLst>
              <a:ext uri="{FF2B5EF4-FFF2-40B4-BE49-F238E27FC236}">
                <a16:creationId xmlns:a16="http://schemas.microsoft.com/office/drawing/2014/main" id="{840126AE-A6E3-7F11-E9D3-726B55954349}"/>
              </a:ext>
            </a:extLst>
          </p:cNvPr>
          <p:cNvSpPr txBox="1">
            <a:spLocks/>
          </p:cNvSpPr>
          <p:nvPr/>
        </p:nvSpPr>
        <p:spPr>
          <a:xfrm>
            <a:off x="1676400" y="521268"/>
            <a:ext cx="10515600" cy="1009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a:lstStyle>
          <a:p>
            <a:r>
              <a:rPr lang="en-GB" dirty="0"/>
              <a:t>3.1. Principles of Circular Economy</a:t>
            </a:r>
          </a:p>
        </p:txBody>
      </p:sp>
      <p:sp>
        <p:nvSpPr>
          <p:cNvPr id="9" name="TextBox 8">
            <a:extLst>
              <a:ext uri="{FF2B5EF4-FFF2-40B4-BE49-F238E27FC236}">
                <a16:creationId xmlns:a16="http://schemas.microsoft.com/office/drawing/2014/main" id="{E19E3935-FFCC-CA15-4C41-B211998D06D0}"/>
              </a:ext>
            </a:extLst>
          </p:cNvPr>
          <p:cNvSpPr txBox="1"/>
          <p:nvPr/>
        </p:nvSpPr>
        <p:spPr>
          <a:xfrm>
            <a:off x="649357" y="2011124"/>
            <a:ext cx="1941557" cy="369332"/>
          </a:xfrm>
          <a:prstGeom prst="rect">
            <a:avLst/>
          </a:prstGeom>
          <a:noFill/>
        </p:spPr>
        <p:txBody>
          <a:bodyPr wrap="none" rtlCol="0">
            <a:spAutoFit/>
          </a:bodyPr>
          <a:lstStyle/>
          <a:p>
            <a:r>
              <a:rPr lang="en-GB" dirty="0">
                <a:solidFill>
                  <a:srgbClr val="595959"/>
                </a:solidFill>
              </a:rPr>
              <a:t>The 9R Framework</a:t>
            </a:r>
            <a:endParaRPr lang="en-GR" dirty="0">
              <a:solidFill>
                <a:srgbClr val="595959"/>
              </a:solidFill>
            </a:endParaRPr>
          </a:p>
        </p:txBody>
      </p:sp>
      <p:sp>
        <p:nvSpPr>
          <p:cNvPr id="10" name="TextBox 9">
            <a:extLst>
              <a:ext uri="{FF2B5EF4-FFF2-40B4-BE49-F238E27FC236}">
                <a16:creationId xmlns:a16="http://schemas.microsoft.com/office/drawing/2014/main" id="{0B23F255-E19A-3A30-FC57-78CDE6155C9F}"/>
              </a:ext>
            </a:extLst>
          </p:cNvPr>
          <p:cNvSpPr txBox="1"/>
          <p:nvPr/>
        </p:nvSpPr>
        <p:spPr>
          <a:xfrm>
            <a:off x="8914109" y="6110129"/>
            <a:ext cx="1906291" cy="246221"/>
          </a:xfrm>
          <a:prstGeom prst="rect">
            <a:avLst/>
          </a:prstGeom>
          <a:noFill/>
        </p:spPr>
        <p:txBody>
          <a:bodyPr wrap="none" rtlCol="0">
            <a:spAutoFit/>
          </a:bodyPr>
          <a:lstStyle/>
          <a:p>
            <a:r>
              <a:rPr lang="en-GB" sz="1000" dirty="0">
                <a:solidFill>
                  <a:srgbClr val="595959"/>
                </a:solidFill>
              </a:rPr>
              <a:t>SOURCE: KIRCHHERR ET AL, 2017</a:t>
            </a:r>
            <a:endParaRPr lang="en-GR" sz="1000" dirty="0">
              <a:solidFill>
                <a:srgbClr val="595959"/>
              </a:solidFill>
            </a:endParaRPr>
          </a:p>
        </p:txBody>
      </p:sp>
      <p:pic>
        <p:nvPicPr>
          <p:cNvPr id="2" name="Picture 1" descr="A diagram of a product&#10;&#10;Description automatically generated">
            <a:extLst>
              <a:ext uri="{FF2B5EF4-FFF2-40B4-BE49-F238E27FC236}">
                <a16:creationId xmlns:a16="http://schemas.microsoft.com/office/drawing/2014/main" id="{CA6EBC09-B316-9BD8-C23B-75E689C2E2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4204" y="1512163"/>
            <a:ext cx="6743591" cy="4557490"/>
          </a:xfrm>
          <a:prstGeom prst="rect">
            <a:avLst/>
          </a:prstGeom>
        </p:spPr>
      </p:pic>
    </p:spTree>
    <p:extLst>
      <p:ext uri="{BB962C8B-B14F-4D97-AF65-F5344CB8AC3E}">
        <p14:creationId xmlns:p14="http://schemas.microsoft.com/office/powerpoint/2010/main" val="2706966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CA74D-6FF1-B812-F2E8-1439D6AF43E5}"/>
            </a:ext>
          </a:extLst>
        </p:cNvPr>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3C6D664C-6BAA-14C7-7445-217027DD7685}"/>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Principles, Dimensions, Benefits and Challenges of Circular Economy</a:t>
            </a:r>
          </a:p>
        </p:txBody>
      </p:sp>
      <p:sp>
        <p:nvSpPr>
          <p:cNvPr id="5" name="Segnaposto numero diapositiva 4">
            <a:extLst>
              <a:ext uri="{FF2B5EF4-FFF2-40B4-BE49-F238E27FC236}">
                <a16:creationId xmlns:a16="http://schemas.microsoft.com/office/drawing/2014/main" id="{3C3EEC94-DB48-E5DF-DA8C-956C4755B0D1}"/>
              </a:ext>
            </a:extLst>
          </p:cNvPr>
          <p:cNvSpPr>
            <a:spLocks noGrp="1"/>
          </p:cNvSpPr>
          <p:nvPr>
            <p:ph type="sldNum" sz="quarter" idx="12"/>
          </p:nvPr>
        </p:nvSpPr>
        <p:spPr/>
        <p:txBody>
          <a:bodyPr/>
          <a:lstStyle/>
          <a:p>
            <a:fld id="{D57F1E4F-1CFF-5643-939E-217C01CDF565}" type="slidenum">
              <a:rPr lang="en-US" smtClean="0"/>
              <a:pPr/>
              <a:t>26</a:t>
            </a:fld>
            <a:endParaRPr lang="en-US" dirty="0"/>
          </a:p>
        </p:txBody>
      </p:sp>
      <p:sp>
        <p:nvSpPr>
          <p:cNvPr id="6" name="Titolo 1">
            <a:extLst>
              <a:ext uri="{FF2B5EF4-FFF2-40B4-BE49-F238E27FC236}">
                <a16:creationId xmlns:a16="http://schemas.microsoft.com/office/drawing/2014/main" id="{213ADAB6-96C6-C320-3BAC-6F3CDDC7BD8B}"/>
              </a:ext>
            </a:extLst>
          </p:cNvPr>
          <p:cNvSpPr txBox="1">
            <a:spLocks/>
          </p:cNvSpPr>
          <p:nvPr/>
        </p:nvSpPr>
        <p:spPr>
          <a:xfrm>
            <a:off x="2103783" y="471366"/>
            <a:ext cx="10515600" cy="1009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a:lstStyle>
          <a:p>
            <a:r>
              <a:rPr lang="en-GB" dirty="0"/>
              <a:t>3.1. Principles of Circular Economy</a:t>
            </a:r>
          </a:p>
        </p:txBody>
      </p:sp>
      <p:pic>
        <p:nvPicPr>
          <p:cNvPr id="8" name="Picture 7" descr="A green and red triangle with white text&#10;&#10;Description automatically generated">
            <a:extLst>
              <a:ext uri="{FF2B5EF4-FFF2-40B4-BE49-F238E27FC236}">
                <a16:creationId xmlns:a16="http://schemas.microsoft.com/office/drawing/2014/main" id="{20D941CF-112A-F8E7-FD9A-DAA7A8915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3910" y="1604128"/>
            <a:ext cx="4961918" cy="4223324"/>
          </a:xfrm>
          <a:prstGeom prst="rect">
            <a:avLst/>
          </a:prstGeom>
        </p:spPr>
      </p:pic>
      <p:sp>
        <p:nvSpPr>
          <p:cNvPr id="9" name="TextBox 8">
            <a:extLst>
              <a:ext uri="{FF2B5EF4-FFF2-40B4-BE49-F238E27FC236}">
                <a16:creationId xmlns:a16="http://schemas.microsoft.com/office/drawing/2014/main" id="{E94E3AFC-0D6F-73D4-B8EB-857EBEA7B85D}"/>
              </a:ext>
            </a:extLst>
          </p:cNvPr>
          <p:cNvSpPr txBox="1"/>
          <p:nvPr/>
        </p:nvSpPr>
        <p:spPr>
          <a:xfrm>
            <a:off x="450575" y="3059668"/>
            <a:ext cx="4219810" cy="369332"/>
          </a:xfrm>
          <a:prstGeom prst="rect">
            <a:avLst/>
          </a:prstGeom>
          <a:noFill/>
        </p:spPr>
        <p:txBody>
          <a:bodyPr wrap="none" rtlCol="0">
            <a:spAutoFit/>
          </a:bodyPr>
          <a:lstStyle/>
          <a:p>
            <a:r>
              <a:rPr lang="en-GB" dirty="0">
                <a:solidFill>
                  <a:srgbClr val="595959"/>
                </a:solidFill>
              </a:rPr>
              <a:t>The strategic hierarchy of the ten (10) "R's"</a:t>
            </a:r>
            <a:endParaRPr lang="en-GR" dirty="0">
              <a:solidFill>
                <a:srgbClr val="595959"/>
              </a:solidFill>
            </a:endParaRPr>
          </a:p>
        </p:txBody>
      </p:sp>
      <p:sp>
        <p:nvSpPr>
          <p:cNvPr id="10" name="TextBox 9">
            <a:extLst>
              <a:ext uri="{FF2B5EF4-FFF2-40B4-BE49-F238E27FC236}">
                <a16:creationId xmlns:a16="http://schemas.microsoft.com/office/drawing/2014/main" id="{AE7166E3-0D47-34F8-9854-4A724D828C1D}"/>
              </a:ext>
            </a:extLst>
          </p:cNvPr>
          <p:cNvSpPr txBox="1"/>
          <p:nvPr/>
        </p:nvSpPr>
        <p:spPr>
          <a:xfrm>
            <a:off x="8009917" y="5869544"/>
            <a:ext cx="1497526" cy="246221"/>
          </a:xfrm>
          <a:prstGeom prst="rect">
            <a:avLst/>
          </a:prstGeom>
          <a:noFill/>
        </p:spPr>
        <p:txBody>
          <a:bodyPr wrap="none" rtlCol="0">
            <a:spAutoFit/>
          </a:bodyPr>
          <a:lstStyle/>
          <a:p>
            <a:r>
              <a:rPr lang="en-GB" sz="1000" dirty="0">
                <a:solidFill>
                  <a:srgbClr val="595959"/>
                </a:solidFill>
              </a:rPr>
              <a:t>SOURCE: DELOITTE, 2021</a:t>
            </a:r>
            <a:endParaRPr lang="en-GR" sz="1000" dirty="0">
              <a:solidFill>
                <a:srgbClr val="595959"/>
              </a:solidFill>
            </a:endParaRPr>
          </a:p>
        </p:txBody>
      </p:sp>
    </p:spTree>
    <p:extLst>
      <p:ext uri="{BB962C8B-B14F-4D97-AF65-F5344CB8AC3E}">
        <p14:creationId xmlns:p14="http://schemas.microsoft.com/office/powerpoint/2010/main" val="75788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0872C-714A-AE04-8BA2-5922FB549AE1}"/>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D469BD5-0EB4-037A-00B3-1E446E653F61}"/>
              </a:ext>
            </a:extLst>
          </p:cNvPr>
          <p:cNvSpPr>
            <a:spLocks noGrp="1"/>
          </p:cNvSpPr>
          <p:nvPr>
            <p:ph idx="1"/>
          </p:nvPr>
        </p:nvSpPr>
        <p:spPr>
          <a:xfrm>
            <a:off x="838200" y="2007497"/>
            <a:ext cx="10515600" cy="4351338"/>
          </a:xfrm>
        </p:spPr>
        <p:txBody>
          <a:bodyPr/>
          <a:lstStyle/>
          <a:p>
            <a:pPr marL="0" indent="0" algn="l">
              <a:lnSpc>
                <a:spcPct val="100000"/>
              </a:lnSpc>
              <a:buNone/>
            </a:pPr>
            <a:r>
              <a:rPr lang="en-GB" b="0" i="0" u="sng" dirty="0">
                <a:solidFill>
                  <a:srgbClr val="595959"/>
                </a:solidFill>
                <a:effectLst/>
                <a:latin typeface="Söhne"/>
              </a:rPr>
              <a:t>Fundamentals of Circular Economy Principles</a:t>
            </a:r>
          </a:p>
          <a:p>
            <a:pPr algn="l">
              <a:lnSpc>
                <a:spcPct val="100000"/>
              </a:lnSpc>
              <a:buFont typeface="Arial" panose="020B0604020202020204" pitchFamily="34" charset="0"/>
              <a:buChar char="•"/>
            </a:pPr>
            <a:r>
              <a:rPr lang="en-GB" b="0" i="0" dirty="0">
                <a:solidFill>
                  <a:srgbClr val="595959"/>
                </a:solidFill>
                <a:effectLst/>
                <a:latin typeface="Söhne"/>
              </a:rPr>
              <a:t>"R" principles, regardless of number, form fundamental basis for CE understanding</a:t>
            </a:r>
          </a:p>
          <a:p>
            <a:pPr algn="l">
              <a:lnSpc>
                <a:spcPct val="100000"/>
              </a:lnSpc>
              <a:buFont typeface="Arial" panose="020B0604020202020204" pitchFamily="34" charset="0"/>
              <a:buChar char="•"/>
            </a:pPr>
            <a:r>
              <a:rPr lang="en-GB" b="0" i="0" dirty="0">
                <a:solidFill>
                  <a:srgbClr val="595959"/>
                </a:solidFill>
                <a:effectLst/>
                <a:latin typeface="Söhne"/>
              </a:rPr>
              <a:t>3R principles receive significant scientific attention and offer clear structure</a:t>
            </a:r>
          </a:p>
          <a:p>
            <a:pPr algn="l">
              <a:lnSpc>
                <a:spcPct val="100000"/>
              </a:lnSpc>
              <a:buFont typeface="Arial" panose="020B0604020202020204" pitchFamily="34" charset="0"/>
              <a:buChar char="•"/>
            </a:pPr>
            <a:r>
              <a:rPr lang="en-GB" b="0" i="0" dirty="0" err="1">
                <a:solidFill>
                  <a:srgbClr val="595959"/>
                </a:solidFill>
                <a:effectLst/>
                <a:latin typeface="Söhne"/>
              </a:rPr>
              <a:t>Reike</a:t>
            </a:r>
            <a:r>
              <a:rPr lang="en-GB" b="0" i="0" dirty="0">
                <a:solidFill>
                  <a:srgbClr val="595959"/>
                </a:solidFill>
                <a:effectLst/>
                <a:latin typeface="Söhne"/>
              </a:rPr>
              <a:t> et al. (2018) list 38R principles, Mhatre et al. (2021) extend to 45 CE principles, and </a:t>
            </a:r>
            <a:r>
              <a:rPr lang="en-GB" b="0" i="0" dirty="0" err="1">
                <a:solidFill>
                  <a:srgbClr val="595959"/>
                </a:solidFill>
                <a:effectLst/>
                <a:latin typeface="Söhne"/>
              </a:rPr>
              <a:t>Uvarova</a:t>
            </a:r>
            <a:r>
              <a:rPr lang="en-GB" b="0" i="0" dirty="0">
                <a:solidFill>
                  <a:srgbClr val="595959"/>
                </a:solidFill>
                <a:effectLst/>
                <a:latin typeface="Söhne"/>
              </a:rPr>
              <a:t> et al. (2023) examine 60 CE principles</a:t>
            </a:r>
          </a:p>
          <a:p>
            <a:pPr algn="l">
              <a:lnSpc>
                <a:spcPct val="100000"/>
              </a:lnSpc>
              <a:buFont typeface="Arial" panose="020B0604020202020204" pitchFamily="34" charset="0"/>
              <a:buChar char="•"/>
            </a:pPr>
            <a:r>
              <a:rPr lang="en-GB" b="0" i="0" dirty="0">
                <a:solidFill>
                  <a:srgbClr val="595959"/>
                </a:solidFill>
                <a:effectLst/>
                <a:latin typeface="Söhne"/>
              </a:rPr>
              <a:t>Strategies, practices, operations, concepts, and approaches aim to transition to circular economy with common goal</a:t>
            </a:r>
          </a:p>
          <a:p>
            <a:pPr>
              <a:lnSpc>
                <a:spcPct val="10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B9692093-26A9-09EC-987A-B0F89A9F22E9}"/>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Principles, Dimensions, Benefits and Challenges of Circular Economy</a:t>
            </a:r>
          </a:p>
        </p:txBody>
      </p:sp>
      <p:sp>
        <p:nvSpPr>
          <p:cNvPr id="5" name="Segnaposto numero diapositiva 4">
            <a:extLst>
              <a:ext uri="{FF2B5EF4-FFF2-40B4-BE49-F238E27FC236}">
                <a16:creationId xmlns:a16="http://schemas.microsoft.com/office/drawing/2014/main" id="{2C483229-BD4C-D500-56A6-F12A19B054CC}"/>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
        <p:nvSpPr>
          <p:cNvPr id="8" name="Titolo 1">
            <a:extLst>
              <a:ext uri="{FF2B5EF4-FFF2-40B4-BE49-F238E27FC236}">
                <a16:creationId xmlns:a16="http://schemas.microsoft.com/office/drawing/2014/main" id="{7CF9E426-33AD-DA5E-D6A8-22380BC92BE0}"/>
              </a:ext>
            </a:extLst>
          </p:cNvPr>
          <p:cNvSpPr txBox="1">
            <a:spLocks/>
          </p:cNvSpPr>
          <p:nvPr/>
        </p:nvSpPr>
        <p:spPr>
          <a:xfrm>
            <a:off x="1838740" y="541889"/>
            <a:ext cx="10515600" cy="1009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a:lstStyle>
          <a:p>
            <a:r>
              <a:rPr lang="en-GB" dirty="0"/>
              <a:t>3.1. Principles of Circular Economy</a:t>
            </a:r>
          </a:p>
        </p:txBody>
      </p:sp>
    </p:spTree>
    <p:extLst>
      <p:ext uri="{BB962C8B-B14F-4D97-AF65-F5344CB8AC3E}">
        <p14:creationId xmlns:p14="http://schemas.microsoft.com/office/powerpoint/2010/main" val="800306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B6D9E-F848-7A15-D9F2-95E9D9D650F6}"/>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092DB50-AFE6-5C5D-9A9A-9F0FD6212D77}"/>
              </a:ext>
            </a:extLst>
          </p:cNvPr>
          <p:cNvSpPr>
            <a:spLocks noGrp="1"/>
          </p:cNvSpPr>
          <p:nvPr>
            <p:ph idx="1"/>
          </p:nvPr>
        </p:nvSpPr>
        <p:spPr>
          <a:xfrm>
            <a:off x="453887" y="2791308"/>
            <a:ext cx="3574774" cy="1275384"/>
          </a:xfrm>
        </p:spPr>
        <p:txBody>
          <a:bodyPr/>
          <a:lstStyle/>
          <a:p>
            <a:pPr marL="0" indent="0" algn="ctr">
              <a:buNone/>
            </a:pPr>
            <a:r>
              <a:rPr lang="en-GB" b="0" i="0" dirty="0">
                <a:solidFill>
                  <a:srgbClr val="595959"/>
                </a:solidFill>
                <a:effectLst/>
                <a:latin typeface="Söhne"/>
              </a:rPr>
              <a:t>Transition to a circular economy</a:t>
            </a:r>
            <a:endParaRPr lang="en-GB" dirty="0">
              <a:solidFill>
                <a:srgbClr val="595959"/>
              </a:solidFill>
            </a:endParaRPr>
          </a:p>
        </p:txBody>
      </p:sp>
      <p:sp>
        <p:nvSpPr>
          <p:cNvPr id="4" name="Segnaposto piè di pagina 3">
            <a:extLst>
              <a:ext uri="{FF2B5EF4-FFF2-40B4-BE49-F238E27FC236}">
                <a16:creationId xmlns:a16="http://schemas.microsoft.com/office/drawing/2014/main" id="{85845228-0894-266B-33D2-B19519E7D579}"/>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Principles, Dimensions, Benefits and Challenges of Circular Economy</a:t>
            </a:r>
          </a:p>
        </p:txBody>
      </p:sp>
      <p:sp>
        <p:nvSpPr>
          <p:cNvPr id="5" name="Segnaposto numero diapositiva 4">
            <a:extLst>
              <a:ext uri="{FF2B5EF4-FFF2-40B4-BE49-F238E27FC236}">
                <a16:creationId xmlns:a16="http://schemas.microsoft.com/office/drawing/2014/main" id="{27D28DD8-2746-3879-67A9-A8AAAB2BB823}"/>
              </a:ext>
            </a:extLst>
          </p:cNvPr>
          <p:cNvSpPr>
            <a:spLocks noGrp="1"/>
          </p:cNvSpPr>
          <p:nvPr>
            <p:ph type="sldNum" sz="quarter" idx="12"/>
          </p:nvPr>
        </p:nvSpPr>
        <p:spPr/>
        <p:txBody>
          <a:bodyPr/>
          <a:lstStyle/>
          <a:p>
            <a:fld id="{D57F1E4F-1CFF-5643-939E-217C01CDF565}" type="slidenum">
              <a:rPr lang="en-US" smtClean="0"/>
              <a:pPr/>
              <a:t>28</a:t>
            </a:fld>
            <a:endParaRPr lang="en-US" dirty="0"/>
          </a:p>
        </p:txBody>
      </p:sp>
      <p:sp>
        <p:nvSpPr>
          <p:cNvPr id="8" name="Titolo 1">
            <a:extLst>
              <a:ext uri="{FF2B5EF4-FFF2-40B4-BE49-F238E27FC236}">
                <a16:creationId xmlns:a16="http://schemas.microsoft.com/office/drawing/2014/main" id="{05DF90F3-1E12-26AC-12C6-A2249E318A44}"/>
              </a:ext>
            </a:extLst>
          </p:cNvPr>
          <p:cNvSpPr txBox="1">
            <a:spLocks/>
          </p:cNvSpPr>
          <p:nvPr/>
        </p:nvSpPr>
        <p:spPr>
          <a:xfrm>
            <a:off x="2077278" y="497128"/>
            <a:ext cx="10515600" cy="1009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a:lstStyle>
          <a:p>
            <a:r>
              <a:rPr lang="en-GB" dirty="0"/>
              <a:t>3.1. Principles of Circular Economy</a:t>
            </a:r>
          </a:p>
        </p:txBody>
      </p:sp>
      <p:pic>
        <p:nvPicPr>
          <p:cNvPr id="2" name="Εικόνα 38" descr="A diagram of a circular diagram&#10;&#10;Description automatically generated">
            <a:extLst>
              <a:ext uri="{FF2B5EF4-FFF2-40B4-BE49-F238E27FC236}">
                <a16:creationId xmlns:a16="http://schemas.microsoft.com/office/drawing/2014/main" id="{A2B16E5E-C33C-B937-392A-697C8DE5F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189" y="1616765"/>
            <a:ext cx="6878197" cy="3947264"/>
          </a:xfrm>
          <a:prstGeom prst="rect">
            <a:avLst/>
          </a:prstGeom>
        </p:spPr>
      </p:pic>
      <p:sp>
        <p:nvSpPr>
          <p:cNvPr id="6" name="TextBox 5">
            <a:extLst>
              <a:ext uri="{FF2B5EF4-FFF2-40B4-BE49-F238E27FC236}">
                <a16:creationId xmlns:a16="http://schemas.microsoft.com/office/drawing/2014/main" id="{4B017A4E-9C98-3D61-71F9-5F4BF733A101}"/>
              </a:ext>
            </a:extLst>
          </p:cNvPr>
          <p:cNvSpPr txBox="1"/>
          <p:nvPr/>
        </p:nvSpPr>
        <p:spPr>
          <a:xfrm>
            <a:off x="8653670" y="5778342"/>
            <a:ext cx="1790875" cy="246221"/>
          </a:xfrm>
          <a:prstGeom prst="rect">
            <a:avLst/>
          </a:prstGeom>
          <a:noFill/>
        </p:spPr>
        <p:txBody>
          <a:bodyPr wrap="none" rtlCol="0">
            <a:spAutoFit/>
          </a:bodyPr>
          <a:lstStyle/>
          <a:p>
            <a:r>
              <a:rPr lang="en-GB" sz="1000" dirty="0"/>
              <a:t>SOURCE: TSIRONIS ET AL, 2022</a:t>
            </a:r>
            <a:endParaRPr lang="en-GR" sz="1000" dirty="0"/>
          </a:p>
        </p:txBody>
      </p:sp>
    </p:spTree>
    <p:extLst>
      <p:ext uri="{BB962C8B-B14F-4D97-AF65-F5344CB8AC3E}">
        <p14:creationId xmlns:p14="http://schemas.microsoft.com/office/powerpoint/2010/main" val="1835248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AA3EB-211C-6954-8B84-6BD3F0D3269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E56D6FD-4AEF-84F1-4438-12822086F72E}"/>
              </a:ext>
            </a:extLst>
          </p:cNvPr>
          <p:cNvSpPr>
            <a:spLocks noGrp="1"/>
          </p:cNvSpPr>
          <p:nvPr>
            <p:ph type="title"/>
          </p:nvPr>
        </p:nvSpPr>
        <p:spPr>
          <a:xfrm>
            <a:off x="1676400" y="588272"/>
            <a:ext cx="10515600" cy="1009651"/>
          </a:xfrm>
        </p:spPr>
        <p:txBody>
          <a:bodyPr>
            <a:normAutofit/>
          </a:bodyPr>
          <a:lstStyle/>
          <a:p>
            <a:r>
              <a:rPr lang="en-GB" dirty="0"/>
              <a:t>3.2. Advantages of Circular Economy</a:t>
            </a:r>
          </a:p>
        </p:txBody>
      </p:sp>
      <p:sp>
        <p:nvSpPr>
          <p:cNvPr id="3" name="Segnaposto contenuto 2">
            <a:extLst>
              <a:ext uri="{FF2B5EF4-FFF2-40B4-BE49-F238E27FC236}">
                <a16:creationId xmlns:a16="http://schemas.microsoft.com/office/drawing/2014/main" id="{CFFC5F90-A360-2DE8-2489-981D5A19D658}"/>
              </a:ext>
            </a:extLst>
          </p:cNvPr>
          <p:cNvSpPr>
            <a:spLocks noGrp="1"/>
          </p:cNvSpPr>
          <p:nvPr>
            <p:ph idx="1"/>
          </p:nvPr>
        </p:nvSpPr>
        <p:spPr>
          <a:xfrm>
            <a:off x="705678" y="2336179"/>
            <a:ext cx="10515600" cy="4351338"/>
          </a:xfrm>
        </p:spPr>
        <p:txBody>
          <a:bodyPr/>
          <a:lstStyle/>
          <a:p>
            <a:pPr marL="0" indent="0" algn="just">
              <a:lnSpc>
                <a:spcPct val="150000"/>
              </a:lnSpc>
              <a:buNone/>
            </a:pPr>
            <a:r>
              <a:rPr lang="en-GB" dirty="0"/>
              <a:t>Adopting a circular approach offers myriad benefits, including reduced environmental impact, increased security of material supply, business innovation and the creation of new jobs. However, it's not without its challenges, such as financing the transition, cultivating new skills, influencing consumer </a:t>
            </a:r>
            <a:r>
              <a:rPr lang="en-GB" dirty="0" err="1"/>
              <a:t>behavior</a:t>
            </a:r>
            <a:r>
              <a:rPr lang="en-GB" dirty="0"/>
              <a:t>, and developing supportive policies.</a:t>
            </a:r>
          </a:p>
        </p:txBody>
      </p:sp>
      <p:sp>
        <p:nvSpPr>
          <p:cNvPr id="4" name="Segnaposto piè di pagina 3">
            <a:extLst>
              <a:ext uri="{FF2B5EF4-FFF2-40B4-BE49-F238E27FC236}">
                <a16:creationId xmlns:a16="http://schemas.microsoft.com/office/drawing/2014/main" id="{D377A1E0-387E-83ED-57C3-D960CE35E081}"/>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Principles, Dimensions, Benefits and Challenges of Circular Economy</a:t>
            </a:r>
          </a:p>
        </p:txBody>
      </p:sp>
      <p:sp>
        <p:nvSpPr>
          <p:cNvPr id="5" name="Segnaposto numero diapositiva 4">
            <a:extLst>
              <a:ext uri="{FF2B5EF4-FFF2-40B4-BE49-F238E27FC236}">
                <a16:creationId xmlns:a16="http://schemas.microsoft.com/office/drawing/2014/main" id="{AA3EFD98-B7F4-7880-619D-B99C6C70B387}"/>
              </a:ext>
            </a:extLst>
          </p:cNvPr>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1866291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a:xfrm>
            <a:off x="4535556" y="469002"/>
            <a:ext cx="10515600" cy="1009651"/>
          </a:xfrm>
        </p:spPr>
        <p:txBody>
          <a:bodyPr/>
          <a:lstStyle/>
          <a:p>
            <a:r>
              <a:rPr lang="en-GB" dirty="0"/>
              <a:t>CONTENTS</a:t>
            </a: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normAutofit fontScale="77500" lnSpcReduction="20000"/>
          </a:bodyPr>
          <a:lstStyle/>
          <a:p>
            <a:pPr>
              <a:lnSpc>
                <a:spcPct val="150000"/>
              </a:lnSpc>
              <a:spcBef>
                <a:spcPts val="0"/>
              </a:spcBef>
              <a:spcAft>
                <a:spcPts val="0"/>
              </a:spcAft>
              <a:buFont typeface="Wingdings" pitchFamily="2" charset="2"/>
              <a:buChar char="Ø"/>
            </a:pPr>
            <a:r>
              <a:rPr lang="en-GB" b="1" dirty="0">
                <a:solidFill>
                  <a:srgbClr val="595959"/>
                </a:solidFill>
                <a:effectLst/>
              </a:rPr>
              <a:t>1. Background and concept of the Circular Economy</a:t>
            </a:r>
            <a:endParaRPr lang="en-GB" dirty="0">
              <a:solidFill>
                <a:srgbClr val="595959"/>
              </a:solidFill>
              <a:effectLst/>
            </a:endParaRPr>
          </a:p>
          <a:p>
            <a:pPr>
              <a:lnSpc>
                <a:spcPct val="150000"/>
              </a:lnSpc>
              <a:spcBef>
                <a:spcPts val="0"/>
              </a:spcBef>
              <a:spcAft>
                <a:spcPts val="0"/>
              </a:spcAft>
              <a:buFont typeface="Wingdings" pitchFamily="2" charset="2"/>
              <a:buChar char="Ø"/>
            </a:pPr>
            <a:r>
              <a:rPr lang="en-GB" b="1" dirty="0">
                <a:solidFill>
                  <a:srgbClr val="595959"/>
                </a:solidFill>
                <a:effectLst/>
              </a:rPr>
              <a:t>2. Linear Economy versus Circular Economy</a:t>
            </a:r>
            <a:endParaRPr lang="en-GB" dirty="0">
              <a:solidFill>
                <a:srgbClr val="595959"/>
              </a:solidFill>
              <a:effectLst/>
            </a:endParaRPr>
          </a:p>
          <a:p>
            <a:pPr>
              <a:lnSpc>
                <a:spcPct val="150000"/>
              </a:lnSpc>
              <a:spcBef>
                <a:spcPts val="0"/>
              </a:spcBef>
              <a:spcAft>
                <a:spcPts val="0"/>
              </a:spcAft>
              <a:buFont typeface="Wingdings" pitchFamily="2" charset="2"/>
              <a:buChar char="Ø"/>
            </a:pPr>
            <a:r>
              <a:rPr lang="en-GB" b="1" dirty="0">
                <a:solidFill>
                  <a:srgbClr val="595959"/>
                </a:solidFill>
                <a:effectLst/>
              </a:rPr>
              <a:t>3. Principles, Dimensions, Benefits and Challenges of Circular Economy</a:t>
            </a:r>
            <a:endParaRPr lang="en-GB" dirty="0">
              <a:solidFill>
                <a:srgbClr val="595959"/>
              </a:solidFill>
              <a:effectLst/>
            </a:endParaRPr>
          </a:p>
          <a:p>
            <a:pPr>
              <a:lnSpc>
                <a:spcPct val="150000"/>
              </a:lnSpc>
              <a:spcBef>
                <a:spcPts val="0"/>
              </a:spcBef>
              <a:spcAft>
                <a:spcPts val="0"/>
              </a:spcAft>
              <a:buFont typeface="Wingdings" pitchFamily="2" charset="2"/>
              <a:buChar char="Ø"/>
            </a:pPr>
            <a:r>
              <a:rPr lang="en-GB" b="1" dirty="0">
                <a:solidFill>
                  <a:srgbClr val="595959"/>
                </a:solidFill>
                <a:effectLst/>
              </a:rPr>
              <a:t>4. Strategic Action Plan for Circular Economy and Product Sustainability</a:t>
            </a:r>
            <a:endParaRPr lang="en-GB" dirty="0">
              <a:solidFill>
                <a:srgbClr val="595959"/>
              </a:solidFill>
              <a:effectLst/>
            </a:endParaRPr>
          </a:p>
          <a:p>
            <a:pPr>
              <a:lnSpc>
                <a:spcPct val="150000"/>
              </a:lnSpc>
              <a:spcBef>
                <a:spcPts val="0"/>
              </a:spcBef>
              <a:spcAft>
                <a:spcPts val="0"/>
              </a:spcAft>
              <a:buFont typeface="Wingdings" pitchFamily="2" charset="2"/>
              <a:buChar char="Ø"/>
            </a:pPr>
            <a:r>
              <a:rPr lang="en-GB" b="1" dirty="0">
                <a:solidFill>
                  <a:srgbClr val="595959"/>
                </a:solidFill>
                <a:effectLst/>
              </a:rPr>
              <a:t>5. System Thinking and Circular Economy</a:t>
            </a:r>
            <a:endParaRPr lang="en-GB" dirty="0">
              <a:solidFill>
                <a:srgbClr val="595959"/>
              </a:solidFill>
              <a:effectLst/>
            </a:endParaRPr>
          </a:p>
          <a:p>
            <a:pPr>
              <a:lnSpc>
                <a:spcPct val="150000"/>
              </a:lnSpc>
              <a:spcBef>
                <a:spcPts val="0"/>
              </a:spcBef>
              <a:spcAft>
                <a:spcPts val="0"/>
              </a:spcAft>
              <a:buFont typeface="Wingdings" pitchFamily="2" charset="2"/>
              <a:buChar char="Ø"/>
            </a:pPr>
            <a:r>
              <a:rPr lang="en-GB" b="1" dirty="0">
                <a:solidFill>
                  <a:srgbClr val="595959"/>
                </a:solidFill>
                <a:effectLst/>
              </a:rPr>
              <a:t>6. Applying Circularity to Agriculture</a:t>
            </a:r>
            <a:endParaRPr lang="en-GB" dirty="0">
              <a:solidFill>
                <a:srgbClr val="595959"/>
              </a:solidFill>
              <a:effectLst/>
            </a:endParaRPr>
          </a:p>
          <a:p>
            <a:pPr>
              <a:lnSpc>
                <a:spcPct val="150000"/>
              </a:lnSpc>
              <a:spcBef>
                <a:spcPts val="0"/>
              </a:spcBef>
              <a:spcAft>
                <a:spcPts val="0"/>
              </a:spcAft>
              <a:buFont typeface="Wingdings" pitchFamily="2" charset="2"/>
              <a:buChar char="Ø"/>
            </a:pPr>
            <a:r>
              <a:rPr lang="en-GB" b="1" dirty="0">
                <a:solidFill>
                  <a:srgbClr val="595959"/>
                </a:solidFill>
                <a:effectLst/>
              </a:rPr>
              <a:t>7. Agroecology and Regenerative Practices</a:t>
            </a:r>
            <a:endParaRPr lang="en-GB" dirty="0">
              <a:solidFill>
                <a:srgbClr val="595959"/>
              </a:solidFill>
              <a:effectLst/>
            </a:endParaRPr>
          </a:p>
          <a:p>
            <a:pPr>
              <a:lnSpc>
                <a:spcPct val="150000"/>
              </a:lnSpc>
              <a:spcBef>
                <a:spcPts val="0"/>
              </a:spcBef>
              <a:spcAft>
                <a:spcPts val="0"/>
              </a:spcAft>
              <a:buFont typeface="Wingdings" pitchFamily="2" charset="2"/>
              <a:buChar char="Ø"/>
            </a:pPr>
            <a:r>
              <a:rPr lang="en-GB" b="1" dirty="0">
                <a:solidFill>
                  <a:srgbClr val="595959"/>
                </a:solidFill>
                <a:effectLst/>
              </a:rPr>
              <a:t>8. Circular Farming Technologies</a:t>
            </a:r>
            <a:endParaRPr lang="en-GB" dirty="0">
              <a:solidFill>
                <a:srgbClr val="595959"/>
              </a:solidFill>
              <a:effectLst/>
            </a:endParaRPr>
          </a:p>
          <a:p>
            <a:pPr>
              <a:lnSpc>
                <a:spcPct val="150000"/>
              </a:lnSpc>
              <a:spcBef>
                <a:spcPts val="0"/>
              </a:spcBef>
              <a:spcAft>
                <a:spcPts val="0"/>
              </a:spcAft>
              <a:buFont typeface="Wingdings" pitchFamily="2" charset="2"/>
              <a:buChar char="Ø"/>
            </a:pPr>
            <a:r>
              <a:rPr lang="en-GB" b="1" dirty="0">
                <a:solidFill>
                  <a:srgbClr val="595959"/>
                </a:solidFill>
                <a:effectLst/>
              </a:rPr>
              <a:t>9. Circular Business Models</a:t>
            </a:r>
            <a:endParaRPr lang="en-GB" dirty="0">
              <a:solidFill>
                <a:srgbClr val="595959"/>
              </a:solidFill>
              <a:effectLst/>
            </a:endParaRPr>
          </a:p>
          <a:p>
            <a:pPr>
              <a:lnSpc>
                <a:spcPct val="150000"/>
              </a:lnSpc>
              <a:spcBef>
                <a:spcPts val="0"/>
              </a:spcBef>
              <a:spcAft>
                <a:spcPts val="0"/>
              </a:spcAft>
              <a:buFont typeface="Wingdings" pitchFamily="2" charset="2"/>
              <a:buChar char="Ø"/>
            </a:pPr>
            <a:r>
              <a:rPr lang="en-GB" b="1" dirty="0">
                <a:solidFill>
                  <a:srgbClr val="595959"/>
                </a:solidFill>
                <a:effectLst/>
              </a:rPr>
              <a:t>10. Resource Reduction and Waste Management</a:t>
            </a:r>
            <a:endParaRPr lang="en-GB" dirty="0">
              <a:solidFill>
                <a:srgbClr val="595959"/>
              </a:solidFill>
              <a:effectLst/>
            </a:endParaRPr>
          </a:p>
          <a:p>
            <a:pPr>
              <a:lnSpc>
                <a:spcPct val="150000"/>
              </a:lnSpc>
              <a:spcBef>
                <a:spcPts val="0"/>
              </a:spcBef>
              <a:spcAft>
                <a:spcPts val="0"/>
              </a:spcAft>
              <a:buFont typeface="Wingdings" pitchFamily="2" charset="2"/>
              <a:buChar char="Ø"/>
            </a:pPr>
            <a:r>
              <a:rPr lang="en-GB" b="1" dirty="0">
                <a:solidFill>
                  <a:srgbClr val="595959"/>
                </a:solidFill>
                <a:effectLst/>
              </a:rPr>
              <a:t>11. Agricultural Production of Bio-based Resources</a:t>
            </a:r>
            <a:endParaRPr lang="en-GB" dirty="0">
              <a:solidFill>
                <a:srgbClr val="595959"/>
              </a:solidFill>
              <a:effectLst/>
            </a:endParaRPr>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GR" dirty="0"/>
              <a:t> </a:t>
            </a:r>
            <a:endParaRPr lang="en-US" dirty="0"/>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D3A2F-FFC3-09A9-3637-0D82234D938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5668CE0-7B5F-468A-EC46-E9C3389B3EA3}"/>
              </a:ext>
            </a:extLst>
          </p:cNvPr>
          <p:cNvSpPr>
            <a:spLocks noGrp="1"/>
          </p:cNvSpPr>
          <p:nvPr>
            <p:ph type="title"/>
          </p:nvPr>
        </p:nvSpPr>
        <p:spPr>
          <a:xfrm>
            <a:off x="1911626" y="477561"/>
            <a:ext cx="10515600" cy="1009651"/>
          </a:xfrm>
        </p:spPr>
        <p:txBody>
          <a:bodyPr>
            <a:normAutofit/>
          </a:bodyPr>
          <a:lstStyle/>
          <a:p>
            <a:r>
              <a:rPr lang="en-GB" dirty="0"/>
              <a:t>3.2.1.Preserving the environment</a:t>
            </a:r>
          </a:p>
        </p:txBody>
      </p:sp>
      <p:sp>
        <p:nvSpPr>
          <p:cNvPr id="3" name="Segnaposto contenuto 2">
            <a:extLst>
              <a:ext uri="{FF2B5EF4-FFF2-40B4-BE49-F238E27FC236}">
                <a16:creationId xmlns:a16="http://schemas.microsoft.com/office/drawing/2014/main" id="{F9B9F993-EE46-B8F3-127E-587CEE640344}"/>
              </a:ext>
            </a:extLst>
          </p:cNvPr>
          <p:cNvSpPr>
            <a:spLocks noGrp="1"/>
          </p:cNvSpPr>
          <p:nvPr>
            <p:ph idx="1"/>
          </p:nvPr>
        </p:nvSpPr>
        <p:spPr>
          <a:xfrm>
            <a:off x="609600" y="1818102"/>
            <a:ext cx="10744200" cy="4351338"/>
          </a:xfrm>
        </p:spPr>
        <p:txBody>
          <a:bodyPr>
            <a:normAutofit/>
          </a:bodyPr>
          <a:lstStyle/>
          <a:p>
            <a:pPr algn="just">
              <a:lnSpc>
                <a:spcPct val="110000"/>
              </a:lnSpc>
              <a:buFont typeface="Arial" panose="020B0604020202020204" pitchFamily="34" charset="0"/>
              <a:buChar char="•"/>
            </a:pPr>
            <a:r>
              <a:rPr lang="en-GB" b="0" i="0" dirty="0">
                <a:solidFill>
                  <a:srgbClr val="595959"/>
                </a:solidFill>
                <a:effectLst/>
                <a:latin typeface="Söhne"/>
              </a:rPr>
              <a:t>Adoption of circular economy slows resource depletion, minimises environmental degradation, and halts biodiversity loss.</a:t>
            </a:r>
          </a:p>
          <a:p>
            <a:pPr algn="just">
              <a:lnSpc>
                <a:spcPct val="110000"/>
              </a:lnSpc>
              <a:buFont typeface="Arial" panose="020B0604020202020204" pitchFamily="34" charset="0"/>
              <a:buChar char="•"/>
            </a:pPr>
            <a:r>
              <a:rPr lang="en-GB" b="0" i="0" dirty="0">
                <a:solidFill>
                  <a:srgbClr val="595959"/>
                </a:solidFill>
                <a:effectLst/>
                <a:latin typeface="Söhne"/>
              </a:rPr>
              <a:t>Significant reduction in greenhouse gas emissions achieved through reuse and recycling.</a:t>
            </a:r>
          </a:p>
          <a:p>
            <a:pPr algn="just">
              <a:lnSpc>
                <a:spcPct val="110000"/>
              </a:lnSpc>
              <a:buFont typeface="Arial" panose="020B0604020202020204" pitchFamily="34" charset="0"/>
              <a:buChar char="•"/>
            </a:pPr>
            <a:r>
              <a:rPr lang="en-GB" b="0" i="0" dirty="0">
                <a:solidFill>
                  <a:srgbClr val="595959"/>
                </a:solidFill>
                <a:effectLst/>
                <a:latin typeface="Söhne"/>
              </a:rPr>
              <a:t>Designing sustainable products reduces energy and resource consumption, influencing over 80% of product's environmental impact.</a:t>
            </a:r>
          </a:p>
          <a:p>
            <a:pPr algn="just">
              <a:lnSpc>
                <a:spcPct val="110000"/>
              </a:lnSpc>
              <a:buFont typeface="Arial" panose="020B0604020202020204" pitchFamily="34" charset="0"/>
              <a:buChar char="•"/>
            </a:pPr>
            <a:r>
              <a:rPr lang="en-GB" b="0" i="0" dirty="0">
                <a:solidFill>
                  <a:srgbClr val="595959"/>
                </a:solidFill>
                <a:effectLst/>
                <a:latin typeface="Söhne"/>
              </a:rPr>
              <a:t>Long-lasting, upgradeable, fixable products reduce waste generation.</a:t>
            </a:r>
          </a:p>
          <a:p>
            <a:pPr algn="just">
              <a:lnSpc>
                <a:spcPct val="110000"/>
              </a:lnSpc>
              <a:buFont typeface="Arial" panose="020B0604020202020204" pitchFamily="34" charset="0"/>
              <a:buChar char="•"/>
            </a:pPr>
            <a:r>
              <a:rPr lang="en-GB" b="0" i="0" dirty="0">
                <a:solidFill>
                  <a:srgbClr val="595959"/>
                </a:solidFill>
                <a:effectLst/>
                <a:latin typeface="Söhne"/>
              </a:rPr>
              <a:t>Addressing packaging waste crucial; Europeans generate nearly 180 kg of packaging waste annually, aiming to minimize and restructure unnecessary packaging.</a:t>
            </a:r>
          </a:p>
        </p:txBody>
      </p:sp>
      <p:sp>
        <p:nvSpPr>
          <p:cNvPr id="4" name="Segnaposto piè di pagina 3">
            <a:extLst>
              <a:ext uri="{FF2B5EF4-FFF2-40B4-BE49-F238E27FC236}">
                <a16:creationId xmlns:a16="http://schemas.microsoft.com/office/drawing/2014/main" id="{84D1FDC9-C0FE-157A-350F-6A8FF327A986}"/>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Principles, Dimensions, Benefits and Challenges of Circular Economy</a:t>
            </a:r>
          </a:p>
        </p:txBody>
      </p:sp>
      <p:sp>
        <p:nvSpPr>
          <p:cNvPr id="5" name="Segnaposto numero diapositiva 4">
            <a:extLst>
              <a:ext uri="{FF2B5EF4-FFF2-40B4-BE49-F238E27FC236}">
                <a16:creationId xmlns:a16="http://schemas.microsoft.com/office/drawing/2014/main" id="{D06E8D9E-2899-CFC9-F97B-3080E146667A}"/>
              </a:ext>
            </a:extLst>
          </p:cNvPr>
          <p:cNvSpPr>
            <a:spLocks noGrp="1"/>
          </p:cNvSpPr>
          <p:nvPr>
            <p:ph type="sldNum" sz="quarter" idx="12"/>
          </p:nvPr>
        </p:nvSpPr>
        <p:spPr/>
        <p:txBody>
          <a:bodyPr/>
          <a:lstStyle/>
          <a:p>
            <a:fld id="{D57F1E4F-1CFF-5643-939E-217C01CDF565}" type="slidenum">
              <a:rPr lang="en-US" smtClean="0"/>
              <a:pPr/>
              <a:t>30</a:t>
            </a:fld>
            <a:endParaRPr lang="en-US" dirty="0"/>
          </a:p>
        </p:txBody>
      </p:sp>
    </p:spTree>
    <p:extLst>
      <p:ext uri="{BB962C8B-B14F-4D97-AF65-F5344CB8AC3E}">
        <p14:creationId xmlns:p14="http://schemas.microsoft.com/office/powerpoint/2010/main" val="1155159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1B5C2-221E-F6B9-AE45-974586092F2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696912A-C871-794B-A52B-C66BFDED4B09}"/>
              </a:ext>
            </a:extLst>
          </p:cNvPr>
          <p:cNvSpPr>
            <a:spLocks noGrp="1"/>
          </p:cNvSpPr>
          <p:nvPr>
            <p:ph type="title"/>
          </p:nvPr>
        </p:nvSpPr>
        <p:spPr>
          <a:xfrm>
            <a:off x="1209261" y="482254"/>
            <a:ext cx="10515600" cy="1009651"/>
          </a:xfrm>
        </p:spPr>
        <p:txBody>
          <a:bodyPr>
            <a:normAutofit fontScale="90000"/>
          </a:bodyPr>
          <a:lstStyle/>
          <a:p>
            <a:r>
              <a:rPr lang="en-GB" dirty="0"/>
              <a:t>3.2.2.Minimising dependence on raw materials</a:t>
            </a:r>
          </a:p>
        </p:txBody>
      </p:sp>
      <p:sp>
        <p:nvSpPr>
          <p:cNvPr id="3" name="Segnaposto contenuto 2">
            <a:extLst>
              <a:ext uri="{FF2B5EF4-FFF2-40B4-BE49-F238E27FC236}">
                <a16:creationId xmlns:a16="http://schemas.microsoft.com/office/drawing/2014/main" id="{B9D90E43-A5E4-1CBB-8AEC-9A16ED50096A}"/>
              </a:ext>
            </a:extLst>
          </p:cNvPr>
          <p:cNvSpPr>
            <a:spLocks noGrp="1"/>
          </p:cNvSpPr>
          <p:nvPr>
            <p:ph idx="1"/>
          </p:nvPr>
        </p:nvSpPr>
        <p:spPr>
          <a:xfrm>
            <a:off x="556591" y="2086318"/>
            <a:ext cx="10797209" cy="4351338"/>
          </a:xfrm>
        </p:spPr>
        <p:txBody>
          <a:bodyPr/>
          <a:lstStyle/>
          <a:p>
            <a:pPr algn="just">
              <a:lnSpc>
                <a:spcPct val="100000"/>
              </a:lnSpc>
              <a:buFont typeface="Arial" panose="020B0604020202020204" pitchFamily="34" charset="0"/>
              <a:buChar char="•"/>
            </a:pPr>
            <a:r>
              <a:rPr lang="en-GB" b="0" i="0" dirty="0">
                <a:solidFill>
                  <a:srgbClr val="595959"/>
                </a:solidFill>
                <a:effectLst/>
                <a:latin typeface="Söhne"/>
              </a:rPr>
              <a:t>Growing world population increases demand for raw materials.</a:t>
            </a:r>
          </a:p>
          <a:p>
            <a:pPr algn="just">
              <a:lnSpc>
                <a:spcPct val="100000"/>
              </a:lnSpc>
              <a:buFont typeface="Arial" panose="020B0604020202020204" pitchFamily="34" charset="0"/>
              <a:buChar char="•"/>
            </a:pPr>
            <a:r>
              <a:rPr lang="en-GB" b="0" i="0" dirty="0">
                <a:solidFill>
                  <a:srgbClr val="595959"/>
                </a:solidFill>
                <a:effectLst/>
                <a:latin typeface="Söhne"/>
              </a:rPr>
              <a:t>Many essential raw materials are in limited supply.</a:t>
            </a:r>
          </a:p>
          <a:p>
            <a:pPr algn="just">
              <a:lnSpc>
                <a:spcPct val="100000"/>
              </a:lnSpc>
              <a:buFont typeface="Arial" panose="020B0604020202020204" pitchFamily="34" charset="0"/>
              <a:buChar char="•"/>
            </a:pPr>
            <a:r>
              <a:rPr lang="en-GB" b="0" i="0" dirty="0">
                <a:solidFill>
                  <a:srgbClr val="595959"/>
                </a:solidFill>
                <a:effectLst/>
                <a:latin typeface="Söhne"/>
              </a:rPr>
              <a:t>EU depends on imports for raw material needs, importing around 50% of its raw materials.</a:t>
            </a:r>
          </a:p>
          <a:p>
            <a:pPr algn="just">
              <a:lnSpc>
                <a:spcPct val="100000"/>
              </a:lnSpc>
              <a:buFont typeface="Arial" panose="020B0604020202020204" pitchFamily="34" charset="0"/>
              <a:buChar char="•"/>
            </a:pPr>
            <a:r>
              <a:rPr lang="en-GB" b="0" i="0" dirty="0">
                <a:solidFill>
                  <a:srgbClr val="595959"/>
                </a:solidFill>
                <a:effectLst/>
                <a:latin typeface="Söhne"/>
              </a:rPr>
              <a:t>Trade in raw materials between EU and other countries has tripled since 2002.</a:t>
            </a:r>
          </a:p>
          <a:p>
            <a:pPr algn="just">
              <a:lnSpc>
                <a:spcPct val="100000"/>
              </a:lnSpc>
              <a:buFont typeface="Arial" panose="020B0604020202020204" pitchFamily="34" charset="0"/>
              <a:buChar char="•"/>
            </a:pPr>
            <a:r>
              <a:rPr lang="en-GB" b="0" i="0" dirty="0">
                <a:solidFill>
                  <a:srgbClr val="595959"/>
                </a:solidFill>
                <a:effectLst/>
                <a:latin typeface="Söhne"/>
              </a:rPr>
              <a:t>Despite export growth, EU remains a net importer, with a deficit of €35.5 billion in 2021.</a:t>
            </a:r>
          </a:p>
          <a:p>
            <a:pPr algn="just">
              <a:lnSpc>
                <a:spcPct val="100000"/>
              </a:lnSpc>
              <a:buFont typeface="Arial" panose="020B0604020202020204" pitchFamily="34" charset="0"/>
              <a:buChar char="•"/>
            </a:pPr>
            <a:r>
              <a:rPr lang="en-GB" b="0" i="0" dirty="0">
                <a:solidFill>
                  <a:srgbClr val="595959"/>
                </a:solidFill>
                <a:effectLst/>
                <a:latin typeface="Söhne"/>
              </a:rPr>
              <a:t>Recycling mitigates supply risks like price volatility, limited availability, and import dependency, crucial for green technologies.</a:t>
            </a:r>
          </a:p>
        </p:txBody>
      </p:sp>
      <p:sp>
        <p:nvSpPr>
          <p:cNvPr id="4" name="Segnaposto piè di pagina 3">
            <a:extLst>
              <a:ext uri="{FF2B5EF4-FFF2-40B4-BE49-F238E27FC236}">
                <a16:creationId xmlns:a16="http://schemas.microsoft.com/office/drawing/2014/main" id="{0CFAB6A4-40AD-FE0B-6766-CFF9CD3DA556}"/>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Principles, Dimensions, Benefits and Challenges of Circular Economy</a:t>
            </a:r>
          </a:p>
        </p:txBody>
      </p:sp>
      <p:sp>
        <p:nvSpPr>
          <p:cNvPr id="5" name="Segnaposto numero diapositiva 4">
            <a:extLst>
              <a:ext uri="{FF2B5EF4-FFF2-40B4-BE49-F238E27FC236}">
                <a16:creationId xmlns:a16="http://schemas.microsoft.com/office/drawing/2014/main" id="{D05F25CB-A799-2E5C-532A-057D867CCF49}"/>
              </a:ext>
            </a:extLst>
          </p:cNvPr>
          <p:cNvSpPr>
            <a:spLocks noGrp="1"/>
          </p:cNvSpPr>
          <p:nvPr>
            <p:ph type="sldNum" sz="quarter" idx="12"/>
          </p:nvPr>
        </p:nvSpPr>
        <p:spPr/>
        <p:txBody>
          <a:bodyPr/>
          <a:lstStyle/>
          <a:p>
            <a:fld id="{D57F1E4F-1CFF-5643-939E-217C01CDF565}" type="slidenum">
              <a:rPr lang="en-US" smtClean="0"/>
              <a:pPr/>
              <a:t>31</a:t>
            </a:fld>
            <a:endParaRPr lang="en-US" dirty="0"/>
          </a:p>
        </p:txBody>
      </p:sp>
      <p:pic>
        <p:nvPicPr>
          <p:cNvPr id="7" name="Picture 6" descr="A person holding a plant&#10;&#10;Description automatically generated">
            <a:extLst>
              <a:ext uri="{FF2B5EF4-FFF2-40B4-BE49-F238E27FC236}">
                <a16:creationId xmlns:a16="http://schemas.microsoft.com/office/drawing/2014/main" id="{F2132295-0764-286E-CD2C-18EF545140DA}"/>
              </a:ext>
            </a:extLst>
          </p:cNvPr>
          <p:cNvPicPr>
            <a:picLocks noChangeAspect="1"/>
          </p:cNvPicPr>
          <p:nvPr/>
        </p:nvPicPr>
        <p:blipFill>
          <a:blip r:embed="rId2"/>
          <a:stretch>
            <a:fillRect/>
          </a:stretch>
        </p:blipFill>
        <p:spPr>
          <a:xfrm>
            <a:off x="9263270" y="1679189"/>
            <a:ext cx="2090530" cy="1113860"/>
          </a:xfrm>
          <a:prstGeom prst="rect">
            <a:avLst/>
          </a:prstGeom>
        </p:spPr>
      </p:pic>
    </p:spTree>
    <p:extLst>
      <p:ext uri="{BB962C8B-B14F-4D97-AF65-F5344CB8AC3E}">
        <p14:creationId xmlns:p14="http://schemas.microsoft.com/office/powerpoint/2010/main" val="273144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2B6BC-9917-7C51-EE9D-E18C0092715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3FE9539-67AC-9C2D-ECFE-E5C86FCA8B8C}"/>
              </a:ext>
            </a:extLst>
          </p:cNvPr>
          <p:cNvSpPr>
            <a:spLocks noGrp="1"/>
          </p:cNvSpPr>
          <p:nvPr>
            <p:ph type="title"/>
          </p:nvPr>
        </p:nvSpPr>
        <p:spPr>
          <a:xfrm>
            <a:off x="1567070" y="522011"/>
            <a:ext cx="10515600" cy="1009651"/>
          </a:xfrm>
        </p:spPr>
        <p:txBody>
          <a:bodyPr>
            <a:normAutofit/>
          </a:bodyPr>
          <a:lstStyle/>
          <a:p>
            <a:r>
              <a:rPr lang="en-GB" dirty="0"/>
              <a:t>3.2.3.Economic and consumer benefits</a:t>
            </a:r>
          </a:p>
        </p:txBody>
      </p:sp>
      <p:sp>
        <p:nvSpPr>
          <p:cNvPr id="3" name="Segnaposto contenuto 2">
            <a:extLst>
              <a:ext uri="{FF2B5EF4-FFF2-40B4-BE49-F238E27FC236}">
                <a16:creationId xmlns:a16="http://schemas.microsoft.com/office/drawing/2014/main" id="{5B9ACC35-2FF2-3085-6B7F-4F163AD24B0D}"/>
              </a:ext>
            </a:extLst>
          </p:cNvPr>
          <p:cNvSpPr>
            <a:spLocks noGrp="1"/>
          </p:cNvSpPr>
          <p:nvPr>
            <p:ph idx="1"/>
          </p:nvPr>
        </p:nvSpPr>
        <p:spPr>
          <a:xfrm>
            <a:off x="838200" y="2005012"/>
            <a:ext cx="10515600" cy="4351338"/>
          </a:xfrm>
        </p:spPr>
        <p:txBody>
          <a:bodyPr/>
          <a:lstStyle/>
          <a:p>
            <a:pPr marL="0" indent="0" algn="just">
              <a:lnSpc>
                <a:spcPct val="150000"/>
              </a:lnSpc>
              <a:buNone/>
            </a:pPr>
            <a:r>
              <a:rPr lang="en-GB" dirty="0">
                <a:solidFill>
                  <a:srgbClr val="595959"/>
                </a:solidFill>
              </a:rPr>
              <a:t>Moving to a circular model can improve competitiveness, spur innovation, increase economic progress and create employment opportunities. Redesigning materials for a circular approach can drive innovation in several sectors of the economy.</a:t>
            </a:r>
          </a:p>
          <a:p>
            <a:pPr marL="0" indent="0" algn="just">
              <a:lnSpc>
                <a:spcPct val="150000"/>
              </a:lnSpc>
              <a:buNone/>
            </a:pPr>
            <a:r>
              <a:rPr lang="en-GB" dirty="0">
                <a:solidFill>
                  <a:srgbClr val="595959"/>
                </a:solidFill>
              </a:rPr>
              <a:t> Furthermore, consumers will benefit from longer-lasting and more creative products, improving their living standards and leading to greater financial savings.</a:t>
            </a:r>
          </a:p>
        </p:txBody>
      </p:sp>
      <p:sp>
        <p:nvSpPr>
          <p:cNvPr id="4" name="Segnaposto piè di pagina 3">
            <a:extLst>
              <a:ext uri="{FF2B5EF4-FFF2-40B4-BE49-F238E27FC236}">
                <a16:creationId xmlns:a16="http://schemas.microsoft.com/office/drawing/2014/main" id="{7BA23748-7C1E-7905-65F9-6AC3B761B8BF}"/>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Principles, Dimensions, Benefits and Challenges of Circular Economy</a:t>
            </a:r>
          </a:p>
        </p:txBody>
      </p:sp>
      <p:sp>
        <p:nvSpPr>
          <p:cNvPr id="5" name="Segnaposto numero diapositiva 4">
            <a:extLst>
              <a:ext uri="{FF2B5EF4-FFF2-40B4-BE49-F238E27FC236}">
                <a16:creationId xmlns:a16="http://schemas.microsoft.com/office/drawing/2014/main" id="{72BC09D3-29FF-E0B2-7F4D-34AC9BCB48AE}"/>
              </a:ext>
            </a:extLst>
          </p:cNvPr>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1998920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9FA94-B10D-6DEE-BA05-6C9B4269875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985C9EC-55B5-689C-7653-4CE551CA5B34}"/>
              </a:ext>
            </a:extLst>
          </p:cNvPr>
          <p:cNvSpPr>
            <a:spLocks noGrp="1"/>
          </p:cNvSpPr>
          <p:nvPr>
            <p:ph type="title"/>
          </p:nvPr>
        </p:nvSpPr>
        <p:spPr>
          <a:xfrm>
            <a:off x="2587487" y="495507"/>
            <a:ext cx="10515600" cy="1009651"/>
          </a:xfrm>
        </p:spPr>
        <p:txBody>
          <a:bodyPr>
            <a:normAutofit/>
          </a:bodyPr>
          <a:lstStyle/>
          <a:p>
            <a:r>
              <a:rPr lang="en-GB" dirty="0"/>
              <a:t>Additional Information</a:t>
            </a:r>
          </a:p>
        </p:txBody>
      </p:sp>
      <p:sp>
        <p:nvSpPr>
          <p:cNvPr id="3" name="Segnaposto contenuto 2">
            <a:extLst>
              <a:ext uri="{FF2B5EF4-FFF2-40B4-BE49-F238E27FC236}">
                <a16:creationId xmlns:a16="http://schemas.microsoft.com/office/drawing/2014/main" id="{1F25FEE2-4005-9C2C-CBCC-4406DAB00EDF}"/>
              </a:ext>
            </a:extLst>
          </p:cNvPr>
          <p:cNvSpPr>
            <a:spLocks noGrp="1"/>
          </p:cNvSpPr>
          <p:nvPr>
            <p:ph idx="1"/>
          </p:nvPr>
        </p:nvSpPr>
        <p:spPr>
          <a:xfrm>
            <a:off x="838200" y="2005012"/>
            <a:ext cx="10515600" cy="4351338"/>
          </a:xfrm>
        </p:spPr>
        <p:txBody>
          <a:bodyPr/>
          <a:lstStyle/>
          <a:p>
            <a:pPr marL="0" indent="0">
              <a:buNone/>
            </a:pPr>
            <a:r>
              <a:rPr lang="en-GB" dirty="0"/>
              <a:t>If you want to learn more on importance and benefits of the Circular Economy, please read this article in the following link</a:t>
            </a:r>
          </a:p>
          <a:p>
            <a:r>
              <a:rPr lang="en-GB" dirty="0">
                <a:hlinkClick r:id="rId2"/>
              </a:rPr>
              <a:t>https://www.europarl.europa.eu/news/en/headlines/economy/20151201STO05603/circular-economy-definition-importance-and-benefits</a:t>
            </a:r>
            <a:r>
              <a:rPr lang="en-GB" dirty="0"/>
              <a:t>  </a:t>
            </a:r>
          </a:p>
          <a:p>
            <a:endParaRPr lang="en-GB" dirty="0"/>
          </a:p>
          <a:p>
            <a:pPr marL="0" indent="0">
              <a:buNone/>
            </a:pPr>
            <a:r>
              <a:rPr lang="en-GB" dirty="0"/>
              <a:t>If you want to learn more on the Circular Economy Principles for Achieving Net Zero in the Built Environment, please watch this video in the following link</a:t>
            </a:r>
          </a:p>
          <a:p>
            <a:r>
              <a:rPr lang="en-GB" dirty="0">
                <a:hlinkClick r:id="rId3"/>
              </a:rPr>
              <a:t>https://www.youtube.com/watch?v=rWFkLa-QI0s&amp;t=29s</a:t>
            </a:r>
            <a:r>
              <a:rPr lang="en-GB" dirty="0"/>
              <a:t> </a:t>
            </a:r>
          </a:p>
        </p:txBody>
      </p:sp>
      <p:sp>
        <p:nvSpPr>
          <p:cNvPr id="4" name="Segnaposto piè di pagina 3">
            <a:extLst>
              <a:ext uri="{FF2B5EF4-FFF2-40B4-BE49-F238E27FC236}">
                <a16:creationId xmlns:a16="http://schemas.microsoft.com/office/drawing/2014/main" id="{9BE22B2C-2D4C-54E9-636B-84A0115128C5}"/>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Principles, Dimensions, Benefits and Challenges of Circular Economy</a:t>
            </a:r>
          </a:p>
        </p:txBody>
      </p:sp>
      <p:sp>
        <p:nvSpPr>
          <p:cNvPr id="5" name="Segnaposto numero diapositiva 4">
            <a:extLst>
              <a:ext uri="{FF2B5EF4-FFF2-40B4-BE49-F238E27FC236}">
                <a16:creationId xmlns:a16="http://schemas.microsoft.com/office/drawing/2014/main" id="{F3E99626-ACDB-B0EE-B978-028FFFDABEE1}"/>
              </a:ext>
            </a:extLst>
          </p:cNvPr>
          <p:cNvSpPr>
            <a:spLocks noGrp="1"/>
          </p:cNvSpPr>
          <p:nvPr>
            <p:ph type="sldNum" sz="quarter" idx="12"/>
          </p:nvPr>
        </p:nvSpPr>
        <p:spPr/>
        <p:txBody>
          <a:bodyPr/>
          <a:lstStyle/>
          <a:p>
            <a:fld id="{D57F1E4F-1CFF-5643-939E-217C01CDF565}" type="slidenum">
              <a:rPr lang="en-US" smtClean="0"/>
              <a:pPr/>
              <a:t>33</a:t>
            </a:fld>
            <a:endParaRPr lang="en-US" dirty="0"/>
          </a:p>
        </p:txBody>
      </p:sp>
    </p:spTree>
    <p:extLst>
      <p:ext uri="{BB962C8B-B14F-4D97-AF65-F5344CB8AC3E}">
        <p14:creationId xmlns:p14="http://schemas.microsoft.com/office/powerpoint/2010/main" val="1702792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DAC7A-02AA-16F6-5B8C-A4360DC2321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AEF0DA0-6F45-84A5-73DC-DC9F8CF8281D}"/>
              </a:ext>
            </a:extLst>
          </p:cNvPr>
          <p:cNvSpPr>
            <a:spLocks noGrp="1"/>
          </p:cNvSpPr>
          <p:nvPr>
            <p:ph type="title"/>
          </p:nvPr>
        </p:nvSpPr>
        <p:spPr>
          <a:xfrm>
            <a:off x="609600" y="2816914"/>
            <a:ext cx="10515600" cy="1009651"/>
          </a:xfrm>
        </p:spPr>
        <p:txBody>
          <a:bodyPr>
            <a:normAutofit fontScale="90000"/>
          </a:bodyPr>
          <a:lstStyle/>
          <a:p>
            <a:pPr algn="ctr"/>
            <a:r>
              <a:rPr lang="en-GB" dirty="0"/>
              <a:t>4. Action Plan for Circular Economy and Product Sustainability</a:t>
            </a:r>
          </a:p>
        </p:txBody>
      </p:sp>
      <p:sp>
        <p:nvSpPr>
          <p:cNvPr id="4" name="Segnaposto piè di pagina 3">
            <a:extLst>
              <a:ext uri="{FF2B5EF4-FFF2-40B4-BE49-F238E27FC236}">
                <a16:creationId xmlns:a16="http://schemas.microsoft.com/office/drawing/2014/main" id="{DF3EAAA9-C87C-D08D-0D27-3ABC196ACA8A}"/>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Action Plan for Circular Economy and Product Sustainability</a:t>
            </a:r>
          </a:p>
        </p:txBody>
      </p:sp>
      <p:sp>
        <p:nvSpPr>
          <p:cNvPr id="5" name="Segnaposto numero diapositiva 4">
            <a:extLst>
              <a:ext uri="{FF2B5EF4-FFF2-40B4-BE49-F238E27FC236}">
                <a16:creationId xmlns:a16="http://schemas.microsoft.com/office/drawing/2014/main" id="{A734D4B9-C1BF-3145-2E6F-9232BBF76C90}"/>
              </a:ext>
            </a:extLst>
          </p:cNvPr>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2585715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14624-001C-6EA3-331A-A46905B8FBF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5AC4DE6-FC30-618F-403C-F7C715E39C8C}"/>
              </a:ext>
            </a:extLst>
          </p:cNvPr>
          <p:cNvSpPr>
            <a:spLocks noGrp="1"/>
          </p:cNvSpPr>
          <p:nvPr>
            <p:ph type="title"/>
          </p:nvPr>
        </p:nvSpPr>
        <p:spPr>
          <a:xfrm>
            <a:off x="1938130" y="726280"/>
            <a:ext cx="10515600" cy="1009651"/>
          </a:xfrm>
        </p:spPr>
        <p:txBody>
          <a:bodyPr>
            <a:normAutofit/>
          </a:bodyPr>
          <a:lstStyle/>
          <a:p>
            <a:r>
              <a:rPr lang="en-GB" dirty="0"/>
              <a:t>4.1.	Strategic action plan</a:t>
            </a:r>
          </a:p>
        </p:txBody>
      </p:sp>
      <p:sp>
        <p:nvSpPr>
          <p:cNvPr id="3" name="Segnaposto contenuto 2">
            <a:extLst>
              <a:ext uri="{FF2B5EF4-FFF2-40B4-BE49-F238E27FC236}">
                <a16:creationId xmlns:a16="http://schemas.microsoft.com/office/drawing/2014/main" id="{8B08DF07-5546-4A5D-2DE9-955D41757A3A}"/>
              </a:ext>
            </a:extLst>
          </p:cNvPr>
          <p:cNvSpPr>
            <a:spLocks noGrp="1"/>
          </p:cNvSpPr>
          <p:nvPr>
            <p:ph idx="1"/>
          </p:nvPr>
        </p:nvSpPr>
        <p:spPr>
          <a:xfrm>
            <a:off x="838200" y="2187574"/>
            <a:ext cx="10515600" cy="4351338"/>
          </a:xfrm>
        </p:spPr>
        <p:txBody>
          <a:bodyPr/>
          <a:lstStyle/>
          <a:p>
            <a:pPr marL="0" indent="0">
              <a:lnSpc>
                <a:spcPct val="150000"/>
              </a:lnSpc>
              <a:buNone/>
            </a:pPr>
            <a:r>
              <a:rPr lang="en-GB" b="0" i="0" u="sng" dirty="0">
                <a:solidFill>
                  <a:srgbClr val="595959"/>
                </a:solidFill>
                <a:effectLst/>
                <a:latin typeface="Söhne"/>
              </a:rPr>
              <a:t>Introduction to the Circular Economy Action Plan</a:t>
            </a:r>
            <a:endParaRPr lang="en-GB" u="sng" dirty="0">
              <a:solidFill>
                <a:srgbClr val="595959"/>
              </a:solidFill>
            </a:endParaRPr>
          </a:p>
          <a:p>
            <a:pPr>
              <a:lnSpc>
                <a:spcPct val="150000"/>
              </a:lnSpc>
            </a:pPr>
            <a:r>
              <a:rPr lang="en-GB" dirty="0">
                <a:solidFill>
                  <a:srgbClr val="595959"/>
                </a:solidFill>
              </a:rPr>
              <a:t>The initial Circular Economy Action Plan launched in December 2015</a:t>
            </a:r>
          </a:p>
          <a:p>
            <a:pPr>
              <a:lnSpc>
                <a:spcPct val="150000"/>
              </a:lnSpc>
            </a:pPr>
            <a:r>
              <a:rPr lang="en-GB" dirty="0">
                <a:solidFill>
                  <a:srgbClr val="595959"/>
                </a:solidFill>
              </a:rPr>
              <a:t>Contained 54 measures addressing product life cycles, waste management, and secondary raw materials</a:t>
            </a:r>
          </a:p>
          <a:p>
            <a:pPr>
              <a:lnSpc>
                <a:spcPct val="150000"/>
              </a:lnSpc>
            </a:pPr>
            <a:r>
              <a:rPr lang="en-GB" dirty="0">
                <a:solidFill>
                  <a:srgbClr val="595959"/>
                </a:solidFill>
              </a:rPr>
              <a:t>Revised legislative proposal on waste included in the plan</a:t>
            </a:r>
          </a:p>
        </p:txBody>
      </p:sp>
      <p:sp>
        <p:nvSpPr>
          <p:cNvPr id="4" name="Segnaposto piè di pagina 3">
            <a:extLst>
              <a:ext uri="{FF2B5EF4-FFF2-40B4-BE49-F238E27FC236}">
                <a16:creationId xmlns:a16="http://schemas.microsoft.com/office/drawing/2014/main" id="{5E3A4642-A1DA-1C54-C5CC-C116EC06E405}"/>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Action Plan for Circular Economy and Product Sustainability</a:t>
            </a:r>
          </a:p>
        </p:txBody>
      </p:sp>
      <p:sp>
        <p:nvSpPr>
          <p:cNvPr id="5" name="Segnaposto numero diapositiva 4">
            <a:extLst>
              <a:ext uri="{FF2B5EF4-FFF2-40B4-BE49-F238E27FC236}">
                <a16:creationId xmlns:a16="http://schemas.microsoft.com/office/drawing/2014/main" id="{027412C2-CE8A-1FED-F262-7381B03428EA}"/>
              </a:ext>
            </a:extLst>
          </p:cNvPr>
          <p:cNvSpPr>
            <a:spLocks noGrp="1"/>
          </p:cNvSpPr>
          <p:nvPr>
            <p:ph type="sldNum" sz="quarter" idx="12"/>
          </p:nvPr>
        </p:nvSpPr>
        <p:spPr/>
        <p:txBody>
          <a:bodyPr/>
          <a:lstStyle/>
          <a:p>
            <a:fld id="{D57F1E4F-1CFF-5643-939E-217C01CDF565}" type="slidenum">
              <a:rPr lang="en-US" smtClean="0"/>
              <a:pPr/>
              <a:t>35</a:t>
            </a:fld>
            <a:endParaRPr lang="en-US" dirty="0"/>
          </a:p>
        </p:txBody>
      </p:sp>
    </p:spTree>
    <p:extLst>
      <p:ext uri="{BB962C8B-B14F-4D97-AF65-F5344CB8AC3E}">
        <p14:creationId xmlns:p14="http://schemas.microsoft.com/office/powerpoint/2010/main" val="1586173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9D123-48CC-2178-20FC-B6A347123E7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2246FD9-75CF-BDA2-7B48-B54FD561FEBF}"/>
              </a:ext>
            </a:extLst>
          </p:cNvPr>
          <p:cNvSpPr>
            <a:spLocks noGrp="1"/>
          </p:cNvSpPr>
          <p:nvPr>
            <p:ph type="title"/>
          </p:nvPr>
        </p:nvSpPr>
        <p:spPr>
          <a:xfrm>
            <a:off x="1938130" y="726280"/>
            <a:ext cx="10515600" cy="1009651"/>
          </a:xfrm>
        </p:spPr>
        <p:txBody>
          <a:bodyPr>
            <a:normAutofit/>
          </a:bodyPr>
          <a:lstStyle/>
          <a:p>
            <a:r>
              <a:rPr lang="en-GB" dirty="0"/>
              <a:t>4.1.	Strategic action plan</a:t>
            </a:r>
          </a:p>
        </p:txBody>
      </p:sp>
      <p:sp>
        <p:nvSpPr>
          <p:cNvPr id="3" name="Segnaposto contenuto 2">
            <a:extLst>
              <a:ext uri="{FF2B5EF4-FFF2-40B4-BE49-F238E27FC236}">
                <a16:creationId xmlns:a16="http://schemas.microsoft.com/office/drawing/2014/main" id="{DAF4297C-097C-B1C3-411C-4D80A2D870C1}"/>
              </a:ext>
            </a:extLst>
          </p:cNvPr>
          <p:cNvSpPr>
            <a:spLocks noGrp="1"/>
          </p:cNvSpPr>
          <p:nvPr>
            <p:ph idx="1"/>
          </p:nvPr>
        </p:nvSpPr>
        <p:spPr>
          <a:xfrm>
            <a:off x="838200" y="1887538"/>
            <a:ext cx="10515600" cy="4351338"/>
          </a:xfrm>
        </p:spPr>
        <p:txBody>
          <a:bodyPr/>
          <a:lstStyle/>
          <a:p>
            <a:pPr marL="0" indent="0">
              <a:lnSpc>
                <a:spcPct val="150000"/>
              </a:lnSpc>
              <a:buNone/>
            </a:pPr>
            <a:r>
              <a:rPr lang="en-GB" u="sng" dirty="0"/>
              <a:t>European Commission Initiatives (January 2018)</a:t>
            </a:r>
            <a:endParaRPr lang="en-GB" dirty="0"/>
          </a:p>
          <a:p>
            <a:pPr>
              <a:lnSpc>
                <a:spcPct val="150000"/>
              </a:lnSpc>
            </a:pPr>
            <a:r>
              <a:rPr lang="en-GB" dirty="0"/>
              <a:t>Creation of a monitoring structure</a:t>
            </a:r>
          </a:p>
          <a:p>
            <a:pPr>
              <a:lnSpc>
                <a:spcPct val="150000"/>
              </a:lnSpc>
            </a:pPr>
            <a:r>
              <a:rPr lang="en-GB" dirty="0"/>
              <a:t>Report on key raw materials</a:t>
            </a:r>
          </a:p>
          <a:p>
            <a:pPr>
              <a:lnSpc>
                <a:spcPct val="150000"/>
              </a:lnSpc>
            </a:pPr>
            <a:r>
              <a:rPr lang="en-GB" dirty="0"/>
              <a:t>Circular economy approach to plastics management</a:t>
            </a:r>
          </a:p>
          <a:p>
            <a:pPr>
              <a:lnSpc>
                <a:spcPct val="150000"/>
              </a:lnSpc>
            </a:pPr>
            <a:r>
              <a:rPr lang="en-GB" dirty="0"/>
              <a:t>Study on legal interplay between chemicals, goods, and waste</a:t>
            </a:r>
          </a:p>
        </p:txBody>
      </p:sp>
      <p:sp>
        <p:nvSpPr>
          <p:cNvPr id="4" name="Segnaposto piè di pagina 3">
            <a:extLst>
              <a:ext uri="{FF2B5EF4-FFF2-40B4-BE49-F238E27FC236}">
                <a16:creationId xmlns:a16="http://schemas.microsoft.com/office/drawing/2014/main" id="{48DF2FC6-5938-3422-2AF7-71247E2AC833}"/>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Action Plan for Circular Economy and Product Sustainability</a:t>
            </a:r>
          </a:p>
        </p:txBody>
      </p:sp>
      <p:sp>
        <p:nvSpPr>
          <p:cNvPr id="5" name="Segnaposto numero diapositiva 4">
            <a:extLst>
              <a:ext uri="{FF2B5EF4-FFF2-40B4-BE49-F238E27FC236}">
                <a16:creationId xmlns:a16="http://schemas.microsoft.com/office/drawing/2014/main" id="{F67BB3AC-BF25-5A0C-D5CF-19B8314CBC3E}"/>
              </a:ext>
            </a:extLst>
          </p:cNvPr>
          <p:cNvSpPr>
            <a:spLocks noGrp="1"/>
          </p:cNvSpPr>
          <p:nvPr>
            <p:ph type="sldNum" sz="quarter" idx="12"/>
          </p:nvPr>
        </p:nvSpPr>
        <p:spPr/>
        <p:txBody>
          <a:bodyPr/>
          <a:lstStyle/>
          <a:p>
            <a:fld id="{D57F1E4F-1CFF-5643-939E-217C01CDF565}" type="slidenum">
              <a:rPr lang="en-US" smtClean="0"/>
              <a:pPr/>
              <a:t>36</a:t>
            </a:fld>
            <a:endParaRPr lang="en-US" dirty="0"/>
          </a:p>
        </p:txBody>
      </p:sp>
      <p:pic>
        <p:nvPicPr>
          <p:cNvPr id="7" name="Picture 6" descr="A close-up of a target with arrows&#10;&#10;Description automatically generated">
            <a:extLst>
              <a:ext uri="{FF2B5EF4-FFF2-40B4-BE49-F238E27FC236}">
                <a16:creationId xmlns:a16="http://schemas.microsoft.com/office/drawing/2014/main" id="{41BE2214-7A2F-136E-D3F7-F358E9914700}"/>
              </a:ext>
            </a:extLst>
          </p:cNvPr>
          <p:cNvPicPr>
            <a:picLocks noChangeAspect="1"/>
          </p:cNvPicPr>
          <p:nvPr/>
        </p:nvPicPr>
        <p:blipFill>
          <a:blip r:embed="rId2"/>
          <a:stretch>
            <a:fillRect/>
          </a:stretch>
        </p:blipFill>
        <p:spPr>
          <a:xfrm>
            <a:off x="8160471" y="2089810"/>
            <a:ext cx="2964729" cy="1973397"/>
          </a:xfrm>
          <a:prstGeom prst="rect">
            <a:avLst/>
          </a:prstGeom>
        </p:spPr>
      </p:pic>
    </p:spTree>
    <p:extLst>
      <p:ext uri="{BB962C8B-B14F-4D97-AF65-F5344CB8AC3E}">
        <p14:creationId xmlns:p14="http://schemas.microsoft.com/office/powerpoint/2010/main" val="319458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40EC4-7098-041E-C2C3-72D9AC4ED64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E9C0C72-F92F-4D12-BA5F-9E50661D3B6E}"/>
              </a:ext>
            </a:extLst>
          </p:cNvPr>
          <p:cNvSpPr>
            <a:spLocks noGrp="1"/>
          </p:cNvSpPr>
          <p:nvPr>
            <p:ph type="title"/>
          </p:nvPr>
        </p:nvSpPr>
        <p:spPr>
          <a:xfrm>
            <a:off x="2865782" y="474489"/>
            <a:ext cx="10515600" cy="1009651"/>
          </a:xfrm>
        </p:spPr>
        <p:txBody>
          <a:bodyPr>
            <a:normAutofit/>
          </a:bodyPr>
          <a:lstStyle/>
          <a:p>
            <a:r>
              <a:rPr lang="en-GB" dirty="0"/>
              <a:t>4.1.	Strategic action plan</a:t>
            </a:r>
          </a:p>
        </p:txBody>
      </p:sp>
      <p:sp>
        <p:nvSpPr>
          <p:cNvPr id="3" name="Segnaposto contenuto 2">
            <a:extLst>
              <a:ext uri="{FF2B5EF4-FFF2-40B4-BE49-F238E27FC236}">
                <a16:creationId xmlns:a16="http://schemas.microsoft.com/office/drawing/2014/main" id="{03ACE052-41A2-DFB2-6E63-4C33B562F217}"/>
              </a:ext>
            </a:extLst>
          </p:cNvPr>
          <p:cNvSpPr>
            <a:spLocks noGrp="1"/>
          </p:cNvSpPr>
          <p:nvPr>
            <p:ph idx="1"/>
          </p:nvPr>
        </p:nvSpPr>
        <p:spPr/>
        <p:txBody>
          <a:bodyPr/>
          <a:lstStyle/>
          <a:p>
            <a:pPr marL="0" indent="0">
              <a:lnSpc>
                <a:spcPct val="150000"/>
              </a:lnSpc>
              <a:buNone/>
            </a:pPr>
            <a:r>
              <a:rPr lang="en-GB" u="sng" dirty="0"/>
              <a:t>Legislative Developments (2018-2019)</a:t>
            </a:r>
          </a:p>
          <a:p>
            <a:pPr>
              <a:lnSpc>
                <a:spcPct val="150000"/>
              </a:lnSpc>
            </a:pPr>
            <a:r>
              <a:rPr lang="en-GB" dirty="0"/>
              <a:t>Updated waste legislation entered into force in July 2018</a:t>
            </a:r>
          </a:p>
          <a:p>
            <a:pPr>
              <a:lnSpc>
                <a:spcPct val="150000"/>
              </a:lnSpc>
            </a:pPr>
            <a:r>
              <a:rPr lang="en-GB" dirty="0"/>
              <a:t>Final circular economy package ratified by the Commission in March 2019</a:t>
            </a:r>
          </a:p>
          <a:p>
            <a:pPr>
              <a:lnSpc>
                <a:spcPct val="150000"/>
              </a:lnSpc>
            </a:pPr>
            <a:r>
              <a:rPr lang="en-GB" dirty="0"/>
              <a:t>Inclusion of recycled nutrients in fertiliser production required by revised fertiliser regulation</a:t>
            </a:r>
          </a:p>
        </p:txBody>
      </p:sp>
      <p:sp>
        <p:nvSpPr>
          <p:cNvPr id="4" name="Segnaposto piè di pagina 3">
            <a:extLst>
              <a:ext uri="{FF2B5EF4-FFF2-40B4-BE49-F238E27FC236}">
                <a16:creationId xmlns:a16="http://schemas.microsoft.com/office/drawing/2014/main" id="{DD4D6E5A-0800-1EBC-410B-7854E772F602}"/>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Action Plan for Circular Economy and Product Sustainability</a:t>
            </a:r>
          </a:p>
        </p:txBody>
      </p:sp>
      <p:sp>
        <p:nvSpPr>
          <p:cNvPr id="5" name="Segnaposto numero diapositiva 4">
            <a:extLst>
              <a:ext uri="{FF2B5EF4-FFF2-40B4-BE49-F238E27FC236}">
                <a16:creationId xmlns:a16="http://schemas.microsoft.com/office/drawing/2014/main" id="{15300B39-91AD-B431-F81B-64919A2990EA}"/>
              </a:ext>
            </a:extLst>
          </p:cNvPr>
          <p:cNvSpPr>
            <a:spLocks noGrp="1"/>
          </p:cNvSpPr>
          <p:nvPr>
            <p:ph type="sldNum" sz="quarter" idx="12"/>
          </p:nvPr>
        </p:nvSpPr>
        <p:spPr/>
        <p:txBody>
          <a:bodyPr/>
          <a:lstStyle/>
          <a:p>
            <a:fld id="{D57F1E4F-1CFF-5643-939E-217C01CDF565}" type="slidenum">
              <a:rPr lang="en-US" smtClean="0"/>
              <a:pPr/>
              <a:t>37</a:t>
            </a:fld>
            <a:endParaRPr lang="en-US" dirty="0"/>
          </a:p>
        </p:txBody>
      </p:sp>
    </p:spTree>
    <p:extLst>
      <p:ext uri="{BB962C8B-B14F-4D97-AF65-F5344CB8AC3E}">
        <p14:creationId xmlns:p14="http://schemas.microsoft.com/office/powerpoint/2010/main" val="3526156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B4791-E531-006E-BFE4-930A86F3ABA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DD81627-7EBE-3C76-A051-548D2F7A515F}"/>
              </a:ext>
            </a:extLst>
          </p:cNvPr>
          <p:cNvSpPr>
            <a:spLocks noGrp="1"/>
          </p:cNvSpPr>
          <p:nvPr>
            <p:ph type="title"/>
          </p:nvPr>
        </p:nvSpPr>
        <p:spPr>
          <a:xfrm>
            <a:off x="2759764" y="636587"/>
            <a:ext cx="10515600" cy="1009651"/>
          </a:xfrm>
        </p:spPr>
        <p:txBody>
          <a:bodyPr>
            <a:normAutofit/>
          </a:bodyPr>
          <a:lstStyle/>
          <a:p>
            <a:r>
              <a:rPr lang="en-GB" dirty="0"/>
              <a:t>4.1.	Strategic action plan</a:t>
            </a:r>
          </a:p>
        </p:txBody>
      </p:sp>
      <p:sp>
        <p:nvSpPr>
          <p:cNvPr id="3" name="Segnaposto contenuto 2">
            <a:extLst>
              <a:ext uri="{FF2B5EF4-FFF2-40B4-BE49-F238E27FC236}">
                <a16:creationId xmlns:a16="http://schemas.microsoft.com/office/drawing/2014/main" id="{F4343284-6726-9359-0BAA-32FA6D032D70}"/>
              </a:ext>
            </a:extLst>
          </p:cNvPr>
          <p:cNvSpPr>
            <a:spLocks noGrp="1"/>
          </p:cNvSpPr>
          <p:nvPr>
            <p:ph idx="1"/>
          </p:nvPr>
        </p:nvSpPr>
        <p:spPr>
          <a:xfrm>
            <a:off x="838200" y="2005012"/>
            <a:ext cx="10515600" cy="4351338"/>
          </a:xfrm>
        </p:spPr>
        <p:txBody>
          <a:bodyPr/>
          <a:lstStyle/>
          <a:p>
            <a:pPr marL="0" indent="0">
              <a:lnSpc>
                <a:spcPct val="150000"/>
              </a:lnSpc>
              <a:buNone/>
            </a:pPr>
            <a:r>
              <a:rPr lang="en-GB" u="sng" dirty="0"/>
              <a:t>Directive on Single-Use Plastics (2019)</a:t>
            </a:r>
            <a:endParaRPr lang="en-GB" dirty="0"/>
          </a:p>
          <a:p>
            <a:pPr>
              <a:lnSpc>
                <a:spcPct val="150000"/>
              </a:lnSpc>
            </a:pPr>
            <a:r>
              <a:rPr lang="en-GB" dirty="0"/>
              <a:t>Introduced in June 2019</a:t>
            </a:r>
          </a:p>
          <a:p>
            <a:pPr>
              <a:lnSpc>
                <a:spcPct val="150000"/>
              </a:lnSpc>
            </a:pPr>
            <a:r>
              <a:rPr lang="en-GB" dirty="0"/>
              <a:t>Advocates circular approach emphasizing sustainable, non-toxic, and reusable products</a:t>
            </a:r>
          </a:p>
          <a:p>
            <a:pPr>
              <a:lnSpc>
                <a:spcPct val="150000"/>
              </a:lnSpc>
            </a:pPr>
            <a:r>
              <a:rPr lang="en-GB" dirty="0"/>
              <a:t>Aims to reduce waste generation</a:t>
            </a:r>
          </a:p>
        </p:txBody>
      </p:sp>
      <p:sp>
        <p:nvSpPr>
          <p:cNvPr id="4" name="Segnaposto piè di pagina 3">
            <a:extLst>
              <a:ext uri="{FF2B5EF4-FFF2-40B4-BE49-F238E27FC236}">
                <a16:creationId xmlns:a16="http://schemas.microsoft.com/office/drawing/2014/main" id="{2CA18146-28AF-2A6F-5A84-6D8316A2C21A}"/>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Action Plan for Circular Economy and Product Sustainability</a:t>
            </a:r>
          </a:p>
        </p:txBody>
      </p:sp>
      <p:sp>
        <p:nvSpPr>
          <p:cNvPr id="5" name="Segnaposto numero diapositiva 4">
            <a:extLst>
              <a:ext uri="{FF2B5EF4-FFF2-40B4-BE49-F238E27FC236}">
                <a16:creationId xmlns:a16="http://schemas.microsoft.com/office/drawing/2014/main" id="{C8FD6A03-2621-CAC6-D5C4-DE2319A46CAF}"/>
              </a:ext>
            </a:extLst>
          </p:cNvPr>
          <p:cNvSpPr>
            <a:spLocks noGrp="1"/>
          </p:cNvSpPr>
          <p:nvPr>
            <p:ph type="sldNum" sz="quarter" idx="12"/>
          </p:nvPr>
        </p:nvSpPr>
        <p:spPr/>
        <p:txBody>
          <a:bodyPr/>
          <a:lstStyle/>
          <a:p>
            <a:fld id="{D57F1E4F-1CFF-5643-939E-217C01CDF565}" type="slidenum">
              <a:rPr lang="en-US" smtClean="0"/>
              <a:pPr/>
              <a:t>38</a:t>
            </a:fld>
            <a:endParaRPr lang="en-US" dirty="0"/>
          </a:p>
        </p:txBody>
      </p:sp>
    </p:spTree>
    <p:extLst>
      <p:ext uri="{BB962C8B-B14F-4D97-AF65-F5344CB8AC3E}">
        <p14:creationId xmlns:p14="http://schemas.microsoft.com/office/powerpoint/2010/main" val="498366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C6CCB-5C64-180D-41C0-381423472DE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134D68F-AE32-C208-5AFB-19F10731011C}"/>
              </a:ext>
            </a:extLst>
          </p:cNvPr>
          <p:cNvSpPr>
            <a:spLocks noGrp="1"/>
          </p:cNvSpPr>
          <p:nvPr>
            <p:ph type="title"/>
          </p:nvPr>
        </p:nvSpPr>
        <p:spPr>
          <a:xfrm>
            <a:off x="2720008" y="280192"/>
            <a:ext cx="10515600" cy="1009651"/>
          </a:xfrm>
        </p:spPr>
        <p:txBody>
          <a:bodyPr>
            <a:normAutofit/>
          </a:bodyPr>
          <a:lstStyle/>
          <a:p>
            <a:r>
              <a:rPr lang="en-GB" dirty="0"/>
              <a:t>4.1.	Strategic action plan</a:t>
            </a:r>
          </a:p>
        </p:txBody>
      </p:sp>
      <p:sp>
        <p:nvSpPr>
          <p:cNvPr id="3" name="Segnaposto contenuto 2">
            <a:extLst>
              <a:ext uri="{FF2B5EF4-FFF2-40B4-BE49-F238E27FC236}">
                <a16:creationId xmlns:a16="http://schemas.microsoft.com/office/drawing/2014/main" id="{A5B0969D-3D03-2472-569D-3D5F76FB3DE9}"/>
              </a:ext>
            </a:extLst>
          </p:cNvPr>
          <p:cNvSpPr>
            <a:spLocks noGrp="1"/>
          </p:cNvSpPr>
          <p:nvPr>
            <p:ph idx="1"/>
          </p:nvPr>
        </p:nvSpPr>
        <p:spPr>
          <a:xfrm>
            <a:off x="838200" y="1588690"/>
            <a:ext cx="10515600" cy="4351338"/>
          </a:xfrm>
        </p:spPr>
        <p:txBody>
          <a:bodyPr>
            <a:normAutofit fontScale="92500" lnSpcReduction="10000"/>
          </a:bodyPr>
          <a:lstStyle/>
          <a:p>
            <a:pPr marL="0" indent="0">
              <a:lnSpc>
                <a:spcPct val="150000"/>
              </a:lnSpc>
              <a:buNone/>
            </a:pPr>
            <a:r>
              <a:rPr lang="en-GB" u="sng" dirty="0"/>
              <a:t>New Circular Economy Action Plan (March 2020)</a:t>
            </a:r>
          </a:p>
          <a:p>
            <a:pPr>
              <a:lnSpc>
                <a:spcPct val="150000"/>
              </a:lnSpc>
            </a:pPr>
            <a:r>
              <a:rPr lang="en-GB" dirty="0"/>
              <a:t>Adopted on March 11, 2020, as part of the EU's Industrial Strategy</a:t>
            </a:r>
          </a:p>
          <a:p>
            <a:pPr>
              <a:lnSpc>
                <a:spcPct val="150000"/>
              </a:lnSpc>
            </a:pPr>
            <a:r>
              <a:rPr lang="en-GB" dirty="0"/>
              <a:t>Measures include promoting sustainable products, preventing waste generation, and converting waste into high-quality secondary resources</a:t>
            </a:r>
          </a:p>
          <a:p>
            <a:pPr>
              <a:lnSpc>
                <a:spcPct val="150000"/>
              </a:lnSpc>
            </a:pPr>
            <a:r>
              <a:rPr lang="en-GB" dirty="0"/>
              <a:t>Focus on sectors with high resource use and potential for circular economy implementation</a:t>
            </a:r>
          </a:p>
          <a:p>
            <a:pPr>
              <a:lnSpc>
                <a:spcPct val="150000"/>
              </a:lnSpc>
            </a:pPr>
            <a:r>
              <a:rPr lang="en-GB" dirty="0"/>
              <a:t>Global guidance on circular economy to be provided, progress monitored for societal transition to circular economy model</a:t>
            </a:r>
          </a:p>
        </p:txBody>
      </p:sp>
      <p:sp>
        <p:nvSpPr>
          <p:cNvPr id="4" name="Segnaposto piè di pagina 3">
            <a:extLst>
              <a:ext uri="{FF2B5EF4-FFF2-40B4-BE49-F238E27FC236}">
                <a16:creationId xmlns:a16="http://schemas.microsoft.com/office/drawing/2014/main" id="{36ACBDED-D51C-28D9-958D-222849A7FDF3}"/>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Action Plan for Circular Economy and Product Sustainability</a:t>
            </a:r>
          </a:p>
        </p:txBody>
      </p:sp>
      <p:sp>
        <p:nvSpPr>
          <p:cNvPr id="5" name="Segnaposto numero diapositiva 4">
            <a:extLst>
              <a:ext uri="{FF2B5EF4-FFF2-40B4-BE49-F238E27FC236}">
                <a16:creationId xmlns:a16="http://schemas.microsoft.com/office/drawing/2014/main" id="{A3A6DD37-C5F5-F726-899B-EE03BB2CBB7F}"/>
              </a:ext>
            </a:extLst>
          </p:cNvPr>
          <p:cNvSpPr>
            <a:spLocks noGrp="1"/>
          </p:cNvSpPr>
          <p:nvPr>
            <p:ph type="sldNum" sz="quarter" idx="12"/>
          </p:nvPr>
        </p:nvSpPr>
        <p:spPr/>
        <p:txBody>
          <a:bodyPr/>
          <a:lstStyle/>
          <a:p>
            <a:fld id="{D57F1E4F-1CFF-5643-939E-217C01CDF565}" type="slidenum">
              <a:rPr lang="en-US" smtClean="0"/>
              <a:pPr/>
              <a:t>39</a:t>
            </a:fld>
            <a:endParaRPr lang="en-US" dirty="0"/>
          </a:p>
        </p:txBody>
      </p:sp>
    </p:spTree>
    <p:extLst>
      <p:ext uri="{BB962C8B-B14F-4D97-AF65-F5344CB8AC3E}">
        <p14:creationId xmlns:p14="http://schemas.microsoft.com/office/powerpoint/2010/main" val="2169278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15AF23E6-2A9D-7113-1C19-1D77DBE597BA}"/>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t>
            </a:r>
            <a:r>
              <a:rPr lang="en-GB" dirty="0"/>
              <a:t>Background and concept of the Circular Economy</a:t>
            </a:r>
          </a:p>
          <a:p>
            <a:endParaRPr lang="en-US" dirty="0"/>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
        <p:nvSpPr>
          <p:cNvPr id="11" name="Titolo 1">
            <a:extLst>
              <a:ext uri="{FF2B5EF4-FFF2-40B4-BE49-F238E27FC236}">
                <a16:creationId xmlns:a16="http://schemas.microsoft.com/office/drawing/2014/main" id="{3E891CA7-2302-92D0-4C34-35025EE47AF8}"/>
              </a:ext>
            </a:extLst>
          </p:cNvPr>
          <p:cNvSpPr txBox="1">
            <a:spLocks/>
          </p:cNvSpPr>
          <p:nvPr/>
        </p:nvSpPr>
        <p:spPr>
          <a:xfrm>
            <a:off x="838200" y="2160104"/>
            <a:ext cx="10515600" cy="17737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a:lstStyle>
          <a:p>
            <a:pPr algn="ctr"/>
            <a:r>
              <a:rPr lang="en-GB" b="1" dirty="0"/>
              <a:t>1. Background and concept of the Circular Economy</a:t>
            </a:r>
          </a:p>
        </p:txBody>
      </p:sp>
    </p:spTree>
    <p:extLst>
      <p:ext uri="{BB962C8B-B14F-4D97-AF65-F5344CB8AC3E}">
        <p14:creationId xmlns:p14="http://schemas.microsoft.com/office/powerpoint/2010/main" val="945121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489FC-C856-50DD-6DB4-29A72566926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EB20C10-DD0C-A689-A84A-3635338667FE}"/>
              </a:ext>
            </a:extLst>
          </p:cNvPr>
          <p:cNvSpPr>
            <a:spLocks noGrp="1"/>
          </p:cNvSpPr>
          <p:nvPr>
            <p:ph type="title"/>
          </p:nvPr>
        </p:nvSpPr>
        <p:spPr>
          <a:xfrm>
            <a:off x="3091069" y="447984"/>
            <a:ext cx="10515600" cy="1009651"/>
          </a:xfrm>
        </p:spPr>
        <p:txBody>
          <a:bodyPr>
            <a:normAutofit/>
          </a:bodyPr>
          <a:lstStyle/>
          <a:p>
            <a:r>
              <a:rPr lang="en-GB" dirty="0"/>
              <a:t>Additional Information</a:t>
            </a:r>
          </a:p>
        </p:txBody>
      </p:sp>
      <p:sp>
        <p:nvSpPr>
          <p:cNvPr id="3" name="Segnaposto contenuto 2">
            <a:extLst>
              <a:ext uri="{FF2B5EF4-FFF2-40B4-BE49-F238E27FC236}">
                <a16:creationId xmlns:a16="http://schemas.microsoft.com/office/drawing/2014/main" id="{BDA81B00-5AC7-D518-CB7C-E5434A0621A3}"/>
              </a:ext>
            </a:extLst>
          </p:cNvPr>
          <p:cNvSpPr>
            <a:spLocks noGrp="1"/>
          </p:cNvSpPr>
          <p:nvPr>
            <p:ph idx="1"/>
          </p:nvPr>
        </p:nvSpPr>
        <p:spPr>
          <a:xfrm>
            <a:off x="838200" y="2187574"/>
            <a:ext cx="10515600" cy="4351338"/>
          </a:xfrm>
        </p:spPr>
        <p:txBody>
          <a:bodyPr/>
          <a:lstStyle/>
          <a:p>
            <a:pPr marL="0" indent="0" algn="just">
              <a:lnSpc>
                <a:spcPct val="115000"/>
              </a:lnSpc>
              <a:spcBef>
                <a:spcPts val="600"/>
              </a:spcBef>
              <a:spcAft>
                <a:spcPts val="600"/>
              </a:spcAft>
              <a:buNone/>
            </a:pPr>
            <a:r>
              <a:rPr lang="en-GB" sz="18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If you want to learn more on Europe’s Circular Economy action plan, please read this article in the following link</a:t>
            </a:r>
            <a:endParaRPr lang="en-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i="1" u="sng" dirty="0">
                <a:solidFill>
                  <a:srgbClr val="808080"/>
                </a:solidFill>
                <a:effectLst/>
                <a:latin typeface="Calibri" panose="020F0502020204030204" pitchFamily="34" charset="0"/>
                <a:ea typeface="Calibri" panose="020F0502020204030204" pitchFamily="34" charset="0"/>
                <a:cs typeface="Calibri" panose="020F0502020204030204" pitchFamily="34" charset="0"/>
                <a:hlinkClick r:id="rId2"/>
              </a:rPr>
              <a:t>https://environment.ec.europa.eu/strategy/circular-economy-action-plan_en#:~:text=The%20EU's%20new%20circular%20action,new%20agenda%20for%20sustainable%20growth</a:t>
            </a:r>
            <a:endParaRPr lang="en-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18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endParaRPr lang="en-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18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If you want to learn more on EU’s Sustainable Products Initiative please watch this video in the following link</a:t>
            </a:r>
            <a:endParaRPr lang="en-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i="1" u="sng" dirty="0">
                <a:solidFill>
                  <a:srgbClr val="808080"/>
                </a:solidFill>
                <a:effectLst/>
                <a:latin typeface="Calibri" panose="020F0502020204030204" pitchFamily="34" charset="0"/>
                <a:ea typeface="Calibri" panose="020F0502020204030204" pitchFamily="34" charset="0"/>
                <a:cs typeface="Calibri" panose="020F0502020204030204" pitchFamily="34" charset="0"/>
                <a:hlinkClick r:id="rId3"/>
              </a:rPr>
              <a:t>https://www.youtube.com/watch?v=BQs8MJLuxMw</a:t>
            </a:r>
            <a:r>
              <a:rPr lang="en-GB" sz="18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endParaRPr lang="en-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egnaposto piè di pagina 3">
            <a:extLst>
              <a:ext uri="{FF2B5EF4-FFF2-40B4-BE49-F238E27FC236}">
                <a16:creationId xmlns:a16="http://schemas.microsoft.com/office/drawing/2014/main" id="{F8B9571A-219E-7A29-32CC-C354F8B3F379}"/>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Action Plan for Circular Economy and Product Sustainability</a:t>
            </a:r>
          </a:p>
        </p:txBody>
      </p:sp>
      <p:sp>
        <p:nvSpPr>
          <p:cNvPr id="5" name="Segnaposto numero diapositiva 4">
            <a:extLst>
              <a:ext uri="{FF2B5EF4-FFF2-40B4-BE49-F238E27FC236}">
                <a16:creationId xmlns:a16="http://schemas.microsoft.com/office/drawing/2014/main" id="{B8F1B9FF-8229-F087-5A8B-B757BFD552C0}"/>
              </a:ext>
            </a:extLst>
          </p:cNvPr>
          <p:cNvSpPr>
            <a:spLocks noGrp="1"/>
          </p:cNvSpPr>
          <p:nvPr>
            <p:ph type="sldNum" sz="quarter" idx="12"/>
          </p:nvPr>
        </p:nvSpPr>
        <p:spPr/>
        <p:txBody>
          <a:bodyPr/>
          <a:lstStyle/>
          <a:p>
            <a:fld id="{D57F1E4F-1CFF-5643-939E-217C01CDF565}" type="slidenum">
              <a:rPr lang="en-US" smtClean="0"/>
              <a:pPr/>
              <a:t>40</a:t>
            </a:fld>
            <a:endParaRPr lang="en-US" dirty="0"/>
          </a:p>
        </p:txBody>
      </p:sp>
    </p:spTree>
    <p:extLst>
      <p:ext uri="{BB962C8B-B14F-4D97-AF65-F5344CB8AC3E}">
        <p14:creationId xmlns:p14="http://schemas.microsoft.com/office/powerpoint/2010/main" val="23571116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1CB72-56AC-9E74-8D83-131E054613F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F28692D-B161-CD64-CF15-C410DE254755}"/>
              </a:ext>
            </a:extLst>
          </p:cNvPr>
          <p:cNvSpPr>
            <a:spLocks noGrp="1"/>
          </p:cNvSpPr>
          <p:nvPr>
            <p:ph type="title"/>
          </p:nvPr>
        </p:nvSpPr>
        <p:spPr>
          <a:xfrm>
            <a:off x="1222513" y="2727358"/>
            <a:ext cx="10515600" cy="1009651"/>
          </a:xfrm>
        </p:spPr>
        <p:txBody>
          <a:bodyPr>
            <a:normAutofit/>
          </a:bodyPr>
          <a:lstStyle/>
          <a:p>
            <a:r>
              <a:rPr lang="en-GB" dirty="0"/>
              <a:t>5. System Thinking and Circular Economy</a:t>
            </a:r>
          </a:p>
        </p:txBody>
      </p:sp>
      <p:sp>
        <p:nvSpPr>
          <p:cNvPr id="4" name="Segnaposto piè di pagina 3">
            <a:extLst>
              <a:ext uri="{FF2B5EF4-FFF2-40B4-BE49-F238E27FC236}">
                <a16:creationId xmlns:a16="http://schemas.microsoft.com/office/drawing/2014/main" id="{0CB07DB4-9A0C-259F-30EC-3507A309C02C}"/>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System Thinking and Circular Economy</a:t>
            </a:r>
          </a:p>
        </p:txBody>
      </p:sp>
      <p:sp>
        <p:nvSpPr>
          <p:cNvPr id="5" name="Segnaposto numero diapositiva 4">
            <a:extLst>
              <a:ext uri="{FF2B5EF4-FFF2-40B4-BE49-F238E27FC236}">
                <a16:creationId xmlns:a16="http://schemas.microsoft.com/office/drawing/2014/main" id="{1EA7882D-EE77-AB77-4534-C9E5911E00F7}"/>
              </a:ext>
            </a:extLst>
          </p:cNvPr>
          <p:cNvSpPr>
            <a:spLocks noGrp="1"/>
          </p:cNvSpPr>
          <p:nvPr>
            <p:ph type="sldNum" sz="quarter" idx="12"/>
          </p:nvPr>
        </p:nvSpPr>
        <p:spPr/>
        <p:txBody>
          <a:bodyPr/>
          <a:lstStyle/>
          <a:p>
            <a:fld id="{D57F1E4F-1CFF-5643-939E-217C01CDF565}" type="slidenum">
              <a:rPr lang="en-US" smtClean="0"/>
              <a:pPr/>
              <a:t>41</a:t>
            </a:fld>
            <a:endParaRPr lang="en-US" dirty="0"/>
          </a:p>
        </p:txBody>
      </p:sp>
    </p:spTree>
    <p:extLst>
      <p:ext uri="{BB962C8B-B14F-4D97-AF65-F5344CB8AC3E}">
        <p14:creationId xmlns:p14="http://schemas.microsoft.com/office/powerpoint/2010/main" val="22337819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7AAC2-523D-79F7-9F76-E4A6D32662D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00CA372-3DFF-03A5-A731-D6D2BE3DB046}"/>
              </a:ext>
            </a:extLst>
          </p:cNvPr>
          <p:cNvSpPr>
            <a:spLocks noGrp="1"/>
          </p:cNvSpPr>
          <p:nvPr>
            <p:ph type="title"/>
          </p:nvPr>
        </p:nvSpPr>
        <p:spPr>
          <a:xfrm>
            <a:off x="2865782" y="546478"/>
            <a:ext cx="10515600" cy="1009651"/>
          </a:xfrm>
        </p:spPr>
        <p:txBody>
          <a:bodyPr>
            <a:normAutofit/>
          </a:bodyPr>
          <a:lstStyle/>
          <a:p>
            <a:r>
              <a:rPr lang="en-GB" dirty="0"/>
              <a:t>5.1. Systems Thinking</a:t>
            </a:r>
          </a:p>
        </p:txBody>
      </p:sp>
      <p:sp>
        <p:nvSpPr>
          <p:cNvPr id="3" name="Segnaposto contenuto 2">
            <a:extLst>
              <a:ext uri="{FF2B5EF4-FFF2-40B4-BE49-F238E27FC236}">
                <a16:creationId xmlns:a16="http://schemas.microsoft.com/office/drawing/2014/main" id="{CA671DC7-C8CB-F921-F425-2511095D0FEB}"/>
              </a:ext>
            </a:extLst>
          </p:cNvPr>
          <p:cNvSpPr>
            <a:spLocks noGrp="1"/>
          </p:cNvSpPr>
          <p:nvPr>
            <p:ph idx="1"/>
          </p:nvPr>
        </p:nvSpPr>
        <p:spPr>
          <a:xfrm>
            <a:off x="838200" y="1887538"/>
            <a:ext cx="10515600" cy="4351338"/>
          </a:xfrm>
        </p:spPr>
        <p:txBody>
          <a:bodyPr/>
          <a:lstStyle/>
          <a:p>
            <a:pPr>
              <a:lnSpc>
                <a:spcPct val="150000"/>
              </a:lnSpc>
            </a:pPr>
            <a:r>
              <a:rPr lang="en-GB" dirty="0"/>
              <a:t>Globalization and technological advancements fuel the emergence and expansion of complex systems</a:t>
            </a:r>
          </a:p>
          <a:p>
            <a:pPr>
              <a:lnSpc>
                <a:spcPct val="150000"/>
              </a:lnSpc>
            </a:pPr>
            <a:r>
              <a:rPr lang="en-GB" dirty="0"/>
              <a:t>Interconnection of countries through global trade and economic networks</a:t>
            </a:r>
          </a:p>
          <a:p>
            <a:pPr>
              <a:lnSpc>
                <a:spcPct val="150000"/>
              </a:lnSpc>
            </a:pPr>
            <a:r>
              <a:rPr lang="en-GB" dirty="0"/>
              <a:t>Advances in technology, such as the Internet and GPS, contribute to the complexity of interconnected systems</a:t>
            </a:r>
          </a:p>
          <a:p>
            <a:pPr>
              <a:lnSpc>
                <a:spcPct val="150000"/>
              </a:lnSpc>
            </a:pPr>
            <a:r>
              <a:rPr lang="en-GB" dirty="0"/>
              <a:t>Interactions between systems lead to diverse and often unpredictable outcomes</a:t>
            </a:r>
          </a:p>
        </p:txBody>
      </p:sp>
      <p:sp>
        <p:nvSpPr>
          <p:cNvPr id="4" name="Segnaposto piè di pagina 3">
            <a:extLst>
              <a:ext uri="{FF2B5EF4-FFF2-40B4-BE49-F238E27FC236}">
                <a16:creationId xmlns:a16="http://schemas.microsoft.com/office/drawing/2014/main" id="{B411EB22-E872-33FB-23DB-E97ABBB323F1}"/>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System Thinking and Circular Economy</a:t>
            </a:r>
          </a:p>
        </p:txBody>
      </p:sp>
      <p:sp>
        <p:nvSpPr>
          <p:cNvPr id="5" name="Segnaposto numero diapositiva 4">
            <a:extLst>
              <a:ext uri="{FF2B5EF4-FFF2-40B4-BE49-F238E27FC236}">
                <a16:creationId xmlns:a16="http://schemas.microsoft.com/office/drawing/2014/main" id="{992C3C37-6E17-4F4E-3CC4-D674103EF1DF}"/>
              </a:ext>
            </a:extLst>
          </p:cNvPr>
          <p:cNvSpPr>
            <a:spLocks noGrp="1"/>
          </p:cNvSpPr>
          <p:nvPr>
            <p:ph type="sldNum" sz="quarter" idx="12"/>
          </p:nvPr>
        </p:nvSpPr>
        <p:spPr/>
        <p:txBody>
          <a:bodyPr/>
          <a:lstStyle/>
          <a:p>
            <a:fld id="{D57F1E4F-1CFF-5643-939E-217C01CDF565}" type="slidenum">
              <a:rPr lang="en-US" smtClean="0"/>
              <a:pPr/>
              <a:t>42</a:t>
            </a:fld>
            <a:endParaRPr lang="en-US" dirty="0"/>
          </a:p>
        </p:txBody>
      </p:sp>
    </p:spTree>
    <p:extLst>
      <p:ext uri="{BB962C8B-B14F-4D97-AF65-F5344CB8AC3E}">
        <p14:creationId xmlns:p14="http://schemas.microsoft.com/office/powerpoint/2010/main" val="136823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B87C3-D7CE-10BC-369E-C30BC22C1CF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234451E-7F84-B9D1-A706-8E9A99436376}"/>
              </a:ext>
            </a:extLst>
          </p:cNvPr>
          <p:cNvSpPr>
            <a:spLocks noGrp="1"/>
          </p:cNvSpPr>
          <p:nvPr>
            <p:ph type="title"/>
          </p:nvPr>
        </p:nvSpPr>
        <p:spPr>
          <a:xfrm>
            <a:off x="2918791" y="480217"/>
            <a:ext cx="10515600" cy="1009651"/>
          </a:xfrm>
        </p:spPr>
        <p:txBody>
          <a:bodyPr>
            <a:normAutofit/>
          </a:bodyPr>
          <a:lstStyle/>
          <a:p>
            <a:r>
              <a:rPr lang="en-GB" dirty="0"/>
              <a:t>5.1. Systems Thinking</a:t>
            </a:r>
          </a:p>
        </p:txBody>
      </p:sp>
      <p:sp>
        <p:nvSpPr>
          <p:cNvPr id="3" name="Segnaposto contenuto 2">
            <a:extLst>
              <a:ext uri="{FF2B5EF4-FFF2-40B4-BE49-F238E27FC236}">
                <a16:creationId xmlns:a16="http://schemas.microsoft.com/office/drawing/2014/main" id="{4AB8541F-45EB-9F51-870E-1118B4574F6A}"/>
              </a:ext>
            </a:extLst>
          </p:cNvPr>
          <p:cNvSpPr>
            <a:spLocks noGrp="1"/>
          </p:cNvSpPr>
          <p:nvPr>
            <p:ph idx="1"/>
          </p:nvPr>
        </p:nvSpPr>
        <p:spPr>
          <a:xfrm>
            <a:off x="622852" y="1825625"/>
            <a:ext cx="10730948" cy="4351338"/>
          </a:xfrm>
        </p:spPr>
        <p:txBody>
          <a:bodyPr>
            <a:normAutofit lnSpcReduction="10000"/>
          </a:bodyPr>
          <a:lstStyle/>
          <a:p>
            <a:pPr marL="0" indent="0">
              <a:buNone/>
            </a:pPr>
            <a:r>
              <a:rPr lang="en-GB" dirty="0"/>
              <a:t>A system is an ensemble of regularly interacting or interdependent entities that together form a cohesive unit. </a:t>
            </a:r>
          </a:p>
          <a:p>
            <a:pPr marL="0" indent="0">
              <a:buNone/>
            </a:pPr>
            <a:endParaRPr lang="en-GB" dirty="0"/>
          </a:p>
          <a:p>
            <a:pPr marL="0" indent="0">
              <a:buNone/>
            </a:pPr>
            <a:r>
              <a:rPr lang="en-GB" i="1" u="sng" dirty="0"/>
              <a:t>Systems thinking involves abstract cognition that includes:</a:t>
            </a:r>
          </a:p>
          <a:p>
            <a:r>
              <a:rPr lang="en-GB" dirty="0"/>
              <a:t>Recognising different points of view</a:t>
            </a:r>
          </a:p>
          <a:p>
            <a:r>
              <a:rPr lang="en-GB" dirty="0"/>
              <a:t>Navigating ambiguity in system boundaries</a:t>
            </a:r>
          </a:p>
          <a:p>
            <a:r>
              <a:rPr lang="en-GB" dirty="0"/>
              <a:t>Understanding the multiple operational contexts of the system</a:t>
            </a:r>
          </a:p>
          <a:p>
            <a:r>
              <a:rPr lang="en-GB" dirty="0"/>
              <a:t>Identifying relationships within and across systems</a:t>
            </a:r>
          </a:p>
          <a:p>
            <a:r>
              <a:rPr lang="en-GB" dirty="0"/>
              <a:t>Understanding complex system dynamics</a:t>
            </a:r>
          </a:p>
          <a:p>
            <a:r>
              <a:rPr lang="en-GB" dirty="0"/>
              <a:t>Accurately anticipate the consequences of system changes</a:t>
            </a:r>
          </a:p>
        </p:txBody>
      </p:sp>
      <p:sp>
        <p:nvSpPr>
          <p:cNvPr id="4" name="Segnaposto piè di pagina 3">
            <a:extLst>
              <a:ext uri="{FF2B5EF4-FFF2-40B4-BE49-F238E27FC236}">
                <a16:creationId xmlns:a16="http://schemas.microsoft.com/office/drawing/2014/main" id="{923A8197-87A7-EB67-A23B-3A40D1D60A87}"/>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System Thinking and Circular Economy</a:t>
            </a:r>
          </a:p>
        </p:txBody>
      </p:sp>
      <p:sp>
        <p:nvSpPr>
          <p:cNvPr id="5" name="Segnaposto numero diapositiva 4">
            <a:extLst>
              <a:ext uri="{FF2B5EF4-FFF2-40B4-BE49-F238E27FC236}">
                <a16:creationId xmlns:a16="http://schemas.microsoft.com/office/drawing/2014/main" id="{AB43A5D8-3BFD-E782-7598-131C28E23D8B}"/>
              </a:ext>
            </a:extLst>
          </p:cNvPr>
          <p:cNvSpPr>
            <a:spLocks noGrp="1"/>
          </p:cNvSpPr>
          <p:nvPr>
            <p:ph type="sldNum" sz="quarter" idx="12"/>
          </p:nvPr>
        </p:nvSpPr>
        <p:spPr/>
        <p:txBody>
          <a:bodyPr/>
          <a:lstStyle/>
          <a:p>
            <a:fld id="{D57F1E4F-1CFF-5643-939E-217C01CDF565}" type="slidenum">
              <a:rPr lang="en-US" smtClean="0"/>
              <a:pPr/>
              <a:t>43</a:t>
            </a:fld>
            <a:endParaRPr lang="en-US" dirty="0"/>
          </a:p>
        </p:txBody>
      </p:sp>
      <p:pic>
        <p:nvPicPr>
          <p:cNvPr id="9" name="Picture 8" descr="A drawing of a head with arrows coming out of it&#10;&#10;Description automatically generated">
            <a:extLst>
              <a:ext uri="{FF2B5EF4-FFF2-40B4-BE49-F238E27FC236}">
                <a16:creationId xmlns:a16="http://schemas.microsoft.com/office/drawing/2014/main" id="{FC48D331-0458-EBF5-7257-15121564B756}"/>
              </a:ext>
            </a:extLst>
          </p:cNvPr>
          <p:cNvPicPr>
            <a:picLocks noChangeAspect="1"/>
          </p:cNvPicPr>
          <p:nvPr/>
        </p:nvPicPr>
        <p:blipFill>
          <a:blip r:embed="rId2"/>
          <a:stretch>
            <a:fillRect/>
          </a:stretch>
        </p:blipFill>
        <p:spPr>
          <a:xfrm>
            <a:off x="9518374" y="2776548"/>
            <a:ext cx="1908313" cy="2862250"/>
          </a:xfrm>
          <a:prstGeom prst="rect">
            <a:avLst/>
          </a:prstGeom>
        </p:spPr>
      </p:pic>
    </p:spTree>
    <p:extLst>
      <p:ext uri="{BB962C8B-B14F-4D97-AF65-F5344CB8AC3E}">
        <p14:creationId xmlns:p14="http://schemas.microsoft.com/office/powerpoint/2010/main" val="1292721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8C538-9292-5D82-F201-32F21BAAC998}"/>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AF7A52A-C915-E209-EF57-20D4D78DBC26}"/>
              </a:ext>
            </a:extLst>
          </p:cNvPr>
          <p:cNvSpPr>
            <a:spLocks noGrp="1"/>
          </p:cNvSpPr>
          <p:nvPr>
            <p:ph idx="1"/>
          </p:nvPr>
        </p:nvSpPr>
        <p:spPr>
          <a:xfrm>
            <a:off x="556591" y="1825625"/>
            <a:ext cx="8123583" cy="4351338"/>
          </a:xfrm>
        </p:spPr>
        <p:txBody>
          <a:bodyPr>
            <a:normAutofit/>
          </a:bodyPr>
          <a:lstStyle/>
          <a:p>
            <a:pPr marL="0" indent="0" algn="just">
              <a:lnSpc>
                <a:spcPct val="100000"/>
              </a:lnSpc>
              <a:buNone/>
            </a:pPr>
            <a:r>
              <a:rPr lang="en-GB" b="1" dirty="0"/>
              <a:t>Did you know that using systems thinking provides a broader perspective on problem-solving, presenting diverse options? </a:t>
            </a:r>
          </a:p>
          <a:p>
            <a:pPr marL="0" indent="0" algn="just">
              <a:lnSpc>
                <a:spcPct val="100000"/>
              </a:lnSpc>
              <a:buNone/>
            </a:pPr>
            <a:endParaRPr lang="en-GB" b="1" dirty="0"/>
          </a:p>
          <a:p>
            <a:pPr marL="0" indent="0" algn="just">
              <a:lnSpc>
                <a:spcPct val="100000"/>
              </a:lnSpc>
              <a:buNone/>
            </a:pPr>
            <a:r>
              <a:rPr lang="en-GB" dirty="0"/>
              <a:t>It also makes us realize that only solutions come with consequences on other system parts. This awareness helps us predict and potentially harness the impacts of our choices. Furthermore, systems thinking is instrumental in crafting narratives that explain how systems operate. </a:t>
            </a:r>
          </a:p>
        </p:txBody>
      </p:sp>
      <p:sp>
        <p:nvSpPr>
          <p:cNvPr id="4" name="Segnaposto piè di pagina 3">
            <a:extLst>
              <a:ext uri="{FF2B5EF4-FFF2-40B4-BE49-F238E27FC236}">
                <a16:creationId xmlns:a16="http://schemas.microsoft.com/office/drawing/2014/main" id="{69C38062-D5A6-956F-763F-2734556B7F87}"/>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System Thinking and Circular Economy</a:t>
            </a:r>
          </a:p>
        </p:txBody>
      </p:sp>
      <p:sp>
        <p:nvSpPr>
          <p:cNvPr id="5" name="Segnaposto numero diapositiva 4">
            <a:extLst>
              <a:ext uri="{FF2B5EF4-FFF2-40B4-BE49-F238E27FC236}">
                <a16:creationId xmlns:a16="http://schemas.microsoft.com/office/drawing/2014/main" id="{ECADFF7D-0774-EC26-980B-D0C9473FA3A2}"/>
              </a:ext>
            </a:extLst>
          </p:cNvPr>
          <p:cNvSpPr>
            <a:spLocks noGrp="1"/>
          </p:cNvSpPr>
          <p:nvPr>
            <p:ph type="sldNum" sz="quarter" idx="12"/>
          </p:nvPr>
        </p:nvSpPr>
        <p:spPr/>
        <p:txBody>
          <a:bodyPr/>
          <a:lstStyle/>
          <a:p>
            <a:fld id="{D57F1E4F-1CFF-5643-939E-217C01CDF565}" type="slidenum">
              <a:rPr lang="en-US" smtClean="0"/>
              <a:pPr/>
              <a:t>44</a:t>
            </a:fld>
            <a:endParaRPr lang="en-US" dirty="0"/>
          </a:p>
        </p:txBody>
      </p:sp>
      <p:pic>
        <p:nvPicPr>
          <p:cNvPr id="6" name="Picture 5">
            <a:extLst>
              <a:ext uri="{FF2B5EF4-FFF2-40B4-BE49-F238E27FC236}">
                <a16:creationId xmlns:a16="http://schemas.microsoft.com/office/drawing/2014/main" id="{4285BCC3-C383-4442-361E-E2B7A9621C08}"/>
              </a:ext>
            </a:extLst>
          </p:cNvPr>
          <p:cNvPicPr>
            <a:picLocks noChangeAspect="1"/>
          </p:cNvPicPr>
          <p:nvPr/>
        </p:nvPicPr>
        <p:blipFill rotWithShape="1">
          <a:blip r:embed="rId2">
            <a:extLst>
              <a:ext uri="{28A0092B-C50C-407E-A947-70E740481C1C}">
                <a14:useLocalDpi xmlns:a14="http://schemas.microsoft.com/office/drawing/2010/main" val="0"/>
              </a:ext>
            </a:extLst>
          </a:blip>
          <a:srcRect l="-1" r="4523" b="3893"/>
          <a:stretch/>
        </p:blipFill>
        <p:spPr bwMode="auto">
          <a:xfrm>
            <a:off x="9263725" y="2781418"/>
            <a:ext cx="1844910" cy="1902897"/>
          </a:xfrm>
          <a:prstGeom prst="rect">
            <a:avLst/>
          </a:prstGeom>
          <a:noFill/>
          <a:ln>
            <a:noFill/>
          </a:ln>
          <a:extLst>
            <a:ext uri="{53640926-AAD7-44D8-BBD7-CCE9431645EC}">
              <a14:shadowObscured xmlns:a14="http://schemas.microsoft.com/office/drawing/2010/main"/>
            </a:ext>
          </a:extLst>
        </p:spPr>
      </p:pic>
      <p:sp>
        <p:nvSpPr>
          <p:cNvPr id="11" name="Titolo 1">
            <a:extLst>
              <a:ext uri="{FF2B5EF4-FFF2-40B4-BE49-F238E27FC236}">
                <a16:creationId xmlns:a16="http://schemas.microsoft.com/office/drawing/2014/main" id="{B2071DDC-7CDC-5653-C98A-3F8769799C92}"/>
              </a:ext>
            </a:extLst>
          </p:cNvPr>
          <p:cNvSpPr>
            <a:spLocks noGrp="1"/>
          </p:cNvSpPr>
          <p:nvPr>
            <p:ph type="title"/>
          </p:nvPr>
        </p:nvSpPr>
        <p:spPr>
          <a:xfrm>
            <a:off x="3183835" y="489661"/>
            <a:ext cx="10515600" cy="1009651"/>
          </a:xfrm>
        </p:spPr>
        <p:txBody>
          <a:bodyPr>
            <a:normAutofit/>
          </a:bodyPr>
          <a:lstStyle/>
          <a:p>
            <a:r>
              <a:rPr lang="en-GB" dirty="0"/>
              <a:t>5.1. Systems Thinking</a:t>
            </a:r>
          </a:p>
        </p:txBody>
      </p:sp>
    </p:spTree>
    <p:extLst>
      <p:ext uri="{BB962C8B-B14F-4D97-AF65-F5344CB8AC3E}">
        <p14:creationId xmlns:p14="http://schemas.microsoft.com/office/powerpoint/2010/main" val="23569547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26049-4689-E161-5E35-BEA30697FEC0}"/>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473D86E-4126-9D85-BC4C-8F40816CB519}"/>
              </a:ext>
            </a:extLst>
          </p:cNvPr>
          <p:cNvSpPr>
            <a:spLocks noGrp="1"/>
          </p:cNvSpPr>
          <p:nvPr>
            <p:ph idx="1"/>
          </p:nvPr>
        </p:nvSpPr>
        <p:spPr>
          <a:xfrm>
            <a:off x="838200" y="1789595"/>
            <a:ext cx="10515600" cy="3961848"/>
          </a:xfrm>
        </p:spPr>
        <p:txBody>
          <a:bodyPr>
            <a:normAutofit/>
          </a:bodyPr>
          <a:lstStyle/>
          <a:p>
            <a:pPr marL="0" indent="0" algn="just">
              <a:lnSpc>
                <a:spcPct val="115000"/>
              </a:lnSpc>
              <a:spcAft>
                <a:spcPts val="1125"/>
              </a:spcAft>
              <a:buNone/>
            </a:pPr>
            <a:r>
              <a:rPr lang="en-GB" u="sng"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Ideal scenarios for using systems thinking include:</a:t>
            </a:r>
            <a:endParaRPr lang="en-GR" u="sng" dirty="0">
              <a:solidFill>
                <a:srgbClr val="595959"/>
              </a:solidFill>
              <a:effectLst/>
              <a:latin typeface="Minion Pro"/>
              <a:ea typeface="Times New Roman" panose="02020603050405020304" pitchFamily="18" charset="0"/>
              <a:cs typeface="Open Sans" panose="020B0606030504020204" pitchFamily="34" charset="0"/>
            </a:endParaRPr>
          </a:p>
          <a:p>
            <a:pPr marL="342900" lvl="0" indent="-342900" algn="just">
              <a:lnSpc>
                <a:spcPct val="115000"/>
              </a:lnSpc>
              <a:spcAft>
                <a:spcPts val="1125"/>
              </a:spcAft>
              <a:buSzPts val="1000"/>
              <a:buFont typeface="Symbol" pitchFamily="2" charset="2"/>
              <a:buChar char=""/>
              <a:tabLst>
                <a:tab pos="457200" algn="l"/>
              </a:tabLst>
            </a:pPr>
            <a:r>
              <a:rPr lang="en-GB"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Significant issues.</a:t>
            </a:r>
            <a:endParaRPr lang="en-GR" dirty="0">
              <a:solidFill>
                <a:srgbClr val="595959"/>
              </a:solidFill>
              <a:effectLst/>
              <a:latin typeface="Minion Pro"/>
              <a:ea typeface="Times New Roman" panose="02020603050405020304" pitchFamily="18" charset="0"/>
              <a:cs typeface="Open Sans" panose="020B0606030504020204" pitchFamily="34" charset="0"/>
            </a:endParaRPr>
          </a:p>
          <a:p>
            <a:pPr marL="342900" lvl="0" indent="-342900" algn="just">
              <a:lnSpc>
                <a:spcPct val="115000"/>
              </a:lnSpc>
              <a:spcAft>
                <a:spcPts val="1125"/>
              </a:spcAft>
              <a:buSzPts val="1000"/>
              <a:buFont typeface="Symbol" pitchFamily="2" charset="2"/>
              <a:buChar char=""/>
              <a:tabLst>
                <a:tab pos="457200" algn="l"/>
              </a:tabLst>
            </a:pPr>
            <a:r>
              <a:rPr lang="en-GB"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Recurring, not isolated, problems.</a:t>
            </a:r>
            <a:endParaRPr lang="en-GR" dirty="0">
              <a:solidFill>
                <a:srgbClr val="595959"/>
              </a:solidFill>
              <a:effectLst/>
              <a:latin typeface="Minion Pro"/>
              <a:ea typeface="Times New Roman" panose="02020603050405020304" pitchFamily="18" charset="0"/>
              <a:cs typeface="Open Sans" panose="020B0606030504020204" pitchFamily="34" charset="0"/>
            </a:endParaRPr>
          </a:p>
          <a:p>
            <a:pPr marL="342900" lvl="0" indent="-342900" algn="just">
              <a:lnSpc>
                <a:spcPct val="115000"/>
              </a:lnSpc>
              <a:spcAft>
                <a:spcPts val="1125"/>
              </a:spcAft>
              <a:buSzPts val="1000"/>
              <a:buFont typeface="Symbol" pitchFamily="2" charset="2"/>
              <a:buChar char=""/>
              <a:tabLst>
                <a:tab pos="457200" algn="l"/>
              </a:tabLst>
            </a:pPr>
            <a:r>
              <a:rPr lang="en-GB"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Familiar issues with a traceable history.</a:t>
            </a:r>
            <a:endParaRPr lang="en-GR" dirty="0">
              <a:solidFill>
                <a:srgbClr val="595959"/>
              </a:solidFill>
              <a:effectLst/>
              <a:latin typeface="Minion Pro"/>
              <a:ea typeface="Times New Roman" panose="02020603050405020304" pitchFamily="18" charset="0"/>
              <a:cs typeface="Open Sans" panose="020B0606030504020204" pitchFamily="34" charset="0"/>
            </a:endParaRPr>
          </a:p>
          <a:p>
            <a:pPr marL="342900" lvl="0" indent="-342900" algn="just">
              <a:lnSpc>
                <a:spcPct val="115000"/>
              </a:lnSpc>
              <a:spcAft>
                <a:spcPts val="1125"/>
              </a:spcAft>
              <a:buSzPts val="1000"/>
              <a:buFont typeface="Symbol" pitchFamily="2" charset="2"/>
              <a:buChar char=""/>
              <a:tabLst>
                <a:tab pos="457200" algn="l"/>
              </a:tabLst>
            </a:pPr>
            <a:r>
              <a:rPr lang="en-GB"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Problems that have been previously addressed without success.</a:t>
            </a:r>
            <a:endParaRPr lang="en-GR" dirty="0">
              <a:solidFill>
                <a:srgbClr val="595959"/>
              </a:solidFill>
              <a:effectLst/>
              <a:latin typeface="Minion Pro"/>
              <a:ea typeface="Times New Roman" panose="02020603050405020304" pitchFamily="18" charset="0"/>
              <a:cs typeface="Open Sans" panose="020B0606030504020204" pitchFamily="34" charset="0"/>
            </a:endParaRPr>
          </a:p>
          <a:p>
            <a:endParaRPr lang="en-GB" dirty="0">
              <a:solidFill>
                <a:srgbClr val="595959"/>
              </a:solidFill>
            </a:endParaRPr>
          </a:p>
        </p:txBody>
      </p:sp>
      <p:sp>
        <p:nvSpPr>
          <p:cNvPr id="4" name="Segnaposto piè di pagina 3">
            <a:extLst>
              <a:ext uri="{FF2B5EF4-FFF2-40B4-BE49-F238E27FC236}">
                <a16:creationId xmlns:a16="http://schemas.microsoft.com/office/drawing/2014/main" id="{E95F9C01-8BBF-89A7-1FE7-7230B2D7C738}"/>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System Thinking and Circular Economy</a:t>
            </a:r>
          </a:p>
        </p:txBody>
      </p:sp>
      <p:sp>
        <p:nvSpPr>
          <p:cNvPr id="5" name="Segnaposto numero diapositiva 4">
            <a:extLst>
              <a:ext uri="{FF2B5EF4-FFF2-40B4-BE49-F238E27FC236}">
                <a16:creationId xmlns:a16="http://schemas.microsoft.com/office/drawing/2014/main" id="{177DE3D9-F560-BFFC-BC63-D965757932C9}"/>
              </a:ext>
            </a:extLst>
          </p:cNvPr>
          <p:cNvSpPr>
            <a:spLocks noGrp="1"/>
          </p:cNvSpPr>
          <p:nvPr>
            <p:ph type="sldNum" sz="quarter" idx="12"/>
          </p:nvPr>
        </p:nvSpPr>
        <p:spPr/>
        <p:txBody>
          <a:bodyPr/>
          <a:lstStyle/>
          <a:p>
            <a:fld id="{D57F1E4F-1CFF-5643-939E-217C01CDF565}" type="slidenum">
              <a:rPr lang="en-US" smtClean="0"/>
              <a:pPr/>
              <a:t>45</a:t>
            </a:fld>
            <a:endParaRPr lang="en-US" dirty="0"/>
          </a:p>
        </p:txBody>
      </p:sp>
      <p:sp>
        <p:nvSpPr>
          <p:cNvPr id="8" name="Titolo 1">
            <a:extLst>
              <a:ext uri="{FF2B5EF4-FFF2-40B4-BE49-F238E27FC236}">
                <a16:creationId xmlns:a16="http://schemas.microsoft.com/office/drawing/2014/main" id="{79710CE7-FBC2-55CB-05B8-0E1BEAC18D43}"/>
              </a:ext>
            </a:extLst>
          </p:cNvPr>
          <p:cNvSpPr>
            <a:spLocks noGrp="1"/>
          </p:cNvSpPr>
          <p:nvPr>
            <p:ph type="title"/>
          </p:nvPr>
        </p:nvSpPr>
        <p:spPr>
          <a:xfrm>
            <a:off x="2773017" y="425726"/>
            <a:ext cx="10515600" cy="1009651"/>
          </a:xfrm>
        </p:spPr>
        <p:txBody>
          <a:bodyPr>
            <a:normAutofit/>
          </a:bodyPr>
          <a:lstStyle/>
          <a:p>
            <a:r>
              <a:rPr lang="en-GB" dirty="0"/>
              <a:t>5.1. Systems Thinking</a:t>
            </a:r>
          </a:p>
        </p:txBody>
      </p:sp>
    </p:spTree>
    <p:extLst>
      <p:ext uri="{BB962C8B-B14F-4D97-AF65-F5344CB8AC3E}">
        <p14:creationId xmlns:p14="http://schemas.microsoft.com/office/powerpoint/2010/main" val="33900562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FAC3D-270B-F9F5-0653-EE3361113F56}"/>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5678E53-E658-9A30-6750-5BE846DE40E7}"/>
              </a:ext>
            </a:extLst>
          </p:cNvPr>
          <p:cNvSpPr>
            <a:spLocks noGrp="1"/>
          </p:cNvSpPr>
          <p:nvPr>
            <p:ph idx="1"/>
          </p:nvPr>
        </p:nvSpPr>
        <p:spPr>
          <a:xfrm>
            <a:off x="742122" y="1825625"/>
            <a:ext cx="10721008" cy="4351338"/>
          </a:xfrm>
        </p:spPr>
        <p:txBody>
          <a:bodyPr>
            <a:normAutofit fontScale="92500" lnSpcReduction="20000"/>
          </a:bodyPr>
          <a:lstStyle/>
          <a:p>
            <a:pPr marL="0" indent="0" algn="just">
              <a:lnSpc>
                <a:spcPct val="110000"/>
              </a:lnSpc>
              <a:buNone/>
            </a:pPr>
            <a:r>
              <a:rPr lang="en-GB" b="0" i="0" u="sng" dirty="0">
                <a:solidFill>
                  <a:srgbClr val="595959"/>
                </a:solidFill>
                <a:effectLst/>
                <a:latin typeface="Söhne"/>
              </a:rPr>
              <a:t>Advancing Systems Thinking for Problem Solving</a:t>
            </a:r>
          </a:p>
          <a:p>
            <a:pPr marL="0" indent="0" algn="just">
              <a:lnSpc>
                <a:spcPct val="110000"/>
              </a:lnSpc>
              <a:buNone/>
            </a:pPr>
            <a:endParaRPr lang="en-GB" b="0" i="0" u="sng" dirty="0">
              <a:solidFill>
                <a:srgbClr val="595959"/>
              </a:solidFill>
              <a:effectLst/>
              <a:latin typeface="Söhne"/>
            </a:endParaRPr>
          </a:p>
          <a:p>
            <a:pPr algn="just">
              <a:lnSpc>
                <a:spcPct val="110000"/>
              </a:lnSpc>
              <a:buFont typeface="Arial" panose="020B0604020202020204" pitchFamily="34" charset="0"/>
              <a:buChar char="•"/>
            </a:pPr>
            <a:r>
              <a:rPr lang="en-GB" b="0" i="0" dirty="0">
                <a:solidFill>
                  <a:srgbClr val="595959"/>
                </a:solidFill>
                <a:effectLst/>
                <a:latin typeface="Söhne"/>
              </a:rPr>
              <a:t>Sidestep the blame game and spark curiosity by asking, "What aren't we getting about this problem?"</a:t>
            </a:r>
          </a:p>
          <a:p>
            <a:pPr algn="just">
              <a:lnSpc>
                <a:spcPct val="110000"/>
              </a:lnSpc>
              <a:buFont typeface="Arial" panose="020B0604020202020204" pitchFamily="34" charset="0"/>
              <a:buChar char="•"/>
            </a:pPr>
            <a:r>
              <a:rPr lang="en-GB" b="0" i="0" dirty="0" err="1">
                <a:solidFill>
                  <a:srgbClr val="595959"/>
                </a:solidFill>
                <a:effectLst/>
                <a:latin typeface="Söhne"/>
              </a:rPr>
              <a:t>Analyze</a:t>
            </a:r>
            <a:r>
              <a:rPr lang="en-GB" b="0" i="0" dirty="0">
                <a:solidFill>
                  <a:srgbClr val="595959"/>
                </a:solidFill>
                <a:effectLst/>
                <a:latin typeface="Söhne"/>
              </a:rPr>
              <a:t> the issue using the iceberg framework: events, patterns, and structures</a:t>
            </a:r>
          </a:p>
          <a:p>
            <a:pPr algn="just">
              <a:lnSpc>
                <a:spcPct val="110000"/>
              </a:lnSpc>
              <a:buFont typeface="Arial" panose="020B0604020202020204" pitchFamily="34" charset="0"/>
              <a:buChar char="•"/>
            </a:pPr>
            <a:r>
              <a:rPr lang="en-GB" b="0" i="0" dirty="0">
                <a:solidFill>
                  <a:srgbClr val="595959"/>
                </a:solidFill>
                <a:effectLst/>
                <a:latin typeface="Söhne"/>
              </a:rPr>
              <a:t>Consider varied perspectives to gain unique insights from different stakeholders</a:t>
            </a:r>
          </a:p>
          <a:p>
            <a:pPr algn="just">
              <a:lnSpc>
                <a:spcPct val="110000"/>
              </a:lnSpc>
              <a:buFont typeface="Arial" panose="020B0604020202020204" pitchFamily="34" charset="0"/>
              <a:buChar char="•"/>
            </a:pPr>
            <a:r>
              <a:rPr lang="en-GB" b="0" i="0" dirty="0">
                <a:solidFill>
                  <a:srgbClr val="595959"/>
                </a:solidFill>
                <a:effectLst/>
                <a:latin typeface="Söhne"/>
              </a:rPr>
              <a:t>Advancing in systems thinking leads to intricate modelling methods and shifts in problem-solving perspectives</a:t>
            </a:r>
          </a:p>
          <a:p>
            <a:pPr algn="just">
              <a:lnSpc>
                <a:spcPct val="110000"/>
              </a:lnSpc>
              <a:buFont typeface="Arial" panose="020B0604020202020204" pitchFamily="34" charset="0"/>
              <a:buChar char="•"/>
            </a:pPr>
            <a:r>
              <a:rPr lang="en-GB" b="0" i="0" dirty="0">
                <a:solidFill>
                  <a:srgbClr val="595959"/>
                </a:solidFill>
                <a:effectLst/>
                <a:latin typeface="Söhne"/>
              </a:rPr>
              <a:t>Various models and strategies promote systems thinking for sustainability, focusing on minimizing resource and energy use while sometimes overlooking social, political, and economic aspects</a:t>
            </a:r>
          </a:p>
          <a:p>
            <a:pPr algn="just">
              <a:lnSpc>
                <a:spcPct val="11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2C2ED8E3-9417-B07B-0B37-A7C83A58DA9B}"/>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System Thinking and Circular Economy</a:t>
            </a:r>
          </a:p>
        </p:txBody>
      </p:sp>
      <p:sp>
        <p:nvSpPr>
          <p:cNvPr id="5" name="Segnaposto numero diapositiva 4">
            <a:extLst>
              <a:ext uri="{FF2B5EF4-FFF2-40B4-BE49-F238E27FC236}">
                <a16:creationId xmlns:a16="http://schemas.microsoft.com/office/drawing/2014/main" id="{FE69BBCB-2F2C-A573-2689-B647A1937362}"/>
              </a:ext>
            </a:extLst>
          </p:cNvPr>
          <p:cNvSpPr>
            <a:spLocks noGrp="1"/>
          </p:cNvSpPr>
          <p:nvPr>
            <p:ph type="sldNum" sz="quarter" idx="12"/>
          </p:nvPr>
        </p:nvSpPr>
        <p:spPr/>
        <p:txBody>
          <a:bodyPr/>
          <a:lstStyle/>
          <a:p>
            <a:fld id="{D57F1E4F-1CFF-5643-939E-217C01CDF565}" type="slidenum">
              <a:rPr lang="en-US" smtClean="0"/>
              <a:pPr/>
              <a:t>46</a:t>
            </a:fld>
            <a:endParaRPr lang="en-US" dirty="0"/>
          </a:p>
        </p:txBody>
      </p:sp>
      <p:sp>
        <p:nvSpPr>
          <p:cNvPr id="8" name="Titolo 1">
            <a:extLst>
              <a:ext uri="{FF2B5EF4-FFF2-40B4-BE49-F238E27FC236}">
                <a16:creationId xmlns:a16="http://schemas.microsoft.com/office/drawing/2014/main" id="{656319DB-A9A5-8AEC-E3C2-0BAD28C934DB}"/>
              </a:ext>
            </a:extLst>
          </p:cNvPr>
          <p:cNvSpPr>
            <a:spLocks noGrp="1"/>
          </p:cNvSpPr>
          <p:nvPr>
            <p:ph type="title"/>
          </p:nvPr>
        </p:nvSpPr>
        <p:spPr>
          <a:xfrm>
            <a:off x="2203174" y="636587"/>
            <a:ext cx="10515600" cy="1009651"/>
          </a:xfrm>
        </p:spPr>
        <p:txBody>
          <a:bodyPr>
            <a:normAutofit/>
          </a:bodyPr>
          <a:lstStyle/>
          <a:p>
            <a:r>
              <a:rPr lang="en-GB" dirty="0"/>
              <a:t>5.1. Systems Thinking</a:t>
            </a:r>
          </a:p>
        </p:txBody>
      </p:sp>
    </p:spTree>
    <p:extLst>
      <p:ext uri="{BB962C8B-B14F-4D97-AF65-F5344CB8AC3E}">
        <p14:creationId xmlns:p14="http://schemas.microsoft.com/office/powerpoint/2010/main" val="14832647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1B773-3EC5-0853-211E-3740D3396B4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E0BBB37-3772-1406-D5CE-A316CA8D17C1}"/>
              </a:ext>
            </a:extLst>
          </p:cNvPr>
          <p:cNvSpPr>
            <a:spLocks noGrp="1"/>
          </p:cNvSpPr>
          <p:nvPr>
            <p:ph type="title"/>
          </p:nvPr>
        </p:nvSpPr>
        <p:spPr>
          <a:xfrm>
            <a:off x="2945295" y="461236"/>
            <a:ext cx="10515600" cy="1009651"/>
          </a:xfrm>
        </p:spPr>
        <p:txBody>
          <a:bodyPr>
            <a:normAutofit/>
          </a:bodyPr>
          <a:lstStyle/>
          <a:p>
            <a:r>
              <a:rPr lang="en-GB" dirty="0"/>
              <a:t>Additional Information</a:t>
            </a:r>
          </a:p>
        </p:txBody>
      </p:sp>
      <p:sp>
        <p:nvSpPr>
          <p:cNvPr id="3" name="Segnaposto contenuto 2">
            <a:extLst>
              <a:ext uri="{FF2B5EF4-FFF2-40B4-BE49-F238E27FC236}">
                <a16:creationId xmlns:a16="http://schemas.microsoft.com/office/drawing/2014/main" id="{8F4B54A8-10EE-2084-B00B-B250B5A6D3DB}"/>
              </a:ext>
            </a:extLst>
          </p:cNvPr>
          <p:cNvSpPr>
            <a:spLocks noGrp="1"/>
          </p:cNvSpPr>
          <p:nvPr>
            <p:ph idx="1"/>
          </p:nvPr>
        </p:nvSpPr>
        <p:spPr>
          <a:xfrm>
            <a:off x="838200" y="1887538"/>
            <a:ext cx="10515600" cy="4351338"/>
          </a:xfrm>
        </p:spPr>
        <p:txBody>
          <a:bodyPr>
            <a:normAutofit/>
          </a:bodyPr>
          <a:lstStyle/>
          <a:p>
            <a:pPr marL="0" indent="0" algn="just">
              <a:lnSpc>
                <a:spcPct val="115000"/>
              </a:lnSpc>
              <a:spcBef>
                <a:spcPts val="600"/>
              </a:spcBef>
              <a:spcAft>
                <a:spcPts val="600"/>
              </a:spcAft>
              <a:buNone/>
            </a:pPr>
            <a:r>
              <a:rPr lang="en-GB"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If you want to learn more on the Systems Thinking, please watch the video in the following link</a:t>
            </a:r>
            <a:endParaRPr lang="en-GR"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i="1" u="sng" dirty="0">
                <a:solidFill>
                  <a:srgbClr val="808080"/>
                </a:solidFill>
                <a:effectLst/>
                <a:latin typeface="Calibri" panose="020F0502020204030204" pitchFamily="34" charset="0"/>
                <a:ea typeface="Calibri" panose="020F0502020204030204" pitchFamily="34" charset="0"/>
                <a:cs typeface="Calibri" panose="020F0502020204030204" pitchFamily="34" charset="0"/>
                <a:hlinkClick r:id="rId2"/>
              </a:rPr>
              <a:t>https://www.youtube.com/watch?v=GPW0j2Bo_eY</a:t>
            </a:r>
            <a:r>
              <a:rPr lang="en-GB"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endParaRPr lang="en-GR"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endParaRPr lang="en-GR"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If you want to learn more on the importance of system-thinking and circularity, please watch the video in the following link</a:t>
            </a:r>
            <a:endParaRPr lang="en-GR"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r>
              <a:rPr lang="en-GB" i="1" u="sng" dirty="0">
                <a:solidFill>
                  <a:srgbClr val="000000"/>
                </a:solidFill>
                <a:effectLst/>
                <a:latin typeface="Minion Pro"/>
                <a:ea typeface="Times New Roman" panose="02020603050405020304" pitchFamily="18" charset="0"/>
                <a:cs typeface="Calibri" panose="020F0502020204030204" pitchFamily="34" charset="0"/>
                <a:hlinkClick r:id="rId3"/>
              </a:rPr>
              <a:t>https://www.youtube.com/watch?v=OvX3BMT6P-k&amp;t=4s</a:t>
            </a:r>
            <a:r>
              <a:rPr lang="en-GB" i="1" dirty="0">
                <a:solidFill>
                  <a:srgbClr val="000000"/>
                </a:solidFill>
                <a:effectLst/>
                <a:latin typeface="Minion Pro"/>
                <a:ea typeface="Times New Roman" panose="02020603050405020304" pitchFamily="18" charset="0"/>
                <a:cs typeface="Calibri" panose="020F0502020204030204" pitchFamily="34" charset="0"/>
              </a:rPr>
              <a:t> </a:t>
            </a:r>
            <a:endParaRPr lang="en-GB" dirty="0"/>
          </a:p>
        </p:txBody>
      </p:sp>
      <p:sp>
        <p:nvSpPr>
          <p:cNvPr id="4" name="Segnaposto piè di pagina 3">
            <a:extLst>
              <a:ext uri="{FF2B5EF4-FFF2-40B4-BE49-F238E27FC236}">
                <a16:creationId xmlns:a16="http://schemas.microsoft.com/office/drawing/2014/main" id="{2D3FB605-37CF-36BD-5C72-6B3F6AE3F2E3}"/>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System Thinking and Circular Economy</a:t>
            </a:r>
          </a:p>
        </p:txBody>
      </p:sp>
      <p:sp>
        <p:nvSpPr>
          <p:cNvPr id="5" name="Segnaposto numero diapositiva 4">
            <a:extLst>
              <a:ext uri="{FF2B5EF4-FFF2-40B4-BE49-F238E27FC236}">
                <a16:creationId xmlns:a16="http://schemas.microsoft.com/office/drawing/2014/main" id="{474C8A6C-0689-B8F1-F07E-126F451ECAB4}"/>
              </a:ext>
            </a:extLst>
          </p:cNvPr>
          <p:cNvSpPr>
            <a:spLocks noGrp="1"/>
          </p:cNvSpPr>
          <p:nvPr>
            <p:ph type="sldNum" sz="quarter" idx="12"/>
          </p:nvPr>
        </p:nvSpPr>
        <p:spPr/>
        <p:txBody>
          <a:bodyPr/>
          <a:lstStyle/>
          <a:p>
            <a:fld id="{D57F1E4F-1CFF-5643-939E-217C01CDF565}" type="slidenum">
              <a:rPr lang="en-US" smtClean="0"/>
              <a:pPr/>
              <a:t>47</a:t>
            </a:fld>
            <a:endParaRPr lang="en-US" dirty="0"/>
          </a:p>
        </p:txBody>
      </p:sp>
    </p:spTree>
    <p:extLst>
      <p:ext uri="{BB962C8B-B14F-4D97-AF65-F5344CB8AC3E}">
        <p14:creationId xmlns:p14="http://schemas.microsoft.com/office/powerpoint/2010/main" val="32607891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E7C8C-49F1-3CE6-3A63-AC3698BD600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1288873-512B-1480-CF7E-399632AB8C77}"/>
              </a:ext>
            </a:extLst>
          </p:cNvPr>
          <p:cNvSpPr>
            <a:spLocks noGrp="1"/>
          </p:cNvSpPr>
          <p:nvPr>
            <p:ph type="title"/>
          </p:nvPr>
        </p:nvSpPr>
        <p:spPr>
          <a:xfrm>
            <a:off x="1676400" y="2541828"/>
            <a:ext cx="10515600" cy="1009651"/>
          </a:xfrm>
        </p:spPr>
        <p:txBody>
          <a:bodyPr>
            <a:normAutofit/>
          </a:bodyPr>
          <a:lstStyle/>
          <a:p>
            <a:r>
              <a:rPr lang="en-GB" dirty="0"/>
              <a:t>6. Applying Circularity to Agriculture</a:t>
            </a:r>
          </a:p>
        </p:txBody>
      </p:sp>
      <p:sp>
        <p:nvSpPr>
          <p:cNvPr id="4" name="Segnaposto piè di pagina 3">
            <a:extLst>
              <a:ext uri="{FF2B5EF4-FFF2-40B4-BE49-F238E27FC236}">
                <a16:creationId xmlns:a16="http://schemas.microsoft.com/office/drawing/2014/main" id="{7A178137-B373-5BEE-3135-803A17AB0244}"/>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Applying Circularity to Agriculture</a:t>
            </a:r>
          </a:p>
        </p:txBody>
      </p:sp>
      <p:sp>
        <p:nvSpPr>
          <p:cNvPr id="5" name="Segnaposto numero diapositiva 4">
            <a:extLst>
              <a:ext uri="{FF2B5EF4-FFF2-40B4-BE49-F238E27FC236}">
                <a16:creationId xmlns:a16="http://schemas.microsoft.com/office/drawing/2014/main" id="{C53B4B75-AD4B-3085-0B9A-F85004B81C42}"/>
              </a:ext>
            </a:extLst>
          </p:cNvPr>
          <p:cNvSpPr>
            <a:spLocks noGrp="1"/>
          </p:cNvSpPr>
          <p:nvPr>
            <p:ph type="sldNum" sz="quarter" idx="12"/>
          </p:nvPr>
        </p:nvSpPr>
        <p:spPr/>
        <p:txBody>
          <a:bodyPr/>
          <a:lstStyle/>
          <a:p>
            <a:fld id="{D57F1E4F-1CFF-5643-939E-217C01CDF565}" type="slidenum">
              <a:rPr lang="en-US" smtClean="0"/>
              <a:pPr/>
              <a:t>48</a:t>
            </a:fld>
            <a:endParaRPr lang="en-US" dirty="0"/>
          </a:p>
        </p:txBody>
      </p:sp>
    </p:spTree>
    <p:extLst>
      <p:ext uri="{BB962C8B-B14F-4D97-AF65-F5344CB8AC3E}">
        <p14:creationId xmlns:p14="http://schemas.microsoft.com/office/powerpoint/2010/main" val="33152561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DDCF8-6591-FA9B-66EC-FDF37BAEBAB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1C9A658-675B-23E0-25EF-5CC014C5FBF9}"/>
              </a:ext>
            </a:extLst>
          </p:cNvPr>
          <p:cNvSpPr>
            <a:spLocks noGrp="1"/>
          </p:cNvSpPr>
          <p:nvPr>
            <p:ph type="title"/>
          </p:nvPr>
        </p:nvSpPr>
        <p:spPr>
          <a:xfrm>
            <a:off x="2653747" y="636587"/>
            <a:ext cx="10515600" cy="1009651"/>
          </a:xfrm>
        </p:spPr>
        <p:txBody>
          <a:bodyPr>
            <a:normAutofit/>
          </a:bodyPr>
          <a:lstStyle/>
          <a:p>
            <a:r>
              <a:rPr lang="en-GB" dirty="0"/>
              <a:t>6.1.	Circular food system</a:t>
            </a:r>
          </a:p>
        </p:txBody>
      </p:sp>
      <p:sp>
        <p:nvSpPr>
          <p:cNvPr id="3" name="Segnaposto contenuto 2">
            <a:extLst>
              <a:ext uri="{FF2B5EF4-FFF2-40B4-BE49-F238E27FC236}">
                <a16:creationId xmlns:a16="http://schemas.microsoft.com/office/drawing/2014/main" id="{CD83A6E6-DEE9-119A-CBA7-746DFB804F01}"/>
              </a:ext>
            </a:extLst>
          </p:cNvPr>
          <p:cNvSpPr>
            <a:spLocks noGrp="1"/>
          </p:cNvSpPr>
          <p:nvPr>
            <p:ph idx="1"/>
          </p:nvPr>
        </p:nvSpPr>
        <p:spPr/>
        <p:txBody>
          <a:bodyPr/>
          <a:lstStyle/>
          <a:p>
            <a:pPr marL="0" indent="0">
              <a:buNone/>
            </a:pPr>
            <a:r>
              <a:rPr lang="en-GB" u="sng" dirty="0"/>
              <a:t>Impact of the Global Food System</a:t>
            </a:r>
          </a:p>
          <a:p>
            <a:endParaRPr lang="en-GB" dirty="0"/>
          </a:p>
          <a:p>
            <a:pPr algn="just">
              <a:lnSpc>
                <a:spcPct val="150000"/>
              </a:lnSpc>
            </a:pPr>
            <a:r>
              <a:rPr lang="en-GB" dirty="0"/>
              <a:t>The global food system contributes to nearly 25% of all human-caused greenhouse gas emissions</a:t>
            </a:r>
          </a:p>
          <a:p>
            <a:pPr algn="just">
              <a:lnSpc>
                <a:spcPct val="150000"/>
              </a:lnSpc>
            </a:pPr>
            <a:r>
              <a:rPr lang="en-GB" dirty="0"/>
              <a:t>It leads to deforestation, biodiversity loss, and water pollution</a:t>
            </a:r>
          </a:p>
          <a:p>
            <a:pPr algn="just">
              <a:lnSpc>
                <a:spcPct val="150000"/>
              </a:lnSpc>
            </a:pPr>
            <a:r>
              <a:rPr lang="en-GB" dirty="0"/>
              <a:t>Occupies almost half of the world's non-ice, non-desert land</a:t>
            </a:r>
          </a:p>
        </p:txBody>
      </p:sp>
      <p:sp>
        <p:nvSpPr>
          <p:cNvPr id="4" name="Segnaposto piè di pagina 3">
            <a:extLst>
              <a:ext uri="{FF2B5EF4-FFF2-40B4-BE49-F238E27FC236}">
                <a16:creationId xmlns:a16="http://schemas.microsoft.com/office/drawing/2014/main" id="{1B3480F0-90E2-74C2-77E6-4D1A3488EFEC}"/>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Applying Circularity to Agriculture</a:t>
            </a:r>
          </a:p>
        </p:txBody>
      </p:sp>
      <p:sp>
        <p:nvSpPr>
          <p:cNvPr id="5" name="Segnaposto numero diapositiva 4">
            <a:extLst>
              <a:ext uri="{FF2B5EF4-FFF2-40B4-BE49-F238E27FC236}">
                <a16:creationId xmlns:a16="http://schemas.microsoft.com/office/drawing/2014/main" id="{62AE506B-EDD0-5555-D098-2307F5B0E90B}"/>
              </a:ext>
            </a:extLst>
          </p:cNvPr>
          <p:cNvSpPr>
            <a:spLocks noGrp="1"/>
          </p:cNvSpPr>
          <p:nvPr>
            <p:ph type="sldNum" sz="quarter" idx="12"/>
          </p:nvPr>
        </p:nvSpPr>
        <p:spPr/>
        <p:txBody>
          <a:bodyPr/>
          <a:lstStyle/>
          <a:p>
            <a:fld id="{D57F1E4F-1CFF-5643-939E-217C01CDF565}" type="slidenum">
              <a:rPr lang="en-US" smtClean="0"/>
              <a:pPr/>
              <a:t>49</a:t>
            </a:fld>
            <a:endParaRPr lang="en-US" dirty="0"/>
          </a:p>
        </p:txBody>
      </p:sp>
    </p:spTree>
    <p:extLst>
      <p:ext uri="{BB962C8B-B14F-4D97-AF65-F5344CB8AC3E}">
        <p14:creationId xmlns:p14="http://schemas.microsoft.com/office/powerpoint/2010/main" val="1352437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0ACF4-BE4E-7568-CAFF-AA987BF5E28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E951F17-493E-0DC5-95B2-61EB2AF15A18}"/>
              </a:ext>
            </a:extLst>
          </p:cNvPr>
          <p:cNvSpPr>
            <a:spLocks noGrp="1"/>
          </p:cNvSpPr>
          <p:nvPr>
            <p:ph type="title"/>
          </p:nvPr>
        </p:nvSpPr>
        <p:spPr>
          <a:xfrm>
            <a:off x="838200" y="999089"/>
            <a:ext cx="10515600" cy="1009651"/>
          </a:xfrm>
        </p:spPr>
        <p:txBody>
          <a:bodyPr>
            <a:normAutofit fontScale="90000"/>
          </a:bodyPr>
          <a:lstStyle/>
          <a:p>
            <a:pPr algn="ctr"/>
            <a:r>
              <a:rPr lang="en-GB" sz="4900" dirty="0"/>
              <a:t>1.1. Background</a:t>
            </a:r>
            <a:br>
              <a:rPr lang="en-GB" dirty="0">
                <a:solidFill>
                  <a:srgbClr val="0E101A"/>
                </a:solidFill>
                <a:effectLst/>
              </a:rPr>
            </a:br>
            <a:endParaRPr lang="en-GB" dirty="0"/>
          </a:p>
        </p:txBody>
      </p:sp>
      <p:sp>
        <p:nvSpPr>
          <p:cNvPr id="3" name="Segnaposto contenuto 2">
            <a:extLst>
              <a:ext uri="{FF2B5EF4-FFF2-40B4-BE49-F238E27FC236}">
                <a16:creationId xmlns:a16="http://schemas.microsoft.com/office/drawing/2014/main" id="{CB7511D1-4C32-9E27-A050-8969852F5ACD}"/>
              </a:ext>
            </a:extLst>
          </p:cNvPr>
          <p:cNvSpPr>
            <a:spLocks noGrp="1"/>
          </p:cNvSpPr>
          <p:nvPr>
            <p:ph idx="1"/>
          </p:nvPr>
        </p:nvSpPr>
        <p:spPr>
          <a:xfrm>
            <a:off x="838200" y="1887538"/>
            <a:ext cx="10515600" cy="4351338"/>
          </a:xfrm>
        </p:spPr>
        <p:txBody>
          <a:bodyPr>
            <a:normAutofit fontScale="92500" lnSpcReduction="20000"/>
          </a:bodyPr>
          <a:lstStyle/>
          <a:p>
            <a:pPr marL="0" indent="0" algn="l">
              <a:lnSpc>
                <a:spcPct val="150000"/>
              </a:lnSpc>
              <a:buNone/>
            </a:pPr>
            <a:r>
              <a:rPr lang="en-GB" b="0" i="0" u="sng" dirty="0">
                <a:solidFill>
                  <a:srgbClr val="595959"/>
                </a:solidFill>
                <a:effectLst/>
                <a:latin typeface="Söhne"/>
              </a:rPr>
              <a:t>The United Nations 2022 report predicts significant population growth:</a:t>
            </a:r>
          </a:p>
          <a:p>
            <a:pPr marL="742950" lvl="1" indent="-285750" algn="l">
              <a:lnSpc>
                <a:spcPct val="150000"/>
              </a:lnSpc>
              <a:buFont typeface="Arial" panose="020B0604020202020204" pitchFamily="34" charset="0"/>
              <a:buChar char="•"/>
            </a:pPr>
            <a:r>
              <a:rPr lang="en-GB" b="0" i="0" dirty="0">
                <a:effectLst/>
                <a:latin typeface="Söhne"/>
              </a:rPr>
              <a:t>8.5 billion by 2030</a:t>
            </a:r>
          </a:p>
          <a:p>
            <a:pPr marL="742950" lvl="1" indent="-285750" algn="l">
              <a:lnSpc>
                <a:spcPct val="150000"/>
              </a:lnSpc>
              <a:buFont typeface="Arial" panose="020B0604020202020204" pitchFamily="34" charset="0"/>
              <a:buChar char="•"/>
            </a:pPr>
            <a:r>
              <a:rPr lang="en-GB" b="0" i="0" dirty="0">
                <a:effectLst/>
                <a:latin typeface="Söhne"/>
              </a:rPr>
              <a:t>9.7 billion by 2050</a:t>
            </a:r>
          </a:p>
          <a:p>
            <a:pPr marL="0" indent="0" algn="l">
              <a:lnSpc>
                <a:spcPct val="150000"/>
              </a:lnSpc>
              <a:buNone/>
            </a:pPr>
            <a:r>
              <a:rPr lang="en-GB" b="0" i="0" u="sng" dirty="0">
                <a:solidFill>
                  <a:srgbClr val="595959"/>
                </a:solidFill>
                <a:effectLst/>
                <a:latin typeface="Söhne"/>
              </a:rPr>
              <a:t>Annual world extraction of raw materials:</a:t>
            </a:r>
          </a:p>
          <a:p>
            <a:pPr marL="742950" lvl="1" indent="-285750" algn="l">
              <a:lnSpc>
                <a:spcPct val="150000"/>
              </a:lnSpc>
              <a:buFont typeface="Arial" panose="020B0604020202020204" pitchFamily="34" charset="0"/>
              <a:buChar char="•"/>
            </a:pPr>
            <a:r>
              <a:rPr lang="en-GB" b="0" i="0" dirty="0">
                <a:effectLst/>
                <a:latin typeface="Söhne"/>
              </a:rPr>
              <a:t>Increased from 27.1 billion tonnes in 1970 to 92.1 billion tonnes in 2017</a:t>
            </a:r>
          </a:p>
          <a:p>
            <a:pPr marL="742950" lvl="1" indent="-285750" algn="l">
              <a:lnSpc>
                <a:spcPct val="150000"/>
              </a:lnSpc>
              <a:buFont typeface="Arial" panose="020B0604020202020204" pitchFamily="34" charset="0"/>
              <a:buChar char="•"/>
            </a:pPr>
            <a:r>
              <a:rPr lang="en-GB" b="0" i="0" dirty="0">
                <a:effectLst/>
                <a:latin typeface="Söhne"/>
              </a:rPr>
              <a:t>Average annual growth rate of 2.6%</a:t>
            </a:r>
          </a:p>
          <a:p>
            <a:pPr marL="0" indent="0" algn="l">
              <a:lnSpc>
                <a:spcPct val="150000"/>
              </a:lnSpc>
              <a:buNone/>
            </a:pPr>
            <a:r>
              <a:rPr lang="en-GB" b="0" i="0" u="sng" dirty="0">
                <a:solidFill>
                  <a:srgbClr val="595959"/>
                </a:solidFill>
                <a:effectLst/>
                <a:latin typeface="Söhne"/>
              </a:rPr>
              <a:t>Per capita demand for materials expected to rise:</a:t>
            </a:r>
          </a:p>
          <a:p>
            <a:pPr marL="742950" lvl="1" indent="-285750" algn="l">
              <a:lnSpc>
                <a:spcPct val="150000"/>
              </a:lnSpc>
              <a:buFont typeface="Arial" panose="020B0604020202020204" pitchFamily="34" charset="0"/>
              <a:buChar char="•"/>
            </a:pPr>
            <a:r>
              <a:rPr lang="en-GB" b="0" i="0" dirty="0">
                <a:effectLst/>
                <a:latin typeface="Söhne"/>
              </a:rPr>
              <a:t>From 7.4 tonnes in 1970 to 12.2 tonnes in 2022</a:t>
            </a:r>
          </a:p>
          <a:p>
            <a:pPr marL="0" indent="0">
              <a:lnSpc>
                <a:spcPct val="150000"/>
              </a:lnSpc>
              <a:buNone/>
            </a:pPr>
            <a:endParaRPr lang="en-GB" dirty="0">
              <a:solidFill>
                <a:srgbClr val="595959"/>
              </a:solidFill>
            </a:endParaRPr>
          </a:p>
        </p:txBody>
      </p:sp>
      <p:sp>
        <p:nvSpPr>
          <p:cNvPr id="4" name="Segnaposto piè di pagina 3">
            <a:extLst>
              <a:ext uri="{FF2B5EF4-FFF2-40B4-BE49-F238E27FC236}">
                <a16:creationId xmlns:a16="http://schemas.microsoft.com/office/drawing/2014/main" id="{60DF80A9-01FD-E1C2-7B62-388D5170B37A}"/>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t>
            </a:r>
            <a:r>
              <a:rPr lang="en-GB" dirty="0"/>
              <a:t>Background and concept of the Circular Economy</a:t>
            </a:r>
          </a:p>
          <a:p>
            <a:endParaRPr lang="en-US" dirty="0"/>
          </a:p>
        </p:txBody>
      </p:sp>
      <p:sp>
        <p:nvSpPr>
          <p:cNvPr id="5" name="Segnaposto numero diapositiva 4">
            <a:extLst>
              <a:ext uri="{FF2B5EF4-FFF2-40B4-BE49-F238E27FC236}">
                <a16:creationId xmlns:a16="http://schemas.microsoft.com/office/drawing/2014/main" id="{DC74E5E0-1FD4-5E5F-5601-29B2ACC9E623}"/>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4166151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9AA27-8806-E49D-CE0F-1BD29B32DE4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5F3EBD9-04C9-146C-138A-836298C1BA53}"/>
              </a:ext>
            </a:extLst>
          </p:cNvPr>
          <p:cNvSpPr>
            <a:spLocks noGrp="1"/>
          </p:cNvSpPr>
          <p:nvPr>
            <p:ph type="title"/>
          </p:nvPr>
        </p:nvSpPr>
        <p:spPr>
          <a:xfrm>
            <a:off x="2786270" y="474489"/>
            <a:ext cx="10515600" cy="1009651"/>
          </a:xfrm>
        </p:spPr>
        <p:txBody>
          <a:bodyPr>
            <a:normAutofit/>
          </a:bodyPr>
          <a:lstStyle/>
          <a:p>
            <a:r>
              <a:rPr lang="en-GB" dirty="0"/>
              <a:t>6.1.	Circular food system</a:t>
            </a:r>
          </a:p>
        </p:txBody>
      </p:sp>
      <p:sp>
        <p:nvSpPr>
          <p:cNvPr id="3" name="Segnaposto contenuto 2">
            <a:extLst>
              <a:ext uri="{FF2B5EF4-FFF2-40B4-BE49-F238E27FC236}">
                <a16:creationId xmlns:a16="http://schemas.microsoft.com/office/drawing/2014/main" id="{486FA02C-3374-6535-8D12-8C691259805C}"/>
              </a:ext>
            </a:extLst>
          </p:cNvPr>
          <p:cNvSpPr>
            <a:spLocks noGrp="1"/>
          </p:cNvSpPr>
          <p:nvPr>
            <p:ph idx="1"/>
          </p:nvPr>
        </p:nvSpPr>
        <p:spPr/>
        <p:txBody>
          <a:bodyPr/>
          <a:lstStyle/>
          <a:p>
            <a:pPr marL="0" indent="0">
              <a:buNone/>
            </a:pPr>
            <a:r>
              <a:rPr lang="en-GB" u="sng" dirty="0"/>
              <a:t>Challenges and Concerns</a:t>
            </a:r>
          </a:p>
          <a:p>
            <a:endParaRPr lang="en-GB" dirty="0"/>
          </a:p>
          <a:p>
            <a:pPr algn="just">
              <a:lnSpc>
                <a:spcPct val="150000"/>
              </a:lnSpc>
            </a:pPr>
            <a:r>
              <a:rPr lang="en-GB" dirty="0"/>
              <a:t>Concerns range from farm size and profitability to animal welfare and health risks</a:t>
            </a:r>
          </a:p>
          <a:p>
            <a:pPr algn="just">
              <a:lnSpc>
                <a:spcPct val="150000"/>
              </a:lnSpc>
            </a:pPr>
            <a:r>
              <a:rPr lang="en-GB" dirty="0"/>
              <a:t>Many recognize the Earth's physical limits as the ultimate constraint on human economic </a:t>
            </a:r>
            <a:r>
              <a:rPr lang="en-GB" dirty="0" err="1"/>
              <a:t>endeavor</a:t>
            </a:r>
            <a:endParaRPr lang="en-GB" dirty="0"/>
          </a:p>
          <a:p>
            <a:pPr algn="just">
              <a:lnSpc>
                <a:spcPct val="150000"/>
              </a:lnSpc>
            </a:pPr>
            <a:r>
              <a:rPr lang="en-GB" dirty="0"/>
              <a:t>Critical challenge: Ensure an adequate supply of nutritious food without depleting resources or damaging ecosystems</a:t>
            </a:r>
          </a:p>
        </p:txBody>
      </p:sp>
      <p:sp>
        <p:nvSpPr>
          <p:cNvPr id="4" name="Segnaposto piè di pagina 3">
            <a:extLst>
              <a:ext uri="{FF2B5EF4-FFF2-40B4-BE49-F238E27FC236}">
                <a16:creationId xmlns:a16="http://schemas.microsoft.com/office/drawing/2014/main" id="{E813054D-A9D8-1024-D74A-7FA62C196C22}"/>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Applying Circularity to Agriculture</a:t>
            </a:r>
          </a:p>
        </p:txBody>
      </p:sp>
      <p:sp>
        <p:nvSpPr>
          <p:cNvPr id="5" name="Segnaposto numero diapositiva 4">
            <a:extLst>
              <a:ext uri="{FF2B5EF4-FFF2-40B4-BE49-F238E27FC236}">
                <a16:creationId xmlns:a16="http://schemas.microsoft.com/office/drawing/2014/main" id="{4E5F16CD-4F9E-EEA1-CAA8-41342FB6BC68}"/>
              </a:ext>
            </a:extLst>
          </p:cNvPr>
          <p:cNvSpPr>
            <a:spLocks noGrp="1"/>
          </p:cNvSpPr>
          <p:nvPr>
            <p:ph type="sldNum" sz="quarter" idx="12"/>
          </p:nvPr>
        </p:nvSpPr>
        <p:spPr/>
        <p:txBody>
          <a:bodyPr/>
          <a:lstStyle/>
          <a:p>
            <a:fld id="{D57F1E4F-1CFF-5643-939E-217C01CDF565}" type="slidenum">
              <a:rPr lang="en-US" smtClean="0"/>
              <a:pPr/>
              <a:t>50</a:t>
            </a:fld>
            <a:endParaRPr lang="en-US" dirty="0"/>
          </a:p>
        </p:txBody>
      </p:sp>
    </p:spTree>
    <p:extLst>
      <p:ext uri="{BB962C8B-B14F-4D97-AF65-F5344CB8AC3E}">
        <p14:creationId xmlns:p14="http://schemas.microsoft.com/office/powerpoint/2010/main" val="22819474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68AAA-E563-0CBC-663A-EEC33690E8B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E907107-0636-3BD2-945A-4C93513612AB}"/>
              </a:ext>
            </a:extLst>
          </p:cNvPr>
          <p:cNvSpPr>
            <a:spLocks noGrp="1"/>
          </p:cNvSpPr>
          <p:nvPr>
            <p:ph type="title"/>
          </p:nvPr>
        </p:nvSpPr>
        <p:spPr>
          <a:xfrm>
            <a:off x="2733261" y="369782"/>
            <a:ext cx="10515600" cy="1009651"/>
          </a:xfrm>
        </p:spPr>
        <p:txBody>
          <a:bodyPr>
            <a:normAutofit/>
          </a:bodyPr>
          <a:lstStyle/>
          <a:p>
            <a:r>
              <a:rPr lang="en-GB" dirty="0"/>
              <a:t>6.1.	Circular food system</a:t>
            </a:r>
          </a:p>
        </p:txBody>
      </p:sp>
      <p:sp>
        <p:nvSpPr>
          <p:cNvPr id="3" name="Segnaposto contenuto 2">
            <a:extLst>
              <a:ext uri="{FF2B5EF4-FFF2-40B4-BE49-F238E27FC236}">
                <a16:creationId xmlns:a16="http://schemas.microsoft.com/office/drawing/2014/main" id="{6C77B392-6D57-A144-B812-6B8C430F0F88}"/>
              </a:ext>
            </a:extLst>
          </p:cNvPr>
          <p:cNvSpPr>
            <a:spLocks noGrp="1"/>
          </p:cNvSpPr>
          <p:nvPr>
            <p:ph idx="1"/>
          </p:nvPr>
        </p:nvSpPr>
        <p:spPr>
          <a:xfrm>
            <a:off x="427382" y="1652307"/>
            <a:ext cx="10515600" cy="4351338"/>
          </a:xfrm>
        </p:spPr>
        <p:txBody>
          <a:bodyPr/>
          <a:lstStyle/>
          <a:p>
            <a:pPr marL="0" indent="0">
              <a:buNone/>
            </a:pPr>
            <a:r>
              <a:rPr lang="en-GB" u="sng" dirty="0"/>
              <a:t>Circular Food System Approach</a:t>
            </a:r>
            <a:endParaRPr lang="en-GB" dirty="0"/>
          </a:p>
          <a:p>
            <a:pPr algn="just">
              <a:lnSpc>
                <a:spcPct val="150000"/>
              </a:lnSpc>
            </a:pPr>
            <a:r>
              <a:rPr lang="en-GB" dirty="0"/>
              <a:t>Adopting a circular food system involves reducing the use of non-renewable resources and promoting regenerative resources</a:t>
            </a:r>
          </a:p>
          <a:p>
            <a:pPr algn="just">
              <a:lnSpc>
                <a:spcPct val="150000"/>
              </a:lnSpc>
            </a:pPr>
            <a:r>
              <a:rPr lang="en-GB" dirty="0"/>
              <a:t>Prioritize minimizing food loss and waste for human consumption</a:t>
            </a:r>
          </a:p>
        </p:txBody>
      </p:sp>
      <p:sp>
        <p:nvSpPr>
          <p:cNvPr id="4" name="Segnaposto piè di pagina 3">
            <a:extLst>
              <a:ext uri="{FF2B5EF4-FFF2-40B4-BE49-F238E27FC236}">
                <a16:creationId xmlns:a16="http://schemas.microsoft.com/office/drawing/2014/main" id="{FE72683E-0922-6C38-D152-1172BCEE0BDE}"/>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Applying Circularity to Agriculture</a:t>
            </a:r>
          </a:p>
        </p:txBody>
      </p:sp>
      <p:sp>
        <p:nvSpPr>
          <p:cNvPr id="5" name="Segnaposto numero diapositiva 4">
            <a:extLst>
              <a:ext uri="{FF2B5EF4-FFF2-40B4-BE49-F238E27FC236}">
                <a16:creationId xmlns:a16="http://schemas.microsoft.com/office/drawing/2014/main" id="{6DD82EB5-9F22-FCA7-646F-C466190C39F0}"/>
              </a:ext>
            </a:extLst>
          </p:cNvPr>
          <p:cNvSpPr>
            <a:spLocks noGrp="1"/>
          </p:cNvSpPr>
          <p:nvPr>
            <p:ph type="sldNum" sz="quarter" idx="12"/>
          </p:nvPr>
        </p:nvSpPr>
        <p:spPr/>
        <p:txBody>
          <a:bodyPr/>
          <a:lstStyle/>
          <a:p>
            <a:fld id="{D57F1E4F-1CFF-5643-939E-217C01CDF565}" type="slidenum">
              <a:rPr lang="en-US" smtClean="0"/>
              <a:pPr/>
              <a:t>51</a:t>
            </a:fld>
            <a:endParaRPr lang="en-US" dirty="0"/>
          </a:p>
        </p:txBody>
      </p:sp>
      <p:pic>
        <p:nvPicPr>
          <p:cNvPr id="7" name="Picture 6" descr="A tractor harvesting crops in a field&#10;&#10;Description automatically generated">
            <a:extLst>
              <a:ext uri="{FF2B5EF4-FFF2-40B4-BE49-F238E27FC236}">
                <a16:creationId xmlns:a16="http://schemas.microsoft.com/office/drawing/2014/main" id="{60B1E657-6D92-8787-A1A8-76BC1996D0F0}"/>
              </a:ext>
            </a:extLst>
          </p:cNvPr>
          <p:cNvPicPr>
            <a:picLocks noChangeAspect="1"/>
          </p:cNvPicPr>
          <p:nvPr/>
        </p:nvPicPr>
        <p:blipFill>
          <a:blip r:embed="rId2"/>
          <a:stretch>
            <a:fillRect/>
          </a:stretch>
        </p:blipFill>
        <p:spPr>
          <a:xfrm>
            <a:off x="8211325" y="3909391"/>
            <a:ext cx="3553294" cy="2367128"/>
          </a:xfrm>
          <a:prstGeom prst="rect">
            <a:avLst/>
          </a:prstGeom>
        </p:spPr>
      </p:pic>
      <p:sp>
        <p:nvSpPr>
          <p:cNvPr id="8" name="TextBox 7">
            <a:extLst>
              <a:ext uri="{FF2B5EF4-FFF2-40B4-BE49-F238E27FC236}">
                <a16:creationId xmlns:a16="http://schemas.microsoft.com/office/drawing/2014/main" id="{A390C06A-EC44-9D79-E508-43DB145AE2C6}"/>
              </a:ext>
            </a:extLst>
          </p:cNvPr>
          <p:cNvSpPr txBox="1"/>
          <p:nvPr/>
        </p:nvSpPr>
        <p:spPr>
          <a:xfrm>
            <a:off x="427381" y="4354291"/>
            <a:ext cx="7336054" cy="1477328"/>
          </a:xfrm>
          <a:prstGeom prst="rect">
            <a:avLst/>
          </a:prstGeom>
          <a:noFill/>
        </p:spPr>
        <p:txBody>
          <a:bodyPr wrap="square" rtlCol="0">
            <a:spAutoFit/>
          </a:bodyPr>
          <a:lstStyle/>
          <a:p>
            <a:pPr marL="342900" indent="-342900" algn="just">
              <a:buFont typeface="Arial" panose="020B0604020202020204" pitchFamily="34" charset="0"/>
              <a:buChar char="•"/>
            </a:pPr>
            <a:r>
              <a:rPr lang="en-GB" sz="2400" dirty="0">
                <a:solidFill>
                  <a:schemeClr val="tx1">
                    <a:lumMod val="65000"/>
                    <a:lumOff val="35000"/>
                  </a:schemeClr>
                </a:solidFill>
              </a:rPr>
              <a:t>Reintroduce food waste into the food system through soil enrichment or animal feed, promoting sustainability</a:t>
            </a:r>
          </a:p>
          <a:p>
            <a:pPr marL="285750" indent="-285750">
              <a:buFont typeface="Arial" panose="020B0604020202020204" pitchFamily="34" charset="0"/>
              <a:buChar char="•"/>
            </a:pPr>
            <a:endParaRPr lang="en-GR" dirty="0"/>
          </a:p>
        </p:txBody>
      </p:sp>
    </p:spTree>
    <p:extLst>
      <p:ext uri="{BB962C8B-B14F-4D97-AF65-F5344CB8AC3E}">
        <p14:creationId xmlns:p14="http://schemas.microsoft.com/office/powerpoint/2010/main" val="29452727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79FA6-414F-2B71-084D-789896857CF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705FA83-4545-4741-23E4-7F2250B2DB0E}"/>
              </a:ext>
            </a:extLst>
          </p:cNvPr>
          <p:cNvSpPr>
            <a:spLocks noGrp="1"/>
          </p:cNvSpPr>
          <p:nvPr>
            <p:ph type="title"/>
          </p:nvPr>
        </p:nvSpPr>
        <p:spPr>
          <a:xfrm>
            <a:off x="2812773" y="303521"/>
            <a:ext cx="10515600" cy="1009651"/>
          </a:xfrm>
        </p:spPr>
        <p:txBody>
          <a:bodyPr>
            <a:normAutofit/>
          </a:bodyPr>
          <a:lstStyle/>
          <a:p>
            <a:r>
              <a:rPr lang="en-GB" dirty="0"/>
              <a:t>6.1.	Circular food system</a:t>
            </a:r>
          </a:p>
        </p:txBody>
      </p:sp>
      <p:sp>
        <p:nvSpPr>
          <p:cNvPr id="4" name="Segnaposto piè di pagina 3">
            <a:extLst>
              <a:ext uri="{FF2B5EF4-FFF2-40B4-BE49-F238E27FC236}">
                <a16:creationId xmlns:a16="http://schemas.microsoft.com/office/drawing/2014/main" id="{DA7682C1-17B4-7C64-7C07-C56B37644EA6}"/>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Applying Circularity to Agriculture</a:t>
            </a:r>
          </a:p>
        </p:txBody>
      </p:sp>
      <p:sp>
        <p:nvSpPr>
          <p:cNvPr id="5" name="Segnaposto numero diapositiva 4">
            <a:extLst>
              <a:ext uri="{FF2B5EF4-FFF2-40B4-BE49-F238E27FC236}">
                <a16:creationId xmlns:a16="http://schemas.microsoft.com/office/drawing/2014/main" id="{F18CEFBE-97A7-EA5D-592B-113CCD72098C}"/>
              </a:ext>
            </a:extLst>
          </p:cNvPr>
          <p:cNvSpPr>
            <a:spLocks noGrp="1"/>
          </p:cNvSpPr>
          <p:nvPr>
            <p:ph type="sldNum" sz="quarter" idx="12"/>
          </p:nvPr>
        </p:nvSpPr>
        <p:spPr/>
        <p:txBody>
          <a:bodyPr/>
          <a:lstStyle/>
          <a:p>
            <a:fld id="{D57F1E4F-1CFF-5643-939E-217C01CDF565}" type="slidenum">
              <a:rPr lang="en-US" smtClean="0"/>
              <a:pPr/>
              <a:t>52</a:t>
            </a:fld>
            <a:endParaRPr lang="en-US" dirty="0"/>
          </a:p>
        </p:txBody>
      </p:sp>
      <p:sp>
        <p:nvSpPr>
          <p:cNvPr id="8" name="Content Placeholder 7">
            <a:extLst>
              <a:ext uri="{FF2B5EF4-FFF2-40B4-BE49-F238E27FC236}">
                <a16:creationId xmlns:a16="http://schemas.microsoft.com/office/drawing/2014/main" id="{B1A9FC18-E1C7-DF85-BD6B-E466E34D2BED}"/>
              </a:ext>
            </a:extLst>
          </p:cNvPr>
          <p:cNvSpPr>
            <a:spLocks noGrp="1"/>
          </p:cNvSpPr>
          <p:nvPr>
            <p:ph idx="1"/>
          </p:nvPr>
        </p:nvSpPr>
        <p:spPr>
          <a:xfrm>
            <a:off x="838200" y="2187574"/>
            <a:ext cx="10515600" cy="4351338"/>
          </a:xfrm>
        </p:spPr>
        <p:txBody>
          <a:bodyPr/>
          <a:lstStyle/>
          <a:p>
            <a:pPr marL="0" indent="0" algn="just">
              <a:lnSpc>
                <a:spcPct val="150000"/>
              </a:lnSpc>
              <a:buNone/>
            </a:pPr>
            <a:r>
              <a:rPr lang="en-GB" sz="1800" b="1"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Did you know that…</a:t>
            </a:r>
            <a:endParaRPr lang="en-GR" dirty="0">
              <a:solidFill>
                <a:srgbClr val="595959"/>
              </a:solidFill>
            </a:endParaRPr>
          </a:p>
          <a:p>
            <a:pPr algn="just">
              <a:lnSpc>
                <a:spcPct val="150000"/>
              </a:lnSpc>
            </a:pPr>
            <a:r>
              <a:rPr lang="en-GR" dirty="0">
                <a:solidFill>
                  <a:srgbClr val="595959"/>
                </a:solidFill>
              </a:rPr>
              <a:t>MEAT AND DAIRY PRODUCTION USED 83% OF THE WORLD’S AGRICULTURAL LAND.</a:t>
            </a:r>
          </a:p>
          <a:p>
            <a:pPr marL="0" indent="0" algn="just">
              <a:lnSpc>
                <a:spcPct val="150000"/>
              </a:lnSpc>
              <a:buNone/>
            </a:pPr>
            <a:r>
              <a:rPr lang="en-GR" dirty="0">
                <a:solidFill>
                  <a:srgbClr val="595959"/>
                </a:solidFill>
              </a:rPr>
              <a:t>- </a:t>
            </a:r>
            <a:r>
              <a:rPr lang="en-GR" sz="1000" dirty="0">
                <a:solidFill>
                  <a:srgbClr val="595959"/>
                </a:solidFill>
              </a:rPr>
              <a:t>POORE &amp; NEMECEK 2018</a:t>
            </a:r>
          </a:p>
        </p:txBody>
      </p:sp>
    </p:spTree>
    <p:extLst>
      <p:ext uri="{BB962C8B-B14F-4D97-AF65-F5344CB8AC3E}">
        <p14:creationId xmlns:p14="http://schemas.microsoft.com/office/powerpoint/2010/main" val="38253504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6641C-BE68-21D0-1333-1331724D68E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CE35FFE-7B18-5B95-8AC9-C3A8A0475D6E}"/>
              </a:ext>
            </a:extLst>
          </p:cNvPr>
          <p:cNvSpPr>
            <a:spLocks noGrp="1"/>
          </p:cNvSpPr>
          <p:nvPr>
            <p:ph type="title"/>
          </p:nvPr>
        </p:nvSpPr>
        <p:spPr>
          <a:xfrm>
            <a:off x="2574235" y="369782"/>
            <a:ext cx="10515600" cy="1009651"/>
          </a:xfrm>
        </p:spPr>
        <p:txBody>
          <a:bodyPr>
            <a:normAutofit/>
          </a:bodyPr>
          <a:lstStyle/>
          <a:p>
            <a:r>
              <a:rPr lang="en-GB" dirty="0"/>
              <a:t>6.1.	Circular food system</a:t>
            </a:r>
          </a:p>
        </p:txBody>
      </p:sp>
      <p:sp>
        <p:nvSpPr>
          <p:cNvPr id="3" name="Segnaposto contenuto 2">
            <a:extLst>
              <a:ext uri="{FF2B5EF4-FFF2-40B4-BE49-F238E27FC236}">
                <a16:creationId xmlns:a16="http://schemas.microsoft.com/office/drawing/2014/main" id="{8C733E6D-EF96-B3AE-311A-680A8C16E5C6}"/>
              </a:ext>
            </a:extLst>
          </p:cNvPr>
          <p:cNvSpPr>
            <a:spLocks noGrp="1"/>
          </p:cNvSpPr>
          <p:nvPr>
            <p:ph idx="1"/>
          </p:nvPr>
        </p:nvSpPr>
        <p:spPr/>
        <p:txBody>
          <a:bodyPr>
            <a:normAutofit fontScale="92500" lnSpcReduction="20000"/>
          </a:bodyPr>
          <a:lstStyle/>
          <a:p>
            <a:pPr marL="0" indent="0" algn="l">
              <a:lnSpc>
                <a:spcPct val="150000"/>
              </a:lnSpc>
              <a:buNone/>
            </a:pPr>
            <a:r>
              <a:rPr lang="en-GB" b="0" i="0" u="sng" dirty="0">
                <a:solidFill>
                  <a:srgbClr val="595959"/>
                </a:solidFill>
                <a:effectLst/>
                <a:latin typeface="Söhne"/>
              </a:rPr>
              <a:t>Sustainable Food Production Practices</a:t>
            </a:r>
          </a:p>
          <a:p>
            <a:pPr algn="l">
              <a:lnSpc>
                <a:spcPct val="150000"/>
              </a:lnSpc>
              <a:buFont typeface="Arial" panose="020B0604020202020204" pitchFamily="34" charset="0"/>
              <a:buChar char="•"/>
            </a:pPr>
            <a:r>
              <a:rPr lang="en-GB" b="0" i="0" dirty="0">
                <a:solidFill>
                  <a:srgbClr val="595959"/>
                </a:solidFill>
                <a:effectLst/>
                <a:latin typeface="Söhne"/>
              </a:rPr>
              <a:t>Ruminants like cows and sheep convert grass into meat, milk, and manure, recycling nutrients otherwise wasted.</a:t>
            </a:r>
          </a:p>
          <a:p>
            <a:pPr algn="l">
              <a:lnSpc>
                <a:spcPct val="150000"/>
              </a:lnSpc>
              <a:buFont typeface="Arial" panose="020B0604020202020204" pitchFamily="34" charset="0"/>
              <a:buChar char="•"/>
            </a:pPr>
            <a:r>
              <a:rPr lang="en-GB" b="0" i="0" dirty="0">
                <a:solidFill>
                  <a:srgbClr val="595959"/>
                </a:solidFill>
                <a:effectLst/>
                <a:latin typeface="Söhne"/>
              </a:rPr>
              <a:t>Utilizing animal and human waste improves soil fertility sustainably.</a:t>
            </a:r>
          </a:p>
          <a:p>
            <a:pPr algn="l">
              <a:lnSpc>
                <a:spcPct val="150000"/>
              </a:lnSpc>
              <a:buFont typeface="Arial" panose="020B0604020202020204" pitchFamily="34" charset="0"/>
              <a:buChar char="•"/>
            </a:pPr>
            <a:r>
              <a:rPr lang="en-GB" b="0" i="0" dirty="0">
                <a:solidFill>
                  <a:srgbClr val="595959"/>
                </a:solidFill>
                <a:effectLst/>
                <a:latin typeface="Söhne"/>
              </a:rPr>
              <a:t>Diversifying food sources to include seaweed and shellfish over traditional fish like salmon or cod promotes sustainability.</a:t>
            </a:r>
          </a:p>
          <a:p>
            <a:pPr algn="l">
              <a:lnSpc>
                <a:spcPct val="150000"/>
              </a:lnSpc>
              <a:buFont typeface="Arial" panose="020B0604020202020204" pitchFamily="34" charset="0"/>
              <a:buChar char="•"/>
            </a:pPr>
            <a:r>
              <a:rPr lang="en-GB" b="0" i="0" dirty="0">
                <a:solidFill>
                  <a:srgbClr val="595959"/>
                </a:solidFill>
                <a:effectLst/>
                <a:latin typeface="Söhne"/>
              </a:rPr>
              <a:t>Plant-based feeds or waste-fed insects offer sustainable alternatives to fishmeal for livestock.</a:t>
            </a:r>
          </a:p>
          <a:p>
            <a:pPr>
              <a:lnSpc>
                <a:spcPct val="15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91B08A67-7AAA-D9B8-484F-D2FD75C3EDCA}"/>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Applying Circularity to Agriculture</a:t>
            </a:r>
          </a:p>
        </p:txBody>
      </p:sp>
      <p:sp>
        <p:nvSpPr>
          <p:cNvPr id="5" name="Segnaposto numero diapositiva 4">
            <a:extLst>
              <a:ext uri="{FF2B5EF4-FFF2-40B4-BE49-F238E27FC236}">
                <a16:creationId xmlns:a16="http://schemas.microsoft.com/office/drawing/2014/main" id="{6E80927E-AB98-79DD-265C-865F24D5D868}"/>
              </a:ext>
            </a:extLst>
          </p:cNvPr>
          <p:cNvSpPr>
            <a:spLocks noGrp="1"/>
          </p:cNvSpPr>
          <p:nvPr>
            <p:ph type="sldNum" sz="quarter" idx="12"/>
          </p:nvPr>
        </p:nvSpPr>
        <p:spPr/>
        <p:txBody>
          <a:bodyPr/>
          <a:lstStyle/>
          <a:p>
            <a:fld id="{D57F1E4F-1CFF-5643-939E-217C01CDF565}" type="slidenum">
              <a:rPr lang="en-US" smtClean="0"/>
              <a:pPr/>
              <a:t>53</a:t>
            </a:fld>
            <a:endParaRPr lang="en-US" dirty="0"/>
          </a:p>
        </p:txBody>
      </p:sp>
    </p:spTree>
    <p:extLst>
      <p:ext uri="{BB962C8B-B14F-4D97-AF65-F5344CB8AC3E}">
        <p14:creationId xmlns:p14="http://schemas.microsoft.com/office/powerpoint/2010/main" val="3782031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86FDF-E000-0B66-90A5-E544EFE6A1A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20BC74C-C6B5-AAD0-EA93-1110489C8D00}"/>
              </a:ext>
            </a:extLst>
          </p:cNvPr>
          <p:cNvSpPr>
            <a:spLocks noGrp="1"/>
          </p:cNvSpPr>
          <p:nvPr>
            <p:ph type="title"/>
          </p:nvPr>
        </p:nvSpPr>
        <p:spPr>
          <a:xfrm>
            <a:off x="2879035" y="536492"/>
            <a:ext cx="10515600" cy="1009651"/>
          </a:xfrm>
        </p:spPr>
        <p:txBody>
          <a:bodyPr>
            <a:normAutofit/>
          </a:bodyPr>
          <a:lstStyle/>
          <a:p>
            <a:r>
              <a:rPr lang="en-GB" dirty="0"/>
              <a:t>6.1.	Circular food system</a:t>
            </a:r>
          </a:p>
        </p:txBody>
      </p:sp>
      <p:sp>
        <p:nvSpPr>
          <p:cNvPr id="4" name="Segnaposto piè di pagina 3">
            <a:extLst>
              <a:ext uri="{FF2B5EF4-FFF2-40B4-BE49-F238E27FC236}">
                <a16:creationId xmlns:a16="http://schemas.microsoft.com/office/drawing/2014/main" id="{DE272227-3F32-ED19-BB5E-737F2588E844}"/>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Applying Circularity to Agriculture</a:t>
            </a:r>
          </a:p>
        </p:txBody>
      </p:sp>
      <p:sp>
        <p:nvSpPr>
          <p:cNvPr id="5" name="Segnaposto numero diapositiva 4">
            <a:extLst>
              <a:ext uri="{FF2B5EF4-FFF2-40B4-BE49-F238E27FC236}">
                <a16:creationId xmlns:a16="http://schemas.microsoft.com/office/drawing/2014/main" id="{4904277D-5FB9-2492-D766-304227240303}"/>
              </a:ext>
            </a:extLst>
          </p:cNvPr>
          <p:cNvSpPr>
            <a:spLocks noGrp="1"/>
          </p:cNvSpPr>
          <p:nvPr>
            <p:ph type="sldNum" sz="quarter" idx="12"/>
          </p:nvPr>
        </p:nvSpPr>
        <p:spPr/>
        <p:txBody>
          <a:bodyPr/>
          <a:lstStyle/>
          <a:p>
            <a:fld id="{D57F1E4F-1CFF-5643-939E-217C01CDF565}" type="slidenum">
              <a:rPr lang="en-US" smtClean="0"/>
              <a:pPr/>
              <a:t>54</a:t>
            </a:fld>
            <a:endParaRPr lang="en-US" dirty="0"/>
          </a:p>
        </p:txBody>
      </p:sp>
      <p:pic>
        <p:nvPicPr>
          <p:cNvPr id="6" name="Content Placeholder 5" descr="A diagram of food production&#10;&#10;Description automatically generated">
            <a:extLst>
              <a:ext uri="{FF2B5EF4-FFF2-40B4-BE49-F238E27FC236}">
                <a16:creationId xmlns:a16="http://schemas.microsoft.com/office/drawing/2014/main" id="{30961812-C6B8-DDE9-8E8D-603547EDA06C}"/>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9040"/>
          <a:stretch/>
        </p:blipFill>
        <p:spPr bwMode="auto">
          <a:xfrm>
            <a:off x="2981653" y="1456792"/>
            <a:ext cx="5155182" cy="4654925"/>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7E71E715-9D14-D437-B57F-BA5940C0F283}"/>
              </a:ext>
            </a:extLst>
          </p:cNvPr>
          <p:cNvSpPr txBox="1"/>
          <p:nvPr/>
        </p:nvSpPr>
        <p:spPr>
          <a:xfrm>
            <a:off x="894607" y="3332731"/>
            <a:ext cx="2087046" cy="369332"/>
          </a:xfrm>
          <a:prstGeom prst="rect">
            <a:avLst/>
          </a:prstGeom>
          <a:noFill/>
        </p:spPr>
        <p:txBody>
          <a:bodyPr wrap="none" rtlCol="0">
            <a:spAutoFit/>
          </a:bodyPr>
          <a:lstStyle/>
          <a:p>
            <a:r>
              <a:rPr lang="en-GB" dirty="0">
                <a:solidFill>
                  <a:srgbClr val="595959"/>
                </a:solidFill>
              </a:rPr>
              <a:t>Circular food system</a:t>
            </a:r>
            <a:endParaRPr lang="en-GR" dirty="0">
              <a:solidFill>
                <a:srgbClr val="595959"/>
              </a:solidFill>
            </a:endParaRPr>
          </a:p>
        </p:txBody>
      </p:sp>
      <p:sp>
        <p:nvSpPr>
          <p:cNvPr id="8" name="TextBox 7">
            <a:extLst>
              <a:ext uri="{FF2B5EF4-FFF2-40B4-BE49-F238E27FC236}">
                <a16:creationId xmlns:a16="http://schemas.microsoft.com/office/drawing/2014/main" id="{BBB3F40A-091C-A1B0-24FF-2FD4D6CDEA65}"/>
              </a:ext>
            </a:extLst>
          </p:cNvPr>
          <p:cNvSpPr txBox="1"/>
          <p:nvPr/>
        </p:nvSpPr>
        <p:spPr>
          <a:xfrm>
            <a:off x="8501974" y="5914417"/>
            <a:ext cx="1991251" cy="246221"/>
          </a:xfrm>
          <a:prstGeom prst="rect">
            <a:avLst/>
          </a:prstGeom>
          <a:noFill/>
        </p:spPr>
        <p:txBody>
          <a:bodyPr wrap="none" rtlCol="0">
            <a:spAutoFit/>
          </a:bodyPr>
          <a:lstStyle/>
          <a:p>
            <a:r>
              <a:rPr lang="en-GB" sz="1000" dirty="0">
                <a:solidFill>
                  <a:srgbClr val="595959"/>
                </a:solidFill>
              </a:rPr>
              <a:t>SOURCE: VAN ZANTEN ET AL, 2019</a:t>
            </a:r>
            <a:endParaRPr lang="en-GR" sz="1000" dirty="0">
              <a:solidFill>
                <a:srgbClr val="595959"/>
              </a:solidFill>
            </a:endParaRPr>
          </a:p>
        </p:txBody>
      </p:sp>
    </p:spTree>
    <p:extLst>
      <p:ext uri="{BB962C8B-B14F-4D97-AF65-F5344CB8AC3E}">
        <p14:creationId xmlns:p14="http://schemas.microsoft.com/office/powerpoint/2010/main" val="27004668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FDEF5-8A57-0785-6FB1-48AEEBA472C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C4AE51E-8D45-89BB-856B-902CEEDA2117}"/>
              </a:ext>
            </a:extLst>
          </p:cNvPr>
          <p:cNvSpPr>
            <a:spLocks noGrp="1"/>
          </p:cNvSpPr>
          <p:nvPr>
            <p:ph type="title"/>
          </p:nvPr>
        </p:nvSpPr>
        <p:spPr>
          <a:xfrm>
            <a:off x="1338470" y="527498"/>
            <a:ext cx="9246704" cy="1009651"/>
          </a:xfrm>
        </p:spPr>
        <p:txBody>
          <a:bodyPr>
            <a:normAutofit fontScale="90000"/>
          </a:bodyPr>
          <a:lstStyle/>
          <a:p>
            <a:pPr algn="ctr"/>
            <a:r>
              <a:rPr lang="en-GB" dirty="0"/>
              <a:t>6.2.	Three fundamentals for circular food production</a:t>
            </a:r>
          </a:p>
        </p:txBody>
      </p:sp>
      <p:sp>
        <p:nvSpPr>
          <p:cNvPr id="3" name="Segnaposto contenuto 2">
            <a:extLst>
              <a:ext uri="{FF2B5EF4-FFF2-40B4-BE49-F238E27FC236}">
                <a16:creationId xmlns:a16="http://schemas.microsoft.com/office/drawing/2014/main" id="{CBCD52AB-454C-2F01-4DF3-B337E3A59298}"/>
              </a:ext>
            </a:extLst>
          </p:cNvPr>
          <p:cNvSpPr>
            <a:spLocks noGrp="1"/>
          </p:cNvSpPr>
          <p:nvPr>
            <p:ph idx="1"/>
          </p:nvPr>
        </p:nvSpPr>
        <p:spPr>
          <a:xfrm>
            <a:off x="838200" y="2187574"/>
            <a:ext cx="10515600" cy="4351338"/>
          </a:xfrm>
        </p:spPr>
        <p:txBody>
          <a:bodyPr/>
          <a:lstStyle/>
          <a:p>
            <a:pPr marL="0" indent="0">
              <a:lnSpc>
                <a:spcPct val="150000"/>
              </a:lnSpc>
              <a:buNone/>
            </a:pPr>
            <a:r>
              <a:rPr lang="en-GB" u="sng" dirty="0"/>
              <a:t>Three fundamentals for circular food production</a:t>
            </a:r>
            <a:endParaRPr lang="en-GB" dirty="0"/>
          </a:p>
          <a:p>
            <a:pPr>
              <a:lnSpc>
                <a:spcPct val="150000"/>
              </a:lnSpc>
              <a:buFont typeface="Wingdings" pitchFamily="2" charset="2"/>
              <a:buChar char="Ø"/>
            </a:pPr>
            <a:r>
              <a:rPr lang="en-GB" dirty="0"/>
              <a:t>Using plant biomass as the primary source of food for humans</a:t>
            </a:r>
          </a:p>
          <a:p>
            <a:pPr>
              <a:lnSpc>
                <a:spcPct val="150000"/>
              </a:lnSpc>
              <a:buFont typeface="Wingdings" pitchFamily="2" charset="2"/>
              <a:buChar char="Ø"/>
            </a:pPr>
            <a:r>
              <a:rPr lang="en-GB" dirty="0"/>
              <a:t>Reintegrate by-products of food production into the system</a:t>
            </a:r>
          </a:p>
          <a:p>
            <a:pPr>
              <a:lnSpc>
                <a:spcPct val="150000"/>
              </a:lnSpc>
              <a:buFont typeface="Wingdings" pitchFamily="2" charset="2"/>
              <a:buChar char="Ø"/>
            </a:pPr>
            <a:r>
              <a:rPr lang="en-GB" dirty="0"/>
              <a:t>Using animals</a:t>
            </a:r>
          </a:p>
        </p:txBody>
      </p:sp>
      <p:sp>
        <p:nvSpPr>
          <p:cNvPr id="4" name="Segnaposto piè di pagina 3">
            <a:extLst>
              <a:ext uri="{FF2B5EF4-FFF2-40B4-BE49-F238E27FC236}">
                <a16:creationId xmlns:a16="http://schemas.microsoft.com/office/drawing/2014/main" id="{351B0774-6294-0D99-4B23-B1E47FD9F8E2}"/>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Applying Circularity to Agriculture</a:t>
            </a:r>
          </a:p>
        </p:txBody>
      </p:sp>
      <p:sp>
        <p:nvSpPr>
          <p:cNvPr id="5" name="Segnaposto numero diapositiva 4">
            <a:extLst>
              <a:ext uri="{FF2B5EF4-FFF2-40B4-BE49-F238E27FC236}">
                <a16:creationId xmlns:a16="http://schemas.microsoft.com/office/drawing/2014/main" id="{255082AC-61B3-315D-53AD-7AC193E8B985}"/>
              </a:ext>
            </a:extLst>
          </p:cNvPr>
          <p:cNvSpPr>
            <a:spLocks noGrp="1"/>
          </p:cNvSpPr>
          <p:nvPr>
            <p:ph type="sldNum" sz="quarter" idx="12"/>
          </p:nvPr>
        </p:nvSpPr>
        <p:spPr/>
        <p:txBody>
          <a:bodyPr/>
          <a:lstStyle/>
          <a:p>
            <a:fld id="{D57F1E4F-1CFF-5643-939E-217C01CDF565}" type="slidenum">
              <a:rPr lang="en-US" smtClean="0"/>
              <a:pPr/>
              <a:t>55</a:t>
            </a:fld>
            <a:endParaRPr lang="en-US" dirty="0"/>
          </a:p>
        </p:txBody>
      </p:sp>
    </p:spTree>
    <p:extLst>
      <p:ext uri="{BB962C8B-B14F-4D97-AF65-F5344CB8AC3E}">
        <p14:creationId xmlns:p14="http://schemas.microsoft.com/office/powerpoint/2010/main" val="13291406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9211E-067F-49BC-D046-72ABCBEFC62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B9BBD1C-1D7E-117D-B4C5-33DE0728DDC0}"/>
              </a:ext>
            </a:extLst>
          </p:cNvPr>
          <p:cNvSpPr>
            <a:spLocks noGrp="1"/>
          </p:cNvSpPr>
          <p:nvPr>
            <p:ph type="title"/>
          </p:nvPr>
        </p:nvSpPr>
        <p:spPr>
          <a:xfrm>
            <a:off x="1268896" y="636587"/>
            <a:ext cx="9551504" cy="1009651"/>
          </a:xfrm>
        </p:spPr>
        <p:txBody>
          <a:bodyPr>
            <a:normAutofit fontScale="90000"/>
          </a:bodyPr>
          <a:lstStyle/>
          <a:p>
            <a:pPr algn="ctr"/>
            <a:r>
              <a:rPr lang="en-GB" dirty="0"/>
              <a:t>6.2.1.Using plant biomass as the primary source of food for humans</a:t>
            </a:r>
          </a:p>
        </p:txBody>
      </p:sp>
      <p:sp>
        <p:nvSpPr>
          <p:cNvPr id="3" name="Segnaposto contenuto 2">
            <a:extLst>
              <a:ext uri="{FF2B5EF4-FFF2-40B4-BE49-F238E27FC236}">
                <a16:creationId xmlns:a16="http://schemas.microsoft.com/office/drawing/2014/main" id="{9C4079D4-DD0C-475C-4D98-3209905CD792}"/>
              </a:ext>
            </a:extLst>
          </p:cNvPr>
          <p:cNvSpPr>
            <a:spLocks noGrp="1"/>
          </p:cNvSpPr>
          <p:nvPr>
            <p:ph idx="1"/>
          </p:nvPr>
        </p:nvSpPr>
        <p:spPr>
          <a:xfrm>
            <a:off x="432352" y="2187574"/>
            <a:ext cx="11224592" cy="4351338"/>
          </a:xfrm>
        </p:spPr>
        <p:txBody>
          <a:bodyPr>
            <a:normAutofit fontScale="92500" lnSpcReduction="20000"/>
          </a:bodyPr>
          <a:lstStyle/>
          <a:p>
            <a:pPr marL="0" indent="0" algn="just">
              <a:lnSpc>
                <a:spcPct val="110000"/>
              </a:lnSpc>
              <a:buNone/>
            </a:pPr>
            <a:r>
              <a:rPr lang="en-GB" u="sng" dirty="0">
                <a:solidFill>
                  <a:srgbClr val="595959"/>
                </a:solidFill>
              </a:rPr>
              <a:t>Enhancing Crop Yields in Circular Food Systems</a:t>
            </a:r>
            <a:endParaRPr lang="en-GB" dirty="0">
              <a:solidFill>
                <a:srgbClr val="595959"/>
              </a:solidFill>
            </a:endParaRPr>
          </a:p>
          <a:p>
            <a:pPr algn="just">
              <a:lnSpc>
                <a:spcPct val="110000"/>
              </a:lnSpc>
            </a:pPr>
            <a:r>
              <a:rPr lang="en-GB" dirty="0">
                <a:solidFill>
                  <a:srgbClr val="595959"/>
                </a:solidFill>
              </a:rPr>
              <a:t>Photosynthesis forms the basis of food production, converting carbon for consumption.</a:t>
            </a:r>
          </a:p>
          <a:p>
            <a:pPr algn="just">
              <a:lnSpc>
                <a:spcPct val="110000"/>
              </a:lnSpc>
            </a:pPr>
            <a:r>
              <a:rPr lang="en-GB" dirty="0">
                <a:solidFill>
                  <a:srgbClr val="595959"/>
                </a:solidFill>
              </a:rPr>
              <a:t>Factors such as climate, genetics, water availability, and pests influence crop growth and yields.</a:t>
            </a:r>
          </a:p>
          <a:p>
            <a:pPr algn="just">
              <a:lnSpc>
                <a:spcPct val="110000"/>
              </a:lnSpc>
            </a:pPr>
            <a:r>
              <a:rPr lang="en-GB" dirty="0">
                <a:solidFill>
                  <a:srgbClr val="595959"/>
                </a:solidFill>
              </a:rPr>
              <a:t>Potential yield represents maximum crop production under ideal conditions, with the difference from actual yield termed as the yield gap.</a:t>
            </a:r>
          </a:p>
          <a:p>
            <a:pPr algn="just">
              <a:lnSpc>
                <a:spcPct val="110000"/>
              </a:lnSpc>
            </a:pPr>
            <a:r>
              <a:rPr lang="en-GB" dirty="0">
                <a:solidFill>
                  <a:srgbClr val="595959"/>
                </a:solidFill>
              </a:rPr>
              <a:t>Increasing crop yields involves improving genetic potential and closing yield gaps through better management.</a:t>
            </a:r>
          </a:p>
          <a:p>
            <a:pPr algn="just">
              <a:lnSpc>
                <a:spcPct val="110000"/>
              </a:lnSpc>
            </a:pPr>
            <a:r>
              <a:rPr lang="en-GB" dirty="0">
                <a:solidFill>
                  <a:srgbClr val="595959"/>
                </a:solidFill>
              </a:rPr>
              <a:t>Adopting a circular food system requires valuing crops beyond weight, considering nutritional and functional value to minimize unused by-products.</a:t>
            </a:r>
          </a:p>
          <a:p>
            <a:pPr algn="just">
              <a:lnSpc>
                <a:spcPct val="110000"/>
              </a:lnSpc>
            </a:pPr>
            <a:r>
              <a:rPr lang="en-GB" dirty="0">
                <a:solidFill>
                  <a:srgbClr val="595959"/>
                </a:solidFill>
              </a:rPr>
              <a:t>Diverse cropping systems enhance ecological production, optimizing crop quality and quantity while benefiting soils, animals, and the broader bioeconomy.</a:t>
            </a:r>
          </a:p>
        </p:txBody>
      </p:sp>
      <p:sp>
        <p:nvSpPr>
          <p:cNvPr id="4" name="Segnaposto piè di pagina 3">
            <a:extLst>
              <a:ext uri="{FF2B5EF4-FFF2-40B4-BE49-F238E27FC236}">
                <a16:creationId xmlns:a16="http://schemas.microsoft.com/office/drawing/2014/main" id="{2865641A-C2FA-F402-41D2-73882A83F583}"/>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Applying Circularity to Agriculture</a:t>
            </a:r>
          </a:p>
        </p:txBody>
      </p:sp>
      <p:sp>
        <p:nvSpPr>
          <p:cNvPr id="5" name="Segnaposto numero diapositiva 4">
            <a:extLst>
              <a:ext uri="{FF2B5EF4-FFF2-40B4-BE49-F238E27FC236}">
                <a16:creationId xmlns:a16="http://schemas.microsoft.com/office/drawing/2014/main" id="{38785B51-3C38-933C-4AEA-BED57AF94FE5}"/>
              </a:ext>
            </a:extLst>
          </p:cNvPr>
          <p:cNvSpPr>
            <a:spLocks noGrp="1"/>
          </p:cNvSpPr>
          <p:nvPr>
            <p:ph type="sldNum" sz="quarter" idx="12"/>
          </p:nvPr>
        </p:nvSpPr>
        <p:spPr/>
        <p:txBody>
          <a:bodyPr/>
          <a:lstStyle/>
          <a:p>
            <a:fld id="{D57F1E4F-1CFF-5643-939E-217C01CDF565}" type="slidenum">
              <a:rPr lang="en-US" smtClean="0"/>
              <a:pPr/>
              <a:t>56</a:t>
            </a:fld>
            <a:endParaRPr lang="en-US" dirty="0"/>
          </a:p>
        </p:txBody>
      </p:sp>
    </p:spTree>
    <p:extLst>
      <p:ext uri="{BB962C8B-B14F-4D97-AF65-F5344CB8AC3E}">
        <p14:creationId xmlns:p14="http://schemas.microsoft.com/office/powerpoint/2010/main" val="20214387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F461C-AB26-3D5F-20FF-1F742A3DC28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4EE6D0E-C2E5-7884-EE67-97FBD4357EE3}"/>
              </a:ext>
            </a:extLst>
          </p:cNvPr>
          <p:cNvSpPr>
            <a:spLocks noGrp="1"/>
          </p:cNvSpPr>
          <p:nvPr>
            <p:ph type="title"/>
          </p:nvPr>
        </p:nvSpPr>
        <p:spPr>
          <a:xfrm>
            <a:off x="1043609" y="540749"/>
            <a:ext cx="9776791" cy="1009651"/>
          </a:xfrm>
        </p:spPr>
        <p:txBody>
          <a:bodyPr>
            <a:normAutofit fontScale="90000"/>
          </a:bodyPr>
          <a:lstStyle/>
          <a:p>
            <a:pPr algn="ctr"/>
            <a:r>
              <a:rPr lang="en-GB" dirty="0"/>
              <a:t>6.2.2.Reintegrate by-products of food production into the system</a:t>
            </a:r>
          </a:p>
        </p:txBody>
      </p:sp>
      <p:sp>
        <p:nvSpPr>
          <p:cNvPr id="3" name="Segnaposto contenuto 2">
            <a:extLst>
              <a:ext uri="{FF2B5EF4-FFF2-40B4-BE49-F238E27FC236}">
                <a16:creationId xmlns:a16="http://schemas.microsoft.com/office/drawing/2014/main" id="{50930CD0-FF99-2F77-481C-A8BE03FFA5C3}"/>
              </a:ext>
            </a:extLst>
          </p:cNvPr>
          <p:cNvSpPr>
            <a:spLocks noGrp="1"/>
          </p:cNvSpPr>
          <p:nvPr>
            <p:ph idx="1"/>
          </p:nvPr>
        </p:nvSpPr>
        <p:spPr>
          <a:xfrm>
            <a:off x="635276" y="2282342"/>
            <a:ext cx="10921448" cy="4760153"/>
          </a:xfrm>
        </p:spPr>
        <p:txBody>
          <a:bodyPr>
            <a:normAutofit/>
          </a:bodyPr>
          <a:lstStyle/>
          <a:p>
            <a:pPr marL="0" indent="0" algn="l">
              <a:lnSpc>
                <a:spcPct val="110000"/>
              </a:lnSpc>
              <a:buNone/>
            </a:pPr>
            <a:r>
              <a:rPr lang="en-GB" sz="2000" b="0" i="0" dirty="0">
                <a:solidFill>
                  <a:srgbClr val="595959"/>
                </a:solidFill>
                <a:effectLst/>
                <a:latin typeface="Söhne"/>
              </a:rPr>
              <a:t>Our food system yields various by-products, including crop residues, food waste, and excreta.</a:t>
            </a:r>
          </a:p>
          <a:p>
            <a:pPr marL="0" indent="0" algn="l">
              <a:lnSpc>
                <a:spcPct val="110000"/>
              </a:lnSpc>
              <a:buNone/>
            </a:pPr>
            <a:r>
              <a:rPr lang="en-GB" sz="2000" b="0" i="0" u="sng" dirty="0">
                <a:solidFill>
                  <a:srgbClr val="595959"/>
                </a:solidFill>
                <a:effectLst/>
                <a:latin typeface="Söhne"/>
              </a:rPr>
              <a:t>Proposed resource hierarchy:</a:t>
            </a:r>
          </a:p>
          <a:p>
            <a:pPr marL="742950" lvl="1" indent="-285750" algn="l">
              <a:lnSpc>
                <a:spcPct val="110000"/>
              </a:lnSpc>
              <a:buFont typeface="Arial" panose="020B0604020202020204" pitchFamily="34" charset="0"/>
              <a:buChar char="•"/>
            </a:pPr>
            <a:r>
              <a:rPr lang="en-GB" sz="2000" b="0" i="0" dirty="0">
                <a:effectLst/>
                <a:latin typeface="Söhne"/>
              </a:rPr>
              <a:t>Soil Improvement: Utilize by-products to enhance soil quality, fertility, and erosion control, vital for sustainable agriculture.</a:t>
            </a:r>
          </a:p>
          <a:p>
            <a:pPr marL="742950" lvl="1" indent="-285750" algn="l">
              <a:lnSpc>
                <a:spcPct val="110000"/>
              </a:lnSpc>
              <a:buFont typeface="Arial" panose="020B0604020202020204" pitchFamily="34" charset="0"/>
              <a:buChar char="•"/>
            </a:pPr>
            <a:r>
              <a:rPr lang="en-GB" sz="2000" b="0" i="0" dirty="0">
                <a:effectLst/>
                <a:latin typeface="Söhne"/>
              </a:rPr>
              <a:t>Animal and Insect Feed: Feed animals or insects with suitable by-products, promoting efficient land use.</a:t>
            </a:r>
          </a:p>
          <a:p>
            <a:pPr marL="742950" lvl="1" indent="-285750" algn="l">
              <a:lnSpc>
                <a:spcPct val="110000"/>
              </a:lnSpc>
              <a:buFont typeface="Arial" panose="020B0604020202020204" pitchFamily="34" charset="0"/>
              <a:buChar char="•"/>
            </a:pPr>
            <a:r>
              <a:rPr lang="en-GB" sz="2000" b="0" i="0" dirty="0">
                <a:effectLst/>
                <a:latin typeface="Söhne"/>
              </a:rPr>
              <a:t>Bioenergy and Fertilizers: Employ anaerobic digestion to produce biogas and digestate for energy and nutrient-rich fertilizers.</a:t>
            </a:r>
          </a:p>
          <a:p>
            <a:pPr marL="742950" lvl="1" indent="-285750" algn="l">
              <a:lnSpc>
                <a:spcPct val="110000"/>
              </a:lnSpc>
              <a:buFont typeface="Arial" panose="020B0604020202020204" pitchFamily="34" charset="0"/>
              <a:buChar char="•"/>
            </a:pPr>
            <a:r>
              <a:rPr lang="en-GB" sz="2000" b="0" i="0" dirty="0">
                <a:effectLst/>
                <a:latin typeface="Söhne"/>
              </a:rPr>
              <a:t>Carbon Sequestration: Incorporate by-products into soil to sequester carbon, mitigating greenhouse gas emissions.</a:t>
            </a:r>
          </a:p>
          <a:p>
            <a:pPr>
              <a:lnSpc>
                <a:spcPct val="110000"/>
              </a:lnSpc>
            </a:pPr>
            <a:endParaRPr lang="en-GB" sz="2000" dirty="0">
              <a:solidFill>
                <a:srgbClr val="595959"/>
              </a:solidFill>
            </a:endParaRPr>
          </a:p>
        </p:txBody>
      </p:sp>
      <p:sp>
        <p:nvSpPr>
          <p:cNvPr id="4" name="Segnaposto piè di pagina 3">
            <a:extLst>
              <a:ext uri="{FF2B5EF4-FFF2-40B4-BE49-F238E27FC236}">
                <a16:creationId xmlns:a16="http://schemas.microsoft.com/office/drawing/2014/main" id="{5C624808-1A24-7367-A609-0D8CFEA924AF}"/>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Applying Circularity to Agriculture</a:t>
            </a:r>
          </a:p>
        </p:txBody>
      </p:sp>
      <p:sp>
        <p:nvSpPr>
          <p:cNvPr id="5" name="Segnaposto numero diapositiva 4">
            <a:extLst>
              <a:ext uri="{FF2B5EF4-FFF2-40B4-BE49-F238E27FC236}">
                <a16:creationId xmlns:a16="http://schemas.microsoft.com/office/drawing/2014/main" id="{1AD82A79-F0C5-2426-8689-464A02E5BDCB}"/>
              </a:ext>
            </a:extLst>
          </p:cNvPr>
          <p:cNvSpPr>
            <a:spLocks noGrp="1"/>
          </p:cNvSpPr>
          <p:nvPr>
            <p:ph type="sldNum" sz="quarter" idx="12"/>
          </p:nvPr>
        </p:nvSpPr>
        <p:spPr/>
        <p:txBody>
          <a:bodyPr/>
          <a:lstStyle/>
          <a:p>
            <a:fld id="{D57F1E4F-1CFF-5643-939E-217C01CDF565}" type="slidenum">
              <a:rPr lang="en-US" smtClean="0"/>
              <a:pPr/>
              <a:t>57</a:t>
            </a:fld>
            <a:endParaRPr lang="en-US" dirty="0"/>
          </a:p>
        </p:txBody>
      </p:sp>
    </p:spTree>
    <p:extLst>
      <p:ext uri="{BB962C8B-B14F-4D97-AF65-F5344CB8AC3E}">
        <p14:creationId xmlns:p14="http://schemas.microsoft.com/office/powerpoint/2010/main" val="23814678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54B3B-B3A2-03D4-D32B-17AF802F684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200A2F9-B14B-E236-FC11-87650D760C98}"/>
              </a:ext>
            </a:extLst>
          </p:cNvPr>
          <p:cNvSpPr>
            <a:spLocks noGrp="1"/>
          </p:cNvSpPr>
          <p:nvPr>
            <p:ph type="title"/>
          </p:nvPr>
        </p:nvSpPr>
        <p:spPr>
          <a:xfrm>
            <a:off x="3276599" y="447984"/>
            <a:ext cx="10515600" cy="1009651"/>
          </a:xfrm>
        </p:spPr>
        <p:txBody>
          <a:bodyPr>
            <a:normAutofit/>
          </a:bodyPr>
          <a:lstStyle/>
          <a:p>
            <a:r>
              <a:rPr lang="en-GB" dirty="0"/>
              <a:t>6.2.3.Using animals</a:t>
            </a:r>
          </a:p>
        </p:txBody>
      </p:sp>
      <p:sp>
        <p:nvSpPr>
          <p:cNvPr id="3" name="Segnaposto contenuto 2">
            <a:extLst>
              <a:ext uri="{FF2B5EF4-FFF2-40B4-BE49-F238E27FC236}">
                <a16:creationId xmlns:a16="http://schemas.microsoft.com/office/drawing/2014/main" id="{7F040400-7957-2EDD-3E04-F87EEB75DBD5}"/>
              </a:ext>
            </a:extLst>
          </p:cNvPr>
          <p:cNvSpPr>
            <a:spLocks noGrp="1"/>
          </p:cNvSpPr>
          <p:nvPr>
            <p:ph idx="1"/>
          </p:nvPr>
        </p:nvSpPr>
        <p:spPr>
          <a:xfrm>
            <a:off x="571499" y="1731323"/>
            <a:ext cx="11262691" cy="4351338"/>
          </a:xfrm>
        </p:spPr>
        <p:txBody>
          <a:bodyPr>
            <a:normAutofit fontScale="92500" lnSpcReduction="10000"/>
          </a:bodyPr>
          <a:lstStyle/>
          <a:p>
            <a:pPr algn="just">
              <a:lnSpc>
                <a:spcPct val="150000"/>
              </a:lnSpc>
              <a:buFont typeface="Arial" panose="020B0604020202020204" pitchFamily="34" charset="0"/>
              <a:buChar char="•"/>
            </a:pPr>
            <a:r>
              <a:rPr lang="en-GB" b="0" i="0" dirty="0">
                <a:solidFill>
                  <a:srgbClr val="595959"/>
                </a:solidFill>
                <a:effectLst/>
                <a:latin typeface="Söhne"/>
              </a:rPr>
              <a:t>Animals serve a vital function in our food system by transforming biomass humans cannot consume directly into valuable food and other by-products.</a:t>
            </a:r>
          </a:p>
          <a:p>
            <a:pPr algn="just">
              <a:lnSpc>
                <a:spcPct val="150000"/>
              </a:lnSpc>
              <a:buFont typeface="Arial" panose="020B0604020202020204" pitchFamily="34" charset="0"/>
              <a:buChar char="•"/>
            </a:pPr>
            <a:r>
              <a:rPr lang="en-GB" b="0" i="0" dirty="0">
                <a:solidFill>
                  <a:srgbClr val="595959"/>
                </a:solidFill>
                <a:effectLst/>
                <a:latin typeface="Söhne"/>
              </a:rPr>
              <a:t>Efficient recyclers, animals convert inedible materials like crop residues, food industry by-products, unavoidable food waste, and grass into nutritious food and fertilizer.</a:t>
            </a:r>
          </a:p>
          <a:p>
            <a:pPr algn="just">
              <a:lnSpc>
                <a:spcPct val="150000"/>
              </a:lnSpc>
              <a:buFont typeface="Arial" panose="020B0604020202020204" pitchFamily="34" charset="0"/>
              <a:buChar char="•"/>
            </a:pPr>
            <a:r>
              <a:rPr lang="en-GB" b="0" i="0" dirty="0">
                <a:solidFill>
                  <a:srgbClr val="595959"/>
                </a:solidFill>
                <a:effectLst/>
                <a:latin typeface="Söhne"/>
              </a:rPr>
              <a:t>Utilizing "low-cost feed sources" for animals, such as crop residues and food industry by-products, is more sustainable than using edible resources like grains.</a:t>
            </a:r>
          </a:p>
          <a:p>
            <a:pPr algn="just">
              <a:lnSpc>
                <a:spcPct val="150000"/>
              </a:lnSpc>
              <a:buFont typeface="Arial" panose="020B0604020202020204" pitchFamily="34" charset="0"/>
              <a:buChar char="•"/>
            </a:pPr>
            <a:r>
              <a:rPr lang="en-GB" b="0" i="0" dirty="0">
                <a:solidFill>
                  <a:srgbClr val="595959"/>
                </a:solidFill>
                <a:effectLst/>
                <a:latin typeface="Söhne"/>
              </a:rPr>
              <a:t>Animals contribute to the circularity of the food system by converting otherwise wasted resources into valuable products, enhancing overall sustainability.</a:t>
            </a:r>
          </a:p>
          <a:p>
            <a:pPr algn="just">
              <a:lnSpc>
                <a:spcPct val="15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43F3E537-A744-F6CF-B649-7F0005260A72}"/>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Applying Circularity to Agriculture</a:t>
            </a:r>
          </a:p>
        </p:txBody>
      </p:sp>
      <p:sp>
        <p:nvSpPr>
          <p:cNvPr id="5" name="Segnaposto numero diapositiva 4">
            <a:extLst>
              <a:ext uri="{FF2B5EF4-FFF2-40B4-BE49-F238E27FC236}">
                <a16:creationId xmlns:a16="http://schemas.microsoft.com/office/drawing/2014/main" id="{27AD9007-082E-61E4-8ABB-B3AB3D0E033B}"/>
              </a:ext>
            </a:extLst>
          </p:cNvPr>
          <p:cNvSpPr>
            <a:spLocks noGrp="1"/>
          </p:cNvSpPr>
          <p:nvPr>
            <p:ph type="sldNum" sz="quarter" idx="12"/>
          </p:nvPr>
        </p:nvSpPr>
        <p:spPr/>
        <p:txBody>
          <a:bodyPr/>
          <a:lstStyle/>
          <a:p>
            <a:fld id="{D57F1E4F-1CFF-5643-939E-217C01CDF565}" type="slidenum">
              <a:rPr lang="en-US" smtClean="0"/>
              <a:pPr/>
              <a:t>58</a:t>
            </a:fld>
            <a:endParaRPr lang="en-US" dirty="0"/>
          </a:p>
        </p:txBody>
      </p:sp>
    </p:spTree>
    <p:extLst>
      <p:ext uri="{BB962C8B-B14F-4D97-AF65-F5344CB8AC3E}">
        <p14:creationId xmlns:p14="http://schemas.microsoft.com/office/powerpoint/2010/main" val="22874985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0FD09-0F61-D1F9-6533-B630748994B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1E99014-6111-C4C3-79B6-5AAEF9D27AE7}"/>
              </a:ext>
            </a:extLst>
          </p:cNvPr>
          <p:cNvSpPr>
            <a:spLocks noGrp="1"/>
          </p:cNvSpPr>
          <p:nvPr>
            <p:ph type="title"/>
          </p:nvPr>
        </p:nvSpPr>
        <p:spPr>
          <a:xfrm>
            <a:off x="2685221" y="627542"/>
            <a:ext cx="6821557" cy="1009651"/>
          </a:xfrm>
        </p:spPr>
        <p:txBody>
          <a:bodyPr>
            <a:normAutofit/>
          </a:bodyPr>
          <a:lstStyle/>
          <a:p>
            <a:r>
              <a:rPr lang="en-GB" dirty="0"/>
              <a:t>Additional Information</a:t>
            </a:r>
          </a:p>
        </p:txBody>
      </p:sp>
      <p:sp>
        <p:nvSpPr>
          <p:cNvPr id="3" name="Segnaposto contenuto 2">
            <a:extLst>
              <a:ext uri="{FF2B5EF4-FFF2-40B4-BE49-F238E27FC236}">
                <a16:creationId xmlns:a16="http://schemas.microsoft.com/office/drawing/2014/main" id="{359ACA3E-B82B-DEDE-26CC-705AF2CF61E0}"/>
              </a:ext>
            </a:extLst>
          </p:cNvPr>
          <p:cNvSpPr>
            <a:spLocks noGrp="1"/>
          </p:cNvSpPr>
          <p:nvPr>
            <p:ph idx="1"/>
          </p:nvPr>
        </p:nvSpPr>
        <p:spPr>
          <a:xfrm>
            <a:off x="838200" y="2279926"/>
            <a:ext cx="10515600" cy="3024671"/>
          </a:xfrm>
        </p:spPr>
        <p:txBody>
          <a:bodyPr>
            <a:noAutofit/>
          </a:bodyPr>
          <a:lstStyle/>
          <a:p>
            <a:pPr marL="0" indent="0" algn="just">
              <a:lnSpc>
                <a:spcPct val="115000"/>
              </a:lnSpc>
              <a:spcBef>
                <a:spcPts val="600"/>
              </a:spcBef>
              <a:spcAft>
                <a:spcPts val="600"/>
              </a:spcAft>
              <a:buNone/>
            </a:pP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If you want to learn more on the Circular Agriculture, please read this article in the following link</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2000" i="1" u="sng" dirty="0">
                <a:solidFill>
                  <a:srgbClr val="808080"/>
                </a:solidFill>
                <a:effectLst/>
                <a:latin typeface="Calibri" panose="020F0502020204030204" pitchFamily="34" charset="0"/>
                <a:ea typeface="Calibri" panose="020F0502020204030204" pitchFamily="34" charset="0"/>
                <a:cs typeface="Calibri" panose="020F0502020204030204" pitchFamily="34" charset="0"/>
                <a:hlinkClick r:id="rId2"/>
              </a:rPr>
              <a:t>https://www.un.org/development/desa/dpad/publication/un-desa-policy-brief-105-circular-agriculture-for-sustainable-rural-development/</a:t>
            </a: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If you want to learn more on the Circular Agri-food System, please watch this video in the following link</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r>
              <a:rPr lang="en-GB" sz="2000" i="1" u="sng" dirty="0">
                <a:solidFill>
                  <a:srgbClr val="000000"/>
                </a:solidFill>
                <a:effectLst/>
                <a:latin typeface="Minion Pro"/>
                <a:ea typeface="Times New Roman" panose="02020603050405020304" pitchFamily="18" charset="0"/>
                <a:cs typeface="Calibri" panose="020F0502020204030204" pitchFamily="34" charset="0"/>
                <a:hlinkClick r:id="rId3"/>
              </a:rPr>
              <a:t>https://www.youtube.com/watch?v=TfC3UtbfHLE</a:t>
            </a:r>
            <a:r>
              <a:rPr lang="en-GB" sz="2000" i="1" dirty="0">
                <a:solidFill>
                  <a:srgbClr val="000000"/>
                </a:solidFill>
                <a:effectLst/>
                <a:latin typeface="Minion Pro"/>
                <a:ea typeface="Times New Roman" panose="02020603050405020304" pitchFamily="18" charset="0"/>
                <a:cs typeface="Calibri" panose="020F0502020204030204" pitchFamily="34" charset="0"/>
              </a:rPr>
              <a:t> </a:t>
            </a:r>
            <a:endParaRPr lang="en-GB" sz="2000" dirty="0"/>
          </a:p>
        </p:txBody>
      </p:sp>
      <p:sp>
        <p:nvSpPr>
          <p:cNvPr id="4" name="Segnaposto piè di pagina 3">
            <a:extLst>
              <a:ext uri="{FF2B5EF4-FFF2-40B4-BE49-F238E27FC236}">
                <a16:creationId xmlns:a16="http://schemas.microsoft.com/office/drawing/2014/main" id="{3C8FAB92-0235-66E5-ABB1-1407CFC37E74}"/>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Applying Circularity to Agriculture</a:t>
            </a:r>
          </a:p>
        </p:txBody>
      </p:sp>
      <p:sp>
        <p:nvSpPr>
          <p:cNvPr id="5" name="Segnaposto numero diapositiva 4">
            <a:extLst>
              <a:ext uri="{FF2B5EF4-FFF2-40B4-BE49-F238E27FC236}">
                <a16:creationId xmlns:a16="http://schemas.microsoft.com/office/drawing/2014/main" id="{4CA0778B-EC66-9328-044C-AE6D335C79A3}"/>
              </a:ext>
            </a:extLst>
          </p:cNvPr>
          <p:cNvSpPr>
            <a:spLocks noGrp="1"/>
          </p:cNvSpPr>
          <p:nvPr>
            <p:ph type="sldNum" sz="quarter" idx="12"/>
          </p:nvPr>
        </p:nvSpPr>
        <p:spPr/>
        <p:txBody>
          <a:bodyPr/>
          <a:lstStyle/>
          <a:p>
            <a:fld id="{D57F1E4F-1CFF-5643-939E-217C01CDF565}" type="slidenum">
              <a:rPr lang="en-US" smtClean="0"/>
              <a:pPr/>
              <a:t>59</a:t>
            </a:fld>
            <a:endParaRPr lang="en-US" dirty="0"/>
          </a:p>
        </p:txBody>
      </p:sp>
    </p:spTree>
    <p:extLst>
      <p:ext uri="{BB962C8B-B14F-4D97-AF65-F5344CB8AC3E}">
        <p14:creationId xmlns:p14="http://schemas.microsoft.com/office/powerpoint/2010/main" val="2817668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2F151-9A01-7F97-4612-96BB390E33F1}"/>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67A4DC9-CF44-C73C-6167-40D7D41F09BA}"/>
              </a:ext>
            </a:extLst>
          </p:cNvPr>
          <p:cNvSpPr>
            <a:spLocks noGrp="1"/>
          </p:cNvSpPr>
          <p:nvPr>
            <p:ph idx="1"/>
          </p:nvPr>
        </p:nvSpPr>
        <p:spPr>
          <a:xfrm>
            <a:off x="838200" y="1524000"/>
            <a:ext cx="10515600" cy="4652963"/>
          </a:xfrm>
        </p:spPr>
        <p:txBody>
          <a:bodyPr>
            <a:normAutofit fontScale="92500" lnSpcReduction="10000"/>
          </a:bodyPr>
          <a:lstStyle/>
          <a:p>
            <a:pPr marL="0" indent="0" algn="l">
              <a:lnSpc>
                <a:spcPct val="110000"/>
              </a:lnSpc>
              <a:buNone/>
            </a:pPr>
            <a:r>
              <a:rPr lang="en-GB" b="0" i="0" u="sng" dirty="0">
                <a:solidFill>
                  <a:srgbClr val="595959"/>
                </a:solidFill>
                <a:effectLst/>
                <a:latin typeface="Söhne"/>
              </a:rPr>
              <a:t>50% of global greenhouse gas emissions attributed to:</a:t>
            </a:r>
          </a:p>
          <a:p>
            <a:pPr marL="742950" lvl="1" indent="-285750" algn="l">
              <a:lnSpc>
                <a:spcPct val="110000"/>
              </a:lnSpc>
              <a:buFont typeface="Arial" panose="020B0604020202020204" pitchFamily="34" charset="0"/>
              <a:buChar char="•"/>
            </a:pPr>
            <a:r>
              <a:rPr lang="en-GB" b="0" i="0" dirty="0">
                <a:effectLst/>
                <a:latin typeface="Söhne"/>
              </a:rPr>
              <a:t>Mining, raw materials processing, and food production</a:t>
            </a:r>
          </a:p>
          <a:p>
            <a:pPr marL="742950" lvl="1" indent="-285750" algn="l">
              <a:lnSpc>
                <a:spcPct val="110000"/>
              </a:lnSpc>
              <a:buFont typeface="Arial" panose="020B0604020202020204" pitchFamily="34" charset="0"/>
              <a:buChar char="•"/>
            </a:pPr>
            <a:r>
              <a:rPr lang="en-GB" b="0" i="0" dirty="0">
                <a:effectLst/>
                <a:latin typeface="Söhne"/>
              </a:rPr>
              <a:t>Responsible for over 90% of biodiversity loss and water scarcity</a:t>
            </a:r>
          </a:p>
          <a:p>
            <a:pPr marL="0" indent="0" algn="l">
              <a:lnSpc>
                <a:spcPct val="110000"/>
              </a:lnSpc>
              <a:buNone/>
            </a:pPr>
            <a:r>
              <a:rPr lang="en-GB" b="0" i="0" u="sng" dirty="0">
                <a:solidFill>
                  <a:srgbClr val="595959"/>
                </a:solidFill>
                <a:effectLst/>
                <a:latin typeface="Söhne"/>
              </a:rPr>
              <a:t>Greenhouse gas emissions on the rise:</a:t>
            </a:r>
          </a:p>
          <a:p>
            <a:pPr marL="742950" lvl="1" indent="-285750" algn="l">
              <a:lnSpc>
                <a:spcPct val="110000"/>
              </a:lnSpc>
              <a:buFont typeface="Arial" panose="020B0604020202020204" pitchFamily="34" charset="0"/>
              <a:buChar char="•"/>
            </a:pPr>
            <a:r>
              <a:rPr lang="en-GB" b="0" i="0" dirty="0">
                <a:effectLst/>
                <a:latin typeface="Söhne"/>
              </a:rPr>
              <a:t>Significant increase since 1990</a:t>
            </a:r>
          </a:p>
          <a:p>
            <a:pPr marL="742950" lvl="1" indent="-285750" algn="l">
              <a:lnSpc>
                <a:spcPct val="110000"/>
              </a:lnSpc>
              <a:buFont typeface="Arial" panose="020B0604020202020204" pitchFamily="34" charset="0"/>
              <a:buChar char="•"/>
            </a:pPr>
            <a:r>
              <a:rPr lang="en-GB" b="0" i="0" dirty="0">
                <a:effectLst/>
                <a:latin typeface="Söhne"/>
              </a:rPr>
              <a:t>Primary gases: carbon dioxide from fossil fuels and industry, methane</a:t>
            </a:r>
          </a:p>
          <a:p>
            <a:pPr marL="0" indent="0" algn="l">
              <a:lnSpc>
                <a:spcPct val="110000"/>
              </a:lnSpc>
              <a:buNone/>
            </a:pPr>
            <a:r>
              <a:rPr lang="en-GB" b="0" i="0" u="sng" dirty="0">
                <a:solidFill>
                  <a:srgbClr val="595959"/>
                </a:solidFill>
                <a:effectLst/>
                <a:latin typeface="Söhne"/>
              </a:rPr>
              <a:t>Despite EU commitments, greenhouse gas levels continue to rise:</a:t>
            </a:r>
          </a:p>
          <a:p>
            <a:pPr marL="742950" lvl="1" indent="-285750" algn="l">
              <a:lnSpc>
                <a:spcPct val="110000"/>
              </a:lnSpc>
              <a:buFont typeface="Arial" panose="020B0604020202020204" pitchFamily="34" charset="0"/>
              <a:buChar char="•"/>
            </a:pPr>
            <a:r>
              <a:rPr lang="en-GB" b="0" i="0" dirty="0">
                <a:effectLst/>
                <a:latin typeface="Söhne"/>
              </a:rPr>
              <a:t>Earth's greenhouse gas levels are increasing despite reduction goals</a:t>
            </a:r>
          </a:p>
          <a:p>
            <a:pPr marL="0" indent="0" algn="l">
              <a:lnSpc>
                <a:spcPct val="110000"/>
              </a:lnSpc>
              <a:buNone/>
            </a:pPr>
            <a:r>
              <a:rPr lang="en-GB" b="0" i="0" u="sng" dirty="0">
                <a:solidFill>
                  <a:srgbClr val="595959"/>
                </a:solidFill>
                <a:effectLst/>
                <a:latin typeface="Söhne"/>
              </a:rPr>
              <a:t>Need for the circular economy:</a:t>
            </a:r>
          </a:p>
          <a:p>
            <a:pPr marL="742950" lvl="1" indent="-285750" algn="l">
              <a:lnSpc>
                <a:spcPct val="110000"/>
              </a:lnSpc>
              <a:buFont typeface="Arial" panose="020B0604020202020204" pitchFamily="34" charset="0"/>
              <a:buChar char="•"/>
            </a:pPr>
            <a:r>
              <a:rPr lang="en-GB" b="0" i="0" dirty="0">
                <a:effectLst/>
                <a:latin typeface="Söhne"/>
              </a:rPr>
              <a:t>Addressing environmental pressures</a:t>
            </a:r>
          </a:p>
          <a:p>
            <a:pPr marL="742950" lvl="1" indent="-285750" algn="l">
              <a:lnSpc>
                <a:spcPct val="110000"/>
              </a:lnSpc>
              <a:buFont typeface="Arial" panose="020B0604020202020204" pitchFamily="34" charset="0"/>
              <a:buChar char="•"/>
            </a:pPr>
            <a:r>
              <a:rPr lang="en-GB" b="0" i="0" dirty="0">
                <a:effectLst/>
                <a:latin typeface="Söhne"/>
              </a:rPr>
              <a:t>Creating a more sustainable future through resource management</a:t>
            </a:r>
          </a:p>
          <a:p>
            <a:pPr>
              <a:lnSpc>
                <a:spcPct val="11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D89EE03D-BA03-AF40-79E2-F47A593F0617}"/>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t>
            </a:r>
            <a:r>
              <a:rPr lang="en-GB" dirty="0"/>
              <a:t>Background and concept of the Circular Economy</a:t>
            </a:r>
          </a:p>
          <a:p>
            <a:endParaRPr lang="en-US" dirty="0"/>
          </a:p>
        </p:txBody>
      </p:sp>
      <p:sp>
        <p:nvSpPr>
          <p:cNvPr id="5" name="Segnaposto numero diapositiva 4">
            <a:extLst>
              <a:ext uri="{FF2B5EF4-FFF2-40B4-BE49-F238E27FC236}">
                <a16:creationId xmlns:a16="http://schemas.microsoft.com/office/drawing/2014/main" id="{99B64507-62EC-9198-11D1-9B9DD882E91D}"/>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
        <p:nvSpPr>
          <p:cNvPr id="9" name="Titolo 1">
            <a:extLst>
              <a:ext uri="{FF2B5EF4-FFF2-40B4-BE49-F238E27FC236}">
                <a16:creationId xmlns:a16="http://schemas.microsoft.com/office/drawing/2014/main" id="{E4BB25BF-84EB-A432-FD94-86E578F0229F}"/>
              </a:ext>
            </a:extLst>
          </p:cNvPr>
          <p:cNvSpPr txBox="1">
            <a:spLocks/>
          </p:cNvSpPr>
          <p:nvPr/>
        </p:nvSpPr>
        <p:spPr>
          <a:xfrm>
            <a:off x="838200" y="681037"/>
            <a:ext cx="10515600" cy="1009651"/>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a:lstStyle>
          <a:p>
            <a:pPr algn="ctr"/>
            <a:r>
              <a:rPr lang="en-GB" sz="4900" dirty="0"/>
              <a:t>1.1. Background</a:t>
            </a:r>
            <a:br>
              <a:rPr lang="en-GB" dirty="0">
                <a:solidFill>
                  <a:srgbClr val="0E101A"/>
                </a:solidFill>
              </a:rPr>
            </a:br>
            <a:endParaRPr lang="en-GB" dirty="0"/>
          </a:p>
        </p:txBody>
      </p:sp>
    </p:spTree>
    <p:extLst>
      <p:ext uri="{BB962C8B-B14F-4D97-AF65-F5344CB8AC3E}">
        <p14:creationId xmlns:p14="http://schemas.microsoft.com/office/powerpoint/2010/main" val="25052253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033E4-817D-9F97-C246-10A492A3D10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4D6D85B-D28F-D20F-9D05-22B09AA0555D}"/>
              </a:ext>
            </a:extLst>
          </p:cNvPr>
          <p:cNvSpPr>
            <a:spLocks noGrp="1"/>
          </p:cNvSpPr>
          <p:nvPr>
            <p:ph type="title"/>
          </p:nvPr>
        </p:nvSpPr>
        <p:spPr>
          <a:xfrm>
            <a:off x="1076739" y="2635870"/>
            <a:ext cx="10515600" cy="1009651"/>
          </a:xfrm>
        </p:spPr>
        <p:txBody>
          <a:bodyPr>
            <a:normAutofit/>
          </a:bodyPr>
          <a:lstStyle/>
          <a:p>
            <a:r>
              <a:rPr lang="en-GB" dirty="0"/>
              <a:t>7. Agroecology and Regenerative Practices</a:t>
            </a:r>
          </a:p>
        </p:txBody>
      </p:sp>
      <p:sp>
        <p:nvSpPr>
          <p:cNvPr id="4" name="Segnaposto piè di pagina 3">
            <a:extLst>
              <a:ext uri="{FF2B5EF4-FFF2-40B4-BE49-F238E27FC236}">
                <a16:creationId xmlns:a16="http://schemas.microsoft.com/office/drawing/2014/main" id="{ACAD2EA2-3717-2716-5D85-931997D2F234}"/>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Agroecology and Regenerative Practices</a:t>
            </a:r>
          </a:p>
        </p:txBody>
      </p:sp>
      <p:sp>
        <p:nvSpPr>
          <p:cNvPr id="5" name="Segnaposto numero diapositiva 4">
            <a:extLst>
              <a:ext uri="{FF2B5EF4-FFF2-40B4-BE49-F238E27FC236}">
                <a16:creationId xmlns:a16="http://schemas.microsoft.com/office/drawing/2014/main" id="{C04C5BC0-0025-2F3E-1EEE-AC90C468DFC2}"/>
              </a:ext>
            </a:extLst>
          </p:cNvPr>
          <p:cNvSpPr>
            <a:spLocks noGrp="1"/>
          </p:cNvSpPr>
          <p:nvPr>
            <p:ph type="sldNum" sz="quarter" idx="12"/>
          </p:nvPr>
        </p:nvSpPr>
        <p:spPr/>
        <p:txBody>
          <a:bodyPr/>
          <a:lstStyle/>
          <a:p>
            <a:fld id="{D57F1E4F-1CFF-5643-939E-217C01CDF565}" type="slidenum">
              <a:rPr lang="en-US" smtClean="0"/>
              <a:pPr/>
              <a:t>60</a:t>
            </a:fld>
            <a:endParaRPr lang="en-US" dirty="0"/>
          </a:p>
        </p:txBody>
      </p:sp>
    </p:spTree>
    <p:extLst>
      <p:ext uri="{BB962C8B-B14F-4D97-AF65-F5344CB8AC3E}">
        <p14:creationId xmlns:p14="http://schemas.microsoft.com/office/powerpoint/2010/main" val="33200977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2FE68-1827-CBD3-1F09-2EA9992EE96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8669794-458C-0091-F6CA-BC9A8087583A}"/>
              </a:ext>
            </a:extLst>
          </p:cNvPr>
          <p:cNvSpPr>
            <a:spLocks noGrp="1"/>
          </p:cNvSpPr>
          <p:nvPr>
            <p:ph type="title"/>
          </p:nvPr>
        </p:nvSpPr>
        <p:spPr>
          <a:xfrm>
            <a:off x="3700669" y="280192"/>
            <a:ext cx="6503505" cy="1009651"/>
          </a:xfrm>
        </p:spPr>
        <p:txBody>
          <a:bodyPr>
            <a:normAutofit/>
          </a:bodyPr>
          <a:lstStyle/>
          <a:p>
            <a:r>
              <a:rPr lang="en-GB" dirty="0"/>
              <a:t>7.1. Agroecology</a:t>
            </a:r>
          </a:p>
        </p:txBody>
      </p:sp>
      <p:sp>
        <p:nvSpPr>
          <p:cNvPr id="3" name="Segnaposto contenuto 2">
            <a:extLst>
              <a:ext uri="{FF2B5EF4-FFF2-40B4-BE49-F238E27FC236}">
                <a16:creationId xmlns:a16="http://schemas.microsoft.com/office/drawing/2014/main" id="{41ADA3FC-EFF1-B894-1CD0-2C81DB5C86F5}"/>
              </a:ext>
            </a:extLst>
          </p:cNvPr>
          <p:cNvSpPr>
            <a:spLocks noGrp="1"/>
          </p:cNvSpPr>
          <p:nvPr>
            <p:ph idx="1"/>
          </p:nvPr>
        </p:nvSpPr>
        <p:spPr>
          <a:xfrm>
            <a:off x="571500" y="1588690"/>
            <a:ext cx="10782300" cy="4351338"/>
          </a:xfrm>
        </p:spPr>
        <p:txBody>
          <a:bodyPr/>
          <a:lstStyle/>
          <a:p>
            <a:pPr marL="0" indent="0" algn="just">
              <a:lnSpc>
                <a:spcPct val="100000"/>
              </a:lnSpc>
              <a:buNone/>
            </a:pPr>
            <a:r>
              <a:rPr lang="en-GB" b="0" i="0" u="sng" dirty="0">
                <a:solidFill>
                  <a:srgbClr val="595959"/>
                </a:solidFill>
                <a:effectLst/>
                <a:latin typeface="Söhne"/>
              </a:rPr>
              <a:t>Origins and Evolution of Agroecology</a:t>
            </a:r>
          </a:p>
          <a:p>
            <a:pPr algn="just">
              <a:lnSpc>
                <a:spcPct val="100000"/>
              </a:lnSpc>
              <a:buFont typeface="Arial" panose="020B0604020202020204" pitchFamily="34" charset="0"/>
              <a:buChar char="•"/>
            </a:pPr>
            <a:r>
              <a:rPr lang="en-GB" b="0" i="0" dirty="0">
                <a:solidFill>
                  <a:srgbClr val="595959"/>
                </a:solidFill>
                <a:effectLst/>
                <a:latin typeface="Söhne"/>
              </a:rPr>
              <a:t>Agroecology traces its roots back to the traditional food systems of indigenous peoples, embodying deep connections with ecosystems, traditions, and cultural heritage.</a:t>
            </a:r>
          </a:p>
          <a:p>
            <a:pPr algn="just">
              <a:lnSpc>
                <a:spcPct val="100000"/>
              </a:lnSpc>
              <a:buFont typeface="Arial" panose="020B0604020202020204" pitchFamily="34" charset="0"/>
              <a:buChar char="•"/>
            </a:pPr>
            <a:r>
              <a:rPr lang="en-GB" b="0" i="0" dirty="0">
                <a:solidFill>
                  <a:srgbClr val="595959"/>
                </a:solidFill>
                <a:effectLst/>
                <a:latin typeface="Söhne"/>
              </a:rPr>
              <a:t>The term "agroecology" emerged in the early 20th century, initially focusing on aspects like pest control and soil biology, before expanding to include crop management, soil health, and agricultural meteorology by the 1950s.</a:t>
            </a:r>
          </a:p>
          <a:p>
            <a:pPr algn="just">
              <a:lnSpc>
                <a:spcPct val="100000"/>
              </a:lnSpc>
              <a:buFont typeface="Arial" panose="020B0604020202020204" pitchFamily="34" charset="0"/>
              <a:buChar char="•"/>
            </a:pPr>
            <a:r>
              <a:rPr lang="en-GB" b="0" i="0" dirty="0">
                <a:solidFill>
                  <a:srgbClr val="595959"/>
                </a:solidFill>
                <a:effectLst/>
                <a:latin typeface="Söhne"/>
              </a:rPr>
              <a:t>In the 1960s, scholars like Wolfgang Tischler contributed to the development of agroecology as an independent academic discipline, exploring the interactions among plants, animals, soils, and climate within agroecosystems.</a:t>
            </a:r>
          </a:p>
          <a:p>
            <a:pPr algn="just">
              <a:lnSpc>
                <a:spcPct val="10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B3CE5EF0-977E-6696-4FC3-D1A3CEF8A001}"/>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Agroecology and Regenerative Practices</a:t>
            </a:r>
          </a:p>
        </p:txBody>
      </p:sp>
      <p:sp>
        <p:nvSpPr>
          <p:cNvPr id="5" name="Segnaposto numero diapositiva 4">
            <a:extLst>
              <a:ext uri="{FF2B5EF4-FFF2-40B4-BE49-F238E27FC236}">
                <a16:creationId xmlns:a16="http://schemas.microsoft.com/office/drawing/2014/main" id="{9F7533A4-C517-E738-F4E2-62DDE8192890}"/>
              </a:ext>
            </a:extLst>
          </p:cNvPr>
          <p:cNvSpPr>
            <a:spLocks noGrp="1"/>
          </p:cNvSpPr>
          <p:nvPr>
            <p:ph type="sldNum" sz="quarter" idx="12"/>
          </p:nvPr>
        </p:nvSpPr>
        <p:spPr/>
        <p:txBody>
          <a:bodyPr/>
          <a:lstStyle/>
          <a:p>
            <a:fld id="{D57F1E4F-1CFF-5643-939E-217C01CDF565}" type="slidenum">
              <a:rPr lang="en-US" smtClean="0"/>
              <a:pPr/>
              <a:t>61</a:t>
            </a:fld>
            <a:endParaRPr lang="en-US" dirty="0"/>
          </a:p>
        </p:txBody>
      </p:sp>
    </p:spTree>
    <p:extLst>
      <p:ext uri="{BB962C8B-B14F-4D97-AF65-F5344CB8AC3E}">
        <p14:creationId xmlns:p14="http://schemas.microsoft.com/office/powerpoint/2010/main" val="25212957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B57A9-690E-93DE-5005-A56AD389A47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D76360C-291F-04CF-BD5F-27A59B7F2011}"/>
              </a:ext>
            </a:extLst>
          </p:cNvPr>
          <p:cNvSpPr>
            <a:spLocks noGrp="1"/>
          </p:cNvSpPr>
          <p:nvPr>
            <p:ph type="title"/>
          </p:nvPr>
        </p:nvSpPr>
        <p:spPr>
          <a:xfrm>
            <a:off x="3713921" y="280192"/>
            <a:ext cx="6503505" cy="1009651"/>
          </a:xfrm>
        </p:spPr>
        <p:txBody>
          <a:bodyPr>
            <a:normAutofit/>
          </a:bodyPr>
          <a:lstStyle/>
          <a:p>
            <a:r>
              <a:rPr lang="en-GB" dirty="0"/>
              <a:t>7.1. Agroecology</a:t>
            </a:r>
          </a:p>
        </p:txBody>
      </p:sp>
      <p:sp>
        <p:nvSpPr>
          <p:cNvPr id="3" name="Segnaposto contenuto 2">
            <a:extLst>
              <a:ext uri="{FF2B5EF4-FFF2-40B4-BE49-F238E27FC236}">
                <a16:creationId xmlns:a16="http://schemas.microsoft.com/office/drawing/2014/main" id="{124BE363-81FD-CBBA-9DB4-6DAEADCC257F}"/>
              </a:ext>
            </a:extLst>
          </p:cNvPr>
          <p:cNvSpPr>
            <a:spLocks noGrp="1"/>
          </p:cNvSpPr>
          <p:nvPr>
            <p:ph idx="1"/>
          </p:nvPr>
        </p:nvSpPr>
        <p:spPr>
          <a:xfrm>
            <a:off x="381000" y="1307208"/>
            <a:ext cx="10515600" cy="3435487"/>
          </a:xfrm>
        </p:spPr>
        <p:txBody>
          <a:bodyPr>
            <a:normAutofit/>
          </a:bodyPr>
          <a:lstStyle/>
          <a:p>
            <a:pPr marL="0" indent="0" algn="just">
              <a:lnSpc>
                <a:spcPct val="110000"/>
              </a:lnSpc>
              <a:buNone/>
            </a:pPr>
            <a:r>
              <a:rPr lang="en-GB" b="0" i="0" u="sng" dirty="0">
                <a:solidFill>
                  <a:srgbClr val="595959"/>
                </a:solidFill>
                <a:effectLst/>
                <a:latin typeface="Söhne"/>
              </a:rPr>
              <a:t>Growth and Expansion of Agroecology</a:t>
            </a:r>
          </a:p>
          <a:p>
            <a:pPr algn="just">
              <a:lnSpc>
                <a:spcPct val="110000"/>
              </a:lnSpc>
              <a:buFont typeface="Arial" panose="020B0604020202020204" pitchFamily="34" charset="0"/>
              <a:buChar char="•"/>
            </a:pPr>
            <a:r>
              <a:rPr lang="en-GB" b="0" i="0" dirty="0">
                <a:solidFill>
                  <a:srgbClr val="595959"/>
                </a:solidFill>
                <a:effectLst/>
                <a:latin typeface="Söhne"/>
              </a:rPr>
              <a:t>The 1990s witnessed significant growth in agroecology both as a scientific discipline and a grassroots movement, spurred by increasing environmental awareness.</a:t>
            </a:r>
          </a:p>
          <a:p>
            <a:pPr algn="just">
              <a:lnSpc>
                <a:spcPct val="110000"/>
              </a:lnSpc>
              <a:buFont typeface="Arial" panose="020B0604020202020204" pitchFamily="34" charset="0"/>
              <a:buChar char="•"/>
            </a:pPr>
            <a:r>
              <a:rPr lang="en-GB" b="0" i="0" dirty="0">
                <a:solidFill>
                  <a:srgbClr val="595959"/>
                </a:solidFill>
                <a:effectLst/>
                <a:latin typeface="Söhne"/>
              </a:rPr>
              <a:t>During this period, universities in Europe and the US began offering agroecology programs, while NGOs like Brazil's AS-PTA emerged to facilitate collaboration between agroecologists and farmers.</a:t>
            </a:r>
          </a:p>
        </p:txBody>
      </p:sp>
      <p:sp>
        <p:nvSpPr>
          <p:cNvPr id="4" name="Segnaposto piè di pagina 3">
            <a:extLst>
              <a:ext uri="{FF2B5EF4-FFF2-40B4-BE49-F238E27FC236}">
                <a16:creationId xmlns:a16="http://schemas.microsoft.com/office/drawing/2014/main" id="{3374DC24-90DF-7138-304F-A727A61519E9}"/>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Agroecology and Regenerative Practices</a:t>
            </a:r>
          </a:p>
        </p:txBody>
      </p:sp>
      <p:sp>
        <p:nvSpPr>
          <p:cNvPr id="5" name="Segnaposto numero diapositiva 4">
            <a:extLst>
              <a:ext uri="{FF2B5EF4-FFF2-40B4-BE49-F238E27FC236}">
                <a16:creationId xmlns:a16="http://schemas.microsoft.com/office/drawing/2014/main" id="{8E59F938-43B1-7749-887E-688F073FEA69}"/>
              </a:ext>
            </a:extLst>
          </p:cNvPr>
          <p:cNvSpPr>
            <a:spLocks noGrp="1"/>
          </p:cNvSpPr>
          <p:nvPr>
            <p:ph type="sldNum" sz="quarter" idx="12"/>
          </p:nvPr>
        </p:nvSpPr>
        <p:spPr/>
        <p:txBody>
          <a:bodyPr/>
          <a:lstStyle/>
          <a:p>
            <a:fld id="{D57F1E4F-1CFF-5643-939E-217C01CDF565}" type="slidenum">
              <a:rPr lang="en-US" smtClean="0"/>
              <a:pPr/>
              <a:t>62</a:t>
            </a:fld>
            <a:endParaRPr lang="en-US" dirty="0"/>
          </a:p>
        </p:txBody>
      </p:sp>
      <p:sp>
        <p:nvSpPr>
          <p:cNvPr id="6" name="TextBox 5">
            <a:extLst>
              <a:ext uri="{FF2B5EF4-FFF2-40B4-BE49-F238E27FC236}">
                <a16:creationId xmlns:a16="http://schemas.microsoft.com/office/drawing/2014/main" id="{F4809B1C-A9E2-D99F-CDFF-2B8A5B07362E}"/>
              </a:ext>
            </a:extLst>
          </p:cNvPr>
          <p:cNvSpPr txBox="1"/>
          <p:nvPr/>
        </p:nvSpPr>
        <p:spPr>
          <a:xfrm>
            <a:off x="381000" y="4567456"/>
            <a:ext cx="8213035" cy="1846659"/>
          </a:xfrm>
          <a:prstGeom prst="rect">
            <a:avLst/>
          </a:prstGeom>
          <a:noFill/>
        </p:spPr>
        <p:txBody>
          <a:bodyPr wrap="square" rtlCol="0">
            <a:spAutoFit/>
          </a:bodyPr>
          <a:lstStyle/>
          <a:p>
            <a:pPr marL="342900" indent="-342900">
              <a:buFont typeface="Arial" panose="020B0604020202020204" pitchFamily="34" charset="0"/>
              <a:buChar char="•"/>
            </a:pPr>
            <a:r>
              <a:rPr lang="en-GB" sz="2400" dirty="0">
                <a:solidFill>
                  <a:srgbClr val="595959"/>
                </a:solidFill>
                <a:latin typeface="Söhne"/>
              </a:rPr>
              <a:t>By the 2000s, agroecology evolved beyond agriculture to encompass the entire food system, integrating environmental, economic, and social dimensions and promoting sustainable practices from production to consumption.</a:t>
            </a:r>
          </a:p>
          <a:p>
            <a:endParaRPr lang="en-GR" dirty="0"/>
          </a:p>
        </p:txBody>
      </p:sp>
      <p:pic>
        <p:nvPicPr>
          <p:cNvPr id="8" name="Picture 7" descr="A tree growing in a field&#10;&#10;Description automatically generated">
            <a:extLst>
              <a:ext uri="{FF2B5EF4-FFF2-40B4-BE49-F238E27FC236}">
                <a16:creationId xmlns:a16="http://schemas.microsoft.com/office/drawing/2014/main" id="{79C32232-59D4-45E1-E6E1-4BC7EE447035}"/>
              </a:ext>
            </a:extLst>
          </p:cNvPr>
          <p:cNvPicPr>
            <a:picLocks noChangeAspect="1"/>
          </p:cNvPicPr>
          <p:nvPr/>
        </p:nvPicPr>
        <p:blipFill>
          <a:blip r:embed="rId2"/>
          <a:stretch>
            <a:fillRect/>
          </a:stretch>
        </p:blipFill>
        <p:spPr>
          <a:xfrm>
            <a:off x="8594035" y="4065638"/>
            <a:ext cx="3279860" cy="2188281"/>
          </a:xfrm>
          <a:prstGeom prst="rect">
            <a:avLst/>
          </a:prstGeom>
        </p:spPr>
      </p:pic>
    </p:spTree>
    <p:extLst>
      <p:ext uri="{BB962C8B-B14F-4D97-AF65-F5344CB8AC3E}">
        <p14:creationId xmlns:p14="http://schemas.microsoft.com/office/powerpoint/2010/main" val="20334426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2020A-BF2F-F2BC-E1E0-5B78A505586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68C0172-1F1D-AC18-4889-DCEEF019CA1F}"/>
              </a:ext>
            </a:extLst>
          </p:cNvPr>
          <p:cNvSpPr>
            <a:spLocks noGrp="1"/>
          </p:cNvSpPr>
          <p:nvPr>
            <p:ph type="title"/>
          </p:nvPr>
        </p:nvSpPr>
        <p:spPr>
          <a:xfrm>
            <a:off x="3674165" y="455750"/>
            <a:ext cx="6503505" cy="1009651"/>
          </a:xfrm>
        </p:spPr>
        <p:txBody>
          <a:bodyPr>
            <a:normAutofit/>
          </a:bodyPr>
          <a:lstStyle/>
          <a:p>
            <a:r>
              <a:rPr lang="en-GB" dirty="0"/>
              <a:t>7.1. Agroecology</a:t>
            </a:r>
          </a:p>
        </p:txBody>
      </p:sp>
      <p:sp>
        <p:nvSpPr>
          <p:cNvPr id="3" name="Segnaposto contenuto 2">
            <a:extLst>
              <a:ext uri="{FF2B5EF4-FFF2-40B4-BE49-F238E27FC236}">
                <a16:creationId xmlns:a16="http://schemas.microsoft.com/office/drawing/2014/main" id="{7956B7C1-A93C-8DD0-041C-0D726105F11D}"/>
              </a:ext>
            </a:extLst>
          </p:cNvPr>
          <p:cNvSpPr>
            <a:spLocks noGrp="1"/>
          </p:cNvSpPr>
          <p:nvPr>
            <p:ph idx="1"/>
          </p:nvPr>
        </p:nvSpPr>
        <p:spPr/>
        <p:txBody>
          <a:bodyPr>
            <a:normAutofit/>
          </a:bodyPr>
          <a:lstStyle/>
          <a:p>
            <a:pPr marL="0" indent="0" algn="just">
              <a:lnSpc>
                <a:spcPct val="110000"/>
              </a:lnSpc>
              <a:buNone/>
            </a:pPr>
            <a:r>
              <a:rPr lang="en-GB" b="0" i="0" u="sng" dirty="0">
                <a:solidFill>
                  <a:srgbClr val="0D0D0D"/>
                </a:solidFill>
                <a:effectLst/>
                <a:latin typeface="Söhne"/>
              </a:rPr>
              <a:t>Diverse Perspectives and Guiding Principles</a:t>
            </a:r>
          </a:p>
          <a:p>
            <a:pPr algn="just">
              <a:lnSpc>
                <a:spcPct val="110000"/>
              </a:lnSpc>
              <a:buFont typeface="Arial" panose="020B0604020202020204" pitchFamily="34" charset="0"/>
              <a:buChar char="•"/>
            </a:pPr>
            <a:r>
              <a:rPr lang="en-GB" b="0" i="0" dirty="0">
                <a:solidFill>
                  <a:srgbClr val="0D0D0D"/>
                </a:solidFill>
                <a:effectLst/>
                <a:latin typeface="Söhne"/>
              </a:rPr>
              <a:t>Despite its growth, the definition of agroecology remains a subject of debate, with some viewing it purely as a technical field and others emphasizing its political and transformative potential.</a:t>
            </a:r>
          </a:p>
          <a:p>
            <a:pPr algn="just">
              <a:lnSpc>
                <a:spcPct val="110000"/>
              </a:lnSpc>
              <a:buFont typeface="Arial" panose="020B0604020202020204" pitchFamily="34" charset="0"/>
              <a:buChar char="•"/>
            </a:pPr>
            <a:r>
              <a:rPr lang="en-GB" b="0" i="0" dirty="0">
                <a:solidFill>
                  <a:srgbClr val="0D0D0D"/>
                </a:solidFill>
                <a:effectLst/>
                <a:latin typeface="Söhne"/>
              </a:rPr>
              <a:t>The FAO's '10 elements of agroecology' and the UN Committee on World Food Security's 13 guiding principles underscore the multifaceted nature of agroecology, advocating for a holistic approach that combines traditional knowledge with science to drive profound changes in food systems for sustainability and social equity.</a:t>
            </a:r>
          </a:p>
          <a:p>
            <a:pPr algn="just">
              <a:lnSpc>
                <a:spcPct val="110000"/>
              </a:lnSpc>
            </a:pPr>
            <a:endParaRPr lang="en-GB" dirty="0"/>
          </a:p>
        </p:txBody>
      </p:sp>
      <p:sp>
        <p:nvSpPr>
          <p:cNvPr id="4" name="Segnaposto piè di pagina 3">
            <a:extLst>
              <a:ext uri="{FF2B5EF4-FFF2-40B4-BE49-F238E27FC236}">
                <a16:creationId xmlns:a16="http://schemas.microsoft.com/office/drawing/2014/main" id="{D8D7AF82-558B-6886-0161-56E260DB672F}"/>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Agroecology and Regenerative Practices</a:t>
            </a:r>
          </a:p>
        </p:txBody>
      </p:sp>
      <p:sp>
        <p:nvSpPr>
          <p:cNvPr id="5" name="Segnaposto numero diapositiva 4">
            <a:extLst>
              <a:ext uri="{FF2B5EF4-FFF2-40B4-BE49-F238E27FC236}">
                <a16:creationId xmlns:a16="http://schemas.microsoft.com/office/drawing/2014/main" id="{C66CBF22-B33F-10A9-99F8-D5FC2F47C7C3}"/>
              </a:ext>
            </a:extLst>
          </p:cNvPr>
          <p:cNvSpPr>
            <a:spLocks noGrp="1"/>
          </p:cNvSpPr>
          <p:nvPr>
            <p:ph type="sldNum" sz="quarter" idx="12"/>
          </p:nvPr>
        </p:nvSpPr>
        <p:spPr/>
        <p:txBody>
          <a:bodyPr/>
          <a:lstStyle/>
          <a:p>
            <a:fld id="{D57F1E4F-1CFF-5643-939E-217C01CDF565}" type="slidenum">
              <a:rPr lang="en-US" smtClean="0"/>
              <a:pPr/>
              <a:t>63</a:t>
            </a:fld>
            <a:endParaRPr lang="en-US" dirty="0"/>
          </a:p>
        </p:txBody>
      </p:sp>
    </p:spTree>
    <p:extLst>
      <p:ext uri="{BB962C8B-B14F-4D97-AF65-F5344CB8AC3E}">
        <p14:creationId xmlns:p14="http://schemas.microsoft.com/office/powerpoint/2010/main" val="9017346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A0720-40A1-3E4A-C8B2-8A638AA3BDB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C186EF2-A9F7-BD0E-1950-B4431A841E54}"/>
              </a:ext>
            </a:extLst>
          </p:cNvPr>
          <p:cNvSpPr>
            <a:spLocks noGrp="1"/>
          </p:cNvSpPr>
          <p:nvPr>
            <p:ph type="title"/>
          </p:nvPr>
        </p:nvSpPr>
        <p:spPr>
          <a:xfrm>
            <a:off x="3295881" y="332721"/>
            <a:ext cx="6503505" cy="1009651"/>
          </a:xfrm>
        </p:spPr>
        <p:txBody>
          <a:bodyPr>
            <a:normAutofit/>
          </a:bodyPr>
          <a:lstStyle/>
          <a:p>
            <a:r>
              <a:rPr lang="en-GB" dirty="0"/>
              <a:t>7.1. Agroecology</a:t>
            </a:r>
          </a:p>
        </p:txBody>
      </p:sp>
      <p:sp>
        <p:nvSpPr>
          <p:cNvPr id="3" name="Segnaposto contenuto 2">
            <a:extLst>
              <a:ext uri="{FF2B5EF4-FFF2-40B4-BE49-F238E27FC236}">
                <a16:creationId xmlns:a16="http://schemas.microsoft.com/office/drawing/2014/main" id="{E28129C0-37F2-6678-1E01-3232956327BB}"/>
              </a:ext>
            </a:extLst>
          </p:cNvPr>
          <p:cNvSpPr>
            <a:spLocks noGrp="1"/>
          </p:cNvSpPr>
          <p:nvPr>
            <p:ph idx="1"/>
          </p:nvPr>
        </p:nvSpPr>
        <p:spPr>
          <a:xfrm>
            <a:off x="966067" y="2780972"/>
            <a:ext cx="5562600" cy="1009651"/>
          </a:xfrm>
        </p:spPr>
        <p:txBody>
          <a:bodyPr/>
          <a:lstStyle/>
          <a:p>
            <a:pPr marL="0" indent="0">
              <a:buNone/>
            </a:pPr>
            <a:r>
              <a:rPr lang="en-GB" dirty="0"/>
              <a:t>Elements and principles of agroecology</a:t>
            </a:r>
          </a:p>
        </p:txBody>
      </p:sp>
      <p:sp>
        <p:nvSpPr>
          <p:cNvPr id="4" name="Segnaposto piè di pagina 3">
            <a:extLst>
              <a:ext uri="{FF2B5EF4-FFF2-40B4-BE49-F238E27FC236}">
                <a16:creationId xmlns:a16="http://schemas.microsoft.com/office/drawing/2014/main" id="{355D7CDE-BA24-F2C0-262A-7AFF9923F6D6}"/>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Agroecology and Regenerative Practices</a:t>
            </a:r>
          </a:p>
        </p:txBody>
      </p:sp>
      <p:sp>
        <p:nvSpPr>
          <p:cNvPr id="5" name="Segnaposto numero diapositiva 4">
            <a:extLst>
              <a:ext uri="{FF2B5EF4-FFF2-40B4-BE49-F238E27FC236}">
                <a16:creationId xmlns:a16="http://schemas.microsoft.com/office/drawing/2014/main" id="{62367971-C902-CCC0-63C4-3ABAED69A7A2}"/>
              </a:ext>
            </a:extLst>
          </p:cNvPr>
          <p:cNvSpPr>
            <a:spLocks noGrp="1"/>
          </p:cNvSpPr>
          <p:nvPr>
            <p:ph type="sldNum" sz="quarter" idx="12"/>
          </p:nvPr>
        </p:nvSpPr>
        <p:spPr/>
        <p:txBody>
          <a:bodyPr/>
          <a:lstStyle/>
          <a:p>
            <a:fld id="{D57F1E4F-1CFF-5643-939E-217C01CDF565}" type="slidenum">
              <a:rPr lang="en-US" smtClean="0"/>
              <a:pPr/>
              <a:t>64</a:t>
            </a:fld>
            <a:endParaRPr lang="en-US" dirty="0"/>
          </a:p>
        </p:txBody>
      </p:sp>
      <p:pic>
        <p:nvPicPr>
          <p:cNvPr id="6" name="Picture 5" descr="A poster of a diagram&#10;&#10;Description automatically generated">
            <a:extLst>
              <a:ext uri="{FF2B5EF4-FFF2-40B4-BE49-F238E27FC236}">
                <a16:creationId xmlns:a16="http://schemas.microsoft.com/office/drawing/2014/main" id="{1537264F-A15F-CC39-7D56-6D33B3C368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3375" y="798863"/>
            <a:ext cx="3357025" cy="5260274"/>
          </a:xfrm>
          <a:prstGeom prst="rect">
            <a:avLst/>
          </a:prstGeom>
        </p:spPr>
      </p:pic>
      <p:sp>
        <p:nvSpPr>
          <p:cNvPr id="7" name="TextBox 6">
            <a:extLst>
              <a:ext uri="{FF2B5EF4-FFF2-40B4-BE49-F238E27FC236}">
                <a16:creationId xmlns:a16="http://schemas.microsoft.com/office/drawing/2014/main" id="{BA62F657-E6F4-7DCA-539A-8F68D33A43ED}"/>
              </a:ext>
            </a:extLst>
          </p:cNvPr>
          <p:cNvSpPr txBox="1"/>
          <p:nvPr/>
        </p:nvSpPr>
        <p:spPr>
          <a:xfrm>
            <a:off x="8979459" y="6110129"/>
            <a:ext cx="1879041" cy="246221"/>
          </a:xfrm>
          <a:prstGeom prst="rect">
            <a:avLst/>
          </a:prstGeom>
          <a:noFill/>
        </p:spPr>
        <p:txBody>
          <a:bodyPr wrap="none" rtlCol="0">
            <a:spAutoFit/>
          </a:bodyPr>
          <a:lstStyle/>
          <a:p>
            <a:r>
              <a:rPr lang="en-GB" sz="1000" dirty="0">
                <a:solidFill>
                  <a:srgbClr val="595959"/>
                </a:solidFill>
              </a:rPr>
              <a:t>SOURCE: IDS &amp; IPES-FOOD, 2022</a:t>
            </a:r>
            <a:endParaRPr lang="en-GR" sz="1000" dirty="0">
              <a:solidFill>
                <a:srgbClr val="595959"/>
              </a:solidFill>
            </a:endParaRPr>
          </a:p>
        </p:txBody>
      </p:sp>
    </p:spTree>
    <p:extLst>
      <p:ext uri="{BB962C8B-B14F-4D97-AF65-F5344CB8AC3E}">
        <p14:creationId xmlns:p14="http://schemas.microsoft.com/office/powerpoint/2010/main" val="587828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0CE77-53EF-17FD-9285-6C54398D20C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BAA0433-7C15-D118-0CDF-9889D40A63AB}"/>
              </a:ext>
            </a:extLst>
          </p:cNvPr>
          <p:cNvSpPr>
            <a:spLocks noGrp="1"/>
          </p:cNvSpPr>
          <p:nvPr>
            <p:ph type="title"/>
          </p:nvPr>
        </p:nvSpPr>
        <p:spPr>
          <a:xfrm>
            <a:off x="3700669" y="280192"/>
            <a:ext cx="6503505" cy="1009651"/>
          </a:xfrm>
        </p:spPr>
        <p:txBody>
          <a:bodyPr>
            <a:normAutofit/>
          </a:bodyPr>
          <a:lstStyle/>
          <a:p>
            <a:r>
              <a:rPr lang="en-GB" dirty="0"/>
              <a:t>7.1. Agroecology</a:t>
            </a:r>
          </a:p>
        </p:txBody>
      </p:sp>
      <p:sp>
        <p:nvSpPr>
          <p:cNvPr id="3" name="Segnaposto contenuto 2">
            <a:extLst>
              <a:ext uri="{FF2B5EF4-FFF2-40B4-BE49-F238E27FC236}">
                <a16:creationId xmlns:a16="http://schemas.microsoft.com/office/drawing/2014/main" id="{8BF5B9E3-91C9-F5F5-E753-3878508B9FA7}"/>
              </a:ext>
            </a:extLst>
          </p:cNvPr>
          <p:cNvSpPr>
            <a:spLocks noGrp="1"/>
          </p:cNvSpPr>
          <p:nvPr>
            <p:ph idx="1"/>
          </p:nvPr>
        </p:nvSpPr>
        <p:spPr>
          <a:xfrm>
            <a:off x="838200" y="1588690"/>
            <a:ext cx="10515600" cy="4351338"/>
          </a:xfrm>
        </p:spPr>
        <p:txBody>
          <a:bodyPr>
            <a:normAutofit lnSpcReduction="10000"/>
          </a:bodyPr>
          <a:lstStyle/>
          <a:p>
            <a:pPr algn="just">
              <a:lnSpc>
                <a:spcPct val="100000"/>
              </a:lnSpc>
              <a:buFont typeface="Arial" panose="020B0604020202020204" pitchFamily="34" charset="0"/>
              <a:buChar char="•"/>
            </a:pPr>
            <a:r>
              <a:rPr lang="en-GB" b="0" i="0" dirty="0">
                <a:solidFill>
                  <a:srgbClr val="595959"/>
                </a:solidFill>
                <a:effectLst/>
                <a:latin typeface="Söhne"/>
              </a:rPr>
              <a:t>The 13 guiding principles of agroecology align with the 10 elements, reflecting its evolution from a method for changing unsustainable food production to a comprehensive approach.</a:t>
            </a:r>
          </a:p>
          <a:p>
            <a:pPr algn="just">
              <a:lnSpc>
                <a:spcPct val="100000"/>
              </a:lnSpc>
              <a:buFont typeface="Arial" panose="020B0604020202020204" pitchFamily="34" charset="0"/>
              <a:buChar char="•"/>
            </a:pPr>
            <a:endParaRPr lang="en-GB" b="0" i="0" dirty="0">
              <a:solidFill>
                <a:srgbClr val="595959"/>
              </a:solidFill>
              <a:effectLst/>
              <a:latin typeface="Söhne"/>
            </a:endParaRPr>
          </a:p>
          <a:p>
            <a:pPr algn="just">
              <a:lnSpc>
                <a:spcPct val="100000"/>
              </a:lnSpc>
              <a:buFont typeface="Arial" panose="020B0604020202020204" pitchFamily="34" charset="0"/>
              <a:buChar char="•"/>
            </a:pPr>
            <a:r>
              <a:rPr lang="en-GB" b="0" i="0" dirty="0">
                <a:solidFill>
                  <a:srgbClr val="595959"/>
                </a:solidFill>
                <a:effectLst/>
                <a:latin typeface="Söhne"/>
              </a:rPr>
              <a:t>Today, agroecology integrates scientific knowledge with practical application, backed by a social movement advocating for a complete overhaul of food systems.</a:t>
            </a:r>
          </a:p>
          <a:p>
            <a:pPr algn="just">
              <a:lnSpc>
                <a:spcPct val="100000"/>
              </a:lnSpc>
              <a:buFont typeface="Arial" panose="020B0604020202020204" pitchFamily="34" charset="0"/>
              <a:buChar char="•"/>
            </a:pPr>
            <a:endParaRPr lang="en-GB" b="0" i="0" dirty="0">
              <a:solidFill>
                <a:srgbClr val="595959"/>
              </a:solidFill>
              <a:effectLst/>
              <a:latin typeface="Söhne"/>
            </a:endParaRPr>
          </a:p>
          <a:p>
            <a:pPr algn="just">
              <a:lnSpc>
                <a:spcPct val="100000"/>
              </a:lnSpc>
              <a:buFont typeface="Arial" panose="020B0604020202020204" pitchFamily="34" charset="0"/>
              <a:buChar char="•"/>
            </a:pPr>
            <a:r>
              <a:rPr lang="en-GB" b="0" i="0" dirty="0">
                <a:solidFill>
                  <a:srgbClr val="595959"/>
                </a:solidFill>
                <a:effectLst/>
                <a:latin typeface="Söhne"/>
              </a:rPr>
              <a:t>This transformation prioritizes environmental sustainability and distributive justice, garnering formal recognition in international food governance with the support of a diverse yet unified group of experts.</a:t>
            </a:r>
          </a:p>
          <a:p>
            <a:pPr algn="just">
              <a:lnSpc>
                <a:spcPct val="10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EBB3A062-7801-217A-CB4C-EBB8510644FF}"/>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Agroecology and Regenerative Practices</a:t>
            </a:r>
          </a:p>
        </p:txBody>
      </p:sp>
      <p:sp>
        <p:nvSpPr>
          <p:cNvPr id="5" name="Segnaposto numero diapositiva 4">
            <a:extLst>
              <a:ext uri="{FF2B5EF4-FFF2-40B4-BE49-F238E27FC236}">
                <a16:creationId xmlns:a16="http://schemas.microsoft.com/office/drawing/2014/main" id="{992D39E5-30C3-5854-2C35-72CA2BE2DDA6}"/>
              </a:ext>
            </a:extLst>
          </p:cNvPr>
          <p:cNvSpPr>
            <a:spLocks noGrp="1"/>
          </p:cNvSpPr>
          <p:nvPr>
            <p:ph type="sldNum" sz="quarter" idx="12"/>
          </p:nvPr>
        </p:nvSpPr>
        <p:spPr/>
        <p:txBody>
          <a:bodyPr/>
          <a:lstStyle/>
          <a:p>
            <a:fld id="{D57F1E4F-1CFF-5643-939E-217C01CDF565}" type="slidenum">
              <a:rPr lang="en-US" smtClean="0"/>
              <a:pPr/>
              <a:t>65</a:t>
            </a:fld>
            <a:endParaRPr lang="en-US" dirty="0"/>
          </a:p>
        </p:txBody>
      </p:sp>
    </p:spTree>
    <p:extLst>
      <p:ext uri="{BB962C8B-B14F-4D97-AF65-F5344CB8AC3E}">
        <p14:creationId xmlns:p14="http://schemas.microsoft.com/office/powerpoint/2010/main" val="33563585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F836C-8AA9-3480-0233-E154F6CBAFD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43BCB4C-6068-4568-0EFF-383314829039}"/>
              </a:ext>
            </a:extLst>
          </p:cNvPr>
          <p:cNvSpPr>
            <a:spLocks noGrp="1"/>
          </p:cNvSpPr>
          <p:nvPr>
            <p:ph type="title"/>
          </p:nvPr>
        </p:nvSpPr>
        <p:spPr>
          <a:xfrm>
            <a:off x="2388704" y="343278"/>
            <a:ext cx="10515600" cy="1009651"/>
          </a:xfrm>
        </p:spPr>
        <p:txBody>
          <a:bodyPr>
            <a:normAutofit/>
          </a:bodyPr>
          <a:lstStyle/>
          <a:p>
            <a:r>
              <a:rPr lang="en-GB" dirty="0"/>
              <a:t>7.2.	Regenerative agriculture</a:t>
            </a:r>
          </a:p>
        </p:txBody>
      </p:sp>
      <p:sp>
        <p:nvSpPr>
          <p:cNvPr id="3" name="Segnaposto contenuto 2">
            <a:extLst>
              <a:ext uri="{FF2B5EF4-FFF2-40B4-BE49-F238E27FC236}">
                <a16:creationId xmlns:a16="http://schemas.microsoft.com/office/drawing/2014/main" id="{F5D7233D-E7F8-026B-4DAF-DFB6E233E42B}"/>
              </a:ext>
            </a:extLst>
          </p:cNvPr>
          <p:cNvSpPr>
            <a:spLocks noGrp="1"/>
          </p:cNvSpPr>
          <p:nvPr>
            <p:ph idx="1"/>
          </p:nvPr>
        </p:nvSpPr>
        <p:spPr/>
        <p:txBody>
          <a:bodyPr>
            <a:normAutofit fontScale="92500" lnSpcReduction="10000"/>
          </a:bodyPr>
          <a:lstStyle/>
          <a:p>
            <a:pPr marL="0" indent="0" algn="just">
              <a:lnSpc>
                <a:spcPct val="150000"/>
              </a:lnSpc>
              <a:buNone/>
            </a:pPr>
            <a:r>
              <a:rPr lang="en-GB" b="0" i="0" u="sng" dirty="0">
                <a:solidFill>
                  <a:srgbClr val="595959"/>
                </a:solidFill>
                <a:effectLst/>
                <a:latin typeface="Söhne"/>
              </a:rPr>
              <a:t>Roots and Principles of Regenerative Agriculture</a:t>
            </a:r>
          </a:p>
          <a:p>
            <a:pPr algn="just">
              <a:lnSpc>
                <a:spcPct val="150000"/>
              </a:lnSpc>
              <a:buFont typeface="Arial" panose="020B0604020202020204" pitchFamily="34" charset="0"/>
              <a:buChar char="•"/>
            </a:pPr>
            <a:r>
              <a:rPr lang="en-GB" b="0" i="0" dirty="0">
                <a:solidFill>
                  <a:srgbClr val="595959"/>
                </a:solidFill>
                <a:effectLst/>
                <a:latin typeface="Söhne"/>
              </a:rPr>
              <a:t>Regenerative agriculture traces back to the organic movement of the 1960s in the USA, influenced by Rachel Carson's Silent Spring.</a:t>
            </a:r>
          </a:p>
          <a:p>
            <a:pPr algn="just">
              <a:lnSpc>
                <a:spcPct val="150000"/>
              </a:lnSpc>
              <a:buFont typeface="Arial" panose="020B0604020202020204" pitchFamily="34" charset="0"/>
              <a:buChar char="•"/>
            </a:pPr>
            <a:r>
              <a:rPr lang="en-GB" b="0" i="0" dirty="0">
                <a:solidFill>
                  <a:srgbClr val="595959"/>
                </a:solidFill>
                <a:effectLst/>
                <a:latin typeface="Söhne"/>
              </a:rPr>
              <a:t>The Rodale Institute coined the term 'regenerative organic' in the early 1980s, emphasizing the natural rejuvenation capacity of ecosystems and biodiversity.</a:t>
            </a:r>
          </a:p>
          <a:p>
            <a:pPr algn="just">
              <a:lnSpc>
                <a:spcPct val="150000"/>
              </a:lnSpc>
              <a:buFont typeface="Arial" panose="020B0604020202020204" pitchFamily="34" charset="0"/>
              <a:buChar char="•"/>
            </a:pPr>
            <a:r>
              <a:rPr lang="en-GB" b="0" i="0" dirty="0">
                <a:solidFill>
                  <a:srgbClr val="595959"/>
                </a:solidFill>
                <a:effectLst/>
                <a:latin typeface="Söhne"/>
              </a:rPr>
              <a:t>Richard Harwood outlined three core principles: linkages within farming systems, maintaining biological equilibrium, and nurturing constructive mutualism while minimizing damages.</a:t>
            </a:r>
          </a:p>
          <a:p>
            <a:pPr algn="just">
              <a:lnSpc>
                <a:spcPct val="15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7A4B6C29-B689-874A-E5D8-E21C34691CC9}"/>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Agroecology and Regenerative Practices</a:t>
            </a:r>
          </a:p>
        </p:txBody>
      </p:sp>
      <p:sp>
        <p:nvSpPr>
          <p:cNvPr id="5" name="Segnaposto numero diapositiva 4">
            <a:extLst>
              <a:ext uri="{FF2B5EF4-FFF2-40B4-BE49-F238E27FC236}">
                <a16:creationId xmlns:a16="http://schemas.microsoft.com/office/drawing/2014/main" id="{ADEB709B-6EC1-EC08-3A17-D2BD302DFFD5}"/>
              </a:ext>
            </a:extLst>
          </p:cNvPr>
          <p:cNvSpPr>
            <a:spLocks noGrp="1"/>
          </p:cNvSpPr>
          <p:nvPr>
            <p:ph type="sldNum" sz="quarter" idx="12"/>
          </p:nvPr>
        </p:nvSpPr>
        <p:spPr/>
        <p:txBody>
          <a:bodyPr/>
          <a:lstStyle/>
          <a:p>
            <a:fld id="{D57F1E4F-1CFF-5643-939E-217C01CDF565}" type="slidenum">
              <a:rPr lang="en-US" smtClean="0"/>
              <a:pPr/>
              <a:t>66</a:t>
            </a:fld>
            <a:endParaRPr lang="en-US" dirty="0"/>
          </a:p>
        </p:txBody>
      </p:sp>
    </p:spTree>
    <p:extLst>
      <p:ext uri="{BB962C8B-B14F-4D97-AF65-F5344CB8AC3E}">
        <p14:creationId xmlns:p14="http://schemas.microsoft.com/office/powerpoint/2010/main" val="24529290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66EE2-405C-A850-B7EA-A750842D30B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17B6887-F38D-D197-17D6-E04F5EFBFACE}"/>
              </a:ext>
            </a:extLst>
          </p:cNvPr>
          <p:cNvSpPr>
            <a:spLocks noGrp="1"/>
          </p:cNvSpPr>
          <p:nvPr>
            <p:ph type="title"/>
          </p:nvPr>
        </p:nvSpPr>
        <p:spPr>
          <a:xfrm>
            <a:off x="1858617" y="356530"/>
            <a:ext cx="10515600" cy="1009651"/>
          </a:xfrm>
        </p:spPr>
        <p:txBody>
          <a:bodyPr>
            <a:normAutofit/>
          </a:bodyPr>
          <a:lstStyle/>
          <a:p>
            <a:r>
              <a:rPr lang="en-GB" dirty="0"/>
              <a:t>7.2.	Regenerative agriculture</a:t>
            </a:r>
          </a:p>
        </p:txBody>
      </p:sp>
      <p:sp>
        <p:nvSpPr>
          <p:cNvPr id="3" name="Segnaposto contenuto 2">
            <a:extLst>
              <a:ext uri="{FF2B5EF4-FFF2-40B4-BE49-F238E27FC236}">
                <a16:creationId xmlns:a16="http://schemas.microsoft.com/office/drawing/2014/main" id="{3E4086E6-CE06-2C90-93FD-E8D60862077F}"/>
              </a:ext>
            </a:extLst>
          </p:cNvPr>
          <p:cNvSpPr>
            <a:spLocks noGrp="1"/>
          </p:cNvSpPr>
          <p:nvPr>
            <p:ph idx="1"/>
          </p:nvPr>
        </p:nvSpPr>
        <p:spPr>
          <a:xfrm>
            <a:off x="609600" y="1685596"/>
            <a:ext cx="10515600" cy="4351338"/>
          </a:xfrm>
        </p:spPr>
        <p:txBody>
          <a:bodyPr>
            <a:normAutofit fontScale="92500" lnSpcReduction="10000"/>
          </a:bodyPr>
          <a:lstStyle/>
          <a:p>
            <a:pPr marL="0" indent="0" algn="just">
              <a:lnSpc>
                <a:spcPct val="150000"/>
              </a:lnSpc>
              <a:buNone/>
            </a:pPr>
            <a:r>
              <a:rPr lang="en-GB" b="0" i="0" u="sng" dirty="0">
                <a:solidFill>
                  <a:srgbClr val="595959"/>
                </a:solidFill>
                <a:effectLst/>
                <a:latin typeface="Söhne"/>
              </a:rPr>
              <a:t>Recognition and Advocacy</a:t>
            </a:r>
          </a:p>
          <a:p>
            <a:pPr algn="just">
              <a:lnSpc>
                <a:spcPct val="150000"/>
              </a:lnSpc>
              <a:buFont typeface="Arial" panose="020B0604020202020204" pitchFamily="34" charset="0"/>
              <a:buChar char="•"/>
            </a:pPr>
            <a:r>
              <a:rPr lang="en-GB" b="0" i="0" dirty="0">
                <a:solidFill>
                  <a:srgbClr val="595959"/>
                </a:solidFill>
                <a:effectLst/>
                <a:latin typeface="Söhne"/>
              </a:rPr>
              <a:t>Regenerative agriculture, despite similarities to agroecology, lacked recognition until recent years.</a:t>
            </a:r>
          </a:p>
          <a:p>
            <a:pPr algn="just">
              <a:lnSpc>
                <a:spcPct val="150000"/>
              </a:lnSpc>
              <a:buFont typeface="Arial" panose="020B0604020202020204" pitchFamily="34" charset="0"/>
              <a:buChar char="•"/>
            </a:pPr>
            <a:r>
              <a:rPr lang="en-GB" b="0" i="0" dirty="0">
                <a:solidFill>
                  <a:srgbClr val="595959"/>
                </a:solidFill>
                <a:effectLst/>
                <a:latin typeface="Söhne"/>
              </a:rPr>
              <a:t>A 2012 study highlighted its potential to address carbon emissions and resource scarcity, drawing attention to the environmental benefits of regenerative practices.</a:t>
            </a:r>
          </a:p>
          <a:p>
            <a:pPr algn="just">
              <a:lnSpc>
                <a:spcPct val="150000"/>
              </a:lnSpc>
              <a:buFont typeface="Arial" panose="020B0604020202020204" pitchFamily="34" charset="0"/>
              <a:buChar char="•"/>
            </a:pPr>
            <a:r>
              <a:rPr lang="en-GB" b="0" i="0" dirty="0">
                <a:solidFill>
                  <a:srgbClr val="595959"/>
                </a:solidFill>
                <a:effectLst/>
                <a:latin typeface="Söhne"/>
              </a:rPr>
              <a:t>Organizations like the Rodale Institute and Regeneration International, founded in 2017, advocate for a global shift towards regenerative practices to combat climate change, hunger, and socio-economic issues.</a:t>
            </a:r>
          </a:p>
          <a:p>
            <a:pPr algn="just">
              <a:lnSpc>
                <a:spcPct val="15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0901DB92-507B-72D7-0304-352A8EE6493D}"/>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Agroecology and Regenerative Practices</a:t>
            </a:r>
          </a:p>
        </p:txBody>
      </p:sp>
      <p:sp>
        <p:nvSpPr>
          <p:cNvPr id="5" name="Segnaposto numero diapositiva 4">
            <a:extLst>
              <a:ext uri="{FF2B5EF4-FFF2-40B4-BE49-F238E27FC236}">
                <a16:creationId xmlns:a16="http://schemas.microsoft.com/office/drawing/2014/main" id="{73C1315A-BBA5-8BE3-CB0A-26FEA478F4CB}"/>
              </a:ext>
            </a:extLst>
          </p:cNvPr>
          <p:cNvSpPr>
            <a:spLocks noGrp="1"/>
          </p:cNvSpPr>
          <p:nvPr>
            <p:ph type="sldNum" sz="quarter" idx="12"/>
          </p:nvPr>
        </p:nvSpPr>
        <p:spPr/>
        <p:txBody>
          <a:bodyPr/>
          <a:lstStyle/>
          <a:p>
            <a:fld id="{D57F1E4F-1CFF-5643-939E-217C01CDF565}" type="slidenum">
              <a:rPr lang="en-US" smtClean="0"/>
              <a:pPr/>
              <a:t>67</a:t>
            </a:fld>
            <a:endParaRPr lang="en-US" dirty="0"/>
          </a:p>
        </p:txBody>
      </p:sp>
    </p:spTree>
    <p:extLst>
      <p:ext uri="{BB962C8B-B14F-4D97-AF65-F5344CB8AC3E}">
        <p14:creationId xmlns:p14="http://schemas.microsoft.com/office/powerpoint/2010/main" val="26591327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2E0F3-0371-9EF2-FEDB-4518EAECF9A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492DFA1-0F5C-2CBD-D34F-D63542886A83}"/>
              </a:ext>
            </a:extLst>
          </p:cNvPr>
          <p:cNvSpPr>
            <a:spLocks noGrp="1"/>
          </p:cNvSpPr>
          <p:nvPr>
            <p:ph type="title"/>
          </p:nvPr>
        </p:nvSpPr>
        <p:spPr>
          <a:xfrm>
            <a:off x="2017643" y="280192"/>
            <a:ext cx="10515600" cy="1009651"/>
          </a:xfrm>
        </p:spPr>
        <p:txBody>
          <a:bodyPr>
            <a:normAutofit/>
          </a:bodyPr>
          <a:lstStyle/>
          <a:p>
            <a:r>
              <a:rPr lang="en-GB" dirty="0"/>
              <a:t>7.2.	Regenerative agriculture</a:t>
            </a:r>
          </a:p>
        </p:txBody>
      </p:sp>
      <p:sp>
        <p:nvSpPr>
          <p:cNvPr id="3" name="Segnaposto contenuto 2">
            <a:extLst>
              <a:ext uri="{FF2B5EF4-FFF2-40B4-BE49-F238E27FC236}">
                <a16:creationId xmlns:a16="http://schemas.microsoft.com/office/drawing/2014/main" id="{8ADE24A3-A377-FB57-E3CF-CF76C55D4E81}"/>
              </a:ext>
            </a:extLst>
          </p:cNvPr>
          <p:cNvSpPr>
            <a:spLocks noGrp="1"/>
          </p:cNvSpPr>
          <p:nvPr>
            <p:ph idx="1"/>
          </p:nvPr>
        </p:nvSpPr>
        <p:spPr>
          <a:xfrm>
            <a:off x="718930" y="1647427"/>
            <a:ext cx="10515600" cy="4351338"/>
          </a:xfrm>
        </p:spPr>
        <p:txBody>
          <a:bodyPr/>
          <a:lstStyle/>
          <a:p>
            <a:pPr marL="0" indent="0" algn="just">
              <a:lnSpc>
                <a:spcPct val="150000"/>
              </a:lnSpc>
              <a:buNone/>
            </a:pPr>
            <a:r>
              <a:rPr lang="en-GB" b="0" i="0" dirty="0">
                <a:solidFill>
                  <a:srgbClr val="595959"/>
                </a:solidFill>
                <a:effectLst/>
                <a:latin typeface="Söhne"/>
              </a:rPr>
              <a:t>While regenerative agriculture gains international traction, large </a:t>
            </a:r>
            <a:r>
              <a:rPr lang="en-GB" b="0" i="0" dirty="0" err="1">
                <a:solidFill>
                  <a:srgbClr val="595959"/>
                </a:solidFill>
                <a:effectLst/>
                <a:latin typeface="Söhne"/>
              </a:rPr>
              <a:t>agrifood</a:t>
            </a:r>
            <a:r>
              <a:rPr lang="en-GB" b="0" i="0" dirty="0">
                <a:solidFill>
                  <a:srgbClr val="595959"/>
                </a:solidFill>
                <a:effectLst/>
                <a:latin typeface="Söhne"/>
              </a:rPr>
              <a:t> corporations shape the discourse.</a:t>
            </a:r>
          </a:p>
          <a:p>
            <a:pPr algn="just">
              <a:lnSpc>
                <a:spcPct val="150000"/>
              </a:lnSpc>
              <a:buFont typeface="Arial" panose="020B0604020202020204" pitchFamily="34" charset="0"/>
              <a:buChar char="•"/>
            </a:pPr>
            <a:r>
              <a:rPr lang="en-GB" b="0" i="0" dirty="0">
                <a:solidFill>
                  <a:srgbClr val="595959"/>
                </a:solidFill>
                <a:effectLst/>
                <a:latin typeface="Söhne"/>
              </a:rPr>
              <a:t>They invest in regenerative approaches but often prioritize environmental concerns like soil health and carbon emissions over social justice and equity.</a:t>
            </a:r>
          </a:p>
          <a:p>
            <a:pPr algn="just">
              <a:lnSpc>
                <a:spcPct val="150000"/>
              </a:lnSpc>
              <a:buFont typeface="Arial" panose="020B0604020202020204" pitchFamily="34" charset="0"/>
              <a:buChar char="•"/>
            </a:pPr>
            <a:r>
              <a:rPr lang="en-GB" b="0" i="0" dirty="0">
                <a:solidFill>
                  <a:srgbClr val="595959"/>
                </a:solidFill>
                <a:effectLst/>
                <a:latin typeface="Söhne"/>
              </a:rPr>
              <a:t>Some corporate versions of regenerative agriculture may focus solely on offsetting emissions without addressing broader social issues, highlighting the need for a holistic approach.</a:t>
            </a:r>
          </a:p>
          <a:p>
            <a:pPr algn="just">
              <a:lnSpc>
                <a:spcPct val="15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E4A4961B-59B5-786F-87A6-BDC751AC05E0}"/>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Agroecology and Regenerative Practices</a:t>
            </a:r>
          </a:p>
        </p:txBody>
      </p:sp>
      <p:sp>
        <p:nvSpPr>
          <p:cNvPr id="5" name="Segnaposto numero diapositiva 4">
            <a:extLst>
              <a:ext uri="{FF2B5EF4-FFF2-40B4-BE49-F238E27FC236}">
                <a16:creationId xmlns:a16="http://schemas.microsoft.com/office/drawing/2014/main" id="{E58A80FA-F171-11B1-A91D-64B29B4D9CEA}"/>
              </a:ext>
            </a:extLst>
          </p:cNvPr>
          <p:cNvSpPr>
            <a:spLocks noGrp="1"/>
          </p:cNvSpPr>
          <p:nvPr>
            <p:ph type="sldNum" sz="quarter" idx="12"/>
          </p:nvPr>
        </p:nvSpPr>
        <p:spPr/>
        <p:txBody>
          <a:bodyPr/>
          <a:lstStyle/>
          <a:p>
            <a:fld id="{D57F1E4F-1CFF-5643-939E-217C01CDF565}" type="slidenum">
              <a:rPr lang="en-US" smtClean="0"/>
              <a:pPr/>
              <a:t>68</a:t>
            </a:fld>
            <a:endParaRPr lang="en-US" dirty="0"/>
          </a:p>
        </p:txBody>
      </p:sp>
    </p:spTree>
    <p:extLst>
      <p:ext uri="{BB962C8B-B14F-4D97-AF65-F5344CB8AC3E}">
        <p14:creationId xmlns:p14="http://schemas.microsoft.com/office/powerpoint/2010/main" val="29745032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E4C21-3C0C-0C91-69E4-FB1941D0BE8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7C36593-31A4-A052-62CB-27EC9ABE28F1}"/>
              </a:ext>
            </a:extLst>
          </p:cNvPr>
          <p:cNvSpPr>
            <a:spLocks noGrp="1"/>
          </p:cNvSpPr>
          <p:nvPr>
            <p:ph type="title"/>
          </p:nvPr>
        </p:nvSpPr>
        <p:spPr>
          <a:xfrm>
            <a:off x="2724150" y="519974"/>
            <a:ext cx="10515600" cy="1009651"/>
          </a:xfrm>
        </p:spPr>
        <p:txBody>
          <a:bodyPr>
            <a:normAutofit/>
          </a:bodyPr>
          <a:lstStyle/>
          <a:p>
            <a:r>
              <a:rPr lang="en-GB" dirty="0"/>
              <a:t>Additional Information</a:t>
            </a:r>
          </a:p>
        </p:txBody>
      </p:sp>
      <p:sp>
        <p:nvSpPr>
          <p:cNvPr id="3" name="Segnaposto contenuto 2">
            <a:extLst>
              <a:ext uri="{FF2B5EF4-FFF2-40B4-BE49-F238E27FC236}">
                <a16:creationId xmlns:a16="http://schemas.microsoft.com/office/drawing/2014/main" id="{86860E93-E441-E9D4-C828-0ECD380A0D7B}"/>
              </a:ext>
            </a:extLst>
          </p:cNvPr>
          <p:cNvSpPr>
            <a:spLocks noGrp="1"/>
          </p:cNvSpPr>
          <p:nvPr>
            <p:ph idx="1"/>
          </p:nvPr>
        </p:nvSpPr>
        <p:spPr>
          <a:xfrm>
            <a:off x="838200" y="1887538"/>
            <a:ext cx="10515600" cy="4351338"/>
          </a:xfrm>
        </p:spPr>
        <p:txBody>
          <a:bodyPr>
            <a:noAutofit/>
          </a:bodyPr>
          <a:lstStyle/>
          <a:p>
            <a:pPr marL="0" indent="0" algn="just">
              <a:lnSpc>
                <a:spcPct val="115000"/>
              </a:lnSpc>
              <a:spcBef>
                <a:spcPts val="600"/>
              </a:spcBef>
              <a:spcAft>
                <a:spcPts val="600"/>
              </a:spcAft>
              <a:buNone/>
            </a:pP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If you want to learn more on the Regenerative Agriculture, please read this article in the following link</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2000" i="1" u="sng" dirty="0">
                <a:solidFill>
                  <a:srgbClr val="808080"/>
                </a:solidFill>
                <a:effectLst/>
                <a:latin typeface="Calibri" panose="020F0502020204030204" pitchFamily="34" charset="0"/>
                <a:ea typeface="Calibri" panose="020F0502020204030204" pitchFamily="34" charset="0"/>
                <a:cs typeface="Calibri" panose="020F0502020204030204" pitchFamily="34" charset="0"/>
                <a:hlinkClick r:id="rId2"/>
              </a:rPr>
              <a:t>https://www.weforum.org/agenda/2022/10/what-is-regenerative-agriculture/#:~:text=Regenerative%20agriculture%20focuses%20on%20improving,well%20as%20reducing%20soil%20erosion</a:t>
            </a: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If you want to learn more on the Regenerative Agriculture, please watch this video in the following link</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r>
              <a:rPr lang="en-GB" sz="2000" i="1" u="sng" dirty="0">
                <a:solidFill>
                  <a:srgbClr val="000000"/>
                </a:solidFill>
                <a:effectLst/>
                <a:latin typeface="Minion Pro"/>
                <a:ea typeface="Times New Roman" panose="02020603050405020304" pitchFamily="18" charset="0"/>
                <a:cs typeface="Calibri" panose="020F0502020204030204" pitchFamily="34" charset="0"/>
                <a:hlinkClick r:id="rId3"/>
              </a:rPr>
              <a:t>https://www.youtube.com/watch?v=yp1i8_JFsao</a:t>
            </a:r>
            <a:r>
              <a:rPr lang="en-GB" sz="2000" i="1" dirty="0">
                <a:solidFill>
                  <a:srgbClr val="000000"/>
                </a:solidFill>
                <a:effectLst/>
                <a:latin typeface="Minion Pro"/>
                <a:ea typeface="Times New Roman" panose="02020603050405020304" pitchFamily="18" charset="0"/>
                <a:cs typeface="Calibri" panose="020F0502020204030204" pitchFamily="34" charset="0"/>
              </a:rPr>
              <a:t> </a:t>
            </a:r>
            <a:endParaRPr lang="en-GB" sz="2000" dirty="0"/>
          </a:p>
        </p:txBody>
      </p:sp>
      <p:sp>
        <p:nvSpPr>
          <p:cNvPr id="4" name="Segnaposto piè di pagina 3">
            <a:extLst>
              <a:ext uri="{FF2B5EF4-FFF2-40B4-BE49-F238E27FC236}">
                <a16:creationId xmlns:a16="http://schemas.microsoft.com/office/drawing/2014/main" id="{BC8AC702-5B82-4C98-3734-53A0F6DD74EA}"/>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Agroecology and Regenerative Practices</a:t>
            </a:r>
          </a:p>
        </p:txBody>
      </p:sp>
      <p:sp>
        <p:nvSpPr>
          <p:cNvPr id="5" name="Segnaposto numero diapositiva 4">
            <a:extLst>
              <a:ext uri="{FF2B5EF4-FFF2-40B4-BE49-F238E27FC236}">
                <a16:creationId xmlns:a16="http://schemas.microsoft.com/office/drawing/2014/main" id="{97E11539-B180-97E5-F592-8860700210BD}"/>
              </a:ext>
            </a:extLst>
          </p:cNvPr>
          <p:cNvSpPr>
            <a:spLocks noGrp="1"/>
          </p:cNvSpPr>
          <p:nvPr>
            <p:ph type="sldNum" sz="quarter" idx="12"/>
          </p:nvPr>
        </p:nvSpPr>
        <p:spPr/>
        <p:txBody>
          <a:bodyPr/>
          <a:lstStyle/>
          <a:p>
            <a:fld id="{D57F1E4F-1CFF-5643-939E-217C01CDF565}" type="slidenum">
              <a:rPr lang="en-US" smtClean="0"/>
              <a:pPr/>
              <a:t>69</a:t>
            </a:fld>
            <a:endParaRPr lang="en-US" dirty="0"/>
          </a:p>
        </p:txBody>
      </p:sp>
    </p:spTree>
    <p:extLst>
      <p:ext uri="{BB962C8B-B14F-4D97-AF65-F5344CB8AC3E}">
        <p14:creationId xmlns:p14="http://schemas.microsoft.com/office/powerpoint/2010/main" val="525520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105C1-3888-283D-9146-C639AE533A83}"/>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636A20C-1390-EAF4-6F0B-67527ADA85CC}"/>
              </a:ext>
            </a:extLst>
          </p:cNvPr>
          <p:cNvSpPr>
            <a:spLocks noGrp="1"/>
          </p:cNvSpPr>
          <p:nvPr>
            <p:ph idx="1"/>
          </p:nvPr>
        </p:nvSpPr>
        <p:spPr>
          <a:xfrm>
            <a:off x="530087" y="1825625"/>
            <a:ext cx="6692347" cy="4351338"/>
          </a:xfrm>
        </p:spPr>
        <p:txBody>
          <a:bodyPr/>
          <a:lstStyle/>
          <a:p>
            <a:pPr marL="0" indent="0">
              <a:buNone/>
            </a:pPr>
            <a:r>
              <a:rPr lang="en-GB" dirty="0">
                <a:solidFill>
                  <a:srgbClr val="595959"/>
                </a:solidFill>
              </a:rPr>
              <a:t>Did you know that in 2020, Europe generated 2,151 million tonnes of waste from all sectors and households? </a:t>
            </a:r>
          </a:p>
          <a:p>
            <a:endParaRPr lang="en-GB" dirty="0">
              <a:solidFill>
                <a:srgbClr val="595959"/>
              </a:solidFill>
            </a:endParaRPr>
          </a:p>
          <a:p>
            <a:pPr marL="0" indent="0">
              <a:buNone/>
            </a:pPr>
            <a:r>
              <a:rPr lang="en-GB" dirty="0">
                <a:solidFill>
                  <a:srgbClr val="595959"/>
                </a:solidFill>
              </a:rPr>
              <a:t>On a per capita basis, each person produced 4,8 tonnes of waste!</a:t>
            </a:r>
          </a:p>
        </p:txBody>
      </p:sp>
      <p:sp>
        <p:nvSpPr>
          <p:cNvPr id="4" name="Segnaposto piè di pagina 3">
            <a:extLst>
              <a:ext uri="{FF2B5EF4-FFF2-40B4-BE49-F238E27FC236}">
                <a16:creationId xmlns:a16="http://schemas.microsoft.com/office/drawing/2014/main" id="{204A936D-DB9D-8C7E-2F22-43367487F3C9}"/>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t>
            </a:r>
            <a:r>
              <a:rPr lang="en-GB" dirty="0"/>
              <a:t>Background and concept of the Circular Economy</a:t>
            </a:r>
          </a:p>
          <a:p>
            <a:endParaRPr lang="en-US" dirty="0"/>
          </a:p>
        </p:txBody>
      </p:sp>
      <p:sp>
        <p:nvSpPr>
          <p:cNvPr id="5" name="Segnaposto numero diapositiva 4">
            <a:extLst>
              <a:ext uri="{FF2B5EF4-FFF2-40B4-BE49-F238E27FC236}">
                <a16:creationId xmlns:a16="http://schemas.microsoft.com/office/drawing/2014/main" id="{17B3D867-C01A-2468-1DD4-7EE2527F2489}"/>
              </a:ext>
            </a:extLst>
          </p:cNvPr>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7" name="Picture 6" descr="A pie chart with text on it&#10;&#10;Description automatically generated">
            <a:extLst>
              <a:ext uri="{FF2B5EF4-FFF2-40B4-BE49-F238E27FC236}">
                <a16:creationId xmlns:a16="http://schemas.microsoft.com/office/drawing/2014/main" id="{0A82AD27-5F39-C757-B070-26A8D292F5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7164" y="1752601"/>
            <a:ext cx="4016636" cy="4188391"/>
          </a:xfrm>
          <a:prstGeom prst="rect">
            <a:avLst/>
          </a:prstGeom>
        </p:spPr>
      </p:pic>
      <p:sp>
        <p:nvSpPr>
          <p:cNvPr id="8" name="Titolo 1">
            <a:extLst>
              <a:ext uri="{FF2B5EF4-FFF2-40B4-BE49-F238E27FC236}">
                <a16:creationId xmlns:a16="http://schemas.microsoft.com/office/drawing/2014/main" id="{DD1AC811-45A6-197F-39C2-8249CC44A536}"/>
              </a:ext>
            </a:extLst>
          </p:cNvPr>
          <p:cNvSpPr txBox="1">
            <a:spLocks/>
          </p:cNvSpPr>
          <p:nvPr/>
        </p:nvSpPr>
        <p:spPr>
          <a:xfrm>
            <a:off x="838200" y="681037"/>
            <a:ext cx="10515600" cy="1009651"/>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a:lstStyle>
          <a:p>
            <a:pPr algn="ctr"/>
            <a:r>
              <a:rPr lang="en-GB" sz="4900" dirty="0"/>
              <a:t>1.1. Background</a:t>
            </a:r>
            <a:br>
              <a:rPr lang="en-GB" dirty="0">
                <a:solidFill>
                  <a:srgbClr val="0E101A"/>
                </a:solidFill>
              </a:rPr>
            </a:br>
            <a:endParaRPr lang="en-GB" dirty="0"/>
          </a:p>
        </p:txBody>
      </p:sp>
    </p:spTree>
    <p:extLst>
      <p:ext uri="{BB962C8B-B14F-4D97-AF65-F5344CB8AC3E}">
        <p14:creationId xmlns:p14="http://schemas.microsoft.com/office/powerpoint/2010/main" val="239920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58739-F842-2704-F6A1-3E63378133D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8E60239-1BD0-6664-9A33-FBCD6A329846}"/>
              </a:ext>
            </a:extLst>
          </p:cNvPr>
          <p:cNvSpPr>
            <a:spLocks noGrp="1"/>
          </p:cNvSpPr>
          <p:nvPr>
            <p:ph type="title"/>
          </p:nvPr>
        </p:nvSpPr>
        <p:spPr>
          <a:xfrm>
            <a:off x="1961323" y="2498758"/>
            <a:ext cx="10515600" cy="1009651"/>
          </a:xfrm>
        </p:spPr>
        <p:txBody>
          <a:bodyPr>
            <a:normAutofit/>
          </a:bodyPr>
          <a:lstStyle/>
          <a:p>
            <a:r>
              <a:rPr lang="en-GB" dirty="0"/>
              <a:t>8. Circular Farming Technologies</a:t>
            </a:r>
          </a:p>
        </p:txBody>
      </p:sp>
      <p:sp>
        <p:nvSpPr>
          <p:cNvPr id="4" name="Segnaposto piè di pagina 3">
            <a:extLst>
              <a:ext uri="{FF2B5EF4-FFF2-40B4-BE49-F238E27FC236}">
                <a16:creationId xmlns:a16="http://schemas.microsoft.com/office/drawing/2014/main" id="{F6BEA804-21BF-6D1E-770C-C12072F80B8F}"/>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Circular Farming Technologies</a:t>
            </a:r>
          </a:p>
        </p:txBody>
      </p:sp>
      <p:sp>
        <p:nvSpPr>
          <p:cNvPr id="5" name="Segnaposto numero diapositiva 4">
            <a:extLst>
              <a:ext uri="{FF2B5EF4-FFF2-40B4-BE49-F238E27FC236}">
                <a16:creationId xmlns:a16="http://schemas.microsoft.com/office/drawing/2014/main" id="{1E732F67-CDED-EF0C-51C7-2536BFE406EE}"/>
              </a:ext>
            </a:extLst>
          </p:cNvPr>
          <p:cNvSpPr>
            <a:spLocks noGrp="1"/>
          </p:cNvSpPr>
          <p:nvPr>
            <p:ph type="sldNum" sz="quarter" idx="12"/>
          </p:nvPr>
        </p:nvSpPr>
        <p:spPr/>
        <p:txBody>
          <a:bodyPr/>
          <a:lstStyle/>
          <a:p>
            <a:fld id="{D57F1E4F-1CFF-5643-939E-217C01CDF565}" type="slidenum">
              <a:rPr lang="en-US" smtClean="0"/>
              <a:pPr/>
              <a:t>70</a:t>
            </a:fld>
            <a:endParaRPr lang="en-US" dirty="0"/>
          </a:p>
        </p:txBody>
      </p:sp>
    </p:spTree>
    <p:extLst>
      <p:ext uri="{BB962C8B-B14F-4D97-AF65-F5344CB8AC3E}">
        <p14:creationId xmlns:p14="http://schemas.microsoft.com/office/powerpoint/2010/main" val="30213975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38249-05EA-BF5A-629A-442E4EEB723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7BBFFD0-AF27-C526-C348-209AF8C9F880}"/>
              </a:ext>
            </a:extLst>
          </p:cNvPr>
          <p:cNvSpPr>
            <a:spLocks noGrp="1"/>
          </p:cNvSpPr>
          <p:nvPr>
            <p:ph type="title"/>
          </p:nvPr>
        </p:nvSpPr>
        <p:spPr>
          <a:xfrm>
            <a:off x="1556854" y="534123"/>
            <a:ext cx="9078292" cy="1009651"/>
          </a:xfrm>
        </p:spPr>
        <p:txBody>
          <a:bodyPr>
            <a:normAutofit fontScale="90000"/>
          </a:bodyPr>
          <a:lstStyle/>
          <a:p>
            <a:pPr algn="ctr"/>
            <a:r>
              <a:rPr lang="en-GB" dirty="0"/>
              <a:t>8.1. Meeting the challenges of sustainable food production</a:t>
            </a:r>
          </a:p>
        </p:txBody>
      </p:sp>
      <p:sp>
        <p:nvSpPr>
          <p:cNvPr id="3" name="Segnaposto contenuto 2">
            <a:extLst>
              <a:ext uri="{FF2B5EF4-FFF2-40B4-BE49-F238E27FC236}">
                <a16:creationId xmlns:a16="http://schemas.microsoft.com/office/drawing/2014/main" id="{36EB18C8-4000-2421-B1F9-015C5B04A136}"/>
              </a:ext>
            </a:extLst>
          </p:cNvPr>
          <p:cNvSpPr>
            <a:spLocks noGrp="1"/>
          </p:cNvSpPr>
          <p:nvPr>
            <p:ph idx="1"/>
          </p:nvPr>
        </p:nvSpPr>
        <p:spPr/>
        <p:txBody>
          <a:bodyPr>
            <a:normAutofit fontScale="92500" lnSpcReduction="10000"/>
          </a:bodyPr>
          <a:lstStyle/>
          <a:p>
            <a:pPr marL="0" indent="0" algn="just">
              <a:buNone/>
            </a:pPr>
            <a:r>
              <a:rPr lang="en-GB" b="0" i="0" u="sng" dirty="0">
                <a:solidFill>
                  <a:srgbClr val="595959"/>
                </a:solidFill>
                <a:effectLst/>
                <a:latin typeface="Söhne"/>
              </a:rPr>
              <a:t>Sustainable agricultural practices must address the needs of a growing population.</a:t>
            </a:r>
          </a:p>
          <a:p>
            <a:pPr marL="0" indent="0" algn="just">
              <a:buNone/>
            </a:pPr>
            <a:endParaRPr lang="en-GB" b="0" i="0" u="sng" dirty="0">
              <a:solidFill>
                <a:srgbClr val="595959"/>
              </a:solidFill>
              <a:effectLst/>
              <a:latin typeface="Söhne"/>
            </a:endParaRPr>
          </a:p>
          <a:p>
            <a:pPr algn="just">
              <a:buFont typeface="Arial" panose="020B0604020202020204" pitchFamily="34" charset="0"/>
              <a:buChar char="•"/>
            </a:pPr>
            <a:r>
              <a:rPr lang="en-GB" b="0" i="0" dirty="0">
                <a:solidFill>
                  <a:srgbClr val="595959"/>
                </a:solidFill>
                <a:effectLst/>
                <a:latin typeface="Söhne"/>
              </a:rPr>
              <a:t>On-farm technologies facilitate various sustainable production models: climate-smart agriculture, sustainable intensification, and agroecological production.</a:t>
            </a:r>
          </a:p>
          <a:p>
            <a:pPr algn="just">
              <a:buFont typeface="Arial" panose="020B0604020202020204" pitchFamily="34" charset="0"/>
              <a:buChar char="•"/>
            </a:pPr>
            <a:r>
              <a:rPr lang="en-GB" b="0" i="0" dirty="0">
                <a:solidFill>
                  <a:srgbClr val="595959"/>
                </a:solidFill>
                <a:effectLst/>
                <a:latin typeface="Söhne"/>
              </a:rPr>
              <a:t>Investments in agricultural technologies, both large and small-scale, can increase yields and minimize ecological impacts.</a:t>
            </a:r>
          </a:p>
          <a:p>
            <a:pPr algn="just">
              <a:buFont typeface="Arial" panose="020B0604020202020204" pitchFamily="34" charset="0"/>
              <a:buChar char="•"/>
            </a:pPr>
            <a:r>
              <a:rPr lang="en-GB" b="0" i="0" dirty="0">
                <a:solidFill>
                  <a:srgbClr val="595959"/>
                </a:solidFill>
                <a:effectLst/>
                <a:latin typeface="Söhne"/>
              </a:rPr>
              <a:t>Governments worldwide are encouraging on-farm investment to enhance productivity, sustainability, and farmer incomes.</a:t>
            </a:r>
          </a:p>
          <a:p>
            <a:pPr algn="just">
              <a:buFont typeface="Arial" panose="020B0604020202020204" pitchFamily="34" charset="0"/>
              <a:buChar char="•"/>
            </a:pPr>
            <a:r>
              <a:rPr lang="en-GB" b="0" i="0" dirty="0">
                <a:solidFill>
                  <a:srgbClr val="595959"/>
                </a:solidFill>
                <a:effectLst/>
                <a:latin typeface="Söhne"/>
              </a:rPr>
              <a:t>Recent debates highlight the shift towards food circularity to improve sustainability.</a:t>
            </a:r>
          </a:p>
          <a:p>
            <a:pPr algn="just">
              <a:buFont typeface="Arial" panose="020B0604020202020204" pitchFamily="34" charset="0"/>
              <a:buChar char="•"/>
            </a:pPr>
            <a:r>
              <a:rPr lang="en-GB" b="0" i="0" dirty="0">
                <a:solidFill>
                  <a:srgbClr val="595959"/>
                </a:solidFill>
                <a:effectLst/>
                <a:latin typeface="Söhne"/>
              </a:rPr>
              <a:t>Governments in regions like the EU, China, and Latin America are investing in technologies promoting on-farm circularity to boost production, sustainability, and meet international climate agreements.</a:t>
            </a:r>
          </a:p>
          <a:p>
            <a:pPr algn="just"/>
            <a:endParaRPr lang="en-GB" dirty="0">
              <a:solidFill>
                <a:srgbClr val="595959"/>
              </a:solidFill>
            </a:endParaRPr>
          </a:p>
        </p:txBody>
      </p:sp>
      <p:sp>
        <p:nvSpPr>
          <p:cNvPr id="4" name="Segnaposto piè di pagina 3">
            <a:extLst>
              <a:ext uri="{FF2B5EF4-FFF2-40B4-BE49-F238E27FC236}">
                <a16:creationId xmlns:a16="http://schemas.microsoft.com/office/drawing/2014/main" id="{3A3C8159-788E-229F-546F-05B7550462B0}"/>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Circular Farming Technologies</a:t>
            </a:r>
          </a:p>
        </p:txBody>
      </p:sp>
      <p:sp>
        <p:nvSpPr>
          <p:cNvPr id="5" name="Segnaposto numero diapositiva 4">
            <a:extLst>
              <a:ext uri="{FF2B5EF4-FFF2-40B4-BE49-F238E27FC236}">
                <a16:creationId xmlns:a16="http://schemas.microsoft.com/office/drawing/2014/main" id="{81031076-531A-FEDE-E8B6-62EAD0C01F94}"/>
              </a:ext>
            </a:extLst>
          </p:cNvPr>
          <p:cNvSpPr>
            <a:spLocks noGrp="1"/>
          </p:cNvSpPr>
          <p:nvPr>
            <p:ph type="sldNum" sz="quarter" idx="12"/>
          </p:nvPr>
        </p:nvSpPr>
        <p:spPr/>
        <p:txBody>
          <a:bodyPr/>
          <a:lstStyle/>
          <a:p>
            <a:fld id="{D57F1E4F-1CFF-5643-939E-217C01CDF565}" type="slidenum">
              <a:rPr lang="en-US" smtClean="0"/>
              <a:pPr/>
              <a:t>71</a:t>
            </a:fld>
            <a:endParaRPr lang="en-US" dirty="0"/>
          </a:p>
        </p:txBody>
      </p:sp>
    </p:spTree>
    <p:extLst>
      <p:ext uri="{BB962C8B-B14F-4D97-AF65-F5344CB8AC3E}">
        <p14:creationId xmlns:p14="http://schemas.microsoft.com/office/powerpoint/2010/main" val="27973741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9E9CA-AD7D-D7D7-8487-348AC85EAA05}"/>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B6D4D58-E39C-D7B8-E015-DB37A62DFF15}"/>
              </a:ext>
            </a:extLst>
          </p:cNvPr>
          <p:cNvSpPr>
            <a:spLocks noGrp="1"/>
          </p:cNvSpPr>
          <p:nvPr>
            <p:ph idx="1"/>
          </p:nvPr>
        </p:nvSpPr>
        <p:spPr>
          <a:xfrm>
            <a:off x="838200" y="1825625"/>
            <a:ext cx="6781800" cy="4351338"/>
          </a:xfrm>
        </p:spPr>
        <p:txBody>
          <a:bodyPr>
            <a:normAutofit lnSpcReduction="10000"/>
          </a:bodyPr>
          <a:lstStyle/>
          <a:p>
            <a:pPr marL="0" indent="0" algn="just">
              <a:lnSpc>
                <a:spcPct val="150000"/>
              </a:lnSpc>
              <a:buNone/>
            </a:pPr>
            <a:r>
              <a:rPr lang="en-GB" b="1" i="0" dirty="0">
                <a:solidFill>
                  <a:srgbClr val="595959"/>
                </a:solidFill>
                <a:effectLst/>
                <a:latin typeface="Söhne"/>
              </a:rPr>
              <a:t>Did you know that many farmers are often reluctant or need help to finance on-farm improvements?</a:t>
            </a:r>
          </a:p>
          <a:p>
            <a:pPr marL="0" indent="0" algn="just">
              <a:lnSpc>
                <a:spcPct val="150000"/>
              </a:lnSpc>
              <a:buNone/>
            </a:pPr>
            <a:r>
              <a:rPr lang="en-GB" b="0" i="0" dirty="0">
                <a:solidFill>
                  <a:srgbClr val="595959"/>
                </a:solidFill>
                <a:effectLst/>
                <a:latin typeface="Söhne"/>
              </a:rPr>
              <a:t>This reluctance may be due to a number of factors, including risk aversion, resource constraints, lack of credit or failure to recognise the advantages. However, certain technologies can provide multiple benefits, including climate adaptation, resilience and income enhancement.</a:t>
            </a:r>
            <a:endParaRPr lang="en-GB" dirty="0">
              <a:solidFill>
                <a:srgbClr val="595959"/>
              </a:solidFill>
            </a:endParaRPr>
          </a:p>
        </p:txBody>
      </p:sp>
      <p:sp>
        <p:nvSpPr>
          <p:cNvPr id="4" name="Segnaposto piè di pagina 3">
            <a:extLst>
              <a:ext uri="{FF2B5EF4-FFF2-40B4-BE49-F238E27FC236}">
                <a16:creationId xmlns:a16="http://schemas.microsoft.com/office/drawing/2014/main" id="{3EE016DB-D84F-EC66-1523-76CA730F951B}"/>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Circular Farming Technologies</a:t>
            </a:r>
          </a:p>
        </p:txBody>
      </p:sp>
      <p:sp>
        <p:nvSpPr>
          <p:cNvPr id="5" name="Segnaposto numero diapositiva 4">
            <a:extLst>
              <a:ext uri="{FF2B5EF4-FFF2-40B4-BE49-F238E27FC236}">
                <a16:creationId xmlns:a16="http://schemas.microsoft.com/office/drawing/2014/main" id="{9B7B7A30-3B93-DCCA-3527-C4A42B731050}"/>
              </a:ext>
            </a:extLst>
          </p:cNvPr>
          <p:cNvSpPr>
            <a:spLocks noGrp="1"/>
          </p:cNvSpPr>
          <p:nvPr>
            <p:ph type="sldNum" sz="quarter" idx="12"/>
          </p:nvPr>
        </p:nvSpPr>
        <p:spPr/>
        <p:txBody>
          <a:bodyPr/>
          <a:lstStyle/>
          <a:p>
            <a:fld id="{D57F1E4F-1CFF-5643-939E-217C01CDF565}" type="slidenum">
              <a:rPr lang="en-US" smtClean="0"/>
              <a:pPr/>
              <a:t>72</a:t>
            </a:fld>
            <a:endParaRPr lang="en-US" dirty="0"/>
          </a:p>
        </p:txBody>
      </p:sp>
      <p:pic>
        <p:nvPicPr>
          <p:cNvPr id="7" name="Picture 6">
            <a:extLst>
              <a:ext uri="{FF2B5EF4-FFF2-40B4-BE49-F238E27FC236}">
                <a16:creationId xmlns:a16="http://schemas.microsoft.com/office/drawing/2014/main" id="{7E196095-3007-F5A9-CB25-CF2C130B01A4}"/>
              </a:ext>
            </a:extLst>
          </p:cNvPr>
          <p:cNvPicPr>
            <a:picLocks noChangeAspect="1"/>
          </p:cNvPicPr>
          <p:nvPr/>
        </p:nvPicPr>
        <p:blipFill rotWithShape="1">
          <a:blip r:embed="rId2">
            <a:extLst>
              <a:ext uri="{28A0092B-C50C-407E-A947-70E740481C1C}">
                <a14:useLocalDpi xmlns:a14="http://schemas.microsoft.com/office/drawing/2010/main" val="0"/>
              </a:ext>
            </a:extLst>
          </a:blip>
          <a:srcRect l="-1" r="4523" b="3893"/>
          <a:stretch/>
        </p:blipFill>
        <p:spPr bwMode="auto">
          <a:xfrm>
            <a:off x="8376231" y="2741379"/>
            <a:ext cx="1888808" cy="1948175"/>
          </a:xfrm>
          <a:prstGeom prst="rect">
            <a:avLst/>
          </a:prstGeom>
          <a:noFill/>
          <a:ln>
            <a:noFill/>
          </a:ln>
          <a:extLst>
            <a:ext uri="{53640926-AAD7-44D8-BBD7-CCE9431645EC}">
              <a14:shadowObscured xmlns:a14="http://schemas.microsoft.com/office/drawing/2010/main"/>
            </a:ext>
          </a:extLst>
        </p:spPr>
      </p:pic>
      <p:sp>
        <p:nvSpPr>
          <p:cNvPr id="9" name="Titolo 1">
            <a:extLst>
              <a:ext uri="{FF2B5EF4-FFF2-40B4-BE49-F238E27FC236}">
                <a16:creationId xmlns:a16="http://schemas.microsoft.com/office/drawing/2014/main" id="{A8E2E68A-51D2-EA16-9591-766143A2FE3F}"/>
              </a:ext>
            </a:extLst>
          </p:cNvPr>
          <p:cNvSpPr txBox="1">
            <a:spLocks/>
          </p:cNvSpPr>
          <p:nvPr/>
        </p:nvSpPr>
        <p:spPr>
          <a:xfrm>
            <a:off x="1556854" y="534123"/>
            <a:ext cx="9078292" cy="100965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a:lstStyle>
          <a:p>
            <a:pPr algn="ctr"/>
            <a:r>
              <a:rPr lang="en-GB"/>
              <a:t>8.1. Meeting the challenges of sustainable food production</a:t>
            </a:r>
            <a:endParaRPr lang="en-GB" dirty="0"/>
          </a:p>
        </p:txBody>
      </p:sp>
    </p:spTree>
    <p:extLst>
      <p:ext uri="{BB962C8B-B14F-4D97-AF65-F5344CB8AC3E}">
        <p14:creationId xmlns:p14="http://schemas.microsoft.com/office/powerpoint/2010/main" val="21315408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45830-395F-8FF7-DE67-B5CBD73B723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6A466F9-9136-5231-2E7F-100AE06068FC}"/>
              </a:ext>
            </a:extLst>
          </p:cNvPr>
          <p:cNvSpPr>
            <a:spLocks noGrp="1"/>
          </p:cNvSpPr>
          <p:nvPr>
            <p:ph type="title"/>
          </p:nvPr>
        </p:nvSpPr>
        <p:spPr>
          <a:xfrm>
            <a:off x="1961874" y="620712"/>
            <a:ext cx="8268252" cy="1009651"/>
          </a:xfrm>
        </p:spPr>
        <p:txBody>
          <a:bodyPr>
            <a:normAutofit fontScale="90000"/>
          </a:bodyPr>
          <a:lstStyle/>
          <a:p>
            <a:pPr algn="ctr"/>
            <a:r>
              <a:rPr lang="en-GB" dirty="0"/>
              <a:t>8.2.	Benefits of specific circular technologies</a:t>
            </a:r>
          </a:p>
        </p:txBody>
      </p:sp>
      <p:sp>
        <p:nvSpPr>
          <p:cNvPr id="3" name="Segnaposto contenuto 2">
            <a:extLst>
              <a:ext uri="{FF2B5EF4-FFF2-40B4-BE49-F238E27FC236}">
                <a16:creationId xmlns:a16="http://schemas.microsoft.com/office/drawing/2014/main" id="{B6D3F394-F62D-E23E-7B2D-97D7B04EA8F4}"/>
              </a:ext>
            </a:extLst>
          </p:cNvPr>
          <p:cNvSpPr>
            <a:spLocks noGrp="1"/>
          </p:cNvSpPr>
          <p:nvPr>
            <p:ph idx="1"/>
          </p:nvPr>
        </p:nvSpPr>
        <p:spPr>
          <a:xfrm>
            <a:off x="689113" y="2142641"/>
            <a:ext cx="11020839" cy="4351338"/>
          </a:xfrm>
        </p:spPr>
        <p:txBody>
          <a:bodyPr>
            <a:normAutofit fontScale="92500" lnSpcReduction="10000"/>
          </a:bodyPr>
          <a:lstStyle/>
          <a:p>
            <a:pPr marL="0" indent="0" algn="just">
              <a:buNone/>
            </a:pPr>
            <a:r>
              <a:rPr lang="en-GB" b="0" i="0" u="sng" dirty="0">
                <a:solidFill>
                  <a:srgbClr val="595959"/>
                </a:solidFill>
                <a:effectLst/>
                <a:latin typeface="Söhne"/>
              </a:rPr>
              <a:t>Technologies for Reducing GHG Emissions and Eutrophication Potential in Livestock Farming</a:t>
            </a:r>
          </a:p>
          <a:p>
            <a:pPr marL="0" indent="0" algn="just">
              <a:buNone/>
            </a:pPr>
            <a:endParaRPr lang="en-GB" b="0" i="0" u="sng" dirty="0">
              <a:solidFill>
                <a:srgbClr val="595959"/>
              </a:solidFill>
              <a:effectLst/>
              <a:latin typeface="Söhne"/>
            </a:endParaRPr>
          </a:p>
          <a:p>
            <a:pPr algn="just">
              <a:buFont typeface="Arial" panose="020B0604020202020204" pitchFamily="34" charset="0"/>
              <a:buChar char="•"/>
            </a:pPr>
            <a:r>
              <a:rPr lang="en-GB" b="0" i="0" dirty="0">
                <a:solidFill>
                  <a:srgbClr val="595959"/>
                </a:solidFill>
                <a:effectLst/>
                <a:latin typeface="Söhne"/>
              </a:rPr>
              <a:t>Implemented technologies include sand filter systems, solid waste separation, biodigesters, milking machines, and wastewater reuse.</a:t>
            </a:r>
          </a:p>
          <a:p>
            <a:pPr algn="just">
              <a:buFont typeface="Arial" panose="020B0604020202020204" pitchFamily="34" charset="0"/>
              <a:buChar char="•"/>
            </a:pPr>
            <a:r>
              <a:rPr lang="en-GB" b="0" i="0" dirty="0">
                <a:solidFill>
                  <a:srgbClr val="595959"/>
                </a:solidFill>
                <a:effectLst/>
                <a:latin typeface="Söhne"/>
              </a:rPr>
              <a:t>Significant reductions in annual CO2eq and eutrophication potential were observed with the adoption of these technologies.</a:t>
            </a:r>
          </a:p>
          <a:p>
            <a:pPr algn="just">
              <a:buFont typeface="Arial" panose="020B0604020202020204" pitchFamily="34" charset="0"/>
              <a:buChar char="•"/>
            </a:pPr>
            <a:r>
              <a:rPr lang="en-GB" b="0" i="0" dirty="0">
                <a:solidFill>
                  <a:srgbClr val="595959"/>
                </a:solidFill>
                <a:effectLst/>
                <a:latin typeface="Söhne"/>
              </a:rPr>
              <a:t>However, the construction or rehabilitation of septic tanks resulted in a significant increase in CO2eq emissions compared to scenarios with no manure management.</a:t>
            </a:r>
          </a:p>
          <a:p>
            <a:pPr algn="just">
              <a:buFont typeface="Arial" panose="020B0604020202020204" pitchFamily="34" charset="0"/>
              <a:buChar char="•"/>
            </a:pPr>
            <a:r>
              <a:rPr lang="en-GB" b="0" i="0" dirty="0">
                <a:solidFill>
                  <a:srgbClr val="595959"/>
                </a:solidFill>
                <a:effectLst/>
                <a:latin typeface="Söhne"/>
              </a:rPr>
              <a:t>Some technologies showed consistent effectiveness regardless of herd size, while others were influenced by herd size.</a:t>
            </a:r>
          </a:p>
          <a:p>
            <a:pPr algn="just">
              <a:buFont typeface="Arial" panose="020B0604020202020204" pitchFamily="34" charset="0"/>
              <a:buChar char="•"/>
            </a:pPr>
            <a:r>
              <a:rPr lang="en-GB" b="0" i="0" dirty="0">
                <a:solidFill>
                  <a:srgbClr val="595959"/>
                </a:solidFill>
                <a:effectLst/>
                <a:latin typeface="Söhne"/>
              </a:rPr>
              <a:t>Waste management pools were identified as a major contributor to GHG emissions, with significant emissions per cow despite reducing eutrophication potential.</a:t>
            </a:r>
          </a:p>
          <a:p>
            <a:pPr algn="just"/>
            <a:endParaRPr lang="en-GB" dirty="0">
              <a:solidFill>
                <a:srgbClr val="595959"/>
              </a:solidFill>
            </a:endParaRPr>
          </a:p>
        </p:txBody>
      </p:sp>
      <p:sp>
        <p:nvSpPr>
          <p:cNvPr id="4" name="Segnaposto piè di pagina 3">
            <a:extLst>
              <a:ext uri="{FF2B5EF4-FFF2-40B4-BE49-F238E27FC236}">
                <a16:creationId xmlns:a16="http://schemas.microsoft.com/office/drawing/2014/main" id="{2599DE44-C730-3A52-3D2A-C94EA794C3A2}"/>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Circular Farming Technologies</a:t>
            </a:r>
          </a:p>
        </p:txBody>
      </p:sp>
      <p:sp>
        <p:nvSpPr>
          <p:cNvPr id="5" name="Segnaposto numero diapositiva 4">
            <a:extLst>
              <a:ext uri="{FF2B5EF4-FFF2-40B4-BE49-F238E27FC236}">
                <a16:creationId xmlns:a16="http://schemas.microsoft.com/office/drawing/2014/main" id="{9CAB59EE-9B6D-5573-D7BB-AE7CFEF996CF}"/>
              </a:ext>
            </a:extLst>
          </p:cNvPr>
          <p:cNvSpPr>
            <a:spLocks noGrp="1"/>
          </p:cNvSpPr>
          <p:nvPr>
            <p:ph type="sldNum" sz="quarter" idx="12"/>
          </p:nvPr>
        </p:nvSpPr>
        <p:spPr/>
        <p:txBody>
          <a:bodyPr/>
          <a:lstStyle/>
          <a:p>
            <a:fld id="{D57F1E4F-1CFF-5643-939E-217C01CDF565}" type="slidenum">
              <a:rPr lang="en-US" smtClean="0"/>
              <a:pPr/>
              <a:t>73</a:t>
            </a:fld>
            <a:endParaRPr lang="en-US" dirty="0"/>
          </a:p>
        </p:txBody>
      </p:sp>
    </p:spTree>
    <p:extLst>
      <p:ext uri="{BB962C8B-B14F-4D97-AF65-F5344CB8AC3E}">
        <p14:creationId xmlns:p14="http://schemas.microsoft.com/office/powerpoint/2010/main" val="22227657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3FD67-C1B9-D8DB-F31D-C42B0F66BE8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7D378EF-8953-1DAB-8925-8BF4AAC13887}"/>
              </a:ext>
            </a:extLst>
          </p:cNvPr>
          <p:cNvSpPr>
            <a:spLocks noGrp="1"/>
          </p:cNvSpPr>
          <p:nvPr>
            <p:ph type="title"/>
          </p:nvPr>
        </p:nvSpPr>
        <p:spPr>
          <a:xfrm>
            <a:off x="2849218" y="459322"/>
            <a:ext cx="10515600" cy="1009651"/>
          </a:xfrm>
        </p:spPr>
        <p:txBody>
          <a:bodyPr>
            <a:normAutofit/>
          </a:bodyPr>
          <a:lstStyle/>
          <a:p>
            <a:r>
              <a:rPr lang="en-GB" dirty="0"/>
              <a:t>Additional Information</a:t>
            </a:r>
          </a:p>
        </p:txBody>
      </p:sp>
      <p:sp>
        <p:nvSpPr>
          <p:cNvPr id="3" name="Segnaposto contenuto 2">
            <a:extLst>
              <a:ext uri="{FF2B5EF4-FFF2-40B4-BE49-F238E27FC236}">
                <a16:creationId xmlns:a16="http://schemas.microsoft.com/office/drawing/2014/main" id="{5884CD49-37CA-DBD0-1949-3C27397829D2}"/>
              </a:ext>
            </a:extLst>
          </p:cNvPr>
          <p:cNvSpPr>
            <a:spLocks noGrp="1"/>
          </p:cNvSpPr>
          <p:nvPr>
            <p:ph idx="1"/>
          </p:nvPr>
        </p:nvSpPr>
        <p:spPr>
          <a:xfrm>
            <a:off x="838200" y="2047340"/>
            <a:ext cx="10515600" cy="4351338"/>
          </a:xfrm>
        </p:spPr>
        <p:txBody>
          <a:bodyPr>
            <a:normAutofit/>
          </a:bodyPr>
          <a:lstStyle/>
          <a:p>
            <a:pPr marL="0" indent="0" algn="just">
              <a:lnSpc>
                <a:spcPct val="115000"/>
              </a:lnSpc>
              <a:spcBef>
                <a:spcPts val="600"/>
              </a:spcBef>
              <a:spcAft>
                <a:spcPts val="600"/>
              </a:spcAft>
              <a:buNone/>
            </a:pP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If you want to learn more on the Smart Farming Systems, please read this article in the following link</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2000" i="1" u="sng" dirty="0">
                <a:solidFill>
                  <a:srgbClr val="808080"/>
                </a:solidFill>
                <a:effectLst/>
                <a:latin typeface="Calibri" panose="020F0502020204030204" pitchFamily="34" charset="0"/>
                <a:ea typeface="Calibri" panose="020F0502020204030204" pitchFamily="34" charset="0"/>
                <a:cs typeface="Calibri" panose="020F0502020204030204" pitchFamily="34" charset="0"/>
                <a:hlinkClick r:id="rId2"/>
              </a:rPr>
              <a:t>https://www.mdpi.com/2673-4591/9/1/10</a:t>
            </a: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If you want to learn more on a farm which does not use soil, please watch this video in the following link</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2000" i="1" u="sng" dirty="0">
                <a:solidFill>
                  <a:srgbClr val="808080"/>
                </a:solidFill>
                <a:effectLst/>
                <a:latin typeface="Calibri" panose="020F0502020204030204" pitchFamily="34" charset="0"/>
                <a:ea typeface="Calibri" panose="020F0502020204030204" pitchFamily="34" charset="0"/>
                <a:cs typeface="Calibri" panose="020F0502020204030204" pitchFamily="34" charset="0"/>
                <a:hlinkClick r:id="rId3"/>
              </a:rPr>
              <a:t>https://www.youtube.com/watch?v=WiOhsLFvmJU</a:t>
            </a: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sz="2000" dirty="0"/>
          </a:p>
        </p:txBody>
      </p:sp>
      <p:sp>
        <p:nvSpPr>
          <p:cNvPr id="4" name="Segnaposto piè di pagina 3">
            <a:extLst>
              <a:ext uri="{FF2B5EF4-FFF2-40B4-BE49-F238E27FC236}">
                <a16:creationId xmlns:a16="http://schemas.microsoft.com/office/drawing/2014/main" id="{AC8BC739-D89B-59ED-9E95-503946815DDA}"/>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Circular Farming Technologies</a:t>
            </a:r>
          </a:p>
        </p:txBody>
      </p:sp>
      <p:sp>
        <p:nvSpPr>
          <p:cNvPr id="5" name="Segnaposto numero diapositiva 4">
            <a:extLst>
              <a:ext uri="{FF2B5EF4-FFF2-40B4-BE49-F238E27FC236}">
                <a16:creationId xmlns:a16="http://schemas.microsoft.com/office/drawing/2014/main" id="{76E26295-D2D0-C0B6-18CD-C0E887FA8D04}"/>
              </a:ext>
            </a:extLst>
          </p:cNvPr>
          <p:cNvSpPr>
            <a:spLocks noGrp="1"/>
          </p:cNvSpPr>
          <p:nvPr>
            <p:ph type="sldNum" sz="quarter" idx="12"/>
          </p:nvPr>
        </p:nvSpPr>
        <p:spPr/>
        <p:txBody>
          <a:bodyPr/>
          <a:lstStyle/>
          <a:p>
            <a:fld id="{D57F1E4F-1CFF-5643-939E-217C01CDF565}" type="slidenum">
              <a:rPr lang="en-US" smtClean="0"/>
              <a:pPr/>
              <a:t>74</a:t>
            </a:fld>
            <a:endParaRPr lang="en-US" dirty="0"/>
          </a:p>
        </p:txBody>
      </p:sp>
    </p:spTree>
    <p:extLst>
      <p:ext uri="{BB962C8B-B14F-4D97-AF65-F5344CB8AC3E}">
        <p14:creationId xmlns:p14="http://schemas.microsoft.com/office/powerpoint/2010/main" val="8548292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5384B-4762-174F-9171-DBE042DF23F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DE4AFC1-7CC0-BE89-5062-EA6910BE1945}"/>
              </a:ext>
            </a:extLst>
          </p:cNvPr>
          <p:cNvSpPr>
            <a:spLocks noGrp="1"/>
          </p:cNvSpPr>
          <p:nvPr>
            <p:ph type="title"/>
          </p:nvPr>
        </p:nvSpPr>
        <p:spPr>
          <a:xfrm>
            <a:off x="2650434" y="2780367"/>
            <a:ext cx="10515600" cy="1009651"/>
          </a:xfrm>
        </p:spPr>
        <p:txBody>
          <a:bodyPr>
            <a:normAutofit/>
          </a:bodyPr>
          <a:lstStyle/>
          <a:p>
            <a:r>
              <a:rPr lang="en-GB" dirty="0"/>
              <a:t>9. Circular Business Models</a:t>
            </a:r>
          </a:p>
        </p:txBody>
      </p:sp>
      <p:sp>
        <p:nvSpPr>
          <p:cNvPr id="4" name="Segnaposto piè di pagina 3">
            <a:extLst>
              <a:ext uri="{FF2B5EF4-FFF2-40B4-BE49-F238E27FC236}">
                <a16:creationId xmlns:a16="http://schemas.microsoft.com/office/drawing/2014/main" id="{00E74544-698B-3634-99C0-4F41373005C9}"/>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Circular Business Models</a:t>
            </a:r>
          </a:p>
        </p:txBody>
      </p:sp>
      <p:sp>
        <p:nvSpPr>
          <p:cNvPr id="5" name="Segnaposto numero diapositiva 4">
            <a:extLst>
              <a:ext uri="{FF2B5EF4-FFF2-40B4-BE49-F238E27FC236}">
                <a16:creationId xmlns:a16="http://schemas.microsoft.com/office/drawing/2014/main" id="{D900B1D3-C2E7-40C0-4A1E-629E562E1197}"/>
              </a:ext>
            </a:extLst>
          </p:cNvPr>
          <p:cNvSpPr>
            <a:spLocks noGrp="1"/>
          </p:cNvSpPr>
          <p:nvPr>
            <p:ph type="sldNum" sz="quarter" idx="12"/>
          </p:nvPr>
        </p:nvSpPr>
        <p:spPr/>
        <p:txBody>
          <a:bodyPr/>
          <a:lstStyle/>
          <a:p>
            <a:fld id="{D57F1E4F-1CFF-5643-939E-217C01CDF565}" type="slidenum">
              <a:rPr lang="en-US" smtClean="0"/>
              <a:pPr/>
              <a:t>75</a:t>
            </a:fld>
            <a:endParaRPr lang="en-US" dirty="0"/>
          </a:p>
        </p:txBody>
      </p:sp>
    </p:spTree>
    <p:extLst>
      <p:ext uri="{BB962C8B-B14F-4D97-AF65-F5344CB8AC3E}">
        <p14:creationId xmlns:p14="http://schemas.microsoft.com/office/powerpoint/2010/main" val="19252864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6F154-12F6-B143-D7CC-71FD42D2223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56BEA13-BAB3-F16A-6C38-A616F92FAA16}"/>
              </a:ext>
            </a:extLst>
          </p:cNvPr>
          <p:cNvSpPr>
            <a:spLocks noGrp="1"/>
          </p:cNvSpPr>
          <p:nvPr>
            <p:ph type="title"/>
          </p:nvPr>
        </p:nvSpPr>
        <p:spPr>
          <a:xfrm>
            <a:off x="2796209" y="369782"/>
            <a:ext cx="10515600" cy="1009651"/>
          </a:xfrm>
        </p:spPr>
        <p:txBody>
          <a:bodyPr>
            <a:normAutofit/>
          </a:bodyPr>
          <a:lstStyle/>
          <a:p>
            <a:r>
              <a:rPr lang="en-GB" dirty="0"/>
              <a:t>9.1. Business Model</a:t>
            </a:r>
          </a:p>
        </p:txBody>
      </p:sp>
      <p:sp>
        <p:nvSpPr>
          <p:cNvPr id="3" name="Segnaposto contenuto 2">
            <a:extLst>
              <a:ext uri="{FF2B5EF4-FFF2-40B4-BE49-F238E27FC236}">
                <a16:creationId xmlns:a16="http://schemas.microsoft.com/office/drawing/2014/main" id="{E8EE01BA-6A29-F1CA-C163-75ECF8F00818}"/>
              </a:ext>
            </a:extLst>
          </p:cNvPr>
          <p:cNvSpPr>
            <a:spLocks noGrp="1"/>
          </p:cNvSpPr>
          <p:nvPr>
            <p:ph idx="1"/>
          </p:nvPr>
        </p:nvSpPr>
        <p:spPr/>
        <p:txBody>
          <a:bodyPr>
            <a:normAutofit/>
          </a:bodyPr>
          <a:lstStyle/>
          <a:p>
            <a:pPr marL="0" indent="0" algn="l">
              <a:lnSpc>
                <a:spcPct val="150000"/>
              </a:lnSpc>
              <a:buNone/>
            </a:pPr>
            <a:r>
              <a:rPr lang="en-GB" b="0" i="0" u="sng" dirty="0">
                <a:solidFill>
                  <a:srgbClr val="595959"/>
                </a:solidFill>
                <a:effectLst/>
                <a:latin typeface="Söhne"/>
              </a:rPr>
              <a:t>Understanding Business Models</a:t>
            </a:r>
          </a:p>
          <a:p>
            <a:pPr algn="l">
              <a:lnSpc>
                <a:spcPct val="150000"/>
              </a:lnSpc>
              <a:buFont typeface="Arial" panose="020B0604020202020204" pitchFamily="34" charset="0"/>
              <a:buChar char="•"/>
            </a:pPr>
            <a:r>
              <a:rPr lang="en-GB" b="0" i="0" dirty="0">
                <a:solidFill>
                  <a:srgbClr val="595959"/>
                </a:solidFill>
                <a:effectLst/>
                <a:latin typeface="Söhne"/>
              </a:rPr>
              <a:t>A business model outlines a company's strategy for profitability, including products or services, target market, and expected expenses.</a:t>
            </a:r>
          </a:p>
          <a:p>
            <a:pPr algn="l">
              <a:lnSpc>
                <a:spcPct val="150000"/>
              </a:lnSpc>
              <a:buFont typeface="Arial" panose="020B0604020202020204" pitchFamily="34" charset="0"/>
              <a:buChar char="•"/>
            </a:pPr>
            <a:r>
              <a:rPr lang="en-GB" b="0" i="0" dirty="0">
                <a:solidFill>
                  <a:srgbClr val="595959"/>
                </a:solidFill>
                <a:effectLst/>
                <a:latin typeface="Söhne"/>
              </a:rPr>
              <a:t>Both start-ups and existing businesses benefit from solid business models: attracting investors, guiding teams, and staying ahead of trends.</a:t>
            </a:r>
          </a:p>
          <a:p>
            <a:pPr algn="l">
              <a:lnSpc>
                <a:spcPct val="150000"/>
              </a:lnSpc>
              <a:buFont typeface="Arial" panose="020B0604020202020204" pitchFamily="34" charset="0"/>
              <a:buChar char="•"/>
            </a:pPr>
            <a:r>
              <a:rPr lang="en-GB" b="0" i="0" dirty="0">
                <a:solidFill>
                  <a:srgbClr val="595959"/>
                </a:solidFill>
                <a:effectLst/>
                <a:latin typeface="Söhne"/>
              </a:rPr>
              <a:t>Successful companies adapt their business models to meet evolving market demands and investor expectations.</a:t>
            </a:r>
          </a:p>
          <a:p>
            <a:pPr>
              <a:lnSpc>
                <a:spcPct val="15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7075CFF4-DF24-5E92-9379-3291DF908AE5}"/>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Circular Business Models</a:t>
            </a:r>
          </a:p>
        </p:txBody>
      </p:sp>
      <p:sp>
        <p:nvSpPr>
          <p:cNvPr id="5" name="Segnaposto numero diapositiva 4">
            <a:extLst>
              <a:ext uri="{FF2B5EF4-FFF2-40B4-BE49-F238E27FC236}">
                <a16:creationId xmlns:a16="http://schemas.microsoft.com/office/drawing/2014/main" id="{79E47677-63D8-7180-F04D-6280EFCF35C4}"/>
              </a:ext>
            </a:extLst>
          </p:cNvPr>
          <p:cNvSpPr>
            <a:spLocks noGrp="1"/>
          </p:cNvSpPr>
          <p:nvPr>
            <p:ph type="sldNum" sz="quarter" idx="12"/>
          </p:nvPr>
        </p:nvSpPr>
        <p:spPr/>
        <p:txBody>
          <a:bodyPr/>
          <a:lstStyle/>
          <a:p>
            <a:fld id="{D57F1E4F-1CFF-5643-939E-217C01CDF565}" type="slidenum">
              <a:rPr lang="en-US" smtClean="0"/>
              <a:pPr/>
              <a:t>76</a:t>
            </a:fld>
            <a:endParaRPr lang="en-US" dirty="0"/>
          </a:p>
        </p:txBody>
      </p:sp>
    </p:spTree>
    <p:extLst>
      <p:ext uri="{BB962C8B-B14F-4D97-AF65-F5344CB8AC3E}">
        <p14:creationId xmlns:p14="http://schemas.microsoft.com/office/powerpoint/2010/main" val="30345112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C1D2D-333F-EFE2-A6B7-4E634B755D7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1CF30ED-583B-FDA2-D3F1-4E261AFCD460}"/>
              </a:ext>
            </a:extLst>
          </p:cNvPr>
          <p:cNvSpPr>
            <a:spLocks noGrp="1"/>
          </p:cNvSpPr>
          <p:nvPr>
            <p:ph type="title"/>
          </p:nvPr>
        </p:nvSpPr>
        <p:spPr>
          <a:xfrm>
            <a:off x="3286539" y="369782"/>
            <a:ext cx="10515600" cy="1009651"/>
          </a:xfrm>
        </p:spPr>
        <p:txBody>
          <a:bodyPr>
            <a:normAutofit/>
          </a:bodyPr>
          <a:lstStyle/>
          <a:p>
            <a:r>
              <a:rPr lang="en-GB" dirty="0"/>
              <a:t>9.1. Business Model</a:t>
            </a:r>
          </a:p>
        </p:txBody>
      </p:sp>
      <p:sp>
        <p:nvSpPr>
          <p:cNvPr id="3" name="Segnaposto contenuto 2">
            <a:extLst>
              <a:ext uri="{FF2B5EF4-FFF2-40B4-BE49-F238E27FC236}">
                <a16:creationId xmlns:a16="http://schemas.microsoft.com/office/drawing/2014/main" id="{4EA06862-0A68-D6FB-A22E-D3B94A1BFB12}"/>
              </a:ext>
            </a:extLst>
          </p:cNvPr>
          <p:cNvSpPr>
            <a:spLocks noGrp="1"/>
          </p:cNvSpPr>
          <p:nvPr>
            <p:ph idx="1"/>
          </p:nvPr>
        </p:nvSpPr>
        <p:spPr/>
        <p:txBody>
          <a:bodyPr>
            <a:normAutofit fontScale="77500" lnSpcReduction="20000"/>
          </a:bodyPr>
          <a:lstStyle/>
          <a:p>
            <a:pPr marL="0" indent="0" algn="just">
              <a:lnSpc>
                <a:spcPct val="160000"/>
              </a:lnSpc>
              <a:buNone/>
            </a:pPr>
            <a:r>
              <a:rPr lang="en-GB" b="0" i="0" u="sng" dirty="0">
                <a:solidFill>
                  <a:srgbClr val="595959"/>
                </a:solidFill>
                <a:effectLst/>
                <a:latin typeface="Söhne"/>
              </a:rPr>
              <a:t>The Business Model Canvas (BMC)</a:t>
            </a:r>
          </a:p>
          <a:p>
            <a:pPr algn="just">
              <a:lnSpc>
                <a:spcPct val="160000"/>
              </a:lnSpc>
              <a:buFont typeface="Arial" panose="020B0604020202020204" pitchFamily="34" charset="0"/>
              <a:buChar char="•"/>
            </a:pPr>
            <a:r>
              <a:rPr lang="en-GB" b="0" i="0" dirty="0">
                <a:solidFill>
                  <a:srgbClr val="595959"/>
                </a:solidFill>
                <a:effectLst/>
                <a:latin typeface="Söhne"/>
              </a:rPr>
              <a:t>The Business Model Canvas (BMC) is a popular tool for strategic management and entrepreneurship, providing a visual representation of essential business elements.</a:t>
            </a:r>
          </a:p>
          <a:p>
            <a:pPr algn="just">
              <a:lnSpc>
                <a:spcPct val="160000"/>
              </a:lnSpc>
              <a:buFont typeface="Arial" panose="020B0604020202020204" pitchFamily="34" charset="0"/>
              <a:buChar char="•"/>
            </a:pPr>
            <a:r>
              <a:rPr lang="en-GB" b="0" i="0" dirty="0">
                <a:solidFill>
                  <a:srgbClr val="595959"/>
                </a:solidFill>
                <a:effectLst/>
                <a:latin typeface="Söhne"/>
              </a:rPr>
              <a:t>It focuses on external (customer-related) and internal aspects, converging on the value proposition.</a:t>
            </a:r>
          </a:p>
          <a:p>
            <a:pPr algn="just">
              <a:lnSpc>
                <a:spcPct val="160000"/>
              </a:lnSpc>
              <a:buFont typeface="Arial" panose="020B0604020202020204" pitchFamily="34" charset="0"/>
              <a:buChar char="•"/>
            </a:pPr>
            <a:r>
              <a:rPr lang="en-GB" b="0" i="0" dirty="0">
                <a:solidFill>
                  <a:srgbClr val="595959"/>
                </a:solidFill>
                <a:effectLst/>
                <a:latin typeface="Söhne"/>
              </a:rPr>
              <a:t>Reasons to use BMC: snapshot of business idea, insight into feasibility, customer assessment, and ensuring consistent vision.</a:t>
            </a:r>
          </a:p>
          <a:p>
            <a:pPr algn="just">
              <a:lnSpc>
                <a:spcPct val="160000"/>
              </a:lnSpc>
              <a:buFont typeface="Arial" panose="020B0604020202020204" pitchFamily="34" charset="0"/>
              <a:buChar char="•"/>
            </a:pPr>
            <a:r>
              <a:rPr lang="en-GB" b="0" i="0" dirty="0">
                <a:solidFill>
                  <a:srgbClr val="595959"/>
                </a:solidFill>
                <a:effectLst/>
                <a:latin typeface="Söhne"/>
              </a:rPr>
              <a:t>The BMC comprises nine building blocks: Value Proposition, Customer Segments, Customer Relationships, Channels, Key Activities, Key Resources, Key Partners, Cost Structure, and Revenue Streams.</a:t>
            </a:r>
          </a:p>
          <a:p>
            <a:pPr algn="just">
              <a:lnSpc>
                <a:spcPct val="16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426E4320-B1CA-F5B7-ACE1-97C99203A21D}"/>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Circular Business Models</a:t>
            </a:r>
          </a:p>
        </p:txBody>
      </p:sp>
      <p:sp>
        <p:nvSpPr>
          <p:cNvPr id="5" name="Segnaposto numero diapositiva 4">
            <a:extLst>
              <a:ext uri="{FF2B5EF4-FFF2-40B4-BE49-F238E27FC236}">
                <a16:creationId xmlns:a16="http://schemas.microsoft.com/office/drawing/2014/main" id="{DFFD56B1-F154-61AF-454B-4E31CFAD439A}"/>
              </a:ext>
            </a:extLst>
          </p:cNvPr>
          <p:cNvSpPr>
            <a:spLocks noGrp="1"/>
          </p:cNvSpPr>
          <p:nvPr>
            <p:ph type="sldNum" sz="quarter" idx="12"/>
          </p:nvPr>
        </p:nvSpPr>
        <p:spPr/>
        <p:txBody>
          <a:bodyPr/>
          <a:lstStyle/>
          <a:p>
            <a:fld id="{D57F1E4F-1CFF-5643-939E-217C01CDF565}" type="slidenum">
              <a:rPr lang="en-US" smtClean="0"/>
              <a:pPr/>
              <a:t>77</a:t>
            </a:fld>
            <a:endParaRPr lang="en-US" dirty="0"/>
          </a:p>
        </p:txBody>
      </p:sp>
    </p:spTree>
    <p:extLst>
      <p:ext uri="{BB962C8B-B14F-4D97-AF65-F5344CB8AC3E}">
        <p14:creationId xmlns:p14="http://schemas.microsoft.com/office/powerpoint/2010/main" val="770065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4B9BB-2046-BC78-B700-5897440072DF}"/>
            </a:ext>
          </a:extLst>
        </p:cNvPr>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F040DBF5-5F89-5BC8-633E-94852B5211DE}"/>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Circular Business Models</a:t>
            </a:r>
          </a:p>
        </p:txBody>
      </p:sp>
      <p:sp>
        <p:nvSpPr>
          <p:cNvPr id="5" name="Segnaposto numero diapositiva 4">
            <a:extLst>
              <a:ext uri="{FF2B5EF4-FFF2-40B4-BE49-F238E27FC236}">
                <a16:creationId xmlns:a16="http://schemas.microsoft.com/office/drawing/2014/main" id="{2579CB49-00C3-1905-B65A-D675084D1622}"/>
              </a:ext>
            </a:extLst>
          </p:cNvPr>
          <p:cNvSpPr>
            <a:spLocks noGrp="1"/>
          </p:cNvSpPr>
          <p:nvPr>
            <p:ph type="sldNum" sz="quarter" idx="12"/>
          </p:nvPr>
        </p:nvSpPr>
        <p:spPr/>
        <p:txBody>
          <a:bodyPr/>
          <a:lstStyle/>
          <a:p>
            <a:fld id="{D57F1E4F-1CFF-5643-939E-217C01CDF565}" type="slidenum">
              <a:rPr lang="en-US" smtClean="0"/>
              <a:pPr/>
              <a:t>78</a:t>
            </a:fld>
            <a:endParaRPr lang="en-US" dirty="0"/>
          </a:p>
        </p:txBody>
      </p:sp>
      <p:pic>
        <p:nvPicPr>
          <p:cNvPr id="6" name="Content Placeholder 5" descr="A white board with black text&#10;&#10;Description automatically generated">
            <a:extLst>
              <a:ext uri="{FF2B5EF4-FFF2-40B4-BE49-F238E27FC236}">
                <a16:creationId xmlns:a16="http://schemas.microsoft.com/office/drawing/2014/main" id="{98DE74D9-3395-E901-EBC5-F9CF2EED2AF2}"/>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9442"/>
          <a:stretch/>
        </p:blipFill>
        <p:spPr bwMode="auto">
          <a:xfrm>
            <a:off x="4097570" y="1522411"/>
            <a:ext cx="6799030" cy="4351338"/>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032F9E3D-B3B7-D36B-CBA5-14391BE0777D}"/>
              </a:ext>
            </a:extLst>
          </p:cNvPr>
          <p:cNvSpPr txBox="1"/>
          <p:nvPr/>
        </p:nvSpPr>
        <p:spPr>
          <a:xfrm>
            <a:off x="838200" y="2888974"/>
            <a:ext cx="2318712" cy="369332"/>
          </a:xfrm>
          <a:prstGeom prst="rect">
            <a:avLst/>
          </a:prstGeom>
          <a:noFill/>
        </p:spPr>
        <p:txBody>
          <a:bodyPr wrap="none" rtlCol="0">
            <a:spAutoFit/>
          </a:bodyPr>
          <a:lstStyle/>
          <a:p>
            <a:r>
              <a:rPr lang="en-GB" dirty="0">
                <a:solidFill>
                  <a:srgbClr val="595959"/>
                </a:solidFill>
              </a:rPr>
              <a:t>Business model canvas</a:t>
            </a:r>
            <a:endParaRPr lang="en-GR" dirty="0">
              <a:solidFill>
                <a:srgbClr val="595959"/>
              </a:solidFill>
            </a:endParaRPr>
          </a:p>
        </p:txBody>
      </p:sp>
      <p:sp>
        <p:nvSpPr>
          <p:cNvPr id="8" name="TextBox 7">
            <a:extLst>
              <a:ext uri="{FF2B5EF4-FFF2-40B4-BE49-F238E27FC236}">
                <a16:creationId xmlns:a16="http://schemas.microsoft.com/office/drawing/2014/main" id="{9AE701CE-3238-0640-0E54-56AEE8406607}"/>
              </a:ext>
            </a:extLst>
          </p:cNvPr>
          <p:cNvSpPr txBox="1"/>
          <p:nvPr/>
        </p:nvSpPr>
        <p:spPr>
          <a:xfrm>
            <a:off x="8852452" y="6016727"/>
            <a:ext cx="2600392" cy="246221"/>
          </a:xfrm>
          <a:prstGeom prst="rect">
            <a:avLst/>
          </a:prstGeom>
          <a:noFill/>
        </p:spPr>
        <p:txBody>
          <a:bodyPr wrap="none" rtlCol="0">
            <a:spAutoFit/>
          </a:bodyPr>
          <a:lstStyle/>
          <a:p>
            <a:r>
              <a:rPr lang="en-GB" sz="1000" dirty="0">
                <a:solidFill>
                  <a:srgbClr val="595959"/>
                </a:solidFill>
              </a:rPr>
              <a:t>SOURCE: OSTERWALDER AND PIGNEUR (2010)</a:t>
            </a:r>
            <a:endParaRPr lang="en-GR" sz="1000" dirty="0">
              <a:solidFill>
                <a:srgbClr val="595959"/>
              </a:solidFill>
            </a:endParaRPr>
          </a:p>
        </p:txBody>
      </p:sp>
      <p:sp>
        <p:nvSpPr>
          <p:cNvPr id="11" name="Titolo 1">
            <a:extLst>
              <a:ext uri="{FF2B5EF4-FFF2-40B4-BE49-F238E27FC236}">
                <a16:creationId xmlns:a16="http://schemas.microsoft.com/office/drawing/2014/main" id="{6FA7B121-EE24-B1DB-E971-EBA39A5B027B}"/>
              </a:ext>
            </a:extLst>
          </p:cNvPr>
          <p:cNvSpPr txBox="1">
            <a:spLocks/>
          </p:cNvSpPr>
          <p:nvPr/>
        </p:nvSpPr>
        <p:spPr>
          <a:xfrm>
            <a:off x="3286539" y="369782"/>
            <a:ext cx="10515600" cy="1009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a:lstStyle>
          <a:p>
            <a:r>
              <a:rPr lang="en-GB"/>
              <a:t>9.1. Business Model</a:t>
            </a:r>
            <a:endParaRPr lang="en-GB" dirty="0"/>
          </a:p>
        </p:txBody>
      </p:sp>
    </p:spTree>
    <p:extLst>
      <p:ext uri="{BB962C8B-B14F-4D97-AF65-F5344CB8AC3E}">
        <p14:creationId xmlns:p14="http://schemas.microsoft.com/office/powerpoint/2010/main" val="39205071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BA792-7CB8-7320-1948-A9968136433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DD279D0-48DA-47A7-7EA9-0C4F078FAFCA}"/>
              </a:ext>
            </a:extLst>
          </p:cNvPr>
          <p:cNvSpPr>
            <a:spLocks noGrp="1"/>
          </p:cNvSpPr>
          <p:nvPr>
            <p:ph type="title"/>
          </p:nvPr>
        </p:nvSpPr>
        <p:spPr>
          <a:xfrm>
            <a:off x="2279373" y="514245"/>
            <a:ext cx="10515600" cy="1009651"/>
          </a:xfrm>
        </p:spPr>
        <p:txBody>
          <a:bodyPr>
            <a:normAutofit/>
          </a:bodyPr>
          <a:lstStyle/>
          <a:p>
            <a:r>
              <a:rPr lang="en-GB" dirty="0"/>
              <a:t>9.2. Circular Business Models</a:t>
            </a:r>
          </a:p>
        </p:txBody>
      </p:sp>
      <p:sp>
        <p:nvSpPr>
          <p:cNvPr id="3" name="Segnaposto contenuto 2">
            <a:extLst>
              <a:ext uri="{FF2B5EF4-FFF2-40B4-BE49-F238E27FC236}">
                <a16:creationId xmlns:a16="http://schemas.microsoft.com/office/drawing/2014/main" id="{9ADCF15C-D393-9587-A2F1-FC1C4C0B8E2D}"/>
              </a:ext>
            </a:extLst>
          </p:cNvPr>
          <p:cNvSpPr>
            <a:spLocks noGrp="1"/>
          </p:cNvSpPr>
          <p:nvPr>
            <p:ph idx="1"/>
          </p:nvPr>
        </p:nvSpPr>
        <p:spPr/>
        <p:txBody>
          <a:bodyPr>
            <a:normAutofit/>
          </a:bodyPr>
          <a:lstStyle/>
          <a:p>
            <a:pPr marL="0" indent="0" algn="just">
              <a:lnSpc>
                <a:spcPct val="150000"/>
              </a:lnSpc>
              <a:buNone/>
            </a:pPr>
            <a:r>
              <a:rPr lang="en-GB" b="0" i="0" u="sng" dirty="0">
                <a:solidFill>
                  <a:srgbClr val="595959"/>
                </a:solidFill>
                <a:effectLst/>
                <a:latin typeface="Söhne"/>
              </a:rPr>
              <a:t>Introduction to Circular Economy Strategies</a:t>
            </a:r>
          </a:p>
          <a:p>
            <a:pPr algn="just">
              <a:lnSpc>
                <a:spcPct val="150000"/>
              </a:lnSpc>
              <a:buFont typeface="Arial" panose="020B0604020202020204" pitchFamily="34" charset="0"/>
              <a:buChar char="•"/>
            </a:pPr>
            <a:r>
              <a:rPr lang="en-GB" b="0" i="0" dirty="0">
                <a:solidFill>
                  <a:srgbClr val="595959"/>
                </a:solidFill>
                <a:effectLst/>
                <a:latin typeface="Söhne"/>
              </a:rPr>
              <a:t>Circular economy strategies offer innovative approaches to production and consumption, aiming for a more sustainable and resource-efficient economy.</a:t>
            </a:r>
          </a:p>
          <a:p>
            <a:pPr algn="just">
              <a:lnSpc>
                <a:spcPct val="150000"/>
              </a:lnSpc>
              <a:buFont typeface="Arial" panose="020B0604020202020204" pitchFamily="34" charset="0"/>
              <a:buChar char="•"/>
            </a:pPr>
            <a:r>
              <a:rPr lang="en-GB" b="0" i="0" dirty="0">
                <a:solidFill>
                  <a:srgbClr val="595959"/>
                </a:solidFill>
                <a:effectLst/>
                <a:latin typeface="Söhne"/>
              </a:rPr>
              <a:t>These strategies minimize the use of natural resources and waste generation, using existing materials and products for reduced environmental impact.</a:t>
            </a:r>
          </a:p>
          <a:p>
            <a:pPr algn="just">
              <a:lnSpc>
                <a:spcPct val="150000"/>
              </a:lnSpc>
              <a:buFont typeface="Arial" panose="020B0604020202020204" pitchFamily="34" charset="0"/>
              <a:buChar char="•"/>
            </a:pPr>
            <a:r>
              <a:rPr lang="en-GB" b="0" i="0" dirty="0">
                <a:solidFill>
                  <a:srgbClr val="595959"/>
                </a:solidFill>
                <a:effectLst/>
                <a:latin typeface="Söhne"/>
              </a:rPr>
              <a:t>Despite their potential benefits, circular strategies currently represent a small fraction of sector output, primarily due to limited market reach.</a:t>
            </a:r>
          </a:p>
          <a:p>
            <a:pPr algn="just">
              <a:lnSpc>
                <a:spcPct val="15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53D6BACB-DDCA-B789-42F7-E7702379FB17}"/>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Circular Business Models</a:t>
            </a:r>
          </a:p>
        </p:txBody>
      </p:sp>
      <p:sp>
        <p:nvSpPr>
          <p:cNvPr id="5" name="Segnaposto numero diapositiva 4">
            <a:extLst>
              <a:ext uri="{FF2B5EF4-FFF2-40B4-BE49-F238E27FC236}">
                <a16:creationId xmlns:a16="http://schemas.microsoft.com/office/drawing/2014/main" id="{7A57EB18-7C9E-AA7B-6A2A-079BE95075C4}"/>
              </a:ext>
            </a:extLst>
          </p:cNvPr>
          <p:cNvSpPr>
            <a:spLocks noGrp="1"/>
          </p:cNvSpPr>
          <p:nvPr>
            <p:ph type="sldNum" sz="quarter" idx="12"/>
          </p:nvPr>
        </p:nvSpPr>
        <p:spPr/>
        <p:txBody>
          <a:bodyPr/>
          <a:lstStyle/>
          <a:p>
            <a:fld id="{D57F1E4F-1CFF-5643-939E-217C01CDF565}" type="slidenum">
              <a:rPr lang="en-US" smtClean="0"/>
              <a:pPr/>
              <a:t>79</a:t>
            </a:fld>
            <a:endParaRPr lang="en-US" dirty="0"/>
          </a:p>
        </p:txBody>
      </p:sp>
    </p:spTree>
    <p:extLst>
      <p:ext uri="{BB962C8B-B14F-4D97-AF65-F5344CB8AC3E}">
        <p14:creationId xmlns:p14="http://schemas.microsoft.com/office/powerpoint/2010/main" val="3725905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2761C-8B40-1683-647A-0A72DA2FABA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715BEBB-D316-91EF-DC05-6E2BD0ECCBE4}"/>
              </a:ext>
            </a:extLst>
          </p:cNvPr>
          <p:cNvSpPr>
            <a:spLocks noGrp="1"/>
          </p:cNvSpPr>
          <p:nvPr>
            <p:ph type="title"/>
          </p:nvPr>
        </p:nvSpPr>
        <p:spPr>
          <a:xfrm>
            <a:off x="1474305" y="905564"/>
            <a:ext cx="10515600" cy="1009651"/>
          </a:xfrm>
        </p:spPr>
        <p:txBody>
          <a:bodyPr/>
          <a:lstStyle/>
          <a:p>
            <a:r>
              <a:rPr lang="en-GB" dirty="0"/>
              <a:t>1.2. Definition of Circular Economy</a:t>
            </a:r>
          </a:p>
        </p:txBody>
      </p:sp>
      <p:sp>
        <p:nvSpPr>
          <p:cNvPr id="3" name="Segnaposto contenuto 2">
            <a:extLst>
              <a:ext uri="{FF2B5EF4-FFF2-40B4-BE49-F238E27FC236}">
                <a16:creationId xmlns:a16="http://schemas.microsoft.com/office/drawing/2014/main" id="{6FEE929B-9CAE-CD4D-744B-D9545C058CEB}"/>
              </a:ext>
            </a:extLst>
          </p:cNvPr>
          <p:cNvSpPr>
            <a:spLocks noGrp="1"/>
          </p:cNvSpPr>
          <p:nvPr>
            <p:ph idx="1"/>
          </p:nvPr>
        </p:nvSpPr>
        <p:spPr>
          <a:xfrm>
            <a:off x="838200" y="2091427"/>
            <a:ext cx="10515600" cy="4351338"/>
          </a:xfrm>
        </p:spPr>
        <p:txBody>
          <a:bodyPr>
            <a:normAutofit/>
          </a:bodyPr>
          <a:lstStyle/>
          <a:p>
            <a:pPr marL="0" indent="0" algn="just">
              <a:lnSpc>
                <a:spcPct val="100000"/>
              </a:lnSpc>
              <a:spcBef>
                <a:spcPts val="0"/>
              </a:spcBef>
              <a:spcAft>
                <a:spcPts val="0"/>
              </a:spcAft>
              <a:buNone/>
            </a:pPr>
            <a:endParaRPr lang="en-GB" dirty="0">
              <a:solidFill>
                <a:srgbClr val="595959"/>
              </a:solidFill>
            </a:endParaRPr>
          </a:p>
          <a:p>
            <a:pPr marL="0" indent="0" algn="just">
              <a:lnSpc>
                <a:spcPct val="100000"/>
              </a:lnSpc>
              <a:spcBef>
                <a:spcPts val="0"/>
              </a:spcBef>
              <a:spcAft>
                <a:spcPts val="0"/>
              </a:spcAft>
              <a:buNone/>
            </a:pPr>
            <a:r>
              <a:rPr lang="en-GB" dirty="0">
                <a:solidFill>
                  <a:srgbClr val="595959"/>
                </a:solidFill>
                <a:effectLst/>
              </a:rPr>
              <a:t>The circular economy promotes a system of making and using goods that values sharing, reusing, repairing, updating and recycling materials and items to extend their functional life.</a:t>
            </a:r>
          </a:p>
          <a:p>
            <a:pPr marL="0" indent="0" algn="just">
              <a:lnSpc>
                <a:spcPct val="100000"/>
              </a:lnSpc>
              <a:spcBef>
                <a:spcPts val="0"/>
              </a:spcBef>
              <a:spcAft>
                <a:spcPts val="0"/>
              </a:spcAft>
              <a:buNone/>
            </a:pPr>
            <a:endParaRPr lang="en-GB" dirty="0">
              <a:solidFill>
                <a:srgbClr val="595959"/>
              </a:solidFill>
              <a:effectLst/>
            </a:endParaRPr>
          </a:p>
          <a:p>
            <a:pPr marL="0" indent="0" algn="just">
              <a:lnSpc>
                <a:spcPct val="100000"/>
              </a:lnSpc>
              <a:spcBef>
                <a:spcPts val="0"/>
              </a:spcBef>
              <a:spcAft>
                <a:spcPts val="0"/>
              </a:spcAft>
              <a:buNone/>
            </a:pPr>
            <a:r>
              <a:rPr lang="en-GB" dirty="0">
                <a:solidFill>
                  <a:srgbClr val="595959"/>
                </a:solidFill>
                <a:effectLst/>
              </a:rPr>
              <a:t>In essence, it focuses on minimising waste. When products are no longer usable, they are recycled so that their materials remain in the economy and are continually reused, adding value each time.</a:t>
            </a:r>
          </a:p>
          <a:p>
            <a:pPr algn="just">
              <a:lnSpc>
                <a:spcPct val="100000"/>
              </a:lnSpc>
              <a:spcBef>
                <a:spcPts val="0"/>
              </a:spcBef>
              <a:spcAft>
                <a:spcPts val="0"/>
              </a:spcAft>
            </a:pPr>
            <a:endParaRPr lang="en-GB" dirty="0">
              <a:solidFill>
                <a:srgbClr val="595959"/>
              </a:solidFill>
              <a:effectLst/>
            </a:endParaRPr>
          </a:p>
        </p:txBody>
      </p:sp>
      <p:sp>
        <p:nvSpPr>
          <p:cNvPr id="4" name="Segnaposto piè di pagina 3">
            <a:extLst>
              <a:ext uri="{FF2B5EF4-FFF2-40B4-BE49-F238E27FC236}">
                <a16:creationId xmlns:a16="http://schemas.microsoft.com/office/drawing/2014/main" id="{9B636141-471A-942E-027B-976AB40CE67F}"/>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t>
            </a:r>
            <a:r>
              <a:rPr lang="en-GB" dirty="0"/>
              <a:t>Background and concept of the Circular Economy</a:t>
            </a:r>
          </a:p>
          <a:p>
            <a:endParaRPr lang="en-US" dirty="0"/>
          </a:p>
        </p:txBody>
      </p:sp>
      <p:sp>
        <p:nvSpPr>
          <p:cNvPr id="5" name="Segnaposto numero diapositiva 4">
            <a:extLst>
              <a:ext uri="{FF2B5EF4-FFF2-40B4-BE49-F238E27FC236}">
                <a16:creationId xmlns:a16="http://schemas.microsoft.com/office/drawing/2014/main" id="{8D251D45-5D43-4990-F166-5F5DC8E6C895}"/>
              </a:ext>
            </a:extLst>
          </p:cNvPr>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30978662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7FDBE-7737-C4AB-A751-F5570E4FCED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74C35E6-3789-6F60-A5AB-417A7FB771D4}"/>
              </a:ext>
            </a:extLst>
          </p:cNvPr>
          <p:cNvSpPr>
            <a:spLocks noGrp="1"/>
          </p:cNvSpPr>
          <p:nvPr>
            <p:ph type="title"/>
          </p:nvPr>
        </p:nvSpPr>
        <p:spPr>
          <a:xfrm>
            <a:off x="2372139" y="356530"/>
            <a:ext cx="10515600" cy="1009651"/>
          </a:xfrm>
        </p:spPr>
        <p:txBody>
          <a:bodyPr>
            <a:normAutofit/>
          </a:bodyPr>
          <a:lstStyle/>
          <a:p>
            <a:r>
              <a:rPr lang="en-GB" dirty="0"/>
              <a:t>9.2. Circular Business Models</a:t>
            </a:r>
          </a:p>
        </p:txBody>
      </p:sp>
      <p:sp>
        <p:nvSpPr>
          <p:cNvPr id="3" name="Segnaposto contenuto 2">
            <a:extLst>
              <a:ext uri="{FF2B5EF4-FFF2-40B4-BE49-F238E27FC236}">
                <a16:creationId xmlns:a16="http://schemas.microsoft.com/office/drawing/2014/main" id="{27D00310-F73A-553B-0FE8-7D27081D1B74}"/>
              </a:ext>
            </a:extLst>
          </p:cNvPr>
          <p:cNvSpPr>
            <a:spLocks noGrp="1"/>
          </p:cNvSpPr>
          <p:nvPr>
            <p:ph idx="1"/>
          </p:nvPr>
        </p:nvSpPr>
        <p:spPr>
          <a:xfrm>
            <a:off x="838200" y="1685596"/>
            <a:ext cx="10515600" cy="4351338"/>
          </a:xfrm>
        </p:spPr>
        <p:txBody>
          <a:bodyPr>
            <a:normAutofit fontScale="92500" lnSpcReduction="10000"/>
          </a:bodyPr>
          <a:lstStyle/>
          <a:p>
            <a:pPr marL="0" indent="0" algn="just">
              <a:lnSpc>
                <a:spcPct val="150000"/>
              </a:lnSpc>
              <a:buNone/>
            </a:pPr>
            <a:r>
              <a:rPr lang="en-GB" b="0" i="0" u="sng" dirty="0">
                <a:solidFill>
                  <a:srgbClr val="595959"/>
                </a:solidFill>
                <a:effectLst/>
                <a:latin typeface="Söhne"/>
              </a:rPr>
              <a:t>Factors Influencing Circular Economy Adoption</a:t>
            </a:r>
          </a:p>
          <a:p>
            <a:pPr algn="just">
              <a:lnSpc>
                <a:spcPct val="150000"/>
              </a:lnSpc>
              <a:buFont typeface="Arial" panose="020B0604020202020204" pitchFamily="34" charset="0"/>
              <a:buChar char="•"/>
            </a:pPr>
            <a:r>
              <a:rPr lang="en-GB" b="0" i="0" dirty="0">
                <a:solidFill>
                  <a:srgbClr val="595959"/>
                </a:solidFill>
                <a:effectLst/>
                <a:latin typeface="Söhne"/>
              </a:rPr>
              <a:t>The adoption of circular strategies varies, influenced by factors such as technological advances, consumer preferences, and government policies.</a:t>
            </a:r>
          </a:p>
          <a:p>
            <a:pPr algn="just">
              <a:lnSpc>
                <a:spcPct val="150000"/>
              </a:lnSpc>
              <a:buFont typeface="Arial" panose="020B0604020202020204" pitchFamily="34" charset="0"/>
              <a:buChar char="•"/>
            </a:pPr>
            <a:r>
              <a:rPr lang="en-GB" b="0" i="0" dirty="0">
                <a:solidFill>
                  <a:srgbClr val="595959"/>
                </a:solidFill>
                <a:effectLst/>
                <a:latin typeface="Söhne"/>
              </a:rPr>
              <a:t>Some circular models, like recycling and repair, have seen stable growth, while others have expanded due to new technologies or changing business challenges.</a:t>
            </a:r>
          </a:p>
          <a:p>
            <a:pPr algn="just">
              <a:lnSpc>
                <a:spcPct val="150000"/>
              </a:lnSpc>
              <a:buFont typeface="Arial" panose="020B0604020202020204" pitchFamily="34" charset="0"/>
              <a:buChar char="•"/>
            </a:pPr>
            <a:r>
              <a:rPr lang="en-GB" b="0" i="0" dirty="0">
                <a:solidFill>
                  <a:srgbClr val="595959"/>
                </a:solidFill>
                <a:effectLst/>
                <a:latin typeface="Söhne"/>
              </a:rPr>
              <a:t>Government policies can support circular economy uptake by addressing challenges like inaccurate resource valuation, operational costs, trade regulations, and biases </a:t>
            </a:r>
            <a:r>
              <a:rPr lang="en-GB" b="0" i="0" dirty="0" err="1">
                <a:solidFill>
                  <a:srgbClr val="595959"/>
                </a:solidFill>
                <a:effectLst/>
                <a:latin typeface="Söhne"/>
              </a:rPr>
              <a:t>favoring</a:t>
            </a:r>
            <a:r>
              <a:rPr lang="en-GB" b="0" i="0" dirty="0">
                <a:solidFill>
                  <a:srgbClr val="595959"/>
                </a:solidFill>
                <a:effectLst/>
                <a:latin typeface="Söhne"/>
              </a:rPr>
              <a:t> existing practices.</a:t>
            </a:r>
          </a:p>
          <a:p>
            <a:pPr algn="just">
              <a:lnSpc>
                <a:spcPct val="15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E54398F9-7330-2951-413C-D2B2B7DD3758}"/>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Circular Business Models</a:t>
            </a:r>
          </a:p>
        </p:txBody>
      </p:sp>
      <p:sp>
        <p:nvSpPr>
          <p:cNvPr id="5" name="Segnaposto numero diapositiva 4">
            <a:extLst>
              <a:ext uri="{FF2B5EF4-FFF2-40B4-BE49-F238E27FC236}">
                <a16:creationId xmlns:a16="http://schemas.microsoft.com/office/drawing/2014/main" id="{C49B51D5-8896-0B8D-D1B9-062CB401F3B4}"/>
              </a:ext>
            </a:extLst>
          </p:cNvPr>
          <p:cNvSpPr>
            <a:spLocks noGrp="1"/>
          </p:cNvSpPr>
          <p:nvPr>
            <p:ph type="sldNum" sz="quarter" idx="12"/>
          </p:nvPr>
        </p:nvSpPr>
        <p:spPr/>
        <p:txBody>
          <a:bodyPr/>
          <a:lstStyle/>
          <a:p>
            <a:fld id="{D57F1E4F-1CFF-5643-939E-217C01CDF565}" type="slidenum">
              <a:rPr lang="en-US" smtClean="0"/>
              <a:pPr/>
              <a:t>80</a:t>
            </a:fld>
            <a:endParaRPr lang="en-US" dirty="0"/>
          </a:p>
        </p:txBody>
      </p:sp>
    </p:spTree>
    <p:extLst>
      <p:ext uri="{BB962C8B-B14F-4D97-AF65-F5344CB8AC3E}">
        <p14:creationId xmlns:p14="http://schemas.microsoft.com/office/powerpoint/2010/main" val="10362290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FC7F8-A689-B640-A827-A94BB24D524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50AF827-A0F2-B8F2-917E-4F5C6F574385}"/>
              </a:ext>
            </a:extLst>
          </p:cNvPr>
          <p:cNvSpPr>
            <a:spLocks noGrp="1"/>
          </p:cNvSpPr>
          <p:nvPr>
            <p:ph type="title"/>
          </p:nvPr>
        </p:nvSpPr>
        <p:spPr>
          <a:xfrm>
            <a:off x="1948068" y="879060"/>
            <a:ext cx="8633791" cy="1009651"/>
          </a:xfrm>
        </p:spPr>
        <p:txBody>
          <a:bodyPr>
            <a:normAutofit fontScale="90000"/>
          </a:bodyPr>
          <a:lstStyle/>
          <a:p>
            <a:pPr algn="ctr"/>
            <a:r>
              <a:rPr lang="en-GB" dirty="0"/>
              <a:t>9.3. Essential Features of Circular Business Strategies</a:t>
            </a:r>
            <a:br>
              <a:rPr lang="en-GR" sz="1800" b="1" dirty="0">
                <a:solidFill>
                  <a:srgbClr val="83C9D7"/>
                </a:solidFill>
                <a:effectLst/>
                <a:latin typeface="Calibri" panose="020F0502020204030204" pitchFamily="34" charset="0"/>
                <a:ea typeface="Times New Roman" panose="02020603050405020304" pitchFamily="18" charset="0"/>
                <a:cs typeface="Times New Roman" panose="02020603050405020304" pitchFamily="18" charset="0"/>
              </a:rPr>
            </a:br>
            <a:endParaRPr lang="en-GB" dirty="0"/>
          </a:p>
        </p:txBody>
      </p:sp>
      <p:sp>
        <p:nvSpPr>
          <p:cNvPr id="3" name="Segnaposto contenuto 2">
            <a:extLst>
              <a:ext uri="{FF2B5EF4-FFF2-40B4-BE49-F238E27FC236}">
                <a16:creationId xmlns:a16="http://schemas.microsoft.com/office/drawing/2014/main" id="{44FDDF21-0108-AB3F-8255-2A07F9F6355D}"/>
              </a:ext>
            </a:extLst>
          </p:cNvPr>
          <p:cNvSpPr>
            <a:spLocks noGrp="1"/>
          </p:cNvSpPr>
          <p:nvPr>
            <p:ph idx="1"/>
          </p:nvPr>
        </p:nvSpPr>
        <p:spPr>
          <a:xfrm>
            <a:off x="682489" y="1946863"/>
            <a:ext cx="10515600" cy="4351338"/>
          </a:xfrm>
        </p:spPr>
        <p:txBody>
          <a:bodyPr>
            <a:normAutofit fontScale="92500" lnSpcReduction="20000"/>
          </a:bodyPr>
          <a:lstStyle/>
          <a:p>
            <a:pPr marL="0" indent="0" algn="just">
              <a:lnSpc>
                <a:spcPct val="115000"/>
              </a:lnSpc>
              <a:spcAft>
                <a:spcPts val="1125"/>
              </a:spcAft>
              <a:buNone/>
            </a:pPr>
            <a:r>
              <a:rPr lang="en-GB" sz="1800"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Five primary business strategies for a circular economy are:</a:t>
            </a:r>
            <a:endParaRPr lang="en-GR" sz="1800" dirty="0">
              <a:solidFill>
                <a:srgbClr val="595959"/>
              </a:solidFill>
              <a:effectLst/>
              <a:latin typeface="Minion Pro"/>
              <a:ea typeface="Times New Roman" panose="02020603050405020304" pitchFamily="18" charset="0"/>
              <a:cs typeface="Open Sans" panose="020B0606030504020204" pitchFamily="34" charset="0"/>
            </a:endParaRPr>
          </a:p>
          <a:p>
            <a:pPr marL="342900" lvl="0" indent="-342900" algn="just">
              <a:lnSpc>
                <a:spcPct val="115000"/>
              </a:lnSpc>
              <a:spcAft>
                <a:spcPts val="1125"/>
              </a:spcAft>
              <a:buFont typeface="+mj-lt"/>
              <a:buAutoNum type="arabicPeriod"/>
              <a:tabLst>
                <a:tab pos="457200" algn="l"/>
              </a:tabLst>
            </a:pPr>
            <a:r>
              <a:rPr lang="en-GB" sz="1800" b="1"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Circular Supply Strategies:</a:t>
            </a:r>
            <a:r>
              <a:rPr lang="en-GB" sz="1800"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 These replace standard inputs from fresh resources with bio-based, renewable, or reclaimed materials, reducing the need for new resource extraction.</a:t>
            </a:r>
            <a:endParaRPr lang="en-GR" sz="1800" dirty="0">
              <a:solidFill>
                <a:srgbClr val="595959"/>
              </a:solidFill>
              <a:effectLst/>
              <a:latin typeface="Minion Pro"/>
              <a:ea typeface="Times New Roman" panose="02020603050405020304" pitchFamily="18" charset="0"/>
              <a:cs typeface="Open Sans" panose="020B0606030504020204" pitchFamily="34" charset="0"/>
            </a:endParaRPr>
          </a:p>
          <a:p>
            <a:pPr marL="342900" lvl="0" indent="-342900" algn="just">
              <a:lnSpc>
                <a:spcPct val="115000"/>
              </a:lnSpc>
              <a:spcAft>
                <a:spcPts val="1125"/>
              </a:spcAft>
              <a:buFont typeface="+mj-lt"/>
              <a:buAutoNum type="arabicPeriod"/>
              <a:tabLst>
                <a:tab pos="457200" algn="l"/>
              </a:tabLst>
            </a:pPr>
            <a:r>
              <a:rPr lang="en-GB" sz="1800" b="1"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Resource Recovery Strategies:</a:t>
            </a:r>
            <a:r>
              <a:rPr lang="en-GB" sz="1800"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 These transform waste into secondary raw materials, preventing waste disposal and reducing the demand for fresh resources.</a:t>
            </a:r>
            <a:endParaRPr lang="en-GR" sz="1800" dirty="0">
              <a:solidFill>
                <a:srgbClr val="595959"/>
              </a:solidFill>
              <a:effectLst/>
              <a:latin typeface="Minion Pro"/>
              <a:ea typeface="Times New Roman" panose="02020603050405020304" pitchFamily="18" charset="0"/>
              <a:cs typeface="Open Sans" panose="020B0606030504020204" pitchFamily="34" charset="0"/>
            </a:endParaRPr>
          </a:p>
          <a:p>
            <a:pPr marL="342900" lvl="0" indent="-342900" algn="just">
              <a:lnSpc>
                <a:spcPct val="115000"/>
              </a:lnSpc>
              <a:spcAft>
                <a:spcPts val="1125"/>
              </a:spcAft>
              <a:buFont typeface="+mj-lt"/>
              <a:buAutoNum type="arabicPeriod"/>
              <a:tabLst>
                <a:tab pos="457200" algn="l"/>
              </a:tabLst>
            </a:pPr>
            <a:r>
              <a:rPr lang="en-GB" sz="1800" b="1"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Product Life Extension Strategies:</a:t>
            </a:r>
            <a:r>
              <a:rPr lang="en-GB" sz="1800"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 By prolonging product usability, these strategies decelerate the flow of materials in the economy, diminishing resource extraction and waste creation.</a:t>
            </a:r>
            <a:endParaRPr lang="en-GR" sz="1800" dirty="0">
              <a:solidFill>
                <a:srgbClr val="595959"/>
              </a:solidFill>
              <a:effectLst/>
              <a:latin typeface="Minion Pro"/>
              <a:ea typeface="Times New Roman" panose="02020603050405020304" pitchFamily="18" charset="0"/>
              <a:cs typeface="Open Sans" panose="020B0606030504020204" pitchFamily="34" charset="0"/>
            </a:endParaRPr>
          </a:p>
          <a:p>
            <a:pPr marL="342900" lvl="0" indent="-342900" algn="just">
              <a:lnSpc>
                <a:spcPct val="115000"/>
              </a:lnSpc>
              <a:spcAft>
                <a:spcPts val="1125"/>
              </a:spcAft>
              <a:buFont typeface="+mj-lt"/>
              <a:buAutoNum type="arabicPeriod"/>
              <a:tabLst>
                <a:tab pos="457200" algn="l"/>
              </a:tabLst>
            </a:pPr>
            <a:r>
              <a:rPr lang="en-GB" sz="1800" b="1"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Sharing Strategies:</a:t>
            </a:r>
            <a:r>
              <a:rPr lang="en-GB" sz="1800"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 By promoting the use of underutilized products, these strategies curb the demand for new items and the materials within them.</a:t>
            </a:r>
            <a:endParaRPr lang="en-GR" sz="1800" dirty="0">
              <a:solidFill>
                <a:srgbClr val="595959"/>
              </a:solidFill>
              <a:effectLst/>
              <a:latin typeface="Minion Pro"/>
              <a:ea typeface="Times New Roman" panose="02020603050405020304" pitchFamily="18" charset="0"/>
              <a:cs typeface="Open Sans" panose="020B0606030504020204" pitchFamily="34" charset="0"/>
            </a:endParaRPr>
          </a:p>
          <a:p>
            <a:pPr marL="342900" lvl="0" indent="-342900" algn="just">
              <a:lnSpc>
                <a:spcPct val="115000"/>
              </a:lnSpc>
              <a:spcAft>
                <a:spcPts val="1125"/>
              </a:spcAft>
              <a:buFont typeface="+mj-lt"/>
              <a:buAutoNum type="arabicPeriod"/>
              <a:tabLst>
                <a:tab pos="457200" algn="l"/>
              </a:tabLst>
            </a:pPr>
            <a:r>
              <a:rPr lang="en-GB" sz="1800" b="1"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Product Service System Strategies:</a:t>
            </a:r>
            <a:r>
              <a:rPr lang="en-GB" sz="1800" dirty="0">
                <a:solidFill>
                  <a:srgbClr val="595959"/>
                </a:solidFill>
                <a:effectLst/>
                <a:latin typeface="Calibri" panose="020F0502020204030204" pitchFamily="34" charset="0"/>
                <a:ea typeface="Times New Roman" panose="02020603050405020304" pitchFamily="18" charset="0"/>
                <a:cs typeface="Open Sans" panose="020B0606030504020204" pitchFamily="34" charset="0"/>
              </a:rPr>
              <a:t> These emphasize marketing services over products, enhancing green product design incentives and encouraging resource conservation.</a:t>
            </a:r>
            <a:endParaRPr lang="en-GR" sz="1800" dirty="0">
              <a:solidFill>
                <a:srgbClr val="595959"/>
              </a:solidFill>
              <a:effectLst/>
              <a:latin typeface="Minion Pro"/>
              <a:ea typeface="Times New Roman" panose="02020603050405020304" pitchFamily="18" charset="0"/>
              <a:cs typeface="Open Sans" panose="020B0606030504020204" pitchFamily="34" charset="0"/>
            </a:endParaRPr>
          </a:p>
          <a:p>
            <a:endParaRPr lang="en-GB" dirty="0">
              <a:solidFill>
                <a:srgbClr val="595959"/>
              </a:solidFill>
            </a:endParaRPr>
          </a:p>
        </p:txBody>
      </p:sp>
      <p:sp>
        <p:nvSpPr>
          <p:cNvPr id="4" name="Segnaposto piè di pagina 3">
            <a:extLst>
              <a:ext uri="{FF2B5EF4-FFF2-40B4-BE49-F238E27FC236}">
                <a16:creationId xmlns:a16="http://schemas.microsoft.com/office/drawing/2014/main" id="{10F2952A-3319-134E-130A-1976DB6E6933}"/>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Circular Business Models</a:t>
            </a:r>
          </a:p>
        </p:txBody>
      </p:sp>
      <p:sp>
        <p:nvSpPr>
          <p:cNvPr id="5" name="Segnaposto numero diapositiva 4">
            <a:extLst>
              <a:ext uri="{FF2B5EF4-FFF2-40B4-BE49-F238E27FC236}">
                <a16:creationId xmlns:a16="http://schemas.microsoft.com/office/drawing/2014/main" id="{C548F922-C5D6-C34D-4FB8-16FF4E744674}"/>
              </a:ext>
            </a:extLst>
          </p:cNvPr>
          <p:cNvSpPr>
            <a:spLocks noGrp="1"/>
          </p:cNvSpPr>
          <p:nvPr>
            <p:ph type="sldNum" sz="quarter" idx="12"/>
          </p:nvPr>
        </p:nvSpPr>
        <p:spPr/>
        <p:txBody>
          <a:bodyPr/>
          <a:lstStyle/>
          <a:p>
            <a:fld id="{D57F1E4F-1CFF-5643-939E-217C01CDF565}" type="slidenum">
              <a:rPr lang="en-US" smtClean="0"/>
              <a:pPr/>
              <a:t>81</a:t>
            </a:fld>
            <a:endParaRPr lang="en-US" dirty="0"/>
          </a:p>
        </p:txBody>
      </p:sp>
    </p:spTree>
    <p:extLst>
      <p:ext uri="{BB962C8B-B14F-4D97-AF65-F5344CB8AC3E}">
        <p14:creationId xmlns:p14="http://schemas.microsoft.com/office/powerpoint/2010/main" val="13477115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1B4AA-A6EA-DB80-5F93-9FE04F040D4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5EF823E-E989-6A5E-2074-9FF3B755D72F}"/>
              </a:ext>
            </a:extLst>
          </p:cNvPr>
          <p:cNvSpPr>
            <a:spLocks noGrp="1"/>
          </p:cNvSpPr>
          <p:nvPr>
            <p:ph type="title"/>
          </p:nvPr>
        </p:nvSpPr>
        <p:spPr>
          <a:xfrm>
            <a:off x="2006655" y="859324"/>
            <a:ext cx="8575206" cy="1009651"/>
          </a:xfrm>
        </p:spPr>
        <p:txBody>
          <a:bodyPr>
            <a:normAutofit fontScale="90000"/>
          </a:bodyPr>
          <a:lstStyle/>
          <a:p>
            <a:pPr algn="ctr"/>
            <a:r>
              <a:rPr lang="en-GB" dirty="0"/>
              <a:t>9.3. Essential Features of Circular Business Strategies</a:t>
            </a:r>
            <a:br>
              <a:rPr lang="en-GR" sz="1800" b="1" dirty="0">
                <a:solidFill>
                  <a:srgbClr val="83C9D7"/>
                </a:solidFill>
                <a:effectLst/>
                <a:latin typeface="Calibri" panose="020F0502020204030204" pitchFamily="34" charset="0"/>
                <a:ea typeface="Times New Roman" panose="02020603050405020304" pitchFamily="18" charset="0"/>
                <a:cs typeface="Times New Roman" panose="02020603050405020304" pitchFamily="18" charset="0"/>
              </a:rPr>
            </a:br>
            <a:endParaRPr lang="en-GB" dirty="0"/>
          </a:p>
        </p:txBody>
      </p:sp>
      <p:sp>
        <p:nvSpPr>
          <p:cNvPr id="4" name="Segnaposto piè di pagina 3">
            <a:extLst>
              <a:ext uri="{FF2B5EF4-FFF2-40B4-BE49-F238E27FC236}">
                <a16:creationId xmlns:a16="http://schemas.microsoft.com/office/drawing/2014/main" id="{6CA4CD23-B8FD-6916-78AD-05119B9324CF}"/>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Circular Business Models</a:t>
            </a:r>
          </a:p>
        </p:txBody>
      </p:sp>
      <p:sp>
        <p:nvSpPr>
          <p:cNvPr id="5" name="Segnaposto numero diapositiva 4">
            <a:extLst>
              <a:ext uri="{FF2B5EF4-FFF2-40B4-BE49-F238E27FC236}">
                <a16:creationId xmlns:a16="http://schemas.microsoft.com/office/drawing/2014/main" id="{9CD73479-0587-D84C-1062-6B8A24FA5328}"/>
              </a:ext>
            </a:extLst>
          </p:cNvPr>
          <p:cNvSpPr>
            <a:spLocks noGrp="1"/>
          </p:cNvSpPr>
          <p:nvPr>
            <p:ph type="sldNum" sz="quarter" idx="12"/>
          </p:nvPr>
        </p:nvSpPr>
        <p:spPr/>
        <p:txBody>
          <a:bodyPr/>
          <a:lstStyle/>
          <a:p>
            <a:fld id="{D57F1E4F-1CFF-5643-939E-217C01CDF565}" type="slidenum">
              <a:rPr lang="en-US" smtClean="0"/>
              <a:pPr/>
              <a:t>82</a:t>
            </a:fld>
            <a:endParaRPr lang="en-US" dirty="0"/>
          </a:p>
        </p:txBody>
      </p:sp>
      <p:pic>
        <p:nvPicPr>
          <p:cNvPr id="6" name="Picture 5" descr="A diagram of a process&#10;&#10;Description automatically generated">
            <a:extLst>
              <a:ext uri="{FF2B5EF4-FFF2-40B4-BE49-F238E27FC236}">
                <a16:creationId xmlns:a16="http://schemas.microsoft.com/office/drawing/2014/main" id="{95EF88EC-0AD9-297C-9024-D18F836E3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0292" y="2737477"/>
            <a:ext cx="7041714" cy="3168435"/>
          </a:xfrm>
          <a:prstGeom prst="rect">
            <a:avLst/>
          </a:prstGeom>
        </p:spPr>
      </p:pic>
      <p:sp>
        <p:nvSpPr>
          <p:cNvPr id="8" name="Content Placeholder 7">
            <a:extLst>
              <a:ext uri="{FF2B5EF4-FFF2-40B4-BE49-F238E27FC236}">
                <a16:creationId xmlns:a16="http://schemas.microsoft.com/office/drawing/2014/main" id="{292D5ACD-94C8-BABD-9020-F2BA2479B7DE}"/>
              </a:ext>
            </a:extLst>
          </p:cNvPr>
          <p:cNvSpPr>
            <a:spLocks noGrp="1"/>
          </p:cNvSpPr>
          <p:nvPr>
            <p:ph idx="1"/>
          </p:nvPr>
        </p:nvSpPr>
        <p:spPr>
          <a:xfrm>
            <a:off x="571500" y="2202700"/>
            <a:ext cx="10515600" cy="1116358"/>
          </a:xfrm>
        </p:spPr>
        <p:txBody>
          <a:bodyPr/>
          <a:lstStyle/>
          <a:p>
            <a:pPr marL="0" indent="0">
              <a:buNone/>
            </a:pPr>
            <a:r>
              <a:rPr lang="en-US" sz="1800" dirty="0">
                <a:solidFill>
                  <a:srgbClr val="83C9D7"/>
                </a:solidFill>
                <a:effectLst/>
                <a:latin typeface="Calibri" panose="020F0502020204030204" pitchFamily="34" charset="0"/>
                <a:ea typeface="Arial" panose="020B0604020202020204" pitchFamily="34" charset="0"/>
                <a:cs typeface="Arial" panose="020B0604020202020204" pitchFamily="34" charset="0"/>
              </a:rPr>
              <a:t>Circular business models operate in different parts of the value chain</a:t>
            </a:r>
            <a:endParaRPr lang="en-GR" sz="1800" dirty="0">
              <a:solidFill>
                <a:srgbClr val="83C9D7"/>
              </a:solidFill>
              <a:effectLst/>
              <a:latin typeface="Arial" panose="020B0604020202020204" pitchFamily="34" charset="0"/>
              <a:ea typeface="Arial" panose="020B0604020202020204" pitchFamily="34" charset="0"/>
              <a:cs typeface="Arial" panose="020B0604020202020204" pitchFamily="34" charset="0"/>
            </a:endParaRPr>
          </a:p>
          <a:p>
            <a:pPr marL="0" indent="0">
              <a:buNone/>
            </a:pPr>
            <a:endParaRPr lang="en-GR" dirty="0"/>
          </a:p>
        </p:txBody>
      </p:sp>
      <p:sp>
        <p:nvSpPr>
          <p:cNvPr id="9" name="TextBox 8">
            <a:extLst>
              <a:ext uri="{FF2B5EF4-FFF2-40B4-BE49-F238E27FC236}">
                <a16:creationId xmlns:a16="http://schemas.microsoft.com/office/drawing/2014/main" id="{F07D60AE-14AA-0F08-CC9A-3BF0C44778C0}"/>
              </a:ext>
            </a:extLst>
          </p:cNvPr>
          <p:cNvSpPr txBox="1"/>
          <p:nvPr/>
        </p:nvSpPr>
        <p:spPr>
          <a:xfrm>
            <a:off x="8793866" y="6015423"/>
            <a:ext cx="1292341" cy="246221"/>
          </a:xfrm>
          <a:prstGeom prst="rect">
            <a:avLst/>
          </a:prstGeom>
          <a:noFill/>
        </p:spPr>
        <p:txBody>
          <a:bodyPr wrap="none" rtlCol="0">
            <a:spAutoFit/>
          </a:bodyPr>
          <a:lstStyle/>
          <a:p>
            <a:r>
              <a:rPr lang="en-GB" sz="1000" dirty="0">
                <a:solidFill>
                  <a:srgbClr val="595959"/>
                </a:solidFill>
              </a:rPr>
              <a:t>SOURCE: OECD, 2018</a:t>
            </a:r>
            <a:endParaRPr lang="en-GR" sz="1000" dirty="0">
              <a:solidFill>
                <a:srgbClr val="595959"/>
              </a:solidFill>
            </a:endParaRPr>
          </a:p>
        </p:txBody>
      </p:sp>
    </p:spTree>
    <p:extLst>
      <p:ext uri="{BB962C8B-B14F-4D97-AF65-F5344CB8AC3E}">
        <p14:creationId xmlns:p14="http://schemas.microsoft.com/office/powerpoint/2010/main" val="33097421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AED54-5640-468D-B647-4853A3C5B62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15A7DB3-16D1-A57B-20C5-0446D21716BF}"/>
              </a:ext>
            </a:extLst>
          </p:cNvPr>
          <p:cNvSpPr>
            <a:spLocks noGrp="1"/>
          </p:cNvSpPr>
          <p:nvPr>
            <p:ph type="title"/>
          </p:nvPr>
        </p:nvSpPr>
        <p:spPr>
          <a:xfrm>
            <a:off x="3233530" y="369540"/>
            <a:ext cx="10515600" cy="1009651"/>
          </a:xfrm>
        </p:spPr>
        <p:txBody>
          <a:bodyPr>
            <a:normAutofit/>
          </a:bodyPr>
          <a:lstStyle/>
          <a:p>
            <a:r>
              <a:rPr lang="en-US" dirty="0"/>
              <a:t>Additional Information</a:t>
            </a:r>
            <a:endParaRPr lang="en-GB" dirty="0"/>
          </a:p>
        </p:txBody>
      </p:sp>
      <p:sp>
        <p:nvSpPr>
          <p:cNvPr id="4" name="Segnaposto piè di pagina 3">
            <a:extLst>
              <a:ext uri="{FF2B5EF4-FFF2-40B4-BE49-F238E27FC236}">
                <a16:creationId xmlns:a16="http://schemas.microsoft.com/office/drawing/2014/main" id="{A5A5FB1E-F2BA-2762-A606-5B68C80C73AC}"/>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Circular Business Models</a:t>
            </a:r>
          </a:p>
        </p:txBody>
      </p:sp>
      <p:sp>
        <p:nvSpPr>
          <p:cNvPr id="5" name="Segnaposto numero diapositiva 4">
            <a:extLst>
              <a:ext uri="{FF2B5EF4-FFF2-40B4-BE49-F238E27FC236}">
                <a16:creationId xmlns:a16="http://schemas.microsoft.com/office/drawing/2014/main" id="{58F3B1C1-E3A9-2BC0-ABD8-CB1C4E14C0B8}"/>
              </a:ext>
            </a:extLst>
          </p:cNvPr>
          <p:cNvSpPr>
            <a:spLocks noGrp="1"/>
          </p:cNvSpPr>
          <p:nvPr>
            <p:ph type="sldNum" sz="quarter" idx="12"/>
          </p:nvPr>
        </p:nvSpPr>
        <p:spPr/>
        <p:txBody>
          <a:bodyPr/>
          <a:lstStyle/>
          <a:p>
            <a:fld id="{D57F1E4F-1CFF-5643-939E-217C01CDF565}" type="slidenum">
              <a:rPr lang="en-US" smtClean="0"/>
              <a:pPr/>
              <a:t>83</a:t>
            </a:fld>
            <a:endParaRPr lang="en-US" dirty="0"/>
          </a:p>
        </p:txBody>
      </p:sp>
      <p:sp>
        <p:nvSpPr>
          <p:cNvPr id="8" name="Content Placeholder 7">
            <a:extLst>
              <a:ext uri="{FF2B5EF4-FFF2-40B4-BE49-F238E27FC236}">
                <a16:creationId xmlns:a16="http://schemas.microsoft.com/office/drawing/2014/main" id="{287D5181-6092-4FB6-B75C-09EA54EB3B45}"/>
              </a:ext>
            </a:extLst>
          </p:cNvPr>
          <p:cNvSpPr>
            <a:spLocks noGrp="1"/>
          </p:cNvSpPr>
          <p:nvPr>
            <p:ph idx="1"/>
          </p:nvPr>
        </p:nvSpPr>
        <p:spPr>
          <a:xfrm>
            <a:off x="838200" y="1825625"/>
            <a:ext cx="10515600" cy="3461992"/>
          </a:xfrm>
        </p:spPr>
        <p:txBody>
          <a:bodyPr>
            <a:noAutofit/>
          </a:bodyPr>
          <a:lstStyle/>
          <a:p>
            <a:pPr marL="0" indent="0" algn="just">
              <a:lnSpc>
                <a:spcPct val="115000"/>
              </a:lnSpc>
              <a:spcBef>
                <a:spcPts val="600"/>
              </a:spcBef>
              <a:spcAft>
                <a:spcPts val="600"/>
              </a:spcAft>
              <a:buNone/>
            </a:pP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If you want to learn more on the Circular Economy Business Models, please read this article in the following link</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2000" i="1" u="sng" dirty="0">
                <a:solidFill>
                  <a:srgbClr val="808080"/>
                </a:solidFill>
                <a:effectLst/>
                <a:latin typeface="Calibri" panose="020F0502020204030204" pitchFamily="34" charset="0"/>
                <a:ea typeface="Calibri" panose="020F0502020204030204" pitchFamily="34" charset="0"/>
                <a:cs typeface="Calibri" panose="020F0502020204030204" pitchFamily="34" charset="0"/>
                <a:hlinkClick r:id="rId2"/>
              </a:rPr>
              <a:t>https://www.weforum.org/agenda/2022/01/5-circular-economy-business-models-competitive-advantage/</a:t>
            </a: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If you want to learn more on the Circular Economy Business Models, please read this article in the following link</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r>
              <a:rPr lang="en-GB" sz="2000" i="1" u="sng" dirty="0">
                <a:solidFill>
                  <a:srgbClr val="000000"/>
                </a:solidFill>
                <a:effectLst/>
                <a:latin typeface="Minion Pro"/>
                <a:ea typeface="Times New Roman" panose="02020603050405020304" pitchFamily="18" charset="0"/>
                <a:cs typeface="Calibri" panose="020F0502020204030204" pitchFamily="34" charset="0"/>
                <a:hlinkClick r:id="rId3"/>
              </a:rPr>
              <a:t>https://www.boardofinnovation.com/circular-economy-business-models-explained/#:~:text=Circular%20business%20model%20definition,minimizing%20ecological%20and%20social%20costs</a:t>
            </a:r>
            <a:r>
              <a:rPr lang="en-GR" sz="2000" dirty="0">
                <a:effectLst/>
              </a:rPr>
              <a:t> </a:t>
            </a:r>
            <a:endParaRPr lang="en-GR" sz="2000" dirty="0"/>
          </a:p>
        </p:txBody>
      </p:sp>
    </p:spTree>
    <p:extLst>
      <p:ext uri="{BB962C8B-B14F-4D97-AF65-F5344CB8AC3E}">
        <p14:creationId xmlns:p14="http://schemas.microsoft.com/office/powerpoint/2010/main" val="21931815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22638-4624-76DC-0C04-77C3219E3A2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B997D27-7CA4-EA12-0B2C-F347DC99BA8F}"/>
              </a:ext>
            </a:extLst>
          </p:cNvPr>
          <p:cNvSpPr>
            <a:spLocks noGrp="1"/>
          </p:cNvSpPr>
          <p:nvPr>
            <p:ph type="title"/>
          </p:nvPr>
        </p:nvSpPr>
        <p:spPr>
          <a:xfrm>
            <a:off x="838200" y="2634593"/>
            <a:ext cx="10515600" cy="1009651"/>
          </a:xfrm>
        </p:spPr>
        <p:txBody>
          <a:bodyPr>
            <a:normAutofit fontScale="90000"/>
          </a:bodyPr>
          <a:lstStyle/>
          <a:p>
            <a:r>
              <a:rPr lang="en-US" dirty="0"/>
              <a:t>10. Resource Reduction and Waste Management</a:t>
            </a:r>
            <a:endParaRPr lang="en-GB" dirty="0"/>
          </a:p>
        </p:txBody>
      </p:sp>
      <p:sp>
        <p:nvSpPr>
          <p:cNvPr id="4" name="Segnaposto piè di pagina 3">
            <a:extLst>
              <a:ext uri="{FF2B5EF4-FFF2-40B4-BE49-F238E27FC236}">
                <a16:creationId xmlns:a16="http://schemas.microsoft.com/office/drawing/2014/main" id="{172E6AC8-88B2-1C56-F3BA-966EF15A3264}"/>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Resource Reduction and Waste Management</a:t>
            </a:r>
          </a:p>
        </p:txBody>
      </p:sp>
      <p:sp>
        <p:nvSpPr>
          <p:cNvPr id="5" name="Segnaposto numero diapositiva 4">
            <a:extLst>
              <a:ext uri="{FF2B5EF4-FFF2-40B4-BE49-F238E27FC236}">
                <a16:creationId xmlns:a16="http://schemas.microsoft.com/office/drawing/2014/main" id="{1383AB9F-B6D1-69A9-39FC-7155CD955F7B}"/>
              </a:ext>
            </a:extLst>
          </p:cNvPr>
          <p:cNvSpPr>
            <a:spLocks noGrp="1"/>
          </p:cNvSpPr>
          <p:nvPr>
            <p:ph type="sldNum" sz="quarter" idx="12"/>
          </p:nvPr>
        </p:nvSpPr>
        <p:spPr/>
        <p:txBody>
          <a:bodyPr/>
          <a:lstStyle/>
          <a:p>
            <a:fld id="{D57F1E4F-1CFF-5643-939E-217C01CDF565}" type="slidenum">
              <a:rPr lang="en-US" smtClean="0"/>
              <a:pPr/>
              <a:t>84</a:t>
            </a:fld>
            <a:endParaRPr lang="en-US" dirty="0"/>
          </a:p>
        </p:txBody>
      </p:sp>
    </p:spTree>
    <p:extLst>
      <p:ext uri="{BB962C8B-B14F-4D97-AF65-F5344CB8AC3E}">
        <p14:creationId xmlns:p14="http://schemas.microsoft.com/office/powerpoint/2010/main" val="18429899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19699-CF7D-05B5-CD2C-2D82FFC0BF7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9B45780-059A-A51C-9BE2-91AA3CE54EA9}"/>
              </a:ext>
            </a:extLst>
          </p:cNvPr>
          <p:cNvSpPr>
            <a:spLocks noGrp="1"/>
          </p:cNvSpPr>
          <p:nvPr>
            <p:ph type="title"/>
          </p:nvPr>
        </p:nvSpPr>
        <p:spPr>
          <a:xfrm>
            <a:off x="1219200" y="713028"/>
            <a:ext cx="9906000" cy="1009651"/>
          </a:xfrm>
        </p:spPr>
        <p:txBody>
          <a:bodyPr>
            <a:normAutofit fontScale="90000"/>
          </a:bodyPr>
          <a:lstStyle/>
          <a:p>
            <a:pPr algn="ctr"/>
            <a:r>
              <a:rPr lang="en-US" dirty="0"/>
              <a:t>10.1. Resource Reduction and Waste Management</a:t>
            </a:r>
            <a:endParaRPr lang="en-GB" dirty="0"/>
          </a:p>
        </p:txBody>
      </p:sp>
      <p:sp>
        <p:nvSpPr>
          <p:cNvPr id="4" name="Segnaposto piè di pagina 3">
            <a:extLst>
              <a:ext uri="{FF2B5EF4-FFF2-40B4-BE49-F238E27FC236}">
                <a16:creationId xmlns:a16="http://schemas.microsoft.com/office/drawing/2014/main" id="{A9F15333-A00E-CDD0-6C91-EEB115A1F269}"/>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Resource Reduction and Waste Management</a:t>
            </a:r>
          </a:p>
        </p:txBody>
      </p:sp>
      <p:sp>
        <p:nvSpPr>
          <p:cNvPr id="5" name="Segnaposto numero diapositiva 4">
            <a:extLst>
              <a:ext uri="{FF2B5EF4-FFF2-40B4-BE49-F238E27FC236}">
                <a16:creationId xmlns:a16="http://schemas.microsoft.com/office/drawing/2014/main" id="{C565F6EA-7260-0E80-246C-E2DD6F7F9733}"/>
              </a:ext>
            </a:extLst>
          </p:cNvPr>
          <p:cNvSpPr>
            <a:spLocks noGrp="1"/>
          </p:cNvSpPr>
          <p:nvPr>
            <p:ph type="sldNum" sz="quarter" idx="12"/>
          </p:nvPr>
        </p:nvSpPr>
        <p:spPr/>
        <p:txBody>
          <a:bodyPr/>
          <a:lstStyle/>
          <a:p>
            <a:fld id="{D57F1E4F-1CFF-5643-939E-217C01CDF565}" type="slidenum">
              <a:rPr lang="en-US" smtClean="0"/>
              <a:pPr/>
              <a:t>85</a:t>
            </a:fld>
            <a:endParaRPr lang="en-US" dirty="0"/>
          </a:p>
        </p:txBody>
      </p:sp>
      <p:sp>
        <p:nvSpPr>
          <p:cNvPr id="8" name="Content Placeholder 7">
            <a:extLst>
              <a:ext uri="{FF2B5EF4-FFF2-40B4-BE49-F238E27FC236}">
                <a16:creationId xmlns:a16="http://schemas.microsoft.com/office/drawing/2014/main" id="{38AADA4C-09C3-1C6E-0971-61273D21290F}"/>
              </a:ext>
            </a:extLst>
          </p:cNvPr>
          <p:cNvSpPr>
            <a:spLocks noGrp="1"/>
          </p:cNvSpPr>
          <p:nvPr>
            <p:ph idx="1"/>
          </p:nvPr>
        </p:nvSpPr>
        <p:spPr>
          <a:xfrm>
            <a:off x="609600" y="2191045"/>
            <a:ext cx="10515600" cy="3461992"/>
          </a:xfrm>
        </p:spPr>
        <p:txBody>
          <a:bodyPr>
            <a:normAutofit fontScale="85000" lnSpcReduction="10000"/>
          </a:bodyPr>
          <a:lstStyle/>
          <a:p>
            <a:pPr marL="0" indent="0" algn="l">
              <a:lnSpc>
                <a:spcPct val="150000"/>
              </a:lnSpc>
              <a:buNone/>
            </a:pPr>
            <a:r>
              <a:rPr lang="en-GB" b="0" i="0" u="sng" dirty="0">
                <a:solidFill>
                  <a:srgbClr val="595959"/>
                </a:solidFill>
                <a:effectLst/>
                <a:latin typeface="Söhne"/>
              </a:rPr>
              <a:t>Overview of Waste Management</a:t>
            </a:r>
          </a:p>
          <a:p>
            <a:pPr algn="l">
              <a:lnSpc>
                <a:spcPct val="150000"/>
              </a:lnSpc>
              <a:buFont typeface="Arial" panose="020B0604020202020204" pitchFamily="34" charset="0"/>
              <a:buChar char="•"/>
            </a:pPr>
            <a:r>
              <a:rPr lang="en-GB" b="0" i="0" dirty="0">
                <a:solidFill>
                  <a:srgbClr val="595959"/>
                </a:solidFill>
                <a:effectLst/>
                <a:latin typeface="Söhne"/>
              </a:rPr>
              <a:t>Waste management involves various processes such as collection, transportation, treatment, recycling, and disposal of waste materials.</a:t>
            </a:r>
          </a:p>
          <a:p>
            <a:pPr algn="l">
              <a:lnSpc>
                <a:spcPct val="150000"/>
              </a:lnSpc>
              <a:buFont typeface="Arial" panose="020B0604020202020204" pitchFamily="34" charset="0"/>
              <a:buChar char="•"/>
            </a:pPr>
            <a:r>
              <a:rPr lang="en-GB" b="0" i="0" dirty="0">
                <a:solidFill>
                  <a:srgbClr val="595959"/>
                </a:solidFill>
                <a:effectLst/>
                <a:latin typeface="Söhne"/>
              </a:rPr>
              <a:t>Objectives include minimizing waste, reusing materials, returning organic waste to the environment, and adapting to changes in waste composition.</a:t>
            </a:r>
          </a:p>
          <a:p>
            <a:pPr algn="l">
              <a:lnSpc>
                <a:spcPct val="150000"/>
              </a:lnSpc>
              <a:buFont typeface="Arial" panose="020B0604020202020204" pitchFamily="34" charset="0"/>
              <a:buChar char="•"/>
            </a:pPr>
            <a:r>
              <a:rPr lang="en-GB" b="0" i="0" dirty="0">
                <a:solidFill>
                  <a:srgbClr val="595959"/>
                </a:solidFill>
                <a:effectLst/>
                <a:latin typeface="Söhne"/>
              </a:rPr>
              <a:t>Practices differ between developing and industrialized nations, necessitating consideration of local factors like waste types, societal perspectives, and resource constraints.</a:t>
            </a:r>
          </a:p>
        </p:txBody>
      </p:sp>
    </p:spTree>
    <p:extLst>
      <p:ext uri="{BB962C8B-B14F-4D97-AF65-F5344CB8AC3E}">
        <p14:creationId xmlns:p14="http://schemas.microsoft.com/office/powerpoint/2010/main" val="20013356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37CB3-9C77-62D9-6D6E-86843DD9102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4515AED-2795-CCC2-2571-63317F057D24}"/>
              </a:ext>
            </a:extLst>
          </p:cNvPr>
          <p:cNvSpPr>
            <a:spLocks noGrp="1"/>
          </p:cNvSpPr>
          <p:nvPr>
            <p:ph type="title"/>
          </p:nvPr>
        </p:nvSpPr>
        <p:spPr>
          <a:xfrm>
            <a:off x="1033670" y="693511"/>
            <a:ext cx="9786730" cy="1009651"/>
          </a:xfrm>
        </p:spPr>
        <p:txBody>
          <a:bodyPr>
            <a:normAutofit fontScale="90000"/>
          </a:bodyPr>
          <a:lstStyle/>
          <a:p>
            <a:pPr algn="ctr"/>
            <a:r>
              <a:rPr lang="en-US" dirty="0"/>
              <a:t>10.1. Resource Reduction and Waste Management</a:t>
            </a:r>
            <a:endParaRPr lang="en-GB" dirty="0"/>
          </a:p>
        </p:txBody>
      </p:sp>
      <p:sp>
        <p:nvSpPr>
          <p:cNvPr id="4" name="Segnaposto piè di pagina 3">
            <a:extLst>
              <a:ext uri="{FF2B5EF4-FFF2-40B4-BE49-F238E27FC236}">
                <a16:creationId xmlns:a16="http://schemas.microsoft.com/office/drawing/2014/main" id="{8A3C08B1-99DC-DC67-330D-52D657565E0B}"/>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Resource Reduction and Waste Management</a:t>
            </a:r>
          </a:p>
        </p:txBody>
      </p:sp>
      <p:sp>
        <p:nvSpPr>
          <p:cNvPr id="5" name="Segnaposto numero diapositiva 4">
            <a:extLst>
              <a:ext uri="{FF2B5EF4-FFF2-40B4-BE49-F238E27FC236}">
                <a16:creationId xmlns:a16="http://schemas.microsoft.com/office/drawing/2014/main" id="{6BF66E59-8E0B-A7E7-68D3-302349AAC476}"/>
              </a:ext>
            </a:extLst>
          </p:cNvPr>
          <p:cNvSpPr>
            <a:spLocks noGrp="1"/>
          </p:cNvSpPr>
          <p:nvPr>
            <p:ph type="sldNum" sz="quarter" idx="12"/>
          </p:nvPr>
        </p:nvSpPr>
        <p:spPr/>
        <p:txBody>
          <a:bodyPr/>
          <a:lstStyle/>
          <a:p>
            <a:fld id="{D57F1E4F-1CFF-5643-939E-217C01CDF565}" type="slidenum">
              <a:rPr lang="en-US" smtClean="0"/>
              <a:pPr/>
              <a:t>86</a:t>
            </a:fld>
            <a:endParaRPr lang="en-US" dirty="0"/>
          </a:p>
        </p:txBody>
      </p:sp>
      <p:sp>
        <p:nvSpPr>
          <p:cNvPr id="8" name="Content Placeholder 7">
            <a:extLst>
              <a:ext uri="{FF2B5EF4-FFF2-40B4-BE49-F238E27FC236}">
                <a16:creationId xmlns:a16="http://schemas.microsoft.com/office/drawing/2014/main" id="{68BE8CE3-5E27-18F4-76BF-6052EA9200AE}"/>
              </a:ext>
            </a:extLst>
          </p:cNvPr>
          <p:cNvSpPr>
            <a:spLocks noGrp="1"/>
          </p:cNvSpPr>
          <p:nvPr>
            <p:ph idx="1"/>
          </p:nvPr>
        </p:nvSpPr>
        <p:spPr>
          <a:xfrm>
            <a:off x="4678017" y="2104905"/>
            <a:ext cx="7288696" cy="4059584"/>
          </a:xfrm>
        </p:spPr>
        <p:txBody>
          <a:bodyPr>
            <a:normAutofit fontScale="92500" lnSpcReduction="20000"/>
          </a:bodyPr>
          <a:lstStyle/>
          <a:p>
            <a:pPr marL="0" indent="0" algn="just">
              <a:lnSpc>
                <a:spcPct val="150000"/>
              </a:lnSpc>
              <a:buNone/>
            </a:pPr>
            <a:r>
              <a:rPr lang="en-GB" b="0" i="0" u="sng" dirty="0">
                <a:solidFill>
                  <a:srgbClr val="595959"/>
                </a:solidFill>
                <a:effectLst/>
                <a:latin typeface="Söhne"/>
              </a:rPr>
              <a:t>Components of a Waste Management System</a:t>
            </a:r>
          </a:p>
          <a:p>
            <a:pPr algn="just">
              <a:lnSpc>
                <a:spcPct val="150000"/>
              </a:lnSpc>
              <a:buFont typeface="Arial" panose="020B0604020202020204" pitchFamily="34" charset="0"/>
              <a:buChar char="•"/>
            </a:pPr>
            <a:r>
              <a:rPr lang="en-GB" b="0" i="0" dirty="0">
                <a:solidFill>
                  <a:srgbClr val="595959"/>
                </a:solidFill>
                <a:effectLst/>
                <a:latin typeface="Söhne"/>
              </a:rPr>
              <a:t>A waste management system encompasses actions related to trash collection, treatment, disposal, and recycling.</a:t>
            </a:r>
          </a:p>
          <a:p>
            <a:pPr algn="just">
              <a:lnSpc>
                <a:spcPct val="150000"/>
              </a:lnSpc>
              <a:buFont typeface="Arial" panose="020B0604020202020204" pitchFamily="34" charset="0"/>
              <a:buChar char="•"/>
            </a:pPr>
            <a:r>
              <a:rPr lang="en-GB" b="0" i="0" dirty="0">
                <a:solidFill>
                  <a:srgbClr val="595959"/>
                </a:solidFill>
                <a:effectLst/>
                <a:latin typeface="Söhne"/>
              </a:rPr>
              <a:t>The system includes four main segments: waste generation, collection and transportation, treatment, and final disposal.</a:t>
            </a:r>
          </a:p>
          <a:p>
            <a:pPr algn="just">
              <a:lnSpc>
                <a:spcPct val="150000"/>
              </a:lnSpc>
              <a:buFont typeface="Arial" panose="020B0604020202020204" pitchFamily="34" charset="0"/>
              <a:buChar char="•"/>
            </a:pPr>
            <a:r>
              <a:rPr lang="en-GB" b="0" i="0" dirty="0">
                <a:solidFill>
                  <a:srgbClr val="595959"/>
                </a:solidFill>
                <a:effectLst/>
                <a:latin typeface="Söhne"/>
              </a:rPr>
              <a:t>Modern waste management prioritizes high recycling rates and cleanly segregated waste sources to minimize environmental impact and maximize resource recovery.</a:t>
            </a:r>
          </a:p>
        </p:txBody>
      </p:sp>
      <p:pic>
        <p:nvPicPr>
          <p:cNvPr id="6" name="Picture 5" descr="A large pile of garbage&#10;&#10;Description automatically generated">
            <a:extLst>
              <a:ext uri="{FF2B5EF4-FFF2-40B4-BE49-F238E27FC236}">
                <a16:creationId xmlns:a16="http://schemas.microsoft.com/office/drawing/2014/main" id="{14D363EE-8D52-E0F9-6443-7C39EE462E30}"/>
              </a:ext>
            </a:extLst>
          </p:cNvPr>
          <p:cNvPicPr>
            <a:picLocks noChangeAspect="1"/>
          </p:cNvPicPr>
          <p:nvPr/>
        </p:nvPicPr>
        <p:blipFill>
          <a:blip r:embed="rId2"/>
          <a:stretch>
            <a:fillRect/>
          </a:stretch>
        </p:blipFill>
        <p:spPr>
          <a:xfrm>
            <a:off x="382074" y="2612578"/>
            <a:ext cx="4081700" cy="2716881"/>
          </a:xfrm>
          <a:prstGeom prst="rect">
            <a:avLst/>
          </a:prstGeom>
        </p:spPr>
      </p:pic>
    </p:spTree>
    <p:extLst>
      <p:ext uri="{BB962C8B-B14F-4D97-AF65-F5344CB8AC3E}">
        <p14:creationId xmlns:p14="http://schemas.microsoft.com/office/powerpoint/2010/main" val="11152169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CC954-27F2-37ED-2070-E8D04162B2A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25F3989-E407-EA57-973C-F470030288D0}"/>
              </a:ext>
            </a:extLst>
          </p:cNvPr>
          <p:cNvSpPr>
            <a:spLocks noGrp="1"/>
          </p:cNvSpPr>
          <p:nvPr>
            <p:ph type="title"/>
          </p:nvPr>
        </p:nvSpPr>
        <p:spPr>
          <a:xfrm>
            <a:off x="1311966" y="487743"/>
            <a:ext cx="9336156" cy="1009651"/>
          </a:xfrm>
        </p:spPr>
        <p:txBody>
          <a:bodyPr>
            <a:normAutofit fontScale="90000"/>
          </a:bodyPr>
          <a:lstStyle/>
          <a:p>
            <a:pPr algn="ctr"/>
            <a:r>
              <a:rPr lang="en-US" dirty="0"/>
              <a:t>10.1. Resource Reduction and Waste Management</a:t>
            </a:r>
            <a:endParaRPr lang="en-GB" dirty="0"/>
          </a:p>
        </p:txBody>
      </p:sp>
      <p:sp>
        <p:nvSpPr>
          <p:cNvPr id="4" name="Segnaposto piè di pagina 3">
            <a:extLst>
              <a:ext uri="{FF2B5EF4-FFF2-40B4-BE49-F238E27FC236}">
                <a16:creationId xmlns:a16="http://schemas.microsoft.com/office/drawing/2014/main" id="{25C3B8CD-2A3C-E0CF-1BB7-F34BDE6C2BA7}"/>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Resource Reduction and Waste Management</a:t>
            </a:r>
          </a:p>
        </p:txBody>
      </p:sp>
      <p:sp>
        <p:nvSpPr>
          <p:cNvPr id="5" name="Segnaposto numero diapositiva 4">
            <a:extLst>
              <a:ext uri="{FF2B5EF4-FFF2-40B4-BE49-F238E27FC236}">
                <a16:creationId xmlns:a16="http://schemas.microsoft.com/office/drawing/2014/main" id="{B8E34456-F4E7-F2AE-CF1F-F96E6F7CF23F}"/>
              </a:ext>
            </a:extLst>
          </p:cNvPr>
          <p:cNvSpPr>
            <a:spLocks noGrp="1"/>
          </p:cNvSpPr>
          <p:nvPr>
            <p:ph type="sldNum" sz="quarter" idx="12"/>
          </p:nvPr>
        </p:nvSpPr>
        <p:spPr/>
        <p:txBody>
          <a:bodyPr/>
          <a:lstStyle/>
          <a:p>
            <a:fld id="{D57F1E4F-1CFF-5643-939E-217C01CDF565}" type="slidenum">
              <a:rPr lang="en-US" smtClean="0"/>
              <a:pPr/>
              <a:t>87</a:t>
            </a:fld>
            <a:endParaRPr lang="en-US" dirty="0"/>
          </a:p>
        </p:txBody>
      </p:sp>
      <p:sp>
        <p:nvSpPr>
          <p:cNvPr id="8" name="Content Placeholder 7">
            <a:extLst>
              <a:ext uri="{FF2B5EF4-FFF2-40B4-BE49-F238E27FC236}">
                <a16:creationId xmlns:a16="http://schemas.microsoft.com/office/drawing/2014/main" id="{D7298740-3689-AC92-965F-8711575EFE6B}"/>
              </a:ext>
            </a:extLst>
          </p:cNvPr>
          <p:cNvSpPr>
            <a:spLocks noGrp="1"/>
          </p:cNvSpPr>
          <p:nvPr>
            <p:ph idx="1"/>
          </p:nvPr>
        </p:nvSpPr>
        <p:spPr>
          <a:xfrm>
            <a:off x="291547" y="1832338"/>
            <a:ext cx="11648661" cy="3461992"/>
          </a:xfrm>
        </p:spPr>
        <p:txBody>
          <a:bodyPr>
            <a:noAutofit/>
          </a:bodyPr>
          <a:lstStyle/>
          <a:p>
            <a:pPr marL="0" indent="0" algn="l">
              <a:buNone/>
            </a:pPr>
            <a:r>
              <a:rPr lang="en-GB" sz="2000" b="0" i="0" u="sng" dirty="0">
                <a:solidFill>
                  <a:srgbClr val="595959"/>
                </a:solidFill>
                <a:effectLst/>
                <a:latin typeface="Söhne"/>
              </a:rPr>
              <a:t>Strategies for Waste Management</a:t>
            </a:r>
            <a:endParaRPr lang="en-GB" sz="2000" b="0" i="0" dirty="0">
              <a:solidFill>
                <a:srgbClr val="595959"/>
              </a:solidFill>
              <a:effectLst/>
              <a:latin typeface="Söhne"/>
            </a:endParaRPr>
          </a:p>
          <a:p>
            <a:pPr marL="0" indent="0" algn="l">
              <a:buNone/>
            </a:pPr>
            <a:r>
              <a:rPr lang="en-GB" sz="2000" b="0" i="0" dirty="0">
                <a:solidFill>
                  <a:srgbClr val="595959"/>
                </a:solidFill>
                <a:effectLst/>
                <a:latin typeface="Söhne"/>
              </a:rPr>
              <a:t>Waste management strategies can be categorized into four main approaches:</a:t>
            </a:r>
          </a:p>
          <a:p>
            <a:pPr marL="742950" lvl="1" indent="-285750" algn="l">
              <a:buFont typeface="Arial" panose="020B0604020202020204" pitchFamily="34" charset="0"/>
              <a:buChar char="•"/>
            </a:pPr>
            <a:r>
              <a:rPr lang="en-GB" sz="2000" b="0" i="0" dirty="0">
                <a:effectLst/>
                <a:latin typeface="Söhne"/>
              </a:rPr>
              <a:t>Waste reduction or prevention</a:t>
            </a:r>
          </a:p>
          <a:p>
            <a:pPr marL="742950" lvl="1" indent="-285750" algn="l">
              <a:buFont typeface="Arial" panose="020B0604020202020204" pitchFamily="34" charset="0"/>
              <a:buChar char="•"/>
            </a:pPr>
            <a:r>
              <a:rPr lang="en-GB" sz="2000" b="0" i="0" dirty="0">
                <a:effectLst/>
                <a:latin typeface="Söhne"/>
              </a:rPr>
              <a:t>Waste recycling</a:t>
            </a:r>
          </a:p>
          <a:p>
            <a:pPr marL="742950" lvl="1" indent="-285750" algn="l">
              <a:buFont typeface="Arial" panose="020B0604020202020204" pitchFamily="34" charset="0"/>
              <a:buChar char="•"/>
            </a:pPr>
            <a:r>
              <a:rPr lang="en-GB" sz="2000" b="0" i="0" dirty="0">
                <a:effectLst/>
                <a:latin typeface="Söhne"/>
              </a:rPr>
              <a:t>Thermal treatment with energy capture</a:t>
            </a:r>
          </a:p>
          <a:p>
            <a:pPr marL="742950" lvl="1" indent="-285750" algn="l">
              <a:buFont typeface="Arial" panose="020B0604020202020204" pitchFamily="34" charset="0"/>
              <a:buChar char="•"/>
            </a:pPr>
            <a:r>
              <a:rPr lang="en-GB" sz="2000" b="0" i="0" dirty="0">
                <a:effectLst/>
                <a:latin typeface="Söhne"/>
              </a:rPr>
              <a:t>Landfill disposal</a:t>
            </a:r>
          </a:p>
          <a:p>
            <a:pPr algn="l">
              <a:buFont typeface="Wingdings" pitchFamily="2" charset="2"/>
              <a:buChar char="Ø"/>
            </a:pPr>
            <a:r>
              <a:rPr lang="en-GB" sz="2000" b="0" i="0" dirty="0">
                <a:solidFill>
                  <a:srgbClr val="595959"/>
                </a:solidFill>
                <a:effectLst/>
                <a:latin typeface="Söhne"/>
              </a:rPr>
              <a:t>Priority is given to waste minimization, followed by recycling to retrieve materials for alternate uses.</a:t>
            </a:r>
          </a:p>
          <a:p>
            <a:pPr algn="l">
              <a:buFont typeface="Wingdings" pitchFamily="2" charset="2"/>
              <a:buChar char="Ø"/>
            </a:pPr>
            <a:r>
              <a:rPr lang="en-GB" sz="2000" b="0" i="0" dirty="0">
                <a:solidFill>
                  <a:srgbClr val="595959"/>
                </a:solidFill>
                <a:effectLst/>
                <a:latin typeface="Söhne"/>
              </a:rPr>
              <a:t>Disposal methods are ranked based on environmental impact, with a hierarchy including reduce, reuse, recycle, compost, incinerate, and landfill.</a:t>
            </a:r>
          </a:p>
          <a:p>
            <a:pPr algn="l">
              <a:buFont typeface="Wingdings" pitchFamily="2" charset="2"/>
              <a:buChar char="Ø"/>
            </a:pPr>
            <a:r>
              <a:rPr lang="en-GB" sz="2000" b="0" i="0" dirty="0">
                <a:solidFill>
                  <a:srgbClr val="595959"/>
                </a:solidFill>
                <a:effectLst/>
                <a:latin typeface="Söhne"/>
              </a:rPr>
              <a:t>Effective waste management requires understanding the volume, nature, and origins of waste, with unavoidable waste handled by licensed contractors for off-site processing.</a:t>
            </a:r>
          </a:p>
          <a:p>
            <a:pPr algn="l">
              <a:buFont typeface="Wingdings" pitchFamily="2" charset="2"/>
              <a:buChar char="Ø"/>
            </a:pPr>
            <a:r>
              <a:rPr lang="en-GB" sz="2000" b="0" i="0" dirty="0">
                <a:solidFill>
                  <a:srgbClr val="595959"/>
                </a:solidFill>
                <a:effectLst/>
                <a:latin typeface="Söhne"/>
              </a:rPr>
              <a:t>The waste hierarchy prioritizes practices to maximize product benefits while minimizing waste generation, emphasizing sustainable utilization.</a:t>
            </a:r>
          </a:p>
          <a:p>
            <a:pPr marL="0" indent="0" algn="l">
              <a:buNone/>
            </a:pPr>
            <a:endParaRPr lang="en-GB" sz="2000" b="0" i="0" dirty="0">
              <a:solidFill>
                <a:srgbClr val="595959"/>
              </a:solidFill>
              <a:effectLst/>
              <a:latin typeface="Söhne"/>
            </a:endParaRPr>
          </a:p>
        </p:txBody>
      </p:sp>
      <p:pic>
        <p:nvPicPr>
          <p:cNvPr id="6" name="Picture 5" descr="A dump truck on a hill&#10;&#10;Description automatically generated">
            <a:extLst>
              <a:ext uri="{FF2B5EF4-FFF2-40B4-BE49-F238E27FC236}">
                <a16:creationId xmlns:a16="http://schemas.microsoft.com/office/drawing/2014/main" id="{A0FB09E4-E0CE-B55E-3355-2EECA9538336}"/>
              </a:ext>
            </a:extLst>
          </p:cNvPr>
          <p:cNvPicPr>
            <a:picLocks noChangeAspect="1"/>
          </p:cNvPicPr>
          <p:nvPr/>
        </p:nvPicPr>
        <p:blipFill>
          <a:blip r:embed="rId2"/>
          <a:stretch>
            <a:fillRect/>
          </a:stretch>
        </p:blipFill>
        <p:spPr>
          <a:xfrm>
            <a:off x="8706678" y="1563670"/>
            <a:ext cx="3045791" cy="2027354"/>
          </a:xfrm>
          <a:prstGeom prst="rect">
            <a:avLst/>
          </a:prstGeom>
        </p:spPr>
      </p:pic>
    </p:spTree>
    <p:extLst>
      <p:ext uri="{BB962C8B-B14F-4D97-AF65-F5344CB8AC3E}">
        <p14:creationId xmlns:p14="http://schemas.microsoft.com/office/powerpoint/2010/main" val="16668259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E1A1F-9971-40BD-7EBE-225592667A8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F71B38A-4123-3B2E-D7A8-F2E04B23015D}"/>
              </a:ext>
            </a:extLst>
          </p:cNvPr>
          <p:cNvSpPr>
            <a:spLocks noGrp="1"/>
          </p:cNvSpPr>
          <p:nvPr>
            <p:ph type="title"/>
          </p:nvPr>
        </p:nvSpPr>
        <p:spPr>
          <a:xfrm>
            <a:off x="1772478" y="543438"/>
            <a:ext cx="8647043" cy="1009651"/>
          </a:xfrm>
        </p:spPr>
        <p:txBody>
          <a:bodyPr>
            <a:normAutofit fontScale="90000"/>
          </a:bodyPr>
          <a:lstStyle/>
          <a:p>
            <a:pPr algn="ctr"/>
            <a:r>
              <a:rPr lang="en-US" dirty="0"/>
              <a:t>10.1. Resource Reduction and Waste Management</a:t>
            </a:r>
            <a:endParaRPr lang="en-GB" dirty="0"/>
          </a:p>
        </p:txBody>
      </p:sp>
      <p:sp>
        <p:nvSpPr>
          <p:cNvPr id="4" name="Segnaposto piè di pagina 3">
            <a:extLst>
              <a:ext uri="{FF2B5EF4-FFF2-40B4-BE49-F238E27FC236}">
                <a16:creationId xmlns:a16="http://schemas.microsoft.com/office/drawing/2014/main" id="{36364ECA-6930-978F-0DD2-CD54B1C07824}"/>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Resource Reduction and Waste Management</a:t>
            </a:r>
          </a:p>
        </p:txBody>
      </p:sp>
      <p:sp>
        <p:nvSpPr>
          <p:cNvPr id="5" name="Segnaposto numero diapositiva 4">
            <a:extLst>
              <a:ext uri="{FF2B5EF4-FFF2-40B4-BE49-F238E27FC236}">
                <a16:creationId xmlns:a16="http://schemas.microsoft.com/office/drawing/2014/main" id="{DAAEA971-05C4-5832-66AA-C3D619D75474}"/>
              </a:ext>
            </a:extLst>
          </p:cNvPr>
          <p:cNvSpPr>
            <a:spLocks noGrp="1"/>
          </p:cNvSpPr>
          <p:nvPr>
            <p:ph type="sldNum" sz="quarter" idx="12"/>
          </p:nvPr>
        </p:nvSpPr>
        <p:spPr/>
        <p:txBody>
          <a:bodyPr/>
          <a:lstStyle/>
          <a:p>
            <a:fld id="{D57F1E4F-1CFF-5643-939E-217C01CDF565}" type="slidenum">
              <a:rPr lang="en-US" smtClean="0"/>
              <a:pPr/>
              <a:t>88</a:t>
            </a:fld>
            <a:endParaRPr lang="en-US" dirty="0"/>
          </a:p>
        </p:txBody>
      </p:sp>
      <p:pic>
        <p:nvPicPr>
          <p:cNvPr id="3" name="Content Placeholder 2" descr="A diagram of a problem&#10;&#10;Description automatically generated with medium confidence">
            <a:extLst>
              <a:ext uri="{FF2B5EF4-FFF2-40B4-BE49-F238E27FC236}">
                <a16:creationId xmlns:a16="http://schemas.microsoft.com/office/drawing/2014/main" id="{77B21EC1-5337-07B2-B40C-4E4CA2985AD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2150"/>
          <a:stretch/>
        </p:blipFill>
        <p:spPr bwMode="auto">
          <a:xfrm>
            <a:off x="4217865" y="2372139"/>
            <a:ext cx="4446019" cy="3238287"/>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19C4CD96-A2B2-59FB-D080-10AB87F45F18}"/>
              </a:ext>
            </a:extLst>
          </p:cNvPr>
          <p:cNvSpPr txBox="1"/>
          <p:nvPr/>
        </p:nvSpPr>
        <p:spPr>
          <a:xfrm>
            <a:off x="838200" y="1963050"/>
            <a:ext cx="2994025" cy="369332"/>
          </a:xfrm>
          <a:prstGeom prst="rect">
            <a:avLst/>
          </a:prstGeom>
          <a:noFill/>
        </p:spPr>
        <p:txBody>
          <a:bodyPr wrap="none" rtlCol="0">
            <a:spAutoFit/>
          </a:bodyPr>
          <a:lstStyle/>
          <a:p>
            <a:r>
              <a:rPr lang="en-GB" dirty="0">
                <a:solidFill>
                  <a:srgbClr val="595959"/>
                </a:solidFill>
              </a:rPr>
              <a:t>Waste management hierarchy</a:t>
            </a:r>
            <a:endParaRPr lang="en-GR" dirty="0">
              <a:solidFill>
                <a:srgbClr val="595959"/>
              </a:solidFill>
            </a:endParaRPr>
          </a:p>
        </p:txBody>
      </p:sp>
      <p:sp>
        <p:nvSpPr>
          <p:cNvPr id="7" name="TextBox 6">
            <a:extLst>
              <a:ext uri="{FF2B5EF4-FFF2-40B4-BE49-F238E27FC236}">
                <a16:creationId xmlns:a16="http://schemas.microsoft.com/office/drawing/2014/main" id="{817514A3-EF79-A48B-410F-D7C4489607F3}"/>
              </a:ext>
            </a:extLst>
          </p:cNvPr>
          <p:cNvSpPr txBox="1"/>
          <p:nvPr/>
        </p:nvSpPr>
        <p:spPr>
          <a:xfrm>
            <a:off x="8663884" y="5885499"/>
            <a:ext cx="1552028" cy="246221"/>
          </a:xfrm>
          <a:prstGeom prst="rect">
            <a:avLst/>
          </a:prstGeom>
          <a:noFill/>
        </p:spPr>
        <p:txBody>
          <a:bodyPr wrap="none" rtlCol="0">
            <a:spAutoFit/>
          </a:bodyPr>
          <a:lstStyle/>
          <a:p>
            <a:r>
              <a:rPr lang="en-GB" sz="1000" dirty="0">
                <a:solidFill>
                  <a:srgbClr val="595959"/>
                </a:solidFill>
              </a:rPr>
              <a:t>SOURCE: DEMIRBAS, 2011</a:t>
            </a:r>
            <a:endParaRPr lang="en-GR" sz="1000" dirty="0">
              <a:solidFill>
                <a:srgbClr val="595959"/>
              </a:solidFill>
            </a:endParaRPr>
          </a:p>
        </p:txBody>
      </p:sp>
    </p:spTree>
    <p:extLst>
      <p:ext uri="{BB962C8B-B14F-4D97-AF65-F5344CB8AC3E}">
        <p14:creationId xmlns:p14="http://schemas.microsoft.com/office/powerpoint/2010/main" val="39507552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A647B-9C94-5506-AB87-4316ACC2E82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5616A7E-331E-28D1-4B20-4F8AEAB92FAE}"/>
              </a:ext>
            </a:extLst>
          </p:cNvPr>
          <p:cNvSpPr>
            <a:spLocks noGrp="1"/>
          </p:cNvSpPr>
          <p:nvPr>
            <p:ph type="title"/>
          </p:nvPr>
        </p:nvSpPr>
        <p:spPr>
          <a:xfrm>
            <a:off x="609600" y="373059"/>
            <a:ext cx="10515600" cy="1009651"/>
          </a:xfrm>
        </p:spPr>
        <p:txBody>
          <a:bodyPr>
            <a:normAutofit/>
          </a:bodyPr>
          <a:lstStyle/>
          <a:p>
            <a:pPr algn="ctr"/>
            <a:r>
              <a:rPr lang="en-US" dirty="0"/>
              <a:t>Additional Information</a:t>
            </a:r>
            <a:endParaRPr lang="en-GB" dirty="0"/>
          </a:p>
        </p:txBody>
      </p:sp>
      <p:sp>
        <p:nvSpPr>
          <p:cNvPr id="4" name="Segnaposto piè di pagina 3">
            <a:extLst>
              <a:ext uri="{FF2B5EF4-FFF2-40B4-BE49-F238E27FC236}">
                <a16:creationId xmlns:a16="http://schemas.microsoft.com/office/drawing/2014/main" id="{CBCBE417-B4E9-C72F-2AE7-92D3AC6099B2}"/>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Resource Reduction and Waste Management</a:t>
            </a:r>
          </a:p>
        </p:txBody>
      </p:sp>
      <p:sp>
        <p:nvSpPr>
          <p:cNvPr id="5" name="Segnaposto numero diapositiva 4">
            <a:extLst>
              <a:ext uri="{FF2B5EF4-FFF2-40B4-BE49-F238E27FC236}">
                <a16:creationId xmlns:a16="http://schemas.microsoft.com/office/drawing/2014/main" id="{6730C406-ACC9-7B72-0B6D-655FE2BC2067}"/>
              </a:ext>
            </a:extLst>
          </p:cNvPr>
          <p:cNvSpPr>
            <a:spLocks noGrp="1"/>
          </p:cNvSpPr>
          <p:nvPr>
            <p:ph type="sldNum" sz="quarter" idx="12"/>
          </p:nvPr>
        </p:nvSpPr>
        <p:spPr/>
        <p:txBody>
          <a:bodyPr/>
          <a:lstStyle/>
          <a:p>
            <a:fld id="{D57F1E4F-1CFF-5643-939E-217C01CDF565}" type="slidenum">
              <a:rPr lang="en-US" smtClean="0"/>
              <a:pPr/>
              <a:t>89</a:t>
            </a:fld>
            <a:endParaRPr lang="en-US" dirty="0"/>
          </a:p>
        </p:txBody>
      </p:sp>
      <p:sp>
        <p:nvSpPr>
          <p:cNvPr id="9" name="Content Placeholder 8">
            <a:extLst>
              <a:ext uri="{FF2B5EF4-FFF2-40B4-BE49-F238E27FC236}">
                <a16:creationId xmlns:a16="http://schemas.microsoft.com/office/drawing/2014/main" id="{7A6C577F-E0F0-5EAC-EAA9-463B22290DBC}"/>
              </a:ext>
            </a:extLst>
          </p:cNvPr>
          <p:cNvSpPr>
            <a:spLocks noGrp="1"/>
          </p:cNvSpPr>
          <p:nvPr>
            <p:ph idx="1"/>
          </p:nvPr>
        </p:nvSpPr>
        <p:spPr>
          <a:xfrm>
            <a:off x="838200" y="2087907"/>
            <a:ext cx="10515600" cy="3328298"/>
          </a:xfrm>
        </p:spPr>
        <p:txBody>
          <a:bodyPr>
            <a:normAutofit/>
          </a:bodyPr>
          <a:lstStyle/>
          <a:p>
            <a:pPr marL="0" indent="0" algn="just">
              <a:lnSpc>
                <a:spcPct val="115000"/>
              </a:lnSpc>
              <a:spcBef>
                <a:spcPts val="600"/>
              </a:spcBef>
              <a:spcAft>
                <a:spcPts val="600"/>
              </a:spcAft>
              <a:buNone/>
            </a:pP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If you want to learn more on the Waste Management in Europe, please listen this podcast in the following link</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2000" i="1" u="sng" dirty="0">
                <a:solidFill>
                  <a:srgbClr val="808080"/>
                </a:solidFill>
                <a:effectLst/>
                <a:latin typeface="Calibri" panose="020F0502020204030204" pitchFamily="34" charset="0"/>
                <a:ea typeface="Calibri" panose="020F0502020204030204" pitchFamily="34" charset="0"/>
                <a:cs typeface="Calibri" panose="020F0502020204030204" pitchFamily="34" charset="0"/>
                <a:hlinkClick r:id="rId2"/>
              </a:rPr>
              <a:t>https://www.youtube.com/watch?v=pE7a4N9GDKk</a:t>
            </a: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If you want to learn more on a case about zero-waste packaging, please watch this video in the following link</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r>
              <a:rPr lang="en-GB" sz="2000" i="1" u="sng" dirty="0">
                <a:solidFill>
                  <a:srgbClr val="000000"/>
                </a:solidFill>
                <a:effectLst/>
                <a:latin typeface="Minion Pro"/>
                <a:ea typeface="Times New Roman" panose="02020603050405020304" pitchFamily="18" charset="0"/>
                <a:cs typeface="Calibri" panose="020F0502020204030204" pitchFamily="34" charset="0"/>
                <a:hlinkClick r:id="rId3"/>
              </a:rPr>
              <a:t>https://www.youtube.com/watch?v=PvAd7t33fdo</a:t>
            </a:r>
            <a:r>
              <a:rPr lang="en-GB" sz="2000" i="1" dirty="0">
                <a:solidFill>
                  <a:srgbClr val="000000"/>
                </a:solidFill>
                <a:effectLst/>
                <a:latin typeface="Minion Pro"/>
                <a:ea typeface="Times New Roman" panose="02020603050405020304" pitchFamily="18" charset="0"/>
                <a:cs typeface="Calibri" panose="020F0502020204030204" pitchFamily="34" charset="0"/>
              </a:rPr>
              <a:t> </a:t>
            </a:r>
            <a:endParaRPr lang="en-GR" sz="2000" dirty="0"/>
          </a:p>
        </p:txBody>
      </p:sp>
    </p:spTree>
    <p:extLst>
      <p:ext uri="{BB962C8B-B14F-4D97-AF65-F5344CB8AC3E}">
        <p14:creationId xmlns:p14="http://schemas.microsoft.com/office/powerpoint/2010/main" val="2203804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C2832-8D9C-C23A-95F4-D78367CE8FFF}"/>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D00C49E-861C-8DA4-B5A0-375FC1DEC96C}"/>
              </a:ext>
            </a:extLst>
          </p:cNvPr>
          <p:cNvSpPr>
            <a:spLocks noGrp="1"/>
          </p:cNvSpPr>
          <p:nvPr>
            <p:ph idx="1"/>
          </p:nvPr>
        </p:nvSpPr>
        <p:spPr>
          <a:xfrm>
            <a:off x="838200" y="1887538"/>
            <a:ext cx="10515600" cy="4351338"/>
          </a:xfrm>
        </p:spPr>
        <p:txBody>
          <a:bodyPr>
            <a:normAutofit/>
          </a:bodyPr>
          <a:lstStyle/>
          <a:p>
            <a:pPr marL="0" indent="0" algn="just">
              <a:lnSpc>
                <a:spcPct val="100000"/>
              </a:lnSpc>
              <a:spcBef>
                <a:spcPts val="0"/>
              </a:spcBef>
              <a:spcAft>
                <a:spcPts val="0"/>
              </a:spcAft>
              <a:buNone/>
            </a:pPr>
            <a:r>
              <a:rPr lang="en-GB" dirty="0">
                <a:solidFill>
                  <a:srgbClr val="595959"/>
                </a:solidFill>
                <a:effectLst/>
              </a:rPr>
              <a:t>The European Parliament (2016) defines circular economy as</a:t>
            </a:r>
            <a:r>
              <a:rPr lang="en-GB" dirty="0">
                <a:solidFill>
                  <a:srgbClr val="595959"/>
                </a:solidFill>
              </a:rPr>
              <a:t>:</a:t>
            </a:r>
          </a:p>
          <a:p>
            <a:pPr marL="0" indent="0" algn="just">
              <a:lnSpc>
                <a:spcPct val="100000"/>
              </a:lnSpc>
              <a:spcBef>
                <a:spcPts val="0"/>
              </a:spcBef>
              <a:spcAft>
                <a:spcPts val="0"/>
              </a:spcAft>
              <a:buNone/>
            </a:pPr>
            <a:endParaRPr lang="en-GB" i="1" dirty="0">
              <a:solidFill>
                <a:srgbClr val="595959"/>
              </a:solidFill>
              <a:effectLst/>
            </a:endParaRPr>
          </a:p>
          <a:p>
            <a:pPr marL="0" indent="0" algn="just">
              <a:lnSpc>
                <a:spcPct val="100000"/>
              </a:lnSpc>
              <a:spcBef>
                <a:spcPts val="0"/>
              </a:spcBef>
              <a:spcAft>
                <a:spcPts val="0"/>
              </a:spcAft>
              <a:buNone/>
            </a:pPr>
            <a:r>
              <a:rPr lang="en-GB" i="1" dirty="0">
                <a:solidFill>
                  <a:srgbClr val="595959"/>
                </a:solidFill>
                <a:effectLst/>
              </a:rPr>
              <a:t>“</a:t>
            </a:r>
            <a:r>
              <a:rPr lang="en-GB" b="1" i="1" dirty="0">
                <a:solidFill>
                  <a:srgbClr val="595959"/>
                </a:solidFill>
                <a:effectLst/>
              </a:rPr>
              <a:t>an economic model based inter alia on sharing, leasing, reuse, repair, refurbishment and recycling, in an (almost) closed loop, which aims to retain the highest utility and value of products, components and materials at all times</a:t>
            </a:r>
            <a:r>
              <a:rPr lang="en-GB" i="1" dirty="0">
                <a:solidFill>
                  <a:srgbClr val="595959"/>
                </a:solidFill>
                <a:effectLst/>
              </a:rPr>
              <a:t>”.</a:t>
            </a:r>
            <a:r>
              <a:rPr lang="en-GB" dirty="0">
                <a:solidFill>
                  <a:srgbClr val="595959"/>
                </a:solidFill>
                <a:effectLst/>
              </a:rPr>
              <a:t> </a:t>
            </a:r>
          </a:p>
          <a:p>
            <a:pPr marL="0" indent="0" algn="just">
              <a:lnSpc>
                <a:spcPct val="100000"/>
              </a:lnSpc>
              <a:spcBef>
                <a:spcPts val="0"/>
              </a:spcBef>
              <a:spcAft>
                <a:spcPts val="0"/>
              </a:spcAft>
              <a:buNone/>
            </a:pPr>
            <a:endParaRPr lang="en-GB" dirty="0">
              <a:solidFill>
                <a:srgbClr val="595959"/>
              </a:solidFill>
            </a:endParaRPr>
          </a:p>
          <a:p>
            <a:pPr marL="0" indent="0" algn="just">
              <a:lnSpc>
                <a:spcPct val="100000"/>
              </a:lnSpc>
              <a:spcBef>
                <a:spcPts val="0"/>
              </a:spcBef>
              <a:spcAft>
                <a:spcPts val="0"/>
              </a:spcAft>
              <a:buNone/>
            </a:pPr>
            <a:r>
              <a:rPr lang="en-GB" dirty="0">
                <a:solidFill>
                  <a:srgbClr val="595959"/>
                </a:solidFill>
                <a:effectLst/>
              </a:rPr>
              <a:t>This approach begins at the fundamental level of product design, which is based on durability, upgradability and recyclability. Products are encouraged to be used repeatedly and refurbished during their lifecycle. However, there is a major concern with them once they stop functioning, and this concerns recycling and resource recovery.</a:t>
            </a:r>
          </a:p>
          <a:p>
            <a:pPr algn="just">
              <a:lnSpc>
                <a:spcPct val="100000"/>
              </a:lnSpc>
            </a:pPr>
            <a:endParaRPr lang="en-GB" dirty="0">
              <a:solidFill>
                <a:srgbClr val="595959"/>
              </a:solidFill>
            </a:endParaRPr>
          </a:p>
        </p:txBody>
      </p:sp>
      <p:sp>
        <p:nvSpPr>
          <p:cNvPr id="4" name="Segnaposto piè di pagina 3">
            <a:extLst>
              <a:ext uri="{FF2B5EF4-FFF2-40B4-BE49-F238E27FC236}">
                <a16:creationId xmlns:a16="http://schemas.microsoft.com/office/drawing/2014/main" id="{588E2F1C-4C7E-0D5F-3FA3-49A56D0F3D7D}"/>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t>
            </a:r>
            <a:r>
              <a:rPr lang="en-GB" dirty="0"/>
              <a:t>Background and concept of the Circular Economy</a:t>
            </a:r>
          </a:p>
          <a:p>
            <a:endParaRPr lang="en-US" dirty="0"/>
          </a:p>
        </p:txBody>
      </p:sp>
      <p:sp>
        <p:nvSpPr>
          <p:cNvPr id="5" name="Segnaposto numero diapositiva 4">
            <a:extLst>
              <a:ext uri="{FF2B5EF4-FFF2-40B4-BE49-F238E27FC236}">
                <a16:creationId xmlns:a16="http://schemas.microsoft.com/office/drawing/2014/main" id="{FC023991-5F72-9D03-CCE7-A2FCA4998DAF}"/>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
        <p:nvSpPr>
          <p:cNvPr id="6" name="Titolo 1">
            <a:extLst>
              <a:ext uri="{FF2B5EF4-FFF2-40B4-BE49-F238E27FC236}">
                <a16:creationId xmlns:a16="http://schemas.microsoft.com/office/drawing/2014/main" id="{D1E8CC2E-E4F6-B596-F550-5CDEE6C7FA83}"/>
              </a:ext>
            </a:extLst>
          </p:cNvPr>
          <p:cNvSpPr>
            <a:spLocks noGrp="1"/>
          </p:cNvSpPr>
          <p:nvPr>
            <p:ph type="title"/>
          </p:nvPr>
        </p:nvSpPr>
        <p:spPr>
          <a:xfrm>
            <a:off x="1676400" y="636587"/>
            <a:ext cx="10515600" cy="1009651"/>
          </a:xfrm>
        </p:spPr>
        <p:txBody>
          <a:bodyPr/>
          <a:lstStyle/>
          <a:p>
            <a:r>
              <a:rPr lang="en-GB" dirty="0"/>
              <a:t>1.2. Definition of Circular Economy</a:t>
            </a:r>
          </a:p>
        </p:txBody>
      </p:sp>
    </p:spTree>
    <p:extLst>
      <p:ext uri="{BB962C8B-B14F-4D97-AF65-F5344CB8AC3E}">
        <p14:creationId xmlns:p14="http://schemas.microsoft.com/office/powerpoint/2010/main" val="5227589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57DCA-871E-9B38-D9F2-048ADD46984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5559BDA-618F-169D-B206-10AC5E6CDBAF}"/>
              </a:ext>
            </a:extLst>
          </p:cNvPr>
          <p:cNvSpPr>
            <a:spLocks noGrp="1"/>
          </p:cNvSpPr>
          <p:nvPr>
            <p:ph type="title"/>
          </p:nvPr>
        </p:nvSpPr>
        <p:spPr>
          <a:xfrm>
            <a:off x="957470" y="2728295"/>
            <a:ext cx="10515600" cy="1009651"/>
          </a:xfrm>
        </p:spPr>
        <p:txBody>
          <a:bodyPr>
            <a:normAutofit fontScale="90000"/>
          </a:bodyPr>
          <a:lstStyle/>
          <a:p>
            <a:r>
              <a:rPr lang="en-US" dirty="0"/>
              <a:t>11. Agricultural Production of Bio-based Resources</a:t>
            </a:r>
            <a:endParaRPr lang="en-GB" dirty="0"/>
          </a:p>
        </p:txBody>
      </p:sp>
      <p:sp>
        <p:nvSpPr>
          <p:cNvPr id="4" name="Segnaposto piè di pagina 3">
            <a:extLst>
              <a:ext uri="{FF2B5EF4-FFF2-40B4-BE49-F238E27FC236}">
                <a16:creationId xmlns:a16="http://schemas.microsoft.com/office/drawing/2014/main" id="{92D8927C-C34E-AEF6-0487-1B4BF44B77A2}"/>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Agricultural Production of Bio-based Resources</a:t>
            </a:r>
          </a:p>
        </p:txBody>
      </p:sp>
      <p:sp>
        <p:nvSpPr>
          <p:cNvPr id="5" name="Segnaposto numero diapositiva 4">
            <a:extLst>
              <a:ext uri="{FF2B5EF4-FFF2-40B4-BE49-F238E27FC236}">
                <a16:creationId xmlns:a16="http://schemas.microsoft.com/office/drawing/2014/main" id="{77E261CA-28D1-BC40-8C0F-D76846A0DC73}"/>
              </a:ext>
            </a:extLst>
          </p:cNvPr>
          <p:cNvSpPr>
            <a:spLocks noGrp="1"/>
          </p:cNvSpPr>
          <p:nvPr>
            <p:ph type="sldNum" sz="quarter" idx="12"/>
          </p:nvPr>
        </p:nvSpPr>
        <p:spPr/>
        <p:txBody>
          <a:bodyPr/>
          <a:lstStyle/>
          <a:p>
            <a:fld id="{D57F1E4F-1CFF-5643-939E-217C01CDF565}" type="slidenum">
              <a:rPr lang="en-US" smtClean="0"/>
              <a:pPr/>
              <a:t>90</a:t>
            </a:fld>
            <a:endParaRPr lang="en-US" dirty="0"/>
          </a:p>
        </p:txBody>
      </p:sp>
    </p:spTree>
    <p:extLst>
      <p:ext uri="{BB962C8B-B14F-4D97-AF65-F5344CB8AC3E}">
        <p14:creationId xmlns:p14="http://schemas.microsoft.com/office/powerpoint/2010/main" val="24075190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38A5A-5526-C712-7B02-DE662D84567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8896A61-A4EF-D17E-8B1B-3FE26B3F452A}"/>
              </a:ext>
            </a:extLst>
          </p:cNvPr>
          <p:cNvSpPr>
            <a:spLocks noGrp="1"/>
          </p:cNvSpPr>
          <p:nvPr>
            <p:ph type="title"/>
          </p:nvPr>
        </p:nvSpPr>
        <p:spPr>
          <a:xfrm>
            <a:off x="2494721" y="533328"/>
            <a:ext cx="10515600" cy="1009651"/>
          </a:xfrm>
        </p:spPr>
        <p:txBody>
          <a:bodyPr>
            <a:normAutofit/>
          </a:bodyPr>
          <a:lstStyle/>
          <a:p>
            <a:r>
              <a:rPr lang="en-US" dirty="0"/>
              <a:t>11.1. Bio-based Products</a:t>
            </a:r>
            <a:endParaRPr lang="en-GB" dirty="0"/>
          </a:p>
        </p:txBody>
      </p:sp>
      <p:sp>
        <p:nvSpPr>
          <p:cNvPr id="4" name="Segnaposto piè di pagina 3">
            <a:extLst>
              <a:ext uri="{FF2B5EF4-FFF2-40B4-BE49-F238E27FC236}">
                <a16:creationId xmlns:a16="http://schemas.microsoft.com/office/drawing/2014/main" id="{2B9D04F4-791B-E081-5B23-468E14566520}"/>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Agricultural Production of Bio-based Resources</a:t>
            </a:r>
          </a:p>
        </p:txBody>
      </p:sp>
      <p:sp>
        <p:nvSpPr>
          <p:cNvPr id="5" name="Segnaposto numero diapositiva 4">
            <a:extLst>
              <a:ext uri="{FF2B5EF4-FFF2-40B4-BE49-F238E27FC236}">
                <a16:creationId xmlns:a16="http://schemas.microsoft.com/office/drawing/2014/main" id="{8867D576-27C2-6AF8-0BA7-B435B8C7D31D}"/>
              </a:ext>
            </a:extLst>
          </p:cNvPr>
          <p:cNvSpPr>
            <a:spLocks noGrp="1"/>
          </p:cNvSpPr>
          <p:nvPr>
            <p:ph type="sldNum" sz="quarter" idx="12"/>
          </p:nvPr>
        </p:nvSpPr>
        <p:spPr/>
        <p:txBody>
          <a:bodyPr/>
          <a:lstStyle/>
          <a:p>
            <a:fld id="{D57F1E4F-1CFF-5643-939E-217C01CDF565}" type="slidenum">
              <a:rPr lang="en-US" smtClean="0"/>
              <a:pPr/>
              <a:t>91</a:t>
            </a:fld>
            <a:endParaRPr lang="en-US" dirty="0"/>
          </a:p>
        </p:txBody>
      </p:sp>
      <p:sp>
        <p:nvSpPr>
          <p:cNvPr id="9" name="Content Placeholder 8">
            <a:extLst>
              <a:ext uri="{FF2B5EF4-FFF2-40B4-BE49-F238E27FC236}">
                <a16:creationId xmlns:a16="http://schemas.microsoft.com/office/drawing/2014/main" id="{888714F7-B0D2-6077-1592-F008E742A8CD}"/>
              </a:ext>
            </a:extLst>
          </p:cNvPr>
          <p:cNvSpPr>
            <a:spLocks noGrp="1"/>
          </p:cNvSpPr>
          <p:nvPr>
            <p:ph idx="1"/>
          </p:nvPr>
        </p:nvSpPr>
        <p:spPr>
          <a:xfrm>
            <a:off x="571500" y="1663974"/>
            <a:ext cx="10515600" cy="3882267"/>
          </a:xfrm>
        </p:spPr>
        <p:txBody>
          <a:bodyPr>
            <a:noAutofit/>
          </a:bodyPr>
          <a:lstStyle/>
          <a:p>
            <a:pPr marL="457200" lvl="1" indent="0" algn="l">
              <a:lnSpc>
                <a:spcPct val="120000"/>
              </a:lnSpc>
              <a:buNone/>
            </a:pPr>
            <a:r>
              <a:rPr lang="en-GB" sz="1800" b="1" i="0" u="sng" dirty="0">
                <a:effectLst/>
                <a:latin typeface="Söhne"/>
              </a:rPr>
              <a:t>Definition</a:t>
            </a:r>
          </a:p>
          <a:p>
            <a:pPr marL="742950" lvl="1" indent="-285750" algn="l">
              <a:lnSpc>
                <a:spcPct val="120000"/>
              </a:lnSpc>
              <a:buFont typeface="Arial" panose="020B0604020202020204" pitchFamily="34" charset="0"/>
              <a:buChar char="•"/>
            </a:pPr>
            <a:r>
              <a:rPr lang="en-GB" sz="1800" b="0" i="0" dirty="0">
                <a:effectLst/>
                <a:latin typeface="Söhne"/>
              </a:rPr>
              <a:t>Bio-based products are goods made from sustainable raw materials sourced from the food or agricultural sector.</a:t>
            </a:r>
          </a:p>
          <a:p>
            <a:pPr marL="742950" lvl="1" indent="-285750" algn="l">
              <a:lnSpc>
                <a:spcPct val="120000"/>
              </a:lnSpc>
              <a:buFont typeface="Arial" panose="020B0604020202020204" pitchFamily="34" charset="0"/>
              <a:buChar char="•"/>
            </a:pPr>
            <a:r>
              <a:rPr lang="en-GB" sz="1800" b="0" i="0" dirty="0">
                <a:effectLst/>
                <a:latin typeface="Söhne"/>
              </a:rPr>
              <a:t>The EU Commission defines them as products made wholly or partly from biological sources, excluding fossil sources.</a:t>
            </a:r>
          </a:p>
          <a:p>
            <a:pPr marL="742950" lvl="1" indent="-285750" algn="l">
              <a:lnSpc>
                <a:spcPct val="120000"/>
              </a:lnSpc>
              <a:buFont typeface="Arial" panose="020B0604020202020204" pitchFamily="34" charset="0"/>
              <a:buChar char="•"/>
            </a:pPr>
            <a:r>
              <a:rPr lang="en-GB" sz="1800" b="0" i="0" dirty="0">
                <a:effectLst/>
                <a:latin typeface="Söhne"/>
              </a:rPr>
              <a:t>In the US, bio-based products are defined by the Farm Security and Rural Investment Act of 2002 as articles derived from biological or renewable agricultural materials.</a:t>
            </a:r>
          </a:p>
          <a:p>
            <a:pPr marL="0" indent="0" algn="l">
              <a:lnSpc>
                <a:spcPct val="120000"/>
              </a:lnSpc>
              <a:buNone/>
            </a:pPr>
            <a:endParaRPr lang="en-GB" sz="1800" b="1" i="0" u="sng" dirty="0">
              <a:solidFill>
                <a:srgbClr val="595959"/>
              </a:solidFill>
              <a:effectLst/>
              <a:latin typeface="Söhne"/>
            </a:endParaRPr>
          </a:p>
          <a:p>
            <a:pPr marL="0" indent="0" algn="l">
              <a:lnSpc>
                <a:spcPct val="120000"/>
              </a:lnSpc>
              <a:buNone/>
            </a:pPr>
            <a:r>
              <a:rPr lang="en-GB" sz="1800" b="1" i="0" u="sng" dirty="0">
                <a:solidFill>
                  <a:srgbClr val="595959"/>
                </a:solidFill>
                <a:effectLst/>
                <a:latin typeface="Söhne"/>
              </a:rPr>
              <a:t>Promotion and Regulation</a:t>
            </a:r>
            <a:r>
              <a:rPr lang="en-GB" sz="1800" b="0" i="0" u="sng" dirty="0">
                <a:solidFill>
                  <a:srgbClr val="595959"/>
                </a:solidFill>
                <a:effectLst/>
                <a:latin typeface="Söhne"/>
              </a:rPr>
              <a:t>:</a:t>
            </a:r>
          </a:p>
          <a:p>
            <a:pPr marL="742950" lvl="1" indent="-285750" algn="l">
              <a:lnSpc>
                <a:spcPct val="120000"/>
              </a:lnSpc>
              <a:buFont typeface="Arial" panose="020B0604020202020204" pitchFamily="34" charset="0"/>
              <a:buChar char="•"/>
            </a:pPr>
            <a:r>
              <a:rPr lang="en-GB" sz="1800" b="0" i="0" dirty="0">
                <a:effectLst/>
                <a:latin typeface="Söhne"/>
              </a:rPr>
              <a:t>The US Department of Agriculture launched the </a:t>
            </a:r>
            <a:r>
              <a:rPr lang="en-GB" sz="1800" b="0" i="0" dirty="0" err="1">
                <a:effectLst/>
                <a:latin typeface="Söhne"/>
              </a:rPr>
              <a:t>BioPreferred</a:t>
            </a:r>
            <a:r>
              <a:rPr lang="en-GB" sz="1800" b="0" i="0" dirty="0">
                <a:effectLst/>
                <a:latin typeface="Söhne"/>
              </a:rPr>
              <a:t> program in 2002 to encourage the use of bio-based products.</a:t>
            </a:r>
          </a:p>
          <a:p>
            <a:pPr marL="742950" lvl="1" indent="-285750" algn="l">
              <a:lnSpc>
                <a:spcPct val="120000"/>
              </a:lnSpc>
              <a:buFont typeface="Arial" panose="020B0604020202020204" pitchFamily="34" charset="0"/>
              <a:buChar char="•"/>
            </a:pPr>
            <a:r>
              <a:rPr lang="en-GB" sz="1800" b="0" i="0" dirty="0">
                <a:effectLst/>
                <a:latin typeface="Söhne"/>
              </a:rPr>
              <a:t>Examples include agricultural sprays, compost enhancers, and pest control products.</a:t>
            </a:r>
          </a:p>
        </p:txBody>
      </p:sp>
    </p:spTree>
    <p:extLst>
      <p:ext uri="{BB962C8B-B14F-4D97-AF65-F5344CB8AC3E}">
        <p14:creationId xmlns:p14="http://schemas.microsoft.com/office/powerpoint/2010/main" val="17198942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2FA5D-6F21-AC2D-B186-F9975EF511B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307D45C-02A8-0C4D-212B-3C086A3FF441}"/>
              </a:ext>
            </a:extLst>
          </p:cNvPr>
          <p:cNvSpPr>
            <a:spLocks noGrp="1"/>
          </p:cNvSpPr>
          <p:nvPr>
            <p:ph type="title"/>
          </p:nvPr>
        </p:nvSpPr>
        <p:spPr>
          <a:xfrm>
            <a:off x="2667000" y="506824"/>
            <a:ext cx="10515600" cy="1009651"/>
          </a:xfrm>
        </p:spPr>
        <p:txBody>
          <a:bodyPr>
            <a:normAutofit/>
          </a:bodyPr>
          <a:lstStyle/>
          <a:p>
            <a:r>
              <a:rPr lang="en-US" dirty="0"/>
              <a:t>11.1. Bio-based Products</a:t>
            </a:r>
            <a:endParaRPr lang="en-GB" dirty="0"/>
          </a:p>
        </p:txBody>
      </p:sp>
      <p:sp>
        <p:nvSpPr>
          <p:cNvPr id="4" name="Segnaposto piè di pagina 3">
            <a:extLst>
              <a:ext uri="{FF2B5EF4-FFF2-40B4-BE49-F238E27FC236}">
                <a16:creationId xmlns:a16="http://schemas.microsoft.com/office/drawing/2014/main" id="{6E08620C-DE04-4C84-10F3-34865CBA1550}"/>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Agricultural Production of Bio-based Resources</a:t>
            </a:r>
          </a:p>
        </p:txBody>
      </p:sp>
      <p:sp>
        <p:nvSpPr>
          <p:cNvPr id="5" name="Segnaposto numero diapositiva 4">
            <a:extLst>
              <a:ext uri="{FF2B5EF4-FFF2-40B4-BE49-F238E27FC236}">
                <a16:creationId xmlns:a16="http://schemas.microsoft.com/office/drawing/2014/main" id="{8B1518B0-AD08-F4FB-5AAB-48DFB7BA57DC}"/>
              </a:ext>
            </a:extLst>
          </p:cNvPr>
          <p:cNvSpPr>
            <a:spLocks noGrp="1"/>
          </p:cNvSpPr>
          <p:nvPr>
            <p:ph type="sldNum" sz="quarter" idx="12"/>
          </p:nvPr>
        </p:nvSpPr>
        <p:spPr/>
        <p:txBody>
          <a:bodyPr/>
          <a:lstStyle/>
          <a:p>
            <a:fld id="{D57F1E4F-1CFF-5643-939E-217C01CDF565}" type="slidenum">
              <a:rPr lang="en-US" smtClean="0"/>
              <a:pPr/>
              <a:t>92</a:t>
            </a:fld>
            <a:endParaRPr lang="en-US" dirty="0"/>
          </a:p>
        </p:txBody>
      </p:sp>
      <p:sp>
        <p:nvSpPr>
          <p:cNvPr id="9" name="Content Placeholder 8">
            <a:extLst>
              <a:ext uri="{FF2B5EF4-FFF2-40B4-BE49-F238E27FC236}">
                <a16:creationId xmlns:a16="http://schemas.microsoft.com/office/drawing/2014/main" id="{B81674ED-75BE-EAA9-AC93-ECEA3420B527}"/>
              </a:ext>
            </a:extLst>
          </p:cNvPr>
          <p:cNvSpPr>
            <a:spLocks noGrp="1"/>
          </p:cNvSpPr>
          <p:nvPr>
            <p:ph idx="1"/>
          </p:nvPr>
        </p:nvSpPr>
        <p:spPr>
          <a:xfrm>
            <a:off x="838200" y="1894505"/>
            <a:ext cx="10515600" cy="3528463"/>
          </a:xfrm>
        </p:spPr>
        <p:txBody>
          <a:bodyPr>
            <a:noAutofit/>
          </a:bodyPr>
          <a:lstStyle/>
          <a:p>
            <a:pPr marL="0" indent="0" algn="l">
              <a:lnSpc>
                <a:spcPct val="150000"/>
              </a:lnSpc>
              <a:buNone/>
            </a:pPr>
            <a:r>
              <a:rPr lang="en-GB" sz="1800" b="1" i="0" dirty="0">
                <a:solidFill>
                  <a:srgbClr val="595959"/>
                </a:solidFill>
                <a:effectLst/>
                <a:latin typeface="Söhne"/>
              </a:rPr>
              <a:t>Global Shift</a:t>
            </a:r>
            <a:r>
              <a:rPr lang="en-GB" sz="1800" b="0" i="0" dirty="0">
                <a:solidFill>
                  <a:srgbClr val="595959"/>
                </a:solidFill>
                <a:effectLst/>
                <a:latin typeface="Söhne"/>
              </a:rPr>
              <a:t>:</a:t>
            </a:r>
          </a:p>
          <a:p>
            <a:pPr marL="742950" lvl="1" indent="-285750" algn="l">
              <a:lnSpc>
                <a:spcPct val="150000"/>
              </a:lnSpc>
              <a:buFont typeface="Arial" panose="020B0604020202020204" pitchFamily="34" charset="0"/>
              <a:buChar char="•"/>
            </a:pPr>
            <a:r>
              <a:rPr lang="en-GB" sz="1800" b="0" i="0" dirty="0">
                <a:effectLst/>
                <a:latin typeface="Söhne"/>
              </a:rPr>
              <a:t>The transition to bio-based products reflects economic, policy, and trade dynamics in agriculture.</a:t>
            </a:r>
          </a:p>
          <a:p>
            <a:pPr marL="742950" lvl="1" indent="-285750" algn="l">
              <a:lnSpc>
                <a:spcPct val="150000"/>
              </a:lnSpc>
              <a:buFont typeface="Arial" panose="020B0604020202020204" pitchFamily="34" charset="0"/>
              <a:buChar char="•"/>
            </a:pPr>
            <a:r>
              <a:rPr lang="en-GB" sz="1800" b="0" i="0" dirty="0">
                <a:effectLst/>
                <a:latin typeface="Söhne"/>
              </a:rPr>
              <a:t>Advancements in conversion processes and technologies drive this shift, converting traditional agricultural inputs into chemicals, energy, and other innovative products.</a:t>
            </a:r>
          </a:p>
          <a:p>
            <a:pPr marL="0" indent="0" algn="l">
              <a:lnSpc>
                <a:spcPct val="150000"/>
              </a:lnSpc>
              <a:buNone/>
            </a:pPr>
            <a:r>
              <a:rPr lang="en-GB" sz="1800" b="1" i="0" dirty="0">
                <a:solidFill>
                  <a:srgbClr val="595959"/>
                </a:solidFill>
                <a:effectLst/>
                <a:latin typeface="Söhne"/>
              </a:rPr>
              <a:t>Information Access</a:t>
            </a:r>
            <a:r>
              <a:rPr lang="en-GB" sz="1800" b="0" i="0" dirty="0">
                <a:solidFill>
                  <a:srgbClr val="595959"/>
                </a:solidFill>
                <a:effectLst/>
                <a:latin typeface="Söhne"/>
              </a:rPr>
              <a:t>:</a:t>
            </a:r>
          </a:p>
          <a:p>
            <a:pPr marL="742950" lvl="1" indent="-285750" algn="l">
              <a:lnSpc>
                <a:spcPct val="150000"/>
              </a:lnSpc>
              <a:buFont typeface="Arial" panose="020B0604020202020204" pitchFamily="34" charset="0"/>
              <a:buChar char="•"/>
            </a:pPr>
            <a:r>
              <a:rPr lang="en-GB" sz="1800" b="0" i="0" dirty="0">
                <a:effectLst/>
                <a:latin typeface="Söhne"/>
              </a:rPr>
              <a:t>Stakeholders require access to comprehensive technical databases to navigate the diverse classes of bioproducts effectively.</a:t>
            </a:r>
          </a:p>
          <a:p>
            <a:pPr marL="742950" lvl="1" indent="-285750" algn="l">
              <a:lnSpc>
                <a:spcPct val="150000"/>
              </a:lnSpc>
              <a:buFont typeface="Arial" panose="020B0604020202020204" pitchFamily="34" charset="0"/>
              <a:buChar char="•"/>
            </a:pPr>
            <a:r>
              <a:rPr lang="en-GB" sz="1800" b="0" i="0" dirty="0">
                <a:effectLst/>
                <a:latin typeface="Söhne"/>
              </a:rPr>
              <a:t>Initiatives like NASULGC emphasize the importance of such resources in facilitating informed decision-making.</a:t>
            </a:r>
          </a:p>
        </p:txBody>
      </p:sp>
    </p:spTree>
    <p:extLst>
      <p:ext uri="{BB962C8B-B14F-4D97-AF65-F5344CB8AC3E}">
        <p14:creationId xmlns:p14="http://schemas.microsoft.com/office/powerpoint/2010/main" val="20738857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BC419-8E0D-F845-81EE-AB61C161B86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096F145-DC2C-6297-14C0-BDF55FB28E63}"/>
              </a:ext>
            </a:extLst>
          </p:cNvPr>
          <p:cNvSpPr>
            <a:spLocks noGrp="1"/>
          </p:cNvSpPr>
          <p:nvPr>
            <p:ph type="title"/>
          </p:nvPr>
        </p:nvSpPr>
        <p:spPr>
          <a:xfrm>
            <a:off x="2905539" y="453004"/>
            <a:ext cx="10515600" cy="1009651"/>
          </a:xfrm>
        </p:spPr>
        <p:txBody>
          <a:bodyPr>
            <a:normAutofit/>
          </a:bodyPr>
          <a:lstStyle/>
          <a:p>
            <a:r>
              <a:rPr lang="en-US" dirty="0"/>
              <a:t>11.1. Bio-based Products</a:t>
            </a:r>
            <a:endParaRPr lang="en-GB" dirty="0"/>
          </a:p>
        </p:txBody>
      </p:sp>
      <p:sp>
        <p:nvSpPr>
          <p:cNvPr id="4" name="Segnaposto piè di pagina 3">
            <a:extLst>
              <a:ext uri="{FF2B5EF4-FFF2-40B4-BE49-F238E27FC236}">
                <a16:creationId xmlns:a16="http://schemas.microsoft.com/office/drawing/2014/main" id="{A9982E7E-FB1E-E2B3-6941-4E15763DA73E}"/>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Agricultural Production of Bio-based Resources</a:t>
            </a:r>
          </a:p>
        </p:txBody>
      </p:sp>
      <p:sp>
        <p:nvSpPr>
          <p:cNvPr id="5" name="Segnaposto numero diapositiva 4">
            <a:extLst>
              <a:ext uri="{FF2B5EF4-FFF2-40B4-BE49-F238E27FC236}">
                <a16:creationId xmlns:a16="http://schemas.microsoft.com/office/drawing/2014/main" id="{1C208329-A63D-D2A0-B07E-05D94AA3E0B7}"/>
              </a:ext>
            </a:extLst>
          </p:cNvPr>
          <p:cNvSpPr>
            <a:spLocks noGrp="1"/>
          </p:cNvSpPr>
          <p:nvPr>
            <p:ph type="sldNum" sz="quarter" idx="12"/>
          </p:nvPr>
        </p:nvSpPr>
        <p:spPr/>
        <p:txBody>
          <a:bodyPr/>
          <a:lstStyle/>
          <a:p>
            <a:fld id="{D57F1E4F-1CFF-5643-939E-217C01CDF565}" type="slidenum">
              <a:rPr lang="en-US" smtClean="0"/>
              <a:pPr/>
              <a:t>93</a:t>
            </a:fld>
            <a:endParaRPr lang="en-US" dirty="0"/>
          </a:p>
        </p:txBody>
      </p:sp>
      <p:pic>
        <p:nvPicPr>
          <p:cNvPr id="3" name="Content Placeholder 2" descr="A diagram of bio based products&#10;&#10;Description automatically generated">
            <a:extLst>
              <a:ext uri="{FF2B5EF4-FFF2-40B4-BE49-F238E27FC236}">
                <a16:creationId xmlns:a16="http://schemas.microsoft.com/office/drawing/2014/main" id="{37D0666C-B160-47AE-2C3B-21E8C1DF601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8190"/>
          <a:stretch/>
        </p:blipFill>
        <p:spPr bwMode="auto">
          <a:xfrm>
            <a:off x="2032038" y="2275828"/>
            <a:ext cx="7594524" cy="3785592"/>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84EEB4A8-73F3-0F14-AD93-678B00710356}"/>
              </a:ext>
            </a:extLst>
          </p:cNvPr>
          <p:cNvSpPr txBox="1"/>
          <p:nvPr/>
        </p:nvSpPr>
        <p:spPr>
          <a:xfrm>
            <a:off x="371060" y="1729041"/>
            <a:ext cx="6095258" cy="369332"/>
          </a:xfrm>
          <a:prstGeom prst="rect">
            <a:avLst/>
          </a:prstGeom>
          <a:noFill/>
        </p:spPr>
        <p:txBody>
          <a:bodyPr wrap="none" rtlCol="0">
            <a:spAutoFit/>
          </a:bodyPr>
          <a:lstStyle/>
          <a:p>
            <a:r>
              <a:rPr lang="en-GB" dirty="0">
                <a:solidFill>
                  <a:srgbClr val="595959"/>
                </a:solidFill>
              </a:rPr>
              <a:t>Schematic representation of the divisions of biobased products</a:t>
            </a:r>
            <a:endParaRPr lang="en-GR" dirty="0">
              <a:solidFill>
                <a:srgbClr val="595959"/>
              </a:solidFill>
            </a:endParaRPr>
          </a:p>
        </p:txBody>
      </p:sp>
      <p:sp>
        <p:nvSpPr>
          <p:cNvPr id="7" name="TextBox 6">
            <a:extLst>
              <a:ext uri="{FF2B5EF4-FFF2-40B4-BE49-F238E27FC236}">
                <a16:creationId xmlns:a16="http://schemas.microsoft.com/office/drawing/2014/main" id="{D7A53FFE-9CC7-8DD9-EA50-07E59200AF82}"/>
              </a:ext>
            </a:extLst>
          </p:cNvPr>
          <p:cNvSpPr txBox="1"/>
          <p:nvPr/>
        </p:nvSpPr>
        <p:spPr>
          <a:xfrm>
            <a:off x="8401735" y="5992655"/>
            <a:ext cx="1611339" cy="246221"/>
          </a:xfrm>
          <a:prstGeom prst="rect">
            <a:avLst/>
          </a:prstGeom>
          <a:noFill/>
        </p:spPr>
        <p:txBody>
          <a:bodyPr wrap="none" rtlCol="0">
            <a:spAutoFit/>
          </a:bodyPr>
          <a:lstStyle/>
          <a:p>
            <a:r>
              <a:rPr lang="en-GB" sz="1000" dirty="0">
                <a:solidFill>
                  <a:srgbClr val="595959"/>
                </a:solidFill>
              </a:rPr>
              <a:t>SOURCE: PRIYA ET AL, 2023</a:t>
            </a:r>
            <a:endParaRPr lang="en-GR" sz="1000" dirty="0">
              <a:solidFill>
                <a:srgbClr val="595959"/>
              </a:solidFill>
            </a:endParaRPr>
          </a:p>
        </p:txBody>
      </p:sp>
    </p:spTree>
    <p:extLst>
      <p:ext uri="{BB962C8B-B14F-4D97-AF65-F5344CB8AC3E}">
        <p14:creationId xmlns:p14="http://schemas.microsoft.com/office/powerpoint/2010/main" val="788534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F73DE-6934-F3F4-EB5F-504A5E0A0C6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2AD6751-89E9-A472-ECAA-977C22B54B55}"/>
              </a:ext>
            </a:extLst>
          </p:cNvPr>
          <p:cNvSpPr>
            <a:spLocks noGrp="1"/>
          </p:cNvSpPr>
          <p:nvPr>
            <p:ph type="title"/>
          </p:nvPr>
        </p:nvSpPr>
        <p:spPr>
          <a:xfrm>
            <a:off x="2759765" y="408055"/>
            <a:ext cx="10515600" cy="1009651"/>
          </a:xfrm>
        </p:spPr>
        <p:txBody>
          <a:bodyPr>
            <a:normAutofit/>
          </a:bodyPr>
          <a:lstStyle/>
          <a:p>
            <a:r>
              <a:rPr lang="en-US" dirty="0"/>
              <a:t>11.1. Bio-based Products</a:t>
            </a:r>
            <a:endParaRPr lang="en-GB" dirty="0"/>
          </a:p>
        </p:txBody>
      </p:sp>
      <p:sp>
        <p:nvSpPr>
          <p:cNvPr id="4" name="Segnaposto piè di pagina 3">
            <a:extLst>
              <a:ext uri="{FF2B5EF4-FFF2-40B4-BE49-F238E27FC236}">
                <a16:creationId xmlns:a16="http://schemas.microsoft.com/office/drawing/2014/main" id="{265828BC-4F60-1FF8-8CCC-8BB51EFF03FF}"/>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Agricultural Production of Bio-based Resources</a:t>
            </a:r>
          </a:p>
        </p:txBody>
      </p:sp>
      <p:sp>
        <p:nvSpPr>
          <p:cNvPr id="5" name="Segnaposto numero diapositiva 4">
            <a:extLst>
              <a:ext uri="{FF2B5EF4-FFF2-40B4-BE49-F238E27FC236}">
                <a16:creationId xmlns:a16="http://schemas.microsoft.com/office/drawing/2014/main" id="{BBBD7250-F8B6-3479-5B30-DF987CCAE586}"/>
              </a:ext>
            </a:extLst>
          </p:cNvPr>
          <p:cNvSpPr>
            <a:spLocks noGrp="1"/>
          </p:cNvSpPr>
          <p:nvPr>
            <p:ph type="sldNum" sz="quarter" idx="12"/>
          </p:nvPr>
        </p:nvSpPr>
        <p:spPr/>
        <p:txBody>
          <a:bodyPr/>
          <a:lstStyle/>
          <a:p>
            <a:fld id="{D57F1E4F-1CFF-5643-939E-217C01CDF565}" type="slidenum">
              <a:rPr lang="en-US" smtClean="0"/>
              <a:pPr/>
              <a:t>94</a:t>
            </a:fld>
            <a:endParaRPr lang="en-US" dirty="0"/>
          </a:p>
        </p:txBody>
      </p:sp>
      <p:sp>
        <p:nvSpPr>
          <p:cNvPr id="9" name="Content Placeholder 8">
            <a:extLst>
              <a:ext uri="{FF2B5EF4-FFF2-40B4-BE49-F238E27FC236}">
                <a16:creationId xmlns:a16="http://schemas.microsoft.com/office/drawing/2014/main" id="{7BCDB3DA-DED3-609A-4EAB-BD7CFDF9D913}"/>
              </a:ext>
            </a:extLst>
          </p:cNvPr>
          <p:cNvSpPr>
            <a:spLocks noGrp="1"/>
          </p:cNvSpPr>
          <p:nvPr>
            <p:ph idx="1"/>
          </p:nvPr>
        </p:nvSpPr>
        <p:spPr>
          <a:xfrm>
            <a:off x="457200" y="1598612"/>
            <a:ext cx="11277600" cy="4005332"/>
          </a:xfrm>
        </p:spPr>
        <p:txBody>
          <a:bodyPr>
            <a:noAutofit/>
          </a:bodyPr>
          <a:lstStyle/>
          <a:p>
            <a:pPr marL="0" indent="0" algn="just">
              <a:buNone/>
            </a:pPr>
            <a:r>
              <a:rPr lang="en-GB" sz="1800" b="1" i="0" dirty="0">
                <a:solidFill>
                  <a:srgbClr val="595959"/>
                </a:solidFill>
                <a:effectLst/>
                <a:latin typeface="Söhne"/>
              </a:rPr>
              <a:t>Biomaterials</a:t>
            </a:r>
            <a:r>
              <a:rPr lang="en-GB" sz="1800" b="0" i="0" dirty="0">
                <a:solidFill>
                  <a:srgbClr val="595959"/>
                </a:solidFill>
                <a:effectLst/>
                <a:latin typeface="Söhne"/>
              </a:rPr>
              <a:t>:</a:t>
            </a:r>
          </a:p>
          <a:p>
            <a:pPr marL="742950" lvl="1" indent="-285750" algn="just">
              <a:buFont typeface="Arial" panose="020B0604020202020204" pitchFamily="34" charset="0"/>
              <a:buChar char="•"/>
            </a:pPr>
            <a:r>
              <a:rPr lang="en-GB" sz="1800" b="0" i="0" dirty="0">
                <a:effectLst/>
                <a:latin typeface="Söhne"/>
              </a:rPr>
              <a:t>Derived from various biomass sources, including plants, marine resources, and animal residuals.</a:t>
            </a:r>
          </a:p>
          <a:p>
            <a:pPr marL="742950" lvl="1" indent="-285750" algn="just">
              <a:buFont typeface="Arial" panose="020B0604020202020204" pitchFamily="34" charset="0"/>
              <a:buChar char="•"/>
            </a:pPr>
            <a:r>
              <a:rPr lang="en-GB" sz="1800" b="0" i="0" dirty="0">
                <a:effectLst/>
                <a:latin typeface="Söhne"/>
              </a:rPr>
              <a:t>Processing of these resources yields biomaterials, requiring knowledge of feedstock composition for effective production.</a:t>
            </a:r>
          </a:p>
          <a:p>
            <a:pPr marL="742950" lvl="1" indent="-285750" algn="just">
              <a:buFont typeface="Arial" panose="020B0604020202020204" pitchFamily="34" charset="0"/>
              <a:buChar char="•"/>
            </a:pPr>
            <a:endParaRPr lang="en-GB" sz="1800" b="0" i="0" dirty="0">
              <a:effectLst/>
              <a:latin typeface="Söhne"/>
            </a:endParaRPr>
          </a:p>
          <a:p>
            <a:pPr marL="0" indent="0" algn="just">
              <a:buNone/>
            </a:pPr>
            <a:r>
              <a:rPr lang="en-GB" sz="1800" b="1" i="0" dirty="0">
                <a:solidFill>
                  <a:srgbClr val="595959"/>
                </a:solidFill>
                <a:effectLst/>
                <a:latin typeface="Söhne"/>
              </a:rPr>
              <a:t>Energy Fuels</a:t>
            </a:r>
            <a:r>
              <a:rPr lang="en-GB" sz="1800" b="0" i="0" dirty="0">
                <a:solidFill>
                  <a:srgbClr val="595959"/>
                </a:solidFill>
                <a:effectLst/>
                <a:latin typeface="Söhne"/>
              </a:rPr>
              <a:t>:</a:t>
            </a:r>
          </a:p>
          <a:p>
            <a:pPr marL="742950" lvl="1" indent="-285750" algn="just">
              <a:buFont typeface="Arial" panose="020B0604020202020204" pitchFamily="34" charset="0"/>
              <a:buChar char="•"/>
            </a:pPr>
            <a:r>
              <a:rPr lang="en-GB" sz="1800" b="0" i="0" dirty="0">
                <a:effectLst/>
                <a:latin typeface="Söhne"/>
              </a:rPr>
              <a:t>Biomass serves as a renewable energy source, including plants, agricultural waste, and forestry by-products.</a:t>
            </a:r>
          </a:p>
          <a:p>
            <a:pPr marL="742950" lvl="1" indent="-285750" algn="just">
              <a:buFont typeface="Arial" panose="020B0604020202020204" pitchFamily="34" charset="0"/>
              <a:buChar char="•"/>
            </a:pPr>
            <a:r>
              <a:rPr lang="en-GB" sz="1800" b="0" i="0" dirty="0">
                <a:effectLst/>
                <a:latin typeface="Söhne"/>
              </a:rPr>
              <a:t>Biofuels like ethanol, methanol, and biodiesel are produced from biomass using biochemical or thermochemical conversion processes.</a:t>
            </a:r>
          </a:p>
          <a:p>
            <a:pPr marL="742950" lvl="1" indent="-285750" algn="just">
              <a:buFont typeface="Arial" panose="020B0604020202020204" pitchFamily="34" charset="0"/>
              <a:buChar char="•"/>
            </a:pPr>
            <a:endParaRPr lang="en-GB" sz="1800" b="0" i="0" dirty="0">
              <a:effectLst/>
              <a:latin typeface="Söhne"/>
            </a:endParaRPr>
          </a:p>
          <a:p>
            <a:pPr marL="0" indent="0" algn="just">
              <a:buNone/>
            </a:pPr>
            <a:r>
              <a:rPr lang="en-GB" sz="1800" b="1" i="0" dirty="0">
                <a:solidFill>
                  <a:srgbClr val="595959"/>
                </a:solidFill>
                <a:effectLst/>
                <a:latin typeface="Söhne"/>
              </a:rPr>
              <a:t>Biochemicals</a:t>
            </a:r>
            <a:r>
              <a:rPr lang="en-GB" sz="1800" b="0" i="0" dirty="0">
                <a:solidFill>
                  <a:srgbClr val="595959"/>
                </a:solidFill>
                <a:effectLst/>
                <a:latin typeface="Söhne"/>
              </a:rPr>
              <a:t>:</a:t>
            </a:r>
          </a:p>
          <a:p>
            <a:pPr marL="742950" lvl="1" indent="-285750" algn="just">
              <a:buFont typeface="Arial" panose="020B0604020202020204" pitchFamily="34" charset="0"/>
              <a:buChar char="•"/>
            </a:pPr>
            <a:r>
              <a:rPr lang="en-GB" sz="1800" b="0" i="0" dirty="0">
                <a:effectLst/>
                <a:latin typeface="Söhne"/>
              </a:rPr>
              <a:t>Renewable chemicals derived from biomass offer eco-friendly alternatives to petroleum-based chemicals.</a:t>
            </a:r>
          </a:p>
          <a:p>
            <a:pPr marL="742950" lvl="1" indent="-285750" algn="just">
              <a:buFont typeface="Arial" panose="020B0604020202020204" pitchFamily="34" charset="0"/>
              <a:buChar char="•"/>
            </a:pPr>
            <a:r>
              <a:rPr lang="en-GB" sz="1800" b="0" i="0" dirty="0">
                <a:effectLst/>
                <a:latin typeface="Söhne"/>
              </a:rPr>
              <a:t>Examples include </a:t>
            </a:r>
            <a:r>
              <a:rPr lang="en-GB" sz="1800" b="0" i="0" dirty="0" err="1">
                <a:effectLst/>
                <a:latin typeface="Söhne"/>
              </a:rPr>
              <a:t>bioalcohols</a:t>
            </a:r>
            <a:r>
              <a:rPr lang="en-GB" sz="1800" b="0" i="0" dirty="0">
                <a:effectLst/>
                <a:latin typeface="Söhne"/>
              </a:rPr>
              <a:t> and bio-derived acids, utilized in pharmaceuticals, cosmetics, and food industries.</a:t>
            </a:r>
          </a:p>
          <a:p>
            <a:pPr marL="742950" lvl="1" indent="-285750" algn="just">
              <a:buFont typeface="Arial" panose="020B0604020202020204" pitchFamily="34" charset="0"/>
              <a:buChar char="•"/>
            </a:pPr>
            <a:r>
              <a:rPr lang="en-GB" sz="1800" b="0" i="0" dirty="0">
                <a:effectLst/>
                <a:latin typeface="Söhne"/>
              </a:rPr>
              <a:t>These alternatives are often more sustainable, cost-effective, and biodegradable compared to non-renewable counterparts.</a:t>
            </a:r>
          </a:p>
          <a:p>
            <a:pPr algn="just"/>
            <a:endParaRPr lang="en-GR" sz="1800" dirty="0">
              <a:solidFill>
                <a:srgbClr val="595959"/>
              </a:solidFill>
            </a:endParaRPr>
          </a:p>
        </p:txBody>
      </p:sp>
    </p:spTree>
    <p:extLst>
      <p:ext uri="{BB962C8B-B14F-4D97-AF65-F5344CB8AC3E}">
        <p14:creationId xmlns:p14="http://schemas.microsoft.com/office/powerpoint/2010/main" val="16499335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D5BE8-F778-C42C-1F1F-8C1010B0722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FF6BE51-6C40-EC09-3941-8D2F135AEA13}"/>
              </a:ext>
            </a:extLst>
          </p:cNvPr>
          <p:cNvSpPr>
            <a:spLocks noGrp="1"/>
          </p:cNvSpPr>
          <p:nvPr>
            <p:ph type="title"/>
          </p:nvPr>
        </p:nvSpPr>
        <p:spPr>
          <a:xfrm>
            <a:off x="1401418" y="612014"/>
            <a:ext cx="9418982" cy="1009651"/>
          </a:xfrm>
        </p:spPr>
        <p:txBody>
          <a:bodyPr>
            <a:normAutofit fontScale="90000"/>
          </a:bodyPr>
          <a:lstStyle/>
          <a:p>
            <a:pPr algn="ctr"/>
            <a:r>
              <a:rPr lang="en-US" dirty="0"/>
              <a:t>11.2. The emergence of bio-products in agriculture</a:t>
            </a:r>
            <a:endParaRPr lang="en-GB" dirty="0"/>
          </a:p>
        </p:txBody>
      </p:sp>
      <p:sp>
        <p:nvSpPr>
          <p:cNvPr id="4" name="Segnaposto piè di pagina 3">
            <a:extLst>
              <a:ext uri="{FF2B5EF4-FFF2-40B4-BE49-F238E27FC236}">
                <a16:creationId xmlns:a16="http://schemas.microsoft.com/office/drawing/2014/main" id="{7BAC8A8B-61DF-53E1-C4D7-F55E0B1DC2B3}"/>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Agricultural Production of Bio-based Resources</a:t>
            </a:r>
          </a:p>
        </p:txBody>
      </p:sp>
      <p:sp>
        <p:nvSpPr>
          <p:cNvPr id="5" name="Segnaposto numero diapositiva 4">
            <a:extLst>
              <a:ext uri="{FF2B5EF4-FFF2-40B4-BE49-F238E27FC236}">
                <a16:creationId xmlns:a16="http://schemas.microsoft.com/office/drawing/2014/main" id="{EB5EF34C-E575-0C45-9DF2-11943C49EDA4}"/>
              </a:ext>
            </a:extLst>
          </p:cNvPr>
          <p:cNvSpPr>
            <a:spLocks noGrp="1"/>
          </p:cNvSpPr>
          <p:nvPr>
            <p:ph type="sldNum" sz="quarter" idx="12"/>
          </p:nvPr>
        </p:nvSpPr>
        <p:spPr/>
        <p:txBody>
          <a:bodyPr/>
          <a:lstStyle/>
          <a:p>
            <a:fld id="{D57F1E4F-1CFF-5643-939E-217C01CDF565}" type="slidenum">
              <a:rPr lang="en-US" smtClean="0"/>
              <a:pPr/>
              <a:t>95</a:t>
            </a:fld>
            <a:endParaRPr lang="en-US" dirty="0"/>
          </a:p>
        </p:txBody>
      </p:sp>
      <p:sp>
        <p:nvSpPr>
          <p:cNvPr id="9" name="Content Placeholder 8">
            <a:extLst>
              <a:ext uri="{FF2B5EF4-FFF2-40B4-BE49-F238E27FC236}">
                <a16:creationId xmlns:a16="http://schemas.microsoft.com/office/drawing/2014/main" id="{E71110B2-B50F-7680-3BC4-0E4FC01B8CD6}"/>
              </a:ext>
            </a:extLst>
          </p:cNvPr>
          <p:cNvSpPr>
            <a:spLocks noGrp="1"/>
          </p:cNvSpPr>
          <p:nvPr>
            <p:ph idx="1"/>
          </p:nvPr>
        </p:nvSpPr>
        <p:spPr>
          <a:xfrm>
            <a:off x="530087" y="1998179"/>
            <a:ext cx="11131826" cy="4240697"/>
          </a:xfrm>
        </p:spPr>
        <p:txBody>
          <a:bodyPr>
            <a:normAutofit fontScale="92500" lnSpcReduction="10000"/>
          </a:bodyPr>
          <a:lstStyle/>
          <a:p>
            <a:pPr marL="0" indent="0" algn="just">
              <a:lnSpc>
                <a:spcPct val="150000"/>
              </a:lnSpc>
              <a:buNone/>
            </a:pPr>
            <a:r>
              <a:rPr lang="en-GB" sz="2000" b="1" i="0" u="sng" dirty="0">
                <a:solidFill>
                  <a:srgbClr val="595959"/>
                </a:solidFill>
                <a:effectLst/>
                <a:latin typeface="Söhne"/>
              </a:rPr>
              <a:t>Types of Bio-Products</a:t>
            </a:r>
            <a:r>
              <a:rPr lang="en-GB" sz="2000" b="0" i="0" u="sng" dirty="0">
                <a:solidFill>
                  <a:srgbClr val="595959"/>
                </a:solidFill>
                <a:effectLst/>
                <a:latin typeface="Söhne"/>
              </a:rPr>
              <a:t>:</a:t>
            </a:r>
          </a:p>
          <a:p>
            <a:pPr marL="742950" lvl="1" indent="-285750" algn="just">
              <a:lnSpc>
                <a:spcPct val="150000"/>
              </a:lnSpc>
              <a:buFont typeface="Arial" panose="020B0604020202020204" pitchFamily="34" charset="0"/>
              <a:buChar char="•"/>
            </a:pPr>
            <a:r>
              <a:rPr lang="en-GB" sz="2000" b="1" i="0" dirty="0">
                <a:effectLst/>
                <a:latin typeface="Söhne"/>
              </a:rPr>
              <a:t>Biopesticides</a:t>
            </a:r>
            <a:r>
              <a:rPr lang="en-GB" sz="2000" b="0" i="0" dirty="0">
                <a:effectLst/>
                <a:latin typeface="Söhne"/>
              </a:rPr>
              <a:t>: Utilize biological agents to control pests and diseases.</a:t>
            </a:r>
          </a:p>
          <a:p>
            <a:pPr marL="742950" lvl="1" indent="-285750" algn="just">
              <a:lnSpc>
                <a:spcPct val="150000"/>
              </a:lnSpc>
              <a:buFont typeface="Arial" panose="020B0604020202020204" pitchFamily="34" charset="0"/>
              <a:buChar char="•"/>
            </a:pPr>
            <a:r>
              <a:rPr lang="en-GB" sz="2000" b="1" i="0" dirty="0" err="1">
                <a:effectLst/>
                <a:latin typeface="Söhne"/>
              </a:rPr>
              <a:t>Biostimulants</a:t>
            </a:r>
            <a:r>
              <a:rPr lang="en-GB" sz="2000" b="0" i="0" dirty="0">
                <a:effectLst/>
                <a:latin typeface="Söhne"/>
              </a:rPr>
              <a:t>: Stimulate plant growth using substances like hormones or enzymes.</a:t>
            </a:r>
          </a:p>
          <a:p>
            <a:pPr marL="742950" lvl="1" indent="-285750" algn="just">
              <a:lnSpc>
                <a:spcPct val="150000"/>
              </a:lnSpc>
              <a:buFont typeface="Arial" panose="020B0604020202020204" pitchFamily="34" charset="0"/>
              <a:buChar char="•"/>
            </a:pPr>
            <a:r>
              <a:rPr lang="en-GB" sz="2000" b="1" i="0" dirty="0" err="1">
                <a:effectLst/>
                <a:latin typeface="Söhne"/>
              </a:rPr>
              <a:t>Biofertilisers</a:t>
            </a:r>
            <a:r>
              <a:rPr lang="en-GB" sz="2000" b="0" i="0" dirty="0">
                <a:effectLst/>
                <a:latin typeface="Söhne"/>
              </a:rPr>
              <a:t>: Provide nutrients from organic sources, such as compost or fishmeal, to enhance crop protection, improvement, and nutrition.</a:t>
            </a:r>
          </a:p>
          <a:p>
            <a:pPr marL="0" indent="0" algn="just">
              <a:lnSpc>
                <a:spcPct val="150000"/>
              </a:lnSpc>
              <a:buNone/>
            </a:pPr>
            <a:r>
              <a:rPr lang="en-GB" sz="2000" b="1" i="0" u="sng" dirty="0">
                <a:solidFill>
                  <a:srgbClr val="595959"/>
                </a:solidFill>
                <a:effectLst/>
                <a:latin typeface="Söhne"/>
              </a:rPr>
              <a:t>Applications</a:t>
            </a:r>
            <a:r>
              <a:rPr lang="en-GB" sz="2000" b="0" i="0" u="sng" dirty="0">
                <a:solidFill>
                  <a:srgbClr val="595959"/>
                </a:solidFill>
                <a:effectLst/>
                <a:latin typeface="Söhne"/>
              </a:rPr>
              <a:t>:</a:t>
            </a:r>
          </a:p>
          <a:p>
            <a:pPr marL="742950" lvl="1" indent="-285750" algn="just">
              <a:lnSpc>
                <a:spcPct val="150000"/>
              </a:lnSpc>
              <a:buFont typeface="Arial" panose="020B0604020202020204" pitchFamily="34" charset="0"/>
              <a:buChar char="•"/>
            </a:pPr>
            <a:r>
              <a:rPr lang="en-GB" sz="2000" b="0" i="0" dirty="0">
                <a:effectLst/>
                <a:latin typeface="Söhne"/>
              </a:rPr>
              <a:t>Widely adopted across industries from cosmetics to fuels due to their eco-friendly nature and efficacy.</a:t>
            </a:r>
          </a:p>
          <a:p>
            <a:pPr marL="742950" lvl="1" indent="-285750" algn="just">
              <a:lnSpc>
                <a:spcPct val="150000"/>
              </a:lnSpc>
              <a:buFont typeface="Arial" panose="020B0604020202020204" pitchFamily="34" charset="0"/>
              <a:buChar char="•"/>
            </a:pPr>
            <a:r>
              <a:rPr lang="en-GB" sz="2000" b="0" i="0" dirty="0">
                <a:effectLst/>
                <a:latin typeface="Söhne"/>
              </a:rPr>
              <a:t>Serve vital roles in integrated pest management, facilitating interspecies communication and promoting sustainable agricultural practices.</a:t>
            </a:r>
          </a:p>
          <a:p>
            <a:pPr algn="just">
              <a:lnSpc>
                <a:spcPct val="150000"/>
              </a:lnSpc>
            </a:pPr>
            <a:endParaRPr lang="en-GR" sz="2000" dirty="0">
              <a:solidFill>
                <a:srgbClr val="595959"/>
              </a:solidFill>
            </a:endParaRPr>
          </a:p>
        </p:txBody>
      </p:sp>
    </p:spTree>
    <p:extLst>
      <p:ext uri="{BB962C8B-B14F-4D97-AF65-F5344CB8AC3E}">
        <p14:creationId xmlns:p14="http://schemas.microsoft.com/office/powerpoint/2010/main" val="20163484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B660A-C190-0A6E-B102-49488F72AE8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1857D88-7A05-72EC-D49A-7697AF922FF3}"/>
              </a:ext>
            </a:extLst>
          </p:cNvPr>
          <p:cNvSpPr>
            <a:spLocks noGrp="1"/>
          </p:cNvSpPr>
          <p:nvPr>
            <p:ph type="title"/>
          </p:nvPr>
        </p:nvSpPr>
        <p:spPr>
          <a:xfrm>
            <a:off x="2994991" y="429662"/>
            <a:ext cx="11128513" cy="1009651"/>
          </a:xfrm>
        </p:spPr>
        <p:txBody>
          <a:bodyPr>
            <a:normAutofit/>
          </a:bodyPr>
          <a:lstStyle/>
          <a:p>
            <a:r>
              <a:rPr lang="en-US" dirty="0"/>
              <a:t>Additional Information</a:t>
            </a:r>
            <a:endParaRPr lang="en-GB" dirty="0"/>
          </a:p>
        </p:txBody>
      </p:sp>
      <p:sp>
        <p:nvSpPr>
          <p:cNvPr id="4" name="Segnaposto piè di pagina 3">
            <a:extLst>
              <a:ext uri="{FF2B5EF4-FFF2-40B4-BE49-F238E27FC236}">
                <a16:creationId xmlns:a16="http://schemas.microsoft.com/office/drawing/2014/main" id="{C1928A13-E2B2-B936-0CF3-DA93170E51C5}"/>
              </a:ext>
            </a:extLst>
          </p:cNvPr>
          <p:cNvSpPr>
            <a:spLocks noGrp="1"/>
          </p:cNvSpPr>
          <p:nvPr>
            <p:ph type="ftr" sz="quarter" idx="11"/>
          </p:nvPr>
        </p:nvSpPr>
        <p:spPr/>
        <p:txBody>
          <a:bodyPr/>
          <a:lstStyle/>
          <a:p>
            <a:r>
              <a:rPr lang="en-US" dirty="0"/>
              <a:t>Module: </a:t>
            </a:r>
            <a:r>
              <a:rPr lang="en-GB" dirty="0"/>
              <a:t>Bio-economy, circular economy and bio-based products</a:t>
            </a:r>
            <a:r>
              <a:rPr lang="en-US" dirty="0"/>
              <a:t> / Learning Unit: </a:t>
            </a:r>
            <a:r>
              <a:rPr lang="en-GB" dirty="0"/>
              <a:t>Circular Economy</a:t>
            </a:r>
            <a:r>
              <a:rPr lang="en-US" dirty="0"/>
              <a:t> / Sub Unit: Agricultural Production of Bio-based Resources</a:t>
            </a:r>
          </a:p>
        </p:txBody>
      </p:sp>
      <p:sp>
        <p:nvSpPr>
          <p:cNvPr id="5" name="Segnaposto numero diapositiva 4">
            <a:extLst>
              <a:ext uri="{FF2B5EF4-FFF2-40B4-BE49-F238E27FC236}">
                <a16:creationId xmlns:a16="http://schemas.microsoft.com/office/drawing/2014/main" id="{DD8161F1-54C2-222C-06EC-B4F590B49330}"/>
              </a:ext>
            </a:extLst>
          </p:cNvPr>
          <p:cNvSpPr>
            <a:spLocks noGrp="1"/>
          </p:cNvSpPr>
          <p:nvPr>
            <p:ph type="sldNum" sz="quarter" idx="12"/>
          </p:nvPr>
        </p:nvSpPr>
        <p:spPr/>
        <p:txBody>
          <a:bodyPr/>
          <a:lstStyle/>
          <a:p>
            <a:fld id="{D57F1E4F-1CFF-5643-939E-217C01CDF565}" type="slidenum">
              <a:rPr lang="en-US" smtClean="0"/>
              <a:pPr/>
              <a:t>96</a:t>
            </a:fld>
            <a:endParaRPr lang="en-US" dirty="0"/>
          </a:p>
        </p:txBody>
      </p:sp>
      <p:sp>
        <p:nvSpPr>
          <p:cNvPr id="9" name="Content Placeholder 8">
            <a:extLst>
              <a:ext uri="{FF2B5EF4-FFF2-40B4-BE49-F238E27FC236}">
                <a16:creationId xmlns:a16="http://schemas.microsoft.com/office/drawing/2014/main" id="{FE3FE6FA-CA8B-A6A0-C54C-4CEF108CE49E}"/>
              </a:ext>
            </a:extLst>
          </p:cNvPr>
          <p:cNvSpPr>
            <a:spLocks noGrp="1"/>
          </p:cNvSpPr>
          <p:nvPr>
            <p:ph idx="1"/>
          </p:nvPr>
        </p:nvSpPr>
        <p:spPr>
          <a:xfrm>
            <a:off x="609600" y="1895165"/>
            <a:ext cx="10515600" cy="4005332"/>
          </a:xfrm>
        </p:spPr>
        <p:txBody>
          <a:bodyPr>
            <a:normAutofit/>
          </a:bodyPr>
          <a:lstStyle/>
          <a:p>
            <a:pPr marL="0" indent="0" algn="just">
              <a:lnSpc>
                <a:spcPct val="115000"/>
              </a:lnSpc>
              <a:spcBef>
                <a:spcPts val="600"/>
              </a:spcBef>
              <a:spcAft>
                <a:spcPts val="600"/>
              </a:spcAft>
              <a:buNone/>
            </a:pP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If you want to learn more on Bio-based Products, please read this article in the following link</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2000" i="1" u="sng" dirty="0">
                <a:solidFill>
                  <a:srgbClr val="808080"/>
                </a:solidFill>
                <a:effectLst/>
                <a:latin typeface="Calibri" panose="020F0502020204030204" pitchFamily="34" charset="0"/>
                <a:ea typeface="Calibri" panose="020F0502020204030204" pitchFamily="34" charset="0"/>
                <a:cs typeface="Calibri" panose="020F0502020204030204" pitchFamily="34" charset="0"/>
                <a:hlinkClick r:id="rId2"/>
              </a:rPr>
              <a:t>https://single-market-economy.ec.europa.eu/sectors/biotechnology/bio-based-products_en#:~:text=Bio%2Dbased%20products%20are%20wholly,and%20paper%2C%20textiles%2C%20etc</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If you want to learn more on Bio-based Plastics from Agricultural Waste, please watch this video in the following link</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2000" i="1" u="sng" dirty="0">
                <a:solidFill>
                  <a:srgbClr val="808080"/>
                </a:solidFill>
                <a:effectLst/>
                <a:latin typeface="Calibri" panose="020F0502020204030204" pitchFamily="34" charset="0"/>
                <a:ea typeface="Calibri" panose="020F0502020204030204" pitchFamily="34" charset="0"/>
                <a:cs typeface="Calibri" panose="020F0502020204030204" pitchFamily="34" charset="0"/>
                <a:hlinkClick r:id="rId3"/>
              </a:rPr>
              <a:t>https://www.youtube.com/watch?v=ioHQNIrsojU</a:t>
            </a:r>
            <a:r>
              <a:rPr lang="en-GB" sz="20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endParaRPr lang="en-GR"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R" sz="2000" dirty="0"/>
          </a:p>
        </p:txBody>
      </p:sp>
    </p:spTree>
    <p:extLst>
      <p:ext uri="{BB962C8B-B14F-4D97-AF65-F5344CB8AC3E}">
        <p14:creationId xmlns:p14="http://schemas.microsoft.com/office/powerpoint/2010/main" val="40233394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10662DA-6ACC-4F7F-8F95-BCD38533EBC8}"/>
</file>

<file path=customXml/itemProps2.xml><?xml version="1.0" encoding="utf-8"?>
<ds:datastoreItem xmlns:ds="http://schemas.openxmlformats.org/officeDocument/2006/customXml" ds:itemID="{8997B5D7-95E7-436F-92F0-83A4233728FD}"/>
</file>

<file path=docProps/app.xml><?xml version="1.0" encoding="utf-8"?>
<Properties xmlns="http://schemas.openxmlformats.org/officeDocument/2006/extended-properties" xmlns:vt="http://schemas.openxmlformats.org/officeDocument/2006/docPropsVTypes">
  <Template/>
  <TotalTime>1294</TotalTime>
  <Words>8193</Words>
  <Application>Microsoft Macintosh PowerPoint</Application>
  <PresentationFormat>Widescreen</PresentationFormat>
  <Paragraphs>685</Paragraphs>
  <Slides>97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97</vt:i4>
      </vt:variant>
    </vt:vector>
  </HeadingPairs>
  <TitlesOfParts>
    <vt:vector size="105" baseType="lpstr">
      <vt:lpstr>Arial</vt:lpstr>
      <vt:lpstr>Calibri</vt:lpstr>
      <vt:lpstr>Calibri Light</vt:lpstr>
      <vt:lpstr>Minion Pro</vt:lpstr>
      <vt:lpstr>Söhne</vt:lpstr>
      <vt:lpstr>Symbol</vt:lpstr>
      <vt:lpstr>Wingdings</vt:lpstr>
      <vt:lpstr>Tema1</vt:lpstr>
      <vt:lpstr>PowerPoint Presentation</vt:lpstr>
      <vt:lpstr>Course: HEI Module: Bio-economy, circular economy and bio-based products  Learning Unit: Circular Economy </vt:lpstr>
      <vt:lpstr>CONTENTS</vt:lpstr>
      <vt:lpstr>PowerPoint Presentation</vt:lpstr>
      <vt:lpstr>1.1. Background </vt:lpstr>
      <vt:lpstr>PowerPoint Presentation</vt:lpstr>
      <vt:lpstr>PowerPoint Presentation</vt:lpstr>
      <vt:lpstr>1.2. Definition of Circular Economy</vt:lpstr>
      <vt:lpstr>1.2. Definition of Circular Economy</vt:lpstr>
      <vt:lpstr>Additional Information</vt:lpstr>
      <vt:lpstr>2. Linear Economy versus Circular Economy </vt:lpstr>
      <vt:lpstr>2.1. Linear Economy</vt:lpstr>
      <vt:lpstr>2.1. Linear Economy</vt:lpstr>
      <vt:lpstr>2.1. Linear Economy</vt:lpstr>
      <vt:lpstr>2.2. Circular Economy</vt:lpstr>
      <vt:lpstr>2.2. Circular Economy</vt:lpstr>
      <vt:lpstr>2.2. Circular Economy</vt:lpstr>
      <vt:lpstr>2.2. Circular Economy</vt:lpstr>
      <vt:lpstr>2.2. Circular Economy</vt:lpstr>
      <vt:lpstr>Additional Information</vt:lpstr>
      <vt:lpstr>3. Principles, Dimensions, Benefits and Challenges of Circular Economy</vt:lpstr>
      <vt:lpstr>3.1. Principles of Circular Economy</vt:lpstr>
      <vt:lpstr>3.1. Principles of Circular Economy</vt:lpstr>
      <vt:lpstr>PowerPoint Presentation</vt:lpstr>
      <vt:lpstr>PowerPoint Presentation</vt:lpstr>
      <vt:lpstr>PowerPoint Presentation</vt:lpstr>
      <vt:lpstr>PowerPoint Presentation</vt:lpstr>
      <vt:lpstr>PowerPoint Presentation</vt:lpstr>
      <vt:lpstr>3.2. Advantages of Circular Economy</vt:lpstr>
      <vt:lpstr>3.2.1.Preserving the environment</vt:lpstr>
      <vt:lpstr>3.2.2.Minimising dependence on raw materials</vt:lpstr>
      <vt:lpstr>3.2.3.Economic and consumer benefits</vt:lpstr>
      <vt:lpstr>Additional Information</vt:lpstr>
      <vt:lpstr>4. Action Plan for Circular Economy and Product Sustainability</vt:lpstr>
      <vt:lpstr>4.1. Strategic action plan</vt:lpstr>
      <vt:lpstr>4.1. Strategic action plan</vt:lpstr>
      <vt:lpstr>4.1. Strategic action plan</vt:lpstr>
      <vt:lpstr>4.1. Strategic action plan</vt:lpstr>
      <vt:lpstr>4.1. Strategic action plan</vt:lpstr>
      <vt:lpstr>Additional Information</vt:lpstr>
      <vt:lpstr>5. System Thinking and Circular Economy</vt:lpstr>
      <vt:lpstr>5.1. Systems Thinking</vt:lpstr>
      <vt:lpstr>5.1. Systems Thinking</vt:lpstr>
      <vt:lpstr>5.1. Systems Thinking</vt:lpstr>
      <vt:lpstr>5.1. Systems Thinking</vt:lpstr>
      <vt:lpstr>5.1. Systems Thinking</vt:lpstr>
      <vt:lpstr>Additional Information</vt:lpstr>
      <vt:lpstr>6. Applying Circularity to Agriculture</vt:lpstr>
      <vt:lpstr>6.1. Circular food system</vt:lpstr>
      <vt:lpstr>6.1. Circular food system</vt:lpstr>
      <vt:lpstr>6.1. Circular food system</vt:lpstr>
      <vt:lpstr>6.1. Circular food system</vt:lpstr>
      <vt:lpstr>6.1. Circular food system</vt:lpstr>
      <vt:lpstr>6.1. Circular food system</vt:lpstr>
      <vt:lpstr>6.2. Three fundamentals for circular food production</vt:lpstr>
      <vt:lpstr>6.2.1.Using plant biomass as the primary source of food for humans</vt:lpstr>
      <vt:lpstr>6.2.2.Reintegrate by-products of food production into the system</vt:lpstr>
      <vt:lpstr>6.2.3.Using animals</vt:lpstr>
      <vt:lpstr>Additional Information</vt:lpstr>
      <vt:lpstr>7. Agroecology and Regenerative Practices</vt:lpstr>
      <vt:lpstr>7.1. Agroecology</vt:lpstr>
      <vt:lpstr>7.1. Agroecology</vt:lpstr>
      <vt:lpstr>7.1. Agroecology</vt:lpstr>
      <vt:lpstr>7.1. Agroecology</vt:lpstr>
      <vt:lpstr>7.1. Agroecology</vt:lpstr>
      <vt:lpstr>7.2. Regenerative agriculture</vt:lpstr>
      <vt:lpstr>7.2. Regenerative agriculture</vt:lpstr>
      <vt:lpstr>7.2. Regenerative agriculture</vt:lpstr>
      <vt:lpstr>Additional Information</vt:lpstr>
      <vt:lpstr>8. Circular Farming Technologies</vt:lpstr>
      <vt:lpstr>8.1. Meeting the challenges of sustainable food production</vt:lpstr>
      <vt:lpstr>PowerPoint Presentation</vt:lpstr>
      <vt:lpstr>8.2. Benefits of specific circular technologies</vt:lpstr>
      <vt:lpstr>Additional Information</vt:lpstr>
      <vt:lpstr>9. Circular Business Models</vt:lpstr>
      <vt:lpstr>9.1. Business Model</vt:lpstr>
      <vt:lpstr>9.1. Business Model</vt:lpstr>
      <vt:lpstr>PowerPoint Presentation</vt:lpstr>
      <vt:lpstr>9.2. Circular Business Models</vt:lpstr>
      <vt:lpstr>9.2. Circular Business Models</vt:lpstr>
      <vt:lpstr>9.3. Essential Features of Circular Business Strategies </vt:lpstr>
      <vt:lpstr>9.3. Essential Features of Circular Business Strategies </vt:lpstr>
      <vt:lpstr>Additional Information</vt:lpstr>
      <vt:lpstr>10. Resource Reduction and Waste Management</vt:lpstr>
      <vt:lpstr>10.1. Resource Reduction and Waste Management</vt:lpstr>
      <vt:lpstr>10.1. Resource Reduction and Waste Management</vt:lpstr>
      <vt:lpstr>10.1. Resource Reduction and Waste Management</vt:lpstr>
      <vt:lpstr>10.1. Resource Reduction and Waste Management</vt:lpstr>
      <vt:lpstr>Additional Information</vt:lpstr>
      <vt:lpstr>11. Agricultural Production of Bio-based Resources</vt:lpstr>
      <vt:lpstr>11.1. Bio-based Products</vt:lpstr>
      <vt:lpstr>11.1. Bio-based Products</vt:lpstr>
      <vt:lpstr>11.1. Bio-based Products</vt:lpstr>
      <vt:lpstr>11.1. Bio-based Products</vt:lpstr>
      <vt:lpstr>11.2. The emergence of bio-products in agriculture</vt:lpstr>
      <vt:lpstr>Additional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Deirmentzoglou Georgios</cp:lastModifiedBy>
  <cp:revision>33</cp:revision>
  <dcterms:created xsi:type="dcterms:W3CDTF">2022-08-02T09:54:50Z</dcterms:created>
  <dcterms:modified xsi:type="dcterms:W3CDTF">2024-02-25T15:15:36Z</dcterms:modified>
</cp:coreProperties>
</file>