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5.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media/image9.jpg" ContentType="image/jpg"/>
  <Override PartName="/ppt/media/image10.jpg" ContentType="image/jpg"/>
  <Override PartName="/ppt/media/image11.jpg" ContentType="image/jpg"/>
  <Override PartName="/ppt/media/image8.jpg" ContentType="image/jpg"/>
  <Override PartName="/ppt/media/image7.jpg" ContentType="image/jpg"/>
  <Override PartName="/ppt/media/image6.jpg" ContentType="image/jpg"/>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media/image4.jpg" ContentType="image/jpg"/>
  <Override PartName="/ppt/media/image45.jpg" ContentType="image/jpg"/>
  <Override PartName="/ppt/media/image44.jpg" ContentType="image/jpg"/>
  <Override PartName="/ppt/media/image43.jpg" ContentType="image/jpg"/>
  <Override PartName="/ppt/media/image48.jpg" ContentType="image/jpg"/>
  <Override PartName="/ppt/media/image52.jpg" ContentType="image/jpg"/>
  <Override PartName="/ppt/media/image51.jpg" ContentType="image/jpg"/>
  <Override PartName="/ppt/media/image49.jpg" ContentType="image/jpg"/>
  <Override PartName="/ppt/media/image27.jpg" ContentType="image/jpg"/>
  <Override PartName="/ppt/media/image25.jpg" ContentType="image/jpg"/>
  <Override PartName="/ppt/media/image28.jpg" ContentType="image/jpg"/>
  <Override PartName="/ppt/media/image29.jpg" ContentType="image/jpg"/>
  <Override PartName="/ppt/media/image32.jpg" ContentType="image/jpg"/>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9"/>
  </p:notesMasterIdLst>
  <p:sldIdLst>
    <p:sldId id="265" r:id="rId2"/>
    <p:sldId id="256" r:id="rId3"/>
    <p:sldId id="347" r:id="rId4"/>
    <p:sldId id="258" r:id="rId5"/>
    <p:sldId id="259" r:id="rId6"/>
    <p:sldId id="278" r:id="rId7"/>
    <p:sldId id="279" r:id="rId8"/>
    <p:sldId id="280" r:id="rId9"/>
    <p:sldId id="282" r:id="rId10"/>
    <p:sldId id="283"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6" r:id="rId32"/>
    <p:sldId id="307" r:id="rId33"/>
    <p:sldId id="308"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4" r:id="rId57"/>
    <p:sldId id="335" r:id="rId58"/>
    <p:sldId id="336" r:id="rId59"/>
    <p:sldId id="337" r:id="rId60"/>
    <p:sldId id="338" r:id="rId61"/>
    <p:sldId id="339" r:id="rId62"/>
    <p:sldId id="341" r:id="rId63"/>
    <p:sldId id="343" r:id="rId64"/>
    <p:sldId id="344" r:id="rId65"/>
    <p:sldId id="345" r:id="rId66"/>
    <p:sldId id="346" r:id="rId67"/>
    <p:sldId id="266"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96" d="100"/>
          <a:sy n="96" d="100"/>
        </p:scale>
        <p:origin x="108"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27/03/2024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92171" y="493657"/>
            <a:ext cx="8436661" cy="553037"/>
          </a:xfrm>
          <a:prstGeom prst="rect">
            <a:avLst/>
          </a:prstGeom>
        </p:spPr>
        <p:txBody>
          <a:bodyPr wrap="square" lIns="0" tIns="0" rIns="0" bIns="0">
            <a:spAutoFit/>
          </a:bodyPr>
          <a:lstStyle>
            <a:lvl1pPr>
              <a:defRPr sz="3993" b="1" i="0">
                <a:solidFill>
                  <a:srgbClr val="008000"/>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309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7916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3"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0992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 id="2147483743" r:id="rId17"/>
    <p:sldLayoutId id="2147483744" r:id="rId18"/>
    <p:sldLayoutId id="2147483745" r:id="rId19"/>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36.png"/><Relationship Id="rId12" Type="http://schemas.openxmlformats.org/officeDocument/2006/relationships/image" Target="../media/image22.png"/><Relationship Id="rId17" Type="http://schemas.openxmlformats.org/officeDocument/2006/relationships/image" Target="../media/image43.jpg"/><Relationship Id="rId2" Type="http://schemas.openxmlformats.org/officeDocument/2006/relationships/image" Target="../media/image33.png"/><Relationship Id="rId16"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1.png"/><Relationship Id="rId10"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38.png"/><Relationship Id="rId14"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407394"/>
            <a:ext cx="8298754" cy="6032445"/>
            <a:chOff x="771698" y="448888"/>
            <a:chExt cx="9143998" cy="66468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48888"/>
              <a:ext cx="9143998" cy="6646861"/>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46043" y="2084626"/>
            <a:ext cx="11545957" cy="3743429"/>
          </a:xfrm>
          <a:prstGeom prst="rect">
            <a:avLst/>
          </a:prstGeom>
        </p:spPr>
        <p:txBody>
          <a:bodyPr vert="horz" wrap="square" lIns="0" tIns="11526" rIns="0" bIns="0" rtlCol="0">
            <a:spAutoFit/>
          </a:bodyPr>
          <a:lstStyle/>
          <a:p>
            <a:pPr marL="183848" marR="13255" indent="-172898">
              <a:spcBef>
                <a:spcPts val="91"/>
              </a:spcBef>
            </a:pPr>
            <a:r>
              <a:rPr lang="en-US" sz="2400" b="1" spc="-109" dirty="0">
                <a:latin typeface="Arial"/>
                <a:cs typeface="Arial"/>
              </a:rPr>
              <a:t>Plant-based ethanol can be obtained through the cultivation of wheat and sugar beet from which sugar is extracted.
The fermentation of the latter and subsequent distillation produces ethanol.  This can be used as an additive up to 5% directly in unleaded gasoline or transformed into ETBE (Ethyl Tertiary-Butyl Ester) by reaction with isobutylene, and blended up to 15% with unleaded gasoline.
There are also modified cars on the market that can be powered by bioethanol-gasoline blends with both pure components (FLEXFUEL CARS)
MTBE (Methyl Tertiary-Butyl Ester) is a derivative of Methanol extracted from dedicated sugar crops and is similar to ETBE.</a:t>
            </a:r>
            <a:endParaRPr sz="2400" dirty="0">
              <a:latin typeface="Arial"/>
              <a:cs typeface="Arial"/>
            </a:endParaRPr>
          </a:p>
        </p:txBody>
      </p:sp>
      <p:sp>
        <p:nvSpPr>
          <p:cNvPr id="112" name="object 112"/>
          <p:cNvSpPr txBox="1">
            <a:spLocks noGrp="1"/>
          </p:cNvSpPr>
          <p:nvPr>
            <p:ph type="title"/>
          </p:nvPr>
        </p:nvSpPr>
        <p:spPr>
          <a:xfrm>
            <a:off x="4645337" y="575930"/>
            <a:ext cx="2765676"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BIOETHANOL</a:t>
            </a:r>
            <a:endParaRPr spc="-49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190015" y="607253"/>
            <a:ext cx="5676580" cy="626102"/>
          </a:xfrm>
          <a:prstGeom prst="rect">
            <a:avLst/>
          </a:prstGeom>
        </p:spPr>
        <p:txBody>
          <a:bodyPr vert="horz" wrap="square" lIns="0" tIns="11526" rIns="0" bIns="0" rtlCol="0" anchor="ctr">
            <a:spAutoFit/>
          </a:bodyPr>
          <a:lstStyle/>
          <a:p>
            <a:pPr marL="11527">
              <a:lnSpc>
                <a:spcPct val="100000"/>
              </a:lnSpc>
              <a:spcBef>
                <a:spcPts val="91"/>
              </a:spcBef>
            </a:pPr>
            <a:r>
              <a:rPr lang="it-IT" spc="-481" dirty="0"/>
              <a:t>BIOETHANOL-PRODUCTION</a:t>
            </a:r>
            <a:endParaRPr spc="-481" dirty="0"/>
          </a:p>
        </p:txBody>
      </p:sp>
      <p:grpSp>
        <p:nvGrpSpPr>
          <p:cNvPr id="111" name="object 111"/>
          <p:cNvGrpSpPr/>
          <p:nvPr/>
        </p:nvGrpSpPr>
        <p:grpSpPr>
          <a:xfrm>
            <a:off x="1949018" y="1819958"/>
            <a:ext cx="7973786" cy="4718477"/>
            <a:chOff x="777340" y="2005324"/>
            <a:chExt cx="8785931" cy="5199062"/>
          </a:xfrm>
        </p:grpSpPr>
        <p:pic>
          <p:nvPicPr>
            <p:cNvPr id="112" name="object 112"/>
            <p:cNvPicPr/>
            <p:nvPr/>
          </p:nvPicPr>
          <p:blipFill>
            <a:blip r:embed="rId2" cstate="print"/>
            <a:stretch>
              <a:fillRect/>
            </a:stretch>
          </p:blipFill>
          <p:spPr>
            <a:xfrm>
              <a:off x="777340" y="2005324"/>
              <a:ext cx="4780340" cy="5199062"/>
            </a:xfrm>
            <a:prstGeom prst="rect">
              <a:avLst/>
            </a:prstGeom>
          </p:spPr>
        </p:pic>
        <p:pic>
          <p:nvPicPr>
            <p:cNvPr id="113" name="object 113"/>
            <p:cNvPicPr/>
            <p:nvPr/>
          </p:nvPicPr>
          <p:blipFill>
            <a:blip r:embed="rId3" cstate="print"/>
            <a:stretch>
              <a:fillRect/>
            </a:stretch>
          </p:blipFill>
          <p:spPr>
            <a:xfrm>
              <a:off x="5556971" y="2008763"/>
              <a:ext cx="4006300" cy="5040930"/>
            </a:xfrm>
            <a:prstGeom prst="rect">
              <a:avLst/>
            </a:prstGeom>
          </p:spPr>
        </p:pic>
      </p:gr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dirty="0">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980019" y="1852727"/>
            <a:ext cx="9595216" cy="4007604"/>
          </a:xfrm>
          <a:prstGeom prst="rect">
            <a:avLst/>
          </a:prstGeom>
        </p:spPr>
        <p:txBody>
          <a:bodyPr vert="horz" wrap="square" lIns="0" tIns="11526" rIns="0" bIns="0" rtlCol="0">
            <a:spAutoFit/>
          </a:bodyPr>
          <a:lstStyle/>
          <a:p>
            <a:pPr marL="183848" marR="4611" indent="-172898" algn="just">
              <a:spcBef>
                <a:spcPts val="91"/>
              </a:spcBef>
            </a:pPr>
            <a:r>
              <a:rPr sz="2500" b="1" spc="-172" dirty="0">
                <a:latin typeface="Arial"/>
                <a:cs typeface="Arial"/>
              </a:rPr>
              <a:t>Ethanol</a:t>
            </a:r>
            <a:r>
              <a:rPr sz="2500" b="1" spc="-168" dirty="0">
                <a:latin typeface="Arial"/>
                <a:cs typeface="Arial"/>
              </a:rPr>
              <a:t> </a:t>
            </a:r>
            <a:r>
              <a:rPr sz="2500" b="1" spc="-191" dirty="0">
                <a:latin typeface="Arial"/>
                <a:cs typeface="Arial"/>
              </a:rPr>
              <a:t>can</a:t>
            </a:r>
            <a:r>
              <a:rPr sz="2500" b="1" spc="-185" dirty="0">
                <a:latin typeface="Arial"/>
                <a:cs typeface="Arial"/>
              </a:rPr>
              <a:t> </a:t>
            </a:r>
            <a:r>
              <a:rPr sz="2500" b="1" spc="-191" dirty="0">
                <a:latin typeface="Arial"/>
                <a:cs typeface="Arial"/>
              </a:rPr>
              <a:t>be</a:t>
            </a:r>
            <a:r>
              <a:rPr sz="2500" b="1" spc="-185" dirty="0">
                <a:latin typeface="Arial"/>
                <a:cs typeface="Arial"/>
              </a:rPr>
              <a:t> </a:t>
            </a:r>
            <a:r>
              <a:rPr sz="2500" b="1" spc="-191" dirty="0">
                <a:latin typeface="Arial"/>
                <a:cs typeface="Arial"/>
              </a:rPr>
              <a:t>produced</a:t>
            </a:r>
            <a:r>
              <a:rPr sz="2500" b="1" spc="-185" dirty="0">
                <a:latin typeface="Arial"/>
                <a:cs typeface="Arial"/>
              </a:rPr>
              <a:t> from</a:t>
            </a:r>
            <a:r>
              <a:rPr sz="2500" b="1" spc="-182" dirty="0">
                <a:latin typeface="Arial"/>
                <a:cs typeface="Arial"/>
              </a:rPr>
              <a:t> </a:t>
            </a:r>
            <a:r>
              <a:rPr sz="2500" b="1" spc="-191" dirty="0">
                <a:latin typeface="Arial"/>
                <a:cs typeface="Arial"/>
              </a:rPr>
              <a:t>any</a:t>
            </a:r>
            <a:r>
              <a:rPr sz="2500" b="1" spc="-185" dirty="0">
                <a:latin typeface="Arial"/>
                <a:cs typeface="Arial"/>
              </a:rPr>
              <a:t> </a:t>
            </a:r>
            <a:r>
              <a:rPr sz="2500" b="1" spc="-154" dirty="0">
                <a:latin typeface="Arial"/>
                <a:cs typeface="Arial"/>
              </a:rPr>
              <a:t>biological</a:t>
            </a:r>
            <a:r>
              <a:rPr sz="2500" b="1" spc="-150" dirty="0">
                <a:latin typeface="Arial"/>
                <a:cs typeface="Arial"/>
              </a:rPr>
              <a:t> </a:t>
            </a:r>
            <a:r>
              <a:rPr sz="2500" b="1" spc="-172" dirty="0">
                <a:latin typeface="Arial"/>
                <a:cs typeface="Arial"/>
              </a:rPr>
              <a:t>feedstock</a:t>
            </a:r>
            <a:r>
              <a:rPr sz="2500" b="1" spc="-168" dirty="0">
                <a:latin typeface="Arial"/>
                <a:cs typeface="Arial"/>
              </a:rPr>
              <a:t> </a:t>
            </a:r>
            <a:r>
              <a:rPr sz="2500" b="1" spc="-154" dirty="0">
                <a:latin typeface="Arial"/>
                <a:cs typeface="Arial"/>
              </a:rPr>
              <a:t>that</a:t>
            </a:r>
            <a:r>
              <a:rPr sz="2500" b="1" spc="-150" dirty="0">
                <a:latin typeface="Arial"/>
                <a:cs typeface="Arial"/>
              </a:rPr>
              <a:t> </a:t>
            </a:r>
            <a:r>
              <a:rPr sz="2500" b="1" spc="-172" dirty="0">
                <a:latin typeface="Arial"/>
                <a:cs typeface="Arial"/>
              </a:rPr>
              <a:t>contains</a:t>
            </a:r>
            <a:r>
              <a:rPr sz="2500" b="1" spc="-168" dirty="0">
                <a:latin typeface="Arial"/>
                <a:cs typeface="Arial"/>
              </a:rPr>
              <a:t> appreciable </a:t>
            </a:r>
            <a:r>
              <a:rPr sz="2500" b="1" spc="-163" dirty="0">
                <a:latin typeface="Arial"/>
                <a:cs typeface="Arial"/>
              </a:rPr>
              <a:t> </a:t>
            </a:r>
            <a:r>
              <a:rPr sz="2500" b="1" spc="-195" dirty="0">
                <a:latin typeface="Arial"/>
                <a:cs typeface="Arial"/>
              </a:rPr>
              <a:t>amounts </a:t>
            </a:r>
            <a:r>
              <a:rPr sz="2500" b="1" spc="-154" dirty="0">
                <a:latin typeface="Arial"/>
                <a:cs typeface="Arial"/>
              </a:rPr>
              <a:t>of </a:t>
            </a:r>
            <a:r>
              <a:rPr sz="2500" b="1" spc="-182" dirty="0">
                <a:latin typeface="Arial"/>
                <a:cs typeface="Arial"/>
              </a:rPr>
              <a:t>sugar </a:t>
            </a:r>
            <a:r>
              <a:rPr sz="2500" b="1" spc="-168" dirty="0">
                <a:latin typeface="Arial"/>
                <a:cs typeface="Arial"/>
              </a:rPr>
              <a:t>or </a:t>
            </a:r>
            <a:r>
              <a:rPr sz="2500" b="1" spc="-163" dirty="0">
                <a:latin typeface="Arial"/>
                <a:cs typeface="Arial"/>
              </a:rPr>
              <a:t>materials </a:t>
            </a:r>
            <a:r>
              <a:rPr sz="2500" b="1" spc="-154" dirty="0">
                <a:latin typeface="Arial"/>
                <a:cs typeface="Arial"/>
              </a:rPr>
              <a:t>that </a:t>
            </a:r>
            <a:r>
              <a:rPr sz="2500" b="1" spc="-191" dirty="0">
                <a:latin typeface="Arial"/>
                <a:cs typeface="Arial"/>
              </a:rPr>
              <a:t>can be </a:t>
            </a:r>
            <a:r>
              <a:rPr sz="2500" b="1" spc="-177" dirty="0">
                <a:latin typeface="Arial"/>
                <a:cs typeface="Arial"/>
              </a:rPr>
              <a:t>converted </a:t>
            </a:r>
            <a:r>
              <a:rPr sz="2500" b="1" spc="-154" dirty="0">
                <a:latin typeface="Arial"/>
                <a:cs typeface="Arial"/>
              </a:rPr>
              <a:t>into </a:t>
            </a:r>
            <a:r>
              <a:rPr sz="2500" b="1" spc="-182" dirty="0">
                <a:latin typeface="Arial"/>
                <a:cs typeface="Arial"/>
              </a:rPr>
              <a:t>sugar </a:t>
            </a:r>
            <a:r>
              <a:rPr sz="2500" b="1" spc="-191" dirty="0">
                <a:latin typeface="Arial"/>
                <a:cs typeface="Arial"/>
              </a:rPr>
              <a:t>such </a:t>
            </a:r>
            <a:r>
              <a:rPr sz="2500" b="1" spc="-185" dirty="0">
                <a:latin typeface="Arial"/>
                <a:cs typeface="Arial"/>
              </a:rPr>
              <a:t>as </a:t>
            </a:r>
            <a:r>
              <a:rPr sz="2500" b="1" spc="-168" dirty="0">
                <a:latin typeface="Arial"/>
                <a:cs typeface="Arial"/>
              </a:rPr>
              <a:t>starch or </a:t>
            </a:r>
            <a:r>
              <a:rPr sz="2500" b="1" spc="-163" dirty="0">
                <a:latin typeface="Arial"/>
                <a:cs typeface="Arial"/>
              </a:rPr>
              <a:t> </a:t>
            </a:r>
            <a:r>
              <a:rPr sz="2500" b="1" spc="-154" dirty="0">
                <a:latin typeface="Arial"/>
                <a:cs typeface="Arial"/>
              </a:rPr>
              <a:t>cellulose.</a:t>
            </a:r>
            <a:endParaRPr sz="2500" dirty="0">
              <a:latin typeface="Arial"/>
              <a:cs typeface="Arial"/>
            </a:endParaRPr>
          </a:p>
          <a:p>
            <a:pPr marL="11527" algn="just">
              <a:spcBef>
                <a:spcPts val="436"/>
              </a:spcBef>
            </a:pPr>
            <a:r>
              <a:rPr sz="2500" b="1" spc="-185" dirty="0">
                <a:solidFill>
                  <a:srgbClr val="008000"/>
                </a:solidFill>
                <a:latin typeface="Arial"/>
                <a:cs typeface="Arial"/>
              </a:rPr>
              <a:t>Sugar</a:t>
            </a:r>
            <a:r>
              <a:rPr sz="2500" b="1" spc="-86" dirty="0">
                <a:solidFill>
                  <a:srgbClr val="008000"/>
                </a:solidFill>
                <a:latin typeface="Arial"/>
                <a:cs typeface="Arial"/>
              </a:rPr>
              <a:t> </a:t>
            </a:r>
            <a:r>
              <a:rPr sz="2500" b="1" spc="-172" dirty="0">
                <a:solidFill>
                  <a:srgbClr val="008000"/>
                </a:solidFill>
                <a:latin typeface="Arial"/>
                <a:cs typeface="Arial"/>
              </a:rPr>
              <a:t>beets</a:t>
            </a:r>
            <a:r>
              <a:rPr sz="2500" b="1" spc="-91" dirty="0">
                <a:solidFill>
                  <a:srgbClr val="008000"/>
                </a:solidFill>
                <a:latin typeface="Arial"/>
                <a:cs typeface="Arial"/>
              </a:rPr>
              <a:t> </a:t>
            </a:r>
            <a:r>
              <a:rPr sz="2500" b="1" spc="-195" dirty="0">
                <a:latin typeface="Arial"/>
                <a:cs typeface="Arial"/>
              </a:rPr>
              <a:t>and</a:t>
            </a:r>
            <a:r>
              <a:rPr sz="2500" b="1" spc="-86" dirty="0">
                <a:latin typeface="Arial"/>
                <a:cs typeface="Arial"/>
              </a:rPr>
              <a:t> </a:t>
            </a:r>
            <a:r>
              <a:rPr sz="2500" b="1" spc="-182" dirty="0">
                <a:solidFill>
                  <a:srgbClr val="008000"/>
                </a:solidFill>
                <a:latin typeface="Arial"/>
                <a:cs typeface="Arial"/>
              </a:rPr>
              <a:t>sugar</a:t>
            </a:r>
            <a:r>
              <a:rPr sz="2500" b="1" spc="-86" dirty="0">
                <a:solidFill>
                  <a:srgbClr val="008000"/>
                </a:solidFill>
                <a:latin typeface="Arial"/>
                <a:cs typeface="Arial"/>
              </a:rPr>
              <a:t> </a:t>
            </a:r>
            <a:r>
              <a:rPr sz="2500" b="1" spc="-191" dirty="0">
                <a:solidFill>
                  <a:srgbClr val="008000"/>
                </a:solidFill>
                <a:latin typeface="Arial"/>
                <a:cs typeface="Arial"/>
              </a:rPr>
              <a:t>cane</a:t>
            </a:r>
            <a:r>
              <a:rPr sz="2500" b="1" spc="-91" dirty="0">
                <a:solidFill>
                  <a:srgbClr val="008000"/>
                </a:solidFill>
                <a:latin typeface="Arial"/>
                <a:cs typeface="Arial"/>
              </a:rPr>
              <a:t> </a:t>
            </a:r>
            <a:r>
              <a:rPr sz="2500" b="1" spc="-168" dirty="0">
                <a:latin typeface="Arial"/>
                <a:cs typeface="Arial"/>
              </a:rPr>
              <a:t>are</a:t>
            </a:r>
            <a:r>
              <a:rPr sz="2500" b="1" spc="-86" dirty="0">
                <a:latin typeface="Arial"/>
                <a:cs typeface="Arial"/>
              </a:rPr>
              <a:t> </a:t>
            </a:r>
            <a:r>
              <a:rPr sz="2500" b="1" spc="-182" dirty="0">
                <a:latin typeface="Arial"/>
                <a:cs typeface="Arial"/>
              </a:rPr>
              <a:t>obvious</a:t>
            </a:r>
            <a:r>
              <a:rPr sz="2500" b="1" spc="-86" dirty="0">
                <a:latin typeface="Arial"/>
                <a:cs typeface="Arial"/>
              </a:rPr>
              <a:t> </a:t>
            </a:r>
            <a:r>
              <a:rPr sz="2500" b="1" spc="-191" dirty="0">
                <a:latin typeface="Arial"/>
                <a:cs typeface="Arial"/>
              </a:rPr>
              <a:t>examples</a:t>
            </a:r>
            <a:r>
              <a:rPr sz="2500" b="1" spc="-86" dirty="0">
                <a:latin typeface="Arial"/>
                <a:cs typeface="Arial"/>
              </a:rPr>
              <a:t> </a:t>
            </a:r>
            <a:r>
              <a:rPr sz="2500" b="1" spc="-154" dirty="0">
                <a:latin typeface="Arial"/>
                <a:cs typeface="Arial"/>
              </a:rPr>
              <a:t>of</a:t>
            </a:r>
            <a:r>
              <a:rPr sz="2500" b="1" spc="-86" dirty="0">
                <a:latin typeface="Arial"/>
                <a:cs typeface="Arial"/>
              </a:rPr>
              <a:t> </a:t>
            </a:r>
            <a:r>
              <a:rPr sz="2500" b="1" spc="-172" dirty="0">
                <a:latin typeface="Arial"/>
                <a:cs typeface="Arial"/>
              </a:rPr>
              <a:t>feedstock</a:t>
            </a:r>
            <a:r>
              <a:rPr sz="2500" b="1" spc="-86" dirty="0">
                <a:latin typeface="Arial"/>
                <a:cs typeface="Arial"/>
              </a:rPr>
              <a:t> </a:t>
            </a:r>
            <a:r>
              <a:rPr sz="2500" b="1" spc="-154" dirty="0">
                <a:latin typeface="Arial"/>
                <a:cs typeface="Arial"/>
              </a:rPr>
              <a:t>that</a:t>
            </a:r>
            <a:r>
              <a:rPr sz="2500" b="1" spc="-86" dirty="0">
                <a:latin typeface="Arial"/>
                <a:cs typeface="Arial"/>
              </a:rPr>
              <a:t> </a:t>
            </a:r>
            <a:r>
              <a:rPr sz="2500" b="1" spc="-168" dirty="0">
                <a:latin typeface="Arial"/>
                <a:cs typeface="Arial"/>
              </a:rPr>
              <a:t>contain</a:t>
            </a:r>
            <a:r>
              <a:rPr sz="2500" b="1" spc="-91" dirty="0">
                <a:latin typeface="Arial"/>
                <a:cs typeface="Arial"/>
              </a:rPr>
              <a:t> </a:t>
            </a:r>
            <a:r>
              <a:rPr sz="2500" b="1" spc="-182" dirty="0">
                <a:latin typeface="Arial"/>
                <a:cs typeface="Arial"/>
              </a:rPr>
              <a:t>sugar.</a:t>
            </a:r>
            <a:endParaRPr sz="2500" dirty="0">
              <a:latin typeface="Arial"/>
              <a:cs typeface="Arial"/>
            </a:endParaRPr>
          </a:p>
          <a:p>
            <a:pPr marL="183848" marR="13255" indent="-172898" algn="just">
              <a:lnSpc>
                <a:spcPct val="100800"/>
              </a:lnSpc>
              <a:spcBef>
                <a:spcPts val="345"/>
              </a:spcBef>
            </a:pPr>
            <a:r>
              <a:rPr sz="2500" b="1" spc="-172" dirty="0">
                <a:solidFill>
                  <a:srgbClr val="008000"/>
                </a:solidFill>
                <a:latin typeface="Arial"/>
                <a:cs typeface="Arial"/>
              </a:rPr>
              <a:t>Corn</a:t>
            </a:r>
            <a:r>
              <a:rPr sz="2500" b="1" spc="-172" dirty="0">
                <a:latin typeface="Arial"/>
                <a:cs typeface="Arial"/>
              </a:rPr>
              <a:t>,</a:t>
            </a:r>
            <a:r>
              <a:rPr sz="2500" b="1" spc="-168" dirty="0">
                <a:latin typeface="Arial"/>
                <a:cs typeface="Arial"/>
              </a:rPr>
              <a:t> </a:t>
            </a:r>
            <a:r>
              <a:rPr sz="2500" b="1" spc="-185" dirty="0">
                <a:solidFill>
                  <a:srgbClr val="008000"/>
                </a:solidFill>
                <a:latin typeface="Arial"/>
                <a:cs typeface="Arial"/>
              </a:rPr>
              <a:t>wheat</a:t>
            </a:r>
            <a:r>
              <a:rPr sz="2500" b="1" spc="-182" dirty="0">
                <a:solidFill>
                  <a:srgbClr val="008000"/>
                </a:solidFill>
                <a:latin typeface="Arial"/>
                <a:cs typeface="Arial"/>
              </a:rPr>
              <a:t> </a:t>
            </a:r>
            <a:r>
              <a:rPr sz="2500" b="1" spc="-195" dirty="0">
                <a:latin typeface="Arial"/>
                <a:cs typeface="Arial"/>
              </a:rPr>
              <a:t>and</a:t>
            </a:r>
            <a:r>
              <a:rPr sz="2500" b="1" spc="-191" dirty="0">
                <a:latin typeface="Arial"/>
                <a:cs typeface="Arial"/>
              </a:rPr>
              <a:t> </a:t>
            </a:r>
            <a:r>
              <a:rPr sz="2500" b="1" spc="-168" dirty="0">
                <a:latin typeface="Arial"/>
                <a:cs typeface="Arial"/>
              </a:rPr>
              <a:t>other</a:t>
            </a:r>
            <a:r>
              <a:rPr sz="2500" b="1" spc="-163" dirty="0">
                <a:latin typeface="Arial"/>
                <a:cs typeface="Arial"/>
              </a:rPr>
              <a:t> </a:t>
            </a:r>
            <a:r>
              <a:rPr sz="2500" b="1" spc="-163" dirty="0">
                <a:solidFill>
                  <a:srgbClr val="008000"/>
                </a:solidFill>
                <a:latin typeface="Arial"/>
                <a:cs typeface="Arial"/>
              </a:rPr>
              <a:t>cereals</a:t>
            </a:r>
            <a:r>
              <a:rPr sz="2500" b="1" spc="-159" dirty="0">
                <a:solidFill>
                  <a:srgbClr val="008000"/>
                </a:solidFill>
                <a:latin typeface="Arial"/>
                <a:cs typeface="Arial"/>
              </a:rPr>
              <a:t> </a:t>
            </a:r>
            <a:r>
              <a:rPr sz="2500" b="1" spc="-168" dirty="0">
                <a:latin typeface="Arial"/>
                <a:cs typeface="Arial"/>
              </a:rPr>
              <a:t>contain</a:t>
            </a:r>
            <a:r>
              <a:rPr sz="2500" b="1" spc="-163" dirty="0">
                <a:latin typeface="Arial"/>
                <a:cs typeface="Arial"/>
              </a:rPr>
              <a:t> </a:t>
            </a:r>
            <a:r>
              <a:rPr sz="2500" b="1" spc="-168" dirty="0">
                <a:latin typeface="Arial"/>
                <a:cs typeface="Arial"/>
              </a:rPr>
              <a:t>starch</a:t>
            </a:r>
            <a:r>
              <a:rPr sz="2500" b="1" spc="-163" dirty="0">
                <a:latin typeface="Arial"/>
                <a:cs typeface="Arial"/>
              </a:rPr>
              <a:t> </a:t>
            </a:r>
            <a:r>
              <a:rPr sz="2500" b="1" spc="-136" dirty="0">
                <a:latin typeface="Arial"/>
                <a:cs typeface="Arial"/>
              </a:rPr>
              <a:t>(in </a:t>
            </a:r>
            <a:r>
              <a:rPr sz="2500" b="1" spc="-145" dirty="0">
                <a:latin typeface="Arial"/>
                <a:cs typeface="Arial"/>
              </a:rPr>
              <a:t>their </a:t>
            </a:r>
            <a:r>
              <a:rPr sz="2500" b="1" spc="-159" dirty="0">
                <a:latin typeface="Arial"/>
                <a:cs typeface="Arial"/>
              </a:rPr>
              <a:t>kernels)</a:t>
            </a:r>
            <a:r>
              <a:rPr sz="2500" b="1" spc="-154" dirty="0">
                <a:latin typeface="Arial"/>
                <a:cs typeface="Arial"/>
              </a:rPr>
              <a:t> that</a:t>
            </a:r>
            <a:r>
              <a:rPr sz="2500" b="1" spc="195" dirty="0">
                <a:latin typeface="Arial"/>
                <a:cs typeface="Arial"/>
              </a:rPr>
              <a:t> </a:t>
            </a:r>
            <a:r>
              <a:rPr sz="2500" b="1" spc="-191" dirty="0">
                <a:latin typeface="Arial"/>
                <a:cs typeface="Arial"/>
              </a:rPr>
              <a:t>can</a:t>
            </a:r>
            <a:r>
              <a:rPr sz="2500" b="1" spc="123" dirty="0">
                <a:latin typeface="Arial"/>
                <a:cs typeface="Arial"/>
              </a:rPr>
              <a:t> </a:t>
            </a:r>
            <a:r>
              <a:rPr sz="2500" b="1" spc="-145" dirty="0">
                <a:latin typeface="Arial"/>
                <a:cs typeface="Arial"/>
              </a:rPr>
              <a:t>relatively </a:t>
            </a:r>
            <a:r>
              <a:rPr sz="2500" b="1" spc="-141" dirty="0">
                <a:latin typeface="Arial"/>
                <a:cs typeface="Arial"/>
              </a:rPr>
              <a:t> </a:t>
            </a:r>
            <a:r>
              <a:rPr sz="2500" b="1" spc="-185" dirty="0">
                <a:latin typeface="Arial"/>
                <a:cs typeface="Arial"/>
              </a:rPr>
              <a:t>eas</a:t>
            </a:r>
            <a:r>
              <a:rPr sz="2500" b="1" spc="-95" dirty="0">
                <a:latin typeface="Arial"/>
                <a:cs typeface="Arial"/>
              </a:rPr>
              <a:t>il</a:t>
            </a:r>
            <a:r>
              <a:rPr sz="2500" b="1" spc="-182" dirty="0">
                <a:latin typeface="Arial"/>
                <a:cs typeface="Arial"/>
              </a:rPr>
              <a:t>y</a:t>
            </a:r>
            <a:r>
              <a:rPr sz="2500" b="1" spc="-91" dirty="0">
                <a:latin typeface="Arial"/>
                <a:cs typeface="Arial"/>
              </a:rPr>
              <a:t> </a:t>
            </a:r>
            <a:r>
              <a:rPr sz="2500" b="1" spc="-191" dirty="0">
                <a:latin typeface="Arial"/>
                <a:cs typeface="Arial"/>
              </a:rPr>
              <a:t>be</a:t>
            </a:r>
            <a:r>
              <a:rPr sz="2500" b="1" spc="-91" dirty="0">
                <a:latin typeface="Arial"/>
                <a:cs typeface="Arial"/>
              </a:rPr>
              <a:t> </a:t>
            </a:r>
            <a:r>
              <a:rPr sz="2500" b="1" spc="-191" dirty="0">
                <a:latin typeface="Arial"/>
                <a:cs typeface="Arial"/>
              </a:rPr>
              <a:t>conve</a:t>
            </a:r>
            <a:r>
              <a:rPr sz="2500" b="1" spc="-136" dirty="0">
                <a:latin typeface="Arial"/>
                <a:cs typeface="Arial"/>
              </a:rPr>
              <a:t>r</a:t>
            </a:r>
            <a:r>
              <a:rPr sz="2500" b="1" spc="-118" dirty="0">
                <a:latin typeface="Arial"/>
                <a:cs typeface="Arial"/>
              </a:rPr>
              <a:t>t</a:t>
            </a:r>
            <a:r>
              <a:rPr sz="2500" b="1" spc="-185" dirty="0">
                <a:latin typeface="Arial"/>
                <a:cs typeface="Arial"/>
              </a:rPr>
              <a:t>e</a:t>
            </a:r>
            <a:r>
              <a:rPr sz="2500" b="1" spc="-200" dirty="0">
                <a:latin typeface="Arial"/>
                <a:cs typeface="Arial"/>
              </a:rPr>
              <a:t>d</a:t>
            </a:r>
            <a:r>
              <a:rPr sz="2500" b="1" spc="-91" dirty="0">
                <a:latin typeface="Arial"/>
                <a:cs typeface="Arial"/>
              </a:rPr>
              <a:t> </a:t>
            </a:r>
            <a:r>
              <a:rPr sz="2500" b="1" spc="-141" dirty="0">
                <a:latin typeface="Arial"/>
                <a:cs typeface="Arial"/>
              </a:rPr>
              <a:t>int</a:t>
            </a:r>
            <a:r>
              <a:rPr sz="2500" b="1" spc="-200" dirty="0">
                <a:latin typeface="Arial"/>
                <a:cs typeface="Arial"/>
              </a:rPr>
              <a:t>o</a:t>
            </a:r>
            <a:r>
              <a:rPr sz="2500" b="1" spc="-91" dirty="0">
                <a:latin typeface="Arial"/>
                <a:cs typeface="Arial"/>
              </a:rPr>
              <a:t> </a:t>
            </a:r>
            <a:r>
              <a:rPr sz="2500" b="1" spc="-191" dirty="0">
                <a:latin typeface="Arial"/>
                <a:cs typeface="Arial"/>
              </a:rPr>
              <a:t>suga</a:t>
            </a:r>
            <a:r>
              <a:rPr sz="2500" b="1" spc="-213" dirty="0">
                <a:latin typeface="Arial"/>
                <a:cs typeface="Arial"/>
              </a:rPr>
              <a:t>r</a:t>
            </a:r>
            <a:r>
              <a:rPr sz="2500" b="1" spc="-91" dirty="0">
                <a:latin typeface="Arial"/>
                <a:cs typeface="Arial"/>
              </a:rPr>
              <a:t>.</a:t>
            </a:r>
            <a:endParaRPr sz="2500" dirty="0">
              <a:latin typeface="Arial"/>
              <a:cs typeface="Arial"/>
            </a:endParaRPr>
          </a:p>
          <a:p>
            <a:pPr marL="183848" marR="4611" indent="-172898" algn="just">
              <a:lnSpc>
                <a:spcPct val="100400"/>
              </a:lnSpc>
              <a:spcBef>
                <a:spcPts val="427"/>
              </a:spcBef>
            </a:pPr>
            <a:r>
              <a:rPr sz="2500" b="1" spc="-163" dirty="0">
                <a:latin typeface="Arial"/>
                <a:cs typeface="Arial"/>
              </a:rPr>
              <a:t>Similarly,</a:t>
            </a:r>
            <a:r>
              <a:rPr sz="2500" b="1" spc="-159" dirty="0">
                <a:latin typeface="Arial"/>
                <a:cs typeface="Arial"/>
              </a:rPr>
              <a:t> </a:t>
            </a:r>
            <a:r>
              <a:rPr sz="2500" b="1" spc="-163" dirty="0">
                <a:solidFill>
                  <a:srgbClr val="008000"/>
                </a:solidFill>
                <a:latin typeface="Arial"/>
                <a:cs typeface="Arial"/>
              </a:rPr>
              <a:t>trees</a:t>
            </a:r>
            <a:r>
              <a:rPr sz="2500" b="1" spc="-159" dirty="0">
                <a:solidFill>
                  <a:srgbClr val="008000"/>
                </a:solidFill>
                <a:latin typeface="Arial"/>
                <a:cs typeface="Arial"/>
              </a:rPr>
              <a:t> </a:t>
            </a:r>
            <a:r>
              <a:rPr sz="2500" b="1" spc="-195" dirty="0">
                <a:latin typeface="Arial"/>
                <a:cs typeface="Arial"/>
              </a:rPr>
              <a:t>and</a:t>
            </a:r>
            <a:r>
              <a:rPr sz="2500" b="1" spc="-191" dirty="0">
                <a:latin typeface="Arial"/>
                <a:cs typeface="Arial"/>
              </a:rPr>
              <a:t> </a:t>
            </a:r>
            <a:r>
              <a:rPr sz="2500" b="1" spc="-182" dirty="0">
                <a:solidFill>
                  <a:srgbClr val="008000"/>
                </a:solidFill>
                <a:latin typeface="Arial"/>
                <a:cs typeface="Arial"/>
              </a:rPr>
              <a:t>grasses</a:t>
            </a:r>
            <a:r>
              <a:rPr sz="2500" b="1" spc="-177" dirty="0">
                <a:solidFill>
                  <a:srgbClr val="008000"/>
                </a:solidFill>
                <a:latin typeface="Arial"/>
                <a:cs typeface="Arial"/>
              </a:rPr>
              <a:t> </a:t>
            </a:r>
            <a:r>
              <a:rPr sz="2500" b="1" spc="-168" dirty="0">
                <a:latin typeface="Arial"/>
                <a:cs typeface="Arial"/>
              </a:rPr>
              <a:t>are</a:t>
            </a:r>
            <a:r>
              <a:rPr sz="2500" b="1" spc="-163" dirty="0">
                <a:latin typeface="Arial"/>
                <a:cs typeface="Arial"/>
              </a:rPr>
              <a:t> </a:t>
            </a:r>
            <a:r>
              <a:rPr sz="2500" b="1" spc="-154" dirty="0">
                <a:latin typeface="Arial"/>
                <a:cs typeface="Arial"/>
              </a:rPr>
              <a:t>largely</a:t>
            </a:r>
            <a:r>
              <a:rPr sz="2500" b="1" spc="-150" dirty="0">
                <a:latin typeface="Arial"/>
                <a:cs typeface="Arial"/>
              </a:rPr>
              <a:t> </a:t>
            </a:r>
            <a:r>
              <a:rPr sz="2500" b="1" spc="-218" dirty="0">
                <a:latin typeface="Arial"/>
                <a:cs typeface="Arial"/>
              </a:rPr>
              <a:t>made</a:t>
            </a:r>
            <a:r>
              <a:rPr sz="2500" b="1" spc="-213" dirty="0">
                <a:latin typeface="Arial"/>
                <a:cs typeface="Arial"/>
              </a:rPr>
              <a:t> </a:t>
            </a:r>
            <a:r>
              <a:rPr sz="2500" b="1" spc="-200" dirty="0">
                <a:latin typeface="Arial"/>
                <a:cs typeface="Arial"/>
              </a:rPr>
              <a:t>up</a:t>
            </a:r>
            <a:r>
              <a:rPr sz="2500" b="1" spc="-195" dirty="0">
                <a:latin typeface="Arial"/>
                <a:cs typeface="Arial"/>
              </a:rPr>
              <a:t> </a:t>
            </a:r>
            <a:r>
              <a:rPr sz="2500" b="1" spc="-154" dirty="0">
                <a:latin typeface="Arial"/>
                <a:cs typeface="Arial"/>
              </a:rPr>
              <a:t>of</a:t>
            </a:r>
            <a:r>
              <a:rPr sz="2500" b="1" spc="195" dirty="0">
                <a:latin typeface="Arial"/>
                <a:cs typeface="Arial"/>
              </a:rPr>
              <a:t> </a:t>
            </a:r>
            <a:r>
              <a:rPr sz="2500" b="1" spc="-159" dirty="0">
                <a:latin typeface="Arial"/>
                <a:cs typeface="Arial"/>
              </a:rPr>
              <a:t>cellulose</a:t>
            </a:r>
            <a:r>
              <a:rPr sz="2500" b="1" spc="185" dirty="0">
                <a:latin typeface="Arial"/>
                <a:cs typeface="Arial"/>
              </a:rPr>
              <a:t> </a:t>
            </a:r>
            <a:r>
              <a:rPr sz="2500" b="1" spc="-195" dirty="0">
                <a:latin typeface="Arial"/>
                <a:cs typeface="Arial"/>
              </a:rPr>
              <a:t>and</a:t>
            </a:r>
            <a:r>
              <a:rPr sz="2500" b="1" spc="113" dirty="0">
                <a:latin typeface="Arial"/>
                <a:cs typeface="Arial"/>
              </a:rPr>
              <a:t> </a:t>
            </a:r>
            <a:r>
              <a:rPr sz="2500" b="1" spc="-163" dirty="0">
                <a:latin typeface="Arial"/>
                <a:cs typeface="Arial"/>
              </a:rPr>
              <a:t>hemicellulose, </a:t>
            </a:r>
            <a:r>
              <a:rPr sz="2500" b="1" spc="-159" dirty="0">
                <a:latin typeface="Arial"/>
                <a:cs typeface="Arial"/>
              </a:rPr>
              <a:t> </a:t>
            </a:r>
            <a:r>
              <a:rPr sz="2500" b="1" spc="-185" dirty="0">
                <a:latin typeface="Arial"/>
                <a:cs typeface="Arial"/>
              </a:rPr>
              <a:t>which</a:t>
            </a:r>
            <a:r>
              <a:rPr sz="2500" b="1" spc="-182" dirty="0">
                <a:latin typeface="Arial"/>
                <a:cs typeface="Arial"/>
              </a:rPr>
              <a:t> </a:t>
            </a:r>
            <a:r>
              <a:rPr sz="2500" b="1" spc="-191" dirty="0">
                <a:latin typeface="Arial"/>
                <a:cs typeface="Arial"/>
              </a:rPr>
              <a:t>can</a:t>
            </a:r>
            <a:r>
              <a:rPr sz="2500" b="1" spc="-185" dirty="0">
                <a:latin typeface="Arial"/>
                <a:cs typeface="Arial"/>
              </a:rPr>
              <a:t> </a:t>
            </a:r>
            <a:r>
              <a:rPr sz="2500" b="1" spc="-168" dirty="0">
                <a:latin typeface="Arial"/>
                <a:cs typeface="Arial"/>
              </a:rPr>
              <a:t>also </a:t>
            </a:r>
            <a:r>
              <a:rPr sz="2500" b="1" spc="-191" dirty="0">
                <a:latin typeface="Arial"/>
                <a:cs typeface="Arial"/>
              </a:rPr>
              <a:t>be</a:t>
            </a:r>
            <a:r>
              <a:rPr sz="2500" b="1" spc="-185" dirty="0">
                <a:latin typeface="Arial"/>
                <a:cs typeface="Arial"/>
              </a:rPr>
              <a:t> </a:t>
            </a:r>
            <a:r>
              <a:rPr sz="2500" b="1" spc="-177" dirty="0">
                <a:latin typeface="Arial"/>
                <a:cs typeface="Arial"/>
              </a:rPr>
              <a:t>converted </a:t>
            </a:r>
            <a:r>
              <a:rPr sz="2500" b="1" spc="-159" dirty="0">
                <a:latin typeface="Arial"/>
                <a:cs typeface="Arial"/>
              </a:rPr>
              <a:t>to </a:t>
            </a:r>
            <a:r>
              <a:rPr sz="2500" b="1" spc="-182" dirty="0">
                <a:latin typeface="Arial"/>
                <a:cs typeface="Arial"/>
              </a:rPr>
              <a:t>sugar, </a:t>
            </a:r>
            <a:r>
              <a:rPr sz="2500" b="1" spc="-185" dirty="0">
                <a:latin typeface="Arial"/>
                <a:cs typeface="Arial"/>
              </a:rPr>
              <a:t>though</a:t>
            </a:r>
            <a:r>
              <a:rPr sz="2500" b="1" spc="132" dirty="0">
                <a:latin typeface="Arial"/>
                <a:cs typeface="Arial"/>
              </a:rPr>
              <a:t> </a:t>
            </a:r>
            <a:r>
              <a:rPr sz="2500" b="1" spc="-168" dirty="0">
                <a:latin typeface="Arial"/>
                <a:cs typeface="Arial"/>
              </a:rPr>
              <a:t>with </a:t>
            </a:r>
            <a:r>
              <a:rPr sz="2500" b="1" spc="-204" dirty="0">
                <a:latin typeface="Arial"/>
                <a:cs typeface="Arial"/>
              </a:rPr>
              <a:t>more</a:t>
            </a:r>
            <a:r>
              <a:rPr sz="2500" b="1" spc="95" dirty="0">
                <a:latin typeface="Arial"/>
                <a:cs typeface="Arial"/>
              </a:rPr>
              <a:t> </a:t>
            </a:r>
            <a:r>
              <a:rPr sz="2500" b="1" spc="-141" dirty="0">
                <a:latin typeface="Arial"/>
                <a:cs typeface="Arial"/>
              </a:rPr>
              <a:t>difficulty </a:t>
            </a:r>
            <a:r>
              <a:rPr sz="2500" b="1" spc="-177" dirty="0">
                <a:latin typeface="Arial"/>
                <a:cs typeface="Arial"/>
              </a:rPr>
              <a:t>than conversion </a:t>
            </a:r>
            <a:r>
              <a:rPr sz="2500" b="1" spc="-495" dirty="0">
                <a:latin typeface="Arial"/>
                <a:cs typeface="Arial"/>
              </a:rPr>
              <a:t> </a:t>
            </a:r>
            <a:r>
              <a:rPr sz="2500" b="1" spc="-154" dirty="0">
                <a:latin typeface="Arial"/>
                <a:cs typeface="Arial"/>
              </a:rPr>
              <a:t>of</a:t>
            </a:r>
            <a:r>
              <a:rPr sz="2500" b="1" spc="-95" dirty="0">
                <a:latin typeface="Arial"/>
                <a:cs typeface="Arial"/>
              </a:rPr>
              <a:t> </a:t>
            </a:r>
            <a:r>
              <a:rPr sz="2500" b="1" spc="-159" dirty="0">
                <a:latin typeface="Arial"/>
                <a:cs typeface="Arial"/>
              </a:rPr>
              <a:t>starch.</a:t>
            </a:r>
            <a:endParaRPr sz="2500" dirty="0">
              <a:latin typeface="Arial"/>
              <a:cs typeface="Arial"/>
            </a:endParaRPr>
          </a:p>
        </p:txBody>
      </p:sp>
      <p:sp>
        <p:nvSpPr>
          <p:cNvPr id="113" name="object 113"/>
          <p:cNvSpPr txBox="1">
            <a:spLocks noGrp="1"/>
          </p:cNvSpPr>
          <p:nvPr>
            <p:ph type="title"/>
          </p:nvPr>
        </p:nvSpPr>
        <p:spPr>
          <a:xfrm>
            <a:off x="3190015" y="575930"/>
            <a:ext cx="5676580" cy="688747"/>
          </a:xfrm>
          <a:prstGeom prst="rect">
            <a:avLst/>
          </a:prstGeom>
        </p:spPr>
        <p:txBody>
          <a:bodyPr vert="horz" wrap="square" lIns="0" tIns="11526" rIns="0" bIns="0" rtlCol="0" anchor="ctr">
            <a:spAutoFit/>
          </a:bodyPr>
          <a:lstStyle/>
          <a:p>
            <a:pPr marL="11527">
              <a:lnSpc>
                <a:spcPct val="100000"/>
              </a:lnSpc>
              <a:spcBef>
                <a:spcPts val="91"/>
              </a:spcBef>
            </a:pPr>
            <a:r>
              <a:rPr lang="it-IT" spc="-481" dirty="0"/>
              <a:t>BIOETHANOL-PRODUCTION</a:t>
            </a:r>
            <a:endParaRPr spc="-48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409429" y="1761724"/>
            <a:ext cx="9363917" cy="4246388"/>
          </a:xfrm>
          <a:prstGeom prst="rect">
            <a:avLst/>
          </a:prstGeom>
        </p:spPr>
        <p:txBody>
          <a:bodyPr vert="horz" wrap="square" lIns="0" tIns="11526" rIns="0" bIns="0" rtlCol="0">
            <a:spAutoFit/>
          </a:bodyPr>
          <a:lstStyle/>
          <a:p>
            <a:pPr marL="183848" marR="4611" indent="-172898">
              <a:spcBef>
                <a:spcPts val="91"/>
              </a:spcBef>
            </a:pPr>
            <a:r>
              <a:rPr sz="2500" b="1" spc="-172" dirty="0">
                <a:latin typeface="Arial"/>
                <a:cs typeface="Arial"/>
              </a:rPr>
              <a:t>Ethanol</a:t>
            </a:r>
            <a:r>
              <a:rPr sz="2500" b="1" spc="-14" dirty="0">
                <a:latin typeface="Arial"/>
                <a:cs typeface="Arial"/>
              </a:rPr>
              <a:t> </a:t>
            </a:r>
            <a:r>
              <a:rPr sz="2500" b="1" spc="-141" dirty="0">
                <a:latin typeface="Arial"/>
                <a:cs typeface="Arial"/>
              </a:rPr>
              <a:t>is</a:t>
            </a:r>
            <a:r>
              <a:rPr sz="2500" b="1" spc="-14" dirty="0">
                <a:latin typeface="Arial"/>
                <a:cs typeface="Arial"/>
              </a:rPr>
              <a:t> </a:t>
            </a:r>
            <a:r>
              <a:rPr sz="2500" b="1" spc="-163" dirty="0">
                <a:latin typeface="Arial"/>
                <a:cs typeface="Arial"/>
              </a:rPr>
              <a:t>generally</a:t>
            </a:r>
            <a:r>
              <a:rPr sz="2500" b="1" spc="-14" dirty="0">
                <a:latin typeface="Arial"/>
                <a:cs typeface="Arial"/>
              </a:rPr>
              <a:t> </a:t>
            </a:r>
            <a:r>
              <a:rPr sz="2500" b="1" spc="-191" dirty="0">
                <a:latin typeface="Arial"/>
                <a:cs typeface="Arial"/>
              </a:rPr>
              <a:t>produced</a:t>
            </a:r>
            <a:r>
              <a:rPr sz="2500" b="1" spc="-9" dirty="0">
                <a:latin typeface="Arial"/>
                <a:cs typeface="Arial"/>
              </a:rPr>
              <a:t> </a:t>
            </a:r>
            <a:r>
              <a:rPr sz="2500" b="1" spc="-185" dirty="0">
                <a:latin typeface="Arial"/>
                <a:cs typeface="Arial"/>
              </a:rPr>
              <a:t>from</a:t>
            </a:r>
            <a:r>
              <a:rPr sz="2500" b="1" spc="-14" dirty="0">
                <a:latin typeface="Arial"/>
                <a:cs typeface="Arial"/>
              </a:rPr>
              <a:t> </a:t>
            </a:r>
            <a:r>
              <a:rPr sz="2500" b="1" spc="-168" dirty="0">
                <a:latin typeface="Arial"/>
                <a:cs typeface="Arial"/>
              </a:rPr>
              <a:t>the</a:t>
            </a:r>
            <a:r>
              <a:rPr sz="2500" b="1" spc="-14" dirty="0">
                <a:latin typeface="Arial"/>
                <a:cs typeface="Arial"/>
              </a:rPr>
              <a:t> </a:t>
            </a:r>
            <a:r>
              <a:rPr sz="2500" b="1" spc="-168" dirty="0">
                <a:latin typeface="Arial"/>
                <a:cs typeface="Arial"/>
              </a:rPr>
              <a:t>fermentation</a:t>
            </a:r>
            <a:r>
              <a:rPr sz="2500" b="1" spc="-9" dirty="0">
                <a:latin typeface="Arial"/>
                <a:cs typeface="Arial"/>
              </a:rPr>
              <a:t> </a:t>
            </a:r>
            <a:r>
              <a:rPr sz="2500" b="1" spc="-154" dirty="0">
                <a:latin typeface="Arial"/>
                <a:cs typeface="Arial"/>
              </a:rPr>
              <a:t>of</a:t>
            </a:r>
            <a:r>
              <a:rPr sz="2500" b="1" spc="-14" dirty="0">
                <a:latin typeface="Arial"/>
                <a:cs typeface="Arial"/>
              </a:rPr>
              <a:t> </a:t>
            </a:r>
            <a:r>
              <a:rPr sz="2500" b="1" spc="-182" dirty="0">
                <a:latin typeface="Arial"/>
                <a:cs typeface="Arial"/>
              </a:rPr>
              <a:t>sugar</a:t>
            </a:r>
            <a:r>
              <a:rPr sz="2500" b="1" spc="-14" dirty="0">
                <a:latin typeface="Arial"/>
                <a:cs typeface="Arial"/>
              </a:rPr>
              <a:t> </a:t>
            </a:r>
            <a:r>
              <a:rPr sz="2500" b="1" spc="-191" dirty="0">
                <a:latin typeface="Arial"/>
                <a:cs typeface="Arial"/>
              </a:rPr>
              <a:t>by</a:t>
            </a:r>
            <a:r>
              <a:rPr sz="2500" b="1" spc="-9" dirty="0">
                <a:latin typeface="Arial"/>
                <a:cs typeface="Arial"/>
              </a:rPr>
              <a:t> </a:t>
            </a:r>
            <a:r>
              <a:rPr sz="2500" b="1" spc="-200" dirty="0">
                <a:latin typeface="Arial"/>
                <a:cs typeface="Arial"/>
              </a:rPr>
              <a:t>enzymes</a:t>
            </a:r>
            <a:r>
              <a:rPr sz="2500" b="1" spc="-14" dirty="0">
                <a:latin typeface="Arial"/>
                <a:cs typeface="Arial"/>
              </a:rPr>
              <a:t> </a:t>
            </a:r>
            <a:r>
              <a:rPr sz="2500" b="1" spc="-191" dirty="0">
                <a:latin typeface="Arial"/>
                <a:cs typeface="Arial"/>
              </a:rPr>
              <a:t>produced </a:t>
            </a:r>
            <a:r>
              <a:rPr sz="2500" b="1" spc="-490" dirty="0">
                <a:latin typeface="Arial"/>
                <a:cs typeface="Arial"/>
              </a:rPr>
              <a:t> </a:t>
            </a:r>
            <a:r>
              <a:rPr sz="2500" b="1" spc="-185" dirty="0">
                <a:latin typeface="Arial"/>
                <a:cs typeface="Arial"/>
              </a:rPr>
              <a:t>from</a:t>
            </a:r>
            <a:r>
              <a:rPr sz="2500" b="1" spc="-95" dirty="0">
                <a:latin typeface="Arial"/>
                <a:cs typeface="Arial"/>
              </a:rPr>
              <a:t> </a:t>
            </a:r>
            <a:r>
              <a:rPr sz="2500" b="1" spc="-159" dirty="0">
                <a:solidFill>
                  <a:srgbClr val="008000"/>
                </a:solidFill>
                <a:latin typeface="Arial"/>
                <a:cs typeface="Arial"/>
              </a:rPr>
              <a:t>yeast</a:t>
            </a:r>
            <a:r>
              <a:rPr sz="2500" b="1" spc="-159" dirty="0">
                <a:latin typeface="Arial"/>
                <a:cs typeface="Arial"/>
              </a:rPr>
              <a:t>.</a:t>
            </a:r>
            <a:endParaRPr sz="2500" dirty="0">
              <a:latin typeface="Arial"/>
              <a:cs typeface="Arial"/>
            </a:endParaRPr>
          </a:p>
          <a:p>
            <a:pPr marL="183848" marR="4611" indent="-172898">
              <a:lnSpc>
                <a:spcPts val="2106"/>
              </a:lnSpc>
              <a:spcBef>
                <a:spcPts val="563"/>
              </a:spcBef>
            </a:pPr>
            <a:r>
              <a:rPr sz="2500" b="1" spc="-163" dirty="0">
                <a:latin typeface="Arial"/>
                <a:cs typeface="Arial"/>
              </a:rPr>
              <a:t>Traditional</a:t>
            </a:r>
            <a:r>
              <a:rPr sz="2500" b="1" spc="-100" dirty="0">
                <a:latin typeface="Arial"/>
                <a:cs typeface="Arial"/>
              </a:rPr>
              <a:t> </a:t>
            </a:r>
            <a:r>
              <a:rPr sz="2500" b="1" spc="-168" dirty="0">
                <a:latin typeface="Arial"/>
                <a:cs typeface="Arial"/>
              </a:rPr>
              <a:t>fermentation</a:t>
            </a:r>
            <a:r>
              <a:rPr sz="2500" b="1" spc="-95" dirty="0">
                <a:latin typeface="Arial"/>
                <a:cs typeface="Arial"/>
              </a:rPr>
              <a:t> </a:t>
            </a:r>
            <a:r>
              <a:rPr sz="2500" b="1" spc="-182" dirty="0">
                <a:latin typeface="Arial"/>
                <a:cs typeface="Arial"/>
              </a:rPr>
              <a:t>processes</a:t>
            </a:r>
            <a:r>
              <a:rPr sz="2500" b="1" spc="-82" dirty="0">
                <a:latin typeface="Arial"/>
                <a:cs typeface="Arial"/>
              </a:rPr>
              <a:t> </a:t>
            </a:r>
            <a:r>
              <a:rPr sz="2500" b="1" spc="-150" dirty="0">
                <a:latin typeface="Arial"/>
                <a:cs typeface="Arial"/>
              </a:rPr>
              <a:t>rely</a:t>
            </a:r>
            <a:r>
              <a:rPr sz="2500" b="1" spc="-113" dirty="0">
                <a:latin typeface="Arial"/>
                <a:cs typeface="Arial"/>
              </a:rPr>
              <a:t> </a:t>
            </a:r>
            <a:r>
              <a:rPr sz="2500" b="1" spc="-200" dirty="0">
                <a:latin typeface="Arial"/>
                <a:cs typeface="Arial"/>
              </a:rPr>
              <a:t>on</a:t>
            </a:r>
            <a:r>
              <a:rPr sz="2500" b="1" spc="-64" dirty="0">
                <a:latin typeface="Arial"/>
                <a:cs typeface="Arial"/>
              </a:rPr>
              <a:t> </a:t>
            </a:r>
            <a:r>
              <a:rPr sz="2500" b="1" spc="-172" dirty="0">
                <a:latin typeface="Arial"/>
                <a:cs typeface="Arial"/>
              </a:rPr>
              <a:t>yeasts</a:t>
            </a:r>
            <a:r>
              <a:rPr sz="2500" b="1" spc="-91" dirty="0">
                <a:latin typeface="Arial"/>
                <a:cs typeface="Arial"/>
              </a:rPr>
              <a:t> </a:t>
            </a:r>
            <a:r>
              <a:rPr sz="2500" b="1" spc="-154" dirty="0">
                <a:latin typeface="Arial"/>
                <a:cs typeface="Arial"/>
              </a:rPr>
              <a:t>that</a:t>
            </a:r>
            <a:r>
              <a:rPr sz="2500" b="1" spc="-109" dirty="0">
                <a:latin typeface="Arial"/>
                <a:cs typeface="Arial"/>
              </a:rPr>
              <a:t> </a:t>
            </a:r>
            <a:r>
              <a:rPr sz="2500" b="1" spc="-172" dirty="0">
                <a:latin typeface="Arial"/>
                <a:cs typeface="Arial"/>
              </a:rPr>
              <a:t>convert</a:t>
            </a:r>
            <a:r>
              <a:rPr sz="2500" b="1" spc="-91" dirty="0">
                <a:latin typeface="Arial"/>
                <a:cs typeface="Arial"/>
              </a:rPr>
              <a:t> </a:t>
            </a:r>
            <a:r>
              <a:rPr sz="2500" b="1" spc="-168" dirty="0">
                <a:solidFill>
                  <a:srgbClr val="008000"/>
                </a:solidFill>
                <a:latin typeface="Arial"/>
                <a:cs typeface="Arial"/>
              </a:rPr>
              <a:t>six-carbon</a:t>
            </a:r>
            <a:r>
              <a:rPr sz="2500" b="1" spc="-95" dirty="0">
                <a:solidFill>
                  <a:srgbClr val="008000"/>
                </a:solidFill>
                <a:latin typeface="Arial"/>
                <a:cs typeface="Arial"/>
              </a:rPr>
              <a:t> </a:t>
            </a:r>
            <a:r>
              <a:rPr sz="2500" b="1" spc="-182" dirty="0">
                <a:solidFill>
                  <a:srgbClr val="008000"/>
                </a:solidFill>
                <a:latin typeface="Arial"/>
                <a:cs typeface="Arial"/>
              </a:rPr>
              <a:t>sugars </a:t>
            </a:r>
            <a:r>
              <a:rPr sz="2500" b="1" spc="-495" dirty="0">
                <a:solidFill>
                  <a:srgbClr val="008000"/>
                </a:solidFill>
                <a:latin typeface="Arial"/>
                <a:cs typeface="Arial"/>
              </a:rPr>
              <a:t> </a:t>
            </a:r>
            <a:r>
              <a:rPr sz="2500" b="1" spc="-118" dirty="0">
                <a:latin typeface="Arial"/>
                <a:cs typeface="Arial"/>
              </a:rPr>
              <a:t>(</a:t>
            </a:r>
            <a:r>
              <a:rPr sz="2500" b="1" spc="-241" dirty="0">
                <a:latin typeface="Arial"/>
                <a:cs typeface="Arial"/>
              </a:rPr>
              <a:t>ma</a:t>
            </a:r>
            <a:r>
              <a:rPr sz="2500" b="1" spc="-132" dirty="0">
                <a:latin typeface="Arial"/>
                <a:cs typeface="Arial"/>
              </a:rPr>
              <a:t>inl</a:t>
            </a:r>
            <a:r>
              <a:rPr sz="2500" b="1" spc="-182" dirty="0">
                <a:latin typeface="Arial"/>
                <a:cs typeface="Arial"/>
              </a:rPr>
              <a:t>y</a:t>
            </a:r>
            <a:r>
              <a:rPr sz="2500" b="1" spc="-91" dirty="0">
                <a:latin typeface="Arial"/>
                <a:cs typeface="Arial"/>
              </a:rPr>
              <a:t> </a:t>
            </a:r>
            <a:r>
              <a:rPr sz="2500" b="1" spc="-168" dirty="0">
                <a:latin typeface="Arial"/>
                <a:cs typeface="Arial"/>
              </a:rPr>
              <a:t>gluc</a:t>
            </a:r>
            <a:r>
              <a:rPr sz="2500" b="1" spc="-191" dirty="0">
                <a:latin typeface="Arial"/>
                <a:cs typeface="Arial"/>
              </a:rPr>
              <a:t>ose</a:t>
            </a:r>
            <a:r>
              <a:rPr sz="2500" b="1" spc="-113" dirty="0">
                <a:latin typeface="Arial"/>
                <a:cs typeface="Arial"/>
              </a:rPr>
              <a:t>)</a:t>
            </a:r>
            <a:r>
              <a:rPr sz="2500" b="1" spc="-91" dirty="0">
                <a:latin typeface="Arial"/>
                <a:cs typeface="Arial"/>
              </a:rPr>
              <a:t> </a:t>
            </a:r>
            <a:r>
              <a:rPr sz="2500" b="1" spc="-118" dirty="0">
                <a:latin typeface="Arial"/>
                <a:cs typeface="Arial"/>
              </a:rPr>
              <a:t>t</a:t>
            </a:r>
            <a:r>
              <a:rPr sz="2500" b="1" spc="-200" dirty="0">
                <a:latin typeface="Arial"/>
                <a:cs typeface="Arial"/>
              </a:rPr>
              <a:t>o</a:t>
            </a:r>
            <a:r>
              <a:rPr sz="2500" b="1" spc="-95" dirty="0">
                <a:latin typeface="Arial"/>
                <a:cs typeface="Arial"/>
              </a:rPr>
              <a:t> </a:t>
            </a:r>
            <a:r>
              <a:rPr sz="2500" b="1" spc="-185" dirty="0">
                <a:solidFill>
                  <a:srgbClr val="008000"/>
                </a:solidFill>
                <a:latin typeface="Arial"/>
                <a:cs typeface="Arial"/>
              </a:rPr>
              <a:t>e</a:t>
            </a:r>
            <a:r>
              <a:rPr sz="2500" b="1" spc="-118" dirty="0">
                <a:solidFill>
                  <a:srgbClr val="008000"/>
                </a:solidFill>
                <a:latin typeface="Arial"/>
                <a:cs typeface="Arial"/>
              </a:rPr>
              <a:t>t</a:t>
            </a:r>
            <a:r>
              <a:rPr sz="2500" b="1" spc="-191" dirty="0">
                <a:solidFill>
                  <a:srgbClr val="008000"/>
                </a:solidFill>
                <a:latin typeface="Arial"/>
                <a:cs typeface="Arial"/>
              </a:rPr>
              <a:t>ha</a:t>
            </a:r>
            <a:r>
              <a:rPr sz="2500" b="1" spc="-200" dirty="0">
                <a:solidFill>
                  <a:srgbClr val="008000"/>
                </a:solidFill>
                <a:latin typeface="Arial"/>
                <a:cs typeface="Arial"/>
              </a:rPr>
              <a:t>no</a:t>
            </a:r>
            <a:r>
              <a:rPr sz="2500" b="1" spc="-95" dirty="0">
                <a:solidFill>
                  <a:srgbClr val="008000"/>
                </a:solidFill>
                <a:latin typeface="Arial"/>
                <a:cs typeface="Arial"/>
              </a:rPr>
              <a:t>l</a:t>
            </a:r>
            <a:r>
              <a:rPr sz="2500" b="1" spc="-91" dirty="0">
                <a:latin typeface="Arial"/>
                <a:cs typeface="Arial"/>
              </a:rPr>
              <a:t>.</a:t>
            </a:r>
            <a:endParaRPr sz="2500" dirty="0">
              <a:latin typeface="Arial"/>
              <a:cs typeface="Arial"/>
            </a:endParaRPr>
          </a:p>
          <a:p>
            <a:pPr marL="183848" marR="4611" indent="-172898">
              <a:lnSpc>
                <a:spcPct val="100800"/>
              </a:lnSpc>
              <a:spcBef>
                <a:spcPts val="363"/>
              </a:spcBef>
            </a:pPr>
            <a:r>
              <a:rPr sz="2500" b="1" spc="-195" dirty="0">
                <a:latin typeface="Arial"/>
                <a:cs typeface="Arial"/>
              </a:rPr>
              <a:t>Because</a:t>
            </a:r>
            <a:r>
              <a:rPr sz="2500" b="1" spc="50" dirty="0">
                <a:latin typeface="Arial"/>
                <a:cs typeface="Arial"/>
              </a:rPr>
              <a:t> </a:t>
            </a:r>
            <a:r>
              <a:rPr sz="2500" b="1" spc="-168" dirty="0">
                <a:latin typeface="Arial"/>
                <a:cs typeface="Arial"/>
              </a:rPr>
              <a:t>starch</a:t>
            </a:r>
            <a:r>
              <a:rPr sz="2500" b="1" spc="23" dirty="0">
                <a:latin typeface="Arial"/>
                <a:cs typeface="Arial"/>
              </a:rPr>
              <a:t> </a:t>
            </a:r>
            <a:r>
              <a:rPr sz="2500" b="1" spc="-141" dirty="0">
                <a:latin typeface="Arial"/>
                <a:cs typeface="Arial"/>
              </a:rPr>
              <a:t>is</a:t>
            </a:r>
            <a:r>
              <a:rPr sz="2500" b="1" spc="-5" dirty="0">
                <a:latin typeface="Arial"/>
                <a:cs typeface="Arial"/>
              </a:rPr>
              <a:t> </a:t>
            </a:r>
            <a:r>
              <a:rPr sz="2500" b="1" spc="-218" dirty="0">
                <a:latin typeface="Arial"/>
                <a:cs typeface="Arial"/>
              </a:rPr>
              <a:t>much</a:t>
            </a:r>
            <a:r>
              <a:rPr sz="2500" b="1" spc="-213" dirty="0">
                <a:latin typeface="Arial"/>
                <a:cs typeface="Arial"/>
              </a:rPr>
              <a:t> </a:t>
            </a:r>
            <a:r>
              <a:rPr sz="2500" b="1" spc="-159" dirty="0">
                <a:latin typeface="Arial"/>
                <a:cs typeface="Arial"/>
              </a:rPr>
              <a:t>easier</a:t>
            </a:r>
            <a:r>
              <a:rPr sz="2500" b="1" spc="14" dirty="0">
                <a:latin typeface="Arial"/>
                <a:cs typeface="Arial"/>
              </a:rPr>
              <a:t> </a:t>
            </a:r>
            <a:r>
              <a:rPr sz="2500" b="1" spc="-177" dirty="0">
                <a:latin typeface="Arial"/>
                <a:cs typeface="Arial"/>
              </a:rPr>
              <a:t>than</a:t>
            </a:r>
            <a:r>
              <a:rPr sz="2500" b="1" spc="32" dirty="0">
                <a:latin typeface="Arial"/>
                <a:cs typeface="Arial"/>
              </a:rPr>
              <a:t> </a:t>
            </a:r>
            <a:r>
              <a:rPr sz="2500" b="1" spc="-159" dirty="0">
                <a:latin typeface="Arial"/>
                <a:cs typeface="Arial"/>
              </a:rPr>
              <a:t>cellulose</a:t>
            </a:r>
            <a:r>
              <a:rPr sz="2500" b="1" spc="14" dirty="0">
                <a:latin typeface="Arial"/>
                <a:cs typeface="Arial"/>
              </a:rPr>
              <a:t> </a:t>
            </a:r>
            <a:r>
              <a:rPr sz="2500" b="1" spc="-159" dirty="0">
                <a:latin typeface="Arial"/>
                <a:cs typeface="Arial"/>
              </a:rPr>
              <a:t>to</a:t>
            </a:r>
            <a:r>
              <a:rPr sz="2500" b="1" spc="14" dirty="0">
                <a:latin typeface="Arial"/>
                <a:cs typeface="Arial"/>
              </a:rPr>
              <a:t> </a:t>
            </a:r>
            <a:r>
              <a:rPr sz="2500" b="1" spc="-172" dirty="0">
                <a:latin typeface="Arial"/>
                <a:cs typeface="Arial"/>
              </a:rPr>
              <a:t>convert</a:t>
            </a:r>
            <a:r>
              <a:rPr sz="2500" b="1" spc="27" dirty="0">
                <a:latin typeface="Arial"/>
                <a:cs typeface="Arial"/>
              </a:rPr>
              <a:t> </a:t>
            </a:r>
            <a:r>
              <a:rPr sz="2500" b="1" spc="-159" dirty="0">
                <a:latin typeface="Arial"/>
                <a:cs typeface="Arial"/>
              </a:rPr>
              <a:t>to</a:t>
            </a:r>
            <a:r>
              <a:rPr sz="2500" b="1" spc="14" dirty="0">
                <a:latin typeface="Arial"/>
                <a:cs typeface="Arial"/>
              </a:rPr>
              <a:t> </a:t>
            </a:r>
            <a:r>
              <a:rPr sz="2500" b="1" spc="-168" dirty="0">
                <a:latin typeface="Arial"/>
                <a:cs typeface="Arial"/>
              </a:rPr>
              <a:t>glucose,</a:t>
            </a:r>
            <a:r>
              <a:rPr sz="2500" b="1" spc="23" dirty="0">
                <a:latin typeface="Arial"/>
                <a:cs typeface="Arial"/>
              </a:rPr>
              <a:t> </a:t>
            </a:r>
            <a:r>
              <a:rPr sz="2500" b="1" spc="-163" dirty="0">
                <a:latin typeface="Arial"/>
                <a:cs typeface="Arial"/>
              </a:rPr>
              <a:t>nearly</a:t>
            </a:r>
            <a:r>
              <a:rPr sz="2500" b="1" spc="18" dirty="0">
                <a:latin typeface="Arial"/>
                <a:cs typeface="Arial"/>
              </a:rPr>
              <a:t> </a:t>
            </a:r>
            <a:r>
              <a:rPr sz="2500" b="1" spc="-127" dirty="0">
                <a:latin typeface="Arial"/>
                <a:cs typeface="Arial"/>
              </a:rPr>
              <a:t>all </a:t>
            </a:r>
            <a:r>
              <a:rPr sz="2500" b="1" spc="-495" dirty="0">
                <a:latin typeface="Arial"/>
                <a:cs typeface="Arial"/>
              </a:rPr>
              <a:t> </a:t>
            </a:r>
            <a:r>
              <a:rPr sz="2500" b="1" spc="-168" dirty="0">
                <a:latin typeface="Arial"/>
                <a:cs typeface="Arial"/>
              </a:rPr>
              <a:t>ethanol</a:t>
            </a:r>
            <a:r>
              <a:rPr sz="2500" b="1" spc="-91" dirty="0">
                <a:latin typeface="Arial"/>
                <a:cs typeface="Arial"/>
              </a:rPr>
              <a:t> </a:t>
            </a:r>
            <a:r>
              <a:rPr sz="2500" b="1" spc="-150" dirty="0">
                <a:latin typeface="Arial"/>
                <a:cs typeface="Arial"/>
              </a:rPr>
              <a:t>in</a:t>
            </a:r>
            <a:r>
              <a:rPr sz="2500" b="1" spc="-91" dirty="0">
                <a:latin typeface="Arial"/>
                <a:cs typeface="Arial"/>
              </a:rPr>
              <a:t> </a:t>
            </a:r>
            <a:r>
              <a:rPr sz="2500" b="1" spc="-172" dirty="0">
                <a:latin typeface="Arial"/>
                <a:cs typeface="Arial"/>
              </a:rPr>
              <a:t>northern</a:t>
            </a:r>
            <a:r>
              <a:rPr sz="2500" b="1" spc="-86" dirty="0">
                <a:latin typeface="Arial"/>
                <a:cs typeface="Arial"/>
              </a:rPr>
              <a:t> </a:t>
            </a:r>
            <a:r>
              <a:rPr sz="2500" b="1" spc="-168" dirty="0">
                <a:latin typeface="Arial"/>
                <a:cs typeface="Arial"/>
              </a:rPr>
              <a:t>countries</a:t>
            </a:r>
            <a:r>
              <a:rPr sz="2500" b="1" spc="-91" dirty="0">
                <a:latin typeface="Arial"/>
                <a:cs typeface="Arial"/>
              </a:rPr>
              <a:t> </a:t>
            </a:r>
            <a:r>
              <a:rPr sz="2500" b="1" spc="-141" dirty="0">
                <a:latin typeface="Arial"/>
                <a:cs typeface="Arial"/>
              </a:rPr>
              <a:t>is</a:t>
            </a:r>
            <a:r>
              <a:rPr sz="2500" b="1" spc="-91" dirty="0">
                <a:latin typeface="Arial"/>
                <a:cs typeface="Arial"/>
              </a:rPr>
              <a:t> </a:t>
            </a:r>
            <a:r>
              <a:rPr sz="2500" b="1" spc="-218" dirty="0">
                <a:latin typeface="Arial"/>
                <a:cs typeface="Arial"/>
              </a:rPr>
              <a:t>made</a:t>
            </a:r>
            <a:r>
              <a:rPr sz="2500" b="1" spc="-86" dirty="0">
                <a:latin typeface="Arial"/>
                <a:cs typeface="Arial"/>
              </a:rPr>
              <a:t> </a:t>
            </a:r>
            <a:r>
              <a:rPr sz="2500" b="1" spc="-185" dirty="0">
                <a:latin typeface="Arial"/>
                <a:cs typeface="Arial"/>
              </a:rPr>
              <a:t>from</a:t>
            </a:r>
            <a:r>
              <a:rPr sz="2500" b="1" spc="-91" dirty="0">
                <a:latin typeface="Arial"/>
                <a:cs typeface="Arial"/>
              </a:rPr>
              <a:t> </a:t>
            </a:r>
            <a:r>
              <a:rPr sz="2500" b="1" spc="-159" dirty="0">
                <a:latin typeface="Arial"/>
                <a:cs typeface="Arial"/>
              </a:rPr>
              <a:t>widely-available</a:t>
            </a:r>
            <a:r>
              <a:rPr sz="2500" b="1" spc="-91" dirty="0">
                <a:latin typeface="Arial"/>
                <a:cs typeface="Arial"/>
              </a:rPr>
              <a:t> </a:t>
            </a:r>
            <a:r>
              <a:rPr sz="2500" b="1" spc="-159" dirty="0">
                <a:latin typeface="Arial"/>
                <a:cs typeface="Arial"/>
              </a:rPr>
              <a:t>grains.</a:t>
            </a:r>
            <a:endParaRPr sz="2500" dirty="0">
              <a:latin typeface="Arial"/>
              <a:cs typeface="Arial"/>
            </a:endParaRPr>
          </a:p>
          <a:p>
            <a:pPr marL="183848" marR="4611" indent="-172898">
              <a:lnSpc>
                <a:spcPct val="100800"/>
              </a:lnSpc>
              <a:spcBef>
                <a:spcPts val="417"/>
              </a:spcBef>
            </a:pPr>
            <a:r>
              <a:rPr sz="2500" b="1" spc="-195" dirty="0">
                <a:latin typeface="Arial"/>
                <a:cs typeface="Arial"/>
              </a:rPr>
              <a:t>The</a:t>
            </a:r>
            <a:r>
              <a:rPr sz="2500" b="1" spc="109" dirty="0">
                <a:latin typeface="Arial"/>
                <a:cs typeface="Arial"/>
              </a:rPr>
              <a:t> </a:t>
            </a:r>
            <a:r>
              <a:rPr sz="2500" b="1" spc="-185" dirty="0">
                <a:latin typeface="Arial"/>
                <a:cs typeface="Arial"/>
              </a:rPr>
              <a:t>organisms</a:t>
            </a:r>
            <a:r>
              <a:rPr sz="2500" b="1" spc="109" dirty="0">
                <a:latin typeface="Arial"/>
                <a:cs typeface="Arial"/>
              </a:rPr>
              <a:t> </a:t>
            </a:r>
            <a:r>
              <a:rPr sz="2500" b="1" spc="-195" dirty="0">
                <a:latin typeface="Arial"/>
                <a:cs typeface="Arial"/>
              </a:rPr>
              <a:t>and</a:t>
            </a:r>
            <a:r>
              <a:rPr sz="2500" b="1" spc="113" dirty="0">
                <a:latin typeface="Arial"/>
                <a:cs typeface="Arial"/>
              </a:rPr>
              <a:t> </a:t>
            </a:r>
            <a:r>
              <a:rPr sz="2500" b="1" spc="-200" dirty="0">
                <a:latin typeface="Arial"/>
                <a:cs typeface="Arial"/>
              </a:rPr>
              <a:t>enzymes</a:t>
            </a:r>
            <a:r>
              <a:rPr sz="2500" b="1" spc="-191" dirty="0">
                <a:latin typeface="Arial"/>
                <a:cs typeface="Arial"/>
              </a:rPr>
              <a:t> </a:t>
            </a:r>
            <a:r>
              <a:rPr sz="2500" b="1" spc="-150" dirty="0">
                <a:latin typeface="Arial"/>
                <a:cs typeface="Arial"/>
              </a:rPr>
              <a:t>for</a:t>
            </a:r>
            <a:r>
              <a:rPr sz="2500" b="1" spc="109" dirty="0">
                <a:latin typeface="Arial"/>
                <a:cs typeface="Arial"/>
              </a:rPr>
              <a:t> </a:t>
            </a:r>
            <a:r>
              <a:rPr sz="2500" b="1" spc="-168" dirty="0">
                <a:latin typeface="Arial"/>
                <a:cs typeface="Arial"/>
              </a:rPr>
              <a:t>starch</a:t>
            </a:r>
            <a:r>
              <a:rPr sz="2500" b="1" spc="109" dirty="0">
                <a:latin typeface="Arial"/>
                <a:cs typeface="Arial"/>
              </a:rPr>
              <a:t> </a:t>
            </a:r>
            <a:r>
              <a:rPr sz="2500" b="1" spc="-177" dirty="0">
                <a:latin typeface="Arial"/>
                <a:cs typeface="Arial"/>
              </a:rPr>
              <a:t>conversion</a:t>
            </a:r>
            <a:r>
              <a:rPr sz="2500" b="1" spc="113" dirty="0">
                <a:latin typeface="Arial"/>
                <a:cs typeface="Arial"/>
              </a:rPr>
              <a:t> </a:t>
            </a:r>
            <a:r>
              <a:rPr sz="2500" b="1" spc="-195" dirty="0">
                <a:latin typeface="Arial"/>
                <a:cs typeface="Arial"/>
              </a:rPr>
              <a:t>and</a:t>
            </a:r>
            <a:r>
              <a:rPr sz="2500" b="1" spc="109" dirty="0">
                <a:latin typeface="Arial"/>
                <a:cs typeface="Arial"/>
              </a:rPr>
              <a:t> </a:t>
            </a:r>
            <a:r>
              <a:rPr sz="2500" b="1" spc="-177" dirty="0">
                <a:latin typeface="Arial"/>
                <a:cs typeface="Arial"/>
              </a:rPr>
              <a:t>glucose</a:t>
            </a:r>
            <a:r>
              <a:rPr sz="2500" b="1" spc="109" dirty="0">
                <a:latin typeface="Arial"/>
                <a:cs typeface="Arial"/>
              </a:rPr>
              <a:t> </a:t>
            </a:r>
            <a:r>
              <a:rPr sz="2500" b="1" spc="-168" dirty="0">
                <a:latin typeface="Arial"/>
                <a:cs typeface="Arial"/>
              </a:rPr>
              <a:t>fermentation</a:t>
            </a:r>
            <a:r>
              <a:rPr sz="2500" b="1" spc="113" dirty="0">
                <a:latin typeface="Arial"/>
                <a:cs typeface="Arial"/>
              </a:rPr>
              <a:t> </a:t>
            </a:r>
            <a:r>
              <a:rPr sz="2500" b="1" spc="-200" dirty="0">
                <a:latin typeface="Arial"/>
                <a:cs typeface="Arial"/>
              </a:rPr>
              <a:t>on</a:t>
            </a:r>
            <a:r>
              <a:rPr sz="2500" b="1" spc="-191" dirty="0">
                <a:latin typeface="Arial"/>
                <a:cs typeface="Arial"/>
              </a:rPr>
              <a:t> </a:t>
            </a:r>
            <a:r>
              <a:rPr sz="2500" b="1" spc="-185" dirty="0">
                <a:latin typeface="Arial"/>
                <a:cs typeface="Arial"/>
              </a:rPr>
              <a:t>a </a:t>
            </a:r>
            <a:r>
              <a:rPr sz="2500" b="1" spc="-495" dirty="0">
                <a:latin typeface="Arial"/>
                <a:cs typeface="Arial"/>
              </a:rPr>
              <a:t> </a:t>
            </a:r>
            <a:r>
              <a:rPr sz="2500" b="1" spc="-185" dirty="0">
                <a:latin typeface="Arial"/>
                <a:cs typeface="Arial"/>
              </a:rPr>
              <a:t>commercial</a:t>
            </a:r>
            <a:r>
              <a:rPr sz="2500" b="1" spc="-91" dirty="0">
                <a:latin typeface="Arial"/>
                <a:cs typeface="Arial"/>
              </a:rPr>
              <a:t> </a:t>
            </a:r>
            <a:r>
              <a:rPr sz="2500" b="1" spc="-168" dirty="0">
                <a:latin typeface="Arial"/>
                <a:cs typeface="Arial"/>
              </a:rPr>
              <a:t>scale</a:t>
            </a:r>
            <a:r>
              <a:rPr sz="2500" b="1" spc="-91" dirty="0">
                <a:latin typeface="Arial"/>
                <a:cs typeface="Arial"/>
              </a:rPr>
              <a:t> </a:t>
            </a:r>
            <a:r>
              <a:rPr sz="2500" b="1" spc="-168" dirty="0">
                <a:latin typeface="Arial"/>
                <a:cs typeface="Arial"/>
              </a:rPr>
              <a:t>are</a:t>
            </a:r>
            <a:r>
              <a:rPr sz="2500" b="1" spc="-91" dirty="0">
                <a:latin typeface="Arial"/>
                <a:cs typeface="Arial"/>
              </a:rPr>
              <a:t> </a:t>
            </a:r>
            <a:r>
              <a:rPr sz="2500" b="1" spc="-154" dirty="0">
                <a:latin typeface="Arial"/>
                <a:cs typeface="Arial"/>
              </a:rPr>
              <a:t>readily</a:t>
            </a:r>
            <a:r>
              <a:rPr sz="2500" b="1" spc="-91" dirty="0">
                <a:latin typeface="Arial"/>
                <a:cs typeface="Arial"/>
              </a:rPr>
              <a:t> </a:t>
            </a:r>
            <a:r>
              <a:rPr sz="2500" b="1" spc="-150" dirty="0">
                <a:latin typeface="Arial"/>
                <a:cs typeface="Arial"/>
              </a:rPr>
              <a:t>available.</a:t>
            </a:r>
            <a:endParaRPr sz="2500" dirty="0">
              <a:latin typeface="Arial"/>
              <a:cs typeface="Arial"/>
            </a:endParaRPr>
          </a:p>
          <a:p>
            <a:pPr marL="183848" marR="4611" indent="-172898">
              <a:lnSpc>
                <a:spcPct val="100800"/>
              </a:lnSpc>
              <a:spcBef>
                <a:spcPts val="417"/>
              </a:spcBef>
            </a:pPr>
            <a:r>
              <a:rPr sz="2500" b="1" spc="-168" dirty="0">
                <a:solidFill>
                  <a:srgbClr val="008000"/>
                </a:solidFill>
                <a:latin typeface="Arial"/>
                <a:cs typeface="Arial"/>
              </a:rPr>
              <a:t>Cellulose</a:t>
            </a:r>
            <a:r>
              <a:rPr sz="2500" b="1" spc="-50" dirty="0">
                <a:solidFill>
                  <a:srgbClr val="008000"/>
                </a:solidFill>
                <a:latin typeface="Arial"/>
                <a:cs typeface="Arial"/>
              </a:rPr>
              <a:t> </a:t>
            </a:r>
            <a:r>
              <a:rPr sz="2500" b="1" spc="-141" dirty="0">
                <a:latin typeface="Arial"/>
                <a:cs typeface="Arial"/>
              </a:rPr>
              <a:t>is</a:t>
            </a:r>
            <a:r>
              <a:rPr sz="2500" b="1" spc="-50" dirty="0">
                <a:latin typeface="Arial"/>
                <a:cs typeface="Arial"/>
              </a:rPr>
              <a:t> </a:t>
            </a:r>
            <a:r>
              <a:rPr sz="2500" b="1" spc="-163" dirty="0">
                <a:latin typeface="Arial"/>
                <a:cs typeface="Arial"/>
              </a:rPr>
              <a:t>usually</a:t>
            </a:r>
            <a:r>
              <a:rPr sz="2500" b="1" spc="-45" dirty="0">
                <a:latin typeface="Arial"/>
                <a:cs typeface="Arial"/>
              </a:rPr>
              <a:t> </a:t>
            </a:r>
            <a:r>
              <a:rPr sz="2500" b="1" spc="-177" dirty="0">
                <a:latin typeface="Arial"/>
                <a:cs typeface="Arial"/>
              </a:rPr>
              <a:t>converted</a:t>
            </a:r>
            <a:r>
              <a:rPr sz="2500" b="1" spc="-50" dirty="0">
                <a:latin typeface="Arial"/>
                <a:cs typeface="Arial"/>
              </a:rPr>
              <a:t> </a:t>
            </a:r>
            <a:r>
              <a:rPr sz="2500" b="1" spc="-159" dirty="0">
                <a:latin typeface="Arial"/>
                <a:cs typeface="Arial"/>
              </a:rPr>
              <a:t>to</a:t>
            </a:r>
            <a:r>
              <a:rPr sz="2500" b="1" spc="-45" dirty="0">
                <a:latin typeface="Arial"/>
                <a:cs typeface="Arial"/>
              </a:rPr>
              <a:t> </a:t>
            </a:r>
            <a:r>
              <a:rPr sz="2500" b="1" spc="-136" dirty="0">
                <a:solidFill>
                  <a:srgbClr val="008000"/>
                </a:solidFill>
                <a:latin typeface="Arial"/>
                <a:cs typeface="Arial"/>
              </a:rPr>
              <a:t>five-</a:t>
            </a:r>
            <a:r>
              <a:rPr sz="2500" b="1" spc="-50" dirty="0">
                <a:solidFill>
                  <a:srgbClr val="008000"/>
                </a:solidFill>
                <a:latin typeface="Arial"/>
                <a:cs typeface="Arial"/>
              </a:rPr>
              <a:t> </a:t>
            </a:r>
            <a:r>
              <a:rPr sz="2500" b="1" spc="-195" dirty="0">
                <a:latin typeface="Arial"/>
                <a:cs typeface="Arial"/>
              </a:rPr>
              <a:t>and</a:t>
            </a:r>
            <a:r>
              <a:rPr sz="2500" b="1" spc="-45" dirty="0">
                <a:latin typeface="Arial"/>
                <a:cs typeface="Arial"/>
              </a:rPr>
              <a:t> </a:t>
            </a:r>
            <a:r>
              <a:rPr sz="2500" b="1" spc="-168" dirty="0">
                <a:solidFill>
                  <a:srgbClr val="008000"/>
                </a:solidFill>
                <a:latin typeface="Arial"/>
                <a:cs typeface="Arial"/>
              </a:rPr>
              <a:t>six-carbon</a:t>
            </a:r>
            <a:r>
              <a:rPr sz="2500" b="1" spc="-50" dirty="0">
                <a:solidFill>
                  <a:srgbClr val="008000"/>
                </a:solidFill>
                <a:latin typeface="Arial"/>
                <a:cs typeface="Arial"/>
              </a:rPr>
              <a:t> </a:t>
            </a:r>
            <a:r>
              <a:rPr sz="2500" b="1" spc="-168" dirty="0">
                <a:solidFill>
                  <a:srgbClr val="008000"/>
                </a:solidFill>
                <a:latin typeface="Arial"/>
                <a:cs typeface="Arial"/>
              </a:rPr>
              <a:t>sugars</a:t>
            </a:r>
            <a:r>
              <a:rPr sz="2500" b="1" spc="-168" dirty="0">
                <a:latin typeface="Arial"/>
                <a:cs typeface="Arial"/>
              </a:rPr>
              <a:t>,</a:t>
            </a:r>
            <a:r>
              <a:rPr sz="2500" b="1" spc="-45" dirty="0">
                <a:latin typeface="Arial"/>
                <a:cs typeface="Arial"/>
              </a:rPr>
              <a:t> </a:t>
            </a:r>
            <a:r>
              <a:rPr sz="2500" b="1" spc="-185" dirty="0">
                <a:latin typeface="Arial"/>
                <a:cs typeface="Arial"/>
              </a:rPr>
              <a:t>which</a:t>
            </a:r>
            <a:r>
              <a:rPr sz="2500" b="1" spc="-50" dirty="0">
                <a:latin typeface="Arial"/>
                <a:cs typeface="Arial"/>
              </a:rPr>
              <a:t> </a:t>
            </a:r>
            <a:r>
              <a:rPr sz="2500" b="1" spc="-163" dirty="0">
                <a:latin typeface="Arial"/>
                <a:cs typeface="Arial"/>
              </a:rPr>
              <a:t>requires</a:t>
            </a:r>
            <a:r>
              <a:rPr sz="2500" b="1" spc="-50" dirty="0">
                <a:latin typeface="Arial"/>
                <a:cs typeface="Arial"/>
              </a:rPr>
              <a:t> </a:t>
            </a:r>
            <a:r>
              <a:rPr sz="2500" b="1" spc="-159" dirty="0">
                <a:latin typeface="Arial"/>
                <a:cs typeface="Arial"/>
              </a:rPr>
              <a:t>special </a:t>
            </a:r>
            <a:r>
              <a:rPr sz="2500" b="1" spc="-490" dirty="0">
                <a:latin typeface="Arial"/>
                <a:cs typeface="Arial"/>
              </a:rPr>
              <a:t> </a:t>
            </a:r>
            <a:r>
              <a:rPr sz="2500" b="1" spc="-204" dirty="0">
                <a:latin typeface="Arial"/>
                <a:cs typeface="Arial"/>
              </a:rPr>
              <a:t>o</a:t>
            </a:r>
            <a:r>
              <a:rPr sz="2500" b="1" spc="-136" dirty="0">
                <a:latin typeface="Arial"/>
                <a:cs typeface="Arial"/>
              </a:rPr>
              <a:t>r</a:t>
            </a:r>
            <a:r>
              <a:rPr sz="2500" b="1" spc="-191" dirty="0">
                <a:latin typeface="Arial"/>
                <a:cs typeface="Arial"/>
              </a:rPr>
              <a:t>ga</a:t>
            </a:r>
            <a:r>
              <a:rPr sz="2500" b="1" spc="-159" dirty="0">
                <a:latin typeface="Arial"/>
                <a:cs typeface="Arial"/>
              </a:rPr>
              <a:t>nis</a:t>
            </a:r>
            <a:r>
              <a:rPr sz="2500" b="1" spc="-241" dirty="0">
                <a:latin typeface="Arial"/>
                <a:cs typeface="Arial"/>
              </a:rPr>
              <a:t>ms</a:t>
            </a:r>
            <a:r>
              <a:rPr sz="2500" b="1" spc="-91" dirty="0">
                <a:latin typeface="Arial"/>
                <a:cs typeface="Arial"/>
              </a:rPr>
              <a:t> </a:t>
            </a:r>
            <a:r>
              <a:rPr sz="2500" b="1" spc="-118" dirty="0">
                <a:latin typeface="Arial"/>
                <a:cs typeface="Arial"/>
              </a:rPr>
              <a:t>f</a:t>
            </a:r>
            <a:r>
              <a:rPr sz="2500" b="1" spc="-168" dirty="0">
                <a:latin typeface="Arial"/>
                <a:cs typeface="Arial"/>
              </a:rPr>
              <a:t>or</a:t>
            </a:r>
            <a:r>
              <a:rPr sz="2500" b="1" spc="-91" dirty="0">
                <a:latin typeface="Arial"/>
                <a:cs typeface="Arial"/>
              </a:rPr>
              <a:t> </a:t>
            </a:r>
            <a:r>
              <a:rPr sz="2500" b="1" spc="-191" dirty="0">
                <a:latin typeface="Arial"/>
                <a:cs typeface="Arial"/>
              </a:rPr>
              <a:t>comple</a:t>
            </a:r>
            <a:r>
              <a:rPr sz="2500" b="1" spc="-118" dirty="0">
                <a:latin typeface="Arial"/>
                <a:cs typeface="Arial"/>
              </a:rPr>
              <a:t>t</a:t>
            </a:r>
            <a:r>
              <a:rPr sz="2500" b="1" spc="-185" dirty="0">
                <a:latin typeface="Arial"/>
                <a:cs typeface="Arial"/>
              </a:rPr>
              <a:t>e</a:t>
            </a:r>
            <a:r>
              <a:rPr sz="2500" b="1" spc="-91" dirty="0">
                <a:latin typeface="Arial"/>
                <a:cs typeface="Arial"/>
              </a:rPr>
              <a:t> </a:t>
            </a:r>
            <a:r>
              <a:rPr sz="2500" b="1" spc="-118" dirty="0">
                <a:latin typeface="Arial"/>
                <a:cs typeface="Arial"/>
              </a:rPr>
              <a:t>f</a:t>
            </a:r>
            <a:r>
              <a:rPr sz="2500" b="1" spc="-185" dirty="0">
                <a:latin typeface="Arial"/>
                <a:cs typeface="Arial"/>
              </a:rPr>
              <a:t>e</a:t>
            </a:r>
            <a:r>
              <a:rPr sz="2500" b="1" spc="-136" dirty="0">
                <a:latin typeface="Arial"/>
                <a:cs typeface="Arial"/>
              </a:rPr>
              <a:t>r</a:t>
            </a:r>
            <a:r>
              <a:rPr sz="2500" b="1" spc="-227" dirty="0">
                <a:latin typeface="Arial"/>
                <a:cs typeface="Arial"/>
              </a:rPr>
              <a:t>men</a:t>
            </a:r>
            <a:r>
              <a:rPr sz="2500" b="1" spc="-113" dirty="0">
                <a:latin typeface="Arial"/>
                <a:cs typeface="Arial"/>
              </a:rPr>
              <a:t>t</a:t>
            </a:r>
            <a:r>
              <a:rPr sz="2500" b="1" spc="-185" dirty="0">
                <a:latin typeface="Arial"/>
                <a:cs typeface="Arial"/>
              </a:rPr>
              <a:t>a</a:t>
            </a:r>
            <a:r>
              <a:rPr sz="2500" b="1" spc="-118" dirty="0">
                <a:latin typeface="Arial"/>
                <a:cs typeface="Arial"/>
              </a:rPr>
              <a:t>t</a:t>
            </a:r>
            <a:r>
              <a:rPr sz="2500" b="1" spc="-150" dirty="0">
                <a:latin typeface="Arial"/>
                <a:cs typeface="Arial"/>
              </a:rPr>
              <a:t>ion.</a:t>
            </a:r>
            <a:endParaRPr sz="2500" dirty="0">
              <a:latin typeface="Arial"/>
              <a:cs typeface="Arial"/>
            </a:endParaRPr>
          </a:p>
        </p:txBody>
      </p:sp>
      <p:sp>
        <p:nvSpPr>
          <p:cNvPr id="113" name="object 113"/>
          <p:cNvSpPr txBox="1">
            <a:spLocks noGrp="1"/>
          </p:cNvSpPr>
          <p:nvPr>
            <p:ph type="title"/>
          </p:nvPr>
        </p:nvSpPr>
        <p:spPr>
          <a:xfrm>
            <a:off x="3175158" y="575930"/>
            <a:ext cx="5705971" cy="688747"/>
          </a:xfrm>
          <a:prstGeom prst="rect">
            <a:avLst/>
          </a:prstGeom>
        </p:spPr>
        <p:txBody>
          <a:bodyPr vert="horz" wrap="square" lIns="0" tIns="11526" rIns="0" bIns="0" rtlCol="0" anchor="ctr">
            <a:spAutoFit/>
          </a:bodyPr>
          <a:lstStyle/>
          <a:p>
            <a:pPr marL="11527">
              <a:lnSpc>
                <a:spcPct val="100000"/>
              </a:lnSpc>
              <a:spcBef>
                <a:spcPts val="91"/>
              </a:spcBef>
            </a:pPr>
            <a:r>
              <a:rPr spc="-472" dirty="0"/>
              <a:t>BIOETHANOL-PRODUCTION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321207" y="1586757"/>
            <a:ext cx="9408705" cy="4422398"/>
          </a:xfrm>
          <a:prstGeom prst="rect">
            <a:avLst/>
          </a:prstGeom>
        </p:spPr>
        <p:txBody>
          <a:bodyPr vert="horz" wrap="square" lIns="0" tIns="11526" rIns="0" bIns="0" rtlCol="0">
            <a:spAutoFit/>
          </a:bodyPr>
          <a:lstStyle/>
          <a:p>
            <a:pPr marL="184424" marR="4611" indent="-172898">
              <a:spcBef>
                <a:spcPts val="91"/>
              </a:spcBef>
            </a:pPr>
            <a:r>
              <a:rPr sz="2500" b="1" spc="-195" dirty="0">
                <a:latin typeface="Arial"/>
                <a:cs typeface="Arial"/>
              </a:rPr>
              <a:t>The</a:t>
            </a:r>
            <a:r>
              <a:rPr sz="2500" b="1" spc="-191" dirty="0">
                <a:latin typeface="Arial"/>
                <a:cs typeface="Arial"/>
              </a:rPr>
              <a:t> </a:t>
            </a:r>
            <a:r>
              <a:rPr sz="2500" b="1" spc="-154" dirty="0">
                <a:latin typeface="Arial"/>
                <a:cs typeface="Arial"/>
              </a:rPr>
              <a:t>least </a:t>
            </a:r>
            <a:r>
              <a:rPr sz="2500" b="1" spc="-177" dirty="0">
                <a:latin typeface="Arial"/>
                <a:cs typeface="Arial"/>
              </a:rPr>
              <a:t>complicated</a:t>
            </a:r>
            <a:r>
              <a:rPr sz="2500" b="1" spc="-172" dirty="0">
                <a:latin typeface="Arial"/>
                <a:cs typeface="Arial"/>
              </a:rPr>
              <a:t> </a:t>
            </a:r>
            <a:r>
              <a:rPr sz="2500" b="1" spc="-208" dirty="0">
                <a:latin typeface="Arial"/>
                <a:cs typeface="Arial"/>
              </a:rPr>
              <a:t>way</a:t>
            </a:r>
            <a:r>
              <a:rPr sz="2500" b="1" spc="-204" dirty="0">
                <a:latin typeface="Arial"/>
                <a:cs typeface="Arial"/>
              </a:rPr>
              <a:t> </a:t>
            </a:r>
            <a:r>
              <a:rPr sz="2500" b="1" spc="-159" dirty="0">
                <a:latin typeface="Arial"/>
                <a:cs typeface="Arial"/>
              </a:rPr>
              <a:t>to</a:t>
            </a:r>
            <a:r>
              <a:rPr sz="2500" b="1" spc="-154" dirty="0">
                <a:latin typeface="Arial"/>
                <a:cs typeface="Arial"/>
              </a:rPr>
              <a:t> </a:t>
            </a:r>
            <a:r>
              <a:rPr sz="2500" b="1" spc="-185" dirty="0">
                <a:latin typeface="Arial"/>
                <a:cs typeface="Arial"/>
              </a:rPr>
              <a:t>produce</a:t>
            </a:r>
            <a:r>
              <a:rPr sz="2500" b="1" spc="-182" dirty="0">
                <a:latin typeface="Arial"/>
                <a:cs typeface="Arial"/>
              </a:rPr>
              <a:t> </a:t>
            </a:r>
            <a:r>
              <a:rPr sz="2500" b="1" spc="-168" dirty="0">
                <a:latin typeface="Arial"/>
                <a:cs typeface="Arial"/>
              </a:rPr>
              <a:t>ethanol</a:t>
            </a:r>
            <a:r>
              <a:rPr sz="2500" b="1" spc="-163" dirty="0">
                <a:latin typeface="Arial"/>
                <a:cs typeface="Arial"/>
              </a:rPr>
              <a:t> </a:t>
            </a:r>
            <a:r>
              <a:rPr sz="2500" b="1" spc="-141" dirty="0">
                <a:latin typeface="Arial"/>
                <a:cs typeface="Arial"/>
              </a:rPr>
              <a:t>is </a:t>
            </a:r>
            <a:r>
              <a:rPr sz="2500" b="1" spc="-159" dirty="0">
                <a:latin typeface="Arial"/>
                <a:cs typeface="Arial"/>
              </a:rPr>
              <a:t>to</a:t>
            </a:r>
            <a:r>
              <a:rPr sz="2500" b="1" spc="-154" dirty="0">
                <a:latin typeface="Arial"/>
                <a:cs typeface="Arial"/>
              </a:rPr>
              <a:t> </a:t>
            </a:r>
            <a:r>
              <a:rPr sz="2500" b="1" spc="-191" dirty="0">
                <a:latin typeface="Arial"/>
                <a:cs typeface="Arial"/>
              </a:rPr>
              <a:t>use</a:t>
            </a:r>
            <a:r>
              <a:rPr sz="2500" b="1" spc="-185" dirty="0">
                <a:latin typeface="Arial"/>
                <a:cs typeface="Arial"/>
              </a:rPr>
              <a:t> </a:t>
            </a:r>
            <a:r>
              <a:rPr sz="2500" b="1" spc="-191" dirty="0">
                <a:latin typeface="Arial"/>
                <a:cs typeface="Arial"/>
              </a:rPr>
              <a:t>biomass</a:t>
            </a:r>
            <a:r>
              <a:rPr sz="2500" b="1" spc="-185" dirty="0">
                <a:latin typeface="Arial"/>
                <a:cs typeface="Arial"/>
              </a:rPr>
              <a:t> </a:t>
            </a:r>
            <a:r>
              <a:rPr sz="2500" b="1" spc="-154" dirty="0">
                <a:latin typeface="Arial"/>
                <a:cs typeface="Arial"/>
              </a:rPr>
              <a:t>that </a:t>
            </a:r>
            <a:r>
              <a:rPr sz="2500" b="1" spc="-172" dirty="0">
                <a:latin typeface="Arial"/>
                <a:cs typeface="Arial"/>
              </a:rPr>
              <a:t>contains</a:t>
            </a:r>
            <a:r>
              <a:rPr sz="2500" b="1" spc="-168" dirty="0">
                <a:latin typeface="Arial"/>
                <a:cs typeface="Arial"/>
              </a:rPr>
              <a:t> </a:t>
            </a:r>
            <a:r>
              <a:rPr sz="2500" b="1" spc="-145" dirty="0">
                <a:solidFill>
                  <a:srgbClr val="008000"/>
                </a:solidFill>
                <a:latin typeface="Arial"/>
                <a:cs typeface="Arial"/>
              </a:rPr>
              <a:t>six- </a:t>
            </a:r>
            <a:r>
              <a:rPr sz="2500" b="1" spc="-495" dirty="0">
                <a:solidFill>
                  <a:srgbClr val="008000"/>
                </a:solidFill>
                <a:latin typeface="Arial"/>
                <a:cs typeface="Arial"/>
              </a:rPr>
              <a:t> </a:t>
            </a:r>
            <a:r>
              <a:rPr sz="2500" b="1" spc="-185" dirty="0">
                <a:solidFill>
                  <a:srgbClr val="008000"/>
                </a:solidFill>
                <a:latin typeface="Arial"/>
                <a:cs typeface="Arial"/>
              </a:rPr>
              <a:t>carbon</a:t>
            </a:r>
            <a:r>
              <a:rPr sz="2500" b="1" spc="-91" dirty="0">
                <a:solidFill>
                  <a:srgbClr val="008000"/>
                </a:solidFill>
                <a:latin typeface="Arial"/>
                <a:cs typeface="Arial"/>
              </a:rPr>
              <a:t> </a:t>
            </a:r>
            <a:r>
              <a:rPr sz="2500" b="1" spc="-182" dirty="0">
                <a:solidFill>
                  <a:srgbClr val="008000"/>
                </a:solidFill>
                <a:latin typeface="Arial"/>
                <a:cs typeface="Arial"/>
              </a:rPr>
              <a:t>sugars</a:t>
            </a:r>
            <a:r>
              <a:rPr sz="2500" b="1" spc="-95" dirty="0">
                <a:solidFill>
                  <a:srgbClr val="008000"/>
                </a:solidFill>
                <a:latin typeface="Arial"/>
                <a:cs typeface="Arial"/>
              </a:rPr>
              <a:t> </a:t>
            </a:r>
            <a:r>
              <a:rPr sz="2500" b="1" spc="-154" dirty="0">
                <a:latin typeface="Arial"/>
                <a:cs typeface="Arial"/>
              </a:rPr>
              <a:t>that</a:t>
            </a:r>
            <a:r>
              <a:rPr sz="2500" b="1" spc="-91" dirty="0">
                <a:latin typeface="Arial"/>
                <a:cs typeface="Arial"/>
              </a:rPr>
              <a:t> </a:t>
            </a:r>
            <a:r>
              <a:rPr sz="2500" b="1" spc="-191" dirty="0">
                <a:latin typeface="Arial"/>
                <a:cs typeface="Arial"/>
              </a:rPr>
              <a:t>can</a:t>
            </a:r>
            <a:r>
              <a:rPr sz="2500" b="1" spc="-91" dirty="0">
                <a:latin typeface="Arial"/>
                <a:cs typeface="Arial"/>
              </a:rPr>
              <a:t> </a:t>
            </a:r>
            <a:r>
              <a:rPr sz="2500" b="1" spc="-191" dirty="0">
                <a:latin typeface="Arial"/>
                <a:cs typeface="Arial"/>
              </a:rPr>
              <a:t>be</a:t>
            </a:r>
            <a:r>
              <a:rPr sz="2500" b="1" spc="-91" dirty="0">
                <a:latin typeface="Arial"/>
                <a:cs typeface="Arial"/>
              </a:rPr>
              <a:t> </a:t>
            </a:r>
            <a:r>
              <a:rPr sz="2500" b="1" spc="-182" dirty="0">
                <a:latin typeface="Arial"/>
                <a:cs typeface="Arial"/>
              </a:rPr>
              <a:t>fermented</a:t>
            </a:r>
            <a:r>
              <a:rPr sz="2500" b="1" spc="-86" dirty="0">
                <a:latin typeface="Arial"/>
                <a:cs typeface="Arial"/>
              </a:rPr>
              <a:t> </a:t>
            </a:r>
            <a:r>
              <a:rPr sz="2500" b="1" spc="-150" dirty="0">
                <a:latin typeface="Arial"/>
                <a:cs typeface="Arial"/>
              </a:rPr>
              <a:t>directly</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59" dirty="0">
                <a:solidFill>
                  <a:srgbClr val="008000"/>
                </a:solidFill>
                <a:latin typeface="Arial"/>
                <a:cs typeface="Arial"/>
              </a:rPr>
              <a:t>ethanol</a:t>
            </a:r>
            <a:r>
              <a:rPr sz="2500" b="1" spc="-159" dirty="0">
                <a:latin typeface="Arial"/>
                <a:cs typeface="Arial"/>
              </a:rPr>
              <a:t>.</a:t>
            </a:r>
            <a:endParaRPr sz="2500" dirty="0">
              <a:latin typeface="Arial"/>
              <a:cs typeface="Arial"/>
            </a:endParaRPr>
          </a:p>
          <a:p>
            <a:pPr>
              <a:spcBef>
                <a:spcPts val="36"/>
              </a:spcBef>
            </a:pPr>
            <a:endParaRPr sz="2500" dirty="0">
              <a:latin typeface="Arial"/>
              <a:cs typeface="Arial"/>
            </a:endParaRPr>
          </a:p>
          <a:p>
            <a:pPr marL="184424" marR="4611" indent="-172898">
              <a:lnSpc>
                <a:spcPct val="100800"/>
              </a:lnSpc>
              <a:tabLst>
                <a:tab pos="666233" algn="l"/>
                <a:tab pos="1216048" algn="l"/>
                <a:tab pos="1671345" algn="l"/>
                <a:tab pos="2305304" algn="l"/>
                <a:tab pos="2918515" algn="l"/>
                <a:tab pos="3709810" algn="l"/>
                <a:tab pos="4826730" algn="l"/>
                <a:tab pos="5733867" algn="l"/>
                <a:tab pos="6031252" algn="l"/>
                <a:tab pos="6707282" algn="l"/>
                <a:tab pos="7162580" algn="l"/>
              </a:tabLst>
            </a:pPr>
            <a:r>
              <a:rPr sz="2500" b="1" spc="-222" dirty="0">
                <a:latin typeface="Arial"/>
                <a:cs typeface="Arial"/>
              </a:rPr>
              <a:t>S</a:t>
            </a:r>
            <a:r>
              <a:rPr sz="2500" b="1" spc="-195" dirty="0">
                <a:latin typeface="Arial"/>
                <a:cs typeface="Arial"/>
              </a:rPr>
              <a:t>uga</a:t>
            </a:r>
            <a:r>
              <a:rPr sz="2500" b="1" spc="-132" dirty="0">
                <a:latin typeface="Arial"/>
                <a:cs typeface="Arial"/>
              </a:rPr>
              <a:t>r	</a:t>
            </a:r>
            <a:r>
              <a:rPr sz="2500" b="1" spc="-191" dirty="0">
                <a:latin typeface="Arial"/>
                <a:cs typeface="Arial"/>
              </a:rPr>
              <a:t>cane	</a:t>
            </a:r>
            <a:r>
              <a:rPr sz="2500" b="1" spc="-185" dirty="0">
                <a:latin typeface="Arial"/>
                <a:cs typeface="Arial"/>
              </a:rPr>
              <a:t>a</a:t>
            </a:r>
            <a:r>
              <a:rPr sz="2500" b="1" spc="-200" dirty="0">
                <a:latin typeface="Arial"/>
                <a:cs typeface="Arial"/>
              </a:rPr>
              <a:t>nd	</a:t>
            </a:r>
            <a:r>
              <a:rPr sz="2500" b="1" spc="-191" dirty="0">
                <a:latin typeface="Arial"/>
                <a:cs typeface="Arial"/>
              </a:rPr>
              <a:t>suga</a:t>
            </a:r>
            <a:r>
              <a:rPr sz="2500" b="1" spc="-132" dirty="0">
                <a:latin typeface="Arial"/>
                <a:cs typeface="Arial"/>
              </a:rPr>
              <a:t>r	</a:t>
            </a:r>
            <a:r>
              <a:rPr sz="2500" b="1" spc="-191" dirty="0">
                <a:latin typeface="Arial"/>
                <a:cs typeface="Arial"/>
              </a:rPr>
              <a:t>bee</a:t>
            </a:r>
            <a:r>
              <a:rPr sz="2500" b="1" spc="-118" dirty="0">
                <a:latin typeface="Arial"/>
                <a:cs typeface="Arial"/>
              </a:rPr>
              <a:t>t</a:t>
            </a:r>
            <a:r>
              <a:rPr sz="2500" b="1" spc="-185" dirty="0">
                <a:latin typeface="Arial"/>
                <a:cs typeface="Arial"/>
              </a:rPr>
              <a:t>s</a:t>
            </a:r>
            <a:r>
              <a:rPr sz="2500" b="1" dirty="0">
                <a:latin typeface="Arial"/>
                <a:cs typeface="Arial"/>
              </a:rPr>
              <a:t>	</a:t>
            </a:r>
            <a:r>
              <a:rPr sz="2500" b="1" spc="-195" dirty="0">
                <a:latin typeface="Arial"/>
                <a:cs typeface="Arial"/>
              </a:rPr>
              <a:t>con</a:t>
            </a:r>
            <a:r>
              <a:rPr sz="2500" b="1" spc="-113" dirty="0">
                <a:latin typeface="Arial"/>
                <a:cs typeface="Arial"/>
              </a:rPr>
              <a:t>t</a:t>
            </a:r>
            <a:r>
              <a:rPr sz="2500" b="1" spc="-185" dirty="0">
                <a:latin typeface="Arial"/>
                <a:cs typeface="Arial"/>
              </a:rPr>
              <a:t>a</a:t>
            </a:r>
            <a:r>
              <a:rPr sz="2500" b="1" spc="-95" dirty="0">
                <a:latin typeface="Arial"/>
                <a:cs typeface="Arial"/>
              </a:rPr>
              <a:t>i</a:t>
            </a:r>
            <a:r>
              <a:rPr sz="2500" b="1" spc="-200" dirty="0">
                <a:latin typeface="Arial"/>
                <a:cs typeface="Arial"/>
              </a:rPr>
              <a:t>n</a:t>
            </a:r>
            <a:r>
              <a:rPr sz="2500" b="1" dirty="0">
                <a:latin typeface="Arial"/>
                <a:cs typeface="Arial"/>
              </a:rPr>
              <a:t>	</a:t>
            </a:r>
            <a:r>
              <a:rPr sz="2500" b="1" spc="-191" dirty="0">
                <a:latin typeface="Arial"/>
                <a:cs typeface="Arial"/>
              </a:rPr>
              <a:t>subs</a:t>
            </a:r>
            <a:r>
              <a:rPr sz="2500" b="1" spc="-118" dirty="0">
                <a:latin typeface="Arial"/>
                <a:cs typeface="Arial"/>
              </a:rPr>
              <a:t>t</a:t>
            </a:r>
            <a:r>
              <a:rPr sz="2500" b="1" spc="-191" dirty="0">
                <a:latin typeface="Arial"/>
                <a:cs typeface="Arial"/>
              </a:rPr>
              <a:t>an</a:t>
            </a:r>
            <a:r>
              <a:rPr sz="2500" b="1" spc="-113" dirty="0">
                <a:latin typeface="Arial"/>
                <a:cs typeface="Arial"/>
              </a:rPr>
              <a:t>t</a:t>
            </a:r>
            <a:r>
              <a:rPr sz="2500" b="1" spc="-95" dirty="0">
                <a:latin typeface="Arial"/>
                <a:cs typeface="Arial"/>
              </a:rPr>
              <a:t>i</a:t>
            </a:r>
            <a:r>
              <a:rPr sz="2500" b="1" spc="-182" dirty="0">
                <a:latin typeface="Arial"/>
                <a:cs typeface="Arial"/>
              </a:rPr>
              <a:t>a</a:t>
            </a:r>
            <a:r>
              <a:rPr sz="2500" b="1" spc="-91" dirty="0">
                <a:latin typeface="Arial"/>
                <a:cs typeface="Arial"/>
              </a:rPr>
              <a:t>l</a:t>
            </a:r>
            <a:r>
              <a:rPr sz="2500" b="1" dirty="0">
                <a:latin typeface="Arial"/>
                <a:cs typeface="Arial"/>
              </a:rPr>
              <a:t>	</a:t>
            </a:r>
            <a:r>
              <a:rPr sz="2500" b="1" spc="-218" dirty="0">
                <a:latin typeface="Arial"/>
                <a:cs typeface="Arial"/>
              </a:rPr>
              <a:t>amoun</a:t>
            </a:r>
            <a:r>
              <a:rPr sz="2500" b="1" spc="-113" dirty="0">
                <a:latin typeface="Arial"/>
                <a:cs typeface="Arial"/>
              </a:rPr>
              <a:t>t</a:t>
            </a:r>
            <a:r>
              <a:rPr sz="2500" b="1" spc="-185" dirty="0">
                <a:latin typeface="Arial"/>
                <a:cs typeface="Arial"/>
              </a:rPr>
              <a:t>s</a:t>
            </a:r>
            <a:r>
              <a:rPr sz="2500" b="1" dirty="0">
                <a:latin typeface="Arial"/>
                <a:cs typeface="Arial"/>
              </a:rPr>
              <a:t>	</a:t>
            </a:r>
            <a:r>
              <a:rPr sz="2500" b="1" spc="-154" dirty="0">
                <a:latin typeface="Arial"/>
                <a:cs typeface="Arial"/>
              </a:rPr>
              <a:t>of</a:t>
            </a:r>
            <a:r>
              <a:rPr sz="2500" b="1" dirty="0">
                <a:latin typeface="Arial"/>
                <a:cs typeface="Arial"/>
              </a:rPr>
              <a:t>	</a:t>
            </a:r>
            <a:r>
              <a:rPr sz="2500" b="1" spc="-191" dirty="0">
                <a:latin typeface="Arial"/>
                <a:cs typeface="Arial"/>
              </a:rPr>
              <a:t>suga</a:t>
            </a:r>
            <a:r>
              <a:rPr sz="2500" b="1" spc="-213" dirty="0">
                <a:latin typeface="Arial"/>
                <a:cs typeface="Arial"/>
              </a:rPr>
              <a:t>r</a:t>
            </a:r>
            <a:r>
              <a:rPr sz="2500" b="1" spc="-91" dirty="0">
                <a:latin typeface="Arial"/>
                <a:cs typeface="Arial"/>
              </a:rPr>
              <a:t>,</a:t>
            </a:r>
            <a:r>
              <a:rPr sz="2500" b="1" dirty="0">
                <a:latin typeface="Arial"/>
                <a:cs typeface="Arial"/>
              </a:rPr>
              <a:t>	</a:t>
            </a:r>
            <a:r>
              <a:rPr sz="2500" b="1" spc="-185" dirty="0">
                <a:latin typeface="Arial"/>
                <a:cs typeface="Arial"/>
              </a:rPr>
              <a:t>a</a:t>
            </a:r>
            <a:r>
              <a:rPr sz="2500" b="1" spc="-200" dirty="0">
                <a:latin typeface="Arial"/>
                <a:cs typeface="Arial"/>
              </a:rPr>
              <a:t>nd</a:t>
            </a:r>
            <a:r>
              <a:rPr sz="2500" b="1" dirty="0">
                <a:latin typeface="Arial"/>
                <a:cs typeface="Arial"/>
              </a:rPr>
              <a:t>	</a:t>
            </a:r>
            <a:r>
              <a:rPr sz="2500" b="1" spc="-177" dirty="0">
                <a:latin typeface="Arial"/>
                <a:cs typeface="Arial"/>
              </a:rPr>
              <a:t>some  </a:t>
            </a:r>
            <a:r>
              <a:rPr sz="2500" b="1" spc="-168" dirty="0">
                <a:latin typeface="Arial"/>
                <a:cs typeface="Arial"/>
              </a:rPr>
              <a:t>countries</a:t>
            </a:r>
            <a:r>
              <a:rPr sz="2500" b="1" spc="-91" dirty="0">
                <a:latin typeface="Arial"/>
                <a:cs typeface="Arial"/>
              </a:rPr>
              <a:t> </a:t>
            </a:r>
            <a:r>
              <a:rPr sz="2500" b="1" spc="-150" dirty="0">
                <a:latin typeface="Arial"/>
                <a:cs typeface="Arial"/>
              </a:rPr>
              <a:t>in</a:t>
            </a:r>
            <a:r>
              <a:rPr sz="2500" b="1" spc="-91" dirty="0">
                <a:latin typeface="Arial"/>
                <a:cs typeface="Arial"/>
              </a:rPr>
              <a:t> </a:t>
            </a:r>
            <a:r>
              <a:rPr sz="2500" b="1" spc="-168" dirty="0">
                <a:latin typeface="Arial"/>
                <a:cs typeface="Arial"/>
              </a:rPr>
              <a:t>the</a:t>
            </a:r>
            <a:r>
              <a:rPr sz="2500" b="1" spc="-86" dirty="0">
                <a:latin typeface="Arial"/>
                <a:cs typeface="Arial"/>
              </a:rPr>
              <a:t> </a:t>
            </a:r>
            <a:r>
              <a:rPr sz="2500" b="1" spc="-231" dirty="0">
                <a:latin typeface="Arial"/>
                <a:cs typeface="Arial"/>
              </a:rPr>
              <a:t>EU</a:t>
            </a:r>
            <a:r>
              <a:rPr sz="2500" b="1" spc="-91" dirty="0">
                <a:latin typeface="Arial"/>
                <a:cs typeface="Arial"/>
              </a:rPr>
              <a:t> </a:t>
            </a:r>
            <a:r>
              <a:rPr sz="2500" b="1" spc="-141" dirty="0">
                <a:latin typeface="Arial"/>
                <a:cs typeface="Arial"/>
              </a:rPr>
              <a:t>(e.g.</a:t>
            </a:r>
            <a:r>
              <a:rPr sz="2500" b="1" spc="-91" dirty="0">
                <a:latin typeface="Arial"/>
                <a:cs typeface="Arial"/>
              </a:rPr>
              <a:t> </a:t>
            </a:r>
            <a:r>
              <a:rPr sz="2500" b="1" spc="-172" dirty="0">
                <a:latin typeface="Arial"/>
                <a:cs typeface="Arial"/>
              </a:rPr>
              <a:t>France)</a:t>
            </a:r>
            <a:r>
              <a:rPr sz="2500" b="1" spc="-86" dirty="0">
                <a:latin typeface="Arial"/>
                <a:cs typeface="Arial"/>
              </a:rPr>
              <a:t> </a:t>
            </a:r>
            <a:r>
              <a:rPr sz="2500" b="1" spc="-150" dirty="0">
                <a:latin typeface="Arial"/>
                <a:cs typeface="Arial"/>
              </a:rPr>
              <a:t>rely</a:t>
            </a:r>
            <a:r>
              <a:rPr sz="2500" b="1" spc="-91" dirty="0">
                <a:latin typeface="Arial"/>
                <a:cs typeface="Arial"/>
              </a:rPr>
              <a:t> </a:t>
            </a:r>
            <a:r>
              <a:rPr sz="2500" b="1" spc="-200" dirty="0">
                <a:latin typeface="Arial"/>
                <a:cs typeface="Arial"/>
              </a:rPr>
              <a:t>on</a:t>
            </a:r>
            <a:r>
              <a:rPr sz="2500" b="1" spc="-91" dirty="0">
                <a:latin typeface="Arial"/>
                <a:cs typeface="Arial"/>
              </a:rPr>
              <a:t> </a:t>
            </a:r>
            <a:r>
              <a:rPr sz="2500" b="1" spc="-182" dirty="0">
                <a:latin typeface="Arial"/>
                <a:cs typeface="Arial"/>
              </a:rPr>
              <a:t>sugar</a:t>
            </a:r>
            <a:r>
              <a:rPr sz="2500" b="1" spc="-86" dirty="0">
                <a:latin typeface="Arial"/>
                <a:cs typeface="Arial"/>
              </a:rPr>
              <a:t> </a:t>
            </a:r>
            <a:r>
              <a:rPr sz="2500" b="1" spc="-168" dirty="0">
                <a:latin typeface="Arial"/>
                <a:cs typeface="Arial"/>
              </a:rPr>
              <a:t>beet</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85" dirty="0">
                <a:latin typeface="Arial"/>
                <a:cs typeface="Arial"/>
              </a:rPr>
              <a:t>produce</a:t>
            </a:r>
            <a:r>
              <a:rPr sz="2500" b="1" spc="-86" dirty="0">
                <a:latin typeface="Arial"/>
                <a:cs typeface="Arial"/>
              </a:rPr>
              <a:t> </a:t>
            </a:r>
            <a:r>
              <a:rPr sz="2500" b="1" spc="-159" dirty="0">
                <a:latin typeface="Arial"/>
                <a:cs typeface="Arial"/>
              </a:rPr>
              <a:t>ethanol.</a:t>
            </a:r>
            <a:endParaRPr sz="2500" dirty="0">
              <a:latin typeface="Arial"/>
              <a:cs typeface="Arial"/>
            </a:endParaRPr>
          </a:p>
          <a:p>
            <a:pPr>
              <a:spcBef>
                <a:spcPts val="23"/>
              </a:spcBef>
            </a:pPr>
            <a:endParaRPr sz="2500" dirty="0">
              <a:latin typeface="Arial"/>
              <a:cs typeface="Arial"/>
            </a:endParaRPr>
          </a:p>
          <a:p>
            <a:pPr marL="184424" marR="4611" indent="-172898">
              <a:lnSpc>
                <a:spcPct val="100800"/>
              </a:lnSpc>
            </a:pPr>
            <a:r>
              <a:rPr sz="2500" b="1" spc="-150" dirty="0">
                <a:latin typeface="Arial"/>
                <a:cs typeface="Arial"/>
              </a:rPr>
              <a:t>In</a:t>
            </a:r>
            <a:r>
              <a:rPr sz="2500" b="1" spc="-36" dirty="0">
                <a:latin typeface="Arial"/>
                <a:cs typeface="Arial"/>
              </a:rPr>
              <a:t> </a:t>
            </a:r>
            <a:r>
              <a:rPr sz="2500" b="1" spc="-154" dirty="0">
                <a:latin typeface="Arial"/>
                <a:cs typeface="Arial"/>
              </a:rPr>
              <a:t>Brazil</a:t>
            </a:r>
            <a:r>
              <a:rPr sz="2500" b="1" spc="-32" dirty="0">
                <a:latin typeface="Arial"/>
                <a:cs typeface="Arial"/>
              </a:rPr>
              <a:t> </a:t>
            </a:r>
            <a:r>
              <a:rPr sz="2500" b="1" spc="-195" dirty="0">
                <a:latin typeface="Arial"/>
                <a:cs typeface="Arial"/>
              </a:rPr>
              <a:t>and</a:t>
            </a:r>
            <a:r>
              <a:rPr sz="2500" b="1" spc="-32" dirty="0">
                <a:latin typeface="Arial"/>
                <a:cs typeface="Arial"/>
              </a:rPr>
              <a:t> </a:t>
            </a:r>
            <a:r>
              <a:rPr sz="2500" b="1" spc="-150" dirty="0">
                <a:latin typeface="Arial"/>
                <a:cs typeface="Arial"/>
              </a:rPr>
              <a:t>in</a:t>
            </a:r>
            <a:r>
              <a:rPr sz="2500" b="1" spc="-32" dirty="0">
                <a:latin typeface="Arial"/>
                <a:cs typeface="Arial"/>
              </a:rPr>
              <a:t> </a:t>
            </a:r>
            <a:r>
              <a:rPr sz="2500" b="1" spc="-200" dirty="0">
                <a:latin typeface="Arial"/>
                <a:cs typeface="Arial"/>
              </a:rPr>
              <a:t>most</a:t>
            </a:r>
            <a:r>
              <a:rPr sz="2500" b="1" spc="-32" dirty="0">
                <a:latin typeface="Arial"/>
                <a:cs typeface="Arial"/>
              </a:rPr>
              <a:t> </a:t>
            </a:r>
            <a:r>
              <a:rPr sz="2500" b="1" spc="-150" dirty="0">
                <a:latin typeface="Arial"/>
                <a:cs typeface="Arial"/>
              </a:rPr>
              <a:t>tropical</a:t>
            </a:r>
            <a:r>
              <a:rPr sz="2500" b="1" spc="-32" dirty="0">
                <a:latin typeface="Arial"/>
                <a:cs typeface="Arial"/>
              </a:rPr>
              <a:t> </a:t>
            </a:r>
            <a:r>
              <a:rPr sz="2500" b="1" spc="-168" dirty="0">
                <a:latin typeface="Arial"/>
                <a:cs typeface="Arial"/>
              </a:rPr>
              <a:t>countries</a:t>
            </a:r>
            <a:r>
              <a:rPr sz="2500" b="1" spc="-32" dirty="0">
                <a:latin typeface="Arial"/>
                <a:cs typeface="Arial"/>
              </a:rPr>
              <a:t> </a:t>
            </a:r>
            <a:r>
              <a:rPr sz="2500" b="1" spc="-154" dirty="0">
                <a:latin typeface="Arial"/>
                <a:cs typeface="Arial"/>
              </a:rPr>
              <a:t>that</a:t>
            </a:r>
            <a:r>
              <a:rPr sz="2500" b="1" spc="-32" dirty="0">
                <a:latin typeface="Arial"/>
                <a:cs typeface="Arial"/>
              </a:rPr>
              <a:t> </a:t>
            </a:r>
            <a:r>
              <a:rPr sz="2500" b="1" spc="-185" dirty="0">
                <a:latin typeface="Arial"/>
                <a:cs typeface="Arial"/>
              </a:rPr>
              <a:t>produce</a:t>
            </a:r>
            <a:r>
              <a:rPr sz="2500" b="1" spc="-32" dirty="0">
                <a:latin typeface="Arial"/>
                <a:cs typeface="Arial"/>
              </a:rPr>
              <a:t> </a:t>
            </a:r>
            <a:r>
              <a:rPr sz="2500" b="1" spc="-159" dirty="0">
                <a:latin typeface="Arial"/>
                <a:cs typeface="Arial"/>
              </a:rPr>
              <a:t>alcohol,</a:t>
            </a:r>
            <a:r>
              <a:rPr sz="2500" b="1" spc="-32" dirty="0">
                <a:latin typeface="Arial"/>
                <a:cs typeface="Arial"/>
              </a:rPr>
              <a:t> </a:t>
            </a:r>
            <a:r>
              <a:rPr sz="2500" b="1" spc="-182" dirty="0">
                <a:latin typeface="Arial"/>
                <a:cs typeface="Arial"/>
              </a:rPr>
              <a:t>sugar</a:t>
            </a:r>
            <a:r>
              <a:rPr sz="2500" b="1" spc="-32" dirty="0">
                <a:latin typeface="Arial"/>
                <a:cs typeface="Arial"/>
              </a:rPr>
              <a:t> </a:t>
            </a:r>
            <a:r>
              <a:rPr sz="2500" b="1" spc="-191" dirty="0">
                <a:latin typeface="Arial"/>
                <a:cs typeface="Arial"/>
              </a:rPr>
              <a:t>cane</a:t>
            </a:r>
            <a:r>
              <a:rPr sz="2500" b="1" spc="-32" dirty="0">
                <a:latin typeface="Arial"/>
                <a:cs typeface="Arial"/>
              </a:rPr>
              <a:t> </a:t>
            </a:r>
            <a:r>
              <a:rPr sz="2500" b="1" spc="-141" dirty="0">
                <a:latin typeface="Arial"/>
                <a:cs typeface="Arial"/>
              </a:rPr>
              <a:t>is</a:t>
            </a:r>
            <a:r>
              <a:rPr sz="2500" b="1" spc="-32" dirty="0">
                <a:latin typeface="Arial"/>
                <a:cs typeface="Arial"/>
              </a:rPr>
              <a:t> </a:t>
            </a:r>
            <a:r>
              <a:rPr sz="2500" b="1" spc="-168" dirty="0">
                <a:latin typeface="Arial"/>
                <a:cs typeface="Arial"/>
              </a:rPr>
              <a:t>the</a:t>
            </a:r>
            <a:r>
              <a:rPr sz="2500" b="1" spc="-32" dirty="0">
                <a:latin typeface="Arial"/>
                <a:cs typeface="Arial"/>
              </a:rPr>
              <a:t> </a:t>
            </a:r>
            <a:r>
              <a:rPr sz="2500" b="1" spc="-200" dirty="0">
                <a:latin typeface="Arial"/>
                <a:cs typeface="Arial"/>
              </a:rPr>
              <a:t>most </a:t>
            </a:r>
            <a:r>
              <a:rPr sz="2500" b="1" spc="-490" dirty="0">
                <a:latin typeface="Arial"/>
                <a:cs typeface="Arial"/>
              </a:rPr>
              <a:t> </a:t>
            </a:r>
            <a:r>
              <a:rPr sz="2500" b="1" spc="-227" dirty="0">
                <a:latin typeface="Arial"/>
                <a:cs typeface="Arial"/>
              </a:rPr>
              <a:t>common</a:t>
            </a:r>
            <a:r>
              <a:rPr sz="2500" b="1" spc="-91" dirty="0">
                <a:latin typeface="Arial"/>
                <a:cs typeface="Arial"/>
              </a:rPr>
              <a:t> </a:t>
            </a:r>
            <a:r>
              <a:rPr sz="2500" b="1" spc="-118" dirty="0">
                <a:latin typeface="Arial"/>
                <a:cs typeface="Arial"/>
              </a:rPr>
              <a:t>f</a:t>
            </a:r>
            <a:r>
              <a:rPr sz="2500" b="1" spc="-191" dirty="0">
                <a:latin typeface="Arial"/>
                <a:cs typeface="Arial"/>
              </a:rPr>
              <a:t>eeds</a:t>
            </a:r>
            <a:r>
              <a:rPr sz="2500" b="1" spc="-118" dirty="0">
                <a:latin typeface="Arial"/>
                <a:cs typeface="Arial"/>
              </a:rPr>
              <a:t>t</a:t>
            </a:r>
            <a:r>
              <a:rPr sz="2500" b="1" spc="-191" dirty="0">
                <a:latin typeface="Arial"/>
                <a:cs typeface="Arial"/>
              </a:rPr>
              <a:t>ock</a:t>
            </a:r>
            <a:r>
              <a:rPr sz="2500" b="1" spc="-91" dirty="0">
                <a:latin typeface="Arial"/>
                <a:cs typeface="Arial"/>
              </a:rPr>
              <a:t> </a:t>
            </a:r>
            <a:r>
              <a:rPr sz="2500" b="1" spc="-191" dirty="0">
                <a:latin typeface="Arial"/>
                <a:cs typeface="Arial"/>
              </a:rPr>
              <a:t>used</a:t>
            </a:r>
            <a:r>
              <a:rPr sz="2500" b="1" spc="-91" dirty="0">
                <a:latin typeface="Arial"/>
                <a:cs typeface="Arial"/>
              </a:rPr>
              <a:t> </a:t>
            </a:r>
            <a:r>
              <a:rPr sz="2500" b="1" spc="-118" dirty="0">
                <a:latin typeface="Arial"/>
                <a:cs typeface="Arial"/>
              </a:rPr>
              <a:t>t</a:t>
            </a:r>
            <a:r>
              <a:rPr sz="2500" b="1" spc="-200" dirty="0">
                <a:latin typeface="Arial"/>
                <a:cs typeface="Arial"/>
              </a:rPr>
              <a:t>o</a:t>
            </a:r>
            <a:r>
              <a:rPr sz="2500" b="1" spc="-91" dirty="0">
                <a:latin typeface="Arial"/>
                <a:cs typeface="Arial"/>
              </a:rPr>
              <a:t> </a:t>
            </a:r>
            <a:r>
              <a:rPr sz="2500" b="1" spc="-204" dirty="0">
                <a:latin typeface="Arial"/>
                <a:cs typeface="Arial"/>
              </a:rPr>
              <a:t>p</a:t>
            </a:r>
            <a:r>
              <a:rPr sz="2500" b="1" spc="-136" dirty="0">
                <a:latin typeface="Arial"/>
                <a:cs typeface="Arial"/>
              </a:rPr>
              <a:t>r</a:t>
            </a:r>
            <a:r>
              <a:rPr sz="2500" b="1" spc="-195" dirty="0">
                <a:latin typeface="Arial"/>
                <a:cs typeface="Arial"/>
              </a:rPr>
              <a:t>oduce</a:t>
            </a:r>
            <a:r>
              <a:rPr sz="2500" b="1" spc="-91" dirty="0">
                <a:latin typeface="Arial"/>
                <a:cs typeface="Arial"/>
              </a:rPr>
              <a:t> </a:t>
            </a:r>
            <a:r>
              <a:rPr sz="2500" b="1" spc="-185" dirty="0">
                <a:latin typeface="Arial"/>
                <a:cs typeface="Arial"/>
              </a:rPr>
              <a:t>e</a:t>
            </a:r>
            <a:r>
              <a:rPr sz="2500" b="1" spc="-118" dirty="0">
                <a:latin typeface="Arial"/>
                <a:cs typeface="Arial"/>
              </a:rPr>
              <a:t>t</a:t>
            </a:r>
            <a:r>
              <a:rPr sz="2500" b="1" spc="-191" dirty="0">
                <a:latin typeface="Arial"/>
                <a:cs typeface="Arial"/>
              </a:rPr>
              <a:t>ha</a:t>
            </a:r>
            <a:r>
              <a:rPr sz="2500" b="1" spc="-145" dirty="0">
                <a:latin typeface="Arial"/>
                <a:cs typeface="Arial"/>
              </a:rPr>
              <a:t>nol.</a:t>
            </a:r>
            <a:endParaRPr sz="2500" dirty="0">
              <a:latin typeface="Arial"/>
              <a:cs typeface="Arial"/>
            </a:endParaRPr>
          </a:p>
          <a:p>
            <a:pPr>
              <a:spcBef>
                <a:spcPts val="14"/>
              </a:spcBef>
            </a:pPr>
            <a:endParaRPr sz="2500" dirty="0">
              <a:latin typeface="Arial"/>
              <a:cs typeface="Arial"/>
            </a:endParaRPr>
          </a:p>
          <a:p>
            <a:pPr marL="184424" marR="4611" indent="-172898">
              <a:lnSpc>
                <a:spcPts val="2106"/>
              </a:lnSpc>
            </a:pPr>
            <a:r>
              <a:rPr sz="2500" b="1" spc="-195" dirty="0">
                <a:latin typeface="Arial"/>
                <a:cs typeface="Arial"/>
              </a:rPr>
              <a:t>The</a:t>
            </a:r>
            <a:r>
              <a:rPr sz="2500" b="1" spc="45" dirty="0">
                <a:latin typeface="Arial"/>
                <a:cs typeface="Arial"/>
              </a:rPr>
              <a:t> </a:t>
            </a:r>
            <a:r>
              <a:rPr sz="2500" b="1" spc="-172" dirty="0">
                <a:latin typeface="Arial"/>
                <a:cs typeface="Arial"/>
              </a:rPr>
              <a:t>costs</a:t>
            </a:r>
            <a:r>
              <a:rPr sz="2500" b="1" spc="50" dirty="0">
                <a:latin typeface="Arial"/>
                <a:cs typeface="Arial"/>
              </a:rPr>
              <a:t> </a:t>
            </a:r>
            <a:r>
              <a:rPr sz="2500" b="1" spc="-154" dirty="0">
                <a:latin typeface="Arial"/>
                <a:cs typeface="Arial"/>
              </a:rPr>
              <a:t>of</a:t>
            </a:r>
            <a:r>
              <a:rPr sz="2500" b="1" spc="50" dirty="0">
                <a:latin typeface="Arial"/>
                <a:cs typeface="Arial"/>
              </a:rPr>
              <a:t> </a:t>
            </a:r>
            <a:r>
              <a:rPr sz="2500" b="1" spc="-168" dirty="0">
                <a:latin typeface="Arial"/>
                <a:cs typeface="Arial"/>
              </a:rPr>
              <a:t>ethanol</a:t>
            </a:r>
            <a:r>
              <a:rPr sz="2500" b="1" spc="50" dirty="0">
                <a:latin typeface="Arial"/>
                <a:cs typeface="Arial"/>
              </a:rPr>
              <a:t> </a:t>
            </a:r>
            <a:r>
              <a:rPr sz="2500" b="1" spc="-172" dirty="0">
                <a:latin typeface="Arial"/>
                <a:cs typeface="Arial"/>
              </a:rPr>
              <a:t>production</a:t>
            </a:r>
            <a:r>
              <a:rPr sz="2500" b="1" spc="50" dirty="0">
                <a:latin typeface="Arial"/>
                <a:cs typeface="Arial"/>
              </a:rPr>
              <a:t> </a:t>
            </a:r>
            <a:r>
              <a:rPr sz="2500" b="1" spc="-185" dirty="0">
                <a:latin typeface="Arial"/>
                <a:cs typeface="Arial"/>
              </a:rPr>
              <a:t>from</a:t>
            </a:r>
            <a:r>
              <a:rPr sz="2500" b="1" spc="50" dirty="0">
                <a:latin typeface="Arial"/>
                <a:cs typeface="Arial"/>
              </a:rPr>
              <a:t> </a:t>
            </a:r>
            <a:r>
              <a:rPr sz="2500" b="1" spc="-182" dirty="0">
                <a:latin typeface="Arial"/>
                <a:cs typeface="Arial"/>
              </a:rPr>
              <a:t>sugar</a:t>
            </a:r>
            <a:r>
              <a:rPr sz="2500" b="1" spc="50" dirty="0">
                <a:latin typeface="Arial"/>
                <a:cs typeface="Arial"/>
              </a:rPr>
              <a:t> </a:t>
            </a:r>
            <a:r>
              <a:rPr sz="2500" b="1" spc="-191" dirty="0">
                <a:latin typeface="Arial"/>
                <a:cs typeface="Arial"/>
              </a:rPr>
              <a:t>cane</a:t>
            </a:r>
            <a:r>
              <a:rPr sz="2500" b="1" spc="50" dirty="0">
                <a:latin typeface="Arial"/>
                <a:cs typeface="Arial"/>
              </a:rPr>
              <a:t> </a:t>
            </a:r>
            <a:r>
              <a:rPr sz="2500" b="1" spc="-150" dirty="0">
                <a:latin typeface="Arial"/>
                <a:cs typeface="Arial"/>
              </a:rPr>
              <a:t>in</a:t>
            </a:r>
            <a:r>
              <a:rPr sz="2500" b="1" spc="45" dirty="0">
                <a:latin typeface="Arial"/>
                <a:cs typeface="Arial"/>
              </a:rPr>
              <a:t> </a:t>
            </a:r>
            <a:r>
              <a:rPr sz="2500" b="1" spc="-218" dirty="0">
                <a:latin typeface="Arial"/>
                <a:cs typeface="Arial"/>
              </a:rPr>
              <a:t>warm</a:t>
            </a:r>
            <a:r>
              <a:rPr sz="2500" b="1" spc="50" dirty="0">
                <a:latin typeface="Arial"/>
                <a:cs typeface="Arial"/>
              </a:rPr>
              <a:t> </a:t>
            </a:r>
            <a:r>
              <a:rPr sz="2500" b="1" spc="-168" dirty="0">
                <a:latin typeface="Arial"/>
                <a:cs typeface="Arial"/>
              </a:rPr>
              <a:t>countries</a:t>
            </a:r>
            <a:r>
              <a:rPr sz="2500" b="1" spc="50" dirty="0">
                <a:latin typeface="Arial"/>
                <a:cs typeface="Arial"/>
              </a:rPr>
              <a:t> </a:t>
            </a:r>
            <a:r>
              <a:rPr sz="2500" b="1" spc="-168" dirty="0">
                <a:latin typeface="Arial"/>
                <a:cs typeface="Arial"/>
              </a:rPr>
              <a:t>are</a:t>
            </a:r>
            <a:r>
              <a:rPr sz="2500" b="1" spc="50" dirty="0">
                <a:latin typeface="Arial"/>
                <a:cs typeface="Arial"/>
              </a:rPr>
              <a:t> </a:t>
            </a:r>
            <a:r>
              <a:rPr sz="2500" b="1" spc="-218" dirty="0">
                <a:latin typeface="Arial"/>
                <a:cs typeface="Arial"/>
              </a:rPr>
              <a:t>among</a:t>
            </a:r>
            <a:r>
              <a:rPr sz="2500" b="1" spc="50" dirty="0">
                <a:latin typeface="Arial"/>
                <a:cs typeface="Arial"/>
              </a:rPr>
              <a:t> </a:t>
            </a:r>
            <a:r>
              <a:rPr sz="2500" b="1" spc="-168" dirty="0">
                <a:latin typeface="Arial"/>
                <a:cs typeface="Arial"/>
              </a:rPr>
              <a:t>the </a:t>
            </a:r>
            <a:r>
              <a:rPr sz="2500" b="1" spc="-490" dirty="0">
                <a:latin typeface="Arial"/>
                <a:cs typeface="Arial"/>
              </a:rPr>
              <a:t> </a:t>
            </a:r>
            <a:r>
              <a:rPr sz="2500" b="1" spc="-172" dirty="0">
                <a:latin typeface="Arial"/>
                <a:cs typeface="Arial"/>
              </a:rPr>
              <a:t>lowest</a:t>
            </a:r>
            <a:r>
              <a:rPr sz="2500" b="1" spc="-95" dirty="0">
                <a:latin typeface="Arial"/>
                <a:cs typeface="Arial"/>
              </a:rPr>
              <a:t> </a:t>
            </a:r>
            <a:r>
              <a:rPr sz="2500" b="1" spc="-150" dirty="0">
                <a:latin typeface="Arial"/>
                <a:cs typeface="Arial"/>
              </a:rPr>
              <a:t>for</a:t>
            </a:r>
            <a:r>
              <a:rPr sz="2500" b="1" spc="-91" dirty="0">
                <a:latin typeface="Arial"/>
                <a:cs typeface="Arial"/>
              </a:rPr>
              <a:t> </a:t>
            </a:r>
            <a:r>
              <a:rPr sz="2500" b="1" spc="-191" dirty="0">
                <a:latin typeface="Arial"/>
                <a:cs typeface="Arial"/>
              </a:rPr>
              <a:t>any</a:t>
            </a:r>
            <a:r>
              <a:rPr sz="2500" b="1" spc="-91" dirty="0">
                <a:latin typeface="Arial"/>
                <a:cs typeface="Arial"/>
              </a:rPr>
              <a:t> </a:t>
            </a:r>
            <a:r>
              <a:rPr sz="2500" b="1" spc="-154" dirty="0">
                <a:latin typeface="Arial"/>
                <a:cs typeface="Arial"/>
              </a:rPr>
              <a:t>biofuels.</a:t>
            </a:r>
            <a:endParaRPr sz="2500" dirty="0">
              <a:latin typeface="Arial"/>
              <a:cs typeface="Arial"/>
            </a:endParaRPr>
          </a:p>
        </p:txBody>
      </p:sp>
      <p:sp>
        <p:nvSpPr>
          <p:cNvPr id="113" name="object 113"/>
          <p:cNvSpPr txBox="1">
            <a:spLocks noGrp="1"/>
          </p:cNvSpPr>
          <p:nvPr>
            <p:ph type="title"/>
          </p:nvPr>
        </p:nvSpPr>
        <p:spPr>
          <a:xfrm>
            <a:off x="3174785" y="575930"/>
            <a:ext cx="5706548" cy="688747"/>
          </a:xfrm>
          <a:prstGeom prst="rect">
            <a:avLst/>
          </a:prstGeom>
        </p:spPr>
        <p:txBody>
          <a:bodyPr vert="horz" wrap="square" lIns="0" tIns="11526" rIns="0" bIns="0" rtlCol="0" anchor="ctr">
            <a:spAutoFit/>
          </a:bodyPr>
          <a:lstStyle/>
          <a:p>
            <a:pPr marL="11527">
              <a:lnSpc>
                <a:spcPct val="100000"/>
              </a:lnSpc>
              <a:spcBef>
                <a:spcPts val="91"/>
              </a:spcBef>
            </a:pPr>
            <a:r>
              <a:rPr spc="-481" dirty="0"/>
              <a:t>S</a:t>
            </a:r>
            <a:r>
              <a:rPr spc="-427" dirty="0"/>
              <a:t>uga</a:t>
            </a:r>
            <a:r>
              <a:rPr spc="-286" dirty="0"/>
              <a:t>r</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296296" y="2082136"/>
            <a:ext cx="9590183" cy="4012734"/>
          </a:xfrm>
          <a:prstGeom prst="rect">
            <a:avLst/>
          </a:prstGeom>
        </p:spPr>
        <p:txBody>
          <a:bodyPr vert="horz" wrap="square" lIns="0" tIns="11526" rIns="0" bIns="0" rtlCol="0">
            <a:spAutoFit/>
          </a:bodyPr>
          <a:lstStyle/>
          <a:p>
            <a:pPr marL="184424" marR="13255" indent="-172898" algn="just">
              <a:spcBef>
                <a:spcPts val="91"/>
              </a:spcBef>
            </a:pPr>
            <a:r>
              <a:rPr sz="2500" b="1" spc="-150" dirty="0">
                <a:latin typeface="Arial"/>
                <a:cs typeface="Arial"/>
              </a:rPr>
              <a:t>In </a:t>
            </a:r>
            <a:r>
              <a:rPr sz="2500" b="1" spc="-182" dirty="0">
                <a:latin typeface="Arial"/>
                <a:cs typeface="Arial"/>
              </a:rPr>
              <a:t>producing </a:t>
            </a:r>
            <a:r>
              <a:rPr sz="2500" b="1" spc="-168" dirty="0">
                <a:latin typeface="Arial"/>
                <a:cs typeface="Arial"/>
              </a:rPr>
              <a:t>ethanol </a:t>
            </a:r>
            <a:r>
              <a:rPr sz="2500" b="1" spc="-185" dirty="0">
                <a:latin typeface="Arial"/>
                <a:cs typeface="Arial"/>
              </a:rPr>
              <a:t>from </a:t>
            </a:r>
            <a:r>
              <a:rPr sz="2500" b="1" spc="-182" dirty="0">
                <a:latin typeface="Arial"/>
                <a:cs typeface="Arial"/>
              </a:rPr>
              <a:t>sugar </a:t>
            </a:r>
            <a:r>
              <a:rPr sz="2500" b="1" spc="-168" dirty="0">
                <a:latin typeface="Arial"/>
                <a:cs typeface="Arial"/>
              </a:rPr>
              <a:t>crops, the </a:t>
            </a:r>
            <a:r>
              <a:rPr sz="2500" b="1" spc="-182" dirty="0">
                <a:latin typeface="Arial"/>
                <a:cs typeface="Arial"/>
              </a:rPr>
              <a:t>crops </a:t>
            </a:r>
            <a:r>
              <a:rPr sz="2500" b="1" spc="-200" dirty="0">
                <a:solidFill>
                  <a:srgbClr val="008000"/>
                </a:solidFill>
                <a:latin typeface="Arial"/>
                <a:cs typeface="Arial"/>
              </a:rPr>
              <a:t>must </a:t>
            </a:r>
            <a:r>
              <a:rPr sz="2500" b="1" spc="-127" dirty="0">
                <a:solidFill>
                  <a:srgbClr val="008000"/>
                </a:solidFill>
                <a:latin typeface="Arial"/>
                <a:cs typeface="Arial"/>
              </a:rPr>
              <a:t>first </a:t>
            </a:r>
            <a:r>
              <a:rPr sz="2500" b="1" spc="-191" dirty="0">
                <a:solidFill>
                  <a:srgbClr val="008000"/>
                </a:solidFill>
                <a:latin typeface="Arial"/>
                <a:cs typeface="Arial"/>
              </a:rPr>
              <a:t>be </a:t>
            </a:r>
            <a:r>
              <a:rPr sz="2500" b="1" spc="-185" dirty="0">
                <a:solidFill>
                  <a:srgbClr val="008000"/>
                </a:solidFill>
                <a:latin typeface="Arial"/>
                <a:cs typeface="Arial"/>
              </a:rPr>
              <a:t>processed </a:t>
            </a:r>
            <a:r>
              <a:rPr sz="2500" b="1" spc="-159" dirty="0">
                <a:solidFill>
                  <a:srgbClr val="008000"/>
                </a:solidFill>
                <a:latin typeface="Arial"/>
                <a:cs typeface="Arial"/>
              </a:rPr>
              <a:t>to </a:t>
            </a:r>
            <a:r>
              <a:rPr sz="2500" b="1" spc="-195" dirty="0">
                <a:solidFill>
                  <a:srgbClr val="008000"/>
                </a:solidFill>
                <a:latin typeface="Arial"/>
                <a:cs typeface="Arial"/>
              </a:rPr>
              <a:t>remove </a:t>
            </a:r>
            <a:r>
              <a:rPr sz="2500" b="1" spc="-191" dirty="0">
                <a:solidFill>
                  <a:srgbClr val="008000"/>
                </a:solidFill>
                <a:latin typeface="Arial"/>
                <a:cs typeface="Arial"/>
              </a:rPr>
              <a:t> </a:t>
            </a:r>
            <a:r>
              <a:rPr sz="2500" b="1" spc="-168" dirty="0">
                <a:solidFill>
                  <a:srgbClr val="008000"/>
                </a:solidFill>
                <a:latin typeface="Arial"/>
                <a:cs typeface="Arial"/>
              </a:rPr>
              <a:t>the</a:t>
            </a:r>
            <a:r>
              <a:rPr sz="2500" b="1" spc="-91" dirty="0">
                <a:solidFill>
                  <a:srgbClr val="008000"/>
                </a:solidFill>
                <a:latin typeface="Arial"/>
                <a:cs typeface="Arial"/>
              </a:rPr>
              <a:t> </a:t>
            </a:r>
            <a:r>
              <a:rPr sz="2500" b="1" spc="-182" dirty="0">
                <a:solidFill>
                  <a:srgbClr val="008000"/>
                </a:solidFill>
                <a:latin typeface="Arial"/>
                <a:cs typeface="Arial"/>
              </a:rPr>
              <a:t>sugar</a:t>
            </a:r>
            <a:r>
              <a:rPr sz="2500" b="1" spc="-91" dirty="0">
                <a:solidFill>
                  <a:srgbClr val="008000"/>
                </a:solidFill>
                <a:latin typeface="Arial"/>
                <a:cs typeface="Arial"/>
              </a:rPr>
              <a:t> </a:t>
            </a:r>
            <a:r>
              <a:rPr sz="2500" b="1" spc="-177" dirty="0">
                <a:latin typeface="Arial"/>
                <a:cs typeface="Arial"/>
              </a:rPr>
              <a:t>(such</a:t>
            </a:r>
            <a:r>
              <a:rPr sz="2500" b="1" spc="-86" dirty="0">
                <a:latin typeface="Arial"/>
                <a:cs typeface="Arial"/>
              </a:rPr>
              <a:t> </a:t>
            </a:r>
            <a:r>
              <a:rPr sz="2500" b="1" spc="-185" dirty="0">
                <a:latin typeface="Arial"/>
                <a:cs typeface="Arial"/>
              </a:rPr>
              <a:t>as</a:t>
            </a:r>
            <a:r>
              <a:rPr sz="2500" b="1" spc="-86" dirty="0">
                <a:latin typeface="Arial"/>
                <a:cs typeface="Arial"/>
              </a:rPr>
              <a:t> </a:t>
            </a:r>
            <a:r>
              <a:rPr sz="2500" b="1" spc="-182" dirty="0">
                <a:latin typeface="Arial"/>
                <a:cs typeface="Arial"/>
              </a:rPr>
              <a:t>through</a:t>
            </a:r>
            <a:r>
              <a:rPr sz="2500" b="1" spc="-91" dirty="0">
                <a:latin typeface="Arial"/>
                <a:cs typeface="Arial"/>
              </a:rPr>
              <a:t> </a:t>
            </a:r>
            <a:r>
              <a:rPr sz="2500" b="1" spc="-168" dirty="0">
                <a:latin typeface="Arial"/>
                <a:cs typeface="Arial"/>
              </a:rPr>
              <a:t>crushing,</a:t>
            </a:r>
            <a:r>
              <a:rPr sz="2500" b="1" spc="-86" dirty="0">
                <a:latin typeface="Arial"/>
                <a:cs typeface="Arial"/>
              </a:rPr>
              <a:t> </a:t>
            </a:r>
            <a:r>
              <a:rPr sz="2500" b="1" spc="-182" dirty="0">
                <a:latin typeface="Arial"/>
                <a:cs typeface="Arial"/>
              </a:rPr>
              <a:t>soaking</a:t>
            </a:r>
            <a:r>
              <a:rPr sz="2500" b="1" spc="-86" dirty="0">
                <a:latin typeface="Arial"/>
                <a:cs typeface="Arial"/>
              </a:rPr>
              <a:t> </a:t>
            </a:r>
            <a:r>
              <a:rPr sz="2500" b="1" spc="-195" dirty="0">
                <a:latin typeface="Arial"/>
                <a:cs typeface="Arial"/>
              </a:rPr>
              <a:t>and</a:t>
            </a:r>
            <a:r>
              <a:rPr sz="2500" b="1" spc="-86" dirty="0">
                <a:latin typeface="Arial"/>
                <a:cs typeface="Arial"/>
              </a:rPr>
              <a:t> </a:t>
            </a:r>
            <a:r>
              <a:rPr sz="2500" b="1" spc="-177" dirty="0">
                <a:latin typeface="Arial"/>
                <a:cs typeface="Arial"/>
              </a:rPr>
              <a:t>chemical</a:t>
            </a:r>
            <a:r>
              <a:rPr sz="2500" b="1" spc="-91" dirty="0">
                <a:latin typeface="Arial"/>
                <a:cs typeface="Arial"/>
              </a:rPr>
              <a:t> </a:t>
            </a:r>
            <a:r>
              <a:rPr sz="2500" b="1" spc="-159" dirty="0">
                <a:latin typeface="Arial"/>
                <a:cs typeface="Arial"/>
              </a:rPr>
              <a:t>treatment).</a:t>
            </a:r>
            <a:endParaRPr sz="2500" dirty="0">
              <a:latin typeface="Arial"/>
              <a:cs typeface="Arial"/>
            </a:endParaRPr>
          </a:p>
          <a:p>
            <a:pPr marL="11527" algn="just">
              <a:spcBef>
                <a:spcPts val="436"/>
              </a:spcBef>
            </a:pPr>
            <a:r>
              <a:rPr sz="2500" b="1" spc="-195" dirty="0">
                <a:latin typeface="Arial"/>
                <a:cs typeface="Arial"/>
              </a:rPr>
              <a:t>The</a:t>
            </a:r>
            <a:r>
              <a:rPr sz="2500" b="1" spc="-86" dirty="0">
                <a:latin typeface="Arial"/>
                <a:cs typeface="Arial"/>
              </a:rPr>
              <a:t> </a:t>
            </a:r>
            <a:r>
              <a:rPr sz="2500" b="1" spc="-182" dirty="0">
                <a:latin typeface="Arial"/>
                <a:cs typeface="Arial"/>
              </a:rPr>
              <a:t>sugar</a:t>
            </a:r>
            <a:r>
              <a:rPr sz="2500" b="1" spc="-86" dirty="0">
                <a:latin typeface="Arial"/>
                <a:cs typeface="Arial"/>
              </a:rPr>
              <a:t> </a:t>
            </a:r>
            <a:r>
              <a:rPr sz="2500" b="1" spc="-141" dirty="0">
                <a:latin typeface="Arial"/>
                <a:cs typeface="Arial"/>
              </a:rPr>
              <a:t>is</a:t>
            </a:r>
            <a:r>
              <a:rPr sz="2500" b="1" spc="-86" dirty="0">
                <a:latin typeface="Arial"/>
                <a:cs typeface="Arial"/>
              </a:rPr>
              <a:t> </a:t>
            </a:r>
            <a:r>
              <a:rPr sz="2500" b="1" spc="-177" dirty="0">
                <a:latin typeface="Arial"/>
                <a:cs typeface="Arial"/>
              </a:rPr>
              <a:t>then</a:t>
            </a:r>
            <a:r>
              <a:rPr sz="2500" b="1" spc="-91" dirty="0">
                <a:latin typeface="Arial"/>
                <a:cs typeface="Arial"/>
              </a:rPr>
              <a:t> </a:t>
            </a:r>
            <a:r>
              <a:rPr sz="2500" b="1" spc="-182" dirty="0">
                <a:solidFill>
                  <a:srgbClr val="008000"/>
                </a:solidFill>
                <a:latin typeface="Arial"/>
                <a:cs typeface="Arial"/>
              </a:rPr>
              <a:t>fermented</a:t>
            </a:r>
            <a:r>
              <a:rPr sz="2500" b="1" spc="-82" dirty="0">
                <a:solidFill>
                  <a:srgbClr val="008000"/>
                </a:solidFill>
                <a:latin typeface="Arial"/>
                <a:cs typeface="Arial"/>
              </a:rPr>
              <a:t> </a:t>
            </a:r>
            <a:r>
              <a:rPr sz="2500" b="1" spc="-159" dirty="0">
                <a:latin typeface="Arial"/>
                <a:cs typeface="Arial"/>
              </a:rPr>
              <a:t>to</a:t>
            </a:r>
            <a:r>
              <a:rPr sz="2500" b="1" spc="-86" dirty="0">
                <a:latin typeface="Arial"/>
                <a:cs typeface="Arial"/>
              </a:rPr>
              <a:t> </a:t>
            </a:r>
            <a:r>
              <a:rPr sz="2500" b="1" spc="-168" dirty="0">
                <a:latin typeface="Arial"/>
                <a:cs typeface="Arial"/>
              </a:rPr>
              <a:t>alcohol</a:t>
            </a:r>
            <a:r>
              <a:rPr sz="2500" b="1" spc="-86" dirty="0">
                <a:latin typeface="Arial"/>
                <a:cs typeface="Arial"/>
              </a:rPr>
              <a:t> </a:t>
            </a:r>
            <a:r>
              <a:rPr sz="2500" b="1" spc="-177" dirty="0">
                <a:latin typeface="Arial"/>
                <a:cs typeface="Arial"/>
              </a:rPr>
              <a:t>using</a:t>
            </a:r>
            <a:r>
              <a:rPr sz="2500" b="1" spc="-86" dirty="0">
                <a:latin typeface="Arial"/>
                <a:cs typeface="Arial"/>
              </a:rPr>
              <a:t> </a:t>
            </a:r>
            <a:r>
              <a:rPr sz="2500" b="1" spc="-172" dirty="0">
                <a:latin typeface="Arial"/>
                <a:cs typeface="Arial"/>
              </a:rPr>
              <a:t>yeasts</a:t>
            </a:r>
            <a:r>
              <a:rPr sz="2500" b="1" spc="-86" dirty="0">
                <a:latin typeface="Arial"/>
                <a:cs typeface="Arial"/>
              </a:rPr>
              <a:t> </a:t>
            </a:r>
            <a:r>
              <a:rPr sz="2500" b="1" spc="-195" dirty="0">
                <a:latin typeface="Arial"/>
                <a:cs typeface="Arial"/>
              </a:rPr>
              <a:t>and</a:t>
            </a:r>
            <a:r>
              <a:rPr sz="2500" b="1" spc="-82" dirty="0">
                <a:latin typeface="Arial"/>
                <a:cs typeface="Arial"/>
              </a:rPr>
              <a:t> </a:t>
            </a:r>
            <a:r>
              <a:rPr sz="2500" b="1" spc="-168" dirty="0">
                <a:latin typeface="Arial"/>
                <a:cs typeface="Arial"/>
              </a:rPr>
              <a:t>other</a:t>
            </a:r>
            <a:r>
              <a:rPr sz="2500" b="1" spc="-86" dirty="0">
                <a:latin typeface="Arial"/>
                <a:cs typeface="Arial"/>
              </a:rPr>
              <a:t> </a:t>
            </a:r>
            <a:r>
              <a:rPr sz="2500" b="1" spc="-172" dirty="0">
                <a:latin typeface="Arial"/>
                <a:cs typeface="Arial"/>
              </a:rPr>
              <a:t>microbes.</a:t>
            </a:r>
            <a:endParaRPr sz="2500" dirty="0">
              <a:latin typeface="Arial"/>
              <a:cs typeface="Arial"/>
            </a:endParaRPr>
          </a:p>
          <a:p>
            <a:pPr marL="184424" marR="4611" indent="-172898" algn="just">
              <a:lnSpc>
                <a:spcPct val="100400"/>
              </a:lnSpc>
              <a:spcBef>
                <a:spcPts val="354"/>
              </a:spcBef>
            </a:pPr>
            <a:r>
              <a:rPr sz="2500" b="1" spc="-241" dirty="0">
                <a:latin typeface="Arial"/>
                <a:cs typeface="Arial"/>
              </a:rPr>
              <a:t>A</a:t>
            </a:r>
            <a:r>
              <a:rPr sz="2500" b="1" spc="-236" dirty="0">
                <a:latin typeface="Arial"/>
                <a:cs typeface="Arial"/>
              </a:rPr>
              <a:t> </a:t>
            </a:r>
            <a:r>
              <a:rPr sz="2500" b="1" spc="-141" dirty="0">
                <a:latin typeface="Arial"/>
                <a:cs typeface="Arial"/>
              </a:rPr>
              <a:t>final </a:t>
            </a:r>
            <a:r>
              <a:rPr sz="2500" b="1" spc="-172" dirty="0">
                <a:latin typeface="Arial"/>
                <a:cs typeface="Arial"/>
              </a:rPr>
              <a:t>step</a:t>
            </a:r>
            <a:r>
              <a:rPr sz="2500" b="1" spc="-168" dirty="0">
                <a:latin typeface="Arial"/>
                <a:cs typeface="Arial"/>
              </a:rPr>
              <a:t> </a:t>
            </a:r>
            <a:r>
              <a:rPr sz="2500" b="1" spc="-141" dirty="0">
                <a:latin typeface="Arial"/>
                <a:cs typeface="Arial"/>
              </a:rPr>
              <a:t>distils </a:t>
            </a:r>
            <a:r>
              <a:rPr sz="2500" b="1" spc="-145" dirty="0">
                <a:latin typeface="Arial"/>
                <a:cs typeface="Arial"/>
              </a:rPr>
              <a:t>(purifies)</a:t>
            </a:r>
            <a:r>
              <a:rPr sz="2500" b="1" spc="-141" dirty="0">
                <a:latin typeface="Arial"/>
                <a:cs typeface="Arial"/>
              </a:rPr>
              <a:t> </a:t>
            </a:r>
            <a:r>
              <a:rPr sz="2500" b="1" spc="-168" dirty="0">
                <a:latin typeface="Arial"/>
                <a:cs typeface="Arial"/>
              </a:rPr>
              <a:t>the</a:t>
            </a:r>
            <a:r>
              <a:rPr sz="2500" b="1" spc="-163" dirty="0">
                <a:latin typeface="Arial"/>
                <a:cs typeface="Arial"/>
              </a:rPr>
              <a:t> </a:t>
            </a:r>
            <a:r>
              <a:rPr sz="2500" b="1" spc="-168" dirty="0">
                <a:latin typeface="Arial"/>
                <a:cs typeface="Arial"/>
              </a:rPr>
              <a:t>ethanol</a:t>
            </a:r>
            <a:r>
              <a:rPr sz="2500" b="1" spc="-163" dirty="0">
                <a:latin typeface="Arial"/>
                <a:cs typeface="Arial"/>
              </a:rPr>
              <a:t> </a:t>
            </a:r>
            <a:r>
              <a:rPr sz="2500" b="1" spc="-159" dirty="0">
                <a:latin typeface="Arial"/>
                <a:cs typeface="Arial"/>
              </a:rPr>
              <a:t>to</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68" dirty="0">
                <a:latin typeface="Arial"/>
                <a:cs typeface="Arial"/>
              </a:rPr>
              <a:t>desired</a:t>
            </a:r>
            <a:r>
              <a:rPr sz="2500" b="1" spc="-163" dirty="0">
                <a:latin typeface="Arial"/>
                <a:cs typeface="Arial"/>
              </a:rPr>
              <a:t> </a:t>
            </a:r>
            <a:r>
              <a:rPr sz="2500" b="1" spc="-168" dirty="0">
                <a:latin typeface="Arial"/>
                <a:cs typeface="Arial"/>
              </a:rPr>
              <a:t>concentration</a:t>
            </a:r>
            <a:r>
              <a:rPr sz="2500" b="1" spc="-163" dirty="0">
                <a:latin typeface="Arial"/>
                <a:cs typeface="Arial"/>
              </a:rPr>
              <a:t> </a:t>
            </a:r>
            <a:r>
              <a:rPr sz="2500" b="1" spc="-195" dirty="0">
                <a:latin typeface="Arial"/>
                <a:cs typeface="Arial"/>
              </a:rPr>
              <a:t>and</a:t>
            </a:r>
            <a:r>
              <a:rPr sz="2500" b="1" spc="-191" dirty="0">
                <a:latin typeface="Arial"/>
                <a:cs typeface="Arial"/>
              </a:rPr>
              <a:t> </a:t>
            </a:r>
            <a:r>
              <a:rPr sz="2500" b="1" spc="-163" dirty="0">
                <a:latin typeface="Arial"/>
                <a:cs typeface="Arial"/>
              </a:rPr>
              <a:t>usually </a:t>
            </a:r>
            <a:r>
              <a:rPr sz="2500" b="1" spc="-159" dirty="0">
                <a:latin typeface="Arial"/>
                <a:cs typeface="Arial"/>
              </a:rPr>
              <a:t> </a:t>
            </a:r>
            <a:r>
              <a:rPr sz="2500" b="1" spc="-195" dirty="0">
                <a:latin typeface="Arial"/>
                <a:cs typeface="Arial"/>
              </a:rPr>
              <a:t>removes</a:t>
            </a:r>
            <a:r>
              <a:rPr sz="2500" b="1" spc="-191" dirty="0">
                <a:latin typeface="Arial"/>
                <a:cs typeface="Arial"/>
              </a:rPr>
              <a:t> </a:t>
            </a:r>
            <a:r>
              <a:rPr sz="2500" b="1" spc="-123" dirty="0">
                <a:latin typeface="Arial"/>
                <a:cs typeface="Arial"/>
              </a:rPr>
              <a:t>all</a:t>
            </a:r>
            <a:r>
              <a:rPr sz="2500" b="1" spc="-118" dirty="0">
                <a:latin typeface="Arial"/>
                <a:cs typeface="Arial"/>
              </a:rPr>
              <a:t> </a:t>
            </a:r>
            <a:r>
              <a:rPr sz="2500" b="1" spc="-172" dirty="0">
                <a:latin typeface="Arial"/>
                <a:cs typeface="Arial"/>
              </a:rPr>
              <a:t>water</a:t>
            </a:r>
            <a:r>
              <a:rPr sz="2500" b="1" spc="-168" dirty="0">
                <a:latin typeface="Arial"/>
                <a:cs typeface="Arial"/>
              </a:rPr>
              <a:t> </a:t>
            </a:r>
            <a:r>
              <a:rPr sz="2500" b="1" spc="-159" dirty="0">
                <a:latin typeface="Arial"/>
                <a:cs typeface="Arial"/>
              </a:rPr>
              <a:t>to</a:t>
            </a:r>
            <a:r>
              <a:rPr sz="2500" b="1" spc="-154" dirty="0">
                <a:latin typeface="Arial"/>
                <a:cs typeface="Arial"/>
              </a:rPr>
              <a:t> </a:t>
            </a:r>
            <a:r>
              <a:rPr sz="2500" b="1" spc="-185" dirty="0">
                <a:latin typeface="Arial"/>
                <a:cs typeface="Arial"/>
              </a:rPr>
              <a:t>produce</a:t>
            </a:r>
            <a:r>
              <a:rPr sz="2500" b="1" spc="-182" dirty="0">
                <a:latin typeface="Arial"/>
                <a:cs typeface="Arial"/>
              </a:rPr>
              <a:t> </a:t>
            </a:r>
            <a:r>
              <a:rPr sz="2500" b="1" spc="-185" dirty="0">
                <a:latin typeface="Arial"/>
                <a:cs typeface="Arial"/>
              </a:rPr>
              <a:t>“</a:t>
            </a:r>
            <a:r>
              <a:rPr sz="2500" b="1" spc="-185" dirty="0">
                <a:solidFill>
                  <a:srgbClr val="008000"/>
                </a:solidFill>
                <a:latin typeface="Arial"/>
                <a:cs typeface="Arial"/>
              </a:rPr>
              <a:t>anhydrous</a:t>
            </a:r>
            <a:r>
              <a:rPr sz="2500" b="1" spc="-182" dirty="0">
                <a:solidFill>
                  <a:srgbClr val="008000"/>
                </a:solidFill>
                <a:latin typeface="Arial"/>
                <a:cs typeface="Arial"/>
              </a:rPr>
              <a:t> </a:t>
            </a:r>
            <a:r>
              <a:rPr sz="2500" b="1" spc="-168" dirty="0">
                <a:solidFill>
                  <a:srgbClr val="008000"/>
                </a:solidFill>
                <a:latin typeface="Arial"/>
                <a:cs typeface="Arial"/>
              </a:rPr>
              <a:t>ethanol</a:t>
            </a:r>
            <a:r>
              <a:rPr sz="2500" b="1" spc="-168" dirty="0">
                <a:latin typeface="Arial"/>
                <a:cs typeface="Arial"/>
              </a:rPr>
              <a:t>”</a:t>
            </a:r>
            <a:r>
              <a:rPr sz="2500" b="1" spc="-163" dirty="0">
                <a:latin typeface="Arial"/>
                <a:cs typeface="Arial"/>
              </a:rPr>
              <a:t> </a:t>
            </a:r>
            <a:r>
              <a:rPr sz="2500" b="1" spc="-154" dirty="0">
                <a:latin typeface="Arial"/>
                <a:cs typeface="Arial"/>
              </a:rPr>
              <a:t>that</a:t>
            </a:r>
            <a:r>
              <a:rPr sz="2500" b="1" spc="-150" dirty="0">
                <a:latin typeface="Arial"/>
                <a:cs typeface="Arial"/>
              </a:rPr>
              <a:t> </a:t>
            </a:r>
            <a:r>
              <a:rPr sz="2500" b="1" spc="-191" dirty="0">
                <a:latin typeface="Arial"/>
                <a:cs typeface="Arial"/>
              </a:rPr>
              <a:t>can</a:t>
            </a:r>
            <a:r>
              <a:rPr sz="2500" b="1" spc="-185" dirty="0">
                <a:latin typeface="Arial"/>
                <a:cs typeface="Arial"/>
              </a:rPr>
              <a:t> </a:t>
            </a:r>
            <a:r>
              <a:rPr sz="2500" b="1" spc="-191" dirty="0">
                <a:latin typeface="Arial"/>
                <a:cs typeface="Arial"/>
              </a:rPr>
              <a:t>be</a:t>
            </a:r>
            <a:r>
              <a:rPr sz="2500" b="1" spc="-185" dirty="0">
                <a:latin typeface="Arial"/>
                <a:cs typeface="Arial"/>
              </a:rPr>
              <a:t> </a:t>
            </a:r>
            <a:r>
              <a:rPr sz="2500" b="1" spc="-182" dirty="0">
                <a:latin typeface="Arial"/>
                <a:cs typeface="Arial"/>
              </a:rPr>
              <a:t>blended</a:t>
            </a:r>
            <a:r>
              <a:rPr sz="2500" b="1" spc="-177" dirty="0">
                <a:latin typeface="Arial"/>
                <a:cs typeface="Arial"/>
              </a:rPr>
              <a:t> </a:t>
            </a:r>
            <a:r>
              <a:rPr sz="2500" b="1" spc="-168" dirty="0">
                <a:latin typeface="Arial"/>
                <a:cs typeface="Arial"/>
              </a:rPr>
              <a:t>with </a:t>
            </a:r>
            <a:r>
              <a:rPr sz="2500" b="1" spc="-163" dirty="0">
                <a:latin typeface="Arial"/>
                <a:cs typeface="Arial"/>
              </a:rPr>
              <a:t> </a:t>
            </a:r>
            <a:r>
              <a:rPr sz="2500" b="1" spc="-159" dirty="0">
                <a:latin typeface="Arial"/>
                <a:cs typeface="Arial"/>
              </a:rPr>
              <a:t>gasoline.</a:t>
            </a:r>
            <a:endParaRPr sz="2500" dirty="0">
              <a:latin typeface="Arial"/>
              <a:cs typeface="Arial"/>
            </a:endParaRPr>
          </a:p>
          <a:p>
            <a:pPr marL="184424" marR="4611" indent="-172898" algn="just">
              <a:lnSpc>
                <a:spcPct val="100400"/>
              </a:lnSpc>
              <a:spcBef>
                <a:spcPts val="427"/>
              </a:spcBef>
            </a:pPr>
            <a:r>
              <a:rPr sz="2500" b="1" spc="-150" dirty="0">
                <a:latin typeface="Arial"/>
                <a:cs typeface="Arial"/>
              </a:rPr>
              <a:t>In</a:t>
            </a:r>
            <a:r>
              <a:rPr sz="2500" b="1" dirty="0">
                <a:latin typeface="Arial"/>
                <a:cs typeface="Arial"/>
              </a:rPr>
              <a:t> </a:t>
            </a:r>
            <a:r>
              <a:rPr sz="2500" b="1" spc="-168" dirty="0">
                <a:latin typeface="Arial"/>
                <a:cs typeface="Arial"/>
              </a:rPr>
              <a:t>the</a:t>
            </a:r>
            <a:r>
              <a:rPr sz="2500" b="1" spc="5" dirty="0">
                <a:latin typeface="Arial"/>
                <a:cs typeface="Arial"/>
              </a:rPr>
              <a:t> </a:t>
            </a:r>
            <a:r>
              <a:rPr sz="2500" b="1" spc="-182" dirty="0">
                <a:latin typeface="Arial"/>
                <a:cs typeface="Arial"/>
              </a:rPr>
              <a:t>sugar</a:t>
            </a:r>
            <a:r>
              <a:rPr sz="2500" b="1" spc="5" dirty="0">
                <a:latin typeface="Arial"/>
                <a:cs typeface="Arial"/>
              </a:rPr>
              <a:t> </a:t>
            </a:r>
            <a:r>
              <a:rPr sz="2500" b="1" spc="-191" dirty="0">
                <a:latin typeface="Arial"/>
                <a:cs typeface="Arial"/>
              </a:rPr>
              <a:t>cane</a:t>
            </a:r>
            <a:r>
              <a:rPr sz="2500" b="1" spc="5" dirty="0">
                <a:latin typeface="Arial"/>
                <a:cs typeface="Arial"/>
              </a:rPr>
              <a:t> </a:t>
            </a:r>
            <a:r>
              <a:rPr sz="2500" b="1" spc="-172" dirty="0">
                <a:latin typeface="Arial"/>
                <a:cs typeface="Arial"/>
              </a:rPr>
              <a:t>process,</a:t>
            </a:r>
            <a:r>
              <a:rPr sz="2500" b="1" spc="5" dirty="0">
                <a:latin typeface="Arial"/>
                <a:cs typeface="Arial"/>
              </a:rPr>
              <a:t> </a:t>
            </a:r>
            <a:r>
              <a:rPr sz="2500" b="1" spc="-168" dirty="0">
                <a:latin typeface="Arial"/>
                <a:cs typeface="Arial"/>
              </a:rPr>
              <a:t>the</a:t>
            </a:r>
            <a:r>
              <a:rPr sz="2500" b="1" dirty="0">
                <a:latin typeface="Arial"/>
                <a:cs typeface="Arial"/>
              </a:rPr>
              <a:t> </a:t>
            </a:r>
            <a:r>
              <a:rPr sz="2500" b="1" spc="-185" dirty="0">
                <a:latin typeface="Arial"/>
                <a:cs typeface="Arial"/>
              </a:rPr>
              <a:t>crushed</a:t>
            </a:r>
            <a:r>
              <a:rPr sz="2500" b="1" spc="5" dirty="0">
                <a:latin typeface="Arial"/>
                <a:cs typeface="Arial"/>
              </a:rPr>
              <a:t> </a:t>
            </a:r>
            <a:r>
              <a:rPr sz="2500" b="1" spc="-154" dirty="0">
                <a:latin typeface="Arial"/>
                <a:cs typeface="Arial"/>
              </a:rPr>
              <a:t>stalk</a:t>
            </a:r>
            <a:r>
              <a:rPr sz="2500" b="1" spc="5" dirty="0">
                <a:latin typeface="Arial"/>
                <a:cs typeface="Arial"/>
              </a:rPr>
              <a:t> </a:t>
            </a:r>
            <a:r>
              <a:rPr sz="2500" b="1" spc="-154" dirty="0">
                <a:latin typeface="Arial"/>
                <a:cs typeface="Arial"/>
              </a:rPr>
              <a:t>of</a:t>
            </a:r>
            <a:r>
              <a:rPr sz="2500" b="1" spc="5" dirty="0">
                <a:latin typeface="Arial"/>
                <a:cs typeface="Arial"/>
              </a:rPr>
              <a:t> </a:t>
            </a:r>
            <a:r>
              <a:rPr sz="2500" b="1" spc="-168" dirty="0">
                <a:latin typeface="Arial"/>
                <a:cs typeface="Arial"/>
              </a:rPr>
              <a:t>the</a:t>
            </a:r>
            <a:r>
              <a:rPr sz="2500" b="1" spc="5" dirty="0">
                <a:latin typeface="Arial"/>
                <a:cs typeface="Arial"/>
              </a:rPr>
              <a:t> </a:t>
            </a:r>
            <a:r>
              <a:rPr sz="2500" b="1" spc="-150" dirty="0">
                <a:latin typeface="Arial"/>
                <a:cs typeface="Arial"/>
              </a:rPr>
              <a:t>plant,</a:t>
            </a:r>
            <a:r>
              <a:rPr sz="2500" b="1" spc="5" dirty="0">
                <a:latin typeface="Arial"/>
                <a:cs typeface="Arial"/>
              </a:rPr>
              <a:t> </a:t>
            </a:r>
            <a:r>
              <a:rPr sz="2500" b="1" spc="-168" dirty="0">
                <a:latin typeface="Arial"/>
                <a:cs typeface="Arial"/>
              </a:rPr>
              <a:t>the</a:t>
            </a:r>
            <a:r>
              <a:rPr sz="2500" b="1" dirty="0">
                <a:latin typeface="Arial"/>
                <a:cs typeface="Arial"/>
              </a:rPr>
              <a:t> </a:t>
            </a:r>
            <a:r>
              <a:rPr sz="2500" b="1" spc="-172" dirty="0">
                <a:latin typeface="Arial"/>
                <a:cs typeface="Arial"/>
              </a:rPr>
              <a:t>“bagasse”,</a:t>
            </a:r>
            <a:r>
              <a:rPr sz="2500" b="1" spc="5" dirty="0">
                <a:latin typeface="Arial"/>
                <a:cs typeface="Arial"/>
              </a:rPr>
              <a:t> </a:t>
            </a:r>
            <a:r>
              <a:rPr sz="2500" b="1" spc="-168" dirty="0">
                <a:latin typeface="Arial"/>
                <a:cs typeface="Arial"/>
              </a:rPr>
              <a:t>consisting </a:t>
            </a:r>
            <a:r>
              <a:rPr sz="2500" b="1" spc="-490" dirty="0">
                <a:latin typeface="Arial"/>
                <a:cs typeface="Arial"/>
              </a:rPr>
              <a:t> </a:t>
            </a:r>
            <a:r>
              <a:rPr sz="2500" b="1" spc="-154" dirty="0">
                <a:latin typeface="Arial"/>
                <a:cs typeface="Arial"/>
              </a:rPr>
              <a:t>of</a:t>
            </a:r>
            <a:r>
              <a:rPr sz="2500" b="1" spc="-150" dirty="0">
                <a:latin typeface="Arial"/>
                <a:cs typeface="Arial"/>
              </a:rPr>
              <a:t> </a:t>
            </a:r>
            <a:r>
              <a:rPr sz="2500" b="1" spc="-159" dirty="0">
                <a:latin typeface="Arial"/>
                <a:cs typeface="Arial"/>
              </a:rPr>
              <a:t>cellulose</a:t>
            </a:r>
            <a:r>
              <a:rPr sz="2500" b="1" spc="-154" dirty="0">
                <a:latin typeface="Arial"/>
                <a:cs typeface="Arial"/>
              </a:rPr>
              <a:t> </a:t>
            </a:r>
            <a:r>
              <a:rPr sz="2500" b="1" spc="-195" dirty="0">
                <a:latin typeface="Arial"/>
                <a:cs typeface="Arial"/>
              </a:rPr>
              <a:t>and</a:t>
            </a:r>
            <a:r>
              <a:rPr sz="2500" b="1" spc="-191" dirty="0">
                <a:latin typeface="Arial"/>
                <a:cs typeface="Arial"/>
              </a:rPr>
              <a:t> </a:t>
            </a:r>
            <a:r>
              <a:rPr sz="2500" b="1" spc="-145" dirty="0">
                <a:latin typeface="Arial"/>
                <a:cs typeface="Arial"/>
              </a:rPr>
              <a:t>lignin,</a:t>
            </a:r>
            <a:r>
              <a:rPr sz="2500" b="1" spc="-141" dirty="0">
                <a:latin typeface="Arial"/>
                <a:cs typeface="Arial"/>
              </a:rPr>
              <a:t> </a:t>
            </a:r>
            <a:r>
              <a:rPr sz="2500" b="1" spc="-191" dirty="0">
                <a:latin typeface="Arial"/>
                <a:cs typeface="Arial"/>
              </a:rPr>
              <a:t>can</a:t>
            </a:r>
            <a:r>
              <a:rPr sz="2500" b="1" spc="-185" dirty="0">
                <a:latin typeface="Arial"/>
                <a:cs typeface="Arial"/>
              </a:rPr>
              <a:t> </a:t>
            </a:r>
            <a:r>
              <a:rPr sz="2500" b="1" spc="-191" dirty="0">
                <a:latin typeface="Arial"/>
                <a:cs typeface="Arial"/>
              </a:rPr>
              <a:t>be</a:t>
            </a:r>
            <a:r>
              <a:rPr sz="2500" b="1" spc="-185" dirty="0">
                <a:latin typeface="Arial"/>
                <a:cs typeface="Arial"/>
              </a:rPr>
              <a:t> </a:t>
            </a:r>
            <a:r>
              <a:rPr sz="2500" b="1" spc="-191" dirty="0">
                <a:latin typeface="Arial"/>
                <a:cs typeface="Arial"/>
              </a:rPr>
              <a:t>used</a:t>
            </a:r>
            <a:r>
              <a:rPr sz="2500" b="1" spc="-185" dirty="0">
                <a:latin typeface="Arial"/>
                <a:cs typeface="Arial"/>
              </a:rPr>
              <a:t> </a:t>
            </a:r>
            <a:r>
              <a:rPr sz="2500" b="1" spc="-150" dirty="0">
                <a:latin typeface="Arial"/>
                <a:cs typeface="Arial"/>
              </a:rPr>
              <a:t>for</a:t>
            </a:r>
            <a:r>
              <a:rPr sz="2500" b="1" spc="-145" dirty="0">
                <a:latin typeface="Arial"/>
                <a:cs typeface="Arial"/>
              </a:rPr>
              <a:t> </a:t>
            </a:r>
            <a:r>
              <a:rPr sz="2500" b="1" spc="-182" dirty="0">
                <a:latin typeface="Arial"/>
                <a:cs typeface="Arial"/>
              </a:rPr>
              <a:t>process</a:t>
            </a:r>
            <a:r>
              <a:rPr sz="2500" b="1" spc="-177" dirty="0">
                <a:latin typeface="Arial"/>
                <a:cs typeface="Arial"/>
              </a:rPr>
              <a:t> </a:t>
            </a:r>
            <a:r>
              <a:rPr sz="2500" b="1" spc="-182" dirty="0">
                <a:latin typeface="Arial"/>
                <a:cs typeface="Arial"/>
              </a:rPr>
              <a:t>energy</a:t>
            </a:r>
            <a:r>
              <a:rPr sz="2500" b="1" spc="-177" dirty="0">
                <a:latin typeface="Arial"/>
                <a:cs typeface="Arial"/>
              </a:rPr>
              <a:t> </a:t>
            </a:r>
            <a:r>
              <a:rPr sz="2500" b="1" spc="-150" dirty="0">
                <a:latin typeface="Arial"/>
                <a:cs typeface="Arial"/>
              </a:rPr>
              <a:t>in</a:t>
            </a:r>
            <a:r>
              <a:rPr sz="2500" b="1" spc="-145" dirty="0">
                <a:latin typeface="Arial"/>
                <a:cs typeface="Arial"/>
              </a:rPr>
              <a:t> </a:t>
            </a:r>
            <a:r>
              <a:rPr sz="2500" b="1" spc="-168" dirty="0">
                <a:latin typeface="Arial"/>
                <a:cs typeface="Arial"/>
              </a:rPr>
              <a:t>the</a:t>
            </a:r>
            <a:r>
              <a:rPr sz="2500" b="1" spc="-163" dirty="0">
                <a:latin typeface="Arial"/>
                <a:cs typeface="Arial"/>
              </a:rPr>
              <a:t> </a:t>
            </a:r>
            <a:r>
              <a:rPr sz="2500" b="1" spc="-182" dirty="0">
                <a:latin typeface="Arial"/>
                <a:cs typeface="Arial"/>
              </a:rPr>
              <a:t>manufacture</a:t>
            </a:r>
            <a:r>
              <a:rPr sz="2500" b="1" spc="141" dirty="0">
                <a:latin typeface="Arial"/>
                <a:cs typeface="Arial"/>
              </a:rPr>
              <a:t> </a:t>
            </a:r>
            <a:r>
              <a:rPr sz="2500" b="1" spc="-154" dirty="0">
                <a:latin typeface="Arial"/>
                <a:cs typeface="Arial"/>
              </a:rPr>
              <a:t>of </a:t>
            </a:r>
            <a:r>
              <a:rPr sz="2500" b="1" spc="-150" dirty="0">
                <a:latin typeface="Arial"/>
                <a:cs typeface="Arial"/>
              </a:rPr>
              <a:t> </a:t>
            </a:r>
            <a:r>
              <a:rPr sz="2500" b="1" spc="-159" dirty="0">
                <a:latin typeface="Arial"/>
                <a:cs typeface="Arial"/>
              </a:rPr>
              <a:t>ethanol.</a:t>
            </a:r>
            <a:endParaRPr sz="2500" dirty="0">
              <a:latin typeface="Arial"/>
              <a:cs typeface="Arial"/>
            </a:endParaRPr>
          </a:p>
        </p:txBody>
      </p:sp>
      <p:grpSp>
        <p:nvGrpSpPr>
          <p:cNvPr id="107" name="object 107"/>
          <p:cNvGrpSpPr/>
          <p:nvPr/>
        </p:nvGrpSpPr>
        <p:grpSpPr>
          <a:xfrm>
            <a:off x="2494267" y="416040"/>
            <a:ext cx="7198018" cy="1449977"/>
            <a:chOff x="1378124" y="458414"/>
            <a:chExt cx="7931150" cy="1597660"/>
          </a:xfrm>
        </p:grpSpPr>
        <p:pic>
          <p:nvPicPr>
            <p:cNvPr id="108" name="object 108"/>
            <p:cNvPicPr/>
            <p:nvPr/>
          </p:nvPicPr>
          <p:blipFill>
            <a:blip r:embed="rId2" cstate="print"/>
            <a:stretch>
              <a:fillRect/>
            </a:stretch>
          </p:blipFill>
          <p:spPr>
            <a:xfrm>
              <a:off x="1382683" y="463665"/>
              <a:ext cx="7926185" cy="1591887"/>
            </a:xfrm>
            <a:prstGeom prst="rect">
              <a:avLst/>
            </a:prstGeom>
          </p:spPr>
        </p:pic>
        <p:pic>
          <p:nvPicPr>
            <p:cNvPr id="109" name="object 109"/>
            <p:cNvPicPr/>
            <p:nvPr/>
          </p:nvPicPr>
          <p:blipFill>
            <a:blip r:embed="rId3" cstate="print"/>
            <a:stretch>
              <a:fillRect/>
            </a:stretch>
          </p:blipFill>
          <p:spPr>
            <a:xfrm>
              <a:off x="1644534" y="492760"/>
              <a:ext cx="7394169" cy="1525385"/>
            </a:xfrm>
            <a:prstGeom prst="rect">
              <a:avLst/>
            </a:prstGeom>
          </p:spPr>
        </p:pic>
        <p:sp>
          <p:nvSpPr>
            <p:cNvPr id="110" name="object 110"/>
            <p:cNvSpPr/>
            <p:nvPr/>
          </p:nvSpPr>
          <p:spPr>
            <a:xfrm>
              <a:off x="1382886" y="463176"/>
              <a:ext cx="7772400" cy="1441450"/>
            </a:xfrm>
            <a:custGeom>
              <a:avLst/>
              <a:gdLst/>
              <a:ahLst/>
              <a:cxnLst/>
              <a:rect l="l" t="t" r="r" b="b"/>
              <a:pathLst>
                <a:path w="7772400" h="1441450">
                  <a:moveTo>
                    <a:pt x="7772398" y="0"/>
                  </a:moveTo>
                  <a:lnTo>
                    <a:pt x="0" y="0"/>
                  </a:lnTo>
                  <a:lnTo>
                    <a:pt x="0" y="1441450"/>
                  </a:lnTo>
                  <a:lnTo>
                    <a:pt x="7772398" y="1441450"/>
                  </a:lnTo>
                  <a:lnTo>
                    <a:pt x="7772398" y="0"/>
                  </a:lnTo>
                  <a:close/>
                </a:path>
              </a:pathLst>
            </a:custGeom>
            <a:solidFill>
              <a:srgbClr val="FFFDA9">
                <a:alpha val="50199"/>
              </a:srgbClr>
            </a:solidFill>
          </p:spPr>
          <p:txBody>
            <a:bodyPr wrap="square" lIns="0" tIns="0" rIns="0" bIns="0" rtlCol="0"/>
            <a:lstStyle/>
            <a:p>
              <a:endParaRPr sz="1634"/>
            </a:p>
          </p:txBody>
        </p:sp>
        <p:sp>
          <p:nvSpPr>
            <p:cNvPr id="111" name="object 111"/>
            <p:cNvSpPr/>
            <p:nvPr/>
          </p:nvSpPr>
          <p:spPr>
            <a:xfrm>
              <a:off x="1382886" y="463176"/>
              <a:ext cx="7772400" cy="1441450"/>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grpSp>
      <p:sp>
        <p:nvSpPr>
          <p:cNvPr id="112" name="object 112"/>
          <p:cNvSpPr txBox="1">
            <a:spLocks noGrp="1"/>
          </p:cNvSpPr>
          <p:nvPr>
            <p:ph type="title"/>
          </p:nvPr>
        </p:nvSpPr>
        <p:spPr>
          <a:xfrm>
            <a:off x="2747252" y="425803"/>
            <a:ext cx="6561780" cy="688747"/>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481" dirty="0"/>
              <a:t>S</a:t>
            </a:r>
            <a:r>
              <a:rPr spc="-427" dirty="0"/>
              <a:t>uga</a:t>
            </a:r>
            <a:r>
              <a:rPr spc="-286" dirty="0"/>
              <a:t>r</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3" name="object 113"/>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46622" y="1402588"/>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sp>
        <p:nvSpPr>
          <p:cNvPr id="22" name="object 22"/>
          <p:cNvSpPr/>
          <p:nvPr/>
        </p:nvSpPr>
        <p:spPr>
          <a:xfrm>
            <a:off x="1946622" y="3892215"/>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2" cstate="print"/>
          <a:stretch>
            <a:fillRect/>
          </a:stretch>
        </p:blipFill>
        <p:spPr>
          <a:xfrm>
            <a:off x="1946622" y="3892215"/>
            <a:ext cx="8298754" cy="8645"/>
          </a:xfrm>
          <a:prstGeom prst="rect">
            <a:avLst/>
          </a:prstGeom>
        </p:spPr>
      </p:pic>
      <p:sp>
        <p:nvSpPr>
          <p:cNvPr id="24" name="object 24"/>
          <p:cNvSpPr/>
          <p:nvPr/>
        </p:nvSpPr>
        <p:spPr>
          <a:xfrm>
            <a:off x="1946622" y="4168841"/>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3" cstate="print"/>
          <a:stretch>
            <a:fillRect/>
          </a:stretch>
        </p:blipFill>
        <p:spPr>
          <a:xfrm>
            <a:off x="1946622" y="4168841"/>
            <a:ext cx="8298754" cy="8645"/>
          </a:xfrm>
          <a:prstGeom prst="rect">
            <a:avLst/>
          </a:prstGeom>
        </p:spPr>
      </p:pic>
      <p:sp>
        <p:nvSpPr>
          <p:cNvPr id="26" name="object 26"/>
          <p:cNvSpPr/>
          <p:nvPr/>
        </p:nvSpPr>
        <p:spPr>
          <a:xfrm>
            <a:off x="1946622" y="444546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4" cstate="print"/>
          <a:stretch>
            <a:fillRect/>
          </a:stretch>
        </p:blipFill>
        <p:spPr>
          <a:xfrm>
            <a:off x="1946622" y="4445466"/>
            <a:ext cx="8298754" cy="8645"/>
          </a:xfrm>
          <a:prstGeom prst="rect">
            <a:avLst/>
          </a:prstGeom>
        </p:spPr>
      </p:pic>
      <p:sp>
        <p:nvSpPr>
          <p:cNvPr id="28" name="object 28"/>
          <p:cNvSpPr/>
          <p:nvPr/>
        </p:nvSpPr>
        <p:spPr>
          <a:xfrm>
            <a:off x="1946622" y="4722091"/>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2" cstate="print"/>
          <a:stretch>
            <a:fillRect/>
          </a:stretch>
        </p:blipFill>
        <p:spPr>
          <a:xfrm>
            <a:off x="1946622" y="4722091"/>
            <a:ext cx="8298754" cy="8645"/>
          </a:xfrm>
          <a:prstGeom prst="rect">
            <a:avLst/>
          </a:prstGeom>
        </p:spPr>
      </p:pic>
      <p:sp>
        <p:nvSpPr>
          <p:cNvPr id="30" name="object 30"/>
          <p:cNvSpPr/>
          <p:nvPr/>
        </p:nvSpPr>
        <p:spPr>
          <a:xfrm>
            <a:off x="1946622" y="499871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3" cstate="print"/>
          <a:stretch>
            <a:fillRect/>
          </a:stretch>
        </p:blipFill>
        <p:spPr>
          <a:xfrm>
            <a:off x="1946622" y="4998716"/>
            <a:ext cx="8298754" cy="8645"/>
          </a:xfrm>
          <a:prstGeom prst="rect">
            <a:avLst/>
          </a:prstGeom>
        </p:spPr>
      </p:pic>
      <p:sp>
        <p:nvSpPr>
          <p:cNvPr id="32" name="object 32"/>
          <p:cNvSpPr/>
          <p:nvPr/>
        </p:nvSpPr>
        <p:spPr>
          <a:xfrm>
            <a:off x="1946622" y="5275342"/>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5" cstate="print"/>
          <a:stretch>
            <a:fillRect/>
          </a:stretch>
        </p:blipFill>
        <p:spPr>
          <a:xfrm>
            <a:off x="1946622" y="5275342"/>
            <a:ext cx="8298754" cy="8645"/>
          </a:xfrm>
          <a:prstGeom prst="rect">
            <a:avLst/>
          </a:prstGeom>
        </p:spPr>
      </p:pic>
      <p:sp>
        <p:nvSpPr>
          <p:cNvPr id="34" name="object 34"/>
          <p:cNvSpPr/>
          <p:nvPr/>
        </p:nvSpPr>
        <p:spPr>
          <a:xfrm>
            <a:off x="1946622" y="5551967"/>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2" cstate="print"/>
          <a:stretch>
            <a:fillRect/>
          </a:stretch>
        </p:blipFill>
        <p:spPr>
          <a:xfrm>
            <a:off x="1946622" y="5551967"/>
            <a:ext cx="8298754" cy="8645"/>
          </a:xfrm>
          <a:prstGeom prst="rect">
            <a:avLst/>
          </a:prstGeom>
        </p:spPr>
      </p:pic>
      <p:sp>
        <p:nvSpPr>
          <p:cNvPr id="36" name="object 36"/>
          <p:cNvSpPr/>
          <p:nvPr/>
        </p:nvSpPr>
        <p:spPr>
          <a:xfrm>
            <a:off x="1946622" y="5828592"/>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3" cstate="print"/>
          <a:stretch>
            <a:fillRect/>
          </a:stretch>
        </p:blipFill>
        <p:spPr>
          <a:xfrm>
            <a:off x="1946622" y="5828592"/>
            <a:ext cx="8298754" cy="8645"/>
          </a:xfrm>
          <a:prstGeom prst="rect">
            <a:avLst/>
          </a:prstGeom>
        </p:spPr>
      </p:pic>
      <p:sp>
        <p:nvSpPr>
          <p:cNvPr id="38" name="object 38"/>
          <p:cNvSpPr/>
          <p:nvPr/>
        </p:nvSpPr>
        <p:spPr>
          <a:xfrm>
            <a:off x="1946622" y="610521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6" cstate="print"/>
          <a:stretch>
            <a:fillRect/>
          </a:stretch>
        </p:blipFill>
        <p:spPr>
          <a:xfrm>
            <a:off x="1946622" y="6105217"/>
            <a:ext cx="8298754" cy="8645"/>
          </a:xfrm>
          <a:prstGeom prst="rect">
            <a:avLst/>
          </a:prstGeom>
        </p:spPr>
      </p:pic>
      <p:sp>
        <p:nvSpPr>
          <p:cNvPr id="40" name="object 40"/>
          <p:cNvSpPr/>
          <p:nvPr/>
        </p:nvSpPr>
        <p:spPr>
          <a:xfrm>
            <a:off x="1946622" y="638184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2" cstate="print"/>
          <a:stretch>
            <a:fillRect/>
          </a:stretch>
        </p:blipFill>
        <p:spPr>
          <a:xfrm>
            <a:off x="1946622" y="6381842"/>
            <a:ext cx="8298754" cy="8645"/>
          </a:xfrm>
          <a:prstGeom prst="rect">
            <a:avLst/>
          </a:prstGeom>
        </p:spPr>
      </p:pic>
      <p:sp>
        <p:nvSpPr>
          <p:cNvPr id="42" name="object 42"/>
          <p:cNvSpPr/>
          <p:nvPr/>
        </p:nvSpPr>
        <p:spPr>
          <a:xfrm>
            <a:off x="1946622" y="665846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3" cstate="print"/>
          <a:stretch>
            <a:fillRect/>
          </a:stretch>
        </p:blipFill>
        <p:spPr>
          <a:xfrm>
            <a:off x="1946622" y="6658467"/>
            <a:ext cx="8298754" cy="8645"/>
          </a:xfrm>
          <a:prstGeom prst="rect">
            <a:avLst/>
          </a:prstGeom>
        </p:spPr>
      </p:pic>
      <p:sp>
        <p:nvSpPr>
          <p:cNvPr id="44" name="object 44"/>
          <p:cNvSpPr/>
          <p:nvPr/>
        </p:nvSpPr>
        <p:spPr>
          <a:xfrm>
            <a:off x="1946622" y="693509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7" cstate="print"/>
          <a:stretch>
            <a:fillRect/>
          </a:stretch>
        </p:blipFill>
        <p:spPr>
          <a:xfrm>
            <a:off x="1946622" y="6935092"/>
            <a:ext cx="8298754" cy="8645"/>
          </a:xfrm>
          <a:prstGeom prst="rect">
            <a:avLst/>
          </a:prstGeom>
        </p:spPr>
      </p:pic>
      <p:sp>
        <p:nvSpPr>
          <p:cNvPr id="48" name="object 48"/>
          <p:cNvSpPr/>
          <p:nvPr/>
        </p:nvSpPr>
        <p:spPr>
          <a:xfrm>
            <a:off x="24955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0" name="object 50"/>
          <p:cNvSpPr/>
          <p:nvPr/>
        </p:nvSpPr>
        <p:spPr>
          <a:xfrm>
            <a:off x="277217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2" name="object 52"/>
          <p:cNvSpPr/>
          <p:nvPr/>
        </p:nvSpPr>
        <p:spPr>
          <a:xfrm>
            <a:off x="304880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8" cstate="print"/>
          <a:stretch>
            <a:fillRect/>
          </a:stretch>
        </p:blipFill>
        <p:spPr>
          <a:xfrm>
            <a:off x="3048800" y="853660"/>
            <a:ext cx="8645" cy="6224067"/>
          </a:xfrm>
          <a:prstGeom prst="rect">
            <a:avLst/>
          </a:prstGeom>
        </p:spPr>
      </p:pic>
      <p:sp>
        <p:nvSpPr>
          <p:cNvPr id="54" name="object 54"/>
          <p:cNvSpPr/>
          <p:nvPr/>
        </p:nvSpPr>
        <p:spPr>
          <a:xfrm>
            <a:off x="332542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9" cstate="print"/>
          <a:stretch>
            <a:fillRect/>
          </a:stretch>
        </p:blipFill>
        <p:spPr>
          <a:xfrm>
            <a:off x="3325425" y="853660"/>
            <a:ext cx="8645" cy="6224067"/>
          </a:xfrm>
          <a:prstGeom prst="rect">
            <a:avLst/>
          </a:prstGeom>
        </p:spPr>
      </p:pic>
      <p:sp>
        <p:nvSpPr>
          <p:cNvPr id="56" name="object 56"/>
          <p:cNvSpPr/>
          <p:nvPr/>
        </p:nvSpPr>
        <p:spPr>
          <a:xfrm>
            <a:off x="36020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0" cstate="print"/>
          <a:stretch>
            <a:fillRect/>
          </a:stretch>
        </p:blipFill>
        <p:spPr>
          <a:xfrm>
            <a:off x="3602050" y="853660"/>
            <a:ext cx="8645" cy="6224067"/>
          </a:xfrm>
          <a:prstGeom prst="rect">
            <a:avLst/>
          </a:prstGeom>
        </p:spPr>
      </p:pic>
      <p:sp>
        <p:nvSpPr>
          <p:cNvPr id="58" name="object 58"/>
          <p:cNvSpPr/>
          <p:nvPr/>
        </p:nvSpPr>
        <p:spPr>
          <a:xfrm>
            <a:off x="38786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8" cstate="print"/>
          <a:stretch>
            <a:fillRect/>
          </a:stretch>
        </p:blipFill>
        <p:spPr>
          <a:xfrm>
            <a:off x="3878676" y="853660"/>
            <a:ext cx="8645" cy="6224067"/>
          </a:xfrm>
          <a:prstGeom prst="rect">
            <a:avLst/>
          </a:prstGeom>
        </p:spPr>
      </p:pic>
      <p:sp>
        <p:nvSpPr>
          <p:cNvPr id="60" name="object 60"/>
          <p:cNvSpPr/>
          <p:nvPr/>
        </p:nvSpPr>
        <p:spPr>
          <a:xfrm>
            <a:off x="415530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9" cstate="print"/>
          <a:stretch>
            <a:fillRect/>
          </a:stretch>
        </p:blipFill>
        <p:spPr>
          <a:xfrm>
            <a:off x="4155301" y="853660"/>
            <a:ext cx="8645" cy="6224067"/>
          </a:xfrm>
          <a:prstGeom prst="rect">
            <a:avLst/>
          </a:prstGeom>
        </p:spPr>
      </p:pic>
      <p:sp>
        <p:nvSpPr>
          <p:cNvPr id="62" name="object 62"/>
          <p:cNvSpPr/>
          <p:nvPr/>
        </p:nvSpPr>
        <p:spPr>
          <a:xfrm>
            <a:off x="443192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0" cstate="print"/>
          <a:stretch>
            <a:fillRect/>
          </a:stretch>
        </p:blipFill>
        <p:spPr>
          <a:xfrm>
            <a:off x="4431926" y="853660"/>
            <a:ext cx="8645" cy="6224067"/>
          </a:xfrm>
          <a:prstGeom prst="rect">
            <a:avLst/>
          </a:prstGeom>
        </p:spPr>
      </p:pic>
      <p:sp>
        <p:nvSpPr>
          <p:cNvPr id="64" name="object 64"/>
          <p:cNvSpPr/>
          <p:nvPr/>
        </p:nvSpPr>
        <p:spPr>
          <a:xfrm>
            <a:off x="470855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8" cstate="print"/>
          <a:stretch>
            <a:fillRect/>
          </a:stretch>
        </p:blipFill>
        <p:spPr>
          <a:xfrm>
            <a:off x="4708551" y="853660"/>
            <a:ext cx="8645" cy="6224067"/>
          </a:xfrm>
          <a:prstGeom prst="rect">
            <a:avLst/>
          </a:prstGeom>
        </p:spPr>
      </p:pic>
      <p:sp>
        <p:nvSpPr>
          <p:cNvPr id="66" name="object 66"/>
          <p:cNvSpPr/>
          <p:nvPr/>
        </p:nvSpPr>
        <p:spPr>
          <a:xfrm>
            <a:off x="49851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9" cstate="print"/>
          <a:stretch>
            <a:fillRect/>
          </a:stretch>
        </p:blipFill>
        <p:spPr>
          <a:xfrm>
            <a:off x="4985176" y="853660"/>
            <a:ext cx="8645" cy="6224067"/>
          </a:xfrm>
          <a:prstGeom prst="rect">
            <a:avLst/>
          </a:prstGeom>
        </p:spPr>
      </p:pic>
      <p:sp>
        <p:nvSpPr>
          <p:cNvPr id="68" name="object 68"/>
          <p:cNvSpPr/>
          <p:nvPr/>
        </p:nvSpPr>
        <p:spPr>
          <a:xfrm>
            <a:off x="5261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0" cstate="print"/>
          <a:stretch>
            <a:fillRect/>
          </a:stretch>
        </p:blipFill>
        <p:spPr>
          <a:xfrm>
            <a:off x="5261802" y="853660"/>
            <a:ext cx="8645" cy="6224067"/>
          </a:xfrm>
          <a:prstGeom prst="rect">
            <a:avLst/>
          </a:prstGeom>
        </p:spPr>
      </p:pic>
      <p:sp>
        <p:nvSpPr>
          <p:cNvPr id="70" name="object 70"/>
          <p:cNvSpPr/>
          <p:nvPr/>
        </p:nvSpPr>
        <p:spPr>
          <a:xfrm>
            <a:off x="55384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8" cstate="print"/>
          <a:stretch>
            <a:fillRect/>
          </a:stretch>
        </p:blipFill>
        <p:spPr>
          <a:xfrm>
            <a:off x="5538427" y="853660"/>
            <a:ext cx="8645" cy="6224067"/>
          </a:xfrm>
          <a:prstGeom prst="rect">
            <a:avLst/>
          </a:prstGeom>
        </p:spPr>
      </p:pic>
      <p:sp>
        <p:nvSpPr>
          <p:cNvPr id="72" name="object 72"/>
          <p:cNvSpPr/>
          <p:nvPr/>
        </p:nvSpPr>
        <p:spPr>
          <a:xfrm>
            <a:off x="581505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9" cstate="print"/>
          <a:stretch>
            <a:fillRect/>
          </a:stretch>
        </p:blipFill>
        <p:spPr>
          <a:xfrm>
            <a:off x="5815052" y="853660"/>
            <a:ext cx="8645" cy="6224067"/>
          </a:xfrm>
          <a:prstGeom prst="rect">
            <a:avLst/>
          </a:prstGeom>
        </p:spPr>
      </p:pic>
      <p:sp>
        <p:nvSpPr>
          <p:cNvPr id="74" name="object 74"/>
          <p:cNvSpPr/>
          <p:nvPr/>
        </p:nvSpPr>
        <p:spPr>
          <a:xfrm>
            <a:off x="609167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0" cstate="print"/>
          <a:stretch>
            <a:fillRect/>
          </a:stretch>
        </p:blipFill>
        <p:spPr>
          <a:xfrm>
            <a:off x="6091677" y="853660"/>
            <a:ext cx="8645" cy="6224067"/>
          </a:xfrm>
          <a:prstGeom prst="rect">
            <a:avLst/>
          </a:prstGeom>
        </p:spPr>
      </p:pic>
      <p:sp>
        <p:nvSpPr>
          <p:cNvPr id="76" name="object 76"/>
          <p:cNvSpPr/>
          <p:nvPr/>
        </p:nvSpPr>
        <p:spPr>
          <a:xfrm>
            <a:off x="63683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8" cstate="print"/>
          <a:stretch>
            <a:fillRect/>
          </a:stretch>
        </p:blipFill>
        <p:spPr>
          <a:xfrm>
            <a:off x="6368302" y="853660"/>
            <a:ext cx="8645" cy="6224067"/>
          </a:xfrm>
          <a:prstGeom prst="rect">
            <a:avLst/>
          </a:prstGeom>
        </p:spPr>
      </p:pic>
      <p:sp>
        <p:nvSpPr>
          <p:cNvPr id="78" name="object 78"/>
          <p:cNvSpPr/>
          <p:nvPr/>
        </p:nvSpPr>
        <p:spPr>
          <a:xfrm>
            <a:off x="66449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9" cstate="print"/>
          <a:stretch>
            <a:fillRect/>
          </a:stretch>
        </p:blipFill>
        <p:spPr>
          <a:xfrm>
            <a:off x="6644927" y="853660"/>
            <a:ext cx="8645" cy="6224067"/>
          </a:xfrm>
          <a:prstGeom prst="rect">
            <a:avLst/>
          </a:prstGeom>
        </p:spPr>
      </p:pic>
      <p:sp>
        <p:nvSpPr>
          <p:cNvPr id="80" name="object 80"/>
          <p:cNvSpPr/>
          <p:nvPr/>
        </p:nvSpPr>
        <p:spPr>
          <a:xfrm>
            <a:off x="69215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0" cstate="print"/>
          <a:stretch>
            <a:fillRect/>
          </a:stretch>
        </p:blipFill>
        <p:spPr>
          <a:xfrm>
            <a:off x="6921553" y="853660"/>
            <a:ext cx="8645" cy="6224067"/>
          </a:xfrm>
          <a:prstGeom prst="rect">
            <a:avLst/>
          </a:prstGeom>
        </p:spPr>
      </p:pic>
      <p:sp>
        <p:nvSpPr>
          <p:cNvPr id="82" name="object 82"/>
          <p:cNvSpPr/>
          <p:nvPr/>
        </p:nvSpPr>
        <p:spPr>
          <a:xfrm>
            <a:off x="71981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8" cstate="print"/>
          <a:stretch>
            <a:fillRect/>
          </a:stretch>
        </p:blipFill>
        <p:spPr>
          <a:xfrm>
            <a:off x="7198178" y="853660"/>
            <a:ext cx="8645" cy="6224067"/>
          </a:xfrm>
          <a:prstGeom prst="rect">
            <a:avLst/>
          </a:prstGeom>
        </p:spPr>
      </p:pic>
      <p:sp>
        <p:nvSpPr>
          <p:cNvPr id="84" name="object 84"/>
          <p:cNvSpPr/>
          <p:nvPr/>
        </p:nvSpPr>
        <p:spPr>
          <a:xfrm>
            <a:off x="7474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9" cstate="print"/>
          <a:stretch>
            <a:fillRect/>
          </a:stretch>
        </p:blipFill>
        <p:spPr>
          <a:xfrm>
            <a:off x="7474802" y="853660"/>
            <a:ext cx="8645" cy="6224067"/>
          </a:xfrm>
          <a:prstGeom prst="rect">
            <a:avLst/>
          </a:prstGeom>
        </p:spPr>
      </p:pic>
      <p:sp>
        <p:nvSpPr>
          <p:cNvPr id="86" name="object 86"/>
          <p:cNvSpPr/>
          <p:nvPr/>
        </p:nvSpPr>
        <p:spPr>
          <a:xfrm>
            <a:off x="77514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0" cstate="print"/>
          <a:stretch>
            <a:fillRect/>
          </a:stretch>
        </p:blipFill>
        <p:spPr>
          <a:xfrm>
            <a:off x="7751428" y="853660"/>
            <a:ext cx="8645" cy="6224067"/>
          </a:xfrm>
          <a:prstGeom prst="rect">
            <a:avLst/>
          </a:prstGeom>
        </p:spPr>
      </p:pic>
      <p:sp>
        <p:nvSpPr>
          <p:cNvPr id="88" name="object 88"/>
          <p:cNvSpPr/>
          <p:nvPr/>
        </p:nvSpPr>
        <p:spPr>
          <a:xfrm>
            <a:off x="80280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8" cstate="print"/>
          <a:stretch>
            <a:fillRect/>
          </a:stretch>
        </p:blipFill>
        <p:spPr>
          <a:xfrm>
            <a:off x="8028053" y="853660"/>
            <a:ext cx="8645" cy="6224067"/>
          </a:xfrm>
          <a:prstGeom prst="rect">
            <a:avLst/>
          </a:prstGeom>
        </p:spPr>
      </p:pic>
      <p:sp>
        <p:nvSpPr>
          <p:cNvPr id="90" name="object 90"/>
          <p:cNvSpPr/>
          <p:nvPr/>
        </p:nvSpPr>
        <p:spPr>
          <a:xfrm>
            <a:off x="83046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9" cstate="print"/>
          <a:stretch>
            <a:fillRect/>
          </a:stretch>
        </p:blipFill>
        <p:spPr>
          <a:xfrm>
            <a:off x="8304678" y="853660"/>
            <a:ext cx="8645" cy="6224067"/>
          </a:xfrm>
          <a:prstGeom prst="rect">
            <a:avLst/>
          </a:prstGeom>
        </p:spPr>
      </p:pic>
      <p:sp>
        <p:nvSpPr>
          <p:cNvPr id="92" name="object 92"/>
          <p:cNvSpPr/>
          <p:nvPr/>
        </p:nvSpPr>
        <p:spPr>
          <a:xfrm>
            <a:off x="858130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0" cstate="print"/>
          <a:stretch>
            <a:fillRect/>
          </a:stretch>
        </p:blipFill>
        <p:spPr>
          <a:xfrm>
            <a:off x="8581303" y="853660"/>
            <a:ext cx="8645" cy="6224067"/>
          </a:xfrm>
          <a:prstGeom prst="rect">
            <a:avLst/>
          </a:prstGeom>
        </p:spPr>
      </p:pic>
      <p:sp>
        <p:nvSpPr>
          <p:cNvPr id="94" name="object 94"/>
          <p:cNvSpPr/>
          <p:nvPr/>
        </p:nvSpPr>
        <p:spPr>
          <a:xfrm>
            <a:off x="88579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8" cstate="print"/>
          <a:stretch>
            <a:fillRect/>
          </a:stretch>
        </p:blipFill>
        <p:spPr>
          <a:xfrm>
            <a:off x="8857928" y="853660"/>
            <a:ext cx="8645" cy="6224067"/>
          </a:xfrm>
          <a:prstGeom prst="rect">
            <a:avLst/>
          </a:prstGeom>
        </p:spPr>
      </p:pic>
      <p:sp>
        <p:nvSpPr>
          <p:cNvPr id="96" name="object 96"/>
          <p:cNvSpPr/>
          <p:nvPr/>
        </p:nvSpPr>
        <p:spPr>
          <a:xfrm>
            <a:off x="9134554"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9" cstate="print"/>
          <a:stretch>
            <a:fillRect/>
          </a:stretch>
        </p:blipFill>
        <p:spPr>
          <a:xfrm>
            <a:off x="9134554" y="853660"/>
            <a:ext cx="8645" cy="6224067"/>
          </a:xfrm>
          <a:prstGeom prst="rect">
            <a:avLst/>
          </a:prstGeom>
        </p:spPr>
      </p:pic>
      <p:sp>
        <p:nvSpPr>
          <p:cNvPr id="98" name="object 98"/>
          <p:cNvSpPr/>
          <p:nvPr/>
        </p:nvSpPr>
        <p:spPr>
          <a:xfrm>
            <a:off x="941117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0" cstate="print"/>
          <a:stretch>
            <a:fillRect/>
          </a:stretch>
        </p:blipFill>
        <p:spPr>
          <a:xfrm>
            <a:off x="9411179" y="853660"/>
            <a:ext cx="8645" cy="6224067"/>
          </a:xfrm>
          <a:prstGeom prst="rect">
            <a:avLst/>
          </a:prstGeom>
        </p:spPr>
      </p:pic>
      <p:sp>
        <p:nvSpPr>
          <p:cNvPr id="100" name="object 100"/>
          <p:cNvSpPr/>
          <p:nvPr/>
        </p:nvSpPr>
        <p:spPr>
          <a:xfrm>
            <a:off x="9687804" y="853660"/>
            <a:ext cx="8645" cy="6224068"/>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sp>
        <p:nvSpPr>
          <p:cNvPr id="102" name="object 102"/>
          <p:cNvSpPr/>
          <p:nvPr/>
        </p:nvSpPr>
        <p:spPr>
          <a:xfrm>
            <a:off x="996442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6" name="object 106"/>
          <p:cNvPicPr/>
          <p:nvPr/>
        </p:nvPicPr>
        <p:blipFill>
          <a:blip r:embed="rId11" cstate="print"/>
          <a:stretch>
            <a:fillRect/>
          </a:stretch>
        </p:blipFill>
        <p:spPr>
          <a:xfrm>
            <a:off x="3022256" y="1918668"/>
            <a:ext cx="6300505" cy="4564316"/>
          </a:xfrm>
          <a:prstGeom prst="rect">
            <a:avLst/>
          </a:prstGeom>
        </p:spPr>
      </p:pic>
      <p:pic>
        <p:nvPicPr>
          <p:cNvPr id="107" name="object 107"/>
          <p:cNvPicPr/>
          <p:nvPr/>
        </p:nvPicPr>
        <p:blipFill>
          <a:blip r:embed="rId12" cstate="print"/>
          <a:stretch>
            <a:fillRect/>
          </a:stretch>
        </p:blipFill>
        <p:spPr>
          <a:xfrm>
            <a:off x="2501129" y="895153"/>
            <a:ext cx="7193512" cy="1444738"/>
          </a:xfrm>
          <a:prstGeom prst="rect">
            <a:avLst/>
          </a:prstGeom>
        </p:spPr>
      </p:pic>
      <p:pic>
        <p:nvPicPr>
          <p:cNvPr id="108" name="object 108"/>
          <p:cNvPicPr/>
          <p:nvPr/>
        </p:nvPicPr>
        <p:blipFill>
          <a:blip r:embed="rId13" cstate="print"/>
          <a:stretch>
            <a:fillRect/>
          </a:stretch>
        </p:blipFill>
        <p:spPr>
          <a:xfrm>
            <a:off x="2736340" y="795765"/>
            <a:ext cx="6710674" cy="1384383"/>
          </a:xfrm>
          <a:prstGeom prst="rect">
            <a:avLst/>
          </a:prstGeom>
        </p:spPr>
      </p:pic>
      <p:sp>
        <p:nvSpPr>
          <p:cNvPr id="110" name="object 110"/>
          <p:cNvSpPr/>
          <p:nvPr/>
        </p:nvSpPr>
        <p:spPr>
          <a:xfrm>
            <a:off x="2506626" y="416071"/>
            <a:ext cx="7053943" cy="1308207"/>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sp>
        <p:nvSpPr>
          <p:cNvPr id="111" name="object 111"/>
          <p:cNvSpPr txBox="1">
            <a:spLocks noGrp="1"/>
          </p:cNvSpPr>
          <p:nvPr>
            <p:ph type="title"/>
          </p:nvPr>
        </p:nvSpPr>
        <p:spPr>
          <a:xfrm>
            <a:off x="2747252" y="392291"/>
            <a:ext cx="6561780" cy="626102"/>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481" dirty="0"/>
              <a:t>S</a:t>
            </a:r>
            <a:r>
              <a:rPr spc="-427" dirty="0"/>
              <a:t>uga</a:t>
            </a:r>
            <a:r>
              <a:rPr spc="-286" dirty="0"/>
              <a:t>r</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2" name="object 112"/>
          <p:cNvSpPr txBox="1"/>
          <p:nvPr/>
        </p:nvSpPr>
        <p:spPr>
          <a:xfrm>
            <a:off x="5207208" y="988883"/>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sp>
        <p:nvSpPr>
          <p:cNvPr id="114" name="object 114"/>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574371" y="1888204"/>
            <a:ext cx="6716230" cy="346795"/>
          </a:xfrm>
          <a:prstGeom prst="rect">
            <a:avLst/>
          </a:prstGeom>
        </p:spPr>
        <p:txBody>
          <a:bodyPr vert="horz" wrap="square" lIns="0" tIns="11526" rIns="0" bIns="0" rtlCol="0">
            <a:spAutoFit/>
          </a:bodyPr>
          <a:lstStyle/>
          <a:p>
            <a:pPr marL="11527">
              <a:spcBef>
                <a:spcPts val="91"/>
              </a:spcBef>
            </a:pPr>
            <a:r>
              <a:rPr sz="2178" b="1" spc="-222" dirty="0">
                <a:latin typeface="Arial"/>
                <a:cs typeface="Arial"/>
              </a:rPr>
              <a:t>Sugar</a:t>
            </a:r>
            <a:r>
              <a:rPr sz="2178" b="1" spc="-109" dirty="0">
                <a:latin typeface="Arial"/>
                <a:cs typeface="Arial"/>
              </a:rPr>
              <a:t> </a:t>
            </a:r>
            <a:r>
              <a:rPr sz="2178" b="1" spc="-172" dirty="0">
                <a:latin typeface="Arial"/>
                <a:cs typeface="Arial"/>
              </a:rPr>
              <a:t>mill</a:t>
            </a:r>
            <a:r>
              <a:rPr sz="2178" b="1" spc="-109" dirty="0">
                <a:latin typeface="Arial"/>
                <a:cs typeface="Arial"/>
              </a:rPr>
              <a:t> </a:t>
            </a:r>
            <a:r>
              <a:rPr sz="2178" b="1" spc="-177" dirty="0">
                <a:latin typeface="Arial"/>
                <a:cs typeface="Arial"/>
              </a:rPr>
              <a:t>for</a:t>
            </a:r>
            <a:r>
              <a:rPr sz="2178" b="1" spc="-103" dirty="0">
                <a:latin typeface="Arial"/>
                <a:cs typeface="Arial"/>
              </a:rPr>
              <a:t> </a:t>
            </a:r>
            <a:r>
              <a:rPr sz="2178" b="1" spc="-200" dirty="0">
                <a:latin typeface="Arial"/>
                <a:cs typeface="Arial"/>
              </a:rPr>
              <a:t>bioethanol</a:t>
            </a:r>
            <a:r>
              <a:rPr sz="2178" b="1" spc="-109" dirty="0">
                <a:latin typeface="Arial"/>
                <a:cs typeface="Arial"/>
              </a:rPr>
              <a:t> </a:t>
            </a:r>
            <a:r>
              <a:rPr sz="2178" b="1" spc="-208" dirty="0">
                <a:latin typeface="Arial"/>
                <a:cs typeface="Arial"/>
              </a:rPr>
              <a:t>production</a:t>
            </a:r>
            <a:r>
              <a:rPr sz="2178" b="1" spc="-109" dirty="0">
                <a:latin typeface="Arial"/>
                <a:cs typeface="Arial"/>
              </a:rPr>
              <a:t> </a:t>
            </a:r>
            <a:r>
              <a:rPr sz="2178" b="1" spc="-222" dirty="0">
                <a:latin typeface="Arial"/>
                <a:cs typeface="Arial"/>
              </a:rPr>
              <a:t>from</a:t>
            </a:r>
            <a:r>
              <a:rPr sz="2178" b="1" spc="-103" dirty="0">
                <a:latin typeface="Arial"/>
                <a:cs typeface="Arial"/>
              </a:rPr>
              <a:t> </a:t>
            </a:r>
            <a:r>
              <a:rPr sz="2178" b="1" spc="-218" dirty="0">
                <a:latin typeface="Arial"/>
                <a:cs typeface="Arial"/>
              </a:rPr>
              <a:t>sugar</a:t>
            </a:r>
            <a:r>
              <a:rPr sz="2178" b="1" spc="-109" dirty="0">
                <a:latin typeface="Arial"/>
                <a:cs typeface="Arial"/>
              </a:rPr>
              <a:t> </a:t>
            </a:r>
            <a:r>
              <a:rPr sz="2178" b="1" spc="-227" dirty="0">
                <a:latin typeface="Arial"/>
                <a:cs typeface="Arial"/>
              </a:rPr>
              <a:t>cane</a:t>
            </a:r>
            <a:r>
              <a:rPr sz="2178" b="1" spc="-109" dirty="0">
                <a:latin typeface="Arial"/>
                <a:cs typeface="Arial"/>
              </a:rPr>
              <a:t> </a:t>
            </a:r>
            <a:r>
              <a:rPr sz="2178" b="1" spc="-177" dirty="0">
                <a:latin typeface="Arial"/>
                <a:cs typeface="Arial"/>
              </a:rPr>
              <a:t>in</a:t>
            </a:r>
            <a:r>
              <a:rPr sz="2178" b="1" spc="-103" dirty="0">
                <a:latin typeface="Arial"/>
                <a:cs typeface="Arial"/>
              </a:rPr>
              <a:t> </a:t>
            </a:r>
            <a:r>
              <a:rPr sz="2178" b="1" spc="-182" dirty="0">
                <a:latin typeface="Arial"/>
                <a:cs typeface="Arial"/>
              </a:rPr>
              <a:t>Brazil</a:t>
            </a:r>
            <a:endParaRPr sz="2178">
              <a:latin typeface="Arial"/>
              <a:cs typeface="Arial"/>
            </a:endParaRPr>
          </a:p>
        </p:txBody>
      </p:sp>
      <p:sp>
        <p:nvSpPr>
          <p:cNvPr id="112" name="object 112"/>
          <p:cNvSpPr txBox="1"/>
          <p:nvPr/>
        </p:nvSpPr>
        <p:spPr>
          <a:xfrm>
            <a:off x="2747252" y="454363"/>
            <a:ext cx="6561780" cy="626102"/>
          </a:xfrm>
          <a:prstGeom prst="rect">
            <a:avLst/>
          </a:prstGeom>
        </p:spPr>
        <p:txBody>
          <a:bodyPr vert="horz" wrap="square" lIns="0" tIns="11526" rIns="0" bIns="0" rtlCol="0">
            <a:spAutoFit/>
          </a:bodyPr>
          <a:lstStyle/>
          <a:p>
            <a:pPr marL="11527">
              <a:spcBef>
                <a:spcPts val="91"/>
              </a:spcBef>
            </a:pPr>
            <a:r>
              <a:rPr sz="3993" b="1" spc="-427" dirty="0">
                <a:solidFill>
                  <a:srgbClr val="008000"/>
                </a:solidFill>
                <a:latin typeface="Arial"/>
                <a:cs typeface="Arial"/>
              </a:rPr>
              <a:t>The</a:t>
            </a:r>
            <a:r>
              <a:rPr sz="3993" b="1" spc="-200" dirty="0">
                <a:solidFill>
                  <a:srgbClr val="008000"/>
                </a:solidFill>
                <a:latin typeface="Arial"/>
                <a:cs typeface="Arial"/>
              </a:rPr>
              <a:t> </a:t>
            </a:r>
            <a:r>
              <a:rPr sz="3993" b="1" spc="-481" dirty="0">
                <a:solidFill>
                  <a:srgbClr val="008000"/>
                </a:solidFill>
                <a:latin typeface="Arial"/>
                <a:cs typeface="Arial"/>
              </a:rPr>
              <a:t>S</a:t>
            </a:r>
            <a:r>
              <a:rPr sz="3993" b="1" spc="-427" dirty="0">
                <a:solidFill>
                  <a:srgbClr val="008000"/>
                </a:solidFill>
                <a:latin typeface="Arial"/>
                <a:cs typeface="Arial"/>
              </a:rPr>
              <a:t>uga</a:t>
            </a:r>
            <a:r>
              <a:rPr sz="3993" b="1" spc="-286" dirty="0">
                <a:solidFill>
                  <a:srgbClr val="008000"/>
                </a:solidFill>
                <a:latin typeface="Arial"/>
                <a:cs typeface="Arial"/>
              </a:rPr>
              <a:t>r</a:t>
            </a:r>
            <a:r>
              <a:rPr sz="3993" b="1" spc="-245" dirty="0">
                <a:solidFill>
                  <a:srgbClr val="008000"/>
                </a:solidFill>
                <a:latin typeface="Arial"/>
                <a:cs typeface="Arial"/>
              </a:rPr>
              <a:t>-t</a:t>
            </a:r>
            <a:r>
              <a:rPr sz="3993" b="1" spc="-439" dirty="0">
                <a:solidFill>
                  <a:srgbClr val="008000"/>
                </a:solidFill>
                <a:latin typeface="Arial"/>
                <a:cs typeface="Arial"/>
              </a:rPr>
              <a:t>o</a:t>
            </a:r>
            <a:r>
              <a:rPr sz="3993" b="1" spc="-245" dirty="0">
                <a:solidFill>
                  <a:srgbClr val="008000"/>
                </a:solidFill>
                <a:latin typeface="Arial"/>
                <a:cs typeface="Arial"/>
              </a:rPr>
              <a:t>-</a:t>
            </a:r>
            <a:r>
              <a:rPr sz="3993" b="1" spc="-481" dirty="0">
                <a:solidFill>
                  <a:srgbClr val="008000"/>
                </a:solidFill>
                <a:latin typeface="Arial"/>
                <a:cs typeface="Arial"/>
              </a:rPr>
              <a:t>E</a:t>
            </a:r>
            <a:r>
              <a:rPr sz="3993" b="1" spc="-245" dirty="0">
                <a:solidFill>
                  <a:srgbClr val="008000"/>
                </a:solidFill>
                <a:latin typeface="Arial"/>
                <a:cs typeface="Arial"/>
              </a:rPr>
              <a:t>t</a:t>
            </a:r>
            <a:r>
              <a:rPr sz="3993" b="1" spc="-422" dirty="0">
                <a:solidFill>
                  <a:srgbClr val="008000"/>
                </a:solidFill>
                <a:latin typeface="Arial"/>
                <a:cs typeface="Arial"/>
              </a:rPr>
              <a:t>ha</a:t>
            </a:r>
            <a:r>
              <a:rPr sz="3993" b="1" spc="-363" dirty="0">
                <a:solidFill>
                  <a:srgbClr val="008000"/>
                </a:solidFill>
                <a:latin typeface="Arial"/>
                <a:cs typeface="Arial"/>
              </a:rPr>
              <a:t>nol</a:t>
            </a:r>
            <a:r>
              <a:rPr sz="3993" b="1" spc="-200" dirty="0">
                <a:solidFill>
                  <a:srgbClr val="008000"/>
                </a:solidFill>
                <a:latin typeface="Arial"/>
                <a:cs typeface="Arial"/>
              </a:rPr>
              <a:t> </a:t>
            </a:r>
            <a:r>
              <a:rPr sz="3993" b="1" spc="-481" dirty="0">
                <a:solidFill>
                  <a:srgbClr val="008000"/>
                </a:solidFill>
                <a:latin typeface="Arial"/>
                <a:cs typeface="Arial"/>
              </a:rPr>
              <a:t>P</a:t>
            </a:r>
            <a:r>
              <a:rPr sz="3993" b="1" spc="-286" dirty="0">
                <a:solidFill>
                  <a:srgbClr val="008000"/>
                </a:solidFill>
                <a:latin typeface="Arial"/>
                <a:cs typeface="Arial"/>
              </a:rPr>
              <a:t>r</a:t>
            </a:r>
            <a:r>
              <a:rPr sz="3993" b="1" spc="-431" dirty="0">
                <a:solidFill>
                  <a:srgbClr val="008000"/>
                </a:solidFill>
                <a:latin typeface="Arial"/>
                <a:cs typeface="Arial"/>
              </a:rPr>
              <a:t>oduc</a:t>
            </a:r>
            <a:r>
              <a:rPr sz="3993" b="1" spc="-245" dirty="0">
                <a:solidFill>
                  <a:srgbClr val="008000"/>
                </a:solidFill>
                <a:latin typeface="Arial"/>
                <a:cs typeface="Arial"/>
              </a:rPr>
              <a:t>t</a:t>
            </a:r>
            <a:r>
              <a:rPr sz="3993" b="1" spc="-368" dirty="0">
                <a:solidFill>
                  <a:srgbClr val="008000"/>
                </a:solidFill>
                <a:latin typeface="Arial"/>
                <a:cs typeface="Arial"/>
              </a:rPr>
              <a:t>ion</a:t>
            </a:r>
            <a:endParaRPr sz="3993">
              <a:latin typeface="Arial"/>
              <a:cs typeface="Arial"/>
            </a:endParaRPr>
          </a:p>
        </p:txBody>
      </p:sp>
      <p:sp>
        <p:nvSpPr>
          <p:cNvPr id="113" name="object 113"/>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pic>
        <p:nvPicPr>
          <p:cNvPr id="114" name="object 114"/>
          <p:cNvPicPr/>
          <p:nvPr/>
        </p:nvPicPr>
        <p:blipFill>
          <a:blip r:embed="rId2" cstate="print"/>
          <a:stretch>
            <a:fillRect/>
          </a:stretch>
        </p:blipFill>
        <p:spPr>
          <a:xfrm>
            <a:off x="3479743" y="2316396"/>
            <a:ext cx="5489280" cy="40960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255106" y="1639726"/>
            <a:ext cx="11791486" cy="4387195"/>
          </a:xfrm>
          <a:prstGeom prst="rect">
            <a:avLst/>
          </a:prstGeom>
        </p:spPr>
        <p:txBody>
          <a:bodyPr vert="horz" wrap="square" lIns="0" tIns="11526" rIns="0" bIns="0" rtlCol="0">
            <a:spAutoFit/>
          </a:bodyPr>
          <a:lstStyle/>
          <a:p>
            <a:pPr marL="183848" marR="4611" indent="-172898" algn="just">
              <a:spcBef>
                <a:spcPts val="91"/>
              </a:spcBef>
            </a:pPr>
            <a:r>
              <a:rPr sz="2500" b="1" spc="-150" dirty="0">
                <a:latin typeface="Arial"/>
                <a:cs typeface="Arial"/>
              </a:rPr>
              <a:t>In</a:t>
            </a:r>
            <a:r>
              <a:rPr sz="2500" b="1" spc="-145" dirty="0">
                <a:latin typeface="Arial"/>
                <a:cs typeface="Arial"/>
              </a:rPr>
              <a:t> </a:t>
            </a:r>
            <a:r>
              <a:rPr sz="2500" b="1" spc="-218" dirty="0">
                <a:latin typeface="Arial"/>
                <a:cs typeface="Arial"/>
              </a:rPr>
              <a:t>many</a:t>
            </a:r>
            <a:r>
              <a:rPr sz="2500" b="1" spc="-213" dirty="0">
                <a:latin typeface="Arial"/>
                <a:cs typeface="Arial"/>
              </a:rPr>
              <a:t> </a:t>
            </a:r>
            <a:r>
              <a:rPr sz="2500" b="1" spc="-159" dirty="0">
                <a:latin typeface="Arial"/>
                <a:cs typeface="Arial"/>
              </a:rPr>
              <a:t>countries,</a:t>
            </a:r>
            <a:r>
              <a:rPr sz="2500" b="1" spc="-154" dirty="0">
                <a:latin typeface="Arial"/>
                <a:cs typeface="Arial"/>
              </a:rPr>
              <a:t> </a:t>
            </a:r>
            <a:r>
              <a:rPr sz="2500" b="1" spc="-200" dirty="0">
                <a:latin typeface="Arial"/>
                <a:cs typeface="Arial"/>
              </a:rPr>
              <a:t>most</a:t>
            </a:r>
            <a:r>
              <a:rPr sz="2500" b="1" spc="-195" dirty="0">
                <a:latin typeface="Arial"/>
                <a:cs typeface="Arial"/>
              </a:rPr>
              <a:t> </a:t>
            </a:r>
            <a:r>
              <a:rPr sz="2500" b="1" spc="-150" dirty="0">
                <a:latin typeface="Arial"/>
                <a:cs typeface="Arial"/>
              </a:rPr>
              <a:t>fuel</a:t>
            </a:r>
            <a:r>
              <a:rPr sz="2500" b="1" spc="-145" dirty="0">
                <a:latin typeface="Arial"/>
                <a:cs typeface="Arial"/>
              </a:rPr>
              <a:t> </a:t>
            </a:r>
            <a:r>
              <a:rPr sz="2500" b="1" spc="-168" dirty="0">
                <a:latin typeface="Arial"/>
                <a:cs typeface="Arial"/>
              </a:rPr>
              <a:t>ethanol</a:t>
            </a:r>
            <a:r>
              <a:rPr sz="2500" b="1" spc="-163" dirty="0">
                <a:latin typeface="Arial"/>
                <a:cs typeface="Arial"/>
              </a:rPr>
              <a:t> </a:t>
            </a:r>
            <a:r>
              <a:rPr sz="2500" b="1" spc="-141" dirty="0">
                <a:latin typeface="Arial"/>
                <a:cs typeface="Arial"/>
              </a:rPr>
              <a:t>is</a:t>
            </a:r>
            <a:r>
              <a:rPr sz="2500" b="1" spc="222" dirty="0">
                <a:latin typeface="Arial"/>
                <a:cs typeface="Arial"/>
              </a:rPr>
              <a:t> </a:t>
            </a:r>
            <a:r>
              <a:rPr sz="2500" b="1" spc="-191" dirty="0">
                <a:latin typeface="Arial"/>
                <a:cs typeface="Arial"/>
              </a:rPr>
              <a:t>produced</a:t>
            </a:r>
            <a:r>
              <a:rPr sz="2500" b="1" spc="123" dirty="0">
                <a:latin typeface="Arial"/>
                <a:cs typeface="Arial"/>
              </a:rPr>
              <a:t> </a:t>
            </a:r>
            <a:r>
              <a:rPr sz="2500" b="1" spc="-185" dirty="0">
                <a:latin typeface="Arial"/>
                <a:cs typeface="Arial"/>
              </a:rPr>
              <a:t>from</a:t>
            </a:r>
            <a:r>
              <a:rPr sz="2500" b="1" spc="132" dirty="0">
                <a:latin typeface="Arial"/>
                <a:cs typeface="Arial"/>
              </a:rPr>
              <a:t> </a:t>
            </a:r>
            <a:r>
              <a:rPr sz="2500" b="1" spc="-168" dirty="0">
                <a:latin typeface="Arial"/>
                <a:cs typeface="Arial"/>
              </a:rPr>
              <a:t>the</a:t>
            </a:r>
            <a:r>
              <a:rPr sz="2500" b="1" spc="168" dirty="0">
                <a:latin typeface="Arial"/>
                <a:cs typeface="Arial"/>
              </a:rPr>
              <a:t> </a:t>
            </a:r>
            <a:r>
              <a:rPr sz="2500" b="1" spc="-168" dirty="0">
                <a:latin typeface="Arial"/>
                <a:cs typeface="Arial"/>
              </a:rPr>
              <a:t>starch</a:t>
            </a:r>
            <a:r>
              <a:rPr sz="2500" b="1" spc="168" dirty="0">
                <a:latin typeface="Arial"/>
                <a:cs typeface="Arial"/>
              </a:rPr>
              <a:t> </a:t>
            </a:r>
            <a:r>
              <a:rPr sz="2500" b="1" spc="-200" dirty="0">
                <a:latin typeface="Arial"/>
                <a:cs typeface="Arial"/>
              </a:rPr>
              <a:t>component</a:t>
            </a:r>
            <a:r>
              <a:rPr sz="2500" b="1" spc="103" dirty="0">
                <a:latin typeface="Arial"/>
                <a:cs typeface="Arial"/>
              </a:rPr>
              <a:t> </a:t>
            </a:r>
            <a:r>
              <a:rPr sz="2500" b="1" spc="-154" dirty="0">
                <a:latin typeface="Arial"/>
                <a:cs typeface="Arial"/>
              </a:rPr>
              <a:t>of </a:t>
            </a:r>
            <a:r>
              <a:rPr sz="2500" b="1" spc="-150" dirty="0">
                <a:latin typeface="Arial"/>
                <a:cs typeface="Arial"/>
              </a:rPr>
              <a:t> </a:t>
            </a:r>
            <a:r>
              <a:rPr sz="2500" b="1" spc="-163" dirty="0">
                <a:latin typeface="Arial"/>
                <a:cs typeface="Arial"/>
              </a:rPr>
              <a:t>grain </a:t>
            </a:r>
            <a:r>
              <a:rPr sz="2500" b="1" spc="-182" dirty="0">
                <a:latin typeface="Arial"/>
                <a:cs typeface="Arial"/>
              </a:rPr>
              <a:t>crops </a:t>
            </a:r>
            <a:r>
              <a:rPr sz="2500" b="1" spc="-154" dirty="0">
                <a:latin typeface="Arial"/>
                <a:cs typeface="Arial"/>
              </a:rPr>
              <a:t>(primarily </a:t>
            </a:r>
            <a:r>
              <a:rPr sz="2500" b="1" spc="-182" dirty="0">
                <a:latin typeface="Arial"/>
                <a:cs typeface="Arial"/>
              </a:rPr>
              <a:t>corn </a:t>
            </a:r>
            <a:r>
              <a:rPr sz="2500" b="1" spc="-195" dirty="0">
                <a:latin typeface="Arial"/>
                <a:cs typeface="Arial"/>
              </a:rPr>
              <a:t>and </a:t>
            </a:r>
            <a:r>
              <a:rPr sz="2500" b="1" spc="-185" dirty="0">
                <a:latin typeface="Arial"/>
                <a:cs typeface="Arial"/>
              </a:rPr>
              <a:t>wheat </a:t>
            </a:r>
            <a:r>
              <a:rPr sz="2500" b="1" spc="-150" dirty="0">
                <a:latin typeface="Arial"/>
                <a:cs typeface="Arial"/>
              </a:rPr>
              <a:t>in </a:t>
            </a:r>
            <a:r>
              <a:rPr sz="2500" b="1" spc="-168" dirty="0">
                <a:latin typeface="Arial"/>
                <a:cs typeface="Arial"/>
              </a:rPr>
              <a:t>the </a:t>
            </a:r>
            <a:r>
              <a:rPr sz="2500" b="1" spc="-231" dirty="0">
                <a:latin typeface="Arial"/>
                <a:cs typeface="Arial"/>
              </a:rPr>
              <a:t>US </a:t>
            </a:r>
            <a:r>
              <a:rPr sz="2500" b="1" spc="-195" dirty="0">
                <a:latin typeface="Arial"/>
                <a:cs typeface="Arial"/>
              </a:rPr>
              <a:t>and </a:t>
            </a:r>
            <a:r>
              <a:rPr sz="2500" b="1" spc="-185" dirty="0">
                <a:latin typeface="Arial"/>
                <a:cs typeface="Arial"/>
              </a:rPr>
              <a:t>wheat </a:t>
            </a:r>
            <a:r>
              <a:rPr sz="2500" b="1" spc="-195" dirty="0">
                <a:latin typeface="Arial"/>
                <a:cs typeface="Arial"/>
              </a:rPr>
              <a:t>and </a:t>
            </a:r>
            <a:r>
              <a:rPr sz="2500" b="1" spc="-163" dirty="0">
                <a:latin typeface="Arial"/>
                <a:cs typeface="Arial"/>
              </a:rPr>
              <a:t>barley </a:t>
            </a:r>
            <a:r>
              <a:rPr sz="2500" b="1" spc="-150" dirty="0">
                <a:latin typeface="Arial"/>
                <a:cs typeface="Arial"/>
              </a:rPr>
              <a:t>in </a:t>
            </a:r>
            <a:r>
              <a:rPr sz="2500" b="1" spc="-191" dirty="0">
                <a:latin typeface="Arial"/>
                <a:cs typeface="Arial"/>
              </a:rPr>
              <a:t>Europe </a:t>
            </a:r>
            <a:r>
              <a:rPr sz="2500" b="1" spc="-185" dirty="0">
                <a:latin typeface="Arial"/>
                <a:cs typeface="Arial"/>
              </a:rPr>
              <a:t>– </a:t>
            </a:r>
            <a:r>
              <a:rPr sz="2500" b="1" spc="-182" dirty="0">
                <a:latin typeface="Arial"/>
                <a:cs typeface="Arial"/>
              </a:rPr>
              <a:t> </a:t>
            </a:r>
            <a:r>
              <a:rPr sz="2500" b="1" spc="-118" dirty="0">
                <a:latin typeface="Arial"/>
                <a:cs typeface="Arial"/>
              </a:rPr>
              <a:t>t</a:t>
            </a:r>
            <a:r>
              <a:rPr sz="2500" b="1" spc="-200" dirty="0">
                <a:latin typeface="Arial"/>
                <a:cs typeface="Arial"/>
              </a:rPr>
              <a:t>hough</a:t>
            </a:r>
            <a:r>
              <a:rPr sz="2500" b="1" spc="-91" dirty="0">
                <a:latin typeface="Arial"/>
                <a:cs typeface="Arial"/>
              </a:rPr>
              <a:t> </a:t>
            </a:r>
            <a:r>
              <a:rPr sz="2500" b="1" spc="-191" dirty="0">
                <a:latin typeface="Arial"/>
                <a:cs typeface="Arial"/>
              </a:rPr>
              <a:t>suga</a:t>
            </a:r>
            <a:r>
              <a:rPr sz="2500" b="1" spc="-132" dirty="0">
                <a:latin typeface="Arial"/>
                <a:cs typeface="Arial"/>
              </a:rPr>
              <a:t>r</a:t>
            </a:r>
            <a:r>
              <a:rPr sz="2500" b="1" spc="-91" dirty="0">
                <a:latin typeface="Arial"/>
                <a:cs typeface="Arial"/>
              </a:rPr>
              <a:t> </a:t>
            </a:r>
            <a:r>
              <a:rPr sz="2500" b="1" spc="-191" dirty="0">
                <a:latin typeface="Arial"/>
                <a:cs typeface="Arial"/>
              </a:rPr>
              <a:t>bee</a:t>
            </a:r>
            <a:r>
              <a:rPr sz="2500" b="1" spc="-118" dirty="0">
                <a:latin typeface="Arial"/>
                <a:cs typeface="Arial"/>
              </a:rPr>
              <a:t>t</a:t>
            </a:r>
            <a:r>
              <a:rPr sz="2500" b="1" spc="-185" dirty="0">
                <a:latin typeface="Arial"/>
                <a:cs typeface="Arial"/>
              </a:rPr>
              <a:t>s</a:t>
            </a:r>
            <a:r>
              <a:rPr sz="2500" b="1" spc="-91" dirty="0">
                <a:latin typeface="Arial"/>
                <a:cs typeface="Arial"/>
              </a:rPr>
              <a:t> </a:t>
            </a:r>
            <a:r>
              <a:rPr sz="2500" b="1" spc="-185" dirty="0">
                <a:latin typeface="Arial"/>
                <a:cs typeface="Arial"/>
              </a:rPr>
              <a:t>a</a:t>
            </a:r>
            <a:r>
              <a:rPr sz="2500" b="1" spc="-136" dirty="0">
                <a:latin typeface="Arial"/>
                <a:cs typeface="Arial"/>
              </a:rPr>
              <a:t>r</a:t>
            </a:r>
            <a:r>
              <a:rPr sz="2500" b="1" spc="-185" dirty="0">
                <a:latin typeface="Arial"/>
                <a:cs typeface="Arial"/>
              </a:rPr>
              <a:t>e</a:t>
            </a:r>
            <a:r>
              <a:rPr sz="2500" b="1" spc="-91" dirty="0">
                <a:latin typeface="Arial"/>
                <a:cs typeface="Arial"/>
              </a:rPr>
              <a:t> </a:t>
            </a:r>
            <a:r>
              <a:rPr sz="2500" b="1" spc="-185" dirty="0">
                <a:latin typeface="Arial"/>
                <a:cs typeface="Arial"/>
              </a:rPr>
              <a:t>a</a:t>
            </a:r>
            <a:r>
              <a:rPr sz="2500" b="1" spc="-95" dirty="0">
                <a:latin typeface="Arial"/>
                <a:cs typeface="Arial"/>
              </a:rPr>
              <a:t>l</a:t>
            </a:r>
            <a:r>
              <a:rPr sz="2500" b="1" spc="-182" dirty="0">
                <a:latin typeface="Arial"/>
                <a:cs typeface="Arial"/>
              </a:rPr>
              <a:t>s</a:t>
            </a:r>
            <a:r>
              <a:rPr sz="2500" b="1" spc="-200" dirty="0">
                <a:latin typeface="Arial"/>
                <a:cs typeface="Arial"/>
              </a:rPr>
              <a:t>o</a:t>
            </a:r>
            <a:r>
              <a:rPr sz="2500" b="1" spc="-91" dirty="0">
                <a:latin typeface="Arial"/>
                <a:cs typeface="Arial"/>
              </a:rPr>
              <a:t> </a:t>
            </a:r>
            <a:r>
              <a:rPr sz="2500" b="1" spc="-191" dirty="0">
                <a:latin typeface="Arial"/>
                <a:cs typeface="Arial"/>
              </a:rPr>
              <a:t>used</a:t>
            </a:r>
            <a:r>
              <a:rPr sz="2500" b="1" spc="-91" dirty="0">
                <a:latin typeface="Arial"/>
                <a:cs typeface="Arial"/>
              </a:rPr>
              <a:t> </a:t>
            </a:r>
            <a:r>
              <a:rPr sz="2500" b="1" spc="-95" dirty="0">
                <a:latin typeface="Arial"/>
                <a:cs typeface="Arial"/>
              </a:rPr>
              <a:t>i</a:t>
            </a:r>
            <a:r>
              <a:rPr sz="2500" b="1" spc="-200" dirty="0">
                <a:latin typeface="Arial"/>
                <a:cs typeface="Arial"/>
              </a:rPr>
              <a:t>n</a:t>
            </a:r>
            <a:r>
              <a:rPr sz="2500" b="1" spc="-91" dirty="0">
                <a:latin typeface="Arial"/>
                <a:cs typeface="Arial"/>
              </a:rPr>
              <a:t> </a:t>
            </a:r>
            <a:r>
              <a:rPr sz="2500" b="1" spc="-213" dirty="0">
                <a:latin typeface="Arial"/>
                <a:cs typeface="Arial"/>
              </a:rPr>
              <a:t>Eu</a:t>
            </a:r>
            <a:r>
              <a:rPr sz="2500" b="1" spc="-136" dirty="0">
                <a:latin typeface="Arial"/>
                <a:cs typeface="Arial"/>
              </a:rPr>
              <a:t>r</a:t>
            </a:r>
            <a:r>
              <a:rPr sz="2500" b="1" spc="-195" dirty="0">
                <a:latin typeface="Arial"/>
                <a:cs typeface="Arial"/>
              </a:rPr>
              <a:t>ope</a:t>
            </a:r>
            <a:r>
              <a:rPr sz="2500" b="1" spc="-118" dirty="0">
                <a:latin typeface="Arial"/>
                <a:cs typeface="Arial"/>
              </a:rPr>
              <a:t>)</a:t>
            </a:r>
            <a:r>
              <a:rPr sz="2500" b="1" spc="-91" dirty="0">
                <a:latin typeface="Arial"/>
                <a:cs typeface="Arial"/>
              </a:rPr>
              <a:t>.</a:t>
            </a:r>
            <a:endParaRPr sz="2500" dirty="0">
              <a:latin typeface="Arial"/>
              <a:cs typeface="Arial"/>
            </a:endParaRPr>
          </a:p>
          <a:p>
            <a:pPr marL="183848" marR="4611" indent="-172898" algn="just">
              <a:lnSpc>
                <a:spcPct val="98300"/>
              </a:lnSpc>
              <a:spcBef>
                <a:spcPts val="472"/>
              </a:spcBef>
            </a:pPr>
            <a:r>
              <a:rPr sz="2500" b="1" spc="-150" dirty="0">
                <a:latin typeface="Arial"/>
                <a:cs typeface="Arial"/>
              </a:rPr>
              <a:t>In </a:t>
            </a:r>
            <a:r>
              <a:rPr sz="2500" b="1" spc="-172" dirty="0">
                <a:latin typeface="Arial"/>
                <a:cs typeface="Arial"/>
              </a:rPr>
              <a:t>conventional </a:t>
            </a:r>
            <a:r>
              <a:rPr sz="2500" b="1" spc="-163" dirty="0">
                <a:latin typeface="Arial"/>
                <a:cs typeface="Arial"/>
              </a:rPr>
              <a:t>grain to-ethanol </a:t>
            </a:r>
            <a:r>
              <a:rPr sz="2500" b="1" spc="-172" dirty="0">
                <a:latin typeface="Arial"/>
                <a:cs typeface="Arial"/>
              </a:rPr>
              <a:t>processes, </a:t>
            </a:r>
            <a:r>
              <a:rPr sz="2500" b="1" spc="-168" dirty="0">
                <a:latin typeface="Arial"/>
                <a:cs typeface="Arial"/>
              </a:rPr>
              <a:t>only the starchy </a:t>
            </a:r>
            <a:r>
              <a:rPr sz="2500" b="1" spc="-159" dirty="0">
                <a:latin typeface="Arial"/>
                <a:cs typeface="Arial"/>
              </a:rPr>
              <a:t>part </a:t>
            </a:r>
            <a:r>
              <a:rPr sz="2500" b="1" spc="-154" dirty="0">
                <a:latin typeface="Arial"/>
                <a:cs typeface="Arial"/>
              </a:rPr>
              <a:t>of </a:t>
            </a:r>
            <a:r>
              <a:rPr sz="2500" b="1" spc="-168" dirty="0">
                <a:latin typeface="Arial"/>
                <a:cs typeface="Arial"/>
              </a:rPr>
              <a:t>the </a:t>
            </a:r>
            <a:r>
              <a:rPr sz="2500" b="1" spc="-182" dirty="0">
                <a:latin typeface="Arial"/>
                <a:cs typeface="Arial"/>
              </a:rPr>
              <a:t>crop </a:t>
            </a:r>
            <a:r>
              <a:rPr sz="2500" b="1" spc="-159" dirty="0">
                <a:latin typeface="Arial"/>
                <a:cs typeface="Arial"/>
              </a:rPr>
              <a:t>plant </a:t>
            </a:r>
            <a:r>
              <a:rPr sz="2500" b="1" spc="-141" dirty="0">
                <a:latin typeface="Arial"/>
                <a:cs typeface="Arial"/>
              </a:rPr>
              <a:t>is </a:t>
            </a:r>
            <a:r>
              <a:rPr sz="2500" b="1" spc="-136" dirty="0">
                <a:latin typeface="Arial"/>
                <a:cs typeface="Arial"/>
              </a:rPr>
              <a:t> </a:t>
            </a:r>
            <a:r>
              <a:rPr sz="2500" b="1" spc="-172" dirty="0">
                <a:latin typeface="Arial"/>
                <a:cs typeface="Arial"/>
              </a:rPr>
              <a:t>used.</a:t>
            </a:r>
            <a:r>
              <a:rPr sz="2500" b="1" spc="-64" dirty="0">
                <a:latin typeface="Arial"/>
                <a:cs typeface="Arial"/>
              </a:rPr>
              <a:t> </a:t>
            </a:r>
            <a:r>
              <a:rPr sz="2500" b="1" spc="-227" dirty="0">
                <a:latin typeface="Arial"/>
                <a:cs typeface="Arial"/>
              </a:rPr>
              <a:t>When</a:t>
            </a:r>
            <a:r>
              <a:rPr sz="2500" b="1" spc="-59" dirty="0">
                <a:latin typeface="Arial"/>
                <a:cs typeface="Arial"/>
              </a:rPr>
              <a:t> </a:t>
            </a:r>
            <a:r>
              <a:rPr sz="2500" b="1" spc="-182" dirty="0">
                <a:solidFill>
                  <a:srgbClr val="008000"/>
                </a:solidFill>
                <a:latin typeface="Arial"/>
                <a:cs typeface="Arial"/>
              </a:rPr>
              <a:t>corn</a:t>
            </a:r>
            <a:r>
              <a:rPr sz="2500" b="1" spc="-59" dirty="0">
                <a:solidFill>
                  <a:srgbClr val="008000"/>
                </a:solidFill>
                <a:latin typeface="Arial"/>
                <a:cs typeface="Arial"/>
              </a:rPr>
              <a:t> </a:t>
            </a:r>
            <a:r>
              <a:rPr sz="2500" b="1" spc="-141" dirty="0">
                <a:solidFill>
                  <a:srgbClr val="008000"/>
                </a:solidFill>
                <a:latin typeface="Arial"/>
                <a:cs typeface="Arial"/>
              </a:rPr>
              <a:t>is</a:t>
            </a:r>
            <a:r>
              <a:rPr sz="2500" b="1" spc="-59" dirty="0">
                <a:solidFill>
                  <a:srgbClr val="008000"/>
                </a:solidFill>
                <a:latin typeface="Arial"/>
                <a:cs typeface="Arial"/>
              </a:rPr>
              <a:t> </a:t>
            </a:r>
            <a:r>
              <a:rPr sz="2500" b="1" spc="-191" dirty="0">
                <a:solidFill>
                  <a:srgbClr val="008000"/>
                </a:solidFill>
                <a:latin typeface="Arial"/>
                <a:cs typeface="Arial"/>
              </a:rPr>
              <a:t>used</a:t>
            </a:r>
            <a:r>
              <a:rPr sz="2500" b="1" spc="-59" dirty="0">
                <a:solidFill>
                  <a:srgbClr val="008000"/>
                </a:solidFill>
                <a:latin typeface="Arial"/>
                <a:cs typeface="Arial"/>
              </a:rPr>
              <a:t> </a:t>
            </a:r>
            <a:r>
              <a:rPr sz="2500" b="1" spc="-185" dirty="0">
                <a:solidFill>
                  <a:srgbClr val="008000"/>
                </a:solidFill>
                <a:latin typeface="Arial"/>
                <a:cs typeface="Arial"/>
              </a:rPr>
              <a:t>as</a:t>
            </a:r>
            <a:r>
              <a:rPr sz="2500" b="1" spc="-59" dirty="0">
                <a:solidFill>
                  <a:srgbClr val="008000"/>
                </a:solidFill>
                <a:latin typeface="Arial"/>
                <a:cs typeface="Arial"/>
              </a:rPr>
              <a:t> </a:t>
            </a:r>
            <a:r>
              <a:rPr sz="2500" b="1" spc="-185" dirty="0">
                <a:solidFill>
                  <a:srgbClr val="008000"/>
                </a:solidFill>
                <a:latin typeface="Arial"/>
                <a:cs typeface="Arial"/>
              </a:rPr>
              <a:t>a</a:t>
            </a:r>
            <a:r>
              <a:rPr sz="2500" b="1" spc="-64" dirty="0">
                <a:solidFill>
                  <a:srgbClr val="008000"/>
                </a:solidFill>
                <a:latin typeface="Arial"/>
                <a:cs typeface="Arial"/>
              </a:rPr>
              <a:t> </a:t>
            </a:r>
            <a:r>
              <a:rPr sz="2500" b="1" spc="-163" dirty="0">
                <a:solidFill>
                  <a:srgbClr val="008000"/>
                </a:solidFill>
                <a:latin typeface="Arial"/>
                <a:cs typeface="Arial"/>
              </a:rPr>
              <a:t>feedstock,</a:t>
            </a:r>
            <a:r>
              <a:rPr sz="2500" b="1" spc="-59" dirty="0">
                <a:solidFill>
                  <a:srgbClr val="008000"/>
                </a:solidFill>
                <a:latin typeface="Arial"/>
                <a:cs typeface="Arial"/>
              </a:rPr>
              <a:t> </a:t>
            </a:r>
            <a:r>
              <a:rPr sz="2500" b="1" spc="-168" dirty="0">
                <a:solidFill>
                  <a:srgbClr val="008000"/>
                </a:solidFill>
                <a:latin typeface="Arial"/>
                <a:cs typeface="Arial"/>
              </a:rPr>
              <a:t>only</a:t>
            </a:r>
            <a:r>
              <a:rPr sz="2500" b="1" spc="-59" dirty="0">
                <a:solidFill>
                  <a:srgbClr val="008000"/>
                </a:solidFill>
                <a:latin typeface="Arial"/>
                <a:cs typeface="Arial"/>
              </a:rPr>
              <a:t> </a:t>
            </a:r>
            <a:r>
              <a:rPr sz="2500" b="1" spc="-168" dirty="0">
                <a:solidFill>
                  <a:srgbClr val="008000"/>
                </a:solidFill>
                <a:latin typeface="Arial"/>
                <a:cs typeface="Arial"/>
              </a:rPr>
              <a:t>the</a:t>
            </a:r>
            <a:r>
              <a:rPr sz="2500" b="1" spc="-59" dirty="0">
                <a:solidFill>
                  <a:srgbClr val="008000"/>
                </a:solidFill>
                <a:latin typeface="Arial"/>
                <a:cs typeface="Arial"/>
              </a:rPr>
              <a:t> </a:t>
            </a:r>
            <a:r>
              <a:rPr sz="2500" b="1" spc="-182" dirty="0">
                <a:solidFill>
                  <a:srgbClr val="008000"/>
                </a:solidFill>
                <a:latin typeface="Arial"/>
                <a:cs typeface="Arial"/>
              </a:rPr>
              <a:t>corn</a:t>
            </a:r>
            <a:r>
              <a:rPr sz="2500" b="1" spc="-59" dirty="0">
                <a:solidFill>
                  <a:srgbClr val="008000"/>
                </a:solidFill>
                <a:latin typeface="Arial"/>
                <a:cs typeface="Arial"/>
              </a:rPr>
              <a:t> </a:t>
            </a:r>
            <a:r>
              <a:rPr sz="2500" b="1" spc="-168" dirty="0">
                <a:solidFill>
                  <a:srgbClr val="008000"/>
                </a:solidFill>
                <a:latin typeface="Arial"/>
                <a:cs typeface="Arial"/>
              </a:rPr>
              <a:t>kernels</a:t>
            </a:r>
            <a:r>
              <a:rPr sz="2500" b="1" spc="-59" dirty="0">
                <a:solidFill>
                  <a:srgbClr val="008000"/>
                </a:solidFill>
                <a:latin typeface="Arial"/>
                <a:cs typeface="Arial"/>
              </a:rPr>
              <a:t> </a:t>
            </a:r>
            <a:r>
              <a:rPr sz="2500" b="1" spc="-168" dirty="0">
                <a:solidFill>
                  <a:srgbClr val="008000"/>
                </a:solidFill>
                <a:latin typeface="Arial"/>
                <a:cs typeface="Arial"/>
              </a:rPr>
              <a:t>are</a:t>
            </a:r>
            <a:r>
              <a:rPr sz="2500" b="1" spc="-59" dirty="0">
                <a:solidFill>
                  <a:srgbClr val="008000"/>
                </a:solidFill>
                <a:latin typeface="Arial"/>
                <a:cs typeface="Arial"/>
              </a:rPr>
              <a:t> </a:t>
            </a:r>
            <a:r>
              <a:rPr sz="2500" b="1" spc="-177" dirty="0">
                <a:solidFill>
                  <a:srgbClr val="008000"/>
                </a:solidFill>
                <a:latin typeface="Arial"/>
                <a:cs typeface="Arial"/>
              </a:rPr>
              <a:t>used</a:t>
            </a:r>
            <a:r>
              <a:rPr sz="2500" b="1" spc="-177" dirty="0">
                <a:latin typeface="Arial"/>
                <a:cs typeface="Arial"/>
              </a:rPr>
              <a:t>;</a:t>
            </a:r>
            <a:r>
              <a:rPr sz="2500" b="1" spc="-64" dirty="0">
                <a:latin typeface="Arial"/>
                <a:cs typeface="Arial"/>
              </a:rPr>
              <a:t> </a:t>
            </a:r>
            <a:r>
              <a:rPr sz="2500" b="1" spc="-150" dirty="0">
                <a:latin typeface="Arial"/>
                <a:cs typeface="Arial"/>
              </a:rPr>
              <a:t>for</a:t>
            </a:r>
            <a:r>
              <a:rPr sz="2500" b="1" spc="-59" dirty="0">
                <a:latin typeface="Arial"/>
                <a:cs typeface="Arial"/>
              </a:rPr>
              <a:t> </a:t>
            </a:r>
            <a:r>
              <a:rPr sz="2500" b="1" spc="-172" dirty="0">
                <a:solidFill>
                  <a:srgbClr val="008000"/>
                </a:solidFill>
                <a:latin typeface="Arial"/>
                <a:cs typeface="Arial"/>
              </a:rPr>
              <a:t>wheat, </a:t>
            </a:r>
            <a:r>
              <a:rPr sz="2500" b="1" spc="-495" dirty="0">
                <a:solidFill>
                  <a:srgbClr val="008000"/>
                </a:solidFill>
                <a:latin typeface="Arial"/>
                <a:cs typeface="Arial"/>
              </a:rPr>
              <a:t> </a:t>
            </a:r>
            <a:r>
              <a:rPr sz="2500" b="1" spc="-95" dirty="0">
                <a:solidFill>
                  <a:srgbClr val="008000"/>
                </a:solidFill>
                <a:latin typeface="Arial"/>
                <a:cs typeface="Arial"/>
              </a:rPr>
              <a:t>i</a:t>
            </a:r>
            <a:r>
              <a:rPr sz="2500" b="1" spc="-109" dirty="0">
                <a:solidFill>
                  <a:srgbClr val="008000"/>
                </a:solidFill>
                <a:latin typeface="Arial"/>
                <a:cs typeface="Arial"/>
              </a:rPr>
              <a:t>t</a:t>
            </a:r>
            <a:r>
              <a:rPr sz="2500" b="1" spc="-91" dirty="0">
                <a:solidFill>
                  <a:srgbClr val="008000"/>
                </a:solidFill>
                <a:latin typeface="Arial"/>
                <a:cs typeface="Arial"/>
              </a:rPr>
              <a:t> </a:t>
            </a:r>
            <a:r>
              <a:rPr sz="2500" b="1" spc="-95" dirty="0">
                <a:solidFill>
                  <a:srgbClr val="008000"/>
                </a:solidFill>
                <a:latin typeface="Arial"/>
                <a:cs typeface="Arial"/>
              </a:rPr>
              <a:t>i</a:t>
            </a:r>
            <a:r>
              <a:rPr sz="2500" b="1" spc="-182" dirty="0">
                <a:solidFill>
                  <a:srgbClr val="008000"/>
                </a:solidFill>
                <a:latin typeface="Arial"/>
                <a:cs typeface="Arial"/>
              </a:rPr>
              <a:t>s</a:t>
            </a:r>
            <a:r>
              <a:rPr sz="2500" b="1" spc="-91" dirty="0">
                <a:solidFill>
                  <a:srgbClr val="008000"/>
                </a:solidFill>
                <a:latin typeface="Arial"/>
                <a:cs typeface="Arial"/>
              </a:rPr>
              <a:t> </a:t>
            </a:r>
            <a:r>
              <a:rPr sz="2500" b="1" spc="-118" dirty="0">
                <a:solidFill>
                  <a:srgbClr val="008000"/>
                </a:solidFill>
                <a:latin typeface="Arial"/>
                <a:cs typeface="Arial"/>
              </a:rPr>
              <a:t>t</a:t>
            </a:r>
            <a:r>
              <a:rPr sz="2500" b="1" spc="-191" dirty="0">
                <a:solidFill>
                  <a:srgbClr val="008000"/>
                </a:solidFill>
                <a:latin typeface="Arial"/>
                <a:cs typeface="Arial"/>
              </a:rPr>
              <a:t>he</a:t>
            </a:r>
            <a:r>
              <a:rPr sz="2500" b="1" spc="-91" dirty="0">
                <a:solidFill>
                  <a:srgbClr val="008000"/>
                </a:solidFill>
                <a:latin typeface="Arial"/>
                <a:cs typeface="Arial"/>
              </a:rPr>
              <a:t> </a:t>
            </a:r>
            <a:r>
              <a:rPr sz="2500" b="1" spc="-254" dirty="0">
                <a:solidFill>
                  <a:srgbClr val="008000"/>
                </a:solidFill>
                <a:latin typeface="Arial"/>
                <a:cs typeface="Arial"/>
              </a:rPr>
              <a:t>w</a:t>
            </a:r>
            <a:r>
              <a:rPr sz="2500" b="1" spc="-168" dirty="0">
                <a:solidFill>
                  <a:srgbClr val="008000"/>
                </a:solidFill>
                <a:latin typeface="Arial"/>
                <a:cs typeface="Arial"/>
              </a:rPr>
              <a:t>hole</a:t>
            </a:r>
            <a:r>
              <a:rPr sz="2500" b="1" spc="-91" dirty="0">
                <a:solidFill>
                  <a:srgbClr val="008000"/>
                </a:solidFill>
                <a:latin typeface="Arial"/>
                <a:cs typeface="Arial"/>
              </a:rPr>
              <a:t> </a:t>
            </a:r>
            <a:r>
              <a:rPr sz="2500" b="1" spc="-254" dirty="0">
                <a:solidFill>
                  <a:srgbClr val="008000"/>
                </a:solidFill>
                <a:latin typeface="Arial"/>
                <a:cs typeface="Arial"/>
              </a:rPr>
              <a:t>w</a:t>
            </a:r>
            <a:r>
              <a:rPr sz="2500" b="1" spc="-191" dirty="0">
                <a:solidFill>
                  <a:srgbClr val="008000"/>
                </a:solidFill>
                <a:latin typeface="Arial"/>
                <a:cs typeface="Arial"/>
              </a:rPr>
              <a:t>hea</a:t>
            </a:r>
            <a:r>
              <a:rPr sz="2500" b="1" spc="-113" dirty="0">
                <a:solidFill>
                  <a:srgbClr val="008000"/>
                </a:solidFill>
                <a:latin typeface="Arial"/>
                <a:cs typeface="Arial"/>
              </a:rPr>
              <a:t>t</a:t>
            </a:r>
            <a:r>
              <a:rPr sz="2500" b="1" spc="-91" dirty="0">
                <a:solidFill>
                  <a:srgbClr val="008000"/>
                </a:solidFill>
                <a:latin typeface="Arial"/>
                <a:cs typeface="Arial"/>
              </a:rPr>
              <a:t> </a:t>
            </a:r>
            <a:r>
              <a:rPr sz="2500" b="1" spc="-185" dirty="0">
                <a:solidFill>
                  <a:srgbClr val="008000"/>
                </a:solidFill>
                <a:latin typeface="Arial"/>
                <a:cs typeface="Arial"/>
              </a:rPr>
              <a:t>ke</a:t>
            </a:r>
            <a:r>
              <a:rPr sz="2500" b="1" spc="-136" dirty="0">
                <a:solidFill>
                  <a:srgbClr val="008000"/>
                </a:solidFill>
                <a:latin typeface="Arial"/>
                <a:cs typeface="Arial"/>
              </a:rPr>
              <a:t>r</a:t>
            </a:r>
            <a:r>
              <a:rPr sz="2500" b="1" spc="-191" dirty="0">
                <a:solidFill>
                  <a:srgbClr val="008000"/>
                </a:solidFill>
                <a:latin typeface="Arial"/>
                <a:cs typeface="Arial"/>
              </a:rPr>
              <a:t>ne</a:t>
            </a:r>
            <a:r>
              <a:rPr sz="2500" b="1" spc="-95" dirty="0">
                <a:solidFill>
                  <a:srgbClr val="008000"/>
                </a:solidFill>
                <a:latin typeface="Arial"/>
                <a:cs typeface="Arial"/>
              </a:rPr>
              <a:t>l</a:t>
            </a:r>
            <a:r>
              <a:rPr sz="2500" b="1" spc="-91" dirty="0">
                <a:latin typeface="Arial"/>
                <a:cs typeface="Arial"/>
              </a:rPr>
              <a:t>.</a:t>
            </a:r>
            <a:endParaRPr sz="2500" dirty="0">
              <a:latin typeface="Arial"/>
              <a:cs typeface="Arial"/>
            </a:endParaRPr>
          </a:p>
          <a:p>
            <a:pPr marL="183848" marR="4611" indent="-172898" algn="just">
              <a:lnSpc>
                <a:spcPct val="100400"/>
              </a:lnSpc>
              <a:spcBef>
                <a:spcPts val="427"/>
              </a:spcBef>
            </a:pPr>
            <a:r>
              <a:rPr sz="2500" b="1" spc="-191" dirty="0">
                <a:latin typeface="Arial"/>
                <a:cs typeface="Arial"/>
              </a:rPr>
              <a:t>These </a:t>
            </a:r>
            <a:r>
              <a:rPr sz="2500" b="1" spc="-168" dirty="0">
                <a:latin typeface="Arial"/>
                <a:cs typeface="Arial"/>
              </a:rPr>
              <a:t>starchy </a:t>
            </a:r>
            <a:r>
              <a:rPr sz="2500" b="1" spc="-177" dirty="0">
                <a:latin typeface="Arial"/>
                <a:cs typeface="Arial"/>
              </a:rPr>
              <a:t>products </a:t>
            </a:r>
            <a:r>
              <a:rPr sz="2500" b="1" spc="-168" dirty="0">
                <a:latin typeface="Arial"/>
                <a:cs typeface="Arial"/>
              </a:rPr>
              <a:t>represent </a:t>
            </a:r>
            <a:r>
              <a:rPr sz="2500" b="1" spc="-185" dirty="0">
                <a:latin typeface="Arial"/>
                <a:cs typeface="Arial"/>
              </a:rPr>
              <a:t>a </a:t>
            </a:r>
            <a:r>
              <a:rPr sz="2500" b="1" spc="-136" dirty="0">
                <a:latin typeface="Arial"/>
                <a:cs typeface="Arial"/>
              </a:rPr>
              <a:t>fairly </a:t>
            </a:r>
            <a:r>
              <a:rPr sz="2500" b="1" spc="-168" dirty="0">
                <a:solidFill>
                  <a:srgbClr val="008000"/>
                </a:solidFill>
                <a:latin typeface="Arial"/>
                <a:cs typeface="Arial"/>
              </a:rPr>
              <a:t>small </a:t>
            </a:r>
            <a:r>
              <a:rPr sz="2500" b="1" spc="-177" dirty="0">
                <a:solidFill>
                  <a:srgbClr val="008000"/>
                </a:solidFill>
                <a:latin typeface="Arial"/>
                <a:cs typeface="Arial"/>
              </a:rPr>
              <a:t>percentage </a:t>
            </a:r>
            <a:r>
              <a:rPr sz="2500" b="1" spc="-154" dirty="0">
                <a:latin typeface="Arial"/>
                <a:cs typeface="Arial"/>
              </a:rPr>
              <a:t>of </a:t>
            </a:r>
            <a:r>
              <a:rPr sz="2500" b="1" spc="-168" dirty="0">
                <a:latin typeface="Arial"/>
                <a:cs typeface="Arial"/>
              </a:rPr>
              <a:t>the </a:t>
            </a:r>
            <a:r>
              <a:rPr sz="2500" b="1" spc="-141" dirty="0">
                <a:latin typeface="Arial"/>
                <a:cs typeface="Arial"/>
              </a:rPr>
              <a:t>total </a:t>
            </a:r>
            <a:r>
              <a:rPr sz="2500" b="1" spc="-159" dirty="0">
                <a:latin typeface="Arial"/>
                <a:cs typeface="Arial"/>
              </a:rPr>
              <a:t>plant </a:t>
            </a:r>
            <a:r>
              <a:rPr sz="2500" b="1" spc="-185" dirty="0">
                <a:latin typeface="Arial"/>
                <a:cs typeface="Arial"/>
              </a:rPr>
              <a:t>mass, </a:t>
            </a:r>
            <a:r>
              <a:rPr sz="2500" b="1" spc="-182" dirty="0">
                <a:latin typeface="Arial"/>
                <a:cs typeface="Arial"/>
              </a:rPr>
              <a:t> </a:t>
            </a:r>
            <a:r>
              <a:rPr sz="2500" b="1" spc="-163" dirty="0">
                <a:latin typeface="Arial"/>
                <a:cs typeface="Arial"/>
              </a:rPr>
              <a:t>leaving</a:t>
            </a:r>
            <a:r>
              <a:rPr sz="2500" b="1" spc="-159" dirty="0">
                <a:latin typeface="Arial"/>
                <a:cs typeface="Arial"/>
              </a:rPr>
              <a:t> </a:t>
            </a:r>
            <a:r>
              <a:rPr sz="2500" b="1" spc="-172" dirty="0">
                <a:latin typeface="Arial"/>
                <a:cs typeface="Arial"/>
              </a:rPr>
              <a:t>considerable</a:t>
            </a:r>
            <a:r>
              <a:rPr sz="2500" b="1" spc="-168" dirty="0">
                <a:latin typeface="Arial"/>
                <a:cs typeface="Arial"/>
              </a:rPr>
              <a:t> </a:t>
            </a:r>
            <a:r>
              <a:rPr sz="2500" b="1" spc="-163" dirty="0">
                <a:latin typeface="Arial"/>
                <a:cs typeface="Arial"/>
              </a:rPr>
              <a:t>fibrous</a:t>
            </a:r>
            <a:r>
              <a:rPr sz="2500" b="1" spc="-159" dirty="0">
                <a:latin typeface="Arial"/>
                <a:cs typeface="Arial"/>
              </a:rPr>
              <a:t> </a:t>
            </a:r>
            <a:r>
              <a:rPr sz="2500" b="1" spc="-182" dirty="0">
                <a:latin typeface="Arial"/>
                <a:cs typeface="Arial"/>
              </a:rPr>
              <a:t>remains</a:t>
            </a:r>
            <a:r>
              <a:rPr sz="2500" b="1" spc="-177" dirty="0">
                <a:latin typeface="Arial"/>
                <a:cs typeface="Arial"/>
              </a:rPr>
              <a:t> </a:t>
            </a:r>
            <a:r>
              <a:rPr sz="2500" b="1" spc="-141" dirty="0">
                <a:latin typeface="Arial"/>
                <a:cs typeface="Arial"/>
              </a:rPr>
              <a:t>(e.g.</a:t>
            </a:r>
            <a:r>
              <a:rPr sz="2500" b="1" spc="-136" dirty="0">
                <a:latin typeface="Arial"/>
                <a:cs typeface="Arial"/>
              </a:rPr>
              <a:t> </a:t>
            </a:r>
            <a:r>
              <a:rPr sz="2500" b="1" spc="-168" dirty="0">
                <a:latin typeface="Arial"/>
                <a:cs typeface="Arial"/>
              </a:rPr>
              <a:t>the</a:t>
            </a:r>
            <a:r>
              <a:rPr sz="2500" b="1" spc="-163" dirty="0">
                <a:latin typeface="Arial"/>
                <a:cs typeface="Arial"/>
              </a:rPr>
              <a:t> </a:t>
            </a:r>
            <a:r>
              <a:rPr sz="2500" b="1" spc="-191" dirty="0">
                <a:latin typeface="Arial"/>
                <a:cs typeface="Arial"/>
              </a:rPr>
              <a:t>seed</a:t>
            </a:r>
            <a:r>
              <a:rPr sz="2500" b="1" spc="-185" dirty="0">
                <a:latin typeface="Arial"/>
                <a:cs typeface="Arial"/>
              </a:rPr>
              <a:t> </a:t>
            </a:r>
            <a:r>
              <a:rPr sz="2500" b="1" spc="-191" dirty="0">
                <a:latin typeface="Arial"/>
                <a:cs typeface="Arial"/>
              </a:rPr>
              <a:t>husks</a:t>
            </a:r>
            <a:r>
              <a:rPr sz="2500" b="1" spc="-185" dirty="0">
                <a:latin typeface="Arial"/>
                <a:cs typeface="Arial"/>
              </a:rPr>
              <a:t> </a:t>
            </a:r>
            <a:r>
              <a:rPr sz="2500" b="1" spc="-195" dirty="0">
                <a:latin typeface="Arial"/>
                <a:cs typeface="Arial"/>
              </a:rPr>
              <a:t>and</a:t>
            </a:r>
            <a:r>
              <a:rPr sz="2500" b="1" spc="-191" dirty="0">
                <a:latin typeface="Arial"/>
                <a:cs typeface="Arial"/>
              </a:rPr>
              <a:t> </a:t>
            </a:r>
            <a:r>
              <a:rPr sz="2500" b="1" spc="-159" dirty="0">
                <a:latin typeface="Arial"/>
                <a:cs typeface="Arial"/>
              </a:rPr>
              <a:t>stalks</a:t>
            </a:r>
            <a:r>
              <a:rPr sz="2500" b="1" spc="-154" dirty="0">
                <a:latin typeface="Arial"/>
                <a:cs typeface="Arial"/>
              </a:rPr>
              <a:t> of</a:t>
            </a:r>
            <a:r>
              <a:rPr sz="2500" b="1" spc="195" dirty="0">
                <a:latin typeface="Arial"/>
                <a:cs typeface="Arial"/>
              </a:rPr>
              <a:t> </a:t>
            </a:r>
            <a:r>
              <a:rPr sz="2500" b="1" spc="-172" dirty="0">
                <a:latin typeface="Arial"/>
                <a:cs typeface="Arial"/>
              </a:rPr>
              <a:t>these </a:t>
            </a:r>
            <a:r>
              <a:rPr sz="2500" b="1" spc="-168" dirty="0">
                <a:latin typeface="Arial"/>
                <a:cs typeface="Arial"/>
              </a:rPr>
              <a:t> </a:t>
            </a:r>
            <a:r>
              <a:rPr sz="2500" b="1" spc="-150" dirty="0">
                <a:latin typeface="Arial"/>
                <a:cs typeface="Arial"/>
              </a:rPr>
              <a:t>plants).</a:t>
            </a:r>
            <a:endParaRPr sz="2500" dirty="0">
              <a:latin typeface="Arial"/>
              <a:cs typeface="Arial"/>
            </a:endParaRPr>
          </a:p>
          <a:p>
            <a:pPr marL="183848" marR="4611" indent="-172898" algn="just">
              <a:lnSpc>
                <a:spcPct val="100299"/>
              </a:lnSpc>
              <a:spcBef>
                <a:spcPts val="427"/>
              </a:spcBef>
            </a:pPr>
            <a:r>
              <a:rPr sz="2500" b="1" spc="-172" dirty="0">
                <a:latin typeface="Arial"/>
                <a:cs typeface="Arial"/>
              </a:rPr>
              <a:t>Current</a:t>
            </a:r>
            <a:r>
              <a:rPr sz="2500" b="1" spc="-168" dirty="0">
                <a:latin typeface="Arial"/>
                <a:cs typeface="Arial"/>
              </a:rPr>
              <a:t> </a:t>
            </a:r>
            <a:r>
              <a:rPr sz="2500" b="1" spc="-172" dirty="0">
                <a:latin typeface="Arial"/>
                <a:cs typeface="Arial"/>
              </a:rPr>
              <a:t>research</a:t>
            </a:r>
            <a:r>
              <a:rPr sz="2500" b="1" spc="-168" dirty="0">
                <a:latin typeface="Arial"/>
                <a:cs typeface="Arial"/>
              </a:rPr>
              <a:t> </a:t>
            </a:r>
            <a:r>
              <a:rPr sz="2500" b="1" spc="-200" dirty="0">
                <a:latin typeface="Arial"/>
                <a:cs typeface="Arial"/>
              </a:rPr>
              <a:t>on</a:t>
            </a:r>
            <a:r>
              <a:rPr sz="2500" b="1" spc="-195" dirty="0">
                <a:latin typeface="Arial"/>
                <a:cs typeface="Arial"/>
              </a:rPr>
              <a:t> </a:t>
            </a:r>
            <a:r>
              <a:rPr sz="2500" b="1" spc="-154" dirty="0">
                <a:latin typeface="Arial"/>
                <a:cs typeface="Arial"/>
              </a:rPr>
              <a:t>cellulosic</a:t>
            </a:r>
            <a:r>
              <a:rPr sz="2500" b="1" spc="-150" dirty="0">
                <a:latin typeface="Arial"/>
                <a:cs typeface="Arial"/>
              </a:rPr>
              <a:t> </a:t>
            </a:r>
            <a:r>
              <a:rPr sz="2500" b="1" spc="-168" dirty="0">
                <a:latin typeface="Arial"/>
                <a:cs typeface="Arial"/>
              </a:rPr>
              <a:t>ethanol</a:t>
            </a:r>
            <a:r>
              <a:rPr sz="2500" b="1" spc="-163" dirty="0">
                <a:latin typeface="Arial"/>
                <a:cs typeface="Arial"/>
              </a:rPr>
              <a:t> </a:t>
            </a:r>
            <a:r>
              <a:rPr sz="2500" b="1" spc="-172" dirty="0">
                <a:latin typeface="Arial"/>
                <a:cs typeface="Arial"/>
              </a:rPr>
              <a:t>production</a:t>
            </a:r>
            <a:r>
              <a:rPr sz="2500" b="1" spc="159" dirty="0">
                <a:latin typeface="Arial"/>
                <a:cs typeface="Arial"/>
              </a:rPr>
              <a:t> </a:t>
            </a:r>
            <a:r>
              <a:rPr sz="2500" b="1" spc="-141" dirty="0">
                <a:latin typeface="Arial"/>
                <a:cs typeface="Arial"/>
              </a:rPr>
              <a:t>is</a:t>
            </a:r>
            <a:r>
              <a:rPr sz="2500" b="1" spc="222" dirty="0">
                <a:latin typeface="Arial"/>
                <a:cs typeface="Arial"/>
              </a:rPr>
              <a:t> </a:t>
            </a:r>
            <a:r>
              <a:rPr sz="2500" b="1" spc="-182" dirty="0">
                <a:latin typeface="Arial"/>
                <a:cs typeface="Arial"/>
              </a:rPr>
              <a:t>focused</a:t>
            </a:r>
            <a:r>
              <a:rPr sz="2500" b="1" spc="141" dirty="0">
                <a:latin typeface="Arial"/>
                <a:cs typeface="Arial"/>
              </a:rPr>
              <a:t> </a:t>
            </a:r>
            <a:r>
              <a:rPr sz="2500" b="1" spc="-200" dirty="0">
                <a:latin typeface="Arial"/>
                <a:cs typeface="Arial"/>
              </a:rPr>
              <a:t>on</a:t>
            </a:r>
            <a:r>
              <a:rPr sz="2500" b="1" spc="103" dirty="0">
                <a:latin typeface="Arial"/>
                <a:cs typeface="Arial"/>
              </a:rPr>
              <a:t> </a:t>
            </a:r>
            <a:r>
              <a:rPr sz="2500" b="1" spc="-145" dirty="0">
                <a:latin typeface="Arial"/>
                <a:cs typeface="Arial"/>
              </a:rPr>
              <a:t>utilising</a:t>
            </a:r>
            <a:r>
              <a:rPr sz="2500" b="1" spc="213" dirty="0">
                <a:latin typeface="Arial"/>
                <a:cs typeface="Arial"/>
              </a:rPr>
              <a:t> </a:t>
            </a:r>
            <a:r>
              <a:rPr sz="2500" b="1" spc="-172" dirty="0">
                <a:latin typeface="Arial"/>
                <a:cs typeface="Arial"/>
              </a:rPr>
              <a:t>these </a:t>
            </a:r>
            <a:r>
              <a:rPr sz="2500" b="1" spc="-168" dirty="0">
                <a:latin typeface="Arial"/>
                <a:cs typeface="Arial"/>
              </a:rPr>
              <a:t> </a:t>
            </a:r>
            <a:r>
              <a:rPr sz="2500" b="1" spc="-185" dirty="0">
                <a:latin typeface="Arial"/>
                <a:cs typeface="Arial"/>
              </a:rPr>
              <a:t>waste</a:t>
            </a:r>
            <a:r>
              <a:rPr sz="2500" b="1" spc="-182" dirty="0">
                <a:latin typeface="Arial"/>
                <a:cs typeface="Arial"/>
              </a:rPr>
              <a:t> </a:t>
            </a:r>
            <a:r>
              <a:rPr sz="2500" b="1" spc="-154" dirty="0">
                <a:latin typeface="Arial"/>
                <a:cs typeface="Arial"/>
              </a:rPr>
              <a:t>cellulosic</a:t>
            </a:r>
            <a:r>
              <a:rPr sz="2500" b="1" spc="-150" dirty="0">
                <a:latin typeface="Arial"/>
                <a:cs typeface="Arial"/>
              </a:rPr>
              <a:t> </a:t>
            </a:r>
            <a:r>
              <a:rPr sz="2500" b="1" spc="-163" dirty="0">
                <a:latin typeface="Arial"/>
                <a:cs typeface="Arial"/>
              </a:rPr>
              <a:t>materials</a:t>
            </a:r>
            <a:r>
              <a:rPr sz="2500" b="1" spc="-159" dirty="0">
                <a:latin typeface="Arial"/>
                <a:cs typeface="Arial"/>
              </a:rPr>
              <a:t> to</a:t>
            </a:r>
            <a:r>
              <a:rPr sz="2500" b="1" spc="-154" dirty="0">
                <a:latin typeface="Arial"/>
                <a:cs typeface="Arial"/>
              </a:rPr>
              <a:t> </a:t>
            </a:r>
            <a:r>
              <a:rPr sz="2500" b="1" spc="-163" dirty="0">
                <a:latin typeface="Arial"/>
                <a:cs typeface="Arial"/>
              </a:rPr>
              <a:t>create</a:t>
            </a:r>
            <a:r>
              <a:rPr sz="2500" b="1" spc="-159" dirty="0">
                <a:latin typeface="Arial"/>
                <a:cs typeface="Arial"/>
              </a:rPr>
              <a:t> </a:t>
            </a:r>
            <a:r>
              <a:rPr sz="2500" b="1" spc="-172" dirty="0">
                <a:latin typeface="Arial"/>
                <a:cs typeface="Arial"/>
              </a:rPr>
              <a:t>fermentable</a:t>
            </a:r>
            <a:r>
              <a:rPr sz="2500" b="1" spc="-168" dirty="0">
                <a:latin typeface="Arial"/>
                <a:cs typeface="Arial"/>
              </a:rPr>
              <a:t> </a:t>
            </a:r>
            <a:r>
              <a:rPr sz="2500" b="1" spc="-182" dirty="0">
                <a:latin typeface="Arial"/>
                <a:cs typeface="Arial"/>
              </a:rPr>
              <a:t>sugars</a:t>
            </a:r>
            <a:r>
              <a:rPr sz="2500" b="1" spc="141" dirty="0">
                <a:latin typeface="Arial"/>
                <a:cs typeface="Arial"/>
              </a:rPr>
              <a:t> </a:t>
            </a:r>
            <a:r>
              <a:rPr sz="2500" b="1" spc="-185" dirty="0">
                <a:latin typeface="Arial"/>
                <a:cs typeface="Arial"/>
              </a:rPr>
              <a:t>–</a:t>
            </a:r>
            <a:r>
              <a:rPr sz="2500" b="1" spc="132" dirty="0">
                <a:latin typeface="Arial"/>
                <a:cs typeface="Arial"/>
              </a:rPr>
              <a:t> </a:t>
            </a:r>
            <a:r>
              <a:rPr sz="2500" b="1" spc="-159" dirty="0">
                <a:latin typeface="Arial"/>
                <a:cs typeface="Arial"/>
              </a:rPr>
              <a:t>ultimately</a:t>
            </a:r>
            <a:r>
              <a:rPr sz="2500" b="1" spc="185" dirty="0">
                <a:latin typeface="Arial"/>
                <a:cs typeface="Arial"/>
              </a:rPr>
              <a:t> </a:t>
            </a:r>
            <a:r>
              <a:rPr sz="2500" b="1" spc="-168" dirty="0">
                <a:latin typeface="Arial"/>
                <a:cs typeface="Arial"/>
              </a:rPr>
              <a:t>leading</a:t>
            </a:r>
            <a:r>
              <a:rPr sz="2500" b="1" spc="168" dirty="0">
                <a:latin typeface="Arial"/>
                <a:cs typeface="Arial"/>
              </a:rPr>
              <a:t> </a:t>
            </a:r>
            <a:r>
              <a:rPr sz="2500" b="1" spc="-159" dirty="0">
                <a:latin typeface="Arial"/>
                <a:cs typeface="Arial"/>
              </a:rPr>
              <a:t>to </a:t>
            </a:r>
            <a:r>
              <a:rPr sz="2500" b="1" spc="-154" dirty="0">
                <a:latin typeface="Arial"/>
                <a:cs typeface="Arial"/>
              </a:rPr>
              <a:t> </a:t>
            </a:r>
            <a:r>
              <a:rPr sz="2500" b="1" spc="-204" dirty="0">
                <a:latin typeface="Arial"/>
                <a:cs typeface="Arial"/>
              </a:rPr>
              <a:t>more </a:t>
            </a:r>
            <a:r>
              <a:rPr sz="2500" b="1" spc="-145" dirty="0">
                <a:latin typeface="Arial"/>
                <a:cs typeface="Arial"/>
              </a:rPr>
              <a:t>efficient </a:t>
            </a:r>
            <a:r>
              <a:rPr sz="2500" b="1" spc="-172" dirty="0">
                <a:latin typeface="Arial"/>
                <a:cs typeface="Arial"/>
              </a:rPr>
              <a:t>production </a:t>
            </a:r>
            <a:r>
              <a:rPr sz="2500" b="1" spc="-154" dirty="0">
                <a:latin typeface="Arial"/>
                <a:cs typeface="Arial"/>
              </a:rPr>
              <a:t>of </a:t>
            </a:r>
            <a:r>
              <a:rPr sz="2500" b="1" spc="-168" dirty="0">
                <a:latin typeface="Arial"/>
                <a:cs typeface="Arial"/>
              </a:rPr>
              <a:t>ethanol </a:t>
            </a:r>
            <a:r>
              <a:rPr sz="2500" b="1" spc="-177" dirty="0">
                <a:latin typeface="Arial"/>
                <a:cs typeface="Arial"/>
              </a:rPr>
              <a:t>than </a:t>
            </a:r>
            <a:r>
              <a:rPr sz="2500" b="1" spc="-185" dirty="0">
                <a:latin typeface="Arial"/>
                <a:cs typeface="Arial"/>
              </a:rPr>
              <a:t>from </a:t>
            </a:r>
            <a:r>
              <a:rPr sz="2500" b="1" spc="-177" dirty="0">
                <a:latin typeface="Arial"/>
                <a:cs typeface="Arial"/>
              </a:rPr>
              <a:t>using </a:t>
            </a:r>
            <a:r>
              <a:rPr sz="2500" b="1" spc="-150" dirty="0">
                <a:latin typeface="Arial"/>
                <a:cs typeface="Arial"/>
              </a:rPr>
              <a:t>just </a:t>
            </a:r>
            <a:r>
              <a:rPr sz="2500" b="1" spc="-168" dirty="0">
                <a:latin typeface="Arial"/>
                <a:cs typeface="Arial"/>
              </a:rPr>
              <a:t>the </a:t>
            </a:r>
            <a:r>
              <a:rPr sz="2500" b="1" spc="-182" dirty="0">
                <a:latin typeface="Arial"/>
                <a:cs typeface="Arial"/>
              </a:rPr>
              <a:t>sugars </a:t>
            </a:r>
            <a:r>
              <a:rPr sz="2500" b="1" spc="-195" dirty="0">
                <a:latin typeface="Arial"/>
                <a:cs typeface="Arial"/>
              </a:rPr>
              <a:t>and </a:t>
            </a:r>
            <a:r>
              <a:rPr sz="2500" b="1" spc="-172" dirty="0">
                <a:latin typeface="Arial"/>
                <a:cs typeface="Arial"/>
              </a:rPr>
              <a:t>starches </a:t>
            </a:r>
            <a:r>
              <a:rPr sz="2500" b="1" spc="-168" dirty="0">
                <a:latin typeface="Arial"/>
                <a:cs typeface="Arial"/>
              </a:rPr>
              <a:t> </a:t>
            </a:r>
            <a:r>
              <a:rPr sz="2500" b="1" spc="-150" dirty="0">
                <a:latin typeface="Arial"/>
                <a:cs typeface="Arial"/>
              </a:rPr>
              <a:t>directly</a:t>
            </a:r>
            <a:r>
              <a:rPr sz="2500" b="1" spc="-95" dirty="0">
                <a:latin typeface="Arial"/>
                <a:cs typeface="Arial"/>
              </a:rPr>
              <a:t> </a:t>
            </a:r>
            <a:r>
              <a:rPr sz="2500" b="1" spc="-150" dirty="0">
                <a:latin typeface="Arial"/>
                <a:cs typeface="Arial"/>
              </a:rPr>
              <a:t>available.</a:t>
            </a:r>
            <a:endParaRPr sz="2500" dirty="0">
              <a:latin typeface="Arial"/>
              <a:cs typeface="Arial"/>
            </a:endParaRPr>
          </a:p>
        </p:txBody>
      </p:sp>
      <p:sp>
        <p:nvSpPr>
          <p:cNvPr id="114" name="object 114"/>
          <p:cNvSpPr txBox="1">
            <a:spLocks noGrp="1"/>
          </p:cNvSpPr>
          <p:nvPr>
            <p:ph type="title"/>
          </p:nvPr>
        </p:nvSpPr>
        <p:spPr>
          <a:xfrm>
            <a:off x="3220845" y="492367"/>
            <a:ext cx="5614339" cy="688747"/>
          </a:xfrm>
          <a:prstGeom prst="rect">
            <a:avLst/>
          </a:prstGeom>
        </p:spPr>
        <p:txBody>
          <a:bodyPr vert="horz" wrap="square" lIns="0" tIns="11526" rIns="0" bIns="0" rtlCol="0" anchor="ctr">
            <a:spAutoFit/>
          </a:bodyPr>
          <a:lstStyle/>
          <a:p>
            <a:pPr marL="11527">
              <a:lnSpc>
                <a:spcPct val="100000"/>
              </a:lnSpc>
              <a:spcBef>
                <a:spcPts val="91"/>
              </a:spcBef>
            </a:pP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379989" y="1736521"/>
            <a:ext cx="9432022" cy="3193789"/>
          </a:xfrm>
        </p:spPr>
        <p:txBody>
          <a:bodyPr>
            <a:normAutofit/>
          </a:bodyPr>
          <a:lstStyle/>
          <a:p>
            <a:r>
              <a:rPr lang="en-GB" sz="4000" b="1" dirty="0">
                <a:solidFill>
                  <a:srgbClr val="94C020"/>
                </a:solidFill>
                <a:latin typeface="+mn-lt"/>
              </a:rPr>
              <a:t>Course: (HEI-C3)</a:t>
            </a:r>
            <a:br>
              <a:rPr lang="en-GB" sz="4000" b="1" dirty="0">
                <a:solidFill>
                  <a:srgbClr val="94C020"/>
                </a:solidFill>
                <a:latin typeface="+mn-lt"/>
              </a:rPr>
            </a:br>
            <a:r>
              <a:rPr lang="en-GB" sz="4000" b="1" dirty="0">
                <a:solidFill>
                  <a:srgbClr val="94C020"/>
                </a:solidFill>
                <a:latin typeface="+mn-lt"/>
              </a:rPr>
              <a:t>Module: </a:t>
            </a:r>
            <a:r>
              <a:rPr lang="en-GB" sz="4000" dirty="0"/>
              <a:t>Bio-economy, circular economy and bio-based products</a:t>
            </a:r>
            <a:br>
              <a:rPr lang="en-GB" sz="4000" b="1" dirty="0">
                <a:solidFill>
                  <a:srgbClr val="94C020"/>
                </a:solidFill>
                <a:latin typeface="+mn-lt"/>
              </a:rPr>
            </a:br>
            <a:r>
              <a:rPr lang="en-GB" sz="4000" b="1" dirty="0">
                <a:solidFill>
                  <a:srgbClr val="94C020"/>
                </a:solidFill>
                <a:latin typeface="+mn-lt"/>
              </a:rPr>
              <a:t>Learning Unit: </a:t>
            </a:r>
            <a:r>
              <a:rPr lang="en-GB" sz="4000" dirty="0"/>
              <a:t>Bioenergy and energy crops </a:t>
            </a:r>
            <a:br>
              <a:rPr lang="it-IT" dirty="0"/>
            </a:b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9989" y="439615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(UNIFI)</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2487" y="2215255"/>
            <a:ext cx="7676926" cy="3089404"/>
          </a:xfrm>
          <a:prstGeom prst="rect">
            <a:avLst/>
          </a:prstGeom>
        </p:spPr>
        <p:txBody>
          <a:bodyPr vert="horz" wrap="square" lIns="0" tIns="11526" rIns="0" bIns="0" rtlCol="0">
            <a:spAutoFit/>
          </a:bodyPr>
          <a:lstStyle/>
          <a:p>
            <a:pPr marL="183848" marR="13255" indent="-172898" algn="just">
              <a:spcBef>
                <a:spcPts val="91"/>
              </a:spcBef>
            </a:pPr>
            <a:r>
              <a:rPr sz="2500" b="1" spc="-195" dirty="0">
                <a:latin typeface="Arial"/>
                <a:cs typeface="Arial"/>
              </a:rPr>
              <a:t>The</a:t>
            </a:r>
            <a:r>
              <a:rPr sz="2500" b="1" spc="-191" dirty="0">
                <a:latin typeface="Arial"/>
                <a:cs typeface="Arial"/>
              </a:rPr>
              <a:t> </a:t>
            </a:r>
            <a:r>
              <a:rPr sz="2500" b="1" spc="-159" dirty="0">
                <a:latin typeface="Arial"/>
                <a:cs typeface="Arial"/>
              </a:rPr>
              <a:t>grain-to-ethanol </a:t>
            </a:r>
            <a:r>
              <a:rPr sz="2500" b="1" spc="-172" dirty="0">
                <a:latin typeface="Arial"/>
                <a:cs typeface="Arial"/>
              </a:rPr>
              <a:t>production </a:t>
            </a:r>
            <a:r>
              <a:rPr sz="2500" b="1" spc="-182" dirty="0">
                <a:latin typeface="Arial"/>
                <a:cs typeface="Arial"/>
              </a:rPr>
              <a:t>process </a:t>
            </a:r>
            <a:r>
              <a:rPr sz="2500" b="1" spc="-154" dirty="0">
                <a:latin typeface="Arial"/>
                <a:cs typeface="Arial"/>
              </a:rPr>
              <a:t>starts </a:t>
            </a:r>
            <a:r>
              <a:rPr sz="2500" b="1" spc="-191" dirty="0">
                <a:latin typeface="Arial"/>
                <a:cs typeface="Arial"/>
              </a:rPr>
              <a:t>by</a:t>
            </a:r>
            <a:r>
              <a:rPr sz="2500" b="1" spc="-185" dirty="0">
                <a:latin typeface="Arial"/>
                <a:cs typeface="Arial"/>
              </a:rPr>
              <a:t> </a:t>
            </a:r>
            <a:r>
              <a:rPr sz="2500" b="1" spc="-163" dirty="0">
                <a:solidFill>
                  <a:srgbClr val="008000"/>
                </a:solidFill>
                <a:latin typeface="Arial"/>
                <a:cs typeface="Arial"/>
              </a:rPr>
              <a:t>separating</a:t>
            </a:r>
            <a:r>
              <a:rPr sz="2500" b="1" spc="-163" dirty="0">
                <a:latin typeface="Arial"/>
                <a:cs typeface="Arial"/>
              </a:rPr>
              <a:t>, </a:t>
            </a:r>
            <a:r>
              <a:rPr sz="2500" b="1" spc="-168" dirty="0">
                <a:solidFill>
                  <a:srgbClr val="008000"/>
                </a:solidFill>
                <a:latin typeface="Arial"/>
                <a:cs typeface="Arial"/>
              </a:rPr>
              <a:t>cleaning </a:t>
            </a:r>
            <a:r>
              <a:rPr sz="2500" b="1" spc="-195" dirty="0">
                <a:latin typeface="Arial"/>
                <a:cs typeface="Arial"/>
              </a:rPr>
              <a:t>and</a:t>
            </a:r>
            <a:r>
              <a:rPr sz="2500" b="1" spc="-191" dirty="0">
                <a:latin typeface="Arial"/>
                <a:cs typeface="Arial"/>
              </a:rPr>
              <a:t> </a:t>
            </a:r>
            <a:r>
              <a:rPr sz="2500" b="1" spc="-154" dirty="0">
                <a:solidFill>
                  <a:srgbClr val="008000"/>
                </a:solidFill>
                <a:latin typeface="Arial"/>
                <a:cs typeface="Arial"/>
              </a:rPr>
              <a:t>milling </a:t>
            </a:r>
            <a:r>
              <a:rPr sz="2500" b="1" spc="-150" dirty="0">
                <a:solidFill>
                  <a:srgbClr val="008000"/>
                </a:solidFill>
                <a:latin typeface="Arial"/>
                <a:cs typeface="Arial"/>
              </a:rPr>
              <a:t> </a:t>
            </a:r>
            <a:r>
              <a:rPr sz="2500" b="1" spc="-118" dirty="0">
                <a:latin typeface="Arial"/>
                <a:cs typeface="Arial"/>
              </a:rPr>
              <a:t>(</a:t>
            </a:r>
            <a:r>
              <a:rPr sz="2500" b="1" spc="-204" dirty="0">
                <a:latin typeface="Arial"/>
                <a:cs typeface="Arial"/>
              </a:rPr>
              <a:t>g</a:t>
            </a:r>
            <a:r>
              <a:rPr sz="2500" b="1" spc="-136" dirty="0">
                <a:latin typeface="Arial"/>
                <a:cs typeface="Arial"/>
              </a:rPr>
              <a:t>r</a:t>
            </a:r>
            <a:r>
              <a:rPr sz="2500" b="1" spc="-163" dirty="0">
                <a:latin typeface="Arial"/>
                <a:cs typeface="Arial"/>
              </a:rPr>
              <a:t>indin</a:t>
            </a:r>
            <a:r>
              <a:rPr sz="2500" b="1" spc="-200" dirty="0">
                <a:latin typeface="Arial"/>
                <a:cs typeface="Arial"/>
              </a:rPr>
              <a:t>g</a:t>
            </a:r>
            <a:r>
              <a:rPr sz="2500" b="1" spc="-91" dirty="0">
                <a:latin typeface="Arial"/>
                <a:cs typeface="Arial"/>
              </a:rPr>
              <a:t> </a:t>
            </a:r>
            <a:r>
              <a:rPr sz="2500" b="1" spc="-200" dirty="0">
                <a:latin typeface="Arial"/>
                <a:cs typeface="Arial"/>
              </a:rPr>
              <a:t>up</a:t>
            </a:r>
            <a:r>
              <a:rPr sz="2500" b="1" spc="-113" dirty="0">
                <a:latin typeface="Arial"/>
                <a:cs typeface="Arial"/>
              </a:rPr>
              <a:t>)</a:t>
            </a:r>
            <a:r>
              <a:rPr sz="2500" b="1" spc="-91" dirty="0">
                <a:latin typeface="Arial"/>
                <a:cs typeface="Arial"/>
              </a:rPr>
              <a:t> </a:t>
            </a:r>
            <a:r>
              <a:rPr sz="2500" b="1" spc="-118" dirty="0">
                <a:latin typeface="Arial"/>
                <a:cs typeface="Arial"/>
              </a:rPr>
              <a:t>t</a:t>
            </a:r>
            <a:r>
              <a:rPr sz="2500" b="1" spc="-191" dirty="0">
                <a:latin typeface="Arial"/>
                <a:cs typeface="Arial"/>
              </a:rPr>
              <a:t>he</a:t>
            </a:r>
            <a:r>
              <a:rPr sz="2500" b="1" spc="-91" dirty="0">
                <a:latin typeface="Arial"/>
                <a:cs typeface="Arial"/>
              </a:rPr>
              <a:t> </a:t>
            </a:r>
            <a:r>
              <a:rPr sz="2500" b="1" spc="-185" dirty="0">
                <a:latin typeface="Arial"/>
                <a:cs typeface="Arial"/>
              </a:rPr>
              <a:t>s</a:t>
            </a:r>
            <a:r>
              <a:rPr sz="2500" b="1" spc="-118" dirty="0">
                <a:latin typeface="Arial"/>
                <a:cs typeface="Arial"/>
              </a:rPr>
              <a:t>t</a:t>
            </a:r>
            <a:r>
              <a:rPr sz="2500" b="1" spc="-185" dirty="0">
                <a:latin typeface="Arial"/>
                <a:cs typeface="Arial"/>
              </a:rPr>
              <a:t>a</a:t>
            </a:r>
            <a:r>
              <a:rPr sz="2500" b="1" spc="-136" dirty="0">
                <a:latin typeface="Arial"/>
                <a:cs typeface="Arial"/>
              </a:rPr>
              <a:t>r</a:t>
            </a:r>
            <a:r>
              <a:rPr sz="2500" b="1" spc="-191" dirty="0">
                <a:latin typeface="Arial"/>
                <a:cs typeface="Arial"/>
              </a:rPr>
              <a:t>chy</a:t>
            </a:r>
            <a:r>
              <a:rPr sz="2500" b="1" spc="-91" dirty="0">
                <a:latin typeface="Arial"/>
                <a:cs typeface="Arial"/>
              </a:rPr>
              <a:t> </a:t>
            </a:r>
            <a:r>
              <a:rPr sz="2500" b="1" spc="-118" dirty="0">
                <a:latin typeface="Arial"/>
                <a:cs typeface="Arial"/>
              </a:rPr>
              <a:t>f</a:t>
            </a:r>
            <a:r>
              <a:rPr sz="2500" b="1" spc="-191" dirty="0">
                <a:latin typeface="Arial"/>
                <a:cs typeface="Arial"/>
              </a:rPr>
              <a:t>eeds</a:t>
            </a:r>
            <a:r>
              <a:rPr sz="2500" b="1" spc="-118" dirty="0">
                <a:latin typeface="Arial"/>
                <a:cs typeface="Arial"/>
              </a:rPr>
              <a:t>t</a:t>
            </a:r>
            <a:r>
              <a:rPr sz="2500" b="1" spc="-191" dirty="0">
                <a:latin typeface="Arial"/>
                <a:cs typeface="Arial"/>
              </a:rPr>
              <a:t>ock</a:t>
            </a:r>
            <a:r>
              <a:rPr sz="2500" b="1" spc="-91" dirty="0">
                <a:latin typeface="Arial"/>
                <a:cs typeface="Arial"/>
              </a:rPr>
              <a:t>.</a:t>
            </a:r>
            <a:endParaRPr sz="2500" dirty="0">
              <a:latin typeface="Arial"/>
              <a:cs typeface="Arial"/>
            </a:endParaRPr>
          </a:p>
          <a:p>
            <a:pPr>
              <a:spcBef>
                <a:spcPts val="45"/>
              </a:spcBef>
            </a:pPr>
            <a:endParaRPr sz="2500" dirty="0">
              <a:latin typeface="Arial"/>
              <a:cs typeface="Arial"/>
            </a:endParaRPr>
          </a:p>
          <a:p>
            <a:pPr marL="183848" marR="4611" indent="-172898" algn="just">
              <a:lnSpc>
                <a:spcPct val="100400"/>
              </a:lnSpc>
            </a:pPr>
            <a:r>
              <a:rPr sz="2500" b="1" spc="-154" dirty="0">
                <a:latin typeface="Arial"/>
                <a:cs typeface="Arial"/>
              </a:rPr>
              <a:t>Milling </a:t>
            </a:r>
            <a:r>
              <a:rPr sz="2500" b="1" spc="-191" dirty="0">
                <a:latin typeface="Arial"/>
                <a:cs typeface="Arial"/>
              </a:rPr>
              <a:t>can be </a:t>
            </a:r>
            <a:r>
              <a:rPr sz="2500" b="1" spc="-177" dirty="0">
                <a:latin typeface="Arial"/>
                <a:cs typeface="Arial"/>
              </a:rPr>
              <a:t>“</a:t>
            </a:r>
            <a:r>
              <a:rPr sz="2500" b="1" spc="-177" dirty="0">
                <a:solidFill>
                  <a:srgbClr val="008000"/>
                </a:solidFill>
                <a:latin typeface="Arial"/>
                <a:cs typeface="Arial"/>
              </a:rPr>
              <a:t>wet</a:t>
            </a:r>
            <a:r>
              <a:rPr sz="2500" b="1" spc="-177" dirty="0">
                <a:latin typeface="Arial"/>
                <a:cs typeface="Arial"/>
              </a:rPr>
              <a:t>” </a:t>
            </a:r>
            <a:r>
              <a:rPr sz="2500" b="1" spc="-168" dirty="0">
                <a:latin typeface="Arial"/>
                <a:cs typeface="Arial"/>
              </a:rPr>
              <a:t>or </a:t>
            </a:r>
            <a:r>
              <a:rPr sz="2500" b="1" spc="-159" dirty="0">
                <a:latin typeface="Arial"/>
                <a:cs typeface="Arial"/>
              </a:rPr>
              <a:t>“</a:t>
            </a:r>
            <a:r>
              <a:rPr sz="2500" b="1" spc="-159" dirty="0">
                <a:solidFill>
                  <a:srgbClr val="008000"/>
                </a:solidFill>
                <a:latin typeface="Arial"/>
                <a:cs typeface="Arial"/>
              </a:rPr>
              <a:t>dry</a:t>
            </a:r>
            <a:r>
              <a:rPr sz="2500" b="1" spc="-159" dirty="0">
                <a:latin typeface="Arial"/>
                <a:cs typeface="Arial"/>
              </a:rPr>
              <a:t>”, </a:t>
            </a:r>
            <a:r>
              <a:rPr sz="2500" b="1" spc="-185" dirty="0">
                <a:latin typeface="Arial"/>
                <a:cs typeface="Arial"/>
              </a:rPr>
              <a:t>depending </a:t>
            </a:r>
            <a:r>
              <a:rPr sz="2500" b="1" spc="-200" dirty="0">
                <a:latin typeface="Arial"/>
                <a:cs typeface="Arial"/>
              </a:rPr>
              <a:t>on </a:t>
            </a:r>
            <a:r>
              <a:rPr sz="2500" b="1" spc="-182" dirty="0">
                <a:latin typeface="Arial"/>
                <a:cs typeface="Arial"/>
              </a:rPr>
              <a:t>whether </a:t>
            </a:r>
            <a:r>
              <a:rPr sz="2500" b="1" spc="-168" dirty="0">
                <a:latin typeface="Arial"/>
                <a:cs typeface="Arial"/>
              </a:rPr>
              <a:t>the </a:t>
            </a:r>
            <a:r>
              <a:rPr sz="2500" b="1" spc="-163" dirty="0">
                <a:latin typeface="Arial"/>
                <a:cs typeface="Arial"/>
              </a:rPr>
              <a:t>grain </a:t>
            </a:r>
            <a:r>
              <a:rPr sz="2500" b="1" spc="-141" dirty="0">
                <a:latin typeface="Arial"/>
                <a:cs typeface="Arial"/>
              </a:rPr>
              <a:t>is </a:t>
            </a:r>
            <a:r>
              <a:rPr sz="2500" b="1" spc="-191" dirty="0">
                <a:latin typeface="Arial"/>
                <a:cs typeface="Arial"/>
              </a:rPr>
              <a:t>soaked </a:t>
            </a:r>
            <a:r>
              <a:rPr sz="2500" b="1" spc="-195" dirty="0">
                <a:latin typeface="Arial"/>
                <a:cs typeface="Arial"/>
              </a:rPr>
              <a:t>and </a:t>
            </a:r>
            <a:r>
              <a:rPr sz="2500" b="1" spc="-185" dirty="0">
                <a:latin typeface="Arial"/>
                <a:cs typeface="Arial"/>
              </a:rPr>
              <a:t>broken </a:t>
            </a:r>
            <a:r>
              <a:rPr sz="2500" b="1" spc="-182" dirty="0">
                <a:latin typeface="Arial"/>
                <a:cs typeface="Arial"/>
              </a:rPr>
              <a:t> </a:t>
            </a:r>
            <a:r>
              <a:rPr sz="2500" b="1" spc="-213" dirty="0">
                <a:latin typeface="Arial"/>
                <a:cs typeface="Arial"/>
              </a:rPr>
              <a:t>down</a:t>
            </a:r>
            <a:r>
              <a:rPr sz="2500" b="1" spc="-208" dirty="0">
                <a:latin typeface="Arial"/>
                <a:cs typeface="Arial"/>
              </a:rPr>
              <a:t> </a:t>
            </a:r>
            <a:r>
              <a:rPr sz="2500" b="1" spc="-154" dirty="0">
                <a:latin typeface="Arial"/>
                <a:cs typeface="Arial"/>
              </a:rPr>
              <a:t>further</a:t>
            </a:r>
            <a:r>
              <a:rPr sz="2500" b="1" spc="-150" dirty="0">
                <a:latin typeface="Arial"/>
                <a:cs typeface="Arial"/>
              </a:rPr>
              <a:t> </a:t>
            </a:r>
            <a:r>
              <a:rPr sz="2500" b="1" spc="-154" dirty="0">
                <a:latin typeface="Arial"/>
                <a:cs typeface="Arial"/>
              </a:rPr>
              <a:t>either</a:t>
            </a:r>
            <a:r>
              <a:rPr sz="2500" b="1" spc="-150" dirty="0">
                <a:latin typeface="Arial"/>
                <a:cs typeface="Arial"/>
              </a:rPr>
              <a:t> </a:t>
            </a:r>
            <a:r>
              <a:rPr sz="2500" b="1" spc="-172" dirty="0">
                <a:latin typeface="Arial"/>
                <a:cs typeface="Arial"/>
              </a:rPr>
              <a:t>before</a:t>
            </a:r>
            <a:r>
              <a:rPr sz="2500" b="1" spc="-168" dirty="0">
                <a:latin typeface="Arial"/>
                <a:cs typeface="Arial"/>
              </a:rPr>
              <a:t> the</a:t>
            </a:r>
            <a:r>
              <a:rPr sz="2500" b="1" spc="-163" dirty="0">
                <a:latin typeface="Arial"/>
                <a:cs typeface="Arial"/>
              </a:rPr>
              <a:t> </a:t>
            </a:r>
            <a:r>
              <a:rPr sz="2500" b="1" spc="-168" dirty="0">
                <a:latin typeface="Arial"/>
                <a:cs typeface="Arial"/>
              </a:rPr>
              <a:t>starch</a:t>
            </a:r>
            <a:r>
              <a:rPr sz="2500" b="1" spc="-163" dirty="0">
                <a:latin typeface="Arial"/>
                <a:cs typeface="Arial"/>
              </a:rPr>
              <a:t> </a:t>
            </a:r>
            <a:r>
              <a:rPr sz="2500" b="1" spc="-141" dirty="0">
                <a:latin typeface="Arial"/>
                <a:cs typeface="Arial"/>
              </a:rPr>
              <a:t>is</a:t>
            </a:r>
            <a:r>
              <a:rPr sz="2500" b="1" spc="-136" dirty="0">
                <a:latin typeface="Arial"/>
                <a:cs typeface="Arial"/>
              </a:rPr>
              <a:t> </a:t>
            </a:r>
            <a:r>
              <a:rPr sz="2500" b="1" spc="-177" dirty="0">
                <a:latin typeface="Arial"/>
                <a:cs typeface="Arial"/>
              </a:rPr>
              <a:t>converted</a:t>
            </a:r>
            <a:r>
              <a:rPr sz="2500" b="1" spc="-172" dirty="0">
                <a:latin typeface="Arial"/>
                <a:cs typeface="Arial"/>
              </a:rPr>
              <a:t> </a:t>
            </a:r>
            <a:r>
              <a:rPr sz="2500" b="1" spc="-159" dirty="0">
                <a:latin typeface="Arial"/>
                <a:cs typeface="Arial"/>
              </a:rPr>
              <a:t>to</a:t>
            </a:r>
            <a:r>
              <a:rPr sz="2500" b="1" spc="-154" dirty="0">
                <a:latin typeface="Arial"/>
                <a:cs typeface="Arial"/>
              </a:rPr>
              <a:t> </a:t>
            </a:r>
            <a:r>
              <a:rPr sz="2500" b="1" spc="-182" dirty="0">
                <a:latin typeface="Arial"/>
                <a:cs typeface="Arial"/>
              </a:rPr>
              <a:t>sugar</a:t>
            </a:r>
            <a:r>
              <a:rPr sz="2500" b="1" spc="-177" dirty="0">
                <a:latin typeface="Arial"/>
                <a:cs typeface="Arial"/>
              </a:rPr>
              <a:t> </a:t>
            </a:r>
            <a:r>
              <a:rPr sz="2500" b="1" spc="-154" dirty="0">
                <a:latin typeface="Arial"/>
                <a:cs typeface="Arial"/>
              </a:rPr>
              <a:t>(wet)</a:t>
            </a:r>
            <a:r>
              <a:rPr sz="2500" b="1" spc="-150" dirty="0">
                <a:latin typeface="Arial"/>
                <a:cs typeface="Arial"/>
              </a:rPr>
              <a:t> </a:t>
            </a:r>
            <a:r>
              <a:rPr sz="2500" b="1" spc="-168" dirty="0">
                <a:latin typeface="Arial"/>
                <a:cs typeface="Arial"/>
              </a:rPr>
              <a:t>or</a:t>
            </a:r>
            <a:r>
              <a:rPr sz="2500" b="1" spc="-163" dirty="0">
                <a:latin typeface="Arial"/>
                <a:cs typeface="Arial"/>
              </a:rPr>
              <a:t> </a:t>
            </a:r>
            <a:r>
              <a:rPr sz="2500" b="1" spc="-172" dirty="0">
                <a:latin typeface="Arial"/>
                <a:cs typeface="Arial"/>
              </a:rPr>
              <a:t>during</a:t>
            </a:r>
            <a:r>
              <a:rPr sz="2500" b="1" spc="-168" dirty="0">
                <a:latin typeface="Arial"/>
                <a:cs typeface="Arial"/>
              </a:rPr>
              <a:t> the </a:t>
            </a:r>
            <a:r>
              <a:rPr sz="2500" b="1" spc="-163" dirty="0">
                <a:latin typeface="Arial"/>
                <a:cs typeface="Arial"/>
              </a:rPr>
              <a:t> </a:t>
            </a:r>
            <a:r>
              <a:rPr sz="2500" b="1" spc="-177" dirty="0">
                <a:latin typeface="Arial"/>
                <a:cs typeface="Arial"/>
              </a:rPr>
              <a:t>conversion</a:t>
            </a:r>
            <a:r>
              <a:rPr sz="2500" b="1" spc="-95" dirty="0">
                <a:latin typeface="Arial"/>
                <a:cs typeface="Arial"/>
              </a:rPr>
              <a:t> </a:t>
            </a:r>
            <a:r>
              <a:rPr sz="2500" b="1" spc="-182" dirty="0">
                <a:latin typeface="Arial"/>
                <a:cs typeface="Arial"/>
              </a:rPr>
              <a:t>process</a:t>
            </a:r>
            <a:r>
              <a:rPr sz="2500" b="1" spc="-91" dirty="0">
                <a:latin typeface="Arial"/>
                <a:cs typeface="Arial"/>
              </a:rPr>
              <a:t> </a:t>
            </a:r>
            <a:r>
              <a:rPr sz="2500" b="1" spc="-141" dirty="0">
                <a:latin typeface="Arial"/>
                <a:cs typeface="Arial"/>
              </a:rPr>
              <a:t>(dry).</a:t>
            </a:r>
            <a:endParaRPr sz="2500" dirty="0">
              <a:latin typeface="Arial"/>
              <a:cs typeface="Arial"/>
            </a:endParaRPr>
          </a:p>
        </p:txBody>
      </p:sp>
      <p:sp>
        <p:nvSpPr>
          <p:cNvPr id="112" name="object 112"/>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3" name="object 113"/>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590261" y="2060964"/>
            <a:ext cx="9193491" cy="4084548"/>
          </a:xfrm>
          <a:prstGeom prst="rect">
            <a:avLst/>
          </a:prstGeom>
        </p:spPr>
        <p:txBody>
          <a:bodyPr vert="horz" wrap="square" lIns="0" tIns="11526" rIns="0" bIns="0" rtlCol="0">
            <a:spAutoFit/>
          </a:bodyPr>
          <a:lstStyle/>
          <a:p>
            <a:pPr marL="183848" marR="13255" indent="-172898" algn="just">
              <a:spcBef>
                <a:spcPts val="91"/>
              </a:spcBef>
            </a:pPr>
            <a:r>
              <a:rPr sz="2500" b="1" spc="-150" dirty="0">
                <a:latin typeface="Arial"/>
                <a:cs typeface="Arial"/>
              </a:rPr>
              <a:t>In </a:t>
            </a:r>
            <a:r>
              <a:rPr sz="2500" b="1" spc="-182" dirty="0">
                <a:latin typeface="Arial"/>
                <a:cs typeface="Arial"/>
              </a:rPr>
              <a:t>both </a:t>
            </a:r>
            <a:r>
              <a:rPr sz="2500" b="1" spc="-168" dirty="0">
                <a:latin typeface="Arial"/>
                <a:cs typeface="Arial"/>
              </a:rPr>
              <a:t>cases, the starch </a:t>
            </a:r>
            <a:r>
              <a:rPr sz="2500" b="1" spc="-141" dirty="0">
                <a:latin typeface="Arial"/>
                <a:cs typeface="Arial"/>
              </a:rPr>
              <a:t>is </a:t>
            </a:r>
            <a:r>
              <a:rPr sz="2500" b="1" spc="-177" dirty="0">
                <a:latin typeface="Arial"/>
                <a:cs typeface="Arial"/>
              </a:rPr>
              <a:t>converted </a:t>
            </a:r>
            <a:r>
              <a:rPr sz="2500" b="1" spc="-159" dirty="0">
                <a:latin typeface="Arial"/>
                <a:cs typeface="Arial"/>
              </a:rPr>
              <a:t>to </a:t>
            </a:r>
            <a:r>
              <a:rPr sz="2500" b="1" spc="-182" dirty="0">
                <a:latin typeface="Arial"/>
                <a:cs typeface="Arial"/>
              </a:rPr>
              <a:t>sugar, </a:t>
            </a:r>
            <a:r>
              <a:rPr sz="2500" b="1" spc="-150" dirty="0">
                <a:latin typeface="Arial"/>
                <a:cs typeface="Arial"/>
              </a:rPr>
              <a:t>typically </a:t>
            </a:r>
            <a:r>
              <a:rPr sz="2500" b="1" spc="-177" dirty="0">
                <a:latin typeface="Arial"/>
                <a:cs typeface="Arial"/>
              </a:rPr>
              <a:t>using </a:t>
            </a:r>
            <a:r>
              <a:rPr sz="2500" b="1" spc="-185" dirty="0">
                <a:latin typeface="Arial"/>
                <a:cs typeface="Arial"/>
              </a:rPr>
              <a:t>a </a:t>
            </a:r>
            <a:r>
              <a:rPr sz="2500" b="1" spc="-172" dirty="0">
                <a:latin typeface="Arial"/>
                <a:cs typeface="Arial"/>
              </a:rPr>
              <a:t>high-temperature </a:t>
            </a:r>
            <a:r>
              <a:rPr sz="2500" b="1" spc="-168" dirty="0">
                <a:latin typeface="Arial"/>
                <a:cs typeface="Arial"/>
              </a:rPr>
              <a:t> </a:t>
            </a:r>
            <a:r>
              <a:rPr sz="2500" b="1" spc="-200" dirty="0">
                <a:latin typeface="Arial"/>
                <a:cs typeface="Arial"/>
              </a:rPr>
              <a:t>enzyme</a:t>
            </a:r>
            <a:r>
              <a:rPr sz="2500" b="1" spc="-95" dirty="0">
                <a:latin typeface="Arial"/>
                <a:cs typeface="Arial"/>
              </a:rPr>
              <a:t> </a:t>
            </a:r>
            <a:r>
              <a:rPr sz="2500" b="1" spc="-172" dirty="0">
                <a:latin typeface="Arial"/>
                <a:cs typeface="Arial"/>
              </a:rPr>
              <a:t>process.</a:t>
            </a:r>
            <a:endParaRPr sz="2500" dirty="0">
              <a:latin typeface="Arial"/>
              <a:cs typeface="Arial"/>
            </a:endParaRPr>
          </a:p>
          <a:p>
            <a:pPr marL="183848" marR="13255" indent="-172898" algn="just">
              <a:lnSpc>
                <a:spcPts val="2106"/>
              </a:lnSpc>
              <a:spcBef>
                <a:spcPts val="563"/>
              </a:spcBef>
            </a:pPr>
            <a:r>
              <a:rPr sz="2500" b="1" spc="-208" dirty="0">
                <a:latin typeface="Arial"/>
                <a:cs typeface="Arial"/>
              </a:rPr>
              <a:t>From </a:t>
            </a:r>
            <a:r>
              <a:rPr sz="2500" b="1" spc="-150" dirty="0">
                <a:latin typeface="Arial"/>
                <a:cs typeface="Arial"/>
              </a:rPr>
              <a:t>this </a:t>
            </a:r>
            <a:r>
              <a:rPr sz="2500" b="1" spc="-163" dirty="0">
                <a:latin typeface="Arial"/>
                <a:cs typeface="Arial"/>
              </a:rPr>
              <a:t>point on, </a:t>
            </a:r>
            <a:r>
              <a:rPr sz="2500" b="1" spc="-168" dirty="0">
                <a:latin typeface="Arial"/>
                <a:cs typeface="Arial"/>
              </a:rPr>
              <a:t>the </a:t>
            </a:r>
            <a:r>
              <a:rPr sz="2500" b="1" spc="-182" dirty="0">
                <a:latin typeface="Arial"/>
                <a:cs typeface="Arial"/>
              </a:rPr>
              <a:t>process </a:t>
            </a:r>
            <a:r>
              <a:rPr sz="2500" b="1" spc="-141" dirty="0">
                <a:latin typeface="Arial"/>
                <a:cs typeface="Arial"/>
              </a:rPr>
              <a:t>is </a:t>
            </a:r>
            <a:r>
              <a:rPr sz="2500" b="1" spc="-154" dirty="0">
                <a:latin typeface="Arial"/>
                <a:cs typeface="Arial"/>
              </a:rPr>
              <a:t>similar </a:t>
            </a:r>
            <a:r>
              <a:rPr sz="2500" b="1" spc="-159" dirty="0">
                <a:latin typeface="Arial"/>
                <a:cs typeface="Arial"/>
              </a:rPr>
              <a:t>to </a:t>
            </a:r>
            <a:r>
              <a:rPr sz="2500" b="1" spc="-154" dirty="0">
                <a:latin typeface="Arial"/>
                <a:cs typeface="Arial"/>
              </a:rPr>
              <a:t>that </a:t>
            </a:r>
            <a:r>
              <a:rPr sz="2500" b="1" spc="-150" dirty="0">
                <a:latin typeface="Arial"/>
                <a:cs typeface="Arial"/>
              </a:rPr>
              <a:t>for </a:t>
            </a:r>
            <a:r>
              <a:rPr sz="2500" b="1" spc="-182" dirty="0">
                <a:latin typeface="Arial"/>
                <a:cs typeface="Arial"/>
              </a:rPr>
              <a:t>sugar </a:t>
            </a:r>
            <a:r>
              <a:rPr sz="2500" b="1" spc="-168" dirty="0">
                <a:latin typeface="Arial"/>
                <a:cs typeface="Arial"/>
              </a:rPr>
              <a:t>crops, </a:t>
            </a:r>
            <a:r>
              <a:rPr sz="2500" b="1" spc="-191" dirty="0">
                <a:latin typeface="Arial"/>
                <a:cs typeface="Arial"/>
              </a:rPr>
              <a:t>where </a:t>
            </a:r>
            <a:r>
              <a:rPr sz="2500" b="1" spc="-182" dirty="0">
                <a:latin typeface="Arial"/>
                <a:cs typeface="Arial"/>
              </a:rPr>
              <a:t>sugars </a:t>
            </a:r>
            <a:r>
              <a:rPr sz="2500" b="1" spc="-168" dirty="0">
                <a:latin typeface="Arial"/>
                <a:cs typeface="Arial"/>
              </a:rPr>
              <a:t>are </a:t>
            </a:r>
            <a:r>
              <a:rPr sz="2500" b="1" spc="-163" dirty="0">
                <a:latin typeface="Arial"/>
                <a:cs typeface="Arial"/>
              </a:rPr>
              <a:t> </a:t>
            </a:r>
            <a:r>
              <a:rPr sz="2500" b="1" spc="-182" dirty="0">
                <a:latin typeface="Arial"/>
                <a:cs typeface="Arial"/>
              </a:rPr>
              <a:t>fermented</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68" dirty="0">
                <a:latin typeface="Arial"/>
                <a:cs typeface="Arial"/>
              </a:rPr>
              <a:t>alcohol</a:t>
            </a:r>
            <a:r>
              <a:rPr sz="2500" b="1" spc="-91" dirty="0">
                <a:latin typeface="Arial"/>
                <a:cs typeface="Arial"/>
              </a:rPr>
              <a:t> </a:t>
            </a:r>
            <a:r>
              <a:rPr sz="2500" b="1" spc="-177" dirty="0">
                <a:latin typeface="Arial"/>
                <a:cs typeface="Arial"/>
              </a:rPr>
              <a:t>using</a:t>
            </a:r>
            <a:r>
              <a:rPr sz="2500" b="1" spc="-91" dirty="0">
                <a:latin typeface="Arial"/>
                <a:cs typeface="Arial"/>
              </a:rPr>
              <a:t> </a:t>
            </a:r>
            <a:r>
              <a:rPr sz="2500" b="1" spc="-172" dirty="0">
                <a:latin typeface="Arial"/>
                <a:cs typeface="Arial"/>
              </a:rPr>
              <a:t>yeasts</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68" dirty="0">
                <a:latin typeface="Arial"/>
                <a:cs typeface="Arial"/>
              </a:rPr>
              <a:t>other</a:t>
            </a:r>
            <a:r>
              <a:rPr sz="2500" b="1" spc="-91" dirty="0">
                <a:latin typeface="Arial"/>
                <a:cs typeface="Arial"/>
              </a:rPr>
              <a:t> </a:t>
            </a:r>
            <a:r>
              <a:rPr sz="2500" b="1" spc="-172" dirty="0">
                <a:latin typeface="Arial"/>
                <a:cs typeface="Arial"/>
              </a:rPr>
              <a:t>microbes.</a:t>
            </a:r>
            <a:endParaRPr sz="2500" dirty="0">
              <a:latin typeface="Arial"/>
              <a:cs typeface="Arial"/>
            </a:endParaRPr>
          </a:p>
          <a:p>
            <a:pPr marL="183848" marR="13255" indent="-172898" algn="just">
              <a:lnSpc>
                <a:spcPct val="100800"/>
              </a:lnSpc>
              <a:spcBef>
                <a:spcPts val="363"/>
              </a:spcBef>
            </a:pPr>
            <a:r>
              <a:rPr sz="2500" b="1" spc="-241" dirty="0">
                <a:solidFill>
                  <a:srgbClr val="008000"/>
                </a:solidFill>
                <a:latin typeface="Arial"/>
                <a:cs typeface="Arial"/>
              </a:rPr>
              <a:t>A</a:t>
            </a:r>
            <a:r>
              <a:rPr sz="2500" b="1" spc="-236" dirty="0">
                <a:solidFill>
                  <a:srgbClr val="008000"/>
                </a:solidFill>
                <a:latin typeface="Arial"/>
                <a:cs typeface="Arial"/>
              </a:rPr>
              <a:t> </a:t>
            </a:r>
            <a:r>
              <a:rPr sz="2500" b="1" spc="-141" dirty="0">
                <a:solidFill>
                  <a:srgbClr val="008000"/>
                </a:solidFill>
                <a:latin typeface="Arial"/>
                <a:cs typeface="Arial"/>
              </a:rPr>
              <a:t>final </a:t>
            </a:r>
            <a:r>
              <a:rPr sz="2500" b="1" spc="-172" dirty="0">
                <a:solidFill>
                  <a:srgbClr val="008000"/>
                </a:solidFill>
                <a:latin typeface="Arial"/>
                <a:cs typeface="Arial"/>
              </a:rPr>
              <a:t>step </a:t>
            </a:r>
            <a:r>
              <a:rPr sz="2500" b="1" spc="-141" dirty="0">
                <a:solidFill>
                  <a:srgbClr val="008000"/>
                </a:solidFill>
                <a:latin typeface="Arial"/>
                <a:cs typeface="Arial"/>
              </a:rPr>
              <a:t>distils </a:t>
            </a:r>
            <a:r>
              <a:rPr sz="2500" b="1" spc="-145" dirty="0">
                <a:solidFill>
                  <a:srgbClr val="008000"/>
                </a:solidFill>
                <a:latin typeface="Arial"/>
                <a:cs typeface="Arial"/>
              </a:rPr>
              <a:t>(purifies) </a:t>
            </a:r>
            <a:r>
              <a:rPr sz="2500" b="1" spc="-168" dirty="0">
                <a:solidFill>
                  <a:srgbClr val="008000"/>
                </a:solidFill>
                <a:latin typeface="Arial"/>
                <a:cs typeface="Arial"/>
              </a:rPr>
              <a:t>the ethanol </a:t>
            </a:r>
            <a:r>
              <a:rPr sz="2500" b="1" spc="-159" dirty="0">
                <a:solidFill>
                  <a:srgbClr val="008000"/>
                </a:solidFill>
                <a:latin typeface="Arial"/>
                <a:cs typeface="Arial"/>
              </a:rPr>
              <a:t>to </a:t>
            </a:r>
            <a:r>
              <a:rPr sz="2500" b="1" spc="-168" dirty="0">
                <a:solidFill>
                  <a:srgbClr val="008000"/>
                </a:solidFill>
                <a:latin typeface="Arial"/>
                <a:cs typeface="Arial"/>
              </a:rPr>
              <a:t>the desired concentration </a:t>
            </a:r>
            <a:r>
              <a:rPr sz="2500" b="1" spc="-195" dirty="0">
                <a:solidFill>
                  <a:srgbClr val="008000"/>
                </a:solidFill>
                <a:latin typeface="Arial"/>
                <a:cs typeface="Arial"/>
              </a:rPr>
              <a:t>and</a:t>
            </a:r>
            <a:r>
              <a:rPr sz="2500" b="1" spc="-191" dirty="0">
                <a:solidFill>
                  <a:srgbClr val="008000"/>
                </a:solidFill>
                <a:latin typeface="Arial"/>
                <a:cs typeface="Arial"/>
              </a:rPr>
              <a:t> </a:t>
            </a:r>
            <a:r>
              <a:rPr sz="2500" b="1" spc="-195" dirty="0">
                <a:solidFill>
                  <a:srgbClr val="008000"/>
                </a:solidFill>
                <a:latin typeface="Arial"/>
                <a:cs typeface="Arial"/>
              </a:rPr>
              <a:t>removes </a:t>
            </a:r>
            <a:r>
              <a:rPr sz="2500" b="1" spc="-191" dirty="0">
                <a:solidFill>
                  <a:srgbClr val="008000"/>
                </a:solidFill>
                <a:latin typeface="Arial"/>
                <a:cs typeface="Arial"/>
              </a:rPr>
              <a:t> </a:t>
            </a:r>
            <a:r>
              <a:rPr sz="2500" b="1" spc="-172" dirty="0">
                <a:solidFill>
                  <a:srgbClr val="008000"/>
                </a:solidFill>
                <a:latin typeface="Arial"/>
                <a:cs typeface="Arial"/>
              </a:rPr>
              <a:t>water.</a:t>
            </a:r>
            <a:endParaRPr sz="2500" dirty="0">
              <a:latin typeface="Arial"/>
              <a:cs typeface="Arial"/>
            </a:endParaRPr>
          </a:p>
          <a:p>
            <a:pPr marL="183848" marR="4611" indent="-172898" algn="just">
              <a:lnSpc>
                <a:spcPct val="100299"/>
              </a:lnSpc>
              <a:spcBef>
                <a:spcPts val="427"/>
              </a:spcBef>
            </a:pPr>
            <a:r>
              <a:rPr sz="2500" b="1" spc="-195" dirty="0">
                <a:latin typeface="Arial"/>
                <a:cs typeface="Arial"/>
              </a:rPr>
              <a:t>The </a:t>
            </a:r>
            <a:r>
              <a:rPr sz="2500" b="1" spc="-163" dirty="0">
                <a:latin typeface="Arial"/>
                <a:cs typeface="Arial"/>
              </a:rPr>
              <a:t>grain </a:t>
            </a:r>
            <a:r>
              <a:rPr sz="2500" b="1" spc="-141" dirty="0">
                <a:latin typeface="Arial"/>
                <a:cs typeface="Arial"/>
              </a:rPr>
              <a:t>to- </a:t>
            </a:r>
            <a:r>
              <a:rPr sz="2500" b="1" spc="-168" dirty="0">
                <a:latin typeface="Arial"/>
                <a:cs typeface="Arial"/>
              </a:rPr>
              <a:t>ethanol </a:t>
            </a:r>
            <a:r>
              <a:rPr sz="2500" b="1" spc="-182" dirty="0">
                <a:latin typeface="Arial"/>
                <a:cs typeface="Arial"/>
              </a:rPr>
              <a:t>process </a:t>
            </a:r>
            <a:r>
              <a:rPr sz="2500" b="1" spc="-168" dirty="0">
                <a:latin typeface="Arial"/>
                <a:cs typeface="Arial"/>
              </a:rPr>
              <a:t>also </a:t>
            </a:r>
            <a:r>
              <a:rPr sz="2500" b="1" spc="-159" dirty="0">
                <a:latin typeface="Arial"/>
                <a:cs typeface="Arial"/>
              </a:rPr>
              <a:t>yields </a:t>
            </a:r>
            <a:r>
              <a:rPr sz="2500" b="1" spc="-163" dirty="0">
                <a:latin typeface="Arial"/>
                <a:cs typeface="Arial"/>
              </a:rPr>
              <a:t>several </a:t>
            </a:r>
            <a:r>
              <a:rPr sz="2500" b="1" spc="-168" dirty="0">
                <a:latin typeface="Arial"/>
                <a:cs typeface="Arial"/>
              </a:rPr>
              <a:t>co-products, </a:t>
            </a:r>
            <a:r>
              <a:rPr sz="2500" b="1" spc="-191" dirty="0">
                <a:latin typeface="Arial"/>
                <a:cs typeface="Arial"/>
              </a:rPr>
              <a:t>such </a:t>
            </a:r>
            <a:r>
              <a:rPr sz="2500" b="1" spc="-185" dirty="0">
                <a:latin typeface="Arial"/>
                <a:cs typeface="Arial"/>
              </a:rPr>
              <a:t>as </a:t>
            </a:r>
            <a:r>
              <a:rPr sz="2500" b="1" spc="-154" dirty="0">
                <a:solidFill>
                  <a:srgbClr val="008000"/>
                </a:solidFill>
                <a:latin typeface="Arial"/>
                <a:cs typeface="Arial"/>
              </a:rPr>
              <a:t>protein-rich </a:t>
            </a:r>
            <a:r>
              <a:rPr sz="2500" b="1" spc="-150" dirty="0">
                <a:solidFill>
                  <a:srgbClr val="008000"/>
                </a:solidFill>
                <a:latin typeface="Arial"/>
                <a:cs typeface="Arial"/>
              </a:rPr>
              <a:t> </a:t>
            </a:r>
            <a:r>
              <a:rPr sz="2500" b="1" spc="-172" dirty="0">
                <a:solidFill>
                  <a:srgbClr val="008000"/>
                </a:solidFill>
                <a:latin typeface="Arial"/>
                <a:cs typeface="Arial"/>
              </a:rPr>
              <a:t>animal</a:t>
            </a:r>
            <a:r>
              <a:rPr sz="2500" b="1" spc="-168" dirty="0">
                <a:solidFill>
                  <a:srgbClr val="008000"/>
                </a:solidFill>
                <a:latin typeface="Arial"/>
                <a:cs typeface="Arial"/>
              </a:rPr>
              <a:t> </a:t>
            </a:r>
            <a:r>
              <a:rPr sz="2500" b="1" spc="-172" dirty="0">
                <a:solidFill>
                  <a:srgbClr val="008000"/>
                </a:solidFill>
                <a:latin typeface="Arial"/>
                <a:cs typeface="Arial"/>
              </a:rPr>
              <a:t>feed</a:t>
            </a:r>
            <a:r>
              <a:rPr sz="2500" b="1" spc="-168" dirty="0">
                <a:solidFill>
                  <a:srgbClr val="008000"/>
                </a:solidFill>
                <a:latin typeface="Arial"/>
                <a:cs typeface="Arial"/>
              </a:rPr>
              <a:t> </a:t>
            </a:r>
            <a:r>
              <a:rPr sz="2500" b="1" spc="-141" dirty="0">
                <a:latin typeface="Arial"/>
                <a:cs typeface="Arial"/>
              </a:rPr>
              <a:t>(e.g.</a:t>
            </a:r>
            <a:r>
              <a:rPr sz="2500" b="1" spc="-136" dirty="0">
                <a:latin typeface="Arial"/>
                <a:cs typeface="Arial"/>
              </a:rPr>
              <a:t> </a:t>
            </a:r>
            <a:r>
              <a:rPr sz="2500" b="1" spc="-141" dirty="0">
                <a:latin typeface="Arial"/>
                <a:cs typeface="Arial"/>
              </a:rPr>
              <a:t>distillers</a:t>
            </a:r>
            <a:r>
              <a:rPr sz="2500" b="1" spc="-136" dirty="0">
                <a:latin typeface="Arial"/>
                <a:cs typeface="Arial"/>
              </a:rPr>
              <a:t> </a:t>
            </a:r>
            <a:r>
              <a:rPr sz="2500" b="1" spc="-172" dirty="0">
                <a:latin typeface="Arial"/>
                <a:cs typeface="Arial"/>
              </a:rPr>
              <a:t>dry</a:t>
            </a:r>
            <a:r>
              <a:rPr sz="2500" b="1" spc="-168" dirty="0">
                <a:latin typeface="Arial"/>
                <a:cs typeface="Arial"/>
              </a:rPr>
              <a:t> </a:t>
            </a:r>
            <a:r>
              <a:rPr sz="2500" b="1" spc="-163" dirty="0">
                <a:latin typeface="Arial"/>
                <a:cs typeface="Arial"/>
              </a:rPr>
              <a:t>grain</a:t>
            </a:r>
            <a:r>
              <a:rPr sz="2500" b="1" spc="-159" dirty="0">
                <a:latin typeface="Arial"/>
                <a:cs typeface="Arial"/>
              </a:rPr>
              <a:t> </a:t>
            </a:r>
            <a:r>
              <a:rPr sz="2500" b="1" spc="-154" dirty="0">
                <a:latin typeface="Arial"/>
                <a:cs typeface="Arial"/>
              </a:rPr>
              <a:t>soluble,</a:t>
            </a:r>
            <a:r>
              <a:rPr sz="2500" b="1" spc="-150" dirty="0">
                <a:latin typeface="Arial"/>
                <a:cs typeface="Arial"/>
              </a:rPr>
              <a:t> </a:t>
            </a:r>
            <a:r>
              <a:rPr sz="2500" b="1" spc="-168" dirty="0">
                <a:latin typeface="Arial"/>
                <a:cs typeface="Arial"/>
              </a:rPr>
              <a:t>or</a:t>
            </a:r>
            <a:r>
              <a:rPr sz="2500" b="1" spc="-163" dirty="0">
                <a:latin typeface="Arial"/>
                <a:cs typeface="Arial"/>
              </a:rPr>
              <a:t> </a:t>
            </a:r>
            <a:r>
              <a:rPr sz="2500" b="1" spc="-213" dirty="0">
                <a:latin typeface="Arial"/>
                <a:cs typeface="Arial"/>
              </a:rPr>
              <a:t>DDGS)</a:t>
            </a:r>
            <a:r>
              <a:rPr sz="2500" b="1" spc="-208" dirty="0">
                <a:latin typeface="Arial"/>
                <a:cs typeface="Arial"/>
              </a:rPr>
              <a:t> </a:t>
            </a:r>
            <a:r>
              <a:rPr sz="2500" b="1" spc="-195" dirty="0">
                <a:latin typeface="Arial"/>
                <a:cs typeface="Arial"/>
              </a:rPr>
              <a:t>and</a:t>
            </a:r>
            <a:r>
              <a:rPr sz="2500" b="1" spc="118" dirty="0">
                <a:latin typeface="Arial"/>
                <a:cs typeface="Arial"/>
              </a:rPr>
              <a:t> </a:t>
            </a:r>
            <a:r>
              <a:rPr sz="2500" b="1" spc="-150" dirty="0">
                <a:latin typeface="Arial"/>
                <a:cs typeface="Arial"/>
              </a:rPr>
              <a:t>in</a:t>
            </a:r>
            <a:r>
              <a:rPr sz="2500" b="1" spc="204" dirty="0">
                <a:latin typeface="Arial"/>
                <a:cs typeface="Arial"/>
              </a:rPr>
              <a:t> </a:t>
            </a:r>
            <a:r>
              <a:rPr sz="2500" b="1" spc="-218" dirty="0">
                <a:latin typeface="Arial"/>
                <a:cs typeface="Arial"/>
              </a:rPr>
              <a:t>some</a:t>
            </a:r>
            <a:r>
              <a:rPr sz="2500" b="1" spc="73" dirty="0">
                <a:latin typeface="Arial"/>
                <a:cs typeface="Arial"/>
              </a:rPr>
              <a:t> </a:t>
            </a:r>
            <a:r>
              <a:rPr sz="2500" b="1" spc="-185" dirty="0">
                <a:latin typeface="Arial"/>
                <a:cs typeface="Arial"/>
              </a:rPr>
              <a:t>cases </a:t>
            </a:r>
            <a:r>
              <a:rPr sz="2500" b="1" spc="-182" dirty="0">
                <a:latin typeface="Arial"/>
                <a:cs typeface="Arial"/>
              </a:rPr>
              <a:t> </a:t>
            </a:r>
            <a:r>
              <a:rPr sz="2500" b="1" spc="-182" dirty="0">
                <a:solidFill>
                  <a:srgbClr val="008000"/>
                </a:solidFill>
                <a:latin typeface="Arial"/>
                <a:cs typeface="Arial"/>
              </a:rPr>
              <a:t>sweetener</a:t>
            </a:r>
            <a:r>
              <a:rPr sz="2500" b="1" spc="-182" dirty="0">
                <a:latin typeface="Arial"/>
                <a:cs typeface="Arial"/>
              </a:rPr>
              <a:t>, </a:t>
            </a:r>
            <a:r>
              <a:rPr sz="2500" b="1" spc="-177" dirty="0">
                <a:latin typeface="Arial"/>
                <a:cs typeface="Arial"/>
              </a:rPr>
              <a:t>although </a:t>
            </a:r>
            <a:r>
              <a:rPr sz="2500" b="1" spc="-150" dirty="0">
                <a:latin typeface="Arial"/>
                <a:cs typeface="Arial"/>
              </a:rPr>
              <a:t>this </a:t>
            </a:r>
            <a:r>
              <a:rPr sz="2500" b="1" spc="-163" dirty="0">
                <a:latin typeface="Arial"/>
                <a:cs typeface="Arial"/>
              </a:rPr>
              <a:t>varies </a:t>
            </a:r>
            <a:r>
              <a:rPr sz="2500" b="1" spc="-185" dirty="0">
                <a:latin typeface="Arial"/>
                <a:cs typeface="Arial"/>
              </a:rPr>
              <a:t>depending </a:t>
            </a:r>
            <a:r>
              <a:rPr sz="2500" b="1" spc="-200" dirty="0">
                <a:latin typeface="Arial"/>
                <a:cs typeface="Arial"/>
              </a:rPr>
              <a:t>on </a:t>
            </a:r>
            <a:r>
              <a:rPr sz="2500" b="1" spc="-168" dirty="0">
                <a:latin typeface="Arial"/>
                <a:cs typeface="Arial"/>
              </a:rPr>
              <a:t>the </a:t>
            </a:r>
            <a:r>
              <a:rPr sz="2500" b="1" spc="-154" dirty="0">
                <a:latin typeface="Arial"/>
                <a:cs typeface="Arial"/>
              </a:rPr>
              <a:t>specific </a:t>
            </a:r>
            <a:r>
              <a:rPr sz="2500" b="1" spc="-172" dirty="0">
                <a:latin typeface="Arial"/>
                <a:cs typeface="Arial"/>
              </a:rPr>
              <a:t>feedstock </a:t>
            </a:r>
            <a:r>
              <a:rPr sz="2500" b="1" spc="-195" dirty="0">
                <a:latin typeface="Arial"/>
                <a:cs typeface="Arial"/>
              </a:rPr>
              <a:t>and </a:t>
            </a:r>
            <a:r>
              <a:rPr sz="2500" b="1" spc="-182" dirty="0">
                <a:latin typeface="Arial"/>
                <a:cs typeface="Arial"/>
              </a:rPr>
              <a:t>process </a:t>
            </a:r>
            <a:r>
              <a:rPr sz="2500" b="1" spc="-177" dirty="0">
                <a:latin typeface="Arial"/>
                <a:cs typeface="Arial"/>
              </a:rPr>
              <a:t> </a:t>
            </a:r>
            <a:r>
              <a:rPr sz="2500" b="1" spc="-172" dirty="0">
                <a:latin typeface="Arial"/>
                <a:cs typeface="Arial"/>
              </a:rPr>
              <a:t>used.</a:t>
            </a:r>
            <a:endParaRPr sz="2500" dirty="0">
              <a:latin typeface="Arial"/>
              <a:cs typeface="Arial"/>
            </a:endParaRPr>
          </a:p>
        </p:txBody>
      </p:sp>
      <p:sp>
        <p:nvSpPr>
          <p:cNvPr id="113" name="object 113"/>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4" name="object 114"/>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392291"/>
            <a:ext cx="6469571" cy="626102"/>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1" name="object 111"/>
          <p:cNvSpPr txBox="1"/>
          <p:nvPr/>
        </p:nvSpPr>
        <p:spPr>
          <a:xfrm>
            <a:off x="5207208" y="988883"/>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pic>
        <p:nvPicPr>
          <p:cNvPr id="113" name="object 113"/>
          <p:cNvPicPr/>
          <p:nvPr/>
        </p:nvPicPr>
        <p:blipFill>
          <a:blip r:embed="rId2" cstate="print"/>
          <a:stretch>
            <a:fillRect/>
          </a:stretch>
        </p:blipFill>
        <p:spPr>
          <a:xfrm>
            <a:off x="2825639" y="1706956"/>
            <a:ext cx="6404160" cy="4791954"/>
          </a:xfrm>
          <a:prstGeom prst="rect">
            <a:avLst/>
          </a:prstGeom>
        </p:spPr>
      </p:pic>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457126"/>
            <a:ext cx="6469571" cy="626102"/>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1" name="object 111"/>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pic>
        <p:nvPicPr>
          <p:cNvPr id="112" name="object 112"/>
          <p:cNvPicPr/>
          <p:nvPr/>
        </p:nvPicPr>
        <p:blipFill>
          <a:blip r:embed="rId2" cstate="print"/>
          <a:stretch>
            <a:fillRect/>
          </a:stretch>
        </p:blipFill>
        <p:spPr>
          <a:xfrm>
            <a:off x="3010056" y="1839506"/>
            <a:ext cx="6219744" cy="46738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2438941" y="3303026"/>
            <a:ext cx="2229714" cy="346795"/>
          </a:xfrm>
          <a:prstGeom prst="rect">
            <a:avLst/>
          </a:prstGeom>
        </p:spPr>
        <p:txBody>
          <a:bodyPr vert="horz" wrap="square" lIns="0" tIns="11526" rIns="0" bIns="0" rtlCol="0">
            <a:spAutoFit/>
          </a:bodyPr>
          <a:lstStyle/>
          <a:p>
            <a:pPr marL="11527">
              <a:spcBef>
                <a:spcPts val="91"/>
              </a:spcBef>
            </a:pPr>
            <a:r>
              <a:rPr lang="it-IT" sz="2178" b="1" spc="-286">
                <a:latin typeface="Arial"/>
                <a:cs typeface="Arial"/>
              </a:rPr>
              <a:t>From starchy crops</a:t>
            </a:r>
            <a:endParaRPr sz="2178" dirty="0">
              <a:latin typeface="Arial"/>
              <a:cs typeface="Arial"/>
            </a:endParaRPr>
          </a:p>
        </p:txBody>
      </p:sp>
      <p:grpSp>
        <p:nvGrpSpPr>
          <p:cNvPr id="8" name="object 8"/>
          <p:cNvGrpSpPr/>
          <p:nvPr/>
        </p:nvGrpSpPr>
        <p:grpSpPr>
          <a:xfrm>
            <a:off x="2095176" y="1895696"/>
            <a:ext cx="7722741" cy="4660449"/>
            <a:chOff x="938385" y="2088776"/>
            <a:chExt cx="8509316" cy="5135124"/>
          </a:xfrm>
        </p:grpSpPr>
        <p:sp>
          <p:nvSpPr>
            <p:cNvPr id="9" name="object 9"/>
            <p:cNvSpPr/>
            <p:nvPr/>
          </p:nvSpPr>
          <p:spPr>
            <a:xfrm>
              <a:off x="938385" y="2145926"/>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0" name="object 10"/>
            <p:cNvSpPr/>
            <p:nvPr/>
          </p:nvSpPr>
          <p:spPr>
            <a:xfrm>
              <a:off x="1113010" y="20887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sz="1634"/>
            </a:p>
          </p:txBody>
        </p:sp>
        <p:sp>
          <p:nvSpPr>
            <p:cNvPr id="11" name="object 11"/>
            <p:cNvSpPr/>
            <p:nvPr/>
          </p:nvSpPr>
          <p:spPr>
            <a:xfrm>
              <a:off x="951085" y="3822325"/>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2" name="object 12"/>
            <p:cNvSpPr/>
            <p:nvPr/>
          </p:nvSpPr>
          <p:spPr>
            <a:xfrm>
              <a:off x="1125710" y="3765175"/>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sz="1634"/>
            </a:p>
          </p:txBody>
        </p:sp>
        <p:sp>
          <p:nvSpPr>
            <p:cNvPr id="13" name="object 13"/>
            <p:cNvSpPr/>
            <p:nvPr/>
          </p:nvSpPr>
          <p:spPr>
            <a:xfrm>
              <a:off x="951085" y="5733675"/>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4" name="object 14"/>
            <p:cNvSpPr/>
            <p:nvPr/>
          </p:nvSpPr>
          <p:spPr>
            <a:xfrm>
              <a:off x="1125710" y="5676525"/>
              <a:ext cx="114300" cy="114300"/>
            </a:xfrm>
            <a:custGeom>
              <a:avLst/>
              <a:gdLst/>
              <a:ahLst/>
              <a:cxnLst/>
              <a:rect l="l" t="t" r="r" b="b"/>
              <a:pathLst>
                <a:path w="114300" h="114300">
                  <a:moveTo>
                    <a:pt x="0" y="0"/>
                  </a:moveTo>
                  <a:lnTo>
                    <a:pt x="0" y="114299"/>
                  </a:lnTo>
                  <a:lnTo>
                    <a:pt x="114300" y="57149"/>
                  </a:lnTo>
                  <a:lnTo>
                    <a:pt x="0" y="0"/>
                  </a:lnTo>
                  <a:close/>
                </a:path>
              </a:pathLst>
            </a:custGeom>
            <a:solidFill>
              <a:srgbClr val="000000"/>
            </a:solidFill>
          </p:spPr>
          <p:txBody>
            <a:bodyPr wrap="square" lIns="0" tIns="0" rIns="0" bIns="0" rtlCol="0"/>
            <a:lstStyle/>
            <a:p>
              <a:endParaRPr sz="1634"/>
            </a:p>
          </p:txBody>
        </p:sp>
        <p:sp>
          <p:nvSpPr>
            <p:cNvPr id="15" name="object 15"/>
            <p:cNvSpPr/>
            <p:nvPr/>
          </p:nvSpPr>
          <p:spPr>
            <a:xfrm>
              <a:off x="3830809" y="2931409"/>
              <a:ext cx="1624330" cy="916940"/>
            </a:xfrm>
            <a:custGeom>
              <a:avLst/>
              <a:gdLst/>
              <a:ahLst/>
              <a:cxnLst/>
              <a:rect l="l" t="t" r="r" b="b"/>
              <a:pathLst>
                <a:path w="1624329" h="916939">
                  <a:moveTo>
                    <a:pt x="0" y="916315"/>
                  </a:moveTo>
                  <a:lnTo>
                    <a:pt x="1624166" y="0"/>
                  </a:lnTo>
                </a:path>
              </a:pathLst>
            </a:custGeom>
            <a:ln w="38099">
              <a:solidFill>
                <a:srgbClr val="000000"/>
              </a:solidFill>
            </a:ln>
          </p:spPr>
          <p:txBody>
            <a:bodyPr wrap="square" lIns="0" tIns="0" rIns="0" bIns="0" rtlCol="0"/>
            <a:lstStyle/>
            <a:p>
              <a:endParaRPr sz="1634"/>
            </a:p>
          </p:txBody>
        </p:sp>
        <p:sp>
          <p:nvSpPr>
            <p:cNvPr id="16" name="object 16"/>
            <p:cNvSpPr/>
            <p:nvPr/>
          </p:nvSpPr>
          <p:spPr>
            <a:xfrm>
              <a:off x="5360528" y="2912687"/>
              <a:ext cx="127635" cy="106045"/>
            </a:xfrm>
            <a:custGeom>
              <a:avLst/>
              <a:gdLst/>
              <a:ahLst/>
              <a:cxnLst/>
              <a:rect l="l" t="t" r="r" b="b"/>
              <a:pathLst>
                <a:path w="127635" h="106044">
                  <a:moveTo>
                    <a:pt x="127631" y="0"/>
                  </a:moveTo>
                  <a:lnTo>
                    <a:pt x="0" y="6389"/>
                  </a:lnTo>
                  <a:lnTo>
                    <a:pt x="56164" y="105938"/>
                  </a:lnTo>
                  <a:lnTo>
                    <a:pt x="127631" y="0"/>
                  </a:lnTo>
                  <a:close/>
                </a:path>
              </a:pathLst>
            </a:custGeom>
            <a:solidFill>
              <a:srgbClr val="000000"/>
            </a:solidFill>
          </p:spPr>
          <p:txBody>
            <a:bodyPr wrap="square" lIns="0" tIns="0" rIns="0" bIns="0" rtlCol="0"/>
            <a:lstStyle/>
            <a:p>
              <a:endParaRPr sz="1634"/>
            </a:p>
          </p:txBody>
        </p:sp>
        <p:sp>
          <p:nvSpPr>
            <p:cNvPr id="17" name="object 17"/>
            <p:cNvSpPr/>
            <p:nvPr/>
          </p:nvSpPr>
          <p:spPr>
            <a:xfrm>
              <a:off x="3830809" y="3920750"/>
              <a:ext cx="1623060" cy="775970"/>
            </a:xfrm>
            <a:custGeom>
              <a:avLst/>
              <a:gdLst/>
              <a:ahLst/>
              <a:cxnLst/>
              <a:rect l="l" t="t" r="r" b="b"/>
              <a:pathLst>
                <a:path w="1623060" h="775970">
                  <a:moveTo>
                    <a:pt x="0" y="0"/>
                  </a:moveTo>
                  <a:lnTo>
                    <a:pt x="1622974" y="775731"/>
                  </a:lnTo>
                </a:path>
              </a:pathLst>
            </a:custGeom>
            <a:ln w="38099">
              <a:solidFill>
                <a:srgbClr val="000000"/>
              </a:solidFill>
            </a:ln>
          </p:spPr>
          <p:txBody>
            <a:bodyPr wrap="square" lIns="0" tIns="0" rIns="0" bIns="0" rtlCol="0"/>
            <a:lstStyle/>
            <a:p>
              <a:endParaRPr sz="1634"/>
            </a:p>
          </p:txBody>
        </p:sp>
        <p:sp>
          <p:nvSpPr>
            <p:cNvPr id="18" name="object 18"/>
            <p:cNvSpPr/>
            <p:nvPr/>
          </p:nvSpPr>
          <p:spPr>
            <a:xfrm>
              <a:off x="5360389" y="4612059"/>
              <a:ext cx="128270" cy="103505"/>
            </a:xfrm>
            <a:custGeom>
              <a:avLst/>
              <a:gdLst/>
              <a:ahLst/>
              <a:cxnLst/>
              <a:rect l="l" t="t" r="r" b="b"/>
              <a:pathLst>
                <a:path w="128270" h="103504">
                  <a:moveTo>
                    <a:pt x="49291" y="0"/>
                  </a:moveTo>
                  <a:lnTo>
                    <a:pt x="0" y="103125"/>
                  </a:lnTo>
                  <a:lnTo>
                    <a:pt x="127770" y="100853"/>
                  </a:lnTo>
                  <a:lnTo>
                    <a:pt x="49291" y="0"/>
                  </a:lnTo>
                  <a:close/>
                </a:path>
              </a:pathLst>
            </a:custGeom>
            <a:solidFill>
              <a:srgbClr val="000000"/>
            </a:solidFill>
          </p:spPr>
          <p:txBody>
            <a:bodyPr wrap="square" lIns="0" tIns="0" rIns="0" bIns="0" rtlCol="0"/>
            <a:lstStyle/>
            <a:p>
              <a:endParaRPr sz="1634"/>
            </a:p>
          </p:txBody>
        </p:sp>
        <p:sp>
          <p:nvSpPr>
            <p:cNvPr id="19" name="object 19"/>
            <p:cNvSpPr/>
            <p:nvPr/>
          </p:nvSpPr>
          <p:spPr>
            <a:xfrm>
              <a:off x="6280321" y="6368675"/>
              <a:ext cx="904875" cy="217804"/>
            </a:xfrm>
            <a:custGeom>
              <a:avLst/>
              <a:gdLst/>
              <a:ahLst/>
              <a:cxnLst/>
              <a:rect l="l" t="t" r="r" b="b"/>
              <a:pathLst>
                <a:path w="904875" h="217804">
                  <a:moveTo>
                    <a:pt x="678656" y="0"/>
                  </a:moveTo>
                  <a:lnTo>
                    <a:pt x="678656" y="54372"/>
                  </a:lnTo>
                  <a:lnTo>
                    <a:pt x="0" y="54372"/>
                  </a:lnTo>
                  <a:lnTo>
                    <a:pt x="0" y="163114"/>
                  </a:lnTo>
                  <a:lnTo>
                    <a:pt x="678656" y="163114"/>
                  </a:lnTo>
                  <a:lnTo>
                    <a:pt x="678656" y="217486"/>
                  </a:lnTo>
                  <a:lnTo>
                    <a:pt x="904875" y="108744"/>
                  </a:lnTo>
                  <a:lnTo>
                    <a:pt x="678656" y="0"/>
                  </a:lnTo>
                  <a:close/>
                </a:path>
              </a:pathLst>
            </a:custGeom>
            <a:solidFill>
              <a:srgbClr val="FFFB00"/>
            </a:solidFill>
          </p:spPr>
          <p:txBody>
            <a:bodyPr wrap="square" lIns="0" tIns="0" rIns="0" bIns="0" rtlCol="0"/>
            <a:lstStyle/>
            <a:p>
              <a:endParaRPr sz="1634"/>
            </a:p>
          </p:txBody>
        </p:sp>
        <p:sp>
          <p:nvSpPr>
            <p:cNvPr id="20" name="object 20"/>
            <p:cNvSpPr/>
            <p:nvPr/>
          </p:nvSpPr>
          <p:spPr>
            <a:xfrm>
              <a:off x="6280321" y="6368675"/>
              <a:ext cx="904875" cy="217804"/>
            </a:xfrm>
            <a:custGeom>
              <a:avLst/>
              <a:gdLst/>
              <a:ahLst/>
              <a:cxnLst/>
              <a:rect l="l" t="t" r="r" b="b"/>
              <a:pathLst>
                <a:path w="904875" h="217804">
                  <a:moveTo>
                    <a:pt x="0" y="54371"/>
                  </a:moveTo>
                  <a:lnTo>
                    <a:pt x="678656" y="54371"/>
                  </a:lnTo>
                  <a:lnTo>
                    <a:pt x="678656" y="0"/>
                  </a:lnTo>
                  <a:lnTo>
                    <a:pt x="904874" y="108743"/>
                  </a:lnTo>
                  <a:lnTo>
                    <a:pt x="678656" y="217486"/>
                  </a:lnTo>
                  <a:lnTo>
                    <a:pt x="678656" y="163114"/>
                  </a:lnTo>
                  <a:lnTo>
                    <a:pt x="0" y="163114"/>
                  </a:lnTo>
                  <a:lnTo>
                    <a:pt x="0" y="54371"/>
                  </a:lnTo>
                  <a:close/>
                </a:path>
              </a:pathLst>
            </a:custGeom>
            <a:ln w="9524">
              <a:solidFill>
                <a:srgbClr val="000000"/>
              </a:solidFill>
            </a:ln>
          </p:spPr>
          <p:txBody>
            <a:bodyPr wrap="square" lIns="0" tIns="0" rIns="0" bIns="0" rtlCol="0"/>
            <a:lstStyle/>
            <a:p>
              <a:endParaRPr sz="1634"/>
            </a:p>
          </p:txBody>
        </p:sp>
        <p:sp>
          <p:nvSpPr>
            <p:cNvPr id="21" name="object 21"/>
            <p:cNvSpPr/>
            <p:nvPr/>
          </p:nvSpPr>
          <p:spPr>
            <a:xfrm>
              <a:off x="7143921" y="5936875"/>
              <a:ext cx="2303780" cy="1287025"/>
            </a:xfrm>
            <a:custGeom>
              <a:avLst/>
              <a:gdLst/>
              <a:ahLst/>
              <a:cxnLst/>
              <a:rect l="l" t="t" r="r" b="b"/>
              <a:pathLst>
                <a:path w="2303779" h="1008379">
                  <a:moveTo>
                    <a:pt x="0" y="0"/>
                  </a:moveTo>
                  <a:lnTo>
                    <a:pt x="2303462" y="0"/>
                  </a:lnTo>
                  <a:lnTo>
                    <a:pt x="2303462" y="1008061"/>
                  </a:lnTo>
                  <a:lnTo>
                    <a:pt x="0" y="1008061"/>
                  </a:lnTo>
                  <a:lnTo>
                    <a:pt x="0" y="0"/>
                  </a:lnTo>
                  <a:close/>
                </a:path>
              </a:pathLst>
            </a:custGeom>
            <a:ln w="38099">
              <a:solidFill>
                <a:srgbClr val="FFFB00"/>
              </a:solidFill>
            </a:ln>
          </p:spPr>
          <p:txBody>
            <a:bodyPr wrap="square" lIns="0" tIns="0" rIns="0" bIns="0" rtlCol="0"/>
            <a:lstStyle/>
            <a:p>
              <a:endParaRPr sz="1634"/>
            </a:p>
          </p:txBody>
        </p:sp>
      </p:grpSp>
      <p:sp>
        <p:nvSpPr>
          <p:cNvPr id="22" name="object 22"/>
          <p:cNvSpPr txBox="1"/>
          <p:nvPr/>
        </p:nvSpPr>
        <p:spPr>
          <a:xfrm>
            <a:off x="2464826" y="1616802"/>
            <a:ext cx="2384740" cy="609605"/>
          </a:xfrm>
          <a:prstGeom prst="rect">
            <a:avLst/>
          </a:prstGeom>
        </p:spPr>
        <p:txBody>
          <a:bodyPr vert="horz" wrap="square" lIns="0" tIns="70309" rIns="0" bIns="0" rtlCol="0">
            <a:spAutoFit/>
          </a:bodyPr>
          <a:lstStyle/>
          <a:p>
            <a:pPr marL="11527" marR="4611">
              <a:lnSpc>
                <a:spcPts val="2142"/>
              </a:lnSpc>
              <a:spcBef>
                <a:spcPts val="554"/>
              </a:spcBef>
            </a:pPr>
            <a:r>
              <a:rPr lang="en-US" sz="2178" b="1" spc="-286" dirty="0">
                <a:latin typeface="Arial"/>
                <a:cs typeface="Arial"/>
              </a:rPr>
              <a:t>From sugar cultures in water at T=70-80 °C</a:t>
            </a:r>
            <a:endParaRPr sz="2178" dirty="0">
              <a:latin typeface="Arial"/>
              <a:cs typeface="Arial"/>
            </a:endParaRPr>
          </a:p>
        </p:txBody>
      </p:sp>
      <p:sp>
        <p:nvSpPr>
          <p:cNvPr id="23" name="object 23"/>
          <p:cNvSpPr txBox="1"/>
          <p:nvPr/>
        </p:nvSpPr>
        <p:spPr>
          <a:xfrm>
            <a:off x="6259826" y="1627426"/>
            <a:ext cx="3511410" cy="1725954"/>
          </a:xfrm>
          <a:prstGeom prst="rect">
            <a:avLst/>
          </a:prstGeom>
        </p:spPr>
        <p:txBody>
          <a:bodyPr vert="horz" wrap="square" lIns="0" tIns="11526" rIns="0" bIns="0" rtlCol="0">
            <a:spAutoFit/>
          </a:bodyPr>
          <a:lstStyle/>
          <a:p>
            <a:pPr marL="46106" marR="27664">
              <a:spcBef>
                <a:spcPts val="91"/>
              </a:spcBef>
              <a:tabLst>
                <a:tab pos="661046" algn="l"/>
              </a:tabLst>
            </a:pPr>
            <a:r>
              <a:rPr lang="en-US" sz="1815" b="1" i="1" u="sng" spc="-268" dirty="0">
                <a:uFill>
                  <a:solidFill>
                    <a:srgbClr val="000000"/>
                  </a:solidFill>
                </a:uFill>
                <a:latin typeface="Arial"/>
                <a:cs typeface="Arial"/>
              </a:rPr>
              <a:t>WET: </a:t>
            </a:r>
            <a:r>
              <a:rPr lang="en-US" sz="1815" b="1" i="1" spc="-268" dirty="0">
                <a:uFill>
                  <a:solidFill>
                    <a:srgbClr val="000000"/>
                  </a:solidFill>
                </a:uFill>
                <a:latin typeface="Arial"/>
                <a:cs typeface="Arial"/>
              </a:rPr>
              <a:t>1-2 days in 0.1/0.2% H2SO4 aqueous solution;
squeezing;
separation of starch, oils and proteins pH=5.5-6.2 with Na(OH) at 70°C
addition of α-amylase and CaCl2</a:t>
            </a:r>
            <a:endParaRPr sz="1770" baseline="-21367" dirty="0">
              <a:latin typeface="Arial"/>
              <a:cs typeface="Arial"/>
            </a:endParaRPr>
          </a:p>
        </p:txBody>
      </p:sp>
      <p:sp>
        <p:nvSpPr>
          <p:cNvPr id="24" name="object 24"/>
          <p:cNvSpPr txBox="1"/>
          <p:nvPr/>
        </p:nvSpPr>
        <p:spPr>
          <a:xfrm>
            <a:off x="6425514" y="3781357"/>
            <a:ext cx="3132204" cy="1128867"/>
          </a:xfrm>
          <a:prstGeom prst="rect">
            <a:avLst/>
          </a:prstGeom>
        </p:spPr>
        <p:txBody>
          <a:bodyPr vert="horz" wrap="square" lIns="0" tIns="11526" rIns="0" bIns="0" rtlCol="0">
            <a:spAutoFit/>
          </a:bodyPr>
          <a:lstStyle/>
          <a:p>
            <a:pPr marL="11527" marR="4611">
              <a:spcBef>
                <a:spcPts val="91"/>
              </a:spcBef>
            </a:pPr>
            <a:r>
              <a:rPr sz="1815" b="1" i="1" u="sng" spc="-241" dirty="0">
                <a:uFill>
                  <a:solidFill>
                    <a:srgbClr val="000000"/>
                  </a:solidFill>
                </a:uFill>
                <a:latin typeface="Arial"/>
                <a:cs typeface="Arial"/>
              </a:rPr>
              <a:t>D</a:t>
            </a:r>
            <a:r>
              <a:rPr sz="1815" b="1" i="1" u="sng" spc="-309" dirty="0">
                <a:uFill>
                  <a:solidFill>
                    <a:srgbClr val="000000"/>
                  </a:solidFill>
                </a:uFill>
                <a:latin typeface="Arial"/>
                <a:cs typeface="Arial"/>
              </a:rPr>
              <a:t>R</a:t>
            </a:r>
            <a:r>
              <a:rPr sz="1815" b="1" i="1" u="sng" spc="-359" dirty="0">
                <a:uFill>
                  <a:solidFill>
                    <a:srgbClr val="000000"/>
                  </a:solidFill>
                </a:uFill>
                <a:latin typeface="Arial"/>
                <a:cs typeface="Arial"/>
              </a:rPr>
              <a:t>Y</a:t>
            </a:r>
            <a:r>
              <a:rPr sz="1815" b="1" i="1" u="sng" spc="-113">
                <a:uFill>
                  <a:solidFill>
                    <a:srgbClr val="000000"/>
                  </a:solidFill>
                </a:uFill>
                <a:latin typeface="Arial"/>
                <a:cs typeface="Arial"/>
              </a:rPr>
              <a:t>:</a:t>
            </a:r>
            <a:r>
              <a:rPr sz="1815" b="1" i="1">
                <a:latin typeface="Arial"/>
                <a:cs typeface="Arial"/>
              </a:rPr>
              <a:t> </a:t>
            </a:r>
            <a:r>
              <a:rPr sz="1815" b="1" i="1" spc="-182">
                <a:latin typeface="Arial"/>
                <a:cs typeface="Arial"/>
              </a:rPr>
              <a:t> </a:t>
            </a:r>
            <a:r>
              <a:rPr lang="en-US" sz="1815" b="1" spc="-204">
                <a:latin typeface="Arial"/>
                <a:cs typeface="Arial"/>
              </a:rPr>
              <a:t>grain squeezed without pre-treatment; lower costs;  increased production of bioethanol;  No oils and proteins.</a:t>
            </a:r>
            <a:endParaRPr sz="2178" dirty="0">
              <a:latin typeface="Arial"/>
              <a:cs typeface="Arial"/>
            </a:endParaRPr>
          </a:p>
        </p:txBody>
      </p:sp>
      <p:sp>
        <p:nvSpPr>
          <p:cNvPr id="25" name="object 25"/>
          <p:cNvSpPr txBox="1"/>
          <p:nvPr/>
        </p:nvSpPr>
        <p:spPr>
          <a:xfrm>
            <a:off x="2438941" y="5036254"/>
            <a:ext cx="4310167" cy="648095"/>
          </a:xfrm>
          <a:prstGeom prst="rect">
            <a:avLst/>
          </a:prstGeom>
        </p:spPr>
        <p:txBody>
          <a:bodyPr vert="horz" wrap="square" lIns="0" tIns="11526" rIns="0" bIns="0" rtlCol="0">
            <a:spAutoFit/>
          </a:bodyPr>
          <a:lstStyle/>
          <a:p>
            <a:pPr marL="11527">
              <a:lnSpc>
                <a:spcPts val="2587"/>
              </a:lnSpc>
              <a:spcBef>
                <a:spcPts val="91"/>
              </a:spcBef>
            </a:pPr>
            <a:r>
              <a:rPr lang="it-IT" sz="2178" b="1" spc="-286">
                <a:latin typeface="Arial"/>
                <a:cs typeface="Arial"/>
              </a:rPr>
              <a:t>From sugary juice:</a:t>
            </a:r>
            <a:r>
              <a:rPr lang="en-US" sz="1815" b="1" spc="-185">
                <a:latin typeface="Arial"/>
                <a:cs typeface="Arial"/>
              </a:rPr>
              <a:t>Quarrying: - mechanical: with mills or presses</a:t>
            </a:r>
            <a:endParaRPr sz="1815" dirty="0">
              <a:latin typeface="Arial"/>
              <a:cs typeface="Arial"/>
            </a:endParaRPr>
          </a:p>
        </p:txBody>
      </p:sp>
      <p:sp>
        <p:nvSpPr>
          <p:cNvPr id="26" name="object 26"/>
          <p:cNvSpPr txBox="1"/>
          <p:nvPr/>
        </p:nvSpPr>
        <p:spPr>
          <a:xfrm>
            <a:off x="3484929" y="5616881"/>
            <a:ext cx="1882204" cy="732763"/>
          </a:xfrm>
          <a:prstGeom prst="rect">
            <a:avLst/>
          </a:prstGeom>
        </p:spPr>
        <p:txBody>
          <a:bodyPr vert="horz" wrap="square" lIns="0" tIns="83564" rIns="0" bIns="0" rtlCol="0">
            <a:spAutoFit/>
          </a:bodyPr>
          <a:lstStyle/>
          <a:p>
            <a:pPr marL="141200" indent="-116418">
              <a:spcBef>
                <a:spcPts val="658"/>
              </a:spcBef>
              <a:buChar char="-"/>
              <a:tabLst>
                <a:tab pos="141776" algn="l"/>
              </a:tabLst>
            </a:pPr>
            <a:r>
              <a:rPr lang="it-IT" sz="1815" b="1" spc="-191">
                <a:latin typeface="Arial"/>
                <a:cs typeface="Arial"/>
              </a:rPr>
              <a:t>by diffusion
centrifugation</a:t>
            </a:r>
            <a:endParaRPr sz="1815" dirty="0">
              <a:latin typeface="Arial"/>
              <a:cs typeface="Arial"/>
            </a:endParaRPr>
          </a:p>
        </p:txBody>
      </p:sp>
      <p:sp>
        <p:nvSpPr>
          <p:cNvPr id="27" name="object 27"/>
          <p:cNvSpPr txBox="1"/>
          <p:nvPr/>
        </p:nvSpPr>
        <p:spPr>
          <a:xfrm>
            <a:off x="7798555" y="5419064"/>
            <a:ext cx="1950208" cy="1141692"/>
          </a:xfrm>
          <a:prstGeom prst="rect">
            <a:avLst/>
          </a:prstGeom>
        </p:spPr>
        <p:txBody>
          <a:bodyPr vert="horz" wrap="square" lIns="0" tIns="11526" rIns="0" bIns="0" rtlCol="0">
            <a:spAutoFit/>
          </a:bodyPr>
          <a:lstStyle/>
          <a:p>
            <a:pPr marL="34580" marR="27664" algn="ctr">
              <a:spcBef>
                <a:spcPts val="91"/>
              </a:spcBef>
            </a:pPr>
            <a:r>
              <a:rPr lang="en-US" sz="1815" b="1" spc="-127" dirty="0">
                <a:latin typeface="Arial"/>
                <a:cs typeface="Arial"/>
              </a:rPr>
              <a:t>the stems are always soaked in H2O
at 50-70 °C</a:t>
            </a:r>
            <a:endParaRPr sz="1815" dirty="0">
              <a:latin typeface="Arial"/>
              <a:cs typeface="Arial"/>
            </a:endParaRPr>
          </a:p>
        </p:txBody>
      </p:sp>
      <p:sp>
        <p:nvSpPr>
          <p:cNvPr id="33" name="object 3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0" name="object 10"/>
          <p:cNvSpPr txBox="1"/>
          <p:nvPr/>
        </p:nvSpPr>
        <p:spPr>
          <a:xfrm>
            <a:off x="3329553" y="1504387"/>
            <a:ext cx="1050023" cy="402771"/>
          </a:xfrm>
          <a:prstGeom prst="rect">
            <a:avLst/>
          </a:prstGeom>
        </p:spPr>
        <p:txBody>
          <a:bodyPr vert="horz" wrap="square" lIns="0" tIns="11526" rIns="0" bIns="0" rtlCol="0">
            <a:spAutoFit/>
          </a:bodyPr>
          <a:lstStyle/>
          <a:p>
            <a:pPr marL="34580">
              <a:spcBef>
                <a:spcPts val="91"/>
              </a:spcBef>
            </a:pPr>
            <a:r>
              <a:rPr sz="3812" b="1" spc="-360" baseline="13888" dirty="0">
                <a:latin typeface="Arial"/>
                <a:cs typeface="Arial"/>
              </a:rPr>
              <a:t>C</a:t>
            </a:r>
            <a:r>
              <a:rPr sz="1679" b="1" spc="-241" dirty="0">
                <a:latin typeface="Arial"/>
                <a:cs typeface="Arial"/>
              </a:rPr>
              <a:t>6</a:t>
            </a:r>
            <a:r>
              <a:rPr sz="3812" b="1" spc="-360" baseline="13888" dirty="0">
                <a:latin typeface="Arial"/>
                <a:cs typeface="Arial"/>
              </a:rPr>
              <a:t>H</a:t>
            </a:r>
            <a:r>
              <a:rPr sz="1679" b="1" spc="-241" dirty="0">
                <a:latin typeface="Arial"/>
                <a:cs typeface="Arial"/>
              </a:rPr>
              <a:t>12</a:t>
            </a:r>
            <a:r>
              <a:rPr sz="3812" b="1" spc="-360" baseline="13888" dirty="0">
                <a:latin typeface="Arial"/>
                <a:cs typeface="Arial"/>
              </a:rPr>
              <a:t>O</a:t>
            </a:r>
            <a:r>
              <a:rPr sz="1679" b="1" spc="-241" dirty="0">
                <a:latin typeface="Arial"/>
                <a:cs typeface="Arial"/>
              </a:rPr>
              <a:t>6</a:t>
            </a:r>
            <a:endParaRPr sz="1679">
              <a:latin typeface="Arial"/>
              <a:cs typeface="Arial"/>
            </a:endParaRPr>
          </a:p>
        </p:txBody>
      </p:sp>
      <p:sp>
        <p:nvSpPr>
          <p:cNvPr id="11" name="object 11"/>
          <p:cNvSpPr txBox="1"/>
          <p:nvPr/>
        </p:nvSpPr>
        <p:spPr>
          <a:xfrm>
            <a:off x="4865174" y="1562017"/>
            <a:ext cx="1949055" cy="235098"/>
          </a:xfrm>
          <a:prstGeom prst="rect">
            <a:avLst/>
          </a:prstGeom>
        </p:spPr>
        <p:txBody>
          <a:bodyPr vert="horz" wrap="square" lIns="0" tIns="11526" rIns="0" bIns="0" rtlCol="0">
            <a:spAutoFit/>
          </a:bodyPr>
          <a:lstStyle/>
          <a:p>
            <a:pPr marL="11527">
              <a:spcBef>
                <a:spcPts val="91"/>
              </a:spcBef>
            </a:pPr>
            <a:r>
              <a:rPr sz="1452" b="1" spc="-177" dirty="0">
                <a:latin typeface="Arial"/>
                <a:cs typeface="Arial"/>
              </a:rPr>
              <a:t>S</a:t>
            </a:r>
            <a:r>
              <a:rPr sz="1452" b="1" spc="-150" dirty="0">
                <a:latin typeface="Arial"/>
                <a:cs typeface="Arial"/>
              </a:rPr>
              <a:t>accha</a:t>
            </a:r>
            <a:r>
              <a:rPr sz="1452" b="1" spc="-109" dirty="0">
                <a:latin typeface="Arial"/>
                <a:cs typeface="Arial"/>
              </a:rPr>
              <a:t>r</a:t>
            </a:r>
            <a:r>
              <a:rPr sz="1452" b="1" spc="-163" dirty="0">
                <a:latin typeface="Arial"/>
                <a:cs typeface="Arial"/>
              </a:rPr>
              <a:t>omyces</a:t>
            </a:r>
            <a:r>
              <a:rPr sz="1452" b="1" spc="-73" dirty="0">
                <a:latin typeface="Arial"/>
                <a:cs typeface="Arial"/>
              </a:rPr>
              <a:t> </a:t>
            </a:r>
            <a:r>
              <a:rPr sz="1452" b="1" spc="-150" dirty="0">
                <a:latin typeface="Arial"/>
                <a:cs typeface="Arial"/>
              </a:rPr>
              <a:t>ce</a:t>
            </a:r>
            <a:r>
              <a:rPr sz="1452" b="1" spc="-109" dirty="0">
                <a:latin typeface="Arial"/>
                <a:cs typeface="Arial"/>
              </a:rPr>
              <a:t>r</a:t>
            </a:r>
            <a:r>
              <a:rPr sz="1452" b="1" spc="-150" dirty="0">
                <a:latin typeface="Arial"/>
                <a:cs typeface="Arial"/>
              </a:rPr>
              <a:t>ev</a:t>
            </a:r>
            <a:r>
              <a:rPr sz="1452" b="1" spc="-109" dirty="0">
                <a:latin typeface="Arial"/>
                <a:cs typeface="Arial"/>
              </a:rPr>
              <a:t>isia</a:t>
            </a:r>
            <a:r>
              <a:rPr sz="1452" b="1" spc="-150" dirty="0">
                <a:latin typeface="Arial"/>
                <a:cs typeface="Arial"/>
              </a:rPr>
              <a:t>e</a:t>
            </a:r>
            <a:endParaRPr sz="1452">
              <a:latin typeface="Arial"/>
              <a:cs typeface="Arial"/>
            </a:endParaRPr>
          </a:p>
        </p:txBody>
      </p:sp>
      <p:sp>
        <p:nvSpPr>
          <p:cNvPr id="12" name="object 12"/>
          <p:cNvSpPr txBox="1"/>
          <p:nvPr/>
        </p:nvSpPr>
        <p:spPr>
          <a:xfrm>
            <a:off x="8161626" y="1423704"/>
            <a:ext cx="1988820" cy="402643"/>
          </a:xfrm>
          <a:prstGeom prst="rect">
            <a:avLst/>
          </a:prstGeom>
        </p:spPr>
        <p:txBody>
          <a:bodyPr vert="horz" wrap="square" lIns="0" tIns="11526" rIns="0" bIns="0" rtlCol="0">
            <a:spAutoFit/>
          </a:bodyPr>
          <a:lstStyle/>
          <a:p>
            <a:pPr marL="34580">
              <a:spcBef>
                <a:spcPts val="91"/>
              </a:spcBef>
            </a:pPr>
            <a:r>
              <a:rPr sz="2541" b="1" spc="-331" dirty="0">
                <a:latin typeface="Arial"/>
                <a:cs typeface="Arial"/>
              </a:rPr>
              <a:t>C</a:t>
            </a:r>
            <a:r>
              <a:rPr sz="2519" b="1" spc="-245" baseline="-21021" dirty="0">
                <a:latin typeface="Arial"/>
                <a:cs typeface="Arial"/>
              </a:rPr>
              <a:t>2</a:t>
            </a:r>
            <a:r>
              <a:rPr sz="2541" b="1" spc="-331" dirty="0">
                <a:latin typeface="Arial"/>
                <a:cs typeface="Arial"/>
              </a:rPr>
              <a:t>H</a:t>
            </a:r>
            <a:r>
              <a:rPr sz="2519" b="1" spc="-245" baseline="-21021" dirty="0">
                <a:latin typeface="Arial"/>
                <a:cs typeface="Arial"/>
              </a:rPr>
              <a:t>5</a:t>
            </a:r>
            <a:r>
              <a:rPr sz="2541" b="1" spc="-359" dirty="0">
                <a:latin typeface="Arial"/>
                <a:cs typeface="Arial"/>
              </a:rPr>
              <a:t>O</a:t>
            </a:r>
            <a:r>
              <a:rPr sz="2541" b="1" spc="-331" dirty="0">
                <a:latin typeface="Arial"/>
                <a:cs typeface="Arial"/>
              </a:rPr>
              <a:t>H</a:t>
            </a:r>
            <a:r>
              <a:rPr sz="2541" b="1" spc="-127" dirty="0">
                <a:latin typeface="Arial"/>
                <a:cs typeface="Arial"/>
              </a:rPr>
              <a:t> </a:t>
            </a:r>
            <a:r>
              <a:rPr sz="2541" b="1" spc="-268" dirty="0">
                <a:latin typeface="Arial"/>
                <a:cs typeface="Arial"/>
              </a:rPr>
              <a:t>+</a:t>
            </a:r>
            <a:r>
              <a:rPr sz="2541" b="1" spc="-127" dirty="0">
                <a:latin typeface="Arial"/>
                <a:cs typeface="Arial"/>
              </a:rPr>
              <a:t> </a:t>
            </a:r>
            <a:r>
              <a:rPr sz="2541" b="1" spc="-259" dirty="0">
                <a:latin typeface="Arial"/>
                <a:cs typeface="Arial"/>
              </a:rPr>
              <a:t>2</a:t>
            </a:r>
            <a:r>
              <a:rPr sz="2541" b="1" spc="-331" dirty="0">
                <a:latin typeface="Arial"/>
                <a:cs typeface="Arial"/>
              </a:rPr>
              <a:t>C</a:t>
            </a:r>
            <a:r>
              <a:rPr sz="2541" b="1" spc="-359" dirty="0">
                <a:latin typeface="Arial"/>
                <a:cs typeface="Arial"/>
              </a:rPr>
              <a:t>O</a:t>
            </a:r>
            <a:r>
              <a:rPr sz="2519" b="1" spc="-245" baseline="-21021" dirty="0">
                <a:latin typeface="Arial"/>
                <a:cs typeface="Arial"/>
              </a:rPr>
              <a:t>2</a:t>
            </a:r>
            <a:endParaRPr sz="2519" baseline="-21021">
              <a:latin typeface="Arial"/>
              <a:cs typeface="Arial"/>
            </a:endParaRPr>
          </a:p>
        </p:txBody>
      </p:sp>
      <p:sp>
        <p:nvSpPr>
          <p:cNvPr id="13" name="object 13"/>
          <p:cNvSpPr txBox="1"/>
          <p:nvPr/>
        </p:nvSpPr>
        <p:spPr>
          <a:xfrm>
            <a:off x="3170844" y="2405261"/>
            <a:ext cx="5236285" cy="2973540"/>
          </a:xfrm>
          <a:prstGeom prst="rect">
            <a:avLst/>
          </a:prstGeom>
        </p:spPr>
        <p:txBody>
          <a:bodyPr vert="horz" wrap="square" lIns="0" tIns="11526" rIns="0" bIns="0" rtlCol="0">
            <a:spAutoFit/>
          </a:bodyPr>
          <a:lstStyle/>
          <a:p>
            <a:pPr marL="295079" indent="-248973">
              <a:spcBef>
                <a:spcPts val="91"/>
              </a:spcBef>
              <a:buClr>
                <a:srgbClr val="D16349"/>
              </a:buClr>
              <a:buSzPct val="83333"/>
              <a:buFont typeface="Wingdings"/>
              <a:buChar char=""/>
              <a:tabLst>
                <a:tab pos="295079" algn="l"/>
              </a:tabLst>
            </a:pPr>
            <a:r>
              <a:rPr sz="2178" b="1" spc="-222" dirty="0">
                <a:latin typeface="Arial"/>
                <a:cs typeface="Arial"/>
              </a:rPr>
              <a:t>29</a:t>
            </a:r>
            <a:r>
              <a:rPr sz="2178" b="1" dirty="0">
                <a:latin typeface="Arial"/>
                <a:cs typeface="Arial"/>
              </a:rPr>
              <a:t>°</a:t>
            </a:r>
            <a:r>
              <a:rPr sz="2178" b="1" spc="-286" dirty="0">
                <a:latin typeface="Arial"/>
                <a:cs typeface="Arial"/>
              </a:rPr>
              <a:t>C</a:t>
            </a:r>
            <a:r>
              <a:rPr sz="2178" b="1" spc="-109" dirty="0">
                <a:latin typeface="Arial"/>
                <a:cs typeface="Arial"/>
              </a:rPr>
              <a:t> </a:t>
            </a:r>
            <a:r>
              <a:rPr sz="2178" b="1" spc="-231" dirty="0">
                <a:latin typeface="Arial"/>
                <a:cs typeface="Arial"/>
              </a:rPr>
              <a:t>&lt;</a:t>
            </a:r>
            <a:r>
              <a:rPr sz="2178" b="1" spc="-109" dirty="0">
                <a:latin typeface="Arial"/>
                <a:cs typeface="Arial"/>
              </a:rPr>
              <a:t> </a:t>
            </a:r>
            <a:r>
              <a:rPr sz="2178" b="1" spc="-241" dirty="0">
                <a:latin typeface="Arial"/>
                <a:cs typeface="Arial"/>
              </a:rPr>
              <a:t>T</a:t>
            </a:r>
            <a:r>
              <a:rPr sz="2178" b="1" spc="-109" dirty="0">
                <a:latin typeface="Arial"/>
                <a:cs typeface="Arial"/>
              </a:rPr>
              <a:t> </a:t>
            </a:r>
            <a:r>
              <a:rPr sz="2178" b="1" spc="-231" dirty="0">
                <a:latin typeface="Arial"/>
                <a:cs typeface="Arial"/>
              </a:rPr>
              <a:t>&lt;</a:t>
            </a:r>
            <a:r>
              <a:rPr sz="2178" b="1" spc="-109" dirty="0">
                <a:latin typeface="Arial"/>
                <a:cs typeface="Arial"/>
              </a:rPr>
              <a:t> </a:t>
            </a:r>
            <a:r>
              <a:rPr sz="2178" b="1" spc="-222" dirty="0">
                <a:latin typeface="Arial"/>
                <a:cs typeface="Arial"/>
              </a:rPr>
              <a:t>35</a:t>
            </a:r>
            <a:r>
              <a:rPr sz="2178" b="1" spc="-109" dirty="0">
                <a:latin typeface="Arial"/>
                <a:cs typeface="Arial"/>
              </a:rPr>
              <a:t> </a:t>
            </a:r>
            <a:r>
              <a:rPr sz="2178" b="1" dirty="0">
                <a:latin typeface="Arial"/>
                <a:cs typeface="Arial"/>
              </a:rPr>
              <a:t>°</a:t>
            </a:r>
            <a:r>
              <a:rPr sz="2178" b="1" spc="-286" dirty="0">
                <a:latin typeface="Arial"/>
                <a:cs typeface="Arial"/>
              </a:rPr>
              <a:t>C</a:t>
            </a:r>
            <a:endParaRPr sz="2178" dirty="0">
              <a:latin typeface="Arial"/>
              <a:cs typeface="Arial"/>
            </a:endParaRPr>
          </a:p>
          <a:p>
            <a:pPr>
              <a:spcBef>
                <a:spcPts val="23"/>
              </a:spcBef>
              <a:buChar char=""/>
            </a:pPr>
            <a:endParaRPr sz="2677" dirty="0">
              <a:latin typeface="Arial"/>
              <a:cs typeface="Arial"/>
            </a:endParaRPr>
          </a:p>
          <a:p>
            <a:pPr marL="295079" indent="-248973">
              <a:buClr>
                <a:srgbClr val="D16349"/>
              </a:buClr>
              <a:buSzPct val="83333"/>
              <a:buFont typeface="Wingdings"/>
              <a:buChar char=""/>
              <a:tabLst>
                <a:tab pos="295079" algn="l"/>
              </a:tabLst>
            </a:pPr>
            <a:r>
              <a:rPr lang="en-US" sz="2178" b="1" spc="-222">
                <a:latin typeface="Arial"/>
                <a:cs typeface="Arial"/>
              </a:rPr>
              <a:t>450 g of yeast per 1000 l of sugary juice</a:t>
            </a:r>
            <a:endParaRPr sz="3177">
              <a:latin typeface="Arial"/>
              <a:cs typeface="Arial"/>
            </a:endParaRPr>
          </a:p>
          <a:p>
            <a:pPr marL="295079" indent="-248973">
              <a:spcBef>
                <a:spcPts val="5"/>
              </a:spcBef>
              <a:buClr>
                <a:srgbClr val="D16349"/>
              </a:buClr>
              <a:buSzPct val="83928"/>
              <a:buFont typeface="Wingdings"/>
              <a:buChar char=""/>
              <a:tabLst>
                <a:tab pos="295079" algn="l"/>
              </a:tabLst>
            </a:pPr>
            <a:r>
              <a:rPr sz="2541" b="1" u="heavy" spc="-245">
                <a:uFill>
                  <a:solidFill>
                    <a:srgbClr val="000000"/>
                  </a:solidFill>
                </a:uFill>
                <a:latin typeface="Arial"/>
                <a:cs typeface="Arial"/>
              </a:rPr>
              <a:t>Rendimenti</a:t>
            </a:r>
            <a:r>
              <a:rPr sz="2541" b="1" u="heavy" spc="-245" dirty="0">
                <a:uFill>
                  <a:solidFill>
                    <a:srgbClr val="000000"/>
                  </a:solidFill>
                </a:uFill>
                <a:latin typeface="Arial"/>
                <a:cs typeface="Arial"/>
              </a:rPr>
              <a:t>:</a:t>
            </a:r>
            <a:endParaRPr sz="2541" dirty="0">
              <a:latin typeface="Arial"/>
              <a:cs typeface="Arial"/>
            </a:endParaRPr>
          </a:p>
          <a:p>
            <a:pPr>
              <a:spcBef>
                <a:spcPts val="27"/>
              </a:spcBef>
              <a:buChar char=""/>
            </a:pPr>
            <a:endParaRPr sz="2723" dirty="0">
              <a:latin typeface="Arial"/>
              <a:cs typeface="Arial"/>
            </a:endParaRPr>
          </a:p>
          <a:p>
            <a:pPr marL="357898" indent="-312369">
              <a:buClr>
                <a:srgbClr val="D16349"/>
              </a:buClr>
              <a:buSzPct val="83333"/>
              <a:buFont typeface="Wingdings"/>
              <a:buChar char=""/>
              <a:tabLst>
                <a:tab pos="358475" algn="l"/>
              </a:tabLst>
            </a:pPr>
            <a:r>
              <a:rPr lang="it-IT" sz="2178" b="1" spc="-222">
                <a:latin typeface="Arial"/>
                <a:cs typeface="Arial"/>
              </a:rPr>
              <a:t>1 kg di starch = 0,568 kg di CH3CH2OH</a:t>
            </a:r>
            <a:r>
              <a:rPr lang="en-US" sz="2178" b="1" spc="-222">
                <a:latin typeface="Arial"/>
                <a:cs typeface="Arial"/>
              </a:rPr>
              <a:t>1 kg of sucrose = 0.538 kg of CH3CH2OH</a:t>
            </a:r>
            <a:r>
              <a:rPr lang="en-US" sz="2178" b="1" spc="-113">
                <a:latin typeface="Arial"/>
                <a:cs typeface="Arial"/>
              </a:rPr>
              <a:t>10% of yeasts do not survive</a:t>
            </a:r>
            <a:endParaRPr sz="2178" dirty="0">
              <a:latin typeface="Arial"/>
              <a:cs typeface="Arial"/>
            </a:endParaRPr>
          </a:p>
        </p:txBody>
      </p:sp>
      <p:sp>
        <p:nvSpPr>
          <p:cNvPr id="21" name="object 21"/>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665923" y="2000174"/>
            <a:ext cx="11052312" cy="3302671"/>
          </a:xfrm>
          <a:prstGeom prst="rect">
            <a:avLst/>
          </a:prstGeom>
        </p:spPr>
        <p:txBody>
          <a:bodyPr vert="horz" wrap="square" lIns="0" tIns="57630" rIns="0" bIns="0" rtlCol="0">
            <a:spAutoFit/>
          </a:bodyPr>
          <a:lstStyle/>
          <a:p>
            <a:pPr marL="253583" marR="133131" indent="-242057" algn="just">
              <a:lnSpc>
                <a:spcPts val="2723"/>
              </a:lnSpc>
              <a:spcBef>
                <a:spcPts val="454"/>
              </a:spcBef>
            </a:pPr>
            <a:r>
              <a:rPr lang="en-US" sz="2500" b="1" spc="-127" dirty="0">
                <a:latin typeface="Arial"/>
                <a:cs typeface="Arial"/>
              </a:rPr>
              <a:t>The main points in the dry bioethanol production process are:
</a:t>
            </a:r>
            <a:r>
              <a:rPr lang="en-US" sz="2500" b="1" spc="-127" dirty="0">
                <a:solidFill>
                  <a:schemeClr val="accent6">
                    <a:lumMod val="75000"/>
                  </a:schemeClr>
                </a:solidFill>
                <a:latin typeface="Arial"/>
                <a:cs typeface="Arial"/>
              </a:rPr>
              <a:t>Grinding: </a:t>
            </a:r>
            <a:r>
              <a:rPr lang="en-US" sz="2500" b="1" spc="-127" dirty="0">
                <a:latin typeface="Arial"/>
                <a:cs typeface="Arial"/>
              </a:rPr>
              <a:t>The base material passes through a mill that grinds it into a fine powder, called a paste.
</a:t>
            </a:r>
            <a:r>
              <a:rPr lang="en-US" sz="2500" b="1" spc="-127" dirty="0">
                <a:solidFill>
                  <a:schemeClr val="accent6">
                    <a:lumMod val="75000"/>
                  </a:schemeClr>
                </a:solidFill>
                <a:latin typeface="Arial"/>
                <a:cs typeface="Arial"/>
              </a:rPr>
              <a:t>Liquefaction. </a:t>
            </a:r>
            <a:r>
              <a:rPr lang="en-US" sz="2500" b="1" spc="-127" dirty="0">
                <a:latin typeface="Arial"/>
                <a:cs typeface="Arial"/>
              </a:rPr>
              <a:t>The paste is mixed with water and α-amylase, then passed through the stove where the starch is liquefied. Heat is applied at this stage to allow liquefaction. The stoves are used with a high temperature phase (120-150 degrees centigrade) and a lower temperature retention period (95 degrees centigrade). High temperatures reduce the levels of bacteria in the water mixture.</a:t>
            </a:r>
            <a:endParaRPr sz="2500" dirty="0">
              <a:latin typeface="Arial"/>
              <a:cs typeface="Arial"/>
            </a:endParaRPr>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7" name="object 7"/>
          <p:cNvSpPr txBox="1">
            <a:spLocks noGrp="1"/>
          </p:cNvSpPr>
          <p:nvPr>
            <p:ph idx="1"/>
          </p:nvPr>
        </p:nvSpPr>
        <p:spPr>
          <a:xfrm>
            <a:off x="1169365" y="1835774"/>
            <a:ext cx="9543570" cy="3584799"/>
          </a:xfrm>
          <a:prstGeom prst="rect">
            <a:avLst/>
          </a:prstGeom>
        </p:spPr>
        <p:txBody>
          <a:bodyPr vert="horz" wrap="square" lIns="0" tIns="57630" rIns="0" bIns="0" rtlCol="0">
            <a:spAutoFit/>
          </a:bodyPr>
          <a:lstStyle/>
          <a:p>
            <a:pPr marL="253583" marR="133131" indent="-242057" algn="just">
              <a:lnSpc>
                <a:spcPts val="2723"/>
              </a:lnSpc>
              <a:spcBef>
                <a:spcPts val="454"/>
              </a:spcBef>
              <a:buClr>
                <a:srgbClr val="000000"/>
              </a:buClr>
              <a:buAutoNum type="arabicPeriod" startAt="3"/>
              <a:tabLst>
                <a:tab pos="1023555" algn="l"/>
              </a:tabLst>
            </a:pPr>
            <a:r>
              <a:rPr lang="en-US" sz="2500" b="1" spc="-127" dirty="0">
                <a:solidFill>
                  <a:schemeClr val="accent6">
                    <a:lumMod val="75000"/>
                  </a:schemeClr>
                </a:solidFill>
                <a:latin typeface="Arial"/>
                <a:cs typeface="Arial"/>
              </a:rPr>
              <a:t>Saccharification: </a:t>
            </a:r>
            <a:r>
              <a:rPr lang="en-US" sz="2500" b="1" spc="-127" dirty="0">
                <a:solidFill>
                  <a:schemeClr val="tx1"/>
                </a:solidFill>
                <a:latin typeface="Arial"/>
                <a:cs typeface="Arial"/>
              </a:rPr>
              <a:t>The aqueous mixture that comes out of the cooking stove is cooled and the secondary enzyme (glucoamylase) is added to convert the liquefied starch into fermentable sugars (dextrose).
</a:t>
            </a:r>
            <a:r>
              <a:rPr lang="en-US" sz="2500" b="1" spc="-127" dirty="0">
                <a:solidFill>
                  <a:schemeClr val="accent6">
                    <a:lumMod val="75000"/>
                  </a:schemeClr>
                </a:solidFill>
                <a:latin typeface="Arial"/>
                <a:cs typeface="Arial"/>
              </a:rPr>
              <a:t>Fermentation: </a:t>
            </a:r>
            <a:r>
              <a:rPr lang="en-US" sz="2500" b="1" spc="-127" dirty="0">
                <a:solidFill>
                  <a:schemeClr val="tx1"/>
                </a:solidFill>
                <a:latin typeface="Arial"/>
                <a:cs typeface="Arial"/>
              </a:rPr>
              <a:t>Yeast is added to the mash to ferment the sugars to ethanol and carbon dioxide. Using a continuous process, the fermentation mixture passes through several fermenters until it is fully fermented and left to rest in a final bath. In a batch process, the fermentation mixture remains in a fermenter for about 48 hours before the distillation process begins.</a:t>
            </a:r>
            <a:endParaRPr sz="2500" b="1" spc="-127" dirty="0">
              <a:solidFill>
                <a:schemeClr val="tx1"/>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1520687" y="2236629"/>
            <a:ext cx="9656945" cy="2129284"/>
          </a:xfrm>
          <a:prstGeom prst="rect">
            <a:avLst/>
          </a:prstGeom>
        </p:spPr>
        <p:txBody>
          <a:bodyPr vert="horz" wrap="square" lIns="0" tIns="51291" rIns="0" bIns="0" rtlCol="0">
            <a:spAutoFit/>
          </a:bodyPr>
          <a:lstStyle/>
          <a:p>
            <a:pPr marL="253583" marR="4611" indent="-242057">
              <a:lnSpc>
                <a:spcPct val="89700"/>
              </a:lnSpc>
              <a:spcBef>
                <a:spcPts val="404"/>
              </a:spcBef>
            </a:pPr>
            <a:r>
              <a:rPr sz="2500" b="1" spc="-259" dirty="0">
                <a:latin typeface="Arial"/>
                <a:cs typeface="Arial"/>
              </a:rPr>
              <a:t>5</a:t>
            </a:r>
            <a:r>
              <a:rPr sz="2500" b="1" spc="-127" dirty="0">
                <a:latin typeface="Arial"/>
                <a:cs typeface="Arial"/>
              </a:rPr>
              <a:t>. </a:t>
            </a:r>
            <a:r>
              <a:rPr sz="2500" b="1" spc="-331" dirty="0" err="1">
                <a:solidFill>
                  <a:srgbClr val="008000"/>
                </a:solidFill>
                <a:latin typeface="Arial"/>
                <a:cs typeface="Arial"/>
              </a:rPr>
              <a:t>D</a:t>
            </a:r>
            <a:r>
              <a:rPr sz="2500" b="1" spc="-132" dirty="0" err="1">
                <a:solidFill>
                  <a:srgbClr val="008000"/>
                </a:solidFill>
                <a:latin typeface="Arial"/>
                <a:cs typeface="Arial"/>
              </a:rPr>
              <a:t>i</a:t>
            </a:r>
            <a:r>
              <a:rPr sz="2500" b="1" spc="-254" dirty="0" err="1">
                <a:solidFill>
                  <a:srgbClr val="008000"/>
                </a:solidFill>
                <a:latin typeface="Arial"/>
                <a:cs typeface="Arial"/>
              </a:rPr>
              <a:t>s</a:t>
            </a:r>
            <a:r>
              <a:rPr sz="2500" b="1" spc="-159" dirty="0" err="1">
                <a:solidFill>
                  <a:srgbClr val="008000"/>
                </a:solidFill>
                <a:latin typeface="Arial"/>
                <a:cs typeface="Arial"/>
              </a:rPr>
              <a:t>t</a:t>
            </a:r>
            <a:r>
              <a:rPr sz="2500" b="1" spc="-132" dirty="0" err="1">
                <a:solidFill>
                  <a:srgbClr val="008000"/>
                </a:solidFill>
                <a:latin typeface="Arial"/>
                <a:cs typeface="Arial"/>
              </a:rPr>
              <a:t>ill</a:t>
            </a:r>
            <a:r>
              <a:rPr sz="2500" b="1" spc="-254" dirty="0" err="1">
                <a:solidFill>
                  <a:srgbClr val="008000"/>
                </a:solidFill>
                <a:latin typeface="Arial"/>
                <a:cs typeface="Arial"/>
              </a:rPr>
              <a:t>a</a:t>
            </a:r>
            <a:r>
              <a:rPr lang="it-IT" sz="2500" b="1" spc="-231" dirty="0" err="1">
                <a:solidFill>
                  <a:srgbClr val="008000"/>
                </a:solidFill>
                <a:latin typeface="Arial"/>
                <a:cs typeface="Arial"/>
              </a:rPr>
              <a:t>tion</a:t>
            </a:r>
            <a:r>
              <a:rPr sz="2500" b="1" spc="-127" dirty="0">
                <a:latin typeface="Arial"/>
                <a:cs typeface="Arial"/>
              </a:rPr>
              <a:t>. </a:t>
            </a:r>
            <a:r>
              <a:rPr lang="en-US" sz="2500" b="1" spc="-268" dirty="0">
                <a:latin typeface="Arial"/>
                <a:cs typeface="Arial"/>
              </a:rPr>
              <a:t>The fermented mixture, now called beer, contains about 10% alcohol plus all non-fermentable solids from yeast and grain. The mixture is pumped to a continuous, multi-column distillation system in which alcohol is extracted from solids and water. The alcohol leaves the top of the final column with a purity of about 96% and the residue is transferred from the base of the column to the co-product.</a:t>
            </a:r>
            <a:endParaRPr sz="2500" dirty="0">
              <a:latin typeface="Arial"/>
              <a:cs typeface="Arial"/>
            </a:endParaRPr>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1473225" y="1844663"/>
            <a:ext cx="9245549" cy="2565745"/>
          </a:xfrm>
          <a:prstGeom prst="rect">
            <a:avLst/>
          </a:prstGeom>
        </p:spPr>
        <p:txBody>
          <a:bodyPr vert="horz" wrap="square" lIns="0" tIns="50715" rIns="0" bIns="0" rtlCol="0">
            <a:spAutoFit/>
          </a:bodyPr>
          <a:lstStyle/>
          <a:p>
            <a:pPr marL="253583" marR="265686" indent="-242057">
              <a:lnSpc>
                <a:spcPct val="89800"/>
              </a:lnSpc>
              <a:spcBef>
                <a:spcPts val="399"/>
              </a:spcBef>
              <a:buClr>
                <a:srgbClr val="000000"/>
              </a:buClr>
              <a:buAutoNum type="arabicPeriod" startAt="6"/>
              <a:tabLst>
                <a:tab pos="306029" algn="l"/>
              </a:tabLst>
            </a:pPr>
            <a:r>
              <a:rPr sz="2500" b="1" spc="-222" dirty="0">
                <a:solidFill>
                  <a:srgbClr val="008000"/>
                </a:solidFill>
                <a:latin typeface="Arial"/>
                <a:cs typeface="Arial"/>
              </a:rPr>
              <a:t>Disidratazione</a:t>
            </a:r>
            <a:r>
              <a:rPr sz="2500" b="1" spc="-222" dirty="0">
                <a:latin typeface="Arial"/>
                <a:cs typeface="Arial"/>
              </a:rPr>
              <a:t>.</a:t>
            </a:r>
            <a:r>
              <a:rPr sz="2500" b="1" spc="-127" dirty="0">
                <a:latin typeface="Arial"/>
                <a:cs typeface="Arial"/>
              </a:rPr>
              <a:t> </a:t>
            </a:r>
            <a:r>
              <a:rPr lang="en-US" sz="2500" b="1" spc="-218" dirty="0">
                <a:latin typeface="Arial"/>
                <a:cs typeface="Arial"/>
              </a:rPr>
              <a:t>Alcohol from the top of the column passes through a dehydration system where the remaining water will be removed. Most plants use molecular sieves to block the last amount of water in ethanol. The product of alcohol at this stage is called anhydrous ethanol (pure, without water).</a:t>
            </a:r>
          </a:p>
          <a:p>
            <a:pPr marL="253583" marR="265686" indent="-242057">
              <a:lnSpc>
                <a:spcPct val="89800"/>
              </a:lnSpc>
              <a:spcBef>
                <a:spcPts val="399"/>
              </a:spcBef>
              <a:buClr>
                <a:srgbClr val="000000"/>
              </a:buClr>
              <a:buAutoNum type="arabicPeriod" startAt="6"/>
              <a:tabLst>
                <a:tab pos="306029" algn="l"/>
              </a:tabLst>
            </a:pPr>
            <a:r>
              <a:rPr sz="2500" b="1" spc="-331" dirty="0" err="1">
                <a:solidFill>
                  <a:srgbClr val="008000"/>
                </a:solidFill>
                <a:latin typeface="Arial"/>
                <a:cs typeface="Arial"/>
              </a:rPr>
              <a:t>D</a:t>
            </a:r>
            <a:r>
              <a:rPr sz="2500" b="1" spc="-263" dirty="0" err="1">
                <a:solidFill>
                  <a:srgbClr val="008000"/>
                </a:solidFill>
                <a:latin typeface="Arial"/>
                <a:cs typeface="Arial"/>
              </a:rPr>
              <a:t>ena</a:t>
            </a:r>
            <a:r>
              <a:rPr sz="2500" b="1" spc="-159" dirty="0" err="1">
                <a:solidFill>
                  <a:srgbClr val="008000"/>
                </a:solidFill>
                <a:latin typeface="Arial"/>
                <a:cs typeface="Arial"/>
              </a:rPr>
              <a:t>t</a:t>
            </a:r>
            <a:r>
              <a:rPr sz="2500" b="1" spc="-281" dirty="0" err="1">
                <a:solidFill>
                  <a:srgbClr val="008000"/>
                </a:solidFill>
                <a:latin typeface="Arial"/>
                <a:cs typeface="Arial"/>
              </a:rPr>
              <a:t>u</a:t>
            </a:r>
            <a:r>
              <a:rPr sz="2500" b="1" spc="-185" dirty="0" err="1">
                <a:solidFill>
                  <a:srgbClr val="008000"/>
                </a:solidFill>
                <a:latin typeface="Arial"/>
                <a:cs typeface="Arial"/>
              </a:rPr>
              <a:t>r</a:t>
            </a:r>
            <a:r>
              <a:rPr sz="2500" b="1" spc="-259" dirty="0" err="1">
                <a:solidFill>
                  <a:srgbClr val="008000"/>
                </a:solidFill>
                <a:latin typeface="Arial"/>
                <a:cs typeface="Arial"/>
              </a:rPr>
              <a:t>a</a:t>
            </a:r>
            <a:r>
              <a:rPr sz="2500" b="1" spc="-231" dirty="0" err="1">
                <a:solidFill>
                  <a:srgbClr val="008000"/>
                </a:solidFill>
                <a:latin typeface="Arial"/>
                <a:cs typeface="Arial"/>
              </a:rPr>
              <a:t>z</a:t>
            </a:r>
            <a:r>
              <a:rPr sz="2500" b="1" spc="-236" dirty="0" err="1">
                <a:solidFill>
                  <a:srgbClr val="008000"/>
                </a:solidFill>
                <a:latin typeface="Arial"/>
                <a:cs typeface="Arial"/>
              </a:rPr>
              <a:t>ion</a:t>
            </a:r>
            <a:r>
              <a:rPr sz="2500" b="1" spc="-254" dirty="0" err="1">
                <a:solidFill>
                  <a:srgbClr val="008000"/>
                </a:solidFill>
                <a:latin typeface="Arial"/>
                <a:cs typeface="Arial"/>
              </a:rPr>
              <a:t>e</a:t>
            </a:r>
            <a:r>
              <a:rPr sz="2500" b="1" spc="-127" dirty="0">
                <a:latin typeface="Arial"/>
                <a:cs typeface="Arial"/>
              </a:rPr>
              <a:t>. </a:t>
            </a:r>
            <a:r>
              <a:rPr lang="en-US" sz="2500" b="1" spc="-281" dirty="0">
                <a:latin typeface="Arial"/>
                <a:cs typeface="Arial"/>
              </a:rPr>
              <a:t>Ethanol that will be used for fuel must be denatured, or made inedible, with a small amount of gasoline(2-5%).</a:t>
            </a:r>
            <a:endParaRPr sz="2500" dirty="0">
              <a:latin typeface="Arial"/>
              <a:cs typeface="Arial"/>
            </a:endParaRPr>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9F13-674A-4327-AB14-09EED1D8CA5B}"/>
              </a:ext>
            </a:extLst>
          </p:cNvPr>
          <p:cNvSpPr>
            <a:spLocks noGrp="1"/>
          </p:cNvSpPr>
          <p:nvPr>
            <p:ph type="ctrTitle"/>
          </p:nvPr>
        </p:nvSpPr>
        <p:spPr>
          <a:xfrm>
            <a:off x="3528391" y="1311239"/>
            <a:ext cx="4263887" cy="836337"/>
          </a:xfrm>
        </p:spPr>
        <p:txBody>
          <a:bodyPr>
            <a:normAutofit fontScale="90000"/>
          </a:bodyPr>
          <a:lstStyle/>
          <a:p>
            <a:r>
              <a:rPr lang="it-IT" dirty="0" err="1"/>
              <a:t>Introduction</a:t>
            </a:r>
            <a:r>
              <a:rPr lang="it-IT" dirty="0"/>
              <a:t> </a:t>
            </a:r>
          </a:p>
        </p:txBody>
      </p:sp>
      <p:sp>
        <p:nvSpPr>
          <p:cNvPr id="3" name="Sottotitolo 2">
            <a:extLst>
              <a:ext uri="{FF2B5EF4-FFF2-40B4-BE49-F238E27FC236}">
                <a16:creationId xmlns:a16="http://schemas.microsoft.com/office/drawing/2014/main" id="{8E2CC577-7647-4194-95D6-59B62A90178D}"/>
              </a:ext>
            </a:extLst>
          </p:cNvPr>
          <p:cNvSpPr>
            <a:spLocks noGrp="1"/>
          </p:cNvSpPr>
          <p:nvPr>
            <p:ph type="subTitle" idx="1"/>
          </p:nvPr>
        </p:nvSpPr>
        <p:spPr>
          <a:xfrm>
            <a:off x="576324" y="2666806"/>
            <a:ext cx="11039351" cy="3555953"/>
          </a:xfrm>
        </p:spPr>
        <p:txBody>
          <a:bodyPr>
            <a:normAutofit fontScale="25000" lnSpcReduction="20000"/>
          </a:bodyPr>
          <a:lstStyle/>
          <a:p>
            <a:pPr marL="0" indent="0" algn="l">
              <a:buNone/>
            </a:pPr>
            <a:r>
              <a:rPr lang="en-GB" sz="10000" i="1" dirty="0"/>
              <a:t>In an era defined by growing environmental concerns and an urgent demand for sustainable energy solutions, bioenergy stands out as a promising answer at the intersection of renewable energy and agriculture. Bioenergy encompasses a range of energy forms derived from organic materials, predominantly biological resources like plants and biomass, aimed at producing power and heat. A fundamental element in bioenergy production revolves around the cultivation of dedicated energy crops. These crops are intentionally grown for the sole purpose of generating energy in various forms, including electricity, heat, and biofuels. The cultivation of energy crops plays a pivotal role in the bioenergy sector, providing an eco-friendly and economically viable alternative to traditional fossil fuels.</a:t>
            </a:r>
            <a:endParaRPr lang="it-IT" sz="10000" i="1" dirty="0"/>
          </a:p>
          <a:p>
            <a:endParaRPr lang="it-IT" dirty="0"/>
          </a:p>
        </p:txBody>
      </p:sp>
    </p:spTree>
    <p:extLst>
      <p:ext uri="{BB962C8B-B14F-4D97-AF65-F5344CB8AC3E}">
        <p14:creationId xmlns:p14="http://schemas.microsoft.com/office/powerpoint/2010/main" val="23637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7" name="object 7"/>
          <p:cNvSpPr txBox="1">
            <a:spLocks noGrp="1"/>
          </p:cNvSpPr>
          <p:nvPr>
            <p:ph idx="1"/>
          </p:nvPr>
        </p:nvSpPr>
        <p:spPr>
          <a:xfrm>
            <a:off x="1319603" y="2491757"/>
            <a:ext cx="9543570" cy="1507307"/>
          </a:xfrm>
          <a:prstGeom prst="rect">
            <a:avLst/>
          </a:prstGeom>
        </p:spPr>
        <p:txBody>
          <a:bodyPr vert="horz" wrap="square" lIns="0" tIns="57630" rIns="0" bIns="0" rtlCol="0">
            <a:spAutoFit/>
          </a:bodyPr>
          <a:lstStyle/>
          <a:p>
            <a:pPr marL="970533" marR="4611" indent="-242057">
              <a:lnSpc>
                <a:spcPts val="2723"/>
              </a:lnSpc>
              <a:spcBef>
                <a:spcPts val="454"/>
              </a:spcBef>
            </a:pPr>
            <a:r>
              <a:rPr sz="2500" b="1" spc="-218" dirty="0">
                <a:solidFill>
                  <a:schemeClr val="tx1"/>
                </a:solidFill>
                <a:latin typeface="Arial"/>
                <a:cs typeface="Arial"/>
              </a:rPr>
              <a:t>8. </a:t>
            </a:r>
            <a:r>
              <a:rPr lang="it-IT" sz="2500" b="1" spc="-218" dirty="0" err="1">
                <a:solidFill>
                  <a:schemeClr val="accent6">
                    <a:lumMod val="75000"/>
                  </a:schemeClr>
                </a:solidFill>
                <a:latin typeface="Arial"/>
                <a:cs typeface="Arial"/>
              </a:rPr>
              <a:t>Byproducts</a:t>
            </a:r>
            <a:r>
              <a:rPr sz="2500" b="1" spc="-218" dirty="0">
                <a:solidFill>
                  <a:schemeClr val="accent6">
                    <a:lumMod val="75000"/>
                  </a:schemeClr>
                </a:solidFill>
                <a:latin typeface="Arial"/>
                <a:cs typeface="Arial"/>
              </a:rPr>
              <a:t>. </a:t>
            </a:r>
            <a:r>
              <a:rPr lang="en-US" sz="2500" b="1" spc="-218" dirty="0">
                <a:solidFill>
                  <a:schemeClr val="tx1"/>
                </a:solidFill>
                <a:latin typeface="Arial"/>
                <a:cs typeface="Arial"/>
              </a:rPr>
              <a:t>There are two main by-products generated in ethanol production: wheat and carbon dioxide from distillers.
Distillers' grain, whether used wet or dry, is a highly nutritious feed for livestock.</a:t>
            </a:r>
            <a:endParaRPr sz="2500" b="1" spc="-218" dirty="0">
              <a:solidFill>
                <a:schemeClr val="tx1"/>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2668258" y="752195"/>
            <a:ext cx="6719687" cy="635317"/>
          </a:xfrm>
          <a:prstGeom prst="rect">
            <a:avLst/>
          </a:prstGeom>
        </p:spPr>
        <p:txBody>
          <a:bodyPr vert="horz" wrap="square" lIns="0" tIns="32273" rIns="0" bIns="0" rtlCol="0" anchor="ctr">
            <a:spAutoFit/>
          </a:bodyPr>
          <a:lstStyle/>
          <a:p>
            <a:pPr marL="2223466" marR="4611" indent="-2212516">
              <a:lnSpc>
                <a:spcPts val="4720"/>
              </a:lnSpc>
              <a:spcBef>
                <a:spcPts val="254"/>
              </a:spcBef>
            </a:pPr>
            <a:r>
              <a:rPr spc="-404" dirty="0"/>
              <a:t>1°</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err="1"/>
              <a:t>E</a:t>
            </a:r>
            <a:r>
              <a:rPr spc="-245" dirty="0" err="1"/>
              <a:t>t</a:t>
            </a:r>
            <a:r>
              <a:rPr spc="-422" dirty="0" err="1"/>
              <a:t>ha</a:t>
            </a:r>
            <a:r>
              <a:rPr spc="-363" dirty="0" err="1"/>
              <a:t>nol</a:t>
            </a:r>
            <a:r>
              <a:rPr spc="-200" dirty="0"/>
              <a:t> </a:t>
            </a:r>
            <a:r>
              <a:rPr spc="-481" dirty="0"/>
              <a:t>P</a:t>
            </a:r>
            <a:r>
              <a:rPr spc="-286" dirty="0"/>
              <a:t>r</a:t>
            </a:r>
            <a:r>
              <a:rPr spc="-431" dirty="0"/>
              <a:t>oduc</a:t>
            </a:r>
            <a:r>
              <a:rPr spc="-245" dirty="0"/>
              <a:t>t</a:t>
            </a:r>
            <a:r>
              <a:rPr spc="-304" dirty="0"/>
              <a:t>ion</a:t>
            </a:r>
            <a:endParaRPr spc="-522" dirty="0"/>
          </a:p>
        </p:txBody>
      </p:sp>
      <p:pic>
        <p:nvPicPr>
          <p:cNvPr id="12" name="object 12"/>
          <p:cNvPicPr/>
          <p:nvPr/>
        </p:nvPicPr>
        <p:blipFill>
          <a:blip r:embed="rId2"/>
          <a:stretch>
            <a:fillRect/>
          </a:stretch>
        </p:blipFill>
        <p:spPr>
          <a:xfrm>
            <a:off x="1485829" y="1793420"/>
            <a:ext cx="6400293" cy="4197289"/>
          </a:xfrm>
          <a:prstGeom prst="rect">
            <a:avLst/>
          </a:prstGeom>
        </p:spPr>
      </p:pic>
      <p:sp>
        <p:nvSpPr>
          <p:cNvPr id="3" name="CasellaDiTesto 2">
            <a:extLst>
              <a:ext uri="{FF2B5EF4-FFF2-40B4-BE49-F238E27FC236}">
                <a16:creationId xmlns:a16="http://schemas.microsoft.com/office/drawing/2014/main" id="{3163519C-E9C7-451E-B316-5C632DC5D45C}"/>
              </a:ext>
            </a:extLst>
          </p:cNvPr>
          <p:cNvSpPr txBox="1"/>
          <p:nvPr/>
        </p:nvSpPr>
        <p:spPr>
          <a:xfrm>
            <a:off x="8852850" y="2537847"/>
            <a:ext cx="1715006" cy="2708434"/>
          </a:xfrm>
          <a:prstGeom prst="rect">
            <a:avLst/>
          </a:prstGeom>
          <a:noFill/>
        </p:spPr>
        <p:txBody>
          <a:bodyPr wrap="square" rtlCol="0">
            <a:spAutoFit/>
          </a:bodyPr>
          <a:lstStyle/>
          <a:p>
            <a:pPr algn="ctr"/>
            <a:r>
              <a:rPr lang="en-US" sz="1000" b="1" dirty="0"/>
              <a:t>Figure: </a:t>
            </a:r>
            <a:r>
              <a:rPr lang="en-US" sz="1000" dirty="0"/>
              <a:t>Simplified illustration showing bioethanol production and the main scientific challenges. a Introduction of new feedstocks. b Production of second generation bioethanol from bagasse. c Selection of new yeast strains more adapted to stressing conditions of industrial fermentations. d Bacterial and yeast contamination in the fermentation process with cell recycling. e Reduction of </a:t>
            </a:r>
            <a:r>
              <a:rPr lang="en-US" sz="1000" dirty="0" err="1"/>
              <a:t>vinasse</a:t>
            </a:r>
            <a:r>
              <a:rPr lang="en-US" sz="1000" dirty="0"/>
              <a:t> volume</a:t>
            </a:r>
          </a:p>
          <a:p>
            <a:r>
              <a:rPr lang="en-US" sz="1000" dirty="0"/>
              <a:t>(Source: </a:t>
            </a:r>
            <a:r>
              <a:rPr lang="it-IT" sz="1000" dirty="0" err="1"/>
              <a:t>Amorim</a:t>
            </a:r>
            <a:r>
              <a:rPr lang="it-IT" sz="1000" dirty="0"/>
              <a:t>, et al.,2011)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2668258" y="450831"/>
            <a:ext cx="6719687" cy="1238046"/>
          </a:xfrm>
          <a:prstGeom prst="rect">
            <a:avLst/>
          </a:prstGeom>
        </p:spPr>
        <p:txBody>
          <a:bodyPr vert="horz" wrap="square" lIns="0" tIns="32273" rIns="0" bIns="0" rtlCol="0" anchor="ctr">
            <a:spAutoFit/>
          </a:bodyPr>
          <a:lstStyle/>
          <a:p>
            <a:pPr marL="2223466" marR="4611" indent="-2212516">
              <a:lnSpc>
                <a:spcPts val="4720"/>
              </a:lnSpc>
              <a:spcBef>
                <a:spcPts val="254"/>
              </a:spcBef>
            </a:pPr>
            <a:r>
              <a:rPr lang="fr-FR" spc="-404" dirty="0"/>
              <a:t>1° </a:t>
            </a:r>
            <a:r>
              <a:rPr lang="fr-FR" spc="-404" dirty="0" err="1"/>
              <a:t>Generation</a:t>
            </a:r>
            <a:r>
              <a:rPr lang="fr-FR" spc="-404" dirty="0"/>
              <a:t> Ethanol Production  THE SUPPLY CHAIN</a:t>
            </a:r>
            <a:endParaRPr spc="-522" dirty="0"/>
          </a:p>
        </p:txBody>
      </p:sp>
      <p:pic>
        <p:nvPicPr>
          <p:cNvPr id="12" name="object 12"/>
          <p:cNvPicPr/>
          <p:nvPr/>
        </p:nvPicPr>
        <p:blipFill rotWithShape="1">
          <a:blip r:embed="rId2" cstate="print"/>
          <a:srcRect b="8979"/>
          <a:stretch/>
        </p:blipFill>
        <p:spPr>
          <a:xfrm>
            <a:off x="1724599" y="2176898"/>
            <a:ext cx="8291551" cy="29152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txBox="1">
            <a:spLocks noGrp="1"/>
          </p:cNvSpPr>
          <p:nvPr>
            <p:ph type="title"/>
          </p:nvPr>
        </p:nvSpPr>
        <p:spPr>
          <a:xfrm>
            <a:off x="2004252" y="731871"/>
            <a:ext cx="9543570" cy="688747"/>
          </a:xfrm>
          <a:prstGeom prst="rect">
            <a:avLst/>
          </a:prstGeom>
        </p:spPr>
        <p:txBody>
          <a:bodyPr vert="horz" wrap="square" lIns="0" tIns="11526" rIns="0" bIns="0" rtlCol="0" anchor="ctr">
            <a:spAutoFit/>
          </a:bodyPr>
          <a:lstStyle/>
          <a:p>
            <a:pPr marL="11527">
              <a:lnSpc>
                <a:spcPct val="100000"/>
              </a:lnSpc>
              <a:spcBef>
                <a:spcPts val="91"/>
              </a:spcBef>
            </a:pPr>
            <a:r>
              <a:rPr spc="-522" dirty="0"/>
              <a:t>C</a:t>
            </a:r>
            <a:r>
              <a:rPr spc="-404" dirty="0"/>
              <a:t>e</a:t>
            </a:r>
            <a:r>
              <a:rPr spc="-300" dirty="0"/>
              <a:t>llulo</a:t>
            </a:r>
            <a:r>
              <a:rPr spc="-399" dirty="0"/>
              <a:t>s</a:t>
            </a:r>
            <a:r>
              <a:rPr spc="-204" dirty="0"/>
              <a:t>i</a:t>
            </a:r>
            <a:r>
              <a:rPr spc="-399" dirty="0"/>
              <a:t>c</a:t>
            </a:r>
            <a:r>
              <a:rPr spc="-200" dirty="0"/>
              <a:t> </a:t>
            </a:r>
            <a:r>
              <a:rPr spc="-522" dirty="0"/>
              <a:t>B</a:t>
            </a:r>
            <a:r>
              <a:rPr spc="-431" dirty="0"/>
              <a:t>iom</a:t>
            </a:r>
            <a:r>
              <a:rPr spc="-404" dirty="0"/>
              <a:t>ass</a:t>
            </a:r>
            <a:r>
              <a:rPr spc="-245" dirty="0"/>
              <a:t>-t</a:t>
            </a:r>
            <a:r>
              <a:rPr spc="-439" dirty="0"/>
              <a:t>o</a:t>
            </a:r>
            <a:r>
              <a:rPr spc="-245" dirty="0"/>
              <a:t>-</a:t>
            </a:r>
            <a:r>
              <a:rPr spc="-481" dirty="0"/>
              <a:t>E</a:t>
            </a:r>
            <a:r>
              <a:rPr spc="-245" dirty="0"/>
              <a:t>t</a:t>
            </a:r>
            <a:r>
              <a:rPr spc="-422" dirty="0"/>
              <a:t>ha</a:t>
            </a:r>
            <a:r>
              <a:rPr spc="-363" dirty="0"/>
              <a:t>nol</a:t>
            </a:r>
          </a:p>
        </p:txBody>
      </p:sp>
      <p:sp>
        <p:nvSpPr>
          <p:cNvPr id="106" name="object 106"/>
          <p:cNvSpPr txBox="1">
            <a:spLocks noGrp="1"/>
          </p:cNvSpPr>
          <p:nvPr>
            <p:ph idx="1"/>
          </p:nvPr>
        </p:nvSpPr>
        <p:spPr>
          <a:xfrm>
            <a:off x="1520940" y="2364136"/>
            <a:ext cx="9543570" cy="2748518"/>
          </a:xfrm>
          <a:prstGeom prst="rect">
            <a:avLst/>
          </a:prstGeom>
        </p:spPr>
        <p:txBody>
          <a:bodyPr vert="horz" wrap="square" lIns="0" tIns="542299" rIns="0" bIns="0" rtlCol="0">
            <a:spAutoFit/>
          </a:bodyPr>
          <a:lstStyle/>
          <a:p>
            <a:pPr marL="349830" marR="4611" indent="-172898">
              <a:lnSpc>
                <a:spcPct val="100000"/>
              </a:lnSpc>
              <a:spcBef>
                <a:spcPts val="91"/>
              </a:spcBef>
            </a:pPr>
            <a:r>
              <a:rPr sz="2500" spc="-191" dirty="0"/>
              <a:t>Most</a:t>
            </a:r>
            <a:r>
              <a:rPr sz="2500" spc="-41" dirty="0"/>
              <a:t> </a:t>
            </a:r>
            <a:r>
              <a:rPr sz="2500" spc="-159" dirty="0"/>
              <a:t>plant</a:t>
            </a:r>
            <a:r>
              <a:rPr sz="2500" spc="-41" dirty="0"/>
              <a:t> </a:t>
            </a:r>
            <a:r>
              <a:rPr sz="2500" spc="-172" dirty="0"/>
              <a:t>matter</a:t>
            </a:r>
            <a:r>
              <a:rPr sz="2500" spc="-41" dirty="0"/>
              <a:t> </a:t>
            </a:r>
            <a:r>
              <a:rPr sz="2500" spc="-141" dirty="0"/>
              <a:t>is</a:t>
            </a:r>
            <a:r>
              <a:rPr sz="2500" spc="-41" dirty="0"/>
              <a:t> </a:t>
            </a:r>
            <a:r>
              <a:rPr sz="2500" spc="-172" dirty="0"/>
              <a:t>not</a:t>
            </a:r>
            <a:r>
              <a:rPr sz="2500" spc="-41" dirty="0"/>
              <a:t> </a:t>
            </a:r>
            <a:r>
              <a:rPr sz="2500" spc="-182" dirty="0"/>
              <a:t>sugar</a:t>
            </a:r>
            <a:r>
              <a:rPr sz="2500" spc="-36" dirty="0"/>
              <a:t> </a:t>
            </a:r>
            <a:r>
              <a:rPr sz="2500" spc="-168" dirty="0"/>
              <a:t>or</a:t>
            </a:r>
            <a:r>
              <a:rPr sz="2500" spc="-41" dirty="0"/>
              <a:t> </a:t>
            </a:r>
            <a:r>
              <a:rPr sz="2500" spc="-159" dirty="0"/>
              <a:t>starch,</a:t>
            </a:r>
            <a:r>
              <a:rPr sz="2500" spc="-41" dirty="0"/>
              <a:t> </a:t>
            </a:r>
            <a:r>
              <a:rPr sz="2500" spc="-172" dirty="0"/>
              <a:t>but</a:t>
            </a:r>
            <a:r>
              <a:rPr sz="2500" spc="-41" dirty="0"/>
              <a:t> </a:t>
            </a:r>
            <a:r>
              <a:rPr sz="2500" spc="-154" dirty="0">
                <a:solidFill>
                  <a:srgbClr val="008000"/>
                </a:solidFill>
              </a:rPr>
              <a:t>cellulose</a:t>
            </a:r>
            <a:r>
              <a:rPr sz="2500" spc="-154" dirty="0"/>
              <a:t>,</a:t>
            </a:r>
            <a:r>
              <a:rPr sz="2500" spc="-41" dirty="0"/>
              <a:t> </a:t>
            </a:r>
            <a:r>
              <a:rPr sz="2500" spc="-168" dirty="0">
                <a:solidFill>
                  <a:srgbClr val="008000"/>
                </a:solidFill>
              </a:rPr>
              <a:t>hemicellulose</a:t>
            </a:r>
            <a:r>
              <a:rPr sz="2500" spc="-36" dirty="0">
                <a:solidFill>
                  <a:srgbClr val="008000"/>
                </a:solidFill>
              </a:rPr>
              <a:t> </a:t>
            </a:r>
            <a:r>
              <a:rPr sz="2500" spc="-195" dirty="0"/>
              <a:t>and</a:t>
            </a:r>
            <a:r>
              <a:rPr sz="2500" spc="-41" dirty="0"/>
              <a:t> </a:t>
            </a:r>
            <a:r>
              <a:rPr sz="2500" spc="-141" dirty="0">
                <a:solidFill>
                  <a:srgbClr val="008000"/>
                </a:solidFill>
              </a:rPr>
              <a:t>lignin</a:t>
            </a:r>
            <a:r>
              <a:rPr sz="2500" spc="-141" dirty="0"/>
              <a:t>.</a:t>
            </a:r>
            <a:r>
              <a:rPr sz="2500" spc="-41" dirty="0"/>
              <a:t> </a:t>
            </a:r>
            <a:r>
              <a:rPr sz="2500" spc="-195" dirty="0"/>
              <a:t>The </a:t>
            </a:r>
            <a:r>
              <a:rPr sz="2500" spc="-490" dirty="0"/>
              <a:t> </a:t>
            </a:r>
            <a:r>
              <a:rPr sz="2500" spc="-182" dirty="0"/>
              <a:t>green</a:t>
            </a:r>
            <a:r>
              <a:rPr sz="2500" spc="-91" dirty="0"/>
              <a:t> </a:t>
            </a:r>
            <a:r>
              <a:rPr sz="2500" spc="-159" dirty="0"/>
              <a:t>part</a:t>
            </a:r>
            <a:r>
              <a:rPr sz="2500" spc="-91" dirty="0"/>
              <a:t> </a:t>
            </a:r>
            <a:r>
              <a:rPr sz="2500" spc="-154" dirty="0"/>
              <a:t>of</a:t>
            </a:r>
            <a:r>
              <a:rPr sz="2500" spc="-91" dirty="0"/>
              <a:t> </a:t>
            </a:r>
            <a:r>
              <a:rPr sz="2500" spc="-185" dirty="0"/>
              <a:t>a</a:t>
            </a:r>
            <a:r>
              <a:rPr sz="2500" spc="-91" dirty="0"/>
              <a:t> </a:t>
            </a:r>
            <a:r>
              <a:rPr sz="2500" spc="-159" dirty="0"/>
              <a:t>plant</a:t>
            </a:r>
            <a:r>
              <a:rPr sz="2500" spc="-91" dirty="0"/>
              <a:t> </a:t>
            </a:r>
            <a:r>
              <a:rPr sz="2500" spc="-141" dirty="0"/>
              <a:t>is</a:t>
            </a:r>
            <a:r>
              <a:rPr sz="2500" spc="-91" dirty="0"/>
              <a:t> </a:t>
            </a:r>
            <a:r>
              <a:rPr sz="2500" spc="-204" dirty="0"/>
              <a:t>composed</a:t>
            </a:r>
            <a:r>
              <a:rPr sz="2500" spc="-91" dirty="0"/>
              <a:t> </a:t>
            </a:r>
            <a:r>
              <a:rPr sz="2500" spc="-163" dirty="0"/>
              <a:t>nearly</a:t>
            </a:r>
            <a:r>
              <a:rPr sz="2500" spc="-91" dirty="0"/>
              <a:t> </a:t>
            </a:r>
            <a:r>
              <a:rPr sz="2500" spc="-150" dirty="0"/>
              <a:t>entirely</a:t>
            </a:r>
            <a:r>
              <a:rPr sz="2500" spc="-91" dirty="0"/>
              <a:t> </a:t>
            </a:r>
            <a:r>
              <a:rPr sz="2500" spc="-154" dirty="0"/>
              <a:t>of</a:t>
            </a:r>
            <a:r>
              <a:rPr sz="2500" spc="-91" dirty="0"/>
              <a:t> </a:t>
            </a:r>
            <a:r>
              <a:rPr sz="2500" spc="-172" dirty="0"/>
              <a:t>these</a:t>
            </a:r>
            <a:r>
              <a:rPr sz="2500" spc="-91" dirty="0"/>
              <a:t> </a:t>
            </a:r>
            <a:r>
              <a:rPr sz="2500" spc="-163" dirty="0"/>
              <a:t>three</a:t>
            </a:r>
            <a:r>
              <a:rPr sz="2500" spc="-91" dirty="0"/>
              <a:t> </a:t>
            </a:r>
            <a:r>
              <a:rPr sz="2500" spc="-172" dirty="0"/>
              <a:t>substances.</a:t>
            </a:r>
          </a:p>
          <a:p>
            <a:pPr marL="349830" marR="4611" indent="-172898">
              <a:lnSpc>
                <a:spcPts val="2106"/>
              </a:lnSpc>
              <a:spcBef>
                <a:spcPts val="563"/>
              </a:spcBef>
            </a:pPr>
            <a:r>
              <a:rPr sz="2500" spc="-168" dirty="0"/>
              <a:t>Cellulose</a:t>
            </a:r>
            <a:r>
              <a:rPr sz="2500" spc="45" dirty="0"/>
              <a:t> </a:t>
            </a:r>
            <a:r>
              <a:rPr sz="2500" spc="-195" dirty="0"/>
              <a:t>and</a:t>
            </a:r>
            <a:r>
              <a:rPr sz="2500" spc="45" dirty="0"/>
              <a:t> </a:t>
            </a:r>
            <a:r>
              <a:rPr sz="2500" spc="-168" dirty="0"/>
              <a:t>hemicellulose</a:t>
            </a:r>
            <a:r>
              <a:rPr sz="2500" spc="50" dirty="0"/>
              <a:t> </a:t>
            </a:r>
            <a:r>
              <a:rPr sz="2500" spc="-191" dirty="0"/>
              <a:t>can</a:t>
            </a:r>
            <a:r>
              <a:rPr sz="2500" spc="45" dirty="0"/>
              <a:t> </a:t>
            </a:r>
            <a:r>
              <a:rPr sz="2500" spc="-191" dirty="0"/>
              <a:t>be</a:t>
            </a:r>
            <a:r>
              <a:rPr sz="2500" spc="45" dirty="0"/>
              <a:t> </a:t>
            </a:r>
            <a:r>
              <a:rPr sz="2500" spc="-177" dirty="0"/>
              <a:t>converted</a:t>
            </a:r>
            <a:r>
              <a:rPr sz="2500" spc="50" dirty="0"/>
              <a:t> </a:t>
            </a:r>
            <a:r>
              <a:rPr sz="2500" spc="-154" dirty="0"/>
              <a:t>into</a:t>
            </a:r>
            <a:r>
              <a:rPr sz="2500" spc="45" dirty="0"/>
              <a:t> </a:t>
            </a:r>
            <a:r>
              <a:rPr sz="2500" spc="-168" dirty="0"/>
              <a:t>alcohol</a:t>
            </a:r>
            <a:r>
              <a:rPr sz="2500" spc="50" dirty="0"/>
              <a:t> </a:t>
            </a:r>
            <a:r>
              <a:rPr sz="2500" spc="-191" dirty="0"/>
              <a:t>by</a:t>
            </a:r>
            <a:r>
              <a:rPr sz="2500" spc="45" dirty="0"/>
              <a:t> </a:t>
            </a:r>
            <a:r>
              <a:rPr sz="2500" spc="-127" dirty="0"/>
              <a:t>first</a:t>
            </a:r>
            <a:r>
              <a:rPr sz="2500" spc="45" dirty="0"/>
              <a:t> </a:t>
            </a:r>
            <a:r>
              <a:rPr sz="2500" spc="-172" dirty="0"/>
              <a:t>converting</a:t>
            </a:r>
            <a:r>
              <a:rPr sz="2500" spc="50" dirty="0"/>
              <a:t> </a:t>
            </a:r>
            <a:r>
              <a:rPr sz="2500" spc="-200" dirty="0"/>
              <a:t>them </a:t>
            </a:r>
            <a:r>
              <a:rPr sz="2500" spc="-490" dirty="0"/>
              <a:t> </a:t>
            </a:r>
            <a:r>
              <a:rPr sz="2500" spc="-154" dirty="0"/>
              <a:t>into</a:t>
            </a:r>
            <a:r>
              <a:rPr sz="2500" spc="-95" dirty="0"/>
              <a:t> </a:t>
            </a:r>
            <a:r>
              <a:rPr sz="2500" spc="-182" dirty="0"/>
              <a:t>sugar</a:t>
            </a:r>
            <a:r>
              <a:rPr sz="2500" spc="-91" dirty="0"/>
              <a:t> </a:t>
            </a:r>
            <a:r>
              <a:rPr sz="2500" spc="-145" dirty="0"/>
              <a:t>(lignin</a:t>
            </a:r>
            <a:r>
              <a:rPr sz="2500" spc="-91" dirty="0"/>
              <a:t> </a:t>
            </a:r>
            <a:r>
              <a:rPr sz="2500" spc="-163" dirty="0"/>
              <a:t>cannot).</a:t>
            </a:r>
          </a:p>
          <a:p>
            <a:pPr marL="349830" marR="4611" indent="-172898">
              <a:lnSpc>
                <a:spcPct val="100800"/>
              </a:lnSpc>
              <a:spcBef>
                <a:spcPts val="363"/>
              </a:spcBef>
            </a:pPr>
            <a:r>
              <a:rPr sz="2500" spc="-195" dirty="0"/>
              <a:t>The</a:t>
            </a:r>
            <a:r>
              <a:rPr sz="2500" spc="50" dirty="0"/>
              <a:t> </a:t>
            </a:r>
            <a:r>
              <a:rPr sz="2500" spc="-172" dirty="0"/>
              <a:t>process,</a:t>
            </a:r>
            <a:r>
              <a:rPr sz="2500" spc="50" dirty="0"/>
              <a:t> </a:t>
            </a:r>
            <a:r>
              <a:rPr sz="2500" spc="-191" dirty="0"/>
              <a:t>however,</a:t>
            </a:r>
            <a:r>
              <a:rPr sz="2500" spc="50" dirty="0"/>
              <a:t> </a:t>
            </a:r>
            <a:r>
              <a:rPr sz="2500" spc="-141" dirty="0"/>
              <a:t>is</a:t>
            </a:r>
            <a:r>
              <a:rPr sz="2500" spc="54" dirty="0"/>
              <a:t> </a:t>
            </a:r>
            <a:r>
              <a:rPr sz="2500" spc="-204" dirty="0"/>
              <a:t>more</a:t>
            </a:r>
            <a:r>
              <a:rPr sz="2500" spc="50" dirty="0"/>
              <a:t> </a:t>
            </a:r>
            <a:r>
              <a:rPr sz="2500" spc="-177" dirty="0"/>
              <a:t>complicated</a:t>
            </a:r>
            <a:r>
              <a:rPr sz="2500" spc="50" dirty="0"/>
              <a:t> </a:t>
            </a:r>
            <a:r>
              <a:rPr sz="2500" spc="-177" dirty="0"/>
              <a:t>than</a:t>
            </a:r>
            <a:r>
              <a:rPr sz="2500" spc="54" dirty="0"/>
              <a:t> </a:t>
            </a:r>
            <a:r>
              <a:rPr sz="2500" spc="-172" dirty="0"/>
              <a:t>converting</a:t>
            </a:r>
            <a:r>
              <a:rPr sz="2500" spc="50" dirty="0"/>
              <a:t> </a:t>
            </a:r>
            <a:r>
              <a:rPr sz="2500" spc="-168" dirty="0"/>
              <a:t>starch</a:t>
            </a:r>
            <a:r>
              <a:rPr sz="2500" spc="50" dirty="0"/>
              <a:t> </a:t>
            </a:r>
            <a:r>
              <a:rPr sz="2500" spc="-154" dirty="0"/>
              <a:t>into</a:t>
            </a:r>
            <a:r>
              <a:rPr sz="2500" spc="54" dirty="0"/>
              <a:t> </a:t>
            </a:r>
            <a:r>
              <a:rPr sz="2500" spc="-182" dirty="0"/>
              <a:t>sugars</a:t>
            </a:r>
            <a:r>
              <a:rPr sz="2500" spc="50" dirty="0"/>
              <a:t> </a:t>
            </a:r>
            <a:r>
              <a:rPr sz="2500" spc="-195" dirty="0"/>
              <a:t>and </a:t>
            </a:r>
            <a:r>
              <a:rPr sz="2500" spc="-490" dirty="0"/>
              <a:t> </a:t>
            </a:r>
            <a:r>
              <a:rPr sz="2500" spc="-177" dirty="0"/>
              <a:t>then</a:t>
            </a:r>
            <a:r>
              <a:rPr sz="2500" spc="-95" dirty="0"/>
              <a:t> </a:t>
            </a:r>
            <a:r>
              <a:rPr sz="2500" spc="-159" dirty="0"/>
              <a:t>to</a:t>
            </a:r>
            <a:r>
              <a:rPr sz="2500" spc="-91" dirty="0"/>
              <a:t> </a:t>
            </a:r>
            <a:r>
              <a:rPr sz="2500" spc="-159" dirty="0"/>
              <a:t>alcohol.</a:t>
            </a:r>
          </a:p>
        </p:txBody>
      </p:sp>
      <p:sp>
        <p:nvSpPr>
          <p:cNvPr id="113" name="object 113"/>
          <p:cNvSpPr txBox="1"/>
          <p:nvPr/>
        </p:nvSpPr>
        <p:spPr>
          <a:xfrm>
            <a:off x="4927357" y="1579326"/>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074854" y="392580"/>
            <a:ext cx="5915169" cy="626102"/>
          </a:xfrm>
          <a:prstGeom prst="rect">
            <a:avLst/>
          </a:prstGeom>
        </p:spPr>
        <p:txBody>
          <a:bodyPr vert="horz" wrap="square" lIns="0" tIns="11526" rIns="0" bIns="0" rtlCol="0" anchor="ctr">
            <a:spAutoFit/>
          </a:bodyPr>
          <a:lstStyle/>
          <a:p>
            <a:pPr marL="11527">
              <a:lnSpc>
                <a:spcPct val="100000"/>
              </a:lnSpc>
              <a:spcBef>
                <a:spcPts val="91"/>
              </a:spcBef>
            </a:pPr>
            <a:r>
              <a:rPr spc="-522" dirty="0"/>
              <a:t>C</a:t>
            </a:r>
            <a:r>
              <a:rPr spc="-404" dirty="0"/>
              <a:t>e</a:t>
            </a:r>
            <a:r>
              <a:rPr spc="-218" dirty="0"/>
              <a:t>ll-</a:t>
            </a:r>
            <a:r>
              <a:rPr spc="-522" dirty="0"/>
              <a:t>B</a:t>
            </a:r>
            <a:r>
              <a:rPr spc="-431" dirty="0"/>
              <a:t>iom</a:t>
            </a:r>
            <a:r>
              <a:rPr spc="-404" dirty="0"/>
              <a:t>ass</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9" dirty="0"/>
              <a:t>od</a:t>
            </a:r>
          </a:p>
        </p:txBody>
      </p:sp>
      <p:pic>
        <p:nvPicPr>
          <p:cNvPr id="112" name="object 112"/>
          <p:cNvPicPr/>
          <p:nvPr/>
        </p:nvPicPr>
        <p:blipFill>
          <a:blip r:embed="rId2" cstate="print"/>
          <a:stretch>
            <a:fillRect/>
          </a:stretch>
        </p:blipFill>
        <p:spPr>
          <a:xfrm>
            <a:off x="2171537" y="1270407"/>
            <a:ext cx="7843475" cy="51636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42819" y="1949061"/>
            <a:ext cx="11897140" cy="4045050"/>
          </a:xfrm>
          <a:prstGeom prst="rect">
            <a:avLst/>
          </a:prstGeom>
        </p:spPr>
        <p:txBody>
          <a:bodyPr vert="horz" wrap="square" lIns="0" tIns="11526" rIns="0" bIns="0" rtlCol="0">
            <a:spAutoFit/>
          </a:bodyPr>
          <a:lstStyle/>
          <a:p>
            <a:pPr marL="184424" marR="13255" indent="-172898" algn="just">
              <a:spcBef>
                <a:spcPts val="91"/>
              </a:spcBef>
            </a:pPr>
            <a:r>
              <a:rPr sz="2500" b="1" spc="-182" dirty="0">
                <a:latin typeface="Arial"/>
                <a:cs typeface="Arial"/>
              </a:rPr>
              <a:t>There</a:t>
            </a:r>
            <a:r>
              <a:rPr sz="2500" b="1" spc="-177" dirty="0">
                <a:latin typeface="Arial"/>
                <a:cs typeface="Arial"/>
              </a:rPr>
              <a:t> </a:t>
            </a:r>
            <a:r>
              <a:rPr sz="2500" b="1" spc="-168" dirty="0">
                <a:latin typeface="Arial"/>
                <a:cs typeface="Arial"/>
              </a:rPr>
              <a:t>are</a:t>
            </a:r>
            <a:r>
              <a:rPr sz="2500" b="1" spc="-163" dirty="0">
                <a:latin typeface="Arial"/>
                <a:cs typeface="Arial"/>
              </a:rPr>
              <a:t> several</a:t>
            </a:r>
            <a:r>
              <a:rPr sz="2500" b="1" spc="-159" dirty="0">
                <a:latin typeface="Arial"/>
                <a:cs typeface="Arial"/>
              </a:rPr>
              <a:t> </a:t>
            </a:r>
            <a:r>
              <a:rPr sz="2500" b="1" spc="-154" dirty="0">
                <a:latin typeface="Arial"/>
                <a:cs typeface="Arial"/>
              </a:rPr>
              <a:t>potentially</a:t>
            </a:r>
            <a:r>
              <a:rPr sz="2500" b="1" spc="-150" dirty="0">
                <a:latin typeface="Arial"/>
                <a:cs typeface="Arial"/>
              </a:rPr>
              <a:t> </a:t>
            </a:r>
            <a:r>
              <a:rPr sz="2500" b="1" spc="-172" dirty="0">
                <a:latin typeface="Arial"/>
                <a:cs typeface="Arial"/>
              </a:rPr>
              <a:t>important</a:t>
            </a:r>
            <a:r>
              <a:rPr sz="2500" b="1" spc="-168" dirty="0">
                <a:latin typeface="Arial"/>
                <a:cs typeface="Arial"/>
              </a:rPr>
              <a:t> </a:t>
            </a:r>
            <a:r>
              <a:rPr sz="2500" b="1" spc="-159" dirty="0">
                <a:latin typeface="Arial"/>
                <a:cs typeface="Arial"/>
              </a:rPr>
              <a:t>benefits</a:t>
            </a:r>
            <a:r>
              <a:rPr sz="2500" b="1" spc="-154" dirty="0">
                <a:latin typeface="Arial"/>
                <a:cs typeface="Arial"/>
              </a:rPr>
              <a:t> </a:t>
            </a:r>
            <a:r>
              <a:rPr sz="2500" b="1" spc="-185" dirty="0">
                <a:latin typeface="Arial"/>
                <a:cs typeface="Arial"/>
              </a:rPr>
              <a:t>from</a:t>
            </a:r>
            <a:r>
              <a:rPr sz="2500" b="1" spc="-182" dirty="0">
                <a:latin typeface="Arial"/>
                <a:cs typeface="Arial"/>
              </a:rPr>
              <a:t> </a:t>
            </a:r>
            <a:r>
              <a:rPr sz="2500" b="1" spc="-177" dirty="0">
                <a:latin typeface="Arial"/>
                <a:cs typeface="Arial"/>
              </a:rPr>
              <a:t>developing</a:t>
            </a:r>
            <a:r>
              <a:rPr sz="2500" b="1" spc="154" dirty="0">
                <a:latin typeface="Arial"/>
                <a:cs typeface="Arial"/>
              </a:rPr>
              <a:t> </a:t>
            </a:r>
            <a:r>
              <a:rPr sz="2500" b="1" spc="-185" dirty="0">
                <a:latin typeface="Arial"/>
                <a:cs typeface="Arial"/>
              </a:rPr>
              <a:t>a</a:t>
            </a:r>
            <a:r>
              <a:rPr sz="2500" b="1" spc="-182" dirty="0">
                <a:latin typeface="Arial"/>
                <a:cs typeface="Arial"/>
              </a:rPr>
              <a:t> </a:t>
            </a:r>
            <a:r>
              <a:rPr sz="2500" b="1" spc="-159" dirty="0">
                <a:latin typeface="Arial"/>
                <a:cs typeface="Arial"/>
              </a:rPr>
              <a:t>viable</a:t>
            </a:r>
            <a:r>
              <a:rPr sz="2500" b="1" spc="-154" dirty="0">
                <a:latin typeface="Arial"/>
                <a:cs typeface="Arial"/>
              </a:rPr>
              <a:t> </a:t>
            </a:r>
            <a:r>
              <a:rPr sz="2500" b="1" spc="-195" dirty="0">
                <a:latin typeface="Arial"/>
                <a:cs typeface="Arial"/>
              </a:rPr>
              <a:t>and </a:t>
            </a:r>
            <a:r>
              <a:rPr sz="2500" b="1" spc="-191" dirty="0">
                <a:latin typeface="Arial"/>
                <a:cs typeface="Arial"/>
              </a:rPr>
              <a:t> </a:t>
            </a:r>
            <a:r>
              <a:rPr sz="2500" b="1" spc="-231" dirty="0">
                <a:latin typeface="Arial"/>
                <a:cs typeface="Arial"/>
              </a:rPr>
              <a:t>comme</a:t>
            </a:r>
            <a:r>
              <a:rPr sz="2500" b="1" spc="-136" dirty="0">
                <a:latin typeface="Arial"/>
                <a:cs typeface="Arial"/>
              </a:rPr>
              <a:t>r</a:t>
            </a:r>
            <a:r>
              <a:rPr sz="2500" b="1" spc="-185" dirty="0">
                <a:latin typeface="Arial"/>
                <a:cs typeface="Arial"/>
              </a:rPr>
              <a:t>c</a:t>
            </a:r>
            <a:r>
              <a:rPr sz="2500" b="1" spc="-95" dirty="0">
                <a:latin typeface="Arial"/>
                <a:cs typeface="Arial"/>
              </a:rPr>
              <a:t>i</a:t>
            </a:r>
            <a:r>
              <a:rPr sz="2500" b="1" spc="-182" dirty="0">
                <a:latin typeface="Arial"/>
                <a:cs typeface="Arial"/>
              </a:rPr>
              <a:t>a</a:t>
            </a:r>
            <a:r>
              <a:rPr sz="2500" b="1" spc="-91" dirty="0">
                <a:latin typeface="Arial"/>
                <a:cs typeface="Arial"/>
              </a:rPr>
              <a:t>l </a:t>
            </a:r>
            <a:r>
              <a:rPr sz="2500" b="1" spc="-185" dirty="0">
                <a:latin typeface="Arial"/>
                <a:cs typeface="Arial"/>
              </a:rPr>
              <a:t>ce</a:t>
            </a:r>
            <a:r>
              <a:rPr sz="2500" b="1" spc="-132" dirty="0">
                <a:latin typeface="Arial"/>
                <a:cs typeface="Arial"/>
              </a:rPr>
              <a:t>llu</a:t>
            </a:r>
            <a:r>
              <a:rPr sz="2500" b="1" spc="-150" dirty="0">
                <a:latin typeface="Arial"/>
                <a:cs typeface="Arial"/>
              </a:rPr>
              <a:t>lo</a:t>
            </a:r>
            <a:r>
              <a:rPr sz="2500" b="1" spc="-182" dirty="0">
                <a:latin typeface="Arial"/>
                <a:cs typeface="Arial"/>
              </a:rPr>
              <a:t>s</a:t>
            </a:r>
            <a:r>
              <a:rPr sz="2500" b="1" spc="-95" dirty="0">
                <a:latin typeface="Arial"/>
                <a:cs typeface="Arial"/>
              </a:rPr>
              <a:t>i</a:t>
            </a:r>
            <a:r>
              <a:rPr sz="2500" b="1" spc="-182" dirty="0">
                <a:latin typeface="Arial"/>
                <a:cs typeface="Arial"/>
              </a:rPr>
              <a:t>c</a:t>
            </a:r>
            <a:r>
              <a:rPr sz="2500" b="1" spc="-91" dirty="0">
                <a:latin typeface="Arial"/>
                <a:cs typeface="Arial"/>
              </a:rPr>
              <a:t> </a:t>
            </a:r>
            <a:r>
              <a:rPr sz="2500" b="1" spc="-185" dirty="0">
                <a:latin typeface="Arial"/>
                <a:cs typeface="Arial"/>
              </a:rPr>
              <a:t>e</a:t>
            </a:r>
            <a:r>
              <a:rPr sz="2500" b="1" spc="-118" dirty="0">
                <a:latin typeface="Arial"/>
                <a:cs typeface="Arial"/>
              </a:rPr>
              <a:t>t</a:t>
            </a:r>
            <a:r>
              <a:rPr sz="2500" b="1" spc="-195" dirty="0">
                <a:latin typeface="Arial"/>
                <a:cs typeface="Arial"/>
              </a:rPr>
              <a:t>hano</a:t>
            </a:r>
            <a:r>
              <a:rPr sz="2500" b="1" spc="-91" dirty="0">
                <a:latin typeface="Arial"/>
                <a:cs typeface="Arial"/>
              </a:rPr>
              <a:t>l </a:t>
            </a:r>
            <a:r>
              <a:rPr sz="2500" b="1" spc="-204" dirty="0">
                <a:latin typeface="Arial"/>
                <a:cs typeface="Arial"/>
              </a:rPr>
              <a:t>p</a:t>
            </a:r>
            <a:r>
              <a:rPr sz="2500" b="1" spc="-136" dirty="0">
                <a:latin typeface="Arial"/>
                <a:cs typeface="Arial"/>
              </a:rPr>
              <a:t>r</a:t>
            </a:r>
            <a:r>
              <a:rPr sz="2500" b="1" spc="-185" dirty="0">
                <a:latin typeface="Arial"/>
                <a:cs typeface="Arial"/>
              </a:rPr>
              <a:t>ocess</a:t>
            </a:r>
            <a:r>
              <a:rPr sz="2500" b="1" spc="-113" dirty="0">
                <a:latin typeface="Arial"/>
                <a:cs typeface="Arial"/>
              </a:rPr>
              <a:t>:</a:t>
            </a:r>
            <a:endParaRPr sz="2500" dirty="0">
              <a:latin typeface="Arial"/>
              <a:cs typeface="Arial"/>
            </a:endParaRPr>
          </a:p>
          <a:p>
            <a:pPr marL="184424" marR="4611" indent="-172898" algn="just">
              <a:lnSpc>
                <a:spcPct val="98300"/>
              </a:lnSpc>
              <a:spcBef>
                <a:spcPts val="472"/>
              </a:spcBef>
              <a:buClr>
                <a:srgbClr val="D16349"/>
              </a:buClr>
              <a:buSzPct val="95000"/>
              <a:buFont typeface="Wingdings"/>
              <a:buChar char=""/>
              <a:tabLst>
                <a:tab pos="217850" algn="l"/>
              </a:tabLst>
            </a:pPr>
            <a:r>
              <a:rPr sz="2500" b="1" spc="-195" dirty="0">
                <a:latin typeface="Arial"/>
                <a:cs typeface="Arial"/>
              </a:rPr>
              <a:t>Access</a:t>
            </a:r>
            <a:r>
              <a:rPr sz="2500" b="1" spc="-191" dirty="0">
                <a:latin typeface="Arial"/>
                <a:cs typeface="Arial"/>
              </a:rPr>
              <a:t> </a:t>
            </a:r>
            <a:r>
              <a:rPr sz="2500" b="1" spc="-159" dirty="0">
                <a:latin typeface="Arial"/>
                <a:cs typeface="Arial"/>
              </a:rPr>
              <a:t>to </a:t>
            </a:r>
            <a:r>
              <a:rPr sz="2500" b="1" spc="-185" dirty="0">
                <a:latin typeface="Arial"/>
                <a:cs typeface="Arial"/>
              </a:rPr>
              <a:t>a</a:t>
            </a:r>
            <a:r>
              <a:rPr sz="2500" b="1" spc="-182" dirty="0">
                <a:latin typeface="Arial"/>
                <a:cs typeface="Arial"/>
              </a:rPr>
              <a:t> </a:t>
            </a:r>
            <a:r>
              <a:rPr sz="2500" b="1" spc="-218" dirty="0">
                <a:latin typeface="Arial"/>
                <a:cs typeface="Arial"/>
              </a:rPr>
              <a:t>much</a:t>
            </a:r>
            <a:r>
              <a:rPr sz="2500" b="1" spc="-213" dirty="0">
                <a:latin typeface="Arial"/>
                <a:cs typeface="Arial"/>
              </a:rPr>
              <a:t> </a:t>
            </a:r>
            <a:r>
              <a:rPr sz="2500" b="1" spc="-172" dirty="0">
                <a:latin typeface="Arial"/>
                <a:cs typeface="Arial"/>
              </a:rPr>
              <a:t>wider</a:t>
            </a:r>
            <a:r>
              <a:rPr sz="2500" b="1" spc="-168" dirty="0">
                <a:latin typeface="Arial"/>
                <a:cs typeface="Arial"/>
              </a:rPr>
              <a:t> </a:t>
            </a:r>
            <a:r>
              <a:rPr sz="2500" b="1" spc="-163" dirty="0">
                <a:latin typeface="Arial"/>
                <a:cs typeface="Arial"/>
              </a:rPr>
              <a:t>array </a:t>
            </a:r>
            <a:r>
              <a:rPr sz="2500" b="1" spc="-154" dirty="0">
                <a:latin typeface="Arial"/>
                <a:cs typeface="Arial"/>
              </a:rPr>
              <a:t>of potential </a:t>
            </a:r>
            <a:r>
              <a:rPr sz="2500" b="1" spc="-172" dirty="0">
                <a:latin typeface="Arial"/>
                <a:cs typeface="Arial"/>
              </a:rPr>
              <a:t>feedstock</a:t>
            </a:r>
            <a:r>
              <a:rPr sz="2500" b="1" spc="-168" dirty="0">
                <a:latin typeface="Arial"/>
                <a:cs typeface="Arial"/>
              </a:rPr>
              <a:t> </a:t>
            </a:r>
            <a:r>
              <a:rPr sz="2500" b="1" spc="-163" dirty="0">
                <a:latin typeface="Arial"/>
                <a:cs typeface="Arial"/>
              </a:rPr>
              <a:t>(including </a:t>
            </a:r>
            <a:r>
              <a:rPr sz="2500" b="1" spc="-185" dirty="0">
                <a:latin typeface="Arial"/>
                <a:cs typeface="Arial"/>
              </a:rPr>
              <a:t>waste</a:t>
            </a:r>
            <a:r>
              <a:rPr sz="2500" b="1" spc="-182" dirty="0">
                <a:latin typeface="Arial"/>
                <a:cs typeface="Arial"/>
              </a:rPr>
              <a:t> </a:t>
            </a:r>
            <a:r>
              <a:rPr sz="2500" b="1" spc="-154" dirty="0">
                <a:latin typeface="Arial"/>
                <a:cs typeface="Arial"/>
              </a:rPr>
              <a:t>cellulosic </a:t>
            </a:r>
            <a:r>
              <a:rPr sz="2500" b="1" spc="-150" dirty="0">
                <a:latin typeface="Arial"/>
                <a:cs typeface="Arial"/>
              </a:rPr>
              <a:t> </a:t>
            </a:r>
            <a:r>
              <a:rPr sz="2500" b="1" spc="-163" dirty="0">
                <a:latin typeface="Arial"/>
                <a:cs typeface="Arial"/>
              </a:rPr>
              <a:t>materials </a:t>
            </a:r>
            <a:r>
              <a:rPr sz="2500" b="1" spc="-195" dirty="0">
                <a:latin typeface="Arial"/>
                <a:cs typeface="Arial"/>
              </a:rPr>
              <a:t>and </a:t>
            </a:r>
            <a:r>
              <a:rPr sz="2500" b="1" spc="-172" dirty="0">
                <a:latin typeface="Arial"/>
                <a:cs typeface="Arial"/>
              </a:rPr>
              <a:t>dedicated </a:t>
            </a:r>
            <a:r>
              <a:rPr sz="2500" b="1" spc="-154" dirty="0">
                <a:latin typeface="Arial"/>
                <a:cs typeface="Arial"/>
              </a:rPr>
              <a:t>cellulosic </a:t>
            </a:r>
            <a:r>
              <a:rPr sz="2500" b="1" spc="-182" dirty="0">
                <a:latin typeface="Arial"/>
                <a:cs typeface="Arial"/>
              </a:rPr>
              <a:t>crops </a:t>
            </a:r>
            <a:r>
              <a:rPr sz="2500" b="1" spc="-191" dirty="0">
                <a:latin typeface="Arial"/>
                <a:cs typeface="Arial"/>
              </a:rPr>
              <a:t>such </a:t>
            </a:r>
            <a:r>
              <a:rPr sz="2500" b="1" spc="-185" dirty="0">
                <a:latin typeface="Arial"/>
                <a:cs typeface="Arial"/>
              </a:rPr>
              <a:t>as </a:t>
            </a:r>
            <a:r>
              <a:rPr sz="2500" b="1" spc="-182" dirty="0">
                <a:latin typeface="Arial"/>
                <a:cs typeface="Arial"/>
              </a:rPr>
              <a:t>grasses </a:t>
            </a:r>
            <a:r>
              <a:rPr sz="2500" b="1" spc="-195" dirty="0">
                <a:latin typeface="Arial"/>
                <a:cs typeface="Arial"/>
              </a:rPr>
              <a:t>and </a:t>
            </a:r>
            <a:r>
              <a:rPr sz="2500" b="1" spc="-145" dirty="0">
                <a:latin typeface="Arial"/>
                <a:cs typeface="Arial"/>
              </a:rPr>
              <a:t>trees), </a:t>
            </a:r>
            <a:r>
              <a:rPr sz="2500" b="1" spc="-182" dirty="0">
                <a:latin typeface="Arial"/>
                <a:cs typeface="Arial"/>
              </a:rPr>
              <a:t>opening </a:t>
            </a:r>
            <a:r>
              <a:rPr sz="2500" b="1" spc="-168" dirty="0">
                <a:latin typeface="Arial"/>
                <a:cs typeface="Arial"/>
              </a:rPr>
              <a:t>the </a:t>
            </a:r>
            <a:r>
              <a:rPr sz="2500" b="1" spc="-163" dirty="0">
                <a:latin typeface="Arial"/>
                <a:cs typeface="Arial"/>
              </a:rPr>
              <a:t> </a:t>
            </a:r>
            <a:r>
              <a:rPr sz="2500" b="1" spc="-200" dirty="0">
                <a:latin typeface="Arial"/>
                <a:cs typeface="Arial"/>
              </a:rPr>
              <a:t>do</a:t>
            </a:r>
            <a:r>
              <a:rPr sz="2500" b="1" spc="-168" dirty="0">
                <a:latin typeface="Arial"/>
                <a:cs typeface="Arial"/>
              </a:rPr>
              <a:t>or</a:t>
            </a:r>
            <a:r>
              <a:rPr sz="2500" b="1" spc="-91" dirty="0">
                <a:latin typeface="Arial"/>
                <a:cs typeface="Arial"/>
              </a:rPr>
              <a:t> </a:t>
            </a:r>
            <a:r>
              <a:rPr sz="2500" b="1" spc="-118" dirty="0">
                <a:latin typeface="Arial"/>
                <a:cs typeface="Arial"/>
              </a:rPr>
              <a:t>t</a:t>
            </a:r>
            <a:r>
              <a:rPr sz="2500" b="1" spc="-200" dirty="0">
                <a:latin typeface="Arial"/>
                <a:cs typeface="Arial"/>
              </a:rPr>
              <a:t>o</a:t>
            </a:r>
            <a:r>
              <a:rPr sz="2500" b="1" spc="-91" dirty="0">
                <a:latin typeface="Arial"/>
                <a:cs typeface="Arial"/>
              </a:rPr>
              <a:t> </a:t>
            </a:r>
            <a:r>
              <a:rPr sz="2500" b="1" spc="-227" dirty="0">
                <a:latin typeface="Arial"/>
                <a:cs typeface="Arial"/>
              </a:rPr>
              <a:t>muc</a:t>
            </a:r>
            <a:r>
              <a:rPr sz="2500" b="1" spc="-200" dirty="0">
                <a:latin typeface="Arial"/>
                <a:cs typeface="Arial"/>
              </a:rPr>
              <a:t>h</a:t>
            </a:r>
            <a:r>
              <a:rPr sz="2500" b="1" spc="-91" dirty="0">
                <a:latin typeface="Arial"/>
                <a:cs typeface="Arial"/>
              </a:rPr>
              <a:t> </a:t>
            </a:r>
            <a:r>
              <a:rPr sz="2500" b="1" spc="-204" dirty="0">
                <a:latin typeface="Arial"/>
                <a:cs typeface="Arial"/>
              </a:rPr>
              <a:t>g</a:t>
            </a:r>
            <a:r>
              <a:rPr sz="2500" b="1" spc="-136" dirty="0">
                <a:latin typeface="Arial"/>
                <a:cs typeface="Arial"/>
              </a:rPr>
              <a:t>r</a:t>
            </a:r>
            <a:r>
              <a:rPr sz="2500" b="1" spc="-185" dirty="0">
                <a:latin typeface="Arial"/>
                <a:cs typeface="Arial"/>
              </a:rPr>
              <a:t>ea</a:t>
            </a:r>
            <a:r>
              <a:rPr sz="2500" b="1" spc="-118" dirty="0">
                <a:latin typeface="Arial"/>
                <a:cs typeface="Arial"/>
              </a:rPr>
              <a:t>t</a:t>
            </a:r>
            <a:r>
              <a:rPr sz="2500" b="1" spc="-185" dirty="0">
                <a:latin typeface="Arial"/>
                <a:cs typeface="Arial"/>
              </a:rPr>
              <a:t>e</a:t>
            </a:r>
            <a:r>
              <a:rPr sz="2500" b="1" spc="-132" dirty="0">
                <a:latin typeface="Arial"/>
                <a:cs typeface="Arial"/>
              </a:rPr>
              <a:t>r</a:t>
            </a:r>
            <a:r>
              <a:rPr sz="2500" b="1" spc="-91" dirty="0">
                <a:latin typeface="Arial"/>
                <a:cs typeface="Arial"/>
              </a:rPr>
              <a:t> </a:t>
            </a:r>
            <a:r>
              <a:rPr sz="2500" b="1" spc="-185" dirty="0">
                <a:latin typeface="Arial"/>
                <a:cs typeface="Arial"/>
              </a:rPr>
              <a:t>e</a:t>
            </a:r>
            <a:r>
              <a:rPr sz="2500" b="1" spc="-118" dirty="0">
                <a:latin typeface="Arial"/>
                <a:cs typeface="Arial"/>
              </a:rPr>
              <a:t>t</a:t>
            </a:r>
            <a:r>
              <a:rPr sz="2500" b="1" spc="-191" dirty="0">
                <a:latin typeface="Arial"/>
                <a:cs typeface="Arial"/>
              </a:rPr>
              <a:t>ha</a:t>
            </a:r>
            <a:r>
              <a:rPr sz="2500" b="1" spc="-163" dirty="0">
                <a:latin typeface="Arial"/>
                <a:cs typeface="Arial"/>
              </a:rPr>
              <a:t>nol</a:t>
            </a:r>
            <a:r>
              <a:rPr sz="2500" b="1" spc="-91" dirty="0">
                <a:latin typeface="Arial"/>
                <a:cs typeface="Arial"/>
              </a:rPr>
              <a:t> </a:t>
            </a:r>
            <a:r>
              <a:rPr sz="2500" b="1" spc="-204" dirty="0">
                <a:latin typeface="Arial"/>
                <a:cs typeface="Arial"/>
              </a:rPr>
              <a:t>p</a:t>
            </a:r>
            <a:r>
              <a:rPr sz="2500" b="1" spc="-136" dirty="0">
                <a:latin typeface="Arial"/>
                <a:cs typeface="Arial"/>
              </a:rPr>
              <a:t>r</a:t>
            </a:r>
            <a:r>
              <a:rPr sz="2500" b="1" spc="-200" dirty="0">
                <a:latin typeface="Arial"/>
                <a:cs typeface="Arial"/>
              </a:rPr>
              <a:t>odu</a:t>
            </a:r>
            <a:r>
              <a:rPr sz="2500" b="1" spc="-185" dirty="0">
                <a:latin typeface="Arial"/>
                <a:cs typeface="Arial"/>
              </a:rPr>
              <a:t>c</a:t>
            </a:r>
            <a:r>
              <a:rPr sz="2500" b="1" spc="-118" dirty="0">
                <a:latin typeface="Arial"/>
                <a:cs typeface="Arial"/>
              </a:rPr>
              <a:t>t</a:t>
            </a:r>
            <a:r>
              <a:rPr sz="2500" b="1" spc="-150" dirty="0">
                <a:latin typeface="Arial"/>
                <a:cs typeface="Arial"/>
              </a:rPr>
              <a:t>io</a:t>
            </a:r>
            <a:r>
              <a:rPr sz="2500" b="1" spc="-200" dirty="0">
                <a:latin typeface="Arial"/>
                <a:cs typeface="Arial"/>
              </a:rPr>
              <a:t>n</a:t>
            </a:r>
            <a:r>
              <a:rPr sz="2500" b="1" spc="-91" dirty="0">
                <a:latin typeface="Arial"/>
                <a:cs typeface="Arial"/>
              </a:rPr>
              <a:t> </a:t>
            </a:r>
            <a:r>
              <a:rPr sz="2500" b="1" spc="-95" dirty="0">
                <a:latin typeface="Arial"/>
                <a:cs typeface="Arial"/>
              </a:rPr>
              <a:t>l</a:t>
            </a:r>
            <a:r>
              <a:rPr sz="2500" b="1" spc="-182" dirty="0">
                <a:latin typeface="Arial"/>
                <a:cs typeface="Arial"/>
              </a:rPr>
              <a:t>e</a:t>
            </a:r>
            <a:r>
              <a:rPr sz="2500" b="1" spc="-185" dirty="0">
                <a:latin typeface="Arial"/>
                <a:cs typeface="Arial"/>
              </a:rPr>
              <a:t>ve</a:t>
            </a:r>
            <a:r>
              <a:rPr sz="2500" b="1" spc="-95" dirty="0">
                <a:latin typeface="Arial"/>
                <a:cs typeface="Arial"/>
              </a:rPr>
              <a:t>l</a:t>
            </a:r>
            <a:r>
              <a:rPr sz="2500" b="1" spc="-182" dirty="0">
                <a:latin typeface="Arial"/>
                <a:cs typeface="Arial"/>
              </a:rPr>
              <a:t>s</a:t>
            </a:r>
            <a:r>
              <a:rPr sz="2500" b="1" spc="-91" dirty="0">
                <a:latin typeface="Arial"/>
                <a:cs typeface="Arial"/>
              </a:rPr>
              <a:t>.</a:t>
            </a:r>
            <a:endParaRPr sz="2500" dirty="0">
              <a:latin typeface="Arial"/>
              <a:cs typeface="Arial"/>
            </a:endParaRPr>
          </a:p>
          <a:p>
            <a:pPr marL="217275" indent="-206324" algn="just">
              <a:spcBef>
                <a:spcPts val="436"/>
              </a:spcBef>
              <a:buClr>
                <a:srgbClr val="D16349"/>
              </a:buClr>
              <a:buSzPct val="95000"/>
              <a:buFont typeface="Wingdings"/>
              <a:buChar char=""/>
              <a:tabLst>
                <a:tab pos="217850" algn="l"/>
              </a:tabLst>
            </a:pPr>
            <a:r>
              <a:rPr sz="2500" b="1" spc="-168" dirty="0">
                <a:latin typeface="Arial"/>
                <a:cs typeface="Arial"/>
              </a:rPr>
              <a:t>Greater</a:t>
            </a:r>
            <a:r>
              <a:rPr sz="2500" b="1" spc="-86" dirty="0">
                <a:latin typeface="Arial"/>
                <a:cs typeface="Arial"/>
              </a:rPr>
              <a:t> </a:t>
            </a:r>
            <a:r>
              <a:rPr sz="2500" b="1" spc="-182" dirty="0">
                <a:latin typeface="Arial"/>
                <a:cs typeface="Arial"/>
              </a:rPr>
              <a:t>avoidance</a:t>
            </a:r>
            <a:r>
              <a:rPr sz="2500" b="1" spc="-86" dirty="0">
                <a:latin typeface="Arial"/>
                <a:cs typeface="Arial"/>
              </a:rPr>
              <a:t> </a:t>
            </a:r>
            <a:r>
              <a:rPr sz="2500" b="1" spc="-154" dirty="0">
                <a:latin typeface="Arial"/>
                <a:cs typeface="Arial"/>
              </a:rPr>
              <a:t>of</a:t>
            </a:r>
            <a:r>
              <a:rPr sz="2500" b="1" spc="-82" dirty="0">
                <a:latin typeface="Arial"/>
                <a:cs typeface="Arial"/>
              </a:rPr>
              <a:t> </a:t>
            </a:r>
            <a:r>
              <a:rPr sz="2500" b="1" spc="-154" dirty="0">
                <a:latin typeface="Arial"/>
                <a:cs typeface="Arial"/>
              </a:rPr>
              <a:t>conflicts</a:t>
            </a:r>
            <a:r>
              <a:rPr sz="2500" b="1" spc="-86" dirty="0">
                <a:latin typeface="Arial"/>
                <a:cs typeface="Arial"/>
              </a:rPr>
              <a:t> </a:t>
            </a:r>
            <a:r>
              <a:rPr sz="2500" b="1" spc="-168" dirty="0">
                <a:latin typeface="Arial"/>
                <a:cs typeface="Arial"/>
              </a:rPr>
              <a:t>with</a:t>
            </a:r>
            <a:r>
              <a:rPr sz="2500" b="1" spc="-86" dirty="0">
                <a:latin typeface="Arial"/>
                <a:cs typeface="Arial"/>
              </a:rPr>
              <a:t> </a:t>
            </a:r>
            <a:r>
              <a:rPr sz="2500" b="1" spc="-172" dirty="0">
                <a:latin typeface="Arial"/>
                <a:cs typeface="Arial"/>
              </a:rPr>
              <a:t>land</a:t>
            </a:r>
            <a:r>
              <a:rPr sz="2500" b="1" spc="-82" dirty="0">
                <a:latin typeface="Arial"/>
                <a:cs typeface="Arial"/>
              </a:rPr>
              <a:t> </a:t>
            </a:r>
            <a:r>
              <a:rPr sz="2500" b="1" spc="-191" dirty="0">
                <a:latin typeface="Arial"/>
                <a:cs typeface="Arial"/>
              </a:rPr>
              <a:t>use</a:t>
            </a:r>
            <a:r>
              <a:rPr sz="2500" b="1" spc="-86" dirty="0">
                <a:latin typeface="Arial"/>
                <a:cs typeface="Arial"/>
              </a:rPr>
              <a:t> </a:t>
            </a:r>
            <a:r>
              <a:rPr sz="2500" b="1" spc="-150" dirty="0">
                <a:latin typeface="Arial"/>
                <a:cs typeface="Arial"/>
              </a:rPr>
              <a:t>for</a:t>
            </a:r>
            <a:r>
              <a:rPr sz="2500" b="1" spc="-86" dirty="0">
                <a:latin typeface="Arial"/>
                <a:cs typeface="Arial"/>
              </a:rPr>
              <a:t> </a:t>
            </a:r>
            <a:r>
              <a:rPr sz="2500" b="1" spc="-182" dirty="0">
                <a:latin typeface="Arial"/>
                <a:cs typeface="Arial"/>
              </a:rPr>
              <a:t>food</a:t>
            </a:r>
            <a:r>
              <a:rPr sz="2500" b="1" spc="-82" dirty="0">
                <a:latin typeface="Arial"/>
                <a:cs typeface="Arial"/>
              </a:rPr>
              <a:t> </a:t>
            </a:r>
            <a:r>
              <a:rPr sz="2500" b="1" spc="-195" dirty="0">
                <a:latin typeface="Arial"/>
                <a:cs typeface="Arial"/>
              </a:rPr>
              <a:t>and</a:t>
            </a:r>
            <a:r>
              <a:rPr sz="2500" b="1" spc="-86" dirty="0">
                <a:latin typeface="Arial"/>
                <a:cs typeface="Arial"/>
              </a:rPr>
              <a:t> </a:t>
            </a:r>
            <a:r>
              <a:rPr sz="2500" b="1" spc="-172" dirty="0">
                <a:latin typeface="Arial"/>
                <a:cs typeface="Arial"/>
              </a:rPr>
              <a:t>feed</a:t>
            </a:r>
            <a:r>
              <a:rPr sz="2500" b="1" spc="-86" dirty="0">
                <a:latin typeface="Arial"/>
                <a:cs typeface="Arial"/>
              </a:rPr>
              <a:t> </a:t>
            </a:r>
            <a:r>
              <a:rPr sz="2500" b="1" spc="-168" dirty="0">
                <a:latin typeface="Arial"/>
                <a:cs typeface="Arial"/>
              </a:rPr>
              <a:t>production.</a:t>
            </a:r>
            <a:endParaRPr sz="2500" dirty="0">
              <a:latin typeface="Arial"/>
              <a:cs typeface="Arial"/>
            </a:endParaRPr>
          </a:p>
          <a:p>
            <a:pPr marL="184424" marR="13255" indent="-172898" algn="just">
              <a:lnSpc>
                <a:spcPct val="100800"/>
              </a:lnSpc>
              <a:spcBef>
                <a:spcPts val="436"/>
              </a:spcBef>
              <a:buClr>
                <a:srgbClr val="D16349"/>
              </a:buClr>
              <a:buSzPct val="95000"/>
              <a:buFont typeface="Wingdings"/>
              <a:buChar char=""/>
              <a:tabLst>
                <a:tab pos="217850" algn="l"/>
              </a:tabLst>
            </a:pPr>
            <a:r>
              <a:rPr sz="2500" b="1" spc="-241" dirty="0">
                <a:latin typeface="Arial"/>
                <a:cs typeface="Arial"/>
              </a:rPr>
              <a:t>A</a:t>
            </a:r>
            <a:r>
              <a:rPr sz="2500" b="1" spc="-236" dirty="0">
                <a:latin typeface="Arial"/>
                <a:cs typeface="Arial"/>
              </a:rPr>
              <a:t> </a:t>
            </a:r>
            <a:r>
              <a:rPr sz="2500" b="1" spc="-218" dirty="0">
                <a:latin typeface="Arial"/>
                <a:cs typeface="Arial"/>
              </a:rPr>
              <a:t>much</a:t>
            </a:r>
            <a:r>
              <a:rPr sz="2500" b="1" spc="-213" dirty="0">
                <a:latin typeface="Arial"/>
                <a:cs typeface="Arial"/>
              </a:rPr>
              <a:t> </a:t>
            </a:r>
            <a:r>
              <a:rPr sz="2500" b="1" spc="-163" dirty="0">
                <a:latin typeface="Arial"/>
                <a:cs typeface="Arial"/>
              </a:rPr>
              <a:t>greater</a:t>
            </a:r>
            <a:r>
              <a:rPr sz="2500" b="1" spc="-159" dirty="0">
                <a:latin typeface="Arial"/>
                <a:cs typeface="Arial"/>
              </a:rPr>
              <a:t> </a:t>
            </a:r>
            <a:r>
              <a:rPr sz="2500" b="1" spc="-177" dirty="0">
                <a:latin typeface="Arial"/>
                <a:cs typeface="Arial"/>
              </a:rPr>
              <a:t>displacement</a:t>
            </a:r>
            <a:r>
              <a:rPr sz="2500" b="1" spc="-172" dirty="0">
                <a:latin typeface="Arial"/>
                <a:cs typeface="Arial"/>
              </a:rPr>
              <a:t> </a:t>
            </a:r>
            <a:r>
              <a:rPr sz="2500" b="1" spc="-154" dirty="0">
                <a:latin typeface="Arial"/>
                <a:cs typeface="Arial"/>
              </a:rPr>
              <a:t>of</a:t>
            </a:r>
            <a:r>
              <a:rPr sz="2500" b="1" spc="-150" dirty="0">
                <a:latin typeface="Arial"/>
                <a:cs typeface="Arial"/>
              </a:rPr>
              <a:t> </a:t>
            </a:r>
            <a:r>
              <a:rPr sz="2500" b="1" spc="-145" dirty="0">
                <a:latin typeface="Arial"/>
                <a:cs typeface="Arial"/>
              </a:rPr>
              <a:t>fossil</a:t>
            </a:r>
            <a:r>
              <a:rPr sz="2500" b="1" spc="-141" dirty="0">
                <a:latin typeface="Arial"/>
                <a:cs typeface="Arial"/>
              </a:rPr>
              <a:t> </a:t>
            </a:r>
            <a:r>
              <a:rPr sz="2500" b="1" spc="-182" dirty="0">
                <a:latin typeface="Arial"/>
                <a:cs typeface="Arial"/>
              </a:rPr>
              <a:t>energy</a:t>
            </a:r>
            <a:r>
              <a:rPr sz="2500" b="1" spc="-177" dirty="0">
                <a:latin typeface="Arial"/>
                <a:cs typeface="Arial"/>
              </a:rPr>
              <a:t> </a:t>
            </a:r>
            <a:r>
              <a:rPr sz="2500" b="1" spc="-172" dirty="0">
                <a:latin typeface="Arial"/>
                <a:cs typeface="Arial"/>
              </a:rPr>
              <a:t>per</a:t>
            </a:r>
            <a:r>
              <a:rPr sz="2500" b="1" spc="-168" dirty="0">
                <a:latin typeface="Arial"/>
                <a:cs typeface="Arial"/>
              </a:rPr>
              <a:t> </a:t>
            </a:r>
            <a:r>
              <a:rPr sz="2500" b="1" spc="-127" dirty="0">
                <a:latin typeface="Arial"/>
                <a:cs typeface="Arial"/>
              </a:rPr>
              <a:t>litre</a:t>
            </a:r>
            <a:r>
              <a:rPr sz="2500" b="1" spc="-123" dirty="0">
                <a:latin typeface="Arial"/>
                <a:cs typeface="Arial"/>
              </a:rPr>
              <a:t> </a:t>
            </a:r>
            <a:r>
              <a:rPr sz="2500" b="1" spc="-154" dirty="0">
                <a:latin typeface="Arial"/>
                <a:cs typeface="Arial"/>
              </a:rPr>
              <a:t>of</a:t>
            </a:r>
            <a:r>
              <a:rPr sz="2500" b="1" spc="-150" dirty="0">
                <a:latin typeface="Arial"/>
                <a:cs typeface="Arial"/>
              </a:rPr>
              <a:t> </a:t>
            </a:r>
            <a:r>
              <a:rPr sz="2500" b="1" spc="-136" dirty="0">
                <a:latin typeface="Arial"/>
                <a:cs typeface="Arial"/>
              </a:rPr>
              <a:t>fuel,</a:t>
            </a:r>
            <a:r>
              <a:rPr sz="2500" b="1" spc="-132" dirty="0">
                <a:latin typeface="Arial"/>
                <a:cs typeface="Arial"/>
              </a:rPr>
              <a:t> </a:t>
            </a:r>
            <a:r>
              <a:rPr sz="2500" b="1" spc="-195" dirty="0">
                <a:latin typeface="Arial"/>
                <a:cs typeface="Arial"/>
              </a:rPr>
              <a:t>due</a:t>
            </a:r>
            <a:r>
              <a:rPr sz="2500" b="1" spc="-191" dirty="0">
                <a:latin typeface="Arial"/>
                <a:cs typeface="Arial"/>
              </a:rPr>
              <a:t> </a:t>
            </a:r>
            <a:r>
              <a:rPr sz="2500" b="1" spc="-159" dirty="0">
                <a:latin typeface="Arial"/>
                <a:cs typeface="Arial"/>
              </a:rPr>
              <a:t>to</a:t>
            </a:r>
            <a:r>
              <a:rPr sz="2500" b="1" spc="-154" dirty="0">
                <a:latin typeface="Arial"/>
                <a:cs typeface="Arial"/>
              </a:rPr>
              <a:t> </a:t>
            </a:r>
            <a:r>
              <a:rPr sz="2500" b="1" spc="-163" dirty="0">
                <a:latin typeface="Arial"/>
                <a:cs typeface="Arial"/>
              </a:rPr>
              <a:t>nearly </a:t>
            </a:r>
            <a:r>
              <a:rPr sz="2500" b="1" spc="-159" dirty="0">
                <a:latin typeface="Arial"/>
                <a:cs typeface="Arial"/>
              </a:rPr>
              <a:t> </a:t>
            </a:r>
            <a:r>
              <a:rPr sz="2500" b="1" spc="-227" dirty="0">
                <a:latin typeface="Arial"/>
                <a:cs typeface="Arial"/>
              </a:rPr>
              <a:t>com</a:t>
            </a:r>
            <a:r>
              <a:rPr sz="2500" b="1" spc="-159" dirty="0">
                <a:latin typeface="Arial"/>
                <a:cs typeface="Arial"/>
              </a:rPr>
              <a:t>ple</a:t>
            </a:r>
            <a:r>
              <a:rPr sz="2500" b="1" spc="-118" dirty="0">
                <a:latin typeface="Arial"/>
                <a:cs typeface="Arial"/>
              </a:rPr>
              <a:t>t</a:t>
            </a:r>
            <a:r>
              <a:rPr sz="2500" b="1" spc="-185" dirty="0">
                <a:latin typeface="Arial"/>
                <a:cs typeface="Arial"/>
              </a:rPr>
              <a:t>e</a:t>
            </a:r>
            <a:r>
              <a:rPr sz="2500" b="1" spc="-95" dirty="0">
                <a:latin typeface="Arial"/>
                <a:cs typeface="Arial"/>
              </a:rPr>
              <a:t>l</a:t>
            </a:r>
            <a:r>
              <a:rPr sz="2500" b="1" spc="-182" dirty="0">
                <a:latin typeface="Arial"/>
                <a:cs typeface="Arial"/>
              </a:rPr>
              <a:t>y</a:t>
            </a:r>
            <a:r>
              <a:rPr sz="2500" b="1" spc="-91" dirty="0">
                <a:latin typeface="Arial"/>
                <a:cs typeface="Arial"/>
              </a:rPr>
              <a:t> </a:t>
            </a:r>
            <a:r>
              <a:rPr sz="2500" b="1" spc="-145" dirty="0">
                <a:latin typeface="Arial"/>
                <a:cs typeface="Arial"/>
              </a:rPr>
              <a:t>bi</a:t>
            </a:r>
            <a:r>
              <a:rPr sz="2500" b="1" spc="-208" dirty="0">
                <a:latin typeface="Arial"/>
                <a:cs typeface="Arial"/>
              </a:rPr>
              <a:t>omass</a:t>
            </a:r>
            <a:r>
              <a:rPr sz="2500" b="1" spc="-118" dirty="0">
                <a:latin typeface="Arial"/>
                <a:cs typeface="Arial"/>
              </a:rPr>
              <a:t>-</a:t>
            </a:r>
            <a:r>
              <a:rPr sz="2500" b="1" spc="-200" dirty="0">
                <a:latin typeface="Arial"/>
                <a:cs typeface="Arial"/>
              </a:rPr>
              <a:t>po</a:t>
            </a:r>
            <a:r>
              <a:rPr sz="2500" b="1" spc="-254" dirty="0">
                <a:latin typeface="Arial"/>
                <a:cs typeface="Arial"/>
              </a:rPr>
              <a:t>w</a:t>
            </a:r>
            <a:r>
              <a:rPr sz="2500" b="1" spc="-185" dirty="0">
                <a:latin typeface="Arial"/>
                <a:cs typeface="Arial"/>
              </a:rPr>
              <a:t>e</a:t>
            </a:r>
            <a:r>
              <a:rPr sz="2500" b="1" spc="-136" dirty="0">
                <a:latin typeface="Arial"/>
                <a:cs typeface="Arial"/>
              </a:rPr>
              <a:t>r</a:t>
            </a:r>
            <a:r>
              <a:rPr sz="2500" b="1" spc="-185" dirty="0">
                <a:latin typeface="Arial"/>
                <a:cs typeface="Arial"/>
              </a:rPr>
              <a:t>e</a:t>
            </a:r>
            <a:r>
              <a:rPr sz="2500" b="1" spc="-200" dirty="0">
                <a:latin typeface="Arial"/>
                <a:cs typeface="Arial"/>
              </a:rPr>
              <a:t>d</a:t>
            </a:r>
            <a:r>
              <a:rPr sz="2500" b="1" spc="-91" dirty="0">
                <a:latin typeface="Arial"/>
                <a:cs typeface="Arial"/>
              </a:rPr>
              <a:t> </a:t>
            </a:r>
            <a:r>
              <a:rPr sz="2500" b="1" spc="-185" dirty="0">
                <a:latin typeface="Arial"/>
                <a:cs typeface="Arial"/>
              </a:rPr>
              <a:t>sys</a:t>
            </a:r>
            <a:r>
              <a:rPr sz="2500" b="1" spc="-118" dirty="0">
                <a:latin typeface="Arial"/>
                <a:cs typeface="Arial"/>
              </a:rPr>
              <a:t>t</a:t>
            </a:r>
            <a:r>
              <a:rPr sz="2500" b="1" spc="-222" dirty="0">
                <a:latin typeface="Arial"/>
                <a:cs typeface="Arial"/>
              </a:rPr>
              <a:t>ems</a:t>
            </a:r>
            <a:r>
              <a:rPr sz="2500" b="1" spc="-91" dirty="0">
                <a:latin typeface="Arial"/>
                <a:cs typeface="Arial"/>
              </a:rPr>
              <a:t>.</a:t>
            </a:r>
            <a:endParaRPr sz="2500" dirty="0">
              <a:latin typeface="Arial"/>
              <a:cs typeface="Arial"/>
            </a:endParaRPr>
          </a:p>
          <a:p>
            <a:pPr marL="184424" marR="13255" indent="-172898" algn="just">
              <a:lnSpc>
                <a:spcPct val="100800"/>
              </a:lnSpc>
              <a:spcBef>
                <a:spcPts val="417"/>
              </a:spcBef>
              <a:buClr>
                <a:srgbClr val="D16349"/>
              </a:buClr>
              <a:buSzPct val="95000"/>
              <a:buFont typeface="Wingdings"/>
              <a:buChar char=""/>
              <a:tabLst>
                <a:tab pos="217850" algn="l"/>
              </a:tabLst>
            </a:pPr>
            <a:r>
              <a:rPr sz="2500" b="1" spc="-213" dirty="0">
                <a:latin typeface="Arial"/>
                <a:cs typeface="Arial"/>
              </a:rPr>
              <a:t>Much</a:t>
            </a:r>
            <a:r>
              <a:rPr sz="2500" b="1" spc="-208" dirty="0">
                <a:latin typeface="Arial"/>
                <a:cs typeface="Arial"/>
              </a:rPr>
              <a:t> </a:t>
            </a:r>
            <a:r>
              <a:rPr sz="2500" b="1" spc="-172" dirty="0">
                <a:latin typeface="Arial"/>
                <a:cs typeface="Arial"/>
              </a:rPr>
              <a:t>lower</a:t>
            </a:r>
            <a:r>
              <a:rPr sz="2500" b="1" spc="-168" dirty="0">
                <a:latin typeface="Arial"/>
                <a:cs typeface="Arial"/>
              </a:rPr>
              <a:t> </a:t>
            </a:r>
            <a:r>
              <a:rPr sz="2500" b="1" spc="-163" dirty="0">
                <a:latin typeface="Arial"/>
                <a:cs typeface="Arial"/>
              </a:rPr>
              <a:t>net</a:t>
            </a:r>
            <a:r>
              <a:rPr sz="2500" b="1" spc="-159" dirty="0">
                <a:latin typeface="Arial"/>
                <a:cs typeface="Arial"/>
              </a:rPr>
              <a:t> </a:t>
            </a:r>
            <a:r>
              <a:rPr sz="2500" b="1" spc="-163" dirty="0">
                <a:latin typeface="Arial"/>
                <a:cs typeface="Arial"/>
              </a:rPr>
              <a:t>well-to-wheels</a:t>
            </a:r>
            <a:r>
              <a:rPr sz="2500" b="1" spc="-159" dirty="0">
                <a:latin typeface="Arial"/>
                <a:cs typeface="Arial"/>
              </a:rPr>
              <a:t> </a:t>
            </a:r>
            <a:r>
              <a:rPr sz="2500" b="1" spc="-185" dirty="0">
                <a:latin typeface="Arial"/>
                <a:cs typeface="Arial"/>
              </a:rPr>
              <a:t>greenhouse</a:t>
            </a:r>
            <a:r>
              <a:rPr sz="2500" b="1" spc="-182" dirty="0">
                <a:latin typeface="Arial"/>
                <a:cs typeface="Arial"/>
              </a:rPr>
              <a:t> </a:t>
            </a:r>
            <a:r>
              <a:rPr sz="2500" b="1" spc="-191" dirty="0">
                <a:latin typeface="Arial"/>
                <a:cs typeface="Arial"/>
              </a:rPr>
              <a:t>gas</a:t>
            </a:r>
            <a:r>
              <a:rPr sz="2500" b="1" spc="-185" dirty="0">
                <a:latin typeface="Arial"/>
                <a:cs typeface="Arial"/>
              </a:rPr>
              <a:t> </a:t>
            </a:r>
            <a:r>
              <a:rPr sz="2500" b="1" spc="-182" dirty="0">
                <a:latin typeface="Arial"/>
                <a:cs typeface="Arial"/>
              </a:rPr>
              <a:t>emissions</a:t>
            </a:r>
            <a:r>
              <a:rPr sz="2500" b="1" spc="-177" dirty="0">
                <a:latin typeface="Arial"/>
                <a:cs typeface="Arial"/>
              </a:rPr>
              <a:t> than</a:t>
            </a:r>
            <a:r>
              <a:rPr sz="2500" b="1" spc="-172" dirty="0">
                <a:latin typeface="Arial"/>
                <a:cs typeface="Arial"/>
              </a:rPr>
              <a:t> </a:t>
            </a:r>
            <a:r>
              <a:rPr sz="2500" b="1" spc="-168" dirty="0">
                <a:latin typeface="Arial"/>
                <a:cs typeface="Arial"/>
              </a:rPr>
              <a:t>with</a:t>
            </a:r>
            <a:r>
              <a:rPr sz="2500" b="1" spc="-163" dirty="0">
                <a:latin typeface="Arial"/>
                <a:cs typeface="Arial"/>
              </a:rPr>
              <a:t> grain</a:t>
            </a:r>
            <a:r>
              <a:rPr sz="2500" b="1" spc="177" dirty="0">
                <a:latin typeface="Arial"/>
                <a:cs typeface="Arial"/>
              </a:rPr>
              <a:t> </a:t>
            </a:r>
            <a:r>
              <a:rPr sz="2500" b="1" spc="-141" dirty="0">
                <a:latin typeface="Arial"/>
                <a:cs typeface="Arial"/>
              </a:rPr>
              <a:t>to- </a:t>
            </a:r>
            <a:r>
              <a:rPr sz="2500" b="1" spc="-136" dirty="0">
                <a:latin typeface="Arial"/>
                <a:cs typeface="Arial"/>
              </a:rPr>
              <a:t> </a:t>
            </a:r>
            <a:r>
              <a:rPr sz="2500" b="1" spc="-168" dirty="0">
                <a:latin typeface="Arial"/>
                <a:cs typeface="Arial"/>
              </a:rPr>
              <a:t>ethanol</a:t>
            </a:r>
            <a:r>
              <a:rPr sz="2500" b="1" spc="-91" dirty="0">
                <a:latin typeface="Arial"/>
                <a:cs typeface="Arial"/>
              </a:rPr>
              <a:t> </a:t>
            </a:r>
            <a:r>
              <a:rPr sz="2500" b="1" spc="-182" dirty="0">
                <a:latin typeface="Arial"/>
                <a:cs typeface="Arial"/>
              </a:rPr>
              <a:t>processes</a:t>
            </a:r>
            <a:r>
              <a:rPr sz="2500" b="1" spc="-91" dirty="0">
                <a:latin typeface="Arial"/>
                <a:cs typeface="Arial"/>
              </a:rPr>
              <a:t> </a:t>
            </a:r>
            <a:r>
              <a:rPr sz="2500" b="1" spc="-195" dirty="0">
                <a:latin typeface="Arial"/>
                <a:cs typeface="Arial"/>
              </a:rPr>
              <a:t>powered</a:t>
            </a:r>
            <a:r>
              <a:rPr sz="2500" b="1" spc="-91" dirty="0">
                <a:latin typeface="Arial"/>
                <a:cs typeface="Arial"/>
              </a:rPr>
              <a:t> </a:t>
            </a:r>
            <a:r>
              <a:rPr sz="2500" b="1" spc="-159" dirty="0">
                <a:latin typeface="Arial"/>
                <a:cs typeface="Arial"/>
              </a:rPr>
              <a:t>primarily</a:t>
            </a:r>
            <a:r>
              <a:rPr sz="2500" b="1" spc="-91" dirty="0">
                <a:latin typeface="Arial"/>
                <a:cs typeface="Arial"/>
              </a:rPr>
              <a:t> </a:t>
            </a:r>
            <a:r>
              <a:rPr sz="2500" b="1" spc="-191" dirty="0">
                <a:latin typeface="Arial"/>
                <a:cs typeface="Arial"/>
              </a:rPr>
              <a:t>by</a:t>
            </a:r>
            <a:r>
              <a:rPr sz="2500" b="1" spc="-91" dirty="0">
                <a:latin typeface="Arial"/>
                <a:cs typeface="Arial"/>
              </a:rPr>
              <a:t> </a:t>
            </a:r>
            <a:r>
              <a:rPr sz="2500" b="1" spc="-145" dirty="0">
                <a:latin typeface="Arial"/>
                <a:cs typeface="Arial"/>
              </a:rPr>
              <a:t>fossil</a:t>
            </a:r>
            <a:r>
              <a:rPr sz="2500" b="1" spc="-91" dirty="0">
                <a:latin typeface="Arial"/>
                <a:cs typeface="Arial"/>
              </a:rPr>
              <a:t> </a:t>
            </a:r>
            <a:r>
              <a:rPr sz="2500" b="1" spc="-185" dirty="0">
                <a:latin typeface="Arial"/>
                <a:cs typeface="Arial"/>
              </a:rPr>
              <a:t>energy.</a:t>
            </a:r>
            <a:endParaRPr sz="2500" dirty="0">
              <a:latin typeface="Arial"/>
              <a:cs typeface="Arial"/>
            </a:endParaRPr>
          </a:p>
        </p:txBody>
      </p:sp>
      <p:sp>
        <p:nvSpPr>
          <p:cNvPr id="112" name="object 112"/>
          <p:cNvSpPr txBox="1">
            <a:spLocks noGrp="1"/>
          </p:cNvSpPr>
          <p:nvPr>
            <p:ph type="title"/>
          </p:nvPr>
        </p:nvSpPr>
        <p:spPr>
          <a:xfrm>
            <a:off x="1467357" y="535742"/>
            <a:ext cx="9543570" cy="627192"/>
          </a:xfrm>
          <a:prstGeom prst="rect">
            <a:avLst/>
          </a:prstGeom>
        </p:spPr>
        <p:txBody>
          <a:bodyPr vert="horz" wrap="square" lIns="0" tIns="11526" rIns="0" bIns="0" rtlCol="0" anchor="ctr">
            <a:spAutoFit/>
          </a:bodyPr>
          <a:lstStyle/>
          <a:p>
            <a:pPr marL="11527">
              <a:lnSpc>
                <a:spcPct val="100000"/>
              </a:lnSpc>
              <a:spcBef>
                <a:spcPts val="91"/>
              </a:spcBef>
            </a:pPr>
            <a:r>
              <a:rPr sz="4000" spc="-522" dirty="0"/>
              <a:t>C</a:t>
            </a:r>
            <a:r>
              <a:rPr sz="4000" spc="-404" dirty="0"/>
              <a:t>e</a:t>
            </a:r>
            <a:r>
              <a:rPr sz="4000" spc="-204" dirty="0"/>
              <a:t>ll</a:t>
            </a:r>
            <a:r>
              <a:rPr sz="4000" spc="-327" dirty="0"/>
              <a:t>ul</a:t>
            </a:r>
            <a:r>
              <a:rPr sz="4000" spc="-445" dirty="0"/>
              <a:t>o</a:t>
            </a:r>
            <a:r>
              <a:rPr sz="4000" spc="-404" dirty="0"/>
              <a:t>s</a:t>
            </a:r>
            <a:r>
              <a:rPr sz="4000" spc="-204" dirty="0"/>
              <a:t>i</a:t>
            </a:r>
            <a:r>
              <a:rPr sz="4000" spc="-399" dirty="0"/>
              <a:t>c</a:t>
            </a:r>
            <a:r>
              <a:rPr sz="4000" spc="-200" dirty="0"/>
              <a:t> </a:t>
            </a:r>
            <a:r>
              <a:rPr sz="4000" spc="-522" dirty="0"/>
              <a:t>B</a:t>
            </a:r>
            <a:r>
              <a:rPr sz="4000" spc="-327" dirty="0"/>
              <a:t>io</a:t>
            </a:r>
            <a:r>
              <a:rPr sz="4000" spc="-644" dirty="0"/>
              <a:t>m</a:t>
            </a:r>
            <a:r>
              <a:rPr sz="4000" spc="-404" dirty="0"/>
              <a:t>ass</a:t>
            </a:r>
            <a:r>
              <a:rPr sz="4000" spc="-245" dirty="0"/>
              <a:t>-t</a:t>
            </a:r>
            <a:r>
              <a:rPr sz="4000" spc="-439" dirty="0"/>
              <a:t>o</a:t>
            </a:r>
            <a:r>
              <a:rPr sz="4000" spc="-245" dirty="0"/>
              <a:t>-</a:t>
            </a:r>
            <a:r>
              <a:rPr sz="4000" spc="-481" dirty="0"/>
              <a:t>E</a:t>
            </a:r>
            <a:r>
              <a:rPr sz="4000" spc="-245" dirty="0"/>
              <a:t>t</a:t>
            </a:r>
            <a:r>
              <a:rPr sz="4000" spc="-431" dirty="0"/>
              <a:t>hano</a:t>
            </a:r>
            <a:r>
              <a:rPr sz="4000" spc="-200" dirty="0"/>
              <a:t>l</a:t>
            </a:r>
          </a:p>
        </p:txBody>
      </p:sp>
      <p:sp>
        <p:nvSpPr>
          <p:cNvPr id="113" name="object 113"/>
          <p:cNvSpPr txBox="1"/>
          <p:nvPr/>
        </p:nvSpPr>
        <p:spPr>
          <a:xfrm>
            <a:off x="4982295" y="1347960"/>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5713" y="2039634"/>
            <a:ext cx="11642035" cy="3601339"/>
          </a:xfrm>
          <a:prstGeom prst="rect">
            <a:avLst/>
          </a:prstGeom>
        </p:spPr>
        <p:txBody>
          <a:bodyPr vert="horz" wrap="square" lIns="0" tIns="11526" rIns="0" bIns="0" rtlCol="0">
            <a:spAutoFit/>
          </a:bodyPr>
          <a:lstStyle/>
          <a:p>
            <a:pPr marL="184424" marR="12679" indent="-172898" algn="just">
              <a:spcBef>
                <a:spcPts val="91"/>
              </a:spcBef>
            </a:pPr>
            <a:r>
              <a:rPr sz="2500" b="1" spc="-241" dirty="0">
                <a:latin typeface="Arial"/>
                <a:cs typeface="Arial"/>
              </a:rPr>
              <a:t>A</a:t>
            </a:r>
            <a:r>
              <a:rPr sz="2500" b="1" spc="-236" dirty="0">
                <a:latin typeface="Arial"/>
                <a:cs typeface="Arial"/>
              </a:rPr>
              <a:t> </a:t>
            </a:r>
            <a:r>
              <a:rPr sz="2500" b="1" spc="-159" dirty="0">
                <a:latin typeface="Arial"/>
                <a:cs typeface="Arial"/>
              </a:rPr>
              <a:t>large</a:t>
            </a:r>
            <a:r>
              <a:rPr sz="2500" b="1" spc="-154" dirty="0">
                <a:latin typeface="Arial"/>
                <a:cs typeface="Arial"/>
              </a:rPr>
              <a:t> variety</a:t>
            </a:r>
            <a:r>
              <a:rPr sz="2500" b="1" spc="-150" dirty="0">
                <a:latin typeface="Arial"/>
                <a:cs typeface="Arial"/>
              </a:rPr>
              <a:t> </a:t>
            </a:r>
            <a:r>
              <a:rPr sz="2500" b="1" spc="-154" dirty="0">
                <a:latin typeface="Arial"/>
                <a:cs typeface="Arial"/>
              </a:rPr>
              <a:t>of</a:t>
            </a:r>
            <a:r>
              <a:rPr sz="2500" b="1" spc="-150" dirty="0">
                <a:latin typeface="Arial"/>
                <a:cs typeface="Arial"/>
              </a:rPr>
              <a:t> </a:t>
            </a:r>
            <a:r>
              <a:rPr sz="2500" b="1" spc="-172" dirty="0">
                <a:latin typeface="Arial"/>
                <a:cs typeface="Arial"/>
              </a:rPr>
              <a:t>feedstock</a:t>
            </a:r>
            <a:r>
              <a:rPr sz="2500" b="1" spc="-168" dirty="0">
                <a:latin typeface="Arial"/>
                <a:cs typeface="Arial"/>
              </a:rPr>
              <a:t> </a:t>
            </a:r>
            <a:r>
              <a:rPr sz="2500" b="1" spc="-141" dirty="0">
                <a:latin typeface="Arial"/>
                <a:cs typeface="Arial"/>
              </a:rPr>
              <a:t>is</a:t>
            </a:r>
            <a:r>
              <a:rPr sz="2500" b="1" spc="-136" dirty="0">
                <a:latin typeface="Arial"/>
                <a:cs typeface="Arial"/>
              </a:rPr>
              <a:t> </a:t>
            </a:r>
            <a:r>
              <a:rPr sz="2500" b="1" spc="-154" dirty="0">
                <a:latin typeface="Arial"/>
                <a:cs typeface="Arial"/>
              </a:rPr>
              <a:t>available</a:t>
            </a:r>
            <a:r>
              <a:rPr sz="2500" b="1" spc="-150" dirty="0">
                <a:latin typeface="Arial"/>
                <a:cs typeface="Arial"/>
              </a:rPr>
              <a:t> for</a:t>
            </a:r>
            <a:r>
              <a:rPr sz="2500" b="1" spc="-145" dirty="0">
                <a:latin typeface="Arial"/>
                <a:cs typeface="Arial"/>
              </a:rPr>
              <a:t> </a:t>
            </a:r>
            <a:r>
              <a:rPr sz="2500" b="1" spc="-182" dirty="0">
                <a:latin typeface="Arial"/>
                <a:cs typeface="Arial"/>
              </a:rPr>
              <a:t>producing</a:t>
            </a:r>
            <a:r>
              <a:rPr sz="2500" b="1" spc="-177" dirty="0">
                <a:latin typeface="Arial"/>
                <a:cs typeface="Arial"/>
              </a:rPr>
              <a:t> </a:t>
            </a:r>
            <a:r>
              <a:rPr sz="2500" b="1" spc="-168" dirty="0">
                <a:latin typeface="Arial"/>
                <a:cs typeface="Arial"/>
              </a:rPr>
              <a:t>ethanol</a:t>
            </a:r>
            <a:r>
              <a:rPr sz="2500" b="1" spc="168" dirty="0">
                <a:latin typeface="Arial"/>
                <a:cs typeface="Arial"/>
              </a:rPr>
              <a:t> </a:t>
            </a:r>
            <a:r>
              <a:rPr sz="2500" b="1" spc="-185" dirty="0">
                <a:latin typeface="Arial"/>
                <a:cs typeface="Arial"/>
              </a:rPr>
              <a:t>from</a:t>
            </a:r>
            <a:r>
              <a:rPr sz="2500" b="1" spc="136" dirty="0">
                <a:latin typeface="Arial"/>
                <a:cs typeface="Arial"/>
              </a:rPr>
              <a:t> </a:t>
            </a:r>
            <a:r>
              <a:rPr sz="2500" b="1" spc="-154" dirty="0">
                <a:latin typeface="Arial"/>
                <a:cs typeface="Arial"/>
              </a:rPr>
              <a:t>cellulosic </a:t>
            </a:r>
            <a:r>
              <a:rPr sz="2500" b="1" spc="-150" dirty="0">
                <a:latin typeface="Arial"/>
                <a:cs typeface="Arial"/>
              </a:rPr>
              <a:t> </a:t>
            </a:r>
            <a:r>
              <a:rPr sz="2500" b="1" spc="-177" dirty="0">
                <a:latin typeface="Arial"/>
                <a:cs typeface="Arial"/>
              </a:rPr>
              <a:t>biomass.</a:t>
            </a:r>
            <a:endParaRPr sz="2500" dirty="0">
              <a:latin typeface="Arial"/>
              <a:cs typeface="Arial"/>
            </a:endParaRPr>
          </a:p>
          <a:p>
            <a:pPr marL="184424" marR="4611" indent="-172898" algn="just">
              <a:lnSpc>
                <a:spcPct val="98300"/>
              </a:lnSpc>
              <a:spcBef>
                <a:spcPts val="472"/>
              </a:spcBef>
            </a:pPr>
            <a:r>
              <a:rPr sz="2500" b="1" spc="-123" dirty="0">
                <a:solidFill>
                  <a:srgbClr val="008000"/>
                </a:solidFill>
                <a:latin typeface="Arial"/>
                <a:cs typeface="Arial"/>
              </a:rPr>
              <a:t>Agricultural</a:t>
            </a:r>
            <a:r>
              <a:rPr sz="2500" b="1" spc="-118" dirty="0">
                <a:solidFill>
                  <a:srgbClr val="008000"/>
                </a:solidFill>
                <a:latin typeface="Arial"/>
                <a:cs typeface="Arial"/>
              </a:rPr>
              <a:t> </a:t>
            </a:r>
            <a:r>
              <a:rPr sz="2500" b="1" spc="-154" dirty="0">
                <a:solidFill>
                  <a:srgbClr val="008000"/>
                </a:solidFill>
                <a:latin typeface="Arial"/>
                <a:cs typeface="Arial"/>
              </a:rPr>
              <a:t>wastes</a:t>
            </a:r>
            <a:r>
              <a:rPr sz="2500" b="1" spc="200" dirty="0">
                <a:solidFill>
                  <a:srgbClr val="008000"/>
                </a:solidFill>
                <a:latin typeface="Arial"/>
                <a:cs typeface="Arial"/>
              </a:rPr>
              <a:t> </a:t>
            </a:r>
            <a:r>
              <a:rPr sz="2500" b="1" spc="-127" dirty="0">
                <a:latin typeface="Arial"/>
                <a:cs typeface="Arial"/>
              </a:rPr>
              <a:t>(including</a:t>
            </a:r>
            <a:r>
              <a:rPr sz="2500" b="1" spc="-123" dirty="0">
                <a:latin typeface="Arial"/>
                <a:cs typeface="Arial"/>
              </a:rPr>
              <a:t> </a:t>
            </a:r>
            <a:r>
              <a:rPr sz="2500" b="1" spc="-145" dirty="0">
                <a:latin typeface="Arial"/>
                <a:cs typeface="Arial"/>
              </a:rPr>
              <a:t>those</a:t>
            </a:r>
            <a:r>
              <a:rPr sz="2500" b="1" spc="-141" dirty="0">
                <a:latin typeface="Arial"/>
                <a:cs typeface="Arial"/>
              </a:rPr>
              <a:t> </a:t>
            </a:r>
            <a:r>
              <a:rPr sz="2500" b="1" spc="-123" dirty="0">
                <a:latin typeface="Arial"/>
                <a:cs typeface="Arial"/>
              </a:rPr>
              <a:t>resulting</a:t>
            </a:r>
            <a:r>
              <a:rPr sz="2500" b="1" spc="-118" dirty="0">
                <a:latin typeface="Arial"/>
                <a:cs typeface="Arial"/>
              </a:rPr>
              <a:t> </a:t>
            </a:r>
            <a:r>
              <a:rPr sz="2500" b="1" spc="-159" dirty="0">
                <a:latin typeface="Arial"/>
                <a:cs typeface="Arial"/>
              </a:rPr>
              <a:t>from</a:t>
            </a:r>
            <a:r>
              <a:rPr sz="2500" b="1" spc="-154" dirty="0">
                <a:latin typeface="Arial"/>
                <a:cs typeface="Arial"/>
              </a:rPr>
              <a:t> </a:t>
            </a:r>
            <a:r>
              <a:rPr sz="2500" b="1" spc="-136" dirty="0">
                <a:latin typeface="Arial"/>
                <a:cs typeface="Arial"/>
              </a:rPr>
              <a:t>conventional</a:t>
            </a:r>
            <a:r>
              <a:rPr sz="2500" b="1" spc="-132" dirty="0">
                <a:latin typeface="Arial"/>
                <a:cs typeface="Arial"/>
              </a:rPr>
              <a:t> </a:t>
            </a:r>
            <a:r>
              <a:rPr sz="2500" b="1" spc="-136" dirty="0">
                <a:latin typeface="Arial"/>
                <a:cs typeface="Arial"/>
              </a:rPr>
              <a:t>ethanol </a:t>
            </a:r>
            <a:r>
              <a:rPr sz="2500" b="1" spc="-132" dirty="0">
                <a:latin typeface="Arial"/>
                <a:cs typeface="Arial"/>
              </a:rPr>
              <a:t> </a:t>
            </a:r>
            <a:r>
              <a:rPr sz="2500" b="1" spc="-163" dirty="0">
                <a:latin typeface="Arial"/>
                <a:cs typeface="Arial"/>
              </a:rPr>
              <a:t>production), </a:t>
            </a:r>
            <a:r>
              <a:rPr sz="2500" b="1" spc="-154" dirty="0">
                <a:solidFill>
                  <a:srgbClr val="008000"/>
                </a:solidFill>
                <a:latin typeface="Arial"/>
                <a:cs typeface="Arial"/>
              </a:rPr>
              <a:t>forest </a:t>
            </a:r>
            <a:r>
              <a:rPr sz="2500" b="1" spc="-159" dirty="0">
                <a:solidFill>
                  <a:srgbClr val="008000"/>
                </a:solidFill>
                <a:latin typeface="Arial"/>
                <a:cs typeface="Arial"/>
              </a:rPr>
              <a:t>residue</a:t>
            </a:r>
            <a:r>
              <a:rPr sz="2500" b="1" spc="-159" dirty="0">
                <a:latin typeface="Arial"/>
                <a:cs typeface="Arial"/>
              </a:rPr>
              <a:t>, </a:t>
            </a:r>
            <a:r>
              <a:rPr sz="2500" b="1" spc="-172" dirty="0">
                <a:solidFill>
                  <a:srgbClr val="008000"/>
                </a:solidFill>
                <a:latin typeface="Arial"/>
                <a:cs typeface="Arial"/>
              </a:rPr>
              <a:t>municipal </a:t>
            </a:r>
            <a:r>
              <a:rPr sz="2500" b="1" spc="-154" dirty="0">
                <a:solidFill>
                  <a:srgbClr val="008000"/>
                </a:solidFill>
                <a:latin typeface="Arial"/>
                <a:cs typeface="Arial"/>
              </a:rPr>
              <a:t>solid </a:t>
            </a:r>
            <a:r>
              <a:rPr sz="2500" b="1" spc="-185" dirty="0">
                <a:solidFill>
                  <a:srgbClr val="008000"/>
                </a:solidFill>
                <a:latin typeface="Arial"/>
                <a:cs typeface="Arial"/>
              </a:rPr>
              <a:t>wastes </a:t>
            </a:r>
            <a:r>
              <a:rPr sz="2500" b="1" spc="-185" dirty="0">
                <a:latin typeface="Arial"/>
                <a:cs typeface="Arial"/>
              </a:rPr>
              <a:t>(</a:t>
            </a:r>
            <a:r>
              <a:rPr sz="2500" b="1" spc="-185" dirty="0">
                <a:solidFill>
                  <a:srgbClr val="008000"/>
                </a:solidFill>
                <a:latin typeface="Arial"/>
                <a:cs typeface="Arial"/>
              </a:rPr>
              <a:t>MSW</a:t>
            </a:r>
            <a:r>
              <a:rPr sz="2500" b="1" spc="-185" dirty="0">
                <a:latin typeface="Arial"/>
                <a:cs typeface="Arial"/>
              </a:rPr>
              <a:t>), wastes from </a:t>
            </a:r>
            <a:r>
              <a:rPr sz="2500" b="1" spc="-168" dirty="0">
                <a:latin typeface="Arial"/>
                <a:cs typeface="Arial"/>
              </a:rPr>
              <a:t>pulp/paper </a:t>
            </a:r>
            <a:r>
              <a:rPr sz="2500" b="1" spc="-163" dirty="0">
                <a:latin typeface="Arial"/>
                <a:cs typeface="Arial"/>
              </a:rPr>
              <a:t> </a:t>
            </a:r>
            <a:r>
              <a:rPr sz="2500" b="1" spc="-204" dirty="0">
                <a:latin typeface="Arial"/>
                <a:cs typeface="Arial"/>
              </a:rPr>
              <a:t>p</a:t>
            </a:r>
            <a:r>
              <a:rPr sz="2500" b="1" spc="-136" dirty="0">
                <a:latin typeface="Arial"/>
                <a:cs typeface="Arial"/>
              </a:rPr>
              <a:t>r</a:t>
            </a:r>
            <a:r>
              <a:rPr sz="2500" b="1" spc="-185" dirty="0">
                <a:latin typeface="Arial"/>
                <a:cs typeface="Arial"/>
              </a:rPr>
              <a:t>ocesses</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5" dirty="0">
                <a:latin typeface="Arial"/>
                <a:cs typeface="Arial"/>
              </a:rPr>
              <a:t> </a:t>
            </a:r>
            <a:r>
              <a:rPr sz="2500" b="1" spc="-191" dirty="0">
                <a:solidFill>
                  <a:srgbClr val="008000"/>
                </a:solidFill>
                <a:latin typeface="Arial"/>
                <a:cs typeface="Arial"/>
              </a:rPr>
              <a:t>ene</a:t>
            </a:r>
            <a:r>
              <a:rPr sz="2500" b="1" spc="-136" dirty="0">
                <a:solidFill>
                  <a:srgbClr val="008000"/>
                </a:solidFill>
                <a:latin typeface="Arial"/>
                <a:cs typeface="Arial"/>
              </a:rPr>
              <a:t>r</a:t>
            </a:r>
            <a:r>
              <a:rPr sz="2500" b="1" spc="-191" dirty="0">
                <a:solidFill>
                  <a:srgbClr val="008000"/>
                </a:solidFill>
                <a:latin typeface="Arial"/>
                <a:cs typeface="Arial"/>
              </a:rPr>
              <a:t>gy</a:t>
            </a:r>
            <a:r>
              <a:rPr sz="2500" b="1" spc="-91" dirty="0">
                <a:solidFill>
                  <a:srgbClr val="008000"/>
                </a:solidFill>
                <a:latin typeface="Arial"/>
                <a:cs typeface="Arial"/>
              </a:rPr>
              <a:t> </a:t>
            </a:r>
            <a:r>
              <a:rPr sz="2500" b="1" spc="-185" dirty="0">
                <a:solidFill>
                  <a:srgbClr val="008000"/>
                </a:solidFill>
                <a:latin typeface="Arial"/>
                <a:cs typeface="Arial"/>
              </a:rPr>
              <a:t>c</a:t>
            </a:r>
            <a:r>
              <a:rPr sz="2500" b="1" spc="-136" dirty="0">
                <a:solidFill>
                  <a:srgbClr val="008000"/>
                </a:solidFill>
                <a:latin typeface="Arial"/>
                <a:cs typeface="Arial"/>
              </a:rPr>
              <a:t>r</a:t>
            </a:r>
            <a:r>
              <a:rPr sz="2500" b="1" spc="-200" dirty="0">
                <a:solidFill>
                  <a:srgbClr val="008000"/>
                </a:solidFill>
                <a:latin typeface="Arial"/>
                <a:cs typeface="Arial"/>
              </a:rPr>
              <a:t>op</a:t>
            </a:r>
            <a:r>
              <a:rPr sz="2500" b="1" spc="-191" dirty="0">
                <a:solidFill>
                  <a:srgbClr val="008000"/>
                </a:solidFill>
                <a:latin typeface="Arial"/>
                <a:cs typeface="Arial"/>
              </a:rPr>
              <a:t>s</a:t>
            </a:r>
            <a:r>
              <a:rPr sz="2500" b="1" spc="-91" dirty="0">
                <a:latin typeface="Arial"/>
                <a:cs typeface="Arial"/>
              </a:rPr>
              <a:t>.</a:t>
            </a:r>
            <a:endParaRPr sz="2500" dirty="0">
              <a:latin typeface="Arial"/>
              <a:cs typeface="Arial"/>
            </a:endParaRPr>
          </a:p>
          <a:p>
            <a:pPr marL="184424" marR="4611" indent="-172898" algn="just">
              <a:lnSpc>
                <a:spcPct val="100400"/>
              </a:lnSpc>
              <a:spcBef>
                <a:spcPts val="427"/>
              </a:spcBef>
            </a:pPr>
            <a:r>
              <a:rPr sz="2500" b="1" spc="-159" dirty="0">
                <a:latin typeface="Arial"/>
                <a:cs typeface="Arial"/>
              </a:rPr>
              <a:t>Agricultural </a:t>
            </a:r>
            <a:r>
              <a:rPr sz="2500" b="1" spc="-185" dirty="0">
                <a:latin typeface="Arial"/>
                <a:cs typeface="Arial"/>
              </a:rPr>
              <a:t>wastes </a:t>
            </a:r>
            <a:r>
              <a:rPr sz="2500" b="1" spc="-154" dirty="0">
                <a:latin typeface="Arial"/>
                <a:cs typeface="Arial"/>
              </a:rPr>
              <a:t>available </a:t>
            </a:r>
            <a:r>
              <a:rPr sz="2500" b="1" spc="-150" dirty="0">
                <a:latin typeface="Arial"/>
                <a:cs typeface="Arial"/>
              </a:rPr>
              <a:t>for </a:t>
            </a:r>
            <a:r>
              <a:rPr sz="2500" b="1" spc="-168" dirty="0">
                <a:latin typeface="Arial"/>
                <a:cs typeface="Arial"/>
              </a:rPr>
              <a:t>ethanol </a:t>
            </a:r>
            <a:r>
              <a:rPr sz="2500" b="1" spc="-177" dirty="0">
                <a:latin typeface="Arial"/>
                <a:cs typeface="Arial"/>
              </a:rPr>
              <a:t>conversion </a:t>
            </a:r>
            <a:r>
              <a:rPr sz="2500" b="1" spc="-168" dirty="0">
                <a:latin typeface="Arial"/>
                <a:cs typeface="Arial"/>
              </a:rPr>
              <a:t>include </a:t>
            </a:r>
            <a:r>
              <a:rPr sz="2500" b="1" spc="-182" dirty="0">
                <a:latin typeface="Arial"/>
                <a:cs typeface="Arial"/>
              </a:rPr>
              <a:t>crop </a:t>
            </a:r>
            <a:r>
              <a:rPr sz="2500" b="1" spc="-172" dirty="0">
                <a:latin typeface="Arial"/>
                <a:cs typeface="Arial"/>
              </a:rPr>
              <a:t>residues </a:t>
            </a:r>
            <a:r>
              <a:rPr sz="2500" b="1" spc="-191" dirty="0">
                <a:latin typeface="Arial"/>
                <a:cs typeface="Arial"/>
              </a:rPr>
              <a:t>such </a:t>
            </a:r>
            <a:r>
              <a:rPr sz="2500" b="1" spc="-185" dirty="0">
                <a:latin typeface="Arial"/>
                <a:cs typeface="Arial"/>
              </a:rPr>
              <a:t>as </a:t>
            </a:r>
            <a:r>
              <a:rPr sz="2500" b="1" spc="-182" dirty="0">
                <a:latin typeface="Arial"/>
                <a:cs typeface="Arial"/>
              </a:rPr>
              <a:t> </a:t>
            </a:r>
            <a:r>
              <a:rPr sz="2500" b="1" spc="-185" dirty="0">
                <a:solidFill>
                  <a:srgbClr val="008000"/>
                </a:solidFill>
                <a:latin typeface="Arial"/>
                <a:cs typeface="Arial"/>
              </a:rPr>
              <a:t>wheat </a:t>
            </a:r>
            <a:r>
              <a:rPr sz="2500" b="1" spc="-168" dirty="0">
                <a:solidFill>
                  <a:srgbClr val="008000"/>
                </a:solidFill>
                <a:latin typeface="Arial"/>
                <a:cs typeface="Arial"/>
              </a:rPr>
              <a:t>straw</a:t>
            </a:r>
            <a:r>
              <a:rPr sz="2500" b="1" spc="-168" dirty="0">
                <a:latin typeface="Arial"/>
                <a:cs typeface="Arial"/>
              </a:rPr>
              <a:t>, </a:t>
            </a:r>
            <a:r>
              <a:rPr sz="2500" b="1" spc="-182" dirty="0">
                <a:solidFill>
                  <a:srgbClr val="008000"/>
                </a:solidFill>
                <a:latin typeface="Arial"/>
                <a:cs typeface="Arial"/>
              </a:rPr>
              <a:t>corn </a:t>
            </a:r>
            <a:r>
              <a:rPr sz="2500" b="1" spc="-168" dirty="0">
                <a:solidFill>
                  <a:srgbClr val="008000"/>
                </a:solidFill>
                <a:latin typeface="Arial"/>
                <a:cs typeface="Arial"/>
              </a:rPr>
              <a:t>stover </a:t>
            </a:r>
            <a:r>
              <a:rPr sz="2500" b="1" spc="-154" dirty="0">
                <a:latin typeface="Arial"/>
                <a:cs typeface="Arial"/>
              </a:rPr>
              <a:t>(leaves, </a:t>
            </a:r>
            <a:r>
              <a:rPr sz="2500" b="1" spc="-159" dirty="0">
                <a:latin typeface="Arial"/>
                <a:cs typeface="Arial"/>
              </a:rPr>
              <a:t>stalks </a:t>
            </a:r>
            <a:r>
              <a:rPr sz="2500" b="1" spc="-195" dirty="0">
                <a:latin typeface="Arial"/>
                <a:cs typeface="Arial"/>
              </a:rPr>
              <a:t>and </a:t>
            </a:r>
            <a:r>
              <a:rPr sz="2500" b="1" spc="-163" dirty="0">
                <a:latin typeface="Arial"/>
                <a:cs typeface="Arial"/>
              </a:rPr>
              <a:t>cobs), </a:t>
            </a:r>
            <a:r>
              <a:rPr sz="2500" b="1" spc="-150" dirty="0">
                <a:solidFill>
                  <a:srgbClr val="008000"/>
                </a:solidFill>
                <a:latin typeface="Arial"/>
                <a:cs typeface="Arial"/>
              </a:rPr>
              <a:t>rice </a:t>
            </a:r>
            <a:r>
              <a:rPr sz="2500" b="1" spc="-177" dirty="0">
                <a:solidFill>
                  <a:srgbClr val="008000"/>
                </a:solidFill>
                <a:latin typeface="Arial"/>
                <a:cs typeface="Arial"/>
              </a:rPr>
              <a:t>straw </a:t>
            </a:r>
            <a:r>
              <a:rPr sz="2500" b="1" spc="-195" dirty="0">
                <a:latin typeface="Arial"/>
                <a:cs typeface="Arial"/>
              </a:rPr>
              <a:t>and </a:t>
            </a:r>
            <a:r>
              <a:rPr sz="2500" b="1" spc="-191" dirty="0">
                <a:solidFill>
                  <a:srgbClr val="008000"/>
                </a:solidFill>
                <a:latin typeface="Arial"/>
                <a:cs typeface="Arial"/>
              </a:rPr>
              <a:t>bagasse </a:t>
            </a:r>
            <a:r>
              <a:rPr sz="2500" b="1" spc="-168" dirty="0">
                <a:latin typeface="Arial"/>
                <a:cs typeface="Arial"/>
              </a:rPr>
              <a:t>(sugar </a:t>
            </a:r>
            <a:r>
              <a:rPr sz="2500" b="1" spc="-163" dirty="0">
                <a:latin typeface="Arial"/>
                <a:cs typeface="Arial"/>
              </a:rPr>
              <a:t> </a:t>
            </a:r>
            <a:r>
              <a:rPr sz="2500" b="1" spc="-191" dirty="0">
                <a:latin typeface="Arial"/>
                <a:cs typeface="Arial"/>
              </a:rPr>
              <a:t>cane</a:t>
            </a:r>
            <a:r>
              <a:rPr sz="2500" b="1" spc="-95" dirty="0">
                <a:latin typeface="Arial"/>
                <a:cs typeface="Arial"/>
              </a:rPr>
              <a:t> </a:t>
            </a:r>
            <a:r>
              <a:rPr sz="2500" b="1" spc="-163" dirty="0">
                <a:latin typeface="Arial"/>
                <a:cs typeface="Arial"/>
              </a:rPr>
              <a:t>waste).</a:t>
            </a:r>
            <a:endParaRPr sz="2500" dirty="0">
              <a:latin typeface="Arial"/>
              <a:cs typeface="Arial"/>
            </a:endParaRPr>
          </a:p>
          <a:p>
            <a:pPr marL="184424" marR="12679" indent="-172898" algn="just">
              <a:lnSpc>
                <a:spcPct val="100800"/>
              </a:lnSpc>
              <a:spcBef>
                <a:spcPts val="417"/>
              </a:spcBef>
            </a:pPr>
            <a:r>
              <a:rPr sz="2500" b="1" spc="-168" dirty="0">
                <a:latin typeface="Arial"/>
                <a:cs typeface="Arial"/>
              </a:rPr>
              <a:t>Forestry </a:t>
            </a:r>
            <a:r>
              <a:rPr sz="2500" b="1" spc="-185" dirty="0">
                <a:latin typeface="Arial"/>
                <a:cs typeface="Arial"/>
              </a:rPr>
              <a:t>wastes </a:t>
            </a:r>
            <a:r>
              <a:rPr sz="2500" b="1" spc="-168" dirty="0">
                <a:latin typeface="Arial"/>
                <a:cs typeface="Arial"/>
              </a:rPr>
              <a:t>include </a:t>
            </a:r>
            <a:r>
              <a:rPr sz="2500" b="1" spc="-163" dirty="0">
                <a:latin typeface="Arial"/>
                <a:cs typeface="Arial"/>
              </a:rPr>
              <a:t>underutilised </a:t>
            </a:r>
            <a:r>
              <a:rPr sz="2500" b="1" spc="-213" dirty="0">
                <a:latin typeface="Arial"/>
                <a:cs typeface="Arial"/>
              </a:rPr>
              <a:t>wood </a:t>
            </a:r>
            <a:r>
              <a:rPr sz="2500" b="1" spc="-195" dirty="0">
                <a:latin typeface="Arial"/>
                <a:cs typeface="Arial"/>
              </a:rPr>
              <a:t>and </a:t>
            </a:r>
            <a:r>
              <a:rPr sz="2500" b="1" spc="-172" dirty="0">
                <a:latin typeface="Arial"/>
                <a:cs typeface="Arial"/>
              </a:rPr>
              <a:t>logging </a:t>
            </a:r>
            <a:r>
              <a:rPr sz="2500" b="1" spc="-168" dirty="0">
                <a:latin typeface="Arial"/>
                <a:cs typeface="Arial"/>
              </a:rPr>
              <a:t>residues; </a:t>
            </a:r>
            <a:r>
              <a:rPr sz="2500" b="1" spc="-172" dirty="0">
                <a:latin typeface="Arial"/>
                <a:cs typeface="Arial"/>
              </a:rPr>
              <a:t>rough, </a:t>
            </a:r>
            <a:r>
              <a:rPr sz="2500" b="1" spc="-159" dirty="0">
                <a:latin typeface="Arial"/>
                <a:cs typeface="Arial"/>
              </a:rPr>
              <a:t>rotten </a:t>
            </a:r>
            <a:r>
              <a:rPr sz="2500" b="1" spc="-195" dirty="0">
                <a:latin typeface="Arial"/>
                <a:cs typeface="Arial"/>
              </a:rPr>
              <a:t>and </a:t>
            </a:r>
            <a:r>
              <a:rPr sz="2500" b="1" spc="-191" dirty="0">
                <a:latin typeface="Arial"/>
                <a:cs typeface="Arial"/>
              </a:rPr>
              <a:t> </a:t>
            </a:r>
            <a:r>
              <a:rPr sz="2500" b="1" spc="-163" dirty="0">
                <a:latin typeface="Arial"/>
                <a:cs typeface="Arial"/>
              </a:rPr>
              <a:t>salvable</a:t>
            </a:r>
            <a:r>
              <a:rPr sz="2500" b="1" spc="-91" dirty="0">
                <a:latin typeface="Arial"/>
                <a:cs typeface="Arial"/>
              </a:rPr>
              <a:t> </a:t>
            </a:r>
            <a:r>
              <a:rPr sz="2500" b="1" spc="-191" dirty="0">
                <a:latin typeface="Arial"/>
                <a:cs typeface="Arial"/>
              </a:rPr>
              <a:t>dead</a:t>
            </a:r>
            <a:r>
              <a:rPr sz="2500" b="1" spc="-91" dirty="0">
                <a:latin typeface="Arial"/>
                <a:cs typeface="Arial"/>
              </a:rPr>
              <a:t> </a:t>
            </a:r>
            <a:r>
              <a:rPr sz="2500" b="1" spc="-195" dirty="0">
                <a:latin typeface="Arial"/>
                <a:cs typeface="Arial"/>
              </a:rPr>
              <a:t>wood;</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85" dirty="0">
                <a:latin typeface="Arial"/>
                <a:cs typeface="Arial"/>
              </a:rPr>
              <a:t>excess</a:t>
            </a:r>
            <a:r>
              <a:rPr sz="2500" b="1" spc="-91" dirty="0">
                <a:latin typeface="Arial"/>
                <a:cs typeface="Arial"/>
              </a:rPr>
              <a:t> </a:t>
            </a:r>
            <a:r>
              <a:rPr sz="2500" b="1" spc="-168" dirty="0">
                <a:latin typeface="Arial"/>
                <a:cs typeface="Arial"/>
              </a:rPr>
              <a:t>saplings</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68" dirty="0">
                <a:latin typeface="Arial"/>
                <a:cs typeface="Arial"/>
              </a:rPr>
              <a:t>small</a:t>
            </a:r>
            <a:r>
              <a:rPr sz="2500" b="1" spc="-91" dirty="0">
                <a:latin typeface="Arial"/>
                <a:cs typeface="Arial"/>
              </a:rPr>
              <a:t> </a:t>
            </a:r>
            <a:r>
              <a:rPr sz="2500" b="1" spc="-150" dirty="0">
                <a:latin typeface="Arial"/>
                <a:cs typeface="Arial"/>
              </a:rPr>
              <a:t>trees.</a:t>
            </a:r>
            <a:endParaRPr sz="2500" dirty="0">
              <a:latin typeface="Arial"/>
              <a:cs typeface="Arial"/>
            </a:endParaRPr>
          </a:p>
        </p:txBody>
      </p:sp>
      <p:sp>
        <p:nvSpPr>
          <p:cNvPr id="112" name="object 112"/>
          <p:cNvSpPr txBox="1">
            <a:spLocks noGrp="1"/>
          </p:cNvSpPr>
          <p:nvPr>
            <p:ph type="title"/>
          </p:nvPr>
        </p:nvSpPr>
        <p:spPr>
          <a:xfrm>
            <a:off x="1478475" y="538388"/>
            <a:ext cx="563811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3" name="object 113"/>
          <p:cNvSpPr txBox="1"/>
          <p:nvPr/>
        </p:nvSpPr>
        <p:spPr>
          <a:xfrm>
            <a:off x="3323433" y="1104024"/>
            <a:ext cx="5306594" cy="626102"/>
          </a:xfrm>
          <a:prstGeom prst="rect">
            <a:avLst/>
          </a:prstGeom>
        </p:spPr>
        <p:txBody>
          <a:bodyPr vert="horz" wrap="square" lIns="0" tIns="11526" rIns="0" bIns="0" rtlCol="0">
            <a:spAutoFit/>
          </a:bodyPr>
          <a:lstStyle/>
          <a:p>
            <a:pPr marL="11527">
              <a:spcBef>
                <a:spcPts val="91"/>
              </a:spcBef>
            </a:pPr>
            <a:r>
              <a:rPr sz="3993" b="1" spc="-481" dirty="0">
                <a:solidFill>
                  <a:srgbClr val="008000"/>
                </a:solidFill>
                <a:latin typeface="Arial"/>
                <a:cs typeface="Arial"/>
              </a:rPr>
              <a:t>P</a:t>
            </a:r>
            <a:r>
              <a:rPr sz="3993" b="1" spc="-286" dirty="0">
                <a:solidFill>
                  <a:srgbClr val="008000"/>
                </a:solidFill>
                <a:latin typeface="Arial"/>
                <a:cs typeface="Arial"/>
              </a:rPr>
              <a:t>r</a:t>
            </a:r>
            <a:r>
              <a:rPr sz="3993" b="1" spc="-431" dirty="0">
                <a:solidFill>
                  <a:srgbClr val="008000"/>
                </a:solidFill>
                <a:latin typeface="Arial"/>
                <a:cs typeface="Arial"/>
              </a:rPr>
              <a:t>oduc</a:t>
            </a:r>
            <a:r>
              <a:rPr sz="3993" b="1" spc="-245" dirty="0">
                <a:solidFill>
                  <a:srgbClr val="008000"/>
                </a:solidFill>
                <a:latin typeface="Arial"/>
                <a:cs typeface="Arial"/>
              </a:rPr>
              <a:t>t</a:t>
            </a:r>
            <a:r>
              <a:rPr sz="3993" b="1" spc="-368" dirty="0">
                <a:solidFill>
                  <a:srgbClr val="008000"/>
                </a:solidFill>
                <a:latin typeface="Arial"/>
                <a:cs typeface="Arial"/>
              </a:rPr>
              <a:t>ion</a:t>
            </a:r>
            <a:r>
              <a:rPr sz="3993" b="1" spc="-241" dirty="0">
                <a:solidFill>
                  <a:srgbClr val="008000"/>
                </a:solidFill>
                <a:latin typeface="Arial"/>
                <a:cs typeface="Arial"/>
              </a:rPr>
              <a:t>:</a:t>
            </a:r>
            <a:r>
              <a:rPr sz="3993" b="1" spc="-200" dirty="0">
                <a:solidFill>
                  <a:srgbClr val="008000"/>
                </a:solidFill>
                <a:latin typeface="Arial"/>
                <a:cs typeface="Arial"/>
              </a:rPr>
              <a:t> </a:t>
            </a:r>
            <a:r>
              <a:rPr sz="3993" b="1" spc="-439" dirty="0">
                <a:solidFill>
                  <a:srgbClr val="008000"/>
                </a:solidFill>
                <a:latin typeface="Arial"/>
                <a:cs typeface="Arial"/>
              </a:rPr>
              <a:t>F</a:t>
            </a:r>
            <a:r>
              <a:rPr sz="3993" b="1" spc="-486" dirty="0">
                <a:solidFill>
                  <a:srgbClr val="008000"/>
                </a:solidFill>
                <a:latin typeface="Arial"/>
                <a:cs typeface="Arial"/>
              </a:rPr>
              <a:t>E</a:t>
            </a:r>
            <a:r>
              <a:rPr sz="3993" b="1" spc="-481" dirty="0">
                <a:solidFill>
                  <a:srgbClr val="008000"/>
                </a:solidFill>
                <a:latin typeface="Arial"/>
                <a:cs typeface="Arial"/>
              </a:rPr>
              <a:t>E</a:t>
            </a:r>
            <a:r>
              <a:rPr sz="3993" b="1" spc="-522" dirty="0">
                <a:solidFill>
                  <a:srgbClr val="008000"/>
                </a:solidFill>
                <a:latin typeface="Arial"/>
                <a:cs typeface="Arial"/>
              </a:rPr>
              <a:t>D</a:t>
            </a:r>
            <a:r>
              <a:rPr sz="3993" b="1" spc="-481" dirty="0">
                <a:solidFill>
                  <a:srgbClr val="008000"/>
                </a:solidFill>
                <a:latin typeface="Arial"/>
                <a:cs typeface="Arial"/>
              </a:rPr>
              <a:t>S</a:t>
            </a:r>
            <a:r>
              <a:rPr sz="3993" b="1" spc="-499" dirty="0">
                <a:solidFill>
                  <a:srgbClr val="008000"/>
                </a:solidFill>
                <a:latin typeface="Arial"/>
                <a:cs typeface="Arial"/>
              </a:rPr>
              <a:t>T</a:t>
            </a:r>
            <a:r>
              <a:rPr sz="3993" b="1" spc="-558" dirty="0">
                <a:solidFill>
                  <a:srgbClr val="008000"/>
                </a:solidFill>
                <a:latin typeface="Arial"/>
                <a:cs typeface="Arial"/>
              </a:rPr>
              <a:t>O</a:t>
            </a:r>
            <a:r>
              <a:rPr sz="3993" b="1" spc="-522" dirty="0">
                <a:solidFill>
                  <a:srgbClr val="008000"/>
                </a:solidFill>
                <a:latin typeface="Arial"/>
                <a:cs typeface="Arial"/>
              </a:rPr>
              <a:t>CK</a:t>
            </a:r>
            <a:r>
              <a:rPr sz="3993" b="1" spc="-481" dirty="0">
                <a:solidFill>
                  <a:srgbClr val="008000"/>
                </a:solidFill>
                <a:latin typeface="Arial"/>
                <a:cs typeface="Arial"/>
              </a:rPr>
              <a:t>S</a:t>
            </a:r>
            <a:endParaRPr sz="3993"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133061" y="1949061"/>
            <a:ext cx="9327899" cy="3696702"/>
          </a:xfrm>
          <a:prstGeom prst="rect">
            <a:avLst/>
          </a:prstGeom>
        </p:spPr>
        <p:txBody>
          <a:bodyPr vert="horz" wrap="square" lIns="0" tIns="66851" rIns="0" bIns="0" rtlCol="0">
            <a:spAutoFit/>
          </a:bodyPr>
          <a:lstStyle/>
          <a:p>
            <a:pPr marL="11527" algn="just">
              <a:spcBef>
                <a:spcPts val="526"/>
              </a:spcBef>
            </a:pPr>
            <a:r>
              <a:rPr sz="2500" b="1" spc="-268" dirty="0">
                <a:solidFill>
                  <a:srgbClr val="008000"/>
                </a:solidFill>
                <a:latin typeface="Arial"/>
                <a:cs typeface="Arial"/>
              </a:rPr>
              <a:t>MSW</a:t>
            </a:r>
            <a:r>
              <a:rPr sz="2500" b="1" spc="-86" dirty="0">
                <a:solidFill>
                  <a:srgbClr val="008000"/>
                </a:solidFill>
                <a:latin typeface="Arial"/>
                <a:cs typeface="Arial"/>
              </a:rPr>
              <a:t> </a:t>
            </a:r>
            <a:r>
              <a:rPr sz="2500" b="1" spc="-172" dirty="0">
                <a:latin typeface="Arial"/>
                <a:cs typeface="Arial"/>
              </a:rPr>
              <a:t>contains</a:t>
            </a:r>
            <a:r>
              <a:rPr sz="2500" b="1" spc="-82" dirty="0">
                <a:latin typeface="Arial"/>
                <a:cs typeface="Arial"/>
              </a:rPr>
              <a:t> </a:t>
            </a:r>
            <a:r>
              <a:rPr sz="2500" b="1" spc="-218" dirty="0">
                <a:latin typeface="Arial"/>
                <a:cs typeface="Arial"/>
              </a:rPr>
              <a:t>some</a:t>
            </a:r>
            <a:r>
              <a:rPr sz="2500" b="1" spc="-82" dirty="0">
                <a:latin typeface="Arial"/>
                <a:cs typeface="Arial"/>
              </a:rPr>
              <a:t> </a:t>
            </a:r>
            <a:r>
              <a:rPr sz="2500" b="1" spc="-154" dirty="0">
                <a:solidFill>
                  <a:srgbClr val="008000"/>
                </a:solidFill>
                <a:latin typeface="Arial"/>
                <a:cs typeface="Arial"/>
              </a:rPr>
              <a:t>cellulosic</a:t>
            </a:r>
            <a:r>
              <a:rPr sz="2500" b="1" spc="-86" dirty="0">
                <a:solidFill>
                  <a:srgbClr val="008000"/>
                </a:solidFill>
                <a:latin typeface="Arial"/>
                <a:cs typeface="Arial"/>
              </a:rPr>
              <a:t> </a:t>
            </a:r>
            <a:r>
              <a:rPr sz="2500" b="1" spc="-159" dirty="0">
                <a:solidFill>
                  <a:srgbClr val="008000"/>
                </a:solidFill>
                <a:latin typeface="Arial"/>
                <a:cs typeface="Arial"/>
              </a:rPr>
              <a:t>materials</a:t>
            </a:r>
            <a:r>
              <a:rPr sz="2500" b="1" spc="-159" dirty="0">
                <a:latin typeface="Arial"/>
                <a:cs typeface="Arial"/>
              </a:rPr>
              <a:t>,</a:t>
            </a:r>
            <a:r>
              <a:rPr sz="2500" b="1" spc="-82" dirty="0">
                <a:latin typeface="Arial"/>
                <a:cs typeface="Arial"/>
              </a:rPr>
              <a:t> </a:t>
            </a:r>
            <a:r>
              <a:rPr sz="2500" b="1" spc="-191" dirty="0">
                <a:latin typeface="Arial"/>
                <a:cs typeface="Arial"/>
              </a:rPr>
              <a:t>such</a:t>
            </a:r>
            <a:r>
              <a:rPr sz="2500" b="1" spc="-82" dirty="0">
                <a:latin typeface="Arial"/>
                <a:cs typeface="Arial"/>
              </a:rPr>
              <a:t> </a:t>
            </a:r>
            <a:r>
              <a:rPr sz="2500" b="1" spc="-185" dirty="0">
                <a:latin typeface="Arial"/>
                <a:cs typeface="Arial"/>
              </a:rPr>
              <a:t>as</a:t>
            </a:r>
            <a:r>
              <a:rPr sz="2500" b="1" spc="-82" dirty="0">
                <a:latin typeface="Arial"/>
                <a:cs typeface="Arial"/>
              </a:rPr>
              <a:t> </a:t>
            </a:r>
            <a:r>
              <a:rPr sz="2500" b="1" spc="-182" dirty="0">
                <a:latin typeface="Arial"/>
                <a:cs typeface="Arial"/>
              </a:rPr>
              <a:t>paper</a:t>
            </a:r>
            <a:r>
              <a:rPr sz="2500" b="1" spc="-86" dirty="0">
                <a:latin typeface="Arial"/>
                <a:cs typeface="Arial"/>
              </a:rPr>
              <a:t> </a:t>
            </a:r>
            <a:r>
              <a:rPr sz="2500" b="1" spc="-195" dirty="0">
                <a:latin typeface="Arial"/>
                <a:cs typeface="Arial"/>
              </a:rPr>
              <a:t>and</a:t>
            </a:r>
            <a:r>
              <a:rPr sz="2500" b="1" spc="-82" dirty="0">
                <a:latin typeface="Arial"/>
                <a:cs typeface="Arial"/>
              </a:rPr>
              <a:t> </a:t>
            </a:r>
            <a:r>
              <a:rPr sz="2500" b="1" spc="-172" dirty="0">
                <a:latin typeface="Arial"/>
                <a:cs typeface="Arial"/>
              </a:rPr>
              <a:t>cardboard.</a:t>
            </a:r>
            <a:endParaRPr sz="2500" dirty="0">
              <a:latin typeface="Arial"/>
              <a:cs typeface="Arial"/>
            </a:endParaRPr>
          </a:p>
          <a:p>
            <a:pPr marL="184424" marR="13255" indent="-172898" algn="just">
              <a:lnSpc>
                <a:spcPts val="2106"/>
              </a:lnSpc>
              <a:spcBef>
                <a:spcPts val="563"/>
              </a:spcBef>
            </a:pPr>
            <a:r>
              <a:rPr sz="2500" b="1" spc="-185" dirty="0">
                <a:latin typeface="Arial"/>
                <a:cs typeface="Arial"/>
              </a:rPr>
              <a:t>Energy </a:t>
            </a:r>
            <a:r>
              <a:rPr sz="2500" b="1" spc="-168" dirty="0">
                <a:latin typeface="Arial"/>
                <a:cs typeface="Arial"/>
              </a:rPr>
              <a:t>crops, </a:t>
            </a:r>
            <a:r>
              <a:rPr sz="2500" b="1" spc="-182" dirty="0">
                <a:latin typeface="Arial"/>
                <a:cs typeface="Arial"/>
              </a:rPr>
              <a:t>developed </a:t>
            </a:r>
            <a:r>
              <a:rPr sz="2500" b="1" spc="-195" dirty="0">
                <a:latin typeface="Arial"/>
                <a:cs typeface="Arial"/>
              </a:rPr>
              <a:t>and </a:t>
            </a:r>
            <a:r>
              <a:rPr sz="2500" b="1" spc="-200" dirty="0">
                <a:latin typeface="Arial"/>
                <a:cs typeface="Arial"/>
              </a:rPr>
              <a:t>grown </a:t>
            </a:r>
            <a:r>
              <a:rPr sz="2500" b="1" spc="-150" dirty="0">
                <a:latin typeface="Arial"/>
                <a:cs typeface="Arial"/>
              </a:rPr>
              <a:t>specifically for </a:t>
            </a:r>
            <a:r>
              <a:rPr sz="2500" b="1" spc="-136" dirty="0">
                <a:latin typeface="Arial"/>
                <a:cs typeface="Arial"/>
              </a:rPr>
              <a:t>fuel, </a:t>
            </a:r>
            <a:r>
              <a:rPr sz="2500" b="1" spc="-168" dirty="0">
                <a:latin typeface="Arial"/>
                <a:cs typeface="Arial"/>
              </a:rPr>
              <a:t>include fast-growing </a:t>
            </a:r>
            <a:r>
              <a:rPr sz="2500" b="1" spc="-150" dirty="0">
                <a:latin typeface="Arial"/>
                <a:cs typeface="Arial"/>
              </a:rPr>
              <a:t>trees, </a:t>
            </a:r>
            <a:r>
              <a:rPr sz="2500" b="1" spc="-145" dirty="0">
                <a:latin typeface="Arial"/>
                <a:cs typeface="Arial"/>
              </a:rPr>
              <a:t> </a:t>
            </a:r>
            <a:r>
              <a:rPr sz="2500" b="1" spc="-172" dirty="0">
                <a:latin typeface="Arial"/>
                <a:cs typeface="Arial"/>
              </a:rPr>
              <a:t>shrubs,</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82" dirty="0">
                <a:latin typeface="Arial"/>
                <a:cs typeface="Arial"/>
              </a:rPr>
              <a:t>grasses</a:t>
            </a:r>
            <a:r>
              <a:rPr sz="2500" b="1" spc="-86" dirty="0">
                <a:latin typeface="Arial"/>
                <a:cs typeface="Arial"/>
              </a:rPr>
              <a:t> </a:t>
            </a:r>
            <a:r>
              <a:rPr sz="2500" b="1" spc="-191" dirty="0">
                <a:latin typeface="Arial"/>
                <a:cs typeface="Arial"/>
              </a:rPr>
              <a:t>such</a:t>
            </a:r>
            <a:r>
              <a:rPr sz="2500" b="1" spc="-91" dirty="0">
                <a:latin typeface="Arial"/>
                <a:cs typeface="Arial"/>
              </a:rPr>
              <a:t> </a:t>
            </a:r>
            <a:r>
              <a:rPr sz="2500" b="1" spc="-185" dirty="0">
                <a:latin typeface="Arial"/>
                <a:cs typeface="Arial"/>
              </a:rPr>
              <a:t>as</a:t>
            </a:r>
            <a:r>
              <a:rPr sz="2500" b="1" spc="-86" dirty="0">
                <a:latin typeface="Arial"/>
                <a:cs typeface="Arial"/>
              </a:rPr>
              <a:t> </a:t>
            </a:r>
            <a:r>
              <a:rPr sz="2500" b="1" spc="-168" dirty="0">
                <a:latin typeface="Arial"/>
                <a:cs typeface="Arial"/>
              </a:rPr>
              <a:t>hybrid</a:t>
            </a:r>
            <a:r>
              <a:rPr sz="2500" b="1" spc="-91" dirty="0">
                <a:latin typeface="Arial"/>
                <a:cs typeface="Arial"/>
              </a:rPr>
              <a:t> </a:t>
            </a:r>
            <a:r>
              <a:rPr sz="2500" b="1" spc="-163" dirty="0">
                <a:latin typeface="Arial"/>
                <a:cs typeface="Arial"/>
              </a:rPr>
              <a:t>poplars,</a:t>
            </a:r>
            <a:r>
              <a:rPr sz="2500" b="1" spc="-86" dirty="0">
                <a:latin typeface="Arial"/>
                <a:cs typeface="Arial"/>
              </a:rPr>
              <a:t> </a:t>
            </a:r>
            <a:r>
              <a:rPr sz="2500" b="1" spc="-172" dirty="0">
                <a:latin typeface="Arial"/>
                <a:cs typeface="Arial"/>
              </a:rPr>
              <a:t>willows</a:t>
            </a:r>
            <a:r>
              <a:rPr sz="2500" b="1" spc="-91" dirty="0">
                <a:latin typeface="Arial"/>
                <a:cs typeface="Arial"/>
              </a:rPr>
              <a:t> </a:t>
            </a:r>
            <a:r>
              <a:rPr sz="2500" b="1" spc="-195" dirty="0">
                <a:latin typeface="Arial"/>
                <a:cs typeface="Arial"/>
              </a:rPr>
              <a:t>and</a:t>
            </a:r>
            <a:r>
              <a:rPr sz="2500" b="1" spc="-86" dirty="0">
                <a:latin typeface="Arial"/>
                <a:cs typeface="Arial"/>
              </a:rPr>
              <a:t> </a:t>
            </a:r>
            <a:r>
              <a:rPr sz="2500" b="1" spc="-168" dirty="0">
                <a:latin typeface="Arial"/>
                <a:cs typeface="Arial"/>
              </a:rPr>
              <a:t>switchgrass.</a:t>
            </a:r>
            <a:endParaRPr sz="2500" dirty="0">
              <a:latin typeface="Arial"/>
              <a:cs typeface="Arial"/>
            </a:endParaRPr>
          </a:p>
          <a:p>
            <a:pPr marL="184424" marR="4611" indent="-172898" algn="just">
              <a:lnSpc>
                <a:spcPct val="100299"/>
              </a:lnSpc>
              <a:spcBef>
                <a:spcPts val="371"/>
              </a:spcBef>
            </a:pPr>
            <a:r>
              <a:rPr sz="2500" b="1" spc="-195" dirty="0">
                <a:latin typeface="Arial"/>
                <a:cs typeface="Arial"/>
              </a:rPr>
              <a:t>The </a:t>
            </a:r>
            <a:r>
              <a:rPr sz="2500" b="1" spc="-154" dirty="0">
                <a:latin typeface="Arial"/>
                <a:cs typeface="Arial"/>
              </a:rPr>
              <a:t>cellulosic </a:t>
            </a:r>
            <a:r>
              <a:rPr sz="2500" b="1" spc="-195" dirty="0">
                <a:latin typeface="Arial"/>
                <a:cs typeface="Arial"/>
              </a:rPr>
              <a:t>components </a:t>
            </a:r>
            <a:r>
              <a:rPr sz="2500" b="1" spc="-154" dirty="0">
                <a:latin typeface="Arial"/>
                <a:cs typeface="Arial"/>
              </a:rPr>
              <a:t>of </a:t>
            </a:r>
            <a:r>
              <a:rPr sz="2500" b="1" spc="-172" dirty="0">
                <a:latin typeface="Arial"/>
                <a:cs typeface="Arial"/>
              </a:rPr>
              <a:t>these </a:t>
            </a:r>
            <a:r>
              <a:rPr sz="2500" b="1" spc="-163" dirty="0">
                <a:latin typeface="Arial"/>
                <a:cs typeface="Arial"/>
              </a:rPr>
              <a:t>materials </a:t>
            </a:r>
            <a:r>
              <a:rPr sz="2500" b="1" spc="-191" dirty="0">
                <a:latin typeface="Arial"/>
                <a:cs typeface="Arial"/>
              </a:rPr>
              <a:t>can </a:t>
            </a:r>
            <a:r>
              <a:rPr sz="2500" b="1" spc="-182" dirty="0">
                <a:latin typeface="Arial"/>
                <a:cs typeface="Arial"/>
              </a:rPr>
              <a:t>range </a:t>
            </a:r>
            <a:r>
              <a:rPr sz="2500" b="1" spc="-191" dirty="0">
                <a:latin typeface="Arial"/>
                <a:cs typeface="Arial"/>
              </a:rPr>
              <a:t>anywhere </a:t>
            </a:r>
            <a:r>
              <a:rPr sz="2500" b="1" spc="-185" dirty="0">
                <a:latin typeface="Arial"/>
                <a:cs typeface="Arial"/>
              </a:rPr>
              <a:t>from </a:t>
            </a:r>
            <a:r>
              <a:rPr sz="2500" b="1" spc="-222" dirty="0">
                <a:latin typeface="Arial"/>
                <a:cs typeface="Arial"/>
              </a:rPr>
              <a:t>30% </a:t>
            </a:r>
            <a:r>
              <a:rPr sz="2500" b="1" spc="-159" dirty="0">
                <a:latin typeface="Arial"/>
                <a:cs typeface="Arial"/>
              </a:rPr>
              <a:t>to </a:t>
            </a:r>
            <a:r>
              <a:rPr sz="2500" b="1" spc="-191" dirty="0">
                <a:latin typeface="Arial"/>
                <a:cs typeface="Arial"/>
              </a:rPr>
              <a:t>70%. </a:t>
            </a:r>
            <a:r>
              <a:rPr sz="2500" b="1" spc="-185" dirty="0">
                <a:latin typeface="Arial"/>
                <a:cs typeface="Arial"/>
              </a:rPr>
              <a:t> </a:t>
            </a:r>
            <a:r>
              <a:rPr sz="2500" b="1" spc="-195" dirty="0">
                <a:solidFill>
                  <a:srgbClr val="008000"/>
                </a:solidFill>
                <a:latin typeface="Arial"/>
                <a:cs typeface="Arial"/>
              </a:rPr>
              <a:t>The </a:t>
            </a:r>
            <a:r>
              <a:rPr sz="2500" b="1" spc="-182" dirty="0">
                <a:solidFill>
                  <a:srgbClr val="008000"/>
                </a:solidFill>
                <a:latin typeface="Arial"/>
                <a:cs typeface="Arial"/>
              </a:rPr>
              <a:t>remainder </a:t>
            </a:r>
            <a:r>
              <a:rPr sz="2500" b="1" spc="-141" dirty="0">
                <a:solidFill>
                  <a:srgbClr val="008000"/>
                </a:solidFill>
                <a:latin typeface="Arial"/>
                <a:cs typeface="Arial"/>
              </a:rPr>
              <a:t>is </a:t>
            </a:r>
            <a:r>
              <a:rPr sz="2500" b="1" spc="-145" dirty="0">
                <a:solidFill>
                  <a:srgbClr val="008000"/>
                </a:solidFill>
                <a:latin typeface="Arial"/>
                <a:cs typeface="Arial"/>
              </a:rPr>
              <a:t>lignin, </a:t>
            </a:r>
            <a:r>
              <a:rPr sz="2500" b="1" spc="-185" dirty="0">
                <a:solidFill>
                  <a:srgbClr val="008000"/>
                </a:solidFill>
                <a:latin typeface="Arial"/>
                <a:cs typeface="Arial"/>
              </a:rPr>
              <a:t>which </a:t>
            </a:r>
            <a:r>
              <a:rPr sz="2500" b="1" spc="-182" dirty="0">
                <a:solidFill>
                  <a:srgbClr val="008000"/>
                </a:solidFill>
                <a:latin typeface="Arial"/>
                <a:cs typeface="Arial"/>
              </a:rPr>
              <a:t>cannot </a:t>
            </a:r>
            <a:r>
              <a:rPr sz="2500" b="1" spc="-191" dirty="0">
                <a:solidFill>
                  <a:srgbClr val="008000"/>
                </a:solidFill>
                <a:latin typeface="Arial"/>
                <a:cs typeface="Arial"/>
              </a:rPr>
              <a:t>be </a:t>
            </a:r>
            <a:r>
              <a:rPr sz="2500" b="1" spc="-177" dirty="0">
                <a:solidFill>
                  <a:srgbClr val="008000"/>
                </a:solidFill>
                <a:latin typeface="Arial"/>
                <a:cs typeface="Arial"/>
              </a:rPr>
              <a:t>converted </a:t>
            </a:r>
            <a:r>
              <a:rPr sz="2500" b="1" spc="-159" dirty="0">
                <a:solidFill>
                  <a:srgbClr val="008000"/>
                </a:solidFill>
                <a:latin typeface="Arial"/>
                <a:cs typeface="Arial"/>
              </a:rPr>
              <a:t>to </a:t>
            </a:r>
            <a:r>
              <a:rPr sz="2500" b="1" spc="-182" dirty="0">
                <a:solidFill>
                  <a:srgbClr val="008000"/>
                </a:solidFill>
                <a:latin typeface="Arial"/>
                <a:cs typeface="Arial"/>
              </a:rPr>
              <a:t>sugar, </a:t>
            </a:r>
            <a:r>
              <a:rPr sz="2500" b="1" spc="-172" dirty="0">
                <a:solidFill>
                  <a:srgbClr val="008000"/>
                </a:solidFill>
                <a:latin typeface="Arial"/>
                <a:cs typeface="Arial"/>
              </a:rPr>
              <a:t>but </a:t>
            </a:r>
            <a:r>
              <a:rPr sz="2500" b="1" spc="-191" dirty="0">
                <a:solidFill>
                  <a:srgbClr val="008000"/>
                </a:solidFill>
                <a:latin typeface="Arial"/>
                <a:cs typeface="Arial"/>
              </a:rPr>
              <a:t>can be used </a:t>
            </a:r>
            <a:r>
              <a:rPr sz="2500" b="1" spc="-185" dirty="0">
                <a:solidFill>
                  <a:srgbClr val="008000"/>
                </a:solidFill>
                <a:latin typeface="Arial"/>
                <a:cs typeface="Arial"/>
              </a:rPr>
              <a:t>as a </a:t>
            </a:r>
            <a:r>
              <a:rPr sz="2500" b="1" spc="-182" dirty="0">
                <a:solidFill>
                  <a:srgbClr val="008000"/>
                </a:solidFill>
                <a:latin typeface="Arial"/>
                <a:cs typeface="Arial"/>
              </a:rPr>
              <a:t> process </a:t>
            </a:r>
            <a:r>
              <a:rPr sz="2500" b="1" spc="-150" dirty="0">
                <a:solidFill>
                  <a:srgbClr val="008000"/>
                </a:solidFill>
                <a:latin typeface="Arial"/>
                <a:cs typeface="Arial"/>
              </a:rPr>
              <a:t>fuel in </a:t>
            </a:r>
            <a:r>
              <a:rPr sz="2500" b="1" spc="-172" dirty="0">
                <a:solidFill>
                  <a:srgbClr val="008000"/>
                </a:solidFill>
                <a:latin typeface="Arial"/>
                <a:cs typeface="Arial"/>
              </a:rPr>
              <a:t>converting </a:t>
            </a:r>
            <a:r>
              <a:rPr sz="2500" b="1" spc="-159" dirty="0">
                <a:solidFill>
                  <a:srgbClr val="008000"/>
                </a:solidFill>
                <a:latin typeface="Arial"/>
                <a:cs typeface="Arial"/>
              </a:rPr>
              <a:t>cellulose to alcohol</a:t>
            </a:r>
            <a:r>
              <a:rPr sz="2500" b="1" spc="-159" dirty="0">
                <a:latin typeface="Arial"/>
                <a:cs typeface="Arial"/>
              </a:rPr>
              <a:t>,</a:t>
            </a:r>
            <a:r>
              <a:rPr sz="2500" b="1" spc="-154" dirty="0">
                <a:latin typeface="Arial"/>
                <a:cs typeface="Arial"/>
              </a:rPr>
              <a:t> </a:t>
            </a:r>
            <a:r>
              <a:rPr sz="2500" b="1" spc="-168" dirty="0">
                <a:latin typeface="Arial"/>
                <a:cs typeface="Arial"/>
              </a:rPr>
              <a:t>or </a:t>
            </a:r>
            <a:r>
              <a:rPr sz="2500" b="1" spc="-191" dirty="0">
                <a:latin typeface="Arial"/>
                <a:cs typeface="Arial"/>
              </a:rPr>
              <a:t>can be </a:t>
            </a:r>
            <a:r>
              <a:rPr sz="2500" b="1" spc="-177" dirty="0">
                <a:latin typeface="Arial"/>
                <a:cs typeface="Arial"/>
              </a:rPr>
              <a:t>converted </a:t>
            </a:r>
            <a:r>
              <a:rPr sz="2500" b="1" spc="-159" dirty="0">
                <a:latin typeface="Arial"/>
                <a:cs typeface="Arial"/>
              </a:rPr>
              <a:t>to </a:t>
            </a:r>
            <a:r>
              <a:rPr sz="2500" b="1" spc="-150" dirty="0">
                <a:latin typeface="Arial"/>
                <a:cs typeface="Arial"/>
              </a:rPr>
              <a:t>liquid fuel </a:t>
            </a:r>
            <a:r>
              <a:rPr sz="2500" b="1" spc="-145" dirty="0">
                <a:latin typeface="Arial"/>
                <a:cs typeface="Arial"/>
              </a:rPr>
              <a:t> </a:t>
            </a:r>
            <a:r>
              <a:rPr sz="2500" b="1" spc="-182" dirty="0">
                <a:latin typeface="Arial"/>
                <a:cs typeface="Arial"/>
              </a:rPr>
              <a:t>through</a:t>
            </a:r>
            <a:r>
              <a:rPr sz="2500" b="1" spc="-91" dirty="0">
                <a:latin typeface="Arial"/>
                <a:cs typeface="Arial"/>
              </a:rPr>
              <a:t> </a:t>
            </a:r>
            <a:r>
              <a:rPr sz="2500" b="1" spc="-154" dirty="0">
                <a:latin typeface="Arial"/>
                <a:cs typeface="Arial"/>
              </a:rPr>
              <a:t>gasification</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68" dirty="0">
                <a:latin typeface="Arial"/>
                <a:cs typeface="Arial"/>
              </a:rPr>
              <a:t>gas-to</a:t>
            </a:r>
            <a:r>
              <a:rPr sz="2500" b="1" spc="-91" dirty="0">
                <a:latin typeface="Arial"/>
                <a:cs typeface="Arial"/>
              </a:rPr>
              <a:t> </a:t>
            </a:r>
            <a:r>
              <a:rPr sz="2500" b="1" spc="-154" dirty="0">
                <a:latin typeface="Arial"/>
                <a:cs typeface="Arial"/>
              </a:rPr>
              <a:t>liquids</a:t>
            </a:r>
            <a:r>
              <a:rPr sz="2500" b="1" spc="-91" dirty="0">
                <a:latin typeface="Arial"/>
                <a:cs typeface="Arial"/>
              </a:rPr>
              <a:t> </a:t>
            </a:r>
            <a:r>
              <a:rPr sz="2500" b="1" spc="-172" dirty="0">
                <a:latin typeface="Arial"/>
                <a:cs typeface="Arial"/>
              </a:rPr>
              <a:t>conversion.</a:t>
            </a:r>
            <a:endParaRPr sz="2500" dirty="0">
              <a:latin typeface="Arial"/>
              <a:cs typeface="Arial"/>
            </a:endParaRPr>
          </a:p>
        </p:txBody>
      </p:sp>
      <p:sp>
        <p:nvSpPr>
          <p:cNvPr id="112" name="object 112"/>
          <p:cNvSpPr txBox="1">
            <a:spLocks noGrp="1"/>
          </p:cNvSpPr>
          <p:nvPr>
            <p:ph type="title"/>
          </p:nvPr>
        </p:nvSpPr>
        <p:spPr>
          <a:xfrm>
            <a:off x="1458969"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3" name="object 113"/>
          <p:cNvSpPr txBox="1"/>
          <p:nvPr/>
        </p:nvSpPr>
        <p:spPr>
          <a:xfrm>
            <a:off x="4136371" y="1288568"/>
            <a:ext cx="5421854" cy="504081"/>
          </a:xfrm>
          <a:prstGeom prst="rect">
            <a:avLst/>
          </a:prstGeom>
        </p:spPr>
        <p:txBody>
          <a:bodyPr vert="horz" wrap="square" lIns="0" tIns="11526" rIns="0" bIns="0" rtlCol="0">
            <a:spAutoFit/>
          </a:bodyPr>
          <a:lstStyle/>
          <a:p>
            <a:pPr marL="11527">
              <a:spcBef>
                <a:spcPts val="91"/>
              </a:spcBef>
            </a:pPr>
            <a:r>
              <a:rPr sz="3200" b="1" spc="-481" dirty="0">
                <a:solidFill>
                  <a:srgbClr val="008000"/>
                </a:solidFill>
                <a:latin typeface="Arial"/>
                <a:cs typeface="Arial"/>
              </a:rPr>
              <a:t>P</a:t>
            </a:r>
            <a:r>
              <a:rPr sz="3200" b="1" spc="-286" dirty="0">
                <a:solidFill>
                  <a:srgbClr val="008000"/>
                </a:solidFill>
                <a:latin typeface="Arial"/>
                <a:cs typeface="Arial"/>
              </a:rPr>
              <a:t>r</a:t>
            </a:r>
            <a:r>
              <a:rPr sz="3200" b="1" spc="-431" dirty="0">
                <a:solidFill>
                  <a:srgbClr val="008000"/>
                </a:solidFill>
                <a:latin typeface="Arial"/>
                <a:cs typeface="Arial"/>
              </a:rPr>
              <a:t>oduc</a:t>
            </a:r>
            <a:r>
              <a:rPr sz="3200" b="1" spc="-245" dirty="0">
                <a:solidFill>
                  <a:srgbClr val="008000"/>
                </a:solidFill>
                <a:latin typeface="Arial"/>
                <a:cs typeface="Arial"/>
              </a:rPr>
              <a:t>t</a:t>
            </a:r>
            <a:r>
              <a:rPr sz="3200" b="1" spc="-327" dirty="0">
                <a:solidFill>
                  <a:srgbClr val="008000"/>
                </a:solidFill>
                <a:latin typeface="Arial"/>
                <a:cs typeface="Arial"/>
              </a:rPr>
              <a:t>io</a:t>
            </a:r>
            <a:r>
              <a:rPr sz="3200" b="1" spc="-439" dirty="0">
                <a:solidFill>
                  <a:srgbClr val="008000"/>
                </a:solidFill>
                <a:latin typeface="Arial"/>
                <a:cs typeface="Arial"/>
              </a:rPr>
              <a:t>n</a:t>
            </a:r>
            <a:r>
              <a:rPr sz="3200" b="1" spc="-200" dirty="0">
                <a:solidFill>
                  <a:srgbClr val="008000"/>
                </a:solidFill>
                <a:latin typeface="Arial"/>
                <a:cs typeface="Arial"/>
              </a:rPr>
              <a:t> </a:t>
            </a:r>
            <a:r>
              <a:rPr sz="3200" b="1" spc="-241" dirty="0">
                <a:solidFill>
                  <a:srgbClr val="008000"/>
                </a:solidFill>
                <a:latin typeface="Arial"/>
                <a:cs typeface="Arial"/>
              </a:rPr>
              <a:t>-</a:t>
            </a:r>
            <a:r>
              <a:rPr sz="3200" b="1" spc="-200" dirty="0">
                <a:solidFill>
                  <a:srgbClr val="008000"/>
                </a:solidFill>
                <a:latin typeface="Arial"/>
                <a:cs typeface="Arial"/>
              </a:rPr>
              <a:t> </a:t>
            </a:r>
            <a:r>
              <a:rPr sz="3200" b="1" spc="-439" dirty="0">
                <a:solidFill>
                  <a:srgbClr val="008000"/>
                </a:solidFill>
                <a:latin typeface="Arial"/>
                <a:cs typeface="Arial"/>
              </a:rPr>
              <a:t>F</a:t>
            </a:r>
            <a:r>
              <a:rPr sz="3200" b="1" spc="-486" dirty="0">
                <a:solidFill>
                  <a:srgbClr val="008000"/>
                </a:solidFill>
                <a:latin typeface="Arial"/>
                <a:cs typeface="Arial"/>
              </a:rPr>
              <a:t>E</a:t>
            </a:r>
            <a:r>
              <a:rPr sz="3200" b="1" spc="-481" dirty="0">
                <a:solidFill>
                  <a:srgbClr val="008000"/>
                </a:solidFill>
                <a:latin typeface="Arial"/>
                <a:cs typeface="Arial"/>
              </a:rPr>
              <a:t>E</a:t>
            </a:r>
            <a:r>
              <a:rPr sz="3200" b="1" spc="-522" dirty="0">
                <a:solidFill>
                  <a:srgbClr val="008000"/>
                </a:solidFill>
                <a:latin typeface="Arial"/>
                <a:cs typeface="Arial"/>
              </a:rPr>
              <a:t>D</a:t>
            </a:r>
            <a:r>
              <a:rPr sz="3200" b="1" spc="-481" dirty="0">
                <a:solidFill>
                  <a:srgbClr val="008000"/>
                </a:solidFill>
                <a:latin typeface="Arial"/>
                <a:cs typeface="Arial"/>
              </a:rPr>
              <a:t>S</a:t>
            </a:r>
            <a:r>
              <a:rPr sz="3200" b="1" spc="-499" dirty="0">
                <a:solidFill>
                  <a:srgbClr val="008000"/>
                </a:solidFill>
                <a:latin typeface="Arial"/>
                <a:cs typeface="Arial"/>
              </a:rPr>
              <a:t>T</a:t>
            </a:r>
            <a:r>
              <a:rPr sz="3200" b="1" spc="-558" dirty="0">
                <a:solidFill>
                  <a:srgbClr val="008000"/>
                </a:solidFill>
                <a:latin typeface="Arial"/>
                <a:cs typeface="Arial"/>
              </a:rPr>
              <a:t>O</a:t>
            </a:r>
            <a:r>
              <a:rPr sz="3200" b="1" spc="-522" dirty="0">
                <a:solidFill>
                  <a:srgbClr val="008000"/>
                </a:solidFill>
                <a:latin typeface="Arial"/>
                <a:cs typeface="Arial"/>
              </a:rPr>
              <a:t>CK</a:t>
            </a:r>
            <a:r>
              <a:rPr sz="3200" b="1" spc="-481" dirty="0">
                <a:solidFill>
                  <a:srgbClr val="008000"/>
                </a:solidFill>
                <a:latin typeface="Arial"/>
                <a:cs typeface="Arial"/>
              </a:rPr>
              <a:t>S</a:t>
            </a:r>
            <a:endParaRPr sz="3200"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77078" y="1899153"/>
            <a:ext cx="11191461" cy="4407153"/>
          </a:xfrm>
          <a:prstGeom prst="rect">
            <a:avLst/>
          </a:prstGeom>
        </p:spPr>
        <p:txBody>
          <a:bodyPr vert="horz" wrap="square" lIns="0" tIns="66851" rIns="0" bIns="0" rtlCol="0">
            <a:spAutoFit/>
          </a:bodyPr>
          <a:lstStyle/>
          <a:p>
            <a:pPr marL="11527" algn="just">
              <a:spcBef>
                <a:spcPts val="526"/>
              </a:spcBef>
            </a:pPr>
            <a:r>
              <a:rPr sz="2500" b="1" spc="-259" dirty="0">
                <a:latin typeface="Arial"/>
                <a:cs typeface="Arial"/>
              </a:rPr>
              <a:t>To</a:t>
            </a:r>
            <a:r>
              <a:rPr sz="2500" b="1" spc="-91" dirty="0">
                <a:latin typeface="Arial"/>
                <a:cs typeface="Arial"/>
              </a:rPr>
              <a:t> </a:t>
            </a:r>
            <a:r>
              <a:rPr sz="2500" b="1" spc="-172" dirty="0">
                <a:latin typeface="Arial"/>
                <a:cs typeface="Arial"/>
              </a:rPr>
              <a:t>convert</a:t>
            </a:r>
            <a:r>
              <a:rPr sz="2500" b="1" spc="-86" dirty="0">
                <a:latin typeface="Arial"/>
                <a:cs typeface="Arial"/>
              </a:rPr>
              <a:t> </a:t>
            </a:r>
            <a:r>
              <a:rPr sz="2500" b="1" spc="-159" dirty="0">
                <a:latin typeface="Arial"/>
                <a:cs typeface="Arial"/>
              </a:rPr>
              <a:t>cellulose</a:t>
            </a:r>
            <a:r>
              <a:rPr sz="2500" b="1" spc="-91" dirty="0">
                <a:latin typeface="Arial"/>
                <a:cs typeface="Arial"/>
              </a:rPr>
              <a:t> </a:t>
            </a:r>
            <a:r>
              <a:rPr sz="2500" b="1" spc="-159" dirty="0">
                <a:latin typeface="Arial"/>
                <a:cs typeface="Arial"/>
              </a:rPr>
              <a:t>to</a:t>
            </a:r>
            <a:r>
              <a:rPr sz="2500" b="1" spc="-86" dirty="0">
                <a:latin typeface="Arial"/>
                <a:cs typeface="Arial"/>
              </a:rPr>
              <a:t> </a:t>
            </a:r>
            <a:r>
              <a:rPr sz="2500" b="1" spc="-159" dirty="0">
                <a:latin typeface="Arial"/>
                <a:cs typeface="Arial"/>
              </a:rPr>
              <a:t>ethanol,</a:t>
            </a:r>
            <a:r>
              <a:rPr sz="2500" b="1" spc="-95" dirty="0">
                <a:latin typeface="Arial"/>
                <a:cs typeface="Arial"/>
              </a:rPr>
              <a:t> </a:t>
            </a:r>
            <a:r>
              <a:rPr sz="2500" b="1" spc="-191" dirty="0">
                <a:solidFill>
                  <a:srgbClr val="008000"/>
                </a:solidFill>
                <a:latin typeface="Arial"/>
                <a:cs typeface="Arial"/>
              </a:rPr>
              <a:t>two</a:t>
            </a:r>
            <a:r>
              <a:rPr sz="2500" b="1" spc="-86" dirty="0">
                <a:solidFill>
                  <a:srgbClr val="008000"/>
                </a:solidFill>
                <a:latin typeface="Arial"/>
                <a:cs typeface="Arial"/>
              </a:rPr>
              <a:t> </a:t>
            </a:r>
            <a:r>
              <a:rPr sz="2500" b="1" spc="-185" dirty="0">
                <a:solidFill>
                  <a:srgbClr val="008000"/>
                </a:solidFill>
                <a:latin typeface="Arial"/>
                <a:cs typeface="Arial"/>
              </a:rPr>
              <a:t>key</a:t>
            </a:r>
            <a:r>
              <a:rPr sz="2500" b="1" spc="-86" dirty="0">
                <a:solidFill>
                  <a:srgbClr val="008000"/>
                </a:solidFill>
                <a:latin typeface="Arial"/>
                <a:cs typeface="Arial"/>
              </a:rPr>
              <a:t> </a:t>
            </a:r>
            <a:r>
              <a:rPr sz="2500" b="1" spc="-172" dirty="0">
                <a:solidFill>
                  <a:srgbClr val="008000"/>
                </a:solidFill>
                <a:latin typeface="Arial"/>
                <a:cs typeface="Arial"/>
              </a:rPr>
              <a:t>steps</a:t>
            </a:r>
            <a:r>
              <a:rPr sz="2500" b="1" spc="-91" dirty="0">
                <a:solidFill>
                  <a:srgbClr val="008000"/>
                </a:solidFill>
                <a:latin typeface="Arial"/>
                <a:cs typeface="Arial"/>
              </a:rPr>
              <a:t> </a:t>
            </a:r>
            <a:r>
              <a:rPr sz="2500" b="1" spc="-200" dirty="0">
                <a:solidFill>
                  <a:srgbClr val="008000"/>
                </a:solidFill>
                <a:latin typeface="Arial"/>
                <a:cs typeface="Arial"/>
              </a:rPr>
              <a:t>must</a:t>
            </a:r>
            <a:r>
              <a:rPr sz="2500" b="1" spc="-86" dirty="0">
                <a:solidFill>
                  <a:srgbClr val="008000"/>
                </a:solidFill>
                <a:latin typeface="Arial"/>
                <a:cs typeface="Arial"/>
              </a:rPr>
              <a:t> </a:t>
            </a:r>
            <a:r>
              <a:rPr sz="2500" b="1" spc="-182" dirty="0">
                <a:solidFill>
                  <a:srgbClr val="008000"/>
                </a:solidFill>
                <a:latin typeface="Arial"/>
                <a:cs typeface="Arial"/>
              </a:rPr>
              <a:t>occur</a:t>
            </a:r>
            <a:r>
              <a:rPr sz="2500" b="1" spc="-182" dirty="0">
                <a:latin typeface="Arial"/>
                <a:cs typeface="Arial"/>
              </a:rPr>
              <a:t>.</a:t>
            </a:r>
            <a:endParaRPr sz="2500" dirty="0">
              <a:latin typeface="Arial"/>
              <a:cs typeface="Arial"/>
            </a:endParaRPr>
          </a:p>
          <a:p>
            <a:pPr marL="533102" marR="4611" indent="-533102" algn="just">
              <a:lnSpc>
                <a:spcPct val="98900"/>
              </a:lnSpc>
              <a:spcBef>
                <a:spcPts val="458"/>
              </a:spcBef>
              <a:buClr>
                <a:srgbClr val="D16349"/>
              </a:buClr>
              <a:buAutoNum type="arabicPeriod"/>
              <a:tabLst>
                <a:tab pos="533102" algn="l"/>
              </a:tabLst>
            </a:pPr>
            <a:r>
              <a:rPr sz="2500" b="1" spc="-136" dirty="0">
                <a:solidFill>
                  <a:srgbClr val="008000"/>
                </a:solidFill>
                <a:latin typeface="Arial"/>
                <a:cs typeface="Arial"/>
              </a:rPr>
              <a:t>First</a:t>
            </a:r>
            <a:r>
              <a:rPr sz="2500" b="1" spc="-136" dirty="0">
                <a:latin typeface="Arial"/>
                <a:cs typeface="Arial"/>
              </a:rPr>
              <a:t>, </a:t>
            </a:r>
            <a:r>
              <a:rPr sz="2500" b="1" spc="-168" dirty="0">
                <a:latin typeface="Arial"/>
                <a:cs typeface="Arial"/>
              </a:rPr>
              <a:t>the </a:t>
            </a:r>
            <a:r>
              <a:rPr sz="2500" b="1" spc="-159" dirty="0">
                <a:solidFill>
                  <a:srgbClr val="008000"/>
                </a:solidFill>
                <a:latin typeface="Arial"/>
                <a:cs typeface="Arial"/>
              </a:rPr>
              <a:t>cellulose </a:t>
            </a:r>
            <a:r>
              <a:rPr sz="2500" b="1" spc="-195" dirty="0">
                <a:latin typeface="Arial"/>
                <a:cs typeface="Arial"/>
              </a:rPr>
              <a:t>and </a:t>
            </a:r>
            <a:r>
              <a:rPr sz="2500" b="1" spc="-168" dirty="0">
                <a:solidFill>
                  <a:srgbClr val="008000"/>
                </a:solidFill>
                <a:latin typeface="Arial"/>
                <a:cs typeface="Arial"/>
              </a:rPr>
              <a:t>hemicellulose </a:t>
            </a:r>
            <a:r>
              <a:rPr sz="2500" b="1" spc="-168" dirty="0">
                <a:latin typeface="Arial"/>
                <a:cs typeface="Arial"/>
              </a:rPr>
              <a:t>portions </a:t>
            </a:r>
            <a:r>
              <a:rPr sz="2500" b="1" spc="-154" dirty="0">
                <a:latin typeface="Arial"/>
                <a:cs typeface="Arial"/>
              </a:rPr>
              <a:t>of </a:t>
            </a:r>
            <a:r>
              <a:rPr sz="2500" b="1" spc="-168" dirty="0">
                <a:latin typeface="Arial"/>
                <a:cs typeface="Arial"/>
              </a:rPr>
              <a:t>the </a:t>
            </a:r>
            <a:r>
              <a:rPr sz="2500" b="1" spc="-191" dirty="0">
                <a:latin typeface="Arial"/>
                <a:cs typeface="Arial"/>
              </a:rPr>
              <a:t>biomass </a:t>
            </a:r>
            <a:r>
              <a:rPr sz="2500" b="1" spc="-200" dirty="0">
                <a:latin typeface="Arial"/>
                <a:cs typeface="Arial"/>
              </a:rPr>
              <a:t>must </a:t>
            </a:r>
            <a:r>
              <a:rPr sz="2500" b="1" spc="-191" dirty="0">
                <a:latin typeface="Arial"/>
                <a:cs typeface="Arial"/>
              </a:rPr>
              <a:t>be </a:t>
            </a:r>
            <a:r>
              <a:rPr sz="2500" b="1" spc="-185" dirty="0">
                <a:solidFill>
                  <a:srgbClr val="008000"/>
                </a:solidFill>
                <a:latin typeface="Arial"/>
                <a:cs typeface="Arial"/>
              </a:rPr>
              <a:t>broken </a:t>
            </a:r>
            <a:r>
              <a:rPr sz="2500" b="1" spc="-182" dirty="0">
                <a:solidFill>
                  <a:srgbClr val="008000"/>
                </a:solidFill>
                <a:latin typeface="Arial"/>
                <a:cs typeface="Arial"/>
              </a:rPr>
              <a:t> </a:t>
            </a:r>
            <a:r>
              <a:rPr sz="2500" b="1" spc="-213" dirty="0">
                <a:latin typeface="Arial"/>
                <a:cs typeface="Arial"/>
              </a:rPr>
              <a:t>down</a:t>
            </a:r>
            <a:r>
              <a:rPr sz="2500" b="1" spc="-208" dirty="0">
                <a:latin typeface="Arial"/>
                <a:cs typeface="Arial"/>
              </a:rPr>
              <a:t> </a:t>
            </a:r>
            <a:r>
              <a:rPr sz="2500" b="1" spc="-154" dirty="0">
                <a:latin typeface="Arial"/>
                <a:cs typeface="Arial"/>
              </a:rPr>
              <a:t>into</a:t>
            </a:r>
            <a:r>
              <a:rPr sz="2500" b="1" spc="-150" dirty="0">
                <a:latin typeface="Arial"/>
                <a:cs typeface="Arial"/>
              </a:rPr>
              <a:t> </a:t>
            </a:r>
            <a:r>
              <a:rPr sz="2500" b="1" spc="-182" dirty="0">
                <a:latin typeface="Arial"/>
                <a:cs typeface="Arial"/>
              </a:rPr>
              <a:t>sugars</a:t>
            </a:r>
            <a:r>
              <a:rPr sz="2500" b="1" spc="-177" dirty="0">
                <a:latin typeface="Arial"/>
                <a:cs typeface="Arial"/>
              </a:rPr>
              <a:t> </a:t>
            </a:r>
            <a:r>
              <a:rPr sz="2500" b="1" spc="-182" dirty="0">
                <a:latin typeface="Arial"/>
                <a:cs typeface="Arial"/>
              </a:rPr>
              <a:t>through</a:t>
            </a:r>
            <a:r>
              <a:rPr sz="2500" b="1" spc="-177" dirty="0">
                <a:latin typeface="Arial"/>
                <a:cs typeface="Arial"/>
              </a:rPr>
              <a:t> </a:t>
            </a:r>
            <a:r>
              <a:rPr sz="2500" b="1" spc="-185" dirty="0">
                <a:latin typeface="Arial"/>
                <a:cs typeface="Arial"/>
              </a:rPr>
              <a:t>a</a:t>
            </a:r>
            <a:r>
              <a:rPr sz="2500" b="1" spc="-182" dirty="0">
                <a:latin typeface="Arial"/>
                <a:cs typeface="Arial"/>
              </a:rPr>
              <a:t> process</a:t>
            </a:r>
            <a:r>
              <a:rPr sz="2500" b="1" spc="-177" dirty="0">
                <a:latin typeface="Arial"/>
                <a:cs typeface="Arial"/>
              </a:rPr>
              <a:t> </a:t>
            </a:r>
            <a:r>
              <a:rPr sz="2500" b="1" spc="-159" dirty="0">
                <a:latin typeface="Arial"/>
                <a:cs typeface="Arial"/>
              </a:rPr>
              <a:t>called</a:t>
            </a:r>
            <a:r>
              <a:rPr sz="2500" b="1" spc="-154" dirty="0">
                <a:latin typeface="Arial"/>
                <a:cs typeface="Arial"/>
              </a:rPr>
              <a:t> </a:t>
            </a:r>
            <a:r>
              <a:rPr sz="2500" b="1" spc="-154" dirty="0">
                <a:solidFill>
                  <a:srgbClr val="008000"/>
                </a:solidFill>
                <a:latin typeface="Arial"/>
                <a:cs typeface="Arial"/>
              </a:rPr>
              <a:t>saccharification</a:t>
            </a:r>
            <a:r>
              <a:rPr sz="2500" b="1" spc="-154" dirty="0">
                <a:latin typeface="Arial"/>
                <a:cs typeface="Arial"/>
              </a:rPr>
              <a:t>.</a:t>
            </a:r>
            <a:r>
              <a:rPr sz="2500" b="1" spc="195" dirty="0">
                <a:latin typeface="Arial"/>
                <a:cs typeface="Arial"/>
              </a:rPr>
              <a:t> </a:t>
            </a:r>
            <a:r>
              <a:rPr sz="2500" b="1" spc="-195" dirty="0">
                <a:latin typeface="Arial"/>
                <a:cs typeface="Arial"/>
              </a:rPr>
              <a:t>The</a:t>
            </a:r>
            <a:r>
              <a:rPr sz="2500" b="1" spc="118" dirty="0">
                <a:latin typeface="Arial"/>
                <a:cs typeface="Arial"/>
              </a:rPr>
              <a:t> </a:t>
            </a:r>
            <a:r>
              <a:rPr sz="2500" b="1" spc="-163" dirty="0">
                <a:latin typeface="Arial"/>
                <a:cs typeface="Arial"/>
              </a:rPr>
              <a:t>yielded </a:t>
            </a:r>
            <a:r>
              <a:rPr sz="2500" b="1" spc="-159" dirty="0">
                <a:latin typeface="Arial"/>
                <a:cs typeface="Arial"/>
              </a:rPr>
              <a:t> </a:t>
            </a:r>
            <a:r>
              <a:rPr sz="2500" b="1" spc="-168" dirty="0">
                <a:latin typeface="Arial"/>
                <a:cs typeface="Arial"/>
              </a:rPr>
              <a:t>sugars,</a:t>
            </a:r>
            <a:r>
              <a:rPr sz="2500" b="1" spc="-163" dirty="0">
                <a:latin typeface="Arial"/>
                <a:cs typeface="Arial"/>
              </a:rPr>
              <a:t> </a:t>
            </a:r>
            <a:r>
              <a:rPr sz="2500" b="1" spc="-191" dirty="0">
                <a:latin typeface="Arial"/>
                <a:cs typeface="Arial"/>
              </a:rPr>
              <a:t>however,</a:t>
            </a:r>
            <a:r>
              <a:rPr sz="2500" b="1" spc="-185" dirty="0">
                <a:latin typeface="Arial"/>
                <a:cs typeface="Arial"/>
              </a:rPr>
              <a:t> </a:t>
            </a:r>
            <a:r>
              <a:rPr sz="2500" b="1" spc="-168" dirty="0">
                <a:latin typeface="Arial"/>
                <a:cs typeface="Arial"/>
              </a:rPr>
              <a:t>are</a:t>
            </a:r>
            <a:r>
              <a:rPr sz="2500" b="1" spc="-163" dirty="0">
                <a:latin typeface="Arial"/>
                <a:cs typeface="Arial"/>
              </a:rPr>
              <a:t> </a:t>
            </a:r>
            <a:r>
              <a:rPr sz="2500" b="1" spc="-185" dirty="0">
                <a:latin typeface="Arial"/>
                <a:cs typeface="Arial"/>
              </a:rPr>
              <a:t>a</a:t>
            </a:r>
            <a:r>
              <a:rPr sz="2500" b="1" spc="-182" dirty="0">
                <a:latin typeface="Arial"/>
                <a:cs typeface="Arial"/>
              </a:rPr>
              <a:t> </a:t>
            </a:r>
            <a:r>
              <a:rPr sz="2500" b="1" spc="-191" dirty="0">
                <a:latin typeface="Arial"/>
                <a:cs typeface="Arial"/>
              </a:rPr>
              <a:t>complex</a:t>
            </a:r>
            <a:r>
              <a:rPr sz="2500" b="1" spc="-185" dirty="0">
                <a:latin typeface="Arial"/>
                <a:cs typeface="Arial"/>
              </a:rPr>
              <a:t> </a:t>
            </a:r>
            <a:r>
              <a:rPr sz="2500" b="1" spc="-172" dirty="0">
                <a:latin typeface="Arial"/>
                <a:cs typeface="Arial"/>
              </a:rPr>
              <a:t>mixture</a:t>
            </a:r>
            <a:r>
              <a:rPr sz="2500" b="1" spc="-168" dirty="0">
                <a:latin typeface="Arial"/>
                <a:cs typeface="Arial"/>
              </a:rPr>
              <a:t> </a:t>
            </a:r>
            <a:r>
              <a:rPr sz="2500" b="1" spc="-154" dirty="0">
                <a:latin typeface="Arial"/>
                <a:cs typeface="Arial"/>
              </a:rPr>
              <a:t>of</a:t>
            </a:r>
            <a:r>
              <a:rPr sz="2500" b="1" spc="-150" dirty="0">
                <a:latin typeface="Arial"/>
                <a:cs typeface="Arial"/>
              </a:rPr>
              <a:t> </a:t>
            </a:r>
            <a:r>
              <a:rPr sz="2500" b="1" spc="-136" dirty="0">
                <a:latin typeface="Arial"/>
                <a:cs typeface="Arial"/>
              </a:rPr>
              <a:t>five- </a:t>
            </a:r>
            <a:r>
              <a:rPr sz="2500" b="1" spc="-195" dirty="0">
                <a:latin typeface="Arial"/>
                <a:cs typeface="Arial"/>
              </a:rPr>
              <a:t>and</a:t>
            </a:r>
            <a:r>
              <a:rPr sz="2500" b="1" spc="-191" dirty="0">
                <a:latin typeface="Arial"/>
                <a:cs typeface="Arial"/>
              </a:rPr>
              <a:t> </a:t>
            </a:r>
            <a:r>
              <a:rPr sz="2500" b="1" spc="-168" dirty="0">
                <a:latin typeface="Arial"/>
                <a:cs typeface="Arial"/>
              </a:rPr>
              <a:t>six-carbon</a:t>
            </a:r>
            <a:r>
              <a:rPr sz="2500" b="1" spc="-163" dirty="0">
                <a:latin typeface="Arial"/>
                <a:cs typeface="Arial"/>
              </a:rPr>
              <a:t> </a:t>
            </a:r>
            <a:r>
              <a:rPr sz="2500" b="1" spc="-182" dirty="0">
                <a:latin typeface="Arial"/>
                <a:cs typeface="Arial"/>
              </a:rPr>
              <a:t>sugars</a:t>
            </a:r>
            <a:r>
              <a:rPr sz="2500" b="1" spc="-177" dirty="0">
                <a:latin typeface="Arial"/>
                <a:cs typeface="Arial"/>
              </a:rPr>
              <a:t> </a:t>
            </a:r>
            <a:r>
              <a:rPr sz="2500" b="1" spc="-154" dirty="0">
                <a:latin typeface="Arial"/>
                <a:cs typeface="Arial"/>
              </a:rPr>
              <a:t>that </a:t>
            </a:r>
            <a:r>
              <a:rPr sz="2500" b="1" spc="-150" dirty="0">
                <a:latin typeface="Arial"/>
                <a:cs typeface="Arial"/>
              </a:rPr>
              <a:t> </a:t>
            </a:r>
            <a:r>
              <a:rPr sz="2500" b="1" spc="-172" dirty="0">
                <a:latin typeface="Arial"/>
                <a:cs typeface="Arial"/>
              </a:rPr>
              <a:t>provide</a:t>
            </a:r>
            <a:r>
              <a:rPr sz="2500" b="1" spc="-91" dirty="0">
                <a:latin typeface="Arial"/>
                <a:cs typeface="Arial"/>
              </a:rPr>
              <a:t> </a:t>
            </a:r>
            <a:r>
              <a:rPr sz="2500" b="1" spc="-185" dirty="0">
                <a:latin typeface="Arial"/>
                <a:cs typeface="Arial"/>
              </a:rPr>
              <a:t>a</a:t>
            </a:r>
            <a:r>
              <a:rPr sz="2500" b="1" spc="-91" dirty="0">
                <a:latin typeface="Arial"/>
                <a:cs typeface="Arial"/>
              </a:rPr>
              <a:t> </a:t>
            </a:r>
            <a:r>
              <a:rPr sz="2500" b="1" spc="-163" dirty="0">
                <a:latin typeface="Arial"/>
                <a:cs typeface="Arial"/>
              </a:rPr>
              <a:t>greater</a:t>
            </a:r>
            <a:r>
              <a:rPr sz="2500" b="1" spc="-91" dirty="0">
                <a:latin typeface="Arial"/>
                <a:cs typeface="Arial"/>
              </a:rPr>
              <a:t> </a:t>
            </a:r>
            <a:r>
              <a:rPr sz="2500" b="1" spc="-172" dirty="0">
                <a:latin typeface="Arial"/>
                <a:cs typeface="Arial"/>
              </a:rPr>
              <a:t>challenge</a:t>
            </a:r>
            <a:r>
              <a:rPr sz="2500" b="1" spc="-86" dirty="0">
                <a:latin typeface="Arial"/>
                <a:cs typeface="Arial"/>
              </a:rPr>
              <a:t> </a:t>
            </a:r>
            <a:r>
              <a:rPr sz="2500" b="1" spc="-150" dirty="0">
                <a:latin typeface="Arial"/>
                <a:cs typeface="Arial"/>
              </a:rPr>
              <a:t>for</a:t>
            </a:r>
            <a:r>
              <a:rPr sz="2500" b="1" spc="-91" dirty="0">
                <a:latin typeface="Arial"/>
                <a:cs typeface="Arial"/>
              </a:rPr>
              <a:t> </a:t>
            </a:r>
            <a:r>
              <a:rPr sz="2500" b="1" spc="-182" dirty="0">
                <a:latin typeface="Arial"/>
                <a:cs typeface="Arial"/>
              </a:rPr>
              <a:t>complete</a:t>
            </a:r>
            <a:r>
              <a:rPr sz="2500" b="1" spc="-91" dirty="0">
                <a:latin typeface="Arial"/>
                <a:cs typeface="Arial"/>
              </a:rPr>
              <a:t> </a:t>
            </a:r>
            <a:r>
              <a:rPr sz="2500" b="1" spc="-168" dirty="0">
                <a:latin typeface="Arial"/>
                <a:cs typeface="Arial"/>
              </a:rPr>
              <a:t>fermentation</a:t>
            </a:r>
            <a:r>
              <a:rPr sz="2500" b="1" spc="-86" dirty="0">
                <a:latin typeface="Arial"/>
                <a:cs typeface="Arial"/>
              </a:rPr>
              <a:t> </a:t>
            </a:r>
            <a:r>
              <a:rPr sz="2500" b="1" spc="-154" dirty="0">
                <a:latin typeface="Arial"/>
                <a:cs typeface="Arial"/>
              </a:rPr>
              <a:t>into</a:t>
            </a:r>
            <a:r>
              <a:rPr sz="2500" b="1" spc="-91" dirty="0">
                <a:latin typeface="Arial"/>
                <a:cs typeface="Arial"/>
              </a:rPr>
              <a:t> </a:t>
            </a:r>
            <a:r>
              <a:rPr sz="2500" b="1" spc="-159" dirty="0">
                <a:latin typeface="Arial"/>
                <a:cs typeface="Arial"/>
              </a:rPr>
              <a:t>ethanol.</a:t>
            </a:r>
            <a:endParaRPr sz="2500" dirty="0">
              <a:latin typeface="Arial"/>
              <a:cs typeface="Arial"/>
            </a:endParaRPr>
          </a:p>
          <a:p>
            <a:pPr marL="533102" marR="4611" indent="-533102" algn="just">
              <a:lnSpc>
                <a:spcPct val="100800"/>
              </a:lnSpc>
              <a:spcBef>
                <a:spcPts val="417"/>
              </a:spcBef>
              <a:buClr>
                <a:srgbClr val="D16349"/>
              </a:buClr>
              <a:buAutoNum type="arabicPeriod"/>
              <a:tabLst>
                <a:tab pos="533102" algn="l"/>
              </a:tabLst>
            </a:pPr>
            <a:r>
              <a:rPr sz="2500" b="1" spc="-185" dirty="0">
                <a:solidFill>
                  <a:srgbClr val="008000"/>
                </a:solidFill>
                <a:latin typeface="Arial"/>
                <a:cs typeface="Arial"/>
              </a:rPr>
              <a:t>Second</a:t>
            </a:r>
            <a:r>
              <a:rPr sz="2500" b="1" spc="-185" dirty="0">
                <a:latin typeface="Arial"/>
                <a:cs typeface="Arial"/>
              </a:rPr>
              <a:t>, </a:t>
            </a:r>
            <a:r>
              <a:rPr sz="2500" b="1" spc="-172" dirty="0">
                <a:latin typeface="Arial"/>
                <a:cs typeface="Arial"/>
              </a:rPr>
              <a:t>these </a:t>
            </a:r>
            <a:r>
              <a:rPr sz="2500" b="1" spc="-182" dirty="0">
                <a:latin typeface="Arial"/>
                <a:cs typeface="Arial"/>
              </a:rPr>
              <a:t>sugars </a:t>
            </a:r>
            <a:r>
              <a:rPr sz="2500" b="1" spc="-200" dirty="0">
                <a:latin typeface="Arial"/>
                <a:cs typeface="Arial"/>
              </a:rPr>
              <a:t>must </a:t>
            </a:r>
            <a:r>
              <a:rPr sz="2500" b="1" spc="-191" dirty="0">
                <a:latin typeface="Arial"/>
                <a:cs typeface="Arial"/>
              </a:rPr>
              <a:t>be </a:t>
            </a:r>
            <a:r>
              <a:rPr sz="2500" b="1" spc="-182" dirty="0">
                <a:latin typeface="Arial"/>
                <a:cs typeface="Arial"/>
              </a:rPr>
              <a:t>fermented </a:t>
            </a:r>
            <a:r>
              <a:rPr sz="2500" b="1" spc="-159" dirty="0">
                <a:latin typeface="Arial"/>
                <a:cs typeface="Arial"/>
              </a:rPr>
              <a:t>to </a:t>
            </a:r>
            <a:r>
              <a:rPr sz="2500" b="1" spc="-213" dirty="0">
                <a:latin typeface="Arial"/>
                <a:cs typeface="Arial"/>
              </a:rPr>
              <a:t>make </a:t>
            </a:r>
            <a:r>
              <a:rPr sz="2500" b="1" spc="-159" dirty="0">
                <a:latin typeface="Arial"/>
                <a:cs typeface="Arial"/>
              </a:rPr>
              <a:t>ethanol, </a:t>
            </a:r>
            <a:r>
              <a:rPr sz="2500" b="1" spc="-185" dirty="0">
                <a:latin typeface="Arial"/>
                <a:cs typeface="Arial"/>
              </a:rPr>
              <a:t>as </a:t>
            </a:r>
            <a:r>
              <a:rPr sz="2500" b="1" spc="-172" dirty="0">
                <a:latin typeface="Arial"/>
                <a:cs typeface="Arial"/>
              </a:rPr>
              <a:t>they </a:t>
            </a:r>
            <a:r>
              <a:rPr sz="2500" b="1" spc="-168" dirty="0">
                <a:latin typeface="Arial"/>
                <a:cs typeface="Arial"/>
              </a:rPr>
              <a:t>are </a:t>
            </a:r>
            <a:r>
              <a:rPr sz="2500" b="1" spc="-150" dirty="0">
                <a:latin typeface="Arial"/>
                <a:cs typeface="Arial"/>
              </a:rPr>
              <a:t>in </a:t>
            </a:r>
            <a:r>
              <a:rPr sz="2500" b="1" spc="-154" dirty="0">
                <a:latin typeface="Arial"/>
                <a:cs typeface="Arial"/>
              </a:rPr>
              <a:t>grain- </a:t>
            </a:r>
            <a:r>
              <a:rPr sz="2500" b="1" spc="-150" dirty="0">
                <a:latin typeface="Arial"/>
                <a:cs typeface="Arial"/>
              </a:rPr>
              <a:t> </a:t>
            </a:r>
            <a:r>
              <a:rPr sz="2500" b="1" spc="-118" dirty="0">
                <a:latin typeface="Arial"/>
                <a:cs typeface="Arial"/>
              </a:rPr>
              <a:t>t</a:t>
            </a:r>
            <a:r>
              <a:rPr sz="2500" b="1" spc="-200" dirty="0">
                <a:latin typeface="Arial"/>
                <a:cs typeface="Arial"/>
              </a:rPr>
              <a:t>o</a:t>
            </a:r>
            <a:r>
              <a:rPr sz="2500" b="1" spc="-113" dirty="0">
                <a:latin typeface="Arial"/>
                <a:cs typeface="Arial"/>
              </a:rPr>
              <a:t>-</a:t>
            </a:r>
            <a:r>
              <a:rPr sz="2500" b="1" spc="-185" dirty="0">
                <a:latin typeface="Arial"/>
                <a:cs typeface="Arial"/>
              </a:rPr>
              <a:t>e</a:t>
            </a:r>
            <a:r>
              <a:rPr sz="2500" b="1" spc="-118" dirty="0">
                <a:latin typeface="Arial"/>
                <a:cs typeface="Arial"/>
              </a:rPr>
              <a:t>t</a:t>
            </a:r>
            <a:r>
              <a:rPr sz="2500" b="1" spc="-195" dirty="0">
                <a:latin typeface="Arial"/>
                <a:cs typeface="Arial"/>
              </a:rPr>
              <a:t>hano</a:t>
            </a:r>
            <a:r>
              <a:rPr sz="2500" b="1" spc="-91" dirty="0">
                <a:latin typeface="Arial"/>
                <a:cs typeface="Arial"/>
              </a:rPr>
              <a:t>l </a:t>
            </a:r>
            <a:r>
              <a:rPr sz="2500" b="1" spc="-204" dirty="0">
                <a:latin typeface="Arial"/>
                <a:cs typeface="Arial"/>
              </a:rPr>
              <a:t>p</a:t>
            </a:r>
            <a:r>
              <a:rPr sz="2500" b="1" spc="-136" dirty="0">
                <a:latin typeface="Arial"/>
                <a:cs typeface="Arial"/>
              </a:rPr>
              <a:t>r</a:t>
            </a:r>
            <a:r>
              <a:rPr sz="2500" b="1" spc="-185" dirty="0">
                <a:latin typeface="Arial"/>
                <a:cs typeface="Arial"/>
              </a:rPr>
              <a:t>ocesses</a:t>
            </a:r>
            <a:r>
              <a:rPr sz="2500" b="1" spc="-91" dirty="0">
                <a:latin typeface="Arial"/>
                <a:cs typeface="Arial"/>
              </a:rPr>
              <a:t>.</a:t>
            </a:r>
            <a:endParaRPr sz="2500" dirty="0">
              <a:latin typeface="Arial"/>
              <a:cs typeface="Arial"/>
            </a:endParaRPr>
          </a:p>
          <a:p>
            <a:pPr>
              <a:spcBef>
                <a:spcPts val="32"/>
              </a:spcBef>
            </a:pPr>
            <a:endParaRPr sz="2500" dirty="0">
              <a:latin typeface="Arial"/>
              <a:cs typeface="Arial"/>
            </a:endParaRPr>
          </a:p>
          <a:p>
            <a:pPr marL="564799" marR="4611" indent="-553273" algn="just">
              <a:lnSpc>
                <a:spcPct val="100400"/>
              </a:lnSpc>
            </a:pPr>
            <a:r>
              <a:rPr sz="2500" b="1" spc="-195" dirty="0">
                <a:solidFill>
                  <a:srgbClr val="008000"/>
                </a:solidFill>
                <a:latin typeface="Arial"/>
                <a:cs typeface="Arial"/>
              </a:rPr>
              <a:t>The </a:t>
            </a:r>
            <a:r>
              <a:rPr sz="2500" b="1" spc="-127" dirty="0">
                <a:solidFill>
                  <a:srgbClr val="008000"/>
                </a:solidFill>
                <a:latin typeface="Arial"/>
                <a:cs typeface="Arial"/>
              </a:rPr>
              <a:t>first </a:t>
            </a:r>
            <a:r>
              <a:rPr sz="2500" b="1" spc="-172" dirty="0">
                <a:solidFill>
                  <a:srgbClr val="008000"/>
                </a:solidFill>
                <a:latin typeface="Arial"/>
                <a:cs typeface="Arial"/>
              </a:rPr>
              <a:t>step </a:t>
            </a:r>
            <a:r>
              <a:rPr sz="2500" b="1" spc="-141" dirty="0">
                <a:solidFill>
                  <a:srgbClr val="008000"/>
                </a:solidFill>
                <a:latin typeface="Arial"/>
                <a:cs typeface="Arial"/>
              </a:rPr>
              <a:t>is </a:t>
            </a:r>
            <a:r>
              <a:rPr sz="2500" b="1" spc="-185" dirty="0">
                <a:solidFill>
                  <a:srgbClr val="008000"/>
                </a:solidFill>
                <a:latin typeface="Arial"/>
                <a:cs typeface="Arial"/>
              </a:rPr>
              <a:t>a </a:t>
            </a:r>
            <a:r>
              <a:rPr sz="2500" b="1" spc="-182" dirty="0">
                <a:solidFill>
                  <a:srgbClr val="008000"/>
                </a:solidFill>
                <a:latin typeface="Arial"/>
                <a:cs typeface="Arial"/>
              </a:rPr>
              <a:t>major </a:t>
            </a:r>
            <a:r>
              <a:rPr sz="2500" b="1" spc="-163" dirty="0">
                <a:solidFill>
                  <a:srgbClr val="008000"/>
                </a:solidFill>
                <a:latin typeface="Arial"/>
                <a:cs typeface="Arial"/>
              </a:rPr>
              <a:t>challenge</a:t>
            </a:r>
            <a:r>
              <a:rPr sz="2500" b="1" spc="-163" dirty="0">
                <a:latin typeface="Arial"/>
                <a:cs typeface="Arial"/>
              </a:rPr>
              <a:t>, </a:t>
            </a:r>
            <a:r>
              <a:rPr sz="2500" b="1" spc="-195" dirty="0">
                <a:latin typeface="Arial"/>
                <a:cs typeface="Arial"/>
              </a:rPr>
              <a:t>and </a:t>
            </a:r>
            <a:r>
              <a:rPr sz="2500" b="1" spc="-185" dirty="0">
                <a:latin typeface="Arial"/>
                <a:cs typeface="Arial"/>
              </a:rPr>
              <a:t>a </a:t>
            </a:r>
            <a:r>
              <a:rPr sz="2500" b="1" spc="-154" dirty="0">
                <a:latin typeface="Arial"/>
                <a:cs typeface="Arial"/>
              </a:rPr>
              <a:t>variety of </a:t>
            </a:r>
            <a:r>
              <a:rPr sz="2500" b="1" spc="-163" dirty="0">
                <a:solidFill>
                  <a:srgbClr val="008000"/>
                </a:solidFill>
                <a:latin typeface="Arial"/>
                <a:cs typeface="Arial"/>
              </a:rPr>
              <a:t>thermal</a:t>
            </a:r>
            <a:r>
              <a:rPr sz="2500" b="1" spc="-163" dirty="0">
                <a:latin typeface="Arial"/>
                <a:cs typeface="Arial"/>
              </a:rPr>
              <a:t>, </a:t>
            </a:r>
            <a:r>
              <a:rPr sz="2500" b="1" spc="-177" dirty="0">
                <a:solidFill>
                  <a:srgbClr val="008000"/>
                </a:solidFill>
                <a:latin typeface="Arial"/>
                <a:cs typeface="Arial"/>
              </a:rPr>
              <a:t>chemical </a:t>
            </a:r>
            <a:r>
              <a:rPr sz="2500" b="1" spc="-195" dirty="0">
                <a:latin typeface="Arial"/>
                <a:cs typeface="Arial"/>
              </a:rPr>
              <a:t>and </a:t>
            </a:r>
            <a:r>
              <a:rPr sz="2500" b="1" spc="-154" dirty="0">
                <a:solidFill>
                  <a:srgbClr val="008000"/>
                </a:solidFill>
                <a:latin typeface="Arial"/>
                <a:cs typeface="Arial"/>
              </a:rPr>
              <a:t>biological </a:t>
            </a:r>
            <a:r>
              <a:rPr sz="2500" b="1" spc="-150" dirty="0">
                <a:solidFill>
                  <a:srgbClr val="008000"/>
                </a:solidFill>
                <a:latin typeface="Arial"/>
                <a:cs typeface="Arial"/>
              </a:rPr>
              <a:t> </a:t>
            </a:r>
            <a:r>
              <a:rPr sz="2500" b="1" spc="-182" dirty="0">
                <a:solidFill>
                  <a:srgbClr val="008000"/>
                </a:solidFill>
                <a:latin typeface="Arial"/>
                <a:cs typeface="Arial"/>
              </a:rPr>
              <a:t>processes</a:t>
            </a:r>
            <a:r>
              <a:rPr sz="2500" b="1" spc="-177" dirty="0">
                <a:solidFill>
                  <a:srgbClr val="008000"/>
                </a:solidFill>
                <a:latin typeface="Arial"/>
                <a:cs typeface="Arial"/>
              </a:rPr>
              <a:t> </a:t>
            </a:r>
            <a:r>
              <a:rPr sz="2500" b="1" spc="-168" dirty="0">
                <a:latin typeface="Arial"/>
                <a:cs typeface="Arial"/>
              </a:rPr>
              <a:t>are</a:t>
            </a:r>
            <a:r>
              <a:rPr sz="2500" b="1" spc="-163" dirty="0">
                <a:latin typeface="Arial"/>
                <a:cs typeface="Arial"/>
              </a:rPr>
              <a:t> </a:t>
            </a:r>
            <a:r>
              <a:rPr sz="2500" b="1" spc="-177" dirty="0">
                <a:latin typeface="Arial"/>
                <a:cs typeface="Arial"/>
              </a:rPr>
              <a:t>being</a:t>
            </a:r>
            <a:r>
              <a:rPr sz="2500" b="1" spc="-172" dirty="0">
                <a:latin typeface="Arial"/>
                <a:cs typeface="Arial"/>
              </a:rPr>
              <a:t> </a:t>
            </a:r>
            <a:r>
              <a:rPr sz="2500" b="1" spc="-182" dirty="0">
                <a:latin typeface="Arial"/>
                <a:cs typeface="Arial"/>
              </a:rPr>
              <a:t>developed</a:t>
            </a:r>
            <a:r>
              <a:rPr sz="2500" b="1" spc="-177" dirty="0">
                <a:latin typeface="Arial"/>
                <a:cs typeface="Arial"/>
              </a:rPr>
              <a:t> </a:t>
            </a:r>
            <a:r>
              <a:rPr sz="2500" b="1" spc="-159" dirty="0">
                <a:latin typeface="Arial"/>
                <a:cs typeface="Arial"/>
              </a:rPr>
              <a:t>to</a:t>
            </a:r>
            <a:r>
              <a:rPr sz="2500" b="1" spc="-154" dirty="0">
                <a:latin typeface="Arial"/>
                <a:cs typeface="Arial"/>
              </a:rPr>
              <a:t> </a:t>
            </a:r>
            <a:r>
              <a:rPr sz="2500" b="1" spc="-163" dirty="0">
                <a:latin typeface="Arial"/>
                <a:cs typeface="Arial"/>
              </a:rPr>
              <a:t>carry</a:t>
            </a:r>
            <a:r>
              <a:rPr sz="2500" b="1" spc="-159" dirty="0">
                <a:latin typeface="Arial"/>
                <a:cs typeface="Arial"/>
              </a:rPr>
              <a:t> </a:t>
            </a:r>
            <a:r>
              <a:rPr sz="2500" b="1" spc="-172" dirty="0">
                <a:latin typeface="Arial"/>
                <a:cs typeface="Arial"/>
              </a:rPr>
              <a:t>out</a:t>
            </a:r>
            <a:r>
              <a:rPr sz="2500" b="1" spc="-168" dirty="0">
                <a:latin typeface="Arial"/>
                <a:cs typeface="Arial"/>
              </a:rPr>
              <a:t> </a:t>
            </a:r>
            <a:r>
              <a:rPr sz="2500" b="1" spc="-150" dirty="0">
                <a:latin typeface="Arial"/>
                <a:cs typeface="Arial"/>
              </a:rPr>
              <a:t>this </a:t>
            </a:r>
            <a:r>
              <a:rPr sz="2500" b="1" spc="-159" dirty="0">
                <a:latin typeface="Arial"/>
                <a:cs typeface="Arial"/>
              </a:rPr>
              <a:t>saccharification</a:t>
            </a:r>
            <a:r>
              <a:rPr sz="2500" b="1" spc="-154" dirty="0">
                <a:latin typeface="Arial"/>
                <a:cs typeface="Arial"/>
              </a:rPr>
              <a:t> </a:t>
            </a:r>
            <a:r>
              <a:rPr sz="2500" b="1" spc="-172" dirty="0">
                <a:latin typeface="Arial"/>
                <a:cs typeface="Arial"/>
              </a:rPr>
              <a:t>step</a:t>
            </a:r>
            <a:r>
              <a:rPr sz="2500" b="1" spc="-168" dirty="0">
                <a:latin typeface="Arial"/>
                <a:cs typeface="Arial"/>
              </a:rPr>
              <a:t> </a:t>
            </a:r>
            <a:r>
              <a:rPr sz="2500" b="1" spc="-150" dirty="0">
                <a:latin typeface="Arial"/>
                <a:cs typeface="Arial"/>
              </a:rPr>
              <a:t>in </a:t>
            </a:r>
            <a:r>
              <a:rPr sz="2500" b="1" spc="-191" dirty="0">
                <a:latin typeface="Arial"/>
                <a:cs typeface="Arial"/>
              </a:rPr>
              <a:t>an </a:t>
            </a:r>
            <a:r>
              <a:rPr sz="2500" b="1" spc="-185" dirty="0">
                <a:latin typeface="Arial"/>
                <a:cs typeface="Arial"/>
              </a:rPr>
              <a:t> e</a:t>
            </a:r>
            <a:r>
              <a:rPr sz="2500" b="1" spc="-118" dirty="0">
                <a:latin typeface="Arial"/>
                <a:cs typeface="Arial"/>
              </a:rPr>
              <a:t>ff</a:t>
            </a:r>
            <a:r>
              <a:rPr sz="2500" b="1" spc="-95" dirty="0">
                <a:latin typeface="Arial"/>
                <a:cs typeface="Arial"/>
              </a:rPr>
              <a:t>i</a:t>
            </a:r>
            <a:r>
              <a:rPr sz="2500" b="1" spc="-182" dirty="0">
                <a:latin typeface="Arial"/>
                <a:cs typeface="Arial"/>
              </a:rPr>
              <a:t>c</a:t>
            </a:r>
            <a:r>
              <a:rPr sz="2500" b="1" spc="-95" dirty="0">
                <a:latin typeface="Arial"/>
                <a:cs typeface="Arial"/>
              </a:rPr>
              <a:t>i</a:t>
            </a:r>
            <a:r>
              <a:rPr sz="2500" b="1" spc="-182" dirty="0">
                <a:latin typeface="Arial"/>
                <a:cs typeface="Arial"/>
              </a:rPr>
              <a:t>e</a:t>
            </a:r>
            <a:r>
              <a:rPr sz="2500" b="1" spc="-154" dirty="0">
                <a:latin typeface="Arial"/>
                <a:cs typeface="Arial"/>
              </a:rPr>
              <a:t>nt</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50" dirty="0">
                <a:latin typeface="Arial"/>
                <a:cs typeface="Arial"/>
              </a:rPr>
              <a:t>lo</a:t>
            </a:r>
            <a:r>
              <a:rPr sz="2500" b="1" spc="-254" dirty="0">
                <a:latin typeface="Arial"/>
                <a:cs typeface="Arial"/>
              </a:rPr>
              <a:t>w</a:t>
            </a:r>
            <a:r>
              <a:rPr sz="2500" b="1" spc="-118" dirty="0">
                <a:latin typeface="Arial"/>
                <a:cs typeface="Arial"/>
              </a:rPr>
              <a:t>-</a:t>
            </a:r>
            <a:r>
              <a:rPr sz="2500" b="1" spc="-191" dirty="0">
                <a:latin typeface="Arial"/>
                <a:cs typeface="Arial"/>
              </a:rPr>
              <a:t>cos</a:t>
            </a:r>
            <a:r>
              <a:rPr sz="2500" b="1" spc="-113" dirty="0">
                <a:latin typeface="Arial"/>
                <a:cs typeface="Arial"/>
              </a:rPr>
              <a:t>t</a:t>
            </a:r>
            <a:r>
              <a:rPr sz="2500" b="1" spc="-91" dirty="0">
                <a:latin typeface="Arial"/>
                <a:cs typeface="Arial"/>
              </a:rPr>
              <a:t> </a:t>
            </a:r>
            <a:r>
              <a:rPr sz="2500" b="1" spc="-241" dirty="0">
                <a:latin typeface="Arial"/>
                <a:cs typeface="Arial"/>
              </a:rPr>
              <a:t>ma</a:t>
            </a:r>
            <a:r>
              <a:rPr sz="2500" b="1" spc="-200" dirty="0">
                <a:latin typeface="Arial"/>
                <a:cs typeface="Arial"/>
              </a:rPr>
              <a:t>nn</a:t>
            </a:r>
            <a:r>
              <a:rPr sz="2500" b="1" spc="-185" dirty="0">
                <a:latin typeface="Arial"/>
                <a:cs typeface="Arial"/>
              </a:rPr>
              <a:t>e</a:t>
            </a:r>
            <a:r>
              <a:rPr sz="2500" b="1" spc="-213" dirty="0">
                <a:latin typeface="Arial"/>
                <a:cs typeface="Arial"/>
              </a:rPr>
              <a:t>r</a:t>
            </a:r>
            <a:r>
              <a:rPr sz="2500" b="1" spc="-91" dirty="0">
                <a:latin typeface="Arial"/>
                <a:cs typeface="Arial"/>
              </a:rPr>
              <a:t>.</a:t>
            </a:r>
            <a:endParaRPr sz="2500" dirty="0">
              <a:latin typeface="Arial"/>
              <a:cs typeface="Arial"/>
            </a:endParaRPr>
          </a:p>
        </p:txBody>
      </p:sp>
      <p:sp>
        <p:nvSpPr>
          <p:cNvPr id="113" name="object 113"/>
          <p:cNvSpPr txBox="1">
            <a:spLocks noGrp="1"/>
          </p:cNvSpPr>
          <p:nvPr>
            <p:ph type="title"/>
          </p:nvPr>
        </p:nvSpPr>
        <p:spPr>
          <a:xfrm>
            <a:off x="1618359" y="551566"/>
            <a:ext cx="5518797"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4" name="object 114"/>
          <p:cNvSpPr txBox="1"/>
          <p:nvPr/>
        </p:nvSpPr>
        <p:spPr>
          <a:xfrm>
            <a:off x="4986906" y="1225904"/>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7" name="object 107"/>
          <p:cNvSpPr txBox="1"/>
          <p:nvPr/>
        </p:nvSpPr>
        <p:spPr>
          <a:xfrm>
            <a:off x="828619" y="1891949"/>
            <a:ext cx="10525539" cy="4407153"/>
          </a:xfrm>
          <a:prstGeom prst="rect">
            <a:avLst/>
          </a:prstGeom>
        </p:spPr>
        <p:txBody>
          <a:bodyPr vert="horz" wrap="square" lIns="0" tIns="66851" rIns="0" bIns="0" rtlCol="0">
            <a:spAutoFit/>
          </a:bodyPr>
          <a:lstStyle/>
          <a:p>
            <a:pPr marL="11527" algn="just">
              <a:spcBef>
                <a:spcPts val="526"/>
              </a:spcBef>
            </a:pPr>
            <a:r>
              <a:rPr sz="2500" b="1" spc="-259" dirty="0">
                <a:latin typeface="Arial"/>
                <a:cs typeface="Arial"/>
              </a:rPr>
              <a:t>To</a:t>
            </a:r>
            <a:r>
              <a:rPr sz="2500" b="1" spc="-91" dirty="0">
                <a:latin typeface="Arial"/>
                <a:cs typeface="Arial"/>
              </a:rPr>
              <a:t> </a:t>
            </a:r>
            <a:r>
              <a:rPr sz="2500" b="1" spc="-172" dirty="0">
                <a:latin typeface="Arial"/>
                <a:cs typeface="Arial"/>
              </a:rPr>
              <a:t>convert</a:t>
            </a:r>
            <a:r>
              <a:rPr sz="2500" b="1" spc="-86" dirty="0">
                <a:latin typeface="Arial"/>
                <a:cs typeface="Arial"/>
              </a:rPr>
              <a:t> </a:t>
            </a:r>
            <a:r>
              <a:rPr sz="2500" b="1" spc="-159" dirty="0">
                <a:latin typeface="Arial"/>
                <a:cs typeface="Arial"/>
              </a:rPr>
              <a:t>cellulose</a:t>
            </a:r>
            <a:r>
              <a:rPr sz="2500" b="1" spc="-91" dirty="0">
                <a:latin typeface="Arial"/>
                <a:cs typeface="Arial"/>
              </a:rPr>
              <a:t> </a:t>
            </a:r>
            <a:r>
              <a:rPr sz="2500" b="1" spc="-159" dirty="0">
                <a:latin typeface="Arial"/>
                <a:cs typeface="Arial"/>
              </a:rPr>
              <a:t>to</a:t>
            </a:r>
            <a:r>
              <a:rPr sz="2500" b="1" spc="-86" dirty="0">
                <a:latin typeface="Arial"/>
                <a:cs typeface="Arial"/>
              </a:rPr>
              <a:t> </a:t>
            </a:r>
            <a:r>
              <a:rPr sz="2500" b="1" spc="-159" dirty="0">
                <a:latin typeface="Arial"/>
                <a:cs typeface="Arial"/>
              </a:rPr>
              <a:t>ethanol,</a:t>
            </a:r>
            <a:r>
              <a:rPr sz="2500" b="1" spc="-95" dirty="0">
                <a:latin typeface="Arial"/>
                <a:cs typeface="Arial"/>
              </a:rPr>
              <a:t> </a:t>
            </a:r>
            <a:r>
              <a:rPr sz="2500" b="1" spc="-191" dirty="0">
                <a:solidFill>
                  <a:srgbClr val="008000"/>
                </a:solidFill>
                <a:latin typeface="Arial"/>
                <a:cs typeface="Arial"/>
              </a:rPr>
              <a:t>two</a:t>
            </a:r>
            <a:r>
              <a:rPr sz="2500" b="1" spc="-86" dirty="0">
                <a:solidFill>
                  <a:srgbClr val="008000"/>
                </a:solidFill>
                <a:latin typeface="Arial"/>
                <a:cs typeface="Arial"/>
              </a:rPr>
              <a:t> </a:t>
            </a:r>
            <a:r>
              <a:rPr sz="2500" b="1" spc="-185" dirty="0">
                <a:solidFill>
                  <a:srgbClr val="008000"/>
                </a:solidFill>
                <a:latin typeface="Arial"/>
                <a:cs typeface="Arial"/>
              </a:rPr>
              <a:t>key</a:t>
            </a:r>
            <a:r>
              <a:rPr sz="2500" b="1" spc="-86" dirty="0">
                <a:solidFill>
                  <a:srgbClr val="008000"/>
                </a:solidFill>
                <a:latin typeface="Arial"/>
                <a:cs typeface="Arial"/>
              </a:rPr>
              <a:t> </a:t>
            </a:r>
            <a:r>
              <a:rPr sz="2500" b="1" spc="-172" dirty="0">
                <a:solidFill>
                  <a:srgbClr val="008000"/>
                </a:solidFill>
                <a:latin typeface="Arial"/>
                <a:cs typeface="Arial"/>
              </a:rPr>
              <a:t>steps</a:t>
            </a:r>
            <a:r>
              <a:rPr sz="2500" b="1" spc="-91" dirty="0">
                <a:solidFill>
                  <a:srgbClr val="008000"/>
                </a:solidFill>
                <a:latin typeface="Arial"/>
                <a:cs typeface="Arial"/>
              </a:rPr>
              <a:t> </a:t>
            </a:r>
            <a:r>
              <a:rPr sz="2500" b="1" spc="-200" dirty="0">
                <a:solidFill>
                  <a:srgbClr val="008000"/>
                </a:solidFill>
                <a:latin typeface="Arial"/>
                <a:cs typeface="Arial"/>
              </a:rPr>
              <a:t>must</a:t>
            </a:r>
            <a:r>
              <a:rPr sz="2500" b="1" spc="-86" dirty="0">
                <a:solidFill>
                  <a:srgbClr val="008000"/>
                </a:solidFill>
                <a:latin typeface="Arial"/>
                <a:cs typeface="Arial"/>
              </a:rPr>
              <a:t> </a:t>
            </a:r>
            <a:r>
              <a:rPr sz="2500" b="1" spc="-182" dirty="0">
                <a:solidFill>
                  <a:srgbClr val="008000"/>
                </a:solidFill>
                <a:latin typeface="Arial"/>
                <a:cs typeface="Arial"/>
              </a:rPr>
              <a:t>occur</a:t>
            </a:r>
            <a:r>
              <a:rPr sz="2500" b="1" spc="-182" dirty="0">
                <a:latin typeface="Arial"/>
                <a:cs typeface="Arial"/>
              </a:rPr>
              <a:t>.</a:t>
            </a:r>
            <a:endParaRPr sz="2500" dirty="0">
              <a:latin typeface="Arial"/>
              <a:cs typeface="Arial"/>
            </a:endParaRPr>
          </a:p>
          <a:p>
            <a:pPr marL="184424" marR="4611" indent="-172898" algn="just">
              <a:lnSpc>
                <a:spcPct val="98900"/>
              </a:lnSpc>
              <a:spcBef>
                <a:spcPts val="458"/>
              </a:spcBef>
            </a:pPr>
            <a:r>
              <a:rPr sz="2500" b="1" spc="-136" dirty="0">
                <a:solidFill>
                  <a:srgbClr val="008000"/>
                </a:solidFill>
                <a:latin typeface="Arial"/>
                <a:cs typeface="Arial"/>
              </a:rPr>
              <a:t>First</a:t>
            </a:r>
            <a:r>
              <a:rPr sz="2500" b="1" spc="-136" dirty="0">
                <a:latin typeface="Arial"/>
                <a:cs typeface="Arial"/>
              </a:rPr>
              <a:t>, </a:t>
            </a:r>
            <a:r>
              <a:rPr sz="2500" b="1" spc="-168" dirty="0">
                <a:latin typeface="Arial"/>
                <a:cs typeface="Arial"/>
              </a:rPr>
              <a:t>the </a:t>
            </a:r>
            <a:r>
              <a:rPr sz="2500" b="1" spc="-159" dirty="0">
                <a:solidFill>
                  <a:srgbClr val="008000"/>
                </a:solidFill>
                <a:latin typeface="Arial"/>
                <a:cs typeface="Arial"/>
              </a:rPr>
              <a:t>cellulose </a:t>
            </a:r>
            <a:r>
              <a:rPr sz="2500" b="1" spc="-195" dirty="0">
                <a:latin typeface="Arial"/>
                <a:cs typeface="Arial"/>
              </a:rPr>
              <a:t>and </a:t>
            </a:r>
            <a:r>
              <a:rPr sz="2500" b="1" spc="-168" dirty="0">
                <a:solidFill>
                  <a:srgbClr val="008000"/>
                </a:solidFill>
                <a:latin typeface="Arial"/>
                <a:cs typeface="Arial"/>
              </a:rPr>
              <a:t>hemicellulose </a:t>
            </a:r>
            <a:r>
              <a:rPr sz="2500" b="1" spc="-168" dirty="0">
                <a:latin typeface="Arial"/>
                <a:cs typeface="Arial"/>
              </a:rPr>
              <a:t>portions </a:t>
            </a:r>
            <a:r>
              <a:rPr sz="2500" b="1" spc="-154" dirty="0">
                <a:latin typeface="Arial"/>
                <a:cs typeface="Arial"/>
              </a:rPr>
              <a:t>of </a:t>
            </a:r>
            <a:r>
              <a:rPr sz="2500" b="1" spc="-168" dirty="0">
                <a:latin typeface="Arial"/>
                <a:cs typeface="Arial"/>
              </a:rPr>
              <a:t>the </a:t>
            </a:r>
            <a:r>
              <a:rPr sz="2500" b="1" spc="-191" dirty="0">
                <a:latin typeface="Arial"/>
                <a:cs typeface="Arial"/>
              </a:rPr>
              <a:t>biomass </a:t>
            </a:r>
            <a:r>
              <a:rPr sz="2500" b="1" spc="-200" dirty="0">
                <a:latin typeface="Arial"/>
                <a:cs typeface="Arial"/>
              </a:rPr>
              <a:t>must </a:t>
            </a:r>
            <a:r>
              <a:rPr sz="2500" b="1" spc="-191" dirty="0">
                <a:latin typeface="Arial"/>
                <a:cs typeface="Arial"/>
              </a:rPr>
              <a:t>be </a:t>
            </a:r>
            <a:r>
              <a:rPr sz="2500" b="1" spc="-185" dirty="0">
                <a:solidFill>
                  <a:srgbClr val="008000"/>
                </a:solidFill>
                <a:latin typeface="Arial"/>
                <a:cs typeface="Arial"/>
              </a:rPr>
              <a:t>broken </a:t>
            </a:r>
            <a:r>
              <a:rPr sz="2500" b="1" spc="-213" dirty="0">
                <a:latin typeface="Arial"/>
                <a:cs typeface="Arial"/>
              </a:rPr>
              <a:t>down </a:t>
            </a:r>
            <a:r>
              <a:rPr sz="2500" b="1" spc="-208" dirty="0">
                <a:latin typeface="Arial"/>
                <a:cs typeface="Arial"/>
              </a:rPr>
              <a:t> </a:t>
            </a:r>
            <a:r>
              <a:rPr sz="2500" b="1" spc="-154" dirty="0">
                <a:latin typeface="Arial"/>
                <a:cs typeface="Arial"/>
              </a:rPr>
              <a:t>into</a:t>
            </a:r>
            <a:r>
              <a:rPr sz="2500" b="1" spc="200" dirty="0">
                <a:latin typeface="Arial"/>
                <a:cs typeface="Arial"/>
              </a:rPr>
              <a:t> </a:t>
            </a:r>
            <a:r>
              <a:rPr sz="2500" b="1" spc="-182" dirty="0">
                <a:latin typeface="Arial"/>
                <a:cs typeface="Arial"/>
              </a:rPr>
              <a:t>sugars</a:t>
            </a:r>
            <a:r>
              <a:rPr sz="2500" b="1" spc="-177" dirty="0">
                <a:latin typeface="Arial"/>
                <a:cs typeface="Arial"/>
              </a:rPr>
              <a:t> </a:t>
            </a:r>
            <a:r>
              <a:rPr sz="2500" b="1" spc="-182" dirty="0">
                <a:latin typeface="Arial"/>
                <a:cs typeface="Arial"/>
              </a:rPr>
              <a:t>through</a:t>
            </a:r>
            <a:r>
              <a:rPr sz="2500" b="1" spc="-177" dirty="0">
                <a:latin typeface="Arial"/>
                <a:cs typeface="Arial"/>
              </a:rPr>
              <a:t> </a:t>
            </a:r>
            <a:r>
              <a:rPr sz="2500" b="1" spc="-185" dirty="0">
                <a:latin typeface="Arial"/>
                <a:cs typeface="Arial"/>
              </a:rPr>
              <a:t>a</a:t>
            </a:r>
            <a:r>
              <a:rPr sz="2500" b="1" spc="-182" dirty="0">
                <a:latin typeface="Arial"/>
                <a:cs typeface="Arial"/>
              </a:rPr>
              <a:t> process</a:t>
            </a:r>
            <a:r>
              <a:rPr sz="2500" b="1" spc="-177" dirty="0">
                <a:latin typeface="Arial"/>
                <a:cs typeface="Arial"/>
              </a:rPr>
              <a:t> </a:t>
            </a:r>
            <a:r>
              <a:rPr sz="2500" b="1" spc="-159" dirty="0">
                <a:latin typeface="Arial"/>
                <a:cs typeface="Arial"/>
              </a:rPr>
              <a:t>called</a:t>
            </a:r>
            <a:r>
              <a:rPr sz="2500" b="1" spc="-154" dirty="0">
                <a:latin typeface="Arial"/>
                <a:cs typeface="Arial"/>
              </a:rPr>
              <a:t> </a:t>
            </a:r>
            <a:r>
              <a:rPr sz="2500" b="1" spc="-154" dirty="0">
                <a:solidFill>
                  <a:srgbClr val="008000"/>
                </a:solidFill>
                <a:latin typeface="Arial"/>
                <a:cs typeface="Arial"/>
              </a:rPr>
              <a:t>saccharification</a:t>
            </a:r>
            <a:r>
              <a:rPr sz="2500" b="1" spc="-154" dirty="0">
                <a:latin typeface="Arial"/>
                <a:cs typeface="Arial"/>
              </a:rPr>
              <a:t>.</a:t>
            </a:r>
            <a:r>
              <a:rPr sz="2500" b="1" spc="200" dirty="0">
                <a:latin typeface="Arial"/>
                <a:cs typeface="Arial"/>
              </a:rPr>
              <a:t> </a:t>
            </a:r>
            <a:r>
              <a:rPr sz="2500" b="1" spc="-195" dirty="0">
                <a:latin typeface="Arial"/>
                <a:cs typeface="Arial"/>
              </a:rPr>
              <a:t>The</a:t>
            </a:r>
            <a:r>
              <a:rPr sz="2500" b="1" spc="-191" dirty="0">
                <a:latin typeface="Arial"/>
                <a:cs typeface="Arial"/>
              </a:rPr>
              <a:t> </a:t>
            </a:r>
            <a:r>
              <a:rPr sz="2500" b="1" spc="-163" dirty="0">
                <a:latin typeface="Arial"/>
                <a:cs typeface="Arial"/>
              </a:rPr>
              <a:t>yielded</a:t>
            </a:r>
            <a:r>
              <a:rPr sz="2500" b="1" spc="182" dirty="0">
                <a:latin typeface="Arial"/>
                <a:cs typeface="Arial"/>
              </a:rPr>
              <a:t> </a:t>
            </a:r>
            <a:r>
              <a:rPr sz="2500" b="1" spc="-168" dirty="0">
                <a:latin typeface="Arial"/>
                <a:cs typeface="Arial"/>
              </a:rPr>
              <a:t>sugars, </a:t>
            </a:r>
            <a:r>
              <a:rPr sz="2500" b="1" spc="-163" dirty="0">
                <a:latin typeface="Arial"/>
                <a:cs typeface="Arial"/>
              </a:rPr>
              <a:t> </a:t>
            </a:r>
            <a:r>
              <a:rPr sz="2500" b="1" spc="-191" dirty="0">
                <a:latin typeface="Arial"/>
                <a:cs typeface="Arial"/>
              </a:rPr>
              <a:t>however,</a:t>
            </a:r>
            <a:r>
              <a:rPr sz="2500" b="1" spc="-185" dirty="0">
                <a:latin typeface="Arial"/>
                <a:cs typeface="Arial"/>
              </a:rPr>
              <a:t> </a:t>
            </a:r>
            <a:r>
              <a:rPr sz="2500" b="1" spc="-168" dirty="0">
                <a:latin typeface="Arial"/>
                <a:cs typeface="Arial"/>
              </a:rPr>
              <a:t>are</a:t>
            </a:r>
            <a:r>
              <a:rPr sz="2500" b="1" spc="-163" dirty="0">
                <a:latin typeface="Arial"/>
                <a:cs typeface="Arial"/>
              </a:rPr>
              <a:t> </a:t>
            </a:r>
            <a:r>
              <a:rPr sz="2500" b="1" spc="-185" dirty="0">
                <a:latin typeface="Arial"/>
                <a:cs typeface="Arial"/>
              </a:rPr>
              <a:t>a</a:t>
            </a:r>
            <a:r>
              <a:rPr sz="2500" b="1" spc="-182" dirty="0">
                <a:latin typeface="Arial"/>
                <a:cs typeface="Arial"/>
              </a:rPr>
              <a:t> </a:t>
            </a:r>
            <a:r>
              <a:rPr sz="2500" b="1" spc="-191" dirty="0">
                <a:latin typeface="Arial"/>
                <a:cs typeface="Arial"/>
              </a:rPr>
              <a:t>complex</a:t>
            </a:r>
            <a:r>
              <a:rPr sz="2500" b="1" spc="-185" dirty="0">
                <a:latin typeface="Arial"/>
                <a:cs typeface="Arial"/>
              </a:rPr>
              <a:t> </a:t>
            </a:r>
            <a:r>
              <a:rPr sz="2500" b="1" spc="-172" dirty="0">
                <a:latin typeface="Arial"/>
                <a:cs typeface="Arial"/>
              </a:rPr>
              <a:t>mixture</a:t>
            </a:r>
            <a:r>
              <a:rPr sz="2500" b="1" spc="-168" dirty="0">
                <a:latin typeface="Arial"/>
                <a:cs typeface="Arial"/>
              </a:rPr>
              <a:t> </a:t>
            </a:r>
            <a:r>
              <a:rPr sz="2500" b="1" spc="-154" dirty="0">
                <a:latin typeface="Arial"/>
                <a:cs typeface="Arial"/>
              </a:rPr>
              <a:t>of</a:t>
            </a:r>
            <a:r>
              <a:rPr sz="2500" b="1" spc="-150" dirty="0">
                <a:latin typeface="Arial"/>
                <a:cs typeface="Arial"/>
              </a:rPr>
              <a:t> </a:t>
            </a:r>
            <a:r>
              <a:rPr sz="2500" b="1" spc="-136" dirty="0">
                <a:latin typeface="Arial"/>
                <a:cs typeface="Arial"/>
              </a:rPr>
              <a:t>five-</a:t>
            </a:r>
            <a:r>
              <a:rPr sz="2500" b="1" spc="-132" dirty="0">
                <a:latin typeface="Arial"/>
                <a:cs typeface="Arial"/>
              </a:rPr>
              <a:t> </a:t>
            </a:r>
            <a:r>
              <a:rPr sz="2500" b="1" spc="-195" dirty="0">
                <a:latin typeface="Arial"/>
                <a:cs typeface="Arial"/>
              </a:rPr>
              <a:t>and</a:t>
            </a:r>
            <a:r>
              <a:rPr sz="2500" b="1" spc="-191" dirty="0">
                <a:latin typeface="Arial"/>
                <a:cs typeface="Arial"/>
              </a:rPr>
              <a:t> </a:t>
            </a:r>
            <a:r>
              <a:rPr sz="2500" b="1" spc="-168" dirty="0">
                <a:latin typeface="Arial"/>
                <a:cs typeface="Arial"/>
              </a:rPr>
              <a:t>six-carbon</a:t>
            </a:r>
            <a:r>
              <a:rPr sz="2500" b="1" spc="-163" dirty="0">
                <a:latin typeface="Arial"/>
                <a:cs typeface="Arial"/>
              </a:rPr>
              <a:t> </a:t>
            </a:r>
            <a:r>
              <a:rPr sz="2500" b="1" spc="-182" dirty="0">
                <a:latin typeface="Arial"/>
                <a:cs typeface="Arial"/>
              </a:rPr>
              <a:t>sugars</a:t>
            </a:r>
            <a:r>
              <a:rPr sz="2500" b="1" spc="141" dirty="0">
                <a:latin typeface="Arial"/>
                <a:cs typeface="Arial"/>
              </a:rPr>
              <a:t> </a:t>
            </a:r>
            <a:r>
              <a:rPr sz="2500" b="1" spc="-154" dirty="0">
                <a:latin typeface="Arial"/>
                <a:cs typeface="Arial"/>
              </a:rPr>
              <a:t>that</a:t>
            </a:r>
            <a:r>
              <a:rPr sz="2500" b="1" spc="195" dirty="0">
                <a:latin typeface="Arial"/>
                <a:cs typeface="Arial"/>
              </a:rPr>
              <a:t> </a:t>
            </a:r>
            <a:r>
              <a:rPr sz="2500" b="1" spc="-172" dirty="0">
                <a:latin typeface="Arial"/>
                <a:cs typeface="Arial"/>
              </a:rPr>
              <a:t>provide</a:t>
            </a:r>
            <a:r>
              <a:rPr sz="2500" b="1" spc="159" dirty="0">
                <a:latin typeface="Arial"/>
                <a:cs typeface="Arial"/>
              </a:rPr>
              <a:t> </a:t>
            </a:r>
            <a:r>
              <a:rPr sz="2500" b="1" spc="-185" dirty="0">
                <a:latin typeface="Arial"/>
                <a:cs typeface="Arial"/>
              </a:rPr>
              <a:t>a </a:t>
            </a:r>
            <a:r>
              <a:rPr sz="2500" b="1" spc="-182" dirty="0">
                <a:latin typeface="Arial"/>
                <a:cs typeface="Arial"/>
              </a:rPr>
              <a:t> </a:t>
            </a:r>
            <a:r>
              <a:rPr sz="2500" b="1" spc="-163" dirty="0">
                <a:latin typeface="Arial"/>
                <a:cs typeface="Arial"/>
              </a:rPr>
              <a:t>greater</a:t>
            </a:r>
            <a:r>
              <a:rPr sz="2500" b="1" spc="-91" dirty="0">
                <a:latin typeface="Arial"/>
                <a:cs typeface="Arial"/>
              </a:rPr>
              <a:t> </a:t>
            </a:r>
            <a:r>
              <a:rPr sz="2500" b="1" spc="-172" dirty="0">
                <a:latin typeface="Arial"/>
                <a:cs typeface="Arial"/>
              </a:rPr>
              <a:t>challenge</a:t>
            </a:r>
            <a:r>
              <a:rPr sz="2500" b="1" spc="-91" dirty="0">
                <a:latin typeface="Arial"/>
                <a:cs typeface="Arial"/>
              </a:rPr>
              <a:t> </a:t>
            </a:r>
            <a:r>
              <a:rPr sz="2500" b="1" spc="-150" dirty="0">
                <a:latin typeface="Arial"/>
                <a:cs typeface="Arial"/>
              </a:rPr>
              <a:t>for</a:t>
            </a:r>
            <a:r>
              <a:rPr sz="2500" b="1" spc="-91" dirty="0">
                <a:latin typeface="Arial"/>
                <a:cs typeface="Arial"/>
              </a:rPr>
              <a:t> </a:t>
            </a:r>
            <a:r>
              <a:rPr sz="2500" b="1" spc="-182" dirty="0">
                <a:latin typeface="Arial"/>
                <a:cs typeface="Arial"/>
              </a:rPr>
              <a:t>complete</a:t>
            </a:r>
            <a:r>
              <a:rPr sz="2500" b="1" spc="-91" dirty="0">
                <a:latin typeface="Arial"/>
                <a:cs typeface="Arial"/>
              </a:rPr>
              <a:t> </a:t>
            </a:r>
            <a:r>
              <a:rPr sz="2500" b="1" spc="-168" dirty="0">
                <a:latin typeface="Arial"/>
                <a:cs typeface="Arial"/>
              </a:rPr>
              <a:t>fermentation</a:t>
            </a:r>
            <a:r>
              <a:rPr sz="2500" b="1" spc="-91" dirty="0">
                <a:latin typeface="Arial"/>
                <a:cs typeface="Arial"/>
              </a:rPr>
              <a:t> </a:t>
            </a:r>
            <a:r>
              <a:rPr sz="2500" b="1" spc="-154" dirty="0">
                <a:latin typeface="Arial"/>
                <a:cs typeface="Arial"/>
              </a:rPr>
              <a:t>into</a:t>
            </a:r>
            <a:r>
              <a:rPr sz="2500" b="1" spc="-91" dirty="0">
                <a:latin typeface="Arial"/>
                <a:cs typeface="Arial"/>
              </a:rPr>
              <a:t> </a:t>
            </a:r>
            <a:r>
              <a:rPr sz="2500" b="1" spc="-159" dirty="0">
                <a:latin typeface="Arial"/>
                <a:cs typeface="Arial"/>
              </a:rPr>
              <a:t>ethanol.</a:t>
            </a:r>
            <a:endParaRPr sz="2500" dirty="0">
              <a:latin typeface="Arial"/>
              <a:cs typeface="Arial"/>
            </a:endParaRPr>
          </a:p>
          <a:p>
            <a:pPr marL="184424" marR="12679" indent="-172898" algn="just">
              <a:lnSpc>
                <a:spcPct val="100800"/>
              </a:lnSpc>
              <a:spcBef>
                <a:spcPts val="417"/>
              </a:spcBef>
            </a:pPr>
            <a:r>
              <a:rPr sz="2500" b="1" spc="-185" dirty="0">
                <a:solidFill>
                  <a:srgbClr val="008000"/>
                </a:solidFill>
                <a:latin typeface="Arial"/>
                <a:cs typeface="Arial"/>
              </a:rPr>
              <a:t>Second</a:t>
            </a:r>
            <a:r>
              <a:rPr sz="2500" b="1" spc="-185" dirty="0">
                <a:latin typeface="Arial"/>
                <a:cs typeface="Arial"/>
              </a:rPr>
              <a:t>,</a:t>
            </a:r>
            <a:r>
              <a:rPr sz="2500" b="1" spc="-182" dirty="0">
                <a:latin typeface="Arial"/>
                <a:cs typeface="Arial"/>
              </a:rPr>
              <a:t> </a:t>
            </a:r>
            <a:r>
              <a:rPr sz="2500" b="1" spc="-172" dirty="0">
                <a:latin typeface="Arial"/>
                <a:cs typeface="Arial"/>
              </a:rPr>
              <a:t>these </a:t>
            </a:r>
            <a:r>
              <a:rPr sz="2500" b="1" spc="-182" dirty="0">
                <a:latin typeface="Arial"/>
                <a:cs typeface="Arial"/>
              </a:rPr>
              <a:t>sugars </a:t>
            </a:r>
            <a:r>
              <a:rPr sz="2500" b="1" spc="-200" dirty="0">
                <a:latin typeface="Arial"/>
                <a:cs typeface="Arial"/>
              </a:rPr>
              <a:t>must</a:t>
            </a:r>
            <a:r>
              <a:rPr sz="2500" b="1" spc="-195" dirty="0">
                <a:latin typeface="Arial"/>
                <a:cs typeface="Arial"/>
              </a:rPr>
              <a:t> </a:t>
            </a:r>
            <a:r>
              <a:rPr sz="2500" b="1" spc="-191" dirty="0">
                <a:latin typeface="Arial"/>
                <a:cs typeface="Arial"/>
              </a:rPr>
              <a:t>be</a:t>
            </a:r>
            <a:r>
              <a:rPr sz="2500" b="1" spc="-185" dirty="0">
                <a:latin typeface="Arial"/>
                <a:cs typeface="Arial"/>
              </a:rPr>
              <a:t> </a:t>
            </a:r>
            <a:r>
              <a:rPr sz="2500" b="1" spc="-182" dirty="0">
                <a:latin typeface="Arial"/>
                <a:cs typeface="Arial"/>
              </a:rPr>
              <a:t>fermented </a:t>
            </a:r>
            <a:r>
              <a:rPr sz="2500" b="1" spc="-159" dirty="0">
                <a:latin typeface="Arial"/>
                <a:cs typeface="Arial"/>
              </a:rPr>
              <a:t>to </a:t>
            </a:r>
            <a:r>
              <a:rPr sz="2500" b="1" spc="-213" dirty="0">
                <a:latin typeface="Arial"/>
                <a:cs typeface="Arial"/>
              </a:rPr>
              <a:t>make</a:t>
            </a:r>
            <a:r>
              <a:rPr sz="2500" b="1" spc="-208" dirty="0">
                <a:latin typeface="Arial"/>
                <a:cs typeface="Arial"/>
              </a:rPr>
              <a:t> </a:t>
            </a:r>
            <a:r>
              <a:rPr sz="2500" b="1" spc="-159" dirty="0">
                <a:latin typeface="Arial"/>
                <a:cs typeface="Arial"/>
              </a:rPr>
              <a:t>ethanol, </a:t>
            </a:r>
            <a:r>
              <a:rPr sz="2500" b="1" spc="-185" dirty="0">
                <a:latin typeface="Arial"/>
                <a:cs typeface="Arial"/>
              </a:rPr>
              <a:t>as</a:t>
            </a:r>
            <a:r>
              <a:rPr sz="2500" b="1" spc="-182" dirty="0">
                <a:latin typeface="Arial"/>
                <a:cs typeface="Arial"/>
              </a:rPr>
              <a:t> </a:t>
            </a:r>
            <a:r>
              <a:rPr sz="2500" b="1" spc="-172" dirty="0">
                <a:latin typeface="Arial"/>
                <a:cs typeface="Arial"/>
              </a:rPr>
              <a:t>they </a:t>
            </a:r>
            <a:r>
              <a:rPr sz="2500" b="1" spc="-168" dirty="0">
                <a:latin typeface="Arial"/>
                <a:cs typeface="Arial"/>
              </a:rPr>
              <a:t>are </a:t>
            </a:r>
            <a:r>
              <a:rPr sz="2500" b="1" spc="-150" dirty="0">
                <a:latin typeface="Arial"/>
                <a:cs typeface="Arial"/>
              </a:rPr>
              <a:t>in grain-to- </a:t>
            </a:r>
            <a:r>
              <a:rPr sz="2500" b="1" spc="-145" dirty="0">
                <a:latin typeface="Arial"/>
                <a:cs typeface="Arial"/>
              </a:rPr>
              <a:t> </a:t>
            </a:r>
            <a:r>
              <a:rPr sz="2500" b="1" spc="-168" dirty="0">
                <a:latin typeface="Arial"/>
                <a:cs typeface="Arial"/>
              </a:rPr>
              <a:t>ethanol</a:t>
            </a:r>
            <a:r>
              <a:rPr sz="2500" b="1" spc="-95" dirty="0">
                <a:latin typeface="Arial"/>
                <a:cs typeface="Arial"/>
              </a:rPr>
              <a:t> </a:t>
            </a:r>
            <a:r>
              <a:rPr sz="2500" b="1" spc="-172" dirty="0">
                <a:latin typeface="Arial"/>
                <a:cs typeface="Arial"/>
              </a:rPr>
              <a:t>processes.</a:t>
            </a:r>
            <a:endParaRPr sz="2500" dirty="0">
              <a:latin typeface="Arial"/>
              <a:cs typeface="Arial"/>
            </a:endParaRPr>
          </a:p>
          <a:p>
            <a:pPr>
              <a:spcBef>
                <a:spcPts val="32"/>
              </a:spcBef>
            </a:pPr>
            <a:endParaRPr sz="2500" dirty="0">
              <a:latin typeface="Arial"/>
              <a:cs typeface="Arial"/>
            </a:endParaRPr>
          </a:p>
          <a:p>
            <a:pPr marL="184424" marR="4611" indent="-172898" algn="just">
              <a:lnSpc>
                <a:spcPct val="100400"/>
              </a:lnSpc>
            </a:pPr>
            <a:r>
              <a:rPr sz="2500" b="1" spc="-195" dirty="0">
                <a:solidFill>
                  <a:srgbClr val="008000"/>
                </a:solidFill>
                <a:latin typeface="Arial"/>
                <a:cs typeface="Arial"/>
              </a:rPr>
              <a:t>The </a:t>
            </a:r>
            <a:r>
              <a:rPr sz="2500" b="1" spc="-127" dirty="0">
                <a:solidFill>
                  <a:srgbClr val="008000"/>
                </a:solidFill>
                <a:latin typeface="Arial"/>
                <a:cs typeface="Arial"/>
              </a:rPr>
              <a:t>first </a:t>
            </a:r>
            <a:r>
              <a:rPr sz="2500" b="1" spc="-172" dirty="0">
                <a:solidFill>
                  <a:srgbClr val="008000"/>
                </a:solidFill>
                <a:latin typeface="Arial"/>
                <a:cs typeface="Arial"/>
              </a:rPr>
              <a:t>step </a:t>
            </a:r>
            <a:r>
              <a:rPr sz="2500" b="1" spc="-141" dirty="0">
                <a:solidFill>
                  <a:srgbClr val="008000"/>
                </a:solidFill>
                <a:latin typeface="Arial"/>
                <a:cs typeface="Arial"/>
              </a:rPr>
              <a:t>is </a:t>
            </a:r>
            <a:r>
              <a:rPr sz="2500" b="1" spc="-185" dirty="0">
                <a:solidFill>
                  <a:srgbClr val="008000"/>
                </a:solidFill>
                <a:latin typeface="Arial"/>
                <a:cs typeface="Arial"/>
              </a:rPr>
              <a:t>a </a:t>
            </a:r>
            <a:r>
              <a:rPr sz="2500" b="1" spc="-182" dirty="0">
                <a:solidFill>
                  <a:srgbClr val="008000"/>
                </a:solidFill>
                <a:latin typeface="Arial"/>
                <a:cs typeface="Arial"/>
              </a:rPr>
              <a:t>major </a:t>
            </a:r>
            <a:r>
              <a:rPr sz="2500" b="1" spc="-163" dirty="0">
                <a:solidFill>
                  <a:srgbClr val="008000"/>
                </a:solidFill>
                <a:latin typeface="Arial"/>
                <a:cs typeface="Arial"/>
              </a:rPr>
              <a:t>challenge</a:t>
            </a:r>
            <a:r>
              <a:rPr sz="2500" b="1" spc="-163" dirty="0">
                <a:latin typeface="Arial"/>
                <a:cs typeface="Arial"/>
              </a:rPr>
              <a:t>, </a:t>
            </a:r>
            <a:r>
              <a:rPr sz="2500" b="1" spc="-195" dirty="0">
                <a:latin typeface="Arial"/>
                <a:cs typeface="Arial"/>
              </a:rPr>
              <a:t>and </a:t>
            </a:r>
            <a:r>
              <a:rPr sz="2500" b="1" spc="-185" dirty="0">
                <a:latin typeface="Arial"/>
                <a:cs typeface="Arial"/>
              </a:rPr>
              <a:t>a </a:t>
            </a:r>
            <a:r>
              <a:rPr sz="2500" b="1" spc="-154" dirty="0">
                <a:latin typeface="Arial"/>
                <a:cs typeface="Arial"/>
              </a:rPr>
              <a:t>variety of </a:t>
            </a:r>
            <a:r>
              <a:rPr sz="2500" b="1" spc="-163" dirty="0">
                <a:latin typeface="Arial"/>
                <a:cs typeface="Arial"/>
              </a:rPr>
              <a:t>thermal, </a:t>
            </a:r>
            <a:r>
              <a:rPr sz="2500" b="1" spc="-177" dirty="0">
                <a:latin typeface="Arial"/>
                <a:cs typeface="Arial"/>
              </a:rPr>
              <a:t>chemical </a:t>
            </a:r>
            <a:r>
              <a:rPr sz="2500" b="1" spc="-195" dirty="0">
                <a:latin typeface="Arial"/>
                <a:cs typeface="Arial"/>
              </a:rPr>
              <a:t>and </a:t>
            </a:r>
            <a:r>
              <a:rPr sz="2500" b="1" spc="-154" dirty="0">
                <a:latin typeface="Arial"/>
                <a:cs typeface="Arial"/>
              </a:rPr>
              <a:t>biological </a:t>
            </a:r>
            <a:r>
              <a:rPr sz="2500" b="1" spc="-150" dirty="0">
                <a:latin typeface="Arial"/>
                <a:cs typeface="Arial"/>
              </a:rPr>
              <a:t> </a:t>
            </a:r>
            <a:r>
              <a:rPr sz="2500" b="1" spc="-182" dirty="0">
                <a:latin typeface="Arial"/>
                <a:cs typeface="Arial"/>
              </a:rPr>
              <a:t>processes</a:t>
            </a:r>
            <a:r>
              <a:rPr sz="2500" b="1" spc="-177" dirty="0">
                <a:latin typeface="Arial"/>
                <a:cs typeface="Arial"/>
              </a:rPr>
              <a:t> </a:t>
            </a:r>
            <a:r>
              <a:rPr sz="2500" b="1" spc="-168" dirty="0">
                <a:latin typeface="Arial"/>
                <a:cs typeface="Arial"/>
              </a:rPr>
              <a:t>are</a:t>
            </a:r>
            <a:r>
              <a:rPr sz="2500" b="1" spc="-163" dirty="0">
                <a:latin typeface="Arial"/>
                <a:cs typeface="Arial"/>
              </a:rPr>
              <a:t> </a:t>
            </a:r>
            <a:r>
              <a:rPr sz="2500" b="1" spc="-177" dirty="0">
                <a:latin typeface="Arial"/>
                <a:cs typeface="Arial"/>
              </a:rPr>
              <a:t>being</a:t>
            </a:r>
            <a:r>
              <a:rPr sz="2500" b="1" spc="-172" dirty="0">
                <a:latin typeface="Arial"/>
                <a:cs typeface="Arial"/>
              </a:rPr>
              <a:t> </a:t>
            </a:r>
            <a:r>
              <a:rPr sz="2500" b="1" spc="-182" dirty="0">
                <a:latin typeface="Arial"/>
                <a:cs typeface="Arial"/>
              </a:rPr>
              <a:t>developed</a:t>
            </a:r>
            <a:r>
              <a:rPr sz="2500" b="1" spc="-177" dirty="0">
                <a:latin typeface="Arial"/>
                <a:cs typeface="Arial"/>
              </a:rPr>
              <a:t> </a:t>
            </a:r>
            <a:r>
              <a:rPr sz="2500" b="1" spc="-159" dirty="0">
                <a:latin typeface="Arial"/>
                <a:cs typeface="Arial"/>
              </a:rPr>
              <a:t>to</a:t>
            </a:r>
            <a:r>
              <a:rPr sz="2500" b="1" spc="-154" dirty="0">
                <a:latin typeface="Arial"/>
                <a:cs typeface="Arial"/>
              </a:rPr>
              <a:t> </a:t>
            </a:r>
            <a:r>
              <a:rPr sz="2500" b="1" spc="-163" dirty="0">
                <a:latin typeface="Arial"/>
                <a:cs typeface="Arial"/>
              </a:rPr>
              <a:t>carry</a:t>
            </a:r>
            <a:r>
              <a:rPr sz="2500" b="1" spc="-159" dirty="0">
                <a:latin typeface="Arial"/>
                <a:cs typeface="Arial"/>
              </a:rPr>
              <a:t> </a:t>
            </a:r>
            <a:r>
              <a:rPr sz="2500" b="1" spc="-172" dirty="0">
                <a:latin typeface="Arial"/>
                <a:cs typeface="Arial"/>
              </a:rPr>
              <a:t>out</a:t>
            </a:r>
            <a:r>
              <a:rPr sz="2500" b="1" spc="-168" dirty="0">
                <a:latin typeface="Arial"/>
                <a:cs typeface="Arial"/>
              </a:rPr>
              <a:t> </a:t>
            </a:r>
            <a:r>
              <a:rPr sz="2500" b="1" spc="-150" dirty="0">
                <a:latin typeface="Arial"/>
                <a:cs typeface="Arial"/>
              </a:rPr>
              <a:t>this</a:t>
            </a:r>
            <a:r>
              <a:rPr sz="2500" b="1" spc="204" dirty="0">
                <a:latin typeface="Arial"/>
                <a:cs typeface="Arial"/>
              </a:rPr>
              <a:t> </a:t>
            </a:r>
            <a:r>
              <a:rPr sz="2500" b="1" spc="-159" dirty="0">
                <a:latin typeface="Arial"/>
                <a:cs typeface="Arial"/>
              </a:rPr>
              <a:t>saccharification</a:t>
            </a:r>
            <a:r>
              <a:rPr sz="2500" b="1" spc="185" dirty="0">
                <a:latin typeface="Arial"/>
                <a:cs typeface="Arial"/>
              </a:rPr>
              <a:t> </a:t>
            </a:r>
            <a:r>
              <a:rPr sz="2500" b="1" spc="-172" dirty="0">
                <a:latin typeface="Arial"/>
                <a:cs typeface="Arial"/>
              </a:rPr>
              <a:t>step</a:t>
            </a:r>
            <a:r>
              <a:rPr sz="2500" b="1" spc="159" dirty="0">
                <a:latin typeface="Arial"/>
                <a:cs typeface="Arial"/>
              </a:rPr>
              <a:t> </a:t>
            </a:r>
            <a:r>
              <a:rPr sz="2500" b="1" spc="-150" dirty="0">
                <a:latin typeface="Arial"/>
                <a:cs typeface="Arial"/>
              </a:rPr>
              <a:t>in</a:t>
            </a:r>
            <a:r>
              <a:rPr sz="2500" b="1" spc="204" dirty="0">
                <a:latin typeface="Arial"/>
                <a:cs typeface="Arial"/>
              </a:rPr>
              <a:t> </a:t>
            </a:r>
            <a:r>
              <a:rPr sz="2500" b="1" spc="-191" dirty="0">
                <a:latin typeface="Arial"/>
                <a:cs typeface="Arial"/>
              </a:rPr>
              <a:t>an </a:t>
            </a:r>
            <a:r>
              <a:rPr sz="2500" b="1" spc="-185" dirty="0">
                <a:latin typeface="Arial"/>
                <a:cs typeface="Arial"/>
              </a:rPr>
              <a:t> e</a:t>
            </a:r>
            <a:r>
              <a:rPr sz="2500" b="1" spc="-118" dirty="0">
                <a:latin typeface="Arial"/>
                <a:cs typeface="Arial"/>
              </a:rPr>
              <a:t>ff</a:t>
            </a:r>
            <a:r>
              <a:rPr sz="2500" b="1" spc="-95" dirty="0">
                <a:latin typeface="Arial"/>
                <a:cs typeface="Arial"/>
              </a:rPr>
              <a:t>i</a:t>
            </a:r>
            <a:r>
              <a:rPr sz="2500" b="1" spc="-182" dirty="0">
                <a:latin typeface="Arial"/>
                <a:cs typeface="Arial"/>
              </a:rPr>
              <a:t>c</a:t>
            </a:r>
            <a:r>
              <a:rPr sz="2500" b="1" spc="-95" dirty="0">
                <a:latin typeface="Arial"/>
                <a:cs typeface="Arial"/>
              </a:rPr>
              <a:t>i</a:t>
            </a:r>
            <a:r>
              <a:rPr sz="2500" b="1" spc="-182" dirty="0">
                <a:latin typeface="Arial"/>
                <a:cs typeface="Arial"/>
              </a:rPr>
              <a:t>e</a:t>
            </a:r>
            <a:r>
              <a:rPr sz="2500" b="1" spc="-154" dirty="0">
                <a:latin typeface="Arial"/>
                <a:cs typeface="Arial"/>
              </a:rPr>
              <a:t>nt</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50" dirty="0">
                <a:latin typeface="Arial"/>
                <a:cs typeface="Arial"/>
              </a:rPr>
              <a:t>lo</a:t>
            </a:r>
            <a:r>
              <a:rPr sz="2500" b="1" spc="-254" dirty="0">
                <a:latin typeface="Arial"/>
                <a:cs typeface="Arial"/>
              </a:rPr>
              <a:t>w</a:t>
            </a:r>
            <a:r>
              <a:rPr sz="2500" b="1" spc="-118" dirty="0">
                <a:latin typeface="Arial"/>
                <a:cs typeface="Arial"/>
              </a:rPr>
              <a:t>-</a:t>
            </a:r>
            <a:r>
              <a:rPr sz="2500" b="1" spc="-191" dirty="0">
                <a:latin typeface="Arial"/>
                <a:cs typeface="Arial"/>
              </a:rPr>
              <a:t>cos</a:t>
            </a:r>
            <a:r>
              <a:rPr sz="2500" b="1" spc="-113" dirty="0">
                <a:latin typeface="Arial"/>
                <a:cs typeface="Arial"/>
              </a:rPr>
              <a:t>t</a:t>
            </a:r>
            <a:r>
              <a:rPr sz="2500" b="1" spc="-91" dirty="0">
                <a:latin typeface="Arial"/>
                <a:cs typeface="Arial"/>
              </a:rPr>
              <a:t> </a:t>
            </a:r>
            <a:r>
              <a:rPr sz="2500" b="1" spc="-241" dirty="0">
                <a:latin typeface="Arial"/>
                <a:cs typeface="Arial"/>
              </a:rPr>
              <a:t>ma</a:t>
            </a:r>
            <a:r>
              <a:rPr sz="2500" b="1" spc="-200" dirty="0">
                <a:latin typeface="Arial"/>
                <a:cs typeface="Arial"/>
              </a:rPr>
              <a:t>nn</a:t>
            </a:r>
            <a:r>
              <a:rPr sz="2500" b="1" spc="-185" dirty="0">
                <a:latin typeface="Arial"/>
                <a:cs typeface="Arial"/>
              </a:rPr>
              <a:t>e</a:t>
            </a:r>
            <a:r>
              <a:rPr sz="2500" b="1" spc="-213" dirty="0">
                <a:latin typeface="Arial"/>
                <a:cs typeface="Arial"/>
              </a:rPr>
              <a:t>r</a:t>
            </a:r>
            <a:r>
              <a:rPr sz="2500" b="1" spc="-91" dirty="0">
                <a:latin typeface="Arial"/>
                <a:cs typeface="Arial"/>
              </a:rPr>
              <a:t>.</a:t>
            </a:r>
            <a:endParaRPr sz="2500" dirty="0">
              <a:latin typeface="Arial"/>
              <a:cs typeface="Arial"/>
            </a:endParaRPr>
          </a:p>
        </p:txBody>
      </p:sp>
      <p:sp>
        <p:nvSpPr>
          <p:cNvPr id="113" name="object 113"/>
          <p:cNvSpPr txBox="1">
            <a:spLocks noGrp="1"/>
          </p:cNvSpPr>
          <p:nvPr>
            <p:ph type="title"/>
          </p:nvPr>
        </p:nvSpPr>
        <p:spPr>
          <a:xfrm>
            <a:off x="1319603"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4" name="object 114"/>
          <p:cNvSpPr txBox="1"/>
          <p:nvPr/>
        </p:nvSpPr>
        <p:spPr>
          <a:xfrm>
            <a:off x="4982294" y="1265847"/>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37190" y="383517"/>
            <a:ext cx="8298754" cy="5941679"/>
            <a:chOff x="771698" y="506037"/>
            <a:chExt cx="9143998" cy="6546850"/>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1083888"/>
              <a:ext cx="9143998" cy="5368923"/>
            </a:xfrm>
            <a:prstGeom prst="rect">
              <a:avLst/>
            </a:prstGeom>
          </p:spPr>
        </p:pic>
      </p:grpSp>
      <p:sp>
        <p:nvSpPr>
          <p:cNvPr id="7" name="object 11">
            <a:extLst>
              <a:ext uri="{FF2B5EF4-FFF2-40B4-BE49-F238E27FC236}">
                <a16:creationId xmlns:a16="http://schemas.microsoft.com/office/drawing/2014/main" id="{720E5CEA-D233-414D-B536-965702F44FD3}"/>
              </a:ext>
            </a:extLst>
          </p:cNvPr>
          <p:cNvSpPr txBox="1"/>
          <p:nvPr/>
        </p:nvSpPr>
        <p:spPr>
          <a:xfrm>
            <a:off x="8956078" y="3003296"/>
            <a:ext cx="2305210" cy="681950"/>
          </a:xfrm>
          <a:prstGeom prst="rect">
            <a:avLst/>
          </a:prstGeom>
        </p:spPr>
        <p:txBody>
          <a:bodyPr vert="horz" wrap="square" lIns="0" tIns="11526" rIns="0" bIns="0" rtlCol="0">
            <a:spAutoFit/>
          </a:bodyPr>
          <a:lstStyle/>
          <a:p>
            <a:pPr>
              <a:spcBef>
                <a:spcPts val="91"/>
              </a:spcBef>
            </a:pPr>
            <a:r>
              <a:rPr sz="4356" b="1" spc="-572" dirty="0">
                <a:solidFill>
                  <a:srgbClr val="008000"/>
                </a:solidFill>
                <a:latin typeface="Arial"/>
                <a:cs typeface="Arial"/>
              </a:rPr>
              <a:t>B</a:t>
            </a:r>
            <a:r>
              <a:rPr sz="4356" b="1" spc="-222" dirty="0">
                <a:solidFill>
                  <a:srgbClr val="008000"/>
                </a:solidFill>
                <a:latin typeface="Arial"/>
                <a:cs typeface="Arial"/>
              </a:rPr>
              <a:t>I</a:t>
            </a:r>
            <a:r>
              <a:rPr sz="4356" b="1" spc="-608" dirty="0">
                <a:solidFill>
                  <a:srgbClr val="008000"/>
                </a:solidFill>
                <a:latin typeface="Arial"/>
                <a:cs typeface="Arial"/>
              </a:rPr>
              <a:t>O</a:t>
            </a:r>
            <a:r>
              <a:rPr sz="4356" b="1" spc="-481" dirty="0">
                <a:solidFill>
                  <a:srgbClr val="008000"/>
                </a:solidFill>
                <a:latin typeface="Arial"/>
                <a:cs typeface="Arial"/>
              </a:rPr>
              <a:t>F</a:t>
            </a:r>
            <a:r>
              <a:rPr sz="4356" b="1" spc="-572" dirty="0">
                <a:solidFill>
                  <a:srgbClr val="008000"/>
                </a:solidFill>
                <a:latin typeface="Arial"/>
                <a:cs typeface="Arial"/>
              </a:rPr>
              <a:t>U</a:t>
            </a:r>
            <a:r>
              <a:rPr sz="4356" b="1" spc="-526" dirty="0">
                <a:solidFill>
                  <a:srgbClr val="008000"/>
                </a:solidFill>
                <a:latin typeface="Arial"/>
                <a:cs typeface="Arial"/>
              </a:rPr>
              <a:t>E</a:t>
            </a:r>
            <a:r>
              <a:rPr sz="4356" b="1" spc="-504" dirty="0">
                <a:solidFill>
                  <a:srgbClr val="008000"/>
                </a:solidFill>
                <a:latin typeface="Arial"/>
                <a:cs typeface="Arial"/>
              </a:rPr>
              <a:t>LS</a:t>
            </a:r>
            <a:endParaRPr sz="4356" dirty="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07505" y="1891949"/>
            <a:ext cx="11526078" cy="4002475"/>
          </a:xfrm>
          <a:prstGeom prst="rect">
            <a:avLst/>
          </a:prstGeom>
        </p:spPr>
        <p:txBody>
          <a:bodyPr vert="horz" wrap="square" lIns="0" tIns="11526" rIns="0" bIns="0" rtlCol="0">
            <a:spAutoFit/>
          </a:bodyPr>
          <a:lstStyle/>
          <a:p>
            <a:pPr marL="184424" marR="13255" indent="-172898" algn="just">
              <a:spcBef>
                <a:spcPts val="91"/>
              </a:spcBef>
            </a:pPr>
            <a:r>
              <a:rPr sz="2500" b="1" spc="-213" dirty="0">
                <a:latin typeface="Arial"/>
                <a:cs typeface="Arial"/>
              </a:rPr>
              <a:t>One </a:t>
            </a:r>
            <a:r>
              <a:rPr sz="2500" b="1" spc="-172" dirty="0">
                <a:latin typeface="Arial"/>
                <a:cs typeface="Arial"/>
              </a:rPr>
              <a:t>important </a:t>
            </a:r>
            <a:r>
              <a:rPr sz="2500" b="1" spc="-159" dirty="0">
                <a:latin typeface="Arial"/>
                <a:cs typeface="Arial"/>
              </a:rPr>
              <a:t>difference </a:t>
            </a:r>
            <a:r>
              <a:rPr sz="2500" b="1" spc="-191" dirty="0">
                <a:latin typeface="Arial"/>
                <a:cs typeface="Arial"/>
              </a:rPr>
              <a:t>between </a:t>
            </a:r>
            <a:r>
              <a:rPr sz="2500" b="1" spc="-154" dirty="0">
                <a:latin typeface="Arial"/>
                <a:cs typeface="Arial"/>
              </a:rPr>
              <a:t>cellulosic </a:t>
            </a:r>
            <a:r>
              <a:rPr sz="2500" b="1" spc="-195" dirty="0">
                <a:latin typeface="Arial"/>
                <a:cs typeface="Arial"/>
              </a:rPr>
              <a:t>and </a:t>
            </a:r>
            <a:r>
              <a:rPr sz="2500" b="1" spc="-172" dirty="0">
                <a:latin typeface="Arial"/>
                <a:cs typeface="Arial"/>
              </a:rPr>
              <a:t>conventional </a:t>
            </a:r>
            <a:r>
              <a:rPr sz="2500" b="1" spc="-154" dirty="0">
                <a:latin typeface="Arial"/>
                <a:cs typeface="Arial"/>
              </a:rPr>
              <a:t>(grain </a:t>
            </a:r>
            <a:r>
              <a:rPr sz="2500" b="1" spc="-195" dirty="0">
                <a:latin typeface="Arial"/>
                <a:cs typeface="Arial"/>
              </a:rPr>
              <a:t>and </a:t>
            </a:r>
            <a:r>
              <a:rPr sz="2500" b="1" spc="-182" dirty="0">
                <a:latin typeface="Arial"/>
                <a:cs typeface="Arial"/>
              </a:rPr>
              <a:t>sugar </a:t>
            </a:r>
            <a:r>
              <a:rPr sz="2500" b="1" spc="-168" dirty="0">
                <a:latin typeface="Arial"/>
                <a:cs typeface="Arial"/>
              </a:rPr>
              <a:t>crop) </a:t>
            </a:r>
            <a:r>
              <a:rPr sz="2500" b="1" spc="-163" dirty="0">
                <a:latin typeface="Arial"/>
                <a:cs typeface="Arial"/>
              </a:rPr>
              <a:t> </a:t>
            </a:r>
            <a:r>
              <a:rPr sz="2500" b="1" spc="-168" dirty="0">
                <a:latin typeface="Arial"/>
                <a:cs typeface="Arial"/>
              </a:rPr>
              <a:t>ethanol</a:t>
            </a:r>
            <a:r>
              <a:rPr sz="2500" b="1" spc="-91" dirty="0">
                <a:latin typeface="Arial"/>
                <a:cs typeface="Arial"/>
              </a:rPr>
              <a:t> </a:t>
            </a:r>
            <a:r>
              <a:rPr sz="2500" b="1" spc="-172" dirty="0">
                <a:latin typeface="Arial"/>
                <a:cs typeface="Arial"/>
              </a:rPr>
              <a:t>production</a:t>
            </a:r>
            <a:r>
              <a:rPr sz="2500" b="1" spc="-91" dirty="0">
                <a:latin typeface="Arial"/>
                <a:cs typeface="Arial"/>
              </a:rPr>
              <a:t> </a:t>
            </a:r>
            <a:r>
              <a:rPr sz="2500" b="1" spc="-141" dirty="0">
                <a:latin typeface="Arial"/>
                <a:cs typeface="Arial"/>
              </a:rPr>
              <a:t>is</a:t>
            </a:r>
            <a:r>
              <a:rPr sz="2500" b="1" spc="-91" dirty="0">
                <a:latin typeface="Arial"/>
                <a:cs typeface="Arial"/>
              </a:rPr>
              <a:t> </a:t>
            </a:r>
            <a:r>
              <a:rPr sz="2500" b="1" spc="-168" dirty="0">
                <a:latin typeface="Arial"/>
                <a:cs typeface="Arial"/>
              </a:rPr>
              <a:t>the</a:t>
            </a:r>
            <a:r>
              <a:rPr sz="2500" b="1" spc="-91" dirty="0">
                <a:latin typeface="Arial"/>
                <a:cs typeface="Arial"/>
              </a:rPr>
              <a:t> </a:t>
            </a:r>
            <a:r>
              <a:rPr sz="2500" b="1" spc="-172" dirty="0">
                <a:latin typeface="Arial"/>
                <a:cs typeface="Arial"/>
              </a:rPr>
              <a:t>choice</a:t>
            </a:r>
            <a:r>
              <a:rPr sz="2500" b="1" spc="-91" dirty="0">
                <a:latin typeface="Arial"/>
                <a:cs typeface="Arial"/>
              </a:rPr>
              <a:t> </a:t>
            </a:r>
            <a:r>
              <a:rPr sz="2500" b="1" spc="-154" dirty="0">
                <a:latin typeface="Arial"/>
                <a:cs typeface="Arial"/>
              </a:rPr>
              <a:t>of</a:t>
            </a:r>
            <a:r>
              <a:rPr sz="2500" b="1" spc="-91" dirty="0">
                <a:latin typeface="Arial"/>
                <a:cs typeface="Arial"/>
              </a:rPr>
              <a:t> </a:t>
            </a:r>
            <a:r>
              <a:rPr sz="2500" b="1" spc="-150" dirty="0">
                <a:latin typeface="Arial"/>
                <a:cs typeface="Arial"/>
              </a:rPr>
              <a:t>fuel</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59" dirty="0">
                <a:latin typeface="Arial"/>
                <a:cs typeface="Arial"/>
              </a:rPr>
              <a:t>drive</a:t>
            </a:r>
            <a:r>
              <a:rPr sz="2500" b="1" spc="-91" dirty="0">
                <a:latin typeface="Arial"/>
                <a:cs typeface="Arial"/>
              </a:rPr>
              <a:t> </a:t>
            </a:r>
            <a:r>
              <a:rPr sz="2500" b="1" spc="-168" dirty="0">
                <a:latin typeface="Arial"/>
                <a:cs typeface="Arial"/>
              </a:rPr>
              <a:t>the</a:t>
            </a:r>
            <a:r>
              <a:rPr sz="2500" b="1" spc="-91" dirty="0">
                <a:latin typeface="Arial"/>
                <a:cs typeface="Arial"/>
              </a:rPr>
              <a:t> </a:t>
            </a:r>
            <a:r>
              <a:rPr sz="2500" b="1" spc="-177" dirty="0">
                <a:latin typeface="Arial"/>
                <a:cs typeface="Arial"/>
              </a:rPr>
              <a:t>conversion</a:t>
            </a:r>
            <a:r>
              <a:rPr sz="2500" b="1" spc="-91" dirty="0">
                <a:latin typeface="Arial"/>
                <a:cs typeface="Arial"/>
              </a:rPr>
              <a:t> </a:t>
            </a:r>
            <a:r>
              <a:rPr sz="2500" b="1" spc="-172" dirty="0">
                <a:latin typeface="Arial"/>
                <a:cs typeface="Arial"/>
              </a:rPr>
              <a:t>process.</a:t>
            </a:r>
            <a:endParaRPr sz="2500" dirty="0">
              <a:latin typeface="Arial"/>
              <a:cs typeface="Arial"/>
            </a:endParaRPr>
          </a:p>
          <a:p>
            <a:pPr marL="184424" marR="4611" indent="-172898" algn="just">
              <a:lnSpc>
                <a:spcPct val="98300"/>
              </a:lnSpc>
              <a:spcBef>
                <a:spcPts val="472"/>
              </a:spcBef>
            </a:pPr>
            <a:r>
              <a:rPr sz="2500" b="1" spc="-150" dirty="0">
                <a:latin typeface="Arial"/>
                <a:cs typeface="Arial"/>
              </a:rPr>
              <a:t>In</a:t>
            </a:r>
            <a:r>
              <a:rPr sz="2500" b="1" spc="-145" dirty="0">
                <a:latin typeface="Arial"/>
                <a:cs typeface="Arial"/>
              </a:rPr>
              <a:t> </a:t>
            </a:r>
            <a:r>
              <a:rPr sz="2500" b="1" spc="-163" dirty="0">
                <a:latin typeface="Arial"/>
                <a:cs typeface="Arial"/>
              </a:rPr>
              <a:t>current</a:t>
            </a:r>
            <a:r>
              <a:rPr sz="2500" b="1" spc="-159" dirty="0">
                <a:latin typeface="Arial"/>
                <a:cs typeface="Arial"/>
              </a:rPr>
              <a:t> </a:t>
            </a:r>
            <a:r>
              <a:rPr sz="2500" b="1" spc="-159" dirty="0">
                <a:solidFill>
                  <a:srgbClr val="008000"/>
                </a:solidFill>
                <a:latin typeface="Arial"/>
                <a:cs typeface="Arial"/>
              </a:rPr>
              <a:t>grain-to-ethanol</a:t>
            </a:r>
            <a:r>
              <a:rPr sz="2500" b="1" spc="-154" dirty="0">
                <a:solidFill>
                  <a:srgbClr val="008000"/>
                </a:solidFill>
                <a:latin typeface="Arial"/>
                <a:cs typeface="Arial"/>
              </a:rPr>
              <a:t> </a:t>
            </a:r>
            <a:r>
              <a:rPr sz="2500" b="1" spc="-172" dirty="0">
                <a:latin typeface="Arial"/>
                <a:cs typeface="Arial"/>
              </a:rPr>
              <a:t>production</a:t>
            </a:r>
            <a:r>
              <a:rPr sz="2500" b="1" spc="-168" dirty="0">
                <a:latin typeface="Arial"/>
                <a:cs typeface="Arial"/>
              </a:rPr>
              <a:t> </a:t>
            </a:r>
            <a:r>
              <a:rPr sz="2500" b="1" spc="-182" dirty="0">
                <a:latin typeface="Arial"/>
                <a:cs typeface="Arial"/>
              </a:rPr>
              <a:t>processes</a:t>
            </a:r>
            <a:r>
              <a:rPr sz="2500" b="1" spc="-177" dirty="0">
                <a:latin typeface="Arial"/>
                <a:cs typeface="Arial"/>
              </a:rPr>
              <a:t> </a:t>
            </a:r>
            <a:r>
              <a:rPr sz="2500" b="1" spc="-150" dirty="0">
                <a:latin typeface="Arial"/>
                <a:cs typeface="Arial"/>
              </a:rPr>
              <a:t>in</a:t>
            </a:r>
            <a:r>
              <a:rPr sz="2500" b="1" spc="-145" dirty="0">
                <a:latin typeface="Arial"/>
                <a:cs typeface="Arial"/>
              </a:rPr>
              <a:t> </a:t>
            </a:r>
            <a:r>
              <a:rPr sz="2500" b="1" spc="-177" dirty="0">
                <a:latin typeface="Arial"/>
                <a:cs typeface="Arial"/>
              </a:rPr>
              <a:t>North</a:t>
            </a:r>
            <a:r>
              <a:rPr sz="2500" b="1" spc="-172" dirty="0">
                <a:latin typeface="Arial"/>
                <a:cs typeface="Arial"/>
              </a:rPr>
              <a:t> </a:t>
            </a:r>
            <a:r>
              <a:rPr sz="2500" b="1" spc="-185" dirty="0">
                <a:latin typeface="Arial"/>
                <a:cs typeface="Arial"/>
              </a:rPr>
              <a:t>America</a:t>
            </a:r>
            <a:r>
              <a:rPr sz="2500" b="1" spc="-182" dirty="0">
                <a:latin typeface="Arial"/>
                <a:cs typeface="Arial"/>
              </a:rPr>
              <a:t> </a:t>
            </a:r>
            <a:r>
              <a:rPr sz="2500" b="1" spc="-195" dirty="0">
                <a:latin typeface="Arial"/>
                <a:cs typeface="Arial"/>
              </a:rPr>
              <a:t>and</a:t>
            </a:r>
            <a:r>
              <a:rPr sz="2500" b="1" spc="-191" dirty="0">
                <a:latin typeface="Arial"/>
                <a:cs typeface="Arial"/>
              </a:rPr>
              <a:t> </a:t>
            </a:r>
            <a:r>
              <a:rPr sz="2500" b="1" spc="-177" dirty="0">
                <a:latin typeface="Arial"/>
                <a:cs typeface="Arial"/>
              </a:rPr>
              <a:t>Europe, </a:t>
            </a:r>
            <a:r>
              <a:rPr sz="2500" b="1" spc="-172" dirty="0">
                <a:latin typeface="Arial"/>
                <a:cs typeface="Arial"/>
              </a:rPr>
              <a:t> </a:t>
            </a:r>
            <a:r>
              <a:rPr sz="2500" b="1" spc="-145" dirty="0">
                <a:latin typeface="Arial"/>
                <a:cs typeface="Arial"/>
              </a:rPr>
              <a:t>virtually </a:t>
            </a:r>
            <a:r>
              <a:rPr sz="2500" b="1" spc="-123" dirty="0">
                <a:latin typeface="Arial"/>
                <a:cs typeface="Arial"/>
              </a:rPr>
              <a:t>all </a:t>
            </a:r>
            <a:r>
              <a:rPr sz="2500" b="1" spc="-182" dirty="0">
                <a:latin typeface="Arial"/>
                <a:cs typeface="Arial"/>
              </a:rPr>
              <a:t>process</a:t>
            </a:r>
            <a:r>
              <a:rPr sz="2500" b="1" spc="-177" dirty="0">
                <a:latin typeface="Arial"/>
                <a:cs typeface="Arial"/>
              </a:rPr>
              <a:t> </a:t>
            </a:r>
            <a:r>
              <a:rPr sz="2500" b="1" spc="-182" dirty="0">
                <a:latin typeface="Arial"/>
                <a:cs typeface="Arial"/>
              </a:rPr>
              <a:t>energy</a:t>
            </a:r>
            <a:r>
              <a:rPr sz="2500" b="1" spc="-177" dirty="0">
                <a:latin typeface="Arial"/>
                <a:cs typeface="Arial"/>
              </a:rPr>
              <a:t> </a:t>
            </a:r>
            <a:r>
              <a:rPr sz="2500" b="1" spc="-141" dirty="0">
                <a:latin typeface="Arial"/>
                <a:cs typeface="Arial"/>
              </a:rPr>
              <a:t>is </a:t>
            </a:r>
            <a:r>
              <a:rPr sz="2500" b="1" spc="-177" dirty="0">
                <a:latin typeface="Arial"/>
                <a:cs typeface="Arial"/>
              </a:rPr>
              <a:t>provided</a:t>
            </a:r>
            <a:r>
              <a:rPr sz="2500" b="1" spc="-172" dirty="0">
                <a:latin typeface="Arial"/>
                <a:cs typeface="Arial"/>
              </a:rPr>
              <a:t> </a:t>
            </a:r>
            <a:r>
              <a:rPr sz="2500" b="1" spc="-191" dirty="0">
                <a:latin typeface="Arial"/>
                <a:cs typeface="Arial"/>
              </a:rPr>
              <a:t>by</a:t>
            </a:r>
            <a:r>
              <a:rPr sz="2500" b="1" spc="123" dirty="0">
                <a:latin typeface="Arial"/>
                <a:cs typeface="Arial"/>
              </a:rPr>
              <a:t> </a:t>
            </a:r>
            <a:r>
              <a:rPr sz="2500" b="1" spc="-145" dirty="0">
                <a:solidFill>
                  <a:srgbClr val="008000"/>
                </a:solidFill>
                <a:latin typeface="Arial"/>
                <a:cs typeface="Arial"/>
              </a:rPr>
              <a:t>fossil </a:t>
            </a:r>
            <a:r>
              <a:rPr sz="2500" b="1" spc="-159" dirty="0">
                <a:solidFill>
                  <a:srgbClr val="008000"/>
                </a:solidFill>
                <a:latin typeface="Arial"/>
                <a:cs typeface="Arial"/>
              </a:rPr>
              <a:t>inputs</a:t>
            </a:r>
            <a:r>
              <a:rPr sz="2500" b="1" spc="-159" dirty="0">
                <a:latin typeface="Arial"/>
                <a:cs typeface="Arial"/>
              </a:rPr>
              <a:t>, </a:t>
            </a:r>
            <a:r>
              <a:rPr sz="2500" b="1" spc="-191" dirty="0">
                <a:latin typeface="Arial"/>
                <a:cs typeface="Arial"/>
              </a:rPr>
              <a:t>such</a:t>
            </a:r>
            <a:r>
              <a:rPr sz="2500" b="1" spc="123" dirty="0">
                <a:latin typeface="Arial"/>
                <a:cs typeface="Arial"/>
              </a:rPr>
              <a:t> </a:t>
            </a:r>
            <a:r>
              <a:rPr sz="2500" b="1" spc="-185" dirty="0">
                <a:latin typeface="Arial"/>
                <a:cs typeface="Arial"/>
              </a:rPr>
              <a:t>as</a:t>
            </a:r>
            <a:r>
              <a:rPr sz="2500" b="1" spc="132" dirty="0">
                <a:latin typeface="Arial"/>
                <a:cs typeface="Arial"/>
              </a:rPr>
              <a:t> </a:t>
            </a:r>
            <a:r>
              <a:rPr sz="2500" b="1" spc="-159" dirty="0">
                <a:latin typeface="Arial"/>
                <a:cs typeface="Arial"/>
              </a:rPr>
              <a:t>natural </a:t>
            </a:r>
            <a:r>
              <a:rPr sz="2500" b="1" spc="-191" dirty="0">
                <a:latin typeface="Arial"/>
                <a:cs typeface="Arial"/>
              </a:rPr>
              <a:t>gas</a:t>
            </a:r>
            <a:r>
              <a:rPr sz="2500" b="1" spc="123" dirty="0">
                <a:latin typeface="Arial"/>
                <a:cs typeface="Arial"/>
              </a:rPr>
              <a:t> </a:t>
            </a:r>
            <a:r>
              <a:rPr sz="2500" b="1" spc="-191" dirty="0">
                <a:latin typeface="Arial"/>
                <a:cs typeface="Arial"/>
              </a:rPr>
              <a:t>used </a:t>
            </a:r>
            <a:r>
              <a:rPr sz="2500" b="1" spc="-185" dirty="0">
                <a:latin typeface="Arial"/>
                <a:cs typeface="Arial"/>
              </a:rPr>
              <a:t> </a:t>
            </a:r>
            <a:r>
              <a:rPr sz="2500" b="1" spc="-118" dirty="0">
                <a:latin typeface="Arial"/>
                <a:cs typeface="Arial"/>
              </a:rPr>
              <a:t>t</a:t>
            </a:r>
            <a:r>
              <a:rPr sz="2500" b="1" spc="-200" dirty="0">
                <a:latin typeface="Arial"/>
                <a:cs typeface="Arial"/>
              </a:rPr>
              <a:t>o</a:t>
            </a:r>
            <a:r>
              <a:rPr sz="2500" b="1" spc="-91" dirty="0">
                <a:latin typeface="Arial"/>
                <a:cs typeface="Arial"/>
              </a:rPr>
              <a:t> </a:t>
            </a:r>
            <a:r>
              <a:rPr sz="2500" b="1" spc="-200" dirty="0">
                <a:latin typeface="Arial"/>
                <a:cs typeface="Arial"/>
              </a:rPr>
              <a:t>po</a:t>
            </a:r>
            <a:r>
              <a:rPr sz="2500" b="1" spc="-254" dirty="0">
                <a:latin typeface="Arial"/>
                <a:cs typeface="Arial"/>
              </a:rPr>
              <a:t>w</a:t>
            </a:r>
            <a:r>
              <a:rPr sz="2500" b="1" spc="-185" dirty="0">
                <a:latin typeface="Arial"/>
                <a:cs typeface="Arial"/>
              </a:rPr>
              <a:t>e</a:t>
            </a:r>
            <a:r>
              <a:rPr sz="2500" b="1" spc="-132" dirty="0">
                <a:latin typeface="Arial"/>
                <a:cs typeface="Arial"/>
              </a:rPr>
              <a:t>r</a:t>
            </a:r>
            <a:r>
              <a:rPr sz="2500" b="1" spc="-91" dirty="0">
                <a:latin typeface="Arial"/>
                <a:cs typeface="Arial"/>
              </a:rPr>
              <a:t> </a:t>
            </a:r>
            <a:r>
              <a:rPr sz="2500" b="1" spc="-200" dirty="0">
                <a:latin typeface="Arial"/>
                <a:cs typeface="Arial"/>
              </a:rPr>
              <a:t>bo</a:t>
            </a:r>
            <a:r>
              <a:rPr sz="2500" b="1" spc="-123" dirty="0">
                <a:latin typeface="Arial"/>
                <a:cs typeface="Arial"/>
              </a:rPr>
              <a:t>ile</a:t>
            </a:r>
            <a:r>
              <a:rPr sz="2500" b="1" spc="-136" dirty="0">
                <a:latin typeface="Arial"/>
                <a:cs typeface="Arial"/>
              </a:rPr>
              <a:t>r</a:t>
            </a:r>
            <a:r>
              <a:rPr sz="2500" b="1" spc="-185" dirty="0">
                <a:latin typeface="Arial"/>
                <a:cs typeface="Arial"/>
              </a:rPr>
              <a:t>s</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18" dirty="0">
                <a:latin typeface="Arial"/>
                <a:cs typeface="Arial"/>
              </a:rPr>
              <a:t>f</a:t>
            </a:r>
            <a:r>
              <a:rPr sz="2500" b="1" spc="-185" dirty="0">
                <a:latin typeface="Arial"/>
                <a:cs typeface="Arial"/>
              </a:rPr>
              <a:t>e</a:t>
            </a:r>
            <a:r>
              <a:rPr sz="2500" b="1" spc="-136" dirty="0">
                <a:latin typeface="Arial"/>
                <a:cs typeface="Arial"/>
              </a:rPr>
              <a:t>r</a:t>
            </a:r>
            <a:r>
              <a:rPr sz="2500" b="1" spc="-227" dirty="0">
                <a:latin typeface="Arial"/>
                <a:cs typeface="Arial"/>
              </a:rPr>
              <a:t>men</a:t>
            </a:r>
            <a:r>
              <a:rPr sz="2500" b="1" spc="-113" dirty="0">
                <a:latin typeface="Arial"/>
                <a:cs typeface="Arial"/>
              </a:rPr>
              <a:t>t</a:t>
            </a:r>
            <a:r>
              <a:rPr sz="2500" b="1" spc="-185" dirty="0">
                <a:latin typeface="Arial"/>
                <a:cs typeface="Arial"/>
              </a:rPr>
              <a:t>a</a:t>
            </a:r>
            <a:r>
              <a:rPr sz="2500" b="1" spc="-118" dirty="0">
                <a:latin typeface="Arial"/>
                <a:cs typeface="Arial"/>
              </a:rPr>
              <a:t>t</a:t>
            </a:r>
            <a:r>
              <a:rPr sz="2500" b="1" spc="-150" dirty="0">
                <a:latin typeface="Arial"/>
                <a:cs typeface="Arial"/>
              </a:rPr>
              <a:t>io</a:t>
            </a:r>
            <a:r>
              <a:rPr sz="2500" b="1" spc="-200" dirty="0">
                <a:latin typeface="Arial"/>
                <a:cs typeface="Arial"/>
              </a:rPr>
              <a:t>n</a:t>
            </a:r>
            <a:r>
              <a:rPr sz="2500" b="1" spc="-91" dirty="0">
                <a:latin typeface="Arial"/>
                <a:cs typeface="Arial"/>
              </a:rPr>
              <a:t> </a:t>
            </a:r>
            <a:r>
              <a:rPr sz="2500" b="1" spc="-185" dirty="0">
                <a:latin typeface="Arial"/>
                <a:cs typeface="Arial"/>
              </a:rPr>
              <a:t>sys</a:t>
            </a:r>
            <a:r>
              <a:rPr sz="2500" b="1" spc="-118" dirty="0">
                <a:latin typeface="Arial"/>
                <a:cs typeface="Arial"/>
              </a:rPr>
              <a:t>t</a:t>
            </a:r>
            <a:r>
              <a:rPr sz="2500" b="1" spc="-222" dirty="0">
                <a:latin typeface="Arial"/>
                <a:cs typeface="Arial"/>
              </a:rPr>
              <a:t>ems</a:t>
            </a:r>
            <a:r>
              <a:rPr sz="2500" b="1" spc="-91" dirty="0">
                <a:latin typeface="Arial"/>
                <a:cs typeface="Arial"/>
              </a:rPr>
              <a:t>.</a:t>
            </a:r>
            <a:endParaRPr sz="2500" dirty="0">
              <a:latin typeface="Arial"/>
              <a:cs typeface="Arial"/>
            </a:endParaRPr>
          </a:p>
          <a:p>
            <a:pPr marL="184424" marR="4611" indent="-172898" algn="just">
              <a:lnSpc>
                <a:spcPct val="100400"/>
              </a:lnSpc>
              <a:spcBef>
                <a:spcPts val="427"/>
              </a:spcBef>
            </a:pPr>
            <a:r>
              <a:rPr sz="2500" b="1" spc="-177" dirty="0">
                <a:latin typeface="Arial"/>
                <a:cs typeface="Arial"/>
              </a:rPr>
              <a:t>For</a:t>
            </a:r>
            <a:r>
              <a:rPr sz="2500" b="1" spc="154" dirty="0">
                <a:latin typeface="Arial"/>
                <a:cs typeface="Arial"/>
              </a:rPr>
              <a:t> </a:t>
            </a:r>
            <a:r>
              <a:rPr sz="2500" b="1" spc="-159" dirty="0">
                <a:latin typeface="Arial"/>
                <a:cs typeface="Arial"/>
              </a:rPr>
              <a:t>c</a:t>
            </a:r>
            <a:r>
              <a:rPr sz="2500" b="1" spc="-159" dirty="0">
                <a:solidFill>
                  <a:srgbClr val="008000"/>
                </a:solidFill>
                <a:latin typeface="Arial"/>
                <a:cs typeface="Arial"/>
              </a:rPr>
              <a:t>ellulose-to-ethanol</a:t>
            </a:r>
            <a:r>
              <a:rPr sz="2500" b="1" spc="-154" dirty="0">
                <a:solidFill>
                  <a:srgbClr val="008000"/>
                </a:solidFill>
                <a:latin typeface="Arial"/>
                <a:cs typeface="Arial"/>
              </a:rPr>
              <a:t> </a:t>
            </a:r>
            <a:r>
              <a:rPr sz="2500" b="1" spc="-172" dirty="0">
                <a:latin typeface="Arial"/>
                <a:cs typeface="Arial"/>
              </a:rPr>
              <a:t>conversion,</a:t>
            </a:r>
            <a:r>
              <a:rPr sz="2500" b="1" spc="-168" dirty="0">
                <a:latin typeface="Arial"/>
                <a:cs typeface="Arial"/>
              </a:rPr>
              <a:t> </a:t>
            </a:r>
            <a:r>
              <a:rPr sz="2500" b="1" spc="-163" dirty="0">
                <a:latin typeface="Arial"/>
                <a:cs typeface="Arial"/>
              </a:rPr>
              <a:t>nearly</a:t>
            </a:r>
            <a:r>
              <a:rPr sz="2500" b="1" spc="-159" dirty="0">
                <a:latin typeface="Arial"/>
                <a:cs typeface="Arial"/>
              </a:rPr>
              <a:t> </a:t>
            </a:r>
            <a:r>
              <a:rPr sz="2500" b="1" spc="-123" dirty="0">
                <a:latin typeface="Arial"/>
                <a:cs typeface="Arial"/>
              </a:rPr>
              <a:t>all</a:t>
            </a:r>
            <a:r>
              <a:rPr sz="2500" b="1" spc="-118" dirty="0">
                <a:latin typeface="Arial"/>
                <a:cs typeface="Arial"/>
              </a:rPr>
              <a:t> </a:t>
            </a:r>
            <a:r>
              <a:rPr sz="2500" b="1" spc="-182" dirty="0">
                <a:latin typeface="Arial"/>
                <a:cs typeface="Arial"/>
              </a:rPr>
              <a:t>process</a:t>
            </a:r>
            <a:r>
              <a:rPr sz="2500" b="1" spc="-177" dirty="0">
                <a:latin typeface="Arial"/>
                <a:cs typeface="Arial"/>
              </a:rPr>
              <a:t> </a:t>
            </a:r>
            <a:r>
              <a:rPr sz="2500" b="1" spc="-182" dirty="0">
                <a:latin typeface="Arial"/>
                <a:cs typeface="Arial"/>
              </a:rPr>
              <a:t>energy</a:t>
            </a:r>
            <a:r>
              <a:rPr sz="2500" b="1" spc="-177" dirty="0">
                <a:latin typeface="Arial"/>
                <a:cs typeface="Arial"/>
              </a:rPr>
              <a:t> </a:t>
            </a:r>
            <a:r>
              <a:rPr sz="2500" b="1" spc="-141" dirty="0">
                <a:latin typeface="Arial"/>
                <a:cs typeface="Arial"/>
              </a:rPr>
              <a:t>is</a:t>
            </a:r>
            <a:r>
              <a:rPr sz="2500" b="1" spc="-136" dirty="0">
                <a:latin typeface="Arial"/>
                <a:cs typeface="Arial"/>
              </a:rPr>
              <a:t> </a:t>
            </a:r>
            <a:r>
              <a:rPr sz="2500" b="1" spc="-177" dirty="0">
                <a:solidFill>
                  <a:srgbClr val="008000"/>
                </a:solidFill>
                <a:latin typeface="Arial"/>
                <a:cs typeface="Arial"/>
              </a:rPr>
              <a:t>provided</a:t>
            </a:r>
            <a:r>
              <a:rPr sz="2500" b="1" spc="154" dirty="0">
                <a:solidFill>
                  <a:srgbClr val="008000"/>
                </a:solidFill>
                <a:latin typeface="Arial"/>
                <a:cs typeface="Arial"/>
              </a:rPr>
              <a:t> </a:t>
            </a:r>
            <a:r>
              <a:rPr sz="2500" b="1" spc="-191" dirty="0">
                <a:solidFill>
                  <a:srgbClr val="008000"/>
                </a:solidFill>
                <a:latin typeface="Arial"/>
                <a:cs typeface="Arial"/>
              </a:rPr>
              <a:t>by </a:t>
            </a:r>
            <a:r>
              <a:rPr sz="2500" b="1" spc="-185" dirty="0">
                <a:solidFill>
                  <a:srgbClr val="008000"/>
                </a:solidFill>
                <a:latin typeface="Arial"/>
                <a:cs typeface="Arial"/>
              </a:rPr>
              <a:t> </a:t>
            </a:r>
            <a:r>
              <a:rPr sz="2500" b="1" spc="-182" dirty="0">
                <a:solidFill>
                  <a:srgbClr val="008000"/>
                </a:solidFill>
                <a:latin typeface="Arial"/>
                <a:cs typeface="Arial"/>
              </a:rPr>
              <a:t>biomass</a:t>
            </a:r>
            <a:r>
              <a:rPr sz="2500" b="1" spc="-182" dirty="0">
                <a:latin typeface="Arial"/>
                <a:cs typeface="Arial"/>
              </a:rPr>
              <a:t>,</a:t>
            </a:r>
            <a:r>
              <a:rPr sz="2500" b="1" spc="-177" dirty="0">
                <a:latin typeface="Arial"/>
                <a:cs typeface="Arial"/>
              </a:rPr>
              <a:t> </a:t>
            </a:r>
            <a:r>
              <a:rPr sz="2500" b="1" spc="-150" dirty="0">
                <a:latin typeface="Arial"/>
                <a:cs typeface="Arial"/>
              </a:rPr>
              <a:t>in</a:t>
            </a:r>
            <a:r>
              <a:rPr sz="2500" b="1" spc="-145" dirty="0">
                <a:latin typeface="Arial"/>
                <a:cs typeface="Arial"/>
              </a:rPr>
              <a:t> </a:t>
            </a:r>
            <a:r>
              <a:rPr sz="2500" b="1" spc="-154" dirty="0">
                <a:latin typeface="Arial"/>
                <a:cs typeface="Arial"/>
              </a:rPr>
              <a:t>particular</a:t>
            </a:r>
            <a:r>
              <a:rPr sz="2500" b="1" spc="-150" dirty="0">
                <a:latin typeface="Arial"/>
                <a:cs typeface="Arial"/>
              </a:rPr>
              <a:t> </a:t>
            </a:r>
            <a:r>
              <a:rPr sz="2500" b="1" spc="-168" dirty="0">
                <a:latin typeface="Arial"/>
                <a:cs typeface="Arial"/>
              </a:rPr>
              <a:t>the</a:t>
            </a:r>
            <a:r>
              <a:rPr sz="2500" b="1" spc="-163" dirty="0">
                <a:latin typeface="Arial"/>
                <a:cs typeface="Arial"/>
              </a:rPr>
              <a:t> </a:t>
            </a:r>
            <a:r>
              <a:rPr sz="2500" b="1" spc="-195" dirty="0">
                <a:latin typeface="Arial"/>
                <a:cs typeface="Arial"/>
              </a:rPr>
              <a:t>unused</a:t>
            </a:r>
            <a:r>
              <a:rPr sz="2500" b="1" spc="-191" dirty="0">
                <a:latin typeface="Arial"/>
                <a:cs typeface="Arial"/>
              </a:rPr>
              <a:t> </a:t>
            </a:r>
            <a:r>
              <a:rPr sz="2500" b="1" spc="-154" dirty="0">
                <a:latin typeface="Arial"/>
                <a:cs typeface="Arial"/>
              </a:rPr>
              <a:t>cellulosic</a:t>
            </a:r>
            <a:r>
              <a:rPr sz="2500" b="1" spc="-150" dirty="0">
                <a:latin typeface="Arial"/>
                <a:cs typeface="Arial"/>
              </a:rPr>
              <a:t> </a:t>
            </a:r>
            <a:r>
              <a:rPr sz="2500" b="1" spc="-195" dirty="0">
                <a:latin typeface="Arial"/>
                <a:cs typeface="Arial"/>
              </a:rPr>
              <a:t>and</a:t>
            </a:r>
            <a:r>
              <a:rPr sz="2500" b="1" spc="-191" dirty="0">
                <a:latin typeface="Arial"/>
                <a:cs typeface="Arial"/>
              </a:rPr>
              <a:t> </a:t>
            </a:r>
            <a:r>
              <a:rPr sz="2500" b="1" spc="-150" dirty="0">
                <a:latin typeface="Arial"/>
                <a:cs typeface="Arial"/>
              </a:rPr>
              <a:t>lignin</a:t>
            </a:r>
            <a:r>
              <a:rPr sz="2500" b="1" spc="-145" dirty="0">
                <a:latin typeface="Arial"/>
                <a:cs typeface="Arial"/>
              </a:rPr>
              <a:t> </a:t>
            </a:r>
            <a:r>
              <a:rPr sz="2500" b="1" spc="-163" dirty="0">
                <a:latin typeface="Arial"/>
                <a:cs typeface="Arial"/>
              </a:rPr>
              <a:t>parts</a:t>
            </a:r>
            <a:r>
              <a:rPr sz="2500" b="1" spc="-159" dirty="0">
                <a:latin typeface="Arial"/>
                <a:cs typeface="Arial"/>
              </a:rPr>
              <a:t> </a:t>
            </a:r>
            <a:r>
              <a:rPr sz="2500" b="1" spc="-154" dirty="0">
                <a:latin typeface="Arial"/>
                <a:cs typeface="Arial"/>
              </a:rPr>
              <a:t>of</a:t>
            </a:r>
            <a:r>
              <a:rPr sz="2500" b="1" spc="-150" dirty="0">
                <a:latin typeface="Arial"/>
                <a:cs typeface="Arial"/>
              </a:rPr>
              <a:t> </a:t>
            </a:r>
            <a:r>
              <a:rPr sz="2500" b="1" spc="-168" dirty="0">
                <a:latin typeface="Arial"/>
                <a:cs typeface="Arial"/>
              </a:rPr>
              <a:t>the</a:t>
            </a:r>
            <a:r>
              <a:rPr sz="2500" b="1" spc="-163" dirty="0">
                <a:latin typeface="Arial"/>
                <a:cs typeface="Arial"/>
              </a:rPr>
              <a:t> </a:t>
            </a:r>
            <a:r>
              <a:rPr sz="2500" b="1" spc="-159" dirty="0">
                <a:latin typeface="Arial"/>
                <a:cs typeface="Arial"/>
              </a:rPr>
              <a:t>plant</a:t>
            </a:r>
            <a:r>
              <a:rPr sz="2500" b="1" spc="-154" dirty="0">
                <a:latin typeface="Arial"/>
                <a:cs typeface="Arial"/>
              </a:rPr>
              <a:t> </a:t>
            </a:r>
            <a:r>
              <a:rPr sz="2500" b="1" spc="-177" dirty="0">
                <a:latin typeface="Arial"/>
                <a:cs typeface="Arial"/>
              </a:rPr>
              <a:t>being </a:t>
            </a:r>
            <a:r>
              <a:rPr sz="2500" b="1" spc="-172" dirty="0">
                <a:latin typeface="Arial"/>
                <a:cs typeface="Arial"/>
              </a:rPr>
              <a:t> </a:t>
            </a:r>
            <a:r>
              <a:rPr sz="2500" b="1" spc="-177" dirty="0">
                <a:latin typeface="Arial"/>
                <a:cs typeface="Arial"/>
              </a:rPr>
              <a:t>processed.</a:t>
            </a:r>
            <a:endParaRPr sz="2500" dirty="0">
              <a:latin typeface="Arial"/>
              <a:cs typeface="Arial"/>
            </a:endParaRPr>
          </a:p>
          <a:p>
            <a:pPr marL="184424" marR="4611" indent="-172898" algn="just">
              <a:lnSpc>
                <a:spcPct val="100400"/>
              </a:lnSpc>
              <a:spcBef>
                <a:spcPts val="427"/>
              </a:spcBef>
            </a:pPr>
            <a:r>
              <a:rPr sz="2500" b="1" spc="-150" dirty="0">
                <a:latin typeface="Arial"/>
                <a:cs typeface="Arial"/>
              </a:rPr>
              <a:t>In </a:t>
            </a:r>
            <a:r>
              <a:rPr sz="2500" b="1" spc="-154" dirty="0">
                <a:latin typeface="Arial"/>
                <a:cs typeface="Arial"/>
              </a:rPr>
              <a:t>short, </a:t>
            </a:r>
            <a:r>
              <a:rPr sz="2500" b="1" spc="-103" dirty="0">
                <a:latin typeface="Arial"/>
                <a:cs typeface="Arial"/>
              </a:rPr>
              <a:t>it </a:t>
            </a:r>
            <a:r>
              <a:rPr sz="2500" b="1" spc="-191" dirty="0">
                <a:latin typeface="Arial"/>
                <a:cs typeface="Arial"/>
              </a:rPr>
              <a:t>has been </a:t>
            </a:r>
            <a:r>
              <a:rPr sz="2500" b="1" spc="-159" dirty="0">
                <a:latin typeface="Arial"/>
                <a:cs typeface="Arial"/>
              </a:rPr>
              <a:t>easier </a:t>
            </a:r>
            <a:r>
              <a:rPr sz="2500" b="1" spc="-195" dirty="0">
                <a:latin typeface="Arial"/>
                <a:cs typeface="Arial"/>
              </a:rPr>
              <a:t>and </a:t>
            </a:r>
            <a:r>
              <a:rPr sz="2500" b="1" spc="-163" dirty="0">
                <a:latin typeface="Arial"/>
                <a:cs typeface="Arial"/>
              </a:rPr>
              <a:t>less </a:t>
            </a:r>
            <a:r>
              <a:rPr sz="2500" b="1" spc="-177" dirty="0">
                <a:latin typeface="Arial"/>
                <a:cs typeface="Arial"/>
              </a:rPr>
              <a:t>expensive </a:t>
            </a:r>
            <a:r>
              <a:rPr sz="2500" b="1" spc="-159" dirty="0">
                <a:latin typeface="Arial"/>
                <a:cs typeface="Arial"/>
              </a:rPr>
              <a:t>to </a:t>
            </a:r>
            <a:r>
              <a:rPr sz="2500" b="1" spc="-172" dirty="0">
                <a:latin typeface="Arial"/>
                <a:cs typeface="Arial"/>
              </a:rPr>
              <a:t>continue </a:t>
            </a:r>
            <a:r>
              <a:rPr sz="2500" b="1" spc="-159" dirty="0">
                <a:latin typeface="Arial"/>
                <a:cs typeface="Arial"/>
              </a:rPr>
              <a:t>relying </a:t>
            </a:r>
            <a:r>
              <a:rPr sz="2500" b="1" spc="-200" dirty="0">
                <a:latin typeface="Arial"/>
                <a:cs typeface="Arial"/>
              </a:rPr>
              <a:t>on </a:t>
            </a:r>
            <a:r>
              <a:rPr sz="2500" b="1" spc="-145" dirty="0">
                <a:latin typeface="Arial"/>
                <a:cs typeface="Arial"/>
              </a:rPr>
              <a:t>fossil </a:t>
            </a:r>
            <a:r>
              <a:rPr sz="2500" b="1" spc="-182" dirty="0">
                <a:latin typeface="Arial"/>
                <a:cs typeface="Arial"/>
              </a:rPr>
              <a:t>energy </a:t>
            </a:r>
            <a:r>
              <a:rPr sz="2500" b="1" spc="-177" dirty="0">
                <a:latin typeface="Arial"/>
                <a:cs typeface="Arial"/>
              </a:rPr>
              <a:t> </a:t>
            </a:r>
            <a:r>
              <a:rPr sz="2500" b="1" spc="-168" dirty="0">
                <a:latin typeface="Arial"/>
                <a:cs typeface="Arial"/>
              </a:rPr>
              <a:t>inputs</a:t>
            </a:r>
            <a:r>
              <a:rPr sz="2500" b="1" spc="-163" dirty="0">
                <a:latin typeface="Arial"/>
                <a:cs typeface="Arial"/>
              </a:rPr>
              <a:t> </a:t>
            </a:r>
            <a:r>
              <a:rPr sz="2500" b="1" spc="-159" dirty="0">
                <a:latin typeface="Arial"/>
                <a:cs typeface="Arial"/>
              </a:rPr>
              <a:t>to</a:t>
            </a:r>
            <a:r>
              <a:rPr sz="2500" b="1" spc="-154" dirty="0">
                <a:latin typeface="Arial"/>
                <a:cs typeface="Arial"/>
              </a:rPr>
              <a:t> </a:t>
            </a:r>
            <a:r>
              <a:rPr sz="2500" b="1" spc="-159" dirty="0">
                <a:latin typeface="Arial"/>
                <a:cs typeface="Arial"/>
              </a:rPr>
              <a:t>drive</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77" dirty="0">
                <a:latin typeface="Arial"/>
                <a:cs typeface="Arial"/>
              </a:rPr>
              <a:t>conversion</a:t>
            </a:r>
            <a:r>
              <a:rPr sz="2500" b="1" spc="154" dirty="0">
                <a:latin typeface="Arial"/>
                <a:cs typeface="Arial"/>
              </a:rPr>
              <a:t> </a:t>
            </a:r>
            <a:r>
              <a:rPr sz="2500" b="1" spc="-172" dirty="0">
                <a:latin typeface="Arial"/>
                <a:cs typeface="Arial"/>
              </a:rPr>
              <a:t>process,</a:t>
            </a:r>
            <a:r>
              <a:rPr sz="2500" b="1" spc="-168" dirty="0">
                <a:latin typeface="Arial"/>
                <a:cs typeface="Arial"/>
              </a:rPr>
              <a:t> </a:t>
            </a:r>
            <a:r>
              <a:rPr sz="2500" b="1" spc="-191" dirty="0">
                <a:latin typeface="Arial"/>
                <a:cs typeface="Arial"/>
              </a:rPr>
              <a:t>even</a:t>
            </a:r>
            <a:r>
              <a:rPr sz="2500" b="1" spc="-185" dirty="0">
                <a:latin typeface="Arial"/>
                <a:cs typeface="Arial"/>
              </a:rPr>
              <a:t> though</a:t>
            </a:r>
            <a:r>
              <a:rPr sz="2500" b="1" spc="-182" dirty="0">
                <a:latin typeface="Arial"/>
                <a:cs typeface="Arial"/>
              </a:rPr>
              <a:t> </a:t>
            </a:r>
            <a:r>
              <a:rPr sz="2500" b="1" spc="-150" dirty="0">
                <a:latin typeface="Arial"/>
                <a:cs typeface="Arial"/>
              </a:rPr>
              <a:t>this</a:t>
            </a:r>
            <a:r>
              <a:rPr sz="2500" b="1" spc="-145" dirty="0">
                <a:latin typeface="Arial"/>
                <a:cs typeface="Arial"/>
              </a:rPr>
              <a:t> </a:t>
            </a:r>
            <a:r>
              <a:rPr sz="2500" b="1" spc="-172" dirty="0">
                <a:latin typeface="Arial"/>
                <a:cs typeface="Arial"/>
              </a:rPr>
              <a:t>emits</a:t>
            </a:r>
            <a:r>
              <a:rPr sz="2500" b="1" spc="163" dirty="0">
                <a:latin typeface="Arial"/>
                <a:cs typeface="Arial"/>
              </a:rPr>
              <a:t> </a:t>
            </a:r>
            <a:r>
              <a:rPr sz="2500" b="1" spc="-145" dirty="0">
                <a:latin typeface="Arial"/>
                <a:cs typeface="Arial"/>
              </a:rPr>
              <a:t>far</a:t>
            </a:r>
            <a:r>
              <a:rPr sz="2500" b="1" spc="218" dirty="0">
                <a:latin typeface="Arial"/>
                <a:cs typeface="Arial"/>
              </a:rPr>
              <a:t> </a:t>
            </a:r>
            <a:r>
              <a:rPr sz="2500" b="1" spc="-204" dirty="0">
                <a:latin typeface="Arial"/>
                <a:cs typeface="Arial"/>
              </a:rPr>
              <a:t>more </a:t>
            </a:r>
            <a:r>
              <a:rPr sz="2500" b="1" spc="-200" dirty="0">
                <a:latin typeface="Arial"/>
                <a:cs typeface="Arial"/>
              </a:rPr>
              <a:t> </a:t>
            </a:r>
            <a:r>
              <a:rPr sz="2500" b="1" spc="-185" dirty="0">
                <a:latin typeface="Arial"/>
                <a:cs typeface="Arial"/>
              </a:rPr>
              <a:t>greenhouse</a:t>
            </a:r>
            <a:r>
              <a:rPr sz="2500" b="1" spc="-91" dirty="0">
                <a:latin typeface="Arial"/>
                <a:cs typeface="Arial"/>
              </a:rPr>
              <a:t> </a:t>
            </a:r>
            <a:r>
              <a:rPr sz="2500" b="1" spc="-185" dirty="0">
                <a:latin typeface="Arial"/>
                <a:cs typeface="Arial"/>
              </a:rPr>
              <a:t>gases</a:t>
            </a:r>
            <a:r>
              <a:rPr sz="2500" b="1" spc="-91" dirty="0">
                <a:latin typeface="Arial"/>
                <a:cs typeface="Arial"/>
              </a:rPr>
              <a:t> </a:t>
            </a:r>
            <a:r>
              <a:rPr sz="2500" b="1" spc="-177" dirty="0">
                <a:latin typeface="Arial"/>
                <a:cs typeface="Arial"/>
              </a:rPr>
              <a:t>than</a:t>
            </a:r>
            <a:r>
              <a:rPr sz="2500" b="1" spc="-86" dirty="0">
                <a:latin typeface="Arial"/>
                <a:cs typeface="Arial"/>
              </a:rPr>
              <a:t> </a:t>
            </a:r>
            <a:r>
              <a:rPr sz="2500" b="1" spc="-177" dirty="0">
                <a:latin typeface="Arial"/>
                <a:cs typeface="Arial"/>
              </a:rPr>
              <a:t>conversion</a:t>
            </a:r>
            <a:r>
              <a:rPr sz="2500" b="1" spc="-91" dirty="0">
                <a:latin typeface="Arial"/>
                <a:cs typeface="Arial"/>
              </a:rPr>
              <a:t> </a:t>
            </a:r>
            <a:r>
              <a:rPr sz="2500" b="1" spc="-159" dirty="0">
                <a:latin typeface="Arial"/>
                <a:cs typeface="Arial"/>
              </a:rPr>
              <a:t>relying</a:t>
            </a:r>
            <a:r>
              <a:rPr sz="2500" b="1" spc="-86" dirty="0">
                <a:latin typeface="Arial"/>
                <a:cs typeface="Arial"/>
              </a:rPr>
              <a:t> </a:t>
            </a:r>
            <a:r>
              <a:rPr sz="2500" b="1" spc="-200" dirty="0">
                <a:latin typeface="Arial"/>
                <a:cs typeface="Arial"/>
              </a:rPr>
              <a:t>on</a:t>
            </a:r>
            <a:r>
              <a:rPr sz="2500" b="1" spc="-91" dirty="0">
                <a:latin typeface="Arial"/>
                <a:cs typeface="Arial"/>
              </a:rPr>
              <a:t> </a:t>
            </a:r>
            <a:r>
              <a:rPr sz="2500" b="1" spc="-177" dirty="0">
                <a:latin typeface="Arial"/>
                <a:cs typeface="Arial"/>
              </a:rPr>
              <a:t>bioenergy</a:t>
            </a:r>
            <a:r>
              <a:rPr sz="2500" b="1" spc="-86" dirty="0">
                <a:latin typeface="Arial"/>
                <a:cs typeface="Arial"/>
              </a:rPr>
              <a:t> </a:t>
            </a:r>
            <a:r>
              <a:rPr sz="2500" b="1" spc="-185" dirty="0">
                <a:latin typeface="Arial"/>
                <a:cs typeface="Arial"/>
              </a:rPr>
              <a:t>as</a:t>
            </a:r>
            <a:r>
              <a:rPr sz="2500" b="1" spc="-91" dirty="0">
                <a:latin typeface="Arial"/>
                <a:cs typeface="Arial"/>
              </a:rPr>
              <a:t> </a:t>
            </a:r>
            <a:r>
              <a:rPr sz="2500" b="1" spc="-168" dirty="0">
                <a:latin typeface="Arial"/>
                <a:cs typeface="Arial"/>
              </a:rPr>
              <a:t>the</a:t>
            </a:r>
            <a:r>
              <a:rPr sz="2500" b="1" spc="-86" dirty="0">
                <a:latin typeface="Arial"/>
                <a:cs typeface="Arial"/>
              </a:rPr>
              <a:t> </a:t>
            </a:r>
            <a:r>
              <a:rPr sz="2500" b="1" spc="-182" dirty="0">
                <a:latin typeface="Arial"/>
                <a:cs typeface="Arial"/>
              </a:rPr>
              <a:t>process</a:t>
            </a:r>
            <a:r>
              <a:rPr sz="2500" b="1" spc="-91" dirty="0">
                <a:latin typeface="Arial"/>
                <a:cs typeface="Arial"/>
              </a:rPr>
              <a:t> </a:t>
            </a:r>
            <a:r>
              <a:rPr sz="2500" b="1" spc="-141" dirty="0">
                <a:latin typeface="Arial"/>
                <a:cs typeface="Arial"/>
              </a:rPr>
              <a:t>fuel.</a:t>
            </a:r>
            <a:endParaRPr sz="2500" dirty="0">
              <a:latin typeface="Arial"/>
              <a:cs typeface="Arial"/>
            </a:endParaRPr>
          </a:p>
        </p:txBody>
      </p:sp>
      <p:sp>
        <p:nvSpPr>
          <p:cNvPr id="113" name="object 113"/>
          <p:cNvSpPr txBox="1">
            <a:spLocks noGrp="1"/>
          </p:cNvSpPr>
          <p:nvPr>
            <p:ph type="title"/>
          </p:nvPr>
        </p:nvSpPr>
        <p:spPr>
          <a:xfrm>
            <a:off x="1324215" y="664836"/>
            <a:ext cx="9543570"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300" dirty="0"/>
              <a:t>llulo</a:t>
            </a:r>
            <a:r>
              <a:rPr sz="3600" spc="-399" dirty="0"/>
              <a:t>s</a:t>
            </a:r>
            <a:r>
              <a:rPr sz="3600" spc="-204" dirty="0"/>
              <a:t>i</a:t>
            </a:r>
            <a:r>
              <a:rPr sz="3600" spc="-399" dirty="0"/>
              <a:t>c</a:t>
            </a:r>
            <a:r>
              <a:rPr sz="3600" spc="-200" dirty="0"/>
              <a:t>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p>
        </p:txBody>
      </p:sp>
      <p:sp>
        <p:nvSpPr>
          <p:cNvPr id="114" name="object 114"/>
          <p:cNvSpPr txBox="1"/>
          <p:nvPr/>
        </p:nvSpPr>
        <p:spPr>
          <a:xfrm>
            <a:off x="4986906" y="1230472"/>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884298"/>
            <a:ext cx="7676926" cy="3089404"/>
          </a:xfrm>
          <a:prstGeom prst="rect">
            <a:avLst/>
          </a:prstGeom>
        </p:spPr>
        <p:txBody>
          <a:bodyPr vert="horz" wrap="square" lIns="0" tIns="11526" rIns="0" bIns="0" rtlCol="0">
            <a:spAutoFit/>
          </a:bodyPr>
          <a:lstStyle/>
          <a:p>
            <a:pPr marL="184424" marR="4611" indent="-172898" algn="just">
              <a:spcBef>
                <a:spcPts val="91"/>
              </a:spcBef>
            </a:pPr>
            <a:r>
              <a:rPr sz="2500" b="1" spc="-195" dirty="0">
                <a:latin typeface="Arial"/>
                <a:cs typeface="Arial"/>
              </a:rPr>
              <a:t>The</a:t>
            </a:r>
            <a:r>
              <a:rPr sz="2500" b="1" spc="-191" dirty="0">
                <a:latin typeface="Arial"/>
                <a:cs typeface="Arial"/>
              </a:rPr>
              <a:t> </a:t>
            </a:r>
            <a:r>
              <a:rPr sz="2500" b="1" spc="-127" dirty="0">
                <a:latin typeface="Arial"/>
                <a:cs typeface="Arial"/>
              </a:rPr>
              <a:t>first </a:t>
            </a:r>
            <a:r>
              <a:rPr sz="2500" b="1" spc="-172" dirty="0">
                <a:latin typeface="Arial"/>
                <a:cs typeface="Arial"/>
              </a:rPr>
              <a:t>step </a:t>
            </a:r>
            <a:r>
              <a:rPr sz="2500" b="1" spc="-150" dirty="0">
                <a:latin typeface="Arial"/>
                <a:cs typeface="Arial"/>
              </a:rPr>
              <a:t>in </a:t>
            </a:r>
            <a:r>
              <a:rPr sz="2500" b="1" spc="-172" dirty="0">
                <a:latin typeface="Arial"/>
                <a:cs typeface="Arial"/>
              </a:rPr>
              <a:t>converting </a:t>
            </a:r>
            <a:r>
              <a:rPr sz="2500" b="1" spc="-191" dirty="0">
                <a:latin typeface="Arial"/>
                <a:cs typeface="Arial"/>
              </a:rPr>
              <a:t>biomass</a:t>
            </a:r>
            <a:r>
              <a:rPr sz="2500" b="1" spc="123" dirty="0">
                <a:latin typeface="Arial"/>
                <a:cs typeface="Arial"/>
              </a:rPr>
              <a:t> </a:t>
            </a:r>
            <a:r>
              <a:rPr sz="2500" b="1" spc="-159" dirty="0">
                <a:latin typeface="Arial"/>
                <a:cs typeface="Arial"/>
              </a:rPr>
              <a:t>to </a:t>
            </a:r>
            <a:r>
              <a:rPr sz="2500" b="1" spc="-168" dirty="0">
                <a:latin typeface="Arial"/>
                <a:cs typeface="Arial"/>
              </a:rPr>
              <a:t>ethanol </a:t>
            </a:r>
            <a:r>
              <a:rPr sz="2500" b="1" spc="-141" dirty="0">
                <a:latin typeface="Arial"/>
                <a:cs typeface="Arial"/>
              </a:rPr>
              <a:t>is </a:t>
            </a:r>
            <a:r>
              <a:rPr sz="2500" b="1" spc="-159" dirty="0">
                <a:solidFill>
                  <a:srgbClr val="008000"/>
                </a:solidFill>
                <a:latin typeface="Arial"/>
                <a:cs typeface="Arial"/>
              </a:rPr>
              <a:t>pre-treatment</a:t>
            </a:r>
            <a:r>
              <a:rPr sz="2500" b="1" spc="-159" dirty="0">
                <a:latin typeface="Arial"/>
                <a:cs typeface="Arial"/>
              </a:rPr>
              <a:t>, </a:t>
            </a:r>
            <a:r>
              <a:rPr sz="2500" b="1" spc="-163" dirty="0">
                <a:latin typeface="Arial"/>
                <a:cs typeface="Arial"/>
              </a:rPr>
              <a:t>involving </a:t>
            </a:r>
            <a:r>
              <a:rPr sz="2500" b="1" spc="-168" dirty="0">
                <a:latin typeface="Arial"/>
                <a:cs typeface="Arial"/>
              </a:rPr>
              <a:t>cleaning </a:t>
            </a:r>
            <a:r>
              <a:rPr sz="2500" b="1" spc="-163" dirty="0">
                <a:latin typeface="Arial"/>
                <a:cs typeface="Arial"/>
              </a:rPr>
              <a:t> </a:t>
            </a:r>
            <a:r>
              <a:rPr sz="2500" b="1" spc="-195" dirty="0">
                <a:latin typeface="Arial"/>
                <a:cs typeface="Arial"/>
              </a:rPr>
              <a:t>and</a:t>
            </a:r>
            <a:r>
              <a:rPr sz="2500" b="1" spc="-191" dirty="0">
                <a:latin typeface="Arial"/>
                <a:cs typeface="Arial"/>
              </a:rPr>
              <a:t> </a:t>
            </a:r>
            <a:r>
              <a:rPr sz="2500" b="1" spc="-195" dirty="0">
                <a:latin typeface="Arial"/>
                <a:cs typeface="Arial"/>
              </a:rPr>
              <a:t>breakdown</a:t>
            </a:r>
            <a:r>
              <a:rPr sz="2500" b="1" spc="-191" dirty="0">
                <a:latin typeface="Arial"/>
                <a:cs typeface="Arial"/>
              </a:rPr>
              <a:t> </a:t>
            </a:r>
            <a:r>
              <a:rPr sz="2500" b="1" spc="-154" dirty="0">
                <a:latin typeface="Arial"/>
                <a:cs typeface="Arial"/>
              </a:rPr>
              <a:t>of</a:t>
            </a:r>
            <a:r>
              <a:rPr sz="2500" b="1" spc="-150" dirty="0">
                <a:latin typeface="Arial"/>
                <a:cs typeface="Arial"/>
              </a:rPr>
              <a:t> </a:t>
            </a:r>
            <a:r>
              <a:rPr sz="2500" b="1" spc="-159" dirty="0">
                <a:latin typeface="Arial"/>
                <a:cs typeface="Arial"/>
              </a:rPr>
              <a:t>materials. </a:t>
            </a:r>
            <a:r>
              <a:rPr sz="2500" b="1" spc="-241" dirty="0">
                <a:latin typeface="Arial"/>
                <a:cs typeface="Arial"/>
              </a:rPr>
              <a:t>A</a:t>
            </a:r>
            <a:r>
              <a:rPr sz="2500" b="1" spc="-236" dirty="0">
                <a:latin typeface="Arial"/>
                <a:cs typeface="Arial"/>
              </a:rPr>
              <a:t> </a:t>
            </a:r>
            <a:r>
              <a:rPr sz="2500" b="1" spc="-182" dirty="0">
                <a:latin typeface="Arial"/>
                <a:cs typeface="Arial"/>
              </a:rPr>
              <a:t>combination</a:t>
            </a:r>
            <a:r>
              <a:rPr sz="2500" b="1" spc="-177" dirty="0">
                <a:latin typeface="Arial"/>
                <a:cs typeface="Arial"/>
              </a:rPr>
              <a:t> </a:t>
            </a:r>
            <a:r>
              <a:rPr sz="2500" b="1" spc="-154" dirty="0">
                <a:latin typeface="Arial"/>
                <a:cs typeface="Arial"/>
              </a:rPr>
              <a:t>of</a:t>
            </a:r>
            <a:r>
              <a:rPr sz="2500" b="1" spc="-150" dirty="0">
                <a:latin typeface="Arial"/>
                <a:cs typeface="Arial"/>
              </a:rPr>
              <a:t> </a:t>
            </a:r>
            <a:r>
              <a:rPr sz="2500" b="1" spc="-168" dirty="0">
                <a:latin typeface="Arial"/>
                <a:cs typeface="Arial"/>
              </a:rPr>
              <a:t>physical</a:t>
            </a:r>
            <a:r>
              <a:rPr sz="2500" b="1" spc="-163" dirty="0">
                <a:latin typeface="Arial"/>
                <a:cs typeface="Arial"/>
              </a:rPr>
              <a:t> </a:t>
            </a:r>
            <a:r>
              <a:rPr sz="2500" b="1" spc="-195" dirty="0">
                <a:latin typeface="Arial"/>
                <a:cs typeface="Arial"/>
              </a:rPr>
              <a:t>and</a:t>
            </a:r>
            <a:r>
              <a:rPr sz="2500" b="1" spc="-191" dirty="0">
                <a:latin typeface="Arial"/>
                <a:cs typeface="Arial"/>
              </a:rPr>
              <a:t> </a:t>
            </a:r>
            <a:r>
              <a:rPr sz="2500" b="1" spc="-177" dirty="0">
                <a:latin typeface="Arial"/>
                <a:cs typeface="Arial"/>
              </a:rPr>
              <a:t>chemical</a:t>
            </a:r>
            <a:r>
              <a:rPr sz="2500" b="1" spc="-172" dirty="0">
                <a:latin typeface="Arial"/>
                <a:cs typeface="Arial"/>
              </a:rPr>
              <a:t> </a:t>
            </a:r>
            <a:r>
              <a:rPr sz="2500" b="1" spc="-141" dirty="0">
                <a:latin typeface="Arial"/>
                <a:cs typeface="Arial"/>
              </a:rPr>
              <a:t>(e.g.</a:t>
            </a:r>
            <a:r>
              <a:rPr sz="2500" b="1" spc="-136" dirty="0">
                <a:latin typeface="Arial"/>
                <a:cs typeface="Arial"/>
              </a:rPr>
              <a:t> </a:t>
            </a:r>
            <a:r>
              <a:rPr sz="2500" b="1" spc="-168" dirty="0">
                <a:latin typeface="Arial"/>
                <a:cs typeface="Arial"/>
              </a:rPr>
              <a:t>acid </a:t>
            </a:r>
            <a:r>
              <a:rPr sz="2500" b="1" spc="-163" dirty="0">
                <a:latin typeface="Arial"/>
                <a:cs typeface="Arial"/>
              </a:rPr>
              <a:t> hydrolysis) </a:t>
            </a:r>
            <a:r>
              <a:rPr sz="2500" b="1" spc="-182" dirty="0">
                <a:latin typeface="Arial"/>
                <a:cs typeface="Arial"/>
              </a:rPr>
              <a:t>processes </a:t>
            </a:r>
            <a:r>
              <a:rPr sz="2500" b="1" spc="-141" dirty="0">
                <a:latin typeface="Arial"/>
                <a:cs typeface="Arial"/>
              </a:rPr>
              <a:t>is </a:t>
            </a:r>
            <a:r>
              <a:rPr sz="2500" b="1" spc="-150" dirty="0">
                <a:latin typeface="Arial"/>
                <a:cs typeface="Arial"/>
              </a:rPr>
              <a:t>typically </a:t>
            </a:r>
            <a:r>
              <a:rPr sz="2500" b="1" spc="-154" dirty="0">
                <a:latin typeface="Arial"/>
                <a:cs typeface="Arial"/>
              </a:rPr>
              <a:t>applied, </a:t>
            </a:r>
            <a:r>
              <a:rPr sz="2500" b="1" spc="-185" dirty="0">
                <a:latin typeface="Arial"/>
                <a:cs typeface="Arial"/>
              </a:rPr>
              <a:t>which </a:t>
            </a:r>
            <a:r>
              <a:rPr sz="2500" b="1" spc="-172" dirty="0">
                <a:latin typeface="Arial"/>
                <a:cs typeface="Arial"/>
              </a:rPr>
              <a:t>allows </a:t>
            </a:r>
            <a:r>
              <a:rPr sz="2500" b="1" spc="-168" dirty="0">
                <a:latin typeface="Arial"/>
                <a:cs typeface="Arial"/>
              </a:rPr>
              <a:t>separation </a:t>
            </a:r>
            <a:r>
              <a:rPr sz="2500" b="1" spc="-154" dirty="0">
                <a:latin typeface="Arial"/>
                <a:cs typeface="Arial"/>
              </a:rPr>
              <a:t>of </a:t>
            </a:r>
            <a:r>
              <a:rPr sz="2500" b="1" spc="-168" dirty="0">
                <a:latin typeface="Arial"/>
                <a:cs typeface="Arial"/>
              </a:rPr>
              <a:t>the </a:t>
            </a:r>
            <a:r>
              <a:rPr sz="2500" b="1" spc="-191" dirty="0">
                <a:latin typeface="Arial"/>
                <a:cs typeface="Arial"/>
              </a:rPr>
              <a:t>biomass </a:t>
            </a:r>
            <a:r>
              <a:rPr sz="2500" b="1" spc="-185" dirty="0">
                <a:latin typeface="Arial"/>
                <a:cs typeface="Arial"/>
              </a:rPr>
              <a:t> </a:t>
            </a:r>
            <a:r>
              <a:rPr sz="2500" b="1" spc="-154" dirty="0">
                <a:latin typeface="Arial"/>
                <a:cs typeface="Arial"/>
              </a:rPr>
              <a:t>into </a:t>
            </a:r>
            <a:r>
              <a:rPr sz="2500" b="1" spc="-132" dirty="0">
                <a:latin typeface="Arial"/>
                <a:cs typeface="Arial"/>
              </a:rPr>
              <a:t>its </a:t>
            </a:r>
            <a:r>
              <a:rPr sz="2500" b="1" spc="-154" dirty="0">
                <a:latin typeface="Arial"/>
                <a:cs typeface="Arial"/>
              </a:rPr>
              <a:t>cellulose, </a:t>
            </a:r>
            <a:r>
              <a:rPr sz="2500" b="1" spc="-168" dirty="0">
                <a:latin typeface="Arial"/>
                <a:cs typeface="Arial"/>
              </a:rPr>
              <a:t>hemicellulose</a:t>
            </a:r>
            <a:r>
              <a:rPr sz="2500" b="1" spc="-163" dirty="0">
                <a:latin typeface="Arial"/>
                <a:cs typeface="Arial"/>
              </a:rPr>
              <a:t> </a:t>
            </a:r>
            <a:r>
              <a:rPr sz="2500" b="1" spc="-195" dirty="0">
                <a:latin typeface="Arial"/>
                <a:cs typeface="Arial"/>
              </a:rPr>
              <a:t>and</a:t>
            </a:r>
            <a:r>
              <a:rPr sz="2500" b="1" spc="113" dirty="0">
                <a:latin typeface="Arial"/>
                <a:cs typeface="Arial"/>
              </a:rPr>
              <a:t> </a:t>
            </a:r>
            <a:r>
              <a:rPr sz="2500" b="1" spc="-150" dirty="0">
                <a:latin typeface="Arial"/>
                <a:cs typeface="Arial"/>
              </a:rPr>
              <a:t>lignin </a:t>
            </a:r>
            <a:r>
              <a:rPr sz="2500" b="1" spc="-185" dirty="0">
                <a:latin typeface="Arial"/>
                <a:cs typeface="Arial"/>
              </a:rPr>
              <a:t>components.</a:t>
            </a:r>
            <a:r>
              <a:rPr sz="2500" b="1" spc="132" dirty="0">
                <a:latin typeface="Arial"/>
                <a:cs typeface="Arial"/>
              </a:rPr>
              <a:t> </a:t>
            </a:r>
            <a:r>
              <a:rPr sz="2500" b="1" spc="-227" dirty="0">
                <a:latin typeface="Arial"/>
                <a:cs typeface="Arial"/>
              </a:rPr>
              <a:t>Some</a:t>
            </a:r>
            <a:r>
              <a:rPr sz="2500" b="1" spc="50" dirty="0">
                <a:latin typeface="Arial"/>
                <a:cs typeface="Arial"/>
              </a:rPr>
              <a:t> </a:t>
            </a:r>
            <a:r>
              <a:rPr sz="2500" b="1" spc="-168" dirty="0">
                <a:latin typeface="Arial"/>
                <a:cs typeface="Arial"/>
              </a:rPr>
              <a:t>hemicellulose</a:t>
            </a:r>
            <a:r>
              <a:rPr sz="2500" b="1" spc="168" dirty="0">
                <a:latin typeface="Arial"/>
                <a:cs typeface="Arial"/>
              </a:rPr>
              <a:t> </a:t>
            </a:r>
            <a:r>
              <a:rPr sz="2500" b="1" spc="-191" dirty="0">
                <a:latin typeface="Arial"/>
                <a:cs typeface="Arial"/>
              </a:rPr>
              <a:t>can </a:t>
            </a:r>
            <a:r>
              <a:rPr sz="2500" b="1" spc="-185" dirty="0">
                <a:latin typeface="Arial"/>
                <a:cs typeface="Arial"/>
              </a:rPr>
              <a:t> </a:t>
            </a:r>
            <a:r>
              <a:rPr sz="2500" b="1" spc="-191" dirty="0">
                <a:latin typeface="Arial"/>
                <a:cs typeface="Arial"/>
              </a:rPr>
              <a:t>be</a:t>
            </a:r>
            <a:r>
              <a:rPr sz="2500" b="1" spc="-91" dirty="0">
                <a:latin typeface="Arial"/>
                <a:cs typeface="Arial"/>
              </a:rPr>
              <a:t> </a:t>
            </a:r>
            <a:r>
              <a:rPr sz="2500" b="1" spc="-177" dirty="0">
                <a:latin typeface="Arial"/>
                <a:cs typeface="Arial"/>
              </a:rPr>
              <a:t>converted</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82" dirty="0">
                <a:latin typeface="Arial"/>
                <a:cs typeface="Arial"/>
              </a:rPr>
              <a:t>sugars</a:t>
            </a:r>
            <a:r>
              <a:rPr sz="2500" b="1" spc="-91" dirty="0">
                <a:latin typeface="Arial"/>
                <a:cs typeface="Arial"/>
              </a:rPr>
              <a:t> </a:t>
            </a:r>
            <a:r>
              <a:rPr sz="2500" b="1" spc="-150" dirty="0">
                <a:latin typeface="Arial"/>
                <a:cs typeface="Arial"/>
              </a:rPr>
              <a:t>in</a:t>
            </a:r>
            <a:r>
              <a:rPr sz="2500" b="1" spc="-91" dirty="0">
                <a:latin typeface="Arial"/>
                <a:cs typeface="Arial"/>
              </a:rPr>
              <a:t> </a:t>
            </a:r>
            <a:r>
              <a:rPr sz="2500" b="1" spc="-150" dirty="0">
                <a:latin typeface="Arial"/>
                <a:cs typeface="Arial"/>
              </a:rPr>
              <a:t>this</a:t>
            </a:r>
            <a:r>
              <a:rPr sz="2500" b="1" spc="-91" dirty="0">
                <a:latin typeface="Arial"/>
                <a:cs typeface="Arial"/>
              </a:rPr>
              <a:t> </a:t>
            </a:r>
            <a:r>
              <a:rPr sz="2500" b="1" spc="-154" dirty="0">
                <a:latin typeface="Arial"/>
                <a:cs typeface="Arial"/>
              </a:rPr>
              <a:t>step,</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68" dirty="0">
                <a:latin typeface="Arial"/>
                <a:cs typeface="Arial"/>
              </a:rPr>
              <a:t>the</a:t>
            </a:r>
            <a:r>
              <a:rPr sz="2500" b="1" spc="-91" dirty="0">
                <a:latin typeface="Arial"/>
                <a:cs typeface="Arial"/>
              </a:rPr>
              <a:t> </a:t>
            </a:r>
            <a:r>
              <a:rPr sz="2500" b="1" spc="-150" dirty="0">
                <a:latin typeface="Arial"/>
                <a:cs typeface="Arial"/>
              </a:rPr>
              <a:t>lignin</a:t>
            </a:r>
            <a:r>
              <a:rPr sz="2500" b="1" spc="-86" dirty="0">
                <a:latin typeface="Arial"/>
                <a:cs typeface="Arial"/>
              </a:rPr>
              <a:t> </a:t>
            </a:r>
            <a:r>
              <a:rPr sz="2500" b="1" spc="-185" dirty="0">
                <a:latin typeface="Arial"/>
                <a:cs typeface="Arial"/>
              </a:rPr>
              <a:t>removed.</a:t>
            </a:r>
            <a:endParaRPr sz="2500" dirty="0">
              <a:latin typeface="Arial"/>
              <a:cs typeface="Arial"/>
            </a:endParaRPr>
          </a:p>
        </p:txBody>
      </p:sp>
      <p:sp>
        <p:nvSpPr>
          <p:cNvPr id="112" name="object 112"/>
          <p:cNvSpPr txBox="1">
            <a:spLocks noGrp="1"/>
          </p:cNvSpPr>
          <p:nvPr>
            <p:ph type="title"/>
          </p:nvPr>
        </p:nvSpPr>
        <p:spPr>
          <a:xfrm>
            <a:off x="1504815" y="587479"/>
            <a:ext cx="6563509" cy="688747"/>
          </a:xfrm>
          <a:prstGeom prst="rect">
            <a:avLst/>
          </a:prstGeom>
        </p:spPr>
        <p:txBody>
          <a:bodyPr vert="horz" wrap="square" lIns="0" tIns="11526" rIns="0" bIns="0" rtlCol="0" anchor="ctr">
            <a:spAutoFit/>
          </a:bodyPr>
          <a:lstStyle/>
          <a:p>
            <a:pPr marL="11527">
              <a:lnSpc>
                <a:spcPct val="100000"/>
              </a:lnSpc>
              <a:spcBef>
                <a:spcPts val="91"/>
              </a:spcBef>
            </a:pPr>
            <a:r>
              <a:rPr spc="-522" dirty="0"/>
              <a:t>C</a:t>
            </a:r>
            <a:r>
              <a:rPr spc="-404" dirty="0"/>
              <a:t>e</a:t>
            </a:r>
            <a:r>
              <a:rPr spc="-204" dirty="0"/>
              <a:t>l</a:t>
            </a:r>
            <a:r>
              <a:rPr spc="-200" dirty="0"/>
              <a:t>l </a:t>
            </a:r>
            <a:r>
              <a:rPr spc="-522" dirty="0"/>
              <a:t>B</a:t>
            </a:r>
            <a:r>
              <a:rPr spc="-431" dirty="0"/>
              <a:t>iom</a:t>
            </a:r>
            <a:r>
              <a:rPr spc="-404" dirty="0"/>
              <a:t>ass</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08" dirty="0"/>
              <a:t>ocess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52925" y="1299719"/>
            <a:ext cx="7676926" cy="4857837"/>
          </a:xfrm>
          <a:prstGeom prst="rect">
            <a:avLst/>
          </a:prstGeom>
        </p:spPr>
        <p:txBody>
          <a:bodyPr vert="horz" wrap="square" lIns="0" tIns="11526" rIns="0" bIns="0" rtlCol="0">
            <a:spAutoFit/>
          </a:bodyPr>
          <a:lstStyle/>
          <a:p>
            <a:pPr marL="184424" marR="13255" indent="-172898" algn="just">
              <a:spcBef>
                <a:spcPts val="91"/>
              </a:spcBef>
            </a:pPr>
            <a:r>
              <a:rPr sz="2500" b="1" spc="-163" dirty="0">
                <a:latin typeface="Arial"/>
                <a:cs typeface="Arial"/>
              </a:rPr>
              <a:t>Next, </a:t>
            </a:r>
            <a:r>
              <a:rPr sz="2500" b="1" spc="-168" dirty="0">
                <a:latin typeface="Arial"/>
                <a:cs typeface="Arial"/>
              </a:rPr>
              <a:t>the </a:t>
            </a:r>
            <a:r>
              <a:rPr sz="2500" b="1" spc="-177" dirty="0">
                <a:latin typeface="Arial"/>
                <a:cs typeface="Arial"/>
              </a:rPr>
              <a:t>remaining </a:t>
            </a:r>
            <a:r>
              <a:rPr sz="2500" b="1" spc="-159" dirty="0">
                <a:latin typeface="Arial"/>
                <a:cs typeface="Arial"/>
              </a:rPr>
              <a:t>cellulose </a:t>
            </a:r>
            <a:r>
              <a:rPr sz="2500" b="1" spc="-141" dirty="0">
                <a:latin typeface="Arial"/>
                <a:cs typeface="Arial"/>
              </a:rPr>
              <a:t>is </a:t>
            </a:r>
            <a:r>
              <a:rPr sz="2500" b="1" spc="-177" dirty="0">
                <a:latin typeface="Arial"/>
                <a:cs typeface="Arial"/>
              </a:rPr>
              <a:t>hydrolysed </a:t>
            </a:r>
            <a:r>
              <a:rPr sz="2500" b="1" spc="-154" dirty="0">
                <a:latin typeface="Arial"/>
                <a:cs typeface="Arial"/>
              </a:rPr>
              <a:t>into </a:t>
            </a:r>
            <a:r>
              <a:rPr sz="2500" b="1" spc="-168" dirty="0">
                <a:latin typeface="Arial"/>
                <a:cs typeface="Arial"/>
              </a:rPr>
              <a:t>sugars, the </a:t>
            </a:r>
            <a:r>
              <a:rPr sz="2500" b="1" spc="-182" dirty="0">
                <a:latin typeface="Arial"/>
                <a:cs typeface="Arial"/>
              </a:rPr>
              <a:t>major </a:t>
            </a:r>
            <a:r>
              <a:rPr sz="2500" b="1" spc="-159" dirty="0">
                <a:latin typeface="Arial"/>
                <a:cs typeface="Arial"/>
              </a:rPr>
              <a:t>saccharification </a:t>
            </a:r>
            <a:r>
              <a:rPr sz="2500" b="1" spc="-154" dirty="0">
                <a:latin typeface="Arial"/>
                <a:cs typeface="Arial"/>
              </a:rPr>
              <a:t> step.</a:t>
            </a:r>
            <a:endParaRPr sz="2500" dirty="0">
              <a:latin typeface="Arial"/>
              <a:cs typeface="Arial"/>
            </a:endParaRPr>
          </a:p>
          <a:p>
            <a:pPr marL="184424" marR="13255" indent="-172898" algn="just">
              <a:lnSpc>
                <a:spcPts val="2106"/>
              </a:lnSpc>
              <a:spcBef>
                <a:spcPts val="563"/>
              </a:spcBef>
            </a:pPr>
            <a:r>
              <a:rPr sz="2500" b="1" spc="-241" dirty="0">
                <a:latin typeface="Arial"/>
                <a:cs typeface="Arial"/>
              </a:rPr>
              <a:t>Common </a:t>
            </a:r>
            <a:r>
              <a:rPr sz="2500" b="1" spc="-195" dirty="0">
                <a:latin typeface="Arial"/>
                <a:cs typeface="Arial"/>
              </a:rPr>
              <a:t>methods </a:t>
            </a:r>
            <a:r>
              <a:rPr sz="2500" b="1" spc="-168" dirty="0">
                <a:latin typeface="Arial"/>
                <a:cs typeface="Arial"/>
              </a:rPr>
              <a:t>are </a:t>
            </a:r>
            <a:r>
              <a:rPr sz="2500" b="1" spc="-150" dirty="0">
                <a:solidFill>
                  <a:srgbClr val="008000"/>
                </a:solidFill>
                <a:latin typeface="Arial"/>
                <a:cs typeface="Arial"/>
              </a:rPr>
              <a:t>dilute </a:t>
            </a:r>
            <a:r>
              <a:rPr sz="2500" b="1" spc="-195" dirty="0">
                <a:latin typeface="Arial"/>
                <a:cs typeface="Arial"/>
              </a:rPr>
              <a:t>and </a:t>
            </a:r>
            <a:r>
              <a:rPr sz="2500" b="1" spc="-172" dirty="0">
                <a:solidFill>
                  <a:srgbClr val="008000"/>
                </a:solidFill>
                <a:latin typeface="Arial"/>
                <a:cs typeface="Arial"/>
              </a:rPr>
              <a:t>concentrated </a:t>
            </a:r>
            <a:r>
              <a:rPr sz="2500" b="1" spc="-168" dirty="0">
                <a:solidFill>
                  <a:srgbClr val="008000"/>
                </a:solidFill>
                <a:latin typeface="Arial"/>
                <a:cs typeface="Arial"/>
              </a:rPr>
              <a:t>acid </a:t>
            </a:r>
            <a:r>
              <a:rPr sz="2500" b="1" spc="-159" dirty="0">
                <a:solidFill>
                  <a:srgbClr val="008000"/>
                </a:solidFill>
                <a:latin typeface="Arial"/>
                <a:cs typeface="Arial"/>
              </a:rPr>
              <a:t>hydrolysis</a:t>
            </a:r>
            <a:r>
              <a:rPr sz="2500" b="1" spc="-159" dirty="0">
                <a:latin typeface="Arial"/>
                <a:cs typeface="Arial"/>
              </a:rPr>
              <a:t>, </a:t>
            </a:r>
            <a:r>
              <a:rPr sz="2500" b="1" spc="-185" dirty="0">
                <a:latin typeface="Arial"/>
                <a:cs typeface="Arial"/>
              </a:rPr>
              <a:t>which </a:t>
            </a:r>
            <a:r>
              <a:rPr sz="2500" b="1" spc="-168" dirty="0">
                <a:latin typeface="Arial"/>
                <a:cs typeface="Arial"/>
              </a:rPr>
              <a:t>are </a:t>
            </a:r>
            <a:r>
              <a:rPr sz="2500" b="1" spc="-177" dirty="0">
                <a:latin typeface="Arial"/>
                <a:cs typeface="Arial"/>
              </a:rPr>
              <a:t>expensive </a:t>
            </a:r>
            <a:r>
              <a:rPr sz="2500" b="1" spc="-172" dirty="0">
                <a:latin typeface="Arial"/>
                <a:cs typeface="Arial"/>
              </a:rPr>
              <a:t> </a:t>
            </a:r>
            <a:r>
              <a:rPr sz="2500" b="1" spc="-195" dirty="0">
                <a:latin typeface="Arial"/>
                <a:cs typeface="Arial"/>
              </a:rPr>
              <a:t>and</a:t>
            </a:r>
            <a:r>
              <a:rPr sz="2500" b="1" spc="-91" dirty="0">
                <a:latin typeface="Arial"/>
                <a:cs typeface="Arial"/>
              </a:rPr>
              <a:t> </a:t>
            </a:r>
            <a:r>
              <a:rPr sz="2500" b="1" spc="-182" dirty="0">
                <a:latin typeface="Arial"/>
                <a:cs typeface="Arial"/>
              </a:rPr>
              <a:t>appear</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91" dirty="0">
                <a:latin typeface="Arial"/>
                <a:cs typeface="Arial"/>
              </a:rPr>
              <a:t>be</a:t>
            </a:r>
            <a:r>
              <a:rPr sz="2500" b="1" spc="-91" dirty="0">
                <a:latin typeface="Arial"/>
                <a:cs typeface="Arial"/>
              </a:rPr>
              <a:t> </a:t>
            </a:r>
            <a:r>
              <a:rPr sz="2500" b="1" spc="-172" dirty="0">
                <a:latin typeface="Arial"/>
                <a:cs typeface="Arial"/>
              </a:rPr>
              <a:t>reaching</a:t>
            </a:r>
            <a:r>
              <a:rPr sz="2500" b="1" spc="-91" dirty="0">
                <a:latin typeface="Arial"/>
                <a:cs typeface="Arial"/>
              </a:rPr>
              <a:t> </a:t>
            </a:r>
            <a:r>
              <a:rPr sz="2500" b="1" spc="-145" dirty="0">
                <a:latin typeface="Arial"/>
                <a:cs typeface="Arial"/>
              </a:rPr>
              <a:t>their</a:t>
            </a:r>
            <a:r>
              <a:rPr sz="2500" b="1" spc="-95" dirty="0">
                <a:latin typeface="Arial"/>
                <a:cs typeface="Arial"/>
              </a:rPr>
              <a:t> </a:t>
            </a:r>
            <a:r>
              <a:rPr sz="2500" b="1" spc="-150" dirty="0">
                <a:latin typeface="Arial"/>
                <a:cs typeface="Arial"/>
              </a:rPr>
              <a:t>limits</a:t>
            </a:r>
            <a:r>
              <a:rPr sz="2500" b="1" spc="-91" dirty="0">
                <a:latin typeface="Arial"/>
                <a:cs typeface="Arial"/>
              </a:rPr>
              <a:t> </a:t>
            </a:r>
            <a:r>
              <a:rPr sz="2500" b="1" spc="-150" dirty="0">
                <a:latin typeface="Arial"/>
                <a:cs typeface="Arial"/>
              </a:rPr>
              <a:t>in</a:t>
            </a:r>
            <a:r>
              <a:rPr sz="2500" b="1" spc="-91" dirty="0">
                <a:latin typeface="Arial"/>
                <a:cs typeface="Arial"/>
              </a:rPr>
              <a:t> </a:t>
            </a:r>
            <a:r>
              <a:rPr sz="2500" b="1" spc="-182" dirty="0">
                <a:latin typeface="Arial"/>
                <a:cs typeface="Arial"/>
              </a:rPr>
              <a:t>terms</a:t>
            </a:r>
            <a:r>
              <a:rPr sz="2500" b="1" spc="-91" dirty="0">
                <a:latin typeface="Arial"/>
                <a:cs typeface="Arial"/>
              </a:rPr>
              <a:t> </a:t>
            </a:r>
            <a:r>
              <a:rPr sz="2500" b="1" spc="-154" dirty="0">
                <a:latin typeface="Arial"/>
                <a:cs typeface="Arial"/>
              </a:rPr>
              <a:t>of</a:t>
            </a:r>
            <a:r>
              <a:rPr sz="2500" b="1" spc="-91" dirty="0">
                <a:latin typeface="Arial"/>
                <a:cs typeface="Arial"/>
              </a:rPr>
              <a:t> </a:t>
            </a:r>
            <a:r>
              <a:rPr sz="2500" b="1" spc="-150" dirty="0">
                <a:latin typeface="Arial"/>
                <a:cs typeface="Arial"/>
              </a:rPr>
              <a:t>yields.</a:t>
            </a:r>
            <a:endParaRPr sz="2500" dirty="0">
              <a:latin typeface="Arial"/>
              <a:cs typeface="Arial"/>
            </a:endParaRPr>
          </a:p>
          <a:p>
            <a:pPr marL="184424" marR="13255" indent="-172898" algn="just">
              <a:lnSpc>
                <a:spcPct val="100800"/>
              </a:lnSpc>
              <a:spcBef>
                <a:spcPts val="363"/>
              </a:spcBef>
            </a:pPr>
            <a:r>
              <a:rPr sz="2500" b="1" spc="-163" dirty="0">
                <a:latin typeface="Arial"/>
                <a:cs typeface="Arial"/>
              </a:rPr>
              <a:t>Therefore, </a:t>
            </a:r>
            <a:r>
              <a:rPr sz="2500" b="1" spc="-172" dirty="0">
                <a:latin typeface="Arial"/>
                <a:cs typeface="Arial"/>
              </a:rPr>
              <a:t>considerable research </a:t>
            </a:r>
            <a:r>
              <a:rPr sz="2500" b="1" spc="-141" dirty="0">
                <a:latin typeface="Arial"/>
                <a:cs typeface="Arial"/>
              </a:rPr>
              <a:t>is </a:t>
            </a:r>
            <a:r>
              <a:rPr sz="2500" b="1" spc="-177" dirty="0">
                <a:latin typeface="Arial"/>
                <a:cs typeface="Arial"/>
              </a:rPr>
              <a:t>being</a:t>
            </a:r>
            <a:r>
              <a:rPr sz="2500" b="1" spc="154" dirty="0">
                <a:latin typeface="Arial"/>
                <a:cs typeface="Arial"/>
              </a:rPr>
              <a:t> </a:t>
            </a:r>
            <a:r>
              <a:rPr sz="2500" b="1" spc="-168" dirty="0">
                <a:latin typeface="Arial"/>
                <a:cs typeface="Arial"/>
              </a:rPr>
              <a:t>invested </a:t>
            </a:r>
            <a:r>
              <a:rPr sz="2500" b="1" spc="-150" dirty="0">
                <a:latin typeface="Arial"/>
                <a:cs typeface="Arial"/>
              </a:rPr>
              <a:t>in </a:t>
            </a:r>
            <a:r>
              <a:rPr sz="2500" b="1" spc="-168" dirty="0">
                <a:latin typeface="Arial"/>
                <a:cs typeface="Arial"/>
              </a:rPr>
              <a:t>the </a:t>
            </a:r>
            <a:r>
              <a:rPr sz="2500" b="1" spc="-185" dirty="0">
                <a:latin typeface="Arial"/>
                <a:cs typeface="Arial"/>
              </a:rPr>
              <a:t>development </a:t>
            </a:r>
            <a:r>
              <a:rPr sz="2500" b="1" spc="-154" dirty="0">
                <a:latin typeface="Arial"/>
                <a:cs typeface="Arial"/>
              </a:rPr>
              <a:t>of </a:t>
            </a:r>
            <a:r>
              <a:rPr sz="2500" b="1" spc="-154" dirty="0">
                <a:solidFill>
                  <a:srgbClr val="008000"/>
                </a:solidFill>
                <a:latin typeface="Arial"/>
                <a:cs typeface="Arial"/>
              </a:rPr>
              <a:t>biological </a:t>
            </a:r>
            <a:r>
              <a:rPr sz="2500" b="1" spc="-150" dirty="0">
                <a:solidFill>
                  <a:srgbClr val="008000"/>
                </a:solidFill>
                <a:latin typeface="Arial"/>
                <a:cs typeface="Arial"/>
              </a:rPr>
              <a:t> </a:t>
            </a:r>
            <a:r>
              <a:rPr sz="2500" b="1" spc="-185" dirty="0">
                <a:solidFill>
                  <a:srgbClr val="008000"/>
                </a:solidFill>
                <a:latin typeface="Arial"/>
                <a:cs typeface="Arial"/>
              </a:rPr>
              <a:t>e</a:t>
            </a:r>
            <a:r>
              <a:rPr sz="2500" b="1" spc="-182" dirty="0">
                <a:solidFill>
                  <a:srgbClr val="008000"/>
                </a:solidFill>
                <a:latin typeface="Arial"/>
                <a:cs typeface="Arial"/>
              </a:rPr>
              <a:t>nz</a:t>
            </a:r>
            <a:r>
              <a:rPr sz="2500" b="1" spc="-213" dirty="0">
                <a:solidFill>
                  <a:srgbClr val="008000"/>
                </a:solidFill>
                <a:latin typeface="Arial"/>
                <a:cs typeface="Arial"/>
              </a:rPr>
              <a:t>ymes</a:t>
            </a:r>
            <a:r>
              <a:rPr sz="2500" b="1" spc="-95" dirty="0">
                <a:solidFill>
                  <a:srgbClr val="008000"/>
                </a:solidFill>
                <a:latin typeface="Arial"/>
                <a:cs typeface="Arial"/>
              </a:rPr>
              <a:t> </a:t>
            </a:r>
            <a:r>
              <a:rPr sz="2500" b="1" spc="-118" dirty="0">
                <a:latin typeface="Arial"/>
                <a:cs typeface="Arial"/>
              </a:rPr>
              <a:t>t</a:t>
            </a:r>
            <a:r>
              <a:rPr sz="2500" b="1" spc="-191" dirty="0">
                <a:latin typeface="Arial"/>
                <a:cs typeface="Arial"/>
              </a:rPr>
              <a:t>ha</a:t>
            </a:r>
            <a:r>
              <a:rPr sz="2500" b="1" spc="-113" dirty="0">
                <a:latin typeface="Arial"/>
                <a:cs typeface="Arial"/>
              </a:rPr>
              <a:t>t</a:t>
            </a:r>
            <a:r>
              <a:rPr sz="2500" b="1" spc="-91" dirty="0">
                <a:latin typeface="Arial"/>
                <a:cs typeface="Arial"/>
              </a:rPr>
              <a:t> </a:t>
            </a:r>
            <a:r>
              <a:rPr sz="2500" b="1" spc="-185" dirty="0">
                <a:latin typeface="Arial"/>
                <a:cs typeface="Arial"/>
              </a:rPr>
              <a:t>ca</a:t>
            </a:r>
            <a:r>
              <a:rPr sz="2500" b="1" spc="-200" dirty="0">
                <a:latin typeface="Arial"/>
                <a:cs typeface="Arial"/>
              </a:rPr>
              <a:t>n</a:t>
            </a:r>
            <a:r>
              <a:rPr sz="2500" b="1" spc="-91" dirty="0">
                <a:latin typeface="Arial"/>
                <a:cs typeface="Arial"/>
              </a:rPr>
              <a:t> </a:t>
            </a:r>
            <a:r>
              <a:rPr sz="2500" b="1" spc="-204" dirty="0">
                <a:latin typeface="Arial"/>
                <a:cs typeface="Arial"/>
              </a:rPr>
              <a:t>b</a:t>
            </a:r>
            <a:r>
              <a:rPr sz="2500" b="1" spc="-136" dirty="0">
                <a:latin typeface="Arial"/>
                <a:cs typeface="Arial"/>
              </a:rPr>
              <a:t>r</a:t>
            </a:r>
            <a:r>
              <a:rPr sz="2500" b="1" spc="-185" dirty="0">
                <a:latin typeface="Arial"/>
                <a:cs typeface="Arial"/>
              </a:rPr>
              <a:t>eak</a:t>
            </a:r>
            <a:r>
              <a:rPr sz="2500" b="1" spc="-91" dirty="0">
                <a:latin typeface="Arial"/>
                <a:cs typeface="Arial"/>
              </a:rPr>
              <a:t> </a:t>
            </a:r>
            <a:r>
              <a:rPr sz="2500" b="1" spc="-200" dirty="0">
                <a:latin typeface="Arial"/>
                <a:cs typeface="Arial"/>
              </a:rPr>
              <a:t>do</a:t>
            </a:r>
            <a:r>
              <a:rPr sz="2500" b="1" spc="-254" dirty="0">
                <a:latin typeface="Arial"/>
                <a:cs typeface="Arial"/>
              </a:rPr>
              <a:t>w</a:t>
            </a:r>
            <a:r>
              <a:rPr sz="2500" b="1" spc="-200" dirty="0">
                <a:latin typeface="Arial"/>
                <a:cs typeface="Arial"/>
              </a:rPr>
              <a:t>n</a:t>
            </a:r>
            <a:r>
              <a:rPr sz="2500" b="1" spc="-91" dirty="0">
                <a:latin typeface="Arial"/>
                <a:cs typeface="Arial"/>
              </a:rPr>
              <a:t> </a:t>
            </a:r>
            <a:r>
              <a:rPr sz="2500" b="1" spc="-185" dirty="0">
                <a:latin typeface="Arial"/>
                <a:cs typeface="Arial"/>
              </a:rPr>
              <a:t>ce</a:t>
            </a:r>
            <a:r>
              <a:rPr sz="2500" b="1" spc="-132" dirty="0">
                <a:latin typeface="Arial"/>
                <a:cs typeface="Arial"/>
              </a:rPr>
              <a:t>llu</a:t>
            </a:r>
            <a:r>
              <a:rPr sz="2500" b="1" spc="-150" dirty="0">
                <a:latin typeface="Arial"/>
                <a:cs typeface="Arial"/>
              </a:rPr>
              <a:t>lo</a:t>
            </a:r>
            <a:r>
              <a:rPr sz="2500" b="1" spc="-182" dirty="0">
                <a:latin typeface="Arial"/>
                <a:cs typeface="Arial"/>
              </a:rPr>
              <a:t>s</a:t>
            </a:r>
            <a:r>
              <a:rPr sz="2500" b="1" spc="-185" dirty="0">
                <a:latin typeface="Arial"/>
                <a:cs typeface="Arial"/>
              </a:rPr>
              <a:t>e</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91" dirty="0">
                <a:latin typeface="Arial"/>
                <a:cs typeface="Arial"/>
              </a:rPr>
              <a:t>hemice</a:t>
            </a:r>
            <a:r>
              <a:rPr sz="2500" b="1" spc="-132" dirty="0">
                <a:latin typeface="Arial"/>
                <a:cs typeface="Arial"/>
              </a:rPr>
              <a:t>llu</a:t>
            </a:r>
            <a:r>
              <a:rPr sz="2500" b="1" spc="-150" dirty="0">
                <a:latin typeface="Arial"/>
                <a:cs typeface="Arial"/>
              </a:rPr>
              <a:t>lo</a:t>
            </a:r>
            <a:r>
              <a:rPr sz="2500" b="1" spc="-182" dirty="0">
                <a:latin typeface="Arial"/>
                <a:cs typeface="Arial"/>
              </a:rPr>
              <a:t>s</a:t>
            </a:r>
            <a:r>
              <a:rPr sz="2500" b="1" spc="-185" dirty="0">
                <a:latin typeface="Arial"/>
                <a:cs typeface="Arial"/>
              </a:rPr>
              <a:t>e</a:t>
            </a:r>
            <a:r>
              <a:rPr sz="2500" b="1" spc="-91" dirty="0">
                <a:latin typeface="Arial"/>
                <a:cs typeface="Arial"/>
              </a:rPr>
              <a:t>.</a:t>
            </a:r>
            <a:endParaRPr sz="2500" dirty="0">
              <a:latin typeface="Arial"/>
              <a:cs typeface="Arial"/>
            </a:endParaRPr>
          </a:p>
          <a:p>
            <a:pPr marL="184424" marR="4611" indent="-172898" algn="just">
              <a:lnSpc>
                <a:spcPct val="100400"/>
              </a:lnSpc>
              <a:spcBef>
                <a:spcPts val="427"/>
              </a:spcBef>
            </a:pPr>
            <a:r>
              <a:rPr sz="2500" b="1" spc="-195" dirty="0">
                <a:latin typeface="Arial"/>
                <a:cs typeface="Arial"/>
              </a:rPr>
              <a:t>The</a:t>
            </a:r>
            <a:r>
              <a:rPr sz="2500" b="1" spc="-191" dirty="0">
                <a:latin typeface="Arial"/>
                <a:cs typeface="Arial"/>
              </a:rPr>
              <a:t> </a:t>
            </a:r>
            <a:r>
              <a:rPr sz="2500" b="1" spc="-127" dirty="0">
                <a:latin typeface="Arial"/>
                <a:cs typeface="Arial"/>
              </a:rPr>
              <a:t>first </a:t>
            </a:r>
            <a:r>
              <a:rPr sz="2500" b="1" spc="-159" dirty="0">
                <a:latin typeface="Arial"/>
                <a:cs typeface="Arial"/>
              </a:rPr>
              <a:t>application </a:t>
            </a:r>
            <a:r>
              <a:rPr sz="2500" b="1" spc="-154" dirty="0">
                <a:latin typeface="Arial"/>
                <a:cs typeface="Arial"/>
              </a:rPr>
              <a:t>of </a:t>
            </a:r>
            <a:r>
              <a:rPr sz="2500" b="1" spc="-200" dirty="0">
                <a:latin typeface="Arial"/>
                <a:cs typeface="Arial"/>
              </a:rPr>
              <a:t>enzymes</a:t>
            </a:r>
            <a:r>
              <a:rPr sz="2500" b="1" spc="-195" dirty="0">
                <a:latin typeface="Arial"/>
                <a:cs typeface="Arial"/>
              </a:rPr>
              <a:t> </a:t>
            </a:r>
            <a:r>
              <a:rPr sz="2500" b="1" spc="-159" dirty="0">
                <a:latin typeface="Arial"/>
                <a:cs typeface="Arial"/>
              </a:rPr>
              <a:t>to </a:t>
            </a:r>
            <a:r>
              <a:rPr sz="2500" b="1" spc="-213" dirty="0">
                <a:latin typeface="Arial"/>
                <a:cs typeface="Arial"/>
              </a:rPr>
              <a:t>wood</a:t>
            </a:r>
            <a:r>
              <a:rPr sz="2500" b="1" spc="-208" dirty="0">
                <a:latin typeface="Arial"/>
                <a:cs typeface="Arial"/>
              </a:rPr>
              <a:t> </a:t>
            </a:r>
            <a:r>
              <a:rPr sz="2500" b="1" spc="-168" dirty="0">
                <a:latin typeface="Arial"/>
                <a:cs typeface="Arial"/>
              </a:rPr>
              <a:t>hydrolysis </a:t>
            </a:r>
            <a:r>
              <a:rPr sz="2500" b="1" spc="-150" dirty="0">
                <a:latin typeface="Arial"/>
                <a:cs typeface="Arial"/>
              </a:rPr>
              <a:t>in </a:t>
            </a:r>
            <a:r>
              <a:rPr sz="2500" b="1" spc="-191" dirty="0">
                <a:latin typeface="Arial"/>
                <a:cs typeface="Arial"/>
              </a:rPr>
              <a:t>an</a:t>
            </a:r>
            <a:r>
              <a:rPr sz="2500" b="1" spc="-185" dirty="0">
                <a:latin typeface="Arial"/>
                <a:cs typeface="Arial"/>
              </a:rPr>
              <a:t> </a:t>
            </a:r>
            <a:r>
              <a:rPr sz="2500" b="1" spc="-168" dirty="0">
                <a:latin typeface="Arial"/>
                <a:cs typeface="Arial"/>
              </a:rPr>
              <a:t>ethanol </a:t>
            </a:r>
            <a:r>
              <a:rPr sz="2500" b="1" spc="-182" dirty="0">
                <a:latin typeface="Arial"/>
                <a:cs typeface="Arial"/>
              </a:rPr>
              <a:t>process</a:t>
            </a:r>
            <a:r>
              <a:rPr sz="2500" b="1" spc="-177" dirty="0">
                <a:latin typeface="Arial"/>
                <a:cs typeface="Arial"/>
              </a:rPr>
              <a:t> </a:t>
            </a:r>
            <a:r>
              <a:rPr sz="2500" b="1" spc="-208" dirty="0">
                <a:latin typeface="Arial"/>
                <a:cs typeface="Arial"/>
              </a:rPr>
              <a:t>was</a:t>
            </a:r>
            <a:r>
              <a:rPr sz="2500" b="1" spc="-204" dirty="0">
                <a:latin typeface="Arial"/>
                <a:cs typeface="Arial"/>
              </a:rPr>
              <a:t> </a:t>
            </a:r>
            <a:r>
              <a:rPr sz="2500" b="1" spc="-159" dirty="0">
                <a:latin typeface="Arial"/>
                <a:cs typeface="Arial"/>
              </a:rPr>
              <a:t>to </a:t>
            </a:r>
            <a:r>
              <a:rPr sz="2500" b="1" spc="-154" dirty="0">
                <a:latin typeface="Arial"/>
                <a:cs typeface="Arial"/>
              </a:rPr>
              <a:t> </a:t>
            </a:r>
            <a:r>
              <a:rPr sz="2500" b="1" spc="-177" dirty="0">
                <a:latin typeface="Arial"/>
                <a:cs typeface="Arial"/>
              </a:rPr>
              <a:t>simply</a:t>
            </a:r>
            <a:r>
              <a:rPr sz="2500" b="1" spc="154" dirty="0">
                <a:latin typeface="Arial"/>
                <a:cs typeface="Arial"/>
              </a:rPr>
              <a:t> </a:t>
            </a:r>
            <a:r>
              <a:rPr sz="2500" b="1" spc="-168" dirty="0">
                <a:latin typeface="Arial"/>
                <a:cs typeface="Arial"/>
              </a:rPr>
              <a:t>replace</a:t>
            </a:r>
            <a:r>
              <a:rPr sz="2500" b="1" spc="-163" dirty="0">
                <a:latin typeface="Arial"/>
                <a:cs typeface="Arial"/>
              </a:rPr>
              <a:t> </a:t>
            </a:r>
            <a:r>
              <a:rPr sz="2500" b="1" spc="-168" dirty="0">
                <a:latin typeface="Arial"/>
                <a:cs typeface="Arial"/>
              </a:rPr>
              <a:t>the</a:t>
            </a:r>
            <a:r>
              <a:rPr sz="2500" b="1" spc="-163" dirty="0">
                <a:latin typeface="Arial"/>
                <a:cs typeface="Arial"/>
              </a:rPr>
              <a:t> </a:t>
            </a:r>
            <a:r>
              <a:rPr sz="2500" b="1" spc="-159" dirty="0">
                <a:latin typeface="Arial"/>
                <a:cs typeface="Arial"/>
              </a:rPr>
              <a:t>cellulose</a:t>
            </a:r>
            <a:r>
              <a:rPr sz="2500" b="1" spc="-154" dirty="0">
                <a:latin typeface="Arial"/>
                <a:cs typeface="Arial"/>
              </a:rPr>
              <a:t> </a:t>
            </a:r>
            <a:r>
              <a:rPr sz="2500" b="1" spc="-168" dirty="0">
                <a:latin typeface="Arial"/>
                <a:cs typeface="Arial"/>
              </a:rPr>
              <a:t>acid</a:t>
            </a:r>
            <a:r>
              <a:rPr sz="2500" b="1" spc="-163" dirty="0">
                <a:latin typeface="Arial"/>
                <a:cs typeface="Arial"/>
              </a:rPr>
              <a:t> </a:t>
            </a:r>
            <a:r>
              <a:rPr sz="2500" b="1" spc="-168" dirty="0">
                <a:latin typeface="Arial"/>
                <a:cs typeface="Arial"/>
              </a:rPr>
              <a:t>hydrolysis</a:t>
            </a:r>
            <a:r>
              <a:rPr sz="2500" b="1" spc="-163" dirty="0">
                <a:latin typeface="Arial"/>
                <a:cs typeface="Arial"/>
              </a:rPr>
              <a:t> </a:t>
            </a:r>
            <a:r>
              <a:rPr sz="2500" b="1" spc="-172" dirty="0">
                <a:latin typeface="Arial"/>
                <a:cs typeface="Arial"/>
              </a:rPr>
              <a:t>step</a:t>
            </a:r>
            <a:r>
              <a:rPr sz="2500" b="1" spc="-168" dirty="0">
                <a:latin typeface="Arial"/>
                <a:cs typeface="Arial"/>
              </a:rPr>
              <a:t> with</a:t>
            </a:r>
            <a:r>
              <a:rPr sz="2500" b="1" spc="-163" dirty="0">
                <a:latin typeface="Arial"/>
                <a:cs typeface="Arial"/>
              </a:rPr>
              <a:t> </a:t>
            </a:r>
            <a:r>
              <a:rPr sz="2500" b="1" spc="-185" dirty="0">
                <a:latin typeface="Arial"/>
                <a:cs typeface="Arial"/>
              </a:rPr>
              <a:t>a</a:t>
            </a:r>
            <a:r>
              <a:rPr sz="2500" b="1" spc="136" dirty="0">
                <a:latin typeface="Arial"/>
                <a:cs typeface="Arial"/>
              </a:rPr>
              <a:t> </a:t>
            </a:r>
            <a:r>
              <a:rPr sz="2500" b="1" spc="-159" dirty="0">
                <a:latin typeface="Arial"/>
                <a:cs typeface="Arial"/>
              </a:rPr>
              <a:t>cellulose</a:t>
            </a:r>
            <a:r>
              <a:rPr sz="2500" b="1" spc="191" dirty="0">
                <a:latin typeface="Arial"/>
                <a:cs typeface="Arial"/>
              </a:rPr>
              <a:t> </a:t>
            </a:r>
            <a:r>
              <a:rPr sz="2500" b="1" spc="-200" dirty="0">
                <a:latin typeface="Arial"/>
                <a:cs typeface="Arial"/>
              </a:rPr>
              <a:t>enzyme </a:t>
            </a:r>
            <a:r>
              <a:rPr sz="2500" b="1" spc="-195" dirty="0">
                <a:latin typeface="Arial"/>
                <a:cs typeface="Arial"/>
              </a:rPr>
              <a:t> </a:t>
            </a:r>
            <a:r>
              <a:rPr sz="2500" b="1" spc="-168" dirty="0">
                <a:latin typeface="Arial"/>
                <a:cs typeface="Arial"/>
              </a:rPr>
              <a:t>hydrolysis</a:t>
            </a:r>
            <a:r>
              <a:rPr sz="2500" b="1" spc="-91" dirty="0">
                <a:latin typeface="Arial"/>
                <a:cs typeface="Arial"/>
              </a:rPr>
              <a:t> </a:t>
            </a:r>
            <a:r>
              <a:rPr sz="2500" b="1" spc="-154" dirty="0">
                <a:latin typeface="Arial"/>
                <a:cs typeface="Arial"/>
              </a:rPr>
              <a:t>step.</a:t>
            </a:r>
            <a:r>
              <a:rPr sz="2500" b="1" spc="-86" dirty="0">
                <a:latin typeface="Arial"/>
                <a:cs typeface="Arial"/>
              </a:rPr>
              <a:t> </a:t>
            </a:r>
            <a:r>
              <a:rPr sz="2500" b="1" spc="-168" dirty="0">
                <a:latin typeface="Arial"/>
                <a:cs typeface="Arial"/>
              </a:rPr>
              <a:t>This</a:t>
            </a:r>
            <a:r>
              <a:rPr sz="2500" b="1" spc="-91" dirty="0">
                <a:latin typeface="Arial"/>
                <a:cs typeface="Arial"/>
              </a:rPr>
              <a:t> </a:t>
            </a:r>
            <a:r>
              <a:rPr sz="2500" b="1" spc="-141" dirty="0">
                <a:latin typeface="Arial"/>
                <a:cs typeface="Arial"/>
              </a:rPr>
              <a:t>is</a:t>
            </a:r>
            <a:r>
              <a:rPr sz="2500" b="1" spc="-86" dirty="0">
                <a:latin typeface="Arial"/>
                <a:cs typeface="Arial"/>
              </a:rPr>
              <a:t> </a:t>
            </a:r>
            <a:r>
              <a:rPr sz="2500" b="1" spc="-159" dirty="0">
                <a:latin typeface="Arial"/>
                <a:cs typeface="Arial"/>
              </a:rPr>
              <a:t>called</a:t>
            </a:r>
            <a:r>
              <a:rPr sz="2500" b="1" spc="-91" dirty="0">
                <a:latin typeface="Arial"/>
                <a:cs typeface="Arial"/>
              </a:rPr>
              <a:t> </a:t>
            </a:r>
            <a:r>
              <a:rPr sz="2500" b="1" spc="-172" dirty="0">
                <a:latin typeface="Arial"/>
                <a:cs typeface="Arial"/>
              </a:rPr>
              <a:t>separate</a:t>
            </a:r>
            <a:r>
              <a:rPr sz="2500" b="1" spc="-86" dirty="0">
                <a:latin typeface="Arial"/>
                <a:cs typeface="Arial"/>
              </a:rPr>
              <a:t> </a:t>
            </a:r>
            <a:r>
              <a:rPr sz="2500" b="1" spc="-168" dirty="0">
                <a:latin typeface="Arial"/>
                <a:cs typeface="Arial"/>
              </a:rPr>
              <a:t>hydrolysis</a:t>
            </a:r>
            <a:r>
              <a:rPr sz="2500" b="1" spc="-91" dirty="0">
                <a:latin typeface="Arial"/>
                <a:cs typeface="Arial"/>
              </a:rPr>
              <a:t> </a:t>
            </a:r>
            <a:r>
              <a:rPr sz="2500" b="1" spc="-195" dirty="0">
                <a:latin typeface="Arial"/>
                <a:cs typeface="Arial"/>
              </a:rPr>
              <a:t>and</a:t>
            </a:r>
            <a:r>
              <a:rPr sz="2500" b="1" spc="-86" dirty="0">
                <a:latin typeface="Arial"/>
                <a:cs typeface="Arial"/>
              </a:rPr>
              <a:t> </a:t>
            </a:r>
            <a:r>
              <a:rPr sz="2500" b="1" spc="-168" dirty="0">
                <a:latin typeface="Arial"/>
                <a:cs typeface="Arial"/>
              </a:rPr>
              <a:t>fermentation</a:t>
            </a:r>
            <a:r>
              <a:rPr sz="2500" b="1" spc="-91" dirty="0">
                <a:latin typeface="Arial"/>
                <a:cs typeface="Arial"/>
              </a:rPr>
              <a:t> </a:t>
            </a:r>
            <a:r>
              <a:rPr sz="2500" b="1" spc="-163" dirty="0">
                <a:latin typeface="Arial"/>
                <a:cs typeface="Arial"/>
              </a:rPr>
              <a:t>(SHF).</a:t>
            </a:r>
            <a:endParaRPr sz="2500" dirty="0">
              <a:latin typeface="Arial"/>
              <a:cs typeface="Arial"/>
            </a:endParaRPr>
          </a:p>
        </p:txBody>
      </p:sp>
      <p:sp>
        <p:nvSpPr>
          <p:cNvPr id="112" name="object 112"/>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a:t>
            </a:r>
            <a:r>
              <a:rPr sz="3600" spc="-200" dirty="0"/>
              <a:t>l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r>
              <a:rPr sz="3600" spc="-200" dirty="0"/>
              <a:t> </a:t>
            </a:r>
            <a:r>
              <a:rPr sz="3600" spc="-481" dirty="0"/>
              <a:t>P</a:t>
            </a:r>
            <a:r>
              <a:rPr sz="3600" spc="-286" dirty="0"/>
              <a:t>r</a:t>
            </a:r>
            <a:r>
              <a:rPr sz="3600" spc="-408" dirty="0"/>
              <a:t>ocess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1" y="1954478"/>
            <a:ext cx="7676926" cy="3624422"/>
          </a:xfrm>
          <a:prstGeom prst="rect">
            <a:avLst/>
          </a:prstGeom>
        </p:spPr>
        <p:txBody>
          <a:bodyPr vert="horz" wrap="square" lIns="0" tIns="11526" rIns="0" bIns="0" rtlCol="0">
            <a:spAutoFit/>
          </a:bodyPr>
          <a:lstStyle/>
          <a:p>
            <a:pPr marL="184424" marR="4611" indent="-172898" algn="just">
              <a:spcBef>
                <a:spcPts val="91"/>
              </a:spcBef>
            </a:pPr>
            <a:r>
              <a:rPr sz="2500" b="1" spc="-222" dirty="0">
                <a:latin typeface="Arial"/>
                <a:cs typeface="Arial"/>
              </a:rPr>
              <a:t>An</a:t>
            </a:r>
            <a:r>
              <a:rPr sz="2500" b="1" spc="-218" dirty="0">
                <a:latin typeface="Arial"/>
                <a:cs typeface="Arial"/>
              </a:rPr>
              <a:t> </a:t>
            </a:r>
            <a:r>
              <a:rPr sz="2500" b="1" spc="-172" dirty="0">
                <a:latin typeface="Arial"/>
                <a:cs typeface="Arial"/>
              </a:rPr>
              <a:t>important</a:t>
            </a:r>
            <a:r>
              <a:rPr sz="2500" b="1" spc="-168" dirty="0">
                <a:latin typeface="Arial"/>
                <a:cs typeface="Arial"/>
              </a:rPr>
              <a:t> </a:t>
            </a:r>
            <a:r>
              <a:rPr sz="2500" b="1" spc="-182" dirty="0">
                <a:latin typeface="Arial"/>
                <a:cs typeface="Arial"/>
              </a:rPr>
              <a:t>process</a:t>
            </a:r>
            <a:r>
              <a:rPr sz="2500" b="1" spc="-177" dirty="0">
                <a:latin typeface="Arial"/>
                <a:cs typeface="Arial"/>
              </a:rPr>
              <a:t> </a:t>
            </a:r>
            <a:r>
              <a:rPr sz="2500" b="1" spc="-168" dirty="0">
                <a:latin typeface="Arial"/>
                <a:cs typeface="Arial"/>
              </a:rPr>
              <a:t>modification</a:t>
            </a:r>
            <a:r>
              <a:rPr sz="2500" b="1" spc="-163" dirty="0">
                <a:latin typeface="Arial"/>
                <a:cs typeface="Arial"/>
              </a:rPr>
              <a:t> </a:t>
            </a:r>
            <a:r>
              <a:rPr sz="2500" b="1" spc="-218" dirty="0">
                <a:latin typeface="Arial"/>
                <a:cs typeface="Arial"/>
              </a:rPr>
              <a:t>made</a:t>
            </a:r>
            <a:r>
              <a:rPr sz="2500" b="1" spc="-213" dirty="0">
                <a:latin typeface="Arial"/>
                <a:cs typeface="Arial"/>
              </a:rPr>
              <a:t> </a:t>
            </a:r>
            <a:r>
              <a:rPr sz="2500" b="1" spc="-150" dirty="0">
                <a:latin typeface="Arial"/>
                <a:cs typeface="Arial"/>
              </a:rPr>
              <a:t>for </a:t>
            </a:r>
            <a:r>
              <a:rPr sz="2500" b="1" spc="-168" dirty="0">
                <a:latin typeface="Arial"/>
                <a:cs typeface="Arial"/>
              </a:rPr>
              <a:t>the</a:t>
            </a:r>
            <a:r>
              <a:rPr sz="2500" b="1" spc="168" dirty="0">
                <a:latin typeface="Arial"/>
                <a:cs typeface="Arial"/>
              </a:rPr>
              <a:t> </a:t>
            </a:r>
            <a:r>
              <a:rPr sz="2500" b="1" spc="-177" dirty="0">
                <a:latin typeface="Arial"/>
                <a:cs typeface="Arial"/>
              </a:rPr>
              <a:t>enzymatic</a:t>
            </a:r>
            <a:r>
              <a:rPr sz="2500" b="1" spc="150" dirty="0">
                <a:latin typeface="Arial"/>
                <a:cs typeface="Arial"/>
              </a:rPr>
              <a:t> </a:t>
            </a:r>
            <a:r>
              <a:rPr sz="2500" b="1" spc="-168" dirty="0">
                <a:latin typeface="Arial"/>
                <a:cs typeface="Arial"/>
              </a:rPr>
              <a:t>hydrolysis</a:t>
            </a:r>
            <a:r>
              <a:rPr sz="2500" b="1" spc="168" dirty="0">
                <a:latin typeface="Arial"/>
                <a:cs typeface="Arial"/>
              </a:rPr>
              <a:t> </a:t>
            </a:r>
            <a:r>
              <a:rPr sz="2500" b="1" spc="-154" dirty="0">
                <a:latin typeface="Arial"/>
                <a:cs typeface="Arial"/>
              </a:rPr>
              <a:t>of </a:t>
            </a:r>
            <a:r>
              <a:rPr sz="2500" b="1" spc="-191" dirty="0">
                <a:latin typeface="Arial"/>
                <a:cs typeface="Arial"/>
              </a:rPr>
              <a:t>biomass </a:t>
            </a:r>
            <a:r>
              <a:rPr sz="2500" b="1" spc="-185" dirty="0">
                <a:latin typeface="Arial"/>
                <a:cs typeface="Arial"/>
              </a:rPr>
              <a:t> </a:t>
            </a:r>
            <a:r>
              <a:rPr sz="2500" b="1" spc="-208" dirty="0">
                <a:latin typeface="Arial"/>
                <a:cs typeface="Arial"/>
              </a:rPr>
              <a:t>was</a:t>
            </a:r>
            <a:r>
              <a:rPr sz="2500" b="1" spc="-204" dirty="0">
                <a:latin typeface="Arial"/>
                <a:cs typeface="Arial"/>
              </a:rPr>
              <a:t> </a:t>
            </a:r>
            <a:r>
              <a:rPr sz="2500" b="1" spc="-168" dirty="0">
                <a:latin typeface="Arial"/>
                <a:cs typeface="Arial"/>
              </a:rPr>
              <a:t>the</a:t>
            </a:r>
            <a:r>
              <a:rPr sz="2500" b="1" spc="-163" dirty="0">
                <a:latin typeface="Arial"/>
                <a:cs typeface="Arial"/>
              </a:rPr>
              <a:t> introduction</a:t>
            </a:r>
            <a:r>
              <a:rPr sz="2500" b="1" spc="-159" dirty="0">
                <a:latin typeface="Arial"/>
                <a:cs typeface="Arial"/>
              </a:rPr>
              <a:t> </a:t>
            </a:r>
            <a:r>
              <a:rPr sz="2500" b="1" spc="-154" dirty="0">
                <a:latin typeface="Arial"/>
                <a:cs typeface="Arial"/>
              </a:rPr>
              <a:t>of</a:t>
            </a:r>
            <a:r>
              <a:rPr sz="2500" b="1" spc="-150" dirty="0">
                <a:latin typeface="Arial"/>
                <a:cs typeface="Arial"/>
              </a:rPr>
              <a:t> </a:t>
            </a:r>
            <a:r>
              <a:rPr sz="2500" b="1" spc="-182" dirty="0">
                <a:solidFill>
                  <a:srgbClr val="008000"/>
                </a:solidFill>
                <a:latin typeface="Arial"/>
                <a:cs typeface="Arial"/>
              </a:rPr>
              <a:t>simultaneous</a:t>
            </a:r>
            <a:r>
              <a:rPr sz="2500" b="1" spc="-177" dirty="0">
                <a:solidFill>
                  <a:srgbClr val="008000"/>
                </a:solidFill>
                <a:latin typeface="Arial"/>
                <a:cs typeface="Arial"/>
              </a:rPr>
              <a:t> </a:t>
            </a:r>
            <a:r>
              <a:rPr sz="2500" b="1" spc="-159" dirty="0">
                <a:solidFill>
                  <a:srgbClr val="008000"/>
                </a:solidFill>
                <a:latin typeface="Arial"/>
                <a:cs typeface="Arial"/>
              </a:rPr>
              <a:t>saccharification</a:t>
            </a:r>
            <a:r>
              <a:rPr sz="2500" b="1" spc="-154" dirty="0">
                <a:solidFill>
                  <a:srgbClr val="008000"/>
                </a:solidFill>
                <a:latin typeface="Arial"/>
                <a:cs typeface="Arial"/>
              </a:rPr>
              <a:t> </a:t>
            </a:r>
            <a:r>
              <a:rPr sz="2500" b="1" spc="-195" dirty="0">
                <a:solidFill>
                  <a:srgbClr val="008000"/>
                </a:solidFill>
                <a:latin typeface="Arial"/>
                <a:cs typeface="Arial"/>
              </a:rPr>
              <a:t>and</a:t>
            </a:r>
            <a:r>
              <a:rPr sz="2500" b="1" spc="-191" dirty="0">
                <a:solidFill>
                  <a:srgbClr val="008000"/>
                </a:solidFill>
                <a:latin typeface="Arial"/>
                <a:cs typeface="Arial"/>
              </a:rPr>
              <a:t> </a:t>
            </a:r>
            <a:r>
              <a:rPr sz="2500" b="1" spc="-168" dirty="0">
                <a:solidFill>
                  <a:srgbClr val="008000"/>
                </a:solidFill>
                <a:latin typeface="Arial"/>
                <a:cs typeface="Arial"/>
              </a:rPr>
              <a:t>fermentation</a:t>
            </a:r>
            <a:r>
              <a:rPr sz="2500" b="1" spc="168" dirty="0">
                <a:solidFill>
                  <a:srgbClr val="008000"/>
                </a:solidFill>
                <a:latin typeface="Arial"/>
                <a:cs typeface="Arial"/>
              </a:rPr>
              <a:t> </a:t>
            </a:r>
            <a:r>
              <a:rPr sz="2500" b="1" spc="-159" dirty="0">
                <a:latin typeface="Arial"/>
                <a:cs typeface="Arial"/>
              </a:rPr>
              <a:t>(</a:t>
            </a:r>
            <a:r>
              <a:rPr sz="2500" b="1" spc="-159" dirty="0">
                <a:solidFill>
                  <a:srgbClr val="008000"/>
                </a:solidFill>
                <a:latin typeface="Arial"/>
                <a:cs typeface="Arial"/>
              </a:rPr>
              <a:t>SSF</a:t>
            </a:r>
            <a:r>
              <a:rPr sz="2500" b="1" spc="-159" dirty="0">
                <a:latin typeface="Arial"/>
                <a:cs typeface="Arial"/>
              </a:rPr>
              <a:t>), </a:t>
            </a:r>
            <a:r>
              <a:rPr sz="2500" b="1" spc="-154" dirty="0">
                <a:latin typeface="Arial"/>
                <a:cs typeface="Arial"/>
              </a:rPr>
              <a:t> </a:t>
            </a:r>
            <a:r>
              <a:rPr sz="2500" b="1" spc="-254" dirty="0">
                <a:latin typeface="Arial"/>
                <a:cs typeface="Arial"/>
              </a:rPr>
              <a:t>w</a:t>
            </a:r>
            <a:r>
              <a:rPr sz="2500" b="1" spc="-168" dirty="0">
                <a:latin typeface="Arial"/>
                <a:cs typeface="Arial"/>
              </a:rPr>
              <a:t>hich</a:t>
            </a:r>
            <a:r>
              <a:rPr sz="2500" b="1" spc="-54" dirty="0">
                <a:latin typeface="Arial"/>
                <a:cs typeface="Arial"/>
              </a:rPr>
              <a:t> </a:t>
            </a:r>
            <a:r>
              <a:rPr sz="2500" b="1" spc="-191" dirty="0">
                <a:latin typeface="Arial"/>
                <a:cs typeface="Arial"/>
              </a:rPr>
              <a:t>has</a:t>
            </a:r>
            <a:r>
              <a:rPr sz="2500" b="1" spc="-54" dirty="0">
                <a:latin typeface="Arial"/>
                <a:cs typeface="Arial"/>
              </a:rPr>
              <a:t> </a:t>
            </a:r>
            <a:r>
              <a:rPr sz="2500" b="1" spc="-136" dirty="0">
                <a:latin typeface="Arial"/>
                <a:cs typeface="Arial"/>
              </a:rPr>
              <a:t>r</a:t>
            </a:r>
            <a:r>
              <a:rPr sz="2500" b="1" spc="-191" dirty="0">
                <a:latin typeface="Arial"/>
                <a:cs typeface="Arial"/>
              </a:rPr>
              <a:t>ecen</a:t>
            </a:r>
            <a:r>
              <a:rPr sz="2500" b="1" spc="-113" dirty="0">
                <a:latin typeface="Arial"/>
                <a:cs typeface="Arial"/>
              </a:rPr>
              <a:t>t</a:t>
            </a:r>
            <a:r>
              <a:rPr sz="2500" b="1" spc="-95" dirty="0">
                <a:latin typeface="Arial"/>
                <a:cs typeface="Arial"/>
              </a:rPr>
              <a:t>l</a:t>
            </a:r>
            <a:r>
              <a:rPr sz="2500" b="1" spc="-182" dirty="0">
                <a:latin typeface="Arial"/>
                <a:cs typeface="Arial"/>
              </a:rPr>
              <a:t>y</a:t>
            </a:r>
            <a:r>
              <a:rPr sz="2500" b="1" spc="-54" dirty="0">
                <a:latin typeface="Arial"/>
                <a:cs typeface="Arial"/>
              </a:rPr>
              <a:t> </a:t>
            </a:r>
            <a:r>
              <a:rPr sz="2500" b="1" spc="-191" dirty="0">
                <a:latin typeface="Arial"/>
                <a:cs typeface="Arial"/>
              </a:rPr>
              <a:t>been</a:t>
            </a:r>
            <a:r>
              <a:rPr sz="2500" b="1" spc="-54" dirty="0">
                <a:latin typeface="Arial"/>
                <a:cs typeface="Arial"/>
              </a:rPr>
              <a:t> </a:t>
            </a:r>
            <a:r>
              <a:rPr sz="2500" b="1" spc="-195" dirty="0">
                <a:latin typeface="Arial"/>
                <a:cs typeface="Arial"/>
              </a:rPr>
              <a:t>im</a:t>
            </a:r>
            <a:r>
              <a:rPr sz="2500" b="1" spc="-172" dirty="0">
                <a:latin typeface="Arial"/>
                <a:cs typeface="Arial"/>
              </a:rPr>
              <a:t>pr</a:t>
            </a:r>
            <a:r>
              <a:rPr sz="2500" b="1" spc="-191" dirty="0">
                <a:latin typeface="Arial"/>
                <a:cs typeface="Arial"/>
              </a:rPr>
              <a:t>oved</a:t>
            </a:r>
            <a:r>
              <a:rPr sz="2500" b="1" spc="-54" dirty="0">
                <a:latin typeface="Arial"/>
                <a:cs typeface="Arial"/>
              </a:rPr>
              <a:t> </a:t>
            </a:r>
            <a:r>
              <a:rPr sz="2500" b="1" spc="-118" dirty="0">
                <a:latin typeface="Arial"/>
                <a:cs typeface="Arial"/>
              </a:rPr>
              <a:t>t</a:t>
            </a:r>
            <a:r>
              <a:rPr sz="2500" b="1" spc="-200" dirty="0">
                <a:latin typeface="Arial"/>
                <a:cs typeface="Arial"/>
              </a:rPr>
              <a:t>o</a:t>
            </a:r>
            <a:r>
              <a:rPr sz="2500" b="1" spc="-54" dirty="0">
                <a:latin typeface="Arial"/>
                <a:cs typeface="Arial"/>
              </a:rPr>
              <a:t> </a:t>
            </a:r>
            <a:r>
              <a:rPr sz="2500" b="1" spc="-150" dirty="0">
                <a:latin typeface="Arial"/>
                <a:cs typeface="Arial"/>
              </a:rPr>
              <a:t>in</a:t>
            </a:r>
            <a:r>
              <a:rPr sz="2500" b="1" spc="-182" dirty="0">
                <a:latin typeface="Arial"/>
                <a:cs typeface="Arial"/>
              </a:rPr>
              <a:t>c</a:t>
            </a:r>
            <a:r>
              <a:rPr sz="2500" b="1" spc="-168" dirty="0">
                <a:latin typeface="Arial"/>
                <a:cs typeface="Arial"/>
              </a:rPr>
              <a:t>lud</a:t>
            </a:r>
            <a:r>
              <a:rPr sz="2500" b="1" spc="-185" dirty="0">
                <a:latin typeface="Arial"/>
                <a:cs typeface="Arial"/>
              </a:rPr>
              <a:t>e</a:t>
            </a:r>
            <a:r>
              <a:rPr sz="2500" b="1" spc="-54" dirty="0">
                <a:latin typeface="Arial"/>
                <a:cs typeface="Arial"/>
              </a:rPr>
              <a:t> </a:t>
            </a:r>
            <a:r>
              <a:rPr sz="2500" b="1" spc="-118" dirty="0">
                <a:latin typeface="Arial"/>
                <a:cs typeface="Arial"/>
              </a:rPr>
              <a:t>t</a:t>
            </a:r>
            <a:r>
              <a:rPr sz="2500" b="1" spc="-191" dirty="0">
                <a:latin typeface="Arial"/>
                <a:cs typeface="Arial"/>
              </a:rPr>
              <a:t>he</a:t>
            </a:r>
            <a:r>
              <a:rPr sz="2500" b="1" spc="-54" dirty="0">
                <a:latin typeface="Arial"/>
                <a:cs typeface="Arial"/>
              </a:rPr>
              <a:t> </a:t>
            </a:r>
            <a:r>
              <a:rPr sz="2500" b="1" spc="-191" dirty="0">
                <a:latin typeface="Arial"/>
                <a:cs typeface="Arial"/>
              </a:rPr>
              <a:t>co</a:t>
            </a:r>
            <a:r>
              <a:rPr sz="2500" b="1" spc="-113" dirty="0">
                <a:latin typeface="Arial"/>
                <a:cs typeface="Arial"/>
              </a:rPr>
              <a:t>-</a:t>
            </a:r>
            <a:r>
              <a:rPr sz="2500" b="1" spc="-118" dirty="0">
                <a:latin typeface="Arial"/>
                <a:cs typeface="Arial"/>
              </a:rPr>
              <a:t>f</a:t>
            </a:r>
            <a:r>
              <a:rPr sz="2500" b="1" spc="-185" dirty="0">
                <a:latin typeface="Arial"/>
                <a:cs typeface="Arial"/>
              </a:rPr>
              <a:t>e</a:t>
            </a:r>
            <a:r>
              <a:rPr sz="2500" b="1" spc="-136" dirty="0">
                <a:latin typeface="Arial"/>
                <a:cs typeface="Arial"/>
              </a:rPr>
              <a:t>r</a:t>
            </a:r>
            <a:r>
              <a:rPr sz="2500" b="1" spc="-227" dirty="0">
                <a:latin typeface="Arial"/>
                <a:cs typeface="Arial"/>
              </a:rPr>
              <a:t>men</a:t>
            </a:r>
            <a:r>
              <a:rPr sz="2500" b="1" spc="-113" dirty="0">
                <a:latin typeface="Arial"/>
                <a:cs typeface="Arial"/>
              </a:rPr>
              <a:t>t</a:t>
            </a:r>
            <a:r>
              <a:rPr sz="2500" b="1" spc="-185" dirty="0">
                <a:latin typeface="Arial"/>
                <a:cs typeface="Arial"/>
              </a:rPr>
              <a:t>a</a:t>
            </a:r>
            <a:r>
              <a:rPr sz="2500" b="1" spc="-118" dirty="0">
                <a:latin typeface="Arial"/>
                <a:cs typeface="Arial"/>
              </a:rPr>
              <a:t>t</a:t>
            </a:r>
            <a:r>
              <a:rPr sz="2500" b="1" spc="-150" dirty="0">
                <a:latin typeface="Arial"/>
                <a:cs typeface="Arial"/>
              </a:rPr>
              <a:t>io</a:t>
            </a:r>
            <a:r>
              <a:rPr sz="2500" b="1" spc="-200" dirty="0">
                <a:latin typeface="Arial"/>
                <a:cs typeface="Arial"/>
              </a:rPr>
              <a:t>n</a:t>
            </a:r>
            <a:r>
              <a:rPr sz="2500" b="1" spc="-54" dirty="0">
                <a:latin typeface="Arial"/>
                <a:cs typeface="Arial"/>
              </a:rPr>
              <a:t> </a:t>
            </a:r>
            <a:r>
              <a:rPr sz="2500" b="1" spc="-154" dirty="0">
                <a:latin typeface="Arial"/>
                <a:cs typeface="Arial"/>
              </a:rPr>
              <a:t>of</a:t>
            </a:r>
            <a:r>
              <a:rPr sz="2500" b="1" spc="-54" dirty="0">
                <a:latin typeface="Arial"/>
                <a:cs typeface="Arial"/>
              </a:rPr>
              <a:t> </a:t>
            </a:r>
            <a:r>
              <a:rPr sz="2500" b="1" spc="-245" dirty="0">
                <a:latin typeface="Arial"/>
                <a:cs typeface="Arial"/>
              </a:rPr>
              <a:t>mu</a:t>
            </a:r>
            <a:r>
              <a:rPr sz="2500" b="1" spc="-91" dirty="0">
                <a:latin typeface="Arial"/>
                <a:cs typeface="Arial"/>
              </a:rPr>
              <a:t>l</a:t>
            </a:r>
            <a:r>
              <a:rPr sz="2500" b="1" spc="-113" dirty="0">
                <a:latin typeface="Arial"/>
                <a:cs typeface="Arial"/>
              </a:rPr>
              <a:t>t</a:t>
            </a:r>
            <a:r>
              <a:rPr sz="2500" b="1" spc="-132" dirty="0">
                <a:latin typeface="Arial"/>
                <a:cs typeface="Arial"/>
              </a:rPr>
              <a:t>ipl</a:t>
            </a:r>
            <a:r>
              <a:rPr sz="2500" b="1" spc="-182" dirty="0">
                <a:latin typeface="Arial"/>
                <a:cs typeface="Arial"/>
              </a:rPr>
              <a:t>e</a:t>
            </a:r>
            <a:r>
              <a:rPr sz="2500" b="1" spc="-54" dirty="0">
                <a:latin typeface="Arial"/>
                <a:cs typeface="Arial"/>
              </a:rPr>
              <a:t> </a:t>
            </a:r>
            <a:r>
              <a:rPr sz="2500" b="1" spc="-185" dirty="0">
                <a:latin typeface="Arial"/>
                <a:cs typeface="Arial"/>
              </a:rPr>
              <a:t>s</a:t>
            </a:r>
            <a:r>
              <a:rPr sz="2500" b="1" spc="-200" dirty="0">
                <a:latin typeface="Arial"/>
                <a:cs typeface="Arial"/>
              </a:rPr>
              <a:t>ug</a:t>
            </a:r>
            <a:r>
              <a:rPr sz="2500" b="1" spc="-185" dirty="0">
                <a:latin typeface="Arial"/>
                <a:cs typeface="Arial"/>
              </a:rPr>
              <a:t>a</a:t>
            </a:r>
            <a:r>
              <a:rPr sz="2500" b="1" spc="-103" dirty="0">
                <a:latin typeface="Arial"/>
                <a:cs typeface="Arial"/>
              </a:rPr>
              <a:t>r  </a:t>
            </a:r>
            <a:r>
              <a:rPr sz="2500" b="1" spc="-163" dirty="0">
                <a:latin typeface="Arial"/>
                <a:cs typeface="Arial"/>
              </a:rPr>
              <a:t>substrates.</a:t>
            </a:r>
            <a:endParaRPr sz="2500" dirty="0">
              <a:latin typeface="Arial"/>
              <a:cs typeface="Arial"/>
            </a:endParaRPr>
          </a:p>
          <a:p>
            <a:pPr marL="184424" marR="12679" indent="-172898" algn="just">
              <a:lnSpc>
                <a:spcPts val="2106"/>
              </a:lnSpc>
              <a:spcBef>
                <a:spcPts val="563"/>
              </a:spcBef>
            </a:pPr>
            <a:r>
              <a:rPr sz="2500" b="1" spc="-150" dirty="0">
                <a:latin typeface="Arial"/>
                <a:cs typeface="Arial"/>
              </a:rPr>
              <a:t>In</a:t>
            </a:r>
            <a:r>
              <a:rPr sz="2500" b="1" spc="-145" dirty="0">
                <a:latin typeface="Arial"/>
                <a:cs typeface="Arial"/>
              </a:rPr>
              <a:t> </a:t>
            </a:r>
            <a:r>
              <a:rPr sz="2500" b="1" spc="-168" dirty="0">
                <a:latin typeface="Arial"/>
                <a:cs typeface="Arial"/>
              </a:rPr>
              <a:t>the</a:t>
            </a:r>
            <a:r>
              <a:rPr sz="2500" b="1" spc="-163" dirty="0">
                <a:latin typeface="Arial"/>
                <a:cs typeface="Arial"/>
              </a:rPr>
              <a:t> </a:t>
            </a:r>
            <a:r>
              <a:rPr sz="2500" b="1" spc="-213" dirty="0">
                <a:latin typeface="Arial"/>
                <a:cs typeface="Arial"/>
              </a:rPr>
              <a:t>SSF</a:t>
            </a:r>
            <a:r>
              <a:rPr sz="2500" b="1" spc="-208" dirty="0">
                <a:latin typeface="Arial"/>
                <a:cs typeface="Arial"/>
              </a:rPr>
              <a:t> </a:t>
            </a:r>
            <a:r>
              <a:rPr sz="2500" b="1" spc="-172" dirty="0">
                <a:latin typeface="Arial"/>
                <a:cs typeface="Arial"/>
              </a:rPr>
              <a:t>process,</a:t>
            </a:r>
            <a:r>
              <a:rPr sz="2500" b="1" spc="-168" dirty="0">
                <a:latin typeface="Arial"/>
                <a:cs typeface="Arial"/>
              </a:rPr>
              <a:t> </a:t>
            </a:r>
            <a:r>
              <a:rPr sz="2500" b="1" spc="-154" dirty="0">
                <a:latin typeface="Arial"/>
                <a:cs typeface="Arial"/>
              </a:rPr>
              <a:t>cellulose,</a:t>
            </a:r>
            <a:r>
              <a:rPr sz="2500" b="1" spc="-150" dirty="0">
                <a:latin typeface="Arial"/>
                <a:cs typeface="Arial"/>
              </a:rPr>
              <a:t> </a:t>
            </a:r>
            <a:r>
              <a:rPr sz="2500" b="1" spc="-200" dirty="0">
                <a:latin typeface="Arial"/>
                <a:cs typeface="Arial"/>
              </a:rPr>
              <a:t>enzymes</a:t>
            </a:r>
            <a:r>
              <a:rPr sz="2500" b="1" spc="-195" dirty="0">
                <a:latin typeface="Arial"/>
                <a:cs typeface="Arial"/>
              </a:rPr>
              <a:t> and</a:t>
            </a:r>
            <a:r>
              <a:rPr sz="2500" b="1" spc="-191" dirty="0">
                <a:latin typeface="Arial"/>
                <a:cs typeface="Arial"/>
              </a:rPr>
              <a:t> </a:t>
            </a:r>
            <a:r>
              <a:rPr sz="2500" b="1" spc="-172" dirty="0">
                <a:latin typeface="Arial"/>
                <a:cs typeface="Arial"/>
              </a:rPr>
              <a:t>fermenting</a:t>
            </a:r>
            <a:r>
              <a:rPr sz="2500" b="1" spc="-168" dirty="0">
                <a:latin typeface="Arial"/>
                <a:cs typeface="Arial"/>
              </a:rPr>
              <a:t> </a:t>
            </a:r>
            <a:r>
              <a:rPr sz="2500" b="1" spc="-185" dirty="0">
                <a:latin typeface="Arial"/>
                <a:cs typeface="Arial"/>
              </a:rPr>
              <a:t>microbes</a:t>
            </a:r>
            <a:r>
              <a:rPr sz="2500" b="1" spc="-182" dirty="0">
                <a:latin typeface="Arial"/>
                <a:cs typeface="Arial"/>
              </a:rPr>
              <a:t> </a:t>
            </a:r>
            <a:r>
              <a:rPr sz="2500" b="1" spc="-168" dirty="0">
                <a:latin typeface="Arial"/>
                <a:cs typeface="Arial"/>
              </a:rPr>
              <a:t>are</a:t>
            </a:r>
            <a:r>
              <a:rPr sz="2500" b="1" spc="-163" dirty="0">
                <a:latin typeface="Arial"/>
                <a:cs typeface="Arial"/>
              </a:rPr>
              <a:t> </a:t>
            </a:r>
            <a:r>
              <a:rPr sz="2500" b="1" spc="-182" dirty="0">
                <a:latin typeface="Arial"/>
                <a:cs typeface="Arial"/>
              </a:rPr>
              <a:t>combined, </a:t>
            </a:r>
            <a:r>
              <a:rPr sz="2500" b="1" spc="-177" dirty="0">
                <a:latin typeface="Arial"/>
                <a:cs typeface="Arial"/>
              </a:rPr>
              <a:t> reducing</a:t>
            </a:r>
            <a:r>
              <a:rPr sz="2500" b="1" spc="-91" dirty="0">
                <a:latin typeface="Arial"/>
                <a:cs typeface="Arial"/>
              </a:rPr>
              <a:t> </a:t>
            </a:r>
            <a:r>
              <a:rPr sz="2500" b="1" spc="-168" dirty="0">
                <a:latin typeface="Arial"/>
                <a:cs typeface="Arial"/>
              </a:rPr>
              <a:t>the</a:t>
            </a:r>
            <a:r>
              <a:rPr sz="2500" b="1" spc="-91" dirty="0">
                <a:latin typeface="Arial"/>
                <a:cs typeface="Arial"/>
              </a:rPr>
              <a:t> </a:t>
            </a:r>
            <a:r>
              <a:rPr sz="2500" b="1" spc="-168" dirty="0">
                <a:latin typeface="Arial"/>
                <a:cs typeface="Arial"/>
              </a:rPr>
              <a:t>required</a:t>
            </a:r>
            <a:r>
              <a:rPr sz="2500" b="1" spc="-86" dirty="0">
                <a:latin typeface="Arial"/>
                <a:cs typeface="Arial"/>
              </a:rPr>
              <a:t> </a:t>
            </a:r>
            <a:r>
              <a:rPr sz="2500" b="1" spc="-204" dirty="0">
                <a:latin typeface="Arial"/>
                <a:cs typeface="Arial"/>
              </a:rPr>
              <a:t>number</a:t>
            </a:r>
            <a:r>
              <a:rPr sz="2500" b="1" spc="-91" dirty="0">
                <a:latin typeface="Arial"/>
                <a:cs typeface="Arial"/>
              </a:rPr>
              <a:t> </a:t>
            </a:r>
            <a:r>
              <a:rPr sz="2500" b="1" spc="-154" dirty="0">
                <a:latin typeface="Arial"/>
                <a:cs typeface="Arial"/>
              </a:rPr>
              <a:t>of</a:t>
            </a:r>
            <a:r>
              <a:rPr sz="2500" b="1" spc="-86" dirty="0">
                <a:latin typeface="Arial"/>
                <a:cs typeface="Arial"/>
              </a:rPr>
              <a:t> </a:t>
            </a:r>
            <a:r>
              <a:rPr sz="2500" b="1" spc="-172" dirty="0">
                <a:latin typeface="Arial"/>
                <a:cs typeface="Arial"/>
              </a:rPr>
              <a:t>vessels</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82" dirty="0">
                <a:latin typeface="Arial"/>
                <a:cs typeface="Arial"/>
              </a:rPr>
              <a:t>improving</a:t>
            </a:r>
            <a:r>
              <a:rPr sz="2500" b="1" spc="-86" dirty="0">
                <a:latin typeface="Arial"/>
                <a:cs typeface="Arial"/>
              </a:rPr>
              <a:t> </a:t>
            </a:r>
            <a:r>
              <a:rPr sz="2500" b="1" spc="-159" dirty="0">
                <a:latin typeface="Arial"/>
                <a:cs typeface="Arial"/>
              </a:rPr>
              <a:t>efficiency.</a:t>
            </a:r>
            <a:endParaRPr sz="2500" dirty="0">
              <a:latin typeface="Arial"/>
              <a:cs typeface="Arial"/>
            </a:endParaRPr>
          </a:p>
          <a:p>
            <a:pPr marL="184424" marR="12679" indent="-172898" algn="just">
              <a:lnSpc>
                <a:spcPct val="100800"/>
              </a:lnSpc>
              <a:spcBef>
                <a:spcPts val="363"/>
              </a:spcBef>
            </a:pPr>
            <a:r>
              <a:rPr sz="2500" b="1" spc="-213" dirty="0">
                <a:latin typeface="Arial"/>
                <a:cs typeface="Arial"/>
              </a:rPr>
              <a:t>As</a:t>
            </a:r>
            <a:r>
              <a:rPr sz="2500" b="1" spc="-208" dirty="0">
                <a:latin typeface="Arial"/>
                <a:cs typeface="Arial"/>
              </a:rPr>
              <a:t> </a:t>
            </a:r>
            <a:r>
              <a:rPr sz="2500" b="1" spc="-182" dirty="0">
                <a:latin typeface="Arial"/>
                <a:cs typeface="Arial"/>
              </a:rPr>
              <a:t>sugars</a:t>
            </a:r>
            <a:r>
              <a:rPr sz="2500" b="1" spc="-177" dirty="0">
                <a:latin typeface="Arial"/>
                <a:cs typeface="Arial"/>
              </a:rPr>
              <a:t> </a:t>
            </a:r>
            <a:r>
              <a:rPr sz="2500" b="1" spc="-168" dirty="0">
                <a:latin typeface="Arial"/>
                <a:cs typeface="Arial"/>
              </a:rPr>
              <a:t>are</a:t>
            </a:r>
            <a:r>
              <a:rPr sz="2500" b="1" spc="-163" dirty="0">
                <a:latin typeface="Arial"/>
                <a:cs typeface="Arial"/>
              </a:rPr>
              <a:t> </a:t>
            </a:r>
            <a:r>
              <a:rPr sz="2500" b="1" spc="-177" dirty="0">
                <a:latin typeface="Arial"/>
                <a:cs typeface="Arial"/>
              </a:rPr>
              <a:t>produced,</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68" dirty="0">
                <a:latin typeface="Arial"/>
                <a:cs typeface="Arial"/>
              </a:rPr>
              <a:t>fermentative</a:t>
            </a:r>
            <a:r>
              <a:rPr sz="2500" b="1" spc="-163" dirty="0">
                <a:latin typeface="Arial"/>
                <a:cs typeface="Arial"/>
              </a:rPr>
              <a:t> </a:t>
            </a:r>
            <a:r>
              <a:rPr sz="2500" b="1" spc="-185" dirty="0">
                <a:latin typeface="Arial"/>
                <a:cs typeface="Arial"/>
              </a:rPr>
              <a:t>organisms</a:t>
            </a:r>
            <a:r>
              <a:rPr sz="2500" b="1" spc="-182" dirty="0">
                <a:latin typeface="Arial"/>
                <a:cs typeface="Arial"/>
              </a:rPr>
              <a:t> </a:t>
            </a:r>
            <a:r>
              <a:rPr sz="2500" b="1" spc="-172" dirty="0">
                <a:latin typeface="Arial"/>
                <a:cs typeface="Arial"/>
              </a:rPr>
              <a:t>convert</a:t>
            </a:r>
            <a:r>
              <a:rPr sz="2500" b="1" spc="-168" dirty="0">
                <a:latin typeface="Arial"/>
                <a:cs typeface="Arial"/>
              </a:rPr>
              <a:t> </a:t>
            </a:r>
            <a:r>
              <a:rPr sz="2500" b="1" spc="-200" dirty="0">
                <a:latin typeface="Arial"/>
                <a:cs typeface="Arial"/>
              </a:rPr>
              <a:t>them</a:t>
            </a:r>
            <a:r>
              <a:rPr sz="2500" b="1" spc="109" dirty="0">
                <a:latin typeface="Arial"/>
                <a:cs typeface="Arial"/>
              </a:rPr>
              <a:t> </a:t>
            </a:r>
            <a:r>
              <a:rPr sz="2500" b="1" spc="-159" dirty="0">
                <a:latin typeface="Arial"/>
                <a:cs typeface="Arial"/>
              </a:rPr>
              <a:t>to</a:t>
            </a:r>
            <a:r>
              <a:rPr sz="2500" b="1" spc="-154" dirty="0">
                <a:latin typeface="Arial"/>
                <a:cs typeface="Arial"/>
              </a:rPr>
              <a:t> </a:t>
            </a:r>
            <a:r>
              <a:rPr sz="2500" b="1" spc="-168" dirty="0">
                <a:latin typeface="Arial"/>
                <a:cs typeface="Arial"/>
              </a:rPr>
              <a:t>ethanol </a:t>
            </a:r>
            <a:r>
              <a:rPr sz="2500" b="1" spc="-163" dirty="0">
                <a:latin typeface="Arial"/>
                <a:cs typeface="Arial"/>
              </a:rPr>
              <a:t> </a:t>
            </a:r>
            <a:r>
              <a:rPr sz="2500" b="1" spc="-172" dirty="0">
                <a:latin typeface="Arial"/>
                <a:cs typeface="Arial"/>
              </a:rPr>
              <a:t>(Sreenath</a:t>
            </a:r>
            <a:r>
              <a:rPr sz="2500" b="1" spc="-95" dirty="0">
                <a:latin typeface="Arial"/>
                <a:cs typeface="Arial"/>
              </a:rPr>
              <a:t> </a:t>
            </a:r>
            <a:r>
              <a:rPr sz="2500" b="1" spc="-150" dirty="0">
                <a:latin typeface="Arial"/>
                <a:cs typeface="Arial"/>
              </a:rPr>
              <a:t>et</a:t>
            </a:r>
            <a:r>
              <a:rPr sz="2500" b="1" spc="-91" dirty="0">
                <a:latin typeface="Arial"/>
                <a:cs typeface="Arial"/>
              </a:rPr>
              <a:t> </a:t>
            </a:r>
            <a:r>
              <a:rPr sz="2500" b="1" spc="-118" dirty="0">
                <a:latin typeface="Arial"/>
                <a:cs typeface="Arial"/>
              </a:rPr>
              <a:t>al.,</a:t>
            </a:r>
            <a:r>
              <a:rPr sz="2500" b="1" spc="-91" dirty="0">
                <a:latin typeface="Arial"/>
                <a:cs typeface="Arial"/>
              </a:rPr>
              <a:t> </a:t>
            </a:r>
            <a:r>
              <a:rPr sz="2500" b="1" spc="-159" dirty="0">
                <a:latin typeface="Arial"/>
                <a:cs typeface="Arial"/>
              </a:rPr>
              <a:t>2001).</a:t>
            </a:r>
            <a:endParaRPr sz="2500" dirty="0">
              <a:latin typeface="Arial"/>
              <a:cs typeface="Arial"/>
            </a:endParaRPr>
          </a:p>
        </p:txBody>
      </p:sp>
      <p:sp>
        <p:nvSpPr>
          <p:cNvPr id="11" name="object 112">
            <a:extLst>
              <a:ext uri="{FF2B5EF4-FFF2-40B4-BE49-F238E27FC236}">
                <a16:creationId xmlns:a16="http://schemas.microsoft.com/office/drawing/2014/main" id="{ABD72C3E-D3B6-4A53-A23B-5E681D1F16C8}"/>
              </a:ext>
            </a:extLst>
          </p:cNvPr>
          <p:cNvSpPr txBox="1">
            <a:spLocks noGrp="1"/>
          </p:cNvSpPr>
          <p:nvPr>
            <p:ph type="title"/>
          </p:nvPr>
        </p:nvSpPr>
        <p:spPr>
          <a:xfrm>
            <a:off x="1395759" y="805591"/>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a:t>
            </a:r>
            <a:r>
              <a:rPr sz="3600" spc="-200" dirty="0"/>
              <a:t>l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r>
              <a:rPr sz="3600" spc="-200" dirty="0"/>
              <a:t> </a:t>
            </a:r>
            <a:r>
              <a:rPr sz="3600" spc="-481" dirty="0"/>
              <a:t>P</a:t>
            </a:r>
            <a:r>
              <a:rPr sz="3600" spc="-286" dirty="0"/>
              <a:t>r</a:t>
            </a:r>
            <a:r>
              <a:rPr sz="3600" spc="-408" dirty="0"/>
              <a:t>ocess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731077"/>
            <a:ext cx="7676926" cy="4243566"/>
          </a:xfrm>
          <a:prstGeom prst="rect">
            <a:avLst/>
          </a:prstGeom>
        </p:spPr>
        <p:txBody>
          <a:bodyPr vert="horz" wrap="square" lIns="0" tIns="11526" rIns="0" bIns="0" rtlCol="0">
            <a:spAutoFit/>
          </a:bodyPr>
          <a:lstStyle/>
          <a:p>
            <a:pPr marL="184424" marR="4611" indent="-172898" algn="just">
              <a:spcBef>
                <a:spcPts val="91"/>
              </a:spcBef>
            </a:pPr>
            <a:r>
              <a:rPr sz="2500" b="1" spc="-159" dirty="0">
                <a:latin typeface="Arial"/>
                <a:cs typeface="Arial"/>
              </a:rPr>
              <a:t>Finally,</a:t>
            </a:r>
            <a:r>
              <a:rPr sz="2500" b="1" spc="-154" dirty="0">
                <a:latin typeface="Arial"/>
                <a:cs typeface="Arial"/>
              </a:rPr>
              <a:t> </a:t>
            </a:r>
            <a:r>
              <a:rPr sz="2500" b="1" spc="-172" dirty="0">
                <a:latin typeface="Arial"/>
                <a:cs typeface="Arial"/>
              </a:rPr>
              <a:t>researchers</a:t>
            </a:r>
            <a:r>
              <a:rPr sz="2500" b="1" spc="-168" dirty="0">
                <a:latin typeface="Arial"/>
                <a:cs typeface="Arial"/>
              </a:rPr>
              <a:t> are</a:t>
            </a:r>
            <a:r>
              <a:rPr sz="2500" b="1" spc="-163" dirty="0">
                <a:latin typeface="Arial"/>
                <a:cs typeface="Arial"/>
              </a:rPr>
              <a:t> </a:t>
            </a:r>
            <a:r>
              <a:rPr sz="2500" b="1" spc="-218" dirty="0">
                <a:latin typeface="Arial"/>
                <a:cs typeface="Arial"/>
              </a:rPr>
              <a:t>now</a:t>
            </a:r>
            <a:r>
              <a:rPr sz="2500" b="1" spc="-213" dirty="0">
                <a:latin typeface="Arial"/>
                <a:cs typeface="Arial"/>
              </a:rPr>
              <a:t> </a:t>
            </a:r>
            <a:r>
              <a:rPr sz="2500" b="1" spc="-172" dirty="0">
                <a:latin typeface="Arial"/>
                <a:cs typeface="Arial"/>
              </a:rPr>
              <a:t>looking</a:t>
            </a:r>
            <a:r>
              <a:rPr sz="2500" b="1" spc="-168" dirty="0">
                <a:latin typeface="Arial"/>
                <a:cs typeface="Arial"/>
              </a:rPr>
              <a:t> </a:t>
            </a:r>
            <a:r>
              <a:rPr sz="2500" b="1" spc="-150" dirty="0">
                <a:latin typeface="Arial"/>
                <a:cs typeface="Arial"/>
              </a:rPr>
              <a:t>at</a:t>
            </a:r>
            <a:r>
              <a:rPr sz="2500" b="1" spc="-145" dirty="0">
                <a:latin typeface="Arial"/>
                <a:cs typeface="Arial"/>
              </a:rPr>
              <a:t> </a:t>
            </a:r>
            <a:r>
              <a:rPr sz="2500" b="1" spc="-168" dirty="0">
                <a:latin typeface="Arial"/>
                <a:cs typeface="Arial"/>
              </a:rPr>
              <a:t>the</a:t>
            </a:r>
            <a:r>
              <a:rPr sz="2500" b="1" spc="-163" dirty="0">
                <a:latin typeface="Arial"/>
                <a:cs typeface="Arial"/>
              </a:rPr>
              <a:t> </a:t>
            </a:r>
            <a:r>
              <a:rPr sz="2500" b="1" spc="-150" dirty="0">
                <a:latin typeface="Arial"/>
                <a:cs typeface="Arial"/>
              </a:rPr>
              <a:t>possibility</a:t>
            </a:r>
            <a:r>
              <a:rPr sz="2500" b="1" spc="-145" dirty="0">
                <a:latin typeface="Arial"/>
                <a:cs typeface="Arial"/>
              </a:rPr>
              <a:t> </a:t>
            </a:r>
            <a:r>
              <a:rPr sz="2500" b="1" spc="-154" dirty="0">
                <a:latin typeface="Arial"/>
                <a:cs typeface="Arial"/>
              </a:rPr>
              <a:t>of</a:t>
            </a:r>
            <a:r>
              <a:rPr sz="2500" b="1" spc="-150" dirty="0">
                <a:latin typeface="Arial"/>
                <a:cs typeface="Arial"/>
              </a:rPr>
              <a:t> </a:t>
            </a:r>
            <a:r>
              <a:rPr sz="2500" b="1" spc="-182" dirty="0">
                <a:latin typeface="Arial"/>
                <a:cs typeface="Arial"/>
              </a:rPr>
              <a:t>producing</a:t>
            </a:r>
            <a:r>
              <a:rPr sz="2500" b="1" spc="-177" dirty="0">
                <a:latin typeface="Arial"/>
                <a:cs typeface="Arial"/>
              </a:rPr>
              <a:t> </a:t>
            </a:r>
            <a:r>
              <a:rPr sz="2500" b="1" spc="-123" dirty="0">
                <a:latin typeface="Arial"/>
                <a:cs typeface="Arial"/>
              </a:rPr>
              <a:t>all</a:t>
            </a:r>
            <a:r>
              <a:rPr sz="2500" b="1" spc="-118" dirty="0">
                <a:latin typeface="Arial"/>
                <a:cs typeface="Arial"/>
              </a:rPr>
              <a:t> </a:t>
            </a:r>
            <a:r>
              <a:rPr sz="2500" b="1" spc="-168" dirty="0">
                <a:latin typeface="Arial"/>
                <a:cs typeface="Arial"/>
              </a:rPr>
              <a:t>required </a:t>
            </a:r>
            <a:r>
              <a:rPr sz="2500" b="1" spc="-163" dirty="0">
                <a:latin typeface="Arial"/>
                <a:cs typeface="Arial"/>
              </a:rPr>
              <a:t> </a:t>
            </a:r>
            <a:r>
              <a:rPr sz="2500" b="1" spc="-200" dirty="0">
                <a:latin typeface="Arial"/>
                <a:cs typeface="Arial"/>
              </a:rPr>
              <a:t>enzymes </a:t>
            </a:r>
            <a:r>
              <a:rPr sz="2500" b="1" spc="-159" dirty="0">
                <a:latin typeface="Arial"/>
                <a:cs typeface="Arial"/>
              </a:rPr>
              <a:t>within </a:t>
            </a:r>
            <a:r>
              <a:rPr sz="2500" b="1" spc="-168" dirty="0">
                <a:latin typeface="Arial"/>
                <a:cs typeface="Arial"/>
              </a:rPr>
              <a:t>the </a:t>
            </a:r>
            <a:r>
              <a:rPr sz="2500" b="1" spc="-163" dirty="0">
                <a:latin typeface="Arial"/>
                <a:cs typeface="Arial"/>
              </a:rPr>
              <a:t>reactor </a:t>
            </a:r>
            <a:r>
              <a:rPr sz="2500" b="1" spc="-159" dirty="0">
                <a:latin typeface="Arial"/>
                <a:cs typeface="Arial"/>
              </a:rPr>
              <a:t>vessel, </a:t>
            </a:r>
            <a:r>
              <a:rPr sz="2500" b="1" spc="-177" dirty="0">
                <a:latin typeface="Arial"/>
                <a:cs typeface="Arial"/>
              </a:rPr>
              <a:t>thus using </a:t>
            </a:r>
            <a:r>
              <a:rPr sz="2500" b="1" spc="-168" dirty="0">
                <a:latin typeface="Arial"/>
                <a:cs typeface="Arial"/>
              </a:rPr>
              <a:t>the </a:t>
            </a:r>
            <a:r>
              <a:rPr sz="2500" b="1" spc="-213" dirty="0">
                <a:latin typeface="Arial"/>
                <a:cs typeface="Arial"/>
              </a:rPr>
              <a:t>same </a:t>
            </a:r>
            <a:r>
              <a:rPr sz="2500" b="1" spc="-163" dirty="0">
                <a:latin typeface="Arial"/>
                <a:cs typeface="Arial"/>
              </a:rPr>
              <a:t>“microbial </a:t>
            </a:r>
            <a:r>
              <a:rPr sz="2500" b="1" spc="-195" dirty="0">
                <a:latin typeface="Arial"/>
                <a:cs typeface="Arial"/>
              </a:rPr>
              <a:t>community” </a:t>
            </a:r>
            <a:r>
              <a:rPr sz="2500" b="1" spc="-159" dirty="0">
                <a:latin typeface="Arial"/>
                <a:cs typeface="Arial"/>
              </a:rPr>
              <a:t>to </a:t>
            </a:r>
            <a:r>
              <a:rPr sz="2500" b="1" spc="-154" dirty="0">
                <a:latin typeface="Arial"/>
                <a:cs typeface="Arial"/>
              </a:rPr>
              <a:t> </a:t>
            </a:r>
            <a:r>
              <a:rPr sz="2500" b="1" spc="-185" dirty="0">
                <a:latin typeface="Arial"/>
                <a:cs typeface="Arial"/>
              </a:rPr>
              <a:t>produce </a:t>
            </a:r>
            <a:r>
              <a:rPr sz="2500" b="1" spc="-182" dirty="0">
                <a:latin typeface="Arial"/>
                <a:cs typeface="Arial"/>
              </a:rPr>
              <a:t>both </a:t>
            </a:r>
            <a:r>
              <a:rPr sz="2500" b="1" spc="-168" dirty="0">
                <a:latin typeface="Arial"/>
                <a:cs typeface="Arial"/>
              </a:rPr>
              <a:t>the </a:t>
            </a:r>
            <a:r>
              <a:rPr sz="2500" b="1" spc="-200" dirty="0">
                <a:latin typeface="Arial"/>
                <a:cs typeface="Arial"/>
              </a:rPr>
              <a:t>enzymes </a:t>
            </a:r>
            <a:r>
              <a:rPr sz="2500" b="1" spc="-154" dirty="0">
                <a:latin typeface="Arial"/>
                <a:cs typeface="Arial"/>
              </a:rPr>
              <a:t>that </a:t>
            </a:r>
            <a:r>
              <a:rPr sz="2500" b="1" spc="-172" dirty="0">
                <a:latin typeface="Arial"/>
                <a:cs typeface="Arial"/>
              </a:rPr>
              <a:t>help </a:t>
            </a:r>
            <a:r>
              <a:rPr sz="2500" b="1" spc="-177" dirty="0">
                <a:latin typeface="Arial"/>
                <a:cs typeface="Arial"/>
              </a:rPr>
              <a:t>break </a:t>
            </a:r>
            <a:r>
              <a:rPr sz="2500" b="1" spc="-213" dirty="0">
                <a:latin typeface="Arial"/>
                <a:cs typeface="Arial"/>
              </a:rPr>
              <a:t>down </a:t>
            </a:r>
            <a:r>
              <a:rPr sz="2500" b="1" spc="-159" dirty="0">
                <a:latin typeface="Arial"/>
                <a:cs typeface="Arial"/>
              </a:rPr>
              <a:t>cellulose to </a:t>
            </a:r>
            <a:r>
              <a:rPr sz="2500" b="1" spc="-182" dirty="0">
                <a:latin typeface="Arial"/>
                <a:cs typeface="Arial"/>
              </a:rPr>
              <a:t>sugars </a:t>
            </a:r>
            <a:r>
              <a:rPr sz="2500" b="1" spc="-195" dirty="0">
                <a:latin typeface="Arial"/>
                <a:cs typeface="Arial"/>
              </a:rPr>
              <a:t>and </a:t>
            </a:r>
            <a:r>
              <a:rPr sz="2500" b="1" spc="-159" dirty="0">
                <a:latin typeface="Arial"/>
                <a:cs typeface="Arial"/>
              </a:rPr>
              <a:t>to </a:t>
            </a:r>
            <a:r>
              <a:rPr sz="2500" b="1" spc="-177" dirty="0">
                <a:latin typeface="Arial"/>
                <a:cs typeface="Arial"/>
              </a:rPr>
              <a:t>ferment </a:t>
            </a:r>
            <a:r>
              <a:rPr sz="2500" b="1" spc="-172" dirty="0">
                <a:latin typeface="Arial"/>
                <a:cs typeface="Arial"/>
              </a:rPr>
              <a:t> </a:t>
            </a:r>
            <a:r>
              <a:rPr sz="2500" b="1" spc="-168" dirty="0">
                <a:latin typeface="Arial"/>
                <a:cs typeface="Arial"/>
              </a:rPr>
              <a:t>the</a:t>
            </a:r>
            <a:r>
              <a:rPr sz="2500" b="1" spc="-95" dirty="0">
                <a:latin typeface="Arial"/>
                <a:cs typeface="Arial"/>
              </a:rPr>
              <a:t> </a:t>
            </a:r>
            <a:r>
              <a:rPr sz="2500" b="1" spc="-182" dirty="0">
                <a:latin typeface="Arial"/>
                <a:cs typeface="Arial"/>
              </a:rPr>
              <a:t>sugars</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59" dirty="0">
                <a:latin typeface="Arial"/>
                <a:cs typeface="Arial"/>
              </a:rPr>
              <a:t>ethanol.</a:t>
            </a:r>
            <a:endParaRPr sz="2500" dirty="0">
              <a:latin typeface="Arial"/>
              <a:cs typeface="Arial"/>
            </a:endParaRPr>
          </a:p>
          <a:p>
            <a:pPr>
              <a:spcBef>
                <a:spcPts val="45"/>
              </a:spcBef>
            </a:pPr>
            <a:endParaRPr sz="2500" dirty="0">
              <a:latin typeface="Arial"/>
              <a:cs typeface="Arial"/>
            </a:endParaRPr>
          </a:p>
          <a:p>
            <a:pPr marL="184424" marR="4611" indent="-172898" algn="just">
              <a:lnSpc>
                <a:spcPct val="100400"/>
              </a:lnSpc>
            </a:pPr>
            <a:r>
              <a:rPr sz="2500" b="1" spc="-168" dirty="0">
                <a:latin typeface="Arial"/>
                <a:cs typeface="Arial"/>
              </a:rPr>
              <a:t>This </a:t>
            </a:r>
            <a:r>
              <a:rPr sz="2500" b="1" spc="-172" dirty="0">
                <a:latin typeface="Arial"/>
                <a:cs typeface="Arial"/>
              </a:rPr>
              <a:t>“</a:t>
            </a:r>
            <a:r>
              <a:rPr sz="2500" b="1" spc="-172" dirty="0">
                <a:solidFill>
                  <a:srgbClr val="008000"/>
                </a:solidFill>
                <a:latin typeface="Arial"/>
                <a:cs typeface="Arial"/>
              </a:rPr>
              <a:t>consolidated bioprocessing</a:t>
            </a:r>
            <a:r>
              <a:rPr sz="2500" b="1" spc="-172" dirty="0">
                <a:latin typeface="Arial"/>
                <a:cs typeface="Arial"/>
              </a:rPr>
              <a:t>” </a:t>
            </a:r>
            <a:r>
              <a:rPr sz="2500" b="1" spc="-185" dirty="0">
                <a:latin typeface="Arial"/>
                <a:cs typeface="Arial"/>
              </a:rPr>
              <a:t>(</a:t>
            </a:r>
            <a:r>
              <a:rPr sz="2500" b="1" spc="-185" dirty="0">
                <a:solidFill>
                  <a:srgbClr val="008000"/>
                </a:solidFill>
                <a:latin typeface="Arial"/>
                <a:cs typeface="Arial"/>
              </a:rPr>
              <a:t>CBP</a:t>
            </a:r>
            <a:r>
              <a:rPr sz="2500" b="1" spc="-185" dirty="0">
                <a:latin typeface="Arial"/>
                <a:cs typeface="Arial"/>
              </a:rPr>
              <a:t>) </a:t>
            </a:r>
            <a:r>
              <a:rPr sz="2500" b="1" spc="-141" dirty="0">
                <a:latin typeface="Arial"/>
                <a:cs typeface="Arial"/>
              </a:rPr>
              <a:t>is </a:t>
            </a:r>
            <a:r>
              <a:rPr sz="2500" b="1" spc="-191" dirty="0">
                <a:latin typeface="Arial"/>
                <a:cs typeface="Arial"/>
              </a:rPr>
              <a:t>seen by </a:t>
            </a:r>
            <a:r>
              <a:rPr sz="2500" b="1" spc="-218" dirty="0">
                <a:latin typeface="Arial"/>
                <a:cs typeface="Arial"/>
              </a:rPr>
              <a:t>many </a:t>
            </a:r>
            <a:r>
              <a:rPr sz="2500" b="1" spc="-185" dirty="0">
                <a:latin typeface="Arial"/>
                <a:cs typeface="Arial"/>
              </a:rPr>
              <a:t>as </a:t>
            </a:r>
            <a:r>
              <a:rPr sz="2500" b="1" spc="-168" dirty="0">
                <a:latin typeface="Arial"/>
                <a:cs typeface="Arial"/>
              </a:rPr>
              <a:t>the </a:t>
            </a:r>
            <a:r>
              <a:rPr sz="2500" b="1" spc="-154" dirty="0">
                <a:latin typeface="Arial"/>
                <a:cs typeface="Arial"/>
              </a:rPr>
              <a:t>logical </a:t>
            </a:r>
            <a:r>
              <a:rPr sz="2500" b="1" spc="-195" dirty="0">
                <a:latin typeface="Arial"/>
                <a:cs typeface="Arial"/>
              </a:rPr>
              <a:t>end </a:t>
            </a:r>
            <a:r>
              <a:rPr sz="2500" b="1" spc="-163" dirty="0">
                <a:latin typeface="Arial"/>
                <a:cs typeface="Arial"/>
              </a:rPr>
              <a:t>point </a:t>
            </a:r>
            <a:r>
              <a:rPr sz="2500" b="1" spc="-150" dirty="0">
                <a:latin typeface="Arial"/>
                <a:cs typeface="Arial"/>
              </a:rPr>
              <a:t>in </a:t>
            </a:r>
            <a:r>
              <a:rPr sz="2500" b="1" spc="-145" dirty="0">
                <a:latin typeface="Arial"/>
                <a:cs typeface="Arial"/>
              </a:rPr>
              <a:t> </a:t>
            </a:r>
            <a:r>
              <a:rPr sz="2500" b="1" spc="-168" dirty="0">
                <a:latin typeface="Arial"/>
                <a:cs typeface="Arial"/>
              </a:rPr>
              <a:t>the</a:t>
            </a:r>
            <a:r>
              <a:rPr sz="2500" b="1" spc="-163" dirty="0">
                <a:latin typeface="Arial"/>
                <a:cs typeface="Arial"/>
              </a:rPr>
              <a:t> evolution</a:t>
            </a:r>
            <a:r>
              <a:rPr sz="2500" b="1" spc="-159" dirty="0">
                <a:latin typeface="Arial"/>
                <a:cs typeface="Arial"/>
              </a:rPr>
              <a:t> </a:t>
            </a:r>
            <a:r>
              <a:rPr sz="2500" b="1" spc="-154" dirty="0">
                <a:latin typeface="Arial"/>
                <a:cs typeface="Arial"/>
              </a:rPr>
              <a:t>of</a:t>
            </a:r>
            <a:r>
              <a:rPr sz="2500" b="1" spc="-150" dirty="0">
                <a:latin typeface="Arial"/>
                <a:cs typeface="Arial"/>
              </a:rPr>
              <a:t> </a:t>
            </a:r>
            <a:r>
              <a:rPr sz="2500" b="1" spc="-191" dirty="0">
                <a:latin typeface="Arial"/>
                <a:cs typeface="Arial"/>
              </a:rPr>
              <a:t>biomass</a:t>
            </a:r>
            <a:r>
              <a:rPr sz="2500" b="1" spc="-185" dirty="0">
                <a:latin typeface="Arial"/>
                <a:cs typeface="Arial"/>
              </a:rPr>
              <a:t> </a:t>
            </a:r>
            <a:r>
              <a:rPr sz="2500" b="1" spc="-177" dirty="0">
                <a:latin typeface="Arial"/>
                <a:cs typeface="Arial"/>
              </a:rPr>
              <a:t>conversion</a:t>
            </a:r>
            <a:r>
              <a:rPr sz="2500" b="1" spc="154" dirty="0">
                <a:latin typeface="Arial"/>
                <a:cs typeface="Arial"/>
              </a:rPr>
              <a:t> </a:t>
            </a:r>
            <a:r>
              <a:rPr sz="2500" b="1" spc="-177" dirty="0">
                <a:latin typeface="Arial"/>
                <a:cs typeface="Arial"/>
              </a:rPr>
              <a:t>technology,</a:t>
            </a:r>
            <a:r>
              <a:rPr sz="2500" b="1" spc="154" dirty="0">
                <a:latin typeface="Arial"/>
                <a:cs typeface="Arial"/>
              </a:rPr>
              <a:t> </a:t>
            </a:r>
            <a:r>
              <a:rPr sz="2500" b="1" spc="-168" dirty="0">
                <a:latin typeface="Arial"/>
                <a:cs typeface="Arial"/>
              </a:rPr>
              <a:t>with</a:t>
            </a:r>
            <a:r>
              <a:rPr sz="2500" b="1" spc="-163" dirty="0">
                <a:latin typeface="Arial"/>
                <a:cs typeface="Arial"/>
              </a:rPr>
              <a:t> </a:t>
            </a:r>
            <a:r>
              <a:rPr sz="2500" b="1" spc="-159" dirty="0">
                <a:latin typeface="Arial"/>
                <a:cs typeface="Arial"/>
              </a:rPr>
              <a:t>excellent</a:t>
            </a:r>
            <a:r>
              <a:rPr sz="2500" b="1" spc="-154" dirty="0">
                <a:latin typeface="Arial"/>
                <a:cs typeface="Arial"/>
              </a:rPr>
              <a:t> potential</a:t>
            </a:r>
            <a:r>
              <a:rPr sz="2500" b="1" spc="-150" dirty="0">
                <a:latin typeface="Arial"/>
                <a:cs typeface="Arial"/>
              </a:rPr>
              <a:t> for </a:t>
            </a:r>
            <a:r>
              <a:rPr sz="2500" b="1" spc="-145" dirty="0">
                <a:latin typeface="Arial"/>
                <a:cs typeface="Arial"/>
              </a:rPr>
              <a:t> </a:t>
            </a:r>
            <a:r>
              <a:rPr sz="2500" b="1" spc="-185" dirty="0">
                <a:latin typeface="Arial"/>
                <a:cs typeface="Arial"/>
              </a:rPr>
              <a:t>improved</a:t>
            </a:r>
            <a:r>
              <a:rPr sz="2500" b="1" spc="-91" dirty="0">
                <a:latin typeface="Arial"/>
                <a:cs typeface="Arial"/>
              </a:rPr>
              <a:t> </a:t>
            </a:r>
            <a:r>
              <a:rPr sz="2500" b="1" spc="-154" dirty="0">
                <a:latin typeface="Arial"/>
                <a:cs typeface="Arial"/>
              </a:rPr>
              <a:t>efficiency</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72" dirty="0">
                <a:latin typeface="Arial"/>
                <a:cs typeface="Arial"/>
              </a:rPr>
              <a:t>cost</a:t>
            </a:r>
            <a:r>
              <a:rPr sz="2500" b="1" spc="-91" dirty="0">
                <a:latin typeface="Arial"/>
                <a:cs typeface="Arial"/>
              </a:rPr>
              <a:t> </a:t>
            </a:r>
            <a:r>
              <a:rPr sz="2500" b="1" spc="-168" dirty="0">
                <a:latin typeface="Arial"/>
                <a:cs typeface="Arial"/>
              </a:rPr>
              <a:t>reduction</a:t>
            </a:r>
            <a:r>
              <a:rPr sz="2500" b="1" spc="-91" dirty="0">
                <a:latin typeface="Arial"/>
                <a:cs typeface="Arial"/>
              </a:rPr>
              <a:t> </a:t>
            </a:r>
            <a:r>
              <a:rPr sz="2500" b="1" spc="-177" dirty="0">
                <a:latin typeface="Arial"/>
                <a:cs typeface="Arial"/>
              </a:rPr>
              <a:t>(Hamelinck</a:t>
            </a:r>
            <a:r>
              <a:rPr sz="2500" b="1" spc="-91" dirty="0">
                <a:latin typeface="Arial"/>
                <a:cs typeface="Arial"/>
              </a:rPr>
              <a:t> </a:t>
            </a:r>
            <a:r>
              <a:rPr sz="2500" b="1" spc="-150" dirty="0">
                <a:latin typeface="Arial"/>
                <a:cs typeface="Arial"/>
              </a:rPr>
              <a:t>et</a:t>
            </a:r>
            <a:r>
              <a:rPr sz="2500" b="1" spc="-91" dirty="0">
                <a:latin typeface="Arial"/>
                <a:cs typeface="Arial"/>
              </a:rPr>
              <a:t> </a:t>
            </a:r>
            <a:r>
              <a:rPr sz="2500" b="1" spc="-118" dirty="0">
                <a:latin typeface="Arial"/>
                <a:cs typeface="Arial"/>
              </a:rPr>
              <a:t>al.,</a:t>
            </a:r>
            <a:r>
              <a:rPr sz="2500" b="1" spc="-91" dirty="0">
                <a:latin typeface="Arial"/>
                <a:cs typeface="Arial"/>
              </a:rPr>
              <a:t> </a:t>
            </a:r>
            <a:r>
              <a:rPr sz="2500" b="1" spc="-159" dirty="0">
                <a:latin typeface="Arial"/>
                <a:cs typeface="Arial"/>
              </a:rPr>
              <a:t>2003).</a:t>
            </a:r>
            <a:endParaRPr sz="2500" dirty="0">
              <a:latin typeface="Arial"/>
              <a:cs typeface="Arial"/>
            </a:endParaRPr>
          </a:p>
        </p:txBody>
      </p:sp>
      <p:sp>
        <p:nvSpPr>
          <p:cNvPr id="11" name="object 112">
            <a:extLst>
              <a:ext uri="{FF2B5EF4-FFF2-40B4-BE49-F238E27FC236}">
                <a16:creationId xmlns:a16="http://schemas.microsoft.com/office/drawing/2014/main" id="{924DAB01-7F0B-4B15-AFB6-65884AB37D27}"/>
              </a:ext>
            </a:extLst>
          </p:cNvPr>
          <p:cNvSpPr txBox="1">
            <a:spLocks/>
          </p:cNvSpPr>
          <p:nvPr/>
        </p:nvSpPr>
        <p:spPr>
          <a:xfrm>
            <a:off x="1546761" y="537144"/>
            <a:ext cx="6563509" cy="565636"/>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it-IT" sz="3600" spc="-522"/>
              <a:t>C</a:t>
            </a:r>
            <a:r>
              <a:rPr lang="it-IT" sz="3600" spc="-404"/>
              <a:t>e</a:t>
            </a:r>
            <a:r>
              <a:rPr lang="it-IT" sz="3600" spc="-204"/>
              <a:t>l</a:t>
            </a:r>
            <a:r>
              <a:rPr lang="it-IT" sz="3600" spc="-200"/>
              <a:t>l </a:t>
            </a:r>
            <a:r>
              <a:rPr lang="it-IT" sz="3600" spc="-522"/>
              <a:t>B</a:t>
            </a:r>
            <a:r>
              <a:rPr lang="it-IT" sz="3600" spc="-431"/>
              <a:t>iom</a:t>
            </a:r>
            <a:r>
              <a:rPr lang="it-IT" sz="3600" spc="-404"/>
              <a:t>ass</a:t>
            </a:r>
            <a:r>
              <a:rPr lang="it-IT" sz="3600" spc="-245"/>
              <a:t>-t</a:t>
            </a:r>
            <a:r>
              <a:rPr lang="it-IT" sz="3600" spc="-439"/>
              <a:t>o</a:t>
            </a:r>
            <a:r>
              <a:rPr lang="it-IT" sz="3600" spc="-245"/>
              <a:t>-</a:t>
            </a:r>
            <a:r>
              <a:rPr lang="it-IT" sz="3600" spc="-481"/>
              <a:t>E</a:t>
            </a:r>
            <a:r>
              <a:rPr lang="it-IT" sz="3600" spc="-245"/>
              <a:t>t</a:t>
            </a:r>
            <a:r>
              <a:rPr lang="it-IT" sz="3600" spc="-422"/>
              <a:t>ha</a:t>
            </a:r>
            <a:r>
              <a:rPr lang="it-IT" sz="3600" spc="-363"/>
              <a:t>nol</a:t>
            </a:r>
            <a:r>
              <a:rPr lang="it-IT" sz="3600" spc="-200"/>
              <a:t> </a:t>
            </a:r>
            <a:r>
              <a:rPr lang="it-IT" sz="3600" spc="-481"/>
              <a:t>P</a:t>
            </a:r>
            <a:r>
              <a:rPr lang="it-IT" sz="3600" spc="-286"/>
              <a:t>r</a:t>
            </a:r>
            <a:r>
              <a:rPr lang="it-IT" sz="3600" spc="-408"/>
              <a:t>ocess</a:t>
            </a:r>
            <a:endParaRPr lang="it-IT" sz="3600" spc="-408"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622" y="331963"/>
            <a:ext cx="8298756" cy="6322534"/>
            <a:chOff x="771698" y="347287"/>
            <a:chExt cx="9144000" cy="6966496"/>
          </a:xfrm>
        </p:grpSpPr>
        <p:pic>
          <p:nvPicPr>
            <p:cNvPr id="3" name="object 3"/>
            <p:cNvPicPr/>
            <p:nvPr/>
          </p:nvPicPr>
          <p:blipFill>
            <a:blip r:embed="rId2" cstate="print"/>
            <a:stretch>
              <a:fillRect/>
            </a:stretch>
          </p:blipFill>
          <p:spPr>
            <a:xfrm>
              <a:off x="771698" y="647325"/>
              <a:ext cx="9143998" cy="9526"/>
            </a:xfrm>
            <a:prstGeom prst="rect">
              <a:avLst/>
            </a:prstGeom>
          </p:spPr>
        </p:pic>
        <p:sp>
          <p:nvSpPr>
            <p:cNvPr id="4" name="object 4"/>
            <p:cNvSpPr/>
            <p:nvPr/>
          </p:nvSpPr>
          <p:spPr>
            <a:xfrm>
              <a:off x="771698" y="952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5" name="object 5"/>
            <p:cNvPicPr/>
            <p:nvPr/>
          </p:nvPicPr>
          <p:blipFill>
            <a:blip r:embed="rId3" cstate="print"/>
            <a:stretch>
              <a:fillRect/>
            </a:stretch>
          </p:blipFill>
          <p:spPr>
            <a:xfrm>
              <a:off x="771698" y="952125"/>
              <a:ext cx="9143998" cy="9526"/>
            </a:xfrm>
            <a:prstGeom prst="rect">
              <a:avLst/>
            </a:prstGeom>
          </p:spPr>
        </p:pic>
        <p:sp>
          <p:nvSpPr>
            <p:cNvPr id="6" name="object 6"/>
            <p:cNvSpPr/>
            <p:nvPr/>
          </p:nvSpPr>
          <p:spPr>
            <a:xfrm>
              <a:off x="771698" y="1256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7" name="object 7"/>
            <p:cNvPicPr/>
            <p:nvPr/>
          </p:nvPicPr>
          <p:blipFill>
            <a:blip r:embed="rId4" cstate="print"/>
            <a:stretch>
              <a:fillRect/>
            </a:stretch>
          </p:blipFill>
          <p:spPr>
            <a:xfrm>
              <a:off x="771698" y="1256925"/>
              <a:ext cx="9143998" cy="9526"/>
            </a:xfrm>
            <a:prstGeom prst="rect">
              <a:avLst/>
            </a:prstGeom>
          </p:spPr>
        </p:pic>
        <p:sp>
          <p:nvSpPr>
            <p:cNvPr id="8" name="object 8"/>
            <p:cNvSpPr/>
            <p:nvPr/>
          </p:nvSpPr>
          <p:spPr>
            <a:xfrm>
              <a:off x="771698" y="1561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9" name="object 9"/>
            <p:cNvPicPr/>
            <p:nvPr/>
          </p:nvPicPr>
          <p:blipFill>
            <a:blip r:embed="rId5" cstate="print"/>
            <a:stretch>
              <a:fillRect/>
            </a:stretch>
          </p:blipFill>
          <p:spPr>
            <a:xfrm>
              <a:off x="771698" y="1561725"/>
              <a:ext cx="9143998" cy="9526"/>
            </a:xfrm>
            <a:prstGeom prst="rect">
              <a:avLst/>
            </a:prstGeom>
          </p:spPr>
        </p:pic>
        <p:sp>
          <p:nvSpPr>
            <p:cNvPr id="10" name="object 10"/>
            <p:cNvSpPr/>
            <p:nvPr/>
          </p:nvSpPr>
          <p:spPr>
            <a:xfrm>
              <a:off x="771698" y="1866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1" name="object 11"/>
            <p:cNvPicPr/>
            <p:nvPr/>
          </p:nvPicPr>
          <p:blipFill>
            <a:blip r:embed="rId3" cstate="print"/>
            <a:stretch>
              <a:fillRect/>
            </a:stretch>
          </p:blipFill>
          <p:spPr>
            <a:xfrm>
              <a:off x="771698" y="1866525"/>
              <a:ext cx="9143998" cy="9526"/>
            </a:xfrm>
            <a:prstGeom prst="rect">
              <a:avLst/>
            </a:prstGeom>
          </p:spPr>
        </p:pic>
        <p:sp>
          <p:nvSpPr>
            <p:cNvPr id="12" name="object 12"/>
            <p:cNvSpPr/>
            <p:nvPr/>
          </p:nvSpPr>
          <p:spPr>
            <a:xfrm>
              <a:off x="771698" y="2171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3" name="object 13"/>
            <p:cNvPicPr/>
            <p:nvPr/>
          </p:nvPicPr>
          <p:blipFill>
            <a:blip r:embed="rId4" cstate="print"/>
            <a:stretch>
              <a:fillRect/>
            </a:stretch>
          </p:blipFill>
          <p:spPr>
            <a:xfrm>
              <a:off x="771698" y="2171325"/>
              <a:ext cx="9143998" cy="9526"/>
            </a:xfrm>
            <a:prstGeom prst="rect">
              <a:avLst/>
            </a:prstGeom>
          </p:spPr>
        </p:pic>
        <p:sp>
          <p:nvSpPr>
            <p:cNvPr id="14" name="object 14"/>
            <p:cNvSpPr/>
            <p:nvPr/>
          </p:nvSpPr>
          <p:spPr>
            <a:xfrm>
              <a:off x="771698" y="2476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5" name="object 15"/>
            <p:cNvPicPr/>
            <p:nvPr/>
          </p:nvPicPr>
          <p:blipFill>
            <a:blip r:embed="rId6" cstate="print"/>
            <a:stretch>
              <a:fillRect/>
            </a:stretch>
          </p:blipFill>
          <p:spPr>
            <a:xfrm>
              <a:off x="771698" y="2476125"/>
              <a:ext cx="9143998" cy="9526"/>
            </a:xfrm>
            <a:prstGeom prst="rect">
              <a:avLst/>
            </a:prstGeom>
          </p:spPr>
        </p:pic>
        <p:sp>
          <p:nvSpPr>
            <p:cNvPr id="16" name="object 16"/>
            <p:cNvSpPr/>
            <p:nvPr/>
          </p:nvSpPr>
          <p:spPr>
            <a:xfrm>
              <a:off x="771698" y="2780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7" name="object 17"/>
            <p:cNvPicPr/>
            <p:nvPr/>
          </p:nvPicPr>
          <p:blipFill>
            <a:blip r:embed="rId3" cstate="print"/>
            <a:stretch>
              <a:fillRect/>
            </a:stretch>
          </p:blipFill>
          <p:spPr>
            <a:xfrm>
              <a:off x="771698" y="2780925"/>
              <a:ext cx="9143998" cy="9526"/>
            </a:xfrm>
            <a:prstGeom prst="rect">
              <a:avLst/>
            </a:prstGeom>
          </p:spPr>
        </p:pic>
        <p:sp>
          <p:nvSpPr>
            <p:cNvPr id="18" name="object 18"/>
            <p:cNvSpPr/>
            <p:nvPr/>
          </p:nvSpPr>
          <p:spPr>
            <a:xfrm>
              <a:off x="771698" y="3085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9" name="object 19"/>
            <p:cNvPicPr/>
            <p:nvPr/>
          </p:nvPicPr>
          <p:blipFill>
            <a:blip r:embed="rId4" cstate="print"/>
            <a:stretch>
              <a:fillRect/>
            </a:stretch>
          </p:blipFill>
          <p:spPr>
            <a:xfrm>
              <a:off x="771698" y="3085725"/>
              <a:ext cx="9143998" cy="9526"/>
            </a:xfrm>
            <a:prstGeom prst="rect">
              <a:avLst/>
            </a:prstGeom>
          </p:spPr>
        </p:pic>
        <p:sp>
          <p:nvSpPr>
            <p:cNvPr id="20" name="object 20"/>
            <p:cNvSpPr/>
            <p:nvPr/>
          </p:nvSpPr>
          <p:spPr>
            <a:xfrm>
              <a:off x="771698" y="3390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1" name="object 21"/>
            <p:cNvPicPr/>
            <p:nvPr/>
          </p:nvPicPr>
          <p:blipFill>
            <a:blip r:embed="rId7" cstate="print"/>
            <a:stretch>
              <a:fillRect/>
            </a:stretch>
          </p:blipFill>
          <p:spPr>
            <a:xfrm>
              <a:off x="771698" y="3390525"/>
              <a:ext cx="9143998" cy="9526"/>
            </a:xfrm>
            <a:prstGeom prst="rect">
              <a:avLst/>
            </a:prstGeom>
          </p:spPr>
        </p:pic>
        <p:sp>
          <p:nvSpPr>
            <p:cNvPr id="22" name="object 22"/>
            <p:cNvSpPr/>
            <p:nvPr/>
          </p:nvSpPr>
          <p:spPr>
            <a:xfrm>
              <a:off x="771698" y="3695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3" cstate="print"/>
            <a:stretch>
              <a:fillRect/>
            </a:stretch>
          </p:blipFill>
          <p:spPr>
            <a:xfrm>
              <a:off x="771698" y="3695325"/>
              <a:ext cx="9143998" cy="9526"/>
            </a:xfrm>
            <a:prstGeom prst="rect">
              <a:avLst/>
            </a:prstGeom>
          </p:spPr>
        </p:pic>
        <p:sp>
          <p:nvSpPr>
            <p:cNvPr id="24" name="object 24"/>
            <p:cNvSpPr/>
            <p:nvPr/>
          </p:nvSpPr>
          <p:spPr>
            <a:xfrm>
              <a:off x="771698" y="4000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4" cstate="print"/>
            <a:stretch>
              <a:fillRect/>
            </a:stretch>
          </p:blipFill>
          <p:spPr>
            <a:xfrm>
              <a:off x="771698" y="4000125"/>
              <a:ext cx="9143998" cy="9526"/>
            </a:xfrm>
            <a:prstGeom prst="rect">
              <a:avLst/>
            </a:prstGeom>
          </p:spPr>
        </p:pic>
        <p:sp>
          <p:nvSpPr>
            <p:cNvPr id="26" name="object 26"/>
            <p:cNvSpPr/>
            <p:nvPr/>
          </p:nvSpPr>
          <p:spPr>
            <a:xfrm>
              <a:off x="771698" y="43049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8" cstate="print"/>
            <a:stretch>
              <a:fillRect/>
            </a:stretch>
          </p:blipFill>
          <p:spPr>
            <a:xfrm>
              <a:off x="771698" y="4304925"/>
              <a:ext cx="9143998" cy="9526"/>
            </a:xfrm>
            <a:prstGeom prst="rect">
              <a:avLst/>
            </a:prstGeom>
          </p:spPr>
        </p:pic>
        <p:sp>
          <p:nvSpPr>
            <p:cNvPr id="28" name="object 28"/>
            <p:cNvSpPr/>
            <p:nvPr/>
          </p:nvSpPr>
          <p:spPr>
            <a:xfrm>
              <a:off x="771698" y="46097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3" cstate="print"/>
            <a:stretch>
              <a:fillRect/>
            </a:stretch>
          </p:blipFill>
          <p:spPr>
            <a:xfrm>
              <a:off x="771698" y="4609725"/>
              <a:ext cx="9143998" cy="9525"/>
            </a:xfrm>
            <a:prstGeom prst="rect">
              <a:avLst/>
            </a:prstGeom>
          </p:spPr>
        </p:pic>
        <p:sp>
          <p:nvSpPr>
            <p:cNvPr id="30" name="object 30"/>
            <p:cNvSpPr/>
            <p:nvPr/>
          </p:nvSpPr>
          <p:spPr>
            <a:xfrm>
              <a:off x="771698" y="49145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4" cstate="print"/>
            <a:stretch>
              <a:fillRect/>
            </a:stretch>
          </p:blipFill>
          <p:spPr>
            <a:xfrm>
              <a:off x="771698" y="4914525"/>
              <a:ext cx="9143998" cy="9526"/>
            </a:xfrm>
            <a:prstGeom prst="rect">
              <a:avLst/>
            </a:prstGeom>
          </p:spPr>
        </p:pic>
        <p:sp>
          <p:nvSpPr>
            <p:cNvPr id="32" name="object 32"/>
            <p:cNvSpPr/>
            <p:nvPr/>
          </p:nvSpPr>
          <p:spPr>
            <a:xfrm>
              <a:off x="771698" y="52193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9" cstate="print"/>
            <a:stretch>
              <a:fillRect/>
            </a:stretch>
          </p:blipFill>
          <p:spPr>
            <a:xfrm>
              <a:off x="771698" y="5219325"/>
              <a:ext cx="9143998" cy="9526"/>
            </a:xfrm>
            <a:prstGeom prst="rect">
              <a:avLst/>
            </a:prstGeom>
          </p:spPr>
        </p:pic>
        <p:sp>
          <p:nvSpPr>
            <p:cNvPr id="34" name="object 34"/>
            <p:cNvSpPr/>
            <p:nvPr/>
          </p:nvSpPr>
          <p:spPr>
            <a:xfrm>
              <a:off x="771698" y="55241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3" cstate="print"/>
            <a:stretch>
              <a:fillRect/>
            </a:stretch>
          </p:blipFill>
          <p:spPr>
            <a:xfrm>
              <a:off x="771698" y="5524125"/>
              <a:ext cx="9143998" cy="9525"/>
            </a:xfrm>
            <a:prstGeom prst="rect">
              <a:avLst/>
            </a:prstGeom>
          </p:spPr>
        </p:pic>
        <p:sp>
          <p:nvSpPr>
            <p:cNvPr id="36" name="object 36"/>
            <p:cNvSpPr/>
            <p:nvPr/>
          </p:nvSpPr>
          <p:spPr>
            <a:xfrm>
              <a:off x="771698" y="58289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4" cstate="print"/>
            <a:stretch>
              <a:fillRect/>
            </a:stretch>
          </p:blipFill>
          <p:spPr>
            <a:xfrm>
              <a:off x="771698" y="5828925"/>
              <a:ext cx="9143998" cy="9525"/>
            </a:xfrm>
            <a:prstGeom prst="rect">
              <a:avLst/>
            </a:prstGeom>
          </p:spPr>
        </p:pic>
        <p:sp>
          <p:nvSpPr>
            <p:cNvPr id="38" name="object 38"/>
            <p:cNvSpPr/>
            <p:nvPr/>
          </p:nvSpPr>
          <p:spPr>
            <a:xfrm>
              <a:off x="771698" y="61337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10" cstate="print"/>
            <a:stretch>
              <a:fillRect/>
            </a:stretch>
          </p:blipFill>
          <p:spPr>
            <a:xfrm>
              <a:off x="771698" y="6133725"/>
              <a:ext cx="9143998" cy="9526"/>
            </a:xfrm>
            <a:prstGeom prst="rect">
              <a:avLst/>
            </a:prstGeom>
          </p:spPr>
        </p:pic>
        <p:sp>
          <p:nvSpPr>
            <p:cNvPr id="40" name="object 40"/>
            <p:cNvSpPr/>
            <p:nvPr/>
          </p:nvSpPr>
          <p:spPr>
            <a:xfrm>
              <a:off x="771698" y="64385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3" cstate="print"/>
            <a:stretch>
              <a:fillRect/>
            </a:stretch>
          </p:blipFill>
          <p:spPr>
            <a:xfrm>
              <a:off x="771698" y="6438524"/>
              <a:ext cx="9143998" cy="9526"/>
            </a:xfrm>
            <a:prstGeom prst="rect">
              <a:avLst/>
            </a:prstGeom>
          </p:spPr>
        </p:pic>
        <p:sp>
          <p:nvSpPr>
            <p:cNvPr id="42" name="object 42"/>
            <p:cNvSpPr/>
            <p:nvPr/>
          </p:nvSpPr>
          <p:spPr>
            <a:xfrm>
              <a:off x="771698" y="6743324"/>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4" cstate="print"/>
            <a:stretch>
              <a:fillRect/>
            </a:stretch>
          </p:blipFill>
          <p:spPr>
            <a:xfrm>
              <a:off x="771698" y="6743324"/>
              <a:ext cx="9143998" cy="9526"/>
            </a:xfrm>
            <a:prstGeom prst="rect">
              <a:avLst/>
            </a:prstGeom>
          </p:spPr>
        </p:pic>
        <p:sp>
          <p:nvSpPr>
            <p:cNvPr id="44" name="object 44"/>
            <p:cNvSpPr/>
            <p:nvPr/>
          </p:nvSpPr>
          <p:spPr>
            <a:xfrm>
              <a:off x="771698" y="70481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11" cstate="print"/>
            <a:stretch>
              <a:fillRect/>
            </a:stretch>
          </p:blipFill>
          <p:spPr>
            <a:xfrm>
              <a:off x="771698" y="7048124"/>
              <a:ext cx="9143998" cy="9526"/>
            </a:xfrm>
            <a:prstGeom prst="rect">
              <a:avLst/>
            </a:prstGeom>
          </p:spPr>
        </p:pic>
        <p:sp>
          <p:nvSpPr>
            <p:cNvPr id="46" name="object 46"/>
            <p:cNvSpPr/>
            <p:nvPr/>
          </p:nvSpPr>
          <p:spPr>
            <a:xfrm>
              <a:off x="1071735"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47" name="object 47"/>
            <p:cNvPicPr/>
            <p:nvPr/>
          </p:nvPicPr>
          <p:blipFill>
            <a:blip r:embed="rId12" cstate="print"/>
            <a:stretch>
              <a:fillRect/>
            </a:stretch>
          </p:blipFill>
          <p:spPr>
            <a:xfrm>
              <a:off x="1071735" y="347287"/>
              <a:ext cx="9525" cy="6857999"/>
            </a:xfrm>
            <a:prstGeom prst="rect">
              <a:avLst/>
            </a:prstGeom>
          </p:spPr>
        </p:pic>
        <p:sp>
          <p:nvSpPr>
            <p:cNvPr id="48" name="object 48"/>
            <p:cNvSpPr/>
            <p:nvPr/>
          </p:nvSpPr>
          <p:spPr>
            <a:xfrm>
              <a:off x="1376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49" name="object 49"/>
            <p:cNvPicPr/>
            <p:nvPr/>
          </p:nvPicPr>
          <p:blipFill>
            <a:blip r:embed="rId13" cstate="print"/>
            <a:stretch>
              <a:fillRect/>
            </a:stretch>
          </p:blipFill>
          <p:spPr>
            <a:xfrm>
              <a:off x="1376535" y="347287"/>
              <a:ext cx="9526" cy="6857999"/>
            </a:xfrm>
            <a:prstGeom prst="rect">
              <a:avLst/>
            </a:prstGeom>
          </p:spPr>
        </p:pic>
        <p:sp>
          <p:nvSpPr>
            <p:cNvPr id="50" name="object 50"/>
            <p:cNvSpPr/>
            <p:nvPr/>
          </p:nvSpPr>
          <p:spPr>
            <a:xfrm>
              <a:off x="1681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1" name="object 51"/>
            <p:cNvPicPr/>
            <p:nvPr/>
          </p:nvPicPr>
          <p:blipFill>
            <a:blip r:embed="rId14" cstate="print"/>
            <a:stretch>
              <a:fillRect/>
            </a:stretch>
          </p:blipFill>
          <p:spPr>
            <a:xfrm>
              <a:off x="1681335" y="347287"/>
              <a:ext cx="9526" cy="6857999"/>
            </a:xfrm>
            <a:prstGeom prst="rect">
              <a:avLst/>
            </a:prstGeom>
          </p:spPr>
        </p:pic>
        <p:sp>
          <p:nvSpPr>
            <p:cNvPr id="52" name="object 52"/>
            <p:cNvSpPr/>
            <p:nvPr/>
          </p:nvSpPr>
          <p:spPr>
            <a:xfrm>
              <a:off x="1986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12" cstate="print"/>
            <a:stretch>
              <a:fillRect/>
            </a:stretch>
          </p:blipFill>
          <p:spPr>
            <a:xfrm>
              <a:off x="1986135" y="347287"/>
              <a:ext cx="9526" cy="6857999"/>
            </a:xfrm>
            <a:prstGeom prst="rect">
              <a:avLst/>
            </a:prstGeom>
          </p:spPr>
        </p:pic>
        <p:sp>
          <p:nvSpPr>
            <p:cNvPr id="54" name="object 54"/>
            <p:cNvSpPr/>
            <p:nvPr/>
          </p:nvSpPr>
          <p:spPr>
            <a:xfrm>
              <a:off x="2290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13" cstate="print"/>
            <a:stretch>
              <a:fillRect/>
            </a:stretch>
          </p:blipFill>
          <p:spPr>
            <a:xfrm>
              <a:off x="2290935" y="347287"/>
              <a:ext cx="9526" cy="6857999"/>
            </a:xfrm>
            <a:prstGeom prst="rect">
              <a:avLst/>
            </a:prstGeom>
          </p:spPr>
        </p:pic>
        <p:sp>
          <p:nvSpPr>
            <p:cNvPr id="56" name="object 56"/>
            <p:cNvSpPr/>
            <p:nvPr/>
          </p:nvSpPr>
          <p:spPr>
            <a:xfrm>
              <a:off x="2595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4" cstate="print"/>
            <a:stretch>
              <a:fillRect/>
            </a:stretch>
          </p:blipFill>
          <p:spPr>
            <a:xfrm>
              <a:off x="2595735" y="347287"/>
              <a:ext cx="9526" cy="6857999"/>
            </a:xfrm>
            <a:prstGeom prst="rect">
              <a:avLst/>
            </a:prstGeom>
          </p:spPr>
        </p:pic>
        <p:sp>
          <p:nvSpPr>
            <p:cNvPr id="58" name="object 58"/>
            <p:cNvSpPr/>
            <p:nvPr/>
          </p:nvSpPr>
          <p:spPr>
            <a:xfrm>
              <a:off x="2900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12" cstate="print"/>
            <a:stretch>
              <a:fillRect/>
            </a:stretch>
          </p:blipFill>
          <p:spPr>
            <a:xfrm>
              <a:off x="2900535" y="347287"/>
              <a:ext cx="9526" cy="6857999"/>
            </a:xfrm>
            <a:prstGeom prst="rect">
              <a:avLst/>
            </a:prstGeom>
          </p:spPr>
        </p:pic>
        <p:sp>
          <p:nvSpPr>
            <p:cNvPr id="60" name="object 60"/>
            <p:cNvSpPr/>
            <p:nvPr/>
          </p:nvSpPr>
          <p:spPr>
            <a:xfrm>
              <a:off x="3205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13" cstate="print"/>
            <a:stretch>
              <a:fillRect/>
            </a:stretch>
          </p:blipFill>
          <p:spPr>
            <a:xfrm>
              <a:off x="3205335" y="347287"/>
              <a:ext cx="9526" cy="6857999"/>
            </a:xfrm>
            <a:prstGeom prst="rect">
              <a:avLst/>
            </a:prstGeom>
          </p:spPr>
        </p:pic>
        <p:sp>
          <p:nvSpPr>
            <p:cNvPr id="62" name="object 62"/>
            <p:cNvSpPr/>
            <p:nvPr/>
          </p:nvSpPr>
          <p:spPr>
            <a:xfrm>
              <a:off x="3510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4" cstate="print"/>
            <a:stretch>
              <a:fillRect/>
            </a:stretch>
          </p:blipFill>
          <p:spPr>
            <a:xfrm>
              <a:off x="3510135" y="347287"/>
              <a:ext cx="9526" cy="6857999"/>
            </a:xfrm>
            <a:prstGeom prst="rect">
              <a:avLst/>
            </a:prstGeom>
          </p:spPr>
        </p:pic>
        <p:sp>
          <p:nvSpPr>
            <p:cNvPr id="64" name="object 64"/>
            <p:cNvSpPr/>
            <p:nvPr/>
          </p:nvSpPr>
          <p:spPr>
            <a:xfrm>
              <a:off x="3814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12" cstate="print"/>
            <a:stretch>
              <a:fillRect/>
            </a:stretch>
          </p:blipFill>
          <p:spPr>
            <a:xfrm>
              <a:off x="3814935" y="347287"/>
              <a:ext cx="9526" cy="6857999"/>
            </a:xfrm>
            <a:prstGeom prst="rect">
              <a:avLst/>
            </a:prstGeom>
          </p:spPr>
        </p:pic>
        <p:sp>
          <p:nvSpPr>
            <p:cNvPr id="66" name="object 66"/>
            <p:cNvSpPr/>
            <p:nvPr/>
          </p:nvSpPr>
          <p:spPr>
            <a:xfrm>
              <a:off x="4119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13" cstate="print"/>
            <a:stretch>
              <a:fillRect/>
            </a:stretch>
          </p:blipFill>
          <p:spPr>
            <a:xfrm>
              <a:off x="4119735" y="347287"/>
              <a:ext cx="9526" cy="6857999"/>
            </a:xfrm>
            <a:prstGeom prst="rect">
              <a:avLst/>
            </a:prstGeom>
          </p:spPr>
        </p:pic>
        <p:sp>
          <p:nvSpPr>
            <p:cNvPr id="68" name="object 68"/>
            <p:cNvSpPr/>
            <p:nvPr/>
          </p:nvSpPr>
          <p:spPr>
            <a:xfrm>
              <a:off x="4424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4" cstate="print"/>
            <a:stretch>
              <a:fillRect/>
            </a:stretch>
          </p:blipFill>
          <p:spPr>
            <a:xfrm>
              <a:off x="4424535" y="347287"/>
              <a:ext cx="9526" cy="6857999"/>
            </a:xfrm>
            <a:prstGeom prst="rect">
              <a:avLst/>
            </a:prstGeom>
          </p:spPr>
        </p:pic>
        <p:sp>
          <p:nvSpPr>
            <p:cNvPr id="70" name="object 70"/>
            <p:cNvSpPr/>
            <p:nvPr/>
          </p:nvSpPr>
          <p:spPr>
            <a:xfrm>
              <a:off x="4729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12" cstate="print"/>
            <a:stretch>
              <a:fillRect/>
            </a:stretch>
          </p:blipFill>
          <p:spPr>
            <a:xfrm>
              <a:off x="4729335" y="347287"/>
              <a:ext cx="9526" cy="6857999"/>
            </a:xfrm>
            <a:prstGeom prst="rect">
              <a:avLst/>
            </a:prstGeom>
          </p:spPr>
        </p:pic>
        <p:sp>
          <p:nvSpPr>
            <p:cNvPr id="72" name="object 72"/>
            <p:cNvSpPr/>
            <p:nvPr/>
          </p:nvSpPr>
          <p:spPr>
            <a:xfrm>
              <a:off x="5034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13" cstate="print"/>
            <a:stretch>
              <a:fillRect/>
            </a:stretch>
          </p:blipFill>
          <p:spPr>
            <a:xfrm>
              <a:off x="5034135" y="347287"/>
              <a:ext cx="9526" cy="6857999"/>
            </a:xfrm>
            <a:prstGeom prst="rect">
              <a:avLst/>
            </a:prstGeom>
          </p:spPr>
        </p:pic>
        <p:sp>
          <p:nvSpPr>
            <p:cNvPr id="74" name="object 74"/>
            <p:cNvSpPr/>
            <p:nvPr/>
          </p:nvSpPr>
          <p:spPr>
            <a:xfrm>
              <a:off x="5338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4" cstate="print"/>
            <a:stretch>
              <a:fillRect/>
            </a:stretch>
          </p:blipFill>
          <p:spPr>
            <a:xfrm>
              <a:off x="5338935" y="347287"/>
              <a:ext cx="9526" cy="6857999"/>
            </a:xfrm>
            <a:prstGeom prst="rect">
              <a:avLst/>
            </a:prstGeom>
          </p:spPr>
        </p:pic>
        <p:sp>
          <p:nvSpPr>
            <p:cNvPr id="76" name="object 76"/>
            <p:cNvSpPr/>
            <p:nvPr/>
          </p:nvSpPr>
          <p:spPr>
            <a:xfrm>
              <a:off x="5643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12" cstate="print"/>
            <a:stretch>
              <a:fillRect/>
            </a:stretch>
          </p:blipFill>
          <p:spPr>
            <a:xfrm>
              <a:off x="5643735" y="347287"/>
              <a:ext cx="9526" cy="6857999"/>
            </a:xfrm>
            <a:prstGeom prst="rect">
              <a:avLst/>
            </a:prstGeom>
          </p:spPr>
        </p:pic>
        <p:sp>
          <p:nvSpPr>
            <p:cNvPr id="78" name="object 78"/>
            <p:cNvSpPr/>
            <p:nvPr/>
          </p:nvSpPr>
          <p:spPr>
            <a:xfrm>
              <a:off x="5948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13" cstate="print"/>
            <a:stretch>
              <a:fillRect/>
            </a:stretch>
          </p:blipFill>
          <p:spPr>
            <a:xfrm>
              <a:off x="5948534" y="347287"/>
              <a:ext cx="9526" cy="6857999"/>
            </a:xfrm>
            <a:prstGeom prst="rect">
              <a:avLst/>
            </a:prstGeom>
          </p:spPr>
        </p:pic>
        <p:sp>
          <p:nvSpPr>
            <p:cNvPr id="80" name="object 80"/>
            <p:cNvSpPr/>
            <p:nvPr/>
          </p:nvSpPr>
          <p:spPr>
            <a:xfrm>
              <a:off x="6253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4" cstate="print"/>
            <a:stretch>
              <a:fillRect/>
            </a:stretch>
          </p:blipFill>
          <p:spPr>
            <a:xfrm>
              <a:off x="6253335" y="347287"/>
              <a:ext cx="9526" cy="6857999"/>
            </a:xfrm>
            <a:prstGeom prst="rect">
              <a:avLst/>
            </a:prstGeom>
          </p:spPr>
        </p:pic>
        <p:sp>
          <p:nvSpPr>
            <p:cNvPr id="82" name="object 82"/>
            <p:cNvSpPr/>
            <p:nvPr/>
          </p:nvSpPr>
          <p:spPr>
            <a:xfrm>
              <a:off x="6558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12" cstate="print"/>
            <a:stretch>
              <a:fillRect/>
            </a:stretch>
          </p:blipFill>
          <p:spPr>
            <a:xfrm>
              <a:off x="6558135" y="347287"/>
              <a:ext cx="9526" cy="6857999"/>
            </a:xfrm>
            <a:prstGeom prst="rect">
              <a:avLst/>
            </a:prstGeom>
          </p:spPr>
        </p:pic>
        <p:sp>
          <p:nvSpPr>
            <p:cNvPr id="84" name="object 84"/>
            <p:cNvSpPr/>
            <p:nvPr/>
          </p:nvSpPr>
          <p:spPr>
            <a:xfrm>
              <a:off x="6862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13" cstate="print"/>
            <a:stretch>
              <a:fillRect/>
            </a:stretch>
          </p:blipFill>
          <p:spPr>
            <a:xfrm>
              <a:off x="6862934" y="347287"/>
              <a:ext cx="9526" cy="6857999"/>
            </a:xfrm>
            <a:prstGeom prst="rect">
              <a:avLst/>
            </a:prstGeom>
          </p:spPr>
        </p:pic>
        <p:sp>
          <p:nvSpPr>
            <p:cNvPr id="86" name="object 86"/>
            <p:cNvSpPr/>
            <p:nvPr/>
          </p:nvSpPr>
          <p:spPr>
            <a:xfrm>
              <a:off x="7167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4" cstate="print"/>
            <a:stretch>
              <a:fillRect/>
            </a:stretch>
          </p:blipFill>
          <p:spPr>
            <a:xfrm>
              <a:off x="7167734" y="347287"/>
              <a:ext cx="9526" cy="6857999"/>
            </a:xfrm>
            <a:prstGeom prst="rect">
              <a:avLst/>
            </a:prstGeom>
          </p:spPr>
        </p:pic>
        <p:sp>
          <p:nvSpPr>
            <p:cNvPr id="88" name="object 88"/>
            <p:cNvSpPr/>
            <p:nvPr/>
          </p:nvSpPr>
          <p:spPr>
            <a:xfrm>
              <a:off x="7472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12" cstate="print"/>
            <a:stretch>
              <a:fillRect/>
            </a:stretch>
          </p:blipFill>
          <p:spPr>
            <a:xfrm>
              <a:off x="7472534" y="347287"/>
              <a:ext cx="9526" cy="6857999"/>
            </a:xfrm>
            <a:prstGeom prst="rect">
              <a:avLst/>
            </a:prstGeom>
          </p:spPr>
        </p:pic>
        <p:sp>
          <p:nvSpPr>
            <p:cNvPr id="90" name="object 90"/>
            <p:cNvSpPr/>
            <p:nvPr/>
          </p:nvSpPr>
          <p:spPr>
            <a:xfrm>
              <a:off x="77773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13" cstate="print"/>
            <a:stretch>
              <a:fillRect/>
            </a:stretch>
          </p:blipFill>
          <p:spPr>
            <a:xfrm>
              <a:off x="7777334" y="347287"/>
              <a:ext cx="9526" cy="6857999"/>
            </a:xfrm>
            <a:prstGeom prst="rect">
              <a:avLst/>
            </a:prstGeom>
          </p:spPr>
        </p:pic>
        <p:sp>
          <p:nvSpPr>
            <p:cNvPr id="92" name="object 92"/>
            <p:cNvSpPr/>
            <p:nvPr/>
          </p:nvSpPr>
          <p:spPr>
            <a:xfrm>
              <a:off x="8082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4" cstate="print"/>
            <a:stretch>
              <a:fillRect/>
            </a:stretch>
          </p:blipFill>
          <p:spPr>
            <a:xfrm>
              <a:off x="8082134" y="347287"/>
              <a:ext cx="9526" cy="6857999"/>
            </a:xfrm>
            <a:prstGeom prst="rect">
              <a:avLst/>
            </a:prstGeom>
          </p:spPr>
        </p:pic>
        <p:sp>
          <p:nvSpPr>
            <p:cNvPr id="94" name="object 94"/>
            <p:cNvSpPr/>
            <p:nvPr/>
          </p:nvSpPr>
          <p:spPr>
            <a:xfrm>
              <a:off x="8386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12" cstate="print"/>
            <a:stretch>
              <a:fillRect/>
            </a:stretch>
          </p:blipFill>
          <p:spPr>
            <a:xfrm>
              <a:off x="8386934" y="347287"/>
              <a:ext cx="9526" cy="6857999"/>
            </a:xfrm>
            <a:prstGeom prst="rect">
              <a:avLst/>
            </a:prstGeom>
          </p:spPr>
        </p:pic>
        <p:sp>
          <p:nvSpPr>
            <p:cNvPr id="96" name="object 96"/>
            <p:cNvSpPr/>
            <p:nvPr/>
          </p:nvSpPr>
          <p:spPr>
            <a:xfrm>
              <a:off x="8691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13" cstate="print"/>
            <a:stretch>
              <a:fillRect/>
            </a:stretch>
          </p:blipFill>
          <p:spPr>
            <a:xfrm>
              <a:off x="8691734" y="347287"/>
              <a:ext cx="9526" cy="6857999"/>
            </a:xfrm>
            <a:prstGeom prst="rect">
              <a:avLst/>
            </a:prstGeom>
          </p:spPr>
        </p:pic>
        <p:sp>
          <p:nvSpPr>
            <p:cNvPr id="98" name="object 98"/>
            <p:cNvSpPr/>
            <p:nvPr/>
          </p:nvSpPr>
          <p:spPr>
            <a:xfrm>
              <a:off x="8996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4" cstate="print"/>
            <a:stretch>
              <a:fillRect/>
            </a:stretch>
          </p:blipFill>
          <p:spPr>
            <a:xfrm>
              <a:off x="8996534" y="347287"/>
              <a:ext cx="9526" cy="6857999"/>
            </a:xfrm>
            <a:prstGeom prst="rect">
              <a:avLst/>
            </a:prstGeom>
          </p:spPr>
        </p:pic>
        <p:sp>
          <p:nvSpPr>
            <p:cNvPr id="100" name="object 100"/>
            <p:cNvSpPr/>
            <p:nvPr/>
          </p:nvSpPr>
          <p:spPr>
            <a:xfrm>
              <a:off x="9301334"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101" name="object 101"/>
            <p:cNvPicPr/>
            <p:nvPr/>
          </p:nvPicPr>
          <p:blipFill>
            <a:blip r:embed="rId15" cstate="print"/>
            <a:stretch>
              <a:fillRect/>
            </a:stretch>
          </p:blipFill>
          <p:spPr>
            <a:xfrm>
              <a:off x="9301334" y="347287"/>
              <a:ext cx="9525" cy="6857999"/>
            </a:xfrm>
            <a:prstGeom prst="rect">
              <a:avLst/>
            </a:prstGeom>
          </p:spPr>
        </p:pic>
        <p:sp>
          <p:nvSpPr>
            <p:cNvPr id="102" name="object 102"/>
            <p:cNvSpPr/>
            <p:nvPr/>
          </p:nvSpPr>
          <p:spPr>
            <a:xfrm>
              <a:off x="9606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3" name="object 103"/>
            <p:cNvPicPr/>
            <p:nvPr/>
          </p:nvPicPr>
          <p:blipFill>
            <a:blip r:embed="rId13" cstate="print"/>
            <a:stretch>
              <a:fillRect/>
            </a:stretch>
          </p:blipFill>
          <p:spPr>
            <a:xfrm>
              <a:off x="9606134" y="347287"/>
              <a:ext cx="9526" cy="6857999"/>
            </a:xfrm>
            <a:prstGeom prst="rect">
              <a:avLst/>
            </a:prstGeom>
          </p:spPr>
        </p:pic>
        <p:sp>
          <p:nvSpPr>
            <p:cNvPr id="105" name="object 105"/>
            <p:cNvSpPr/>
            <p:nvPr/>
          </p:nvSpPr>
          <p:spPr>
            <a:xfrm>
              <a:off x="9610895" y="347287"/>
              <a:ext cx="0" cy="2362200"/>
            </a:xfrm>
            <a:custGeom>
              <a:avLst/>
              <a:gdLst/>
              <a:ahLst/>
              <a:cxnLst/>
              <a:rect l="l" t="t" r="r" b="b"/>
              <a:pathLst>
                <a:path h="2362200">
                  <a:moveTo>
                    <a:pt x="0" y="0"/>
                  </a:moveTo>
                  <a:lnTo>
                    <a:pt x="0" y="2362199"/>
                  </a:lnTo>
                </a:path>
              </a:pathLst>
            </a:custGeom>
            <a:ln w="9524">
              <a:solidFill>
                <a:srgbClr val="00B2DE"/>
              </a:solidFill>
            </a:ln>
          </p:spPr>
          <p:txBody>
            <a:bodyPr wrap="square" lIns="0" tIns="0" rIns="0" bIns="0" rtlCol="0"/>
            <a:lstStyle/>
            <a:p>
              <a:endParaRPr sz="1634"/>
            </a:p>
          </p:txBody>
        </p:sp>
        <p:pic>
          <p:nvPicPr>
            <p:cNvPr id="106" name="object 106"/>
            <p:cNvPicPr/>
            <p:nvPr/>
          </p:nvPicPr>
          <p:blipFill>
            <a:blip r:embed="rId16" cstate="print"/>
            <a:stretch>
              <a:fillRect/>
            </a:stretch>
          </p:blipFill>
          <p:spPr>
            <a:xfrm>
              <a:off x="1382683" y="538480"/>
              <a:ext cx="7926185" cy="922712"/>
            </a:xfrm>
            <a:prstGeom prst="rect">
              <a:avLst/>
            </a:prstGeom>
          </p:spPr>
        </p:pic>
        <p:pic>
          <p:nvPicPr>
            <p:cNvPr id="110" name="object 110"/>
            <p:cNvPicPr/>
            <p:nvPr/>
          </p:nvPicPr>
          <p:blipFill>
            <a:blip r:embed="rId17" cstate="print"/>
            <a:stretch>
              <a:fillRect/>
            </a:stretch>
          </p:blipFill>
          <p:spPr>
            <a:xfrm>
              <a:off x="1615108" y="1884535"/>
              <a:ext cx="7250111" cy="5429248"/>
            </a:xfrm>
            <a:prstGeom prst="rect">
              <a:avLst/>
            </a:prstGeom>
          </p:spPr>
        </p:pic>
      </p:grpSp>
      <p:sp>
        <p:nvSpPr>
          <p:cNvPr id="114" name="object 112">
            <a:extLst>
              <a:ext uri="{FF2B5EF4-FFF2-40B4-BE49-F238E27FC236}">
                <a16:creationId xmlns:a16="http://schemas.microsoft.com/office/drawing/2014/main" id="{BDEAA3E5-1E5C-41A9-8173-906CE6C2E888}"/>
              </a:ext>
            </a:extLst>
          </p:cNvPr>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a:t>
            </a:r>
            <a:r>
              <a:rPr sz="3600" spc="-200" dirty="0"/>
              <a:t>l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r>
              <a:rPr sz="3600" spc="-200" dirty="0"/>
              <a:t> </a:t>
            </a:r>
            <a:r>
              <a:rPr sz="3600" spc="-481" dirty="0"/>
              <a:t>P</a:t>
            </a:r>
            <a:r>
              <a:rPr sz="3600" spc="-286" dirty="0"/>
              <a:t>r</a:t>
            </a:r>
            <a:r>
              <a:rPr sz="3600" spc="-408" dirty="0"/>
              <a:t>ocess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2°</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26" name="object 126"/>
          <p:cNvSpPr txBox="1"/>
          <p:nvPr/>
        </p:nvSpPr>
        <p:spPr>
          <a:xfrm>
            <a:off x="2246609" y="1360091"/>
            <a:ext cx="7299447" cy="2571358"/>
          </a:xfrm>
          <a:prstGeom prst="rect">
            <a:avLst/>
          </a:prstGeom>
        </p:spPr>
        <p:txBody>
          <a:bodyPr vert="horz" wrap="square" lIns="0" tIns="16713" rIns="0" bIns="0" rtlCol="0">
            <a:spAutoFit/>
          </a:bodyPr>
          <a:lstStyle/>
          <a:p>
            <a:pPr marL="362509" indent="-316979">
              <a:spcBef>
                <a:spcPts val="132"/>
              </a:spcBef>
              <a:buClr>
                <a:srgbClr val="00A3D6"/>
              </a:buClr>
              <a:buSzPct val="105357"/>
              <a:buFont typeface="Wingdings"/>
              <a:buChar char=""/>
              <a:tabLst>
                <a:tab pos="363085" algn="l"/>
              </a:tabLst>
            </a:pPr>
            <a:r>
              <a:rPr sz="2541" b="1" spc="-200" dirty="0" err="1">
                <a:latin typeface="Arial"/>
                <a:cs typeface="Arial"/>
              </a:rPr>
              <a:t>Idrolis</a:t>
            </a:r>
            <a:r>
              <a:rPr sz="2541" b="1" spc="-127" dirty="0" err="1">
                <a:latin typeface="Arial"/>
                <a:cs typeface="Arial"/>
              </a:rPr>
              <a:t>i</a:t>
            </a:r>
            <a:r>
              <a:rPr sz="2541" b="1" spc="-127" dirty="0">
                <a:latin typeface="Arial"/>
                <a:cs typeface="Arial"/>
              </a:rPr>
              <a:t> </a:t>
            </a:r>
            <a:r>
              <a:rPr sz="2541" b="1" spc="-259" dirty="0" err="1">
                <a:latin typeface="Arial"/>
                <a:cs typeface="Arial"/>
              </a:rPr>
              <a:t>ac</a:t>
            </a:r>
            <a:r>
              <a:rPr sz="2541" b="1" spc="-208" dirty="0" err="1">
                <a:latin typeface="Arial"/>
                <a:cs typeface="Arial"/>
              </a:rPr>
              <a:t>id</a:t>
            </a:r>
            <a:r>
              <a:rPr sz="2541" b="1" spc="-254" dirty="0" err="1">
                <a:latin typeface="Arial"/>
                <a:cs typeface="Arial"/>
              </a:rPr>
              <a:t>a</a:t>
            </a:r>
            <a:r>
              <a:rPr sz="2178" b="1" spc="-132" dirty="0">
                <a:latin typeface="Arial"/>
                <a:cs typeface="Arial"/>
              </a:rPr>
              <a:t>:</a:t>
            </a:r>
            <a:endParaRPr sz="2178" dirty="0">
              <a:latin typeface="Arial"/>
              <a:cs typeface="Arial"/>
            </a:endParaRPr>
          </a:p>
          <a:p>
            <a:pPr marL="361356">
              <a:spcBef>
                <a:spcPts val="190"/>
              </a:spcBef>
            </a:pPr>
            <a:r>
              <a:rPr sz="2178" b="1" spc="-222" dirty="0">
                <a:latin typeface="Arial"/>
                <a:cs typeface="Arial"/>
              </a:rPr>
              <a:t>2</a:t>
            </a:r>
            <a:r>
              <a:rPr sz="2178" b="1" spc="-103" dirty="0">
                <a:latin typeface="Arial"/>
                <a:cs typeface="Arial"/>
              </a:rPr>
              <a:t> </a:t>
            </a:r>
            <a:r>
              <a:rPr sz="2178" b="1" spc="-208" dirty="0">
                <a:latin typeface="Arial"/>
                <a:cs typeface="Arial"/>
              </a:rPr>
              <a:t>ore</a:t>
            </a:r>
            <a:r>
              <a:rPr sz="2178" b="1" spc="-103" dirty="0">
                <a:latin typeface="Arial"/>
                <a:cs typeface="Arial"/>
              </a:rPr>
              <a:t> </a:t>
            </a:r>
            <a:r>
              <a:rPr sz="2178" b="1" spc="-177" dirty="0">
                <a:latin typeface="Arial"/>
                <a:cs typeface="Arial"/>
              </a:rPr>
              <a:t>in</a:t>
            </a:r>
            <a:r>
              <a:rPr sz="2178" b="1" spc="-103" dirty="0">
                <a:latin typeface="Arial"/>
                <a:cs typeface="Arial"/>
              </a:rPr>
              <a:t> </a:t>
            </a:r>
            <a:r>
              <a:rPr sz="2178" b="1" spc="-204" dirty="0" err="1">
                <a:latin typeface="Arial"/>
                <a:cs typeface="Arial"/>
              </a:rPr>
              <a:t>solu</a:t>
            </a:r>
            <a:r>
              <a:rPr lang="it-IT" sz="2178" b="1" spc="-204" dirty="0" err="1">
                <a:latin typeface="Arial"/>
                <a:cs typeface="Arial"/>
              </a:rPr>
              <a:t>tion</a:t>
            </a:r>
            <a:r>
              <a:rPr sz="2178" b="1" spc="-103" dirty="0">
                <a:latin typeface="Arial"/>
                <a:cs typeface="Arial"/>
              </a:rPr>
              <a:t> </a:t>
            </a:r>
            <a:r>
              <a:rPr sz="2178" b="1" spc="-236" dirty="0">
                <a:latin typeface="Arial"/>
                <a:cs typeface="Arial"/>
              </a:rPr>
              <a:t>con</a:t>
            </a:r>
            <a:r>
              <a:rPr sz="2178" b="1" spc="-103" dirty="0">
                <a:latin typeface="Arial"/>
                <a:cs typeface="Arial"/>
              </a:rPr>
              <a:t> </a:t>
            </a:r>
            <a:r>
              <a:rPr sz="2178" b="1" spc="-263" dirty="0">
                <a:latin typeface="Arial"/>
                <a:cs typeface="Arial"/>
              </a:rPr>
              <a:t>10%</a:t>
            </a:r>
            <a:r>
              <a:rPr sz="2178" b="1" spc="-100" dirty="0">
                <a:latin typeface="Arial"/>
                <a:cs typeface="Arial"/>
              </a:rPr>
              <a:t> </a:t>
            </a:r>
            <a:r>
              <a:rPr sz="2178" b="1" spc="-218" dirty="0">
                <a:latin typeface="Arial"/>
                <a:cs typeface="Arial"/>
              </a:rPr>
              <a:t>H</a:t>
            </a:r>
            <a:r>
              <a:rPr sz="2178" b="1" spc="-326" baseline="-20833" dirty="0">
                <a:latin typeface="Arial"/>
                <a:cs typeface="Arial"/>
              </a:rPr>
              <a:t>2</a:t>
            </a:r>
            <a:r>
              <a:rPr sz="2178" b="1" spc="-218" dirty="0">
                <a:latin typeface="Arial"/>
                <a:cs typeface="Arial"/>
              </a:rPr>
              <a:t>SO</a:t>
            </a:r>
            <a:r>
              <a:rPr sz="2178" b="1" spc="-326" baseline="-20833" dirty="0">
                <a:latin typeface="Arial"/>
                <a:cs typeface="Arial"/>
              </a:rPr>
              <a:t>4</a:t>
            </a:r>
            <a:r>
              <a:rPr sz="2178" b="1" spc="-218" dirty="0">
                <a:latin typeface="Arial"/>
                <a:cs typeface="Arial"/>
              </a:rPr>
              <a:t>:</a:t>
            </a:r>
            <a:r>
              <a:rPr sz="2178" b="1" spc="-103" dirty="0">
                <a:latin typeface="Arial"/>
                <a:cs typeface="Arial"/>
              </a:rPr>
              <a:t> </a:t>
            </a:r>
            <a:r>
              <a:rPr lang="it-IT" sz="2178" b="1" spc="-163" dirty="0" err="1">
                <a:latin typeface="Arial"/>
                <a:cs typeface="Arial"/>
              </a:rPr>
              <a:t>Hydrolysis</a:t>
            </a:r>
            <a:r>
              <a:rPr lang="it-IT" sz="2178" b="1" spc="-163" dirty="0">
                <a:latin typeface="Arial"/>
                <a:cs typeface="Arial"/>
              </a:rPr>
              <a:t> of </a:t>
            </a:r>
            <a:r>
              <a:rPr lang="it-IT" sz="2178" b="1" spc="-163" dirty="0" err="1">
                <a:latin typeface="Arial"/>
                <a:cs typeface="Arial"/>
              </a:rPr>
              <a:t>hemicellulose</a:t>
            </a:r>
            <a:endParaRPr lang="it-IT" sz="2178" dirty="0">
              <a:latin typeface="Arial"/>
              <a:cs typeface="Arial"/>
            </a:endParaRPr>
          </a:p>
          <a:p>
            <a:pPr>
              <a:spcBef>
                <a:spcPts val="36"/>
              </a:spcBef>
            </a:pPr>
            <a:endParaRPr lang="it-IT" sz="2904" dirty="0">
              <a:latin typeface="Arial"/>
              <a:cs typeface="Arial"/>
            </a:endParaRPr>
          </a:p>
          <a:p>
            <a:pPr marL="356746" marR="27664" indent="4034">
              <a:lnSpc>
                <a:spcPts val="2378"/>
              </a:lnSpc>
              <a:tabLst>
                <a:tab pos="5941345" algn="l"/>
              </a:tabLst>
            </a:pPr>
            <a:r>
              <a:rPr lang="en-US" sz="2178" b="1" spc="-182" dirty="0">
                <a:latin typeface="Arial"/>
                <a:cs typeface="Arial"/>
              </a:rPr>
              <a:t>lignin + cellulose in 30% acid solution</a:t>
            </a:r>
            <a:r>
              <a:rPr sz="2178" b="1" dirty="0">
                <a:latin typeface="Arial"/>
                <a:cs typeface="Arial"/>
              </a:rPr>
              <a:t>	</a:t>
            </a:r>
            <a:r>
              <a:rPr sz="2178" b="1" spc="-222" dirty="0">
                <a:latin typeface="Arial"/>
                <a:cs typeface="Arial"/>
              </a:rPr>
              <a:t>70</a:t>
            </a:r>
            <a:r>
              <a:rPr sz="2178" b="1" spc="-241" dirty="0">
                <a:latin typeface="Arial"/>
                <a:cs typeface="Arial"/>
              </a:rPr>
              <a:t>%:</a:t>
            </a:r>
            <a:r>
              <a:rPr sz="2178" b="1" spc="-109" dirty="0">
                <a:latin typeface="Arial"/>
                <a:cs typeface="Arial"/>
              </a:rPr>
              <a:t> </a:t>
            </a:r>
            <a:r>
              <a:rPr lang="en-US" sz="2178" b="1" spc="-159" dirty="0">
                <a:latin typeface="Arial"/>
                <a:cs typeface="Arial"/>
              </a:rPr>
              <a:t>Breakdown of the crystal structure of cellulose</a:t>
            </a:r>
            <a:endParaRPr sz="2178" dirty="0">
              <a:latin typeface="Arial"/>
              <a:cs typeface="Arial"/>
            </a:endParaRPr>
          </a:p>
          <a:p>
            <a:pPr>
              <a:spcBef>
                <a:spcPts val="23"/>
              </a:spcBef>
            </a:pPr>
            <a:endParaRPr sz="2632" dirty="0">
              <a:latin typeface="Arial"/>
              <a:cs typeface="Arial"/>
            </a:endParaRPr>
          </a:p>
          <a:p>
            <a:pPr marL="361356"/>
            <a:r>
              <a:rPr lang="it-IT" sz="2178" b="1" spc="-231" dirty="0" err="1">
                <a:latin typeface="Arial"/>
                <a:cs typeface="Arial"/>
              </a:rPr>
              <a:t>suspension</a:t>
            </a:r>
            <a:r>
              <a:rPr sz="2178" b="1" spc="-132" dirty="0">
                <a:latin typeface="Arial"/>
                <a:cs typeface="Arial"/>
              </a:rPr>
              <a:t>:</a:t>
            </a:r>
            <a:r>
              <a:rPr sz="2178" b="1" spc="-109" dirty="0">
                <a:latin typeface="Arial"/>
                <a:cs typeface="Arial"/>
              </a:rPr>
              <a:t> </a:t>
            </a:r>
            <a:r>
              <a:rPr sz="2178" b="1" spc="-113" dirty="0">
                <a:latin typeface="Arial"/>
                <a:cs typeface="Arial"/>
              </a:rPr>
              <a:t>i</a:t>
            </a:r>
            <a:r>
              <a:rPr sz="2178" b="1" spc="-241" dirty="0">
                <a:latin typeface="Arial"/>
                <a:cs typeface="Arial"/>
              </a:rPr>
              <a:t>n</a:t>
            </a:r>
            <a:r>
              <a:rPr sz="2178" b="1" spc="-109" dirty="0">
                <a:latin typeface="Arial"/>
                <a:cs typeface="Arial"/>
              </a:rPr>
              <a:t> </a:t>
            </a:r>
            <a:r>
              <a:rPr sz="2178" b="1" spc="-290" dirty="0">
                <a:latin typeface="Arial"/>
                <a:cs typeface="Arial"/>
              </a:rPr>
              <a:t>H</a:t>
            </a:r>
            <a:r>
              <a:rPr sz="2178" b="1" spc="-224" baseline="-20833" dirty="0">
                <a:latin typeface="Arial"/>
                <a:cs typeface="Arial"/>
              </a:rPr>
              <a:t>2</a:t>
            </a:r>
            <a:r>
              <a:rPr sz="2178" b="1" spc="-309" dirty="0">
                <a:latin typeface="Arial"/>
                <a:cs typeface="Arial"/>
              </a:rPr>
              <a:t>O</a:t>
            </a:r>
            <a:r>
              <a:rPr sz="2178" b="1" spc="-109" dirty="0">
                <a:latin typeface="Arial"/>
                <a:cs typeface="Arial"/>
              </a:rPr>
              <a:t> </a:t>
            </a:r>
            <a:r>
              <a:rPr sz="2178" b="1" spc="-222" dirty="0">
                <a:latin typeface="Arial"/>
                <a:cs typeface="Arial"/>
              </a:rPr>
              <a:t>a</a:t>
            </a:r>
            <a:r>
              <a:rPr sz="2178" b="1" spc="-109" dirty="0">
                <a:latin typeface="Arial"/>
                <a:cs typeface="Arial"/>
              </a:rPr>
              <a:t> </a:t>
            </a:r>
            <a:r>
              <a:rPr sz="2178" b="1" spc="-222" dirty="0">
                <a:latin typeface="Arial"/>
                <a:cs typeface="Arial"/>
              </a:rPr>
              <a:t>100</a:t>
            </a:r>
            <a:r>
              <a:rPr sz="2178" b="1" dirty="0">
                <a:latin typeface="Arial"/>
                <a:cs typeface="Arial"/>
              </a:rPr>
              <a:t>°</a:t>
            </a:r>
            <a:r>
              <a:rPr sz="2178" b="1" spc="-286" dirty="0">
                <a:latin typeface="Arial"/>
                <a:cs typeface="Arial"/>
              </a:rPr>
              <a:t>C</a:t>
            </a:r>
            <a:r>
              <a:rPr sz="2178" b="1" spc="-109" dirty="0">
                <a:latin typeface="Arial"/>
                <a:cs typeface="Arial"/>
              </a:rPr>
              <a:t> </a:t>
            </a:r>
            <a:r>
              <a:rPr lang="it-IT" sz="2178" b="1" spc="-231" dirty="0">
                <a:latin typeface="Arial"/>
                <a:cs typeface="Arial"/>
              </a:rPr>
              <a:t>for</a:t>
            </a:r>
            <a:r>
              <a:rPr sz="2178" b="1" spc="-109" dirty="0">
                <a:latin typeface="Arial"/>
                <a:cs typeface="Arial"/>
              </a:rPr>
              <a:t> </a:t>
            </a:r>
            <a:r>
              <a:rPr sz="2178" b="1" spc="-222" dirty="0">
                <a:latin typeface="Arial"/>
                <a:cs typeface="Arial"/>
              </a:rPr>
              <a:t>2</a:t>
            </a:r>
            <a:r>
              <a:rPr sz="2178" b="1" spc="-109" dirty="0">
                <a:latin typeface="Arial"/>
                <a:cs typeface="Arial"/>
              </a:rPr>
              <a:t> </a:t>
            </a:r>
            <a:r>
              <a:rPr sz="2178" b="1" spc="-241" dirty="0">
                <a:latin typeface="Arial"/>
                <a:cs typeface="Arial"/>
              </a:rPr>
              <a:t>h</a:t>
            </a:r>
            <a:endParaRPr sz="2178" dirty="0">
              <a:latin typeface="Arial"/>
              <a:cs typeface="Arial"/>
            </a:endParaRPr>
          </a:p>
        </p:txBody>
      </p:sp>
      <p:sp>
        <p:nvSpPr>
          <p:cNvPr id="127" name="object 127"/>
          <p:cNvSpPr txBox="1"/>
          <p:nvPr/>
        </p:nvSpPr>
        <p:spPr>
          <a:xfrm>
            <a:off x="2590048" y="4304178"/>
            <a:ext cx="3892924" cy="346795"/>
          </a:xfrm>
          <a:prstGeom prst="rect">
            <a:avLst/>
          </a:prstGeom>
        </p:spPr>
        <p:txBody>
          <a:bodyPr vert="horz" wrap="square" lIns="0" tIns="11526" rIns="0" bIns="0" rtlCol="0">
            <a:spAutoFit/>
          </a:bodyPr>
          <a:lstStyle/>
          <a:p>
            <a:pPr marL="11527">
              <a:spcBef>
                <a:spcPts val="91"/>
              </a:spcBef>
            </a:pPr>
            <a:r>
              <a:rPr lang="en-US" sz="2178" b="1" spc="-222" dirty="0">
                <a:latin typeface="Arial"/>
                <a:cs typeface="Arial"/>
              </a:rPr>
              <a:t>solution: neutralized with Na(OH)</a:t>
            </a:r>
            <a:endParaRPr sz="2178" dirty="0">
              <a:latin typeface="Arial"/>
              <a:cs typeface="Arial"/>
            </a:endParaRPr>
          </a:p>
        </p:txBody>
      </p:sp>
      <p:sp>
        <p:nvSpPr>
          <p:cNvPr id="128" name="object 128"/>
          <p:cNvSpPr txBox="1"/>
          <p:nvPr/>
        </p:nvSpPr>
        <p:spPr>
          <a:xfrm>
            <a:off x="7090431" y="4304178"/>
            <a:ext cx="2455625" cy="346795"/>
          </a:xfrm>
          <a:prstGeom prst="rect">
            <a:avLst/>
          </a:prstGeom>
        </p:spPr>
        <p:txBody>
          <a:bodyPr vert="horz" wrap="square" lIns="0" tIns="11526" rIns="0" bIns="0" rtlCol="0">
            <a:spAutoFit/>
          </a:bodyPr>
          <a:lstStyle/>
          <a:p>
            <a:pPr marL="11527">
              <a:spcBef>
                <a:spcPts val="91"/>
              </a:spcBef>
            </a:pPr>
            <a:r>
              <a:rPr lang="it-IT" sz="2178" b="1" spc="-136" dirty="0" err="1">
                <a:latin typeface="Arial"/>
                <a:cs typeface="Arial"/>
              </a:rPr>
              <a:t>Hydrate</a:t>
            </a:r>
            <a:r>
              <a:rPr lang="it-IT" sz="2178" b="1" spc="-136" dirty="0">
                <a:latin typeface="Arial"/>
                <a:cs typeface="Arial"/>
              </a:rPr>
              <a:t> formation of</a:t>
            </a:r>
            <a:endParaRPr sz="2178" dirty="0">
              <a:latin typeface="Arial"/>
              <a:cs typeface="Arial"/>
            </a:endParaRPr>
          </a:p>
        </p:txBody>
      </p:sp>
      <p:sp>
        <p:nvSpPr>
          <p:cNvPr id="129" name="object 129"/>
          <p:cNvSpPr txBox="1"/>
          <p:nvPr/>
        </p:nvSpPr>
        <p:spPr>
          <a:xfrm>
            <a:off x="2274695" y="4595095"/>
            <a:ext cx="4972338" cy="1777186"/>
          </a:xfrm>
          <a:prstGeom prst="rect">
            <a:avLst/>
          </a:prstGeom>
        </p:spPr>
        <p:txBody>
          <a:bodyPr vert="horz" wrap="square" lIns="0" tIns="11526" rIns="0" bIns="0" rtlCol="0">
            <a:spAutoFit/>
          </a:bodyPr>
          <a:lstStyle/>
          <a:p>
            <a:pPr marL="322166">
              <a:spcBef>
                <a:spcPts val="91"/>
              </a:spcBef>
            </a:pPr>
            <a:r>
              <a:rPr lang="it-IT" sz="2178" b="1" spc="-227" dirty="0" err="1">
                <a:latin typeface="Arial"/>
                <a:cs typeface="Arial"/>
              </a:rPr>
              <a:t>Chalk</a:t>
            </a:r>
            <a:endParaRPr lang="it-IT" sz="2178" b="1" spc="-227" dirty="0">
              <a:latin typeface="Arial"/>
              <a:cs typeface="Arial"/>
            </a:endParaRPr>
          </a:p>
          <a:p>
            <a:pPr marL="322166">
              <a:spcBef>
                <a:spcPts val="91"/>
              </a:spcBef>
            </a:pPr>
            <a:r>
              <a:rPr lang="it-IT" sz="2178" b="1" spc="-227" dirty="0">
                <a:latin typeface="Arial"/>
                <a:cs typeface="Arial"/>
              </a:rPr>
              <a:t>EFFICIENCY:</a:t>
            </a:r>
          </a:p>
          <a:p>
            <a:pPr marL="322166">
              <a:spcBef>
                <a:spcPts val="91"/>
              </a:spcBef>
            </a:pPr>
            <a:r>
              <a:rPr lang="it-IT" sz="2178" b="1" spc="-222" dirty="0" err="1">
                <a:latin typeface="Arial"/>
                <a:cs typeface="Arial"/>
              </a:rPr>
              <a:t>hemicellulose</a:t>
            </a:r>
            <a:r>
              <a:rPr sz="2178" b="1" spc="-109" dirty="0">
                <a:latin typeface="Arial"/>
                <a:cs typeface="Arial"/>
              </a:rPr>
              <a:t> </a:t>
            </a:r>
            <a:r>
              <a:rPr sz="2178" b="1" spc="-231" dirty="0">
                <a:latin typeface="Arial"/>
                <a:cs typeface="Arial"/>
              </a:rPr>
              <a:t>=</a:t>
            </a:r>
            <a:r>
              <a:rPr sz="2178" b="1" spc="-109" dirty="0">
                <a:latin typeface="Arial"/>
                <a:cs typeface="Arial"/>
              </a:rPr>
              <a:t> </a:t>
            </a:r>
            <a:r>
              <a:rPr sz="2178" b="1" spc="-222" dirty="0">
                <a:latin typeface="Arial"/>
                <a:cs typeface="Arial"/>
              </a:rPr>
              <a:t>90</a:t>
            </a:r>
            <a:r>
              <a:rPr sz="2178" b="1" spc="-109" dirty="0">
                <a:latin typeface="Arial"/>
                <a:cs typeface="Arial"/>
              </a:rPr>
              <a:t> </a:t>
            </a:r>
            <a:r>
              <a:rPr sz="2178" b="1" spc="-222" dirty="0">
                <a:latin typeface="Arial"/>
                <a:cs typeface="Arial"/>
              </a:rPr>
              <a:t>–</a:t>
            </a:r>
            <a:r>
              <a:rPr sz="2178" b="1" spc="-109" dirty="0">
                <a:latin typeface="Arial"/>
                <a:cs typeface="Arial"/>
              </a:rPr>
              <a:t> </a:t>
            </a:r>
            <a:r>
              <a:rPr sz="2178" b="1" spc="-222" dirty="0">
                <a:latin typeface="Arial"/>
                <a:cs typeface="Arial"/>
              </a:rPr>
              <a:t>96</a:t>
            </a:r>
            <a:r>
              <a:rPr sz="2178" b="1" spc="-109" dirty="0">
                <a:latin typeface="Arial"/>
                <a:cs typeface="Arial"/>
              </a:rPr>
              <a:t> </a:t>
            </a:r>
            <a:r>
              <a:rPr sz="2178" b="1" spc="-349" dirty="0">
                <a:latin typeface="Arial"/>
                <a:cs typeface="Arial"/>
              </a:rPr>
              <a:t>%</a:t>
            </a:r>
            <a:endParaRPr sz="2178" dirty="0">
              <a:latin typeface="Arial"/>
              <a:cs typeface="Arial"/>
            </a:endParaRPr>
          </a:p>
          <a:p>
            <a:pPr marL="957277">
              <a:spcBef>
                <a:spcPts val="290"/>
              </a:spcBef>
            </a:pPr>
            <a:r>
              <a:rPr lang="it-IT" sz="2178" b="1" spc="-222" dirty="0">
                <a:latin typeface="Arial"/>
                <a:cs typeface="Arial"/>
              </a:rPr>
              <a:t>cellulose</a:t>
            </a:r>
            <a:r>
              <a:rPr sz="2178" b="1" spc="-109" dirty="0">
                <a:latin typeface="Arial"/>
                <a:cs typeface="Arial"/>
              </a:rPr>
              <a:t> </a:t>
            </a:r>
            <a:r>
              <a:rPr sz="2178" b="1" spc="-231" dirty="0">
                <a:latin typeface="Arial"/>
                <a:cs typeface="Arial"/>
              </a:rPr>
              <a:t>=</a:t>
            </a:r>
            <a:r>
              <a:rPr sz="2178" b="1" spc="-109" dirty="0">
                <a:latin typeface="Arial"/>
                <a:cs typeface="Arial"/>
              </a:rPr>
              <a:t> </a:t>
            </a:r>
            <a:r>
              <a:rPr sz="2178" b="1" spc="-222" dirty="0">
                <a:latin typeface="Arial"/>
                <a:cs typeface="Arial"/>
              </a:rPr>
              <a:t>79</a:t>
            </a:r>
            <a:r>
              <a:rPr sz="2178" b="1" spc="-109" dirty="0">
                <a:latin typeface="Arial"/>
                <a:cs typeface="Arial"/>
              </a:rPr>
              <a:t> </a:t>
            </a:r>
            <a:r>
              <a:rPr sz="2178" b="1" spc="-222" dirty="0">
                <a:latin typeface="Arial"/>
                <a:cs typeface="Arial"/>
              </a:rPr>
              <a:t>–</a:t>
            </a:r>
            <a:r>
              <a:rPr sz="2178" b="1" spc="-109" dirty="0">
                <a:latin typeface="Arial"/>
                <a:cs typeface="Arial"/>
              </a:rPr>
              <a:t> </a:t>
            </a:r>
            <a:r>
              <a:rPr sz="2178" b="1" spc="-222" dirty="0">
                <a:latin typeface="Arial"/>
                <a:cs typeface="Arial"/>
              </a:rPr>
              <a:t>90</a:t>
            </a:r>
            <a:r>
              <a:rPr sz="2178" b="1" spc="-109" dirty="0">
                <a:latin typeface="Arial"/>
                <a:cs typeface="Arial"/>
              </a:rPr>
              <a:t> </a:t>
            </a:r>
            <a:r>
              <a:rPr sz="2178" b="1" spc="-349" dirty="0">
                <a:latin typeface="Arial"/>
                <a:cs typeface="Arial"/>
              </a:rPr>
              <a:t>%</a:t>
            </a:r>
            <a:endParaRPr sz="2178" dirty="0">
              <a:latin typeface="Arial"/>
              <a:cs typeface="Arial"/>
            </a:endParaRPr>
          </a:p>
          <a:p>
            <a:pPr marL="957277">
              <a:spcBef>
                <a:spcPts val="200"/>
              </a:spcBef>
            </a:pPr>
            <a:r>
              <a:rPr lang="it-IT" sz="2178" b="1" spc="-185" dirty="0" err="1">
                <a:latin typeface="Arial"/>
                <a:cs typeface="Arial"/>
              </a:rPr>
              <a:t>lignin</a:t>
            </a:r>
            <a:r>
              <a:rPr sz="2178" b="1" spc="-109" dirty="0">
                <a:latin typeface="Arial"/>
                <a:cs typeface="Arial"/>
              </a:rPr>
              <a:t> </a:t>
            </a:r>
            <a:r>
              <a:rPr sz="2178" b="1" spc="-231" dirty="0">
                <a:latin typeface="Arial"/>
                <a:cs typeface="Arial"/>
              </a:rPr>
              <a:t>=</a:t>
            </a:r>
            <a:r>
              <a:rPr sz="2178" b="1" spc="-109" dirty="0">
                <a:latin typeface="Arial"/>
                <a:cs typeface="Arial"/>
              </a:rPr>
              <a:t> </a:t>
            </a:r>
            <a:r>
              <a:rPr lang="it-IT" sz="2178" b="1" spc="-195" dirty="0">
                <a:latin typeface="Arial"/>
                <a:cs typeface="Arial"/>
              </a:rPr>
              <a:t>Solid </a:t>
            </a:r>
            <a:r>
              <a:rPr lang="it-IT" sz="2178" b="1" spc="-195" dirty="0" err="1">
                <a:latin typeface="Arial"/>
                <a:cs typeface="Arial"/>
              </a:rPr>
              <a:t>Process</a:t>
            </a:r>
            <a:r>
              <a:rPr lang="it-IT" sz="2178" b="1" spc="-195" dirty="0">
                <a:latin typeface="Arial"/>
                <a:cs typeface="Arial"/>
              </a:rPr>
              <a:t> Residue</a:t>
            </a:r>
            <a:endParaRPr sz="2178" dirty="0">
              <a:latin typeface="Arial"/>
              <a:cs typeface="Arial"/>
            </a:endParaRPr>
          </a:p>
        </p:txBody>
      </p:sp>
      <p:grpSp>
        <p:nvGrpSpPr>
          <p:cNvPr id="130" name="object 130"/>
          <p:cNvGrpSpPr/>
          <p:nvPr/>
        </p:nvGrpSpPr>
        <p:grpSpPr>
          <a:xfrm>
            <a:off x="6520890" y="2572694"/>
            <a:ext cx="1544491" cy="2014177"/>
            <a:chOff x="5842172" y="2871412"/>
            <a:chExt cx="1701800" cy="2219325"/>
          </a:xfrm>
        </p:grpSpPr>
        <p:sp>
          <p:nvSpPr>
            <p:cNvPr id="131" name="object 131"/>
            <p:cNvSpPr/>
            <p:nvPr/>
          </p:nvSpPr>
          <p:spPr>
            <a:xfrm>
              <a:off x="7034385" y="2877762"/>
              <a:ext cx="503555" cy="287655"/>
            </a:xfrm>
            <a:custGeom>
              <a:avLst/>
              <a:gdLst/>
              <a:ahLst/>
              <a:cxnLst/>
              <a:rect l="l" t="t" r="r" b="b"/>
              <a:pathLst>
                <a:path w="503554" h="287655">
                  <a:moveTo>
                    <a:pt x="377428" y="0"/>
                  </a:moveTo>
                  <a:lnTo>
                    <a:pt x="377428" y="71835"/>
                  </a:lnTo>
                  <a:lnTo>
                    <a:pt x="0" y="71835"/>
                  </a:lnTo>
                  <a:lnTo>
                    <a:pt x="0" y="215503"/>
                  </a:lnTo>
                  <a:lnTo>
                    <a:pt x="377428" y="215503"/>
                  </a:lnTo>
                  <a:lnTo>
                    <a:pt x="377428" y="287337"/>
                  </a:lnTo>
                  <a:lnTo>
                    <a:pt x="503236" y="143668"/>
                  </a:lnTo>
                  <a:lnTo>
                    <a:pt x="377428" y="0"/>
                  </a:lnTo>
                  <a:close/>
                </a:path>
              </a:pathLst>
            </a:custGeom>
            <a:solidFill>
              <a:srgbClr val="DB795B"/>
            </a:solidFill>
          </p:spPr>
          <p:txBody>
            <a:bodyPr wrap="square" lIns="0" tIns="0" rIns="0" bIns="0" rtlCol="0"/>
            <a:lstStyle/>
            <a:p>
              <a:endParaRPr sz="1634"/>
            </a:p>
          </p:txBody>
        </p:sp>
        <p:sp>
          <p:nvSpPr>
            <p:cNvPr id="132" name="object 132"/>
            <p:cNvSpPr/>
            <p:nvPr/>
          </p:nvSpPr>
          <p:spPr>
            <a:xfrm>
              <a:off x="7034385" y="2877762"/>
              <a:ext cx="503555" cy="287655"/>
            </a:xfrm>
            <a:custGeom>
              <a:avLst/>
              <a:gdLst/>
              <a:ahLst/>
              <a:cxnLst/>
              <a:rect l="l" t="t" r="r" b="b"/>
              <a:pathLst>
                <a:path w="503554" h="287655">
                  <a:moveTo>
                    <a:pt x="0" y="71835"/>
                  </a:moveTo>
                  <a:lnTo>
                    <a:pt x="377428" y="71835"/>
                  </a:lnTo>
                  <a:lnTo>
                    <a:pt x="377428" y="0"/>
                  </a:lnTo>
                  <a:lnTo>
                    <a:pt x="503236" y="143669"/>
                  </a:lnTo>
                  <a:lnTo>
                    <a:pt x="377428" y="287337"/>
                  </a:lnTo>
                  <a:lnTo>
                    <a:pt x="377428" y="215503"/>
                  </a:lnTo>
                  <a:lnTo>
                    <a:pt x="0" y="215503"/>
                  </a:lnTo>
                  <a:lnTo>
                    <a:pt x="0" y="71835"/>
                  </a:lnTo>
                  <a:close/>
                </a:path>
              </a:pathLst>
            </a:custGeom>
            <a:ln w="12699">
              <a:solidFill>
                <a:srgbClr val="FFFB00"/>
              </a:solidFill>
            </a:ln>
          </p:spPr>
          <p:txBody>
            <a:bodyPr wrap="square" lIns="0" tIns="0" rIns="0" bIns="0" rtlCol="0"/>
            <a:lstStyle/>
            <a:p>
              <a:endParaRPr sz="1634"/>
            </a:p>
          </p:txBody>
        </p:sp>
        <p:sp>
          <p:nvSpPr>
            <p:cNvPr id="133" name="object 133"/>
            <p:cNvSpPr/>
            <p:nvPr/>
          </p:nvSpPr>
          <p:spPr>
            <a:xfrm>
              <a:off x="5848522" y="4797050"/>
              <a:ext cx="503555" cy="287655"/>
            </a:xfrm>
            <a:custGeom>
              <a:avLst/>
              <a:gdLst/>
              <a:ahLst/>
              <a:cxnLst/>
              <a:rect l="l" t="t" r="r" b="b"/>
              <a:pathLst>
                <a:path w="503554" h="287654">
                  <a:moveTo>
                    <a:pt x="377426" y="0"/>
                  </a:moveTo>
                  <a:lnTo>
                    <a:pt x="377426" y="71835"/>
                  </a:lnTo>
                  <a:lnTo>
                    <a:pt x="0" y="71835"/>
                  </a:lnTo>
                  <a:lnTo>
                    <a:pt x="0" y="215503"/>
                  </a:lnTo>
                  <a:lnTo>
                    <a:pt x="377426" y="215503"/>
                  </a:lnTo>
                  <a:lnTo>
                    <a:pt x="377426" y="287337"/>
                  </a:lnTo>
                  <a:lnTo>
                    <a:pt x="503237" y="143670"/>
                  </a:lnTo>
                  <a:lnTo>
                    <a:pt x="377426" y="0"/>
                  </a:lnTo>
                  <a:close/>
                </a:path>
              </a:pathLst>
            </a:custGeom>
            <a:solidFill>
              <a:srgbClr val="DB795B"/>
            </a:solidFill>
          </p:spPr>
          <p:txBody>
            <a:bodyPr wrap="square" lIns="0" tIns="0" rIns="0" bIns="0" rtlCol="0"/>
            <a:lstStyle/>
            <a:p>
              <a:endParaRPr sz="1634"/>
            </a:p>
          </p:txBody>
        </p:sp>
        <p:sp>
          <p:nvSpPr>
            <p:cNvPr id="134" name="object 134"/>
            <p:cNvSpPr/>
            <p:nvPr/>
          </p:nvSpPr>
          <p:spPr>
            <a:xfrm>
              <a:off x="5848522" y="4797050"/>
              <a:ext cx="503555" cy="287655"/>
            </a:xfrm>
            <a:custGeom>
              <a:avLst/>
              <a:gdLst/>
              <a:ahLst/>
              <a:cxnLst/>
              <a:rect l="l" t="t" r="r" b="b"/>
              <a:pathLst>
                <a:path w="503554" h="287654">
                  <a:moveTo>
                    <a:pt x="0" y="71833"/>
                  </a:moveTo>
                  <a:lnTo>
                    <a:pt x="377426" y="71833"/>
                  </a:lnTo>
                  <a:lnTo>
                    <a:pt x="377426" y="0"/>
                  </a:lnTo>
                  <a:lnTo>
                    <a:pt x="503237" y="143668"/>
                  </a:lnTo>
                  <a:lnTo>
                    <a:pt x="377426" y="287336"/>
                  </a:lnTo>
                  <a:lnTo>
                    <a:pt x="377426" y="215502"/>
                  </a:lnTo>
                  <a:lnTo>
                    <a:pt x="0" y="215502"/>
                  </a:lnTo>
                  <a:lnTo>
                    <a:pt x="0" y="71833"/>
                  </a:lnTo>
                  <a:close/>
                </a:path>
              </a:pathLst>
            </a:custGeom>
            <a:ln w="12699">
              <a:solidFill>
                <a:srgbClr val="FFFB00"/>
              </a:solidFill>
            </a:ln>
          </p:spPr>
          <p:txBody>
            <a:bodyPr wrap="square" lIns="0" tIns="0" rIns="0" bIns="0" rtlCol="0"/>
            <a:lstStyle/>
            <a:p>
              <a:endParaRPr sz="1634"/>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bject 120"/>
          <p:cNvSpPr txBox="1"/>
          <p:nvPr/>
        </p:nvSpPr>
        <p:spPr>
          <a:xfrm>
            <a:off x="2274696" y="1253351"/>
            <a:ext cx="6327225" cy="1251754"/>
          </a:xfrm>
          <a:prstGeom prst="rect">
            <a:avLst/>
          </a:prstGeom>
        </p:spPr>
        <p:txBody>
          <a:bodyPr vert="horz" wrap="square" lIns="0" tIns="30544" rIns="0" bIns="0" rtlCol="0">
            <a:spAutoFit/>
          </a:bodyPr>
          <a:lstStyle/>
          <a:p>
            <a:pPr marL="11527">
              <a:spcBef>
                <a:spcPts val="241"/>
              </a:spcBef>
            </a:pPr>
            <a:r>
              <a:rPr sz="1815" b="1" spc="-113" dirty="0">
                <a:latin typeface="Arial"/>
                <a:cs typeface="Arial"/>
              </a:rPr>
              <a:t>-</a:t>
            </a:r>
            <a:r>
              <a:rPr sz="1815" b="1" spc="-91" dirty="0">
                <a:latin typeface="Arial"/>
                <a:cs typeface="Arial"/>
              </a:rPr>
              <a:t> </a:t>
            </a:r>
            <a:r>
              <a:rPr sz="2178" b="1" spc="-263" dirty="0">
                <a:latin typeface="Arial"/>
                <a:cs typeface="Arial"/>
              </a:rPr>
              <a:t>S</a:t>
            </a:r>
            <a:r>
              <a:rPr sz="2178" b="1" spc="-136" dirty="0">
                <a:latin typeface="Arial"/>
                <a:cs typeface="Arial"/>
              </a:rPr>
              <a:t>t</a:t>
            </a:r>
            <a:r>
              <a:rPr sz="2178" b="1" spc="-222" dirty="0">
                <a:latin typeface="Arial"/>
                <a:cs typeface="Arial"/>
              </a:rPr>
              <a:t>ea</a:t>
            </a:r>
            <a:r>
              <a:rPr sz="2178" b="1" spc="-349" dirty="0">
                <a:latin typeface="Arial"/>
                <a:cs typeface="Arial"/>
              </a:rPr>
              <a:t>m</a:t>
            </a:r>
            <a:r>
              <a:rPr sz="2178" b="1" spc="-109" dirty="0">
                <a:latin typeface="Arial"/>
                <a:cs typeface="Arial"/>
              </a:rPr>
              <a:t> </a:t>
            </a:r>
            <a:r>
              <a:rPr sz="2178" b="1" spc="-222" dirty="0">
                <a:latin typeface="Arial"/>
                <a:cs typeface="Arial"/>
              </a:rPr>
              <a:t>ex</a:t>
            </a:r>
            <a:r>
              <a:rPr sz="2178" b="1" spc="-204" dirty="0">
                <a:latin typeface="Arial"/>
                <a:cs typeface="Arial"/>
              </a:rPr>
              <a:t>plos</a:t>
            </a:r>
            <a:r>
              <a:rPr sz="2178" b="1" spc="-182" dirty="0">
                <a:latin typeface="Arial"/>
                <a:cs typeface="Arial"/>
              </a:rPr>
              <a:t>io</a:t>
            </a:r>
            <a:r>
              <a:rPr sz="2178" b="1" spc="-241" dirty="0">
                <a:latin typeface="Arial"/>
                <a:cs typeface="Arial"/>
              </a:rPr>
              <a:t>n</a:t>
            </a:r>
            <a:r>
              <a:rPr sz="2178" b="1" spc="-109" dirty="0">
                <a:latin typeface="Arial"/>
                <a:cs typeface="Arial"/>
              </a:rPr>
              <a:t> </a:t>
            </a:r>
            <a:r>
              <a:rPr sz="2178" b="1" spc="-222" dirty="0">
                <a:latin typeface="Arial"/>
                <a:cs typeface="Arial"/>
              </a:rPr>
              <a:t>e</a:t>
            </a:r>
            <a:r>
              <a:rPr sz="2178" b="1" spc="-109" dirty="0">
                <a:latin typeface="Arial"/>
                <a:cs typeface="Arial"/>
              </a:rPr>
              <a:t> </a:t>
            </a:r>
            <a:r>
              <a:rPr lang="it-IT" sz="2178" b="1" spc="-172" dirty="0" err="1">
                <a:latin typeface="Arial"/>
                <a:cs typeface="Arial"/>
              </a:rPr>
              <a:t>Enzymatic</a:t>
            </a:r>
            <a:r>
              <a:rPr lang="it-IT" sz="2178" b="1" spc="-172" dirty="0">
                <a:latin typeface="Arial"/>
                <a:cs typeface="Arial"/>
              </a:rPr>
              <a:t> </a:t>
            </a:r>
            <a:r>
              <a:rPr lang="it-IT" sz="2178" b="1" spc="-172" dirty="0" err="1">
                <a:latin typeface="Arial"/>
                <a:cs typeface="Arial"/>
              </a:rPr>
              <a:t>hydrolysis</a:t>
            </a:r>
            <a:r>
              <a:rPr lang="it-IT" sz="2178" b="1" spc="-172" dirty="0">
                <a:latin typeface="Arial"/>
                <a:cs typeface="Arial"/>
              </a:rPr>
              <a:t>:</a:t>
            </a:r>
          </a:p>
          <a:p>
            <a:pPr marL="11527">
              <a:spcBef>
                <a:spcPts val="241"/>
              </a:spcBef>
            </a:pPr>
            <a:r>
              <a:rPr sz="1815" b="1" spc="-200" dirty="0">
                <a:latin typeface="Arial"/>
                <a:cs typeface="Arial"/>
              </a:rPr>
              <a:t>Steam</a:t>
            </a:r>
            <a:r>
              <a:rPr sz="1815" b="1" spc="-86" dirty="0">
                <a:latin typeface="Arial"/>
                <a:cs typeface="Arial"/>
              </a:rPr>
              <a:t> </a:t>
            </a:r>
            <a:r>
              <a:rPr sz="1815" b="1" spc="-168" dirty="0">
                <a:latin typeface="Arial"/>
                <a:cs typeface="Arial"/>
              </a:rPr>
              <a:t>explosion:</a:t>
            </a:r>
            <a:r>
              <a:rPr sz="1815" b="1" spc="331" dirty="0">
                <a:latin typeface="Arial"/>
                <a:cs typeface="Arial"/>
              </a:rPr>
              <a:t> </a:t>
            </a:r>
            <a:r>
              <a:rPr lang="en-US" sz="1815" b="1" spc="-191" dirty="0">
                <a:latin typeface="Arial"/>
                <a:cs typeface="Arial"/>
              </a:rPr>
              <a:t>Biomass heated with high-pressure steam:
P = 20-25 bar, T = 210 – 290 °C, for a few minutes sudden decompression up to 1 atm</a:t>
            </a:r>
            <a:endParaRPr sz="1815" dirty="0">
              <a:latin typeface="Arial"/>
              <a:cs typeface="Arial"/>
            </a:endParaRPr>
          </a:p>
        </p:txBody>
      </p:sp>
      <p:sp>
        <p:nvSpPr>
          <p:cNvPr id="121" name="object 121"/>
          <p:cNvSpPr txBox="1"/>
          <p:nvPr/>
        </p:nvSpPr>
        <p:spPr>
          <a:xfrm>
            <a:off x="2379812" y="3430389"/>
            <a:ext cx="8533353" cy="2188454"/>
          </a:xfrm>
          <a:prstGeom prst="rect">
            <a:avLst/>
          </a:prstGeom>
        </p:spPr>
        <p:txBody>
          <a:bodyPr vert="horz" wrap="square" lIns="0" tIns="34578" rIns="0" bIns="0" rtlCol="0">
            <a:spAutoFit/>
          </a:bodyPr>
          <a:lstStyle/>
          <a:p>
            <a:pPr marL="1745691">
              <a:spcBef>
                <a:spcPts val="272"/>
              </a:spcBef>
            </a:pPr>
            <a:r>
              <a:rPr lang="it-IT" sz="1815" b="1" spc="-241" dirty="0">
                <a:latin typeface="Arial"/>
                <a:cs typeface="Arial"/>
              </a:rPr>
              <a:t>BREAKDOWN OF HEMICELLULOLYTIC SUGARS
(</a:t>
            </a:r>
            <a:r>
              <a:rPr lang="it-IT" sz="1815" b="1" spc="-241" dirty="0" err="1">
                <a:latin typeface="Arial"/>
                <a:cs typeface="Arial"/>
              </a:rPr>
              <a:t>xylose</a:t>
            </a:r>
            <a:r>
              <a:rPr lang="it-IT" sz="1815" b="1" spc="-241" dirty="0">
                <a:latin typeface="Arial"/>
                <a:cs typeface="Arial"/>
              </a:rPr>
              <a:t>, </a:t>
            </a:r>
            <a:r>
              <a:rPr lang="it-IT" sz="1815" b="1" spc="-241" dirty="0" err="1">
                <a:latin typeface="Arial"/>
                <a:cs typeface="Arial"/>
              </a:rPr>
              <a:t>arabinose</a:t>
            </a:r>
            <a:r>
              <a:rPr lang="it-IT" sz="1815" b="1" spc="-241" dirty="0">
                <a:latin typeface="Arial"/>
                <a:cs typeface="Arial"/>
              </a:rPr>
              <a:t>, </a:t>
            </a:r>
            <a:r>
              <a:rPr lang="it-IT" sz="1815" b="1" spc="-241" dirty="0" err="1">
                <a:latin typeface="Arial"/>
                <a:cs typeface="Arial"/>
              </a:rPr>
              <a:t>mannose</a:t>
            </a:r>
            <a:r>
              <a:rPr lang="it-IT" sz="1815" b="1" spc="-241" dirty="0">
                <a:latin typeface="Arial"/>
                <a:cs typeface="Arial"/>
              </a:rPr>
              <a:t>, </a:t>
            </a:r>
            <a:r>
              <a:rPr lang="it-IT" sz="1815" b="1" spc="-241" dirty="0" err="1">
                <a:latin typeface="Arial"/>
                <a:cs typeface="Arial"/>
              </a:rPr>
              <a:t>galactose</a:t>
            </a:r>
            <a:r>
              <a:rPr lang="it-IT" sz="1815" b="1" spc="-241" dirty="0">
                <a:latin typeface="Arial"/>
                <a:cs typeface="Arial"/>
              </a:rPr>
              <a:t>)
Solid part: (</a:t>
            </a:r>
            <a:r>
              <a:rPr lang="it-IT" sz="1815" b="1" spc="-241" dirty="0" err="1">
                <a:latin typeface="Arial"/>
                <a:cs typeface="Arial"/>
              </a:rPr>
              <a:t>lignin</a:t>
            </a:r>
            <a:r>
              <a:rPr lang="it-IT" sz="1815" b="1" spc="-241" dirty="0">
                <a:latin typeface="Arial"/>
                <a:cs typeface="Arial"/>
              </a:rPr>
              <a:t> + cellulose) to be </a:t>
            </a:r>
            <a:r>
              <a:rPr lang="it-IT" sz="1815" b="1" spc="-241" dirty="0" err="1">
                <a:latin typeface="Arial"/>
                <a:cs typeface="Arial"/>
              </a:rPr>
              <a:t>hydrolyzed</a:t>
            </a:r>
            <a:r>
              <a:rPr lang="it-IT" sz="1815" b="1" spc="-241" dirty="0">
                <a:latin typeface="Arial"/>
                <a:cs typeface="Arial"/>
              </a:rPr>
              <a:t>
Liquid part: ready for </a:t>
            </a:r>
            <a:r>
              <a:rPr lang="it-IT" sz="1815" b="1" spc="-241" dirty="0" err="1">
                <a:latin typeface="Arial"/>
                <a:cs typeface="Arial"/>
              </a:rPr>
              <a:t>fermentation</a:t>
            </a:r>
            <a:endParaRPr sz="2042" dirty="0">
              <a:latin typeface="Arial"/>
              <a:cs typeface="Arial"/>
            </a:endParaRPr>
          </a:p>
          <a:p>
            <a:pPr marL="1745691" marR="277213" indent="-1734741">
              <a:lnSpc>
                <a:spcPct val="112500"/>
              </a:lnSpc>
            </a:pPr>
            <a:r>
              <a:rPr sz="1815" b="1" spc="-150" dirty="0" err="1">
                <a:latin typeface="Arial"/>
                <a:cs typeface="Arial"/>
              </a:rPr>
              <a:t>I</a:t>
            </a:r>
            <a:r>
              <a:rPr lang="en-US" sz="1815" b="1" spc="-150" dirty="0" err="1">
                <a:latin typeface="Arial"/>
                <a:cs typeface="Arial"/>
              </a:rPr>
              <a:t>Enzymatic</a:t>
            </a:r>
            <a:r>
              <a:rPr lang="en-US" sz="1815" b="1" spc="-150" dirty="0">
                <a:latin typeface="Arial"/>
                <a:cs typeface="Arial"/>
              </a:rPr>
              <a:t> </a:t>
            </a:r>
            <a:r>
              <a:rPr lang="en-US" sz="1815" b="1" spc="-150" dirty="0" err="1">
                <a:latin typeface="Arial"/>
                <a:cs typeface="Arial"/>
              </a:rPr>
              <a:t>drolysis</a:t>
            </a:r>
            <a:r>
              <a:rPr lang="en-US" sz="1815" b="1" spc="-150" dirty="0">
                <a:latin typeface="Arial"/>
                <a:cs typeface="Arial"/>
              </a:rPr>
              <a:t>: cellulase enzymes break down cellulose polymer chains
                                       A pre-treatment is of fundamental importance to have yields of up to 90%</a:t>
            </a:r>
            <a:endParaRPr sz="1815" dirty="0">
              <a:latin typeface="Arial"/>
              <a:cs typeface="Arial"/>
            </a:endParaRPr>
          </a:p>
        </p:txBody>
      </p:sp>
      <p:sp>
        <p:nvSpPr>
          <p:cNvPr id="127" name="object 127"/>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spc="-404" dirty="0"/>
              <a:t>2°</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grpSp>
        <p:nvGrpSpPr>
          <p:cNvPr id="128" name="object 128"/>
          <p:cNvGrpSpPr/>
          <p:nvPr/>
        </p:nvGrpSpPr>
        <p:grpSpPr>
          <a:xfrm>
            <a:off x="2694532" y="2709722"/>
            <a:ext cx="3463865" cy="1894883"/>
            <a:chOff x="1598786" y="2985712"/>
            <a:chExt cx="3816666" cy="2087880"/>
          </a:xfrm>
        </p:grpSpPr>
        <p:sp>
          <p:nvSpPr>
            <p:cNvPr id="129" name="object 129"/>
            <p:cNvSpPr/>
            <p:nvPr/>
          </p:nvSpPr>
          <p:spPr>
            <a:xfrm>
              <a:off x="5127797" y="2985712"/>
              <a:ext cx="287655" cy="503555"/>
            </a:xfrm>
            <a:custGeom>
              <a:avLst/>
              <a:gdLst/>
              <a:ahLst/>
              <a:cxnLst/>
              <a:rect l="l" t="t" r="r" b="b"/>
              <a:pathLst>
                <a:path w="287654" h="503554">
                  <a:moveTo>
                    <a:pt x="215502" y="0"/>
                  </a:moveTo>
                  <a:lnTo>
                    <a:pt x="71833" y="0"/>
                  </a:lnTo>
                  <a:lnTo>
                    <a:pt x="71833" y="377430"/>
                  </a:lnTo>
                  <a:lnTo>
                    <a:pt x="0" y="377430"/>
                  </a:lnTo>
                  <a:lnTo>
                    <a:pt x="143668" y="503237"/>
                  </a:lnTo>
                  <a:lnTo>
                    <a:pt x="287337" y="377430"/>
                  </a:lnTo>
                  <a:lnTo>
                    <a:pt x="215502" y="377430"/>
                  </a:lnTo>
                  <a:lnTo>
                    <a:pt x="215502" y="0"/>
                  </a:lnTo>
                  <a:close/>
                </a:path>
              </a:pathLst>
            </a:custGeom>
            <a:solidFill>
              <a:srgbClr val="DB795B"/>
            </a:solidFill>
          </p:spPr>
          <p:txBody>
            <a:bodyPr wrap="square" lIns="0" tIns="0" rIns="0" bIns="0" rtlCol="0"/>
            <a:lstStyle/>
            <a:p>
              <a:endParaRPr sz="1634"/>
            </a:p>
          </p:txBody>
        </p:sp>
        <p:sp>
          <p:nvSpPr>
            <p:cNvPr id="130" name="object 130"/>
            <p:cNvSpPr/>
            <p:nvPr/>
          </p:nvSpPr>
          <p:spPr>
            <a:xfrm>
              <a:off x="5127796" y="2985712"/>
              <a:ext cx="287655" cy="503555"/>
            </a:xfrm>
            <a:custGeom>
              <a:avLst/>
              <a:gdLst/>
              <a:ahLst/>
              <a:cxnLst/>
              <a:rect l="l" t="t" r="r" b="b"/>
              <a:pathLst>
                <a:path w="287654" h="503554">
                  <a:moveTo>
                    <a:pt x="215502" y="0"/>
                  </a:moveTo>
                  <a:lnTo>
                    <a:pt x="215502" y="377429"/>
                  </a:lnTo>
                  <a:lnTo>
                    <a:pt x="287337" y="377429"/>
                  </a:lnTo>
                  <a:lnTo>
                    <a:pt x="143668" y="503237"/>
                  </a:lnTo>
                  <a:lnTo>
                    <a:pt x="0" y="377429"/>
                  </a:lnTo>
                  <a:lnTo>
                    <a:pt x="71833" y="377429"/>
                  </a:lnTo>
                  <a:lnTo>
                    <a:pt x="71833" y="0"/>
                  </a:lnTo>
                  <a:lnTo>
                    <a:pt x="215502" y="0"/>
                  </a:lnTo>
                  <a:close/>
                </a:path>
              </a:pathLst>
            </a:custGeom>
            <a:ln w="12699">
              <a:solidFill>
                <a:srgbClr val="FFFB00"/>
              </a:solidFill>
            </a:ln>
          </p:spPr>
          <p:txBody>
            <a:bodyPr wrap="square" lIns="0" tIns="0" rIns="0" bIns="0" rtlCol="0"/>
            <a:lstStyle/>
            <a:p>
              <a:endParaRPr sz="1634"/>
            </a:p>
          </p:txBody>
        </p:sp>
        <p:sp>
          <p:nvSpPr>
            <p:cNvPr id="131" name="object 131"/>
            <p:cNvSpPr/>
            <p:nvPr/>
          </p:nvSpPr>
          <p:spPr>
            <a:xfrm>
              <a:off x="2984672" y="4149350"/>
              <a:ext cx="934689" cy="361949"/>
            </a:xfrm>
            <a:custGeom>
              <a:avLst/>
              <a:gdLst/>
              <a:ahLst/>
              <a:cxnLst/>
              <a:rect l="l" t="t" r="r" b="b"/>
              <a:pathLst>
                <a:path w="1567179" h="361950">
                  <a:moveTo>
                    <a:pt x="0" y="180974"/>
                  </a:moveTo>
                  <a:lnTo>
                    <a:pt x="27984" y="132864"/>
                  </a:lnTo>
                  <a:lnTo>
                    <a:pt x="75431" y="103395"/>
                  </a:lnTo>
                  <a:lnTo>
                    <a:pt x="143327" y="76605"/>
                  </a:lnTo>
                  <a:lnTo>
                    <a:pt x="184253" y="64375"/>
                  </a:lnTo>
                  <a:lnTo>
                    <a:pt x="229461" y="53006"/>
                  </a:lnTo>
                  <a:lnTo>
                    <a:pt x="278676" y="42563"/>
                  </a:lnTo>
                  <a:lnTo>
                    <a:pt x="331621" y="33109"/>
                  </a:lnTo>
                  <a:lnTo>
                    <a:pt x="388018" y="24708"/>
                  </a:lnTo>
                  <a:lnTo>
                    <a:pt x="447592" y="17424"/>
                  </a:lnTo>
                  <a:lnTo>
                    <a:pt x="510067" y="11322"/>
                  </a:lnTo>
                  <a:lnTo>
                    <a:pt x="575164" y="6464"/>
                  </a:lnTo>
                  <a:lnTo>
                    <a:pt x="642608" y="2915"/>
                  </a:lnTo>
                  <a:lnTo>
                    <a:pt x="712123" y="739"/>
                  </a:lnTo>
                  <a:lnTo>
                    <a:pt x="783431" y="0"/>
                  </a:lnTo>
                  <a:lnTo>
                    <a:pt x="854739" y="739"/>
                  </a:lnTo>
                  <a:lnTo>
                    <a:pt x="924254" y="2915"/>
                  </a:lnTo>
                  <a:lnTo>
                    <a:pt x="991698" y="6464"/>
                  </a:lnTo>
                  <a:lnTo>
                    <a:pt x="1056796" y="11322"/>
                  </a:lnTo>
                  <a:lnTo>
                    <a:pt x="1119270" y="17424"/>
                  </a:lnTo>
                  <a:lnTo>
                    <a:pt x="1178844" y="24708"/>
                  </a:lnTo>
                  <a:lnTo>
                    <a:pt x="1235242" y="33109"/>
                  </a:lnTo>
                  <a:lnTo>
                    <a:pt x="1288186" y="42563"/>
                  </a:lnTo>
                  <a:lnTo>
                    <a:pt x="1337401" y="53006"/>
                  </a:lnTo>
                  <a:lnTo>
                    <a:pt x="1382610" y="64375"/>
                  </a:lnTo>
                  <a:lnTo>
                    <a:pt x="1423535" y="76605"/>
                  </a:lnTo>
                  <a:lnTo>
                    <a:pt x="1459902" y="89633"/>
                  </a:lnTo>
                  <a:lnTo>
                    <a:pt x="1517850" y="117826"/>
                  </a:lnTo>
                  <a:lnTo>
                    <a:pt x="1554241" y="148444"/>
                  </a:lnTo>
                  <a:lnTo>
                    <a:pt x="1566863" y="180974"/>
                  </a:lnTo>
                  <a:lnTo>
                    <a:pt x="1563662" y="197447"/>
                  </a:lnTo>
                  <a:lnTo>
                    <a:pt x="1538878" y="229085"/>
                  </a:lnTo>
                  <a:lnTo>
                    <a:pt x="1491432" y="258554"/>
                  </a:lnTo>
                  <a:lnTo>
                    <a:pt x="1423535" y="285344"/>
                  </a:lnTo>
                  <a:lnTo>
                    <a:pt x="1382610" y="297574"/>
                  </a:lnTo>
                  <a:lnTo>
                    <a:pt x="1337401" y="308943"/>
                  </a:lnTo>
                  <a:lnTo>
                    <a:pt x="1288186" y="319386"/>
                  </a:lnTo>
                  <a:lnTo>
                    <a:pt x="1235242" y="328840"/>
                  </a:lnTo>
                  <a:lnTo>
                    <a:pt x="1178844" y="337241"/>
                  </a:lnTo>
                  <a:lnTo>
                    <a:pt x="1119270" y="344525"/>
                  </a:lnTo>
                  <a:lnTo>
                    <a:pt x="1056796" y="350627"/>
                  </a:lnTo>
                  <a:lnTo>
                    <a:pt x="991698" y="355485"/>
                  </a:lnTo>
                  <a:lnTo>
                    <a:pt x="924254" y="359034"/>
                  </a:lnTo>
                  <a:lnTo>
                    <a:pt x="854739" y="361210"/>
                  </a:lnTo>
                  <a:lnTo>
                    <a:pt x="783431" y="361949"/>
                  </a:lnTo>
                  <a:lnTo>
                    <a:pt x="712123" y="361210"/>
                  </a:lnTo>
                  <a:lnTo>
                    <a:pt x="642608" y="359034"/>
                  </a:lnTo>
                  <a:lnTo>
                    <a:pt x="575164" y="355485"/>
                  </a:lnTo>
                  <a:lnTo>
                    <a:pt x="510067" y="350627"/>
                  </a:lnTo>
                  <a:lnTo>
                    <a:pt x="447592" y="344525"/>
                  </a:lnTo>
                  <a:lnTo>
                    <a:pt x="388018" y="337241"/>
                  </a:lnTo>
                  <a:lnTo>
                    <a:pt x="331621" y="328840"/>
                  </a:lnTo>
                  <a:lnTo>
                    <a:pt x="278676" y="319386"/>
                  </a:lnTo>
                  <a:lnTo>
                    <a:pt x="229461" y="308943"/>
                  </a:lnTo>
                  <a:lnTo>
                    <a:pt x="184253" y="297574"/>
                  </a:lnTo>
                  <a:lnTo>
                    <a:pt x="143327" y="285344"/>
                  </a:lnTo>
                  <a:lnTo>
                    <a:pt x="106961" y="272316"/>
                  </a:lnTo>
                  <a:lnTo>
                    <a:pt x="49013" y="244122"/>
                  </a:lnTo>
                  <a:lnTo>
                    <a:pt x="12622" y="213505"/>
                  </a:lnTo>
                  <a:lnTo>
                    <a:pt x="0" y="180974"/>
                  </a:lnTo>
                  <a:close/>
                </a:path>
              </a:pathLst>
            </a:custGeom>
            <a:ln w="38099">
              <a:solidFill>
                <a:srgbClr val="FF2600"/>
              </a:solidFill>
            </a:ln>
          </p:spPr>
          <p:txBody>
            <a:bodyPr wrap="square" lIns="0" tIns="0" rIns="0" bIns="0" rtlCol="0"/>
            <a:lstStyle/>
            <a:p>
              <a:endParaRPr sz="1634" dirty="0"/>
            </a:p>
          </p:txBody>
        </p:sp>
        <p:sp>
          <p:nvSpPr>
            <p:cNvPr id="132" name="object 132"/>
            <p:cNvSpPr/>
            <p:nvPr/>
          </p:nvSpPr>
          <p:spPr>
            <a:xfrm>
              <a:off x="1598786" y="4281112"/>
              <a:ext cx="1152525" cy="792480"/>
            </a:xfrm>
            <a:custGeom>
              <a:avLst/>
              <a:gdLst/>
              <a:ahLst/>
              <a:cxnLst/>
              <a:rect l="l" t="t" r="r" b="b"/>
              <a:pathLst>
                <a:path w="1152525" h="792479">
                  <a:moveTo>
                    <a:pt x="274578" y="792162"/>
                  </a:moveTo>
                  <a:lnTo>
                    <a:pt x="549156" y="529868"/>
                  </a:lnTo>
                  <a:lnTo>
                    <a:pt x="349118" y="529868"/>
                  </a:lnTo>
                  <a:lnTo>
                    <a:pt x="349118" y="123995"/>
                  </a:lnTo>
                  <a:lnTo>
                    <a:pt x="1152524" y="123995"/>
                  </a:lnTo>
                  <a:lnTo>
                    <a:pt x="1152524" y="0"/>
                  </a:lnTo>
                  <a:lnTo>
                    <a:pt x="200037" y="0"/>
                  </a:lnTo>
                  <a:lnTo>
                    <a:pt x="200037" y="529868"/>
                  </a:lnTo>
                  <a:lnTo>
                    <a:pt x="0" y="529868"/>
                  </a:lnTo>
                  <a:lnTo>
                    <a:pt x="274578" y="792162"/>
                  </a:lnTo>
                  <a:close/>
                </a:path>
              </a:pathLst>
            </a:custGeom>
            <a:ln w="38099">
              <a:solidFill>
                <a:srgbClr val="FF2600"/>
              </a:solidFill>
            </a:ln>
          </p:spPr>
          <p:txBody>
            <a:bodyPr wrap="square" lIns="0" tIns="0" rIns="0" bIns="0" rtlCol="0"/>
            <a:lstStyle/>
            <a:p>
              <a:endParaRPr sz="1634"/>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68258" y="523689"/>
            <a:ext cx="6719687" cy="626102"/>
          </a:xfrm>
          <a:prstGeom prst="rect">
            <a:avLst/>
          </a:prstGeom>
        </p:spPr>
        <p:txBody>
          <a:bodyPr vert="horz" wrap="square" lIns="0" tIns="11526" rIns="0" bIns="0" rtlCol="0" anchor="ctr">
            <a:spAutoFit/>
          </a:bodyPr>
          <a:lstStyle/>
          <a:p>
            <a:pPr marL="11527">
              <a:lnSpc>
                <a:spcPct val="100000"/>
              </a:lnSpc>
              <a:spcBef>
                <a:spcPts val="91"/>
              </a:spcBef>
            </a:pPr>
            <a:r>
              <a:rPr spc="-404" dirty="0"/>
              <a:t>2°</a:t>
            </a:r>
            <a:r>
              <a:rPr spc="-200" dirty="0"/>
              <a:t> </a:t>
            </a:r>
            <a:r>
              <a:rPr spc="-558" dirty="0"/>
              <a:t>G</a:t>
            </a:r>
            <a:r>
              <a:rPr spc="-413" dirty="0"/>
              <a:t>ene</a:t>
            </a:r>
            <a:r>
              <a:rPr spc="-286" dirty="0"/>
              <a:t>r</a:t>
            </a:r>
            <a:r>
              <a:rPr spc="-404" dirty="0"/>
              <a:t>a</a:t>
            </a:r>
            <a:r>
              <a:rPr spc="-245" dirty="0"/>
              <a:t>t</a:t>
            </a:r>
            <a:r>
              <a:rPr spc="-327" dirty="0"/>
              <a:t>io</a:t>
            </a:r>
            <a:r>
              <a:rPr spc="-439" dirty="0"/>
              <a:t>n</a:t>
            </a:r>
            <a:r>
              <a:rPr spc="-200" dirty="0"/>
              <a:t> </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pic>
        <p:nvPicPr>
          <p:cNvPr id="111" name="object 111"/>
          <p:cNvPicPr/>
          <p:nvPr/>
        </p:nvPicPr>
        <p:blipFill>
          <a:blip r:embed="rId2" cstate="print"/>
          <a:stretch>
            <a:fillRect/>
          </a:stretch>
        </p:blipFill>
        <p:spPr>
          <a:xfrm>
            <a:off x="2237812" y="1467790"/>
            <a:ext cx="7646092" cy="470406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329141" y="2335076"/>
            <a:ext cx="9832501" cy="3679309"/>
          </a:xfrm>
          <a:prstGeom prst="rect">
            <a:avLst/>
          </a:prstGeom>
        </p:spPr>
        <p:txBody>
          <a:bodyPr vert="horz" wrap="square" lIns="0" tIns="11526" rIns="0" bIns="0" rtlCol="0">
            <a:spAutoFit/>
          </a:bodyPr>
          <a:lstStyle/>
          <a:p>
            <a:pPr marL="11527" marR="976873" algn="just">
              <a:lnSpc>
                <a:spcPct val="120000"/>
              </a:lnSpc>
              <a:spcBef>
                <a:spcPts val="91"/>
              </a:spcBef>
            </a:pPr>
            <a:r>
              <a:rPr sz="2500" b="1" spc="-172" dirty="0">
                <a:latin typeface="Arial"/>
                <a:cs typeface="Arial"/>
              </a:rPr>
              <a:t>Ethanol </a:t>
            </a:r>
            <a:r>
              <a:rPr sz="2500" b="1" spc="-191" dirty="0">
                <a:latin typeface="Arial"/>
                <a:cs typeface="Arial"/>
              </a:rPr>
              <a:t>produced by </a:t>
            </a:r>
            <a:r>
              <a:rPr sz="2500" b="1" spc="-168" dirty="0">
                <a:latin typeface="Arial"/>
                <a:cs typeface="Arial"/>
              </a:rPr>
              <a:t>fermentation </a:t>
            </a:r>
            <a:r>
              <a:rPr sz="2500" b="1" spc="-159" dirty="0">
                <a:latin typeface="Arial"/>
                <a:cs typeface="Arial"/>
              </a:rPr>
              <a:t>results </a:t>
            </a:r>
            <a:r>
              <a:rPr sz="2500" b="1" spc="-150" dirty="0">
                <a:latin typeface="Arial"/>
                <a:cs typeface="Arial"/>
              </a:rPr>
              <a:t>in </a:t>
            </a:r>
            <a:r>
              <a:rPr sz="2500" b="1" spc="-185" dirty="0">
                <a:latin typeface="Arial"/>
                <a:cs typeface="Arial"/>
              </a:rPr>
              <a:t>a </a:t>
            </a:r>
            <a:r>
              <a:rPr sz="2500" b="1" spc="-163" dirty="0">
                <a:latin typeface="Arial"/>
                <a:cs typeface="Arial"/>
              </a:rPr>
              <a:t>solution </a:t>
            </a:r>
            <a:r>
              <a:rPr sz="2500" b="1" spc="-154" dirty="0">
                <a:latin typeface="Arial"/>
                <a:cs typeface="Arial"/>
              </a:rPr>
              <a:t>of </a:t>
            </a:r>
            <a:r>
              <a:rPr sz="2500" b="1" spc="-168" dirty="0">
                <a:latin typeface="Arial"/>
                <a:cs typeface="Arial"/>
              </a:rPr>
              <a:t>ethanol </a:t>
            </a:r>
            <a:r>
              <a:rPr sz="2500" b="1" spc="-150" dirty="0">
                <a:latin typeface="Arial"/>
                <a:cs typeface="Arial"/>
              </a:rPr>
              <a:t>in </a:t>
            </a:r>
            <a:r>
              <a:rPr sz="2500" b="1" spc="-172" dirty="0">
                <a:latin typeface="Arial"/>
                <a:cs typeface="Arial"/>
              </a:rPr>
              <a:t>water. </a:t>
            </a:r>
            <a:r>
              <a:rPr sz="2500" b="1" spc="-168" dirty="0">
                <a:latin typeface="Arial"/>
                <a:cs typeface="Arial"/>
              </a:rPr>
              <a:t> </a:t>
            </a:r>
            <a:r>
              <a:rPr sz="2500" b="1" spc="-200" dirty="0">
                <a:solidFill>
                  <a:srgbClr val="008000"/>
                </a:solidFill>
                <a:latin typeface="Arial"/>
                <a:cs typeface="Arial"/>
              </a:rPr>
              <a:t>Fo</a:t>
            </a:r>
            <a:r>
              <a:rPr sz="2500" b="1" spc="-132" dirty="0">
                <a:solidFill>
                  <a:srgbClr val="008000"/>
                </a:solidFill>
                <a:latin typeface="Arial"/>
                <a:cs typeface="Arial"/>
              </a:rPr>
              <a:t>r</a:t>
            </a:r>
            <a:r>
              <a:rPr sz="2500" b="1" spc="-91" dirty="0">
                <a:solidFill>
                  <a:srgbClr val="008000"/>
                </a:solidFill>
                <a:latin typeface="Arial"/>
                <a:cs typeface="Arial"/>
              </a:rPr>
              <a:t> </a:t>
            </a:r>
            <a:r>
              <a:rPr sz="2500" b="1" spc="-185" dirty="0">
                <a:solidFill>
                  <a:srgbClr val="008000"/>
                </a:solidFill>
                <a:latin typeface="Arial"/>
                <a:cs typeface="Arial"/>
              </a:rPr>
              <a:t>e</a:t>
            </a:r>
            <a:r>
              <a:rPr sz="2500" b="1" spc="-118" dirty="0">
                <a:solidFill>
                  <a:srgbClr val="008000"/>
                </a:solidFill>
                <a:latin typeface="Arial"/>
                <a:cs typeface="Arial"/>
              </a:rPr>
              <a:t>t</a:t>
            </a:r>
            <a:r>
              <a:rPr sz="2500" b="1" spc="-195" dirty="0">
                <a:solidFill>
                  <a:srgbClr val="008000"/>
                </a:solidFill>
                <a:latin typeface="Arial"/>
                <a:cs typeface="Arial"/>
              </a:rPr>
              <a:t>hano</a:t>
            </a:r>
            <a:r>
              <a:rPr sz="2500" b="1" spc="-91" dirty="0">
                <a:solidFill>
                  <a:srgbClr val="008000"/>
                </a:solidFill>
                <a:latin typeface="Arial"/>
                <a:cs typeface="Arial"/>
              </a:rPr>
              <a:t>l </a:t>
            </a:r>
            <a:r>
              <a:rPr sz="2500" b="1" spc="-118" dirty="0">
                <a:solidFill>
                  <a:srgbClr val="008000"/>
                </a:solidFill>
                <a:latin typeface="Arial"/>
                <a:cs typeface="Arial"/>
              </a:rPr>
              <a:t>t</a:t>
            </a:r>
            <a:r>
              <a:rPr sz="2500" b="1" spc="-200" dirty="0">
                <a:solidFill>
                  <a:srgbClr val="008000"/>
                </a:solidFill>
                <a:latin typeface="Arial"/>
                <a:cs typeface="Arial"/>
              </a:rPr>
              <a:t>o</a:t>
            </a:r>
            <a:r>
              <a:rPr sz="2500" b="1" spc="-91" dirty="0">
                <a:solidFill>
                  <a:srgbClr val="008000"/>
                </a:solidFill>
                <a:latin typeface="Arial"/>
                <a:cs typeface="Arial"/>
              </a:rPr>
              <a:t> </a:t>
            </a:r>
            <a:r>
              <a:rPr sz="2500" b="1" spc="-191" dirty="0">
                <a:solidFill>
                  <a:srgbClr val="008000"/>
                </a:solidFill>
                <a:latin typeface="Arial"/>
                <a:cs typeface="Arial"/>
              </a:rPr>
              <a:t>be</a:t>
            </a:r>
            <a:r>
              <a:rPr sz="2500" b="1" spc="-91" dirty="0">
                <a:solidFill>
                  <a:srgbClr val="008000"/>
                </a:solidFill>
                <a:latin typeface="Arial"/>
                <a:cs typeface="Arial"/>
              </a:rPr>
              <a:t> </a:t>
            </a:r>
            <a:r>
              <a:rPr sz="2500" b="1" spc="-191" dirty="0">
                <a:solidFill>
                  <a:srgbClr val="008000"/>
                </a:solidFill>
                <a:latin typeface="Arial"/>
                <a:cs typeface="Arial"/>
              </a:rPr>
              <a:t>used</a:t>
            </a:r>
            <a:r>
              <a:rPr sz="2500" b="1" spc="-91" dirty="0">
                <a:solidFill>
                  <a:srgbClr val="008000"/>
                </a:solidFill>
                <a:latin typeface="Arial"/>
                <a:cs typeface="Arial"/>
              </a:rPr>
              <a:t> </a:t>
            </a:r>
            <a:r>
              <a:rPr sz="2500" b="1" spc="-185" dirty="0">
                <a:solidFill>
                  <a:srgbClr val="008000"/>
                </a:solidFill>
                <a:latin typeface="Arial"/>
                <a:cs typeface="Arial"/>
              </a:rPr>
              <a:t>as</a:t>
            </a:r>
            <a:r>
              <a:rPr sz="2500" b="1" spc="-91" dirty="0">
                <a:solidFill>
                  <a:srgbClr val="008000"/>
                </a:solidFill>
                <a:latin typeface="Arial"/>
                <a:cs typeface="Arial"/>
              </a:rPr>
              <a:t> </a:t>
            </a:r>
            <a:r>
              <a:rPr sz="2500" b="1" spc="-118" dirty="0">
                <a:solidFill>
                  <a:srgbClr val="008000"/>
                </a:solidFill>
                <a:latin typeface="Arial"/>
                <a:cs typeface="Arial"/>
              </a:rPr>
              <a:t>f</a:t>
            </a:r>
            <a:r>
              <a:rPr sz="2500" b="1" spc="-191" dirty="0">
                <a:solidFill>
                  <a:srgbClr val="008000"/>
                </a:solidFill>
                <a:latin typeface="Arial"/>
                <a:cs typeface="Arial"/>
              </a:rPr>
              <a:t>ue</a:t>
            </a:r>
            <a:r>
              <a:rPr sz="2500" b="1" spc="-95" dirty="0">
                <a:solidFill>
                  <a:srgbClr val="008000"/>
                </a:solidFill>
                <a:latin typeface="Arial"/>
                <a:cs typeface="Arial"/>
              </a:rPr>
              <a:t>l</a:t>
            </a:r>
            <a:r>
              <a:rPr sz="2500" b="1" spc="-91" dirty="0">
                <a:solidFill>
                  <a:srgbClr val="008000"/>
                </a:solidFill>
                <a:latin typeface="Arial"/>
                <a:cs typeface="Arial"/>
              </a:rPr>
              <a:t>, </a:t>
            </a:r>
            <a:r>
              <a:rPr sz="2500" b="1" spc="-254" dirty="0">
                <a:solidFill>
                  <a:srgbClr val="008000"/>
                </a:solidFill>
                <a:latin typeface="Arial"/>
                <a:cs typeface="Arial"/>
              </a:rPr>
              <a:t>w</a:t>
            </a:r>
            <a:r>
              <a:rPr sz="2500" b="1" spc="-185" dirty="0">
                <a:solidFill>
                  <a:srgbClr val="008000"/>
                </a:solidFill>
                <a:latin typeface="Arial"/>
                <a:cs typeface="Arial"/>
              </a:rPr>
              <a:t>a</a:t>
            </a:r>
            <a:r>
              <a:rPr sz="2500" b="1" spc="-118" dirty="0">
                <a:solidFill>
                  <a:srgbClr val="008000"/>
                </a:solidFill>
                <a:latin typeface="Arial"/>
                <a:cs typeface="Arial"/>
              </a:rPr>
              <a:t>t</a:t>
            </a:r>
            <a:r>
              <a:rPr sz="2500" b="1" spc="-185" dirty="0">
                <a:solidFill>
                  <a:srgbClr val="008000"/>
                </a:solidFill>
                <a:latin typeface="Arial"/>
                <a:cs typeface="Arial"/>
              </a:rPr>
              <a:t>e</a:t>
            </a:r>
            <a:r>
              <a:rPr sz="2500" b="1" spc="-132" dirty="0">
                <a:solidFill>
                  <a:srgbClr val="008000"/>
                </a:solidFill>
                <a:latin typeface="Arial"/>
                <a:cs typeface="Arial"/>
              </a:rPr>
              <a:t>r</a:t>
            </a:r>
            <a:r>
              <a:rPr sz="2500" b="1" spc="-91" dirty="0">
                <a:solidFill>
                  <a:srgbClr val="008000"/>
                </a:solidFill>
                <a:latin typeface="Arial"/>
                <a:cs typeface="Arial"/>
              </a:rPr>
              <a:t> </a:t>
            </a:r>
            <a:r>
              <a:rPr sz="2500" b="1" spc="-227" dirty="0">
                <a:solidFill>
                  <a:srgbClr val="008000"/>
                </a:solidFill>
                <a:latin typeface="Arial"/>
                <a:cs typeface="Arial"/>
              </a:rPr>
              <a:t>mus</a:t>
            </a:r>
            <a:r>
              <a:rPr sz="2500" b="1" spc="-113" dirty="0">
                <a:solidFill>
                  <a:srgbClr val="008000"/>
                </a:solidFill>
                <a:latin typeface="Arial"/>
                <a:cs typeface="Arial"/>
              </a:rPr>
              <a:t>t</a:t>
            </a:r>
            <a:r>
              <a:rPr sz="2500" b="1" spc="-91" dirty="0">
                <a:solidFill>
                  <a:srgbClr val="008000"/>
                </a:solidFill>
                <a:latin typeface="Arial"/>
                <a:cs typeface="Arial"/>
              </a:rPr>
              <a:t> </a:t>
            </a:r>
            <a:r>
              <a:rPr sz="2500" b="1" spc="-191" dirty="0">
                <a:solidFill>
                  <a:srgbClr val="008000"/>
                </a:solidFill>
                <a:latin typeface="Arial"/>
                <a:cs typeface="Arial"/>
              </a:rPr>
              <a:t>be</a:t>
            </a:r>
            <a:r>
              <a:rPr sz="2500" b="1" spc="-91" dirty="0">
                <a:solidFill>
                  <a:srgbClr val="008000"/>
                </a:solidFill>
                <a:latin typeface="Arial"/>
                <a:cs typeface="Arial"/>
              </a:rPr>
              <a:t> </a:t>
            </a:r>
            <a:r>
              <a:rPr sz="2500" b="1" spc="-136" dirty="0">
                <a:solidFill>
                  <a:srgbClr val="008000"/>
                </a:solidFill>
                <a:latin typeface="Arial"/>
                <a:cs typeface="Arial"/>
              </a:rPr>
              <a:t>r</a:t>
            </a:r>
            <a:r>
              <a:rPr sz="2500" b="1" spc="-208" dirty="0">
                <a:solidFill>
                  <a:srgbClr val="008000"/>
                </a:solidFill>
                <a:latin typeface="Arial"/>
                <a:cs typeface="Arial"/>
              </a:rPr>
              <a:t>emove</a:t>
            </a:r>
            <a:r>
              <a:rPr sz="2500" b="1" spc="-145" dirty="0">
                <a:solidFill>
                  <a:srgbClr val="008000"/>
                </a:solidFill>
                <a:latin typeface="Arial"/>
                <a:cs typeface="Arial"/>
              </a:rPr>
              <a:t>d.</a:t>
            </a:r>
            <a:endParaRPr sz="2500" dirty="0">
              <a:latin typeface="Arial"/>
              <a:cs typeface="Arial"/>
            </a:endParaRPr>
          </a:p>
          <a:p>
            <a:pPr marL="184424" marR="4611" indent="-172898" algn="just">
              <a:lnSpc>
                <a:spcPct val="100200"/>
              </a:lnSpc>
              <a:spcBef>
                <a:spcPts val="359"/>
              </a:spcBef>
            </a:pPr>
            <a:r>
              <a:rPr sz="2500" b="1" spc="-195" dirty="0">
                <a:latin typeface="Arial"/>
                <a:cs typeface="Arial"/>
              </a:rPr>
              <a:t>The </a:t>
            </a:r>
            <a:r>
              <a:rPr sz="2500" b="1" spc="-163" dirty="0">
                <a:latin typeface="Arial"/>
                <a:cs typeface="Arial"/>
              </a:rPr>
              <a:t>oldest </a:t>
            </a:r>
            <a:r>
              <a:rPr sz="2500" b="1" spc="-200" dirty="0">
                <a:latin typeface="Arial"/>
                <a:cs typeface="Arial"/>
              </a:rPr>
              <a:t>method </a:t>
            </a:r>
            <a:r>
              <a:rPr sz="2500" b="1" spc="-163" dirty="0">
                <a:latin typeface="Arial"/>
                <a:cs typeface="Arial"/>
              </a:rPr>
              <a:t>therefore </a:t>
            </a:r>
            <a:r>
              <a:rPr sz="2500" b="1" spc="-141" dirty="0">
                <a:latin typeface="Arial"/>
                <a:cs typeface="Arial"/>
              </a:rPr>
              <a:t>is </a:t>
            </a:r>
            <a:r>
              <a:rPr sz="2500" b="1" spc="-136" dirty="0">
                <a:latin typeface="Arial"/>
                <a:cs typeface="Arial"/>
              </a:rPr>
              <a:t>distillation, </a:t>
            </a:r>
            <a:r>
              <a:rPr sz="2500" b="1" spc="-172" dirty="0">
                <a:latin typeface="Arial"/>
                <a:cs typeface="Arial"/>
              </a:rPr>
              <a:t>but </a:t>
            </a:r>
            <a:r>
              <a:rPr sz="2500" b="1" spc="-168" dirty="0">
                <a:latin typeface="Arial"/>
                <a:cs typeface="Arial"/>
              </a:rPr>
              <a:t>the </a:t>
            </a:r>
            <a:r>
              <a:rPr sz="2500" b="1" spc="-154" dirty="0">
                <a:latin typeface="Arial"/>
                <a:cs typeface="Arial"/>
              </a:rPr>
              <a:t>purity </a:t>
            </a:r>
            <a:r>
              <a:rPr sz="2500" b="1" spc="-141" dirty="0">
                <a:latin typeface="Arial"/>
                <a:cs typeface="Arial"/>
              </a:rPr>
              <a:t>is </a:t>
            </a:r>
            <a:r>
              <a:rPr sz="2500" b="1" spc="-154" dirty="0">
                <a:latin typeface="Arial"/>
                <a:cs typeface="Arial"/>
              </a:rPr>
              <a:t>limited </a:t>
            </a:r>
            <a:r>
              <a:rPr sz="2500" b="1" spc="-159" dirty="0">
                <a:latin typeface="Arial"/>
                <a:cs typeface="Arial"/>
              </a:rPr>
              <a:t>to </a:t>
            </a:r>
            <a:r>
              <a:rPr sz="2500" b="1" spc="-172" dirty="0">
                <a:latin typeface="Arial"/>
                <a:cs typeface="Arial"/>
              </a:rPr>
              <a:t>95-96 </a:t>
            </a:r>
            <a:r>
              <a:rPr sz="2500" b="1" spc="-295" dirty="0">
                <a:latin typeface="Arial"/>
                <a:cs typeface="Arial"/>
              </a:rPr>
              <a:t>%</a:t>
            </a:r>
            <a:r>
              <a:rPr sz="2500" b="1" spc="-86" dirty="0">
                <a:latin typeface="Arial"/>
                <a:cs typeface="Arial"/>
              </a:rPr>
              <a:t> </a:t>
            </a:r>
            <a:r>
              <a:rPr sz="2500" b="1" spc="-195" dirty="0">
                <a:latin typeface="Arial"/>
                <a:cs typeface="Arial"/>
              </a:rPr>
              <a:t>due </a:t>
            </a:r>
            <a:r>
              <a:rPr sz="2500" b="1" spc="-159" dirty="0">
                <a:latin typeface="Arial"/>
                <a:cs typeface="Arial"/>
              </a:rPr>
              <a:t>to </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72" dirty="0">
                <a:latin typeface="Arial"/>
                <a:cs typeface="Arial"/>
              </a:rPr>
              <a:t>formation</a:t>
            </a:r>
            <a:r>
              <a:rPr sz="2500" b="1" spc="-168" dirty="0">
                <a:latin typeface="Arial"/>
                <a:cs typeface="Arial"/>
              </a:rPr>
              <a:t> </a:t>
            </a:r>
            <a:r>
              <a:rPr sz="2500" b="1" spc="-154" dirty="0">
                <a:latin typeface="Arial"/>
                <a:cs typeface="Arial"/>
              </a:rPr>
              <a:t>of</a:t>
            </a:r>
            <a:r>
              <a:rPr sz="2500" b="1" spc="-150" dirty="0">
                <a:latin typeface="Arial"/>
                <a:cs typeface="Arial"/>
              </a:rPr>
              <a:t> </a:t>
            </a:r>
            <a:r>
              <a:rPr sz="2500" b="1" spc="-185" dirty="0">
                <a:latin typeface="Arial"/>
                <a:cs typeface="Arial"/>
              </a:rPr>
              <a:t>a</a:t>
            </a:r>
            <a:r>
              <a:rPr sz="2500" b="1" spc="-182" dirty="0">
                <a:latin typeface="Arial"/>
                <a:cs typeface="Arial"/>
              </a:rPr>
              <a:t> </a:t>
            </a:r>
            <a:r>
              <a:rPr sz="2500" b="1" spc="-159" dirty="0">
                <a:latin typeface="Arial"/>
                <a:cs typeface="Arial"/>
              </a:rPr>
              <a:t>low-boiling</a:t>
            </a:r>
            <a:r>
              <a:rPr sz="2500" b="1" spc="-154" dirty="0">
                <a:latin typeface="Arial"/>
                <a:cs typeface="Arial"/>
              </a:rPr>
              <a:t> </a:t>
            </a:r>
            <a:r>
              <a:rPr sz="2500" b="1" spc="-168" dirty="0">
                <a:latin typeface="Arial"/>
                <a:cs typeface="Arial"/>
              </a:rPr>
              <a:t>water-ethanol</a:t>
            </a:r>
            <a:r>
              <a:rPr sz="2500" b="1" spc="-163" dirty="0">
                <a:latin typeface="Arial"/>
                <a:cs typeface="Arial"/>
              </a:rPr>
              <a:t> </a:t>
            </a:r>
            <a:r>
              <a:rPr sz="2500" b="1" spc="-168" dirty="0">
                <a:latin typeface="Arial"/>
                <a:cs typeface="Arial"/>
              </a:rPr>
              <a:t>azeotrope. </a:t>
            </a:r>
            <a:r>
              <a:rPr sz="2500" b="1" spc="-222" dirty="0">
                <a:latin typeface="Arial"/>
                <a:cs typeface="Arial"/>
              </a:rPr>
              <a:t>An</a:t>
            </a:r>
            <a:r>
              <a:rPr sz="2500" b="1" spc="-218" dirty="0">
                <a:latin typeface="Arial"/>
                <a:cs typeface="Arial"/>
              </a:rPr>
              <a:t> </a:t>
            </a:r>
            <a:r>
              <a:rPr sz="2500" b="1" spc="-172" dirty="0">
                <a:latin typeface="Arial"/>
                <a:cs typeface="Arial"/>
              </a:rPr>
              <a:t>azeotrope</a:t>
            </a:r>
            <a:r>
              <a:rPr sz="2500" b="1" spc="-168" dirty="0">
                <a:latin typeface="Arial"/>
                <a:cs typeface="Arial"/>
              </a:rPr>
              <a:t> </a:t>
            </a:r>
            <a:r>
              <a:rPr sz="2500" b="1" spc="-141" dirty="0">
                <a:latin typeface="Arial"/>
                <a:cs typeface="Arial"/>
              </a:rPr>
              <a:t>is </a:t>
            </a:r>
            <a:r>
              <a:rPr sz="2500" b="1" spc="-185" dirty="0">
                <a:latin typeface="Arial"/>
                <a:cs typeface="Arial"/>
              </a:rPr>
              <a:t>a</a:t>
            </a:r>
            <a:r>
              <a:rPr sz="2500" b="1" spc="-182" dirty="0">
                <a:latin typeface="Arial"/>
                <a:cs typeface="Arial"/>
              </a:rPr>
              <a:t> </a:t>
            </a:r>
            <a:r>
              <a:rPr sz="2500" b="1" spc="-150" dirty="0">
                <a:latin typeface="Arial"/>
                <a:cs typeface="Arial"/>
              </a:rPr>
              <a:t>liquid </a:t>
            </a:r>
            <a:r>
              <a:rPr sz="2500" b="1" spc="-145" dirty="0">
                <a:latin typeface="Arial"/>
                <a:cs typeface="Arial"/>
              </a:rPr>
              <a:t> </a:t>
            </a:r>
            <a:r>
              <a:rPr sz="2500" b="1" spc="-172" dirty="0">
                <a:latin typeface="Arial"/>
                <a:cs typeface="Arial"/>
              </a:rPr>
              <a:t>mixture </a:t>
            </a:r>
            <a:r>
              <a:rPr sz="2500" b="1" spc="-154" dirty="0">
                <a:latin typeface="Arial"/>
                <a:cs typeface="Arial"/>
              </a:rPr>
              <a:t>of </a:t>
            </a:r>
            <a:r>
              <a:rPr sz="2500" b="1" spc="-191" dirty="0">
                <a:latin typeface="Arial"/>
                <a:cs typeface="Arial"/>
              </a:rPr>
              <a:t>two </a:t>
            </a:r>
            <a:r>
              <a:rPr sz="2500" b="1" spc="-168" dirty="0">
                <a:latin typeface="Arial"/>
                <a:cs typeface="Arial"/>
              </a:rPr>
              <a:t>or </a:t>
            </a:r>
            <a:r>
              <a:rPr sz="2500" b="1" spc="-204" dirty="0">
                <a:latin typeface="Arial"/>
                <a:cs typeface="Arial"/>
              </a:rPr>
              <a:t>more </a:t>
            </a:r>
            <a:r>
              <a:rPr sz="2500" b="1" spc="-182" dirty="0">
                <a:latin typeface="Arial"/>
                <a:cs typeface="Arial"/>
              </a:rPr>
              <a:t>substances </a:t>
            </a:r>
            <a:r>
              <a:rPr sz="2500" b="1" spc="-154" dirty="0">
                <a:latin typeface="Arial"/>
                <a:cs typeface="Arial"/>
              </a:rPr>
              <a:t>that </a:t>
            </a:r>
            <a:r>
              <a:rPr sz="2500" b="1" spc="-159" dirty="0">
                <a:latin typeface="Arial"/>
                <a:cs typeface="Arial"/>
              </a:rPr>
              <a:t>retains </a:t>
            </a:r>
            <a:r>
              <a:rPr sz="2500" b="1" spc="-168" dirty="0">
                <a:latin typeface="Arial"/>
                <a:cs typeface="Arial"/>
              </a:rPr>
              <a:t>the </a:t>
            </a:r>
            <a:r>
              <a:rPr sz="2500" b="1" spc="-213" dirty="0">
                <a:latin typeface="Arial"/>
                <a:cs typeface="Arial"/>
              </a:rPr>
              <a:t>same </a:t>
            </a:r>
            <a:r>
              <a:rPr sz="2500" b="1" spc="-182" dirty="0">
                <a:latin typeface="Arial"/>
                <a:cs typeface="Arial"/>
              </a:rPr>
              <a:t>composition </a:t>
            </a:r>
            <a:r>
              <a:rPr sz="2500" b="1" spc="-150" dirty="0">
                <a:latin typeface="Arial"/>
                <a:cs typeface="Arial"/>
              </a:rPr>
              <a:t>in </a:t>
            </a:r>
            <a:r>
              <a:rPr sz="2500" b="1" spc="-168" dirty="0">
                <a:latin typeface="Arial"/>
                <a:cs typeface="Arial"/>
              </a:rPr>
              <a:t>the </a:t>
            </a:r>
            <a:r>
              <a:rPr sz="2500" b="1" spc="-182" dirty="0">
                <a:latin typeface="Arial"/>
                <a:cs typeface="Arial"/>
              </a:rPr>
              <a:t>vapor </a:t>
            </a:r>
            <a:r>
              <a:rPr sz="2500" b="1" spc="-177" dirty="0">
                <a:latin typeface="Arial"/>
                <a:cs typeface="Arial"/>
              </a:rPr>
              <a:t> </a:t>
            </a:r>
            <a:r>
              <a:rPr sz="2500" b="1" spc="-159" dirty="0">
                <a:latin typeface="Arial"/>
                <a:cs typeface="Arial"/>
              </a:rPr>
              <a:t>state </a:t>
            </a:r>
            <a:r>
              <a:rPr sz="2500" b="1" spc="-185" dirty="0">
                <a:latin typeface="Arial"/>
                <a:cs typeface="Arial"/>
              </a:rPr>
              <a:t>as</a:t>
            </a:r>
            <a:r>
              <a:rPr sz="2500" b="1" spc="-182" dirty="0">
                <a:latin typeface="Arial"/>
                <a:cs typeface="Arial"/>
              </a:rPr>
              <a:t> </a:t>
            </a:r>
            <a:r>
              <a:rPr sz="2500" b="1" spc="-150" dirty="0">
                <a:latin typeface="Arial"/>
                <a:cs typeface="Arial"/>
              </a:rPr>
              <a:t>in </a:t>
            </a:r>
            <a:r>
              <a:rPr sz="2500" b="1" spc="-168" dirty="0">
                <a:latin typeface="Arial"/>
                <a:cs typeface="Arial"/>
              </a:rPr>
              <a:t>the </a:t>
            </a:r>
            <a:r>
              <a:rPr sz="2500" b="1" spc="-150" dirty="0">
                <a:latin typeface="Arial"/>
                <a:cs typeface="Arial"/>
              </a:rPr>
              <a:t>liquid </a:t>
            </a:r>
            <a:r>
              <a:rPr sz="2500" b="1" spc="-159" dirty="0">
                <a:latin typeface="Arial"/>
                <a:cs typeface="Arial"/>
              </a:rPr>
              <a:t>state </a:t>
            </a:r>
            <a:r>
              <a:rPr sz="2500" b="1" spc="-208" dirty="0">
                <a:latin typeface="Arial"/>
                <a:cs typeface="Arial"/>
              </a:rPr>
              <a:t>when</a:t>
            </a:r>
            <a:r>
              <a:rPr sz="2500" b="1" spc="-204" dirty="0">
                <a:latin typeface="Arial"/>
                <a:cs typeface="Arial"/>
              </a:rPr>
              <a:t> </a:t>
            </a:r>
            <a:r>
              <a:rPr sz="2500" b="1" spc="-141" dirty="0">
                <a:latin typeface="Arial"/>
                <a:cs typeface="Arial"/>
              </a:rPr>
              <a:t>distilled </a:t>
            </a:r>
            <a:r>
              <a:rPr sz="2500" b="1" spc="-168" dirty="0">
                <a:latin typeface="Arial"/>
                <a:cs typeface="Arial"/>
              </a:rPr>
              <a:t>or </a:t>
            </a:r>
            <a:r>
              <a:rPr sz="2500" b="1" spc="-145" dirty="0">
                <a:latin typeface="Arial"/>
                <a:cs typeface="Arial"/>
              </a:rPr>
              <a:t>partially </a:t>
            </a:r>
            <a:r>
              <a:rPr sz="2500" b="1" spc="-177" dirty="0">
                <a:latin typeface="Arial"/>
                <a:cs typeface="Arial"/>
              </a:rPr>
              <a:t>evaporated</a:t>
            </a:r>
            <a:r>
              <a:rPr sz="2500" b="1" spc="-172" dirty="0">
                <a:latin typeface="Arial"/>
                <a:cs typeface="Arial"/>
              </a:rPr>
              <a:t> </a:t>
            </a:r>
            <a:r>
              <a:rPr sz="2500" b="1" spc="-182" dirty="0">
                <a:latin typeface="Arial"/>
                <a:cs typeface="Arial"/>
              </a:rPr>
              <a:t>under</a:t>
            </a:r>
            <a:r>
              <a:rPr sz="2500" b="1" spc="-177" dirty="0">
                <a:latin typeface="Arial"/>
                <a:cs typeface="Arial"/>
              </a:rPr>
              <a:t> </a:t>
            </a:r>
            <a:r>
              <a:rPr sz="2500" b="1" spc="-185" dirty="0">
                <a:latin typeface="Arial"/>
                <a:cs typeface="Arial"/>
              </a:rPr>
              <a:t>a</a:t>
            </a:r>
            <a:r>
              <a:rPr sz="2500" b="1" spc="-182" dirty="0">
                <a:latin typeface="Arial"/>
                <a:cs typeface="Arial"/>
              </a:rPr>
              <a:t> </a:t>
            </a:r>
            <a:r>
              <a:rPr sz="2500" b="1" spc="-159" dirty="0">
                <a:latin typeface="Arial"/>
                <a:cs typeface="Arial"/>
              </a:rPr>
              <a:t>certain </a:t>
            </a:r>
            <a:r>
              <a:rPr sz="2500" b="1" spc="-154" dirty="0">
                <a:latin typeface="Arial"/>
                <a:cs typeface="Arial"/>
              </a:rPr>
              <a:t> </a:t>
            </a:r>
            <a:r>
              <a:rPr sz="2500" b="1" spc="-168" dirty="0">
                <a:latin typeface="Arial"/>
                <a:cs typeface="Arial"/>
              </a:rPr>
              <a:t>pressure. </a:t>
            </a:r>
            <a:r>
              <a:rPr sz="2500" b="1" spc="-103" dirty="0">
                <a:latin typeface="Arial"/>
                <a:cs typeface="Arial"/>
              </a:rPr>
              <a:t>It </a:t>
            </a:r>
            <a:r>
              <a:rPr sz="2500" b="1" spc="-208" dirty="0">
                <a:latin typeface="Arial"/>
                <a:cs typeface="Arial"/>
              </a:rPr>
              <a:t>means </a:t>
            </a:r>
            <a:r>
              <a:rPr sz="2500" b="1" spc="-154" dirty="0">
                <a:latin typeface="Arial"/>
                <a:cs typeface="Arial"/>
              </a:rPr>
              <a:t>that </a:t>
            </a:r>
            <a:r>
              <a:rPr sz="2500" b="1" spc="-168" dirty="0">
                <a:latin typeface="Arial"/>
                <a:cs typeface="Arial"/>
              </a:rPr>
              <a:t>the </a:t>
            </a:r>
            <a:r>
              <a:rPr sz="2500" b="1" spc="-182" dirty="0">
                <a:latin typeface="Arial"/>
                <a:cs typeface="Arial"/>
              </a:rPr>
              <a:t>composition </a:t>
            </a:r>
            <a:r>
              <a:rPr sz="2500" b="1" spc="-154" dirty="0">
                <a:latin typeface="Arial"/>
                <a:cs typeface="Arial"/>
              </a:rPr>
              <a:t>of </a:t>
            </a:r>
            <a:r>
              <a:rPr sz="2500" b="1" spc="-150" dirty="0">
                <a:latin typeface="Arial"/>
                <a:cs typeface="Arial"/>
              </a:rPr>
              <a:t>this liquid at </a:t>
            </a:r>
            <a:r>
              <a:rPr sz="2500" b="1" spc="-132" dirty="0">
                <a:latin typeface="Arial"/>
                <a:cs typeface="Arial"/>
              </a:rPr>
              <a:t>its </a:t>
            </a:r>
            <a:r>
              <a:rPr sz="2500" b="1" spc="-168" dirty="0">
                <a:latin typeface="Arial"/>
                <a:cs typeface="Arial"/>
              </a:rPr>
              <a:t>azeotropic </a:t>
            </a:r>
            <a:r>
              <a:rPr sz="2500" b="1" spc="-182" dirty="0">
                <a:latin typeface="Arial"/>
                <a:cs typeface="Arial"/>
              </a:rPr>
              <a:t>composition </a:t>
            </a:r>
            <a:r>
              <a:rPr sz="2500" b="1" spc="-177" dirty="0">
                <a:latin typeface="Arial"/>
                <a:cs typeface="Arial"/>
              </a:rPr>
              <a:t> </a:t>
            </a:r>
            <a:r>
              <a:rPr sz="2500" b="1" spc="-185" dirty="0">
                <a:latin typeface="Arial"/>
                <a:cs typeface="Arial"/>
              </a:rPr>
              <a:t>ca</a:t>
            </a:r>
            <a:r>
              <a:rPr sz="2500" b="1" spc="-200" dirty="0">
                <a:latin typeface="Arial"/>
                <a:cs typeface="Arial"/>
              </a:rPr>
              <a:t>n</a:t>
            </a:r>
            <a:r>
              <a:rPr sz="2500" b="1" spc="-91" dirty="0">
                <a:latin typeface="Arial"/>
                <a:cs typeface="Arial"/>
              </a:rPr>
              <a:t> </a:t>
            </a:r>
            <a:r>
              <a:rPr sz="2500" b="1" spc="-200" dirty="0">
                <a:latin typeface="Arial"/>
                <a:cs typeface="Arial"/>
              </a:rPr>
              <a:t>no</a:t>
            </a:r>
            <a:r>
              <a:rPr sz="2500" b="1" spc="-113" dirty="0">
                <a:latin typeface="Arial"/>
                <a:cs typeface="Arial"/>
              </a:rPr>
              <a:t>t</a:t>
            </a:r>
            <a:r>
              <a:rPr sz="2500" b="1" spc="-91" dirty="0">
                <a:latin typeface="Arial"/>
                <a:cs typeface="Arial"/>
              </a:rPr>
              <a:t> </a:t>
            </a:r>
            <a:r>
              <a:rPr sz="2500" b="1" spc="-191" dirty="0">
                <a:latin typeface="Arial"/>
                <a:cs typeface="Arial"/>
              </a:rPr>
              <a:t>be</a:t>
            </a:r>
            <a:r>
              <a:rPr sz="2500" b="1" spc="-91" dirty="0">
                <a:latin typeface="Arial"/>
                <a:cs typeface="Arial"/>
              </a:rPr>
              <a:t> </a:t>
            </a:r>
            <a:r>
              <a:rPr sz="2500" b="1" spc="-191" dirty="0">
                <a:latin typeface="Arial"/>
                <a:cs typeface="Arial"/>
              </a:rPr>
              <a:t>change</a:t>
            </a:r>
            <a:r>
              <a:rPr sz="2500" b="1" spc="-200" dirty="0">
                <a:latin typeface="Arial"/>
                <a:cs typeface="Arial"/>
              </a:rPr>
              <a:t>d</a:t>
            </a:r>
            <a:r>
              <a:rPr sz="2500" b="1" spc="-91" dirty="0">
                <a:latin typeface="Arial"/>
                <a:cs typeface="Arial"/>
              </a:rPr>
              <a:t> </a:t>
            </a:r>
            <a:r>
              <a:rPr sz="2500" b="1" spc="-191" dirty="0">
                <a:latin typeface="Arial"/>
                <a:cs typeface="Arial"/>
              </a:rPr>
              <a:t>by</a:t>
            </a:r>
            <a:r>
              <a:rPr sz="2500" b="1" spc="-91" dirty="0">
                <a:latin typeface="Arial"/>
                <a:cs typeface="Arial"/>
              </a:rPr>
              <a:t> </a:t>
            </a:r>
            <a:r>
              <a:rPr sz="2500" b="1" spc="-185" dirty="0">
                <a:latin typeface="Arial"/>
                <a:cs typeface="Arial"/>
              </a:rPr>
              <a:t>s</a:t>
            </a:r>
            <a:r>
              <a:rPr sz="2500" b="1" spc="-200" dirty="0">
                <a:latin typeface="Arial"/>
                <a:cs typeface="Arial"/>
              </a:rPr>
              <a:t>imp</a:t>
            </a:r>
            <a:r>
              <a:rPr sz="2500" b="1" spc="-95" dirty="0">
                <a:latin typeface="Arial"/>
                <a:cs typeface="Arial"/>
              </a:rPr>
              <a:t>l</a:t>
            </a:r>
            <a:r>
              <a:rPr sz="2500" b="1" spc="-182" dirty="0">
                <a:latin typeface="Arial"/>
                <a:cs typeface="Arial"/>
              </a:rPr>
              <a:t>e</a:t>
            </a:r>
            <a:r>
              <a:rPr sz="2500" b="1" spc="-91" dirty="0">
                <a:latin typeface="Arial"/>
                <a:cs typeface="Arial"/>
              </a:rPr>
              <a:t> </a:t>
            </a:r>
            <a:r>
              <a:rPr sz="2500" b="1" spc="-154" dirty="0">
                <a:latin typeface="Arial"/>
                <a:cs typeface="Arial"/>
              </a:rPr>
              <a:t>boiling</a:t>
            </a:r>
            <a:r>
              <a:rPr sz="2500" b="1" spc="-91" dirty="0">
                <a:latin typeface="Arial"/>
                <a:cs typeface="Arial"/>
              </a:rPr>
              <a:t>.</a:t>
            </a:r>
            <a:endParaRPr sz="2500" dirty="0">
              <a:latin typeface="Arial"/>
              <a:cs typeface="Arial"/>
            </a:endParaRPr>
          </a:p>
        </p:txBody>
      </p:sp>
      <p:sp>
        <p:nvSpPr>
          <p:cNvPr id="112" name="object 112"/>
          <p:cNvSpPr txBox="1">
            <a:spLocks noGrp="1"/>
          </p:cNvSpPr>
          <p:nvPr>
            <p:ph type="title"/>
          </p:nvPr>
        </p:nvSpPr>
        <p:spPr>
          <a:xfrm>
            <a:off x="2670116" y="425803"/>
            <a:ext cx="6715653"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522" dirty="0"/>
              <a:t>D</a:t>
            </a:r>
            <a:r>
              <a:rPr spc="-345" dirty="0"/>
              <a:t>IS</a:t>
            </a:r>
            <a:r>
              <a:rPr spc="-381" dirty="0"/>
              <a:t>TILL</a:t>
            </a:r>
            <a:r>
              <a:rPr spc="-766" dirty="0"/>
              <a:t>A</a:t>
            </a:r>
            <a:r>
              <a:rPr spc="-399" dirty="0"/>
              <a:t>TIO</a:t>
            </a:r>
            <a:r>
              <a:rPr spc="-522" dirty="0"/>
              <a:t>N</a:t>
            </a:r>
            <a:r>
              <a:rPr spc="-322" dirty="0"/>
              <a:t> </a:t>
            </a:r>
            <a:r>
              <a:rPr spc="-522" dirty="0"/>
              <a:t>AND</a:t>
            </a:r>
          </a:p>
        </p:txBody>
      </p:sp>
      <p:sp>
        <p:nvSpPr>
          <p:cNvPr id="113" name="object 113"/>
          <p:cNvSpPr txBox="1"/>
          <p:nvPr/>
        </p:nvSpPr>
        <p:spPr>
          <a:xfrm>
            <a:off x="4507159" y="1053718"/>
            <a:ext cx="3041724" cy="626102"/>
          </a:xfrm>
          <a:prstGeom prst="rect">
            <a:avLst/>
          </a:prstGeom>
        </p:spPr>
        <p:txBody>
          <a:bodyPr vert="horz" wrap="square" lIns="0" tIns="11526" rIns="0" bIns="0" rtlCol="0">
            <a:spAutoFit/>
          </a:bodyPr>
          <a:lstStyle/>
          <a:p>
            <a:pPr marL="11527">
              <a:spcBef>
                <a:spcPts val="91"/>
              </a:spcBef>
            </a:pPr>
            <a:r>
              <a:rPr sz="3993" b="1" spc="-522" dirty="0">
                <a:solidFill>
                  <a:srgbClr val="008000"/>
                </a:solidFill>
                <a:latin typeface="Arial"/>
                <a:cs typeface="Arial"/>
              </a:rPr>
              <a:t>D</a:t>
            </a:r>
            <a:r>
              <a:rPr sz="3993" b="1" spc="-481" dirty="0">
                <a:solidFill>
                  <a:srgbClr val="008000"/>
                </a:solidFill>
                <a:latin typeface="Arial"/>
                <a:cs typeface="Arial"/>
              </a:rPr>
              <a:t>E</a:t>
            </a:r>
            <a:r>
              <a:rPr sz="3993" b="1" spc="-522" dirty="0">
                <a:solidFill>
                  <a:srgbClr val="008000"/>
                </a:solidFill>
                <a:latin typeface="Arial"/>
                <a:cs typeface="Arial"/>
              </a:rPr>
              <a:t>H</a:t>
            </a:r>
            <a:r>
              <a:rPr sz="3993" b="1" spc="-481" dirty="0">
                <a:solidFill>
                  <a:srgbClr val="008000"/>
                </a:solidFill>
                <a:latin typeface="Arial"/>
                <a:cs typeface="Arial"/>
              </a:rPr>
              <a:t>Y</a:t>
            </a:r>
            <a:r>
              <a:rPr sz="3993" b="1" spc="-522" dirty="0">
                <a:solidFill>
                  <a:srgbClr val="008000"/>
                </a:solidFill>
                <a:latin typeface="Arial"/>
                <a:cs typeface="Arial"/>
              </a:rPr>
              <a:t>DR</a:t>
            </a:r>
            <a:r>
              <a:rPr sz="3993" b="1" spc="-762" dirty="0">
                <a:solidFill>
                  <a:srgbClr val="008000"/>
                </a:solidFill>
                <a:latin typeface="Arial"/>
                <a:cs typeface="Arial"/>
              </a:rPr>
              <a:t>A</a:t>
            </a:r>
            <a:r>
              <a:rPr sz="3993" b="1" spc="-399" dirty="0">
                <a:solidFill>
                  <a:srgbClr val="008000"/>
                </a:solidFill>
                <a:latin typeface="Arial"/>
                <a:cs typeface="Arial"/>
              </a:rPr>
              <a:t>TIO</a:t>
            </a:r>
            <a:r>
              <a:rPr sz="3993" b="1" spc="-522" dirty="0">
                <a:solidFill>
                  <a:srgbClr val="008000"/>
                </a:solidFill>
                <a:latin typeface="Arial"/>
                <a:cs typeface="Arial"/>
              </a:rPr>
              <a:t>N</a:t>
            </a:r>
            <a:endParaRPr sz="3993">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46623" y="441592"/>
            <a:ext cx="8298754" cy="5974815"/>
          </a:xfrm>
          <a:prstGeom prst="rect">
            <a:avLst/>
          </a:prstGeom>
        </p:spPr>
      </p:pic>
      <p:sp>
        <p:nvSpPr>
          <p:cNvPr id="7" name="object 7"/>
          <p:cNvSpPr txBox="1"/>
          <p:nvPr/>
        </p:nvSpPr>
        <p:spPr>
          <a:xfrm>
            <a:off x="9372656" y="987650"/>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084516" y="1954478"/>
            <a:ext cx="7676926" cy="2730332"/>
          </a:xfrm>
          <a:prstGeom prst="rect">
            <a:avLst/>
          </a:prstGeom>
        </p:spPr>
        <p:txBody>
          <a:bodyPr vert="horz" wrap="square" lIns="0" tIns="11526" rIns="0" bIns="0" rtlCol="0">
            <a:spAutoFit/>
          </a:bodyPr>
          <a:lstStyle/>
          <a:p>
            <a:pPr marL="184424" marR="12679" indent="-172898" algn="just">
              <a:spcBef>
                <a:spcPts val="91"/>
              </a:spcBef>
            </a:pPr>
            <a:r>
              <a:rPr sz="2500" b="1" spc="-195" dirty="0">
                <a:latin typeface="Arial"/>
                <a:cs typeface="Arial"/>
              </a:rPr>
              <a:t>Thus</a:t>
            </a:r>
            <a:r>
              <a:rPr sz="2500" b="1" spc="113" dirty="0">
                <a:latin typeface="Arial"/>
                <a:cs typeface="Arial"/>
              </a:rPr>
              <a:t> </a:t>
            </a:r>
            <a:r>
              <a:rPr sz="2500" b="1" spc="-103" dirty="0">
                <a:latin typeface="Arial"/>
                <a:cs typeface="Arial"/>
              </a:rPr>
              <a:t>it </a:t>
            </a:r>
            <a:r>
              <a:rPr sz="2500" b="1" spc="-141" dirty="0">
                <a:latin typeface="Arial"/>
                <a:cs typeface="Arial"/>
              </a:rPr>
              <a:t>is </a:t>
            </a:r>
            <a:r>
              <a:rPr sz="2500" b="1" spc="-172" dirty="0">
                <a:latin typeface="Arial"/>
                <a:cs typeface="Arial"/>
              </a:rPr>
              <a:t>not </a:t>
            </a:r>
            <a:r>
              <a:rPr sz="2500" b="1" spc="-168" dirty="0">
                <a:latin typeface="Arial"/>
                <a:cs typeface="Arial"/>
              </a:rPr>
              <a:t>possible </a:t>
            </a:r>
            <a:r>
              <a:rPr sz="2500" b="1" spc="-159" dirty="0">
                <a:latin typeface="Arial"/>
                <a:cs typeface="Arial"/>
              </a:rPr>
              <a:t>to </a:t>
            </a:r>
            <a:r>
              <a:rPr sz="2500" b="1" spc="-168" dirty="0">
                <a:latin typeface="Arial"/>
                <a:cs typeface="Arial"/>
              </a:rPr>
              <a:t>obtain ethanol </a:t>
            </a:r>
            <a:r>
              <a:rPr sz="2500" b="1" spc="-154" dirty="0">
                <a:latin typeface="Arial"/>
                <a:cs typeface="Arial"/>
              </a:rPr>
              <a:t>of </a:t>
            </a:r>
            <a:r>
              <a:rPr sz="2500" b="1" spc="-168" dirty="0">
                <a:latin typeface="Arial"/>
                <a:cs typeface="Arial"/>
              </a:rPr>
              <a:t>higher </a:t>
            </a:r>
            <a:r>
              <a:rPr sz="2500" b="1" spc="-154" dirty="0">
                <a:latin typeface="Arial"/>
                <a:cs typeface="Arial"/>
              </a:rPr>
              <a:t>purity of </a:t>
            </a:r>
            <a:r>
              <a:rPr sz="2500" b="1" spc="-185" dirty="0">
                <a:latin typeface="Arial"/>
                <a:cs typeface="Arial"/>
              </a:rPr>
              <a:t>96</a:t>
            </a:r>
            <a:r>
              <a:rPr sz="2500" b="1" spc="132" dirty="0">
                <a:latin typeface="Arial"/>
                <a:cs typeface="Arial"/>
              </a:rPr>
              <a:t> </a:t>
            </a:r>
            <a:r>
              <a:rPr sz="2500" b="1" spc="-295" dirty="0">
                <a:latin typeface="Arial"/>
                <a:cs typeface="Arial"/>
              </a:rPr>
              <a:t>%</a:t>
            </a:r>
            <a:r>
              <a:rPr sz="2500" b="1" spc="123" dirty="0">
                <a:latin typeface="Arial"/>
                <a:cs typeface="Arial"/>
              </a:rPr>
              <a:t> </a:t>
            </a:r>
            <a:r>
              <a:rPr sz="2500" b="1" spc="-191" dirty="0">
                <a:latin typeface="Arial"/>
                <a:cs typeface="Arial"/>
              </a:rPr>
              <a:t>by</a:t>
            </a:r>
            <a:r>
              <a:rPr sz="2500" b="1" spc="123" dirty="0">
                <a:latin typeface="Arial"/>
                <a:cs typeface="Arial"/>
              </a:rPr>
              <a:t> </a:t>
            </a:r>
            <a:r>
              <a:rPr sz="2500" b="1" spc="-141" dirty="0">
                <a:latin typeface="Arial"/>
                <a:cs typeface="Arial"/>
              </a:rPr>
              <a:t>distilling </a:t>
            </a:r>
            <a:r>
              <a:rPr sz="2500" b="1" spc="-191" dirty="0">
                <a:latin typeface="Arial"/>
                <a:cs typeface="Arial"/>
              </a:rPr>
              <a:t>any </a:t>
            </a:r>
            <a:r>
              <a:rPr sz="2500" b="1" spc="-185" dirty="0">
                <a:latin typeface="Arial"/>
                <a:cs typeface="Arial"/>
              </a:rPr>
              <a:t> </a:t>
            </a:r>
            <a:r>
              <a:rPr sz="2500" b="1" spc="-204" dirty="0">
                <a:latin typeface="Arial"/>
                <a:cs typeface="Arial"/>
              </a:rPr>
              <a:t>more</a:t>
            </a:r>
            <a:r>
              <a:rPr sz="2500" b="1" spc="-95" dirty="0">
                <a:latin typeface="Arial"/>
                <a:cs typeface="Arial"/>
              </a:rPr>
              <a:t> </a:t>
            </a:r>
            <a:r>
              <a:rPr sz="2500" b="1" spc="-150" dirty="0">
                <a:latin typeface="Arial"/>
                <a:cs typeface="Arial"/>
              </a:rPr>
              <a:t>dilute</a:t>
            </a:r>
            <a:r>
              <a:rPr sz="2500" b="1" spc="-91" dirty="0">
                <a:latin typeface="Arial"/>
                <a:cs typeface="Arial"/>
              </a:rPr>
              <a:t> </a:t>
            </a:r>
            <a:r>
              <a:rPr sz="2500" b="1" spc="-154" dirty="0">
                <a:latin typeface="Arial"/>
                <a:cs typeface="Arial"/>
              </a:rPr>
              <a:t>solution.</a:t>
            </a:r>
            <a:endParaRPr sz="2500" dirty="0">
              <a:latin typeface="Arial"/>
              <a:cs typeface="Arial"/>
            </a:endParaRPr>
          </a:p>
          <a:p>
            <a:pPr marL="184424" marR="4611" indent="-172898" algn="just">
              <a:lnSpc>
                <a:spcPct val="98300"/>
              </a:lnSpc>
              <a:spcBef>
                <a:spcPts val="472"/>
              </a:spcBef>
            </a:pPr>
            <a:r>
              <a:rPr sz="2500" b="1" spc="-185" dirty="0">
                <a:latin typeface="Arial"/>
                <a:cs typeface="Arial"/>
              </a:rPr>
              <a:t>But</a:t>
            </a:r>
            <a:r>
              <a:rPr sz="2500" b="1" spc="-182" dirty="0">
                <a:latin typeface="Arial"/>
                <a:cs typeface="Arial"/>
              </a:rPr>
              <a:t> </a:t>
            </a:r>
            <a:r>
              <a:rPr sz="2500" b="1" spc="-150" dirty="0">
                <a:latin typeface="Arial"/>
                <a:cs typeface="Arial"/>
              </a:rPr>
              <a:t>for</a:t>
            </a:r>
            <a:r>
              <a:rPr sz="2500" b="1" spc="-145" dirty="0">
                <a:latin typeface="Arial"/>
                <a:cs typeface="Arial"/>
              </a:rPr>
              <a:t> </a:t>
            </a:r>
            <a:r>
              <a:rPr sz="2500" b="1" spc="-172" dirty="0">
                <a:latin typeface="Arial"/>
                <a:cs typeface="Arial"/>
              </a:rPr>
              <a:t>blending</a:t>
            </a:r>
            <a:r>
              <a:rPr sz="2500" b="1" spc="-168" dirty="0">
                <a:latin typeface="Arial"/>
                <a:cs typeface="Arial"/>
              </a:rPr>
              <a:t> with</a:t>
            </a:r>
            <a:r>
              <a:rPr sz="2500" b="1" spc="-163" dirty="0">
                <a:latin typeface="Arial"/>
                <a:cs typeface="Arial"/>
              </a:rPr>
              <a:t> </a:t>
            </a:r>
            <a:r>
              <a:rPr sz="2500" b="1" spc="-159" dirty="0">
                <a:latin typeface="Arial"/>
                <a:cs typeface="Arial"/>
              </a:rPr>
              <a:t>gasoline,</a:t>
            </a:r>
            <a:r>
              <a:rPr sz="2500" b="1" spc="-154" dirty="0">
                <a:latin typeface="Arial"/>
                <a:cs typeface="Arial"/>
              </a:rPr>
              <a:t> </a:t>
            </a:r>
            <a:r>
              <a:rPr sz="2500" b="1" spc="-168" dirty="0">
                <a:latin typeface="Arial"/>
                <a:cs typeface="Arial"/>
              </a:rPr>
              <a:t>ethanol</a:t>
            </a:r>
            <a:r>
              <a:rPr sz="2500" b="1" spc="-163" dirty="0">
                <a:latin typeface="Arial"/>
                <a:cs typeface="Arial"/>
              </a:rPr>
              <a:t> </a:t>
            </a:r>
            <a:r>
              <a:rPr sz="2500" b="1" spc="-150" dirty="0">
                <a:latin typeface="Arial"/>
                <a:cs typeface="Arial"/>
              </a:rPr>
              <a:t>purities</a:t>
            </a:r>
            <a:r>
              <a:rPr sz="2500" b="1" spc="-145" dirty="0">
                <a:latin typeface="Arial"/>
                <a:cs typeface="Arial"/>
              </a:rPr>
              <a:t> </a:t>
            </a:r>
            <a:r>
              <a:rPr sz="2500" b="1" spc="-154" dirty="0">
                <a:latin typeface="Arial"/>
                <a:cs typeface="Arial"/>
              </a:rPr>
              <a:t>of</a:t>
            </a:r>
            <a:r>
              <a:rPr sz="2500" b="1" spc="-150" dirty="0">
                <a:latin typeface="Arial"/>
                <a:cs typeface="Arial"/>
              </a:rPr>
              <a:t> </a:t>
            </a:r>
            <a:r>
              <a:rPr sz="2500" b="1" spc="-163" dirty="0">
                <a:latin typeface="Arial"/>
                <a:cs typeface="Arial"/>
              </a:rPr>
              <a:t>99.5</a:t>
            </a:r>
            <a:r>
              <a:rPr sz="2500" b="1" spc="-159" dirty="0">
                <a:latin typeface="Arial"/>
                <a:cs typeface="Arial"/>
              </a:rPr>
              <a:t> to</a:t>
            </a:r>
            <a:r>
              <a:rPr sz="2500" b="1" spc="-154" dirty="0">
                <a:latin typeface="Arial"/>
                <a:cs typeface="Arial"/>
              </a:rPr>
              <a:t> </a:t>
            </a:r>
            <a:r>
              <a:rPr sz="2500" b="1" spc="-191" dirty="0">
                <a:latin typeface="Arial"/>
                <a:cs typeface="Arial"/>
              </a:rPr>
              <a:t>99.9%</a:t>
            </a:r>
            <a:r>
              <a:rPr sz="2500" b="1" spc="-185" dirty="0">
                <a:latin typeface="Arial"/>
                <a:cs typeface="Arial"/>
              </a:rPr>
              <a:t> </a:t>
            </a:r>
            <a:r>
              <a:rPr sz="2500" b="1" spc="-168" dirty="0">
                <a:latin typeface="Arial"/>
                <a:cs typeface="Arial"/>
              </a:rPr>
              <a:t>are</a:t>
            </a:r>
            <a:r>
              <a:rPr sz="2500" b="1" spc="-163" dirty="0">
                <a:latin typeface="Arial"/>
                <a:cs typeface="Arial"/>
              </a:rPr>
              <a:t> </a:t>
            </a:r>
            <a:r>
              <a:rPr sz="2500" b="1" spc="-159" dirty="0">
                <a:latin typeface="Arial"/>
                <a:cs typeface="Arial"/>
              </a:rPr>
              <a:t>required, </a:t>
            </a:r>
            <a:r>
              <a:rPr sz="2500" b="1" spc="-154" dirty="0">
                <a:latin typeface="Arial"/>
                <a:cs typeface="Arial"/>
              </a:rPr>
              <a:t> </a:t>
            </a:r>
            <a:r>
              <a:rPr sz="2500" b="1" spc="-185" dirty="0">
                <a:latin typeface="Arial"/>
                <a:cs typeface="Arial"/>
              </a:rPr>
              <a:t>depending</a:t>
            </a:r>
            <a:r>
              <a:rPr sz="2500" b="1" spc="-182" dirty="0">
                <a:latin typeface="Arial"/>
                <a:cs typeface="Arial"/>
              </a:rPr>
              <a:t> </a:t>
            </a:r>
            <a:r>
              <a:rPr sz="2500" b="1" spc="-200" dirty="0">
                <a:latin typeface="Arial"/>
                <a:cs typeface="Arial"/>
              </a:rPr>
              <a:t>on</a:t>
            </a:r>
            <a:r>
              <a:rPr sz="2500" b="1" spc="-195" dirty="0">
                <a:latin typeface="Arial"/>
                <a:cs typeface="Arial"/>
              </a:rPr>
              <a:t> </a:t>
            </a:r>
            <a:r>
              <a:rPr sz="2500" b="1" spc="-168" dirty="0">
                <a:latin typeface="Arial"/>
                <a:cs typeface="Arial"/>
              </a:rPr>
              <a:t>temperature,</a:t>
            </a:r>
            <a:r>
              <a:rPr sz="2500" b="1" spc="-163" dirty="0">
                <a:latin typeface="Arial"/>
                <a:cs typeface="Arial"/>
              </a:rPr>
              <a:t> </a:t>
            </a:r>
            <a:r>
              <a:rPr sz="2500" b="1" spc="-159" dirty="0">
                <a:latin typeface="Arial"/>
                <a:cs typeface="Arial"/>
              </a:rPr>
              <a:t>to </a:t>
            </a:r>
            <a:r>
              <a:rPr sz="2500" b="1" spc="-172" dirty="0">
                <a:latin typeface="Arial"/>
                <a:cs typeface="Arial"/>
              </a:rPr>
              <a:t>avoid</a:t>
            </a:r>
            <a:r>
              <a:rPr sz="2500" b="1" spc="-168" dirty="0">
                <a:latin typeface="Arial"/>
                <a:cs typeface="Arial"/>
              </a:rPr>
              <a:t> </a:t>
            </a:r>
            <a:r>
              <a:rPr sz="2500" b="1" spc="-163" dirty="0">
                <a:latin typeface="Arial"/>
                <a:cs typeface="Arial"/>
              </a:rPr>
              <a:t>separation.</a:t>
            </a:r>
            <a:r>
              <a:rPr sz="2500" b="1" spc="-159" dirty="0">
                <a:latin typeface="Arial"/>
                <a:cs typeface="Arial"/>
              </a:rPr>
              <a:t> </a:t>
            </a:r>
            <a:r>
              <a:rPr sz="2500" b="1" spc="-168" dirty="0">
                <a:latin typeface="Arial"/>
                <a:cs typeface="Arial"/>
              </a:rPr>
              <a:t>Currently,</a:t>
            </a:r>
            <a:r>
              <a:rPr sz="2500" b="1" spc="-163" dirty="0">
                <a:latin typeface="Arial"/>
                <a:cs typeface="Arial"/>
              </a:rPr>
              <a:t> </a:t>
            </a:r>
            <a:r>
              <a:rPr sz="2500" b="1" spc="-168" dirty="0">
                <a:latin typeface="Arial"/>
                <a:cs typeface="Arial"/>
              </a:rPr>
              <a:t>the</a:t>
            </a:r>
            <a:r>
              <a:rPr sz="2500" b="1" spc="-163" dirty="0">
                <a:latin typeface="Arial"/>
                <a:cs typeface="Arial"/>
              </a:rPr>
              <a:t> </a:t>
            </a:r>
            <a:r>
              <a:rPr sz="2500" b="1" spc="-200" dirty="0">
                <a:latin typeface="Arial"/>
                <a:cs typeface="Arial"/>
              </a:rPr>
              <a:t>most</a:t>
            </a:r>
            <a:r>
              <a:rPr sz="2500" b="1" spc="-195" dirty="0">
                <a:latin typeface="Arial"/>
                <a:cs typeface="Arial"/>
              </a:rPr>
              <a:t> </a:t>
            </a:r>
            <a:r>
              <a:rPr sz="2500" b="1" spc="-172" dirty="0">
                <a:latin typeface="Arial"/>
                <a:cs typeface="Arial"/>
              </a:rPr>
              <a:t>widely</a:t>
            </a:r>
            <a:r>
              <a:rPr sz="2500" b="1" spc="-168" dirty="0">
                <a:latin typeface="Arial"/>
                <a:cs typeface="Arial"/>
              </a:rPr>
              <a:t> </a:t>
            </a:r>
            <a:r>
              <a:rPr sz="2500" b="1" spc="-191" dirty="0">
                <a:latin typeface="Arial"/>
                <a:cs typeface="Arial"/>
              </a:rPr>
              <a:t>used </a:t>
            </a:r>
            <a:r>
              <a:rPr sz="2500" b="1" spc="-185" dirty="0">
                <a:latin typeface="Arial"/>
                <a:cs typeface="Arial"/>
              </a:rPr>
              <a:t> </a:t>
            </a:r>
            <a:r>
              <a:rPr sz="2500" b="1" spc="-154" dirty="0">
                <a:latin typeface="Arial"/>
                <a:cs typeface="Arial"/>
              </a:rPr>
              <a:t>purification</a:t>
            </a:r>
            <a:r>
              <a:rPr sz="2500" b="1" spc="-91" dirty="0">
                <a:latin typeface="Arial"/>
                <a:cs typeface="Arial"/>
              </a:rPr>
              <a:t> </a:t>
            </a:r>
            <a:r>
              <a:rPr sz="2500" b="1" spc="-200" dirty="0">
                <a:latin typeface="Arial"/>
                <a:cs typeface="Arial"/>
              </a:rPr>
              <a:t>method</a:t>
            </a:r>
            <a:r>
              <a:rPr sz="2500" b="1" spc="-86" dirty="0">
                <a:latin typeface="Arial"/>
                <a:cs typeface="Arial"/>
              </a:rPr>
              <a:t> </a:t>
            </a:r>
            <a:r>
              <a:rPr sz="2500" b="1" spc="-141" dirty="0">
                <a:latin typeface="Arial"/>
                <a:cs typeface="Arial"/>
              </a:rPr>
              <a:t>is</a:t>
            </a:r>
            <a:r>
              <a:rPr sz="2500" b="1" spc="-86" dirty="0">
                <a:latin typeface="Arial"/>
                <a:cs typeface="Arial"/>
              </a:rPr>
              <a:t> </a:t>
            </a:r>
            <a:r>
              <a:rPr sz="2500" b="1" spc="-185" dirty="0">
                <a:latin typeface="Arial"/>
                <a:cs typeface="Arial"/>
              </a:rPr>
              <a:t>a</a:t>
            </a:r>
            <a:r>
              <a:rPr sz="2500" b="1" spc="-86" dirty="0">
                <a:latin typeface="Arial"/>
                <a:cs typeface="Arial"/>
              </a:rPr>
              <a:t> </a:t>
            </a:r>
            <a:r>
              <a:rPr sz="2500" b="1" spc="-168" dirty="0">
                <a:latin typeface="Arial"/>
                <a:cs typeface="Arial"/>
              </a:rPr>
              <a:t>physical</a:t>
            </a:r>
            <a:r>
              <a:rPr sz="2500" b="1" spc="-91" dirty="0">
                <a:latin typeface="Arial"/>
                <a:cs typeface="Arial"/>
              </a:rPr>
              <a:t> </a:t>
            </a:r>
            <a:r>
              <a:rPr sz="2500" b="1" spc="-172" dirty="0">
                <a:latin typeface="Arial"/>
                <a:cs typeface="Arial"/>
              </a:rPr>
              <a:t>absorption</a:t>
            </a:r>
            <a:r>
              <a:rPr sz="2500" b="1" spc="-86" dirty="0">
                <a:latin typeface="Arial"/>
                <a:cs typeface="Arial"/>
              </a:rPr>
              <a:t> </a:t>
            </a:r>
            <a:r>
              <a:rPr sz="2500" b="1" spc="-182" dirty="0">
                <a:latin typeface="Arial"/>
                <a:cs typeface="Arial"/>
              </a:rPr>
              <a:t>process</a:t>
            </a:r>
            <a:r>
              <a:rPr sz="2500" b="1" spc="-86" dirty="0">
                <a:latin typeface="Arial"/>
                <a:cs typeface="Arial"/>
              </a:rPr>
              <a:t> </a:t>
            </a:r>
            <a:r>
              <a:rPr sz="2500" b="1" spc="-177" dirty="0">
                <a:latin typeface="Arial"/>
                <a:cs typeface="Arial"/>
              </a:rPr>
              <a:t>using</a:t>
            </a:r>
            <a:r>
              <a:rPr sz="2500" b="1" spc="-86" dirty="0">
                <a:latin typeface="Arial"/>
                <a:cs typeface="Arial"/>
              </a:rPr>
              <a:t> </a:t>
            </a:r>
            <a:r>
              <a:rPr sz="2500" b="1" spc="-172" dirty="0">
                <a:latin typeface="Arial"/>
                <a:cs typeface="Arial"/>
              </a:rPr>
              <a:t>molecular</a:t>
            </a:r>
            <a:r>
              <a:rPr sz="2500" b="1" spc="-86" dirty="0">
                <a:latin typeface="Arial"/>
                <a:cs typeface="Arial"/>
              </a:rPr>
              <a:t> </a:t>
            </a:r>
            <a:r>
              <a:rPr sz="2500" b="1" spc="-159" dirty="0">
                <a:latin typeface="Arial"/>
                <a:cs typeface="Arial"/>
              </a:rPr>
              <a:t>sieves.</a:t>
            </a:r>
            <a:endParaRPr sz="2500" dirty="0">
              <a:latin typeface="Arial"/>
              <a:cs typeface="Arial"/>
            </a:endParaRPr>
          </a:p>
        </p:txBody>
      </p:sp>
      <p:sp>
        <p:nvSpPr>
          <p:cNvPr id="112" name="object 112"/>
          <p:cNvSpPr txBox="1">
            <a:spLocks noGrp="1"/>
          </p:cNvSpPr>
          <p:nvPr>
            <p:ph type="title"/>
          </p:nvPr>
        </p:nvSpPr>
        <p:spPr>
          <a:xfrm>
            <a:off x="2670116" y="425803"/>
            <a:ext cx="6715653"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522" dirty="0"/>
              <a:t>D</a:t>
            </a:r>
            <a:r>
              <a:rPr spc="-345" dirty="0"/>
              <a:t>IS</a:t>
            </a:r>
            <a:r>
              <a:rPr spc="-381" dirty="0"/>
              <a:t>TILL</a:t>
            </a:r>
            <a:r>
              <a:rPr spc="-766" dirty="0"/>
              <a:t>A</a:t>
            </a:r>
            <a:r>
              <a:rPr spc="-399" dirty="0"/>
              <a:t>TIO</a:t>
            </a:r>
            <a:r>
              <a:rPr spc="-522" dirty="0"/>
              <a:t>N</a:t>
            </a:r>
            <a:r>
              <a:rPr spc="-322" dirty="0"/>
              <a:t> </a:t>
            </a:r>
            <a:r>
              <a:rPr spc="-522" dirty="0"/>
              <a:t>AND</a:t>
            </a:r>
          </a:p>
        </p:txBody>
      </p:sp>
      <p:sp>
        <p:nvSpPr>
          <p:cNvPr id="113" name="object 113"/>
          <p:cNvSpPr txBox="1"/>
          <p:nvPr/>
        </p:nvSpPr>
        <p:spPr>
          <a:xfrm>
            <a:off x="4507159" y="1053718"/>
            <a:ext cx="3041724" cy="626102"/>
          </a:xfrm>
          <a:prstGeom prst="rect">
            <a:avLst/>
          </a:prstGeom>
        </p:spPr>
        <p:txBody>
          <a:bodyPr vert="horz" wrap="square" lIns="0" tIns="11526" rIns="0" bIns="0" rtlCol="0">
            <a:spAutoFit/>
          </a:bodyPr>
          <a:lstStyle/>
          <a:p>
            <a:pPr marL="11527">
              <a:spcBef>
                <a:spcPts val="91"/>
              </a:spcBef>
            </a:pPr>
            <a:r>
              <a:rPr sz="3993" b="1" spc="-522" dirty="0">
                <a:solidFill>
                  <a:srgbClr val="008000"/>
                </a:solidFill>
                <a:latin typeface="Arial"/>
                <a:cs typeface="Arial"/>
              </a:rPr>
              <a:t>D</a:t>
            </a:r>
            <a:r>
              <a:rPr sz="3993" b="1" spc="-481" dirty="0">
                <a:solidFill>
                  <a:srgbClr val="008000"/>
                </a:solidFill>
                <a:latin typeface="Arial"/>
                <a:cs typeface="Arial"/>
              </a:rPr>
              <a:t>E</a:t>
            </a:r>
            <a:r>
              <a:rPr sz="3993" b="1" spc="-522" dirty="0">
                <a:solidFill>
                  <a:srgbClr val="008000"/>
                </a:solidFill>
                <a:latin typeface="Arial"/>
                <a:cs typeface="Arial"/>
              </a:rPr>
              <a:t>H</a:t>
            </a:r>
            <a:r>
              <a:rPr sz="3993" b="1" spc="-481" dirty="0">
                <a:solidFill>
                  <a:srgbClr val="008000"/>
                </a:solidFill>
                <a:latin typeface="Arial"/>
                <a:cs typeface="Arial"/>
              </a:rPr>
              <a:t>Y</a:t>
            </a:r>
            <a:r>
              <a:rPr sz="3993" b="1" spc="-522" dirty="0">
                <a:solidFill>
                  <a:srgbClr val="008000"/>
                </a:solidFill>
                <a:latin typeface="Arial"/>
                <a:cs typeface="Arial"/>
              </a:rPr>
              <a:t>DR</a:t>
            </a:r>
            <a:r>
              <a:rPr sz="3993" b="1" spc="-762" dirty="0">
                <a:solidFill>
                  <a:srgbClr val="008000"/>
                </a:solidFill>
                <a:latin typeface="Arial"/>
                <a:cs typeface="Arial"/>
              </a:rPr>
              <a:t>A</a:t>
            </a:r>
            <a:r>
              <a:rPr sz="3993" b="1" spc="-399" dirty="0">
                <a:solidFill>
                  <a:srgbClr val="008000"/>
                </a:solidFill>
                <a:latin typeface="Arial"/>
                <a:cs typeface="Arial"/>
              </a:rPr>
              <a:t>TIO</a:t>
            </a:r>
            <a:r>
              <a:rPr sz="3993" b="1" spc="-522" dirty="0">
                <a:solidFill>
                  <a:srgbClr val="008000"/>
                </a:solidFill>
                <a:latin typeface="Arial"/>
                <a:cs typeface="Arial"/>
              </a:rPr>
              <a:t>N</a:t>
            </a:r>
            <a:endParaRPr sz="3993">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0" y="1823368"/>
            <a:ext cx="6514524" cy="346795"/>
          </a:xfrm>
          <a:prstGeom prst="rect">
            <a:avLst/>
          </a:prstGeom>
        </p:spPr>
        <p:txBody>
          <a:bodyPr vert="horz" wrap="square" lIns="0" tIns="11526" rIns="0" bIns="0" rtlCol="0">
            <a:spAutoFit/>
          </a:bodyPr>
          <a:lstStyle/>
          <a:p>
            <a:pPr marL="11527">
              <a:spcBef>
                <a:spcPts val="91"/>
              </a:spcBef>
            </a:pPr>
            <a:r>
              <a:rPr sz="2178" b="1" spc="-172" dirty="0">
                <a:latin typeface="Arial"/>
                <a:cs typeface="Arial"/>
              </a:rPr>
              <a:t>Distillery</a:t>
            </a:r>
            <a:r>
              <a:rPr sz="2178" b="1" spc="-103" dirty="0">
                <a:latin typeface="Arial"/>
                <a:cs typeface="Arial"/>
              </a:rPr>
              <a:t> </a:t>
            </a:r>
            <a:r>
              <a:rPr sz="2178" b="1" spc="-177" dirty="0">
                <a:latin typeface="Arial"/>
                <a:cs typeface="Arial"/>
              </a:rPr>
              <a:t>for</a:t>
            </a:r>
            <a:r>
              <a:rPr sz="2178" b="1" spc="-103" dirty="0">
                <a:latin typeface="Arial"/>
                <a:cs typeface="Arial"/>
              </a:rPr>
              <a:t> </a:t>
            </a:r>
            <a:r>
              <a:rPr sz="2178" b="1" spc="-200" dirty="0">
                <a:latin typeface="Arial"/>
                <a:cs typeface="Arial"/>
              </a:rPr>
              <a:t>bioethanol</a:t>
            </a:r>
            <a:r>
              <a:rPr sz="2178" b="1" spc="-103" dirty="0">
                <a:latin typeface="Arial"/>
                <a:cs typeface="Arial"/>
              </a:rPr>
              <a:t> </a:t>
            </a:r>
            <a:r>
              <a:rPr sz="2178" b="1" spc="-208" dirty="0">
                <a:latin typeface="Arial"/>
                <a:cs typeface="Arial"/>
              </a:rPr>
              <a:t>production</a:t>
            </a:r>
            <a:r>
              <a:rPr sz="2178" b="1" spc="-103" dirty="0">
                <a:latin typeface="Arial"/>
                <a:cs typeface="Arial"/>
              </a:rPr>
              <a:t> </a:t>
            </a:r>
            <a:r>
              <a:rPr sz="2178" b="1" spc="-222" dirty="0">
                <a:latin typeface="Arial"/>
                <a:cs typeface="Arial"/>
              </a:rPr>
              <a:t>from</a:t>
            </a:r>
            <a:r>
              <a:rPr sz="2178" b="1" spc="-100" dirty="0">
                <a:latin typeface="Arial"/>
                <a:cs typeface="Arial"/>
              </a:rPr>
              <a:t> </a:t>
            </a:r>
            <a:r>
              <a:rPr sz="2178" b="1" spc="-222" dirty="0">
                <a:latin typeface="Arial"/>
                <a:cs typeface="Arial"/>
              </a:rPr>
              <a:t>sugarcane</a:t>
            </a:r>
            <a:r>
              <a:rPr sz="2178" b="1" spc="-103" dirty="0">
                <a:latin typeface="Arial"/>
                <a:cs typeface="Arial"/>
              </a:rPr>
              <a:t> </a:t>
            </a:r>
            <a:r>
              <a:rPr sz="2178" b="1" spc="-177" dirty="0">
                <a:latin typeface="Arial"/>
                <a:cs typeface="Arial"/>
              </a:rPr>
              <a:t>in</a:t>
            </a:r>
            <a:r>
              <a:rPr sz="2178" b="1" spc="-103" dirty="0">
                <a:latin typeface="Arial"/>
                <a:cs typeface="Arial"/>
              </a:rPr>
              <a:t> </a:t>
            </a:r>
            <a:r>
              <a:rPr sz="2178" b="1" spc="-182" dirty="0">
                <a:latin typeface="Arial"/>
                <a:cs typeface="Arial"/>
              </a:rPr>
              <a:t>Brazil</a:t>
            </a:r>
            <a:endParaRPr sz="2178">
              <a:latin typeface="Arial"/>
              <a:cs typeface="Arial"/>
            </a:endParaRPr>
          </a:p>
        </p:txBody>
      </p:sp>
      <p:sp>
        <p:nvSpPr>
          <p:cNvPr id="112" name="object 112"/>
          <p:cNvSpPr txBox="1">
            <a:spLocks noGrp="1"/>
          </p:cNvSpPr>
          <p:nvPr>
            <p:ph type="ctrTitle"/>
          </p:nvPr>
        </p:nvSpPr>
        <p:spPr>
          <a:xfrm>
            <a:off x="2870041" y="385933"/>
            <a:ext cx="7656802" cy="626102"/>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522" dirty="0"/>
              <a:t>D</a:t>
            </a:r>
            <a:r>
              <a:rPr spc="-345" dirty="0"/>
              <a:t>IS</a:t>
            </a:r>
            <a:r>
              <a:rPr spc="-381" dirty="0"/>
              <a:t>TILL</a:t>
            </a:r>
            <a:r>
              <a:rPr spc="-766" dirty="0"/>
              <a:t>A</a:t>
            </a:r>
            <a:r>
              <a:rPr spc="-399" dirty="0"/>
              <a:t>TIO</a:t>
            </a:r>
            <a:r>
              <a:rPr spc="-522" dirty="0"/>
              <a:t>N</a:t>
            </a:r>
            <a:r>
              <a:rPr spc="-322" dirty="0"/>
              <a:t> </a:t>
            </a:r>
            <a:r>
              <a:rPr spc="-522" dirty="0"/>
              <a:t>AND</a:t>
            </a:r>
          </a:p>
        </p:txBody>
      </p:sp>
      <p:sp>
        <p:nvSpPr>
          <p:cNvPr id="113" name="object 113"/>
          <p:cNvSpPr txBox="1"/>
          <p:nvPr/>
        </p:nvSpPr>
        <p:spPr>
          <a:xfrm>
            <a:off x="4507159" y="1053718"/>
            <a:ext cx="3041724" cy="626102"/>
          </a:xfrm>
          <a:prstGeom prst="rect">
            <a:avLst/>
          </a:prstGeom>
        </p:spPr>
        <p:txBody>
          <a:bodyPr vert="horz" wrap="square" lIns="0" tIns="11526" rIns="0" bIns="0" rtlCol="0">
            <a:spAutoFit/>
          </a:bodyPr>
          <a:lstStyle/>
          <a:p>
            <a:pPr marL="11527">
              <a:spcBef>
                <a:spcPts val="91"/>
              </a:spcBef>
            </a:pPr>
            <a:r>
              <a:rPr sz="3993" b="1" spc="-522" dirty="0">
                <a:solidFill>
                  <a:srgbClr val="008000"/>
                </a:solidFill>
                <a:latin typeface="Arial"/>
                <a:cs typeface="Arial"/>
              </a:rPr>
              <a:t>D</a:t>
            </a:r>
            <a:r>
              <a:rPr sz="3993" b="1" spc="-481" dirty="0">
                <a:solidFill>
                  <a:srgbClr val="008000"/>
                </a:solidFill>
                <a:latin typeface="Arial"/>
                <a:cs typeface="Arial"/>
              </a:rPr>
              <a:t>E</a:t>
            </a:r>
            <a:r>
              <a:rPr sz="3993" b="1" spc="-522" dirty="0">
                <a:solidFill>
                  <a:srgbClr val="008000"/>
                </a:solidFill>
                <a:latin typeface="Arial"/>
                <a:cs typeface="Arial"/>
              </a:rPr>
              <a:t>H</a:t>
            </a:r>
            <a:r>
              <a:rPr sz="3993" b="1" spc="-481" dirty="0">
                <a:solidFill>
                  <a:srgbClr val="008000"/>
                </a:solidFill>
                <a:latin typeface="Arial"/>
                <a:cs typeface="Arial"/>
              </a:rPr>
              <a:t>Y</a:t>
            </a:r>
            <a:r>
              <a:rPr sz="3993" b="1" spc="-522" dirty="0">
                <a:solidFill>
                  <a:srgbClr val="008000"/>
                </a:solidFill>
                <a:latin typeface="Arial"/>
                <a:cs typeface="Arial"/>
              </a:rPr>
              <a:t>DR</a:t>
            </a:r>
            <a:r>
              <a:rPr sz="3993" b="1" spc="-762" dirty="0">
                <a:solidFill>
                  <a:srgbClr val="008000"/>
                </a:solidFill>
                <a:latin typeface="Arial"/>
                <a:cs typeface="Arial"/>
              </a:rPr>
              <a:t>A</a:t>
            </a:r>
            <a:r>
              <a:rPr sz="3993" b="1" spc="-399" dirty="0">
                <a:solidFill>
                  <a:srgbClr val="008000"/>
                </a:solidFill>
                <a:latin typeface="Arial"/>
                <a:cs typeface="Arial"/>
              </a:rPr>
              <a:t>TIO</a:t>
            </a:r>
            <a:r>
              <a:rPr sz="3993" b="1" spc="-522" dirty="0">
                <a:solidFill>
                  <a:srgbClr val="008000"/>
                </a:solidFill>
                <a:latin typeface="Arial"/>
                <a:cs typeface="Arial"/>
              </a:rPr>
              <a:t>N</a:t>
            </a:r>
            <a:endParaRPr sz="3993">
              <a:latin typeface="Arial"/>
              <a:cs typeface="Arial"/>
            </a:endParaRPr>
          </a:p>
        </p:txBody>
      </p:sp>
      <p:pic>
        <p:nvPicPr>
          <p:cNvPr id="114" name="object 114"/>
          <p:cNvPicPr/>
          <p:nvPr/>
        </p:nvPicPr>
        <p:blipFill>
          <a:blip r:embed="rId2" cstate="print"/>
          <a:stretch>
            <a:fillRect/>
          </a:stretch>
        </p:blipFill>
        <p:spPr>
          <a:xfrm>
            <a:off x="3283800" y="2381231"/>
            <a:ext cx="5686664" cy="397360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368921" y="1574407"/>
            <a:ext cx="7210982" cy="4793395"/>
          </a:xfrm>
          <a:prstGeom prst="rect">
            <a:avLst/>
          </a:prstGeom>
        </p:spPr>
      </p:pic>
      <p:sp>
        <p:nvSpPr>
          <p:cNvPr id="10" name="object 10"/>
          <p:cNvSpPr txBox="1">
            <a:spLocks noGrp="1"/>
          </p:cNvSpPr>
          <p:nvPr>
            <p:ph type="title"/>
          </p:nvPr>
        </p:nvSpPr>
        <p:spPr>
          <a:xfrm>
            <a:off x="2221752" y="593438"/>
            <a:ext cx="7053943" cy="723081"/>
          </a:xfrm>
          <a:prstGeom prst="rect">
            <a:avLst/>
          </a:prstGeom>
          <a:solidFill>
            <a:srgbClr val="FFFDA9">
              <a:alpha val="50199"/>
            </a:srgbClr>
          </a:solidFill>
          <a:ln w="9524">
            <a:solidFill>
              <a:srgbClr val="D81E00"/>
            </a:solidFill>
          </a:ln>
        </p:spPr>
        <p:txBody>
          <a:bodyPr vert="horz" wrap="square" lIns="0" tIns="45528" rIns="0" bIns="0" rtlCol="0" anchor="ctr">
            <a:spAutoFit/>
          </a:bodyPr>
          <a:lstStyle/>
          <a:p>
            <a:pPr marL="4611" algn="ctr">
              <a:lnSpc>
                <a:spcPct val="100000"/>
              </a:lnSpc>
              <a:spcBef>
                <a:spcPts val="359"/>
              </a:spcBef>
            </a:pPr>
            <a:r>
              <a:rPr lang="it-IT" spc="-504" dirty="0"/>
              <a:t>BIOETHANOL</a:t>
            </a:r>
            <a:endParaRPr spc="-504"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4664333" y="549506"/>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F</a:t>
            </a:r>
            <a:r>
              <a:rPr spc="-486" dirty="0"/>
              <a:t>E</a:t>
            </a:r>
            <a:r>
              <a:rPr spc="-481" dirty="0"/>
              <a:t>E</a:t>
            </a:r>
            <a:r>
              <a:rPr spc="-522" dirty="0"/>
              <a:t>D</a:t>
            </a:r>
            <a:r>
              <a:rPr spc="-481" dirty="0"/>
              <a:t>S</a:t>
            </a:r>
            <a:r>
              <a:rPr spc="-499" dirty="0"/>
              <a:t>T</a:t>
            </a:r>
            <a:r>
              <a:rPr spc="-558" dirty="0"/>
              <a:t>O</a:t>
            </a:r>
            <a:r>
              <a:rPr spc="-522" dirty="0"/>
              <a:t>CK</a:t>
            </a:r>
            <a:r>
              <a:rPr spc="-481" dirty="0"/>
              <a:t>S</a:t>
            </a:r>
          </a:p>
        </p:txBody>
      </p:sp>
      <p:pic>
        <p:nvPicPr>
          <p:cNvPr id="13" name="object 13"/>
          <p:cNvPicPr/>
          <p:nvPr/>
        </p:nvPicPr>
        <p:blipFill>
          <a:blip r:embed="rId2" cstate="print"/>
          <a:stretch>
            <a:fillRect/>
          </a:stretch>
        </p:blipFill>
        <p:spPr>
          <a:xfrm>
            <a:off x="3152693" y="1270408"/>
            <a:ext cx="6091515" cy="522562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760807" y="1139299"/>
            <a:ext cx="6532387" cy="5146380"/>
          </a:xfrm>
          <a:prstGeom prst="rect">
            <a:avLst/>
          </a:prstGeom>
        </p:spPr>
      </p:pic>
      <p:sp>
        <p:nvSpPr>
          <p:cNvPr id="12" name="object 12"/>
          <p:cNvSpPr txBox="1">
            <a:spLocks noGrp="1"/>
          </p:cNvSpPr>
          <p:nvPr>
            <p:ph type="title"/>
          </p:nvPr>
        </p:nvSpPr>
        <p:spPr>
          <a:xfrm>
            <a:off x="4665428" y="392580"/>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F</a:t>
            </a:r>
            <a:r>
              <a:rPr spc="-486" dirty="0"/>
              <a:t>E</a:t>
            </a:r>
            <a:r>
              <a:rPr spc="-481" dirty="0"/>
              <a:t>E</a:t>
            </a:r>
            <a:r>
              <a:rPr spc="-522" dirty="0"/>
              <a:t>D</a:t>
            </a:r>
            <a:r>
              <a:rPr spc="-481" dirty="0"/>
              <a:t>S</a:t>
            </a:r>
            <a:r>
              <a:rPr spc="-499" dirty="0"/>
              <a:t>T</a:t>
            </a:r>
            <a:r>
              <a:rPr spc="-558" dirty="0"/>
              <a:t>O</a:t>
            </a:r>
            <a:r>
              <a:rPr spc="-522" dirty="0"/>
              <a:t>CK</a:t>
            </a:r>
            <a:r>
              <a:rPr spc="-481" dirty="0"/>
              <a: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592775" y="2795296"/>
            <a:ext cx="6532388" cy="3097623"/>
          </a:xfrm>
          <a:prstGeom prst="rect">
            <a:avLst/>
          </a:prstGeom>
        </p:spPr>
      </p:pic>
      <p:sp>
        <p:nvSpPr>
          <p:cNvPr id="12" name="object 12"/>
          <p:cNvSpPr txBox="1">
            <a:spLocks noGrp="1"/>
          </p:cNvSpPr>
          <p:nvPr>
            <p:ph type="title"/>
          </p:nvPr>
        </p:nvSpPr>
        <p:spPr>
          <a:xfrm>
            <a:off x="4430027" y="763483"/>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F</a:t>
            </a:r>
            <a:r>
              <a:rPr spc="-486" dirty="0"/>
              <a:t>E</a:t>
            </a:r>
            <a:r>
              <a:rPr spc="-481" dirty="0"/>
              <a:t>E</a:t>
            </a:r>
            <a:r>
              <a:rPr spc="-522" dirty="0"/>
              <a:t>D</a:t>
            </a:r>
            <a:r>
              <a:rPr spc="-481" dirty="0"/>
              <a:t>S</a:t>
            </a:r>
            <a:r>
              <a:rPr spc="-499" dirty="0"/>
              <a:t>T</a:t>
            </a:r>
            <a:r>
              <a:rPr spc="-558" dirty="0"/>
              <a:t>O</a:t>
            </a:r>
            <a:r>
              <a:rPr spc="-522" dirty="0"/>
              <a:t>CK</a:t>
            </a:r>
            <a:r>
              <a:rPr spc="-481" dirty="0"/>
              <a: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78164" y="1889643"/>
            <a:ext cx="7806018" cy="1734867"/>
          </a:xfrm>
          <a:prstGeom prst="rect">
            <a:avLst/>
          </a:prstGeom>
        </p:spPr>
        <p:txBody>
          <a:bodyPr vert="horz" wrap="square" lIns="0" tIns="11526" rIns="0" bIns="0" rtlCol="0">
            <a:spAutoFit/>
          </a:bodyPr>
          <a:lstStyle/>
          <a:p>
            <a:pPr marL="253583" marR="64549" indent="-172898" algn="just">
              <a:spcBef>
                <a:spcPts val="91"/>
              </a:spcBef>
            </a:pPr>
            <a:r>
              <a:rPr sz="1815" b="1" spc="-163" dirty="0">
                <a:latin typeface="Arial"/>
                <a:cs typeface="Arial"/>
              </a:rPr>
              <a:t>Ethanol, </a:t>
            </a:r>
            <a:r>
              <a:rPr sz="1815" b="1" spc="-168" dirty="0">
                <a:latin typeface="Arial"/>
                <a:cs typeface="Arial"/>
              </a:rPr>
              <a:t>also </a:t>
            </a:r>
            <a:r>
              <a:rPr sz="1815" b="1" spc="-208" dirty="0">
                <a:latin typeface="Arial"/>
                <a:cs typeface="Arial"/>
              </a:rPr>
              <a:t>known </a:t>
            </a:r>
            <a:r>
              <a:rPr sz="1815" b="1" spc="-185" dirty="0">
                <a:latin typeface="Arial"/>
                <a:cs typeface="Arial"/>
              </a:rPr>
              <a:t>as </a:t>
            </a:r>
            <a:r>
              <a:rPr sz="1815" b="1" spc="-159" dirty="0">
                <a:latin typeface="Arial"/>
                <a:cs typeface="Arial"/>
              </a:rPr>
              <a:t>“ethyl </a:t>
            </a:r>
            <a:r>
              <a:rPr sz="1815" b="1" spc="-168" dirty="0">
                <a:latin typeface="Arial"/>
                <a:cs typeface="Arial"/>
              </a:rPr>
              <a:t>alcohol” or </a:t>
            </a:r>
            <a:r>
              <a:rPr sz="1815" b="1" spc="-177" dirty="0">
                <a:latin typeface="Arial"/>
                <a:cs typeface="Arial"/>
              </a:rPr>
              <a:t>“grade </a:t>
            </a:r>
            <a:r>
              <a:rPr sz="1815" b="1" spc="-159" dirty="0">
                <a:latin typeface="Arial"/>
                <a:cs typeface="Arial"/>
              </a:rPr>
              <a:t>alcohol”, </a:t>
            </a:r>
            <a:r>
              <a:rPr sz="1815" b="1" spc="-141" dirty="0">
                <a:latin typeface="Arial"/>
                <a:cs typeface="Arial"/>
              </a:rPr>
              <a:t>is </a:t>
            </a:r>
            <a:r>
              <a:rPr sz="1815" b="1" spc="-185" dirty="0">
                <a:latin typeface="Arial"/>
                <a:cs typeface="Arial"/>
              </a:rPr>
              <a:t>a </a:t>
            </a:r>
            <a:r>
              <a:rPr sz="1815" b="1" spc="-172" dirty="0">
                <a:latin typeface="Arial"/>
                <a:cs typeface="Arial"/>
              </a:rPr>
              <a:t>flammable, </a:t>
            </a:r>
            <a:r>
              <a:rPr sz="1815" b="1" spc="-163" dirty="0">
                <a:latin typeface="Arial"/>
                <a:cs typeface="Arial"/>
              </a:rPr>
              <a:t>colorless </a:t>
            </a:r>
            <a:r>
              <a:rPr sz="1815" b="1" spc="-159" dirty="0">
                <a:latin typeface="Arial"/>
                <a:cs typeface="Arial"/>
              </a:rPr>
              <a:t> </a:t>
            </a:r>
            <a:r>
              <a:rPr sz="1815" b="1" spc="-177" dirty="0">
                <a:latin typeface="Arial"/>
                <a:cs typeface="Arial"/>
              </a:rPr>
              <a:t>chemical</a:t>
            </a:r>
            <a:r>
              <a:rPr sz="1815" b="1" spc="-172" dirty="0">
                <a:latin typeface="Arial"/>
                <a:cs typeface="Arial"/>
              </a:rPr>
              <a:t> </a:t>
            </a:r>
            <a:r>
              <a:rPr sz="1815" b="1" spc="-200" dirty="0">
                <a:latin typeface="Arial"/>
                <a:cs typeface="Arial"/>
              </a:rPr>
              <a:t>compound,</a:t>
            </a:r>
            <a:r>
              <a:rPr sz="1815" b="1" spc="-195" dirty="0">
                <a:latin typeface="Arial"/>
                <a:cs typeface="Arial"/>
              </a:rPr>
              <a:t> one</a:t>
            </a:r>
            <a:r>
              <a:rPr sz="1815" b="1" spc="-191" dirty="0">
                <a:latin typeface="Arial"/>
                <a:cs typeface="Arial"/>
              </a:rPr>
              <a:t> </a:t>
            </a:r>
            <a:r>
              <a:rPr sz="1815" b="1" spc="-154" dirty="0">
                <a:latin typeface="Arial"/>
                <a:cs typeface="Arial"/>
              </a:rPr>
              <a:t>of</a:t>
            </a:r>
            <a:r>
              <a:rPr sz="1815" b="1" spc="-150" dirty="0">
                <a:latin typeface="Arial"/>
                <a:cs typeface="Arial"/>
              </a:rPr>
              <a:t> </a:t>
            </a:r>
            <a:r>
              <a:rPr sz="1815" b="1" spc="-168" dirty="0">
                <a:latin typeface="Arial"/>
                <a:cs typeface="Arial"/>
              </a:rPr>
              <a:t>the</a:t>
            </a:r>
            <a:r>
              <a:rPr sz="1815" b="1" spc="-163" dirty="0">
                <a:latin typeface="Arial"/>
                <a:cs typeface="Arial"/>
              </a:rPr>
              <a:t> </a:t>
            </a:r>
            <a:r>
              <a:rPr sz="1815" b="1" spc="-168" dirty="0">
                <a:latin typeface="Arial"/>
                <a:cs typeface="Arial"/>
              </a:rPr>
              <a:t>alcohols</a:t>
            </a:r>
            <a:r>
              <a:rPr sz="1815" b="1" spc="-163" dirty="0">
                <a:latin typeface="Arial"/>
                <a:cs typeface="Arial"/>
              </a:rPr>
              <a:t> </a:t>
            </a:r>
            <a:r>
              <a:rPr sz="1815" b="1" spc="-154" dirty="0">
                <a:latin typeface="Arial"/>
                <a:cs typeface="Arial"/>
              </a:rPr>
              <a:t>that</a:t>
            </a:r>
            <a:r>
              <a:rPr sz="1815" b="1" spc="-150" dirty="0">
                <a:latin typeface="Arial"/>
                <a:cs typeface="Arial"/>
              </a:rPr>
              <a:t> </a:t>
            </a:r>
            <a:r>
              <a:rPr sz="1815" b="1" spc="-141" dirty="0">
                <a:latin typeface="Arial"/>
                <a:cs typeface="Arial"/>
              </a:rPr>
              <a:t>is</a:t>
            </a:r>
            <a:r>
              <a:rPr sz="1815" b="1" spc="-136" dirty="0">
                <a:latin typeface="Arial"/>
                <a:cs typeface="Arial"/>
              </a:rPr>
              <a:t> </a:t>
            </a:r>
            <a:r>
              <a:rPr sz="1815" b="1" spc="-200" dirty="0">
                <a:latin typeface="Arial"/>
                <a:cs typeface="Arial"/>
              </a:rPr>
              <a:t>most</a:t>
            </a:r>
            <a:r>
              <a:rPr sz="1815" b="1" spc="-195" dirty="0">
                <a:latin typeface="Arial"/>
                <a:cs typeface="Arial"/>
              </a:rPr>
              <a:t> </a:t>
            </a:r>
            <a:r>
              <a:rPr sz="1815" b="1" spc="-163" dirty="0">
                <a:latin typeface="Arial"/>
                <a:cs typeface="Arial"/>
              </a:rPr>
              <a:t>often</a:t>
            </a:r>
            <a:r>
              <a:rPr sz="1815" b="1" spc="-159" dirty="0">
                <a:latin typeface="Arial"/>
                <a:cs typeface="Arial"/>
              </a:rPr>
              <a:t> </a:t>
            </a:r>
            <a:r>
              <a:rPr sz="1815" b="1" spc="-185" dirty="0">
                <a:latin typeface="Arial"/>
                <a:cs typeface="Arial"/>
              </a:rPr>
              <a:t>found</a:t>
            </a:r>
            <a:r>
              <a:rPr sz="1815" b="1" spc="-182" dirty="0">
                <a:latin typeface="Arial"/>
                <a:cs typeface="Arial"/>
              </a:rPr>
              <a:t> </a:t>
            </a:r>
            <a:r>
              <a:rPr sz="1815" b="1" spc="-150" dirty="0">
                <a:latin typeface="Arial"/>
                <a:cs typeface="Arial"/>
              </a:rPr>
              <a:t>in</a:t>
            </a:r>
            <a:r>
              <a:rPr sz="1815" b="1" spc="-145" dirty="0">
                <a:latin typeface="Arial"/>
                <a:cs typeface="Arial"/>
              </a:rPr>
              <a:t> </a:t>
            </a:r>
            <a:r>
              <a:rPr sz="1815" b="1" spc="-159" dirty="0">
                <a:latin typeface="Arial"/>
                <a:cs typeface="Arial"/>
              </a:rPr>
              <a:t>alcoholic </a:t>
            </a:r>
            <a:r>
              <a:rPr sz="1815" b="1" spc="-154" dirty="0">
                <a:latin typeface="Arial"/>
                <a:cs typeface="Arial"/>
              </a:rPr>
              <a:t> </a:t>
            </a:r>
            <a:r>
              <a:rPr sz="1815" b="1" spc="-172" dirty="0">
                <a:latin typeface="Arial"/>
                <a:cs typeface="Arial"/>
              </a:rPr>
              <a:t>beverages.</a:t>
            </a:r>
            <a:endParaRPr sz="1815">
              <a:latin typeface="Arial"/>
              <a:cs typeface="Arial"/>
            </a:endParaRPr>
          </a:p>
          <a:p>
            <a:pPr marL="253583" marR="64549" indent="-172898" algn="just">
              <a:lnSpc>
                <a:spcPct val="98300"/>
              </a:lnSpc>
              <a:spcBef>
                <a:spcPts val="472"/>
              </a:spcBef>
            </a:pPr>
            <a:r>
              <a:rPr sz="1815" b="1" spc="-132" dirty="0">
                <a:latin typeface="Arial"/>
                <a:cs typeface="Arial"/>
              </a:rPr>
              <a:t>Its </a:t>
            </a:r>
            <a:r>
              <a:rPr sz="1815" b="1" spc="-172" dirty="0">
                <a:latin typeface="Arial"/>
                <a:cs typeface="Arial"/>
              </a:rPr>
              <a:t>molecular</a:t>
            </a:r>
            <a:r>
              <a:rPr sz="1815" b="1" spc="-168" dirty="0">
                <a:latin typeface="Arial"/>
                <a:cs typeface="Arial"/>
              </a:rPr>
              <a:t> </a:t>
            </a:r>
            <a:r>
              <a:rPr sz="1815" b="1" spc="-172" dirty="0">
                <a:latin typeface="Arial"/>
                <a:cs typeface="Arial"/>
              </a:rPr>
              <a:t>formula</a:t>
            </a:r>
            <a:r>
              <a:rPr sz="1815" b="1" spc="-168" dirty="0">
                <a:latin typeface="Arial"/>
                <a:cs typeface="Arial"/>
              </a:rPr>
              <a:t> </a:t>
            </a:r>
            <a:r>
              <a:rPr sz="1815" b="1" spc="-141" dirty="0">
                <a:latin typeface="Arial"/>
                <a:cs typeface="Arial"/>
              </a:rPr>
              <a:t>is </a:t>
            </a:r>
            <a:r>
              <a:rPr sz="1815" b="1" spc="-172" dirty="0">
                <a:latin typeface="Arial"/>
                <a:cs typeface="Arial"/>
              </a:rPr>
              <a:t>C</a:t>
            </a:r>
            <a:r>
              <a:rPr sz="1770" b="1" spc="-258" baseline="-21367" dirty="0">
                <a:latin typeface="Arial"/>
                <a:cs typeface="Arial"/>
              </a:rPr>
              <a:t>2</a:t>
            </a:r>
            <a:r>
              <a:rPr sz="1815" b="1" spc="-172" dirty="0">
                <a:latin typeface="Arial"/>
                <a:cs typeface="Arial"/>
              </a:rPr>
              <a:t>H</a:t>
            </a:r>
            <a:r>
              <a:rPr sz="1770" b="1" spc="-258" baseline="-21367" dirty="0">
                <a:latin typeface="Arial"/>
                <a:cs typeface="Arial"/>
              </a:rPr>
              <a:t>6</a:t>
            </a:r>
            <a:r>
              <a:rPr sz="1815" b="1" spc="-172" dirty="0">
                <a:latin typeface="Arial"/>
                <a:cs typeface="Arial"/>
              </a:rPr>
              <a:t>O,</a:t>
            </a:r>
            <a:r>
              <a:rPr sz="1815" b="1" spc="-168" dirty="0">
                <a:latin typeface="Arial"/>
                <a:cs typeface="Arial"/>
              </a:rPr>
              <a:t> </a:t>
            </a:r>
            <a:r>
              <a:rPr sz="1815" b="1" spc="-163" dirty="0">
                <a:latin typeface="Arial"/>
                <a:cs typeface="Arial"/>
              </a:rPr>
              <a:t>variously</a:t>
            </a:r>
            <a:r>
              <a:rPr sz="1815" b="1" spc="-159" dirty="0">
                <a:latin typeface="Arial"/>
                <a:cs typeface="Arial"/>
              </a:rPr>
              <a:t> </a:t>
            </a:r>
            <a:r>
              <a:rPr sz="1815" b="1" spc="-172" dirty="0">
                <a:latin typeface="Arial"/>
                <a:cs typeface="Arial"/>
              </a:rPr>
              <a:t>represented</a:t>
            </a:r>
            <a:r>
              <a:rPr sz="1815" b="1" spc="-168" dirty="0">
                <a:latin typeface="Arial"/>
                <a:cs typeface="Arial"/>
              </a:rPr>
              <a:t> </a:t>
            </a:r>
            <a:r>
              <a:rPr sz="1815" b="1" spc="-185" dirty="0">
                <a:latin typeface="Arial"/>
                <a:cs typeface="Arial"/>
              </a:rPr>
              <a:t>as</a:t>
            </a:r>
            <a:r>
              <a:rPr sz="1815" b="1" spc="-182" dirty="0">
                <a:latin typeface="Arial"/>
                <a:cs typeface="Arial"/>
              </a:rPr>
              <a:t> </a:t>
            </a:r>
            <a:r>
              <a:rPr sz="1815" b="1" spc="-185" dirty="0">
                <a:latin typeface="Arial"/>
                <a:cs typeface="Arial"/>
              </a:rPr>
              <a:t>EtOH,</a:t>
            </a:r>
            <a:r>
              <a:rPr sz="1815" b="1" spc="-182" dirty="0">
                <a:latin typeface="Arial"/>
                <a:cs typeface="Arial"/>
              </a:rPr>
              <a:t> </a:t>
            </a:r>
            <a:r>
              <a:rPr sz="1815" b="1" spc="-200" dirty="0">
                <a:latin typeface="Arial"/>
                <a:cs typeface="Arial"/>
              </a:rPr>
              <a:t>C</a:t>
            </a:r>
            <a:r>
              <a:rPr sz="1770" b="1" spc="-300" baseline="-21367" dirty="0">
                <a:latin typeface="Arial"/>
                <a:cs typeface="Arial"/>
              </a:rPr>
              <a:t>2</a:t>
            </a:r>
            <a:r>
              <a:rPr sz="1815" b="1" spc="-200" dirty="0">
                <a:latin typeface="Arial"/>
                <a:cs typeface="Arial"/>
              </a:rPr>
              <a:t>H</a:t>
            </a:r>
            <a:r>
              <a:rPr sz="1770" b="1" spc="-300" baseline="-21367" dirty="0">
                <a:latin typeface="Arial"/>
                <a:cs typeface="Arial"/>
              </a:rPr>
              <a:t>5</a:t>
            </a:r>
            <a:r>
              <a:rPr sz="1815" b="1" spc="-200" dirty="0">
                <a:latin typeface="Arial"/>
                <a:cs typeface="Arial"/>
              </a:rPr>
              <a:t>OH</a:t>
            </a:r>
            <a:r>
              <a:rPr sz="1815" b="1" spc="-195" dirty="0">
                <a:latin typeface="Arial"/>
                <a:cs typeface="Arial"/>
              </a:rPr>
              <a:t> </a:t>
            </a:r>
            <a:r>
              <a:rPr sz="1815" b="1" spc="-168" dirty="0">
                <a:latin typeface="Arial"/>
                <a:cs typeface="Arial"/>
              </a:rPr>
              <a:t>or</a:t>
            </a:r>
            <a:r>
              <a:rPr sz="1815" b="1" spc="-163" dirty="0">
                <a:latin typeface="Arial"/>
                <a:cs typeface="Arial"/>
              </a:rPr>
              <a:t> </a:t>
            </a:r>
            <a:r>
              <a:rPr sz="1815" b="1" spc="-185" dirty="0">
                <a:latin typeface="Arial"/>
                <a:cs typeface="Arial"/>
              </a:rPr>
              <a:t>as</a:t>
            </a:r>
            <a:r>
              <a:rPr sz="1815" b="1" spc="-182" dirty="0">
                <a:latin typeface="Arial"/>
                <a:cs typeface="Arial"/>
              </a:rPr>
              <a:t> </a:t>
            </a:r>
            <a:r>
              <a:rPr sz="1815" b="1" spc="-132" dirty="0">
                <a:latin typeface="Arial"/>
                <a:cs typeface="Arial"/>
              </a:rPr>
              <a:t>its </a:t>
            </a:r>
            <a:r>
              <a:rPr sz="1815" b="1" spc="-127" dirty="0">
                <a:latin typeface="Arial"/>
                <a:cs typeface="Arial"/>
              </a:rPr>
              <a:t> </a:t>
            </a:r>
            <a:r>
              <a:rPr sz="1815" b="1" spc="-163" dirty="0">
                <a:latin typeface="Arial"/>
                <a:cs typeface="Arial"/>
              </a:rPr>
              <a:t>empirical </a:t>
            </a:r>
            <a:r>
              <a:rPr sz="1815" b="1" spc="-172" dirty="0">
                <a:latin typeface="Arial"/>
                <a:cs typeface="Arial"/>
              </a:rPr>
              <a:t>formula C</a:t>
            </a:r>
            <a:r>
              <a:rPr sz="1770" b="1" spc="-258" baseline="-21367" dirty="0">
                <a:latin typeface="Arial"/>
                <a:cs typeface="Arial"/>
              </a:rPr>
              <a:t>2</a:t>
            </a:r>
            <a:r>
              <a:rPr sz="1815" b="1" spc="-172" dirty="0">
                <a:latin typeface="Arial"/>
                <a:cs typeface="Arial"/>
              </a:rPr>
              <a:t>H</a:t>
            </a:r>
            <a:r>
              <a:rPr sz="1770" b="1" spc="-258" baseline="-21367" dirty="0">
                <a:latin typeface="Arial"/>
                <a:cs typeface="Arial"/>
              </a:rPr>
              <a:t>6</a:t>
            </a:r>
            <a:r>
              <a:rPr sz="1815" b="1" spc="-172" dirty="0">
                <a:latin typeface="Arial"/>
                <a:cs typeface="Arial"/>
              </a:rPr>
              <a:t>O. </a:t>
            </a:r>
            <a:r>
              <a:rPr sz="1815" b="1" spc="-195" dirty="0">
                <a:latin typeface="Arial"/>
                <a:cs typeface="Arial"/>
              </a:rPr>
              <a:t>The</a:t>
            </a:r>
            <a:r>
              <a:rPr sz="1815" b="1" spc="-191" dirty="0">
                <a:latin typeface="Arial"/>
                <a:cs typeface="Arial"/>
              </a:rPr>
              <a:t> </a:t>
            </a:r>
            <a:r>
              <a:rPr sz="1815" b="1" spc="-200" dirty="0">
                <a:latin typeface="Arial"/>
                <a:cs typeface="Arial"/>
              </a:rPr>
              <a:t>most</a:t>
            </a:r>
            <a:r>
              <a:rPr sz="1815" b="1" spc="-195" dirty="0">
                <a:latin typeface="Arial"/>
                <a:cs typeface="Arial"/>
              </a:rPr>
              <a:t> </a:t>
            </a:r>
            <a:r>
              <a:rPr sz="1815" b="1" spc="-172" dirty="0">
                <a:latin typeface="Arial"/>
                <a:cs typeface="Arial"/>
              </a:rPr>
              <a:t>important </a:t>
            </a:r>
            <a:r>
              <a:rPr sz="1815" b="1" spc="-163" dirty="0">
                <a:latin typeface="Arial"/>
                <a:cs typeface="Arial"/>
              </a:rPr>
              <a:t>properties </a:t>
            </a:r>
            <a:r>
              <a:rPr sz="1815" b="1" spc="-154" dirty="0">
                <a:latin typeface="Arial"/>
                <a:cs typeface="Arial"/>
              </a:rPr>
              <a:t>of </a:t>
            </a:r>
            <a:r>
              <a:rPr sz="1815" b="1" spc="-168" dirty="0">
                <a:latin typeface="Arial"/>
                <a:cs typeface="Arial"/>
              </a:rPr>
              <a:t>ethanol are </a:t>
            </a:r>
            <a:r>
              <a:rPr sz="1815" b="1" spc="-208" dirty="0">
                <a:latin typeface="Arial"/>
                <a:cs typeface="Arial"/>
              </a:rPr>
              <a:t>shown</a:t>
            </a:r>
            <a:r>
              <a:rPr sz="1815" b="1" spc="-204" dirty="0">
                <a:latin typeface="Arial"/>
                <a:cs typeface="Arial"/>
              </a:rPr>
              <a:t> </a:t>
            </a:r>
            <a:r>
              <a:rPr sz="1815" b="1" spc="-150" dirty="0">
                <a:latin typeface="Arial"/>
                <a:cs typeface="Arial"/>
              </a:rPr>
              <a:t>in </a:t>
            </a:r>
            <a:r>
              <a:rPr sz="1815" b="1" spc="-145" dirty="0">
                <a:latin typeface="Arial"/>
                <a:cs typeface="Arial"/>
              </a:rPr>
              <a:t> </a:t>
            </a:r>
            <a:r>
              <a:rPr sz="1815" b="1" spc="-195" dirty="0">
                <a:latin typeface="Arial"/>
                <a:cs typeface="Arial"/>
              </a:rPr>
              <a:t>Table</a:t>
            </a:r>
            <a:endParaRPr sz="1815">
              <a:latin typeface="Arial"/>
              <a:cs typeface="Arial"/>
            </a:endParaRPr>
          </a:p>
        </p:txBody>
      </p:sp>
      <p:sp>
        <p:nvSpPr>
          <p:cNvPr id="112" name="object 112"/>
          <p:cNvSpPr txBox="1">
            <a:spLocks noGrp="1"/>
          </p:cNvSpPr>
          <p:nvPr>
            <p:ph type="title"/>
          </p:nvPr>
        </p:nvSpPr>
        <p:spPr>
          <a:xfrm>
            <a:off x="3123155" y="734205"/>
            <a:ext cx="5814892"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241" dirty="0"/>
              <a:t>-</a:t>
            </a:r>
            <a:r>
              <a:rPr spc="-200" dirty="0"/>
              <a:t> </a:t>
            </a:r>
            <a:r>
              <a:rPr spc="-481" dirty="0"/>
              <a:t>P</a:t>
            </a:r>
            <a:r>
              <a:rPr spc="-522" dirty="0"/>
              <a:t>R</a:t>
            </a:r>
            <a:r>
              <a:rPr spc="-558" dirty="0"/>
              <a:t>O</a:t>
            </a:r>
            <a:r>
              <a:rPr spc="-481" dirty="0"/>
              <a:t>PE</a:t>
            </a:r>
            <a:r>
              <a:rPr spc="-522" dirty="0"/>
              <a:t>R</a:t>
            </a:r>
            <a:r>
              <a:rPr spc="-322" dirty="0"/>
              <a:t>TI</a:t>
            </a:r>
            <a:r>
              <a:rPr spc="-486" dirty="0"/>
              <a:t>E</a:t>
            </a:r>
            <a:r>
              <a:rPr spc="-481" dirty="0"/>
              <a:t>S</a:t>
            </a:r>
          </a:p>
        </p:txBody>
      </p:sp>
      <p:pic>
        <p:nvPicPr>
          <p:cNvPr id="113" name="object 113"/>
          <p:cNvPicPr/>
          <p:nvPr/>
        </p:nvPicPr>
        <p:blipFill>
          <a:blip r:embed="rId2" cstate="print"/>
          <a:stretch>
            <a:fillRect/>
          </a:stretch>
        </p:blipFill>
        <p:spPr>
          <a:xfrm>
            <a:off x="3217525" y="3754271"/>
            <a:ext cx="5499365" cy="248098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0" y="3457187"/>
            <a:ext cx="9530549" cy="3089404"/>
          </a:xfrm>
          <a:prstGeom prst="rect">
            <a:avLst/>
          </a:prstGeom>
        </p:spPr>
        <p:txBody>
          <a:bodyPr vert="horz" wrap="square" lIns="0" tIns="11526" rIns="0" bIns="0" rtlCol="0">
            <a:spAutoFit/>
          </a:bodyPr>
          <a:lstStyle/>
          <a:p>
            <a:pPr marL="184424" marR="4611" indent="-172898" algn="just">
              <a:spcBef>
                <a:spcPts val="91"/>
              </a:spcBef>
            </a:pPr>
            <a:r>
              <a:rPr sz="2500" b="1" spc="-172" dirty="0">
                <a:latin typeface="Arial"/>
                <a:cs typeface="Arial"/>
              </a:rPr>
              <a:t>Ethanol </a:t>
            </a:r>
            <a:r>
              <a:rPr sz="2500" b="1" spc="-191" dirty="0">
                <a:latin typeface="Arial"/>
                <a:cs typeface="Arial"/>
              </a:rPr>
              <a:t>has </a:t>
            </a:r>
            <a:r>
              <a:rPr sz="2500" b="1" spc="-218" dirty="0">
                <a:latin typeface="Arial"/>
                <a:cs typeface="Arial"/>
              </a:rPr>
              <a:t>many </a:t>
            </a:r>
            <a:r>
              <a:rPr sz="2500" b="1" spc="-163" dirty="0">
                <a:latin typeface="Arial"/>
                <a:cs typeface="Arial"/>
              </a:rPr>
              <a:t>favorable </a:t>
            </a:r>
            <a:r>
              <a:rPr sz="2500" b="1" spc="-159" dirty="0">
                <a:latin typeface="Arial"/>
                <a:cs typeface="Arial"/>
              </a:rPr>
              <a:t>properties. </a:t>
            </a:r>
            <a:r>
              <a:rPr sz="2500" b="1" spc="-177" dirty="0">
                <a:latin typeface="Arial"/>
                <a:cs typeface="Arial"/>
              </a:rPr>
              <a:t>For </a:t>
            </a:r>
            <a:r>
              <a:rPr sz="2500" b="1" spc="-191" dirty="0">
                <a:latin typeface="Arial"/>
                <a:cs typeface="Arial"/>
              </a:rPr>
              <a:t>example </a:t>
            </a:r>
            <a:r>
              <a:rPr sz="2500" b="1" spc="-168" dirty="0">
                <a:latin typeface="Arial"/>
                <a:cs typeface="Arial"/>
              </a:rPr>
              <a:t>the </a:t>
            </a:r>
            <a:r>
              <a:rPr sz="2500" b="1" spc="-177" dirty="0">
                <a:latin typeface="Arial"/>
                <a:cs typeface="Arial"/>
              </a:rPr>
              <a:t>octane </a:t>
            </a:r>
            <a:r>
              <a:rPr sz="2500" b="1" spc="-204" dirty="0">
                <a:latin typeface="Arial"/>
                <a:cs typeface="Arial"/>
              </a:rPr>
              <a:t>number </a:t>
            </a:r>
            <a:r>
              <a:rPr sz="2500" b="1" spc="-154" dirty="0">
                <a:latin typeface="Arial"/>
                <a:cs typeface="Arial"/>
              </a:rPr>
              <a:t>of </a:t>
            </a:r>
            <a:r>
              <a:rPr sz="2500" b="1" spc="-168" dirty="0">
                <a:latin typeface="Arial"/>
                <a:cs typeface="Arial"/>
              </a:rPr>
              <a:t>ethanol </a:t>
            </a:r>
            <a:r>
              <a:rPr sz="2500" b="1" spc="-141" dirty="0">
                <a:latin typeface="Arial"/>
                <a:cs typeface="Arial"/>
              </a:rPr>
              <a:t>is </a:t>
            </a:r>
            <a:r>
              <a:rPr sz="2500" b="1" spc="-136" dirty="0">
                <a:latin typeface="Arial"/>
                <a:cs typeface="Arial"/>
              </a:rPr>
              <a:t> </a:t>
            </a:r>
            <a:r>
              <a:rPr sz="2500" b="1" spc="-168" dirty="0">
                <a:latin typeface="Arial"/>
                <a:cs typeface="Arial"/>
              </a:rPr>
              <a:t>higher</a:t>
            </a:r>
            <a:r>
              <a:rPr sz="2500" b="1" spc="-163" dirty="0">
                <a:latin typeface="Arial"/>
                <a:cs typeface="Arial"/>
              </a:rPr>
              <a:t> </a:t>
            </a:r>
            <a:r>
              <a:rPr sz="2500" b="1" spc="-177" dirty="0">
                <a:latin typeface="Arial"/>
                <a:cs typeface="Arial"/>
              </a:rPr>
              <a:t>than</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77" dirty="0">
                <a:solidFill>
                  <a:srgbClr val="008000"/>
                </a:solidFill>
                <a:latin typeface="Arial"/>
                <a:cs typeface="Arial"/>
              </a:rPr>
              <a:t>octane</a:t>
            </a:r>
            <a:r>
              <a:rPr sz="2500" b="1" spc="154" dirty="0">
                <a:solidFill>
                  <a:srgbClr val="008000"/>
                </a:solidFill>
                <a:latin typeface="Arial"/>
                <a:cs typeface="Arial"/>
              </a:rPr>
              <a:t> </a:t>
            </a:r>
            <a:r>
              <a:rPr sz="2500" b="1" spc="-204" dirty="0">
                <a:solidFill>
                  <a:srgbClr val="008000"/>
                </a:solidFill>
                <a:latin typeface="Arial"/>
                <a:cs typeface="Arial"/>
              </a:rPr>
              <a:t>number</a:t>
            </a:r>
            <a:r>
              <a:rPr sz="2500" b="1" spc="-200" dirty="0">
                <a:solidFill>
                  <a:srgbClr val="008000"/>
                </a:solidFill>
                <a:latin typeface="Arial"/>
                <a:cs typeface="Arial"/>
              </a:rPr>
              <a:t> </a:t>
            </a:r>
            <a:r>
              <a:rPr sz="2500" b="1" spc="-154" dirty="0">
                <a:latin typeface="Arial"/>
                <a:cs typeface="Arial"/>
              </a:rPr>
              <a:t>of</a:t>
            </a:r>
            <a:r>
              <a:rPr sz="2500" b="1" spc="200" dirty="0">
                <a:latin typeface="Arial"/>
                <a:cs typeface="Arial"/>
              </a:rPr>
              <a:t> </a:t>
            </a:r>
            <a:r>
              <a:rPr sz="2500" b="1" spc="-172" dirty="0">
                <a:latin typeface="Arial"/>
                <a:cs typeface="Arial"/>
              </a:rPr>
              <a:t>conventional</a:t>
            </a:r>
            <a:r>
              <a:rPr sz="2500" b="1" spc="-168" dirty="0">
                <a:latin typeface="Arial"/>
                <a:cs typeface="Arial"/>
              </a:rPr>
              <a:t> </a:t>
            </a:r>
            <a:r>
              <a:rPr sz="2500" b="1" spc="-145" dirty="0">
                <a:latin typeface="Arial"/>
                <a:cs typeface="Arial"/>
              </a:rPr>
              <a:t>petrol.</a:t>
            </a:r>
            <a:r>
              <a:rPr sz="2500" b="1" spc="-141" dirty="0">
                <a:latin typeface="Arial"/>
                <a:cs typeface="Arial"/>
              </a:rPr>
              <a:t> </a:t>
            </a:r>
            <a:r>
              <a:rPr sz="2500" b="1" spc="-195" dirty="0">
                <a:latin typeface="Arial"/>
                <a:cs typeface="Arial"/>
              </a:rPr>
              <a:t>The</a:t>
            </a:r>
            <a:r>
              <a:rPr sz="2500" b="1" spc="-191" dirty="0">
                <a:latin typeface="Arial"/>
                <a:cs typeface="Arial"/>
              </a:rPr>
              <a:t> </a:t>
            </a:r>
            <a:r>
              <a:rPr sz="2500" b="1" spc="-177" dirty="0">
                <a:latin typeface="Arial"/>
                <a:cs typeface="Arial"/>
              </a:rPr>
              <a:t>octane</a:t>
            </a:r>
            <a:r>
              <a:rPr sz="2500" b="1" spc="154" dirty="0">
                <a:latin typeface="Arial"/>
                <a:cs typeface="Arial"/>
              </a:rPr>
              <a:t> </a:t>
            </a:r>
            <a:r>
              <a:rPr sz="2500" b="1" spc="-204" dirty="0">
                <a:latin typeface="Arial"/>
                <a:cs typeface="Arial"/>
              </a:rPr>
              <a:t>number </a:t>
            </a:r>
            <a:r>
              <a:rPr sz="2500" b="1" spc="-200" dirty="0">
                <a:latin typeface="Arial"/>
                <a:cs typeface="Arial"/>
              </a:rPr>
              <a:t> </a:t>
            </a:r>
            <a:r>
              <a:rPr sz="2500" b="1" spc="-168" dirty="0">
                <a:latin typeface="Arial"/>
                <a:cs typeface="Arial"/>
              </a:rPr>
              <a:t>influences the </a:t>
            </a:r>
            <a:r>
              <a:rPr sz="2500" b="1" spc="-172" dirty="0">
                <a:latin typeface="Arial"/>
                <a:cs typeface="Arial"/>
              </a:rPr>
              <a:t>antiknocking </a:t>
            </a:r>
            <a:r>
              <a:rPr sz="2500" b="1" spc="-168" dirty="0">
                <a:latin typeface="Arial"/>
                <a:cs typeface="Arial"/>
              </a:rPr>
              <a:t>property </a:t>
            </a:r>
            <a:r>
              <a:rPr sz="2500" b="1" spc="-154" dirty="0">
                <a:latin typeface="Arial"/>
                <a:cs typeface="Arial"/>
              </a:rPr>
              <a:t>of </a:t>
            </a:r>
            <a:r>
              <a:rPr sz="2500" b="1" spc="-168" dirty="0">
                <a:latin typeface="Arial"/>
                <a:cs typeface="Arial"/>
              </a:rPr>
              <a:t>the </a:t>
            </a:r>
            <a:r>
              <a:rPr sz="2500" b="1" spc="-136" dirty="0">
                <a:latin typeface="Arial"/>
                <a:cs typeface="Arial"/>
              </a:rPr>
              <a:t>fuel. </a:t>
            </a:r>
            <a:r>
              <a:rPr sz="2500" b="1" spc="-195" dirty="0">
                <a:latin typeface="Arial"/>
                <a:cs typeface="Arial"/>
              </a:rPr>
              <a:t>The</a:t>
            </a:r>
            <a:r>
              <a:rPr sz="2500" b="1" spc="113" dirty="0">
                <a:latin typeface="Arial"/>
                <a:cs typeface="Arial"/>
              </a:rPr>
              <a:t> </a:t>
            </a:r>
            <a:r>
              <a:rPr sz="2500" b="1" spc="-150" dirty="0">
                <a:latin typeface="Arial"/>
                <a:cs typeface="Arial"/>
              </a:rPr>
              <a:t>anti </a:t>
            </a:r>
            <a:r>
              <a:rPr sz="2500" b="1" spc="-182" dirty="0">
                <a:latin typeface="Arial"/>
                <a:cs typeface="Arial"/>
              </a:rPr>
              <a:t>knocking </a:t>
            </a:r>
            <a:r>
              <a:rPr sz="2500" b="1" spc="-204" dirty="0">
                <a:latin typeface="Arial"/>
                <a:cs typeface="Arial"/>
              </a:rPr>
              <a:t>number</a:t>
            </a:r>
            <a:r>
              <a:rPr sz="2500" b="1" spc="95" dirty="0">
                <a:latin typeface="Arial"/>
                <a:cs typeface="Arial"/>
              </a:rPr>
              <a:t> </a:t>
            </a:r>
            <a:r>
              <a:rPr sz="2500" b="1" spc="-163" dirty="0">
                <a:latin typeface="Arial"/>
                <a:cs typeface="Arial"/>
              </a:rPr>
              <a:t>(AKI) </a:t>
            </a:r>
            <a:r>
              <a:rPr sz="2500" b="1" spc="-159" dirty="0">
                <a:latin typeface="Arial"/>
                <a:cs typeface="Arial"/>
              </a:rPr>
              <a:t> </a:t>
            </a:r>
            <a:r>
              <a:rPr sz="2500" b="1" spc="-195" dirty="0">
                <a:latin typeface="Arial"/>
                <a:cs typeface="Arial"/>
              </a:rPr>
              <a:t>and </a:t>
            </a:r>
            <a:r>
              <a:rPr sz="2500" b="1" spc="-168" dirty="0">
                <a:latin typeface="Arial"/>
                <a:cs typeface="Arial"/>
              </a:rPr>
              <a:t>the </a:t>
            </a:r>
            <a:r>
              <a:rPr sz="2500" b="1" spc="-172" dirty="0">
                <a:latin typeface="Arial"/>
                <a:cs typeface="Arial"/>
              </a:rPr>
              <a:t>research </a:t>
            </a:r>
            <a:r>
              <a:rPr sz="2500" b="1" spc="-177" dirty="0">
                <a:latin typeface="Arial"/>
                <a:cs typeface="Arial"/>
              </a:rPr>
              <a:t>octane </a:t>
            </a:r>
            <a:r>
              <a:rPr sz="2500" b="1" spc="-204" dirty="0">
                <a:latin typeface="Arial"/>
                <a:cs typeface="Arial"/>
              </a:rPr>
              <a:t>number </a:t>
            </a:r>
            <a:r>
              <a:rPr sz="2500" b="1" spc="-191" dirty="0">
                <a:latin typeface="Arial"/>
                <a:cs typeface="Arial"/>
              </a:rPr>
              <a:t>(RON) </a:t>
            </a:r>
            <a:r>
              <a:rPr sz="2500" b="1" spc="-154" dirty="0">
                <a:latin typeface="Arial"/>
                <a:cs typeface="Arial"/>
              </a:rPr>
              <a:t>of </a:t>
            </a:r>
            <a:r>
              <a:rPr sz="2500" b="1" spc="-182" dirty="0">
                <a:latin typeface="Arial"/>
                <a:cs typeface="Arial"/>
              </a:rPr>
              <a:t>pure </a:t>
            </a:r>
            <a:r>
              <a:rPr sz="2500" b="1" spc="-168" dirty="0">
                <a:latin typeface="Arial"/>
                <a:cs typeface="Arial"/>
              </a:rPr>
              <a:t>ethanol </a:t>
            </a:r>
            <a:r>
              <a:rPr sz="2500" b="1" spc="-141" dirty="0">
                <a:latin typeface="Arial"/>
                <a:cs typeface="Arial"/>
              </a:rPr>
              <a:t>is </a:t>
            </a:r>
            <a:r>
              <a:rPr sz="2500" b="1" spc="-213" dirty="0">
                <a:latin typeface="Arial"/>
                <a:cs typeface="Arial"/>
              </a:rPr>
              <a:t>116 </a:t>
            </a:r>
            <a:r>
              <a:rPr sz="2500" b="1" spc="-195" dirty="0">
                <a:latin typeface="Arial"/>
                <a:cs typeface="Arial"/>
              </a:rPr>
              <a:t>and </a:t>
            </a:r>
            <a:r>
              <a:rPr sz="2500" b="1" spc="-185" dirty="0">
                <a:latin typeface="Arial"/>
                <a:cs typeface="Arial"/>
              </a:rPr>
              <a:t>129 </a:t>
            </a:r>
            <a:r>
              <a:rPr sz="2500" b="1" spc="-200" dirty="0">
                <a:latin typeface="Arial"/>
                <a:cs typeface="Arial"/>
              </a:rPr>
              <a:t>compared </a:t>
            </a:r>
            <a:r>
              <a:rPr sz="2500" b="1" spc="-159" dirty="0">
                <a:latin typeface="Arial"/>
                <a:cs typeface="Arial"/>
              </a:rPr>
              <a:t>to </a:t>
            </a:r>
            <a:r>
              <a:rPr sz="2500" b="1" spc="-154" dirty="0">
                <a:latin typeface="Arial"/>
                <a:cs typeface="Arial"/>
              </a:rPr>
              <a:t> </a:t>
            </a:r>
            <a:r>
              <a:rPr sz="2500" b="1" spc="-168" dirty="0">
                <a:latin typeface="Arial"/>
                <a:cs typeface="Arial"/>
              </a:rPr>
              <a:t>ordinary </a:t>
            </a:r>
            <a:r>
              <a:rPr sz="2500" b="1" spc="-154" dirty="0">
                <a:latin typeface="Arial"/>
                <a:cs typeface="Arial"/>
              </a:rPr>
              <a:t>petrol </a:t>
            </a:r>
            <a:r>
              <a:rPr sz="2500" b="1" spc="-168" dirty="0">
                <a:latin typeface="Arial"/>
                <a:cs typeface="Arial"/>
              </a:rPr>
              <a:t>with 86/87 </a:t>
            </a:r>
            <a:r>
              <a:rPr sz="2500" b="1" spc="-191" dirty="0">
                <a:latin typeface="Arial"/>
                <a:cs typeface="Arial"/>
              </a:rPr>
              <a:t>AKI </a:t>
            </a:r>
            <a:r>
              <a:rPr sz="2500" b="1" spc="-195" dirty="0">
                <a:latin typeface="Arial"/>
                <a:cs typeface="Arial"/>
              </a:rPr>
              <a:t>and </a:t>
            </a:r>
            <a:r>
              <a:rPr sz="2500" b="1" spc="-168" dirty="0">
                <a:latin typeface="Arial"/>
                <a:cs typeface="Arial"/>
              </a:rPr>
              <a:t>91/92 </a:t>
            </a:r>
            <a:r>
              <a:rPr sz="2500" b="1" spc="-208" dirty="0">
                <a:latin typeface="Arial"/>
                <a:cs typeface="Arial"/>
              </a:rPr>
              <a:t>RON. </a:t>
            </a:r>
            <a:r>
              <a:rPr sz="2500" b="1" spc="-241" dirty="0">
                <a:latin typeface="Arial"/>
                <a:cs typeface="Arial"/>
              </a:rPr>
              <a:t>A </a:t>
            </a:r>
            <a:r>
              <a:rPr sz="2500" b="1" spc="-172" dirty="0">
                <a:latin typeface="Arial"/>
                <a:cs typeface="Arial"/>
              </a:rPr>
              <a:t>high </a:t>
            </a:r>
            <a:r>
              <a:rPr sz="2500" b="1" spc="-177" dirty="0">
                <a:latin typeface="Arial"/>
                <a:cs typeface="Arial"/>
              </a:rPr>
              <a:t>octane </a:t>
            </a:r>
            <a:r>
              <a:rPr sz="2500" b="1" spc="-204" dirty="0">
                <a:latin typeface="Arial"/>
                <a:cs typeface="Arial"/>
              </a:rPr>
              <a:t>number </a:t>
            </a:r>
            <a:r>
              <a:rPr sz="2500" b="1" spc="-177" dirty="0">
                <a:latin typeface="Arial"/>
                <a:cs typeface="Arial"/>
              </a:rPr>
              <a:t>stands </a:t>
            </a:r>
            <a:r>
              <a:rPr sz="2500" b="1" spc="-150" dirty="0">
                <a:latin typeface="Arial"/>
                <a:cs typeface="Arial"/>
              </a:rPr>
              <a:t>for </a:t>
            </a:r>
            <a:r>
              <a:rPr sz="2500" b="1" spc="-191" dirty="0">
                <a:latin typeface="Arial"/>
                <a:cs typeface="Arial"/>
              </a:rPr>
              <a:t>an </a:t>
            </a:r>
            <a:r>
              <a:rPr sz="2500" b="1" spc="-185" dirty="0">
                <a:latin typeface="Arial"/>
                <a:cs typeface="Arial"/>
              </a:rPr>
              <a:t> </a:t>
            </a:r>
            <a:r>
              <a:rPr sz="2500" b="1" spc="-172" dirty="0">
                <a:latin typeface="Arial"/>
                <a:cs typeface="Arial"/>
              </a:rPr>
              <a:t>antiknocking </a:t>
            </a:r>
            <a:r>
              <a:rPr sz="2500" b="1" spc="-136" dirty="0">
                <a:latin typeface="Arial"/>
                <a:cs typeface="Arial"/>
              </a:rPr>
              <a:t>fuel. </a:t>
            </a:r>
            <a:r>
              <a:rPr sz="2500" b="1" spc="-191" dirty="0">
                <a:latin typeface="Arial"/>
                <a:cs typeface="Arial"/>
              </a:rPr>
              <a:t>Knocking </a:t>
            </a:r>
            <a:r>
              <a:rPr sz="2500" b="1" spc="-172" dirty="0">
                <a:latin typeface="Arial"/>
                <a:cs typeface="Arial"/>
              </a:rPr>
              <a:t>describes </a:t>
            </a:r>
            <a:r>
              <a:rPr sz="2500" b="1" spc="-168" dirty="0">
                <a:latin typeface="Arial"/>
                <a:cs typeface="Arial"/>
              </a:rPr>
              <a:t>uncontrolled </a:t>
            </a:r>
            <a:r>
              <a:rPr sz="2500" b="1" spc="-191" dirty="0">
                <a:latin typeface="Arial"/>
                <a:cs typeface="Arial"/>
              </a:rPr>
              <a:t>combustion </a:t>
            </a:r>
            <a:r>
              <a:rPr sz="2500" b="1" spc="-185" dirty="0">
                <a:latin typeface="Arial"/>
                <a:cs typeface="Arial"/>
              </a:rPr>
              <a:t>which </a:t>
            </a:r>
            <a:r>
              <a:rPr sz="2500" b="1" spc="-177" dirty="0">
                <a:latin typeface="Arial"/>
                <a:cs typeface="Arial"/>
              </a:rPr>
              <a:t>puts </a:t>
            </a:r>
            <a:r>
              <a:rPr sz="2500" b="1" spc="-185" dirty="0">
                <a:latin typeface="Arial"/>
                <a:cs typeface="Arial"/>
              </a:rPr>
              <a:t>heavy </a:t>
            </a:r>
            <a:r>
              <a:rPr sz="2500" b="1" spc="-182" dirty="0">
                <a:latin typeface="Arial"/>
                <a:cs typeface="Arial"/>
              </a:rPr>
              <a:t> </a:t>
            </a:r>
            <a:r>
              <a:rPr sz="2500" b="1" spc="-222" dirty="0">
                <a:latin typeface="Arial"/>
                <a:cs typeface="Arial"/>
              </a:rPr>
              <a:t>mec</a:t>
            </a:r>
            <a:r>
              <a:rPr sz="2500" b="1" spc="-191" dirty="0">
                <a:latin typeface="Arial"/>
                <a:cs typeface="Arial"/>
              </a:rPr>
              <a:t>ha</a:t>
            </a:r>
            <a:r>
              <a:rPr sz="2500" b="1" spc="-145" dirty="0">
                <a:latin typeface="Arial"/>
                <a:cs typeface="Arial"/>
              </a:rPr>
              <a:t>ni</a:t>
            </a:r>
            <a:r>
              <a:rPr sz="2500" b="1" spc="-185" dirty="0">
                <a:latin typeface="Arial"/>
                <a:cs typeface="Arial"/>
              </a:rPr>
              <a:t>ca</a:t>
            </a:r>
            <a:r>
              <a:rPr sz="2500" b="1" spc="-91" dirty="0">
                <a:latin typeface="Arial"/>
                <a:cs typeface="Arial"/>
              </a:rPr>
              <a:t>l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18" dirty="0">
                <a:latin typeface="Arial"/>
                <a:cs typeface="Arial"/>
              </a:rPr>
              <a:t>t</a:t>
            </a:r>
            <a:r>
              <a:rPr sz="2500" b="1" spc="-191" dirty="0">
                <a:latin typeface="Arial"/>
                <a:cs typeface="Arial"/>
              </a:rPr>
              <a:t>he</a:t>
            </a:r>
            <a:r>
              <a:rPr sz="2500" b="1" spc="-136" dirty="0">
                <a:latin typeface="Arial"/>
                <a:cs typeface="Arial"/>
              </a:rPr>
              <a:t>r</a:t>
            </a:r>
            <a:r>
              <a:rPr sz="2500" b="1" spc="-241" dirty="0">
                <a:latin typeface="Arial"/>
                <a:cs typeface="Arial"/>
              </a:rPr>
              <a:t>ma</a:t>
            </a:r>
            <a:r>
              <a:rPr sz="2500" b="1" spc="-91" dirty="0">
                <a:latin typeface="Arial"/>
                <a:cs typeface="Arial"/>
              </a:rPr>
              <a:t>l </a:t>
            </a:r>
            <a:r>
              <a:rPr sz="2500" b="1" spc="-150" dirty="0">
                <a:latin typeface="Arial"/>
                <a:cs typeface="Arial"/>
              </a:rPr>
              <a:t>lo</a:t>
            </a:r>
            <a:r>
              <a:rPr sz="2500" b="1" spc="-191" dirty="0">
                <a:latin typeface="Arial"/>
                <a:cs typeface="Arial"/>
              </a:rPr>
              <a:t>ads</a:t>
            </a:r>
            <a:r>
              <a:rPr sz="2500" b="1" spc="-91" dirty="0">
                <a:latin typeface="Arial"/>
                <a:cs typeface="Arial"/>
              </a:rPr>
              <a:t> </a:t>
            </a:r>
            <a:r>
              <a:rPr sz="2500" b="1" spc="-200" dirty="0">
                <a:latin typeface="Arial"/>
                <a:cs typeface="Arial"/>
              </a:rPr>
              <a:t>on</a:t>
            </a:r>
            <a:r>
              <a:rPr sz="2500" b="1" spc="-91" dirty="0">
                <a:latin typeface="Arial"/>
                <a:cs typeface="Arial"/>
              </a:rPr>
              <a:t> </a:t>
            </a:r>
            <a:r>
              <a:rPr sz="2500" b="1" spc="-118" dirty="0">
                <a:latin typeface="Arial"/>
                <a:cs typeface="Arial"/>
              </a:rPr>
              <a:t>t</a:t>
            </a:r>
            <a:r>
              <a:rPr sz="2500" b="1" spc="-191" dirty="0">
                <a:latin typeface="Arial"/>
                <a:cs typeface="Arial"/>
              </a:rPr>
              <a:t>he</a:t>
            </a:r>
            <a:r>
              <a:rPr sz="2500" b="1" spc="-91" dirty="0">
                <a:latin typeface="Arial"/>
                <a:cs typeface="Arial"/>
              </a:rPr>
              <a:t> </a:t>
            </a:r>
            <a:r>
              <a:rPr sz="2500" b="1" spc="-185" dirty="0">
                <a:latin typeface="Arial"/>
                <a:cs typeface="Arial"/>
              </a:rPr>
              <a:t>e</a:t>
            </a:r>
            <a:r>
              <a:rPr sz="2500" b="1" spc="-177" dirty="0">
                <a:latin typeface="Arial"/>
                <a:cs typeface="Arial"/>
              </a:rPr>
              <a:t>ngine</a:t>
            </a:r>
            <a:r>
              <a:rPr sz="2500" b="1" spc="-91" dirty="0">
                <a:latin typeface="Arial"/>
                <a:cs typeface="Arial"/>
              </a:rPr>
              <a:t>.</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241" dirty="0"/>
              <a:t>-</a:t>
            </a:r>
            <a:r>
              <a:rPr spc="-200" dirty="0"/>
              <a:t> </a:t>
            </a:r>
            <a:r>
              <a:rPr spc="-481" dirty="0"/>
              <a:t>P</a:t>
            </a:r>
            <a:r>
              <a:rPr spc="-522" dirty="0"/>
              <a:t>R</a:t>
            </a:r>
            <a:r>
              <a:rPr spc="-558" dirty="0"/>
              <a:t>O</a:t>
            </a:r>
            <a:r>
              <a:rPr spc="-481" dirty="0"/>
              <a:t>PE</a:t>
            </a:r>
            <a:r>
              <a:rPr spc="-522" dirty="0"/>
              <a:t>R</a:t>
            </a:r>
            <a:r>
              <a:rPr spc="-322" dirty="0"/>
              <a:t>TI</a:t>
            </a:r>
            <a:r>
              <a:rPr spc="-486" dirty="0"/>
              <a:t>E</a:t>
            </a:r>
            <a:r>
              <a:rPr spc="-481" dirty="0"/>
              <a:t>S</a:t>
            </a:r>
          </a:p>
        </p:txBody>
      </p:sp>
      <p:pic>
        <p:nvPicPr>
          <p:cNvPr id="113" name="object 113"/>
          <p:cNvPicPr/>
          <p:nvPr/>
        </p:nvPicPr>
        <p:blipFill>
          <a:blip r:embed="rId2" cstate="print"/>
          <a:stretch>
            <a:fillRect/>
          </a:stretch>
        </p:blipFill>
        <p:spPr>
          <a:xfrm>
            <a:off x="2044750" y="1603223"/>
            <a:ext cx="8166205" cy="1432110"/>
          </a:xfrm>
          <a:prstGeom prst="rect">
            <a:avLst/>
          </a:prstGeom>
        </p:spPr>
      </p:pic>
      <p:sp>
        <p:nvSpPr>
          <p:cNvPr id="114" name="object 114"/>
          <p:cNvSpPr txBox="1"/>
          <p:nvPr/>
        </p:nvSpPr>
        <p:spPr>
          <a:xfrm>
            <a:off x="2796248" y="1235540"/>
            <a:ext cx="5569964" cy="346795"/>
          </a:xfrm>
          <a:prstGeom prst="rect">
            <a:avLst/>
          </a:prstGeom>
        </p:spPr>
        <p:txBody>
          <a:bodyPr vert="horz" wrap="square" lIns="0" tIns="11526" rIns="0" bIns="0" rtlCol="0">
            <a:spAutoFit/>
          </a:bodyPr>
          <a:lstStyle/>
          <a:p>
            <a:pPr marL="11527">
              <a:spcBef>
                <a:spcPts val="91"/>
              </a:spcBef>
            </a:pPr>
            <a:r>
              <a:rPr sz="2178" b="1" spc="-218" dirty="0">
                <a:latin typeface="Arial"/>
                <a:cs typeface="Arial"/>
              </a:rPr>
              <a:t>Parameters</a:t>
            </a:r>
            <a:r>
              <a:rPr sz="2178" b="1" spc="-109" dirty="0">
                <a:latin typeface="Arial"/>
                <a:cs typeface="Arial"/>
              </a:rPr>
              <a:t> </a:t>
            </a:r>
            <a:r>
              <a:rPr sz="2178" b="1" spc="-185" dirty="0">
                <a:latin typeface="Arial"/>
                <a:cs typeface="Arial"/>
              </a:rPr>
              <a:t>of</a:t>
            </a:r>
            <a:r>
              <a:rPr sz="2178" b="1" spc="-103" dirty="0">
                <a:latin typeface="Arial"/>
                <a:cs typeface="Arial"/>
              </a:rPr>
              <a:t> </a:t>
            </a:r>
            <a:r>
              <a:rPr sz="2178" b="1" spc="-200" dirty="0">
                <a:latin typeface="Arial"/>
                <a:cs typeface="Arial"/>
              </a:rPr>
              <a:t>bioethanol</a:t>
            </a:r>
            <a:r>
              <a:rPr sz="2178" b="1" spc="-109" dirty="0">
                <a:latin typeface="Arial"/>
                <a:cs typeface="Arial"/>
              </a:rPr>
              <a:t> </a:t>
            </a:r>
            <a:r>
              <a:rPr sz="2178" b="1" spc="-177" dirty="0">
                <a:latin typeface="Arial"/>
                <a:cs typeface="Arial"/>
              </a:rPr>
              <a:t>in</a:t>
            </a:r>
            <a:r>
              <a:rPr sz="2178" b="1" spc="-103" dirty="0">
                <a:latin typeface="Arial"/>
                <a:cs typeface="Arial"/>
              </a:rPr>
              <a:t> </a:t>
            </a:r>
            <a:r>
              <a:rPr sz="2178" b="1" spc="-227" dirty="0">
                <a:latin typeface="Arial"/>
                <a:cs typeface="Arial"/>
              </a:rPr>
              <a:t>comparison</a:t>
            </a:r>
            <a:r>
              <a:rPr sz="2178" b="1" spc="-109" dirty="0">
                <a:latin typeface="Arial"/>
                <a:cs typeface="Arial"/>
              </a:rPr>
              <a:t> </a:t>
            </a:r>
            <a:r>
              <a:rPr sz="2178" b="1" spc="-200" dirty="0">
                <a:latin typeface="Arial"/>
                <a:cs typeface="Arial"/>
              </a:rPr>
              <a:t>with</a:t>
            </a:r>
            <a:r>
              <a:rPr sz="2178" b="1" spc="-103" dirty="0">
                <a:latin typeface="Arial"/>
                <a:cs typeface="Arial"/>
              </a:rPr>
              <a:t> </a:t>
            </a:r>
            <a:r>
              <a:rPr sz="2178" b="1" spc="-185" dirty="0">
                <a:latin typeface="Arial"/>
                <a:cs typeface="Arial"/>
              </a:rPr>
              <a:t>petrol</a:t>
            </a:r>
            <a:endParaRPr sz="2178">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1" y="1627425"/>
            <a:ext cx="7676926" cy="1935242"/>
          </a:xfrm>
          <a:prstGeom prst="rect">
            <a:avLst/>
          </a:prstGeom>
        </p:spPr>
        <p:txBody>
          <a:bodyPr vert="horz" wrap="square" lIns="0" tIns="11526" rIns="0" bIns="0" rtlCol="0">
            <a:spAutoFit/>
          </a:bodyPr>
          <a:lstStyle/>
          <a:p>
            <a:pPr marL="184424" marR="4611" indent="-172898" algn="just">
              <a:spcBef>
                <a:spcPts val="91"/>
              </a:spcBef>
            </a:pPr>
            <a:r>
              <a:rPr sz="2500" b="1" spc="-227" dirty="0">
                <a:latin typeface="Arial"/>
                <a:cs typeface="Arial"/>
              </a:rPr>
              <a:t>On</a:t>
            </a:r>
            <a:r>
              <a:rPr sz="2500" b="1" spc="-222" dirty="0">
                <a:latin typeface="Arial"/>
                <a:cs typeface="Arial"/>
              </a:rPr>
              <a:t> </a:t>
            </a:r>
            <a:r>
              <a:rPr sz="2500" b="1" spc="-168" dirty="0">
                <a:latin typeface="Arial"/>
                <a:cs typeface="Arial"/>
              </a:rPr>
              <a:t>the other </a:t>
            </a:r>
            <a:r>
              <a:rPr sz="2500" b="1" spc="-177" dirty="0">
                <a:latin typeface="Arial"/>
                <a:cs typeface="Arial"/>
              </a:rPr>
              <a:t>hand,</a:t>
            </a:r>
            <a:r>
              <a:rPr sz="2500" b="1" spc="-172" dirty="0">
                <a:latin typeface="Arial"/>
                <a:cs typeface="Arial"/>
              </a:rPr>
              <a:t> </a:t>
            </a:r>
            <a:r>
              <a:rPr sz="2500" b="1" spc="-168" dirty="0">
                <a:latin typeface="Arial"/>
                <a:cs typeface="Arial"/>
              </a:rPr>
              <a:t>the </a:t>
            </a:r>
            <a:r>
              <a:rPr sz="2500" b="1" spc="-182" dirty="0">
                <a:solidFill>
                  <a:srgbClr val="008000"/>
                </a:solidFill>
                <a:latin typeface="Arial"/>
                <a:cs typeface="Arial"/>
              </a:rPr>
              <a:t>energy</a:t>
            </a:r>
            <a:r>
              <a:rPr sz="2500" b="1" spc="-177" dirty="0">
                <a:solidFill>
                  <a:srgbClr val="008000"/>
                </a:solidFill>
                <a:latin typeface="Arial"/>
                <a:cs typeface="Arial"/>
              </a:rPr>
              <a:t> </a:t>
            </a:r>
            <a:r>
              <a:rPr sz="2500" b="1" spc="-154" dirty="0">
                <a:solidFill>
                  <a:srgbClr val="008000"/>
                </a:solidFill>
                <a:latin typeface="Arial"/>
                <a:cs typeface="Arial"/>
              </a:rPr>
              <a:t>yield </a:t>
            </a:r>
            <a:r>
              <a:rPr sz="2500" b="1" spc="-154" dirty="0">
                <a:latin typeface="Arial"/>
                <a:cs typeface="Arial"/>
              </a:rPr>
              <a:t>of </a:t>
            </a:r>
            <a:r>
              <a:rPr sz="2500" b="1" spc="-168" dirty="0">
                <a:latin typeface="Arial"/>
                <a:cs typeface="Arial"/>
              </a:rPr>
              <a:t>ethanol </a:t>
            </a:r>
            <a:r>
              <a:rPr sz="2500" b="1" spc="-141" dirty="0">
                <a:latin typeface="Arial"/>
                <a:cs typeface="Arial"/>
              </a:rPr>
              <a:t>is </a:t>
            </a:r>
            <a:r>
              <a:rPr sz="2500" b="1" spc="-182" dirty="0">
                <a:latin typeface="Arial"/>
                <a:cs typeface="Arial"/>
              </a:rPr>
              <a:t>about</a:t>
            </a:r>
            <a:r>
              <a:rPr sz="2500" b="1" spc="-177" dirty="0">
                <a:latin typeface="Arial"/>
                <a:cs typeface="Arial"/>
              </a:rPr>
              <a:t> </a:t>
            </a:r>
            <a:r>
              <a:rPr sz="2500" b="1" spc="-195" dirty="0">
                <a:latin typeface="Arial"/>
                <a:cs typeface="Arial"/>
              </a:rPr>
              <a:t>one</a:t>
            </a:r>
            <a:r>
              <a:rPr sz="2500" b="1" spc="113" dirty="0">
                <a:latin typeface="Arial"/>
                <a:cs typeface="Arial"/>
              </a:rPr>
              <a:t> </a:t>
            </a:r>
            <a:r>
              <a:rPr sz="2500" b="1" spc="-150" dirty="0">
                <a:latin typeface="Arial"/>
                <a:cs typeface="Arial"/>
              </a:rPr>
              <a:t>third </a:t>
            </a:r>
            <a:r>
              <a:rPr sz="2500" b="1" spc="-172" dirty="0">
                <a:latin typeface="Arial"/>
                <a:cs typeface="Arial"/>
              </a:rPr>
              <a:t>lower </a:t>
            </a:r>
            <a:r>
              <a:rPr sz="2500" b="1" spc="-177" dirty="0">
                <a:latin typeface="Arial"/>
                <a:cs typeface="Arial"/>
              </a:rPr>
              <a:t>than</a:t>
            </a:r>
            <a:r>
              <a:rPr sz="2500" b="1" spc="150" dirty="0">
                <a:latin typeface="Arial"/>
                <a:cs typeface="Arial"/>
              </a:rPr>
              <a:t> </a:t>
            </a:r>
            <a:r>
              <a:rPr sz="2500" b="1" spc="-145" dirty="0">
                <a:latin typeface="Arial"/>
                <a:cs typeface="Arial"/>
              </a:rPr>
              <a:t>petrol. </a:t>
            </a:r>
            <a:r>
              <a:rPr sz="2500" b="1" spc="-141" dirty="0">
                <a:latin typeface="Arial"/>
                <a:cs typeface="Arial"/>
              </a:rPr>
              <a:t> </a:t>
            </a:r>
            <a:r>
              <a:rPr sz="2500" b="1" spc="-213" dirty="0">
                <a:latin typeface="Arial"/>
                <a:cs typeface="Arial"/>
              </a:rPr>
              <a:t>One</a:t>
            </a:r>
            <a:r>
              <a:rPr sz="2500" b="1" spc="-208" dirty="0">
                <a:latin typeface="Arial"/>
                <a:cs typeface="Arial"/>
              </a:rPr>
              <a:t> </a:t>
            </a:r>
            <a:r>
              <a:rPr sz="2500" b="1" spc="-123" dirty="0">
                <a:latin typeface="Arial"/>
                <a:cs typeface="Arial"/>
              </a:rPr>
              <a:t>liter </a:t>
            </a:r>
            <a:r>
              <a:rPr sz="2500" b="1" spc="-154" dirty="0">
                <a:latin typeface="Arial"/>
                <a:cs typeface="Arial"/>
              </a:rPr>
              <a:t>of </a:t>
            </a:r>
            <a:r>
              <a:rPr sz="2500" b="1" spc="-168" dirty="0">
                <a:latin typeface="Arial"/>
                <a:cs typeface="Arial"/>
              </a:rPr>
              <a:t>ethanol </a:t>
            </a:r>
            <a:r>
              <a:rPr sz="2500" b="1" spc="-163" dirty="0">
                <a:latin typeface="Arial"/>
                <a:cs typeface="Arial"/>
              </a:rPr>
              <a:t>substitutes </a:t>
            </a:r>
            <a:r>
              <a:rPr sz="2500" b="1" spc="-168" dirty="0">
                <a:latin typeface="Arial"/>
                <a:cs typeface="Arial"/>
              </a:rPr>
              <a:t>only </a:t>
            </a:r>
            <a:r>
              <a:rPr sz="2500" b="1" spc="-182" dirty="0">
                <a:latin typeface="Arial"/>
                <a:cs typeface="Arial"/>
              </a:rPr>
              <a:t>about </a:t>
            </a:r>
            <a:r>
              <a:rPr sz="2500" b="1" spc="-163" dirty="0">
                <a:latin typeface="Arial"/>
                <a:cs typeface="Arial"/>
              </a:rPr>
              <a:t>0.65 </a:t>
            </a:r>
            <a:r>
              <a:rPr sz="2500" b="1" spc="-136" dirty="0">
                <a:latin typeface="Arial"/>
                <a:cs typeface="Arial"/>
              </a:rPr>
              <a:t>liters </a:t>
            </a:r>
            <a:r>
              <a:rPr sz="2500" b="1" spc="-154" dirty="0">
                <a:latin typeface="Arial"/>
                <a:cs typeface="Arial"/>
              </a:rPr>
              <a:t>of </a:t>
            </a:r>
            <a:r>
              <a:rPr sz="2500" b="1" spc="-145" dirty="0">
                <a:latin typeface="Arial"/>
                <a:cs typeface="Arial"/>
              </a:rPr>
              <a:t>petrol. </a:t>
            </a:r>
            <a:r>
              <a:rPr sz="2500" b="1" spc="-168" dirty="0">
                <a:latin typeface="Arial"/>
                <a:cs typeface="Arial"/>
              </a:rPr>
              <a:t>This </a:t>
            </a:r>
            <a:r>
              <a:rPr sz="2500" b="1" spc="-141" dirty="0">
                <a:latin typeface="Arial"/>
                <a:cs typeface="Arial"/>
              </a:rPr>
              <a:t>is </a:t>
            </a:r>
            <a:r>
              <a:rPr sz="2500" b="1" spc="-195" dirty="0">
                <a:latin typeface="Arial"/>
                <a:cs typeface="Arial"/>
              </a:rPr>
              <a:t>due </a:t>
            </a:r>
            <a:r>
              <a:rPr sz="2500" b="1" spc="-159" dirty="0">
                <a:latin typeface="Arial"/>
                <a:cs typeface="Arial"/>
              </a:rPr>
              <a:t>to </a:t>
            </a:r>
            <a:r>
              <a:rPr sz="2500" b="1" spc="-168" dirty="0">
                <a:latin typeface="Arial"/>
                <a:cs typeface="Arial"/>
              </a:rPr>
              <a:t>the </a:t>
            </a:r>
            <a:r>
              <a:rPr sz="2500" b="1" spc="-163" dirty="0">
                <a:latin typeface="Arial"/>
                <a:cs typeface="Arial"/>
              </a:rPr>
              <a:t> </a:t>
            </a:r>
            <a:r>
              <a:rPr sz="2500" b="1" spc="-150" dirty="0">
                <a:latin typeface="Arial"/>
                <a:cs typeface="Arial"/>
              </a:rPr>
              <a:t>different </a:t>
            </a:r>
            <a:r>
              <a:rPr sz="2500" b="1" spc="-154" dirty="0">
                <a:latin typeface="Arial"/>
                <a:cs typeface="Arial"/>
              </a:rPr>
              <a:t>caloric </a:t>
            </a:r>
            <a:r>
              <a:rPr sz="2500" b="1" spc="-172" dirty="0">
                <a:latin typeface="Arial"/>
                <a:cs typeface="Arial"/>
              </a:rPr>
              <a:t>values </a:t>
            </a:r>
            <a:r>
              <a:rPr sz="2500" b="1" spc="-154" dirty="0">
                <a:latin typeface="Arial"/>
                <a:cs typeface="Arial"/>
              </a:rPr>
              <a:t>of petrol </a:t>
            </a:r>
            <a:r>
              <a:rPr sz="2500" b="1" spc="-195" dirty="0">
                <a:latin typeface="Arial"/>
                <a:cs typeface="Arial"/>
              </a:rPr>
              <a:t>and </a:t>
            </a:r>
            <a:r>
              <a:rPr sz="2500" b="1" spc="-159" dirty="0">
                <a:latin typeface="Arial"/>
                <a:cs typeface="Arial"/>
              </a:rPr>
              <a:t>ethanol. </a:t>
            </a:r>
            <a:r>
              <a:rPr sz="2500" b="1" spc="-195" dirty="0">
                <a:latin typeface="Arial"/>
                <a:cs typeface="Arial"/>
              </a:rPr>
              <a:t>The </a:t>
            </a:r>
            <a:r>
              <a:rPr sz="2500" b="1" spc="-182" dirty="0">
                <a:latin typeface="Arial"/>
                <a:cs typeface="Arial"/>
              </a:rPr>
              <a:t>energy </a:t>
            </a:r>
            <a:r>
              <a:rPr sz="2500" b="1" spc="-172" dirty="0">
                <a:latin typeface="Arial"/>
                <a:cs typeface="Arial"/>
              </a:rPr>
              <a:t>content </a:t>
            </a:r>
            <a:r>
              <a:rPr sz="2500" b="1" spc="-154" dirty="0">
                <a:latin typeface="Arial"/>
                <a:cs typeface="Arial"/>
              </a:rPr>
              <a:t>of petrol </a:t>
            </a:r>
            <a:r>
              <a:rPr sz="2500" b="1" spc="-141" dirty="0">
                <a:latin typeface="Arial"/>
                <a:cs typeface="Arial"/>
              </a:rPr>
              <a:t>is </a:t>
            </a:r>
            <a:r>
              <a:rPr sz="2500" b="1" spc="-163" dirty="0">
                <a:latin typeface="Arial"/>
                <a:cs typeface="Arial"/>
              </a:rPr>
              <a:t>32.5 </a:t>
            </a:r>
            <a:r>
              <a:rPr sz="2500" b="1" spc="-159" dirty="0">
                <a:latin typeface="Arial"/>
                <a:cs typeface="Arial"/>
              </a:rPr>
              <a:t> </a:t>
            </a:r>
            <a:r>
              <a:rPr sz="2500" b="1" spc="-227" dirty="0">
                <a:latin typeface="Arial"/>
                <a:cs typeface="Arial"/>
              </a:rPr>
              <a:t>MJ</a:t>
            </a:r>
            <a:r>
              <a:rPr sz="2500" b="1" spc="-95" dirty="0">
                <a:latin typeface="Arial"/>
                <a:cs typeface="Arial"/>
              </a:rPr>
              <a:t>/</a:t>
            </a:r>
            <a:r>
              <a:rPr sz="2500" b="1" spc="-91" dirty="0">
                <a:latin typeface="Arial"/>
                <a:cs typeface="Arial"/>
              </a:rPr>
              <a:t>l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85" dirty="0">
                <a:latin typeface="Arial"/>
                <a:cs typeface="Arial"/>
              </a:rPr>
              <a:t>21</a:t>
            </a:r>
            <a:r>
              <a:rPr sz="2500" b="1" spc="-95" dirty="0">
                <a:latin typeface="Arial"/>
                <a:cs typeface="Arial"/>
              </a:rPr>
              <a:t>.</a:t>
            </a:r>
            <a:r>
              <a:rPr sz="2500" b="1" spc="-182" dirty="0">
                <a:latin typeface="Arial"/>
                <a:cs typeface="Arial"/>
              </a:rPr>
              <a:t>2</a:t>
            </a:r>
            <a:r>
              <a:rPr sz="2500" b="1" spc="-91" dirty="0">
                <a:latin typeface="Arial"/>
                <a:cs typeface="Arial"/>
              </a:rPr>
              <a:t> </a:t>
            </a:r>
            <a:r>
              <a:rPr sz="2500" b="1" spc="-227" dirty="0">
                <a:latin typeface="Arial"/>
                <a:cs typeface="Arial"/>
              </a:rPr>
              <a:t>MJ</a:t>
            </a:r>
            <a:r>
              <a:rPr sz="2500" b="1" spc="-95" dirty="0">
                <a:latin typeface="Arial"/>
                <a:cs typeface="Arial"/>
              </a:rPr>
              <a:t>/</a:t>
            </a:r>
            <a:r>
              <a:rPr sz="2500" b="1" spc="-91" dirty="0">
                <a:latin typeface="Arial"/>
                <a:cs typeface="Arial"/>
              </a:rPr>
              <a:t>l </a:t>
            </a:r>
            <a:r>
              <a:rPr sz="2500" b="1" spc="-154" dirty="0">
                <a:latin typeface="Arial"/>
                <a:cs typeface="Arial"/>
              </a:rPr>
              <a:t>of</a:t>
            </a:r>
            <a:r>
              <a:rPr sz="2500" b="1" spc="-91" dirty="0">
                <a:latin typeface="Arial"/>
                <a:cs typeface="Arial"/>
              </a:rPr>
              <a:t> </a:t>
            </a:r>
            <a:r>
              <a:rPr sz="2500" b="1" spc="-185" dirty="0">
                <a:latin typeface="Arial"/>
                <a:cs typeface="Arial"/>
              </a:rPr>
              <a:t>e</a:t>
            </a:r>
            <a:r>
              <a:rPr sz="2500" b="1" spc="-118" dirty="0">
                <a:latin typeface="Arial"/>
                <a:cs typeface="Arial"/>
              </a:rPr>
              <a:t>t</a:t>
            </a:r>
            <a:r>
              <a:rPr sz="2500" b="1" spc="-191" dirty="0">
                <a:latin typeface="Arial"/>
                <a:cs typeface="Arial"/>
              </a:rPr>
              <a:t>ha</a:t>
            </a:r>
            <a:r>
              <a:rPr sz="2500" b="1" spc="-145" dirty="0">
                <a:latin typeface="Arial"/>
                <a:cs typeface="Arial"/>
              </a:rPr>
              <a:t>nol.</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241" dirty="0"/>
              <a:t>-</a:t>
            </a:r>
            <a:r>
              <a:rPr spc="-200" dirty="0"/>
              <a:t> </a:t>
            </a:r>
            <a:r>
              <a:rPr spc="-481" dirty="0"/>
              <a:t>P</a:t>
            </a:r>
            <a:r>
              <a:rPr spc="-522" dirty="0"/>
              <a:t>R</a:t>
            </a:r>
            <a:r>
              <a:rPr spc="-558" dirty="0"/>
              <a:t>O</a:t>
            </a:r>
            <a:r>
              <a:rPr spc="-481" dirty="0"/>
              <a:t>PE</a:t>
            </a:r>
            <a:r>
              <a:rPr spc="-522" dirty="0"/>
              <a:t>R</a:t>
            </a:r>
            <a:r>
              <a:rPr spc="-322" dirty="0"/>
              <a:t>TI</a:t>
            </a:r>
            <a:r>
              <a:rPr spc="-486" dirty="0"/>
              <a:t>E</a:t>
            </a:r>
            <a:r>
              <a:rPr spc="-481" dirty="0"/>
              <a: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834887" y="1627426"/>
            <a:ext cx="10565296" cy="3474125"/>
          </a:xfrm>
          <a:prstGeom prst="rect">
            <a:avLst/>
          </a:prstGeom>
        </p:spPr>
        <p:txBody>
          <a:bodyPr vert="horz" wrap="square" lIns="0" tIns="11526" rIns="0" bIns="0" rtlCol="0">
            <a:spAutoFit/>
          </a:bodyPr>
          <a:lstStyle/>
          <a:p>
            <a:pPr marL="184424" marR="4611" indent="-172898" algn="just">
              <a:spcBef>
                <a:spcPts val="91"/>
              </a:spcBef>
            </a:pPr>
            <a:r>
              <a:rPr sz="2500" b="1" spc="-182" dirty="0">
                <a:latin typeface="Arial"/>
                <a:cs typeface="Arial"/>
              </a:rPr>
              <a:t>Another </a:t>
            </a:r>
            <a:r>
              <a:rPr sz="2500" b="1" spc="-168" dirty="0">
                <a:latin typeface="Arial"/>
                <a:cs typeface="Arial"/>
              </a:rPr>
              <a:t>property </a:t>
            </a:r>
            <a:r>
              <a:rPr sz="2500" b="1" spc="-154" dirty="0">
                <a:latin typeface="Arial"/>
                <a:cs typeface="Arial"/>
              </a:rPr>
              <a:t>of </a:t>
            </a:r>
            <a:r>
              <a:rPr sz="2500" b="1" spc="-168" dirty="0">
                <a:latin typeface="Arial"/>
                <a:cs typeface="Arial"/>
              </a:rPr>
              <a:t>ethanol </a:t>
            </a:r>
            <a:r>
              <a:rPr sz="2500" b="1" spc="-141" dirty="0">
                <a:latin typeface="Arial"/>
                <a:cs typeface="Arial"/>
              </a:rPr>
              <a:t>is </a:t>
            </a:r>
            <a:r>
              <a:rPr sz="2500" b="1" spc="-132" dirty="0">
                <a:latin typeface="Arial"/>
                <a:cs typeface="Arial"/>
              </a:rPr>
              <a:t>its </a:t>
            </a:r>
            <a:r>
              <a:rPr sz="2500" b="1" spc="-185" dirty="0">
                <a:solidFill>
                  <a:srgbClr val="008000"/>
                </a:solidFill>
                <a:latin typeface="Arial"/>
                <a:cs typeface="Arial"/>
              </a:rPr>
              <a:t>low </a:t>
            </a:r>
            <a:r>
              <a:rPr sz="2500" b="1" spc="-182" dirty="0">
                <a:solidFill>
                  <a:srgbClr val="008000"/>
                </a:solidFill>
                <a:latin typeface="Arial"/>
                <a:cs typeface="Arial"/>
              </a:rPr>
              <a:t>vapor </a:t>
            </a:r>
            <a:r>
              <a:rPr sz="2500" b="1" spc="-168" dirty="0">
                <a:solidFill>
                  <a:srgbClr val="008000"/>
                </a:solidFill>
                <a:latin typeface="Arial"/>
                <a:cs typeface="Arial"/>
              </a:rPr>
              <a:t>pressure</a:t>
            </a:r>
            <a:r>
              <a:rPr sz="2500" b="1" spc="-168" dirty="0">
                <a:latin typeface="Arial"/>
                <a:cs typeface="Arial"/>
              </a:rPr>
              <a:t>. </a:t>
            </a:r>
            <a:r>
              <a:rPr sz="2500" b="1" spc="-227" dirty="0">
                <a:latin typeface="Arial"/>
                <a:cs typeface="Arial"/>
              </a:rPr>
              <a:t>When </a:t>
            </a:r>
            <a:r>
              <a:rPr sz="2500" b="1" spc="-172" dirty="0">
                <a:latin typeface="Arial"/>
                <a:cs typeface="Arial"/>
              </a:rPr>
              <a:t>stored </a:t>
            </a:r>
            <a:r>
              <a:rPr sz="2500" b="1" spc="-185" dirty="0">
                <a:latin typeface="Arial"/>
                <a:cs typeface="Arial"/>
              </a:rPr>
              <a:t>as a </a:t>
            </a:r>
            <a:r>
              <a:rPr sz="2500" b="1" spc="-182" dirty="0">
                <a:latin typeface="Arial"/>
                <a:cs typeface="Arial"/>
              </a:rPr>
              <a:t>pure </a:t>
            </a:r>
            <a:r>
              <a:rPr sz="2500" b="1" spc="-150" dirty="0">
                <a:latin typeface="Arial"/>
                <a:cs typeface="Arial"/>
              </a:rPr>
              <a:t>fuel (or </a:t>
            </a:r>
            <a:r>
              <a:rPr sz="2500" b="1" spc="-145" dirty="0">
                <a:latin typeface="Arial"/>
                <a:cs typeface="Arial"/>
              </a:rPr>
              <a:t> </a:t>
            </a:r>
            <a:r>
              <a:rPr sz="2500" b="1" spc="-191" dirty="0">
                <a:latin typeface="Arial"/>
                <a:cs typeface="Arial"/>
              </a:rPr>
              <a:t>even </a:t>
            </a:r>
            <a:r>
              <a:rPr sz="2500" b="1" spc="-185" dirty="0">
                <a:latin typeface="Arial"/>
                <a:cs typeface="Arial"/>
              </a:rPr>
              <a:t>as </a:t>
            </a:r>
            <a:r>
              <a:rPr sz="2500" b="1" spc="-191" dirty="0">
                <a:latin typeface="Arial"/>
                <a:cs typeface="Arial"/>
              </a:rPr>
              <a:t>an </a:t>
            </a:r>
            <a:r>
              <a:rPr sz="2500" b="1" spc="-177" dirty="0">
                <a:latin typeface="Arial"/>
                <a:cs typeface="Arial"/>
              </a:rPr>
              <a:t>E-85 </a:t>
            </a:r>
            <a:r>
              <a:rPr sz="2500" b="1" spc="-154" dirty="0">
                <a:latin typeface="Arial"/>
                <a:cs typeface="Arial"/>
              </a:rPr>
              <a:t>blend), </a:t>
            </a:r>
            <a:r>
              <a:rPr sz="2500" b="1" spc="-103" dirty="0">
                <a:latin typeface="Arial"/>
                <a:cs typeface="Arial"/>
              </a:rPr>
              <a:t>it </a:t>
            </a:r>
            <a:r>
              <a:rPr sz="2500" b="1" spc="-191" dirty="0">
                <a:latin typeface="Arial"/>
                <a:cs typeface="Arial"/>
              </a:rPr>
              <a:t>has </a:t>
            </a:r>
            <a:r>
              <a:rPr sz="2500" b="1" spc="-185" dirty="0">
                <a:latin typeface="Arial"/>
                <a:cs typeface="Arial"/>
              </a:rPr>
              <a:t>a </a:t>
            </a:r>
            <a:r>
              <a:rPr sz="2500" b="1" spc="-172" dirty="0">
                <a:latin typeface="Arial"/>
                <a:cs typeface="Arial"/>
              </a:rPr>
              <a:t>lower </a:t>
            </a:r>
            <a:r>
              <a:rPr sz="2500" b="1" spc="-182" dirty="0">
                <a:latin typeface="Arial"/>
                <a:cs typeface="Arial"/>
              </a:rPr>
              <a:t>vapor </a:t>
            </a:r>
            <a:r>
              <a:rPr sz="2500" b="1" spc="-177" dirty="0">
                <a:latin typeface="Arial"/>
                <a:cs typeface="Arial"/>
              </a:rPr>
              <a:t>pressure than </a:t>
            </a:r>
            <a:r>
              <a:rPr sz="2500" b="1" spc="-159" dirty="0">
                <a:latin typeface="Arial"/>
                <a:cs typeface="Arial"/>
              </a:rPr>
              <a:t>gasoline, </a:t>
            </a:r>
            <a:r>
              <a:rPr sz="2500" b="1" spc="-195" dirty="0">
                <a:latin typeface="Arial"/>
                <a:cs typeface="Arial"/>
              </a:rPr>
              <a:t>and </a:t>
            </a:r>
            <a:r>
              <a:rPr sz="2500" b="1" spc="-177" dirty="0">
                <a:latin typeface="Arial"/>
                <a:cs typeface="Arial"/>
              </a:rPr>
              <a:t>thus </a:t>
            </a:r>
            <a:r>
              <a:rPr sz="2500" b="1" spc="-136" dirty="0">
                <a:latin typeface="Arial"/>
                <a:cs typeface="Arial"/>
              </a:rPr>
              <a:t>will </a:t>
            </a:r>
            <a:r>
              <a:rPr sz="2500" b="1" spc="-132" dirty="0">
                <a:latin typeface="Arial"/>
                <a:cs typeface="Arial"/>
              </a:rPr>
              <a:t> </a:t>
            </a:r>
            <a:r>
              <a:rPr sz="2500" b="1" spc="-185" dirty="0">
                <a:latin typeface="Arial"/>
                <a:cs typeface="Arial"/>
              </a:rPr>
              <a:t>have</a:t>
            </a:r>
            <a:r>
              <a:rPr sz="2500" b="1" spc="-182" dirty="0">
                <a:latin typeface="Arial"/>
                <a:cs typeface="Arial"/>
              </a:rPr>
              <a:t> </a:t>
            </a:r>
            <a:r>
              <a:rPr sz="2500" b="1" spc="-172" dirty="0">
                <a:latin typeface="Arial"/>
                <a:cs typeface="Arial"/>
              </a:rPr>
              <a:t>fewer </a:t>
            </a:r>
            <a:r>
              <a:rPr sz="2500" b="1" spc="-168" dirty="0">
                <a:latin typeface="Arial"/>
                <a:cs typeface="Arial"/>
              </a:rPr>
              <a:t>evaporative </a:t>
            </a:r>
            <a:r>
              <a:rPr sz="2500" b="1" spc="-172" dirty="0">
                <a:latin typeface="Arial"/>
                <a:cs typeface="Arial"/>
              </a:rPr>
              <a:t>emissions. </a:t>
            </a:r>
            <a:r>
              <a:rPr sz="2500" b="1" spc="-150" dirty="0">
                <a:latin typeface="Arial"/>
                <a:cs typeface="Arial"/>
              </a:rPr>
              <a:t>In </a:t>
            </a:r>
            <a:r>
              <a:rPr sz="2500" b="1" spc="-163" dirty="0">
                <a:latin typeface="Arial"/>
                <a:cs typeface="Arial"/>
              </a:rPr>
              <a:t>colder </a:t>
            </a:r>
            <a:r>
              <a:rPr sz="2500" b="1" spc="-159" dirty="0">
                <a:latin typeface="Arial"/>
                <a:cs typeface="Arial"/>
              </a:rPr>
              <a:t>climates, </a:t>
            </a:r>
            <a:r>
              <a:rPr sz="2500" b="1" spc="-168" dirty="0">
                <a:latin typeface="Arial"/>
                <a:cs typeface="Arial"/>
              </a:rPr>
              <a:t>the </a:t>
            </a:r>
            <a:r>
              <a:rPr sz="2500" b="1" spc="-185" dirty="0">
                <a:latin typeface="Arial"/>
                <a:cs typeface="Arial"/>
              </a:rPr>
              <a:t>low</a:t>
            </a:r>
            <a:r>
              <a:rPr sz="2500" b="1" spc="-182" dirty="0">
                <a:latin typeface="Arial"/>
                <a:cs typeface="Arial"/>
              </a:rPr>
              <a:t> vapor</a:t>
            </a:r>
            <a:r>
              <a:rPr sz="2500" b="1" spc="141" dirty="0">
                <a:latin typeface="Arial"/>
                <a:cs typeface="Arial"/>
              </a:rPr>
              <a:t> </a:t>
            </a:r>
            <a:r>
              <a:rPr sz="2500" b="1" spc="-177" dirty="0">
                <a:latin typeface="Arial"/>
                <a:cs typeface="Arial"/>
              </a:rPr>
              <a:t>pressure</a:t>
            </a:r>
            <a:r>
              <a:rPr sz="2500" b="1" spc="150" dirty="0">
                <a:latin typeface="Arial"/>
                <a:cs typeface="Arial"/>
              </a:rPr>
              <a:t> </a:t>
            </a:r>
            <a:r>
              <a:rPr sz="2500" b="1" spc="-154" dirty="0">
                <a:latin typeface="Arial"/>
                <a:cs typeface="Arial"/>
              </a:rPr>
              <a:t>of </a:t>
            </a:r>
            <a:r>
              <a:rPr sz="2500" b="1" spc="-150" dirty="0">
                <a:latin typeface="Arial"/>
                <a:cs typeface="Arial"/>
              </a:rPr>
              <a:t> </a:t>
            </a:r>
            <a:r>
              <a:rPr sz="2500" b="1" spc="-182" dirty="0">
                <a:latin typeface="Arial"/>
                <a:cs typeface="Arial"/>
              </a:rPr>
              <a:t>pure </a:t>
            </a:r>
            <a:r>
              <a:rPr sz="2500" b="1" spc="-168" dirty="0">
                <a:latin typeface="Arial"/>
                <a:cs typeface="Arial"/>
              </a:rPr>
              <a:t>ethanol </a:t>
            </a:r>
            <a:r>
              <a:rPr sz="2500" b="1" spc="-191" dirty="0">
                <a:latin typeface="Arial"/>
                <a:cs typeface="Arial"/>
              </a:rPr>
              <a:t>can </a:t>
            </a:r>
            <a:r>
              <a:rPr sz="2500" b="1" spc="-185" dirty="0">
                <a:latin typeface="Arial"/>
                <a:cs typeface="Arial"/>
              </a:rPr>
              <a:t>cause </a:t>
            </a:r>
            <a:r>
              <a:rPr sz="2500" b="1" spc="-168" dirty="0">
                <a:latin typeface="Arial"/>
                <a:cs typeface="Arial"/>
              </a:rPr>
              <a:t>cold </a:t>
            </a:r>
            <a:r>
              <a:rPr sz="2500" b="1" spc="-145" dirty="0">
                <a:latin typeface="Arial"/>
                <a:cs typeface="Arial"/>
              </a:rPr>
              <a:t>start </a:t>
            </a:r>
            <a:r>
              <a:rPr sz="2500" b="1" spc="-177" dirty="0">
                <a:latin typeface="Arial"/>
                <a:cs typeface="Arial"/>
              </a:rPr>
              <a:t>problems. </a:t>
            </a:r>
            <a:r>
              <a:rPr sz="2500" b="1" spc="-172" dirty="0">
                <a:latin typeface="Arial"/>
                <a:cs typeface="Arial"/>
              </a:rPr>
              <a:t>Therefore </a:t>
            </a:r>
            <a:r>
              <a:rPr sz="2500" b="1" spc="-150" dirty="0">
                <a:latin typeface="Arial"/>
                <a:cs typeface="Arial"/>
              </a:rPr>
              <a:t>in </a:t>
            </a:r>
            <a:r>
              <a:rPr sz="2500" b="1" spc="-168" dirty="0">
                <a:latin typeface="Arial"/>
                <a:cs typeface="Arial"/>
              </a:rPr>
              <a:t>cold climates ethanol </a:t>
            </a:r>
            <a:r>
              <a:rPr sz="2500" b="1" spc="-141" dirty="0">
                <a:latin typeface="Arial"/>
                <a:cs typeface="Arial"/>
              </a:rPr>
              <a:t>is </a:t>
            </a:r>
            <a:r>
              <a:rPr sz="2500" b="1" spc="-136" dirty="0">
                <a:latin typeface="Arial"/>
                <a:cs typeface="Arial"/>
              </a:rPr>
              <a:t> </a:t>
            </a:r>
            <a:r>
              <a:rPr sz="2500" b="1" spc="-182" dirty="0">
                <a:latin typeface="Arial"/>
                <a:cs typeface="Arial"/>
              </a:rPr>
              <a:t>blended </a:t>
            </a:r>
            <a:r>
              <a:rPr sz="2500" b="1" spc="-168" dirty="0">
                <a:latin typeface="Arial"/>
                <a:cs typeface="Arial"/>
              </a:rPr>
              <a:t>with gasoline </a:t>
            </a:r>
            <a:r>
              <a:rPr sz="2500" b="1" spc="-154" dirty="0">
                <a:latin typeface="Arial"/>
                <a:cs typeface="Arial"/>
              </a:rPr>
              <a:t>(E85). </a:t>
            </a:r>
            <a:r>
              <a:rPr sz="2500" b="1" spc="-150" dirty="0">
                <a:latin typeface="Arial"/>
                <a:cs typeface="Arial"/>
              </a:rPr>
              <a:t>In </a:t>
            </a:r>
            <a:r>
              <a:rPr sz="2500" b="1" spc="-159" dirty="0">
                <a:latin typeface="Arial"/>
                <a:cs typeface="Arial"/>
              </a:rPr>
              <a:t>contrast, lower-level </a:t>
            </a:r>
            <a:r>
              <a:rPr sz="2500" b="1" spc="-177" dirty="0">
                <a:latin typeface="Arial"/>
                <a:cs typeface="Arial"/>
              </a:rPr>
              <a:t>blends </a:t>
            </a:r>
            <a:r>
              <a:rPr sz="2500" b="1" spc="-154" dirty="0">
                <a:latin typeface="Arial"/>
                <a:cs typeface="Arial"/>
              </a:rPr>
              <a:t>of </a:t>
            </a:r>
            <a:r>
              <a:rPr sz="2500" b="1" spc="-168" dirty="0">
                <a:latin typeface="Arial"/>
                <a:cs typeface="Arial"/>
              </a:rPr>
              <a:t>ethanol </a:t>
            </a:r>
            <a:r>
              <a:rPr sz="2500" b="1" spc="-150" dirty="0">
                <a:latin typeface="Arial"/>
                <a:cs typeface="Arial"/>
              </a:rPr>
              <a:t>in </a:t>
            </a:r>
            <a:r>
              <a:rPr sz="2500" b="1" spc="-159" dirty="0">
                <a:latin typeface="Arial"/>
                <a:cs typeface="Arial"/>
              </a:rPr>
              <a:t>gasoline, </a:t>
            </a:r>
            <a:r>
              <a:rPr sz="2500" b="1" spc="-154" dirty="0">
                <a:latin typeface="Arial"/>
                <a:cs typeface="Arial"/>
              </a:rPr>
              <a:t> </a:t>
            </a:r>
            <a:r>
              <a:rPr sz="2500" b="1" spc="-177" dirty="0">
                <a:latin typeface="Arial"/>
                <a:cs typeface="Arial"/>
              </a:rPr>
              <a:t>tend </a:t>
            </a:r>
            <a:r>
              <a:rPr sz="2500" b="1" spc="-159" dirty="0">
                <a:latin typeface="Arial"/>
                <a:cs typeface="Arial"/>
              </a:rPr>
              <a:t>to raise </a:t>
            </a:r>
            <a:r>
              <a:rPr sz="2500" b="1" spc="-168" dirty="0">
                <a:latin typeface="Arial"/>
                <a:cs typeface="Arial"/>
              </a:rPr>
              <a:t>the </a:t>
            </a:r>
            <a:r>
              <a:rPr sz="2500" b="1" spc="-182" dirty="0">
                <a:latin typeface="Arial"/>
                <a:cs typeface="Arial"/>
              </a:rPr>
              <a:t>vapor </a:t>
            </a:r>
            <a:r>
              <a:rPr sz="2500" b="1" spc="-177" dirty="0">
                <a:latin typeface="Arial"/>
                <a:cs typeface="Arial"/>
              </a:rPr>
              <a:t>pressure </a:t>
            </a:r>
            <a:r>
              <a:rPr sz="2500" b="1" spc="-154" dirty="0">
                <a:latin typeface="Arial"/>
                <a:cs typeface="Arial"/>
              </a:rPr>
              <a:t>of </a:t>
            </a:r>
            <a:r>
              <a:rPr sz="2500" b="1" spc="-168" dirty="0">
                <a:latin typeface="Arial"/>
                <a:cs typeface="Arial"/>
              </a:rPr>
              <a:t>the </a:t>
            </a:r>
            <a:r>
              <a:rPr sz="2500" b="1" spc="-185" dirty="0">
                <a:latin typeface="Arial"/>
                <a:cs typeface="Arial"/>
              </a:rPr>
              <a:t>base </a:t>
            </a:r>
            <a:r>
              <a:rPr sz="2500" b="1" spc="-168" dirty="0">
                <a:latin typeface="Arial"/>
                <a:cs typeface="Arial"/>
              </a:rPr>
              <a:t>gasoline </a:t>
            </a:r>
            <a:r>
              <a:rPr sz="2500" b="1" spc="-159" dirty="0">
                <a:latin typeface="Arial"/>
                <a:cs typeface="Arial"/>
              </a:rPr>
              <a:t>to </a:t>
            </a:r>
            <a:r>
              <a:rPr sz="2500" b="1" spc="-185" dirty="0">
                <a:latin typeface="Arial"/>
                <a:cs typeface="Arial"/>
              </a:rPr>
              <a:t>which</a:t>
            </a:r>
            <a:r>
              <a:rPr sz="2500" b="1" spc="-182" dirty="0">
                <a:latin typeface="Arial"/>
                <a:cs typeface="Arial"/>
              </a:rPr>
              <a:t> </a:t>
            </a:r>
            <a:r>
              <a:rPr sz="2500" b="1" spc="-168" dirty="0">
                <a:latin typeface="Arial"/>
                <a:cs typeface="Arial"/>
              </a:rPr>
              <a:t>ethanol </a:t>
            </a:r>
            <a:r>
              <a:rPr sz="2500" b="1" spc="-141" dirty="0">
                <a:latin typeface="Arial"/>
                <a:cs typeface="Arial"/>
              </a:rPr>
              <a:t>is </a:t>
            </a:r>
            <a:r>
              <a:rPr sz="2500" b="1" spc="-177" dirty="0">
                <a:latin typeface="Arial"/>
                <a:cs typeface="Arial"/>
              </a:rPr>
              <a:t>added. </a:t>
            </a:r>
            <a:r>
              <a:rPr sz="2500" b="1" spc="-172" dirty="0">
                <a:latin typeface="Arial"/>
                <a:cs typeface="Arial"/>
              </a:rPr>
              <a:t> </a:t>
            </a:r>
            <a:r>
              <a:rPr sz="2500" b="1" spc="-227" dirty="0">
                <a:latin typeface="Arial"/>
                <a:cs typeface="Arial"/>
              </a:rPr>
              <a:t>When</a:t>
            </a:r>
            <a:r>
              <a:rPr sz="2500" b="1" spc="-222" dirty="0">
                <a:latin typeface="Arial"/>
                <a:cs typeface="Arial"/>
              </a:rPr>
              <a:t> </a:t>
            </a:r>
            <a:r>
              <a:rPr sz="2500" b="1" spc="-168" dirty="0">
                <a:latin typeface="Arial"/>
                <a:cs typeface="Arial"/>
              </a:rPr>
              <a:t>ethanol</a:t>
            </a:r>
            <a:r>
              <a:rPr sz="2500" b="1" spc="-163" dirty="0">
                <a:latin typeface="Arial"/>
                <a:cs typeface="Arial"/>
              </a:rPr>
              <a:t> </a:t>
            </a:r>
            <a:r>
              <a:rPr sz="2500" b="1" spc="-141" dirty="0">
                <a:latin typeface="Arial"/>
                <a:cs typeface="Arial"/>
              </a:rPr>
              <a:t>is</a:t>
            </a:r>
            <a:r>
              <a:rPr sz="2500" b="1" spc="-136" dirty="0">
                <a:latin typeface="Arial"/>
                <a:cs typeface="Arial"/>
              </a:rPr>
              <a:t> </a:t>
            </a:r>
            <a:r>
              <a:rPr sz="2500" b="1" spc="-182" dirty="0">
                <a:latin typeface="Arial"/>
                <a:cs typeface="Arial"/>
              </a:rPr>
              <a:t>blended</a:t>
            </a:r>
            <a:r>
              <a:rPr sz="2500" b="1" spc="-177" dirty="0">
                <a:latin typeface="Arial"/>
                <a:cs typeface="Arial"/>
              </a:rPr>
              <a:t> </a:t>
            </a:r>
            <a:r>
              <a:rPr sz="2500" b="1" spc="-200" dirty="0">
                <a:latin typeface="Arial"/>
                <a:cs typeface="Arial"/>
              </a:rPr>
              <a:t>up</a:t>
            </a:r>
            <a:r>
              <a:rPr sz="2500" b="1" spc="-195" dirty="0">
                <a:latin typeface="Arial"/>
                <a:cs typeface="Arial"/>
              </a:rPr>
              <a:t> </a:t>
            </a:r>
            <a:r>
              <a:rPr sz="2500" b="1" spc="-159" dirty="0">
                <a:latin typeface="Arial"/>
                <a:cs typeface="Arial"/>
              </a:rPr>
              <a:t>to</a:t>
            </a:r>
            <a:r>
              <a:rPr sz="2500" b="1" spc="-154" dirty="0">
                <a:latin typeface="Arial"/>
                <a:cs typeface="Arial"/>
              </a:rPr>
              <a:t> </a:t>
            </a:r>
            <a:r>
              <a:rPr sz="2500" b="1" spc="-182" dirty="0">
                <a:latin typeface="Arial"/>
                <a:cs typeface="Arial"/>
              </a:rPr>
              <a:t>about</a:t>
            </a:r>
            <a:r>
              <a:rPr sz="2500" b="1" spc="-177" dirty="0">
                <a:latin typeface="Arial"/>
                <a:cs typeface="Arial"/>
              </a:rPr>
              <a:t> </a:t>
            </a:r>
            <a:r>
              <a:rPr sz="2500" b="1" spc="-185" dirty="0">
                <a:latin typeface="Arial"/>
                <a:cs typeface="Arial"/>
              </a:rPr>
              <a:t>40</a:t>
            </a:r>
            <a:r>
              <a:rPr sz="2500" b="1" spc="-182" dirty="0">
                <a:latin typeface="Arial"/>
                <a:cs typeface="Arial"/>
              </a:rPr>
              <a:t> </a:t>
            </a:r>
            <a:r>
              <a:rPr sz="2500" b="1" spc="-172" dirty="0">
                <a:latin typeface="Arial"/>
                <a:cs typeface="Arial"/>
              </a:rPr>
              <a:t>percent</a:t>
            </a:r>
            <a:r>
              <a:rPr sz="2500" b="1" spc="-168" dirty="0">
                <a:latin typeface="Arial"/>
                <a:cs typeface="Arial"/>
              </a:rPr>
              <a:t> with</a:t>
            </a:r>
            <a:r>
              <a:rPr sz="2500" b="1" spc="-163" dirty="0">
                <a:latin typeface="Arial"/>
                <a:cs typeface="Arial"/>
              </a:rPr>
              <a:t> </a:t>
            </a:r>
            <a:r>
              <a:rPr sz="2500" b="1" spc="-159" dirty="0">
                <a:latin typeface="Arial"/>
                <a:cs typeface="Arial"/>
              </a:rPr>
              <a:t>gasoline,</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91" dirty="0">
                <a:latin typeface="Arial"/>
                <a:cs typeface="Arial"/>
              </a:rPr>
              <a:t>two</a:t>
            </a:r>
            <a:r>
              <a:rPr sz="2500" b="1" spc="-185" dirty="0">
                <a:latin typeface="Arial"/>
                <a:cs typeface="Arial"/>
              </a:rPr>
              <a:t> </a:t>
            </a:r>
            <a:r>
              <a:rPr sz="2500" b="1" spc="-159" dirty="0">
                <a:latin typeface="Arial"/>
                <a:cs typeface="Arial"/>
              </a:rPr>
              <a:t>fuels </a:t>
            </a:r>
            <a:r>
              <a:rPr sz="2500" b="1" spc="-154" dirty="0">
                <a:latin typeface="Arial"/>
                <a:cs typeface="Arial"/>
              </a:rPr>
              <a:t> </a:t>
            </a:r>
            <a:r>
              <a:rPr sz="2500" b="1" spc="-195" dirty="0">
                <a:latin typeface="Arial"/>
                <a:cs typeface="Arial"/>
              </a:rPr>
              <a:t>combined</a:t>
            </a:r>
            <a:r>
              <a:rPr sz="2500" b="1" spc="-191" dirty="0">
                <a:latin typeface="Arial"/>
                <a:cs typeface="Arial"/>
              </a:rPr>
              <a:t> </a:t>
            </a:r>
            <a:r>
              <a:rPr sz="2500" b="1" spc="-185" dirty="0">
                <a:latin typeface="Arial"/>
                <a:cs typeface="Arial"/>
              </a:rPr>
              <a:t>have</a:t>
            </a:r>
            <a:r>
              <a:rPr sz="2500" b="1" spc="-182" dirty="0">
                <a:latin typeface="Arial"/>
                <a:cs typeface="Arial"/>
              </a:rPr>
              <a:t> </a:t>
            </a:r>
            <a:r>
              <a:rPr sz="2500" b="1" spc="-168" dirty="0">
                <a:latin typeface="Arial"/>
                <a:cs typeface="Arial"/>
              </a:rPr>
              <a:t>higher</a:t>
            </a:r>
            <a:r>
              <a:rPr sz="2500" b="1" spc="-163" dirty="0">
                <a:latin typeface="Arial"/>
                <a:cs typeface="Arial"/>
              </a:rPr>
              <a:t> </a:t>
            </a:r>
            <a:r>
              <a:rPr sz="2500" b="1" spc="-168" dirty="0">
                <a:latin typeface="Arial"/>
                <a:cs typeface="Arial"/>
              </a:rPr>
              <a:t>evaporative</a:t>
            </a:r>
            <a:r>
              <a:rPr sz="2500" b="1" spc="-163" dirty="0">
                <a:latin typeface="Arial"/>
                <a:cs typeface="Arial"/>
              </a:rPr>
              <a:t> </a:t>
            </a:r>
            <a:r>
              <a:rPr sz="2500" b="1" spc="-182" dirty="0">
                <a:latin typeface="Arial"/>
                <a:cs typeface="Arial"/>
              </a:rPr>
              <a:t>emissions</a:t>
            </a:r>
            <a:r>
              <a:rPr sz="2500" b="1" spc="-177" dirty="0">
                <a:latin typeface="Arial"/>
                <a:cs typeface="Arial"/>
              </a:rPr>
              <a:t> than</a:t>
            </a:r>
            <a:r>
              <a:rPr sz="2500" b="1" spc="-172" dirty="0">
                <a:latin typeface="Arial"/>
                <a:cs typeface="Arial"/>
              </a:rPr>
              <a:t> </a:t>
            </a:r>
            <a:r>
              <a:rPr sz="2500" b="1" spc="-154" dirty="0">
                <a:latin typeface="Arial"/>
                <a:cs typeface="Arial"/>
              </a:rPr>
              <a:t>either</a:t>
            </a:r>
            <a:r>
              <a:rPr sz="2500" b="1" spc="-150" dirty="0">
                <a:latin typeface="Arial"/>
                <a:cs typeface="Arial"/>
              </a:rPr>
              <a:t> </a:t>
            </a:r>
            <a:r>
              <a:rPr sz="2500" b="1" spc="-191" dirty="0">
                <a:latin typeface="Arial"/>
                <a:cs typeface="Arial"/>
              </a:rPr>
              <a:t>does</a:t>
            </a:r>
            <a:r>
              <a:rPr sz="2500" b="1" spc="123" dirty="0">
                <a:latin typeface="Arial"/>
                <a:cs typeface="Arial"/>
              </a:rPr>
              <a:t> </a:t>
            </a:r>
            <a:r>
              <a:rPr sz="2500" b="1" spc="-200" dirty="0">
                <a:latin typeface="Arial"/>
                <a:cs typeface="Arial"/>
              </a:rPr>
              <a:t>on</a:t>
            </a:r>
            <a:r>
              <a:rPr sz="2500" b="1" spc="103" dirty="0">
                <a:latin typeface="Arial"/>
                <a:cs typeface="Arial"/>
              </a:rPr>
              <a:t> </a:t>
            </a:r>
            <a:r>
              <a:rPr sz="2500" b="1" spc="-132" dirty="0">
                <a:latin typeface="Arial"/>
                <a:cs typeface="Arial"/>
              </a:rPr>
              <a:t>its </a:t>
            </a:r>
            <a:r>
              <a:rPr sz="2500" b="1" spc="-218" dirty="0">
                <a:latin typeface="Arial"/>
                <a:cs typeface="Arial"/>
              </a:rPr>
              <a:t>own</a:t>
            </a:r>
            <a:r>
              <a:rPr sz="2500" b="1" spc="68" dirty="0">
                <a:latin typeface="Arial"/>
                <a:cs typeface="Arial"/>
              </a:rPr>
              <a:t> </a:t>
            </a:r>
            <a:r>
              <a:rPr sz="2500" b="1" spc="-208" dirty="0">
                <a:latin typeface="Arial"/>
                <a:cs typeface="Arial"/>
              </a:rPr>
              <a:t>(WWI </a:t>
            </a:r>
            <a:r>
              <a:rPr sz="2500" b="1" spc="-204" dirty="0">
                <a:latin typeface="Arial"/>
                <a:cs typeface="Arial"/>
              </a:rPr>
              <a:t> </a:t>
            </a:r>
            <a:r>
              <a:rPr sz="2500" b="1" spc="-185" dirty="0">
                <a:latin typeface="Arial"/>
                <a:cs typeface="Arial"/>
              </a:rPr>
              <a:t>2006</a:t>
            </a:r>
            <a:r>
              <a:rPr sz="2500" b="1" spc="-95" dirty="0">
                <a:latin typeface="Arial"/>
                <a:cs typeface="Arial"/>
              </a:rPr>
              <a:t> </a:t>
            </a:r>
            <a:r>
              <a:rPr sz="2500" b="1" spc="-145" dirty="0">
                <a:latin typeface="Arial"/>
                <a:cs typeface="Arial"/>
              </a:rPr>
              <a:t>p.</a:t>
            </a:r>
            <a:r>
              <a:rPr sz="2500" b="1" spc="-91" dirty="0">
                <a:latin typeface="Arial"/>
                <a:cs typeface="Arial"/>
              </a:rPr>
              <a:t> </a:t>
            </a:r>
            <a:r>
              <a:rPr sz="2500" b="1" spc="-154" dirty="0">
                <a:latin typeface="Arial"/>
                <a:cs typeface="Arial"/>
              </a:rPr>
              <a:t>192).</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241" dirty="0"/>
              <a:t>-</a:t>
            </a:r>
            <a:r>
              <a:rPr spc="-200" dirty="0"/>
              <a:t> </a:t>
            </a:r>
            <a:r>
              <a:rPr spc="-481" dirty="0"/>
              <a:t>P</a:t>
            </a:r>
            <a:r>
              <a:rPr spc="-522" dirty="0"/>
              <a:t>R</a:t>
            </a:r>
            <a:r>
              <a:rPr spc="-558" dirty="0"/>
              <a:t>O</a:t>
            </a:r>
            <a:r>
              <a:rPr spc="-481" dirty="0"/>
              <a:t>PE</a:t>
            </a:r>
            <a:r>
              <a:rPr spc="-522" dirty="0"/>
              <a:t>R</a:t>
            </a:r>
            <a:r>
              <a:rPr spc="-322" dirty="0"/>
              <a:t>TI</a:t>
            </a:r>
            <a:r>
              <a:rPr spc="-486" dirty="0"/>
              <a:t>E</a:t>
            </a:r>
            <a:r>
              <a:rPr spc="-481" dirty="0"/>
              <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2210" y="399090"/>
            <a:ext cx="8707094" cy="6059819"/>
            <a:chOff x="924098" y="439737"/>
            <a:chExt cx="9593928" cy="6677023"/>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1374028" y="439737"/>
              <a:ext cx="9143998" cy="6677023"/>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21764" y="1822430"/>
            <a:ext cx="9460975" cy="3474125"/>
          </a:xfrm>
          <a:prstGeom prst="rect">
            <a:avLst/>
          </a:prstGeom>
        </p:spPr>
        <p:txBody>
          <a:bodyPr vert="horz" wrap="square" lIns="0" tIns="11526" rIns="0" bIns="0" rtlCol="0">
            <a:spAutoFit/>
          </a:bodyPr>
          <a:lstStyle/>
          <a:p>
            <a:pPr marL="184424" marR="4611" indent="-172898" algn="just">
              <a:spcBef>
                <a:spcPts val="91"/>
              </a:spcBef>
            </a:pPr>
            <a:r>
              <a:rPr sz="2500" b="1" spc="-168" dirty="0">
                <a:latin typeface="Arial"/>
                <a:cs typeface="Arial"/>
              </a:rPr>
              <a:t>This</a:t>
            </a:r>
            <a:r>
              <a:rPr sz="2500" b="1" spc="-163" dirty="0">
                <a:latin typeface="Arial"/>
                <a:cs typeface="Arial"/>
              </a:rPr>
              <a:t> </a:t>
            </a:r>
            <a:r>
              <a:rPr sz="2500" b="1" spc="-191" dirty="0">
                <a:latin typeface="Arial"/>
                <a:cs typeface="Arial"/>
              </a:rPr>
              <a:t>example</a:t>
            </a:r>
            <a:r>
              <a:rPr sz="2500" b="1" spc="-185" dirty="0">
                <a:latin typeface="Arial"/>
                <a:cs typeface="Arial"/>
              </a:rPr>
              <a:t> </a:t>
            </a:r>
            <a:r>
              <a:rPr sz="2500" b="1" spc="-204" dirty="0">
                <a:latin typeface="Arial"/>
                <a:cs typeface="Arial"/>
              </a:rPr>
              <a:t>shows</a:t>
            </a:r>
            <a:r>
              <a:rPr sz="2500" b="1" spc="-200" dirty="0">
                <a:latin typeface="Arial"/>
                <a:cs typeface="Arial"/>
              </a:rPr>
              <a:t> </a:t>
            </a:r>
            <a:r>
              <a:rPr sz="2500" b="1" spc="-154" dirty="0">
                <a:latin typeface="Arial"/>
                <a:cs typeface="Arial"/>
              </a:rPr>
              <a:t>that</a:t>
            </a:r>
            <a:r>
              <a:rPr sz="2500" b="1" spc="-150" dirty="0">
                <a:latin typeface="Arial"/>
                <a:cs typeface="Arial"/>
              </a:rPr>
              <a:t> different</a:t>
            </a:r>
            <a:r>
              <a:rPr sz="2500" b="1" spc="-145" dirty="0">
                <a:latin typeface="Arial"/>
                <a:cs typeface="Arial"/>
              </a:rPr>
              <a:t> </a:t>
            </a:r>
            <a:r>
              <a:rPr sz="2500" b="1" spc="-177" dirty="0">
                <a:latin typeface="Arial"/>
                <a:cs typeface="Arial"/>
              </a:rPr>
              <a:t>blends</a:t>
            </a:r>
            <a:r>
              <a:rPr sz="2500" b="1" spc="-172" dirty="0">
                <a:latin typeface="Arial"/>
                <a:cs typeface="Arial"/>
              </a:rPr>
              <a:t> </a:t>
            </a:r>
            <a:r>
              <a:rPr sz="2500" b="1" spc="-154" dirty="0">
                <a:latin typeface="Arial"/>
                <a:cs typeface="Arial"/>
              </a:rPr>
              <a:t>of</a:t>
            </a:r>
            <a:r>
              <a:rPr sz="2500" b="1" spc="-150" dirty="0">
                <a:latin typeface="Arial"/>
                <a:cs typeface="Arial"/>
              </a:rPr>
              <a:t> </a:t>
            </a:r>
            <a:r>
              <a:rPr sz="2500" b="1" spc="-168" dirty="0">
                <a:latin typeface="Arial"/>
                <a:cs typeface="Arial"/>
              </a:rPr>
              <a:t>ethanol</a:t>
            </a:r>
            <a:r>
              <a:rPr sz="2500" b="1" spc="-163" dirty="0">
                <a:latin typeface="Arial"/>
                <a:cs typeface="Arial"/>
              </a:rPr>
              <a:t> </a:t>
            </a:r>
            <a:r>
              <a:rPr sz="2500" b="1" spc="-195" dirty="0">
                <a:latin typeface="Arial"/>
                <a:cs typeface="Arial"/>
              </a:rPr>
              <a:t>and</a:t>
            </a:r>
            <a:r>
              <a:rPr sz="2500" b="1" spc="-191" dirty="0">
                <a:latin typeface="Arial"/>
                <a:cs typeface="Arial"/>
              </a:rPr>
              <a:t> </a:t>
            </a:r>
            <a:r>
              <a:rPr sz="2500" b="1" spc="-154" dirty="0">
                <a:latin typeface="Arial"/>
                <a:cs typeface="Arial"/>
              </a:rPr>
              <a:t>petrol</a:t>
            </a:r>
            <a:r>
              <a:rPr sz="2500" b="1" spc="-150" dirty="0">
                <a:latin typeface="Arial"/>
                <a:cs typeface="Arial"/>
              </a:rPr>
              <a:t> </a:t>
            </a:r>
            <a:r>
              <a:rPr sz="2500" b="1" spc="-185" dirty="0">
                <a:latin typeface="Arial"/>
                <a:cs typeface="Arial"/>
              </a:rPr>
              <a:t>have</a:t>
            </a:r>
            <a:r>
              <a:rPr sz="2500" b="1" spc="-182" dirty="0">
                <a:latin typeface="Arial"/>
                <a:cs typeface="Arial"/>
              </a:rPr>
              <a:t> </a:t>
            </a:r>
            <a:r>
              <a:rPr sz="2500" b="1" spc="-150" dirty="0">
                <a:latin typeface="Arial"/>
                <a:cs typeface="Arial"/>
              </a:rPr>
              <a:t>different </a:t>
            </a:r>
            <a:r>
              <a:rPr sz="2500" b="1" spc="-145" dirty="0">
                <a:latin typeface="Arial"/>
                <a:cs typeface="Arial"/>
              </a:rPr>
              <a:t> </a:t>
            </a:r>
            <a:r>
              <a:rPr sz="2500" b="1" spc="-159" dirty="0">
                <a:latin typeface="Arial"/>
                <a:cs typeface="Arial"/>
              </a:rPr>
              <a:t>properties. </a:t>
            </a:r>
            <a:r>
              <a:rPr sz="2500" b="1" spc="-191" dirty="0">
                <a:latin typeface="Arial"/>
                <a:cs typeface="Arial"/>
              </a:rPr>
              <a:t>Depending</a:t>
            </a:r>
            <a:r>
              <a:rPr sz="2500" b="1" spc="-185" dirty="0">
                <a:latin typeface="Arial"/>
                <a:cs typeface="Arial"/>
              </a:rPr>
              <a:t> </a:t>
            </a:r>
            <a:r>
              <a:rPr sz="2500" b="1" spc="-200" dirty="0">
                <a:latin typeface="Arial"/>
                <a:cs typeface="Arial"/>
              </a:rPr>
              <a:t>on</a:t>
            </a:r>
            <a:r>
              <a:rPr sz="2500" b="1" spc="-195" dirty="0">
                <a:latin typeface="Arial"/>
                <a:cs typeface="Arial"/>
              </a:rPr>
              <a:t> </a:t>
            </a:r>
            <a:r>
              <a:rPr sz="2500" b="1" spc="-168" dirty="0">
                <a:latin typeface="Arial"/>
                <a:cs typeface="Arial"/>
              </a:rPr>
              <a:t>the </a:t>
            </a:r>
            <a:r>
              <a:rPr sz="2500" b="1" spc="-154" dirty="0">
                <a:latin typeface="Arial"/>
                <a:cs typeface="Arial"/>
              </a:rPr>
              <a:t>situation </a:t>
            </a:r>
            <a:r>
              <a:rPr sz="2500" b="1" spc="-195" dirty="0">
                <a:latin typeface="Arial"/>
                <a:cs typeface="Arial"/>
              </a:rPr>
              <a:t>and</a:t>
            </a:r>
            <a:r>
              <a:rPr sz="2500" b="1" spc="-191" dirty="0">
                <a:latin typeface="Arial"/>
                <a:cs typeface="Arial"/>
              </a:rPr>
              <a:t> </a:t>
            </a:r>
            <a:r>
              <a:rPr sz="2500" b="1" spc="-168" dirty="0">
                <a:latin typeface="Arial"/>
                <a:cs typeface="Arial"/>
              </a:rPr>
              <a:t>the desired </a:t>
            </a:r>
            <a:r>
              <a:rPr sz="2500" b="1" spc="-136" dirty="0">
                <a:latin typeface="Arial"/>
                <a:cs typeface="Arial"/>
              </a:rPr>
              <a:t>fuel, </a:t>
            </a:r>
            <a:r>
              <a:rPr sz="2500" b="1" spc="-168" dirty="0">
                <a:latin typeface="Arial"/>
                <a:cs typeface="Arial"/>
              </a:rPr>
              <a:t>ethanol </a:t>
            </a:r>
            <a:r>
              <a:rPr sz="2500" b="1" spc="-141" dirty="0">
                <a:latin typeface="Arial"/>
                <a:cs typeface="Arial"/>
              </a:rPr>
              <a:t>is </a:t>
            </a:r>
            <a:r>
              <a:rPr sz="2500" b="1" spc="-163" dirty="0">
                <a:latin typeface="Arial"/>
                <a:cs typeface="Arial"/>
              </a:rPr>
              <a:t>therefore </a:t>
            </a:r>
            <a:r>
              <a:rPr sz="2500" b="1" spc="-159" dirty="0">
                <a:latin typeface="Arial"/>
                <a:cs typeface="Arial"/>
              </a:rPr>
              <a:t> </a:t>
            </a:r>
            <a:r>
              <a:rPr sz="2500" b="1" spc="-182" dirty="0">
                <a:latin typeface="Arial"/>
                <a:cs typeface="Arial"/>
              </a:rPr>
              <a:t>blended </a:t>
            </a:r>
            <a:r>
              <a:rPr sz="2500" b="1" spc="-168" dirty="0">
                <a:latin typeface="Arial"/>
                <a:cs typeface="Arial"/>
              </a:rPr>
              <a:t>with gasoline </a:t>
            </a:r>
            <a:r>
              <a:rPr sz="2500" b="1" spc="-150" dirty="0">
                <a:latin typeface="Arial"/>
                <a:cs typeface="Arial"/>
              </a:rPr>
              <a:t>at </a:t>
            </a:r>
            <a:r>
              <a:rPr sz="2500" b="1" spc="-191" dirty="0">
                <a:latin typeface="Arial"/>
                <a:cs typeface="Arial"/>
              </a:rPr>
              <a:t>any </a:t>
            </a:r>
            <a:r>
              <a:rPr sz="2500" b="1" spc="-136" dirty="0">
                <a:latin typeface="Arial"/>
                <a:cs typeface="Arial"/>
              </a:rPr>
              <a:t>ratio. </a:t>
            </a:r>
            <a:r>
              <a:rPr sz="2500" b="1" spc="-241" dirty="0">
                <a:latin typeface="Arial"/>
                <a:cs typeface="Arial"/>
              </a:rPr>
              <a:t>Common </a:t>
            </a:r>
            <a:r>
              <a:rPr sz="2500" b="1" spc="-168" dirty="0">
                <a:solidFill>
                  <a:srgbClr val="008000"/>
                </a:solidFill>
                <a:latin typeface="Arial"/>
                <a:cs typeface="Arial"/>
              </a:rPr>
              <a:t>ethanol </a:t>
            </a:r>
            <a:r>
              <a:rPr sz="2500" b="1" spc="-177" dirty="0">
                <a:solidFill>
                  <a:srgbClr val="008000"/>
                </a:solidFill>
                <a:latin typeface="Arial"/>
                <a:cs typeface="Arial"/>
              </a:rPr>
              <a:t>blends </a:t>
            </a:r>
            <a:r>
              <a:rPr sz="2500" b="1" spc="-168" dirty="0">
                <a:solidFill>
                  <a:srgbClr val="008000"/>
                </a:solidFill>
                <a:latin typeface="Arial"/>
                <a:cs typeface="Arial"/>
              </a:rPr>
              <a:t>are </a:t>
            </a:r>
            <a:r>
              <a:rPr sz="2500" b="1" spc="-163" dirty="0">
                <a:solidFill>
                  <a:srgbClr val="008000"/>
                </a:solidFill>
                <a:latin typeface="Arial"/>
                <a:cs typeface="Arial"/>
              </a:rPr>
              <a:t>E5, </a:t>
            </a:r>
            <a:r>
              <a:rPr sz="2500" b="1" spc="-172" dirty="0">
                <a:solidFill>
                  <a:srgbClr val="008000"/>
                </a:solidFill>
                <a:latin typeface="Arial"/>
                <a:cs typeface="Arial"/>
              </a:rPr>
              <a:t>E10, E20, E25, </a:t>
            </a:r>
            <a:r>
              <a:rPr sz="2500" b="1" spc="-168" dirty="0">
                <a:solidFill>
                  <a:srgbClr val="008000"/>
                </a:solidFill>
                <a:latin typeface="Arial"/>
                <a:cs typeface="Arial"/>
              </a:rPr>
              <a:t> </a:t>
            </a:r>
            <a:r>
              <a:rPr sz="2500" b="1" spc="-172" dirty="0">
                <a:solidFill>
                  <a:srgbClr val="008000"/>
                </a:solidFill>
                <a:latin typeface="Arial"/>
                <a:cs typeface="Arial"/>
              </a:rPr>
              <a:t>E70,</a:t>
            </a:r>
            <a:r>
              <a:rPr sz="2500" b="1" spc="77" dirty="0">
                <a:solidFill>
                  <a:srgbClr val="008000"/>
                </a:solidFill>
                <a:latin typeface="Arial"/>
                <a:cs typeface="Arial"/>
              </a:rPr>
              <a:t> </a:t>
            </a:r>
            <a:r>
              <a:rPr sz="2500" b="1" spc="-172" dirty="0">
                <a:solidFill>
                  <a:srgbClr val="008000"/>
                </a:solidFill>
                <a:latin typeface="Arial"/>
                <a:cs typeface="Arial"/>
              </a:rPr>
              <a:t>E85,</a:t>
            </a:r>
            <a:r>
              <a:rPr sz="2500" b="1" spc="82" dirty="0">
                <a:solidFill>
                  <a:srgbClr val="008000"/>
                </a:solidFill>
                <a:latin typeface="Arial"/>
                <a:cs typeface="Arial"/>
              </a:rPr>
              <a:t> </a:t>
            </a:r>
            <a:r>
              <a:rPr sz="2500" b="1" spc="-172" dirty="0">
                <a:solidFill>
                  <a:srgbClr val="008000"/>
                </a:solidFill>
                <a:latin typeface="Arial"/>
                <a:cs typeface="Arial"/>
              </a:rPr>
              <a:t>E95,</a:t>
            </a:r>
            <a:r>
              <a:rPr sz="2500" b="1" spc="77" dirty="0">
                <a:solidFill>
                  <a:srgbClr val="008000"/>
                </a:solidFill>
                <a:latin typeface="Arial"/>
                <a:cs typeface="Arial"/>
              </a:rPr>
              <a:t> </a:t>
            </a:r>
            <a:r>
              <a:rPr sz="2500" b="1" spc="-195" dirty="0">
                <a:solidFill>
                  <a:srgbClr val="008000"/>
                </a:solidFill>
                <a:latin typeface="Arial"/>
                <a:cs typeface="Arial"/>
              </a:rPr>
              <a:t>and</a:t>
            </a:r>
            <a:r>
              <a:rPr sz="2500" b="1" spc="82" dirty="0">
                <a:solidFill>
                  <a:srgbClr val="008000"/>
                </a:solidFill>
                <a:latin typeface="Arial"/>
                <a:cs typeface="Arial"/>
              </a:rPr>
              <a:t> </a:t>
            </a:r>
            <a:r>
              <a:rPr sz="2500" b="1" spc="-172" dirty="0">
                <a:solidFill>
                  <a:srgbClr val="008000"/>
                </a:solidFill>
                <a:latin typeface="Arial"/>
                <a:cs typeface="Arial"/>
              </a:rPr>
              <a:t>E100</a:t>
            </a:r>
            <a:r>
              <a:rPr sz="2500" b="1" spc="-172" dirty="0">
                <a:latin typeface="Arial"/>
                <a:cs typeface="Arial"/>
              </a:rPr>
              <a:t>,</a:t>
            </a:r>
            <a:r>
              <a:rPr sz="2500" b="1" spc="82" dirty="0">
                <a:latin typeface="Arial"/>
                <a:cs typeface="Arial"/>
              </a:rPr>
              <a:t> </a:t>
            </a:r>
            <a:r>
              <a:rPr sz="2500" b="1" spc="-185" dirty="0">
                <a:latin typeface="Arial"/>
                <a:cs typeface="Arial"/>
              </a:rPr>
              <a:t>which</a:t>
            </a:r>
            <a:r>
              <a:rPr sz="2500" b="1" spc="77" dirty="0">
                <a:latin typeface="Arial"/>
                <a:cs typeface="Arial"/>
              </a:rPr>
              <a:t> </a:t>
            </a:r>
            <a:r>
              <a:rPr sz="2500" b="1" spc="-168" dirty="0">
                <a:latin typeface="Arial"/>
                <a:cs typeface="Arial"/>
              </a:rPr>
              <a:t>contain</a:t>
            </a:r>
            <a:r>
              <a:rPr sz="2500" b="1" spc="82" dirty="0">
                <a:latin typeface="Arial"/>
                <a:cs typeface="Arial"/>
              </a:rPr>
              <a:t> </a:t>
            </a:r>
            <a:r>
              <a:rPr sz="2500" b="1" spc="-191" dirty="0">
                <a:latin typeface="Arial"/>
                <a:cs typeface="Arial"/>
              </a:rPr>
              <a:t>5%,</a:t>
            </a:r>
            <a:r>
              <a:rPr sz="2500" b="1" spc="77" dirty="0">
                <a:latin typeface="Arial"/>
                <a:cs typeface="Arial"/>
              </a:rPr>
              <a:t> </a:t>
            </a:r>
            <a:r>
              <a:rPr sz="2500" b="1" spc="-191" dirty="0">
                <a:latin typeface="Arial"/>
                <a:cs typeface="Arial"/>
              </a:rPr>
              <a:t>10%,</a:t>
            </a:r>
            <a:r>
              <a:rPr sz="2500" b="1" spc="82" dirty="0">
                <a:latin typeface="Arial"/>
                <a:cs typeface="Arial"/>
              </a:rPr>
              <a:t> </a:t>
            </a:r>
            <a:r>
              <a:rPr sz="2500" b="1" spc="-191" dirty="0">
                <a:latin typeface="Arial"/>
                <a:cs typeface="Arial"/>
              </a:rPr>
              <a:t>20%,</a:t>
            </a:r>
            <a:r>
              <a:rPr sz="2500" b="1" spc="82" dirty="0">
                <a:latin typeface="Arial"/>
                <a:cs typeface="Arial"/>
              </a:rPr>
              <a:t> </a:t>
            </a:r>
            <a:r>
              <a:rPr sz="2500" b="1" spc="-191" dirty="0">
                <a:latin typeface="Arial"/>
                <a:cs typeface="Arial"/>
              </a:rPr>
              <a:t>25%,</a:t>
            </a:r>
            <a:r>
              <a:rPr sz="2500" b="1" spc="77" dirty="0">
                <a:latin typeface="Arial"/>
                <a:cs typeface="Arial"/>
              </a:rPr>
              <a:t> </a:t>
            </a:r>
            <a:r>
              <a:rPr sz="2500" b="1" spc="-191" dirty="0">
                <a:latin typeface="Arial"/>
                <a:cs typeface="Arial"/>
              </a:rPr>
              <a:t>70%,</a:t>
            </a:r>
            <a:r>
              <a:rPr sz="2500" b="1" spc="82" dirty="0">
                <a:latin typeface="Arial"/>
                <a:cs typeface="Arial"/>
              </a:rPr>
              <a:t> </a:t>
            </a:r>
            <a:r>
              <a:rPr sz="2500" b="1" spc="-191" dirty="0">
                <a:latin typeface="Arial"/>
                <a:cs typeface="Arial"/>
              </a:rPr>
              <a:t>85%,</a:t>
            </a:r>
            <a:r>
              <a:rPr sz="2500" b="1" spc="77" dirty="0">
                <a:latin typeface="Arial"/>
                <a:cs typeface="Arial"/>
              </a:rPr>
              <a:t> </a:t>
            </a:r>
            <a:r>
              <a:rPr sz="2500" b="1" spc="-191" dirty="0">
                <a:latin typeface="Arial"/>
                <a:cs typeface="Arial"/>
              </a:rPr>
              <a:t>95%,</a:t>
            </a:r>
            <a:r>
              <a:rPr sz="2500" b="1" spc="82" dirty="0">
                <a:latin typeface="Arial"/>
                <a:cs typeface="Arial"/>
              </a:rPr>
              <a:t> </a:t>
            </a:r>
            <a:r>
              <a:rPr sz="2500" b="1" spc="-195" dirty="0">
                <a:latin typeface="Arial"/>
                <a:cs typeface="Arial"/>
              </a:rPr>
              <a:t>and</a:t>
            </a:r>
            <a:endParaRPr sz="2500" dirty="0">
              <a:latin typeface="Arial"/>
              <a:cs typeface="Arial"/>
            </a:endParaRPr>
          </a:p>
          <a:p>
            <a:pPr marL="184424" marR="4611" algn="just"/>
            <a:r>
              <a:rPr sz="2500" b="1" spc="-213" dirty="0">
                <a:latin typeface="Arial"/>
                <a:cs typeface="Arial"/>
              </a:rPr>
              <a:t>100%</a:t>
            </a:r>
            <a:r>
              <a:rPr sz="2500" b="1" spc="-208" dirty="0">
                <a:latin typeface="Arial"/>
                <a:cs typeface="Arial"/>
              </a:rPr>
              <a:t> </a:t>
            </a:r>
            <a:r>
              <a:rPr sz="2500" b="1" spc="-159" dirty="0">
                <a:latin typeface="Arial"/>
                <a:cs typeface="Arial"/>
              </a:rPr>
              <a:t>ethanol,</a:t>
            </a:r>
            <a:r>
              <a:rPr sz="2500" b="1" spc="-154" dirty="0">
                <a:latin typeface="Arial"/>
                <a:cs typeface="Arial"/>
              </a:rPr>
              <a:t> </a:t>
            </a:r>
            <a:r>
              <a:rPr sz="2500" b="1" spc="-163" dirty="0">
                <a:latin typeface="Arial"/>
                <a:cs typeface="Arial"/>
              </a:rPr>
              <a:t>respectively.</a:t>
            </a:r>
            <a:r>
              <a:rPr sz="2500" b="1" spc="-159" dirty="0">
                <a:latin typeface="Arial"/>
                <a:cs typeface="Arial"/>
              </a:rPr>
              <a:t> </a:t>
            </a:r>
            <a:r>
              <a:rPr sz="2500" b="1" spc="-182" dirty="0">
                <a:latin typeface="Arial"/>
                <a:cs typeface="Arial"/>
              </a:rPr>
              <a:t>Also</a:t>
            </a:r>
            <a:r>
              <a:rPr sz="2500" b="1" spc="-177" dirty="0">
                <a:latin typeface="Arial"/>
                <a:cs typeface="Arial"/>
              </a:rPr>
              <a:t> </a:t>
            </a:r>
            <a:r>
              <a:rPr sz="2500" b="1" spc="-168" dirty="0">
                <a:latin typeface="Arial"/>
                <a:cs typeface="Arial"/>
              </a:rPr>
              <a:t>other</a:t>
            </a:r>
            <a:r>
              <a:rPr sz="2500" b="1" spc="-163" dirty="0">
                <a:latin typeface="Arial"/>
                <a:cs typeface="Arial"/>
              </a:rPr>
              <a:t> </a:t>
            </a:r>
            <a:r>
              <a:rPr sz="2500" b="1" spc="-168" dirty="0">
                <a:latin typeface="Arial"/>
                <a:cs typeface="Arial"/>
              </a:rPr>
              <a:t>varying</a:t>
            </a:r>
            <a:r>
              <a:rPr sz="2500" b="1" spc="-163" dirty="0">
                <a:latin typeface="Arial"/>
                <a:cs typeface="Arial"/>
              </a:rPr>
              <a:t> </a:t>
            </a:r>
            <a:r>
              <a:rPr sz="2500" b="1" spc="-159" dirty="0">
                <a:latin typeface="Arial"/>
                <a:cs typeface="Arial"/>
              </a:rPr>
              <a:t>quantities</a:t>
            </a:r>
            <a:r>
              <a:rPr sz="2500" b="1" spc="-154" dirty="0">
                <a:latin typeface="Arial"/>
                <a:cs typeface="Arial"/>
              </a:rPr>
              <a:t> </a:t>
            </a:r>
            <a:r>
              <a:rPr sz="2500" b="1" spc="-168" dirty="0">
                <a:latin typeface="Arial"/>
                <a:cs typeface="Arial"/>
              </a:rPr>
              <a:t>are</a:t>
            </a:r>
            <a:r>
              <a:rPr sz="2500" b="1" spc="-163" dirty="0">
                <a:latin typeface="Arial"/>
                <a:cs typeface="Arial"/>
              </a:rPr>
              <a:t> </a:t>
            </a:r>
            <a:r>
              <a:rPr sz="2500" b="1" spc="-159" dirty="0">
                <a:latin typeface="Arial"/>
                <a:cs typeface="Arial"/>
              </a:rPr>
              <a:t>possible.</a:t>
            </a:r>
            <a:r>
              <a:rPr sz="2500" b="1" spc="-154" dirty="0">
                <a:latin typeface="Arial"/>
                <a:cs typeface="Arial"/>
              </a:rPr>
              <a:t> </a:t>
            </a:r>
            <a:r>
              <a:rPr sz="2500" b="1" spc="-150" dirty="0">
                <a:latin typeface="Arial"/>
                <a:cs typeface="Arial"/>
              </a:rPr>
              <a:t>In</a:t>
            </a:r>
            <a:r>
              <a:rPr sz="2500" b="1" spc="-145" dirty="0">
                <a:latin typeface="Arial"/>
                <a:cs typeface="Arial"/>
              </a:rPr>
              <a:t> </a:t>
            </a:r>
            <a:r>
              <a:rPr sz="2500" b="1" spc="-168" dirty="0">
                <a:latin typeface="Arial"/>
                <a:cs typeface="Arial"/>
              </a:rPr>
              <a:t>the </a:t>
            </a:r>
            <a:r>
              <a:rPr sz="2500" b="1" spc="-163" dirty="0">
                <a:latin typeface="Arial"/>
                <a:cs typeface="Arial"/>
              </a:rPr>
              <a:t> </a:t>
            </a:r>
            <a:r>
              <a:rPr sz="2500" b="1" spc="-191" dirty="0">
                <a:latin typeface="Arial"/>
                <a:cs typeface="Arial"/>
              </a:rPr>
              <a:t>European</a:t>
            </a:r>
            <a:r>
              <a:rPr sz="2500" b="1" spc="-185" dirty="0">
                <a:latin typeface="Arial"/>
                <a:cs typeface="Arial"/>
              </a:rPr>
              <a:t> </a:t>
            </a:r>
            <a:r>
              <a:rPr sz="2500" b="1" spc="-172" dirty="0">
                <a:latin typeface="Arial"/>
                <a:cs typeface="Arial"/>
              </a:rPr>
              <a:t>Union,</a:t>
            </a:r>
            <a:r>
              <a:rPr sz="2500" b="1" spc="-168" dirty="0">
                <a:latin typeface="Arial"/>
                <a:cs typeface="Arial"/>
              </a:rPr>
              <a:t> </a:t>
            </a:r>
            <a:r>
              <a:rPr sz="2500" b="1" spc="-159" dirty="0">
                <a:latin typeface="Arial"/>
                <a:cs typeface="Arial"/>
              </a:rPr>
              <a:t>so-called</a:t>
            </a:r>
            <a:r>
              <a:rPr sz="2500" b="1" spc="-154" dirty="0">
                <a:latin typeface="Arial"/>
                <a:cs typeface="Arial"/>
              </a:rPr>
              <a:t> </a:t>
            </a:r>
            <a:r>
              <a:rPr sz="2500" b="1" spc="-145" dirty="0">
                <a:latin typeface="Arial"/>
                <a:cs typeface="Arial"/>
              </a:rPr>
              <a:t>flexible-fuel</a:t>
            </a:r>
            <a:r>
              <a:rPr sz="2500" b="1" spc="-141" dirty="0">
                <a:latin typeface="Arial"/>
                <a:cs typeface="Arial"/>
              </a:rPr>
              <a:t> </a:t>
            </a:r>
            <a:r>
              <a:rPr sz="2500" b="1" spc="-163" dirty="0">
                <a:latin typeface="Arial"/>
                <a:cs typeface="Arial"/>
              </a:rPr>
              <a:t>vehicles</a:t>
            </a:r>
            <a:r>
              <a:rPr sz="2500" b="1" spc="-159" dirty="0">
                <a:latin typeface="Arial"/>
                <a:cs typeface="Arial"/>
              </a:rPr>
              <a:t> </a:t>
            </a:r>
            <a:r>
              <a:rPr sz="2500" b="1" spc="-172" dirty="0">
                <a:latin typeface="Arial"/>
                <a:cs typeface="Arial"/>
              </a:rPr>
              <a:t>(FFV)</a:t>
            </a:r>
            <a:r>
              <a:rPr sz="2500" b="1" spc="-168" dirty="0">
                <a:latin typeface="Arial"/>
                <a:cs typeface="Arial"/>
              </a:rPr>
              <a:t> are</a:t>
            </a:r>
            <a:r>
              <a:rPr sz="2500" b="1" spc="-163" dirty="0">
                <a:latin typeface="Arial"/>
                <a:cs typeface="Arial"/>
              </a:rPr>
              <a:t> </a:t>
            </a:r>
            <a:r>
              <a:rPr sz="2500" b="1" spc="-159" dirty="0">
                <a:latin typeface="Arial"/>
                <a:cs typeface="Arial"/>
              </a:rPr>
              <a:t>currently</a:t>
            </a:r>
            <a:r>
              <a:rPr sz="2500" b="1" spc="-154" dirty="0">
                <a:latin typeface="Arial"/>
                <a:cs typeface="Arial"/>
              </a:rPr>
              <a:t> </a:t>
            </a:r>
            <a:r>
              <a:rPr sz="2500" b="1" spc="-163" dirty="0">
                <a:latin typeface="Arial"/>
                <a:cs typeface="Arial"/>
              </a:rPr>
              <a:t>entering</a:t>
            </a:r>
            <a:r>
              <a:rPr sz="2500" b="1" spc="-159" dirty="0">
                <a:latin typeface="Arial"/>
                <a:cs typeface="Arial"/>
              </a:rPr>
              <a:t> </a:t>
            </a:r>
            <a:r>
              <a:rPr sz="2500" b="1" spc="-168" dirty="0">
                <a:latin typeface="Arial"/>
                <a:cs typeface="Arial"/>
              </a:rPr>
              <a:t>the </a:t>
            </a:r>
            <a:r>
              <a:rPr sz="2500" b="1" spc="-163" dirty="0">
                <a:latin typeface="Arial"/>
                <a:cs typeface="Arial"/>
              </a:rPr>
              <a:t> </a:t>
            </a:r>
            <a:r>
              <a:rPr sz="2500" b="1" spc="-168" dirty="0">
                <a:latin typeface="Arial"/>
                <a:cs typeface="Arial"/>
              </a:rPr>
              <a:t>market.</a:t>
            </a:r>
            <a:r>
              <a:rPr sz="2500" b="1" spc="-91" dirty="0">
                <a:latin typeface="Arial"/>
                <a:cs typeface="Arial"/>
              </a:rPr>
              <a:t> </a:t>
            </a:r>
            <a:r>
              <a:rPr sz="2500" b="1" spc="-191" dirty="0">
                <a:latin typeface="Arial"/>
                <a:cs typeface="Arial"/>
              </a:rPr>
              <a:t>They</a:t>
            </a:r>
            <a:r>
              <a:rPr sz="2500" b="1" spc="-91" dirty="0">
                <a:latin typeface="Arial"/>
                <a:cs typeface="Arial"/>
              </a:rPr>
              <a:t> </a:t>
            </a:r>
            <a:r>
              <a:rPr sz="2500" b="1" spc="-191" dirty="0">
                <a:latin typeface="Arial"/>
                <a:cs typeface="Arial"/>
              </a:rPr>
              <a:t>can</a:t>
            </a:r>
            <a:r>
              <a:rPr sz="2500" b="1" spc="-91" dirty="0">
                <a:latin typeface="Arial"/>
                <a:cs typeface="Arial"/>
              </a:rPr>
              <a:t> </a:t>
            </a:r>
            <a:r>
              <a:rPr sz="2500" b="1" spc="-177" dirty="0">
                <a:latin typeface="Arial"/>
                <a:cs typeface="Arial"/>
              </a:rPr>
              <a:t>run</a:t>
            </a:r>
            <a:r>
              <a:rPr sz="2500" b="1" spc="-91" dirty="0">
                <a:latin typeface="Arial"/>
                <a:cs typeface="Arial"/>
              </a:rPr>
              <a:t> </a:t>
            </a:r>
            <a:r>
              <a:rPr sz="2500" b="1" spc="-168" dirty="0">
                <a:latin typeface="Arial"/>
                <a:cs typeface="Arial"/>
              </a:rPr>
              <a:t>with</a:t>
            </a:r>
            <a:r>
              <a:rPr sz="2500" b="1" spc="-91" dirty="0">
                <a:latin typeface="Arial"/>
                <a:cs typeface="Arial"/>
              </a:rPr>
              <a:t> </a:t>
            </a:r>
            <a:r>
              <a:rPr sz="2500" b="1" spc="-191" dirty="0">
                <a:latin typeface="Arial"/>
                <a:cs typeface="Arial"/>
              </a:rPr>
              <a:t>an</a:t>
            </a:r>
            <a:r>
              <a:rPr sz="2500" b="1" spc="-91" dirty="0">
                <a:latin typeface="Arial"/>
                <a:cs typeface="Arial"/>
              </a:rPr>
              <a:t> </a:t>
            </a:r>
            <a:r>
              <a:rPr sz="2500" b="1" spc="-168" dirty="0">
                <a:latin typeface="Arial"/>
                <a:cs typeface="Arial"/>
              </a:rPr>
              <a:t>ethanol</a:t>
            </a:r>
            <a:r>
              <a:rPr sz="2500" b="1" spc="-91" dirty="0">
                <a:latin typeface="Arial"/>
                <a:cs typeface="Arial"/>
              </a:rPr>
              <a:t> </a:t>
            </a:r>
            <a:r>
              <a:rPr sz="2500" b="1" spc="-168" dirty="0">
                <a:latin typeface="Arial"/>
                <a:cs typeface="Arial"/>
              </a:rPr>
              <a:t>proportionof</a:t>
            </a:r>
            <a:r>
              <a:rPr sz="2500" b="1" spc="-91" dirty="0">
                <a:latin typeface="Arial"/>
                <a:cs typeface="Arial"/>
              </a:rPr>
              <a:t> </a:t>
            </a:r>
            <a:r>
              <a:rPr sz="2500" b="1" spc="-191" dirty="0">
                <a:latin typeface="Arial"/>
                <a:cs typeface="Arial"/>
              </a:rPr>
              <a:t>any</a:t>
            </a:r>
            <a:r>
              <a:rPr sz="2500" b="1" spc="-91" dirty="0">
                <a:latin typeface="Arial"/>
                <a:cs typeface="Arial"/>
              </a:rPr>
              <a:t> </a:t>
            </a:r>
            <a:r>
              <a:rPr sz="2500" b="1" spc="-172" dirty="0">
                <a:latin typeface="Arial"/>
                <a:cs typeface="Arial"/>
              </a:rPr>
              <a:t>mixture</a:t>
            </a:r>
            <a:r>
              <a:rPr sz="2500" b="1" spc="-91" dirty="0">
                <a:latin typeface="Arial"/>
                <a:cs typeface="Arial"/>
              </a:rPr>
              <a:t> </a:t>
            </a:r>
            <a:r>
              <a:rPr sz="2500" b="1" spc="-200" dirty="0">
                <a:latin typeface="Arial"/>
                <a:cs typeface="Arial"/>
              </a:rPr>
              <a:t>up</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85" dirty="0">
                <a:latin typeface="Arial"/>
                <a:cs typeface="Arial"/>
              </a:rPr>
              <a:t>85</a:t>
            </a:r>
            <a:r>
              <a:rPr sz="2500" b="1" spc="-91" dirty="0">
                <a:latin typeface="Arial"/>
                <a:cs typeface="Arial"/>
              </a:rPr>
              <a:t> </a:t>
            </a:r>
            <a:r>
              <a:rPr sz="2500" b="1" spc="-191" dirty="0">
                <a:latin typeface="Arial"/>
                <a:cs typeface="Arial"/>
              </a:rPr>
              <a:t>%.</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241" dirty="0"/>
              <a:t>-</a:t>
            </a:r>
            <a:r>
              <a:rPr spc="-200" dirty="0"/>
              <a:t> </a:t>
            </a:r>
            <a:r>
              <a:rPr spc="-481" dirty="0"/>
              <a:t>P</a:t>
            </a:r>
            <a:r>
              <a:rPr spc="-522" dirty="0"/>
              <a:t>R</a:t>
            </a:r>
            <a:r>
              <a:rPr spc="-558" dirty="0"/>
              <a:t>O</a:t>
            </a:r>
            <a:r>
              <a:rPr spc="-481" dirty="0"/>
              <a:t>PE</a:t>
            </a:r>
            <a:r>
              <a:rPr spc="-522" dirty="0"/>
              <a:t>R</a:t>
            </a:r>
            <a:r>
              <a:rPr spc="-322" dirty="0"/>
              <a:t>TI</a:t>
            </a:r>
            <a:r>
              <a:rPr spc="-486" dirty="0"/>
              <a:t>E</a:t>
            </a:r>
            <a:r>
              <a:rPr spc="-481" dirty="0"/>
              <a: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679662" y="1691937"/>
            <a:ext cx="8691795" cy="3474125"/>
          </a:xfrm>
          <a:prstGeom prst="rect">
            <a:avLst/>
          </a:prstGeom>
        </p:spPr>
        <p:txBody>
          <a:bodyPr vert="horz" wrap="square" lIns="0" tIns="11526" rIns="0" bIns="0" rtlCol="0">
            <a:spAutoFit/>
          </a:bodyPr>
          <a:lstStyle/>
          <a:p>
            <a:pPr marL="184424" marR="4611" indent="-172898" algn="just">
              <a:spcBef>
                <a:spcPts val="91"/>
              </a:spcBef>
            </a:pPr>
            <a:r>
              <a:rPr sz="2500" b="1" spc="-172" dirty="0">
                <a:latin typeface="Arial"/>
                <a:cs typeface="Arial"/>
              </a:rPr>
              <a:t>Ethanol </a:t>
            </a:r>
            <a:r>
              <a:rPr sz="2500" b="1" spc="-141" dirty="0">
                <a:latin typeface="Arial"/>
                <a:cs typeface="Arial"/>
              </a:rPr>
              <a:t>is </a:t>
            </a:r>
            <a:r>
              <a:rPr sz="2500" b="1" spc="-168" dirty="0">
                <a:latin typeface="Arial"/>
                <a:cs typeface="Arial"/>
              </a:rPr>
              <a:t>also </a:t>
            </a:r>
            <a:r>
              <a:rPr sz="2500" b="1" spc="-163" dirty="0">
                <a:latin typeface="Arial"/>
                <a:cs typeface="Arial"/>
              </a:rPr>
              <a:t>increasingly </a:t>
            </a:r>
            <a:r>
              <a:rPr sz="2500" b="1" spc="-191" dirty="0">
                <a:latin typeface="Arial"/>
                <a:cs typeface="Arial"/>
              </a:rPr>
              <a:t>used </a:t>
            </a:r>
            <a:r>
              <a:rPr sz="2500" b="1" spc="-185" dirty="0">
                <a:latin typeface="Arial"/>
                <a:cs typeface="Arial"/>
              </a:rPr>
              <a:t>as </a:t>
            </a:r>
            <a:r>
              <a:rPr sz="2500" b="1" spc="-191" dirty="0">
                <a:latin typeface="Arial"/>
                <a:cs typeface="Arial"/>
              </a:rPr>
              <a:t>an </a:t>
            </a:r>
            <a:r>
              <a:rPr sz="2500" b="1" spc="-182" dirty="0">
                <a:solidFill>
                  <a:srgbClr val="008000"/>
                </a:solidFill>
                <a:latin typeface="Arial"/>
                <a:cs typeface="Arial"/>
              </a:rPr>
              <a:t>oxygenate </a:t>
            </a:r>
            <a:r>
              <a:rPr sz="2500" b="1" spc="-159" dirty="0">
                <a:solidFill>
                  <a:srgbClr val="008000"/>
                </a:solidFill>
                <a:latin typeface="Arial"/>
                <a:cs typeface="Arial"/>
              </a:rPr>
              <a:t>additive </a:t>
            </a:r>
            <a:r>
              <a:rPr sz="2500" b="1" spc="-150" dirty="0">
                <a:latin typeface="Arial"/>
                <a:cs typeface="Arial"/>
              </a:rPr>
              <a:t>for </a:t>
            </a:r>
            <a:r>
              <a:rPr sz="2500" b="1" spc="-177" dirty="0">
                <a:solidFill>
                  <a:srgbClr val="008000"/>
                </a:solidFill>
                <a:latin typeface="Arial"/>
                <a:cs typeface="Arial"/>
              </a:rPr>
              <a:t>standard </a:t>
            </a:r>
            <a:r>
              <a:rPr sz="2500" b="1" spc="-145" dirty="0">
                <a:solidFill>
                  <a:srgbClr val="008000"/>
                </a:solidFill>
                <a:latin typeface="Arial"/>
                <a:cs typeface="Arial"/>
              </a:rPr>
              <a:t>petrol</a:t>
            </a:r>
            <a:r>
              <a:rPr sz="2500" b="1" spc="-145" dirty="0">
                <a:latin typeface="Arial"/>
                <a:cs typeface="Arial"/>
              </a:rPr>
              <a:t>, </a:t>
            </a:r>
            <a:r>
              <a:rPr sz="2500" b="1" spc="-185" dirty="0">
                <a:latin typeface="Arial"/>
                <a:cs typeface="Arial"/>
              </a:rPr>
              <a:t>as a </a:t>
            </a:r>
            <a:r>
              <a:rPr sz="2500" b="1" spc="-182" dirty="0">
                <a:latin typeface="Arial"/>
                <a:cs typeface="Arial"/>
              </a:rPr>
              <a:t> </a:t>
            </a:r>
            <a:r>
              <a:rPr sz="2500" b="1" spc="-177" dirty="0">
                <a:latin typeface="Arial"/>
                <a:cs typeface="Arial"/>
              </a:rPr>
              <a:t>replacement</a:t>
            </a:r>
            <a:r>
              <a:rPr sz="2500" b="1" spc="-172" dirty="0">
                <a:latin typeface="Arial"/>
                <a:cs typeface="Arial"/>
              </a:rPr>
              <a:t> </a:t>
            </a:r>
            <a:r>
              <a:rPr sz="2500" b="1" spc="-150" dirty="0">
                <a:latin typeface="Arial"/>
                <a:cs typeface="Arial"/>
              </a:rPr>
              <a:t>for</a:t>
            </a:r>
            <a:r>
              <a:rPr sz="2500" b="1" spc="-145" dirty="0">
                <a:latin typeface="Arial"/>
                <a:cs typeface="Arial"/>
              </a:rPr>
              <a:t> </a:t>
            </a:r>
            <a:r>
              <a:rPr sz="2500" b="1" spc="-177" dirty="0">
                <a:latin typeface="Arial"/>
                <a:cs typeface="Arial"/>
              </a:rPr>
              <a:t>methyl</a:t>
            </a:r>
            <a:r>
              <a:rPr sz="2500" b="1" spc="-172" dirty="0">
                <a:latin typeface="Arial"/>
                <a:cs typeface="Arial"/>
              </a:rPr>
              <a:t> </a:t>
            </a:r>
            <a:r>
              <a:rPr sz="2500" b="1" spc="-145" dirty="0">
                <a:latin typeface="Arial"/>
                <a:cs typeface="Arial"/>
              </a:rPr>
              <a:t>tertiary</a:t>
            </a:r>
            <a:r>
              <a:rPr sz="2500" b="1" spc="-141" dirty="0">
                <a:latin typeface="Arial"/>
                <a:cs typeface="Arial"/>
              </a:rPr>
              <a:t> </a:t>
            </a:r>
            <a:r>
              <a:rPr sz="2500" b="1" spc="-159" dirty="0">
                <a:latin typeface="Arial"/>
                <a:cs typeface="Arial"/>
              </a:rPr>
              <a:t>butyl</a:t>
            </a:r>
            <a:r>
              <a:rPr sz="2500" b="1" spc="-154" dirty="0">
                <a:latin typeface="Arial"/>
                <a:cs typeface="Arial"/>
              </a:rPr>
              <a:t> </a:t>
            </a:r>
            <a:r>
              <a:rPr sz="2500" b="1" spc="-163" dirty="0">
                <a:latin typeface="Arial"/>
                <a:cs typeface="Arial"/>
              </a:rPr>
              <a:t>ether</a:t>
            </a:r>
            <a:r>
              <a:rPr sz="2500" b="1" spc="-159" dirty="0">
                <a:latin typeface="Arial"/>
                <a:cs typeface="Arial"/>
              </a:rPr>
              <a:t> </a:t>
            </a:r>
            <a:r>
              <a:rPr sz="2500" b="1" spc="-182" dirty="0">
                <a:latin typeface="Arial"/>
                <a:cs typeface="Arial"/>
              </a:rPr>
              <a:t>(MTBE).</a:t>
            </a:r>
            <a:r>
              <a:rPr sz="2500" b="1" spc="-177" dirty="0">
                <a:latin typeface="Arial"/>
                <a:cs typeface="Arial"/>
              </a:rPr>
              <a:t> </a:t>
            </a:r>
            <a:r>
              <a:rPr sz="2500" b="1" spc="-236" dirty="0">
                <a:latin typeface="Arial"/>
                <a:cs typeface="Arial"/>
              </a:rPr>
              <a:t>MTBE</a:t>
            </a:r>
            <a:r>
              <a:rPr sz="2500" b="1" spc="-231" dirty="0">
                <a:latin typeface="Arial"/>
                <a:cs typeface="Arial"/>
              </a:rPr>
              <a:t> </a:t>
            </a:r>
            <a:r>
              <a:rPr sz="2500" b="1" spc="-141" dirty="0">
                <a:latin typeface="Arial"/>
                <a:cs typeface="Arial"/>
              </a:rPr>
              <a:t>is </a:t>
            </a:r>
            <a:r>
              <a:rPr sz="2500" b="1" spc="-163" dirty="0">
                <a:latin typeface="Arial"/>
                <a:cs typeface="Arial"/>
              </a:rPr>
              <a:t>usually</a:t>
            </a:r>
            <a:r>
              <a:rPr sz="2500" b="1" spc="-159" dirty="0">
                <a:latin typeface="Arial"/>
                <a:cs typeface="Arial"/>
              </a:rPr>
              <a:t> </a:t>
            </a:r>
            <a:r>
              <a:rPr sz="2500" b="1" spc="-191" dirty="0">
                <a:latin typeface="Arial"/>
                <a:cs typeface="Arial"/>
              </a:rPr>
              <a:t>mixed</a:t>
            </a:r>
            <a:r>
              <a:rPr sz="2500" b="1" spc="123" dirty="0">
                <a:latin typeface="Arial"/>
                <a:cs typeface="Arial"/>
              </a:rPr>
              <a:t> </a:t>
            </a:r>
            <a:r>
              <a:rPr sz="2500" b="1" spc="-168" dirty="0">
                <a:latin typeface="Arial"/>
                <a:cs typeface="Arial"/>
              </a:rPr>
              <a:t>with </a:t>
            </a:r>
            <a:r>
              <a:rPr sz="2500" b="1" spc="-163" dirty="0">
                <a:latin typeface="Arial"/>
                <a:cs typeface="Arial"/>
              </a:rPr>
              <a:t> </a:t>
            </a:r>
            <a:r>
              <a:rPr sz="2500" b="1" spc="-154" dirty="0">
                <a:latin typeface="Arial"/>
                <a:cs typeface="Arial"/>
              </a:rPr>
              <a:t>petrol</a:t>
            </a:r>
            <a:r>
              <a:rPr sz="2500" b="1" spc="-150" dirty="0">
                <a:latin typeface="Arial"/>
                <a:cs typeface="Arial"/>
              </a:rPr>
              <a:t> </a:t>
            </a:r>
            <a:r>
              <a:rPr sz="2500" b="1" spc="-185" dirty="0">
                <a:latin typeface="Arial"/>
                <a:cs typeface="Arial"/>
              </a:rPr>
              <a:t>as</a:t>
            </a:r>
            <a:r>
              <a:rPr sz="2500" b="1" spc="-182" dirty="0">
                <a:latin typeface="Arial"/>
                <a:cs typeface="Arial"/>
              </a:rPr>
              <a:t> </a:t>
            </a:r>
            <a:r>
              <a:rPr sz="2500" b="1" spc="-191" dirty="0">
                <a:latin typeface="Arial"/>
                <a:cs typeface="Arial"/>
              </a:rPr>
              <a:t>an</a:t>
            </a:r>
            <a:r>
              <a:rPr sz="2500" b="1" spc="-185" dirty="0">
                <a:latin typeface="Arial"/>
                <a:cs typeface="Arial"/>
              </a:rPr>
              <a:t> </a:t>
            </a:r>
            <a:r>
              <a:rPr sz="2500" b="1" spc="-159" dirty="0">
                <a:latin typeface="Arial"/>
                <a:cs typeface="Arial"/>
              </a:rPr>
              <a:t>additive</a:t>
            </a:r>
            <a:r>
              <a:rPr sz="2500" b="1" spc="-154" dirty="0">
                <a:latin typeface="Arial"/>
                <a:cs typeface="Arial"/>
              </a:rPr>
              <a:t> </a:t>
            </a:r>
            <a:r>
              <a:rPr sz="2500" b="1" spc="-159" dirty="0">
                <a:latin typeface="Arial"/>
                <a:cs typeface="Arial"/>
              </a:rPr>
              <a:t>to</a:t>
            </a:r>
            <a:r>
              <a:rPr sz="2500" b="1" spc="-154" dirty="0">
                <a:latin typeface="Arial"/>
                <a:cs typeface="Arial"/>
              </a:rPr>
              <a:t> </a:t>
            </a:r>
            <a:r>
              <a:rPr sz="2500" b="1" spc="-185" dirty="0">
                <a:latin typeface="Arial"/>
                <a:cs typeface="Arial"/>
              </a:rPr>
              <a:t>improve</a:t>
            </a:r>
            <a:r>
              <a:rPr sz="2500" b="1" spc="-182" dirty="0">
                <a:latin typeface="Arial"/>
                <a:cs typeface="Arial"/>
              </a:rPr>
              <a:t> </a:t>
            </a:r>
            <a:r>
              <a:rPr sz="2500" b="1" spc="-168" dirty="0">
                <a:latin typeface="Arial"/>
                <a:cs typeface="Arial"/>
              </a:rPr>
              <a:t>the</a:t>
            </a:r>
            <a:r>
              <a:rPr sz="2500" b="1" spc="-163" dirty="0">
                <a:latin typeface="Arial"/>
                <a:cs typeface="Arial"/>
              </a:rPr>
              <a:t> </a:t>
            </a:r>
            <a:r>
              <a:rPr sz="2500" b="1" spc="-177" dirty="0">
                <a:latin typeface="Arial"/>
                <a:cs typeface="Arial"/>
              </a:rPr>
              <a:t>octane</a:t>
            </a:r>
            <a:r>
              <a:rPr sz="2500" b="1" spc="-172" dirty="0">
                <a:latin typeface="Arial"/>
                <a:cs typeface="Arial"/>
              </a:rPr>
              <a:t> </a:t>
            </a:r>
            <a:r>
              <a:rPr sz="2500" b="1" spc="-200" dirty="0">
                <a:latin typeface="Arial"/>
                <a:cs typeface="Arial"/>
              </a:rPr>
              <a:t>number.</a:t>
            </a:r>
            <a:r>
              <a:rPr sz="2500" b="1" spc="-195" dirty="0">
                <a:latin typeface="Arial"/>
                <a:cs typeface="Arial"/>
              </a:rPr>
              <a:t> Because</a:t>
            </a:r>
            <a:r>
              <a:rPr sz="2500" b="1" spc="-191" dirty="0">
                <a:latin typeface="Arial"/>
                <a:cs typeface="Arial"/>
              </a:rPr>
              <a:t> </a:t>
            </a:r>
            <a:r>
              <a:rPr sz="2500" b="1" spc="-236" dirty="0">
                <a:latin typeface="Arial"/>
                <a:cs typeface="Arial"/>
              </a:rPr>
              <a:t>MTBE</a:t>
            </a:r>
            <a:r>
              <a:rPr sz="2500" b="1" spc="-231" dirty="0">
                <a:latin typeface="Arial"/>
                <a:cs typeface="Arial"/>
              </a:rPr>
              <a:t> </a:t>
            </a:r>
            <a:r>
              <a:rPr sz="2500" b="1" spc="-191" dirty="0">
                <a:latin typeface="Arial"/>
                <a:cs typeface="Arial"/>
              </a:rPr>
              <a:t>has</a:t>
            </a:r>
            <a:r>
              <a:rPr sz="2500" b="1" spc="-185" dirty="0">
                <a:latin typeface="Arial"/>
                <a:cs typeface="Arial"/>
              </a:rPr>
              <a:t> </a:t>
            </a:r>
            <a:r>
              <a:rPr sz="2500" b="1" spc="-159" dirty="0">
                <a:latin typeface="Arial"/>
                <a:cs typeface="Arial"/>
              </a:rPr>
              <a:t>toxic </a:t>
            </a:r>
            <a:r>
              <a:rPr sz="2500" b="1" spc="-154" dirty="0">
                <a:latin typeface="Arial"/>
                <a:cs typeface="Arial"/>
              </a:rPr>
              <a:t> </a:t>
            </a:r>
            <a:r>
              <a:rPr sz="2500" b="1" spc="-113" dirty="0">
                <a:latin typeface="Arial"/>
                <a:cs typeface="Arial"/>
              </a:rPr>
              <a:t>properties</a:t>
            </a:r>
            <a:r>
              <a:rPr sz="2500" b="1" spc="-109" dirty="0">
                <a:latin typeface="Arial"/>
                <a:cs typeface="Arial"/>
              </a:rPr>
              <a:t> </a:t>
            </a:r>
            <a:r>
              <a:rPr sz="2500" b="1" spc="-159" dirty="0">
                <a:latin typeface="Arial"/>
                <a:cs typeface="Arial"/>
              </a:rPr>
              <a:t>and</a:t>
            </a:r>
            <a:r>
              <a:rPr sz="2500" b="1" spc="-154" dirty="0">
                <a:latin typeface="Arial"/>
                <a:cs typeface="Arial"/>
              </a:rPr>
              <a:t> </a:t>
            </a:r>
            <a:r>
              <a:rPr sz="2500" b="1" spc="-109" dirty="0">
                <a:latin typeface="Arial"/>
                <a:cs typeface="Arial"/>
              </a:rPr>
              <a:t>is</a:t>
            </a:r>
            <a:r>
              <a:rPr sz="2500" b="1" spc="-103" dirty="0">
                <a:latin typeface="Arial"/>
                <a:cs typeface="Arial"/>
              </a:rPr>
              <a:t> </a:t>
            </a:r>
            <a:r>
              <a:rPr sz="2500" b="1" spc="-118" dirty="0">
                <a:latin typeface="Arial"/>
                <a:cs typeface="Arial"/>
              </a:rPr>
              <a:t>responsible</a:t>
            </a:r>
            <a:r>
              <a:rPr sz="2500" b="1" spc="-113" dirty="0">
                <a:latin typeface="Arial"/>
                <a:cs typeface="Arial"/>
              </a:rPr>
              <a:t> for</a:t>
            </a:r>
            <a:r>
              <a:rPr sz="2500" b="1" spc="-109" dirty="0">
                <a:latin typeface="Arial"/>
                <a:cs typeface="Arial"/>
              </a:rPr>
              <a:t> </a:t>
            </a:r>
            <a:r>
              <a:rPr sz="2500" b="1" spc="-118" dirty="0">
                <a:latin typeface="Arial"/>
                <a:cs typeface="Arial"/>
              </a:rPr>
              <a:t>considerable</a:t>
            </a:r>
            <a:r>
              <a:rPr sz="2500" b="1" spc="-113" dirty="0">
                <a:latin typeface="Arial"/>
                <a:cs typeface="Arial"/>
              </a:rPr>
              <a:t> </a:t>
            </a:r>
            <a:r>
              <a:rPr sz="2500" b="1" spc="-132" dirty="0">
                <a:latin typeface="Arial"/>
                <a:cs typeface="Arial"/>
              </a:rPr>
              <a:t>groundwater</a:t>
            </a:r>
            <a:r>
              <a:rPr sz="2500" b="1" spc="-127" dirty="0">
                <a:latin typeface="Arial"/>
                <a:cs typeface="Arial"/>
              </a:rPr>
              <a:t> </a:t>
            </a:r>
            <a:r>
              <a:rPr sz="2500" b="1" spc="-159" dirty="0">
                <a:latin typeface="Arial"/>
                <a:cs typeface="Arial"/>
              </a:rPr>
              <a:t>and</a:t>
            </a:r>
            <a:r>
              <a:rPr sz="2500" b="1" spc="-154" dirty="0">
                <a:latin typeface="Arial"/>
                <a:cs typeface="Arial"/>
              </a:rPr>
              <a:t> </a:t>
            </a:r>
            <a:r>
              <a:rPr sz="2500" b="1" spc="-100" dirty="0">
                <a:latin typeface="Arial"/>
                <a:cs typeface="Arial"/>
              </a:rPr>
              <a:t>soil </a:t>
            </a:r>
            <a:r>
              <a:rPr sz="2500" b="1" spc="-95" dirty="0">
                <a:latin typeface="Arial"/>
                <a:cs typeface="Arial"/>
              </a:rPr>
              <a:t> </a:t>
            </a:r>
            <a:r>
              <a:rPr sz="2500" b="1" spc="-168" dirty="0">
                <a:latin typeface="Arial"/>
                <a:cs typeface="Arial"/>
              </a:rPr>
              <a:t>contamination, </a:t>
            </a:r>
            <a:r>
              <a:rPr sz="2500" b="1" spc="-236" dirty="0">
                <a:latin typeface="Arial"/>
                <a:cs typeface="Arial"/>
              </a:rPr>
              <a:t>MTBE </a:t>
            </a:r>
            <a:r>
              <a:rPr sz="2500" b="1" spc="-141" dirty="0">
                <a:latin typeface="Arial"/>
                <a:cs typeface="Arial"/>
              </a:rPr>
              <a:t>is </a:t>
            </a:r>
            <a:r>
              <a:rPr sz="2500" b="1" spc="-204" dirty="0">
                <a:latin typeface="Arial"/>
                <a:cs typeface="Arial"/>
              </a:rPr>
              <a:t>more </a:t>
            </a:r>
            <a:r>
              <a:rPr sz="2500" b="1" spc="-195" dirty="0">
                <a:latin typeface="Arial"/>
                <a:cs typeface="Arial"/>
              </a:rPr>
              <a:t>and </a:t>
            </a:r>
            <a:r>
              <a:rPr sz="2500" b="1" spc="-172" dirty="0">
                <a:latin typeface="Arial"/>
                <a:cs typeface="Arial"/>
              </a:rPr>
              <a:t>morefrequently replaced </a:t>
            </a:r>
            <a:r>
              <a:rPr sz="2500" b="1" spc="-191" dirty="0">
                <a:latin typeface="Arial"/>
                <a:cs typeface="Arial"/>
              </a:rPr>
              <a:t>by </a:t>
            </a:r>
            <a:r>
              <a:rPr sz="2500" b="1" spc="-222" dirty="0">
                <a:latin typeface="Arial"/>
                <a:cs typeface="Arial"/>
              </a:rPr>
              <a:t>ETBE </a:t>
            </a:r>
            <a:r>
              <a:rPr sz="2500" b="1" spc="-150" dirty="0">
                <a:latin typeface="Arial"/>
                <a:cs typeface="Arial"/>
              </a:rPr>
              <a:t>(ethyl </a:t>
            </a:r>
            <a:r>
              <a:rPr sz="2500" b="1" spc="-145" dirty="0">
                <a:latin typeface="Arial"/>
                <a:cs typeface="Arial"/>
              </a:rPr>
              <a:t>tertiary </a:t>
            </a:r>
            <a:r>
              <a:rPr sz="2500" b="1" spc="-141" dirty="0">
                <a:latin typeface="Arial"/>
                <a:cs typeface="Arial"/>
              </a:rPr>
              <a:t> </a:t>
            </a:r>
            <a:r>
              <a:rPr sz="2500" b="1" spc="-159" dirty="0">
                <a:latin typeface="Arial"/>
                <a:cs typeface="Arial"/>
              </a:rPr>
              <a:t>butyl</a:t>
            </a:r>
            <a:r>
              <a:rPr sz="2500" b="1" spc="-154" dirty="0">
                <a:latin typeface="Arial"/>
                <a:cs typeface="Arial"/>
              </a:rPr>
              <a:t> </a:t>
            </a:r>
            <a:r>
              <a:rPr sz="2500" b="1" spc="-145" dirty="0">
                <a:latin typeface="Arial"/>
                <a:cs typeface="Arial"/>
              </a:rPr>
              <a:t>ether). </a:t>
            </a:r>
            <a:r>
              <a:rPr sz="2500" b="1" spc="-222" dirty="0">
                <a:latin typeface="Arial"/>
                <a:cs typeface="Arial"/>
              </a:rPr>
              <a:t>ETBE</a:t>
            </a:r>
            <a:r>
              <a:rPr sz="2500" b="1" spc="-218" dirty="0">
                <a:latin typeface="Arial"/>
                <a:cs typeface="Arial"/>
              </a:rPr>
              <a:t> </a:t>
            </a:r>
            <a:r>
              <a:rPr sz="2500" b="1" spc="-141" dirty="0">
                <a:latin typeface="Arial"/>
                <a:cs typeface="Arial"/>
              </a:rPr>
              <a:t>is </a:t>
            </a:r>
            <a:r>
              <a:rPr sz="2500" b="1" spc="-191" dirty="0">
                <a:latin typeface="Arial"/>
                <a:cs typeface="Arial"/>
              </a:rPr>
              <a:t>produced</a:t>
            </a:r>
            <a:r>
              <a:rPr sz="2500" b="1" spc="-185" dirty="0">
                <a:latin typeface="Arial"/>
                <a:cs typeface="Arial"/>
              </a:rPr>
              <a:t> from</a:t>
            </a:r>
            <a:r>
              <a:rPr sz="2500" b="1" spc="-182" dirty="0">
                <a:latin typeface="Arial"/>
                <a:cs typeface="Arial"/>
              </a:rPr>
              <a:t> </a:t>
            </a:r>
            <a:r>
              <a:rPr sz="2500" b="1" spc="-168" dirty="0">
                <a:latin typeface="Arial"/>
                <a:cs typeface="Arial"/>
              </a:rPr>
              <a:t>bioethanol</a:t>
            </a:r>
            <a:r>
              <a:rPr sz="2500" b="1" spc="-163" dirty="0">
                <a:latin typeface="Arial"/>
                <a:cs typeface="Arial"/>
              </a:rPr>
              <a:t> </a:t>
            </a:r>
            <a:r>
              <a:rPr sz="2500" b="1" spc="-195" dirty="0">
                <a:latin typeface="Arial"/>
                <a:cs typeface="Arial"/>
              </a:rPr>
              <a:t>and</a:t>
            </a:r>
            <a:r>
              <a:rPr sz="2500" b="1" spc="-191" dirty="0">
                <a:latin typeface="Arial"/>
                <a:cs typeface="Arial"/>
              </a:rPr>
              <a:t> </a:t>
            </a:r>
            <a:r>
              <a:rPr sz="2500" b="1" spc="-222" dirty="0">
                <a:latin typeface="Arial"/>
                <a:cs typeface="Arial"/>
              </a:rPr>
              <a:t>may</a:t>
            </a:r>
            <a:r>
              <a:rPr sz="2500" b="1" spc="-218" dirty="0">
                <a:latin typeface="Arial"/>
                <a:cs typeface="Arial"/>
              </a:rPr>
              <a:t> </a:t>
            </a:r>
            <a:r>
              <a:rPr sz="2500" b="1" spc="-191" dirty="0">
                <a:latin typeface="Arial"/>
                <a:cs typeface="Arial"/>
              </a:rPr>
              <a:t>be</a:t>
            </a:r>
            <a:r>
              <a:rPr sz="2500" b="1" spc="-185" dirty="0">
                <a:latin typeface="Arial"/>
                <a:cs typeface="Arial"/>
              </a:rPr>
              <a:t> </a:t>
            </a:r>
            <a:r>
              <a:rPr sz="2500" b="1" spc="-191" dirty="0">
                <a:latin typeface="Arial"/>
                <a:cs typeface="Arial"/>
              </a:rPr>
              <a:t>mixed</a:t>
            </a:r>
            <a:r>
              <a:rPr sz="2500" b="1" spc="-185" dirty="0">
                <a:latin typeface="Arial"/>
                <a:cs typeface="Arial"/>
              </a:rPr>
              <a:t> </a:t>
            </a:r>
            <a:r>
              <a:rPr sz="2500" b="1" spc="-150" dirty="0">
                <a:latin typeface="Arial"/>
                <a:cs typeface="Arial"/>
              </a:rPr>
              <a:t>in </a:t>
            </a:r>
            <a:r>
              <a:rPr sz="2500" b="1" spc="-222" dirty="0">
                <a:latin typeface="Arial"/>
                <a:cs typeface="Arial"/>
              </a:rPr>
              <a:t>maximum </a:t>
            </a:r>
            <a:r>
              <a:rPr sz="2500" b="1" spc="-218" dirty="0">
                <a:latin typeface="Arial"/>
                <a:cs typeface="Arial"/>
              </a:rPr>
              <a:t> </a:t>
            </a:r>
            <a:r>
              <a:rPr sz="2500" b="1" spc="-200" dirty="0">
                <a:latin typeface="Arial"/>
                <a:cs typeface="Arial"/>
              </a:rPr>
              <a:t>qu</a:t>
            </a:r>
            <a:r>
              <a:rPr sz="2500" b="1" spc="-191" dirty="0">
                <a:latin typeface="Arial"/>
                <a:cs typeface="Arial"/>
              </a:rPr>
              <a:t>an</a:t>
            </a:r>
            <a:r>
              <a:rPr sz="2500" b="1" spc="-113" dirty="0">
                <a:latin typeface="Arial"/>
                <a:cs typeface="Arial"/>
              </a:rPr>
              <a:t>t</a:t>
            </a:r>
            <a:r>
              <a:rPr sz="2500" b="1" spc="-103" dirty="0">
                <a:latin typeface="Arial"/>
                <a:cs typeface="Arial"/>
              </a:rPr>
              <a:t>it</a:t>
            </a:r>
            <a:r>
              <a:rPr sz="2500" b="1" spc="-95" dirty="0">
                <a:latin typeface="Arial"/>
                <a:cs typeface="Arial"/>
              </a:rPr>
              <a:t>i</a:t>
            </a:r>
            <a:r>
              <a:rPr sz="2500" b="1" spc="-182" dirty="0">
                <a:latin typeface="Arial"/>
                <a:cs typeface="Arial"/>
              </a:rPr>
              <a:t>e</a:t>
            </a:r>
            <a:r>
              <a:rPr sz="2500" b="1" spc="-185" dirty="0">
                <a:latin typeface="Arial"/>
                <a:cs typeface="Arial"/>
              </a:rPr>
              <a:t>s</a:t>
            </a:r>
            <a:r>
              <a:rPr sz="2500" b="1" spc="-91" dirty="0">
                <a:latin typeface="Arial"/>
                <a:cs typeface="Arial"/>
              </a:rPr>
              <a:t> </a:t>
            </a:r>
            <a:r>
              <a:rPr sz="2500" b="1" spc="-154" dirty="0">
                <a:latin typeface="Arial"/>
                <a:cs typeface="Arial"/>
              </a:rPr>
              <a:t>of</a:t>
            </a:r>
            <a:r>
              <a:rPr sz="2500" b="1" spc="-91" dirty="0">
                <a:latin typeface="Arial"/>
                <a:cs typeface="Arial"/>
              </a:rPr>
              <a:t> </a:t>
            </a:r>
            <a:r>
              <a:rPr sz="2500" b="1" spc="-185" dirty="0">
                <a:latin typeface="Arial"/>
                <a:cs typeface="Arial"/>
              </a:rPr>
              <a:t>15</a:t>
            </a:r>
            <a:r>
              <a:rPr sz="2500" b="1" spc="-91" dirty="0">
                <a:latin typeface="Arial"/>
                <a:cs typeface="Arial"/>
              </a:rPr>
              <a:t> </a:t>
            </a:r>
            <a:r>
              <a:rPr sz="2500" b="1" spc="-191" dirty="0">
                <a:latin typeface="Arial"/>
                <a:cs typeface="Arial"/>
              </a:rPr>
              <a:t>pe</a:t>
            </a:r>
            <a:r>
              <a:rPr sz="2500" b="1" spc="-136" dirty="0">
                <a:latin typeface="Arial"/>
                <a:cs typeface="Arial"/>
              </a:rPr>
              <a:t>r</a:t>
            </a:r>
            <a:r>
              <a:rPr sz="2500" b="1" spc="-168" dirty="0">
                <a:latin typeface="Arial"/>
                <a:cs typeface="Arial"/>
              </a:rPr>
              <a:t>cent</a:t>
            </a:r>
            <a:r>
              <a:rPr sz="2500" b="1" spc="-91" dirty="0">
                <a:latin typeface="Arial"/>
                <a:cs typeface="Arial"/>
              </a:rPr>
              <a:t> </a:t>
            </a:r>
            <a:r>
              <a:rPr sz="2500" b="1" spc="-254" dirty="0">
                <a:latin typeface="Arial"/>
                <a:cs typeface="Arial"/>
              </a:rPr>
              <a:t>w</a:t>
            </a:r>
            <a:r>
              <a:rPr sz="2500" b="1" spc="-103" dirty="0">
                <a:latin typeface="Arial"/>
                <a:cs typeface="Arial"/>
              </a:rPr>
              <a:t>it</a:t>
            </a:r>
            <a:r>
              <a:rPr sz="2500" b="1" spc="-200" dirty="0">
                <a:latin typeface="Arial"/>
                <a:cs typeface="Arial"/>
              </a:rPr>
              <a:t>h</a:t>
            </a:r>
            <a:r>
              <a:rPr sz="2500" b="1" spc="-91" dirty="0">
                <a:latin typeface="Arial"/>
                <a:cs typeface="Arial"/>
              </a:rPr>
              <a:t> </a:t>
            </a:r>
            <a:r>
              <a:rPr sz="2500" b="1" spc="-191" dirty="0">
                <a:latin typeface="Arial"/>
                <a:cs typeface="Arial"/>
              </a:rPr>
              <a:t>pe</a:t>
            </a:r>
            <a:r>
              <a:rPr sz="2500" b="1" spc="-118" dirty="0">
                <a:latin typeface="Arial"/>
                <a:cs typeface="Arial"/>
              </a:rPr>
              <a:t>t</a:t>
            </a:r>
            <a:r>
              <a:rPr sz="2500" b="1" spc="-136" dirty="0">
                <a:latin typeface="Arial"/>
                <a:cs typeface="Arial"/>
              </a:rPr>
              <a:t>r</a:t>
            </a:r>
            <a:r>
              <a:rPr sz="2500" b="1" spc="-145" dirty="0">
                <a:latin typeface="Arial"/>
                <a:cs typeface="Arial"/>
              </a:rPr>
              <a:t>ol</a:t>
            </a:r>
            <a:r>
              <a:rPr sz="2500" b="1" spc="-91" dirty="0">
                <a:latin typeface="Arial"/>
                <a:cs typeface="Arial"/>
              </a:rPr>
              <a:t>.</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241" dirty="0"/>
              <a:t>-</a:t>
            </a:r>
            <a:r>
              <a:rPr spc="-200" dirty="0"/>
              <a:t> </a:t>
            </a:r>
            <a:r>
              <a:rPr spc="-481" dirty="0"/>
              <a:t>P</a:t>
            </a:r>
            <a:r>
              <a:rPr spc="-522" dirty="0"/>
              <a:t>R</a:t>
            </a:r>
            <a:r>
              <a:rPr spc="-558" dirty="0"/>
              <a:t>O</a:t>
            </a:r>
            <a:r>
              <a:rPr spc="-481" dirty="0"/>
              <a:t>PE</a:t>
            </a:r>
            <a:r>
              <a:rPr spc="-522" dirty="0"/>
              <a:t>R</a:t>
            </a:r>
            <a:r>
              <a:rPr spc="-322" dirty="0"/>
              <a:t>TI</a:t>
            </a:r>
            <a:r>
              <a:rPr spc="-486" dirty="0"/>
              <a:t>E</a:t>
            </a:r>
            <a:r>
              <a:rPr spc="-481" dirty="0"/>
              <a: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428281" y="688309"/>
            <a:ext cx="6915630"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245" dirty="0"/>
              <a:t>-</a:t>
            </a:r>
            <a:r>
              <a:rPr spc="-481" dirty="0"/>
              <a:t>E</a:t>
            </a:r>
            <a:r>
              <a:rPr spc="-522" dirty="0"/>
              <a:t>N</a:t>
            </a:r>
            <a:r>
              <a:rPr spc="-481" dirty="0"/>
              <a:t>E</a:t>
            </a:r>
            <a:r>
              <a:rPr spc="-522" dirty="0"/>
              <a:t>R</a:t>
            </a:r>
            <a:r>
              <a:rPr spc="-558" dirty="0"/>
              <a:t>G</a:t>
            </a:r>
            <a:r>
              <a:rPr spc="-481" dirty="0"/>
              <a:t>Y</a:t>
            </a:r>
            <a:r>
              <a:rPr spc="-259" dirty="0"/>
              <a:t> </a:t>
            </a:r>
            <a:r>
              <a:rPr spc="-522" dirty="0"/>
              <a:t>BA</a:t>
            </a:r>
            <a:r>
              <a:rPr spc="-439" dirty="0"/>
              <a:t>L</a:t>
            </a:r>
            <a:r>
              <a:rPr spc="-526" dirty="0"/>
              <a:t>A</a:t>
            </a:r>
            <a:r>
              <a:rPr spc="-522" dirty="0"/>
              <a:t>NC</a:t>
            </a:r>
            <a:r>
              <a:rPr spc="-481" dirty="0"/>
              <a:t>E</a:t>
            </a:r>
          </a:p>
        </p:txBody>
      </p:sp>
      <p:pic>
        <p:nvPicPr>
          <p:cNvPr id="111" name="object 111"/>
          <p:cNvPicPr/>
          <p:nvPr/>
        </p:nvPicPr>
        <p:blipFill>
          <a:blip r:embed="rId2" cstate="print"/>
          <a:stretch>
            <a:fillRect/>
          </a:stretch>
        </p:blipFill>
        <p:spPr>
          <a:xfrm>
            <a:off x="2302647" y="1793402"/>
            <a:ext cx="4378457" cy="4221414"/>
          </a:xfrm>
          <a:prstGeom prst="rect">
            <a:avLst/>
          </a:prstGeom>
        </p:spPr>
      </p:pic>
      <p:sp>
        <p:nvSpPr>
          <p:cNvPr id="112" name="object 112"/>
          <p:cNvSpPr txBox="1"/>
          <p:nvPr/>
        </p:nvSpPr>
        <p:spPr>
          <a:xfrm>
            <a:off x="2247321" y="1454297"/>
            <a:ext cx="7687299" cy="5076904"/>
          </a:xfrm>
          <a:prstGeom prst="rect">
            <a:avLst/>
          </a:prstGeom>
        </p:spPr>
        <p:txBody>
          <a:bodyPr vert="horz" wrap="square" lIns="0" tIns="53595" rIns="0" bIns="0" rtlCol="0">
            <a:spAutoFit/>
          </a:bodyPr>
          <a:lstStyle/>
          <a:p>
            <a:pPr marL="11527" algn="just">
              <a:spcBef>
                <a:spcPts val="421"/>
              </a:spcBef>
            </a:pPr>
            <a:r>
              <a:rPr sz="1815" b="1" spc="-177" dirty="0">
                <a:latin typeface="Arial"/>
                <a:cs typeface="Arial"/>
              </a:rPr>
              <a:t>Estimated</a:t>
            </a:r>
            <a:r>
              <a:rPr sz="1815" b="1" spc="-86" dirty="0">
                <a:latin typeface="Arial"/>
                <a:cs typeface="Arial"/>
              </a:rPr>
              <a:t> </a:t>
            </a:r>
            <a:r>
              <a:rPr sz="1815" b="1" spc="-145" dirty="0">
                <a:latin typeface="Arial"/>
                <a:cs typeface="Arial"/>
              </a:rPr>
              <a:t>fossil</a:t>
            </a:r>
            <a:r>
              <a:rPr sz="1815" b="1" spc="-91" dirty="0">
                <a:latin typeface="Arial"/>
                <a:cs typeface="Arial"/>
              </a:rPr>
              <a:t> </a:t>
            </a:r>
            <a:r>
              <a:rPr sz="1815" b="1" spc="-182" dirty="0">
                <a:latin typeface="Arial"/>
                <a:cs typeface="Arial"/>
              </a:rPr>
              <a:t>energy</a:t>
            </a:r>
            <a:r>
              <a:rPr sz="1815" b="1" spc="-86" dirty="0">
                <a:latin typeface="Arial"/>
                <a:cs typeface="Arial"/>
              </a:rPr>
              <a:t> </a:t>
            </a:r>
            <a:r>
              <a:rPr sz="1815" b="1" spc="-177" dirty="0">
                <a:latin typeface="Arial"/>
                <a:cs typeface="Arial"/>
              </a:rPr>
              <a:t>balances</a:t>
            </a:r>
            <a:r>
              <a:rPr sz="1815" b="1" spc="-86" dirty="0">
                <a:latin typeface="Arial"/>
                <a:cs typeface="Arial"/>
              </a:rPr>
              <a:t> </a:t>
            </a:r>
            <a:r>
              <a:rPr sz="1815" b="1" spc="-154" dirty="0">
                <a:latin typeface="Arial"/>
                <a:cs typeface="Arial"/>
              </a:rPr>
              <a:t>of</a:t>
            </a:r>
            <a:r>
              <a:rPr sz="1815" b="1" spc="-86" dirty="0">
                <a:latin typeface="Arial"/>
                <a:cs typeface="Arial"/>
              </a:rPr>
              <a:t> </a:t>
            </a:r>
            <a:r>
              <a:rPr sz="1815" b="1" spc="-168" dirty="0">
                <a:latin typeface="Arial"/>
                <a:cs typeface="Arial"/>
              </a:rPr>
              <a:t>selected</a:t>
            </a:r>
            <a:r>
              <a:rPr sz="1815" b="1" spc="-86" dirty="0">
                <a:latin typeface="Arial"/>
                <a:cs typeface="Arial"/>
              </a:rPr>
              <a:t> </a:t>
            </a:r>
            <a:r>
              <a:rPr sz="1815" b="1" spc="-150" dirty="0">
                <a:latin typeface="Arial"/>
                <a:cs typeface="Arial"/>
              </a:rPr>
              <a:t>fuel</a:t>
            </a:r>
            <a:r>
              <a:rPr sz="1815" b="1" spc="-86" dirty="0">
                <a:latin typeface="Arial"/>
                <a:cs typeface="Arial"/>
              </a:rPr>
              <a:t> </a:t>
            </a:r>
            <a:r>
              <a:rPr sz="1815" b="1" spc="-172" dirty="0">
                <a:latin typeface="Arial"/>
                <a:cs typeface="Arial"/>
              </a:rPr>
              <a:t>types</a:t>
            </a:r>
            <a:r>
              <a:rPr sz="1815" b="1" spc="-86" dirty="0">
                <a:latin typeface="Arial"/>
                <a:cs typeface="Arial"/>
              </a:rPr>
              <a:t> </a:t>
            </a:r>
            <a:r>
              <a:rPr sz="1815" b="1" spc="-185" dirty="0">
                <a:latin typeface="Arial"/>
                <a:cs typeface="Arial"/>
              </a:rPr>
              <a:t>from</a:t>
            </a:r>
            <a:r>
              <a:rPr sz="1815" b="1" spc="-86" dirty="0">
                <a:latin typeface="Arial"/>
                <a:cs typeface="Arial"/>
              </a:rPr>
              <a:t> </a:t>
            </a:r>
            <a:r>
              <a:rPr sz="1815" b="1" spc="-163" dirty="0">
                <a:latin typeface="Arial"/>
                <a:cs typeface="Arial"/>
              </a:rPr>
              <a:t>several</a:t>
            </a:r>
            <a:r>
              <a:rPr sz="1815" b="1" spc="-86" dirty="0">
                <a:latin typeface="Arial"/>
                <a:cs typeface="Arial"/>
              </a:rPr>
              <a:t> </a:t>
            </a:r>
            <a:r>
              <a:rPr sz="1815" b="1" spc="-168" dirty="0">
                <a:latin typeface="Arial"/>
                <a:cs typeface="Arial"/>
              </a:rPr>
              <a:t>studies</a:t>
            </a:r>
            <a:endParaRPr sz="1815">
              <a:latin typeface="Arial"/>
              <a:cs typeface="Arial"/>
            </a:endParaRPr>
          </a:p>
          <a:p>
            <a:pPr marL="4758724" marR="4611" indent="-172898" algn="just">
              <a:lnSpc>
                <a:spcPct val="99900"/>
              </a:lnSpc>
              <a:spcBef>
                <a:spcPts val="398"/>
              </a:spcBef>
            </a:pPr>
            <a:r>
              <a:rPr sz="2178" b="1" spc="-236" dirty="0">
                <a:latin typeface="Arial"/>
                <a:cs typeface="Arial"/>
              </a:rPr>
              <a:t>The</a:t>
            </a:r>
            <a:r>
              <a:rPr sz="2178" b="1" spc="499" dirty="0">
                <a:latin typeface="Arial"/>
                <a:cs typeface="Arial"/>
              </a:rPr>
              <a:t> </a:t>
            </a:r>
            <a:r>
              <a:rPr sz="2178" b="1" spc="-204" dirty="0">
                <a:latin typeface="Arial"/>
                <a:cs typeface="Arial"/>
              </a:rPr>
              <a:t>best</a:t>
            </a:r>
            <a:r>
              <a:rPr sz="2178" b="1" spc="200" dirty="0">
                <a:latin typeface="Arial"/>
                <a:cs typeface="Arial"/>
              </a:rPr>
              <a:t> </a:t>
            </a:r>
            <a:r>
              <a:rPr sz="2178" b="1" spc="-218" dirty="0">
                <a:latin typeface="Arial"/>
                <a:cs typeface="Arial"/>
              </a:rPr>
              <a:t>energy</a:t>
            </a:r>
            <a:r>
              <a:rPr sz="2178" b="1" spc="554" dirty="0">
                <a:latin typeface="Arial"/>
                <a:cs typeface="Arial"/>
              </a:rPr>
              <a:t> </a:t>
            </a:r>
            <a:r>
              <a:rPr sz="2178" b="1" spc="-213" dirty="0">
                <a:latin typeface="Arial"/>
                <a:cs typeface="Arial"/>
              </a:rPr>
              <a:t>balances </a:t>
            </a:r>
            <a:r>
              <a:rPr sz="2178" b="1" spc="-208" dirty="0">
                <a:latin typeface="Arial"/>
                <a:cs typeface="Arial"/>
              </a:rPr>
              <a:t> </a:t>
            </a:r>
            <a:r>
              <a:rPr sz="2178" b="1" spc="-222" dirty="0">
                <a:latin typeface="Arial"/>
                <a:cs typeface="Arial"/>
              </a:rPr>
              <a:t>a</a:t>
            </a:r>
            <a:r>
              <a:rPr sz="2178" b="1" spc="-64" dirty="0">
                <a:latin typeface="Arial"/>
                <a:cs typeface="Arial"/>
              </a:rPr>
              <a:t> </a:t>
            </a:r>
            <a:r>
              <a:rPr sz="2178" b="1" spc="-154" dirty="0">
                <a:latin typeface="Arial"/>
                <a:cs typeface="Arial"/>
              </a:rPr>
              <a:t>r</a:t>
            </a:r>
            <a:r>
              <a:rPr sz="2178" b="1" spc="-64" dirty="0">
                <a:latin typeface="Arial"/>
                <a:cs typeface="Arial"/>
              </a:rPr>
              <a:t> </a:t>
            </a:r>
            <a:r>
              <a:rPr sz="2178" b="1" spc="-222" dirty="0">
                <a:latin typeface="Arial"/>
                <a:cs typeface="Arial"/>
              </a:rPr>
              <a:t>e</a:t>
            </a:r>
            <a:r>
              <a:rPr sz="2178" b="1" dirty="0">
                <a:latin typeface="Arial"/>
                <a:cs typeface="Arial"/>
              </a:rPr>
              <a:t>   </a:t>
            </a:r>
            <a:r>
              <a:rPr sz="2178" b="1" spc="-295" dirty="0">
                <a:latin typeface="Arial"/>
                <a:cs typeface="Arial"/>
              </a:rPr>
              <a:t> </a:t>
            </a:r>
            <a:r>
              <a:rPr sz="2178" b="1" spc="-154" dirty="0">
                <a:latin typeface="Arial"/>
                <a:cs typeface="Arial"/>
              </a:rPr>
              <a:t>r</a:t>
            </a:r>
            <a:r>
              <a:rPr sz="2178" b="1" spc="-64" dirty="0">
                <a:latin typeface="Arial"/>
                <a:cs typeface="Arial"/>
              </a:rPr>
              <a:t> </a:t>
            </a:r>
            <a:r>
              <a:rPr sz="2178" b="1" spc="-222" dirty="0">
                <a:latin typeface="Arial"/>
                <a:cs typeface="Arial"/>
              </a:rPr>
              <a:t>e</a:t>
            </a:r>
            <a:r>
              <a:rPr sz="2178" b="1" spc="-64" dirty="0">
                <a:latin typeface="Arial"/>
                <a:cs typeface="Arial"/>
              </a:rPr>
              <a:t> </a:t>
            </a:r>
            <a:r>
              <a:rPr sz="2178" b="1" spc="-222" dirty="0">
                <a:latin typeface="Arial"/>
                <a:cs typeface="Arial"/>
              </a:rPr>
              <a:t>c</a:t>
            </a:r>
            <a:r>
              <a:rPr sz="2178" b="1" spc="-64" dirty="0">
                <a:latin typeface="Arial"/>
                <a:cs typeface="Arial"/>
              </a:rPr>
              <a:t> </a:t>
            </a:r>
            <a:r>
              <a:rPr sz="2178" b="1" spc="-222" dirty="0">
                <a:latin typeface="Arial"/>
                <a:cs typeface="Arial"/>
              </a:rPr>
              <a:t>e</a:t>
            </a:r>
            <a:r>
              <a:rPr sz="2178" b="1" spc="-64" dirty="0">
                <a:latin typeface="Arial"/>
                <a:cs typeface="Arial"/>
              </a:rPr>
              <a:t> </a:t>
            </a:r>
            <a:r>
              <a:rPr sz="2178" b="1" spc="-109" dirty="0">
                <a:latin typeface="Arial"/>
                <a:cs typeface="Arial"/>
              </a:rPr>
              <a:t>i</a:t>
            </a:r>
            <a:r>
              <a:rPr sz="2178" b="1" spc="-64" dirty="0">
                <a:latin typeface="Arial"/>
                <a:cs typeface="Arial"/>
              </a:rPr>
              <a:t> </a:t>
            </a:r>
            <a:r>
              <a:rPr sz="2178" b="1" spc="-222" dirty="0">
                <a:latin typeface="Arial"/>
                <a:cs typeface="Arial"/>
              </a:rPr>
              <a:t>v</a:t>
            </a:r>
            <a:r>
              <a:rPr sz="2178" b="1" spc="-64" dirty="0">
                <a:latin typeface="Arial"/>
                <a:cs typeface="Arial"/>
              </a:rPr>
              <a:t> </a:t>
            </a:r>
            <a:r>
              <a:rPr sz="2178" b="1" spc="-222" dirty="0">
                <a:latin typeface="Arial"/>
                <a:cs typeface="Arial"/>
              </a:rPr>
              <a:t>e</a:t>
            </a:r>
            <a:r>
              <a:rPr sz="2178" b="1" spc="-64" dirty="0">
                <a:latin typeface="Arial"/>
                <a:cs typeface="Arial"/>
              </a:rPr>
              <a:t> </a:t>
            </a:r>
            <a:r>
              <a:rPr sz="2178" b="1" spc="-241" dirty="0">
                <a:latin typeface="Arial"/>
                <a:cs typeface="Arial"/>
              </a:rPr>
              <a:t>d</a:t>
            </a:r>
            <a:r>
              <a:rPr sz="2178" b="1" dirty="0">
                <a:latin typeface="Arial"/>
                <a:cs typeface="Arial"/>
              </a:rPr>
              <a:t>   </a:t>
            </a:r>
            <a:r>
              <a:rPr sz="2178" b="1" spc="-295" dirty="0">
                <a:latin typeface="Arial"/>
                <a:cs typeface="Arial"/>
              </a:rPr>
              <a:t> </a:t>
            </a:r>
            <a:r>
              <a:rPr sz="2178" b="1" spc="-132" dirty="0">
                <a:latin typeface="Arial"/>
                <a:cs typeface="Arial"/>
              </a:rPr>
              <a:t>f</a:t>
            </a:r>
            <a:r>
              <a:rPr sz="2178" b="1" spc="-64" dirty="0">
                <a:latin typeface="Arial"/>
                <a:cs typeface="Arial"/>
              </a:rPr>
              <a:t> </a:t>
            </a:r>
            <a:r>
              <a:rPr sz="2178" b="1" spc="-241" dirty="0">
                <a:latin typeface="Arial"/>
                <a:cs typeface="Arial"/>
              </a:rPr>
              <a:t>o</a:t>
            </a:r>
            <a:r>
              <a:rPr sz="2178" b="1" spc="-64" dirty="0">
                <a:latin typeface="Arial"/>
                <a:cs typeface="Arial"/>
              </a:rPr>
              <a:t> </a:t>
            </a:r>
            <a:r>
              <a:rPr sz="2178" b="1" spc="-127" dirty="0">
                <a:latin typeface="Arial"/>
                <a:cs typeface="Arial"/>
              </a:rPr>
              <a:t>r  bioethanol</a:t>
            </a:r>
            <a:r>
              <a:rPr sz="2178" b="1" spc="-123" dirty="0">
                <a:latin typeface="Arial"/>
                <a:cs typeface="Arial"/>
              </a:rPr>
              <a:t> </a:t>
            </a:r>
            <a:r>
              <a:rPr sz="2178" b="1" spc="-159" dirty="0">
                <a:latin typeface="Arial"/>
                <a:cs typeface="Arial"/>
              </a:rPr>
              <a:t>from</a:t>
            </a:r>
            <a:r>
              <a:rPr sz="2178" b="1" spc="-154" dirty="0">
                <a:latin typeface="Arial"/>
                <a:cs typeface="Arial"/>
              </a:rPr>
              <a:t> </a:t>
            </a:r>
            <a:r>
              <a:rPr sz="2178" b="1" spc="-136" dirty="0">
                <a:latin typeface="Arial"/>
                <a:cs typeface="Arial"/>
              </a:rPr>
              <a:t>sugar </a:t>
            </a:r>
            <a:r>
              <a:rPr sz="2178" b="1" spc="-132" dirty="0">
                <a:latin typeface="Arial"/>
                <a:cs typeface="Arial"/>
              </a:rPr>
              <a:t> </a:t>
            </a:r>
            <a:r>
              <a:rPr sz="2178" b="1" spc="-204" dirty="0">
                <a:latin typeface="Arial"/>
                <a:cs typeface="Arial"/>
              </a:rPr>
              <a:t>cane.</a:t>
            </a:r>
            <a:r>
              <a:rPr sz="2178" b="1" spc="-200" dirty="0">
                <a:latin typeface="Arial"/>
                <a:cs typeface="Arial"/>
              </a:rPr>
              <a:t> </a:t>
            </a:r>
            <a:r>
              <a:rPr sz="2178" b="1" spc="-123" dirty="0">
                <a:latin typeface="Arial"/>
                <a:cs typeface="Arial"/>
              </a:rPr>
              <a:t>It </a:t>
            </a:r>
            <a:r>
              <a:rPr sz="2178" b="1" spc="-168" dirty="0">
                <a:latin typeface="Arial"/>
                <a:cs typeface="Arial"/>
              </a:rPr>
              <a:t>is</a:t>
            </a:r>
            <a:r>
              <a:rPr sz="2178" b="1" spc="-163" dirty="0">
                <a:latin typeface="Arial"/>
                <a:cs typeface="Arial"/>
              </a:rPr>
              <a:t> </a:t>
            </a:r>
            <a:r>
              <a:rPr sz="2178" b="1" spc="-204" dirty="0">
                <a:latin typeface="Arial"/>
                <a:cs typeface="Arial"/>
              </a:rPr>
              <a:t>only</a:t>
            </a:r>
            <a:r>
              <a:rPr sz="2178" b="1" spc="195" dirty="0">
                <a:latin typeface="Arial"/>
                <a:cs typeface="Arial"/>
              </a:rPr>
              <a:t> </a:t>
            </a:r>
            <a:r>
              <a:rPr sz="2178" b="1" spc="-227" dirty="0">
                <a:latin typeface="Arial"/>
                <a:cs typeface="Arial"/>
              </a:rPr>
              <a:t>exceeded </a:t>
            </a:r>
            <a:r>
              <a:rPr sz="2178" b="1" spc="-222" dirty="0">
                <a:latin typeface="Arial"/>
                <a:cs typeface="Arial"/>
              </a:rPr>
              <a:t> </a:t>
            </a:r>
            <a:r>
              <a:rPr sz="2178" b="1" spc="-208" dirty="0">
                <a:latin typeface="Arial"/>
                <a:cs typeface="Arial"/>
              </a:rPr>
              <a:t>by</a:t>
            </a:r>
            <a:r>
              <a:rPr sz="2178" b="1" spc="-204" dirty="0">
                <a:latin typeface="Arial"/>
                <a:cs typeface="Arial"/>
              </a:rPr>
              <a:t> </a:t>
            </a:r>
            <a:r>
              <a:rPr sz="2178" b="1" spc="-163" dirty="0">
                <a:latin typeface="Arial"/>
                <a:cs typeface="Arial"/>
              </a:rPr>
              <a:t>ethanol</a:t>
            </a:r>
            <a:r>
              <a:rPr sz="2178" b="1" spc="-159" dirty="0">
                <a:latin typeface="Arial"/>
                <a:cs typeface="Arial"/>
              </a:rPr>
              <a:t> </a:t>
            </a:r>
            <a:r>
              <a:rPr sz="2178" b="1" spc="-227" dirty="0">
                <a:latin typeface="Arial"/>
                <a:cs typeface="Arial"/>
              </a:rPr>
              <a:t>made</a:t>
            </a:r>
            <a:r>
              <a:rPr sz="2178" b="1" spc="-222" dirty="0">
                <a:latin typeface="Arial"/>
                <a:cs typeface="Arial"/>
              </a:rPr>
              <a:t> </a:t>
            </a:r>
            <a:r>
              <a:rPr sz="2178" b="1" spc="-185" dirty="0">
                <a:latin typeface="Arial"/>
                <a:cs typeface="Arial"/>
              </a:rPr>
              <a:t>from </a:t>
            </a:r>
            <a:r>
              <a:rPr sz="2178" b="1" spc="-182" dirty="0">
                <a:latin typeface="Arial"/>
                <a:cs typeface="Arial"/>
              </a:rPr>
              <a:t> cellulosic</a:t>
            </a:r>
            <a:r>
              <a:rPr sz="2178" b="1" spc="-177" dirty="0">
                <a:latin typeface="Arial"/>
                <a:cs typeface="Arial"/>
              </a:rPr>
              <a:t> </a:t>
            </a:r>
            <a:r>
              <a:rPr sz="2178" b="1" spc="-195" dirty="0">
                <a:latin typeface="Arial"/>
                <a:cs typeface="Arial"/>
              </a:rPr>
              <a:t>feedstock,</a:t>
            </a:r>
            <a:r>
              <a:rPr sz="2178" b="1" spc="-191" dirty="0">
                <a:latin typeface="Arial"/>
                <a:cs typeface="Arial"/>
              </a:rPr>
              <a:t> </a:t>
            </a:r>
            <a:r>
              <a:rPr sz="2178" b="1" spc="-204" dirty="0">
                <a:latin typeface="Arial"/>
                <a:cs typeface="Arial"/>
              </a:rPr>
              <a:t>but </a:t>
            </a:r>
            <a:r>
              <a:rPr sz="2178" b="1" spc="-200" dirty="0">
                <a:latin typeface="Arial"/>
                <a:cs typeface="Arial"/>
              </a:rPr>
              <a:t> the</a:t>
            </a:r>
            <a:r>
              <a:rPr sz="2178" b="1" spc="-195" dirty="0">
                <a:latin typeface="Arial"/>
                <a:cs typeface="Arial"/>
              </a:rPr>
              <a:t> </a:t>
            </a:r>
            <a:r>
              <a:rPr sz="2178" b="1" spc="-213" dirty="0">
                <a:latin typeface="Arial"/>
                <a:cs typeface="Arial"/>
              </a:rPr>
              <a:t>technology</a:t>
            </a:r>
            <a:r>
              <a:rPr sz="2178" b="1" spc="-208" dirty="0">
                <a:latin typeface="Arial"/>
                <a:cs typeface="Arial"/>
              </a:rPr>
              <a:t> </a:t>
            </a:r>
            <a:r>
              <a:rPr sz="2178" b="1" spc="-168" dirty="0">
                <a:latin typeface="Arial"/>
                <a:cs typeface="Arial"/>
              </a:rPr>
              <a:t>is</a:t>
            </a:r>
            <a:r>
              <a:rPr sz="2178" b="1" spc="268" dirty="0">
                <a:latin typeface="Arial"/>
                <a:cs typeface="Arial"/>
              </a:rPr>
              <a:t> </a:t>
            </a:r>
            <a:r>
              <a:rPr sz="2178" b="1" spc="-204" dirty="0">
                <a:latin typeface="Arial"/>
                <a:cs typeface="Arial"/>
              </a:rPr>
              <a:t>not</a:t>
            </a:r>
            <a:r>
              <a:rPr sz="2178" b="1" spc="195" dirty="0">
                <a:latin typeface="Arial"/>
                <a:cs typeface="Arial"/>
              </a:rPr>
              <a:t> </a:t>
            </a:r>
            <a:r>
              <a:rPr sz="2178" b="1" spc="-191" dirty="0">
                <a:latin typeface="Arial"/>
                <a:cs typeface="Arial"/>
              </a:rPr>
              <a:t>yet </a:t>
            </a:r>
            <a:r>
              <a:rPr sz="2178" b="1" spc="-185" dirty="0">
                <a:latin typeface="Arial"/>
                <a:cs typeface="Arial"/>
              </a:rPr>
              <a:t> </a:t>
            </a:r>
            <a:r>
              <a:rPr sz="2178" b="1" spc="-177" dirty="0">
                <a:latin typeface="Arial"/>
                <a:cs typeface="Arial"/>
              </a:rPr>
              <a:t>in</a:t>
            </a:r>
            <a:r>
              <a:rPr sz="2178" b="1" spc="-172" dirty="0">
                <a:latin typeface="Arial"/>
                <a:cs typeface="Arial"/>
              </a:rPr>
              <a:t> </a:t>
            </a:r>
            <a:r>
              <a:rPr sz="2178" b="1" spc="-222" dirty="0">
                <a:latin typeface="Arial"/>
                <a:cs typeface="Arial"/>
              </a:rPr>
              <a:t>commercial</a:t>
            </a:r>
            <a:r>
              <a:rPr sz="2178" b="1" spc="-218" dirty="0">
                <a:latin typeface="Arial"/>
                <a:cs typeface="Arial"/>
              </a:rPr>
              <a:t> </a:t>
            </a:r>
            <a:r>
              <a:rPr sz="2178" b="1" spc="-195" dirty="0">
                <a:latin typeface="Arial"/>
                <a:cs typeface="Arial"/>
              </a:rPr>
              <a:t>operation. </a:t>
            </a:r>
            <a:r>
              <a:rPr sz="2178" b="1" spc="-191" dirty="0">
                <a:latin typeface="Arial"/>
                <a:cs typeface="Arial"/>
              </a:rPr>
              <a:t> Significantly,</a:t>
            </a:r>
            <a:r>
              <a:rPr sz="2178" b="1" spc="-185" dirty="0">
                <a:latin typeface="Arial"/>
                <a:cs typeface="Arial"/>
              </a:rPr>
              <a:t> </a:t>
            </a:r>
            <a:r>
              <a:rPr sz="2178" b="1" spc="-150" dirty="0">
                <a:latin typeface="Arial"/>
                <a:cs typeface="Arial"/>
              </a:rPr>
              <a:t>all</a:t>
            </a:r>
            <a:r>
              <a:rPr sz="2178" b="1" spc="-145" dirty="0">
                <a:latin typeface="Arial"/>
                <a:cs typeface="Arial"/>
              </a:rPr>
              <a:t> </a:t>
            </a:r>
            <a:r>
              <a:rPr sz="2178" b="1" spc="-208" dirty="0">
                <a:latin typeface="Arial"/>
                <a:cs typeface="Arial"/>
              </a:rPr>
              <a:t>types</a:t>
            </a:r>
            <a:r>
              <a:rPr sz="2178" b="1" spc="-204" dirty="0">
                <a:latin typeface="Arial"/>
                <a:cs typeface="Arial"/>
              </a:rPr>
              <a:t> </a:t>
            </a:r>
            <a:r>
              <a:rPr sz="2178" b="1" spc="-185" dirty="0">
                <a:latin typeface="Arial"/>
                <a:cs typeface="Arial"/>
              </a:rPr>
              <a:t>of </a:t>
            </a:r>
            <a:r>
              <a:rPr sz="2178" b="1" spc="-182" dirty="0">
                <a:latin typeface="Arial"/>
                <a:cs typeface="Arial"/>
              </a:rPr>
              <a:t> </a:t>
            </a:r>
            <a:r>
              <a:rPr sz="2178" b="1" spc="-200" dirty="0">
                <a:latin typeface="Arial"/>
                <a:cs typeface="Arial"/>
              </a:rPr>
              <a:t>bioethanol</a:t>
            </a:r>
            <a:r>
              <a:rPr sz="2178" b="1" spc="-195" dirty="0">
                <a:latin typeface="Arial"/>
                <a:cs typeface="Arial"/>
              </a:rPr>
              <a:t> </a:t>
            </a:r>
            <a:r>
              <a:rPr sz="2178" b="1" spc="-204" dirty="0">
                <a:latin typeface="Arial"/>
                <a:cs typeface="Arial"/>
              </a:rPr>
              <a:t>not</a:t>
            </a:r>
            <a:r>
              <a:rPr sz="2178" b="1" spc="-200" dirty="0">
                <a:latin typeface="Arial"/>
                <a:cs typeface="Arial"/>
              </a:rPr>
              <a:t> </a:t>
            </a:r>
            <a:r>
              <a:rPr sz="2178" b="1" spc="-204" dirty="0">
                <a:latin typeface="Arial"/>
                <a:cs typeface="Arial"/>
              </a:rPr>
              <a:t>only</a:t>
            </a:r>
            <a:r>
              <a:rPr sz="2178" b="1" spc="-200" dirty="0">
                <a:latin typeface="Arial"/>
                <a:cs typeface="Arial"/>
              </a:rPr>
              <a:t> </a:t>
            </a:r>
            <a:r>
              <a:rPr sz="2178" b="1" spc="-227" dirty="0">
                <a:latin typeface="Arial"/>
                <a:cs typeface="Arial"/>
              </a:rPr>
              <a:t>have </a:t>
            </a:r>
            <a:r>
              <a:rPr sz="2178" b="1" spc="-222" dirty="0">
                <a:latin typeface="Arial"/>
                <a:cs typeface="Arial"/>
              </a:rPr>
              <a:t> </a:t>
            </a:r>
            <a:r>
              <a:rPr sz="2178" b="1" spc="-145" dirty="0">
                <a:latin typeface="Arial"/>
                <a:cs typeface="Arial"/>
              </a:rPr>
              <a:t>better</a:t>
            </a:r>
            <a:r>
              <a:rPr sz="2178" b="1" spc="-141" dirty="0">
                <a:latin typeface="Arial"/>
                <a:cs typeface="Arial"/>
              </a:rPr>
              <a:t> </a:t>
            </a:r>
            <a:r>
              <a:rPr sz="2178" b="1" spc="-177" dirty="0">
                <a:latin typeface="Arial"/>
                <a:cs typeface="Arial"/>
              </a:rPr>
              <a:t>energy</a:t>
            </a:r>
            <a:r>
              <a:rPr sz="2178" b="1" spc="-172" dirty="0">
                <a:latin typeface="Arial"/>
                <a:cs typeface="Arial"/>
              </a:rPr>
              <a:t> </a:t>
            </a:r>
            <a:r>
              <a:rPr sz="2178" b="1" spc="-168" dirty="0">
                <a:latin typeface="Arial"/>
                <a:cs typeface="Arial"/>
              </a:rPr>
              <a:t>balances </a:t>
            </a:r>
            <a:r>
              <a:rPr sz="2178" b="1" spc="-163" dirty="0">
                <a:latin typeface="Arial"/>
                <a:cs typeface="Arial"/>
              </a:rPr>
              <a:t> than</a:t>
            </a:r>
            <a:r>
              <a:rPr sz="2178" b="1" spc="286" dirty="0">
                <a:latin typeface="Arial"/>
                <a:cs typeface="Arial"/>
              </a:rPr>
              <a:t> </a:t>
            </a:r>
            <a:r>
              <a:rPr sz="2178" b="1" spc="-123" dirty="0">
                <a:latin typeface="Arial"/>
                <a:cs typeface="Arial"/>
              </a:rPr>
              <a:t>fossil</a:t>
            </a:r>
            <a:r>
              <a:rPr sz="2178" b="1" spc="363" dirty="0">
                <a:latin typeface="Arial"/>
                <a:cs typeface="Arial"/>
              </a:rPr>
              <a:t> </a:t>
            </a:r>
            <a:r>
              <a:rPr sz="2178" b="1" spc="-123" dirty="0">
                <a:latin typeface="Arial"/>
                <a:cs typeface="Arial"/>
              </a:rPr>
              <a:t>petrol,</a:t>
            </a:r>
            <a:r>
              <a:rPr sz="2178" b="1" spc="840" dirty="0">
                <a:latin typeface="Arial"/>
                <a:cs typeface="Arial"/>
              </a:rPr>
              <a:t> </a:t>
            </a:r>
            <a:r>
              <a:rPr sz="2178" b="1" spc="-145" dirty="0">
                <a:latin typeface="Arial"/>
                <a:cs typeface="Arial"/>
              </a:rPr>
              <a:t>but </a:t>
            </a:r>
            <a:r>
              <a:rPr sz="2178" b="1" spc="-141" dirty="0">
                <a:latin typeface="Arial"/>
                <a:cs typeface="Arial"/>
              </a:rPr>
              <a:t> </a:t>
            </a:r>
            <a:r>
              <a:rPr sz="2178" b="1" spc="191" dirty="0">
                <a:latin typeface="Arial"/>
                <a:cs typeface="Arial"/>
              </a:rPr>
              <a:t>e</a:t>
            </a:r>
            <a:r>
              <a:rPr sz="2178" b="1" spc="-222" dirty="0">
                <a:latin typeface="Arial"/>
                <a:cs typeface="Arial"/>
              </a:rPr>
              <a:t>v</a:t>
            </a:r>
            <a:r>
              <a:rPr sz="2178" b="1" spc="-195" dirty="0">
                <a:latin typeface="Arial"/>
                <a:cs typeface="Arial"/>
              </a:rPr>
              <a:t> </a:t>
            </a:r>
            <a:r>
              <a:rPr sz="2178" b="1" spc="191" dirty="0">
                <a:latin typeface="Arial"/>
                <a:cs typeface="Arial"/>
              </a:rPr>
              <a:t>e</a:t>
            </a:r>
            <a:r>
              <a:rPr sz="2178" b="1" spc="-241" dirty="0">
                <a:latin typeface="Arial"/>
                <a:cs typeface="Arial"/>
              </a:rPr>
              <a:t>n</a:t>
            </a:r>
            <a:r>
              <a:rPr sz="2178" b="1" dirty="0">
                <a:latin typeface="Arial"/>
                <a:cs typeface="Arial"/>
              </a:rPr>
              <a:t>  </a:t>
            </a:r>
            <a:r>
              <a:rPr sz="2178" b="1" spc="182" dirty="0">
                <a:latin typeface="Arial"/>
                <a:cs typeface="Arial"/>
              </a:rPr>
              <a:t> </a:t>
            </a:r>
            <a:r>
              <a:rPr sz="2178" b="1" spc="172" dirty="0">
                <a:latin typeface="Arial"/>
                <a:cs typeface="Arial"/>
              </a:rPr>
              <a:t>h</a:t>
            </a:r>
            <a:r>
              <a:rPr sz="2178" b="1" spc="-222" dirty="0">
                <a:latin typeface="Arial"/>
                <a:cs typeface="Arial"/>
              </a:rPr>
              <a:t>a</a:t>
            </a:r>
            <a:r>
              <a:rPr sz="2178" b="1" spc="-195" dirty="0">
                <a:latin typeface="Arial"/>
                <a:cs typeface="Arial"/>
              </a:rPr>
              <a:t> </a:t>
            </a:r>
            <a:r>
              <a:rPr sz="2178" b="1" spc="191" dirty="0">
                <a:latin typeface="Arial"/>
                <a:cs typeface="Arial"/>
              </a:rPr>
              <a:t>v</a:t>
            </a:r>
            <a:r>
              <a:rPr sz="2178" b="1" spc="-222" dirty="0">
                <a:latin typeface="Arial"/>
                <a:cs typeface="Arial"/>
              </a:rPr>
              <a:t>e</a:t>
            </a:r>
            <a:r>
              <a:rPr sz="2178" b="1" dirty="0">
                <a:latin typeface="Arial"/>
                <a:cs typeface="Arial"/>
              </a:rPr>
              <a:t>  </a:t>
            </a:r>
            <a:r>
              <a:rPr sz="2178" b="1" spc="182" dirty="0">
                <a:latin typeface="Arial"/>
                <a:cs typeface="Arial"/>
              </a:rPr>
              <a:t> </a:t>
            </a:r>
            <a:r>
              <a:rPr sz="2178" b="1" spc="191" dirty="0">
                <a:latin typeface="Arial"/>
                <a:cs typeface="Arial"/>
              </a:rPr>
              <a:t>e</a:t>
            </a:r>
            <a:r>
              <a:rPr sz="2178" b="1" spc="-241" dirty="0">
                <a:latin typeface="Arial"/>
                <a:cs typeface="Arial"/>
              </a:rPr>
              <a:t>n</a:t>
            </a:r>
            <a:r>
              <a:rPr sz="2178" b="1" spc="-195" dirty="0">
                <a:latin typeface="Arial"/>
                <a:cs typeface="Arial"/>
              </a:rPr>
              <a:t> </a:t>
            </a:r>
            <a:r>
              <a:rPr sz="2178" b="1" spc="191" dirty="0">
                <a:latin typeface="Arial"/>
                <a:cs typeface="Arial"/>
              </a:rPr>
              <a:t>e</a:t>
            </a:r>
            <a:r>
              <a:rPr sz="2178" b="1" spc="-154" dirty="0">
                <a:latin typeface="Arial"/>
                <a:cs typeface="Arial"/>
              </a:rPr>
              <a:t>r</a:t>
            </a:r>
            <a:r>
              <a:rPr sz="2178" b="1" spc="-195" dirty="0">
                <a:latin typeface="Arial"/>
                <a:cs typeface="Arial"/>
              </a:rPr>
              <a:t> </a:t>
            </a:r>
            <a:r>
              <a:rPr sz="2178" b="1" spc="172" dirty="0">
                <a:latin typeface="Arial"/>
                <a:cs typeface="Arial"/>
              </a:rPr>
              <a:t>g</a:t>
            </a:r>
            <a:r>
              <a:rPr sz="2178" b="1" spc="-168" dirty="0">
                <a:latin typeface="Arial"/>
                <a:cs typeface="Arial"/>
              </a:rPr>
              <a:t>y </a:t>
            </a:r>
            <a:r>
              <a:rPr sz="2178" b="1" spc="-195" dirty="0">
                <a:latin typeface="Arial"/>
                <a:cs typeface="Arial"/>
              </a:rPr>
              <a:t> </a:t>
            </a:r>
            <a:r>
              <a:rPr sz="2178" b="1" spc="-231" dirty="0">
                <a:latin typeface="Arial"/>
                <a:cs typeface="Arial"/>
              </a:rPr>
              <a:t>ba</a:t>
            </a:r>
            <a:r>
              <a:rPr sz="2178" b="1" spc="-113" dirty="0">
                <a:latin typeface="Arial"/>
                <a:cs typeface="Arial"/>
              </a:rPr>
              <a:t>l</a:t>
            </a:r>
            <a:r>
              <a:rPr sz="2178" b="1" spc="-218" dirty="0">
                <a:latin typeface="Arial"/>
                <a:cs typeface="Arial"/>
              </a:rPr>
              <a:t>a</a:t>
            </a:r>
            <a:r>
              <a:rPr sz="2178" b="1" spc="-227" dirty="0">
                <a:latin typeface="Arial"/>
                <a:cs typeface="Arial"/>
              </a:rPr>
              <a:t>nces</a:t>
            </a:r>
            <a:r>
              <a:rPr sz="2178" b="1" spc="-109" dirty="0">
                <a:latin typeface="Arial"/>
                <a:cs typeface="Arial"/>
              </a:rPr>
              <a:t> </a:t>
            </a:r>
            <a:r>
              <a:rPr sz="2178" b="1" spc="-113" dirty="0">
                <a:latin typeface="Arial"/>
                <a:cs typeface="Arial"/>
              </a:rPr>
              <a:t>l</a:t>
            </a:r>
            <a:r>
              <a:rPr sz="2178" b="1" spc="-218" dirty="0">
                <a:latin typeface="Arial"/>
                <a:cs typeface="Arial"/>
              </a:rPr>
              <a:t>a</a:t>
            </a:r>
            <a:r>
              <a:rPr sz="2178" b="1" spc="-159" dirty="0">
                <a:latin typeface="Arial"/>
                <a:cs typeface="Arial"/>
              </a:rPr>
              <a:t>r</a:t>
            </a:r>
            <a:r>
              <a:rPr sz="2178" b="1" spc="-231" dirty="0">
                <a:latin typeface="Arial"/>
                <a:cs typeface="Arial"/>
              </a:rPr>
              <a:t>ge</a:t>
            </a:r>
            <a:r>
              <a:rPr sz="2178" b="1" spc="-154" dirty="0">
                <a:latin typeface="Arial"/>
                <a:cs typeface="Arial"/>
              </a:rPr>
              <a:t>r</a:t>
            </a:r>
            <a:r>
              <a:rPr sz="2178" b="1" spc="-109" dirty="0">
                <a:latin typeface="Arial"/>
                <a:cs typeface="Arial"/>
              </a:rPr>
              <a:t> </a:t>
            </a:r>
            <a:r>
              <a:rPr sz="2178" b="1" spc="-136" dirty="0">
                <a:latin typeface="Arial"/>
                <a:cs typeface="Arial"/>
              </a:rPr>
              <a:t>t</a:t>
            </a:r>
            <a:r>
              <a:rPr sz="2178" b="1" spc="-236" dirty="0">
                <a:latin typeface="Arial"/>
                <a:cs typeface="Arial"/>
              </a:rPr>
              <a:t>han</a:t>
            </a:r>
            <a:r>
              <a:rPr sz="2178" b="1" spc="-109" dirty="0">
                <a:latin typeface="Arial"/>
                <a:cs typeface="Arial"/>
              </a:rPr>
              <a:t> </a:t>
            </a:r>
            <a:r>
              <a:rPr sz="2178" b="1" spc="-241" dirty="0">
                <a:latin typeface="Arial"/>
                <a:cs typeface="Arial"/>
              </a:rPr>
              <a:t>on</a:t>
            </a:r>
            <a:r>
              <a:rPr sz="2178" b="1" spc="-222" dirty="0">
                <a:latin typeface="Arial"/>
                <a:cs typeface="Arial"/>
              </a:rPr>
              <a:t>e</a:t>
            </a:r>
            <a:r>
              <a:rPr sz="2178" b="1" spc="-109" dirty="0">
                <a:latin typeface="Arial"/>
                <a:cs typeface="Arial"/>
              </a:rPr>
              <a:t>.</a:t>
            </a:r>
            <a:endParaRPr sz="2178">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585279" y="688309"/>
            <a:ext cx="6601545"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404" dirty="0"/>
              <a:t>–</a:t>
            </a:r>
            <a:r>
              <a:rPr spc="-200" dirty="0"/>
              <a:t> </a:t>
            </a:r>
            <a:r>
              <a:rPr spc="-558" dirty="0"/>
              <a:t>G</a:t>
            </a:r>
            <a:r>
              <a:rPr spc="-522" dirty="0"/>
              <a:t>H</a:t>
            </a:r>
            <a:r>
              <a:rPr spc="-558" dirty="0"/>
              <a:t>G</a:t>
            </a:r>
            <a:r>
              <a:rPr spc="-200" dirty="0"/>
              <a:t> </a:t>
            </a:r>
            <a:r>
              <a:rPr spc="-481" dirty="0"/>
              <a:t>E</a:t>
            </a:r>
            <a:r>
              <a:rPr spc="-599" dirty="0"/>
              <a:t>M</a:t>
            </a:r>
            <a:r>
              <a:rPr spc="-345" dirty="0"/>
              <a:t>IS</a:t>
            </a:r>
            <a:r>
              <a:rPr spc="-481" dirty="0"/>
              <a:t>S</a:t>
            </a:r>
            <a:r>
              <a:rPr spc="-204" dirty="0"/>
              <a:t>I</a:t>
            </a:r>
            <a:r>
              <a:rPr spc="-558" dirty="0"/>
              <a:t>O</a:t>
            </a:r>
            <a:r>
              <a:rPr spc="-522" dirty="0"/>
              <a:t>N</a:t>
            </a:r>
            <a:r>
              <a:rPr spc="-481" dirty="0"/>
              <a:t>S</a:t>
            </a:r>
          </a:p>
        </p:txBody>
      </p:sp>
      <p:sp>
        <p:nvSpPr>
          <p:cNvPr id="111" name="object 111"/>
          <p:cNvSpPr txBox="1"/>
          <p:nvPr/>
        </p:nvSpPr>
        <p:spPr>
          <a:xfrm>
            <a:off x="2051377" y="1954478"/>
            <a:ext cx="8182343" cy="4279542"/>
          </a:xfrm>
          <a:prstGeom prst="rect">
            <a:avLst/>
          </a:prstGeom>
        </p:spPr>
        <p:txBody>
          <a:bodyPr vert="horz" wrap="square" lIns="0" tIns="12102" rIns="0" bIns="0" rtlCol="0">
            <a:spAutoFit/>
          </a:bodyPr>
          <a:lstStyle/>
          <a:p>
            <a:pPr marL="44377" marR="4611" algn="just">
              <a:lnSpc>
                <a:spcPct val="99800"/>
              </a:lnSpc>
              <a:spcBef>
                <a:spcPts val="95"/>
              </a:spcBef>
            </a:pPr>
            <a:r>
              <a:rPr sz="2178" b="1" spc="-200" dirty="0">
                <a:latin typeface="Arial"/>
                <a:cs typeface="Arial"/>
              </a:rPr>
              <a:t>the</a:t>
            </a:r>
            <a:r>
              <a:rPr sz="2178" b="1" spc="50" dirty="0">
                <a:latin typeface="Arial"/>
                <a:cs typeface="Arial"/>
              </a:rPr>
              <a:t> </a:t>
            </a:r>
            <a:r>
              <a:rPr sz="2178" b="1" spc="-300" dirty="0">
                <a:solidFill>
                  <a:srgbClr val="008000"/>
                </a:solidFill>
                <a:latin typeface="Arial"/>
                <a:cs typeface="Arial"/>
              </a:rPr>
              <a:t>GHG</a:t>
            </a:r>
            <a:r>
              <a:rPr sz="2178" b="1" spc="-245" dirty="0">
                <a:solidFill>
                  <a:srgbClr val="008000"/>
                </a:solidFill>
                <a:latin typeface="Arial"/>
                <a:cs typeface="Arial"/>
              </a:rPr>
              <a:t> </a:t>
            </a:r>
            <a:r>
              <a:rPr sz="2178" b="1" spc="-213" dirty="0">
                <a:solidFill>
                  <a:srgbClr val="008000"/>
                </a:solidFill>
                <a:latin typeface="Arial"/>
                <a:cs typeface="Arial"/>
              </a:rPr>
              <a:t>balance</a:t>
            </a:r>
            <a:r>
              <a:rPr sz="2178" b="1" spc="50" dirty="0">
                <a:solidFill>
                  <a:srgbClr val="008000"/>
                </a:solidFill>
                <a:latin typeface="Arial"/>
                <a:cs typeface="Arial"/>
              </a:rPr>
              <a:t> </a:t>
            </a:r>
            <a:r>
              <a:rPr sz="2178" b="1" spc="-177" dirty="0">
                <a:latin typeface="Arial"/>
                <a:cs typeface="Arial"/>
              </a:rPr>
              <a:t>for</a:t>
            </a:r>
            <a:r>
              <a:rPr sz="2178" b="1" spc="50" dirty="0">
                <a:latin typeface="Arial"/>
                <a:cs typeface="Arial"/>
              </a:rPr>
              <a:t> </a:t>
            </a:r>
            <a:r>
              <a:rPr sz="2178" b="1" spc="-200" dirty="0">
                <a:latin typeface="Arial"/>
                <a:cs typeface="Arial"/>
              </a:rPr>
              <a:t>bioethanol</a:t>
            </a:r>
            <a:r>
              <a:rPr sz="2178" b="1" spc="54" dirty="0">
                <a:latin typeface="Arial"/>
                <a:cs typeface="Arial"/>
              </a:rPr>
              <a:t> </a:t>
            </a:r>
            <a:r>
              <a:rPr sz="2178" b="1" spc="-168" dirty="0">
                <a:latin typeface="Arial"/>
                <a:cs typeface="Arial"/>
              </a:rPr>
              <a:t>is</a:t>
            </a:r>
            <a:r>
              <a:rPr sz="2178" b="1" spc="50" dirty="0">
                <a:latin typeface="Arial"/>
                <a:cs typeface="Arial"/>
              </a:rPr>
              <a:t> </a:t>
            </a:r>
            <a:r>
              <a:rPr sz="2178" b="1" spc="-195" dirty="0">
                <a:latin typeface="Arial"/>
                <a:cs typeface="Arial"/>
              </a:rPr>
              <a:t>highly</a:t>
            </a:r>
            <a:r>
              <a:rPr sz="2178" b="1" spc="54" dirty="0">
                <a:latin typeface="Arial"/>
                <a:cs typeface="Arial"/>
              </a:rPr>
              <a:t> </a:t>
            </a:r>
            <a:r>
              <a:rPr sz="2178" b="1" spc="-191" dirty="0">
                <a:latin typeface="Arial"/>
                <a:cs typeface="Arial"/>
              </a:rPr>
              <a:t>variable</a:t>
            </a:r>
            <a:r>
              <a:rPr sz="2178" b="1" spc="54" dirty="0">
                <a:latin typeface="Arial"/>
                <a:cs typeface="Arial"/>
              </a:rPr>
              <a:t> </a:t>
            </a:r>
            <a:r>
              <a:rPr sz="2178" b="1" spc="-236" dirty="0">
                <a:latin typeface="Arial"/>
                <a:cs typeface="Arial"/>
              </a:rPr>
              <a:t>and</a:t>
            </a:r>
            <a:r>
              <a:rPr sz="2178" b="1" spc="54" dirty="0">
                <a:latin typeface="Arial"/>
                <a:cs typeface="Arial"/>
              </a:rPr>
              <a:t> </a:t>
            </a:r>
            <a:r>
              <a:rPr sz="2178" b="1" spc="-204" dirty="0">
                <a:latin typeface="Arial"/>
                <a:cs typeface="Arial"/>
              </a:rPr>
              <a:t>includes</a:t>
            </a:r>
            <a:r>
              <a:rPr sz="2178" b="1" spc="50" dirty="0">
                <a:latin typeface="Arial"/>
                <a:cs typeface="Arial"/>
              </a:rPr>
              <a:t> </a:t>
            </a:r>
            <a:r>
              <a:rPr sz="2178" b="1" spc="-218" dirty="0">
                <a:latin typeface="Arial"/>
                <a:cs typeface="Arial"/>
              </a:rPr>
              <a:t>emissions </a:t>
            </a:r>
            <a:r>
              <a:rPr sz="2178" b="1" spc="-594" dirty="0">
                <a:latin typeface="Arial"/>
                <a:cs typeface="Arial"/>
              </a:rPr>
              <a:t> </a:t>
            </a:r>
            <a:r>
              <a:rPr sz="2178" b="1" spc="-185" dirty="0">
                <a:latin typeface="Arial"/>
                <a:cs typeface="Arial"/>
              </a:rPr>
              <a:t>of </a:t>
            </a:r>
            <a:r>
              <a:rPr sz="2178" b="1" spc="-177" dirty="0">
                <a:latin typeface="Arial"/>
                <a:cs typeface="Arial"/>
              </a:rPr>
              <a:t>cultivation, </a:t>
            </a:r>
            <a:r>
              <a:rPr sz="2178" b="1" spc="-185" dirty="0">
                <a:latin typeface="Arial"/>
                <a:cs typeface="Arial"/>
              </a:rPr>
              <a:t>transport, </a:t>
            </a:r>
            <a:r>
              <a:rPr sz="2178" b="1" spc="-213" dirty="0">
                <a:latin typeface="Arial"/>
                <a:cs typeface="Arial"/>
              </a:rPr>
              <a:t>conversion </a:t>
            </a:r>
            <a:r>
              <a:rPr sz="2178" b="1" spc="-218" dirty="0">
                <a:latin typeface="Arial"/>
                <a:cs typeface="Arial"/>
              </a:rPr>
              <a:t>process </a:t>
            </a:r>
            <a:r>
              <a:rPr sz="2178" b="1" spc="-236" dirty="0">
                <a:latin typeface="Arial"/>
                <a:cs typeface="Arial"/>
              </a:rPr>
              <a:t>and </a:t>
            </a:r>
            <a:r>
              <a:rPr sz="2178" b="1" spc="-182" dirty="0">
                <a:latin typeface="Arial"/>
                <a:cs typeface="Arial"/>
              </a:rPr>
              <a:t>distribution. </a:t>
            </a:r>
            <a:r>
              <a:rPr sz="2178" b="1" spc="-200" dirty="0">
                <a:latin typeface="Arial"/>
                <a:cs typeface="Arial"/>
              </a:rPr>
              <a:t>Further, the </a:t>
            </a:r>
            <a:r>
              <a:rPr sz="2178" b="1" spc="-195" dirty="0">
                <a:latin typeface="Arial"/>
                <a:cs typeface="Arial"/>
              </a:rPr>
              <a:t> </a:t>
            </a:r>
            <a:r>
              <a:rPr sz="2178" b="1" spc="-300" dirty="0">
                <a:latin typeface="Arial"/>
                <a:cs typeface="Arial"/>
              </a:rPr>
              <a:t>GHG</a:t>
            </a:r>
            <a:r>
              <a:rPr sz="2178" b="1" spc="-295" dirty="0">
                <a:latin typeface="Arial"/>
                <a:cs typeface="Arial"/>
              </a:rPr>
              <a:t> </a:t>
            </a:r>
            <a:r>
              <a:rPr sz="2178" b="1" spc="-204" dirty="0">
                <a:latin typeface="Arial"/>
                <a:cs typeface="Arial"/>
              </a:rPr>
              <a:t>reduction</a:t>
            </a:r>
            <a:r>
              <a:rPr sz="2178" b="1" spc="-200" dirty="0">
                <a:latin typeface="Arial"/>
                <a:cs typeface="Arial"/>
              </a:rPr>
              <a:t> </a:t>
            </a:r>
            <a:r>
              <a:rPr sz="2178" b="1" spc="-185" dirty="0">
                <a:latin typeface="Arial"/>
                <a:cs typeface="Arial"/>
              </a:rPr>
              <a:t>potential</a:t>
            </a:r>
            <a:r>
              <a:rPr sz="2178" b="1" spc="-182" dirty="0">
                <a:latin typeface="Arial"/>
                <a:cs typeface="Arial"/>
              </a:rPr>
              <a:t> </a:t>
            </a:r>
            <a:r>
              <a:rPr sz="2178" b="1" spc="-231" dirty="0">
                <a:latin typeface="Arial"/>
                <a:cs typeface="Arial"/>
              </a:rPr>
              <a:t>depends</a:t>
            </a:r>
            <a:r>
              <a:rPr sz="2178" b="1" spc="-227" dirty="0">
                <a:latin typeface="Arial"/>
                <a:cs typeface="Arial"/>
              </a:rPr>
              <a:t> </a:t>
            </a:r>
            <a:r>
              <a:rPr sz="2178" b="1" spc="-241" dirty="0">
                <a:latin typeface="Arial"/>
                <a:cs typeface="Arial"/>
              </a:rPr>
              <a:t>on</a:t>
            </a:r>
            <a:r>
              <a:rPr sz="2178" b="1" spc="-236" dirty="0">
                <a:latin typeface="Arial"/>
                <a:cs typeface="Arial"/>
              </a:rPr>
              <a:t> </a:t>
            </a:r>
            <a:r>
              <a:rPr sz="2178" b="1" spc="-204" dirty="0">
                <a:latin typeface="Arial"/>
                <a:cs typeface="Arial"/>
              </a:rPr>
              <a:t>type</a:t>
            </a:r>
            <a:r>
              <a:rPr sz="2178" b="1" spc="-200" dirty="0">
                <a:latin typeface="Arial"/>
                <a:cs typeface="Arial"/>
              </a:rPr>
              <a:t> </a:t>
            </a:r>
            <a:r>
              <a:rPr sz="2178" b="1" spc="-185" dirty="0">
                <a:latin typeface="Arial"/>
                <a:cs typeface="Arial"/>
              </a:rPr>
              <a:t>of</a:t>
            </a:r>
            <a:r>
              <a:rPr sz="2178" b="1" spc="-182" dirty="0">
                <a:latin typeface="Arial"/>
                <a:cs typeface="Arial"/>
              </a:rPr>
              <a:t> </a:t>
            </a:r>
            <a:r>
              <a:rPr sz="2178" b="1" spc="-195" dirty="0">
                <a:latin typeface="Arial"/>
                <a:cs typeface="Arial"/>
              </a:rPr>
              <a:t>feedstock,</a:t>
            </a:r>
            <a:r>
              <a:rPr sz="2178" b="1" spc="-191" dirty="0">
                <a:latin typeface="Arial"/>
                <a:cs typeface="Arial"/>
              </a:rPr>
              <a:t> </a:t>
            </a:r>
            <a:r>
              <a:rPr sz="2178" b="1" spc="-182" dirty="0">
                <a:latin typeface="Arial"/>
                <a:cs typeface="Arial"/>
              </a:rPr>
              <a:t>agricultural </a:t>
            </a:r>
            <a:r>
              <a:rPr sz="2178" b="1" spc="-177" dirty="0">
                <a:latin typeface="Arial"/>
                <a:cs typeface="Arial"/>
              </a:rPr>
              <a:t> </a:t>
            </a:r>
            <a:r>
              <a:rPr sz="2178" b="1" spc="-185" dirty="0">
                <a:latin typeface="Arial"/>
                <a:cs typeface="Arial"/>
              </a:rPr>
              <a:t>practices,</a:t>
            </a:r>
            <a:r>
              <a:rPr sz="2178" b="1" spc="-182" dirty="0">
                <a:latin typeface="Arial"/>
                <a:cs typeface="Arial"/>
              </a:rPr>
              <a:t> </a:t>
            </a:r>
            <a:r>
              <a:rPr sz="2178" b="1" spc="-172" dirty="0">
                <a:latin typeface="Arial"/>
                <a:cs typeface="Arial"/>
              </a:rPr>
              <a:t>site</a:t>
            </a:r>
            <a:r>
              <a:rPr sz="2178" b="1" spc="-168" dirty="0">
                <a:latin typeface="Arial"/>
                <a:cs typeface="Arial"/>
              </a:rPr>
              <a:t> </a:t>
            </a:r>
            <a:r>
              <a:rPr sz="2178" b="1" spc="-195" dirty="0">
                <a:latin typeface="Arial"/>
                <a:cs typeface="Arial"/>
              </a:rPr>
              <a:t>productivity,</a:t>
            </a:r>
            <a:r>
              <a:rPr sz="2178" b="1" spc="-191" dirty="0">
                <a:latin typeface="Arial"/>
                <a:cs typeface="Arial"/>
              </a:rPr>
              <a:t> </a:t>
            </a:r>
            <a:r>
              <a:rPr sz="2178" b="1" spc="-213" dirty="0">
                <a:latin typeface="Arial"/>
                <a:cs typeface="Arial"/>
              </a:rPr>
              <a:t>conversion</a:t>
            </a:r>
            <a:r>
              <a:rPr sz="2178" b="1" spc="-208" dirty="0">
                <a:latin typeface="Arial"/>
                <a:cs typeface="Arial"/>
              </a:rPr>
              <a:t> </a:t>
            </a:r>
            <a:r>
              <a:rPr sz="2178" b="1" spc="-213" dirty="0">
                <a:latin typeface="Arial"/>
                <a:cs typeface="Arial"/>
              </a:rPr>
              <a:t>technology,</a:t>
            </a:r>
            <a:r>
              <a:rPr sz="2178" b="1" spc="182" dirty="0">
                <a:latin typeface="Arial"/>
                <a:cs typeface="Arial"/>
              </a:rPr>
              <a:t> </a:t>
            </a:r>
            <a:r>
              <a:rPr sz="2178" b="1" spc="-236" dirty="0">
                <a:latin typeface="Arial"/>
                <a:cs typeface="Arial"/>
              </a:rPr>
              <a:t>and</a:t>
            </a:r>
            <a:r>
              <a:rPr sz="2178" b="1" spc="136" dirty="0">
                <a:latin typeface="Arial"/>
                <a:cs typeface="Arial"/>
              </a:rPr>
              <a:t> </a:t>
            </a:r>
            <a:r>
              <a:rPr sz="2178" b="1" spc="-168" dirty="0">
                <a:latin typeface="Arial"/>
                <a:cs typeface="Arial"/>
              </a:rPr>
              <a:t>finally</a:t>
            </a:r>
            <a:r>
              <a:rPr sz="2178" b="1" spc="268" dirty="0">
                <a:latin typeface="Arial"/>
                <a:cs typeface="Arial"/>
              </a:rPr>
              <a:t> </a:t>
            </a:r>
            <a:r>
              <a:rPr sz="2178" b="1" spc="-241" dirty="0">
                <a:latin typeface="Arial"/>
                <a:cs typeface="Arial"/>
              </a:rPr>
              <a:t>on</a:t>
            </a:r>
            <a:r>
              <a:rPr sz="2178" b="1" spc="127" dirty="0">
                <a:latin typeface="Arial"/>
                <a:cs typeface="Arial"/>
              </a:rPr>
              <a:t> </a:t>
            </a:r>
            <a:r>
              <a:rPr sz="2178" b="1" spc="-200" dirty="0">
                <a:latin typeface="Arial"/>
                <a:cs typeface="Arial"/>
              </a:rPr>
              <a:t>the </a:t>
            </a:r>
            <a:r>
              <a:rPr sz="2178" b="1" spc="-195" dirty="0">
                <a:latin typeface="Arial"/>
                <a:cs typeface="Arial"/>
              </a:rPr>
              <a:t> </a:t>
            </a:r>
            <a:r>
              <a:rPr sz="2178" b="1" spc="-309" dirty="0">
                <a:latin typeface="Arial"/>
                <a:cs typeface="Arial"/>
              </a:rPr>
              <a:t>w</a:t>
            </a:r>
            <a:r>
              <a:rPr sz="2178" b="1" spc="-241" dirty="0">
                <a:latin typeface="Arial"/>
                <a:cs typeface="Arial"/>
              </a:rPr>
              <a:t>ho</a:t>
            </a:r>
            <a:r>
              <a:rPr sz="2178" b="1" spc="-163" dirty="0">
                <a:latin typeface="Arial"/>
                <a:cs typeface="Arial"/>
              </a:rPr>
              <a:t>le</a:t>
            </a:r>
            <a:r>
              <a:rPr sz="2178" b="1" spc="-109" dirty="0">
                <a:latin typeface="Arial"/>
                <a:cs typeface="Arial"/>
              </a:rPr>
              <a:t> </a:t>
            </a:r>
            <a:r>
              <a:rPr sz="2178" b="1" spc="-227" dirty="0">
                <a:latin typeface="Arial"/>
                <a:cs typeface="Arial"/>
              </a:rPr>
              <a:t>des</a:t>
            </a:r>
            <a:r>
              <a:rPr sz="2178" b="1" spc="-182" dirty="0">
                <a:latin typeface="Arial"/>
                <a:cs typeface="Arial"/>
              </a:rPr>
              <a:t>ig</a:t>
            </a:r>
            <a:r>
              <a:rPr sz="2178" b="1" spc="-241" dirty="0">
                <a:latin typeface="Arial"/>
                <a:cs typeface="Arial"/>
              </a:rPr>
              <a:t>n</a:t>
            </a:r>
            <a:r>
              <a:rPr sz="2178" b="1" spc="-109" dirty="0">
                <a:latin typeface="Arial"/>
                <a:cs typeface="Arial"/>
              </a:rPr>
              <a:t> </a:t>
            </a:r>
            <a:r>
              <a:rPr sz="2178" b="1" spc="-185" dirty="0">
                <a:latin typeface="Arial"/>
                <a:cs typeface="Arial"/>
              </a:rPr>
              <a:t>of</a:t>
            </a:r>
            <a:r>
              <a:rPr sz="2178" b="1" spc="-109" dirty="0">
                <a:latin typeface="Arial"/>
                <a:cs typeface="Arial"/>
              </a:rPr>
              <a:t> </a:t>
            </a:r>
            <a:r>
              <a:rPr sz="2178" b="1" spc="-136" dirty="0">
                <a:latin typeface="Arial"/>
                <a:cs typeface="Arial"/>
              </a:rPr>
              <a:t>t</a:t>
            </a:r>
            <a:r>
              <a:rPr sz="2178" b="1" spc="-231" dirty="0">
                <a:latin typeface="Arial"/>
                <a:cs typeface="Arial"/>
              </a:rPr>
              <a:t>he</a:t>
            </a:r>
            <a:r>
              <a:rPr sz="2178" b="1" spc="-109" dirty="0">
                <a:latin typeface="Arial"/>
                <a:cs typeface="Arial"/>
              </a:rPr>
              <a:t> </a:t>
            </a:r>
            <a:r>
              <a:rPr sz="2178" b="1" spc="-222" dirty="0">
                <a:latin typeface="Arial"/>
                <a:cs typeface="Arial"/>
              </a:rPr>
              <a:t>s</a:t>
            </a:r>
            <a:r>
              <a:rPr sz="2178" b="1" spc="-136" dirty="0">
                <a:latin typeface="Arial"/>
                <a:cs typeface="Arial"/>
              </a:rPr>
              <a:t>t</a:t>
            </a:r>
            <a:r>
              <a:rPr sz="2178" b="1" spc="-241" dirty="0">
                <a:latin typeface="Arial"/>
                <a:cs typeface="Arial"/>
              </a:rPr>
              <a:t>ud</a:t>
            </a:r>
            <a:r>
              <a:rPr sz="2178" b="1" spc="-354" dirty="0">
                <a:latin typeface="Arial"/>
                <a:cs typeface="Arial"/>
              </a:rPr>
              <a:t>y</a:t>
            </a:r>
            <a:r>
              <a:rPr sz="2178" b="1" spc="-109" dirty="0">
                <a:latin typeface="Arial"/>
                <a:cs typeface="Arial"/>
              </a:rPr>
              <a:t>.</a:t>
            </a:r>
            <a:endParaRPr sz="2178">
              <a:latin typeface="Arial"/>
              <a:cs typeface="Arial"/>
            </a:endParaRPr>
          </a:p>
          <a:p>
            <a:pPr>
              <a:spcBef>
                <a:spcPts val="41"/>
              </a:spcBef>
            </a:pPr>
            <a:endParaRPr sz="3403">
              <a:latin typeface="Arial"/>
              <a:cs typeface="Arial"/>
            </a:endParaRPr>
          </a:p>
          <a:p>
            <a:pPr marL="11527" marR="37461" algn="just">
              <a:lnSpc>
                <a:spcPct val="99000"/>
              </a:lnSpc>
              <a:spcBef>
                <a:spcPts val="5"/>
              </a:spcBef>
            </a:pPr>
            <a:r>
              <a:rPr sz="2178" b="1" spc="-195" dirty="0">
                <a:latin typeface="Arial"/>
                <a:cs typeface="Arial"/>
              </a:rPr>
              <a:t>Detailed</a:t>
            </a:r>
            <a:r>
              <a:rPr sz="2178" b="1" spc="-191" dirty="0">
                <a:latin typeface="Arial"/>
                <a:cs typeface="Arial"/>
              </a:rPr>
              <a:t> </a:t>
            </a:r>
            <a:r>
              <a:rPr sz="2178" b="1" spc="-185" dirty="0">
                <a:latin typeface="Arial"/>
                <a:cs typeface="Arial"/>
              </a:rPr>
              <a:t>studies,</a:t>
            </a:r>
            <a:r>
              <a:rPr sz="2178" b="1" spc="-182" dirty="0">
                <a:latin typeface="Arial"/>
                <a:cs typeface="Arial"/>
              </a:rPr>
              <a:t> </a:t>
            </a:r>
            <a:r>
              <a:rPr sz="2178" b="1" spc="-191" dirty="0">
                <a:latin typeface="Arial"/>
                <a:cs typeface="Arial"/>
              </a:rPr>
              <a:t>indicating</a:t>
            </a:r>
            <a:r>
              <a:rPr sz="2178" b="1" spc="-185" dirty="0">
                <a:latin typeface="Arial"/>
                <a:cs typeface="Arial"/>
              </a:rPr>
              <a:t> </a:t>
            </a:r>
            <a:r>
              <a:rPr sz="2178" b="1" spc="-300" dirty="0">
                <a:latin typeface="Arial"/>
                <a:cs typeface="Arial"/>
              </a:rPr>
              <a:t>GHG</a:t>
            </a:r>
            <a:r>
              <a:rPr sz="2178" b="1" spc="-295" dirty="0">
                <a:latin typeface="Arial"/>
                <a:cs typeface="Arial"/>
              </a:rPr>
              <a:t> </a:t>
            </a:r>
            <a:r>
              <a:rPr sz="2178" b="1" spc="-204" dirty="0">
                <a:latin typeface="Arial"/>
                <a:cs typeface="Arial"/>
              </a:rPr>
              <a:t>reductions</a:t>
            </a:r>
            <a:r>
              <a:rPr sz="2178" b="1" spc="-200" dirty="0">
                <a:latin typeface="Arial"/>
                <a:cs typeface="Arial"/>
              </a:rPr>
              <a:t> </a:t>
            </a:r>
            <a:r>
              <a:rPr sz="2178" b="1" spc="-231" dirty="0">
                <a:latin typeface="Arial"/>
                <a:cs typeface="Arial"/>
              </a:rPr>
              <a:t>by</a:t>
            </a:r>
            <a:r>
              <a:rPr sz="2178" b="1" spc="-227" dirty="0">
                <a:latin typeface="Arial"/>
                <a:cs typeface="Arial"/>
              </a:rPr>
              <a:t> </a:t>
            </a:r>
            <a:r>
              <a:rPr sz="2178" b="1" spc="-213" dirty="0">
                <a:latin typeface="Arial"/>
                <a:cs typeface="Arial"/>
              </a:rPr>
              <a:t>using</a:t>
            </a:r>
            <a:r>
              <a:rPr sz="2178" b="1" spc="-208" dirty="0">
                <a:latin typeface="Arial"/>
                <a:cs typeface="Arial"/>
              </a:rPr>
              <a:t> </a:t>
            </a:r>
            <a:r>
              <a:rPr sz="2178" b="1" spc="-204" dirty="0">
                <a:latin typeface="Arial"/>
                <a:cs typeface="Arial"/>
              </a:rPr>
              <a:t>neat</a:t>
            </a:r>
            <a:r>
              <a:rPr sz="2178" b="1" spc="-200" dirty="0">
                <a:latin typeface="Arial"/>
                <a:cs typeface="Arial"/>
              </a:rPr>
              <a:t> or</a:t>
            </a:r>
            <a:r>
              <a:rPr sz="2178" b="1" spc="-195" dirty="0">
                <a:latin typeface="Arial"/>
                <a:cs typeface="Arial"/>
              </a:rPr>
              <a:t> </a:t>
            </a:r>
            <a:r>
              <a:rPr sz="2178" b="1" spc="-218" dirty="0">
                <a:latin typeface="Arial"/>
                <a:cs typeface="Arial"/>
              </a:rPr>
              <a:t>blended </a:t>
            </a:r>
            <a:r>
              <a:rPr sz="2178" b="1" spc="-213" dirty="0">
                <a:latin typeface="Arial"/>
                <a:cs typeface="Arial"/>
              </a:rPr>
              <a:t> </a:t>
            </a:r>
            <a:r>
              <a:rPr sz="2178" b="1" spc="-200" dirty="0">
                <a:latin typeface="Arial"/>
                <a:cs typeface="Arial"/>
              </a:rPr>
              <a:t>bioethanol</a:t>
            </a:r>
            <a:r>
              <a:rPr sz="2178" b="1" spc="-195" dirty="0">
                <a:latin typeface="Arial"/>
                <a:cs typeface="Arial"/>
              </a:rPr>
              <a:t> </a:t>
            </a:r>
            <a:r>
              <a:rPr sz="2178" b="1" spc="-254" dirty="0">
                <a:latin typeface="Arial"/>
                <a:cs typeface="Arial"/>
              </a:rPr>
              <a:t>show</a:t>
            </a:r>
            <a:r>
              <a:rPr sz="2178" b="1" spc="-250" dirty="0">
                <a:latin typeface="Arial"/>
                <a:cs typeface="Arial"/>
              </a:rPr>
              <a:t> </a:t>
            </a:r>
            <a:r>
              <a:rPr sz="2178" b="1" spc="-204" dirty="0">
                <a:latin typeface="Arial"/>
                <a:cs typeface="Arial"/>
              </a:rPr>
              <a:t>reductions</a:t>
            </a:r>
            <a:r>
              <a:rPr sz="2178" b="1" spc="-200" dirty="0">
                <a:latin typeface="Arial"/>
                <a:cs typeface="Arial"/>
              </a:rPr>
              <a:t> </a:t>
            </a:r>
            <a:r>
              <a:rPr sz="2178" b="1" spc="-185" dirty="0">
                <a:latin typeface="Arial"/>
                <a:cs typeface="Arial"/>
              </a:rPr>
              <a:t>of</a:t>
            </a:r>
            <a:r>
              <a:rPr sz="2178" b="1" spc="-182" dirty="0">
                <a:latin typeface="Arial"/>
                <a:cs typeface="Arial"/>
              </a:rPr>
              <a:t> </a:t>
            </a:r>
            <a:r>
              <a:rPr sz="2178" b="1" spc="-241" dirty="0">
                <a:latin typeface="Arial"/>
                <a:cs typeface="Arial"/>
              </a:rPr>
              <a:t>up</a:t>
            </a:r>
            <a:r>
              <a:rPr sz="2178" b="1" spc="-236" dirty="0">
                <a:latin typeface="Arial"/>
                <a:cs typeface="Arial"/>
              </a:rPr>
              <a:t> </a:t>
            </a:r>
            <a:r>
              <a:rPr sz="2178" b="1" spc="-191" dirty="0">
                <a:latin typeface="Arial"/>
                <a:cs typeface="Arial"/>
              </a:rPr>
              <a:t>to</a:t>
            </a:r>
            <a:r>
              <a:rPr sz="2178" b="1" spc="-185" dirty="0">
                <a:latin typeface="Arial"/>
                <a:cs typeface="Arial"/>
              </a:rPr>
              <a:t> </a:t>
            </a:r>
            <a:r>
              <a:rPr sz="2178" b="1" spc="-222" dirty="0">
                <a:latin typeface="Arial"/>
                <a:cs typeface="Arial"/>
              </a:rPr>
              <a:t>96</a:t>
            </a:r>
            <a:r>
              <a:rPr sz="2178" b="1" spc="-218" dirty="0">
                <a:latin typeface="Arial"/>
                <a:cs typeface="Arial"/>
              </a:rPr>
              <a:t> </a:t>
            </a:r>
            <a:r>
              <a:rPr sz="2178" b="1" spc="-349" dirty="0">
                <a:latin typeface="Arial"/>
                <a:cs typeface="Arial"/>
              </a:rPr>
              <a:t>%</a:t>
            </a:r>
            <a:r>
              <a:rPr sz="2178" b="1" spc="-345" dirty="0">
                <a:latin typeface="Arial"/>
                <a:cs typeface="Arial"/>
              </a:rPr>
              <a:t> </a:t>
            </a:r>
            <a:r>
              <a:rPr sz="2178" b="1" spc="-177" dirty="0">
                <a:latin typeface="Arial"/>
                <a:cs typeface="Arial"/>
              </a:rPr>
              <a:t>for</a:t>
            </a:r>
            <a:r>
              <a:rPr sz="2178" b="1" spc="-172" dirty="0">
                <a:latin typeface="Arial"/>
                <a:cs typeface="Arial"/>
              </a:rPr>
              <a:t> </a:t>
            </a:r>
            <a:r>
              <a:rPr sz="2178" b="1" spc="-227" dirty="0">
                <a:latin typeface="Arial"/>
                <a:cs typeface="Arial"/>
              </a:rPr>
              <a:t>anhydrous</a:t>
            </a:r>
            <a:r>
              <a:rPr sz="2178" b="1" spc="150" dirty="0">
                <a:latin typeface="Arial"/>
                <a:cs typeface="Arial"/>
              </a:rPr>
              <a:t> </a:t>
            </a:r>
            <a:r>
              <a:rPr sz="2178" b="1" spc="-200" dirty="0">
                <a:latin typeface="Arial"/>
                <a:cs typeface="Arial"/>
              </a:rPr>
              <a:t>bioethanol</a:t>
            </a:r>
            <a:r>
              <a:rPr sz="2178" b="1" spc="204" dirty="0">
                <a:latin typeface="Arial"/>
                <a:cs typeface="Arial"/>
              </a:rPr>
              <a:t> </a:t>
            </a:r>
            <a:r>
              <a:rPr sz="2178" b="1" spc="-182" dirty="0">
                <a:latin typeface="Arial"/>
                <a:cs typeface="Arial"/>
              </a:rPr>
              <a:t>in </a:t>
            </a:r>
            <a:r>
              <a:rPr sz="2178" b="1" spc="-177" dirty="0">
                <a:latin typeface="Arial"/>
                <a:cs typeface="Arial"/>
              </a:rPr>
              <a:t> </a:t>
            </a:r>
            <a:r>
              <a:rPr sz="2178" b="1" spc="-172" dirty="0">
                <a:latin typeface="Arial"/>
                <a:cs typeface="Arial"/>
              </a:rPr>
              <a:t>Brazil.</a:t>
            </a:r>
            <a:endParaRPr sz="2178">
              <a:latin typeface="Arial"/>
              <a:cs typeface="Arial"/>
            </a:endParaRPr>
          </a:p>
          <a:p>
            <a:pPr marL="11527" marR="37461" algn="just">
              <a:lnSpc>
                <a:spcPct val="99400"/>
              </a:lnSpc>
              <a:spcBef>
                <a:spcPts val="554"/>
              </a:spcBef>
            </a:pPr>
            <a:r>
              <a:rPr sz="2178" b="1" spc="-236" dirty="0">
                <a:latin typeface="Arial"/>
                <a:cs typeface="Arial"/>
              </a:rPr>
              <a:t>The </a:t>
            </a:r>
            <a:r>
              <a:rPr sz="2178" b="1" spc="-168" dirty="0">
                <a:latin typeface="Arial"/>
                <a:cs typeface="Arial"/>
              </a:rPr>
              <a:t>total </a:t>
            </a:r>
            <a:r>
              <a:rPr sz="2178" b="1" spc="-172" dirty="0">
                <a:latin typeface="Arial"/>
                <a:cs typeface="Arial"/>
              </a:rPr>
              <a:t>life-cycle </a:t>
            </a:r>
            <a:r>
              <a:rPr sz="2178" b="1" spc="-300" dirty="0">
                <a:latin typeface="Arial"/>
                <a:cs typeface="Arial"/>
              </a:rPr>
              <a:t>GHG</a:t>
            </a:r>
            <a:r>
              <a:rPr sz="2178" b="1" spc="-295" dirty="0">
                <a:latin typeface="Arial"/>
                <a:cs typeface="Arial"/>
              </a:rPr>
              <a:t> </a:t>
            </a:r>
            <a:r>
              <a:rPr sz="2178" b="1" spc="-218" dirty="0">
                <a:latin typeface="Arial"/>
                <a:cs typeface="Arial"/>
              </a:rPr>
              <a:t>emissions </a:t>
            </a:r>
            <a:r>
              <a:rPr sz="2178" b="1" spc="-204" dirty="0">
                <a:latin typeface="Arial"/>
                <a:cs typeface="Arial"/>
              </a:rPr>
              <a:t>reductions associated </a:t>
            </a:r>
            <a:r>
              <a:rPr sz="2178" b="1" spc="-200" dirty="0">
                <a:latin typeface="Arial"/>
                <a:cs typeface="Arial"/>
              </a:rPr>
              <a:t>with the ethanol </a:t>
            </a:r>
            <a:r>
              <a:rPr sz="2178" b="1" spc="-195" dirty="0">
                <a:latin typeface="Arial"/>
                <a:cs typeface="Arial"/>
              </a:rPr>
              <a:t> </a:t>
            </a:r>
            <a:r>
              <a:rPr sz="2178" b="1" spc="-200" dirty="0">
                <a:latin typeface="Arial"/>
                <a:cs typeface="Arial"/>
              </a:rPr>
              <a:t>industry</a:t>
            </a:r>
            <a:r>
              <a:rPr sz="2178" b="1" spc="-195" dirty="0">
                <a:latin typeface="Arial"/>
                <a:cs typeface="Arial"/>
              </a:rPr>
              <a:t> </a:t>
            </a:r>
            <a:r>
              <a:rPr sz="2178" b="1" spc="-177" dirty="0">
                <a:latin typeface="Arial"/>
                <a:cs typeface="Arial"/>
              </a:rPr>
              <a:t>in </a:t>
            </a:r>
            <a:r>
              <a:rPr sz="2178" b="1" spc="-182" dirty="0">
                <a:latin typeface="Arial"/>
                <a:cs typeface="Arial"/>
              </a:rPr>
              <a:t>Brazil </a:t>
            </a:r>
            <a:r>
              <a:rPr sz="2178" b="1" spc="-200" dirty="0">
                <a:latin typeface="Arial"/>
                <a:cs typeface="Arial"/>
              </a:rPr>
              <a:t>are</a:t>
            </a:r>
            <a:r>
              <a:rPr sz="2178" b="1" spc="-195" dirty="0">
                <a:latin typeface="Arial"/>
                <a:cs typeface="Arial"/>
              </a:rPr>
              <a:t> equivalent</a:t>
            </a:r>
            <a:r>
              <a:rPr sz="2178" b="1" spc="-191" dirty="0">
                <a:latin typeface="Arial"/>
                <a:cs typeface="Arial"/>
              </a:rPr>
              <a:t> to</a:t>
            </a:r>
            <a:r>
              <a:rPr sz="2178" b="1" spc="-185" dirty="0">
                <a:latin typeface="Arial"/>
                <a:cs typeface="Arial"/>
              </a:rPr>
              <a:t> </a:t>
            </a:r>
            <a:r>
              <a:rPr sz="2178" b="1" spc="-195" dirty="0">
                <a:latin typeface="Arial"/>
                <a:cs typeface="Arial"/>
              </a:rPr>
              <a:t>46.6</a:t>
            </a:r>
            <a:r>
              <a:rPr sz="2178" b="1" spc="-191" dirty="0">
                <a:latin typeface="Arial"/>
                <a:cs typeface="Arial"/>
              </a:rPr>
              <a:t> </a:t>
            </a:r>
            <a:r>
              <a:rPr sz="2178" b="1" spc="-182" dirty="0">
                <a:latin typeface="Arial"/>
                <a:cs typeface="Arial"/>
              </a:rPr>
              <a:t>million </a:t>
            </a:r>
            <a:r>
              <a:rPr sz="2178" b="1" spc="-208" dirty="0">
                <a:latin typeface="Arial"/>
                <a:cs typeface="Arial"/>
              </a:rPr>
              <a:t>tons</a:t>
            </a:r>
            <a:r>
              <a:rPr sz="2178" b="1" spc="-204" dirty="0">
                <a:latin typeface="Arial"/>
                <a:cs typeface="Arial"/>
              </a:rPr>
              <a:t> annually.</a:t>
            </a:r>
            <a:r>
              <a:rPr sz="2178" b="1" spc="-200" dirty="0">
                <a:latin typeface="Arial"/>
                <a:cs typeface="Arial"/>
              </a:rPr>
              <a:t> </a:t>
            </a:r>
            <a:r>
              <a:rPr sz="2178" b="1" spc="-227" dirty="0">
                <a:latin typeface="Arial"/>
                <a:cs typeface="Arial"/>
              </a:rPr>
              <a:t>These</a:t>
            </a:r>
            <a:r>
              <a:rPr sz="2178" b="1" spc="-222" dirty="0">
                <a:latin typeface="Arial"/>
                <a:cs typeface="Arial"/>
              </a:rPr>
              <a:t> </a:t>
            </a:r>
            <a:r>
              <a:rPr sz="2178" b="1" spc="-200" dirty="0">
                <a:latin typeface="Arial"/>
                <a:cs typeface="Arial"/>
              </a:rPr>
              <a:t>are </a:t>
            </a:r>
            <a:r>
              <a:rPr sz="2178" b="1" spc="-195" dirty="0">
                <a:latin typeface="Arial"/>
                <a:cs typeface="Arial"/>
              </a:rPr>
              <a:t> </a:t>
            </a:r>
            <a:r>
              <a:rPr sz="2178" b="1" spc="-222" dirty="0">
                <a:latin typeface="Arial"/>
                <a:cs typeface="Arial"/>
              </a:rPr>
              <a:t>a</a:t>
            </a:r>
            <a:r>
              <a:rPr sz="2178" b="1" spc="-241" dirty="0">
                <a:latin typeface="Arial"/>
                <a:cs typeface="Arial"/>
              </a:rPr>
              <a:t>pp</a:t>
            </a:r>
            <a:r>
              <a:rPr sz="2178" b="1" spc="-159" dirty="0">
                <a:latin typeface="Arial"/>
                <a:cs typeface="Arial"/>
              </a:rPr>
              <a:t>r</a:t>
            </a:r>
            <a:r>
              <a:rPr sz="2178" b="1" spc="-231" dirty="0">
                <a:latin typeface="Arial"/>
                <a:cs typeface="Arial"/>
              </a:rPr>
              <a:t>ox</a:t>
            </a:r>
            <a:r>
              <a:rPr sz="2178" b="1" spc="-236" dirty="0">
                <a:latin typeface="Arial"/>
                <a:cs typeface="Arial"/>
              </a:rPr>
              <a:t>im</a:t>
            </a:r>
            <a:r>
              <a:rPr sz="2178" b="1" spc="-222" dirty="0">
                <a:latin typeface="Arial"/>
                <a:cs typeface="Arial"/>
              </a:rPr>
              <a:t>a</a:t>
            </a:r>
            <a:r>
              <a:rPr sz="2178" b="1" spc="-136" dirty="0">
                <a:latin typeface="Arial"/>
                <a:cs typeface="Arial"/>
              </a:rPr>
              <a:t>t</a:t>
            </a:r>
            <a:r>
              <a:rPr sz="2178" b="1" spc="-222" dirty="0">
                <a:latin typeface="Arial"/>
                <a:cs typeface="Arial"/>
              </a:rPr>
              <a:t>e</a:t>
            </a:r>
            <a:r>
              <a:rPr sz="2178" b="1" spc="-113" dirty="0">
                <a:latin typeface="Arial"/>
                <a:cs typeface="Arial"/>
              </a:rPr>
              <a:t>l</a:t>
            </a:r>
            <a:r>
              <a:rPr sz="2178" b="1" spc="-218" dirty="0">
                <a:latin typeface="Arial"/>
                <a:cs typeface="Arial"/>
              </a:rPr>
              <a:t>y</a:t>
            </a:r>
            <a:r>
              <a:rPr sz="2178" b="1" spc="-109" dirty="0">
                <a:latin typeface="Arial"/>
                <a:cs typeface="Arial"/>
              </a:rPr>
              <a:t> </a:t>
            </a:r>
            <a:r>
              <a:rPr sz="2178" b="1" spc="-222" dirty="0">
                <a:latin typeface="Arial"/>
                <a:cs typeface="Arial"/>
              </a:rPr>
              <a:t>20</a:t>
            </a:r>
            <a:r>
              <a:rPr sz="2178" b="1" spc="-109" dirty="0">
                <a:latin typeface="Arial"/>
                <a:cs typeface="Arial"/>
              </a:rPr>
              <a:t> </a:t>
            </a:r>
            <a:r>
              <a:rPr sz="2178" b="1" spc="-349" dirty="0">
                <a:latin typeface="Arial"/>
                <a:cs typeface="Arial"/>
              </a:rPr>
              <a:t>%</a:t>
            </a:r>
            <a:r>
              <a:rPr sz="2178" b="1" spc="-109" dirty="0">
                <a:latin typeface="Arial"/>
                <a:cs typeface="Arial"/>
              </a:rPr>
              <a:t> </a:t>
            </a:r>
            <a:r>
              <a:rPr sz="2178" b="1" spc="-185" dirty="0">
                <a:latin typeface="Arial"/>
                <a:cs typeface="Arial"/>
              </a:rPr>
              <a:t>of</a:t>
            </a:r>
            <a:r>
              <a:rPr sz="2178" b="1" spc="-109" dirty="0">
                <a:latin typeface="Arial"/>
                <a:cs typeface="Arial"/>
              </a:rPr>
              <a:t> </a:t>
            </a:r>
            <a:r>
              <a:rPr sz="2178" b="1" spc="-286" dirty="0">
                <a:latin typeface="Arial"/>
                <a:cs typeface="Arial"/>
              </a:rPr>
              <a:t>B</a:t>
            </a:r>
            <a:r>
              <a:rPr sz="2178" b="1" spc="-159" dirty="0">
                <a:latin typeface="Arial"/>
                <a:cs typeface="Arial"/>
              </a:rPr>
              <a:t>r</a:t>
            </a:r>
            <a:r>
              <a:rPr sz="2178" b="1" spc="-222" dirty="0">
                <a:latin typeface="Arial"/>
                <a:cs typeface="Arial"/>
              </a:rPr>
              <a:t>a</a:t>
            </a:r>
            <a:r>
              <a:rPr sz="2178" b="1" spc="-200" dirty="0">
                <a:latin typeface="Arial"/>
                <a:cs typeface="Arial"/>
              </a:rPr>
              <a:t>z</a:t>
            </a:r>
            <a:r>
              <a:rPr sz="2178" b="1" spc="-113" dirty="0">
                <a:latin typeface="Arial"/>
                <a:cs typeface="Arial"/>
              </a:rPr>
              <a:t>il</a:t>
            </a:r>
            <a:r>
              <a:rPr sz="2178" b="1" spc="-177" dirty="0">
                <a:latin typeface="Arial"/>
                <a:cs typeface="Arial"/>
              </a:rPr>
              <a:t>’</a:t>
            </a:r>
            <a:r>
              <a:rPr sz="2178" b="1" spc="-222" dirty="0">
                <a:latin typeface="Arial"/>
                <a:cs typeface="Arial"/>
              </a:rPr>
              <a:t>s</a:t>
            </a:r>
            <a:r>
              <a:rPr sz="2178" b="1" spc="-109" dirty="0">
                <a:latin typeface="Arial"/>
                <a:cs typeface="Arial"/>
              </a:rPr>
              <a:t> </a:t>
            </a:r>
            <a:r>
              <a:rPr sz="2178" b="1" spc="-222" dirty="0">
                <a:latin typeface="Arial"/>
                <a:cs typeface="Arial"/>
              </a:rPr>
              <a:t>a</a:t>
            </a:r>
            <a:r>
              <a:rPr sz="2178" b="1" spc="-236" dirty="0">
                <a:latin typeface="Arial"/>
                <a:cs typeface="Arial"/>
              </a:rPr>
              <a:t>nnua</a:t>
            </a:r>
            <a:r>
              <a:rPr sz="2178" b="1" spc="-109" dirty="0">
                <a:latin typeface="Arial"/>
                <a:cs typeface="Arial"/>
              </a:rPr>
              <a:t>l </a:t>
            </a:r>
            <a:r>
              <a:rPr sz="2178" b="1" spc="-136" dirty="0">
                <a:latin typeface="Arial"/>
                <a:cs typeface="Arial"/>
              </a:rPr>
              <a:t>f</a:t>
            </a:r>
            <a:r>
              <a:rPr sz="2178" b="1" spc="-227" dirty="0">
                <a:latin typeface="Arial"/>
                <a:cs typeface="Arial"/>
              </a:rPr>
              <a:t>oss</a:t>
            </a:r>
            <a:r>
              <a:rPr sz="2178" b="1" spc="-113" dirty="0">
                <a:latin typeface="Arial"/>
                <a:cs typeface="Arial"/>
              </a:rPr>
              <a:t>i</a:t>
            </a:r>
            <a:r>
              <a:rPr sz="2178" b="1" spc="-109" dirty="0">
                <a:latin typeface="Arial"/>
                <a:cs typeface="Arial"/>
              </a:rPr>
              <a:t>l </a:t>
            </a:r>
            <a:r>
              <a:rPr sz="2178" b="1" spc="-136" dirty="0">
                <a:latin typeface="Arial"/>
                <a:cs typeface="Arial"/>
              </a:rPr>
              <a:t>f</a:t>
            </a:r>
            <a:r>
              <a:rPr sz="2178" b="1" spc="-231" dirty="0">
                <a:latin typeface="Arial"/>
                <a:cs typeface="Arial"/>
              </a:rPr>
              <a:t>ue</a:t>
            </a:r>
            <a:r>
              <a:rPr sz="2178" b="1" spc="-109" dirty="0">
                <a:latin typeface="Arial"/>
                <a:cs typeface="Arial"/>
              </a:rPr>
              <a:t>l </a:t>
            </a:r>
            <a:r>
              <a:rPr sz="2178" b="1" spc="-222" dirty="0">
                <a:latin typeface="Arial"/>
                <a:cs typeface="Arial"/>
              </a:rPr>
              <a:t>emiss</a:t>
            </a:r>
            <a:r>
              <a:rPr sz="2178" b="1" spc="-182" dirty="0">
                <a:latin typeface="Arial"/>
                <a:cs typeface="Arial"/>
              </a:rPr>
              <a:t>io</a:t>
            </a:r>
            <a:r>
              <a:rPr sz="2178" b="1" spc="-245" dirty="0">
                <a:latin typeface="Arial"/>
                <a:cs typeface="Arial"/>
              </a:rPr>
              <a:t>n</a:t>
            </a:r>
            <a:r>
              <a:rPr sz="2178" b="1" spc="-222" dirty="0">
                <a:latin typeface="Arial"/>
                <a:cs typeface="Arial"/>
              </a:rPr>
              <a:t>s</a:t>
            </a:r>
            <a:r>
              <a:rPr sz="2178" b="1" spc="-109" dirty="0">
                <a:latin typeface="Arial"/>
                <a:cs typeface="Arial"/>
              </a:rPr>
              <a:t>.</a:t>
            </a:r>
            <a:endParaRPr sz="2178">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585279" y="688309"/>
            <a:ext cx="6601545" cy="688747"/>
          </a:xfrm>
          <a:prstGeom prst="rect">
            <a:avLst/>
          </a:prstGeom>
        </p:spPr>
        <p:txBody>
          <a:bodyPr vert="horz" wrap="square" lIns="0" tIns="11526" rIns="0" bIns="0" rtlCol="0" anchor="ctr">
            <a:spAutoFit/>
          </a:bodyPr>
          <a:lstStyle/>
          <a:p>
            <a:pPr marL="11527">
              <a:lnSpc>
                <a:spcPct val="100000"/>
              </a:lnSpc>
              <a:spcBef>
                <a:spcPts val="91"/>
              </a:spcBef>
            </a:pPr>
            <a:r>
              <a:rPr spc="-522" dirty="0"/>
              <a:t>B</a:t>
            </a:r>
            <a:r>
              <a:rPr spc="-204" dirty="0"/>
              <a:t>I</a:t>
            </a:r>
            <a:r>
              <a:rPr spc="-558" dirty="0"/>
              <a:t>O</a:t>
            </a:r>
            <a:r>
              <a:rPr spc="-481" dirty="0"/>
              <a:t>E</a:t>
            </a:r>
            <a:r>
              <a:rPr spc="-439" dirty="0"/>
              <a:t>T</a:t>
            </a:r>
            <a:r>
              <a:rPr spc="-526" dirty="0"/>
              <a:t>H</a:t>
            </a:r>
            <a:r>
              <a:rPr spc="-522" dirty="0"/>
              <a:t>AN</a:t>
            </a:r>
            <a:r>
              <a:rPr spc="-558" dirty="0"/>
              <a:t>O</a:t>
            </a:r>
            <a:r>
              <a:rPr spc="-439" dirty="0"/>
              <a:t>L</a:t>
            </a:r>
            <a:r>
              <a:rPr spc="-259" dirty="0"/>
              <a:t> </a:t>
            </a:r>
            <a:r>
              <a:rPr spc="-404" dirty="0"/>
              <a:t>–</a:t>
            </a:r>
            <a:r>
              <a:rPr spc="-200" dirty="0"/>
              <a:t> </a:t>
            </a:r>
            <a:r>
              <a:rPr spc="-558" dirty="0"/>
              <a:t>G</a:t>
            </a:r>
            <a:r>
              <a:rPr spc="-522" dirty="0"/>
              <a:t>H</a:t>
            </a:r>
            <a:r>
              <a:rPr spc="-558" dirty="0"/>
              <a:t>G</a:t>
            </a:r>
            <a:r>
              <a:rPr spc="-200" dirty="0"/>
              <a:t> </a:t>
            </a:r>
            <a:r>
              <a:rPr spc="-481" dirty="0"/>
              <a:t>E</a:t>
            </a:r>
            <a:r>
              <a:rPr spc="-599" dirty="0"/>
              <a:t>M</a:t>
            </a:r>
            <a:r>
              <a:rPr spc="-345" dirty="0"/>
              <a:t>IS</a:t>
            </a:r>
            <a:r>
              <a:rPr spc="-481" dirty="0"/>
              <a:t>S</a:t>
            </a:r>
            <a:r>
              <a:rPr spc="-204" dirty="0"/>
              <a:t>I</a:t>
            </a:r>
            <a:r>
              <a:rPr spc="-558" dirty="0"/>
              <a:t>O</a:t>
            </a:r>
            <a:r>
              <a:rPr spc="-522" dirty="0"/>
              <a:t>N</a:t>
            </a:r>
            <a:r>
              <a:rPr spc="-481" dirty="0"/>
              <a:t>S</a:t>
            </a:r>
          </a:p>
        </p:txBody>
      </p:sp>
      <p:sp>
        <p:nvSpPr>
          <p:cNvPr id="111" name="object 111"/>
          <p:cNvSpPr txBox="1"/>
          <p:nvPr/>
        </p:nvSpPr>
        <p:spPr>
          <a:xfrm>
            <a:off x="1986544" y="1562592"/>
            <a:ext cx="8214616" cy="3797497"/>
          </a:xfrm>
          <a:prstGeom prst="rect">
            <a:avLst/>
          </a:prstGeom>
        </p:spPr>
        <p:txBody>
          <a:bodyPr vert="horz" wrap="square" lIns="0" tIns="13255" rIns="0" bIns="0" rtlCol="0">
            <a:spAutoFit/>
          </a:bodyPr>
          <a:lstStyle/>
          <a:p>
            <a:pPr marL="11527" marR="69159" algn="just">
              <a:lnSpc>
                <a:spcPct val="99500"/>
              </a:lnSpc>
              <a:spcBef>
                <a:spcPts val="104"/>
              </a:spcBef>
            </a:pPr>
            <a:r>
              <a:rPr sz="2178" b="1" spc="-204" dirty="0">
                <a:latin typeface="Arial"/>
                <a:cs typeface="Arial"/>
              </a:rPr>
              <a:t>This </a:t>
            </a:r>
            <a:r>
              <a:rPr sz="2178" b="1" spc="-168" dirty="0">
                <a:latin typeface="Arial"/>
                <a:cs typeface="Arial"/>
              </a:rPr>
              <a:t>is </a:t>
            </a:r>
            <a:r>
              <a:rPr sz="2178" b="1" spc="-236" dirty="0">
                <a:latin typeface="Arial"/>
                <a:cs typeface="Arial"/>
              </a:rPr>
              <a:t>due </a:t>
            </a:r>
            <a:r>
              <a:rPr sz="2178" b="1" spc="-191" dirty="0">
                <a:latin typeface="Arial"/>
                <a:cs typeface="Arial"/>
              </a:rPr>
              <a:t>to </a:t>
            </a:r>
            <a:r>
              <a:rPr sz="2178" b="1" spc="-208" dirty="0">
                <a:latin typeface="Arial"/>
                <a:cs typeface="Arial"/>
              </a:rPr>
              <a:t>high </a:t>
            </a:r>
            <a:r>
              <a:rPr sz="2178" b="1" spc="-172" dirty="0">
                <a:latin typeface="Arial"/>
                <a:cs typeface="Arial"/>
              </a:rPr>
              <a:t>site </a:t>
            </a:r>
            <a:r>
              <a:rPr sz="2178" b="1" spc="-191" dirty="0">
                <a:latin typeface="Arial"/>
                <a:cs typeface="Arial"/>
              </a:rPr>
              <a:t>productivity </a:t>
            </a:r>
            <a:r>
              <a:rPr sz="2178" b="1" spc="-177" dirty="0">
                <a:latin typeface="Arial"/>
                <a:cs typeface="Arial"/>
              </a:rPr>
              <a:t>in </a:t>
            </a:r>
            <a:r>
              <a:rPr sz="2178" b="1" spc="-182" dirty="0">
                <a:latin typeface="Arial"/>
                <a:cs typeface="Arial"/>
              </a:rPr>
              <a:t>Brazil </a:t>
            </a:r>
            <a:r>
              <a:rPr sz="2178" b="1" spc="-236" dirty="0">
                <a:latin typeface="Arial"/>
                <a:cs typeface="Arial"/>
              </a:rPr>
              <a:t>and </a:t>
            </a:r>
            <a:r>
              <a:rPr sz="2178" b="1" spc="-159" dirty="0">
                <a:latin typeface="Arial"/>
                <a:cs typeface="Arial"/>
              </a:rPr>
              <a:t>its </a:t>
            </a:r>
            <a:r>
              <a:rPr sz="2178" b="1" spc="-200" dirty="0">
                <a:latin typeface="Arial"/>
                <a:cs typeface="Arial"/>
              </a:rPr>
              <a:t>favourable climate </a:t>
            </a:r>
            <a:r>
              <a:rPr sz="2178" b="1" spc="-177" dirty="0">
                <a:latin typeface="Arial"/>
                <a:cs typeface="Arial"/>
              </a:rPr>
              <a:t>for </a:t>
            </a:r>
            <a:r>
              <a:rPr sz="2178" b="1" spc="-172" dirty="0">
                <a:latin typeface="Arial"/>
                <a:cs typeface="Arial"/>
              </a:rPr>
              <a:t> </a:t>
            </a:r>
            <a:r>
              <a:rPr sz="2178" b="1" spc="-218" dirty="0">
                <a:latin typeface="Arial"/>
                <a:cs typeface="Arial"/>
              </a:rPr>
              <a:t>sugar</a:t>
            </a:r>
            <a:r>
              <a:rPr sz="2178" b="1" spc="-213" dirty="0">
                <a:latin typeface="Arial"/>
                <a:cs typeface="Arial"/>
              </a:rPr>
              <a:t> </a:t>
            </a:r>
            <a:r>
              <a:rPr sz="2178" b="1" spc="-204" dirty="0">
                <a:latin typeface="Arial"/>
                <a:cs typeface="Arial"/>
              </a:rPr>
              <a:t>cane,</a:t>
            </a:r>
            <a:r>
              <a:rPr sz="2178" b="1" spc="-200" dirty="0">
                <a:latin typeface="Arial"/>
                <a:cs typeface="Arial"/>
              </a:rPr>
              <a:t> </a:t>
            </a:r>
            <a:r>
              <a:rPr sz="2178" b="1" spc="-222" dirty="0">
                <a:latin typeface="Arial"/>
                <a:cs typeface="Arial"/>
              </a:rPr>
              <a:t>which</a:t>
            </a:r>
            <a:r>
              <a:rPr sz="2178" b="1" spc="-218" dirty="0">
                <a:latin typeface="Arial"/>
                <a:cs typeface="Arial"/>
              </a:rPr>
              <a:t> </a:t>
            </a:r>
            <a:r>
              <a:rPr sz="2178" b="1" spc="-168" dirty="0">
                <a:latin typeface="Arial"/>
                <a:cs typeface="Arial"/>
              </a:rPr>
              <a:t>is</a:t>
            </a:r>
            <a:r>
              <a:rPr sz="2178" b="1" spc="-163" dirty="0">
                <a:latin typeface="Arial"/>
                <a:cs typeface="Arial"/>
              </a:rPr>
              <a:t> </a:t>
            </a:r>
            <a:r>
              <a:rPr sz="2178" b="1" spc="-195" dirty="0">
                <a:latin typeface="Arial"/>
                <a:cs typeface="Arial"/>
              </a:rPr>
              <a:t>highly</a:t>
            </a:r>
            <a:r>
              <a:rPr sz="2178" b="1" spc="-191" dirty="0">
                <a:latin typeface="Arial"/>
                <a:cs typeface="Arial"/>
              </a:rPr>
              <a:t> </a:t>
            </a:r>
            <a:r>
              <a:rPr sz="2178" b="1" spc="-204" dirty="0">
                <a:latin typeface="Arial"/>
                <a:cs typeface="Arial"/>
              </a:rPr>
              <a:t>productive</a:t>
            </a:r>
            <a:r>
              <a:rPr sz="2178" b="1" spc="-200" dirty="0">
                <a:latin typeface="Arial"/>
                <a:cs typeface="Arial"/>
              </a:rPr>
              <a:t> </a:t>
            </a:r>
            <a:r>
              <a:rPr sz="2178" b="1" spc="-236" dirty="0">
                <a:latin typeface="Arial"/>
                <a:cs typeface="Arial"/>
              </a:rPr>
              <a:t>and</a:t>
            </a:r>
            <a:r>
              <a:rPr sz="2178" b="1" spc="-231" dirty="0">
                <a:latin typeface="Arial"/>
                <a:cs typeface="Arial"/>
              </a:rPr>
              <a:t> </a:t>
            </a:r>
            <a:r>
              <a:rPr sz="2178" b="1" spc="-204" dirty="0">
                <a:latin typeface="Arial"/>
                <a:cs typeface="Arial"/>
              </a:rPr>
              <a:t>only</a:t>
            </a:r>
            <a:r>
              <a:rPr sz="2178" b="1" spc="-200" dirty="0">
                <a:latin typeface="Arial"/>
                <a:cs typeface="Arial"/>
              </a:rPr>
              <a:t> </a:t>
            </a:r>
            <a:r>
              <a:rPr sz="2178" b="1" spc="-227" dirty="0">
                <a:latin typeface="Arial"/>
                <a:cs typeface="Arial"/>
              </a:rPr>
              <a:t>needs</a:t>
            </a:r>
            <a:r>
              <a:rPr sz="2178" b="1" spc="-222" dirty="0">
                <a:latin typeface="Arial"/>
                <a:cs typeface="Arial"/>
              </a:rPr>
              <a:t> low</a:t>
            </a:r>
            <a:r>
              <a:rPr sz="2178" b="1" spc="-218" dirty="0">
                <a:latin typeface="Arial"/>
                <a:cs typeface="Arial"/>
              </a:rPr>
              <a:t> </a:t>
            </a:r>
            <a:r>
              <a:rPr sz="2178" b="1" spc="-200" dirty="0">
                <a:latin typeface="Arial"/>
                <a:cs typeface="Arial"/>
              </a:rPr>
              <a:t>inputs</a:t>
            </a:r>
            <a:r>
              <a:rPr sz="2178" b="1" spc="204" dirty="0">
                <a:latin typeface="Arial"/>
                <a:cs typeface="Arial"/>
              </a:rPr>
              <a:t> </a:t>
            </a:r>
            <a:r>
              <a:rPr sz="2178" b="1" spc="-185" dirty="0">
                <a:latin typeface="Arial"/>
                <a:cs typeface="Arial"/>
              </a:rPr>
              <a:t>of </a:t>
            </a:r>
            <a:r>
              <a:rPr sz="2178" b="1" spc="-182" dirty="0">
                <a:latin typeface="Arial"/>
                <a:cs typeface="Arial"/>
              </a:rPr>
              <a:t> </a:t>
            </a:r>
            <a:r>
              <a:rPr sz="2178" b="1" spc="-163" dirty="0">
                <a:latin typeface="Arial"/>
                <a:cs typeface="Arial"/>
              </a:rPr>
              <a:t>fertilizer. </a:t>
            </a:r>
            <a:r>
              <a:rPr sz="2178" b="1" spc="-191" dirty="0">
                <a:latin typeface="Arial"/>
                <a:cs typeface="Arial"/>
              </a:rPr>
              <a:t>Additionally </a:t>
            </a:r>
            <a:r>
              <a:rPr sz="2178" b="1" spc="-213" dirty="0">
                <a:latin typeface="Arial"/>
                <a:cs typeface="Arial"/>
              </a:rPr>
              <a:t>almost </a:t>
            </a:r>
            <a:r>
              <a:rPr sz="2178" b="1" spc="-150" dirty="0">
                <a:latin typeface="Arial"/>
                <a:cs typeface="Arial"/>
              </a:rPr>
              <a:t>all </a:t>
            </a:r>
            <a:r>
              <a:rPr sz="2178" b="1" spc="-213" dirty="0">
                <a:latin typeface="Arial"/>
                <a:cs typeface="Arial"/>
              </a:rPr>
              <a:t>conversion </a:t>
            </a:r>
            <a:r>
              <a:rPr sz="2178" b="1" spc="-195" dirty="0">
                <a:latin typeface="Arial"/>
                <a:cs typeface="Arial"/>
              </a:rPr>
              <a:t>plants </a:t>
            </a:r>
            <a:r>
              <a:rPr sz="2178" b="1" spc="-227" dirty="0">
                <a:latin typeface="Arial"/>
                <a:cs typeface="Arial"/>
              </a:rPr>
              <a:t>use bagasse </a:t>
            </a:r>
            <a:r>
              <a:rPr sz="2178" b="1" spc="-177" dirty="0">
                <a:latin typeface="Arial"/>
                <a:cs typeface="Arial"/>
              </a:rPr>
              <a:t>for </a:t>
            </a:r>
            <a:r>
              <a:rPr sz="2178" b="1" spc="-218" dirty="0">
                <a:latin typeface="Arial"/>
                <a:cs typeface="Arial"/>
              </a:rPr>
              <a:t>process </a:t>
            </a:r>
            <a:r>
              <a:rPr sz="2178" b="1" spc="-213" dirty="0">
                <a:latin typeface="Arial"/>
                <a:cs typeface="Arial"/>
              </a:rPr>
              <a:t> </a:t>
            </a:r>
            <a:r>
              <a:rPr sz="2178" b="1" spc="-227" dirty="0">
                <a:latin typeface="Arial"/>
                <a:cs typeface="Arial"/>
              </a:rPr>
              <a:t>ene</a:t>
            </a:r>
            <a:r>
              <a:rPr sz="2178" b="1" spc="-159" dirty="0">
                <a:latin typeface="Arial"/>
                <a:cs typeface="Arial"/>
              </a:rPr>
              <a:t>r</a:t>
            </a:r>
            <a:r>
              <a:rPr sz="2178" b="1" spc="-231" dirty="0">
                <a:latin typeface="Arial"/>
                <a:cs typeface="Arial"/>
              </a:rPr>
              <a:t>gy</a:t>
            </a:r>
            <a:r>
              <a:rPr sz="2178" b="1" spc="-109" dirty="0">
                <a:latin typeface="Arial"/>
                <a:cs typeface="Arial"/>
              </a:rPr>
              <a:t> </a:t>
            </a:r>
            <a:r>
              <a:rPr sz="2178" b="1" spc="-309" dirty="0">
                <a:latin typeface="Arial"/>
                <a:cs typeface="Arial"/>
              </a:rPr>
              <a:t>w</a:t>
            </a:r>
            <a:r>
              <a:rPr sz="2178" b="1" spc="-177" dirty="0">
                <a:latin typeface="Arial"/>
                <a:cs typeface="Arial"/>
              </a:rPr>
              <a:t>hi</a:t>
            </a:r>
            <a:r>
              <a:rPr sz="2178" b="1" spc="-222" dirty="0">
                <a:latin typeface="Arial"/>
                <a:cs typeface="Arial"/>
              </a:rPr>
              <a:t>c</a:t>
            </a:r>
            <a:r>
              <a:rPr sz="2178" b="1" spc="-241" dirty="0">
                <a:latin typeface="Arial"/>
                <a:cs typeface="Arial"/>
              </a:rPr>
              <a:t>h</a:t>
            </a:r>
            <a:r>
              <a:rPr sz="2178" b="1" spc="-109" dirty="0">
                <a:latin typeface="Arial"/>
                <a:cs typeface="Arial"/>
              </a:rPr>
              <a:t> </a:t>
            </a:r>
            <a:r>
              <a:rPr sz="2178" b="1" spc="-222" dirty="0">
                <a:latin typeface="Arial"/>
                <a:cs typeface="Arial"/>
              </a:rPr>
              <a:t>a</a:t>
            </a:r>
            <a:r>
              <a:rPr sz="2178" b="1" spc="-113" dirty="0">
                <a:latin typeface="Arial"/>
                <a:cs typeface="Arial"/>
              </a:rPr>
              <a:t>l</a:t>
            </a:r>
            <a:r>
              <a:rPr sz="2178" b="1" spc="-218" dirty="0">
                <a:latin typeface="Arial"/>
                <a:cs typeface="Arial"/>
              </a:rPr>
              <a:t>s</a:t>
            </a:r>
            <a:r>
              <a:rPr sz="2178" b="1" spc="-241" dirty="0">
                <a:latin typeface="Arial"/>
                <a:cs typeface="Arial"/>
              </a:rPr>
              <a:t>o</a:t>
            </a:r>
            <a:r>
              <a:rPr sz="2178" b="1" spc="-109" dirty="0">
                <a:latin typeface="Arial"/>
                <a:cs typeface="Arial"/>
              </a:rPr>
              <a:t> </a:t>
            </a:r>
            <a:r>
              <a:rPr sz="2178" b="1" spc="-159" dirty="0">
                <a:latin typeface="Arial"/>
                <a:cs typeface="Arial"/>
              </a:rPr>
              <a:t>r</a:t>
            </a:r>
            <a:r>
              <a:rPr sz="2178" b="1" spc="-222" dirty="0">
                <a:latin typeface="Arial"/>
                <a:cs typeface="Arial"/>
              </a:rPr>
              <a:t>e</a:t>
            </a:r>
            <a:r>
              <a:rPr sz="2178" b="1" spc="-241" dirty="0">
                <a:latin typeface="Arial"/>
                <a:cs typeface="Arial"/>
              </a:rPr>
              <a:t>du</a:t>
            </a:r>
            <a:r>
              <a:rPr sz="2178" b="1" spc="-222" dirty="0">
                <a:latin typeface="Arial"/>
                <a:cs typeface="Arial"/>
              </a:rPr>
              <a:t>ces</a:t>
            </a:r>
            <a:r>
              <a:rPr sz="2178" b="1" spc="-109" dirty="0">
                <a:latin typeface="Arial"/>
                <a:cs typeface="Arial"/>
              </a:rPr>
              <a:t> </a:t>
            </a:r>
            <a:r>
              <a:rPr sz="2178" b="1" spc="-309" dirty="0">
                <a:latin typeface="Arial"/>
                <a:cs typeface="Arial"/>
              </a:rPr>
              <a:t>G</a:t>
            </a:r>
            <a:r>
              <a:rPr sz="2178" b="1" spc="-286" dirty="0">
                <a:latin typeface="Arial"/>
                <a:cs typeface="Arial"/>
              </a:rPr>
              <a:t>H</a:t>
            </a:r>
            <a:r>
              <a:rPr sz="2178" b="1" spc="-309" dirty="0">
                <a:latin typeface="Arial"/>
                <a:cs typeface="Arial"/>
              </a:rPr>
              <a:t>G</a:t>
            </a:r>
            <a:r>
              <a:rPr sz="2178" b="1" spc="-109" dirty="0">
                <a:latin typeface="Arial"/>
                <a:cs typeface="Arial"/>
              </a:rPr>
              <a:t> </a:t>
            </a:r>
            <a:r>
              <a:rPr sz="2178" b="1" spc="-222" dirty="0">
                <a:latin typeface="Arial"/>
                <a:cs typeface="Arial"/>
              </a:rPr>
              <a:t>emiss</a:t>
            </a:r>
            <a:r>
              <a:rPr sz="2178" b="1" spc="-204" dirty="0">
                <a:latin typeface="Arial"/>
                <a:cs typeface="Arial"/>
              </a:rPr>
              <a:t>ion</a:t>
            </a:r>
            <a:r>
              <a:rPr sz="2178" b="1" spc="-222" dirty="0">
                <a:latin typeface="Arial"/>
                <a:cs typeface="Arial"/>
              </a:rPr>
              <a:t>s</a:t>
            </a:r>
            <a:r>
              <a:rPr sz="2178" b="1" spc="-109" dirty="0">
                <a:latin typeface="Arial"/>
                <a:cs typeface="Arial"/>
              </a:rPr>
              <a:t>.</a:t>
            </a:r>
            <a:endParaRPr sz="2178">
              <a:latin typeface="Arial"/>
              <a:cs typeface="Arial"/>
            </a:endParaRPr>
          </a:p>
          <a:p>
            <a:pPr marL="76075" marR="4611" algn="just">
              <a:lnSpc>
                <a:spcPts val="2541"/>
              </a:lnSpc>
              <a:spcBef>
                <a:spcPts val="2069"/>
              </a:spcBef>
            </a:pPr>
            <a:r>
              <a:rPr sz="2178" b="1" spc="-200" dirty="0">
                <a:latin typeface="Arial"/>
                <a:cs typeface="Arial"/>
              </a:rPr>
              <a:t>Well-to-wheel </a:t>
            </a:r>
            <a:r>
              <a:rPr sz="2178" b="1" spc="-272" dirty="0">
                <a:latin typeface="Arial"/>
                <a:cs typeface="Arial"/>
              </a:rPr>
              <a:t>CO2 </a:t>
            </a:r>
            <a:r>
              <a:rPr sz="2178" b="1" spc="-218" dirty="0">
                <a:latin typeface="Arial"/>
                <a:cs typeface="Arial"/>
              </a:rPr>
              <a:t>emissions </a:t>
            </a:r>
            <a:r>
              <a:rPr sz="2178" b="1" spc="-185" dirty="0">
                <a:latin typeface="Arial"/>
                <a:cs typeface="Arial"/>
              </a:rPr>
              <a:t>of </a:t>
            </a:r>
            <a:r>
              <a:rPr sz="2178" b="1" spc="-218" dirty="0">
                <a:latin typeface="Arial"/>
                <a:cs typeface="Arial"/>
              </a:rPr>
              <a:t>sugar </a:t>
            </a:r>
            <a:r>
              <a:rPr sz="2178" b="1" spc="-204" dirty="0">
                <a:latin typeface="Arial"/>
                <a:cs typeface="Arial"/>
              </a:rPr>
              <a:t>cane-ethanol </a:t>
            </a:r>
            <a:r>
              <a:rPr sz="2178" b="1" spc="-200" dirty="0">
                <a:latin typeface="Arial"/>
                <a:cs typeface="Arial"/>
              </a:rPr>
              <a:t>are </a:t>
            </a:r>
            <a:r>
              <a:rPr sz="2178" b="1" spc="-208" dirty="0">
                <a:latin typeface="Arial"/>
                <a:cs typeface="Arial"/>
              </a:rPr>
              <a:t>estimated </a:t>
            </a:r>
            <a:r>
              <a:rPr sz="2178" b="1" spc="-191" dirty="0">
                <a:latin typeface="Arial"/>
                <a:cs typeface="Arial"/>
              </a:rPr>
              <a:t>to be, </a:t>
            </a:r>
            <a:r>
              <a:rPr sz="2178" b="1" spc="-241" dirty="0">
                <a:latin typeface="Arial"/>
                <a:cs typeface="Arial"/>
              </a:rPr>
              <a:t>on </a:t>
            </a:r>
            <a:r>
              <a:rPr sz="2178" b="1" spc="-236" dirty="0">
                <a:latin typeface="Arial"/>
                <a:cs typeface="Arial"/>
              </a:rPr>
              <a:t> </a:t>
            </a:r>
            <a:r>
              <a:rPr sz="2178" b="1" spc="-213" dirty="0">
                <a:latin typeface="Arial"/>
                <a:cs typeface="Arial"/>
              </a:rPr>
              <a:t>average</a:t>
            </a:r>
            <a:r>
              <a:rPr sz="2178" b="1" spc="-109" dirty="0">
                <a:latin typeface="Arial"/>
                <a:cs typeface="Arial"/>
              </a:rPr>
              <a:t> </a:t>
            </a:r>
            <a:r>
              <a:rPr sz="2178" b="1" spc="-195" dirty="0">
                <a:latin typeface="Arial"/>
                <a:cs typeface="Arial"/>
              </a:rPr>
              <a:t>0.20</a:t>
            </a:r>
            <a:r>
              <a:rPr sz="2178" b="1" spc="-109" dirty="0">
                <a:latin typeface="Arial"/>
                <a:cs typeface="Arial"/>
              </a:rPr>
              <a:t> </a:t>
            </a:r>
            <a:r>
              <a:rPr sz="2178" b="1" spc="-231" dirty="0">
                <a:latin typeface="Arial"/>
                <a:cs typeface="Arial"/>
              </a:rPr>
              <a:t>kg</a:t>
            </a:r>
            <a:r>
              <a:rPr sz="2178" b="1" spc="-109" dirty="0">
                <a:latin typeface="Arial"/>
                <a:cs typeface="Arial"/>
              </a:rPr>
              <a:t> </a:t>
            </a:r>
            <a:r>
              <a:rPr sz="2178" b="1" spc="-204" dirty="0">
                <a:latin typeface="Arial"/>
                <a:cs typeface="Arial"/>
              </a:rPr>
              <a:t>per</a:t>
            </a:r>
            <a:r>
              <a:rPr sz="2178" b="1" spc="-109" dirty="0">
                <a:latin typeface="Arial"/>
                <a:cs typeface="Arial"/>
              </a:rPr>
              <a:t> </a:t>
            </a:r>
            <a:r>
              <a:rPr sz="2178" b="1" spc="-150" dirty="0">
                <a:latin typeface="Arial"/>
                <a:cs typeface="Arial"/>
              </a:rPr>
              <a:t>liter</a:t>
            </a:r>
            <a:r>
              <a:rPr sz="2178" b="1" spc="-109" dirty="0">
                <a:latin typeface="Arial"/>
                <a:cs typeface="Arial"/>
              </a:rPr>
              <a:t> </a:t>
            </a:r>
            <a:r>
              <a:rPr sz="2178" b="1" spc="-185" dirty="0">
                <a:latin typeface="Arial"/>
                <a:cs typeface="Arial"/>
              </a:rPr>
              <a:t>of</a:t>
            </a:r>
            <a:r>
              <a:rPr sz="2178" b="1" spc="-109" dirty="0">
                <a:latin typeface="Arial"/>
                <a:cs typeface="Arial"/>
              </a:rPr>
              <a:t> </a:t>
            </a:r>
            <a:r>
              <a:rPr sz="2178" b="1" spc="-177" dirty="0">
                <a:latin typeface="Arial"/>
                <a:cs typeface="Arial"/>
              </a:rPr>
              <a:t>fuel</a:t>
            </a:r>
            <a:r>
              <a:rPr sz="2178" b="1" spc="-103" dirty="0">
                <a:latin typeface="Arial"/>
                <a:cs typeface="Arial"/>
              </a:rPr>
              <a:t> </a:t>
            </a:r>
            <a:r>
              <a:rPr sz="2178" b="1" spc="-208" dirty="0">
                <a:latin typeface="Arial"/>
                <a:cs typeface="Arial"/>
              </a:rPr>
              <a:t>used,</a:t>
            </a:r>
            <a:r>
              <a:rPr sz="2178" b="1" spc="-109" dirty="0">
                <a:latin typeface="Arial"/>
                <a:cs typeface="Arial"/>
              </a:rPr>
              <a:t> </a:t>
            </a:r>
            <a:r>
              <a:rPr sz="2178" b="1" spc="-213" dirty="0">
                <a:latin typeface="Arial"/>
                <a:cs typeface="Arial"/>
              </a:rPr>
              <a:t>versus</a:t>
            </a:r>
            <a:r>
              <a:rPr sz="2178" b="1" spc="-109" dirty="0">
                <a:latin typeface="Arial"/>
                <a:cs typeface="Arial"/>
              </a:rPr>
              <a:t> </a:t>
            </a:r>
            <a:r>
              <a:rPr sz="2178" b="1" spc="-195" dirty="0">
                <a:latin typeface="Arial"/>
                <a:cs typeface="Arial"/>
              </a:rPr>
              <a:t>2.82</a:t>
            </a:r>
            <a:r>
              <a:rPr sz="2178" b="1" spc="-109" dirty="0">
                <a:latin typeface="Arial"/>
                <a:cs typeface="Arial"/>
              </a:rPr>
              <a:t> </a:t>
            </a:r>
            <a:r>
              <a:rPr sz="2178" b="1" spc="-231" dirty="0">
                <a:latin typeface="Arial"/>
                <a:cs typeface="Arial"/>
              </a:rPr>
              <a:t>kg</a:t>
            </a:r>
            <a:r>
              <a:rPr sz="2178" b="1" spc="-109" dirty="0">
                <a:latin typeface="Arial"/>
                <a:cs typeface="Arial"/>
              </a:rPr>
              <a:t> </a:t>
            </a:r>
            <a:r>
              <a:rPr sz="2178" b="1" spc="-177" dirty="0">
                <a:latin typeface="Arial"/>
                <a:cs typeface="Arial"/>
              </a:rPr>
              <a:t>for</a:t>
            </a:r>
            <a:r>
              <a:rPr sz="2178" b="1" spc="-109" dirty="0">
                <a:latin typeface="Arial"/>
                <a:cs typeface="Arial"/>
              </a:rPr>
              <a:t> </a:t>
            </a:r>
            <a:r>
              <a:rPr sz="2178" b="1" spc="-200" dirty="0">
                <a:latin typeface="Arial"/>
                <a:cs typeface="Arial"/>
              </a:rPr>
              <a:t>gasoline</a:t>
            </a:r>
            <a:endParaRPr sz="2178">
              <a:latin typeface="Arial"/>
              <a:cs typeface="Arial"/>
            </a:endParaRPr>
          </a:p>
          <a:p>
            <a:pPr marL="109502" marR="4611" algn="just">
              <a:lnSpc>
                <a:spcPct val="99500"/>
              </a:lnSpc>
              <a:spcBef>
                <a:spcPts val="1475"/>
              </a:spcBef>
            </a:pPr>
            <a:r>
              <a:rPr sz="2178" b="1" spc="-113" dirty="0">
                <a:latin typeface="Arial"/>
                <a:cs typeface="Arial"/>
              </a:rPr>
              <a:t>I</a:t>
            </a:r>
            <a:r>
              <a:rPr sz="2178" b="1" spc="-241" dirty="0">
                <a:latin typeface="Arial"/>
                <a:cs typeface="Arial"/>
              </a:rPr>
              <a:t>n</a:t>
            </a:r>
            <a:r>
              <a:rPr sz="2178" b="1" spc="-41" dirty="0">
                <a:latin typeface="Arial"/>
                <a:cs typeface="Arial"/>
              </a:rPr>
              <a:t> </a:t>
            </a:r>
            <a:r>
              <a:rPr sz="2178" b="1" spc="-236" dirty="0">
                <a:latin typeface="Arial"/>
                <a:cs typeface="Arial"/>
              </a:rPr>
              <a:t>con</a:t>
            </a:r>
            <a:r>
              <a:rPr sz="2178" b="1" spc="-136" dirty="0">
                <a:latin typeface="Arial"/>
                <a:cs typeface="Arial"/>
              </a:rPr>
              <a:t>t</a:t>
            </a:r>
            <a:r>
              <a:rPr sz="2178" b="1" spc="-159" dirty="0">
                <a:latin typeface="Arial"/>
                <a:cs typeface="Arial"/>
              </a:rPr>
              <a:t>r</a:t>
            </a:r>
            <a:r>
              <a:rPr sz="2178" b="1" spc="-222" dirty="0">
                <a:latin typeface="Arial"/>
                <a:cs typeface="Arial"/>
              </a:rPr>
              <a:t>as</a:t>
            </a:r>
            <a:r>
              <a:rPr sz="2178" b="1" spc="-136" dirty="0">
                <a:latin typeface="Arial"/>
                <a:cs typeface="Arial"/>
              </a:rPr>
              <a:t>t</a:t>
            </a:r>
            <a:r>
              <a:rPr sz="2178" b="1" spc="-109" dirty="0">
                <a:latin typeface="Arial"/>
                <a:cs typeface="Arial"/>
              </a:rPr>
              <a:t>,</a:t>
            </a:r>
            <a:r>
              <a:rPr sz="2178" b="1" spc="-41" dirty="0">
                <a:latin typeface="Arial"/>
                <a:cs typeface="Arial"/>
              </a:rPr>
              <a:t> </a:t>
            </a:r>
            <a:r>
              <a:rPr sz="2178" b="1" spc="-222" dirty="0">
                <a:latin typeface="Arial"/>
                <a:cs typeface="Arial"/>
              </a:rPr>
              <a:t>e</a:t>
            </a:r>
            <a:r>
              <a:rPr sz="2178" b="1" spc="-136" dirty="0">
                <a:latin typeface="Arial"/>
                <a:cs typeface="Arial"/>
              </a:rPr>
              <a:t>t</a:t>
            </a:r>
            <a:r>
              <a:rPr sz="2178" b="1" spc="-231" dirty="0">
                <a:latin typeface="Arial"/>
                <a:cs typeface="Arial"/>
              </a:rPr>
              <a:t>ha</a:t>
            </a:r>
            <a:r>
              <a:rPr sz="2178" b="1" spc="-200" dirty="0">
                <a:latin typeface="Arial"/>
                <a:cs typeface="Arial"/>
              </a:rPr>
              <a:t>nol</a:t>
            </a:r>
            <a:r>
              <a:rPr sz="2178" b="1" spc="-41" dirty="0">
                <a:latin typeface="Arial"/>
                <a:cs typeface="Arial"/>
              </a:rPr>
              <a:t> </a:t>
            </a:r>
            <a:r>
              <a:rPr sz="2178" b="1" spc="-136" dirty="0">
                <a:latin typeface="Arial"/>
                <a:cs typeface="Arial"/>
              </a:rPr>
              <a:t>f</a:t>
            </a:r>
            <a:r>
              <a:rPr sz="2178" b="1" spc="-159" dirty="0">
                <a:latin typeface="Arial"/>
                <a:cs typeface="Arial"/>
              </a:rPr>
              <a:t>r</a:t>
            </a:r>
            <a:r>
              <a:rPr sz="2178" b="1" spc="-295" dirty="0">
                <a:latin typeface="Arial"/>
                <a:cs typeface="Arial"/>
              </a:rPr>
              <a:t>om</a:t>
            </a:r>
            <a:r>
              <a:rPr sz="2178" b="1" spc="-41" dirty="0">
                <a:latin typeface="Arial"/>
                <a:cs typeface="Arial"/>
              </a:rPr>
              <a:t> </a:t>
            </a:r>
            <a:r>
              <a:rPr sz="2178" b="1" spc="-222" dirty="0">
                <a:latin typeface="Arial"/>
                <a:cs typeface="Arial"/>
              </a:rPr>
              <a:t>c</a:t>
            </a:r>
            <a:r>
              <a:rPr sz="2178" b="1" spc="-241" dirty="0">
                <a:latin typeface="Arial"/>
                <a:cs typeface="Arial"/>
              </a:rPr>
              <a:t>o</a:t>
            </a:r>
            <a:r>
              <a:rPr sz="2178" b="1" spc="-159" dirty="0">
                <a:latin typeface="Arial"/>
                <a:cs typeface="Arial"/>
              </a:rPr>
              <a:t>r</a:t>
            </a:r>
            <a:r>
              <a:rPr sz="2178" b="1" spc="-241" dirty="0">
                <a:latin typeface="Arial"/>
                <a:cs typeface="Arial"/>
              </a:rPr>
              <a:t>n</a:t>
            </a:r>
            <a:r>
              <a:rPr sz="2178" b="1" spc="-41" dirty="0">
                <a:latin typeface="Arial"/>
                <a:cs typeface="Arial"/>
              </a:rPr>
              <a:t> </a:t>
            </a:r>
            <a:r>
              <a:rPr sz="2178" b="1" spc="-222" dirty="0">
                <a:latin typeface="Arial"/>
                <a:cs typeface="Arial"/>
              </a:rPr>
              <a:t>s</a:t>
            </a:r>
            <a:r>
              <a:rPr sz="2178" b="1" spc="-263" dirty="0">
                <a:latin typeface="Arial"/>
                <a:cs typeface="Arial"/>
              </a:rPr>
              <a:t>how</a:t>
            </a:r>
            <a:r>
              <a:rPr sz="2178" b="1" spc="-222" dirty="0">
                <a:latin typeface="Arial"/>
                <a:cs typeface="Arial"/>
              </a:rPr>
              <a:t>s</a:t>
            </a:r>
            <a:r>
              <a:rPr sz="2178" b="1" spc="-41" dirty="0">
                <a:latin typeface="Arial"/>
                <a:cs typeface="Arial"/>
              </a:rPr>
              <a:t> </a:t>
            </a:r>
            <a:r>
              <a:rPr sz="2178" b="1" spc="-222" dirty="0">
                <a:latin typeface="Arial"/>
                <a:cs typeface="Arial"/>
              </a:rPr>
              <a:t>ve</a:t>
            </a:r>
            <a:r>
              <a:rPr sz="2178" b="1" spc="-159" dirty="0">
                <a:latin typeface="Arial"/>
                <a:cs typeface="Arial"/>
              </a:rPr>
              <a:t>r</a:t>
            </a:r>
            <a:r>
              <a:rPr sz="2178" b="1" spc="-222" dirty="0">
                <a:latin typeface="Arial"/>
                <a:cs typeface="Arial"/>
              </a:rPr>
              <a:t>y</a:t>
            </a:r>
            <a:r>
              <a:rPr sz="2178" b="1" spc="-41" dirty="0">
                <a:latin typeface="Arial"/>
                <a:cs typeface="Arial"/>
              </a:rPr>
              <a:t> </a:t>
            </a:r>
            <a:r>
              <a:rPr sz="2178" b="1" spc="-263" dirty="0">
                <a:latin typeface="Arial"/>
                <a:cs typeface="Arial"/>
              </a:rPr>
              <a:t>sma</a:t>
            </a:r>
            <a:r>
              <a:rPr sz="2178" b="1" spc="-113" dirty="0">
                <a:latin typeface="Arial"/>
                <a:cs typeface="Arial"/>
              </a:rPr>
              <a:t>l</a:t>
            </a:r>
            <a:r>
              <a:rPr sz="2178" b="1" spc="-109" dirty="0">
                <a:latin typeface="Arial"/>
                <a:cs typeface="Arial"/>
              </a:rPr>
              <a:t>l</a:t>
            </a:r>
            <a:r>
              <a:rPr sz="2178" b="1" spc="-41" dirty="0">
                <a:latin typeface="Arial"/>
                <a:cs typeface="Arial"/>
              </a:rPr>
              <a:t> </a:t>
            </a:r>
            <a:r>
              <a:rPr sz="2178" b="1" spc="-309" dirty="0">
                <a:latin typeface="Arial"/>
                <a:cs typeface="Arial"/>
              </a:rPr>
              <a:t>G</a:t>
            </a:r>
            <a:r>
              <a:rPr sz="2178" b="1" spc="-286" dirty="0">
                <a:latin typeface="Arial"/>
                <a:cs typeface="Arial"/>
              </a:rPr>
              <a:t>H</a:t>
            </a:r>
            <a:r>
              <a:rPr sz="2178" b="1" spc="-309" dirty="0">
                <a:latin typeface="Arial"/>
                <a:cs typeface="Arial"/>
              </a:rPr>
              <a:t>G</a:t>
            </a:r>
            <a:r>
              <a:rPr sz="2178" b="1" spc="-41" dirty="0">
                <a:latin typeface="Arial"/>
                <a:cs typeface="Arial"/>
              </a:rPr>
              <a:t> </a:t>
            </a:r>
            <a:r>
              <a:rPr sz="2178" b="1" spc="-159" dirty="0">
                <a:latin typeface="Arial"/>
                <a:cs typeface="Arial"/>
              </a:rPr>
              <a:t>r</a:t>
            </a:r>
            <a:r>
              <a:rPr sz="2178" b="1" spc="-222" dirty="0">
                <a:latin typeface="Arial"/>
                <a:cs typeface="Arial"/>
              </a:rPr>
              <a:t>e</a:t>
            </a:r>
            <a:r>
              <a:rPr sz="2178" b="1" spc="-241" dirty="0">
                <a:latin typeface="Arial"/>
                <a:cs typeface="Arial"/>
              </a:rPr>
              <a:t>du</a:t>
            </a:r>
            <a:r>
              <a:rPr sz="2178" b="1" spc="-222" dirty="0">
                <a:latin typeface="Arial"/>
                <a:cs typeface="Arial"/>
              </a:rPr>
              <a:t>c</a:t>
            </a:r>
            <a:r>
              <a:rPr sz="2178" b="1" spc="-136" dirty="0">
                <a:latin typeface="Arial"/>
                <a:cs typeface="Arial"/>
              </a:rPr>
              <a:t>t</a:t>
            </a:r>
            <a:r>
              <a:rPr sz="2178" b="1" spc="-204" dirty="0">
                <a:latin typeface="Arial"/>
                <a:cs typeface="Arial"/>
              </a:rPr>
              <a:t>ion</a:t>
            </a:r>
            <a:r>
              <a:rPr sz="2178" b="1" spc="-222" dirty="0">
                <a:latin typeface="Arial"/>
                <a:cs typeface="Arial"/>
              </a:rPr>
              <a:t>s</a:t>
            </a:r>
            <a:r>
              <a:rPr sz="2178" b="1" spc="-41" dirty="0">
                <a:latin typeface="Arial"/>
                <a:cs typeface="Arial"/>
              </a:rPr>
              <a:t> </a:t>
            </a:r>
            <a:r>
              <a:rPr sz="2178" b="1" spc="-309" dirty="0">
                <a:latin typeface="Arial"/>
                <a:cs typeface="Arial"/>
              </a:rPr>
              <a:t>w</a:t>
            </a:r>
            <a:r>
              <a:rPr sz="2178" b="1" spc="-127" dirty="0">
                <a:latin typeface="Arial"/>
                <a:cs typeface="Arial"/>
              </a:rPr>
              <a:t>it</a:t>
            </a:r>
            <a:r>
              <a:rPr sz="2178" b="1" spc="-177" dirty="0">
                <a:latin typeface="Arial"/>
                <a:cs typeface="Arial"/>
              </a:rPr>
              <a:t>hi</a:t>
            </a:r>
            <a:r>
              <a:rPr sz="2178" b="1" spc="-241" dirty="0">
                <a:latin typeface="Arial"/>
                <a:cs typeface="Arial"/>
              </a:rPr>
              <a:t>n</a:t>
            </a:r>
            <a:r>
              <a:rPr sz="2178" b="1" spc="-41" dirty="0">
                <a:latin typeface="Arial"/>
                <a:cs typeface="Arial"/>
              </a:rPr>
              <a:t> </a:t>
            </a:r>
            <a:r>
              <a:rPr sz="2178" b="1" spc="-222" dirty="0">
                <a:latin typeface="Arial"/>
                <a:cs typeface="Arial"/>
              </a:rPr>
              <a:t>a</a:t>
            </a:r>
            <a:r>
              <a:rPr sz="2178" b="1" spc="-113" dirty="0">
                <a:latin typeface="Arial"/>
                <a:cs typeface="Arial"/>
              </a:rPr>
              <a:t>ll  </a:t>
            </a:r>
            <a:r>
              <a:rPr sz="2178" b="1" spc="-185" dirty="0">
                <a:latin typeface="Arial"/>
                <a:cs typeface="Arial"/>
              </a:rPr>
              <a:t>potential</a:t>
            </a:r>
            <a:r>
              <a:rPr sz="2178" b="1" spc="-182" dirty="0">
                <a:latin typeface="Arial"/>
                <a:cs typeface="Arial"/>
              </a:rPr>
              <a:t> </a:t>
            </a:r>
            <a:r>
              <a:rPr sz="2178" b="1" spc="-208" dirty="0">
                <a:latin typeface="Arial"/>
                <a:cs typeface="Arial"/>
              </a:rPr>
              <a:t>feedstock</a:t>
            </a:r>
            <a:r>
              <a:rPr sz="2178" b="1" spc="-204" dirty="0">
                <a:latin typeface="Arial"/>
                <a:cs typeface="Arial"/>
              </a:rPr>
              <a:t> </a:t>
            </a:r>
            <a:r>
              <a:rPr sz="2178" b="1" spc="-195" dirty="0">
                <a:latin typeface="Arial"/>
                <a:cs typeface="Arial"/>
              </a:rPr>
              <a:t>options,</a:t>
            </a:r>
            <a:r>
              <a:rPr sz="2178" b="1" spc="-191" dirty="0">
                <a:latin typeface="Arial"/>
                <a:cs typeface="Arial"/>
              </a:rPr>
              <a:t> </a:t>
            </a:r>
            <a:r>
              <a:rPr sz="2178" b="1" spc="-222" dirty="0">
                <a:latin typeface="Arial"/>
                <a:cs typeface="Arial"/>
              </a:rPr>
              <a:t>Using</a:t>
            </a:r>
            <a:r>
              <a:rPr sz="2178" b="1" spc="-218" dirty="0">
                <a:latin typeface="Arial"/>
                <a:cs typeface="Arial"/>
              </a:rPr>
              <a:t> </a:t>
            </a:r>
            <a:r>
              <a:rPr sz="2178" b="1" spc="-222" dirty="0">
                <a:latin typeface="Arial"/>
                <a:cs typeface="Arial"/>
              </a:rPr>
              <a:t>commercial</a:t>
            </a:r>
            <a:r>
              <a:rPr sz="2178" b="1" spc="-218" dirty="0">
                <a:latin typeface="Arial"/>
                <a:cs typeface="Arial"/>
              </a:rPr>
              <a:t> </a:t>
            </a:r>
            <a:r>
              <a:rPr sz="2178" b="1" spc="-208" dirty="0">
                <a:latin typeface="Arial"/>
                <a:cs typeface="Arial"/>
              </a:rPr>
              <a:t>processes,</a:t>
            </a:r>
            <a:r>
              <a:rPr sz="2178" b="1" spc="-204" dirty="0">
                <a:latin typeface="Arial"/>
                <a:cs typeface="Arial"/>
              </a:rPr>
              <a:t> </a:t>
            </a:r>
            <a:r>
              <a:rPr sz="2178" b="1" spc="-200" dirty="0">
                <a:latin typeface="Arial"/>
                <a:cs typeface="Arial"/>
              </a:rPr>
              <a:t>the</a:t>
            </a:r>
            <a:r>
              <a:rPr sz="2178" b="1" spc="-195" dirty="0">
                <a:latin typeface="Arial"/>
                <a:cs typeface="Arial"/>
              </a:rPr>
              <a:t> </a:t>
            </a:r>
            <a:r>
              <a:rPr sz="2178" b="1" spc="-227" dirty="0">
                <a:latin typeface="Arial"/>
                <a:cs typeface="Arial"/>
              </a:rPr>
              <a:t>use</a:t>
            </a:r>
            <a:r>
              <a:rPr sz="2178" b="1" spc="154" dirty="0">
                <a:latin typeface="Arial"/>
                <a:cs typeface="Arial"/>
              </a:rPr>
              <a:t> </a:t>
            </a:r>
            <a:r>
              <a:rPr sz="2178" b="1" spc="-185" dirty="0">
                <a:latin typeface="Arial"/>
                <a:cs typeface="Arial"/>
              </a:rPr>
              <a:t>of </a:t>
            </a:r>
            <a:r>
              <a:rPr sz="2178" b="1" spc="-182" dirty="0">
                <a:latin typeface="Arial"/>
                <a:cs typeface="Arial"/>
              </a:rPr>
              <a:t> </a:t>
            </a:r>
            <a:r>
              <a:rPr sz="2178" b="1" spc="-204" dirty="0">
                <a:latin typeface="Arial"/>
                <a:cs typeface="Arial"/>
              </a:rPr>
              <a:t>ethanol</a:t>
            </a:r>
            <a:r>
              <a:rPr sz="2178" b="1" spc="-200" dirty="0">
                <a:latin typeface="Arial"/>
                <a:cs typeface="Arial"/>
              </a:rPr>
              <a:t> </a:t>
            </a:r>
            <a:r>
              <a:rPr sz="2178" b="1" spc="-204" dirty="0">
                <a:latin typeface="Arial"/>
                <a:cs typeface="Arial"/>
              </a:rPr>
              <a:t>derived</a:t>
            </a:r>
            <a:r>
              <a:rPr sz="2178" b="1" spc="-200" dirty="0">
                <a:latin typeface="Arial"/>
                <a:cs typeface="Arial"/>
              </a:rPr>
              <a:t> </a:t>
            </a:r>
            <a:r>
              <a:rPr sz="2178" b="1" spc="-222" dirty="0">
                <a:latin typeface="Arial"/>
                <a:cs typeface="Arial"/>
              </a:rPr>
              <a:t>from</a:t>
            </a:r>
            <a:r>
              <a:rPr sz="2178" b="1" spc="-218" dirty="0">
                <a:latin typeface="Arial"/>
                <a:cs typeface="Arial"/>
              </a:rPr>
              <a:t> </a:t>
            </a:r>
            <a:r>
              <a:rPr sz="2178" b="1" spc="-185" dirty="0">
                <a:latin typeface="Arial"/>
                <a:cs typeface="Arial"/>
              </a:rPr>
              <a:t>grains,</a:t>
            </a:r>
            <a:r>
              <a:rPr sz="2178" b="1" spc="-182" dirty="0">
                <a:latin typeface="Arial"/>
                <a:cs typeface="Arial"/>
              </a:rPr>
              <a:t> </a:t>
            </a:r>
            <a:r>
              <a:rPr sz="2178" b="1" spc="-204" dirty="0">
                <a:latin typeface="Arial"/>
                <a:cs typeface="Arial"/>
              </a:rPr>
              <a:t>brings</a:t>
            </a:r>
            <a:r>
              <a:rPr sz="2178" b="1" spc="-200" dirty="0">
                <a:latin typeface="Arial"/>
                <a:cs typeface="Arial"/>
              </a:rPr>
              <a:t> </a:t>
            </a:r>
            <a:r>
              <a:rPr sz="2178" b="1" spc="-222" dirty="0">
                <a:latin typeface="Arial"/>
                <a:cs typeface="Arial"/>
              </a:rPr>
              <a:t>a</a:t>
            </a:r>
            <a:r>
              <a:rPr sz="2178" b="1" spc="-218" dirty="0">
                <a:latin typeface="Arial"/>
                <a:cs typeface="Arial"/>
              </a:rPr>
              <a:t> </a:t>
            </a:r>
            <a:r>
              <a:rPr sz="2178" b="1" spc="-263" dirty="0">
                <a:latin typeface="Arial"/>
                <a:cs typeface="Arial"/>
              </a:rPr>
              <a:t>20%</a:t>
            </a:r>
            <a:r>
              <a:rPr sz="2178" b="1" spc="-259" dirty="0">
                <a:latin typeface="Arial"/>
                <a:cs typeface="Arial"/>
              </a:rPr>
              <a:t> </a:t>
            </a:r>
            <a:r>
              <a:rPr sz="2178" b="1" spc="-191" dirty="0">
                <a:latin typeface="Arial"/>
                <a:cs typeface="Arial"/>
              </a:rPr>
              <a:t>to</a:t>
            </a:r>
            <a:r>
              <a:rPr sz="2178" b="1" spc="-185" dirty="0">
                <a:latin typeface="Arial"/>
                <a:cs typeface="Arial"/>
              </a:rPr>
              <a:t> </a:t>
            </a:r>
            <a:r>
              <a:rPr sz="2178" b="1" spc="-263" dirty="0">
                <a:latin typeface="Arial"/>
                <a:cs typeface="Arial"/>
              </a:rPr>
              <a:t>40%</a:t>
            </a:r>
            <a:r>
              <a:rPr sz="2178" b="1" spc="-259" dirty="0">
                <a:latin typeface="Arial"/>
                <a:cs typeface="Arial"/>
              </a:rPr>
              <a:t> </a:t>
            </a:r>
            <a:r>
              <a:rPr sz="2178" b="1" spc="-204" dirty="0">
                <a:latin typeface="Arial"/>
                <a:cs typeface="Arial"/>
              </a:rPr>
              <a:t>reduction</a:t>
            </a:r>
            <a:r>
              <a:rPr sz="2178" b="1" spc="-200" dirty="0">
                <a:latin typeface="Arial"/>
                <a:cs typeface="Arial"/>
              </a:rPr>
              <a:t> </a:t>
            </a:r>
            <a:r>
              <a:rPr sz="2178" b="1" spc="-177" dirty="0">
                <a:latin typeface="Arial"/>
                <a:cs typeface="Arial"/>
              </a:rPr>
              <a:t>in</a:t>
            </a:r>
            <a:r>
              <a:rPr sz="2178" b="1" spc="-172" dirty="0">
                <a:latin typeface="Arial"/>
                <a:cs typeface="Arial"/>
              </a:rPr>
              <a:t> </a:t>
            </a:r>
            <a:r>
              <a:rPr sz="2178" b="1" spc="-177" dirty="0">
                <a:latin typeface="Arial"/>
                <a:cs typeface="Arial"/>
              </a:rPr>
              <a:t>well-to- </a:t>
            </a:r>
            <a:r>
              <a:rPr sz="2178" b="1" spc="-172" dirty="0">
                <a:latin typeface="Arial"/>
                <a:cs typeface="Arial"/>
              </a:rPr>
              <a:t> </a:t>
            </a:r>
            <a:r>
              <a:rPr sz="2178" b="1" spc="-222" dirty="0">
                <a:latin typeface="Arial"/>
                <a:cs typeface="Arial"/>
              </a:rPr>
              <a:t>wheels</a:t>
            </a:r>
            <a:r>
              <a:rPr sz="2178" b="1" spc="-109" dirty="0">
                <a:latin typeface="Arial"/>
                <a:cs typeface="Arial"/>
              </a:rPr>
              <a:t> </a:t>
            </a:r>
            <a:r>
              <a:rPr sz="2178" b="1" spc="-208" dirty="0">
                <a:latin typeface="Arial"/>
                <a:cs typeface="Arial"/>
              </a:rPr>
              <a:t>CO2-equivalent</a:t>
            </a:r>
            <a:r>
              <a:rPr sz="2178" b="1" spc="-109" dirty="0">
                <a:latin typeface="Arial"/>
                <a:cs typeface="Arial"/>
              </a:rPr>
              <a:t> </a:t>
            </a:r>
            <a:r>
              <a:rPr sz="2178" b="1" spc="-300" dirty="0">
                <a:latin typeface="Arial"/>
                <a:cs typeface="Arial"/>
              </a:rPr>
              <a:t>GHG</a:t>
            </a:r>
            <a:r>
              <a:rPr sz="2178" b="1" spc="-109" dirty="0">
                <a:latin typeface="Arial"/>
                <a:cs typeface="Arial"/>
              </a:rPr>
              <a:t> </a:t>
            </a:r>
            <a:r>
              <a:rPr sz="2178" b="1" spc="-204" dirty="0">
                <a:latin typeface="Arial"/>
                <a:cs typeface="Arial"/>
              </a:rPr>
              <a:t>emissions,</a:t>
            </a:r>
            <a:r>
              <a:rPr sz="2178" b="1" spc="-109" dirty="0">
                <a:latin typeface="Arial"/>
                <a:cs typeface="Arial"/>
              </a:rPr>
              <a:t> </a:t>
            </a:r>
            <a:r>
              <a:rPr sz="2178" b="1" spc="-236" dirty="0">
                <a:latin typeface="Arial"/>
                <a:cs typeface="Arial"/>
              </a:rPr>
              <a:t>compared</a:t>
            </a:r>
            <a:r>
              <a:rPr sz="2178" b="1" spc="-109" dirty="0">
                <a:latin typeface="Arial"/>
                <a:cs typeface="Arial"/>
              </a:rPr>
              <a:t> </a:t>
            </a:r>
            <a:r>
              <a:rPr sz="2178" b="1" spc="-191" dirty="0">
                <a:latin typeface="Arial"/>
                <a:cs typeface="Arial"/>
              </a:rPr>
              <a:t>to</a:t>
            </a:r>
            <a:r>
              <a:rPr sz="2178" b="1" spc="-109" dirty="0">
                <a:latin typeface="Arial"/>
                <a:cs typeface="Arial"/>
              </a:rPr>
              <a:t> </a:t>
            </a:r>
            <a:r>
              <a:rPr sz="2178" b="1" spc="-191" dirty="0">
                <a:latin typeface="Arial"/>
                <a:cs typeface="Arial"/>
              </a:rPr>
              <a:t>gasoline.</a:t>
            </a:r>
            <a:endParaRPr sz="2178">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2499452" y="1451654"/>
            <a:ext cx="4065238" cy="514597"/>
          </a:xfrm>
          <a:prstGeom prst="rect">
            <a:avLst/>
          </a:prstGeom>
        </p:spPr>
        <p:txBody>
          <a:bodyPr vert="horz" wrap="square" lIns="0" tIns="11526" rIns="0" bIns="0" rtlCol="0">
            <a:spAutoFit/>
          </a:bodyPr>
          <a:lstStyle/>
          <a:p>
            <a:pPr marL="270873" indent="-259347">
              <a:spcBef>
                <a:spcPts val="91"/>
              </a:spcBef>
              <a:buFont typeface="Wingdings"/>
              <a:buChar char=""/>
              <a:tabLst>
                <a:tab pos="270873" algn="l"/>
              </a:tabLst>
            </a:pPr>
            <a:r>
              <a:rPr lang="en-US" sz="1634" b="1" spc="-177" dirty="0">
                <a:latin typeface="Arial"/>
                <a:cs typeface="Arial"/>
              </a:rPr>
              <a:t>Biomass required to produce 100 </a:t>
            </a:r>
            <a:r>
              <a:rPr lang="en-US" sz="1634" b="1" spc="-177" dirty="0" err="1">
                <a:latin typeface="Arial"/>
                <a:cs typeface="Arial"/>
              </a:rPr>
              <a:t>litres</a:t>
            </a:r>
            <a:r>
              <a:rPr lang="en-US" sz="1634" b="1" spc="-177" dirty="0">
                <a:latin typeface="Arial"/>
                <a:cs typeface="Arial"/>
              </a:rPr>
              <a:t> or 1 </a:t>
            </a:r>
            <a:r>
              <a:rPr lang="en-US" sz="1634" b="1" spc="-177" dirty="0" err="1">
                <a:latin typeface="Arial"/>
                <a:cs typeface="Arial"/>
              </a:rPr>
              <a:t>tonnes</a:t>
            </a:r>
            <a:r>
              <a:rPr lang="en-US" sz="1634" b="1" spc="-177" dirty="0">
                <a:latin typeface="Arial"/>
                <a:cs typeface="Arial"/>
              </a:rPr>
              <a:t>:</a:t>
            </a:r>
            <a:endParaRPr sz="1634" dirty="0">
              <a:latin typeface="Arial"/>
              <a:cs typeface="Arial"/>
            </a:endParaRPr>
          </a:p>
        </p:txBody>
      </p:sp>
      <p:sp>
        <p:nvSpPr>
          <p:cNvPr id="8" name="object 8"/>
          <p:cNvSpPr txBox="1"/>
          <p:nvPr/>
        </p:nvSpPr>
        <p:spPr>
          <a:xfrm>
            <a:off x="2724211" y="4025206"/>
            <a:ext cx="6602698" cy="2391329"/>
          </a:xfrm>
          <a:prstGeom prst="rect">
            <a:avLst/>
          </a:prstGeom>
        </p:spPr>
        <p:txBody>
          <a:bodyPr vert="horz" wrap="square" lIns="0" tIns="11526" rIns="0" bIns="0" rtlCol="0">
            <a:spAutoFit/>
          </a:bodyPr>
          <a:lstStyle/>
          <a:p>
            <a:pPr marL="270873" indent="-259347">
              <a:spcBef>
                <a:spcPts val="91"/>
              </a:spcBef>
              <a:buFont typeface="Wingdings"/>
              <a:buChar char=""/>
              <a:tabLst>
                <a:tab pos="270873" algn="l"/>
              </a:tabLst>
            </a:pPr>
            <a:r>
              <a:rPr lang="en-US" sz="1634" b="1" spc="-163" dirty="0">
                <a:latin typeface="Arial"/>
                <a:cs typeface="Arial"/>
              </a:rPr>
              <a:t>Production of biofuel per hectare:</a:t>
            </a:r>
            <a:endParaRPr sz="2314" dirty="0">
              <a:latin typeface="Arial"/>
              <a:cs typeface="Arial"/>
            </a:endParaRPr>
          </a:p>
          <a:p>
            <a:pPr marL="270873" indent="-259347">
              <a:buFont typeface="Wingdings"/>
              <a:buChar char=""/>
              <a:tabLst>
                <a:tab pos="270873" algn="l"/>
              </a:tabLst>
            </a:pPr>
            <a:r>
              <a:rPr lang="it-IT" sz="1634" b="1" u="sng" spc="-213" dirty="0">
                <a:uFill>
                  <a:solidFill>
                    <a:srgbClr val="000000"/>
                  </a:solidFill>
                </a:uFill>
                <a:latin typeface="Arial"/>
                <a:cs typeface="Arial"/>
              </a:rPr>
              <a:t>Energy balance</a:t>
            </a:r>
            <a:r>
              <a:rPr sz="1271" spc="36" dirty="0">
                <a:latin typeface="Wingdings"/>
                <a:cs typeface="Wingdings"/>
              </a:rPr>
              <a:t></a:t>
            </a:r>
            <a:r>
              <a:rPr lang="en-US" sz="1634" b="1" spc="-163" dirty="0">
                <a:latin typeface="Arial"/>
                <a:cs typeface="Arial"/>
              </a:rPr>
              <a:t>Various sources, conflicting results (depending on initial resource and technologies)</a:t>
            </a:r>
            <a:endParaRPr sz="1634" dirty="0">
              <a:latin typeface="Arial"/>
              <a:cs typeface="Arial"/>
            </a:endParaRPr>
          </a:p>
          <a:p>
            <a:pPr marL="270873" indent="-259347">
              <a:spcBef>
                <a:spcPts val="399"/>
              </a:spcBef>
              <a:buFont typeface="Wingdings"/>
              <a:buChar char=""/>
              <a:tabLst>
                <a:tab pos="270873" algn="l"/>
              </a:tabLst>
            </a:pPr>
            <a:r>
              <a:rPr sz="1634" b="1" spc="-136" dirty="0" err="1">
                <a:latin typeface="Arial"/>
                <a:cs typeface="Arial"/>
              </a:rPr>
              <a:t>Altre</a:t>
            </a:r>
            <a:r>
              <a:rPr sz="1634" b="1" spc="-82" dirty="0">
                <a:latin typeface="Arial"/>
                <a:cs typeface="Arial"/>
              </a:rPr>
              <a:t> </a:t>
            </a:r>
            <a:r>
              <a:rPr sz="1634" b="1" spc="-154" dirty="0" err="1">
                <a:latin typeface="Arial"/>
                <a:cs typeface="Arial"/>
              </a:rPr>
              <a:t>emissioni</a:t>
            </a:r>
            <a:r>
              <a:rPr sz="1634" b="1" spc="-82" dirty="0">
                <a:latin typeface="Arial"/>
                <a:cs typeface="Arial"/>
              </a:rPr>
              <a:t> </a:t>
            </a:r>
            <a:r>
              <a:rPr sz="1634" b="1" spc="-168" dirty="0">
                <a:latin typeface="Arial"/>
                <a:cs typeface="Arial"/>
              </a:rPr>
              <a:t>–</a:t>
            </a:r>
            <a:r>
              <a:rPr sz="1634" b="1" spc="-82" dirty="0">
                <a:latin typeface="Arial"/>
                <a:cs typeface="Arial"/>
              </a:rPr>
              <a:t> </a:t>
            </a:r>
            <a:r>
              <a:rPr sz="1634" b="1" spc="-168" dirty="0" err="1">
                <a:latin typeface="Arial"/>
                <a:cs typeface="Arial"/>
              </a:rPr>
              <a:t>Considerando</a:t>
            </a:r>
            <a:r>
              <a:rPr sz="1634" b="1" spc="-82" dirty="0">
                <a:latin typeface="Arial"/>
                <a:cs typeface="Arial"/>
              </a:rPr>
              <a:t> </a:t>
            </a:r>
            <a:r>
              <a:rPr sz="1634" b="1" spc="-154" dirty="0" err="1">
                <a:latin typeface="Arial"/>
                <a:cs typeface="Arial"/>
              </a:rPr>
              <a:t>miscele</a:t>
            </a:r>
            <a:r>
              <a:rPr sz="1634" b="1" spc="-82" dirty="0">
                <a:latin typeface="Arial"/>
                <a:cs typeface="Arial"/>
              </a:rPr>
              <a:t> </a:t>
            </a:r>
            <a:r>
              <a:rPr sz="1634" b="1" spc="-145" dirty="0">
                <a:latin typeface="Arial"/>
                <a:cs typeface="Arial"/>
              </a:rPr>
              <a:t>(blending)</a:t>
            </a:r>
            <a:r>
              <a:rPr sz="1634" b="1" spc="-82" dirty="0">
                <a:latin typeface="Arial"/>
                <a:cs typeface="Arial"/>
              </a:rPr>
              <a:t> </a:t>
            </a:r>
            <a:r>
              <a:rPr sz="1634" b="1" spc="-123" dirty="0">
                <a:latin typeface="Arial"/>
                <a:cs typeface="Arial"/>
              </a:rPr>
              <a:t>al</a:t>
            </a:r>
            <a:r>
              <a:rPr sz="1634" b="1" spc="-82" dirty="0">
                <a:latin typeface="Arial"/>
                <a:cs typeface="Arial"/>
              </a:rPr>
              <a:t> </a:t>
            </a:r>
            <a:r>
              <a:rPr sz="1634" b="1" spc="-145" dirty="0">
                <a:latin typeface="Arial"/>
                <a:cs typeface="Arial"/>
              </a:rPr>
              <a:t>5-7</a:t>
            </a:r>
            <a:r>
              <a:rPr sz="1634" b="1" spc="-82" dirty="0">
                <a:latin typeface="Arial"/>
                <a:cs typeface="Arial"/>
              </a:rPr>
              <a:t> </a:t>
            </a:r>
            <a:r>
              <a:rPr sz="1634" b="1" spc="-263" dirty="0">
                <a:latin typeface="Arial"/>
                <a:cs typeface="Arial"/>
              </a:rPr>
              <a:t>%</a:t>
            </a:r>
            <a:endParaRPr sz="1634" dirty="0">
              <a:latin typeface="Arial"/>
              <a:cs typeface="Arial"/>
            </a:endParaRPr>
          </a:p>
          <a:p>
            <a:pPr marL="426481">
              <a:spcBef>
                <a:spcPts val="359"/>
              </a:spcBef>
            </a:pPr>
            <a:r>
              <a:rPr sz="1135" spc="27" dirty="0">
                <a:latin typeface="Wingdings"/>
                <a:cs typeface="Wingdings"/>
              </a:rPr>
              <a:t></a:t>
            </a:r>
            <a:r>
              <a:rPr sz="1135" spc="109" dirty="0">
                <a:latin typeface="Times New Roman"/>
                <a:cs typeface="Times New Roman"/>
              </a:rPr>
              <a:t> </a:t>
            </a:r>
            <a:r>
              <a:rPr sz="1452" b="1" spc="-91" dirty="0">
                <a:latin typeface="Arial"/>
                <a:cs typeface="Arial"/>
              </a:rPr>
              <a:t>-</a:t>
            </a:r>
            <a:r>
              <a:rPr sz="1452" b="1" spc="-73" dirty="0">
                <a:latin typeface="Arial"/>
                <a:cs typeface="Arial"/>
              </a:rPr>
              <a:t> </a:t>
            </a:r>
            <a:r>
              <a:rPr sz="1452" b="1" spc="-150" dirty="0">
                <a:latin typeface="Arial"/>
                <a:cs typeface="Arial"/>
              </a:rPr>
              <a:t>15</a:t>
            </a:r>
            <a:r>
              <a:rPr sz="1452" b="1" spc="-73" dirty="0">
                <a:latin typeface="Arial"/>
                <a:cs typeface="Arial"/>
              </a:rPr>
              <a:t> / </a:t>
            </a:r>
            <a:r>
              <a:rPr sz="1452" b="1" spc="-91" dirty="0">
                <a:latin typeface="Arial"/>
                <a:cs typeface="Arial"/>
              </a:rPr>
              <a:t>-</a:t>
            </a:r>
            <a:r>
              <a:rPr sz="1452" b="1" spc="-73" dirty="0">
                <a:latin typeface="Arial"/>
                <a:cs typeface="Arial"/>
              </a:rPr>
              <a:t> </a:t>
            </a:r>
            <a:r>
              <a:rPr sz="1452" b="1" spc="-150" dirty="0">
                <a:latin typeface="Arial"/>
                <a:cs typeface="Arial"/>
              </a:rPr>
              <a:t>40</a:t>
            </a:r>
            <a:r>
              <a:rPr sz="1452" b="1" spc="-73" dirty="0">
                <a:latin typeface="Arial"/>
                <a:cs typeface="Arial"/>
              </a:rPr>
              <a:t> </a:t>
            </a:r>
            <a:r>
              <a:rPr sz="1452" b="1" spc="-236" dirty="0">
                <a:latin typeface="Arial"/>
                <a:cs typeface="Arial"/>
              </a:rPr>
              <a:t>%</a:t>
            </a:r>
            <a:r>
              <a:rPr sz="1452" b="1" spc="-73" dirty="0">
                <a:latin typeface="Arial"/>
                <a:cs typeface="Arial"/>
              </a:rPr>
              <a:t> </a:t>
            </a:r>
            <a:r>
              <a:rPr sz="1452" b="1" spc="-191" dirty="0">
                <a:latin typeface="Arial"/>
                <a:cs typeface="Arial"/>
              </a:rPr>
              <a:t>C</a:t>
            </a:r>
            <a:r>
              <a:rPr sz="1452" b="1" spc="-204" dirty="0">
                <a:latin typeface="Arial"/>
                <a:cs typeface="Arial"/>
              </a:rPr>
              <a:t>O</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sz="1452" b="1" spc="-91" dirty="0">
                <a:latin typeface="Arial"/>
                <a:cs typeface="Arial"/>
              </a:rPr>
              <a:t>-</a:t>
            </a:r>
            <a:r>
              <a:rPr sz="1452" b="1" spc="-73" dirty="0">
                <a:latin typeface="Arial"/>
                <a:cs typeface="Arial"/>
              </a:rPr>
              <a:t> </a:t>
            </a:r>
            <a:r>
              <a:rPr sz="1452" b="1" spc="-150" dirty="0">
                <a:latin typeface="Arial"/>
                <a:cs typeface="Arial"/>
              </a:rPr>
              <a:t>2</a:t>
            </a:r>
            <a:r>
              <a:rPr sz="1452" b="1" spc="-73" dirty="0">
                <a:latin typeface="Arial"/>
                <a:cs typeface="Arial"/>
              </a:rPr>
              <a:t> / </a:t>
            </a:r>
            <a:r>
              <a:rPr sz="1452" b="1" spc="-91" dirty="0">
                <a:latin typeface="Arial"/>
                <a:cs typeface="Arial"/>
              </a:rPr>
              <a:t>-</a:t>
            </a:r>
            <a:r>
              <a:rPr sz="1452" b="1" spc="-73" dirty="0">
                <a:latin typeface="Arial"/>
                <a:cs typeface="Arial"/>
              </a:rPr>
              <a:t> </a:t>
            </a:r>
            <a:r>
              <a:rPr sz="1452" b="1" spc="-150" dirty="0">
                <a:latin typeface="Arial"/>
                <a:cs typeface="Arial"/>
              </a:rPr>
              <a:t>7</a:t>
            </a:r>
            <a:r>
              <a:rPr sz="1452" b="1" spc="-73" dirty="0">
                <a:latin typeface="Arial"/>
                <a:cs typeface="Arial"/>
              </a:rPr>
              <a:t> </a:t>
            </a:r>
            <a:r>
              <a:rPr sz="1452" b="1" spc="-236" dirty="0">
                <a:latin typeface="Arial"/>
                <a:cs typeface="Arial"/>
              </a:rPr>
              <a:t>%</a:t>
            </a:r>
            <a:r>
              <a:rPr sz="1452" b="1" spc="-73" dirty="0">
                <a:latin typeface="Arial"/>
                <a:cs typeface="Arial"/>
              </a:rPr>
              <a:t> </a:t>
            </a:r>
            <a:r>
              <a:rPr lang="it-IT" sz="1452" b="1" spc="-118" dirty="0" err="1">
                <a:latin typeface="Arial"/>
                <a:cs typeface="Arial"/>
              </a:rPr>
              <a:t>Unburned</a:t>
            </a:r>
            <a:r>
              <a:rPr lang="it-IT" sz="1452" b="1" spc="-118" dirty="0">
                <a:latin typeface="Arial"/>
                <a:cs typeface="Arial"/>
              </a:rPr>
              <a:t> </a:t>
            </a:r>
            <a:r>
              <a:rPr lang="it-IT" sz="1452" b="1" spc="-118" dirty="0" err="1">
                <a:latin typeface="Arial"/>
                <a:cs typeface="Arial"/>
              </a:rPr>
              <a:t>hydrocarbons</a:t>
            </a:r>
            <a:endParaRPr lang="it-IT" sz="1452" b="1" spc="-118"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lang="it-IT" sz="1452" b="1" spc="-141" dirty="0" err="1">
                <a:latin typeface="Arial"/>
                <a:cs typeface="Arial"/>
              </a:rPr>
              <a:t>Significant</a:t>
            </a:r>
            <a:r>
              <a:rPr lang="it-IT" sz="1452" b="1" spc="-141" dirty="0">
                <a:latin typeface="Arial"/>
                <a:cs typeface="Arial"/>
              </a:rPr>
              <a:t> reduction in </a:t>
            </a:r>
            <a:r>
              <a:rPr lang="it-IT" sz="1452" b="1" spc="-141" dirty="0" err="1">
                <a:latin typeface="Arial"/>
                <a:cs typeface="Arial"/>
              </a:rPr>
              <a:t>particulate</a:t>
            </a:r>
            <a:r>
              <a:rPr lang="it-IT" sz="1452" b="1" spc="-141" dirty="0">
                <a:latin typeface="Arial"/>
                <a:cs typeface="Arial"/>
              </a:rPr>
              <a:t> </a:t>
            </a:r>
            <a:r>
              <a:rPr lang="it-IT" sz="1452" b="1" spc="-141" dirty="0" err="1">
                <a:latin typeface="Arial"/>
                <a:cs typeface="Arial"/>
              </a:rPr>
              <a:t>emissions</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sz="1452" b="1" spc="-154" dirty="0">
                <a:latin typeface="Arial"/>
                <a:cs typeface="Arial"/>
              </a:rPr>
              <a:t>+</a:t>
            </a:r>
            <a:r>
              <a:rPr sz="1452" b="1" spc="-73" dirty="0">
                <a:latin typeface="Arial"/>
                <a:cs typeface="Arial"/>
              </a:rPr>
              <a:t> </a:t>
            </a:r>
            <a:r>
              <a:rPr sz="1452" b="1" spc="-150" dirty="0">
                <a:latin typeface="Arial"/>
                <a:cs typeface="Arial"/>
              </a:rPr>
              <a:t>4</a:t>
            </a:r>
            <a:r>
              <a:rPr sz="1452" b="1" spc="-73" dirty="0">
                <a:latin typeface="Arial"/>
                <a:cs typeface="Arial"/>
              </a:rPr>
              <a:t> / </a:t>
            </a:r>
            <a:r>
              <a:rPr sz="1452" b="1" spc="-154" dirty="0">
                <a:latin typeface="Arial"/>
                <a:cs typeface="Arial"/>
              </a:rPr>
              <a:t>+</a:t>
            </a:r>
            <a:r>
              <a:rPr sz="1452" b="1" spc="-73" dirty="0">
                <a:latin typeface="Arial"/>
                <a:cs typeface="Arial"/>
              </a:rPr>
              <a:t> </a:t>
            </a:r>
            <a:r>
              <a:rPr sz="1452" b="1" spc="-150" dirty="0">
                <a:latin typeface="Arial"/>
                <a:cs typeface="Arial"/>
              </a:rPr>
              <a:t>10</a:t>
            </a:r>
            <a:r>
              <a:rPr sz="1452" b="1" spc="-73" dirty="0">
                <a:latin typeface="Arial"/>
                <a:cs typeface="Arial"/>
              </a:rPr>
              <a:t> </a:t>
            </a:r>
            <a:r>
              <a:rPr sz="1452" b="1" spc="-236" dirty="0">
                <a:latin typeface="Arial"/>
                <a:cs typeface="Arial"/>
              </a:rPr>
              <a:t>%</a:t>
            </a:r>
            <a:r>
              <a:rPr sz="1452" b="1" spc="-73" dirty="0">
                <a:latin typeface="Arial"/>
                <a:cs typeface="Arial"/>
              </a:rPr>
              <a:t> </a:t>
            </a:r>
            <a:r>
              <a:rPr sz="1452" b="1" spc="-191" dirty="0">
                <a:latin typeface="Arial"/>
                <a:cs typeface="Arial"/>
              </a:rPr>
              <a:t>N</a:t>
            </a:r>
            <a:r>
              <a:rPr sz="1452" b="1" spc="-204" dirty="0">
                <a:latin typeface="Arial"/>
                <a:cs typeface="Arial"/>
              </a:rPr>
              <a:t>O</a:t>
            </a:r>
            <a:r>
              <a:rPr sz="1452" b="1" spc="-150" dirty="0">
                <a:latin typeface="Arial"/>
                <a:cs typeface="Arial"/>
              </a:rPr>
              <a:t>x</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sz="1452" b="1" spc="-191" dirty="0" err="1">
                <a:latin typeface="Arial"/>
                <a:cs typeface="Arial"/>
              </a:rPr>
              <a:t>A</a:t>
            </a:r>
            <a:r>
              <a:rPr sz="1452" b="1" spc="-127" dirty="0" err="1">
                <a:latin typeface="Arial"/>
                <a:cs typeface="Arial"/>
              </a:rPr>
              <a:t>lde</a:t>
            </a:r>
            <a:r>
              <a:rPr sz="1452" b="1" spc="-123" dirty="0" err="1">
                <a:latin typeface="Arial"/>
                <a:cs typeface="Arial"/>
              </a:rPr>
              <a:t>id</a:t>
            </a:r>
            <a:r>
              <a:rPr sz="1452" b="1" spc="-73" dirty="0" err="1">
                <a:latin typeface="Arial"/>
                <a:cs typeface="Arial"/>
              </a:rPr>
              <a:t>i</a:t>
            </a:r>
            <a:r>
              <a:rPr sz="1452" b="1" spc="-73" dirty="0">
                <a:latin typeface="Arial"/>
                <a:cs typeface="Arial"/>
              </a:rPr>
              <a:t> </a:t>
            </a:r>
            <a:r>
              <a:rPr sz="1452" b="1" spc="-150" dirty="0">
                <a:latin typeface="Arial"/>
                <a:cs typeface="Arial"/>
              </a:rPr>
              <a:t>e</a:t>
            </a:r>
            <a:r>
              <a:rPr sz="1452" b="1" spc="-73" dirty="0">
                <a:latin typeface="Arial"/>
                <a:cs typeface="Arial"/>
              </a:rPr>
              <a:t> </a:t>
            </a:r>
            <a:r>
              <a:rPr sz="1452" b="1" spc="-191" dirty="0" err="1">
                <a:latin typeface="Arial"/>
                <a:cs typeface="Arial"/>
              </a:rPr>
              <a:t>C</a:t>
            </a:r>
            <a:r>
              <a:rPr sz="1452" b="1" spc="-154" dirty="0" err="1">
                <a:latin typeface="Arial"/>
                <a:cs typeface="Arial"/>
              </a:rPr>
              <a:t>he</a:t>
            </a:r>
            <a:r>
              <a:rPr sz="1452" b="1" spc="-95" dirty="0" err="1">
                <a:latin typeface="Arial"/>
                <a:cs typeface="Arial"/>
              </a:rPr>
              <a:t>t</a:t>
            </a:r>
            <a:r>
              <a:rPr sz="1452" b="1" spc="-132" dirty="0" err="1">
                <a:latin typeface="Arial"/>
                <a:cs typeface="Arial"/>
              </a:rPr>
              <a:t>oni</a:t>
            </a:r>
            <a:endParaRPr sz="1452" dirty="0">
              <a:latin typeface="Arial"/>
              <a:cs typeface="Arial"/>
            </a:endParaRPr>
          </a:p>
        </p:txBody>
      </p:sp>
      <p:graphicFrame>
        <p:nvGraphicFramePr>
          <p:cNvPr id="9" name="object 9"/>
          <p:cNvGraphicFramePr>
            <a:graphicFrameLocks noGrp="1"/>
          </p:cNvGraphicFramePr>
          <p:nvPr/>
        </p:nvGraphicFramePr>
        <p:xfrm>
          <a:off x="6841476" y="1507330"/>
          <a:ext cx="2778353" cy="795253"/>
        </p:xfrm>
        <a:graphic>
          <a:graphicData uri="http://schemas.openxmlformats.org/drawingml/2006/table">
            <a:tbl>
              <a:tblPr firstRow="1" bandRow="1">
                <a:tableStyleId>{2D5ABB26-0587-4C30-8999-92F81FD0307C}</a:tableStyleId>
              </a:tblPr>
              <a:tblGrid>
                <a:gridCol w="1472453">
                  <a:extLst>
                    <a:ext uri="{9D8B030D-6E8A-4147-A177-3AD203B41FA5}">
                      <a16:colId xmlns:a16="http://schemas.microsoft.com/office/drawing/2014/main" val="20000"/>
                    </a:ext>
                  </a:extLst>
                </a:gridCol>
                <a:gridCol w="635084">
                  <a:extLst>
                    <a:ext uri="{9D8B030D-6E8A-4147-A177-3AD203B41FA5}">
                      <a16:colId xmlns:a16="http://schemas.microsoft.com/office/drawing/2014/main" val="20001"/>
                    </a:ext>
                  </a:extLst>
                </a:gridCol>
                <a:gridCol w="670816">
                  <a:extLst>
                    <a:ext uri="{9D8B030D-6E8A-4147-A177-3AD203B41FA5}">
                      <a16:colId xmlns:a16="http://schemas.microsoft.com/office/drawing/2014/main" val="20002"/>
                    </a:ext>
                  </a:extLst>
                </a:gridCol>
              </a:tblGrid>
              <a:tr h="165376">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1270" algn="ctr">
                        <a:lnSpc>
                          <a:spcPts val="1330"/>
                        </a:lnSpc>
                      </a:pPr>
                      <a:r>
                        <a:rPr sz="1100" b="1" dirty="0">
                          <a:solidFill>
                            <a:srgbClr val="010000"/>
                          </a:solidFill>
                          <a:latin typeface="Times New Roman"/>
                          <a:cs typeface="Times New Roman"/>
                        </a:rPr>
                        <a:t>100</a:t>
                      </a:r>
                      <a:r>
                        <a:rPr sz="1100" b="1" spc="-30" dirty="0">
                          <a:solidFill>
                            <a:srgbClr val="010000"/>
                          </a:solidFill>
                          <a:latin typeface="Times New Roman"/>
                          <a:cs typeface="Times New Roman"/>
                        </a:rPr>
                        <a:t> </a:t>
                      </a:r>
                      <a:r>
                        <a:rPr sz="1100" b="1" dirty="0">
                          <a:solidFill>
                            <a:srgbClr val="010000"/>
                          </a:solidFill>
                          <a:latin typeface="Times New Roman"/>
                          <a:cs typeface="Times New Roman"/>
                        </a:rPr>
                        <a:t>l</a:t>
                      </a:r>
                      <a:r>
                        <a:rPr sz="1100" b="1" baseline="-13888" dirty="0">
                          <a:solidFill>
                            <a:srgbClr val="010000"/>
                          </a:solidFill>
                          <a:latin typeface="Times New Roman"/>
                          <a:cs typeface="Times New Roman"/>
                        </a:rPr>
                        <a:t>ETOH</a:t>
                      </a:r>
                      <a:endParaRPr sz="1100" baseline="-13888">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1270" algn="ctr">
                        <a:lnSpc>
                          <a:spcPts val="1265"/>
                        </a:lnSpc>
                        <a:spcBef>
                          <a:spcPts val="70"/>
                        </a:spcBef>
                      </a:pPr>
                      <a:r>
                        <a:rPr sz="1600" b="1" baseline="9259" dirty="0">
                          <a:solidFill>
                            <a:srgbClr val="010000"/>
                          </a:solidFill>
                          <a:latin typeface="Times New Roman"/>
                          <a:cs typeface="Times New Roman"/>
                        </a:rPr>
                        <a:t>1</a:t>
                      </a:r>
                      <a:r>
                        <a:rPr sz="1600" b="1" spc="-37" baseline="9259" dirty="0">
                          <a:solidFill>
                            <a:srgbClr val="010000"/>
                          </a:solidFill>
                          <a:latin typeface="Times New Roman"/>
                          <a:cs typeface="Times New Roman"/>
                        </a:rPr>
                        <a:t> </a:t>
                      </a:r>
                      <a:r>
                        <a:rPr sz="1600" b="1" baseline="9259" dirty="0">
                          <a:solidFill>
                            <a:srgbClr val="010000"/>
                          </a:solidFill>
                          <a:latin typeface="Times New Roman"/>
                          <a:cs typeface="Times New Roman"/>
                        </a:rPr>
                        <a:t>t</a:t>
                      </a:r>
                      <a:r>
                        <a:rPr sz="1600" b="1" spc="-44" baseline="9259" dirty="0">
                          <a:solidFill>
                            <a:srgbClr val="010000"/>
                          </a:solidFill>
                          <a:latin typeface="Times New Roman"/>
                          <a:cs typeface="Times New Roman"/>
                        </a:rPr>
                        <a:t> </a:t>
                      </a:r>
                      <a:r>
                        <a:rPr sz="700" b="1" dirty="0">
                          <a:solidFill>
                            <a:srgbClr val="010000"/>
                          </a:solidFill>
                          <a:latin typeface="Times New Roman"/>
                          <a:cs typeface="Times New Roman"/>
                        </a:rPr>
                        <a:t>ETOH</a:t>
                      </a:r>
                      <a:endParaRPr sz="700">
                        <a:latin typeface="Times New Roman"/>
                        <a:cs typeface="Times New Roman"/>
                      </a:endParaRPr>
                    </a:p>
                  </a:txBody>
                  <a:tcPr marL="0" marR="0" marT="8068"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63963">
                <a:tc>
                  <a:txBody>
                    <a:bodyPr/>
                    <a:lstStyle/>
                    <a:p>
                      <a:pPr marL="40640">
                        <a:lnSpc>
                          <a:spcPts val="1325"/>
                        </a:lnSpc>
                      </a:pPr>
                      <a:r>
                        <a:rPr lang="it-IT" sz="1100" b="1" spc="-55" dirty="0" err="1">
                          <a:solidFill>
                            <a:srgbClr val="010000"/>
                          </a:solidFill>
                          <a:latin typeface="Times New Roman"/>
                          <a:cs typeface="Times New Roman"/>
                        </a:rPr>
                        <a:t>Grain</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5"/>
                        </a:lnSpc>
                      </a:pPr>
                      <a:r>
                        <a:rPr sz="1100" dirty="0">
                          <a:solidFill>
                            <a:srgbClr val="010000"/>
                          </a:solidFill>
                          <a:latin typeface="Times New Roman"/>
                          <a:cs typeface="Times New Roman"/>
                        </a:rPr>
                        <a:t>289</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905" algn="ctr">
                        <a:lnSpc>
                          <a:spcPts val="1325"/>
                        </a:lnSpc>
                      </a:pPr>
                      <a:r>
                        <a:rPr sz="1100" dirty="0">
                          <a:solidFill>
                            <a:srgbClr val="010000"/>
                          </a:solidFill>
                          <a:latin typeface="Times New Roman"/>
                          <a:cs typeface="Times New Roman"/>
                        </a:rPr>
                        <a:t>3,6</a:t>
                      </a:r>
                      <a:r>
                        <a:rPr sz="1100" spc="-5" dirty="0">
                          <a:solidFill>
                            <a:srgbClr val="010000"/>
                          </a:solidFill>
                          <a:latin typeface="Times New Roman"/>
                          <a:cs typeface="Times New Roman"/>
                        </a:rPr>
                        <a:t>3</a:t>
                      </a:r>
                      <a:r>
                        <a:rPr sz="1100" dirty="0">
                          <a:solidFill>
                            <a:srgbClr val="010000"/>
                          </a:solidFill>
                          <a:latin typeface="Times New Roman"/>
                          <a:cs typeface="Times New Roman"/>
                        </a:rPr>
                        <a:t>6</a:t>
                      </a:r>
                      <a:r>
                        <a:rPr sz="1100" spc="-25"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1"/>
                  </a:ext>
                </a:extLst>
              </a:tr>
              <a:tr h="299677">
                <a:tc>
                  <a:txBody>
                    <a:bodyPr/>
                    <a:lstStyle/>
                    <a:p>
                      <a:pPr marL="40640">
                        <a:lnSpc>
                          <a:spcPts val="1320"/>
                        </a:lnSpc>
                      </a:pPr>
                      <a:r>
                        <a:rPr lang="it-IT" sz="1100" b="1" dirty="0">
                          <a:solidFill>
                            <a:srgbClr val="010000"/>
                          </a:solidFill>
                          <a:latin typeface="Times New Roman"/>
                          <a:cs typeface="Times New Roman"/>
                        </a:rPr>
                        <a:t>Sugar </a:t>
                      </a:r>
                      <a:r>
                        <a:rPr lang="it-IT" sz="1100" b="1" dirty="0" err="1">
                          <a:solidFill>
                            <a:srgbClr val="010000"/>
                          </a:solidFill>
                          <a:latin typeface="Times New Roman"/>
                          <a:cs typeface="Times New Roman"/>
                        </a:rPr>
                        <a:t>beet</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0"/>
                        </a:lnSpc>
                      </a:pPr>
                      <a:r>
                        <a:rPr sz="1100" dirty="0">
                          <a:solidFill>
                            <a:srgbClr val="010000"/>
                          </a:solidFill>
                          <a:latin typeface="Times New Roman"/>
                          <a:cs typeface="Times New Roman"/>
                        </a:rPr>
                        <a:t>992</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270" algn="ctr">
                        <a:lnSpc>
                          <a:spcPts val="1320"/>
                        </a:lnSpc>
                      </a:pPr>
                      <a:r>
                        <a:rPr sz="1100" dirty="0">
                          <a:solidFill>
                            <a:srgbClr val="010000"/>
                          </a:solidFill>
                          <a:latin typeface="Times New Roman"/>
                          <a:cs typeface="Times New Roman"/>
                        </a:rPr>
                        <a:t>12,</a:t>
                      </a:r>
                      <a:r>
                        <a:rPr sz="1100" spc="-5" dirty="0">
                          <a:solidFill>
                            <a:srgbClr val="010000"/>
                          </a:solidFill>
                          <a:latin typeface="Times New Roman"/>
                          <a:cs typeface="Times New Roman"/>
                        </a:rPr>
                        <a:t>5</a:t>
                      </a:r>
                      <a:r>
                        <a:rPr sz="1100" dirty="0">
                          <a:solidFill>
                            <a:srgbClr val="010000"/>
                          </a:solidFill>
                          <a:latin typeface="Times New Roman"/>
                          <a:cs typeface="Times New Roman"/>
                        </a:rPr>
                        <a:t>00</a:t>
                      </a:r>
                      <a:r>
                        <a:rPr sz="1100" spc="-25" dirty="0">
                          <a:solidFill>
                            <a:srgbClr val="010000"/>
                          </a:solidFill>
                          <a:latin typeface="Times New Roman"/>
                          <a:cs typeface="Times New Roman"/>
                        </a:rPr>
                        <a:t> </a:t>
                      </a:r>
                      <a:r>
                        <a:rPr sz="1100" spc="-5" dirty="0">
                          <a:solidFill>
                            <a:srgbClr val="010000"/>
                          </a:solidFill>
                          <a:latin typeface="Times New Roman"/>
                          <a:cs typeface="Times New Roman"/>
                        </a:rPr>
                        <a:t>k</a:t>
                      </a:r>
                      <a:r>
                        <a:rPr sz="1100" dirty="0">
                          <a:solidFill>
                            <a:srgbClr val="010000"/>
                          </a:solidFill>
                          <a:latin typeface="Times New Roman"/>
                          <a:cs typeface="Times New Roman"/>
                        </a:rPr>
                        <a:t>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2"/>
                  </a:ext>
                </a:extLst>
              </a:tr>
              <a:tr h="163958">
                <a:tc>
                  <a:txBody>
                    <a:bodyPr/>
                    <a:lstStyle/>
                    <a:p>
                      <a:pPr marL="40640">
                        <a:lnSpc>
                          <a:spcPts val="1320"/>
                        </a:lnSpc>
                      </a:pPr>
                      <a:r>
                        <a:rPr sz="1100" b="1" spc="-50" dirty="0">
                          <a:solidFill>
                            <a:srgbClr val="010000"/>
                          </a:solidFill>
                          <a:latin typeface="Times New Roman"/>
                          <a:cs typeface="Times New Roman"/>
                        </a:rPr>
                        <a:t>Patata</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0"/>
                        </a:lnSpc>
                      </a:pPr>
                      <a:r>
                        <a:rPr sz="1100" dirty="0">
                          <a:solidFill>
                            <a:srgbClr val="010000"/>
                          </a:solidFill>
                          <a:latin typeface="Times New Roman"/>
                          <a:cs typeface="Times New Roman"/>
                        </a:rPr>
                        <a:t>794</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270" algn="ctr">
                        <a:lnSpc>
                          <a:spcPts val="1320"/>
                        </a:lnSpc>
                      </a:pPr>
                      <a:r>
                        <a:rPr sz="1100" dirty="0">
                          <a:solidFill>
                            <a:srgbClr val="010000"/>
                          </a:solidFill>
                          <a:latin typeface="Times New Roman"/>
                          <a:cs typeface="Times New Roman"/>
                        </a:rPr>
                        <a:t>10,</a:t>
                      </a:r>
                      <a:r>
                        <a:rPr sz="1100" spc="-5" dirty="0">
                          <a:solidFill>
                            <a:srgbClr val="010000"/>
                          </a:solidFill>
                          <a:latin typeface="Times New Roman"/>
                          <a:cs typeface="Times New Roman"/>
                        </a:rPr>
                        <a:t>0</a:t>
                      </a:r>
                      <a:r>
                        <a:rPr sz="1100" dirty="0">
                          <a:solidFill>
                            <a:srgbClr val="010000"/>
                          </a:solidFill>
                          <a:latin typeface="Times New Roman"/>
                          <a:cs typeface="Times New Roman"/>
                        </a:rPr>
                        <a:t>00</a:t>
                      </a:r>
                      <a:r>
                        <a:rPr sz="1100" spc="-25" dirty="0">
                          <a:solidFill>
                            <a:srgbClr val="010000"/>
                          </a:solidFill>
                          <a:latin typeface="Times New Roman"/>
                          <a:cs typeface="Times New Roman"/>
                        </a:rPr>
                        <a:t> </a:t>
                      </a:r>
                      <a:r>
                        <a:rPr sz="1100" spc="-5" dirty="0">
                          <a:solidFill>
                            <a:srgbClr val="010000"/>
                          </a:solidFill>
                          <a:latin typeface="Times New Roman"/>
                          <a:cs typeface="Times New Roman"/>
                        </a:rPr>
                        <a:t>k</a:t>
                      </a:r>
                      <a:r>
                        <a:rPr sz="1100" dirty="0">
                          <a:solidFill>
                            <a:srgbClr val="010000"/>
                          </a:solidFill>
                          <a:latin typeface="Times New Roman"/>
                          <a:cs typeface="Times New Roman"/>
                        </a:rPr>
                        <a:t>g</a:t>
                      </a:r>
                      <a:endParaRPr sz="11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3"/>
                  </a:ext>
                </a:extLst>
              </a:tr>
            </a:tbl>
          </a:graphicData>
        </a:graphic>
      </p:graphicFrame>
      <p:graphicFrame>
        <p:nvGraphicFramePr>
          <p:cNvPr id="10" name="object 10"/>
          <p:cNvGraphicFramePr>
            <a:graphicFrameLocks noGrp="1"/>
          </p:cNvGraphicFramePr>
          <p:nvPr>
            <p:extLst>
              <p:ext uri="{D42A27DB-BD31-4B8C-83A1-F6EECF244321}">
                <p14:modId xmlns:p14="http://schemas.microsoft.com/office/powerpoint/2010/main" val="1145503943"/>
              </p:ext>
            </p:extLst>
          </p:nvPr>
        </p:nvGraphicFramePr>
        <p:xfrm>
          <a:off x="6843203" y="2695621"/>
          <a:ext cx="2776626" cy="832809"/>
        </p:xfrm>
        <a:graphic>
          <a:graphicData uri="http://schemas.openxmlformats.org/drawingml/2006/table">
            <a:tbl>
              <a:tblPr firstRow="1" bandRow="1">
                <a:tableStyleId>{2D5ABB26-0587-4C30-8999-92F81FD0307C}</a:tableStyleId>
              </a:tblPr>
              <a:tblGrid>
                <a:gridCol w="1471877">
                  <a:extLst>
                    <a:ext uri="{9D8B030D-6E8A-4147-A177-3AD203B41FA5}">
                      <a16:colId xmlns:a16="http://schemas.microsoft.com/office/drawing/2014/main" val="20000"/>
                    </a:ext>
                  </a:extLst>
                </a:gridCol>
                <a:gridCol w="634509">
                  <a:extLst>
                    <a:ext uri="{9D8B030D-6E8A-4147-A177-3AD203B41FA5}">
                      <a16:colId xmlns:a16="http://schemas.microsoft.com/office/drawing/2014/main" val="20001"/>
                    </a:ext>
                  </a:extLst>
                </a:gridCol>
                <a:gridCol w="670240">
                  <a:extLst>
                    <a:ext uri="{9D8B030D-6E8A-4147-A177-3AD203B41FA5}">
                      <a16:colId xmlns:a16="http://schemas.microsoft.com/office/drawing/2014/main" val="20002"/>
                    </a:ext>
                  </a:extLst>
                </a:gridCol>
              </a:tblGrid>
              <a:tr h="174300">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1265"/>
                        </a:lnSpc>
                        <a:spcBef>
                          <a:spcPts val="80"/>
                        </a:spcBef>
                      </a:pPr>
                      <a:r>
                        <a:rPr sz="1600" b="1" spc="-60" baseline="9259" dirty="0">
                          <a:solidFill>
                            <a:srgbClr val="010000"/>
                          </a:solidFill>
                          <a:latin typeface="Times New Roman"/>
                          <a:cs typeface="Times New Roman"/>
                        </a:rPr>
                        <a:t>l</a:t>
                      </a:r>
                      <a:r>
                        <a:rPr sz="700" b="1" spc="-40" dirty="0">
                          <a:solidFill>
                            <a:srgbClr val="010000"/>
                          </a:solidFill>
                          <a:latin typeface="Times New Roman"/>
                          <a:cs typeface="Times New Roman"/>
                        </a:rPr>
                        <a:t>ETOH</a:t>
                      </a:r>
                      <a:endParaRPr sz="700">
                        <a:latin typeface="Times New Roman"/>
                        <a:cs typeface="Times New Roman"/>
                      </a:endParaRPr>
                    </a:p>
                  </a:txBody>
                  <a:tcPr marL="0" marR="0" marT="9221"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1265"/>
                        </a:lnSpc>
                        <a:spcBef>
                          <a:spcPts val="80"/>
                        </a:spcBef>
                      </a:pPr>
                      <a:r>
                        <a:rPr sz="1600" b="1" baseline="9259" dirty="0">
                          <a:solidFill>
                            <a:srgbClr val="010000"/>
                          </a:solidFill>
                          <a:latin typeface="Times New Roman"/>
                          <a:cs typeface="Times New Roman"/>
                        </a:rPr>
                        <a:t>t</a:t>
                      </a:r>
                      <a:r>
                        <a:rPr sz="1600" b="1" spc="-44" baseline="9259" dirty="0">
                          <a:solidFill>
                            <a:srgbClr val="010000"/>
                          </a:solidFill>
                          <a:latin typeface="Times New Roman"/>
                          <a:cs typeface="Times New Roman"/>
                        </a:rPr>
                        <a:t> </a:t>
                      </a:r>
                      <a:r>
                        <a:rPr sz="700" b="1" dirty="0">
                          <a:solidFill>
                            <a:srgbClr val="010000"/>
                          </a:solidFill>
                          <a:latin typeface="Times New Roman"/>
                          <a:cs typeface="Times New Roman"/>
                        </a:rPr>
                        <a:t>ETOH</a:t>
                      </a:r>
                      <a:endParaRPr sz="700">
                        <a:latin typeface="Times New Roman"/>
                        <a:cs typeface="Times New Roman"/>
                      </a:endParaRPr>
                    </a:p>
                  </a:txBody>
                  <a:tcPr marL="0" marR="0" marT="9221"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72810">
                <a:tc>
                  <a:txBody>
                    <a:bodyPr/>
                    <a:lstStyle/>
                    <a:p>
                      <a:pPr marL="40640">
                        <a:lnSpc>
                          <a:spcPts val="1335"/>
                        </a:lnSpc>
                      </a:pPr>
                      <a:r>
                        <a:rPr lang="it-IT" sz="1100" b="1" spc="-55" dirty="0" err="1">
                          <a:solidFill>
                            <a:srgbClr val="010000"/>
                          </a:solidFill>
                          <a:latin typeface="Times New Roman"/>
                          <a:cs typeface="Times New Roman"/>
                        </a:rPr>
                        <a:t>Grain</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2,424</a:t>
                      </a:r>
                      <a:endParaRPr sz="11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1.92</a:t>
                      </a: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1"/>
                  </a:ext>
                </a:extLst>
              </a:tr>
              <a:tr h="312895">
                <a:tc>
                  <a:txBody>
                    <a:bodyPr/>
                    <a:lstStyle/>
                    <a:p>
                      <a:pPr marL="40640">
                        <a:lnSpc>
                          <a:spcPts val="1335"/>
                        </a:lnSpc>
                      </a:pPr>
                      <a:r>
                        <a:rPr lang="it-IT" sz="1100" b="1" dirty="0">
                          <a:solidFill>
                            <a:srgbClr val="010000"/>
                          </a:solidFill>
                          <a:latin typeface="Times New Roman"/>
                          <a:cs typeface="Times New Roman"/>
                        </a:rPr>
                        <a:t>Sugar </a:t>
                      </a:r>
                      <a:r>
                        <a:rPr lang="it-IT" sz="1100" b="1" dirty="0" err="1">
                          <a:solidFill>
                            <a:srgbClr val="010000"/>
                          </a:solidFill>
                          <a:latin typeface="Times New Roman"/>
                          <a:cs typeface="Times New Roman"/>
                        </a:rPr>
                        <a:t>beet</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6,650</a:t>
                      </a:r>
                      <a:endParaRPr sz="11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5.28</a:t>
                      </a: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2"/>
                  </a:ext>
                </a:extLst>
              </a:tr>
              <a:tr h="172804">
                <a:tc>
                  <a:txBody>
                    <a:bodyPr/>
                    <a:lstStyle/>
                    <a:p>
                      <a:pPr marL="40640">
                        <a:lnSpc>
                          <a:spcPts val="1335"/>
                        </a:lnSpc>
                      </a:pPr>
                      <a:r>
                        <a:rPr lang="it-IT" sz="1100" b="1" spc="-50" dirty="0">
                          <a:solidFill>
                            <a:srgbClr val="010000"/>
                          </a:solidFill>
                          <a:latin typeface="Times New Roman"/>
                          <a:cs typeface="Times New Roman"/>
                        </a:rPr>
                        <a:t>Potato</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4,410</a:t>
                      </a:r>
                      <a:endParaRPr sz="1100" dirty="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3.50</a:t>
                      </a:r>
                      <a:endParaRPr sz="11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3"/>
                  </a:ext>
                </a:extLst>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3342393951"/>
              </p:ext>
            </p:extLst>
          </p:nvPr>
        </p:nvGraphicFramePr>
        <p:xfrm>
          <a:off x="2740841" y="2124338"/>
          <a:ext cx="3350548" cy="1564536"/>
        </p:xfrm>
        <a:graphic>
          <a:graphicData uri="http://schemas.openxmlformats.org/drawingml/2006/table">
            <a:tbl>
              <a:tblPr firstRow="1" bandRow="1">
                <a:tableStyleId>{2D5ABB26-0587-4C30-8999-92F81FD0307C}</a:tableStyleId>
              </a:tblPr>
              <a:tblGrid>
                <a:gridCol w="1851766">
                  <a:extLst>
                    <a:ext uri="{9D8B030D-6E8A-4147-A177-3AD203B41FA5}">
                      <a16:colId xmlns:a16="http://schemas.microsoft.com/office/drawing/2014/main" val="20000"/>
                    </a:ext>
                  </a:extLst>
                </a:gridCol>
                <a:gridCol w="1498782">
                  <a:extLst>
                    <a:ext uri="{9D8B030D-6E8A-4147-A177-3AD203B41FA5}">
                      <a16:colId xmlns:a16="http://schemas.microsoft.com/office/drawing/2014/main" val="20001"/>
                    </a:ext>
                  </a:extLst>
                </a:gridCol>
              </a:tblGrid>
              <a:tr h="368698">
                <a:tc>
                  <a:txBody>
                    <a:bodyPr/>
                    <a:lstStyle/>
                    <a:p>
                      <a:pPr marL="8890" algn="ctr">
                        <a:lnSpc>
                          <a:spcPct val="100000"/>
                        </a:lnSpc>
                        <a:spcBef>
                          <a:spcPts val="500"/>
                        </a:spcBef>
                      </a:pPr>
                      <a:r>
                        <a:rPr sz="900" b="1" spc="-5" dirty="0">
                          <a:latin typeface="Times New Roman"/>
                          <a:cs typeface="Times New Roman"/>
                        </a:rPr>
                        <a:t>Crop</a:t>
                      </a:r>
                      <a:endParaRPr sz="900">
                        <a:latin typeface="Times New Roman"/>
                        <a:cs typeface="Times New Roman"/>
                      </a:endParaRPr>
                    </a:p>
                  </a:txBody>
                  <a:tcPr marL="0" marR="0" marT="57630" marB="0">
                    <a:lnL w="9525">
                      <a:solidFill>
                        <a:srgbClr val="B0B0B0"/>
                      </a:solidFill>
                      <a:prstDash val="solid"/>
                    </a:lnL>
                    <a:lnR w="6350">
                      <a:solidFill>
                        <a:srgbClr val="B0B0B0"/>
                      </a:solidFill>
                      <a:prstDash val="solid"/>
                    </a:lnR>
                    <a:lnT w="9525">
                      <a:solidFill>
                        <a:srgbClr val="B0B0B0"/>
                      </a:solidFill>
                      <a:prstDash val="solid"/>
                    </a:lnT>
                    <a:lnB w="6350">
                      <a:solidFill>
                        <a:srgbClr val="B0B0B0"/>
                      </a:solidFill>
                      <a:prstDash val="solid"/>
                    </a:lnB>
                    <a:solidFill>
                      <a:srgbClr val="EAEAEA"/>
                    </a:solidFill>
                  </a:tcPr>
                </a:tc>
                <a:tc>
                  <a:txBody>
                    <a:bodyPr/>
                    <a:lstStyle/>
                    <a:p>
                      <a:pPr marR="9525" algn="ctr">
                        <a:lnSpc>
                          <a:spcPts val="1100"/>
                        </a:lnSpc>
                      </a:pPr>
                      <a:r>
                        <a:rPr sz="900" b="1" spc="-5" dirty="0">
                          <a:latin typeface="Times New Roman"/>
                          <a:cs typeface="Times New Roman"/>
                        </a:rPr>
                        <a:t>Expected</a:t>
                      </a:r>
                      <a:r>
                        <a:rPr sz="900" b="1" dirty="0">
                          <a:latin typeface="Times New Roman"/>
                          <a:cs typeface="Times New Roman"/>
                        </a:rPr>
                        <a:t> </a:t>
                      </a:r>
                      <a:r>
                        <a:rPr sz="900" b="1" spc="-5" dirty="0">
                          <a:latin typeface="Times New Roman"/>
                          <a:cs typeface="Times New Roman"/>
                        </a:rPr>
                        <a:t>bioethanol yield</a:t>
                      </a:r>
                      <a:endParaRPr sz="900">
                        <a:latin typeface="Times New Roman"/>
                        <a:cs typeface="Times New Roman"/>
                      </a:endParaRPr>
                    </a:p>
                    <a:p>
                      <a:pPr marL="2540" algn="ctr">
                        <a:lnSpc>
                          <a:spcPct val="100000"/>
                        </a:lnSpc>
                      </a:pPr>
                      <a:r>
                        <a:rPr sz="900" b="1" spc="-5" dirty="0">
                          <a:latin typeface="Times New Roman"/>
                          <a:cs typeface="Times New Roman"/>
                        </a:rPr>
                        <a:t>(lt/ha/y)</a:t>
                      </a:r>
                      <a:endParaRPr sz="900">
                        <a:latin typeface="Times New Roman"/>
                        <a:cs typeface="Times New Roman"/>
                      </a:endParaRPr>
                    </a:p>
                  </a:txBody>
                  <a:tcPr marL="0" marR="0" marT="0" marB="0">
                    <a:lnL w="6350">
                      <a:solidFill>
                        <a:srgbClr val="B0B0B0"/>
                      </a:solidFill>
                      <a:prstDash val="solid"/>
                    </a:lnL>
                    <a:lnR w="9525">
                      <a:solidFill>
                        <a:srgbClr val="B0B0B0"/>
                      </a:solidFill>
                      <a:prstDash val="solid"/>
                    </a:lnR>
                    <a:lnT w="9525">
                      <a:solidFill>
                        <a:srgbClr val="B0B0B0"/>
                      </a:solidFill>
                      <a:prstDash val="solid"/>
                    </a:lnT>
                    <a:lnB w="6350">
                      <a:solidFill>
                        <a:srgbClr val="B0B0B0"/>
                      </a:solidFill>
                      <a:prstDash val="solid"/>
                    </a:lnB>
                    <a:solidFill>
                      <a:srgbClr val="EAEAEA"/>
                    </a:solidFill>
                  </a:tcPr>
                </a:tc>
                <a:extLst>
                  <a:ext uri="{0D108BD9-81ED-4DB2-BD59-A6C34878D82A}">
                    <a16:rowId xmlns:a16="http://schemas.microsoft.com/office/drawing/2014/main" val="10000"/>
                  </a:ext>
                </a:extLst>
              </a:tr>
              <a:tr h="238925">
                <a:tc>
                  <a:txBody>
                    <a:bodyPr/>
                    <a:lstStyle/>
                    <a:p>
                      <a:pPr marL="145415">
                        <a:lnSpc>
                          <a:spcPct val="100000"/>
                        </a:lnSpc>
                        <a:spcBef>
                          <a:spcPts val="359"/>
                        </a:spcBef>
                      </a:pPr>
                      <a:r>
                        <a:rPr sz="900" spc="-5" dirty="0">
                          <a:latin typeface="Times New Roman"/>
                          <a:cs typeface="Times New Roman"/>
                        </a:rPr>
                        <a:t>Grain</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1,800</a:t>
                      </a:r>
                      <a:r>
                        <a:rPr sz="900" spc="-30" dirty="0">
                          <a:latin typeface="Times New Roman"/>
                          <a:cs typeface="Times New Roman"/>
                        </a:rPr>
                        <a:t> </a:t>
                      </a:r>
                      <a:r>
                        <a:rPr sz="900" dirty="0">
                          <a:latin typeface="Times New Roman"/>
                          <a:cs typeface="Times New Roman"/>
                        </a:rPr>
                        <a:t>–</a:t>
                      </a:r>
                      <a:r>
                        <a:rPr sz="900" spc="-30" dirty="0">
                          <a:latin typeface="Times New Roman"/>
                          <a:cs typeface="Times New Roman"/>
                        </a:rPr>
                        <a:t> </a:t>
                      </a:r>
                      <a:r>
                        <a:rPr sz="900" dirty="0">
                          <a:latin typeface="Times New Roman"/>
                          <a:cs typeface="Times New Roman"/>
                        </a:rPr>
                        <a:t>2,500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1"/>
                  </a:ext>
                </a:extLst>
              </a:tr>
              <a:tr h="238925">
                <a:tc>
                  <a:txBody>
                    <a:bodyPr/>
                    <a:lstStyle/>
                    <a:p>
                      <a:pPr marL="145415">
                        <a:lnSpc>
                          <a:spcPct val="100000"/>
                        </a:lnSpc>
                        <a:spcBef>
                          <a:spcPts val="359"/>
                        </a:spcBef>
                      </a:pPr>
                      <a:r>
                        <a:rPr sz="900" dirty="0">
                          <a:latin typeface="Times New Roman"/>
                          <a:cs typeface="Times New Roman"/>
                        </a:rPr>
                        <a:t>Corn</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up</a:t>
                      </a:r>
                      <a:r>
                        <a:rPr sz="900" spc="200" dirty="0">
                          <a:latin typeface="Times New Roman"/>
                          <a:cs typeface="Times New Roman"/>
                        </a:rPr>
                        <a:t> </a:t>
                      </a:r>
                      <a:r>
                        <a:rPr sz="900" dirty="0">
                          <a:latin typeface="Times New Roman"/>
                          <a:cs typeface="Times New Roman"/>
                        </a:rPr>
                        <a:t>to</a:t>
                      </a:r>
                      <a:r>
                        <a:rPr sz="900" spc="-20" dirty="0">
                          <a:latin typeface="Times New Roman"/>
                          <a:cs typeface="Times New Roman"/>
                        </a:rPr>
                        <a:t> </a:t>
                      </a:r>
                      <a:r>
                        <a:rPr sz="900" dirty="0">
                          <a:latin typeface="Times New Roman"/>
                          <a:cs typeface="Times New Roman"/>
                        </a:rPr>
                        <a:t>3,800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2"/>
                  </a:ext>
                </a:extLst>
              </a:tr>
              <a:tr h="238925">
                <a:tc>
                  <a:txBody>
                    <a:bodyPr/>
                    <a:lstStyle/>
                    <a:p>
                      <a:pPr marL="145415">
                        <a:lnSpc>
                          <a:spcPct val="100000"/>
                        </a:lnSpc>
                        <a:spcBef>
                          <a:spcPts val="359"/>
                        </a:spcBef>
                      </a:pPr>
                      <a:r>
                        <a:rPr sz="900" spc="-5" dirty="0">
                          <a:latin typeface="Times New Roman"/>
                          <a:cs typeface="Times New Roman"/>
                        </a:rPr>
                        <a:t>Sugar</a:t>
                      </a:r>
                      <a:r>
                        <a:rPr sz="900" spc="-35" dirty="0">
                          <a:latin typeface="Times New Roman"/>
                          <a:cs typeface="Times New Roman"/>
                        </a:rPr>
                        <a:t> </a:t>
                      </a:r>
                      <a:r>
                        <a:rPr sz="900" dirty="0">
                          <a:latin typeface="Times New Roman"/>
                          <a:cs typeface="Times New Roman"/>
                        </a:rPr>
                        <a:t>cane</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up</a:t>
                      </a:r>
                      <a:r>
                        <a:rPr sz="900" spc="200" dirty="0">
                          <a:latin typeface="Times New Roman"/>
                          <a:cs typeface="Times New Roman"/>
                        </a:rPr>
                        <a:t> </a:t>
                      </a:r>
                      <a:r>
                        <a:rPr sz="900" dirty="0">
                          <a:latin typeface="Times New Roman"/>
                          <a:cs typeface="Times New Roman"/>
                        </a:rPr>
                        <a:t>to</a:t>
                      </a:r>
                      <a:r>
                        <a:rPr sz="900" spc="-20" dirty="0">
                          <a:latin typeface="Times New Roman"/>
                          <a:cs typeface="Times New Roman"/>
                        </a:rPr>
                        <a:t> </a:t>
                      </a:r>
                      <a:r>
                        <a:rPr sz="900" dirty="0">
                          <a:latin typeface="Times New Roman"/>
                          <a:cs typeface="Times New Roman"/>
                        </a:rPr>
                        <a:t>5,600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3"/>
                  </a:ext>
                </a:extLst>
              </a:tr>
              <a:tr h="238925">
                <a:tc>
                  <a:txBody>
                    <a:bodyPr/>
                    <a:lstStyle/>
                    <a:p>
                      <a:pPr marL="145415">
                        <a:lnSpc>
                          <a:spcPct val="100000"/>
                        </a:lnSpc>
                        <a:spcBef>
                          <a:spcPts val="360"/>
                        </a:spcBef>
                      </a:pPr>
                      <a:r>
                        <a:rPr sz="900" spc="-5" dirty="0">
                          <a:latin typeface="Times New Roman"/>
                          <a:cs typeface="Times New Roman"/>
                        </a:rPr>
                        <a:t>Sugar</a:t>
                      </a:r>
                      <a:r>
                        <a:rPr sz="900" spc="-30" dirty="0">
                          <a:latin typeface="Times New Roman"/>
                          <a:cs typeface="Times New Roman"/>
                        </a:rPr>
                        <a:t> </a:t>
                      </a:r>
                      <a:r>
                        <a:rPr sz="900" spc="-5" dirty="0">
                          <a:latin typeface="Times New Roman"/>
                          <a:cs typeface="Times New Roman"/>
                        </a:rPr>
                        <a:t>beet</a:t>
                      </a:r>
                      <a:endParaRPr sz="900" dirty="0">
                        <a:latin typeface="Times New Roman"/>
                        <a:cs typeface="Times New Roman"/>
                      </a:endParaRPr>
                    </a:p>
                  </a:txBody>
                  <a:tcPr marL="0" marR="0" marT="41494"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60"/>
                        </a:spcBef>
                      </a:pPr>
                      <a:r>
                        <a:rPr sz="900" dirty="0">
                          <a:latin typeface="Times New Roman"/>
                          <a:cs typeface="Times New Roman"/>
                        </a:rPr>
                        <a:t>up</a:t>
                      </a:r>
                      <a:r>
                        <a:rPr sz="900" spc="200" dirty="0">
                          <a:latin typeface="Times New Roman"/>
                          <a:cs typeface="Times New Roman"/>
                        </a:rPr>
                        <a:t> </a:t>
                      </a:r>
                      <a:r>
                        <a:rPr sz="900" dirty="0">
                          <a:latin typeface="Times New Roman"/>
                          <a:cs typeface="Times New Roman"/>
                        </a:rPr>
                        <a:t>to</a:t>
                      </a:r>
                      <a:r>
                        <a:rPr sz="900" spc="-20" dirty="0">
                          <a:latin typeface="Times New Roman"/>
                          <a:cs typeface="Times New Roman"/>
                        </a:rPr>
                        <a:t> </a:t>
                      </a:r>
                      <a:r>
                        <a:rPr sz="900" dirty="0">
                          <a:latin typeface="Times New Roman"/>
                          <a:cs typeface="Times New Roman"/>
                        </a:rPr>
                        <a:t>7,000</a:t>
                      </a:r>
                      <a:endParaRPr sz="900">
                        <a:latin typeface="Times New Roman"/>
                        <a:cs typeface="Times New Roman"/>
                      </a:endParaRPr>
                    </a:p>
                  </a:txBody>
                  <a:tcPr marL="0" marR="0" marT="41494"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4"/>
                  </a:ext>
                </a:extLst>
              </a:tr>
              <a:tr h="240138">
                <a:tc>
                  <a:txBody>
                    <a:bodyPr/>
                    <a:lstStyle/>
                    <a:p>
                      <a:pPr marL="145415">
                        <a:lnSpc>
                          <a:spcPct val="100000"/>
                        </a:lnSpc>
                        <a:spcBef>
                          <a:spcPts val="360"/>
                        </a:spcBef>
                      </a:pPr>
                      <a:r>
                        <a:rPr sz="900" spc="-5" dirty="0">
                          <a:latin typeface="Times New Roman"/>
                          <a:cs typeface="Times New Roman"/>
                        </a:rPr>
                        <a:t>Lignocellulosic biomass</a:t>
                      </a:r>
                      <a:endParaRPr sz="900">
                        <a:latin typeface="Times New Roman"/>
                        <a:cs typeface="Times New Roman"/>
                      </a:endParaRPr>
                    </a:p>
                  </a:txBody>
                  <a:tcPr marL="0" marR="0" marT="41494" marB="0">
                    <a:lnL w="9525">
                      <a:solidFill>
                        <a:srgbClr val="B0B0B0"/>
                      </a:solidFill>
                      <a:prstDash val="solid"/>
                    </a:lnL>
                    <a:lnR w="6350">
                      <a:solidFill>
                        <a:srgbClr val="B0B0B0"/>
                      </a:solidFill>
                      <a:prstDash val="solid"/>
                    </a:lnR>
                    <a:lnT w="6350">
                      <a:solidFill>
                        <a:srgbClr val="B0B0B0"/>
                      </a:solidFill>
                      <a:prstDash val="solid"/>
                    </a:lnT>
                    <a:lnB w="9525">
                      <a:solidFill>
                        <a:srgbClr val="B0B0B0"/>
                      </a:solidFill>
                      <a:prstDash val="solid"/>
                    </a:lnB>
                    <a:solidFill>
                      <a:srgbClr val="E0E0E0"/>
                    </a:solidFill>
                  </a:tcPr>
                </a:tc>
                <a:tc>
                  <a:txBody>
                    <a:bodyPr/>
                    <a:lstStyle/>
                    <a:p>
                      <a:pPr marL="3175" algn="ctr">
                        <a:lnSpc>
                          <a:spcPct val="100000"/>
                        </a:lnSpc>
                        <a:spcBef>
                          <a:spcPts val="360"/>
                        </a:spcBef>
                      </a:pPr>
                      <a:r>
                        <a:rPr sz="900" dirty="0">
                          <a:latin typeface="Times New Roman"/>
                          <a:cs typeface="Times New Roman"/>
                        </a:rPr>
                        <a:t>up</a:t>
                      </a:r>
                      <a:r>
                        <a:rPr sz="900" spc="200" dirty="0">
                          <a:latin typeface="Times New Roman"/>
                          <a:cs typeface="Times New Roman"/>
                        </a:rPr>
                        <a:t> </a:t>
                      </a:r>
                      <a:r>
                        <a:rPr sz="900" dirty="0">
                          <a:latin typeface="Times New Roman"/>
                          <a:cs typeface="Times New Roman"/>
                        </a:rPr>
                        <a:t>to</a:t>
                      </a:r>
                      <a:r>
                        <a:rPr sz="900" spc="-20" dirty="0">
                          <a:latin typeface="Times New Roman"/>
                          <a:cs typeface="Times New Roman"/>
                        </a:rPr>
                        <a:t> </a:t>
                      </a:r>
                      <a:r>
                        <a:rPr sz="900" dirty="0">
                          <a:latin typeface="Times New Roman"/>
                          <a:cs typeface="Times New Roman"/>
                        </a:rPr>
                        <a:t>9,000</a:t>
                      </a:r>
                    </a:p>
                  </a:txBody>
                  <a:tcPr marL="0" marR="0" marT="41494" marB="0">
                    <a:lnL w="6350">
                      <a:solidFill>
                        <a:srgbClr val="B0B0B0"/>
                      </a:solidFill>
                      <a:prstDash val="solid"/>
                    </a:lnL>
                    <a:lnR w="9525">
                      <a:solidFill>
                        <a:srgbClr val="B0B0B0"/>
                      </a:solidFill>
                      <a:prstDash val="solid"/>
                    </a:lnR>
                    <a:lnT w="6350">
                      <a:solidFill>
                        <a:srgbClr val="B0B0B0"/>
                      </a:solidFill>
                      <a:prstDash val="solid"/>
                    </a:lnT>
                    <a:lnB w="9525">
                      <a:solidFill>
                        <a:srgbClr val="B0B0B0"/>
                      </a:solidFill>
                      <a:prstDash val="solid"/>
                    </a:lnB>
                    <a:solidFill>
                      <a:srgbClr val="E0E0E0"/>
                    </a:solidFill>
                  </a:tcPr>
                </a:tc>
                <a:extLst>
                  <a:ext uri="{0D108BD9-81ED-4DB2-BD59-A6C34878D82A}">
                    <a16:rowId xmlns:a16="http://schemas.microsoft.com/office/drawing/2014/main" val="10005"/>
                  </a:ext>
                </a:extLst>
              </a:tr>
            </a:tbl>
          </a:graphicData>
        </a:graphic>
      </p:graphicFrame>
      <p:sp>
        <p:nvSpPr>
          <p:cNvPr id="16" name="object 110">
            <a:extLst>
              <a:ext uri="{FF2B5EF4-FFF2-40B4-BE49-F238E27FC236}">
                <a16:creationId xmlns:a16="http://schemas.microsoft.com/office/drawing/2014/main" id="{A486E00C-1C4D-4EC6-98CC-A8085F557BDD}"/>
              </a:ext>
            </a:extLst>
          </p:cNvPr>
          <p:cNvSpPr txBox="1">
            <a:spLocks/>
          </p:cNvSpPr>
          <p:nvPr/>
        </p:nvSpPr>
        <p:spPr>
          <a:xfrm>
            <a:off x="4682526" y="566388"/>
            <a:ext cx="6601545" cy="688747"/>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it-IT" spc="-522" dirty="0"/>
              <a:t>B</a:t>
            </a:r>
            <a:r>
              <a:rPr lang="it-IT" spc="-204" dirty="0"/>
              <a:t>I</a:t>
            </a:r>
            <a:r>
              <a:rPr lang="it-IT" spc="-558" dirty="0"/>
              <a:t>O</a:t>
            </a:r>
            <a:r>
              <a:rPr lang="it-IT" spc="-481" dirty="0"/>
              <a:t>E</a:t>
            </a:r>
            <a:r>
              <a:rPr lang="it-IT" spc="-439" dirty="0"/>
              <a:t>T</a:t>
            </a:r>
            <a:r>
              <a:rPr lang="it-IT" spc="-526" dirty="0"/>
              <a:t>H</a:t>
            </a:r>
            <a:r>
              <a:rPr lang="it-IT" spc="-522" dirty="0"/>
              <a:t>AN</a:t>
            </a:r>
            <a:r>
              <a:rPr lang="it-IT" spc="-558" dirty="0"/>
              <a:t>O</a:t>
            </a:r>
            <a:r>
              <a:rPr lang="it-IT" spc="-439" dirty="0"/>
              <a:t>L</a:t>
            </a:r>
            <a:endParaRPr lang="it-IT" spc="-48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B9A8-76C6-40C7-B5B7-3B82FFF891B2}"/>
              </a:ext>
            </a:extLst>
          </p:cNvPr>
          <p:cNvSpPr>
            <a:spLocks noGrp="1"/>
          </p:cNvSpPr>
          <p:nvPr>
            <p:ph type="title"/>
          </p:nvPr>
        </p:nvSpPr>
        <p:spPr>
          <a:xfrm>
            <a:off x="738808" y="1198815"/>
            <a:ext cx="10515600" cy="1009651"/>
          </a:xfrm>
        </p:spPr>
        <p:txBody>
          <a:bodyPr>
            <a:normAutofit fontScale="90000"/>
          </a:bodyPr>
          <a:lstStyle/>
          <a:p>
            <a:r>
              <a:rPr lang="en-GB" dirty="0"/>
              <a:t>Conclusion</a:t>
            </a:r>
            <a:br>
              <a:rPr lang="it-IT" sz="4800" dirty="0">
                <a:solidFill>
                  <a:srgbClr val="808080"/>
                </a:solidFill>
                <a:latin typeface="Cambria" panose="02040503050406030204" pitchFamily="18" charset="0"/>
                <a:ea typeface="Cambria" panose="02040503050406030204" pitchFamily="18" charset="0"/>
                <a:cs typeface="Times New Roman" panose="02020603050405020304" pitchFamily="18" charset="0"/>
              </a:rPr>
            </a:br>
            <a:endParaRPr lang="it-IT" dirty="0"/>
          </a:p>
        </p:txBody>
      </p:sp>
      <p:sp>
        <p:nvSpPr>
          <p:cNvPr id="4" name="Segnaposto piè di pagina 3">
            <a:extLst>
              <a:ext uri="{FF2B5EF4-FFF2-40B4-BE49-F238E27FC236}">
                <a16:creationId xmlns:a16="http://schemas.microsoft.com/office/drawing/2014/main" id="{0E63A849-3ACE-4A33-849A-AA1240F6C0FB}"/>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Bioenergy and energy crops </a:t>
            </a:r>
            <a:endParaRPr lang="en-US" dirty="0"/>
          </a:p>
        </p:txBody>
      </p:sp>
      <p:sp>
        <p:nvSpPr>
          <p:cNvPr id="5" name="Segnaposto numero diapositiva 4">
            <a:extLst>
              <a:ext uri="{FF2B5EF4-FFF2-40B4-BE49-F238E27FC236}">
                <a16:creationId xmlns:a16="http://schemas.microsoft.com/office/drawing/2014/main" id="{620219DC-887D-47BC-8C47-3DB7D27FF07A}"/>
              </a:ext>
            </a:extLst>
          </p:cNvPr>
          <p:cNvSpPr>
            <a:spLocks noGrp="1"/>
          </p:cNvSpPr>
          <p:nvPr>
            <p:ph type="sldNum" sz="quarter" idx="12"/>
          </p:nvPr>
        </p:nvSpPr>
        <p:spPr/>
        <p:txBody>
          <a:bodyPr/>
          <a:lstStyle/>
          <a:p>
            <a:fld id="{D57F1E4F-1CFF-5643-939E-217C01CDF565}" type="slidenum">
              <a:rPr lang="en-US" smtClean="0"/>
              <a:pPr/>
              <a:t>66</a:t>
            </a:fld>
            <a:endParaRPr lang="en-US" dirty="0"/>
          </a:p>
        </p:txBody>
      </p:sp>
      <p:sp>
        <p:nvSpPr>
          <p:cNvPr id="8" name="Segnaposto contenuto 7">
            <a:extLst>
              <a:ext uri="{FF2B5EF4-FFF2-40B4-BE49-F238E27FC236}">
                <a16:creationId xmlns:a16="http://schemas.microsoft.com/office/drawing/2014/main" id="{5D67A311-1842-47CE-85FA-34AE64198C78}"/>
              </a:ext>
            </a:extLst>
          </p:cNvPr>
          <p:cNvSpPr>
            <a:spLocks noGrp="1"/>
          </p:cNvSpPr>
          <p:nvPr>
            <p:ph idx="1"/>
          </p:nvPr>
        </p:nvSpPr>
        <p:spPr/>
        <p:txBody>
          <a:bodyPr>
            <a:normAutofit lnSpcReduction="10000"/>
          </a:bodyPr>
          <a:lstStyle/>
          <a:p>
            <a:pPr marL="0" indent="0">
              <a:buNone/>
            </a:pPr>
            <a:r>
              <a:rPr lang="en-GB" i="1" dirty="0"/>
              <a:t>Bioenergy and energy crops offer crucial solutions for addressing climate change and transitioning to sustainable energy. By cultivating energy crops for biofuel production, we proactively diversify energy sources and reduce reliance on finite fossil fuels. Bioenergy, in the form of bioethanol and biodiesel, provides a cleaner alternative, mitigating greenhouse gas emissions. Sustainability depends on balancing environmental, social, and economic factors, emphasizing responsible land use, biodiversity preservation, and community engagement. Technological innovations and adherence to rigorous standards enhance bioenergy system efficiency. Challenges like land competition with food crops necessitate ongoing research and a nuanced approach to balancing energy needs, food security, and environmental conservation. Certification plays a key role in guiding responsible practices. Despite challenges, continued investment in research, education, and collaboration is essential for unlocking the full potential of bioenergy, contributing to a resilient, sustainable, and greener energy future..</a:t>
            </a:r>
            <a:endParaRPr lang="it-IT" i="1" dirty="0"/>
          </a:p>
        </p:txBody>
      </p:sp>
    </p:spTree>
    <p:extLst>
      <p:ext uri="{BB962C8B-B14F-4D97-AF65-F5344CB8AC3E}">
        <p14:creationId xmlns:p14="http://schemas.microsoft.com/office/powerpoint/2010/main" val="395312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95869"/>
            <a:ext cx="8298756" cy="6052905"/>
            <a:chOff x="771698" y="436188"/>
            <a:chExt cx="9144000" cy="6669405"/>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36188"/>
              <a:ext cx="9143998" cy="6669086"/>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3737"/>
            <a:ext cx="8022131" cy="7492"/>
          </a:xfrm>
          <a:custGeom>
            <a:avLst/>
            <a:gdLst/>
            <a:ahLst/>
            <a:cxnLst/>
            <a:rect l="l" t="t" r="r" b="b"/>
            <a:pathLst>
              <a:path w="8839200" h="8254">
                <a:moveTo>
                  <a:pt x="0" y="7937"/>
                </a:moveTo>
                <a:lnTo>
                  <a:pt x="8839198" y="7937"/>
                </a:lnTo>
                <a:lnTo>
                  <a:pt x="8839198" y="0"/>
                </a:lnTo>
                <a:lnTo>
                  <a:pt x="0" y="0"/>
                </a:lnTo>
                <a:lnTo>
                  <a:pt x="0" y="7937"/>
                </a:lnTo>
                <a:close/>
              </a:path>
            </a:pathLst>
          </a:custGeom>
          <a:solidFill>
            <a:srgbClr val="E0E0E0"/>
          </a:solidFill>
        </p:spPr>
        <p:txBody>
          <a:bodyPr wrap="square" lIns="0" tIns="0" rIns="0" bIns="0" rtlCol="0"/>
          <a:lstStyle/>
          <a:p>
            <a:endParaRPr sz="1634"/>
          </a:p>
        </p:txBody>
      </p:sp>
      <p:pic>
        <p:nvPicPr>
          <p:cNvPr id="114" name="object 114"/>
          <p:cNvPicPr/>
          <p:nvPr/>
        </p:nvPicPr>
        <p:blipFill>
          <a:blip r:embed="rId2" cstate="print"/>
          <a:stretch>
            <a:fillRect/>
          </a:stretch>
        </p:blipFill>
        <p:spPr>
          <a:xfrm>
            <a:off x="1808309" y="789536"/>
            <a:ext cx="4783309" cy="5278929"/>
          </a:xfrm>
          <a:prstGeom prst="rect">
            <a:avLst/>
          </a:prstGeom>
        </p:spPr>
      </p:pic>
      <p:pic>
        <p:nvPicPr>
          <p:cNvPr id="119" name="object 114">
            <a:extLst>
              <a:ext uri="{FF2B5EF4-FFF2-40B4-BE49-F238E27FC236}">
                <a16:creationId xmlns:a16="http://schemas.microsoft.com/office/drawing/2014/main" id="{BCA26C59-1938-4352-B425-78558DBCD011}"/>
              </a:ext>
            </a:extLst>
          </p:cNvPr>
          <p:cNvPicPr/>
          <p:nvPr/>
        </p:nvPicPr>
        <p:blipFill>
          <a:blip r:embed="rId3" cstate="print"/>
          <a:stretch>
            <a:fillRect/>
          </a:stretch>
        </p:blipFill>
        <p:spPr>
          <a:xfrm>
            <a:off x="5957688" y="662748"/>
            <a:ext cx="4740086" cy="59215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84342"/>
            <a:ext cx="8298754" cy="6078549"/>
            <a:chOff x="771698" y="423488"/>
            <a:chExt cx="9143998" cy="66976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23488"/>
              <a:ext cx="9143998" cy="6697661"/>
            </a:xfrm>
            <a:prstGeom prst="rect">
              <a:avLst/>
            </a:prstGeom>
          </p:spPr>
        </p:pic>
      </p:grpSp>
    </p:spTree>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0C2C50-8EB8-4DA1-BD80-9EF0977A6FF4}"/>
</file>

<file path=customXml/itemProps2.xml><?xml version="1.0" encoding="utf-8"?>
<ds:datastoreItem xmlns:ds="http://schemas.openxmlformats.org/officeDocument/2006/customXml" ds:itemID="{A550415E-8FFB-40E9-A381-C7582D787E39}"/>
</file>

<file path=docProps/app.xml><?xml version="1.0" encoding="utf-8"?>
<Properties xmlns="http://schemas.openxmlformats.org/officeDocument/2006/extended-properties" xmlns:vt="http://schemas.openxmlformats.org/officeDocument/2006/docPropsVTypes">
  <Template/>
  <TotalTime>321</TotalTime>
  <Words>4427</Words>
  <Application>Microsoft Office PowerPoint</Application>
  <PresentationFormat>Widescreen</PresentationFormat>
  <Paragraphs>272</Paragraphs>
  <Slides>67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67</vt:i4>
      </vt:variant>
    </vt:vector>
  </HeadingPairs>
  <TitlesOfParts>
    <vt:vector size="75" baseType="lpstr">
      <vt:lpstr>Arial</vt:lpstr>
      <vt:lpstr>Calibri</vt:lpstr>
      <vt:lpstr>Calibri Light</vt:lpstr>
      <vt:lpstr>Cambria</vt:lpstr>
      <vt:lpstr>Georgia</vt:lpstr>
      <vt:lpstr>Times New Roman</vt:lpstr>
      <vt:lpstr>Wingdings</vt:lpstr>
      <vt:lpstr>Tema1</vt:lpstr>
      <vt:lpstr>Presentazione standard di PowerPoint</vt:lpstr>
      <vt:lpstr>Course: (HEI-C3) Module: Bio-economy, circular economy and bio-based products Learning Unit: Bioenergy and energy crops  </vt:lpstr>
      <vt:lpstr>Introduction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BIOETHANOL</vt:lpstr>
      <vt:lpstr>BIOETHANOL-PRODUCTION</vt:lpstr>
      <vt:lpstr>BIOETHANOL-PRODUCTION</vt:lpstr>
      <vt:lpstr>BIOETHANOL-PRODUCTION</vt:lpstr>
      <vt:lpstr>Sugar-to-Ethanol Production</vt:lpstr>
      <vt:lpstr>The Sugar-to-Ethanol Production</vt:lpstr>
      <vt:lpstr>The Sugar-to-Ethanol Production</vt:lpstr>
      <vt:lpstr>Presentazione standard di PowerPoint</vt:lpstr>
      <vt:lpstr>Grain-to-Ethanol Production</vt:lpstr>
      <vt:lpstr>The Grain-to-Ethanol Production</vt:lpstr>
      <vt:lpstr>The Grain-to-Ethanol Production</vt:lpstr>
      <vt:lpstr>The Grain-to-Ethanol Production</vt:lpstr>
      <vt:lpstr>The Grain-to-Ethanol Production</vt:lpstr>
      <vt:lpstr>1° Generation Ethanol Production</vt:lpstr>
      <vt:lpstr>1° Generation Ethanol Production</vt:lpstr>
      <vt:lpstr>1° Generation Ethanol Production</vt:lpstr>
      <vt:lpstr>1° Generation Ethanol Production</vt:lpstr>
      <vt:lpstr>1° Generation Ethanol Production</vt:lpstr>
      <vt:lpstr>1° Generation Ethanol Production</vt:lpstr>
      <vt:lpstr>1° Generation Ethanol Production</vt:lpstr>
      <vt:lpstr>1° Generation Ethanol Production</vt:lpstr>
      <vt:lpstr>1° Generation Ethanol Production  THE SUPPLY CHAIN</vt:lpstr>
      <vt:lpstr>Cellulosic Biomass-to-Ethanol</vt:lpstr>
      <vt:lpstr>Cell-Biomass-to-Ethanol Prod</vt:lpstr>
      <vt:lpstr>Cellulosic Biomass-to-Ethanol</vt:lpstr>
      <vt:lpstr>Cellulosic Biomass-to-Ethanol</vt:lpstr>
      <vt:lpstr>Cellulosic Biomass-to-Ethanol</vt:lpstr>
      <vt:lpstr>Cellulosic Biomass-to-Ethanol</vt:lpstr>
      <vt:lpstr>Cellulosic Biomass-to-Ethanol</vt:lpstr>
      <vt:lpstr>Cellulosic Biomass-to-Ethanol</vt:lpstr>
      <vt:lpstr>Cell Biomass-to-Ethanol Process</vt:lpstr>
      <vt:lpstr>Cell Biomass-to-Ethanol Process</vt:lpstr>
      <vt:lpstr>Cell Biomass-to-Ethanol Process</vt:lpstr>
      <vt:lpstr>Presentazione standard di PowerPoint</vt:lpstr>
      <vt:lpstr>Cell Biomass-to-Ethanol Process</vt:lpstr>
      <vt:lpstr>2° Generation Ethanol Production</vt:lpstr>
      <vt:lpstr>2° Generation Ethanol Production</vt:lpstr>
      <vt:lpstr>2° Generation Ethanol Production</vt:lpstr>
      <vt:lpstr>BIOETHANOL DISTILLATION AND</vt:lpstr>
      <vt:lpstr>BIOETHANOL DISTILLATION AND</vt:lpstr>
      <vt:lpstr>BIOETHANOL DISTILLATION AND</vt:lpstr>
      <vt:lpstr>BIOETHANOL</vt:lpstr>
      <vt:lpstr>FEEDSTOCKS</vt:lpstr>
      <vt:lpstr>FEEDSTOCKS</vt:lpstr>
      <vt:lpstr>FEEDSTOCKS</vt:lpstr>
      <vt:lpstr>BIOETHANOL - PROPERTIES</vt:lpstr>
      <vt:lpstr>BIOETHANOL - PROPERTIES</vt:lpstr>
      <vt:lpstr>BIOETHANOL - PROPERTIES</vt:lpstr>
      <vt:lpstr>BIOETHANOL - PROPERTIES</vt:lpstr>
      <vt:lpstr>BIOETHANOL - PROPERTIES</vt:lpstr>
      <vt:lpstr>BIOETHANOL - PROPERTIES</vt:lpstr>
      <vt:lpstr>BIOETHANOL -ENERGY BALANCE</vt:lpstr>
      <vt:lpstr>BIOETHANOL – GHG EMISSIONS</vt:lpstr>
      <vt:lpstr>BIOETHANOL – GHG EMISSIONS</vt:lpstr>
      <vt:lpstr>Presentazione standard di PowerPoint</vt:lpstr>
      <vt:lpstr>Conclusion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Leucotea</cp:lastModifiedBy>
  <cp:revision>42</cp:revision>
  <dcterms:created xsi:type="dcterms:W3CDTF">2022-08-02T09:54:50Z</dcterms:created>
  <dcterms:modified xsi:type="dcterms:W3CDTF">2024-03-27T15:56:22Z</dcterms:modified>
</cp:coreProperties>
</file>