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1"/>
  </p:notesMasterIdLst>
  <p:sldIdLst>
    <p:sldId id="265" r:id="rId2"/>
    <p:sldId id="256" r:id="rId3"/>
    <p:sldId id="266" r:id="rId4"/>
    <p:sldId id="268" r:id="rId5"/>
    <p:sldId id="274" r:id="rId6"/>
    <p:sldId id="269" r:id="rId7"/>
    <p:sldId id="270" r:id="rId8"/>
    <p:sldId id="271" r:id="rId9"/>
    <p:sldId id="272" r:id="rId10"/>
    <p:sldId id="273" r:id="rId11"/>
    <p:sldId id="275" r:id="rId12"/>
    <p:sldId id="276" r:id="rId13"/>
    <p:sldId id="277" r:id="rId14"/>
    <p:sldId id="278" r:id="rId15"/>
    <p:sldId id="279" r:id="rId16"/>
    <p:sldId id="280" r:id="rId17"/>
    <p:sldId id="281" r:id="rId18"/>
    <p:sldId id="282" r:id="rId19"/>
    <p:sldId id="283"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5"/>
    <p:restoredTop sz="96405"/>
  </p:normalViewPr>
  <p:slideViewPr>
    <p:cSldViewPr snapToGrid="0">
      <p:cViewPr varScale="1">
        <p:scale>
          <a:sx n="82" d="100"/>
          <a:sy n="82" d="100"/>
        </p:scale>
        <p:origin x="59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26/02/2024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F646FD4-626C-AB21-6653-FBA6F8B51EB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1D67AC0E-D595-5D4C-0E03-3A5F3E8EC50D}"/>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6" name="Εικόνα 23">
            <a:extLst>
              <a:ext uri="{FF2B5EF4-FFF2-40B4-BE49-F238E27FC236}">
                <a16:creationId xmlns:a16="http://schemas.microsoft.com/office/drawing/2014/main" id="{8BBA12A5-786E-3375-C228-5F95918A4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517" y="740762"/>
            <a:ext cx="8563778" cy="5695101"/>
          </a:xfrm>
          <a:prstGeom prst="rect">
            <a:avLst/>
          </a:prstGeom>
        </p:spPr>
      </p:pic>
    </p:spTree>
    <p:extLst>
      <p:ext uri="{BB962C8B-B14F-4D97-AF65-F5344CB8AC3E}">
        <p14:creationId xmlns:p14="http://schemas.microsoft.com/office/powerpoint/2010/main" val="8706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EC2BFB-944A-9724-7AF7-79AA6E42F93F}"/>
              </a:ext>
            </a:extLst>
          </p:cNvPr>
          <p:cNvSpPr>
            <a:spLocks noGrp="1"/>
          </p:cNvSpPr>
          <p:nvPr>
            <p:ph type="title"/>
          </p:nvPr>
        </p:nvSpPr>
        <p:spPr/>
        <p:txBody>
          <a:bodyPr/>
          <a:lstStyle/>
          <a:p>
            <a:r>
              <a:rPr lang="en-GB" dirty="0"/>
              <a:t>Technologies used in CEA</a:t>
            </a:r>
            <a:endParaRPr lang="el-GR" dirty="0"/>
          </a:p>
        </p:txBody>
      </p:sp>
      <p:sp>
        <p:nvSpPr>
          <p:cNvPr id="5" name="Content Placeholder 4">
            <a:extLst>
              <a:ext uri="{FF2B5EF4-FFF2-40B4-BE49-F238E27FC236}">
                <a16:creationId xmlns:a16="http://schemas.microsoft.com/office/drawing/2014/main" id="{5DBB76FF-F1C0-3B31-EB2B-29D46BA90C31}"/>
              </a:ext>
            </a:extLst>
          </p:cNvPr>
          <p:cNvSpPr>
            <a:spLocks noGrp="1"/>
          </p:cNvSpPr>
          <p:nvPr>
            <p:ph idx="1"/>
          </p:nvPr>
        </p:nvSpPr>
        <p:spPr>
          <a:xfrm>
            <a:off x="723182" y="1887538"/>
            <a:ext cx="5598105" cy="4351338"/>
          </a:xfrm>
        </p:spPr>
        <p:txBody>
          <a:bodyPr>
            <a:normAutofit/>
          </a:bodyPr>
          <a:lstStyle/>
          <a:p>
            <a:pPr marL="342900" lvl="0" indent="-342900" algn="just" rtl="0">
              <a:lnSpc>
                <a:spcPct val="115000"/>
              </a:lnSpc>
              <a:spcBef>
                <a:spcPts val="600"/>
              </a:spcBef>
              <a:spcAft>
                <a:spcPts val="600"/>
              </a:spcAft>
              <a:buFont typeface="Symbol" panose="05050102010706020507" pitchFamily="18" charset="2"/>
              <a:buChar char=""/>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Climate Control Systems</a:t>
            </a:r>
            <a:endParaRPr lang="el-GR"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Hydroponic systems</a:t>
            </a:r>
            <a:endParaRPr lang="el-GR"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r>
              <a:rPr lang="en-GB" dirty="0">
                <a:solidFill>
                  <a:srgbClr val="000000"/>
                </a:solidFill>
                <a:effectLst/>
                <a:latin typeface="Minion Pro"/>
                <a:ea typeface="Times New Roman" panose="02020603050405020304" pitchFamily="18" charset="0"/>
                <a:cs typeface="Calibri" panose="020F0502020204030204" pitchFamily="34" charset="0"/>
              </a:rPr>
              <a:t>LED Grow Lights</a:t>
            </a:r>
          </a:p>
          <a:p>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Environmental Sensors</a:t>
            </a:r>
          </a:p>
          <a:p>
            <a:pPr marL="342900" lvl="0" indent="-342900" rtl="0">
              <a:spcBef>
                <a:spcPts val="600"/>
              </a:spcBef>
              <a:spcAft>
                <a:spcPts val="600"/>
              </a:spcAft>
              <a:buFont typeface="Symbol" panose="05050102010706020507" pitchFamily="18" charset="2"/>
              <a:buChar char=""/>
            </a:pPr>
            <a:r>
              <a:rPr lang="en-GB" dirty="0">
                <a:effectLst/>
              </a:rPr>
              <a:t>Automated Irrigation Systems</a:t>
            </a:r>
            <a:endParaRPr lang="el-GR" dirty="0">
              <a:effectLst/>
            </a:endParaRPr>
          </a:p>
          <a:p>
            <a:pPr marL="342900" lvl="0" indent="-342900">
              <a:spcBef>
                <a:spcPts val="600"/>
              </a:spcBef>
              <a:spcAft>
                <a:spcPts val="600"/>
              </a:spcAft>
              <a:buFont typeface="Symbol" panose="05050102010706020507" pitchFamily="18" charset="2"/>
              <a:buChar char=""/>
            </a:pPr>
            <a:r>
              <a:rPr lang="en-GB" dirty="0">
                <a:effectLst/>
              </a:rPr>
              <a:t>Biological Pest Control</a:t>
            </a:r>
            <a:endParaRPr lang="el-GR" dirty="0">
              <a:effectLst/>
            </a:endParaRPr>
          </a:p>
          <a:p>
            <a:pPr marL="342900" lvl="0" indent="-342900">
              <a:spcBef>
                <a:spcPts val="600"/>
              </a:spcBef>
              <a:spcAft>
                <a:spcPts val="600"/>
              </a:spcAft>
              <a:buFont typeface="Symbol" panose="05050102010706020507" pitchFamily="18" charset="2"/>
              <a:buChar char=""/>
            </a:pPr>
            <a:r>
              <a:rPr lang="en-GB" dirty="0">
                <a:effectLst/>
              </a:rPr>
              <a:t>Cultivation Trays and Vertical Farming Systems</a:t>
            </a:r>
            <a:endParaRPr lang="el-GR" dirty="0">
              <a:effectLst/>
            </a:endParaRPr>
          </a:p>
          <a:p>
            <a:endParaRPr lang="el-GR" sz="2800" dirty="0"/>
          </a:p>
        </p:txBody>
      </p:sp>
      <p:sp>
        <p:nvSpPr>
          <p:cNvPr id="2" name="Footer Placeholder 1">
            <a:extLst>
              <a:ext uri="{FF2B5EF4-FFF2-40B4-BE49-F238E27FC236}">
                <a16:creationId xmlns:a16="http://schemas.microsoft.com/office/drawing/2014/main" id="{91881677-41AB-A7BD-79A2-7CA329397A1D}"/>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3" name="Slide Number Placeholder 2">
            <a:extLst>
              <a:ext uri="{FF2B5EF4-FFF2-40B4-BE49-F238E27FC236}">
                <a16:creationId xmlns:a16="http://schemas.microsoft.com/office/drawing/2014/main" id="{C54AE342-80A3-76DE-5576-F3FC429C8170}"/>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6" name="Εικόνα 8">
            <a:extLst>
              <a:ext uri="{FF2B5EF4-FFF2-40B4-BE49-F238E27FC236}">
                <a16:creationId xmlns:a16="http://schemas.microsoft.com/office/drawing/2014/main" id="{34DA422C-25C6-8626-73C4-6030A3ECBE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6630" y="765550"/>
            <a:ext cx="3100070" cy="3100070"/>
          </a:xfrm>
          <a:prstGeom prst="rect">
            <a:avLst/>
          </a:prstGeom>
        </p:spPr>
      </p:pic>
      <p:pic>
        <p:nvPicPr>
          <p:cNvPr id="7" name="Εικόνα 9">
            <a:extLst>
              <a:ext uri="{FF2B5EF4-FFF2-40B4-BE49-F238E27FC236}">
                <a16:creationId xmlns:a16="http://schemas.microsoft.com/office/drawing/2014/main" id="{C711463B-E579-67DD-30C8-63E71D236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8491" y="4137660"/>
            <a:ext cx="3100070" cy="2218690"/>
          </a:xfrm>
          <a:prstGeom prst="rect">
            <a:avLst/>
          </a:prstGeom>
        </p:spPr>
      </p:pic>
    </p:spTree>
    <p:extLst>
      <p:ext uri="{BB962C8B-B14F-4D97-AF65-F5344CB8AC3E}">
        <p14:creationId xmlns:p14="http://schemas.microsoft.com/office/powerpoint/2010/main" val="1651571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393841C-A2A9-9344-A3E0-1C8C590D9AE4}"/>
              </a:ext>
            </a:extLst>
          </p:cNvPr>
          <p:cNvSpPr>
            <a:spLocks noGrp="1"/>
          </p:cNvSpPr>
          <p:nvPr>
            <p:ph type="title"/>
          </p:nvPr>
        </p:nvSpPr>
        <p:spPr>
          <a:xfrm>
            <a:off x="838200" y="812800"/>
            <a:ext cx="10515600" cy="877888"/>
          </a:xfrm>
        </p:spPr>
        <p:txBody>
          <a:bodyPr/>
          <a:lstStyle/>
          <a:p>
            <a:endParaRPr lang="en-US"/>
          </a:p>
        </p:txBody>
      </p:sp>
      <p:sp>
        <p:nvSpPr>
          <p:cNvPr id="3" name="Content Placeholder 2">
            <a:extLst>
              <a:ext uri="{FF2B5EF4-FFF2-40B4-BE49-F238E27FC236}">
                <a16:creationId xmlns:a16="http://schemas.microsoft.com/office/drawing/2014/main" id="{8E62CE90-46B0-30FA-C129-F29892AEFBD5}"/>
              </a:ext>
            </a:extLst>
          </p:cNvPr>
          <p:cNvSpPr>
            <a:spLocks noGrp="1"/>
          </p:cNvSpPr>
          <p:nvPr>
            <p:ph sz="half" idx="1"/>
          </p:nvPr>
        </p:nvSpPr>
        <p:spPr>
          <a:xfrm>
            <a:off x="838200" y="1825625"/>
            <a:ext cx="5181600" cy="4351338"/>
          </a:xfrm>
        </p:spPr>
        <p:txBody>
          <a:bodyPr>
            <a:normAutofit/>
          </a:bodyPr>
          <a:lstStyle/>
          <a:p>
            <a:pPr marL="342900" lvl="0" indent="-342900">
              <a:spcBef>
                <a:spcPts val="600"/>
              </a:spcBef>
              <a:spcAft>
                <a:spcPts val="600"/>
              </a:spcAft>
              <a:buFont typeface="Symbol" panose="05050102010706020507" pitchFamily="18" charset="2"/>
              <a:buChar char=""/>
            </a:pPr>
            <a:r>
              <a:rPr lang="en-GB" sz="2400" dirty="0">
                <a:effectLst/>
              </a:rPr>
              <a:t>CO</a:t>
            </a:r>
            <a:r>
              <a:rPr lang="en-GB" sz="2400" baseline="-25000" dirty="0">
                <a:effectLst/>
              </a:rPr>
              <a:t>2</a:t>
            </a:r>
            <a:r>
              <a:rPr lang="en-GB" sz="2400" dirty="0">
                <a:effectLst/>
              </a:rPr>
              <a:t> Enrichment</a:t>
            </a:r>
          </a:p>
          <a:p>
            <a:pPr marL="342900" lvl="0" indent="-342900">
              <a:spcBef>
                <a:spcPts val="600"/>
              </a:spcBef>
              <a:spcAft>
                <a:spcPts val="600"/>
              </a:spcAft>
              <a:buFont typeface="Symbol" panose="05050102010706020507" pitchFamily="18" charset="2"/>
              <a:buChar char=""/>
            </a:pPr>
            <a:r>
              <a:rPr lang="en-GB" sz="2400" dirty="0">
                <a:effectLst/>
              </a:rPr>
              <a:t>Data Analytics and Monitoring</a:t>
            </a:r>
          </a:p>
          <a:p>
            <a:pPr marL="342900" lvl="0" indent="-342900">
              <a:spcBef>
                <a:spcPts val="600"/>
              </a:spcBef>
              <a:spcAft>
                <a:spcPts val="600"/>
              </a:spcAft>
              <a:buFont typeface="Symbol" panose="05050102010706020507" pitchFamily="18" charset="2"/>
              <a:buChar char=""/>
            </a:pPr>
            <a:r>
              <a:rPr lang="en-GB" sz="2400" dirty="0">
                <a:effectLst/>
              </a:rPr>
              <a:t>Climate Computer and Control Systems</a:t>
            </a:r>
            <a:endParaRPr lang="el-GR" sz="2400" dirty="0">
              <a:effectLst/>
            </a:endParaRPr>
          </a:p>
          <a:p>
            <a:pPr marL="342900" lvl="0" indent="-342900">
              <a:spcBef>
                <a:spcPts val="600"/>
              </a:spcBef>
              <a:spcAft>
                <a:spcPts val="600"/>
              </a:spcAft>
              <a:buFont typeface="Symbol" panose="05050102010706020507" pitchFamily="18" charset="2"/>
              <a:buChar char=""/>
            </a:pPr>
            <a:r>
              <a:rPr lang="en-GB" sz="2400" dirty="0">
                <a:effectLst/>
              </a:rPr>
              <a:t>Nutrient Delivery Systems</a:t>
            </a:r>
          </a:p>
          <a:p>
            <a:pPr marL="342900" lvl="0" indent="-342900">
              <a:spcBef>
                <a:spcPts val="600"/>
              </a:spcBef>
              <a:spcAft>
                <a:spcPts val="600"/>
              </a:spcAft>
              <a:buFont typeface="Symbol" panose="05050102010706020507" pitchFamily="18" charset="2"/>
              <a:buChar char=""/>
            </a:pPr>
            <a:r>
              <a:rPr lang="en-GB" sz="2400" dirty="0">
                <a:effectLst/>
              </a:rPr>
              <a:t>Building Structures</a:t>
            </a:r>
            <a:endParaRPr lang="el-GR" sz="2400" dirty="0">
              <a:effectLst/>
            </a:endParaRPr>
          </a:p>
          <a:p>
            <a:pPr marL="342900" lvl="0" indent="-342900">
              <a:spcBef>
                <a:spcPts val="600"/>
              </a:spcBef>
              <a:spcAft>
                <a:spcPts val="600"/>
              </a:spcAft>
              <a:buFont typeface="Symbol" panose="05050102010706020507" pitchFamily="18" charset="2"/>
              <a:buChar char=""/>
            </a:pPr>
            <a:r>
              <a:rPr lang="en-GB" sz="2400" dirty="0">
                <a:effectLst/>
              </a:rPr>
              <a:t>Smartphone Apps and Remote Monitoring</a:t>
            </a:r>
            <a:endParaRPr lang="el-GR" sz="2400" dirty="0">
              <a:effectLst/>
            </a:endParaRPr>
          </a:p>
          <a:p>
            <a:pPr marL="342900" lvl="0" indent="-342900">
              <a:spcBef>
                <a:spcPts val="600"/>
              </a:spcBef>
              <a:spcAft>
                <a:spcPts val="600"/>
              </a:spcAft>
              <a:buFont typeface="Symbol" panose="05050102010706020507" pitchFamily="18" charset="2"/>
              <a:buChar char=""/>
            </a:pPr>
            <a:r>
              <a:rPr lang="en-GB" sz="2400" dirty="0">
                <a:effectLst/>
              </a:rPr>
              <a:t>Renewable Energy</a:t>
            </a:r>
            <a:endParaRPr lang="el-GR" sz="2400" dirty="0"/>
          </a:p>
        </p:txBody>
      </p:sp>
      <p:pic>
        <p:nvPicPr>
          <p:cNvPr id="6" name="Εικόνα 12">
            <a:extLst>
              <a:ext uri="{FF2B5EF4-FFF2-40B4-BE49-F238E27FC236}">
                <a16:creationId xmlns:a16="http://schemas.microsoft.com/office/drawing/2014/main" id="{F0A99B26-A039-60C0-B612-066522F70160}"/>
              </a:ext>
            </a:extLst>
          </p:cNvPr>
          <p:cNvPicPr>
            <a:picLocks noChangeAspect="1"/>
          </p:cNvPicPr>
          <p:nvPr/>
        </p:nvPicPr>
        <p:blipFill rotWithShape="1">
          <a:blip r:embed="rId2">
            <a:extLst>
              <a:ext uri="{28A0092B-C50C-407E-A947-70E740481C1C}">
                <a14:useLocalDpi xmlns:a14="http://schemas.microsoft.com/office/drawing/2010/main" val="0"/>
              </a:ext>
            </a:extLst>
          </a:blip>
          <a:srcRect l="3545"/>
          <a:stretch/>
        </p:blipFill>
        <p:spPr>
          <a:xfrm>
            <a:off x="6172200" y="1825625"/>
            <a:ext cx="5181600" cy="4351338"/>
          </a:xfrm>
          <a:prstGeom prst="rect">
            <a:avLst/>
          </a:prstGeom>
          <a:noFill/>
        </p:spPr>
      </p:pic>
      <p:sp>
        <p:nvSpPr>
          <p:cNvPr id="4" name="Footer Placeholder 3">
            <a:extLst>
              <a:ext uri="{FF2B5EF4-FFF2-40B4-BE49-F238E27FC236}">
                <a16:creationId xmlns:a16="http://schemas.microsoft.com/office/drawing/2014/main" id="{3A8EB210-2BB1-AD1E-B49A-4BC17188A57C}"/>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a:t>Module: XXXXXXX / Learning Unit: YYYYYYY / Sub Unit: ZZZZZZZZ</a:t>
            </a:r>
          </a:p>
        </p:txBody>
      </p:sp>
      <p:sp>
        <p:nvSpPr>
          <p:cNvPr id="5" name="Slide Number Placeholder 4">
            <a:extLst>
              <a:ext uri="{FF2B5EF4-FFF2-40B4-BE49-F238E27FC236}">
                <a16:creationId xmlns:a16="http://schemas.microsoft.com/office/drawing/2014/main" id="{51DFE122-AA96-2615-9D3E-4D629B4BF021}"/>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pPr>
                <a:spcAft>
                  <a:spcPts val="600"/>
                </a:spcAft>
              </a:pPr>
              <a:t>12</a:t>
            </a:fld>
            <a:endParaRPr lang="en-US"/>
          </a:p>
        </p:txBody>
      </p:sp>
    </p:spTree>
    <p:extLst>
      <p:ext uri="{BB962C8B-B14F-4D97-AF65-F5344CB8AC3E}">
        <p14:creationId xmlns:p14="http://schemas.microsoft.com/office/powerpoint/2010/main" val="2430054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6EAE64-B1E4-B739-14BA-E26D2C853A0E}"/>
              </a:ext>
            </a:extLst>
          </p:cNvPr>
          <p:cNvSpPr>
            <a:spLocks noGrp="1"/>
          </p:cNvSpPr>
          <p:nvPr>
            <p:ph type="title"/>
          </p:nvPr>
        </p:nvSpPr>
        <p:spPr/>
        <p:txBody>
          <a:bodyPr/>
          <a:lstStyle/>
          <a:p>
            <a:r>
              <a:rPr lang="en-GB" dirty="0"/>
              <a:t>The role of the Internet of things (IOT)</a:t>
            </a:r>
            <a:endParaRPr lang="el-GR" dirty="0"/>
          </a:p>
        </p:txBody>
      </p:sp>
      <p:sp>
        <p:nvSpPr>
          <p:cNvPr id="8" name="Content Placeholder 7">
            <a:extLst>
              <a:ext uri="{FF2B5EF4-FFF2-40B4-BE49-F238E27FC236}">
                <a16:creationId xmlns:a16="http://schemas.microsoft.com/office/drawing/2014/main" id="{235CBAFB-1F75-633C-C26B-6605F7F59A0C}"/>
              </a:ext>
            </a:extLst>
          </p:cNvPr>
          <p:cNvSpPr>
            <a:spLocks noGrp="1"/>
          </p:cNvSpPr>
          <p:nvPr>
            <p:ph idx="1"/>
          </p:nvPr>
        </p:nvSpPr>
        <p:spPr>
          <a:xfrm>
            <a:off x="321366" y="2005012"/>
            <a:ext cx="4163008" cy="4351338"/>
          </a:xfrm>
        </p:spPr>
        <p:txBody>
          <a:bodyPr/>
          <a:lstStyle/>
          <a:p>
            <a:r>
              <a:rPr lang="en-GB" sz="1800" dirty="0">
                <a:solidFill>
                  <a:srgbClr val="1F1F1F"/>
                </a:solidFill>
                <a:effectLst/>
                <a:latin typeface="Minion Pro"/>
                <a:ea typeface="Times New Roman" panose="02020603050405020304" pitchFamily="18" charset="0"/>
                <a:cs typeface="Calibri" panose="020F0502020204030204" pitchFamily="34" charset="0"/>
              </a:rPr>
              <a:t>The role of Internet-of-Things (IoT) in precision agriculture and smart greenhouses has been reinforced by recent R&amp;D projects, growing commercialization of IoT infrastructure, and related technologies such as satellites, artificial intelligence, sensors, actuators, uncrewed aerial vehicles, big data analytics, intelligent machines, and radio-frequency identification devices </a:t>
            </a:r>
            <a:endParaRPr lang="el-GR" dirty="0"/>
          </a:p>
        </p:txBody>
      </p:sp>
      <p:sp>
        <p:nvSpPr>
          <p:cNvPr id="5" name="Footer Placeholder 4">
            <a:extLst>
              <a:ext uri="{FF2B5EF4-FFF2-40B4-BE49-F238E27FC236}">
                <a16:creationId xmlns:a16="http://schemas.microsoft.com/office/drawing/2014/main" id="{9393E11E-F138-F7C3-663F-9604DBCA96C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lide Number Placeholder 5">
            <a:extLst>
              <a:ext uri="{FF2B5EF4-FFF2-40B4-BE49-F238E27FC236}">
                <a16:creationId xmlns:a16="http://schemas.microsoft.com/office/drawing/2014/main" id="{1DD28443-75A5-F993-949B-B2BD0625E638}"/>
              </a:ext>
            </a:extLst>
          </p:cNvPr>
          <p:cNvSpPr>
            <a:spLocks noGrp="1"/>
          </p:cNvSpPr>
          <p:nvPr>
            <p:ph type="sldNum" sz="quarter" idx="12"/>
          </p:nvPr>
        </p:nvSpPr>
        <p:spPr/>
        <p:txBody>
          <a:bodyPr/>
          <a:lstStyle/>
          <a:p>
            <a:fld id="{6FF9F0C5-380F-41C2-899A-BAC0F0927E16}" type="slidenum">
              <a:rPr lang="en-US" smtClean="0"/>
              <a:t>13</a:t>
            </a:fld>
            <a:endParaRPr lang="en-US" dirty="0"/>
          </a:p>
        </p:txBody>
      </p:sp>
      <p:pic>
        <p:nvPicPr>
          <p:cNvPr id="10" name="Εικόνα 51">
            <a:extLst>
              <a:ext uri="{FF2B5EF4-FFF2-40B4-BE49-F238E27FC236}">
                <a16:creationId xmlns:a16="http://schemas.microsoft.com/office/drawing/2014/main" id="{07638B86-5975-CB9C-99D7-2D0D6F658617}"/>
              </a:ext>
            </a:extLst>
          </p:cNvPr>
          <p:cNvPicPr>
            <a:picLocks noChangeAspect="1"/>
          </p:cNvPicPr>
          <p:nvPr/>
        </p:nvPicPr>
        <p:blipFill>
          <a:blip r:embed="rId2"/>
          <a:stretch>
            <a:fillRect/>
          </a:stretch>
        </p:blipFill>
        <p:spPr>
          <a:xfrm>
            <a:off x="5088836" y="1860353"/>
            <a:ext cx="6874174" cy="3137293"/>
          </a:xfrm>
          <a:prstGeom prst="rect">
            <a:avLst/>
          </a:prstGeom>
        </p:spPr>
      </p:pic>
    </p:spTree>
    <p:extLst>
      <p:ext uri="{BB962C8B-B14F-4D97-AF65-F5344CB8AC3E}">
        <p14:creationId xmlns:p14="http://schemas.microsoft.com/office/powerpoint/2010/main" val="203992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A604B-7301-A42A-83D6-23DCB709F5D7}"/>
              </a:ext>
            </a:extLst>
          </p:cNvPr>
          <p:cNvSpPr>
            <a:spLocks noGrp="1"/>
          </p:cNvSpPr>
          <p:nvPr>
            <p:ph type="title"/>
          </p:nvPr>
        </p:nvSpPr>
        <p:spPr/>
        <p:txBody>
          <a:bodyPr/>
          <a:lstStyle/>
          <a:p>
            <a:r>
              <a:rPr lang="en-GB" dirty="0"/>
              <a:t>The current Market of CEA</a:t>
            </a:r>
            <a:endParaRPr lang="el-GR" dirty="0"/>
          </a:p>
        </p:txBody>
      </p:sp>
      <p:sp>
        <p:nvSpPr>
          <p:cNvPr id="3" name="Content Placeholder 2">
            <a:extLst>
              <a:ext uri="{FF2B5EF4-FFF2-40B4-BE49-F238E27FC236}">
                <a16:creationId xmlns:a16="http://schemas.microsoft.com/office/drawing/2014/main" id="{FDA3225F-02B7-0C2E-67E5-1A0F7819A45F}"/>
              </a:ext>
            </a:extLst>
          </p:cNvPr>
          <p:cNvSpPr>
            <a:spLocks noGrp="1"/>
          </p:cNvSpPr>
          <p:nvPr>
            <p:ph idx="1"/>
          </p:nvPr>
        </p:nvSpPr>
        <p:spPr>
          <a:xfrm>
            <a:off x="838200" y="2323321"/>
            <a:ext cx="7419392" cy="3853641"/>
          </a:xfrm>
        </p:spPr>
        <p:txBody>
          <a:bodyPr/>
          <a:lstStyle/>
          <a:p>
            <a:r>
              <a:rPr lang="en-GB" sz="1800" dirty="0">
                <a:solidFill>
                  <a:srgbClr val="000000"/>
                </a:solidFill>
                <a:effectLst/>
                <a:latin typeface="Minion Pro"/>
                <a:ea typeface="Times New Roman" panose="02020603050405020304" pitchFamily="18" charset="0"/>
                <a:cs typeface="Calibri" panose="020F0502020204030204" pitchFamily="34" charset="0"/>
              </a:rPr>
              <a:t>The market for Controlled Environment Agriculture (CEA) has been experiencing significant growth and innovation the past 20 years. Global CEA market is projected to grow from USD 70.5 Billion in 2021 and is estimated to reach USD 270.2 Billion by 2032, registering a compound annual growth rate (CAGR) of 18.9% between 2022 and 2032 (KD Market Insights report, 2022). The CEA market involves the cultivation of crops in a closed or partially closed environment, where environmental factors such as temperature, humidity, and light are carefully controlled.  </a:t>
            </a:r>
            <a:endParaRPr lang="el-GR" dirty="0"/>
          </a:p>
        </p:txBody>
      </p:sp>
      <p:sp>
        <p:nvSpPr>
          <p:cNvPr id="4" name="Footer Placeholder 3">
            <a:extLst>
              <a:ext uri="{FF2B5EF4-FFF2-40B4-BE49-F238E27FC236}">
                <a16:creationId xmlns:a16="http://schemas.microsoft.com/office/drawing/2014/main" id="{A456FBE5-0AE3-87E4-5B50-5AD5EFA5AE9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9EA4DACF-3BBC-EE9F-6E9C-5831C85F2F73}"/>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68946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4EC5C-851F-6CF4-F68B-C5512262E2E2}"/>
              </a:ext>
            </a:extLst>
          </p:cNvPr>
          <p:cNvSpPr>
            <a:spLocks noGrp="1"/>
          </p:cNvSpPr>
          <p:nvPr>
            <p:ph type="title"/>
          </p:nvPr>
        </p:nvSpPr>
        <p:spPr>
          <a:xfrm>
            <a:off x="838200" y="812800"/>
            <a:ext cx="10515600" cy="877888"/>
          </a:xfrm>
        </p:spPr>
        <p:txBody>
          <a:bodyPr anchor="ctr">
            <a:normAutofit/>
          </a:bodyPr>
          <a:lstStyle/>
          <a:p>
            <a:r>
              <a:rPr lang="en-GB" dirty="0"/>
              <a:t>Market trends</a:t>
            </a:r>
            <a:endParaRPr lang="el-GR" dirty="0"/>
          </a:p>
        </p:txBody>
      </p:sp>
      <p:sp>
        <p:nvSpPr>
          <p:cNvPr id="3" name="Content Placeholder 2">
            <a:extLst>
              <a:ext uri="{FF2B5EF4-FFF2-40B4-BE49-F238E27FC236}">
                <a16:creationId xmlns:a16="http://schemas.microsoft.com/office/drawing/2014/main" id="{9199DF8F-6288-09DF-D493-CCA2AE413204}"/>
              </a:ext>
            </a:extLst>
          </p:cNvPr>
          <p:cNvSpPr>
            <a:spLocks noGrp="1"/>
          </p:cNvSpPr>
          <p:nvPr>
            <p:ph sz="half" idx="1"/>
          </p:nvPr>
        </p:nvSpPr>
        <p:spPr>
          <a:xfrm>
            <a:off x="838200" y="1825625"/>
            <a:ext cx="5181600" cy="4351338"/>
          </a:xfrm>
        </p:spPr>
        <p:txBody>
          <a:bodyPr>
            <a:normAutofit/>
          </a:bodyPr>
          <a:lstStyle/>
          <a:p>
            <a:pPr marL="342900" lvl="0" indent="-342900" rtl="0">
              <a:spcBef>
                <a:spcPts val="600"/>
              </a:spcBef>
              <a:spcAft>
                <a:spcPts val="600"/>
              </a:spcAft>
              <a:buFont typeface="Symbol" panose="05050102010706020507" pitchFamily="18" charset="2"/>
              <a:buChar char=""/>
            </a:pPr>
            <a:r>
              <a:rPr lang="en-GB">
                <a:effectLst/>
              </a:rPr>
              <a:t>Rising Global Demands for food</a:t>
            </a:r>
            <a:endParaRPr lang="el-GR">
              <a:effectLst/>
            </a:endParaRPr>
          </a:p>
          <a:p>
            <a:pPr marL="342900" lvl="0" indent="-342900">
              <a:spcBef>
                <a:spcPts val="600"/>
              </a:spcBef>
              <a:spcAft>
                <a:spcPts val="600"/>
              </a:spcAft>
              <a:buFont typeface="Symbol" panose="05050102010706020507" pitchFamily="18" charset="2"/>
              <a:buChar char=""/>
            </a:pPr>
            <a:r>
              <a:rPr lang="en-GB">
                <a:effectLst/>
              </a:rPr>
              <a:t>Growing Demand for Sustainable Agriculture</a:t>
            </a:r>
          </a:p>
          <a:p>
            <a:pPr marL="342900" lvl="0" indent="-342900">
              <a:spcBef>
                <a:spcPts val="600"/>
              </a:spcBef>
              <a:spcAft>
                <a:spcPts val="600"/>
              </a:spcAft>
              <a:buFont typeface="Symbol" panose="05050102010706020507" pitchFamily="18" charset="2"/>
              <a:buChar char=""/>
            </a:pPr>
            <a:r>
              <a:rPr lang="en-GB">
                <a:effectLst/>
              </a:rPr>
              <a:t>Loss of Agricultural Land</a:t>
            </a:r>
          </a:p>
          <a:p>
            <a:pPr marL="342900" lvl="0" indent="-342900">
              <a:spcBef>
                <a:spcPts val="600"/>
              </a:spcBef>
              <a:spcAft>
                <a:spcPts val="600"/>
              </a:spcAft>
              <a:buFont typeface="Symbol" panose="05050102010706020507" pitchFamily="18" charset="2"/>
              <a:buChar char=""/>
            </a:pPr>
            <a:r>
              <a:rPr lang="en-GB">
                <a:effectLst/>
              </a:rPr>
              <a:t>Innovations in Indoor Farming and new Technologies </a:t>
            </a:r>
          </a:p>
          <a:p>
            <a:pPr marL="342900" lvl="0" indent="-342900">
              <a:spcBef>
                <a:spcPts val="600"/>
              </a:spcBef>
              <a:spcAft>
                <a:spcPts val="600"/>
              </a:spcAft>
              <a:buFont typeface="Symbol" panose="05050102010706020507" pitchFamily="18" charset="2"/>
              <a:buChar char=""/>
            </a:pPr>
            <a:r>
              <a:rPr lang="en-GB">
                <a:effectLst/>
              </a:rPr>
              <a:t>Precision Agriculture</a:t>
            </a:r>
            <a:endParaRPr lang="el-GR"/>
          </a:p>
        </p:txBody>
      </p:sp>
      <p:pic>
        <p:nvPicPr>
          <p:cNvPr id="6" name="Εικόνα 34">
            <a:extLst>
              <a:ext uri="{FF2B5EF4-FFF2-40B4-BE49-F238E27FC236}">
                <a16:creationId xmlns:a16="http://schemas.microsoft.com/office/drawing/2014/main" id="{55417BA9-0548-FAF1-373E-17EC67DA2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492153"/>
            <a:ext cx="5181600" cy="3018282"/>
          </a:xfrm>
          <a:prstGeom prst="rect">
            <a:avLst/>
          </a:prstGeom>
          <a:noFill/>
        </p:spPr>
      </p:pic>
      <p:sp>
        <p:nvSpPr>
          <p:cNvPr id="4" name="Footer Placeholder 3">
            <a:extLst>
              <a:ext uri="{FF2B5EF4-FFF2-40B4-BE49-F238E27FC236}">
                <a16:creationId xmlns:a16="http://schemas.microsoft.com/office/drawing/2014/main" id="{53BEAF26-7B35-CB1B-54B4-1C737480C6EB}"/>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a:t>Module: XXXXXXX / Learning Unit: YYYYYYY / Sub Unit: ZZZZZZZZ</a:t>
            </a:r>
          </a:p>
        </p:txBody>
      </p:sp>
      <p:sp>
        <p:nvSpPr>
          <p:cNvPr id="5" name="Slide Number Placeholder 4">
            <a:extLst>
              <a:ext uri="{FF2B5EF4-FFF2-40B4-BE49-F238E27FC236}">
                <a16:creationId xmlns:a16="http://schemas.microsoft.com/office/drawing/2014/main" id="{220B2A9C-BEEA-D04F-5F87-B5A87B7603C1}"/>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pPr>
                <a:spcAft>
                  <a:spcPts val="600"/>
                </a:spcAft>
              </a:pPr>
              <a:t>15</a:t>
            </a:fld>
            <a:endParaRPr lang="en-US"/>
          </a:p>
        </p:txBody>
      </p:sp>
    </p:spTree>
    <p:extLst>
      <p:ext uri="{BB962C8B-B14F-4D97-AF65-F5344CB8AC3E}">
        <p14:creationId xmlns:p14="http://schemas.microsoft.com/office/powerpoint/2010/main" val="4221243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42">
            <a:extLst>
              <a:ext uri="{FF2B5EF4-FFF2-40B4-BE49-F238E27FC236}">
                <a16:creationId xmlns:a16="http://schemas.microsoft.com/office/drawing/2014/main" id="{6E3AA84D-09A1-FEE0-46E3-6A7A01AF98A6}"/>
              </a:ext>
            </a:extLst>
          </p:cNvPr>
          <p:cNvPicPr>
            <a:picLocks noChangeAspect="1"/>
          </p:cNvPicPr>
          <p:nvPr/>
        </p:nvPicPr>
        <p:blipFill>
          <a:blip r:embed="rId2"/>
          <a:stretch>
            <a:fillRect/>
          </a:stretch>
        </p:blipFill>
        <p:spPr>
          <a:xfrm>
            <a:off x="120650" y="1233060"/>
            <a:ext cx="11950700" cy="4391880"/>
          </a:xfrm>
          <a:prstGeom prst="rect">
            <a:avLst/>
          </a:prstGeom>
          <a:noFill/>
        </p:spPr>
      </p:pic>
      <p:sp>
        <p:nvSpPr>
          <p:cNvPr id="5" name="Footer Placeholder 4">
            <a:extLst>
              <a:ext uri="{FF2B5EF4-FFF2-40B4-BE49-F238E27FC236}">
                <a16:creationId xmlns:a16="http://schemas.microsoft.com/office/drawing/2014/main" id="{8D9A793D-AED1-CE60-6285-446BE7FEFB24}"/>
              </a:ext>
            </a:extLst>
          </p:cNvPr>
          <p:cNvSpPr>
            <a:spLocks noGrp="1"/>
          </p:cNvSpPr>
          <p:nvPr>
            <p:ph type="ftr" sz="quarter" idx="11"/>
          </p:nvPr>
        </p:nvSpPr>
        <p:spPr/>
        <p:txBody>
          <a:bodyPr/>
          <a:lstStyle/>
          <a:p>
            <a:pPr>
              <a:spcAft>
                <a:spcPts val="600"/>
              </a:spcAft>
            </a:pPr>
            <a:r>
              <a:rPr lang="en-US"/>
              <a:t>Module: XXXXXXX / Learning Unit: YYYYYYY / Sub Unit: ZZZZZZZZ</a:t>
            </a:r>
          </a:p>
        </p:txBody>
      </p:sp>
      <p:sp>
        <p:nvSpPr>
          <p:cNvPr id="6" name="Slide Number Placeholder 5" hidden="1">
            <a:extLst>
              <a:ext uri="{FF2B5EF4-FFF2-40B4-BE49-F238E27FC236}">
                <a16:creationId xmlns:a16="http://schemas.microsoft.com/office/drawing/2014/main" id="{4DD9553D-3364-2BD4-6A8D-54A258165204}"/>
              </a:ext>
            </a:extLst>
          </p:cNvPr>
          <p:cNvSpPr>
            <a:spLocks noGrp="1"/>
          </p:cNvSpPr>
          <p:nvPr>
            <p:ph type="sldNum" sz="quarter" idx="12"/>
          </p:nvPr>
        </p:nvSpPr>
        <p:spPr/>
        <p:txBody>
          <a:bodyPr/>
          <a:lstStyle/>
          <a:p>
            <a:pPr>
              <a:spcAft>
                <a:spcPts val="600"/>
              </a:spcAft>
            </a:pPr>
            <a:fld id="{6FF9F0C5-380F-41C2-899A-BAC0F0927E16}" type="slidenum">
              <a:rPr lang="en-US" smtClean="0"/>
              <a:pPr>
                <a:spcAft>
                  <a:spcPts val="600"/>
                </a:spcAft>
              </a:pPr>
              <a:t>16</a:t>
            </a:fld>
            <a:endParaRPr lang="en-US"/>
          </a:p>
        </p:txBody>
      </p:sp>
    </p:spTree>
    <p:extLst>
      <p:ext uri="{BB962C8B-B14F-4D97-AF65-F5344CB8AC3E}">
        <p14:creationId xmlns:p14="http://schemas.microsoft.com/office/powerpoint/2010/main" val="1248176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FCD7A-6692-D644-D861-5C081120B116}"/>
              </a:ext>
            </a:extLst>
          </p:cNvPr>
          <p:cNvSpPr>
            <a:spLocks noGrp="1"/>
          </p:cNvSpPr>
          <p:nvPr>
            <p:ph type="title"/>
          </p:nvPr>
        </p:nvSpPr>
        <p:spPr>
          <a:xfrm>
            <a:off x="838200" y="812800"/>
            <a:ext cx="10515600" cy="877888"/>
          </a:xfrm>
        </p:spPr>
        <p:txBody>
          <a:bodyPr anchor="ctr">
            <a:normAutofit/>
          </a:bodyPr>
          <a:lstStyle/>
          <a:p>
            <a:r>
              <a:rPr lang="en-GB" dirty="0"/>
              <a:t>Energy use in CEA</a:t>
            </a:r>
            <a:endParaRPr lang="el-GR" dirty="0"/>
          </a:p>
        </p:txBody>
      </p:sp>
      <p:sp>
        <p:nvSpPr>
          <p:cNvPr id="3" name="Content Placeholder 2">
            <a:extLst>
              <a:ext uri="{FF2B5EF4-FFF2-40B4-BE49-F238E27FC236}">
                <a16:creationId xmlns:a16="http://schemas.microsoft.com/office/drawing/2014/main" id="{DE8012E8-1A97-6FA0-8825-724A4F43AC31}"/>
              </a:ext>
            </a:extLst>
          </p:cNvPr>
          <p:cNvSpPr>
            <a:spLocks noGrp="1"/>
          </p:cNvSpPr>
          <p:nvPr>
            <p:ph sz="half" idx="1"/>
          </p:nvPr>
        </p:nvSpPr>
        <p:spPr>
          <a:xfrm>
            <a:off x="838200" y="1825625"/>
            <a:ext cx="5181600" cy="4351338"/>
          </a:xfrm>
        </p:spPr>
        <p:txBody>
          <a:bodyPr>
            <a:normAutofit/>
          </a:bodyPr>
          <a:lstStyle/>
          <a:p>
            <a:pPr>
              <a:spcBef>
                <a:spcPts val="600"/>
              </a:spcBef>
              <a:spcAft>
                <a:spcPts val="600"/>
              </a:spcAft>
            </a:pPr>
            <a:r>
              <a:rPr lang="en-GB" sz="1800" spc="45">
                <a:effectLst/>
              </a:rPr>
              <a:t>The controlled environment agriculture (CEA) industry is highly sensitive to the price of energy, especially electricity and natural gas. </a:t>
            </a:r>
          </a:p>
          <a:p>
            <a:pPr>
              <a:spcBef>
                <a:spcPts val="600"/>
              </a:spcBef>
              <a:spcAft>
                <a:spcPts val="600"/>
              </a:spcAft>
            </a:pPr>
            <a:r>
              <a:rPr lang="en-GB" sz="1800" spc="45">
                <a:effectLst/>
              </a:rPr>
              <a:t>CEA is a catch-all name for methods of growing crops indoors while controlling elements of the environment such as irrigation, temperature, humidity or light. </a:t>
            </a:r>
            <a:endParaRPr lang="el-GR" sz="1800">
              <a:effectLst/>
            </a:endParaRPr>
          </a:p>
          <a:p>
            <a:pPr>
              <a:spcBef>
                <a:spcPts val="600"/>
              </a:spcBef>
              <a:spcAft>
                <a:spcPts val="600"/>
              </a:spcAft>
            </a:pPr>
            <a:r>
              <a:rPr lang="en-GB" sz="1800" spc="45">
                <a:effectLst/>
              </a:rPr>
              <a:t>Despite CEA’s higher output of produce, and reduced resource, pesticide and land use, a common and understandable critique is that artificially controlling the climate and often replacing sunlight with LEDs requires a substantial amount of energy. </a:t>
            </a:r>
            <a:endParaRPr lang="el-GR" sz="1800"/>
          </a:p>
        </p:txBody>
      </p:sp>
      <p:pic>
        <p:nvPicPr>
          <p:cNvPr id="6" name="Εικόνα 41">
            <a:extLst>
              <a:ext uri="{FF2B5EF4-FFF2-40B4-BE49-F238E27FC236}">
                <a16:creationId xmlns:a16="http://schemas.microsoft.com/office/drawing/2014/main" id="{4004318D-62E2-E563-34B9-7FB3ABA2B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2543968"/>
            <a:ext cx="5181600" cy="2914651"/>
          </a:xfrm>
          <a:prstGeom prst="rect">
            <a:avLst/>
          </a:prstGeom>
          <a:noFill/>
        </p:spPr>
      </p:pic>
      <p:sp>
        <p:nvSpPr>
          <p:cNvPr id="4" name="Footer Placeholder 3">
            <a:extLst>
              <a:ext uri="{FF2B5EF4-FFF2-40B4-BE49-F238E27FC236}">
                <a16:creationId xmlns:a16="http://schemas.microsoft.com/office/drawing/2014/main" id="{98773880-5E3C-13E4-E6BC-B597FA2ECD48}"/>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a:t>Module: XXXXXXX / Learning Unit: YYYYYYY / Sub Unit: ZZZZZZZZ</a:t>
            </a:r>
          </a:p>
        </p:txBody>
      </p:sp>
      <p:sp>
        <p:nvSpPr>
          <p:cNvPr id="5" name="Slide Number Placeholder 4">
            <a:extLst>
              <a:ext uri="{FF2B5EF4-FFF2-40B4-BE49-F238E27FC236}">
                <a16:creationId xmlns:a16="http://schemas.microsoft.com/office/drawing/2014/main" id="{A9E99CDE-2AE5-9AAD-0500-BB50F99E6780}"/>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pPr>
                <a:spcAft>
                  <a:spcPts val="600"/>
                </a:spcAft>
              </a:pPr>
              <a:t>17</a:t>
            </a:fld>
            <a:endParaRPr lang="en-US"/>
          </a:p>
        </p:txBody>
      </p:sp>
    </p:spTree>
    <p:extLst>
      <p:ext uri="{BB962C8B-B14F-4D97-AF65-F5344CB8AC3E}">
        <p14:creationId xmlns:p14="http://schemas.microsoft.com/office/powerpoint/2010/main" val="1794919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DC9F2D-F6F4-8CB2-7972-D0F0795B870C}"/>
              </a:ext>
            </a:extLst>
          </p:cNvPr>
          <p:cNvSpPr>
            <a:spLocks noGrp="1"/>
          </p:cNvSpPr>
          <p:nvPr>
            <p:ph type="title"/>
          </p:nvPr>
        </p:nvSpPr>
        <p:spPr/>
        <p:txBody>
          <a:bodyPr/>
          <a:lstStyle/>
          <a:p>
            <a:r>
              <a:rPr lang="en-GB" dirty="0"/>
              <a:t>The Spread Ltd. Company success story</a:t>
            </a:r>
            <a:endParaRPr lang="el-GR" dirty="0"/>
          </a:p>
        </p:txBody>
      </p:sp>
      <p:sp>
        <p:nvSpPr>
          <p:cNvPr id="8" name="Content Placeholder 7">
            <a:extLst>
              <a:ext uri="{FF2B5EF4-FFF2-40B4-BE49-F238E27FC236}">
                <a16:creationId xmlns:a16="http://schemas.microsoft.com/office/drawing/2014/main" id="{CB8891DB-5877-F447-2C21-EBBE8552C51B}"/>
              </a:ext>
            </a:extLst>
          </p:cNvPr>
          <p:cNvSpPr>
            <a:spLocks noGrp="1"/>
          </p:cNvSpPr>
          <p:nvPr>
            <p:ph idx="1"/>
          </p:nvPr>
        </p:nvSpPr>
        <p:spPr/>
        <p:txBody>
          <a:bodyPr>
            <a:normAutofit lnSpcReduction="10000"/>
          </a:bodyPr>
          <a:lstStyle/>
          <a:p>
            <a:r>
              <a:rPr lang="en-GB" sz="1800" dirty="0">
                <a:solidFill>
                  <a:srgbClr val="000000"/>
                </a:solidFill>
                <a:effectLst/>
                <a:latin typeface="Calibri" panose="020F0502020204030204" pitchFamily="34" charset="0"/>
                <a:ea typeface="Times New Roman" panose="02020603050405020304" pitchFamily="18" charset="0"/>
              </a:rPr>
              <a:t>Spread was founded in 2006 in Kyoto, Japan. Kyoto is a traditional producer of high-quality vegetables and the “Kyoto-vegetable” brand is famous throughout Japan. The Plant Factory was built in </a:t>
            </a:r>
            <a:r>
              <a:rPr lang="en-GB" sz="1800" dirty="0" err="1">
                <a:solidFill>
                  <a:srgbClr val="000000"/>
                </a:solidFill>
                <a:effectLst/>
                <a:latin typeface="Calibri" panose="020F0502020204030204" pitchFamily="34" charset="0"/>
                <a:ea typeface="Times New Roman" panose="02020603050405020304" pitchFamily="18" charset="0"/>
              </a:rPr>
              <a:t>Kameoka</a:t>
            </a:r>
            <a:r>
              <a:rPr lang="en-GB" sz="1800" dirty="0">
                <a:solidFill>
                  <a:srgbClr val="000000"/>
                </a:solidFill>
                <a:effectLst/>
                <a:latin typeface="Calibri" panose="020F0502020204030204" pitchFamily="34" charset="0"/>
                <a:ea typeface="Times New Roman" panose="02020603050405020304" pitchFamily="18" charset="0"/>
              </a:rPr>
              <a:t> City, Kyoto near the flourishing agricultural area. </a:t>
            </a:r>
          </a:p>
          <a:p>
            <a:r>
              <a:rPr lang="en-GB" sz="1800" dirty="0">
                <a:solidFill>
                  <a:srgbClr val="000000"/>
                </a:solidFill>
                <a:effectLst/>
                <a:latin typeface="Calibri" panose="020F0502020204030204" pitchFamily="34" charset="0"/>
                <a:ea typeface="Times New Roman" panose="02020603050405020304" pitchFamily="18" charset="0"/>
              </a:rPr>
              <a:t>From factory operations to sales, Spread is expanding its vegetable production and sales business while carrying out all technological development in-house. Lettuce under the brand </a:t>
            </a:r>
            <a:r>
              <a:rPr lang="en-GB" sz="1800" dirty="0" err="1">
                <a:solidFill>
                  <a:srgbClr val="000000"/>
                </a:solidFill>
                <a:effectLst/>
                <a:latin typeface="Calibri" panose="020F0502020204030204" pitchFamily="34" charset="0"/>
                <a:ea typeface="Times New Roman" panose="02020603050405020304" pitchFamily="18" charset="0"/>
              </a:rPr>
              <a:t>Vegetus</a:t>
            </a:r>
            <a:r>
              <a:rPr lang="en-GB" sz="1800" dirty="0">
                <a:solidFill>
                  <a:srgbClr val="000000"/>
                </a:solidFill>
                <a:effectLst/>
                <a:latin typeface="Calibri" panose="020F0502020204030204" pitchFamily="34" charset="0"/>
                <a:ea typeface="Times New Roman" panose="02020603050405020304" pitchFamily="18" charset="0"/>
              </a:rPr>
              <a:t>, is delivered to approx. 2000 domestic supermarkets every day and has the largest sales area of any Plant factory growing lettuce</a:t>
            </a:r>
            <a:endParaRPr lang="en-GB" sz="1800" dirty="0">
              <a:solidFill>
                <a:srgbClr val="000000"/>
              </a:solidFill>
              <a:latin typeface="Calibri" panose="020F0502020204030204" pitchFamily="34" charset="0"/>
              <a:ea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rPr>
              <a:t>Spread produces </a:t>
            </a:r>
            <a:r>
              <a:rPr lang="en-GB" sz="1800" dirty="0" err="1">
                <a:solidFill>
                  <a:srgbClr val="000000"/>
                </a:solidFill>
                <a:effectLst/>
                <a:latin typeface="Calibri" panose="020F0502020204030204" pitchFamily="34" charset="0"/>
                <a:ea typeface="Times New Roman" panose="02020603050405020304" pitchFamily="18" charset="0"/>
              </a:rPr>
              <a:t>aprox</a:t>
            </a:r>
            <a:r>
              <a:rPr lang="en-GB" sz="1800" dirty="0">
                <a:solidFill>
                  <a:srgbClr val="000000"/>
                </a:solidFill>
                <a:effectLst/>
                <a:latin typeface="Calibri" panose="020F0502020204030204" pitchFamily="34" charset="0"/>
                <a:ea typeface="Times New Roman" panose="02020603050405020304" pitchFamily="18" charset="0"/>
              </a:rPr>
              <a:t>. 21000 heads of frilled, pleated, sunny and romaine lettuce every day. Supermarkets are the main buyer, accounting for the 90% of the sales. The remaining 10% of the sales comes from bulk deliveries made to restaurants, delis and airlines.</a:t>
            </a:r>
          </a:p>
          <a:p>
            <a:pPr algn="just">
              <a:lnSpc>
                <a:spcPct val="115000"/>
              </a:lnSpc>
              <a:spcBef>
                <a:spcPts val="600"/>
              </a:spcBef>
              <a:spcAft>
                <a:spcPts val="600"/>
              </a:spcAft>
            </a:pPr>
            <a:r>
              <a:rPr lang="en-GB"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Established in 2007; 4780 m2, total floor area = 2868m2, Height = 15,94 m</a:t>
            </a:r>
            <a:endParaRPr lang="el-GR" sz="1800" dirty="0">
              <a:solidFill>
                <a:srgbClr val="000000"/>
              </a:solidFill>
              <a:effectLst/>
              <a:latin typeface="Minion Pro"/>
              <a:ea typeface="Times New Roman" panose="02020603050405020304" pitchFamily="18" charset="0"/>
              <a:cs typeface="Open Sans" panose="020B0606030504020204" pitchFamily="34" charset="0"/>
            </a:endParaRPr>
          </a:p>
          <a:p>
            <a:pPr algn="just">
              <a:lnSpc>
                <a:spcPct val="115000"/>
              </a:lnSpc>
              <a:spcBef>
                <a:spcPts val="600"/>
              </a:spcBef>
              <a:spcAft>
                <a:spcPts val="600"/>
              </a:spcAft>
            </a:pPr>
            <a:r>
              <a:rPr lang="en-GB"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Cultivation area in building 1 = 10800 m2 (900m2 x 12 tiers) and building 2 = 14400 m2 (900m2 x 16 tiers). Electricity supply = 1750 kW, Water source= ground water, 16 tons / day. Cultivation system = deep flow hydroponics. </a:t>
            </a:r>
            <a:endParaRPr lang="el-GR" sz="1800" dirty="0">
              <a:solidFill>
                <a:srgbClr val="000000"/>
              </a:solidFill>
              <a:effectLst/>
              <a:latin typeface="Minion Pro"/>
              <a:ea typeface="Times New Roman" panose="02020603050405020304" pitchFamily="18" charset="0"/>
              <a:cs typeface="Open Sans" panose="020B0606030504020204" pitchFamily="34" charset="0"/>
            </a:endParaRPr>
          </a:p>
          <a:p>
            <a:endParaRPr lang="el-GR" dirty="0"/>
          </a:p>
        </p:txBody>
      </p:sp>
      <p:sp>
        <p:nvSpPr>
          <p:cNvPr id="5" name="Footer Placeholder 4">
            <a:extLst>
              <a:ext uri="{FF2B5EF4-FFF2-40B4-BE49-F238E27FC236}">
                <a16:creationId xmlns:a16="http://schemas.microsoft.com/office/drawing/2014/main" id="{42527AB9-219D-910C-9E54-7847A020E59C}"/>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lide Number Placeholder 5">
            <a:extLst>
              <a:ext uri="{FF2B5EF4-FFF2-40B4-BE49-F238E27FC236}">
                <a16:creationId xmlns:a16="http://schemas.microsoft.com/office/drawing/2014/main" id="{A9A43922-26B8-B045-2234-B4CCE1D90880}"/>
              </a:ext>
            </a:extLst>
          </p:cNvPr>
          <p:cNvSpPr>
            <a:spLocks noGrp="1"/>
          </p:cNvSpPr>
          <p:nvPr>
            <p:ph type="sldNum" sz="quarter" idx="12"/>
          </p:nvPr>
        </p:nvSpPr>
        <p:spPr/>
        <p:txBody>
          <a:bodyPr/>
          <a:lstStyle/>
          <a:p>
            <a:fld id="{6FF9F0C5-380F-41C2-899A-BAC0F0927E16}" type="slidenum">
              <a:rPr lang="en-US" smtClean="0"/>
              <a:t>18</a:t>
            </a:fld>
            <a:endParaRPr lang="en-US" dirty="0"/>
          </a:p>
        </p:txBody>
      </p:sp>
    </p:spTree>
    <p:extLst>
      <p:ext uri="{BB962C8B-B14F-4D97-AF65-F5344CB8AC3E}">
        <p14:creationId xmlns:p14="http://schemas.microsoft.com/office/powerpoint/2010/main" val="1071463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007706" y="2813698"/>
            <a:ext cx="10176588" cy="2387600"/>
          </a:xfrm>
        </p:spPr>
        <p:txBody>
          <a:bodyPr>
            <a:normAutofit fontScale="90000"/>
          </a:bodyPr>
          <a:lstStyle/>
          <a:p>
            <a:r>
              <a:rPr lang="en-GB" b="1" dirty="0">
                <a:solidFill>
                  <a:srgbClr val="94C020"/>
                </a:solidFill>
                <a:latin typeface="+mn-lt"/>
              </a:rPr>
              <a:t>Course: </a:t>
            </a:r>
            <a:r>
              <a:rPr lang="en-GB" dirty="0"/>
              <a:t>HEI</a:t>
            </a:r>
            <a:br>
              <a:rPr lang="en-GB" b="1" dirty="0">
                <a:solidFill>
                  <a:srgbClr val="94C020"/>
                </a:solidFill>
                <a:latin typeface="+mn-lt"/>
              </a:rPr>
            </a:br>
            <a:r>
              <a:rPr lang="en-GB" sz="4000" b="1" dirty="0">
                <a:solidFill>
                  <a:srgbClr val="94C020"/>
                </a:solidFill>
                <a:latin typeface="+mn-lt"/>
              </a:rPr>
              <a:t>Module: Controlled Environment Agriculture (CEA)</a:t>
            </a:r>
            <a:br>
              <a:rPr lang="en-GB" sz="4000" b="1" dirty="0">
                <a:solidFill>
                  <a:srgbClr val="94C020"/>
                </a:solidFill>
                <a:latin typeface="+mn-lt"/>
              </a:rPr>
            </a:br>
            <a:r>
              <a:rPr lang="en-GB" sz="4000" b="1" dirty="0">
                <a:solidFill>
                  <a:srgbClr val="94C020"/>
                </a:solidFill>
                <a:latin typeface="+mn-lt"/>
              </a:rPr>
              <a:t>Learning Unit: Introduction to Controlled Environment Agriculture (CEA: principles, techniques and innovations</a:t>
            </a:r>
            <a:endParaRPr lang="en-GB" sz="4000" dirty="0"/>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784980"/>
            <a:ext cx="9144000" cy="770280"/>
          </a:xfrm>
        </p:spPr>
        <p:txBody>
          <a:bodyPr/>
          <a:lstStyle/>
          <a:p>
            <a:pPr marL="0" indent="0">
              <a:buNone/>
            </a:pPr>
            <a:r>
              <a:rPr lang="en-GB" dirty="0">
                <a:solidFill>
                  <a:schemeClr val="tx1">
                    <a:lumMod val="65000"/>
                    <a:lumOff val="35000"/>
                  </a:schemeClr>
                </a:solidFill>
              </a:rPr>
              <a:t>Authors</a:t>
            </a:r>
            <a:r>
              <a:rPr lang="it-IT" dirty="0">
                <a:solidFill>
                  <a:schemeClr val="tx1">
                    <a:lumMod val="65000"/>
                    <a:lumOff val="35000"/>
                  </a:schemeClr>
                </a:solidFill>
              </a:rPr>
              <a:t>: </a:t>
            </a:r>
            <a:r>
              <a:rPr lang="it-IT" dirty="0"/>
              <a:t>UOP</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CC6862-7ED9-093E-05D2-2FC18ED67D1C}"/>
              </a:ext>
            </a:extLst>
          </p:cNvPr>
          <p:cNvSpPr>
            <a:spLocks noGrp="1"/>
          </p:cNvSpPr>
          <p:nvPr>
            <p:ph type="title"/>
          </p:nvPr>
        </p:nvSpPr>
        <p:spPr/>
        <p:txBody>
          <a:bodyPr>
            <a:normAutofit/>
          </a:bodyPr>
          <a:lstStyle/>
          <a:p>
            <a:r>
              <a:rPr lang="en-GB" sz="3200" b="1" dirty="0">
                <a:solidFill>
                  <a:srgbClr val="000000"/>
                </a:solidFill>
                <a:effectLst/>
                <a:latin typeface="+mn-lt"/>
                <a:ea typeface="Times New Roman" panose="02020603050405020304" pitchFamily="18" charset="0"/>
                <a:cs typeface="Calibri" panose="020F0502020204030204" pitchFamily="34" charset="0"/>
              </a:rPr>
              <a:t>Definition of Controlled Environment Agriculture (CEA)</a:t>
            </a:r>
            <a:endParaRPr lang="el-GR" sz="3200" dirty="0">
              <a:latin typeface="+mn-lt"/>
            </a:endParaRPr>
          </a:p>
        </p:txBody>
      </p:sp>
      <p:sp>
        <p:nvSpPr>
          <p:cNvPr id="5" name="Content Placeholder 4">
            <a:extLst>
              <a:ext uri="{FF2B5EF4-FFF2-40B4-BE49-F238E27FC236}">
                <a16:creationId xmlns:a16="http://schemas.microsoft.com/office/drawing/2014/main" id="{7AFADAF7-107B-29D2-4689-D5CE8BEF6E77}"/>
              </a:ext>
            </a:extLst>
          </p:cNvPr>
          <p:cNvSpPr>
            <a:spLocks noGrp="1"/>
          </p:cNvSpPr>
          <p:nvPr>
            <p:ph idx="1"/>
          </p:nvPr>
        </p:nvSpPr>
        <p:spPr>
          <a:xfrm>
            <a:off x="838200" y="1825625"/>
            <a:ext cx="5257800" cy="4351338"/>
          </a:xfrm>
        </p:spPr>
        <p:txBody>
          <a:bodyPr/>
          <a:lstStyle/>
          <a:p>
            <a:r>
              <a:rPr lang="en-GB" sz="1800" dirty="0">
                <a:solidFill>
                  <a:srgbClr val="000000"/>
                </a:solidFill>
                <a:effectLst/>
                <a:latin typeface="Minion Pro"/>
                <a:ea typeface="Times New Roman" panose="02020603050405020304" pitchFamily="18" charset="0"/>
                <a:cs typeface="Calibri" panose="020F0502020204030204" pitchFamily="34" charset="0"/>
              </a:rPr>
              <a:t>CEA allows growers to precisely control and manipulate environmental conditions to create an ideal growth environment for plants</a:t>
            </a:r>
          </a:p>
          <a:p>
            <a:r>
              <a:rPr lang="en-GB" sz="1800" dirty="0">
                <a:solidFill>
                  <a:srgbClr val="000000"/>
                </a:solidFill>
                <a:effectLst/>
                <a:latin typeface="Minion Pro"/>
                <a:ea typeface="Times New Roman" panose="02020603050405020304" pitchFamily="18" charset="0"/>
                <a:cs typeface="Calibri" panose="020F0502020204030204" pitchFamily="34" charset="0"/>
              </a:rPr>
              <a:t>Indoor and vertical farming can be established in urban areas, reducing the need for long-distance food transportation and providing locally grown produce to urban populations.</a:t>
            </a:r>
            <a:endParaRPr lang="en-GB" sz="1800" dirty="0">
              <a:solidFill>
                <a:srgbClr val="000000"/>
              </a:solidFill>
              <a:latin typeface="Minion Pro"/>
              <a:ea typeface="Times New Roman" panose="02020603050405020304" pitchFamily="18" charset="0"/>
              <a:cs typeface="Calibri" panose="020F0502020204030204" pitchFamily="34" charset="0"/>
            </a:endParaRPr>
          </a:p>
          <a:p>
            <a:r>
              <a:rPr lang="en-GB" sz="1800" dirty="0">
                <a:solidFill>
                  <a:srgbClr val="000000"/>
                </a:solidFill>
                <a:effectLst/>
                <a:latin typeface="Minion Pro"/>
                <a:ea typeface="Times New Roman" panose="02020603050405020304" pitchFamily="18" charset="0"/>
                <a:cs typeface="Calibri" panose="020F0502020204030204" pitchFamily="34" charset="0"/>
              </a:rPr>
              <a:t>CEA employs soilless growing techniques like hydroponics (growing plants in nutrient-rich water) and aquaponics (combining aquaculture and hydroponics). </a:t>
            </a:r>
          </a:p>
          <a:p>
            <a:r>
              <a:rPr lang="en-GB" sz="1800" dirty="0">
                <a:solidFill>
                  <a:srgbClr val="000000"/>
                </a:solidFill>
                <a:effectLst/>
                <a:latin typeface="Minion Pro"/>
                <a:ea typeface="Times New Roman" panose="02020603050405020304" pitchFamily="18" charset="0"/>
                <a:cs typeface="Calibri" panose="020F0502020204030204" pitchFamily="34" charset="0"/>
              </a:rPr>
              <a:t>By optimizing environmental factors and reducing water and nutrient waste, it can use significantly less water and land compared to traditional agriculture. </a:t>
            </a:r>
            <a:endParaRPr lang="el-GR" dirty="0"/>
          </a:p>
        </p:txBody>
      </p:sp>
      <p:pic>
        <p:nvPicPr>
          <p:cNvPr id="6" name="Εικόνα 21">
            <a:extLst>
              <a:ext uri="{FF2B5EF4-FFF2-40B4-BE49-F238E27FC236}">
                <a16:creationId xmlns:a16="http://schemas.microsoft.com/office/drawing/2014/main" id="{3CDBB2F0-03A5-E389-3921-62C2EBD9F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0697" y="1934955"/>
            <a:ext cx="5175261" cy="3452053"/>
          </a:xfrm>
          <a:prstGeom prst="rect">
            <a:avLst/>
          </a:prstGeom>
        </p:spPr>
      </p:pic>
    </p:spTree>
    <p:extLst>
      <p:ext uri="{BB962C8B-B14F-4D97-AF65-F5344CB8AC3E}">
        <p14:creationId xmlns:p14="http://schemas.microsoft.com/office/powerpoint/2010/main" val="223034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EDB3-C978-1D2C-6F7C-B7C3E9D5122C}"/>
              </a:ext>
            </a:extLst>
          </p:cNvPr>
          <p:cNvSpPr>
            <a:spLocks noGrp="1"/>
          </p:cNvSpPr>
          <p:nvPr>
            <p:ph type="title"/>
          </p:nvPr>
        </p:nvSpPr>
        <p:spPr/>
        <p:txBody>
          <a:bodyPr/>
          <a:lstStyle/>
          <a:p>
            <a:r>
              <a:rPr lang="en-GB" dirty="0"/>
              <a:t>Types of plants cultivated</a:t>
            </a:r>
            <a:endParaRPr lang="el-GR" dirty="0"/>
          </a:p>
        </p:txBody>
      </p:sp>
      <p:sp>
        <p:nvSpPr>
          <p:cNvPr id="3" name="Content Placeholder 2">
            <a:extLst>
              <a:ext uri="{FF2B5EF4-FFF2-40B4-BE49-F238E27FC236}">
                <a16:creationId xmlns:a16="http://schemas.microsoft.com/office/drawing/2014/main" id="{A4296FA0-6646-D01C-4BA1-098790D6E0ED}"/>
              </a:ext>
            </a:extLst>
          </p:cNvPr>
          <p:cNvSpPr>
            <a:spLocks noGrp="1"/>
          </p:cNvSpPr>
          <p:nvPr>
            <p:ph idx="1"/>
          </p:nvPr>
        </p:nvSpPr>
        <p:spPr>
          <a:xfrm>
            <a:off x="838200" y="1825624"/>
            <a:ext cx="10515600" cy="4530725"/>
          </a:xfrm>
        </p:spPr>
        <p:txBody>
          <a:bodyPr>
            <a:normAutofit lnSpcReduction="10000"/>
          </a:bodyPr>
          <a:lstStyle/>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Leafy greens such as lettuce, spinach, kale, </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swiss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chard etc: Leafy greens are popular choices for CEA because they have relatively short growth cycles, thrive in controlled conditions, and are in high demand year-round.</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Herbs such as basil, cilantro, parsley, mint etc. Herbs are also well-suited for controlled environments due to their compact growth habits and high market value.</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Minion Pro"/>
                <a:ea typeface="Times New Roman" panose="02020603050405020304" pitchFamily="18" charset="0"/>
                <a:cs typeface="Calibri" panose="020F0502020204030204" pitchFamily="34" charset="0"/>
              </a:rPr>
              <a:t>Microgreens and sprouts. Microgreens are young, edible greens harvested at an early stage, making them ideal for CEA. Popular choices include arugula, radishes, and broccoli sprouts</a:t>
            </a:r>
          </a:p>
          <a:p>
            <a:r>
              <a:rPr lang="en-GB" sz="1800" dirty="0">
                <a:solidFill>
                  <a:srgbClr val="000000"/>
                </a:solidFill>
                <a:effectLst/>
                <a:latin typeface="Minion Pro"/>
                <a:ea typeface="Times New Roman" panose="02020603050405020304" pitchFamily="18" charset="0"/>
                <a:cs typeface="Calibri" panose="020F0502020204030204" pitchFamily="34" charset="0"/>
              </a:rPr>
              <a:t>Tomatoes, cucumbers and bell </a:t>
            </a:r>
            <a:r>
              <a:rPr lang="en-GB" sz="1800" dirty="0" err="1">
                <a:solidFill>
                  <a:srgbClr val="000000"/>
                </a:solidFill>
                <a:effectLst/>
                <a:latin typeface="Minion Pro"/>
                <a:ea typeface="Times New Roman" panose="02020603050405020304" pitchFamily="18" charset="0"/>
                <a:cs typeface="Calibri" panose="020F0502020204030204" pitchFamily="34" charset="0"/>
              </a:rPr>
              <a:t>pepers</a:t>
            </a:r>
            <a:r>
              <a:rPr lang="en-GB" sz="1800" dirty="0">
                <a:solidFill>
                  <a:srgbClr val="000000"/>
                </a:solidFill>
                <a:effectLst/>
                <a:latin typeface="Minion Pro"/>
                <a:ea typeface="Times New Roman" panose="02020603050405020304" pitchFamily="18" charset="0"/>
                <a:cs typeface="Calibri" panose="020F0502020204030204" pitchFamily="34" charset="0"/>
              </a:rPr>
              <a:t>, which can be grown hydroponically or aeroponically in controlled environments, allowing for precise control over nutrient levels and climate conditions</a:t>
            </a:r>
            <a:endParaRPr lang="en-GB" sz="1800" dirty="0">
              <a:solidFill>
                <a:srgbClr val="000000"/>
              </a:solidFill>
              <a:latin typeface="Minion Pro"/>
              <a:ea typeface="Times New Roman" panose="02020603050405020304" pitchFamily="18" charset="0"/>
              <a:cs typeface="Calibri" panose="020F0502020204030204" pitchFamily="34" charset="0"/>
            </a:endParaRPr>
          </a:p>
          <a:p>
            <a:r>
              <a:rPr lang="en-GB" sz="1800" dirty="0">
                <a:solidFill>
                  <a:srgbClr val="000000"/>
                </a:solidFill>
                <a:effectLst/>
                <a:latin typeface="Minion Pro"/>
                <a:ea typeface="Times New Roman" panose="02020603050405020304" pitchFamily="18" charset="0"/>
                <a:cs typeface="Calibri" panose="020F0502020204030204" pitchFamily="34" charset="0"/>
              </a:rPr>
              <a:t>Strawberries grown hydroponically are increasingly popular in CEA due to their year-round availability and consistent quality</a:t>
            </a:r>
          </a:p>
          <a:p>
            <a:r>
              <a:rPr lang="en-GB" sz="1800" dirty="0">
                <a:solidFill>
                  <a:srgbClr val="000000"/>
                </a:solidFill>
                <a:effectLst/>
                <a:latin typeface="Minion Pro"/>
                <a:ea typeface="Times New Roman" panose="02020603050405020304" pitchFamily="18" charset="0"/>
                <a:cs typeface="Calibri" panose="020F0502020204030204" pitchFamily="34" charset="0"/>
              </a:rPr>
              <a:t>Mushrooms, in various types, such as oyster and shiitake, can be grown in controlled environments with precise temperature and humidity control</a:t>
            </a:r>
          </a:p>
          <a:p>
            <a:r>
              <a:rPr lang="en-GB" sz="1800" dirty="0">
                <a:solidFill>
                  <a:srgbClr val="000000"/>
                </a:solidFill>
                <a:effectLst/>
                <a:latin typeface="Minion Pro"/>
                <a:ea typeface="Times New Roman" panose="02020603050405020304" pitchFamily="18" charset="0"/>
                <a:cs typeface="Calibri" panose="020F0502020204030204" pitchFamily="34" charset="0"/>
              </a:rPr>
              <a:t>Specialty crops, depending on market demand and specific environmental conditions, specialty crops like exotic fruits, edible flowers, or specialty vegetables can be considered as potential alternatives.</a:t>
            </a:r>
            <a:endParaRPr lang="el-GR" dirty="0"/>
          </a:p>
        </p:txBody>
      </p:sp>
      <p:sp>
        <p:nvSpPr>
          <p:cNvPr id="5" name="Slide Number Placeholder 4">
            <a:extLst>
              <a:ext uri="{FF2B5EF4-FFF2-40B4-BE49-F238E27FC236}">
                <a16:creationId xmlns:a16="http://schemas.microsoft.com/office/drawing/2014/main" id="{2AF38D43-4994-CAAA-E65D-0F7E3ADA2E3B}"/>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97829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382D5A-1B36-86B8-2A92-3EE6B2B9460A}"/>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Εικόνα 22">
            <a:extLst>
              <a:ext uri="{FF2B5EF4-FFF2-40B4-BE49-F238E27FC236}">
                <a16:creationId xmlns:a16="http://schemas.microsoft.com/office/drawing/2014/main" id="{DF149C30-7976-F466-DEF3-1A4167CA09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722" b="6426"/>
          <a:stretch/>
        </p:blipFill>
        <p:spPr bwMode="auto">
          <a:xfrm>
            <a:off x="838200" y="1262724"/>
            <a:ext cx="2574885" cy="2021737"/>
          </a:xfrm>
          <a:prstGeom prst="rect">
            <a:avLst/>
          </a:prstGeom>
          <a:ln>
            <a:noFill/>
          </a:ln>
          <a:extLst>
            <a:ext uri="{53640926-AAD7-44D8-BBD7-CCE9431645EC}">
              <a14:shadowObscured xmlns:a14="http://schemas.microsoft.com/office/drawing/2010/main"/>
            </a:ext>
          </a:extLst>
        </p:spPr>
      </p:pic>
      <p:pic>
        <p:nvPicPr>
          <p:cNvPr id="7" name="Εικόνα 24">
            <a:extLst>
              <a:ext uri="{FF2B5EF4-FFF2-40B4-BE49-F238E27FC236}">
                <a16:creationId xmlns:a16="http://schemas.microsoft.com/office/drawing/2014/main" id="{EF1D41DE-7592-D95D-E58B-2397397749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959"/>
          <a:stretch/>
        </p:blipFill>
        <p:spPr bwMode="auto">
          <a:xfrm>
            <a:off x="4180218" y="827103"/>
            <a:ext cx="2521200" cy="2219463"/>
          </a:xfrm>
          <a:prstGeom prst="rect">
            <a:avLst/>
          </a:prstGeom>
          <a:ln>
            <a:noFill/>
          </a:ln>
          <a:extLst>
            <a:ext uri="{53640926-AAD7-44D8-BBD7-CCE9431645EC}">
              <a14:shadowObscured xmlns:a14="http://schemas.microsoft.com/office/drawing/2010/main"/>
            </a:ext>
          </a:extLst>
        </p:spPr>
      </p:pic>
      <p:pic>
        <p:nvPicPr>
          <p:cNvPr id="8" name="Εικόνα 14">
            <a:extLst>
              <a:ext uri="{FF2B5EF4-FFF2-40B4-BE49-F238E27FC236}">
                <a16:creationId xmlns:a16="http://schemas.microsoft.com/office/drawing/2014/main" id="{527E30D4-4506-F7B9-A383-0463B7EA48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5516" y="3947468"/>
            <a:ext cx="3063363" cy="2041499"/>
          </a:xfrm>
          <a:prstGeom prst="rect">
            <a:avLst/>
          </a:prstGeom>
        </p:spPr>
      </p:pic>
      <p:pic>
        <p:nvPicPr>
          <p:cNvPr id="9" name="Εικόνα 25">
            <a:extLst>
              <a:ext uri="{FF2B5EF4-FFF2-40B4-BE49-F238E27FC236}">
                <a16:creationId xmlns:a16="http://schemas.microsoft.com/office/drawing/2014/main" id="{927549EE-3399-D4B8-B5BD-F22BEFF54F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7060" y="3668676"/>
            <a:ext cx="2711921" cy="1814744"/>
          </a:xfrm>
          <a:prstGeom prst="rect">
            <a:avLst/>
          </a:prstGeom>
        </p:spPr>
      </p:pic>
      <p:pic>
        <p:nvPicPr>
          <p:cNvPr id="10" name="Εικόνα 26">
            <a:extLst>
              <a:ext uri="{FF2B5EF4-FFF2-40B4-BE49-F238E27FC236}">
                <a16:creationId xmlns:a16="http://schemas.microsoft.com/office/drawing/2014/main" id="{8BC428FF-A282-F65B-3CD6-B30A6A7B75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4016" y="1339355"/>
            <a:ext cx="2710208" cy="1814744"/>
          </a:xfrm>
          <a:prstGeom prst="rect">
            <a:avLst/>
          </a:prstGeom>
        </p:spPr>
      </p:pic>
      <p:pic>
        <p:nvPicPr>
          <p:cNvPr id="11" name="Εικόνα 28">
            <a:extLst>
              <a:ext uri="{FF2B5EF4-FFF2-40B4-BE49-F238E27FC236}">
                <a16:creationId xmlns:a16="http://schemas.microsoft.com/office/drawing/2014/main" id="{CDA35C60-B1DA-9913-ADE3-F395E1E03F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6176" y="4114877"/>
            <a:ext cx="2888498" cy="1624182"/>
          </a:xfrm>
          <a:prstGeom prst="rect">
            <a:avLst/>
          </a:prstGeom>
        </p:spPr>
      </p:pic>
    </p:spTree>
    <p:extLst>
      <p:ext uri="{BB962C8B-B14F-4D97-AF65-F5344CB8AC3E}">
        <p14:creationId xmlns:p14="http://schemas.microsoft.com/office/powerpoint/2010/main" val="2722062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4195-3CAD-D95E-E130-030DE4763810}"/>
              </a:ext>
            </a:extLst>
          </p:cNvPr>
          <p:cNvSpPr>
            <a:spLocks noGrp="1"/>
          </p:cNvSpPr>
          <p:nvPr>
            <p:ph type="title"/>
          </p:nvPr>
        </p:nvSpPr>
        <p:spPr/>
        <p:txBody>
          <a:bodyPr/>
          <a:lstStyle/>
          <a:p>
            <a:r>
              <a:rPr lang="en-GB" dirty="0"/>
              <a:t>Advantages of CEA</a:t>
            </a:r>
            <a:endParaRPr lang="el-GR" dirty="0"/>
          </a:p>
        </p:txBody>
      </p:sp>
      <p:sp>
        <p:nvSpPr>
          <p:cNvPr id="3" name="Content Placeholder 2">
            <a:extLst>
              <a:ext uri="{FF2B5EF4-FFF2-40B4-BE49-F238E27FC236}">
                <a16:creationId xmlns:a16="http://schemas.microsoft.com/office/drawing/2014/main" id="{DF9229A5-A690-4C35-742D-0AE339AE689F}"/>
              </a:ext>
            </a:extLst>
          </p:cNvPr>
          <p:cNvSpPr>
            <a:spLocks noGrp="1"/>
          </p:cNvSpPr>
          <p:nvPr>
            <p:ph idx="1"/>
          </p:nvPr>
        </p:nvSpPr>
        <p:spPr/>
        <p:txBody>
          <a:bodyPr>
            <a:normAutofit fontScale="70000" lnSpcReduction="20000"/>
          </a:bodyPr>
          <a:lstStyle/>
          <a:p>
            <a:pPr marL="342900" lvl="0" indent="-342900" algn="just" rtl="0">
              <a:lnSpc>
                <a:spcPct val="115000"/>
              </a:lnSpc>
              <a:spcBef>
                <a:spcPts val="600"/>
              </a:spcBef>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Year-Round Production: CEA allows for year-round crop production, irrespective of external weather conditions. This can lead to a more consistent and reliable supply of fresh produce.</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Optimized Growing Conditions: CEA provides precise control over environmental factors like temperature, humidity, light, and CO</a:t>
            </a:r>
            <a:r>
              <a:rPr lang="en-GB" sz="18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levels. This enables growers to create optimal conditions for plant growth, resulting in faster growth rates and increased yields.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Resource Efficiency: CEA systems often use less water and space compared to traditional farming methods. Controlled irrigation and recycling systems can significantly reduce water usage, making it more sustainable in water-scarce regions.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Pest and Disease Control: The closed and controlled environment of CEA helps in preventing pest infestations and reducing the need for chemical pesticides. This can result in safer, pesticide-free produce.</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0">
              <a:lnSpc>
                <a:spcPct val="115000"/>
              </a:lnSpc>
              <a:spcBef>
                <a:spcPts val="600"/>
              </a:spcBef>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Reduced Environmental Impact: By minimizing the need for large expanses of land and transportation, CEA can reduce the carbon footprint of agriculture, mitigating the impact of farming on the environment.</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Higher Crop Yields: With optimized conditions and control over variables, CEA can achieve higher crop yields per unit of area compared to traditional farming methods.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Local Food Production: CEA can be set up in urban areas or regions with limited arable land, allowing for local food production. This can reduce the distance food needs to travel, leading to fresher produce and fewer emissions from transportation.</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Minion Pro"/>
                <a:ea typeface="Times New Roman" panose="02020603050405020304" pitchFamily="18" charset="0"/>
                <a:cs typeface="Calibri" panose="020F0502020204030204" pitchFamily="34" charset="0"/>
              </a:rPr>
              <a:t>Crop Variety: CEA allows for the cultivation of a wide range of crops, including those that may not thrive in local climates. This can diversify food production and increase food security</a:t>
            </a:r>
            <a:endParaRPr lang="el-GR" dirty="0"/>
          </a:p>
        </p:txBody>
      </p:sp>
      <p:sp>
        <p:nvSpPr>
          <p:cNvPr id="5" name="Slide Number Placeholder 4">
            <a:extLst>
              <a:ext uri="{FF2B5EF4-FFF2-40B4-BE49-F238E27FC236}">
                <a16:creationId xmlns:a16="http://schemas.microsoft.com/office/drawing/2014/main" id="{ADEAC4EE-580D-F6C4-F3AE-F16C3EDF1DBA}"/>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766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1DE0A-D459-516F-0ECF-8043698FBD80}"/>
              </a:ext>
            </a:extLst>
          </p:cNvPr>
          <p:cNvSpPr>
            <a:spLocks noGrp="1"/>
          </p:cNvSpPr>
          <p:nvPr>
            <p:ph type="title"/>
          </p:nvPr>
        </p:nvSpPr>
        <p:spPr/>
        <p:txBody>
          <a:bodyPr/>
          <a:lstStyle/>
          <a:p>
            <a:r>
              <a:rPr lang="en-GB" dirty="0"/>
              <a:t>Disadvantages of CEA</a:t>
            </a:r>
            <a:endParaRPr lang="el-GR" dirty="0"/>
          </a:p>
        </p:txBody>
      </p:sp>
      <p:sp>
        <p:nvSpPr>
          <p:cNvPr id="3" name="Content Placeholder 2">
            <a:extLst>
              <a:ext uri="{FF2B5EF4-FFF2-40B4-BE49-F238E27FC236}">
                <a16:creationId xmlns:a16="http://schemas.microsoft.com/office/drawing/2014/main" id="{00B39F10-1765-D26E-0DD1-2883375B5315}"/>
              </a:ext>
            </a:extLst>
          </p:cNvPr>
          <p:cNvSpPr>
            <a:spLocks noGrp="1"/>
          </p:cNvSpPr>
          <p:nvPr>
            <p:ph idx="1"/>
          </p:nvPr>
        </p:nvSpPr>
        <p:spPr/>
        <p:txBody>
          <a:bodyPr>
            <a:normAutofit fontScale="85000" lnSpcReduction="10000"/>
          </a:bodyPr>
          <a:lstStyle/>
          <a:p>
            <a:pPr marL="342900" lvl="0" indent="-342900" algn="just" rtl="0">
              <a:lnSpc>
                <a:spcPct val="115000"/>
              </a:lnSpc>
              <a:spcBef>
                <a:spcPts val="600"/>
              </a:spcBef>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Initial Costs: Setting up CEA systems can be expensive. The cost of infrastructure, technology, and energy requirements can be a barrier to entry for small-scale farmers.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Energy Consumption: Maintaining controlled environments requires a significant amount of energy, particularly for lighting and climate control. This can result in high operational costs and contribute to greenhouse gas emissions.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Complexity: CEA systems are technically complex, requiring knowledge and expertise in various fields such as agriculture, engineering, and automation. This complexity can be a challenge for inexperienced growers.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Limited Crop Diversity: While CEA can grow a variety of crops, it may not be as suitable for large, sprawling crops like corn or wheat. This limits the types of crops that can be economically grown using CEA.</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Dependence on Technology: CEA systems rely heavily on technology, making them vulnerable to equipment failures, power outages, or software glitches. A breakdown in any part of the system can lead to crop loss.</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Environmental Impact of Energy Use: The high energy consumption in CEA can offset some of the environmental benefits, especially if the energy source is not renewable.</a:t>
            </a:r>
            <a:endParaRPr lang="el-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Minion Pro"/>
                <a:ea typeface="Times New Roman" panose="02020603050405020304" pitchFamily="18" charset="0"/>
                <a:cs typeface="Calibri" panose="020F0502020204030204" pitchFamily="34" charset="0"/>
              </a:rPr>
              <a:t>Scale Limitations: CEA is often more suitable for smaller-scale, high-value crops. It may not be as economically viable for large-scale commodity crops.</a:t>
            </a:r>
            <a:endParaRPr lang="el-GR" dirty="0"/>
          </a:p>
        </p:txBody>
      </p:sp>
      <p:sp>
        <p:nvSpPr>
          <p:cNvPr id="5" name="Slide Number Placeholder 4">
            <a:extLst>
              <a:ext uri="{FF2B5EF4-FFF2-40B4-BE49-F238E27FC236}">
                <a16:creationId xmlns:a16="http://schemas.microsoft.com/office/drawing/2014/main" id="{93BD2A3A-48C9-DE7A-6473-639FDA770703}"/>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65949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C0C5-8909-3D4B-6DCE-45198B3F949F}"/>
              </a:ext>
            </a:extLst>
          </p:cNvPr>
          <p:cNvSpPr>
            <a:spLocks noGrp="1"/>
          </p:cNvSpPr>
          <p:nvPr>
            <p:ph type="title"/>
          </p:nvPr>
        </p:nvSpPr>
        <p:spPr>
          <a:xfrm>
            <a:off x="838200" y="812800"/>
            <a:ext cx="10515600" cy="877888"/>
          </a:xfrm>
        </p:spPr>
        <p:txBody>
          <a:bodyPr anchor="ctr">
            <a:normAutofit/>
          </a:bodyPr>
          <a:lstStyle/>
          <a:p>
            <a:r>
              <a:rPr lang="en-GB" dirty="0"/>
              <a:t>Key factors affecting growth</a:t>
            </a:r>
            <a:endParaRPr lang="el-GR" dirty="0"/>
          </a:p>
        </p:txBody>
      </p:sp>
      <p:sp>
        <p:nvSpPr>
          <p:cNvPr id="3" name="Content Placeholder 2">
            <a:extLst>
              <a:ext uri="{FF2B5EF4-FFF2-40B4-BE49-F238E27FC236}">
                <a16:creationId xmlns:a16="http://schemas.microsoft.com/office/drawing/2014/main" id="{69B54728-48EE-13D3-BF2C-44B5DC54E566}"/>
              </a:ext>
            </a:extLst>
          </p:cNvPr>
          <p:cNvSpPr>
            <a:spLocks noGrp="1"/>
          </p:cNvSpPr>
          <p:nvPr>
            <p:ph sz="half" idx="1"/>
          </p:nvPr>
        </p:nvSpPr>
        <p:spPr>
          <a:xfrm>
            <a:off x="838200" y="1825625"/>
            <a:ext cx="5181600" cy="4351338"/>
          </a:xfrm>
        </p:spPr>
        <p:txBody>
          <a:bodyPr>
            <a:normAutofit/>
          </a:bodyPr>
          <a:lstStyle/>
          <a:p>
            <a:pPr marL="342900" lvl="0" indent="-342900" rtl="0">
              <a:spcBef>
                <a:spcPts val="600"/>
              </a:spcBef>
              <a:spcAft>
                <a:spcPts val="600"/>
              </a:spcAft>
              <a:buFont typeface="Symbol" panose="05050102010706020507" pitchFamily="18" charset="2"/>
              <a:buChar char=""/>
            </a:pPr>
            <a:r>
              <a:rPr lang="en-GB" sz="1800">
                <a:effectLst/>
              </a:rPr>
              <a:t>Light: Water: Adequate water is essential for plant growth. Water is not only a component of photosynthesis but also helps transport nutrients throughout the plant. Too little water (drought) or too much water (waterlogging) can be detrimental to plant health.</a:t>
            </a:r>
            <a:endParaRPr lang="el-GR" sz="1800">
              <a:effectLst/>
            </a:endParaRPr>
          </a:p>
          <a:p>
            <a:pPr marL="342900" lvl="0" indent="-342900">
              <a:spcBef>
                <a:spcPts val="600"/>
              </a:spcBef>
              <a:spcAft>
                <a:spcPts val="600"/>
              </a:spcAft>
              <a:buFont typeface="Symbol" panose="05050102010706020507" pitchFamily="18" charset="2"/>
              <a:buChar char=""/>
            </a:pPr>
            <a:r>
              <a:rPr lang="en-GB" sz="1800">
                <a:effectLst/>
              </a:rPr>
              <a:t>Temperature: </a:t>
            </a:r>
          </a:p>
          <a:p>
            <a:pPr marL="342900" lvl="0" indent="-342900">
              <a:spcBef>
                <a:spcPts val="600"/>
              </a:spcBef>
              <a:spcAft>
                <a:spcPts val="600"/>
              </a:spcAft>
              <a:buFont typeface="Symbol" panose="05050102010706020507" pitchFamily="18" charset="2"/>
              <a:buChar char=""/>
            </a:pPr>
            <a:r>
              <a:rPr lang="en-GB" sz="1800">
                <a:effectLst/>
              </a:rPr>
              <a:t>Nutrients:</a:t>
            </a:r>
            <a:endParaRPr lang="el-GR" sz="1800">
              <a:effectLst/>
            </a:endParaRPr>
          </a:p>
          <a:p>
            <a:pPr marL="342900" lvl="0" indent="-342900">
              <a:spcBef>
                <a:spcPts val="600"/>
              </a:spcBef>
              <a:spcAft>
                <a:spcPts val="600"/>
              </a:spcAft>
              <a:buFont typeface="Symbol" panose="05050102010706020507" pitchFamily="18" charset="2"/>
              <a:buChar char=""/>
            </a:pPr>
            <a:r>
              <a:rPr lang="en-GB" sz="1800">
                <a:effectLst/>
              </a:rPr>
              <a:t>Soil/Substrate Quality:</a:t>
            </a:r>
            <a:endParaRPr lang="el-GR" sz="1800">
              <a:effectLst/>
            </a:endParaRPr>
          </a:p>
          <a:p>
            <a:pPr marL="342900" lvl="0" indent="-342900">
              <a:spcBef>
                <a:spcPts val="600"/>
              </a:spcBef>
              <a:spcAft>
                <a:spcPts val="600"/>
              </a:spcAft>
              <a:buFont typeface="Symbol" panose="05050102010706020507" pitchFamily="18" charset="2"/>
              <a:buChar char=""/>
            </a:pPr>
            <a:r>
              <a:rPr lang="en-GB" sz="1800">
                <a:effectLst/>
              </a:rPr>
              <a:t>Air Circulation:</a:t>
            </a:r>
            <a:endParaRPr lang="el-GR" sz="1800">
              <a:effectLst/>
            </a:endParaRPr>
          </a:p>
          <a:p>
            <a:pPr marL="342900" lvl="0" indent="-342900">
              <a:spcBef>
                <a:spcPts val="600"/>
              </a:spcBef>
              <a:spcAft>
                <a:spcPts val="600"/>
              </a:spcAft>
              <a:buFont typeface="Symbol" panose="05050102010706020507" pitchFamily="18" charset="2"/>
              <a:buChar char=""/>
            </a:pPr>
            <a:r>
              <a:rPr lang="en-GB" sz="1800">
                <a:effectLst/>
              </a:rPr>
              <a:t>Humidity:</a:t>
            </a:r>
            <a:endParaRPr lang="el-GR" sz="1800">
              <a:effectLst/>
            </a:endParaRPr>
          </a:p>
          <a:p>
            <a:pPr marL="342900" lvl="0" indent="-342900">
              <a:spcBef>
                <a:spcPts val="600"/>
              </a:spcBef>
              <a:spcAft>
                <a:spcPts val="600"/>
              </a:spcAft>
              <a:buFont typeface="Symbol" panose="05050102010706020507" pitchFamily="18" charset="2"/>
              <a:buChar char=""/>
            </a:pPr>
            <a:r>
              <a:rPr lang="en-GB" sz="1800">
                <a:effectLst/>
              </a:rPr>
              <a:t>Pests and Diseases:</a:t>
            </a:r>
            <a:endParaRPr lang="el-GR" sz="1800">
              <a:effectLst/>
            </a:endParaRPr>
          </a:p>
          <a:p>
            <a:endParaRPr lang="el-GR" sz="1800"/>
          </a:p>
        </p:txBody>
      </p:sp>
      <p:pic>
        <p:nvPicPr>
          <p:cNvPr id="6" name="Εικόνα 4">
            <a:extLst>
              <a:ext uri="{FF2B5EF4-FFF2-40B4-BE49-F238E27FC236}">
                <a16:creationId xmlns:a16="http://schemas.microsoft.com/office/drawing/2014/main" id="{87E279BD-8E15-5685-963C-2F31DCAB74BE}"/>
              </a:ext>
            </a:extLst>
          </p:cNvPr>
          <p:cNvPicPr>
            <a:picLocks noChangeAspect="1"/>
          </p:cNvPicPr>
          <p:nvPr/>
        </p:nvPicPr>
        <p:blipFill rotWithShape="1">
          <a:blip r:embed="rId2">
            <a:extLst>
              <a:ext uri="{28A0092B-C50C-407E-A947-70E740481C1C}">
                <a14:useLocalDpi xmlns:a14="http://schemas.microsoft.com/office/drawing/2010/main" val="0"/>
              </a:ext>
            </a:extLst>
          </a:blip>
          <a:srcRect l="9881" r="10632" b="-1"/>
          <a:stretch/>
        </p:blipFill>
        <p:spPr>
          <a:xfrm>
            <a:off x="6629400" y="1825625"/>
            <a:ext cx="5181600" cy="4351338"/>
          </a:xfrm>
          <a:prstGeom prst="rect">
            <a:avLst/>
          </a:prstGeom>
          <a:noFill/>
        </p:spPr>
      </p:pic>
      <p:sp>
        <p:nvSpPr>
          <p:cNvPr id="4" name="Footer Placeholder 3">
            <a:extLst>
              <a:ext uri="{FF2B5EF4-FFF2-40B4-BE49-F238E27FC236}">
                <a16:creationId xmlns:a16="http://schemas.microsoft.com/office/drawing/2014/main" id="{61DD4134-AD1F-0F83-F0D8-6E95C785ABB0}"/>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dirty="0"/>
              <a:t>Module: XXXXXXX / Learning Unit: YYYYYYY / Sub Unit: ZZZZZZZZ</a:t>
            </a:r>
            <a:endParaRPr lang="en-US"/>
          </a:p>
        </p:txBody>
      </p:sp>
      <p:sp>
        <p:nvSpPr>
          <p:cNvPr id="5" name="Slide Number Placeholder 4">
            <a:extLst>
              <a:ext uri="{FF2B5EF4-FFF2-40B4-BE49-F238E27FC236}">
                <a16:creationId xmlns:a16="http://schemas.microsoft.com/office/drawing/2014/main" id="{3EA22E5E-E8DE-9140-515D-0388FA94F44D}"/>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pPr>
                <a:spcAft>
                  <a:spcPts val="600"/>
                </a:spcAft>
              </a:pPr>
              <a:t>8</a:t>
            </a:fld>
            <a:endParaRPr lang="en-US"/>
          </a:p>
        </p:txBody>
      </p:sp>
    </p:spTree>
    <p:extLst>
      <p:ext uri="{BB962C8B-B14F-4D97-AF65-F5344CB8AC3E}">
        <p14:creationId xmlns:p14="http://schemas.microsoft.com/office/powerpoint/2010/main" val="20990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8A549-4F4F-29DA-FE2B-A9256DB91E58}"/>
              </a:ext>
            </a:extLst>
          </p:cNvPr>
          <p:cNvSpPr>
            <a:spLocks noGrp="1"/>
          </p:cNvSpPr>
          <p:nvPr>
            <p:ph type="title"/>
          </p:nvPr>
        </p:nvSpPr>
        <p:spPr>
          <a:xfrm>
            <a:off x="838200" y="812800"/>
            <a:ext cx="10515600" cy="877888"/>
          </a:xfrm>
        </p:spPr>
        <p:txBody>
          <a:bodyPr anchor="ctr">
            <a:normAutofit/>
          </a:bodyPr>
          <a:lstStyle/>
          <a:p>
            <a:r>
              <a:rPr lang="en-GB" dirty="0"/>
              <a:t>Environmental Control System (ECS)</a:t>
            </a:r>
            <a:endParaRPr lang="el-GR" dirty="0"/>
          </a:p>
        </p:txBody>
      </p:sp>
      <p:sp>
        <p:nvSpPr>
          <p:cNvPr id="3" name="Content Placeholder 2">
            <a:extLst>
              <a:ext uri="{FF2B5EF4-FFF2-40B4-BE49-F238E27FC236}">
                <a16:creationId xmlns:a16="http://schemas.microsoft.com/office/drawing/2014/main" id="{49FC41AE-E0E7-2050-7100-3D80C439163C}"/>
              </a:ext>
            </a:extLst>
          </p:cNvPr>
          <p:cNvSpPr>
            <a:spLocks noGrp="1"/>
          </p:cNvSpPr>
          <p:nvPr>
            <p:ph sz="half" idx="1"/>
          </p:nvPr>
        </p:nvSpPr>
        <p:spPr>
          <a:xfrm>
            <a:off x="838200" y="1825625"/>
            <a:ext cx="5181600" cy="4351338"/>
          </a:xfrm>
        </p:spPr>
        <p:txBody>
          <a:bodyPr>
            <a:normAutofit/>
          </a:bodyPr>
          <a:lstStyle/>
          <a:p>
            <a:r>
              <a:rPr lang="en-GB" sz="1500">
                <a:effectLst/>
              </a:rPr>
              <a:t>The Environmental Control System (ECS) is a critical component in controlled environment agriculture (CEA) systems</a:t>
            </a:r>
          </a:p>
          <a:p>
            <a:pPr marL="800100" lvl="1" indent="-342900">
              <a:spcBef>
                <a:spcPts val="600"/>
              </a:spcBef>
              <a:spcAft>
                <a:spcPts val="600"/>
              </a:spcAft>
              <a:buFont typeface="Symbol" panose="05050102010706020507" pitchFamily="18" charset="2"/>
              <a:buChar char=""/>
            </a:pPr>
            <a:r>
              <a:rPr lang="en-GB" sz="1500">
                <a:effectLst/>
              </a:rPr>
              <a:t>Climate Control</a:t>
            </a:r>
          </a:p>
          <a:p>
            <a:pPr marL="800100" lvl="1" indent="-342900">
              <a:spcBef>
                <a:spcPts val="600"/>
              </a:spcBef>
              <a:spcAft>
                <a:spcPts val="600"/>
              </a:spcAft>
              <a:buFont typeface="Symbol" panose="05050102010706020507" pitchFamily="18" charset="2"/>
              <a:buChar char=""/>
            </a:pPr>
            <a:r>
              <a:rPr lang="en-GB" sz="1500">
                <a:effectLst/>
              </a:rPr>
              <a:t>Lighting Control</a:t>
            </a:r>
          </a:p>
          <a:p>
            <a:pPr marL="800100" lvl="1" indent="-342900">
              <a:spcBef>
                <a:spcPts val="600"/>
              </a:spcBef>
              <a:spcAft>
                <a:spcPts val="600"/>
              </a:spcAft>
              <a:buFont typeface="Symbol" panose="05050102010706020507" pitchFamily="18" charset="2"/>
              <a:buChar char=""/>
            </a:pPr>
            <a:r>
              <a:rPr lang="en-GB" sz="1500">
                <a:effectLst/>
              </a:rPr>
              <a:t>CO</a:t>
            </a:r>
            <a:r>
              <a:rPr lang="en-GB" sz="1500" baseline="-25000">
                <a:effectLst/>
              </a:rPr>
              <a:t>2</a:t>
            </a:r>
            <a:r>
              <a:rPr lang="en-GB" sz="1500">
                <a:effectLst/>
              </a:rPr>
              <a:t> Control </a:t>
            </a:r>
          </a:p>
          <a:p>
            <a:pPr marL="800100" lvl="1" indent="-342900">
              <a:spcBef>
                <a:spcPts val="600"/>
              </a:spcBef>
              <a:spcAft>
                <a:spcPts val="600"/>
              </a:spcAft>
              <a:buFont typeface="Symbol" panose="05050102010706020507" pitchFamily="18" charset="2"/>
              <a:buChar char=""/>
            </a:pPr>
            <a:r>
              <a:rPr lang="en-GB" sz="1500">
                <a:effectLst/>
              </a:rPr>
              <a:t>Air Circulation</a:t>
            </a:r>
          </a:p>
          <a:p>
            <a:pPr marL="800100" lvl="1" indent="-342900">
              <a:spcBef>
                <a:spcPts val="600"/>
              </a:spcBef>
              <a:spcAft>
                <a:spcPts val="600"/>
              </a:spcAft>
              <a:buFont typeface="Symbol" panose="05050102010706020507" pitchFamily="18" charset="2"/>
              <a:buChar char=""/>
            </a:pPr>
            <a:r>
              <a:rPr lang="en-GB" sz="1500">
                <a:effectLst/>
              </a:rPr>
              <a:t>Nutrient and Water Delivery</a:t>
            </a:r>
          </a:p>
          <a:p>
            <a:pPr marL="800100" lvl="1" indent="-342900">
              <a:spcBef>
                <a:spcPts val="600"/>
              </a:spcBef>
              <a:spcAft>
                <a:spcPts val="600"/>
              </a:spcAft>
              <a:buFont typeface="Symbol" panose="05050102010706020507" pitchFamily="18" charset="2"/>
              <a:buChar char=""/>
            </a:pPr>
            <a:r>
              <a:rPr lang="en-GB" sz="1500">
                <a:effectLst/>
              </a:rPr>
              <a:t>Environmental Monitoring </a:t>
            </a:r>
          </a:p>
          <a:p>
            <a:pPr marL="800100" lvl="1" indent="-342900">
              <a:spcBef>
                <a:spcPts val="600"/>
              </a:spcBef>
              <a:spcAft>
                <a:spcPts val="600"/>
              </a:spcAft>
              <a:buFont typeface="Symbol" panose="05050102010706020507" pitchFamily="18" charset="2"/>
              <a:buChar char=""/>
            </a:pPr>
            <a:r>
              <a:rPr lang="en-GB" sz="1500">
                <a:effectLst/>
              </a:rPr>
              <a:t>Data Logging and Analysis</a:t>
            </a:r>
          </a:p>
          <a:p>
            <a:pPr marL="800100" lvl="1" indent="-342900">
              <a:spcBef>
                <a:spcPts val="600"/>
              </a:spcBef>
              <a:spcAft>
                <a:spcPts val="600"/>
              </a:spcAft>
              <a:buFont typeface="Symbol" panose="05050102010706020507" pitchFamily="18" charset="2"/>
              <a:buChar char=""/>
            </a:pPr>
            <a:r>
              <a:rPr lang="en-GB" sz="1500">
                <a:effectLst/>
              </a:rPr>
              <a:t>Control Logic and Automation</a:t>
            </a:r>
          </a:p>
          <a:p>
            <a:pPr marL="800100" lvl="1" indent="-342900">
              <a:spcBef>
                <a:spcPts val="600"/>
              </a:spcBef>
              <a:spcAft>
                <a:spcPts val="600"/>
              </a:spcAft>
              <a:buFont typeface="Symbol" panose="05050102010706020507" pitchFamily="18" charset="2"/>
              <a:buChar char=""/>
            </a:pPr>
            <a:r>
              <a:rPr lang="en-GB" sz="1500">
                <a:effectLst/>
              </a:rPr>
              <a:t>Energy Efficiency</a:t>
            </a:r>
          </a:p>
          <a:p>
            <a:pPr marL="800100" lvl="1" indent="-342900">
              <a:spcBef>
                <a:spcPts val="600"/>
              </a:spcBef>
              <a:spcAft>
                <a:spcPts val="600"/>
              </a:spcAft>
              <a:buFont typeface="Symbol" panose="05050102010706020507" pitchFamily="18" charset="2"/>
              <a:buChar char=""/>
            </a:pPr>
            <a:r>
              <a:rPr lang="en-GB" sz="1500">
                <a:effectLst/>
              </a:rPr>
              <a:t>Remote Monitoring and Control</a:t>
            </a:r>
            <a:endParaRPr lang="el-GR" sz="1500"/>
          </a:p>
        </p:txBody>
      </p:sp>
      <p:pic>
        <p:nvPicPr>
          <p:cNvPr id="6" name="Εικόνα 46">
            <a:extLst>
              <a:ext uri="{FF2B5EF4-FFF2-40B4-BE49-F238E27FC236}">
                <a16:creationId xmlns:a16="http://schemas.microsoft.com/office/drawing/2014/main" id="{BBD68A56-7097-5081-6A65-A38361FDC6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2356137"/>
            <a:ext cx="5181600" cy="3290314"/>
          </a:xfrm>
          <a:prstGeom prst="rect">
            <a:avLst/>
          </a:prstGeom>
          <a:noFill/>
        </p:spPr>
      </p:pic>
      <p:sp>
        <p:nvSpPr>
          <p:cNvPr id="4" name="Footer Placeholder 3">
            <a:extLst>
              <a:ext uri="{FF2B5EF4-FFF2-40B4-BE49-F238E27FC236}">
                <a16:creationId xmlns:a16="http://schemas.microsoft.com/office/drawing/2014/main" id="{DBF09047-0747-C406-787C-94A864AE7B3A}"/>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a:t>Module: XXXXXXX / Learning Unit: YYYYYYY / Sub Unit: ZZZZZZZZ</a:t>
            </a:r>
          </a:p>
        </p:txBody>
      </p:sp>
      <p:sp>
        <p:nvSpPr>
          <p:cNvPr id="5" name="Slide Number Placeholder 4">
            <a:extLst>
              <a:ext uri="{FF2B5EF4-FFF2-40B4-BE49-F238E27FC236}">
                <a16:creationId xmlns:a16="http://schemas.microsoft.com/office/drawing/2014/main" id="{566472F3-6996-9AE9-4F51-45B4AE629C08}"/>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pPr>
                <a:spcAft>
                  <a:spcPts val="600"/>
                </a:spcAft>
              </a:pPr>
              <a:t>9</a:t>
            </a:fld>
            <a:endParaRPr lang="en-US"/>
          </a:p>
        </p:txBody>
      </p:sp>
    </p:spTree>
    <p:extLst>
      <p:ext uri="{BB962C8B-B14F-4D97-AF65-F5344CB8AC3E}">
        <p14:creationId xmlns:p14="http://schemas.microsoft.com/office/powerpoint/2010/main" val="2046515881"/>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5F818B-2CCA-476F-A082-2BA5930F6D82}"/>
</file>

<file path=customXml/itemProps2.xml><?xml version="1.0" encoding="utf-8"?>
<ds:datastoreItem xmlns:ds="http://schemas.openxmlformats.org/officeDocument/2006/customXml" ds:itemID="{CD74886D-E98E-45AD-A7A5-6627AC06E475}"/>
</file>

<file path=docProps/app.xml><?xml version="1.0" encoding="utf-8"?>
<Properties xmlns="http://schemas.openxmlformats.org/officeDocument/2006/extended-properties" xmlns:vt="http://schemas.openxmlformats.org/officeDocument/2006/docPropsVTypes">
  <Template/>
  <TotalTime>1670</TotalTime>
  <Words>1708</Words>
  <Application>Microsoft Office PowerPoint</Application>
  <PresentationFormat>Widescreen</PresentationFormat>
  <Paragraphs>113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Minion Pro</vt:lpstr>
      <vt:lpstr>Symbol</vt:lpstr>
      <vt:lpstr>Wingdings</vt:lpstr>
      <vt:lpstr>Tema1</vt:lpstr>
      <vt:lpstr>PowerPoint Presentation</vt:lpstr>
      <vt:lpstr>Course: HEI Module: Controlled Environment Agriculture (CEA) Learning Unit: Introduction to Controlled Environment Agriculture (CEA: principles, techniques and innovations</vt:lpstr>
      <vt:lpstr>Definition of Controlled Environment Agriculture (CEA)</vt:lpstr>
      <vt:lpstr>Types of plants cultivated</vt:lpstr>
      <vt:lpstr>PowerPoint Presentation</vt:lpstr>
      <vt:lpstr>Advantages of CEA</vt:lpstr>
      <vt:lpstr>Disadvantages of CEA</vt:lpstr>
      <vt:lpstr>Key factors affecting growth</vt:lpstr>
      <vt:lpstr>Environmental Control System (ECS)</vt:lpstr>
      <vt:lpstr>PowerPoint Presentation</vt:lpstr>
      <vt:lpstr>Technologies used in CEA</vt:lpstr>
      <vt:lpstr>PowerPoint Presentation</vt:lpstr>
      <vt:lpstr>The role of the Internet of things (IOT)</vt:lpstr>
      <vt:lpstr>The current Market of CEA</vt:lpstr>
      <vt:lpstr>Market trends</vt:lpstr>
      <vt:lpstr>PowerPoint Presentation</vt:lpstr>
      <vt:lpstr>Energy use in CEA</vt:lpstr>
      <vt:lpstr>The Spread Ltd. Company success story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ANASTASIOS DARRAS</cp:lastModifiedBy>
  <cp:revision>37</cp:revision>
  <dcterms:created xsi:type="dcterms:W3CDTF">2022-08-02T09:54:50Z</dcterms:created>
  <dcterms:modified xsi:type="dcterms:W3CDTF">2024-02-26T16:46:54Z</dcterms:modified>
</cp:coreProperties>
</file>