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0"/>
  </p:notesMasterIdLst>
  <p:sldIdLst>
    <p:sldId id="265" r:id="rId2"/>
    <p:sldId id="256" r:id="rId3"/>
    <p:sldId id="260" r:id="rId4"/>
    <p:sldId id="267" r:id="rId5"/>
    <p:sldId id="269" r:id="rId6"/>
    <p:sldId id="273" r:id="rId7"/>
    <p:sldId id="268" r:id="rId8"/>
    <p:sldId id="26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2" r:id="rId27"/>
    <p:sldId id="291" r:id="rId28"/>
    <p:sldId id="266"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95" d="100"/>
          <a:sy n="95" d="100"/>
        </p:scale>
        <p:origin x="62"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ong Li" userId="0859de81-4d31-467d-9434-742e93dceb7b" providerId="ADAL" clId="{E2D4A474-FA28-4FA2-90CE-ADD67C5B0BAC}"/>
    <pc:docChg chg="redo custSel modSld">
      <pc:chgData name="Hailong Li" userId="0859de81-4d31-467d-9434-742e93dceb7b" providerId="ADAL" clId="{E2D4A474-FA28-4FA2-90CE-ADD67C5B0BAC}" dt="2024-02-28T05:56:42.567" v="102" actId="20577"/>
      <pc:docMkLst>
        <pc:docMk/>
      </pc:docMkLst>
      <pc:sldChg chg="modSp mod">
        <pc:chgData name="Hailong Li" userId="0859de81-4d31-467d-9434-742e93dceb7b" providerId="ADAL" clId="{E2D4A474-FA28-4FA2-90CE-ADD67C5B0BAC}" dt="2024-02-28T05:49:24.710" v="2" actId="20577"/>
        <pc:sldMkLst>
          <pc:docMk/>
          <pc:sldMk cId="4268781100" sldId="286"/>
        </pc:sldMkLst>
        <pc:spChg chg="mod">
          <ac:chgData name="Hailong Li" userId="0859de81-4d31-467d-9434-742e93dceb7b" providerId="ADAL" clId="{E2D4A474-FA28-4FA2-90CE-ADD67C5B0BAC}" dt="2024-02-28T05:49:24.710" v="2" actId="20577"/>
          <ac:spMkLst>
            <pc:docMk/>
            <pc:sldMk cId="4268781100" sldId="286"/>
            <ac:spMk id="9" creationId="{10B6EA34-12EF-8899-2C0D-60921549A495}"/>
          </ac:spMkLst>
        </pc:spChg>
      </pc:sldChg>
      <pc:sldChg chg="modSp mod">
        <pc:chgData name="Hailong Li" userId="0859de81-4d31-467d-9434-742e93dceb7b" providerId="ADAL" clId="{E2D4A474-FA28-4FA2-90CE-ADD67C5B0BAC}" dt="2024-02-28T05:49:43.181" v="5" actId="20577"/>
        <pc:sldMkLst>
          <pc:docMk/>
          <pc:sldMk cId="1795608966" sldId="287"/>
        </pc:sldMkLst>
        <pc:spChg chg="mod">
          <ac:chgData name="Hailong Li" userId="0859de81-4d31-467d-9434-742e93dceb7b" providerId="ADAL" clId="{E2D4A474-FA28-4FA2-90CE-ADD67C5B0BAC}" dt="2024-02-28T05:49:43.181" v="5" actId="20577"/>
          <ac:spMkLst>
            <pc:docMk/>
            <pc:sldMk cId="1795608966" sldId="287"/>
            <ac:spMk id="3" creationId="{353E3BB7-5B62-DF6E-F596-C84394BA5833}"/>
          </ac:spMkLst>
        </pc:spChg>
      </pc:sldChg>
      <pc:sldChg chg="modSp mod">
        <pc:chgData name="Hailong Li" userId="0859de81-4d31-467d-9434-742e93dceb7b" providerId="ADAL" clId="{E2D4A474-FA28-4FA2-90CE-ADD67C5B0BAC}" dt="2024-02-28T05:50:44.072" v="12" actId="27636"/>
        <pc:sldMkLst>
          <pc:docMk/>
          <pc:sldMk cId="3459945402" sldId="288"/>
        </pc:sldMkLst>
        <pc:spChg chg="mod">
          <ac:chgData name="Hailong Li" userId="0859de81-4d31-467d-9434-742e93dceb7b" providerId="ADAL" clId="{E2D4A474-FA28-4FA2-90CE-ADD67C5B0BAC}" dt="2024-02-28T05:50:44.072" v="12" actId="27636"/>
          <ac:spMkLst>
            <pc:docMk/>
            <pc:sldMk cId="3459945402" sldId="288"/>
            <ac:spMk id="3" creationId="{C08F5B4A-68DB-0D74-9073-C1792BB2A1CC}"/>
          </ac:spMkLst>
        </pc:spChg>
      </pc:sldChg>
      <pc:sldChg chg="modSp mod">
        <pc:chgData name="Hailong Li" userId="0859de81-4d31-467d-9434-742e93dceb7b" providerId="ADAL" clId="{E2D4A474-FA28-4FA2-90CE-ADD67C5B0BAC}" dt="2024-02-28T05:52:10.398" v="18" actId="6549"/>
        <pc:sldMkLst>
          <pc:docMk/>
          <pc:sldMk cId="3369666840" sldId="289"/>
        </pc:sldMkLst>
        <pc:spChg chg="mod">
          <ac:chgData name="Hailong Li" userId="0859de81-4d31-467d-9434-742e93dceb7b" providerId="ADAL" clId="{E2D4A474-FA28-4FA2-90CE-ADD67C5B0BAC}" dt="2024-02-28T05:52:10.398" v="18" actId="6549"/>
          <ac:spMkLst>
            <pc:docMk/>
            <pc:sldMk cId="3369666840" sldId="289"/>
            <ac:spMk id="3" creationId="{BFB7E576-D25F-15B1-B079-91FE53A34571}"/>
          </ac:spMkLst>
        </pc:spChg>
      </pc:sldChg>
      <pc:sldChg chg="modSp mod">
        <pc:chgData name="Hailong Li" userId="0859de81-4d31-467d-9434-742e93dceb7b" providerId="ADAL" clId="{E2D4A474-FA28-4FA2-90CE-ADD67C5B0BAC}" dt="2024-02-28T05:53:31.940" v="27" actId="27636"/>
        <pc:sldMkLst>
          <pc:docMk/>
          <pc:sldMk cId="1763320602" sldId="290"/>
        </pc:sldMkLst>
        <pc:spChg chg="mod">
          <ac:chgData name="Hailong Li" userId="0859de81-4d31-467d-9434-742e93dceb7b" providerId="ADAL" clId="{E2D4A474-FA28-4FA2-90CE-ADD67C5B0BAC}" dt="2024-02-28T05:53:31.940" v="27" actId="27636"/>
          <ac:spMkLst>
            <pc:docMk/>
            <pc:sldMk cId="1763320602" sldId="290"/>
            <ac:spMk id="3" creationId="{358E978C-9A73-07FF-00D1-C0225B0FF416}"/>
          </ac:spMkLst>
        </pc:spChg>
      </pc:sldChg>
      <pc:sldChg chg="modSp mod">
        <pc:chgData name="Hailong Li" userId="0859de81-4d31-467d-9434-742e93dceb7b" providerId="ADAL" clId="{E2D4A474-FA28-4FA2-90CE-ADD67C5B0BAC}" dt="2024-02-28T05:56:42.567" v="102" actId="20577"/>
        <pc:sldMkLst>
          <pc:docMk/>
          <pc:sldMk cId="1992768118" sldId="291"/>
        </pc:sldMkLst>
        <pc:spChg chg="mod">
          <ac:chgData name="Hailong Li" userId="0859de81-4d31-467d-9434-742e93dceb7b" providerId="ADAL" clId="{E2D4A474-FA28-4FA2-90CE-ADD67C5B0BAC}" dt="2024-02-28T05:56:42.567" v="102" actId="20577"/>
          <ac:spMkLst>
            <pc:docMk/>
            <pc:sldMk cId="1992768118" sldId="291"/>
            <ac:spMk id="3" creationId="{32144C69-041B-4D0C-666E-2DC68E42D212}"/>
          </ac:spMkLst>
        </pc:spChg>
      </pc:sldChg>
      <pc:sldChg chg="modSp mod">
        <pc:chgData name="Hailong Li" userId="0859de81-4d31-467d-9434-742e93dceb7b" providerId="ADAL" clId="{E2D4A474-FA28-4FA2-90CE-ADD67C5B0BAC}" dt="2024-02-28T05:54:43.682" v="30" actId="20577"/>
        <pc:sldMkLst>
          <pc:docMk/>
          <pc:sldMk cId="1472441661" sldId="292"/>
        </pc:sldMkLst>
        <pc:spChg chg="mod">
          <ac:chgData name="Hailong Li" userId="0859de81-4d31-467d-9434-742e93dceb7b" providerId="ADAL" clId="{E2D4A474-FA28-4FA2-90CE-ADD67C5B0BAC}" dt="2024-02-28T05:54:43.682" v="30" actId="20577"/>
          <ac:spMkLst>
            <pc:docMk/>
            <pc:sldMk cId="1472441661" sldId="292"/>
            <ac:spMk id="3" creationId="{971045AF-AEF3-250E-3F63-BC2CCBBEC8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28/02/2024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A013A-A58E-4A3E-A190-E10071E1913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8C0210A-F337-E889-25AA-FCFC64D24DBE}"/>
              </a:ext>
            </a:extLst>
          </p:cNvPr>
          <p:cNvSpPr>
            <a:spLocks noGrp="1"/>
          </p:cNvSpPr>
          <p:nvPr>
            <p:ph type="title"/>
          </p:nvPr>
        </p:nvSpPr>
        <p:spPr/>
        <p:txBody>
          <a:bodyPr>
            <a:normAutofit/>
          </a:bodyPr>
          <a:lstStyle/>
          <a:p>
            <a:r>
              <a:rPr lang="en-US" dirty="0"/>
              <a:t>Basics of economic analysis</a:t>
            </a:r>
            <a:endParaRPr lang="sv-SE" dirty="0"/>
          </a:p>
        </p:txBody>
      </p:sp>
      <p:sp>
        <p:nvSpPr>
          <p:cNvPr id="7" name="Text Placeholder 6">
            <a:extLst>
              <a:ext uri="{FF2B5EF4-FFF2-40B4-BE49-F238E27FC236}">
                <a16:creationId xmlns:a16="http://schemas.microsoft.com/office/drawing/2014/main" id="{EAA54964-3EA9-537C-E9AB-90803E8600AA}"/>
              </a:ext>
            </a:extLst>
          </p:cNvPr>
          <p:cNvSpPr>
            <a:spLocks noGrp="1"/>
          </p:cNvSpPr>
          <p:nvPr>
            <p:ph type="body" idx="1"/>
          </p:nvPr>
        </p:nvSpPr>
        <p:spPr/>
        <p:txBody>
          <a:bodyPr>
            <a:normAutofit/>
          </a:bodyPr>
          <a:lstStyle/>
          <a:p>
            <a:pPr marL="0" indent="0">
              <a:buNone/>
            </a:pPr>
            <a:r>
              <a:rPr lang="sv-SE" sz="2000" i="1" dirty="0"/>
              <a:t>Ref: </a:t>
            </a:r>
            <a:r>
              <a:rPr lang="en-US" sz="2000" i="1" dirty="0"/>
              <a:t>Turton, R., </a:t>
            </a:r>
            <a:r>
              <a:rPr lang="en-US" sz="2000" i="1" dirty="0" err="1"/>
              <a:t>Bailie</a:t>
            </a:r>
            <a:r>
              <a:rPr lang="en-US" sz="2000" i="1" dirty="0"/>
              <a:t>, R. C., Whiting, W. B., </a:t>
            </a:r>
            <a:r>
              <a:rPr lang="en-US" sz="2000" i="1" dirty="0" err="1"/>
              <a:t>Shaeiwitz</a:t>
            </a:r>
            <a:r>
              <a:rPr lang="en-US" sz="2000" i="1" dirty="0"/>
              <a:t>, J. A. (2008). Analysis, Synthesis, and Design of Chemical Processes. Pearson Education, Inc. Third Edition</a:t>
            </a:r>
            <a:endParaRPr lang="sv-SE" sz="2000" i="1" dirty="0"/>
          </a:p>
        </p:txBody>
      </p:sp>
      <p:sp>
        <p:nvSpPr>
          <p:cNvPr id="4" name="Footer Placeholder 3">
            <a:extLst>
              <a:ext uri="{FF2B5EF4-FFF2-40B4-BE49-F238E27FC236}">
                <a16:creationId xmlns:a16="http://schemas.microsoft.com/office/drawing/2014/main" id="{FF3BB08C-FAED-4EB4-B8BC-F39AAB165262}"/>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F86C7207-F843-C411-1266-14C1D075B239}"/>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88680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5F3E-E78F-5CCA-B054-AF6926FE743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C130988-3ACE-1CC3-3C66-AF051F1389BE}"/>
              </a:ext>
            </a:extLst>
          </p:cNvPr>
          <p:cNvSpPr>
            <a:spLocks noGrp="1"/>
          </p:cNvSpPr>
          <p:nvPr>
            <p:ph type="title"/>
          </p:nvPr>
        </p:nvSpPr>
        <p:spPr/>
        <p:txBody>
          <a:bodyPr/>
          <a:lstStyle/>
          <a:p>
            <a:r>
              <a:rPr lang="en-GB" dirty="0"/>
              <a:t>Key concepts</a:t>
            </a:r>
          </a:p>
        </p:txBody>
      </p:sp>
      <p:sp>
        <p:nvSpPr>
          <p:cNvPr id="3" name="Segnaposto contenuto 2">
            <a:extLst>
              <a:ext uri="{FF2B5EF4-FFF2-40B4-BE49-F238E27FC236}">
                <a16:creationId xmlns:a16="http://schemas.microsoft.com/office/drawing/2014/main" id="{7A63B1A0-71D3-811F-C5F8-946294B3A6A2}"/>
              </a:ext>
            </a:extLst>
          </p:cNvPr>
          <p:cNvSpPr>
            <a:spLocks noGrp="1"/>
          </p:cNvSpPr>
          <p:nvPr>
            <p:ph idx="1"/>
          </p:nvPr>
        </p:nvSpPr>
        <p:spPr>
          <a:xfrm>
            <a:off x="838200" y="1825625"/>
            <a:ext cx="10515600" cy="4631322"/>
          </a:xfrm>
        </p:spPr>
        <p:txBody>
          <a:bodyPr>
            <a:normAutofit/>
          </a:bodyPr>
          <a:lstStyle/>
          <a:p>
            <a:pPr marL="0" marR="0" algn="l">
              <a:lnSpc>
                <a:spcPct val="115000"/>
              </a:lnSpc>
              <a:spcBef>
                <a:spcPts val="0"/>
              </a:spcBef>
              <a:spcAft>
                <a:spcPts val="1000"/>
              </a:spcAft>
            </a:pPr>
            <a:r>
              <a:rPr lang="en-US" sz="1800" b="1"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Investment</a:t>
            </a:r>
            <a:r>
              <a:rPr lang="en-US" sz="1800"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a:t>
            </a:r>
            <a:r>
              <a:rPr lang="sv-SE" sz="1800" dirty="0">
                <a:solidFill>
                  <a:schemeClr val="tx1"/>
                </a:solidFill>
                <a:latin typeface="Minion Pro"/>
                <a:ea typeface="Calibri" panose="020F0502020204030204" pitchFamily="34" charset="0"/>
                <a:cs typeface="Open Sans" panose="020B0606030504020204" pitchFamily="34" charset="0"/>
              </a:rPr>
              <a:t> </a:t>
            </a:r>
            <a:r>
              <a:rPr lang="en-US" sz="1800" kern="100" dirty="0">
                <a:solidFill>
                  <a:schemeClr val="tx1"/>
                </a:solidFill>
                <a:effectLst/>
                <a:latin typeface="Calibri" panose="020F0502020204030204" pitchFamily="34" charset="0"/>
                <a:ea typeface="Calibri" panose="020F0502020204030204" pitchFamily="34" charset="0"/>
              </a:rPr>
              <a:t>An investment is an agreement between two parties, whereby one party, the investor, provides money, P (Principal or Present Value), to a second party, the producer, with the expectation that the producer will return money, F (Future Value), to the investor at some future specified date, where F &gt; P. The amount of money earned from the investment is </a:t>
            </a:r>
            <a:r>
              <a:rPr lang="en-US" sz="1800" i="1" kern="100" dirty="0">
                <a:solidFill>
                  <a:schemeClr val="tx1"/>
                </a:solidFill>
                <a:effectLst/>
                <a:latin typeface="Calibri" panose="020F0502020204030204" pitchFamily="34" charset="0"/>
                <a:ea typeface="Calibri" panose="020F0502020204030204" pitchFamily="34" charset="0"/>
              </a:rPr>
              <a:t>E=F-P</a:t>
            </a:r>
            <a:r>
              <a:rPr lang="en-US" sz="1800" kern="100" dirty="0">
                <a:solidFill>
                  <a:schemeClr val="tx1"/>
                </a:solidFill>
                <a:effectLst/>
                <a:latin typeface="Calibri" panose="020F0502020204030204" pitchFamily="34" charset="0"/>
                <a:ea typeface="Calibri" panose="020F0502020204030204" pitchFamily="34" charset="0"/>
              </a:rPr>
              <a:t>.</a:t>
            </a:r>
          </a:p>
          <a:p>
            <a:pPr marL="0" marR="0" algn="l">
              <a:lnSpc>
                <a:spcPct val="115000"/>
              </a:lnSpc>
              <a:spcBef>
                <a:spcPts val="0"/>
              </a:spcBef>
              <a:spcAft>
                <a:spcPts val="1000"/>
              </a:spcAft>
            </a:pPr>
            <a:r>
              <a:rPr lang="en-US" sz="1800" b="1"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Interest</a:t>
            </a:r>
            <a:r>
              <a:rPr lang="en-US" sz="1800"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 Money paid regularly at a particular rate for the use of money lent, or for delaying the repayment of a debt. </a:t>
            </a:r>
            <a:r>
              <a:rPr lang="en-US" sz="1800" kern="100" dirty="0">
                <a:solidFill>
                  <a:schemeClr val="tx1"/>
                </a:solidFill>
                <a:effectLst/>
                <a:latin typeface="Calibri" panose="020F0502020204030204" pitchFamily="34" charset="0"/>
                <a:ea typeface="Calibri" panose="020F0502020204030204" pitchFamily="34" charset="0"/>
              </a:rPr>
              <a:t>Two types of interest are used when calculating the future value of an investment.</a:t>
            </a:r>
          </a:p>
          <a:p>
            <a:pPr marL="457200" lvl="1">
              <a:lnSpc>
                <a:spcPct val="115000"/>
              </a:lnSpc>
              <a:spcBef>
                <a:spcPts val="0"/>
              </a:spcBef>
              <a:spcAft>
                <a:spcPts val="1000"/>
              </a:spcAft>
            </a:pPr>
            <a:r>
              <a:rPr lang="en-GB" sz="1800" dirty="0">
                <a:effectLst/>
                <a:latin typeface="Calibri" panose="020F0502020204030204" pitchFamily="34" charset="0"/>
                <a:ea typeface="TimesNewRomanPS-BoldMT-Identity"/>
              </a:rPr>
              <a:t>simple interest </a:t>
            </a:r>
            <a:r>
              <a:rPr lang="en-GB" sz="1800" dirty="0">
                <a:effectLst/>
                <a:latin typeface="Calibri" panose="020F0502020204030204" pitchFamily="34" charset="0"/>
                <a:ea typeface="TimesNewRomanPSMT-Identity-H"/>
              </a:rPr>
              <a:t>calculations, the amount of interest paid is based solely on the initial investment. Interest paid in any year = </a:t>
            </a:r>
            <a:r>
              <a:rPr lang="en-GB" sz="1800" i="1" dirty="0">
                <a:effectLst/>
                <a:latin typeface="Calibri" panose="020F0502020204030204" pitchFamily="34" charset="0"/>
                <a:ea typeface="TimesNewRomanPS-ItalicMT-Identi"/>
              </a:rPr>
              <a:t>P*i</a:t>
            </a:r>
            <a:r>
              <a:rPr lang="en-GB" sz="1800" i="1" baseline="-25000" dirty="0">
                <a:effectLst/>
                <a:latin typeface="Calibri" panose="020F0502020204030204" pitchFamily="34" charset="0"/>
                <a:ea typeface="TimesNewRomanPS-ItalicMT-Identi"/>
              </a:rPr>
              <a:t>s</a:t>
            </a:r>
            <a:r>
              <a:rPr lang="en-GB" sz="1800" i="1" dirty="0">
                <a:effectLst/>
                <a:latin typeface="Calibri" panose="020F0502020204030204" pitchFamily="34" charset="0"/>
                <a:ea typeface="TimesNewRomanPS-ItalicMT-Identi"/>
              </a:rPr>
              <a:t>. </a:t>
            </a:r>
            <a:r>
              <a:rPr lang="en-GB" sz="1800" dirty="0">
                <a:effectLst/>
                <a:latin typeface="Calibri" panose="020F0502020204030204" pitchFamily="34" charset="0"/>
                <a:ea typeface="TimesNewRomanPSMT-Identity-H"/>
              </a:rPr>
              <a:t>For an investment period of </a:t>
            </a:r>
            <a:r>
              <a:rPr lang="en-GB" sz="1800" i="1" dirty="0">
                <a:effectLst/>
                <a:latin typeface="Calibri" panose="020F0502020204030204" pitchFamily="34" charset="0"/>
                <a:ea typeface="TimesNewRomanPS-ItalicMT-Identi"/>
              </a:rPr>
              <a:t>n </a:t>
            </a:r>
            <a:r>
              <a:rPr lang="en-GB" sz="1800" dirty="0">
                <a:effectLst/>
                <a:latin typeface="Calibri" panose="020F0502020204030204" pitchFamily="34" charset="0"/>
                <a:ea typeface="TimesNewRomanPSMT-Identity-H"/>
              </a:rPr>
              <a:t>years, the total interest paid = </a:t>
            </a:r>
            <a:r>
              <a:rPr lang="en-GB" sz="1800" i="1" dirty="0">
                <a:effectLst/>
                <a:latin typeface="Calibri" panose="020F0502020204030204" pitchFamily="34" charset="0"/>
                <a:ea typeface="TimesNewRomanPS-ItalicMT-Identi"/>
              </a:rPr>
              <a:t>P*i</a:t>
            </a:r>
            <a:r>
              <a:rPr lang="en-GB" sz="1800" i="1" baseline="-25000" dirty="0">
                <a:effectLst/>
                <a:latin typeface="Calibri" panose="020F0502020204030204" pitchFamily="34" charset="0"/>
                <a:ea typeface="TimesNewRomanPS-ItalicMT-Identi"/>
              </a:rPr>
              <a:t>s</a:t>
            </a:r>
            <a:r>
              <a:rPr lang="en-GB" sz="1800" i="1" dirty="0">
                <a:effectLst/>
                <a:latin typeface="Calibri" panose="020F0502020204030204" pitchFamily="34" charset="0"/>
                <a:ea typeface="TimesNewRomanPS-ItalicMT-Identi"/>
              </a:rPr>
              <a:t>*n. </a:t>
            </a:r>
            <a:r>
              <a:rPr lang="en-GB" sz="1800" dirty="0">
                <a:effectLst/>
                <a:latin typeface="Calibri" panose="020F0502020204030204" pitchFamily="34" charset="0"/>
                <a:ea typeface="TimesNewRomanPSMT-Identity-H"/>
              </a:rPr>
              <a:t>Total value of investment in </a:t>
            </a:r>
            <a:r>
              <a:rPr lang="en-GB" sz="1800" i="1" dirty="0">
                <a:effectLst/>
                <a:latin typeface="Calibri" panose="020F0502020204030204" pitchFamily="34" charset="0"/>
                <a:ea typeface="TimesNewRomanPS-ItalicMT-Identi"/>
              </a:rPr>
              <a:t>n </a:t>
            </a:r>
            <a:r>
              <a:rPr lang="en-GB" sz="1800" dirty="0">
                <a:effectLst/>
                <a:latin typeface="Calibri" panose="020F0502020204030204" pitchFamily="34" charset="0"/>
                <a:ea typeface="TimesNewRomanPSMT-Identity-H"/>
              </a:rPr>
              <a:t>years: </a:t>
            </a:r>
            <a:r>
              <a:rPr lang="en-GB" sz="1800" i="1" dirty="0" err="1">
                <a:effectLst/>
                <a:latin typeface="Calibri" panose="020F0502020204030204" pitchFamily="34" charset="0"/>
                <a:ea typeface="TimesNewRomanPS-ItalicMT-Identi"/>
              </a:rPr>
              <a:t>F</a:t>
            </a:r>
            <a:r>
              <a:rPr lang="en-GB" sz="1800" i="1" baseline="-25000" dirty="0" err="1">
                <a:effectLst/>
                <a:latin typeface="Calibri" panose="020F0502020204030204" pitchFamily="34" charset="0"/>
                <a:ea typeface="TimesNewRomanPS-ItalicMT-Identi"/>
              </a:rPr>
              <a:t>n</a:t>
            </a:r>
            <a:r>
              <a:rPr lang="en-GB" sz="1800" i="1" dirty="0">
                <a:effectLst/>
                <a:latin typeface="Calibri" panose="020F0502020204030204" pitchFamily="34" charset="0"/>
                <a:ea typeface="TimesNewRomanPS-ItalicMT-Identi"/>
              </a:rPr>
              <a:t> </a:t>
            </a:r>
            <a:r>
              <a:rPr lang="en-GB" sz="1800" dirty="0">
                <a:effectLst/>
                <a:latin typeface="Calibri" panose="020F0502020204030204" pitchFamily="34" charset="0"/>
                <a:ea typeface="TimesNewRomanPSMT-Identity-H"/>
              </a:rPr>
              <a:t>= </a:t>
            </a:r>
            <a:r>
              <a:rPr lang="en-GB" sz="1800" i="1" dirty="0">
                <a:effectLst/>
                <a:latin typeface="Calibri" panose="020F0502020204030204" pitchFamily="34" charset="0"/>
                <a:ea typeface="TimesNewRomanPS-ItalicMT-Identi"/>
              </a:rPr>
              <a:t>P </a:t>
            </a:r>
            <a:r>
              <a:rPr lang="en-GB" sz="1800" dirty="0">
                <a:effectLst/>
                <a:latin typeface="Calibri" panose="020F0502020204030204" pitchFamily="34" charset="0"/>
                <a:ea typeface="TimesNewRomanPSMT-Identity-H"/>
              </a:rPr>
              <a:t>+ </a:t>
            </a:r>
            <a:r>
              <a:rPr lang="en-GB" sz="1800" i="1" dirty="0">
                <a:effectLst/>
                <a:latin typeface="Calibri" panose="020F0502020204030204" pitchFamily="34" charset="0"/>
                <a:ea typeface="TimesNewRomanPS-ItalicMT-Identi"/>
              </a:rPr>
              <a:t>P*i</a:t>
            </a:r>
            <a:r>
              <a:rPr lang="en-GB" sz="1800" i="1" baseline="-25000" dirty="0">
                <a:effectLst/>
                <a:latin typeface="Calibri" panose="020F0502020204030204" pitchFamily="34" charset="0"/>
                <a:ea typeface="TimesNewRomanPS-ItalicMT-Identi"/>
              </a:rPr>
              <a:t>s</a:t>
            </a:r>
            <a:r>
              <a:rPr lang="en-GB" sz="1800" i="1" dirty="0">
                <a:effectLst/>
                <a:latin typeface="Calibri" panose="020F0502020204030204" pitchFamily="34" charset="0"/>
                <a:ea typeface="TimesNewRomanPS-ItalicMT-Identi"/>
              </a:rPr>
              <a:t>*n</a:t>
            </a:r>
            <a:r>
              <a:rPr lang="en-GB" sz="1800" dirty="0">
                <a:effectLst/>
                <a:latin typeface="Calibri" panose="020F0502020204030204" pitchFamily="34" charset="0"/>
                <a:ea typeface="TimesNewRomanPS-ItalicMT-Identi"/>
              </a:rPr>
              <a:t>. </a:t>
            </a:r>
          </a:p>
          <a:p>
            <a:pPr marL="457200" lvl="1">
              <a:lnSpc>
                <a:spcPct val="115000"/>
              </a:lnSpc>
              <a:spcBef>
                <a:spcPts val="0"/>
              </a:spcBef>
              <a:spcAft>
                <a:spcPts val="1000"/>
              </a:spcAft>
            </a:pPr>
            <a:r>
              <a:rPr lang="en-GB" sz="1800" dirty="0">
                <a:effectLst/>
                <a:latin typeface="Calibri" panose="020F0502020204030204" pitchFamily="34" charset="0"/>
                <a:ea typeface="TimesNewRomanPS-ItalicMT-Identi"/>
              </a:rPr>
              <a:t>compound interest, an interest rate of </a:t>
            </a:r>
            <a:r>
              <a:rPr lang="en-GB" sz="1800" i="1" dirty="0">
                <a:effectLst/>
                <a:latin typeface="Calibri" panose="020F0502020204030204" pitchFamily="34" charset="0"/>
                <a:ea typeface="TimesNewRomanPS-ItalicMT-Identi"/>
              </a:rPr>
              <a:t>i</a:t>
            </a:r>
            <a:r>
              <a:rPr lang="en-GB" sz="1800" dirty="0">
                <a:effectLst/>
                <a:latin typeface="Calibri" panose="020F0502020204030204" pitchFamily="34" charset="0"/>
                <a:ea typeface="TimesNewRomanPS-ItalicMT-Identi"/>
              </a:rPr>
              <a:t> is also applied to the interest earned. Thus, for compound interest it can be written: </a:t>
            </a:r>
            <a:r>
              <a:rPr lang="en-GB" sz="1800" i="1" dirty="0" err="1">
                <a:effectLst/>
                <a:latin typeface="Calibri" panose="020F0502020204030204" pitchFamily="34" charset="0"/>
                <a:ea typeface="TimesNewRomanPS-ItalicMT-Identi"/>
              </a:rPr>
              <a:t>F</a:t>
            </a:r>
            <a:r>
              <a:rPr lang="en-GB" sz="1800" i="1" baseline="-25000" dirty="0" err="1">
                <a:effectLst/>
                <a:latin typeface="Calibri" panose="020F0502020204030204" pitchFamily="34" charset="0"/>
                <a:ea typeface="TimesNewRomanPS-ItalicMT-Identi"/>
              </a:rPr>
              <a:t>n</a:t>
            </a:r>
            <a:r>
              <a:rPr lang="en-GB" sz="1800" i="1" dirty="0">
                <a:effectLst/>
                <a:latin typeface="Calibri" panose="020F0502020204030204" pitchFamily="34" charset="0"/>
                <a:ea typeface="TimesNewRomanPS-ItalicMT-Identi"/>
              </a:rPr>
              <a:t>=P(1 + i)</a:t>
            </a:r>
            <a:r>
              <a:rPr lang="en-GB" sz="1800" i="1" baseline="30000" dirty="0">
                <a:effectLst/>
                <a:latin typeface="Calibri" panose="020F0502020204030204" pitchFamily="34" charset="0"/>
                <a:ea typeface="TimesNewRomanPS-ItalicMT-Identi"/>
              </a:rPr>
              <a:t>n</a:t>
            </a:r>
            <a:r>
              <a:rPr lang="en-GB" sz="1800" dirty="0">
                <a:effectLst/>
                <a:latin typeface="Calibri" panose="020F0502020204030204" pitchFamily="34" charset="0"/>
                <a:ea typeface="TimesNewRomanPS-ItalicMT-Identi"/>
              </a:rPr>
              <a:t>. If interest rates changing with time: </a:t>
            </a:r>
            <a:r>
              <a:rPr lang="en-GB" sz="1800" i="1" dirty="0" err="1">
                <a:effectLst/>
                <a:latin typeface="Calibri" panose="020F0502020204030204" pitchFamily="34" charset="0"/>
                <a:ea typeface="TimesNewRomanPS-ItalicMT-Identi"/>
              </a:rPr>
              <a:t>F</a:t>
            </a:r>
            <a:r>
              <a:rPr lang="en-GB" sz="1800" i="1" baseline="-25000" dirty="0" err="1">
                <a:effectLst/>
                <a:latin typeface="Calibri" panose="020F0502020204030204" pitchFamily="34" charset="0"/>
                <a:ea typeface="TimesNewRomanPS-ItalicMT-Identi"/>
              </a:rPr>
              <a:t>n</a:t>
            </a:r>
            <a:r>
              <a:rPr lang="en-GB" sz="1800" i="1" dirty="0">
                <a:effectLst/>
                <a:latin typeface="Calibri" panose="020F0502020204030204" pitchFamily="34" charset="0"/>
                <a:ea typeface="TimesNewRomanPS-ItalicMT-Identi"/>
              </a:rPr>
              <a:t>=P(1 + i</a:t>
            </a:r>
            <a:r>
              <a:rPr lang="en-GB" sz="1800" i="1" baseline="-25000" dirty="0">
                <a:effectLst/>
                <a:latin typeface="Calibri" panose="020F0502020204030204" pitchFamily="34" charset="0"/>
                <a:ea typeface="TimesNewRomanPS-ItalicMT-Identi"/>
              </a:rPr>
              <a:t>1</a:t>
            </a:r>
            <a:r>
              <a:rPr lang="en-GB" sz="1800" i="1" dirty="0">
                <a:effectLst/>
                <a:latin typeface="Calibri" panose="020F0502020204030204" pitchFamily="34" charset="0"/>
                <a:ea typeface="TimesNewRomanPS-ItalicMT-Identi"/>
              </a:rPr>
              <a:t>) (1 + i</a:t>
            </a:r>
            <a:r>
              <a:rPr lang="en-GB" sz="1800" i="1" baseline="-25000" dirty="0">
                <a:effectLst/>
                <a:latin typeface="Calibri" panose="020F0502020204030204" pitchFamily="34" charset="0"/>
                <a:ea typeface="TimesNewRomanPS-ItalicMT-Identi"/>
              </a:rPr>
              <a:t>2</a:t>
            </a:r>
            <a:r>
              <a:rPr lang="en-GB" sz="1800" i="1" dirty="0">
                <a:effectLst/>
                <a:latin typeface="Calibri" panose="020F0502020204030204" pitchFamily="34" charset="0"/>
                <a:ea typeface="TimesNewRomanPS-ItalicMT-Identi"/>
              </a:rPr>
              <a:t>) (1 + i</a:t>
            </a:r>
            <a:r>
              <a:rPr lang="en-GB" sz="1800" i="1" baseline="-25000" dirty="0">
                <a:effectLst/>
                <a:latin typeface="Calibri" panose="020F0502020204030204" pitchFamily="34" charset="0"/>
                <a:ea typeface="TimesNewRomanPS-ItalicMT-Identi"/>
              </a:rPr>
              <a:t>3</a:t>
            </a:r>
            <a:r>
              <a:rPr lang="en-GB" sz="1800" i="1" dirty="0">
                <a:effectLst/>
                <a:latin typeface="Calibri" panose="020F0502020204030204" pitchFamily="34" charset="0"/>
                <a:ea typeface="TimesNewRomanPS-ItalicMT-Identi"/>
              </a:rPr>
              <a:t>)… (1 + i</a:t>
            </a:r>
            <a:r>
              <a:rPr lang="en-GB" sz="1800" i="1" baseline="-25000" dirty="0">
                <a:effectLst/>
                <a:latin typeface="Calibri" panose="020F0502020204030204" pitchFamily="34" charset="0"/>
                <a:ea typeface="TimesNewRomanPS-ItalicMT-Identi"/>
              </a:rPr>
              <a:t>n</a:t>
            </a:r>
            <a:r>
              <a:rPr lang="en-GB" sz="1800" i="1" dirty="0">
                <a:effectLst/>
                <a:latin typeface="Calibri" panose="020F0502020204030204" pitchFamily="34" charset="0"/>
                <a:ea typeface="TimesNewRomanPS-ItalicMT-Identi"/>
              </a:rPr>
              <a:t>)</a:t>
            </a:r>
            <a:endParaRPr lang="en-US" sz="1800" kern="100" dirty="0">
              <a:solidFill>
                <a:schemeClr val="tx1"/>
              </a:solidFill>
              <a:effectLst/>
              <a:latin typeface="Calibri" panose="020F0502020204030204" pitchFamily="34" charset="0"/>
              <a:ea typeface="Calibri" panose="020F0502020204030204" pitchFamily="34" charset="0"/>
            </a:endParaRPr>
          </a:p>
        </p:txBody>
      </p:sp>
      <p:sp>
        <p:nvSpPr>
          <p:cNvPr id="4" name="Segnaposto piè di pagina 3">
            <a:extLst>
              <a:ext uri="{FF2B5EF4-FFF2-40B4-BE49-F238E27FC236}">
                <a16:creationId xmlns:a16="http://schemas.microsoft.com/office/drawing/2014/main" id="{2E911B8E-C4F7-4FA9-D4AF-934E07B10103}"/>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9F82DD57-5F05-AA7B-0B76-B8127E5049C9}"/>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63236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81D9C-6582-5BE7-EC8A-80F9F67389B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A803406-7961-9E30-7788-1418A088F210}"/>
              </a:ext>
            </a:extLst>
          </p:cNvPr>
          <p:cNvSpPr>
            <a:spLocks noGrp="1"/>
          </p:cNvSpPr>
          <p:nvPr>
            <p:ph type="title"/>
          </p:nvPr>
        </p:nvSpPr>
        <p:spPr/>
        <p:txBody>
          <a:bodyPr/>
          <a:lstStyle/>
          <a:p>
            <a:r>
              <a:rPr lang="en-GB" dirty="0"/>
              <a:t>Key concepts</a:t>
            </a:r>
          </a:p>
        </p:txBody>
      </p:sp>
      <p:sp>
        <p:nvSpPr>
          <p:cNvPr id="3" name="Segnaposto contenuto 2">
            <a:extLst>
              <a:ext uri="{FF2B5EF4-FFF2-40B4-BE49-F238E27FC236}">
                <a16:creationId xmlns:a16="http://schemas.microsoft.com/office/drawing/2014/main" id="{F02C4356-B852-BCC3-B986-534C2F09E9B4}"/>
              </a:ext>
            </a:extLst>
          </p:cNvPr>
          <p:cNvSpPr>
            <a:spLocks noGrp="1"/>
          </p:cNvSpPr>
          <p:nvPr>
            <p:ph idx="1"/>
          </p:nvPr>
        </p:nvSpPr>
        <p:spPr>
          <a:xfrm>
            <a:off x="838200" y="1825625"/>
            <a:ext cx="10515600" cy="4631322"/>
          </a:xfrm>
        </p:spPr>
        <p:txBody>
          <a:bodyPr>
            <a:normAutofit/>
          </a:bodyPr>
          <a:lstStyle/>
          <a:p>
            <a:pPr marL="0" marR="0" algn="l">
              <a:lnSpc>
                <a:spcPct val="115000"/>
              </a:lnSpc>
              <a:spcBef>
                <a:spcPts val="0"/>
              </a:spcBef>
              <a:spcAft>
                <a:spcPts val="1000"/>
              </a:spcAft>
            </a:pPr>
            <a:r>
              <a:rPr lang="en-US" sz="1800" b="1" kern="100" dirty="0">
                <a:solidFill>
                  <a:schemeClr val="tx1"/>
                </a:solidFill>
                <a:latin typeface="Calibri" panose="020F0502020204030204" pitchFamily="34" charset="0"/>
                <a:cs typeface="Open Sans" panose="020B0606030504020204" pitchFamily="34" charset="0"/>
              </a:rPr>
              <a:t>Cash Flow Diagrams (CFD) </a:t>
            </a:r>
            <a:r>
              <a:rPr lang="en-US" sz="1800" kern="100" dirty="0">
                <a:solidFill>
                  <a:schemeClr val="tx1"/>
                </a:solidFill>
                <a:latin typeface="Calibri" panose="020F0502020204030204" pitchFamily="34" charset="0"/>
                <a:cs typeface="Open Sans" panose="020B0606030504020204" pitchFamily="34" charset="0"/>
              </a:rPr>
              <a:t>Cash flow diagrams are visual representations of revenue and spending over a period of time. </a:t>
            </a:r>
          </a:p>
        </p:txBody>
      </p:sp>
      <p:sp>
        <p:nvSpPr>
          <p:cNvPr id="4" name="Segnaposto piè di pagina 3">
            <a:extLst>
              <a:ext uri="{FF2B5EF4-FFF2-40B4-BE49-F238E27FC236}">
                <a16:creationId xmlns:a16="http://schemas.microsoft.com/office/drawing/2014/main" id="{50B58D2B-75DB-1BEE-2EE7-FAECBA5B416D}"/>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8920CCE9-D953-ACB2-A4D6-EEB0DF32C8D2}"/>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Picture 5">
            <a:extLst>
              <a:ext uri="{FF2B5EF4-FFF2-40B4-BE49-F238E27FC236}">
                <a16:creationId xmlns:a16="http://schemas.microsoft.com/office/drawing/2014/main" id="{739E40EA-4EE5-24D1-1E98-FEC9CAB1AC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7436" y="4468136"/>
            <a:ext cx="3232718" cy="1852782"/>
          </a:xfrm>
          <a:prstGeom prst="rect">
            <a:avLst/>
          </a:prstGeom>
          <a:noFill/>
          <a:ln>
            <a:noFill/>
          </a:ln>
        </p:spPr>
      </p:pic>
      <p:pic>
        <p:nvPicPr>
          <p:cNvPr id="7" name="Picture 6">
            <a:extLst>
              <a:ext uri="{FF2B5EF4-FFF2-40B4-BE49-F238E27FC236}">
                <a16:creationId xmlns:a16="http://schemas.microsoft.com/office/drawing/2014/main" id="{7D1B114B-EB5F-E186-10A0-9B00EBE6A3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5704" y="4352092"/>
            <a:ext cx="3316338" cy="1947384"/>
          </a:xfrm>
          <a:prstGeom prst="rect">
            <a:avLst/>
          </a:prstGeom>
          <a:noFill/>
          <a:ln>
            <a:noFill/>
          </a:ln>
        </p:spPr>
      </p:pic>
      <p:sp>
        <p:nvSpPr>
          <p:cNvPr id="11" name="TextBox 10">
            <a:extLst>
              <a:ext uri="{FF2B5EF4-FFF2-40B4-BE49-F238E27FC236}">
                <a16:creationId xmlns:a16="http://schemas.microsoft.com/office/drawing/2014/main" id="{2515D32A-D517-3889-EF82-E9263C20D332}"/>
              </a:ext>
            </a:extLst>
          </p:cNvPr>
          <p:cNvSpPr txBox="1"/>
          <p:nvPr/>
        </p:nvSpPr>
        <p:spPr>
          <a:xfrm>
            <a:off x="1184553" y="2520984"/>
            <a:ext cx="6096000" cy="392159"/>
          </a:xfrm>
          <a:prstGeom prst="rect">
            <a:avLst/>
          </a:prstGeom>
          <a:noFill/>
        </p:spPr>
        <p:txBody>
          <a:bodyPr wrap="square">
            <a:spAutoFit/>
          </a:bodyPr>
          <a:lstStyle/>
          <a:p>
            <a:pPr marL="457200" lvl="1">
              <a:lnSpc>
                <a:spcPct val="115000"/>
              </a:lnSpc>
              <a:spcBef>
                <a:spcPts val="0"/>
              </a:spcBef>
              <a:spcAft>
                <a:spcPts val="1000"/>
              </a:spcAft>
            </a:pPr>
            <a:r>
              <a:rPr lang="en-GB" sz="1800" kern="100" dirty="0">
                <a:solidFill>
                  <a:schemeClr val="tx1"/>
                </a:solidFill>
                <a:effectLst/>
                <a:latin typeface="Calibri" panose="020F0502020204030204" pitchFamily="34" charset="0"/>
                <a:ea typeface="Calibri" panose="020F0502020204030204" pitchFamily="34" charset="0"/>
              </a:rPr>
              <a:t>Discrete Cash Flow </a:t>
            </a:r>
            <a:r>
              <a:rPr lang="en-GB" sz="1800" kern="100" dirty="0" err="1">
                <a:solidFill>
                  <a:schemeClr val="tx1"/>
                </a:solidFill>
                <a:effectLst/>
                <a:latin typeface="Calibri" panose="020F0502020204030204" pitchFamily="34" charset="0"/>
                <a:ea typeface="Calibri" panose="020F0502020204030204" pitchFamily="34" charset="0"/>
              </a:rPr>
              <a:t>Diagra</a:t>
            </a:r>
            <a:r>
              <a:rPr lang="en-US" sz="1800"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m</a:t>
            </a:r>
          </a:p>
        </p:txBody>
      </p:sp>
      <p:sp>
        <p:nvSpPr>
          <p:cNvPr id="13" name="TextBox 12">
            <a:extLst>
              <a:ext uri="{FF2B5EF4-FFF2-40B4-BE49-F238E27FC236}">
                <a16:creationId xmlns:a16="http://schemas.microsoft.com/office/drawing/2014/main" id="{703927F5-6DC4-D35D-0279-517A15DD0FE0}"/>
              </a:ext>
            </a:extLst>
          </p:cNvPr>
          <p:cNvSpPr txBox="1"/>
          <p:nvPr/>
        </p:nvSpPr>
        <p:spPr>
          <a:xfrm>
            <a:off x="5903495" y="2482869"/>
            <a:ext cx="6096000" cy="392159"/>
          </a:xfrm>
          <a:prstGeom prst="rect">
            <a:avLst/>
          </a:prstGeom>
          <a:noFill/>
        </p:spPr>
        <p:txBody>
          <a:bodyPr wrap="square">
            <a:spAutoFit/>
          </a:bodyPr>
          <a:lstStyle/>
          <a:p>
            <a:pPr marL="457200" lvl="1">
              <a:lnSpc>
                <a:spcPct val="115000"/>
              </a:lnSpc>
              <a:spcBef>
                <a:spcPts val="0"/>
              </a:spcBef>
              <a:spcAft>
                <a:spcPts val="1000"/>
              </a:spcAft>
            </a:pPr>
            <a:r>
              <a:rPr lang="en-GB" sz="1800" kern="100" dirty="0">
                <a:solidFill>
                  <a:schemeClr val="tx1"/>
                </a:solidFill>
                <a:effectLst/>
                <a:latin typeface="Calibri" panose="020F0502020204030204" pitchFamily="34" charset="0"/>
                <a:ea typeface="Calibri" panose="020F0502020204030204" pitchFamily="34" charset="0"/>
              </a:rPr>
              <a:t>Cumulative Cash Flow Diagram</a:t>
            </a:r>
            <a:endParaRPr lang="en-US" sz="1800"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endParaRPr>
          </a:p>
        </p:txBody>
      </p:sp>
      <p:sp>
        <p:nvSpPr>
          <p:cNvPr id="9" name="Rectangle 3">
            <a:extLst>
              <a:ext uri="{FF2B5EF4-FFF2-40B4-BE49-F238E27FC236}">
                <a16:creationId xmlns:a16="http://schemas.microsoft.com/office/drawing/2014/main" id="{F769663E-16F3-A0BB-881B-BA4E27E78FDC}"/>
              </a:ext>
            </a:extLst>
          </p:cNvPr>
          <p:cNvSpPr>
            <a:spLocks noChangeArrowheads="1"/>
          </p:cNvSpPr>
          <p:nvPr/>
        </p:nvSpPr>
        <p:spPr bwMode="auto">
          <a:xfrm>
            <a:off x="1184553" y="3151869"/>
            <a:ext cx="41184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v-SE"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For example: a company invested 0,5M, 0,75M and 0,9M USD at the end of years 1, 2, and 3, respectively to build a plant. The lifetime of the plant is 10 years and the </a:t>
            </a:r>
            <a:r>
              <a:rPr kumimoji="0" lang="en-GB" altLang="sv-SE"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annualincome</a:t>
            </a:r>
            <a:r>
              <a:rPr kumimoji="0" lang="en-GB" altLang="sv-SE"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was 0,4M USD except the 1</a:t>
            </a:r>
            <a:r>
              <a:rPr kumimoji="0" lang="en-GB" altLang="sv-SE" sz="12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rPr>
              <a:t>st</a:t>
            </a:r>
            <a:r>
              <a:rPr kumimoji="0" lang="en-GB" altLang="sv-SE"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year of operation, which was 0,3M USD. The discrete CFD is shown on the right</a:t>
            </a:r>
            <a:r>
              <a:rPr kumimoji="0" lang="sv-SE" altLang="sv-SE" sz="800" b="0" i="0" u="none" strike="noStrike" cap="none" normalizeH="0" baseline="0" dirty="0">
                <a:ln>
                  <a:noFill/>
                </a:ln>
                <a:solidFill>
                  <a:schemeClr val="tx1"/>
                </a:solidFill>
                <a:effectLst/>
                <a:latin typeface="Arial" panose="020B0604020202020204" pitchFamily="34" charset="0"/>
              </a:rPr>
              <a:t> </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7D1B9852-0456-1A45-BCAC-0DF19C509234}"/>
              </a:ext>
            </a:extLst>
          </p:cNvPr>
          <p:cNvSpPr txBox="1"/>
          <p:nvPr/>
        </p:nvSpPr>
        <p:spPr>
          <a:xfrm>
            <a:off x="6264441" y="3101783"/>
            <a:ext cx="4243138" cy="646331"/>
          </a:xfrm>
          <a:prstGeom prst="rect">
            <a:avLst/>
          </a:prstGeom>
          <a:noFill/>
        </p:spPr>
        <p:txBody>
          <a:bodyPr wrap="square">
            <a:spAutoFit/>
          </a:bodyPr>
          <a:lstStyle/>
          <a:p>
            <a:r>
              <a:rPr lang="en-GB" sz="1200" kern="100" dirty="0">
                <a:effectLst/>
                <a:latin typeface="Calibri" panose="020F0502020204030204" pitchFamily="34" charset="0"/>
                <a:ea typeface="Calibri" panose="020F0502020204030204" pitchFamily="34" charset="0"/>
              </a:rPr>
              <a:t> </a:t>
            </a:r>
            <a:r>
              <a:rPr lang="en-GB" sz="1200" dirty="0">
                <a:latin typeface="Arial" panose="020B0604020202020204" pitchFamily="34" charset="0"/>
              </a:rPr>
              <a:t>the cumulative CFD keeps a running total of the cash flows occurring in a project. For the same plant shown in the previous example, the cumulative CFD becomes</a:t>
            </a:r>
            <a:endParaRPr lang="sv-SE" sz="1200" dirty="0">
              <a:latin typeface="Arial" panose="020B0604020202020204" pitchFamily="34" charset="0"/>
            </a:endParaRPr>
          </a:p>
        </p:txBody>
      </p:sp>
    </p:spTree>
    <p:extLst>
      <p:ext uri="{BB962C8B-B14F-4D97-AF65-F5344CB8AC3E}">
        <p14:creationId xmlns:p14="http://schemas.microsoft.com/office/powerpoint/2010/main" val="206455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5F448-E968-CE01-896D-890813CC6E0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A0D58C9-3B2B-EC81-98C6-2164F5BA8DC9}"/>
              </a:ext>
            </a:extLst>
          </p:cNvPr>
          <p:cNvSpPr>
            <a:spLocks noGrp="1"/>
          </p:cNvSpPr>
          <p:nvPr>
            <p:ph type="title"/>
          </p:nvPr>
        </p:nvSpPr>
        <p:spPr/>
        <p:txBody>
          <a:bodyPr/>
          <a:lstStyle/>
          <a:p>
            <a:r>
              <a:rPr lang="en-GB" dirty="0"/>
              <a:t>Key concepts</a:t>
            </a:r>
          </a:p>
        </p:txBody>
      </p:sp>
      <p:sp>
        <p:nvSpPr>
          <p:cNvPr id="3" name="Segnaposto contenuto 2">
            <a:extLst>
              <a:ext uri="{FF2B5EF4-FFF2-40B4-BE49-F238E27FC236}">
                <a16:creationId xmlns:a16="http://schemas.microsoft.com/office/drawing/2014/main" id="{F042266F-9DD1-E1DB-3D00-3341FCE477A0}"/>
              </a:ext>
            </a:extLst>
          </p:cNvPr>
          <p:cNvSpPr>
            <a:spLocks noGrp="1"/>
          </p:cNvSpPr>
          <p:nvPr>
            <p:ph idx="1"/>
          </p:nvPr>
        </p:nvSpPr>
        <p:spPr>
          <a:xfrm>
            <a:off x="838200" y="1825625"/>
            <a:ext cx="10515600" cy="4631322"/>
          </a:xfrm>
        </p:spPr>
        <p:txBody>
          <a:bodyPr>
            <a:normAutofit/>
          </a:bodyPr>
          <a:lstStyle/>
          <a:p>
            <a:pPr marL="0">
              <a:lnSpc>
                <a:spcPct val="115000"/>
              </a:lnSpc>
              <a:spcBef>
                <a:spcPts val="0"/>
              </a:spcBef>
              <a:spcAft>
                <a:spcPts val="1000"/>
              </a:spcAft>
            </a:pPr>
            <a:r>
              <a:rPr lang="en-US" sz="18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Inflation</a:t>
            </a:r>
            <a:r>
              <a:rPr lang="en-US" sz="1800"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a:t>
            </a:r>
            <a:r>
              <a:rPr lang="sv-SE" sz="1800" dirty="0">
                <a:solidFill>
                  <a:schemeClr val="tx1"/>
                </a:solidFill>
                <a:latin typeface="Minion Pro"/>
                <a:ea typeface="Calibri" panose="020F0502020204030204" pitchFamily="34" charset="0"/>
                <a:cs typeface="Open Sans" panose="020B0606030504020204" pitchFamily="34" charset="0"/>
              </a:rPr>
              <a:t> </a:t>
            </a:r>
            <a:r>
              <a:rPr lang="en-GB" sz="1800" kern="100" dirty="0">
                <a:solidFill>
                  <a:schemeClr val="tx1"/>
                </a:solidFill>
                <a:latin typeface="Calibri" panose="020F0502020204030204" pitchFamily="34" charset="0"/>
                <a:cs typeface="Open Sans" panose="020B0606030504020204" pitchFamily="34" charset="0"/>
              </a:rPr>
              <a:t>Inflation measures how much more expensive a set of goods and services has become over a certain period, usually a year (IMF). Inflation is the rate of increase in prices over a given period of time</a:t>
            </a:r>
            <a:r>
              <a:rPr lang="en-GB" sz="1800" kern="100" dirty="0">
                <a:effectLst/>
                <a:latin typeface="Calibri" panose="020F0502020204030204" pitchFamily="34" charset="0"/>
                <a:ea typeface="Calibri" panose="020F0502020204030204" pitchFamily="34" charset="0"/>
              </a:rPr>
              <a:t>.</a:t>
            </a:r>
          </a:p>
          <a:p>
            <a:pPr marL="0">
              <a:lnSpc>
                <a:spcPct val="115000"/>
              </a:lnSpc>
              <a:spcBef>
                <a:spcPts val="0"/>
              </a:spcBef>
              <a:spcAft>
                <a:spcPts val="1000"/>
              </a:spcAft>
            </a:pPr>
            <a:r>
              <a:rPr lang="en-US" sz="1800" b="1"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Depreciation of Capital Investment</a:t>
            </a:r>
            <a:r>
              <a:rPr lang="en-US" sz="1800" kern="100" dirty="0">
                <a:solidFill>
                  <a:schemeClr val="tx1"/>
                </a:solidFill>
                <a:effectLst/>
                <a:latin typeface="Calibri" panose="020F0502020204030204" pitchFamily="34" charset="0"/>
                <a:ea typeface="Calibri" panose="020F0502020204030204" pitchFamily="34" charset="0"/>
                <a:cs typeface="Open Sans" panose="020B0606030504020204" pitchFamily="34" charset="0"/>
              </a:rPr>
              <a:t>: a reduction in the value of an asset with the passage of time, due in particular to wear and tear. There are a number of methods that accountants can use to depreciate capital assets. They include straight-line, declining balance, double-declining balance, sum-of-the-years' digits, and unit of production.</a:t>
            </a:r>
          </a:p>
          <a:p>
            <a:pPr marL="0">
              <a:lnSpc>
                <a:spcPct val="115000"/>
              </a:lnSpc>
              <a:spcBef>
                <a:spcPts val="0"/>
              </a:spcBef>
              <a:spcAft>
                <a:spcPts val="1000"/>
              </a:spcAft>
            </a:pPr>
            <a:r>
              <a:rPr lang="en-US" sz="18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Taxation</a:t>
            </a:r>
            <a:r>
              <a:rPr lang="en-US" sz="1800" b="1" kern="100" dirty="0">
                <a:solidFill>
                  <a:schemeClr val="tx1"/>
                </a:solidFill>
                <a:latin typeface="Calibri" panose="020F0502020204030204" pitchFamily="34" charset="0"/>
                <a:ea typeface="Calibri" panose="020F0502020204030204" pitchFamily="34" charset="0"/>
                <a:cs typeface="Open Sans" panose="020B0606030504020204" pitchFamily="34" charset="0"/>
              </a:rPr>
              <a:t>: </a:t>
            </a:r>
            <a:r>
              <a:rPr lang="en-US" sz="1800" kern="100" dirty="0">
                <a:solidFill>
                  <a:schemeClr val="tx1"/>
                </a:solidFill>
                <a:latin typeface="Calibri" panose="020F0502020204030204" pitchFamily="34" charset="0"/>
                <a:cs typeface="Open Sans" panose="020B0606030504020204" pitchFamily="34" charset="0"/>
              </a:rPr>
              <a:t>Taxation is the imposition of compulsory levies on individuals or entities by governments in almost every country of the world. </a:t>
            </a:r>
          </a:p>
          <a:p>
            <a:pPr marL="0" marR="0" algn="l">
              <a:lnSpc>
                <a:spcPct val="115000"/>
              </a:lnSpc>
              <a:spcBef>
                <a:spcPts val="0"/>
              </a:spcBef>
              <a:spcAft>
                <a:spcPts val="1000"/>
              </a:spcAft>
            </a:pPr>
            <a:r>
              <a:rPr lang="en-US" sz="18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Capital cost: </a:t>
            </a:r>
            <a:r>
              <a:rPr lang="en-GB" sz="1800" kern="100" dirty="0">
                <a:solidFill>
                  <a:schemeClr val="tx1"/>
                </a:solidFill>
                <a:effectLst/>
                <a:latin typeface="Calibri" panose="020F0502020204030204" pitchFamily="34" charset="0"/>
                <a:ea typeface="Calibri" panose="020F0502020204030204" pitchFamily="34" charset="0"/>
              </a:rPr>
              <a:t>Capital cost pertains to the costs associated with construction of a new process/plant or modifications to an existing process/plant. The capital cost must take into consideration many costs other than the purchased cost of the equipment.</a:t>
            </a:r>
          </a:p>
          <a:p>
            <a:pPr marL="0" marR="0" algn="l">
              <a:lnSpc>
                <a:spcPct val="115000"/>
              </a:lnSpc>
              <a:spcBef>
                <a:spcPts val="0"/>
              </a:spcBef>
              <a:spcAft>
                <a:spcPts val="1000"/>
              </a:spcAft>
            </a:pPr>
            <a:r>
              <a:rPr lang="it-IT" sz="18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Manufacturing costs: </a:t>
            </a:r>
            <a:r>
              <a:rPr lang="en-US" sz="1800" kern="100" dirty="0">
                <a:solidFill>
                  <a:schemeClr val="tx1"/>
                </a:solidFill>
                <a:effectLst/>
                <a:latin typeface="Calibri" panose="020F0502020204030204" pitchFamily="34" charset="0"/>
                <a:ea typeface="Calibri" panose="020F0502020204030204" pitchFamily="34" charset="0"/>
              </a:rPr>
              <a:t>Manufacturing costs cover the costs associated with the day-to-day operation.</a:t>
            </a:r>
            <a:endParaRPr lang="sv-SE" sz="1800" kern="100" dirty="0">
              <a:solidFill>
                <a:schemeClr val="tx1"/>
              </a:solidFill>
              <a:latin typeface="Calibri" panose="020F0502020204030204" pitchFamily="34" charset="0"/>
              <a:cs typeface="Open Sans" panose="020B0606030504020204" pitchFamily="34" charset="0"/>
            </a:endParaRPr>
          </a:p>
        </p:txBody>
      </p:sp>
      <p:sp>
        <p:nvSpPr>
          <p:cNvPr id="4" name="Segnaposto piè di pagina 3">
            <a:extLst>
              <a:ext uri="{FF2B5EF4-FFF2-40B4-BE49-F238E27FC236}">
                <a16:creationId xmlns:a16="http://schemas.microsoft.com/office/drawing/2014/main" id="{B675AF21-854F-B8C1-4D85-D591FCDAC75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DA00B42B-68B4-FE41-54A5-D0B9E80E6378}"/>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3754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4CFEB-0C0A-1E21-58DA-1C5B67556E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21E5A1-308D-173C-B220-FF6645915893}"/>
              </a:ext>
            </a:extLst>
          </p:cNvPr>
          <p:cNvSpPr>
            <a:spLocks noGrp="1"/>
          </p:cNvSpPr>
          <p:nvPr>
            <p:ph type="title"/>
          </p:nvPr>
        </p:nvSpPr>
        <p:spPr/>
        <p:txBody>
          <a:bodyPr>
            <a:normAutofit/>
          </a:bodyPr>
          <a:lstStyle/>
          <a:p>
            <a:r>
              <a:rPr lang="en-US" dirty="0"/>
              <a:t>Marketing strategies</a:t>
            </a:r>
            <a:endParaRPr lang="sv-SE" dirty="0"/>
          </a:p>
        </p:txBody>
      </p:sp>
      <p:sp>
        <p:nvSpPr>
          <p:cNvPr id="7" name="Text Placeholder 6">
            <a:extLst>
              <a:ext uri="{FF2B5EF4-FFF2-40B4-BE49-F238E27FC236}">
                <a16:creationId xmlns:a16="http://schemas.microsoft.com/office/drawing/2014/main" id="{C84B68C8-A3EF-2CD6-E352-C6DBA547CEF0}"/>
              </a:ext>
            </a:extLst>
          </p:cNvPr>
          <p:cNvSpPr>
            <a:spLocks noGrp="1"/>
          </p:cNvSpPr>
          <p:nvPr>
            <p:ph type="body" idx="1"/>
          </p:nvPr>
        </p:nvSpPr>
        <p:spPr/>
        <p:txBody>
          <a:bodyPr>
            <a:normAutofit/>
          </a:bodyPr>
          <a:lstStyle/>
          <a:p>
            <a:pPr marL="0" indent="0">
              <a:buNone/>
            </a:pPr>
            <a:endParaRPr lang="sv-SE" sz="2000" i="1" dirty="0"/>
          </a:p>
        </p:txBody>
      </p:sp>
      <p:sp>
        <p:nvSpPr>
          <p:cNvPr id="4" name="Footer Placeholder 3">
            <a:extLst>
              <a:ext uri="{FF2B5EF4-FFF2-40B4-BE49-F238E27FC236}">
                <a16:creationId xmlns:a16="http://schemas.microsoft.com/office/drawing/2014/main" id="{A4B5CB74-0F77-1A18-353B-C684BC318CC6}"/>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F8581B95-3685-DE6B-B065-326501D9AF30}"/>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58764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FE4E9C-7D61-C6C5-5D84-7E45481B63AF}"/>
              </a:ext>
            </a:extLst>
          </p:cNvPr>
          <p:cNvSpPr>
            <a:spLocks noGrp="1"/>
          </p:cNvSpPr>
          <p:nvPr>
            <p:ph type="title"/>
          </p:nvPr>
        </p:nvSpPr>
        <p:spPr/>
        <p:txBody>
          <a:bodyPr/>
          <a:lstStyle/>
          <a:p>
            <a:r>
              <a:rPr lang="sv-SE" dirty="0"/>
              <a:t>Market </a:t>
            </a:r>
            <a:r>
              <a:rPr lang="sv-SE" dirty="0" err="1"/>
              <a:t>development</a:t>
            </a:r>
            <a:r>
              <a:rPr lang="sv-SE" dirty="0"/>
              <a:t> </a:t>
            </a:r>
            <a:r>
              <a:rPr lang="sv-SE" dirty="0" err="1"/>
              <a:t>strategies</a:t>
            </a:r>
            <a:endParaRPr lang="sv-SE" dirty="0"/>
          </a:p>
        </p:txBody>
      </p:sp>
      <p:sp>
        <p:nvSpPr>
          <p:cNvPr id="7" name="Content Placeholder 6">
            <a:extLst>
              <a:ext uri="{FF2B5EF4-FFF2-40B4-BE49-F238E27FC236}">
                <a16:creationId xmlns:a16="http://schemas.microsoft.com/office/drawing/2014/main" id="{7DE0D811-4664-CDA8-7D2D-5F831C9843EA}"/>
              </a:ext>
            </a:extLst>
          </p:cNvPr>
          <p:cNvSpPr>
            <a:spLocks noGrp="1"/>
          </p:cNvSpPr>
          <p:nvPr>
            <p:ph idx="1"/>
          </p:nvPr>
        </p:nvSpPr>
        <p:spPr/>
        <p:txBody>
          <a:bodyPr>
            <a:normAutofit fontScale="92500" lnSpcReduction="10000"/>
          </a:bodyPr>
          <a:lstStyle/>
          <a:p>
            <a:r>
              <a:rPr lang="sv-SE" dirty="0" err="1"/>
              <a:t>Key</a:t>
            </a:r>
            <a:r>
              <a:rPr lang="sv-SE" dirty="0"/>
              <a:t> </a:t>
            </a:r>
            <a:r>
              <a:rPr lang="sv-SE" dirty="0" err="1"/>
              <a:t>strategies</a:t>
            </a:r>
            <a:endParaRPr lang="sv-SE" dirty="0"/>
          </a:p>
          <a:p>
            <a:pPr lvl="1"/>
            <a:r>
              <a:rPr lang="en-US" dirty="0"/>
              <a:t>pricing - you could implement competitive price structures with offers and discounts or, to command a higher price, provide a product with more value than the competitor’s.</a:t>
            </a:r>
          </a:p>
          <a:p>
            <a:pPr lvl="1"/>
            <a:r>
              <a:rPr lang="en-US" dirty="0"/>
              <a:t>distribution - you could develop new channels to reach target customers, </a:t>
            </a:r>
            <a:r>
              <a:rPr lang="en-US" dirty="0" err="1"/>
              <a:t>eg</a:t>
            </a:r>
            <a:r>
              <a:rPr lang="en-US" dirty="0"/>
              <a:t> sell online if you currently only have a 'brick and mortar' shop</a:t>
            </a:r>
          </a:p>
          <a:p>
            <a:pPr lvl="1"/>
            <a:r>
              <a:rPr lang="en-US" dirty="0"/>
              <a:t>branding - you could create a new brand for products aiming to reach a target market or a specific customer segment.</a:t>
            </a:r>
          </a:p>
          <a:p>
            <a:pPr lvl="1"/>
            <a:r>
              <a:rPr lang="en-US" dirty="0"/>
              <a:t>promotion - you could consider tailoring promotional messages to entice customers with offers, vouchers, loyalty schemes, </a:t>
            </a:r>
            <a:r>
              <a:rPr lang="en-US" dirty="0" err="1"/>
              <a:t>etc</a:t>
            </a:r>
            <a:endParaRPr lang="en-US" dirty="0"/>
          </a:p>
          <a:p>
            <a:pPr lvl="1"/>
            <a:r>
              <a:rPr lang="en-US" dirty="0"/>
              <a:t>sales - you could target a different demographic segment or type of customer to create new leads and opportunities.</a:t>
            </a:r>
          </a:p>
          <a:p>
            <a:pPr lvl="1"/>
            <a:r>
              <a:rPr lang="en-US" dirty="0"/>
              <a:t>product development - you could alter an existing product or develop a new one for the untapped market</a:t>
            </a:r>
          </a:p>
          <a:p>
            <a:pPr lvl="1"/>
            <a:endParaRPr lang="sv-SE" dirty="0"/>
          </a:p>
        </p:txBody>
      </p:sp>
      <p:sp>
        <p:nvSpPr>
          <p:cNvPr id="4" name="Footer Placeholder 3">
            <a:extLst>
              <a:ext uri="{FF2B5EF4-FFF2-40B4-BE49-F238E27FC236}">
                <a16:creationId xmlns:a16="http://schemas.microsoft.com/office/drawing/2014/main" id="{8DD9835C-8781-3D8A-6785-2D9576FBDD4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4CFB5104-9DBE-4695-6681-7A1C958EDBCC}"/>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234305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5225-1766-5DF3-D33D-4F1E9567FB49}"/>
              </a:ext>
            </a:extLst>
          </p:cNvPr>
          <p:cNvSpPr>
            <a:spLocks noGrp="1"/>
          </p:cNvSpPr>
          <p:nvPr>
            <p:ph type="title"/>
          </p:nvPr>
        </p:nvSpPr>
        <p:spPr/>
        <p:txBody>
          <a:bodyPr/>
          <a:lstStyle/>
          <a:p>
            <a:r>
              <a:rPr lang="sv-SE" dirty="0" err="1"/>
              <a:t>Some</a:t>
            </a:r>
            <a:r>
              <a:rPr lang="sv-SE" dirty="0"/>
              <a:t> </a:t>
            </a:r>
            <a:r>
              <a:rPr lang="sv-SE" dirty="0" err="1"/>
              <a:t>popular</a:t>
            </a:r>
            <a:r>
              <a:rPr lang="sv-SE" dirty="0"/>
              <a:t> </a:t>
            </a:r>
            <a:r>
              <a:rPr lang="sv-SE" dirty="0" err="1"/>
              <a:t>strategies</a:t>
            </a:r>
            <a:endParaRPr lang="sv-SE" dirty="0"/>
          </a:p>
        </p:txBody>
      </p:sp>
      <p:sp>
        <p:nvSpPr>
          <p:cNvPr id="3" name="Content Placeholder 2">
            <a:extLst>
              <a:ext uri="{FF2B5EF4-FFF2-40B4-BE49-F238E27FC236}">
                <a16:creationId xmlns:a16="http://schemas.microsoft.com/office/drawing/2014/main" id="{89611668-6CB1-D188-FEB6-B05F8387F35A}"/>
              </a:ext>
            </a:extLst>
          </p:cNvPr>
          <p:cNvSpPr>
            <a:spLocks noGrp="1"/>
          </p:cNvSpPr>
          <p:nvPr>
            <p:ph idx="1"/>
          </p:nvPr>
        </p:nvSpPr>
        <p:spPr/>
        <p:txBody>
          <a:bodyPr>
            <a:normAutofit/>
          </a:bodyPr>
          <a:lstStyle/>
          <a:p>
            <a:r>
              <a:rPr lang="en-US" dirty="0"/>
              <a:t>Geographic expansion</a:t>
            </a:r>
          </a:p>
          <a:p>
            <a:r>
              <a:rPr lang="en-US" dirty="0"/>
              <a:t>Upselling to existing customers</a:t>
            </a:r>
          </a:p>
          <a:p>
            <a:r>
              <a:rPr lang="en-US" dirty="0"/>
              <a:t>Attracting non-users</a:t>
            </a:r>
          </a:p>
          <a:p>
            <a:r>
              <a:rPr lang="en-US" dirty="0"/>
              <a:t>Attracting competitors’ customers</a:t>
            </a:r>
          </a:p>
          <a:p>
            <a:r>
              <a:rPr lang="en-US" dirty="0"/>
              <a:t>New Customer Segments</a:t>
            </a:r>
          </a:p>
          <a:p>
            <a:r>
              <a:rPr lang="en-US" dirty="0"/>
              <a:t>Product Modification</a:t>
            </a:r>
          </a:p>
          <a:p>
            <a:r>
              <a:rPr lang="en-US" dirty="0"/>
              <a:t>Strategic Alliances</a:t>
            </a:r>
          </a:p>
          <a:p>
            <a:r>
              <a:rPr lang="en-US" dirty="0"/>
              <a:t>New Sales Channels</a:t>
            </a:r>
          </a:p>
          <a:p>
            <a:endParaRPr lang="sv-SE" dirty="0"/>
          </a:p>
        </p:txBody>
      </p:sp>
      <p:sp>
        <p:nvSpPr>
          <p:cNvPr id="4" name="Footer Placeholder 3">
            <a:extLst>
              <a:ext uri="{FF2B5EF4-FFF2-40B4-BE49-F238E27FC236}">
                <a16:creationId xmlns:a16="http://schemas.microsoft.com/office/drawing/2014/main" id="{B0DBF6AC-A1FC-4809-5F92-66E78C4E379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AA962EEF-FBA9-AE9E-9443-04C70E2CB729}"/>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576731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9B96-FB30-4207-7ADB-1A536CA061E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4F54C90-8BD8-3FC6-4334-3BA079BFD1AA}"/>
              </a:ext>
            </a:extLst>
          </p:cNvPr>
          <p:cNvSpPr>
            <a:spLocks noGrp="1"/>
          </p:cNvSpPr>
          <p:nvPr>
            <p:ph type="title"/>
          </p:nvPr>
        </p:nvSpPr>
        <p:spPr/>
        <p:txBody>
          <a:bodyPr>
            <a:normAutofit/>
          </a:bodyPr>
          <a:lstStyle/>
          <a:p>
            <a:r>
              <a:rPr lang="en-US" dirty="0"/>
              <a:t>How to start a vertical farming business</a:t>
            </a:r>
            <a:endParaRPr lang="sv-SE" dirty="0"/>
          </a:p>
        </p:txBody>
      </p:sp>
      <p:sp>
        <p:nvSpPr>
          <p:cNvPr id="7" name="Text Placeholder 6">
            <a:extLst>
              <a:ext uri="{FF2B5EF4-FFF2-40B4-BE49-F238E27FC236}">
                <a16:creationId xmlns:a16="http://schemas.microsoft.com/office/drawing/2014/main" id="{4540E1E3-2F9A-860C-5AC9-D8CD5C018121}"/>
              </a:ext>
            </a:extLst>
          </p:cNvPr>
          <p:cNvSpPr>
            <a:spLocks noGrp="1"/>
          </p:cNvSpPr>
          <p:nvPr>
            <p:ph type="body" idx="1"/>
          </p:nvPr>
        </p:nvSpPr>
        <p:spPr/>
        <p:txBody>
          <a:bodyPr>
            <a:normAutofit/>
          </a:bodyPr>
          <a:lstStyle/>
          <a:p>
            <a:pPr marL="0" indent="0">
              <a:buNone/>
            </a:pPr>
            <a:r>
              <a:rPr lang="en-US" sz="2000" i="1" dirty="0"/>
              <a:t>Ref: ISIFARMER. (n.d.). How to start vertical farming: a complete guide to build a vertical farming business. https://isifarmer.com/learn/how-to-start-vertical-farming</a:t>
            </a:r>
            <a:endParaRPr lang="sv-SE" sz="2000" i="1" dirty="0"/>
          </a:p>
        </p:txBody>
      </p:sp>
      <p:sp>
        <p:nvSpPr>
          <p:cNvPr id="4" name="Footer Placeholder 3">
            <a:extLst>
              <a:ext uri="{FF2B5EF4-FFF2-40B4-BE49-F238E27FC236}">
                <a16:creationId xmlns:a16="http://schemas.microsoft.com/office/drawing/2014/main" id="{92AEF630-0588-7178-1F87-336151922F67}"/>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51339CA6-6EF2-D6D5-F72B-4BB2A1897380}"/>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925562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2084-B20A-72FA-663A-A2102CAD26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CBAECD-5650-DDE9-0010-0F4E1DC3A63C}"/>
              </a:ext>
            </a:extLst>
          </p:cNvPr>
          <p:cNvSpPr>
            <a:spLocks noGrp="1"/>
          </p:cNvSpPr>
          <p:nvPr>
            <p:ph type="title"/>
          </p:nvPr>
        </p:nvSpPr>
        <p:spPr/>
        <p:txBody>
          <a:bodyPr/>
          <a:lstStyle/>
          <a:p>
            <a:r>
              <a:rPr lang="en-US" dirty="0"/>
              <a:t>before set-up a vertical farm</a:t>
            </a:r>
            <a:endParaRPr lang="sv-SE" dirty="0"/>
          </a:p>
        </p:txBody>
      </p:sp>
      <p:sp>
        <p:nvSpPr>
          <p:cNvPr id="7" name="Content Placeholder 6">
            <a:extLst>
              <a:ext uri="{FF2B5EF4-FFF2-40B4-BE49-F238E27FC236}">
                <a16:creationId xmlns:a16="http://schemas.microsoft.com/office/drawing/2014/main" id="{FC8251EA-D897-04F4-A994-4941CAAEFDA1}"/>
              </a:ext>
            </a:extLst>
          </p:cNvPr>
          <p:cNvSpPr>
            <a:spLocks noGrp="1"/>
          </p:cNvSpPr>
          <p:nvPr>
            <p:ph idx="1"/>
          </p:nvPr>
        </p:nvSpPr>
        <p:spPr/>
        <p:txBody>
          <a:bodyPr>
            <a:normAutofit/>
          </a:bodyPr>
          <a:lstStyle/>
          <a:p>
            <a:r>
              <a:rPr lang="sv-SE" dirty="0"/>
              <a:t>Steps: </a:t>
            </a:r>
          </a:p>
          <a:p>
            <a:pPr marL="914400" lvl="1" indent="-457200">
              <a:buFont typeface="+mj-lt"/>
              <a:buAutoNum type="arabicPeriod"/>
            </a:pPr>
            <a:r>
              <a:rPr lang="en-US" dirty="0"/>
              <a:t>Determine your goals</a:t>
            </a:r>
          </a:p>
          <a:p>
            <a:pPr marL="914400" lvl="1" indent="-457200">
              <a:buFont typeface="+mj-lt"/>
              <a:buAutoNum type="arabicPeriod"/>
            </a:pPr>
            <a:r>
              <a:rPr lang="en-US" dirty="0"/>
              <a:t>Research supply and demand</a:t>
            </a:r>
          </a:p>
          <a:p>
            <a:pPr marL="914400" lvl="1" indent="-457200">
              <a:buFont typeface="+mj-lt"/>
              <a:buAutoNum type="arabicPeriod"/>
            </a:pPr>
            <a:r>
              <a:rPr lang="en-US" dirty="0"/>
              <a:t>Regulations and permits</a:t>
            </a:r>
          </a:p>
          <a:p>
            <a:pPr marL="914400" lvl="1" indent="-457200">
              <a:buFont typeface="+mj-lt"/>
              <a:buAutoNum type="arabicPeriod"/>
            </a:pPr>
            <a:r>
              <a:rPr lang="en-US" dirty="0"/>
              <a:t>Choose a location</a:t>
            </a:r>
          </a:p>
          <a:p>
            <a:pPr marL="914400" lvl="1" indent="-457200">
              <a:buFont typeface="+mj-lt"/>
              <a:buAutoNum type="arabicPeriod"/>
            </a:pPr>
            <a:r>
              <a:rPr lang="en-US" dirty="0"/>
              <a:t>Choose your crops</a:t>
            </a:r>
          </a:p>
          <a:p>
            <a:pPr marL="914400" lvl="1" indent="-457200">
              <a:buFont typeface="+mj-lt"/>
              <a:buAutoNum type="arabicPeriod"/>
            </a:pPr>
            <a:r>
              <a:rPr lang="en-US" dirty="0"/>
              <a:t>Choose the vertical farming equipment</a:t>
            </a:r>
          </a:p>
          <a:p>
            <a:pPr marL="914400" lvl="1" indent="-457200">
              <a:buFont typeface="+mj-lt"/>
              <a:buAutoNum type="arabicPeriod"/>
            </a:pPr>
            <a:r>
              <a:rPr lang="en-US" dirty="0"/>
              <a:t>Time to calculate the costs</a:t>
            </a:r>
          </a:p>
          <a:p>
            <a:pPr marL="914400" lvl="1" indent="-457200">
              <a:buFont typeface="+mj-lt"/>
              <a:buAutoNum type="arabicPeriod"/>
            </a:pPr>
            <a:r>
              <a:rPr lang="en-US" dirty="0"/>
              <a:t>Secure funding</a:t>
            </a:r>
          </a:p>
          <a:p>
            <a:pPr marL="914400" lvl="1" indent="-457200">
              <a:buFont typeface="+mj-lt"/>
              <a:buAutoNum type="arabicPeriod"/>
            </a:pPr>
            <a:r>
              <a:rPr lang="en-US" dirty="0"/>
              <a:t>Set-up your farm</a:t>
            </a:r>
          </a:p>
          <a:p>
            <a:pPr lvl="1"/>
            <a:endParaRPr lang="sv-SE" dirty="0"/>
          </a:p>
        </p:txBody>
      </p:sp>
      <p:sp>
        <p:nvSpPr>
          <p:cNvPr id="4" name="Footer Placeholder 3">
            <a:extLst>
              <a:ext uri="{FF2B5EF4-FFF2-40B4-BE49-F238E27FC236}">
                <a16:creationId xmlns:a16="http://schemas.microsoft.com/office/drawing/2014/main" id="{A650723E-3BD6-4DAB-ACC6-BAC89EBAE11D}"/>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8D80E654-C706-1AC8-4A0B-5090EDE41179}"/>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890409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1DD53-5F6C-E58F-659D-2F294E9D144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A482155-38DE-CBC8-1EE7-7379C6B1C767}"/>
              </a:ext>
            </a:extLst>
          </p:cNvPr>
          <p:cNvSpPr>
            <a:spLocks noGrp="1"/>
          </p:cNvSpPr>
          <p:nvPr>
            <p:ph type="title"/>
          </p:nvPr>
        </p:nvSpPr>
        <p:spPr/>
        <p:txBody>
          <a:bodyPr/>
          <a:lstStyle/>
          <a:p>
            <a:r>
              <a:rPr lang="en-US" dirty="0"/>
              <a:t>after set-up a vertical farm</a:t>
            </a:r>
            <a:endParaRPr lang="sv-SE" dirty="0"/>
          </a:p>
        </p:txBody>
      </p:sp>
      <p:sp>
        <p:nvSpPr>
          <p:cNvPr id="7" name="Content Placeholder 6">
            <a:extLst>
              <a:ext uri="{FF2B5EF4-FFF2-40B4-BE49-F238E27FC236}">
                <a16:creationId xmlns:a16="http://schemas.microsoft.com/office/drawing/2014/main" id="{DBCED469-A9C5-F321-483A-A4E32603FB26}"/>
              </a:ext>
            </a:extLst>
          </p:cNvPr>
          <p:cNvSpPr>
            <a:spLocks noGrp="1"/>
          </p:cNvSpPr>
          <p:nvPr>
            <p:ph idx="1"/>
          </p:nvPr>
        </p:nvSpPr>
        <p:spPr/>
        <p:txBody>
          <a:bodyPr>
            <a:normAutofit/>
          </a:bodyPr>
          <a:lstStyle/>
          <a:p>
            <a:r>
              <a:rPr lang="sv-SE" dirty="0"/>
              <a:t>Steps: </a:t>
            </a:r>
          </a:p>
          <a:p>
            <a:pPr marL="914400" lvl="1" indent="-457200">
              <a:buFont typeface="+mj-lt"/>
              <a:buAutoNum type="arabicPeriod"/>
            </a:pPr>
            <a:r>
              <a:rPr lang="en-US" dirty="0"/>
              <a:t>Monitor plant growth</a:t>
            </a:r>
          </a:p>
          <a:p>
            <a:pPr marL="914400" lvl="1" indent="-457200">
              <a:buFont typeface="+mj-lt"/>
              <a:buAutoNum type="arabicPeriod"/>
            </a:pPr>
            <a:r>
              <a:rPr lang="en-US" dirty="0"/>
              <a:t>Harvest and sell your products</a:t>
            </a:r>
          </a:p>
          <a:p>
            <a:pPr marL="914400" lvl="1" indent="-457200">
              <a:buFont typeface="+mj-lt"/>
              <a:buAutoNum type="arabicPeriod"/>
            </a:pPr>
            <a:r>
              <a:rPr lang="en-US" dirty="0"/>
              <a:t>Analyze your data</a:t>
            </a:r>
          </a:p>
          <a:p>
            <a:pPr marL="914400" lvl="1" indent="-457200">
              <a:buFont typeface="+mj-lt"/>
              <a:buAutoNum type="arabicPeriod"/>
            </a:pPr>
            <a:r>
              <a:rPr lang="en-US" dirty="0"/>
              <a:t>Continuously improve</a:t>
            </a:r>
          </a:p>
          <a:p>
            <a:pPr lvl="1"/>
            <a:endParaRPr lang="sv-SE" dirty="0"/>
          </a:p>
        </p:txBody>
      </p:sp>
      <p:sp>
        <p:nvSpPr>
          <p:cNvPr id="4" name="Footer Placeholder 3">
            <a:extLst>
              <a:ext uri="{FF2B5EF4-FFF2-40B4-BE49-F238E27FC236}">
                <a16:creationId xmlns:a16="http://schemas.microsoft.com/office/drawing/2014/main" id="{AC3BA87B-BCD2-1DD6-C596-1D73275B82CD}"/>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8E0F69FC-54CD-61CF-83C1-5A7746679193}"/>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52890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 y="2123260"/>
            <a:ext cx="12047620" cy="2387600"/>
          </a:xfrm>
        </p:spPr>
        <p:txBody>
          <a:bodyPr>
            <a:noAutofit/>
          </a:bodyPr>
          <a:lstStyle/>
          <a:p>
            <a:r>
              <a:rPr lang="en-GB" sz="4800" b="1" dirty="0">
                <a:solidFill>
                  <a:srgbClr val="94C020"/>
                </a:solidFill>
                <a:latin typeface="+mn-lt"/>
              </a:rPr>
              <a:t>Course: </a:t>
            </a:r>
            <a:r>
              <a:rPr lang="en-GB" sz="4800" b="0" dirty="0">
                <a:solidFill>
                  <a:srgbClr val="94C020"/>
                </a:solidFill>
                <a:latin typeface="+mn-lt"/>
              </a:rPr>
              <a:t>HEI</a:t>
            </a:r>
            <a:br>
              <a:rPr lang="en-GB" sz="4800" b="1" dirty="0">
                <a:solidFill>
                  <a:srgbClr val="94C020"/>
                </a:solidFill>
                <a:latin typeface="+mn-lt"/>
              </a:rPr>
            </a:br>
            <a:r>
              <a:rPr lang="en-GB" sz="4800" b="1" dirty="0">
                <a:solidFill>
                  <a:srgbClr val="94C020"/>
                </a:solidFill>
                <a:latin typeface="+mn-lt"/>
              </a:rPr>
              <a:t>Module: </a:t>
            </a:r>
            <a:r>
              <a:rPr lang="en-GB" sz="4800" b="0" dirty="0">
                <a:solidFill>
                  <a:srgbClr val="94C020"/>
                </a:solidFill>
                <a:latin typeface="+mn-lt"/>
              </a:rPr>
              <a:t>Controlled environment agriculture</a:t>
            </a:r>
            <a:br>
              <a:rPr lang="en-GB" sz="4800" b="1" dirty="0">
                <a:solidFill>
                  <a:srgbClr val="94C020"/>
                </a:solidFill>
                <a:latin typeface="+mn-lt"/>
              </a:rPr>
            </a:br>
            <a:r>
              <a:rPr lang="en-GB" sz="4800" b="1" dirty="0">
                <a:solidFill>
                  <a:srgbClr val="94C020"/>
                </a:solidFill>
                <a:latin typeface="+mn-lt"/>
              </a:rPr>
              <a:t>Learning Unit:</a:t>
            </a:r>
            <a:r>
              <a:rPr lang="en-US" sz="4800" b="0" dirty="0">
                <a:solidFill>
                  <a:srgbClr val="94C020"/>
                </a:solidFill>
                <a:latin typeface="+mn-lt"/>
              </a:rPr>
              <a:t>Entrepreneurship in Vertical Farming: Business Models, Financial Planning and Marketing Strategies</a:t>
            </a:r>
            <a:endParaRPr lang="en-GB" sz="4800" b="0"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it-IT" dirty="0">
                <a:solidFill>
                  <a:schemeClr val="tx1">
                    <a:lumMod val="65000"/>
                    <a:lumOff val="35000"/>
                  </a:schemeClr>
                </a:solidFill>
              </a:rPr>
              <a:t>Hailong Li</a:t>
            </a:r>
          </a:p>
          <a:p>
            <a:pPr marL="0" indent="0">
              <a:buNone/>
            </a:pPr>
            <a:r>
              <a:rPr lang="it-IT" dirty="0"/>
              <a:t>Mälardalen University</a:t>
            </a:r>
          </a:p>
          <a:p>
            <a:pPr marL="0" indent="0">
              <a:buNone/>
            </a:pPr>
            <a:r>
              <a:rPr lang="it-IT" dirty="0">
                <a:solidFill>
                  <a:schemeClr val="tx1">
                    <a:lumMod val="65000"/>
                    <a:lumOff val="35000"/>
                  </a:schemeClr>
                </a:solidFill>
              </a:rPr>
              <a:t>Sweden </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0F032-8168-8C44-1EEF-643300362C6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57904D-7134-5B6C-CBF1-82A97B1E7675}"/>
              </a:ext>
            </a:extLst>
          </p:cNvPr>
          <p:cNvSpPr>
            <a:spLocks noGrp="1"/>
          </p:cNvSpPr>
          <p:nvPr>
            <p:ph type="title"/>
          </p:nvPr>
        </p:nvSpPr>
        <p:spPr/>
        <p:txBody>
          <a:bodyPr>
            <a:normAutofit/>
          </a:bodyPr>
          <a:lstStyle/>
          <a:p>
            <a:r>
              <a:rPr lang="en-US" dirty="0"/>
              <a:t>Case studies of urban/vertical farming</a:t>
            </a:r>
            <a:endParaRPr lang="sv-SE" dirty="0"/>
          </a:p>
        </p:txBody>
      </p:sp>
      <p:sp>
        <p:nvSpPr>
          <p:cNvPr id="7" name="Text Placeholder 6">
            <a:extLst>
              <a:ext uri="{FF2B5EF4-FFF2-40B4-BE49-F238E27FC236}">
                <a16:creationId xmlns:a16="http://schemas.microsoft.com/office/drawing/2014/main" id="{FEB90137-1ABC-40DC-BA88-561DD73407BB}"/>
              </a:ext>
            </a:extLst>
          </p:cNvPr>
          <p:cNvSpPr>
            <a:spLocks noGrp="1"/>
          </p:cNvSpPr>
          <p:nvPr>
            <p:ph type="body" idx="1"/>
          </p:nvPr>
        </p:nvSpPr>
        <p:spPr/>
        <p:txBody>
          <a:bodyPr>
            <a:normAutofit/>
          </a:bodyPr>
          <a:lstStyle/>
          <a:p>
            <a:pPr marL="0" indent="0">
              <a:buNone/>
            </a:pPr>
            <a:endParaRPr lang="sv-SE" sz="2000" i="1" dirty="0"/>
          </a:p>
        </p:txBody>
      </p:sp>
      <p:sp>
        <p:nvSpPr>
          <p:cNvPr id="4" name="Footer Placeholder 3">
            <a:extLst>
              <a:ext uri="{FF2B5EF4-FFF2-40B4-BE49-F238E27FC236}">
                <a16:creationId xmlns:a16="http://schemas.microsoft.com/office/drawing/2014/main" id="{39529B68-D8F9-34EA-6247-BFE61A42B23C}"/>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5C4A550A-5883-9A07-DC2C-E548955ECBED}"/>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21250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9928A7-F4A5-9974-C3E7-F0ED1D3DA88B}"/>
              </a:ext>
            </a:extLst>
          </p:cNvPr>
          <p:cNvSpPr>
            <a:spLocks noGrp="1"/>
          </p:cNvSpPr>
          <p:nvPr>
            <p:ph type="title"/>
          </p:nvPr>
        </p:nvSpPr>
        <p:spPr/>
        <p:txBody>
          <a:bodyPr>
            <a:normAutofit fontScale="90000"/>
          </a:bodyPr>
          <a:lstStyle/>
          <a:p>
            <a:r>
              <a:rPr lang="en-US" dirty="0"/>
              <a:t>Thammasat University Urban Rooftop Farm (</a:t>
            </a:r>
            <a:r>
              <a:rPr lang="en-US" dirty="0" err="1"/>
              <a:t>Greenroofs</a:t>
            </a:r>
            <a:r>
              <a:rPr lang="en-US" dirty="0"/>
              <a:t>)</a:t>
            </a:r>
            <a:endParaRPr lang="sv-SE" dirty="0"/>
          </a:p>
        </p:txBody>
      </p:sp>
      <p:sp>
        <p:nvSpPr>
          <p:cNvPr id="9" name="Content Placeholder 8">
            <a:extLst>
              <a:ext uri="{FF2B5EF4-FFF2-40B4-BE49-F238E27FC236}">
                <a16:creationId xmlns:a16="http://schemas.microsoft.com/office/drawing/2014/main" id="{10B6EA34-12EF-8899-2C0D-60921549A495}"/>
              </a:ext>
            </a:extLst>
          </p:cNvPr>
          <p:cNvSpPr>
            <a:spLocks noGrp="1"/>
          </p:cNvSpPr>
          <p:nvPr>
            <p:ph idx="1"/>
          </p:nvPr>
        </p:nvSpPr>
        <p:spPr>
          <a:xfrm>
            <a:off x="838200" y="1825625"/>
            <a:ext cx="6477000" cy="4351338"/>
          </a:xfrm>
        </p:spPr>
        <p:txBody>
          <a:bodyPr/>
          <a:lstStyle/>
          <a:p>
            <a:r>
              <a:rPr lang="en-US" sz="1800" dirty="0">
                <a:solidFill>
                  <a:srgbClr val="000000"/>
                </a:solidFill>
                <a:effectLst/>
                <a:latin typeface="Calibri" panose="020F0502020204030204" pitchFamily="34" charset="0"/>
                <a:ea typeface="Calibri" panose="020F0502020204030204" pitchFamily="34" charset="0"/>
              </a:rPr>
              <a:t>Designed by LANDPROCESS, the $31 million TURF incorporates sustainable food production, renewable energy, organic waste, water management and public space within its 22,000 square meters. </a:t>
            </a:r>
          </a:p>
          <a:p>
            <a:r>
              <a:rPr lang="en-US" sz="1800" dirty="0">
                <a:solidFill>
                  <a:srgbClr val="000000"/>
                </a:solidFill>
                <a:effectLst/>
                <a:latin typeface="Calibri" panose="020F0502020204030204" pitchFamily="34" charset="0"/>
                <a:ea typeface="Calibri" panose="020F0502020204030204" pitchFamily="34" charset="0"/>
              </a:rPr>
              <a:t>TURF grows more than 40 edible species, including rice, indigenous vegetables and herbs, and fruit trees. </a:t>
            </a:r>
            <a:endParaRPr lang="en-US" sz="1800" dirty="0">
              <a:solidFill>
                <a:srgbClr val="000000"/>
              </a:solidFill>
              <a:latin typeface="Calibri" panose="020F0502020204030204" pitchFamily="34" charset="0"/>
              <a:ea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The roof is equipped with solar panels, capable of producing up to 500,000 watts per hour to irrigate the urban farm from the retaining ponds and power the building beneath it.</a:t>
            </a:r>
            <a:endParaRPr lang="sv-SE" dirty="0"/>
          </a:p>
        </p:txBody>
      </p:sp>
      <p:sp>
        <p:nvSpPr>
          <p:cNvPr id="4" name="Footer Placeholder 3">
            <a:extLst>
              <a:ext uri="{FF2B5EF4-FFF2-40B4-BE49-F238E27FC236}">
                <a16:creationId xmlns:a16="http://schemas.microsoft.com/office/drawing/2014/main" id="{8449AD98-40EB-7A53-DA3C-010902315AB3}"/>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44C3ED8B-D83A-BB7A-C803-10513E5367D5}"/>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10" name="图片 1">
            <a:extLst>
              <a:ext uri="{FF2B5EF4-FFF2-40B4-BE49-F238E27FC236}">
                <a16:creationId xmlns:a16="http://schemas.microsoft.com/office/drawing/2014/main" id="{EA730E1F-553A-2182-B2B2-7A627545A6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2923" y="1626101"/>
            <a:ext cx="3815080" cy="1873250"/>
          </a:xfrm>
          <a:prstGeom prst="rect">
            <a:avLst/>
          </a:prstGeom>
        </p:spPr>
      </p:pic>
      <p:pic>
        <p:nvPicPr>
          <p:cNvPr id="11" name="图片 1">
            <a:extLst>
              <a:ext uri="{FF2B5EF4-FFF2-40B4-BE49-F238E27FC236}">
                <a16:creationId xmlns:a16="http://schemas.microsoft.com/office/drawing/2014/main" id="{705E04FB-D684-8F26-7747-F3941A35F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923" y="3938838"/>
            <a:ext cx="3822065" cy="1860550"/>
          </a:xfrm>
          <a:prstGeom prst="rect">
            <a:avLst/>
          </a:prstGeom>
        </p:spPr>
      </p:pic>
    </p:spTree>
    <p:extLst>
      <p:ext uri="{BB962C8B-B14F-4D97-AF65-F5344CB8AC3E}">
        <p14:creationId xmlns:p14="http://schemas.microsoft.com/office/powerpoint/2010/main" val="4268781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BC69-DCFC-F092-45FB-F735AEA9DC21}"/>
              </a:ext>
            </a:extLst>
          </p:cNvPr>
          <p:cNvSpPr>
            <a:spLocks noGrp="1"/>
          </p:cNvSpPr>
          <p:nvPr>
            <p:ph type="title"/>
          </p:nvPr>
        </p:nvSpPr>
        <p:spPr/>
        <p:txBody>
          <a:bodyPr>
            <a:normAutofit fontScale="90000"/>
          </a:bodyPr>
          <a:lstStyle/>
          <a:p>
            <a:r>
              <a:rPr lang="en-US" dirty="0"/>
              <a:t>Brooklyn Grange Rooftop Farm (BROOKLYN GRANGE)</a:t>
            </a:r>
            <a:endParaRPr lang="sv-SE" dirty="0"/>
          </a:p>
        </p:txBody>
      </p:sp>
      <p:sp>
        <p:nvSpPr>
          <p:cNvPr id="3" name="Content Placeholder 2">
            <a:extLst>
              <a:ext uri="{FF2B5EF4-FFF2-40B4-BE49-F238E27FC236}">
                <a16:creationId xmlns:a16="http://schemas.microsoft.com/office/drawing/2014/main" id="{353E3BB7-5B62-DF6E-F596-C84394BA5833}"/>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The farm's start-up budget was estimated to be $165,000 to get the farm up and running, later increased to $200,000 because the first farm site was over 4,000 square feet. </a:t>
            </a:r>
          </a:p>
          <a:p>
            <a:r>
              <a:rPr lang="en-US" sz="1800" dirty="0">
                <a:solidFill>
                  <a:srgbClr val="000000"/>
                </a:solidFill>
                <a:latin typeface="Calibri" panose="020F0502020204030204" pitchFamily="34" charset="0"/>
              </a:rPr>
              <a:t>More than 30 types of organic fruits and vegetables are grown on the Brooklyn farm, with tomatoes being the dominant crop, and others such as peppers, kale, beets, cabbage, herbs, carrots, radishes, beans, and more. The farm produces about 50,000 pounds of organic food each year, which is commonly used to host visitors, sell, and serve CSA members and restaurants. </a:t>
            </a:r>
            <a:endParaRPr lang="sv-SE" sz="1800" dirty="0">
              <a:solidFill>
                <a:srgbClr val="000000"/>
              </a:solidFill>
              <a:latin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selling crops only accounts for 1/3 of their income, and the other two important profit channels are </a:t>
            </a:r>
            <a:r>
              <a:rPr lang="en-US" sz="1800" dirty="0" err="1">
                <a:solidFill>
                  <a:srgbClr val="000000"/>
                </a:solidFill>
                <a:effectLst/>
                <a:latin typeface="Calibri" panose="020F0502020204030204" pitchFamily="34" charset="0"/>
                <a:ea typeface="Calibri" panose="020F0502020204030204" pitchFamily="34" charset="0"/>
              </a:rPr>
              <a:t>organising</a:t>
            </a:r>
            <a:r>
              <a:rPr lang="en-US" sz="1800" dirty="0">
                <a:solidFill>
                  <a:srgbClr val="000000"/>
                </a:solidFill>
                <a:effectLst/>
                <a:latin typeface="Calibri" panose="020F0502020204030204" pitchFamily="34" charset="0"/>
                <a:ea typeface="Calibri" panose="020F0502020204030204" pitchFamily="34" charset="0"/>
              </a:rPr>
              <a:t> events and providing green roof design and construction services</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AB114FBD-C63A-656C-AA05-64DF72708C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3D5F77F1-DF1B-8144-3C53-FD63B434559C}"/>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Picture 5">
            <a:extLst>
              <a:ext uri="{FF2B5EF4-FFF2-40B4-BE49-F238E27FC236}">
                <a16:creationId xmlns:a16="http://schemas.microsoft.com/office/drawing/2014/main" id="{17A41CE6-5BF2-F2AB-259A-F03A8CD71B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20" y="1752601"/>
            <a:ext cx="3898265" cy="1644650"/>
          </a:xfrm>
          <a:prstGeom prst="rect">
            <a:avLst/>
          </a:prstGeom>
          <a:noFill/>
          <a:ln>
            <a:noFill/>
          </a:ln>
        </p:spPr>
      </p:pic>
      <p:pic>
        <p:nvPicPr>
          <p:cNvPr id="7" name="图片 1">
            <a:extLst>
              <a:ext uri="{FF2B5EF4-FFF2-40B4-BE49-F238E27FC236}">
                <a16:creationId xmlns:a16="http://schemas.microsoft.com/office/drawing/2014/main" id="{FEBF2906-F5FF-59F4-43A1-BF7CE83CD7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120" y="3812858"/>
            <a:ext cx="3924300" cy="1438910"/>
          </a:xfrm>
          <a:prstGeom prst="rect">
            <a:avLst/>
          </a:prstGeom>
        </p:spPr>
      </p:pic>
    </p:spTree>
    <p:extLst>
      <p:ext uri="{BB962C8B-B14F-4D97-AF65-F5344CB8AC3E}">
        <p14:creationId xmlns:p14="http://schemas.microsoft.com/office/powerpoint/2010/main" val="1795608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A6906-5A96-5CDD-2F1B-47DE67364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54090-5BFE-CF36-16CC-83438A00DF56}"/>
              </a:ext>
            </a:extLst>
          </p:cNvPr>
          <p:cNvSpPr>
            <a:spLocks noGrp="1"/>
          </p:cNvSpPr>
          <p:nvPr>
            <p:ph type="title"/>
          </p:nvPr>
        </p:nvSpPr>
        <p:spPr/>
        <p:txBody>
          <a:bodyPr>
            <a:normAutofit fontScale="90000"/>
          </a:bodyPr>
          <a:lstStyle/>
          <a:p>
            <a:r>
              <a:rPr lang="en-US" dirty="0" err="1"/>
              <a:t>GrowUp’s</a:t>
            </a:r>
            <a:r>
              <a:rPr lang="en-US" dirty="0"/>
              <a:t> Aquaponic Urban Farm (</a:t>
            </a:r>
            <a:r>
              <a:rPr lang="en-US" dirty="0" err="1"/>
              <a:t>Designboom</a:t>
            </a:r>
            <a:r>
              <a:rPr lang="en-US" dirty="0"/>
              <a:t>)</a:t>
            </a:r>
            <a:endParaRPr lang="sv-SE" dirty="0"/>
          </a:p>
        </p:txBody>
      </p:sp>
      <p:sp>
        <p:nvSpPr>
          <p:cNvPr id="3" name="Content Placeholder 2">
            <a:extLst>
              <a:ext uri="{FF2B5EF4-FFF2-40B4-BE49-F238E27FC236}">
                <a16:creationId xmlns:a16="http://schemas.microsoft.com/office/drawing/2014/main" id="{C08F5B4A-68DB-0D74-9073-C1792BB2A1CC}"/>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After successfully raising over £16,000 through a Kickstarter campaign, the team constructed their </a:t>
            </a:r>
            <a:r>
              <a:rPr lang="en-US" sz="1800" dirty="0" err="1">
                <a:solidFill>
                  <a:srgbClr val="000000"/>
                </a:solidFill>
                <a:effectLst/>
                <a:latin typeface="Calibri" panose="020F0502020204030204" pitchFamily="34" charset="0"/>
                <a:ea typeface="Calibri" panose="020F0502020204030204" pitchFamily="34" charset="0"/>
              </a:rPr>
              <a:t>GrowUp</a:t>
            </a:r>
            <a:r>
              <a:rPr lang="en-US" sz="1800" dirty="0">
                <a:solidFill>
                  <a:srgbClr val="000000"/>
                </a:solidFill>
                <a:effectLst/>
                <a:latin typeface="Calibri" panose="020F0502020204030204" pitchFamily="34" charset="0"/>
                <a:ea typeface="Calibri" panose="020F0502020204030204" pitchFamily="34" charset="0"/>
              </a:rPr>
              <a:t> Box from a reused shipping container that was modified to include a rooftop greenhouse. </a:t>
            </a:r>
          </a:p>
          <a:p>
            <a:r>
              <a:rPr lang="en-US" sz="1800" dirty="0">
                <a:solidFill>
                  <a:srgbClr val="000000"/>
                </a:solidFill>
                <a:latin typeface="Calibri" panose="020F0502020204030204" pitchFamily="34" charset="0"/>
              </a:rPr>
              <a:t>With a footprint of only 14 square meters, the </a:t>
            </a:r>
            <a:r>
              <a:rPr lang="en-US" sz="1800" dirty="0" err="1">
                <a:solidFill>
                  <a:srgbClr val="000000"/>
                </a:solidFill>
                <a:latin typeface="Calibri" panose="020F0502020204030204" pitchFamily="34" charset="0"/>
              </a:rPr>
              <a:t>GrowUp</a:t>
            </a:r>
            <a:r>
              <a:rPr lang="en-US" sz="1800" dirty="0">
                <a:solidFill>
                  <a:srgbClr val="000000"/>
                </a:solidFill>
                <a:latin typeface="Calibri" panose="020F0502020204030204" pitchFamily="34" charset="0"/>
              </a:rPr>
              <a:t> Box can produce around 100 kilograms of fish and 400 kilograms of lettuce per year.</a:t>
            </a:r>
            <a:endParaRPr lang="sv-SE" sz="1800" dirty="0">
              <a:solidFill>
                <a:srgbClr val="000000"/>
              </a:solidFill>
              <a:latin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Part of a hybrid technology system called aquaponics in which methods of cultivating plants in water are synthesized with the practice of raising aquatic animals, the module is fitted with a rooftop greenhouse fed by the nutrient-rich wastewater from tilapia-filled fish tanks.</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CE924457-5E1D-5C8F-E7DD-2791153D54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AEF7F180-5561-35D1-181B-70FE8BA75DF4}"/>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8" name="图片 1">
            <a:extLst>
              <a:ext uri="{FF2B5EF4-FFF2-40B4-BE49-F238E27FC236}">
                <a16:creationId xmlns:a16="http://schemas.microsoft.com/office/drawing/2014/main" id="{10413D7F-75EE-B7E2-0F70-CF692502FE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1316" y="1663699"/>
            <a:ext cx="2959084" cy="1999575"/>
          </a:xfrm>
          <a:prstGeom prst="rect">
            <a:avLst/>
          </a:prstGeom>
        </p:spPr>
      </p:pic>
      <p:pic>
        <p:nvPicPr>
          <p:cNvPr id="9" name="图片 1">
            <a:extLst>
              <a:ext uri="{FF2B5EF4-FFF2-40B4-BE49-F238E27FC236}">
                <a16:creationId xmlns:a16="http://schemas.microsoft.com/office/drawing/2014/main" id="{08ACAF22-A1A9-23F9-AC37-53000150A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16" y="3874452"/>
            <a:ext cx="2959084" cy="2183191"/>
          </a:xfrm>
          <a:prstGeom prst="rect">
            <a:avLst/>
          </a:prstGeom>
        </p:spPr>
      </p:pic>
    </p:spTree>
    <p:extLst>
      <p:ext uri="{BB962C8B-B14F-4D97-AF65-F5344CB8AC3E}">
        <p14:creationId xmlns:p14="http://schemas.microsoft.com/office/powerpoint/2010/main" val="3459945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60BAF-5868-C149-0372-DE6EC66BD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139A1-2A9E-1A7F-49A1-3499AE0C6CEE}"/>
              </a:ext>
            </a:extLst>
          </p:cNvPr>
          <p:cNvSpPr>
            <a:spLocks noGrp="1"/>
          </p:cNvSpPr>
          <p:nvPr>
            <p:ph type="title"/>
          </p:nvPr>
        </p:nvSpPr>
        <p:spPr/>
        <p:txBody>
          <a:bodyPr>
            <a:normAutofit/>
          </a:bodyPr>
          <a:lstStyle/>
          <a:p>
            <a:r>
              <a:rPr lang="en-US" dirty="0" err="1"/>
              <a:t>Pasona</a:t>
            </a:r>
            <a:r>
              <a:rPr lang="en-US" dirty="0"/>
              <a:t> Urban Farm (</a:t>
            </a:r>
            <a:r>
              <a:rPr lang="en-US" dirty="0" err="1"/>
              <a:t>Buczynski</a:t>
            </a:r>
            <a:r>
              <a:rPr lang="en-US" dirty="0"/>
              <a:t>, 2013)</a:t>
            </a:r>
            <a:endParaRPr lang="sv-SE" dirty="0"/>
          </a:p>
        </p:txBody>
      </p:sp>
      <p:sp>
        <p:nvSpPr>
          <p:cNvPr id="3" name="Content Placeholder 2">
            <a:extLst>
              <a:ext uri="{FF2B5EF4-FFF2-40B4-BE49-F238E27FC236}">
                <a16:creationId xmlns:a16="http://schemas.microsoft.com/office/drawing/2014/main" id="{BFB7E576-D25F-15B1-B079-91FE53A34571}"/>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Throughout the office, vines, trees, plantar boxes and garden beds are a permanent fixture.</a:t>
            </a:r>
          </a:p>
          <a:p>
            <a:r>
              <a:rPr lang="en-US" sz="1800" dirty="0">
                <a:solidFill>
                  <a:srgbClr val="000000"/>
                </a:solidFill>
                <a:effectLst/>
                <a:latin typeface="Calibri" panose="020F0502020204030204" pitchFamily="34" charset="0"/>
                <a:ea typeface="Calibri" panose="020F0502020204030204" pitchFamily="34" charset="0"/>
              </a:rPr>
              <a:t>An intelligent climate control system monitors humidity, temperature and breeze to balance human comfort during office hours and crop growth after hours, </a:t>
            </a:r>
            <a:r>
              <a:rPr lang="en-US" sz="1800" dirty="0" err="1">
                <a:solidFill>
                  <a:srgbClr val="000000"/>
                </a:solidFill>
                <a:effectLst/>
                <a:latin typeface="Calibri" panose="020F0502020204030204" pitchFamily="34" charset="0"/>
                <a:ea typeface="Calibri" panose="020F0502020204030204" pitchFamily="34" charset="0"/>
              </a:rPr>
              <a:t>maximising</a:t>
            </a:r>
            <a:r>
              <a:rPr lang="en-US" sz="1800" dirty="0">
                <a:solidFill>
                  <a:srgbClr val="000000"/>
                </a:solidFill>
                <a:effectLst/>
                <a:latin typeface="Calibri" panose="020F0502020204030204" pitchFamily="34" charset="0"/>
                <a:ea typeface="Calibri" panose="020F0502020204030204" pitchFamily="34" charset="0"/>
              </a:rPr>
              <a:t> crop yield and annual harvest growth. </a:t>
            </a:r>
          </a:p>
          <a:p>
            <a:r>
              <a:rPr lang="en-US" sz="1800" dirty="0">
                <a:solidFill>
                  <a:srgbClr val="000000"/>
                </a:solidFill>
                <a:effectLst/>
                <a:latin typeface="Calibri" panose="020F0502020204030204" pitchFamily="34" charset="0"/>
                <a:ea typeface="Calibri" panose="020F0502020204030204" pitchFamily="34" charset="0"/>
              </a:rPr>
              <a:t>As crops harvested in </a:t>
            </a:r>
            <a:r>
              <a:rPr lang="en-US" sz="1800" dirty="0" err="1">
                <a:solidFill>
                  <a:srgbClr val="000000"/>
                </a:solidFill>
                <a:effectLst/>
                <a:latin typeface="Calibri" panose="020F0502020204030204" pitchFamily="34" charset="0"/>
                <a:ea typeface="Calibri" panose="020F0502020204030204" pitchFamily="34" charset="0"/>
              </a:rPr>
              <a:t>Pasona</a:t>
            </a:r>
            <a:r>
              <a:rPr lang="en-US" sz="1800" dirty="0">
                <a:solidFill>
                  <a:srgbClr val="000000"/>
                </a:solidFill>
                <a:effectLst/>
                <a:latin typeface="Calibri" panose="020F0502020204030204" pitchFamily="34" charset="0"/>
                <a:ea typeface="Calibri" panose="020F0502020204030204" pitchFamily="34" charset="0"/>
              </a:rPr>
              <a:t> headquarters are served within the building cafeterias, it highlights the ‘zero food’ mileage concept of a sustainable food distribution system that reduces energy and transportation costs.</a:t>
            </a:r>
          </a:p>
          <a:p>
            <a:r>
              <a:rPr lang="en-GB" sz="1800" dirty="0">
                <a:solidFill>
                  <a:srgbClr val="000000"/>
                </a:solidFill>
                <a:effectLst/>
                <a:latin typeface="Calibri" panose="020F0502020204030204" pitchFamily="34" charset="0"/>
                <a:ea typeface="Calibri" panose="020F0502020204030204" pitchFamily="34" charset="0"/>
              </a:rPr>
              <a:t>Externally, a double-skin green façade features seasonal flowers and orange trees planted in shallow balconies, creating a living green wall and a dynamic identity to the public. </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847FDE63-14E4-87B2-8075-51EB711134D2}"/>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50D423E0-BC53-657F-1AA5-ABDD7A4C7400}"/>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6" name="图片 1">
            <a:extLst>
              <a:ext uri="{FF2B5EF4-FFF2-40B4-BE49-F238E27FC236}">
                <a16:creationId xmlns:a16="http://schemas.microsoft.com/office/drawing/2014/main" id="{932B25C1-2BB9-16E6-BBA5-0D54676277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988" y="1690687"/>
            <a:ext cx="3255411" cy="2105671"/>
          </a:xfrm>
          <a:prstGeom prst="rect">
            <a:avLst/>
          </a:prstGeom>
        </p:spPr>
      </p:pic>
      <p:pic>
        <p:nvPicPr>
          <p:cNvPr id="7" name="图片 1">
            <a:extLst>
              <a:ext uri="{FF2B5EF4-FFF2-40B4-BE49-F238E27FC236}">
                <a16:creationId xmlns:a16="http://schemas.microsoft.com/office/drawing/2014/main" id="{F8A8D843-F3D2-FCFC-CD26-F66F8121D6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4987" y="4001294"/>
            <a:ext cx="3255411" cy="2084760"/>
          </a:xfrm>
          <a:prstGeom prst="rect">
            <a:avLst/>
          </a:prstGeom>
        </p:spPr>
      </p:pic>
    </p:spTree>
    <p:extLst>
      <p:ext uri="{BB962C8B-B14F-4D97-AF65-F5344CB8AC3E}">
        <p14:creationId xmlns:p14="http://schemas.microsoft.com/office/powerpoint/2010/main" val="3369666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CA952-BD19-6DEA-F420-A424A7859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24906-835B-B524-4664-74EB756FB098}"/>
              </a:ext>
            </a:extLst>
          </p:cNvPr>
          <p:cNvSpPr>
            <a:spLocks noGrp="1"/>
          </p:cNvSpPr>
          <p:nvPr>
            <p:ph type="title"/>
          </p:nvPr>
        </p:nvSpPr>
        <p:spPr/>
        <p:txBody>
          <a:bodyPr>
            <a:normAutofit/>
          </a:bodyPr>
          <a:lstStyle/>
          <a:p>
            <a:r>
              <a:rPr lang="en-US" dirty="0"/>
              <a:t>Growing Underground (Walsh, 2021)</a:t>
            </a:r>
            <a:endParaRPr lang="sv-SE" dirty="0"/>
          </a:p>
        </p:txBody>
      </p:sp>
      <p:sp>
        <p:nvSpPr>
          <p:cNvPr id="3" name="Content Placeholder 2">
            <a:extLst>
              <a:ext uri="{FF2B5EF4-FFF2-40B4-BE49-F238E27FC236}">
                <a16:creationId xmlns:a16="http://schemas.microsoft.com/office/drawing/2014/main" id="{358E978C-9A73-07FF-00D1-C0225B0FF416}"/>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the world’s first subterranean farm uses the latest hydroponic technology and LED lighting powered by renewable energy to produce fresh vegetables.</a:t>
            </a:r>
          </a:p>
          <a:p>
            <a:r>
              <a:rPr lang="en-US" sz="1800" dirty="0">
                <a:solidFill>
                  <a:srgbClr val="000000"/>
                </a:solidFill>
                <a:effectLst/>
                <a:latin typeface="Calibri" panose="020F0502020204030204" pitchFamily="34" charset="0"/>
                <a:ea typeface="Calibri" panose="020F0502020204030204" pitchFamily="34" charset="0"/>
              </a:rPr>
              <a:t>using 70% less water than your typical farming operation. They utilize a closed-loop ebb and flow system where water with nutrients floods the beds of sprouts a few times a day and then is recycled through a reservoir and reused. The plants float in a substrate made from recycled wool carpeting. Lights sit above the plants and are turned on and off to simulate daylight and night time.</a:t>
            </a:r>
          </a:p>
          <a:p>
            <a:r>
              <a:rPr lang="en-US" sz="1800" dirty="0">
                <a:solidFill>
                  <a:srgbClr val="000000"/>
                </a:solidFill>
                <a:effectLst/>
                <a:latin typeface="Calibri" panose="020F0502020204030204" pitchFamily="34" charset="0"/>
                <a:ea typeface="Calibri" panose="020F0502020204030204" pitchFamily="34" charset="0"/>
              </a:rPr>
              <a:t>By 2022, Growing Underground hopes to be producing over 60 </a:t>
            </a:r>
            <a:r>
              <a:rPr lang="en-US" sz="1800" dirty="0" err="1">
                <a:solidFill>
                  <a:srgbClr val="000000"/>
                </a:solidFill>
                <a:effectLst/>
                <a:latin typeface="Calibri" panose="020F0502020204030204" pitchFamily="34" charset="0"/>
                <a:ea typeface="Calibri" panose="020F0502020204030204" pitchFamily="34" charset="0"/>
              </a:rPr>
              <a:t>tonnes</a:t>
            </a:r>
            <a:r>
              <a:rPr lang="en-US" sz="1800" dirty="0">
                <a:solidFill>
                  <a:srgbClr val="000000"/>
                </a:solidFill>
                <a:effectLst/>
                <a:latin typeface="Calibri" panose="020F0502020204030204" pitchFamily="34" charset="0"/>
                <a:ea typeface="Calibri" panose="020F0502020204030204" pitchFamily="34" charset="0"/>
              </a:rPr>
              <a:t> of produce per year from a 528m2 area. That’s enough to meet the yearly lettuce consumption of 10,000 adults. The farm grows 12 times more per unit area than a traditional greenhouse grows in the UK but it also consumes four times more energy per unit area</a:t>
            </a:r>
            <a:r>
              <a:rPr lang="en-GB"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DE9AFC10-1C5F-1700-5EF9-D9D8142F3236}"/>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2E289DB7-D86C-F8C2-61C2-CA8D1B1C4267}"/>
              </a:ext>
            </a:extLst>
          </p:cNvPr>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8" name="图片 1">
            <a:extLst>
              <a:ext uri="{FF2B5EF4-FFF2-40B4-BE49-F238E27FC236}">
                <a16:creationId xmlns:a16="http://schemas.microsoft.com/office/drawing/2014/main" id="{BFF5F033-F76C-E784-9673-4144006E4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632" y="1825625"/>
            <a:ext cx="3086735" cy="2006600"/>
          </a:xfrm>
          <a:prstGeom prst="rect">
            <a:avLst/>
          </a:prstGeom>
        </p:spPr>
      </p:pic>
      <p:pic>
        <p:nvPicPr>
          <p:cNvPr id="9" name="图片 1">
            <a:extLst>
              <a:ext uri="{FF2B5EF4-FFF2-40B4-BE49-F238E27FC236}">
                <a16:creationId xmlns:a16="http://schemas.microsoft.com/office/drawing/2014/main" id="{09068618-F067-E6D3-274E-C64E4B028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631" y="4040664"/>
            <a:ext cx="3086735" cy="2257828"/>
          </a:xfrm>
          <a:prstGeom prst="rect">
            <a:avLst/>
          </a:prstGeom>
        </p:spPr>
      </p:pic>
    </p:spTree>
    <p:extLst>
      <p:ext uri="{BB962C8B-B14F-4D97-AF65-F5344CB8AC3E}">
        <p14:creationId xmlns:p14="http://schemas.microsoft.com/office/powerpoint/2010/main" val="1763320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84254-B189-93D8-A78A-7C2E7294D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38A7F-A972-582A-2300-AF480B7EC996}"/>
              </a:ext>
            </a:extLst>
          </p:cNvPr>
          <p:cNvSpPr>
            <a:spLocks noGrp="1"/>
          </p:cNvSpPr>
          <p:nvPr>
            <p:ph type="title"/>
          </p:nvPr>
        </p:nvSpPr>
        <p:spPr/>
        <p:txBody>
          <a:bodyPr>
            <a:normAutofit/>
          </a:bodyPr>
          <a:lstStyle/>
          <a:p>
            <a:r>
              <a:rPr lang="en-US" dirty="0"/>
              <a:t>Pink Farm (</a:t>
            </a:r>
            <a:r>
              <a:rPr lang="en-US" dirty="0" err="1"/>
              <a:t>Verticalfarm</a:t>
            </a:r>
            <a:r>
              <a:rPr lang="en-US" dirty="0"/>
              <a:t> Daily)</a:t>
            </a:r>
            <a:endParaRPr lang="sv-SE" dirty="0"/>
          </a:p>
        </p:txBody>
      </p:sp>
      <p:sp>
        <p:nvSpPr>
          <p:cNvPr id="3" name="Content Placeholder 2">
            <a:extLst>
              <a:ext uri="{FF2B5EF4-FFF2-40B4-BE49-F238E27FC236}">
                <a16:creationId xmlns:a16="http://schemas.microsoft.com/office/drawing/2014/main" id="{971045AF-AEF3-250E-3F63-BC2CCBBEC8C8}"/>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Pink Farm has 750 square meters available for indoor production of all types of greens, such as lettuce, arugula, chard, spinach, basil, microgreens, among others.</a:t>
            </a:r>
          </a:p>
          <a:p>
            <a:r>
              <a:rPr lang="en-GB" sz="1800" dirty="0">
                <a:solidFill>
                  <a:srgbClr val="000000"/>
                </a:solidFill>
                <a:effectLst/>
                <a:latin typeface="Calibri" panose="020F0502020204030204" pitchFamily="34" charset="0"/>
                <a:ea typeface="Calibri" panose="020F0502020204030204" pitchFamily="34" charset="0"/>
              </a:rPr>
              <a:t>The Pink Farms’ vertical farm produces about three tons per month and up to 130 times more food per square meter of soil. According to Maia, it generates savings of 95% of water and 60% of fertilizers per kilo produced. Bonus: the food is pesticide-free.</a:t>
            </a:r>
          </a:p>
          <a:p>
            <a:r>
              <a:rPr lang="en-GB" sz="1800" dirty="0">
                <a:solidFill>
                  <a:srgbClr val="000000"/>
                </a:solidFill>
                <a:effectLst/>
                <a:latin typeface="Calibri" panose="020F0502020204030204" pitchFamily="34" charset="0"/>
                <a:ea typeface="Calibri" panose="020F0502020204030204" pitchFamily="34" charset="0"/>
              </a:rPr>
              <a:t>Their team works on how to automate specific crops on a large scale in a controlled environment. They have developed a sealed growing system in which there is no air exchange between the growing environment and the external environment. </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6A6AFC34-3829-D3F8-4168-549F92562418}"/>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B4302489-62D2-1789-C485-609BD5E1F05F}"/>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6" name="图片 1">
            <a:extLst>
              <a:ext uri="{FF2B5EF4-FFF2-40B4-BE49-F238E27FC236}">
                <a16:creationId xmlns:a16="http://schemas.microsoft.com/office/drawing/2014/main" id="{F6BCEE22-B821-621F-14F8-84604190FA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690" y="1517333"/>
            <a:ext cx="3318746" cy="2196414"/>
          </a:xfrm>
          <a:prstGeom prst="rect">
            <a:avLst/>
          </a:prstGeom>
        </p:spPr>
      </p:pic>
      <p:pic>
        <p:nvPicPr>
          <p:cNvPr id="7" name="图片 1">
            <a:extLst>
              <a:ext uri="{FF2B5EF4-FFF2-40B4-BE49-F238E27FC236}">
                <a16:creationId xmlns:a16="http://schemas.microsoft.com/office/drawing/2014/main" id="{E1012E87-3C8B-39AA-7769-F1C156518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865" y="4181641"/>
            <a:ext cx="3326149" cy="1040063"/>
          </a:xfrm>
          <a:prstGeom prst="rect">
            <a:avLst/>
          </a:prstGeom>
        </p:spPr>
      </p:pic>
    </p:spTree>
    <p:extLst>
      <p:ext uri="{BB962C8B-B14F-4D97-AF65-F5344CB8AC3E}">
        <p14:creationId xmlns:p14="http://schemas.microsoft.com/office/powerpoint/2010/main" val="1472441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A4EE8-0B4C-7926-9427-74F7849AD7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01ED1-D1F7-C6ED-178A-D896A5188040}"/>
              </a:ext>
            </a:extLst>
          </p:cNvPr>
          <p:cNvSpPr>
            <a:spLocks noGrp="1"/>
          </p:cNvSpPr>
          <p:nvPr>
            <p:ph type="title"/>
          </p:nvPr>
        </p:nvSpPr>
        <p:spPr/>
        <p:txBody>
          <a:bodyPr>
            <a:normAutofit/>
          </a:bodyPr>
          <a:lstStyle/>
          <a:p>
            <a:r>
              <a:rPr lang="en-US" dirty="0" err="1"/>
              <a:t>SpaceFarms</a:t>
            </a:r>
            <a:r>
              <a:rPr lang="en-US" dirty="0"/>
              <a:t> (</a:t>
            </a:r>
            <a:r>
              <a:rPr lang="en-US" dirty="0" err="1"/>
              <a:t>SpaceFarms</a:t>
            </a:r>
            <a:r>
              <a:rPr lang="en-US" dirty="0"/>
              <a:t>)</a:t>
            </a:r>
            <a:endParaRPr lang="sv-SE" dirty="0"/>
          </a:p>
        </p:txBody>
      </p:sp>
      <p:sp>
        <p:nvSpPr>
          <p:cNvPr id="3" name="Content Placeholder 2">
            <a:extLst>
              <a:ext uri="{FF2B5EF4-FFF2-40B4-BE49-F238E27FC236}">
                <a16:creationId xmlns:a16="http://schemas.microsoft.com/office/drawing/2014/main" id="{32144C69-041B-4D0C-666E-2DC68E42D212}"/>
              </a:ext>
            </a:extLst>
          </p:cNvPr>
          <p:cNvSpPr>
            <a:spLocks noGrp="1"/>
          </p:cNvSpPr>
          <p:nvPr>
            <p:ph idx="1"/>
          </p:nvPr>
        </p:nvSpPr>
        <p:spPr>
          <a:xfrm>
            <a:off x="838200" y="1825625"/>
            <a:ext cx="6356684" cy="4351338"/>
          </a:xfrm>
        </p:spPr>
        <p:txBody>
          <a:bodyPr>
            <a:normAutofit/>
          </a:bodyPr>
          <a:lstStyle/>
          <a:p>
            <a:r>
              <a:rPr lang="en-GB" sz="1800" dirty="0" err="1">
                <a:solidFill>
                  <a:srgbClr val="000000"/>
                </a:solidFill>
                <a:effectLst/>
                <a:latin typeface="Calibri" panose="020F0502020204030204" pitchFamily="34" charset="0"/>
                <a:ea typeface="Calibri" panose="020F0502020204030204" pitchFamily="34" charset="0"/>
              </a:rPr>
              <a:t>SpaceFarms</a:t>
            </a:r>
            <a:r>
              <a:rPr lang="en-GB" sz="1800" dirty="0">
                <a:solidFill>
                  <a:srgbClr val="000000"/>
                </a:solidFill>
                <a:effectLst/>
                <a:latin typeface="Calibri" panose="020F0502020204030204" pitchFamily="34" charset="0"/>
                <a:ea typeface="Calibri" panose="020F0502020204030204" pitchFamily="34" charset="0"/>
              </a:rPr>
              <a:t> applies 75% less water than traditional farming. </a:t>
            </a:r>
          </a:p>
          <a:p>
            <a:r>
              <a:rPr lang="en-GB" sz="1800" dirty="0">
                <a:solidFill>
                  <a:srgbClr val="000000"/>
                </a:solidFill>
                <a:effectLst/>
                <a:latin typeface="Calibri" panose="020F0502020204030204" pitchFamily="34" charset="0"/>
                <a:ea typeface="Calibri" panose="020F0502020204030204" pitchFamily="34" charset="0"/>
              </a:rPr>
              <a:t>Modular Farm Spots. The first prototype holds two square meters and can regularly produce 15-20 kg of crops per month, regardless of the season, year-round. Crops are grown without pesticides or herbicides with minimal human </a:t>
            </a:r>
            <a:r>
              <a:rPr lang="en-GB" sz="1800" dirty="0" err="1">
                <a:solidFill>
                  <a:srgbClr val="000000"/>
                </a:solidFill>
                <a:effectLst/>
                <a:latin typeface="Calibri" panose="020F0502020204030204" pitchFamily="34" charset="0"/>
                <a:ea typeface="Calibri" panose="020F0502020204030204" pitchFamily="34" charset="0"/>
              </a:rPr>
              <a:t>labor</a:t>
            </a:r>
            <a:r>
              <a:rPr lang="en-GB" sz="1800" dirty="0">
                <a:solidFill>
                  <a:srgbClr val="000000"/>
                </a:solidFill>
                <a:effectLst/>
                <a:latin typeface="Calibri" panose="020F0502020204030204" pitchFamily="34" charset="0"/>
                <a:ea typeface="Calibri" panose="020F0502020204030204" pitchFamily="34" charset="0"/>
              </a:rPr>
              <a:t> and low utility expenses</a:t>
            </a:r>
          </a:p>
          <a:p>
            <a:r>
              <a:rPr lang="en-US" sz="1800" dirty="0">
                <a:solidFill>
                  <a:srgbClr val="000000"/>
                </a:solidFill>
                <a:effectLst/>
                <a:latin typeface="Calibri" panose="020F0502020204030204" pitchFamily="34" charset="0"/>
                <a:ea typeface="Calibri" panose="020F0502020204030204" pitchFamily="34" charset="0"/>
              </a:rPr>
              <a:t>Using Precise Heating, Ventilation, and Air Conditioning (HVAC Systems), they have full control over the environment where the micro and leafy greens grow. By managing CO2 emission, water recycling, nutrient intake, temperature and humidity sensors, lighting brightness, and intensity, they create perfect conditions for nurturing fresh, 100% pesticides free, high-quality produce. </a:t>
            </a:r>
          </a:p>
        </p:txBody>
      </p:sp>
      <p:sp>
        <p:nvSpPr>
          <p:cNvPr id="4" name="Footer Placeholder 3">
            <a:extLst>
              <a:ext uri="{FF2B5EF4-FFF2-40B4-BE49-F238E27FC236}">
                <a16:creationId xmlns:a16="http://schemas.microsoft.com/office/drawing/2014/main" id="{02EA0E04-3525-80A6-8A85-167F36354F5F}"/>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FD022134-5CA9-6E00-071C-E106D6A061A0}"/>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7" name="图片 1">
            <a:extLst>
              <a:ext uri="{FF2B5EF4-FFF2-40B4-BE49-F238E27FC236}">
                <a16:creationId xmlns:a16="http://schemas.microsoft.com/office/drawing/2014/main" id="{02CCDFF7-5BE6-6B03-0780-A15636539F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3663" y="1690688"/>
            <a:ext cx="3032760" cy="1669415"/>
          </a:xfrm>
          <a:prstGeom prst="rect">
            <a:avLst/>
          </a:prstGeom>
        </p:spPr>
      </p:pic>
      <p:pic>
        <p:nvPicPr>
          <p:cNvPr id="10" name="图片 1">
            <a:extLst>
              <a:ext uri="{FF2B5EF4-FFF2-40B4-BE49-F238E27FC236}">
                <a16:creationId xmlns:a16="http://schemas.microsoft.com/office/drawing/2014/main" id="{37B5BE58-F56B-A711-04CC-E7F3E7C60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663" y="3604737"/>
            <a:ext cx="3027045" cy="2389505"/>
          </a:xfrm>
          <a:prstGeom prst="rect">
            <a:avLst/>
          </a:prstGeom>
        </p:spPr>
      </p:pic>
    </p:spTree>
    <p:extLst>
      <p:ext uri="{BB962C8B-B14F-4D97-AF65-F5344CB8AC3E}">
        <p14:creationId xmlns:p14="http://schemas.microsoft.com/office/powerpoint/2010/main" val="1992768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a:t>Content	</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r>
              <a:rPr lang="en-GB" dirty="0"/>
              <a:t>General information </a:t>
            </a:r>
          </a:p>
          <a:p>
            <a:r>
              <a:rPr lang="en-GB" dirty="0"/>
              <a:t>Learning outcomes</a:t>
            </a:r>
          </a:p>
          <a:p>
            <a:r>
              <a:rPr lang="en-US" dirty="0"/>
              <a:t>Introduction to business models</a:t>
            </a:r>
          </a:p>
          <a:p>
            <a:r>
              <a:rPr lang="en-US" dirty="0"/>
              <a:t>Basics of economic analysis</a:t>
            </a:r>
          </a:p>
          <a:p>
            <a:r>
              <a:rPr lang="en-US" dirty="0"/>
              <a:t>Marketing strategies</a:t>
            </a:r>
          </a:p>
          <a:p>
            <a:r>
              <a:rPr lang="en-US" dirty="0"/>
              <a:t>How to start vertical farming</a:t>
            </a:r>
          </a:p>
          <a:p>
            <a:r>
              <a:rPr lang="en-US" dirty="0"/>
              <a:t>Case studies of urban farming</a:t>
            </a:r>
            <a:endParaRPr lang="en-GB" dirty="0"/>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Controlled environment agriculture / Learning Unit: Entrepreneurship in Vertical Farming</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en-GB" dirty="0"/>
              <a:t>General information</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p:txBody>
          <a:bodyPr>
            <a:normAutofit fontScale="92500" lnSpcReduction="20000"/>
          </a:bodyPr>
          <a:lstStyle/>
          <a:p>
            <a:r>
              <a:rPr lang="en-GB" dirty="0"/>
              <a:t>Working hours:</a:t>
            </a:r>
          </a:p>
          <a:p>
            <a:pPr lvl="1"/>
            <a:r>
              <a:rPr lang="en-US" dirty="0"/>
              <a:t>Face to Face: 24 </a:t>
            </a:r>
            <a:r>
              <a:rPr lang="en-US" dirty="0" err="1"/>
              <a:t>hrs</a:t>
            </a:r>
            <a:endParaRPr lang="en-US" dirty="0"/>
          </a:p>
          <a:p>
            <a:pPr lvl="1"/>
            <a:r>
              <a:rPr lang="en-US" dirty="0"/>
              <a:t>Online learning (asynchronous): 20 </a:t>
            </a:r>
            <a:r>
              <a:rPr lang="en-US" dirty="0" err="1"/>
              <a:t>hrs</a:t>
            </a:r>
            <a:endParaRPr lang="en-US" dirty="0"/>
          </a:p>
          <a:p>
            <a:pPr lvl="1"/>
            <a:r>
              <a:rPr lang="en-US" dirty="0"/>
              <a:t>WBL (through study visits and/or workshops): 16 </a:t>
            </a:r>
            <a:r>
              <a:rPr lang="en-US" dirty="0" err="1"/>
              <a:t>hrs</a:t>
            </a:r>
            <a:endParaRPr lang="en-GB" dirty="0"/>
          </a:p>
          <a:p>
            <a:r>
              <a:rPr lang="en-GB" dirty="0"/>
              <a:t>ECTS: 3</a:t>
            </a:r>
          </a:p>
          <a:p>
            <a:r>
              <a:rPr lang="en-US" dirty="0"/>
              <a:t>Aim:</a:t>
            </a:r>
          </a:p>
          <a:p>
            <a:pPr lvl="1"/>
            <a:r>
              <a:rPr lang="en-US" dirty="0"/>
              <a:t>to introduce the basics of entrepreneurship in the urban farming industry. Through real-world case studies, learners will understand and apply these concepts in the context of an urban farming startup. </a:t>
            </a:r>
          </a:p>
          <a:p>
            <a:r>
              <a:rPr lang="en-US" dirty="0"/>
              <a:t>Teaching methods:</a:t>
            </a:r>
          </a:p>
          <a:p>
            <a:pPr lvl="1"/>
            <a:r>
              <a:rPr lang="en-US" dirty="0"/>
              <a:t>Lectures + self-reading</a:t>
            </a:r>
          </a:p>
          <a:p>
            <a:r>
              <a:rPr lang="en-US" dirty="0"/>
              <a:t>Examination: </a:t>
            </a:r>
          </a:p>
          <a:p>
            <a:pPr lvl="1"/>
            <a:r>
              <a:rPr lang="en-US" dirty="0"/>
              <a:t>Self-assessment activities (quizzes, multiple choice, true-false), reflection questions</a:t>
            </a:r>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lstStyle/>
          <a:p>
            <a:r>
              <a:rPr lang="en-GB" dirty="0"/>
              <a:t>Learning outcomes</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690688"/>
            <a:ext cx="10515600" cy="4351338"/>
          </a:xfrm>
        </p:spPr>
        <p:txBody>
          <a:bodyPr>
            <a:normAutofit fontScale="85000" lnSpcReduction="20000"/>
          </a:bodyPr>
          <a:lstStyle/>
          <a:p>
            <a:r>
              <a:rPr lang="en-US" dirty="0"/>
              <a:t>Knowledge</a:t>
            </a:r>
          </a:p>
          <a:p>
            <a:pPr lvl="1"/>
            <a:r>
              <a:rPr lang="en-US" dirty="0"/>
              <a:t>Describe business models utilized in urban farming.</a:t>
            </a:r>
          </a:p>
          <a:p>
            <a:pPr lvl="1"/>
            <a:r>
              <a:rPr lang="en-US" dirty="0"/>
              <a:t>Explain fundamental elements of economic analysis.</a:t>
            </a:r>
          </a:p>
          <a:p>
            <a:pPr lvl="1"/>
            <a:r>
              <a:rPr lang="en-US" dirty="0"/>
              <a:t>Identify essential marketing strategies suitable for promoting an urban farming business.</a:t>
            </a:r>
          </a:p>
          <a:p>
            <a:r>
              <a:rPr lang="en-US" dirty="0"/>
              <a:t>Skills </a:t>
            </a:r>
          </a:p>
          <a:p>
            <a:pPr lvl="1"/>
            <a:r>
              <a:rPr lang="en-US" dirty="0"/>
              <a:t>Comprehend and interpret essential marketing strategies suitable for promoting an urban farming business.</a:t>
            </a:r>
          </a:p>
          <a:p>
            <a:pPr lvl="1"/>
            <a:r>
              <a:rPr lang="en-US" dirty="0"/>
              <a:t>Develop the skills necessary to draft a simple business plan for an urban farming startup.</a:t>
            </a:r>
          </a:p>
          <a:p>
            <a:pPr lvl="1"/>
            <a:r>
              <a:rPr lang="en-US" dirty="0"/>
              <a:t>Formulate a basic marketing strategy using tools and resources specific to the urban farming industry.</a:t>
            </a:r>
          </a:p>
          <a:p>
            <a:r>
              <a:rPr lang="en-US" dirty="0"/>
              <a:t>Competences</a:t>
            </a:r>
          </a:p>
          <a:p>
            <a:pPr lvl="1"/>
            <a:r>
              <a:rPr lang="en-US" dirty="0"/>
              <a:t>Apply knowledge and skills to participate effectively in a startup urban farming business.</a:t>
            </a:r>
          </a:p>
          <a:p>
            <a:pPr lvl="1"/>
            <a:r>
              <a:rPr lang="en-US" dirty="0"/>
              <a:t>Exhibit competence in making basic financial decisions based on the understanding of financial planning principles.</a:t>
            </a:r>
          </a:p>
          <a:p>
            <a:pPr lvl="1"/>
            <a:r>
              <a:rPr lang="en-US" dirty="0"/>
              <a:t>Demonstrate the ability to contribute to the marketing efforts of a urban farming venture.</a:t>
            </a:r>
          </a:p>
          <a:p>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94512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868FAF-9B6B-69DF-0FE9-F42EE38B7432}"/>
              </a:ext>
            </a:extLst>
          </p:cNvPr>
          <p:cNvSpPr>
            <a:spLocks noGrp="1"/>
          </p:cNvSpPr>
          <p:nvPr>
            <p:ph type="title"/>
          </p:nvPr>
        </p:nvSpPr>
        <p:spPr/>
        <p:txBody>
          <a:bodyPr>
            <a:normAutofit/>
          </a:bodyPr>
          <a:lstStyle/>
          <a:p>
            <a:r>
              <a:rPr lang="en-US" dirty="0"/>
              <a:t>Introduction to business models</a:t>
            </a:r>
            <a:endParaRPr lang="sv-SE" dirty="0"/>
          </a:p>
        </p:txBody>
      </p:sp>
      <p:sp>
        <p:nvSpPr>
          <p:cNvPr id="7" name="Text Placeholder 6">
            <a:extLst>
              <a:ext uri="{FF2B5EF4-FFF2-40B4-BE49-F238E27FC236}">
                <a16:creationId xmlns:a16="http://schemas.microsoft.com/office/drawing/2014/main" id="{DF680B7A-AA91-EAC0-3732-F5946C4D6A6C}"/>
              </a:ext>
            </a:extLst>
          </p:cNvPr>
          <p:cNvSpPr>
            <a:spLocks noGrp="1"/>
          </p:cNvSpPr>
          <p:nvPr>
            <p:ph type="body" idx="1"/>
          </p:nvPr>
        </p:nvSpPr>
        <p:spPr/>
        <p:txBody>
          <a:bodyPr>
            <a:normAutofit/>
          </a:bodyPr>
          <a:lstStyle/>
          <a:p>
            <a:pPr marL="0" indent="0">
              <a:buNone/>
            </a:pPr>
            <a:r>
              <a:rPr lang="sv-SE" sz="2000" i="1" dirty="0"/>
              <a:t>Ref: </a:t>
            </a:r>
            <a:r>
              <a:rPr lang="en-US" sz="2000" i="1" dirty="0"/>
              <a:t>Osterwalder, A., Pigneur, Y. (2010). Business Model Generation: A Handbook for Visionaries, Game Changers, and Challengers. John Wiley &amp; Sons, Inc., Hoboken, New Jersey.</a:t>
            </a:r>
            <a:endParaRPr lang="sv-SE" sz="2000" i="1" dirty="0"/>
          </a:p>
        </p:txBody>
      </p:sp>
      <p:sp>
        <p:nvSpPr>
          <p:cNvPr id="4" name="Footer Placeholder 3">
            <a:extLst>
              <a:ext uri="{FF2B5EF4-FFF2-40B4-BE49-F238E27FC236}">
                <a16:creationId xmlns:a16="http://schemas.microsoft.com/office/drawing/2014/main" id="{63C128FE-C934-C61A-5007-13ADF3CFEA6F}"/>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DC264661-E67F-B61A-835C-CAA7C5BA5FC2}"/>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12403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GB" dirty="0"/>
              <a:t>What is a business model</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p:txBody>
          <a:bodyPr/>
          <a:lstStyle/>
          <a:p>
            <a:r>
              <a:rPr lang="en-US" dirty="0"/>
              <a:t>A business model describes the rationale of how an organization or network of organizations creates, delivers, and captures value (Osterwalder &amp; Pigneur, 2010). In general, a business model explains four things (</a:t>
            </a:r>
            <a:r>
              <a:rPr lang="en-US" dirty="0" err="1"/>
              <a:t>Kriss</a:t>
            </a:r>
            <a:r>
              <a:rPr lang="en-US" dirty="0"/>
              <a:t> &amp; Murphy, 2021):</a:t>
            </a:r>
          </a:p>
          <a:p>
            <a:pPr lvl="1"/>
            <a:r>
              <a:rPr lang="en-US" dirty="0"/>
              <a:t>What product or service a company will sell.</a:t>
            </a:r>
          </a:p>
          <a:p>
            <a:pPr lvl="1"/>
            <a:r>
              <a:rPr lang="en-US" dirty="0"/>
              <a:t>How it intends to market that product or service.</a:t>
            </a:r>
          </a:p>
          <a:p>
            <a:pPr lvl="1"/>
            <a:r>
              <a:rPr lang="en-US" dirty="0"/>
              <a:t>What kind of expenses the company will face.</a:t>
            </a:r>
          </a:p>
          <a:p>
            <a:pPr lvl="1"/>
            <a:r>
              <a:rPr lang="en-US" dirty="0"/>
              <a:t>How the company expects to turn a profit.</a:t>
            </a:r>
          </a:p>
          <a:p>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n-GB" dirty="0"/>
              <a:t>Business model - Canvas</a:t>
            </a: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8</a:t>
            </a:fld>
            <a:endParaRPr lang="en-US" dirty="0"/>
          </a:p>
        </p:txBody>
      </p:sp>
      <p:pic>
        <p:nvPicPr>
          <p:cNvPr id="5" name="Picture 4">
            <a:extLst>
              <a:ext uri="{FF2B5EF4-FFF2-40B4-BE49-F238E27FC236}">
                <a16:creationId xmlns:a16="http://schemas.microsoft.com/office/drawing/2014/main" id="{C52E99DA-EDAA-0F32-7580-7D36EB9CD8C0}"/>
              </a:ext>
            </a:extLst>
          </p:cNvPr>
          <p:cNvPicPr>
            <a:picLocks noChangeAspect="1"/>
          </p:cNvPicPr>
          <p:nvPr/>
        </p:nvPicPr>
        <p:blipFill>
          <a:blip r:embed="rId2"/>
          <a:stretch>
            <a:fillRect/>
          </a:stretch>
        </p:blipFill>
        <p:spPr>
          <a:xfrm>
            <a:off x="3780172" y="1590842"/>
            <a:ext cx="7713315" cy="4765508"/>
          </a:xfrm>
          <a:prstGeom prst="rect">
            <a:avLst/>
          </a:prstGeom>
        </p:spPr>
      </p:pic>
      <p:sp>
        <p:nvSpPr>
          <p:cNvPr id="10" name="TextBox 9">
            <a:extLst>
              <a:ext uri="{FF2B5EF4-FFF2-40B4-BE49-F238E27FC236}">
                <a16:creationId xmlns:a16="http://schemas.microsoft.com/office/drawing/2014/main" id="{822B27E0-8E58-B9FD-431F-15C74150C5C3}"/>
              </a:ext>
            </a:extLst>
          </p:cNvPr>
          <p:cNvSpPr txBox="1"/>
          <p:nvPr/>
        </p:nvSpPr>
        <p:spPr>
          <a:xfrm>
            <a:off x="577516" y="2117104"/>
            <a:ext cx="2903621" cy="2308324"/>
          </a:xfrm>
          <a:prstGeom prst="rect">
            <a:avLst/>
          </a:prstGeom>
          <a:noFill/>
        </p:spPr>
        <p:txBody>
          <a:bodyPr wrap="square">
            <a:spAutoFit/>
          </a:bodyPr>
          <a:lstStyle/>
          <a:p>
            <a:r>
              <a:rPr lang="en-US" sz="1800" kern="100" dirty="0">
                <a:effectLst/>
                <a:latin typeface="Calibri" panose="020F0502020204030204" pitchFamily="34" charset="0"/>
                <a:ea typeface="Calibri" panose="020F0502020204030204" pitchFamily="34" charset="0"/>
              </a:rPr>
              <a:t>The Business Model Canvas is </a:t>
            </a:r>
            <a:r>
              <a:rPr lang="en-US" sz="1800" b="1" kern="100" dirty="0">
                <a:effectLst/>
                <a:latin typeface="Calibri" panose="020F0502020204030204" pitchFamily="34" charset="0"/>
                <a:ea typeface="Calibri" panose="020F0502020204030204" pitchFamily="34" charset="0"/>
              </a:rPr>
              <a:t>a strategic management tool </a:t>
            </a:r>
            <a:r>
              <a:rPr lang="en-US" sz="1800" kern="100" dirty="0">
                <a:effectLst/>
                <a:latin typeface="Calibri" panose="020F0502020204030204" pitchFamily="34" charset="0"/>
                <a:ea typeface="Calibri" panose="020F0502020204030204" pitchFamily="34" charset="0"/>
              </a:rPr>
              <a:t>that helps entrepreneurs and businesses to </a:t>
            </a:r>
            <a:r>
              <a:rPr lang="en-US" sz="1800" b="1" kern="100" dirty="0">
                <a:effectLst/>
                <a:latin typeface="Calibri" panose="020F0502020204030204" pitchFamily="34" charset="0"/>
                <a:ea typeface="Calibri" panose="020F0502020204030204" pitchFamily="34" charset="0"/>
              </a:rPr>
              <a:t>visually</a:t>
            </a:r>
            <a:r>
              <a:rPr lang="en-US" sz="1800" kern="100" dirty="0">
                <a:effectLst/>
                <a:latin typeface="Calibri" panose="020F0502020204030204" pitchFamily="34" charset="0"/>
                <a:ea typeface="Calibri" panose="020F0502020204030204" pitchFamily="34" charset="0"/>
              </a:rPr>
              <a:t> map out their business model. It includes nine key building blocks, as shown in the </a:t>
            </a:r>
            <a:r>
              <a:rPr lang="en-US" sz="1800" kern="100" dirty="0" err="1">
                <a:effectLst/>
                <a:latin typeface="Calibri" panose="020F0502020204030204" pitchFamily="34" charset="0"/>
                <a:ea typeface="Calibri" panose="020F0502020204030204" pitchFamily="34" charset="0"/>
              </a:rPr>
              <a:t>righ</a:t>
            </a:r>
            <a:r>
              <a:rPr lang="en-US" sz="1800" kern="100" dirty="0">
                <a:effectLst/>
                <a:latin typeface="Calibri" panose="020F0502020204030204" pitchFamily="34" charset="0"/>
                <a:ea typeface="Calibri" panose="020F0502020204030204" pitchFamily="34" charset="0"/>
              </a:rPr>
              <a:t>.</a:t>
            </a:r>
            <a:endParaRPr lang="sv-SE" dirty="0"/>
          </a:p>
        </p:txBody>
      </p:sp>
    </p:spTree>
    <p:extLst>
      <p:ext uri="{BB962C8B-B14F-4D97-AF65-F5344CB8AC3E}">
        <p14:creationId xmlns:p14="http://schemas.microsoft.com/office/powerpoint/2010/main" val="145548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17369-7468-56FD-08E6-1924D1A23C3A}"/>
              </a:ext>
            </a:extLst>
          </p:cNvPr>
          <p:cNvSpPr>
            <a:spLocks noGrp="1"/>
          </p:cNvSpPr>
          <p:nvPr>
            <p:ph type="title"/>
          </p:nvPr>
        </p:nvSpPr>
        <p:spPr/>
        <p:txBody>
          <a:bodyPr/>
          <a:lstStyle/>
          <a:p>
            <a:r>
              <a:rPr lang="sv-SE" dirty="0"/>
              <a:t>Business </a:t>
            </a:r>
            <a:r>
              <a:rPr lang="sv-SE" dirty="0" err="1"/>
              <a:t>models</a:t>
            </a:r>
            <a:r>
              <a:rPr lang="sv-SE" dirty="0"/>
              <a:t> for urban </a:t>
            </a:r>
            <a:r>
              <a:rPr lang="sv-SE" dirty="0" err="1"/>
              <a:t>farming</a:t>
            </a:r>
            <a:endParaRPr lang="sv-SE" dirty="0"/>
          </a:p>
        </p:txBody>
      </p:sp>
      <p:sp>
        <p:nvSpPr>
          <p:cNvPr id="5" name="Footer Placeholder 4">
            <a:extLst>
              <a:ext uri="{FF2B5EF4-FFF2-40B4-BE49-F238E27FC236}">
                <a16:creationId xmlns:a16="http://schemas.microsoft.com/office/drawing/2014/main" id="{90CC3B41-423E-AB23-3C93-1A4215DC6388}"/>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lide Number Placeholder 5">
            <a:extLst>
              <a:ext uri="{FF2B5EF4-FFF2-40B4-BE49-F238E27FC236}">
                <a16:creationId xmlns:a16="http://schemas.microsoft.com/office/drawing/2014/main" id="{B5E8D08C-00B9-BAF3-6D51-092AE9196549}"/>
              </a:ext>
            </a:extLst>
          </p:cNvPr>
          <p:cNvSpPr>
            <a:spLocks noGrp="1"/>
          </p:cNvSpPr>
          <p:nvPr>
            <p:ph type="sldNum" sz="quarter" idx="12"/>
          </p:nvPr>
        </p:nvSpPr>
        <p:spPr/>
        <p:txBody>
          <a:bodyPr/>
          <a:lstStyle/>
          <a:p>
            <a:fld id="{6FF9F0C5-380F-41C2-899A-BAC0F0927E16}" type="slidenum">
              <a:rPr lang="en-US" smtClean="0"/>
              <a:t>9</a:t>
            </a:fld>
            <a:endParaRPr lang="en-US" dirty="0"/>
          </a:p>
        </p:txBody>
      </p:sp>
      <p:grpSp>
        <p:nvGrpSpPr>
          <p:cNvPr id="12" name="Group 11">
            <a:extLst>
              <a:ext uri="{FF2B5EF4-FFF2-40B4-BE49-F238E27FC236}">
                <a16:creationId xmlns:a16="http://schemas.microsoft.com/office/drawing/2014/main" id="{2F29CAB3-0D29-CD13-78A8-B0370A3F982A}"/>
              </a:ext>
            </a:extLst>
          </p:cNvPr>
          <p:cNvGrpSpPr/>
          <p:nvPr/>
        </p:nvGrpSpPr>
        <p:grpSpPr>
          <a:xfrm>
            <a:off x="882095" y="2986327"/>
            <a:ext cx="10471705" cy="3262543"/>
            <a:chOff x="860147" y="2280368"/>
            <a:chExt cx="10471705" cy="3262543"/>
          </a:xfrm>
        </p:grpSpPr>
        <p:pic>
          <p:nvPicPr>
            <p:cNvPr id="9" name="Picture 8">
              <a:extLst>
                <a:ext uri="{FF2B5EF4-FFF2-40B4-BE49-F238E27FC236}">
                  <a16:creationId xmlns:a16="http://schemas.microsoft.com/office/drawing/2014/main" id="{763E3064-409B-FA86-132C-25D5922522CD}"/>
                </a:ext>
              </a:extLst>
            </p:cNvPr>
            <p:cNvPicPr>
              <a:picLocks noChangeAspect="1"/>
            </p:cNvPicPr>
            <p:nvPr/>
          </p:nvPicPr>
          <p:blipFill>
            <a:blip r:embed="rId2"/>
            <a:stretch>
              <a:fillRect/>
            </a:stretch>
          </p:blipFill>
          <p:spPr>
            <a:xfrm>
              <a:off x="860147" y="2280368"/>
              <a:ext cx="10471705" cy="2949358"/>
            </a:xfrm>
            <a:prstGeom prst="rect">
              <a:avLst/>
            </a:prstGeom>
          </p:spPr>
        </p:pic>
        <p:sp>
          <p:nvSpPr>
            <p:cNvPr id="11" name="TextBox 10">
              <a:extLst>
                <a:ext uri="{FF2B5EF4-FFF2-40B4-BE49-F238E27FC236}">
                  <a16:creationId xmlns:a16="http://schemas.microsoft.com/office/drawing/2014/main" id="{5CB48788-9A03-154C-3D77-28652F048652}"/>
                </a:ext>
              </a:extLst>
            </p:cNvPr>
            <p:cNvSpPr txBox="1"/>
            <p:nvPr/>
          </p:nvSpPr>
          <p:spPr>
            <a:xfrm>
              <a:off x="1042737" y="5173579"/>
              <a:ext cx="6096000" cy="369332"/>
            </a:xfrm>
            <a:prstGeom prst="rect">
              <a:avLst/>
            </a:prstGeom>
            <a:noFill/>
          </p:spPr>
          <p:txBody>
            <a:bodyPr wrap="square">
              <a:spAutoFit/>
            </a:bodyPr>
            <a:lstStyle/>
            <a:p>
              <a:r>
                <a:rPr lang="en-US" sz="1800" kern="100" dirty="0" err="1">
                  <a:effectLst/>
                  <a:latin typeface="Calibri" panose="020F0502020204030204" pitchFamily="34" charset="0"/>
                  <a:ea typeface="Calibri" panose="020F0502020204030204" pitchFamily="34" charset="0"/>
                </a:rPr>
                <a:t>Pölling</a:t>
              </a:r>
              <a:r>
                <a:rPr lang="en-US" sz="1800" kern="100" dirty="0">
                  <a:effectLst/>
                  <a:latin typeface="Calibri" panose="020F0502020204030204" pitchFamily="34" charset="0"/>
                  <a:ea typeface="Calibri" panose="020F0502020204030204" pitchFamily="34" charset="0"/>
                </a:rPr>
                <a:t> et al., 2017</a:t>
              </a:r>
              <a:endParaRPr lang="sv-SE" dirty="0"/>
            </a:p>
          </p:txBody>
        </p:sp>
      </p:grpSp>
      <p:sp>
        <p:nvSpPr>
          <p:cNvPr id="14" name="TextBox 13">
            <a:extLst>
              <a:ext uri="{FF2B5EF4-FFF2-40B4-BE49-F238E27FC236}">
                <a16:creationId xmlns:a16="http://schemas.microsoft.com/office/drawing/2014/main" id="{DC4CA875-B6FC-4570-C0DD-0040352B6D1B}"/>
              </a:ext>
            </a:extLst>
          </p:cNvPr>
          <p:cNvSpPr txBox="1"/>
          <p:nvPr/>
        </p:nvSpPr>
        <p:spPr>
          <a:xfrm>
            <a:off x="962526" y="1734665"/>
            <a:ext cx="10042358" cy="1200329"/>
          </a:xfrm>
          <a:prstGeom prst="rect">
            <a:avLst/>
          </a:prstGeom>
          <a:noFill/>
        </p:spPr>
        <p:txBody>
          <a:bodyPr wrap="square">
            <a:spAutoFit/>
          </a:bodyPr>
          <a:lstStyle/>
          <a:p>
            <a:r>
              <a:rPr lang="en-US" sz="2400" kern="100" dirty="0">
                <a:effectLst/>
                <a:latin typeface="Calibri" panose="020F0502020204030204" pitchFamily="34" charset="0"/>
                <a:ea typeface="Calibri" panose="020F0502020204030204" pitchFamily="34" charset="0"/>
              </a:rPr>
              <a:t>the well-established business models mainly include ‘low-cost </a:t>
            </a:r>
            <a:r>
              <a:rPr lang="en-US" sz="2400" kern="100" dirty="0" err="1">
                <a:effectLst/>
                <a:latin typeface="Calibri" panose="020F0502020204030204" pitchFamily="34" charset="0"/>
                <a:ea typeface="Calibri" panose="020F0502020204030204" pitchFamily="34" charset="0"/>
              </a:rPr>
              <a:t>specialisation</a:t>
            </a:r>
            <a:r>
              <a:rPr lang="en-US" sz="2400" kern="100" dirty="0">
                <a:effectLst/>
                <a:latin typeface="Calibri" panose="020F0502020204030204" pitchFamily="34" charset="0"/>
                <a:ea typeface="Calibri" panose="020F0502020204030204" pitchFamily="34" charset="0"/>
              </a:rPr>
              <a:t>’, ‘differentiation’, and ‘diversification’. </a:t>
            </a:r>
            <a:r>
              <a:rPr lang="en-US" sz="2400" i="1" kern="100" dirty="0">
                <a:effectLst/>
                <a:latin typeface="Calibri" panose="020F0502020204030204" pitchFamily="34" charset="0"/>
                <a:ea typeface="Calibri" panose="020F0502020204030204" pitchFamily="34" charset="0"/>
              </a:rPr>
              <a:t>Examples can be found the in the course materials</a:t>
            </a:r>
            <a:r>
              <a:rPr lang="en-US" sz="2400" kern="100" dirty="0">
                <a:effectLst/>
                <a:latin typeface="Calibri" panose="020F0502020204030204" pitchFamily="34" charset="0"/>
                <a:ea typeface="Calibri" panose="020F0502020204030204" pitchFamily="34" charset="0"/>
              </a:rPr>
              <a:t> </a:t>
            </a:r>
            <a:endParaRPr lang="sv-SE" sz="2400" dirty="0"/>
          </a:p>
        </p:txBody>
      </p:sp>
    </p:spTree>
    <p:extLst>
      <p:ext uri="{BB962C8B-B14F-4D97-AF65-F5344CB8AC3E}">
        <p14:creationId xmlns:p14="http://schemas.microsoft.com/office/powerpoint/2010/main" val="4150482890"/>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9b88ca-66eb-4a97-99d4-e4839274e101">
      <Terms xmlns="http://schemas.microsoft.com/office/infopath/2007/PartnerControls"/>
    </lcf76f155ced4ddcb4097134ff3c332f>
    <TaxCatchAll xmlns="c944d2af-eeed-4acc-b052-3107ab9b10d9" xsi:nil="true"/>
  </documentManagement>
</p:properties>
</file>

<file path=customXml/itemProps1.xml><?xml version="1.0" encoding="utf-8"?>
<ds:datastoreItem xmlns:ds="http://schemas.openxmlformats.org/officeDocument/2006/customXml" ds:itemID="{285BCB7F-B8BE-4E4B-B53A-F2760EA7D893}"/>
</file>

<file path=customXml/itemProps2.xml><?xml version="1.0" encoding="utf-8"?>
<ds:datastoreItem xmlns:ds="http://schemas.openxmlformats.org/officeDocument/2006/customXml" ds:itemID="{66B5A9C4-F5D4-40FD-B80F-86DE461AD148}"/>
</file>

<file path=customXml/itemProps3.xml><?xml version="1.0" encoding="utf-8"?>
<ds:datastoreItem xmlns:ds="http://schemas.openxmlformats.org/officeDocument/2006/customXml" ds:itemID="{4BFDB916-096B-4BE3-8D31-EED169C29B07}"/>
</file>

<file path=docProps/app.xml><?xml version="1.0" encoding="utf-8"?>
<Properties xmlns="http://schemas.openxmlformats.org/officeDocument/2006/extended-properties" xmlns:vt="http://schemas.openxmlformats.org/officeDocument/2006/docPropsVTypes">
  <Template/>
  <TotalTime>2520</TotalTime>
  <Words>2600</Words>
  <Application>Microsoft Office PowerPoint</Application>
  <PresentationFormat>Widescreen</PresentationFormat>
  <Paragraphs>186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Minion Pro</vt:lpstr>
      <vt:lpstr>Arial</vt:lpstr>
      <vt:lpstr>Calibri</vt:lpstr>
      <vt:lpstr>Calibri Light</vt:lpstr>
      <vt:lpstr>Wingdings</vt:lpstr>
      <vt:lpstr>Tema1</vt:lpstr>
      <vt:lpstr>PowerPoint Presentation</vt:lpstr>
      <vt:lpstr>Course: HEI Module: Controlled environment agriculture Learning Unit:Entrepreneurship in Vertical Farming: Business Models, Financial Planning and Marketing Strategies</vt:lpstr>
      <vt:lpstr>Content </vt:lpstr>
      <vt:lpstr>General information</vt:lpstr>
      <vt:lpstr>Learning outcomes</vt:lpstr>
      <vt:lpstr>Introduction to business models</vt:lpstr>
      <vt:lpstr>What is a business model</vt:lpstr>
      <vt:lpstr>Business model - Canvas</vt:lpstr>
      <vt:lpstr>Business models for urban farming</vt:lpstr>
      <vt:lpstr>Basics of economic analysis</vt:lpstr>
      <vt:lpstr>Key concepts</vt:lpstr>
      <vt:lpstr>Key concepts</vt:lpstr>
      <vt:lpstr>Key concepts</vt:lpstr>
      <vt:lpstr>Marketing strategies</vt:lpstr>
      <vt:lpstr>Market development strategies</vt:lpstr>
      <vt:lpstr>Some popular strategies</vt:lpstr>
      <vt:lpstr>How to start a vertical farming business</vt:lpstr>
      <vt:lpstr>before set-up a vertical farm</vt:lpstr>
      <vt:lpstr>after set-up a vertical farm</vt:lpstr>
      <vt:lpstr>Case studies of urban/vertical farming</vt:lpstr>
      <vt:lpstr>Thammasat University Urban Rooftop Farm (Greenroofs)</vt:lpstr>
      <vt:lpstr>Brooklyn Grange Rooftop Farm (BROOKLYN GRANGE)</vt:lpstr>
      <vt:lpstr>GrowUp’s Aquaponic Urban Farm (Designboom)</vt:lpstr>
      <vt:lpstr>Pasona Urban Farm (Buczynski, 2013)</vt:lpstr>
      <vt:lpstr>Growing Underground (Walsh, 2021)</vt:lpstr>
      <vt:lpstr>Pink Farm (Verticalfarm Daily)</vt:lpstr>
      <vt:lpstr>SpaceFarms (SpaceFarms)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Hailong Li</cp:lastModifiedBy>
  <cp:revision>28</cp:revision>
  <dcterms:created xsi:type="dcterms:W3CDTF">2022-08-02T09:54:50Z</dcterms:created>
  <dcterms:modified xsi:type="dcterms:W3CDTF">2024-02-28T05:57:45Z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0x0101005EF203BD3A863544A58DB8CA65753590</vt:lpwstr>
  </property>
</Properties>
</file>