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27"/>
  </p:notesMasterIdLst>
  <p:sldIdLst>
    <p:sldId id="265" r:id="rId5"/>
    <p:sldId id="256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6" r:id="rId14"/>
    <p:sldId id="305" r:id="rId15"/>
    <p:sldId id="303" r:id="rId16"/>
    <p:sldId id="307" r:id="rId17"/>
    <p:sldId id="308" r:id="rId18"/>
    <p:sldId id="309" r:id="rId19"/>
    <p:sldId id="310" r:id="rId20"/>
    <p:sldId id="311" r:id="rId21"/>
    <p:sldId id="313" r:id="rId22"/>
    <p:sldId id="314" r:id="rId23"/>
    <p:sldId id="315" r:id="rId24"/>
    <p:sldId id="317" r:id="rId25"/>
    <p:sldId id="26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346EB1"/>
    <a:srgbClr val="CCECFF"/>
    <a:srgbClr val="CCFFFF"/>
    <a:srgbClr val="FFCC66"/>
    <a:srgbClr val="D68E0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18" d="100"/>
          <a:sy n="118" d="100"/>
        </p:scale>
        <p:origin x="224" y="224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rvalho" userId="2b293b3f-b837-44d5-819a-63e38ad1a7c4" providerId="ADAL" clId="{F0F0D5D7-8E7B-F249-BC6D-D2ADE42CF176}"/>
    <pc:docChg chg="custSel modSld">
      <pc:chgData name="Lara Carvalho" userId="2b293b3f-b837-44d5-819a-63e38ad1a7c4" providerId="ADAL" clId="{F0F0D5D7-8E7B-F249-BC6D-D2ADE42CF176}" dt="2024-02-29T06:55:48.077" v="92" actId="478"/>
      <pc:docMkLst>
        <pc:docMk/>
      </pc:docMkLst>
      <pc:sldChg chg="modSp mod">
        <pc:chgData name="Lara Carvalho" userId="2b293b3f-b837-44d5-819a-63e38ad1a7c4" providerId="ADAL" clId="{F0F0D5D7-8E7B-F249-BC6D-D2ADE42CF176}" dt="2024-02-29T06:47:49.627" v="2" actId="20577"/>
        <pc:sldMkLst>
          <pc:docMk/>
          <pc:sldMk cId="2365202717" sldId="256"/>
        </pc:sldMkLst>
        <pc:spChg chg="mod">
          <ac:chgData name="Lara Carvalho" userId="2b293b3f-b837-44d5-819a-63e38ad1a7c4" providerId="ADAL" clId="{F0F0D5D7-8E7B-F249-BC6D-D2ADE42CF176}" dt="2024-02-29T06:47:49.627" v="2" actId="20577"/>
          <ac:spMkLst>
            <pc:docMk/>
            <pc:sldMk cId="2365202717" sldId="256"/>
            <ac:spMk id="2" creationId="{B6E59C6D-D429-7C7B-0228-FB62CC45C25D}"/>
          </ac:spMkLst>
        </pc:spChg>
      </pc:sldChg>
      <pc:sldChg chg="modSp mod">
        <pc:chgData name="Lara Carvalho" userId="2b293b3f-b837-44d5-819a-63e38ad1a7c4" providerId="ADAL" clId="{F0F0D5D7-8E7B-F249-BC6D-D2ADE42CF176}" dt="2024-02-29T06:51:58.926" v="22" actId="20577"/>
        <pc:sldMkLst>
          <pc:docMk/>
          <pc:sldMk cId="1745002823" sldId="297"/>
        </pc:sldMkLst>
        <pc:spChg chg="mod">
          <ac:chgData name="Lara Carvalho" userId="2b293b3f-b837-44d5-819a-63e38ad1a7c4" providerId="ADAL" clId="{F0F0D5D7-8E7B-F249-BC6D-D2ADE42CF176}" dt="2024-02-29T06:51:58.926" v="22" actId="20577"/>
          <ac:spMkLst>
            <pc:docMk/>
            <pc:sldMk cId="1745002823" sldId="297"/>
            <ac:spMk id="5" creationId="{56F12469-9C50-E5D4-0E24-19003180D613}"/>
          </ac:spMkLst>
        </pc:spChg>
      </pc:sldChg>
      <pc:sldChg chg="modSp mod">
        <pc:chgData name="Lara Carvalho" userId="2b293b3f-b837-44d5-819a-63e38ad1a7c4" providerId="ADAL" clId="{F0F0D5D7-8E7B-F249-BC6D-D2ADE42CF176}" dt="2024-02-29T06:52:24.764" v="31" actId="20577"/>
        <pc:sldMkLst>
          <pc:docMk/>
          <pc:sldMk cId="2447852874" sldId="298"/>
        </pc:sldMkLst>
        <pc:spChg chg="mod">
          <ac:chgData name="Lara Carvalho" userId="2b293b3f-b837-44d5-819a-63e38ad1a7c4" providerId="ADAL" clId="{F0F0D5D7-8E7B-F249-BC6D-D2ADE42CF176}" dt="2024-02-29T06:52:24.764" v="31" actId="20577"/>
          <ac:spMkLst>
            <pc:docMk/>
            <pc:sldMk cId="2447852874" sldId="298"/>
            <ac:spMk id="4" creationId="{31DD3931-6023-B476-6DCF-C2D59553B2A8}"/>
          </ac:spMkLst>
        </pc:spChg>
      </pc:sldChg>
      <pc:sldChg chg="modSp mod">
        <pc:chgData name="Lara Carvalho" userId="2b293b3f-b837-44d5-819a-63e38ad1a7c4" providerId="ADAL" clId="{F0F0D5D7-8E7B-F249-BC6D-D2ADE42CF176}" dt="2024-02-29T06:53:01.319" v="43" actId="20577"/>
        <pc:sldMkLst>
          <pc:docMk/>
          <pc:sldMk cId="3204597379" sldId="299"/>
        </pc:sldMkLst>
        <pc:spChg chg="mod">
          <ac:chgData name="Lara Carvalho" userId="2b293b3f-b837-44d5-819a-63e38ad1a7c4" providerId="ADAL" clId="{F0F0D5D7-8E7B-F249-BC6D-D2ADE42CF176}" dt="2024-02-29T06:53:01.319" v="43" actId="20577"/>
          <ac:spMkLst>
            <pc:docMk/>
            <pc:sldMk cId="3204597379" sldId="299"/>
            <ac:spMk id="4" creationId="{01D2ECC4-8A63-42B4-6383-A4E6FCAF2363}"/>
          </ac:spMkLst>
        </pc:spChg>
      </pc:sldChg>
      <pc:sldChg chg="modSp mod">
        <pc:chgData name="Lara Carvalho" userId="2b293b3f-b837-44d5-819a-63e38ad1a7c4" providerId="ADAL" clId="{F0F0D5D7-8E7B-F249-BC6D-D2ADE42CF176}" dt="2024-02-29T06:53:23.921" v="45"/>
        <pc:sldMkLst>
          <pc:docMk/>
          <pc:sldMk cId="2976733242" sldId="300"/>
        </pc:sldMkLst>
        <pc:spChg chg="mod">
          <ac:chgData name="Lara Carvalho" userId="2b293b3f-b837-44d5-819a-63e38ad1a7c4" providerId="ADAL" clId="{F0F0D5D7-8E7B-F249-BC6D-D2ADE42CF176}" dt="2024-02-29T06:53:23.921" v="45"/>
          <ac:spMkLst>
            <pc:docMk/>
            <pc:sldMk cId="2976733242" sldId="300"/>
            <ac:spMk id="4" creationId="{80F745F6-E280-CCB4-82E3-2A61EE213A90}"/>
          </ac:spMkLst>
        </pc:spChg>
      </pc:sldChg>
      <pc:sldChg chg="modSp mod">
        <pc:chgData name="Lara Carvalho" userId="2b293b3f-b837-44d5-819a-63e38ad1a7c4" providerId="ADAL" clId="{F0F0D5D7-8E7B-F249-BC6D-D2ADE42CF176}" dt="2024-02-29T06:53:29.393" v="46"/>
        <pc:sldMkLst>
          <pc:docMk/>
          <pc:sldMk cId="236248169" sldId="301"/>
        </pc:sldMkLst>
        <pc:spChg chg="mod">
          <ac:chgData name="Lara Carvalho" userId="2b293b3f-b837-44d5-819a-63e38ad1a7c4" providerId="ADAL" clId="{F0F0D5D7-8E7B-F249-BC6D-D2ADE42CF176}" dt="2024-02-29T06:53:29.393" v="46"/>
          <ac:spMkLst>
            <pc:docMk/>
            <pc:sldMk cId="236248169" sldId="301"/>
            <ac:spMk id="4" creationId="{8E69B328-3650-1E2C-84A2-F0444520FFEC}"/>
          </ac:spMkLst>
        </pc:spChg>
      </pc:sldChg>
      <pc:sldChg chg="modSp mod">
        <pc:chgData name="Lara Carvalho" userId="2b293b3f-b837-44d5-819a-63e38ad1a7c4" providerId="ADAL" clId="{F0F0D5D7-8E7B-F249-BC6D-D2ADE42CF176}" dt="2024-02-29T06:53:45.565" v="51" actId="20577"/>
        <pc:sldMkLst>
          <pc:docMk/>
          <pc:sldMk cId="642858494" sldId="302"/>
        </pc:sldMkLst>
        <pc:spChg chg="mod">
          <ac:chgData name="Lara Carvalho" userId="2b293b3f-b837-44d5-819a-63e38ad1a7c4" providerId="ADAL" clId="{F0F0D5D7-8E7B-F249-BC6D-D2ADE42CF176}" dt="2024-02-29T06:53:45.565" v="51" actId="20577"/>
          <ac:spMkLst>
            <pc:docMk/>
            <pc:sldMk cId="642858494" sldId="302"/>
            <ac:spMk id="4" creationId="{0CF1B879-AD74-305D-B8D4-8D637FAAF9DC}"/>
          </ac:spMkLst>
        </pc:spChg>
      </pc:sldChg>
      <pc:sldChg chg="modSp mod">
        <pc:chgData name="Lara Carvalho" userId="2b293b3f-b837-44d5-819a-63e38ad1a7c4" providerId="ADAL" clId="{F0F0D5D7-8E7B-F249-BC6D-D2ADE42CF176}" dt="2024-02-29T06:54:16.555" v="56" actId="20577"/>
        <pc:sldMkLst>
          <pc:docMk/>
          <pc:sldMk cId="2686517251" sldId="303"/>
        </pc:sldMkLst>
        <pc:spChg chg="mod">
          <ac:chgData name="Lara Carvalho" userId="2b293b3f-b837-44d5-819a-63e38ad1a7c4" providerId="ADAL" clId="{F0F0D5D7-8E7B-F249-BC6D-D2ADE42CF176}" dt="2024-02-29T06:54:16.555" v="56" actId="20577"/>
          <ac:spMkLst>
            <pc:docMk/>
            <pc:sldMk cId="2686517251" sldId="303"/>
            <ac:spMk id="4" creationId="{808F0C12-E45A-00DC-F3B4-162F3F8BD7A1}"/>
          </ac:spMkLst>
        </pc:spChg>
      </pc:sldChg>
      <pc:sldChg chg="modSp mod">
        <pc:chgData name="Lara Carvalho" userId="2b293b3f-b837-44d5-819a-63e38ad1a7c4" providerId="ADAL" clId="{F0F0D5D7-8E7B-F249-BC6D-D2ADE42CF176}" dt="2024-02-29T06:53:58.122" v="53"/>
        <pc:sldMkLst>
          <pc:docMk/>
          <pc:sldMk cId="2677330533" sldId="305"/>
        </pc:sldMkLst>
        <pc:spChg chg="mod">
          <ac:chgData name="Lara Carvalho" userId="2b293b3f-b837-44d5-819a-63e38ad1a7c4" providerId="ADAL" clId="{F0F0D5D7-8E7B-F249-BC6D-D2ADE42CF176}" dt="2024-02-29T06:53:58.122" v="53"/>
          <ac:spMkLst>
            <pc:docMk/>
            <pc:sldMk cId="2677330533" sldId="305"/>
            <ac:spMk id="5" creationId="{6A6D4B0A-F2AE-C259-D7CB-91C27B16F82C}"/>
          </ac:spMkLst>
        </pc:spChg>
      </pc:sldChg>
      <pc:sldChg chg="modSp mod">
        <pc:chgData name="Lara Carvalho" userId="2b293b3f-b837-44d5-819a-63e38ad1a7c4" providerId="ADAL" clId="{F0F0D5D7-8E7B-F249-BC6D-D2ADE42CF176}" dt="2024-02-29T06:53:51.054" v="52"/>
        <pc:sldMkLst>
          <pc:docMk/>
          <pc:sldMk cId="2234782786" sldId="306"/>
        </pc:sldMkLst>
        <pc:spChg chg="mod">
          <ac:chgData name="Lara Carvalho" userId="2b293b3f-b837-44d5-819a-63e38ad1a7c4" providerId="ADAL" clId="{F0F0D5D7-8E7B-F249-BC6D-D2ADE42CF176}" dt="2024-02-29T06:53:51.054" v="52"/>
          <ac:spMkLst>
            <pc:docMk/>
            <pc:sldMk cId="2234782786" sldId="306"/>
            <ac:spMk id="3" creationId="{70028747-352A-CCAB-B88B-8FE11ADB7E3D}"/>
          </ac:spMkLst>
        </pc:spChg>
      </pc:sldChg>
      <pc:sldChg chg="modSp mod">
        <pc:chgData name="Lara Carvalho" userId="2b293b3f-b837-44d5-819a-63e38ad1a7c4" providerId="ADAL" clId="{F0F0D5D7-8E7B-F249-BC6D-D2ADE42CF176}" dt="2024-02-29T06:54:26.726" v="57"/>
        <pc:sldMkLst>
          <pc:docMk/>
          <pc:sldMk cId="2520133368" sldId="307"/>
        </pc:sldMkLst>
        <pc:spChg chg="mod">
          <ac:chgData name="Lara Carvalho" userId="2b293b3f-b837-44d5-819a-63e38ad1a7c4" providerId="ADAL" clId="{F0F0D5D7-8E7B-F249-BC6D-D2ADE42CF176}" dt="2024-02-29T06:54:26.726" v="57"/>
          <ac:spMkLst>
            <pc:docMk/>
            <pc:sldMk cId="2520133368" sldId="307"/>
            <ac:spMk id="4" creationId="{4FAB89B1-F427-5273-232B-36FB3D540E6F}"/>
          </ac:spMkLst>
        </pc:spChg>
      </pc:sldChg>
      <pc:sldChg chg="modSp mod">
        <pc:chgData name="Lara Carvalho" userId="2b293b3f-b837-44d5-819a-63e38ad1a7c4" providerId="ADAL" clId="{F0F0D5D7-8E7B-F249-BC6D-D2ADE42CF176}" dt="2024-02-29T06:54:33.370" v="60" actId="20577"/>
        <pc:sldMkLst>
          <pc:docMk/>
          <pc:sldMk cId="816401711" sldId="308"/>
        </pc:sldMkLst>
        <pc:spChg chg="mod">
          <ac:chgData name="Lara Carvalho" userId="2b293b3f-b837-44d5-819a-63e38ad1a7c4" providerId="ADAL" clId="{F0F0D5D7-8E7B-F249-BC6D-D2ADE42CF176}" dt="2024-02-29T06:54:33.370" v="60" actId="20577"/>
          <ac:spMkLst>
            <pc:docMk/>
            <pc:sldMk cId="816401711" sldId="308"/>
            <ac:spMk id="4" creationId="{3AFC8069-548B-97FB-4E16-855714A352E4}"/>
          </ac:spMkLst>
        </pc:spChg>
      </pc:sldChg>
      <pc:sldChg chg="modSp mod">
        <pc:chgData name="Lara Carvalho" userId="2b293b3f-b837-44d5-819a-63e38ad1a7c4" providerId="ADAL" clId="{F0F0D5D7-8E7B-F249-BC6D-D2ADE42CF176}" dt="2024-02-29T06:54:39.487" v="63" actId="20577"/>
        <pc:sldMkLst>
          <pc:docMk/>
          <pc:sldMk cId="1405709695" sldId="309"/>
        </pc:sldMkLst>
        <pc:spChg chg="mod">
          <ac:chgData name="Lara Carvalho" userId="2b293b3f-b837-44d5-819a-63e38ad1a7c4" providerId="ADAL" clId="{F0F0D5D7-8E7B-F249-BC6D-D2ADE42CF176}" dt="2024-02-29T06:54:39.487" v="63" actId="20577"/>
          <ac:spMkLst>
            <pc:docMk/>
            <pc:sldMk cId="1405709695" sldId="309"/>
            <ac:spMk id="4" creationId="{357EF18B-4D70-A672-AD14-9B09077BBB3C}"/>
          </ac:spMkLst>
        </pc:spChg>
      </pc:sldChg>
      <pc:sldChg chg="modSp mod">
        <pc:chgData name="Lara Carvalho" userId="2b293b3f-b837-44d5-819a-63e38ad1a7c4" providerId="ADAL" clId="{F0F0D5D7-8E7B-F249-BC6D-D2ADE42CF176}" dt="2024-02-29T06:54:49.669" v="66" actId="20577"/>
        <pc:sldMkLst>
          <pc:docMk/>
          <pc:sldMk cId="356758791" sldId="310"/>
        </pc:sldMkLst>
        <pc:spChg chg="mod">
          <ac:chgData name="Lara Carvalho" userId="2b293b3f-b837-44d5-819a-63e38ad1a7c4" providerId="ADAL" clId="{F0F0D5D7-8E7B-F249-BC6D-D2ADE42CF176}" dt="2024-02-29T06:54:49.669" v="66" actId="20577"/>
          <ac:spMkLst>
            <pc:docMk/>
            <pc:sldMk cId="356758791" sldId="310"/>
            <ac:spMk id="5" creationId="{B6524242-C27D-E379-5A16-E8FDA0F5C921}"/>
          </ac:spMkLst>
        </pc:spChg>
      </pc:sldChg>
      <pc:sldChg chg="modSp mod">
        <pc:chgData name="Lara Carvalho" userId="2b293b3f-b837-44d5-819a-63e38ad1a7c4" providerId="ADAL" clId="{F0F0D5D7-8E7B-F249-BC6D-D2ADE42CF176}" dt="2024-02-29T06:54:56.677" v="69" actId="20577"/>
        <pc:sldMkLst>
          <pc:docMk/>
          <pc:sldMk cId="1913049686" sldId="311"/>
        </pc:sldMkLst>
        <pc:spChg chg="mod">
          <ac:chgData name="Lara Carvalho" userId="2b293b3f-b837-44d5-819a-63e38ad1a7c4" providerId="ADAL" clId="{F0F0D5D7-8E7B-F249-BC6D-D2ADE42CF176}" dt="2024-02-29T06:54:56.677" v="69" actId="20577"/>
          <ac:spMkLst>
            <pc:docMk/>
            <pc:sldMk cId="1913049686" sldId="311"/>
            <ac:spMk id="3" creationId="{ADC1A9F9-7927-6D5F-B0F3-51CCDCE856F2}"/>
          </ac:spMkLst>
        </pc:spChg>
      </pc:sldChg>
      <pc:sldChg chg="modSp mod">
        <pc:chgData name="Lara Carvalho" userId="2b293b3f-b837-44d5-819a-63e38ad1a7c4" providerId="ADAL" clId="{F0F0D5D7-8E7B-F249-BC6D-D2ADE42CF176}" dt="2024-02-29T06:55:03.215" v="72" actId="20577"/>
        <pc:sldMkLst>
          <pc:docMk/>
          <pc:sldMk cId="1439728602" sldId="313"/>
        </pc:sldMkLst>
        <pc:spChg chg="mod">
          <ac:chgData name="Lara Carvalho" userId="2b293b3f-b837-44d5-819a-63e38ad1a7c4" providerId="ADAL" clId="{F0F0D5D7-8E7B-F249-BC6D-D2ADE42CF176}" dt="2024-02-29T06:55:03.215" v="72" actId="20577"/>
          <ac:spMkLst>
            <pc:docMk/>
            <pc:sldMk cId="1439728602" sldId="313"/>
            <ac:spMk id="4" creationId="{01B33D8E-E05F-C846-E559-9B696534F838}"/>
          </ac:spMkLst>
        </pc:spChg>
      </pc:sldChg>
      <pc:sldChg chg="modSp mod">
        <pc:chgData name="Lara Carvalho" userId="2b293b3f-b837-44d5-819a-63e38ad1a7c4" providerId="ADAL" clId="{F0F0D5D7-8E7B-F249-BC6D-D2ADE42CF176}" dt="2024-02-29T06:55:10.560" v="75" actId="20577"/>
        <pc:sldMkLst>
          <pc:docMk/>
          <pc:sldMk cId="3734123915" sldId="314"/>
        </pc:sldMkLst>
        <pc:spChg chg="mod">
          <ac:chgData name="Lara Carvalho" userId="2b293b3f-b837-44d5-819a-63e38ad1a7c4" providerId="ADAL" clId="{F0F0D5D7-8E7B-F249-BC6D-D2ADE42CF176}" dt="2024-02-29T06:55:10.560" v="75" actId="20577"/>
          <ac:spMkLst>
            <pc:docMk/>
            <pc:sldMk cId="3734123915" sldId="314"/>
            <ac:spMk id="4" creationId="{5FDD19FE-EF61-340D-0743-A8CE47C3CB2E}"/>
          </ac:spMkLst>
        </pc:spChg>
      </pc:sldChg>
      <pc:sldChg chg="modSp mod">
        <pc:chgData name="Lara Carvalho" userId="2b293b3f-b837-44d5-819a-63e38ad1a7c4" providerId="ADAL" clId="{F0F0D5D7-8E7B-F249-BC6D-D2ADE42CF176}" dt="2024-02-29T06:55:18.459" v="78" actId="20577"/>
        <pc:sldMkLst>
          <pc:docMk/>
          <pc:sldMk cId="349655783" sldId="315"/>
        </pc:sldMkLst>
        <pc:spChg chg="mod">
          <ac:chgData name="Lara Carvalho" userId="2b293b3f-b837-44d5-819a-63e38ad1a7c4" providerId="ADAL" clId="{F0F0D5D7-8E7B-F249-BC6D-D2ADE42CF176}" dt="2024-02-29T06:55:18.459" v="78" actId="20577"/>
          <ac:spMkLst>
            <pc:docMk/>
            <pc:sldMk cId="349655783" sldId="315"/>
            <ac:spMk id="4" creationId="{A5FBB098-ABD8-8D36-8853-935DC9CB1489}"/>
          </ac:spMkLst>
        </pc:spChg>
      </pc:sldChg>
      <pc:sldChg chg="delSp modSp mod">
        <pc:chgData name="Lara Carvalho" userId="2b293b3f-b837-44d5-819a-63e38ad1a7c4" providerId="ADAL" clId="{F0F0D5D7-8E7B-F249-BC6D-D2ADE42CF176}" dt="2024-02-29T06:55:48.077" v="92" actId="478"/>
        <pc:sldMkLst>
          <pc:docMk/>
          <pc:sldMk cId="3614997106" sldId="317"/>
        </pc:sldMkLst>
        <pc:spChg chg="del mod">
          <ac:chgData name="Lara Carvalho" userId="2b293b3f-b837-44d5-819a-63e38ad1a7c4" providerId="ADAL" clId="{F0F0D5D7-8E7B-F249-BC6D-D2ADE42CF176}" dt="2024-02-29T06:55:48.077" v="92" actId="478"/>
          <ac:spMkLst>
            <pc:docMk/>
            <pc:sldMk cId="3614997106" sldId="317"/>
            <ac:spMk id="4" creationId="{56702565-EF30-80A3-8388-F93FE31057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2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0517-A285-937D-938E-FB1158F5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01A2F-9736-21B2-79F3-AC1B5598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CFA9F-84E3-F6F2-71B8-E1C23AEB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5F13-7991-D852-0120-D8137FB75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0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C86A-872C-A4F1-7379-A4CC23E1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200B-AD18-308F-E5D0-D57D3159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D17B8-2485-9902-C694-41AD5601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A416-B7CF-7B8E-BA38-78CFD6FB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313E-4D3C-57C9-92E8-10C780B1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8810A-F7A9-7674-CC5F-E9488090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99A04-352C-B282-B4B0-C02D60ED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85F54-AA2B-95F2-5C95-D3DF7FB76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6A48-4A72-3713-B5BE-F17B8CC9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A1E2-E985-28BF-97DE-187B633BE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03DBA-35E0-5EC7-AA13-A14F5AF25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35D28-DE18-EFE1-2B83-59D446E6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indoor-agriculture-has-sustainable-potential-feed-canad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alliancesc.org/news-center/p/item/40740/soli-organic-soilbased-organic-indoor-farm-coming-to-marysvil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D68-5662-760C-CA03-31DEF28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 - Aquaponics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28747-352A-CCAB-B88B-8FE11AD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58589-97A6-0FE9-3307-E79CFF1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diagram of a fish pond&#10;&#10;Description automatically generated">
            <a:extLst>
              <a:ext uri="{FF2B5EF4-FFF2-40B4-BE49-F238E27FC236}">
                <a16:creationId xmlns:a16="http://schemas.microsoft.com/office/drawing/2014/main" id="{017B69F1-D737-1DBF-C3D0-1FBBB0FA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9" y="1609466"/>
            <a:ext cx="7431089" cy="4341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AC245-A983-FD3E-1D51-AB12DCA22876}"/>
              </a:ext>
            </a:extLst>
          </p:cNvPr>
          <p:cNvSpPr txBox="1"/>
          <p:nvPr/>
        </p:nvSpPr>
        <p:spPr>
          <a:xfrm>
            <a:off x="3095946" y="5548045"/>
            <a:ext cx="6000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Schematic representation of a model of aquaponics 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(Source: Barui et al., 2021)</a:t>
            </a:r>
            <a:r>
              <a:rPr lang="en-SE" sz="1000" dirty="0">
                <a:effectLst/>
              </a:rPr>
              <a:t>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23478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F4C0-7F12-50C9-B31D-ED5FE62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70F-1A2A-BE3E-E29D-8A370EE1C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235" y="1752601"/>
            <a:ext cx="2696110" cy="3518042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Aquaculture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Cultivating aquatic organisms under controlled conditions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fish, crustaceans, and aquatic photosynthetic organisms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8907-ED09-FD73-B038-8E0E1D84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3637" y="1717231"/>
            <a:ext cx="8058363" cy="2405918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Aquaponics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Cultivation method fostering a symbiotic relationship between fish and plants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Symbiosis achiever through fertigation (fertilization and irrigation)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Nutrient-rich waste from fish tank enriches hydroponic production beds</a:t>
            </a:r>
          </a:p>
          <a:p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4B0A-F2AE-C259-D7CB-91C27B16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C7C2-BB22-9507-1144-95ED9B0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5E6C0D6-7AF0-0679-D3B7-6563144A5A9E}"/>
              </a:ext>
            </a:extLst>
          </p:cNvPr>
          <p:cNvSpPr/>
          <p:nvPr/>
        </p:nvSpPr>
        <p:spPr>
          <a:xfrm>
            <a:off x="3263759" y="1752601"/>
            <a:ext cx="729464" cy="396784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23BAF1-C527-9D26-9011-1482E1ED91B7}"/>
              </a:ext>
            </a:extLst>
          </p:cNvPr>
          <p:cNvSpPr txBox="1">
            <a:spLocks/>
          </p:cNvSpPr>
          <p:nvPr/>
        </p:nvSpPr>
        <p:spPr>
          <a:xfrm>
            <a:off x="4554878" y="4149692"/>
            <a:ext cx="7637121" cy="24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E" dirty="0"/>
              <a:t>Process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Nurient-rich water undergoes filtration and converion of toxic ammonia into nutrient-rich nitrate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Plants absorb nutrients and purify wastewater before returning to fish tank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Plants consume fishe´s CO</a:t>
            </a:r>
            <a:r>
              <a:rPr lang="en-SE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 in fish tanks absorbs heat</a:t>
            </a:r>
          </a:p>
        </p:txBody>
      </p:sp>
    </p:spTree>
    <p:extLst>
      <p:ext uri="{BB962C8B-B14F-4D97-AF65-F5344CB8AC3E}">
        <p14:creationId xmlns:p14="http://schemas.microsoft.com/office/powerpoint/2010/main" val="267733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9078-B8E1-F6AD-A2D7-9DF7C3DA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AD46-E426-C2EE-2C95-0535201E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Challenges and Opportunities of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AE8AB9-E5D9-FC97-9C9D-9D6F7DDF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532510"/>
              </p:ext>
            </p:extLst>
          </p:nvPr>
        </p:nvGraphicFramePr>
        <p:xfrm>
          <a:off x="146125" y="1463163"/>
          <a:ext cx="11366349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Energy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Efficient light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Creative energu-scaving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Increased energy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Air conditioning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Water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</a:t>
                      </a:r>
                      <a:r>
                        <a:rPr lang="en-SE" dirty="0"/>
                        <a:t>eduction in water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</a:t>
                      </a:r>
                      <a:r>
                        <a:rPr lang="en-SE" dirty="0"/>
                        <a:t>ecycling and purification techniques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Conversion of wasetewater into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Logistical challenges in water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Productivity per unit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Y</a:t>
                      </a:r>
                      <a:r>
                        <a:rPr lang="en-SE" dirty="0"/>
                        <a:t>ear-round, multi-cropproduction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</a:t>
                      </a:r>
                      <a:r>
                        <a:rPr lang="en-SE" dirty="0"/>
                        <a:t>ncreased crop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Limitations on plant varieties suitable for vertical farming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Difficulty in quantifying space 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Recycling of organic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Effective harnessing of nutrients and organic waste from wastewater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2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Healthy food provison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Fresh and locally produced foods</a:t>
                      </a:r>
                    </a:p>
                    <a:p>
                      <a:r>
                        <a:rPr lang="en-SE" dirty="0"/>
                        <a:t>Products unaffected by polluted soils or irrigated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Social acceptance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859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F0C12-E45A-00DC-F3B4-162F3F8B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A5BAB-018B-55F4-B653-67F0E78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62CD-586C-8055-31D0-9169B495E5B8}"/>
              </a:ext>
            </a:extLst>
          </p:cNvPr>
          <p:cNvSpPr txBox="1"/>
          <p:nvPr/>
        </p:nvSpPr>
        <p:spPr>
          <a:xfrm>
            <a:off x="146125" y="6131683"/>
            <a:ext cx="529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Environmental opportunities and challenges of vertical farming(Source: Kalantari et al. 2018) </a:t>
            </a:r>
          </a:p>
        </p:txBody>
      </p:sp>
    </p:spTree>
    <p:extLst>
      <p:ext uri="{BB962C8B-B14F-4D97-AF65-F5344CB8AC3E}">
        <p14:creationId xmlns:p14="http://schemas.microsoft.com/office/powerpoint/2010/main" val="268651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DCE7-0A5F-8940-9112-14991264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2402-F132-8EE6-C320-CF6FA79C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Challenges and Opportunities of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438A3B-727C-AFFF-5375-07DCDEB1E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39474"/>
              </p:ext>
            </p:extLst>
          </p:nvPr>
        </p:nvGraphicFramePr>
        <p:xfrm>
          <a:off x="146125" y="1967512"/>
          <a:ext cx="11366349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Initial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Proper site selection to maximise return on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High initial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Energy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Implementation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strategies</a:t>
                      </a:r>
                      <a:r>
                        <a:rPr lang="sv-SE" dirty="0"/>
                        <a:t> to </a:t>
                      </a:r>
                      <a:r>
                        <a:rPr lang="sv-SE" dirty="0" err="1"/>
                        <a:t>reduce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costs</a:t>
                      </a:r>
                      <a:r>
                        <a:rPr lang="sv-SE" dirty="0"/>
                        <a:t>: (i) </a:t>
                      </a:r>
                      <a:r>
                        <a:rPr lang="sv-SE" dirty="0" err="1"/>
                        <a:t>utilizing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building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waste</a:t>
                      </a:r>
                      <a:r>
                        <a:rPr lang="sv-SE" dirty="0"/>
                        <a:t> and (ii) integration  </a:t>
                      </a:r>
                      <a:r>
                        <a:rPr lang="sv-SE" dirty="0" err="1"/>
                        <a:t>into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building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energy</a:t>
                      </a:r>
                      <a:r>
                        <a:rPr lang="sv-SE" dirty="0"/>
                        <a:t>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High energy costs mainly due to artificial lighting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Economic growth and food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Integration </a:t>
                      </a:r>
                      <a:r>
                        <a:rPr lang="sv-SE" dirty="0" err="1"/>
                        <a:t>into</a:t>
                      </a:r>
                      <a:r>
                        <a:rPr lang="sv-SE" dirty="0"/>
                        <a:t> urban </a:t>
                      </a:r>
                      <a:r>
                        <a:rPr lang="sv-SE" dirty="0" err="1"/>
                        <a:t>economies</a:t>
                      </a: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Transformation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urban </a:t>
                      </a:r>
                      <a:r>
                        <a:rPr lang="sv-SE" dirty="0" err="1"/>
                        <a:t>spaces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into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agricultural</a:t>
                      </a:r>
                      <a:r>
                        <a:rPr lang="sv-SE" dirty="0"/>
                        <a:t> centers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Initial labour shortage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Lack of economic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89B1-F427-5273-232B-36FB3D54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EAC5-5344-AFEF-15A2-634C6698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9BD2E-31E3-B096-E628-AC206A2827FD}"/>
              </a:ext>
            </a:extLst>
          </p:cNvPr>
          <p:cNvSpPr txBox="1"/>
          <p:nvPr/>
        </p:nvSpPr>
        <p:spPr>
          <a:xfrm>
            <a:off x="146124" y="5623939"/>
            <a:ext cx="11366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Economic l opportunities and challenges of vertical farming(Source: Kalantari et al. 2018 and. Barui et al. 2021) </a:t>
            </a:r>
          </a:p>
        </p:txBody>
      </p:sp>
    </p:spTree>
    <p:extLst>
      <p:ext uri="{BB962C8B-B14F-4D97-AF65-F5344CB8AC3E}">
        <p14:creationId xmlns:p14="http://schemas.microsoft.com/office/powerpoint/2010/main" val="252013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A216-AA30-C2D4-F66E-7E63E2D9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Environmental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1934-35BF-591B-E253-5F6D96E8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4563"/>
          </a:xfrm>
        </p:spPr>
        <p:txBody>
          <a:bodyPr>
            <a:normAutofit/>
          </a:bodyPr>
          <a:lstStyle/>
          <a:p>
            <a:r>
              <a:rPr lang="en-SE" dirty="0"/>
              <a:t>Efficient food production systems with minimal environmental impact are crucial for sustainable practices and circular economy.</a:t>
            </a:r>
          </a:p>
          <a:p>
            <a:endParaRPr lang="en-SE" dirty="0"/>
          </a:p>
          <a:p>
            <a:r>
              <a:rPr lang="en-SE" dirty="0"/>
              <a:t>CEA utilizes environmental control systems to automatically adapt growing conditions. </a:t>
            </a:r>
            <a:r>
              <a:rPr lang="en-GB" dirty="0"/>
              <a:t>M</a:t>
            </a:r>
            <a:r>
              <a:rPr lang="en-SE" dirty="0"/>
              <a:t>imicking natural habitats for</a:t>
            </a:r>
          </a:p>
          <a:p>
            <a:pPr lvl="1"/>
            <a:r>
              <a:rPr lang="en-GB" dirty="0"/>
              <a:t>Y</a:t>
            </a:r>
            <a:r>
              <a:rPr lang="en-SE" dirty="0"/>
              <a:t>ear-round cultivation</a:t>
            </a:r>
          </a:p>
          <a:p>
            <a:pPr lvl="1"/>
            <a:r>
              <a:rPr lang="en-GB" dirty="0"/>
              <a:t>F</a:t>
            </a:r>
            <a:r>
              <a:rPr lang="en-SE" dirty="0"/>
              <a:t>ast growth</a:t>
            </a:r>
          </a:p>
          <a:p>
            <a:pPr lvl="1"/>
            <a:r>
              <a:rPr lang="en-GB" dirty="0"/>
              <a:t>H</a:t>
            </a:r>
            <a:r>
              <a:rPr lang="en-SE" dirty="0"/>
              <a:t>igh yields</a:t>
            </a:r>
          </a:p>
          <a:p>
            <a:pPr lvl="1"/>
            <a:r>
              <a:rPr lang="en-GB" dirty="0"/>
              <a:t>R</a:t>
            </a:r>
            <a:r>
              <a:rPr lang="en-SE" dirty="0"/>
              <a:t>educed resource consumption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8069-548B-97FB-4E16-855714A3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825E4-D9A5-AD24-2766-6780E471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274CA-F6C2-EFF8-1D73-9C359F423946}"/>
              </a:ext>
            </a:extLst>
          </p:cNvPr>
          <p:cNvSpPr txBox="1"/>
          <p:nvPr/>
        </p:nvSpPr>
        <p:spPr>
          <a:xfrm>
            <a:off x="6551407" y="3596844"/>
            <a:ext cx="2452743" cy="1015663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SE" sz="2000" dirty="0"/>
              <a:t>Promote sustainable and circular food production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BD582DA-35A5-CFCC-9F51-EF383C1412C9}"/>
              </a:ext>
            </a:extLst>
          </p:cNvPr>
          <p:cNvSpPr/>
          <p:nvPr/>
        </p:nvSpPr>
        <p:spPr>
          <a:xfrm>
            <a:off x="5291417" y="3797450"/>
            <a:ext cx="1075765" cy="462579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1640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2FC24-85B2-04B0-7CAF-AFE41091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69A0-AFCA-8C5F-4EC1-DE1981BF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Components of Environmental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5F673-4A69-FD68-B806-58CFCDA3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602" y="1825625"/>
            <a:ext cx="4551381" cy="37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b="1" dirty="0"/>
              <a:t>Light control Systems</a:t>
            </a:r>
          </a:p>
          <a:p>
            <a:r>
              <a:rPr lang="en-GB" dirty="0"/>
              <a:t>L</a:t>
            </a:r>
            <a:r>
              <a:rPr lang="en-SE" dirty="0"/>
              <a:t>ight cannot be optimize by itself</a:t>
            </a:r>
          </a:p>
          <a:p>
            <a:r>
              <a:rPr lang="en-GB" dirty="0"/>
              <a:t>D</a:t>
            </a:r>
            <a:r>
              <a:rPr lang="en-SE" dirty="0"/>
              <a:t>elicate balance between light, temperature and humidity for otimal growth</a:t>
            </a:r>
          </a:p>
          <a:p>
            <a:r>
              <a:rPr lang="en-SE" dirty="0"/>
              <a:t>Interconnected effects requires a control system that can optimize all the three parameters</a:t>
            </a:r>
          </a:p>
          <a:p>
            <a:r>
              <a:rPr lang="en-SE" dirty="0"/>
              <a:t>LED lights offer tunable spectra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EF18B-4D70-A672-AD14-9B09077B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3870A-05ED-0499-D7ED-B5EC84EA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Diagram of a cooling system&#10;&#10;Description automatically generated">
            <a:extLst>
              <a:ext uri="{FF2B5EF4-FFF2-40B4-BE49-F238E27FC236}">
                <a16:creationId xmlns:a16="http://schemas.microsoft.com/office/drawing/2014/main" id="{0EDF2374-E676-A7D8-4077-60EB3919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931" r="1806" b="6509"/>
          <a:stretch/>
        </p:blipFill>
        <p:spPr bwMode="auto">
          <a:xfrm>
            <a:off x="97865" y="2106995"/>
            <a:ext cx="6237323" cy="3151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29523-EB25-54D2-E83F-FABD227EA2E5}"/>
              </a:ext>
            </a:extLst>
          </p:cNvPr>
          <p:cNvSpPr txBox="1"/>
          <p:nvPr/>
        </p:nvSpPr>
        <p:spPr>
          <a:xfrm>
            <a:off x="97865" y="5238829"/>
            <a:ext cx="515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</a:t>
            </a:r>
            <a:r>
              <a:rPr lang="en-GB" sz="1000" dirty="0"/>
              <a:t>c</a:t>
            </a:r>
            <a:r>
              <a:rPr lang="en-SE" sz="1000" dirty="0"/>
              <a:t>hematic representation of the six principal components of a CEA (Source: Kozai et al. 2015) </a:t>
            </a:r>
          </a:p>
        </p:txBody>
      </p:sp>
    </p:spTree>
    <p:extLst>
      <p:ext uri="{BB962C8B-B14F-4D97-AF65-F5344CB8AC3E}">
        <p14:creationId xmlns:p14="http://schemas.microsoft.com/office/powerpoint/2010/main" val="140570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A538-CE32-690B-16C7-688D54ED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Components of Environmental Control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2ECCC-C9EB-F600-EE8D-AE27D00A0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b="1" dirty="0"/>
              <a:t>Air quality</a:t>
            </a:r>
          </a:p>
          <a:p>
            <a:r>
              <a:rPr lang="en-SE" dirty="0"/>
              <a:t>Proper ventilation and air circulation to prevent mold and ensure uniform temperature and humidity</a:t>
            </a:r>
          </a:p>
          <a:p>
            <a:r>
              <a:rPr lang="en-SE" dirty="0"/>
              <a:t>Efficient ventilation systemsand CO2 enrichment promotes photosynthesis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A3180-9308-FD7D-AB2B-8C0A2A9503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Irrigation System</a:t>
            </a:r>
          </a:p>
          <a:p>
            <a:r>
              <a:rPr lang="en-GB" dirty="0"/>
              <a:t>E</a:t>
            </a:r>
            <a:r>
              <a:rPr lang="en-SE" dirty="0"/>
              <a:t>ffective control prevent crop infectionand minimizes water and nutrient wastage</a:t>
            </a:r>
          </a:p>
          <a:p>
            <a:r>
              <a:rPr lang="en-SE" dirty="0"/>
              <a:t>Key factors: </a:t>
            </a:r>
          </a:p>
          <a:p>
            <a:pPr lvl="1"/>
            <a:r>
              <a:rPr lang="en-SE" dirty="0"/>
              <a:t>electrical conductivity</a:t>
            </a:r>
          </a:p>
          <a:p>
            <a:pPr lvl="1"/>
            <a:r>
              <a:rPr lang="en-SE" dirty="0"/>
              <a:t>pH</a:t>
            </a:r>
          </a:p>
          <a:p>
            <a:pPr lvl="1"/>
            <a:r>
              <a:rPr lang="en-GB" dirty="0"/>
              <a:t>D</a:t>
            </a:r>
            <a:r>
              <a:rPr lang="en-SE" dirty="0"/>
              <a:t>issolved oxygen levels</a:t>
            </a:r>
          </a:p>
          <a:p>
            <a:pPr lvl="1"/>
            <a:r>
              <a:rPr lang="en-GB" dirty="0"/>
              <a:t>N</a:t>
            </a:r>
            <a:r>
              <a:rPr lang="en-SE" dirty="0"/>
              <a:t>utrient solution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4242-C27D-E379-5A16-E8FDA0F5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C36B0-B2C1-A211-C215-EB44AB1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E35F-000B-2256-94D0-F35714FF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Smart Vertical Farming – integration of IoT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1A9F9-7927-6D5F-B0F3-51CCDCE8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BEF38-2D40-E074-BE54-BD1873BA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diagram of a plant&#10;&#10;Description automatically generated">
            <a:extLst>
              <a:ext uri="{FF2B5EF4-FFF2-40B4-BE49-F238E27FC236}">
                <a16:creationId xmlns:a16="http://schemas.microsoft.com/office/drawing/2014/main" id="{980BB0F0-7534-FBBF-200E-EAA0F114D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30" y="1557112"/>
            <a:ext cx="8310097" cy="453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2FE2E-F4F8-1B5A-FBCC-B76AF6BC9296}"/>
              </a:ext>
            </a:extLst>
          </p:cNvPr>
          <p:cNvSpPr txBox="1"/>
          <p:nvPr/>
        </p:nvSpPr>
        <p:spPr>
          <a:xfrm>
            <a:off x="1550148" y="6044327"/>
            <a:ext cx="650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</a:t>
            </a:r>
            <a:r>
              <a:rPr lang="en-GB" sz="1000" dirty="0"/>
              <a:t>c</a:t>
            </a:r>
            <a:r>
              <a:rPr lang="en-SE" sz="1000" dirty="0"/>
              <a:t>hematic representation of a conceptiual architecture of Smart Vertical farming (Source: Siregar et al. 2022) </a:t>
            </a:r>
          </a:p>
        </p:txBody>
      </p:sp>
    </p:spTree>
    <p:extLst>
      <p:ext uri="{BB962C8B-B14F-4D97-AF65-F5344CB8AC3E}">
        <p14:creationId xmlns:p14="http://schemas.microsoft.com/office/powerpoint/2010/main" val="191304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ED0-F122-880B-56B2-8A761102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Sustainability in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558F-88D4-4C54-5A44-05797608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7"/>
            <a:ext cx="8010861" cy="4548189"/>
          </a:xfrm>
        </p:spPr>
        <p:txBody>
          <a:bodyPr>
            <a:normAutofit lnSpcReduction="10000"/>
          </a:bodyPr>
          <a:lstStyle/>
          <a:p>
            <a:r>
              <a:rPr lang="en-SE" dirty="0"/>
              <a:t>CEA offers a sustainable solution to modern food prodction challenges</a:t>
            </a:r>
          </a:p>
          <a:p>
            <a:pPr lvl="1"/>
            <a:r>
              <a:rPr lang="en-SE" dirty="0"/>
              <a:t>saves resources, in particular water</a:t>
            </a:r>
          </a:p>
          <a:p>
            <a:pPr lvl="1"/>
            <a:r>
              <a:rPr lang="en-GB" dirty="0"/>
              <a:t>E</a:t>
            </a:r>
            <a:r>
              <a:rPr lang="en-SE" dirty="0"/>
              <a:t>fficient irrigation systems</a:t>
            </a:r>
          </a:p>
          <a:p>
            <a:pPr lvl="1"/>
            <a:r>
              <a:rPr lang="en-GB" dirty="0"/>
              <a:t>O</a:t>
            </a:r>
            <a:r>
              <a:rPr lang="en-SE" dirty="0"/>
              <a:t>perates year-round</a:t>
            </a:r>
          </a:p>
          <a:p>
            <a:pPr lvl="1"/>
            <a:r>
              <a:rPr lang="en-GB" dirty="0"/>
              <a:t>M</a:t>
            </a:r>
            <a:r>
              <a:rPr lang="en-SE" dirty="0"/>
              <a:t>aximizes space efficiency</a:t>
            </a:r>
          </a:p>
          <a:p>
            <a:pPr lvl="1"/>
            <a:r>
              <a:rPr lang="en-GB" dirty="0"/>
              <a:t>R</a:t>
            </a:r>
            <a:r>
              <a:rPr lang="en-SE" dirty="0"/>
              <a:t>educes needs for long-distance transportation (minimization of food waste)</a:t>
            </a:r>
          </a:p>
          <a:p>
            <a:pPr marL="228600" lvl="1">
              <a:spcBef>
                <a:spcPts val="1000"/>
              </a:spcBef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Contributes to circular economy</a:t>
            </a:r>
          </a:p>
          <a:p>
            <a:pPr lvl="1"/>
            <a:r>
              <a:rPr lang="en-GB" dirty="0"/>
              <a:t>R</a:t>
            </a:r>
            <a:r>
              <a:rPr lang="en-SE" dirty="0"/>
              <a:t>ecycling materials</a:t>
            </a:r>
          </a:p>
          <a:p>
            <a:pPr lvl="1"/>
            <a:r>
              <a:rPr lang="en-GB" dirty="0"/>
              <a:t>H</a:t>
            </a:r>
            <a:r>
              <a:rPr lang="en-SE" dirty="0"/>
              <a:t>arnessing rainwater</a:t>
            </a:r>
          </a:p>
          <a:p>
            <a:pPr lvl="1"/>
            <a:r>
              <a:rPr lang="en-GB" dirty="0"/>
              <a:t>P</a:t>
            </a:r>
            <a:r>
              <a:rPr lang="en-SE" dirty="0"/>
              <a:t>roducing energy</a:t>
            </a:r>
          </a:p>
          <a:p>
            <a:pPr lvl="1"/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33D8E-E05F-C846-E559-9B69653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1BDCB-146E-2A82-16C5-1C554DC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EC4DD-D862-FFFE-CB0B-F5520FDC030D}"/>
              </a:ext>
            </a:extLst>
          </p:cNvPr>
          <p:cNvSpPr txBox="1"/>
          <p:nvPr/>
        </p:nvSpPr>
        <p:spPr>
          <a:xfrm>
            <a:off x="8429513" y="1534560"/>
            <a:ext cx="2924287" cy="1477328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rtlCol="0">
            <a:spAutoFit/>
          </a:bodyPr>
          <a:lstStyle/>
          <a:p>
            <a:r>
              <a:rPr lang="en-SE" dirty="0"/>
              <a:t>W</a:t>
            </a:r>
            <a:r>
              <a:rPr lang="en-GB" dirty="0"/>
              <a:t>h</a:t>
            </a:r>
            <a:r>
              <a:rPr lang="en-SE" dirty="0"/>
              <a:t>ile CEA may not solve all environmental issues, it offers significant potential as a viable alternative to conventional agriculture</a:t>
            </a:r>
          </a:p>
        </p:txBody>
      </p:sp>
      <p:pic>
        <p:nvPicPr>
          <p:cNvPr id="8" name="Picture 7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19276EE6-97AF-BAA8-8E90-0127209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0" y="3362921"/>
            <a:ext cx="4245984" cy="2392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356F7-3E35-4C2A-8F26-14223A42F50F}"/>
              </a:ext>
            </a:extLst>
          </p:cNvPr>
          <p:cNvSpPr txBox="1"/>
          <p:nvPr/>
        </p:nvSpPr>
        <p:spPr>
          <a:xfrm>
            <a:off x="5829300" y="5815433"/>
            <a:ext cx="650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(Source: </a:t>
            </a:r>
            <a:r>
              <a:rPr lang="en-SE" sz="1000" dirty="0">
                <a:hlinkClick r:id="rId3"/>
              </a:rPr>
              <a:t>LinkedIn.com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972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EBC3-A477-A530-AF9B-D858BC5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Case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2AC-CFF9-CB31-DD5E-FED56D0E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Oishii farm (pioneer company)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D19FE-EF61-340D-0743-A8CE47C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91AA-455B-B91A-D68B-2249DA8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Rows of plants in a greenhouse&#10;&#10;Description automatically generated">
            <a:extLst>
              <a:ext uri="{FF2B5EF4-FFF2-40B4-BE49-F238E27FC236}">
                <a16:creationId xmlns:a16="http://schemas.microsoft.com/office/drawing/2014/main" id="{4176EF14-2C96-56A3-349F-C8CF4F2D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" y="4287844"/>
            <a:ext cx="3659842" cy="20685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8F7AB-5658-DA74-DCC1-DDA41B6298EE}"/>
              </a:ext>
            </a:extLst>
          </p:cNvPr>
          <p:cNvGrpSpPr/>
          <p:nvPr/>
        </p:nvGrpSpPr>
        <p:grpSpPr>
          <a:xfrm>
            <a:off x="388622" y="2259106"/>
            <a:ext cx="2870946" cy="1866602"/>
            <a:chOff x="4838700" y="1752600"/>
            <a:chExt cx="5029200" cy="3352800"/>
          </a:xfrm>
        </p:grpSpPr>
        <p:pic>
          <p:nvPicPr>
            <p:cNvPr id="7" name="Picture 6" descr="A transparent container with water and plants in it&#10;&#10;Description automatically generated">
              <a:extLst>
                <a:ext uri="{FF2B5EF4-FFF2-40B4-BE49-F238E27FC236}">
                  <a16:creationId xmlns:a16="http://schemas.microsoft.com/office/drawing/2014/main" id="{69A5B06C-7310-2559-4E4C-C7FED96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0" y="1752600"/>
              <a:ext cx="2514600" cy="3352800"/>
            </a:xfrm>
            <a:prstGeom prst="rect">
              <a:avLst/>
            </a:prstGeom>
          </p:spPr>
        </p:pic>
        <p:pic>
          <p:nvPicPr>
            <p:cNvPr id="10" name="Picture 9" descr="A plant in a container&#10;&#10;Description automatically generated">
              <a:extLst>
                <a:ext uri="{FF2B5EF4-FFF2-40B4-BE49-F238E27FC236}">
                  <a16:creationId xmlns:a16="http://schemas.microsoft.com/office/drawing/2014/main" id="{B86E6E94-0CC6-E017-1012-775044F5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1752600"/>
              <a:ext cx="2514600" cy="335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DADA84-FBD9-3B72-737E-8190A2F6472A}"/>
              </a:ext>
            </a:extLst>
          </p:cNvPr>
          <p:cNvSpPr txBox="1"/>
          <p:nvPr/>
        </p:nvSpPr>
        <p:spPr>
          <a:xfrm>
            <a:off x="5025614" y="1272014"/>
            <a:ext cx="60995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Aerofarms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Nordic Harvest (lasgest vertical farm in 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Sky Green (Singapore)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14" name="Picture 13" descr="A close-up of a plant growing&#10;&#10;Description automatically generated">
            <a:extLst>
              <a:ext uri="{FF2B5EF4-FFF2-40B4-BE49-F238E27FC236}">
                <a16:creationId xmlns:a16="http://schemas.microsoft.com/office/drawing/2014/main" id="{8AC165EF-17FB-FE67-99EE-A627A483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66" y="3613468"/>
            <a:ext cx="3259455" cy="2440940"/>
          </a:xfrm>
          <a:prstGeom prst="rect">
            <a:avLst/>
          </a:prstGeom>
        </p:spPr>
      </p:pic>
      <p:pic>
        <p:nvPicPr>
          <p:cNvPr id="15" name="Picture 14" descr="A green plants growing in a greenhouse&#10;&#10;Description automatically generated">
            <a:extLst>
              <a:ext uri="{FF2B5EF4-FFF2-40B4-BE49-F238E27FC236}">
                <a16:creationId xmlns:a16="http://schemas.microsoft.com/office/drawing/2014/main" id="{E730CAD5-96B3-23F1-E6C4-63740E991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1739"/>
          <a:stretch/>
        </p:blipFill>
        <p:spPr bwMode="auto">
          <a:xfrm>
            <a:off x="8466373" y="3642678"/>
            <a:ext cx="234505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12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solidFill>
                  <a:srgbClr val="94C020"/>
                </a:solidFill>
                <a:latin typeface="+mn-lt"/>
              </a:rPr>
              <a:t>Course: HEI-D4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Module: 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Controlled Environmental Agriculture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Learning Unit: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Challenges and Solutions 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98A9-4528-C914-DA4F-2879847C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B4B-8874-6997-7018-F1F2FF24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Case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B7F7-A15B-DC83-6719-32B67AB2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Gotham Greens</a:t>
            </a:r>
          </a:p>
          <a:p>
            <a:endParaRPr lang="en-SE" dirty="0"/>
          </a:p>
          <a:p>
            <a:r>
              <a:rPr lang="en-SE" dirty="0"/>
              <a:t>Green Spirits Farms</a:t>
            </a:r>
          </a:p>
          <a:p>
            <a:endParaRPr lang="en-SE" dirty="0"/>
          </a:p>
          <a:p>
            <a:r>
              <a:rPr lang="en-SE" dirty="0"/>
              <a:t>The Plant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B098-ABD8-8D36-8853-935DC9C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64B5-2806-2129-B4FD-2D2FB24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 descr="A collage of plants in containers&#10;&#10;Description automatically generated">
            <a:extLst>
              <a:ext uri="{FF2B5EF4-FFF2-40B4-BE49-F238E27FC236}">
                <a16:creationId xmlns:a16="http://schemas.microsoft.com/office/drawing/2014/main" id="{4611901F-6303-BBB2-528C-2458DCDF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88" y="1462367"/>
            <a:ext cx="5778012" cy="48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7CB2-37E9-1E8C-FD09-A36BABAC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AD46-FB75-10CB-B187-B71A6C4C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E" dirty="0"/>
              <a:t>Significant advancement in sustainable agriculture have been achieved through innovative yechniques loke hydroponics, aquaculture and aeroponics</a:t>
            </a:r>
          </a:p>
          <a:p>
            <a:r>
              <a:rPr lang="en-SE" dirty="0"/>
              <a:t>Indoor farming options increasingly adopted by companies and growers, offering alternative ways to produce plant goods in urban areas</a:t>
            </a:r>
          </a:p>
          <a:p>
            <a:r>
              <a:rPr lang="en-SE" dirty="0"/>
              <a:t>Environmental control systems crucial for indoor farming, enabling optimaöl conditions for plant growth by optimizing temperature, humidity, light and nutrient delivery</a:t>
            </a:r>
          </a:p>
          <a:p>
            <a:r>
              <a:rPr lang="en-SE" dirty="0"/>
              <a:t>Initial setup costs and energy requirements can be substantial, but technology advancements and ongoing rese</a:t>
            </a:r>
            <a:r>
              <a:rPr lang="en-GB" dirty="0" err="1"/>
              <a:t>ar</a:t>
            </a:r>
            <a:r>
              <a:rPr lang="en-SE" dirty="0"/>
              <a:t>ch are making methods more efficient and cost-effectiveI</a:t>
            </a:r>
          </a:p>
          <a:p>
            <a:r>
              <a:rPr lang="en-SE" dirty="0"/>
              <a:t>Indoor farming offers solutions to challenges associated with conventional farming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DF247-C4DA-EE79-BEB6-59BEC76E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9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Control Environmental Agriculture (CEA)</a:t>
            </a:r>
          </a:p>
          <a:p>
            <a:r>
              <a:rPr lang="en-US" dirty="0"/>
              <a:t>Methods for Indoor Agriculture</a:t>
            </a:r>
          </a:p>
          <a:p>
            <a:r>
              <a:rPr lang="en-US" dirty="0"/>
              <a:t>Challenges and Opportunities of CEAs</a:t>
            </a:r>
          </a:p>
          <a:p>
            <a:r>
              <a:rPr lang="en-US" dirty="0"/>
              <a:t>Environmental Control Systems and its components</a:t>
            </a:r>
          </a:p>
          <a:p>
            <a:r>
              <a:rPr lang="en-US" dirty="0"/>
              <a:t>Sustainability in CEAs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B3BD-5952-B437-CBEA-0BB80420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Introduction to Control Environmental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35AF-1FB1-82E7-1C16-09F485D9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08" y="1825625"/>
            <a:ext cx="66987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E" b="1" dirty="0"/>
              <a:t>C</a:t>
            </a:r>
            <a:r>
              <a:rPr lang="en-GB" b="1" dirty="0"/>
              <a:t>o</a:t>
            </a:r>
            <a:r>
              <a:rPr lang="en-SE" b="1" dirty="0"/>
              <a:t>ntrole environmental agriculture (CEA)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Growing crops indoors in closed environments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Precise control over environmental factors like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Crops grow in structures instead of in the groud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Allows a wide variety of plant species to achieve growth rates year-round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 monitoring and manipulation of environmental factors enrure ideal conditions for growth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2469-9C50-E5D4-0E24-19003180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1E96-27EC-90E4-D39E-93B519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group of plants growing in a greenhouse&#10;&#10;Description automatically generated">
            <a:extLst>
              <a:ext uri="{FF2B5EF4-FFF2-40B4-BE49-F238E27FC236}">
                <a16:creationId xmlns:a16="http://schemas.microsoft.com/office/drawing/2014/main" id="{663F2EC1-E593-E5B9-BCC5-BC79057E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1724822"/>
            <a:ext cx="3073430" cy="2053140"/>
          </a:xfrm>
          <a:prstGeom prst="rect">
            <a:avLst/>
          </a:prstGeom>
        </p:spPr>
      </p:pic>
      <p:pic>
        <p:nvPicPr>
          <p:cNvPr id="9" name="Picture 8" descr="A collage of a plant growing inside a room&#10;&#10;Description automatically generated">
            <a:extLst>
              <a:ext uri="{FF2B5EF4-FFF2-40B4-BE49-F238E27FC236}">
                <a16:creationId xmlns:a16="http://schemas.microsoft.com/office/drawing/2014/main" id="{DD8750B4-CABF-BA29-B53E-B24203734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3854010"/>
            <a:ext cx="3085990" cy="2053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67F3D-56DA-F458-D419-09F93C2FB9AD}"/>
              </a:ext>
            </a:extLst>
          </p:cNvPr>
          <p:cNvSpPr txBox="1"/>
          <p:nvPr/>
        </p:nvSpPr>
        <p:spPr>
          <a:xfrm>
            <a:off x="8166386" y="5890478"/>
            <a:ext cx="339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 of vertical farming in controlled environment agriculture in greenhouses (top) and climate-controlled rooms (bottom)  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</a:t>
            </a:r>
            <a:r>
              <a:rPr lang="en-GB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urce: Earth.org, 2022)</a:t>
            </a:r>
            <a:endParaRPr lang="en-SE" sz="10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4500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777-6646-674D-B9A0-E83F4B88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Introduction to Control Environmental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CC7B-1CA2-DEB9-F450-18FC4C0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71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farming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for </a:t>
            </a:r>
            <a:r>
              <a:rPr lang="sv-SE" dirty="0" err="1"/>
              <a:t>indoor</a:t>
            </a:r>
            <a:r>
              <a:rPr lang="sv-SE" dirty="0"/>
              <a:t> </a:t>
            </a:r>
            <a:r>
              <a:rPr lang="sv-SE" dirty="0" err="1"/>
              <a:t>agriculture</a:t>
            </a:r>
            <a:r>
              <a:rPr lang="sv-SE" dirty="0"/>
              <a:t>:</a:t>
            </a:r>
            <a:endParaRPr lang="en-SE" dirty="0"/>
          </a:p>
          <a:p>
            <a:r>
              <a:rPr lang="en-SE" dirty="0"/>
              <a:t>Soil-based</a:t>
            </a:r>
          </a:p>
          <a:p>
            <a:r>
              <a:rPr lang="en-SE" dirty="0"/>
              <a:t>Hydroponics</a:t>
            </a:r>
          </a:p>
          <a:p>
            <a:r>
              <a:rPr lang="en-SE" dirty="0"/>
              <a:t>Aquaponics and</a:t>
            </a:r>
          </a:p>
          <a:p>
            <a:r>
              <a:rPr lang="en-SE" dirty="0"/>
              <a:t>Aeroponics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3931-6023-B476-6DCF-C2D5955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D/ Learning Unit: HEI-D4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08B18-7C34-44EB-1DA1-DC0C70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diagram of a plant growing&#10;&#10;Description automatically generated">
            <a:extLst>
              <a:ext uri="{FF2B5EF4-FFF2-40B4-BE49-F238E27FC236}">
                <a16:creationId xmlns:a16="http://schemas.microsoft.com/office/drawing/2014/main" id="{1DC1A2D6-6FE2-0945-6AB3-2E8A46A1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6111240" y="1825625"/>
            <a:ext cx="5242560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53E6C-B613-B305-5C28-A17F8A3F9642}"/>
              </a:ext>
            </a:extLst>
          </p:cNvPr>
          <p:cNvSpPr txBox="1"/>
          <p:nvPr/>
        </p:nvSpPr>
        <p:spPr>
          <a:xfrm>
            <a:off x="6174769" y="5722706"/>
            <a:ext cx="495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 types of indoor vertical farming for food production in a controlled environment (Source: Wong et al. 2020).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4478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D737-A961-A2BF-0655-51922CC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FBF-F157-1FD5-4694-A36BB885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SE" b="1" dirty="0"/>
              <a:t>Soil-based</a:t>
            </a:r>
          </a:p>
          <a:p>
            <a:r>
              <a:rPr lang="en-SE" dirty="0"/>
              <a:t>Soil is the primary source of essencial nutrients for plants</a:t>
            </a:r>
          </a:p>
          <a:p>
            <a:r>
              <a:rPr lang="en-SE" dirty="0"/>
              <a:t>Plants cultivated in trays with soil</a:t>
            </a:r>
          </a:p>
          <a:p>
            <a:pPr marL="0" indent="0">
              <a:buNone/>
            </a:pPr>
            <a:r>
              <a:rPr lang="en-SE" i="1" dirty="0"/>
              <a:t>Advantages:</a:t>
            </a:r>
          </a:p>
          <a:p>
            <a:pPr lvl="1"/>
            <a:r>
              <a:rPr lang="en-SE" dirty="0"/>
              <a:t>Effective moisture retention</a:t>
            </a:r>
          </a:p>
          <a:p>
            <a:pPr lvl="1"/>
            <a:r>
              <a:rPr lang="en-SE" dirty="0"/>
              <a:t>Natural aeration</a:t>
            </a:r>
          </a:p>
          <a:p>
            <a:pPr lvl="1"/>
            <a:r>
              <a:rPr lang="en-SE" dirty="0"/>
              <a:t>S</a:t>
            </a:r>
            <a:r>
              <a:rPr lang="en-GB" dirty="0"/>
              <a:t>o</a:t>
            </a:r>
            <a:r>
              <a:rPr lang="en-SE" dirty="0"/>
              <a:t>il can be reused for multiple crop cycles with proper fertilization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S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</a:p>
          <a:p>
            <a:pPr lvl="1"/>
            <a:r>
              <a:rPr lang="en-SE" dirty="0"/>
              <a:t>Requires expertise in</a:t>
            </a:r>
          </a:p>
          <a:p>
            <a:pPr lvl="2"/>
            <a:r>
              <a:rPr lang="en-SE" dirty="0"/>
              <a:t>Soil type</a:t>
            </a:r>
          </a:p>
          <a:p>
            <a:pPr lvl="2"/>
            <a:r>
              <a:rPr lang="en-SE" dirty="0"/>
              <a:t>Fertilization</a:t>
            </a:r>
          </a:p>
          <a:p>
            <a:pPr lvl="2"/>
            <a:r>
              <a:rPr lang="en-SE" dirty="0"/>
              <a:t>Pest control</a:t>
            </a:r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ECC4-8A63-42B4-6383-A4E6FCAF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3EDB-08A1-A097-E859-50ECDE74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close-up of a plant growing&#10;&#10;Description automatically generated">
            <a:extLst>
              <a:ext uri="{FF2B5EF4-FFF2-40B4-BE49-F238E27FC236}">
                <a16:creationId xmlns:a16="http://schemas.microsoft.com/office/drawing/2014/main" id="{1948098E-3DD2-789A-FEC4-764E7F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33" y="2114808"/>
            <a:ext cx="3996782" cy="2251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A9B4ED-CD9B-A88B-F0B6-BB62DA5CF628}"/>
              </a:ext>
            </a:extLst>
          </p:cNvPr>
          <p:cNvSpPr txBox="1"/>
          <p:nvPr/>
        </p:nvSpPr>
        <p:spPr>
          <a:xfrm>
            <a:off x="7746713" y="4391810"/>
            <a:ext cx="3996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Soil-based indoor agriculture (</a:t>
            </a:r>
            <a:r>
              <a:rPr lang="en-SE" sz="1000" dirty="0">
                <a:hlinkClick r:id="rId3"/>
              </a:rPr>
              <a:t>Source: economic Allience 2022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459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D177-687B-7681-EA4C-C091E43F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A68E-C3A6-3B40-F312-1B5BA413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8AC2-8AAC-2776-3DA3-DDD22F11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SE" b="1" dirty="0"/>
              <a:t>Hydroponics</a:t>
            </a:r>
          </a:p>
          <a:p>
            <a:r>
              <a:rPr lang="sv-SE" dirty="0" err="1"/>
              <a:t>Cultivation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plants in </a:t>
            </a:r>
            <a:r>
              <a:rPr lang="sv-SE" dirty="0" err="1"/>
              <a:t>nutrient-enrich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r>
              <a:rPr lang="sv-SE" dirty="0"/>
              <a:t>Plants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supported</a:t>
            </a:r>
            <a:r>
              <a:rPr lang="sv-SE" dirty="0"/>
              <a:t> by </a:t>
            </a:r>
            <a:r>
              <a:rPr lang="sv-SE" dirty="0" err="1"/>
              <a:t>soil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by inert </a:t>
            </a:r>
            <a:r>
              <a:rPr lang="sv-SE" dirty="0" err="1"/>
              <a:t>growing</a:t>
            </a:r>
            <a:r>
              <a:rPr lang="sv-SE" dirty="0"/>
              <a:t> media like </a:t>
            </a:r>
            <a:r>
              <a:rPr lang="sv-SE" dirty="0" err="1"/>
              <a:t>cocopeat</a:t>
            </a:r>
            <a:endParaRPr lang="sv-SE" dirty="0"/>
          </a:p>
          <a:p>
            <a:r>
              <a:rPr lang="sv-SE" dirty="0" err="1"/>
              <a:t>Nutrient-rich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circulate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root</a:t>
            </a:r>
            <a:r>
              <a:rPr lang="sv-SE" dirty="0"/>
              <a:t> system </a:t>
            </a:r>
          </a:p>
          <a:p>
            <a:r>
              <a:rPr lang="sv-SE" dirty="0"/>
              <a:t>Close-loop process </a:t>
            </a:r>
            <a:r>
              <a:rPr lang="sv-SE" dirty="0" err="1"/>
              <a:t>minimize</a:t>
            </a:r>
            <a:r>
              <a:rPr lang="sv-SE" dirty="0"/>
              <a:t> </a:t>
            </a:r>
            <a:r>
              <a:rPr lang="sv-SE" dirty="0" err="1"/>
              <a:t>waste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 err="1"/>
              <a:t>Advantages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Reduced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loss </a:t>
            </a:r>
            <a:r>
              <a:rPr lang="sv-SE" dirty="0" err="1"/>
              <a:t>through</a:t>
            </a:r>
            <a:r>
              <a:rPr lang="sv-SE" dirty="0"/>
              <a:t> evaporation, </a:t>
            </a:r>
            <a:r>
              <a:rPr lang="sv-SE" dirty="0" err="1"/>
              <a:t>conserving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pPr lvl="1"/>
            <a:r>
              <a:rPr lang="sv-SE" dirty="0"/>
              <a:t>Precise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nutrients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  <a:p>
            <a:pPr lvl="1"/>
            <a:r>
              <a:rPr lang="sv-SE" dirty="0" err="1"/>
              <a:t>Healthier</a:t>
            </a:r>
            <a:r>
              <a:rPr lang="sv-SE" dirty="0"/>
              <a:t> plants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yields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745F6-E280-CCB4-82E3-2A61EE21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1757-FB07-E5C2-D4AE-F42CC99D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03F77-7CFD-A481-DF8F-981DC9E688AD}"/>
              </a:ext>
            </a:extLst>
          </p:cNvPr>
          <p:cNvSpPr txBox="1"/>
          <p:nvPr/>
        </p:nvSpPr>
        <p:spPr>
          <a:xfrm>
            <a:off x="8195218" y="5449532"/>
            <a:ext cx="399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Schematic representation of a hydroponic systems in vertical farms (Source: Saad et al., 2021 ) </a:t>
            </a:r>
          </a:p>
        </p:txBody>
      </p:sp>
      <p:pic>
        <p:nvPicPr>
          <p:cNvPr id="9" name="Picture 8" descr="A diagram of a plant growing&#10;&#10;Description automatically generated">
            <a:extLst>
              <a:ext uri="{FF2B5EF4-FFF2-40B4-BE49-F238E27FC236}">
                <a16:creationId xmlns:a16="http://schemas.microsoft.com/office/drawing/2014/main" id="{BF33B1CF-14A9-36C1-EE05-CC62C72A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95" y="1640588"/>
            <a:ext cx="3996782" cy="3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CC9C-94D0-1FA2-215B-F76CBD96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28F1-708A-571C-88D3-FF5B039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 - Hydroponics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9B328-3650-1E2C-84A2-F0444520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B6078-3127-4457-E3D0-1797B55E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C56A-DB69-9375-267D-9AAE20BDF820}"/>
              </a:ext>
            </a:extLst>
          </p:cNvPr>
          <p:cNvSpPr txBox="1"/>
          <p:nvPr/>
        </p:nvSpPr>
        <p:spPr>
          <a:xfrm>
            <a:off x="1758163" y="5787127"/>
            <a:ext cx="8449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Diagram of various structures of hydroponic systems (Source: Salim Mir et at. 2022 ) </a:t>
            </a:r>
          </a:p>
        </p:txBody>
      </p:sp>
      <p:pic>
        <p:nvPicPr>
          <p:cNvPr id="7" name="Picture 6" descr="Diagram of a diagram of a plant&#10;&#10;Description automatically generated">
            <a:extLst>
              <a:ext uri="{FF2B5EF4-FFF2-40B4-BE49-F238E27FC236}">
                <a16:creationId xmlns:a16="http://schemas.microsoft.com/office/drawing/2014/main" id="{FDB581B5-205C-E52F-5213-0C54C2A3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37" y="1601460"/>
            <a:ext cx="8449689" cy="2220198"/>
          </a:xfrm>
          <a:prstGeom prst="rect">
            <a:avLst/>
          </a:prstGeom>
        </p:spPr>
      </p:pic>
      <p:pic>
        <p:nvPicPr>
          <p:cNvPr id="13" name="Picture 12" descr="A diagram of a plant growing&#10;&#10;Description automatically generated">
            <a:extLst>
              <a:ext uri="{FF2B5EF4-FFF2-40B4-BE49-F238E27FC236}">
                <a16:creationId xmlns:a16="http://schemas.microsoft.com/office/drawing/2014/main" id="{33C5360A-7BDC-9EDF-DE6D-42EDF142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63" y="3847938"/>
            <a:ext cx="5936822" cy="20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011A-EB61-23D3-444C-D4FFFFFB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AD1-1E7E-42A5-6EFF-C61F2A82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8F15-E1AE-15B6-1EB1-ADA44335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b="1" dirty="0"/>
              <a:t>Aquaculture and Aquaponics</a:t>
            </a:r>
          </a:p>
          <a:p>
            <a:r>
              <a:rPr lang="sv-SE" dirty="0" err="1"/>
              <a:t>Cultivation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plants in </a:t>
            </a:r>
            <a:r>
              <a:rPr lang="sv-SE" dirty="0" err="1"/>
              <a:t>nutrient-enrich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r>
              <a:rPr lang="sv-SE" dirty="0"/>
              <a:t>Plants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supported</a:t>
            </a:r>
            <a:r>
              <a:rPr lang="sv-SE" dirty="0"/>
              <a:t> by </a:t>
            </a:r>
            <a:r>
              <a:rPr lang="sv-SE" dirty="0" err="1"/>
              <a:t>soil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by inert </a:t>
            </a:r>
            <a:r>
              <a:rPr lang="sv-SE" dirty="0" err="1"/>
              <a:t>growing</a:t>
            </a:r>
            <a:r>
              <a:rPr lang="sv-SE" dirty="0"/>
              <a:t> media like </a:t>
            </a:r>
            <a:r>
              <a:rPr lang="sv-SE" dirty="0" err="1"/>
              <a:t>cocopeat</a:t>
            </a:r>
            <a:endParaRPr lang="sv-SE" dirty="0"/>
          </a:p>
          <a:p>
            <a:r>
              <a:rPr lang="sv-SE" dirty="0" err="1"/>
              <a:t>Nutrient-rich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circulate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root</a:t>
            </a:r>
            <a:r>
              <a:rPr lang="sv-SE" dirty="0"/>
              <a:t> system </a:t>
            </a:r>
          </a:p>
          <a:p>
            <a:r>
              <a:rPr lang="sv-SE" dirty="0"/>
              <a:t>Close-loop process </a:t>
            </a:r>
            <a:r>
              <a:rPr lang="sv-SE" dirty="0" err="1"/>
              <a:t>minimize</a:t>
            </a:r>
            <a:r>
              <a:rPr lang="sv-SE" dirty="0"/>
              <a:t> </a:t>
            </a:r>
            <a:r>
              <a:rPr lang="sv-SE" dirty="0" err="1"/>
              <a:t>waste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 err="1"/>
              <a:t>Advantages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Reduced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loss </a:t>
            </a:r>
            <a:r>
              <a:rPr lang="sv-SE" dirty="0" err="1"/>
              <a:t>through</a:t>
            </a:r>
            <a:r>
              <a:rPr lang="sv-SE" dirty="0"/>
              <a:t> evaporation, </a:t>
            </a:r>
            <a:r>
              <a:rPr lang="sv-SE" dirty="0" err="1"/>
              <a:t>conserving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pPr lvl="1"/>
            <a:r>
              <a:rPr lang="sv-SE" dirty="0"/>
              <a:t>Precise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nutrients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  <a:p>
            <a:pPr lvl="1"/>
            <a:r>
              <a:rPr lang="sv-SE" dirty="0" err="1"/>
              <a:t>Healthier</a:t>
            </a:r>
            <a:r>
              <a:rPr lang="sv-SE" dirty="0"/>
              <a:t> plants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yields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B879-AD74-305D-B8D4-8D637FAA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HEI-D4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BD03-465F-1595-3C7C-525B1DC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8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9b88ca-66eb-4a97-99d4-e4839274e101">
      <Terms xmlns="http://schemas.microsoft.com/office/infopath/2007/PartnerControls"/>
    </lcf76f155ced4ddcb4097134ff3c332f>
    <TaxCatchAll xmlns="c944d2af-eeed-4acc-b052-3107ab9b10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11859-D19D-4363-9F5A-75D7A5B581DE}"/>
</file>

<file path=customXml/itemProps2.xml><?xml version="1.0" encoding="utf-8"?>
<ds:datastoreItem xmlns:ds="http://schemas.openxmlformats.org/officeDocument/2006/customXml" ds:itemID="{83D4084C-86E3-43E7-9467-71D704A9244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e5724ba-b54d-48e7-bea9-40db0ba64245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789ab6a8-e428-4ad2-94d1-872262770f73"/>
  </ds:schemaRefs>
</ds:datastoreItem>
</file>

<file path=customXml/itemProps3.xml><?xml version="1.0" encoding="utf-8"?>
<ds:datastoreItem xmlns:ds="http://schemas.openxmlformats.org/officeDocument/2006/customXml" ds:itemID="{6D240A84-3CF2-4ECE-BA48-93AB6A91CB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1377</Words>
  <Application>Microsoft Macintosh PowerPoint</Application>
  <PresentationFormat>Widescreen</PresentationFormat>
  <Paragraphs>219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Tema1</vt:lpstr>
      <vt:lpstr>PowerPoint Presentation</vt:lpstr>
      <vt:lpstr>Course: HEI-D4 Module: Controlled Environmental Agriculture Learning Unit:Challenges and Solutions </vt:lpstr>
      <vt:lpstr>Summary</vt:lpstr>
      <vt:lpstr>Introduction to Control Environmental Agriculture</vt:lpstr>
      <vt:lpstr>Introduction to Control Environmental Agriculture</vt:lpstr>
      <vt:lpstr>Methods for indoor agriculture</vt:lpstr>
      <vt:lpstr>Methods for indoor agriculture</vt:lpstr>
      <vt:lpstr>Methods for indoor agriculture - Hydroponics</vt:lpstr>
      <vt:lpstr>Methods for indoor agriculture</vt:lpstr>
      <vt:lpstr>Methods for indoor agriculture - Aquaponics</vt:lpstr>
      <vt:lpstr>Methods for indoor agriculture</vt:lpstr>
      <vt:lpstr>Challenges and Opportunities of CEA </vt:lpstr>
      <vt:lpstr>Challenges and Opportunities of CEA </vt:lpstr>
      <vt:lpstr>Environmental Control SYstems</vt:lpstr>
      <vt:lpstr>Components of Environmental Control Systems</vt:lpstr>
      <vt:lpstr>Components of Environmental Control Systems</vt:lpstr>
      <vt:lpstr>Smart Vertical Farming – integration of IoT</vt:lpstr>
      <vt:lpstr>Sustainability in CEA</vt:lpstr>
      <vt:lpstr>Case Studies </vt:lpstr>
      <vt:lpstr>Case Studies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Lara Carvalho</cp:lastModifiedBy>
  <cp:revision>50</cp:revision>
  <dcterms:created xsi:type="dcterms:W3CDTF">2022-08-02T09:54:50Z</dcterms:created>
  <dcterms:modified xsi:type="dcterms:W3CDTF">2024-02-29T06:55:50Z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0x0101005EF203BD3A863544A58DB8CA65753590</vt:lpwstr>
  </property>
  <property fmtid="{D5CDD505-2E9C-101B-9397-08002B2CF9AE}" pid="3" name="MediaServiceImageTags">
    <vt:lpwstr/>
  </property>
</Properties>
</file>