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2.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67"/>
  </p:notesMasterIdLst>
  <p:sldIdLst>
    <p:sldId id="265" r:id="rId2"/>
    <p:sldId id="256" r:id="rId3"/>
    <p:sldId id="260" r:id="rId4"/>
    <p:sldId id="269" r:id="rId5"/>
    <p:sldId id="267" r:id="rId6"/>
    <p:sldId id="268" r:id="rId7"/>
    <p:sldId id="263" r:id="rId8"/>
    <p:sldId id="278" r:id="rId9"/>
    <p:sldId id="279" r:id="rId10"/>
    <p:sldId id="277" r:id="rId11"/>
    <p:sldId id="280" r:id="rId12"/>
    <p:sldId id="281" r:id="rId13"/>
    <p:sldId id="282" r:id="rId14"/>
    <p:sldId id="284" r:id="rId15"/>
    <p:sldId id="285" r:id="rId16"/>
    <p:sldId id="319" r:id="rId17"/>
    <p:sldId id="287" r:id="rId18"/>
    <p:sldId id="288" r:id="rId19"/>
    <p:sldId id="289" r:id="rId20"/>
    <p:sldId id="291" r:id="rId21"/>
    <p:sldId id="292" r:id="rId22"/>
    <p:sldId id="293" r:id="rId23"/>
    <p:sldId id="323" r:id="rId24"/>
    <p:sldId id="294" r:id="rId25"/>
    <p:sldId id="303" r:id="rId26"/>
    <p:sldId id="304" r:id="rId27"/>
    <p:sldId id="305" r:id="rId28"/>
    <p:sldId id="318" r:id="rId29"/>
    <p:sldId id="307" r:id="rId30"/>
    <p:sldId id="308" r:id="rId31"/>
    <p:sldId id="309" r:id="rId32"/>
    <p:sldId id="310" r:id="rId33"/>
    <p:sldId id="311" r:id="rId34"/>
    <p:sldId id="312" r:id="rId35"/>
    <p:sldId id="313" r:id="rId36"/>
    <p:sldId id="314" r:id="rId37"/>
    <p:sldId id="321" r:id="rId38"/>
    <p:sldId id="322" r:id="rId39"/>
    <p:sldId id="317" r:id="rId40"/>
    <p:sldId id="316" r:id="rId41"/>
    <p:sldId id="324" r:id="rId42"/>
    <p:sldId id="325" r:id="rId43"/>
    <p:sldId id="326" r:id="rId44"/>
    <p:sldId id="327" r:id="rId45"/>
    <p:sldId id="328" r:id="rId46"/>
    <p:sldId id="329" r:id="rId47"/>
    <p:sldId id="355" r:id="rId48"/>
    <p:sldId id="330" r:id="rId49"/>
    <p:sldId id="357" r:id="rId50"/>
    <p:sldId id="356" r:id="rId51"/>
    <p:sldId id="358" r:id="rId52"/>
    <p:sldId id="359" r:id="rId53"/>
    <p:sldId id="360" r:id="rId54"/>
    <p:sldId id="361" r:id="rId55"/>
    <p:sldId id="368" r:id="rId56"/>
    <p:sldId id="362" r:id="rId57"/>
    <p:sldId id="363" r:id="rId58"/>
    <p:sldId id="364" r:id="rId59"/>
    <p:sldId id="365" r:id="rId60"/>
    <p:sldId id="366" r:id="rId61"/>
    <p:sldId id="266" r:id="rId62"/>
    <p:sldId id="273" r:id="rId63"/>
    <p:sldId id="274" r:id="rId64"/>
    <p:sldId id="275" r:id="rId65"/>
    <p:sldId id="276" r:id="rId6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78" d="100"/>
          <a:sy n="78" d="100"/>
        </p:scale>
        <p:origin x="5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D9CB8-7967-428C-8EFC-6F34E05DE0D0}"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GB"/>
        </a:p>
      </dgm:t>
    </dgm:pt>
    <dgm:pt modelId="{7B7B6069-487B-4990-B447-12F4DF022052}">
      <dgm:prSet phldrT="[Text]"/>
      <dgm:spPr/>
      <dgm:t>
        <a:bodyPr/>
        <a:lstStyle/>
        <a:p>
          <a:r>
            <a:rPr lang="en-US" dirty="0"/>
            <a:t>Clear understanding of role</a:t>
          </a:r>
          <a:endParaRPr lang="en-GB" dirty="0"/>
        </a:p>
      </dgm:t>
    </dgm:pt>
    <dgm:pt modelId="{5A7D0C77-7DB3-429B-8BBA-3473D1077478}" type="parTrans" cxnId="{8C538754-C8C7-4EF6-917F-836E934D9A20}">
      <dgm:prSet/>
      <dgm:spPr/>
      <dgm:t>
        <a:bodyPr/>
        <a:lstStyle/>
        <a:p>
          <a:endParaRPr lang="en-GB"/>
        </a:p>
      </dgm:t>
    </dgm:pt>
    <dgm:pt modelId="{931D4F33-8F08-49E1-8697-D0ED3B0949C1}" type="sibTrans" cxnId="{8C538754-C8C7-4EF6-917F-836E934D9A20}">
      <dgm:prSet/>
      <dgm:spPr/>
      <dgm:t>
        <a:bodyPr/>
        <a:lstStyle/>
        <a:p>
          <a:endParaRPr lang="en-GB"/>
        </a:p>
      </dgm:t>
    </dgm:pt>
    <dgm:pt modelId="{5EF1FA96-8647-46FD-9ADC-F280183FC365}">
      <dgm:prSet phldrT="[Text]"/>
      <dgm:spPr/>
      <dgm:t>
        <a:bodyPr/>
        <a:lstStyle/>
        <a:p>
          <a:r>
            <a:rPr lang="en-US" dirty="0"/>
            <a:t>Answerability</a:t>
          </a:r>
          <a:endParaRPr lang="en-GB" dirty="0"/>
        </a:p>
      </dgm:t>
    </dgm:pt>
    <dgm:pt modelId="{1B7F5383-9CF1-42EF-95FF-A5C942C96E1C}" type="parTrans" cxnId="{D2E6B576-DCE8-482F-AEE4-01959C1D3CEA}">
      <dgm:prSet/>
      <dgm:spPr/>
      <dgm:t>
        <a:bodyPr/>
        <a:lstStyle/>
        <a:p>
          <a:endParaRPr lang="en-GB"/>
        </a:p>
      </dgm:t>
    </dgm:pt>
    <dgm:pt modelId="{DD8E2249-7A89-4A51-BBB8-B31EDCD10DEA}" type="sibTrans" cxnId="{D2E6B576-DCE8-482F-AEE4-01959C1D3CEA}">
      <dgm:prSet/>
      <dgm:spPr/>
      <dgm:t>
        <a:bodyPr/>
        <a:lstStyle/>
        <a:p>
          <a:endParaRPr lang="en-GB"/>
        </a:p>
      </dgm:t>
    </dgm:pt>
    <dgm:pt modelId="{086DA13A-25F4-4AE2-99F1-D2FEF7122C61}">
      <dgm:prSet phldrT="[Text]"/>
      <dgm:spPr/>
      <dgm:t>
        <a:bodyPr/>
        <a:lstStyle/>
        <a:p>
          <a:r>
            <a:rPr lang="en-US" dirty="0"/>
            <a:t>Active participation and compliance</a:t>
          </a:r>
          <a:endParaRPr lang="en-GB" dirty="0"/>
        </a:p>
      </dgm:t>
    </dgm:pt>
    <dgm:pt modelId="{886971A1-AF9C-4240-A97C-B514F3382F2C}" type="parTrans" cxnId="{1D18CCA7-1492-4ABA-A75D-BA7BB5F07BF6}">
      <dgm:prSet/>
      <dgm:spPr/>
      <dgm:t>
        <a:bodyPr/>
        <a:lstStyle/>
        <a:p>
          <a:endParaRPr lang="en-GB"/>
        </a:p>
      </dgm:t>
    </dgm:pt>
    <dgm:pt modelId="{04081CC4-4E44-4A1A-B4DE-1593A357911B}" type="sibTrans" cxnId="{1D18CCA7-1492-4ABA-A75D-BA7BB5F07BF6}">
      <dgm:prSet/>
      <dgm:spPr/>
      <dgm:t>
        <a:bodyPr/>
        <a:lstStyle/>
        <a:p>
          <a:endParaRPr lang="en-GB"/>
        </a:p>
      </dgm:t>
    </dgm:pt>
    <dgm:pt modelId="{ED3466C5-00F0-4EF8-831B-3AA48533F5CC}">
      <dgm:prSet phldrT="[Text]"/>
      <dgm:spPr/>
      <dgm:t>
        <a:bodyPr/>
        <a:lstStyle/>
        <a:p>
          <a:r>
            <a:rPr lang="en-US" dirty="0"/>
            <a:t>Ability to make reasonable decisions</a:t>
          </a:r>
          <a:endParaRPr lang="en-GB" dirty="0"/>
        </a:p>
      </dgm:t>
    </dgm:pt>
    <dgm:pt modelId="{F6E62F0D-8EFB-4909-BCF0-49DC5AA4F3BB}" type="parTrans" cxnId="{073FB3F5-DF45-44CF-8F1E-59E23B3E800F}">
      <dgm:prSet/>
      <dgm:spPr/>
      <dgm:t>
        <a:bodyPr/>
        <a:lstStyle/>
        <a:p>
          <a:endParaRPr lang="en-GB"/>
        </a:p>
      </dgm:t>
    </dgm:pt>
    <dgm:pt modelId="{A2114037-029A-4704-B077-BDB048F3D21D}" type="sibTrans" cxnId="{073FB3F5-DF45-44CF-8F1E-59E23B3E800F}">
      <dgm:prSet/>
      <dgm:spPr/>
      <dgm:t>
        <a:bodyPr/>
        <a:lstStyle/>
        <a:p>
          <a:endParaRPr lang="en-GB"/>
        </a:p>
      </dgm:t>
    </dgm:pt>
    <dgm:pt modelId="{1F1606AF-2A23-440A-B5CF-D2D93831D50E}">
      <dgm:prSet phldrT="[Text]"/>
      <dgm:spPr/>
      <dgm:t>
        <a:bodyPr/>
        <a:lstStyle/>
        <a:p>
          <a:r>
            <a:rPr lang="en-US" dirty="0"/>
            <a:t>Ability to handle criticism</a:t>
          </a:r>
          <a:endParaRPr lang="en-GB" dirty="0"/>
        </a:p>
      </dgm:t>
    </dgm:pt>
    <dgm:pt modelId="{0A40E0E7-BE02-41ED-B6F5-FC4A292C1B13}" type="parTrans" cxnId="{FB25A233-BC06-4A20-908A-FB8150F3EFBD}">
      <dgm:prSet/>
      <dgm:spPr/>
      <dgm:t>
        <a:bodyPr/>
        <a:lstStyle/>
        <a:p>
          <a:endParaRPr lang="en-GB"/>
        </a:p>
      </dgm:t>
    </dgm:pt>
    <dgm:pt modelId="{922E05CF-445E-4CE2-B515-2171A59AAE36}" type="sibTrans" cxnId="{FB25A233-BC06-4A20-908A-FB8150F3EFBD}">
      <dgm:prSet/>
      <dgm:spPr/>
      <dgm:t>
        <a:bodyPr/>
        <a:lstStyle/>
        <a:p>
          <a:endParaRPr lang="en-GB"/>
        </a:p>
      </dgm:t>
    </dgm:pt>
    <dgm:pt modelId="{5FF2C99C-ACEF-403E-87B9-F08C65D972D9}" type="pres">
      <dgm:prSet presAssocID="{519D9CB8-7967-428C-8EFC-6F34E05DE0D0}" presName="diagram" presStyleCnt="0">
        <dgm:presLayoutVars>
          <dgm:dir/>
          <dgm:resizeHandles val="exact"/>
        </dgm:presLayoutVars>
      </dgm:prSet>
      <dgm:spPr/>
    </dgm:pt>
    <dgm:pt modelId="{39CAFA47-47A9-4B5E-A081-F74A02A5D013}" type="pres">
      <dgm:prSet presAssocID="{7B7B6069-487B-4990-B447-12F4DF022052}" presName="node" presStyleLbl="node1" presStyleIdx="0" presStyleCnt="5">
        <dgm:presLayoutVars>
          <dgm:bulletEnabled val="1"/>
        </dgm:presLayoutVars>
      </dgm:prSet>
      <dgm:spPr/>
    </dgm:pt>
    <dgm:pt modelId="{ED189FD6-6209-4C68-84DD-365B68AC773F}" type="pres">
      <dgm:prSet presAssocID="{931D4F33-8F08-49E1-8697-D0ED3B0949C1}" presName="sibTrans" presStyleCnt="0"/>
      <dgm:spPr/>
    </dgm:pt>
    <dgm:pt modelId="{11C0671E-9BEF-4B7E-8EB1-3216E8150435}" type="pres">
      <dgm:prSet presAssocID="{5EF1FA96-8647-46FD-9ADC-F280183FC365}" presName="node" presStyleLbl="node1" presStyleIdx="1" presStyleCnt="5">
        <dgm:presLayoutVars>
          <dgm:bulletEnabled val="1"/>
        </dgm:presLayoutVars>
      </dgm:prSet>
      <dgm:spPr/>
    </dgm:pt>
    <dgm:pt modelId="{A9182AC8-07E9-4007-8A6F-DE5506C86D4E}" type="pres">
      <dgm:prSet presAssocID="{DD8E2249-7A89-4A51-BBB8-B31EDCD10DEA}" presName="sibTrans" presStyleCnt="0"/>
      <dgm:spPr/>
    </dgm:pt>
    <dgm:pt modelId="{9D26A17C-02C8-4F6A-B929-46FCA7FA60A2}" type="pres">
      <dgm:prSet presAssocID="{086DA13A-25F4-4AE2-99F1-D2FEF7122C61}" presName="node" presStyleLbl="node1" presStyleIdx="2" presStyleCnt="5">
        <dgm:presLayoutVars>
          <dgm:bulletEnabled val="1"/>
        </dgm:presLayoutVars>
      </dgm:prSet>
      <dgm:spPr/>
    </dgm:pt>
    <dgm:pt modelId="{8183DF9A-7383-4F76-8768-CB37535992B1}" type="pres">
      <dgm:prSet presAssocID="{04081CC4-4E44-4A1A-B4DE-1593A357911B}" presName="sibTrans" presStyleCnt="0"/>
      <dgm:spPr/>
    </dgm:pt>
    <dgm:pt modelId="{7CCB3BBB-4183-4FF1-B4E0-F7C5F50EFDE0}" type="pres">
      <dgm:prSet presAssocID="{ED3466C5-00F0-4EF8-831B-3AA48533F5CC}" presName="node" presStyleLbl="node1" presStyleIdx="3" presStyleCnt="5">
        <dgm:presLayoutVars>
          <dgm:bulletEnabled val="1"/>
        </dgm:presLayoutVars>
      </dgm:prSet>
      <dgm:spPr/>
    </dgm:pt>
    <dgm:pt modelId="{3CD5CD1E-71A8-4A99-AFAF-3E9F0B578BE9}" type="pres">
      <dgm:prSet presAssocID="{A2114037-029A-4704-B077-BDB048F3D21D}" presName="sibTrans" presStyleCnt="0"/>
      <dgm:spPr/>
    </dgm:pt>
    <dgm:pt modelId="{6C7C31AB-6182-4674-97C4-75271FF27945}" type="pres">
      <dgm:prSet presAssocID="{1F1606AF-2A23-440A-B5CF-D2D93831D50E}" presName="node" presStyleLbl="node1" presStyleIdx="4" presStyleCnt="5">
        <dgm:presLayoutVars>
          <dgm:bulletEnabled val="1"/>
        </dgm:presLayoutVars>
      </dgm:prSet>
      <dgm:spPr/>
    </dgm:pt>
  </dgm:ptLst>
  <dgm:cxnLst>
    <dgm:cxn modelId="{D652C905-418C-4BCB-ADB6-310408D177E2}" type="presOf" srcId="{1F1606AF-2A23-440A-B5CF-D2D93831D50E}" destId="{6C7C31AB-6182-4674-97C4-75271FF27945}" srcOrd="0" destOrd="0" presId="urn:microsoft.com/office/officeart/2005/8/layout/default"/>
    <dgm:cxn modelId="{FB25A233-BC06-4A20-908A-FB8150F3EFBD}" srcId="{519D9CB8-7967-428C-8EFC-6F34E05DE0D0}" destId="{1F1606AF-2A23-440A-B5CF-D2D93831D50E}" srcOrd="4" destOrd="0" parTransId="{0A40E0E7-BE02-41ED-B6F5-FC4A292C1B13}" sibTransId="{922E05CF-445E-4CE2-B515-2171A59AAE36}"/>
    <dgm:cxn modelId="{8C538754-C8C7-4EF6-917F-836E934D9A20}" srcId="{519D9CB8-7967-428C-8EFC-6F34E05DE0D0}" destId="{7B7B6069-487B-4990-B447-12F4DF022052}" srcOrd="0" destOrd="0" parTransId="{5A7D0C77-7DB3-429B-8BBA-3473D1077478}" sibTransId="{931D4F33-8F08-49E1-8697-D0ED3B0949C1}"/>
    <dgm:cxn modelId="{139C2E56-C526-45BC-B260-B128B9FA0E43}" type="presOf" srcId="{5EF1FA96-8647-46FD-9ADC-F280183FC365}" destId="{11C0671E-9BEF-4B7E-8EB1-3216E8150435}" srcOrd="0" destOrd="0" presId="urn:microsoft.com/office/officeart/2005/8/layout/default"/>
    <dgm:cxn modelId="{D2E6B576-DCE8-482F-AEE4-01959C1D3CEA}" srcId="{519D9CB8-7967-428C-8EFC-6F34E05DE0D0}" destId="{5EF1FA96-8647-46FD-9ADC-F280183FC365}" srcOrd="1" destOrd="0" parTransId="{1B7F5383-9CF1-42EF-95FF-A5C942C96E1C}" sibTransId="{DD8E2249-7A89-4A51-BBB8-B31EDCD10DEA}"/>
    <dgm:cxn modelId="{DBBC3458-F95F-409D-B449-13D30B263D56}" type="presOf" srcId="{086DA13A-25F4-4AE2-99F1-D2FEF7122C61}" destId="{9D26A17C-02C8-4F6A-B929-46FCA7FA60A2}" srcOrd="0" destOrd="0" presId="urn:microsoft.com/office/officeart/2005/8/layout/default"/>
    <dgm:cxn modelId="{1D18CCA7-1492-4ABA-A75D-BA7BB5F07BF6}" srcId="{519D9CB8-7967-428C-8EFC-6F34E05DE0D0}" destId="{086DA13A-25F4-4AE2-99F1-D2FEF7122C61}" srcOrd="2" destOrd="0" parTransId="{886971A1-AF9C-4240-A97C-B514F3382F2C}" sibTransId="{04081CC4-4E44-4A1A-B4DE-1593A357911B}"/>
    <dgm:cxn modelId="{689360AF-8A51-4D7B-A303-E6CD9D94A753}" type="presOf" srcId="{7B7B6069-487B-4990-B447-12F4DF022052}" destId="{39CAFA47-47A9-4B5E-A081-F74A02A5D013}" srcOrd="0" destOrd="0" presId="urn:microsoft.com/office/officeart/2005/8/layout/default"/>
    <dgm:cxn modelId="{B7D7BEB5-A996-4A43-8530-915ED3BBB34A}" type="presOf" srcId="{519D9CB8-7967-428C-8EFC-6F34E05DE0D0}" destId="{5FF2C99C-ACEF-403E-87B9-F08C65D972D9}" srcOrd="0" destOrd="0" presId="urn:microsoft.com/office/officeart/2005/8/layout/default"/>
    <dgm:cxn modelId="{CF9AA8DB-CAF7-403A-924D-3F5FDBDD19EF}" type="presOf" srcId="{ED3466C5-00F0-4EF8-831B-3AA48533F5CC}" destId="{7CCB3BBB-4183-4FF1-B4E0-F7C5F50EFDE0}" srcOrd="0" destOrd="0" presId="urn:microsoft.com/office/officeart/2005/8/layout/default"/>
    <dgm:cxn modelId="{073FB3F5-DF45-44CF-8F1E-59E23B3E800F}" srcId="{519D9CB8-7967-428C-8EFC-6F34E05DE0D0}" destId="{ED3466C5-00F0-4EF8-831B-3AA48533F5CC}" srcOrd="3" destOrd="0" parTransId="{F6E62F0D-8EFB-4909-BCF0-49DC5AA4F3BB}" sibTransId="{A2114037-029A-4704-B077-BDB048F3D21D}"/>
    <dgm:cxn modelId="{D3B4CCD9-3BCF-430B-AAAD-8CE9FB237CDD}" type="presParOf" srcId="{5FF2C99C-ACEF-403E-87B9-F08C65D972D9}" destId="{39CAFA47-47A9-4B5E-A081-F74A02A5D013}" srcOrd="0" destOrd="0" presId="urn:microsoft.com/office/officeart/2005/8/layout/default"/>
    <dgm:cxn modelId="{7EBDF8AB-CC8D-482C-8BA7-F868B3D9B43E}" type="presParOf" srcId="{5FF2C99C-ACEF-403E-87B9-F08C65D972D9}" destId="{ED189FD6-6209-4C68-84DD-365B68AC773F}" srcOrd="1" destOrd="0" presId="urn:microsoft.com/office/officeart/2005/8/layout/default"/>
    <dgm:cxn modelId="{D70FB340-C44E-4732-B593-F707138EB0AD}" type="presParOf" srcId="{5FF2C99C-ACEF-403E-87B9-F08C65D972D9}" destId="{11C0671E-9BEF-4B7E-8EB1-3216E8150435}" srcOrd="2" destOrd="0" presId="urn:microsoft.com/office/officeart/2005/8/layout/default"/>
    <dgm:cxn modelId="{24E9262E-AEC5-4AA0-AD4B-93B1325686DD}" type="presParOf" srcId="{5FF2C99C-ACEF-403E-87B9-F08C65D972D9}" destId="{A9182AC8-07E9-4007-8A6F-DE5506C86D4E}" srcOrd="3" destOrd="0" presId="urn:microsoft.com/office/officeart/2005/8/layout/default"/>
    <dgm:cxn modelId="{BF0C4B26-8BEE-496B-9C95-071F3B2931AB}" type="presParOf" srcId="{5FF2C99C-ACEF-403E-87B9-F08C65D972D9}" destId="{9D26A17C-02C8-4F6A-B929-46FCA7FA60A2}" srcOrd="4" destOrd="0" presId="urn:microsoft.com/office/officeart/2005/8/layout/default"/>
    <dgm:cxn modelId="{25945A29-D53D-4E06-99C4-BA050D987756}" type="presParOf" srcId="{5FF2C99C-ACEF-403E-87B9-F08C65D972D9}" destId="{8183DF9A-7383-4F76-8768-CB37535992B1}" srcOrd="5" destOrd="0" presId="urn:microsoft.com/office/officeart/2005/8/layout/default"/>
    <dgm:cxn modelId="{FC1FBFCD-C674-495B-A623-B311C6A9431C}" type="presParOf" srcId="{5FF2C99C-ACEF-403E-87B9-F08C65D972D9}" destId="{7CCB3BBB-4183-4FF1-B4E0-F7C5F50EFDE0}" srcOrd="6" destOrd="0" presId="urn:microsoft.com/office/officeart/2005/8/layout/default"/>
    <dgm:cxn modelId="{A1922CF1-6C20-49FF-9D7A-5B034F894B94}" type="presParOf" srcId="{5FF2C99C-ACEF-403E-87B9-F08C65D972D9}" destId="{3CD5CD1E-71A8-4A99-AFAF-3E9F0B578BE9}" srcOrd="7" destOrd="0" presId="urn:microsoft.com/office/officeart/2005/8/layout/default"/>
    <dgm:cxn modelId="{1DC10AC0-E52D-45C5-895C-3D5737080824}" type="presParOf" srcId="{5FF2C99C-ACEF-403E-87B9-F08C65D972D9}" destId="{6C7C31AB-6182-4674-97C4-75271FF2794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A62BA-1119-479D-B7DB-58F6B07BCB42}"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en-GB"/>
        </a:p>
      </dgm:t>
    </dgm:pt>
    <dgm:pt modelId="{7363FE7B-AD82-4DE8-B010-60181D63DA87}">
      <dgm:prSet phldrT="[Text]" custT="1"/>
      <dgm:spPr>
        <a:xfrm>
          <a:off x="2224553" y="2283817"/>
          <a:ext cx="1414669" cy="1147364"/>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800" b="1" dirty="0">
              <a:solidFill>
                <a:sysClr val="window" lastClr="FFFFFF"/>
              </a:solidFill>
              <a:latin typeface="Calibri"/>
              <a:ea typeface="+mn-ea"/>
              <a:cs typeface="+mn-cs"/>
            </a:rPr>
            <a:t>Ethical Communication Principles</a:t>
          </a:r>
        </a:p>
      </dgm:t>
    </dgm:pt>
    <dgm:pt modelId="{B01BE334-5328-4DBE-9746-57D64A4231C8}" type="parTrans" cxnId="{C9461237-14E9-4EDB-A890-5BEB93A35AF9}">
      <dgm:prSet/>
      <dgm:spPr/>
      <dgm:t>
        <a:bodyPr/>
        <a:lstStyle/>
        <a:p>
          <a:endParaRPr lang="en-GB"/>
        </a:p>
      </dgm:t>
    </dgm:pt>
    <dgm:pt modelId="{1C5827B4-2CFA-4BD7-8BFC-69981E8DA3B2}" type="sibTrans" cxnId="{C9461237-14E9-4EDB-A890-5BEB93A35AF9}">
      <dgm:prSet/>
      <dgm:spPr/>
      <dgm:t>
        <a:bodyPr/>
        <a:lstStyle/>
        <a:p>
          <a:endParaRPr lang="en-GB"/>
        </a:p>
      </dgm:t>
    </dgm:pt>
    <dgm:pt modelId="{32DF3286-E452-46E8-BC03-A7B8C9FDD06D}">
      <dgm:prSet phldrT="[Text]" custT="1"/>
      <dgm:spPr>
        <a:xfrm>
          <a:off x="2383747" y="2472"/>
          <a:ext cx="1096282" cy="1096282"/>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 Be truthful and honest </a:t>
          </a:r>
        </a:p>
      </dgm:t>
    </dgm:pt>
    <dgm:pt modelId="{192D3D74-7449-4298-8008-F0B589922E03}" type="parTrans" cxnId="{E2249711-48ED-453E-89C9-D0F11BA7ACB3}">
      <dgm:prSet/>
      <dgm:spPr>
        <a:xfrm rot="16200000">
          <a:off x="2617846" y="1476102"/>
          <a:ext cx="628083" cy="465920"/>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1EB5E979-E3C9-4898-86D4-4A76AC2038E4}" type="sibTrans" cxnId="{E2249711-48ED-453E-89C9-D0F11BA7ACB3}">
      <dgm:prSet/>
      <dgm:spPr/>
      <dgm:t>
        <a:bodyPr/>
        <a:lstStyle/>
        <a:p>
          <a:endParaRPr lang="en-GB"/>
        </a:p>
      </dgm:t>
    </dgm:pt>
    <dgm:pt modelId="{4C7AA209-9BA6-4633-A565-D85BFA728D9B}">
      <dgm:prSet phldrT="[Text]" custT="1"/>
      <dgm:spPr>
        <a:xfrm>
          <a:off x="3739700" y="443048"/>
          <a:ext cx="1096282" cy="1096282"/>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Active Listening</a:t>
          </a:r>
        </a:p>
      </dgm:t>
    </dgm:pt>
    <dgm:pt modelId="{C8CE09D9-F5BB-4F5E-AA49-090EF4987247}" type="parTrans" cxnId="{5FDFC1D3-0853-4F76-A3AF-EFFFD1CD1BEC}">
      <dgm:prSet/>
      <dgm:spPr>
        <a:xfrm rot="18360000">
          <a:off x="3314028" y="1679914"/>
          <a:ext cx="608340" cy="465920"/>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4467D373-9E80-4C8C-B93A-8FFDAE85771A}" type="sibTrans" cxnId="{5FDFC1D3-0853-4F76-A3AF-EFFFD1CD1BEC}">
      <dgm:prSet/>
      <dgm:spPr/>
      <dgm:t>
        <a:bodyPr/>
        <a:lstStyle/>
        <a:p>
          <a:endParaRPr lang="en-GB"/>
        </a:p>
      </dgm:t>
    </dgm:pt>
    <dgm:pt modelId="{B8ED4907-F0A8-455E-9063-63C58F051B78}">
      <dgm:prSet phldrT="[Text]" custT="1"/>
      <dgm:spPr>
        <a:xfrm>
          <a:off x="4545528" y="1596491"/>
          <a:ext cx="1160678" cy="1096282"/>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Speak non-judgmentally </a:t>
          </a:r>
        </a:p>
      </dgm:t>
    </dgm:pt>
    <dgm:pt modelId="{A4735F43-B8EA-49A0-973E-FA473833989F}" type="parTrans" cxnId="{FC054275-19E5-4B93-8D82-69EFA180FBE4}">
      <dgm:prSet/>
      <dgm:spPr>
        <a:xfrm rot="20520000">
          <a:off x="3792502" y="2255406"/>
          <a:ext cx="550921" cy="465920"/>
        </a:xfrm>
        <a:prstGeom prst="righ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5F1DC7D5-1CDA-4679-A808-C2E7122180F8}" type="sibTrans" cxnId="{FC054275-19E5-4B93-8D82-69EFA180FBE4}">
      <dgm:prSet/>
      <dgm:spPr/>
      <dgm:t>
        <a:bodyPr/>
        <a:lstStyle/>
        <a:p>
          <a:endParaRPr lang="en-GB"/>
        </a:p>
      </dgm:t>
    </dgm:pt>
    <dgm:pt modelId="{3ACC2D75-DF87-4950-B8FC-BB944B0D8B15}">
      <dgm:prSet phldrT="[Text]" custT="1"/>
      <dgm:spPr>
        <a:xfrm>
          <a:off x="4577726" y="3022225"/>
          <a:ext cx="1096282" cy="1096282"/>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 Speak from your own experience</a:t>
          </a:r>
        </a:p>
      </dgm:t>
    </dgm:pt>
    <dgm:pt modelId="{6C99A83D-018B-4DD5-AC96-E467E960EE27}" type="parTrans" cxnId="{F3C628F3-F4C2-4138-8BB4-2A9E51D4E20F}">
      <dgm:prSet/>
      <dgm:spPr>
        <a:xfrm rot="1080000">
          <a:off x="3798169" y="2998000"/>
          <a:ext cx="566225" cy="465920"/>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C380EB7E-2C21-48FC-BFAF-3E934F1E60EF}" type="sibTrans" cxnId="{F3C628F3-F4C2-4138-8BB4-2A9E51D4E20F}">
      <dgm:prSet/>
      <dgm:spPr/>
      <dgm:t>
        <a:bodyPr/>
        <a:lstStyle/>
        <a:p>
          <a:endParaRPr lang="en-GB"/>
        </a:p>
      </dgm:t>
    </dgm:pt>
    <dgm:pt modelId="{AAD26396-036D-475C-9572-EF265984AE52}">
      <dgm:prSet phldrT="[Text]" custT="1"/>
      <dgm:spPr>
        <a:xfrm>
          <a:off x="3739700" y="4175668"/>
          <a:ext cx="1096282" cy="1096282"/>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Consider the receiver’s preferred communication channel</a:t>
          </a:r>
        </a:p>
      </dgm:t>
    </dgm:pt>
    <dgm:pt modelId="{789E63E5-2F06-4D0F-9932-0202C694C447}" type="parTrans" cxnId="{270B6364-3F5D-4B36-A2A9-49494F094854}">
      <dgm:prSet/>
      <dgm:spPr>
        <a:xfrm rot="3240000">
          <a:off x="3314028" y="3569165"/>
          <a:ext cx="608340" cy="465920"/>
        </a:xfrm>
        <a:prstGeom prst="righ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BB292912-FD08-463D-92DE-2A0F3379A659}" type="sibTrans" cxnId="{270B6364-3F5D-4B36-A2A9-49494F094854}">
      <dgm:prSet/>
      <dgm:spPr/>
      <dgm:t>
        <a:bodyPr/>
        <a:lstStyle/>
        <a:p>
          <a:endParaRPr lang="en-GB"/>
        </a:p>
      </dgm:t>
    </dgm:pt>
    <dgm:pt modelId="{4BE1B06D-45F3-4E56-B03E-12AC9018EBA3}">
      <dgm:prSet phldrT="[Text]" custT="1"/>
      <dgm:spPr>
        <a:xfrm>
          <a:off x="2383747" y="4616244"/>
          <a:ext cx="1096282" cy="1096282"/>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a:solidFill>
                <a:sysClr val="window" lastClr="FFFFFF"/>
              </a:solidFill>
              <a:latin typeface="Calibri"/>
              <a:ea typeface="+mn-ea"/>
              <a:cs typeface="+mn-cs"/>
            </a:rPr>
            <a:t>Strive to understand</a:t>
          </a:r>
        </a:p>
      </dgm:t>
    </dgm:pt>
    <dgm:pt modelId="{594370BA-4C45-46F2-B2F2-A92BF717945C}" type="parTrans" cxnId="{70212F04-9194-4E2B-8E8C-4E015F829FD9}">
      <dgm:prSet/>
      <dgm:spPr>
        <a:xfrm rot="5400000">
          <a:off x="2617846" y="3772977"/>
          <a:ext cx="628083" cy="465920"/>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388BC1FB-F29E-4F95-832F-E1BB59508D04}" type="sibTrans" cxnId="{70212F04-9194-4E2B-8E8C-4E015F829FD9}">
      <dgm:prSet/>
      <dgm:spPr/>
      <dgm:t>
        <a:bodyPr/>
        <a:lstStyle/>
        <a:p>
          <a:endParaRPr lang="en-GB"/>
        </a:p>
      </dgm:t>
    </dgm:pt>
    <dgm:pt modelId="{DB21BD5C-8FF7-4AFE-975D-2CDC58FC3FAF}">
      <dgm:prSet phldrT="[Text]" custT="1"/>
      <dgm:spPr>
        <a:xfrm>
          <a:off x="1027793" y="4175668"/>
          <a:ext cx="1096282" cy="1096282"/>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Avoid a negative tone</a:t>
          </a:r>
        </a:p>
      </dgm:t>
    </dgm:pt>
    <dgm:pt modelId="{AFD336EA-34E9-4EE8-9FDD-4D35D8CA92AF}" type="parTrans" cxnId="{96E65A00-DAC5-4B15-8FC3-F468AC2DAB85}">
      <dgm:prSet/>
      <dgm:spPr>
        <a:xfrm rot="7560000">
          <a:off x="1941407" y="3569165"/>
          <a:ext cx="608340" cy="465920"/>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94D923FE-6EE7-49E6-852D-705B6D59088E}" type="sibTrans" cxnId="{96E65A00-DAC5-4B15-8FC3-F468AC2DAB85}">
      <dgm:prSet/>
      <dgm:spPr/>
      <dgm:t>
        <a:bodyPr/>
        <a:lstStyle/>
        <a:p>
          <a:endParaRPr lang="en-GB"/>
        </a:p>
      </dgm:t>
    </dgm:pt>
    <dgm:pt modelId="{1BE7401A-C7E2-4C6A-B6E0-49CB71F7B923}">
      <dgm:prSet phldrT="[Text]" custT="1"/>
      <dgm:spPr>
        <a:xfrm>
          <a:off x="189767" y="3022225"/>
          <a:ext cx="1096282" cy="1096282"/>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 Do not interrupt others </a:t>
          </a:r>
        </a:p>
      </dgm:t>
    </dgm:pt>
    <dgm:pt modelId="{292D27FA-13AA-4BE1-91D4-195ED5949D0F}" type="parTrans" cxnId="{3AE68905-5778-4BC1-A2E8-18104DE4DC4E}">
      <dgm:prSet/>
      <dgm:spPr>
        <a:xfrm rot="9720000">
          <a:off x="1499381" y="2998000"/>
          <a:ext cx="566225" cy="465920"/>
        </a:xfrm>
        <a:prstGeom prst="righ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23B2BE15-7B8F-4EEF-AFE2-48F5A013BE11}" type="sibTrans" cxnId="{3AE68905-5778-4BC1-A2E8-18104DE4DC4E}">
      <dgm:prSet/>
      <dgm:spPr/>
      <dgm:t>
        <a:bodyPr/>
        <a:lstStyle/>
        <a:p>
          <a:endParaRPr lang="en-GB"/>
        </a:p>
      </dgm:t>
    </dgm:pt>
    <dgm:pt modelId="{AD692A2F-AE40-4D4F-8846-0CFC3DEB5C78}">
      <dgm:prSet phldrT="[Text]" custT="1"/>
      <dgm:spPr>
        <a:xfrm>
          <a:off x="189767" y="1596491"/>
          <a:ext cx="1096282" cy="1096282"/>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Respect privacy and confidentiality</a:t>
          </a:r>
        </a:p>
      </dgm:t>
    </dgm:pt>
    <dgm:pt modelId="{A8450AF3-57F5-45F2-95BE-ED26DCA81F73}" type="parTrans" cxnId="{D7A47323-CD1D-43F0-ACF6-6222C913A7F6}">
      <dgm:prSet/>
      <dgm:spPr>
        <a:xfrm rot="11880000">
          <a:off x="1499381" y="2251079"/>
          <a:ext cx="566225" cy="465920"/>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036ED697-D800-4D28-8C53-641411F4ED27}" type="sibTrans" cxnId="{D7A47323-CD1D-43F0-ACF6-6222C913A7F6}">
      <dgm:prSet/>
      <dgm:spPr/>
      <dgm:t>
        <a:bodyPr/>
        <a:lstStyle/>
        <a:p>
          <a:endParaRPr lang="en-GB"/>
        </a:p>
      </dgm:t>
    </dgm:pt>
    <dgm:pt modelId="{067CFB7D-468B-4EF1-BA8D-ADFA9DE9B398}">
      <dgm:prSet phldrT="[Text]" custT="1"/>
      <dgm:spPr>
        <a:xfrm>
          <a:off x="970567" y="443048"/>
          <a:ext cx="1210734" cy="1096282"/>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1200" b="1" dirty="0">
              <a:solidFill>
                <a:sysClr val="window" lastClr="FFFFFF"/>
              </a:solidFill>
              <a:latin typeface="Calibri"/>
              <a:ea typeface="+mn-ea"/>
              <a:cs typeface="+mn-cs"/>
            </a:rPr>
            <a:t>Accept </a:t>
          </a:r>
          <a:r>
            <a:rPr lang="en-GB" sz="1100" b="1" dirty="0">
              <a:solidFill>
                <a:sysClr val="window" lastClr="FFFFFF"/>
              </a:solidFill>
              <a:latin typeface="Calibri"/>
              <a:ea typeface="+mn-ea"/>
              <a:cs typeface="+mn-cs"/>
            </a:rPr>
            <a:t>responsibilit</a:t>
          </a:r>
          <a:r>
            <a:rPr lang="en-GB" sz="1050" dirty="0">
              <a:solidFill>
                <a:sysClr val="window" lastClr="FFFFFF"/>
              </a:solidFill>
              <a:latin typeface="Calibri"/>
              <a:ea typeface="+mn-ea"/>
              <a:cs typeface="+mn-cs"/>
            </a:rPr>
            <a:t>y</a:t>
          </a:r>
        </a:p>
      </dgm:t>
    </dgm:pt>
    <dgm:pt modelId="{DBB18C86-9AC6-41AC-A005-52EFC5599B54}" type="parTrans" cxnId="{843C1C6D-29C8-4789-9EF2-0F193C4A0399}">
      <dgm:prSet/>
      <dgm:spPr>
        <a:xfrm rot="14040000">
          <a:off x="1951251" y="1686936"/>
          <a:ext cx="598855" cy="465920"/>
        </a:xfrm>
        <a:prstGeom prst="righ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endParaRPr lang="en-GB">
            <a:solidFill>
              <a:sysClr val="window" lastClr="FFFFFF"/>
            </a:solidFill>
            <a:latin typeface="Calibri"/>
            <a:ea typeface="+mn-ea"/>
            <a:cs typeface="+mn-cs"/>
          </a:endParaRPr>
        </a:p>
      </dgm:t>
    </dgm:pt>
    <dgm:pt modelId="{C729BB11-4D0A-42FA-A697-D1A8CD7C724E}" type="sibTrans" cxnId="{843C1C6D-29C8-4789-9EF2-0F193C4A0399}">
      <dgm:prSet/>
      <dgm:spPr/>
      <dgm:t>
        <a:bodyPr/>
        <a:lstStyle/>
        <a:p>
          <a:endParaRPr lang="en-GB"/>
        </a:p>
      </dgm:t>
    </dgm:pt>
    <dgm:pt modelId="{A9735B25-EFE1-4F6D-9C00-091BFD3370A0}" type="pres">
      <dgm:prSet presAssocID="{919A62BA-1119-479D-B7DB-58F6B07BCB42}" presName="Name0" presStyleCnt="0">
        <dgm:presLayoutVars>
          <dgm:chMax val="1"/>
          <dgm:dir/>
          <dgm:animLvl val="ctr"/>
          <dgm:resizeHandles val="exact"/>
        </dgm:presLayoutVars>
      </dgm:prSet>
      <dgm:spPr/>
    </dgm:pt>
    <dgm:pt modelId="{A8E7986E-2502-403F-B69A-16A88BC01947}" type="pres">
      <dgm:prSet presAssocID="{7363FE7B-AD82-4DE8-B010-60181D63DA87}" presName="centerShape" presStyleLbl="node0" presStyleIdx="0" presStyleCnt="1" custScaleX="156415" custScaleY="126860"/>
      <dgm:spPr/>
    </dgm:pt>
    <dgm:pt modelId="{E032153B-FC6F-42F1-B823-596BDDBD27B7}" type="pres">
      <dgm:prSet presAssocID="{192D3D74-7449-4298-8008-F0B589922E03}" presName="parTrans" presStyleLbl="sibTrans2D1" presStyleIdx="0" presStyleCnt="10"/>
      <dgm:spPr/>
    </dgm:pt>
    <dgm:pt modelId="{15F21D03-4A18-4FFC-BE7D-59C9DAE66858}" type="pres">
      <dgm:prSet presAssocID="{192D3D74-7449-4298-8008-F0B589922E03}" presName="connectorText" presStyleLbl="sibTrans2D1" presStyleIdx="0" presStyleCnt="10"/>
      <dgm:spPr/>
    </dgm:pt>
    <dgm:pt modelId="{2373705F-C31F-42C4-921B-CF49F77C2E69}" type="pres">
      <dgm:prSet presAssocID="{32DF3286-E452-46E8-BC03-A7B8C9FDD06D}" presName="node" presStyleLbl="node1" presStyleIdx="0" presStyleCnt="10" custScaleX="109787" custScaleY="93543">
        <dgm:presLayoutVars>
          <dgm:bulletEnabled val="1"/>
        </dgm:presLayoutVars>
      </dgm:prSet>
      <dgm:spPr/>
    </dgm:pt>
    <dgm:pt modelId="{3C2D92A0-22E6-4E2F-AEFA-446D31B729A9}" type="pres">
      <dgm:prSet presAssocID="{C8CE09D9-F5BB-4F5E-AA49-090EF4987247}" presName="parTrans" presStyleLbl="sibTrans2D1" presStyleIdx="1" presStyleCnt="10"/>
      <dgm:spPr/>
    </dgm:pt>
    <dgm:pt modelId="{9B665C54-AF17-49C5-AB69-6E778F02E492}" type="pres">
      <dgm:prSet presAssocID="{C8CE09D9-F5BB-4F5E-AA49-090EF4987247}" presName="connectorText" presStyleLbl="sibTrans2D1" presStyleIdx="1" presStyleCnt="10"/>
      <dgm:spPr/>
    </dgm:pt>
    <dgm:pt modelId="{3205A22A-B89B-45ED-9F12-64D3D56D5D73}" type="pres">
      <dgm:prSet presAssocID="{4C7AA209-9BA6-4633-A565-D85BFA728D9B}" presName="node" presStyleLbl="node1" presStyleIdx="1" presStyleCnt="10" custScaleX="109787" custScaleY="93543">
        <dgm:presLayoutVars>
          <dgm:bulletEnabled val="1"/>
        </dgm:presLayoutVars>
      </dgm:prSet>
      <dgm:spPr/>
    </dgm:pt>
    <dgm:pt modelId="{F5E0F81E-A63F-41B1-AFA5-271531CCF284}" type="pres">
      <dgm:prSet presAssocID="{A4735F43-B8EA-49A0-973E-FA473833989F}" presName="parTrans" presStyleLbl="sibTrans2D1" presStyleIdx="2" presStyleCnt="10"/>
      <dgm:spPr/>
    </dgm:pt>
    <dgm:pt modelId="{D4507599-F49B-4F61-95D6-4306733A144A}" type="pres">
      <dgm:prSet presAssocID="{A4735F43-B8EA-49A0-973E-FA473833989F}" presName="connectorText" presStyleLbl="sibTrans2D1" presStyleIdx="2" presStyleCnt="10"/>
      <dgm:spPr/>
    </dgm:pt>
    <dgm:pt modelId="{C8341FBA-6FE9-4C19-A35E-61B0D0B807FB}" type="pres">
      <dgm:prSet presAssocID="{B8ED4907-F0A8-455E-9063-63C58F051B78}" presName="node" presStyleLbl="node1" presStyleIdx="2" presStyleCnt="10" custScaleX="116236" custScaleY="93543">
        <dgm:presLayoutVars>
          <dgm:bulletEnabled val="1"/>
        </dgm:presLayoutVars>
      </dgm:prSet>
      <dgm:spPr/>
    </dgm:pt>
    <dgm:pt modelId="{54255400-6789-4260-A1C8-851E346A1520}" type="pres">
      <dgm:prSet presAssocID="{6C99A83D-018B-4DD5-AC96-E467E960EE27}" presName="parTrans" presStyleLbl="sibTrans2D1" presStyleIdx="3" presStyleCnt="10"/>
      <dgm:spPr/>
    </dgm:pt>
    <dgm:pt modelId="{E58986EF-470A-4466-9255-28F522EA65B1}" type="pres">
      <dgm:prSet presAssocID="{6C99A83D-018B-4DD5-AC96-E467E960EE27}" presName="connectorText" presStyleLbl="sibTrans2D1" presStyleIdx="3" presStyleCnt="10"/>
      <dgm:spPr/>
    </dgm:pt>
    <dgm:pt modelId="{85D1ADA9-83D7-4023-AE8A-8331C357AB54}" type="pres">
      <dgm:prSet presAssocID="{3ACC2D75-DF87-4950-B8FC-BB944B0D8B15}" presName="node" presStyleLbl="node1" presStyleIdx="3" presStyleCnt="10" custScaleX="109787" custScaleY="93543">
        <dgm:presLayoutVars>
          <dgm:bulletEnabled val="1"/>
        </dgm:presLayoutVars>
      </dgm:prSet>
      <dgm:spPr/>
    </dgm:pt>
    <dgm:pt modelId="{61233050-74B8-4B68-99E8-01EBEE202C47}" type="pres">
      <dgm:prSet presAssocID="{789E63E5-2F06-4D0F-9932-0202C694C447}" presName="parTrans" presStyleLbl="sibTrans2D1" presStyleIdx="4" presStyleCnt="10"/>
      <dgm:spPr/>
    </dgm:pt>
    <dgm:pt modelId="{87F2DD8A-C9DC-4657-992B-F262918EF38D}" type="pres">
      <dgm:prSet presAssocID="{789E63E5-2F06-4D0F-9932-0202C694C447}" presName="connectorText" presStyleLbl="sibTrans2D1" presStyleIdx="4" presStyleCnt="10"/>
      <dgm:spPr/>
    </dgm:pt>
    <dgm:pt modelId="{8C0D21E3-B3A4-4EBB-964A-FC880F9A0933}" type="pres">
      <dgm:prSet presAssocID="{AAD26396-036D-475C-9572-EF265984AE52}" presName="node" presStyleLbl="node1" presStyleIdx="4" presStyleCnt="10" custScaleX="109787" custScaleY="93543">
        <dgm:presLayoutVars>
          <dgm:bulletEnabled val="1"/>
        </dgm:presLayoutVars>
      </dgm:prSet>
      <dgm:spPr/>
    </dgm:pt>
    <dgm:pt modelId="{72A801F9-6C02-4976-A1FB-4EA6E55255E2}" type="pres">
      <dgm:prSet presAssocID="{594370BA-4C45-46F2-B2F2-A92BF717945C}" presName="parTrans" presStyleLbl="sibTrans2D1" presStyleIdx="5" presStyleCnt="10"/>
      <dgm:spPr/>
    </dgm:pt>
    <dgm:pt modelId="{3BB4479C-1293-48F5-B443-34087FE98411}" type="pres">
      <dgm:prSet presAssocID="{594370BA-4C45-46F2-B2F2-A92BF717945C}" presName="connectorText" presStyleLbl="sibTrans2D1" presStyleIdx="5" presStyleCnt="10"/>
      <dgm:spPr/>
    </dgm:pt>
    <dgm:pt modelId="{13265B92-2364-4545-8216-9425D2C7B17A}" type="pres">
      <dgm:prSet presAssocID="{4BE1B06D-45F3-4E56-B03E-12AC9018EBA3}" presName="node" presStyleLbl="node1" presStyleIdx="5" presStyleCnt="10" custScaleX="109787" custScaleY="93543">
        <dgm:presLayoutVars>
          <dgm:bulletEnabled val="1"/>
        </dgm:presLayoutVars>
      </dgm:prSet>
      <dgm:spPr/>
    </dgm:pt>
    <dgm:pt modelId="{6F63163C-CA7E-4F00-B1BF-AB0C4CFF4D4F}" type="pres">
      <dgm:prSet presAssocID="{AFD336EA-34E9-4EE8-9FDD-4D35D8CA92AF}" presName="parTrans" presStyleLbl="sibTrans2D1" presStyleIdx="6" presStyleCnt="10"/>
      <dgm:spPr/>
    </dgm:pt>
    <dgm:pt modelId="{FBE4305F-D1E8-45C1-A512-501C5C0149A2}" type="pres">
      <dgm:prSet presAssocID="{AFD336EA-34E9-4EE8-9FDD-4D35D8CA92AF}" presName="connectorText" presStyleLbl="sibTrans2D1" presStyleIdx="6" presStyleCnt="10"/>
      <dgm:spPr/>
    </dgm:pt>
    <dgm:pt modelId="{C779D364-1655-4180-AC7C-E924BBA949C8}" type="pres">
      <dgm:prSet presAssocID="{DB21BD5C-8FF7-4AFE-975D-2CDC58FC3FAF}" presName="node" presStyleLbl="node1" presStyleIdx="6" presStyleCnt="10" custScaleX="109787" custScaleY="93543">
        <dgm:presLayoutVars>
          <dgm:bulletEnabled val="1"/>
        </dgm:presLayoutVars>
      </dgm:prSet>
      <dgm:spPr/>
    </dgm:pt>
    <dgm:pt modelId="{97F8A671-AC3A-4BD1-A86D-F5C444F6AC97}" type="pres">
      <dgm:prSet presAssocID="{292D27FA-13AA-4BE1-91D4-195ED5949D0F}" presName="parTrans" presStyleLbl="sibTrans2D1" presStyleIdx="7" presStyleCnt="10"/>
      <dgm:spPr/>
    </dgm:pt>
    <dgm:pt modelId="{F129452B-1E73-4C48-B15E-1025AADEFE53}" type="pres">
      <dgm:prSet presAssocID="{292D27FA-13AA-4BE1-91D4-195ED5949D0F}" presName="connectorText" presStyleLbl="sibTrans2D1" presStyleIdx="7" presStyleCnt="10"/>
      <dgm:spPr/>
    </dgm:pt>
    <dgm:pt modelId="{11FC5CDA-3B00-44A2-AF38-156981FB6800}" type="pres">
      <dgm:prSet presAssocID="{1BE7401A-C7E2-4C6A-B6E0-49CB71F7B923}" presName="node" presStyleLbl="node1" presStyleIdx="7" presStyleCnt="10" custScaleX="109787" custScaleY="93543">
        <dgm:presLayoutVars>
          <dgm:bulletEnabled val="1"/>
        </dgm:presLayoutVars>
      </dgm:prSet>
      <dgm:spPr/>
    </dgm:pt>
    <dgm:pt modelId="{8C5ADD6F-6686-40FE-8738-9F3AD29CBB47}" type="pres">
      <dgm:prSet presAssocID="{A8450AF3-57F5-45F2-95BE-ED26DCA81F73}" presName="parTrans" presStyleLbl="sibTrans2D1" presStyleIdx="8" presStyleCnt="10"/>
      <dgm:spPr/>
    </dgm:pt>
    <dgm:pt modelId="{A7115A7E-FA28-44C1-9D72-C598B8188BED}" type="pres">
      <dgm:prSet presAssocID="{A8450AF3-57F5-45F2-95BE-ED26DCA81F73}" presName="connectorText" presStyleLbl="sibTrans2D1" presStyleIdx="8" presStyleCnt="10"/>
      <dgm:spPr/>
    </dgm:pt>
    <dgm:pt modelId="{D89F2406-D140-4D6D-A5B6-3210887944F6}" type="pres">
      <dgm:prSet presAssocID="{AD692A2F-AE40-4D4F-8846-0CFC3DEB5C78}" presName="node" presStyleLbl="node1" presStyleIdx="8" presStyleCnt="10" custScaleX="109787" custScaleY="93543">
        <dgm:presLayoutVars>
          <dgm:bulletEnabled val="1"/>
        </dgm:presLayoutVars>
      </dgm:prSet>
      <dgm:spPr/>
    </dgm:pt>
    <dgm:pt modelId="{16D202FF-DD99-435E-B001-F93216AF9771}" type="pres">
      <dgm:prSet presAssocID="{DBB18C86-9AC6-41AC-A005-52EFC5599B54}" presName="parTrans" presStyleLbl="sibTrans2D1" presStyleIdx="9" presStyleCnt="10"/>
      <dgm:spPr/>
    </dgm:pt>
    <dgm:pt modelId="{2CDBA551-FF94-4162-8A52-97119AC0F061}" type="pres">
      <dgm:prSet presAssocID="{DBB18C86-9AC6-41AC-A005-52EFC5599B54}" presName="connectorText" presStyleLbl="sibTrans2D1" presStyleIdx="9" presStyleCnt="10"/>
      <dgm:spPr/>
    </dgm:pt>
    <dgm:pt modelId="{101620AA-C7FB-4AE3-9D99-E8053FEA20CB}" type="pres">
      <dgm:prSet presAssocID="{067CFB7D-468B-4EF1-BA8D-ADFA9DE9B398}" presName="node" presStyleLbl="node1" presStyleIdx="9" presStyleCnt="10" custScaleX="121249" custScaleY="93543">
        <dgm:presLayoutVars>
          <dgm:bulletEnabled val="1"/>
        </dgm:presLayoutVars>
      </dgm:prSet>
      <dgm:spPr/>
    </dgm:pt>
  </dgm:ptLst>
  <dgm:cxnLst>
    <dgm:cxn modelId="{96E65A00-DAC5-4B15-8FC3-F468AC2DAB85}" srcId="{7363FE7B-AD82-4DE8-B010-60181D63DA87}" destId="{DB21BD5C-8FF7-4AFE-975D-2CDC58FC3FAF}" srcOrd="6" destOrd="0" parTransId="{AFD336EA-34E9-4EE8-9FDD-4D35D8CA92AF}" sibTransId="{94D923FE-6EE7-49E6-852D-705B6D59088E}"/>
    <dgm:cxn modelId="{70212F04-9194-4E2B-8E8C-4E015F829FD9}" srcId="{7363FE7B-AD82-4DE8-B010-60181D63DA87}" destId="{4BE1B06D-45F3-4E56-B03E-12AC9018EBA3}" srcOrd="5" destOrd="0" parTransId="{594370BA-4C45-46F2-B2F2-A92BF717945C}" sibTransId="{388BC1FB-F29E-4F95-832F-E1BB59508D04}"/>
    <dgm:cxn modelId="{3AE68905-5778-4BC1-A2E8-18104DE4DC4E}" srcId="{7363FE7B-AD82-4DE8-B010-60181D63DA87}" destId="{1BE7401A-C7E2-4C6A-B6E0-49CB71F7B923}" srcOrd="7" destOrd="0" parTransId="{292D27FA-13AA-4BE1-91D4-195ED5949D0F}" sibTransId="{23B2BE15-7B8F-4EEF-AFE2-48F5A013BE11}"/>
    <dgm:cxn modelId="{57094D06-A864-4AA0-9D26-ED3F9D43EF05}" type="presOf" srcId="{919A62BA-1119-479D-B7DB-58F6B07BCB42}" destId="{A9735B25-EFE1-4F6D-9C00-091BFD3370A0}" srcOrd="0" destOrd="0" presId="urn:microsoft.com/office/officeart/2005/8/layout/radial5"/>
    <dgm:cxn modelId="{5D2CDA08-E88D-40BD-A727-1C5BA089B0DB}" type="presOf" srcId="{A4735F43-B8EA-49A0-973E-FA473833989F}" destId="{F5E0F81E-A63F-41B1-AFA5-271531CCF284}" srcOrd="0" destOrd="0" presId="urn:microsoft.com/office/officeart/2005/8/layout/radial5"/>
    <dgm:cxn modelId="{E2249711-48ED-453E-89C9-D0F11BA7ACB3}" srcId="{7363FE7B-AD82-4DE8-B010-60181D63DA87}" destId="{32DF3286-E452-46E8-BC03-A7B8C9FDD06D}" srcOrd="0" destOrd="0" parTransId="{192D3D74-7449-4298-8008-F0B589922E03}" sibTransId="{1EB5E979-E3C9-4898-86D4-4A76AC2038E4}"/>
    <dgm:cxn modelId="{8051C41C-781B-462C-9841-FA951852F4AC}" type="presOf" srcId="{3ACC2D75-DF87-4950-B8FC-BB944B0D8B15}" destId="{85D1ADA9-83D7-4023-AE8A-8331C357AB54}" srcOrd="0" destOrd="0" presId="urn:microsoft.com/office/officeart/2005/8/layout/radial5"/>
    <dgm:cxn modelId="{569D991F-EC29-4AD1-BFC0-0527AF9A1FCA}" type="presOf" srcId="{292D27FA-13AA-4BE1-91D4-195ED5949D0F}" destId="{97F8A671-AC3A-4BD1-A86D-F5C444F6AC97}" srcOrd="0" destOrd="0" presId="urn:microsoft.com/office/officeart/2005/8/layout/radial5"/>
    <dgm:cxn modelId="{658C5D23-4BC9-4C0C-9A33-498C1D2B992E}" type="presOf" srcId="{AD692A2F-AE40-4D4F-8846-0CFC3DEB5C78}" destId="{D89F2406-D140-4D6D-A5B6-3210887944F6}" srcOrd="0" destOrd="0" presId="urn:microsoft.com/office/officeart/2005/8/layout/radial5"/>
    <dgm:cxn modelId="{D7A47323-CD1D-43F0-ACF6-6222C913A7F6}" srcId="{7363FE7B-AD82-4DE8-B010-60181D63DA87}" destId="{AD692A2F-AE40-4D4F-8846-0CFC3DEB5C78}" srcOrd="8" destOrd="0" parTransId="{A8450AF3-57F5-45F2-95BE-ED26DCA81F73}" sibTransId="{036ED697-D800-4D28-8C53-641411F4ED27}"/>
    <dgm:cxn modelId="{9A8E9A2C-0F91-429B-9106-541EDADD4824}" type="presOf" srcId="{292D27FA-13AA-4BE1-91D4-195ED5949D0F}" destId="{F129452B-1E73-4C48-B15E-1025AADEFE53}" srcOrd="1" destOrd="0" presId="urn:microsoft.com/office/officeart/2005/8/layout/radial5"/>
    <dgm:cxn modelId="{3DF16535-4D92-4CA3-B70B-41C9919757B5}" type="presOf" srcId="{AFD336EA-34E9-4EE8-9FDD-4D35D8CA92AF}" destId="{6F63163C-CA7E-4F00-B1BF-AB0C4CFF4D4F}" srcOrd="0" destOrd="0" presId="urn:microsoft.com/office/officeart/2005/8/layout/radial5"/>
    <dgm:cxn modelId="{47A89B35-C857-468D-9276-B68F82C0A3E8}" type="presOf" srcId="{DBB18C86-9AC6-41AC-A005-52EFC5599B54}" destId="{2CDBA551-FF94-4162-8A52-97119AC0F061}" srcOrd="1" destOrd="0" presId="urn:microsoft.com/office/officeart/2005/8/layout/radial5"/>
    <dgm:cxn modelId="{C9461237-14E9-4EDB-A890-5BEB93A35AF9}" srcId="{919A62BA-1119-479D-B7DB-58F6B07BCB42}" destId="{7363FE7B-AD82-4DE8-B010-60181D63DA87}" srcOrd="0" destOrd="0" parTransId="{B01BE334-5328-4DBE-9746-57D64A4231C8}" sibTransId="{1C5827B4-2CFA-4BD7-8BFC-69981E8DA3B2}"/>
    <dgm:cxn modelId="{270B6364-3F5D-4B36-A2A9-49494F094854}" srcId="{7363FE7B-AD82-4DE8-B010-60181D63DA87}" destId="{AAD26396-036D-475C-9572-EF265984AE52}" srcOrd="4" destOrd="0" parTransId="{789E63E5-2F06-4D0F-9932-0202C694C447}" sibTransId="{BB292912-FD08-463D-92DE-2A0F3379A659}"/>
    <dgm:cxn modelId="{672A584A-19B7-46E2-B004-315C01123B01}" type="presOf" srcId="{A4735F43-B8EA-49A0-973E-FA473833989F}" destId="{D4507599-F49B-4F61-95D6-4306733A144A}" srcOrd="1" destOrd="0" presId="urn:microsoft.com/office/officeart/2005/8/layout/radial5"/>
    <dgm:cxn modelId="{843C1C6D-29C8-4789-9EF2-0F193C4A0399}" srcId="{7363FE7B-AD82-4DE8-B010-60181D63DA87}" destId="{067CFB7D-468B-4EF1-BA8D-ADFA9DE9B398}" srcOrd="9" destOrd="0" parTransId="{DBB18C86-9AC6-41AC-A005-52EFC5599B54}" sibTransId="{C729BB11-4D0A-42FA-A697-D1A8CD7C724E}"/>
    <dgm:cxn modelId="{F196796E-622E-409D-AD12-207D6BB72EF6}" type="presOf" srcId="{6C99A83D-018B-4DD5-AC96-E467E960EE27}" destId="{54255400-6789-4260-A1C8-851E346A1520}" srcOrd="0" destOrd="0" presId="urn:microsoft.com/office/officeart/2005/8/layout/radial5"/>
    <dgm:cxn modelId="{C7C38870-0F22-4416-8E2C-AAF7B07CE3AC}" type="presOf" srcId="{4C7AA209-9BA6-4633-A565-D85BFA728D9B}" destId="{3205A22A-B89B-45ED-9F12-64D3D56D5D73}" srcOrd="0" destOrd="0" presId="urn:microsoft.com/office/officeart/2005/8/layout/radial5"/>
    <dgm:cxn modelId="{30265571-4A86-47C4-BA21-062517D0E4EC}" type="presOf" srcId="{AFD336EA-34E9-4EE8-9FDD-4D35D8CA92AF}" destId="{FBE4305F-D1E8-45C1-A512-501C5C0149A2}" srcOrd="1" destOrd="0" presId="urn:microsoft.com/office/officeart/2005/8/layout/radial5"/>
    <dgm:cxn modelId="{FC054275-19E5-4B93-8D82-69EFA180FBE4}" srcId="{7363FE7B-AD82-4DE8-B010-60181D63DA87}" destId="{B8ED4907-F0A8-455E-9063-63C58F051B78}" srcOrd="2" destOrd="0" parTransId="{A4735F43-B8EA-49A0-973E-FA473833989F}" sibTransId="{5F1DC7D5-1CDA-4679-A808-C2E7122180F8}"/>
    <dgm:cxn modelId="{1D1FD07A-4D0E-4649-82D3-AC0534249798}" type="presOf" srcId="{4BE1B06D-45F3-4E56-B03E-12AC9018EBA3}" destId="{13265B92-2364-4545-8216-9425D2C7B17A}" srcOrd="0" destOrd="0" presId="urn:microsoft.com/office/officeart/2005/8/layout/radial5"/>
    <dgm:cxn modelId="{94BD537B-40BB-4C21-B45C-358F21CB69CE}" type="presOf" srcId="{AAD26396-036D-475C-9572-EF265984AE52}" destId="{8C0D21E3-B3A4-4EBB-964A-FC880F9A0933}" srcOrd="0" destOrd="0" presId="urn:microsoft.com/office/officeart/2005/8/layout/radial5"/>
    <dgm:cxn modelId="{E5600B81-FEC5-4CB0-ACEB-81E920D8AF92}" type="presOf" srcId="{1BE7401A-C7E2-4C6A-B6E0-49CB71F7B923}" destId="{11FC5CDA-3B00-44A2-AF38-156981FB6800}" srcOrd="0" destOrd="0" presId="urn:microsoft.com/office/officeart/2005/8/layout/radial5"/>
    <dgm:cxn modelId="{46897181-8E8E-4FA0-AAE7-9583F31AAAB9}" type="presOf" srcId="{594370BA-4C45-46F2-B2F2-A92BF717945C}" destId="{3BB4479C-1293-48F5-B443-34087FE98411}" srcOrd="1" destOrd="0" presId="urn:microsoft.com/office/officeart/2005/8/layout/radial5"/>
    <dgm:cxn modelId="{B079E183-BD12-4708-8933-76FD60C9D016}" type="presOf" srcId="{067CFB7D-468B-4EF1-BA8D-ADFA9DE9B398}" destId="{101620AA-C7FB-4AE3-9D99-E8053FEA20CB}" srcOrd="0" destOrd="0" presId="urn:microsoft.com/office/officeart/2005/8/layout/radial5"/>
    <dgm:cxn modelId="{88E71088-21FD-499E-B5C6-5A7B7731875F}" type="presOf" srcId="{C8CE09D9-F5BB-4F5E-AA49-090EF4987247}" destId="{9B665C54-AF17-49C5-AB69-6E778F02E492}" srcOrd="1" destOrd="0" presId="urn:microsoft.com/office/officeart/2005/8/layout/radial5"/>
    <dgm:cxn modelId="{CD16878F-7D96-48CA-A7C0-742115F4798B}" type="presOf" srcId="{192D3D74-7449-4298-8008-F0B589922E03}" destId="{15F21D03-4A18-4FFC-BE7D-59C9DAE66858}" srcOrd="1" destOrd="0" presId="urn:microsoft.com/office/officeart/2005/8/layout/radial5"/>
    <dgm:cxn modelId="{1187E597-145D-4618-A092-3D70C10E5537}" type="presOf" srcId="{DBB18C86-9AC6-41AC-A005-52EFC5599B54}" destId="{16D202FF-DD99-435E-B001-F93216AF9771}" srcOrd="0" destOrd="0" presId="urn:microsoft.com/office/officeart/2005/8/layout/radial5"/>
    <dgm:cxn modelId="{BD9CA99C-7162-4E5B-856C-388A87E89BC6}" type="presOf" srcId="{C8CE09D9-F5BB-4F5E-AA49-090EF4987247}" destId="{3C2D92A0-22E6-4E2F-AEFA-446D31B729A9}" srcOrd="0" destOrd="0" presId="urn:microsoft.com/office/officeart/2005/8/layout/radial5"/>
    <dgm:cxn modelId="{6493559E-121F-4635-8093-AE9432DE1605}" type="presOf" srcId="{7363FE7B-AD82-4DE8-B010-60181D63DA87}" destId="{A8E7986E-2502-403F-B69A-16A88BC01947}" srcOrd="0" destOrd="0" presId="urn:microsoft.com/office/officeart/2005/8/layout/radial5"/>
    <dgm:cxn modelId="{AEBD6FB5-DBB3-4FBB-BFE7-180C695984AD}" type="presOf" srcId="{A8450AF3-57F5-45F2-95BE-ED26DCA81F73}" destId="{8C5ADD6F-6686-40FE-8738-9F3AD29CBB47}" srcOrd="0" destOrd="0" presId="urn:microsoft.com/office/officeart/2005/8/layout/radial5"/>
    <dgm:cxn modelId="{37D844C5-33FE-400F-A600-618D041EE546}" type="presOf" srcId="{192D3D74-7449-4298-8008-F0B589922E03}" destId="{E032153B-FC6F-42F1-B823-596BDDBD27B7}" srcOrd="0" destOrd="0" presId="urn:microsoft.com/office/officeart/2005/8/layout/radial5"/>
    <dgm:cxn modelId="{23310FD0-CD66-4F72-8DA7-2B304EA686D9}" type="presOf" srcId="{789E63E5-2F06-4D0F-9932-0202C694C447}" destId="{61233050-74B8-4B68-99E8-01EBEE202C47}" srcOrd="0" destOrd="0" presId="urn:microsoft.com/office/officeart/2005/8/layout/radial5"/>
    <dgm:cxn modelId="{5FDFC1D3-0853-4F76-A3AF-EFFFD1CD1BEC}" srcId="{7363FE7B-AD82-4DE8-B010-60181D63DA87}" destId="{4C7AA209-9BA6-4633-A565-D85BFA728D9B}" srcOrd="1" destOrd="0" parTransId="{C8CE09D9-F5BB-4F5E-AA49-090EF4987247}" sibTransId="{4467D373-9E80-4C8C-B93A-8FFDAE85771A}"/>
    <dgm:cxn modelId="{E1622CD7-793A-4CCC-A5DF-FC3C26703573}" type="presOf" srcId="{789E63E5-2F06-4D0F-9932-0202C694C447}" destId="{87F2DD8A-C9DC-4657-992B-F262918EF38D}" srcOrd="1" destOrd="0" presId="urn:microsoft.com/office/officeart/2005/8/layout/radial5"/>
    <dgm:cxn modelId="{505B7DD7-B006-4D98-8CE6-25F2F7C5C52E}" type="presOf" srcId="{6C99A83D-018B-4DD5-AC96-E467E960EE27}" destId="{E58986EF-470A-4466-9255-28F522EA65B1}" srcOrd="1" destOrd="0" presId="urn:microsoft.com/office/officeart/2005/8/layout/radial5"/>
    <dgm:cxn modelId="{4C89FCDB-F58F-4F48-B70E-E5A03A812CC8}" type="presOf" srcId="{A8450AF3-57F5-45F2-95BE-ED26DCA81F73}" destId="{A7115A7E-FA28-44C1-9D72-C598B8188BED}" srcOrd="1" destOrd="0" presId="urn:microsoft.com/office/officeart/2005/8/layout/radial5"/>
    <dgm:cxn modelId="{9354D4DD-A2BD-4804-9738-E8EF66946446}" type="presOf" srcId="{32DF3286-E452-46E8-BC03-A7B8C9FDD06D}" destId="{2373705F-C31F-42C4-921B-CF49F77C2E69}" srcOrd="0" destOrd="0" presId="urn:microsoft.com/office/officeart/2005/8/layout/radial5"/>
    <dgm:cxn modelId="{EA0E61E1-EFB1-4964-B557-6125A8CC13D2}" type="presOf" srcId="{B8ED4907-F0A8-455E-9063-63C58F051B78}" destId="{C8341FBA-6FE9-4C19-A35E-61B0D0B807FB}" srcOrd="0" destOrd="0" presId="urn:microsoft.com/office/officeart/2005/8/layout/radial5"/>
    <dgm:cxn modelId="{8A9077ED-F138-4E71-ACCB-A0A3BFC292BD}" type="presOf" srcId="{594370BA-4C45-46F2-B2F2-A92BF717945C}" destId="{72A801F9-6C02-4976-A1FB-4EA6E55255E2}" srcOrd="0" destOrd="0" presId="urn:microsoft.com/office/officeart/2005/8/layout/radial5"/>
    <dgm:cxn modelId="{F3C628F3-F4C2-4138-8BB4-2A9E51D4E20F}" srcId="{7363FE7B-AD82-4DE8-B010-60181D63DA87}" destId="{3ACC2D75-DF87-4950-B8FC-BB944B0D8B15}" srcOrd="3" destOrd="0" parTransId="{6C99A83D-018B-4DD5-AC96-E467E960EE27}" sibTransId="{C380EB7E-2C21-48FC-BFAF-3E934F1E60EF}"/>
    <dgm:cxn modelId="{BED1ABF3-4D1F-4DD7-A8EA-9B33607B6706}" type="presOf" srcId="{DB21BD5C-8FF7-4AFE-975D-2CDC58FC3FAF}" destId="{C779D364-1655-4180-AC7C-E924BBA949C8}" srcOrd="0" destOrd="0" presId="urn:microsoft.com/office/officeart/2005/8/layout/radial5"/>
    <dgm:cxn modelId="{1DBA72BF-DEBB-4A59-BAB6-D787C804C042}" type="presParOf" srcId="{A9735B25-EFE1-4F6D-9C00-091BFD3370A0}" destId="{A8E7986E-2502-403F-B69A-16A88BC01947}" srcOrd="0" destOrd="0" presId="urn:microsoft.com/office/officeart/2005/8/layout/radial5"/>
    <dgm:cxn modelId="{18659FDE-A997-477D-A0FE-999DF62DAE00}" type="presParOf" srcId="{A9735B25-EFE1-4F6D-9C00-091BFD3370A0}" destId="{E032153B-FC6F-42F1-B823-596BDDBD27B7}" srcOrd="1" destOrd="0" presId="urn:microsoft.com/office/officeart/2005/8/layout/radial5"/>
    <dgm:cxn modelId="{65F34F40-3B90-49D8-B9EE-9331675FFC55}" type="presParOf" srcId="{E032153B-FC6F-42F1-B823-596BDDBD27B7}" destId="{15F21D03-4A18-4FFC-BE7D-59C9DAE66858}" srcOrd="0" destOrd="0" presId="urn:microsoft.com/office/officeart/2005/8/layout/radial5"/>
    <dgm:cxn modelId="{9FE56EC0-2431-4A3B-97AE-5F56C8718C94}" type="presParOf" srcId="{A9735B25-EFE1-4F6D-9C00-091BFD3370A0}" destId="{2373705F-C31F-42C4-921B-CF49F77C2E69}" srcOrd="2" destOrd="0" presId="urn:microsoft.com/office/officeart/2005/8/layout/radial5"/>
    <dgm:cxn modelId="{354AEC4B-19C0-455A-8C19-E9F20D6CC3E0}" type="presParOf" srcId="{A9735B25-EFE1-4F6D-9C00-091BFD3370A0}" destId="{3C2D92A0-22E6-4E2F-AEFA-446D31B729A9}" srcOrd="3" destOrd="0" presId="urn:microsoft.com/office/officeart/2005/8/layout/radial5"/>
    <dgm:cxn modelId="{B2859E74-87BE-4144-8367-815109DE46B6}" type="presParOf" srcId="{3C2D92A0-22E6-4E2F-AEFA-446D31B729A9}" destId="{9B665C54-AF17-49C5-AB69-6E778F02E492}" srcOrd="0" destOrd="0" presId="urn:microsoft.com/office/officeart/2005/8/layout/radial5"/>
    <dgm:cxn modelId="{BE51D766-2BA9-452F-98D8-A8EDF3BF6610}" type="presParOf" srcId="{A9735B25-EFE1-4F6D-9C00-091BFD3370A0}" destId="{3205A22A-B89B-45ED-9F12-64D3D56D5D73}" srcOrd="4" destOrd="0" presId="urn:microsoft.com/office/officeart/2005/8/layout/radial5"/>
    <dgm:cxn modelId="{09A6FB91-19FC-4716-B78B-400D6CD8B661}" type="presParOf" srcId="{A9735B25-EFE1-4F6D-9C00-091BFD3370A0}" destId="{F5E0F81E-A63F-41B1-AFA5-271531CCF284}" srcOrd="5" destOrd="0" presId="urn:microsoft.com/office/officeart/2005/8/layout/radial5"/>
    <dgm:cxn modelId="{F594A30A-216D-49AE-B072-8C87DBB9CCFF}" type="presParOf" srcId="{F5E0F81E-A63F-41B1-AFA5-271531CCF284}" destId="{D4507599-F49B-4F61-95D6-4306733A144A}" srcOrd="0" destOrd="0" presId="urn:microsoft.com/office/officeart/2005/8/layout/radial5"/>
    <dgm:cxn modelId="{CD27B8F5-3BB5-4D70-819B-243C9CDF8FF4}" type="presParOf" srcId="{A9735B25-EFE1-4F6D-9C00-091BFD3370A0}" destId="{C8341FBA-6FE9-4C19-A35E-61B0D0B807FB}" srcOrd="6" destOrd="0" presId="urn:microsoft.com/office/officeart/2005/8/layout/radial5"/>
    <dgm:cxn modelId="{EEDCB319-6583-4FD7-8DA9-85D8B4D68BB2}" type="presParOf" srcId="{A9735B25-EFE1-4F6D-9C00-091BFD3370A0}" destId="{54255400-6789-4260-A1C8-851E346A1520}" srcOrd="7" destOrd="0" presId="urn:microsoft.com/office/officeart/2005/8/layout/radial5"/>
    <dgm:cxn modelId="{EF29B7FD-54BB-4072-A0D9-AFF523763703}" type="presParOf" srcId="{54255400-6789-4260-A1C8-851E346A1520}" destId="{E58986EF-470A-4466-9255-28F522EA65B1}" srcOrd="0" destOrd="0" presId="urn:microsoft.com/office/officeart/2005/8/layout/radial5"/>
    <dgm:cxn modelId="{BDB65E22-9AB7-4362-A412-E52D4B817EF0}" type="presParOf" srcId="{A9735B25-EFE1-4F6D-9C00-091BFD3370A0}" destId="{85D1ADA9-83D7-4023-AE8A-8331C357AB54}" srcOrd="8" destOrd="0" presId="urn:microsoft.com/office/officeart/2005/8/layout/radial5"/>
    <dgm:cxn modelId="{AE3CBD9A-C415-4E30-8B74-E1E30F86EB32}" type="presParOf" srcId="{A9735B25-EFE1-4F6D-9C00-091BFD3370A0}" destId="{61233050-74B8-4B68-99E8-01EBEE202C47}" srcOrd="9" destOrd="0" presId="urn:microsoft.com/office/officeart/2005/8/layout/radial5"/>
    <dgm:cxn modelId="{5CC7FBF2-EDF1-4E42-AFC9-69415A91C26C}" type="presParOf" srcId="{61233050-74B8-4B68-99E8-01EBEE202C47}" destId="{87F2DD8A-C9DC-4657-992B-F262918EF38D}" srcOrd="0" destOrd="0" presId="urn:microsoft.com/office/officeart/2005/8/layout/radial5"/>
    <dgm:cxn modelId="{D9954AE7-B10A-46AB-A168-8081DF64FD4E}" type="presParOf" srcId="{A9735B25-EFE1-4F6D-9C00-091BFD3370A0}" destId="{8C0D21E3-B3A4-4EBB-964A-FC880F9A0933}" srcOrd="10" destOrd="0" presId="urn:microsoft.com/office/officeart/2005/8/layout/radial5"/>
    <dgm:cxn modelId="{F45556E3-162F-4BFF-A675-265A8A804C1F}" type="presParOf" srcId="{A9735B25-EFE1-4F6D-9C00-091BFD3370A0}" destId="{72A801F9-6C02-4976-A1FB-4EA6E55255E2}" srcOrd="11" destOrd="0" presId="urn:microsoft.com/office/officeart/2005/8/layout/radial5"/>
    <dgm:cxn modelId="{8AD4B995-9CE0-4C3A-A127-DA9B5DF7A53F}" type="presParOf" srcId="{72A801F9-6C02-4976-A1FB-4EA6E55255E2}" destId="{3BB4479C-1293-48F5-B443-34087FE98411}" srcOrd="0" destOrd="0" presId="urn:microsoft.com/office/officeart/2005/8/layout/radial5"/>
    <dgm:cxn modelId="{A232DFC8-262B-4144-B09C-01975865631E}" type="presParOf" srcId="{A9735B25-EFE1-4F6D-9C00-091BFD3370A0}" destId="{13265B92-2364-4545-8216-9425D2C7B17A}" srcOrd="12" destOrd="0" presId="urn:microsoft.com/office/officeart/2005/8/layout/radial5"/>
    <dgm:cxn modelId="{76B05F65-ACEE-4E12-8785-1464B0AB91C3}" type="presParOf" srcId="{A9735B25-EFE1-4F6D-9C00-091BFD3370A0}" destId="{6F63163C-CA7E-4F00-B1BF-AB0C4CFF4D4F}" srcOrd="13" destOrd="0" presId="urn:microsoft.com/office/officeart/2005/8/layout/radial5"/>
    <dgm:cxn modelId="{0D677833-8F49-49F0-8F58-75147E1533F8}" type="presParOf" srcId="{6F63163C-CA7E-4F00-B1BF-AB0C4CFF4D4F}" destId="{FBE4305F-D1E8-45C1-A512-501C5C0149A2}" srcOrd="0" destOrd="0" presId="urn:microsoft.com/office/officeart/2005/8/layout/radial5"/>
    <dgm:cxn modelId="{BF374C6B-BD2B-4CB3-A267-7EEB94C7748F}" type="presParOf" srcId="{A9735B25-EFE1-4F6D-9C00-091BFD3370A0}" destId="{C779D364-1655-4180-AC7C-E924BBA949C8}" srcOrd="14" destOrd="0" presId="urn:microsoft.com/office/officeart/2005/8/layout/radial5"/>
    <dgm:cxn modelId="{6D58419E-196B-4B2A-B7B4-982FE65832A9}" type="presParOf" srcId="{A9735B25-EFE1-4F6D-9C00-091BFD3370A0}" destId="{97F8A671-AC3A-4BD1-A86D-F5C444F6AC97}" srcOrd="15" destOrd="0" presId="urn:microsoft.com/office/officeart/2005/8/layout/radial5"/>
    <dgm:cxn modelId="{1AE33409-CE23-4919-A56D-4BAD3BC37972}" type="presParOf" srcId="{97F8A671-AC3A-4BD1-A86D-F5C444F6AC97}" destId="{F129452B-1E73-4C48-B15E-1025AADEFE53}" srcOrd="0" destOrd="0" presId="urn:microsoft.com/office/officeart/2005/8/layout/radial5"/>
    <dgm:cxn modelId="{F5798161-D836-445A-ABBC-DC16C17E936B}" type="presParOf" srcId="{A9735B25-EFE1-4F6D-9C00-091BFD3370A0}" destId="{11FC5CDA-3B00-44A2-AF38-156981FB6800}" srcOrd="16" destOrd="0" presId="urn:microsoft.com/office/officeart/2005/8/layout/radial5"/>
    <dgm:cxn modelId="{06C463CD-112E-4086-BE4B-A4E6FC2B84FF}" type="presParOf" srcId="{A9735B25-EFE1-4F6D-9C00-091BFD3370A0}" destId="{8C5ADD6F-6686-40FE-8738-9F3AD29CBB47}" srcOrd="17" destOrd="0" presId="urn:microsoft.com/office/officeart/2005/8/layout/radial5"/>
    <dgm:cxn modelId="{57184600-13DF-4C4F-82AD-D0D2EC99978C}" type="presParOf" srcId="{8C5ADD6F-6686-40FE-8738-9F3AD29CBB47}" destId="{A7115A7E-FA28-44C1-9D72-C598B8188BED}" srcOrd="0" destOrd="0" presId="urn:microsoft.com/office/officeart/2005/8/layout/radial5"/>
    <dgm:cxn modelId="{D9E23E2A-27E3-47F4-AD4E-6821173CB5A6}" type="presParOf" srcId="{A9735B25-EFE1-4F6D-9C00-091BFD3370A0}" destId="{D89F2406-D140-4D6D-A5B6-3210887944F6}" srcOrd="18" destOrd="0" presId="urn:microsoft.com/office/officeart/2005/8/layout/radial5"/>
    <dgm:cxn modelId="{22B2AB2A-72CD-4619-93AD-3E5DA5D6557C}" type="presParOf" srcId="{A9735B25-EFE1-4F6D-9C00-091BFD3370A0}" destId="{16D202FF-DD99-435E-B001-F93216AF9771}" srcOrd="19" destOrd="0" presId="urn:microsoft.com/office/officeart/2005/8/layout/radial5"/>
    <dgm:cxn modelId="{6A4A6A52-5E7D-40A6-AED7-A481772DD6D2}" type="presParOf" srcId="{16D202FF-DD99-435E-B001-F93216AF9771}" destId="{2CDBA551-FF94-4162-8A52-97119AC0F061}" srcOrd="0" destOrd="0" presId="urn:microsoft.com/office/officeart/2005/8/layout/radial5"/>
    <dgm:cxn modelId="{B515F87F-0BFE-4C80-8175-8E8AD9C26043}" type="presParOf" srcId="{A9735B25-EFE1-4F6D-9C00-091BFD3370A0}" destId="{101620AA-C7FB-4AE3-9D99-E8053FEA20CB}"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08F67C-B2A9-4AD7-A087-2B8CF9B44D15}"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GB"/>
        </a:p>
      </dgm:t>
    </dgm:pt>
    <dgm:pt modelId="{7C8A4321-8A41-4D97-BA40-EAE2ED6CFC69}">
      <dgm:prSet phldrT="[Text]" custT="1"/>
      <dgm:spPr/>
      <dgm:t>
        <a:bodyPr/>
        <a:lstStyle/>
        <a:p>
          <a:r>
            <a:rPr lang="en-US" sz="1300" b="1" i="1" dirty="0"/>
            <a:t>Ethical decision-making</a:t>
          </a:r>
          <a:r>
            <a:rPr lang="en-US" sz="1300" dirty="0"/>
            <a:t> that adheres to high ethical standards and is fully aligned with principles as honesty, integrity, and fairness</a:t>
          </a:r>
          <a:endParaRPr lang="en-GB" sz="1300" dirty="0"/>
        </a:p>
      </dgm:t>
    </dgm:pt>
    <dgm:pt modelId="{FCC3F7CD-600C-4CD5-8E58-867400386BAE}" type="parTrans" cxnId="{171F1A10-0A77-4FB1-AAFA-38AB53F8AE86}">
      <dgm:prSet/>
      <dgm:spPr/>
      <dgm:t>
        <a:bodyPr/>
        <a:lstStyle/>
        <a:p>
          <a:endParaRPr lang="en-GB"/>
        </a:p>
      </dgm:t>
    </dgm:pt>
    <dgm:pt modelId="{50D4852D-197C-4FF3-8BB6-3B82A8134526}" type="sibTrans" cxnId="{171F1A10-0A77-4FB1-AAFA-38AB53F8AE86}">
      <dgm:prSet/>
      <dgm:spPr/>
      <dgm:t>
        <a:bodyPr/>
        <a:lstStyle/>
        <a:p>
          <a:endParaRPr lang="en-GB"/>
        </a:p>
      </dgm:t>
    </dgm:pt>
    <dgm:pt modelId="{FCD8DD64-4AE3-4D02-9D2F-376464A4DC22}">
      <dgm:prSet phldrT="[Text]" custT="1"/>
      <dgm:spPr/>
      <dgm:t>
        <a:bodyPr/>
        <a:lstStyle/>
        <a:p>
          <a:r>
            <a:rPr lang="en-US" sz="1300" b="1" i="1" dirty="0"/>
            <a:t>Sustainability</a:t>
          </a:r>
          <a:r>
            <a:rPr lang="en-US" sz="1300" dirty="0"/>
            <a:t> minimizing the environmental impact of  organizations, promoting resource efficiency, and contributing to the well-being of future generations</a:t>
          </a:r>
          <a:endParaRPr lang="en-GB" sz="1300" dirty="0"/>
        </a:p>
      </dgm:t>
    </dgm:pt>
    <dgm:pt modelId="{943F95FE-4331-4791-87EF-C3F530589200}" type="parTrans" cxnId="{679C23FA-C0C0-4E36-A221-DECE4DFD3F5B}">
      <dgm:prSet/>
      <dgm:spPr/>
      <dgm:t>
        <a:bodyPr/>
        <a:lstStyle/>
        <a:p>
          <a:endParaRPr lang="en-GB"/>
        </a:p>
      </dgm:t>
    </dgm:pt>
    <dgm:pt modelId="{24CF7AF5-E131-4BE2-BA5D-0F476F7F7EA5}" type="sibTrans" cxnId="{679C23FA-C0C0-4E36-A221-DECE4DFD3F5B}">
      <dgm:prSet/>
      <dgm:spPr/>
      <dgm:t>
        <a:bodyPr/>
        <a:lstStyle/>
        <a:p>
          <a:endParaRPr lang="en-GB"/>
        </a:p>
      </dgm:t>
    </dgm:pt>
    <dgm:pt modelId="{4840A0DB-506A-415E-9DD0-A69EA4827882}">
      <dgm:prSet phldrT="[Text]" custT="1"/>
      <dgm:spPr/>
      <dgm:t>
        <a:bodyPr/>
        <a:lstStyle/>
        <a:p>
          <a:r>
            <a:rPr lang="en-US" sz="1300" b="1" i="1" dirty="0"/>
            <a:t>Stakeholder Engagement</a:t>
          </a:r>
          <a:r>
            <a:rPr lang="en-US" sz="1300" dirty="0"/>
            <a:t> where responsible leaders seek to understand and address the diverse needs and concerns of various stakeholders</a:t>
          </a:r>
          <a:endParaRPr lang="en-GB" sz="1300" dirty="0"/>
        </a:p>
      </dgm:t>
    </dgm:pt>
    <dgm:pt modelId="{A6036420-C039-46B8-A010-BF1442056CE6}" type="parTrans" cxnId="{F15CFDB9-F9AD-4285-A4FF-91C79134F89A}">
      <dgm:prSet/>
      <dgm:spPr/>
      <dgm:t>
        <a:bodyPr/>
        <a:lstStyle/>
        <a:p>
          <a:endParaRPr lang="en-GB"/>
        </a:p>
      </dgm:t>
    </dgm:pt>
    <dgm:pt modelId="{D19F410F-A6B9-4A96-B907-C9548DDC0A9C}" type="sibTrans" cxnId="{F15CFDB9-F9AD-4285-A4FF-91C79134F89A}">
      <dgm:prSet/>
      <dgm:spPr/>
      <dgm:t>
        <a:bodyPr/>
        <a:lstStyle/>
        <a:p>
          <a:endParaRPr lang="en-GB"/>
        </a:p>
      </dgm:t>
    </dgm:pt>
    <dgm:pt modelId="{0C0DCF7F-B1F4-480E-8FCB-93077F8D9F3B}">
      <dgm:prSet phldrT="[Text]" custT="1"/>
      <dgm:spPr/>
      <dgm:t>
        <a:bodyPr/>
        <a:lstStyle/>
        <a:p>
          <a:r>
            <a:rPr lang="en-US" sz="1300" b="1" i="1" dirty="0"/>
            <a:t>Transparency &amp; Accountability</a:t>
          </a:r>
          <a:r>
            <a:rPr lang="en-US" sz="1300" dirty="0"/>
            <a:t> entails open communication with stakeholders and taking responsibility for the leaders’ actions, both successes, and failures</a:t>
          </a:r>
          <a:endParaRPr lang="en-GB" sz="1300" dirty="0"/>
        </a:p>
      </dgm:t>
    </dgm:pt>
    <dgm:pt modelId="{035E9D82-5532-403F-923C-CE4D0A7E0F9F}" type="parTrans" cxnId="{E93A4049-0A47-463A-AEA0-326CFF8AD781}">
      <dgm:prSet/>
      <dgm:spPr/>
      <dgm:t>
        <a:bodyPr/>
        <a:lstStyle/>
        <a:p>
          <a:endParaRPr lang="en-GB"/>
        </a:p>
      </dgm:t>
    </dgm:pt>
    <dgm:pt modelId="{033C2E48-9BA4-4F07-BDB7-342933C23C45}" type="sibTrans" cxnId="{E93A4049-0A47-463A-AEA0-326CFF8AD781}">
      <dgm:prSet/>
      <dgm:spPr/>
      <dgm:t>
        <a:bodyPr/>
        <a:lstStyle/>
        <a:p>
          <a:endParaRPr lang="en-GB"/>
        </a:p>
      </dgm:t>
    </dgm:pt>
    <dgm:pt modelId="{953B33EA-8DE5-4938-81DC-3921E9254C81}">
      <dgm:prSet phldrT="[Text]" custT="1"/>
      <dgm:spPr/>
      <dgm:t>
        <a:bodyPr/>
        <a:lstStyle/>
        <a:p>
          <a:r>
            <a:rPr lang="en-US" sz="1300" b="1" i="1" dirty="0"/>
            <a:t>Corporate Social Responsibility</a:t>
          </a:r>
          <a:r>
            <a:rPr lang="en-US" sz="1300" dirty="0"/>
            <a:t> which actively contributes to social and environmental causes beyond the core business activities</a:t>
          </a:r>
          <a:endParaRPr lang="en-GB" sz="1300" dirty="0"/>
        </a:p>
      </dgm:t>
    </dgm:pt>
    <dgm:pt modelId="{550D357C-73BC-4635-91FA-BE21F9AE7414}" type="parTrans" cxnId="{B05D1757-95AE-4A13-A299-553A825D280F}">
      <dgm:prSet/>
      <dgm:spPr/>
      <dgm:t>
        <a:bodyPr/>
        <a:lstStyle/>
        <a:p>
          <a:endParaRPr lang="en-GB"/>
        </a:p>
      </dgm:t>
    </dgm:pt>
    <dgm:pt modelId="{26AF6DB8-B6D2-48F3-9243-74926A953537}" type="sibTrans" cxnId="{B05D1757-95AE-4A13-A299-553A825D280F}">
      <dgm:prSet/>
      <dgm:spPr/>
      <dgm:t>
        <a:bodyPr/>
        <a:lstStyle/>
        <a:p>
          <a:endParaRPr lang="en-GB"/>
        </a:p>
      </dgm:t>
    </dgm:pt>
    <dgm:pt modelId="{0F6E457A-D1D9-4000-8B4F-C034CFA64E94}" type="pres">
      <dgm:prSet presAssocID="{6C08F67C-B2A9-4AD7-A087-2B8CF9B44D15}" presName="Name0" presStyleCnt="0">
        <dgm:presLayoutVars>
          <dgm:chMax val="11"/>
          <dgm:chPref val="11"/>
          <dgm:dir/>
          <dgm:resizeHandles/>
        </dgm:presLayoutVars>
      </dgm:prSet>
      <dgm:spPr/>
    </dgm:pt>
    <dgm:pt modelId="{5E83FCF9-05D9-4CA3-9995-7A67E78AC421}" type="pres">
      <dgm:prSet presAssocID="{0C0DCF7F-B1F4-480E-8FCB-93077F8D9F3B}" presName="Accent5" presStyleCnt="0"/>
      <dgm:spPr/>
    </dgm:pt>
    <dgm:pt modelId="{C2BD081E-9BD7-4C9D-9D82-207AB1AED9CC}" type="pres">
      <dgm:prSet presAssocID="{0C0DCF7F-B1F4-480E-8FCB-93077F8D9F3B}" presName="Accent" presStyleLbl="node1" presStyleIdx="0" presStyleCnt="5"/>
      <dgm:spPr/>
    </dgm:pt>
    <dgm:pt modelId="{C62F1C60-16ED-4AAC-9B7D-8403B3E8DFD4}" type="pres">
      <dgm:prSet presAssocID="{0C0DCF7F-B1F4-480E-8FCB-93077F8D9F3B}" presName="ParentBackground5" presStyleCnt="0"/>
      <dgm:spPr/>
    </dgm:pt>
    <dgm:pt modelId="{7CC4186E-1CBD-4374-9669-A78A0355EC9E}" type="pres">
      <dgm:prSet presAssocID="{0C0DCF7F-B1F4-480E-8FCB-93077F8D9F3B}" presName="ParentBackground" presStyleLbl="fgAcc1" presStyleIdx="0" presStyleCnt="5"/>
      <dgm:spPr/>
    </dgm:pt>
    <dgm:pt modelId="{47D320EF-69A7-40A0-BDD2-D5DD4F5E14C7}" type="pres">
      <dgm:prSet presAssocID="{0C0DCF7F-B1F4-480E-8FCB-93077F8D9F3B}" presName="Parent5" presStyleLbl="revTx" presStyleIdx="0" presStyleCnt="0">
        <dgm:presLayoutVars>
          <dgm:chMax val="1"/>
          <dgm:chPref val="1"/>
          <dgm:bulletEnabled val="1"/>
        </dgm:presLayoutVars>
      </dgm:prSet>
      <dgm:spPr/>
    </dgm:pt>
    <dgm:pt modelId="{D801FCF2-66D6-4C4B-9F4F-6D2924ECE99F}" type="pres">
      <dgm:prSet presAssocID="{953B33EA-8DE5-4938-81DC-3921E9254C81}" presName="Accent4" presStyleCnt="0"/>
      <dgm:spPr/>
    </dgm:pt>
    <dgm:pt modelId="{D9DF1B2C-FC06-4E14-8137-AC09431B81F6}" type="pres">
      <dgm:prSet presAssocID="{953B33EA-8DE5-4938-81DC-3921E9254C81}" presName="Accent" presStyleLbl="node1" presStyleIdx="1" presStyleCnt="5"/>
      <dgm:spPr/>
    </dgm:pt>
    <dgm:pt modelId="{221F3FE0-9F93-414D-B70B-FB27EB314C4C}" type="pres">
      <dgm:prSet presAssocID="{953B33EA-8DE5-4938-81DC-3921E9254C81}" presName="ParentBackground4" presStyleCnt="0"/>
      <dgm:spPr/>
    </dgm:pt>
    <dgm:pt modelId="{16BDB879-E6D3-449C-A137-FD107CA12726}" type="pres">
      <dgm:prSet presAssocID="{953B33EA-8DE5-4938-81DC-3921E9254C81}" presName="ParentBackground" presStyleLbl="fgAcc1" presStyleIdx="1" presStyleCnt="5"/>
      <dgm:spPr/>
    </dgm:pt>
    <dgm:pt modelId="{239C9001-38E0-476B-83A1-73391A5A9588}" type="pres">
      <dgm:prSet presAssocID="{953B33EA-8DE5-4938-81DC-3921E9254C81}" presName="Parent4" presStyleLbl="revTx" presStyleIdx="0" presStyleCnt="0">
        <dgm:presLayoutVars>
          <dgm:chMax val="1"/>
          <dgm:chPref val="1"/>
          <dgm:bulletEnabled val="1"/>
        </dgm:presLayoutVars>
      </dgm:prSet>
      <dgm:spPr/>
    </dgm:pt>
    <dgm:pt modelId="{254CD5B9-6A18-4A7C-92B4-E9904CC0BB28}" type="pres">
      <dgm:prSet presAssocID="{4840A0DB-506A-415E-9DD0-A69EA4827882}" presName="Accent3" presStyleCnt="0"/>
      <dgm:spPr/>
    </dgm:pt>
    <dgm:pt modelId="{A2D812C2-5CE7-47B7-A545-830B247699D6}" type="pres">
      <dgm:prSet presAssocID="{4840A0DB-506A-415E-9DD0-A69EA4827882}" presName="Accent" presStyleLbl="node1" presStyleIdx="2" presStyleCnt="5"/>
      <dgm:spPr/>
    </dgm:pt>
    <dgm:pt modelId="{DFA8CCE2-E2ED-42D4-B564-15BE88C48759}" type="pres">
      <dgm:prSet presAssocID="{4840A0DB-506A-415E-9DD0-A69EA4827882}" presName="ParentBackground3" presStyleCnt="0"/>
      <dgm:spPr/>
    </dgm:pt>
    <dgm:pt modelId="{025CC39C-4C92-408F-AB98-2DA51239C095}" type="pres">
      <dgm:prSet presAssocID="{4840A0DB-506A-415E-9DD0-A69EA4827882}" presName="ParentBackground" presStyleLbl="fgAcc1" presStyleIdx="2" presStyleCnt="5"/>
      <dgm:spPr/>
    </dgm:pt>
    <dgm:pt modelId="{E6FEBD69-20C9-4892-8817-CE5A3EA08176}" type="pres">
      <dgm:prSet presAssocID="{4840A0DB-506A-415E-9DD0-A69EA4827882}" presName="Parent3" presStyleLbl="revTx" presStyleIdx="0" presStyleCnt="0">
        <dgm:presLayoutVars>
          <dgm:chMax val="1"/>
          <dgm:chPref val="1"/>
          <dgm:bulletEnabled val="1"/>
        </dgm:presLayoutVars>
      </dgm:prSet>
      <dgm:spPr/>
    </dgm:pt>
    <dgm:pt modelId="{21D36321-CCBA-4E05-AFD6-292DEBD329FC}" type="pres">
      <dgm:prSet presAssocID="{FCD8DD64-4AE3-4D02-9D2F-376464A4DC22}" presName="Accent2" presStyleCnt="0"/>
      <dgm:spPr/>
    </dgm:pt>
    <dgm:pt modelId="{3EBF941F-53A7-4349-A7B1-277CFAEF8C86}" type="pres">
      <dgm:prSet presAssocID="{FCD8DD64-4AE3-4D02-9D2F-376464A4DC22}" presName="Accent" presStyleLbl="node1" presStyleIdx="3" presStyleCnt="5"/>
      <dgm:spPr/>
    </dgm:pt>
    <dgm:pt modelId="{ECB24DB1-798B-44EA-B9FE-F2D68BD06253}" type="pres">
      <dgm:prSet presAssocID="{FCD8DD64-4AE3-4D02-9D2F-376464A4DC22}" presName="ParentBackground2" presStyleCnt="0"/>
      <dgm:spPr/>
    </dgm:pt>
    <dgm:pt modelId="{7A5FA84A-6D4E-42EF-9F28-409D2459BECB}" type="pres">
      <dgm:prSet presAssocID="{FCD8DD64-4AE3-4D02-9D2F-376464A4DC22}" presName="ParentBackground" presStyleLbl="fgAcc1" presStyleIdx="3" presStyleCnt="5"/>
      <dgm:spPr/>
    </dgm:pt>
    <dgm:pt modelId="{37C277FE-779D-4FE4-BF17-8749A3E21DDA}" type="pres">
      <dgm:prSet presAssocID="{FCD8DD64-4AE3-4D02-9D2F-376464A4DC22}" presName="Parent2" presStyleLbl="revTx" presStyleIdx="0" presStyleCnt="0">
        <dgm:presLayoutVars>
          <dgm:chMax val="1"/>
          <dgm:chPref val="1"/>
          <dgm:bulletEnabled val="1"/>
        </dgm:presLayoutVars>
      </dgm:prSet>
      <dgm:spPr/>
    </dgm:pt>
    <dgm:pt modelId="{1F84C650-338B-47E4-8066-AF4B772916A4}" type="pres">
      <dgm:prSet presAssocID="{7C8A4321-8A41-4D97-BA40-EAE2ED6CFC69}" presName="Accent1" presStyleCnt="0"/>
      <dgm:spPr/>
    </dgm:pt>
    <dgm:pt modelId="{A078475E-51AC-4342-8417-F3D0F097674E}" type="pres">
      <dgm:prSet presAssocID="{7C8A4321-8A41-4D97-BA40-EAE2ED6CFC69}" presName="Accent" presStyleLbl="node1" presStyleIdx="4" presStyleCnt="5"/>
      <dgm:spPr/>
    </dgm:pt>
    <dgm:pt modelId="{3048B47A-392B-4264-B42E-7C79F45E1831}" type="pres">
      <dgm:prSet presAssocID="{7C8A4321-8A41-4D97-BA40-EAE2ED6CFC69}" presName="ParentBackground1" presStyleCnt="0"/>
      <dgm:spPr/>
    </dgm:pt>
    <dgm:pt modelId="{4A611DA4-D8A6-4CC8-8F44-DA55136A86BF}" type="pres">
      <dgm:prSet presAssocID="{7C8A4321-8A41-4D97-BA40-EAE2ED6CFC69}" presName="ParentBackground" presStyleLbl="fgAcc1" presStyleIdx="4" presStyleCnt="5"/>
      <dgm:spPr/>
    </dgm:pt>
    <dgm:pt modelId="{BBDA7856-F474-4B19-ACC5-7DACBB0C0AD6}" type="pres">
      <dgm:prSet presAssocID="{7C8A4321-8A41-4D97-BA40-EAE2ED6CFC69}" presName="Parent1" presStyleLbl="revTx" presStyleIdx="0" presStyleCnt="0">
        <dgm:presLayoutVars>
          <dgm:chMax val="1"/>
          <dgm:chPref val="1"/>
          <dgm:bulletEnabled val="1"/>
        </dgm:presLayoutVars>
      </dgm:prSet>
      <dgm:spPr/>
    </dgm:pt>
  </dgm:ptLst>
  <dgm:cxnLst>
    <dgm:cxn modelId="{171F1A10-0A77-4FB1-AAFA-38AB53F8AE86}" srcId="{6C08F67C-B2A9-4AD7-A087-2B8CF9B44D15}" destId="{7C8A4321-8A41-4D97-BA40-EAE2ED6CFC69}" srcOrd="0" destOrd="0" parTransId="{FCC3F7CD-600C-4CD5-8E58-867400386BAE}" sibTransId="{50D4852D-197C-4FF3-8BB6-3B82A8134526}"/>
    <dgm:cxn modelId="{9366A812-32AC-4C33-B6C2-101BEB223A3D}" type="presOf" srcId="{0C0DCF7F-B1F4-480E-8FCB-93077F8D9F3B}" destId="{47D320EF-69A7-40A0-BDD2-D5DD4F5E14C7}" srcOrd="1" destOrd="0" presId="urn:microsoft.com/office/officeart/2011/layout/CircleProcess"/>
    <dgm:cxn modelId="{BA5E501D-73BC-47DF-A314-D7D67B70D0C3}" type="presOf" srcId="{7C8A4321-8A41-4D97-BA40-EAE2ED6CFC69}" destId="{4A611DA4-D8A6-4CC8-8F44-DA55136A86BF}" srcOrd="0" destOrd="0" presId="urn:microsoft.com/office/officeart/2011/layout/CircleProcess"/>
    <dgm:cxn modelId="{52180436-415B-4C19-8977-56EF7DA847E3}" type="presOf" srcId="{953B33EA-8DE5-4938-81DC-3921E9254C81}" destId="{239C9001-38E0-476B-83A1-73391A5A9588}" srcOrd="1" destOrd="0" presId="urn:microsoft.com/office/officeart/2011/layout/CircleProcess"/>
    <dgm:cxn modelId="{3B161037-926A-4FD5-B843-B567A7A16F6F}" type="presOf" srcId="{0C0DCF7F-B1F4-480E-8FCB-93077F8D9F3B}" destId="{7CC4186E-1CBD-4374-9669-A78A0355EC9E}" srcOrd="0" destOrd="0" presId="urn:microsoft.com/office/officeart/2011/layout/CircleProcess"/>
    <dgm:cxn modelId="{E93A4049-0A47-463A-AEA0-326CFF8AD781}" srcId="{6C08F67C-B2A9-4AD7-A087-2B8CF9B44D15}" destId="{0C0DCF7F-B1F4-480E-8FCB-93077F8D9F3B}" srcOrd="4" destOrd="0" parTransId="{035E9D82-5532-403F-923C-CE4D0A7E0F9F}" sibTransId="{033C2E48-9BA4-4F07-BDB7-342933C23C45}"/>
    <dgm:cxn modelId="{6CE2AD55-545D-4220-9627-7C753A5178B4}" type="presOf" srcId="{FCD8DD64-4AE3-4D02-9D2F-376464A4DC22}" destId="{7A5FA84A-6D4E-42EF-9F28-409D2459BECB}" srcOrd="0" destOrd="0" presId="urn:microsoft.com/office/officeart/2011/layout/CircleProcess"/>
    <dgm:cxn modelId="{C84ADA75-B66D-40B5-BDC2-8304D74025D2}" type="presOf" srcId="{FCD8DD64-4AE3-4D02-9D2F-376464A4DC22}" destId="{37C277FE-779D-4FE4-BF17-8749A3E21DDA}" srcOrd="1" destOrd="0" presId="urn:microsoft.com/office/officeart/2011/layout/CircleProcess"/>
    <dgm:cxn modelId="{D8E48C76-28A2-4D2E-A8AD-E016B272A1E2}" type="presOf" srcId="{4840A0DB-506A-415E-9DD0-A69EA4827882}" destId="{025CC39C-4C92-408F-AB98-2DA51239C095}" srcOrd="0" destOrd="0" presId="urn:microsoft.com/office/officeart/2011/layout/CircleProcess"/>
    <dgm:cxn modelId="{B05D1757-95AE-4A13-A299-553A825D280F}" srcId="{6C08F67C-B2A9-4AD7-A087-2B8CF9B44D15}" destId="{953B33EA-8DE5-4938-81DC-3921E9254C81}" srcOrd="3" destOrd="0" parTransId="{550D357C-73BC-4635-91FA-BE21F9AE7414}" sibTransId="{26AF6DB8-B6D2-48F3-9243-74926A953537}"/>
    <dgm:cxn modelId="{F19CFB81-2E3F-4C84-9D69-8BA669D15A84}" type="presOf" srcId="{953B33EA-8DE5-4938-81DC-3921E9254C81}" destId="{16BDB879-E6D3-449C-A137-FD107CA12726}" srcOrd="0" destOrd="0" presId="urn:microsoft.com/office/officeart/2011/layout/CircleProcess"/>
    <dgm:cxn modelId="{CEF56A85-E912-49CE-B83B-3A2F0A2705FC}" type="presOf" srcId="{7C8A4321-8A41-4D97-BA40-EAE2ED6CFC69}" destId="{BBDA7856-F474-4B19-ACC5-7DACBB0C0AD6}" srcOrd="1" destOrd="0" presId="urn:microsoft.com/office/officeart/2011/layout/CircleProcess"/>
    <dgm:cxn modelId="{152C3DAA-CA80-450F-95FD-908A9E97C17D}" type="presOf" srcId="{6C08F67C-B2A9-4AD7-A087-2B8CF9B44D15}" destId="{0F6E457A-D1D9-4000-8B4F-C034CFA64E94}" srcOrd="0" destOrd="0" presId="urn:microsoft.com/office/officeart/2011/layout/CircleProcess"/>
    <dgm:cxn modelId="{F15CFDB9-F9AD-4285-A4FF-91C79134F89A}" srcId="{6C08F67C-B2A9-4AD7-A087-2B8CF9B44D15}" destId="{4840A0DB-506A-415E-9DD0-A69EA4827882}" srcOrd="2" destOrd="0" parTransId="{A6036420-C039-46B8-A010-BF1442056CE6}" sibTransId="{D19F410F-A6B9-4A96-B907-C9548DDC0A9C}"/>
    <dgm:cxn modelId="{62620BD8-E18E-4F7A-9D8E-A76C7FC68886}" type="presOf" srcId="{4840A0DB-506A-415E-9DD0-A69EA4827882}" destId="{E6FEBD69-20C9-4892-8817-CE5A3EA08176}" srcOrd="1" destOrd="0" presId="urn:microsoft.com/office/officeart/2011/layout/CircleProcess"/>
    <dgm:cxn modelId="{679C23FA-C0C0-4E36-A221-DECE4DFD3F5B}" srcId="{6C08F67C-B2A9-4AD7-A087-2B8CF9B44D15}" destId="{FCD8DD64-4AE3-4D02-9D2F-376464A4DC22}" srcOrd="1" destOrd="0" parTransId="{943F95FE-4331-4791-87EF-C3F530589200}" sibTransId="{24CF7AF5-E131-4BE2-BA5D-0F476F7F7EA5}"/>
    <dgm:cxn modelId="{BBCBB078-1B55-47A9-BBC0-3CF8F36A1429}" type="presParOf" srcId="{0F6E457A-D1D9-4000-8B4F-C034CFA64E94}" destId="{5E83FCF9-05D9-4CA3-9995-7A67E78AC421}" srcOrd="0" destOrd="0" presId="urn:microsoft.com/office/officeart/2011/layout/CircleProcess"/>
    <dgm:cxn modelId="{FB4A2D70-6714-4832-9870-120C25B51FB9}" type="presParOf" srcId="{5E83FCF9-05D9-4CA3-9995-7A67E78AC421}" destId="{C2BD081E-9BD7-4C9D-9D82-207AB1AED9CC}" srcOrd="0" destOrd="0" presId="urn:microsoft.com/office/officeart/2011/layout/CircleProcess"/>
    <dgm:cxn modelId="{924247F5-01FF-4E30-A9E6-8BC9FAEDF175}" type="presParOf" srcId="{0F6E457A-D1D9-4000-8B4F-C034CFA64E94}" destId="{C62F1C60-16ED-4AAC-9B7D-8403B3E8DFD4}" srcOrd="1" destOrd="0" presId="urn:microsoft.com/office/officeart/2011/layout/CircleProcess"/>
    <dgm:cxn modelId="{26F6FD60-BA5E-4374-AB75-5569309C7AF8}" type="presParOf" srcId="{C62F1C60-16ED-4AAC-9B7D-8403B3E8DFD4}" destId="{7CC4186E-1CBD-4374-9669-A78A0355EC9E}" srcOrd="0" destOrd="0" presId="urn:microsoft.com/office/officeart/2011/layout/CircleProcess"/>
    <dgm:cxn modelId="{1AB307F9-3170-4212-9A94-81A562A9BE97}" type="presParOf" srcId="{0F6E457A-D1D9-4000-8B4F-C034CFA64E94}" destId="{47D320EF-69A7-40A0-BDD2-D5DD4F5E14C7}" srcOrd="2" destOrd="0" presId="urn:microsoft.com/office/officeart/2011/layout/CircleProcess"/>
    <dgm:cxn modelId="{11E0BA3E-A19B-46AC-B5A9-D3B8148C5EAA}" type="presParOf" srcId="{0F6E457A-D1D9-4000-8B4F-C034CFA64E94}" destId="{D801FCF2-66D6-4C4B-9F4F-6D2924ECE99F}" srcOrd="3" destOrd="0" presId="urn:microsoft.com/office/officeart/2011/layout/CircleProcess"/>
    <dgm:cxn modelId="{F0252A9E-D53B-43DA-9D3F-B2267D7533A8}" type="presParOf" srcId="{D801FCF2-66D6-4C4B-9F4F-6D2924ECE99F}" destId="{D9DF1B2C-FC06-4E14-8137-AC09431B81F6}" srcOrd="0" destOrd="0" presId="urn:microsoft.com/office/officeart/2011/layout/CircleProcess"/>
    <dgm:cxn modelId="{57D5D0E0-71B5-4E41-A31D-D2950B27D9BE}" type="presParOf" srcId="{0F6E457A-D1D9-4000-8B4F-C034CFA64E94}" destId="{221F3FE0-9F93-414D-B70B-FB27EB314C4C}" srcOrd="4" destOrd="0" presId="urn:microsoft.com/office/officeart/2011/layout/CircleProcess"/>
    <dgm:cxn modelId="{5EDE0695-F749-4154-8BB5-14A09F4B0368}" type="presParOf" srcId="{221F3FE0-9F93-414D-B70B-FB27EB314C4C}" destId="{16BDB879-E6D3-449C-A137-FD107CA12726}" srcOrd="0" destOrd="0" presId="urn:microsoft.com/office/officeart/2011/layout/CircleProcess"/>
    <dgm:cxn modelId="{CD4E5683-AD07-4617-AAC2-B58C8F0FE42D}" type="presParOf" srcId="{0F6E457A-D1D9-4000-8B4F-C034CFA64E94}" destId="{239C9001-38E0-476B-83A1-73391A5A9588}" srcOrd="5" destOrd="0" presId="urn:microsoft.com/office/officeart/2011/layout/CircleProcess"/>
    <dgm:cxn modelId="{5353A5F9-D31D-472B-BD3D-C74B1CCB5E6C}" type="presParOf" srcId="{0F6E457A-D1D9-4000-8B4F-C034CFA64E94}" destId="{254CD5B9-6A18-4A7C-92B4-E9904CC0BB28}" srcOrd="6" destOrd="0" presId="urn:microsoft.com/office/officeart/2011/layout/CircleProcess"/>
    <dgm:cxn modelId="{E6134BDD-CCFA-425F-A89F-DE8E93AFA511}" type="presParOf" srcId="{254CD5B9-6A18-4A7C-92B4-E9904CC0BB28}" destId="{A2D812C2-5CE7-47B7-A545-830B247699D6}" srcOrd="0" destOrd="0" presId="urn:microsoft.com/office/officeart/2011/layout/CircleProcess"/>
    <dgm:cxn modelId="{456F0355-48C6-4E18-A8BC-244A86A33E27}" type="presParOf" srcId="{0F6E457A-D1D9-4000-8B4F-C034CFA64E94}" destId="{DFA8CCE2-E2ED-42D4-B564-15BE88C48759}" srcOrd="7" destOrd="0" presId="urn:microsoft.com/office/officeart/2011/layout/CircleProcess"/>
    <dgm:cxn modelId="{0E0FEFC2-AEF8-42C0-96D0-21364F0C9E60}" type="presParOf" srcId="{DFA8CCE2-E2ED-42D4-B564-15BE88C48759}" destId="{025CC39C-4C92-408F-AB98-2DA51239C095}" srcOrd="0" destOrd="0" presId="urn:microsoft.com/office/officeart/2011/layout/CircleProcess"/>
    <dgm:cxn modelId="{191DBAFE-2B09-4E42-AFBE-E32A29F485BC}" type="presParOf" srcId="{0F6E457A-D1D9-4000-8B4F-C034CFA64E94}" destId="{E6FEBD69-20C9-4892-8817-CE5A3EA08176}" srcOrd="8" destOrd="0" presId="urn:microsoft.com/office/officeart/2011/layout/CircleProcess"/>
    <dgm:cxn modelId="{2B129ED8-C000-48AA-99F7-13B57233EA9F}" type="presParOf" srcId="{0F6E457A-D1D9-4000-8B4F-C034CFA64E94}" destId="{21D36321-CCBA-4E05-AFD6-292DEBD329FC}" srcOrd="9" destOrd="0" presId="urn:microsoft.com/office/officeart/2011/layout/CircleProcess"/>
    <dgm:cxn modelId="{557DAD98-DF5C-4853-BBFA-FFFAE406D1A3}" type="presParOf" srcId="{21D36321-CCBA-4E05-AFD6-292DEBD329FC}" destId="{3EBF941F-53A7-4349-A7B1-277CFAEF8C86}" srcOrd="0" destOrd="0" presId="urn:microsoft.com/office/officeart/2011/layout/CircleProcess"/>
    <dgm:cxn modelId="{55F3A3B7-A802-4234-B5C1-26C1FA0196E3}" type="presParOf" srcId="{0F6E457A-D1D9-4000-8B4F-C034CFA64E94}" destId="{ECB24DB1-798B-44EA-B9FE-F2D68BD06253}" srcOrd="10" destOrd="0" presId="urn:microsoft.com/office/officeart/2011/layout/CircleProcess"/>
    <dgm:cxn modelId="{577D72E9-E122-47D4-8280-095215CCB06A}" type="presParOf" srcId="{ECB24DB1-798B-44EA-B9FE-F2D68BD06253}" destId="{7A5FA84A-6D4E-42EF-9F28-409D2459BECB}" srcOrd="0" destOrd="0" presId="urn:microsoft.com/office/officeart/2011/layout/CircleProcess"/>
    <dgm:cxn modelId="{7A37AC9C-775F-4B0C-B523-9AF916DEA57E}" type="presParOf" srcId="{0F6E457A-D1D9-4000-8B4F-C034CFA64E94}" destId="{37C277FE-779D-4FE4-BF17-8749A3E21DDA}" srcOrd="11" destOrd="0" presId="urn:microsoft.com/office/officeart/2011/layout/CircleProcess"/>
    <dgm:cxn modelId="{293D8C71-3256-4E11-9376-BEDF14C473DD}" type="presParOf" srcId="{0F6E457A-D1D9-4000-8B4F-C034CFA64E94}" destId="{1F84C650-338B-47E4-8066-AF4B772916A4}" srcOrd="12" destOrd="0" presId="urn:microsoft.com/office/officeart/2011/layout/CircleProcess"/>
    <dgm:cxn modelId="{C9FC1172-429E-4FCC-911F-982C4C2578B6}" type="presParOf" srcId="{1F84C650-338B-47E4-8066-AF4B772916A4}" destId="{A078475E-51AC-4342-8417-F3D0F097674E}" srcOrd="0" destOrd="0" presId="urn:microsoft.com/office/officeart/2011/layout/CircleProcess"/>
    <dgm:cxn modelId="{A36BDB1F-594C-4709-BAEA-D0C7BCAF3ED4}" type="presParOf" srcId="{0F6E457A-D1D9-4000-8B4F-C034CFA64E94}" destId="{3048B47A-392B-4264-B42E-7C79F45E1831}" srcOrd="13" destOrd="0" presId="urn:microsoft.com/office/officeart/2011/layout/CircleProcess"/>
    <dgm:cxn modelId="{5DDA2A11-19B9-41BF-B6AE-D84CA4BEDDA4}" type="presParOf" srcId="{3048B47A-392B-4264-B42E-7C79F45E1831}" destId="{4A611DA4-D8A6-4CC8-8F44-DA55136A86BF}" srcOrd="0" destOrd="0" presId="urn:microsoft.com/office/officeart/2011/layout/CircleProcess"/>
    <dgm:cxn modelId="{A1428093-27D0-425F-A35D-757423B6DA39}" type="presParOf" srcId="{0F6E457A-D1D9-4000-8B4F-C034CFA64E94}" destId="{BBDA7856-F474-4B19-ACC5-7DACBB0C0AD6}"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AFA47-47A9-4B5E-A081-F74A02A5D013}">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Clear understanding of role</a:t>
          </a:r>
          <a:endParaRPr lang="en-GB" sz="3600" kern="1200" dirty="0"/>
        </a:p>
      </dsp:txBody>
      <dsp:txXfrm>
        <a:off x="0" y="39687"/>
        <a:ext cx="3286125" cy="1971675"/>
      </dsp:txXfrm>
    </dsp:sp>
    <dsp:sp modelId="{11C0671E-9BEF-4B7E-8EB1-3216E8150435}">
      <dsp:nvSpPr>
        <dsp:cNvPr id="0" name=""/>
        <dsp:cNvSpPr/>
      </dsp:nvSpPr>
      <dsp:spPr>
        <a:xfrm>
          <a:off x="3614737" y="39687"/>
          <a:ext cx="3286125" cy="19716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Answerability</a:t>
          </a:r>
          <a:endParaRPr lang="en-GB" sz="3600" kern="1200" dirty="0"/>
        </a:p>
      </dsp:txBody>
      <dsp:txXfrm>
        <a:off x="3614737" y="39687"/>
        <a:ext cx="3286125" cy="1971675"/>
      </dsp:txXfrm>
    </dsp:sp>
    <dsp:sp modelId="{9D26A17C-02C8-4F6A-B929-46FCA7FA60A2}">
      <dsp:nvSpPr>
        <dsp:cNvPr id="0" name=""/>
        <dsp:cNvSpPr/>
      </dsp:nvSpPr>
      <dsp:spPr>
        <a:xfrm>
          <a:off x="7229475" y="39687"/>
          <a:ext cx="3286125" cy="19716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Active participation and compliance</a:t>
          </a:r>
          <a:endParaRPr lang="en-GB" sz="3600" kern="1200" dirty="0"/>
        </a:p>
      </dsp:txBody>
      <dsp:txXfrm>
        <a:off x="7229475" y="39687"/>
        <a:ext cx="3286125" cy="1971675"/>
      </dsp:txXfrm>
    </dsp:sp>
    <dsp:sp modelId="{7CCB3BBB-4183-4FF1-B4E0-F7C5F50EFDE0}">
      <dsp:nvSpPr>
        <dsp:cNvPr id="0" name=""/>
        <dsp:cNvSpPr/>
      </dsp:nvSpPr>
      <dsp:spPr>
        <a:xfrm>
          <a:off x="1807368" y="2339975"/>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Ability to make reasonable decisions</a:t>
          </a:r>
          <a:endParaRPr lang="en-GB" sz="3600" kern="1200" dirty="0"/>
        </a:p>
      </dsp:txBody>
      <dsp:txXfrm>
        <a:off x="1807368" y="2339975"/>
        <a:ext cx="3286125" cy="1971675"/>
      </dsp:txXfrm>
    </dsp:sp>
    <dsp:sp modelId="{6C7C31AB-6182-4674-97C4-75271FF27945}">
      <dsp:nvSpPr>
        <dsp:cNvPr id="0" name=""/>
        <dsp:cNvSpPr/>
      </dsp:nvSpPr>
      <dsp:spPr>
        <a:xfrm>
          <a:off x="5422106" y="2339975"/>
          <a:ext cx="3286125" cy="1971675"/>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Ability to handle criticism</a:t>
          </a:r>
          <a:endParaRPr lang="en-GB" sz="3600" kern="1200" dirty="0"/>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7986E-2502-403F-B69A-16A88BC01947}">
      <dsp:nvSpPr>
        <dsp:cNvPr id="0" name=""/>
        <dsp:cNvSpPr/>
      </dsp:nvSpPr>
      <dsp:spPr>
        <a:xfrm>
          <a:off x="3111919" y="2388793"/>
          <a:ext cx="1585488" cy="1285906"/>
        </a:xfrm>
        <a:prstGeom prst="ellipse">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ysClr val="window" lastClr="FFFFFF"/>
              </a:solidFill>
              <a:latin typeface="Calibri"/>
              <a:ea typeface="+mn-ea"/>
              <a:cs typeface="+mn-cs"/>
            </a:rPr>
            <a:t>Ethical Communication Principles</a:t>
          </a:r>
        </a:p>
      </dsp:txBody>
      <dsp:txXfrm>
        <a:off x="3344108" y="2577110"/>
        <a:ext cx="1121110" cy="909272"/>
      </dsp:txXfrm>
    </dsp:sp>
    <dsp:sp modelId="{E032153B-FC6F-42F1-B823-596BDDBD27B7}">
      <dsp:nvSpPr>
        <dsp:cNvPr id="0" name=""/>
        <dsp:cNvSpPr/>
      </dsp:nvSpPr>
      <dsp:spPr>
        <a:xfrm rot="16200000">
          <a:off x="3574075" y="1538507"/>
          <a:ext cx="661176" cy="490492"/>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a:off x="3647649" y="1710179"/>
        <a:ext cx="514028" cy="294296"/>
      </dsp:txXfrm>
    </dsp:sp>
    <dsp:sp modelId="{2373705F-C31F-42C4-921B-CF49F77C2E69}">
      <dsp:nvSpPr>
        <dsp:cNvPr id="0" name=""/>
        <dsp:cNvSpPr/>
      </dsp:nvSpPr>
      <dsp:spPr>
        <a:xfrm>
          <a:off x="3271137" y="61709"/>
          <a:ext cx="1267052" cy="1079580"/>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 Be truthful and honest </a:t>
          </a:r>
        </a:p>
      </dsp:txBody>
      <dsp:txXfrm>
        <a:off x="3456692" y="219810"/>
        <a:ext cx="895942" cy="763378"/>
      </dsp:txXfrm>
    </dsp:sp>
    <dsp:sp modelId="{3C2D92A0-22E6-4E2F-AEFA-446D31B729A9}">
      <dsp:nvSpPr>
        <dsp:cNvPr id="0" name=""/>
        <dsp:cNvSpPr/>
      </dsp:nvSpPr>
      <dsp:spPr>
        <a:xfrm rot="18360000">
          <a:off x="4330774" y="1770258"/>
          <a:ext cx="624463" cy="490492"/>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a:off x="4361102" y="1927879"/>
        <a:ext cx="477315" cy="294296"/>
      </dsp:txXfrm>
    </dsp:sp>
    <dsp:sp modelId="{3205A22A-B89B-45ED-9F12-64D3D56D5D73}">
      <dsp:nvSpPr>
        <dsp:cNvPr id="0" name=""/>
        <dsp:cNvSpPr/>
      </dsp:nvSpPr>
      <dsp:spPr>
        <a:xfrm>
          <a:off x="4699600" y="525845"/>
          <a:ext cx="1267052" cy="1079580"/>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Active Listening</a:t>
          </a:r>
        </a:p>
      </dsp:txBody>
      <dsp:txXfrm>
        <a:off x="4885155" y="683946"/>
        <a:ext cx="895942" cy="763378"/>
      </dsp:txXfrm>
    </dsp:sp>
    <dsp:sp modelId="{F5E0F81E-A63F-41B1-AFA5-271531CCF284}">
      <dsp:nvSpPr>
        <dsp:cNvPr id="0" name=""/>
        <dsp:cNvSpPr/>
      </dsp:nvSpPr>
      <dsp:spPr>
        <a:xfrm rot="20520000">
          <a:off x="4837308" y="2397144"/>
          <a:ext cx="531335" cy="490492"/>
        </a:xfrm>
        <a:prstGeom prst="righ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a:off x="4840909" y="2517978"/>
        <a:ext cx="384187" cy="294296"/>
      </dsp:txXfrm>
    </dsp:sp>
    <dsp:sp modelId="{C8341FBA-6FE9-4C19-A35E-61B0D0B807FB}">
      <dsp:nvSpPr>
        <dsp:cNvPr id="0" name=""/>
        <dsp:cNvSpPr/>
      </dsp:nvSpPr>
      <dsp:spPr>
        <a:xfrm>
          <a:off x="5545224" y="1740968"/>
          <a:ext cx="1341480" cy="1079580"/>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Speak non-judgmentally </a:t>
          </a:r>
        </a:p>
      </dsp:txBody>
      <dsp:txXfrm>
        <a:off x="5741679" y="1899069"/>
        <a:ext cx="948570" cy="763378"/>
      </dsp:txXfrm>
    </dsp:sp>
    <dsp:sp modelId="{54255400-6789-4260-A1C8-851E346A1520}">
      <dsp:nvSpPr>
        <dsp:cNvPr id="0" name=""/>
        <dsp:cNvSpPr/>
      </dsp:nvSpPr>
      <dsp:spPr>
        <a:xfrm rot="1080000">
          <a:off x="4843502" y="3180585"/>
          <a:ext cx="548062" cy="490492"/>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a:off x="4847103" y="3255947"/>
        <a:ext cx="400914" cy="294296"/>
      </dsp:txXfrm>
    </dsp:sp>
    <dsp:sp modelId="{85D1ADA9-83D7-4023-AE8A-8331C357AB54}">
      <dsp:nvSpPr>
        <dsp:cNvPr id="0" name=""/>
        <dsp:cNvSpPr/>
      </dsp:nvSpPr>
      <dsp:spPr>
        <a:xfrm>
          <a:off x="5582438" y="3242943"/>
          <a:ext cx="1267052" cy="1079580"/>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 Speak from your own experience</a:t>
          </a:r>
        </a:p>
      </dsp:txBody>
      <dsp:txXfrm>
        <a:off x="5767993" y="3401044"/>
        <a:ext cx="895942" cy="763378"/>
      </dsp:txXfrm>
    </dsp:sp>
    <dsp:sp modelId="{61233050-74B8-4B68-99E8-01EBEE202C47}">
      <dsp:nvSpPr>
        <dsp:cNvPr id="0" name=""/>
        <dsp:cNvSpPr/>
      </dsp:nvSpPr>
      <dsp:spPr>
        <a:xfrm rot="3240000">
          <a:off x="4330774" y="3802741"/>
          <a:ext cx="624463" cy="490492"/>
        </a:xfrm>
        <a:prstGeom prst="righ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a:off x="4361102" y="3841316"/>
        <a:ext cx="477315" cy="294296"/>
      </dsp:txXfrm>
    </dsp:sp>
    <dsp:sp modelId="{8C0D21E3-B3A4-4EBB-964A-FC880F9A0933}">
      <dsp:nvSpPr>
        <dsp:cNvPr id="0" name=""/>
        <dsp:cNvSpPr/>
      </dsp:nvSpPr>
      <dsp:spPr>
        <a:xfrm>
          <a:off x="4699600" y="4458066"/>
          <a:ext cx="1267052" cy="1079580"/>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Consider the receiver’s preferred communication channel</a:t>
          </a:r>
        </a:p>
      </dsp:txBody>
      <dsp:txXfrm>
        <a:off x="4885155" y="4616167"/>
        <a:ext cx="895942" cy="763378"/>
      </dsp:txXfrm>
    </dsp:sp>
    <dsp:sp modelId="{72A801F9-6C02-4976-A1FB-4EA6E55255E2}">
      <dsp:nvSpPr>
        <dsp:cNvPr id="0" name=""/>
        <dsp:cNvSpPr/>
      </dsp:nvSpPr>
      <dsp:spPr>
        <a:xfrm rot="5400000">
          <a:off x="3574075" y="4034492"/>
          <a:ext cx="661176" cy="490492"/>
        </a:xfrm>
        <a:prstGeom prst="rightArrow">
          <a:avLst>
            <a:gd name="adj1" fmla="val 60000"/>
            <a:gd name="adj2" fmla="val 50000"/>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a:off x="3647649" y="4059016"/>
        <a:ext cx="514028" cy="294296"/>
      </dsp:txXfrm>
    </dsp:sp>
    <dsp:sp modelId="{13265B92-2364-4545-8216-9425D2C7B17A}">
      <dsp:nvSpPr>
        <dsp:cNvPr id="0" name=""/>
        <dsp:cNvSpPr/>
      </dsp:nvSpPr>
      <dsp:spPr>
        <a:xfrm>
          <a:off x="3271137" y="4922202"/>
          <a:ext cx="1267052" cy="1079580"/>
        </a:xfrm>
        <a:prstGeom prst="ellips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a:solidFill>
                <a:sysClr val="window" lastClr="FFFFFF"/>
              </a:solidFill>
              <a:latin typeface="Calibri"/>
              <a:ea typeface="+mn-ea"/>
              <a:cs typeface="+mn-cs"/>
            </a:rPr>
            <a:t>Strive to understand</a:t>
          </a:r>
        </a:p>
      </dsp:txBody>
      <dsp:txXfrm>
        <a:off x="3456692" y="5080303"/>
        <a:ext cx="895942" cy="763378"/>
      </dsp:txXfrm>
    </dsp:sp>
    <dsp:sp modelId="{6F63163C-CA7E-4F00-B1BF-AB0C4CFF4D4F}">
      <dsp:nvSpPr>
        <dsp:cNvPr id="0" name=""/>
        <dsp:cNvSpPr/>
      </dsp:nvSpPr>
      <dsp:spPr>
        <a:xfrm rot="7560000">
          <a:off x="2854088" y="3802741"/>
          <a:ext cx="624463" cy="490492"/>
        </a:xfrm>
        <a:prstGeom prst="rightArrow">
          <a:avLst>
            <a:gd name="adj1" fmla="val 60000"/>
            <a:gd name="adj2" fmla="val 5000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rot="10800000">
        <a:off x="2970908" y="3841316"/>
        <a:ext cx="477315" cy="294296"/>
      </dsp:txXfrm>
    </dsp:sp>
    <dsp:sp modelId="{C779D364-1655-4180-AC7C-E924BBA949C8}">
      <dsp:nvSpPr>
        <dsp:cNvPr id="0" name=""/>
        <dsp:cNvSpPr/>
      </dsp:nvSpPr>
      <dsp:spPr>
        <a:xfrm>
          <a:off x="1842673" y="4458066"/>
          <a:ext cx="1267052" cy="1079580"/>
        </a:xfrm>
        <a:prstGeom prst="ellips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Avoid a negative tone</a:t>
          </a:r>
        </a:p>
      </dsp:txBody>
      <dsp:txXfrm>
        <a:off x="2028228" y="4616167"/>
        <a:ext cx="895942" cy="763378"/>
      </dsp:txXfrm>
    </dsp:sp>
    <dsp:sp modelId="{97F8A671-AC3A-4BD1-A86D-F5C444F6AC97}">
      <dsp:nvSpPr>
        <dsp:cNvPr id="0" name=""/>
        <dsp:cNvSpPr/>
      </dsp:nvSpPr>
      <dsp:spPr>
        <a:xfrm rot="9720000">
          <a:off x="2417762" y="3180585"/>
          <a:ext cx="548062" cy="490492"/>
        </a:xfrm>
        <a:prstGeom prst="rightArrow">
          <a:avLst>
            <a:gd name="adj1" fmla="val 60000"/>
            <a:gd name="adj2" fmla="val 50000"/>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rot="10800000">
        <a:off x="2561309" y="3255947"/>
        <a:ext cx="400914" cy="294296"/>
      </dsp:txXfrm>
    </dsp:sp>
    <dsp:sp modelId="{11FC5CDA-3B00-44A2-AF38-156981FB6800}">
      <dsp:nvSpPr>
        <dsp:cNvPr id="0" name=""/>
        <dsp:cNvSpPr/>
      </dsp:nvSpPr>
      <dsp:spPr>
        <a:xfrm>
          <a:off x="959835" y="3242943"/>
          <a:ext cx="1267052" cy="1079580"/>
        </a:xfrm>
        <a:prstGeom prst="ellipse">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 Do not interrupt others </a:t>
          </a:r>
        </a:p>
      </dsp:txBody>
      <dsp:txXfrm>
        <a:off x="1145390" y="3401044"/>
        <a:ext cx="895942" cy="763378"/>
      </dsp:txXfrm>
    </dsp:sp>
    <dsp:sp modelId="{8C5ADD6F-6686-40FE-8738-9F3AD29CBB47}">
      <dsp:nvSpPr>
        <dsp:cNvPr id="0" name=""/>
        <dsp:cNvSpPr/>
      </dsp:nvSpPr>
      <dsp:spPr>
        <a:xfrm rot="11880000">
          <a:off x="2417762" y="2392414"/>
          <a:ext cx="548062" cy="490492"/>
        </a:xfrm>
        <a:prstGeom prst="rightArrow">
          <a:avLst>
            <a:gd name="adj1" fmla="val 60000"/>
            <a:gd name="adj2" fmla="val 50000"/>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rot="10800000">
        <a:off x="2561309" y="2513248"/>
        <a:ext cx="400914" cy="294296"/>
      </dsp:txXfrm>
    </dsp:sp>
    <dsp:sp modelId="{D89F2406-D140-4D6D-A5B6-3210887944F6}">
      <dsp:nvSpPr>
        <dsp:cNvPr id="0" name=""/>
        <dsp:cNvSpPr/>
      </dsp:nvSpPr>
      <dsp:spPr>
        <a:xfrm>
          <a:off x="959835" y="1740968"/>
          <a:ext cx="1267052" cy="1079580"/>
        </a:xfrm>
        <a:prstGeom prst="ellips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Respect privacy and confidentiality</a:t>
          </a:r>
        </a:p>
      </dsp:txBody>
      <dsp:txXfrm>
        <a:off x="1145390" y="1899069"/>
        <a:ext cx="895942" cy="763378"/>
      </dsp:txXfrm>
    </dsp:sp>
    <dsp:sp modelId="{16D202FF-DD99-435E-B001-F93216AF9771}">
      <dsp:nvSpPr>
        <dsp:cNvPr id="0" name=""/>
        <dsp:cNvSpPr/>
      </dsp:nvSpPr>
      <dsp:spPr>
        <a:xfrm rot="14040000">
          <a:off x="2862179" y="1776029"/>
          <a:ext cx="616667" cy="490492"/>
        </a:xfrm>
        <a:prstGeom prst="rightArrow">
          <a:avLst>
            <a:gd name="adj1" fmla="val 60000"/>
            <a:gd name="adj2" fmla="val 50000"/>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solidFill>
              <a:sysClr val="window" lastClr="FFFFFF"/>
            </a:solidFill>
            <a:latin typeface="Calibri"/>
            <a:ea typeface="+mn-ea"/>
            <a:cs typeface="+mn-cs"/>
          </a:endParaRPr>
        </a:p>
      </dsp:txBody>
      <dsp:txXfrm rot="10800000">
        <a:off x="2978999" y="1933650"/>
        <a:ext cx="469519" cy="294296"/>
      </dsp:txXfrm>
    </dsp:sp>
    <dsp:sp modelId="{101620AA-C7FB-4AE3-9D99-E8053FEA20CB}">
      <dsp:nvSpPr>
        <dsp:cNvPr id="0" name=""/>
        <dsp:cNvSpPr/>
      </dsp:nvSpPr>
      <dsp:spPr>
        <a:xfrm>
          <a:off x="1776532" y="525845"/>
          <a:ext cx="1399335" cy="1079580"/>
        </a:xfrm>
        <a:prstGeom prst="ellipse">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 lastClr="FFFFFF"/>
              </a:solidFill>
              <a:latin typeface="Calibri"/>
              <a:ea typeface="+mn-ea"/>
              <a:cs typeface="+mn-cs"/>
            </a:rPr>
            <a:t>Accept </a:t>
          </a:r>
          <a:r>
            <a:rPr lang="en-GB" sz="1100" b="1" kern="1200" dirty="0">
              <a:solidFill>
                <a:sysClr val="window" lastClr="FFFFFF"/>
              </a:solidFill>
              <a:latin typeface="Calibri"/>
              <a:ea typeface="+mn-ea"/>
              <a:cs typeface="+mn-cs"/>
            </a:rPr>
            <a:t>responsibilit</a:t>
          </a:r>
          <a:r>
            <a:rPr lang="en-GB" sz="1050" kern="1200" dirty="0">
              <a:solidFill>
                <a:sysClr val="window" lastClr="FFFFFF"/>
              </a:solidFill>
              <a:latin typeface="Calibri"/>
              <a:ea typeface="+mn-ea"/>
              <a:cs typeface="+mn-cs"/>
            </a:rPr>
            <a:t>y</a:t>
          </a:r>
        </a:p>
      </dsp:txBody>
      <dsp:txXfrm>
        <a:off x="1981460" y="683946"/>
        <a:ext cx="989479" cy="763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D081E-9BD7-4C9D-9D82-207AB1AED9CC}">
      <dsp:nvSpPr>
        <dsp:cNvPr id="0" name=""/>
        <dsp:cNvSpPr/>
      </dsp:nvSpPr>
      <dsp:spPr>
        <a:xfrm>
          <a:off x="9539108" y="1217012"/>
          <a:ext cx="2175071" cy="21754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4186E-1CBD-4374-9669-A78A0355EC9E}">
      <dsp:nvSpPr>
        <dsp:cNvPr id="0" name=""/>
        <dsp:cNvSpPr/>
      </dsp:nvSpPr>
      <dsp:spPr>
        <a:xfrm>
          <a:off x="9610877" y="1289539"/>
          <a:ext cx="2030375" cy="203037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1" kern="1200" dirty="0"/>
            <a:t>Transparency &amp; Accountability</a:t>
          </a:r>
          <a:r>
            <a:rPr lang="en-US" sz="1300" kern="1200" dirty="0"/>
            <a:t> entails open communication with stakeholders and taking responsibility for the leaders’ actions, both successes, and failures</a:t>
          </a:r>
          <a:endParaRPr lang="en-GB" sz="1300" kern="1200" dirty="0"/>
        </a:p>
      </dsp:txBody>
      <dsp:txXfrm>
        <a:off x="9901427" y="1579646"/>
        <a:ext cx="1450433" cy="1450157"/>
      </dsp:txXfrm>
    </dsp:sp>
    <dsp:sp modelId="{D9DF1B2C-FC06-4E14-8137-AC09431B81F6}">
      <dsp:nvSpPr>
        <dsp:cNvPr id="0" name=""/>
        <dsp:cNvSpPr/>
      </dsp:nvSpPr>
      <dsp:spPr>
        <a:xfrm rot="2700000">
          <a:off x="7290077" y="1217124"/>
          <a:ext cx="2174820" cy="2174820"/>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DB879-E6D3-449C-A137-FD107CA12726}">
      <dsp:nvSpPr>
        <dsp:cNvPr id="0" name=""/>
        <dsp:cNvSpPr/>
      </dsp:nvSpPr>
      <dsp:spPr>
        <a:xfrm>
          <a:off x="7364036" y="1289539"/>
          <a:ext cx="2030375" cy="2030373"/>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1" kern="1200" dirty="0"/>
            <a:t>Corporate Social Responsibility</a:t>
          </a:r>
          <a:r>
            <a:rPr lang="en-US" sz="1300" kern="1200" dirty="0"/>
            <a:t> which actively contributes to social and environmental causes beyond the core business activities</a:t>
          </a:r>
          <a:endParaRPr lang="en-GB" sz="1300" kern="1200" dirty="0"/>
        </a:p>
      </dsp:txBody>
      <dsp:txXfrm>
        <a:off x="7653428" y="1579646"/>
        <a:ext cx="1450433" cy="1450157"/>
      </dsp:txXfrm>
    </dsp:sp>
    <dsp:sp modelId="{A2D812C2-5CE7-47B7-A545-830B247699D6}">
      <dsp:nvSpPr>
        <dsp:cNvPr id="0" name=""/>
        <dsp:cNvSpPr/>
      </dsp:nvSpPr>
      <dsp:spPr>
        <a:xfrm rot="2700000">
          <a:off x="5043237" y="1217124"/>
          <a:ext cx="2174820" cy="2174820"/>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CC39C-4C92-408F-AB98-2DA51239C095}">
      <dsp:nvSpPr>
        <dsp:cNvPr id="0" name=""/>
        <dsp:cNvSpPr/>
      </dsp:nvSpPr>
      <dsp:spPr>
        <a:xfrm>
          <a:off x="5116038" y="1289539"/>
          <a:ext cx="2030375" cy="203037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1" kern="1200" dirty="0"/>
            <a:t>Stakeholder Engagement</a:t>
          </a:r>
          <a:r>
            <a:rPr lang="en-US" sz="1300" kern="1200" dirty="0"/>
            <a:t> where responsible leaders seek to understand and address the diverse needs and concerns of various stakeholders</a:t>
          </a:r>
          <a:endParaRPr lang="en-GB" sz="1300" kern="1200" dirty="0"/>
        </a:p>
      </dsp:txBody>
      <dsp:txXfrm>
        <a:off x="5405430" y="1579646"/>
        <a:ext cx="1450433" cy="1450157"/>
      </dsp:txXfrm>
    </dsp:sp>
    <dsp:sp modelId="{3EBF941F-53A7-4349-A7B1-277CFAEF8C86}">
      <dsp:nvSpPr>
        <dsp:cNvPr id="0" name=""/>
        <dsp:cNvSpPr/>
      </dsp:nvSpPr>
      <dsp:spPr>
        <a:xfrm rot="2700000">
          <a:off x="2795238" y="1217124"/>
          <a:ext cx="2174820" cy="2174820"/>
        </a:xfrm>
        <a:prstGeom prst="teardrop">
          <a:avLst>
            <a:gd name="adj" fmla="val 1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FA84A-6D4E-42EF-9F28-409D2459BECB}">
      <dsp:nvSpPr>
        <dsp:cNvPr id="0" name=""/>
        <dsp:cNvSpPr/>
      </dsp:nvSpPr>
      <dsp:spPr>
        <a:xfrm>
          <a:off x="2868039" y="1289539"/>
          <a:ext cx="2030375" cy="2030373"/>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1" kern="1200" dirty="0"/>
            <a:t>Sustainability</a:t>
          </a:r>
          <a:r>
            <a:rPr lang="en-US" sz="1300" kern="1200" dirty="0"/>
            <a:t> minimizing the environmental impact of  organizations, promoting resource efficiency, and contributing to the well-being of future generations</a:t>
          </a:r>
          <a:endParaRPr lang="en-GB" sz="1300" kern="1200" dirty="0"/>
        </a:p>
      </dsp:txBody>
      <dsp:txXfrm>
        <a:off x="3158589" y="1579646"/>
        <a:ext cx="1450433" cy="1450157"/>
      </dsp:txXfrm>
    </dsp:sp>
    <dsp:sp modelId="{A078475E-51AC-4342-8417-F3D0F097674E}">
      <dsp:nvSpPr>
        <dsp:cNvPr id="0" name=""/>
        <dsp:cNvSpPr/>
      </dsp:nvSpPr>
      <dsp:spPr>
        <a:xfrm rot="2700000">
          <a:off x="547240" y="1217124"/>
          <a:ext cx="2174820" cy="2174820"/>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611DA4-D8A6-4CC8-8F44-DA55136A86BF}">
      <dsp:nvSpPr>
        <dsp:cNvPr id="0" name=""/>
        <dsp:cNvSpPr/>
      </dsp:nvSpPr>
      <dsp:spPr>
        <a:xfrm>
          <a:off x="620041" y="1289539"/>
          <a:ext cx="2030375" cy="2030373"/>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i="1" kern="1200" dirty="0"/>
            <a:t>Ethical decision-making</a:t>
          </a:r>
          <a:r>
            <a:rPr lang="en-US" sz="1300" kern="1200" dirty="0"/>
            <a:t> that adheres to high ethical standards and is fully aligned with principles as honesty, integrity, and fairness</a:t>
          </a:r>
          <a:endParaRPr lang="en-GB" sz="1300" kern="1200" dirty="0"/>
        </a:p>
      </dsp:txBody>
      <dsp:txXfrm>
        <a:off x="910591" y="1579646"/>
        <a:ext cx="1450433" cy="14501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08/02/2024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owjack.com/blog/strategy/7cs-of-communication" TargetMode="Externa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firstpracticemanagement.co.uk/blog/2022-blog-posts/5-ways-to-be-a-mindful-listener/"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autonomouslearner.com/active-listening/" TargetMode="External"/><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bluediamondgallery.com/handwriting/l/leadership.html" TargetMode="External"/><Relationship Id="rId2" Type="http://schemas.openxmlformats.org/officeDocument/2006/relationships/image" Target="../media/image19.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inkedin.com/pulse/what-emotional-intelligence-why-essential-business-cardenas-ph-d-/" TargetMode="External"/><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omnihr.co/blog/transactional-leadership/" TargetMode="External"/><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a%20href=%22https:/www.flaticon.com/free-icons/transformation%22%20title=%22transformation%20icons%22%3eTransformation%20icons%20created%20by%20Uniconlabs%20-%20Flaticon%3c/a" TargetMode="External"/><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hyperlink" Target="a%20href=%22https:/www.flaticon.com/free-icons/empathy%22%20title=%22empathy%20icons%22%3eEmpathy%20icons%20created%20by%20Eucalyp%20-%20Flaticon%3c/a" TargetMode="Externa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s://sites.psu.edu/heseagh/vocational-school/integrated-agriculture/" TargetMode="Externa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mbiseattle.com/blog" TargetMode="External"/><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hyperlink" Target="https://www.careercliff.com/characteristics-of-effective-tea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oachcounselcare.com/procrastination-avoid-goals-smart/" TargetMode="External"/><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projectcubicle.com/the-most-common-goal-setting-mistakes/" TargetMode="External"/><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docs.google.com/document/d/1h7N-BD-QmLbZJI3m1OSf08Sjna_EsIoD/edit"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cmbankng.com/effective-conflict-resolution-ways/" TargetMode="External"/><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a%20href=%22https:/www.flaticon.com/free-icons/methodology%22%20title=%22methodology%20icons%22%3eMethodology%20icons%20created%20by%20Eucalyp%20-%20Flaticon%3c/a" TargetMode="External"/><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www.sacap.edu.za/blog/applied-psychology/benefits-of-being-a-mature-student/"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2.jp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dH3F26VLBOA"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pmstories.com/bg/2014/01/24/responsible-accountable/" TargetMode="External"/><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hyperlink" Target="https://creativecommons.org/licenses/by-nd/3.0/" TargetMode="Externa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3" Type="http://schemas.openxmlformats.org/officeDocument/2006/relationships/hyperlink" Target="https://www.picpedia.org/post-it-note/e/ethical-behavior.html" TargetMode="External"/><Relationship Id="rId2" Type="http://schemas.openxmlformats.org/officeDocument/2006/relationships/image" Target="../media/image44.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theinvestorsbook.com/effective-communication.htm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lonano.com/code-of-ethics" TargetMode="External"/><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paradoxmarketing.io/capabilities/knowledge-management/insights/ethical-communication-the-basic-principles/#the-basic-principles-of-ethical-communication" TargetMode="Externa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academy.smu.edu.sg/insights/responsible-leadership-3496" TargetMode="Externa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www.vcbay.news/2020/11/16/emerging-trends-in-the-education-sector/" TargetMode="External"/><Relationship Id="rId2" Type="http://schemas.openxmlformats.org/officeDocument/2006/relationships/image" Target="../media/image47.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hyperlink" Target="https://www.becas-santander.com/en/blog/verbal-and-nonverbal-communication.html"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community.thriveglobal.com/active-listening-lessons-get-what-you-want/"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EDAE6353-096F-9D72-B939-AE7FE21E11E5}"/>
              </a:ext>
            </a:extLst>
          </p:cNvPr>
          <p:cNvPicPr>
            <a:picLocks noChangeAspect="1"/>
          </p:cNvPicPr>
          <p:nvPr/>
        </p:nvPicPr>
        <p:blipFill>
          <a:blip r:embed="rId2" cstate="print">
            <a:clrChange>
              <a:clrFrom>
                <a:srgbClr val="E3F6F4"/>
              </a:clrFrom>
              <a:clrTo>
                <a:srgbClr val="E3F6F4">
                  <a:alpha val="0"/>
                </a:srgbClr>
              </a:clrTo>
            </a:clrChange>
            <a:extLst>
              <a:ext uri="{28A0092B-C50C-407E-A947-70E740481C1C}">
                <a14:useLocalDpi xmlns:a14="http://schemas.microsoft.com/office/drawing/2010/main" val="0"/>
              </a:ext>
            </a:extLst>
          </a:blip>
          <a:srcRect/>
          <a:stretch>
            <a:fillRect/>
          </a:stretch>
        </p:blipFill>
        <p:spPr bwMode="auto">
          <a:xfrm>
            <a:off x="5225910" y="1670272"/>
            <a:ext cx="6966090" cy="4395843"/>
          </a:xfrm>
          <a:prstGeom prst="rect">
            <a:avLst/>
          </a:prstGeom>
          <a:noFill/>
        </p:spPr>
      </p:pic>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n-US" sz="4400" dirty="0"/>
              <a:t>Effective speaking</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Interpersonal communication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10</a:t>
            </a:fld>
            <a:endParaRPr lang="en-US" dirty="0"/>
          </a:p>
        </p:txBody>
      </p:sp>
      <p:sp>
        <p:nvSpPr>
          <p:cNvPr id="10" name="CasellaDiTesto 9">
            <a:extLst>
              <a:ext uri="{FF2B5EF4-FFF2-40B4-BE49-F238E27FC236}">
                <a16:creationId xmlns:a16="http://schemas.microsoft.com/office/drawing/2014/main" id="{B0384D4B-442B-E6FB-9F5A-DE8F4390CD9C}"/>
              </a:ext>
            </a:extLst>
          </p:cNvPr>
          <p:cNvSpPr txBox="1"/>
          <p:nvPr/>
        </p:nvSpPr>
        <p:spPr>
          <a:xfrm>
            <a:off x="472440" y="1684201"/>
            <a:ext cx="6291432" cy="671915"/>
          </a:xfrm>
          <a:prstGeom prst="rect">
            <a:avLst/>
          </a:prstGeom>
          <a:noFill/>
        </p:spPr>
        <p:txBody>
          <a:bodyPr wrap="square" rtlCol="0">
            <a:spAutoFit/>
          </a:bodyPr>
          <a:lstStyle/>
          <a:p>
            <a:pPr algn="just">
              <a:lnSpc>
                <a:spcPct val="107000"/>
              </a:lnSpc>
              <a:spcAft>
                <a:spcPts val="6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he act of conveying thoughts, ideas, and messages through spoken words.</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11" name="CasellaDiTesto 10">
            <a:extLst>
              <a:ext uri="{FF2B5EF4-FFF2-40B4-BE49-F238E27FC236}">
                <a16:creationId xmlns:a16="http://schemas.microsoft.com/office/drawing/2014/main" id="{5C6585F4-DB4D-0337-D9D1-946A1A0987FB}"/>
              </a:ext>
            </a:extLst>
          </p:cNvPr>
          <p:cNvSpPr txBox="1"/>
          <p:nvPr/>
        </p:nvSpPr>
        <p:spPr>
          <a:xfrm>
            <a:off x="472439" y="2503479"/>
            <a:ext cx="6477001" cy="1200329"/>
          </a:xfrm>
          <a:prstGeom prst="rect">
            <a:avLst/>
          </a:prstGeom>
          <a:noFill/>
        </p:spPr>
        <p:txBody>
          <a:bodyPr wrap="square">
            <a:spAutoFit/>
          </a:bodyPr>
          <a:lstStyle/>
          <a:p>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To be an effective speaker, however, the mere use of the language is not enough. Effective speaking, in fact, involves a higher level of skill and mastery in conveying messages, engaging an audience, and achieving desired outcomes. </a:t>
            </a:r>
            <a:endParaRPr lang="it-IT" dirty="0">
              <a:solidFill>
                <a:schemeClr val="tx1">
                  <a:lumMod val="65000"/>
                  <a:lumOff val="35000"/>
                </a:schemeClr>
              </a:solidFill>
            </a:endParaRPr>
          </a:p>
        </p:txBody>
      </p:sp>
      <p:sp>
        <p:nvSpPr>
          <p:cNvPr id="12" name="CasellaDiTesto 11">
            <a:extLst>
              <a:ext uri="{FF2B5EF4-FFF2-40B4-BE49-F238E27FC236}">
                <a16:creationId xmlns:a16="http://schemas.microsoft.com/office/drawing/2014/main" id="{AA08587C-38C1-3C84-4FD0-1B4B9A60C0F6}"/>
              </a:ext>
            </a:extLst>
          </p:cNvPr>
          <p:cNvSpPr txBox="1"/>
          <p:nvPr/>
        </p:nvSpPr>
        <p:spPr>
          <a:xfrm>
            <a:off x="472439" y="3872110"/>
            <a:ext cx="5034268" cy="923330"/>
          </a:xfrm>
          <a:prstGeom prst="rect">
            <a:avLst/>
          </a:prstGeom>
          <a:noFill/>
        </p:spPr>
        <p:txBody>
          <a:bodyPr wrap="square">
            <a:spAutoFit/>
          </a:bodyPr>
          <a:lstStyle/>
          <a:p>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It is characterized by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clarity</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coherence</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and the ability to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engage</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connect</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with the audience using various strategies and techniques.</a:t>
            </a:r>
            <a:endParaRPr lang="it-IT" dirty="0">
              <a:solidFill>
                <a:schemeClr val="tx1">
                  <a:lumMod val="65000"/>
                  <a:lumOff val="35000"/>
                </a:schemeClr>
              </a:solidFill>
            </a:endParaRPr>
          </a:p>
        </p:txBody>
      </p:sp>
      <p:sp>
        <p:nvSpPr>
          <p:cNvPr id="13" name="CasellaDiTesto 12">
            <a:extLst>
              <a:ext uri="{FF2B5EF4-FFF2-40B4-BE49-F238E27FC236}">
                <a16:creationId xmlns:a16="http://schemas.microsoft.com/office/drawing/2014/main" id="{32087C59-0E19-030F-AB72-CE1C34FBAD0C}"/>
              </a:ext>
            </a:extLst>
          </p:cNvPr>
          <p:cNvSpPr txBox="1"/>
          <p:nvPr/>
        </p:nvSpPr>
        <p:spPr>
          <a:xfrm>
            <a:off x="1112555" y="5239584"/>
            <a:ext cx="3685829" cy="646331"/>
          </a:xfrm>
          <a:prstGeom prst="rect">
            <a:avLst/>
          </a:prstGeom>
          <a:noFill/>
          <a:ln>
            <a:solidFill>
              <a:srgbClr val="00A388"/>
            </a:solidFill>
          </a:ln>
        </p:spPr>
        <p:txBody>
          <a:bodyPr wrap="square">
            <a:spAutoFit/>
          </a:bodyPr>
          <a:lstStyle/>
          <a:p>
            <a:pPr algn="ct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It entails the use of both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Verbal</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Non-verbal communication</a:t>
            </a:r>
            <a:endParaRPr lang="it-IT" b="1" dirty="0">
              <a:solidFill>
                <a:schemeClr val="tx1">
                  <a:lumMod val="65000"/>
                  <a:lumOff val="35000"/>
                </a:schemeClr>
              </a:solidFill>
            </a:endParaRPr>
          </a:p>
        </p:txBody>
      </p:sp>
      <p:sp>
        <p:nvSpPr>
          <p:cNvPr id="14" name="CasellaDiTesto 13">
            <a:extLst>
              <a:ext uri="{FF2B5EF4-FFF2-40B4-BE49-F238E27FC236}">
                <a16:creationId xmlns:a16="http://schemas.microsoft.com/office/drawing/2014/main" id="{ECF63CB4-82DD-E8FF-BB7D-3D95204C1525}"/>
              </a:ext>
            </a:extLst>
          </p:cNvPr>
          <p:cNvSpPr txBox="1"/>
          <p:nvPr/>
        </p:nvSpPr>
        <p:spPr>
          <a:xfrm>
            <a:off x="6763872" y="6071631"/>
            <a:ext cx="4263824" cy="307777"/>
          </a:xfrm>
          <a:prstGeom prst="rect">
            <a:avLst/>
          </a:prstGeom>
          <a:noFill/>
        </p:spPr>
        <p:txBody>
          <a:bodyPr wrap="square">
            <a:spAutoFit/>
          </a:bodyPr>
          <a:lstStyle/>
          <a:p>
            <a:r>
              <a:rPr lang="en-GB" sz="1400" dirty="0">
                <a:solidFill>
                  <a:schemeClr val="tx1">
                    <a:lumMod val="65000"/>
                    <a:lumOff val="35000"/>
                  </a:schemeClr>
                </a:solidFill>
                <a:effectLst/>
                <a:ea typeface="Times New Roman" panose="02020603050405020304" pitchFamily="18" charset="0"/>
                <a:cs typeface="Open Sans" panose="020B0606030504020204" pitchFamily="34" charset="0"/>
              </a:rPr>
              <a:t>The 7 Cs for effective communication (Source: </a:t>
            </a:r>
            <a:r>
              <a:rPr lang="en-GB" sz="1400" u="sng" dirty="0" err="1">
                <a:solidFill>
                  <a:schemeClr val="tx1">
                    <a:lumMod val="65000"/>
                    <a:lumOff val="35000"/>
                  </a:schemeClr>
                </a:solidFill>
                <a:effectLst/>
                <a:ea typeface="Times New Roman" panose="02020603050405020304" pitchFamily="18" charset="0"/>
                <a:cs typeface="Open Sans" panose="020B0606030504020204" pitchFamily="34" charset="0"/>
                <a:hlinkClick r:id="rId3">
                  <a:extLst>
                    <a:ext uri="{A12FA001-AC4F-418D-AE19-62706E023703}">
                      <ahyp:hlinkClr xmlns:ahyp="http://schemas.microsoft.com/office/drawing/2018/hyperlinkcolor" val="tx"/>
                    </a:ext>
                  </a:extLst>
                </a:hlinkClick>
              </a:rPr>
              <a:t>Crowjack</a:t>
            </a:r>
            <a:r>
              <a:rPr lang="en-GB" sz="14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400" dirty="0">
              <a:solidFill>
                <a:schemeClr val="tx1">
                  <a:lumMod val="65000"/>
                  <a:lumOff val="35000"/>
                </a:schemeClr>
              </a:solidFill>
            </a:endParaRPr>
          </a:p>
        </p:txBody>
      </p:sp>
    </p:spTree>
    <p:extLst>
      <p:ext uri="{BB962C8B-B14F-4D97-AF65-F5344CB8AC3E}">
        <p14:creationId xmlns:p14="http://schemas.microsoft.com/office/powerpoint/2010/main" val="3003019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n-US" sz="4400" dirty="0"/>
              <a:t>Active listening</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Interpersonal communication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11</a:t>
            </a:fld>
            <a:endParaRPr lang="en-US" dirty="0"/>
          </a:p>
        </p:txBody>
      </p:sp>
      <p:sp>
        <p:nvSpPr>
          <p:cNvPr id="4" name="CasellaDiTesto 3">
            <a:extLst>
              <a:ext uri="{FF2B5EF4-FFF2-40B4-BE49-F238E27FC236}">
                <a16:creationId xmlns:a16="http://schemas.microsoft.com/office/drawing/2014/main" id="{18286865-A4B2-5F45-7124-88E09924BECD}"/>
              </a:ext>
            </a:extLst>
          </p:cNvPr>
          <p:cNvSpPr txBox="1"/>
          <p:nvPr/>
        </p:nvSpPr>
        <p:spPr>
          <a:xfrm>
            <a:off x="550504" y="1663646"/>
            <a:ext cx="10879493" cy="375552"/>
          </a:xfrm>
          <a:prstGeom prst="rect">
            <a:avLst/>
          </a:prstGeom>
          <a:noFill/>
        </p:spPr>
        <p:txBody>
          <a:bodyPr wrap="square" rtlCol="0">
            <a:spAutoFit/>
          </a:bodyPr>
          <a:lstStyle/>
          <a:p>
            <a:pPr algn="just">
              <a:lnSpc>
                <a:spcPct val="107000"/>
              </a:lnSpc>
              <a:spcAft>
                <a:spcPts val="6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he skill of actively receiving, processing, and interpreting spoken or non-verbal messages from others.</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6" name="CasellaDiTesto 5">
            <a:extLst>
              <a:ext uri="{FF2B5EF4-FFF2-40B4-BE49-F238E27FC236}">
                <a16:creationId xmlns:a16="http://schemas.microsoft.com/office/drawing/2014/main" id="{34189E7E-4C02-BE4B-DDA0-337A4D050AB7}"/>
              </a:ext>
            </a:extLst>
          </p:cNvPr>
          <p:cNvSpPr txBox="1"/>
          <p:nvPr/>
        </p:nvSpPr>
        <p:spPr>
          <a:xfrm>
            <a:off x="550504" y="2140530"/>
            <a:ext cx="9808837" cy="369332"/>
          </a:xfrm>
          <a:prstGeom prst="rect">
            <a:avLst/>
          </a:prstGeom>
          <a:noFill/>
        </p:spPr>
        <p:txBody>
          <a:bodyPr wrap="square">
            <a:spAutoFit/>
          </a:bodyPr>
          <a:lstStyle/>
          <a:p>
            <a:pPr marL="285750" indent="-285750">
              <a:buFont typeface="Arial" panose="020B0604020202020204" pitchFamily="34" charset="0"/>
              <a:buChar char="•"/>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D</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ynamic and intentional form of listening that goes beyond merely hearing words and sounds.</a:t>
            </a:r>
            <a:endParaRPr lang="it-IT"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99C0B83F-DEDE-8FB7-252A-B088D98C5295}"/>
              </a:ext>
            </a:extLst>
          </p:cNvPr>
          <p:cNvSpPr txBox="1"/>
          <p:nvPr/>
        </p:nvSpPr>
        <p:spPr>
          <a:xfrm>
            <a:off x="550504" y="2524168"/>
            <a:ext cx="10730012" cy="67191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It involves engaging with the speaker in a way that demonstrates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attentiveness</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empathy</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and a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genuine interest</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in understanding their message and perspective. </a:t>
            </a:r>
            <a:endParaRPr lang="it-IT" sz="20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10" name="Immagine 9">
            <a:extLst>
              <a:ext uri="{FF2B5EF4-FFF2-40B4-BE49-F238E27FC236}">
                <a16:creationId xmlns:a16="http://schemas.microsoft.com/office/drawing/2014/main" id="{5BE6CC0E-652B-A169-8682-FCCBCC68D4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245" y="3421647"/>
            <a:ext cx="10580530" cy="2709139"/>
          </a:xfrm>
          <a:prstGeom prst="rect">
            <a:avLst/>
          </a:prstGeom>
          <a:noFill/>
        </p:spPr>
      </p:pic>
      <p:sp>
        <p:nvSpPr>
          <p:cNvPr id="11" name="CasellaDiTesto 10">
            <a:extLst>
              <a:ext uri="{FF2B5EF4-FFF2-40B4-BE49-F238E27FC236}">
                <a16:creationId xmlns:a16="http://schemas.microsoft.com/office/drawing/2014/main" id="{5CA0B070-003A-79AE-7E0B-8D1A05BDA695}"/>
              </a:ext>
            </a:extLst>
          </p:cNvPr>
          <p:cNvSpPr txBox="1"/>
          <p:nvPr/>
        </p:nvSpPr>
        <p:spPr>
          <a:xfrm>
            <a:off x="1213766" y="6132966"/>
            <a:ext cx="9476772"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Main active listening skills (Source: </a:t>
            </a:r>
            <a:r>
              <a:rPr lang="en-GB" sz="1200" u="sng" dirty="0" err="1">
                <a:solidFill>
                  <a:schemeClr val="tx1">
                    <a:lumMod val="65000"/>
                    <a:lumOff val="35000"/>
                  </a:schemeClr>
                </a:solidFill>
                <a:effectLst/>
                <a:ea typeface="Times New Roman" panose="02020603050405020304" pitchFamily="18" charset="0"/>
                <a:cs typeface="Open Sans" panose="020B0606030504020204" pitchFamily="34" charset="0"/>
                <a:hlinkClick r:id="rId3">
                  <a:extLst>
                    <a:ext uri="{A12FA001-AC4F-418D-AE19-62706E023703}">
                      <ahyp:hlinkClr xmlns:ahyp="http://schemas.microsoft.com/office/drawing/2018/hyperlinkcolor" val="tx"/>
                    </a:ext>
                  </a:extLst>
                </a:hlinkClick>
              </a:rPr>
              <a:t>Firstpracticemanagement</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1287596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n-US" sz="4400" dirty="0"/>
              <a:t>Active listening</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Interpersonal communication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a:xfrm>
            <a:off x="10896600" y="6238876"/>
            <a:ext cx="457200" cy="365125"/>
          </a:xfrm>
        </p:spPr>
        <p:txBody>
          <a:bodyPr/>
          <a:lstStyle/>
          <a:p>
            <a:fld id="{6FF9F0C5-380F-41C2-899A-BAC0F0927E16}" type="slidenum">
              <a:rPr lang="en-US" smtClean="0"/>
              <a:t>12</a:t>
            </a:fld>
            <a:endParaRPr lang="en-US" dirty="0"/>
          </a:p>
        </p:txBody>
      </p:sp>
      <p:sp>
        <p:nvSpPr>
          <p:cNvPr id="4" name="CasellaDiTesto 3">
            <a:extLst>
              <a:ext uri="{FF2B5EF4-FFF2-40B4-BE49-F238E27FC236}">
                <a16:creationId xmlns:a16="http://schemas.microsoft.com/office/drawing/2014/main" id="{18286865-A4B2-5F45-7124-88E09924BECD}"/>
              </a:ext>
            </a:extLst>
          </p:cNvPr>
          <p:cNvSpPr txBox="1"/>
          <p:nvPr/>
        </p:nvSpPr>
        <p:spPr>
          <a:xfrm>
            <a:off x="550504" y="1663646"/>
            <a:ext cx="10879493" cy="671915"/>
          </a:xfrm>
          <a:prstGeom prst="rect">
            <a:avLst/>
          </a:prstGeom>
          <a:noFill/>
        </p:spPr>
        <p:txBody>
          <a:bodyPr wrap="square" rtlCol="0">
            <a:spAutoFit/>
          </a:bodyPr>
          <a:lstStyle/>
          <a:p>
            <a:pPr algn="just">
              <a:lnSpc>
                <a:spcPct val="107000"/>
              </a:lnSpc>
              <a:spcAft>
                <a:spcPts val="600"/>
              </a:spcAft>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Active listeners give the speaker their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full attention</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minimizing distractions</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such as putting away electronic devices and maintaining eye contact</a:t>
            </a:r>
            <a:r>
              <a:rPr lang="it-IT" kern="100" dirty="0">
                <a:solidFill>
                  <a:schemeClr val="tx1">
                    <a:lumMod val="65000"/>
                    <a:lumOff val="35000"/>
                  </a:schemeClr>
                </a:solidFill>
                <a:latin typeface="Minion Pro"/>
                <a:ea typeface="Calibri" panose="020F0502020204030204" pitchFamily="34" charset="0"/>
                <a:cs typeface="Open Sans" panose="020B0606030504020204" pitchFamily="34" charset="0"/>
              </a:rPr>
              <a:t>.</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7" name="CasellaDiTesto 6">
            <a:extLst>
              <a:ext uri="{FF2B5EF4-FFF2-40B4-BE49-F238E27FC236}">
                <a16:creationId xmlns:a16="http://schemas.microsoft.com/office/drawing/2014/main" id="{99C0B83F-DEDE-8FB7-252A-B088D98C5295}"/>
              </a:ext>
            </a:extLst>
          </p:cNvPr>
          <p:cNvSpPr txBox="1"/>
          <p:nvPr/>
        </p:nvSpPr>
        <p:spPr>
          <a:xfrm>
            <a:off x="550504" y="2524168"/>
            <a:ext cx="3819790" cy="2862322"/>
          </a:xfrm>
          <a:prstGeom prst="rect">
            <a:avLst/>
          </a:prstGeom>
          <a:noFill/>
        </p:spPr>
        <p:txBody>
          <a:bodyPr wrap="square">
            <a:spAutoFit/>
          </a:bodyPr>
          <a:lstStyle/>
          <a:p>
            <a:pPr marL="285750" indent="-285750" algn="just">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They use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non-verbal cues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Example</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nodding to show they are following the conversation or smiling to convey warmth and encouragement)</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to signal their engagement and use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verbal affirmations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Example</a:t>
            </a:r>
            <a:r>
              <a:rPr lang="en-US" sz="1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 see," "I understand," or "Tell me more") to acknowledge the speaker's message and emotions.</a:t>
            </a:r>
          </a:p>
        </p:txBody>
      </p:sp>
      <p:pic>
        <p:nvPicPr>
          <p:cNvPr id="3" name="Immagine 2">
            <a:extLst>
              <a:ext uri="{FF2B5EF4-FFF2-40B4-BE49-F238E27FC236}">
                <a16:creationId xmlns:a16="http://schemas.microsoft.com/office/drawing/2014/main" id="{DB1A205C-3516-6D49-0CB4-23D354AC5ECE}"/>
              </a:ext>
            </a:extLst>
          </p:cNvPr>
          <p:cNvPicPr>
            <a:picLocks noChangeAspect="1"/>
          </p:cNvPicPr>
          <p:nvPr/>
        </p:nvPicPr>
        <p:blipFill>
          <a:blip r:embed="rId2"/>
          <a:stretch>
            <a:fillRect/>
          </a:stretch>
        </p:blipFill>
        <p:spPr>
          <a:xfrm>
            <a:off x="5445816" y="2230351"/>
            <a:ext cx="6195679" cy="3477021"/>
          </a:xfrm>
          <a:prstGeom prst="rect">
            <a:avLst/>
          </a:prstGeom>
        </p:spPr>
      </p:pic>
      <p:sp>
        <p:nvSpPr>
          <p:cNvPr id="5" name="CasellaDiTesto 4">
            <a:extLst>
              <a:ext uri="{FF2B5EF4-FFF2-40B4-BE49-F238E27FC236}">
                <a16:creationId xmlns:a16="http://schemas.microsoft.com/office/drawing/2014/main" id="{68AE97A5-50F3-45D2-FAE4-7C7C72C0063C}"/>
              </a:ext>
            </a:extLst>
          </p:cNvPr>
          <p:cNvSpPr txBox="1"/>
          <p:nvPr/>
        </p:nvSpPr>
        <p:spPr>
          <a:xfrm>
            <a:off x="6743003" y="5781201"/>
            <a:ext cx="3601303"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(Source: </a:t>
            </a:r>
            <a:r>
              <a:rPr lang="en-GB" sz="1200" u="sng" dirty="0">
                <a:solidFill>
                  <a:schemeClr val="tx1">
                    <a:lumMod val="65000"/>
                    <a:lumOff val="35000"/>
                  </a:schemeClr>
                </a:solidFill>
                <a:ea typeface="Times New Roman" panose="02020603050405020304" pitchFamily="18" charset="0"/>
                <a:cs typeface="Open Sans" panose="020B0606030504020204" pitchFamily="34" charset="0"/>
                <a:hlinkClick r:id="rId3"/>
              </a:rPr>
              <a:t>a</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hlinkClick r:id="rId3"/>
              </a:rPr>
              <a:t>utonomousLearner</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400286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sz="4400" dirty="0" err="1"/>
              <a:t>Barriers</a:t>
            </a:r>
            <a:r>
              <a:rPr lang="it-IT" sz="4400" dirty="0"/>
              <a:t> to </a:t>
            </a:r>
            <a:r>
              <a:rPr lang="it-IT" sz="4400" dirty="0" err="1"/>
              <a:t>communication</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Interpersonal communication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a:xfrm>
            <a:off x="10896600" y="6238876"/>
            <a:ext cx="457200" cy="365125"/>
          </a:xfrm>
        </p:spPr>
        <p:txBody>
          <a:bodyPr/>
          <a:lstStyle/>
          <a:p>
            <a:fld id="{6FF9F0C5-380F-41C2-899A-BAC0F0927E16}" type="slidenum">
              <a:rPr lang="en-US" smtClean="0"/>
              <a:t>13</a:t>
            </a:fld>
            <a:endParaRPr lang="en-US" dirty="0"/>
          </a:p>
        </p:txBody>
      </p:sp>
      <p:sp>
        <p:nvSpPr>
          <p:cNvPr id="6" name="CasellaDiTesto 5">
            <a:extLst>
              <a:ext uri="{FF2B5EF4-FFF2-40B4-BE49-F238E27FC236}">
                <a16:creationId xmlns:a16="http://schemas.microsoft.com/office/drawing/2014/main" id="{03558B1D-6AB2-E0C9-0641-CEC2597D05C7}"/>
              </a:ext>
            </a:extLst>
          </p:cNvPr>
          <p:cNvSpPr txBox="1"/>
          <p:nvPr/>
        </p:nvSpPr>
        <p:spPr>
          <a:xfrm>
            <a:off x="474307" y="1575112"/>
            <a:ext cx="11466681" cy="369332"/>
          </a:xfrm>
          <a:prstGeom prst="rect">
            <a:avLst/>
          </a:prstGeom>
          <a:noFill/>
        </p:spPr>
        <p:txBody>
          <a:bodyPr wrap="square" rtlCol="0">
            <a:spAutoFit/>
          </a:bodyPr>
          <a:lstStyle/>
          <a:p>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They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are obstacles that impede the effective exchange of information, ideas, or emotions between individuals or groups</a:t>
            </a:r>
            <a:r>
              <a:rPr lang="en-US" dirty="0">
                <a:solidFill>
                  <a:schemeClr val="tx1">
                    <a:lumMod val="65000"/>
                    <a:lumOff val="35000"/>
                  </a:schemeClr>
                </a:solidFill>
                <a:latin typeface="Calibri" panose="020F0502020204030204" pitchFamily="34" charset="0"/>
                <a:ea typeface="Times New Roman" panose="02020603050405020304" pitchFamily="18" charset="0"/>
              </a:rPr>
              <a:t>:</a:t>
            </a:r>
          </a:p>
        </p:txBody>
      </p:sp>
      <p:sp>
        <p:nvSpPr>
          <p:cNvPr id="10" name="CasellaDiTesto 9">
            <a:extLst>
              <a:ext uri="{FF2B5EF4-FFF2-40B4-BE49-F238E27FC236}">
                <a16:creationId xmlns:a16="http://schemas.microsoft.com/office/drawing/2014/main" id="{03176DDC-1013-209B-8104-E6C20801A6C4}"/>
              </a:ext>
            </a:extLst>
          </p:cNvPr>
          <p:cNvSpPr txBox="1"/>
          <p:nvPr/>
        </p:nvSpPr>
        <p:spPr>
          <a:xfrm>
            <a:off x="1163963" y="2351885"/>
            <a:ext cx="10266036" cy="1702069"/>
          </a:xfrm>
          <a:prstGeom prst="rect">
            <a:avLst/>
          </a:prstGeom>
          <a:noFill/>
        </p:spPr>
        <p:txBody>
          <a:bodyPr wrap="square">
            <a:spAutoFit/>
          </a:bodyPr>
          <a:lstStyle/>
          <a:p>
            <a:pPr algn="just">
              <a:lnSpc>
                <a:spcPct val="107000"/>
              </a:lnSpc>
              <a:spcAft>
                <a:spcPts val="1125"/>
              </a:spcAft>
            </a:pPr>
            <a:r>
              <a:rPr lang="it-IT" b="1" dirty="0" err="1">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Physical</a:t>
            </a:r>
            <a:r>
              <a:rPr lang="it-IT" b="1"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 </a:t>
            </a:r>
            <a:r>
              <a:rPr lang="it-IT" b="1" dirty="0" err="1">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barriers</a:t>
            </a:r>
            <a:r>
              <a:rPr lang="it-IT"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external factors that hinder effective communication. These barriers can be related to the environment, distance, noise, or even technological limitations.</a:t>
            </a:r>
          </a:p>
          <a:p>
            <a:pPr algn="just">
              <a:lnSpc>
                <a:spcPct val="107000"/>
              </a:lnSpc>
              <a:spcAft>
                <a:spcPts val="1125"/>
              </a:spcAft>
            </a:pPr>
            <a:r>
              <a:rPr lang="en-US" sz="1800" i="1"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Example</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Imagine you're in a large conference room with a group of colleagues for an important meeting. The room has poor acoustics, and there's construction noise from outside. The physical barrier in this context is the noisy environment, making it challenging to hear and understand what others are saying.</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12" name="Immagine 11">
            <a:extLst>
              <a:ext uri="{FF2B5EF4-FFF2-40B4-BE49-F238E27FC236}">
                <a16:creationId xmlns:a16="http://schemas.microsoft.com/office/drawing/2014/main" id="{A0D82D23-F5DB-EF85-C6CE-7AD643D58D97}"/>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8544" y="2821419"/>
            <a:ext cx="858048" cy="941522"/>
          </a:xfrm>
          <a:prstGeom prst="rect">
            <a:avLst/>
          </a:prstGeom>
        </p:spPr>
      </p:pic>
      <p:pic>
        <p:nvPicPr>
          <p:cNvPr id="13" name="Immagine 12">
            <a:extLst>
              <a:ext uri="{FF2B5EF4-FFF2-40B4-BE49-F238E27FC236}">
                <a16:creationId xmlns:a16="http://schemas.microsoft.com/office/drawing/2014/main" id="{F7141E2D-0994-1A46-0B0D-D5DEAAB1E2E3}"/>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8544" y="4968907"/>
            <a:ext cx="906676" cy="991559"/>
          </a:xfrm>
          <a:prstGeom prst="rect">
            <a:avLst/>
          </a:prstGeom>
        </p:spPr>
      </p:pic>
      <p:sp>
        <p:nvSpPr>
          <p:cNvPr id="14" name="CasellaDiTesto 13">
            <a:extLst>
              <a:ext uri="{FF2B5EF4-FFF2-40B4-BE49-F238E27FC236}">
                <a16:creationId xmlns:a16="http://schemas.microsoft.com/office/drawing/2014/main" id="{E6D3E52B-E77D-0668-4DB8-048A9AF3C69F}"/>
              </a:ext>
            </a:extLst>
          </p:cNvPr>
          <p:cNvSpPr txBox="1"/>
          <p:nvPr/>
        </p:nvSpPr>
        <p:spPr>
          <a:xfrm>
            <a:off x="1163963" y="4405725"/>
            <a:ext cx="10266036" cy="2031325"/>
          </a:xfrm>
          <a:prstGeom prst="rect">
            <a:avLst/>
          </a:prstGeom>
          <a:noFill/>
        </p:spPr>
        <p:txBody>
          <a:bodyPr wrap="square">
            <a:spAutoFit/>
          </a:bodyPr>
          <a:lstStyle/>
          <a:p>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Psychological barriers</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are related to individuals' mental states, including emotions, biases, preconceptions, and cognitive limitations that hinder their ability to listen and communicate effectively.</a:t>
            </a:r>
          </a:p>
          <a:p>
            <a:endPar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800" i="1"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Example</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Suppose you're a manager conducting performance evaluations. You have a negative perception of one of your team members based on a past mistake. During the evaluation, your preconceived bias against them affects your ability to objectively assess their performance, resulting in a less constructive conversation.</a:t>
            </a:r>
            <a:endParaRPr lang="it-IT" dirty="0">
              <a:solidFill>
                <a:schemeClr val="tx1">
                  <a:lumMod val="65000"/>
                  <a:lumOff val="35000"/>
                </a:schemeClr>
              </a:solidFill>
            </a:endParaRPr>
          </a:p>
        </p:txBody>
      </p:sp>
    </p:spTree>
    <p:extLst>
      <p:ext uri="{BB962C8B-B14F-4D97-AF65-F5344CB8AC3E}">
        <p14:creationId xmlns:p14="http://schemas.microsoft.com/office/powerpoint/2010/main" val="2627650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sz="4400" dirty="0" err="1"/>
              <a:t>Barriers</a:t>
            </a:r>
            <a:r>
              <a:rPr lang="it-IT" sz="4400" dirty="0"/>
              <a:t> to </a:t>
            </a:r>
            <a:r>
              <a:rPr lang="it-IT" sz="4400" dirty="0" err="1"/>
              <a:t>communication</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Interpersonal communication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a:xfrm>
            <a:off x="10896600" y="6238876"/>
            <a:ext cx="457200" cy="365125"/>
          </a:xfrm>
        </p:spPr>
        <p:txBody>
          <a:bodyPr/>
          <a:lstStyle/>
          <a:p>
            <a:fld id="{6FF9F0C5-380F-41C2-899A-BAC0F0927E16}" type="slidenum">
              <a:rPr lang="en-US" smtClean="0"/>
              <a:t>14</a:t>
            </a:fld>
            <a:endParaRPr lang="en-US" dirty="0"/>
          </a:p>
        </p:txBody>
      </p:sp>
      <p:sp>
        <p:nvSpPr>
          <p:cNvPr id="6" name="CasellaDiTesto 5">
            <a:extLst>
              <a:ext uri="{FF2B5EF4-FFF2-40B4-BE49-F238E27FC236}">
                <a16:creationId xmlns:a16="http://schemas.microsoft.com/office/drawing/2014/main" id="{03558B1D-6AB2-E0C9-0641-CEC2597D05C7}"/>
              </a:ext>
            </a:extLst>
          </p:cNvPr>
          <p:cNvSpPr txBox="1"/>
          <p:nvPr/>
        </p:nvSpPr>
        <p:spPr>
          <a:xfrm>
            <a:off x="474307" y="1575112"/>
            <a:ext cx="11466681" cy="369332"/>
          </a:xfrm>
          <a:prstGeom prst="rect">
            <a:avLst/>
          </a:prstGeom>
          <a:noFill/>
        </p:spPr>
        <p:txBody>
          <a:bodyPr wrap="square" rtlCol="0">
            <a:spAutoFit/>
          </a:bodyPr>
          <a:lstStyle/>
          <a:p>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They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are obstacles that impede the effective exchange of information, ideas, or emotions between individuals or groups</a:t>
            </a:r>
            <a:r>
              <a:rPr lang="en-US" dirty="0">
                <a:solidFill>
                  <a:schemeClr val="tx1">
                    <a:lumMod val="65000"/>
                    <a:lumOff val="35000"/>
                  </a:schemeClr>
                </a:solidFill>
                <a:latin typeface="Calibri" panose="020F0502020204030204" pitchFamily="34" charset="0"/>
                <a:ea typeface="Times New Roman" panose="02020603050405020304" pitchFamily="18" charset="0"/>
              </a:rPr>
              <a:t>:</a:t>
            </a:r>
          </a:p>
        </p:txBody>
      </p:sp>
      <p:sp>
        <p:nvSpPr>
          <p:cNvPr id="10" name="CasellaDiTesto 9">
            <a:extLst>
              <a:ext uri="{FF2B5EF4-FFF2-40B4-BE49-F238E27FC236}">
                <a16:creationId xmlns:a16="http://schemas.microsoft.com/office/drawing/2014/main" id="{03176DDC-1013-209B-8104-E6C20801A6C4}"/>
              </a:ext>
            </a:extLst>
          </p:cNvPr>
          <p:cNvSpPr txBox="1"/>
          <p:nvPr/>
        </p:nvSpPr>
        <p:spPr>
          <a:xfrm>
            <a:off x="1163963" y="2351885"/>
            <a:ext cx="10373612" cy="1998432"/>
          </a:xfrm>
          <a:prstGeom prst="rect">
            <a:avLst/>
          </a:prstGeom>
          <a:noFill/>
        </p:spPr>
        <p:txBody>
          <a:bodyPr wrap="square">
            <a:spAutoFit/>
          </a:bodyPr>
          <a:lstStyle/>
          <a:p>
            <a:pPr algn="just">
              <a:lnSpc>
                <a:spcPct val="107000"/>
              </a:lnSpc>
              <a:spcAft>
                <a:spcPts val="1125"/>
              </a:spcAft>
            </a:pPr>
            <a:r>
              <a:rPr lang="en-US" b="1"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Emotional barriers </a:t>
            </a:r>
            <a:r>
              <a:rPr lang="en-US"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involve intense emotions, such as anger, fear, or stress, that can disrupt communication by clouding judgment, triggering defensive responses, or preventing effective expression of thoughts and feelings.</a:t>
            </a:r>
          </a:p>
          <a:p>
            <a:pPr algn="just">
              <a:lnSpc>
                <a:spcPct val="107000"/>
              </a:lnSpc>
              <a:spcAft>
                <a:spcPts val="1125"/>
              </a:spcAft>
            </a:pPr>
            <a:r>
              <a:rPr lang="en-US" i="1" u="sng"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Example: </a:t>
            </a:r>
            <a:r>
              <a:rPr lang="en-US"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rPr>
              <a:t>Imagine a couple engaged in an emotional argument. One partner is furious due to a perceived slight, and the other is overwhelmed with guilt. These intense emotions can make it difficult for either person to express themselves calmly and rationally, hindering effective communication.</a:t>
            </a:r>
          </a:p>
        </p:txBody>
      </p:sp>
      <p:sp>
        <p:nvSpPr>
          <p:cNvPr id="14" name="CasellaDiTesto 13">
            <a:extLst>
              <a:ext uri="{FF2B5EF4-FFF2-40B4-BE49-F238E27FC236}">
                <a16:creationId xmlns:a16="http://schemas.microsoft.com/office/drawing/2014/main" id="{E6D3E52B-E77D-0668-4DB8-048A9AF3C69F}"/>
              </a:ext>
            </a:extLst>
          </p:cNvPr>
          <p:cNvSpPr txBox="1"/>
          <p:nvPr/>
        </p:nvSpPr>
        <p:spPr>
          <a:xfrm>
            <a:off x="1163962" y="4405725"/>
            <a:ext cx="10373613" cy="1754326"/>
          </a:xfrm>
          <a:prstGeom prst="rect">
            <a:avLst/>
          </a:prstGeom>
          <a:noFill/>
        </p:spPr>
        <p:txBody>
          <a:bodyPr wrap="square">
            <a:spAutoFit/>
          </a:bodyPr>
          <a:lstStyle/>
          <a:p>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Psychological barriers</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are related to individuals' mental states, including emotions, biases, preconceptions, and cognitive limitations that hinder their ability to listen and communicate effectively.</a:t>
            </a:r>
          </a:p>
          <a:p>
            <a:endPar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1800" i="1"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Example</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Suppose you're a manager conducting performance evaluations. You have a negative perception of one of your team members based on a past mistake. During the evaluation, your preconceived bias against them affects your ability to objectively assess their performance, resulting in a less constructive conversation.</a:t>
            </a:r>
            <a:endParaRPr lang="it-IT" dirty="0">
              <a:solidFill>
                <a:schemeClr val="tx1">
                  <a:lumMod val="65000"/>
                  <a:lumOff val="35000"/>
                </a:schemeClr>
              </a:solidFill>
            </a:endParaRPr>
          </a:p>
        </p:txBody>
      </p:sp>
      <p:pic>
        <p:nvPicPr>
          <p:cNvPr id="3" name="Immagine 2">
            <a:extLst>
              <a:ext uri="{FF2B5EF4-FFF2-40B4-BE49-F238E27FC236}">
                <a16:creationId xmlns:a16="http://schemas.microsoft.com/office/drawing/2014/main" id="{AE468A06-1B2B-1FAF-6E56-2BF1EF70F2B7}"/>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212" y="2804518"/>
            <a:ext cx="923339" cy="949721"/>
          </a:xfrm>
          <a:prstGeom prst="rect">
            <a:avLst/>
          </a:prstGeom>
        </p:spPr>
      </p:pic>
      <p:pic>
        <p:nvPicPr>
          <p:cNvPr id="4" name="Immagine 3">
            <a:extLst>
              <a:ext uri="{FF2B5EF4-FFF2-40B4-BE49-F238E27FC236}">
                <a16:creationId xmlns:a16="http://schemas.microsoft.com/office/drawing/2014/main" id="{941FA150-C812-87BC-D0E3-F39345D70E0B}"/>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573" y="5035399"/>
            <a:ext cx="932120" cy="949721"/>
          </a:xfrm>
          <a:prstGeom prst="rect">
            <a:avLst/>
          </a:prstGeom>
          <a:noFill/>
        </p:spPr>
      </p:pic>
    </p:spTree>
    <p:extLst>
      <p:ext uri="{BB962C8B-B14F-4D97-AF65-F5344CB8AC3E}">
        <p14:creationId xmlns:p14="http://schemas.microsoft.com/office/powerpoint/2010/main" val="195133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dirty="0"/>
              <a:t>Practical Activity #2</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Interpersonal communication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15</a:t>
            </a:fld>
            <a:endParaRPr lang="en-US" dirty="0"/>
          </a:p>
        </p:txBody>
      </p:sp>
      <p:sp>
        <p:nvSpPr>
          <p:cNvPr id="6" name="Segnaposto contenuto 7">
            <a:extLst>
              <a:ext uri="{FF2B5EF4-FFF2-40B4-BE49-F238E27FC236}">
                <a16:creationId xmlns:a16="http://schemas.microsoft.com/office/drawing/2014/main" id="{F2ABEB4C-E89E-81EA-913B-5AC3A510FFE2}"/>
              </a:ext>
            </a:extLst>
          </p:cNvPr>
          <p:cNvSpPr>
            <a:spLocks noGrp="1"/>
          </p:cNvSpPr>
          <p:nvPr>
            <p:ph idx="1"/>
          </p:nvPr>
        </p:nvSpPr>
        <p:spPr>
          <a:xfrm>
            <a:off x="838200" y="1569308"/>
            <a:ext cx="10515600" cy="4787042"/>
          </a:xfrm>
        </p:spPr>
        <p:txBody>
          <a:bodyPr anchor="ctr">
            <a:normAutofit fontScale="85000" lnSpcReduction="10000"/>
          </a:bodyPr>
          <a:lstStyle/>
          <a:p>
            <a:pPr marL="0" indent="0">
              <a:buNone/>
            </a:pPr>
            <a:r>
              <a:rPr lang="en-GB" sz="3500" b="1" dirty="0">
                <a:solidFill>
                  <a:schemeClr val="tx1">
                    <a:lumMod val="50000"/>
                    <a:lumOff val="50000"/>
                  </a:schemeClr>
                </a:solidFill>
              </a:rPr>
              <a:t>Role Playing</a:t>
            </a:r>
          </a:p>
          <a:p>
            <a:pPr marL="0" indent="0">
              <a:buNone/>
            </a:pPr>
            <a:r>
              <a:rPr lang="en-GB" dirty="0">
                <a:solidFill>
                  <a:schemeClr val="tx1">
                    <a:lumMod val="50000"/>
                    <a:lumOff val="50000"/>
                  </a:schemeClr>
                </a:solidFill>
              </a:rPr>
              <a:t>One of the learners is partner A and  another one is partner B. </a:t>
            </a:r>
          </a:p>
          <a:p>
            <a:pPr marL="0" indent="0">
              <a:buNone/>
            </a:pPr>
            <a:r>
              <a:rPr lang="en-GB" dirty="0">
                <a:solidFill>
                  <a:schemeClr val="tx1">
                    <a:lumMod val="50000"/>
                    <a:lumOff val="50000"/>
                  </a:schemeClr>
                </a:solidFill>
              </a:rPr>
              <a:t>Partner A (speaker) will share something with partner B related to his/her job that is passionate about </a:t>
            </a:r>
          </a:p>
          <a:p>
            <a:pPr marL="0" indent="0">
              <a:buNone/>
            </a:pPr>
            <a:r>
              <a:rPr lang="en-GB" dirty="0">
                <a:solidFill>
                  <a:schemeClr val="tx1">
                    <a:lumMod val="50000"/>
                    <a:lumOff val="50000"/>
                  </a:schemeClr>
                </a:solidFill>
              </a:rPr>
              <a:t>Partner B (listener) will do everything impossible to ignore the speaker. </a:t>
            </a:r>
          </a:p>
          <a:p>
            <a:pPr marL="0" indent="0">
              <a:buNone/>
            </a:pPr>
            <a:r>
              <a:rPr lang="en-GB" dirty="0">
                <a:solidFill>
                  <a:schemeClr val="tx1">
                    <a:lumMod val="50000"/>
                    <a:lumOff val="50000"/>
                  </a:schemeClr>
                </a:solidFill>
              </a:rPr>
              <a:t>Take 90 seconds to do so </a:t>
            </a:r>
          </a:p>
          <a:p>
            <a:pPr marL="0" indent="0">
              <a:buNone/>
            </a:pPr>
            <a:r>
              <a:rPr lang="en-GB" dirty="0">
                <a:solidFill>
                  <a:schemeClr val="tx1">
                    <a:lumMod val="50000"/>
                    <a:lumOff val="50000"/>
                  </a:schemeClr>
                </a:solidFill>
              </a:rPr>
              <a:t>What were the feelings of both partners? </a:t>
            </a:r>
          </a:p>
          <a:p>
            <a:pPr marL="0" indent="0">
              <a:buNone/>
            </a:pPr>
            <a:r>
              <a:rPr lang="en-GB" dirty="0">
                <a:solidFill>
                  <a:schemeClr val="tx1">
                    <a:lumMod val="50000"/>
                    <a:lumOff val="50000"/>
                  </a:schemeClr>
                </a:solidFill>
              </a:rPr>
              <a:t>Then change the roles, partner B will be the speaker and partner A will be the listener.</a:t>
            </a:r>
          </a:p>
          <a:p>
            <a:pPr marL="0" indent="0">
              <a:buNone/>
            </a:pPr>
            <a:r>
              <a:rPr lang="en-GB" dirty="0">
                <a:solidFill>
                  <a:schemeClr val="tx1">
                    <a:lumMod val="50000"/>
                    <a:lumOff val="50000"/>
                  </a:schemeClr>
                </a:solidFill>
              </a:rPr>
              <a:t>The listener should listen to the story of the speaker like it is the most wonderful amazing thing he/she have ever heard in his/her job </a:t>
            </a:r>
          </a:p>
          <a:p>
            <a:pPr marL="0" indent="0">
              <a:buNone/>
            </a:pPr>
            <a:r>
              <a:rPr lang="en-GB" dirty="0">
                <a:solidFill>
                  <a:schemeClr val="tx1">
                    <a:lumMod val="50000"/>
                    <a:lumOff val="50000"/>
                  </a:schemeClr>
                </a:solidFill>
              </a:rPr>
              <a:t>Take 90 seconds to do so What are your thoughts and feelings at the second time?</a:t>
            </a:r>
          </a:p>
        </p:txBody>
      </p:sp>
    </p:spTree>
    <p:extLst>
      <p:ext uri="{BB962C8B-B14F-4D97-AF65-F5344CB8AC3E}">
        <p14:creationId xmlns:p14="http://schemas.microsoft.com/office/powerpoint/2010/main" val="342577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7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5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Content</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228600" indent="-228600">
              <a:lnSpc>
                <a:spcPct val="90000"/>
              </a:lnSpc>
              <a:spcBef>
                <a:spcPts val="1000"/>
              </a:spcBef>
              <a:buFont typeface="Arial" panose="020B0604020202020204" pitchFamily="34" charset="0"/>
              <a:buChar char="•"/>
            </a:pPr>
            <a:r>
              <a:rPr lang="it-IT" dirty="0"/>
              <a:t>Critical components of Leadership in Agriculture</a:t>
            </a: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a:solidFill>
                  <a:schemeClr val="tx1">
                    <a:lumMod val="65000"/>
                    <a:lumOff val="35000"/>
                  </a:schemeClr>
                </a:solidFill>
              </a:rPr>
              <a:t>The role of emotional intelligence (EQ)</a:t>
            </a: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a:solidFill>
                  <a:schemeClr val="tx1">
                    <a:lumMod val="65000"/>
                    <a:lumOff val="35000"/>
                  </a:schemeClr>
                </a:solidFill>
              </a:rPr>
              <a:t>Different leadership styles</a:t>
            </a: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Effective negotiation</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246959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dirty="0"/>
              <a:t>Leadership in agriculture</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Leadership in Agriculture</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a:xfrm>
            <a:off x="10896600" y="6238876"/>
            <a:ext cx="457200" cy="365125"/>
          </a:xfrm>
        </p:spPr>
        <p:txBody>
          <a:bodyPr/>
          <a:lstStyle/>
          <a:p>
            <a:fld id="{6FF9F0C5-380F-41C2-899A-BAC0F0927E16}" type="slidenum">
              <a:rPr lang="en-US" smtClean="0"/>
              <a:t>19</a:t>
            </a:fld>
            <a:endParaRPr lang="en-US" dirty="0"/>
          </a:p>
        </p:txBody>
      </p:sp>
      <p:sp>
        <p:nvSpPr>
          <p:cNvPr id="5" name="CasellaDiTesto 4">
            <a:extLst>
              <a:ext uri="{FF2B5EF4-FFF2-40B4-BE49-F238E27FC236}">
                <a16:creationId xmlns:a16="http://schemas.microsoft.com/office/drawing/2014/main" id="{B149092A-74E2-B88D-5DE1-9D0C66AD3CEB}"/>
              </a:ext>
            </a:extLst>
          </p:cNvPr>
          <p:cNvSpPr txBox="1"/>
          <p:nvPr/>
        </p:nvSpPr>
        <p:spPr>
          <a:xfrm>
            <a:off x="550506" y="1625537"/>
            <a:ext cx="10879493" cy="707886"/>
          </a:xfrm>
          <a:prstGeom prst="rect">
            <a:avLst/>
          </a:prstGeom>
          <a:noFill/>
        </p:spPr>
        <p:txBody>
          <a:bodyPr wrap="square" rtlCol="0">
            <a:spAutoFit/>
          </a:bodyPr>
          <a:lstStyle/>
          <a:p>
            <a:r>
              <a:rPr lang="en-GB" sz="2000" kern="100" dirty="0">
                <a:solidFill>
                  <a:schemeClr val="tx1">
                    <a:lumMod val="65000"/>
                    <a:lumOff val="35000"/>
                  </a:schemeClr>
                </a:solidFill>
                <a:latin typeface="Calibri" panose="020F0502020204030204" pitchFamily="34" charset="0"/>
                <a:ea typeface="Calibri" panose="020F0502020204030204" pitchFamily="34" charset="0"/>
              </a:rPr>
              <a:t>Leadership in agriculture involves understanding the complexity of the bioeconomy, environmental sustainability and socioeconomic factors that influence rural communities.</a:t>
            </a:r>
            <a:endParaRPr lang="it-IT" sz="2000" b="1"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F973F66F-806C-68EA-1F0E-B6BAAF1FB0BE}"/>
              </a:ext>
            </a:extLst>
          </p:cNvPr>
          <p:cNvSpPr txBox="1"/>
          <p:nvPr/>
        </p:nvSpPr>
        <p:spPr>
          <a:xfrm>
            <a:off x="689889" y="4612232"/>
            <a:ext cx="5134609" cy="1015663"/>
          </a:xfrm>
          <a:prstGeom prst="rect">
            <a:avLst/>
          </a:prstGeom>
          <a:noFill/>
        </p:spPr>
        <p:txBody>
          <a:bodyPr wrap="square" rtlCol="0">
            <a:spAutoFit/>
          </a:bodyPr>
          <a:lstStyle/>
          <a:p>
            <a:r>
              <a:rPr lang="it-IT" sz="2000" dirty="0">
                <a:solidFill>
                  <a:schemeClr val="tx1">
                    <a:lumMod val="65000"/>
                    <a:lumOff val="35000"/>
                  </a:schemeClr>
                </a:solidFill>
              </a:rPr>
              <a:t>Within the agricultural context </a:t>
            </a:r>
            <a:r>
              <a:rPr lang="it-IT" sz="2000" b="1" dirty="0">
                <a:solidFill>
                  <a:schemeClr val="tx1">
                    <a:lumMod val="65000"/>
                    <a:lumOff val="35000"/>
                  </a:schemeClr>
                </a:solidFill>
              </a:rPr>
              <a:t>Leaders </a:t>
            </a:r>
            <a:r>
              <a:rPr lang="it-IT" sz="2000" dirty="0">
                <a:solidFill>
                  <a:schemeClr val="tx1">
                    <a:lumMod val="65000"/>
                    <a:lumOff val="35000"/>
                  </a:schemeClr>
                </a:solidFill>
              </a:rPr>
              <a:t>are  supposed to </a:t>
            </a:r>
            <a:r>
              <a:rPr lang="en-GB" sz="2000" b="1" dirty="0">
                <a:solidFill>
                  <a:srgbClr val="FF0000"/>
                </a:solidFill>
              </a:rPr>
              <a:t>respond to environmental challenges and market fluctuations</a:t>
            </a:r>
            <a:endParaRPr lang="it-IT" sz="2000" b="1" dirty="0">
              <a:solidFill>
                <a:srgbClr val="FF0000"/>
              </a:solidFill>
            </a:endParaRPr>
          </a:p>
        </p:txBody>
      </p:sp>
      <p:sp>
        <p:nvSpPr>
          <p:cNvPr id="11" name="CasellaDiTesto 10">
            <a:extLst>
              <a:ext uri="{FF2B5EF4-FFF2-40B4-BE49-F238E27FC236}">
                <a16:creationId xmlns:a16="http://schemas.microsoft.com/office/drawing/2014/main" id="{7299CFB6-094D-53ED-B4B6-D725D47D42EB}"/>
              </a:ext>
            </a:extLst>
          </p:cNvPr>
          <p:cNvSpPr txBox="1"/>
          <p:nvPr/>
        </p:nvSpPr>
        <p:spPr>
          <a:xfrm>
            <a:off x="689889" y="2681542"/>
            <a:ext cx="6143397" cy="1477328"/>
          </a:xfrm>
          <a:prstGeom prst="rect">
            <a:avLst/>
          </a:prstGeom>
          <a:noFill/>
        </p:spPr>
        <p:txBody>
          <a:bodyPr wrap="square" rtlCol="0">
            <a:spAutoFit/>
          </a:bodyPr>
          <a:lstStyle/>
          <a:p>
            <a:r>
              <a:rPr lang="en-US" kern="100" dirty="0">
                <a:solidFill>
                  <a:schemeClr val="tx1">
                    <a:lumMod val="65000"/>
                    <a:lumOff val="35000"/>
                  </a:schemeClr>
                </a:solidFill>
                <a:latin typeface="Calibri" panose="020F0502020204030204" pitchFamily="34" charset="0"/>
                <a:ea typeface="Calibri" panose="020F0502020204030204" pitchFamily="34" charset="0"/>
              </a:rPr>
              <a:t>It requires:</a:t>
            </a:r>
          </a:p>
          <a:p>
            <a:pPr marL="285750" indent="-285750">
              <a:buFont typeface="Wingdings" panose="05000000000000000000" pitchFamily="2" charset="2"/>
              <a:buChar char="§"/>
            </a:pPr>
            <a:r>
              <a:rPr lang="en-US" kern="100" dirty="0">
                <a:solidFill>
                  <a:schemeClr val="tx1">
                    <a:lumMod val="65000"/>
                    <a:lumOff val="35000"/>
                  </a:schemeClr>
                </a:solidFill>
                <a:latin typeface="Calibri" panose="020F0502020204030204" pitchFamily="34" charset="0"/>
                <a:ea typeface="Calibri" panose="020F0502020204030204" pitchFamily="34" charset="0"/>
              </a:rPr>
              <a:t>Innovation</a:t>
            </a:r>
          </a:p>
          <a:p>
            <a:pPr marL="285750" indent="-285750">
              <a:buFont typeface="Wingdings" panose="05000000000000000000" pitchFamily="2" charset="2"/>
              <a:buChar char="§"/>
            </a:pPr>
            <a:r>
              <a:rPr lang="en-US" kern="100" dirty="0">
                <a:solidFill>
                  <a:schemeClr val="tx1">
                    <a:lumMod val="65000"/>
                    <a:lumOff val="35000"/>
                  </a:schemeClr>
                </a:solidFill>
                <a:latin typeface="Calibri" panose="020F0502020204030204" pitchFamily="34" charset="0"/>
                <a:ea typeface="Calibri" panose="020F0502020204030204" pitchFamily="34" charset="0"/>
              </a:rPr>
              <a:t>Adaptability </a:t>
            </a:r>
          </a:p>
          <a:p>
            <a:pPr marL="285750" indent="-285750">
              <a:buFont typeface="Wingdings" panose="05000000000000000000" pitchFamily="2" charset="2"/>
              <a:buChar char="§"/>
            </a:pPr>
            <a:r>
              <a:rPr lang="en-GB" kern="100" dirty="0">
                <a:solidFill>
                  <a:schemeClr val="tx1">
                    <a:lumMod val="65000"/>
                    <a:lumOff val="35000"/>
                  </a:schemeClr>
                </a:solidFill>
                <a:latin typeface="Calibri" panose="020F0502020204030204" pitchFamily="34" charset="0"/>
              </a:rPr>
              <a:t>Ability to manage technological advances </a:t>
            </a:r>
          </a:p>
          <a:p>
            <a:pPr marL="285750" indent="-285750">
              <a:buFont typeface="Wingdings" panose="05000000000000000000" pitchFamily="2" charset="2"/>
              <a:buChar char="§"/>
            </a:pPr>
            <a:r>
              <a:rPr lang="en-GB" kern="100" dirty="0">
                <a:solidFill>
                  <a:schemeClr val="tx1">
                    <a:lumMod val="65000"/>
                    <a:lumOff val="35000"/>
                  </a:schemeClr>
                </a:solidFill>
                <a:latin typeface="Calibri" panose="020F0502020204030204" pitchFamily="34" charset="0"/>
              </a:rPr>
              <a:t>Ability to promote sustainable practices </a:t>
            </a:r>
            <a:endParaRPr lang="en-US" kern="100" dirty="0">
              <a:solidFill>
                <a:schemeClr val="tx1">
                  <a:lumMod val="65000"/>
                  <a:lumOff val="35000"/>
                </a:schemeClr>
              </a:solidFill>
              <a:latin typeface="Calibri" panose="020F0502020204030204" pitchFamily="34" charset="0"/>
            </a:endParaRPr>
          </a:p>
        </p:txBody>
      </p:sp>
      <p:pic>
        <p:nvPicPr>
          <p:cNvPr id="4" name="Picture 3" descr="A hand writing a word on a whiteboard&#10;&#10;Description automatically generated">
            <a:extLst>
              <a:ext uri="{FF2B5EF4-FFF2-40B4-BE49-F238E27FC236}">
                <a16:creationId xmlns:a16="http://schemas.microsoft.com/office/drawing/2014/main" id="{468ED63F-F053-9E9A-7C9F-8580AA8DF0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69927" y="2598503"/>
            <a:ext cx="4083873" cy="2722582"/>
          </a:xfrm>
          <a:prstGeom prst="rect">
            <a:avLst/>
          </a:prstGeom>
        </p:spPr>
      </p:pic>
      <p:sp>
        <p:nvSpPr>
          <p:cNvPr id="6" name="TextBox 5">
            <a:extLst>
              <a:ext uri="{FF2B5EF4-FFF2-40B4-BE49-F238E27FC236}">
                <a16:creationId xmlns:a16="http://schemas.microsoft.com/office/drawing/2014/main" id="{FC003833-0D21-D021-F2AC-35223863DF3E}"/>
              </a:ext>
            </a:extLst>
          </p:cNvPr>
          <p:cNvSpPr txBox="1"/>
          <p:nvPr/>
        </p:nvSpPr>
        <p:spPr>
          <a:xfrm>
            <a:off x="7269927" y="5488757"/>
            <a:ext cx="4083873" cy="230832"/>
          </a:xfrm>
          <a:prstGeom prst="rect">
            <a:avLst/>
          </a:prstGeom>
          <a:noFill/>
        </p:spPr>
        <p:txBody>
          <a:bodyPr wrap="square" rtlCol="0">
            <a:spAutoFit/>
          </a:bodyPr>
          <a:lstStyle/>
          <a:p>
            <a:r>
              <a:rPr lang="en-GB" sz="900">
                <a:hlinkClick r:id="rId3" tooltip="https://www.thebluediamondgallery.com/handwriting/l/leadership.html"/>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94302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123260"/>
            <a:ext cx="9144000" cy="2387600"/>
          </a:xfrm>
        </p:spPr>
        <p:txBody>
          <a:bodyPr>
            <a:normAutofit fontScale="90000"/>
          </a:bodyPr>
          <a:lstStyle/>
          <a:p>
            <a:r>
              <a:rPr lang="en-GB" b="1" dirty="0">
                <a:solidFill>
                  <a:srgbClr val="94C020"/>
                </a:solidFill>
                <a:latin typeface="+mn-lt"/>
              </a:rPr>
              <a:t>Course: HE</a:t>
            </a:r>
            <a:br>
              <a:rPr lang="en-GB" b="1" dirty="0">
                <a:solidFill>
                  <a:srgbClr val="94C020"/>
                </a:solidFill>
                <a:latin typeface="+mn-lt"/>
              </a:rPr>
            </a:br>
            <a:r>
              <a:rPr lang="en-GB" b="1" dirty="0">
                <a:solidFill>
                  <a:srgbClr val="94C020"/>
                </a:solidFill>
                <a:latin typeface="+mn-lt"/>
              </a:rPr>
              <a:t>Module: Horizontal Skills</a:t>
            </a:r>
            <a:br>
              <a:rPr lang="en-GB" b="1" dirty="0">
                <a:solidFill>
                  <a:srgbClr val="94C020"/>
                </a:solidFill>
                <a:latin typeface="+mn-lt"/>
              </a:rPr>
            </a:br>
            <a:r>
              <a:rPr lang="en-GB" b="1" dirty="0">
                <a:solidFill>
                  <a:srgbClr val="94C020"/>
                </a:solidFill>
                <a:latin typeface="+mn-lt"/>
              </a:rPr>
              <a:t>Learning Unit: Soft Skills</a:t>
            </a: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Authors</a:t>
            </a:r>
            <a:r>
              <a:rPr lang="it-IT" dirty="0">
                <a:solidFill>
                  <a:schemeClr val="tx1">
                    <a:lumMod val="65000"/>
                    <a:lumOff val="35000"/>
                  </a:schemeClr>
                </a:solidFill>
              </a:rPr>
              <a:t>: (CESIE &amp; OTC)</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normAutofit fontScale="90000"/>
          </a:bodyPr>
          <a:lstStyle/>
          <a:p>
            <a:r>
              <a:rPr lang="en-US" sz="4400" dirty="0"/>
              <a:t>The role of Emotional Intelligence to Leadership</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Effective leadership</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9" name="CasellaDiTesto 8">
            <a:extLst>
              <a:ext uri="{FF2B5EF4-FFF2-40B4-BE49-F238E27FC236}">
                <a16:creationId xmlns:a16="http://schemas.microsoft.com/office/drawing/2014/main" id="{2B6C5A23-136F-417B-EF8B-36A3D0FB3019}"/>
              </a:ext>
            </a:extLst>
          </p:cNvPr>
          <p:cNvSpPr txBox="1"/>
          <p:nvPr/>
        </p:nvSpPr>
        <p:spPr>
          <a:xfrm>
            <a:off x="448640" y="1690688"/>
            <a:ext cx="10905160" cy="1569660"/>
          </a:xfrm>
          <a:prstGeom prst="rect">
            <a:avLst/>
          </a:prstGeom>
          <a:noFill/>
        </p:spPr>
        <p:txBody>
          <a:bodyPr wrap="square" rtlCol="0">
            <a:spAutoFit/>
          </a:bodyPr>
          <a:lstStyle/>
          <a:p>
            <a:pPr algn="just"/>
            <a:r>
              <a:rPr lang="en-US" sz="3200" kern="100" dirty="0">
                <a:solidFill>
                  <a:schemeClr val="tx1">
                    <a:lumMod val="65000"/>
                    <a:lumOff val="35000"/>
                  </a:schemeClr>
                </a:solidFill>
                <a:latin typeface="Calibri" panose="020F0502020204030204" pitchFamily="34" charset="0"/>
                <a:ea typeface="Calibri" panose="020F0502020204030204" pitchFamily="34" charset="0"/>
              </a:rPr>
              <a:t>Emotional Intelligence is </a:t>
            </a:r>
            <a:r>
              <a:rPr lang="en-GB" sz="3200" kern="100" dirty="0">
                <a:solidFill>
                  <a:schemeClr val="tx1">
                    <a:lumMod val="65000"/>
                    <a:lumOff val="35000"/>
                  </a:schemeClr>
                </a:solidFill>
                <a:latin typeface="Calibri" panose="020F0502020204030204" pitchFamily="34" charset="0"/>
                <a:ea typeface="Calibri" panose="020F0502020204030204" pitchFamily="34" charset="0"/>
              </a:rPr>
              <a:t>defined as the ability to perceive, understand, manage and use emotions effectively in oneself and others (Mayer &amp; Salovey, 1</a:t>
            </a:r>
            <a:r>
              <a:rPr lang="el-GR" sz="3200" kern="100" dirty="0">
                <a:solidFill>
                  <a:schemeClr val="tx1">
                    <a:lumMod val="65000"/>
                    <a:lumOff val="35000"/>
                  </a:schemeClr>
                </a:solidFill>
                <a:latin typeface="Calibri" panose="020F0502020204030204" pitchFamily="34" charset="0"/>
                <a:ea typeface="Calibri" panose="020F0502020204030204" pitchFamily="34" charset="0"/>
              </a:rPr>
              <a:t>9</a:t>
            </a:r>
            <a:r>
              <a:rPr lang="en-GB" sz="3200" kern="100" dirty="0">
                <a:solidFill>
                  <a:schemeClr val="tx1">
                    <a:lumMod val="65000"/>
                    <a:lumOff val="35000"/>
                  </a:schemeClr>
                </a:solidFill>
                <a:latin typeface="Calibri" panose="020F0502020204030204" pitchFamily="34" charset="0"/>
                <a:ea typeface="Calibri" panose="020F0502020204030204" pitchFamily="34" charset="0"/>
              </a:rPr>
              <a:t>97)</a:t>
            </a:r>
            <a:r>
              <a:rPr lang="en-US" sz="3200" kern="100" dirty="0">
                <a:solidFill>
                  <a:schemeClr val="tx1">
                    <a:lumMod val="65000"/>
                    <a:lumOff val="35000"/>
                  </a:schemeClr>
                </a:solidFill>
                <a:latin typeface="Calibri" panose="020F0502020204030204" pitchFamily="34" charset="0"/>
                <a:ea typeface="Calibri" panose="020F0502020204030204" pitchFamily="34" charset="0"/>
              </a:rPr>
              <a:t>.</a:t>
            </a:r>
            <a:endParaRPr lang="it-IT" sz="3200" b="1" dirty="0">
              <a:solidFill>
                <a:schemeClr val="tx1">
                  <a:lumMod val="65000"/>
                  <a:lumOff val="35000"/>
                </a:schemeClr>
              </a:solidFill>
            </a:endParaRPr>
          </a:p>
        </p:txBody>
      </p:sp>
      <p:sp>
        <p:nvSpPr>
          <p:cNvPr id="4" name="TextBox 3">
            <a:extLst>
              <a:ext uri="{FF2B5EF4-FFF2-40B4-BE49-F238E27FC236}">
                <a16:creationId xmlns:a16="http://schemas.microsoft.com/office/drawing/2014/main" id="{0A4D586E-6C5B-4589-9E89-533CCB9ED321}"/>
              </a:ext>
            </a:extLst>
          </p:cNvPr>
          <p:cNvSpPr txBox="1"/>
          <p:nvPr/>
        </p:nvSpPr>
        <p:spPr>
          <a:xfrm>
            <a:off x="745899" y="3430837"/>
            <a:ext cx="5474043" cy="2246769"/>
          </a:xfrm>
          <a:prstGeom prst="rect">
            <a:avLst/>
          </a:prstGeom>
          <a:noFill/>
        </p:spPr>
        <p:txBody>
          <a:bodyPr wrap="square" rtlCol="0">
            <a:spAutoFit/>
          </a:bodyPr>
          <a:lstStyle/>
          <a:p>
            <a:r>
              <a:rPr lang="el-GR" sz="2800" dirty="0">
                <a:solidFill>
                  <a:schemeClr val="tx1">
                    <a:lumMod val="65000"/>
                    <a:lumOff val="35000"/>
                  </a:schemeClr>
                </a:solidFill>
              </a:rPr>
              <a:t>Ε</a:t>
            </a:r>
            <a:r>
              <a:rPr lang="en-GB" sz="2800" dirty="0">
                <a:solidFill>
                  <a:schemeClr val="tx1">
                    <a:lumMod val="65000"/>
                    <a:lumOff val="35000"/>
                  </a:schemeClr>
                </a:solidFill>
              </a:rPr>
              <a:t>motional awareness can have a </a:t>
            </a:r>
            <a:r>
              <a:rPr lang="en-GB" sz="2800" kern="100" dirty="0">
                <a:solidFill>
                  <a:schemeClr val="tx1">
                    <a:lumMod val="65000"/>
                    <a:lumOff val="35000"/>
                  </a:schemeClr>
                </a:solidFill>
                <a:latin typeface="Calibri" panose="020F0502020204030204" pitchFamily="34" charset="0"/>
              </a:rPr>
              <a:t>significant</a:t>
            </a:r>
            <a:r>
              <a:rPr lang="en-GB" sz="2800" dirty="0">
                <a:solidFill>
                  <a:schemeClr val="tx1">
                    <a:lumMod val="65000"/>
                    <a:lumOff val="35000"/>
                  </a:schemeClr>
                </a:solidFill>
              </a:rPr>
              <a:t> impact on</a:t>
            </a:r>
            <a:endParaRPr lang="el-GR" sz="2800" dirty="0">
              <a:solidFill>
                <a:schemeClr val="tx1">
                  <a:lumMod val="65000"/>
                  <a:lumOff val="35000"/>
                </a:schemeClr>
              </a:solidFill>
            </a:endParaRPr>
          </a:p>
          <a:p>
            <a:pPr marL="457200" indent="-457200">
              <a:buFont typeface="Wingdings" panose="05000000000000000000" pitchFamily="2" charset="2"/>
              <a:buChar char="Ø"/>
            </a:pPr>
            <a:r>
              <a:rPr lang="en-US" sz="2800" dirty="0">
                <a:solidFill>
                  <a:schemeClr val="tx1">
                    <a:lumMod val="65000"/>
                    <a:lumOff val="35000"/>
                  </a:schemeClr>
                </a:solidFill>
              </a:rPr>
              <a:t>T</a:t>
            </a:r>
            <a:r>
              <a:rPr lang="en-GB" sz="2800" dirty="0" err="1">
                <a:solidFill>
                  <a:schemeClr val="tx1">
                    <a:lumMod val="65000"/>
                    <a:lumOff val="35000"/>
                  </a:schemeClr>
                </a:solidFill>
              </a:rPr>
              <a:t>eam</a:t>
            </a:r>
            <a:r>
              <a:rPr lang="en-GB" sz="2800" dirty="0">
                <a:solidFill>
                  <a:schemeClr val="tx1">
                    <a:lumMod val="65000"/>
                    <a:lumOff val="35000"/>
                  </a:schemeClr>
                </a:solidFill>
              </a:rPr>
              <a:t> dynamics, </a:t>
            </a:r>
            <a:endParaRPr lang="el-GR" sz="2800" dirty="0">
              <a:solidFill>
                <a:schemeClr val="tx1">
                  <a:lumMod val="65000"/>
                  <a:lumOff val="35000"/>
                </a:schemeClr>
              </a:solidFill>
            </a:endParaRPr>
          </a:p>
          <a:p>
            <a:pPr marL="457200" indent="-457200">
              <a:buFont typeface="Wingdings" panose="05000000000000000000" pitchFamily="2" charset="2"/>
              <a:buChar char="Ø"/>
            </a:pPr>
            <a:r>
              <a:rPr lang="en-US" sz="2800" dirty="0">
                <a:solidFill>
                  <a:schemeClr val="tx1">
                    <a:lumMod val="65000"/>
                    <a:lumOff val="35000"/>
                  </a:schemeClr>
                </a:solidFill>
              </a:rPr>
              <a:t>D</a:t>
            </a:r>
            <a:r>
              <a:rPr lang="en-GB" sz="2800" dirty="0" err="1">
                <a:solidFill>
                  <a:schemeClr val="tx1">
                    <a:lumMod val="65000"/>
                    <a:lumOff val="35000"/>
                  </a:schemeClr>
                </a:solidFill>
              </a:rPr>
              <a:t>ecision</a:t>
            </a:r>
            <a:r>
              <a:rPr lang="en-GB" sz="2800" dirty="0">
                <a:solidFill>
                  <a:schemeClr val="tx1">
                    <a:lumMod val="65000"/>
                    <a:lumOff val="35000"/>
                  </a:schemeClr>
                </a:solidFill>
              </a:rPr>
              <a:t> making</a:t>
            </a:r>
            <a:r>
              <a:rPr lang="el-GR" sz="2800" dirty="0">
                <a:solidFill>
                  <a:schemeClr val="tx1">
                    <a:lumMod val="65000"/>
                    <a:lumOff val="35000"/>
                  </a:schemeClr>
                </a:solidFill>
              </a:rPr>
              <a:t>,</a:t>
            </a:r>
            <a:r>
              <a:rPr lang="en-GB" sz="2800" dirty="0">
                <a:solidFill>
                  <a:schemeClr val="tx1">
                    <a:lumMod val="65000"/>
                    <a:lumOff val="35000"/>
                  </a:schemeClr>
                </a:solidFill>
              </a:rPr>
              <a:t> and </a:t>
            </a:r>
            <a:endParaRPr lang="el-GR" sz="2800" dirty="0">
              <a:solidFill>
                <a:schemeClr val="tx1">
                  <a:lumMod val="65000"/>
                  <a:lumOff val="35000"/>
                </a:schemeClr>
              </a:solidFill>
            </a:endParaRPr>
          </a:p>
          <a:p>
            <a:pPr marL="457200" indent="-457200">
              <a:buFont typeface="Wingdings" panose="05000000000000000000" pitchFamily="2" charset="2"/>
              <a:buChar char="Ø"/>
            </a:pPr>
            <a:r>
              <a:rPr lang="en-US" sz="2800" dirty="0">
                <a:solidFill>
                  <a:schemeClr val="tx1">
                    <a:lumMod val="65000"/>
                    <a:lumOff val="35000"/>
                  </a:schemeClr>
                </a:solidFill>
              </a:rPr>
              <a:t>C</a:t>
            </a:r>
            <a:r>
              <a:rPr lang="en-GB" sz="2800" dirty="0" err="1">
                <a:solidFill>
                  <a:schemeClr val="tx1">
                    <a:lumMod val="65000"/>
                    <a:lumOff val="35000"/>
                  </a:schemeClr>
                </a:solidFill>
              </a:rPr>
              <a:t>ommunity</a:t>
            </a:r>
            <a:r>
              <a:rPr lang="en-GB" sz="2800" dirty="0">
                <a:solidFill>
                  <a:schemeClr val="tx1">
                    <a:lumMod val="65000"/>
                    <a:lumOff val="35000"/>
                  </a:schemeClr>
                </a:solidFill>
              </a:rPr>
              <a:t> relations</a:t>
            </a:r>
            <a:r>
              <a:rPr lang="en-GB" sz="2800" dirty="0">
                <a:solidFill>
                  <a:schemeClr val="tx1">
                    <a:lumMod val="50000"/>
                    <a:lumOff val="50000"/>
                  </a:schemeClr>
                </a:solidFill>
              </a:rPr>
              <a:t>.</a:t>
            </a:r>
            <a:endParaRPr lang="en-GB" sz="2400" dirty="0">
              <a:solidFill>
                <a:schemeClr val="tx1">
                  <a:lumMod val="50000"/>
                  <a:lumOff val="50000"/>
                </a:schemeClr>
              </a:solidFill>
            </a:endParaRPr>
          </a:p>
        </p:txBody>
      </p:sp>
      <p:pic>
        <p:nvPicPr>
          <p:cNvPr id="15" name="Picture 14" descr="A colorful circles above a person's head&#10;&#10;Description automatically generated">
            <a:extLst>
              <a:ext uri="{FF2B5EF4-FFF2-40B4-BE49-F238E27FC236}">
                <a16:creationId xmlns:a16="http://schemas.microsoft.com/office/drawing/2014/main" id="{2D5FFD6D-A870-51B3-F7DE-B15180F5B131}"/>
              </a:ext>
            </a:extLst>
          </p:cNvPr>
          <p:cNvPicPr>
            <a:picLocks noChangeAspect="1"/>
          </p:cNvPicPr>
          <p:nvPr/>
        </p:nvPicPr>
        <p:blipFill>
          <a:blip r:embed="rId2"/>
          <a:stretch>
            <a:fillRect/>
          </a:stretch>
        </p:blipFill>
        <p:spPr>
          <a:xfrm>
            <a:off x="6857999" y="2700339"/>
            <a:ext cx="3837802" cy="3198168"/>
          </a:xfrm>
          <a:prstGeom prst="rect">
            <a:avLst/>
          </a:prstGeom>
        </p:spPr>
      </p:pic>
      <p:sp>
        <p:nvSpPr>
          <p:cNvPr id="16" name="TextBox 15">
            <a:extLst>
              <a:ext uri="{FF2B5EF4-FFF2-40B4-BE49-F238E27FC236}">
                <a16:creationId xmlns:a16="http://schemas.microsoft.com/office/drawing/2014/main" id="{197E1ECA-359B-4EBD-6305-153E84168E93}"/>
              </a:ext>
            </a:extLst>
          </p:cNvPr>
          <p:cNvSpPr txBox="1"/>
          <p:nvPr/>
        </p:nvSpPr>
        <p:spPr>
          <a:xfrm>
            <a:off x="7574692" y="6054210"/>
            <a:ext cx="2780270" cy="338554"/>
          </a:xfrm>
          <a:prstGeom prst="rect">
            <a:avLst/>
          </a:prstGeom>
          <a:noFill/>
        </p:spPr>
        <p:txBody>
          <a:bodyPr wrap="square" rtlCol="0">
            <a:spAutoFit/>
          </a:bodyPr>
          <a:lstStyle/>
          <a:p>
            <a:r>
              <a:rPr lang="en-US" sz="1600" dirty="0">
                <a:hlinkClick r:id="rId3"/>
              </a:rPr>
              <a:t>Emotional Intelligence Source</a:t>
            </a:r>
            <a:endParaRPr lang="en-GB" sz="1600" dirty="0"/>
          </a:p>
        </p:txBody>
      </p:sp>
    </p:spTree>
    <p:extLst>
      <p:ext uri="{BB962C8B-B14F-4D97-AF65-F5344CB8AC3E}">
        <p14:creationId xmlns:p14="http://schemas.microsoft.com/office/powerpoint/2010/main" val="65061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normAutofit/>
          </a:bodyPr>
          <a:lstStyle/>
          <a:p>
            <a:r>
              <a:rPr lang="en-US" sz="4400" dirty="0"/>
              <a:t>The </a:t>
            </a:r>
            <a:r>
              <a:rPr lang="en-US" dirty="0"/>
              <a:t>Four pillars of Emotional Intelligence</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Effective Leadership</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 name="Immagine 13">
            <a:extLst>
              <a:ext uri="{FF2B5EF4-FFF2-40B4-BE49-F238E27FC236}">
                <a16:creationId xmlns:a16="http://schemas.microsoft.com/office/drawing/2014/main" id="{A36CFFE4-3FB7-8689-AC4E-303CF93172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77718" y="1813880"/>
            <a:ext cx="875870" cy="875870"/>
          </a:xfrm>
          <a:prstGeom prst="rect">
            <a:avLst/>
          </a:prstGeom>
          <a:ln>
            <a:solidFill>
              <a:schemeClr val="bg1">
                <a:lumMod val="95000"/>
              </a:schemeClr>
            </a:solidFill>
          </a:ln>
        </p:spPr>
      </p:pic>
      <p:pic>
        <p:nvPicPr>
          <p:cNvPr id="6" name="Immagine 14" descr="Self regulation - Free miscellaneous icons">
            <a:extLst>
              <a:ext uri="{FF2B5EF4-FFF2-40B4-BE49-F238E27FC236}">
                <a16:creationId xmlns:a16="http://schemas.microsoft.com/office/drawing/2014/main" id="{0691278F-A6D8-8700-4CCE-E0564C6D9F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3195" y="3096295"/>
            <a:ext cx="1115069" cy="1115069"/>
          </a:xfrm>
          <a:prstGeom prst="rect">
            <a:avLst/>
          </a:prstGeom>
          <a:noFill/>
          <a:ln>
            <a:solidFill>
              <a:schemeClr val="bg1">
                <a:lumMod val="95000"/>
              </a:schemeClr>
            </a:solidFill>
          </a:ln>
        </p:spPr>
      </p:pic>
      <p:pic>
        <p:nvPicPr>
          <p:cNvPr id="9" name="Immagine 15">
            <a:extLst>
              <a:ext uri="{FF2B5EF4-FFF2-40B4-BE49-F238E27FC236}">
                <a16:creationId xmlns:a16="http://schemas.microsoft.com/office/drawing/2014/main" id="{F92847AD-F820-030B-8419-6744B5621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201" y="4158756"/>
            <a:ext cx="1115069" cy="1115069"/>
          </a:xfrm>
          <a:prstGeom prst="rect">
            <a:avLst/>
          </a:prstGeom>
          <a:ln>
            <a:solidFill>
              <a:schemeClr val="bg1">
                <a:lumMod val="95000"/>
              </a:schemeClr>
            </a:solidFill>
          </a:ln>
        </p:spPr>
      </p:pic>
      <p:pic>
        <p:nvPicPr>
          <p:cNvPr id="10" name="Immagine 11">
            <a:extLst>
              <a:ext uri="{FF2B5EF4-FFF2-40B4-BE49-F238E27FC236}">
                <a16:creationId xmlns:a16="http://schemas.microsoft.com/office/drawing/2014/main" id="{D3480637-4275-1E3B-8850-B847623489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1200" y="5423842"/>
            <a:ext cx="1115070" cy="1115070"/>
          </a:xfrm>
          <a:prstGeom prst="rect">
            <a:avLst/>
          </a:prstGeom>
          <a:ln>
            <a:solidFill>
              <a:schemeClr val="bg1">
                <a:lumMod val="95000"/>
              </a:schemeClr>
            </a:solidFill>
          </a:ln>
        </p:spPr>
      </p:pic>
      <p:sp>
        <p:nvSpPr>
          <p:cNvPr id="11" name="TextBox 10">
            <a:extLst>
              <a:ext uri="{FF2B5EF4-FFF2-40B4-BE49-F238E27FC236}">
                <a16:creationId xmlns:a16="http://schemas.microsoft.com/office/drawing/2014/main" id="{8370388F-256F-C2F8-902D-0CA9E0FFDA7D}"/>
              </a:ext>
            </a:extLst>
          </p:cNvPr>
          <p:cNvSpPr txBox="1"/>
          <p:nvPr/>
        </p:nvSpPr>
        <p:spPr>
          <a:xfrm>
            <a:off x="1853588" y="1668404"/>
            <a:ext cx="9043012" cy="1330621"/>
          </a:xfrm>
          <a:prstGeom prst="rect">
            <a:avLst/>
          </a:prstGeom>
          <a:noFill/>
        </p:spPr>
        <p:txBody>
          <a:bodyPr wrap="square" rtlCol="0">
            <a:spAutoFit/>
          </a:bodyPr>
          <a:lstStyle/>
          <a:p>
            <a:pPr algn="just">
              <a:lnSpc>
                <a:spcPct val="115000"/>
              </a:lnSpc>
              <a:spcAft>
                <a:spcPts val="1125"/>
              </a:spcAft>
            </a:pPr>
            <a:r>
              <a:rPr lang="en-US" sz="1800" b="1"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Self awareness in Leadership</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07000"/>
              </a:lnSpc>
              <a:spcAft>
                <a:spcPts val="800"/>
              </a:spcAft>
            </a:pPr>
            <a:r>
              <a:rPr lang="en-GB" sz="1600" dirty="0">
                <a:solidFill>
                  <a:schemeClr val="tx1">
                    <a:lumMod val="65000"/>
                    <a:lumOff val="35000"/>
                  </a:schemeClr>
                </a:solidFill>
                <a:effectLst/>
                <a:latin typeface="Calibri" panose="020F0502020204030204" pitchFamily="34" charset="0"/>
                <a:ea typeface="Times New Roman" panose="02020603050405020304" pitchFamily="18" charset="0"/>
              </a:rPr>
              <a:t>Self-awareness involves understanding one's emotions, strengths, weaknesses, values, and impact on others. It is particularly vital in the agricultural sector, where leaders must navigate complex, often unpredictable environments.</a:t>
            </a:r>
            <a:endParaRPr lang="it-IT" sz="16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12" name="TextBox 11">
            <a:extLst>
              <a:ext uri="{FF2B5EF4-FFF2-40B4-BE49-F238E27FC236}">
                <a16:creationId xmlns:a16="http://schemas.microsoft.com/office/drawing/2014/main" id="{93603DE7-FDD4-071E-BFEB-01DE3C409807}"/>
              </a:ext>
            </a:extLst>
          </p:cNvPr>
          <p:cNvSpPr txBox="1"/>
          <p:nvPr/>
        </p:nvSpPr>
        <p:spPr>
          <a:xfrm>
            <a:off x="977718" y="3103037"/>
            <a:ext cx="8240423" cy="1101584"/>
          </a:xfrm>
          <a:prstGeom prst="rect">
            <a:avLst/>
          </a:prstGeom>
          <a:noFill/>
        </p:spPr>
        <p:txBody>
          <a:bodyPr wrap="square" rtlCol="0">
            <a:spAutoFit/>
          </a:bodyPr>
          <a:lstStyle/>
          <a:p>
            <a:pPr algn="just">
              <a:lnSpc>
                <a:spcPct val="115000"/>
              </a:lnSpc>
              <a:spcAft>
                <a:spcPts val="1125"/>
              </a:spcAft>
            </a:pPr>
            <a:r>
              <a:rPr lang="en-US" b="1"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Self-Regulation and Motivation </a:t>
            </a:r>
          </a:p>
          <a:p>
            <a:pPr algn="just">
              <a:lnSpc>
                <a:spcPct val="115000"/>
              </a:lnSpc>
              <a:spcAft>
                <a:spcPts val="1125"/>
              </a:spcAft>
            </a:pPr>
            <a:r>
              <a:rPr lang="en-GB" sz="1600" dirty="0">
                <a:solidFill>
                  <a:schemeClr val="tx1">
                    <a:lumMod val="65000"/>
                    <a:lumOff val="35000"/>
                  </a:schemeClr>
                </a:solidFill>
                <a:effectLst/>
                <a:latin typeface="Calibri" panose="020F0502020204030204" pitchFamily="34" charset="0"/>
                <a:ea typeface="Times New Roman" panose="02020603050405020304" pitchFamily="18" charset="0"/>
              </a:rPr>
              <a:t>Self-regulation refers to the ability to control or redirect disruptive emotions and impulses, while motivation involves being driven to achieve results for the sake of achieving results</a:t>
            </a:r>
            <a:endParaRPr lang="it-IT" sz="16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16" name="TextBox 15">
            <a:extLst>
              <a:ext uri="{FF2B5EF4-FFF2-40B4-BE49-F238E27FC236}">
                <a16:creationId xmlns:a16="http://schemas.microsoft.com/office/drawing/2014/main" id="{7EDB99EF-5FD9-7DC6-87FB-19551883895F}"/>
              </a:ext>
            </a:extLst>
          </p:cNvPr>
          <p:cNvSpPr txBox="1"/>
          <p:nvPr/>
        </p:nvSpPr>
        <p:spPr>
          <a:xfrm>
            <a:off x="2436602" y="4295492"/>
            <a:ext cx="7876984" cy="1067152"/>
          </a:xfrm>
          <a:prstGeom prst="rect">
            <a:avLst/>
          </a:prstGeom>
          <a:noFill/>
        </p:spPr>
        <p:txBody>
          <a:bodyPr wrap="square" rtlCol="0">
            <a:spAutoFit/>
          </a:bodyPr>
          <a:lstStyle/>
          <a:p>
            <a:pPr algn="just">
              <a:lnSpc>
                <a:spcPct val="115000"/>
              </a:lnSpc>
              <a:spcAft>
                <a:spcPts val="1125"/>
              </a:spcAft>
            </a:pPr>
            <a:r>
              <a:rPr lang="en-US" sz="1800" b="1"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Empathy in Agricultural Leadership</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07000"/>
              </a:lnSpc>
              <a:spcAft>
                <a:spcPts val="800"/>
              </a:spcAft>
            </a:pPr>
            <a:r>
              <a:rPr lang="en-GB" sz="1600"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Empathy involves understanding and sharing the feelings of others, a skill that is essential for effective communication, team building, and conflict resolution in the agricultural sector.</a:t>
            </a:r>
            <a:endParaRPr lang="it-IT" sz="16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17" name="TextBox 16">
            <a:extLst>
              <a:ext uri="{FF2B5EF4-FFF2-40B4-BE49-F238E27FC236}">
                <a16:creationId xmlns:a16="http://schemas.microsoft.com/office/drawing/2014/main" id="{8FCAD579-F5D6-CB75-6993-ABE17FAF4D18}"/>
              </a:ext>
            </a:extLst>
          </p:cNvPr>
          <p:cNvSpPr txBox="1"/>
          <p:nvPr/>
        </p:nvSpPr>
        <p:spPr>
          <a:xfrm>
            <a:off x="838200" y="5453515"/>
            <a:ext cx="8763000" cy="1067152"/>
          </a:xfrm>
          <a:prstGeom prst="rect">
            <a:avLst/>
          </a:prstGeom>
          <a:noFill/>
        </p:spPr>
        <p:txBody>
          <a:bodyPr wrap="square" rtlCol="0">
            <a:spAutoFit/>
          </a:bodyPr>
          <a:lstStyle/>
          <a:p>
            <a:pPr algn="just">
              <a:lnSpc>
                <a:spcPct val="115000"/>
              </a:lnSpc>
              <a:spcAft>
                <a:spcPts val="1125"/>
              </a:spcAft>
              <a:tabLst>
                <a:tab pos="736600" algn="l"/>
              </a:tabLst>
            </a:pPr>
            <a:r>
              <a:rPr lang="en-US" b="1"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Social Skills for effective communication</a:t>
            </a:r>
            <a:endParaRPr lang="it-IT"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07000"/>
              </a:lnSpc>
              <a:spcAft>
                <a:spcPts val="800"/>
              </a:spcAft>
            </a:pPr>
            <a:r>
              <a:rPr lang="en-GB" sz="1600" kern="1200" dirty="0">
                <a:solidFill>
                  <a:schemeClr val="tx1">
                    <a:lumMod val="65000"/>
                    <a:lumOff val="35000"/>
                  </a:schemeClr>
                </a:solidFill>
                <a:effectLst/>
                <a:latin typeface="+mn-lt"/>
                <a:ea typeface="+mn-ea"/>
                <a:cs typeface="+mn-cs"/>
              </a:rPr>
              <a:t>Social skills in leadership include effective communication, team building, conflict resolution, and the ability to inspire and influence others</a:t>
            </a:r>
            <a:endParaRPr lang="en-GB" sz="1600" dirty="0">
              <a:solidFill>
                <a:schemeClr val="tx1">
                  <a:lumMod val="65000"/>
                  <a:lumOff val="35000"/>
                </a:schemeClr>
              </a:solidFill>
            </a:endParaRPr>
          </a:p>
        </p:txBody>
      </p:sp>
    </p:spTree>
    <p:extLst>
      <p:ext uri="{BB962C8B-B14F-4D97-AF65-F5344CB8AC3E}">
        <p14:creationId xmlns:p14="http://schemas.microsoft.com/office/powerpoint/2010/main" val="3031706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normAutofit fontScale="90000"/>
          </a:bodyPr>
          <a:lstStyle/>
          <a:p>
            <a:r>
              <a:rPr lang="en-US" dirty="0"/>
              <a:t>Key characteristics of effective leader in general</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Effective leadership</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8" name="TextBox 7">
            <a:extLst>
              <a:ext uri="{FF2B5EF4-FFF2-40B4-BE49-F238E27FC236}">
                <a16:creationId xmlns:a16="http://schemas.microsoft.com/office/drawing/2014/main" id="{D0B14559-5AE4-FD8A-C2A5-6A5E30F83746}"/>
              </a:ext>
            </a:extLst>
          </p:cNvPr>
          <p:cNvSpPr txBox="1"/>
          <p:nvPr/>
        </p:nvSpPr>
        <p:spPr>
          <a:xfrm>
            <a:off x="925727" y="1690714"/>
            <a:ext cx="9807146" cy="4665636"/>
          </a:xfrm>
          <a:prstGeom prst="rect">
            <a:avLst/>
          </a:prstGeom>
          <a:noFill/>
        </p:spPr>
        <p:txBody>
          <a:bodyPr wrap="square" rtlCol="0">
            <a:spAutoFit/>
          </a:bodyPr>
          <a:lstStyle/>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Advocates the vision of the </a:t>
            </a:r>
            <a:r>
              <a:rPr lang="en-US" sz="1800" i="1" kern="1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organisation</a:t>
            </a: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has strategic thinking, recognizes the importance and pursues financial sustainability, works to defend the interests and achieve the objectives of the </a:t>
            </a:r>
            <a:r>
              <a:rPr lang="en-US" sz="1800" i="1" kern="1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organisation</a:t>
            </a: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Engages in continuous empowerment and encouragement of human resources, which aims at active participation of all, continuous improvement of the organization's operations and the products/services produced.</a:t>
            </a:r>
            <a:endPar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Has an intuitive approach which is particularly useful in times of uncertainty and insecurity.</a:t>
            </a:r>
            <a:endPar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Has an understanding of the strengths and weaknesses of each individual and/or team and/or the </a:t>
            </a:r>
            <a:r>
              <a:rPr lang="en-US" sz="1800" i="1" kern="1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organisation</a:t>
            </a: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he/she leads. </a:t>
            </a:r>
            <a:endPar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Possesses values consistent with those of the </a:t>
            </a:r>
            <a:r>
              <a:rPr lang="en-US" sz="1800" i="1" kern="1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organisation</a:t>
            </a: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including respect for all members of the </a:t>
            </a:r>
            <a:r>
              <a:rPr lang="en-US" sz="1800" i="1" kern="100" dirty="0" err="1">
                <a:solidFill>
                  <a:srgbClr val="808080"/>
                </a:solidFill>
                <a:effectLst/>
                <a:latin typeface="Calibri" panose="020F0502020204030204" pitchFamily="34" charset="0"/>
                <a:ea typeface="Calibri" panose="020F0502020204030204" pitchFamily="34" charset="0"/>
                <a:cs typeface="Calibri" panose="020F0502020204030204" pitchFamily="34" charset="0"/>
              </a:rPr>
              <a:t>organisation</a:t>
            </a: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regardless of their position, and promotes the principle of trust and honesty.</a:t>
            </a:r>
            <a:endPar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Motivates, inspires and contributes to the personal development of the organization’s staff</a:t>
            </a:r>
            <a:endParaRPr lang="en-GB"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903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050B1-31AF-E2D6-FE84-1854DB2D97D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37CF7E07-DADA-FB1A-174D-751ED0F9C213}"/>
              </a:ext>
            </a:extLst>
          </p:cNvPr>
          <p:cNvSpPr>
            <a:spLocks noGrp="1"/>
          </p:cNvSpPr>
          <p:nvPr>
            <p:ph type="title"/>
          </p:nvPr>
        </p:nvSpPr>
        <p:spPr>
          <a:xfrm>
            <a:off x="949411" y="911706"/>
            <a:ext cx="10515600" cy="1009651"/>
          </a:xfrm>
        </p:spPr>
        <p:txBody>
          <a:bodyPr>
            <a:normAutofit/>
          </a:bodyPr>
          <a:lstStyle/>
          <a:p>
            <a:r>
              <a:rPr lang="en-US" dirty="0"/>
              <a:t>Key skills of effective leader in general</a:t>
            </a:r>
            <a:endParaRPr lang="en-GB" dirty="0"/>
          </a:p>
        </p:txBody>
      </p:sp>
      <p:sp>
        <p:nvSpPr>
          <p:cNvPr id="2" name="Segnaposto piè di pagina 1">
            <a:extLst>
              <a:ext uri="{FF2B5EF4-FFF2-40B4-BE49-F238E27FC236}">
                <a16:creationId xmlns:a16="http://schemas.microsoft.com/office/drawing/2014/main" id="{6979651E-BC3E-0512-2E8C-05A81A742D4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Effective leadership</a:t>
            </a:r>
          </a:p>
        </p:txBody>
      </p:sp>
      <p:sp>
        <p:nvSpPr>
          <p:cNvPr id="3" name="Segnaposto numero diapositiva 2">
            <a:extLst>
              <a:ext uri="{FF2B5EF4-FFF2-40B4-BE49-F238E27FC236}">
                <a16:creationId xmlns:a16="http://schemas.microsoft.com/office/drawing/2014/main" id="{641EBDE9-D5A1-BCA3-3A03-7F2B4A94C224}"/>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8" name="TextBox 7">
            <a:extLst>
              <a:ext uri="{FF2B5EF4-FFF2-40B4-BE49-F238E27FC236}">
                <a16:creationId xmlns:a16="http://schemas.microsoft.com/office/drawing/2014/main" id="{98E25CB3-58E0-AF7A-5F44-60786A2810AF}"/>
              </a:ext>
            </a:extLst>
          </p:cNvPr>
          <p:cNvSpPr txBox="1"/>
          <p:nvPr/>
        </p:nvSpPr>
        <p:spPr>
          <a:xfrm>
            <a:off x="1303638" y="2439055"/>
            <a:ext cx="9807146" cy="2919004"/>
          </a:xfrm>
          <a:prstGeom prst="rect">
            <a:avLst/>
          </a:prstGeom>
          <a:noFill/>
        </p:spPr>
        <p:txBody>
          <a:bodyPr wrap="square" rtlCol="0">
            <a:spAutoFit/>
          </a:bodyPr>
          <a:lstStyle/>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Has analytical skills, can </a:t>
            </a:r>
            <a:r>
              <a:rPr lang="en-US" sz="1800" i="1" kern="1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analyse</a:t>
            </a:r>
            <a:r>
              <a:rPr lang="en-US" sz="1800" i="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 situation in depth, identify causes and effects</a:t>
            </a:r>
            <a:endParaRPr lang="en-GB" sz="18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Possesses human (or alternatively soft) skills, which contribute to understanding human behaviour and the ability to guide, and improve behaviour within the </a:t>
            </a:r>
            <a:r>
              <a:rPr lang="en-US" sz="1800" i="1" kern="1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organisation</a:t>
            </a:r>
            <a:endParaRPr lang="en-GB" sz="18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Understands the wider social enterprise environment, promotes innovation and has creative thinking skills.</a:t>
            </a:r>
            <a:endParaRPr lang="en-GB" sz="18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Distinguished for his/her self-awareness, adaptability and ambition. </a:t>
            </a:r>
          </a:p>
          <a:p>
            <a:pPr marL="342900" lvl="0" indent="-342900" algn="just">
              <a:lnSpc>
                <a:spcPct val="115000"/>
              </a:lnSpc>
              <a:spcBef>
                <a:spcPts val="600"/>
              </a:spcBef>
              <a:spcAft>
                <a:spcPts val="600"/>
              </a:spcAft>
              <a:buFont typeface="Wingdings" panose="05000000000000000000" pitchFamily="2" charset="2"/>
              <a:buChar char=""/>
            </a:pPr>
            <a:r>
              <a:rPr lang="en-US" sz="1800" i="1" kern="100" dirty="0">
                <a:solidFill>
                  <a:schemeClr val="tx1">
                    <a:lumMod val="65000"/>
                    <a:lumOff val="35000"/>
                  </a:schemeClr>
                </a:solidFill>
                <a:effectLst/>
                <a:latin typeface="Minion Pro"/>
                <a:ea typeface="Calibri" panose="020F0502020204030204" pitchFamily="34" charset="0"/>
                <a:cs typeface="Calibri" panose="020F0502020204030204" pitchFamily="34" charset="0"/>
              </a:rPr>
              <a:t>Has interpersonal communication and collaboration skills</a:t>
            </a:r>
            <a:endParaRPr lang="en-GB" sz="18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619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dirty="0"/>
              <a:t>Practical Activity #3</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Effective negotiation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24</a:t>
            </a:fld>
            <a:endParaRPr lang="en-US" dirty="0"/>
          </a:p>
        </p:txBody>
      </p:sp>
      <p:sp>
        <p:nvSpPr>
          <p:cNvPr id="6" name="Segnaposto contenuto 7">
            <a:extLst>
              <a:ext uri="{FF2B5EF4-FFF2-40B4-BE49-F238E27FC236}">
                <a16:creationId xmlns:a16="http://schemas.microsoft.com/office/drawing/2014/main" id="{F2ABEB4C-E89E-81EA-913B-5AC3A510FFE2}"/>
              </a:ext>
            </a:extLst>
          </p:cNvPr>
          <p:cNvSpPr>
            <a:spLocks noGrp="1"/>
          </p:cNvSpPr>
          <p:nvPr>
            <p:ph idx="1"/>
          </p:nvPr>
        </p:nvSpPr>
        <p:spPr>
          <a:xfrm>
            <a:off x="838200" y="1825625"/>
            <a:ext cx="10515600" cy="4351338"/>
          </a:xfrm>
        </p:spPr>
        <p:txBody>
          <a:bodyPr anchor="ctr"/>
          <a:lstStyle/>
          <a:p>
            <a:pPr marL="0" indent="0" algn="ctr">
              <a:lnSpc>
                <a:spcPct val="107000"/>
              </a:lnSpc>
              <a:spcAft>
                <a:spcPts val="800"/>
              </a:spcAft>
              <a:buNone/>
            </a:pPr>
            <a:r>
              <a:rPr lang="en-GB" sz="24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Think of two managers/ leaders/ supervisors/ Agribusiness owners in your working environment, who represent two different “schools of leadership”. The first one represents a leader with high levels of EQ and the second one, a strong personality with high levels of IQ but clearly perceived low levels of EQ. </a:t>
            </a:r>
          </a:p>
          <a:p>
            <a:pPr marL="0" indent="0" algn="ctr">
              <a:lnSpc>
                <a:spcPct val="107000"/>
              </a:lnSpc>
              <a:spcAft>
                <a:spcPts val="800"/>
              </a:spcAft>
              <a:buNone/>
            </a:pPr>
            <a:r>
              <a:rPr lang="en-GB" sz="24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What were the relationships of each one with their subordinates and /or various key stakeholders? What was the climate in the working environment? Were their workers motivated and committed? After answering the abovementioned questions, please reflect the extent to which  EQ or its absence in leadership signifies the Agribusiness’s success. </a:t>
            </a:r>
          </a:p>
          <a:p>
            <a:pPr marL="0" indent="0">
              <a:buNone/>
            </a:pPr>
            <a:endParaRPr lang="en-GB" dirty="0"/>
          </a:p>
        </p:txBody>
      </p:sp>
    </p:spTree>
    <p:extLst>
      <p:ext uri="{BB962C8B-B14F-4D97-AF65-F5344CB8AC3E}">
        <p14:creationId xmlns:p14="http://schemas.microsoft.com/office/powerpoint/2010/main" val="1787083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sz="4400" dirty="0"/>
              <a:t>Leadership  styles</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Effective leadership</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25</a:t>
            </a:fld>
            <a:endParaRPr lang="en-US" dirty="0"/>
          </a:p>
        </p:txBody>
      </p:sp>
      <p:sp>
        <p:nvSpPr>
          <p:cNvPr id="3" name="CasellaDiTesto 2">
            <a:extLst>
              <a:ext uri="{FF2B5EF4-FFF2-40B4-BE49-F238E27FC236}">
                <a16:creationId xmlns:a16="http://schemas.microsoft.com/office/drawing/2014/main" id="{A57C770F-4659-C81F-E7B1-FD3F49A5869B}"/>
              </a:ext>
            </a:extLst>
          </p:cNvPr>
          <p:cNvSpPr txBox="1"/>
          <p:nvPr/>
        </p:nvSpPr>
        <p:spPr>
          <a:xfrm>
            <a:off x="656254" y="1804923"/>
            <a:ext cx="10973621" cy="968278"/>
          </a:xfrm>
          <a:prstGeom prst="rect">
            <a:avLst/>
          </a:prstGeom>
          <a:noFill/>
        </p:spPr>
        <p:txBody>
          <a:bodyPr wrap="square" rtlCol="0">
            <a:spAutoFit/>
          </a:bodyPr>
          <a:lstStyle/>
          <a:p>
            <a:pPr algn="just">
              <a:lnSpc>
                <a:spcPct val="107000"/>
              </a:lnSpc>
              <a:spcAft>
                <a:spcPts val="800"/>
              </a:spcAft>
            </a:pPr>
            <a:r>
              <a:rPr lang="en-US" b="1" kern="100" dirty="0">
                <a:solidFill>
                  <a:schemeClr val="tx1">
                    <a:lumMod val="65000"/>
                    <a:lumOff val="35000"/>
                  </a:schemeClr>
                </a:solidFill>
                <a:ea typeface="Calibri" panose="020F0502020204030204" pitchFamily="34" charset="0"/>
                <a:cs typeface="Times New Roman" panose="02020603050405020304" pitchFamily="18" charset="0"/>
              </a:rPr>
              <a:t>The Leadership styles </a:t>
            </a:r>
            <a:r>
              <a:rPr lang="en-GB" kern="100" dirty="0">
                <a:solidFill>
                  <a:schemeClr val="tx1">
                    <a:lumMod val="65000"/>
                    <a:lumOff val="35000"/>
                  </a:schemeClr>
                </a:solidFill>
                <a:ea typeface="Calibri" panose="020F0502020204030204" pitchFamily="34" charset="0"/>
                <a:cs typeface="Times New Roman" panose="02020603050405020304" pitchFamily="18" charset="0"/>
              </a:rPr>
              <a:t>followed in a business affects its course in time, success, and effectiveness by enhancing employees’ involvement, improving levels of innovation, creating higher revenues, and contributing positively to its financial performance </a:t>
            </a:r>
            <a:endParaRPr lang="it-IT" sz="18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
        <p:nvSpPr>
          <p:cNvPr id="6" name="CasellaDiTesto 5">
            <a:extLst>
              <a:ext uri="{FF2B5EF4-FFF2-40B4-BE49-F238E27FC236}">
                <a16:creationId xmlns:a16="http://schemas.microsoft.com/office/drawing/2014/main" id="{92298E99-C495-2A07-DDC0-20553500A6BF}"/>
              </a:ext>
            </a:extLst>
          </p:cNvPr>
          <p:cNvSpPr txBox="1"/>
          <p:nvPr/>
        </p:nvSpPr>
        <p:spPr>
          <a:xfrm>
            <a:off x="656253" y="2793624"/>
            <a:ext cx="10973622" cy="369332"/>
          </a:xfrm>
          <a:prstGeom prst="rect">
            <a:avLst/>
          </a:prstGeom>
          <a:noFill/>
        </p:spPr>
        <p:txBody>
          <a:bodyPr wrap="square">
            <a:spAutoFit/>
          </a:bodyPr>
          <a:lstStyle/>
          <a:p>
            <a:r>
              <a:rPr lang="en-US" sz="1800" kern="100" dirty="0">
                <a:solidFill>
                  <a:schemeClr val="tx1">
                    <a:lumMod val="65000"/>
                    <a:lumOff val="35000"/>
                  </a:schemeClr>
                </a:solidFill>
                <a:effectLst/>
                <a:ea typeface="Calibri" panose="020F0502020204030204" pitchFamily="34" charset="0"/>
                <a:cs typeface="Times New Roman" panose="02020603050405020304" pitchFamily="18" charset="0"/>
              </a:rPr>
              <a:t> In the farming context, the leadership styles to be analyzed are the following:.</a:t>
            </a:r>
            <a:endParaRPr lang="it-IT"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21517141-4558-E7A4-0D3E-3D024FE871B3}"/>
              </a:ext>
            </a:extLst>
          </p:cNvPr>
          <p:cNvSpPr txBox="1"/>
          <p:nvPr/>
        </p:nvSpPr>
        <p:spPr>
          <a:xfrm>
            <a:off x="656253" y="3361038"/>
            <a:ext cx="8438320" cy="2524922"/>
          </a:xfrm>
          <a:prstGeom prst="rect">
            <a:avLst/>
          </a:prstGeom>
          <a:noFill/>
        </p:spPr>
        <p:txBody>
          <a:bodyPr wrap="square">
            <a:spAutoFit/>
          </a:bodyPr>
          <a:lstStyle/>
          <a:p>
            <a:pPr marL="342900" lvl="0" indent="-342900" algn="just">
              <a:lnSpc>
                <a:spcPct val="107000"/>
              </a:lnSpc>
              <a:spcAft>
                <a:spcPts val="800"/>
              </a:spcAft>
              <a:buAutoNum type="arabicPeriod"/>
            </a:pPr>
            <a:r>
              <a:rPr lang="en-US" sz="1800" b="1" kern="100" dirty="0">
                <a:solidFill>
                  <a:schemeClr val="tx1">
                    <a:lumMod val="65000"/>
                    <a:lumOff val="35000"/>
                  </a:schemeClr>
                </a:solidFill>
                <a:effectLst/>
                <a:ea typeface="Calibri" panose="020F0502020204030204" pitchFamily="34" charset="0"/>
                <a:cs typeface="Times New Roman" panose="02020603050405020304" pitchFamily="18" charset="0"/>
              </a:rPr>
              <a:t>Transactional leadership style</a:t>
            </a:r>
            <a:r>
              <a:rPr lang="en-US" sz="1800"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it-IT" sz="2000" dirty="0">
              <a:solidFill>
                <a:schemeClr val="tx1">
                  <a:lumMod val="65000"/>
                  <a:lumOff val="35000"/>
                </a:schemeClr>
              </a:solidFill>
              <a:ea typeface="Calibri" panose="020F0502020204030204" pitchFamily="34" charset="0"/>
              <a:cs typeface="Open Sans" panose="020B0606030504020204" pitchFamily="34" charset="0"/>
            </a:endParaRPr>
          </a:p>
          <a:p>
            <a:pPr algn="just">
              <a:lnSpc>
                <a:spcPct val="115000"/>
              </a:lnSpc>
              <a:spcAft>
                <a:spcPts val="1125"/>
              </a:spcAft>
            </a:pPr>
            <a:r>
              <a:rPr lang="en-GB" sz="1800"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It focuses on the exchange between leaders and followers, often involving a system of rewards and penalties. This style can be effective in structured environments such as agricultural organizations with clear goals and tasks.</a:t>
            </a:r>
            <a:endParaRPr lang="en-GB"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15000"/>
              </a:lnSpc>
              <a:spcAft>
                <a:spcPts val="1125"/>
              </a:spcAft>
            </a:pPr>
            <a:r>
              <a:rPr lang="en-GB" sz="1800"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This style involves setting clear expectations, establishing goals, and rewarding or correcting behaviour as necessary. Transactional leaders focus on contingent rewards and corrective actions to ensure that followers meet established standards and goals.</a:t>
            </a:r>
            <a:endParaRPr lang="en-GB"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5" name="Picture 4" descr="A person pointing at a medal and a file&#10;&#10;Description automatically generated">
            <a:extLst>
              <a:ext uri="{FF2B5EF4-FFF2-40B4-BE49-F238E27FC236}">
                <a16:creationId xmlns:a16="http://schemas.microsoft.com/office/drawing/2014/main" id="{57068E14-9DCB-471C-3B10-842F06C5E243}"/>
              </a:ext>
            </a:extLst>
          </p:cNvPr>
          <p:cNvPicPr>
            <a:picLocks noChangeAspect="1"/>
          </p:cNvPicPr>
          <p:nvPr/>
        </p:nvPicPr>
        <p:blipFill>
          <a:blip r:embed="rId2"/>
          <a:stretch>
            <a:fillRect/>
          </a:stretch>
        </p:blipFill>
        <p:spPr>
          <a:xfrm>
            <a:off x="9271361" y="3499063"/>
            <a:ext cx="2809504" cy="1747785"/>
          </a:xfrm>
          <a:prstGeom prst="rect">
            <a:avLst/>
          </a:prstGeom>
        </p:spPr>
      </p:pic>
      <p:sp>
        <p:nvSpPr>
          <p:cNvPr id="10" name="TextBox 9">
            <a:extLst>
              <a:ext uri="{FF2B5EF4-FFF2-40B4-BE49-F238E27FC236}">
                <a16:creationId xmlns:a16="http://schemas.microsoft.com/office/drawing/2014/main" id="{8C2E7A08-0E09-0CBB-9B06-7DAC212BCCF9}"/>
              </a:ext>
            </a:extLst>
          </p:cNvPr>
          <p:cNvSpPr txBox="1"/>
          <p:nvPr/>
        </p:nvSpPr>
        <p:spPr>
          <a:xfrm>
            <a:off x="10083115" y="5373530"/>
            <a:ext cx="1103870" cy="307777"/>
          </a:xfrm>
          <a:prstGeom prst="rect">
            <a:avLst/>
          </a:prstGeom>
          <a:noFill/>
        </p:spPr>
        <p:txBody>
          <a:bodyPr wrap="square" rtlCol="0">
            <a:spAutoFit/>
          </a:bodyPr>
          <a:lstStyle/>
          <a:p>
            <a:r>
              <a:rPr lang="en-US" sz="1400" i="1" dirty="0">
                <a:hlinkClick r:id="rId3"/>
              </a:rPr>
              <a:t>Source</a:t>
            </a:r>
            <a:endParaRPr lang="en-GB" sz="1400" i="1" dirty="0"/>
          </a:p>
        </p:txBody>
      </p:sp>
    </p:spTree>
    <p:extLst>
      <p:ext uri="{BB962C8B-B14F-4D97-AF65-F5344CB8AC3E}">
        <p14:creationId xmlns:p14="http://schemas.microsoft.com/office/powerpoint/2010/main" val="698474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a:xfrm>
            <a:off x="838200" y="723716"/>
            <a:ext cx="10515600" cy="877888"/>
          </a:xfrm>
        </p:spPr>
        <p:txBody>
          <a:bodyPr>
            <a:normAutofit/>
          </a:bodyPr>
          <a:lstStyle/>
          <a:p>
            <a:r>
              <a:rPr lang="it-IT" sz="4400" dirty="0"/>
              <a:t>Leadership styles</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Effective leadership</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26</a:t>
            </a:fld>
            <a:endParaRPr lang="en-US" dirty="0"/>
          </a:p>
        </p:txBody>
      </p:sp>
      <p:sp>
        <p:nvSpPr>
          <p:cNvPr id="7" name="CasellaDiTesto 6">
            <a:extLst>
              <a:ext uri="{FF2B5EF4-FFF2-40B4-BE49-F238E27FC236}">
                <a16:creationId xmlns:a16="http://schemas.microsoft.com/office/drawing/2014/main" id="{21517141-4558-E7A4-0D3E-3D024FE871B3}"/>
              </a:ext>
            </a:extLst>
          </p:cNvPr>
          <p:cNvSpPr txBox="1"/>
          <p:nvPr/>
        </p:nvSpPr>
        <p:spPr>
          <a:xfrm>
            <a:off x="1970295" y="3855830"/>
            <a:ext cx="9538996" cy="2524922"/>
          </a:xfrm>
          <a:prstGeom prst="rect">
            <a:avLst/>
          </a:prstGeom>
          <a:noFill/>
        </p:spPr>
        <p:txBody>
          <a:bodyPr wrap="square">
            <a:spAutoFit/>
          </a:bodyPr>
          <a:lstStyle/>
          <a:p>
            <a:pPr lvl="0" algn="just">
              <a:lnSpc>
                <a:spcPct val="107000"/>
              </a:lnSpc>
              <a:spcAft>
                <a:spcPts val="800"/>
              </a:spcAft>
            </a:pPr>
            <a:r>
              <a:rPr lang="en-US" sz="1800" b="1" kern="100" dirty="0">
                <a:solidFill>
                  <a:schemeClr val="tx1">
                    <a:lumMod val="65000"/>
                    <a:lumOff val="35000"/>
                  </a:schemeClr>
                </a:solidFill>
                <a:effectLst/>
                <a:ea typeface="Calibri" panose="020F0502020204030204" pitchFamily="34" charset="0"/>
                <a:cs typeface="Times New Roman" panose="02020603050405020304" pitchFamily="18" charset="0"/>
              </a:rPr>
              <a:t>3. Servant Leadership</a:t>
            </a:r>
            <a:r>
              <a:rPr lang="en-US" sz="1800"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it-IT" sz="2000" dirty="0">
              <a:solidFill>
                <a:schemeClr val="tx1">
                  <a:lumMod val="65000"/>
                  <a:lumOff val="35000"/>
                </a:schemeClr>
              </a:solidFill>
              <a:ea typeface="Calibri" panose="020F0502020204030204" pitchFamily="34" charset="0"/>
              <a:cs typeface="Open Sans" panose="020B0606030504020204" pitchFamily="34" charset="0"/>
            </a:endParaRPr>
          </a:p>
          <a:p>
            <a:pPr algn="just">
              <a:lnSpc>
                <a:spcPct val="115000"/>
              </a:lnSpc>
              <a:spcAft>
                <a:spcPts val="1125"/>
              </a:spcAft>
            </a:pPr>
            <a:r>
              <a:rPr lang="en-GB"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It emphasizes the leader's role as a servant first, prioritizing the needs of others, including employees and community members. This approach can be particularly effective in community-oriented agricultural settings.</a:t>
            </a:r>
            <a:endParaRPr lang="en-GB"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15000"/>
              </a:lnSpc>
              <a:spcAft>
                <a:spcPts val="1125"/>
              </a:spcAft>
            </a:pPr>
            <a:r>
              <a:rPr lang="en-GB"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It involves serving others with empathy, humility, and a commitment to their well-being and development. The key idea is that by prioritizing the needs of their team members, leaders can foster a supportive environment that encourages personal and professional growth.</a:t>
            </a:r>
            <a:endParaRPr lang="en-GB"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4" name="CasellaDiTesto 3">
            <a:extLst>
              <a:ext uri="{FF2B5EF4-FFF2-40B4-BE49-F238E27FC236}">
                <a16:creationId xmlns:a16="http://schemas.microsoft.com/office/drawing/2014/main" id="{D9A219EB-B74C-1ED4-7D8F-EF33FC1B4321}"/>
              </a:ext>
            </a:extLst>
          </p:cNvPr>
          <p:cNvSpPr txBox="1"/>
          <p:nvPr/>
        </p:nvSpPr>
        <p:spPr>
          <a:xfrm>
            <a:off x="2057399" y="1556384"/>
            <a:ext cx="9538996" cy="2206373"/>
          </a:xfrm>
          <a:prstGeom prst="rect">
            <a:avLst/>
          </a:prstGeom>
          <a:noFill/>
        </p:spPr>
        <p:txBody>
          <a:bodyPr wrap="square">
            <a:spAutoFit/>
          </a:bodyPr>
          <a:lstStyle/>
          <a:p>
            <a:pPr lvl="0" algn="just">
              <a:lnSpc>
                <a:spcPct val="107000"/>
              </a:lnSpc>
              <a:spcAft>
                <a:spcPts val="800"/>
              </a:spcAft>
            </a:pPr>
            <a:r>
              <a:rPr lang="en-US" sz="1800" b="1" kern="100" dirty="0">
                <a:solidFill>
                  <a:schemeClr val="tx1">
                    <a:lumMod val="65000"/>
                    <a:lumOff val="35000"/>
                  </a:schemeClr>
                </a:solidFill>
                <a:effectLst/>
                <a:ea typeface="Calibri" panose="020F0502020204030204" pitchFamily="34" charset="0"/>
                <a:cs typeface="Times New Roman" panose="02020603050405020304" pitchFamily="18" charset="0"/>
              </a:rPr>
              <a:t>2. Transformational style</a:t>
            </a:r>
            <a:r>
              <a:rPr lang="en-US" sz="1800" kern="100" dirty="0">
                <a:solidFill>
                  <a:schemeClr val="tx1">
                    <a:lumMod val="65000"/>
                    <a:lumOff val="35000"/>
                  </a:schemeClr>
                </a:solidFill>
                <a:effectLst/>
                <a:ea typeface="Calibri" panose="020F0502020204030204" pitchFamily="34" charset="0"/>
                <a:cs typeface="Times New Roman" panose="02020603050405020304" pitchFamily="18" charset="0"/>
              </a:rPr>
              <a:t>:</a:t>
            </a:r>
            <a:endParaRPr lang="it-IT" sz="2000" dirty="0">
              <a:solidFill>
                <a:schemeClr val="tx1">
                  <a:lumMod val="65000"/>
                  <a:lumOff val="35000"/>
                </a:schemeClr>
              </a:solidFill>
              <a:effectLst/>
              <a:ea typeface="Times New Roman" panose="02020603050405020304" pitchFamily="18" charset="0"/>
              <a:cs typeface="Open Sans" panose="020B0606030504020204" pitchFamily="34" charset="0"/>
            </a:endParaRPr>
          </a:p>
          <a:p>
            <a:pPr algn="just">
              <a:lnSpc>
                <a:spcPct val="115000"/>
              </a:lnSpc>
              <a:spcAft>
                <a:spcPts val="1125"/>
              </a:spcAft>
            </a:pPr>
            <a:r>
              <a:rPr lang="en-GB" sz="1800"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It involves inspiring and motivating followers to achieve more than originally intended. This style is especially relevant in agriculture, where leaders often must drive innovation and change.</a:t>
            </a:r>
            <a:endParaRPr lang="en-GB"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15000"/>
              </a:lnSpc>
              <a:spcAft>
                <a:spcPts val="1125"/>
              </a:spcAft>
            </a:pPr>
            <a:r>
              <a:rPr lang="en-GB" sz="1800" dirty="0">
                <a:solidFill>
                  <a:schemeClr val="tx1">
                    <a:lumMod val="65000"/>
                    <a:lumOff val="35000"/>
                  </a:schemeClr>
                </a:solidFill>
                <a:effectLst/>
                <a:latin typeface="Calibri" panose="020F0502020204030204" pitchFamily="34" charset="0"/>
                <a:ea typeface="Times New Roman" panose="02020603050405020304" pitchFamily="18" charset="0"/>
                <a:cs typeface="Open Sans" panose="020B0606030504020204" pitchFamily="34" charset="0"/>
              </a:rPr>
              <a:t>Leaders who practice this style often exhibit charisma, vision, intellectual stimulation, and individualized consideration to empower their followers to exceed expectations and transform their attitudes and perspectives.</a:t>
            </a:r>
            <a:endParaRPr lang="en-GB"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6" name="Picture 5">
            <a:extLst>
              <a:ext uri="{FF2B5EF4-FFF2-40B4-BE49-F238E27FC236}">
                <a16:creationId xmlns:a16="http://schemas.microsoft.com/office/drawing/2014/main" id="{2B1D2F21-4B58-3ECF-85E1-0558C3C75C2C}"/>
              </a:ext>
            </a:extLst>
          </p:cNvPr>
          <p:cNvPicPr>
            <a:picLocks noChangeAspect="1"/>
          </p:cNvPicPr>
          <p:nvPr/>
        </p:nvPicPr>
        <p:blipFill>
          <a:blip r:embed="rId2"/>
          <a:stretch>
            <a:fillRect/>
          </a:stretch>
        </p:blipFill>
        <p:spPr>
          <a:xfrm>
            <a:off x="717742" y="2107469"/>
            <a:ext cx="1037663" cy="1037663"/>
          </a:xfrm>
          <a:prstGeom prst="rect">
            <a:avLst/>
          </a:prstGeom>
        </p:spPr>
      </p:pic>
      <p:sp>
        <p:nvSpPr>
          <p:cNvPr id="10" name="TextBox 9">
            <a:extLst>
              <a:ext uri="{FF2B5EF4-FFF2-40B4-BE49-F238E27FC236}">
                <a16:creationId xmlns:a16="http://schemas.microsoft.com/office/drawing/2014/main" id="{EC098268-507D-DFED-85B8-2C7BF946108F}"/>
              </a:ext>
            </a:extLst>
          </p:cNvPr>
          <p:cNvSpPr txBox="1"/>
          <p:nvPr/>
        </p:nvSpPr>
        <p:spPr>
          <a:xfrm>
            <a:off x="838200" y="3304449"/>
            <a:ext cx="752712" cy="307777"/>
          </a:xfrm>
          <a:prstGeom prst="rect">
            <a:avLst/>
          </a:prstGeom>
          <a:noFill/>
        </p:spPr>
        <p:txBody>
          <a:bodyPr wrap="square" rtlCol="0">
            <a:spAutoFit/>
          </a:bodyPr>
          <a:lstStyle/>
          <a:p>
            <a:r>
              <a:rPr lang="en-US" sz="1400" dirty="0">
                <a:hlinkClick r:id="rId3" action="ppaction://hlinkfile"/>
              </a:rPr>
              <a:t>source</a:t>
            </a:r>
            <a:endParaRPr lang="en-GB" sz="1400" dirty="0"/>
          </a:p>
        </p:txBody>
      </p:sp>
      <p:pic>
        <p:nvPicPr>
          <p:cNvPr id="15" name="Picture 14" descr="A couple of people holding a heart&#10;&#10;Description automatically generated">
            <a:extLst>
              <a:ext uri="{FF2B5EF4-FFF2-40B4-BE49-F238E27FC236}">
                <a16:creationId xmlns:a16="http://schemas.microsoft.com/office/drawing/2014/main" id="{4BFD7D48-C9F0-8473-C272-BDE2F4FF31AA}"/>
              </a:ext>
            </a:extLst>
          </p:cNvPr>
          <p:cNvPicPr>
            <a:picLocks noChangeAspect="1"/>
          </p:cNvPicPr>
          <p:nvPr/>
        </p:nvPicPr>
        <p:blipFill>
          <a:blip r:embed="rId4"/>
          <a:stretch>
            <a:fillRect/>
          </a:stretch>
        </p:blipFill>
        <p:spPr>
          <a:xfrm>
            <a:off x="717742" y="4354465"/>
            <a:ext cx="1142171" cy="1142171"/>
          </a:xfrm>
          <a:prstGeom prst="rect">
            <a:avLst/>
          </a:prstGeom>
        </p:spPr>
      </p:pic>
      <p:sp>
        <p:nvSpPr>
          <p:cNvPr id="16" name="TextBox 15">
            <a:extLst>
              <a:ext uri="{FF2B5EF4-FFF2-40B4-BE49-F238E27FC236}">
                <a16:creationId xmlns:a16="http://schemas.microsoft.com/office/drawing/2014/main" id="{EAD19E0E-F3CB-D38F-1A22-BEC598F27AA1}"/>
              </a:ext>
            </a:extLst>
          </p:cNvPr>
          <p:cNvSpPr txBox="1"/>
          <p:nvPr/>
        </p:nvSpPr>
        <p:spPr>
          <a:xfrm>
            <a:off x="860217" y="5641503"/>
            <a:ext cx="752712" cy="307777"/>
          </a:xfrm>
          <a:prstGeom prst="rect">
            <a:avLst/>
          </a:prstGeom>
          <a:noFill/>
        </p:spPr>
        <p:txBody>
          <a:bodyPr wrap="square" rtlCol="0">
            <a:spAutoFit/>
          </a:bodyPr>
          <a:lstStyle/>
          <a:p>
            <a:r>
              <a:rPr lang="en-US" sz="1400" dirty="0">
                <a:hlinkClick r:id="rId5" action="ppaction://hlinkfile"/>
              </a:rPr>
              <a:t>Source</a:t>
            </a:r>
            <a:endParaRPr lang="en-GB" sz="1400" dirty="0"/>
          </a:p>
        </p:txBody>
      </p:sp>
    </p:spTree>
    <p:extLst>
      <p:ext uri="{BB962C8B-B14F-4D97-AF65-F5344CB8AC3E}">
        <p14:creationId xmlns:p14="http://schemas.microsoft.com/office/powerpoint/2010/main" val="4232784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dirty="0"/>
              <a:t>Practical Activity #4</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Effective leadership</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27</a:t>
            </a:fld>
            <a:endParaRPr lang="en-US" dirty="0"/>
          </a:p>
        </p:txBody>
      </p:sp>
      <p:sp>
        <p:nvSpPr>
          <p:cNvPr id="6" name="Segnaposto contenuto 7">
            <a:extLst>
              <a:ext uri="{FF2B5EF4-FFF2-40B4-BE49-F238E27FC236}">
                <a16:creationId xmlns:a16="http://schemas.microsoft.com/office/drawing/2014/main" id="{F2ABEB4C-E89E-81EA-913B-5AC3A510FFE2}"/>
              </a:ext>
            </a:extLst>
          </p:cNvPr>
          <p:cNvSpPr>
            <a:spLocks noGrp="1"/>
          </p:cNvSpPr>
          <p:nvPr>
            <p:ph idx="1"/>
          </p:nvPr>
        </p:nvSpPr>
        <p:spPr>
          <a:xfrm>
            <a:off x="838200" y="1825625"/>
            <a:ext cx="10515600" cy="4351338"/>
          </a:xfrm>
        </p:spPr>
        <p:txBody>
          <a:bodyPr anchor="ctr"/>
          <a:lstStyle/>
          <a:p>
            <a:pPr marL="0" indent="0" algn="ctr">
              <a:lnSpc>
                <a:spcPct val="107000"/>
              </a:lnSpc>
              <a:spcAft>
                <a:spcPts val="800"/>
              </a:spcAft>
              <a:buNone/>
            </a:pPr>
            <a:r>
              <a:rPr lang="en-US"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Group Discussion</a:t>
            </a:r>
          </a:p>
          <a:p>
            <a:pPr marL="0" indent="0" algn="ctr">
              <a:lnSpc>
                <a:spcPct val="107000"/>
              </a:lnSpc>
              <a:spcAft>
                <a:spcPts val="800"/>
              </a:spcAft>
              <a:buNone/>
            </a:pPr>
            <a:r>
              <a:rPr lang="en-US" sz="2400" i="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Taking into account your experience with an agribusiness, as well as its specific characteristics (number of employees, region of establishment, network of stakeholders </a:t>
            </a:r>
            <a:r>
              <a:rPr lang="en-US" sz="2400" i="1" kern="100" dirty="0" err="1">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etc</a:t>
            </a:r>
            <a:r>
              <a:rPr lang="en-US" sz="2400" i="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describe which of the previous mentioned leadership styles could be appropriate for this business. </a:t>
            </a:r>
            <a:endParaRPr lang="en-US" sz="24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868836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042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Content</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Teamwork</a:t>
            </a:r>
            <a:r>
              <a:rPr lang="it-IT" sz="2400" dirty="0">
                <a:solidFill>
                  <a:schemeClr val="tx1">
                    <a:lumMod val="65000"/>
                    <a:lumOff val="35000"/>
                  </a:schemeClr>
                </a:solidFill>
              </a:rPr>
              <a:t> and Collaboration skills</a:t>
            </a: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Their</a:t>
            </a:r>
            <a:r>
              <a:rPr lang="it-IT" sz="2400" dirty="0">
                <a:solidFill>
                  <a:schemeClr val="tx1">
                    <a:lumMod val="65000"/>
                    <a:lumOff val="35000"/>
                  </a:schemeClr>
                </a:solidFill>
              </a:rPr>
              <a:t> </a:t>
            </a:r>
            <a:r>
              <a:rPr lang="it-IT" sz="2400" dirty="0" err="1">
                <a:solidFill>
                  <a:schemeClr val="tx1">
                    <a:lumMod val="65000"/>
                    <a:lumOff val="35000"/>
                  </a:schemeClr>
                </a:solidFill>
              </a:rPr>
              <a:t>role</a:t>
            </a:r>
            <a:r>
              <a:rPr lang="it-IT" sz="2400" dirty="0">
                <a:solidFill>
                  <a:schemeClr val="tx1">
                    <a:lumMod val="65000"/>
                    <a:lumOff val="35000"/>
                  </a:schemeClr>
                </a:solidFill>
              </a:rPr>
              <a:t> in business success</a:t>
            </a: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Effective</a:t>
            </a:r>
            <a:r>
              <a:rPr lang="it-IT" sz="2400" dirty="0">
                <a:solidFill>
                  <a:schemeClr val="tx1">
                    <a:lumMod val="65000"/>
                    <a:lumOff val="35000"/>
                  </a:schemeClr>
                </a:solidFill>
              </a:rPr>
              <a:t> teams and </a:t>
            </a:r>
            <a:r>
              <a:rPr lang="it-IT" sz="2400" dirty="0" err="1">
                <a:solidFill>
                  <a:schemeClr val="tx1">
                    <a:lumMod val="65000"/>
                    <a:lumOff val="35000"/>
                  </a:schemeClr>
                </a:solidFill>
              </a:rPr>
              <a:t>their</a:t>
            </a:r>
            <a:r>
              <a:rPr lang="it-IT" sz="2400" dirty="0">
                <a:solidFill>
                  <a:schemeClr val="tx1">
                    <a:lumMod val="65000"/>
                    <a:lumOff val="35000"/>
                  </a:schemeClr>
                </a:solidFill>
              </a:rPr>
              <a:t> </a:t>
            </a:r>
            <a:r>
              <a:rPr lang="it-IT" sz="2400" dirty="0" err="1">
                <a:solidFill>
                  <a:schemeClr val="tx1">
                    <a:lumMod val="65000"/>
                    <a:lumOff val="35000"/>
                  </a:schemeClr>
                </a:solidFill>
              </a:rPr>
              <a:t>characteristics</a:t>
            </a: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a:solidFill>
                  <a:schemeClr val="tx1">
                    <a:lumMod val="65000"/>
                    <a:lumOff val="35000"/>
                  </a:schemeClr>
                </a:solidFill>
              </a:rPr>
              <a:t>Setting common goals</a:t>
            </a: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Conflict</a:t>
            </a:r>
            <a:r>
              <a:rPr lang="it-IT" sz="2400" dirty="0">
                <a:solidFill>
                  <a:schemeClr val="tx1">
                    <a:lumMod val="65000"/>
                    <a:lumOff val="35000"/>
                  </a:schemeClr>
                </a:solidFill>
              </a:rPr>
              <a:t> </a:t>
            </a:r>
            <a:r>
              <a:rPr lang="it-IT" sz="2400" dirty="0" err="1">
                <a:solidFill>
                  <a:schemeClr val="tx1">
                    <a:lumMod val="65000"/>
                    <a:lumOff val="35000"/>
                  </a:schemeClr>
                </a:solidFill>
              </a:rPr>
              <a:t>resolution</a:t>
            </a:r>
            <a:endParaRPr lang="it-IT" sz="2400" dirty="0">
              <a:solidFill>
                <a:schemeClr val="tx1">
                  <a:lumMod val="65000"/>
                  <a:lumOff val="35000"/>
                </a:schemeClr>
              </a:solidFill>
            </a:endParaRP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Teamworking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55081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dirty="0"/>
              <a:t>Content</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Interpersonal</a:t>
            </a:r>
            <a:r>
              <a:rPr lang="it-IT" sz="2400" dirty="0">
                <a:solidFill>
                  <a:schemeClr val="tx1">
                    <a:lumMod val="65000"/>
                    <a:lumOff val="35000"/>
                  </a:schemeClr>
                </a:solidFill>
              </a:rPr>
              <a:t> and </a:t>
            </a:r>
            <a:r>
              <a:rPr lang="it-IT" sz="2400" dirty="0" err="1">
                <a:solidFill>
                  <a:schemeClr val="tx1">
                    <a:lumMod val="65000"/>
                    <a:lumOff val="35000"/>
                  </a:schemeClr>
                </a:solidFill>
              </a:rPr>
              <a:t>effective</a:t>
            </a:r>
            <a:r>
              <a:rPr lang="it-IT" sz="2400" dirty="0">
                <a:solidFill>
                  <a:schemeClr val="tx1">
                    <a:lumMod val="65000"/>
                    <a:lumOff val="35000"/>
                  </a:schemeClr>
                </a:solidFill>
              </a:rPr>
              <a:t> </a:t>
            </a:r>
            <a:r>
              <a:rPr lang="it-IT" sz="2400" dirty="0" err="1">
                <a:solidFill>
                  <a:schemeClr val="tx1">
                    <a:lumMod val="65000"/>
                    <a:lumOff val="35000"/>
                  </a:schemeClr>
                </a:solidFill>
              </a:rPr>
              <a:t>communication</a:t>
            </a: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What</a:t>
            </a:r>
            <a:r>
              <a:rPr lang="it-IT" sz="2400" dirty="0">
                <a:solidFill>
                  <a:schemeClr val="tx1">
                    <a:lumMod val="65000"/>
                    <a:lumOff val="35000"/>
                  </a:schemeClr>
                </a:solidFill>
              </a:rPr>
              <a:t> </a:t>
            </a:r>
            <a:r>
              <a:rPr lang="it-IT" sz="2400" dirty="0" err="1">
                <a:solidFill>
                  <a:schemeClr val="tx1">
                    <a:lumMod val="65000"/>
                    <a:lumOff val="35000"/>
                  </a:schemeClr>
                </a:solidFill>
              </a:rPr>
              <a:t>is</a:t>
            </a:r>
            <a:r>
              <a:rPr lang="it-IT" sz="2400" dirty="0">
                <a:solidFill>
                  <a:schemeClr val="tx1">
                    <a:lumMod val="65000"/>
                    <a:lumOff val="35000"/>
                  </a:schemeClr>
                </a:solidFill>
              </a:rPr>
              <a:t> </a:t>
            </a:r>
            <a:r>
              <a:rPr lang="it-IT" sz="2400" dirty="0" err="1">
                <a:solidFill>
                  <a:schemeClr val="tx1">
                    <a:lumMod val="65000"/>
                    <a:lumOff val="35000"/>
                  </a:schemeClr>
                </a:solidFill>
              </a:rPr>
              <a:t>effective</a:t>
            </a:r>
            <a:r>
              <a:rPr lang="it-IT" sz="2400" dirty="0">
                <a:solidFill>
                  <a:schemeClr val="tx1">
                    <a:lumMod val="65000"/>
                    <a:lumOff val="35000"/>
                  </a:schemeClr>
                </a:solidFill>
              </a:rPr>
              <a:t> </a:t>
            </a:r>
            <a:r>
              <a:rPr lang="it-IT" sz="2400" dirty="0" err="1">
                <a:solidFill>
                  <a:schemeClr val="tx1">
                    <a:lumMod val="65000"/>
                    <a:lumOff val="35000"/>
                  </a:schemeClr>
                </a:solidFill>
              </a:rPr>
              <a:t>communication</a:t>
            </a:r>
            <a:r>
              <a:rPr lang="it-IT" sz="2400" dirty="0">
                <a:solidFill>
                  <a:schemeClr val="tx1">
                    <a:lumMod val="65000"/>
                    <a:lumOff val="35000"/>
                  </a:schemeClr>
                </a:solidFill>
              </a:rPr>
              <a:t>?</a:t>
            </a: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Verbal</a:t>
            </a:r>
            <a:r>
              <a:rPr lang="it-IT" sz="2400" dirty="0">
                <a:solidFill>
                  <a:schemeClr val="tx1">
                    <a:lumMod val="65000"/>
                    <a:lumOff val="35000"/>
                  </a:schemeClr>
                </a:solidFill>
              </a:rPr>
              <a:t> and non-</a:t>
            </a:r>
            <a:r>
              <a:rPr lang="it-IT" sz="2400" dirty="0" err="1">
                <a:solidFill>
                  <a:schemeClr val="tx1">
                    <a:lumMod val="65000"/>
                    <a:lumOff val="35000"/>
                  </a:schemeClr>
                </a:solidFill>
              </a:rPr>
              <a:t>verbal</a:t>
            </a:r>
            <a:r>
              <a:rPr lang="it-IT" sz="2400" dirty="0">
                <a:solidFill>
                  <a:schemeClr val="tx1">
                    <a:lumMod val="65000"/>
                    <a:lumOff val="35000"/>
                  </a:schemeClr>
                </a:solidFill>
              </a:rPr>
              <a:t> </a:t>
            </a:r>
            <a:r>
              <a:rPr lang="it-IT" sz="2400" dirty="0" err="1">
                <a:solidFill>
                  <a:schemeClr val="tx1">
                    <a:lumMod val="65000"/>
                    <a:lumOff val="35000"/>
                  </a:schemeClr>
                </a:solidFill>
              </a:rPr>
              <a:t>communication</a:t>
            </a: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Effective</a:t>
            </a:r>
            <a:r>
              <a:rPr lang="it-IT" sz="2400" dirty="0">
                <a:solidFill>
                  <a:schemeClr val="tx1">
                    <a:lumMod val="65000"/>
                    <a:lumOff val="35000"/>
                  </a:schemeClr>
                </a:solidFill>
              </a:rPr>
              <a:t> </a:t>
            </a:r>
            <a:r>
              <a:rPr lang="it-IT" sz="2400" dirty="0" err="1">
                <a:solidFill>
                  <a:schemeClr val="tx1">
                    <a:lumMod val="65000"/>
                    <a:lumOff val="35000"/>
                  </a:schemeClr>
                </a:solidFill>
              </a:rPr>
              <a:t>speaking</a:t>
            </a:r>
            <a:r>
              <a:rPr lang="it-IT" sz="2400" dirty="0">
                <a:solidFill>
                  <a:schemeClr val="tx1">
                    <a:lumMod val="65000"/>
                    <a:lumOff val="35000"/>
                  </a:schemeClr>
                </a:solidFill>
              </a:rPr>
              <a:t> and </a:t>
            </a:r>
            <a:r>
              <a:rPr lang="it-IT" sz="2400" dirty="0" err="1">
                <a:solidFill>
                  <a:schemeClr val="tx1">
                    <a:lumMod val="65000"/>
                    <a:lumOff val="35000"/>
                  </a:schemeClr>
                </a:solidFill>
              </a:rPr>
              <a:t>active</a:t>
            </a:r>
            <a:r>
              <a:rPr lang="it-IT" sz="2400" dirty="0">
                <a:solidFill>
                  <a:schemeClr val="tx1">
                    <a:lumMod val="65000"/>
                    <a:lumOff val="35000"/>
                  </a:schemeClr>
                </a:solidFill>
              </a:rPr>
              <a:t> </a:t>
            </a:r>
            <a:r>
              <a:rPr lang="it-IT" sz="2400" dirty="0" err="1">
                <a:solidFill>
                  <a:schemeClr val="tx1">
                    <a:lumMod val="65000"/>
                    <a:lumOff val="35000"/>
                  </a:schemeClr>
                </a:solidFill>
              </a:rPr>
              <a:t>listening</a:t>
            </a: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err="1">
                <a:solidFill>
                  <a:schemeClr val="tx1">
                    <a:lumMod val="65000"/>
                    <a:lumOff val="35000"/>
                  </a:schemeClr>
                </a:solidFill>
              </a:rPr>
              <a:t>Barriers</a:t>
            </a:r>
            <a:r>
              <a:rPr lang="it-IT" sz="2400" dirty="0">
                <a:solidFill>
                  <a:schemeClr val="tx1">
                    <a:lumMod val="65000"/>
                    <a:lumOff val="35000"/>
                  </a:schemeClr>
                </a:solidFill>
              </a:rPr>
              <a:t> to </a:t>
            </a:r>
            <a:r>
              <a:rPr lang="it-IT" sz="2400" dirty="0" err="1">
                <a:solidFill>
                  <a:schemeClr val="tx1">
                    <a:lumMod val="65000"/>
                    <a:lumOff val="35000"/>
                  </a:schemeClr>
                </a:solidFill>
              </a:rPr>
              <a:t>communication</a:t>
            </a:r>
            <a:endParaRPr lang="it-IT" sz="2400" dirty="0">
              <a:solidFill>
                <a:schemeClr val="tx1">
                  <a:lumMod val="65000"/>
                  <a:lumOff val="35000"/>
                </a:schemeClr>
              </a:solidFill>
            </a:endParaRPr>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Interpersonal communication</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sz="4400" dirty="0" err="1"/>
              <a:t>Teamwork</a:t>
            </a:r>
            <a:r>
              <a:rPr lang="it-IT" sz="4400" dirty="0"/>
              <a:t> and Collaboration skills</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Teamworking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6" name="CasellaDiTesto 5">
            <a:extLst>
              <a:ext uri="{FF2B5EF4-FFF2-40B4-BE49-F238E27FC236}">
                <a16:creationId xmlns:a16="http://schemas.microsoft.com/office/drawing/2014/main" id="{F2248D19-36C9-2EE7-CF9F-C8099E7BA27C}"/>
              </a:ext>
            </a:extLst>
          </p:cNvPr>
          <p:cNvSpPr txBox="1"/>
          <p:nvPr/>
        </p:nvSpPr>
        <p:spPr>
          <a:xfrm>
            <a:off x="550507" y="1894477"/>
            <a:ext cx="6572188" cy="923330"/>
          </a:xfrm>
          <a:prstGeom prst="rect">
            <a:avLst/>
          </a:prstGeom>
          <a:noFill/>
        </p:spPr>
        <p:txBody>
          <a:bodyPr wrap="square" rtlCol="0">
            <a:spAutoFit/>
          </a:bodyPr>
          <a:lstStyle/>
          <a:p>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et of abilities and attributes that enable individuals to work effectively with others to achieve common goals and solve problems.</a:t>
            </a:r>
            <a:endParaRPr lang="it-IT" b="1" dirty="0">
              <a:solidFill>
                <a:schemeClr val="tx1">
                  <a:lumMod val="65000"/>
                  <a:lumOff val="35000"/>
                </a:schemeClr>
              </a:solidFill>
            </a:endParaRPr>
          </a:p>
        </p:txBody>
      </p:sp>
      <p:sp>
        <p:nvSpPr>
          <p:cNvPr id="9" name="CasellaDiTesto 8">
            <a:extLst>
              <a:ext uri="{FF2B5EF4-FFF2-40B4-BE49-F238E27FC236}">
                <a16:creationId xmlns:a16="http://schemas.microsoft.com/office/drawing/2014/main" id="{98002869-BAE2-AC3A-EC44-C758922B8362}"/>
              </a:ext>
            </a:extLst>
          </p:cNvPr>
          <p:cNvSpPr txBox="1"/>
          <p:nvPr/>
        </p:nvSpPr>
        <p:spPr>
          <a:xfrm>
            <a:off x="550505" y="2862005"/>
            <a:ext cx="6572188" cy="369332"/>
          </a:xfrm>
          <a:prstGeom prst="rect">
            <a:avLst/>
          </a:prstGeom>
          <a:noFill/>
        </p:spPr>
        <p:txBody>
          <a:bodyPr wrap="square" rtlCol="0">
            <a:spAutoFit/>
          </a:bodyPr>
          <a:lstStyle/>
          <a:p>
            <a:pPr marL="285750" indent="-285750">
              <a:buFont typeface="Arial" panose="020B0604020202020204" pitchFamily="34" charset="0"/>
              <a:buChar char="•"/>
            </a:pPr>
            <a:r>
              <a:rPr lang="en-US" kern="100" dirty="0">
                <a:solidFill>
                  <a:schemeClr val="tx1">
                    <a:lumMod val="65000"/>
                    <a:lumOff val="35000"/>
                  </a:schemeClr>
                </a:solidFill>
                <a:latin typeface="Calibri" panose="020F0502020204030204" pitchFamily="34" charset="0"/>
                <a:ea typeface="Calibri" panose="020F0502020204030204" pitchFamily="34" charset="0"/>
              </a:rPr>
              <a:t>Important skills in both personal and professional contexts.</a:t>
            </a:r>
          </a:p>
        </p:txBody>
      </p:sp>
      <p:sp>
        <p:nvSpPr>
          <p:cNvPr id="10" name="CasellaDiTesto 9">
            <a:extLst>
              <a:ext uri="{FF2B5EF4-FFF2-40B4-BE49-F238E27FC236}">
                <a16:creationId xmlns:a16="http://schemas.microsoft.com/office/drawing/2014/main" id="{72266443-133E-E91D-A1F5-36F52C827B69}"/>
              </a:ext>
            </a:extLst>
          </p:cNvPr>
          <p:cNvSpPr txBox="1"/>
          <p:nvPr/>
        </p:nvSpPr>
        <p:spPr>
          <a:xfrm>
            <a:off x="2152284" y="4143403"/>
            <a:ext cx="9411182" cy="584775"/>
          </a:xfrm>
          <a:prstGeom prst="rect">
            <a:avLst/>
          </a:prstGeom>
          <a:noFill/>
          <a:ln>
            <a:solidFill>
              <a:schemeClr val="tx1">
                <a:lumMod val="65000"/>
                <a:lumOff val="35000"/>
              </a:schemeClr>
            </a:solidFill>
          </a:ln>
        </p:spPr>
        <p:txBody>
          <a:bodyPr wrap="square">
            <a:spAutoFit/>
          </a:bodyPr>
          <a:lstStyle/>
          <a:p>
            <a:pPr algn="just"/>
            <a:r>
              <a:rPr lang="en-US" sz="1600" b="1" dirty="0">
                <a:solidFill>
                  <a:schemeClr val="tx1">
                    <a:lumMod val="65000"/>
                    <a:lumOff val="35000"/>
                  </a:schemeClr>
                </a:solidFill>
              </a:rPr>
              <a:t>Teamwork</a:t>
            </a:r>
            <a:r>
              <a:rPr lang="en-US" sz="1600" dirty="0">
                <a:solidFill>
                  <a:schemeClr val="tx1">
                    <a:lumMod val="65000"/>
                    <a:lumOff val="35000"/>
                  </a:schemeClr>
                </a:solidFill>
              </a:rPr>
              <a:t> </a:t>
            </a:r>
            <a:r>
              <a:rPr lang="en-US" sz="16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combines the individual efforts of all team members to achieve a goal, is usually overseen by a team leader and those within a team are delegated individual tasks to contribute towards the team’s end goal.</a:t>
            </a:r>
            <a:endParaRPr lang="it-IT" sz="1600" dirty="0">
              <a:solidFill>
                <a:schemeClr val="tx1">
                  <a:lumMod val="65000"/>
                  <a:lumOff val="35000"/>
                </a:schemeClr>
              </a:solidFill>
            </a:endParaRPr>
          </a:p>
        </p:txBody>
      </p:sp>
      <p:pic>
        <p:nvPicPr>
          <p:cNvPr id="11" name="Immagine 10">
            <a:extLst>
              <a:ext uri="{FF2B5EF4-FFF2-40B4-BE49-F238E27FC236}">
                <a16:creationId xmlns:a16="http://schemas.microsoft.com/office/drawing/2014/main" id="{841D5641-425B-F504-19AD-26A3BB727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1970" y="1423291"/>
            <a:ext cx="4705625" cy="2129609"/>
          </a:xfrm>
          <a:prstGeom prst="rect">
            <a:avLst/>
          </a:prstGeom>
        </p:spPr>
      </p:pic>
      <p:pic>
        <p:nvPicPr>
          <p:cNvPr id="12" name="Immagine 11">
            <a:extLst>
              <a:ext uri="{FF2B5EF4-FFF2-40B4-BE49-F238E27FC236}">
                <a16:creationId xmlns:a16="http://schemas.microsoft.com/office/drawing/2014/main" id="{B02C4E73-CCE7-32A0-A0E5-719252EF2BF9}"/>
              </a:ext>
            </a:extLst>
          </p:cNvPr>
          <p:cNvPicPr>
            <a:picLocks noChangeAspect="1"/>
          </p:cNvPicPr>
          <p:nvPr/>
        </p:nvPicPr>
        <p:blipFill>
          <a:blip r:embed="rId3"/>
          <a:stretch>
            <a:fillRect/>
          </a:stretch>
        </p:blipFill>
        <p:spPr>
          <a:xfrm>
            <a:off x="346194" y="3614581"/>
            <a:ext cx="1585098" cy="1569856"/>
          </a:xfrm>
          <a:prstGeom prst="rect">
            <a:avLst/>
          </a:prstGeom>
        </p:spPr>
      </p:pic>
      <p:sp>
        <p:nvSpPr>
          <p:cNvPr id="13" name="CasellaDiTesto 12">
            <a:extLst>
              <a:ext uri="{FF2B5EF4-FFF2-40B4-BE49-F238E27FC236}">
                <a16:creationId xmlns:a16="http://schemas.microsoft.com/office/drawing/2014/main" id="{380274F0-4763-7CA5-4A79-ECC883A1648F}"/>
              </a:ext>
            </a:extLst>
          </p:cNvPr>
          <p:cNvSpPr txBox="1"/>
          <p:nvPr/>
        </p:nvSpPr>
        <p:spPr>
          <a:xfrm>
            <a:off x="550505" y="5511728"/>
            <a:ext cx="9004042" cy="584775"/>
          </a:xfrm>
          <a:prstGeom prst="rect">
            <a:avLst/>
          </a:prstGeom>
          <a:noFill/>
          <a:ln>
            <a:solidFill>
              <a:schemeClr val="tx1">
                <a:lumMod val="65000"/>
                <a:lumOff val="35000"/>
              </a:schemeClr>
            </a:solidFill>
          </a:ln>
        </p:spPr>
        <p:txBody>
          <a:bodyPr wrap="square">
            <a:spAutoFit/>
          </a:bodyPr>
          <a:lstStyle/>
          <a:p>
            <a:pPr algn="just"/>
            <a:r>
              <a:rPr lang="en-US" sz="1600" b="1" dirty="0">
                <a:solidFill>
                  <a:schemeClr val="tx1">
                    <a:lumMod val="65000"/>
                    <a:lumOff val="35000"/>
                  </a:schemeClr>
                </a:solidFill>
              </a:rPr>
              <a:t>Collaboration</a:t>
            </a:r>
            <a:r>
              <a:rPr lang="en-US" sz="1600" dirty="0">
                <a:solidFill>
                  <a:schemeClr val="tx1">
                    <a:lumMod val="65000"/>
                    <a:lumOff val="35000"/>
                  </a:schemeClr>
                </a:solidFill>
              </a:rPr>
              <a:t> </a:t>
            </a:r>
            <a:r>
              <a:rPr lang="en-US" sz="16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implies that people complete a project collectively, work together as equals - usually without a leader - to come up with ideas or make decisions together to achieve a goal.</a:t>
            </a:r>
            <a:endParaRPr lang="it-IT" sz="1600" dirty="0">
              <a:solidFill>
                <a:schemeClr val="tx1">
                  <a:lumMod val="65000"/>
                  <a:lumOff val="35000"/>
                </a:schemeClr>
              </a:solidFill>
            </a:endParaRPr>
          </a:p>
        </p:txBody>
      </p:sp>
      <p:pic>
        <p:nvPicPr>
          <p:cNvPr id="14" name="Immagine 13">
            <a:extLst>
              <a:ext uri="{FF2B5EF4-FFF2-40B4-BE49-F238E27FC236}">
                <a16:creationId xmlns:a16="http://schemas.microsoft.com/office/drawing/2014/main" id="{4E8F2292-E7CC-4154-8C21-E286A15A3128}"/>
              </a:ext>
            </a:extLst>
          </p:cNvPr>
          <p:cNvPicPr>
            <a:picLocks noChangeAspect="1"/>
          </p:cNvPicPr>
          <p:nvPr/>
        </p:nvPicPr>
        <p:blipFill>
          <a:blip r:embed="rId4">
            <a:clrChange>
              <a:clrFrom>
                <a:srgbClr val="F8FAFB"/>
              </a:clrFrom>
              <a:clrTo>
                <a:srgbClr val="F8FAFB">
                  <a:alpha val="0"/>
                </a:srgbClr>
              </a:clrTo>
            </a:clrChange>
            <a:duotone>
              <a:schemeClr val="accent2">
                <a:shade val="45000"/>
                <a:satMod val="135000"/>
              </a:schemeClr>
              <a:prstClr val="white"/>
            </a:duotone>
          </a:blip>
          <a:stretch>
            <a:fillRect/>
          </a:stretch>
        </p:blipFill>
        <p:spPr>
          <a:xfrm>
            <a:off x="9978366" y="5030902"/>
            <a:ext cx="1585099" cy="1433287"/>
          </a:xfrm>
          <a:prstGeom prst="rect">
            <a:avLst/>
          </a:prstGeom>
        </p:spPr>
      </p:pic>
    </p:spTree>
    <p:extLst>
      <p:ext uri="{BB962C8B-B14F-4D97-AF65-F5344CB8AC3E}">
        <p14:creationId xmlns:p14="http://schemas.microsoft.com/office/powerpoint/2010/main" val="925614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Their role in business success</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Teamworking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646331"/>
          </a:xfrm>
          <a:prstGeom prst="rect">
            <a:avLst/>
          </a:prstGeom>
          <a:noFill/>
        </p:spPr>
        <p:txBody>
          <a:bodyPr wrap="square" rtlCol="0">
            <a:spAutoFit/>
          </a:bodyPr>
          <a:lstStyle/>
          <a:p>
            <a:pPr algn="just"/>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i="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Two heads are better than one</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couldn't be more relevant! Teamwork and collaboration have in fact emerged as the cornerstone of success for businesses.</a:t>
            </a:r>
            <a:endParaRPr lang="it-IT" b="1" dirty="0">
              <a:solidFill>
                <a:schemeClr val="tx1">
                  <a:lumMod val="65000"/>
                  <a:lumOff val="35000"/>
                </a:schemeClr>
              </a:solidFill>
            </a:endParaRPr>
          </a:p>
        </p:txBody>
      </p:sp>
      <p:sp>
        <p:nvSpPr>
          <p:cNvPr id="5" name="CasellaDiTesto 4">
            <a:extLst>
              <a:ext uri="{FF2B5EF4-FFF2-40B4-BE49-F238E27FC236}">
                <a16:creationId xmlns:a16="http://schemas.microsoft.com/office/drawing/2014/main" id="{BC2F615E-E652-DC89-8A25-2F499635BD30}"/>
              </a:ext>
            </a:extLst>
          </p:cNvPr>
          <p:cNvSpPr txBox="1"/>
          <p:nvPr/>
        </p:nvSpPr>
        <p:spPr>
          <a:xfrm>
            <a:off x="627476" y="2176945"/>
            <a:ext cx="10466621" cy="646331"/>
          </a:xfrm>
          <a:prstGeom prst="rect">
            <a:avLst/>
          </a:prstGeom>
          <a:noFill/>
        </p:spPr>
        <p:txBody>
          <a:bodyPr wrap="square">
            <a:spAutoFit/>
          </a:bodyPr>
          <a:lstStyle/>
          <a:p>
            <a:pPr algn="just"/>
            <a:r>
              <a:rPr lang="en-GB"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In businesses like </a:t>
            </a:r>
            <a:r>
              <a:rPr lang="en-GB"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farms</a:t>
            </a:r>
            <a:r>
              <a:rPr lang="en-GB"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r>
              <a:rPr lang="en-GB"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that</a:t>
            </a:r>
            <a:r>
              <a:rPr lang="en-GB"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consist of individuals with varying skill sets, experiences, and knowledge, Teamwork creates a platform where this diversity can be harnessed for the greater good.</a:t>
            </a:r>
            <a:endParaRPr lang="it-IT" dirty="0">
              <a:solidFill>
                <a:schemeClr val="tx1">
                  <a:lumMod val="65000"/>
                  <a:lumOff val="35000"/>
                </a:schemeClr>
              </a:solidFill>
            </a:endParaRPr>
          </a:p>
        </p:txBody>
      </p:sp>
      <p:pic>
        <p:nvPicPr>
          <p:cNvPr id="8" name="Immagine 7">
            <a:extLst>
              <a:ext uri="{FF2B5EF4-FFF2-40B4-BE49-F238E27FC236}">
                <a16:creationId xmlns:a16="http://schemas.microsoft.com/office/drawing/2014/main" id="{F1481470-B396-3714-940A-AB1912432C2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059049" y="2752288"/>
            <a:ext cx="5785759" cy="3645540"/>
          </a:xfrm>
          <a:prstGeom prst="rect">
            <a:avLst/>
          </a:prstGeom>
        </p:spPr>
      </p:pic>
      <p:sp>
        <p:nvSpPr>
          <p:cNvPr id="15" name="CasellaDiTesto 14">
            <a:extLst>
              <a:ext uri="{FF2B5EF4-FFF2-40B4-BE49-F238E27FC236}">
                <a16:creationId xmlns:a16="http://schemas.microsoft.com/office/drawing/2014/main" id="{2153F45B-4274-DC4B-486C-5DBCFF65AA1F}"/>
              </a:ext>
            </a:extLst>
          </p:cNvPr>
          <p:cNvSpPr txBox="1"/>
          <p:nvPr/>
        </p:nvSpPr>
        <p:spPr>
          <a:xfrm>
            <a:off x="9132951" y="6008043"/>
            <a:ext cx="2716927" cy="461665"/>
          </a:xfrm>
          <a:prstGeom prst="rect">
            <a:avLst/>
          </a:prstGeom>
          <a:noFill/>
        </p:spPr>
        <p:txBody>
          <a:bodyPr wrap="square">
            <a:spAutoFit/>
          </a:bodyPr>
          <a:lstStyle/>
          <a:p>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The five steps of the negotiation analysis (Source: </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hlinkClick r:id="rId3">
                  <a:extLst>
                    <a:ext uri="{A12FA001-AC4F-418D-AE19-62706E023703}">
                      <ahyp:hlinkClr xmlns:ahyp="http://schemas.microsoft.com/office/drawing/2018/hyperlinkcolor" val="tx"/>
                    </a:ext>
                  </a:extLst>
                </a:hlinkClick>
              </a:rPr>
              <a:t>Penn State University</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ndParaRPr>
          </a:p>
        </p:txBody>
      </p:sp>
    </p:spTree>
    <p:extLst>
      <p:ext uri="{BB962C8B-B14F-4D97-AF65-F5344CB8AC3E}">
        <p14:creationId xmlns:p14="http://schemas.microsoft.com/office/powerpoint/2010/main" val="145502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Their role in business success</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Teamworking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646331"/>
          </a:xfrm>
          <a:prstGeom prst="rect">
            <a:avLst/>
          </a:prstGeom>
          <a:noFill/>
        </p:spPr>
        <p:txBody>
          <a:bodyPr wrap="square" rtlCol="0">
            <a:spAutoFit/>
          </a:bodyPr>
          <a:lstStyle/>
          <a:p>
            <a:pPr algn="just"/>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When minds from different backgrounds converge, new ideas blossom and innovative solutions to key problems emerge, eventually enhancing creativity and innovation.</a:t>
            </a:r>
          </a:p>
        </p:txBody>
      </p:sp>
      <p:sp>
        <p:nvSpPr>
          <p:cNvPr id="5" name="CasellaDiTesto 4">
            <a:extLst>
              <a:ext uri="{FF2B5EF4-FFF2-40B4-BE49-F238E27FC236}">
                <a16:creationId xmlns:a16="http://schemas.microsoft.com/office/drawing/2014/main" id="{BC2F615E-E652-DC89-8A25-2F499635BD30}"/>
              </a:ext>
            </a:extLst>
          </p:cNvPr>
          <p:cNvSpPr txBox="1"/>
          <p:nvPr/>
        </p:nvSpPr>
        <p:spPr>
          <a:xfrm>
            <a:off x="627476" y="2176945"/>
            <a:ext cx="10466621" cy="923330"/>
          </a:xfrm>
          <a:prstGeom prst="rect">
            <a:avLst/>
          </a:prstGeom>
          <a:noFill/>
        </p:spPr>
        <p:txBody>
          <a:bodyPr wrap="square">
            <a:spAutoFit/>
          </a:bodyPr>
          <a:lstStyle/>
          <a:p>
            <a:pPr algn="just"/>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In farming, where factors like unpredictable weather patterns and market fluctuations can make or break a season, collaboration is the key respond to crises, pool resources during tough times, and strategize for long-term resilience.</a:t>
            </a:r>
          </a:p>
        </p:txBody>
      </p:sp>
      <p:pic>
        <p:nvPicPr>
          <p:cNvPr id="6" name="Immagine 5">
            <a:extLst>
              <a:ext uri="{FF2B5EF4-FFF2-40B4-BE49-F238E27FC236}">
                <a16:creationId xmlns:a16="http://schemas.microsoft.com/office/drawing/2014/main" id="{227AEEEB-4535-D085-3D87-45302D65793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907992" y="2790174"/>
            <a:ext cx="5905587" cy="3566176"/>
          </a:xfrm>
          <a:prstGeom prst="rect">
            <a:avLst/>
          </a:prstGeom>
        </p:spPr>
      </p:pic>
      <p:sp>
        <p:nvSpPr>
          <p:cNvPr id="9" name="CasellaDiTesto 8">
            <a:extLst>
              <a:ext uri="{FF2B5EF4-FFF2-40B4-BE49-F238E27FC236}">
                <a16:creationId xmlns:a16="http://schemas.microsoft.com/office/drawing/2014/main" id="{D26DD22E-A630-D476-CB4C-3F5A1E9031A1}"/>
              </a:ext>
            </a:extLst>
          </p:cNvPr>
          <p:cNvSpPr txBox="1"/>
          <p:nvPr/>
        </p:nvSpPr>
        <p:spPr>
          <a:xfrm>
            <a:off x="9132951" y="6008043"/>
            <a:ext cx="2411349" cy="461665"/>
          </a:xfrm>
          <a:prstGeom prst="rect">
            <a:avLst/>
          </a:prstGeom>
          <a:noFill/>
        </p:spPr>
        <p:txBody>
          <a:bodyPr wrap="square">
            <a:spAutoFit/>
          </a:bodyPr>
          <a:lstStyle/>
          <a:p>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The five steps of the negotiation analysis (Source: </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hlinkClick r:id="rId3"/>
              </a:rPr>
              <a:t>mbiseattle</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ndParaRPr>
          </a:p>
        </p:txBody>
      </p:sp>
    </p:spTree>
    <p:extLst>
      <p:ext uri="{BB962C8B-B14F-4D97-AF65-F5344CB8AC3E}">
        <p14:creationId xmlns:p14="http://schemas.microsoft.com/office/powerpoint/2010/main" val="642129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Effective teams and their characteristics</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Teamworking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3188309"/>
          </a:xfrm>
          <a:prstGeom prst="rect">
            <a:avLst/>
          </a:prstGeom>
          <a:noFill/>
        </p:spPr>
        <p:txBody>
          <a:bodyPr wrap="square" rtlCol="0">
            <a:spAutoFit/>
          </a:bodyPr>
          <a:lstStyle/>
          <a:p>
            <a:pPr algn="just">
              <a:lnSpc>
                <a:spcPct val="107000"/>
              </a:lnSpc>
              <a:spcAft>
                <a:spcPts val="800"/>
              </a:spcAft>
            </a:pP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Building </a:t>
            </a:r>
            <a:r>
              <a:rPr lang="en-US" b="1" kern="100" dirty="0">
                <a:solidFill>
                  <a:schemeClr val="tx1">
                    <a:lumMod val="65000"/>
                    <a:lumOff val="35000"/>
                  </a:schemeClr>
                </a:solidFill>
                <a:effectLst/>
                <a:ea typeface="Calibri" panose="020F0502020204030204" pitchFamily="34" charset="0"/>
                <a:cs typeface="Times New Roman" panose="02020603050405020304" pitchFamily="18" charset="0"/>
              </a:rPr>
              <a:t>effective teams</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 is not just a desirable trait but a fundamental necessity for achieving success.</a:t>
            </a:r>
          </a:p>
          <a:p>
            <a:pPr algn="just">
              <a:lnSpc>
                <a:spcPct val="107000"/>
              </a:lnSpc>
              <a:spcAft>
                <a:spcPts val="800"/>
              </a:spcAft>
            </a:pP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They require a thoughtful approach that considers both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individual qualities</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 and the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dynamics of group</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collaboration</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 while providing a framework for harnessing the diverse talents, skills, and experiences of individuals to collectively achieve goals that would be unattainable for a single person.</a:t>
            </a:r>
          </a:p>
          <a:p>
            <a:pPr algn="just">
              <a:lnSpc>
                <a:spcPct val="107000"/>
              </a:lnSpc>
              <a:spcAft>
                <a:spcPts val="800"/>
              </a:spcAft>
            </a:pPr>
            <a:endParaRPr lang="en-US" kern="100" dirty="0">
              <a:solidFill>
                <a:schemeClr val="tx1">
                  <a:lumMod val="65000"/>
                  <a:lumOff val="35000"/>
                </a:schemeClr>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To this aim, it is necessary to define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clear</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 and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specific goals </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as well as to assign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roles</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 and </a:t>
            </a:r>
            <a:r>
              <a:rPr lang="en-US" u="sng" kern="100" dirty="0">
                <a:solidFill>
                  <a:schemeClr val="tx1">
                    <a:lumMod val="65000"/>
                    <a:lumOff val="35000"/>
                  </a:schemeClr>
                </a:solidFill>
                <a:effectLst/>
                <a:ea typeface="Calibri" panose="020F0502020204030204" pitchFamily="34" charset="0"/>
                <a:cs typeface="Times New Roman" panose="02020603050405020304" pitchFamily="18" charset="0"/>
              </a:rPr>
              <a:t>responsibilities</a:t>
            </a:r>
            <a:r>
              <a:rPr lang="en-US" kern="100" dirty="0">
                <a:solidFill>
                  <a:schemeClr val="tx1">
                    <a:lumMod val="65000"/>
                    <a:lumOff val="35000"/>
                  </a:schemeClr>
                </a:solidFill>
                <a:effectLst/>
                <a:ea typeface="Calibri" panose="020F0502020204030204" pitchFamily="34" charset="0"/>
                <a:cs typeface="Times New Roman" panose="02020603050405020304" pitchFamily="18" charset="0"/>
              </a:rPr>
              <a:t> based on individual strengths and expertise, always considering the opportunity to </a:t>
            </a:r>
            <a:r>
              <a:rPr lang="en-US" b="1" kern="100" dirty="0">
                <a:solidFill>
                  <a:schemeClr val="tx1">
                    <a:lumMod val="65000"/>
                    <a:lumOff val="35000"/>
                  </a:schemeClr>
                </a:solidFill>
                <a:effectLst/>
                <a:ea typeface="Calibri" panose="020F0502020204030204" pitchFamily="34" charset="0"/>
                <a:cs typeface="Times New Roman" panose="02020603050405020304" pitchFamily="18" charset="0"/>
              </a:rPr>
              <a:t>form teams with members who bring diverse skills, backgrounds and perspectives.</a:t>
            </a:r>
            <a:endParaRPr lang="it-IT" b="1" dirty="0">
              <a:solidFill>
                <a:schemeClr val="tx1">
                  <a:lumMod val="65000"/>
                  <a:lumOff val="35000"/>
                </a:schemeClr>
              </a:solidFill>
            </a:endParaRPr>
          </a:p>
          <a:p>
            <a:pPr algn="just">
              <a:lnSpc>
                <a:spcPct val="107000"/>
              </a:lnSpc>
              <a:spcAft>
                <a:spcPts val="800"/>
              </a:spcAft>
            </a:pPr>
            <a:endParaRPr lang="it-IT" sz="20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8" name="Ovale 7">
            <a:extLst>
              <a:ext uri="{FF2B5EF4-FFF2-40B4-BE49-F238E27FC236}">
                <a16:creationId xmlns:a16="http://schemas.microsoft.com/office/drawing/2014/main" id="{EF61FCD5-F4D4-445C-73E8-7F3E7741D4E5}"/>
              </a:ext>
            </a:extLst>
          </p:cNvPr>
          <p:cNvSpPr/>
          <p:nvPr/>
        </p:nvSpPr>
        <p:spPr>
          <a:xfrm>
            <a:off x="1174103" y="4573172"/>
            <a:ext cx="951722" cy="92333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T</a:t>
            </a:r>
          </a:p>
        </p:txBody>
      </p:sp>
      <p:sp>
        <p:nvSpPr>
          <p:cNvPr id="10" name="Ovale 9">
            <a:extLst>
              <a:ext uri="{FF2B5EF4-FFF2-40B4-BE49-F238E27FC236}">
                <a16:creationId xmlns:a16="http://schemas.microsoft.com/office/drawing/2014/main" id="{1E23B8B9-57D2-1930-D484-BD474CFE21F6}"/>
              </a:ext>
            </a:extLst>
          </p:cNvPr>
          <p:cNvSpPr/>
          <p:nvPr/>
        </p:nvSpPr>
        <p:spPr>
          <a:xfrm>
            <a:off x="4097695" y="4573172"/>
            <a:ext cx="951722" cy="92333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E</a:t>
            </a:r>
          </a:p>
        </p:txBody>
      </p:sp>
      <p:sp>
        <p:nvSpPr>
          <p:cNvPr id="11" name="Ovale 10">
            <a:extLst>
              <a:ext uri="{FF2B5EF4-FFF2-40B4-BE49-F238E27FC236}">
                <a16:creationId xmlns:a16="http://schemas.microsoft.com/office/drawing/2014/main" id="{505E7EFA-543E-26F0-FC1B-0B51D4223089}"/>
              </a:ext>
            </a:extLst>
          </p:cNvPr>
          <p:cNvSpPr/>
          <p:nvPr/>
        </p:nvSpPr>
        <p:spPr>
          <a:xfrm>
            <a:off x="7021287" y="4573172"/>
            <a:ext cx="951722" cy="923330"/>
          </a:xfrm>
          <a:prstGeom prst="ellips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A</a:t>
            </a:r>
          </a:p>
        </p:txBody>
      </p:sp>
      <p:sp>
        <p:nvSpPr>
          <p:cNvPr id="12" name="Ovale 11">
            <a:extLst>
              <a:ext uri="{FF2B5EF4-FFF2-40B4-BE49-F238E27FC236}">
                <a16:creationId xmlns:a16="http://schemas.microsoft.com/office/drawing/2014/main" id="{9709CFCC-3594-0613-D08D-349914A27DAB}"/>
              </a:ext>
            </a:extLst>
          </p:cNvPr>
          <p:cNvSpPr/>
          <p:nvPr/>
        </p:nvSpPr>
        <p:spPr>
          <a:xfrm>
            <a:off x="9944878" y="4573172"/>
            <a:ext cx="951722" cy="923330"/>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200" b="1" dirty="0"/>
              <a:t>M</a:t>
            </a:r>
          </a:p>
        </p:txBody>
      </p:sp>
      <p:sp>
        <p:nvSpPr>
          <p:cNvPr id="13" name="CasellaDiTesto 12">
            <a:extLst>
              <a:ext uri="{FF2B5EF4-FFF2-40B4-BE49-F238E27FC236}">
                <a16:creationId xmlns:a16="http://schemas.microsoft.com/office/drawing/2014/main" id="{9D94A6E4-E46A-0C3A-FC24-C8A9D97AC8D6}"/>
              </a:ext>
            </a:extLst>
          </p:cNvPr>
          <p:cNvSpPr txBox="1"/>
          <p:nvPr/>
        </p:nvSpPr>
        <p:spPr>
          <a:xfrm>
            <a:off x="1030061" y="5668305"/>
            <a:ext cx="1239806" cy="369332"/>
          </a:xfrm>
          <a:prstGeom prst="rect">
            <a:avLst/>
          </a:prstGeom>
          <a:noFill/>
        </p:spPr>
        <p:txBody>
          <a:bodyPr wrap="square">
            <a:spAutoFit/>
          </a:bodyPr>
          <a:lstStyle/>
          <a:p>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TOGETHER</a:t>
            </a:r>
            <a:endParaRPr lang="it-IT" b="1" dirty="0">
              <a:solidFill>
                <a:schemeClr val="tx1">
                  <a:lumMod val="65000"/>
                  <a:lumOff val="35000"/>
                </a:schemeClr>
              </a:solidFill>
            </a:endParaRPr>
          </a:p>
        </p:txBody>
      </p:sp>
      <p:sp>
        <p:nvSpPr>
          <p:cNvPr id="14" name="CasellaDiTesto 13">
            <a:extLst>
              <a:ext uri="{FF2B5EF4-FFF2-40B4-BE49-F238E27FC236}">
                <a16:creationId xmlns:a16="http://schemas.microsoft.com/office/drawing/2014/main" id="{E3448350-1AC8-3FEF-BD77-6917ACB1FD10}"/>
              </a:ext>
            </a:extLst>
          </p:cNvPr>
          <p:cNvSpPr txBox="1"/>
          <p:nvPr/>
        </p:nvSpPr>
        <p:spPr>
          <a:xfrm>
            <a:off x="3953653" y="5668305"/>
            <a:ext cx="1239806" cy="369332"/>
          </a:xfrm>
          <a:prstGeom prst="rect">
            <a:avLst/>
          </a:prstGeom>
          <a:noFill/>
        </p:spPr>
        <p:txBody>
          <a:bodyPr wrap="square">
            <a:spAutoFit/>
          </a:bodyPr>
          <a:lstStyle/>
          <a:p>
            <a:r>
              <a:rPr lang="en-US"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EVERYONE</a:t>
            </a:r>
            <a:endParaRPr lang="it-IT" b="1" dirty="0">
              <a:solidFill>
                <a:schemeClr val="tx1">
                  <a:lumMod val="65000"/>
                  <a:lumOff val="35000"/>
                </a:schemeClr>
              </a:solidFill>
            </a:endParaRPr>
          </a:p>
        </p:txBody>
      </p:sp>
      <p:sp>
        <p:nvSpPr>
          <p:cNvPr id="15" name="CasellaDiTesto 14">
            <a:extLst>
              <a:ext uri="{FF2B5EF4-FFF2-40B4-BE49-F238E27FC236}">
                <a16:creationId xmlns:a16="http://schemas.microsoft.com/office/drawing/2014/main" id="{3D737E4E-97C5-171E-CC9B-6342C570603E}"/>
              </a:ext>
            </a:extLst>
          </p:cNvPr>
          <p:cNvSpPr txBox="1"/>
          <p:nvPr/>
        </p:nvSpPr>
        <p:spPr>
          <a:xfrm>
            <a:off x="6923072" y="5668305"/>
            <a:ext cx="1148151" cy="369332"/>
          </a:xfrm>
          <a:prstGeom prst="rect">
            <a:avLst/>
          </a:prstGeom>
          <a:noFill/>
        </p:spPr>
        <p:txBody>
          <a:bodyPr wrap="square">
            <a:spAutoFit/>
          </a:bodyPr>
          <a:lstStyle/>
          <a:p>
            <a:r>
              <a:rPr lang="en-US"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ACHIEVES</a:t>
            </a:r>
            <a:endParaRPr lang="it-IT" b="1" dirty="0">
              <a:solidFill>
                <a:schemeClr val="tx1">
                  <a:lumMod val="65000"/>
                  <a:lumOff val="35000"/>
                </a:schemeClr>
              </a:solidFill>
            </a:endParaRPr>
          </a:p>
        </p:txBody>
      </p:sp>
      <p:sp>
        <p:nvSpPr>
          <p:cNvPr id="16" name="CasellaDiTesto 15">
            <a:extLst>
              <a:ext uri="{FF2B5EF4-FFF2-40B4-BE49-F238E27FC236}">
                <a16:creationId xmlns:a16="http://schemas.microsoft.com/office/drawing/2014/main" id="{E58C8D88-3452-32B3-BF2D-546718BC865F}"/>
              </a:ext>
            </a:extLst>
          </p:cNvPr>
          <p:cNvSpPr txBox="1"/>
          <p:nvPr/>
        </p:nvSpPr>
        <p:spPr>
          <a:xfrm>
            <a:off x="10034833" y="5668305"/>
            <a:ext cx="846461" cy="369332"/>
          </a:xfrm>
          <a:prstGeom prst="rect">
            <a:avLst/>
          </a:prstGeom>
          <a:noFill/>
        </p:spPr>
        <p:txBody>
          <a:bodyPr wrap="square">
            <a:spAutoFit/>
          </a:bodyPr>
          <a:lstStyle/>
          <a:p>
            <a:r>
              <a:rPr lang="en-US"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MORE</a:t>
            </a:r>
            <a:endParaRPr lang="it-IT" b="1" dirty="0">
              <a:solidFill>
                <a:schemeClr val="tx1">
                  <a:lumMod val="65000"/>
                  <a:lumOff val="35000"/>
                </a:schemeClr>
              </a:solidFill>
            </a:endParaRPr>
          </a:p>
        </p:txBody>
      </p:sp>
    </p:spTree>
    <p:extLst>
      <p:ext uri="{BB962C8B-B14F-4D97-AF65-F5344CB8AC3E}">
        <p14:creationId xmlns:p14="http://schemas.microsoft.com/office/powerpoint/2010/main" val="1415931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Effective teams and their characteristics</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Teamworking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805990"/>
          </a:xfrm>
          <a:prstGeom prst="rect">
            <a:avLst/>
          </a:prstGeom>
          <a:noFill/>
        </p:spPr>
        <p:txBody>
          <a:bodyPr wrap="square" rtlCol="0">
            <a:spAutoFit/>
          </a:bodyPr>
          <a:lstStyle/>
          <a:p>
            <a:pPr algn="just">
              <a:lnSpc>
                <a:spcPct val="107000"/>
              </a:lnSpc>
              <a:spcAft>
                <a:spcPts val="8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The </a:t>
            </a:r>
            <a:r>
              <a:rPr lang="en-US" b="1"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fundamental characteristics </a:t>
            </a: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of effective teams are:</a:t>
            </a:r>
            <a:endParaRPr lang="it-IT" sz="20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p>
            <a:pPr algn="just">
              <a:lnSpc>
                <a:spcPct val="107000"/>
              </a:lnSpc>
              <a:spcAft>
                <a:spcPts val="800"/>
              </a:spcAft>
            </a:pPr>
            <a:endParaRPr lang="it-IT" sz="20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5" name="Immagine 4">
            <a:extLst>
              <a:ext uri="{FF2B5EF4-FFF2-40B4-BE49-F238E27FC236}">
                <a16:creationId xmlns:a16="http://schemas.microsoft.com/office/drawing/2014/main" id="{11F21A59-8945-6EEB-1E6B-853C87023AD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945261" y="2054487"/>
            <a:ext cx="6301478" cy="4083006"/>
          </a:xfrm>
          <a:prstGeom prst="rect">
            <a:avLst/>
          </a:prstGeom>
        </p:spPr>
      </p:pic>
      <p:sp>
        <p:nvSpPr>
          <p:cNvPr id="6" name="CasellaDiTesto 5">
            <a:extLst>
              <a:ext uri="{FF2B5EF4-FFF2-40B4-BE49-F238E27FC236}">
                <a16:creationId xmlns:a16="http://schemas.microsoft.com/office/drawing/2014/main" id="{90D770AD-E1CD-3CD0-8C39-F9C4CE01CC2C}"/>
              </a:ext>
            </a:extLst>
          </p:cNvPr>
          <p:cNvSpPr txBox="1"/>
          <p:nvPr/>
        </p:nvSpPr>
        <p:spPr>
          <a:xfrm>
            <a:off x="8580120" y="5511987"/>
            <a:ext cx="2652886" cy="461665"/>
          </a:xfrm>
          <a:prstGeom prst="rect">
            <a:avLst/>
          </a:prstGeom>
          <a:noFill/>
        </p:spPr>
        <p:txBody>
          <a:bodyPr wrap="square">
            <a:spAutoFit/>
          </a:bodyPr>
          <a:lstStyle/>
          <a:p>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The fundamental characteristics of effective teams (Source: </a:t>
            </a:r>
            <a:r>
              <a:rPr lang="en-GB" sz="1200" u="sng" dirty="0" err="1">
                <a:solidFill>
                  <a:schemeClr val="tx1">
                    <a:lumMod val="65000"/>
                    <a:lumOff val="35000"/>
                  </a:schemeClr>
                </a:solidFill>
                <a:effectLst/>
                <a:ea typeface="Times New Roman" panose="02020603050405020304" pitchFamily="18" charset="0"/>
                <a:cs typeface="Open Sans" panose="020B0606030504020204" pitchFamily="34" charset="0"/>
                <a:hlinkClick r:id="rId4">
                  <a:extLst>
                    <a:ext uri="{A12FA001-AC4F-418D-AE19-62706E023703}">
                      <ahyp:hlinkClr xmlns:ahyp="http://schemas.microsoft.com/office/drawing/2018/hyperlinkcolor" val="tx"/>
                    </a:ext>
                  </a:extLst>
                </a:hlinkClick>
              </a:rPr>
              <a:t>CareerCliff</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ndParaRPr>
          </a:p>
        </p:txBody>
      </p:sp>
    </p:spTree>
    <p:extLst>
      <p:ext uri="{BB962C8B-B14F-4D97-AF65-F5344CB8AC3E}">
        <p14:creationId xmlns:p14="http://schemas.microsoft.com/office/powerpoint/2010/main" val="687624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Effective teams and their characteristics</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Module: Horizontal skills / Learning Unit: Soft skills / Sub Unit: Teamworking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375552"/>
          </a:xfrm>
          <a:prstGeom prst="rect">
            <a:avLst/>
          </a:prstGeom>
          <a:noFill/>
        </p:spPr>
        <p:txBody>
          <a:bodyPr wrap="square" rtlCol="0">
            <a:spAutoFit/>
          </a:bodyPr>
          <a:lstStyle/>
          <a:p>
            <a:pPr algn="just">
              <a:lnSpc>
                <a:spcPct val="107000"/>
              </a:lnSpc>
              <a:spcAft>
                <a:spcPts val="6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fundamental aspect of team success, as it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provides a shared direction and purpose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for all team members:</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8" name="CasellaDiTesto 7">
            <a:extLst>
              <a:ext uri="{FF2B5EF4-FFF2-40B4-BE49-F238E27FC236}">
                <a16:creationId xmlns:a16="http://schemas.microsoft.com/office/drawing/2014/main" id="{2B6ED340-5603-B19E-4963-DCB95AC789D9}"/>
              </a:ext>
            </a:extLst>
          </p:cNvPr>
          <p:cNvSpPr txBox="1"/>
          <p:nvPr/>
        </p:nvSpPr>
        <p:spPr>
          <a:xfrm>
            <a:off x="550505" y="1865621"/>
            <a:ext cx="10582716" cy="646331"/>
          </a:xfrm>
          <a:prstGeom prst="rect">
            <a:avLst/>
          </a:prstGeom>
          <a:noFill/>
        </p:spPr>
        <p:txBody>
          <a:bodyPr wrap="square">
            <a:spAutoFit/>
          </a:bodyPr>
          <a:lstStyle/>
          <a:p>
            <a:pPr marL="285750" indent="-285750">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It aligns the diverse talents, experiences, and energies of individuals within a team,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transforming a group of people into a cohesive unit</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working together in harmony towards a single destination.</a:t>
            </a:r>
            <a:endParaRPr lang="it-IT" dirty="0">
              <a:solidFill>
                <a:schemeClr val="tx1">
                  <a:lumMod val="65000"/>
                  <a:lumOff val="35000"/>
                </a:schemeClr>
              </a:solidFill>
            </a:endParaRPr>
          </a:p>
        </p:txBody>
      </p:sp>
      <p:pic>
        <p:nvPicPr>
          <p:cNvPr id="9" name="Immagine 8">
            <a:extLst>
              <a:ext uri="{FF2B5EF4-FFF2-40B4-BE49-F238E27FC236}">
                <a16:creationId xmlns:a16="http://schemas.microsoft.com/office/drawing/2014/main" id="{1B78FB2E-3AC1-1DED-88D8-9CBAADE0554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92060" y="2671603"/>
            <a:ext cx="6607880" cy="3348892"/>
          </a:xfrm>
          <a:prstGeom prst="rect">
            <a:avLst/>
          </a:prstGeom>
        </p:spPr>
      </p:pic>
      <p:sp>
        <p:nvSpPr>
          <p:cNvPr id="10" name="CasellaDiTesto 9">
            <a:extLst>
              <a:ext uri="{FF2B5EF4-FFF2-40B4-BE49-F238E27FC236}">
                <a16:creationId xmlns:a16="http://schemas.microsoft.com/office/drawing/2014/main" id="{194CAF63-28F6-DCAF-1590-723F8FC13621}"/>
              </a:ext>
            </a:extLst>
          </p:cNvPr>
          <p:cNvSpPr txBox="1"/>
          <p:nvPr/>
        </p:nvSpPr>
        <p:spPr>
          <a:xfrm>
            <a:off x="9524723" y="5361890"/>
            <a:ext cx="2174218" cy="646331"/>
          </a:xfrm>
          <a:prstGeom prst="rect">
            <a:avLst/>
          </a:prstGeom>
          <a:noFill/>
        </p:spPr>
        <p:txBody>
          <a:bodyPr wrap="square">
            <a:spAutoFit/>
          </a:bodyPr>
          <a:lstStyle/>
          <a:p>
            <a:r>
              <a:rPr lang="en-GB" sz="1200" dirty="0">
                <a:solidFill>
                  <a:srgbClr val="000000"/>
                </a:solidFill>
                <a:effectLst/>
                <a:ea typeface="Times New Roman" panose="02020603050405020304" pitchFamily="18" charset="0"/>
                <a:cs typeface="Open Sans" panose="020B0606030504020204" pitchFamily="34" charset="0"/>
              </a:rPr>
              <a:t>The fundamental characteristics of effective teams (Source: </a:t>
            </a:r>
            <a:r>
              <a:rPr lang="en-GB" sz="1200" u="sng" dirty="0" err="1">
                <a:solidFill>
                  <a:srgbClr val="000000"/>
                </a:solidFill>
                <a:ea typeface="Times New Roman" panose="02020603050405020304" pitchFamily="18" charset="0"/>
                <a:cs typeface="Open Sans" panose="020B0606030504020204" pitchFamily="34" charset="0"/>
                <a:hlinkClick r:id="rId3"/>
              </a:rPr>
              <a:t>c</a:t>
            </a:r>
            <a:r>
              <a:rPr lang="en-GB" sz="1200" u="sng" dirty="0" err="1">
                <a:solidFill>
                  <a:srgbClr val="000000"/>
                </a:solidFill>
                <a:effectLst/>
                <a:ea typeface="Times New Roman" panose="02020603050405020304" pitchFamily="18" charset="0"/>
                <a:cs typeface="Open Sans" panose="020B0606030504020204" pitchFamily="34" charset="0"/>
                <a:hlinkClick r:id="rId3"/>
              </a:rPr>
              <a:t>oachcounselcare</a:t>
            </a:r>
            <a:r>
              <a:rPr lang="en-GB" sz="1200" dirty="0">
                <a:solidFill>
                  <a:srgbClr val="000000"/>
                </a:solidFill>
                <a:effectLst/>
                <a:ea typeface="Times New Roman" panose="02020603050405020304" pitchFamily="18" charset="0"/>
                <a:cs typeface="Open Sans" panose="020B0606030504020204" pitchFamily="34" charset="0"/>
              </a:rPr>
              <a:t>)</a:t>
            </a:r>
            <a:endParaRPr lang="it-IT" sz="1200" dirty="0"/>
          </a:p>
        </p:txBody>
      </p:sp>
    </p:spTree>
    <p:extLst>
      <p:ext uri="{BB962C8B-B14F-4D97-AF65-F5344CB8AC3E}">
        <p14:creationId xmlns:p14="http://schemas.microsoft.com/office/powerpoint/2010/main" val="3663100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Effective teams and their characteristics</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Module: Horizontal skills / Learning Unit: Soft skills / Sub-Unit: Teamworking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671915"/>
          </a:xfrm>
          <a:prstGeom prst="rect">
            <a:avLst/>
          </a:prstGeom>
          <a:noFill/>
        </p:spPr>
        <p:txBody>
          <a:bodyPr wrap="square" rtlCol="0">
            <a:spAutoFit/>
          </a:bodyPr>
          <a:lstStyle/>
          <a:p>
            <a:pPr algn="just">
              <a:lnSpc>
                <a:spcPct val="107000"/>
              </a:lnSpc>
              <a:spcAft>
                <a:spcPts val="6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However, there is always the possibility to make mistakes when trying to set common goals. The most common ones are</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5" name="Immagine 4">
            <a:extLst>
              <a:ext uri="{FF2B5EF4-FFF2-40B4-BE49-F238E27FC236}">
                <a16:creationId xmlns:a16="http://schemas.microsoft.com/office/drawing/2014/main" id="{F35D68E1-5230-4E39-C172-253C5F774E65}"/>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2265496" y="1927736"/>
            <a:ext cx="7661008" cy="4252508"/>
          </a:xfrm>
          <a:prstGeom prst="rect">
            <a:avLst/>
          </a:prstGeom>
        </p:spPr>
      </p:pic>
      <p:sp>
        <p:nvSpPr>
          <p:cNvPr id="6" name="CasellaDiTesto 5">
            <a:extLst>
              <a:ext uri="{FF2B5EF4-FFF2-40B4-BE49-F238E27FC236}">
                <a16:creationId xmlns:a16="http://schemas.microsoft.com/office/drawing/2014/main" id="{FE5E60A8-B04B-4A7F-AD34-56B0B8D4EB50}"/>
              </a:ext>
            </a:extLst>
          </p:cNvPr>
          <p:cNvSpPr txBox="1"/>
          <p:nvPr/>
        </p:nvSpPr>
        <p:spPr>
          <a:xfrm>
            <a:off x="3341594" y="6097561"/>
            <a:ext cx="5508812" cy="276999"/>
          </a:xfrm>
          <a:prstGeom prst="rect">
            <a:avLst/>
          </a:prstGeom>
          <a:noFill/>
        </p:spPr>
        <p:txBody>
          <a:bodyPr wrap="square">
            <a:spAutoFit/>
          </a:bodyPr>
          <a:lstStyle/>
          <a:p>
            <a:pPr algn="just">
              <a:spcAft>
                <a:spcPts val="1000"/>
              </a:spcAft>
            </a:pPr>
            <a:r>
              <a:rPr lang="en-GB" sz="1200" dirty="0">
                <a:effectLst/>
                <a:ea typeface="Times New Roman" panose="02020603050405020304" pitchFamily="18" charset="0"/>
                <a:cs typeface="Open Sans" panose="020B0606030504020204" pitchFamily="34" charset="0"/>
              </a:rPr>
              <a:t>The most common mistakes when setting common goals (Source: </a:t>
            </a:r>
            <a:r>
              <a:rPr lang="en-GB" sz="1200" u="sng" dirty="0" err="1">
                <a:effectLst/>
                <a:ea typeface="Times New Roman" panose="02020603050405020304" pitchFamily="18" charset="0"/>
                <a:cs typeface="Open Sans" panose="020B0606030504020204" pitchFamily="34" charset="0"/>
                <a:hlinkClick r:id="rId3">
                  <a:extLst>
                    <a:ext uri="{A12FA001-AC4F-418D-AE19-62706E023703}">
                      <ahyp:hlinkClr xmlns:ahyp="http://schemas.microsoft.com/office/drawing/2018/hyperlinkcolor" val="tx"/>
                    </a:ext>
                  </a:extLst>
                </a:hlinkClick>
              </a:rPr>
              <a:t>Projectcubicle</a:t>
            </a:r>
            <a:r>
              <a:rPr lang="en-GB" sz="1200" dirty="0">
                <a:effectLst/>
                <a:ea typeface="Times New Roman" panose="02020603050405020304" pitchFamily="18" charset="0"/>
                <a:cs typeface="Open Sans" panose="020B0606030504020204" pitchFamily="34" charset="0"/>
              </a:rPr>
              <a:t>)</a:t>
            </a:r>
            <a:endParaRPr lang="it-IT" sz="1200" dirty="0">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2771926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dirty="0"/>
              <a:t>Practical Activity #5</a:t>
            </a: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37</a:t>
            </a:fld>
            <a:endParaRPr lang="en-US" dirty="0"/>
          </a:p>
        </p:txBody>
      </p:sp>
      <p:sp>
        <p:nvSpPr>
          <p:cNvPr id="6" name="Segnaposto contenuto 7">
            <a:extLst>
              <a:ext uri="{FF2B5EF4-FFF2-40B4-BE49-F238E27FC236}">
                <a16:creationId xmlns:a16="http://schemas.microsoft.com/office/drawing/2014/main" id="{F2ABEB4C-E89E-81EA-913B-5AC3A510FFE2}"/>
              </a:ext>
            </a:extLst>
          </p:cNvPr>
          <p:cNvSpPr>
            <a:spLocks noGrp="1"/>
          </p:cNvSpPr>
          <p:nvPr>
            <p:ph idx="1"/>
          </p:nvPr>
        </p:nvSpPr>
        <p:spPr>
          <a:xfrm>
            <a:off x="838200" y="1825625"/>
            <a:ext cx="10515600" cy="4351338"/>
          </a:xfrm>
        </p:spPr>
        <p:txBody>
          <a:bodyPr anchor="ctr"/>
          <a:lstStyle/>
          <a:p>
            <a:pPr marL="0" indent="0" algn="ctr">
              <a:buNone/>
            </a:pPr>
            <a:r>
              <a:rPr lang="en-GB" b="1" kern="100" dirty="0">
                <a:solidFill>
                  <a:schemeClr val="tx1">
                    <a:lumMod val="65000"/>
                    <a:lumOff val="35000"/>
                  </a:schemeClr>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Group Activity </a:t>
            </a:r>
          </a:p>
          <a:p>
            <a:pPr marL="0" indent="0" algn="ctr">
              <a:buNone/>
            </a:pPr>
            <a:r>
              <a:rPr lang="en-GB" sz="2400" i="1" kern="100" dirty="0">
                <a:solidFill>
                  <a:srgbClr val="0563C1"/>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Team working and collaboration skills</a:t>
            </a:r>
            <a:endParaRPr lang="en-GB" sz="2400" i="1" kern="100" dirty="0">
              <a:solidFill>
                <a:schemeClr val="tx1">
                  <a:lumMod val="65000"/>
                  <a:lumOff val="35000"/>
                </a:schemeClr>
              </a:solidFill>
              <a:ea typeface="Calibri" panose="020F0502020204030204" pitchFamily="34" charset="0"/>
              <a:cs typeface="Times New Roman" panose="02020603050405020304" pitchFamily="18" charset="0"/>
            </a:endParaRPr>
          </a:p>
          <a:p>
            <a:pPr marL="0" indent="0">
              <a:buNone/>
            </a:pPr>
            <a:endParaRPr lang="en-GB" dirty="0"/>
          </a:p>
        </p:txBody>
      </p:sp>
      <p:sp>
        <p:nvSpPr>
          <p:cNvPr id="3" name="Segnaposto piè di pagina 1">
            <a:extLst>
              <a:ext uri="{FF2B5EF4-FFF2-40B4-BE49-F238E27FC236}">
                <a16:creationId xmlns:a16="http://schemas.microsoft.com/office/drawing/2014/main" id="{5B678B6C-088E-B4E8-307A-A1DDEAA44A55}"/>
              </a:ext>
            </a:extLst>
          </p:cNvPr>
          <p:cNvSpPr txBox="1">
            <a:spLocks/>
          </p:cNvSpPr>
          <p:nvPr/>
        </p:nvSpPr>
        <p:spPr>
          <a:xfrm>
            <a:off x="914400" y="6121401"/>
            <a:ext cx="9982200"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lumMod val="65000"/>
                  </a:schemeClr>
                </a:solidFill>
              </a:rPr>
              <a:t>Module: Horizontal skills / Learning Unit: Soft skills / Sub-Unit: Teamworking and collaboration skills</a:t>
            </a:r>
          </a:p>
        </p:txBody>
      </p:sp>
    </p:spTree>
    <p:extLst>
      <p:ext uri="{BB962C8B-B14F-4D97-AF65-F5344CB8AC3E}">
        <p14:creationId xmlns:p14="http://schemas.microsoft.com/office/powerpoint/2010/main" val="3258710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dirty="0"/>
              <a:t>Conflict resolution</a:t>
            </a: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Module: Horizontal skills / Learning Unit: Soft skills / Sub-Unit: Teamworking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CasellaDiTesto 4">
            <a:extLst>
              <a:ext uri="{FF2B5EF4-FFF2-40B4-BE49-F238E27FC236}">
                <a16:creationId xmlns:a16="http://schemas.microsoft.com/office/drawing/2014/main" id="{308A1CF1-2F19-D9BC-B4BD-3306563F0CD0}"/>
              </a:ext>
            </a:extLst>
          </p:cNvPr>
          <p:cNvSpPr txBox="1"/>
          <p:nvPr/>
        </p:nvSpPr>
        <p:spPr>
          <a:xfrm>
            <a:off x="550505" y="1384834"/>
            <a:ext cx="10879493" cy="671915"/>
          </a:xfrm>
          <a:prstGeom prst="rect">
            <a:avLst/>
          </a:prstGeom>
          <a:noFill/>
        </p:spPr>
        <p:txBody>
          <a:bodyPr wrap="square" rtlCol="0">
            <a:spAutoFit/>
          </a:bodyPr>
          <a:lstStyle/>
          <a:p>
            <a:pPr algn="just">
              <a:lnSpc>
                <a:spcPct val="107000"/>
              </a:lnSpc>
              <a:spcAft>
                <a:spcPts val="6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C</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ritical aspect of teamwork, as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it addresses inevitable disagreements and tensions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that arise when individuals with different perspectives, backgrounds, and priorities collaborate.</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sp>
        <p:nvSpPr>
          <p:cNvPr id="6" name="CasellaDiTesto 5">
            <a:extLst>
              <a:ext uri="{FF2B5EF4-FFF2-40B4-BE49-F238E27FC236}">
                <a16:creationId xmlns:a16="http://schemas.microsoft.com/office/drawing/2014/main" id="{7F3D20B5-C32F-FE90-C994-0E34FF35BFA8}"/>
              </a:ext>
            </a:extLst>
          </p:cNvPr>
          <p:cNvSpPr txBox="1"/>
          <p:nvPr/>
        </p:nvSpPr>
        <p:spPr>
          <a:xfrm>
            <a:off x="550504" y="2168333"/>
            <a:ext cx="10879493" cy="646331"/>
          </a:xfrm>
          <a:prstGeom prst="rect">
            <a:avLst/>
          </a:prstGeom>
          <a:noFill/>
        </p:spPr>
        <p:txBody>
          <a:bodyPr wrap="square">
            <a:spAutoFit/>
          </a:bodyPr>
          <a:lstStyle/>
          <a:p>
            <a:pPr marL="285750" indent="-285750">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It is not the presence of conflict that defines the fate of a team; rather,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it is the way those conflicts are handled and resolved that truly matters</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it-IT" dirty="0">
              <a:solidFill>
                <a:schemeClr val="tx1">
                  <a:lumMod val="65000"/>
                  <a:lumOff val="35000"/>
                </a:schemeClr>
              </a:solidFill>
            </a:endParaRPr>
          </a:p>
        </p:txBody>
      </p:sp>
      <p:pic>
        <p:nvPicPr>
          <p:cNvPr id="10" name="Immagine 9">
            <a:extLst>
              <a:ext uri="{FF2B5EF4-FFF2-40B4-BE49-F238E27FC236}">
                <a16:creationId xmlns:a16="http://schemas.microsoft.com/office/drawing/2014/main" id="{E7E962A8-0EBF-BAF2-970B-AA4C11DFB75A}"/>
              </a:ext>
            </a:extLst>
          </p:cNvPr>
          <p:cNvPicPr>
            <a:picLocks noChangeAspect="1"/>
          </p:cNvPicPr>
          <p:nvPr/>
        </p:nvPicPr>
        <p:blipFill>
          <a:blip r:embed="rId2"/>
          <a:stretch>
            <a:fillRect/>
          </a:stretch>
        </p:blipFill>
        <p:spPr>
          <a:xfrm>
            <a:off x="4337025" y="2465010"/>
            <a:ext cx="7033825" cy="3836632"/>
          </a:xfrm>
          <a:prstGeom prst="rect">
            <a:avLst/>
          </a:prstGeom>
        </p:spPr>
      </p:pic>
      <p:sp>
        <p:nvSpPr>
          <p:cNvPr id="11" name="CasellaDiTesto 10">
            <a:extLst>
              <a:ext uri="{FF2B5EF4-FFF2-40B4-BE49-F238E27FC236}">
                <a16:creationId xmlns:a16="http://schemas.microsoft.com/office/drawing/2014/main" id="{B78A99EC-84F0-E740-C51C-3A47D56C450C}"/>
              </a:ext>
            </a:extLst>
          </p:cNvPr>
          <p:cNvSpPr txBox="1"/>
          <p:nvPr/>
        </p:nvSpPr>
        <p:spPr>
          <a:xfrm>
            <a:off x="429207" y="3168393"/>
            <a:ext cx="4133462" cy="2308324"/>
          </a:xfrm>
          <a:prstGeom prst="rect">
            <a:avLst/>
          </a:prstGeom>
          <a:noFill/>
        </p:spPr>
        <p:txBody>
          <a:bodyPr wrap="square">
            <a:spAutoFit/>
          </a:bodyPr>
          <a:lstStyle/>
          <a:p>
            <a:pPr marL="285750" indent="-285750">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5 different approaches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to conflict resolution:</a:t>
            </a:r>
          </a:p>
          <a:p>
            <a:pPr marL="285750" indent="-285750">
              <a:buFont typeface="Arial" panose="020B0604020202020204" pitchFamily="34" charset="0"/>
              <a:buChar char="•"/>
            </a:pPr>
            <a:endPar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mj-lt"/>
              <a:buAutoNum type="arabicPeriod"/>
            </a:pPr>
            <a:r>
              <a:rPr lang="en-US" dirty="0">
                <a:solidFill>
                  <a:schemeClr val="tx1">
                    <a:lumMod val="65000"/>
                    <a:lumOff val="35000"/>
                  </a:schemeClr>
                </a:solidFill>
              </a:rPr>
              <a:t>Avoiding</a:t>
            </a:r>
          </a:p>
          <a:p>
            <a:pPr marL="800100" lvl="1" indent="-342900">
              <a:buFont typeface="+mj-lt"/>
              <a:buAutoNum type="arabicPeriod"/>
            </a:pPr>
            <a:r>
              <a:rPr lang="en-US" dirty="0">
                <a:solidFill>
                  <a:schemeClr val="tx1">
                    <a:lumMod val="65000"/>
                    <a:lumOff val="35000"/>
                  </a:schemeClr>
                </a:solidFill>
              </a:rPr>
              <a:t>Competing</a:t>
            </a:r>
          </a:p>
          <a:p>
            <a:pPr marL="800100" lvl="1" indent="-342900">
              <a:buFont typeface="+mj-lt"/>
              <a:buAutoNum type="arabicPeriod"/>
            </a:pPr>
            <a:r>
              <a:rPr lang="en-US" dirty="0">
                <a:solidFill>
                  <a:schemeClr val="tx1">
                    <a:lumMod val="65000"/>
                    <a:lumOff val="35000"/>
                  </a:schemeClr>
                </a:solidFill>
              </a:rPr>
              <a:t>Collaborating</a:t>
            </a:r>
          </a:p>
          <a:p>
            <a:pPr marL="800100" lvl="1" indent="-342900">
              <a:buFont typeface="+mj-lt"/>
              <a:buAutoNum type="arabicPeriod"/>
            </a:pPr>
            <a:r>
              <a:rPr lang="en-US" dirty="0">
                <a:solidFill>
                  <a:schemeClr val="tx1">
                    <a:lumMod val="65000"/>
                    <a:lumOff val="35000"/>
                  </a:schemeClr>
                </a:solidFill>
              </a:rPr>
              <a:t>Accommodating</a:t>
            </a:r>
          </a:p>
          <a:p>
            <a:pPr marL="800100" lvl="1" indent="-342900">
              <a:buFont typeface="+mj-lt"/>
              <a:buAutoNum type="arabicPeriod"/>
            </a:pPr>
            <a:r>
              <a:rPr lang="en-US" dirty="0">
                <a:solidFill>
                  <a:schemeClr val="tx1">
                    <a:lumMod val="65000"/>
                    <a:lumOff val="35000"/>
                  </a:schemeClr>
                </a:solidFill>
              </a:rPr>
              <a:t>Compromising</a:t>
            </a:r>
            <a:endParaRPr lang="it-IT" dirty="0">
              <a:solidFill>
                <a:schemeClr val="tx1">
                  <a:lumMod val="65000"/>
                  <a:lumOff val="35000"/>
                </a:schemeClr>
              </a:solidFill>
            </a:endParaRPr>
          </a:p>
        </p:txBody>
      </p:sp>
      <p:sp>
        <p:nvSpPr>
          <p:cNvPr id="12" name="CasellaDiTesto 11">
            <a:extLst>
              <a:ext uri="{FF2B5EF4-FFF2-40B4-BE49-F238E27FC236}">
                <a16:creationId xmlns:a16="http://schemas.microsoft.com/office/drawing/2014/main" id="{3E2117C4-C67D-236F-4203-6634C64AF483}"/>
              </a:ext>
            </a:extLst>
          </p:cNvPr>
          <p:cNvSpPr txBox="1"/>
          <p:nvPr/>
        </p:nvSpPr>
        <p:spPr>
          <a:xfrm>
            <a:off x="550504" y="5894685"/>
            <a:ext cx="3498825" cy="461665"/>
          </a:xfrm>
          <a:prstGeom prst="rect">
            <a:avLst/>
          </a:prstGeom>
          <a:noFill/>
        </p:spPr>
        <p:txBody>
          <a:bodyPr wrap="square">
            <a:spAutoFit/>
          </a:bodyPr>
          <a:lstStyle/>
          <a:p>
            <a:r>
              <a:rPr lang="en-GB" sz="1200" dirty="0">
                <a:solidFill>
                  <a:srgbClr val="000000"/>
                </a:solidFill>
                <a:effectLst/>
                <a:ea typeface="Times New Roman" panose="02020603050405020304" pitchFamily="18" charset="0"/>
                <a:cs typeface="Open Sans" panose="020B0606030504020204" pitchFamily="34" charset="0"/>
              </a:rPr>
              <a:t>The fundamental characteristics of effective teams (Source: </a:t>
            </a:r>
            <a:r>
              <a:rPr lang="en-GB" sz="1200" u="sng" dirty="0">
                <a:solidFill>
                  <a:srgbClr val="000000"/>
                </a:solidFill>
                <a:effectLst/>
                <a:ea typeface="Times New Roman" panose="02020603050405020304" pitchFamily="18" charset="0"/>
                <a:cs typeface="Open Sans" panose="020B0606030504020204" pitchFamily="34" charset="0"/>
                <a:hlinkClick r:id="rId3"/>
              </a:rPr>
              <a:t>cmbankng</a:t>
            </a:r>
            <a:r>
              <a:rPr lang="en-GB" sz="1200" dirty="0">
                <a:solidFill>
                  <a:srgbClr val="000000"/>
                </a:solidFill>
                <a:effectLst/>
                <a:ea typeface="Times New Roman" panose="02020603050405020304" pitchFamily="18" charset="0"/>
                <a:cs typeface="Open Sans" panose="020B0606030504020204" pitchFamily="34" charset="0"/>
              </a:rPr>
              <a:t>)</a:t>
            </a:r>
            <a:endParaRPr lang="it-IT" sz="1200" dirty="0"/>
          </a:p>
        </p:txBody>
      </p:sp>
    </p:spTree>
    <p:extLst>
      <p:ext uri="{BB962C8B-B14F-4D97-AF65-F5344CB8AC3E}">
        <p14:creationId xmlns:p14="http://schemas.microsoft.com/office/powerpoint/2010/main" val="3610802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US" sz="4400" b="1" dirty="0"/>
              <a:t>Conflict resolution</a:t>
            </a:r>
            <a:endParaRPr lang="en-GB" b="1"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Module: Horizontal skills / Learning Unit: Soft skills / Sub -Unit: Teamworking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
        <p:nvSpPr>
          <p:cNvPr id="4" name="CasellaDiTesto 3">
            <a:extLst>
              <a:ext uri="{FF2B5EF4-FFF2-40B4-BE49-F238E27FC236}">
                <a16:creationId xmlns:a16="http://schemas.microsoft.com/office/drawing/2014/main" id="{EBD0FE17-E7DA-264F-9924-6DDF1F01B10A}"/>
              </a:ext>
            </a:extLst>
          </p:cNvPr>
          <p:cNvSpPr txBox="1"/>
          <p:nvPr/>
        </p:nvSpPr>
        <p:spPr>
          <a:xfrm>
            <a:off x="627477" y="1465106"/>
            <a:ext cx="10669414" cy="375552"/>
          </a:xfrm>
          <a:prstGeom prst="rect">
            <a:avLst/>
          </a:prstGeom>
          <a:noFill/>
        </p:spPr>
        <p:txBody>
          <a:bodyPr wrap="square" rtlCol="0">
            <a:spAutoFit/>
          </a:bodyPr>
          <a:lstStyle/>
          <a:p>
            <a:pPr algn="just">
              <a:lnSpc>
                <a:spcPct val="107000"/>
              </a:lnSpc>
              <a:spcAft>
                <a:spcPts val="600"/>
              </a:spcAft>
            </a:pPr>
            <a:r>
              <a:rPr lang="en-US"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If properly managed, conflict resolution can lead to </a:t>
            </a:r>
            <a:r>
              <a:rPr lang="en-US" u="sng"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multiple benefits:</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8" name="Immagine 7">
            <a:extLst>
              <a:ext uri="{FF2B5EF4-FFF2-40B4-BE49-F238E27FC236}">
                <a16:creationId xmlns:a16="http://schemas.microsoft.com/office/drawing/2014/main" id="{DF5C6B95-110F-3360-6389-F18A71A4A697}"/>
              </a:ext>
            </a:extLst>
          </p:cNvPr>
          <p:cNvPicPr>
            <a:picLocks noChangeAspect="1"/>
          </p:cNvPicPr>
          <p:nvPr/>
        </p:nvPicPr>
        <p:blipFill>
          <a:blip r:embed="rId2"/>
          <a:stretch>
            <a:fillRect/>
          </a:stretch>
        </p:blipFill>
        <p:spPr>
          <a:xfrm>
            <a:off x="2497513" y="1842004"/>
            <a:ext cx="7196973" cy="4440999"/>
          </a:xfrm>
          <a:prstGeom prst="rect">
            <a:avLst/>
          </a:prstGeom>
        </p:spPr>
      </p:pic>
      <p:sp>
        <p:nvSpPr>
          <p:cNvPr id="9" name="CasellaDiTesto 8">
            <a:extLst>
              <a:ext uri="{FF2B5EF4-FFF2-40B4-BE49-F238E27FC236}">
                <a16:creationId xmlns:a16="http://schemas.microsoft.com/office/drawing/2014/main" id="{5D184A85-95EF-934A-8667-8B91CA543796}"/>
              </a:ext>
            </a:extLst>
          </p:cNvPr>
          <p:cNvSpPr txBox="1"/>
          <p:nvPr/>
        </p:nvSpPr>
        <p:spPr>
          <a:xfrm>
            <a:off x="9795793" y="5636672"/>
            <a:ext cx="2212762" cy="646331"/>
          </a:xfrm>
          <a:prstGeom prst="rect">
            <a:avLst/>
          </a:prstGeom>
          <a:noFill/>
        </p:spPr>
        <p:txBody>
          <a:bodyPr wrap="square">
            <a:spAutoFit/>
          </a:bodyPr>
          <a:lstStyle/>
          <a:p>
            <a:r>
              <a:rPr lang="en-GB" sz="1200" dirty="0">
                <a:solidFill>
                  <a:srgbClr val="000000"/>
                </a:solidFill>
                <a:effectLst/>
                <a:ea typeface="Times New Roman" panose="02020603050405020304" pitchFamily="18" charset="0"/>
                <a:cs typeface="Open Sans" panose="020B0606030504020204" pitchFamily="34" charset="0"/>
              </a:rPr>
              <a:t>The fundamental characteristics of effective teams (Source: Own elaboration)</a:t>
            </a:r>
            <a:endParaRPr lang="it-IT" sz="1200" dirty="0"/>
          </a:p>
        </p:txBody>
      </p:sp>
    </p:spTree>
    <p:extLst>
      <p:ext uri="{BB962C8B-B14F-4D97-AF65-F5344CB8AC3E}">
        <p14:creationId xmlns:p14="http://schemas.microsoft.com/office/powerpoint/2010/main" val="383924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lstStyle/>
          <a:p>
            <a:r>
              <a:rPr lang="it-IT" sz="4400" dirty="0" err="1"/>
              <a:t>Interpersonal</a:t>
            </a:r>
            <a:r>
              <a:rPr lang="it-IT" sz="4400" dirty="0"/>
              <a:t> and </a:t>
            </a:r>
            <a:r>
              <a:rPr lang="it-IT" sz="4400" dirty="0" err="1"/>
              <a:t>effective</a:t>
            </a:r>
            <a:r>
              <a:rPr lang="it-IT" sz="4400" dirty="0"/>
              <a:t> </a:t>
            </a:r>
            <a:r>
              <a:rPr lang="it-IT" sz="4400" dirty="0" err="1"/>
              <a:t>communication</a:t>
            </a:r>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Interpersonal communication</a:t>
            </a: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CasellaDiTesto 5">
            <a:extLst>
              <a:ext uri="{FF2B5EF4-FFF2-40B4-BE49-F238E27FC236}">
                <a16:creationId xmlns:a16="http://schemas.microsoft.com/office/drawing/2014/main" id="{890DC770-8C02-6701-00C5-CCBFC7B6D526}"/>
              </a:ext>
            </a:extLst>
          </p:cNvPr>
          <p:cNvSpPr txBox="1"/>
          <p:nvPr/>
        </p:nvSpPr>
        <p:spPr>
          <a:xfrm>
            <a:off x="2482128" y="1711507"/>
            <a:ext cx="3613872" cy="369332"/>
          </a:xfrm>
          <a:prstGeom prst="rect">
            <a:avLst/>
          </a:prstGeom>
          <a:solidFill>
            <a:schemeClr val="accent2"/>
          </a:solidFill>
          <a:ln>
            <a:solidFill>
              <a:schemeClr val="accent2"/>
            </a:solidFill>
          </a:ln>
        </p:spPr>
        <p:txBody>
          <a:bodyPr wrap="square" rtlCol="0">
            <a:spAutoFit/>
          </a:bodyPr>
          <a:lstStyle/>
          <a:p>
            <a:r>
              <a:rPr lang="en-US" b="1" kern="100" dirty="0">
                <a:solidFill>
                  <a:schemeClr val="bg1"/>
                </a:solidFill>
                <a:latin typeface="Calibri" panose="020F0502020204030204" pitchFamily="34" charset="0"/>
                <a:ea typeface="Calibri" panose="020F0502020204030204" pitchFamily="34" charset="0"/>
              </a:rPr>
              <a:t>INTERPERSONAL COMMUNICATION</a:t>
            </a:r>
            <a:endParaRPr lang="it-IT" b="1" dirty="0">
              <a:solidFill>
                <a:schemeClr val="bg1"/>
              </a:solidFill>
            </a:endParaRPr>
          </a:p>
        </p:txBody>
      </p:sp>
      <p:sp>
        <p:nvSpPr>
          <p:cNvPr id="7" name="CasellaDiTesto 6">
            <a:extLst>
              <a:ext uri="{FF2B5EF4-FFF2-40B4-BE49-F238E27FC236}">
                <a16:creationId xmlns:a16="http://schemas.microsoft.com/office/drawing/2014/main" id="{6ECBC465-CC9E-AADB-DF12-8A1FB31EF872}"/>
              </a:ext>
            </a:extLst>
          </p:cNvPr>
          <p:cNvSpPr txBox="1"/>
          <p:nvPr/>
        </p:nvSpPr>
        <p:spPr>
          <a:xfrm>
            <a:off x="7738939" y="1711507"/>
            <a:ext cx="3033835" cy="369332"/>
          </a:xfrm>
          <a:prstGeom prst="rect">
            <a:avLst/>
          </a:prstGeom>
          <a:solidFill>
            <a:schemeClr val="accent5">
              <a:lumMod val="75000"/>
            </a:schemeClr>
          </a:solidFill>
          <a:ln>
            <a:solidFill>
              <a:schemeClr val="accent5">
                <a:lumMod val="75000"/>
              </a:schemeClr>
            </a:solidFill>
          </a:ln>
        </p:spPr>
        <p:txBody>
          <a:bodyPr wrap="square" rtlCol="0">
            <a:spAutoFit/>
          </a:bodyPr>
          <a:lstStyle/>
          <a:p>
            <a:r>
              <a:rPr lang="en-US" b="1" kern="100">
                <a:solidFill>
                  <a:schemeClr val="bg1"/>
                </a:solidFill>
                <a:latin typeface="Calibri" panose="020F0502020204030204" pitchFamily="34" charset="0"/>
                <a:ea typeface="Calibri" panose="020F0502020204030204" pitchFamily="34" charset="0"/>
              </a:rPr>
              <a:t>EFFECTIVE COMMUNICATION</a:t>
            </a:r>
            <a:endParaRPr lang="it-IT" b="1" dirty="0">
              <a:solidFill>
                <a:schemeClr val="bg1"/>
              </a:solidFill>
            </a:endParaRPr>
          </a:p>
        </p:txBody>
      </p:sp>
      <p:pic>
        <p:nvPicPr>
          <p:cNvPr id="8" name="Immagine 7">
            <a:extLst>
              <a:ext uri="{FF2B5EF4-FFF2-40B4-BE49-F238E27FC236}">
                <a16:creationId xmlns:a16="http://schemas.microsoft.com/office/drawing/2014/main" id="{1280B9D3-75E8-1158-FC65-F1182FEBF788}"/>
              </a:ext>
            </a:extLst>
          </p:cNvPr>
          <p:cNvPicPr>
            <a:picLocks noChangeAspect="1"/>
          </p:cNvPicPr>
          <p:nvPr/>
        </p:nvPicPr>
        <p:blipFill>
          <a:blip r:embed="rId2"/>
          <a:stretch>
            <a:fillRect/>
          </a:stretch>
        </p:blipFill>
        <p:spPr>
          <a:xfrm>
            <a:off x="420365" y="5495899"/>
            <a:ext cx="866627" cy="769131"/>
          </a:xfrm>
          <a:prstGeom prst="rect">
            <a:avLst/>
          </a:prstGeom>
        </p:spPr>
      </p:pic>
      <p:pic>
        <p:nvPicPr>
          <p:cNvPr id="9" name="Immagine 8">
            <a:extLst>
              <a:ext uri="{FF2B5EF4-FFF2-40B4-BE49-F238E27FC236}">
                <a16:creationId xmlns:a16="http://schemas.microsoft.com/office/drawing/2014/main" id="{6B691A73-C748-6C96-7DE8-EB3A8D0C194F}"/>
              </a:ext>
            </a:extLst>
          </p:cNvPr>
          <p:cNvPicPr>
            <a:picLocks noChangeAspect="1"/>
          </p:cNvPicPr>
          <p:nvPr/>
        </p:nvPicPr>
        <p:blipFill>
          <a:blip r:embed="rId3">
            <a:clrChange>
              <a:clrFrom>
                <a:srgbClr val="F8FAFB"/>
              </a:clrFrom>
              <a:clrTo>
                <a:srgbClr val="F8FAFB">
                  <a:alpha val="0"/>
                </a:srgbClr>
              </a:clrTo>
            </a:clrChange>
          </a:blip>
          <a:stretch>
            <a:fillRect/>
          </a:stretch>
        </p:blipFill>
        <p:spPr>
          <a:xfrm>
            <a:off x="387249" y="3941990"/>
            <a:ext cx="932858" cy="805123"/>
          </a:xfrm>
          <a:prstGeom prst="rect">
            <a:avLst/>
          </a:prstGeom>
        </p:spPr>
      </p:pic>
      <p:pic>
        <p:nvPicPr>
          <p:cNvPr id="10" name="Immagine 9">
            <a:extLst>
              <a:ext uri="{FF2B5EF4-FFF2-40B4-BE49-F238E27FC236}">
                <a16:creationId xmlns:a16="http://schemas.microsoft.com/office/drawing/2014/main" id="{17620DB7-A57B-FE8B-F100-9CCD8BC1152A}"/>
              </a:ext>
            </a:extLst>
          </p:cNvPr>
          <p:cNvPicPr>
            <a:picLocks noChangeAspect="1"/>
          </p:cNvPicPr>
          <p:nvPr/>
        </p:nvPicPr>
        <p:blipFill>
          <a:blip r:embed="rId4">
            <a:clrChange>
              <a:clrFrom>
                <a:srgbClr val="F8FAFB"/>
              </a:clrFrom>
              <a:clrTo>
                <a:srgbClr val="F8FAFB">
                  <a:alpha val="0"/>
                </a:srgbClr>
              </a:clrTo>
            </a:clrChange>
          </a:blip>
          <a:stretch>
            <a:fillRect/>
          </a:stretch>
        </p:blipFill>
        <p:spPr>
          <a:xfrm>
            <a:off x="370601" y="2206982"/>
            <a:ext cx="966157" cy="914399"/>
          </a:xfrm>
          <a:prstGeom prst="rect">
            <a:avLst/>
          </a:prstGeom>
        </p:spPr>
      </p:pic>
      <p:sp>
        <p:nvSpPr>
          <p:cNvPr id="11" name="CasellaDiTesto 10">
            <a:extLst>
              <a:ext uri="{FF2B5EF4-FFF2-40B4-BE49-F238E27FC236}">
                <a16:creationId xmlns:a16="http://schemas.microsoft.com/office/drawing/2014/main" id="{16297F76-F906-03A4-15DF-848234134628}"/>
              </a:ext>
            </a:extLst>
          </p:cNvPr>
          <p:cNvSpPr txBox="1"/>
          <p:nvPr/>
        </p:nvSpPr>
        <p:spPr>
          <a:xfrm>
            <a:off x="17878" y="3244334"/>
            <a:ext cx="1671599" cy="369332"/>
          </a:xfrm>
          <a:prstGeom prst="rect">
            <a:avLst/>
          </a:prstGeom>
          <a:noFill/>
        </p:spPr>
        <p:txBody>
          <a:bodyPr wrap="square" rtlCol="0">
            <a:spAutoFit/>
          </a:bodyPr>
          <a:lstStyle/>
          <a:p>
            <a:pPr algn="ctr"/>
            <a:r>
              <a:rPr lang="it-IT" b="1" i="1" dirty="0"/>
              <a:t>Definition</a:t>
            </a:r>
          </a:p>
        </p:txBody>
      </p:sp>
      <p:sp>
        <p:nvSpPr>
          <p:cNvPr id="12" name="CasellaDiTesto 11">
            <a:extLst>
              <a:ext uri="{FF2B5EF4-FFF2-40B4-BE49-F238E27FC236}">
                <a16:creationId xmlns:a16="http://schemas.microsoft.com/office/drawing/2014/main" id="{0B66BE84-A8C3-7CBF-A3F3-0BFA063EC2B6}"/>
              </a:ext>
            </a:extLst>
          </p:cNvPr>
          <p:cNvSpPr txBox="1"/>
          <p:nvPr/>
        </p:nvSpPr>
        <p:spPr>
          <a:xfrm>
            <a:off x="17878" y="4764678"/>
            <a:ext cx="1671599" cy="369332"/>
          </a:xfrm>
          <a:prstGeom prst="rect">
            <a:avLst/>
          </a:prstGeom>
          <a:noFill/>
        </p:spPr>
        <p:txBody>
          <a:bodyPr wrap="square" rtlCol="0">
            <a:spAutoFit/>
          </a:bodyPr>
          <a:lstStyle/>
          <a:p>
            <a:pPr algn="ctr"/>
            <a:r>
              <a:rPr lang="it-IT" b="1" i="1" dirty="0"/>
              <a:t>Scope</a:t>
            </a:r>
          </a:p>
        </p:txBody>
      </p:sp>
      <p:cxnSp>
        <p:nvCxnSpPr>
          <p:cNvPr id="13" name="Connettore diritto 12">
            <a:extLst>
              <a:ext uri="{FF2B5EF4-FFF2-40B4-BE49-F238E27FC236}">
                <a16:creationId xmlns:a16="http://schemas.microsoft.com/office/drawing/2014/main" id="{D5198041-7336-FA32-9339-7D2CFDE8C05A}"/>
              </a:ext>
            </a:extLst>
          </p:cNvPr>
          <p:cNvCxnSpPr/>
          <p:nvPr/>
        </p:nvCxnSpPr>
        <p:spPr>
          <a:xfrm>
            <a:off x="200025" y="3708916"/>
            <a:ext cx="1087755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6DFCDFF2-B4DD-6EFF-832F-0BFD629D2352}"/>
              </a:ext>
            </a:extLst>
          </p:cNvPr>
          <p:cNvCxnSpPr/>
          <p:nvPr/>
        </p:nvCxnSpPr>
        <p:spPr>
          <a:xfrm>
            <a:off x="200025" y="5260042"/>
            <a:ext cx="1087755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DE8A571D-F113-92CB-9E1A-66EBD23EF8B4}"/>
              </a:ext>
            </a:extLst>
          </p:cNvPr>
          <p:cNvSpPr txBox="1"/>
          <p:nvPr/>
        </p:nvSpPr>
        <p:spPr>
          <a:xfrm>
            <a:off x="1842130" y="2588394"/>
            <a:ext cx="5261176" cy="646331"/>
          </a:xfrm>
          <a:prstGeom prst="rect">
            <a:avLst/>
          </a:prstGeom>
          <a:noFill/>
        </p:spPr>
        <p:txBody>
          <a:bodyPr wrap="square">
            <a:spAutoFit/>
          </a:bodyPr>
          <a:lstStyle/>
          <a:p>
            <a:pPr algn="ctr"/>
            <a:r>
              <a:rPr lang="en-US" kern="100" dirty="0">
                <a:solidFill>
                  <a:schemeClr val="tx1">
                    <a:lumMod val="65000"/>
                    <a:lumOff val="35000"/>
                  </a:schemeClr>
                </a:solidFill>
                <a:effectLst/>
                <a:latin typeface="Calibri" panose="020F0502020204030204" pitchFamily="34" charset="0"/>
                <a:ea typeface="Calibri" panose="020F0502020204030204" pitchFamily="34" charset="0"/>
              </a:rPr>
              <a:t>exchange of information, ideas, thoughts, and feelings between individuals</a:t>
            </a:r>
            <a:endParaRPr lang="it-IT" dirty="0">
              <a:solidFill>
                <a:schemeClr val="tx1">
                  <a:lumMod val="65000"/>
                  <a:lumOff val="35000"/>
                </a:schemeClr>
              </a:solidFill>
            </a:endParaRPr>
          </a:p>
        </p:txBody>
      </p:sp>
      <p:sp>
        <p:nvSpPr>
          <p:cNvPr id="16" name="CasellaDiTesto 15">
            <a:extLst>
              <a:ext uri="{FF2B5EF4-FFF2-40B4-BE49-F238E27FC236}">
                <a16:creationId xmlns:a16="http://schemas.microsoft.com/office/drawing/2014/main" id="{E3F1B2A4-15B4-24DC-03DF-FBAC9D02022E}"/>
              </a:ext>
            </a:extLst>
          </p:cNvPr>
          <p:cNvSpPr txBox="1"/>
          <p:nvPr/>
        </p:nvSpPr>
        <p:spPr>
          <a:xfrm>
            <a:off x="1849407" y="4241458"/>
            <a:ext cx="5185720" cy="646331"/>
          </a:xfrm>
          <a:prstGeom prst="rect">
            <a:avLst/>
          </a:prstGeom>
          <a:noFill/>
        </p:spPr>
        <p:txBody>
          <a:bodyPr wrap="square">
            <a:spAutoFit/>
          </a:bodyPr>
          <a:lstStyle/>
          <a:p>
            <a:pPr algn="ctr"/>
            <a:r>
              <a:rPr lang="en-US" kern="100" dirty="0">
                <a:solidFill>
                  <a:schemeClr val="tx1">
                    <a:lumMod val="65000"/>
                    <a:lumOff val="35000"/>
                  </a:schemeClr>
                </a:solidFill>
                <a:effectLst/>
                <a:latin typeface="Calibri" panose="020F0502020204030204" pitchFamily="34" charset="0"/>
                <a:ea typeface="Calibri" panose="020F0502020204030204" pitchFamily="34" charset="0"/>
              </a:rPr>
              <a:t>the context of personal relationships, whether they are professional or personal in nature</a:t>
            </a:r>
            <a:endParaRPr lang="it-IT" kern="100" dirty="0">
              <a:solidFill>
                <a:schemeClr val="tx1">
                  <a:lumMod val="65000"/>
                  <a:lumOff val="35000"/>
                </a:schemeClr>
              </a:solidFill>
              <a:latin typeface="Calibri" panose="020F0502020204030204" pitchFamily="34" charset="0"/>
              <a:ea typeface="Calibri" panose="020F0502020204030204" pitchFamily="34" charset="0"/>
            </a:endParaRPr>
          </a:p>
        </p:txBody>
      </p:sp>
      <p:sp>
        <p:nvSpPr>
          <p:cNvPr id="17" name="CasellaDiTesto 16">
            <a:extLst>
              <a:ext uri="{FF2B5EF4-FFF2-40B4-BE49-F238E27FC236}">
                <a16:creationId xmlns:a16="http://schemas.microsoft.com/office/drawing/2014/main" id="{61857CA7-7969-804A-CDAA-9E5CC2F4A9E9}"/>
              </a:ext>
            </a:extLst>
          </p:cNvPr>
          <p:cNvSpPr txBox="1"/>
          <p:nvPr/>
        </p:nvSpPr>
        <p:spPr>
          <a:xfrm>
            <a:off x="2009411" y="5729314"/>
            <a:ext cx="4901508" cy="646331"/>
          </a:xfrm>
          <a:prstGeom prst="rect">
            <a:avLst/>
          </a:prstGeom>
          <a:noFill/>
        </p:spPr>
        <p:txBody>
          <a:bodyPr wrap="square">
            <a:spAutoFit/>
          </a:bodyPr>
          <a:lstStyle/>
          <a:p>
            <a:pPr algn="ctr"/>
            <a:r>
              <a:rPr lang="en-US" kern="100" dirty="0">
                <a:solidFill>
                  <a:schemeClr val="tx1">
                    <a:lumMod val="65000"/>
                    <a:lumOff val="35000"/>
                  </a:schemeClr>
                </a:solidFill>
                <a:effectLst/>
                <a:latin typeface="Calibri" panose="020F0502020204030204" pitchFamily="34" charset="0"/>
                <a:ea typeface="Calibri" panose="020F0502020204030204" pitchFamily="34" charset="0"/>
              </a:rPr>
              <a:t>building relationships and maintaining the quality of interactions</a:t>
            </a:r>
            <a:endParaRPr lang="it-IT" dirty="0">
              <a:solidFill>
                <a:schemeClr val="tx1">
                  <a:lumMod val="65000"/>
                  <a:lumOff val="35000"/>
                </a:schemeClr>
              </a:solidFill>
            </a:endParaRPr>
          </a:p>
        </p:txBody>
      </p:sp>
      <p:sp>
        <p:nvSpPr>
          <p:cNvPr id="18" name="CasellaDiTesto 17">
            <a:extLst>
              <a:ext uri="{FF2B5EF4-FFF2-40B4-BE49-F238E27FC236}">
                <a16:creationId xmlns:a16="http://schemas.microsoft.com/office/drawing/2014/main" id="{0B5CD616-33FA-111C-0530-3421D2D54892}"/>
              </a:ext>
            </a:extLst>
          </p:cNvPr>
          <p:cNvSpPr txBox="1"/>
          <p:nvPr/>
        </p:nvSpPr>
        <p:spPr>
          <a:xfrm>
            <a:off x="7342094" y="2588394"/>
            <a:ext cx="4114800" cy="646331"/>
          </a:xfrm>
          <a:prstGeom prst="rect">
            <a:avLst/>
          </a:prstGeom>
          <a:noFill/>
        </p:spPr>
        <p:txBody>
          <a:bodyPr wrap="square">
            <a:spAutoFit/>
          </a:bodyPr>
          <a:lstStyle/>
          <a:p>
            <a:pPr algn="ctr"/>
            <a:r>
              <a:rPr lang="en-US" kern="100" dirty="0">
                <a:solidFill>
                  <a:schemeClr val="tx1">
                    <a:lumMod val="65000"/>
                    <a:lumOff val="35000"/>
                  </a:schemeClr>
                </a:solidFill>
                <a:effectLst/>
                <a:latin typeface="Calibri" panose="020F0502020204030204" pitchFamily="34" charset="0"/>
                <a:ea typeface="Calibri" panose="020F0502020204030204" pitchFamily="34" charset="0"/>
              </a:rPr>
              <a:t>the ability to convey a message in a clear, concise, and impactful manner</a:t>
            </a:r>
            <a:endParaRPr lang="it-IT" dirty="0">
              <a:solidFill>
                <a:schemeClr val="tx1">
                  <a:lumMod val="65000"/>
                  <a:lumOff val="35000"/>
                </a:schemeClr>
              </a:solidFill>
            </a:endParaRPr>
          </a:p>
        </p:txBody>
      </p:sp>
      <p:sp>
        <p:nvSpPr>
          <p:cNvPr id="19" name="CasellaDiTesto 18">
            <a:extLst>
              <a:ext uri="{FF2B5EF4-FFF2-40B4-BE49-F238E27FC236}">
                <a16:creationId xmlns:a16="http://schemas.microsoft.com/office/drawing/2014/main" id="{565F368C-5A10-E267-A4C2-F4E97E0ED14E}"/>
              </a:ext>
            </a:extLst>
          </p:cNvPr>
          <p:cNvSpPr txBox="1"/>
          <p:nvPr/>
        </p:nvSpPr>
        <p:spPr>
          <a:xfrm>
            <a:off x="7342094" y="4133736"/>
            <a:ext cx="4114800" cy="923330"/>
          </a:xfrm>
          <a:prstGeom prst="rect">
            <a:avLst/>
          </a:prstGeom>
          <a:noFill/>
        </p:spPr>
        <p:txBody>
          <a:bodyPr wrap="square">
            <a:spAutoFit/>
          </a:bodyPr>
          <a:lstStyle/>
          <a:p>
            <a:pPr algn="ctr"/>
            <a:r>
              <a:rPr lang="en-US" kern="100" dirty="0">
                <a:solidFill>
                  <a:schemeClr val="tx1">
                    <a:lumMod val="65000"/>
                    <a:lumOff val="35000"/>
                  </a:schemeClr>
                </a:solidFill>
                <a:effectLst/>
                <a:latin typeface="Calibri" panose="020F0502020204030204" pitchFamily="34" charset="0"/>
                <a:ea typeface="Calibri" panose="020F0502020204030204" pitchFamily="34" charset="0"/>
              </a:rPr>
              <a:t>both interpersonal and broader organizational or public communication contexts</a:t>
            </a:r>
            <a:endParaRPr lang="it-IT" dirty="0">
              <a:solidFill>
                <a:schemeClr val="tx1">
                  <a:lumMod val="65000"/>
                  <a:lumOff val="35000"/>
                </a:schemeClr>
              </a:solidFill>
            </a:endParaRPr>
          </a:p>
        </p:txBody>
      </p:sp>
      <p:sp>
        <p:nvSpPr>
          <p:cNvPr id="20" name="CasellaDiTesto 19">
            <a:extLst>
              <a:ext uri="{FF2B5EF4-FFF2-40B4-BE49-F238E27FC236}">
                <a16:creationId xmlns:a16="http://schemas.microsoft.com/office/drawing/2014/main" id="{93232854-3C6A-80BA-8ECA-706C733F116B}"/>
              </a:ext>
            </a:extLst>
          </p:cNvPr>
          <p:cNvSpPr txBox="1"/>
          <p:nvPr/>
        </p:nvSpPr>
        <p:spPr>
          <a:xfrm>
            <a:off x="7342094" y="5475258"/>
            <a:ext cx="4114800" cy="923330"/>
          </a:xfrm>
          <a:prstGeom prst="rect">
            <a:avLst/>
          </a:prstGeom>
          <a:noFill/>
        </p:spPr>
        <p:txBody>
          <a:bodyPr wrap="square">
            <a:spAutoFit/>
          </a:bodyPr>
          <a:lstStyle/>
          <a:p>
            <a:pPr algn="ctr"/>
            <a:r>
              <a:rPr lang="en-US" kern="100" dirty="0">
                <a:solidFill>
                  <a:schemeClr val="tx1">
                    <a:lumMod val="65000"/>
                    <a:lumOff val="35000"/>
                  </a:schemeClr>
                </a:solidFill>
                <a:effectLst/>
                <a:latin typeface="Calibri" panose="020F0502020204030204" pitchFamily="34" charset="0"/>
                <a:ea typeface="Calibri" panose="020F0502020204030204" pitchFamily="34" charset="0"/>
              </a:rPr>
              <a:t>the successful transmission of information or ideas, ensuring that the message is delivered and received as intended</a:t>
            </a:r>
            <a:endParaRPr lang="it-IT" dirty="0">
              <a:solidFill>
                <a:schemeClr val="tx1">
                  <a:lumMod val="65000"/>
                  <a:lumOff val="35000"/>
                </a:schemeClr>
              </a:solidFill>
            </a:endParaRPr>
          </a:p>
        </p:txBody>
      </p:sp>
      <p:sp>
        <p:nvSpPr>
          <p:cNvPr id="21" name="CasellaDiTesto 20">
            <a:extLst>
              <a:ext uri="{FF2B5EF4-FFF2-40B4-BE49-F238E27FC236}">
                <a16:creationId xmlns:a16="http://schemas.microsoft.com/office/drawing/2014/main" id="{9832BFD9-5075-14CE-63B8-7B0497B8E0C9}"/>
              </a:ext>
            </a:extLst>
          </p:cNvPr>
          <p:cNvSpPr txBox="1"/>
          <p:nvPr/>
        </p:nvSpPr>
        <p:spPr>
          <a:xfrm>
            <a:off x="-32082" y="6200657"/>
            <a:ext cx="1671599" cy="369332"/>
          </a:xfrm>
          <a:prstGeom prst="rect">
            <a:avLst/>
          </a:prstGeom>
          <a:noFill/>
        </p:spPr>
        <p:txBody>
          <a:bodyPr wrap="square" rtlCol="0">
            <a:spAutoFit/>
          </a:bodyPr>
          <a:lstStyle/>
          <a:p>
            <a:pPr algn="ctr"/>
            <a:r>
              <a:rPr lang="it-IT" b="1" i="1" dirty="0"/>
              <a:t>Focus</a:t>
            </a:r>
          </a:p>
        </p:txBody>
      </p:sp>
    </p:spTree>
    <p:extLst>
      <p:ext uri="{BB962C8B-B14F-4D97-AF65-F5344CB8AC3E}">
        <p14:creationId xmlns:p14="http://schemas.microsoft.com/office/powerpoint/2010/main" val="945121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b="1" dirty="0"/>
              <a:t>Practical Activity #6</a:t>
            </a:r>
            <a:endParaRPr lang="en-GB" b="1"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40</a:t>
            </a:fld>
            <a:endParaRPr lang="en-US" dirty="0"/>
          </a:p>
        </p:txBody>
      </p:sp>
      <p:sp>
        <p:nvSpPr>
          <p:cNvPr id="6" name="Segnaposto contenuto 7">
            <a:extLst>
              <a:ext uri="{FF2B5EF4-FFF2-40B4-BE49-F238E27FC236}">
                <a16:creationId xmlns:a16="http://schemas.microsoft.com/office/drawing/2014/main" id="{F2ABEB4C-E89E-81EA-913B-5AC3A510FFE2}"/>
              </a:ext>
            </a:extLst>
          </p:cNvPr>
          <p:cNvSpPr>
            <a:spLocks noGrp="1"/>
          </p:cNvSpPr>
          <p:nvPr>
            <p:ph idx="1"/>
          </p:nvPr>
        </p:nvSpPr>
        <p:spPr>
          <a:xfrm>
            <a:off x="838200" y="1825625"/>
            <a:ext cx="10515600" cy="4351338"/>
          </a:xfrm>
        </p:spPr>
        <p:txBody>
          <a:bodyPr anchor="ctr"/>
          <a:lstStyle/>
          <a:p>
            <a:pPr marL="0" indent="0" algn="ctr" fontAlgn="base">
              <a:buNone/>
            </a:pPr>
            <a:r>
              <a:rPr lang="en-US" dirty="0">
                <a:solidFill>
                  <a:schemeClr val="bg2">
                    <a:lumMod val="50000"/>
                  </a:schemeClr>
                </a:solidFill>
                <a:latin typeface="Calibri" panose="020F0502020204030204" pitchFamily="34" charset="0"/>
                <a:ea typeface="Times New Roman" panose="02020603050405020304" pitchFamily="18" charset="0"/>
              </a:rPr>
              <a:t>Group Discussion</a:t>
            </a:r>
          </a:p>
          <a:p>
            <a:pPr marL="0" indent="0" algn="ctr" fontAlgn="base">
              <a:buNone/>
            </a:pPr>
            <a:r>
              <a:rPr lang="sl-SI" sz="2400" i="1" dirty="0">
                <a:solidFill>
                  <a:schemeClr val="bg2">
                    <a:lumMod val="50000"/>
                  </a:schemeClr>
                </a:solidFill>
                <a:effectLst/>
                <a:latin typeface="Calibri" panose="020F0502020204030204" pitchFamily="34" charset="0"/>
                <a:ea typeface="Times New Roman" panose="02020603050405020304" pitchFamily="18" charset="0"/>
              </a:rPr>
              <a:t>Remember a time when you were in the middle of a conflict at work. How did the manager behave? What were the steps that he undertook so as to resolve the situation? Was it effective? If not, what he/she should have done differently? Please elaborate.</a:t>
            </a:r>
            <a:endParaRPr lang="en-GB" sz="2800" i="1" dirty="0">
              <a:solidFill>
                <a:schemeClr val="bg2">
                  <a:lumMod val="50000"/>
                </a:schemeClr>
              </a:solidFill>
              <a:effectLst/>
              <a:latin typeface="Times New Roman" panose="02020603050405020304" pitchFamily="18" charset="0"/>
              <a:ea typeface="Times New Roman" panose="02020603050405020304" pitchFamily="18" charset="0"/>
            </a:endParaRPr>
          </a:p>
          <a:p>
            <a:pPr marL="0" indent="0" algn="just" fontAlgn="base">
              <a:buNone/>
            </a:pPr>
            <a:endParaRPr lang="en-GB" sz="2800" dirty="0">
              <a:effectLst/>
              <a:latin typeface="Times New Roman" panose="02020603050405020304" pitchFamily="18" charset="0"/>
              <a:ea typeface="Times New Roman" panose="02020603050405020304" pitchFamily="18" charset="0"/>
            </a:endParaRPr>
          </a:p>
        </p:txBody>
      </p:sp>
      <p:sp>
        <p:nvSpPr>
          <p:cNvPr id="3" name="Segnaposto piè di pagina 1">
            <a:extLst>
              <a:ext uri="{FF2B5EF4-FFF2-40B4-BE49-F238E27FC236}">
                <a16:creationId xmlns:a16="http://schemas.microsoft.com/office/drawing/2014/main" id="{6C7F1D4E-8205-909E-8B44-DA51E670AF23}"/>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Module: Horizontal skills / Learning Unit: Soft skills / Sub-Unit: Teamworking and collaboration skills</a:t>
            </a:r>
          </a:p>
        </p:txBody>
      </p:sp>
    </p:spTree>
    <p:extLst>
      <p:ext uri="{BB962C8B-B14F-4D97-AF65-F5344CB8AC3E}">
        <p14:creationId xmlns:p14="http://schemas.microsoft.com/office/powerpoint/2010/main" val="358419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EB95B-BDD6-6310-44C7-844F88392633}"/>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2C6CB28-7A36-D189-6988-3B20838676BB}"/>
              </a:ext>
            </a:extLst>
          </p:cNvPr>
          <p:cNvSpPr>
            <a:spLocks noGrp="1"/>
          </p:cNvSpPr>
          <p:nvPr>
            <p:ph type="title"/>
          </p:nvPr>
        </p:nvSpPr>
        <p:spPr>
          <a:xfrm>
            <a:off x="838200" y="952885"/>
            <a:ext cx="10515600" cy="1009651"/>
          </a:xfrm>
        </p:spPr>
        <p:txBody>
          <a:bodyPr/>
          <a:lstStyle/>
          <a:p>
            <a:r>
              <a:rPr lang="it-IT" dirty="0"/>
              <a:t>Content</a:t>
            </a:r>
            <a:endParaRPr lang="en-GB" dirty="0"/>
          </a:p>
        </p:txBody>
      </p:sp>
      <p:sp>
        <p:nvSpPr>
          <p:cNvPr id="8" name="Segnaposto contenuto 7">
            <a:extLst>
              <a:ext uri="{FF2B5EF4-FFF2-40B4-BE49-F238E27FC236}">
                <a16:creationId xmlns:a16="http://schemas.microsoft.com/office/drawing/2014/main" id="{4B3FBE98-B979-D411-3748-6F8EBF688E76}"/>
              </a:ext>
            </a:extLst>
          </p:cNvPr>
          <p:cNvSpPr>
            <a:spLocks noGrp="1"/>
          </p:cNvSpPr>
          <p:nvPr>
            <p:ph idx="1"/>
          </p:nvPr>
        </p:nvSpPr>
        <p:spPr>
          <a:xfrm>
            <a:off x="838200" y="2520777"/>
            <a:ext cx="10515600" cy="3656185"/>
          </a:xfrm>
        </p:spPr>
        <p:txBody>
          <a:bodyPr/>
          <a:lstStyle/>
          <a:p>
            <a:pPr marL="228600" indent="-228600">
              <a:lnSpc>
                <a:spcPct val="90000"/>
              </a:lnSpc>
              <a:spcBef>
                <a:spcPts val="1000"/>
              </a:spcBef>
              <a:buFont typeface="Arial" panose="020B0604020202020204" pitchFamily="34" charset="0"/>
              <a:buChar char="•"/>
            </a:pPr>
            <a:r>
              <a:rPr lang="it-IT" dirty="0"/>
              <a:t>Introduction to Agile Thinking</a:t>
            </a: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endParaRPr lang="it-IT" sz="2400" dirty="0">
              <a:solidFill>
                <a:schemeClr val="tx1">
                  <a:lumMod val="65000"/>
                  <a:lumOff val="35000"/>
                </a:schemeClr>
              </a:solidFill>
            </a:endParaRPr>
          </a:p>
          <a:p>
            <a:pPr marL="228600" indent="-228600">
              <a:lnSpc>
                <a:spcPct val="90000"/>
              </a:lnSpc>
              <a:spcBef>
                <a:spcPts val="1000"/>
              </a:spcBef>
              <a:buFont typeface="Arial" panose="020B0604020202020204" pitchFamily="34" charset="0"/>
              <a:buChar char="•"/>
            </a:pPr>
            <a:r>
              <a:rPr lang="it-IT" sz="2400" dirty="0">
                <a:solidFill>
                  <a:schemeClr val="tx1">
                    <a:lumMod val="65000"/>
                    <a:lumOff val="35000"/>
                  </a:schemeClr>
                </a:solidFill>
              </a:rPr>
              <a:t>The pillars of an agile mindset</a:t>
            </a:r>
          </a:p>
          <a:p>
            <a:endParaRPr lang="en-GB" dirty="0"/>
          </a:p>
        </p:txBody>
      </p:sp>
      <p:sp>
        <p:nvSpPr>
          <p:cNvPr id="2" name="Segnaposto piè di pagina 1">
            <a:extLst>
              <a:ext uri="{FF2B5EF4-FFF2-40B4-BE49-F238E27FC236}">
                <a16:creationId xmlns:a16="http://schemas.microsoft.com/office/drawing/2014/main" id="{E0779FB4-BCA9-FF31-8B2F-0060931FDEDB}"/>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Agile Thinking</a:t>
            </a:r>
          </a:p>
        </p:txBody>
      </p:sp>
      <p:sp>
        <p:nvSpPr>
          <p:cNvPr id="3" name="Segnaposto numero diapositiva 2">
            <a:extLst>
              <a:ext uri="{FF2B5EF4-FFF2-40B4-BE49-F238E27FC236}">
                <a16:creationId xmlns:a16="http://schemas.microsoft.com/office/drawing/2014/main" id="{367C6AF6-ACD4-3297-3E27-B8A2100515F7}"/>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472605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737FE-B9F1-7B2B-8F5D-3A11FDB301A0}"/>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15F84B93-69F3-4089-B882-9438247E2C78}"/>
              </a:ext>
            </a:extLst>
          </p:cNvPr>
          <p:cNvSpPr>
            <a:spLocks noGrp="1"/>
          </p:cNvSpPr>
          <p:nvPr>
            <p:ph type="title"/>
          </p:nvPr>
        </p:nvSpPr>
        <p:spPr/>
        <p:txBody>
          <a:bodyPr/>
          <a:lstStyle/>
          <a:p>
            <a:r>
              <a:rPr lang="it-IT" dirty="0"/>
              <a:t>Introduction to Agile Thinking</a:t>
            </a:r>
            <a:endParaRPr lang="en-GB" dirty="0"/>
          </a:p>
        </p:txBody>
      </p:sp>
      <p:sp>
        <p:nvSpPr>
          <p:cNvPr id="2" name="Segnaposto piè di pagina 1">
            <a:extLst>
              <a:ext uri="{FF2B5EF4-FFF2-40B4-BE49-F238E27FC236}">
                <a16:creationId xmlns:a16="http://schemas.microsoft.com/office/drawing/2014/main" id="{EC99B531-631E-2D4B-EBDF-C44282610680}"/>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Agile Thinking</a:t>
            </a:r>
          </a:p>
        </p:txBody>
      </p:sp>
      <p:sp>
        <p:nvSpPr>
          <p:cNvPr id="3" name="Segnaposto numero diapositiva 2">
            <a:extLst>
              <a:ext uri="{FF2B5EF4-FFF2-40B4-BE49-F238E27FC236}">
                <a16:creationId xmlns:a16="http://schemas.microsoft.com/office/drawing/2014/main" id="{18E1C95A-CDCE-A5D7-FA2D-1395E41DEBC1}"/>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
        <p:nvSpPr>
          <p:cNvPr id="6" name="CasellaDiTesto 5">
            <a:extLst>
              <a:ext uri="{FF2B5EF4-FFF2-40B4-BE49-F238E27FC236}">
                <a16:creationId xmlns:a16="http://schemas.microsoft.com/office/drawing/2014/main" id="{3F27473B-172E-0110-B048-E298026331C4}"/>
              </a:ext>
            </a:extLst>
          </p:cNvPr>
          <p:cNvSpPr txBox="1"/>
          <p:nvPr/>
        </p:nvSpPr>
        <p:spPr>
          <a:xfrm>
            <a:off x="665614" y="1723856"/>
            <a:ext cx="7823478" cy="1631216"/>
          </a:xfrm>
          <a:prstGeom prst="rect">
            <a:avLst/>
          </a:prstGeom>
          <a:noFill/>
        </p:spPr>
        <p:txBody>
          <a:bodyPr wrap="square" rtlCol="0">
            <a:spAutoFit/>
          </a:bodyPr>
          <a:lstStyle/>
          <a:p>
            <a:pPr algn="just"/>
            <a:r>
              <a:rPr lang="en-US" sz="2000" b="1" kern="100" dirty="0">
                <a:solidFill>
                  <a:schemeClr val="bg2">
                    <a:lumMod val="50000"/>
                  </a:schemeClr>
                </a:solidFill>
                <a:effectLst/>
                <a:latin typeface="Calibri" panose="020F0502020204030204" pitchFamily="34" charset="0"/>
                <a:ea typeface="Calibri" panose="020F0502020204030204" pitchFamily="34" charset="0"/>
              </a:rPr>
              <a:t>Agile thinking </a:t>
            </a:r>
            <a:r>
              <a:rPr lang="en-US" sz="2000" kern="100" dirty="0">
                <a:solidFill>
                  <a:schemeClr val="bg2">
                    <a:lumMod val="50000"/>
                  </a:schemeClr>
                </a:solidFill>
                <a:effectLst/>
                <a:latin typeface="Calibri" panose="020F0502020204030204" pitchFamily="34" charset="0"/>
                <a:ea typeface="Calibri" panose="020F0502020204030204" pitchFamily="34" charset="0"/>
              </a:rPr>
              <a:t>is a mindset and approach to problem-solving that emphasizes adaptability, collaboration, and responsiveness to change. </a:t>
            </a:r>
            <a:r>
              <a:rPr lang="en-US" sz="2000" kern="100" dirty="0">
                <a:solidFill>
                  <a:schemeClr val="bg2">
                    <a:lumMod val="50000"/>
                  </a:schemeClr>
                </a:solidFill>
                <a:latin typeface="Calibri" panose="020F0502020204030204" pitchFamily="34" charset="0"/>
                <a:ea typeface="Calibri" panose="020F0502020204030204" pitchFamily="34" charset="0"/>
              </a:rPr>
              <a:t>It </a:t>
            </a:r>
            <a:r>
              <a:rPr lang="en-US" sz="2000" kern="100" dirty="0">
                <a:solidFill>
                  <a:schemeClr val="bg2">
                    <a:lumMod val="50000"/>
                  </a:schemeClr>
                </a:solidFill>
                <a:effectLst/>
                <a:latin typeface="Calibri" panose="020F0502020204030204" pitchFamily="34" charset="0"/>
                <a:ea typeface="Calibri" panose="020F0502020204030204" pitchFamily="34" charset="0"/>
              </a:rPr>
              <a:t>involves the capacity to liberate oneself from traditional decision-making and problem-solving habits. Instead, it </a:t>
            </a:r>
            <a:r>
              <a:rPr lang="en-US" sz="2000" b="1" kern="100" dirty="0">
                <a:solidFill>
                  <a:schemeClr val="bg2">
                    <a:lumMod val="50000"/>
                  </a:schemeClr>
                </a:solidFill>
                <a:effectLst/>
                <a:latin typeface="Calibri" panose="020F0502020204030204" pitchFamily="34" charset="0"/>
                <a:ea typeface="Calibri" panose="020F0502020204030204" pitchFamily="34" charset="0"/>
              </a:rPr>
              <a:t>relies </a:t>
            </a:r>
            <a:r>
              <a:rPr lang="en-US" sz="2000" kern="100" dirty="0">
                <a:solidFill>
                  <a:schemeClr val="bg2">
                    <a:lumMod val="50000"/>
                  </a:schemeClr>
                </a:solidFill>
                <a:effectLst/>
                <a:latin typeface="Calibri" panose="020F0502020204030204" pitchFamily="34" charset="0"/>
                <a:ea typeface="Calibri" panose="020F0502020204030204" pitchFamily="34" charset="0"/>
              </a:rPr>
              <a:t>on more impactful mindsets like </a:t>
            </a:r>
            <a:r>
              <a:rPr lang="en-US" sz="2000" b="1" kern="100" dirty="0">
                <a:solidFill>
                  <a:schemeClr val="bg2">
                    <a:lumMod val="50000"/>
                  </a:schemeClr>
                </a:solidFill>
                <a:effectLst/>
                <a:latin typeface="Calibri" panose="020F0502020204030204" pitchFamily="34" charset="0"/>
                <a:ea typeface="Calibri" panose="020F0502020204030204" pitchFamily="34" charset="0"/>
              </a:rPr>
              <a:t>creativity</a:t>
            </a:r>
            <a:r>
              <a:rPr lang="en-US" sz="2000" kern="100" dirty="0">
                <a:solidFill>
                  <a:schemeClr val="bg2">
                    <a:lumMod val="50000"/>
                  </a:schemeClr>
                </a:solidFill>
                <a:effectLst/>
                <a:latin typeface="Calibri" panose="020F0502020204030204" pitchFamily="34" charset="0"/>
                <a:ea typeface="Calibri" panose="020F0502020204030204" pitchFamily="34" charset="0"/>
              </a:rPr>
              <a:t>, </a:t>
            </a:r>
            <a:r>
              <a:rPr lang="en-US" sz="2000" b="1" kern="100" dirty="0">
                <a:solidFill>
                  <a:schemeClr val="bg2">
                    <a:lumMod val="50000"/>
                  </a:schemeClr>
                </a:solidFill>
                <a:effectLst/>
                <a:latin typeface="Calibri" panose="020F0502020204030204" pitchFamily="34" charset="0"/>
                <a:ea typeface="Calibri" panose="020F0502020204030204" pitchFamily="34" charset="0"/>
              </a:rPr>
              <a:t>collaboration,</a:t>
            </a:r>
            <a:r>
              <a:rPr lang="en-US" sz="2000" kern="100" dirty="0">
                <a:solidFill>
                  <a:schemeClr val="bg2">
                    <a:lumMod val="50000"/>
                  </a:schemeClr>
                </a:solidFill>
                <a:effectLst/>
                <a:latin typeface="Calibri" panose="020F0502020204030204" pitchFamily="34" charset="0"/>
                <a:ea typeface="Calibri" panose="020F0502020204030204" pitchFamily="34" charset="0"/>
              </a:rPr>
              <a:t> and a scientific approach to </a:t>
            </a:r>
            <a:r>
              <a:rPr lang="en-US" sz="2000" b="1" kern="100" dirty="0">
                <a:solidFill>
                  <a:schemeClr val="bg2">
                    <a:lumMod val="50000"/>
                  </a:schemeClr>
                </a:solidFill>
                <a:effectLst/>
                <a:latin typeface="Calibri" panose="020F0502020204030204" pitchFamily="34" charset="0"/>
                <a:ea typeface="Calibri" panose="020F0502020204030204" pitchFamily="34" charset="0"/>
              </a:rPr>
              <a:t>analysis.</a:t>
            </a:r>
            <a:endParaRPr lang="it-IT" sz="2000" b="1" dirty="0">
              <a:solidFill>
                <a:schemeClr val="bg2">
                  <a:lumMod val="50000"/>
                </a:schemeClr>
              </a:solidFill>
            </a:endParaRPr>
          </a:p>
        </p:txBody>
      </p:sp>
      <p:sp>
        <p:nvSpPr>
          <p:cNvPr id="10" name="CasellaDiTesto 9">
            <a:extLst>
              <a:ext uri="{FF2B5EF4-FFF2-40B4-BE49-F238E27FC236}">
                <a16:creationId xmlns:a16="http://schemas.microsoft.com/office/drawing/2014/main" id="{48AA23A7-6B0A-E9CF-48EB-503F6D5C1423}"/>
              </a:ext>
            </a:extLst>
          </p:cNvPr>
          <p:cNvSpPr txBox="1"/>
          <p:nvPr/>
        </p:nvSpPr>
        <p:spPr>
          <a:xfrm>
            <a:off x="702692" y="3582148"/>
            <a:ext cx="9411182" cy="3170099"/>
          </a:xfrm>
          <a:prstGeom prst="rect">
            <a:avLst/>
          </a:prstGeom>
          <a:noFill/>
          <a:ln>
            <a:solidFill>
              <a:schemeClr val="bg1"/>
            </a:solidFill>
          </a:ln>
        </p:spPr>
        <p:txBody>
          <a:bodyPr wrap="square">
            <a:spAutoFit/>
          </a:bodyPr>
          <a:lstStyle/>
          <a:p>
            <a:pPr algn="just"/>
            <a:r>
              <a:rPr lang="en-US" b="1" dirty="0">
                <a:solidFill>
                  <a:schemeClr val="tx1">
                    <a:lumMod val="65000"/>
                    <a:lumOff val="35000"/>
                  </a:schemeClr>
                </a:solidFill>
              </a:rPr>
              <a:t>Benefits for cultivating Agile thinking:</a:t>
            </a:r>
          </a:p>
          <a:p>
            <a:pPr marL="342900" lvl="0" indent="-342900">
              <a:spcBef>
                <a:spcPts val="600"/>
              </a:spcBef>
              <a:spcAft>
                <a:spcPts val="600"/>
              </a:spcAft>
              <a:buFont typeface="Wingdings" panose="05000000000000000000" pitchFamily="2" charset="2"/>
              <a:buChar char=""/>
            </a:pPr>
            <a:r>
              <a:rPr lang="en-US"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Adapt to changing conditions.</a:t>
            </a:r>
            <a:endParaRPr lang="en-GB"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spcBef>
                <a:spcPts val="600"/>
              </a:spcBef>
              <a:spcAft>
                <a:spcPts val="600"/>
              </a:spcAft>
              <a:buFont typeface="Wingdings" panose="05000000000000000000" pitchFamily="2" charset="2"/>
              <a:buChar char=""/>
            </a:pPr>
            <a:r>
              <a:rPr lang="en-US"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Optimize their decision making. </a:t>
            </a:r>
            <a:endParaRPr lang="en-GB"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spcBef>
                <a:spcPts val="600"/>
              </a:spcBef>
              <a:spcAft>
                <a:spcPts val="600"/>
              </a:spcAft>
              <a:buFont typeface="Wingdings" panose="05000000000000000000" pitchFamily="2" charset="2"/>
              <a:buChar char=""/>
            </a:pPr>
            <a:r>
              <a:rPr lang="en-US"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Better understand the customers’ and the market’s needs</a:t>
            </a:r>
            <a:endParaRPr lang="en-GB"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spcBef>
                <a:spcPts val="600"/>
              </a:spcBef>
              <a:spcAft>
                <a:spcPts val="600"/>
              </a:spcAft>
              <a:buFont typeface="Wingdings" panose="05000000000000000000" pitchFamily="2" charset="2"/>
              <a:buChar char=""/>
            </a:pPr>
            <a:r>
              <a:rPr lang="en-US"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Better collaborate with each other by sharing experiences and knowhow.</a:t>
            </a:r>
            <a:endParaRPr lang="en-GB"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spcBef>
                <a:spcPts val="600"/>
              </a:spcBef>
              <a:spcAft>
                <a:spcPts val="600"/>
              </a:spcAft>
              <a:buFont typeface="Wingdings" panose="05000000000000000000" pitchFamily="2" charset="2"/>
              <a:buChar char=""/>
            </a:pPr>
            <a:r>
              <a:rPr lang="en-US"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Promote Innovation and experimentation.</a:t>
            </a:r>
          </a:p>
          <a:p>
            <a:pPr marL="342900" lvl="0" indent="-342900">
              <a:spcBef>
                <a:spcPts val="600"/>
              </a:spcBef>
              <a:spcAft>
                <a:spcPts val="600"/>
              </a:spcAft>
              <a:buFont typeface="Wingdings" panose="05000000000000000000" pitchFamily="2" charset="2"/>
              <a:buChar char=""/>
            </a:pPr>
            <a:r>
              <a:rPr lang="en-US" dirty="0">
                <a:solidFill>
                  <a:schemeClr val="bg2">
                    <a:lumMod val="50000"/>
                  </a:schemeClr>
                </a:solidFill>
                <a:effectLst/>
                <a:latin typeface="Calibri" panose="020F0502020204030204" pitchFamily="34" charset="0"/>
                <a:ea typeface="Calibri" panose="020F0502020204030204" pitchFamily="34" charset="0"/>
              </a:rPr>
              <a:t>Seek for their continuous development</a:t>
            </a:r>
            <a:endParaRPr lang="en-US" dirty="0">
              <a:solidFill>
                <a:schemeClr val="bg2">
                  <a:lumMod val="50000"/>
                </a:schemeClr>
              </a:solidFill>
            </a:endParaRPr>
          </a:p>
          <a:p>
            <a:pPr algn="just"/>
            <a:r>
              <a:rPr lang="en-US" sz="1600" b="1" dirty="0">
                <a:solidFill>
                  <a:schemeClr val="tx1">
                    <a:lumMod val="65000"/>
                    <a:lumOff val="35000"/>
                  </a:schemeClr>
                </a:solidFill>
              </a:rPr>
              <a:t> </a:t>
            </a:r>
            <a:endParaRPr lang="it-IT" sz="1600" dirty="0">
              <a:solidFill>
                <a:schemeClr val="tx1">
                  <a:lumMod val="65000"/>
                  <a:lumOff val="35000"/>
                </a:schemeClr>
              </a:solidFill>
            </a:endParaRPr>
          </a:p>
        </p:txBody>
      </p:sp>
      <p:pic>
        <p:nvPicPr>
          <p:cNvPr id="5" name="Picture 4" descr="A light bulb with a gear and arrows&#10;&#10;Description automatically generated">
            <a:extLst>
              <a:ext uri="{FF2B5EF4-FFF2-40B4-BE49-F238E27FC236}">
                <a16:creationId xmlns:a16="http://schemas.microsoft.com/office/drawing/2014/main" id="{2A3DE046-3DC2-05D8-4C38-7F38314232AE}"/>
              </a:ext>
            </a:extLst>
          </p:cNvPr>
          <p:cNvPicPr>
            <a:picLocks noChangeAspect="1"/>
          </p:cNvPicPr>
          <p:nvPr/>
        </p:nvPicPr>
        <p:blipFill>
          <a:blip r:embed="rId2"/>
          <a:stretch>
            <a:fillRect/>
          </a:stretch>
        </p:blipFill>
        <p:spPr>
          <a:xfrm>
            <a:off x="9157473" y="2373961"/>
            <a:ext cx="1803781" cy="1803781"/>
          </a:xfrm>
          <a:prstGeom prst="rect">
            <a:avLst/>
          </a:prstGeom>
        </p:spPr>
      </p:pic>
      <p:sp>
        <p:nvSpPr>
          <p:cNvPr id="8" name="TextBox 7">
            <a:extLst>
              <a:ext uri="{FF2B5EF4-FFF2-40B4-BE49-F238E27FC236}">
                <a16:creationId xmlns:a16="http://schemas.microsoft.com/office/drawing/2014/main" id="{B82FD7B4-1A63-19A2-68CE-95D4454F7BFD}"/>
              </a:ext>
            </a:extLst>
          </p:cNvPr>
          <p:cNvSpPr txBox="1"/>
          <p:nvPr/>
        </p:nvSpPr>
        <p:spPr>
          <a:xfrm>
            <a:off x="9651591" y="4333282"/>
            <a:ext cx="815546" cy="369332"/>
          </a:xfrm>
          <a:prstGeom prst="rect">
            <a:avLst/>
          </a:prstGeom>
          <a:noFill/>
        </p:spPr>
        <p:txBody>
          <a:bodyPr wrap="square" rtlCol="0">
            <a:spAutoFit/>
          </a:bodyPr>
          <a:lstStyle/>
          <a:p>
            <a:r>
              <a:rPr lang="en-US" dirty="0">
                <a:hlinkClick r:id="rId3" action="ppaction://hlinkfile"/>
              </a:rPr>
              <a:t>source</a:t>
            </a:r>
            <a:endParaRPr lang="en-GB" dirty="0"/>
          </a:p>
        </p:txBody>
      </p:sp>
    </p:spTree>
    <p:extLst>
      <p:ext uri="{BB962C8B-B14F-4D97-AF65-F5344CB8AC3E}">
        <p14:creationId xmlns:p14="http://schemas.microsoft.com/office/powerpoint/2010/main" val="81924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B9A0D-995F-4B7F-9DF8-3E9FD8C741E5}"/>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A1F4DD90-AAA9-26BC-6754-1F8B278F3E16}"/>
              </a:ext>
            </a:extLst>
          </p:cNvPr>
          <p:cNvSpPr>
            <a:spLocks noGrp="1"/>
          </p:cNvSpPr>
          <p:nvPr>
            <p:ph type="title"/>
          </p:nvPr>
        </p:nvSpPr>
        <p:spPr/>
        <p:txBody>
          <a:bodyPr/>
          <a:lstStyle/>
          <a:p>
            <a:r>
              <a:rPr lang="it-IT" b="1" dirty="0"/>
              <a:t>Characteristics of an Agile mindset</a:t>
            </a:r>
            <a:endParaRPr lang="en-GB" b="1" dirty="0"/>
          </a:p>
        </p:txBody>
      </p:sp>
      <p:sp>
        <p:nvSpPr>
          <p:cNvPr id="2" name="Segnaposto piè di pagina 1">
            <a:extLst>
              <a:ext uri="{FF2B5EF4-FFF2-40B4-BE49-F238E27FC236}">
                <a16:creationId xmlns:a16="http://schemas.microsoft.com/office/drawing/2014/main" id="{C534F840-0F9F-13B4-F3CE-4C9E93FD761E}"/>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Agile Thinking</a:t>
            </a:r>
          </a:p>
        </p:txBody>
      </p:sp>
      <p:sp>
        <p:nvSpPr>
          <p:cNvPr id="3" name="Segnaposto numero diapositiva 2">
            <a:extLst>
              <a:ext uri="{FF2B5EF4-FFF2-40B4-BE49-F238E27FC236}">
                <a16:creationId xmlns:a16="http://schemas.microsoft.com/office/drawing/2014/main" id="{E800AFC1-0E2F-E42C-8231-8AC8B738CBFC}"/>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10" name="CasellaDiTesto 9">
            <a:extLst>
              <a:ext uri="{FF2B5EF4-FFF2-40B4-BE49-F238E27FC236}">
                <a16:creationId xmlns:a16="http://schemas.microsoft.com/office/drawing/2014/main" id="{3D4609BD-01D6-B156-01BD-8B860861CA28}"/>
              </a:ext>
            </a:extLst>
          </p:cNvPr>
          <p:cNvSpPr txBox="1"/>
          <p:nvPr/>
        </p:nvSpPr>
        <p:spPr>
          <a:xfrm>
            <a:off x="838200" y="1574733"/>
            <a:ext cx="9411182" cy="5052602"/>
          </a:xfrm>
          <a:prstGeom prst="rect">
            <a:avLst/>
          </a:prstGeom>
          <a:noFill/>
          <a:ln>
            <a:solidFill>
              <a:schemeClr val="bg1"/>
            </a:solidFill>
          </a:ln>
        </p:spPr>
        <p:txBody>
          <a:bodyPr wrap="square">
            <a:spAutoFit/>
          </a:bodyPr>
          <a:lstStyle/>
          <a:p>
            <a:pPr algn="just"/>
            <a:r>
              <a:rPr lang="en-US" b="1" dirty="0">
                <a:solidFill>
                  <a:schemeClr val="tx1">
                    <a:lumMod val="65000"/>
                    <a:lumOff val="35000"/>
                  </a:schemeClr>
                </a:solidFill>
              </a:rPr>
              <a:t>People with agile mindset:</a:t>
            </a: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Are adaptive to change</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See obstacles as opportunities for innovation</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View challenges as a process to grow through</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latin typeface="Calibri" panose="020F0502020204030204" pitchFamily="34" charset="0"/>
                <a:ea typeface="Calibri" panose="020F0502020204030204" pitchFamily="34" charset="0"/>
                <a:cs typeface="Open Sans" panose="020B0606030504020204" pitchFamily="34" charset="0"/>
              </a:rPr>
              <a:t>Are c</a:t>
            </a: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onstantly on the lookout to improve efficiency and effectiveness as well as simplify processes</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Are continuously curious, therefore enjoy </a:t>
            </a:r>
            <a:r>
              <a:rPr lang="en-GB" sz="1600" i="1" u="sng"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learning</a:t>
            </a: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 and aren’t afraid of asking questions</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Are outcome orientated, thereby exercising discipline and consequently are not easily distracted once focused on a task</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Are resourceful</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Are empathetic and respectful</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effectLst/>
                <a:latin typeface="Calibri" panose="020F0502020204030204" pitchFamily="34" charset="0"/>
                <a:ea typeface="Calibri" panose="020F0502020204030204" pitchFamily="34" charset="0"/>
                <a:cs typeface="Open Sans" panose="020B0606030504020204" pitchFamily="34" charset="0"/>
              </a:rPr>
              <a:t>Are able to see things from different perspectives within a single context</a:t>
            </a:r>
          </a:p>
          <a:p>
            <a:pPr marL="342900" lvl="0" indent="-342900" algn="just">
              <a:lnSpc>
                <a:spcPct val="107000"/>
              </a:lnSpc>
              <a:spcBef>
                <a:spcPts val="600"/>
              </a:spcBef>
              <a:spcAft>
                <a:spcPts val="600"/>
              </a:spcAft>
              <a:buFont typeface="+mj-lt"/>
              <a:buAutoNum type="arabicPeriod"/>
              <a:tabLst>
                <a:tab pos="457200" algn="l"/>
              </a:tabLst>
            </a:pPr>
            <a:r>
              <a:rPr lang="en-GB" sz="1600" i="1" dirty="0">
                <a:solidFill>
                  <a:schemeClr val="bg2">
                    <a:lumMod val="50000"/>
                  </a:schemeClr>
                </a:solidFill>
                <a:latin typeface="Calibri" panose="020F0502020204030204" pitchFamily="34" charset="0"/>
                <a:ea typeface="Times New Roman" panose="02020603050405020304" pitchFamily="18" charset="0"/>
                <a:cs typeface="Open Sans" panose="020B0606030504020204" pitchFamily="34" charset="0"/>
              </a:rPr>
              <a:t>Value collaboration</a:t>
            </a:r>
            <a:endParaRPr lang="en-GB" sz="1600" dirty="0">
              <a:solidFill>
                <a:schemeClr val="bg2">
                  <a:lumMod val="50000"/>
                </a:schemeClr>
              </a:solidFill>
              <a:effectLst/>
              <a:latin typeface="Minion Pro"/>
              <a:ea typeface="Times New Roman" panose="02020603050405020304" pitchFamily="18" charset="0"/>
              <a:cs typeface="Open Sans" panose="020B0606030504020204" pitchFamily="34" charset="0"/>
            </a:endParaRPr>
          </a:p>
          <a:p>
            <a:pPr algn="just"/>
            <a:r>
              <a:rPr lang="en-US" sz="1600" b="1" dirty="0">
                <a:solidFill>
                  <a:schemeClr val="tx1">
                    <a:lumMod val="65000"/>
                    <a:lumOff val="35000"/>
                  </a:schemeClr>
                </a:solidFill>
              </a:rPr>
              <a:t> </a:t>
            </a:r>
            <a:endParaRPr lang="it-IT" sz="1600" dirty="0">
              <a:solidFill>
                <a:schemeClr val="tx1">
                  <a:lumMod val="65000"/>
                  <a:lumOff val="35000"/>
                </a:schemeClr>
              </a:solidFill>
            </a:endParaRPr>
          </a:p>
        </p:txBody>
      </p:sp>
    </p:spTree>
    <p:extLst>
      <p:ext uri="{BB962C8B-B14F-4D97-AF65-F5344CB8AC3E}">
        <p14:creationId xmlns:p14="http://schemas.microsoft.com/office/powerpoint/2010/main" val="1582283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A26F6-C4EF-09EE-7EFC-D23B3391CAA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1B25829-148A-D4CC-18CA-45FE08C87718}"/>
              </a:ext>
            </a:extLst>
          </p:cNvPr>
          <p:cNvSpPr>
            <a:spLocks noGrp="1"/>
          </p:cNvSpPr>
          <p:nvPr>
            <p:ph type="title"/>
          </p:nvPr>
        </p:nvSpPr>
        <p:spPr/>
        <p:txBody>
          <a:bodyPr/>
          <a:lstStyle/>
          <a:p>
            <a:r>
              <a:rPr lang="it-IT" dirty="0"/>
              <a:t>Key pillars of an Agile mindset</a:t>
            </a:r>
            <a:endParaRPr lang="en-GB" dirty="0"/>
          </a:p>
        </p:txBody>
      </p:sp>
      <p:sp>
        <p:nvSpPr>
          <p:cNvPr id="2" name="Segnaposto piè di pagina 1">
            <a:extLst>
              <a:ext uri="{FF2B5EF4-FFF2-40B4-BE49-F238E27FC236}">
                <a16:creationId xmlns:a16="http://schemas.microsoft.com/office/drawing/2014/main" id="{41D528F5-E6CB-B0DF-5B86-16E047C6529C}"/>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Agile Thinking</a:t>
            </a:r>
          </a:p>
        </p:txBody>
      </p:sp>
      <p:sp>
        <p:nvSpPr>
          <p:cNvPr id="3" name="Segnaposto numero diapositiva 2">
            <a:extLst>
              <a:ext uri="{FF2B5EF4-FFF2-40B4-BE49-F238E27FC236}">
                <a16:creationId xmlns:a16="http://schemas.microsoft.com/office/drawing/2014/main" id="{F3340E5E-541E-9810-6796-D53BC6478D30}"/>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
        <p:nvSpPr>
          <p:cNvPr id="10" name="CasellaDiTesto 9">
            <a:extLst>
              <a:ext uri="{FF2B5EF4-FFF2-40B4-BE49-F238E27FC236}">
                <a16:creationId xmlns:a16="http://schemas.microsoft.com/office/drawing/2014/main" id="{59BA9A09-7D78-8CCB-8458-09231D5BD107}"/>
              </a:ext>
            </a:extLst>
          </p:cNvPr>
          <p:cNvSpPr txBox="1"/>
          <p:nvPr/>
        </p:nvSpPr>
        <p:spPr>
          <a:xfrm>
            <a:off x="838200" y="1574733"/>
            <a:ext cx="8664146" cy="861774"/>
          </a:xfrm>
          <a:prstGeom prst="rect">
            <a:avLst/>
          </a:prstGeom>
          <a:noFill/>
          <a:ln>
            <a:solidFill>
              <a:schemeClr val="bg1"/>
            </a:solidFill>
          </a:ln>
        </p:spPr>
        <p:txBody>
          <a:bodyPr wrap="square">
            <a:spAutoFit/>
          </a:bodyPr>
          <a:lstStyle/>
          <a:p>
            <a:pPr algn="just"/>
            <a:r>
              <a:rPr lang="en-US" b="1" dirty="0">
                <a:solidFill>
                  <a:schemeClr val="tx1">
                    <a:lumMod val="65000"/>
                    <a:lumOff val="35000"/>
                  </a:schemeClr>
                </a:solidFill>
              </a:rPr>
              <a:t>Creativity</a:t>
            </a:r>
          </a:p>
          <a:p>
            <a:pPr algn="just"/>
            <a:r>
              <a:rPr lang="en-US" sz="1600" b="1" dirty="0">
                <a:solidFill>
                  <a:schemeClr val="tx1">
                    <a:lumMod val="65000"/>
                    <a:lumOff val="35000"/>
                  </a:schemeClr>
                </a:solidFill>
              </a:rPr>
              <a:t> </a:t>
            </a:r>
            <a:r>
              <a:rPr lang="en-GB" sz="1600" dirty="0">
                <a:solidFill>
                  <a:schemeClr val="tx1">
                    <a:lumMod val="65000"/>
                    <a:lumOff val="35000"/>
                  </a:schemeClr>
                </a:solidFill>
              </a:rPr>
              <a:t>Proficient creative thinking skills involving strategic planning, envisioning, and forecasting to cultivate novel perspectives and distinctive insights</a:t>
            </a:r>
            <a:endParaRPr lang="it-IT" sz="1600" dirty="0">
              <a:solidFill>
                <a:schemeClr val="tx1">
                  <a:lumMod val="65000"/>
                  <a:lumOff val="35000"/>
                </a:schemeClr>
              </a:solidFill>
            </a:endParaRPr>
          </a:p>
        </p:txBody>
      </p:sp>
      <p:sp>
        <p:nvSpPr>
          <p:cNvPr id="4" name="CasellaDiTesto 9">
            <a:extLst>
              <a:ext uri="{FF2B5EF4-FFF2-40B4-BE49-F238E27FC236}">
                <a16:creationId xmlns:a16="http://schemas.microsoft.com/office/drawing/2014/main" id="{37FA3ECE-CA6D-52D5-8253-480AB932483F}"/>
              </a:ext>
            </a:extLst>
          </p:cNvPr>
          <p:cNvSpPr txBox="1"/>
          <p:nvPr/>
        </p:nvSpPr>
        <p:spPr>
          <a:xfrm>
            <a:off x="2533628" y="2743448"/>
            <a:ext cx="7414054" cy="615553"/>
          </a:xfrm>
          <a:prstGeom prst="rect">
            <a:avLst/>
          </a:prstGeom>
          <a:noFill/>
          <a:ln>
            <a:solidFill>
              <a:schemeClr val="bg1"/>
            </a:solidFill>
          </a:ln>
        </p:spPr>
        <p:txBody>
          <a:bodyPr wrap="square">
            <a:spAutoFit/>
          </a:bodyPr>
          <a:lstStyle/>
          <a:p>
            <a:pPr algn="just"/>
            <a:r>
              <a:rPr lang="en-US" b="1" dirty="0">
                <a:solidFill>
                  <a:schemeClr val="tx1">
                    <a:lumMod val="65000"/>
                    <a:lumOff val="35000"/>
                  </a:schemeClr>
                </a:solidFill>
              </a:rPr>
              <a:t>Adaptability</a:t>
            </a:r>
          </a:p>
          <a:p>
            <a:pPr algn="just"/>
            <a:r>
              <a:rPr lang="en-GB" sz="1600" dirty="0">
                <a:solidFill>
                  <a:schemeClr val="tx1">
                    <a:lumMod val="65000"/>
                    <a:lumOff val="35000"/>
                  </a:schemeClr>
                </a:solidFill>
              </a:rPr>
              <a:t>The ability to adapt and flourish in dynamic business landscapes</a:t>
            </a:r>
            <a:endParaRPr lang="it-IT" sz="1600" dirty="0">
              <a:solidFill>
                <a:schemeClr val="tx1">
                  <a:lumMod val="65000"/>
                  <a:lumOff val="35000"/>
                </a:schemeClr>
              </a:solidFill>
            </a:endParaRPr>
          </a:p>
        </p:txBody>
      </p:sp>
      <p:sp>
        <p:nvSpPr>
          <p:cNvPr id="5" name="CasellaDiTesto 9">
            <a:extLst>
              <a:ext uri="{FF2B5EF4-FFF2-40B4-BE49-F238E27FC236}">
                <a16:creationId xmlns:a16="http://schemas.microsoft.com/office/drawing/2014/main" id="{12FB680A-5A41-FE29-E287-ED5282110B44}"/>
              </a:ext>
            </a:extLst>
          </p:cNvPr>
          <p:cNvSpPr txBox="1"/>
          <p:nvPr/>
        </p:nvSpPr>
        <p:spPr>
          <a:xfrm>
            <a:off x="999331" y="3738585"/>
            <a:ext cx="8763000" cy="861774"/>
          </a:xfrm>
          <a:prstGeom prst="rect">
            <a:avLst/>
          </a:prstGeom>
          <a:noFill/>
          <a:ln>
            <a:solidFill>
              <a:schemeClr val="bg1"/>
            </a:solidFill>
          </a:ln>
        </p:spPr>
        <p:txBody>
          <a:bodyPr wrap="square">
            <a:spAutoFit/>
          </a:bodyPr>
          <a:lstStyle/>
          <a:p>
            <a:pPr algn="just"/>
            <a:r>
              <a:rPr lang="en-US" b="1" dirty="0">
                <a:solidFill>
                  <a:schemeClr val="tx1">
                    <a:lumMod val="65000"/>
                    <a:lumOff val="35000"/>
                  </a:schemeClr>
                </a:solidFill>
              </a:rPr>
              <a:t>Collaboration</a:t>
            </a:r>
          </a:p>
          <a:p>
            <a:pPr algn="just"/>
            <a:r>
              <a:rPr lang="en-US" sz="1600" b="1" dirty="0">
                <a:solidFill>
                  <a:schemeClr val="tx1">
                    <a:lumMod val="65000"/>
                    <a:lumOff val="35000"/>
                  </a:schemeClr>
                </a:solidFill>
              </a:rPr>
              <a:t> </a:t>
            </a:r>
            <a:r>
              <a:rPr lang="en-GB" sz="1600" dirty="0">
                <a:solidFill>
                  <a:schemeClr val="tx1">
                    <a:lumMod val="65000"/>
                    <a:lumOff val="35000"/>
                  </a:schemeClr>
                </a:solidFill>
              </a:rPr>
              <a:t>Effective collaboration skills enabling the identification of risks and engagement in in-depth problem-solving</a:t>
            </a:r>
            <a:endParaRPr lang="it-IT" sz="1600" dirty="0">
              <a:solidFill>
                <a:schemeClr val="tx1">
                  <a:lumMod val="65000"/>
                  <a:lumOff val="35000"/>
                </a:schemeClr>
              </a:solidFill>
            </a:endParaRPr>
          </a:p>
        </p:txBody>
      </p:sp>
      <p:sp>
        <p:nvSpPr>
          <p:cNvPr id="6" name="CasellaDiTesto 9">
            <a:extLst>
              <a:ext uri="{FF2B5EF4-FFF2-40B4-BE49-F238E27FC236}">
                <a16:creationId xmlns:a16="http://schemas.microsoft.com/office/drawing/2014/main" id="{23DF6B70-7217-8E5B-ED62-8AB09BAA1330}"/>
              </a:ext>
            </a:extLst>
          </p:cNvPr>
          <p:cNvSpPr txBox="1"/>
          <p:nvPr/>
        </p:nvSpPr>
        <p:spPr>
          <a:xfrm>
            <a:off x="2533628" y="4927739"/>
            <a:ext cx="7228703" cy="861774"/>
          </a:xfrm>
          <a:prstGeom prst="rect">
            <a:avLst/>
          </a:prstGeom>
          <a:noFill/>
          <a:ln>
            <a:solidFill>
              <a:schemeClr val="bg1"/>
            </a:solidFill>
          </a:ln>
        </p:spPr>
        <p:txBody>
          <a:bodyPr wrap="square">
            <a:spAutoFit/>
          </a:bodyPr>
          <a:lstStyle/>
          <a:p>
            <a:pPr algn="just"/>
            <a:r>
              <a:rPr lang="en-US" b="1" dirty="0">
                <a:solidFill>
                  <a:schemeClr val="tx1">
                    <a:lumMod val="65000"/>
                    <a:lumOff val="35000"/>
                  </a:schemeClr>
                </a:solidFill>
              </a:rPr>
              <a:t>Critical Thinking</a:t>
            </a:r>
          </a:p>
          <a:p>
            <a:pPr algn="just"/>
            <a:r>
              <a:rPr lang="en-US" sz="1600" b="1" dirty="0">
                <a:solidFill>
                  <a:schemeClr val="tx1">
                    <a:lumMod val="65000"/>
                    <a:lumOff val="35000"/>
                  </a:schemeClr>
                </a:solidFill>
              </a:rPr>
              <a:t> </a:t>
            </a:r>
            <a:r>
              <a:rPr lang="en-US" sz="1600" kern="100" dirty="0">
                <a:solidFill>
                  <a:schemeClr val="bg2">
                    <a:lumMod val="50000"/>
                  </a:schemeClr>
                </a:solidFill>
                <a:effectLst/>
                <a:latin typeface="Calibri" panose="020F0502020204030204" pitchFamily="34" charset="0"/>
                <a:ea typeface="Calibri" panose="020F0502020204030204" pitchFamily="34" charset="0"/>
              </a:rPr>
              <a:t>Outstanding critical thinking capabilities encompassing inquiry, analysis, clarification, and verification to question assumptions and unveil overlooked aspects</a:t>
            </a:r>
            <a:endParaRPr lang="it-IT" sz="1600" dirty="0">
              <a:solidFill>
                <a:schemeClr val="bg2">
                  <a:lumMod val="50000"/>
                </a:schemeClr>
              </a:solidFill>
            </a:endParaRPr>
          </a:p>
        </p:txBody>
      </p:sp>
      <p:pic>
        <p:nvPicPr>
          <p:cNvPr id="9" name="Picture 8" descr="A logo of a head with different colored circles around it&#10;&#10;Description automatically generated">
            <a:extLst>
              <a:ext uri="{FF2B5EF4-FFF2-40B4-BE49-F238E27FC236}">
                <a16:creationId xmlns:a16="http://schemas.microsoft.com/office/drawing/2014/main" id="{75D317DC-C5A9-5395-F0DA-8F748A4DE927}"/>
              </a:ext>
            </a:extLst>
          </p:cNvPr>
          <p:cNvPicPr>
            <a:picLocks noChangeAspect="1"/>
          </p:cNvPicPr>
          <p:nvPr/>
        </p:nvPicPr>
        <p:blipFill>
          <a:blip r:embed="rId2"/>
          <a:stretch>
            <a:fillRect/>
          </a:stretch>
        </p:blipFill>
        <p:spPr>
          <a:xfrm>
            <a:off x="999331" y="2562775"/>
            <a:ext cx="1107181" cy="1107181"/>
          </a:xfrm>
          <a:prstGeom prst="rect">
            <a:avLst/>
          </a:prstGeom>
        </p:spPr>
      </p:pic>
      <p:pic>
        <p:nvPicPr>
          <p:cNvPr id="14" name="Picture 13" descr="A head with a graph and gears&#10;&#10;Description automatically generated">
            <a:extLst>
              <a:ext uri="{FF2B5EF4-FFF2-40B4-BE49-F238E27FC236}">
                <a16:creationId xmlns:a16="http://schemas.microsoft.com/office/drawing/2014/main" id="{9203EBAD-0A8E-7A25-C088-C802EF2E9078}"/>
              </a:ext>
            </a:extLst>
          </p:cNvPr>
          <p:cNvPicPr>
            <a:picLocks noChangeAspect="1"/>
          </p:cNvPicPr>
          <p:nvPr/>
        </p:nvPicPr>
        <p:blipFill>
          <a:blip r:embed="rId3"/>
          <a:stretch>
            <a:fillRect/>
          </a:stretch>
        </p:blipFill>
        <p:spPr>
          <a:xfrm>
            <a:off x="999331" y="4763347"/>
            <a:ext cx="1286668" cy="1286668"/>
          </a:xfrm>
          <a:prstGeom prst="rect">
            <a:avLst/>
          </a:prstGeom>
        </p:spPr>
      </p:pic>
      <p:pic>
        <p:nvPicPr>
          <p:cNvPr id="16" name="Picture 15" descr="A group of people with circles&#10;&#10;Description automatically generated">
            <a:extLst>
              <a:ext uri="{FF2B5EF4-FFF2-40B4-BE49-F238E27FC236}">
                <a16:creationId xmlns:a16="http://schemas.microsoft.com/office/drawing/2014/main" id="{0707A7EC-B7F8-2580-580A-33A67FA030D7}"/>
              </a:ext>
            </a:extLst>
          </p:cNvPr>
          <p:cNvPicPr>
            <a:picLocks noChangeAspect="1"/>
          </p:cNvPicPr>
          <p:nvPr/>
        </p:nvPicPr>
        <p:blipFill>
          <a:blip r:embed="rId4"/>
          <a:stretch>
            <a:fillRect/>
          </a:stretch>
        </p:blipFill>
        <p:spPr>
          <a:xfrm>
            <a:off x="10185891" y="3667754"/>
            <a:ext cx="1167909" cy="1167909"/>
          </a:xfrm>
          <a:prstGeom prst="rect">
            <a:avLst/>
          </a:prstGeom>
        </p:spPr>
      </p:pic>
      <p:pic>
        <p:nvPicPr>
          <p:cNvPr id="18" name="Picture 17" descr="A brain with a pencil and paper planes&#10;&#10;Description automatically generated">
            <a:extLst>
              <a:ext uri="{FF2B5EF4-FFF2-40B4-BE49-F238E27FC236}">
                <a16:creationId xmlns:a16="http://schemas.microsoft.com/office/drawing/2014/main" id="{BB2D2CEA-C406-DA88-555E-61E29411B14B}"/>
              </a:ext>
            </a:extLst>
          </p:cNvPr>
          <p:cNvPicPr>
            <a:picLocks noChangeAspect="1"/>
          </p:cNvPicPr>
          <p:nvPr/>
        </p:nvPicPr>
        <p:blipFill>
          <a:blip r:embed="rId5"/>
          <a:stretch>
            <a:fillRect/>
          </a:stretch>
        </p:blipFill>
        <p:spPr>
          <a:xfrm>
            <a:off x="10061772" y="1558670"/>
            <a:ext cx="1292028" cy="1292028"/>
          </a:xfrm>
          <a:prstGeom prst="rect">
            <a:avLst/>
          </a:prstGeom>
        </p:spPr>
      </p:pic>
    </p:spTree>
    <p:extLst>
      <p:ext uri="{BB962C8B-B14F-4D97-AF65-F5344CB8AC3E}">
        <p14:creationId xmlns:p14="http://schemas.microsoft.com/office/powerpoint/2010/main" val="727857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54DDD-15A5-6826-2856-667263DFC7C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F900F2A-6551-27B2-771D-5FDF02BD019A}"/>
              </a:ext>
            </a:extLst>
          </p:cNvPr>
          <p:cNvSpPr>
            <a:spLocks noGrp="1"/>
          </p:cNvSpPr>
          <p:nvPr>
            <p:ph type="title"/>
          </p:nvPr>
        </p:nvSpPr>
        <p:spPr/>
        <p:txBody>
          <a:bodyPr>
            <a:normAutofit/>
          </a:bodyPr>
          <a:lstStyle/>
          <a:p>
            <a:r>
              <a:rPr lang="it-IT" b="1" dirty="0"/>
              <a:t>Practical Activity #7</a:t>
            </a:r>
            <a:endParaRPr lang="en-GB" b="1" dirty="0"/>
          </a:p>
        </p:txBody>
      </p:sp>
      <p:sp>
        <p:nvSpPr>
          <p:cNvPr id="9" name="Segnaposto numero diapositiva 8">
            <a:extLst>
              <a:ext uri="{FF2B5EF4-FFF2-40B4-BE49-F238E27FC236}">
                <a16:creationId xmlns:a16="http://schemas.microsoft.com/office/drawing/2014/main" id="{E7E082B0-B28F-46EF-3989-D0CB0B4B8CBE}"/>
              </a:ext>
            </a:extLst>
          </p:cNvPr>
          <p:cNvSpPr>
            <a:spLocks noGrp="1"/>
          </p:cNvSpPr>
          <p:nvPr>
            <p:ph type="sldNum" sz="quarter" idx="12"/>
          </p:nvPr>
        </p:nvSpPr>
        <p:spPr/>
        <p:txBody>
          <a:bodyPr/>
          <a:lstStyle/>
          <a:p>
            <a:fld id="{6FF9F0C5-380F-41C2-899A-BAC0F0927E16}" type="slidenum">
              <a:rPr lang="en-US" smtClean="0"/>
              <a:t>45</a:t>
            </a:fld>
            <a:endParaRPr lang="en-US" dirty="0"/>
          </a:p>
        </p:txBody>
      </p:sp>
      <p:sp>
        <p:nvSpPr>
          <p:cNvPr id="6" name="Segnaposto contenuto 7">
            <a:extLst>
              <a:ext uri="{FF2B5EF4-FFF2-40B4-BE49-F238E27FC236}">
                <a16:creationId xmlns:a16="http://schemas.microsoft.com/office/drawing/2014/main" id="{28D79171-8EC0-2D7A-90C2-622877BAA821}"/>
              </a:ext>
            </a:extLst>
          </p:cNvPr>
          <p:cNvSpPr>
            <a:spLocks noGrp="1"/>
          </p:cNvSpPr>
          <p:nvPr>
            <p:ph idx="1"/>
          </p:nvPr>
        </p:nvSpPr>
        <p:spPr>
          <a:xfrm>
            <a:off x="838200" y="1825625"/>
            <a:ext cx="10515600" cy="4351338"/>
          </a:xfrm>
        </p:spPr>
        <p:txBody>
          <a:bodyPr anchor="ctr"/>
          <a:lstStyle/>
          <a:p>
            <a:pPr marL="0" indent="0" algn="ctr" fontAlgn="base">
              <a:buNone/>
            </a:pPr>
            <a:r>
              <a:rPr lang="en-US" i="1" dirty="0">
                <a:solidFill>
                  <a:schemeClr val="bg2">
                    <a:lumMod val="50000"/>
                  </a:schemeClr>
                </a:solidFill>
                <a:latin typeface="Calibri" panose="020F0502020204030204" pitchFamily="34" charset="0"/>
                <a:ea typeface="Times New Roman" panose="02020603050405020304" pitchFamily="18" charset="0"/>
              </a:rPr>
              <a:t>Group Discussion </a:t>
            </a:r>
          </a:p>
          <a:p>
            <a:pPr marL="0" indent="0" algn="ctr" fontAlgn="base">
              <a:buNone/>
            </a:pPr>
            <a:r>
              <a:rPr lang="en-US" sz="2400" i="1" dirty="0">
                <a:solidFill>
                  <a:schemeClr val="bg2">
                    <a:lumMod val="50000"/>
                  </a:schemeClr>
                </a:solidFill>
                <a:latin typeface="Calibri" panose="020F0502020204030204" pitchFamily="34" charset="0"/>
                <a:ea typeface="Times New Roman" panose="02020603050405020304" pitchFamily="18" charset="0"/>
              </a:rPr>
              <a:t>Please watch the following video and  answer to the questions. </a:t>
            </a:r>
          </a:p>
          <a:p>
            <a:pPr marL="0" indent="0" algn="ctr" fontAlgn="base">
              <a:buNone/>
            </a:pPr>
            <a:r>
              <a:rPr lang="en-US" sz="1800" b="1" i="1" u="sng" dirty="0">
                <a:solidFill>
                  <a:srgbClr val="0563C1"/>
                </a:solidFill>
                <a:effectLst/>
                <a:latin typeface="Calibri" panose="020F0502020204030204" pitchFamily="34" charset="0"/>
                <a:ea typeface="Times New Roman" panose="02020603050405020304" pitchFamily="18" charset="0"/>
                <a:hlinkClick r:id="rId2"/>
              </a:rPr>
              <a:t>How to Use Lateral Thinking &amp; Generate Brilliant Ideas</a:t>
            </a:r>
            <a:endParaRPr lang="en-GB" sz="1800" b="1" i="1" dirty="0">
              <a:effectLst/>
              <a:latin typeface="Times New Roman" panose="02020603050405020304" pitchFamily="18" charset="0"/>
              <a:ea typeface="Times New Roman" panose="02020603050405020304" pitchFamily="18" charset="0"/>
            </a:endParaRPr>
          </a:p>
          <a:p>
            <a:pPr marL="0" indent="0" algn="ctr" fontAlgn="base">
              <a:buNone/>
            </a:pPr>
            <a:endParaRPr lang="en-US" sz="2400" i="1" dirty="0">
              <a:solidFill>
                <a:schemeClr val="bg2">
                  <a:lumMod val="50000"/>
                </a:schemeClr>
              </a:solidFill>
              <a:effectLst/>
              <a:latin typeface="Calibri" panose="020F0502020204030204" pitchFamily="34" charset="0"/>
              <a:ea typeface="Times New Roman" panose="02020603050405020304" pitchFamily="18" charset="0"/>
            </a:endParaRPr>
          </a:p>
          <a:p>
            <a:pPr marL="0" indent="0" algn="ctr" fontAlgn="base">
              <a:buNone/>
            </a:pPr>
            <a:r>
              <a:rPr lang="en-US" sz="2400" i="1" dirty="0">
                <a:solidFill>
                  <a:schemeClr val="bg2">
                    <a:lumMod val="50000"/>
                  </a:schemeClr>
                </a:solidFill>
                <a:latin typeface="Calibri" panose="020F0502020204030204" pitchFamily="34" charset="0"/>
                <a:ea typeface="Times New Roman" panose="02020603050405020304" pitchFamily="18" charset="0"/>
              </a:rPr>
              <a:t>Do you consider yourself as a lateral thinker?</a:t>
            </a:r>
          </a:p>
          <a:p>
            <a:pPr marL="0" indent="0" algn="ctr" fontAlgn="base">
              <a:buNone/>
            </a:pPr>
            <a:r>
              <a:rPr lang="en-US" sz="2400" i="1" dirty="0">
                <a:solidFill>
                  <a:schemeClr val="bg2">
                    <a:lumMod val="50000"/>
                  </a:schemeClr>
                </a:solidFill>
                <a:effectLst/>
                <a:latin typeface="Calibri" panose="020F0502020204030204" pitchFamily="34" charset="0"/>
                <a:ea typeface="Times New Roman" panose="02020603050405020304" pitchFamily="18" charset="0"/>
              </a:rPr>
              <a:t>Descri</a:t>
            </a:r>
            <a:r>
              <a:rPr lang="en-US" sz="2400" i="1" dirty="0">
                <a:solidFill>
                  <a:schemeClr val="bg2">
                    <a:lumMod val="50000"/>
                  </a:schemeClr>
                </a:solidFill>
                <a:latin typeface="Calibri" panose="020F0502020204030204" pitchFamily="34" charset="0"/>
                <a:ea typeface="Times New Roman" panose="02020603050405020304" pitchFamily="18" charset="0"/>
              </a:rPr>
              <a:t>be a situation where you had to think out of the box. </a:t>
            </a:r>
          </a:p>
          <a:p>
            <a:pPr marL="0" indent="0" algn="ctr" fontAlgn="base">
              <a:buNone/>
            </a:pPr>
            <a:r>
              <a:rPr lang="en-US" sz="2400" i="1" dirty="0">
                <a:solidFill>
                  <a:schemeClr val="bg2">
                    <a:lumMod val="50000"/>
                  </a:schemeClr>
                </a:solidFill>
                <a:latin typeface="Calibri" panose="020F0502020204030204" pitchFamily="34" charset="0"/>
                <a:ea typeface="Times New Roman" panose="02020603050405020304" pitchFamily="18" charset="0"/>
              </a:rPr>
              <a:t>Did it work? </a:t>
            </a:r>
            <a:r>
              <a:rPr lang="sl-SI" sz="2400" i="1" dirty="0">
                <a:solidFill>
                  <a:schemeClr val="bg2">
                    <a:lumMod val="50000"/>
                  </a:schemeClr>
                </a:solidFill>
                <a:effectLst/>
                <a:latin typeface="Calibri" panose="020F0502020204030204" pitchFamily="34" charset="0"/>
                <a:ea typeface="Times New Roman" panose="02020603050405020304" pitchFamily="18" charset="0"/>
              </a:rPr>
              <a:t>Please elaborate.</a:t>
            </a:r>
            <a:endParaRPr lang="en-GB" sz="2800" i="1" dirty="0">
              <a:solidFill>
                <a:schemeClr val="bg2">
                  <a:lumMod val="50000"/>
                </a:schemeClr>
              </a:solidFill>
              <a:effectLst/>
              <a:latin typeface="Times New Roman" panose="02020603050405020304" pitchFamily="18" charset="0"/>
              <a:ea typeface="Times New Roman" panose="02020603050405020304" pitchFamily="18" charset="0"/>
            </a:endParaRPr>
          </a:p>
          <a:p>
            <a:pPr marL="0" indent="0" algn="just" fontAlgn="base">
              <a:buNone/>
            </a:pPr>
            <a:endParaRPr lang="en-GB" sz="2800" dirty="0">
              <a:effectLst/>
              <a:latin typeface="Times New Roman" panose="02020603050405020304" pitchFamily="18" charset="0"/>
              <a:ea typeface="Times New Roman" panose="02020603050405020304" pitchFamily="18" charset="0"/>
            </a:endParaRPr>
          </a:p>
        </p:txBody>
      </p:sp>
      <p:sp>
        <p:nvSpPr>
          <p:cNvPr id="3" name="Segnaposto piè di pagina 1">
            <a:extLst>
              <a:ext uri="{FF2B5EF4-FFF2-40B4-BE49-F238E27FC236}">
                <a16:creationId xmlns:a16="http://schemas.microsoft.com/office/drawing/2014/main" id="{49D6DFCD-14D3-F27E-6DFC-19E650BADF78}"/>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Module: Horizontal skills / Learning Unit: Soft skills / Sub-Unit: Teamworking and collaboration skills</a:t>
            </a:r>
          </a:p>
        </p:txBody>
      </p:sp>
    </p:spTree>
    <p:extLst>
      <p:ext uri="{BB962C8B-B14F-4D97-AF65-F5344CB8AC3E}">
        <p14:creationId xmlns:p14="http://schemas.microsoft.com/office/powerpoint/2010/main" val="3385041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73E3-7F7C-EDE8-0DA3-597B154B8F95}"/>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FFC80824-C7C5-415F-DC37-D4A50DFCA87B}"/>
              </a:ext>
            </a:extLst>
          </p:cNvPr>
          <p:cNvSpPr>
            <a:spLocks noGrp="1"/>
          </p:cNvSpPr>
          <p:nvPr>
            <p:ph type="title"/>
          </p:nvPr>
        </p:nvSpPr>
        <p:spPr>
          <a:xfrm>
            <a:off x="838200" y="952885"/>
            <a:ext cx="10515600" cy="1009651"/>
          </a:xfrm>
        </p:spPr>
        <p:txBody>
          <a:bodyPr/>
          <a:lstStyle/>
          <a:p>
            <a:r>
              <a:rPr lang="it-IT" dirty="0"/>
              <a:t>Content</a:t>
            </a:r>
            <a:endParaRPr lang="en-GB" dirty="0"/>
          </a:p>
        </p:txBody>
      </p:sp>
      <p:sp>
        <p:nvSpPr>
          <p:cNvPr id="8" name="Segnaposto contenuto 7">
            <a:extLst>
              <a:ext uri="{FF2B5EF4-FFF2-40B4-BE49-F238E27FC236}">
                <a16:creationId xmlns:a16="http://schemas.microsoft.com/office/drawing/2014/main" id="{D78AFFE2-CA2A-0C26-FB41-0A5ED427D85A}"/>
              </a:ext>
            </a:extLst>
          </p:cNvPr>
          <p:cNvSpPr>
            <a:spLocks noGrp="1"/>
          </p:cNvSpPr>
          <p:nvPr>
            <p:ph idx="1"/>
          </p:nvPr>
        </p:nvSpPr>
        <p:spPr>
          <a:xfrm>
            <a:off x="838200" y="2520777"/>
            <a:ext cx="10515600" cy="3656185"/>
          </a:xfrm>
        </p:spPr>
        <p:txBody>
          <a:bodyPr/>
          <a:lstStyle/>
          <a:p>
            <a:r>
              <a:rPr lang="en-US" dirty="0"/>
              <a:t>Accountability </a:t>
            </a:r>
          </a:p>
          <a:p>
            <a:pPr marL="0" indent="0">
              <a:buNone/>
            </a:pPr>
            <a:endParaRPr lang="en-US" dirty="0"/>
          </a:p>
          <a:p>
            <a:r>
              <a:rPr lang="en-US" dirty="0"/>
              <a:t>Ethical behaviour  and communication</a:t>
            </a:r>
          </a:p>
          <a:p>
            <a:endParaRPr lang="en-US" dirty="0"/>
          </a:p>
          <a:p>
            <a:r>
              <a:rPr lang="en-US" dirty="0"/>
              <a:t>Responsible Leadership</a:t>
            </a:r>
          </a:p>
          <a:p>
            <a:endParaRPr lang="en-US" dirty="0"/>
          </a:p>
          <a:p>
            <a:endParaRPr lang="en-GB" dirty="0"/>
          </a:p>
        </p:txBody>
      </p:sp>
      <p:sp>
        <p:nvSpPr>
          <p:cNvPr id="2" name="Segnaposto piè di pagina 1">
            <a:extLst>
              <a:ext uri="{FF2B5EF4-FFF2-40B4-BE49-F238E27FC236}">
                <a16:creationId xmlns:a16="http://schemas.microsoft.com/office/drawing/2014/main" id="{9C562E99-9317-35ED-407C-7393D7BAC4EE}"/>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Accountability and Ethical communication</a:t>
            </a:r>
          </a:p>
        </p:txBody>
      </p:sp>
      <p:sp>
        <p:nvSpPr>
          <p:cNvPr id="3" name="Segnaposto numero diapositiva 2">
            <a:extLst>
              <a:ext uri="{FF2B5EF4-FFF2-40B4-BE49-F238E27FC236}">
                <a16:creationId xmlns:a16="http://schemas.microsoft.com/office/drawing/2014/main" id="{38FDCF79-502D-B860-600E-BF445FCE5257}"/>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3252574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it-IT" b="1" dirty="0"/>
              <a:t>Accountability</a:t>
            </a:r>
            <a:endParaRPr lang="en-GB" b="1"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708728"/>
            <a:ext cx="6316362" cy="1705851"/>
          </a:xfrm>
        </p:spPr>
        <p:txBody>
          <a:bodyPr>
            <a:normAutofit lnSpcReduction="10000"/>
          </a:bodyPr>
          <a:lstStyle/>
          <a:p>
            <a:pPr marL="0" indent="0">
              <a:buNone/>
            </a:pPr>
            <a:endParaRPr lang="en-US" dirty="0"/>
          </a:p>
          <a:p>
            <a:pPr marL="0" indent="0">
              <a:buNone/>
            </a:pPr>
            <a:r>
              <a:rPr lang="en-GB" dirty="0"/>
              <a:t>“the responsibility and answerability of individuals, organizations, or institutions for their actions, decisions, and outcomes” (Sergeeva, 2021)</a:t>
            </a:r>
            <a:endParaRPr lang="en-US" dirty="0"/>
          </a:p>
          <a:p>
            <a:pPr marL="0" indent="0">
              <a:buNone/>
            </a:pPr>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Horizontal Skills / Learning Unit: Soft Skills / Sub Unit: Team working and collaboration skills</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
        <p:nvSpPr>
          <p:cNvPr id="4" name="Segnaposto contenuto 7">
            <a:extLst>
              <a:ext uri="{FF2B5EF4-FFF2-40B4-BE49-F238E27FC236}">
                <a16:creationId xmlns:a16="http://schemas.microsoft.com/office/drawing/2014/main" id="{29AE1317-C1AC-8CCC-03D2-BE6589699550}"/>
              </a:ext>
            </a:extLst>
          </p:cNvPr>
          <p:cNvSpPr txBox="1">
            <a:spLocks/>
          </p:cNvSpPr>
          <p:nvPr/>
        </p:nvSpPr>
        <p:spPr>
          <a:xfrm>
            <a:off x="838200" y="3878362"/>
            <a:ext cx="10515600" cy="2296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b="1" dirty="0"/>
              <a:t>Accountability vs responsibility</a:t>
            </a:r>
          </a:p>
          <a:p>
            <a:pPr marL="0" indent="0">
              <a:buFont typeface="Arial" panose="020B0604020202020204" pitchFamily="34" charset="0"/>
              <a:buNone/>
            </a:pPr>
            <a:r>
              <a:rPr lang="en-GB" dirty="0"/>
              <a:t>focuses on the results / outcomes of an action vs remains simply on the completion of tasks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p:txBody>
      </p:sp>
      <p:pic>
        <p:nvPicPr>
          <p:cNvPr id="6" name="Picture 5" descr="A close up of words&#10;&#10;Description automatically generated">
            <a:extLst>
              <a:ext uri="{FF2B5EF4-FFF2-40B4-BE49-F238E27FC236}">
                <a16:creationId xmlns:a16="http://schemas.microsoft.com/office/drawing/2014/main" id="{431A6071-2387-DD05-0C28-28D9B1954F6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29490" y="2389948"/>
            <a:ext cx="3295710" cy="1732464"/>
          </a:xfrm>
          <a:prstGeom prst="rect">
            <a:avLst/>
          </a:prstGeom>
        </p:spPr>
      </p:pic>
      <p:sp>
        <p:nvSpPr>
          <p:cNvPr id="9" name="TextBox 8">
            <a:extLst>
              <a:ext uri="{FF2B5EF4-FFF2-40B4-BE49-F238E27FC236}">
                <a16:creationId xmlns:a16="http://schemas.microsoft.com/office/drawing/2014/main" id="{AB7F111B-F8C7-C7EC-E9D8-3EFE080C5C4C}"/>
              </a:ext>
            </a:extLst>
          </p:cNvPr>
          <p:cNvSpPr txBox="1"/>
          <p:nvPr/>
        </p:nvSpPr>
        <p:spPr>
          <a:xfrm>
            <a:off x="7829490" y="4028457"/>
            <a:ext cx="2493480" cy="369332"/>
          </a:xfrm>
          <a:prstGeom prst="rect">
            <a:avLst/>
          </a:prstGeom>
          <a:noFill/>
        </p:spPr>
        <p:txBody>
          <a:bodyPr wrap="square" rtlCol="0">
            <a:spAutoFit/>
          </a:bodyPr>
          <a:lstStyle/>
          <a:p>
            <a:r>
              <a:rPr lang="en-GB" sz="900" dirty="0">
                <a:hlinkClick r:id="rId3" tooltip="http://pmstories.com/bg/2014/01/24/responsible-accountable/"/>
              </a:rPr>
              <a:t>This Photo</a:t>
            </a:r>
            <a:r>
              <a:rPr lang="en-GB" sz="900" dirty="0"/>
              <a:t> by Unknown Author is licensed under </a:t>
            </a:r>
            <a:r>
              <a:rPr lang="en-GB" sz="900" dirty="0">
                <a:hlinkClick r:id="rId4" tooltip="https://creativecommons.org/licenses/by-nd/3.0/"/>
              </a:rPr>
              <a:t>CC BY-ND</a:t>
            </a:r>
            <a:endParaRPr lang="en-GB" sz="900" dirty="0"/>
          </a:p>
        </p:txBody>
      </p:sp>
    </p:spTree>
    <p:extLst>
      <p:ext uri="{BB962C8B-B14F-4D97-AF65-F5344CB8AC3E}">
        <p14:creationId xmlns:p14="http://schemas.microsoft.com/office/powerpoint/2010/main" val="934545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ADD0-F918-21B1-6B80-64E1CA1117BE}"/>
              </a:ext>
            </a:extLst>
          </p:cNvPr>
          <p:cNvSpPr>
            <a:spLocks noGrp="1"/>
          </p:cNvSpPr>
          <p:nvPr>
            <p:ph type="title"/>
          </p:nvPr>
        </p:nvSpPr>
        <p:spPr/>
        <p:txBody>
          <a:bodyPr/>
          <a:lstStyle/>
          <a:p>
            <a:r>
              <a:rPr lang="en-US" b="1" dirty="0"/>
              <a:t>5 key principles of Accountability</a:t>
            </a:r>
            <a:endParaRPr lang="en-GB" b="1" dirty="0"/>
          </a:p>
        </p:txBody>
      </p:sp>
      <p:sp>
        <p:nvSpPr>
          <p:cNvPr id="5" name="Slide Number Placeholder 4">
            <a:extLst>
              <a:ext uri="{FF2B5EF4-FFF2-40B4-BE49-F238E27FC236}">
                <a16:creationId xmlns:a16="http://schemas.microsoft.com/office/drawing/2014/main" id="{B27C6DFA-A925-570A-6964-A4A699B5A4DE}"/>
              </a:ext>
            </a:extLst>
          </p:cNvPr>
          <p:cNvSpPr>
            <a:spLocks noGrp="1"/>
          </p:cNvSpPr>
          <p:nvPr>
            <p:ph type="sldNum" sz="quarter" idx="12"/>
          </p:nvPr>
        </p:nvSpPr>
        <p:spPr/>
        <p:txBody>
          <a:bodyPr/>
          <a:lstStyle/>
          <a:p>
            <a:fld id="{D57F1E4F-1CFF-5643-939E-217C01CDF565}" type="slidenum">
              <a:rPr lang="en-US" smtClean="0"/>
              <a:pPr/>
              <a:t>48</a:t>
            </a:fld>
            <a:endParaRPr lang="en-US" dirty="0"/>
          </a:p>
        </p:txBody>
      </p:sp>
      <p:graphicFrame>
        <p:nvGraphicFramePr>
          <p:cNvPr id="6" name="Content Placeholder 8">
            <a:extLst>
              <a:ext uri="{FF2B5EF4-FFF2-40B4-BE49-F238E27FC236}">
                <a16:creationId xmlns:a16="http://schemas.microsoft.com/office/drawing/2014/main" id="{D420B05D-C442-7ADC-E529-00014A1344F8}"/>
              </a:ext>
            </a:extLst>
          </p:cNvPr>
          <p:cNvGraphicFramePr>
            <a:graphicFrameLocks/>
          </p:cNvGraphicFramePr>
          <p:nvPr>
            <p:extLst>
              <p:ext uri="{D42A27DB-BD31-4B8C-83A1-F6EECF244321}">
                <p14:modId xmlns:p14="http://schemas.microsoft.com/office/powerpoint/2010/main" val="3554980489"/>
              </p:ext>
            </p:extLst>
          </p:nvPr>
        </p:nvGraphicFramePr>
        <p:xfrm>
          <a:off x="804219"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piè di pagina 1">
            <a:extLst>
              <a:ext uri="{FF2B5EF4-FFF2-40B4-BE49-F238E27FC236}">
                <a16:creationId xmlns:a16="http://schemas.microsoft.com/office/drawing/2014/main" id="{5FA41F84-27A1-ECD3-BC72-7C6B38CAD623}"/>
              </a:ext>
            </a:extLst>
          </p:cNvPr>
          <p:cNvSpPr>
            <a:spLocks noGrp="1"/>
          </p:cNvSpPr>
          <p:nvPr>
            <p:ph type="ftr" sz="quarter" idx="11"/>
          </p:nvPr>
        </p:nvSpPr>
        <p:spPr>
          <a:xfrm>
            <a:off x="838200" y="6238876"/>
            <a:ext cx="9982200" cy="600074"/>
          </a:xfrm>
        </p:spPr>
        <p:txBody>
          <a:bodyPr/>
          <a:lstStyle/>
          <a:p>
            <a:r>
              <a:rPr lang="en-US" sz="1200" dirty="0">
                <a:solidFill>
                  <a:schemeClr val="bg1">
                    <a:lumMod val="65000"/>
                  </a:schemeClr>
                </a:solidFill>
              </a:rPr>
              <a:t>Module: Horizontal skills / Learning Unit: Soft skills / Sub-Unit: Accountability and Ethical communication</a:t>
            </a:r>
          </a:p>
        </p:txBody>
      </p:sp>
    </p:spTree>
    <p:extLst>
      <p:ext uri="{BB962C8B-B14F-4D97-AF65-F5344CB8AC3E}">
        <p14:creationId xmlns:p14="http://schemas.microsoft.com/office/powerpoint/2010/main" val="825073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838200" y="965436"/>
            <a:ext cx="10515600" cy="1009651"/>
          </a:xfrm>
        </p:spPr>
        <p:txBody>
          <a:bodyPr/>
          <a:lstStyle/>
          <a:p>
            <a:r>
              <a:rPr lang="it-IT" b="1" dirty="0"/>
              <a:t>Ethical Behaviour</a:t>
            </a:r>
            <a:endParaRPr lang="en-GB" b="1"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838200" y="1825625"/>
            <a:ext cx="10515600" cy="1603375"/>
          </a:xfrm>
        </p:spPr>
        <p:txBody>
          <a:bodyPr/>
          <a:lstStyle/>
          <a:p>
            <a:pPr marL="0" indent="0">
              <a:buNone/>
            </a:pPr>
            <a:endParaRPr lang="en-US" dirty="0"/>
          </a:p>
          <a:p>
            <a:pPr marL="0" indent="0">
              <a:buNone/>
            </a:pPr>
            <a:r>
              <a:rPr lang="en-GB" dirty="0"/>
              <a:t>“a set of rules or principles that defines right and wrong conduct” (Robbins et al, 2012)</a:t>
            </a:r>
            <a:endParaRPr lang="en-US" dirty="0"/>
          </a:p>
          <a:p>
            <a:pPr marL="0" indent="0">
              <a:buNone/>
            </a:pPr>
            <a:endParaRPr lang="en-GB"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
        <p:nvSpPr>
          <p:cNvPr id="4" name="Segnaposto contenuto 7">
            <a:extLst>
              <a:ext uri="{FF2B5EF4-FFF2-40B4-BE49-F238E27FC236}">
                <a16:creationId xmlns:a16="http://schemas.microsoft.com/office/drawing/2014/main" id="{29AE1317-C1AC-8CCC-03D2-BE6589699550}"/>
              </a:ext>
            </a:extLst>
          </p:cNvPr>
          <p:cNvSpPr txBox="1">
            <a:spLocks/>
          </p:cNvSpPr>
          <p:nvPr/>
        </p:nvSpPr>
        <p:spPr>
          <a:xfrm>
            <a:off x="838200" y="3179324"/>
            <a:ext cx="7055069" cy="229656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GB" dirty="0"/>
              <a:t>Ethical behaviour refers to actions and conduct that align with accepted principles and standards of morality, integrity, and fairness (Peek, 2023).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honesty, transparency, loyalty, responsibility and respect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p:txBody>
      </p:sp>
      <p:pic>
        <p:nvPicPr>
          <p:cNvPr id="6" name="Picture 5" descr="A notepad and pen next to a computer&#10;&#10;Description automatically generated">
            <a:extLst>
              <a:ext uri="{FF2B5EF4-FFF2-40B4-BE49-F238E27FC236}">
                <a16:creationId xmlns:a16="http://schemas.microsoft.com/office/drawing/2014/main" id="{6D642F95-2C0A-05FB-BC03-5717F858384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82456" y="3330551"/>
            <a:ext cx="3693072" cy="2462048"/>
          </a:xfrm>
          <a:prstGeom prst="rect">
            <a:avLst/>
          </a:prstGeom>
        </p:spPr>
      </p:pic>
      <p:sp>
        <p:nvSpPr>
          <p:cNvPr id="9" name="TextBox 8">
            <a:extLst>
              <a:ext uri="{FF2B5EF4-FFF2-40B4-BE49-F238E27FC236}">
                <a16:creationId xmlns:a16="http://schemas.microsoft.com/office/drawing/2014/main" id="{5CE5B0B5-E5E3-8190-9BC2-862E01227559}"/>
              </a:ext>
            </a:extLst>
          </p:cNvPr>
          <p:cNvSpPr txBox="1"/>
          <p:nvPr/>
        </p:nvSpPr>
        <p:spPr>
          <a:xfrm>
            <a:off x="8082456" y="5946131"/>
            <a:ext cx="3693072" cy="230832"/>
          </a:xfrm>
          <a:prstGeom prst="rect">
            <a:avLst/>
          </a:prstGeom>
          <a:noFill/>
        </p:spPr>
        <p:txBody>
          <a:bodyPr wrap="square" rtlCol="0">
            <a:spAutoFit/>
          </a:bodyPr>
          <a:lstStyle/>
          <a:p>
            <a:r>
              <a:rPr lang="en-GB" sz="900">
                <a:hlinkClick r:id="rId3" tooltip="https://www.picpedia.org/post-it-note/e/ethical-behavior.html"/>
              </a:rPr>
              <a:t>This Photo</a:t>
            </a:r>
            <a:r>
              <a:rPr lang="en-GB" sz="900"/>
              <a:t> by Unknown Author is licensed under </a:t>
            </a:r>
            <a:r>
              <a:rPr lang="en-GB" sz="900">
                <a:hlinkClick r:id="rId4" tooltip="https://creativecommons.org/licenses/by-sa/3.0/"/>
              </a:rPr>
              <a:t>CC BY-SA</a:t>
            </a:r>
            <a:endParaRPr lang="en-GB" sz="900"/>
          </a:p>
        </p:txBody>
      </p:sp>
      <p:sp>
        <p:nvSpPr>
          <p:cNvPr id="5" name="Segnaposto piè di pagina 1">
            <a:extLst>
              <a:ext uri="{FF2B5EF4-FFF2-40B4-BE49-F238E27FC236}">
                <a16:creationId xmlns:a16="http://schemas.microsoft.com/office/drawing/2014/main" id="{226F059E-CEB3-8782-284E-7CD365DBC0E4}"/>
              </a:ext>
            </a:extLst>
          </p:cNvPr>
          <p:cNvSpPr>
            <a:spLocks noGrp="1"/>
          </p:cNvSpPr>
          <p:nvPr>
            <p:ph type="ftr" sz="quarter" idx="11"/>
          </p:nvPr>
        </p:nvSpPr>
        <p:spPr>
          <a:xfrm>
            <a:off x="838200" y="6238876"/>
            <a:ext cx="9982200" cy="600074"/>
          </a:xfrm>
        </p:spPr>
        <p:txBody>
          <a:bodyPr/>
          <a:lstStyle/>
          <a:p>
            <a:r>
              <a:rPr lang="en-US" sz="1200" dirty="0">
                <a:solidFill>
                  <a:schemeClr val="bg1">
                    <a:lumMod val="65000"/>
                  </a:schemeClr>
                </a:solidFill>
              </a:rPr>
              <a:t>Module: Horizontal skills / Learning Unit: Soft skills / Sub-Unit: Accountability and Ethical communication</a:t>
            </a:r>
          </a:p>
        </p:txBody>
      </p:sp>
    </p:spTree>
    <p:extLst>
      <p:ext uri="{BB962C8B-B14F-4D97-AF65-F5344CB8AC3E}">
        <p14:creationId xmlns:p14="http://schemas.microsoft.com/office/powerpoint/2010/main" val="377143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it-IT" sz="4400" dirty="0" err="1"/>
              <a:t>What</a:t>
            </a:r>
            <a:r>
              <a:rPr lang="it-IT" sz="4400" dirty="0"/>
              <a:t> </a:t>
            </a:r>
            <a:r>
              <a:rPr lang="it-IT" sz="4400" dirty="0" err="1"/>
              <a:t>is</a:t>
            </a:r>
            <a:r>
              <a:rPr lang="it-IT" sz="4400" dirty="0"/>
              <a:t> </a:t>
            </a:r>
            <a:r>
              <a:rPr lang="it-IT" sz="4400" dirty="0" err="1"/>
              <a:t>effective</a:t>
            </a:r>
            <a:r>
              <a:rPr lang="it-IT" sz="4400" dirty="0"/>
              <a:t> </a:t>
            </a:r>
            <a:r>
              <a:rPr lang="it-IT" sz="4400" dirty="0" err="1"/>
              <a:t>communication</a:t>
            </a:r>
            <a:r>
              <a:rPr lang="it-IT" sz="4400" dirty="0"/>
              <a:t>?</a:t>
            </a:r>
            <a:endParaRPr lang="en-GB" dirty="0"/>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a:xfrm>
            <a:off x="838200" y="6238876"/>
            <a:ext cx="10515600" cy="600074"/>
          </a:xfrm>
        </p:spPr>
        <p:txBody>
          <a:bodyPr/>
          <a:lstStyle/>
          <a:p>
            <a:r>
              <a:rPr lang="en-US" sz="1200" dirty="0">
                <a:solidFill>
                  <a:schemeClr val="tx1">
                    <a:lumMod val="65000"/>
                    <a:lumOff val="35000"/>
                  </a:schemeClr>
                </a:solidFill>
              </a:rPr>
              <a:t>Module: Horizontal skills / Learning Unit: Soft skills / Sub Unit: Interpersonal communication</a:t>
            </a:r>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solidFill>
                  <a:schemeClr val="tx1">
                    <a:lumMod val="65000"/>
                    <a:lumOff val="35000"/>
                  </a:schemeClr>
                </a:solidFill>
              </a:rPr>
              <a:pPr/>
              <a:t>5</a:t>
            </a:fld>
            <a:endParaRPr lang="en-US" dirty="0">
              <a:solidFill>
                <a:schemeClr val="tx1">
                  <a:lumMod val="65000"/>
                  <a:lumOff val="35000"/>
                </a:schemeClr>
              </a:solidFill>
            </a:endParaRPr>
          </a:p>
        </p:txBody>
      </p:sp>
      <p:sp>
        <p:nvSpPr>
          <p:cNvPr id="6" name="CasellaDiTesto 5">
            <a:extLst>
              <a:ext uri="{FF2B5EF4-FFF2-40B4-BE49-F238E27FC236}">
                <a16:creationId xmlns:a16="http://schemas.microsoft.com/office/drawing/2014/main" id="{0FD864C9-8827-E15A-ED86-C720628EE508}"/>
              </a:ext>
            </a:extLst>
          </p:cNvPr>
          <p:cNvSpPr txBox="1"/>
          <p:nvPr/>
        </p:nvSpPr>
        <p:spPr>
          <a:xfrm>
            <a:off x="550506" y="1625537"/>
            <a:ext cx="10879493" cy="646331"/>
          </a:xfrm>
          <a:prstGeom prst="rect">
            <a:avLst/>
          </a:prstGeom>
          <a:noFill/>
        </p:spPr>
        <p:txBody>
          <a:bodyPr wrap="square" rtlCol="0">
            <a:spAutoFit/>
          </a:bodyPr>
          <a:lstStyle/>
          <a:p>
            <a:r>
              <a:rPr lang="en-US" kern="100" dirty="0">
                <a:solidFill>
                  <a:schemeClr val="tx1">
                    <a:lumMod val="65000"/>
                    <a:lumOff val="35000"/>
                  </a:schemeClr>
                </a:solidFill>
                <a:latin typeface="Calibri" panose="020F0502020204030204" pitchFamily="34" charset="0"/>
                <a:ea typeface="Calibri" panose="020F0502020204030204" pitchFamily="34" charset="0"/>
              </a:rPr>
              <a:t>The process of conveying information or ideas in a way that is understood, and the intended message is successfully delivered and received.</a:t>
            </a:r>
            <a:endParaRPr lang="it-IT" b="1" dirty="0">
              <a:solidFill>
                <a:schemeClr val="tx1">
                  <a:lumMod val="65000"/>
                  <a:lumOff val="35000"/>
                </a:schemeClr>
              </a:solidFill>
            </a:endParaRPr>
          </a:p>
        </p:txBody>
      </p:sp>
      <p:sp>
        <p:nvSpPr>
          <p:cNvPr id="7" name="CasellaDiTesto 6">
            <a:extLst>
              <a:ext uri="{FF2B5EF4-FFF2-40B4-BE49-F238E27FC236}">
                <a16:creationId xmlns:a16="http://schemas.microsoft.com/office/drawing/2014/main" id="{C8D59A57-C748-C581-AFB4-88E21C6BF0CB}"/>
              </a:ext>
            </a:extLst>
          </p:cNvPr>
          <p:cNvSpPr txBox="1"/>
          <p:nvPr/>
        </p:nvSpPr>
        <p:spPr>
          <a:xfrm>
            <a:off x="689890" y="5107457"/>
            <a:ext cx="5134609" cy="369332"/>
          </a:xfrm>
          <a:prstGeom prst="rect">
            <a:avLst/>
          </a:prstGeom>
          <a:noFill/>
        </p:spPr>
        <p:txBody>
          <a:bodyPr wrap="square" rtlCol="0">
            <a:spAutoFit/>
          </a:bodyPr>
          <a:lstStyle/>
          <a:p>
            <a:pPr algn="ctr"/>
            <a:r>
              <a:rPr lang="it-IT" b="1" dirty="0">
                <a:solidFill>
                  <a:schemeClr val="tx1">
                    <a:lumMod val="65000"/>
                    <a:lumOff val="35000"/>
                  </a:schemeClr>
                </a:solidFill>
              </a:rPr>
              <a:t>ULTIMATE</a:t>
            </a:r>
            <a:r>
              <a:rPr lang="it-IT" dirty="0">
                <a:solidFill>
                  <a:schemeClr val="tx1">
                    <a:lumMod val="65000"/>
                    <a:lumOff val="35000"/>
                  </a:schemeClr>
                </a:solidFill>
              </a:rPr>
              <a:t> </a:t>
            </a:r>
            <a:r>
              <a:rPr lang="it-IT" b="1" dirty="0">
                <a:solidFill>
                  <a:schemeClr val="tx1">
                    <a:lumMod val="65000"/>
                    <a:lumOff val="35000"/>
                  </a:schemeClr>
                </a:solidFill>
              </a:rPr>
              <a:t>GOAL</a:t>
            </a:r>
          </a:p>
        </p:txBody>
      </p:sp>
      <p:sp>
        <p:nvSpPr>
          <p:cNvPr id="8" name="CasellaDiTesto 7">
            <a:extLst>
              <a:ext uri="{FF2B5EF4-FFF2-40B4-BE49-F238E27FC236}">
                <a16:creationId xmlns:a16="http://schemas.microsoft.com/office/drawing/2014/main" id="{F87DD23E-8F2D-097D-5C5F-2C98A81465CB}"/>
              </a:ext>
            </a:extLst>
          </p:cNvPr>
          <p:cNvSpPr txBox="1"/>
          <p:nvPr/>
        </p:nvSpPr>
        <p:spPr>
          <a:xfrm>
            <a:off x="550505" y="2593065"/>
            <a:ext cx="5806368" cy="369332"/>
          </a:xfrm>
          <a:prstGeom prst="rect">
            <a:avLst/>
          </a:prstGeom>
          <a:noFill/>
        </p:spPr>
        <p:txBody>
          <a:bodyPr wrap="square" rtlCol="0">
            <a:spAutoFit/>
          </a:bodyPr>
          <a:lstStyle/>
          <a:p>
            <a:pPr marL="285750" indent="-285750">
              <a:buFont typeface="Arial" panose="020B0604020202020204" pitchFamily="34" charset="0"/>
              <a:buChar char="•"/>
            </a:pPr>
            <a:r>
              <a:rPr lang="en-US" kern="100" dirty="0">
                <a:solidFill>
                  <a:schemeClr val="tx1">
                    <a:lumMod val="65000"/>
                    <a:lumOff val="35000"/>
                  </a:schemeClr>
                </a:solidFill>
                <a:latin typeface="Calibri" panose="020F0502020204030204" pitchFamily="34" charset="0"/>
                <a:ea typeface="Calibri" panose="020F0502020204030204" pitchFamily="34" charset="0"/>
              </a:rPr>
              <a:t>Crucial skill in both personal and professional contexts.</a:t>
            </a:r>
          </a:p>
        </p:txBody>
      </p:sp>
      <p:sp>
        <p:nvSpPr>
          <p:cNvPr id="9" name="CasellaDiTesto 8">
            <a:extLst>
              <a:ext uri="{FF2B5EF4-FFF2-40B4-BE49-F238E27FC236}">
                <a16:creationId xmlns:a16="http://schemas.microsoft.com/office/drawing/2014/main" id="{2E1D7654-BC25-EE08-FAF5-A94A5AA6CB20}"/>
              </a:ext>
            </a:extLst>
          </p:cNvPr>
          <p:cNvSpPr txBox="1"/>
          <p:nvPr/>
        </p:nvSpPr>
        <p:spPr>
          <a:xfrm>
            <a:off x="550504" y="3055405"/>
            <a:ext cx="5850296" cy="646331"/>
          </a:xfrm>
          <a:prstGeom prst="rect">
            <a:avLst/>
          </a:prstGeom>
          <a:noFill/>
        </p:spPr>
        <p:txBody>
          <a:bodyPr wrap="square">
            <a:spAutoFit/>
          </a:bodyPr>
          <a:lstStyle/>
          <a:p>
            <a:pPr marL="285750" indent="-285750">
              <a:buFont typeface="Arial" panose="020B0604020202020204" pitchFamily="34" charset="0"/>
              <a:buChar char="•"/>
            </a:pP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It encompasses the nuanced interplay of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language</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tone</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body language</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context</a:t>
            </a:r>
            <a:r>
              <a:rPr lang="en-US" u="sng"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t>
            </a:r>
            <a:endParaRPr lang="it-IT" u="sng" dirty="0">
              <a:solidFill>
                <a:schemeClr val="tx1">
                  <a:lumMod val="65000"/>
                  <a:lumOff val="35000"/>
                </a:schemeClr>
              </a:solidFill>
            </a:endParaRPr>
          </a:p>
        </p:txBody>
      </p:sp>
      <p:pic>
        <p:nvPicPr>
          <p:cNvPr id="10" name="Immagine 9">
            <a:extLst>
              <a:ext uri="{FF2B5EF4-FFF2-40B4-BE49-F238E27FC236}">
                <a16:creationId xmlns:a16="http://schemas.microsoft.com/office/drawing/2014/main" id="{01D88070-07D7-49AF-0799-77D47681B8C8}"/>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2696852" y="3817437"/>
            <a:ext cx="1255176" cy="1255176"/>
          </a:xfrm>
          <a:prstGeom prst="rect">
            <a:avLst/>
          </a:prstGeom>
        </p:spPr>
      </p:pic>
      <p:pic>
        <p:nvPicPr>
          <p:cNvPr id="12" name="Immagine 11">
            <a:extLst>
              <a:ext uri="{FF2B5EF4-FFF2-40B4-BE49-F238E27FC236}">
                <a16:creationId xmlns:a16="http://schemas.microsoft.com/office/drawing/2014/main" id="{A0E3B408-B120-B3D9-CAE2-97DCDCB8C51F}"/>
              </a:ext>
            </a:extLst>
          </p:cNvPr>
          <p:cNvPicPr>
            <a:picLocks noChangeAspect="1"/>
          </p:cNvPicPr>
          <p:nvPr/>
        </p:nvPicPr>
        <p:blipFill>
          <a:blip r:embed="rId3"/>
          <a:stretch>
            <a:fillRect/>
          </a:stretch>
        </p:blipFill>
        <p:spPr>
          <a:xfrm>
            <a:off x="6181865" y="2271868"/>
            <a:ext cx="5806368" cy="3599948"/>
          </a:xfrm>
          <a:prstGeom prst="rect">
            <a:avLst/>
          </a:prstGeom>
        </p:spPr>
      </p:pic>
      <p:sp>
        <p:nvSpPr>
          <p:cNvPr id="14" name="CasellaDiTesto 13">
            <a:extLst>
              <a:ext uri="{FF2B5EF4-FFF2-40B4-BE49-F238E27FC236}">
                <a16:creationId xmlns:a16="http://schemas.microsoft.com/office/drawing/2014/main" id="{6F8AE03F-9435-EF50-C30D-AC198198F279}"/>
              </a:ext>
            </a:extLst>
          </p:cNvPr>
          <p:cNvSpPr txBox="1"/>
          <p:nvPr/>
        </p:nvSpPr>
        <p:spPr>
          <a:xfrm>
            <a:off x="8088838" y="6008348"/>
            <a:ext cx="1992422"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(Source: </a:t>
            </a:r>
            <a:r>
              <a:rPr lang="en-GB" sz="1200" u="sng" dirty="0">
                <a:solidFill>
                  <a:schemeClr val="tx1">
                    <a:lumMod val="65000"/>
                    <a:lumOff val="35000"/>
                  </a:schemeClr>
                </a:solidFill>
                <a:ea typeface="Times New Roman" panose="02020603050405020304" pitchFamily="18" charset="0"/>
                <a:cs typeface="Open Sans" panose="020B0606030504020204" pitchFamily="34" charset="0"/>
                <a:hlinkClick r:id="rId4">
                  <a:extLst>
                    <a:ext uri="{A12FA001-AC4F-418D-AE19-62706E023703}">
                      <ahyp:hlinkClr xmlns:ahyp="http://schemas.microsoft.com/office/drawing/2018/hyperlinkcolor" val="tx"/>
                    </a:ext>
                  </a:extLst>
                </a:hlinkClick>
              </a:rPr>
              <a:t>theinvestorsbook</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
        <p:nvSpPr>
          <p:cNvPr id="11" name="CasellaDiTesto 10">
            <a:extLst>
              <a:ext uri="{FF2B5EF4-FFF2-40B4-BE49-F238E27FC236}">
                <a16:creationId xmlns:a16="http://schemas.microsoft.com/office/drawing/2014/main" id="{540402D0-77C6-1AC0-996C-0EB56D2DC73E}"/>
              </a:ext>
            </a:extLst>
          </p:cNvPr>
          <p:cNvSpPr txBox="1"/>
          <p:nvPr/>
        </p:nvSpPr>
        <p:spPr>
          <a:xfrm>
            <a:off x="268724" y="5534667"/>
            <a:ext cx="6111432" cy="646331"/>
          </a:xfrm>
          <a:prstGeom prst="rect">
            <a:avLst/>
          </a:prstGeom>
          <a:noFill/>
          <a:ln>
            <a:solidFill>
              <a:schemeClr val="tx1"/>
            </a:solidFill>
          </a:ln>
        </p:spPr>
        <p:txBody>
          <a:bodyPr wrap="square">
            <a:spAutoFit/>
          </a:bodyPr>
          <a:lstStyle/>
          <a:p>
            <a:pPr algn="ctr"/>
            <a:r>
              <a:rPr lang="en-US" dirty="0">
                <a:solidFill>
                  <a:schemeClr val="tx1">
                    <a:lumMod val="65000"/>
                    <a:lumOff val="35000"/>
                  </a:schemeClr>
                </a:solidFill>
              </a:rPr>
              <a:t>To convey a message with precision and to elicit the desired response or action from the receiver.</a:t>
            </a:r>
            <a:endParaRPr lang="it-IT" dirty="0">
              <a:solidFill>
                <a:schemeClr val="tx1">
                  <a:lumMod val="65000"/>
                  <a:lumOff val="35000"/>
                </a:schemeClr>
              </a:solidFill>
            </a:endParaRPr>
          </a:p>
        </p:txBody>
      </p:sp>
    </p:spTree>
    <p:extLst>
      <p:ext uri="{BB962C8B-B14F-4D97-AF65-F5344CB8AC3E}">
        <p14:creationId xmlns:p14="http://schemas.microsoft.com/office/powerpoint/2010/main" val="1666243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0338-D173-488C-FF9D-3D57B2B06AAF}"/>
              </a:ext>
            </a:extLst>
          </p:cNvPr>
          <p:cNvSpPr>
            <a:spLocks noGrp="1"/>
          </p:cNvSpPr>
          <p:nvPr>
            <p:ph type="title"/>
          </p:nvPr>
        </p:nvSpPr>
        <p:spPr>
          <a:xfrm>
            <a:off x="838200" y="812800"/>
            <a:ext cx="10515600" cy="877888"/>
          </a:xfrm>
        </p:spPr>
        <p:txBody>
          <a:bodyPr anchor="ctr">
            <a:normAutofit/>
          </a:bodyPr>
          <a:lstStyle/>
          <a:p>
            <a:r>
              <a:rPr lang="en-US" b="1" dirty="0"/>
              <a:t>Code of ethics</a:t>
            </a:r>
            <a:endParaRPr lang="en-GB" b="1" dirty="0"/>
          </a:p>
        </p:txBody>
      </p:sp>
      <p:sp>
        <p:nvSpPr>
          <p:cNvPr id="3" name="Content Placeholder 2">
            <a:extLst>
              <a:ext uri="{FF2B5EF4-FFF2-40B4-BE49-F238E27FC236}">
                <a16:creationId xmlns:a16="http://schemas.microsoft.com/office/drawing/2014/main" id="{078D5089-AE54-4171-9A3E-72DB2A893A6A}"/>
              </a:ext>
            </a:extLst>
          </p:cNvPr>
          <p:cNvSpPr>
            <a:spLocks noGrp="1"/>
          </p:cNvSpPr>
          <p:nvPr>
            <p:ph sz="half" idx="1"/>
          </p:nvPr>
        </p:nvSpPr>
        <p:spPr>
          <a:xfrm>
            <a:off x="838200" y="1825625"/>
            <a:ext cx="5181600" cy="4351338"/>
          </a:xfrm>
        </p:spPr>
        <p:txBody>
          <a:bodyPr>
            <a:normAutofit/>
          </a:bodyPr>
          <a:lstStyle/>
          <a:p>
            <a:pPr marL="0" indent="0">
              <a:buNone/>
            </a:pPr>
            <a:r>
              <a:rPr lang="en-US" sz="2600" dirty="0">
                <a:solidFill>
                  <a:schemeClr val="bg2">
                    <a:lumMod val="50000"/>
                  </a:schemeClr>
                </a:solidFill>
                <a:effectLst/>
              </a:rPr>
              <a:t>It is  “</a:t>
            </a:r>
            <a:r>
              <a:rPr lang="en-US" sz="2600" i="1" dirty="0">
                <a:solidFill>
                  <a:schemeClr val="bg2">
                    <a:lumMod val="50000"/>
                  </a:schemeClr>
                </a:solidFill>
                <a:effectLst/>
              </a:rPr>
              <a:t>a guide of principles designed to help professionals conduct business honestly and with integrity</a:t>
            </a:r>
            <a:r>
              <a:rPr lang="en-US" sz="2600" dirty="0">
                <a:solidFill>
                  <a:schemeClr val="bg2">
                    <a:lumMod val="50000"/>
                  </a:schemeClr>
                </a:solidFill>
                <a:effectLst/>
              </a:rPr>
              <a:t>” (Hayes, 2023). Within this document the vision, the principles and values of the organization are determined, while common issues related to ethics are analyzed such as employer-employee relations, discrimination, environmental issues, social responsibility </a:t>
            </a:r>
            <a:endParaRPr lang="en-GB" sz="2600" dirty="0">
              <a:solidFill>
                <a:schemeClr val="bg2">
                  <a:lumMod val="50000"/>
                </a:schemeClr>
              </a:solidFill>
            </a:endParaRPr>
          </a:p>
        </p:txBody>
      </p:sp>
      <p:pic>
        <p:nvPicPr>
          <p:cNvPr id="8" name="Picture 7" descr="A diagram of different colored circles&#10;&#10;Description automatically generated with medium confidence">
            <a:extLst>
              <a:ext uri="{FF2B5EF4-FFF2-40B4-BE49-F238E27FC236}">
                <a16:creationId xmlns:a16="http://schemas.microsoft.com/office/drawing/2014/main" id="{DA05D8F3-F3AF-FFAD-8D92-E1D26AC60A78}"/>
              </a:ext>
            </a:extLst>
          </p:cNvPr>
          <p:cNvPicPr>
            <a:picLocks noChangeAspect="1"/>
          </p:cNvPicPr>
          <p:nvPr/>
        </p:nvPicPr>
        <p:blipFill rotWithShape="1">
          <a:blip r:embed="rId2"/>
          <a:srcRect t="1482" b="12827"/>
          <a:stretch/>
        </p:blipFill>
        <p:spPr>
          <a:xfrm>
            <a:off x="6172200" y="1735493"/>
            <a:ext cx="5181600" cy="4351338"/>
          </a:xfrm>
          <a:prstGeom prst="rect">
            <a:avLst/>
          </a:prstGeom>
          <a:noFill/>
        </p:spPr>
      </p:pic>
      <p:sp>
        <p:nvSpPr>
          <p:cNvPr id="6" name="Segnaposto piè di pagina 1">
            <a:extLst>
              <a:ext uri="{FF2B5EF4-FFF2-40B4-BE49-F238E27FC236}">
                <a16:creationId xmlns:a16="http://schemas.microsoft.com/office/drawing/2014/main" id="{89C3985E-A35C-CBBF-05D7-7C9F4D7789D8}"/>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a:t>Module: Horizontal skills / Learning Unit: Soft skills / Sub-Unit: Accountability and Ethical communication</a:t>
            </a:r>
          </a:p>
        </p:txBody>
      </p:sp>
      <p:sp>
        <p:nvSpPr>
          <p:cNvPr id="5" name="Slide Number Placeholder 4">
            <a:extLst>
              <a:ext uri="{FF2B5EF4-FFF2-40B4-BE49-F238E27FC236}">
                <a16:creationId xmlns:a16="http://schemas.microsoft.com/office/drawing/2014/main" id="{5C475852-C838-CBC7-7405-1388BF9597EB}"/>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50</a:t>
            </a:fld>
            <a:endParaRPr lang="en-US"/>
          </a:p>
        </p:txBody>
      </p:sp>
      <p:sp>
        <p:nvSpPr>
          <p:cNvPr id="9" name="TextBox 8">
            <a:extLst>
              <a:ext uri="{FF2B5EF4-FFF2-40B4-BE49-F238E27FC236}">
                <a16:creationId xmlns:a16="http://schemas.microsoft.com/office/drawing/2014/main" id="{FE0B0E68-75E9-3E86-B3A3-24AC321C242A}"/>
              </a:ext>
            </a:extLst>
          </p:cNvPr>
          <p:cNvSpPr txBox="1"/>
          <p:nvPr/>
        </p:nvSpPr>
        <p:spPr>
          <a:xfrm>
            <a:off x="8502555" y="6086831"/>
            <a:ext cx="1337480" cy="369332"/>
          </a:xfrm>
          <a:prstGeom prst="rect">
            <a:avLst/>
          </a:prstGeom>
          <a:noFill/>
        </p:spPr>
        <p:txBody>
          <a:bodyPr wrap="square" rtlCol="0">
            <a:spAutoFit/>
          </a:bodyPr>
          <a:lstStyle/>
          <a:p>
            <a:r>
              <a:rPr lang="en-US" dirty="0">
                <a:hlinkClick r:id="rId3"/>
              </a:rPr>
              <a:t>source</a:t>
            </a:r>
            <a:endParaRPr lang="en-GB" dirty="0"/>
          </a:p>
        </p:txBody>
      </p:sp>
    </p:spTree>
    <p:extLst>
      <p:ext uri="{BB962C8B-B14F-4D97-AF65-F5344CB8AC3E}">
        <p14:creationId xmlns:p14="http://schemas.microsoft.com/office/powerpoint/2010/main" val="2777443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DEAB3-7B6A-B005-BDBB-7360D2DD7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9FD9C-EFAC-8EC6-E1D2-CE1B189F5367}"/>
              </a:ext>
            </a:extLst>
          </p:cNvPr>
          <p:cNvSpPr>
            <a:spLocks noGrp="1"/>
          </p:cNvSpPr>
          <p:nvPr>
            <p:ph type="title"/>
          </p:nvPr>
        </p:nvSpPr>
        <p:spPr>
          <a:xfrm>
            <a:off x="381000" y="812800"/>
            <a:ext cx="10515600" cy="877888"/>
          </a:xfrm>
        </p:spPr>
        <p:txBody>
          <a:bodyPr anchor="ctr">
            <a:normAutofit/>
          </a:bodyPr>
          <a:lstStyle/>
          <a:p>
            <a:r>
              <a:rPr lang="en-US" b="1" dirty="0"/>
              <a:t>Ethical Communication </a:t>
            </a:r>
            <a:endParaRPr lang="en-GB" b="1" dirty="0"/>
          </a:p>
        </p:txBody>
      </p:sp>
      <p:sp>
        <p:nvSpPr>
          <p:cNvPr id="3" name="Content Placeholder 2">
            <a:extLst>
              <a:ext uri="{FF2B5EF4-FFF2-40B4-BE49-F238E27FC236}">
                <a16:creationId xmlns:a16="http://schemas.microsoft.com/office/drawing/2014/main" id="{E537AF7F-A8B9-422E-490B-AEACDE5EE5C7}"/>
              </a:ext>
            </a:extLst>
          </p:cNvPr>
          <p:cNvSpPr>
            <a:spLocks noGrp="1"/>
          </p:cNvSpPr>
          <p:nvPr>
            <p:ph sz="half" idx="1"/>
          </p:nvPr>
        </p:nvSpPr>
        <p:spPr>
          <a:xfrm>
            <a:off x="838200" y="2293615"/>
            <a:ext cx="3227173" cy="2690920"/>
          </a:xfrm>
        </p:spPr>
        <p:txBody>
          <a:bodyPr>
            <a:normAutofit/>
          </a:bodyPr>
          <a:lstStyle/>
          <a:p>
            <a:pPr marL="0" indent="0">
              <a:buNone/>
            </a:pPr>
            <a:r>
              <a:rPr lang="en-US" sz="2200" dirty="0">
                <a:solidFill>
                  <a:schemeClr val="bg2">
                    <a:lumMod val="50000"/>
                  </a:schemeClr>
                </a:solidFill>
                <a:effectLst/>
              </a:rPr>
              <a:t> “</a:t>
            </a:r>
            <a:r>
              <a:rPr lang="en-US" sz="2400" i="1" dirty="0">
                <a:solidFill>
                  <a:schemeClr val="bg2">
                    <a:lumMod val="50000"/>
                  </a:schemeClr>
                </a:solidFill>
                <a:effectLst/>
                <a:latin typeface="Calibri" panose="020F0502020204030204" pitchFamily="34" charset="0"/>
                <a:ea typeface="Calibri" panose="020F0502020204030204" pitchFamily="34" charset="0"/>
              </a:rPr>
              <a:t>a discipline of analyzing what is right and wrong in the realm of communication” </a:t>
            </a:r>
            <a:r>
              <a:rPr lang="en-US" sz="2400" dirty="0">
                <a:solidFill>
                  <a:schemeClr val="bg2">
                    <a:lumMod val="50000"/>
                  </a:schemeClr>
                </a:solidFill>
                <a:effectLst/>
                <a:latin typeface="Calibri" panose="020F0502020204030204" pitchFamily="34" charset="0"/>
                <a:ea typeface="Calibri" panose="020F0502020204030204" pitchFamily="34" charset="0"/>
              </a:rPr>
              <a:t>(</a:t>
            </a:r>
            <a:r>
              <a:rPr lang="en-US" sz="2400" dirty="0" err="1">
                <a:solidFill>
                  <a:schemeClr val="bg2">
                    <a:lumMod val="50000"/>
                  </a:schemeClr>
                </a:solidFill>
                <a:effectLst/>
                <a:latin typeface="Calibri" panose="020F0502020204030204" pitchFamily="34" charset="0"/>
                <a:ea typeface="Calibri" panose="020F0502020204030204" pitchFamily="34" charset="0"/>
              </a:rPr>
              <a:t>Kvalnes</a:t>
            </a:r>
            <a:r>
              <a:rPr lang="en-US" sz="2400" dirty="0">
                <a:solidFill>
                  <a:schemeClr val="bg2">
                    <a:lumMod val="50000"/>
                  </a:schemeClr>
                </a:solidFill>
                <a:effectLst/>
                <a:latin typeface="Calibri" panose="020F0502020204030204" pitchFamily="34" charset="0"/>
                <a:ea typeface="Calibri" panose="020F0502020204030204" pitchFamily="34" charset="0"/>
              </a:rPr>
              <a:t>, 2023)”</a:t>
            </a:r>
            <a:endParaRPr lang="en-GB" sz="2600" dirty="0">
              <a:solidFill>
                <a:schemeClr val="bg2">
                  <a:lumMod val="50000"/>
                </a:schemeClr>
              </a:solidFill>
            </a:endParaRPr>
          </a:p>
        </p:txBody>
      </p:sp>
      <p:sp>
        <p:nvSpPr>
          <p:cNvPr id="6" name="Segnaposto piè di pagina 1">
            <a:extLst>
              <a:ext uri="{FF2B5EF4-FFF2-40B4-BE49-F238E27FC236}">
                <a16:creationId xmlns:a16="http://schemas.microsoft.com/office/drawing/2014/main" id="{C5462232-C531-517B-D009-E2BBA7EE4EFE}"/>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a:t>Module: Horizontal skills / Learning Unit: Soft skills / Sub-Unit: Accountability and Ethical communication</a:t>
            </a:r>
          </a:p>
        </p:txBody>
      </p:sp>
      <p:sp>
        <p:nvSpPr>
          <p:cNvPr id="5" name="Slide Number Placeholder 4">
            <a:extLst>
              <a:ext uri="{FF2B5EF4-FFF2-40B4-BE49-F238E27FC236}">
                <a16:creationId xmlns:a16="http://schemas.microsoft.com/office/drawing/2014/main" id="{ED16B51D-5EE7-E3ED-44C5-9D8EAA76903D}"/>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51</a:t>
            </a:fld>
            <a:endParaRPr lang="en-US"/>
          </a:p>
        </p:txBody>
      </p:sp>
      <p:sp>
        <p:nvSpPr>
          <p:cNvPr id="9" name="TextBox 8">
            <a:extLst>
              <a:ext uri="{FF2B5EF4-FFF2-40B4-BE49-F238E27FC236}">
                <a16:creationId xmlns:a16="http://schemas.microsoft.com/office/drawing/2014/main" id="{C1139000-3562-9518-8D86-EE85DF8C59DC}"/>
              </a:ext>
            </a:extLst>
          </p:cNvPr>
          <p:cNvSpPr txBox="1"/>
          <p:nvPr/>
        </p:nvSpPr>
        <p:spPr>
          <a:xfrm>
            <a:off x="3205104" y="5949091"/>
            <a:ext cx="1337480" cy="369332"/>
          </a:xfrm>
          <a:prstGeom prst="rect">
            <a:avLst/>
          </a:prstGeom>
          <a:noFill/>
        </p:spPr>
        <p:txBody>
          <a:bodyPr wrap="square" rtlCol="0">
            <a:spAutoFit/>
          </a:bodyPr>
          <a:lstStyle/>
          <a:p>
            <a:r>
              <a:rPr lang="en-US" dirty="0">
                <a:hlinkClick r:id="rId2"/>
              </a:rPr>
              <a:t>source</a:t>
            </a:r>
            <a:endParaRPr lang="en-GB" dirty="0"/>
          </a:p>
        </p:txBody>
      </p:sp>
      <p:graphicFrame>
        <p:nvGraphicFramePr>
          <p:cNvPr id="4" name="Diagram 3">
            <a:extLst>
              <a:ext uri="{FF2B5EF4-FFF2-40B4-BE49-F238E27FC236}">
                <a16:creationId xmlns:a16="http://schemas.microsoft.com/office/drawing/2014/main" id="{2F9D630F-1D80-6B98-E267-2439A66819A5}"/>
              </a:ext>
            </a:extLst>
          </p:cNvPr>
          <p:cNvGraphicFramePr/>
          <p:nvPr>
            <p:extLst>
              <p:ext uri="{D42A27DB-BD31-4B8C-83A1-F6EECF244321}">
                <p14:modId xmlns:p14="http://schemas.microsoft.com/office/powerpoint/2010/main" val="3791559531"/>
              </p:ext>
            </p:extLst>
          </p:nvPr>
        </p:nvGraphicFramePr>
        <p:xfrm>
          <a:off x="4065373" y="411447"/>
          <a:ext cx="7846541" cy="6063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8997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CD6A0-E5DC-7719-BFC0-DFD22F2C2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CC62E-2453-4159-E199-1D58B0F0D6F3}"/>
              </a:ext>
            </a:extLst>
          </p:cNvPr>
          <p:cNvSpPr>
            <a:spLocks noGrp="1"/>
          </p:cNvSpPr>
          <p:nvPr>
            <p:ph type="title"/>
          </p:nvPr>
        </p:nvSpPr>
        <p:spPr>
          <a:xfrm>
            <a:off x="381000" y="933449"/>
            <a:ext cx="10515600" cy="877888"/>
          </a:xfrm>
        </p:spPr>
        <p:txBody>
          <a:bodyPr anchor="ctr">
            <a:normAutofit/>
          </a:bodyPr>
          <a:lstStyle/>
          <a:p>
            <a:r>
              <a:rPr lang="en-US" b="1" dirty="0"/>
              <a:t>Responsible Leadership</a:t>
            </a:r>
            <a:endParaRPr lang="en-GB" b="1" dirty="0"/>
          </a:p>
        </p:txBody>
      </p:sp>
      <p:sp>
        <p:nvSpPr>
          <p:cNvPr id="3" name="Content Placeholder 2">
            <a:extLst>
              <a:ext uri="{FF2B5EF4-FFF2-40B4-BE49-F238E27FC236}">
                <a16:creationId xmlns:a16="http://schemas.microsoft.com/office/drawing/2014/main" id="{F8676E4B-369E-D3B2-B967-4B08E08F535A}"/>
              </a:ext>
            </a:extLst>
          </p:cNvPr>
          <p:cNvSpPr>
            <a:spLocks noGrp="1"/>
          </p:cNvSpPr>
          <p:nvPr>
            <p:ph sz="half" idx="1"/>
          </p:nvPr>
        </p:nvSpPr>
        <p:spPr>
          <a:xfrm>
            <a:off x="576204" y="1924283"/>
            <a:ext cx="7145385" cy="1289844"/>
          </a:xfrm>
        </p:spPr>
        <p:txBody>
          <a:bodyPr>
            <a:normAutofit/>
          </a:bodyPr>
          <a:lstStyle/>
          <a:p>
            <a:pPr marL="0" indent="0">
              <a:buNone/>
            </a:pPr>
            <a:r>
              <a:rPr lang="en-US" sz="2200" dirty="0">
                <a:solidFill>
                  <a:schemeClr val="bg2">
                    <a:lumMod val="50000"/>
                  </a:schemeClr>
                </a:solidFill>
                <a:effectLst/>
              </a:rPr>
              <a:t> “</a:t>
            </a:r>
            <a:r>
              <a:rPr lang="en-GB" sz="2400" i="1" dirty="0">
                <a:solidFill>
                  <a:schemeClr val="bg2">
                    <a:lumMod val="50000"/>
                  </a:schemeClr>
                </a:solidFill>
                <a:effectLst/>
                <a:latin typeface="Calibri" panose="020F0502020204030204" pitchFamily="34" charset="0"/>
                <a:ea typeface="Calibri" panose="020F0502020204030204" pitchFamily="34" charset="0"/>
              </a:rPr>
              <a:t>embodies an approach to leadership that gives precedence to ethical decision-making, sustainability, and social responsibility (Sahar et al., 2023).</a:t>
            </a:r>
            <a:endParaRPr lang="en-GB" sz="2600" dirty="0">
              <a:solidFill>
                <a:schemeClr val="bg2">
                  <a:lumMod val="50000"/>
                </a:schemeClr>
              </a:solidFill>
            </a:endParaRPr>
          </a:p>
        </p:txBody>
      </p:sp>
      <p:sp>
        <p:nvSpPr>
          <p:cNvPr id="6" name="Segnaposto piè di pagina 1">
            <a:extLst>
              <a:ext uri="{FF2B5EF4-FFF2-40B4-BE49-F238E27FC236}">
                <a16:creationId xmlns:a16="http://schemas.microsoft.com/office/drawing/2014/main" id="{757349CA-D6DE-5BB3-7A0C-521024880993}"/>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a:t>Module: Horizontal skills / Learning Unit: Soft skills / Sub-Unit: Accountability and Ethical communication</a:t>
            </a:r>
          </a:p>
        </p:txBody>
      </p:sp>
      <p:sp>
        <p:nvSpPr>
          <p:cNvPr id="5" name="Slide Number Placeholder 4">
            <a:extLst>
              <a:ext uri="{FF2B5EF4-FFF2-40B4-BE49-F238E27FC236}">
                <a16:creationId xmlns:a16="http://schemas.microsoft.com/office/drawing/2014/main" id="{1BB46A7C-A21A-5274-F057-94DC5B73B59B}"/>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52</a:t>
            </a:fld>
            <a:endParaRPr lang="en-US"/>
          </a:p>
        </p:txBody>
      </p:sp>
      <p:sp>
        <p:nvSpPr>
          <p:cNvPr id="9" name="TextBox 8">
            <a:extLst>
              <a:ext uri="{FF2B5EF4-FFF2-40B4-BE49-F238E27FC236}">
                <a16:creationId xmlns:a16="http://schemas.microsoft.com/office/drawing/2014/main" id="{97746E6C-BF52-3F8E-74B7-6895656C6334}"/>
              </a:ext>
            </a:extLst>
          </p:cNvPr>
          <p:cNvSpPr txBox="1"/>
          <p:nvPr/>
        </p:nvSpPr>
        <p:spPr>
          <a:xfrm>
            <a:off x="9107740" y="5088772"/>
            <a:ext cx="1337480" cy="369332"/>
          </a:xfrm>
          <a:prstGeom prst="rect">
            <a:avLst/>
          </a:prstGeom>
          <a:noFill/>
        </p:spPr>
        <p:txBody>
          <a:bodyPr wrap="square" rtlCol="0">
            <a:spAutoFit/>
          </a:bodyPr>
          <a:lstStyle/>
          <a:p>
            <a:r>
              <a:rPr lang="en-US" dirty="0">
                <a:hlinkClick r:id="rId2"/>
              </a:rPr>
              <a:t>source</a:t>
            </a:r>
            <a:endParaRPr lang="en-GB" dirty="0"/>
          </a:p>
        </p:txBody>
      </p:sp>
      <p:sp>
        <p:nvSpPr>
          <p:cNvPr id="7" name="TextBox 6">
            <a:extLst>
              <a:ext uri="{FF2B5EF4-FFF2-40B4-BE49-F238E27FC236}">
                <a16:creationId xmlns:a16="http://schemas.microsoft.com/office/drawing/2014/main" id="{DDF34169-68B6-802E-56D0-11EE7C6C03F4}"/>
              </a:ext>
            </a:extLst>
          </p:cNvPr>
          <p:cNvSpPr txBox="1"/>
          <p:nvPr/>
        </p:nvSpPr>
        <p:spPr>
          <a:xfrm>
            <a:off x="576204" y="3265648"/>
            <a:ext cx="6392784" cy="1200329"/>
          </a:xfrm>
          <a:prstGeom prst="rect">
            <a:avLst/>
          </a:prstGeom>
          <a:noFill/>
        </p:spPr>
        <p:txBody>
          <a:bodyPr wrap="square" rtlCol="0">
            <a:spAutoFit/>
          </a:bodyPr>
          <a:lstStyle/>
          <a:p>
            <a:r>
              <a:rPr lang="en-GB" sz="2400" i="1" dirty="0">
                <a:solidFill>
                  <a:schemeClr val="bg2">
                    <a:lumMod val="50000"/>
                  </a:schemeClr>
                </a:solidFill>
                <a:latin typeface="Calibri" panose="020F0502020204030204" pitchFamily="34" charset="0"/>
              </a:rPr>
              <a:t>The primary objective of responsible leaders is to generate enduring value not only for their organizations but also for society as a whole </a:t>
            </a:r>
          </a:p>
        </p:txBody>
      </p:sp>
      <p:pic>
        <p:nvPicPr>
          <p:cNvPr id="10" name="Picture 9" descr="A group of people sitting at a table&#10;&#10;Description automatically generated">
            <a:extLst>
              <a:ext uri="{FF2B5EF4-FFF2-40B4-BE49-F238E27FC236}">
                <a16:creationId xmlns:a16="http://schemas.microsoft.com/office/drawing/2014/main" id="{1DD006B1-C49D-74D6-00F4-8113B6114575}"/>
              </a:ext>
            </a:extLst>
          </p:cNvPr>
          <p:cNvPicPr>
            <a:picLocks noChangeAspect="1"/>
          </p:cNvPicPr>
          <p:nvPr/>
        </p:nvPicPr>
        <p:blipFill>
          <a:blip r:embed="rId3"/>
          <a:stretch>
            <a:fillRect/>
          </a:stretch>
        </p:blipFill>
        <p:spPr>
          <a:xfrm>
            <a:off x="7721589" y="1525160"/>
            <a:ext cx="4109783" cy="3521504"/>
          </a:xfrm>
          <a:prstGeom prst="rect">
            <a:avLst/>
          </a:prstGeom>
        </p:spPr>
      </p:pic>
      <p:sp>
        <p:nvSpPr>
          <p:cNvPr id="11" name="TextBox 10">
            <a:extLst>
              <a:ext uri="{FF2B5EF4-FFF2-40B4-BE49-F238E27FC236}">
                <a16:creationId xmlns:a16="http://schemas.microsoft.com/office/drawing/2014/main" id="{80780693-158D-A5EB-57A5-F7140B215255}"/>
              </a:ext>
            </a:extLst>
          </p:cNvPr>
          <p:cNvSpPr txBox="1"/>
          <p:nvPr/>
        </p:nvSpPr>
        <p:spPr>
          <a:xfrm>
            <a:off x="1902939" y="5125912"/>
            <a:ext cx="7029611" cy="707886"/>
          </a:xfrm>
          <a:prstGeom prst="rect">
            <a:avLst/>
          </a:prstGeom>
          <a:noFill/>
        </p:spPr>
        <p:txBody>
          <a:bodyPr wrap="square" rtlCol="0">
            <a:spAutoFit/>
          </a:bodyPr>
          <a:lstStyle/>
          <a:p>
            <a:r>
              <a:rPr lang="en-GB" sz="2000" b="1" i="1" dirty="0">
                <a:solidFill>
                  <a:schemeClr val="bg2">
                    <a:lumMod val="50000"/>
                  </a:schemeClr>
                </a:solidFill>
                <a:effectLst/>
                <a:latin typeface="Calibri" panose="020F0502020204030204" pitchFamily="34" charset="0"/>
                <a:ea typeface="Times New Roman" panose="02020603050405020304" pitchFamily="18" charset="0"/>
              </a:rPr>
              <a:t>It focuses  on sustainable values and fostering positive changes, both environmentally and socially </a:t>
            </a:r>
            <a:endParaRPr lang="en-GB" sz="2000" b="1" i="1" dirty="0">
              <a:solidFill>
                <a:schemeClr val="bg2">
                  <a:lumMod val="50000"/>
                </a:schemeClr>
              </a:solidFill>
            </a:endParaRPr>
          </a:p>
        </p:txBody>
      </p:sp>
    </p:spTree>
    <p:extLst>
      <p:ext uri="{BB962C8B-B14F-4D97-AF65-F5344CB8AC3E}">
        <p14:creationId xmlns:p14="http://schemas.microsoft.com/office/powerpoint/2010/main" val="556828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0ED07-CA42-A297-6B69-FAD8AE26A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A4E41-467B-7BE2-A112-B925E692694B}"/>
              </a:ext>
            </a:extLst>
          </p:cNvPr>
          <p:cNvSpPr>
            <a:spLocks noGrp="1"/>
          </p:cNvSpPr>
          <p:nvPr>
            <p:ph type="title"/>
          </p:nvPr>
        </p:nvSpPr>
        <p:spPr>
          <a:xfrm>
            <a:off x="381000" y="933449"/>
            <a:ext cx="10515600" cy="877888"/>
          </a:xfrm>
        </p:spPr>
        <p:txBody>
          <a:bodyPr anchor="ctr">
            <a:normAutofit/>
          </a:bodyPr>
          <a:lstStyle/>
          <a:p>
            <a:r>
              <a:rPr lang="en-US" b="1" dirty="0"/>
              <a:t>Key elements of  Responsible Leadership</a:t>
            </a:r>
            <a:endParaRPr lang="en-GB" b="1" dirty="0"/>
          </a:p>
        </p:txBody>
      </p:sp>
      <p:sp>
        <p:nvSpPr>
          <p:cNvPr id="6" name="Segnaposto piè di pagina 1">
            <a:extLst>
              <a:ext uri="{FF2B5EF4-FFF2-40B4-BE49-F238E27FC236}">
                <a16:creationId xmlns:a16="http://schemas.microsoft.com/office/drawing/2014/main" id="{510F43B5-36F3-A843-CF31-A5EEBF317858}"/>
              </a:ext>
            </a:extLst>
          </p:cNvPr>
          <p:cNvSpPr>
            <a:spLocks noGrp="1"/>
          </p:cNvSpPr>
          <p:nvPr>
            <p:ph type="ftr" sz="quarter" idx="11"/>
          </p:nvPr>
        </p:nvSpPr>
        <p:spPr>
          <a:xfrm>
            <a:off x="838200" y="6238876"/>
            <a:ext cx="9982200" cy="600074"/>
          </a:xfrm>
        </p:spPr>
        <p:txBody>
          <a:bodyPr anchor="ctr">
            <a:normAutofit/>
          </a:bodyPr>
          <a:lstStyle/>
          <a:p>
            <a:pPr>
              <a:spcAft>
                <a:spcPts val="600"/>
              </a:spcAft>
            </a:pPr>
            <a:r>
              <a:rPr lang="en-US"/>
              <a:t>Module: Horizontal skills / Learning Unit: Soft skills / Sub-Unit: Accountability and Ethical communication</a:t>
            </a:r>
          </a:p>
        </p:txBody>
      </p:sp>
      <p:sp>
        <p:nvSpPr>
          <p:cNvPr id="5" name="Slide Number Placeholder 4">
            <a:extLst>
              <a:ext uri="{FF2B5EF4-FFF2-40B4-BE49-F238E27FC236}">
                <a16:creationId xmlns:a16="http://schemas.microsoft.com/office/drawing/2014/main" id="{273E3CD2-E7A5-9233-2262-697A14A81D36}"/>
              </a:ext>
            </a:extLst>
          </p:cNvPr>
          <p:cNvSpPr>
            <a:spLocks noGrp="1"/>
          </p:cNvSpPr>
          <p:nvPr>
            <p:ph type="sldNum" sz="quarter" idx="12"/>
          </p:nvPr>
        </p:nvSpPr>
        <p:spPr>
          <a:xfrm>
            <a:off x="10896600" y="6356350"/>
            <a:ext cx="457200" cy="365125"/>
          </a:xfrm>
        </p:spPr>
        <p:txBody>
          <a:bodyPr anchor="ctr">
            <a:normAutofit/>
          </a:bodyPr>
          <a:lstStyle/>
          <a:p>
            <a:pPr>
              <a:spcAft>
                <a:spcPts val="600"/>
              </a:spcAft>
            </a:pPr>
            <a:fld id="{D57F1E4F-1CFF-5643-939E-217C01CDF565}" type="slidenum">
              <a:rPr lang="en-US" smtClean="0"/>
              <a:pPr>
                <a:spcAft>
                  <a:spcPts val="600"/>
                </a:spcAft>
              </a:pPr>
              <a:t>53</a:t>
            </a:fld>
            <a:endParaRPr lang="en-US"/>
          </a:p>
        </p:txBody>
      </p:sp>
      <p:graphicFrame>
        <p:nvGraphicFramePr>
          <p:cNvPr id="12" name="Content Placeholder 11">
            <a:extLst>
              <a:ext uri="{FF2B5EF4-FFF2-40B4-BE49-F238E27FC236}">
                <a16:creationId xmlns:a16="http://schemas.microsoft.com/office/drawing/2014/main" id="{347BD2C7-A40A-375A-FAFE-EDB8467E3C5F}"/>
              </a:ext>
            </a:extLst>
          </p:cNvPr>
          <p:cNvGraphicFramePr>
            <a:graphicFrameLocks noGrp="1"/>
          </p:cNvGraphicFramePr>
          <p:nvPr>
            <p:ph sz="half" idx="1"/>
            <p:extLst>
              <p:ext uri="{D42A27DB-BD31-4B8C-83A1-F6EECF244321}">
                <p14:modId xmlns:p14="http://schemas.microsoft.com/office/powerpoint/2010/main" val="3961608969"/>
              </p:ext>
            </p:extLst>
          </p:nvPr>
        </p:nvGraphicFramePr>
        <p:xfrm>
          <a:off x="0" y="1519881"/>
          <a:ext cx="11811000" cy="4609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440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6D772-C368-DEE4-4CA1-E87416382C0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FC1F6A1-B268-5E27-47C1-608A56FE2961}"/>
              </a:ext>
            </a:extLst>
          </p:cNvPr>
          <p:cNvSpPr>
            <a:spLocks noGrp="1"/>
          </p:cNvSpPr>
          <p:nvPr>
            <p:ph type="title"/>
          </p:nvPr>
        </p:nvSpPr>
        <p:spPr/>
        <p:txBody>
          <a:bodyPr>
            <a:normAutofit/>
          </a:bodyPr>
          <a:lstStyle/>
          <a:p>
            <a:r>
              <a:rPr lang="it-IT" dirty="0"/>
              <a:t>Practical Activity #8</a:t>
            </a:r>
            <a:endParaRPr lang="en-GB" dirty="0"/>
          </a:p>
        </p:txBody>
      </p:sp>
      <p:sp>
        <p:nvSpPr>
          <p:cNvPr id="9" name="Segnaposto numero diapositiva 8">
            <a:extLst>
              <a:ext uri="{FF2B5EF4-FFF2-40B4-BE49-F238E27FC236}">
                <a16:creationId xmlns:a16="http://schemas.microsoft.com/office/drawing/2014/main" id="{BDD81987-362C-41C3-6A02-BB20CB19638D}"/>
              </a:ext>
            </a:extLst>
          </p:cNvPr>
          <p:cNvSpPr>
            <a:spLocks noGrp="1"/>
          </p:cNvSpPr>
          <p:nvPr>
            <p:ph type="sldNum" sz="quarter" idx="12"/>
          </p:nvPr>
        </p:nvSpPr>
        <p:spPr/>
        <p:txBody>
          <a:bodyPr/>
          <a:lstStyle/>
          <a:p>
            <a:fld id="{6FF9F0C5-380F-41C2-899A-BAC0F0927E16}" type="slidenum">
              <a:rPr lang="en-US" smtClean="0"/>
              <a:t>54</a:t>
            </a:fld>
            <a:endParaRPr lang="en-US" dirty="0"/>
          </a:p>
        </p:txBody>
      </p:sp>
      <p:sp>
        <p:nvSpPr>
          <p:cNvPr id="6" name="Segnaposto contenuto 7">
            <a:extLst>
              <a:ext uri="{FF2B5EF4-FFF2-40B4-BE49-F238E27FC236}">
                <a16:creationId xmlns:a16="http://schemas.microsoft.com/office/drawing/2014/main" id="{888B9C64-2072-F538-6D1B-DC47644E8292}"/>
              </a:ext>
            </a:extLst>
          </p:cNvPr>
          <p:cNvSpPr>
            <a:spLocks noGrp="1"/>
          </p:cNvSpPr>
          <p:nvPr>
            <p:ph idx="1"/>
          </p:nvPr>
        </p:nvSpPr>
        <p:spPr>
          <a:xfrm>
            <a:off x="838200" y="1825625"/>
            <a:ext cx="10515600" cy="4351338"/>
          </a:xfrm>
        </p:spPr>
        <p:txBody>
          <a:bodyPr anchor="ctr"/>
          <a:lstStyle/>
          <a:p>
            <a:pPr marL="0" indent="0" algn="ctr" fontAlgn="base">
              <a:buNone/>
            </a:pPr>
            <a:r>
              <a:rPr lang="en-US" sz="3200" i="1" dirty="0">
                <a:solidFill>
                  <a:schemeClr val="bg2">
                    <a:lumMod val="50000"/>
                  </a:schemeClr>
                </a:solidFill>
                <a:latin typeface="Calibri" panose="020F0502020204030204" pitchFamily="34" charset="0"/>
                <a:ea typeface="Times New Roman" panose="02020603050405020304" pitchFamily="18" charset="0"/>
              </a:rPr>
              <a:t>Group Discussion </a:t>
            </a:r>
          </a:p>
          <a:p>
            <a:pPr marL="0" indent="0" algn="ctr" fontAlgn="base">
              <a:buNone/>
            </a:pPr>
            <a:r>
              <a:rPr lang="en-US" sz="2400" i="1" dirty="0">
                <a:solidFill>
                  <a:schemeClr val="bg2">
                    <a:lumMod val="50000"/>
                  </a:schemeClr>
                </a:solidFill>
                <a:latin typeface="Calibri" panose="020F0502020204030204" pitchFamily="34" charset="0"/>
                <a:ea typeface="Times New Roman" panose="02020603050405020304" pitchFamily="18" charset="0"/>
              </a:rPr>
              <a:t>Please provide examples of social responsibility within the agricultural sector</a:t>
            </a:r>
            <a:r>
              <a:rPr lang="sl-SI" sz="2400" i="1" dirty="0">
                <a:solidFill>
                  <a:schemeClr val="bg2">
                    <a:lumMod val="50000"/>
                  </a:schemeClr>
                </a:solidFill>
                <a:effectLst/>
                <a:latin typeface="Calibri" panose="020F0502020204030204" pitchFamily="34" charset="0"/>
                <a:ea typeface="Times New Roman" panose="02020603050405020304" pitchFamily="18" charset="0"/>
              </a:rPr>
              <a:t>.</a:t>
            </a:r>
            <a:endParaRPr lang="en-GB" sz="2800" i="1" dirty="0">
              <a:solidFill>
                <a:schemeClr val="bg2">
                  <a:lumMod val="50000"/>
                </a:schemeClr>
              </a:solidFill>
              <a:effectLst/>
              <a:latin typeface="Times New Roman" panose="02020603050405020304" pitchFamily="18" charset="0"/>
              <a:ea typeface="Times New Roman" panose="02020603050405020304" pitchFamily="18" charset="0"/>
            </a:endParaRPr>
          </a:p>
          <a:p>
            <a:pPr marL="0" indent="0" algn="just" fontAlgn="base">
              <a:buNone/>
            </a:pPr>
            <a:endParaRPr lang="en-GB" sz="2800" dirty="0">
              <a:effectLst/>
              <a:latin typeface="Times New Roman" panose="02020603050405020304" pitchFamily="18" charset="0"/>
              <a:ea typeface="Times New Roman" panose="02020603050405020304" pitchFamily="18" charset="0"/>
            </a:endParaRPr>
          </a:p>
        </p:txBody>
      </p:sp>
      <p:sp>
        <p:nvSpPr>
          <p:cNvPr id="3" name="Segnaposto piè di pagina 1">
            <a:extLst>
              <a:ext uri="{FF2B5EF4-FFF2-40B4-BE49-F238E27FC236}">
                <a16:creationId xmlns:a16="http://schemas.microsoft.com/office/drawing/2014/main" id="{31A698CD-AA1F-8DE4-4758-4EDEB2EBA536}"/>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Module: Horizontal skills / Learning Unit: Soft skills / Sub-Unit: Agile thinking and ethical  communication</a:t>
            </a:r>
          </a:p>
        </p:txBody>
      </p:sp>
    </p:spTree>
    <p:extLst>
      <p:ext uri="{BB962C8B-B14F-4D97-AF65-F5344CB8AC3E}">
        <p14:creationId xmlns:p14="http://schemas.microsoft.com/office/powerpoint/2010/main" val="303010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D6CF9-20CB-AD35-97AA-37A4AFB9BE0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E7C65A1-DAAF-E55D-C94D-37C16DF646A7}"/>
              </a:ext>
            </a:extLst>
          </p:cNvPr>
          <p:cNvSpPr>
            <a:spLocks noGrp="1"/>
          </p:cNvSpPr>
          <p:nvPr>
            <p:ph type="title"/>
          </p:nvPr>
        </p:nvSpPr>
        <p:spPr/>
        <p:txBody>
          <a:bodyPr>
            <a:normAutofit/>
          </a:bodyPr>
          <a:lstStyle/>
          <a:p>
            <a:r>
              <a:rPr lang="it-IT" dirty="0"/>
              <a:t>Practical Activity #9</a:t>
            </a:r>
            <a:endParaRPr lang="en-GB" dirty="0"/>
          </a:p>
        </p:txBody>
      </p:sp>
      <p:sp>
        <p:nvSpPr>
          <p:cNvPr id="9" name="Segnaposto numero diapositiva 8">
            <a:extLst>
              <a:ext uri="{FF2B5EF4-FFF2-40B4-BE49-F238E27FC236}">
                <a16:creationId xmlns:a16="http://schemas.microsoft.com/office/drawing/2014/main" id="{31FDCA1D-B60B-046D-ADFF-FDE133830A21}"/>
              </a:ext>
            </a:extLst>
          </p:cNvPr>
          <p:cNvSpPr>
            <a:spLocks noGrp="1"/>
          </p:cNvSpPr>
          <p:nvPr>
            <p:ph type="sldNum" sz="quarter" idx="12"/>
          </p:nvPr>
        </p:nvSpPr>
        <p:spPr/>
        <p:txBody>
          <a:bodyPr/>
          <a:lstStyle/>
          <a:p>
            <a:fld id="{6FF9F0C5-380F-41C2-899A-BAC0F0927E16}" type="slidenum">
              <a:rPr lang="en-US" smtClean="0"/>
              <a:t>55</a:t>
            </a:fld>
            <a:endParaRPr lang="en-US" dirty="0"/>
          </a:p>
        </p:txBody>
      </p:sp>
      <p:sp>
        <p:nvSpPr>
          <p:cNvPr id="6" name="Segnaposto contenuto 7">
            <a:extLst>
              <a:ext uri="{FF2B5EF4-FFF2-40B4-BE49-F238E27FC236}">
                <a16:creationId xmlns:a16="http://schemas.microsoft.com/office/drawing/2014/main" id="{9BDAAC48-4084-78EE-AECD-34C2AD1D32D5}"/>
              </a:ext>
            </a:extLst>
          </p:cNvPr>
          <p:cNvSpPr>
            <a:spLocks noGrp="1"/>
          </p:cNvSpPr>
          <p:nvPr>
            <p:ph idx="1"/>
          </p:nvPr>
        </p:nvSpPr>
        <p:spPr>
          <a:xfrm>
            <a:off x="838200" y="1614360"/>
            <a:ext cx="10515600" cy="4351338"/>
          </a:xfrm>
        </p:spPr>
        <p:txBody>
          <a:bodyPr anchor="ctr">
            <a:normAutofit/>
          </a:bodyPr>
          <a:lstStyle/>
          <a:p>
            <a:pPr marL="0" indent="0" algn="ctr" fontAlgn="base">
              <a:buNone/>
            </a:pPr>
            <a:r>
              <a:rPr lang="en-US" sz="3200" i="1" dirty="0">
                <a:solidFill>
                  <a:schemeClr val="bg2">
                    <a:lumMod val="50000"/>
                  </a:schemeClr>
                </a:solidFill>
                <a:latin typeface="Calibri" panose="020F0502020204030204" pitchFamily="34" charset="0"/>
                <a:ea typeface="Times New Roman" panose="02020603050405020304" pitchFamily="18" charset="0"/>
              </a:rPr>
              <a:t>Group Exercise</a:t>
            </a:r>
          </a:p>
          <a:p>
            <a:pPr marL="0" indent="0">
              <a:lnSpc>
                <a:spcPct val="115000"/>
              </a:lnSpc>
              <a:spcAft>
                <a:spcPts val="1000"/>
              </a:spcAft>
              <a:buNone/>
            </a:pP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Separate in teams of 5 persons. Each team should have a specific subject to discuss with regard to ethical dilemmas. Possible  subjects are the  following:</a:t>
            </a:r>
            <a:endPar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mj-lt"/>
              <a:buAutoNum type="arabicPeriod"/>
            </a:pP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Find a method to minimize the time that  you as  farmers need for cultivating vegetables</a:t>
            </a:r>
            <a:endPar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mj-lt"/>
              <a:buAutoNum type="arabicPeriod"/>
            </a:pP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Provide  solutions for minimizing the costs of the fertilizers</a:t>
            </a:r>
            <a:endPar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Aft>
                <a:spcPts val="1000"/>
              </a:spcAft>
              <a:buFont typeface="+mj-lt"/>
              <a:buAutoNum type="arabicPeriod"/>
            </a:pP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Provide solutions for sellin</a:t>
            </a:r>
            <a:r>
              <a:rPr lang="en-US" sz="1800" i="1" dirty="0">
                <a:solidFill>
                  <a:srgbClr val="595959"/>
                </a:solidFill>
                <a:latin typeface="Calibri" panose="020F0502020204030204" pitchFamily="34" charset="0"/>
                <a:ea typeface="Calibri" panose="020F0502020204030204" pitchFamily="34" charset="0"/>
                <a:cs typeface="Times New Roman" panose="02020603050405020304" pitchFamily="18" charset="0"/>
              </a:rPr>
              <a:t>g the goods produced during the previous period</a:t>
            </a: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i="1"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After deciding the subject that the team will undertake, write down as many solutions as you can regarding the subject. Then discuss which of them are ethical and which are not and the terms upon which you counter this ethicality. At the end, each team will present its results and discuss the provided solutions   with the rest of the teams. </a:t>
            </a:r>
            <a:endParaRPr lang="en-GB" sz="2800" dirty="0">
              <a:solidFill>
                <a:srgbClr val="595959"/>
              </a:solidFill>
              <a:effectLst/>
              <a:latin typeface="Times New Roman" panose="02020603050405020304" pitchFamily="18" charset="0"/>
              <a:ea typeface="Times New Roman" panose="02020603050405020304" pitchFamily="18" charset="0"/>
            </a:endParaRPr>
          </a:p>
        </p:txBody>
      </p:sp>
      <p:sp>
        <p:nvSpPr>
          <p:cNvPr id="3" name="Segnaposto piè di pagina 1">
            <a:extLst>
              <a:ext uri="{FF2B5EF4-FFF2-40B4-BE49-F238E27FC236}">
                <a16:creationId xmlns:a16="http://schemas.microsoft.com/office/drawing/2014/main" id="{39FE6FC7-4B50-589C-BF92-BE133EFAE55D}"/>
              </a:ext>
            </a:extLst>
          </p:cNvPr>
          <p:cNvSpPr>
            <a:spLocks noGrp="1"/>
          </p:cNvSpPr>
          <p:nvPr>
            <p:ph type="ftr" sz="quarter" idx="11"/>
          </p:nvPr>
        </p:nvSpPr>
        <p:spPr>
          <a:xfrm>
            <a:off x="838200" y="6201957"/>
            <a:ext cx="9982200" cy="600074"/>
          </a:xfrm>
        </p:spPr>
        <p:txBody>
          <a:bodyPr/>
          <a:lstStyle/>
          <a:p>
            <a:r>
              <a:rPr lang="en-US" sz="1200" dirty="0">
                <a:solidFill>
                  <a:schemeClr val="bg1">
                    <a:lumMod val="65000"/>
                  </a:schemeClr>
                </a:solidFill>
              </a:rPr>
              <a:t>Module: Horizontal skills / Learning Unit: Soft skills / Sub-Unit: Agile thinking and ethical  communication</a:t>
            </a:r>
          </a:p>
        </p:txBody>
      </p:sp>
    </p:spTree>
    <p:extLst>
      <p:ext uri="{BB962C8B-B14F-4D97-AF65-F5344CB8AC3E}">
        <p14:creationId xmlns:p14="http://schemas.microsoft.com/office/powerpoint/2010/main" val="241489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95648-C1F9-0EFE-6125-2D384BDB3023}"/>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7D1B063C-7BB0-6F77-9C6B-C81DFF7E8E41}"/>
              </a:ext>
            </a:extLst>
          </p:cNvPr>
          <p:cNvSpPr>
            <a:spLocks noGrp="1"/>
          </p:cNvSpPr>
          <p:nvPr>
            <p:ph type="title"/>
          </p:nvPr>
        </p:nvSpPr>
        <p:spPr>
          <a:xfrm>
            <a:off x="838200" y="952885"/>
            <a:ext cx="10515600" cy="1009651"/>
          </a:xfrm>
        </p:spPr>
        <p:txBody>
          <a:bodyPr/>
          <a:lstStyle/>
          <a:p>
            <a:r>
              <a:rPr lang="it-IT" dirty="0"/>
              <a:t>Content</a:t>
            </a:r>
            <a:endParaRPr lang="en-GB" dirty="0"/>
          </a:p>
        </p:txBody>
      </p:sp>
      <p:sp>
        <p:nvSpPr>
          <p:cNvPr id="8" name="Segnaposto contenuto 7">
            <a:extLst>
              <a:ext uri="{FF2B5EF4-FFF2-40B4-BE49-F238E27FC236}">
                <a16:creationId xmlns:a16="http://schemas.microsoft.com/office/drawing/2014/main" id="{E8C20F75-AA68-FAFF-7E1A-5AD0C37AA519}"/>
              </a:ext>
            </a:extLst>
          </p:cNvPr>
          <p:cNvSpPr>
            <a:spLocks noGrp="1"/>
          </p:cNvSpPr>
          <p:nvPr>
            <p:ph idx="1"/>
          </p:nvPr>
        </p:nvSpPr>
        <p:spPr>
          <a:xfrm>
            <a:off x="838200" y="2213877"/>
            <a:ext cx="10515600" cy="3656185"/>
          </a:xfrm>
        </p:spPr>
        <p:txBody>
          <a:bodyPr/>
          <a:lstStyle/>
          <a:p>
            <a:r>
              <a:rPr lang="en-US" dirty="0"/>
              <a:t>Professional Development</a:t>
            </a:r>
          </a:p>
          <a:p>
            <a:pPr marL="0" indent="0">
              <a:buNone/>
            </a:pPr>
            <a:endParaRPr lang="en-US" dirty="0"/>
          </a:p>
          <a:p>
            <a:r>
              <a:rPr lang="en-US" dirty="0"/>
              <a:t>Self-awareness and Self management</a:t>
            </a:r>
          </a:p>
          <a:p>
            <a:pPr marL="0" indent="0">
              <a:buNone/>
            </a:pPr>
            <a:endParaRPr lang="en-US" dirty="0"/>
          </a:p>
          <a:p>
            <a:endParaRPr lang="en-GB" dirty="0"/>
          </a:p>
        </p:txBody>
      </p:sp>
      <p:sp>
        <p:nvSpPr>
          <p:cNvPr id="2" name="Segnaposto piè di pagina 1">
            <a:extLst>
              <a:ext uri="{FF2B5EF4-FFF2-40B4-BE49-F238E27FC236}">
                <a16:creationId xmlns:a16="http://schemas.microsoft.com/office/drawing/2014/main" id="{FA5F42E8-2097-D92D-2446-AFB1D042EE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Professional Development</a:t>
            </a:r>
          </a:p>
        </p:txBody>
      </p:sp>
      <p:sp>
        <p:nvSpPr>
          <p:cNvPr id="3" name="Segnaposto numero diapositiva 2">
            <a:extLst>
              <a:ext uri="{FF2B5EF4-FFF2-40B4-BE49-F238E27FC236}">
                <a16:creationId xmlns:a16="http://schemas.microsoft.com/office/drawing/2014/main" id="{F937C9D9-E067-81B2-8D5C-25EED0A31F90}"/>
              </a:ext>
            </a:extLst>
          </p:cNvPr>
          <p:cNvSpPr>
            <a:spLocks noGrp="1"/>
          </p:cNvSpPr>
          <p:nvPr>
            <p:ph type="sldNum" sz="quarter" idx="12"/>
          </p:nvPr>
        </p:nvSpPr>
        <p:spPr/>
        <p:txBody>
          <a:bodyPr/>
          <a:lstStyle/>
          <a:p>
            <a:fld id="{D57F1E4F-1CFF-5643-939E-217C01CDF565}" type="slidenum">
              <a:rPr lang="en-US" smtClean="0"/>
              <a:pPr/>
              <a:t>56</a:t>
            </a:fld>
            <a:endParaRPr lang="en-US" dirty="0"/>
          </a:p>
        </p:txBody>
      </p:sp>
    </p:spTree>
    <p:extLst>
      <p:ext uri="{BB962C8B-B14F-4D97-AF65-F5344CB8AC3E}">
        <p14:creationId xmlns:p14="http://schemas.microsoft.com/office/powerpoint/2010/main" val="1637836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87FC0-B6DA-481E-7F79-3466983D86B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95DE2107-6B08-7968-5BB6-379A5441FC97}"/>
              </a:ext>
            </a:extLst>
          </p:cNvPr>
          <p:cNvSpPr>
            <a:spLocks noGrp="1"/>
          </p:cNvSpPr>
          <p:nvPr>
            <p:ph type="title"/>
          </p:nvPr>
        </p:nvSpPr>
        <p:spPr>
          <a:xfrm>
            <a:off x="838200" y="952885"/>
            <a:ext cx="10515600" cy="1009651"/>
          </a:xfrm>
        </p:spPr>
        <p:txBody>
          <a:bodyPr/>
          <a:lstStyle/>
          <a:p>
            <a:r>
              <a:rPr lang="it-IT" dirty="0"/>
              <a:t>The role of Professional Development</a:t>
            </a:r>
            <a:endParaRPr lang="en-GB" dirty="0"/>
          </a:p>
        </p:txBody>
      </p:sp>
      <p:sp>
        <p:nvSpPr>
          <p:cNvPr id="8" name="Segnaposto contenuto 7">
            <a:extLst>
              <a:ext uri="{FF2B5EF4-FFF2-40B4-BE49-F238E27FC236}">
                <a16:creationId xmlns:a16="http://schemas.microsoft.com/office/drawing/2014/main" id="{A27709ED-5490-12DD-D118-FA8F31A3A74B}"/>
              </a:ext>
            </a:extLst>
          </p:cNvPr>
          <p:cNvSpPr>
            <a:spLocks noGrp="1"/>
          </p:cNvSpPr>
          <p:nvPr>
            <p:ph idx="1"/>
          </p:nvPr>
        </p:nvSpPr>
        <p:spPr>
          <a:xfrm>
            <a:off x="702276" y="2060182"/>
            <a:ext cx="10515600" cy="1215123"/>
          </a:xfrm>
        </p:spPr>
        <p:txBody>
          <a:bodyPr/>
          <a:lstStyle/>
          <a:p>
            <a:pPr marL="0" indent="0">
              <a:buNone/>
            </a:pPr>
            <a:r>
              <a:rPr lang="en-US" sz="2000" i="1" dirty="0">
                <a:solidFill>
                  <a:schemeClr val="bg2">
                    <a:lumMod val="50000"/>
                  </a:schemeClr>
                </a:solidFill>
                <a:effectLst/>
                <a:ea typeface="Calibri" panose="020F0502020204030204" pitchFamily="34" charset="0"/>
              </a:rPr>
              <a:t>"the process of improving and increasing capabilities of staff through access to education and training opportunities in the workplace, through outside organizations, or through watching others perform the job."</a:t>
            </a:r>
            <a:r>
              <a:rPr lang="en-US" sz="2000" i="1" dirty="0">
                <a:solidFill>
                  <a:schemeClr val="bg2">
                    <a:lumMod val="50000"/>
                  </a:schemeClr>
                </a:solidFill>
                <a:effectLst/>
                <a:ea typeface="Times New Roman" panose="02020603050405020304" pitchFamily="18" charset="0"/>
                <a:cs typeface="Open Sans" panose="020B0606030504020204" pitchFamily="34" charset="0"/>
              </a:rPr>
              <a:t> </a:t>
            </a:r>
            <a:endParaRPr lang="en-US" sz="2800" i="1" dirty="0">
              <a:solidFill>
                <a:schemeClr val="bg2">
                  <a:lumMod val="50000"/>
                </a:schemeClr>
              </a:solidFill>
            </a:endParaRPr>
          </a:p>
          <a:p>
            <a:endParaRPr lang="en-GB" dirty="0"/>
          </a:p>
        </p:txBody>
      </p:sp>
      <p:sp>
        <p:nvSpPr>
          <p:cNvPr id="2" name="Segnaposto piè di pagina 1">
            <a:extLst>
              <a:ext uri="{FF2B5EF4-FFF2-40B4-BE49-F238E27FC236}">
                <a16:creationId xmlns:a16="http://schemas.microsoft.com/office/drawing/2014/main" id="{D3FF12FA-FACB-5D5B-A296-D92BC1133BA1}"/>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Professional Development</a:t>
            </a:r>
          </a:p>
        </p:txBody>
      </p:sp>
      <p:sp>
        <p:nvSpPr>
          <p:cNvPr id="3" name="Segnaposto numero diapositiva 2">
            <a:extLst>
              <a:ext uri="{FF2B5EF4-FFF2-40B4-BE49-F238E27FC236}">
                <a16:creationId xmlns:a16="http://schemas.microsoft.com/office/drawing/2014/main" id="{F1091EFC-C29E-3270-3E2C-4572850643FF}"/>
              </a:ext>
            </a:extLst>
          </p:cNvPr>
          <p:cNvSpPr>
            <a:spLocks noGrp="1"/>
          </p:cNvSpPr>
          <p:nvPr>
            <p:ph type="sldNum" sz="quarter" idx="12"/>
          </p:nvPr>
        </p:nvSpPr>
        <p:spPr/>
        <p:txBody>
          <a:bodyPr/>
          <a:lstStyle/>
          <a:p>
            <a:fld id="{D57F1E4F-1CFF-5643-939E-217C01CDF565}" type="slidenum">
              <a:rPr lang="en-US" smtClean="0"/>
              <a:pPr/>
              <a:t>57</a:t>
            </a:fld>
            <a:endParaRPr lang="en-US" dirty="0"/>
          </a:p>
        </p:txBody>
      </p:sp>
      <p:sp>
        <p:nvSpPr>
          <p:cNvPr id="4" name="TextBox 3">
            <a:extLst>
              <a:ext uri="{FF2B5EF4-FFF2-40B4-BE49-F238E27FC236}">
                <a16:creationId xmlns:a16="http://schemas.microsoft.com/office/drawing/2014/main" id="{AEE892F3-327D-69B2-4914-3B208315E44A}"/>
              </a:ext>
            </a:extLst>
          </p:cNvPr>
          <p:cNvSpPr txBox="1"/>
          <p:nvPr/>
        </p:nvSpPr>
        <p:spPr>
          <a:xfrm>
            <a:off x="838200" y="3150344"/>
            <a:ext cx="6192795" cy="3206006"/>
          </a:xfrm>
          <a:prstGeom prst="rect">
            <a:avLst/>
          </a:prstGeom>
          <a:noFill/>
        </p:spPr>
        <p:txBody>
          <a:bodyPr wrap="square" rtlCol="0">
            <a:spAutoFit/>
          </a:bodyPr>
          <a:lstStyle/>
          <a:p>
            <a:pPr>
              <a:lnSpc>
                <a:spcPct val="90000"/>
              </a:lnSpc>
              <a:spcBef>
                <a:spcPts val="1000"/>
              </a:spcBef>
            </a:pPr>
            <a:r>
              <a:rPr lang="en-US" sz="2000" dirty="0">
                <a:solidFill>
                  <a:schemeClr val="bg2">
                    <a:lumMod val="50000"/>
                  </a:schemeClr>
                </a:solidFill>
              </a:rPr>
              <a:t>It encompasses a wide range of activities, including:</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 workshops, </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seminars,</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 conferences, </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formal education, </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mentoring, </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networking, and </a:t>
            </a:r>
          </a:p>
          <a:p>
            <a:pPr marL="342900" indent="-342900">
              <a:lnSpc>
                <a:spcPct val="90000"/>
              </a:lnSpc>
              <a:spcBef>
                <a:spcPts val="1000"/>
              </a:spcBef>
              <a:buFont typeface="Wingdings" panose="05000000000000000000" pitchFamily="2" charset="2"/>
              <a:buChar char="§"/>
            </a:pPr>
            <a:r>
              <a:rPr lang="en-US" sz="2000" dirty="0">
                <a:solidFill>
                  <a:schemeClr val="bg2">
                    <a:lumMod val="50000"/>
                  </a:schemeClr>
                </a:solidFill>
              </a:rPr>
              <a:t>self-directed learning</a:t>
            </a:r>
            <a:endParaRPr lang="en-GB" sz="2000" dirty="0">
              <a:solidFill>
                <a:schemeClr val="bg2">
                  <a:lumMod val="50000"/>
                </a:schemeClr>
              </a:solidFill>
            </a:endParaRPr>
          </a:p>
        </p:txBody>
      </p:sp>
      <p:pic>
        <p:nvPicPr>
          <p:cNvPr id="6" name="Picture 5" descr="A diagram of a professional development&#10;&#10;Description automatically generated">
            <a:extLst>
              <a:ext uri="{FF2B5EF4-FFF2-40B4-BE49-F238E27FC236}">
                <a16:creationId xmlns:a16="http://schemas.microsoft.com/office/drawing/2014/main" id="{24B25ED7-8AB1-24EF-5D64-4D70CDBD3F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34974" y="2926193"/>
            <a:ext cx="2978922" cy="2978922"/>
          </a:xfrm>
          <a:prstGeom prst="rect">
            <a:avLst/>
          </a:prstGeom>
        </p:spPr>
      </p:pic>
      <p:sp>
        <p:nvSpPr>
          <p:cNvPr id="9" name="TextBox 8">
            <a:extLst>
              <a:ext uri="{FF2B5EF4-FFF2-40B4-BE49-F238E27FC236}">
                <a16:creationId xmlns:a16="http://schemas.microsoft.com/office/drawing/2014/main" id="{993BAFD3-45AF-BBB2-1157-394487B54ED3}"/>
              </a:ext>
            </a:extLst>
          </p:cNvPr>
          <p:cNvSpPr txBox="1"/>
          <p:nvPr/>
        </p:nvSpPr>
        <p:spPr>
          <a:xfrm>
            <a:off x="8189912" y="6066775"/>
            <a:ext cx="2423984" cy="369332"/>
          </a:xfrm>
          <a:prstGeom prst="rect">
            <a:avLst/>
          </a:prstGeom>
          <a:noFill/>
        </p:spPr>
        <p:txBody>
          <a:bodyPr wrap="square" rtlCol="0">
            <a:spAutoFit/>
          </a:bodyPr>
          <a:lstStyle/>
          <a:p>
            <a:r>
              <a:rPr lang="en-GB" sz="900">
                <a:hlinkClick r:id="rId3" tooltip="https://www.vcbay.news/2020/11/16/emerging-trends-in-the-education-sector/"/>
              </a:rPr>
              <a:t>This Photo</a:t>
            </a:r>
            <a:r>
              <a:rPr lang="en-GB" sz="900"/>
              <a:t> by Unknown Author is licensed under </a:t>
            </a:r>
            <a:r>
              <a:rPr lang="en-GB" sz="900">
                <a:hlinkClick r:id="rId4" tooltip="https://creativecommons.org/licenses/by-nc-nd/3.0/"/>
              </a:rPr>
              <a:t>CC BY-NC-ND</a:t>
            </a:r>
            <a:endParaRPr lang="en-GB" sz="900"/>
          </a:p>
        </p:txBody>
      </p:sp>
    </p:spTree>
    <p:extLst>
      <p:ext uri="{BB962C8B-B14F-4D97-AF65-F5344CB8AC3E}">
        <p14:creationId xmlns:p14="http://schemas.microsoft.com/office/powerpoint/2010/main" val="4140155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CD316-B73B-87E3-96FD-9783C1C2E2D7}"/>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DDFF8948-79FC-0524-13AA-6B458C98EE91}"/>
              </a:ext>
            </a:extLst>
          </p:cNvPr>
          <p:cNvSpPr>
            <a:spLocks noGrp="1"/>
          </p:cNvSpPr>
          <p:nvPr>
            <p:ph type="title"/>
          </p:nvPr>
        </p:nvSpPr>
        <p:spPr>
          <a:xfrm>
            <a:off x="838200" y="952885"/>
            <a:ext cx="10515600" cy="1009651"/>
          </a:xfrm>
        </p:spPr>
        <p:txBody>
          <a:bodyPr>
            <a:normAutofit fontScale="90000"/>
          </a:bodyPr>
          <a:lstStyle/>
          <a:p>
            <a:r>
              <a:rPr lang="it-IT" dirty="0"/>
              <a:t>Why farmers should pursue their professional development (1/2)</a:t>
            </a:r>
            <a:endParaRPr lang="en-GB" dirty="0"/>
          </a:p>
        </p:txBody>
      </p:sp>
      <p:sp>
        <p:nvSpPr>
          <p:cNvPr id="8" name="Segnaposto contenuto 7">
            <a:extLst>
              <a:ext uri="{FF2B5EF4-FFF2-40B4-BE49-F238E27FC236}">
                <a16:creationId xmlns:a16="http://schemas.microsoft.com/office/drawing/2014/main" id="{AFD9392A-9EE0-3B1A-D8AF-A52B9963BE38}"/>
              </a:ext>
            </a:extLst>
          </p:cNvPr>
          <p:cNvSpPr>
            <a:spLocks noGrp="1"/>
          </p:cNvSpPr>
          <p:nvPr>
            <p:ph idx="1"/>
          </p:nvPr>
        </p:nvSpPr>
        <p:spPr>
          <a:xfrm>
            <a:off x="2075934" y="2184594"/>
            <a:ext cx="9277865" cy="788815"/>
          </a:xfrm>
        </p:spPr>
        <p:txBody>
          <a:bodyPr>
            <a:normAutofit fontScale="92500"/>
          </a:bodyPr>
          <a:lstStyle/>
          <a:p>
            <a:pPr marL="0" indent="0">
              <a:buNone/>
            </a:pPr>
            <a:r>
              <a:rPr lang="en-GB" sz="2000" b="1" dirty="0">
                <a:solidFill>
                  <a:schemeClr val="bg2">
                    <a:lumMod val="50000"/>
                  </a:schemeClr>
                </a:solidFill>
                <a:effectLst/>
                <a:ea typeface="Calibri" panose="020F0502020204030204" pitchFamily="34" charset="0"/>
              </a:rPr>
              <a:t>Technological Advancements:</a:t>
            </a:r>
            <a:r>
              <a:rPr lang="en-GB" sz="2000" dirty="0">
                <a:solidFill>
                  <a:schemeClr val="bg2">
                    <a:lumMod val="50000"/>
                  </a:schemeClr>
                </a:solidFill>
                <a:effectLst/>
                <a:ea typeface="Calibri" panose="020F0502020204030204" pitchFamily="34" charset="0"/>
              </a:rPr>
              <a:t> The field of agriculture is continuously evolving with the introduction of new technologies, precision farming techniques, and sustainable practices</a:t>
            </a:r>
            <a:endParaRPr lang="en-US" sz="2800" dirty="0">
              <a:solidFill>
                <a:schemeClr val="bg2">
                  <a:lumMod val="50000"/>
                </a:schemeClr>
              </a:solidFill>
            </a:endParaRPr>
          </a:p>
          <a:p>
            <a:pPr marL="0" indent="0">
              <a:buNone/>
            </a:pPr>
            <a:endParaRPr lang="en-US" dirty="0"/>
          </a:p>
          <a:p>
            <a:endParaRPr lang="en-GB" dirty="0"/>
          </a:p>
        </p:txBody>
      </p:sp>
      <p:sp>
        <p:nvSpPr>
          <p:cNvPr id="2" name="Segnaposto piè di pagina 1">
            <a:extLst>
              <a:ext uri="{FF2B5EF4-FFF2-40B4-BE49-F238E27FC236}">
                <a16:creationId xmlns:a16="http://schemas.microsoft.com/office/drawing/2014/main" id="{0EE0E798-B0C5-4053-C0F8-D7E299A0D334}"/>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Professional Development</a:t>
            </a:r>
          </a:p>
        </p:txBody>
      </p:sp>
      <p:sp>
        <p:nvSpPr>
          <p:cNvPr id="3" name="Segnaposto numero diapositiva 2">
            <a:extLst>
              <a:ext uri="{FF2B5EF4-FFF2-40B4-BE49-F238E27FC236}">
                <a16:creationId xmlns:a16="http://schemas.microsoft.com/office/drawing/2014/main" id="{36087B33-F8E8-C53C-9038-69E1FAAF589F}"/>
              </a:ext>
            </a:extLst>
          </p:cNvPr>
          <p:cNvSpPr>
            <a:spLocks noGrp="1"/>
          </p:cNvSpPr>
          <p:nvPr>
            <p:ph type="sldNum" sz="quarter" idx="12"/>
          </p:nvPr>
        </p:nvSpPr>
        <p:spPr/>
        <p:txBody>
          <a:bodyPr/>
          <a:lstStyle/>
          <a:p>
            <a:fld id="{D57F1E4F-1CFF-5643-939E-217C01CDF565}" type="slidenum">
              <a:rPr lang="en-US" smtClean="0"/>
              <a:pPr/>
              <a:t>58</a:t>
            </a:fld>
            <a:endParaRPr lang="en-US" dirty="0"/>
          </a:p>
        </p:txBody>
      </p:sp>
      <p:pic>
        <p:nvPicPr>
          <p:cNvPr id="4" name="Picture 3" descr="A green globe and arrow with red dots&#10;&#10;Description automatically generated">
            <a:extLst>
              <a:ext uri="{FF2B5EF4-FFF2-40B4-BE49-F238E27FC236}">
                <a16:creationId xmlns:a16="http://schemas.microsoft.com/office/drawing/2014/main" id="{5C36C48C-BF4A-311C-5C6F-D7F16D3D49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64" y="2184594"/>
            <a:ext cx="724535" cy="724535"/>
          </a:xfrm>
          <a:prstGeom prst="rect">
            <a:avLst/>
          </a:prstGeom>
        </p:spPr>
      </p:pic>
      <p:pic>
        <p:nvPicPr>
          <p:cNvPr id="5" name="Picture 4" descr="A logo of a head with different colored circles around it&#10;&#10;Description automatically generated">
            <a:extLst>
              <a:ext uri="{FF2B5EF4-FFF2-40B4-BE49-F238E27FC236}">
                <a16:creationId xmlns:a16="http://schemas.microsoft.com/office/drawing/2014/main" id="{462E1399-98B5-53AB-A634-BDF4F405A6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8449" y="2943171"/>
            <a:ext cx="855879" cy="855879"/>
          </a:xfrm>
          <a:prstGeom prst="rect">
            <a:avLst/>
          </a:prstGeom>
        </p:spPr>
      </p:pic>
      <p:sp>
        <p:nvSpPr>
          <p:cNvPr id="6" name="Segnaposto contenuto 7">
            <a:extLst>
              <a:ext uri="{FF2B5EF4-FFF2-40B4-BE49-F238E27FC236}">
                <a16:creationId xmlns:a16="http://schemas.microsoft.com/office/drawing/2014/main" id="{81B3F6A4-199C-800C-6298-6A2204DBF572}"/>
              </a:ext>
            </a:extLst>
          </p:cNvPr>
          <p:cNvSpPr txBox="1">
            <a:spLocks/>
          </p:cNvSpPr>
          <p:nvPr/>
        </p:nvSpPr>
        <p:spPr>
          <a:xfrm>
            <a:off x="1019431" y="3195467"/>
            <a:ext cx="9277865" cy="788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bg2">
                    <a:lumMod val="50000"/>
                  </a:schemeClr>
                </a:solidFill>
                <a:effectLst/>
                <a:ea typeface="Calibri" panose="020F0502020204030204" pitchFamily="34" charset="0"/>
              </a:rPr>
              <a:t>Adaptation to Changing Conditions:</a:t>
            </a:r>
            <a:r>
              <a:rPr lang="en-GB" sz="2000" dirty="0">
                <a:solidFill>
                  <a:schemeClr val="bg2">
                    <a:lumMod val="50000"/>
                  </a:schemeClr>
                </a:solidFill>
                <a:effectLst/>
                <a:ea typeface="Calibri" panose="020F0502020204030204" pitchFamily="34" charset="0"/>
              </a:rPr>
              <a:t> </a:t>
            </a:r>
            <a:r>
              <a:rPr lang="en-GB" sz="1800" dirty="0">
                <a:solidFill>
                  <a:schemeClr val="bg2">
                    <a:lumMod val="50000"/>
                  </a:schemeClr>
                </a:solidFill>
                <a:effectLst/>
                <a:ea typeface="Calibri" panose="020F0502020204030204" pitchFamily="34" charset="0"/>
              </a:rPr>
              <a:t>Agricultural professionals often face challenges such as climate variability, market fluctuations, and regulatory changes</a:t>
            </a:r>
            <a:endParaRPr lang="en-US" sz="2800" dirty="0">
              <a:solidFill>
                <a:schemeClr val="bg2">
                  <a:lumMod val="50000"/>
                </a:schemeClr>
              </a:solidFill>
            </a:endParaRPr>
          </a:p>
          <a:p>
            <a:endParaRPr lang="en-GB" dirty="0"/>
          </a:p>
        </p:txBody>
      </p:sp>
      <p:pic>
        <p:nvPicPr>
          <p:cNvPr id="9" name="Picture 8" descr="A logo of a globe with leaves around it&#10;&#10;Description automatically generated">
            <a:extLst>
              <a:ext uri="{FF2B5EF4-FFF2-40B4-BE49-F238E27FC236}">
                <a16:creationId xmlns:a16="http://schemas.microsoft.com/office/drawing/2014/main" id="{8C14F2C7-4C76-404E-B65B-EAE125652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1" y="4047449"/>
            <a:ext cx="714375" cy="714375"/>
          </a:xfrm>
          <a:prstGeom prst="rect">
            <a:avLst/>
          </a:prstGeom>
        </p:spPr>
      </p:pic>
      <p:sp>
        <p:nvSpPr>
          <p:cNvPr id="10" name="Segnaposto contenuto 7">
            <a:extLst>
              <a:ext uri="{FF2B5EF4-FFF2-40B4-BE49-F238E27FC236}">
                <a16:creationId xmlns:a16="http://schemas.microsoft.com/office/drawing/2014/main" id="{77634E8D-B93B-C59D-3A47-6B115E256DEE}"/>
              </a:ext>
            </a:extLst>
          </p:cNvPr>
          <p:cNvSpPr txBox="1">
            <a:spLocks/>
          </p:cNvSpPr>
          <p:nvPr/>
        </p:nvSpPr>
        <p:spPr>
          <a:xfrm>
            <a:off x="2036464" y="4010228"/>
            <a:ext cx="9277865" cy="7888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solidFill>
                  <a:schemeClr val="bg2">
                    <a:lumMod val="50000"/>
                  </a:schemeClr>
                </a:solidFill>
                <a:effectLst/>
                <a:latin typeface="Calibri" panose="020F0502020204030204" pitchFamily="34" charset="0"/>
                <a:ea typeface="Calibri" panose="020F0502020204030204" pitchFamily="34" charset="0"/>
              </a:rPr>
              <a:t>Sustainable Practices: </a:t>
            </a:r>
            <a:r>
              <a:rPr lang="en-GB" sz="1800" dirty="0">
                <a:solidFill>
                  <a:schemeClr val="bg2">
                    <a:lumMod val="50000"/>
                  </a:schemeClr>
                </a:solidFill>
                <a:effectLst/>
                <a:latin typeface="Calibri" panose="020F0502020204030204" pitchFamily="34" charset="0"/>
                <a:ea typeface="Calibri" panose="020F0502020204030204" pitchFamily="34" charset="0"/>
              </a:rPr>
              <a:t>With a growing emphasis on sustainability in agriculture, professional development provides insights into environmentally friendly practices, resource management, and sustainable farming techniques</a:t>
            </a:r>
            <a:endParaRPr lang="en-GB" dirty="0">
              <a:solidFill>
                <a:schemeClr val="bg2">
                  <a:lumMod val="50000"/>
                </a:schemeClr>
              </a:solidFill>
            </a:endParaRPr>
          </a:p>
        </p:txBody>
      </p:sp>
      <p:pic>
        <p:nvPicPr>
          <p:cNvPr id="11" name="Picture 10" descr="A beaker with a coin and graph&#10;&#10;Description automatically generated">
            <a:extLst>
              <a:ext uri="{FF2B5EF4-FFF2-40B4-BE49-F238E27FC236}">
                <a16:creationId xmlns:a16="http://schemas.microsoft.com/office/drawing/2014/main" id="{5BAB2048-5B6F-E03E-4061-5491F946FA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3013" y="4942727"/>
            <a:ext cx="666750" cy="666750"/>
          </a:xfrm>
          <a:prstGeom prst="rect">
            <a:avLst/>
          </a:prstGeom>
        </p:spPr>
      </p:pic>
      <p:sp>
        <p:nvSpPr>
          <p:cNvPr id="12" name="Segnaposto contenuto 7">
            <a:extLst>
              <a:ext uri="{FF2B5EF4-FFF2-40B4-BE49-F238E27FC236}">
                <a16:creationId xmlns:a16="http://schemas.microsoft.com/office/drawing/2014/main" id="{4961702B-64CC-0498-134E-337439BE711D}"/>
              </a:ext>
            </a:extLst>
          </p:cNvPr>
          <p:cNvSpPr txBox="1">
            <a:spLocks/>
          </p:cNvSpPr>
          <p:nvPr/>
        </p:nvSpPr>
        <p:spPr>
          <a:xfrm>
            <a:off x="1038164" y="5141051"/>
            <a:ext cx="9277865" cy="788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bg2">
                    <a:lumMod val="50000"/>
                  </a:schemeClr>
                </a:solidFill>
                <a:effectLst/>
                <a:ea typeface="Calibri" panose="020F0502020204030204" pitchFamily="34" charset="0"/>
              </a:rPr>
              <a:t>Market Dynamics: </a:t>
            </a:r>
            <a:r>
              <a:rPr lang="en-GB" sz="1800" dirty="0">
                <a:solidFill>
                  <a:schemeClr val="bg2">
                    <a:lumMod val="50000"/>
                  </a:schemeClr>
                </a:solidFill>
                <a:effectLst/>
                <a:ea typeface="Calibri" panose="020F0502020204030204" pitchFamily="34" charset="0"/>
              </a:rPr>
              <a:t>Understanding market trends, consumer preferences, and global trade dynamics is essential for professionals in agriculture</a:t>
            </a:r>
            <a:endParaRPr lang="en-GB" dirty="0"/>
          </a:p>
        </p:txBody>
      </p:sp>
    </p:spTree>
    <p:extLst>
      <p:ext uri="{BB962C8B-B14F-4D97-AF65-F5344CB8AC3E}">
        <p14:creationId xmlns:p14="http://schemas.microsoft.com/office/powerpoint/2010/main" val="1520807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07538-7708-7622-5F2F-ED554458445A}"/>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B8590B90-1181-BB97-CD5A-971912A2460B}"/>
              </a:ext>
            </a:extLst>
          </p:cNvPr>
          <p:cNvSpPr>
            <a:spLocks noGrp="1"/>
          </p:cNvSpPr>
          <p:nvPr>
            <p:ph type="title"/>
          </p:nvPr>
        </p:nvSpPr>
        <p:spPr>
          <a:xfrm>
            <a:off x="838200" y="952885"/>
            <a:ext cx="10515600" cy="1009651"/>
          </a:xfrm>
        </p:spPr>
        <p:txBody>
          <a:bodyPr>
            <a:normAutofit fontScale="90000"/>
          </a:bodyPr>
          <a:lstStyle/>
          <a:p>
            <a:r>
              <a:rPr lang="it-IT" dirty="0"/>
              <a:t>Why farmers should pursue their professional development (2/2)</a:t>
            </a:r>
            <a:endParaRPr lang="en-GB" dirty="0"/>
          </a:p>
        </p:txBody>
      </p:sp>
      <p:sp>
        <p:nvSpPr>
          <p:cNvPr id="8" name="Segnaposto contenuto 7">
            <a:extLst>
              <a:ext uri="{FF2B5EF4-FFF2-40B4-BE49-F238E27FC236}">
                <a16:creationId xmlns:a16="http://schemas.microsoft.com/office/drawing/2014/main" id="{37741962-1CF6-F193-9CF2-24DBB698CD0E}"/>
              </a:ext>
            </a:extLst>
          </p:cNvPr>
          <p:cNvSpPr>
            <a:spLocks noGrp="1"/>
          </p:cNvSpPr>
          <p:nvPr>
            <p:ph idx="1"/>
          </p:nvPr>
        </p:nvSpPr>
        <p:spPr>
          <a:xfrm>
            <a:off x="2075934" y="2184594"/>
            <a:ext cx="9277865" cy="788815"/>
          </a:xfrm>
        </p:spPr>
        <p:txBody>
          <a:bodyPr>
            <a:normAutofit/>
          </a:bodyPr>
          <a:lstStyle/>
          <a:p>
            <a:pPr marL="0" indent="0">
              <a:buNone/>
            </a:pPr>
            <a:r>
              <a:rPr lang="en-GB" sz="2000" b="1" dirty="0">
                <a:solidFill>
                  <a:schemeClr val="bg2">
                    <a:lumMod val="50000"/>
                  </a:schemeClr>
                </a:solidFill>
              </a:rPr>
              <a:t>Networking and Collaboration: </a:t>
            </a:r>
            <a:r>
              <a:rPr lang="en-GB" sz="1800" dirty="0">
                <a:solidFill>
                  <a:schemeClr val="bg2">
                    <a:lumMod val="50000"/>
                  </a:schemeClr>
                </a:solidFill>
              </a:rPr>
              <a:t>Professional development events provide opportunities for networking and collaboration</a:t>
            </a:r>
            <a:endParaRPr lang="en-US" sz="2000" dirty="0">
              <a:solidFill>
                <a:schemeClr val="bg2">
                  <a:lumMod val="50000"/>
                </a:schemeClr>
              </a:solidFill>
            </a:endParaRPr>
          </a:p>
          <a:p>
            <a:endParaRPr lang="en-GB" dirty="0"/>
          </a:p>
        </p:txBody>
      </p:sp>
      <p:sp>
        <p:nvSpPr>
          <p:cNvPr id="2" name="Segnaposto piè di pagina 1">
            <a:extLst>
              <a:ext uri="{FF2B5EF4-FFF2-40B4-BE49-F238E27FC236}">
                <a16:creationId xmlns:a16="http://schemas.microsoft.com/office/drawing/2014/main" id="{F2BDCB49-E5FA-7F54-A299-BB03D8A8AE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Professional Development</a:t>
            </a:r>
          </a:p>
        </p:txBody>
      </p:sp>
      <p:sp>
        <p:nvSpPr>
          <p:cNvPr id="3" name="Segnaposto numero diapositiva 2">
            <a:extLst>
              <a:ext uri="{FF2B5EF4-FFF2-40B4-BE49-F238E27FC236}">
                <a16:creationId xmlns:a16="http://schemas.microsoft.com/office/drawing/2014/main" id="{290BA1EC-DBB7-3357-FFEA-61B7CE628EDA}"/>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
        <p:nvSpPr>
          <p:cNvPr id="6" name="Segnaposto contenuto 7">
            <a:extLst>
              <a:ext uri="{FF2B5EF4-FFF2-40B4-BE49-F238E27FC236}">
                <a16:creationId xmlns:a16="http://schemas.microsoft.com/office/drawing/2014/main" id="{0FC22CB9-5E1E-A367-5DC3-843D790C28A5}"/>
              </a:ext>
            </a:extLst>
          </p:cNvPr>
          <p:cNvSpPr txBox="1">
            <a:spLocks/>
          </p:cNvSpPr>
          <p:nvPr/>
        </p:nvSpPr>
        <p:spPr>
          <a:xfrm>
            <a:off x="1061784" y="3417811"/>
            <a:ext cx="9277865" cy="788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bg2">
                    <a:lumMod val="50000"/>
                  </a:schemeClr>
                </a:solidFill>
                <a:effectLst/>
                <a:latin typeface="Calibri" panose="020F0502020204030204" pitchFamily="34" charset="0"/>
                <a:ea typeface="Calibri" panose="020F0502020204030204" pitchFamily="34" charset="0"/>
              </a:rPr>
              <a:t>Policy and Regulation Compliance</a:t>
            </a:r>
            <a:r>
              <a:rPr lang="en-GB" sz="1800" b="1" dirty="0">
                <a:solidFill>
                  <a:schemeClr val="bg2">
                    <a:lumMod val="50000"/>
                  </a:schemeClr>
                </a:solidFill>
                <a:effectLst/>
                <a:latin typeface="Calibri" panose="020F0502020204030204" pitchFamily="34" charset="0"/>
                <a:ea typeface="Calibri" panose="020F0502020204030204" pitchFamily="34" charset="0"/>
              </a:rPr>
              <a:t>:</a:t>
            </a:r>
            <a:r>
              <a:rPr lang="en-GB" sz="1800" dirty="0">
                <a:solidFill>
                  <a:schemeClr val="bg2">
                    <a:lumMod val="50000"/>
                  </a:schemeClr>
                </a:solidFill>
                <a:effectLst/>
                <a:latin typeface="Calibri" panose="020F0502020204030204" pitchFamily="34" charset="0"/>
                <a:ea typeface="Calibri" panose="020F0502020204030204" pitchFamily="34" charset="0"/>
              </a:rPr>
              <a:t> Professionals in agriculture need to stay informed about changes in policies and regulations that impact their work.</a:t>
            </a:r>
            <a:endParaRPr lang="en-GB" dirty="0">
              <a:solidFill>
                <a:schemeClr val="bg2">
                  <a:lumMod val="50000"/>
                </a:schemeClr>
              </a:solidFill>
            </a:endParaRPr>
          </a:p>
        </p:txBody>
      </p:sp>
      <p:sp>
        <p:nvSpPr>
          <p:cNvPr id="10" name="Segnaposto contenuto 7">
            <a:extLst>
              <a:ext uri="{FF2B5EF4-FFF2-40B4-BE49-F238E27FC236}">
                <a16:creationId xmlns:a16="http://schemas.microsoft.com/office/drawing/2014/main" id="{6719A4C9-9228-7A1A-4510-035B10B80CAE}"/>
              </a:ext>
            </a:extLst>
          </p:cNvPr>
          <p:cNvSpPr txBox="1">
            <a:spLocks/>
          </p:cNvSpPr>
          <p:nvPr/>
        </p:nvSpPr>
        <p:spPr>
          <a:xfrm>
            <a:off x="1942902" y="4528660"/>
            <a:ext cx="9277865" cy="788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bg2">
                    <a:lumMod val="50000"/>
                  </a:schemeClr>
                </a:solidFill>
                <a:effectLst/>
                <a:latin typeface="Calibri" panose="020F0502020204030204" pitchFamily="34" charset="0"/>
                <a:ea typeface="Calibri" panose="020F0502020204030204" pitchFamily="34" charset="0"/>
              </a:rPr>
              <a:t>Improved Productivity and Efficiency</a:t>
            </a:r>
            <a:r>
              <a:rPr lang="en-GB" sz="1800" b="1" dirty="0">
                <a:solidFill>
                  <a:schemeClr val="bg2">
                    <a:lumMod val="50000"/>
                  </a:schemeClr>
                </a:solidFill>
                <a:effectLst/>
                <a:latin typeface="Calibri" panose="020F0502020204030204" pitchFamily="34" charset="0"/>
                <a:ea typeface="Calibri" panose="020F0502020204030204" pitchFamily="34" charset="0"/>
              </a:rPr>
              <a:t>:</a:t>
            </a:r>
            <a:r>
              <a:rPr lang="en-GB" sz="1800" dirty="0">
                <a:solidFill>
                  <a:schemeClr val="bg2">
                    <a:lumMod val="50000"/>
                  </a:schemeClr>
                </a:solidFill>
                <a:effectLst/>
                <a:latin typeface="Calibri" panose="020F0502020204030204" pitchFamily="34" charset="0"/>
                <a:ea typeface="Calibri" panose="020F0502020204030204" pitchFamily="34" charset="0"/>
              </a:rPr>
              <a:t> Continuous learning and skill enhancement contribute to improved productivity and efficiency in agricultural operations</a:t>
            </a:r>
            <a:r>
              <a:rPr lang="en-GB" sz="1800" dirty="0">
                <a:solidFill>
                  <a:srgbClr val="000000"/>
                </a:solidFill>
                <a:effectLst/>
                <a:latin typeface="Calibri" panose="020F0502020204030204" pitchFamily="34" charset="0"/>
                <a:ea typeface="Calibri" panose="020F0502020204030204" pitchFamily="34" charset="0"/>
              </a:rPr>
              <a:t>. </a:t>
            </a:r>
            <a:endParaRPr lang="en-GB" dirty="0">
              <a:solidFill>
                <a:schemeClr val="bg2">
                  <a:lumMod val="50000"/>
                </a:schemeClr>
              </a:solidFill>
            </a:endParaRPr>
          </a:p>
        </p:txBody>
      </p:sp>
      <p:pic>
        <p:nvPicPr>
          <p:cNvPr id="13" name="Picture 12" descr="A group of people with circles&#10;&#10;Description automatically generated">
            <a:extLst>
              <a:ext uri="{FF2B5EF4-FFF2-40B4-BE49-F238E27FC236}">
                <a16:creationId xmlns:a16="http://schemas.microsoft.com/office/drawing/2014/main" id="{969AEEFB-0ED3-9B74-D2FE-B7C4228E72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64" y="2175932"/>
            <a:ext cx="744220" cy="744220"/>
          </a:xfrm>
          <a:prstGeom prst="rect">
            <a:avLst/>
          </a:prstGeom>
        </p:spPr>
      </p:pic>
      <p:pic>
        <p:nvPicPr>
          <p:cNvPr id="14" name="Picture 13" descr="A graphic of a pen and a document&#10;&#10;Description automatically generated">
            <a:extLst>
              <a:ext uri="{FF2B5EF4-FFF2-40B4-BE49-F238E27FC236}">
                <a16:creationId xmlns:a16="http://schemas.microsoft.com/office/drawing/2014/main" id="{CD24D464-C84A-1C46-20BF-40865367A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4601" y="3431954"/>
            <a:ext cx="783997" cy="783997"/>
          </a:xfrm>
          <a:prstGeom prst="rect">
            <a:avLst/>
          </a:prstGeom>
        </p:spPr>
      </p:pic>
      <p:pic>
        <p:nvPicPr>
          <p:cNvPr id="15" name="Picture 14" descr="A colorful clock and gear&#10;&#10;Description automatically generated">
            <a:extLst>
              <a:ext uri="{FF2B5EF4-FFF2-40B4-BE49-F238E27FC236}">
                <a16:creationId xmlns:a16="http://schemas.microsoft.com/office/drawing/2014/main" id="{76A5A749-6058-227E-C057-5E6E345A1F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784" y="4378153"/>
            <a:ext cx="733425" cy="733425"/>
          </a:xfrm>
          <a:prstGeom prst="rect">
            <a:avLst/>
          </a:prstGeom>
        </p:spPr>
      </p:pic>
    </p:spTree>
    <p:extLst>
      <p:ext uri="{BB962C8B-B14F-4D97-AF65-F5344CB8AC3E}">
        <p14:creationId xmlns:p14="http://schemas.microsoft.com/office/powerpoint/2010/main" val="165807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US" sz="4400" dirty="0"/>
              <a:t>Verbal and non-verbal communication</a:t>
            </a:r>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sz="1200" dirty="0">
                <a:solidFill>
                  <a:schemeClr val="tx1">
                    <a:lumMod val="65000"/>
                    <a:lumOff val="35000"/>
                  </a:schemeClr>
                </a:solidFill>
              </a:rPr>
              <a:t>Module: Horizontal skills / Learning Unit: Soft skills / Sub Unit: Interpersonal communication</a:t>
            </a:r>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solidFill>
                  <a:schemeClr val="tx1">
                    <a:lumMod val="65000"/>
                    <a:lumOff val="35000"/>
                  </a:schemeClr>
                </a:solidFill>
              </a:rPr>
              <a:pPr/>
              <a:t>6</a:t>
            </a:fld>
            <a:endParaRPr lang="en-US" dirty="0">
              <a:solidFill>
                <a:schemeClr val="tx1">
                  <a:lumMod val="65000"/>
                  <a:lumOff val="35000"/>
                </a:schemeClr>
              </a:solidFill>
            </a:endParaRPr>
          </a:p>
        </p:txBody>
      </p:sp>
      <p:sp>
        <p:nvSpPr>
          <p:cNvPr id="6" name="CasellaDiTesto 5">
            <a:extLst>
              <a:ext uri="{FF2B5EF4-FFF2-40B4-BE49-F238E27FC236}">
                <a16:creationId xmlns:a16="http://schemas.microsoft.com/office/drawing/2014/main" id="{866990B1-12F6-2ACB-45EF-0A340E090740}"/>
              </a:ext>
            </a:extLst>
          </p:cNvPr>
          <p:cNvSpPr txBox="1"/>
          <p:nvPr/>
        </p:nvSpPr>
        <p:spPr>
          <a:xfrm>
            <a:off x="627477" y="1465106"/>
            <a:ext cx="10669414" cy="646331"/>
          </a:xfrm>
          <a:prstGeom prst="rect">
            <a:avLst/>
          </a:prstGeom>
          <a:noFill/>
        </p:spPr>
        <p:txBody>
          <a:bodyPr wrap="square" rtlCol="0">
            <a:spAutoFit/>
          </a:bodyPr>
          <a:lstStyle/>
          <a:p>
            <a:pPr algn="just"/>
            <a:r>
              <a:rPr lang="en-US" kern="100" dirty="0">
                <a:solidFill>
                  <a:schemeClr val="tx1">
                    <a:lumMod val="65000"/>
                    <a:lumOff val="35000"/>
                  </a:schemeClr>
                </a:solidFill>
                <a:latin typeface="Calibri" panose="020F0502020204030204" pitchFamily="34" charset="0"/>
                <a:ea typeface="Calibri" panose="020F0502020204030204" pitchFamily="34" charset="0"/>
              </a:rPr>
              <a:t>Two distinct yet intertwined forms of human interaction that collectively shape our ability to convey messages, emotions, and intentions effectively.</a:t>
            </a:r>
            <a:endParaRPr lang="it-IT" b="1" dirty="0">
              <a:solidFill>
                <a:schemeClr val="tx1">
                  <a:lumMod val="65000"/>
                  <a:lumOff val="35000"/>
                </a:schemeClr>
              </a:solidFill>
            </a:endParaRPr>
          </a:p>
        </p:txBody>
      </p:sp>
      <p:pic>
        <p:nvPicPr>
          <p:cNvPr id="7" name="Immagine 6">
            <a:extLst>
              <a:ext uri="{FF2B5EF4-FFF2-40B4-BE49-F238E27FC236}">
                <a16:creationId xmlns:a16="http://schemas.microsoft.com/office/drawing/2014/main" id="{682C0855-66AC-E250-BB57-2C8861DCAA30}"/>
              </a:ext>
            </a:extLst>
          </p:cNvPr>
          <p:cNvPicPr>
            <a:picLocks noChangeAspect="1"/>
          </p:cNvPicPr>
          <p:nvPr/>
        </p:nvPicPr>
        <p:blipFill>
          <a:blip r:embed="rId2"/>
          <a:stretch>
            <a:fillRect/>
          </a:stretch>
        </p:blipFill>
        <p:spPr>
          <a:xfrm>
            <a:off x="5728265" y="1854765"/>
            <a:ext cx="5568626" cy="4311586"/>
          </a:xfrm>
          <a:prstGeom prst="rect">
            <a:avLst/>
          </a:prstGeom>
        </p:spPr>
      </p:pic>
      <p:sp>
        <p:nvSpPr>
          <p:cNvPr id="8" name="CasellaDiTesto 7">
            <a:extLst>
              <a:ext uri="{FF2B5EF4-FFF2-40B4-BE49-F238E27FC236}">
                <a16:creationId xmlns:a16="http://schemas.microsoft.com/office/drawing/2014/main" id="{1EBEFABD-C843-29DB-C837-4B58BC41FB64}"/>
              </a:ext>
            </a:extLst>
          </p:cNvPr>
          <p:cNvSpPr txBox="1"/>
          <p:nvPr/>
        </p:nvSpPr>
        <p:spPr>
          <a:xfrm>
            <a:off x="627477" y="2456870"/>
            <a:ext cx="4922072" cy="1477328"/>
          </a:xfrm>
          <a:prstGeom prst="rect">
            <a:avLst/>
          </a:prstGeom>
          <a:noFill/>
        </p:spPr>
        <p:txBody>
          <a:bodyPr wrap="square">
            <a:spAutoFit/>
          </a:bodyPr>
          <a:lstStyle/>
          <a:p>
            <a:pPr algn="just"/>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Verbal Communication</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is the use of spoken or written words to convey messages. It's the linguistic component of communication, encompassing not only the words themselves but also their structure, tone, and context.</a:t>
            </a:r>
            <a:endParaRPr lang="it-IT" dirty="0">
              <a:solidFill>
                <a:schemeClr val="tx1">
                  <a:lumMod val="65000"/>
                  <a:lumOff val="35000"/>
                </a:schemeClr>
              </a:solidFill>
            </a:endParaRPr>
          </a:p>
        </p:txBody>
      </p:sp>
      <p:sp>
        <p:nvSpPr>
          <p:cNvPr id="9" name="CasellaDiTesto 8">
            <a:extLst>
              <a:ext uri="{FF2B5EF4-FFF2-40B4-BE49-F238E27FC236}">
                <a16:creationId xmlns:a16="http://schemas.microsoft.com/office/drawing/2014/main" id="{5209AE93-BA73-A943-0FDE-13F17432E2A6}"/>
              </a:ext>
            </a:extLst>
          </p:cNvPr>
          <p:cNvSpPr txBox="1"/>
          <p:nvPr/>
        </p:nvSpPr>
        <p:spPr>
          <a:xfrm>
            <a:off x="627477" y="4279631"/>
            <a:ext cx="4824199" cy="1200329"/>
          </a:xfrm>
          <a:prstGeom prst="rect">
            <a:avLst/>
          </a:prstGeom>
          <a:noFill/>
        </p:spPr>
        <p:txBody>
          <a:bodyPr wrap="square">
            <a:spAutoFit/>
          </a:bodyPr>
          <a:lstStyle/>
          <a:p>
            <a:pPr algn="just"/>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Non-verbal Communication</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on the other hand, encompasses all forms of communication without the use of words. It includes body language, facial expressions, eye contact and even silence.</a:t>
            </a:r>
            <a:endParaRPr lang="it-IT" dirty="0">
              <a:solidFill>
                <a:schemeClr val="tx1">
                  <a:lumMod val="65000"/>
                  <a:lumOff val="35000"/>
                </a:schemeClr>
              </a:solidFill>
            </a:endParaRPr>
          </a:p>
        </p:txBody>
      </p:sp>
      <p:sp>
        <p:nvSpPr>
          <p:cNvPr id="10" name="CasellaDiTesto 9">
            <a:extLst>
              <a:ext uri="{FF2B5EF4-FFF2-40B4-BE49-F238E27FC236}">
                <a16:creationId xmlns:a16="http://schemas.microsoft.com/office/drawing/2014/main" id="{5A54E508-0A30-52FA-514B-EDF336CB06DD}"/>
              </a:ext>
            </a:extLst>
          </p:cNvPr>
          <p:cNvSpPr txBox="1"/>
          <p:nvPr/>
        </p:nvSpPr>
        <p:spPr>
          <a:xfrm>
            <a:off x="7660325" y="6103940"/>
            <a:ext cx="2200766"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cs typeface="Open Sans" panose="020B0606030504020204" pitchFamily="34" charset="0"/>
              </a:rPr>
              <a:t>(Source</a:t>
            </a: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 </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hlinkClick r:id="rId3">
                  <a:extLst>
                    <a:ext uri="{A12FA001-AC4F-418D-AE19-62706E023703}">
                      <ahyp:hlinkClr xmlns:ahyp="http://schemas.microsoft.com/office/drawing/2018/hyperlinkcolor" val="tx"/>
                    </a:ext>
                  </a:extLst>
                </a:hlinkClick>
              </a:rPr>
              <a:t>Santander</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3144644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E7675-D97F-B1C8-21B4-53DF0B62E79F}"/>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281C95CD-EAA9-D41E-87FF-C033F8AF9486}"/>
              </a:ext>
            </a:extLst>
          </p:cNvPr>
          <p:cNvSpPr>
            <a:spLocks noGrp="1"/>
          </p:cNvSpPr>
          <p:nvPr>
            <p:ph type="title"/>
          </p:nvPr>
        </p:nvSpPr>
        <p:spPr>
          <a:xfrm>
            <a:off x="838200" y="952885"/>
            <a:ext cx="10515600" cy="1009651"/>
          </a:xfrm>
        </p:spPr>
        <p:txBody>
          <a:bodyPr>
            <a:normAutofit/>
          </a:bodyPr>
          <a:lstStyle/>
          <a:p>
            <a:r>
              <a:rPr lang="it-IT" dirty="0"/>
              <a:t>Self- awareness and Self- management</a:t>
            </a:r>
            <a:endParaRPr lang="en-GB" dirty="0"/>
          </a:p>
        </p:txBody>
      </p:sp>
      <p:sp>
        <p:nvSpPr>
          <p:cNvPr id="8" name="Segnaposto contenuto 7">
            <a:extLst>
              <a:ext uri="{FF2B5EF4-FFF2-40B4-BE49-F238E27FC236}">
                <a16:creationId xmlns:a16="http://schemas.microsoft.com/office/drawing/2014/main" id="{3A24D68D-7B70-F0E7-88B9-7589486DB44F}"/>
              </a:ext>
            </a:extLst>
          </p:cNvPr>
          <p:cNvSpPr>
            <a:spLocks noGrp="1"/>
          </p:cNvSpPr>
          <p:nvPr>
            <p:ph idx="1"/>
          </p:nvPr>
        </p:nvSpPr>
        <p:spPr>
          <a:xfrm>
            <a:off x="949410" y="1973956"/>
            <a:ext cx="4401065" cy="3206548"/>
          </a:xfrm>
        </p:spPr>
        <p:txBody>
          <a:bodyPr>
            <a:normAutofit/>
          </a:bodyPr>
          <a:lstStyle/>
          <a:p>
            <a:pPr marL="0" indent="0">
              <a:buNone/>
            </a:pPr>
            <a:r>
              <a:rPr lang="en-GB" sz="2000" b="1" dirty="0">
                <a:solidFill>
                  <a:schemeClr val="bg2">
                    <a:lumMod val="50000"/>
                  </a:schemeClr>
                </a:solidFill>
              </a:rPr>
              <a:t>Self- awareness</a:t>
            </a:r>
          </a:p>
          <a:p>
            <a:pPr marL="0" indent="0" algn="just">
              <a:buNone/>
            </a:pPr>
            <a:r>
              <a:rPr lang="en-GB" sz="2000" b="1" dirty="0">
                <a:solidFill>
                  <a:schemeClr val="bg2">
                    <a:lumMod val="50000"/>
                  </a:schemeClr>
                </a:solidFill>
              </a:rPr>
              <a:t>“</a:t>
            </a:r>
            <a:r>
              <a:rPr lang="en-GB" sz="1800" i="1" dirty="0">
                <a:solidFill>
                  <a:schemeClr val="bg2">
                    <a:lumMod val="50000"/>
                  </a:schemeClr>
                </a:solidFill>
                <a:effectLst/>
                <a:latin typeface="Calibri" panose="020F0502020204030204" pitchFamily="34" charset="0"/>
                <a:ea typeface="Times New Roman" panose="02020603050405020304" pitchFamily="18" charset="0"/>
              </a:rPr>
              <a:t>the ability to focus on yourself and how your actions, thoughts or feelings align or do not align with your internal patterns. If you have high self-awareness, you can objectively evaluate yourself, manage your emotions, align your </a:t>
            </a:r>
            <a:r>
              <a:rPr lang="en-GB" sz="1800" i="1" dirty="0" err="1">
                <a:solidFill>
                  <a:schemeClr val="bg2">
                    <a:lumMod val="50000"/>
                  </a:schemeClr>
                </a:solidFill>
                <a:effectLst/>
                <a:latin typeface="Calibri" panose="020F0502020204030204" pitchFamily="34" charset="0"/>
                <a:ea typeface="Times New Roman" panose="02020603050405020304" pitchFamily="18" charset="0"/>
              </a:rPr>
              <a:t>behavior</a:t>
            </a:r>
            <a:r>
              <a:rPr lang="en-GB" sz="1800" i="1" dirty="0">
                <a:solidFill>
                  <a:schemeClr val="bg2">
                    <a:lumMod val="50000"/>
                  </a:schemeClr>
                </a:solidFill>
                <a:effectLst/>
                <a:latin typeface="Calibri" panose="020F0502020204030204" pitchFamily="34" charset="0"/>
                <a:ea typeface="Times New Roman" panose="02020603050405020304" pitchFamily="18" charset="0"/>
              </a:rPr>
              <a:t> with your values, and correctly understand how others perceive you</a:t>
            </a:r>
            <a:r>
              <a:rPr lang="en-GB" sz="1800" dirty="0">
                <a:solidFill>
                  <a:schemeClr val="bg2">
                    <a:lumMod val="50000"/>
                  </a:schemeClr>
                </a:solidFill>
                <a:effectLst/>
                <a:latin typeface="Calibri" panose="020F0502020204030204" pitchFamily="34" charset="0"/>
                <a:ea typeface="Times New Roman" panose="02020603050405020304" pitchFamily="18" charset="0"/>
              </a:rPr>
              <a:t>.” (Duval &amp; </a:t>
            </a:r>
            <a:r>
              <a:rPr lang="en-GB" sz="1800" dirty="0" err="1">
                <a:solidFill>
                  <a:schemeClr val="bg2">
                    <a:lumMod val="50000"/>
                  </a:schemeClr>
                </a:solidFill>
                <a:effectLst/>
                <a:latin typeface="Calibri" panose="020F0502020204030204" pitchFamily="34" charset="0"/>
                <a:ea typeface="Times New Roman" panose="02020603050405020304" pitchFamily="18" charset="0"/>
              </a:rPr>
              <a:t>Wicklund</a:t>
            </a:r>
            <a:r>
              <a:rPr lang="en-GB" sz="1800" dirty="0">
                <a:solidFill>
                  <a:schemeClr val="bg2">
                    <a:lumMod val="50000"/>
                  </a:schemeClr>
                </a:solidFill>
                <a:effectLst/>
                <a:latin typeface="Calibri" panose="020F0502020204030204" pitchFamily="34" charset="0"/>
                <a:ea typeface="Times New Roman" panose="02020603050405020304" pitchFamily="18" charset="0"/>
              </a:rPr>
              <a:t>, 1972)</a:t>
            </a:r>
          </a:p>
          <a:p>
            <a:pPr marL="0" indent="0" algn="just">
              <a:buNone/>
            </a:pPr>
            <a:r>
              <a:rPr lang="en-GB" sz="1800" dirty="0">
                <a:solidFill>
                  <a:schemeClr val="bg2">
                    <a:lumMod val="50000"/>
                  </a:schemeClr>
                </a:solidFill>
                <a:latin typeface="Calibri" panose="020F0502020204030204" pitchFamily="34" charset="0"/>
              </a:rPr>
              <a:t>It is distinguished in </a:t>
            </a:r>
            <a:r>
              <a:rPr lang="en-GB" sz="1800" b="1" dirty="0">
                <a:solidFill>
                  <a:srgbClr val="94C020"/>
                </a:solidFill>
                <a:latin typeface="Calibri" panose="020F0502020204030204" pitchFamily="34" charset="0"/>
              </a:rPr>
              <a:t>internal</a:t>
            </a:r>
            <a:r>
              <a:rPr lang="en-GB" sz="1800" dirty="0">
                <a:solidFill>
                  <a:schemeClr val="bg2">
                    <a:lumMod val="50000"/>
                  </a:schemeClr>
                </a:solidFill>
                <a:latin typeface="Calibri" panose="020F0502020204030204" pitchFamily="34" charset="0"/>
              </a:rPr>
              <a:t> and </a:t>
            </a:r>
            <a:r>
              <a:rPr lang="en-GB" sz="1800" b="1" dirty="0">
                <a:solidFill>
                  <a:srgbClr val="94C020"/>
                </a:solidFill>
                <a:latin typeface="Calibri" panose="020F0502020204030204" pitchFamily="34" charset="0"/>
              </a:rPr>
              <a:t>external</a:t>
            </a:r>
            <a:r>
              <a:rPr lang="en-GB" sz="1800" dirty="0">
                <a:solidFill>
                  <a:schemeClr val="bg2">
                    <a:lumMod val="50000"/>
                  </a:schemeClr>
                </a:solidFill>
                <a:latin typeface="Calibri" panose="020F0502020204030204" pitchFamily="34" charset="0"/>
              </a:rPr>
              <a:t> self- awareness</a:t>
            </a:r>
            <a:endParaRPr lang="en-GB" dirty="0">
              <a:solidFill>
                <a:schemeClr val="bg2">
                  <a:lumMod val="50000"/>
                </a:schemeClr>
              </a:solidFill>
            </a:endParaRPr>
          </a:p>
        </p:txBody>
      </p:sp>
      <p:sp>
        <p:nvSpPr>
          <p:cNvPr id="2" name="Segnaposto piè di pagina 1">
            <a:extLst>
              <a:ext uri="{FF2B5EF4-FFF2-40B4-BE49-F238E27FC236}">
                <a16:creationId xmlns:a16="http://schemas.microsoft.com/office/drawing/2014/main" id="{19EE672F-0C38-4796-8D9B-B1DA6AE3C340}"/>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Sub-Unit: Professional Development</a:t>
            </a:r>
          </a:p>
        </p:txBody>
      </p:sp>
      <p:sp>
        <p:nvSpPr>
          <p:cNvPr id="3" name="Segnaposto numero diapositiva 2">
            <a:extLst>
              <a:ext uri="{FF2B5EF4-FFF2-40B4-BE49-F238E27FC236}">
                <a16:creationId xmlns:a16="http://schemas.microsoft.com/office/drawing/2014/main" id="{9B9F046B-8D54-64E8-0B85-745217C0D140}"/>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
        <p:nvSpPr>
          <p:cNvPr id="6" name="Segnaposto contenuto 7">
            <a:extLst>
              <a:ext uri="{FF2B5EF4-FFF2-40B4-BE49-F238E27FC236}">
                <a16:creationId xmlns:a16="http://schemas.microsoft.com/office/drawing/2014/main" id="{4F2415C6-C7BC-6DAA-3B07-41E047063E75}"/>
              </a:ext>
            </a:extLst>
          </p:cNvPr>
          <p:cNvSpPr txBox="1">
            <a:spLocks/>
          </p:cNvSpPr>
          <p:nvPr/>
        </p:nvSpPr>
        <p:spPr>
          <a:xfrm>
            <a:off x="6556156" y="2149138"/>
            <a:ext cx="4569044" cy="3224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bg2">
                    <a:lumMod val="50000"/>
                  </a:schemeClr>
                </a:solidFill>
                <a:effectLst/>
                <a:latin typeface="Calibri" panose="020F0502020204030204" pitchFamily="34" charset="0"/>
                <a:ea typeface="Calibri" panose="020F0502020204030204" pitchFamily="34" charset="0"/>
              </a:rPr>
              <a:t>Self – management</a:t>
            </a:r>
          </a:p>
          <a:p>
            <a:pPr marL="0" indent="0" algn="just">
              <a:buFont typeface="Arial" panose="020B0604020202020204" pitchFamily="34" charset="0"/>
              <a:buNone/>
            </a:pPr>
            <a:r>
              <a:rPr lang="en-GB" sz="1800" dirty="0">
                <a:effectLst/>
                <a:latin typeface="Calibri" panose="020F0502020204030204" pitchFamily="34" charset="0"/>
                <a:ea typeface="Times New Roman" panose="02020603050405020304" pitchFamily="18" charset="0"/>
              </a:rPr>
              <a:t>“</a:t>
            </a:r>
            <a:r>
              <a:rPr lang="en-GB" sz="1800" i="1" dirty="0">
                <a:solidFill>
                  <a:schemeClr val="bg2">
                    <a:lumMod val="50000"/>
                  </a:schemeClr>
                </a:solidFill>
                <a:effectLst/>
                <a:latin typeface="Calibri" panose="020F0502020204030204" pitchFamily="34" charset="0"/>
                <a:ea typeface="Times New Roman" panose="02020603050405020304" pitchFamily="18" charset="0"/>
              </a:rPr>
              <a:t>an individual's ability to take responsibility for and control over his/her own actions, </a:t>
            </a:r>
            <a:r>
              <a:rPr lang="en-GB" sz="1800" i="1" dirty="0" err="1">
                <a:solidFill>
                  <a:schemeClr val="bg2">
                    <a:lumMod val="50000"/>
                  </a:schemeClr>
                </a:solidFill>
                <a:effectLst/>
                <a:latin typeface="Calibri" panose="020F0502020204030204" pitchFamily="34" charset="0"/>
                <a:ea typeface="Times New Roman" panose="02020603050405020304" pitchFamily="18" charset="0"/>
              </a:rPr>
              <a:t>behaviors</a:t>
            </a:r>
            <a:r>
              <a:rPr lang="en-GB" sz="1800" i="1" dirty="0">
                <a:solidFill>
                  <a:schemeClr val="bg2">
                    <a:lumMod val="50000"/>
                  </a:schemeClr>
                </a:solidFill>
                <a:effectLst/>
                <a:latin typeface="Calibri" panose="020F0502020204030204" pitchFamily="34" charset="0"/>
                <a:ea typeface="Times New Roman" panose="02020603050405020304" pitchFamily="18" charset="0"/>
              </a:rPr>
              <a:t>, and decisions</a:t>
            </a:r>
            <a:r>
              <a:rPr lang="en-GB" sz="1800" dirty="0">
                <a:solidFill>
                  <a:schemeClr val="bg2">
                    <a:lumMod val="50000"/>
                  </a:schemeClr>
                </a:solidFill>
                <a:effectLst/>
                <a:latin typeface="Calibri" panose="020F0502020204030204" pitchFamily="34" charset="0"/>
                <a:ea typeface="Times New Roman" panose="02020603050405020304" pitchFamily="18" charset="0"/>
              </a:rPr>
              <a:t>”(Munro, 2016). </a:t>
            </a:r>
          </a:p>
          <a:p>
            <a:pPr marL="0" indent="0" algn="just">
              <a:buFont typeface="Arial" panose="020B0604020202020204" pitchFamily="34" charset="0"/>
              <a:buNone/>
            </a:pPr>
            <a:r>
              <a:rPr lang="en-GB" sz="1800" dirty="0">
                <a:solidFill>
                  <a:schemeClr val="bg2">
                    <a:lumMod val="50000"/>
                  </a:schemeClr>
                </a:solidFill>
              </a:rPr>
              <a:t>It is a </a:t>
            </a:r>
            <a:r>
              <a:rPr lang="en-GB" sz="1800" b="1" dirty="0">
                <a:solidFill>
                  <a:srgbClr val="94C020"/>
                </a:solidFill>
              </a:rPr>
              <a:t>multidimensional skill set </a:t>
            </a:r>
            <a:r>
              <a:rPr lang="en-GB" sz="1800" dirty="0">
                <a:solidFill>
                  <a:srgbClr val="595959"/>
                </a:solidFill>
              </a:rPr>
              <a:t>(including time management, emotional regulation, and goal setting, personal accountability, continuous improvement)  </a:t>
            </a:r>
            <a:r>
              <a:rPr lang="en-GB" sz="1800" dirty="0">
                <a:solidFill>
                  <a:schemeClr val="bg2">
                    <a:lumMod val="50000"/>
                  </a:schemeClr>
                </a:solidFill>
              </a:rPr>
              <a:t>that contributes to overall effectiveness and well-being. </a:t>
            </a:r>
          </a:p>
        </p:txBody>
      </p:sp>
      <p:sp>
        <p:nvSpPr>
          <p:cNvPr id="10" name="Segnaposto contenuto 7">
            <a:extLst>
              <a:ext uri="{FF2B5EF4-FFF2-40B4-BE49-F238E27FC236}">
                <a16:creationId xmlns:a16="http://schemas.microsoft.com/office/drawing/2014/main" id="{CFE76658-326B-06D0-DA92-7F65E9B293CA}"/>
              </a:ext>
            </a:extLst>
          </p:cNvPr>
          <p:cNvSpPr txBox="1">
            <a:spLocks/>
          </p:cNvSpPr>
          <p:nvPr/>
        </p:nvSpPr>
        <p:spPr>
          <a:xfrm>
            <a:off x="1847335" y="5315282"/>
            <a:ext cx="9277865" cy="788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it-IT"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it-IT" sz="2400" kern="1200">
                <a:solidFill>
                  <a:srgbClr val="59595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it-IT" sz="2000" kern="1200">
                <a:solidFill>
                  <a:srgbClr val="59595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8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rgbClr val="94C020"/>
                </a:solidFill>
                <a:effectLst/>
                <a:latin typeface="Calibri" panose="020F0502020204030204" pitchFamily="34" charset="0"/>
                <a:ea typeface="Calibri" panose="020F0502020204030204" pitchFamily="34" charset="0"/>
              </a:rPr>
              <a:t>Both</a:t>
            </a:r>
            <a:r>
              <a:rPr lang="en-GB" sz="2000" b="1" dirty="0">
                <a:solidFill>
                  <a:schemeClr val="bg2">
                    <a:lumMod val="50000"/>
                  </a:schemeClr>
                </a:solidFill>
                <a:effectLst/>
                <a:latin typeface="Calibri" panose="020F0502020204030204" pitchFamily="34" charset="0"/>
                <a:ea typeface="Calibri" panose="020F0502020204030204" pitchFamily="34" charset="0"/>
              </a:rPr>
              <a:t> constitute the key </a:t>
            </a:r>
            <a:r>
              <a:rPr lang="en-GB" sz="2000" b="1" dirty="0">
                <a:solidFill>
                  <a:srgbClr val="94C020"/>
                </a:solidFill>
                <a:effectLst/>
                <a:latin typeface="Calibri" panose="020F0502020204030204" pitchFamily="34" charset="0"/>
                <a:ea typeface="Calibri" panose="020F0502020204030204" pitchFamily="34" charset="0"/>
              </a:rPr>
              <a:t>personal qualities </a:t>
            </a:r>
            <a:r>
              <a:rPr lang="en-GB" sz="2000" b="1" dirty="0">
                <a:solidFill>
                  <a:schemeClr val="bg2">
                    <a:lumMod val="50000"/>
                  </a:schemeClr>
                </a:solidFill>
                <a:effectLst/>
                <a:latin typeface="Calibri" panose="020F0502020204030204" pitchFamily="34" charset="0"/>
                <a:ea typeface="Calibri" panose="020F0502020204030204" pitchFamily="34" charset="0"/>
              </a:rPr>
              <a:t>that one should possess in order to take ownership of his/her own personal development. </a:t>
            </a:r>
            <a:endParaRPr lang="en-GB" dirty="0">
              <a:solidFill>
                <a:schemeClr val="bg2">
                  <a:lumMod val="50000"/>
                </a:schemeClr>
              </a:solidFill>
            </a:endParaRPr>
          </a:p>
        </p:txBody>
      </p:sp>
    </p:spTree>
    <p:extLst>
      <p:ext uri="{BB962C8B-B14F-4D97-AF65-F5344CB8AC3E}">
        <p14:creationId xmlns:p14="http://schemas.microsoft.com/office/powerpoint/2010/main" val="7026941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424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279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9979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55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r>
              <a:rPr lang="en-US" sz="4400" dirty="0"/>
              <a:t>Main differences between verbal and non-verbal communication</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Interpersonal communication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7</a:t>
            </a:fld>
            <a:endParaRPr lang="en-US" dirty="0"/>
          </a:p>
        </p:txBody>
      </p:sp>
      <p:graphicFrame>
        <p:nvGraphicFramePr>
          <p:cNvPr id="4" name="Tabella 3">
            <a:extLst>
              <a:ext uri="{FF2B5EF4-FFF2-40B4-BE49-F238E27FC236}">
                <a16:creationId xmlns:a16="http://schemas.microsoft.com/office/drawing/2014/main" id="{870D6871-A4FF-A132-621D-B129564F745F}"/>
              </a:ext>
            </a:extLst>
          </p:cNvPr>
          <p:cNvGraphicFramePr>
            <a:graphicFrameLocks noGrp="1"/>
          </p:cNvGraphicFramePr>
          <p:nvPr>
            <p:extLst>
              <p:ext uri="{D42A27DB-BD31-4B8C-83A1-F6EECF244321}">
                <p14:modId xmlns:p14="http://schemas.microsoft.com/office/powerpoint/2010/main" val="3146462354"/>
              </p:ext>
            </p:extLst>
          </p:nvPr>
        </p:nvGraphicFramePr>
        <p:xfrm>
          <a:off x="470647" y="1954665"/>
          <a:ext cx="11174505" cy="4398919"/>
        </p:xfrm>
        <a:graphic>
          <a:graphicData uri="http://schemas.openxmlformats.org/drawingml/2006/table">
            <a:tbl>
              <a:tblPr firstRow="1" firstCol="1" bandRow="1">
                <a:tableStyleId>{68D230F3-CF80-4859-8CE7-A43EE81993B5}</a:tableStyleId>
              </a:tblPr>
              <a:tblGrid>
                <a:gridCol w="2864224">
                  <a:extLst>
                    <a:ext uri="{9D8B030D-6E8A-4147-A177-3AD203B41FA5}">
                      <a16:colId xmlns:a16="http://schemas.microsoft.com/office/drawing/2014/main" val="2613746447"/>
                    </a:ext>
                  </a:extLst>
                </a:gridCol>
                <a:gridCol w="2971800">
                  <a:extLst>
                    <a:ext uri="{9D8B030D-6E8A-4147-A177-3AD203B41FA5}">
                      <a16:colId xmlns:a16="http://schemas.microsoft.com/office/drawing/2014/main" val="3048448982"/>
                    </a:ext>
                  </a:extLst>
                </a:gridCol>
                <a:gridCol w="5338481">
                  <a:extLst>
                    <a:ext uri="{9D8B030D-6E8A-4147-A177-3AD203B41FA5}">
                      <a16:colId xmlns:a16="http://schemas.microsoft.com/office/drawing/2014/main" val="1785320057"/>
                    </a:ext>
                  </a:extLst>
                </a:gridCol>
              </a:tblGrid>
              <a:tr h="439732">
                <a:tc>
                  <a:txBody>
                    <a:bodyPr/>
                    <a:lstStyle/>
                    <a:p>
                      <a:pPr algn="just">
                        <a:lnSpc>
                          <a:spcPct val="107000"/>
                        </a:lnSpc>
                        <a:spcAft>
                          <a:spcPts val="800"/>
                        </a:spcAft>
                      </a:pPr>
                      <a:r>
                        <a:rPr lang="en-US" sz="2000" kern="100" dirty="0">
                          <a:solidFill>
                            <a:schemeClr val="tx1">
                              <a:lumMod val="65000"/>
                              <a:lumOff val="35000"/>
                            </a:schemeClr>
                          </a:solidFill>
                          <a:effectLst/>
                        </a:rPr>
                        <a:t>Basis</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dirty="0">
                          <a:solidFill>
                            <a:schemeClr val="tx1">
                              <a:lumMod val="65000"/>
                              <a:lumOff val="35000"/>
                            </a:schemeClr>
                          </a:solidFill>
                          <a:effectLst/>
                        </a:rPr>
                        <a:t>Verbal Communication</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Non-verbal Communication</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2525558478"/>
                  </a:ext>
                </a:extLst>
              </a:tr>
              <a:tr h="745505">
                <a:tc>
                  <a:txBody>
                    <a:bodyPr/>
                    <a:lstStyle/>
                    <a:p>
                      <a:pPr algn="just">
                        <a:lnSpc>
                          <a:spcPct val="107000"/>
                        </a:lnSpc>
                        <a:spcAft>
                          <a:spcPts val="1125"/>
                        </a:spcAft>
                      </a:pPr>
                      <a:r>
                        <a:rPr lang="en-US" sz="2000" kern="100">
                          <a:solidFill>
                            <a:schemeClr val="tx1">
                              <a:lumMod val="65000"/>
                              <a:lumOff val="35000"/>
                            </a:schemeClr>
                          </a:solidFill>
                          <a:effectLst/>
                        </a:rPr>
                        <a:t>Use of words</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Use of oral or written words</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Other than oral or written words</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121652532"/>
                  </a:ext>
                </a:extLst>
              </a:tr>
              <a:tr h="745505">
                <a:tc>
                  <a:txBody>
                    <a:bodyPr/>
                    <a:lstStyle/>
                    <a:p>
                      <a:pPr algn="just">
                        <a:lnSpc>
                          <a:spcPct val="107000"/>
                        </a:lnSpc>
                        <a:spcAft>
                          <a:spcPts val="1125"/>
                        </a:spcAft>
                      </a:pPr>
                      <a:r>
                        <a:rPr lang="en-US" sz="2000" kern="100" dirty="0">
                          <a:solidFill>
                            <a:schemeClr val="tx1">
                              <a:lumMod val="65000"/>
                              <a:lumOff val="35000"/>
                            </a:schemeClr>
                          </a:solidFill>
                          <a:effectLst/>
                        </a:rPr>
                        <a:t>Types</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Oral and written</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dirty="0">
                          <a:solidFill>
                            <a:schemeClr val="tx1">
                              <a:lumMod val="65000"/>
                              <a:lumOff val="35000"/>
                            </a:schemeClr>
                          </a:solidFill>
                          <a:effectLst/>
                        </a:rPr>
                        <a:t>Facial expression, body movement and posture, gestures, eye contact, touch, space, but also visual, audio, audio-visual, </a:t>
                      </a:r>
                      <a:r>
                        <a:rPr lang="en-US" sz="2000" kern="100" dirty="0" err="1">
                          <a:solidFill>
                            <a:schemeClr val="tx1">
                              <a:lumMod val="65000"/>
                              <a:lumOff val="35000"/>
                            </a:schemeClr>
                          </a:solidFill>
                          <a:effectLst/>
                        </a:rPr>
                        <a:t>etc</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3528421916"/>
                  </a:ext>
                </a:extLst>
              </a:tr>
              <a:tr h="562438">
                <a:tc>
                  <a:txBody>
                    <a:bodyPr/>
                    <a:lstStyle/>
                    <a:p>
                      <a:pPr algn="just">
                        <a:lnSpc>
                          <a:spcPct val="107000"/>
                        </a:lnSpc>
                        <a:spcAft>
                          <a:spcPts val="1125"/>
                        </a:spcAft>
                      </a:pPr>
                      <a:r>
                        <a:rPr lang="en-US" sz="2000" kern="100" dirty="0">
                          <a:solidFill>
                            <a:schemeClr val="tx1">
                              <a:lumMod val="65000"/>
                              <a:lumOff val="35000"/>
                            </a:schemeClr>
                          </a:solidFill>
                          <a:effectLst/>
                        </a:rPr>
                        <a:t>Understanding</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Easy</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dirty="0">
                          <a:solidFill>
                            <a:schemeClr val="tx1">
                              <a:lumMod val="65000"/>
                              <a:lumOff val="35000"/>
                            </a:schemeClr>
                          </a:solidFill>
                          <a:effectLst/>
                        </a:rPr>
                        <a:t>Comparatively difficult</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4202908242"/>
                  </a:ext>
                </a:extLst>
              </a:tr>
              <a:tr h="562438">
                <a:tc>
                  <a:txBody>
                    <a:bodyPr/>
                    <a:lstStyle/>
                    <a:p>
                      <a:pPr algn="just">
                        <a:lnSpc>
                          <a:spcPct val="107000"/>
                        </a:lnSpc>
                        <a:spcAft>
                          <a:spcPts val="1125"/>
                        </a:spcAft>
                      </a:pPr>
                      <a:r>
                        <a:rPr lang="en-US" sz="2000" kern="100">
                          <a:solidFill>
                            <a:schemeClr val="tx1">
                              <a:lumMod val="65000"/>
                              <a:lumOff val="35000"/>
                            </a:schemeClr>
                          </a:solidFill>
                          <a:effectLst/>
                        </a:rPr>
                        <a:t>Structure</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Well structured</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dirty="0">
                          <a:solidFill>
                            <a:schemeClr val="tx1">
                              <a:lumMod val="65000"/>
                              <a:lumOff val="35000"/>
                            </a:schemeClr>
                          </a:solidFill>
                          <a:effectLst/>
                        </a:rPr>
                        <a:t>Lacks in formal structure</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1406822398"/>
                  </a:ext>
                </a:extLst>
              </a:tr>
              <a:tr h="562438">
                <a:tc>
                  <a:txBody>
                    <a:bodyPr/>
                    <a:lstStyle/>
                    <a:p>
                      <a:pPr algn="just">
                        <a:lnSpc>
                          <a:spcPct val="107000"/>
                        </a:lnSpc>
                        <a:spcAft>
                          <a:spcPts val="1125"/>
                        </a:spcAft>
                      </a:pPr>
                      <a:r>
                        <a:rPr lang="en-US" sz="2000" kern="100">
                          <a:solidFill>
                            <a:schemeClr val="tx1">
                              <a:lumMod val="65000"/>
                              <a:lumOff val="35000"/>
                            </a:schemeClr>
                          </a:solidFill>
                          <a:effectLst/>
                        </a:rPr>
                        <a:t>Distortion of information</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Less possible</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dirty="0">
                          <a:solidFill>
                            <a:schemeClr val="tx1">
                              <a:lumMod val="65000"/>
                              <a:lumOff val="35000"/>
                            </a:schemeClr>
                          </a:solidFill>
                          <a:effectLst/>
                        </a:rPr>
                        <a:t>Highly possible</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3398665309"/>
                  </a:ext>
                </a:extLst>
              </a:tr>
              <a:tr h="562438">
                <a:tc>
                  <a:txBody>
                    <a:bodyPr/>
                    <a:lstStyle/>
                    <a:p>
                      <a:pPr algn="just">
                        <a:lnSpc>
                          <a:spcPct val="107000"/>
                        </a:lnSpc>
                        <a:spcAft>
                          <a:spcPts val="1125"/>
                        </a:spcAft>
                      </a:pPr>
                      <a:r>
                        <a:rPr lang="en-US" sz="2000" kern="100">
                          <a:solidFill>
                            <a:schemeClr val="tx1">
                              <a:lumMod val="65000"/>
                              <a:lumOff val="35000"/>
                            </a:schemeClr>
                          </a:solidFill>
                          <a:effectLst/>
                        </a:rPr>
                        <a:t>Feedback</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a:solidFill>
                            <a:schemeClr val="tx1">
                              <a:lumMod val="65000"/>
                              <a:lumOff val="35000"/>
                            </a:schemeClr>
                          </a:solidFill>
                          <a:effectLst/>
                        </a:rPr>
                        <a:t>Less and delayed feedback</a:t>
                      </a:r>
                      <a:endParaRPr lang="it-IT" sz="240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tc>
                  <a:txBody>
                    <a:bodyPr/>
                    <a:lstStyle/>
                    <a:p>
                      <a:pPr algn="just">
                        <a:lnSpc>
                          <a:spcPct val="107000"/>
                        </a:lnSpc>
                        <a:spcAft>
                          <a:spcPts val="1125"/>
                        </a:spcAft>
                      </a:pPr>
                      <a:r>
                        <a:rPr lang="en-US" sz="2000" kern="100" dirty="0">
                          <a:solidFill>
                            <a:schemeClr val="tx1">
                              <a:lumMod val="65000"/>
                              <a:lumOff val="35000"/>
                            </a:schemeClr>
                          </a:solidFill>
                          <a:effectLst/>
                        </a:rPr>
                        <a:t>Gives a lot of feedback</a:t>
                      </a:r>
                      <a:endParaRPr lang="it-IT" sz="24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a:txBody>
                  <a:tcPr marL="68580" marR="68580" marT="0" marB="0"/>
                </a:tc>
                <a:extLst>
                  <a:ext uri="{0D108BD9-81ED-4DB2-BD59-A6C34878D82A}">
                    <a16:rowId xmlns:a16="http://schemas.microsoft.com/office/drawing/2014/main" val="1653104977"/>
                  </a:ext>
                </a:extLst>
              </a:tr>
            </a:tbl>
          </a:graphicData>
        </a:graphic>
      </p:graphicFrame>
    </p:spTree>
    <p:extLst>
      <p:ext uri="{BB962C8B-B14F-4D97-AF65-F5344CB8AC3E}">
        <p14:creationId xmlns:p14="http://schemas.microsoft.com/office/powerpoint/2010/main" val="145548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it-IT" dirty="0"/>
              <a:t>Practical Activity #1</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Interpersonal communication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8</a:t>
            </a:fld>
            <a:endParaRPr lang="en-US" dirty="0"/>
          </a:p>
        </p:txBody>
      </p:sp>
      <p:sp>
        <p:nvSpPr>
          <p:cNvPr id="6" name="Segnaposto contenuto 7">
            <a:extLst>
              <a:ext uri="{FF2B5EF4-FFF2-40B4-BE49-F238E27FC236}">
                <a16:creationId xmlns:a16="http://schemas.microsoft.com/office/drawing/2014/main" id="{F2ABEB4C-E89E-81EA-913B-5AC3A510FFE2}"/>
              </a:ext>
            </a:extLst>
          </p:cNvPr>
          <p:cNvSpPr>
            <a:spLocks noGrp="1"/>
          </p:cNvSpPr>
          <p:nvPr>
            <p:ph idx="1"/>
          </p:nvPr>
        </p:nvSpPr>
        <p:spPr>
          <a:xfrm>
            <a:off x="838200" y="1825625"/>
            <a:ext cx="10515600" cy="4351338"/>
          </a:xfrm>
        </p:spPr>
        <p:txBody>
          <a:bodyPr anchor="ctr"/>
          <a:lstStyle/>
          <a:p>
            <a:pPr marL="0" indent="0" algn="ctr">
              <a:buNone/>
            </a:pPr>
            <a:r>
              <a:rPr lang="en-US" sz="3600" b="1" dirty="0">
                <a:solidFill>
                  <a:schemeClr val="tx1">
                    <a:lumMod val="50000"/>
                    <a:lumOff val="50000"/>
                  </a:schemeClr>
                </a:solidFill>
              </a:rPr>
              <a:t>Group discussion </a:t>
            </a:r>
          </a:p>
          <a:p>
            <a:pPr marL="0" indent="0" algn="ctr">
              <a:buNone/>
            </a:pPr>
            <a:r>
              <a:rPr lang="en-US" dirty="0">
                <a:solidFill>
                  <a:schemeClr val="tx1">
                    <a:lumMod val="50000"/>
                    <a:lumOff val="50000"/>
                  </a:schemeClr>
                </a:solidFill>
              </a:rPr>
              <a:t>Think of a moment where you bargain with your boss for a promotion, or a decrease in prices to your supplier etc. </a:t>
            </a:r>
          </a:p>
          <a:p>
            <a:pPr marL="0" indent="0" algn="ctr">
              <a:buNone/>
            </a:pPr>
            <a:r>
              <a:rPr lang="en-US" dirty="0">
                <a:solidFill>
                  <a:schemeClr val="tx1">
                    <a:lumMod val="50000"/>
                    <a:lumOff val="50000"/>
                  </a:schemeClr>
                </a:solidFill>
              </a:rPr>
              <a:t>What was the first reaction of your boss, supplier </a:t>
            </a:r>
            <a:r>
              <a:rPr lang="en-US" dirty="0" err="1">
                <a:solidFill>
                  <a:schemeClr val="tx1">
                    <a:lumMod val="50000"/>
                    <a:lumOff val="50000"/>
                  </a:schemeClr>
                </a:solidFill>
              </a:rPr>
              <a:t>etc</a:t>
            </a:r>
            <a:r>
              <a:rPr lang="en-US" dirty="0">
                <a:solidFill>
                  <a:schemeClr val="tx1">
                    <a:lumMod val="50000"/>
                    <a:lumOff val="50000"/>
                  </a:schemeClr>
                </a:solidFill>
              </a:rPr>
              <a:t>?</a:t>
            </a:r>
          </a:p>
          <a:p>
            <a:pPr marL="0" indent="0" algn="ctr">
              <a:buNone/>
            </a:pPr>
            <a:r>
              <a:rPr lang="en-US" dirty="0">
                <a:solidFill>
                  <a:schemeClr val="tx1">
                    <a:lumMod val="50000"/>
                    <a:lumOff val="50000"/>
                  </a:schemeClr>
                </a:solidFill>
              </a:rPr>
              <a:t>What his/her body language signaled to you?</a:t>
            </a:r>
          </a:p>
          <a:p>
            <a:pPr marL="0" indent="0" algn="ctr">
              <a:buNone/>
            </a:pPr>
            <a:r>
              <a:rPr lang="en-US" dirty="0">
                <a:solidFill>
                  <a:schemeClr val="tx1">
                    <a:lumMod val="50000"/>
                    <a:lumOff val="50000"/>
                  </a:schemeClr>
                </a:solidFill>
              </a:rPr>
              <a:t>What was the final outcome ?(did you achieved what you initial asked for?)</a:t>
            </a:r>
          </a:p>
          <a:p>
            <a:pPr marL="0" indent="0">
              <a:buNone/>
            </a:pPr>
            <a:endParaRPr lang="en-GB" dirty="0"/>
          </a:p>
        </p:txBody>
      </p:sp>
    </p:spTree>
    <p:extLst>
      <p:ext uri="{BB962C8B-B14F-4D97-AF65-F5344CB8AC3E}">
        <p14:creationId xmlns:p14="http://schemas.microsoft.com/office/powerpoint/2010/main" val="311591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a:bodyPr>
          <a:lstStyle/>
          <a:p>
            <a:r>
              <a:rPr lang="en-US" sz="4400" dirty="0"/>
              <a:t>Effective speaking and active listening</a:t>
            </a:r>
            <a:endParaRPr lang="en-GB" dirty="0"/>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sz="1200" dirty="0">
                <a:solidFill>
                  <a:schemeClr val="bg1">
                    <a:lumMod val="65000"/>
                  </a:schemeClr>
                </a:solidFill>
              </a:rPr>
              <a:t>Module: Horizontal skills / Learning Unit: Soft skills / Sub Unit: Interpersonal communication</a:t>
            </a:r>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3" name="CasellaDiTesto 2">
            <a:extLst>
              <a:ext uri="{FF2B5EF4-FFF2-40B4-BE49-F238E27FC236}">
                <a16:creationId xmlns:a16="http://schemas.microsoft.com/office/drawing/2014/main" id="{316D938C-BC83-3F11-B34F-61BC0AA5C5AC}"/>
              </a:ext>
            </a:extLst>
          </p:cNvPr>
          <p:cNvSpPr txBox="1"/>
          <p:nvPr/>
        </p:nvSpPr>
        <p:spPr>
          <a:xfrm>
            <a:off x="550505" y="1643860"/>
            <a:ext cx="10879493" cy="1561005"/>
          </a:xfrm>
          <a:prstGeom prst="rect">
            <a:avLst/>
          </a:prstGeom>
          <a:noFill/>
        </p:spPr>
        <p:txBody>
          <a:bodyPr wrap="square" rtlCol="0">
            <a:spAutoFit/>
          </a:bodyPr>
          <a:lstStyle/>
          <a:p>
            <a:pPr algn="just">
              <a:lnSpc>
                <a:spcPct val="107000"/>
              </a:lnSpc>
              <a:spcAft>
                <a:spcPts val="600"/>
              </a:spcAft>
            </a:pP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Speaking</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800" b="1"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listening</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are two fundamental components of human communication that enable individuals to exchange ideas, information, emotions, and experiences. These two complementary skills are essential for effective and meaningful interactions in both personal and professional contexts.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Effective speakers </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are often </a:t>
            </a:r>
            <a:r>
              <a:rPr lang="en-US" sz="1800" u="sng"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effective listeners</a:t>
            </a:r>
            <a:r>
              <a:rPr lang="en-US" sz="1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as well because they understand the importance of receiving feedback and adjusting their communication style accordingly.</a:t>
            </a:r>
            <a:endParaRPr lang="it-IT" sz="1800" dirty="0">
              <a:solidFill>
                <a:schemeClr val="tx1">
                  <a:lumMod val="65000"/>
                  <a:lumOff val="35000"/>
                </a:schemeClr>
              </a:solidFill>
              <a:effectLst/>
              <a:latin typeface="Minion Pro"/>
              <a:ea typeface="Times New Roman" panose="02020603050405020304" pitchFamily="18" charset="0"/>
              <a:cs typeface="Open Sans" panose="020B0606030504020204" pitchFamily="34" charset="0"/>
            </a:endParaRPr>
          </a:p>
        </p:txBody>
      </p:sp>
      <p:pic>
        <p:nvPicPr>
          <p:cNvPr id="5" name="Immagine 4">
            <a:extLst>
              <a:ext uri="{FF2B5EF4-FFF2-40B4-BE49-F238E27FC236}">
                <a16:creationId xmlns:a16="http://schemas.microsoft.com/office/drawing/2014/main" id="{4C359E83-D60B-370E-27F5-74216168C8E3}"/>
              </a:ext>
            </a:extLst>
          </p:cNvPr>
          <p:cNvPicPr>
            <a:picLocks noChangeAspect="1"/>
          </p:cNvPicPr>
          <p:nvPr/>
        </p:nvPicPr>
        <p:blipFill>
          <a:blip r:embed="rId2"/>
          <a:stretch>
            <a:fillRect/>
          </a:stretch>
        </p:blipFill>
        <p:spPr>
          <a:xfrm>
            <a:off x="2610488" y="3070395"/>
            <a:ext cx="6759526" cy="3246401"/>
          </a:xfrm>
          <a:prstGeom prst="rect">
            <a:avLst/>
          </a:prstGeom>
        </p:spPr>
      </p:pic>
      <p:sp>
        <p:nvSpPr>
          <p:cNvPr id="4" name="CasellaDiTesto 3">
            <a:extLst>
              <a:ext uri="{FF2B5EF4-FFF2-40B4-BE49-F238E27FC236}">
                <a16:creationId xmlns:a16="http://schemas.microsoft.com/office/drawing/2014/main" id="{F4E090AA-CB82-9C65-CE3F-6D49936C8D41}"/>
              </a:ext>
            </a:extLst>
          </p:cNvPr>
          <p:cNvSpPr txBox="1"/>
          <p:nvPr/>
        </p:nvSpPr>
        <p:spPr>
          <a:xfrm>
            <a:off x="9555162" y="6043793"/>
            <a:ext cx="1530153" cy="276999"/>
          </a:xfrm>
          <a:prstGeom prst="rect">
            <a:avLst/>
          </a:prstGeom>
          <a:noFill/>
        </p:spPr>
        <p:txBody>
          <a:bodyPr wrap="square">
            <a:spAutoFit/>
          </a:bodyPr>
          <a:lstStyle/>
          <a:p>
            <a:pPr algn="ctr">
              <a:spcAft>
                <a:spcPts val="1000"/>
              </a:spcAft>
            </a:pPr>
            <a:r>
              <a:rPr lang="en-GB" sz="1200" dirty="0">
                <a:solidFill>
                  <a:schemeClr val="tx1">
                    <a:lumMod val="65000"/>
                    <a:lumOff val="35000"/>
                  </a:schemeClr>
                </a:solidFill>
                <a:effectLst/>
                <a:ea typeface="Times New Roman" panose="02020603050405020304" pitchFamily="18" charset="0"/>
                <a:cs typeface="Open Sans" panose="020B0606030504020204" pitchFamily="34" charset="0"/>
              </a:rPr>
              <a:t>(Source: </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hlinkClick r:id="rId3"/>
              </a:rPr>
              <a:t>thriveglobal</a:t>
            </a:r>
            <a:r>
              <a:rPr lang="en-GB" sz="1200" u="sng" dirty="0">
                <a:solidFill>
                  <a:schemeClr val="tx1">
                    <a:lumMod val="65000"/>
                    <a:lumOff val="35000"/>
                  </a:schemeClr>
                </a:solidFill>
                <a:effectLst/>
                <a:ea typeface="Times New Roman" panose="02020603050405020304" pitchFamily="18" charset="0"/>
                <a:cs typeface="Open Sans" panose="020B0606030504020204" pitchFamily="34" charset="0"/>
              </a:rPr>
              <a:t>)</a:t>
            </a:r>
            <a:endParaRPr lang="it-IT" sz="1200" dirty="0">
              <a:solidFill>
                <a:schemeClr val="tx1">
                  <a:lumMod val="65000"/>
                  <a:lumOff val="35000"/>
                </a:schemeClr>
              </a:solidFill>
              <a:effectLst/>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val="66930918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F37779-96B0-4F9C-8BF6-A873D74C27D4}"/>
</file>

<file path=customXml/itemProps2.xml><?xml version="1.0" encoding="utf-8"?>
<ds:datastoreItem xmlns:ds="http://schemas.openxmlformats.org/officeDocument/2006/customXml" ds:itemID="{23084184-BA09-486E-B756-4F746E5CE400}"/>
</file>

<file path=docProps/app.xml><?xml version="1.0" encoding="utf-8"?>
<Properties xmlns="http://schemas.openxmlformats.org/officeDocument/2006/extended-properties" xmlns:vt="http://schemas.openxmlformats.org/officeDocument/2006/docPropsVTypes">
  <Template/>
  <TotalTime>924</TotalTime>
  <Words>5326</Words>
  <Application>Microsoft Office PowerPoint</Application>
  <PresentationFormat>Widescreen</PresentationFormat>
  <Paragraphs>497</Paragraphs>
  <Slides>65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Calibri Light</vt:lpstr>
      <vt:lpstr>Minion Pro</vt:lpstr>
      <vt:lpstr>Open Sans</vt:lpstr>
      <vt:lpstr>Times New Roman</vt:lpstr>
      <vt:lpstr>Wingdings</vt:lpstr>
      <vt:lpstr>Tema1</vt:lpstr>
      <vt:lpstr>PowerPoint Presentation</vt:lpstr>
      <vt:lpstr>Course: HE Module: Horizontal Skills Learning Unit: Soft Skills</vt:lpstr>
      <vt:lpstr>Content</vt:lpstr>
      <vt:lpstr>Interpersonal and effective communication</vt:lpstr>
      <vt:lpstr>What is effective communication?</vt:lpstr>
      <vt:lpstr>Verbal and non-verbal communication</vt:lpstr>
      <vt:lpstr>Main differences between verbal and non-verbal communication</vt:lpstr>
      <vt:lpstr>Practical Activity #1</vt:lpstr>
      <vt:lpstr>Effective speaking and active listening</vt:lpstr>
      <vt:lpstr>Effective speaking</vt:lpstr>
      <vt:lpstr>Active listening</vt:lpstr>
      <vt:lpstr>Active listening</vt:lpstr>
      <vt:lpstr>Barriers to communication</vt:lpstr>
      <vt:lpstr>Barriers to communication</vt:lpstr>
      <vt:lpstr>Practical Activity #2</vt:lpstr>
      <vt:lpstr>PowerPoint Presentation</vt:lpstr>
      <vt:lpstr>PowerPoint Presentation</vt:lpstr>
      <vt:lpstr>Content</vt:lpstr>
      <vt:lpstr>Leadership in agriculture</vt:lpstr>
      <vt:lpstr>The role of Emotional Intelligence to Leadership</vt:lpstr>
      <vt:lpstr>The Four pillars of Emotional Intelligence</vt:lpstr>
      <vt:lpstr>Key characteristics of effective leader in general</vt:lpstr>
      <vt:lpstr>Key skills of effective leader in general</vt:lpstr>
      <vt:lpstr>Practical Activity #3</vt:lpstr>
      <vt:lpstr>Leadership  styles</vt:lpstr>
      <vt:lpstr>Leadership styles</vt:lpstr>
      <vt:lpstr>Practical Activity #4</vt:lpstr>
      <vt:lpstr>PowerPoint Presentation</vt:lpstr>
      <vt:lpstr>Content</vt:lpstr>
      <vt:lpstr>Teamwork and Collaboration skills</vt:lpstr>
      <vt:lpstr>Their role in business success</vt:lpstr>
      <vt:lpstr>Their role in business success</vt:lpstr>
      <vt:lpstr>Effective teams and their characteristics</vt:lpstr>
      <vt:lpstr>Effective teams and their characteristics</vt:lpstr>
      <vt:lpstr>Effective teams and their characteristics</vt:lpstr>
      <vt:lpstr>Effective teams and their characteristics</vt:lpstr>
      <vt:lpstr>Practical Activity #5</vt:lpstr>
      <vt:lpstr>Conflict resolution</vt:lpstr>
      <vt:lpstr>Conflict resolution</vt:lpstr>
      <vt:lpstr>Practical Activity #6</vt:lpstr>
      <vt:lpstr>Content</vt:lpstr>
      <vt:lpstr>Introduction to Agile Thinking</vt:lpstr>
      <vt:lpstr>Characteristics of an Agile mindset</vt:lpstr>
      <vt:lpstr>Key pillars of an Agile mindset</vt:lpstr>
      <vt:lpstr>Practical Activity #7</vt:lpstr>
      <vt:lpstr>Content</vt:lpstr>
      <vt:lpstr>Accountability</vt:lpstr>
      <vt:lpstr>5 key principles of Accountability</vt:lpstr>
      <vt:lpstr>Ethical Behaviour</vt:lpstr>
      <vt:lpstr>Code of ethics</vt:lpstr>
      <vt:lpstr>Ethical Communication </vt:lpstr>
      <vt:lpstr>Responsible Leadership</vt:lpstr>
      <vt:lpstr>Key elements of  Responsible Leadership</vt:lpstr>
      <vt:lpstr>Practical Activity #8</vt:lpstr>
      <vt:lpstr>Practical Activity #9</vt:lpstr>
      <vt:lpstr>Content</vt:lpstr>
      <vt:lpstr>The role of Professional Development</vt:lpstr>
      <vt:lpstr>Why farmers should pursue their professional development (1/2)</vt:lpstr>
      <vt:lpstr>Why farmers should pursue their professional development (2/2)</vt:lpstr>
      <vt:lpstr>Self- awareness and Self- management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ΕΥΣΤΡΑΤΙΟΣ ΚΑΡΑΖΑΧΟΣ</cp:lastModifiedBy>
  <cp:revision>41</cp:revision>
  <dcterms:created xsi:type="dcterms:W3CDTF">2022-08-02T09:54:50Z</dcterms:created>
  <dcterms:modified xsi:type="dcterms:W3CDTF">2024-02-08T20:49:56Z</dcterms:modified>
</cp:coreProperties>
</file>