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slideMasters/slideMaster1.xml" ContentType="application/vnd.openxmlformats-officedocument.presentationml.slideMaster+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6" r:id="rId1"/>
  </p:sldMasterIdLst>
  <p:notesMasterIdLst>
    <p:notesMasterId r:id="rId92"/>
  </p:notesMasterIdLst>
  <p:sldIdLst>
    <p:sldId id="265" r:id="rId2"/>
    <p:sldId id="256" r:id="rId3"/>
    <p:sldId id="260" r:id="rId4"/>
    <p:sldId id="267" r:id="rId5"/>
    <p:sldId id="269" r:id="rId6"/>
    <p:sldId id="263" r:id="rId7"/>
    <p:sldId id="277" r:id="rId8"/>
    <p:sldId id="312" r:id="rId9"/>
    <p:sldId id="313" r:id="rId10"/>
    <p:sldId id="314" r:id="rId11"/>
    <p:sldId id="315" r:id="rId12"/>
    <p:sldId id="316" r:id="rId13"/>
    <p:sldId id="317" r:id="rId14"/>
    <p:sldId id="318" r:id="rId15"/>
    <p:sldId id="319" r:id="rId16"/>
    <p:sldId id="322" r:id="rId17"/>
    <p:sldId id="320" r:id="rId18"/>
    <p:sldId id="321" r:id="rId19"/>
    <p:sldId id="323" r:id="rId20"/>
    <p:sldId id="324" r:id="rId21"/>
    <p:sldId id="325" r:id="rId22"/>
    <p:sldId id="326" r:id="rId23"/>
    <p:sldId id="280" r:id="rId24"/>
    <p:sldId id="281" r:id="rId25"/>
    <p:sldId id="282" r:id="rId26"/>
    <p:sldId id="283" r:id="rId27"/>
    <p:sldId id="284" r:id="rId28"/>
    <p:sldId id="285" r:id="rId29"/>
    <p:sldId id="286" r:id="rId30"/>
    <p:sldId id="287" r:id="rId31"/>
    <p:sldId id="289" r:id="rId32"/>
    <p:sldId id="327" r:id="rId33"/>
    <p:sldId id="290" r:id="rId34"/>
    <p:sldId id="292" r:id="rId35"/>
    <p:sldId id="328" r:id="rId36"/>
    <p:sldId id="295" r:id="rId37"/>
    <p:sldId id="296" r:id="rId38"/>
    <p:sldId id="297" r:id="rId39"/>
    <p:sldId id="298" r:id="rId40"/>
    <p:sldId id="299" r:id="rId41"/>
    <p:sldId id="356" r:id="rId42"/>
    <p:sldId id="357" r:id="rId43"/>
    <p:sldId id="358" r:id="rId44"/>
    <p:sldId id="359" r:id="rId45"/>
    <p:sldId id="360" r:id="rId46"/>
    <p:sldId id="361" r:id="rId47"/>
    <p:sldId id="362" r:id="rId48"/>
    <p:sldId id="363" r:id="rId49"/>
    <p:sldId id="364" r:id="rId50"/>
    <p:sldId id="365" r:id="rId51"/>
    <p:sldId id="355" r:id="rId52"/>
    <p:sldId id="341" r:id="rId53"/>
    <p:sldId id="342" r:id="rId54"/>
    <p:sldId id="344" r:id="rId55"/>
    <p:sldId id="345" r:id="rId56"/>
    <p:sldId id="346" r:id="rId57"/>
    <p:sldId id="348" r:id="rId58"/>
    <p:sldId id="349" r:id="rId59"/>
    <p:sldId id="350" r:id="rId60"/>
    <p:sldId id="351" r:id="rId61"/>
    <p:sldId id="352" r:id="rId62"/>
    <p:sldId id="353" r:id="rId63"/>
    <p:sldId id="354" r:id="rId64"/>
    <p:sldId id="300" r:id="rId65"/>
    <p:sldId id="301" r:id="rId66"/>
    <p:sldId id="302" r:id="rId67"/>
    <p:sldId id="303" r:id="rId68"/>
    <p:sldId id="304" r:id="rId69"/>
    <p:sldId id="329" r:id="rId70"/>
    <p:sldId id="305" r:id="rId71"/>
    <p:sldId id="306" r:id="rId72"/>
    <p:sldId id="308" r:id="rId73"/>
    <p:sldId id="309" r:id="rId74"/>
    <p:sldId id="310" r:id="rId75"/>
    <p:sldId id="330" r:id="rId76"/>
    <p:sldId id="331" r:id="rId77"/>
    <p:sldId id="332" r:id="rId78"/>
    <p:sldId id="333" r:id="rId79"/>
    <p:sldId id="343" r:id="rId80"/>
    <p:sldId id="334" r:id="rId81"/>
    <p:sldId id="336" r:id="rId82"/>
    <p:sldId id="337" r:id="rId83"/>
    <p:sldId id="338" r:id="rId84"/>
    <p:sldId id="339" r:id="rId85"/>
    <p:sldId id="340" r:id="rId86"/>
    <p:sldId id="266" r:id="rId87"/>
    <p:sldId id="273" r:id="rId88"/>
    <p:sldId id="274" r:id="rId89"/>
    <p:sldId id="275" r:id="rId90"/>
    <p:sldId id="276" r:id="rId9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94C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55"/>
    <p:restoredTop sz="96405"/>
  </p:normalViewPr>
  <p:slideViewPr>
    <p:cSldViewPr snapToGrid="0">
      <p:cViewPr varScale="1">
        <p:scale>
          <a:sx n="63" d="100"/>
          <a:sy n="63" d="100"/>
        </p:scale>
        <p:origin x="102" y="4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customXml" Target="../customXml/item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presProps" Target="presProps.xml"/><Relationship Id="rId98" Type="http://schemas.openxmlformats.org/officeDocument/2006/relationships/customXml" Target="../customXml/item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482FCE-32B6-DF42-8A42-C3806DF17B2F}" type="doc">
      <dgm:prSet loTypeId="urn:microsoft.com/office/officeart/2008/layout/HorizontalMultiLevelHierarchy" loCatId="hierarchy" qsTypeId="urn:microsoft.com/office/officeart/2005/8/quickstyle/simple5" qsCatId="simple" csTypeId="urn:microsoft.com/office/officeart/2005/8/colors/colorful1" csCatId="colorful" phldr="1"/>
      <dgm:spPr/>
      <dgm:t>
        <a:bodyPr/>
        <a:lstStyle/>
        <a:p>
          <a:endParaRPr lang="el-GR"/>
        </a:p>
      </dgm:t>
    </dgm:pt>
    <dgm:pt modelId="{7AF6C2F9-8255-6044-84C3-FDE95F6252AA}">
      <dgm:prSet phldrT="[Κείμενο]" custT="1"/>
      <dgm:spPr>
        <a:xfrm>
          <a:off x="1925896" y="1894006"/>
          <a:ext cx="1691757" cy="1691757"/>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None/>
          </a:pPr>
          <a:r>
            <a:rPr lang="en-GB" sz="2800">
              <a:solidFill>
                <a:sysClr val="window" lastClr="FFFFFF"/>
              </a:solidFill>
              <a:latin typeface="Calibri"/>
              <a:ea typeface="+mn-ea"/>
              <a:cs typeface="+mn-cs"/>
            </a:rPr>
            <a:t>Benefits</a:t>
          </a:r>
          <a:endParaRPr lang="el-GR" sz="2800">
            <a:solidFill>
              <a:sysClr val="window" lastClr="FFFFFF"/>
            </a:solidFill>
            <a:latin typeface="Calibri"/>
            <a:ea typeface="+mn-ea"/>
            <a:cs typeface="+mn-cs"/>
          </a:endParaRPr>
        </a:p>
      </dgm:t>
    </dgm:pt>
    <dgm:pt modelId="{840B96C8-8FD2-5E44-A493-D0DBD616446C}" type="parTrans" cxnId="{2E289132-BD25-C240-97D2-ECBB2066C744}">
      <dgm:prSet/>
      <dgm:spPr/>
      <dgm:t>
        <a:bodyPr/>
        <a:lstStyle/>
        <a:p>
          <a:endParaRPr lang="el-GR"/>
        </a:p>
      </dgm:t>
    </dgm:pt>
    <dgm:pt modelId="{D049B99D-CB1A-4344-8FE8-82B2CE773130}" type="sibTrans" cxnId="{2E289132-BD25-C240-97D2-ECBB2066C744}">
      <dgm:prSet/>
      <dgm:spPr/>
      <dgm:t>
        <a:bodyPr/>
        <a:lstStyle/>
        <a:p>
          <a:endParaRPr lang="el-GR"/>
        </a:p>
      </dgm:t>
    </dgm:pt>
    <dgm:pt modelId="{7CD1E0FD-8FDF-ED4A-9227-7F1A1D208A78}">
      <dgm:prSet phldrT="[Κείμενο]" custT="1"/>
      <dgm:spPr>
        <a:xfrm>
          <a:off x="2179659" y="2535"/>
          <a:ext cx="1184230" cy="1184230"/>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SzPts val="1000"/>
            <a:buFont typeface="Symbol" pitchFamily="2" charset="2"/>
            <a:buNone/>
          </a:pPr>
          <a:r>
            <a:rPr lang="en-US" sz="1600" b="1" dirty="0">
              <a:solidFill>
                <a:sysClr val="window" lastClr="FFFFFF"/>
              </a:solidFill>
              <a:latin typeface="Calibri"/>
              <a:ea typeface="+mn-ea"/>
              <a:cs typeface="+mn-cs"/>
            </a:rPr>
            <a:t>Prioritizing the use of reusable materials</a:t>
          </a:r>
          <a:endParaRPr lang="el-GR" sz="1600" b="1" dirty="0">
            <a:solidFill>
              <a:sysClr val="window" lastClr="FFFFFF"/>
            </a:solidFill>
            <a:latin typeface="Calibri"/>
            <a:ea typeface="+mn-ea"/>
            <a:cs typeface="+mn-cs"/>
          </a:endParaRPr>
        </a:p>
      </dgm:t>
    </dgm:pt>
    <dgm:pt modelId="{804EBB36-6512-3C48-8E1D-EE35F23245F6}" type="parTrans" cxnId="{73037E9B-FE77-E84A-A019-780EDEA3D46A}">
      <dgm:prSet/>
      <dgm:spPr/>
      <dgm:t>
        <a:bodyPr/>
        <a:lstStyle/>
        <a:p>
          <a:endParaRPr lang="el-GR"/>
        </a:p>
      </dgm:t>
    </dgm:pt>
    <dgm:pt modelId="{BBB0F375-D123-8840-9409-62FB1F95DEC4}" type="sibTrans" cxnId="{73037E9B-FE77-E84A-A019-780EDEA3D46A}">
      <dgm:prSet/>
      <dgm:spPr>
        <a:xfrm>
          <a:off x="583908" y="552018"/>
          <a:ext cx="4375732" cy="4375732"/>
        </a:xfrm>
        <a:prstGeom prst="blockArc">
          <a:avLst>
            <a:gd name="adj1" fmla="val 16200000"/>
            <a:gd name="adj2" fmla="val 19285714"/>
            <a:gd name="adj3" fmla="val 3897"/>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l-GR"/>
        </a:p>
      </dgm:t>
    </dgm:pt>
    <dgm:pt modelId="{7C61D66E-6E88-DA4B-8118-1BABEDFDCF76}">
      <dgm:prSet phldrT="[Κείμενο]" custT="1"/>
      <dgm:spPr>
        <a:xfrm>
          <a:off x="4271108" y="2625129"/>
          <a:ext cx="1184230" cy="1184230"/>
        </a:xfr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SzPts val="1000"/>
            <a:buFont typeface="Symbol" pitchFamily="2" charset="2"/>
            <a:buNone/>
          </a:pPr>
          <a:r>
            <a:rPr lang="el-GR" sz="1600" b="1" dirty="0" err="1">
              <a:solidFill>
                <a:sysClr val="window" lastClr="FFFFFF"/>
              </a:solidFill>
              <a:latin typeface="Calibri"/>
              <a:ea typeface="+mn-ea"/>
              <a:cs typeface="+mn-cs"/>
            </a:rPr>
            <a:t>Encouraging</a:t>
          </a:r>
          <a:r>
            <a:rPr lang="el-GR" sz="1600" b="1" dirty="0">
              <a:solidFill>
                <a:sysClr val="window" lastClr="FFFFFF"/>
              </a:solidFill>
              <a:latin typeface="Calibri"/>
              <a:ea typeface="+mn-ea"/>
              <a:cs typeface="+mn-cs"/>
            </a:rPr>
            <a:t> </a:t>
          </a:r>
          <a:r>
            <a:rPr lang="el-GR" sz="1600" b="1" dirty="0" err="1">
              <a:solidFill>
                <a:sysClr val="window" lastClr="FFFFFF"/>
              </a:solidFill>
              <a:latin typeface="Calibri"/>
              <a:ea typeface="+mn-ea"/>
              <a:cs typeface="+mn-cs"/>
            </a:rPr>
            <a:t>composting</a:t>
          </a:r>
          <a:r>
            <a:rPr lang="el-GR" sz="1600" b="1" dirty="0">
              <a:solidFill>
                <a:sysClr val="window" lastClr="FFFFFF"/>
              </a:solidFill>
              <a:latin typeface="Calibri"/>
              <a:ea typeface="+mn-ea"/>
              <a:cs typeface="+mn-cs"/>
            </a:rPr>
            <a:t> and </a:t>
          </a:r>
          <a:r>
            <a:rPr lang="el-GR" sz="1600" b="1" dirty="0" err="1">
              <a:solidFill>
                <a:sysClr val="window" lastClr="FFFFFF"/>
              </a:solidFill>
              <a:latin typeface="Calibri"/>
              <a:ea typeface="+mn-ea"/>
              <a:cs typeface="+mn-cs"/>
            </a:rPr>
            <a:t>recycling</a:t>
          </a:r>
          <a:endParaRPr lang="el-GR" sz="1600" b="1" dirty="0">
            <a:solidFill>
              <a:sysClr val="window" lastClr="FFFFFF"/>
            </a:solidFill>
            <a:latin typeface="Calibri"/>
            <a:ea typeface="+mn-ea"/>
            <a:cs typeface="+mn-cs"/>
          </a:endParaRPr>
        </a:p>
      </dgm:t>
    </dgm:pt>
    <dgm:pt modelId="{DDD2E413-362B-AA48-810D-C10633ACB5DC}" type="parTrans" cxnId="{06DEE249-AB0C-4649-BB16-5A70E0B9807B}">
      <dgm:prSet/>
      <dgm:spPr/>
      <dgm:t>
        <a:bodyPr/>
        <a:lstStyle/>
        <a:p>
          <a:endParaRPr lang="el-GR"/>
        </a:p>
      </dgm:t>
    </dgm:pt>
    <dgm:pt modelId="{653389D4-6ADA-294F-8D9A-985F53C46319}" type="sibTrans" cxnId="{06DEE249-AB0C-4649-BB16-5A70E0B9807B}">
      <dgm:prSet/>
      <dgm:spPr>
        <a:xfrm>
          <a:off x="583908" y="552018"/>
          <a:ext cx="4375732" cy="4375732"/>
        </a:xfrm>
        <a:prstGeom prst="blockArc">
          <a:avLst>
            <a:gd name="adj1" fmla="val 771429"/>
            <a:gd name="adj2" fmla="val 3857143"/>
            <a:gd name="adj3" fmla="val 3897"/>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l-GR"/>
        </a:p>
      </dgm:t>
    </dgm:pt>
    <dgm:pt modelId="{692567BC-C3ED-C842-969B-F6D6D073EF57}">
      <dgm:prSet custT="1"/>
      <dgm:spPr>
        <a:xfrm>
          <a:off x="3110442" y="4080559"/>
          <a:ext cx="1184230" cy="1184230"/>
        </a:xfr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SzPts val="1000"/>
            <a:buFont typeface="Symbol" pitchFamily="2" charset="2"/>
            <a:buNone/>
          </a:pPr>
          <a:r>
            <a:rPr lang="en-US" sz="1600" b="1" dirty="0">
              <a:solidFill>
                <a:sysClr val="window" lastClr="FFFFFF"/>
              </a:solidFill>
              <a:latin typeface="Calibri"/>
              <a:ea typeface="+mn-ea"/>
              <a:cs typeface="+mn-cs"/>
            </a:rPr>
            <a:t>Recycling of  organic waste and saving water </a:t>
          </a:r>
          <a:endParaRPr lang="el-GR" sz="1600" b="1" dirty="0">
            <a:solidFill>
              <a:sysClr val="window" lastClr="FFFFFF"/>
            </a:solidFill>
            <a:latin typeface="Calibri"/>
            <a:ea typeface="+mn-ea"/>
            <a:cs typeface="+mn-cs"/>
          </a:endParaRPr>
        </a:p>
      </dgm:t>
    </dgm:pt>
    <dgm:pt modelId="{5AB117B0-C043-A348-8547-CF5ADF99E1AA}" type="parTrans" cxnId="{BE8FD613-E7E8-8444-A967-8965D96F5CEF}">
      <dgm:prSet/>
      <dgm:spPr/>
      <dgm:t>
        <a:bodyPr/>
        <a:lstStyle/>
        <a:p>
          <a:endParaRPr lang="el-GR"/>
        </a:p>
      </dgm:t>
    </dgm:pt>
    <dgm:pt modelId="{F60C7BB0-0644-B043-BA61-24728F1F5962}" type="sibTrans" cxnId="{BE8FD613-E7E8-8444-A967-8965D96F5CEF}">
      <dgm:prSet/>
      <dgm:spPr>
        <a:xfrm>
          <a:off x="583908" y="552018"/>
          <a:ext cx="4375732" cy="4375732"/>
        </a:xfrm>
        <a:prstGeom prst="blockArc">
          <a:avLst>
            <a:gd name="adj1" fmla="val 3857143"/>
            <a:gd name="adj2" fmla="val 6942857"/>
            <a:gd name="adj3" fmla="val 3897"/>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l-GR"/>
        </a:p>
      </dgm:t>
    </dgm:pt>
    <dgm:pt modelId="{954DF55E-D122-7A4A-9E30-DB7DF00FC2AC}">
      <dgm:prSet custT="1"/>
      <dgm:spPr>
        <a:xfrm>
          <a:off x="1248877" y="4080559"/>
          <a:ext cx="1184230" cy="1184230"/>
        </a:xfr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SzPts val="1000"/>
            <a:buFont typeface="Symbol" pitchFamily="2" charset="2"/>
            <a:buNone/>
          </a:pPr>
          <a:r>
            <a:rPr lang="en-US" sz="1600" b="1" dirty="0">
              <a:solidFill>
                <a:sysClr val="window" lastClr="FFFFFF"/>
              </a:solidFill>
              <a:latin typeface="Calibri"/>
              <a:ea typeface="+mn-ea"/>
              <a:cs typeface="+mn-cs"/>
            </a:rPr>
            <a:t>Less greenhouse gas emissions</a:t>
          </a:r>
          <a:endParaRPr lang="el-GR" sz="1600" b="1" dirty="0">
            <a:solidFill>
              <a:sysClr val="window" lastClr="FFFFFF"/>
            </a:solidFill>
            <a:latin typeface="Calibri"/>
            <a:ea typeface="+mn-ea"/>
            <a:cs typeface="+mn-cs"/>
          </a:endParaRPr>
        </a:p>
      </dgm:t>
    </dgm:pt>
    <dgm:pt modelId="{AFC00E30-1DEA-8D4A-B2FD-0034BC18E30A}" type="parTrans" cxnId="{2B15F468-86C1-2F49-B959-46C6F2C9ED27}">
      <dgm:prSet/>
      <dgm:spPr/>
      <dgm:t>
        <a:bodyPr/>
        <a:lstStyle/>
        <a:p>
          <a:endParaRPr lang="el-GR"/>
        </a:p>
      </dgm:t>
    </dgm:pt>
    <dgm:pt modelId="{F28B46DD-8C05-3C45-85BF-C6AFCA1E5FB7}" type="sibTrans" cxnId="{2B15F468-86C1-2F49-B959-46C6F2C9ED27}">
      <dgm:prSet/>
      <dgm:spPr>
        <a:xfrm>
          <a:off x="583908" y="552018"/>
          <a:ext cx="4375732" cy="4375732"/>
        </a:xfrm>
        <a:prstGeom prst="blockArc">
          <a:avLst>
            <a:gd name="adj1" fmla="val 6942857"/>
            <a:gd name="adj2" fmla="val 10028571"/>
            <a:gd name="adj3" fmla="val 3897"/>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l-GR"/>
        </a:p>
      </dgm:t>
    </dgm:pt>
    <dgm:pt modelId="{EB9D1D62-5383-DD48-80A4-9E67F01DC54D}">
      <dgm:prSet custT="1"/>
      <dgm:spPr>
        <a:xfrm>
          <a:off x="3856871" y="810238"/>
          <a:ext cx="1184230" cy="1184230"/>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None/>
          </a:pPr>
          <a:r>
            <a:rPr lang="en-GB" sz="1600" b="1" dirty="0">
              <a:solidFill>
                <a:sysClr val="window" lastClr="FFFFFF"/>
              </a:solidFill>
              <a:latin typeface="Calibri"/>
              <a:ea typeface="+mn-ea"/>
              <a:cs typeface="+mn-cs"/>
            </a:rPr>
            <a:t>Saving costs and increasing efficiency</a:t>
          </a:r>
          <a:endParaRPr lang="el-GR" sz="1600" b="1" dirty="0">
            <a:solidFill>
              <a:sysClr val="window" lastClr="FFFFFF"/>
            </a:solidFill>
            <a:latin typeface="Calibri"/>
            <a:ea typeface="+mn-ea"/>
            <a:cs typeface="+mn-cs"/>
          </a:endParaRPr>
        </a:p>
      </dgm:t>
    </dgm:pt>
    <dgm:pt modelId="{50D06200-9B73-F041-88EF-9DD4F91CD65C}" type="parTrans" cxnId="{B2B8EAC1-F341-6A4F-805F-26CF890C15A0}">
      <dgm:prSet/>
      <dgm:spPr/>
      <dgm:t>
        <a:bodyPr/>
        <a:lstStyle/>
        <a:p>
          <a:endParaRPr lang="el-GR"/>
        </a:p>
      </dgm:t>
    </dgm:pt>
    <dgm:pt modelId="{BD4F3D7E-7979-1541-A352-9A74FF7A8513}" type="sibTrans" cxnId="{B2B8EAC1-F341-6A4F-805F-26CF890C15A0}">
      <dgm:prSet/>
      <dgm:spPr>
        <a:xfrm>
          <a:off x="583908" y="552018"/>
          <a:ext cx="4375732" cy="4375732"/>
        </a:xfrm>
        <a:prstGeom prst="blockArc">
          <a:avLst>
            <a:gd name="adj1" fmla="val 19285714"/>
            <a:gd name="adj2" fmla="val 771429"/>
            <a:gd name="adj3" fmla="val 3897"/>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l-GR"/>
        </a:p>
      </dgm:t>
    </dgm:pt>
    <dgm:pt modelId="{ED23123B-D947-40A4-B003-C151728A762A}">
      <dgm:prSet custT="1"/>
      <dgm:spPr>
        <a:xfrm>
          <a:off x="88211" y="2625129"/>
          <a:ext cx="1184230" cy="1184230"/>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SzPts val="1000"/>
            <a:buFont typeface="Symbol" pitchFamily="2" charset="2"/>
            <a:buNone/>
          </a:pPr>
          <a:r>
            <a:rPr lang="en-US" sz="1600" b="1" dirty="0">
              <a:solidFill>
                <a:sysClr val="window" lastClr="FFFFFF"/>
              </a:solidFill>
              <a:latin typeface="Calibri"/>
              <a:ea typeface="+mn-ea"/>
              <a:cs typeface="+mn-cs"/>
            </a:rPr>
            <a:t>Helps compliance with environmental regulations</a:t>
          </a:r>
          <a:endParaRPr lang="el-GR" sz="1600" b="1" dirty="0">
            <a:solidFill>
              <a:sysClr val="window" lastClr="FFFFFF"/>
            </a:solidFill>
            <a:latin typeface="Calibri"/>
            <a:ea typeface="+mn-ea"/>
            <a:cs typeface="+mn-cs"/>
          </a:endParaRPr>
        </a:p>
      </dgm:t>
    </dgm:pt>
    <dgm:pt modelId="{FF4BEA68-FD50-4E3A-8ECB-FAC47497CC0E}" type="parTrans" cxnId="{ECC42ABF-04ED-4F3B-B3AF-61B78757DCBB}">
      <dgm:prSet/>
      <dgm:spPr/>
      <dgm:t>
        <a:bodyPr/>
        <a:lstStyle/>
        <a:p>
          <a:endParaRPr lang="en-GB"/>
        </a:p>
      </dgm:t>
    </dgm:pt>
    <dgm:pt modelId="{B308248C-1506-4246-BEBF-92FF4B7CBC0D}" type="sibTrans" cxnId="{ECC42ABF-04ED-4F3B-B3AF-61B78757DCBB}">
      <dgm:prSet/>
      <dgm:spPr>
        <a:xfrm>
          <a:off x="583908" y="552018"/>
          <a:ext cx="4375732" cy="4375732"/>
        </a:xfrm>
        <a:prstGeom prst="blockArc">
          <a:avLst>
            <a:gd name="adj1" fmla="val 10028571"/>
            <a:gd name="adj2" fmla="val 13114286"/>
            <a:gd name="adj3" fmla="val 3897"/>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n-GB"/>
        </a:p>
      </dgm:t>
    </dgm:pt>
    <dgm:pt modelId="{6AE31B2B-3398-4796-9960-0BAA95EECC77}">
      <dgm:prSet custT="1"/>
      <dgm:spPr>
        <a:xfrm>
          <a:off x="502448" y="810238"/>
          <a:ext cx="1184230" cy="1184230"/>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SzPts val="1000"/>
            <a:buFont typeface="Symbol" pitchFamily="2" charset="2"/>
            <a:buNone/>
          </a:pPr>
          <a:r>
            <a:rPr lang="en-GB" sz="1600" b="1" dirty="0">
              <a:solidFill>
                <a:sysClr val="window" lastClr="FFFFFF"/>
              </a:solidFill>
              <a:latin typeface="Calibri"/>
              <a:ea typeface="+mn-ea"/>
              <a:cs typeface="+mn-cs"/>
            </a:rPr>
            <a:t>Optimizes farm operations</a:t>
          </a:r>
          <a:r>
            <a:rPr lang="en-GB" sz="1600" dirty="0">
              <a:solidFill>
                <a:sysClr val="window" lastClr="FFFFFF"/>
              </a:solidFill>
              <a:latin typeface="Calibri"/>
              <a:ea typeface="+mn-ea"/>
              <a:cs typeface="+mn-cs"/>
            </a:rPr>
            <a:t>, </a:t>
          </a:r>
          <a:endParaRPr lang="el-GR" sz="1600" dirty="0">
            <a:solidFill>
              <a:sysClr val="window" lastClr="FFFFFF"/>
            </a:solidFill>
            <a:latin typeface="Calibri"/>
            <a:ea typeface="+mn-ea"/>
            <a:cs typeface="+mn-cs"/>
          </a:endParaRPr>
        </a:p>
      </dgm:t>
    </dgm:pt>
    <dgm:pt modelId="{68727B75-863D-418E-B90D-1EA093DBC7A1}" type="parTrans" cxnId="{82BBF65D-1EA7-463B-89A1-5F910000A52E}">
      <dgm:prSet/>
      <dgm:spPr/>
      <dgm:t>
        <a:bodyPr/>
        <a:lstStyle/>
        <a:p>
          <a:endParaRPr lang="en-GB"/>
        </a:p>
      </dgm:t>
    </dgm:pt>
    <dgm:pt modelId="{34458CD9-BBA8-41AB-8E37-C91FF084F256}" type="sibTrans" cxnId="{82BBF65D-1EA7-463B-89A1-5F910000A52E}">
      <dgm:prSet/>
      <dgm:spPr>
        <a:xfrm>
          <a:off x="583908" y="552018"/>
          <a:ext cx="4375732" cy="4375732"/>
        </a:xfrm>
        <a:prstGeom prst="blockArc">
          <a:avLst>
            <a:gd name="adj1" fmla="val 13114286"/>
            <a:gd name="adj2" fmla="val 16200000"/>
            <a:gd name="adj3" fmla="val 3897"/>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n-GB"/>
        </a:p>
      </dgm:t>
    </dgm:pt>
    <dgm:pt modelId="{222A586C-9E8C-41F3-ADED-888D46F4DEC9}" type="pres">
      <dgm:prSet presAssocID="{7C482FCE-32B6-DF42-8A42-C3806DF17B2F}" presName="Name0" presStyleCnt="0">
        <dgm:presLayoutVars>
          <dgm:chPref val="1"/>
          <dgm:dir/>
          <dgm:animOne val="branch"/>
          <dgm:animLvl val="lvl"/>
          <dgm:resizeHandles val="exact"/>
        </dgm:presLayoutVars>
      </dgm:prSet>
      <dgm:spPr/>
    </dgm:pt>
    <dgm:pt modelId="{36721462-29B3-4998-B010-3E9612531362}" type="pres">
      <dgm:prSet presAssocID="{7AF6C2F9-8255-6044-84C3-FDE95F6252AA}" presName="root1" presStyleCnt="0"/>
      <dgm:spPr/>
    </dgm:pt>
    <dgm:pt modelId="{33F22CF5-9FFF-41E3-8D51-9C8A5F442B8E}" type="pres">
      <dgm:prSet presAssocID="{7AF6C2F9-8255-6044-84C3-FDE95F6252AA}" presName="LevelOneTextNode" presStyleLbl="node0" presStyleIdx="0" presStyleCnt="1" custScaleX="134755">
        <dgm:presLayoutVars>
          <dgm:chPref val="3"/>
        </dgm:presLayoutVars>
      </dgm:prSet>
      <dgm:spPr>
        <a:prstGeom prst="ellipse">
          <a:avLst/>
        </a:prstGeom>
      </dgm:spPr>
    </dgm:pt>
    <dgm:pt modelId="{4321F444-17E5-489A-894C-FA2382F5B150}" type="pres">
      <dgm:prSet presAssocID="{7AF6C2F9-8255-6044-84C3-FDE95F6252AA}" presName="level2hierChild" presStyleCnt="0"/>
      <dgm:spPr/>
    </dgm:pt>
    <dgm:pt modelId="{91EE7A56-A09F-4249-86D1-0F39ABC730B0}" type="pres">
      <dgm:prSet presAssocID="{804EBB36-6512-3C48-8E1D-EE35F23245F6}" presName="conn2-1" presStyleLbl="parChTrans1D2" presStyleIdx="0" presStyleCnt="7"/>
      <dgm:spPr/>
    </dgm:pt>
    <dgm:pt modelId="{CFEE89CC-8DCE-4E84-8280-0313FC2255CB}" type="pres">
      <dgm:prSet presAssocID="{804EBB36-6512-3C48-8E1D-EE35F23245F6}" presName="connTx" presStyleLbl="parChTrans1D2" presStyleIdx="0" presStyleCnt="7"/>
      <dgm:spPr/>
    </dgm:pt>
    <dgm:pt modelId="{8D188453-32F1-4C90-ADFC-4B90049DD389}" type="pres">
      <dgm:prSet presAssocID="{7CD1E0FD-8FDF-ED4A-9227-7F1A1D208A78}" presName="root2" presStyleCnt="0"/>
      <dgm:spPr/>
    </dgm:pt>
    <dgm:pt modelId="{1D681BBF-9DA2-42C6-BF8B-444AA6B692A5}" type="pres">
      <dgm:prSet presAssocID="{7CD1E0FD-8FDF-ED4A-9227-7F1A1D208A78}" presName="LevelTwoTextNode" presStyleLbl="node2" presStyleIdx="0" presStyleCnt="7" custScaleX="147201">
        <dgm:presLayoutVars>
          <dgm:chPref val="3"/>
        </dgm:presLayoutVars>
      </dgm:prSet>
      <dgm:spPr>
        <a:prstGeom prst="ellipse">
          <a:avLst/>
        </a:prstGeom>
      </dgm:spPr>
    </dgm:pt>
    <dgm:pt modelId="{F26717CA-5188-42E3-8202-F6663216A778}" type="pres">
      <dgm:prSet presAssocID="{7CD1E0FD-8FDF-ED4A-9227-7F1A1D208A78}" presName="level3hierChild" presStyleCnt="0"/>
      <dgm:spPr/>
    </dgm:pt>
    <dgm:pt modelId="{21014398-4D67-4A02-B262-0F81568BA384}" type="pres">
      <dgm:prSet presAssocID="{50D06200-9B73-F041-88EF-9DD4F91CD65C}" presName="conn2-1" presStyleLbl="parChTrans1D2" presStyleIdx="1" presStyleCnt="7"/>
      <dgm:spPr/>
    </dgm:pt>
    <dgm:pt modelId="{21AB3742-FF83-48D1-B31F-303DDFEAA27B}" type="pres">
      <dgm:prSet presAssocID="{50D06200-9B73-F041-88EF-9DD4F91CD65C}" presName="connTx" presStyleLbl="parChTrans1D2" presStyleIdx="1" presStyleCnt="7"/>
      <dgm:spPr/>
    </dgm:pt>
    <dgm:pt modelId="{E44289E1-0102-42A6-A425-BD5B66D37124}" type="pres">
      <dgm:prSet presAssocID="{EB9D1D62-5383-DD48-80A4-9E67F01DC54D}" presName="root2" presStyleCnt="0"/>
      <dgm:spPr/>
    </dgm:pt>
    <dgm:pt modelId="{C327780F-011D-44C5-AFDC-D9C1250D4456}" type="pres">
      <dgm:prSet presAssocID="{EB9D1D62-5383-DD48-80A4-9E67F01DC54D}" presName="LevelTwoTextNode" presStyleLbl="node2" presStyleIdx="1" presStyleCnt="7" custScaleX="144231">
        <dgm:presLayoutVars>
          <dgm:chPref val="3"/>
        </dgm:presLayoutVars>
      </dgm:prSet>
      <dgm:spPr>
        <a:prstGeom prst="ellipse">
          <a:avLst/>
        </a:prstGeom>
      </dgm:spPr>
    </dgm:pt>
    <dgm:pt modelId="{06C32EEB-21DF-4805-9536-E27CD5AF8963}" type="pres">
      <dgm:prSet presAssocID="{EB9D1D62-5383-DD48-80A4-9E67F01DC54D}" presName="level3hierChild" presStyleCnt="0"/>
      <dgm:spPr/>
    </dgm:pt>
    <dgm:pt modelId="{20F0DEC8-B287-4FBD-8B46-19F39AAC737F}" type="pres">
      <dgm:prSet presAssocID="{DDD2E413-362B-AA48-810D-C10633ACB5DC}" presName="conn2-1" presStyleLbl="parChTrans1D2" presStyleIdx="2" presStyleCnt="7"/>
      <dgm:spPr/>
    </dgm:pt>
    <dgm:pt modelId="{A0744C8D-E626-4F1F-BEE9-F766C5125FBE}" type="pres">
      <dgm:prSet presAssocID="{DDD2E413-362B-AA48-810D-C10633ACB5DC}" presName="connTx" presStyleLbl="parChTrans1D2" presStyleIdx="2" presStyleCnt="7"/>
      <dgm:spPr/>
    </dgm:pt>
    <dgm:pt modelId="{550E1FE6-5C56-46AF-BE33-FC4A9E6D9DE3}" type="pres">
      <dgm:prSet presAssocID="{7C61D66E-6E88-DA4B-8118-1BABEDFDCF76}" presName="root2" presStyleCnt="0"/>
      <dgm:spPr/>
    </dgm:pt>
    <dgm:pt modelId="{468C0D5F-BEDD-4A21-A71F-A9027BF74345}" type="pres">
      <dgm:prSet presAssocID="{7C61D66E-6E88-DA4B-8118-1BABEDFDCF76}" presName="LevelTwoTextNode" presStyleLbl="node2" presStyleIdx="2" presStyleCnt="7" custScaleX="153944">
        <dgm:presLayoutVars>
          <dgm:chPref val="3"/>
        </dgm:presLayoutVars>
      </dgm:prSet>
      <dgm:spPr>
        <a:prstGeom prst="ellipse">
          <a:avLst/>
        </a:prstGeom>
      </dgm:spPr>
    </dgm:pt>
    <dgm:pt modelId="{E372C1E8-C8C3-483E-B729-01C9B35514B1}" type="pres">
      <dgm:prSet presAssocID="{7C61D66E-6E88-DA4B-8118-1BABEDFDCF76}" presName="level3hierChild" presStyleCnt="0"/>
      <dgm:spPr/>
    </dgm:pt>
    <dgm:pt modelId="{8F0997D7-74E2-456F-996B-2B5F5E0D2785}" type="pres">
      <dgm:prSet presAssocID="{5AB117B0-C043-A348-8547-CF5ADF99E1AA}" presName="conn2-1" presStyleLbl="parChTrans1D2" presStyleIdx="3" presStyleCnt="7"/>
      <dgm:spPr/>
    </dgm:pt>
    <dgm:pt modelId="{B0F73E5D-AC23-4D8D-BF21-1A6FCEA5FB42}" type="pres">
      <dgm:prSet presAssocID="{5AB117B0-C043-A348-8547-CF5ADF99E1AA}" presName="connTx" presStyleLbl="parChTrans1D2" presStyleIdx="3" presStyleCnt="7"/>
      <dgm:spPr/>
    </dgm:pt>
    <dgm:pt modelId="{DC82BE31-900A-4972-89DD-F101C0C66868}" type="pres">
      <dgm:prSet presAssocID="{692567BC-C3ED-C842-969B-F6D6D073EF57}" presName="root2" presStyleCnt="0"/>
      <dgm:spPr/>
    </dgm:pt>
    <dgm:pt modelId="{C4105949-3E0C-45AB-8C2A-F140E4670598}" type="pres">
      <dgm:prSet presAssocID="{692567BC-C3ED-C842-969B-F6D6D073EF57}" presName="LevelTwoTextNode" presStyleLbl="node2" presStyleIdx="3" presStyleCnt="7" custScaleX="152551">
        <dgm:presLayoutVars>
          <dgm:chPref val="3"/>
        </dgm:presLayoutVars>
      </dgm:prSet>
      <dgm:spPr>
        <a:prstGeom prst="ellipse">
          <a:avLst/>
        </a:prstGeom>
      </dgm:spPr>
    </dgm:pt>
    <dgm:pt modelId="{CA00273F-1575-4781-8F87-6546E0093C7F}" type="pres">
      <dgm:prSet presAssocID="{692567BC-C3ED-C842-969B-F6D6D073EF57}" presName="level3hierChild" presStyleCnt="0"/>
      <dgm:spPr/>
    </dgm:pt>
    <dgm:pt modelId="{43119A19-80DB-45D7-8F50-34764E018B68}" type="pres">
      <dgm:prSet presAssocID="{AFC00E30-1DEA-8D4A-B2FD-0034BC18E30A}" presName="conn2-1" presStyleLbl="parChTrans1D2" presStyleIdx="4" presStyleCnt="7"/>
      <dgm:spPr/>
    </dgm:pt>
    <dgm:pt modelId="{F1FE1FCF-C499-4AF7-A4B8-194FE031EDBD}" type="pres">
      <dgm:prSet presAssocID="{AFC00E30-1DEA-8D4A-B2FD-0034BC18E30A}" presName="connTx" presStyleLbl="parChTrans1D2" presStyleIdx="4" presStyleCnt="7"/>
      <dgm:spPr/>
    </dgm:pt>
    <dgm:pt modelId="{8D0E148E-5747-40E6-AF99-9023C56C8AB6}" type="pres">
      <dgm:prSet presAssocID="{954DF55E-D122-7A4A-9E30-DB7DF00FC2AC}" presName="root2" presStyleCnt="0"/>
      <dgm:spPr/>
    </dgm:pt>
    <dgm:pt modelId="{9A499772-B9FF-4C70-9483-310D5ECB5A04}" type="pres">
      <dgm:prSet presAssocID="{954DF55E-D122-7A4A-9E30-DB7DF00FC2AC}" presName="LevelTwoTextNode" presStyleLbl="node2" presStyleIdx="4" presStyleCnt="7" custScaleX="160149">
        <dgm:presLayoutVars>
          <dgm:chPref val="3"/>
        </dgm:presLayoutVars>
      </dgm:prSet>
      <dgm:spPr>
        <a:prstGeom prst="ellipse">
          <a:avLst/>
        </a:prstGeom>
      </dgm:spPr>
    </dgm:pt>
    <dgm:pt modelId="{61D808D2-CF2B-48C0-9B52-FD0B666E6CFE}" type="pres">
      <dgm:prSet presAssocID="{954DF55E-D122-7A4A-9E30-DB7DF00FC2AC}" presName="level3hierChild" presStyleCnt="0"/>
      <dgm:spPr/>
    </dgm:pt>
    <dgm:pt modelId="{278848AE-FD79-4431-A5F7-AB48EC6E265E}" type="pres">
      <dgm:prSet presAssocID="{FF4BEA68-FD50-4E3A-8ECB-FAC47497CC0E}" presName="conn2-1" presStyleLbl="parChTrans1D2" presStyleIdx="5" presStyleCnt="7"/>
      <dgm:spPr/>
    </dgm:pt>
    <dgm:pt modelId="{C6C39B2E-8B0B-45FB-914C-C0C111D82C05}" type="pres">
      <dgm:prSet presAssocID="{FF4BEA68-FD50-4E3A-8ECB-FAC47497CC0E}" presName="connTx" presStyleLbl="parChTrans1D2" presStyleIdx="5" presStyleCnt="7"/>
      <dgm:spPr/>
    </dgm:pt>
    <dgm:pt modelId="{29FE0C29-72F9-465A-BC42-4B6793485947}" type="pres">
      <dgm:prSet presAssocID="{ED23123B-D947-40A4-B003-C151728A762A}" presName="root2" presStyleCnt="0"/>
      <dgm:spPr/>
    </dgm:pt>
    <dgm:pt modelId="{80446F71-6D7F-4187-A09A-DDD007C987DD}" type="pres">
      <dgm:prSet presAssocID="{ED23123B-D947-40A4-B003-C151728A762A}" presName="LevelTwoTextNode" presStyleLbl="node2" presStyleIdx="5" presStyleCnt="7" custScaleX="151197">
        <dgm:presLayoutVars>
          <dgm:chPref val="3"/>
        </dgm:presLayoutVars>
      </dgm:prSet>
      <dgm:spPr>
        <a:prstGeom prst="ellipse">
          <a:avLst/>
        </a:prstGeom>
      </dgm:spPr>
    </dgm:pt>
    <dgm:pt modelId="{954CE1F8-B52B-4B89-8243-E51B007E1F68}" type="pres">
      <dgm:prSet presAssocID="{ED23123B-D947-40A4-B003-C151728A762A}" presName="level3hierChild" presStyleCnt="0"/>
      <dgm:spPr/>
    </dgm:pt>
    <dgm:pt modelId="{792A6C90-D46F-46E8-8A97-EBE589D03FA3}" type="pres">
      <dgm:prSet presAssocID="{68727B75-863D-418E-B90D-1EA093DBC7A1}" presName="conn2-1" presStyleLbl="parChTrans1D2" presStyleIdx="6" presStyleCnt="7"/>
      <dgm:spPr/>
    </dgm:pt>
    <dgm:pt modelId="{5E09DC82-232D-4F5F-A365-C11D6257C2D7}" type="pres">
      <dgm:prSet presAssocID="{68727B75-863D-418E-B90D-1EA093DBC7A1}" presName="connTx" presStyleLbl="parChTrans1D2" presStyleIdx="6" presStyleCnt="7"/>
      <dgm:spPr/>
    </dgm:pt>
    <dgm:pt modelId="{0E6E8880-7D40-4FFF-B908-B23546893E2C}" type="pres">
      <dgm:prSet presAssocID="{6AE31B2B-3398-4796-9960-0BAA95EECC77}" presName="root2" presStyleCnt="0"/>
      <dgm:spPr/>
    </dgm:pt>
    <dgm:pt modelId="{B55AB1EF-A20C-43F6-B668-077527E2D7EC}" type="pres">
      <dgm:prSet presAssocID="{6AE31B2B-3398-4796-9960-0BAA95EECC77}" presName="LevelTwoTextNode" presStyleLbl="node2" presStyleIdx="6" presStyleCnt="7" custScaleX="157296">
        <dgm:presLayoutVars>
          <dgm:chPref val="3"/>
        </dgm:presLayoutVars>
      </dgm:prSet>
      <dgm:spPr>
        <a:prstGeom prst="ellipse">
          <a:avLst/>
        </a:prstGeom>
      </dgm:spPr>
    </dgm:pt>
    <dgm:pt modelId="{632352D8-F20B-4232-A9E3-40B8D6065D72}" type="pres">
      <dgm:prSet presAssocID="{6AE31B2B-3398-4796-9960-0BAA95EECC77}" presName="level3hierChild" presStyleCnt="0"/>
      <dgm:spPr/>
    </dgm:pt>
  </dgm:ptLst>
  <dgm:cxnLst>
    <dgm:cxn modelId="{A51F0302-E482-421A-8A15-BD0723750A10}" type="presOf" srcId="{AFC00E30-1DEA-8D4A-B2FD-0034BC18E30A}" destId="{43119A19-80DB-45D7-8F50-34764E018B68}" srcOrd="0" destOrd="0" presId="urn:microsoft.com/office/officeart/2008/layout/HorizontalMultiLevelHierarchy"/>
    <dgm:cxn modelId="{41CA2A08-383D-4E97-9C94-C8D7D2935CC6}" type="presOf" srcId="{5AB117B0-C043-A348-8547-CF5ADF99E1AA}" destId="{B0F73E5D-AC23-4D8D-BF21-1A6FCEA5FB42}" srcOrd="1" destOrd="0" presId="urn:microsoft.com/office/officeart/2008/layout/HorizontalMultiLevelHierarchy"/>
    <dgm:cxn modelId="{5F344213-03F5-455D-96FE-C8B9D0CE992E}" type="presOf" srcId="{804EBB36-6512-3C48-8E1D-EE35F23245F6}" destId="{CFEE89CC-8DCE-4E84-8280-0313FC2255CB}" srcOrd="1" destOrd="0" presId="urn:microsoft.com/office/officeart/2008/layout/HorizontalMultiLevelHierarchy"/>
    <dgm:cxn modelId="{BE8FD613-E7E8-8444-A967-8965D96F5CEF}" srcId="{7AF6C2F9-8255-6044-84C3-FDE95F6252AA}" destId="{692567BC-C3ED-C842-969B-F6D6D073EF57}" srcOrd="3" destOrd="0" parTransId="{5AB117B0-C043-A348-8547-CF5ADF99E1AA}" sibTransId="{F60C7BB0-0644-B043-BA61-24728F1F5962}"/>
    <dgm:cxn modelId="{86E05323-2611-411C-8185-4FFCD0FD4DDC}" type="presOf" srcId="{5AB117B0-C043-A348-8547-CF5ADF99E1AA}" destId="{8F0997D7-74E2-456F-996B-2B5F5E0D2785}" srcOrd="0" destOrd="0" presId="urn:microsoft.com/office/officeart/2008/layout/HorizontalMultiLevelHierarchy"/>
    <dgm:cxn modelId="{2E289132-BD25-C240-97D2-ECBB2066C744}" srcId="{7C482FCE-32B6-DF42-8A42-C3806DF17B2F}" destId="{7AF6C2F9-8255-6044-84C3-FDE95F6252AA}" srcOrd="0" destOrd="0" parTransId="{840B96C8-8FD2-5E44-A493-D0DBD616446C}" sibTransId="{D049B99D-CB1A-4344-8FE8-82B2CE773130}"/>
    <dgm:cxn modelId="{39CB3738-D17A-4266-A7A5-70AA2352C5DD}" type="presOf" srcId="{68727B75-863D-418E-B90D-1EA093DBC7A1}" destId="{5E09DC82-232D-4F5F-A365-C11D6257C2D7}" srcOrd="1" destOrd="0" presId="urn:microsoft.com/office/officeart/2008/layout/HorizontalMultiLevelHierarchy"/>
    <dgm:cxn modelId="{82BBF65D-1EA7-463B-89A1-5F910000A52E}" srcId="{7AF6C2F9-8255-6044-84C3-FDE95F6252AA}" destId="{6AE31B2B-3398-4796-9960-0BAA95EECC77}" srcOrd="6" destOrd="0" parTransId="{68727B75-863D-418E-B90D-1EA093DBC7A1}" sibTransId="{34458CD9-BBA8-41AB-8E37-C91FF084F256}"/>
    <dgm:cxn modelId="{1CDCED67-FFE5-4578-954C-6FEB1ECC7253}" type="presOf" srcId="{FF4BEA68-FD50-4E3A-8ECB-FAC47497CC0E}" destId="{C6C39B2E-8B0B-45FB-914C-C0C111D82C05}" srcOrd="1" destOrd="0" presId="urn:microsoft.com/office/officeart/2008/layout/HorizontalMultiLevelHierarchy"/>
    <dgm:cxn modelId="{74379768-0029-4918-BF65-0BA98C71621B}" type="presOf" srcId="{EB9D1D62-5383-DD48-80A4-9E67F01DC54D}" destId="{C327780F-011D-44C5-AFDC-D9C1250D4456}" srcOrd="0" destOrd="0" presId="urn:microsoft.com/office/officeart/2008/layout/HorizontalMultiLevelHierarchy"/>
    <dgm:cxn modelId="{2B15F468-86C1-2F49-B959-46C6F2C9ED27}" srcId="{7AF6C2F9-8255-6044-84C3-FDE95F6252AA}" destId="{954DF55E-D122-7A4A-9E30-DB7DF00FC2AC}" srcOrd="4" destOrd="0" parTransId="{AFC00E30-1DEA-8D4A-B2FD-0034BC18E30A}" sibTransId="{F28B46DD-8C05-3C45-85BF-C6AFCA1E5FB7}"/>
    <dgm:cxn modelId="{307CF648-12B8-4492-8187-F87C331CD8DB}" type="presOf" srcId="{954DF55E-D122-7A4A-9E30-DB7DF00FC2AC}" destId="{9A499772-B9FF-4C70-9483-310D5ECB5A04}" srcOrd="0" destOrd="0" presId="urn:microsoft.com/office/officeart/2008/layout/HorizontalMultiLevelHierarchy"/>
    <dgm:cxn modelId="{06DEE249-AB0C-4649-BB16-5A70E0B9807B}" srcId="{7AF6C2F9-8255-6044-84C3-FDE95F6252AA}" destId="{7C61D66E-6E88-DA4B-8118-1BABEDFDCF76}" srcOrd="2" destOrd="0" parTransId="{DDD2E413-362B-AA48-810D-C10633ACB5DC}" sibTransId="{653389D4-6ADA-294F-8D9A-985F53C46319}"/>
    <dgm:cxn modelId="{9190B477-C16A-400D-AC68-39669EFD0A47}" type="presOf" srcId="{50D06200-9B73-F041-88EF-9DD4F91CD65C}" destId="{21AB3742-FF83-48D1-B31F-303DDFEAA27B}" srcOrd="1" destOrd="0" presId="urn:microsoft.com/office/officeart/2008/layout/HorizontalMultiLevelHierarchy"/>
    <dgm:cxn modelId="{087BF279-224E-4D72-A69E-93E4B75AD4B5}" type="presOf" srcId="{7AF6C2F9-8255-6044-84C3-FDE95F6252AA}" destId="{33F22CF5-9FFF-41E3-8D51-9C8A5F442B8E}" srcOrd="0" destOrd="0" presId="urn:microsoft.com/office/officeart/2008/layout/HorizontalMultiLevelHierarchy"/>
    <dgm:cxn modelId="{8CC3BD85-B8BA-4FFB-BE38-93C908A4D47A}" type="presOf" srcId="{7CD1E0FD-8FDF-ED4A-9227-7F1A1D208A78}" destId="{1D681BBF-9DA2-42C6-BF8B-444AA6B692A5}" srcOrd="0" destOrd="0" presId="urn:microsoft.com/office/officeart/2008/layout/HorizontalMultiLevelHierarchy"/>
    <dgm:cxn modelId="{1BED8E8C-46DA-449E-81F5-A3E087AC4D3F}" type="presOf" srcId="{804EBB36-6512-3C48-8E1D-EE35F23245F6}" destId="{91EE7A56-A09F-4249-86D1-0F39ABC730B0}" srcOrd="0" destOrd="0" presId="urn:microsoft.com/office/officeart/2008/layout/HorizontalMultiLevelHierarchy"/>
    <dgm:cxn modelId="{73037E9B-FE77-E84A-A019-780EDEA3D46A}" srcId="{7AF6C2F9-8255-6044-84C3-FDE95F6252AA}" destId="{7CD1E0FD-8FDF-ED4A-9227-7F1A1D208A78}" srcOrd="0" destOrd="0" parTransId="{804EBB36-6512-3C48-8E1D-EE35F23245F6}" sibTransId="{BBB0F375-D123-8840-9409-62FB1F95DEC4}"/>
    <dgm:cxn modelId="{83638CA0-75AD-4489-99B7-21AB674BC6E9}" type="presOf" srcId="{7C61D66E-6E88-DA4B-8118-1BABEDFDCF76}" destId="{468C0D5F-BEDD-4A21-A71F-A9027BF74345}" srcOrd="0" destOrd="0" presId="urn:microsoft.com/office/officeart/2008/layout/HorizontalMultiLevelHierarchy"/>
    <dgm:cxn modelId="{EC33DDAE-7BF3-4C26-9396-6691783042DF}" type="presOf" srcId="{692567BC-C3ED-C842-969B-F6D6D073EF57}" destId="{C4105949-3E0C-45AB-8C2A-F140E4670598}" srcOrd="0" destOrd="0" presId="urn:microsoft.com/office/officeart/2008/layout/HorizontalMultiLevelHierarchy"/>
    <dgm:cxn modelId="{13DCB1BD-1DFC-478D-9F75-662FCA66CBBC}" type="presOf" srcId="{7C482FCE-32B6-DF42-8A42-C3806DF17B2F}" destId="{222A586C-9E8C-41F3-ADED-888D46F4DEC9}" srcOrd="0" destOrd="0" presId="urn:microsoft.com/office/officeart/2008/layout/HorizontalMultiLevelHierarchy"/>
    <dgm:cxn modelId="{ECC42ABF-04ED-4F3B-B3AF-61B78757DCBB}" srcId="{7AF6C2F9-8255-6044-84C3-FDE95F6252AA}" destId="{ED23123B-D947-40A4-B003-C151728A762A}" srcOrd="5" destOrd="0" parTransId="{FF4BEA68-FD50-4E3A-8ECB-FAC47497CC0E}" sibTransId="{B308248C-1506-4246-BEBF-92FF4B7CBC0D}"/>
    <dgm:cxn modelId="{B2B8EAC1-F341-6A4F-805F-26CF890C15A0}" srcId="{7AF6C2F9-8255-6044-84C3-FDE95F6252AA}" destId="{EB9D1D62-5383-DD48-80A4-9E67F01DC54D}" srcOrd="1" destOrd="0" parTransId="{50D06200-9B73-F041-88EF-9DD4F91CD65C}" sibTransId="{BD4F3D7E-7979-1541-A352-9A74FF7A8513}"/>
    <dgm:cxn modelId="{3E56F0C1-3DE7-44F6-AF48-EE8D807CA5AD}" type="presOf" srcId="{ED23123B-D947-40A4-B003-C151728A762A}" destId="{80446F71-6D7F-4187-A09A-DDD007C987DD}" srcOrd="0" destOrd="0" presId="urn:microsoft.com/office/officeart/2008/layout/HorizontalMultiLevelHierarchy"/>
    <dgm:cxn modelId="{381044CC-20A5-4541-A255-D39ABBE5867A}" type="presOf" srcId="{AFC00E30-1DEA-8D4A-B2FD-0034BC18E30A}" destId="{F1FE1FCF-C499-4AF7-A4B8-194FE031EDBD}" srcOrd="1" destOrd="0" presId="urn:microsoft.com/office/officeart/2008/layout/HorizontalMultiLevelHierarchy"/>
    <dgm:cxn modelId="{D6E611D7-879F-4B4C-B8F2-51B8AF523CE8}" type="presOf" srcId="{DDD2E413-362B-AA48-810D-C10633ACB5DC}" destId="{20F0DEC8-B287-4FBD-8B46-19F39AAC737F}" srcOrd="0" destOrd="0" presId="urn:microsoft.com/office/officeart/2008/layout/HorizontalMultiLevelHierarchy"/>
    <dgm:cxn modelId="{2F33D5D8-ACA0-4431-9AEC-DB8B833A92B8}" type="presOf" srcId="{50D06200-9B73-F041-88EF-9DD4F91CD65C}" destId="{21014398-4D67-4A02-B262-0F81568BA384}" srcOrd="0" destOrd="0" presId="urn:microsoft.com/office/officeart/2008/layout/HorizontalMultiLevelHierarchy"/>
    <dgm:cxn modelId="{B185EBE5-7EEF-4B8A-ADFC-1673AA5AC3AC}" type="presOf" srcId="{FF4BEA68-FD50-4E3A-8ECB-FAC47497CC0E}" destId="{278848AE-FD79-4431-A5F7-AB48EC6E265E}" srcOrd="0" destOrd="0" presId="urn:microsoft.com/office/officeart/2008/layout/HorizontalMultiLevelHierarchy"/>
    <dgm:cxn modelId="{7B78DEF1-672C-414E-8965-7F7B1AE45AB7}" type="presOf" srcId="{68727B75-863D-418E-B90D-1EA093DBC7A1}" destId="{792A6C90-D46F-46E8-8A97-EBE589D03FA3}" srcOrd="0" destOrd="0" presId="urn:microsoft.com/office/officeart/2008/layout/HorizontalMultiLevelHierarchy"/>
    <dgm:cxn modelId="{195F1AF2-7430-458B-931D-18E8BF724839}" type="presOf" srcId="{DDD2E413-362B-AA48-810D-C10633ACB5DC}" destId="{A0744C8D-E626-4F1F-BEE9-F766C5125FBE}" srcOrd="1" destOrd="0" presId="urn:microsoft.com/office/officeart/2008/layout/HorizontalMultiLevelHierarchy"/>
    <dgm:cxn modelId="{4FD075FA-F949-4DFC-BEE1-8E6519508D53}" type="presOf" srcId="{6AE31B2B-3398-4796-9960-0BAA95EECC77}" destId="{B55AB1EF-A20C-43F6-B668-077527E2D7EC}" srcOrd="0" destOrd="0" presId="urn:microsoft.com/office/officeart/2008/layout/HorizontalMultiLevelHierarchy"/>
    <dgm:cxn modelId="{B5911398-4B1B-4011-9E07-ED3FB5A34FEA}" type="presParOf" srcId="{222A586C-9E8C-41F3-ADED-888D46F4DEC9}" destId="{36721462-29B3-4998-B010-3E9612531362}" srcOrd="0" destOrd="0" presId="urn:microsoft.com/office/officeart/2008/layout/HorizontalMultiLevelHierarchy"/>
    <dgm:cxn modelId="{C0A8A14C-DF64-4B9C-A2D3-B4B134A804A9}" type="presParOf" srcId="{36721462-29B3-4998-B010-3E9612531362}" destId="{33F22CF5-9FFF-41E3-8D51-9C8A5F442B8E}" srcOrd="0" destOrd="0" presId="urn:microsoft.com/office/officeart/2008/layout/HorizontalMultiLevelHierarchy"/>
    <dgm:cxn modelId="{75A1BF5C-9C29-4CA2-9FA1-AD1D9ACB60D5}" type="presParOf" srcId="{36721462-29B3-4998-B010-3E9612531362}" destId="{4321F444-17E5-489A-894C-FA2382F5B150}" srcOrd="1" destOrd="0" presId="urn:microsoft.com/office/officeart/2008/layout/HorizontalMultiLevelHierarchy"/>
    <dgm:cxn modelId="{7528DDE9-F151-4B5C-911E-634A4D80F01C}" type="presParOf" srcId="{4321F444-17E5-489A-894C-FA2382F5B150}" destId="{91EE7A56-A09F-4249-86D1-0F39ABC730B0}" srcOrd="0" destOrd="0" presId="urn:microsoft.com/office/officeart/2008/layout/HorizontalMultiLevelHierarchy"/>
    <dgm:cxn modelId="{A79A0907-89FD-445E-A027-B94457AB0023}" type="presParOf" srcId="{91EE7A56-A09F-4249-86D1-0F39ABC730B0}" destId="{CFEE89CC-8DCE-4E84-8280-0313FC2255CB}" srcOrd="0" destOrd="0" presId="urn:microsoft.com/office/officeart/2008/layout/HorizontalMultiLevelHierarchy"/>
    <dgm:cxn modelId="{CE65B924-3B79-427B-8399-F8F61F73F8FC}" type="presParOf" srcId="{4321F444-17E5-489A-894C-FA2382F5B150}" destId="{8D188453-32F1-4C90-ADFC-4B90049DD389}" srcOrd="1" destOrd="0" presId="urn:microsoft.com/office/officeart/2008/layout/HorizontalMultiLevelHierarchy"/>
    <dgm:cxn modelId="{C2160DDF-ED53-4F3B-8662-F4B17895CA34}" type="presParOf" srcId="{8D188453-32F1-4C90-ADFC-4B90049DD389}" destId="{1D681BBF-9DA2-42C6-BF8B-444AA6B692A5}" srcOrd="0" destOrd="0" presId="urn:microsoft.com/office/officeart/2008/layout/HorizontalMultiLevelHierarchy"/>
    <dgm:cxn modelId="{6CAA114D-532C-4DEC-8A36-FC41FC135E5A}" type="presParOf" srcId="{8D188453-32F1-4C90-ADFC-4B90049DD389}" destId="{F26717CA-5188-42E3-8202-F6663216A778}" srcOrd="1" destOrd="0" presId="urn:microsoft.com/office/officeart/2008/layout/HorizontalMultiLevelHierarchy"/>
    <dgm:cxn modelId="{5938A480-250D-400B-8831-445BE0DC2241}" type="presParOf" srcId="{4321F444-17E5-489A-894C-FA2382F5B150}" destId="{21014398-4D67-4A02-B262-0F81568BA384}" srcOrd="2" destOrd="0" presId="urn:microsoft.com/office/officeart/2008/layout/HorizontalMultiLevelHierarchy"/>
    <dgm:cxn modelId="{8DABE57D-9ABD-4242-AEE5-015659DFD902}" type="presParOf" srcId="{21014398-4D67-4A02-B262-0F81568BA384}" destId="{21AB3742-FF83-48D1-B31F-303DDFEAA27B}" srcOrd="0" destOrd="0" presId="urn:microsoft.com/office/officeart/2008/layout/HorizontalMultiLevelHierarchy"/>
    <dgm:cxn modelId="{B505EA43-C1DC-4EE5-98A0-23B8A5BD2252}" type="presParOf" srcId="{4321F444-17E5-489A-894C-FA2382F5B150}" destId="{E44289E1-0102-42A6-A425-BD5B66D37124}" srcOrd="3" destOrd="0" presId="urn:microsoft.com/office/officeart/2008/layout/HorizontalMultiLevelHierarchy"/>
    <dgm:cxn modelId="{A9EA945D-FA33-4885-A054-2BA29A2ED576}" type="presParOf" srcId="{E44289E1-0102-42A6-A425-BD5B66D37124}" destId="{C327780F-011D-44C5-AFDC-D9C1250D4456}" srcOrd="0" destOrd="0" presId="urn:microsoft.com/office/officeart/2008/layout/HorizontalMultiLevelHierarchy"/>
    <dgm:cxn modelId="{9CD1251A-BCDD-416C-B264-323F5EF2EEA5}" type="presParOf" srcId="{E44289E1-0102-42A6-A425-BD5B66D37124}" destId="{06C32EEB-21DF-4805-9536-E27CD5AF8963}" srcOrd="1" destOrd="0" presId="urn:microsoft.com/office/officeart/2008/layout/HorizontalMultiLevelHierarchy"/>
    <dgm:cxn modelId="{6A792857-2C58-4C00-BB62-04C21DBC70E9}" type="presParOf" srcId="{4321F444-17E5-489A-894C-FA2382F5B150}" destId="{20F0DEC8-B287-4FBD-8B46-19F39AAC737F}" srcOrd="4" destOrd="0" presId="urn:microsoft.com/office/officeart/2008/layout/HorizontalMultiLevelHierarchy"/>
    <dgm:cxn modelId="{7A97201C-F395-4369-99C5-F0B2DB0BD148}" type="presParOf" srcId="{20F0DEC8-B287-4FBD-8B46-19F39AAC737F}" destId="{A0744C8D-E626-4F1F-BEE9-F766C5125FBE}" srcOrd="0" destOrd="0" presId="urn:microsoft.com/office/officeart/2008/layout/HorizontalMultiLevelHierarchy"/>
    <dgm:cxn modelId="{134FE25C-A49F-4FB6-ABC4-F2773A7B78DB}" type="presParOf" srcId="{4321F444-17E5-489A-894C-FA2382F5B150}" destId="{550E1FE6-5C56-46AF-BE33-FC4A9E6D9DE3}" srcOrd="5" destOrd="0" presId="urn:microsoft.com/office/officeart/2008/layout/HorizontalMultiLevelHierarchy"/>
    <dgm:cxn modelId="{F53FDD06-7B70-47F8-A25A-F341CDE779F0}" type="presParOf" srcId="{550E1FE6-5C56-46AF-BE33-FC4A9E6D9DE3}" destId="{468C0D5F-BEDD-4A21-A71F-A9027BF74345}" srcOrd="0" destOrd="0" presId="urn:microsoft.com/office/officeart/2008/layout/HorizontalMultiLevelHierarchy"/>
    <dgm:cxn modelId="{8725C255-63A3-419F-9AE0-E245D3650BE4}" type="presParOf" srcId="{550E1FE6-5C56-46AF-BE33-FC4A9E6D9DE3}" destId="{E372C1E8-C8C3-483E-B729-01C9B35514B1}" srcOrd="1" destOrd="0" presId="urn:microsoft.com/office/officeart/2008/layout/HorizontalMultiLevelHierarchy"/>
    <dgm:cxn modelId="{0D7F9C7E-21BA-430D-96B1-63F90BE87126}" type="presParOf" srcId="{4321F444-17E5-489A-894C-FA2382F5B150}" destId="{8F0997D7-74E2-456F-996B-2B5F5E0D2785}" srcOrd="6" destOrd="0" presId="urn:microsoft.com/office/officeart/2008/layout/HorizontalMultiLevelHierarchy"/>
    <dgm:cxn modelId="{8BFAB266-D0C8-4D4D-BFC4-0B009DD50FCE}" type="presParOf" srcId="{8F0997D7-74E2-456F-996B-2B5F5E0D2785}" destId="{B0F73E5D-AC23-4D8D-BF21-1A6FCEA5FB42}" srcOrd="0" destOrd="0" presId="urn:microsoft.com/office/officeart/2008/layout/HorizontalMultiLevelHierarchy"/>
    <dgm:cxn modelId="{ABFB7A56-2477-48A1-9103-17640A9CA77B}" type="presParOf" srcId="{4321F444-17E5-489A-894C-FA2382F5B150}" destId="{DC82BE31-900A-4972-89DD-F101C0C66868}" srcOrd="7" destOrd="0" presId="urn:microsoft.com/office/officeart/2008/layout/HorizontalMultiLevelHierarchy"/>
    <dgm:cxn modelId="{D35B163C-2261-4ECD-8C0A-8D37455C0FC4}" type="presParOf" srcId="{DC82BE31-900A-4972-89DD-F101C0C66868}" destId="{C4105949-3E0C-45AB-8C2A-F140E4670598}" srcOrd="0" destOrd="0" presId="urn:microsoft.com/office/officeart/2008/layout/HorizontalMultiLevelHierarchy"/>
    <dgm:cxn modelId="{1F83AB9F-5082-4596-9886-3F7CE4BE4993}" type="presParOf" srcId="{DC82BE31-900A-4972-89DD-F101C0C66868}" destId="{CA00273F-1575-4781-8F87-6546E0093C7F}" srcOrd="1" destOrd="0" presId="urn:microsoft.com/office/officeart/2008/layout/HorizontalMultiLevelHierarchy"/>
    <dgm:cxn modelId="{E87BD1A9-652B-41EF-B0CE-7B5AB99FD20D}" type="presParOf" srcId="{4321F444-17E5-489A-894C-FA2382F5B150}" destId="{43119A19-80DB-45D7-8F50-34764E018B68}" srcOrd="8" destOrd="0" presId="urn:microsoft.com/office/officeart/2008/layout/HorizontalMultiLevelHierarchy"/>
    <dgm:cxn modelId="{C11A664B-0A30-4949-B0FA-6D63871C6A1E}" type="presParOf" srcId="{43119A19-80DB-45D7-8F50-34764E018B68}" destId="{F1FE1FCF-C499-4AF7-A4B8-194FE031EDBD}" srcOrd="0" destOrd="0" presId="urn:microsoft.com/office/officeart/2008/layout/HorizontalMultiLevelHierarchy"/>
    <dgm:cxn modelId="{03834466-70CB-4647-8445-7DC1B3E9FA6A}" type="presParOf" srcId="{4321F444-17E5-489A-894C-FA2382F5B150}" destId="{8D0E148E-5747-40E6-AF99-9023C56C8AB6}" srcOrd="9" destOrd="0" presId="urn:microsoft.com/office/officeart/2008/layout/HorizontalMultiLevelHierarchy"/>
    <dgm:cxn modelId="{01C2F512-5494-4310-A3FF-B9483EA37A9B}" type="presParOf" srcId="{8D0E148E-5747-40E6-AF99-9023C56C8AB6}" destId="{9A499772-B9FF-4C70-9483-310D5ECB5A04}" srcOrd="0" destOrd="0" presId="urn:microsoft.com/office/officeart/2008/layout/HorizontalMultiLevelHierarchy"/>
    <dgm:cxn modelId="{5BA2B89B-755B-4CC4-A110-690A1F6281BE}" type="presParOf" srcId="{8D0E148E-5747-40E6-AF99-9023C56C8AB6}" destId="{61D808D2-CF2B-48C0-9B52-FD0B666E6CFE}" srcOrd="1" destOrd="0" presId="urn:microsoft.com/office/officeart/2008/layout/HorizontalMultiLevelHierarchy"/>
    <dgm:cxn modelId="{90E05032-8AEA-406D-84F7-B5C3C60BA2DA}" type="presParOf" srcId="{4321F444-17E5-489A-894C-FA2382F5B150}" destId="{278848AE-FD79-4431-A5F7-AB48EC6E265E}" srcOrd="10" destOrd="0" presId="urn:microsoft.com/office/officeart/2008/layout/HorizontalMultiLevelHierarchy"/>
    <dgm:cxn modelId="{BCE3D457-4A04-4C76-861B-30284BE1002C}" type="presParOf" srcId="{278848AE-FD79-4431-A5F7-AB48EC6E265E}" destId="{C6C39B2E-8B0B-45FB-914C-C0C111D82C05}" srcOrd="0" destOrd="0" presId="urn:microsoft.com/office/officeart/2008/layout/HorizontalMultiLevelHierarchy"/>
    <dgm:cxn modelId="{A6DD4A74-DF30-4AA0-B30B-78265530C641}" type="presParOf" srcId="{4321F444-17E5-489A-894C-FA2382F5B150}" destId="{29FE0C29-72F9-465A-BC42-4B6793485947}" srcOrd="11" destOrd="0" presId="urn:microsoft.com/office/officeart/2008/layout/HorizontalMultiLevelHierarchy"/>
    <dgm:cxn modelId="{D1213893-1466-4E19-B65F-62F420398D6C}" type="presParOf" srcId="{29FE0C29-72F9-465A-BC42-4B6793485947}" destId="{80446F71-6D7F-4187-A09A-DDD007C987DD}" srcOrd="0" destOrd="0" presId="urn:microsoft.com/office/officeart/2008/layout/HorizontalMultiLevelHierarchy"/>
    <dgm:cxn modelId="{B9A2CC8D-8128-4BA2-ABB9-0F1072A7D61A}" type="presParOf" srcId="{29FE0C29-72F9-465A-BC42-4B6793485947}" destId="{954CE1F8-B52B-4B89-8243-E51B007E1F68}" srcOrd="1" destOrd="0" presId="urn:microsoft.com/office/officeart/2008/layout/HorizontalMultiLevelHierarchy"/>
    <dgm:cxn modelId="{98D243D0-165C-4498-ABF2-D7318AFBBE90}" type="presParOf" srcId="{4321F444-17E5-489A-894C-FA2382F5B150}" destId="{792A6C90-D46F-46E8-8A97-EBE589D03FA3}" srcOrd="12" destOrd="0" presId="urn:microsoft.com/office/officeart/2008/layout/HorizontalMultiLevelHierarchy"/>
    <dgm:cxn modelId="{83846028-996D-4E05-A715-00374224F258}" type="presParOf" srcId="{792A6C90-D46F-46E8-8A97-EBE589D03FA3}" destId="{5E09DC82-232D-4F5F-A365-C11D6257C2D7}" srcOrd="0" destOrd="0" presId="urn:microsoft.com/office/officeart/2008/layout/HorizontalMultiLevelHierarchy"/>
    <dgm:cxn modelId="{43331678-D88E-4E28-A2B6-E5FC0707F7A0}" type="presParOf" srcId="{4321F444-17E5-489A-894C-FA2382F5B150}" destId="{0E6E8880-7D40-4FFF-B908-B23546893E2C}" srcOrd="13" destOrd="0" presId="urn:microsoft.com/office/officeart/2008/layout/HorizontalMultiLevelHierarchy"/>
    <dgm:cxn modelId="{B9244E3B-70D7-49BA-82F4-DE213A0646BE}" type="presParOf" srcId="{0E6E8880-7D40-4FFF-B908-B23546893E2C}" destId="{B55AB1EF-A20C-43F6-B668-077527E2D7EC}" srcOrd="0" destOrd="0" presId="urn:microsoft.com/office/officeart/2008/layout/HorizontalMultiLevelHierarchy"/>
    <dgm:cxn modelId="{8EB5806B-507D-4CE3-9BA4-2A6FDB03031A}" type="presParOf" srcId="{0E6E8880-7D40-4FFF-B908-B23546893E2C}" destId="{632352D8-F20B-4232-A9E3-40B8D6065D72}"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FF493B-4EEC-6E44-B999-49DAADF6B4E7}" type="doc">
      <dgm:prSet loTypeId="urn:microsoft.com/office/officeart/2009/layout/CircleArrowProcess" loCatId="process" qsTypeId="urn:microsoft.com/office/officeart/2005/8/quickstyle/3d1" qsCatId="3D" csTypeId="urn:microsoft.com/office/officeart/2005/8/colors/colorful1" csCatId="colorful" phldr="1"/>
      <dgm:spPr/>
      <dgm:t>
        <a:bodyPr/>
        <a:lstStyle/>
        <a:p>
          <a:endParaRPr lang="el-GR"/>
        </a:p>
      </dgm:t>
    </dgm:pt>
    <dgm:pt modelId="{614BA256-73BC-CC4E-BA86-57B1A5104A67}">
      <dgm:prSet phldrT="[Κείμενο]" custT="1"/>
      <dgm:spPr>
        <a:xfrm>
          <a:off x="1538148" y="402"/>
          <a:ext cx="746673" cy="485337"/>
        </a:xfrm>
      </dgm:spPr>
      <dgm:t>
        <a:bodyPr/>
        <a:lstStyle/>
        <a:p>
          <a:pPr algn="ctr">
            <a:buNone/>
          </a:pPr>
          <a:r>
            <a:rPr lang="en-GB" sz="2000" b="1" dirty="0">
              <a:latin typeface="Calibri"/>
              <a:ea typeface="+mn-ea"/>
              <a:cs typeface="+mn-cs"/>
            </a:rPr>
            <a:t>Proportionality</a:t>
          </a:r>
          <a:endParaRPr lang="el-GR" sz="2000" b="1" dirty="0">
            <a:latin typeface="Calibri"/>
            <a:ea typeface="+mn-ea"/>
            <a:cs typeface="+mn-cs"/>
          </a:endParaRPr>
        </a:p>
      </dgm:t>
    </dgm:pt>
    <dgm:pt modelId="{F3D92DB3-EC85-4C4A-B968-88E741074E33}" type="parTrans" cxnId="{EF46CAFB-DE52-5045-AF65-A999560A9CA6}">
      <dgm:prSet/>
      <dgm:spPr/>
      <dgm:t>
        <a:bodyPr/>
        <a:lstStyle/>
        <a:p>
          <a:pPr algn="ctr"/>
          <a:endParaRPr lang="el-GR"/>
        </a:p>
      </dgm:t>
    </dgm:pt>
    <dgm:pt modelId="{78B0B595-B24C-0843-8219-77E2D28B6FDB}" type="sibTrans" cxnId="{EF46CAFB-DE52-5045-AF65-A999560A9CA6}">
      <dgm:prSet custT="1"/>
      <dgm:spPr>
        <a:xfrm>
          <a:off x="1108833" y="243071"/>
          <a:ext cx="1605303" cy="1605303"/>
        </a:xfrm>
        <a:custGeom>
          <a:avLst/>
          <a:gdLst/>
          <a:ahLst/>
          <a:cxnLst/>
          <a:rect l="0" t="0" r="0" b="0"/>
          <a:pathLst>
            <a:path>
              <a:moveTo>
                <a:pt x="1181380" y="94968"/>
              </a:moveTo>
              <a:arcTo wR="802651" hR="802651" stAng="17889251" swAng="2628742"/>
            </a:path>
          </a:pathLst>
        </a:custGeom>
      </dgm:spPr>
      <dgm:t>
        <a:bodyPr/>
        <a:lstStyle/>
        <a:p>
          <a:endParaRPr lang="en-GB"/>
        </a:p>
      </dgm:t>
    </dgm:pt>
    <dgm:pt modelId="{FB6B7F3C-799F-C346-B32F-9ECDAC6C3EA2}">
      <dgm:prSet phldrT="[Κείμενο]" custT="1"/>
      <dgm:spPr>
        <a:xfrm>
          <a:off x="2340800" y="803054"/>
          <a:ext cx="746673" cy="485337"/>
        </a:xfrm>
      </dgm:spPr>
      <dgm:t>
        <a:bodyPr/>
        <a:lstStyle/>
        <a:p>
          <a:pPr algn="ctr">
            <a:buNone/>
          </a:pPr>
          <a:r>
            <a:rPr lang="en-US" sz="2000" b="1" dirty="0">
              <a:latin typeface="Calibri"/>
              <a:ea typeface="+mn-ea"/>
              <a:cs typeface="+mn-cs"/>
            </a:rPr>
            <a:t>Consistency</a:t>
          </a:r>
          <a:endParaRPr lang="el-GR" sz="2000" b="1" dirty="0">
            <a:latin typeface="Calibri"/>
            <a:ea typeface="+mn-ea"/>
            <a:cs typeface="+mn-cs"/>
          </a:endParaRPr>
        </a:p>
      </dgm:t>
    </dgm:pt>
    <dgm:pt modelId="{FEA231CC-F3BE-C244-9BD4-9CAB5E7B81D0}" type="parTrans" cxnId="{CDCEA8E3-CF1A-5340-94A0-8E450530ABD7}">
      <dgm:prSet/>
      <dgm:spPr/>
      <dgm:t>
        <a:bodyPr/>
        <a:lstStyle/>
        <a:p>
          <a:pPr algn="ctr"/>
          <a:endParaRPr lang="el-GR"/>
        </a:p>
      </dgm:t>
    </dgm:pt>
    <dgm:pt modelId="{BC5E9D57-5D37-B24A-8D96-9D8AB4B76955}" type="sibTrans" cxnId="{CDCEA8E3-CF1A-5340-94A0-8E450530ABD7}">
      <dgm:prSet/>
      <dgm:spPr>
        <a:xfrm>
          <a:off x="1108833" y="243071"/>
          <a:ext cx="1605303" cy="1605303"/>
        </a:xfrm>
        <a:custGeom>
          <a:avLst/>
          <a:gdLst/>
          <a:ahLst/>
          <a:cxnLst/>
          <a:rect l="0" t="0" r="0" b="0"/>
          <a:pathLst>
            <a:path>
              <a:moveTo>
                <a:pt x="1565874" y="1051130"/>
              </a:moveTo>
              <a:arcTo wR="802651" hR="802651" stAng="1082006" swAng="2628742"/>
            </a:path>
          </a:pathLst>
        </a:custGeom>
      </dgm:spPr>
      <dgm:t>
        <a:bodyPr/>
        <a:lstStyle/>
        <a:p>
          <a:pPr algn="ctr"/>
          <a:endParaRPr lang="el-GR"/>
        </a:p>
      </dgm:t>
    </dgm:pt>
    <dgm:pt modelId="{931A1995-750F-5F4C-A8F2-37D5561AD8EF}">
      <dgm:prSet phldrT="[Κείμενο]" custT="1"/>
      <dgm:spPr>
        <a:xfrm>
          <a:off x="1538148" y="1605706"/>
          <a:ext cx="746673" cy="485337"/>
        </a:xfrm>
      </dgm:spPr>
      <dgm:t>
        <a:bodyPr/>
        <a:lstStyle/>
        <a:p>
          <a:pPr algn="ctr">
            <a:buNone/>
          </a:pPr>
          <a:r>
            <a:rPr lang="en-US" sz="2000" b="1" dirty="0">
              <a:latin typeface="Calibri"/>
              <a:ea typeface="+mn-ea"/>
              <a:cs typeface="+mn-cs"/>
            </a:rPr>
            <a:t>Targeting </a:t>
          </a:r>
        </a:p>
        <a:p>
          <a:pPr algn="ctr">
            <a:buNone/>
          </a:pPr>
          <a:endParaRPr lang="el-GR" sz="2000" b="1" dirty="0">
            <a:latin typeface="Calibri"/>
            <a:ea typeface="+mn-ea"/>
            <a:cs typeface="+mn-cs"/>
          </a:endParaRPr>
        </a:p>
      </dgm:t>
    </dgm:pt>
    <dgm:pt modelId="{EF410215-4AB4-D242-A230-3E820A97C382}" type="parTrans" cxnId="{4940CAF1-A51B-3845-8976-2E5C1B83E34C}">
      <dgm:prSet/>
      <dgm:spPr/>
      <dgm:t>
        <a:bodyPr/>
        <a:lstStyle/>
        <a:p>
          <a:pPr algn="ctr"/>
          <a:endParaRPr lang="el-GR"/>
        </a:p>
      </dgm:t>
    </dgm:pt>
    <dgm:pt modelId="{DF7F441C-28DB-B541-9255-0018087B3B41}" type="sibTrans" cxnId="{4940CAF1-A51B-3845-8976-2E5C1B83E34C}">
      <dgm:prSet/>
      <dgm:spPr>
        <a:xfrm>
          <a:off x="1108833" y="243071"/>
          <a:ext cx="1605303" cy="1605303"/>
        </a:xfrm>
        <a:custGeom>
          <a:avLst/>
          <a:gdLst/>
          <a:ahLst/>
          <a:cxnLst/>
          <a:rect l="0" t="0" r="0" b="0"/>
          <a:pathLst>
            <a:path>
              <a:moveTo>
                <a:pt x="423923" y="1510334"/>
              </a:moveTo>
              <a:arcTo wR="802651" hR="802651" stAng="7089251" swAng="2628742"/>
            </a:path>
          </a:pathLst>
        </a:custGeom>
      </dgm:spPr>
      <dgm:t>
        <a:bodyPr/>
        <a:lstStyle/>
        <a:p>
          <a:pPr algn="ctr"/>
          <a:endParaRPr lang="el-GR"/>
        </a:p>
      </dgm:t>
    </dgm:pt>
    <dgm:pt modelId="{DBC8AFA0-80FE-804E-86C9-9DD4AF52E9ED}">
      <dgm:prSet custT="1"/>
      <dgm:spPr>
        <a:xfrm>
          <a:off x="735496" y="803054"/>
          <a:ext cx="746673" cy="485337"/>
        </a:xfrm>
      </dgm:spPr>
      <dgm:t>
        <a:bodyPr/>
        <a:lstStyle/>
        <a:p>
          <a:pPr algn="ctr">
            <a:buNone/>
          </a:pPr>
          <a:r>
            <a:rPr lang="en-US" sz="2000" b="1" dirty="0">
              <a:latin typeface="Calibri"/>
              <a:ea typeface="+mn-ea"/>
              <a:cs typeface="+mn-cs"/>
            </a:rPr>
            <a:t>Transparency </a:t>
          </a:r>
          <a:endParaRPr lang="el-GR" sz="1000" b="1" dirty="0">
            <a:latin typeface="Calibri"/>
            <a:ea typeface="+mn-ea"/>
            <a:cs typeface="+mn-cs"/>
          </a:endParaRPr>
        </a:p>
      </dgm:t>
    </dgm:pt>
    <dgm:pt modelId="{216131DB-3E2B-9F47-8D5B-EF6EBADC78D6}" type="parTrans" cxnId="{C135523F-CF16-0C40-8D2A-161D216330DA}">
      <dgm:prSet/>
      <dgm:spPr/>
      <dgm:t>
        <a:bodyPr/>
        <a:lstStyle/>
        <a:p>
          <a:pPr algn="ctr"/>
          <a:endParaRPr lang="el-GR"/>
        </a:p>
      </dgm:t>
    </dgm:pt>
    <dgm:pt modelId="{96BD11E3-4EDD-6048-B772-C145199EE358}" type="sibTrans" cxnId="{C135523F-CF16-0C40-8D2A-161D216330DA}">
      <dgm:prSet/>
      <dgm:spPr>
        <a:xfrm>
          <a:off x="1108833" y="243071"/>
          <a:ext cx="1605303" cy="1605303"/>
        </a:xfrm>
        <a:custGeom>
          <a:avLst/>
          <a:gdLst/>
          <a:ahLst/>
          <a:cxnLst/>
          <a:rect l="0" t="0" r="0" b="0"/>
          <a:pathLst>
            <a:path>
              <a:moveTo>
                <a:pt x="39429" y="554173"/>
              </a:moveTo>
              <a:arcTo wR="802651" hR="802651" stAng="11882006" swAng="2628742"/>
            </a:path>
          </a:pathLst>
        </a:custGeom>
      </dgm:spPr>
      <dgm:t>
        <a:bodyPr/>
        <a:lstStyle/>
        <a:p>
          <a:pPr algn="ctr"/>
          <a:endParaRPr lang="el-GR"/>
        </a:p>
      </dgm:t>
    </dgm:pt>
    <dgm:pt modelId="{37D9D22C-C025-4F04-822B-7C1BF8AD7D8E}">
      <dgm:prSet phldrT="[Κείμενο]" custT="1"/>
      <dgm:spPr>
        <a:xfrm>
          <a:off x="2340800" y="803054"/>
          <a:ext cx="746673" cy="485337"/>
        </a:xfrm>
      </dgm:spPr>
      <dgm:t>
        <a:bodyPr/>
        <a:lstStyle/>
        <a:p>
          <a:pPr algn="ctr">
            <a:buNone/>
          </a:pPr>
          <a:r>
            <a:rPr lang="en-US" sz="2000" b="1" dirty="0">
              <a:latin typeface="Calibri"/>
              <a:ea typeface="+mn-ea"/>
              <a:cs typeface="+mn-cs"/>
            </a:rPr>
            <a:t>Credibility</a:t>
          </a:r>
        </a:p>
        <a:p>
          <a:pPr algn="ctr">
            <a:buNone/>
          </a:pPr>
          <a:endParaRPr lang="el-GR" sz="2000" b="1" dirty="0">
            <a:latin typeface="Calibri"/>
            <a:ea typeface="+mn-ea"/>
            <a:cs typeface="+mn-cs"/>
          </a:endParaRPr>
        </a:p>
      </dgm:t>
    </dgm:pt>
    <dgm:pt modelId="{FF8FC065-75EB-456D-B57B-C84E1BB08906}" type="parTrans" cxnId="{8A9EBD4A-048B-41F2-B9BA-CBD80E3F03EB}">
      <dgm:prSet/>
      <dgm:spPr/>
      <dgm:t>
        <a:bodyPr/>
        <a:lstStyle/>
        <a:p>
          <a:endParaRPr lang="en-GB"/>
        </a:p>
      </dgm:t>
    </dgm:pt>
    <dgm:pt modelId="{C9A495D2-378B-4233-B706-665C06E3201B}" type="sibTrans" cxnId="{8A9EBD4A-048B-41F2-B9BA-CBD80E3F03EB}">
      <dgm:prSet/>
      <dgm:spPr/>
      <dgm:t>
        <a:bodyPr/>
        <a:lstStyle/>
        <a:p>
          <a:endParaRPr lang="en-GB"/>
        </a:p>
      </dgm:t>
    </dgm:pt>
    <dgm:pt modelId="{C2C34FDA-91B2-4665-8D19-5D8B5D972510}" type="pres">
      <dgm:prSet presAssocID="{35FF493B-4EEC-6E44-B999-49DAADF6B4E7}" presName="Name0" presStyleCnt="0">
        <dgm:presLayoutVars>
          <dgm:chMax val="7"/>
          <dgm:chPref val="7"/>
          <dgm:dir/>
          <dgm:animLvl val="lvl"/>
        </dgm:presLayoutVars>
      </dgm:prSet>
      <dgm:spPr/>
    </dgm:pt>
    <dgm:pt modelId="{57D27EA4-F752-45E7-82E4-8554E6B8E732}" type="pres">
      <dgm:prSet presAssocID="{614BA256-73BC-CC4E-BA86-57B1A5104A67}" presName="Accent1" presStyleCnt="0"/>
      <dgm:spPr/>
    </dgm:pt>
    <dgm:pt modelId="{F57A7BE2-A6F5-4963-9C30-D7D42DEDBD21}" type="pres">
      <dgm:prSet presAssocID="{614BA256-73BC-CC4E-BA86-57B1A5104A67}" presName="Accent" presStyleLbl="node1" presStyleIdx="0" presStyleCnt="5" custScaleX="180128"/>
      <dgm:spPr/>
    </dgm:pt>
    <dgm:pt modelId="{AD7CDC98-FCBC-4C5A-B977-24613CCA6D9E}" type="pres">
      <dgm:prSet presAssocID="{614BA256-73BC-CC4E-BA86-57B1A5104A67}" presName="Parent1" presStyleLbl="revTx" presStyleIdx="0" presStyleCnt="5" custScaleX="209888">
        <dgm:presLayoutVars>
          <dgm:chMax val="1"/>
          <dgm:chPref val="1"/>
          <dgm:bulletEnabled val="1"/>
        </dgm:presLayoutVars>
      </dgm:prSet>
      <dgm:spPr>
        <a:prstGeom prst="roundRect">
          <a:avLst/>
        </a:prstGeom>
      </dgm:spPr>
    </dgm:pt>
    <dgm:pt modelId="{2C969E9E-DE05-49B1-9669-F6F492F789AC}" type="pres">
      <dgm:prSet presAssocID="{FB6B7F3C-799F-C346-B32F-9ECDAC6C3EA2}" presName="Accent2" presStyleCnt="0"/>
      <dgm:spPr/>
    </dgm:pt>
    <dgm:pt modelId="{D202DC9E-C1AB-4322-AC67-AA35733C2FDD}" type="pres">
      <dgm:prSet presAssocID="{FB6B7F3C-799F-C346-B32F-9ECDAC6C3EA2}" presName="Accent" presStyleLbl="node1" presStyleIdx="1" presStyleCnt="5" custScaleX="161684"/>
      <dgm:spPr/>
    </dgm:pt>
    <dgm:pt modelId="{EFB59F17-1D1C-4959-926C-5F1533FCEBCB}" type="pres">
      <dgm:prSet presAssocID="{FB6B7F3C-799F-C346-B32F-9ECDAC6C3EA2}" presName="Parent2" presStyleLbl="revTx" presStyleIdx="1" presStyleCnt="5" custScaleX="185946">
        <dgm:presLayoutVars>
          <dgm:chMax val="1"/>
          <dgm:chPref val="1"/>
          <dgm:bulletEnabled val="1"/>
        </dgm:presLayoutVars>
      </dgm:prSet>
      <dgm:spPr>
        <a:prstGeom prst="roundRect">
          <a:avLst/>
        </a:prstGeom>
      </dgm:spPr>
    </dgm:pt>
    <dgm:pt modelId="{FDFB6F90-4AC9-40CF-904D-BDBF5DF38093}" type="pres">
      <dgm:prSet presAssocID="{37D9D22C-C025-4F04-822B-7C1BF8AD7D8E}" presName="Accent3" presStyleCnt="0"/>
      <dgm:spPr/>
    </dgm:pt>
    <dgm:pt modelId="{B811DB67-14CD-409A-80D7-C26C2B9110D0}" type="pres">
      <dgm:prSet presAssocID="{37D9D22C-C025-4F04-822B-7C1BF8AD7D8E}" presName="Accent" presStyleLbl="node1" presStyleIdx="2" presStyleCnt="5" custScaleX="185573"/>
      <dgm:spPr/>
    </dgm:pt>
    <dgm:pt modelId="{44DDE78A-08C0-49FA-ABB8-5357D68A546D}" type="pres">
      <dgm:prSet presAssocID="{37D9D22C-C025-4F04-822B-7C1BF8AD7D8E}" presName="Parent3" presStyleLbl="revTx" presStyleIdx="2" presStyleCnt="5" custScaleX="190767">
        <dgm:presLayoutVars>
          <dgm:chMax val="1"/>
          <dgm:chPref val="1"/>
          <dgm:bulletEnabled val="1"/>
        </dgm:presLayoutVars>
      </dgm:prSet>
      <dgm:spPr/>
    </dgm:pt>
    <dgm:pt modelId="{3F373C9B-B640-497E-B8AE-F2D3342B4692}" type="pres">
      <dgm:prSet presAssocID="{931A1995-750F-5F4C-A8F2-37D5561AD8EF}" presName="Accent4" presStyleCnt="0"/>
      <dgm:spPr/>
    </dgm:pt>
    <dgm:pt modelId="{08886B8F-1B6E-4774-8ADB-19F79F33BCE7}" type="pres">
      <dgm:prSet presAssocID="{931A1995-750F-5F4C-A8F2-37D5561AD8EF}" presName="Accent" presStyleLbl="node1" presStyleIdx="3" presStyleCnt="5" custScaleX="187840"/>
      <dgm:spPr/>
    </dgm:pt>
    <dgm:pt modelId="{6D2F37BF-7BAA-4FB8-8A08-E4E3221AD68A}" type="pres">
      <dgm:prSet presAssocID="{931A1995-750F-5F4C-A8F2-37D5561AD8EF}" presName="Parent4" presStyleLbl="revTx" presStyleIdx="3" presStyleCnt="5" custScaleX="196217">
        <dgm:presLayoutVars>
          <dgm:chMax val="1"/>
          <dgm:chPref val="1"/>
          <dgm:bulletEnabled val="1"/>
        </dgm:presLayoutVars>
      </dgm:prSet>
      <dgm:spPr/>
    </dgm:pt>
    <dgm:pt modelId="{4B2DFC33-E184-43CA-9889-17971DE55F7D}" type="pres">
      <dgm:prSet presAssocID="{DBC8AFA0-80FE-804E-86C9-9DD4AF52E9ED}" presName="Accent5" presStyleCnt="0"/>
      <dgm:spPr/>
    </dgm:pt>
    <dgm:pt modelId="{BA0C8436-B0A5-42F1-8330-28A66A803821}" type="pres">
      <dgm:prSet presAssocID="{DBC8AFA0-80FE-804E-86C9-9DD4AF52E9ED}" presName="Accent" presStyleLbl="node1" presStyleIdx="4" presStyleCnt="5" custScaleX="193786"/>
      <dgm:spPr/>
    </dgm:pt>
    <dgm:pt modelId="{E877BC98-3BE4-46B1-B089-FA4389752EA3}" type="pres">
      <dgm:prSet presAssocID="{DBC8AFA0-80FE-804E-86C9-9DD4AF52E9ED}" presName="Parent5" presStyleLbl="revTx" presStyleIdx="4" presStyleCnt="5" custScaleX="196931">
        <dgm:presLayoutVars>
          <dgm:chMax val="1"/>
          <dgm:chPref val="1"/>
          <dgm:bulletEnabled val="1"/>
        </dgm:presLayoutVars>
      </dgm:prSet>
      <dgm:spPr/>
    </dgm:pt>
  </dgm:ptLst>
  <dgm:cxnLst>
    <dgm:cxn modelId="{00393737-59C7-445B-9AFE-9B929273A685}" type="presOf" srcId="{614BA256-73BC-CC4E-BA86-57B1A5104A67}" destId="{AD7CDC98-FCBC-4C5A-B977-24613CCA6D9E}" srcOrd="0" destOrd="0" presId="urn:microsoft.com/office/officeart/2009/layout/CircleArrowProcess"/>
    <dgm:cxn modelId="{0E732739-C6E6-48A3-AA21-2912B674E695}" type="presOf" srcId="{37D9D22C-C025-4F04-822B-7C1BF8AD7D8E}" destId="{44DDE78A-08C0-49FA-ABB8-5357D68A546D}" srcOrd="0" destOrd="0" presId="urn:microsoft.com/office/officeart/2009/layout/CircleArrowProcess"/>
    <dgm:cxn modelId="{C135523F-CF16-0C40-8D2A-161D216330DA}" srcId="{35FF493B-4EEC-6E44-B999-49DAADF6B4E7}" destId="{DBC8AFA0-80FE-804E-86C9-9DD4AF52E9ED}" srcOrd="4" destOrd="0" parTransId="{216131DB-3E2B-9F47-8D5B-EF6EBADC78D6}" sibTransId="{96BD11E3-4EDD-6048-B772-C145199EE358}"/>
    <dgm:cxn modelId="{8A9EBD4A-048B-41F2-B9BA-CBD80E3F03EB}" srcId="{35FF493B-4EEC-6E44-B999-49DAADF6B4E7}" destId="{37D9D22C-C025-4F04-822B-7C1BF8AD7D8E}" srcOrd="2" destOrd="0" parTransId="{FF8FC065-75EB-456D-B57B-C84E1BB08906}" sibTransId="{C9A495D2-378B-4233-B706-665C06E3201B}"/>
    <dgm:cxn modelId="{930F4675-D832-41E4-9F10-CD9DC153622A}" type="presOf" srcId="{35FF493B-4EEC-6E44-B999-49DAADF6B4E7}" destId="{C2C34FDA-91B2-4665-8D19-5D8B5D972510}" srcOrd="0" destOrd="0" presId="urn:microsoft.com/office/officeart/2009/layout/CircleArrowProcess"/>
    <dgm:cxn modelId="{2DBE7C76-1F38-4B17-9FC3-4FC1272C1A96}" type="presOf" srcId="{DBC8AFA0-80FE-804E-86C9-9DD4AF52E9ED}" destId="{E877BC98-3BE4-46B1-B089-FA4389752EA3}" srcOrd="0" destOrd="0" presId="urn:microsoft.com/office/officeart/2009/layout/CircleArrowProcess"/>
    <dgm:cxn modelId="{208456A9-E7F7-47C9-A340-086C5628BF35}" type="presOf" srcId="{FB6B7F3C-799F-C346-B32F-9ECDAC6C3EA2}" destId="{EFB59F17-1D1C-4959-926C-5F1533FCEBCB}" srcOrd="0" destOrd="0" presId="urn:microsoft.com/office/officeart/2009/layout/CircleArrowProcess"/>
    <dgm:cxn modelId="{E5EFF9DC-6444-4A2C-BD6B-99645BC67B79}" type="presOf" srcId="{931A1995-750F-5F4C-A8F2-37D5561AD8EF}" destId="{6D2F37BF-7BAA-4FB8-8A08-E4E3221AD68A}" srcOrd="0" destOrd="0" presId="urn:microsoft.com/office/officeart/2009/layout/CircleArrowProcess"/>
    <dgm:cxn modelId="{CDCEA8E3-CF1A-5340-94A0-8E450530ABD7}" srcId="{35FF493B-4EEC-6E44-B999-49DAADF6B4E7}" destId="{FB6B7F3C-799F-C346-B32F-9ECDAC6C3EA2}" srcOrd="1" destOrd="0" parTransId="{FEA231CC-F3BE-C244-9BD4-9CAB5E7B81D0}" sibTransId="{BC5E9D57-5D37-B24A-8D96-9D8AB4B76955}"/>
    <dgm:cxn modelId="{4940CAF1-A51B-3845-8976-2E5C1B83E34C}" srcId="{35FF493B-4EEC-6E44-B999-49DAADF6B4E7}" destId="{931A1995-750F-5F4C-A8F2-37D5561AD8EF}" srcOrd="3" destOrd="0" parTransId="{EF410215-4AB4-D242-A230-3E820A97C382}" sibTransId="{DF7F441C-28DB-B541-9255-0018087B3B41}"/>
    <dgm:cxn modelId="{EF46CAFB-DE52-5045-AF65-A999560A9CA6}" srcId="{35FF493B-4EEC-6E44-B999-49DAADF6B4E7}" destId="{614BA256-73BC-CC4E-BA86-57B1A5104A67}" srcOrd="0" destOrd="0" parTransId="{F3D92DB3-EC85-4C4A-B968-88E741074E33}" sibTransId="{78B0B595-B24C-0843-8219-77E2D28B6FDB}"/>
    <dgm:cxn modelId="{81A75227-A3BE-42B5-A851-1D95FB3E38B5}" type="presParOf" srcId="{C2C34FDA-91B2-4665-8D19-5D8B5D972510}" destId="{57D27EA4-F752-45E7-82E4-8554E6B8E732}" srcOrd="0" destOrd="0" presId="urn:microsoft.com/office/officeart/2009/layout/CircleArrowProcess"/>
    <dgm:cxn modelId="{89BC3A0B-6BFC-442B-BED9-5940DFA536E0}" type="presParOf" srcId="{57D27EA4-F752-45E7-82E4-8554E6B8E732}" destId="{F57A7BE2-A6F5-4963-9C30-D7D42DEDBD21}" srcOrd="0" destOrd="0" presId="urn:microsoft.com/office/officeart/2009/layout/CircleArrowProcess"/>
    <dgm:cxn modelId="{6A185AE2-415D-4736-A0C7-9B1B011F39BD}" type="presParOf" srcId="{C2C34FDA-91B2-4665-8D19-5D8B5D972510}" destId="{AD7CDC98-FCBC-4C5A-B977-24613CCA6D9E}" srcOrd="1" destOrd="0" presId="urn:microsoft.com/office/officeart/2009/layout/CircleArrowProcess"/>
    <dgm:cxn modelId="{DF8782B5-46D2-4724-B274-3AA2802A811B}" type="presParOf" srcId="{C2C34FDA-91B2-4665-8D19-5D8B5D972510}" destId="{2C969E9E-DE05-49B1-9669-F6F492F789AC}" srcOrd="2" destOrd="0" presId="urn:microsoft.com/office/officeart/2009/layout/CircleArrowProcess"/>
    <dgm:cxn modelId="{5C3E676D-E0F8-4566-B296-AF2161A7A9A6}" type="presParOf" srcId="{2C969E9E-DE05-49B1-9669-F6F492F789AC}" destId="{D202DC9E-C1AB-4322-AC67-AA35733C2FDD}" srcOrd="0" destOrd="0" presId="urn:microsoft.com/office/officeart/2009/layout/CircleArrowProcess"/>
    <dgm:cxn modelId="{568D7FDE-858A-495D-B0C1-B7166AC1FE70}" type="presParOf" srcId="{C2C34FDA-91B2-4665-8D19-5D8B5D972510}" destId="{EFB59F17-1D1C-4959-926C-5F1533FCEBCB}" srcOrd="3" destOrd="0" presId="urn:microsoft.com/office/officeart/2009/layout/CircleArrowProcess"/>
    <dgm:cxn modelId="{FCFF328B-1AA9-405C-8C0A-58158041BA75}" type="presParOf" srcId="{C2C34FDA-91B2-4665-8D19-5D8B5D972510}" destId="{FDFB6F90-4AC9-40CF-904D-BDBF5DF38093}" srcOrd="4" destOrd="0" presId="urn:microsoft.com/office/officeart/2009/layout/CircleArrowProcess"/>
    <dgm:cxn modelId="{A36B40F1-A131-47BB-930A-50D158684B7E}" type="presParOf" srcId="{FDFB6F90-4AC9-40CF-904D-BDBF5DF38093}" destId="{B811DB67-14CD-409A-80D7-C26C2B9110D0}" srcOrd="0" destOrd="0" presId="urn:microsoft.com/office/officeart/2009/layout/CircleArrowProcess"/>
    <dgm:cxn modelId="{1C7DAE01-A00A-400D-BB4B-DFA3FB938E10}" type="presParOf" srcId="{C2C34FDA-91B2-4665-8D19-5D8B5D972510}" destId="{44DDE78A-08C0-49FA-ABB8-5357D68A546D}" srcOrd="5" destOrd="0" presId="urn:microsoft.com/office/officeart/2009/layout/CircleArrowProcess"/>
    <dgm:cxn modelId="{A962B7B0-D93C-4E6E-89C4-4D070E475554}" type="presParOf" srcId="{C2C34FDA-91B2-4665-8D19-5D8B5D972510}" destId="{3F373C9B-B640-497E-B8AE-F2D3342B4692}" srcOrd="6" destOrd="0" presId="urn:microsoft.com/office/officeart/2009/layout/CircleArrowProcess"/>
    <dgm:cxn modelId="{3BF0F289-59B0-42A6-A772-EC166214FEE5}" type="presParOf" srcId="{3F373C9B-B640-497E-B8AE-F2D3342B4692}" destId="{08886B8F-1B6E-4774-8ADB-19F79F33BCE7}" srcOrd="0" destOrd="0" presId="urn:microsoft.com/office/officeart/2009/layout/CircleArrowProcess"/>
    <dgm:cxn modelId="{F1D5A9AC-C2FA-4682-BCA2-FD69724684E4}" type="presParOf" srcId="{C2C34FDA-91B2-4665-8D19-5D8B5D972510}" destId="{6D2F37BF-7BAA-4FB8-8A08-E4E3221AD68A}" srcOrd="7" destOrd="0" presId="urn:microsoft.com/office/officeart/2009/layout/CircleArrowProcess"/>
    <dgm:cxn modelId="{A3519219-CAF5-4461-B8FC-6F1ADFB3AC58}" type="presParOf" srcId="{C2C34FDA-91B2-4665-8D19-5D8B5D972510}" destId="{4B2DFC33-E184-43CA-9889-17971DE55F7D}" srcOrd="8" destOrd="0" presId="urn:microsoft.com/office/officeart/2009/layout/CircleArrowProcess"/>
    <dgm:cxn modelId="{06D7EC67-195D-4BE9-8DFB-57ADBAC00DE8}" type="presParOf" srcId="{4B2DFC33-E184-43CA-9889-17971DE55F7D}" destId="{BA0C8436-B0A5-42F1-8330-28A66A803821}" srcOrd="0" destOrd="0" presId="urn:microsoft.com/office/officeart/2009/layout/CircleArrowProcess"/>
    <dgm:cxn modelId="{86891433-A8B6-45FB-B727-B853D6011400}" type="presParOf" srcId="{C2C34FDA-91B2-4665-8D19-5D8B5D972510}" destId="{E877BC98-3BE4-46B1-B089-FA4389752EA3}" srcOrd="9"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5AE173-43D4-4240-8604-653A4AA2A5B0}" type="doc">
      <dgm:prSet loTypeId="urn:microsoft.com/office/officeart/2008/layout/VerticalCurvedList" loCatId="" qsTypeId="urn:microsoft.com/office/officeart/2005/8/quickstyle/simple1" qsCatId="simple" csTypeId="urn:microsoft.com/office/officeart/2005/8/colors/accent1_2" csCatId="accent1" phldr="1"/>
      <dgm:spPr/>
    </dgm:pt>
    <dgm:pt modelId="{D0AF5CBC-0BA2-6340-8CE2-FB0DC94F9F27}">
      <dgm:prSet phldrT="[Κείμενο]"/>
      <dgm:spPr/>
      <dgm:t>
        <a:bodyPr/>
        <a:lstStyle/>
        <a:p>
          <a:r>
            <a:rPr lang="en-GB"/>
            <a:t>Looking at the big picture</a:t>
          </a:r>
          <a:endParaRPr lang="el-GR"/>
        </a:p>
      </dgm:t>
    </dgm:pt>
    <dgm:pt modelId="{B7C3E936-0346-4C4A-9F0A-6C6CD23406D1}" type="parTrans" cxnId="{B8EB70D8-82E3-994F-A6F6-99B12ED5A817}">
      <dgm:prSet/>
      <dgm:spPr/>
      <dgm:t>
        <a:bodyPr/>
        <a:lstStyle/>
        <a:p>
          <a:endParaRPr lang="el-GR"/>
        </a:p>
      </dgm:t>
    </dgm:pt>
    <dgm:pt modelId="{FF86A033-28A0-BB47-A68F-62803F032E25}" type="sibTrans" cxnId="{B8EB70D8-82E3-994F-A6F6-99B12ED5A817}">
      <dgm:prSet/>
      <dgm:spPr/>
      <dgm:t>
        <a:bodyPr/>
        <a:lstStyle/>
        <a:p>
          <a:endParaRPr lang="el-GR"/>
        </a:p>
      </dgm:t>
    </dgm:pt>
    <dgm:pt modelId="{54260EE6-6C12-974D-A1FE-18FC9B4C19B6}">
      <dgm:prSet phldrT="[Κείμενο]"/>
      <dgm:spPr/>
      <dgm:t>
        <a:bodyPr/>
        <a:lstStyle/>
        <a:p>
          <a:r>
            <a:rPr lang="en-GB"/>
            <a:t>Taking a wider perspective</a:t>
          </a:r>
          <a:endParaRPr lang="el-GR"/>
        </a:p>
      </dgm:t>
    </dgm:pt>
    <dgm:pt modelId="{769E69CF-F607-E945-B1F0-CFC4B10D6F70}" type="parTrans" cxnId="{6CE9A405-BBAA-F047-B745-7CE14E06B0B1}">
      <dgm:prSet/>
      <dgm:spPr/>
      <dgm:t>
        <a:bodyPr/>
        <a:lstStyle/>
        <a:p>
          <a:endParaRPr lang="el-GR"/>
        </a:p>
      </dgm:t>
    </dgm:pt>
    <dgm:pt modelId="{170D6FD6-B8BC-CA49-9125-DD6BE8A8606C}" type="sibTrans" cxnId="{6CE9A405-BBAA-F047-B745-7CE14E06B0B1}">
      <dgm:prSet/>
      <dgm:spPr/>
      <dgm:t>
        <a:bodyPr/>
        <a:lstStyle/>
        <a:p>
          <a:endParaRPr lang="el-GR"/>
        </a:p>
      </dgm:t>
    </dgm:pt>
    <dgm:pt modelId="{3EE5F57B-EE9E-124C-82E5-81F3F5A2D2A9}">
      <dgm:prSet phldrT="[Κείμενο]"/>
      <dgm:spPr/>
      <dgm:t>
        <a:bodyPr/>
        <a:lstStyle/>
        <a:p>
          <a:r>
            <a:rPr lang="en-GB"/>
            <a:t>Having multiple perspectives</a:t>
          </a:r>
          <a:endParaRPr lang="el-GR"/>
        </a:p>
      </dgm:t>
    </dgm:pt>
    <dgm:pt modelId="{9E8E61E9-714B-F749-B263-0D7156B29216}" type="parTrans" cxnId="{906C4903-7F23-CF41-BD26-2CBD3B56BA2C}">
      <dgm:prSet/>
      <dgm:spPr/>
      <dgm:t>
        <a:bodyPr/>
        <a:lstStyle/>
        <a:p>
          <a:endParaRPr lang="el-GR"/>
        </a:p>
      </dgm:t>
    </dgm:pt>
    <dgm:pt modelId="{2724C33A-C4EF-A14A-A5D8-6B7361FB30AD}" type="sibTrans" cxnId="{906C4903-7F23-CF41-BD26-2CBD3B56BA2C}">
      <dgm:prSet/>
      <dgm:spPr/>
      <dgm:t>
        <a:bodyPr/>
        <a:lstStyle/>
        <a:p>
          <a:endParaRPr lang="el-GR"/>
        </a:p>
      </dgm:t>
    </dgm:pt>
    <dgm:pt modelId="{4538D4BF-11D1-384F-9EE4-38C707733810}">
      <dgm:prSet/>
      <dgm:spPr/>
      <dgm:t>
        <a:bodyPr/>
        <a:lstStyle/>
        <a:p>
          <a:r>
            <a:rPr lang="en-GB"/>
            <a:t>Examining inter-relationships within the system</a:t>
          </a:r>
          <a:endParaRPr lang="el-GR"/>
        </a:p>
      </dgm:t>
    </dgm:pt>
    <dgm:pt modelId="{2B9C6D00-5D58-0348-A93B-C8154AB191C6}" type="parTrans" cxnId="{80DF011F-82BA-A546-AD69-C3DB332653F2}">
      <dgm:prSet/>
      <dgm:spPr/>
      <dgm:t>
        <a:bodyPr/>
        <a:lstStyle/>
        <a:p>
          <a:endParaRPr lang="el-GR"/>
        </a:p>
      </dgm:t>
    </dgm:pt>
    <dgm:pt modelId="{19C9CF66-4FB8-1148-94C2-53472E9A7B46}" type="sibTrans" cxnId="{80DF011F-82BA-A546-AD69-C3DB332653F2}">
      <dgm:prSet/>
      <dgm:spPr/>
      <dgm:t>
        <a:bodyPr/>
        <a:lstStyle/>
        <a:p>
          <a:endParaRPr lang="el-GR"/>
        </a:p>
      </dgm:t>
    </dgm:pt>
    <dgm:pt modelId="{8368C5F5-8DF2-3A49-9B35-1BBE08200654}">
      <dgm:prSet/>
      <dgm:spPr/>
      <dgm:t>
        <a:bodyPr/>
        <a:lstStyle/>
        <a:p>
          <a:r>
            <a:rPr lang="en-GB"/>
            <a:t>Looking for root causes and solutions</a:t>
          </a:r>
          <a:endParaRPr lang="el-GR"/>
        </a:p>
      </dgm:t>
    </dgm:pt>
    <dgm:pt modelId="{904C02A3-0020-9E4D-90C5-68CC55159EDE}" type="parTrans" cxnId="{38F2EE63-6A12-6D45-A79B-F0EAFA646265}">
      <dgm:prSet/>
      <dgm:spPr/>
      <dgm:t>
        <a:bodyPr/>
        <a:lstStyle/>
        <a:p>
          <a:endParaRPr lang="el-GR"/>
        </a:p>
      </dgm:t>
    </dgm:pt>
    <dgm:pt modelId="{F5AE311B-8BCF-7148-9A1B-4CDBFD27C0AA}" type="sibTrans" cxnId="{38F2EE63-6A12-6D45-A79B-F0EAFA646265}">
      <dgm:prSet/>
      <dgm:spPr/>
      <dgm:t>
        <a:bodyPr/>
        <a:lstStyle/>
        <a:p>
          <a:endParaRPr lang="el-GR"/>
        </a:p>
      </dgm:t>
    </dgm:pt>
    <dgm:pt modelId="{DFEE6CC1-E16A-C644-9318-134CC25441AD}">
      <dgm:prSet/>
      <dgm:spPr/>
      <dgm:t>
        <a:bodyPr/>
        <a:lstStyle/>
        <a:p>
          <a:r>
            <a:rPr lang="en-GB"/>
            <a:t>Preventing consequences</a:t>
          </a:r>
          <a:endParaRPr lang="el-GR"/>
        </a:p>
      </dgm:t>
    </dgm:pt>
    <dgm:pt modelId="{F6C69F1A-1EA9-664F-A8CD-4CE5FD69BADA}" type="parTrans" cxnId="{39F939E6-EB89-B04F-BFFA-6CA4EACE0673}">
      <dgm:prSet/>
      <dgm:spPr/>
      <dgm:t>
        <a:bodyPr/>
        <a:lstStyle/>
        <a:p>
          <a:endParaRPr lang="el-GR"/>
        </a:p>
      </dgm:t>
    </dgm:pt>
    <dgm:pt modelId="{8909E79D-F7B2-7F47-8D89-3132AF2E352B}" type="sibTrans" cxnId="{39F939E6-EB89-B04F-BFFA-6CA4EACE0673}">
      <dgm:prSet/>
      <dgm:spPr/>
      <dgm:t>
        <a:bodyPr/>
        <a:lstStyle/>
        <a:p>
          <a:endParaRPr lang="el-GR"/>
        </a:p>
      </dgm:t>
    </dgm:pt>
    <dgm:pt modelId="{2ECEDA85-4CD1-5344-944F-7F53C4A1C658}">
      <dgm:prSet/>
      <dgm:spPr/>
      <dgm:t>
        <a:bodyPr/>
        <a:lstStyle/>
        <a:p>
          <a:pPr>
            <a:buSzPts val="1000"/>
            <a:buFont typeface="Symbol" pitchFamily="2" charset="2"/>
            <a:buChar char=""/>
          </a:pPr>
          <a:r>
            <a:rPr lang="el-GR"/>
            <a:t>Challenging and </a:t>
          </a:r>
          <a:r>
            <a:rPr lang="en-GB"/>
            <a:t>exploring new opportunities </a:t>
          </a:r>
          <a:endParaRPr lang="el-GR"/>
        </a:p>
      </dgm:t>
    </dgm:pt>
    <dgm:pt modelId="{9355AD92-12C6-C94D-91DB-EB8AC709F54B}" type="parTrans" cxnId="{D0577DC5-1186-3148-A7C2-08101AFD5E41}">
      <dgm:prSet/>
      <dgm:spPr/>
      <dgm:t>
        <a:bodyPr/>
        <a:lstStyle/>
        <a:p>
          <a:endParaRPr lang="el-GR"/>
        </a:p>
      </dgm:t>
    </dgm:pt>
    <dgm:pt modelId="{8444D69B-0A97-6948-859C-C9D1E13BE901}" type="sibTrans" cxnId="{D0577DC5-1186-3148-A7C2-08101AFD5E41}">
      <dgm:prSet/>
      <dgm:spPr/>
      <dgm:t>
        <a:bodyPr/>
        <a:lstStyle/>
        <a:p>
          <a:endParaRPr lang="el-GR"/>
        </a:p>
      </dgm:t>
    </dgm:pt>
    <dgm:pt modelId="{61C5C199-E255-444B-8AA6-548495E6B860}">
      <dgm:prSet/>
      <dgm:spPr/>
      <dgm:t>
        <a:bodyPr/>
        <a:lstStyle/>
        <a:p>
          <a:endParaRPr lang="en-GB"/>
        </a:p>
      </dgm:t>
    </dgm:pt>
    <dgm:pt modelId="{00FBF20D-7005-F341-842F-CCFD5DB53A32}" type="parTrans" cxnId="{83D6E77E-AC5D-9341-96C4-3CB38B368F11}">
      <dgm:prSet/>
      <dgm:spPr/>
      <dgm:t>
        <a:bodyPr/>
        <a:lstStyle/>
        <a:p>
          <a:endParaRPr lang="el-GR"/>
        </a:p>
      </dgm:t>
    </dgm:pt>
    <dgm:pt modelId="{BE65D2B4-9B00-3349-80DE-3B40A24A472C}" type="sibTrans" cxnId="{83D6E77E-AC5D-9341-96C4-3CB38B368F11}">
      <dgm:prSet/>
      <dgm:spPr/>
      <dgm:t>
        <a:bodyPr/>
        <a:lstStyle/>
        <a:p>
          <a:endParaRPr lang="el-GR"/>
        </a:p>
      </dgm:t>
    </dgm:pt>
    <dgm:pt modelId="{DAB02346-8905-FB4A-B421-886D27437D6E}">
      <dgm:prSet/>
      <dgm:spPr/>
      <dgm:t>
        <a:bodyPr/>
        <a:lstStyle/>
        <a:p>
          <a:endParaRPr lang="en-GB"/>
        </a:p>
      </dgm:t>
    </dgm:pt>
    <dgm:pt modelId="{FA5908DB-851C-DC4C-AAC9-C0D4B9297BCD}" type="parTrans" cxnId="{CD4CED8E-16CE-F443-84B6-3BBCD8C3578E}">
      <dgm:prSet/>
      <dgm:spPr/>
      <dgm:t>
        <a:bodyPr/>
        <a:lstStyle/>
        <a:p>
          <a:endParaRPr lang="el-GR"/>
        </a:p>
      </dgm:t>
    </dgm:pt>
    <dgm:pt modelId="{E113F40F-65A9-2040-9877-F1AE29D41E82}" type="sibTrans" cxnId="{CD4CED8E-16CE-F443-84B6-3BBCD8C3578E}">
      <dgm:prSet/>
      <dgm:spPr/>
      <dgm:t>
        <a:bodyPr/>
        <a:lstStyle/>
        <a:p>
          <a:endParaRPr lang="el-GR"/>
        </a:p>
      </dgm:t>
    </dgm:pt>
    <dgm:pt modelId="{A11BF0F3-8F5A-4048-A82C-E9937AC83CC4}" type="pres">
      <dgm:prSet presAssocID="{DE5AE173-43D4-4240-8604-653A4AA2A5B0}" presName="Name0" presStyleCnt="0">
        <dgm:presLayoutVars>
          <dgm:chMax val="7"/>
          <dgm:chPref val="7"/>
          <dgm:dir/>
        </dgm:presLayoutVars>
      </dgm:prSet>
      <dgm:spPr/>
    </dgm:pt>
    <dgm:pt modelId="{6C4E740C-FB7F-3A4C-9244-BABC8AEDEF6C}" type="pres">
      <dgm:prSet presAssocID="{DE5AE173-43D4-4240-8604-653A4AA2A5B0}" presName="Name1" presStyleCnt="0"/>
      <dgm:spPr/>
    </dgm:pt>
    <dgm:pt modelId="{1DD27283-55FE-CD4D-92BA-B859188CCDB7}" type="pres">
      <dgm:prSet presAssocID="{DE5AE173-43D4-4240-8604-653A4AA2A5B0}" presName="cycle" presStyleCnt="0"/>
      <dgm:spPr/>
    </dgm:pt>
    <dgm:pt modelId="{6A74AEA3-1A2D-AC45-8590-F0AA8A0ABD30}" type="pres">
      <dgm:prSet presAssocID="{DE5AE173-43D4-4240-8604-653A4AA2A5B0}" presName="srcNode" presStyleLbl="node1" presStyleIdx="0" presStyleCnt="7"/>
      <dgm:spPr/>
    </dgm:pt>
    <dgm:pt modelId="{F386C6BA-FA09-0041-AD7B-493302611E6D}" type="pres">
      <dgm:prSet presAssocID="{DE5AE173-43D4-4240-8604-653A4AA2A5B0}" presName="conn" presStyleLbl="parChTrans1D2" presStyleIdx="0" presStyleCnt="1"/>
      <dgm:spPr/>
    </dgm:pt>
    <dgm:pt modelId="{E03BAC8A-803C-EE4F-82F2-C3370F3832FE}" type="pres">
      <dgm:prSet presAssocID="{DE5AE173-43D4-4240-8604-653A4AA2A5B0}" presName="extraNode" presStyleLbl="node1" presStyleIdx="0" presStyleCnt="7"/>
      <dgm:spPr/>
    </dgm:pt>
    <dgm:pt modelId="{C0DFA5B0-9469-404F-A36D-139D193344B9}" type="pres">
      <dgm:prSet presAssocID="{DE5AE173-43D4-4240-8604-653A4AA2A5B0}" presName="dstNode" presStyleLbl="node1" presStyleIdx="0" presStyleCnt="7"/>
      <dgm:spPr/>
    </dgm:pt>
    <dgm:pt modelId="{351B8AA4-89B5-B041-82AD-A8652EA0AC09}" type="pres">
      <dgm:prSet presAssocID="{D0AF5CBC-0BA2-6340-8CE2-FB0DC94F9F27}" presName="text_1" presStyleLbl="node1" presStyleIdx="0" presStyleCnt="7">
        <dgm:presLayoutVars>
          <dgm:bulletEnabled val="1"/>
        </dgm:presLayoutVars>
      </dgm:prSet>
      <dgm:spPr/>
    </dgm:pt>
    <dgm:pt modelId="{24CF996E-8E95-054D-822A-688E6150F336}" type="pres">
      <dgm:prSet presAssocID="{D0AF5CBC-0BA2-6340-8CE2-FB0DC94F9F27}" presName="accent_1" presStyleCnt="0"/>
      <dgm:spPr/>
    </dgm:pt>
    <dgm:pt modelId="{DF0CBD63-2D84-F74C-9CF4-2C050133052B}" type="pres">
      <dgm:prSet presAssocID="{D0AF5CBC-0BA2-6340-8CE2-FB0DC94F9F27}" presName="accentRepeatNode" presStyleLbl="solidFgAcc1" presStyleIdx="0" presStyleCnt="7"/>
      <dgm:spPr/>
    </dgm:pt>
    <dgm:pt modelId="{E957AB6D-9535-B146-AFD4-2762E2F8A051}" type="pres">
      <dgm:prSet presAssocID="{54260EE6-6C12-974D-A1FE-18FC9B4C19B6}" presName="text_2" presStyleLbl="node1" presStyleIdx="1" presStyleCnt="7">
        <dgm:presLayoutVars>
          <dgm:bulletEnabled val="1"/>
        </dgm:presLayoutVars>
      </dgm:prSet>
      <dgm:spPr/>
    </dgm:pt>
    <dgm:pt modelId="{2647D6F3-681B-2141-B08B-F3DA66BACE5C}" type="pres">
      <dgm:prSet presAssocID="{54260EE6-6C12-974D-A1FE-18FC9B4C19B6}" presName="accent_2" presStyleCnt="0"/>
      <dgm:spPr/>
    </dgm:pt>
    <dgm:pt modelId="{14767671-3C89-4440-8F5F-D406A2959278}" type="pres">
      <dgm:prSet presAssocID="{54260EE6-6C12-974D-A1FE-18FC9B4C19B6}" presName="accentRepeatNode" presStyleLbl="solidFgAcc1" presStyleIdx="1" presStyleCnt="7"/>
      <dgm:spPr/>
    </dgm:pt>
    <dgm:pt modelId="{4DBF51F4-F58B-F242-912C-83E4C3A13D8A}" type="pres">
      <dgm:prSet presAssocID="{3EE5F57B-EE9E-124C-82E5-81F3F5A2D2A9}" presName="text_3" presStyleLbl="node1" presStyleIdx="2" presStyleCnt="7">
        <dgm:presLayoutVars>
          <dgm:bulletEnabled val="1"/>
        </dgm:presLayoutVars>
      </dgm:prSet>
      <dgm:spPr/>
    </dgm:pt>
    <dgm:pt modelId="{8526B7AD-7DFD-8942-9AE7-F8F980A27A8D}" type="pres">
      <dgm:prSet presAssocID="{3EE5F57B-EE9E-124C-82E5-81F3F5A2D2A9}" presName="accent_3" presStyleCnt="0"/>
      <dgm:spPr/>
    </dgm:pt>
    <dgm:pt modelId="{CF2ADDC0-0C9C-6243-B014-1D2A0C5389BA}" type="pres">
      <dgm:prSet presAssocID="{3EE5F57B-EE9E-124C-82E5-81F3F5A2D2A9}" presName="accentRepeatNode" presStyleLbl="solidFgAcc1" presStyleIdx="2" presStyleCnt="7"/>
      <dgm:spPr/>
    </dgm:pt>
    <dgm:pt modelId="{AD155BA2-4520-F748-8003-EC028C6A857D}" type="pres">
      <dgm:prSet presAssocID="{4538D4BF-11D1-384F-9EE4-38C707733810}" presName="text_4" presStyleLbl="node1" presStyleIdx="3" presStyleCnt="7">
        <dgm:presLayoutVars>
          <dgm:bulletEnabled val="1"/>
        </dgm:presLayoutVars>
      </dgm:prSet>
      <dgm:spPr/>
    </dgm:pt>
    <dgm:pt modelId="{35304F97-AB52-7148-B626-730572610A38}" type="pres">
      <dgm:prSet presAssocID="{4538D4BF-11D1-384F-9EE4-38C707733810}" presName="accent_4" presStyleCnt="0"/>
      <dgm:spPr/>
    </dgm:pt>
    <dgm:pt modelId="{0CC7AE9D-703D-C747-BE49-A4B10D2DDDC8}" type="pres">
      <dgm:prSet presAssocID="{4538D4BF-11D1-384F-9EE4-38C707733810}" presName="accentRepeatNode" presStyleLbl="solidFgAcc1" presStyleIdx="3" presStyleCnt="7"/>
      <dgm:spPr/>
    </dgm:pt>
    <dgm:pt modelId="{B6FD8354-551F-D248-BECC-C441E7A14999}" type="pres">
      <dgm:prSet presAssocID="{8368C5F5-8DF2-3A49-9B35-1BBE08200654}" presName="text_5" presStyleLbl="node1" presStyleIdx="4" presStyleCnt="7">
        <dgm:presLayoutVars>
          <dgm:bulletEnabled val="1"/>
        </dgm:presLayoutVars>
      </dgm:prSet>
      <dgm:spPr/>
    </dgm:pt>
    <dgm:pt modelId="{1CF7F9AA-3DBA-C949-AD5F-F82FE0FA7904}" type="pres">
      <dgm:prSet presAssocID="{8368C5F5-8DF2-3A49-9B35-1BBE08200654}" presName="accent_5" presStyleCnt="0"/>
      <dgm:spPr/>
    </dgm:pt>
    <dgm:pt modelId="{8218AF0D-9096-9D4E-84CD-9B63C19598C9}" type="pres">
      <dgm:prSet presAssocID="{8368C5F5-8DF2-3A49-9B35-1BBE08200654}" presName="accentRepeatNode" presStyleLbl="solidFgAcc1" presStyleIdx="4" presStyleCnt="7"/>
      <dgm:spPr/>
    </dgm:pt>
    <dgm:pt modelId="{4F3C53A7-17D0-0442-9C1E-3A6CA145D39B}" type="pres">
      <dgm:prSet presAssocID="{2ECEDA85-4CD1-5344-944F-7F53C4A1C658}" presName="text_6" presStyleLbl="node1" presStyleIdx="5" presStyleCnt="7">
        <dgm:presLayoutVars>
          <dgm:bulletEnabled val="1"/>
        </dgm:presLayoutVars>
      </dgm:prSet>
      <dgm:spPr/>
    </dgm:pt>
    <dgm:pt modelId="{5B2C3C96-C885-9A4E-8C37-F715BD290E6C}" type="pres">
      <dgm:prSet presAssocID="{2ECEDA85-4CD1-5344-944F-7F53C4A1C658}" presName="accent_6" presStyleCnt="0"/>
      <dgm:spPr/>
    </dgm:pt>
    <dgm:pt modelId="{68D833F4-1958-3C4C-8589-183445FB8E29}" type="pres">
      <dgm:prSet presAssocID="{2ECEDA85-4CD1-5344-944F-7F53C4A1C658}" presName="accentRepeatNode" presStyleLbl="solidFgAcc1" presStyleIdx="5" presStyleCnt="7"/>
      <dgm:spPr/>
    </dgm:pt>
    <dgm:pt modelId="{36F25627-4AE8-574A-B6F6-C3DDE076806C}" type="pres">
      <dgm:prSet presAssocID="{DFEE6CC1-E16A-C644-9318-134CC25441AD}" presName="text_7" presStyleLbl="node1" presStyleIdx="6" presStyleCnt="7" custLinFactNeighborX="34420" custLinFactNeighborY="-4703">
        <dgm:presLayoutVars>
          <dgm:bulletEnabled val="1"/>
        </dgm:presLayoutVars>
      </dgm:prSet>
      <dgm:spPr/>
    </dgm:pt>
    <dgm:pt modelId="{84EFE9C1-4A67-0847-BEE4-9DDFA5AAE421}" type="pres">
      <dgm:prSet presAssocID="{DFEE6CC1-E16A-C644-9318-134CC25441AD}" presName="accent_7" presStyleCnt="0"/>
      <dgm:spPr/>
    </dgm:pt>
    <dgm:pt modelId="{67065727-069B-1D4C-B36D-7BADCA29F8ED}" type="pres">
      <dgm:prSet presAssocID="{DFEE6CC1-E16A-C644-9318-134CC25441AD}" presName="accentRepeatNode" presStyleLbl="solidFgAcc1" presStyleIdx="6" presStyleCnt="7"/>
      <dgm:spPr/>
    </dgm:pt>
  </dgm:ptLst>
  <dgm:cxnLst>
    <dgm:cxn modelId="{906C4903-7F23-CF41-BD26-2CBD3B56BA2C}" srcId="{DE5AE173-43D4-4240-8604-653A4AA2A5B0}" destId="{3EE5F57B-EE9E-124C-82E5-81F3F5A2D2A9}" srcOrd="2" destOrd="0" parTransId="{9E8E61E9-714B-F749-B263-0D7156B29216}" sibTransId="{2724C33A-C4EF-A14A-A5D8-6B7361FB30AD}"/>
    <dgm:cxn modelId="{6CE9A405-BBAA-F047-B745-7CE14E06B0B1}" srcId="{DE5AE173-43D4-4240-8604-653A4AA2A5B0}" destId="{54260EE6-6C12-974D-A1FE-18FC9B4C19B6}" srcOrd="1" destOrd="0" parTransId="{769E69CF-F607-E945-B1F0-CFC4B10D6F70}" sibTransId="{170D6FD6-B8BC-CA49-9125-DD6BE8A8606C}"/>
    <dgm:cxn modelId="{3C64A007-56E9-0543-891A-A77171D6D9F8}" type="presOf" srcId="{54260EE6-6C12-974D-A1FE-18FC9B4C19B6}" destId="{E957AB6D-9535-B146-AFD4-2762E2F8A051}" srcOrd="0" destOrd="0" presId="urn:microsoft.com/office/officeart/2008/layout/VerticalCurvedList"/>
    <dgm:cxn modelId="{80DF011F-82BA-A546-AD69-C3DB332653F2}" srcId="{DE5AE173-43D4-4240-8604-653A4AA2A5B0}" destId="{4538D4BF-11D1-384F-9EE4-38C707733810}" srcOrd="3" destOrd="0" parTransId="{2B9C6D00-5D58-0348-A93B-C8154AB191C6}" sibTransId="{19C9CF66-4FB8-1148-94C2-53472E9A7B46}"/>
    <dgm:cxn modelId="{12B2CE31-C89E-DA4D-8355-E12848EF3A69}" type="presOf" srcId="{DFEE6CC1-E16A-C644-9318-134CC25441AD}" destId="{36F25627-4AE8-574A-B6F6-C3DDE076806C}" srcOrd="0" destOrd="0" presId="urn:microsoft.com/office/officeart/2008/layout/VerticalCurvedList"/>
    <dgm:cxn modelId="{38F2EE63-6A12-6D45-A79B-F0EAFA646265}" srcId="{DE5AE173-43D4-4240-8604-653A4AA2A5B0}" destId="{8368C5F5-8DF2-3A49-9B35-1BBE08200654}" srcOrd="4" destOrd="0" parTransId="{904C02A3-0020-9E4D-90C5-68CC55159EDE}" sibTransId="{F5AE311B-8BCF-7148-9A1B-4CDBFD27C0AA}"/>
    <dgm:cxn modelId="{976C6564-5587-D844-9ED1-D425067C1514}" type="presOf" srcId="{D0AF5CBC-0BA2-6340-8CE2-FB0DC94F9F27}" destId="{351B8AA4-89B5-B041-82AD-A8652EA0AC09}" srcOrd="0" destOrd="0" presId="urn:microsoft.com/office/officeart/2008/layout/VerticalCurvedList"/>
    <dgm:cxn modelId="{A8B5C54C-436E-9E4C-8E08-F505E3EF941E}" type="presOf" srcId="{DE5AE173-43D4-4240-8604-653A4AA2A5B0}" destId="{A11BF0F3-8F5A-4048-A82C-E9937AC83CC4}" srcOrd="0" destOrd="0" presId="urn:microsoft.com/office/officeart/2008/layout/VerticalCurvedList"/>
    <dgm:cxn modelId="{5DD7F156-A9EB-174B-B5CB-68F103CE3BF0}" type="presOf" srcId="{2ECEDA85-4CD1-5344-944F-7F53C4A1C658}" destId="{4F3C53A7-17D0-0442-9C1E-3A6CA145D39B}" srcOrd="0" destOrd="0" presId="urn:microsoft.com/office/officeart/2008/layout/VerticalCurvedList"/>
    <dgm:cxn modelId="{83D6E77E-AC5D-9341-96C4-3CB38B368F11}" srcId="{DE5AE173-43D4-4240-8604-653A4AA2A5B0}" destId="{61C5C199-E255-444B-8AA6-548495E6B860}" srcOrd="7" destOrd="0" parTransId="{00FBF20D-7005-F341-842F-CCFD5DB53A32}" sibTransId="{BE65D2B4-9B00-3349-80DE-3B40A24A472C}"/>
    <dgm:cxn modelId="{CD4CED8E-16CE-F443-84B6-3BBCD8C3578E}" srcId="{DE5AE173-43D4-4240-8604-653A4AA2A5B0}" destId="{DAB02346-8905-FB4A-B421-886D27437D6E}" srcOrd="8" destOrd="0" parTransId="{FA5908DB-851C-DC4C-AAC9-C0D4B9297BCD}" sibTransId="{E113F40F-65A9-2040-9877-F1AE29D41E82}"/>
    <dgm:cxn modelId="{3109B492-2C92-9645-A55F-B592AA9C5671}" type="presOf" srcId="{3EE5F57B-EE9E-124C-82E5-81F3F5A2D2A9}" destId="{4DBF51F4-F58B-F242-912C-83E4C3A13D8A}" srcOrd="0" destOrd="0" presId="urn:microsoft.com/office/officeart/2008/layout/VerticalCurvedList"/>
    <dgm:cxn modelId="{866EE393-9E11-4743-85C8-C8769D33407E}" type="presOf" srcId="{FF86A033-28A0-BB47-A68F-62803F032E25}" destId="{F386C6BA-FA09-0041-AD7B-493302611E6D}" srcOrd="0" destOrd="0" presId="urn:microsoft.com/office/officeart/2008/layout/VerticalCurvedList"/>
    <dgm:cxn modelId="{AF3979B7-1A01-064B-BEFC-18B1DF6AC7EC}" type="presOf" srcId="{4538D4BF-11D1-384F-9EE4-38C707733810}" destId="{AD155BA2-4520-F748-8003-EC028C6A857D}" srcOrd="0" destOrd="0" presId="urn:microsoft.com/office/officeart/2008/layout/VerticalCurvedList"/>
    <dgm:cxn modelId="{D0577DC5-1186-3148-A7C2-08101AFD5E41}" srcId="{DE5AE173-43D4-4240-8604-653A4AA2A5B0}" destId="{2ECEDA85-4CD1-5344-944F-7F53C4A1C658}" srcOrd="5" destOrd="0" parTransId="{9355AD92-12C6-C94D-91DB-EB8AC709F54B}" sibTransId="{8444D69B-0A97-6948-859C-C9D1E13BE901}"/>
    <dgm:cxn modelId="{B8EB70D8-82E3-994F-A6F6-99B12ED5A817}" srcId="{DE5AE173-43D4-4240-8604-653A4AA2A5B0}" destId="{D0AF5CBC-0BA2-6340-8CE2-FB0DC94F9F27}" srcOrd="0" destOrd="0" parTransId="{B7C3E936-0346-4C4A-9F0A-6C6CD23406D1}" sibTransId="{FF86A033-28A0-BB47-A68F-62803F032E25}"/>
    <dgm:cxn modelId="{39F939E6-EB89-B04F-BFFA-6CA4EACE0673}" srcId="{DE5AE173-43D4-4240-8604-653A4AA2A5B0}" destId="{DFEE6CC1-E16A-C644-9318-134CC25441AD}" srcOrd="6" destOrd="0" parTransId="{F6C69F1A-1EA9-664F-A8CD-4CE5FD69BADA}" sibTransId="{8909E79D-F7B2-7F47-8D89-3132AF2E352B}"/>
    <dgm:cxn modelId="{2CCD42E6-2FC0-F247-846D-1E255B460283}" type="presOf" srcId="{8368C5F5-8DF2-3A49-9B35-1BBE08200654}" destId="{B6FD8354-551F-D248-BECC-C441E7A14999}" srcOrd="0" destOrd="0" presId="urn:microsoft.com/office/officeart/2008/layout/VerticalCurvedList"/>
    <dgm:cxn modelId="{AFD348B8-572E-3E4A-959E-F08F420A9F27}" type="presParOf" srcId="{A11BF0F3-8F5A-4048-A82C-E9937AC83CC4}" destId="{6C4E740C-FB7F-3A4C-9244-BABC8AEDEF6C}" srcOrd="0" destOrd="0" presId="urn:microsoft.com/office/officeart/2008/layout/VerticalCurvedList"/>
    <dgm:cxn modelId="{9A15F0BF-6FB9-4344-8C1D-E404BCE3654E}" type="presParOf" srcId="{6C4E740C-FB7F-3A4C-9244-BABC8AEDEF6C}" destId="{1DD27283-55FE-CD4D-92BA-B859188CCDB7}" srcOrd="0" destOrd="0" presId="urn:microsoft.com/office/officeart/2008/layout/VerticalCurvedList"/>
    <dgm:cxn modelId="{33D6BF26-0654-1F46-BE20-3FD8655F3D45}" type="presParOf" srcId="{1DD27283-55FE-CD4D-92BA-B859188CCDB7}" destId="{6A74AEA3-1A2D-AC45-8590-F0AA8A0ABD30}" srcOrd="0" destOrd="0" presId="urn:microsoft.com/office/officeart/2008/layout/VerticalCurvedList"/>
    <dgm:cxn modelId="{415D231D-14D7-724D-B5C2-D4786AF5B236}" type="presParOf" srcId="{1DD27283-55FE-CD4D-92BA-B859188CCDB7}" destId="{F386C6BA-FA09-0041-AD7B-493302611E6D}" srcOrd="1" destOrd="0" presId="urn:microsoft.com/office/officeart/2008/layout/VerticalCurvedList"/>
    <dgm:cxn modelId="{79F267CB-8526-6041-9D15-60F62ABAB10B}" type="presParOf" srcId="{1DD27283-55FE-CD4D-92BA-B859188CCDB7}" destId="{E03BAC8A-803C-EE4F-82F2-C3370F3832FE}" srcOrd="2" destOrd="0" presId="urn:microsoft.com/office/officeart/2008/layout/VerticalCurvedList"/>
    <dgm:cxn modelId="{91196BC3-82DA-7C4F-9BB7-25E8BC0F5A3D}" type="presParOf" srcId="{1DD27283-55FE-CD4D-92BA-B859188CCDB7}" destId="{C0DFA5B0-9469-404F-A36D-139D193344B9}" srcOrd="3" destOrd="0" presId="urn:microsoft.com/office/officeart/2008/layout/VerticalCurvedList"/>
    <dgm:cxn modelId="{99CF3932-D42C-D740-9988-A3E54BBD99D3}" type="presParOf" srcId="{6C4E740C-FB7F-3A4C-9244-BABC8AEDEF6C}" destId="{351B8AA4-89B5-B041-82AD-A8652EA0AC09}" srcOrd="1" destOrd="0" presId="urn:microsoft.com/office/officeart/2008/layout/VerticalCurvedList"/>
    <dgm:cxn modelId="{054ADA6F-CFC7-1241-A65F-9BC2FC312A6C}" type="presParOf" srcId="{6C4E740C-FB7F-3A4C-9244-BABC8AEDEF6C}" destId="{24CF996E-8E95-054D-822A-688E6150F336}" srcOrd="2" destOrd="0" presId="urn:microsoft.com/office/officeart/2008/layout/VerticalCurvedList"/>
    <dgm:cxn modelId="{1EB46CFE-6DCC-0E4A-AB33-8FDA7492F157}" type="presParOf" srcId="{24CF996E-8E95-054D-822A-688E6150F336}" destId="{DF0CBD63-2D84-F74C-9CF4-2C050133052B}" srcOrd="0" destOrd="0" presId="urn:microsoft.com/office/officeart/2008/layout/VerticalCurvedList"/>
    <dgm:cxn modelId="{2DC02B38-86A8-AB44-83EB-04C6CA4B4CEB}" type="presParOf" srcId="{6C4E740C-FB7F-3A4C-9244-BABC8AEDEF6C}" destId="{E957AB6D-9535-B146-AFD4-2762E2F8A051}" srcOrd="3" destOrd="0" presId="urn:microsoft.com/office/officeart/2008/layout/VerticalCurvedList"/>
    <dgm:cxn modelId="{6072BB3C-8105-B740-869C-B2BB750A150F}" type="presParOf" srcId="{6C4E740C-FB7F-3A4C-9244-BABC8AEDEF6C}" destId="{2647D6F3-681B-2141-B08B-F3DA66BACE5C}" srcOrd="4" destOrd="0" presId="urn:microsoft.com/office/officeart/2008/layout/VerticalCurvedList"/>
    <dgm:cxn modelId="{D4BF3450-3F71-7F4E-B370-0466928DA94B}" type="presParOf" srcId="{2647D6F3-681B-2141-B08B-F3DA66BACE5C}" destId="{14767671-3C89-4440-8F5F-D406A2959278}" srcOrd="0" destOrd="0" presId="urn:microsoft.com/office/officeart/2008/layout/VerticalCurvedList"/>
    <dgm:cxn modelId="{4431CFF7-1030-5E44-8DC6-772ABF3E50B4}" type="presParOf" srcId="{6C4E740C-FB7F-3A4C-9244-BABC8AEDEF6C}" destId="{4DBF51F4-F58B-F242-912C-83E4C3A13D8A}" srcOrd="5" destOrd="0" presId="urn:microsoft.com/office/officeart/2008/layout/VerticalCurvedList"/>
    <dgm:cxn modelId="{94B38A03-A7B5-4B46-A344-7E7EDB4C8EE2}" type="presParOf" srcId="{6C4E740C-FB7F-3A4C-9244-BABC8AEDEF6C}" destId="{8526B7AD-7DFD-8942-9AE7-F8F980A27A8D}" srcOrd="6" destOrd="0" presId="urn:microsoft.com/office/officeart/2008/layout/VerticalCurvedList"/>
    <dgm:cxn modelId="{916B2631-59D1-9E47-B1BE-C0F3ADE5DCC0}" type="presParOf" srcId="{8526B7AD-7DFD-8942-9AE7-F8F980A27A8D}" destId="{CF2ADDC0-0C9C-6243-B014-1D2A0C5389BA}" srcOrd="0" destOrd="0" presId="urn:microsoft.com/office/officeart/2008/layout/VerticalCurvedList"/>
    <dgm:cxn modelId="{E4BB87A9-1A3C-1B40-985D-E6438559122B}" type="presParOf" srcId="{6C4E740C-FB7F-3A4C-9244-BABC8AEDEF6C}" destId="{AD155BA2-4520-F748-8003-EC028C6A857D}" srcOrd="7" destOrd="0" presId="urn:microsoft.com/office/officeart/2008/layout/VerticalCurvedList"/>
    <dgm:cxn modelId="{A0968F13-AB89-CD42-BF56-EF23181AE1E4}" type="presParOf" srcId="{6C4E740C-FB7F-3A4C-9244-BABC8AEDEF6C}" destId="{35304F97-AB52-7148-B626-730572610A38}" srcOrd="8" destOrd="0" presId="urn:microsoft.com/office/officeart/2008/layout/VerticalCurvedList"/>
    <dgm:cxn modelId="{7FBE0A3F-7077-4045-BBA6-2791A25312DE}" type="presParOf" srcId="{35304F97-AB52-7148-B626-730572610A38}" destId="{0CC7AE9D-703D-C747-BE49-A4B10D2DDDC8}" srcOrd="0" destOrd="0" presId="urn:microsoft.com/office/officeart/2008/layout/VerticalCurvedList"/>
    <dgm:cxn modelId="{04F16E0B-17B9-9A41-B9DF-BB1D5293DF3C}" type="presParOf" srcId="{6C4E740C-FB7F-3A4C-9244-BABC8AEDEF6C}" destId="{B6FD8354-551F-D248-BECC-C441E7A14999}" srcOrd="9" destOrd="0" presId="urn:microsoft.com/office/officeart/2008/layout/VerticalCurvedList"/>
    <dgm:cxn modelId="{86BC25A5-03D2-B449-A208-0E96227EB091}" type="presParOf" srcId="{6C4E740C-FB7F-3A4C-9244-BABC8AEDEF6C}" destId="{1CF7F9AA-3DBA-C949-AD5F-F82FE0FA7904}" srcOrd="10" destOrd="0" presId="urn:microsoft.com/office/officeart/2008/layout/VerticalCurvedList"/>
    <dgm:cxn modelId="{56EFE916-1594-E643-BBDB-75D77D0DEB82}" type="presParOf" srcId="{1CF7F9AA-3DBA-C949-AD5F-F82FE0FA7904}" destId="{8218AF0D-9096-9D4E-84CD-9B63C19598C9}" srcOrd="0" destOrd="0" presId="urn:microsoft.com/office/officeart/2008/layout/VerticalCurvedList"/>
    <dgm:cxn modelId="{AF32BF18-D537-7A46-8936-E71812556EDB}" type="presParOf" srcId="{6C4E740C-FB7F-3A4C-9244-BABC8AEDEF6C}" destId="{4F3C53A7-17D0-0442-9C1E-3A6CA145D39B}" srcOrd="11" destOrd="0" presId="urn:microsoft.com/office/officeart/2008/layout/VerticalCurvedList"/>
    <dgm:cxn modelId="{84AFB6E7-3FFA-2F44-8E2D-E0055368D3F5}" type="presParOf" srcId="{6C4E740C-FB7F-3A4C-9244-BABC8AEDEF6C}" destId="{5B2C3C96-C885-9A4E-8C37-F715BD290E6C}" srcOrd="12" destOrd="0" presId="urn:microsoft.com/office/officeart/2008/layout/VerticalCurvedList"/>
    <dgm:cxn modelId="{07766AB8-2CB8-1E4B-A578-174F99FF8337}" type="presParOf" srcId="{5B2C3C96-C885-9A4E-8C37-F715BD290E6C}" destId="{68D833F4-1958-3C4C-8589-183445FB8E29}" srcOrd="0" destOrd="0" presId="urn:microsoft.com/office/officeart/2008/layout/VerticalCurvedList"/>
    <dgm:cxn modelId="{EE6F85BC-AC77-A642-8EE9-02B1FE279C8F}" type="presParOf" srcId="{6C4E740C-FB7F-3A4C-9244-BABC8AEDEF6C}" destId="{36F25627-4AE8-574A-B6F6-C3DDE076806C}" srcOrd="13" destOrd="0" presId="urn:microsoft.com/office/officeart/2008/layout/VerticalCurvedList"/>
    <dgm:cxn modelId="{08DDAB2B-5C32-7340-B6EA-125FAF9DA7D6}" type="presParOf" srcId="{6C4E740C-FB7F-3A4C-9244-BABC8AEDEF6C}" destId="{84EFE9C1-4A67-0847-BEE4-9DDFA5AAE421}" srcOrd="14" destOrd="0" presId="urn:microsoft.com/office/officeart/2008/layout/VerticalCurvedList"/>
    <dgm:cxn modelId="{C12A0BE9-D01B-F94E-A392-1A17B5A505AD}" type="presParOf" srcId="{84EFE9C1-4A67-0847-BEE4-9DDFA5AAE421}" destId="{67065727-069B-1D4C-B36D-7BADCA29F8E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2A6C90-D46F-46E8-8A97-EBE589D03FA3}">
      <dsp:nvSpPr>
        <dsp:cNvPr id="0" name=""/>
        <dsp:cNvSpPr/>
      </dsp:nvSpPr>
      <dsp:spPr>
        <a:xfrm>
          <a:off x="2751538" y="2837497"/>
          <a:ext cx="437509" cy="2501009"/>
        </a:xfrm>
        <a:custGeom>
          <a:avLst/>
          <a:gdLst/>
          <a:ahLst/>
          <a:cxnLst/>
          <a:rect l="0" t="0" r="0" b="0"/>
          <a:pathLst>
            <a:path>
              <a:moveTo>
                <a:pt x="0" y="0"/>
              </a:moveTo>
              <a:lnTo>
                <a:pt x="218754" y="0"/>
              </a:lnTo>
              <a:lnTo>
                <a:pt x="218754" y="2501009"/>
              </a:lnTo>
              <a:lnTo>
                <a:pt x="437509" y="250100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2906818" y="4024527"/>
        <a:ext cx="126949" cy="126949"/>
      </dsp:txXfrm>
    </dsp:sp>
    <dsp:sp modelId="{278848AE-FD79-4431-A5F7-AB48EC6E265E}">
      <dsp:nvSpPr>
        <dsp:cNvPr id="0" name=""/>
        <dsp:cNvSpPr/>
      </dsp:nvSpPr>
      <dsp:spPr>
        <a:xfrm>
          <a:off x="2751538" y="2837497"/>
          <a:ext cx="437509" cy="1667339"/>
        </a:xfrm>
        <a:custGeom>
          <a:avLst/>
          <a:gdLst/>
          <a:ahLst/>
          <a:cxnLst/>
          <a:rect l="0" t="0" r="0" b="0"/>
          <a:pathLst>
            <a:path>
              <a:moveTo>
                <a:pt x="0" y="0"/>
              </a:moveTo>
              <a:lnTo>
                <a:pt x="218754" y="0"/>
              </a:lnTo>
              <a:lnTo>
                <a:pt x="218754" y="1667339"/>
              </a:lnTo>
              <a:lnTo>
                <a:pt x="437509" y="166733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2927198" y="3628072"/>
        <a:ext cx="86189" cy="86189"/>
      </dsp:txXfrm>
    </dsp:sp>
    <dsp:sp modelId="{43119A19-80DB-45D7-8F50-34764E018B68}">
      <dsp:nvSpPr>
        <dsp:cNvPr id="0" name=""/>
        <dsp:cNvSpPr/>
      </dsp:nvSpPr>
      <dsp:spPr>
        <a:xfrm>
          <a:off x="2751538" y="2837497"/>
          <a:ext cx="437509" cy="833669"/>
        </a:xfrm>
        <a:custGeom>
          <a:avLst/>
          <a:gdLst/>
          <a:ahLst/>
          <a:cxnLst/>
          <a:rect l="0" t="0" r="0" b="0"/>
          <a:pathLst>
            <a:path>
              <a:moveTo>
                <a:pt x="0" y="0"/>
              </a:moveTo>
              <a:lnTo>
                <a:pt x="218754" y="0"/>
              </a:lnTo>
              <a:lnTo>
                <a:pt x="218754" y="833669"/>
              </a:lnTo>
              <a:lnTo>
                <a:pt x="437509" y="83366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2946755" y="3230794"/>
        <a:ext cx="47074" cy="47074"/>
      </dsp:txXfrm>
    </dsp:sp>
    <dsp:sp modelId="{8F0997D7-74E2-456F-996B-2B5F5E0D2785}">
      <dsp:nvSpPr>
        <dsp:cNvPr id="0" name=""/>
        <dsp:cNvSpPr/>
      </dsp:nvSpPr>
      <dsp:spPr>
        <a:xfrm>
          <a:off x="2751538" y="2791777"/>
          <a:ext cx="437509" cy="91440"/>
        </a:xfrm>
        <a:custGeom>
          <a:avLst/>
          <a:gdLst/>
          <a:ahLst/>
          <a:cxnLst/>
          <a:rect l="0" t="0" r="0" b="0"/>
          <a:pathLst>
            <a:path>
              <a:moveTo>
                <a:pt x="0" y="45720"/>
              </a:moveTo>
              <a:lnTo>
                <a:pt x="437509"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2959355" y="2826559"/>
        <a:ext cx="21875" cy="21875"/>
      </dsp:txXfrm>
    </dsp:sp>
    <dsp:sp modelId="{20F0DEC8-B287-4FBD-8B46-19F39AAC737F}">
      <dsp:nvSpPr>
        <dsp:cNvPr id="0" name=""/>
        <dsp:cNvSpPr/>
      </dsp:nvSpPr>
      <dsp:spPr>
        <a:xfrm>
          <a:off x="2751538" y="2003827"/>
          <a:ext cx="437509" cy="833669"/>
        </a:xfrm>
        <a:custGeom>
          <a:avLst/>
          <a:gdLst/>
          <a:ahLst/>
          <a:cxnLst/>
          <a:rect l="0" t="0" r="0" b="0"/>
          <a:pathLst>
            <a:path>
              <a:moveTo>
                <a:pt x="0" y="833669"/>
              </a:moveTo>
              <a:lnTo>
                <a:pt x="218754" y="833669"/>
              </a:lnTo>
              <a:lnTo>
                <a:pt x="218754" y="0"/>
              </a:lnTo>
              <a:lnTo>
                <a:pt x="437509"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2946755" y="2397125"/>
        <a:ext cx="47074" cy="47074"/>
      </dsp:txXfrm>
    </dsp:sp>
    <dsp:sp modelId="{21014398-4D67-4A02-B262-0F81568BA384}">
      <dsp:nvSpPr>
        <dsp:cNvPr id="0" name=""/>
        <dsp:cNvSpPr/>
      </dsp:nvSpPr>
      <dsp:spPr>
        <a:xfrm>
          <a:off x="2751538" y="1170157"/>
          <a:ext cx="437509" cy="1667339"/>
        </a:xfrm>
        <a:custGeom>
          <a:avLst/>
          <a:gdLst/>
          <a:ahLst/>
          <a:cxnLst/>
          <a:rect l="0" t="0" r="0" b="0"/>
          <a:pathLst>
            <a:path>
              <a:moveTo>
                <a:pt x="0" y="1667339"/>
              </a:moveTo>
              <a:lnTo>
                <a:pt x="218754" y="1667339"/>
              </a:lnTo>
              <a:lnTo>
                <a:pt x="218754" y="0"/>
              </a:lnTo>
              <a:lnTo>
                <a:pt x="437509"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l-GR" sz="600" kern="1200"/>
        </a:p>
      </dsp:txBody>
      <dsp:txXfrm>
        <a:off x="2927198" y="1960733"/>
        <a:ext cx="86189" cy="86189"/>
      </dsp:txXfrm>
    </dsp:sp>
    <dsp:sp modelId="{91EE7A56-A09F-4249-86D1-0F39ABC730B0}">
      <dsp:nvSpPr>
        <dsp:cNvPr id="0" name=""/>
        <dsp:cNvSpPr/>
      </dsp:nvSpPr>
      <dsp:spPr>
        <a:xfrm>
          <a:off x="2751538" y="336488"/>
          <a:ext cx="437509" cy="2501009"/>
        </a:xfrm>
        <a:custGeom>
          <a:avLst/>
          <a:gdLst/>
          <a:ahLst/>
          <a:cxnLst/>
          <a:rect l="0" t="0" r="0" b="0"/>
          <a:pathLst>
            <a:path>
              <a:moveTo>
                <a:pt x="0" y="2501009"/>
              </a:moveTo>
              <a:lnTo>
                <a:pt x="218754" y="2501009"/>
              </a:lnTo>
              <a:lnTo>
                <a:pt x="218754" y="0"/>
              </a:lnTo>
              <a:lnTo>
                <a:pt x="437509"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l-GR" sz="900" kern="1200"/>
        </a:p>
      </dsp:txBody>
      <dsp:txXfrm>
        <a:off x="2906818" y="1523518"/>
        <a:ext cx="126949" cy="126949"/>
      </dsp:txXfrm>
    </dsp:sp>
    <dsp:sp modelId="{33F22CF5-9FFF-41E3-8D51-9C8A5F442B8E}">
      <dsp:nvSpPr>
        <dsp:cNvPr id="0" name=""/>
        <dsp:cNvSpPr/>
      </dsp:nvSpPr>
      <dsp:spPr>
        <a:xfrm rot="16200000">
          <a:off x="547079" y="2388132"/>
          <a:ext cx="3510188" cy="898729"/>
        </a:xfrm>
        <a:prstGeom prst="ellipse">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GB" sz="2800" kern="1200">
              <a:solidFill>
                <a:sysClr val="window" lastClr="FFFFFF"/>
              </a:solidFill>
              <a:latin typeface="Calibri"/>
              <a:ea typeface="+mn-ea"/>
              <a:cs typeface="+mn-cs"/>
            </a:rPr>
            <a:t>Benefits</a:t>
          </a:r>
          <a:endParaRPr lang="el-GR" sz="2800" kern="1200">
            <a:solidFill>
              <a:sysClr val="window" lastClr="FFFFFF"/>
            </a:solidFill>
            <a:latin typeface="Calibri"/>
            <a:ea typeface="+mn-ea"/>
            <a:cs typeface="+mn-cs"/>
          </a:endParaRPr>
        </a:p>
      </dsp:txBody>
      <dsp:txXfrm>
        <a:off x="1061134" y="2519748"/>
        <a:ext cx="2482078" cy="635497"/>
      </dsp:txXfrm>
    </dsp:sp>
    <dsp:sp modelId="{1D681BBF-9DA2-42C6-BF8B-444AA6B692A5}">
      <dsp:nvSpPr>
        <dsp:cNvPr id="0" name=""/>
        <dsp:cNvSpPr/>
      </dsp:nvSpPr>
      <dsp:spPr>
        <a:xfrm>
          <a:off x="3189048" y="3020"/>
          <a:ext cx="3220094" cy="666935"/>
        </a:xfrm>
        <a:prstGeom prst="ellipse">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SzPts val="1000"/>
            <a:buFont typeface="Symbol" pitchFamily="2" charset="2"/>
            <a:buNone/>
          </a:pPr>
          <a:r>
            <a:rPr lang="en-US" sz="1600" b="1" kern="1200" dirty="0">
              <a:solidFill>
                <a:sysClr val="window" lastClr="FFFFFF"/>
              </a:solidFill>
              <a:latin typeface="Calibri"/>
              <a:ea typeface="+mn-ea"/>
              <a:cs typeface="+mn-cs"/>
            </a:rPr>
            <a:t>Prioritizing the use of reusable materials</a:t>
          </a:r>
          <a:endParaRPr lang="el-GR" sz="1600" b="1" kern="1200" dirty="0">
            <a:solidFill>
              <a:sysClr val="window" lastClr="FFFFFF"/>
            </a:solidFill>
            <a:latin typeface="Calibri"/>
            <a:ea typeface="+mn-ea"/>
            <a:cs typeface="+mn-cs"/>
          </a:endParaRPr>
        </a:p>
      </dsp:txBody>
      <dsp:txXfrm>
        <a:off x="3660620" y="100690"/>
        <a:ext cx="2276950" cy="471595"/>
      </dsp:txXfrm>
    </dsp:sp>
    <dsp:sp modelId="{C327780F-011D-44C5-AFDC-D9C1250D4456}">
      <dsp:nvSpPr>
        <dsp:cNvPr id="0" name=""/>
        <dsp:cNvSpPr/>
      </dsp:nvSpPr>
      <dsp:spPr>
        <a:xfrm>
          <a:off x="3189048" y="836689"/>
          <a:ext cx="3155124" cy="666935"/>
        </a:xfrm>
        <a:prstGeom prst="ellipse">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ysClr val="window" lastClr="FFFFFF"/>
              </a:solidFill>
              <a:latin typeface="Calibri"/>
              <a:ea typeface="+mn-ea"/>
              <a:cs typeface="+mn-cs"/>
            </a:rPr>
            <a:t>Saving costs and increasing efficiency</a:t>
          </a:r>
          <a:endParaRPr lang="el-GR" sz="1600" b="1" kern="1200" dirty="0">
            <a:solidFill>
              <a:sysClr val="window" lastClr="FFFFFF"/>
            </a:solidFill>
            <a:latin typeface="Calibri"/>
            <a:ea typeface="+mn-ea"/>
            <a:cs typeface="+mn-cs"/>
          </a:endParaRPr>
        </a:p>
      </dsp:txBody>
      <dsp:txXfrm>
        <a:off x="3651105" y="934359"/>
        <a:ext cx="2231010" cy="471595"/>
      </dsp:txXfrm>
    </dsp:sp>
    <dsp:sp modelId="{468C0D5F-BEDD-4A21-A71F-A9027BF74345}">
      <dsp:nvSpPr>
        <dsp:cNvPr id="0" name=""/>
        <dsp:cNvSpPr/>
      </dsp:nvSpPr>
      <dsp:spPr>
        <a:xfrm>
          <a:off x="3189048" y="1670359"/>
          <a:ext cx="3367601" cy="666935"/>
        </a:xfrm>
        <a:prstGeom prst="ellipse">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SzPts val="1000"/>
            <a:buFont typeface="Symbol" pitchFamily="2" charset="2"/>
            <a:buNone/>
          </a:pPr>
          <a:r>
            <a:rPr lang="el-GR" sz="1600" b="1" kern="1200" dirty="0" err="1">
              <a:solidFill>
                <a:sysClr val="window" lastClr="FFFFFF"/>
              </a:solidFill>
              <a:latin typeface="Calibri"/>
              <a:ea typeface="+mn-ea"/>
              <a:cs typeface="+mn-cs"/>
            </a:rPr>
            <a:t>Encouraging</a:t>
          </a:r>
          <a:r>
            <a:rPr lang="el-GR" sz="1600" b="1" kern="1200" dirty="0">
              <a:solidFill>
                <a:sysClr val="window" lastClr="FFFFFF"/>
              </a:solidFill>
              <a:latin typeface="Calibri"/>
              <a:ea typeface="+mn-ea"/>
              <a:cs typeface="+mn-cs"/>
            </a:rPr>
            <a:t> </a:t>
          </a:r>
          <a:r>
            <a:rPr lang="el-GR" sz="1600" b="1" kern="1200" dirty="0" err="1">
              <a:solidFill>
                <a:sysClr val="window" lastClr="FFFFFF"/>
              </a:solidFill>
              <a:latin typeface="Calibri"/>
              <a:ea typeface="+mn-ea"/>
              <a:cs typeface="+mn-cs"/>
            </a:rPr>
            <a:t>composting</a:t>
          </a:r>
          <a:r>
            <a:rPr lang="el-GR" sz="1600" b="1" kern="1200" dirty="0">
              <a:solidFill>
                <a:sysClr val="window" lastClr="FFFFFF"/>
              </a:solidFill>
              <a:latin typeface="Calibri"/>
              <a:ea typeface="+mn-ea"/>
              <a:cs typeface="+mn-cs"/>
            </a:rPr>
            <a:t> and </a:t>
          </a:r>
          <a:r>
            <a:rPr lang="el-GR" sz="1600" b="1" kern="1200" dirty="0" err="1">
              <a:solidFill>
                <a:sysClr val="window" lastClr="FFFFFF"/>
              </a:solidFill>
              <a:latin typeface="Calibri"/>
              <a:ea typeface="+mn-ea"/>
              <a:cs typeface="+mn-cs"/>
            </a:rPr>
            <a:t>recycling</a:t>
          </a:r>
          <a:endParaRPr lang="el-GR" sz="1600" b="1" kern="1200" dirty="0">
            <a:solidFill>
              <a:sysClr val="window" lastClr="FFFFFF"/>
            </a:solidFill>
            <a:latin typeface="Calibri"/>
            <a:ea typeface="+mn-ea"/>
            <a:cs typeface="+mn-cs"/>
          </a:endParaRPr>
        </a:p>
      </dsp:txBody>
      <dsp:txXfrm>
        <a:off x="3682222" y="1768029"/>
        <a:ext cx="2381253" cy="471595"/>
      </dsp:txXfrm>
    </dsp:sp>
    <dsp:sp modelId="{C4105949-3E0C-45AB-8C2A-F140E4670598}">
      <dsp:nvSpPr>
        <dsp:cNvPr id="0" name=""/>
        <dsp:cNvSpPr/>
      </dsp:nvSpPr>
      <dsp:spPr>
        <a:xfrm>
          <a:off x="3189048" y="2504029"/>
          <a:ext cx="3337128" cy="666935"/>
        </a:xfrm>
        <a:prstGeom prst="ellipse">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SzPts val="1000"/>
            <a:buFont typeface="Symbol" pitchFamily="2" charset="2"/>
            <a:buNone/>
          </a:pPr>
          <a:r>
            <a:rPr lang="en-US" sz="1600" b="1" kern="1200" dirty="0">
              <a:solidFill>
                <a:sysClr val="window" lastClr="FFFFFF"/>
              </a:solidFill>
              <a:latin typeface="Calibri"/>
              <a:ea typeface="+mn-ea"/>
              <a:cs typeface="+mn-cs"/>
            </a:rPr>
            <a:t>Recycling of  organic waste and saving water </a:t>
          </a:r>
          <a:endParaRPr lang="el-GR" sz="1600" b="1" kern="1200" dirty="0">
            <a:solidFill>
              <a:sysClr val="window" lastClr="FFFFFF"/>
            </a:solidFill>
            <a:latin typeface="Calibri"/>
            <a:ea typeface="+mn-ea"/>
            <a:cs typeface="+mn-cs"/>
          </a:endParaRPr>
        </a:p>
      </dsp:txBody>
      <dsp:txXfrm>
        <a:off x="3677759" y="2601699"/>
        <a:ext cx="2359706" cy="471595"/>
      </dsp:txXfrm>
    </dsp:sp>
    <dsp:sp modelId="{9A499772-B9FF-4C70-9483-310D5ECB5A04}">
      <dsp:nvSpPr>
        <dsp:cNvPr id="0" name=""/>
        <dsp:cNvSpPr/>
      </dsp:nvSpPr>
      <dsp:spPr>
        <a:xfrm>
          <a:off x="3189048" y="3337699"/>
          <a:ext cx="3503338" cy="666935"/>
        </a:xfrm>
        <a:prstGeom prst="ellipse">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SzPts val="1000"/>
            <a:buFont typeface="Symbol" pitchFamily="2" charset="2"/>
            <a:buNone/>
          </a:pPr>
          <a:r>
            <a:rPr lang="en-US" sz="1600" b="1" kern="1200" dirty="0">
              <a:solidFill>
                <a:sysClr val="window" lastClr="FFFFFF"/>
              </a:solidFill>
              <a:latin typeface="Calibri"/>
              <a:ea typeface="+mn-ea"/>
              <a:cs typeface="+mn-cs"/>
            </a:rPr>
            <a:t>Less greenhouse gas emissions</a:t>
          </a:r>
          <a:endParaRPr lang="el-GR" sz="1600" b="1" kern="1200" dirty="0">
            <a:solidFill>
              <a:sysClr val="window" lastClr="FFFFFF"/>
            </a:solidFill>
            <a:latin typeface="Calibri"/>
            <a:ea typeface="+mn-ea"/>
            <a:cs typeface="+mn-cs"/>
          </a:endParaRPr>
        </a:p>
      </dsp:txBody>
      <dsp:txXfrm>
        <a:off x="3702100" y="3435369"/>
        <a:ext cx="2477234" cy="471595"/>
      </dsp:txXfrm>
    </dsp:sp>
    <dsp:sp modelId="{80446F71-6D7F-4187-A09A-DDD007C987DD}">
      <dsp:nvSpPr>
        <dsp:cNvPr id="0" name=""/>
        <dsp:cNvSpPr/>
      </dsp:nvSpPr>
      <dsp:spPr>
        <a:xfrm>
          <a:off x="3189048" y="4171369"/>
          <a:ext cx="3307509" cy="666935"/>
        </a:xfrm>
        <a:prstGeom prst="ellipse">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SzPts val="1000"/>
            <a:buFont typeface="Symbol" pitchFamily="2" charset="2"/>
            <a:buNone/>
          </a:pPr>
          <a:r>
            <a:rPr lang="en-US" sz="1600" b="1" kern="1200" dirty="0">
              <a:solidFill>
                <a:sysClr val="window" lastClr="FFFFFF"/>
              </a:solidFill>
              <a:latin typeface="Calibri"/>
              <a:ea typeface="+mn-ea"/>
              <a:cs typeface="+mn-cs"/>
            </a:rPr>
            <a:t>Helps compliance with environmental regulations</a:t>
          </a:r>
          <a:endParaRPr lang="el-GR" sz="1600" b="1" kern="1200" dirty="0">
            <a:solidFill>
              <a:sysClr val="window" lastClr="FFFFFF"/>
            </a:solidFill>
            <a:latin typeface="Calibri"/>
            <a:ea typeface="+mn-ea"/>
            <a:cs typeface="+mn-cs"/>
          </a:endParaRPr>
        </a:p>
      </dsp:txBody>
      <dsp:txXfrm>
        <a:off x="3673421" y="4269039"/>
        <a:ext cx="2338763" cy="471595"/>
      </dsp:txXfrm>
    </dsp:sp>
    <dsp:sp modelId="{B55AB1EF-A20C-43F6-B668-077527E2D7EC}">
      <dsp:nvSpPr>
        <dsp:cNvPr id="0" name=""/>
        <dsp:cNvSpPr/>
      </dsp:nvSpPr>
      <dsp:spPr>
        <a:xfrm>
          <a:off x="3189048" y="5005039"/>
          <a:ext cx="3440927" cy="666935"/>
        </a:xfrm>
        <a:prstGeom prst="ellipse">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SzPts val="1000"/>
            <a:buFont typeface="Symbol" pitchFamily="2" charset="2"/>
            <a:buNone/>
          </a:pPr>
          <a:r>
            <a:rPr lang="en-GB" sz="1600" b="1" kern="1200" dirty="0">
              <a:solidFill>
                <a:sysClr val="window" lastClr="FFFFFF"/>
              </a:solidFill>
              <a:latin typeface="Calibri"/>
              <a:ea typeface="+mn-ea"/>
              <a:cs typeface="+mn-cs"/>
            </a:rPr>
            <a:t>Optimizes farm operations</a:t>
          </a:r>
          <a:r>
            <a:rPr lang="en-GB" sz="1600" kern="1200" dirty="0">
              <a:solidFill>
                <a:sysClr val="window" lastClr="FFFFFF"/>
              </a:solidFill>
              <a:latin typeface="Calibri"/>
              <a:ea typeface="+mn-ea"/>
              <a:cs typeface="+mn-cs"/>
            </a:rPr>
            <a:t>, </a:t>
          </a:r>
          <a:endParaRPr lang="el-GR" sz="1600" kern="1200" dirty="0">
            <a:solidFill>
              <a:sysClr val="window" lastClr="FFFFFF"/>
            </a:solidFill>
            <a:latin typeface="Calibri"/>
            <a:ea typeface="+mn-ea"/>
            <a:cs typeface="+mn-cs"/>
          </a:endParaRPr>
        </a:p>
      </dsp:txBody>
      <dsp:txXfrm>
        <a:off x="3692960" y="5102709"/>
        <a:ext cx="2433103" cy="4715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A7BE2-A6F5-4963-9C30-D7D42DEDBD21}">
      <dsp:nvSpPr>
        <dsp:cNvPr id="0" name=""/>
        <dsp:cNvSpPr/>
      </dsp:nvSpPr>
      <dsp:spPr>
        <a:xfrm>
          <a:off x="1886222" y="0"/>
          <a:ext cx="3192207" cy="1772277"/>
        </a:xfrm>
        <a:prstGeom prst="circularArrow">
          <a:avLst>
            <a:gd name="adj1" fmla="val 10980"/>
            <a:gd name="adj2" fmla="val 1142322"/>
            <a:gd name="adj3" fmla="val 4500000"/>
            <a:gd name="adj4" fmla="val 10800000"/>
            <a:gd name="adj5" fmla="val 125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D7CDC98-FCBC-4C5A-B977-24613CCA6D9E}">
      <dsp:nvSpPr>
        <dsp:cNvPr id="0" name=""/>
        <dsp:cNvSpPr/>
      </dsp:nvSpPr>
      <dsp:spPr>
        <a:xfrm>
          <a:off x="2444117" y="641864"/>
          <a:ext cx="2075753" cy="494269"/>
        </a:xfrm>
        <a:prstGeom prst="round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Calibri"/>
              <a:ea typeface="+mn-ea"/>
              <a:cs typeface="+mn-cs"/>
            </a:rPr>
            <a:t>Proportionality</a:t>
          </a:r>
          <a:endParaRPr lang="el-GR" sz="2000" b="1" kern="1200" dirty="0">
            <a:latin typeface="Calibri"/>
            <a:ea typeface="+mn-ea"/>
            <a:cs typeface="+mn-cs"/>
          </a:endParaRPr>
        </a:p>
      </dsp:txBody>
      <dsp:txXfrm>
        <a:off x="2468245" y="665992"/>
        <a:ext cx="2027497" cy="446013"/>
      </dsp:txXfrm>
    </dsp:sp>
    <dsp:sp modelId="{D202DC9E-C1AB-4322-AC67-AA35733C2FDD}">
      <dsp:nvSpPr>
        <dsp:cNvPr id="0" name=""/>
        <dsp:cNvSpPr/>
      </dsp:nvSpPr>
      <dsp:spPr>
        <a:xfrm>
          <a:off x="1557324" y="1018287"/>
          <a:ext cx="2865345" cy="1772277"/>
        </a:xfrm>
        <a:prstGeom prst="leftCircularArrow">
          <a:avLst>
            <a:gd name="adj1" fmla="val 10980"/>
            <a:gd name="adj2" fmla="val 1142322"/>
            <a:gd name="adj3" fmla="val 6300000"/>
            <a:gd name="adj4" fmla="val 18900000"/>
            <a:gd name="adj5" fmla="val 125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FB59F17-1D1C-4959-926C-5F1533FCEBCB}">
      <dsp:nvSpPr>
        <dsp:cNvPr id="0" name=""/>
        <dsp:cNvSpPr/>
      </dsp:nvSpPr>
      <dsp:spPr>
        <a:xfrm>
          <a:off x="2068183" y="1662440"/>
          <a:ext cx="1838971" cy="494269"/>
        </a:xfrm>
        <a:prstGeom prst="round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libri"/>
              <a:ea typeface="+mn-ea"/>
              <a:cs typeface="+mn-cs"/>
            </a:rPr>
            <a:t>Consistency</a:t>
          </a:r>
          <a:endParaRPr lang="el-GR" sz="2000" b="1" kern="1200" dirty="0">
            <a:latin typeface="Calibri"/>
            <a:ea typeface="+mn-ea"/>
            <a:cs typeface="+mn-cs"/>
          </a:endParaRPr>
        </a:p>
      </dsp:txBody>
      <dsp:txXfrm>
        <a:off x="2092311" y="1686568"/>
        <a:ext cx="1790715" cy="446013"/>
      </dsp:txXfrm>
    </dsp:sp>
    <dsp:sp modelId="{B811DB67-14CD-409A-80D7-C26C2B9110D0}">
      <dsp:nvSpPr>
        <dsp:cNvPr id="0" name=""/>
        <dsp:cNvSpPr/>
      </dsp:nvSpPr>
      <dsp:spPr>
        <a:xfrm>
          <a:off x="1837975" y="2041151"/>
          <a:ext cx="3288703" cy="1772277"/>
        </a:xfrm>
        <a:prstGeom prst="circularArrow">
          <a:avLst>
            <a:gd name="adj1" fmla="val 10980"/>
            <a:gd name="adj2" fmla="val 1142322"/>
            <a:gd name="adj3" fmla="val 4500000"/>
            <a:gd name="adj4" fmla="val 13500000"/>
            <a:gd name="adj5" fmla="val 125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4DDE78A-08C0-49FA-ABB8-5357D68A546D}">
      <dsp:nvSpPr>
        <dsp:cNvPr id="0" name=""/>
        <dsp:cNvSpPr/>
      </dsp:nvSpPr>
      <dsp:spPr>
        <a:xfrm>
          <a:off x="2538669" y="2682443"/>
          <a:ext cx="1886650" cy="494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libri"/>
              <a:ea typeface="+mn-ea"/>
              <a:cs typeface="+mn-cs"/>
            </a:rPr>
            <a:t>Credibility</a:t>
          </a:r>
        </a:p>
        <a:p>
          <a:pPr marL="0" lvl="0" indent="0" algn="ctr" defTabSz="889000">
            <a:lnSpc>
              <a:spcPct val="90000"/>
            </a:lnSpc>
            <a:spcBef>
              <a:spcPct val="0"/>
            </a:spcBef>
            <a:spcAft>
              <a:spcPct val="35000"/>
            </a:spcAft>
            <a:buNone/>
          </a:pPr>
          <a:endParaRPr lang="el-GR" sz="2000" b="1" kern="1200" dirty="0">
            <a:latin typeface="Calibri"/>
            <a:ea typeface="+mn-ea"/>
            <a:cs typeface="+mn-cs"/>
          </a:endParaRPr>
        </a:p>
      </dsp:txBody>
      <dsp:txXfrm>
        <a:off x="2538669" y="2682443"/>
        <a:ext cx="1886650" cy="494269"/>
      </dsp:txXfrm>
    </dsp:sp>
    <dsp:sp modelId="{08886B8F-1B6E-4774-8ADB-19F79F33BCE7}">
      <dsp:nvSpPr>
        <dsp:cNvPr id="0" name=""/>
        <dsp:cNvSpPr/>
      </dsp:nvSpPr>
      <dsp:spPr>
        <a:xfrm>
          <a:off x="1325557" y="3061155"/>
          <a:ext cx="3328879" cy="1772277"/>
        </a:xfrm>
        <a:prstGeom prst="leftCircularArrow">
          <a:avLst>
            <a:gd name="adj1" fmla="val 10980"/>
            <a:gd name="adj2" fmla="val 1142322"/>
            <a:gd name="adj3" fmla="val 6300000"/>
            <a:gd name="adj4" fmla="val 18900000"/>
            <a:gd name="adj5" fmla="val 125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D2F37BF-7BAA-4FB8-8A08-E4E3221AD68A}">
      <dsp:nvSpPr>
        <dsp:cNvPr id="0" name=""/>
        <dsp:cNvSpPr/>
      </dsp:nvSpPr>
      <dsp:spPr>
        <a:xfrm>
          <a:off x="2017394" y="3703019"/>
          <a:ext cx="1940550" cy="494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libri"/>
              <a:ea typeface="+mn-ea"/>
              <a:cs typeface="+mn-cs"/>
            </a:rPr>
            <a:t>Targeting </a:t>
          </a:r>
        </a:p>
        <a:p>
          <a:pPr marL="0" lvl="0" indent="0" algn="ctr" defTabSz="889000">
            <a:lnSpc>
              <a:spcPct val="90000"/>
            </a:lnSpc>
            <a:spcBef>
              <a:spcPct val="0"/>
            </a:spcBef>
            <a:spcAft>
              <a:spcPct val="35000"/>
            </a:spcAft>
            <a:buNone/>
          </a:pPr>
          <a:endParaRPr lang="el-GR" sz="2000" b="1" kern="1200" dirty="0">
            <a:latin typeface="Calibri"/>
            <a:ea typeface="+mn-ea"/>
            <a:cs typeface="+mn-cs"/>
          </a:endParaRPr>
        </a:p>
      </dsp:txBody>
      <dsp:txXfrm>
        <a:off x="2017394" y="3703019"/>
        <a:ext cx="1940550" cy="494269"/>
      </dsp:txXfrm>
    </dsp:sp>
    <dsp:sp modelId="{BA0C8436-B0A5-42F1-8330-28A66A803821}">
      <dsp:nvSpPr>
        <dsp:cNvPr id="0" name=""/>
        <dsp:cNvSpPr/>
      </dsp:nvSpPr>
      <dsp:spPr>
        <a:xfrm>
          <a:off x="2008262" y="4197289"/>
          <a:ext cx="2950455" cy="1523426"/>
        </a:xfrm>
        <a:prstGeom prst="blockArc">
          <a:avLst>
            <a:gd name="adj1" fmla="val 13500000"/>
            <a:gd name="adj2" fmla="val 10800000"/>
            <a:gd name="adj3" fmla="val 1274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877BC98-3BE4-46B1-B089-FA4389752EA3}">
      <dsp:nvSpPr>
        <dsp:cNvPr id="0" name=""/>
        <dsp:cNvSpPr/>
      </dsp:nvSpPr>
      <dsp:spPr>
        <a:xfrm>
          <a:off x="2508188" y="4723595"/>
          <a:ext cx="1947611" cy="494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libri"/>
              <a:ea typeface="+mn-ea"/>
              <a:cs typeface="+mn-cs"/>
            </a:rPr>
            <a:t>Transparency </a:t>
          </a:r>
          <a:endParaRPr lang="el-GR" sz="1000" b="1" kern="1200" dirty="0">
            <a:latin typeface="Calibri"/>
            <a:ea typeface="+mn-ea"/>
            <a:cs typeface="+mn-cs"/>
          </a:endParaRPr>
        </a:p>
      </dsp:txBody>
      <dsp:txXfrm>
        <a:off x="2508188" y="4723595"/>
        <a:ext cx="1947611" cy="4942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86C6BA-FA09-0041-AD7B-493302611E6D}">
      <dsp:nvSpPr>
        <dsp:cNvPr id="0" name=""/>
        <dsp:cNvSpPr/>
      </dsp:nvSpPr>
      <dsp:spPr>
        <a:xfrm>
          <a:off x="-6252253" y="-957143"/>
          <a:ext cx="7447676" cy="7447676"/>
        </a:xfrm>
        <a:prstGeom prst="blockArc">
          <a:avLst>
            <a:gd name="adj1" fmla="val 18900000"/>
            <a:gd name="adj2" fmla="val 2700000"/>
            <a:gd name="adj3" fmla="val 29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1B8AA4-89B5-B041-82AD-A8652EA0AC09}">
      <dsp:nvSpPr>
        <dsp:cNvPr id="0" name=""/>
        <dsp:cNvSpPr/>
      </dsp:nvSpPr>
      <dsp:spPr>
        <a:xfrm>
          <a:off x="388167" y="251547"/>
          <a:ext cx="7325601" cy="5028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9157"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a:t>Looking at the big picture</a:t>
          </a:r>
          <a:endParaRPr lang="el-GR" sz="2400" kern="1200"/>
        </a:p>
      </dsp:txBody>
      <dsp:txXfrm>
        <a:off x="388167" y="251547"/>
        <a:ext cx="7325601" cy="502874"/>
      </dsp:txXfrm>
    </dsp:sp>
    <dsp:sp modelId="{DF0CBD63-2D84-F74C-9CF4-2C050133052B}">
      <dsp:nvSpPr>
        <dsp:cNvPr id="0" name=""/>
        <dsp:cNvSpPr/>
      </dsp:nvSpPr>
      <dsp:spPr>
        <a:xfrm>
          <a:off x="73870" y="188688"/>
          <a:ext cx="628593" cy="62859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57AB6D-9535-B146-AFD4-2762E2F8A051}">
      <dsp:nvSpPr>
        <dsp:cNvPr id="0" name=""/>
        <dsp:cNvSpPr/>
      </dsp:nvSpPr>
      <dsp:spPr>
        <a:xfrm>
          <a:off x="843565" y="1006302"/>
          <a:ext cx="6870203" cy="5028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9157"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a:t>Taking a wider perspective</a:t>
          </a:r>
          <a:endParaRPr lang="el-GR" sz="2400" kern="1200"/>
        </a:p>
      </dsp:txBody>
      <dsp:txXfrm>
        <a:off x="843565" y="1006302"/>
        <a:ext cx="6870203" cy="502874"/>
      </dsp:txXfrm>
    </dsp:sp>
    <dsp:sp modelId="{14767671-3C89-4440-8F5F-D406A2959278}">
      <dsp:nvSpPr>
        <dsp:cNvPr id="0" name=""/>
        <dsp:cNvSpPr/>
      </dsp:nvSpPr>
      <dsp:spPr>
        <a:xfrm>
          <a:off x="529268" y="943442"/>
          <a:ext cx="628593" cy="62859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BF51F4-F58B-F242-912C-83E4C3A13D8A}">
      <dsp:nvSpPr>
        <dsp:cNvPr id="0" name=""/>
        <dsp:cNvSpPr/>
      </dsp:nvSpPr>
      <dsp:spPr>
        <a:xfrm>
          <a:off x="1093121" y="1760503"/>
          <a:ext cx="6620648" cy="5028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9157"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a:t>Having multiple perspectives</a:t>
          </a:r>
          <a:endParaRPr lang="el-GR" sz="2400" kern="1200"/>
        </a:p>
      </dsp:txBody>
      <dsp:txXfrm>
        <a:off x="1093121" y="1760503"/>
        <a:ext cx="6620648" cy="502874"/>
      </dsp:txXfrm>
    </dsp:sp>
    <dsp:sp modelId="{CF2ADDC0-0C9C-6243-B014-1D2A0C5389BA}">
      <dsp:nvSpPr>
        <dsp:cNvPr id="0" name=""/>
        <dsp:cNvSpPr/>
      </dsp:nvSpPr>
      <dsp:spPr>
        <a:xfrm>
          <a:off x="778824" y="1697644"/>
          <a:ext cx="628593" cy="62859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155BA2-4520-F748-8003-EC028C6A857D}">
      <dsp:nvSpPr>
        <dsp:cNvPr id="0" name=""/>
        <dsp:cNvSpPr/>
      </dsp:nvSpPr>
      <dsp:spPr>
        <a:xfrm>
          <a:off x="1172802" y="2515257"/>
          <a:ext cx="6540967" cy="5028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9157"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a:t>Examining inter-relationships within the system</a:t>
          </a:r>
          <a:endParaRPr lang="el-GR" sz="2400" kern="1200"/>
        </a:p>
      </dsp:txBody>
      <dsp:txXfrm>
        <a:off x="1172802" y="2515257"/>
        <a:ext cx="6540967" cy="502874"/>
      </dsp:txXfrm>
    </dsp:sp>
    <dsp:sp modelId="{0CC7AE9D-703D-C747-BE49-A4B10D2DDDC8}">
      <dsp:nvSpPr>
        <dsp:cNvPr id="0" name=""/>
        <dsp:cNvSpPr/>
      </dsp:nvSpPr>
      <dsp:spPr>
        <a:xfrm>
          <a:off x="858505" y="2452398"/>
          <a:ext cx="628593" cy="62859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FD8354-551F-D248-BECC-C441E7A14999}">
      <dsp:nvSpPr>
        <dsp:cNvPr id="0" name=""/>
        <dsp:cNvSpPr/>
      </dsp:nvSpPr>
      <dsp:spPr>
        <a:xfrm>
          <a:off x="1093121" y="3270012"/>
          <a:ext cx="6620648" cy="5028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9157"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a:t>Looking for root causes and solutions</a:t>
          </a:r>
          <a:endParaRPr lang="el-GR" sz="2400" kern="1200"/>
        </a:p>
      </dsp:txBody>
      <dsp:txXfrm>
        <a:off x="1093121" y="3270012"/>
        <a:ext cx="6620648" cy="502874"/>
      </dsp:txXfrm>
    </dsp:sp>
    <dsp:sp modelId="{8218AF0D-9096-9D4E-84CD-9B63C19598C9}">
      <dsp:nvSpPr>
        <dsp:cNvPr id="0" name=""/>
        <dsp:cNvSpPr/>
      </dsp:nvSpPr>
      <dsp:spPr>
        <a:xfrm>
          <a:off x="778824" y="3207152"/>
          <a:ext cx="628593" cy="62859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3C53A7-17D0-0442-9C1E-3A6CA145D39B}">
      <dsp:nvSpPr>
        <dsp:cNvPr id="0" name=""/>
        <dsp:cNvSpPr/>
      </dsp:nvSpPr>
      <dsp:spPr>
        <a:xfrm>
          <a:off x="843565" y="4024213"/>
          <a:ext cx="6870203" cy="5028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9157" tIns="60960" rIns="60960" bIns="60960" numCol="1" spcCol="1270" anchor="ctr" anchorCtr="0">
          <a:noAutofit/>
        </a:bodyPr>
        <a:lstStyle/>
        <a:p>
          <a:pPr marL="0" lvl="0" indent="0" algn="l" defTabSz="1066800">
            <a:lnSpc>
              <a:spcPct val="90000"/>
            </a:lnSpc>
            <a:spcBef>
              <a:spcPct val="0"/>
            </a:spcBef>
            <a:spcAft>
              <a:spcPct val="35000"/>
            </a:spcAft>
            <a:buSzPts val="1000"/>
            <a:buFont typeface="Symbol" pitchFamily="2" charset="2"/>
            <a:buNone/>
          </a:pPr>
          <a:r>
            <a:rPr lang="el-GR" sz="2400" kern="1200"/>
            <a:t>Challenging and </a:t>
          </a:r>
          <a:r>
            <a:rPr lang="en-GB" sz="2400" kern="1200"/>
            <a:t>exploring new opportunities </a:t>
          </a:r>
          <a:endParaRPr lang="el-GR" sz="2400" kern="1200"/>
        </a:p>
      </dsp:txBody>
      <dsp:txXfrm>
        <a:off x="843565" y="4024213"/>
        <a:ext cx="6870203" cy="502874"/>
      </dsp:txXfrm>
    </dsp:sp>
    <dsp:sp modelId="{68D833F4-1958-3C4C-8589-183445FB8E29}">
      <dsp:nvSpPr>
        <dsp:cNvPr id="0" name=""/>
        <dsp:cNvSpPr/>
      </dsp:nvSpPr>
      <dsp:spPr>
        <a:xfrm>
          <a:off x="529268" y="3961353"/>
          <a:ext cx="628593" cy="62859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F25627-4AE8-574A-B6F6-C3DDE076806C}">
      <dsp:nvSpPr>
        <dsp:cNvPr id="0" name=""/>
        <dsp:cNvSpPr/>
      </dsp:nvSpPr>
      <dsp:spPr>
        <a:xfrm>
          <a:off x="462038" y="4755317"/>
          <a:ext cx="7325601" cy="5028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9157"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a:t>Preventing consequences</a:t>
          </a:r>
          <a:endParaRPr lang="el-GR" sz="2400" kern="1200"/>
        </a:p>
      </dsp:txBody>
      <dsp:txXfrm>
        <a:off x="462038" y="4755317"/>
        <a:ext cx="7325601" cy="502874"/>
      </dsp:txXfrm>
    </dsp:sp>
    <dsp:sp modelId="{67065727-069B-1D4C-B36D-7BADCA29F8ED}">
      <dsp:nvSpPr>
        <dsp:cNvPr id="0" name=""/>
        <dsp:cNvSpPr/>
      </dsp:nvSpPr>
      <dsp:spPr>
        <a:xfrm>
          <a:off x="73870" y="4716108"/>
          <a:ext cx="628593" cy="62859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493F3-C05E-46E2-A56F-A8C4190027D8}" type="datetimeFigureOut">
              <a:rPr lang="en-GB" smtClean="0"/>
              <a:t>16/02/2024</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35AB5-D1E5-48C5-AA88-978DACDF2927}" type="slidenum">
              <a:rPr lang="en-GB" smtClean="0"/>
              <a:t>‹#›</a:t>
            </a:fld>
            <a:endParaRPr lang="en-GB"/>
          </a:p>
        </p:txBody>
      </p:sp>
    </p:spTree>
    <p:extLst>
      <p:ext uri="{BB962C8B-B14F-4D97-AF65-F5344CB8AC3E}">
        <p14:creationId xmlns:p14="http://schemas.microsoft.com/office/powerpoint/2010/main" val="1312564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LIE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8160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7E5047-B9FC-806C-E046-08150E6C39C6}"/>
              </a:ext>
            </a:extLst>
          </p:cNvPr>
          <p:cNvSpPr>
            <a:spLocks noGrp="1"/>
          </p:cNvSpPr>
          <p:nvPr>
            <p:ph type="title"/>
          </p:nvPr>
        </p:nvSpPr>
        <p:spPr>
          <a:xfrm>
            <a:off x="839788" y="819150"/>
            <a:ext cx="3932237" cy="1238249"/>
          </a:xfrm>
        </p:spPr>
        <p:txBody>
          <a:bodyPr vert="horz" lIns="91440" tIns="45720" rIns="91440" bIns="45720" rtlCol="0" anchor="b">
            <a:normAutofit/>
          </a:bodyPr>
          <a:lstStyle>
            <a:lvl1pPr>
              <a:defRPr lang="it-IT" sz="3200" dirty="0">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69D829CE-2F13-CCFA-C4EA-39B37C4CCD67}"/>
              </a:ext>
            </a:extLst>
          </p:cNvPr>
          <p:cNvSpPr>
            <a:spLocks noGrp="1"/>
          </p:cNvSpPr>
          <p:nvPr>
            <p:ph idx="1"/>
          </p:nvPr>
        </p:nvSpPr>
        <p:spPr>
          <a:xfrm>
            <a:off x="5183188" y="987425"/>
            <a:ext cx="6172200" cy="5146675"/>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8D09D07-9D99-C739-5DA1-9D5EE7A28DC7}"/>
              </a:ext>
            </a:extLst>
          </p:cNvPr>
          <p:cNvSpPr>
            <a:spLocks noGrp="1"/>
          </p:cNvSpPr>
          <p:nvPr>
            <p:ph type="body" sz="half" idx="2"/>
          </p:nvPr>
        </p:nvSpPr>
        <p:spPr>
          <a:xfrm>
            <a:off x="839788" y="2057400"/>
            <a:ext cx="3932237" cy="4076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2A30F46C-A008-D06D-7FAB-8FC8AA6FF861}"/>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AFF5CE2C-C1E5-E004-FCC7-4516D98B99A7}"/>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29001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D88CE4-2DD0-D971-75D5-7AA85A53D890}"/>
              </a:ext>
            </a:extLst>
          </p:cNvPr>
          <p:cNvSpPr>
            <a:spLocks noGrp="1"/>
          </p:cNvSpPr>
          <p:nvPr>
            <p:ph type="title"/>
          </p:nvPr>
        </p:nvSpPr>
        <p:spPr>
          <a:xfrm>
            <a:off x="839788" y="685800"/>
            <a:ext cx="3932237" cy="1371600"/>
          </a:xfrm>
        </p:spPr>
        <p:txBody>
          <a:bodyPr vert="horz" lIns="91440" tIns="45720" rIns="91440" bIns="45720" rtlCol="0" anchor="b">
            <a:normAutofit/>
          </a:bodyPr>
          <a:lstStyle>
            <a:lvl1pPr>
              <a:defRPr lang="it-IT" sz="3200">
                <a:solidFill>
                  <a:srgbClr val="94C020"/>
                </a:solidFill>
              </a:defRPr>
            </a:lvl1pPr>
          </a:lstStyle>
          <a:p>
            <a:pPr lvl="0"/>
            <a:r>
              <a:rPr lang="it-IT" dirty="0"/>
              <a:t>Fare clic per modificare lo stile del titolo dello schema</a:t>
            </a:r>
          </a:p>
        </p:txBody>
      </p:sp>
      <p:sp>
        <p:nvSpPr>
          <p:cNvPr id="3" name="Segnaposto immagine 2">
            <a:extLst>
              <a:ext uri="{FF2B5EF4-FFF2-40B4-BE49-F238E27FC236}">
                <a16:creationId xmlns:a16="http://schemas.microsoft.com/office/drawing/2014/main" id="{EC16FDAB-2765-B11F-66CA-4C7C7118A07A}"/>
              </a:ext>
            </a:extLst>
          </p:cNvPr>
          <p:cNvSpPr>
            <a:spLocks noGrp="1"/>
          </p:cNvSpPr>
          <p:nvPr>
            <p:ph type="pic" idx="1"/>
          </p:nvPr>
        </p:nvSpPr>
        <p:spPr>
          <a:xfrm>
            <a:off x="5183188" y="987425"/>
            <a:ext cx="6172200"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p>
        </p:txBody>
      </p:sp>
      <p:sp>
        <p:nvSpPr>
          <p:cNvPr id="4" name="Segnaposto testo 3">
            <a:extLst>
              <a:ext uri="{FF2B5EF4-FFF2-40B4-BE49-F238E27FC236}">
                <a16:creationId xmlns:a16="http://schemas.microsoft.com/office/drawing/2014/main" id="{CC352850-094F-81CA-80F8-0C82F67F4DD2}"/>
              </a:ext>
            </a:extLst>
          </p:cNvPr>
          <p:cNvSpPr>
            <a:spLocks noGrp="1"/>
          </p:cNvSpPr>
          <p:nvPr>
            <p:ph type="body" sz="half" idx="2"/>
          </p:nvPr>
        </p:nvSpPr>
        <p:spPr>
          <a:xfrm>
            <a:off x="839788" y="2057400"/>
            <a:ext cx="3932237"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77A1A944-CE4C-8232-CB28-650E41FF34A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49D91120-8A58-7980-C352-B2B148A1473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1107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32BE5-9166-6808-F773-4EC2C3C02541}"/>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verticale 2">
            <a:extLst>
              <a:ext uri="{FF2B5EF4-FFF2-40B4-BE49-F238E27FC236}">
                <a16:creationId xmlns:a16="http://schemas.microsoft.com/office/drawing/2014/main" id="{9D4FEFF9-34BF-64D5-5C91-1E8379CA88A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F44BE625-B214-E0A6-80E8-2E6C7D8C623E}"/>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2B8090AA-9C94-D987-2A4D-CB828C03C6FD}"/>
              </a:ext>
            </a:extLst>
          </p:cNvPr>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4083351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4E45D8-327C-0B05-3A11-6BE2EBE73C23}"/>
              </a:ext>
            </a:extLst>
          </p:cNvPr>
          <p:cNvSpPr>
            <a:spLocks noGrp="1"/>
          </p:cNvSpPr>
          <p:nvPr>
            <p:ph type="title" orient="vert"/>
          </p:nvPr>
        </p:nvSpPr>
        <p:spPr>
          <a:xfrm>
            <a:off x="8724900" y="507999"/>
            <a:ext cx="2628900" cy="5668963"/>
          </a:xfrm>
        </p:spPr>
        <p:txBody>
          <a:bodyPr vert="vert"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71453041-526F-8937-932B-EF172A95255C}"/>
              </a:ext>
            </a:extLst>
          </p:cNvPr>
          <p:cNvSpPr>
            <a:spLocks noGrp="1"/>
          </p:cNvSpPr>
          <p:nvPr>
            <p:ph type="body" orient="vert" idx="1"/>
          </p:nvPr>
        </p:nvSpPr>
        <p:spPr>
          <a:xfrm>
            <a:off x="838200" y="507999"/>
            <a:ext cx="7734300" cy="5668964"/>
          </a:xfrm>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0E8EE9AA-BA08-26B8-EAE7-70FE45C46D2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00AA2AD7-E2BC-7B18-1F33-E909574043C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493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6" name="Segnaposto immagine 5">
            <a:extLst>
              <a:ext uri="{FF2B5EF4-FFF2-40B4-BE49-F238E27FC236}">
                <a16:creationId xmlns:a16="http://schemas.microsoft.com/office/drawing/2014/main" id="{9527BB6F-A164-5D4F-9B76-8A5088A9DF87}"/>
              </a:ext>
            </a:extLst>
          </p:cNvPr>
          <p:cNvSpPr>
            <a:spLocks noGrp="1"/>
          </p:cNvSpPr>
          <p:nvPr>
            <p:ph type="pic" sz="quarter" idx="12"/>
          </p:nvPr>
        </p:nvSpPr>
        <p:spPr>
          <a:xfrm>
            <a:off x="838199" y="1781175"/>
            <a:ext cx="6591300" cy="4394200"/>
          </a:xfrm>
        </p:spPr>
        <p:txBody>
          <a:bodyPr/>
          <a:lstStyle/>
          <a:p>
            <a:endParaRPr lang="en-GB"/>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Tree>
    <p:extLst>
      <p:ext uri="{BB962C8B-B14F-4D97-AF65-F5344CB8AC3E}">
        <p14:creationId xmlns:p14="http://schemas.microsoft.com/office/powerpoint/2010/main" val="4144916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
        <p:nvSpPr>
          <p:cNvPr id="7" name="Segnaposto grafico 6">
            <a:extLst>
              <a:ext uri="{FF2B5EF4-FFF2-40B4-BE49-F238E27FC236}">
                <a16:creationId xmlns:a16="http://schemas.microsoft.com/office/drawing/2014/main" id="{B151F72B-F6FA-E04A-C2A3-703DEDE9DBCB}"/>
              </a:ext>
            </a:extLst>
          </p:cNvPr>
          <p:cNvSpPr>
            <a:spLocks noGrp="1"/>
          </p:cNvSpPr>
          <p:nvPr>
            <p:ph type="chart" sz="quarter" idx="14"/>
          </p:nvPr>
        </p:nvSpPr>
        <p:spPr>
          <a:xfrm>
            <a:off x="838200" y="1775014"/>
            <a:ext cx="6591600" cy="4395600"/>
          </a:xfrm>
        </p:spPr>
        <p:txBody>
          <a:bodyPr/>
          <a:lstStyle/>
          <a:p>
            <a:endParaRPr lang="en-GB"/>
          </a:p>
        </p:txBody>
      </p:sp>
    </p:spTree>
    <p:extLst>
      <p:ext uri="{BB962C8B-B14F-4D97-AF65-F5344CB8AC3E}">
        <p14:creationId xmlns:p14="http://schemas.microsoft.com/office/powerpoint/2010/main" val="1992569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52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122A5-00A8-32E3-C7FF-3FEEECD528D1}"/>
              </a:ext>
            </a:extLst>
          </p:cNvPr>
          <p:cNvSpPr>
            <a:spLocks noGrp="1"/>
          </p:cNvSpPr>
          <p:nvPr>
            <p:ph type="ctrTitle"/>
          </p:nvPr>
        </p:nvSpPr>
        <p:spPr>
          <a:xfrm>
            <a:off x="1524000" y="1122363"/>
            <a:ext cx="9144000" cy="2387600"/>
          </a:xfrm>
        </p:spPr>
        <p:txBody>
          <a:bodyPr vert="horz" lIns="91440" tIns="45720" rIns="91440" bIns="45720" rtlCol="0" anchor="b">
            <a:normAutofit fontScale="90000"/>
          </a:bodyPr>
          <a:lstStyle>
            <a:lvl1pPr algn="ctr">
              <a:defRPr lang="it-IT" sz="6000" b="1">
                <a:solidFill>
                  <a:srgbClr val="94C020"/>
                </a:solidFill>
                <a:latin typeface="+mn-lt"/>
              </a:defRPr>
            </a:lvl1pPr>
          </a:lstStyle>
          <a:p>
            <a:pPr lvl="0" algn="ctr"/>
            <a:r>
              <a:rPr lang="it-IT"/>
              <a:t>Fare clic per modificare lo stile del titolo dello schema</a:t>
            </a:r>
          </a:p>
        </p:txBody>
      </p:sp>
      <p:sp>
        <p:nvSpPr>
          <p:cNvPr id="3" name="Sottotitolo 2">
            <a:extLst>
              <a:ext uri="{FF2B5EF4-FFF2-40B4-BE49-F238E27FC236}">
                <a16:creationId xmlns:a16="http://schemas.microsoft.com/office/drawing/2014/main" id="{E890540D-6233-8DC0-25E1-261205F22FED}"/>
              </a:ext>
            </a:extLst>
          </p:cNvPr>
          <p:cNvSpPr>
            <a:spLocks noGrp="1"/>
          </p:cNvSpPr>
          <p:nvPr>
            <p:ph type="subTitle" idx="1"/>
          </p:nvPr>
        </p:nvSpPr>
        <p:spPr>
          <a:xfrm>
            <a:off x="1524000" y="3602038"/>
            <a:ext cx="9144000" cy="1655762"/>
          </a:xfrm>
        </p:spPr>
        <p:txBody>
          <a:bodyPr vert="horz" lIns="91440" tIns="45720" rIns="91440" bIns="45720" rtlCol="0">
            <a:normAutofit/>
          </a:bodyPr>
          <a:lstStyle>
            <a:lvl1pPr marL="342900" indent="-342900" algn="ctr">
              <a:buFont typeface="Wingdings" panose="05000000000000000000" pitchFamily="2" charset="2"/>
              <a:buChar char="§"/>
              <a:defRPr lang="it-IT" sz="2400" dirty="0">
                <a:solidFill>
                  <a:schemeClr val="tx1">
                    <a:lumMod val="65000"/>
                    <a:lumOff val="35000"/>
                  </a:schemeClr>
                </a:solidFill>
              </a:defRPr>
            </a:lvl1pPr>
          </a:lstStyle>
          <a:p>
            <a:pPr marL="0" lvl="0" indent="0" algn="ctr">
              <a:buNone/>
            </a:pPr>
            <a:r>
              <a:rPr lang="it-IT" dirty="0"/>
              <a:t>Fare clic per modificare lo stile del sottotitolo dello schema</a:t>
            </a:r>
          </a:p>
        </p:txBody>
      </p:sp>
      <p:sp>
        <p:nvSpPr>
          <p:cNvPr id="5" name="Segnaposto piè di pagina 4">
            <a:extLst>
              <a:ext uri="{FF2B5EF4-FFF2-40B4-BE49-F238E27FC236}">
                <a16:creationId xmlns:a16="http://schemas.microsoft.com/office/drawing/2014/main" id="{6E5B8C5C-196C-69F0-D169-A3279DD36528}"/>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64D21475-6FBC-1FDA-6DD5-B4D3DC7C570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126031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1240B-7FA6-5C54-80D1-598C9A033CEA}"/>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2A5918A4-C2B6-2A24-1305-FA064CC1C3E6}"/>
              </a:ext>
            </a:extLst>
          </p:cNvPr>
          <p:cNvSpPr>
            <a:spLocks noGrp="1"/>
          </p:cNvSpPr>
          <p:nvPr>
            <p:ph idx="1"/>
          </p:nvPr>
        </p:nvSpPr>
        <p:spPr/>
        <p:txBody>
          <a:bodyPr vert="horz" lIns="91440" tIns="45720" rIns="91440" bIns="45720" rtlCol="0">
            <a:normAutofit/>
          </a:bodyPr>
          <a:lstStyle>
            <a:lvl1pPr>
              <a:defRPr lang="it-IT" sz="2400">
                <a:solidFill>
                  <a:schemeClr val="tx1">
                    <a:lumMod val="65000"/>
                    <a:lumOff val="35000"/>
                  </a:schemeClr>
                </a:solidFill>
              </a:defRPr>
            </a:lvl1pPr>
            <a:lvl2pPr>
              <a:defRPr lang="it-IT">
                <a:solidFill>
                  <a:srgbClr val="595959"/>
                </a:solidFill>
              </a:defRPr>
            </a:lvl2pPr>
            <a:lvl3pPr>
              <a:defRPr lang="it-IT">
                <a:solidFill>
                  <a:srgbClr val="595959"/>
                </a:solidFill>
              </a:defRPr>
            </a:lvl3pPr>
            <a:lvl4pPr>
              <a:defRPr lang="it-IT">
                <a:solidFill>
                  <a:srgbClr val="595959"/>
                </a:solidFill>
              </a:defRPr>
            </a:lvl4pPr>
            <a:lvl5pPr>
              <a:defRPr lang="it-IT">
                <a:solidFill>
                  <a:srgbClr val="595959"/>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4">
            <a:extLst>
              <a:ext uri="{FF2B5EF4-FFF2-40B4-BE49-F238E27FC236}">
                <a16:creationId xmlns:a16="http://schemas.microsoft.com/office/drawing/2014/main" id="{8C4AA35A-5D50-BE62-F2C4-1FD36DF8EBA4}"/>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B4334004-55B7-4583-BA2C-673BF369F92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587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ACC99-8D30-1388-8E8C-18AD6AFE5D89}"/>
              </a:ext>
            </a:extLst>
          </p:cNvPr>
          <p:cNvSpPr>
            <a:spLocks noGrp="1"/>
          </p:cNvSpPr>
          <p:nvPr>
            <p:ph type="title"/>
          </p:nvPr>
        </p:nvSpPr>
        <p:spPr>
          <a:xfrm>
            <a:off x="831850" y="1709738"/>
            <a:ext cx="10515600" cy="2852737"/>
          </a:xfrm>
        </p:spPr>
        <p:txBody>
          <a:bodyPr vert="horz" lIns="91440" tIns="45720" rIns="91440" bIns="45720" rtlCol="0" anchor="b">
            <a:normAutofit fontScale="90000"/>
          </a:bodyPr>
          <a:lstStyle>
            <a:lvl1pPr>
              <a:defRPr lang="it-IT" sz="6000" b="1">
                <a:solidFill>
                  <a:srgbClr val="94C020"/>
                </a:solidFill>
                <a:latin typeface="+mn-lt"/>
              </a:defRPr>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2C6C9BC8-9C49-5860-3C9B-4DFF298194A0}"/>
              </a:ext>
            </a:extLst>
          </p:cNvPr>
          <p:cNvSpPr>
            <a:spLocks noGrp="1"/>
          </p:cNvSpPr>
          <p:nvPr>
            <p:ph type="body" idx="1"/>
          </p:nvPr>
        </p:nvSpPr>
        <p:spPr>
          <a:xfrm>
            <a:off x="831850" y="4589463"/>
            <a:ext cx="10515600" cy="1500187"/>
          </a:xfrm>
        </p:spPr>
        <p:txBody>
          <a:bodyPr vert="horz" lIns="91440" tIns="45720" rIns="91440" bIns="45720" rtlCol="0">
            <a:normAutofit/>
          </a:bodyPr>
          <a:lstStyle>
            <a:lvl1pPr>
              <a:defRPr lang="it-IT" sz="2400">
                <a:solidFill>
                  <a:schemeClr val="tx1">
                    <a:lumMod val="65000"/>
                    <a:lumOff val="35000"/>
                  </a:schemeClr>
                </a:solidFill>
              </a:defRPr>
            </a:lvl1pPr>
          </a:lstStyle>
          <a:p>
            <a:pPr marL="0" lvl="0" indent="0">
              <a:buNone/>
            </a:pPr>
            <a:r>
              <a:rPr lang="it-IT"/>
              <a:t>Fare clic per modificare gli stili del testo dello schema</a:t>
            </a:r>
          </a:p>
        </p:txBody>
      </p:sp>
      <p:sp>
        <p:nvSpPr>
          <p:cNvPr id="5" name="Segnaposto piè di pagina 4">
            <a:extLst>
              <a:ext uri="{FF2B5EF4-FFF2-40B4-BE49-F238E27FC236}">
                <a16:creationId xmlns:a16="http://schemas.microsoft.com/office/drawing/2014/main" id="{DCF716CD-E1B3-0F8F-98D0-8284F4D034A4}"/>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BEC30DA6-2F52-4F9B-C436-D5274F719E9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7372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31270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EC8361-8B55-E21D-0729-DAF0A91BB43C}"/>
              </a:ext>
            </a:extLst>
          </p:cNvPr>
          <p:cNvSpPr>
            <a:spLocks noGrp="1"/>
          </p:cNvSpPr>
          <p:nvPr>
            <p:ph type="title"/>
          </p:nvPr>
        </p:nvSpPr>
        <p:spPr>
          <a:xfrm>
            <a:off x="839788" y="774700"/>
            <a:ext cx="10515600" cy="9159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2">
            <a:extLst>
              <a:ext uri="{FF2B5EF4-FFF2-40B4-BE49-F238E27FC236}">
                <a16:creationId xmlns:a16="http://schemas.microsoft.com/office/drawing/2014/main" id="{BB9546E0-5ED9-4B3D-A15A-DE549550D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2AD68EE-1126-EF80-2914-23F60E25D7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CE7060D-F6F1-5622-EF5F-BD1CFA9AD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09707CB-CBCD-8077-C620-FB87731AFD9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7">
            <a:extLst>
              <a:ext uri="{FF2B5EF4-FFF2-40B4-BE49-F238E27FC236}">
                <a16:creationId xmlns:a16="http://schemas.microsoft.com/office/drawing/2014/main" id="{F3627770-A5EE-3EF1-6806-78663F3AD7F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9" name="Segnaposto numero diapositiva 8">
            <a:extLst>
              <a:ext uri="{FF2B5EF4-FFF2-40B4-BE49-F238E27FC236}">
                <a16:creationId xmlns:a16="http://schemas.microsoft.com/office/drawing/2014/main" id="{3E41E068-8309-AA34-EFD3-6632EF156C8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73021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e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90713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C3B82-4F60-2330-94FF-CB6C87AB0041}"/>
              </a:ext>
            </a:extLst>
          </p:cNvPr>
          <p:cNvSpPr>
            <a:spLocks noGrp="1"/>
          </p:cNvSpPr>
          <p:nvPr>
            <p:ph type="title"/>
          </p:nvPr>
        </p:nvSpPr>
        <p:spPr>
          <a:xfrm>
            <a:off x="838200" y="762000"/>
            <a:ext cx="10515600" cy="9286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4" name="Segnaposto piè di pagina 3">
            <a:extLst>
              <a:ext uri="{FF2B5EF4-FFF2-40B4-BE49-F238E27FC236}">
                <a16:creationId xmlns:a16="http://schemas.microsoft.com/office/drawing/2014/main" id="{A5138269-A114-F761-DB69-AFCB2ECF2DD9}"/>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5" name="Segnaposto numero diapositiva 4">
            <a:extLst>
              <a:ext uri="{FF2B5EF4-FFF2-40B4-BE49-F238E27FC236}">
                <a16:creationId xmlns:a16="http://schemas.microsoft.com/office/drawing/2014/main" id="{328E2090-5182-7AF9-04D0-3A3D4484C83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706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2462F54B-3E37-78C4-DCD2-6D783F30CFEB}"/>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4" name="Segnaposto numero diapositiva 3">
            <a:extLst>
              <a:ext uri="{FF2B5EF4-FFF2-40B4-BE49-F238E27FC236}">
                <a16:creationId xmlns:a16="http://schemas.microsoft.com/office/drawing/2014/main" id="{94CD7671-C97C-4DC8-A63F-734A9511400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930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9D81764-EEF3-B3B9-7883-7C10BB1A0B93}"/>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98E509D0-A688-42E6-5F9D-4B1C5CB06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D4468883-481E-6A84-AC66-340CA3412CA9}"/>
              </a:ext>
            </a:extLst>
          </p:cNvPr>
          <p:cNvSpPr>
            <a:spLocks noGrp="1"/>
          </p:cNvSpPr>
          <p:nvPr>
            <p:ph type="ftr" sz="quarter" idx="3"/>
          </p:nvPr>
        </p:nvSpPr>
        <p:spPr>
          <a:xfrm>
            <a:off x="838200" y="6238876"/>
            <a:ext cx="9982200" cy="60007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dirty="0"/>
              <a:t>Module</a:t>
            </a:r>
            <a:r>
              <a:rPr lang="en-US" dirty="0"/>
              <a:t>: XXXXXXX / </a:t>
            </a:r>
            <a:r>
              <a:rPr lang="en-US" b="1" dirty="0"/>
              <a:t>Learning Unit</a:t>
            </a:r>
            <a:r>
              <a:rPr lang="en-US" dirty="0"/>
              <a:t>: YYYYYYY / </a:t>
            </a:r>
            <a:r>
              <a:rPr lang="en-US" b="1" dirty="0"/>
              <a:t>Sub Unit</a:t>
            </a:r>
            <a:r>
              <a:rPr lang="en-US" dirty="0"/>
              <a:t>: ZZZZZZZZ</a:t>
            </a:r>
            <a:endParaRPr lang="en-US" b="1" dirty="0"/>
          </a:p>
        </p:txBody>
      </p:sp>
      <p:sp>
        <p:nvSpPr>
          <p:cNvPr id="6" name="Segnaposto numero diapositiva 5">
            <a:extLst>
              <a:ext uri="{FF2B5EF4-FFF2-40B4-BE49-F238E27FC236}">
                <a16:creationId xmlns:a16="http://schemas.microsoft.com/office/drawing/2014/main" id="{7624506B-32CC-1AB4-8563-22F24F253EEF}"/>
              </a:ext>
            </a:extLst>
          </p:cNvPr>
          <p:cNvSpPr>
            <a:spLocks noGrp="1"/>
          </p:cNvSpPr>
          <p:nvPr>
            <p:ph type="sldNum" sz="quarter" idx="4"/>
          </p:nvPr>
        </p:nvSpPr>
        <p:spPr>
          <a:xfrm>
            <a:off x="10896600" y="6356350"/>
            <a:ext cx="457200" cy="365125"/>
          </a:xfrm>
          <a:prstGeom prst="rect">
            <a:avLst/>
          </a:prstGeom>
        </p:spPr>
        <p:txBody>
          <a:bodyPr vert="horz" lIns="91440" tIns="45720" rIns="91440" bIns="45720" rtlCol="0" anchor="ctr"/>
          <a:lstStyle>
            <a:lvl1pPr algn="r">
              <a:defRPr lang="en-US" sz="1200" b="1" smtClean="0">
                <a:solidFill>
                  <a:schemeClr val="tx1">
                    <a:tint val="75000"/>
                  </a:schemeClr>
                </a:solidFill>
              </a:defRPr>
            </a:lvl1pPr>
          </a:lstStyle>
          <a:p>
            <a:fld id="{D57F1E4F-1CFF-5643-939E-217C01CDF565}" type="slidenum">
              <a:rPr lang="it-IT" smtClean="0"/>
              <a:pPr/>
              <a:t>‹#›</a:t>
            </a:fld>
            <a:endParaRPr lang="it-IT" dirty="0"/>
          </a:p>
        </p:txBody>
      </p:sp>
    </p:spTree>
    <p:extLst>
      <p:ext uri="{BB962C8B-B14F-4D97-AF65-F5344CB8AC3E}">
        <p14:creationId xmlns:p14="http://schemas.microsoft.com/office/powerpoint/2010/main" val="1897871685"/>
      </p:ext>
    </p:extLst>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40" r:id="rId7"/>
    <p:sldLayoutId id="2147483732" r:id="rId8"/>
    <p:sldLayoutId id="2147483733" r:id="rId9"/>
    <p:sldLayoutId id="2147483734" r:id="rId10"/>
    <p:sldLayoutId id="2147483735" r:id="rId11"/>
    <p:sldLayoutId id="2147483736" r:id="rId12"/>
    <p:sldLayoutId id="2147483737" r:id="rId13"/>
    <p:sldLayoutId id="2147483741" r:id="rId14"/>
    <p:sldLayoutId id="2147483742" r:id="rId15"/>
    <p:sldLayoutId id="2147483739" r:id="rId16"/>
  </p:sldLayoutIdLst>
  <p:hf hdr="0" dt="0"/>
  <p:txStyles>
    <p:title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4.xml"/><Relationship Id="rId4" Type="http://schemas.openxmlformats.org/officeDocument/2006/relationships/hyperlink" Target="https://www.linkedin.com/pulse/shift-from-linear-circular-economy-road-sustainable-carolin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hyperlink" Target="https://www.fao.org/documents/card/en/c/cc2668en" TargetMode="External"/><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hyperlink" Target="https://www.mdpi.com/2071-1050/15/7/6101" TargetMode="External"/><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hyperlink" Target="https://knowledge4policy.ec.europa.eu/earth-observation/earth-observation-food-security_en" TargetMode="External"/><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hyperlink" Target="https://ec.europa.eu/eip/agriculture/sites/default/files/field_event_attachments/20190206_ws_circular_bioeconomy_pres_liutauras_guobys.pdf" TargetMode="External"/><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hyperlink" Target="https://joint-research-centre.ec.europa.eu/jrc-news-and-updates/jobs-and-growth-eu-bioeconomy-latest-figures-2020-11-27_en" TargetMode="External"/><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sdgs.un.org/goals" TargetMode="External"/><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oleObject" Target="../embeddings/oleObject1.bin"/><Relationship Id="rId1" Type="http://schemas.openxmlformats.org/officeDocument/2006/relationships/slideLayout" Target="../slideLayouts/slideLayout5.xml"/><Relationship Id="rId4" Type="http://schemas.openxmlformats.org/officeDocument/2006/relationships/hyperlink" Target="http://www.fao.org/fileadmin/user_upload/codexalimentarius/photo-archive/Infographics/SDG-Wheel.jp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hyperlink" Target="https://www.copernicus.eu/en/news/news/observer-5-days-until-copernicus-and-eu-green-deal-workshop"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hyperlink" Target="https://euinasean.eu/eu-green-deal/" TargetMode="External"/><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https://www.fao.org/fileadmin/user_upload/mafap/docs/FAO-MAFAP%202022-2027_launch%206.4.2022.pdf" TargetMode="External"/><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https://www.collidu.com/presentation-farm-to-fork" TargetMode="External"/><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hyperlink" Target="https://food.ec.europa.eu/horizontal-topics/farm-fork-strategy_en" TargetMode="External"/><Relationship Id="rId2" Type="http://schemas.openxmlformats.org/officeDocument/2006/relationships/image" Target="../media/image47.png"/><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3.xml"/><Relationship Id="rId5" Type="http://schemas.openxmlformats.org/officeDocument/2006/relationships/hyperlink" Target="https://www.iisd.org/articles/insight/message-brundtland-commission-continues-resonate-thirty-years" TargetMode="Externa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hyperlink" Target="https://ecolife.com/dictionary/waste-management/" TargetMode="External"/><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hyperlink" Target="https://desautelesq.com/regulated-environmental-activity-and-the-best-environmental-law-practices/" TargetMode="External"/><Relationship Id="rId2" Type="http://schemas.openxmlformats.org/officeDocument/2006/relationships/image" Target="../media/image59.jpe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67.xml.rels><?xml version="1.0" encoding="UTF-8" standalone="yes"?>
<Relationships xmlns="http://schemas.openxmlformats.org/package/2006/relationships"><Relationship Id="rId3" Type="http://schemas.openxmlformats.org/officeDocument/2006/relationships/hyperlink" Target="https://ourworldindata.org/emissions-by-sector" TargetMode="External"/><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hyperlink" Target="https://ourworldindata.org/drivers-of-deforestation" TargetMode="External"/><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1.png"/><Relationship Id="rId1" Type="http://schemas.openxmlformats.org/officeDocument/2006/relationships/slideLayout" Target="../slideLayouts/slideLayout5.xml"/><Relationship Id="rId4" Type="http://schemas.openxmlformats.org/officeDocument/2006/relationships/hyperlink" Target="https://www.researchgate.net/publication/322469720_Cowpathy_and_Vedic_Krishi_to_Empower_Food_and_Nutritional_Security_and_Improve_Soil_Health_A_Review"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hyperlink" Target="https://8billiontrees.com/carbon-offsets-credits/carbon-ecological-footprint-calculators/globally-green-environment/" TargetMode="External"/><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hyperlink" Target="https://economiacircolare.com/overshoot-day-2023/" TargetMode="External"/><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hyperlink" Target="https://www.overshootday.org/newsroom/country-overshoot-days/" TargetMode="External"/><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hyperlink" Target="https://www.eea.europa.eu/publications/environmental-indicator-report-2018" TargetMode="External"/><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69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en-US" sz="4400" dirty="0"/>
              <a:t>Green Economy</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Module: Horizontal skills / Learning Unit: Green skills / Sub Unit: Sustainability and related concepts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10</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8" y="1781175"/>
            <a:ext cx="10291355" cy="4394200"/>
          </a:xfrm>
        </p:spPr>
        <p:txBody>
          <a:bodyPr>
            <a:normAutofit fontScale="92500" lnSpcReduction="10000"/>
          </a:bodyPr>
          <a:lstStyle/>
          <a:p>
            <a:pPr algn="just">
              <a:lnSpc>
                <a:spcPct val="107000"/>
              </a:lnSpc>
              <a:spcAft>
                <a:spcPts val="800"/>
              </a:spcAft>
            </a:pPr>
            <a:r>
              <a:rPr lang="en-GB" sz="1700"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Equity</a:t>
            </a:r>
            <a:r>
              <a:rPr lang="en-GB" sz="17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the fair distribution of benefits, resources, and opportunities among all members of society. It underscores the importance of ensuring that vulnerable and marginalized populations have access to resources, opportunities, and protections. </a:t>
            </a:r>
          </a:p>
          <a:p>
            <a:pPr lvl="1" algn="just">
              <a:lnSpc>
                <a:spcPct val="107000"/>
              </a:lnSpc>
              <a:spcAft>
                <a:spcPts val="800"/>
              </a:spcAft>
            </a:pPr>
            <a:r>
              <a:rPr lang="en-GB" sz="1700" u="sng" dirty="0">
                <a:solidFill>
                  <a:srgbClr val="000000"/>
                </a:solidFill>
                <a:latin typeface="Calibri" panose="020F0502020204030204" pitchFamily="34" charset="0"/>
                <a:ea typeface="Times New Roman" panose="02020603050405020304" pitchFamily="18" charset="0"/>
                <a:cs typeface="Open Sans" panose="020B0606030504020204" pitchFamily="34" charset="0"/>
              </a:rPr>
              <a:t>Example</a:t>
            </a:r>
            <a:r>
              <a:rPr lang="en-GB" sz="1700" dirty="0">
                <a:solidFill>
                  <a:srgbClr val="000000"/>
                </a:solidFill>
                <a:latin typeface="Calibri" panose="020F0502020204030204" pitchFamily="34" charset="0"/>
                <a:ea typeface="Times New Roman" panose="02020603050405020304" pitchFamily="18" charset="0"/>
                <a:cs typeface="Open Sans" panose="020B0606030504020204" pitchFamily="34" charset="0"/>
              </a:rPr>
              <a:t>: </a:t>
            </a:r>
            <a:r>
              <a:rPr lang="en-GB" sz="17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policies might be designed to ensure that clean and affordable energy is accessible to all, regardless of income.</a:t>
            </a:r>
            <a:endParaRPr lang="it-IT" sz="1700" dirty="0">
              <a:solidFill>
                <a:srgbClr val="000000"/>
              </a:solidFill>
              <a:effectLst/>
              <a:latin typeface="Minion Pro"/>
              <a:ea typeface="Times New Roman" panose="02020603050405020304" pitchFamily="18" charset="0"/>
              <a:cs typeface="Open Sans" panose="020B0606030504020204" pitchFamily="34" charset="0"/>
            </a:endParaRPr>
          </a:p>
          <a:p>
            <a:pPr algn="just">
              <a:lnSpc>
                <a:spcPct val="107000"/>
              </a:lnSpc>
              <a:spcAft>
                <a:spcPts val="800"/>
              </a:spcAft>
            </a:pPr>
            <a:r>
              <a:rPr lang="en-GB" sz="1700"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Efficiency</a:t>
            </a:r>
            <a:r>
              <a:rPr lang="en-GB" sz="17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the optimal utilization of resources to minimize waste and environmental impact while saving costs. In a Green Economy, industries and businesses are encouraged to adopt resource-efficient practices and technologies.</a:t>
            </a:r>
          </a:p>
          <a:p>
            <a:pPr lvl="1" algn="just">
              <a:lnSpc>
                <a:spcPct val="107000"/>
              </a:lnSpc>
              <a:spcAft>
                <a:spcPts val="800"/>
              </a:spcAft>
            </a:pPr>
            <a:r>
              <a:rPr lang="en-GB" sz="1700" u="sng" dirty="0">
                <a:solidFill>
                  <a:srgbClr val="000000"/>
                </a:solidFill>
                <a:latin typeface="Calibri" panose="020F0502020204030204" pitchFamily="34" charset="0"/>
                <a:ea typeface="Times New Roman" panose="02020603050405020304" pitchFamily="18" charset="0"/>
                <a:cs typeface="Open Sans" panose="020B0606030504020204" pitchFamily="34" charset="0"/>
              </a:rPr>
              <a:t>Example</a:t>
            </a:r>
            <a:r>
              <a:rPr lang="en-GB" sz="1700" dirty="0">
                <a:solidFill>
                  <a:srgbClr val="000000"/>
                </a:solidFill>
                <a:latin typeface="Calibri" panose="020F0502020204030204" pitchFamily="34" charset="0"/>
                <a:ea typeface="Times New Roman" panose="02020603050405020304" pitchFamily="18" charset="0"/>
                <a:cs typeface="Open Sans" panose="020B0606030504020204" pitchFamily="34" charset="0"/>
              </a:rPr>
              <a:t>: I</a:t>
            </a:r>
            <a:r>
              <a:rPr lang="en-GB" sz="17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ndustries might implement processes that reduce energy consumption, lower water usage, and minimize material waste. Efficiency not only conserves resources but also often leads to cost savings and increased competitiveness.</a:t>
            </a:r>
            <a:endParaRPr lang="it-IT" sz="1700" dirty="0">
              <a:solidFill>
                <a:srgbClr val="000000"/>
              </a:solidFill>
              <a:effectLst/>
              <a:latin typeface="Minion Pro"/>
              <a:ea typeface="Times New Roman" panose="02020603050405020304" pitchFamily="18" charset="0"/>
              <a:cs typeface="Open Sans" panose="020B0606030504020204" pitchFamily="34" charset="0"/>
            </a:endParaRPr>
          </a:p>
          <a:p>
            <a:pPr algn="just">
              <a:lnSpc>
                <a:spcPct val="107000"/>
              </a:lnSpc>
              <a:spcAft>
                <a:spcPts val="800"/>
              </a:spcAft>
            </a:pPr>
            <a:r>
              <a:rPr lang="en-GB" sz="1700"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Innovation</a:t>
            </a:r>
            <a:r>
              <a:rPr lang="en-GB" sz="17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the development and adoption of new technologies, processes, and ideas that contribute to environmental sustainability based </a:t>
            </a:r>
            <a:r>
              <a:rPr lang="en-GB" sz="1700" dirty="0">
                <a:solidFill>
                  <a:srgbClr val="000000"/>
                </a:solidFill>
                <a:latin typeface="Calibri" panose="020F0502020204030204" pitchFamily="34" charset="0"/>
                <a:ea typeface="Times New Roman" panose="02020603050405020304" pitchFamily="18" charset="0"/>
                <a:cs typeface="Open Sans" panose="020B0606030504020204" pitchFamily="34" charset="0"/>
              </a:rPr>
              <a:t>on </a:t>
            </a:r>
            <a:r>
              <a:rPr lang="en-GB" sz="17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finding solutions to complex challenges.</a:t>
            </a:r>
          </a:p>
          <a:p>
            <a:pPr lvl="1" algn="just">
              <a:lnSpc>
                <a:spcPct val="107000"/>
              </a:lnSpc>
              <a:spcAft>
                <a:spcPts val="800"/>
              </a:spcAft>
            </a:pPr>
            <a:r>
              <a:rPr lang="en-GB" sz="1700" u="sng" dirty="0">
                <a:solidFill>
                  <a:srgbClr val="000000"/>
                </a:solidFill>
                <a:latin typeface="Calibri" panose="020F0502020204030204" pitchFamily="34" charset="0"/>
                <a:ea typeface="Times New Roman" panose="02020603050405020304" pitchFamily="18" charset="0"/>
                <a:cs typeface="Open Sans" panose="020B0606030504020204" pitchFamily="34" charset="0"/>
              </a:rPr>
              <a:t>Example</a:t>
            </a:r>
            <a:r>
              <a:rPr lang="en-GB" sz="1700" dirty="0">
                <a:solidFill>
                  <a:srgbClr val="000000"/>
                </a:solidFill>
                <a:latin typeface="Calibri" panose="020F0502020204030204" pitchFamily="34" charset="0"/>
                <a:ea typeface="Times New Roman" panose="02020603050405020304" pitchFamily="18" charset="0"/>
                <a:cs typeface="Open Sans" panose="020B0606030504020204" pitchFamily="34" charset="0"/>
              </a:rPr>
              <a:t>: I</a:t>
            </a:r>
            <a:r>
              <a:rPr lang="en-GB" sz="17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nnovative green technologies such as advanced solar panels, energy-efficient appliances, and electric vehicles are vital for reducing greenhouse gas emissions and promoting sustainable practices.</a:t>
            </a:r>
            <a:endParaRPr lang="it-IT" sz="2800" u="sng" dirty="0">
              <a:solidFill>
                <a:srgbClr val="000000"/>
              </a:solidFill>
              <a:effectLst/>
              <a:latin typeface="Minion Pro"/>
              <a:ea typeface="Times New Roman" panose="02020603050405020304" pitchFamily="18" charset="0"/>
              <a:cs typeface="Open Sans" panose="020B0606030504020204" pitchFamily="34" charset="0"/>
            </a:endParaRPr>
          </a:p>
        </p:txBody>
      </p:sp>
      <p:pic>
        <p:nvPicPr>
          <p:cNvPr id="3" name="Immagine 2">
            <a:extLst>
              <a:ext uri="{FF2B5EF4-FFF2-40B4-BE49-F238E27FC236}">
                <a16:creationId xmlns:a16="http://schemas.microsoft.com/office/drawing/2014/main" id="{68553536-0811-A481-4A0E-93C845E55BCB}"/>
              </a:ext>
            </a:extLst>
          </p:cNvPr>
          <p:cNvPicPr>
            <a:picLocks noChangeAspect="1"/>
          </p:cNvPicPr>
          <p:nvPr/>
        </p:nvPicPr>
        <p:blipFill>
          <a:blip r:embed="rId2"/>
          <a:stretch>
            <a:fillRect/>
          </a:stretch>
        </p:blipFill>
        <p:spPr>
          <a:xfrm>
            <a:off x="65912" y="1781175"/>
            <a:ext cx="996535" cy="720510"/>
          </a:xfrm>
          <a:prstGeom prst="rect">
            <a:avLst/>
          </a:prstGeom>
        </p:spPr>
      </p:pic>
      <p:pic>
        <p:nvPicPr>
          <p:cNvPr id="4" name="Immagine 3">
            <a:extLst>
              <a:ext uri="{FF2B5EF4-FFF2-40B4-BE49-F238E27FC236}">
                <a16:creationId xmlns:a16="http://schemas.microsoft.com/office/drawing/2014/main" id="{DD624F0C-0F4E-E6DD-3783-94C9DF1DE44E}"/>
              </a:ext>
            </a:extLst>
          </p:cNvPr>
          <p:cNvPicPr>
            <a:picLocks noChangeAspect="1"/>
          </p:cNvPicPr>
          <p:nvPr/>
        </p:nvPicPr>
        <p:blipFill>
          <a:blip r:embed="rId3"/>
          <a:stretch>
            <a:fillRect/>
          </a:stretch>
        </p:blipFill>
        <p:spPr>
          <a:xfrm>
            <a:off x="209251" y="3448888"/>
            <a:ext cx="708782" cy="719620"/>
          </a:xfrm>
          <a:prstGeom prst="rect">
            <a:avLst/>
          </a:prstGeom>
        </p:spPr>
      </p:pic>
      <p:pic>
        <p:nvPicPr>
          <p:cNvPr id="11" name="Immagine 10">
            <a:extLst>
              <a:ext uri="{FF2B5EF4-FFF2-40B4-BE49-F238E27FC236}">
                <a16:creationId xmlns:a16="http://schemas.microsoft.com/office/drawing/2014/main" id="{A9F7F6CF-3A38-3E7A-9CE7-1C653BC9A531}"/>
              </a:ext>
            </a:extLst>
          </p:cNvPr>
          <p:cNvPicPr>
            <a:picLocks noChangeAspect="1"/>
          </p:cNvPicPr>
          <p:nvPr/>
        </p:nvPicPr>
        <p:blipFill>
          <a:blip r:embed="rId4"/>
          <a:stretch>
            <a:fillRect/>
          </a:stretch>
        </p:blipFill>
        <p:spPr>
          <a:xfrm>
            <a:off x="209251" y="5115711"/>
            <a:ext cx="674434" cy="935326"/>
          </a:xfrm>
          <a:prstGeom prst="rect">
            <a:avLst/>
          </a:prstGeom>
        </p:spPr>
      </p:pic>
    </p:spTree>
    <p:extLst>
      <p:ext uri="{BB962C8B-B14F-4D97-AF65-F5344CB8AC3E}">
        <p14:creationId xmlns:p14="http://schemas.microsoft.com/office/powerpoint/2010/main" val="1770659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it-IT" dirty="0"/>
              <a:t>Practical Activity #1</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Module: Horizontal skills / Learning Unit: Green skills / Sub Unit: Sustainability and related concepts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11</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8" y="1781175"/>
            <a:ext cx="10291355" cy="4394200"/>
          </a:xfrm>
        </p:spPr>
        <p:txBody>
          <a:bodyPr/>
          <a:lstStyle/>
          <a:p>
            <a:pPr marL="0" indent="0" algn="ctr">
              <a:buNone/>
            </a:pPr>
            <a:endParaRPr lang="en-US" sz="2800" i="1" dirty="0">
              <a:solidFill>
                <a:srgbClr val="000000"/>
              </a:solidFill>
              <a:effectLst/>
              <a:latin typeface="Calibri" panose="020F0502020204030204" pitchFamily="34" charset="0"/>
              <a:ea typeface="Calibri" panose="020F0502020204030204" pitchFamily="34" charset="0"/>
            </a:endParaRPr>
          </a:p>
          <a:p>
            <a:pPr marL="0" indent="0" algn="ctr">
              <a:buNone/>
            </a:pPr>
            <a:endParaRPr lang="en-US" i="1" dirty="0">
              <a:solidFill>
                <a:srgbClr val="000000"/>
              </a:solidFill>
              <a:latin typeface="Calibri" panose="020F0502020204030204" pitchFamily="34" charset="0"/>
              <a:ea typeface="Calibri" panose="020F0502020204030204" pitchFamily="34" charset="0"/>
            </a:endParaRPr>
          </a:p>
          <a:p>
            <a:pPr marL="0" indent="0" algn="ctr">
              <a:buNone/>
            </a:pPr>
            <a:r>
              <a:rPr lang="en-US" sz="2800" i="1" dirty="0">
                <a:solidFill>
                  <a:srgbClr val="000000"/>
                </a:solidFill>
                <a:effectLst/>
                <a:latin typeface="Calibri" panose="020F0502020204030204" pitchFamily="34" charset="0"/>
                <a:ea typeface="Calibri" panose="020F0502020204030204" pitchFamily="34" charset="0"/>
              </a:rPr>
              <a:t>Group Discussion</a:t>
            </a:r>
          </a:p>
          <a:p>
            <a:pPr marL="0" indent="0" algn="ctr">
              <a:lnSpc>
                <a:spcPct val="107000"/>
              </a:lnSpc>
              <a:spcAft>
                <a:spcPts val="800"/>
              </a:spcAft>
              <a:buNone/>
            </a:pPr>
            <a:r>
              <a:rPr lang="en-GB" sz="2800" i="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In your opinion, what distinguishes a green economy from a traditional, non-sustainable economy?</a:t>
            </a:r>
            <a:endParaRPr lang="it-IT" sz="2800" dirty="0">
              <a:solidFill>
                <a:srgbClr val="000000"/>
              </a:solidFill>
              <a:effectLst/>
              <a:latin typeface="Minion Pro"/>
              <a:ea typeface="Times New Roman" panose="02020603050405020304" pitchFamily="18" charset="0"/>
              <a:cs typeface="Open Sans" panose="020B0606030504020204" pitchFamily="34" charset="0"/>
            </a:endParaRPr>
          </a:p>
        </p:txBody>
      </p:sp>
    </p:spTree>
    <p:extLst>
      <p:ext uri="{BB962C8B-B14F-4D97-AF65-F5344CB8AC3E}">
        <p14:creationId xmlns:p14="http://schemas.microsoft.com/office/powerpoint/2010/main" val="3202265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en-US" sz="4400" dirty="0"/>
              <a:t>Circular Economy</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Module: Horizontal skills / Learning Unit: Green skills / Sub Unit: Sustainability and related concepts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12</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8" y="1781175"/>
            <a:ext cx="10291355" cy="4394200"/>
          </a:xfrm>
        </p:spPr>
        <p:txBody>
          <a:bodyPr>
            <a:normAutofit/>
          </a:bodyPr>
          <a:lstStyle/>
          <a:p>
            <a:pPr algn="just"/>
            <a:r>
              <a:rPr lang="en-US" sz="1600" kern="100" dirty="0">
                <a:ea typeface="Calibri" panose="020F0502020204030204" pitchFamily="34" charset="0"/>
              </a:rPr>
              <a:t>It i</a:t>
            </a:r>
            <a:r>
              <a:rPr lang="en-US" sz="1600" kern="100" dirty="0">
                <a:effectLst/>
                <a:ea typeface="Calibri" panose="020F0502020204030204" pitchFamily="34" charset="0"/>
              </a:rPr>
              <a:t>s an economic system designed to </a:t>
            </a:r>
            <a:r>
              <a:rPr lang="en-US" sz="1600" u="sng" kern="100" dirty="0">
                <a:effectLst/>
                <a:ea typeface="Calibri" panose="020F0502020204030204" pitchFamily="34" charset="0"/>
              </a:rPr>
              <a:t>minimize waste </a:t>
            </a:r>
            <a:r>
              <a:rPr lang="en-US" sz="1600" kern="100" dirty="0">
                <a:effectLst/>
                <a:ea typeface="Calibri" panose="020F0502020204030204" pitchFamily="34" charset="0"/>
              </a:rPr>
              <a:t>and </a:t>
            </a:r>
            <a:r>
              <a:rPr lang="en-US" sz="1600" u="sng" kern="100" dirty="0">
                <a:effectLst/>
                <a:ea typeface="Calibri" panose="020F0502020204030204" pitchFamily="34" charset="0"/>
              </a:rPr>
              <a:t>make the most of resources.</a:t>
            </a:r>
          </a:p>
          <a:p>
            <a:pPr algn="just"/>
            <a:r>
              <a:rPr lang="en-US" sz="1600" kern="100" dirty="0">
                <a:effectLst/>
                <a:ea typeface="Calibri" panose="020F0502020204030204" pitchFamily="34" charset="0"/>
              </a:rPr>
              <a:t>Unlike the traditional linear economy, which follows a </a:t>
            </a:r>
            <a:r>
              <a:rPr lang="en-US" sz="1600" b="1" kern="100" dirty="0">
                <a:effectLst/>
                <a:ea typeface="Calibri" panose="020F0502020204030204" pitchFamily="34" charset="0"/>
              </a:rPr>
              <a:t>"take, make, dispose" pattern</a:t>
            </a:r>
            <a:r>
              <a:rPr lang="en-US" sz="1600" kern="100" dirty="0">
                <a:effectLst/>
                <a:ea typeface="Calibri" panose="020F0502020204030204" pitchFamily="34" charset="0"/>
              </a:rPr>
              <a:t>, a circular economy aims to keep products, components, and materials at their highest utility and value for as long as possible, reducing waste and environmental impact</a:t>
            </a:r>
            <a:r>
              <a:rPr lang="it-IT" sz="1200" kern="100" dirty="0">
                <a:effectLst/>
                <a:ea typeface="Calibri" panose="020F0502020204030204" pitchFamily="34" charset="0"/>
              </a:rPr>
              <a:t>.</a:t>
            </a:r>
            <a:endParaRPr lang="it-IT" sz="1600" b="1" dirty="0"/>
          </a:p>
        </p:txBody>
      </p:sp>
      <p:pic>
        <p:nvPicPr>
          <p:cNvPr id="2" name="Immagine 1">
            <a:extLst>
              <a:ext uri="{FF2B5EF4-FFF2-40B4-BE49-F238E27FC236}">
                <a16:creationId xmlns:a16="http://schemas.microsoft.com/office/drawing/2014/main" id="{B24C1083-AC07-73E1-C75F-4EFF104E71B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b="3335"/>
          <a:stretch/>
        </p:blipFill>
        <p:spPr>
          <a:xfrm>
            <a:off x="2081443" y="2925074"/>
            <a:ext cx="7752710" cy="3431276"/>
          </a:xfrm>
          <a:prstGeom prst="rect">
            <a:avLst/>
          </a:prstGeom>
        </p:spPr>
      </p:pic>
      <p:sp>
        <p:nvSpPr>
          <p:cNvPr id="9" name="CasellaDiTesto 8">
            <a:extLst>
              <a:ext uri="{FF2B5EF4-FFF2-40B4-BE49-F238E27FC236}">
                <a16:creationId xmlns:a16="http://schemas.microsoft.com/office/drawing/2014/main" id="{AF7A28A2-7A0D-7B2B-3517-DCCDA4D900D5}"/>
              </a:ext>
            </a:extLst>
          </p:cNvPr>
          <p:cNvSpPr txBox="1"/>
          <p:nvPr/>
        </p:nvSpPr>
        <p:spPr>
          <a:xfrm>
            <a:off x="9731313" y="5988863"/>
            <a:ext cx="2460687" cy="276999"/>
          </a:xfrm>
          <a:prstGeom prst="rect">
            <a:avLst/>
          </a:prstGeom>
          <a:noFill/>
        </p:spPr>
        <p:txBody>
          <a:bodyPr wrap="square" rtlCol="0">
            <a:spAutoFit/>
          </a:bodyPr>
          <a:lstStyle/>
          <a:p>
            <a:r>
              <a:rPr lang="it-IT" sz="1200" dirty="0"/>
              <a:t>(Source: </a:t>
            </a:r>
            <a:r>
              <a:rPr lang="it-IT" sz="1200" dirty="0">
                <a:hlinkClick r:id="rId4"/>
              </a:rPr>
              <a:t>Caroline Macdonald, 2022</a:t>
            </a:r>
            <a:r>
              <a:rPr lang="it-IT" sz="1200" dirty="0"/>
              <a:t>)</a:t>
            </a:r>
          </a:p>
        </p:txBody>
      </p:sp>
    </p:spTree>
    <p:extLst>
      <p:ext uri="{BB962C8B-B14F-4D97-AF65-F5344CB8AC3E}">
        <p14:creationId xmlns:p14="http://schemas.microsoft.com/office/powerpoint/2010/main" val="3944141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en-US" sz="4400" dirty="0"/>
              <a:t>Circular Economy</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Module: Horizontal skills / Learning Unit: Green skills / Sub Unit: Sustainability and related concepts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13</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8" y="1781175"/>
            <a:ext cx="10291355" cy="4394200"/>
          </a:xfrm>
        </p:spPr>
        <p:txBody>
          <a:bodyPr>
            <a:normAutofit fontScale="77500" lnSpcReduction="20000"/>
          </a:bodyPr>
          <a:lstStyle/>
          <a:p>
            <a:pPr algn="just">
              <a:lnSpc>
                <a:spcPct val="107000"/>
              </a:lnSpc>
              <a:spcAft>
                <a:spcPts val="800"/>
              </a:spcAft>
            </a:pPr>
            <a:r>
              <a:rPr lang="en-GB"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Design for Sustainability</a:t>
            </a:r>
            <a:r>
              <a:rPr lang="en-GB"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a:t>
            </a:r>
            <a:r>
              <a:rPr lang="en-US" dirty="0">
                <a:solidFill>
                  <a:srgbClr val="000000"/>
                </a:solidFill>
                <a:latin typeface="Calibri" panose="020F0502020204030204" pitchFamily="34" charset="0"/>
                <a:cs typeface="Open Sans" panose="020B0606030504020204" pitchFamily="34" charset="0"/>
              </a:rPr>
              <a:t>creating products, systems, and services with a clear understanding of their environmental and social impacts from the outset, considering the entire lifecycle of a product. </a:t>
            </a:r>
          </a:p>
          <a:p>
            <a:pPr algn="just">
              <a:lnSpc>
                <a:spcPct val="107000"/>
              </a:lnSpc>
              <a:spcAft>
                <a:spcPts val="800"/>
              </a:spcAft>
            </a:pPr>
            <a:endParaRPr lang="en-US" dirty="0">
              <a:solidFill>
                <a:srgbClr val="000000"/>
              </a:solidFill>
              <a:latin typeface="Calibri" panose="020F0502020204030204" pitchFamily="34" charset="0"/>
              <a:cs typeface="Open Sans" panose="020B0606030504020204" pitchFamily="34" charset="0"/>
            </a:endParaRPr>
          </a:p>
          <a:p>
            <a:pPr lvl="1" algn="just">
              <a:lnSpc>
                <a:spcPct val="107000"/>
              </a:lnSpc>
              <a:spcAft>
                <a:spcPts val="800"/>
              </a:spcAft>
            </a:pPr>
            <a:r>
              <a:rPr lang="en-GB" u="sng" dirty="0">
                <a:solidFill>
                  <a:srgbClr val="000000"/>
                </a:solidFill>
                <a:latin typeface="Calibri" panose="020F0502020204030204" pitchFamily="34" charset="0"/>
                <a:cs typeface="Open Sans" panose="020B0606030504020204" pitchFamily="34" charset="0"/>
              </a:rPr>
              <a:t>Example</a:t>
            </a:r>
            <a:r>
              <a:rPr lang="en-GB" dirty="0">
                <a:solidFill>
                  <a:srgbClr val="000000"/>
                </a:solidFill>
                <a:latin typeface="Calibri" panose="020F0502020204030204" pitchFamily="34" charset="0"/>
                <a:cs typeface="Open Sans" panose="020B0606030504020204" pitchFamily="34" charset="0"/>
              </a:rPr>
              <a:t>: </a:t>
            </a:r>
            <a:r>
              <a:rPr lang="en-US" dirty="0">
                <a:solidFill>
                  <a:srgbClr val="000000"/>
                </a:solidFill>
                <a:latin typeface="Calibri" panose="020F0502020204030204" pitchFamily="34" charset="0"/>
                <a:cs typeface="Open Sans" panose="020B0606030504020204" pitchFamily="34" charset="0"/>
              </a:rPr>
              <a:t>sustainable packaging designs, such as using reusable or biodegradable materials.</a:t>
            </a:r>
          </a:p>
          <a:p>
            <a:pPr lvl="1" algn="just">
              <a:lnSpc>
                <a:spcPct val="107000"/>
              </a:lnSpc>
              <a:spcAft>
                <a:spcPts val="800"/>
              </a:spcAft>
            </a:pPr>
            <a:endParaRPr lang="en-US" dirty="0">
              <a:solidFill>
                <a:srgbClr val="000000"/>
              </a:solidFill>
              <a:latin typeface="Calibri" panose="020F0502020204030204" pitchFamily="34" charset="0"/>
              <a:cs typeface="Open Sans" panose="020B0606030504020204" pitchFamily="34" charset="0"/>
            </a:endParaRPr>
          </a:p>
          <a:p>
            <a:pPr algn="just">
              <a:lnSpc>
                <a:spcPct val="107000"/>
              </a:lnSpc>
              <a:spcAft>
                <a:spcPts val="800"/>
              </a:spcAft>
            </a:pPr>
            <a:r>
              <a:rPr lang="en-US"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Preserve and Extend Product Life</a:t>
            </a:r>
            <a:r>
              <a:rPr lang="en-GB"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a:t>
            </a:r>
            <a:r>
              <a:rPr lang="en-US" dirty="0">
                <a:solidFill>
                  <a:srgbClr val="000000"/>
                </a:solidFill>
                <a:latin typeface="Calibri" panose="020F0502020204030204" pitchFamily="34" charset="0"/>
                <a:ea typeface="Times New Roman" panose="02020603050405020304" pitchFamily="18" charset="0"/>
                <a:cs typeface="Open Sans" panose="020B0606030504020204" pitchFamily="34" charset="0"/>
              </a:rPr>
              <a:t>i</a:t>
            </a:r>
            <a:r>
              <a:rPr lang="en-US"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nstead of opting for discarding a product at the slightest malfunction or trend shift, reducing the frequency of replacements and waste, conserving resources and reduces waste. </a:t>
            </a:r>
          </a:p>
          <a:p>
            <a:pPr algn="just">
              <a:lnSpc>
                <a:spcPct val="107000"/>
              </a:lnSpc>
              <a:spcAft>
                <a:spcPts val="800"/>
              </a:spcAft>
            </a:pPr>
            <a:endParaRPr lang="en-GB"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endParaRPr>
          </a:p>
          <a:p>
            <a:pPr lvl="1" algn="just">
              <a:lnSpc>
                <a:spcPct val="107000"/>
              </a:lnSpc>
              <a:spcAft>
                <a:spcPts val="800"/>
              </a:spcAft>
            </a:pPr>
            <a:r>
              <a:rPr lang="en-GB" u="sng" dirty="0">
                <a:solidFill>
                  <a:srgbClr val="000000"/>
                </a:solidFill>
                <a:latin typeface="Calibri" panose="020F0502020204030204" pitchFamily="34" charset="0"/>
                <a:ea typeface="Times New Roman" panose="02020603050405020304" pitchFamily="18" charset="0"/>
                <a:cs typeface="Open Sans" panose="020B0606030504020204" pitchFamily="34" charset="0"/>
              </a:rPr>
              <a:t>Example</a:t>
            </a:r>
            <a:r>
              <a:rPr lang="en-GB" dirty="0">
                <a:solidFill>
                  <a:srgbClr val="000000"/>
                </a:solidFill>
                <a:latin typeface="Calibri" panose="020F0502020204030204" pitchFamily="34" charset="0"/>
                <a:ea typeface="Times New Roman" panose="02020603050405020304" pitchFamily="18" charset="0"/>
                <a:cs typeface="Open Sans" panose="020B0606030504020204" pitchFamily="34" charset="0"/>
              </a:rPr>
              <a:t>: </a:t>
            </a:r>
            <a:r>
              <a:rPr lang="en-US" dirty="0">
                <a:solidFill>
                  <a:srgbClr val="000000"/>
                </a:solidFill>
                <a:latin typeface="Calibri" panose="020F0502020204030204" pitchFamily="34" charset="0"/>
                <a:ea typeface="Times New Roman" panose="02020603050405020304" pitchFamily="18" charset="0"/>
                <a:cs typeface="Open Sans" panose="020B0606030504020204" pitchFamily="34" charset="0"/>
              </a:rPr>
              <a:t>second-hand markets allow used products to find new homes and uses</a:t>
            </a:r>
            <a:r>
              <a:rPr lang="en-GB"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a:t>
            </a:r>
          </a:p>
        </p:txBody>
      </p:sp>
      <p:pic>
        <p:nvPicPr>
          <p:cNvPr id="3" name="Immagine 2">
            <a:extLst>
              <a:ext uri="{FF2B5EF4-FFF2-40B4-BE49-F238E27FC236}">
                <a16:creationId xmlns:a16="http://schemas.microsoft.com/office/drawing/2014/main" id="{C28D64EE-CA8F-38F6-AB80-641322819B0D}"/>
              </a:ext>
            </a:extLst>
          </p:cNvPr>
          <p:cNvPicPr>
            <a:picLocks noChangeAspect="1"/>
          </p:cNvPicPr>
          <p:nvPr/>
        </p:nvPicPr>
        <p:blipFill>
          <a:blip r:embed="rId2"/>
          <a:stretch>
            <a:fillRect/>
          </a:stretch>
        </p:blipFill>
        <p:spPr>
          <a:xfrm>
            <a:off x="95062" y="2279703"/>
            <a:ext cx="967385" cy="773908"/>
          </a:xfrm>
          <a:prstGeom prst="rect">
            <a:avLst/>
          </a:prstGeom>
        </p:spPr>
      </p:pic>
      <p:pic>
        <p:nvPicPr>
          <p:cNvPr id="4" name="Immagine 3">
            <a:extLst>
              <a:ext uri="{FF2B5EF4-FFF2-40B4-BE49-F238E27FC236}">
                <a16:creationId xmlns:a16="http://schemas.microsoft.com/office/drawing/2014/main" id="{22D3246A-84A8-0803-472E-B97E2CFD27B8}"/>
              </a:ext>
            </a:extLst>
          </p:cNvPr>
          <p:cNvPicPr>
            <a:picLocks noChangeAspect="1"/>
          </p:cNvPicPr>
          <p:nvPr/>
        </p:nvPicPr>
        <p:blipFill>
          <a:blip r:embed="rId3"/>
          <a:stretch>
            <a:fillRect/>
          </a:stretch>
        </p:blipFill>
        <p:spPr>
          <a:xfrm>
            <a:off x="196742" y="5010539"/>
            <a:ext cx="792669" cy="804430"/>
          </a:xfrm>
          <a:prstGeom prst="rect">
            <a:avLst/>
          </a:prstGeom>
        </p:spPr>
      </p:pic>
    </p:spTree>
    <p:extLst>
      <p:ext uri="{BB962C8B-B14F-4D97-AF65-F5344CB8AC3E}">
        <p14:creationId xmlns:p14="http://schemas.microsoft.com/office/powerpoint/2010/main" val="668454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en-US" sz="4400" dirty="0"/>
              <a:t>Circular Economy</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Module: Horizontal skills / Learning Unit: Green skills / Sub Unit: Sustainability and related concepts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14</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8" y="1781175"/>
            <a:ext cx="10291355" cy="4394200"/>
          </a:xfrm>
        </p:spPr>
        <p:txBody>
          <a:bodyPr>
            <a:noAutofit/>
          </a:bodyPr>
          <a:lstStyle/>
          <a:p>
            <a:pPr algn="just">
              <a:lnSpc>
                <a:spcPct val="107000"/>
              </a:lnSpc>
              <a:spcAft>
                <a:spcPts val="800"/>
              </a:spcAft>
            </a:pPr>
            <a:r>
              <a:rPr lang="en-US" sz="2000" b="1" dirty="0">
                <a:solidFill>
                  <a:srgbClr val="000000"/>
                </a:solidFill>
                <a:effectLst/>
                <a:ea typeface="Times New Roman" panose="02020603050405020304" pitchFamily="18" charset="0"/>
                <a:cs typeface="Open Sans" panose="020B0606030504020204" pitchFamily="34" charset="0"/>
              </a:rPr>
              <a:t>Rethink Waste as a Resource</a:t>
            </a:r>
            <a:r>
              <a:rPr lang="en-GB" sz="2000" dirty="0">
                <a:solidFill>
                  <a:srgbClr val="000000"/>
                </a:solidFill>
                <a:effectLst/>
                <a:ea typeface="Times New Roman" panose="02020603050405020304" pitchFamily="18" charset="0"/>
                <a:cs typeface="Open Sans" panose="020B0606030504020204" pitchFamily="34" charset="0"/>
              </a:rPr>
              <a:t>: </a:t>
            </a:r>
            <a:r>
              <a:rPr lang="en-US" sz="2000" dirty="0">
                <a:solidFill>
                  <a:srgbClr val="000000"/>
                </a:solidFill>
                <a:effectLst/>
                <a:ea typeface="Times New Roman" panose="02020603050405020304" pitchFamily="18" charset="0"/>
                <a:cs typeface="Open Sans" panose="020B0606030504020204" pitchFamily="34" charset="0"/>
              </a:rPr>
              <a:t>shifting from a linear "end of life" concept to a valuable input for new products, processes, or energy generation, extracting value from materials and products at the end of their initial use cycle and closing the loop on material flows, reduce landfilling and maximize resource recovery</a:t>
            </a:r>
            <a:r>
              <a:rPr lang="en-GB" sz="2000" dirty="0">
                <a:solidFill>
                  <a:srgbClr val="000000"/>
                </a:solidFill>
                <a:effectLst/>
                <a:ea typeface="Times New Roman" panose="02020603050405020304" pitchFamily="18" charset="0"/>
                <a:cs typeface="Open Sans" panose="020B0606030504020204" pitchFamily="34" charset="0"/>
              </a:rPr>
              <a:t>.</a:t>
            </a:r>
          </a:p>
          <a:p>
            <a:pPr lvl="1" algn="just">
              <a:lnSpc>
                <a:spcPct val="107000"/>
              </a:lnSpc>
              <a:spcAft>
                <a:spcPts val="800"/>
              </a:spcAft>
            </a:pPr>
            <a:r>
              <a:rPr lang="en-GB" sz="2000" u="sng" dirty="0">
                <a:solidFill>
                  <a:srgbClr val="000000"/>
                </a:solidFill>
                <a:ea typeface="Times New Roman" panose="02020603050405020304" pitchFamily="18" charset="0"/>
                <a:cs typeface="Open Sans" panose="020B0606030504020204" pitchFamily="34" charset="0"/>
              </a:rPr>
              <a:t>Example</a:t>
            </a:r>
            <a:r>
              <a:rPr lang="en-GB" sz="2000" dirty="0">
                <a:solidFill>
                  <a:srgbClr val="000000"/>
                </a:solidFill>
                <a:ea typeface="Times New Roman" panose="02020603050405020304" pitchFamily="18" charset="0"/>
                <a:cs typeface="Open Sans" panose="020B0606030504020204" pitchFamily="34" charset="0"/>
              </a:rPr>
              <a:t>: </a:t>
            </a:r>
            <a:r>
              <a:rPr lang="en-US" sz="2000" dirty="0">
                <a:solidFill>
                  <a:srgbClr val="000000"/>
                </a:solidFill>
                <a:ea typeface="Times New Roman" panose="02020603050405020304" pitchFamily="18" charset="0"/>
                <a:cs typeface="Open Sans" panose="020B0606030504020204" pitchFamily="34" charset="0"/>
              </a:rPr>
              <a:t>food waste is collected and processed through anaerobic digestion to produce biogas, a renewable energy source</a:t>
            </a:r>
            <a:r>
              <a:rPr lang="en-GB" sz="2000" dirty="0">
                <a:solidFill>
                  <a:srgbClr val="000000"/>
                </a:solidFill>
                <a:effectLst/>
                <a:ea typeface="Times New Roman" panose="02020603050405020304" pitchFamily="18" charset="0"/>
                <a:cs typeface="Open Sans" panose="020B0606030504020204" pitchFamily="34" charset="0"/>
              </a:rPr>
              <a:t>.</a:t>
            </a:r>
          </a:p>
          <a:p>
            <a:pPr algn="just">
              <a:lnSpc>
                <a:spcPct val="107000"/>
              </a:lnSpc>
              <a:spcAft>
                <a:spcPts val="800"/>
              </a:spcAft>
            </a:pPr>
            <a:r>
              <a:rPr lang="en-US" sz="2000" b="1" dirty="0">
                <a:solidFill>
                  <a:srgbClr val="000000"/>
                </a:solidFill>
                <a:effectLst/>
                <a:ea typeface="Times New Roman" panose="02020603050405020304" pitchFamily="18" charset="0"/>
                <a:cs typeface="Open Sans" panose="020B0606030504020204" pitchFamily="34" charset="0"/>
              </a:rPr>
              <a:t>Promote Sustainable Consumption</a:t>
            </a:r>
            <a:r>
              <a:rPr lang="en-GB" sz="2000" dirty="0">
                <a:solidFill>
                  <a:srgbClr val="000000"/>
                </a:solidFill>
                <a:effectLst/>
                <a:ea typeface="Times New Roman" panose="02020603050405020304" pitchFamily="18" charset="0"/>
                <a:cs typeface="Open Sans" panose="020B0606030504020204" pitchFamily="34" charset="0"/>
              </a:rPr>
              <a:t>: </a:t>
            </a:r>
            <a:r>
              <a:rPr lang="en-US" sz="2000" dirty="0">
                <a:solidFill>
                  <a:srgbClr val="000000"/>
                </a:solidFill>
                <a:effectLst/>
                <a:ea typeface="Times New Roman" panose="02020603050405020304" pitchFamily="18" charset="0"/>
                <a:cs typeface="Open Sans" panose="020B0606030504020204" pitchFamily="34" charset="0"/>
              </a:rPr>
              <a:t>encouraging individuals and businesses to make informed choices that reduce resource consumption, minimize waste, and prioritize long-term well-being over short-term gains</a:t>
            </a:r>
            <a:r>
              <a:rPr lang="en-GB" sz="2000" dirty="0">
                <a:solidFill>
                  <a:srgbClr val="000000"/>
                </a:solidFill>
                <a:effectLst/>
                <a:ea typeface="Times New Roman" panose="02020603050405020304" pitchFamily="18" charset="0"/>
                <a:cs typeface="Open Sans" panose="020B0606030504020204" pitchFamily="34" charset="0"/>
              </a:rPr>
              <a:t>.</a:t>
            </a:r>
          </a:p>
          <a:p>
            <a:pPr lvl="1" algn="just">
              <a:lnSpc>
                <a:spcPct val="107000"/>
              </a:lnSpc>
              <a:spcAft>
                <a:spcPts val="800"/>
              </a:spcAft>
            </a:pPr>
            <a:r>
              <a:rPr lang="en-GB" sz="2000" u="sng" dirty="0">
                <a:solidFill>
                  <a:srgbClr val="000000"/>
                </a:solidFill>
                <a:ea typeface="Times New Roman" panose="02020603050405020304" pitchFamily="18" charset="0"/>
                <a:cs typeface="Open Sans" panose="020B0606030504020204" pitchFamily="34" charset="0"/>
              </a:rPr>
              <a:t>Example</a:t>
            </a:r>
            <a:r>
              <a:rPr lang="en-GB" sz="2000" dirty="0">
                <a:solidFill>
                  <a:srgbClr val="000000"/>
                </a:solidFill>
                <a:ea typeface="Times New Roman" panose="02020603050405020304" pitchFamily="18" charset="0"/>
                <a:cs typeface="Open Sans" panose="020B0606030504020204" pitchFamily="34" charset="0"/>
              </a:rPr>
              <a:t>: </a:t>
            </a:r>
            <a:r>
              <a:rPr lang="en-US" sz="2000" dirty="0">
                <a:solidFill>
                  <a:srgbClr val="000000"/>
                </a:solidFill>
                <a:ea typeface="Times New Roman" panose="02020603050405020304" pitchFamily="18" charset="0"/>
                <a:cs typeface="Open Sans" panose="020B0606030504020204" pitchFamily="34" charset="0"/>
              </a:rPr>
              <a:t>some innovative farms are adopting zero-waste principles, where they aim to utilize every part of the plants or animals by respectively composting crop residues and utilizing animal byproducts</a:t>
            </a:r>
            <a:r>
              <a:rPr lang="en-GB" sz="2000" dirty="0">
                <a:solidFill>
                  <a:srgbClr val="000000"/>
                </a:solidFill>
                <a:effectLst/>
                <a:ea typeface="Times New Roman" panose="02020603050405020304" pitchFamily="18" charset="0"/>
                <a:cs typeface="Open Sans" panose="020B0606030504020204" pitchFamily="34" charset="0"/>
              </a:rPr>
              <a:t>.</a:t>
            </a:r>
            <a:endParaRPr lang="it-IT" sz="2000" dirty="0">
              <a:solidFill>
                <a:srgbClr val="000000"/>
              </a:solidFill>
              <a:effectLst/>
              <a:ea typeface="Times New Roman" panose="02020603050405020304" pitchFamily="18" charset="0"/>
              <a:cs typeface="Open Sans" panose="020B0606030504020204" pitchFamily="34" charset="0"/>
            </a:endParaRPr>
          </a:p>
        </p:txBody>
      </p:sp>
      <p:pic>
        <p:nvPicPr>
          <p:cNvPr id="2" name="Immagine 1">
            <a:extLst>
              <a:ext uri="{FF2B5EF4-FFF2-40B4-BE49-F238E27FC236}">
                <a16:creationId xmlns:a16="http://schemas.microsoft.com/office/drawing/2014/main" id="{989EA3CA-6A8C-4E25-87B7-64B7918726DF}"/>
              </a:ext>
            </a:extLst>
          </p:cNvPr>
          <p:cNvPicPr>
            <a:picLocks noChangeAspect="1"/>
          </p:cNvPicPr>
          <p:nvPr/>
        </p:nvPicPr>
        <p:blipFill>
          <a:blip r:embed="rId2"/>
          <a:stretch>
            <a:fillRect/>
          </a:stretch>
        </p:blipFill>
        <p:spPr>
          <a:xfrm>
            <a:off x="56260" y="2072825"/>
            <a:ext cx="1009296" cy="1038382"/>
          </a:xfrm>
          <a:prstGeom prst="rect">
            <a:avLst/>
          </a:prstGeom>
        </p:spPr>
      </p:pic>
      <p:pic>
        <p:nvPicPr>
          <p:cNvPr id="9" name="Immagine 8">
            <a:extLst>
              <a:ext uri="{FF2B5EF4-FFF2-40B4-BE49-F238E27FC236}">
                <a16:creationId xmlns:a16="http://schemas.microsoft.com/office/drawing/2014/main" id="{081CAC5B-CAEF-1C6E-051C-17029B95238D}"/>
              </a:ext>
            </a:extLst>
          </p:cNvPr>
          <p:cNvPicPr>
            <a:picLocks noChangeAspect="1"/>
          </p:cNvPicPr>
          <p:nvPr/>
        </p:nvPicPr>
        <p:blipFill>
          <a:blip r:embed="rId3"/>
          <a:stretch>
            <a:fillRect/>
          </a:stretch>
        </p:blipFill>
        <p:spPr>
          <a:xfrm>
            <a:off x="67090" y="4743101"/>
            <a:ext cx="995357" cy="934925"/>
          </a:xfrm>
          <a:prstGeom prst="rect">
            <a:avLst/>
          </a:prstGeom>
        </p:spPr>
      </p:pic>
    </p:spTree>
    <p:extLst>
      <p:ext uri="{BB962C8B-B14F-4D97-AF65-F5344CB8AC3E}">
        <p14:creationId xmlns:p14="http://schemas.microsoft.com/office/powerpoint/2010/main" val="1928888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it-IT" dirty="0"/>
              <a:t>Practical Activity #2</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Module: Horizontal skills / Learning Unit: Green skills / Sub Unit: Sustainability and related concepts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15</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8" y="1781175"/>
            <a:ext cx="10291355" cy="4394200"/>
          </a:xfrm>
        </p:spPr>
        <p:txBody>
          <a:bodyPr/>
          <a:lstStyle/>
          <a:p>
            <a:pPr marL="0" indent="0" algn="ctr">
              <a:buNone/>
            </a:pPr>
            <a:endParaRPr lang="en-US" sz="2800" i="1" dirty="0">
              <a:solidFill>
                <a:srgbClr val="000000"/>
              </a:solidFill>
              <a:effectLst/>
              <a:latin typeface="Calibri" panose="020F0502020204030204" pitchFamily="34" charset="0"/>
              <a:ea typeface="Calibri" panose="020F0502020204030204" pitchFamily="34" charset="0"/>
            </a:endParaRPr>
          </a:p>
          <a:p>
            <a:pPr marL="0" indent="0" algn="ctr">
              <a:buNone/>
            </a:pPr>
            <a:endParaRPr lang="en-US" i="1" dirty="0">
              <a:solidFill>
                <a:srgbClr val="000000"/>
              </a:solidFill>
              <a:latin typeface="Calibri" panose="020F0502020204030204" pitchFamily="34" charset="0"/>
              <a:ea typeface="Calibri" panose="020F0502020204030204" pitchFamily="34" charset="0"/>
            </a:endParaRPr>
          </a:p>
          <a:p>
            <a:pPr marL="0" indent="0" algn="ctr">
              <a:buNone/>
            </a:pPr>
            <a:r>
              <a:rPr lang="en-US" sz="2800" i="1" dirty="0">
                <a:solidFill>
                  <a:srgbClr val="000000"/>
                </a:solidFill>
                <a:effectLst/>
                <a:latin typeface="Calibri" panose="020F0502020204030204" pitchFamily="34" charset="0"/>
                <a:ea typeface="Calibri" panose="020F0502020204030204" pitchFamily="34" charset="0"/>
              </a:rPr>
              <a:t>Group Discussions</a:t>
            </a:r>
          </a:p>
          <a:p>
            <a:pPr marL="0" indent="0" algn="ctr">
              <a:lnSpc>
                <a:spcPct val="115000"/>
              </a:lnSpc>
              <a:spcAft>
                <a:spcPts val="1125"/>
              </a:spcAft>
              <a:buNone/>
            </a:pPr>
            <a:r>
              <a:rPr lang="en-US" sz="2800" i="1"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Please provide examples of circular economy practices in your daily life or within your organization</a:t>
            </a:r>
            <a:endParaRPr lang="it-IT" sz="3200" dirty="0">
              <a:solidFill>
                <a:srgbClr val="000000"/>
              </a:solidFill>
              <a:effectLst/>
              <a:latin typeface="Minion Pro"/>
              <a:ea typeface="Times New Roman" panose="02020603050405020304" pitchFamily="18" charset="0"/>
              <a:cs typeface="Open Sans" panose="020B0606030504020204" pitchFamily="34" charset="0"/>
            </a:endParaRPr>
          </a:p>
        </p:txBody>
      </p:sp>
    </p:spTree>
    <p:extLst>
      <p:ext uri="{BB962C8B-B14F-4D97-AF65-F5344CB8AC3E}">
        <p14:creationId xmlns:p14="http://schemas.microsoft.com/office/powerpoint/2010/main" val="457085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it-IT" sz="4400" dirty="0" err="1"/>
              <a:t>Bioeconomy</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Module: Horizontal skills / Learning Unit: Green skills / Sub Unit: Sustainability and related concepts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16</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8" y="1781175"/>
            <a:ext cx="10291355" cy="4394200"/>
          </a:xfrm>
        </p:spPr>
        <p:txBody>
          <a:bodyPr>
            <a:noAutofit/>
          </a:bodyPr>
          <a:lstStyle/>
          <a:p>
            <a:pPr algn="just">
              <a:lnSpc>
                <a:spcPct val="107000"/>
              </a:lnSpc>
              <a:spcAft>
                <a:spcPts val="800"/>
              </a:spcAft>
            </a:pPr>
            <a:r>
              <a:rPr lang="en-US" sz="1800" kern="100" dirty="0">
                <a:solidFill>
                  <a:srgbClr val="000000"/>
                </a:solidFill>
                <a:ea typeface="Calibri" panose="020F0502020204030204" pitchFamily="34" charset="0"/>
                <a:cs typeface="Times New Roman" panose="02020603050405020304" pitchFamily="18" charset="0"/>
              </a:rPr>
              <a:t>It is </a:t>
            </a:r>
            <a:r>
              <a:rPr lang="en-US" sz="1800" dirty="0">
                <a:solidFill>
                  <a:srgbClr val="000000"/>
                </a:solidFill>
                <a:effectLst/>
                <a:ea typeface="Times New Roman" panose="02020603050405020304" pitchFamily="18" charset="0"/>
              </a:rPr>
              <a:t>an economic system where </a:t>
            </a:r>
            <a:r>
              <a:rPr lang="en-US" sz="1800" b="1" dirty="0">
                <a:solidFill>
                  <a:srgbClr val="000000"/>
                </a:solidFill>
                <a:effectLst/>
                <a:ea typeface="Times New Roman" panose="02020603050405020304" pitchFamily="18" charset="0"/>
              </a:rPr>
              <a:t>biological resources</a:t>
            </a:r>
            <a:r>
              <a:rPr lang="en-US" sz="1800" dirty="0">
                <a:solidFill>
                  <a:srgbClr val="000000"/>
                </a:solidFill>
                <a:effectLst/>
                <a:ea typeface="Times New Roman" panose="02020603050405020304" pitchFamily="18" charset="0"/>
              </a:rPr>
              <a:t>, processes, and principles are used to provide </a:t>
            </a:r>
            <a:r>
              <a:rPr lang="en-US" sz="1800" b="1" dirty="0">
                <a:solidFill>
                  <a:srgbClr val="000000"/>
                </a:solidFill>
                <a:effectLst/>
                <a:ea typeface="Times New Roman" panose="02020603050405020304" pitchFamily="18" charset="0"/>
              </a:rPr>
              <a:t>sustainable solutions</a:t>
            </a:r>
            <a:r>
              <a:rPr lang="en-US" sz="1800" dirty="0">
                <a:solidFill>
                  <a:srgbClr val="000000"/>
                </a:solidFill>
                <a:ea typeface="Times New Roman" panose="02020603050405020304" pitchFamily="18" charset="0"/>
              </a:rPr>
              <a:t> to pressing global challenges</a:t>
            </a:r>
            <a:r>
              <a:rPr lang="en-US" sz="1800" dirty="0">
                <a:solidFill>
                  <a:srgbClr val="000000"/>
                </a:solidFill>
                <a:effectLst/>
                <a:ea typeface="Times New Roman" panose="02020603050405020304" pitchFamily="18" charset="0"/>
              </a:rPr>
              <a:t> through their conversion into valuable products.</a:t>
            </a:r>
          </a:p>
          <a:p>
            <a:pPr algn="just">
              <a:lnSpc>
                <a:spcPct val="107000"/>
              </a:lnSpc>
              <a:spcAft>
                <a:spcPts val="800"/>
              </a:spcAft>
            </a:pPr>
            <a:r>
              <a:rPr lang="en-US" sz="1800" dirty="0">
                <a:solidFill>
                  <a:srgbClr val="000000"/>
                </a:solidFill>
                <a:effectLst/>
                <a:ea typeface="Times New Roman" panose="02020603050405020304" pitchFamily="18" charset="0"/>
              </a:rPr>
              <a:t>It applies to various sectors, such as </a:t>
            </a:r>
            <a:r>
              <a:rPr lang="en-US" sz="1800" u="sng" dirty="0">
                <a:solidFill>
                  <a:srgbClr val="000000"/>
                </a:solidFill>
                <a:effectLst/>
                <a:ea typeface="Times New Roman" panose="02020603050405020304" pitchFamily="18" charset="0"/>
              </a:rPr>
              <a:t>agriculture</a:t>
            </a:r>
            <a:r>
              <a:rPr lang="en-US" sz="1800" dirty="0">
                <a:solidFill>
                  <a:srgbClr val="000000"/>
                </a:solidFill>
                <a:effectLst/>
                <a:ea typeface="Times New Roman" panose="02020603050405020304" pitchFamily="18" charset="0"/>
              </a:rPr>
              <a:t> and </a:t>
            </a:r>
            <a:r>
              <a:rPr lang="en-US" sz="1800" u="sng" dirty="0">
                <a:solidFill>
                  <a:srgbClr val="000000"/>
                </a:solidFill>
                <a:effectLst/>
                <a:ea typeface="Times New Roman" panose="02020603050405020304" pitchFamily="18" charset="0"/>
              </a:rPr>
              <a:t>forestry</a:t>
            </a:r>
            <a:r>
              <a:rPr lang="en-US" sz="1800" dirty="0">
                <a:solidFill>
                  <a:srgbClr val="000000"/>
                </a:solidFill>
                <a:effectLst/>
                <a:ea typeface="Times New Roman" panose="02020603050405020304" pitchFamily="18" charset="0"/>
              </a:rPr>
              <a:t>, </a:t>
            </a:r>
            <a:r>
              <a:rPr lang="en-US" sz="1800" u="sng" dirty="0">
                <a:solidFill>
                  <a:srgbClr val="000000"/>
                </a:solidFill>
                <a:effectLst/>
                <a:ea typeface="Times New Roman" panose="02020603050405020304" pitchFamily="18" charset="0"/>
              </a:rPr>
              <a:t>biotechnology</a:t>
            </a:r>
            <a:r>
              <a:rPr lang="en-US" sz="1800" dirty="0">
                <a:solidFill>
                  <a:srgbClr val="000000"/>
                </a:solidFill>
                <a:effectLst/>
                <a:ea typeface="Times New Roman" panose="02020603050405020304" pitchFamily="18" charset="0"/>
              </a:rPr>
              <a:t> and </a:t>
            </a:r>
            <a:r>
              <a:rPr lang="en-US" sz="1800" u="sng" dirty="0">
                <a:solidFill>
                  <a:srgbClr val="000000"/>
                </a:solidFill>
                <a:effectLst/>
                <a:ea typeface="Times New Roman" panose="02020603050405020304" pitchFamily="18" charset="0"/>
              </a:rPr>
              <a:t>pharmaceuticals</a:t>
            </a:r>
            <a:r>
              <a:rPr lang="en-US" sz="1800" dirty="0">
                <a:solidFill>
                  <a:srgbClr val="000000"/>
                </a:solidFill>
                <a:effectLst/>
                <a:ea typeface="Times New Roman" panose="02020603050405020304" pitchFamily="18" charset="0"/>
              </a:rPr>
              <a:t>, </a:t>
            </a:r>
            <a:r>
              <a:rPr lang="en-US" sz="1800" u="sng" dirty="0">
                <a:solidFill>
                  <a:srgbClr val="000000"/>
                </a:solidFill>
                <a:effectLst/>
                <a:ea typeface="Times New Roman" panose="02020603050405020304" pitchFamily="18" charset="0"/>
              </a:rPr>
              <a:t>food</a:t>
            </a:r>
            <a:r>
              <a:rPr lang="en-US" sz="1800" dirty="0">
                <a:solidFill>
                  <a:srgbClr val="000000"/>
                </a:solidFill>
                <a:effectLst/>
                <a:ea typeface="Times New Roman" panose="02020603050405020304" pitchFamily="18" charset="0"/>
              </a:rPr>
              <a:t> and </a:t>
            </a:r>
            <a:r>
              <a:rPr lang="en-US" sz="1800" u="sng" dirty="0">
                <a:solidFill>
                  <a:srgbClr val="000000"/>
                </a:solidFill>
                <a:effectLst/>
                <a:ea typeface="Times New Roman" panose="02020603050405020304" pitchFamily="18" charset="0"/>
              </a:rPr>
              <a:t>beverage</a:t>
            </a:r>
            <a:r>
              <a:rPr lang="en-US" sz="1800" dirty="0">
                <a:solidFill>
                  <a:srgbClr val="000000"/>
                </a:solidFill>
                <a:effectLst/>
                <a:ea typeface="Times New Roman" panose="02020603050405020304" pitchFamily="18" charset="0"/>
              </a:rPr>
              <a:t>, </a:t>
            </a:r>
            <a:r>
              <a:rPr lang="en-US" sz="1800" u="sng" dirty="0">
                <a:solidFill>
                  <a:srgbClr val="000000"/>
                </a:solidFill>
                <a:effectLst/>
                <a:ea typeface="Times New Roman" panose="02020603050405020304" pitchFamily="18" charset="0"/>
              </a:rPr>
              <a:t>energy</a:t>
            </a:r>
            <a:r>
              <a:rPr lang="en-US" sz="1800" dirty="0">
                <a:solidFill>
                  <a:srgbClr val="000000"/>
                </a:solidFill>
                <a:effectLst/>
                <a:ea typeface="Times New Roman" panose="02020603050405020304" pitchFamily="18" charset="0"/>
              </a:rPr>
              <a:t> as well as </a:t>
            </a:r>
            <a:r>
              <a:rPr lang="en-US" sz="1800" u="sng" dirty="0">
                <a:solidFill>
                  <a:srgbClr val="000000"/>
                </a:solidFill>
                <a:effectLst/>
                <a:ea typeface="Times New Roman" panose="02020603050405020304" pitchFamily="18" charset="0"/>
              </a:rPr>
              <a:t>waste management.</a:t>
            </a:r>
            <a:endParaRPr lang="it-IT" sz="1800" u="sng" dirty="0"/>
          </a:p>
          <a:p>
            <a:pPr algn="just">
              <a:lnSpc>
                <a:spcPct val="107000"/>
              </a:lnSpc>
              <a:spcAft>
                <a:spcPts val="800"/>
              </a:spcAft>
            </a:pPr>
            <a:endParaRPr lang="it-IT" sz="1800" u="sng" dirty="0">
              <a:solidFill>
                <a:srgbClr val="000000"/>
              </a:solidFill>
              <a:effectLst/>
              <a:ea typeface="Times New Roman" panose="02020603050405020304" pitchFamily="18" charset="0"/>
              <a:cs typeface="Open Sans" panose="020B0606030504020204" pitchFamily="34" charset="0"/>
            </a:endParaRPr>
          </a:p>
        </p:txBody>
      </p:sp>
      <p:pic>
        <p:nvPicPr>
          <p:cNvPr id="3" name="Immagine 2">
            <a:extLst>
              <a:ext uri="{FF2B5EF4-FFF2-40B4-BE49-F238E27FC236}">
                <a16:creationId xmlns:a16="http://schemas.microsoft.com/office/drawing/2014/main" id="{72A90563-7B68-9506-6C6B-442B56CC82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6376" y="2969740"/>
            <a:ext cx="4152124" cy="3386610"/>
          </a:xfrm>
          <a:prstGeom prst="rect">
            <a:avLst/>
          </a:prstGeom>
        </p:spPr>
      </p:pic>
      <p:sp>
        <p:nvSpPr>
          <p:cNvPr id="4" name="CasellaDiTesto 3">
            <a:extLst>
              <a:ext uri="{FF2B5EF4-FFF2-40B4-BE49-F238E27FC236}">
                <a16:creationId xmlns:a16="http://schemas.microsoft.com/office/drawing/2014/main" id="{7FCF9183-E4A0-5F62-3F36-DC9DD7AFEB2C}"/>
              </a:ext>
            </a:extLst>
          </p:cNvPr>
          <p:cNvSpPr txBox="1"/>
          <p:nvPr/>
        </p:nvSpPr>
        <p:spPr>
          <a:xfrm>
            <a:off x="1062447" y="3914666"/>
            <a:ext cx="3623307" cy="646331"/>
          </a:xfrm>
          <a:prstGeom prst="rect">
            <a:avLst/>
          </a:prstGeom>
          <a:noFill/>
          <a:ln w="19050">
            <a:solidFill>
              <a:srgbClr val="4A8522"/>
            </a:solidFill>
          </a:ln>
        </p:spPr>
        <p:txBody>
          <a:bodyPr wrap="square">
            <a:spAutoFit/>
          </a:bodyPr>
          <a:lstStyle/>
          <a:p>
            <a:pPr algn="ctr"/>
            <a:r>
              <a:rPr lang="en-GB" sz="1800" i="1" dirty="0">
                <a:solidFill>
                  <a:srgbClr val="000000"/>
                </a:solidFill>
                <a:effectLst/>
                <a:latin typeface="Calibri" panose="020F0502020204030204" pitchFamily="34" charset="0"/>
                <a:ea typeface="Times New Roman" panose="02020603050405020304" pitchFamily="18" charset="0"/>
              </a:rPr>
              <a:t>The benefits of a </a:t>
            </a:r>
            <a:r>
              <a:rPr lang="en-GB" sz="1800" b="1" i="1" dirty="0">
                <a:solidFill>
                  <a:srgbClr val="000000"/>
                </a:solidFill>
                <a:effectLst/>
                <a:latin typeface="Calibri" panose="020F0502020204030204" pitchFamily="34" charset="0"/>
                <a:ea typeface="Times New Roman" panose="02020603050405020304" pitchFamily="18" charset="0"/>
              </a:rPr>
              <a:t>Sustainable and Circula</a:t>
            </a:r>
            <a:r>
              <a:rPr lang="en-GB" b="1" i="1" dirty="0">
                <a:solidFill>
                  <a:srgbClr val="000000"/>
                </a:solidFill>
                <a:latin typeface="Calibri" panose="020F0502020204030204" pitchFamily="34" charset="0"/>
                <a:ea typeface="Times New Roman" panose="02020603050405020304" pitchFamily="18" charset="0"/>
              </a:rPr>
              <a:t>r Bioeconomy </a:t>
            </a:r>
            <a:r>
              <a:rPr lang="en-GB" i="1" dirty="0">
                <a:solidFill>
                  <a:srgbClr val="000000"/>
                </a:solidFill>
                <a:latin typeface="Calibri" panose="020F0502020204030204" pitchFamily="34" charset="0"/>
                <a:ea typeface="Times New Roman" panose="02020603050405020304" pitchFamily="18" charset="0"/>
              </a:rPr>
              <a:t>are:</a:t>
            </a:r>
            <a:endParaRPr lang="it-IT" i="1" dirty="0"/>
          </a:p>
        </p:txBody>
      </p:sp>
      <p:cxnSp>
        <p:nvCxnSpPr>
          <p:cNvPr id="10" name="Connettore 2 9">
            <a:extLst>
              <a:ext uri="{FF2B5EF4-FFF2-40B4-BE49-F238E27FC236}">
                <a16:creationId xmlns:a16="http://schemas.microsoft.com/office/drawing/2014/main" id="{68088A3F-679F-6CF9-2F07-6BB206AC833B}"/>
              </a:ext>
            </a:extLst>
          </p:cNvPr>
          <p:cNvCxnSpPr/>
          <p:nvPr/>
        </p:nvCxnSpPr>
        <p:spPr>
          <a:xfrm>
            <a:off x="1635513" y="4643154"/>
            <a:ext cx="0" cy="1538769"/>
          </a:xfrm>
          <a:prstGeom prst="straightConnector1">
            <a:avLst/>
          </a:prstGeom>
          <a:ln>
            <a:solidFill>
              <a:srgbClr val="4A852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id="{9CC7A932-4D98-90A8-5D74-C6AB11FB2EB8}"/>
              </a:ext>
            </a:extLst>
          </p:cNvPr>
          <p:cNvCxnSpPr/>
          <p:nvPr/>
        </p:nvCxnSpPr>
        <p:spPr>
          <a:xfrm>
            <a:off x="4027260" y="4643154"/>
            <a:ext cx="0" cy="1538769"/>
          </a:xfrm>
          <a:prstGeom prst="straightConnector1">
            <a:avLst/>
          </a:prstGeom>
          <a:ln>
            <a:solidFill>
              <a:srgbClr val="4A852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0191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Module: Horizontal skills / Learning Unit: Green skills / Sub Unit: Sustainability and related concepts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17</a:t>
            </a:fld>
            <a:endParaRPr lang="en-US" dirty="0"/>
          </a:p>
        </p:txBody>
      </p:sp>
      <p:pic>
        <p:nvPicPr>
          <p:cNvPr id="4" name="Immagine 3">
            <a:extLst>
              <a:ext uri="{FF2B5EF4-FFF2-40B4-BE49-F238E27FC236}">
                <a16:creationId xmlns:a16="http://schemas.microsoft.com/office/drawing/2014/main" id="{7ECDF744-9EAF-67E5-B87A-159178E3704B}"/>
              </a:ext>
            </a:extLst>
          </p:cNvPr>
          <p:cNvPicPr>
            <a:picLocks noChangeAspect="1"/>
          </p:cNvPicPr>
          <p:nvPr/>
        </p:nvPicPr>
        <p:blipFill>
          <a:blip r:embed="rId2"/>
          <a:stretch>
            <a:fillRect/>
          </a:stretch>
        </p:blipFill>
        <p:spPr>
          <a:xfrm>
            <a:off x="2643112" y="681037"/>
            <a:ext cx="6696463" cy="5726652"/>
          </a:xfrm>
          <a:prstGeom prst="rect">
            <a:avLst/>
          </a:prstGeom>
        </p:spPr>
      </p:pic>
      <p:sp>
        <p:nvSpPr>
          <p:cNvPr id="9" name="CasellaDiTesto 8">
            <a:extLst>
              <a:ext uri="{FF2B5EF4-FFF2-40B4-BE49-F238E27FC236}">
                <a16:creationId xmlns:a16="http://schemas.microsoft.com/office/drawing/2014/main" id="{C2CF4DD7-DC25-E27F-2066-06F3456CC047}"/>
              </a:ext>
            </a:extLst>
          </p:cNvPr>
          <p:cNvSpPr txBox="1"/>
          <p:nvPr/>
        </p:nvSpPr>
        <p:spPr>
          <a:xfrm>
            <a:off x="10027659" y="5961877"/>
            <a:ext cx="1480825" cy="276999"/>
          </a:xfrm>
          <a:prstGeom prst="rect">
            <a:avLst/>
          </a:prstGeom>
          <a:noFill/>
        </p:spPr>
        <p:txBody>
          <a:bodyPr wrap="square" rtlCol="0">
            <a:spAutoFit/>
          </a:bodyPr>
          <a:lstStyle/>
          <a:p>
            <a:r>
              <a:rPr lang="it-IT" sz="1200" dirty="0"/>
              <a:t>(Source: </a:t>
            </a:r>
            <a:r>
              <a:rPr lang="it-IT" sz="1200" dirty="0">
                <a:hlinkClick r:id="rId3"/>
              </a:rPr>
              <a:t>FAO, 2022</a:t>
            </a:r>
            <a:r>
              <a:rPr lang="it-IT" sz="1200" dirty="0"/>
              <a:t>)</a:t>
            </a:r>
          </a:p>
        </p:txBody>
      </p:sp>
    </p:spTree>
    <p:extLst>
      <p:ext uri="{BB962C8B-B14F-4D97-AF65-F5344CB8AC3E}">
        <p14:creationId xmlns:p14="http://schemas.microsoft.com/office/powerpoint/2010/main" val="1057899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en-US" sz="4400" dirty="0"/>
              <a:t>Bioeconomy: guiding principles</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Module: Horizontal skills / Learning Unit: Green skills / Sub Unit: Sustainability and related concepts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18</a:t>
            </a:fld>
            <a:endParaRPr lang="en-US" dirty="0"/>
          </a:p>
        </p:txBody>
      </p:sp>
      <p:sp>
        <p:nvSpPr>
          <p:cNvPr id="10" name="CasellaDiTesto 9">
            <a:extLst>
              <a:ext uri="{FF2B5EF4-FFF2-40B4-BE49-F238E27FC236}">
                <a16:creationId xmlns:a16="http://schemas.microsoft.com/office/drawing/2014/main" id="{3767E825-8727-CA19-1353-F085A6A21752}"/>
              </a:ext>
            </a:extLst>
          </p:cNvPr>
          <p:cNvSpPr txBox="1"/>
          <p:nvPr/>
        </p:nvSpPr>
        <p:spPr>
          <a:xfrm>
            <a:off x="400050" y="2203688"/>
            <a:ext cx="11444288" cy="4488408"/>
          </a:xfrm>
          <a:prstGeom prst="rect">
            <a:avLst/>
          </a:prstGeom>
          <a:noFill/>
        </p:spPr>
        <p:txBody>
          <a:bodyPr wrap="square">
            <a:spAutoFit/>
          </a:bodyPr>
          <a:lstStyle/>
          <a:p>
            <a:pPr algn="just">
              <a:spcAft>
                <a:spcPts val="800"/>
              </a:spcAft>
            </a:pPr>
            <a:endParaRPr lang="en-US"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endParaRPr>
          </a:p>
          <a:p>
            <a:pPr algn="just">
              <a:spcAft>
                <a:spcPts val="800"/>
              </a:spcAft>
            </a:pPr>
            <a:r>
              <a:rPr lang="en-US"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Sustainability</a:t>
            </a:r>
            <a:endParaRPr lang="en-GB" b="1" dirty="0">
              <a:solidFill>
                <a:srgbClr val="000000"/>
              </a:solidFill>
              <a:latin typeface="Calibri" panose="020F0502020204030204" pitchFamily="34" charset="0"/>
              <a:ea typeface="Times New Roman" panose="02020603050405020304" pitchFamily="18" charset="0"/>
              <a:cs typeface="Open Sans" panose="020B0606030504020204" pitchFamily="34" charset="0"/>
            </a:endParaRPr>
          </a:p>
          <a:p>
            <a:pPr algn="just">
              <a:spcAft>
                <a:spcPts val="800"/>
              </a:spcAft>
            </a:pPr>
            <a:r>
              <a:rPr lang="en-US" i="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Principle</a:t>
            </a:r>
            <a:r>
              <a:rPr lang="en-US"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The bioeconomy must prioritize the long-term sustainability of biological resources and ecosystems.</a:t>
            </a:r>
          </a:p>
          <a:p>
            <a:pPr algn="just">
              <a:spcAft>
                <a:spcPts val="800"/>
              </a:spcAft>
            </a:pPr>
            <a:r>
              <a:rPr lang="en-US" i="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Explanation</a:t>
            </a:r>
            <a:r>
              <a:rPr lang="en-US"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Sustainability ensures that biological resources are available for current and future generations. This involves practices that minimize resource depletion, protect biodiversity, reduce environmental impacts, and promote ecological resilience.</a:t>
            </a:r>
          </a:p>
          <a:p>
            <a:pPr algn="just">
              <a:spcAft>
                <a:spcPts val="800"/>
              </a:spcAft>
            </a:pPr>
            <a:r>
              <a:rPr lang="en-US"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Circularity</a:t>
            </a:r>
          </a:p>
          <a:p>
            <a:pPr algn="just">
              <a:spcAft>
                <a:spcPts val="1125"/>
              </a:spcAft>
            </a:pPr>
            <a:r>
              <a:rPr lang="en-US" sz="1800" i="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Principle</a:t>
            </a:r>
            <a:r>
              <a:rPr lang="en-US"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The bioeconomy encourages a circular approach, where biological materials and products are reused, recycled, or regenerated to minimize waste and maximize resource efficiency.</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spcAft>
                <a:spcPts val="1125"/>
              </a:spcAft>
            </a:pPr>
            <a:r>
              <a:rPr lang="en-US" sz="1800" i="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Explanation</a:t>
            </a:r>
            <a:r>
              <a:rPr lang="en-US"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Circular economy principles emphasize the reduction of waste and the efficient use of resources. In the bioeconomy context, this means designing products and processes that allow for the recovery and reutilization of biological materials, thereby reducing the strain on natural ecosystems and minimizing the generation of waste.</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endParaRPr lang="it-IT" u="sng" dirty="0"/>
          </a:p>
        </p:txBody>
      </p:sp>
      <p:sp>
        <p:nvSpPr>
          <p:cNvPr id="11" name="CasellaDiTesto 10">
            <a:extLst>
              <a:ext uri="{FF2B5EF4-FFF2-40B4-BE49-F238E27FC236}">
                <a16:creationId xmlns:a16="http://schemas.microsoft.com/office/drawing/2014/main" id="{17B670F9-F9FB-AF00-DB7F-317596118CC9}"/>
              </a:ext>
            </a:extLst>
          </p:cNvPr>
          <p:cNvSpPr txBox="1"/>
          <p:nvPr/>
        </p:nvSpPr>
        <p:spPr>
          <a:xfrm>
            <a:off x="400049" y="1488462"/>
            <a:ext cx="11444287" cy="646331"/>
          </a:xfrm>
          <a:prstGeom prst="rect">
            <a:avLst/>
          </a:prstGeom>
          <a:noFill/>
        </p:spPr>
        <p:txBody>
          <a:bodyPr wrap="square">
            <a:spAutoFit/>
          </a:bodyPr>
          <a:lstStyle/>
          <a:p>
            <a:pPr algn="just"/>
            <a:r>
              <a:rPr lang="en-US" sz="1800" dirty="0">
                <a:solidFill>
                  <a:srgbClr val="000000"/>
                </a:solidFill>
                <a:effectLst/>
                <a:latin typeface="Calibri" panose="020F0502020204030204" pitchFamily="34" charset="0"/>
                <a:ea typeface="Times New Roman" panose="02020603050405020304" pitchFamily="18" charset="0"/>
              </a:rPr>
              <a:t>The </a:t>
            </a:r>
            <a:r>
              <a:rPr lang="en-US" sz="1800" b="1" dirty="0">
                <a:solidFill>
                  <a:srgbClr val="000000"/>
                </a:solidFill>
                <a:effectLst/>
                <a:latin typeface="Calibri" panose="020F0502020204030204" pitchFamily="34" charset="0"/>
                <a:ea typeface="Times New Roman" panose="02020603050405020304" pitchFamily="18" charset="0"/>
              </a:rPr>
              <a:t>principles of the Bioeconomy </a:t>
            </a:r>
            <a:r>
              <a:rPr lang="en-US" sz="1800" dirty="0">
                <a:solidFill>
                  <a:srgbClr val="000000"/>
                </a:solidFill>
                <a:effectLst/>
                <a:latin typeface="Calibri" panose="020F0502020204030204" pitchFamily="34" charset="0"/>
                <a:ea typeface="Times New Roman" panose="02020603050405020304" pitchFamily="18" charset="0"/>
              </a:rPr>
              <a:t>are the foundational guidelines that guide the sustainable and responsible use of biological resources and processes for economic, social, and environmental benefits:</a:t>
            </a:r>
            <a:endParaRPr lang="it-IT" dirty="0"/>
          </a:p>
        </p:txBody>
      </p:sp>
      <p:pic>
        <p:nvPicPr>
          <p:cNvPr id="12" name="Immagine 11">
            <a:extLst>
              <a:ext uri="{FF2B5EF4-FFF2-40B4-BE49-F238E27FC236}">
                <a16:creationId xmlns:a16="http://schemas.microsoft.com/office/drawing/2014/main" id="{50A0D24E-8F02-1C00-51AE-22587FD60B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6655" y="2260431"/>
            <a:ext cx="729133" cy="681787"/>
          </a:xfrm>
          <a:prstGeom prst="rect">
            <a:avLst/>
          </a:prstGeom>
        </p:spPr>
      </p:pic>
      <p:pic>
        <p:nvPicPr>
          <p:cNvPr id="13" name="Immagine 12">
            <a:extLst>
              <a:ext uri="{FF2B5EF4-FFF2-40B4-BE49-F238E27FC236}">
                <a16:creationId xmlns:a16="http://schemas.microsoft.com/office/drawing/2014/main" id="{9AB30328-7A43-F6ED-423B-9A71B692D03E}"/>
              </a:ext>
            </a:extLst>
          </p:cNvPr>
          <p:cNvPicPr>
            <a:picLocks noChangeAspect="1"/>
          </p:cNvPicPr>
          <p:nvPr/>
        </p:nvPicPr>
        <p:blipFill>
          <a:blip r:embed="rId3"/>
          <a:stretch>
            <a:fillRect/>
          </a:stretch>
        </p:blipFill>
        <p:spPr>
          <a:xfrm>
            <a:off x="2642584" y="3947571"/>
            <a:ext cx="617273" cy="731583"/>
          </a:xfrm>
          <a:prstGeom prst="rect">
            <a:avLst/>
          </a:prstGeom>
        </p:spPr>
      </p:pic>
    </p:spTree>
    <p:extLst>
      <p:ext uri="{BB962C8B-B14F-4D97-AF65-F5344CB8AC3E}">
        <p14:creationId xmlns:p14="http://schemas.microsoft.com/office/powerpoint/2010/main" val="2710631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en-US" sz="4400" dirty="0"/>
              <a:t>Bioeconomy: guiding principles</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Module: Horizontal skills / Learning Unit: Green skills / Sub Unit: Sustainability and related concepts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19</a:t>
            </a:fld>
            <a:endParaRPr lang="en-US" dirty="0"/>
          </a:p>
        </p:txBody>
      </p:sp>
      <p:sp>
        <p:nvSpPr>
          <p:cNvPr id="10" name="CasellaDiTesto 9">
            <a:extLst>
              <a:ext uri="{FF2B5EF4-FFF2-40B4-BE49-F238E27FC236}">
                <a16:creationId xmlns:a16="http://schemas.microsoft.com/office/drawing/2014/main" id="{3767E825-8727-CA19-1353-F085A6A21752}"/>
              </a:ext>
            </a:extLst>
          </p:cNvPr>
          <p:cNvSpPr txBox="1"/>
          <p:nvPr/>
        </p:nvSpPr>
        <p:spPr>
          <a:xfrm>
            <a:off x="373856" y="1482169"/>
            <a:ext cx="11444288" cy="5375831"/>
          </a:xfrm>
          <a:prstGeom prst="rect">
            <a:avLst/>
          </a:prstGeom>
          <a:noFill/>
        </p:spPr>
        <p:txBody>
          <a:bodyPr wrap="square">
            <a:spAutoFit/>
          </a:bodyPr>
          <a:lstStyle/>
          <a:p>
            <a:pPr algn="just">
              <a:spcAft>
                <a:spcPts val="1125"/>
              </a:spcAft>
            </a:pPr>
            <a:endParaRPr lang="en-US" sz="1800"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endParaRPr>
          </a:p>
          <a:p>
            <a:pPr algn="just">
              <a:spcAft>
                <a:spcPts val="1125"/>
              </a:spcAft>
            </a:pPr>
            <a:r>
              <a:rPr lang="en-US" sz="1800"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Innovation and Technology</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spcAft>
                <a:spcPts val="1125"/>
              </a:spcAft>
            </a:pPr>
            <a:r>
              <a:rPr lang="en-US" sz="1800" i="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Principle</a:t>
            </a:r>
            <a:r>
              <a:rPr lang="en-US"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The bioeconomy relies on cutting-edge innovation and technology to harness biological resources efficiently and sustainably.</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spcAft>
                <a:spcPts val="1125"/>
              </a:spcAft>
            </a:pPr>
            <a:r>
              <a:rPr lang="en-US" sz="1800" i="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Explanation</a:t>
            </a:r>
            <a:r>
              <a:rPr lang="en-US"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Innovation and technology are vital components of the bioeconomy. Advances in biotechnology, genetic engineering, precision agriculture, and sustainable forestry practices enable the responsible utilization of biological resources while minimizing negative environmental impacts.</a:t>
            </a:r>
          </a:p>
          <a:p>
            <a:pPr algn="just">
              <a:spcAft>
                <a:spcPts val="1125"/>
              </a:spcAft>
            </a:pP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spcAft>
                <a:spcPts val="1125"/>
              </a:spcAft>
            </a:pPr>
            <a:r>
              <a:rPr lang="en-US" sz="1800"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Diversity and Resilience</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spcAft>
                <a:spcPts val="1125"/>
              </a:spcAft>
            </a:pPr>
            <a:r>
              <a:rPr lang="en-US" sz="1800" i="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Principle</a:t>
            </a:r>
            <a:r>
              <a:rPr lang="en-US"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The bioeconomy recognizes the value of biodiversity and seeks to promote diverse biological resources and ecosystems for greater resilience.</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spcAft>
                <a:spcPts val="1125"/>
              </a:spcAft>
            </a:pPr>
            <a:r>
              <a:rPr lang="en-US" sz="1800" i="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Explanation</a:t>
            </a:r>
            <a:r>
              <a:rPr lang="en-US"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Biodiversity is critical for ecosystem stability and resilience. The bioeconomy principle of diversity encourages the protection and responsible management of various biological species, genotypes, and ecosystems to enhance their adaptability to changing conditions, such as climate change or disease outbreaks.</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endParaRPr lang="it-IT" u="sng" dirty="0"/>
          </a:p>
        </p:txBody>
      </p:sp>
      <p:pic>
        <p:nvPicPr>
          <p:cNvPr id="2" name="Immagine 1">
            <a:extLst>
              <a:ext uri="{FF2B5EF4-FFF2-40B4-BE49-F238E27FC236}">
                <a16:creationId xmlns:a16="http://schemas.microsoft.com/office/drawing/2014/main" id="{05CA5179-B638-CEEF-178D-747B1D0D8A32}"/>
              </a:ext>
            </a:extLst>
          </p:cNvPr>
          <p:cNvPicPr>
            <a:picLocks noChangeAspect="1"/>
          </p:cNvPicPr>
          <p:nvPr/>
        </p:nvPicPr>
        <p:blipFill>
          <a:blip r:embed="rId2"/>
          <a:stretch>
            <a:fillRect/>
          </a:stretch>
        </p:blipFill>
        <p:spPr>
          <a:xfrm>
            <a:off x="3210956" y="1690688"/>
            <a:ext cx="701101" cy="662997"/>
          </a:xfrm>
          <a:prstGeom prst="rect">
            <a:avLst/>
          </a:prstGeom>
        </p:spPr>
      </p:pic>
      <p:pic>
        <p:nvPicPr>
          <p:cNvPr id="3" name="Immagine 2">
            <a:extLst>
              <a:ext uri="{FF2B5EF4-FFF2-40B4-BE49-F238E27FC236}">
                <a16:creationId xmlns:a16="http://schemas.microsoft.com/office/drawing/2014/main" id="{B219BF10-439C-5DF5-D082-F84FF762F733}"/>
              </a:ext>
            </a:extLst>
          </p:cNvPr>
          <p:cNvPicPr>
            <a:picLocks noChangeAspect="1"/>
          </p:cNvPicPr>
          <p:nvPr/>
        </p:nvPicPr>
        <p:blipFill>
          <a:blip r:embed="rId3"/>
          <a:stretch>
            <a:fillRect/>
          </a:stretch>
        </p:blipFill>
        <p:spPr>
          <a:xfrm>
            <a:off x="3199524" y="4118544"/>
            <a:ext cx="723963" cy="624894"/>
          </a:xfrm>
          <a:prstGeom prst="rect">
            <a:avLst/>
          </a:prstGeom>
        </p:spPr>
      </p:pic>
    </p:spTree>
    <p:extLst>
      <p:ext uri="{BB962C8B-B14F-4D97-AF65-F5344CB8AC3E}">
        <p14:creationId xmlns:p14="http://schemas.microsoft.com/office/powerpoint/2010/main" val="2761184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E59C6D-D429-7C7B-0228-FB62CC45C25D}"/>
              </a:ext>
            </a:extLst>
          </p:cNvPr>
          <p:cNvSpPr>
            <a:spLocks noGrp="1"/>
          </p:cNvSpPr>
          <p:nvPr>
            <p:ph type="ctrTitle"/>
          </p:nvPr>
        </p:nvSpPr>
        <p:spPr>
          <a:xfrm>
            <a:off x="1524000" y="2123260"/>
            <a:ext cx="9144000" cy="2387600"/>
          </a:xfrm>
        </p:spPr>
        <p:txBody>
          <a:bodyPr>
            <a:normAutofit fontScale="90000"/>
          </a:bodyPr>
          <a:lstStyle/>
          <a:p>
            <a:r>
              <a:rPr lang="en-GB" b="1" dirty="0">
                <a:solidFill>
                  <a:srgbClr val="94C020"/>
                </a:solidFill>
                <a:latin typeface="+mn-lt"/>
              </a:rPr>
              <a:t>Course: HE</a:t>
            </a:r>
            <a:br>
              <a:rPr lang="en-GB" b="1" dirty="0">
                <a:solidFill>
                  <a:srgbClr val="94C020"/>
                </a:solidFill>
                <a:latin typeface="+mn-lt"/>
              </a:rPr>
            </a:br>
            <a:r>
              <a:rPr lang="en-GB" b="1" dirty="0">
                <a:solidFill>
                  <a:srgbClr val="94C020"/>
                </a:solidFill>
                <a:latin typeface="+mn-lt"/>
              </a:rPr>
              <a:t>Module: Horizontal Skills</a:t>
            </a:r>
            <a:br>
              <a:rPr lang="en-GB" b="1" dirty="0">
                <a:solidFill>
                  <a:srgbClr val="94C020"/>
                </a:solidFill>
                <a:latin typeface="+mn-lt"/>
              </a:rPr>
            </a:br>
            <a:r>
              <a:rPr lang="en-GB" b="1" dirty="0">
                <a:solidFill>
                  <a:srgbClr val="94C020"/>
                </a:solidFill>
                <a:latin typeface="+mn-lt"/>
              </a:rPr>
              <a:t>Learning Unit: Green Skills</a:t>
            </a:r>
          </a:p>
        </p:txBody>
      </p:sp>
      <p:sp>
        <p:nvSpPr>
          <p:cNvPr id="3" name="Sottotitolo 2">
            <a:extLst>
              <a:ext uri="{FF2B5EF4-FFF2-40B4-BE49-F238E27FC236}">
                <a16:creationId xmlns:a16="http://schemas.microsoft.com/office/drawing/2014/main" id="{153480B5-24EA-F078-8AFA-9CEF6872103E}"/>
              </a:ext>
            </a:extLst>
          </p:cNvPr>
          <p:cNvSpPr>
            <a:spLocks noGrp="1"/>
          </p:cNvSpPr>
          <p:nvPr>
            <p:ph type="subTitle" idx="1"/>
          </p:nvPr>
        </p:nvSpPr>
        <p:spPr>
          <a:xfrm>
            <a:off x="1524000" y="4899498"/>
            <a:ext cx="9144000" cy="1655762"/>
          </a:xfrm>
        </p:spPr>
        <p:txBody>
          <a:bodyPr/>
          <a:lstStyle/>
          <a:p>
            <a:pPr marL="0" indent="0">
              <a:buNone/>
            </a:pPr>
            <a:r>
              <a:rPr lang="en-GB" dirty="0">
                <a:solidFill>
                  <a:schemeClr val="tx1">
                    <a:lumMod val="65000"/>
                    <a:lumOff val="35000"/>
                  </a:schemeClr>
                </a:solidFill>
              </a:rPr>
              <a:t>Authors</a:t>
            </a:r>
            <a:r>
              <a:rPr lang="it-IT" dirty="0">
                <a:solidFill>
                  <a:schemeClr val="tx1">
                    <a:lumMod val="65000"/>
                    <a:lumOff val="35000"/>
                  </a:schemeClr>
                </a:solidFill>
              </a:rPr>
              <a:t>: CESIE &amp; OTC</a:t>
            </a:r>
          </a:p>
        </p:txBody>
      </p:sp>
    </p:spTree>
    <p:extLst>
      <p:ext uri="{BB962C8B-B14F-4D97-AF65-F5344CB8AC3E}">
        <p14:creationId xmlns:p14="http://schemas.microsoft.com/office/powerpoint/2010/main" val="236520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en-US" sz="4400" dirty="0"/>
              <a:t>Bioeconomy: guiding principles</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Module: Horizontal skills / Learning Unit: Green skills / Sub Unit: Sustainability and related concepts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20</a:t>
            </a:fld>
            <a:endParaRPr lang="en-US" dirty="0"/>
          </a:p>
        </p:txBody>
      </p:sp>
      <p:sp>
        <p:nvSpPr>
          <p:cNvPr id="10" name="CasellaDiTesto 9">
            <a:extLst>
              <a:ext uri="{FF2B5EF4-FFF2-40B4-BE49-F238E27FC236}">
                <a16:creationId xmlns:a16="http://schemas.microsoft.com/office/drawing/2014/main" id="{3767E825-8727-CA19-1353-F085A6A21752}"/>
              </a:ext>
            </a:extLst>
          </p:cNvPr>
          <p:cNvSpPr txBox="1"/>
          <p:nvPr/>
        </p:nvSpPr>
        <p:spPr>
          <a:xfrm>
            <a:off x="373856" y="1482169"/>
            <a:ext cx="11444288" cy="5375831"/>
          </a:xfrm>
          <a:prstGeom prst="rect">
            <a:avLst/>
          </a:prstGeom>
          <a:noFill/>
        </p:spPr>
        <p:txBody>
          <a:bodyPr wrap="square">
            <a:spAutoFit/>
          </a:bodyPr>
          <a:lstStyle/>
          <a:p>
            <a:pPr algn="just">
              <a:spcAft>
                <a:spcPts val="1125"/>
              </a:spcAft>
            </a:pPr>
            <a:endParaRPr lang="en-US" sz="1800"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endParaRPr>
          </a:p>
          <a:p>
            <a:pPr algn="just">
              <a:spcAft>
                <a:spcPts val="1125"/>
              </a:spcAft>
            </a:pPr>
            <a:r>
              <a:rPr lang="en-US" sz="1800"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Ethical Considerations</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spcAft>
                <a:spcPts val="1125"/>
              </a:spcAft>
            </a:pPr>
            <a:r>
              <a:rPr lang="en-US" sz="1800" i="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Principle</a:t>
            </a:r>
            <a:r>
              <a:rPr lang="en-US"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Bioeconomy activities should be conducted with ethical considerations, respecting human rights, cultural values, and the welfare of all species.</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spcAft>
                <a:spcPts val="1125"/>
              </a:spcAft>
            </a:pPr>
            <a:r>
              <a:rPr lang="en-US" sz="1800" i="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Explanation</a:t>
            </a:r>
            <a:r>
              <a:rPr lang="en-US"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This principle underscores the importance of ensuring that bioeconomy practices are conducted with a strong ethical framework. It involves obtaining free and informed consent from communities, protecting indigenous knowledge, and upholding social and environmental ethics.</a:t>
            </a:r>
          </a:p>
          <a:p>
            <a:pPr algn="just">
              <a:spcAft>
                <a:spcPts val="1125"/>
              </a:spcAft>
            </a:pP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spcAft>
                <a:spcPts val="1125"/>
              </a:spcAft>
            </a:pPr>
            <a:r>
              <a:rPr lang="en-US" sz="1800"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Economic Viability</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spcAft>
                <a:spcPts val="1125"/>
              </a:spcAft>
            </a:pPr>
            <a:r>
              <a:rPr lang="en-US" sz="1800" i="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Principle</a:t>
            </a:r>
            <a:r>
              <a:rPr lang="en-US"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The bioeconomy should be economically viable, promoting economic growth and job creation while delivering sustainable benefits.</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spcAft>
                <a:spcPts val="1125"/>
              </a:spcAft>
            </a:pPr>
            <a:r>
              <a:rPr lang="en-US" sz="1800" i="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Explanation</a:t>
            </a:r>
            <a:r>
              <a:rPr lang="en-US"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Economic viability is essential to ensure that the bioeconomy contributes to economic development. Sustainable bio-based industries should generate profits, create employment opportunities, and stimulate economic growth while adhering to environmental and social responsibility.</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endParaRPr lang="it-IT" u="sng" dirty="0"/>
          </a:p>
        </p:txBody>
      </p:sp>
      <p:pic>
        <p:nvPicPr>
          <p:cNvPr id="4" name="Immagine 3">
            <a:extLst>
              <a:ext uri="{FF2B5EF4-FFF2-40B4-BE49-F238E27FC236}">
                <a16:creationId xmlns:a16="http://schemas.microsoft.com/office/drawing/2014/main" id="{CC1EB55E-AFE4-6656-23F4-FF35E5388176}"/>
              </a:ext>
            </a:extLst>
          </p:cNvPr>
          <p:cNvPicPr>
            <a:picLocks noChangeAspect="1"/>
          </p:cNvPicPr>
          <p:nvPr/>
        </p:nvPicPr>
        <p:blipFill>
          <a:blip r:embed="rId2"/>
          <a:stretch>
            <a:fillRect/>
          </a:stretch>
        </p:blipFill>
        <p:spPr>
          <a:xfrm>
            <a:off x="2653711" y="1561258"/>
            <a:ext cx="739204" cy="685859"/>
          </a:xfrm>
          <a:prstGeom prst="rect">
            <a:avLst/>
          </a:prstGeom>
        </p:spPr>
      </p:pic>
      <p:pic>
        <p:nvPicPr>
          <p:cNvPr id="8" name="Immagine 7">
            <a:extLst>
              <a:ext uri="{FF2B5EF4-FFF2-40B4-BE49-F238E27FC236}">
                <a16:creationId xmlns:a16="http://schemas.microsoft.com/office/drawing/2014/main" id="{AE7C1C1E-C951-1D58-1B7C-C658C8A91AAC}"/>
              </a:ext>
            </a:extLst>
          </p:cNvPr>
          <p:cNvPicPr>
            <a:picLocks noChangeAspect="1"/>
          </p:cNvPicPr>
          <p:nvPr/>
        </p:nvPicPr>
        <p:blipFill>
          <a:blip r:embed="rId3"/>
          <a:stretch>
            <a:fillRect/>
          </a:stretch>
        </p:blipFill>
        <p:spPr>
          <a:xfrm>
            <a:off x="2535724" y="4056700"/>
            <a:ext cx="723963" cy="685859"/>
          </a:xfrm>
          <a:prstGeom prst="rect">
            <a:avLst/>
          </a:prstGeom>
        </p:spPr>
      </p:pic>
    </p:spTree>
    <p:extLst>
      <p:ext uri="{BB962C8B-B14F-4D97-AF65-F5344CB8AC3E}">
        <p14:creationId xmlns:p14="http://schemas.microsoft.com/office/powerpoint/2010/main" val="3882747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en-US" sz="4400" dirty="0"/>
              <a:t>Bioeconomy: guiding principles</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Module: Horizontal skills / Learning Unit: Green skills / Sub Unit: Sustainability and related concepts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21</a:t>
            </a:fld>
            <a:endParaRPr lang="en-US" dirty="0"/>
          </a:p>
        </p:txBody>
      </p:sp>
      <p:sp>
        <p:nvSpPr>
          <p:cNvPr id="10" name="CasellaDiTesto 9">
            <a:extLst>
              <a:ext uri="{FF2B5EF4-FFF2-40B4-BE49-F238E27FC236}">
                <a16:creationId xmlns:a16="http://schemas.microsoft.com/office/drawing/2014/main" id="{3767E825-8727-CA19-1353-F085A6A21752}"/>
              </a:ext>
            </a:extLst>
          </p:cNvPr>
          <p:cNvSpPr txBox="1"/>
          <p:nvPr/>
        </p:nvSpPr>
        <p:spPr>
          <a:xfrm>
            <a:off x="373856" y="1482169"/>
            <a:ext cx="11444288" cy="5375831"/>
          </a:xfrm>
          <a:prstGeom prst="rect">
            <a:avLst/>
          </a:prstGeom>
          <a:noFill/>
        </p:spPr>
        <p:txBody>
          <a:bodyPr wrap="square">
            <a:spAutoFit/>
          </a:bodyPr>
          <a:lstStyle/>
          <a:p>
            <a:pPr algn="just">
              <a:spcAft>
                <a:spcPts val="1125"/>
              </a:spcAft>
            </a:pPr>
            <a:endParaRPr lang="en-US" sz="1800"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endParaRPr>
          </a:p>
          <a:p>
            <a:pPr algn="just">
              <a:spcAft>
                <a:spcPts val="1125"/>
              </a:spcAft>
            </a:pPr>
            <a:r>
              <a:rPr lang="en-US" sz="1800"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Global Collaboration</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spcAft>
                <a:spcPts val="1125"/>
              </a:spcAft>
            </a:pPr>
            <a:r>
              <a:rPr lang="en-US" sz="1800" i="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Principle</a:t>
            </a:r>
            <a:r>
              <a:rPr lang="en-US"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Bioeconomy efforts should encourage international collaboration, knowledge sharing, and the equitable distribution of benefits.</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spcAft>
                <a:spcPts val="1125"/>
              </a:spcAft>
            </a:pPr>
            <a:r>
              <a:rPr lang="en-US" sz="1800" i="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Explanation</a:t>
            </a:r>
            <a:r>
              <a:rPr lang="en-US"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The bioeconomy is a global endeavor. Collaboration between nations, organizations, and stakeholders is crucial to address global challenges like climate change, food security, and resource scarcity. This principle emphasizes sharing knowledge, technology, and benefits to achieve common goals.</a:t>
            </a:r>
          </a:p>
          <a:p>
            <a:pPr algn="just">
              <a:spcAft>
                <a:spcPts val="1125"/>
              </a:spcAft>
            </a:pP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spcAft>
                <a:spcPts val="1125"/>
              </a:spcAft>
            </a:pPr>
            <a:r>
              <a:rPr lang="en-US" sz="1800"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Responsible Governance</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spcAft>
                <a:spcPts val="1125"/>
              </a:spcAft>
            </a:pPr>
            <a:r>
              <a:rPr lang="en-US" sz="1800" i="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Principle</a:t>
            </a:r>
            <a:r>
              <a:rPr lang="en-US"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Effective governance and regulation are essential to ensure that bioeconomy activities are conducted responsibly and ethically.</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spcAft>
                <a:spcPts val="1125"/>
              </a:spcAft>
            </a:pPr>
            <a:r>
              <a:rPr lang="en-US" sz="1800" i="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Explanation</a:t>
            </a:r>
            <a:r>
              <a:rPr lang="en-US"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Governments and regulatory bodies play a critical role in establishing and enforcing policies, standards, and guidelines that promote responsible bioeconomy practices. This ensures that the principles of sustainability, ethics, and economic viability are upheld.</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endParaRPr lang="it-IT" u="sng" dirty="0"/>
          </a:p>
        </p:txBody>
      </p:sp>
      <p:pic>
        <p:nvPicPr>
          <p:cNvPr id="2" name="Immagine 1">
            <a:extLst>
              <a:ext uri="{FF2B5EF4-FFF2-40B4-BE49-F238E27FC236}">
                <a16:creationId xmlns:a16="http://schemas.microsoft.com/office/drawing/2014/main" id="{ED28CF77-0FFB-38F6-E940-17401C48ABC1}"/>
              </a:ext>
            </a:extLst>
          </p:cNvPr>
          <p:cNvPicPr>
            <a:picLocks noChangeAspect="1"/>
          </p:cNvPicPr>
          <p:nvPr/>
        </p:nvPicPr>
        <p:blipFill>
          <a:blip r:embed="rId2"/>
          <a:stretch>
            <a:fillRect/>
          </a:stretch>
        </p:blipFill>
        <p:spPr>
          <a:xfrm>
            <a:off x="2883807" y="1655405"/>
            <a:ext cx="685859" cy="701101"/>
          </a:xfrm>
          <a:prstGeom prst="rect">
            <a:avLst/>
          </a:prstGeom>
        </p:spPr>
      </p:pic>
      <p:pic>
        <p:nvPicPr>
          <p:cNvPr id="3" name="Immagine 2">
            <a:extLst>
              <a:ext uri="{FF2B5EF4-FFF2-40B4-BE49-F238E27FC236}">
                <a16:creationId xmlns:a16="http://schemas.microsoft.com/office/drawing/2014/main" id="{70C78526-693C-73BD-6012-9E2C87202B94}"/>
              </a:ext>
            </a:extLst>
          </p:cNvPr>
          <p:cNvPicPr>
            <a:picLocks noChangeAspect="1"/>
          </p:cNvPicPr>
          <p:nvPr/>
        </p:nvPicPr>
        <p:blipFill>
          <a:blip r:embed="rId3"/>
          <a:stretch>
            <a:fillRect/>
          </a:stretch>
        </p:blipFill>
        <p:spPr>
          <a:xfrm>
            <a:off x="2883808" y="4077901"/>
            <a:ext cx="685859" cy="736044"/>
          </a:xfrm>
          <a:prstGeom prst="rect">
            <a:avLst/>
          </a:prstGeom>
        </p:spPr>
      </p:pic>
    </p:spTree>
    <p:extLst>
      <p:ext uri="{BB962C8B-B14F-4D97-AF65-F5344CB8AC3E}">
        <p14:creationId xmlns:p14="http://schemas.microsoft.com/office/powerpoint/2010/main" val="3450448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en-US" sz="4400" dirty="0"/>
              <a:t>Sectors and networks of the bioeconomy</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Module: Horizontal skills / Learning Unit: Green skills / Sub Unit: Sustainability and related concepts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22</a:t>
            </a:fld>
            <a:endParaRPr lang="en-US" dirty="0"/>
          </a:p>
        </p:txBody>
      </p:sp>
      <p:pic>
        <p:nvPicPr>
          <p:cNvPr id="4" name="Immagine 3">
            <a:extLst>
              <a:ext uri="{FF2B5EF4-FFF2-40B4-BE49-F238E27FC236}">
                <a16:creationId xmlns:a16="http://schemas.microsoft.com/office/drawing/2014/main" id="{C8B40B30-A14A-CD3E-3A5E-21A0543344C1}"/>
              </a:ext>
            </a:extLst>
          </p:cNvPr>
          <p:cNvPicPr>
            <a:picLocks noChangeAspect="1"/>
          </p:cNvPicPr>
          <p:nvPr/>
        </p:nvPicPr>
        <p:blipFill>
          <a:blip r:embed="rId2"/>
          <a:stretch>
            <a:fillRect/>
          </a:stretch>
        </p:blipFill>
        <p:spPr>
          <a:xfrm>
            <a:off x="268015" y="1468322"/>
            <a:ext cx="11727333" cy="4412215"/>
          </a:xfrm>
          <a:prstGeom prst="rect">
            <a:avLst/>
          </a:prstGeom>
        </p:spPr>
      </p:pic>
      <p:sp>
        <p:nvSpPr>
          <p:cNvPr id="8" name="CasellaDiTesto 7">
            <a:extLst>
              <a:ext uri="{FF2B5EF4-FFF2-40B4-BE49-F238E27FC236}">
                <a16:creationId xmlns:a16="http://schemas.microsoft.com/office/drawing/2014/main" id="{F7828F58-9A43-2F3F-9A22-982A57B51346}"/>
              </a:ext>
            </a:extLst>
          </p:cNvPr>
          <p:cNvSpPr txBox="1"/>
          <p:nvPr/>
        </p:nvSpPr>
        <p:spPr>
          <a:xfrm>
            <a:off x="5059138" y="6000060"/>
            <a:ext cx="1980422" cy="261610"/>
          </a:xfrm>
          <a:prstGeom prst="rect">
            <a:avLst/>
          </a:prstGeom>
          <a:noFill/>
        </p:spPr>
        <p:txBody>
          <a:bodyPr wrap="square">
            <a:spAutoFit/>
          </a:bodyPr>
          <a:lstStyle/>
          <a:p>
            <a:r>
              <a:rPr lang="en-GB" sz="1100" dirty="0">
                <a:solidFill>
                  <a:srgbClr val="000000"/>
                </a:solidFill>
                <a:effectLst/>
                <a:ea typeface="Times New Roman" panose="02020603050405020304" pitchFamily="18" charset="0"/>
                <a:cs typeface="Open Sans" panose="020B0606030504020204" pitchFamily="34" charset="0"/>
              </a:rPr>
              <a:t>(Source: </a:t>
            </a:r>
            <a:r>
              <a:rPr lang="en-GB" sz="1100" u="sng" dirty="0">
                <a:solidFill>
                  <a:srgbClr val="000000"/>
                </a:solidFill>
                <a:effectLst/>
                <a:ea typeface="Times New Roman" panose="02020603050405020304" pitchFamily="18" charset="0"/>
                <a:cs typeface="Open Sans" panose="020B0606030504020204" pitchFamily="34" charset="0"/>
                <a:hlinkClick r:id="rId3"/>
              </a:rPr>
              <a:t>Trigo, E. et al., 2023</a:t>
            </a:r>
            <a:r>
              <a:rPr lang="en-GB" sz="1100" u="sng" dirty="0">
                <a:solidFill>
                  <a:srgbClr val="000000"/>
                </a:solidFill>
                <a:effectLst/>
                <a:ea typeface="Times New Roman" panose="02020603050405020304" pitchFamily="18" charset="0"/>
                <a:cs typeface="Open Sans" panose="020B0606030504020204" pitchFamily="34" charset="0"/>
              </a:rPr>
              <a:t>)</a:t>
            </a:r>
            <a:endParaRPr lang="it-IT" sz="1100" dirty="0"/>
          </a:p>
        </p:txBody>
      </p:sp>
    </p:spTree>
    <p:extLst>
      <p:ext uri="{BB962C8B-B14F-4D97-AF65-F5344CB8AC3E}">
        <p14:creationId xmlns:p14="http://schemas.microsoft.com/office/powerpoint/2010/main" val="1205777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en-US" sz="4400" dirty="0"/>
              <a:t>The bioeconomy and food security</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Module: Horizontal skills / Learning Unit: Green skills / Sub Unit: Sustainability and related concepts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23</a:t>
            </a:fld>
            <a:endParaRPr lang="en-US" dirty="0"/>
          </a:p>
        </p:txBody>
      </p:sp>
      <p:pic>
        <p:nvPicPr>
          <p:cNvPr id="2" name="Immagine 1">
            <a:extLst>
              <a:ext uri="{FF2B5EF4-FFF2-40B4-BE49-F238E27FC236}">
                <a16:creationId xmlns:a16="http://schemas.microsoft.com/office/drawing/2014/main" id="{CDA7715D-01FE-6E35-6162-1CE1D3242C5E}"/>
              </a:ext>
            </a:extLst>
          </p:cNvPr>
          <p:cNvPicPr>
            <a:picLocks noChangeAspect="1"/>
          </p:cNvPicPr>
          <p:nvPr/>
        </p:nvPicPr>
        <p:blipFill>
          <a:blip r:embed="rId2"/>
          <a:stretch>
            <a:fillRect/>
          </a:stretch>
        </p:blipFill>
        <p:spPr>
          <a:xfrm>
            <a:off x="1835919" y="1292091"/>
            <a:ext cx="8520162" cy="4838765"/>
          </a:xfrm>
          <a:prstGeom prst="rect">
            <a:avLst/>
          </a:prstGeom>
        </p:spPr>
      </p:pic>
      <p:sp>
        <p:nvSpPr>
          <p:cNvPr id="3" name="CasellaDiTesto 2">
            <a:extLst>
              <a:ext uri="{FF2B5EF4-FFF2-40B4-BE49-F238E27FC236}">
                <a16:creationId xmlns:a16="http://schemas.microsoft.com/office/drawing/2014/main" id="{E9D68533-7CED-DF2D-CF96-588DE6037446}"/>
              </a:ext>
            </a:extLst>
          </p:cNvPr>
          <p:cNvSpPr txBox="1"/>
          <p:nvPr/>
        </p:nvSpPr>
        <p:spPr>
          <a:xfrm>
            <a:off x="4825872" y="6208678"/>
            <a:ext cx="2446953" cy="266767"/>
          </a:xfrm>
          <a:prstGeom prst="rect">
            <a:avLst/>
          </a:prstGeom>
          <a:noFill/>
        </p:spPr>
        <p:txBody>
          <a:bodyPr wrap="square">
            <a:spAutoFit/>
          </a:bodyPr>
          <a:lstStyle/>
          <a:p>
            <a:r>
              <a:rPr lang="en-GB" sz="1100" dirty="0">
                <a:solidFill>
                  <a:srgbClr val="000000"/>
                </a:solidFill>
                <a:effectLst/>
                <a:ea typeface="Times New Roman" panose="02020603050405020304" pitchFamily="18" charset="0"/>
                <a:cs typeface="Open Sans" panose="020B0606030504020204" pitchFamily="34" charset="0"/>
              </a:rPr>
              <a:t>(Source: </a:t>
            </a:r>
            <a:r>
              <a:rPr lang="en-GB" sz="1100" u="sng" dirty="0">
                <a:solidFill>
                  <a:srgbClr val="000000"/>
                </a:solidFill>
                <a:effectLst/>
                <a:ea typeface="Times New Roman" panose="02020603050405020304" pitchFamily="18" charset="0"/>
                <a:cs typeface="Open Sans" panose="020B0606030504020204" pitchFamily="34" charset="0"/>
                <a:hlinkClick r:id="rId3"/>
              </a:rPr>
              <a:t>European Commission</a:t>
            </a:r>
            <a:r>
              <a:rPr lang="en-GB" sz="1100" u="sng" dirty="0">
                <a:solidFill>
                  <a:srgbClr val="0000FF"/>
                </a:solidFill>
                <a:effectLst/>
                <a:ea typeface="Times New Roman" panose="02020603050405020304" pitchFamily="18" charset="0"/>
                <a:cs typeface="Open Sans" panose="020B0606030504020204" pitchFamily="34" charset="0"/>
              </a:rPr>
              <a:t>, 2021</a:t>
            </a:r>
            <a:r>
              <a:rPr lang="en-GB" sz="1100" dirty="0">
                <a:solidFill>
                  <a:srgbClr val="000000"/>
                </a:solidFill>
                <a:effectLst/>
                <a:ea typeface="Times New Roman" panose="02020603050405020304" pitchFamily="18" charset="0"/>
                <a:cs typeface="Open Sans" panose="020B0606030504020204" pitchFamily="34" charset="0"/>
              </a:rPr>
              <a:t>)</a:t>
            </a:r>
            <a:endParaRPr lang="it-IT" sz="1100" dirty="0"/>
          </a:p>
        </p:txBody>
      </p:sp>
    </p:spTree>
    <p:extLst>
      <p:ext uri="{BB962C8B-B14F-4D97-AF65-F5344CB8AC3E}">
        <p14:creationId xmlns:p14="http://schemas.microsoft.com/office/powerpoint/2010/main" val="632317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en-US" sz="4400" dirty="0"/>
              <a:t>The bioeconomy and value addition</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Module: Horizontal skills / Learning Unit: Green skills / Sub Unit: Sustainability and related concepts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24</a:t>
            </a:fld>
            <a:endParaRPr lang="en-US" dirty="0"/>
          </a:p>
        </p:txBody>
      </p:sp>
      <p:pic>
        <p:nvPicPr>
          <p:cNvPr id="4" name="Immagine 3">
            <a:extLst>
              <a:ext uri="{FF2B5EF4-FFF2-40B4-BE49-F238E27FC236}">
                <a16:creationId xmlns:a16="http://schemas.microsoft.com/office/drawing/2014/main" id="{EA1CCB49-B1CC-9653-2547-6A1DF65C6168}"/>
              </a:ext>
            </a:extLst>
          </p:cNvPr>
          <p:cNvPicPr>
            <a:picLocks noChangeAspect="1"/>
          </p:cNvPicPr>
          <p:nvPr/>
        </p:nvPicPr>
        <p:blipFill>
          <a:blip r:embed="rId2"/>
          <a:stretch>
            <a:fillRect/>
          </a:stretch>
        </p:blipFill>
        <p:spPr>
          <a:xfrm>
            <a:off x="1682777" y="1497857"/>
            <a:ext cx="8826446" cy="4586491"/>
          </a:xfrm>
          <a:prstGeom prst="rect">
            <a:avLst/>
          </a:prstGeom>
        </p:spPr>
      </p:pic>
      <p:sp>
        <p:nvSpPr>
          <p:cNvPr id="8" name="CasellaDiTesto 7">
            <a:extLst>
              <a:ext uri="{FF2B5EF4-FFF2-40B4-BE49-F238E27FC236}">
                <a16:creationId xmlns:a16="http://schemas.microsoft.com/office/drawing/2014/main" id="{027D9D20-7C01-A022-AB98-3112C496047D}"/>
              </a:ext>
            </a:extLst>
          </p:cNvPr>
          <p:cNvSpPr txBox="1"/>
          <p:nvPr/>
        </p:nvSpPr>
        <p:spPr>
          <a:xfrm>
            <a:off x="9121606" y="6108071"/>
            <a:ext cx="2775234" cy="261610"/>
          </a:xfrm>
          <a:prstGeom prst="rect">
            <a:avLst/>
          </a:prstGeom>
          <a:noFill/>
        </p:spPr>
        <p:txBody>
          <a:bodyPr wrap="square">
            <a:spAutoFit/>
          </a:bodyPr>
          <a:lstStyle/>
          <a:p>
            <a:pPr algn="just">
              <a:spcAft>
                <a:spcPts val="1000"/>
              </a:spcAft>
            </a:pPr>
            <a:r>
              <a:rPr lang="en-GB" sz="1100" i="1" dirty="0">
                <a:solidFill>
                  <a:srgbClr val="1F497D"/>
                </a:solidFill>
                <a:effectLst/>
                <a:ea typeface="Times New Roman" panose="02020603050405020304" pitchFamily="18" charset="0"/>
                <a:cs typeface="Open Sans" panose="020B0606030504020204" pitchFamily="34" charset="0"/>
              </a:rPr>
              <a:t>(Source: </a:t>
            </a:r>
            <a:r>
              <a:rPr lang="en-GB" sz="1100" i="1" u="sng" dirty="0">
                <a:solidFill>
                  <a:srgbClr val="1F497D"/>
                </a:solidFill>
                <a:effectLst/>
                <a:ea typeface="Times New Roman" panose="02020603050405020304" pitchFamily="18" charset="0"/>
                <a:cs typeface="Open Sans" panose="020B0606030504020204" pitchFamily="34" charset="0"/>
                <a:hlinkClick r:id="rId3"/>
              </a:rPr>
              <a:t>European Commission</a:t>
            </a:r>
            <a:r>
              <a:rPr lang="en-GB" sz="1100" i="1" u="sng" dirty="0">
                <a:solidFill>
                  <a:srgbClr val="0000FF"/>
                </a:solidFill>
                <a:effectLst/>
                <a:ea typeface="Times New Roman" panose="02020603050405020304" pitchFamily="18" charset="0"/>
                <a:cs typeface="Open Sans" panose="020B0606030504020204" pitchFamily="34" charset="0"/>
              </a:rPr>
              <a:t>, 2019</a:t>
            </a:r>
            <a:r>
              <a:rPr lang="en-GB" sz="1100" i="1" dirty="0">
                <a:solidFill>
                  <a:srgbClr val="1F497D"/>
                </a:solidFill>
                <a:effectLst/>
                <a:ea typeface="Times New Roman" panose="02020603050405020304" pitchFamily="18" charset="0"/>
                <a:cs typeface="Open Sans" panose="020B0606030504020204" pitchFamily="34" charset="0"/>
              </a:rPr>
              <a:t>)</a:t>
            </a:r>
            <a:endParaRPr lang="it-IT" sz="1100" i="1" dirty="0">
              <a:solidFill>
                <a:srgbClr val="1F497D"/>
              </a:solidFill>
              <a:effectLst/>
              <a:ea typeface="Times New Roman" panose="02020603050405020304" pitchFamily="18" charset="0"/>
              <a:cs typeface="Open Sans" panose="020B0606030504020204" pitchFamily="34" charset="0"/>
            </a:endParaRPr>
          </a:p>
        </p:txBody>
      </p:sp>
    </p:spTree>
    <p:extLst>
      <p:ext uri="{BB962C8B-B14F-4D97-AF65-F5344CB8AC3E}">
        <p14:creationId xmlns:p14="http://schemas.microsoft.com/office/powerpoint/2010/main" val="1243268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en-US" sz="4400" dirty="0"/>
              <a:t>The bioeconomy and job creation in the EU</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Module: Horizontal skills / Learning Unit: Green skills / Sub Unit: Sustainability and related concepts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25</a:t>
            </a:fld>
            <a:endParaRPr lang="en-US" dirty="0"/>
          </a:p>
        </p:txBody>
      </p:sp>
      <p:pic>
        <p:nvPicPr>
          <p:cNvPr id="2" name="Immagine 1">
            <a:extLst>
              <a:ext uri="{FF2B5EF4-FFF2-40B4-BE49-F238E27FC236}">
                <a16:creationId xmlns:a16="http://schemas.microsoft.com/office/drawing/2014/main" id="{52CB371C-BACA-E9AD-81D8-D91FDC9650BF}"/>
              </a:ext>
            </a:extLst>
          </p:cNvPr>
          <p:cNvPicPr>
            <a:picLocks noChangeAspect="1"/>
          </p:cNvPicPr>
          <p:nvPr/>
        </p:nvPicPr>
        <p:blipFill>
          <a:blip r:embed="rId2"/>
          <a:stretch>
            <a:fillRect/>
          </a:stretch>
        </p:blipFill>
        <p:spPr>
          <a:xfrm>
            <a:off x="3759302" y="1476341"/>
            <a:ext cx="4673396" cy="4880009"/>
          </a:xfrm>
          <a:prstGeom prst="rect">
            <a:avLst/>
          </a:prstGeom>
        </p:spPr>
      </p:pic>
      <p:sp>
        <p:nvSpPr>
          <p:cNvPr id="3" name="CasellaDiTesto 2">
            <a:extLst>
              <a:ext uri="{FF2B5EF4-FFF2-40B4-BE49-F238E27FC236}">
                <a16:creationId xmlns:a16="http://schemas.microsoft.com/office/drawing/2014/main" id="{2D5143F6-4B21-A54E-FC7E-D8EE733C176A}"/>
              </a:ext>
            </a:extLst>
          </p:cNvPr>
          <p:cNvSpPr txBox="1"/>
          <p:nvPr/>
        </p:nvSpPr>
        <p:spPr>
          <a:xfrm>
            <a:off x="8627007" y="6108071"/>
            <a:ext cx="1999083" cy="261610"/>
          </a:xfrm>
          <a:prstGeom prst="rect">
            <a:avLst/>
          </a:prstGeom>
          <a:noFill/>
        </p:spPr>
        <p:txBody>
          <a:bodyPr wrap="square">
            <a:spAutoFit/>
          </a:bodyPr>
          <a:lstStyle/>
          <a:p>
            <a:r>
              <a:rPr lang="en-GB" sz="1100" dirty="0">
                <a:solidFill>
                  <a:srgbClr val="000000"/>
                </a:solidFill>
                <a:effectLst/>
                <a:ea typeface="Times New Roman" panose="02020603050405020304" pitchFamily="18" charset="0"/>
                <a:cs typeface="Open Sans" panose="020B0606030504020204" pitchFamily="34" charset="0"/>
              </a:rPr>
              <a:t>(Source: </a:t>
            </a:r>
            <a:r>
              <a:rPr lang="en-GB" sz="1100" u="sng" dirty="0">
                <a:solidFill>
                  <a:srgbClr val="000000"/>
                </a:solidFill>
                <a:effectLst/>
                <a:ea typeface="Times New Roman" panose="02020603050405020304" pitchFamily="18" charset="0"/>
                <a:cs typeface="Open Sans" panose="020B0606030504020204" pitchFamily="34" charset="0"/>
                <a:hlinkClick r:id="rId3"/>
              </a:rPr>
              <a:t>EU Science Hub</a:t>
            </a:r>
            <a:r>
              <a:rPr lang="en-GB" sz="1100" u="sng" dirty="0">
                <a:solidFill>
                  <a:srgbClr val="0000FF"/>
                </a:solidFill>
                <a:effectLst/>
                <a:ea typeface="Times New Roman" panose="02020603050405020304" pitchFamily="18" charset="0"/>
                <a:cs typeface="Open Sans" panose="020B0606030504020204" pitchFamily="34" charset="0"/>
              </a:rPr>
              <a:t>, 2020</a:t>
            </a:r>
            <a:r>
              <a:rPr lang="en-GB" sz="1100" dirty="0">
                <a:solidFill>
                  <a:srgbClr val="000000"/>
                </a:solidFill>
                <a:effectLst/>
                <a:ea typeface="Times New Roman" panose="02020603050405020304" pitchFamily="18" charset="0"/>
                <a:cs typeface="Open Sans" panose="020B0606030504020204" pitchFamily="34" charset="0"/>
              </a:rPr>
              <a:t>)</a:t>
            </a:r>
            <a:endParaRPr lang="it-IT" sz="1100" dirty="0"/>
          </a:p>
        </p:txBody>
      </p:sp>
    </p:spTree>
    <p:extLst>
      <p:ext uri="{BB962C8B-B14F-4D97-AF65-F5344CB8AC3E}">
        <p14:creationId xmlns:p14="http://schemas.microsoft.com/office/powerpoint/2010/main" val="3583778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it-IT" dirty="0"/>
              <a:t>Practical Activity #3</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Module: Horizontal skills / Learning Unit: Green skills / Sub Unit: Sustainability and related concepts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26</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8" y="1781175"/>
            <a:ext cx="10291355" cy="4394200"/>
          </a:xfrm>
        </p:spPr>
        <p:txBody>
          <a:bodyPr/>
          <a:lstStyle/>
          <a:p>
            <a:pPr marL="0" indent="0" algn="ctr">
              <a:buNone/>
            </a:pPr>
            <a:endParaRPr lang="en-US" i="1" dirty="0">
              <a:solidFill>
                <a:srgbClr val="000000"/>
              </a:solidFill>
              <a:latin typeface="Calibri" panose="020F0502020204030204" pitchFamily="34" charset="0"/>
              <a:ea typeface="Calibri" panose="020F0502020204030204" pitchFamily="34" charset="0"/>
            </a:endParaRPr>
          </a:p>
          <a:p>
            <a:pPr marL="0" indent="0" algn="ctr">
              <a:buNone/>
            </a:pPr>
            <a:endParaRPr lang="en-US" sz="2800" i="1" dirty="0">
              <a:solidFill>
                <a:srgbClr val="000000"/>
              </a:solidFill>
              <a:effectLst/>
              <a:latin typeface="Calibri" panose="020F0502020204030204" pitchFamily="34" charset="0"/>
              <a:ea typeface="Calibri" panose="020F0502020204030204" pitchFamily="34" charset="0"/>
            </a:endParaRPr>
          </a:p>
          <a:p>
            <a:pPr marL="0" indent="0" algn="ctr">
              <a:buNone/>
            </a:pPr>
            <a:r>
              <a:rPr lang="en-US" i="1" dirty="0">
                <a:solidFill>
                  <a:srgbClr val="000000"/>
                </a:solidFill>
                <a:latin typeface="Calibri" panose="020F0502020204030204" pitchFamily="34" charset="0"/>
                <a:ea typeface="Calibri" panose="020F0502020204030204" pitchFamily="34" charset="0"/>
              </a:rPr>
              <a:t>Group Activity</a:t>
            </a:r>
          </a:p>
          <a:p>
            <a:pPr marL="0" indent="0" algn="ctr">
              <a:buNone/>
            </a:pPr>
            <a:r>
              <a:rPr lang="en-US" i="1" dirty="0">
                <a:solidFill>
                  <a:srgbClr val="000000"/>
                </a:solidFill>
                <a:latin typeface="Calibri" panose="020F0502020204030204" pitchFamily="34" charset="0"/>
                <a:ea typeface="Calibri" panose="020F0502020204030204" pitchFamily="34" charset="0"/>
              </a:rPr>
              <a:t>Split in teams of 4. Each team based on one of the key principles of Bioeconomy will try to identify examples with practices that are fully aligned with it. Discuss your findings with your peers. </a:t>
            </a:r>
          </a:p>
          <a:p>
            <a:pPr marL="0" indent="0" algn="ctr">
              <a:buNone/>
            </a:pPr>
            <a:endParaRPr lang="en-US" i="1" dirty="0">
              <a:solidFill>
                <a:srgbClr val="00000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939704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8331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833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it-IT" dirty="0"/>
              <a:t>Content</a:t>
            </a:r>
            <a:endParaRPr lang="en-GB" dirty="0"/>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lstStyle/>
          <a:p>
            <a:pPr marL="342900" indent="-342900">
              <a:buFont typeface="+mj-lt"/>
              <a:buAutoNum type="arabicPeriod"/>
            </a:pPr>
            <a:r>
              <a:rPr lang="it-IT" dirty="0"/>
              <a:t>UN 2030 Agenda and the </a:t>
            </a:r>
            <a:r>
              <a:rPr lang="it-IT" dirty="0" err="1"/>
              <a:t>Sustainable</a:t>
            </a:r>
            <a:r>
              <a:rPr lang="it-IT" dirty="0"/>
              <a:t> Development Goals (</a:t>
            </a:r>
            <a:r>
              <a:rPr lang="it-IT" dirty="0" err="1"/>
              <a:t>SDGs</a:t>
            </a:r>
            <a:r>
              <a:rPr lang="it-IT" dirty="0"/>
              <a:t>)</a:t>
            </a:r>
          </a:p>
          <a:p>
            <a:pPr marL="342900" indent="-342900">
              <a:buFont typeface="+mj-lt"/>
              <a:buAutoNum type="arabicPeriod"/>
            </a:pPr>
            <a:endParaRPr lang="it-IT" dirty="0"/>
          </a:p>
          <a:p>
            <a:pPr marL="342900" indent="-342900">
              <a:buFont typeface="+mj-lt"/>
              <a:buAutoNum type="arabicPeriod"/>
            </a:pPr>
            <a:r>
              <a:rPr lang="it-IT" dirty="0"/>
              <a:t>Relation </a:t>
            </a:r>
            <a:r>
              <a:rPr lang="it-IT" dirty="0" err="1"/>
              <a:t>between</a:t>
            </a:r>
            <a:r>
              <a:rPr lang="it-IT" dirty="0"/>
              <a:t> the </a:t>
            </a:r>
            <a:r>
              <a:rPr lang="it-IT" dirty="0" err="1"/>
              <a:t>SDGs</a:t>
            </a:r>
            <a:r>
              <a:rPr lang="it-IT" dirty="0"/>
              <a:t> and the </a:t>
            </a:r>
            <a:r>
              <a:rPr lang="it-IT" dirty="0" err="1"/>
              <a:t>bioeconomy</a:t>
            </a:r>
            <a:r>
              <a:rPr lang="it-IT" dirty="0"/>
              <a:t> and farming </a:t>
            </a:r>
            <a:r>
              <a:rPr lang="it-IT" dirty="0" err="1"/>
              <a:t>context</a:t>
            </a:r>
            <a:endParaRPr lang="it-IT" dirty="0"/>
          </a:p>
          <a:p>
            <a:pPr marL="342900" indent="-342900">
              <a:buFont typeface="+mj-lt"/>
              <a:buAutoNum type="arabicPeriod"/>
            </a:pPr>
            <a:endParaRPr lang="it-IT" dirty="0"/>
          </a:p>
          <a:p>
            <a:pPr marL="342900" indent="-342900">
              <a:buFont typeface="+mj-lt"/>
              <a:buAutoNum type="arabicPeriod"/>
            </a:pPr>
            <a:r>
              <a:rPr lang="it-IT" dirty="0"/>
              <a:t>EU Green New Deal</a:t>
            </a:r>
          </a:p>
          <a:p>
            <a:pPr marL="342900" indent="-342900">
              <a:buFont typeface="+mj-lt"/>
              <a:buAutoNum type="arabicPeriod"/>
            </a:pPr>
            <a:endParaRPr lang="it-IT" dirty="0"/>
          </a:p>
          <a:p>
            <a:pPr marL="342900" indent="-342900">
              <a:buFont typeface="+mj-lt"/>
              <a:buAutoNum type="arabicPeriod"/>
            </a:pPr>
            <a:r>
              <a:rPr lang="it-IT" dirty="0"/>
              <a:t>Farm to </a:t>
            </a:r>
            <a:r>
              <a:rPr lang="it-IT" dirty="0" err="1"/>
              <a:t>Fork</a:t>
            </a:r>
            <a:r>
              <a:rPr lang="it-IT" dirty="0"/>
              <a:t> strategy</a:t>
            </a:r>
          </a:p>
          <a:p>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sz="1200" dirty="0">
                <a:solidFill>
                  <a:schemeClr val="bg1">
                    <a:lumMod val="65000"/>
                  </a:schemeClr>
                </a:solidFill>
              </a:rPr>
              <a:t>Module: Horizontal skills / Learning Unit: Green skills / Sub Unit: International and European key directives</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29</a:t>
            </a:fld>
            <a:endParaRPr lang="en-US" dirty="0"/>
          </a:p>
        </p:txBody>
      </p:sp>
    </p:spTree>
    <p:extLst>
      <p:ext uri="{BB962C8B-B14F-4D97-AF65-F5344CB8AC3E}">
        <p14:creationId xmlns:p14="http://schemas.microsoft.com/office/powerpoint/2010/main" val="1324566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it-IT" dirty="0"/>
              <a:t>Content</a:t>
            </a:r>
            <a:endParaRPr lang="en-GB" dirty="0"/>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lstStyle/>
          <a:p>
            <a:pPr marL="342900" indent="-342900">
              <a:buFont typeface="+mj-lt"/>
              <a:buAutoNum type="arabicPeriod"/>
            </a:pPr>
            <a:r>
              <a:rPr lang="it-IT" dirty="0"/>
              <a:t>The concept of </a:t>
            </a:r>
            <a:r>
              <a:rPr lang="it-IT" dirty="0" err="1"/>
              <a:t>Sustainability</a:t>
            </a:r>
            <a:r>
              <a:rPr lang="it-IT" dirty="0"/>
              <a:t> and </a:t>
            </a:r>
            <a:r>
              <a:rPr lang="it-IT" dirty="0" err="1"/>
              <a:t>its</a:t>
            </a:r>
            <a:r>
              <a:rPr lang="it-IT" dirty="0"/>
              <a:t> </a:t>
            </a:r>
            <a:r>
              <a:rPr lang="it-IT" dirty="0" err="1"/>
              <a:t>three</a:t>
            </a:r>
            <a:r>
              <a:rPr lang="it-IT" dirty="0"/>
              <a:t> </a:t>
            </a:r>
            <a:r>
              <a:rPr lang="it-IT" dirty="0" err="1"/>
              <a:t>pillars</a:t>
            </a:r>
            <a:endParaRPr lang="it-IT" dirty="0"/>
          </a:p>
          <a:p>
            <a:pPr marL="342900" indent="-342900">
              <a:buFont typeface="+mj-lt"/>
              <a:buAutoNum type="arabicPeriod"/>
            </a:pPr>
            <a:endParaRPr lang="it-IT" dirty="0"/>
          </a:p>
          <a:p>
            <a:pPr marL="342900" indent="-342900">
              <a:buFont typeface="+mj-lt"/>
              <a:buAutoNum type="arabicPeriod"/>
            </a:pPr>
            <a:r>
              <a:rPr lang="it-IT" dirty="0"/>
              <a:t>Green Economy</a:t>
            </a:r>
          </a:p>
          <a:p>
            <a:pPr marL="342900" indent="-342900">
              <a:buFont typeface="+mj-lt"/>
              <a:buAutoNum type="arabicPeriod"/>
            </a:pPr>
            <a:endParaRPr lang="it-IT" dirty="0"/>
          </a:p>
          <a:p>
            <a:pPr marL="342900" indent="-342900">
              <a:buFont typeface="+mj-lt"/>
              <a:buAutoNum type="arabicPeriod"/>
            </a:pPr>
            <a:r>
              <a:rPr lang="it-IT" dirty="0" err="1"/>
              <a:t>Circular</a:t>
            </a:r>
            <a:r>
              <a:rPr lang="it-IT" dirty="0"/>
              <a:t> Economy</a:t>
            </a:r>
          </a:p>
          <a:p>
            <a:pPr marL="342900" indent="-342900">
              <a:buFont typeface="+mj-lt"/>
              <a:buAutoNum type="arabicPeriod"/>
            </a:pPr>
            <a:endParaRPr lang="it-IT" dirty="0"/>
          </a:p>
          <a:p>
            <a:pPr marL="342900" indent="-342900">
              <a:buFont typeface="+mj-lt"/>
              <a:buAutoNum type="arabicPeriod"/>
            </a:pPr>
            <a:r>
              <a:rPr lang="it-IT" dirty="0" err="1"/>
              <a:t>Bioeconomy</a:t>
            </a:r>
            <a:endParaRPr lang="it-IT" dirty="0"/>
          </a:p>
          <a:p>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sz="1200" dirty="0">
                <a:solidFill>
                  <a:schemeClr val="bg1">
                    <a:lumMod val="65000"/>
                  </a:schemeClr>
                </a:solidFill>
              </a:rPr>
              <a:t>Module: Horizontal skills / Learning Unit: Green skills / Sub Unit: Sustainability and related concepts</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511451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3B908467-67E5-19D5-0A8E-B407ECAB4A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58726" y="2279384"/>
            <a:ext cx="5848035" cy="3944838"/>
          </a:xfrm>
          <a:prstGeom prst="rect">
            <a:avLst/>
          </a:prstGeom>
          <a:noFill/>
        </p:spPr>
      </p:pic>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lstStyle/>
          <a:p>
            <a:r>
              <a:rPr lang="it-IT" sz="4400" dirty="0"/>
              <a:t>UN 2030 Agenda and the </a:t>
            </a:r>
            <a:r>
              <a:rPr lang="it-IT" sz="4400" dirty="0" err="1"/>
              <a:t>SDGs</a:t>
            </a:r>
            <a:endParaRPr lang="en-GB" dirty="0"/>
          </a:p>
        </p:txBody>
      </p:sp>
      <p:sp>
        <p:nvSpPr>
          <p:cNvPr id="3" name="Segnaposto contenuto 2">
            <a:extLst>
              <a:ext uri="{FF2B5EF4-FFF2-40B4-BE49-F238E27FC236}">
                <a16:creationId xmlns:a16="http://schemas.microsoft.com/office/drawing/2014/main" id="{BBAB9142-6411-6685-EC1E-F0EE8EA56354}"/>
              </a:ext>
            </a:extLst>
          </p:cNvPr>
          <p:cNvSpPr>
            <a:spLocks noGrp="1"/>
          </p:cNvSpPr>
          <p:nvPr>
            <p:ph sz="half" idx="1"/>
          </p:nvPr>
        </p:nvSpPr>
        <p:spPr>
          <a:xfrm>
            <a:off x="838200" y="1825625"/>
            <a:ext cx="10515600" cy="877888"/>
          </a:xfrm>
        </p:spPr>
        <p:txBody>
          <a:bodyPr>
            <a:normAutofit/>
          </a:bodyPr>
          <a:lstStyle/>
          <a:p>
            <a:pPr marL="0" indent="0">
              <a:buNone/>
            </a:pPr>
            <a:r>
              <a:rPr lang="en-US" sz="2000" kern="100" dirty="0">
                <a:latin typeface="Calibri" panose="020F0502020204030204" pitchFamily="34" charset="0"/>
                <a:ea typeface="Calibri" panose="020F0502020204030204" pitchFamily="34" charset="0"/>
              </a:rPr>
              <a:t>Com</a:t>
            </a:r>
            <a:r>
              <a:rPr lang="en-US" sz="2000" kern="100" dirty="0">
                <a:effectLst/>
                <a:latin typeface="Calibri" panose="020F0502020204030204" pitchFamily="34" charset="0"/>
                <a:ea typeface="Calibri" panose="020F0502020204030204" pitchFamily="34" charset="0"/>
              </a:rPr>
              <a:t>prehensive global framework adopted by all 193 United Nations member states in September 2015, at its core has </a:t>
            </a:r>
            <a:r>
              <a:rPr lang="en-US" sz="2000" b="1" kern="100" dirty="0">
                <a:effectLst/>
                <a:latin typeface="Calibri" panose="020F0502020204030204" pitchFamily="34" charset="0"/>
                <a:ea typeface="Calibri" panose="020F0502020204030204" pitchFamily="34" charset="0"/>
              </a:rPr>
              <a:t>17 goals (SDGs).</a:t>
            </a:r>
            <a:endParaRPr lang="it-IT" sz="1400" b="1" dirty="0"/>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sz="1200" dirty="0">
                <a:solidFill>
                  <a:schemeClr val="bg1">
                    <a:lumMod val="65000"/>
                  </a:schemeClr>
                </a:solidFill>
              </a:rPr>
              <a:t>Module: Horizontal skills / Learning Unit: Green skills / Sub Unit: International and European key directives</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30</a:t>
            </a:fld>
            <a:endParaRPr lang="en-US" dirty="0"/>
          </a:p>
        </p:txBody>
      </p:sp>
      <p:sp>
        <p:nvSpPr>
          <p:cNvPr id="4" name="Segnaposto contenuto 7">
            <a:extLst>
              <a:ext uri="{FF2B5EF4-FFF2-40B4-BE49-F238E27FC236}">
                <a16:creationId xmlns:a16="http://schemas.microsoft.com/office/drawing/2014/main" id="{CD748719-E857-F999-B714-69046D25E37C}"/>
              </a:ext>
            </a:extLst>
          </p:cNvPr>
          <p:cNvSpPr txBox="1">
            <a:spLocks/>
          </p:cNvSpPr>
          <p:nvPr/>
        </p:nvSpPr>
        <p:spPr>
          <a:xfrm>
            <a:off x="696259" y="3021733"/>
            <a:ext cx="8976360" cy="31463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000000"/>
                </a:solidFill>
                <a:effectLst/>
                <a:latin typeface="Calibri" panose="020F0502020204030204" pitchFamily="34" charset="0"/>
                <a:ea typeface="Calibri" panose="020F0502020204030204" pitchFamily="34" charset="0"/>
              </a:rPr>
              <a:t>MDGs vs. SDGs</a:t>
            </a:r>
          </a:p>
          <a:p>
            <a:r>
              <a:rPr lang="en-US" sz="2000" dirty="0">
                <a:solidFill>
                  <a:srgbClr val="000000"/>
                </a:solidFill>
                <a:effectLst/>
                <a:latin typeface="Calibri" panose="020F0502020204030204" pitchFamily="34" charset="0"/>
                <a:ea typeface="Calibri" panose="020F0502020204030204" pitchFamily="34" charset="0"/>
              </a:rPr>
              <a:t>The principle of “leave no one behind”</a:t>
            </a:r>
          </a:p>
          <a:p>
            <a:r>
              <a:rPr lang="en-US" sz="2000" dirty="0">
                <a:solidFill>
                  <a:srgbClr val="000000"/>
                </a:solidFill>
                <a:effectLst/>
                <a:latin typeface="Calibri" panose="020F0502020204030204" pitchFamily="34" charset="0"/>
                <a:ea typeface="Calibri" panose="020F0502020204030204" pitchFamily="34" charset="0"/>
              </a:rPr>
              <a:t>The 3 pillars of sustainability</a:t>
            </a:r>
          </a:p>
          <a:p>
            <a:endParaRPr lang="en-US" sz="2000" b="1" dirty="0">
              <a:solidFill>
                <a:srgbClr val="000000"/>
              </a:solidFill>
              <a:effectLst/>
              <a:latin typeface="Calibri" panose="020F0502020204030204" pitchFamily="34" charset="0"/>
              <a:ea typeface="Calibri" panose="020F0502020204030204" pitchFamily="34" charset="0"/>
            </a:endParaRPr>
          </a:p>
          <a:p>
            <a:pPr marL="342900" indent="-342900">
              <a:buAutoNum type="arabicPeriod"/>
            </a:pPr>
            <a:endParaRPr lang="en-US" sz="1400" dirty="0">
              <a:solidFill>
                <a:srgbClr val="000000"/>
              </a:solidFill>
              <a:latin typeface="Calibri" panose="020F0502020204030204" pitchFamily="34" charset="0"/>
              <a:ea typeface="Calibri" panose="020F0502020204030204" pitchFamily="34" charset="0"/>
            </a:endParaRPr>
          </a:p>
          <a:p>
            <a:endParaRPr lang="en-GB" dirty="0"/>
          </a:p>
        </p:txBody>
      </p:sp>
      <p:sp>
        <p:nvSpPr>
          <p:cNvPr id="11" name="CasellaDiTesto 10">
            <a:extLst>
              <a:ext uri="{FF2B5EF4-FFF2-40B4-BE49-F238E27FC236}">
                <a16:creationId xmlns:a16="http://schemas.microsoft.com/office/drawing/2014/main" id="{F0B1E745-4C88-9F27-14A1-95F3858B7465}"/>
              </a:ext>
            </a:extLst>
          </p:cNvPr>
          <p:cNvSpPr txBox="1"/>
          <p:nvPr/>
        </p:nvSpPr>
        <p:spPr>
          <a:xfrm>
            <a:off x="7927134" y="6010558"/>
            <a:ext cx="2110625" cy="261610"/>
          </a:xfrm>
          <a:prstGeom prst="rect">
            <a:avLst/>
          </a:prstGeom>
          <a:noFill/>
        </p:spPr>
        <p:txBody>
          <a:bodyPr wrap="square">
            <a:spAutoFit/>
          </a:bodyPr>
          <a:lstStyle/>
          <a:p>
            <a:pPr algn="just">
              <a:spcAft>
                <a:spcPts val="1000"/>
              </a:spcAft>
            </a:pPr>
            <a:r>
              <a:rPr lang="en-GB" sz="1100" i="1" dirty="0">
                <a:solidFill>
                  <a:srgbClr val="1F497D"/>
                </a:solidFill>
                <a:effectLst/>
                <a:latin typeface="Calibri" panose="020F0502020204030204" pitchFamily="34" charset="0"/>
                <a:ea typeface="Times New Roman" panose="02020603050405020304" pitchFamily="18" charset="0"/>
                <a:cs typeface="Open Sans" panose="020B0606030504020204" pitchFamily="34" charset="0"/>
              </a:rPr>
              <a:t>(Source: </a:t>
            </a:r>
            <a:r>
              <a:rPr lang="en-GB" sz="1100" i="1" u="sng" dirty="0">
                <a:solidFill>
                  <a:srgbClr val="1F497D"/>
                </a:solidFill>
                <a:effectLst/>
                <a:latin typeface="Calibri" panose="020F0502020204030204" pitchFamily="34" charset="0"/>
                <a:ea typeface="Times New Roman" panose="02020603050405020304" pitchFamily="18" charset="0"/>
                <a:cs typeface="Open Sans" panose="020B0606030504020204" pitchFamily="34" charset="0"/>
                <a:hlinkClick r:id="rId3"/>
              </a:rPr>
              <a:t>United Nations</a:t>
            </a:r>
            <a:r>
              <a:rPr lang="en-GB" sz="1100" i="1" u="sng" dirty="0">
                <a:solidFill>
                  <a:srgbClr val="0000FF"/>
                </a:solidFill>
                <a:effectLst/>
                <a:latin typeface="Calibri" panose="020F0502020204030204" pitchFamily="34" charset="0"/>
                <a:ea typeface="Times New Roman" panose="02020603050405020304" pitchFamily="18" charset="0"/>
                <a:cs typeface="Open Sans" panose="020B0606030504020204" pitchFamily="34" charset="0"/>
              </a:rPr>
              <a:t>, 2023</a:t>
            </a:r>
            <a:r>
              <a:rPr lang="en-GB" sz="1100" i="1" dirty="0">
                <a:solidFill>
                  <a:srgbClr val="1F497D"/>
                </a:solidFill>
                <a:effectLst/>
                <a:latin typeface="Calibri" panose="020F0502020204030204" pitchFamily="34" charset="0"/>
                <a:ea typeface="Times New Roman" panose="02020603050405020304" pitchFamily="18" charset="0"/>
                <a:cs typeface="Open Sans" panose="020B0606030504020204" pitchFamily="34" charset="0"/>
              </a:rPr>
              <a:t>)</a:t>
            </a:r>
            <a:endParaRPr lang="it-IT" sz="900" i="1" dirty="0">
              <a:solidFill>
                <a:srgbClr val="1F497D"/>
              </a:solidFill>
              <a:effectLst/>
              <a:latin typeface="Minion Pro"/>
              <a:ea typeface="Times New Roman" panose="02020603050405020304" pitchFamily="18" charset="0"/>
              <a:cs typeface="Open Sans" panose="020B0606030504020204" pitchFamily="34" charset="0"/>
            </a:endParaRPr>
          </a:p>
        </p:txBody>
      </p:sp>
      <p:sp>
        <p:nvSpPr>
          <p:cNvPr id="12" name="CasellaDiTesto 11">
            <a:extLst>
              <a:ext uri="{FF2B5EF4-FFF2-40B4-BE49-F238E27FC236}">
                <a16:creationId xmlns:a16="http://schemas.microsoft.com/office/drawing/2014/main" id="{8FF0958B-A3DF-0B88-22AA-1C8FA4B98669}"/>
              </a:ext>
            </a:extLst>
          </p:cNvPr>
          <p:cNvSpPr txBox="1"/>
          <p:nvPr/>
        </p:nvSpPr>
        <p:spPr>
          <a:xfrm>
            <a:off x="535927" y="4457227"/>
            <a:ext cx="4648512" cy="369332"/>
          </a:xfrm>
          <a:prstGeom prst="rect">
            <a:avLst/>
          </a:prstGeom>
          <a:noFill/>
        </p:spPr>
        <p:txBody>
          <a:bodyPr wrap="square" rtlCol="0">
            <a:spAutoFit/>
          </a:bodyPr>
          <a:lstStyle/>
          <a:p>
            <a:r>
              <a:rPr lang="en-US" b="1" kern="100" dirty="0">
                <a:latin typeface="Calibri" panose="020F0502020204030204" pitchFamily="34" charset="0"/>
                <a:ea typeface="Calibri" panose="020F0502020204030204" pitchFamily="34" charset="0"/>
              </a:rPr>
              <a:t>Holistic approach </a:t>
            </a:r>
            <a:r>
              <a:rPr lang="en-US" kern="100" dirty="0">
                <a:latin typeface="Calibri" panose="020F0502020204030204" pitchFamily="34" charset="0"/>
                <a:ea typeface="Calibri" panose="020F0502020204030204" pitchFamily="34" charset="0"/>
              </a:rPr>
              <a:t>to </a:t>
            </a:r>
            <a:r>
              <a:rPr lang="en-US" u="sng" kern="100" dirty="0">
                <a:latin typeface="Calibri" panose="020F0502020204030204" pitchFamily="34" charset="0"/>
                <a:ea typeface="Calibri" panose="020F0502020204030204" pitchFamily="34" charset="0"/>
              </a:rPr>
              <a:t>interconnected</a:t>
            </a:r>
            <a:r>
              <a:rPr lang="en-US" kern="100" dirty="0">
                <a:latin typeface="Calibri" panose="020F0502020204030204" pitchFamily="34" charset="0"/>
                <a:ea typeface="Calibri" panose="020F0502020204030204" pitchFamily="34" charset="0"/>
              </a:rPr>
              <a:t> challenges</a:t>
            </a:r>
            <a:endParaRPr lang="it-IT" b="1" dirty="0"/>
          </a:p>
        </p:txBody>
      </p:sp>
      <p:sp>
        <p:nvSpPr>
          <p:cNvPr id="13" name="CasellaDiTesto 12">
            <a:extLst>
              <a:ext uri="{FF2B5EF4-FFF2-40B4-BE49-F238E27FC236}">
                <a16:creationId xmlns:a16="http://schemas.microsoft.com/office/drawing/2014/main" id="{9E1D9FDF-FFBA-14E2-A086-FCD2F98823DD}"/>
              </a:ext>
            </a:extLst>
          </p:cNvPr>
          <p:cNvSpPr txBox="1"/>
          <p:nvPr/>
        </p:nvSpPr>
        <p:spPr>
          <a:xfrm>
            <a:off x="634480" y="5452892"/>
            <a:ext cx="4282753" cy="923330"/>
          </a:xfrm>
          <a:prstGeom prst="rect">
            <a:avLst/>
          </a:prstGeom>
          <a:noFill/>
          <a:ln>
            <a:solidFill>
              <a:srgbClr val="0D9ADA"/>
            </a:solidFill>
          </a:ln>
        </p:spPr>
        <p:txBody>
          <a:bodyPr wrap="square">
            <a:spAutoFit/>
          </a:bodyPr>
          <a:lstStyle/>
          <a:p>
            <a:pPr algn="just"/>
            <a:r>
              <a:rPr lang="en-US" i="1" kern="100" dirty="0">
                <a:latin typeface="Calibri" panose="020F0502020204030204" pitchFamily="34" charset="0"/>
                <a:ea typeface="Calibri" panose="020F0502020204030204" pitchFamily="34" charset="0"/>
              </a:rPr>
              <a:t>E</a:t>
            </a:r>
            <a:r>
              <a:rPr lang="en-US" sz="1800" i="1" kern="100" dirty="0">
                <a:effectLst/>
                <a:latin typeface="Calibri" panose="020F0502020204030204" pitchFamily="34" charset="0"/>
                <a:ea typeface="Calibri" panose="020F0502020204030204" pitchFamily="34" charset="0"/>
              </a:rPr>
              <a:t>xample</a:t>
            </a:r>
            <a:r>
              <a:rPr lang="en-US" sz="1800" kern="100" dirty="0">
                <a:effectLst/>
                <a:latin typeface="Calibri" panose="020F0502020204030204" pitchFamily="34" charset="0"/>
                <a:ea typeface="Calibri" panose="020F0502020204030204" pitchFamily="34" charset="0"/>
              </a:rPr>
              <a:t>: improving access to education (</a:t>
            </a:r>
            <a:r>
              <a:rPr lang="en-US" sz="1800" b="1" kern="100" dirty="0">
                <a:effectLst/>
                <a:latin typeface="Calibri" panose="020F0502020204030204" pitchFamily="34" charset="0"/>
                <a:ea typeface="Calibri" panose="020F0502020204030204" pitchFamily="34" charset="0"/>
              </a:rPr>
              <a:t>SDG 4</a:t>
            </a:r>
            <a:r>
              <a:rPr lang="en-US" sz="1800" kern="100" dirty="0">
                <a:effectLst/>
                <a:latin typeface="Calibri" panose="020F0502020204030204" pitchFamily="34" charset="0"/>
                <a:ea typeface="Calibri" panose="020F0502020204030204" pitchFamily="34" charset="0"/>
              </a:rPr>
              <a:t>) can lead to better health outcomes (</a:t>
            </a:r>
            <a:r>
              <a:rPr lang="en-US" b="1" kern="100" dirty="0">
                <a:latin typeface="Calibri" panose="020F0502020204030204" pitchFamily="34" charset="0"/>
                <a:ea typeface="Calibri" panose="020F0502020204030204" pitchFamily="34" charset="0"/>
              </a:rPr>
              <a:t>SDG 3</a:t>
            </a:r>
            <a:r>
              <a:rPr lang="en-US" sz="1800" kern="100" dirty="0">
                <a:effectLst/>
                <a:latin typeface="Calibri" panose="020F0502020204030204" pitchFamily="34" charset="0"/>
                <a:ea typeface="Calibri" panose="020F0502020204030204" pitchFamily="34" charset="0"/>
              </a:rPr>
              <a:t>) and reduced inequalities (</a:t>
            </a:r>
            <a:r>
              <a:rPr lang="en-US" b="1" kern="100" dirty="0">
                <a:latin typeface="Calibri" panose="020F0502020204030204" pitchFamily="34" charset="0"/>
                <a:ea typeface="Calibri" panose="020F0502020204030204" pitchFamily="34" charset="0"/>
              </a:rPr>
              <a:t>SDG 10</a:t>
            </a:r>
            <a:r>
              <a:rPr lang="en-US" sz="1800" kern="100" dirty="0">
                <a:effectLst/>
                <a:latin typeface="Calibri" panose="020F0502020204030204" pitchFamily="34" charset="0"/>
                <a:ea typeface="Calibri" panose="020F0502020204030204" pitchFamily="34" charset="0"/>
              </a:rPr>
              <a:t>)</a:t>
            </a:r>
            <a:endParaRPr lang="it-IT" dirty="0"/>
          </a:p>
        </p:txBody>
      </p:sp>
      <p:cxnSp>
        <p:nvCxnSpPr>
          <p:cNvPr id="14" name="Connettore 2 13">
            <a:extLst>
              <a:ext uri="{FF2B5EF4-FFF2-40B4-BE49-F238E27FC236}">
                <a16:creationId xmlns:a16="http://schemas.microsoft.com/office/drawing/2014/main" id="{0919FB7A-1915-2A28-59FD-9E641DB90BD6}"/>
              </a:ext>
            </a:extLst>
          </p:cNvPr>
          <p:cNvCxnSpPr>
            <a:cxnSpLocks/>
          </p:cNvCxnSpPr>
          <p:nvPr/>
        </p:nvCxnSpPr>
        <p:spPr>
          <a:xfrm>
            <a:off x="3620277" y="4879634"/>
            <a:ext cx="0" cy="487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1A215022-020A-44F1-5CE2-6A34CD5F9E7F}"/>
              </a:ext>
            </a:extLst>
          </p:cNvPr>
          <p:cNvCxnSpPr>
            <a:cxnSpLocks/>
          </p:cNvCxnSpPr>
          <p:nvPr/>
        </p:nvCxnSpPr>
        <p:spPr>
          <a:xfrm>
            <a:off x="1682620" y="4879634"/>
            <a:ext cx="0" cy="487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2855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lstStyle/>
          <a:p>
            <a:r>
              <a:rPr lang="en-US" sz="4400" dirty="0"/>
              <a:t>Agriculture</a:t>
            </a:r>
            <a:endParaRPr lang="en-GB" dirty="0"/>
          </a:p>
        </p:txBody>
      </p:sp>
      <p:sp>
        <p:nvSpPr>
          <p:cNvPr id="3" name="Segnaposto contenuto 2">
            <a:extLst>
              <a:ext uri="{FF2B5EF4-FFF2-40B4-BE49-F238E27FC236}">
                <a16:creationId xmlns:a16="http://schemas.microsoft.com/office/drawing/2014/main" id="{BBAB9142-6411-6685-EC1E-F0EE8EA56354}"/>
              </a:ext>
            </a:extLst>
          </p:cNvPr>
          <p:cNvSpPr>
            <a:spLocks noGrp="1"/>
          </p:cNvSpPr>
          <p:nvPr>
            <p:ph sz="half" idx="1"/>
          </p:nvPr>
        </p:nvSpPr>
        <p:spPr>
          <a:xfrm>
            <a:off x="627478" y="1825625"/>
            <a:ext cx="10726322" cy="877888"/>
          </a:xfrm>
        </p:spPr>
        <p:txBody>
          <a:bodyPr>
            <a:normAutofit/>
          </a:bodyPr>
          <a:lstStyle/>
          <a:p>
            <a:pPr marL="0" indent="0">
              <a:buNone/>
            </a:pPr>
            <a:r>
              <a:rPr lang="en-US" sz="1800" kern="100" dirty="0">
                <a:latin typeface="Calibri" panose="020F0502020204030204" pitchFamily="34" charset="0"/>
                <a:ea typeface="Calibri" panose="020F0502020204030204" pitchFamily="34" charset="0"/>
              </a:rPr>
              <a:t>Crucial role of Food &amp; Agriculture in achieving multiple SDGs due to their economic, social, and environmental impacts. </a:t>
            </a:r>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sz="1200" dirty="0">
                <a:solidFill>
                  <a:schemeClr val="bg1">
                    <a:lumMod val="65000"/>
                  </a:schemeClr>
                </a:solidFill>
              </a:rPr>
              <a:t>Module: Horizontal skills / Learning Unit: Green skills / Sub Unit: International and European key directives</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31</a:t>
            </a:fld>
            <a:endParaRPr lang="en-US" dirty="0"/>
          </a:p>
        </p:txBody>
      </p:sp>
      <p:pic>
        <p:nvPicPr>
          <p:cNvPr id="5" name="Picture 2" descr="SDG Alliance – Regenerative Agriculture: Feeding the World Sustainably -  Tech.Forum - Networking Platform">
            <a:extLst>
              <a:ext uri="{FF2B5EF4-FFF2-40B4-BE49-F238E27FC236}">
                <a16:creationId xmlns:a16="http://schemas.microsoft.com/office/drawing/2014/main" id="{6A4A2E01-FDAF-093D-CAC4-1CD296AC89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7563" y="1959043"/>
            <a:ext cx="4579869" cy="4579869"/>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638555D4-09C2-48A1-826C-62537BC6B542}"/>
              </a:ext>
            </a:extLst>
          </p:cNvPr>
          <p:cNvSpPr txBox="1"/>
          <p:nvPr/>
        </p:nvSpPr>
        <p:spPr>
          <a:xfrm>
            <a:off x="627478" y="2828835"/>
            <a:ext cx="5421872" cy="923330"/>
          </a:xfrm>
          <a:prstGeom prst="rect">
            <a:avLst/>
          </a:prstGeom>
          <a:noFill/>
        </p:spPr>
        <p:txBody>
          <a:bodyPr wrap="square">
            <a:spAutoFit/>
          </a:bodyPr>
          <a:lstStyle/>
          <a:p>
            <a:pPr algn="just"/>
            <a:r>
              <a:rPr lang="en-US" dirty="0">
                <a:solidFill>
                  <a:srgbClr val="374151"/>
                </a:solidFill>
                <a:latin typeface="Söhne"/>
              </a:rPr>
              <a:t>Promoting </a:t>
            </a:r>
            <a:r>
              <a:rPr lang="en-US" u="sng" dirty="0">
                <a:solidFill>
                  <a:srgbClr val="374151"/>
                </a:solidFill>
                <a:latin typeface="Söhne"/>
              </a:rPr>
              <a:t>f</a:t>
            </a:r>
            <a:r>
              <a:rPr lang="en-US" b="0" i="0" u="sng" dirty="0">
                <a:solidFill>
                  <a:srgbClr val="374151"/>
                </a:solidFill>
                <a:effectLst/>
                <a:latin typeface="Söhne"/>
              </a:rPr>
              <a:t>ood security</a:t>
            </a:r>
            <a:r>
              <a:rPr lang="en-US" b="0" i="0" dirty="0">
                <a:solidFill>
                  <a:srgbClr val="374151"/>
                </a:solidFill>
                <a:effectLst/>
                <a:latin typeface="Söhne"/>
              </a:rPr>
              <a:t> and </a:t>
            </a:r>
            <a:r>
              <a:rPr lang="en-US" b="0" i="0" u="sng" dirty="0">
                <a:solidFill>
                  <a:srgbClr val="374151"/>
                </a:solidFill>
                <a:effectLst/>
                <a:latin typeface="Söhne"/>
              </a:rPr>
              <a:t>sustainable agriculture </a:t>
            </a:r>
            <a:r>
              <a:rPr lang="en-US" b="0" i="0" dirty="0">
                <a:solidFill>
                  <a:srgbClr val="374151"/>
                </a:solidFill>
                <a:effectLst/>
                <a:latin typeface="Söhne"/>
              </a:rPr>
              <a:t>while </a:t>
            </a:r>
            <a:r>
              <a:rPr lang="en-US" b="0" i="0" u="sng" dirty="0">
                <a:solidFill>
                  <a:srgbClr val="374151"/>
                </a:solidFill>
                <a:effectLst/>
                <a:latin typeface="Söhne"/>
              </a:rPr>
              <a:t>addressing the environmental and social challenges</a:t>
            </a:r>
            <a:r>
              <a:rPr lang="en-US" b="0" i="0" dirty="0">
                <a:solidFill>
                  <a:srgbClr val="374151"/>
                </a:solidFill>
                <a:effectLst/>
                <a:latin typeface="Söhne"/>
              </a:rPr>
              <a:t> associated with food production</a:t>
            </a:r>
            <a:endParaRPr lang="it-IT" dirty="0"/>
          </a:p>
        </p:txBody>
      </p:sp>
      <p:sp>
        <p:nvSpPr>
          <p:cNvPr id="10" name="CasellaDiTesto 9">
            <a:extLst>
              <a:ext uri="{FF2B5EF4-FFF2-40B4-BE49-F238E27FC236}">
                <a16:creationId xmlns:a16="http://schemas.microsoft.com/office/drawing/2014/main" id="{33A55144-C6D6-EB48-726E-B475A5CA2571}"/>
              </a:ext>
            </a:extLst>
          </p:cNvPr>
          <p:cNvSpPr txBox="1"/>
          <p:nvPr/>
        </p:nvSpPr>
        <p:spPr>
          <a:xfrm>
            <a:off x="511240" y="5363462"/>
            <a:ext cx="5654348" cy="369332"/>
          </a:xfrm>
          <a:prstGeom prst="rect">
            <a:avLst/>
          </a:prstGeom>
          <a:noFill/>
          <a:ln>
            <a:solidFill>
              <a:srgbClr val="0D9ADA"/>
            </a:solidFill>
          </a:ln>
        </p:spPr>
        <p:txBody>
          <a:bodyPr wrap="square">
            <a:spAutoFit/>
          </a:bodyPr>
          <a:lstStyle/>
          <a:p>
            <a:r>
              <a:rPr lang="en-US" b="0" i="0" dirty="0">
                <a:solidFill>
                  <a:srgbClr val="374151"/>
                </a:solidFill>
                <a:effectLst/>
                <a:latin typeface="Söhne"/>
              </a:rPr>
              <a:t>more equitable, sustainable, and prosperous world for all.</a:t>
            </a:r>
            <a:endParaRPr lang="it-IT" dirty="0"/>
          </a:p>
        </p:txBody>
      </p:sp>
      <p:cxnSp>
        <p:nvCxnSpPr>
          <p:cNvPr id="16" name="Connettore 2 15">
            <a:extLst>
              <a:ext uri="{FF2B5EF4-FFF2-40B4-BE49-F238E27FC236}">
                <a16:creationId xmlns:a16="http://schemas.microsoft.com/office/drawing/2014/main" id="{72CA9A9C-0E00-9AA1-FB3F-E512F432F886}"/>
              </a:ext>
            </a:extLst>
          </p:cNvPr>
          <p:cNvCxnSpPr/>
          <p:nvPr/>
        </p:nvCxnSpPr>
        <p:spPr>
          <a:xfrm>
            <a:off x="3338414" y="4739675"/>
            <a:ext cx="0" cy="487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14B5F14D-D0EC-4648-9C27-A4B7CD4F8591}"/>
              </a:ext>
            </a:extLst>
          </p:cNvPr>
          <p:cNvCxnSpPr/>
          <p:nvPr/>
        </p:nvCxnSpPr>
        <p:spPr>
          <a:xfrm flipV="1">
            <a:off x="3338414" y="3820340"/>
            <a:ext cx="0" cy="485191"/>
          </a:xfrm>
          <a:prstGeom prst="line">
            <a:avLst/>
          </a:prstGeom>
        </p:spPr>
        <p:style>
          <a:lnRef idx="1">
            <a:schemeClr val="accent1"/>
          </a:lnRef>
          <a:fillRef idx="0">
            <a:schemeClr val="accent1"/>
          </a:fillRef>
          <a:effectRef idx="0">
            <a:schemeClr val="accent1"/>
          </a:effectRef>
          <a:fontRef idx="minor">
            <a:schemeClr val="tx1"/>
          </a:fontRef>
        </p:style>
      </p:cxnSp>
      <p:sp>
        <p:nvSpPr>
          <p:cNvPr id="18" name="CasellaDiTesto 17">
            <a:extLst>
              <a:ext uri="{FF2B5EF4-FFF2-40B4-BE49-F238E27FC236}">
                <a16:creationId xmlns:a16="http://schemas.microsoft.com/office/drawing/2014/main" id="{30DB3BD0-FA39-5034-BCE7-555A1E0409EC}"/>
              </a:ext>
            </a:extLst>
          </p:cNvPr>
          <p:cNvSpPr txBox="1"/>
          <p:nvPr/>
        </p:nvSpPr>
        <p:spPr>
          <a:xfrm>
            <a:off x="2590019" y="4345265"/>
            <a:ext cx="1496790" cy="369332"/>
          </a:xfrm>
          <a:prstGeom prst="rect">
            <a:avLst/>
          </a:prstGeom>
          <a:noFill/>
        </p:spPr>
        <p:txBody>
          <a:bodyPr wrap="square" rtlCol="0">
            <a:spAutoFit/>
          </a:bodyPr>
          <a:lstStyle/>
          <a:p>
            <a:pPr algn="just"/>
            <a:r>
              <a:rPr lang="en-US" kern="100" dirty="0">
                <a:latin typeface="Calibri" panose="020F0502020204030204" pitchFamily="34" charset="0"/>
                <a:ea typeface="Calibri" panose="020F0502020204030204" pitchFamily="34" charset="0"/>
              </a:rPr>
              <a:t>can lead to a</a:t>
            </a:r>
            <a:endParaRPr lang="it-IT" b="1" dirty="0"/>
          </a:p>
        </p:txBody>
      </p:sp>
    </p:spTree>
    <p:extLst>
      <p:ext uri="{BB962C8B-B14F-4D97-AF65-F5344CB8AC3E}">
        <p14:creationId xmlns:p14="http://schemas.microsoft.com/office/powerpoint/2010/main" val="41986768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sz="1200" dirty="0">
                <a:solidFill>
                  <a:schemeClr val="bg1">
                    <a:lumMod val="65000"/>
                  </a:schemeClr>
                </a:solidFill>
              </a:rPr>
              <a:t>Module: Horizontal skills / Learning Unit: Green skills / Sub Unit: International and European key directives</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32</a:t>
            </a:fld>
            <a:endParaRPr lang="en-US" dirty="0"/>
          </a:p>
        </p:txBody>
      </p:sp>
      <p:graphicFrame>
        <p:nvGraphicFramePr>
          <p:cNvPr id="11" name="Oggetto 10">
            <a:extLst>
              <a:ext uri="{FF2B5EF4-FFF2-40B4-BE49-F238E27FC236}">
                <a16:creationId xmlns:a16="http://schemas.microsoft.com/office/drawing/2014/main" id="{59558D54-998A-4647-160D-38C354DC8CCC}"/>
              </a:ext>
            </a:extLst>
          </p:cNvPr>
          <p:cNvGraphicFramePr>
            <a:graphicFrameLocks noChangeAspect="1"/>
          </p:cNvGraphicFramePr>
          <p:nvPr>
            <p:extLst>
              <p:ext uri="{D42A27DB-BD31-4B8C-83A1-F6EECF244321}">
                <p14:modId xmlns:p14="http://schemas.microsoft.com/office/powerpoint/2010/main" val="3606049140"/>
              </p:ext>
            </p:extLst>
          </p:nvPr>
        </p:nvGraphicFramePr>
        <p:xfrm>
          <a:off x="3132500" y="524554"/>
          <a:ext cx="6173641" cy="5863328"/>
        </p:xfrm>
        <a:graphic>
          <a:graphicData uri="http://schemas.openxmlformats.org/presentationml/2006/ole">
            <mc:AlternateContent xmlns:mc="http://schemas.openxmlformats.org/markup-compatibility/2006">
              <mc:Choice xmlns:v="urn:schemas-microsoft-com:vml" Requires="v">
                <p:oleObj r:id="rId2" imgW="6378493" imgH="6134632" progId="PBrush">
                  <p:embed/>
                </p:oleObj>
              </mc:Choice>
              <mc:Fallback>
                <p:oleObj r:id="rId2" imgW="6378493" imgH="6134632" progId="PBrush">
                  <p:embed/>
                  <p:pic>
                    <p:nvPicPr>
                      <p:cNvPr id="14" name="Oggetto 13">
                        <a:extLst>
                          <a:ext uri="{FF2B5EF4-FFF2-40B4-BE49-F238E27FC236}">
                            <a16:creationId xmlns:a16="http://schemas.microsoft.com/office/drawing/2014/main" id="{109F2C76-50A5-D62B-0D54-8FBB3CEEA3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500" y="524554"/>
                        <a:ext cx="6173641" cy="5863328"/>
                      </a:xfrm>
                      <a:prstGeom prst="rect">
                        <a:avLst/>
                      </a:prstGeom>
                      <a:noFill/>
                    </p:spPr>
                  </p:pic>
                </p:oleObj>
              </mc:Fallback>
            </mc:AlternateContent>
          </a:graphicData>
        </a:graphic>
      </p:graphicFrame>
      <p:sp>
        <p:nvSpPr>
          <p:cNvPr id="12" name="CasellaDiTesto 11">
            <a:extLst>
              <a:ext uri="{FF2B5EF4-FFF2-40B4-BE49-F238E27FC236}">
                <a16:creationId xmlns:a16="http://schemas.microsoft.com/office/drawing/2014/main" id="{0442C1DF-0742-D73A-8C7F-5CF52280D6B8}"/>
              </a:ext>
            </a:extLst>
          </p:cNvPr>
          <p:cNvSpPr txBox="1"/>
          <p:nvPr/>
        </p:nvSpPr>
        <p:spPr>
          <a:xfrm>
            <a:off x="9608899" y="5943952"/>
            <a:ext cx="1457908" cy="261586"/>
          </a:xfrm>
          <a:prstGeom prst="rect">
            <a:avLst/>
          </a:prstGeom>
          <a:noFill/>
        </p:spPr>
        <p:txBody>
          <a:bodyPr wrap="square">
            <a:spAutoFit/>
          </a:bodyPr>
          <a:lstStyle/>
          <a:p>
            <a:r>
              <a:rPr lang="en-GB" sz="1100" dirty="0">
                <a:solidFill>
                  <a:srgbClr val="000000"/>
                </a:solidFill>
                <a:effectLst/>
                <a:latin typeface="Calibri" panose="020F0502020204030204" pitchFamily="34" charset="0"/>
                <a:ea typeface="Times New Roman" panose="02020603050405020304" pitchFamily="18" charset="0"/>
              </a:rPr>
              <a:t>(Source: </a:t>
            </a:r>
            <a:r>
              <a:rPr lang="en-GB" sz="1100" u="sng"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hlinkClick r:id="rId4"/>
              </a:rPr>
              <a:t>FAO</a:t>
            </a:r>
            <a:r>
              <a:rPr lang="en-GB" sz="1100" u="sng" dirty="0">
                <a:solidFill>
                  <a:srgbClr val="0000FF"/>
                </a:solidFill>
                <a:effectLst/>
                <a:latin typeface="Calibri" panose="020F0502020204030204" pitchFamily="34" charset="0"/>
                <a:ea typeface="Times New Roman" panose="02020603050405020304" pitchFamily="18" charset="0"/>
              </a:rPr>
              <a:t>, 2020</a:t>
            </a:r>
            <a:r>
              <a:rPr lang="en-GB" sz="1100" dirty="0">
                <a:solidFill>
                  <a:srgbClr val="000000"/>
                </a:solidFill>
                <a:effectLst/>
                <a:latin typeface="Calibri" panose="020F0502020204030204" pitchFamily="34" charset="0"/>
                <a:ea typeface="Times New Roman" panose="02020603050405020304" pitchFamily="18" charset="0"/>
              </a:rPr>
              <a:t>)</a:t>
            </a:r>
            <a:endParaRPr lang="it-IT" sz="1100" dirty="0"/>
          </a:p>
        </p:txBody>
      </p:sp>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lstStyle/>
          <a:p>
            <a:r>
              <a:rPr lang="en-US" sz="4400" dirty="0"/>
              <a:t>Agriculture</a:t>
            </a:r>
            <a:endParaRPr lang="en-GB" dirty="0"/>
          </a:p>
        </p:txBody>
      </p:sp>
    </p:spTree>
    <p:extLst>
      <p:ext uri="{BB962C8B-B14F-4D97-AF65-F5344CB8AC3E}">
        <p14:creationId xmlns:p14="http://schemas.microsoft.com/office/powerpoint/2010/main" val="1630623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a:xfrm>
            <a:off x="838199" y="812800"/>
            <a:ext cx="10670177" cy="877888"/>
          </a:xfrm>
        </p:spPr>
        <p:txBody>
          <a:bodyPr>
            <a:normAutofit fontScale="90000"/>
          </a:bodyPr>
          <a:lstStyle/>
          <a:p>
            <a:r>
              <a:rPr lang="en-US" sz="4400" dirty="0"/>
              <a:t>The SDGs and the bioeconomy and farming context</a:t>
            </a:r>
            <a:endParaRPr lang="en-GB" dirty="0"/>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sz="1200" dirty="0">
                <a:solidFill>
                  <a:schemeClr val="bg1">
                    <a:lumMod val="65000"/>
                  </a:schemeClr>
                </a:solidFill>
              </a:rPr>
              <a:t>Module: Horizontal skills / Learning Unit: Green skills / Sub Unit: International and European key directives</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33</a:t>
            </a:fld>
            <a:endParaRPr lang="en-US" dirty="0"/>
          </a:p>
        </p:txBody>
      </p:sp>
      <p:graphicFrame>
        <p:nvGraphicFramePr>
          <p:cNvPr id="11" name="Tabella 5">
            <a:extLst>
              <a:ext uri="{FF2B5EF4-FFF2-40B4-BE49-F238E27FC236}">
                <a16:creationId xmlns:a16="http://schemas.microsoft.com/office/drawing/2014/main" id="{B79C8ED1-1C28-8B56-F0AB-78C3ADF949CA}"/>
              </a:ext>
            </a:extLst>
          </p:cNvPr>
          <p:cNvGraphicFramePr>
            <a:graphicFrameLocks noGrp="1"/>
          </p:cNvGraphicFramePr>
          <p:nvPr>
            <p:extLst>
              <p:ext uri="{D42A27DB-BD31-4B8C-83A1-F6EECF244321}">
                <p14:modId xmlns:p14="http://schemas.microsoft.com/office/powerpoint/2010/main" val="3978157761"/>
              </p:ext>
            </p:extLst>
          </p:nvPr>
        </p:nvGraphicFramePr>
        <p:xfrm>
          <a:off x="352697" y="1549400"/>
          <a:ext cx="11456126" cy="4759960"/>
        </p:xfrm>
        <a:graphic>
          <a:graphicData uri="http://schemas.openxmlformats.org/drawingml/2006/table">
            <a:tbl>
              <a:tblPr firstRow="1" bandRow="1">
                <a:tableStyleId>{2A488322-F2BA-4B5B-9748-0D474271808F}</a:tableStyleId>
              </a:tblPr>
              <a:tblGrid>
                <a:gridCol w="4454434">
                  <a:extLst>
                    <a:ext uri="{9D8B030D-6E8A-4147-A177-3AD203B41FA5}">
                      <a16:colId xmlns:a16="http://schemas.microsoft.com/office/drawing/2014/main" val="750970025"/>
                    </a:ext>
                  </a:extLst>
                </a:gridCol>
                <a:gridCol w="7001692">
                  <a:extLst>
                    <a:ext uri="{9D8B030D-6E8A-4147-A177-3AD203B41FA5}">
                      <a16:colId xmlns:a16="http://schemas.microsoft.com/office/drawing/2014/main" val="1029336867"/>
                    </a:ext>
                  </a:extLst>
                </a:gridCol>
              </a:tblGrid>
              <a:tr h="370840">
                <a:tc>
                  <a:txBody>
                    <a:bodyPr/>
                    <a:lstStyle/>
                    <a:p>
                      <a:pPr algn="ctr"/>
                      <a:r>
                        <a:rPr lang="en-GB" noProof="0" dirty="0"/>
                        <a:t>Sustainable</a:t>
                      </a:r>
                      <a:r>
                        <a:rPr lang="it-IT" dirty="0"/>
                        <a:t> Development Goal (SDG)</a:t>
                      </a:r>
                    </a:p>
                  </a:txBody>
                  <a:tcPr/>
                </a:tc>
                <a:tc>
                  <a:txBody>
                    <a:bodyPr/>
                    <a:lstStyle/>
                    <a:p>
                      <a:pPr algn="ctr"/>
                      <a:r>
                        <a:rPr lang="en-GB" noProof="0" dirty="0"/>
                        <a:t>Relevance</a:t>
                      </a:r>
                      <a:r>
                        <a:rPr lang="it-IT" dirty="0"/>
                        <a:t> of bioeconomy and farming</a:t>
                      </a:r>
                    </a:p>
                  </a:txBody>
                  <a:tcPr/>
                </a:tc>
                <a:extLst>
                  <a:ext uri="{0D108BD9-81ED-4DB2-BD59-A6C34878D82A}">
                    <a16:rowId xmlns:a16="http://schemas.microsoft.com/office/drawing/2014/main" val="2789637652"/>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rPr>
                        <a:t>SDG 2</a:t>
                      </a:r>
                      <a:r>
                        <a:rPr lang="en-US" sz="1800" kern="1200" dirty="0">
                          <a:solidFill>
                            <a:schemeClr val="dk1"/>
                          </a:solidFill>
                          <a:effectLst/>
                        </a:rPr>
                        <a:t>: Zero Hunger </a:t>
                      </a:r>
                      <a:endParaRPr lang="it-IT" sz="1800" kern="1200" dirty="0">
                        <a:solidFill>
                          <a:schemeClr val="dk1"/>
                        </a:solidFill>
                        <a:effectLst/>
                      </a:endParaRPr>
                    </a:p>
                    <a:p>
                      <a:pPr algn="just"/>
                      <a:endParaRPr lang="it-IT" dirty="0"/>
                    </a:p>
                  </a:txBody>
                  <a:tcPr/>
                </a:tc>
                <a:tc>
                  <a:txBody>
                    <a:bodyPr/>
                    <a:lstStyle/>
                    <a:p>
                      <a:pPr algn="just"/>
                      <a:r>
                        <a:rPr lang="en-US" dirty="0"/>
                        <a:t>Sustainable farming practices can increase food production while reducing environmental impacts</a:t>
                      </a:r>
                      <a:endParaRPr lang="it-IT" dirty="0"/>
                    </a:p>
                  </a:txBody>
                  <a:tcPr/>
                </a:tc>
                <a:extLst>
                  <a:ext uri="{0D108BD9-81ED-4DB2-BD59-A6C34878D82A}">
                    <a16:rowId xmlns:a16="http://schemas.microsoft.com/office/drawing/2014/main" val="3481917481"/>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rPr>
                        <a:t>SDG 8</a:t>
                      </a:r>
                      <a:r>
                        <a:rPr lang="en-US" sz="1800" kern="1200" dirty="0">
                          <a:solidFill>
                            <a:schemeClr val="dk1"/>
                          </a:solidFill>
                          <a:effectLst/>
                        </a:rPr>
                        <a:t>: Decent Work and Economic Growth</a:t>
                      </a:r>
                      <a:endParaRPr lang="it-IT" sz="1800" kern="1200" dirty="0">
                        <a:solidFill>
                          <a:schemeClr val="dk1"/>
                        </a:solidFill>
                        <a:effectLst/>
                      </a:endParaRPr>
                    </a:p>
                    <a:p>
                      <a:pPr algn="just"/>
                      <a:endParaRPr lang="it-IT" dirty="0"/>
                    </a:p>
                  </a:txBody>
                  <a:tcPr/>
                </a:tc>
                <a:tc>
                  <a:txBody>
                    <a:bodyPr/>
                    <a:lstStyle/>
                    <a:p>
                      <a:pPr algn="just"/>
                      <a:r>
                        <a:rPr lang="en-US" dirty="0"/>
                        <a:t>Sustainable farming practices and the development of bio-based industries can create jobs, stimulate economic growth, and improve livelihoods</a:t>
                      </a:r>
                      <a:endParaRPr lang="it-IT" dirty="0"/>
                    </a:p>
                  </a:txBody>
                  <a:tcPr/>
                </a:tc>
                <a:extLst>
                  <a:ext uri="{0D108BD9-81ED-4DB2-BD59-A6C34878D82A}">
                    <a16:rowId xmlns:a16="http://schemas.microsoft.com/office/drawing/2014/main" val="2017148825"/>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rPr>
                        <a:t>SDG 12</a:t>
                      </a:r>
                      <a:r>
                        <a:rPr lang="en-US" sz="1800" kern="1200" dirty="0">
                          <a:solidFill>
                            <a:schemeClr val="dk1"/>
                          </a:solidFill>
                          <a:effectLst/>
                        </a:rPr>
                        <a:t>: Responsible Consumption and Production</a:t>
                      </a:r>
                      <a:endParaRPr lang="it-IT" sz="1800" kern="1200" dirty="0">
                        <a:solidFill>
                          <a:schemeClr val="dk1"/>
                        </a:solidFill>
                        <a:effectLst/>
                      </a:endParaRPr>
                    </a:p>
                    <a:p>
                      <a:pPr algn="just"/>
                      <a:endParaRPr lang="it-IT" dirty="0"/>
                    </a:p>
                  </a:txBody>
                  <a:tcPr/>
                </a:tc>
                <a:tc>
                  <a:txBody>
                    <a:bodyPr/>
                    <a:lstStyle/>
                    <a:p>
                      <a:pPr algn="just"/>
                      <a:r>
                        <a:rPr lang="en-US" sz="1800" kern="1200" dirty="0">
                          <a:solidFill>
                            <a:schemeClr val="dk1"/>
                          </a:solidFill>
                          <a:effectLst/>
                        </a:rPr>
                        <a:t>Sustainable farming and bio-based industries promote responsible resource management</a:t>
                      </a:r>
                      <a:endParaRPr lang="it-IT" dirty="0"/>
                    </a:p>
                  </a:txBody>
                  <a:tcPr/>
                </a:tc>
                <a:extLst>
                  <a:ext uri="{0D108BD9-81ED-4DB2-BD59-A6C34878D82A}">
                    <a16:rowId xmlns:a16="http://schemas.microsoft.com/office/drawing/2014/main" val="1017015894"/>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rPr>
                        <a:t>SDG 13</a:t>
                      </a:r>
                      <a:r>
                        <a:rPr lang="en-US" sz="1800" kern="1200" dirty="0">
                          <a:solidFill>
                            <a:schemeClr val="dk1"/>
                          </a:solidFill>
                          <a:effectLst/>
                        </a:rPr>
                        <a:t>: Climate Action</a:t>
                      </a:r>
                      <a:endParaRPr lang="it-IT" sz="1800" kern="1200" dirty="0">
                        <a:solidFill>
                          <a:schemeClr val="dk1"/>
                        </a:solidFill>
                        <a:effectLst/>
                      </a:endParaRPr>
                    </a:p>
                    <a:p>
                      <a:pPr algn="just"/>
                      <a:endParaRPr lang="it-IT" dirty="0"/>
                    </a:p>
                  </a:txBody>
                  <a:tcPr/>
                </a:tc>
                <a:tc>
                  <a:txBody>
                    <a:bodyPr/>
                    <a:lstStyle/>
                    <a:p>
                      <a:pPr algn="just"/>
                      <a:r>
                        <a:rPr lang="en-US" sz="1800" kern="1200" dirty="0">
                          <a:solidFill>
                            <a:schemeClr val="dk1"/>
                          </a:solidFill>
                          <a:effectLst/>
                        </a:rPr>
                        <a:t>Sustainable farming practices and the use of bioenergy from agricultural residues can reduce GHG emissions and enhance carbon sequestration</a:t>
                      </a:r>
                      <a:endParaRPr lang="it-IT" dirty="0"/>
                    </a:p>
                  </a:txBody>
                  <a:tcPr/>
                </a:tc>
                <a:extLst>
                  <a:ext uri="{0D108BD9-81ED-4DB2-BD59-A6C34878D82A}">
                    <a16:rowId xmlns:a16="http://schemas.microsoft.com/office/drawing/2014/main" val="2073046260"/>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rPr>
                        <a:t>SDG 14</a:t>
                      </a:r>
                      <a:r>
                        <a:rPr lang="en-US" sz="1800" kern="1200" dirty="0">
                          <a:solidFill>
                            <a:schemeClr val="dk1"/>
                          </a:solidFill>
                          <a:effectLst/>
                        </a:rPr>
                        <a:t>: Life Below Water</a:t>
                      </a:r>
                      <a:endParaRPr lang="it-IT" sz="1800" kern="1200" dirty="0">
                        <a:solidFill>
                          <a:schemeClr val="dk1"/>
                        </a:solidFill>
                        <a:effectLst/>
                      </a:endParaRPr>
                    </a:p>
                    <a:p>
                      <a:pPr algn="just"/>
                      <a:endParaRPr lang="it-IT"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rPr>
                        <a:t>Aquaculture and sustainable fisheries can help reduce pressure on wild fish stocks, contributing to the conservation of marine ecosystems</a:t>
                      </a:r>
                      <a:endParaRPr lang="it-IT" sz="1800" kern="1200" dirty="0">
                        <a:solidFill>
                          <a:schemeClr val="dk1"/>
                        </a:solidFill>
                        <a:effectLst/>
                        <a:latin typeface="+mn-lt"/>
                        <a:ea typeface="+mn-ea"/>
                        <a:cs typeface="+mn-cs"/>
                      </a:endParaRPr>
                    </a:p>
                  </a:txBody>
                  <a:tcPr/>
                </a:tc>
                <a:extLst>
                  <a:ext uri="{0D108BD9-81ED-4DB2-BD59-A6C34878D82A}">
                    <a16:rowId xmlns:a16="http://schemas.microsoft.com/office/drawing/2014/main" val="1741258122"/>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rPr>
                        <a:t>SDG 14</a:t>
                      </a:r>
                      <a:r>
                        <a:rPr lang="en-US" sz="1800" kern="1200" dirty="0">
                          <a:solidFill>
                            <a:schemeClr val="dk1"/>
                          </a:solidFill>
                          <a:effectLst/>
                        </a:rPr>
                        <a:t>: Life on Land</a:t>
                      </a:r>
                      <a:endParaRPr lang="it-IT" sz="1800" kern="1200" dirty="0">
                        <a:solidFill>
                          <a:schemeClr val="dk1"/>
                        </a:solidFill>
                        <a:effectLst/>
                      </a:endParaRPr>
                    </a:p>
                    <a:p>
                      <a:pPr algn="just"/>
                      <a:endParaRPr lang="it-IT" dirty="0"/>
                    </a:p>
                  </a:txBody>
                  <a:tcPr/>
                </a:tc>
                <a:tc>
                  <a:txBody>
                    <a:bodyPr/>
                    <a:lstStyle/>
                    <a:p>
                      <a:pPr algn="just"/>
                      <a:r>
                        <a:rPr lang="en-US" dirty="0"/>
                        <a:t>Agroforestry and organic farming, can help protect biodiversity, prevent land degradation, and promote the sustainable management of forests</a:t>
                      </a:r>
                      <a:endParaRPr lang="it-IT" dirty="0"/>
                    </a:p>
                  </a:txBody>
                  <a:tcPr/>
                </a:tc>
                <a:extLst>
                  <a:ext uri="{0D108BD9-81ED-4DB2-BD59-A6C34878D82A}">
                    <a16:rowId xmlns:a16="http://schemas.microsoft.com/office/drawing/2014/main" val="3312618777"/>
                  </a:ext>
                </a:extLst>
              </a:tr>
            </a:tbl>
          </a:graphicData>
        </a:graphic>
      </p:graphicFrame>
    </p:spTree>
    <p:extLst>
      <p:ext uri="{BB962C8B-B14F-4D97-AF65-F5344CB8AC3E}">
        <p14:creationId xmlns:p14="http://schemas.microsoft.com/office/powerpoint/2010/main" val="1915706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lstStyle/>
          <a:p>
            <a:r>
              <a:rPr lang="it-IT" sz="4400" dirty="0"/>
              <a:t>The </a:t>
            </a:r>
            <a:r>
              <a:rPr lang="it-IT" sz="4400" dirty="0" err="1"/>
              <a:t>European</a:t>
            </a:r>
            <a:r>
              <a:rPr lang="it-IT" sz="4400" dirty="0"/>
              <a:t> Green Deal</a:t>
            </a:r>
            <a:endParaRPr lang="en-GB" dirty="0"/>
          </a:p>
        </p:txBody>
      </p:sp>
      <p:sp>
        <p:nvSpPr>
          <p:cNvPr id="3" name="Segnaposto contenuto 2">
            <a:extLst>
              <a:ext uri="{FF2B5EF4-FFF2-40B4-BE49-F238E27FC236}">
                <a16:creationId xmlns:a16="http://schemas.microsoft.com/office/drawing/2014/main" id="{BBAB9142-6411-6685-EC1E-F0EE8EA56354}"/>
              </a:ext>
            </a:extLst>
          </p:cNvPr>
          <p:cNvSpPr>
            <a:spLocks noGrp="1"/>
          </p:cNvSpPr>
          <p:nvPr>
            <p:ph sz="half" idx="1"/>
          </p:nvPr>
        </p:nvSpPr>
        <p:spPr>
          <a:xfrm>
            <a:off x="656253" y="1825625"/>
            <a:ext cx="10697548" cy="877888"/>
          </a:xfrm>
        </p:spPr>
        <p:txBody>
          <a:bodyPr>
            <a:normAutofit/>
          </a:bodyPr>
          <a:lstStyle/>
          <a:p>
            <a:pPr marL="0" indent="0">
              <a:buNone/>
            </a:pPr>
            <a:r>
              <a:rPr lang="en-US" sz="1800" kern="100" dirty="0">
                <a:latin typeface="Calibri" panose="020F0502020204030204" pitchFamily="34" charset="0"/>
                <a:ea typeface="Calibri" panose="020F0502020204030204" pitchFamily="34" charset="0"/>
              </a:rPr>
              <a:t>Ambitious policy initiative introduced by the European Commission in December 2019 to ignite a fundamental shift in the EU's approach to economic growth, sustainability, and climate change.</a:t>
            </a:r>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sz="1200" dirty="0">
                <a:solidFill>
                  <a:schemeClr val="bg1">
                    <a:lumMod val="65000"/>
                  </a:schemeClr>
                </a:solidFill>
              </a:rPr>
              <a:t>Module: Horizontal skills / Learning Unit: Green skills / Sub Unit: International and European key directives</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34</a:t>
            </a:fld>
            <a:endParaRPr lang="en-US" dirty="0"/>
          </a:p>
        </p:txBody>
      </p:sp>
      <p:sp>
        <p:nvSpPr>
          <p:cNvPr id="5" name="CasellaDiTesto 4">
            <a:extLst>
              <a:ext uri="{FF2B5EF4-FFF2-40B4-BE49-F238E27FC236}">
                <a16:creationId xmlns:a16="http://schemas.microsoft.com/office/drawing/2014/main" id="{E18BAEF8-1B2E-1221-6F29-20DB5E743E81}"/>
              </a:ext>
            </a:extLst>
          </p:cNvPr>
          <p:cNvSpPr txBox="1"/>
          <p:nvPr/>
        </p:nvSpPr>
        <p:spPr>
          <a:xfrm>
            <a:off x="1959428" y="3596365"/>
            <a:ext cx="10879493" cy="2585323"/>
          </a:xfrm>
          <a:prstGeom prst="rect">
            <a:avLst/>
          </a:prstGeom>
          <a:noFill/>
        </p:spPr>
        <p:txBody>
          <a:bodyPr wrap="square" rtlCol="0">
            <a:spAutoFit/>
          </a:bodyPr>
          <a:lstStyle/>
          <a:p>
            <a:r>
              <a:rPr lang="en-US" u="sng" kern="100" dirty="0">
                <a:latin typeface="Calibri" panose="020F0502020204030204" pitchFamily="34" charset="0"/>
                <a:ea typeface="Calibri" panose="020F0502020204030204" pitchFamily="34" charset="0"/>
              </a:rPr>
              <a:t>Climate neutrality by 2050</a:t>
            </a:r>
          </a:p>
          <a:p>
            <a:pPr marL="342900" indent="-342900">
              <a:buFont typeface="+mj-lt"/>
              <a:buAutoNum type="arabicPeriod"/>
            </a:pPr>
            <a:endParaRPr lang="en-US" kern="100" dirty="0">
              <a:latin typeface="Calibri" panose="020F0502020204030204" pitchFamily="34" charset="0"/>
              <a:ea typeface="Calibri" panose="020F0502020204030204" pitchFamily="34" charset="0"/>
            </a:endParaRPr>
          </a:p>
          <a:p>
            <a:endParaRPr lang="en-US" kern="100" dirty="0">
              <a:latin typeface="Calibri" panose="020F0502020204030204" pitchFamily="34" charset="0"/>
              <a:ea typeface="Calibri" panose="020F0502020204030204" pitchFamily="34" charset="0"/>
            </a:endParaRPr>
          </a:p>
          <a:p>
            <a:endParaRPr lang="en-US" u="sng" kern="100" dirty="0">
              <a:latin typeface="Calibri" panose="020F0502020204030204" pitchFamily="34" charset="0"/>
              <a:ea typeface="Calibri" panose="020F0502020204030204" pitchFamily="34" charset="0"/>
            </a:endParaRPr>
          </a:p>
          <a:p>
            <a:r>
              <a:rPr lang="en-US" u="sng" kern="100" dirty="0">
                <a:latin typeface="Calibri" panose="020F0502020204030204" pitchFamily="34" charset="0"/>
                <a:ea typeface="Calibri" panose="020F0502020204030204" pitchFamily="34" charset="0"/>
              </a:rPr>
              <a:t>Sustainable and Circular economy</a:t>
            </a:r>
          </a:p>
          <a:p>
            <a:pPr marL="342900" indent="-342900">
              <a:buFont typeface="+mj-lt"/>
              <a:buAutoNum type="arabicPeriod"/>
            </a:pPr>
            <a:endParaRPr lang="en-US" u="sng" kern="100" dirty="0">
              <a:latin typeface="Calibri" panose="020F0502020204030204" pitchFamily="34" charset="0"/>
              <a:ea typeface="Calibri" panose="020F0502020204030204" pitchFamily="34" charset="0"/>
            </a:endParaRPr>
          </a:p>
          <a:p>
            <a:endParaRPr lang="en-US" kern="100" dirty="0">
              <a:latin typeface="Calibri" panose="020F0502020204030204" pitchFamily="34" charset="0"/>
              <a:ea typeface="Calibri" panose="020F0502020204030204" pitchFamily="34" charset="0"/>
            </a:endParaRPr>
          </a:p>
          <a:p>
            <a:endParaRPr lang="en-US" u="sng" kern="100" dirty="0">
              <a:latin typeface="Calibri" panose="020F0502020204030204" pitchFamily="34" charset="0"/>
              <a:ea typeface="Calibri" panose="020F0502020204030204" pitchFamily="34" charset="0"/>
            </a:endParaRPr>
          </a:p>
          <a:p>
            <a:r>
              <a:rPr lang="en-US" u="sng" kern="100" dirty="0">
                <a:latin typeface="Calibri" panose="020F0502020204030204" pitchFamily="34" charset="0"/>
                <a:ea typeface="Calibri" panose="020F0502020204030204" pitchFamily="34" charset="0"/>
              </a:rPr>
              <a:t>Biodiversity and Ecosystem protection</a:t>
            </a:r>
            <a:endParaRPr lang="it-IT" u="sng" dirty="0"/>
          </a:p>
        </p:txBody>
      </p:sp>
      <p:pic>
        <p:nvPicPr>
          <p:cNvPr id="6" name="Immagine 5">
            <a:extLst>
              <a:ext uri="{FF2B5EF4-FFF2-40B4-BE49-F238E27FC236}">
                <a16:creationId xmlns:a16="http://schemas.microsoft.com/office/drawing/2014/main" id="{931FB3B0-9FFE-8A2C-835D-80A681FE6A29}"/>
              </a:ext>
            </a:extLst>
          </p:cNvPr>
          <p:cNvPicPr>
            <a:picLocks noChangeAspect="1"/>
          </p:cNvPicPr>
          <p:nvPr/>
        </p:nvPicPr>
        <p:blipFill>
          <a:blip r:embed="rId2"/>
          <a:stretch>
            <a:fillRect/>
          </a:stretch>
        </p:blipFill>
        <p:spPr>
          <a:xfrm>
            <a:off x="6848669" y="2644626"/>
            <a:ext cx="5067730" cy="3522794"/>
          </a:xfrm>
          <a:prstGeom prst="rect">
            <a:avLst/>
          </a:prstGeom>
        </p:spPr>
      </p:pic>
      <p:sp>
        <p:nvSpPr>
          <p:cNvPr id="10" name="CasellaDiTesto 9">
            <a:extLst>
              <a:ext uri="{FF2B5EF4-FFF2-40B4-BE49-F238E27FC236}">
                <a16:creationId xmlns:a16="http://schemas.microsoft.com/office/drawing/2014/main" id="{AB682A58-8E10-9F22-A157-7328D77D2E3E}"/>
              </a:ext>
            </a:extLst>
          </p:cNvPr>
          <p:cNvSpPr txBox="1"/>
          <p:nvPr/>
        </p:nvSpPr>
        <p:spPr>
          <a:xfrm>
            <a:off x="656252" y="2652827"/>
            <a:ext cx="10879493" cy="369332"/>
          </a:xfrm>
          <a:prstGeom prst="rect">
            <a:avLst/>
          </a:prstGeom>
          <a:noFill/>
        </p:spPr>
        <p:txBody>
          <a:bodyPr wrap="square" rtlCol="0">
            <a:spAutoFit/>
          </a:bodyPr>
          <a:lstStyle/>
          <a:p>
            <a:r>
              <a:rPr lang="en-US" b="1" dirty="0">
                <a:solidFill>
                  <a:srgbClr val="000000"/>
                </a:solidFill>
                <a:latin typeface="Calibri" panose="020F0502020204030204" pitchFamily="34" charset="0"/>
                <a:ea typeface="Times New Roman" panose="02020603050405020304" pitchFamily="18" charset="0"/>
              </a:rPr>
              <a:t>Three main objectives</a:t>
            </a:r>
            <a:r>
              <a:rPr lang="en-US" dirty="0">
                <a:solidFill>
                  <a:srgbClr val="000000"/>
                </a:solidFill>
                <a:latin typeface="Calibri" panose="020F0502020204030204" pitchFamily="34" charset="0"/>
                <a:ea typeface="Times New Roman" panose="02020603050405020304" pitchFamily="18" charset="0"/>
              </a:rPr>
              <a:t>:</a:t>
            </a:r>
            <a:endParaRPr lang="it-IT" b="1" dirty="0"/>
          </a:p>
        </p:txBody>
      </p:sp>
      <p:pic>
        <p:nvPicPr>
          <p:cNvPr id="16" name="Immagine 15">
            <a:extLst>
              <a:ext uri="{FF2B5EF4-FFF2-40B4-BE49-F238E27FC236}">
                <a16:creationId xmlns:a16="http://schemas.microsoft.com/office/drawing/2014/main" id="{D20665D2-352E-F885-6F82-194A5AD027C5}"/>
              </a:ext>
            </a:extLst>
          </p:cNvPr>
          <p:cNvPicPr>
            <a:picLocks noChangeAspect="1"/>
          </p:cNvPicPr>
          <p:nvPr/>
        </p:nvPicPr>
        <p:blipFill>
          <a:blip r:embed="rId3">
            <a:duotone>
              <a:schemeClr val="accent5">
                <a:shade val="45000"/>
                <a:satMod val="135000"/>
              </a:schemeClr>
              <a:prstClr val="white"/>
            </a:duotone>
          </a:blip>
          <a:stretch>
            <a:fillRect/>
          </a:stretch>
        </p:blipFill>
        <p:spPr>
          <a:xfrm>
            <a:off x="734401" y="3294376"/>
            <a:ext cx="823811" cy="806649"/>
          </a:xfrm>
          <a:prstGeom prst="rect">
            <a:avLst/>
          </a:prstGeom>
        </p:spPr>
      </p:pic>
      <p:pic>
        <p:nvPicPr>
          <p:cNvPr id="17" name="Immagine 16">
            <a:extLst>
              <a:ext uri="{FF2B5EF4-FFF2-40B4-BE49-F238E27FC236}">
                <a16:creationId xmlns:a16="http://schemas.microsoft.com/office/drawing/2014/main" id="{622CCE3D-C920-E791-745C-DB6912789D55}"/>
              </a:ext>
            </a:extLst>
          </p:cNvPr>
          <p:cNvPicPr>
            <a:picLocks noChangeAspect="1"/>
          </p:cNvPicPr>
          <p:nvPr/>
        </p:nvPicPr>
        <p:blipFill>
          <a:blip r:embed="rId4">
            <a:duotone>
              <a:schemeClr val="accent2">
                <a:shade val="45000"/>
                <a:satMod val="135000"/>
              </a:schemeClr>
              <a:prstClr val="white"/>
            </a:duotone>
          </a:blip>
          <a:stretch>
            <a:fillRect/>
          </a:stretch>
        </p:blipFill>
        <p:spPr>
          <a:xfrm>
            <a:off x="730529" y="4406023"/>
            <a:ext cx="827683" cy="806400"/>
          </a:xfrm>
          <a:prstGeom prst="rect">
            <a:avLst/>
          </a:prstGeom>
        </p:spPr>
      </p:pic>
      <p:pic>
        <p:nvPicPr>
          <p:cNvPr id="18" name="Immagine 17">
            <a:extLst>
              <a:ext uri="{FF2B5EF4-FFF2-40B4-BE49-F238E27FC236}">
                <a16:creationId xmlns:a16="http://schemas.microsoft.com/office/drawing/2014/main" id="{996B0550-5F4F-18F5-E9DE-6806FF2143CB}"/>
              </a:ext>
            </a:extLst>
          </p:cNvPr>
          <p:cNvPicPr>
            <a:picLocks noChangeAspect="1"/>
          </p:cNvPicPr>
          <p:nvPr/>
        </p:nvPicPr>
        <p:blipFill>
          <a:blip r:embed="rId5">
            <a:duotone>
              <a:schemeClr val="accent6">
                <a:shade val="45000"/>
                <a:satMod val="135000"/>
              </a:schemeClr>
              <a:prstClr val="white"/>
            </a:duotone>
          </a:blip>
          <a:stretch>
            <a:fillRect/>
          </a:stretch>
        </p:blipFill>
        <p:spPr>
          <a:xfrm>
            <a:off x="730529" y="5476364"/>
            <a:ext cx="889888" cy="944690"/>
          </a:xfrm>
          <a:prstGeom prst="rect">
            <a:avLst/>
          </a:prstGeom>
        </p:spPr>
      </p:pic>
      <p:sp>
        <p:nvSpPr>
          <p:cNvPr id="19" name="CasellaDiTesto 18">
            <a:extLst>
              <a:ext uri="{FF2B5EF4-FFF2-40B4-BE49-F238E27FC236}">
                <a16:creationId xmlns:a16="http://schemas.microsoft.com/office/drawing/2014/main" id="{95C5ED0F-4013-B3B4-498C-E94A856EF54B}"/>
              </a:ext>
            </a:extLst>
          </p:cNvPr>
          <p:cNvSpPr txBox="1"/>
          <p:nvPr/>
        </p:nvSpPr>
        <p:spPr>
          <a:xfrm>
            <a:off x="8686918" y="6138952"/>
            <a:ext cx="1800689" cy="261610"/>
          </a:xfrm>
          <a:prstGeom prst="rect">
            <a:avLst/>
          </a:prstGeom>
          <a:noFill/>
        </p:spPr>
        <p:txBody>
          <a:bodyPr wrap="square">
            <a:spAutoFit/>
          </a:bodyPr>
          <a:lstStyle/>
          <a:p>
            <a:r>
              <a:rPr lang="en-GB" sz="1100" dirty="0">
                <a:solidFill>
                  <a:srgbClr val="000000"/>
                </a:solidFill>
                <a:effectLst/>
                <a:latin typeface="Calibri" panose="020F0502020204030204" pitchFamily="34" charset="0"/>
                <a:ea typeface="Times New Roman" panose="02020603050405020304" pitchFamily="18" charset="0"/>
              </a:rPr>
              <a:t>(Source: </a:t>
            </a:r>
            <a:r>
              <a:rPr lang="en-GB" sz="1100" dirty="0">
                <a:solidFill>
                  <a:srgbClr val="000000"/>
                </a:solidFill>
                <a:effectLst/>
                <a:latin typeface="Calibri" panose="020F0502020204030204" pitchFamily="34" charset="0"/>
                <a:ea typeface="Times New Roman" panose="02020603050405020304" pitchFamily="18" charset="0"/>
                <a:hlinkClick r:id="rId6"/>
              </a:rPr>
              <a:t>Copernicus, 2023</a:t>
            </a:r>
            <a:r>
              <a:rPr lang="en-GB" sz="1100" dirty="0">
                <a:solidFill>
                  <a:srgbClr val="000000"/>
                </a:solidFill>
                <a:effectLst/>
                <a:latin typeface="Calibri" panose="020F0502020204030204" pitchFamily="34" charset="0"/>
                <a:ea typeface="Times New Roman" panose="02020603050405020304" pitchFamily="18" charset="0"/>
              </a:rPr>
              <a:t>)</a:t>
            </a:r>
            <a:endParaRPr lang="it-IT" sz="1100" dirty="0"/>
          </a:p>
        </p:txBody>
      </p:sp>
    </p:spTree>
    <p:extLst>
      <p:ext uri="{BB962C8B-B14F-4D97-AF65-F5344CB8AC3E}">
        <p14:creationId xmlns:p14="http://schemas.microsoft.com/office/powerpoint/2010/main" val="25349507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lstStyle/>
          <a:p>
            <a:r>
              <a:rPr lang="it-IT" sz="4400" dirty="0"/>
              <a:t>The </a:t>
            </a:r>
            <a:r>
              <a:rPr lang="it-IT" sz="4400" dirty="0" err="1"/>
              <a:t>European</a:t>
            </a:r>
            <a:r>
              <a:rPr lang="it-IT" sz="4400" dirty="0"/>
              <a:t> Green Deal: multiple goals</a:t>
            </a:r>
            <a:endParaRPr lang="en-GB" dirty="0"/>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sz="1200" dirty="0">
                <a:solidFill>
                  <a:schemeClr val="bg1">
                    <a:lumMod val="65000"/>
                  </a:schemeClr>
                </a:solidFill>
              </a:rPr>
              <a:t>Module: Horizontal skills / Learning Unit: Green skills / Sub Unit: International and European key directives</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35</a:t>
            </a:fld>
            <a:endParaRPr lang="en-US" dirty="0"/>
          </a:p>
        </p:txBody>
      </p:sp>
      <p:pic>
        <p:nvPicPr>
          <p:cNvPr id="11" name="Immagine 10">
            <a:extLst>
              <a:ext uri="{FF2B5EF4-FFF2-40B4-BE49-F238E27FC236}">
                <a16:creationId xmlns:a16="http://schemas.microsoft.com/office/drawing/2014/main" id="{DA32548E-86E5-693E-699F-6E69736EB87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0015" y="1491194"/>
            <a:ext cx="6098570" cy="4847253"/>
          </a:xfrm>
          <a:prstGeom prst="rect">
            <a:avLst/>
          </a:prstGeom>
          <a:noFill/>
        </p:spPr>
      </p:pic>
      <p:sp>
        <p:nvSpPr>
          <p:cNvPr id="12" name="CasellaDiTesto 11">
            <a:extLst>
              <a:ext uri="{FF2B5EF4-FFF2-40B4-BE49-F238E27FC236}">
                <a16:creationId xmlns:a16="http://schemas.microsoft.com/office/drawing/2014/main" id="{B2835B21-3FB9-9774-E0E4-678733C1C1BF}"/>
              </a:ext>
            </a:extLst>
          </p:cNvPr>
          <p:cNvSpPr txBox="1"/>
          <p:nvPr/>
        </p:nvSpPr>
        <p:spPr>
          <a:xfrm>
            <a:off x="9013236" y="6001079"/>
            <a:ext cx="1672512" cy="261610"/>
          </a:xfrm>
          <a:prstGeom prst="rect">
            <a:avLst/>
          </a:prstGeom>
          <a:noFill/>
        </p:spPr>
        <p:txBody>
          <a:bodyPr wrap="square">
            <a:spAutoFit/>
          </a:bodyPr>
          <a:lstStyle/>
          <a:p>
            <a:r>
              <a:rPr lang="en-GB" sz="1100" dirty="0">
                <a:solidFill>
                  <a:srgbClr val="000000"/>
                </a:solidFill>
                <a:effectLst/>
                <a:latin typeface="Calibri" panose="020F0502020204030204" pitchFamily="34" charset="0"/>
                <a:ea typeface="Times New Roman" panose="02020603050405020304" pitchFamily="18" charset="0"/>
              </a:rPr>
              <a:t>(Source: </a:t>
            </a:r>
            <a:r>
              <a:rPr lang="en-US" sz="1100" u="sng" dirty="0" err="1">
                <a:solidFill>
                  <a:srgbClr val="000000"/>
                </a:solidFill>
                <a:effectLst/>
                <a:latin typeface="Calibri" panose="020F0502020204030204" pitchFamily="34" charset="0"/>
                <a:ea typeface="Times New Roman" panose="02020603050405020304" pitchFamily="18" charset="0"/>
                <a:cs typeface="Open Sans" panose="020B0606030504020204" pitchFamily="34" charset="0"/>
                <a:hlinkClick r:id="rId3"/>
              </a:rPr>
              <a:t>Euinasean</a:t>
            </a:r>
            <a:r>
              <a:rPr lang="en-US" sz="1100" u="sng" dirty="0">
                <a:solidFill>
                  <a:srgbClr val="0000FF"/>
                </a:solidFill>
                <a:effectLst/>
                <a:latin typeface="Calibri" panose="020F0502020204030204" pitchFamily="34" charset="0"/>
                <a:ea typeface="Times New Roman" panose="02020603050405020304" pitchFamily="18" charset="0"/>
              </a:rPr>
              <a:t>, 2021</a:t>
            </a:r>
            <a:r>
              <a:rPr lang="en-GB" sz="1100" dirty="0">
                <a:solidFill>
                  <a:srgbClr val="000000"/>
                </a:solidFill>
                <a:effectLst/>
                <a:latin typeface="Calibri" panose="020F0502020204030204" pitchFamily="34" charset="0"/>
                <a:ea typeface="Times New Roman" panose="02020603050405020304" pitchFamily="18" charset="0"/>
              </a:rPr>
              <a:t>)</a:t>
            </a:r>
            <a:endParaRPr lang="it-IT" sz="1100" dirty="0"/>
          </a:p>
        </p:txBody>
      </p:sp>
    </p:spTree>
    <p:extLst>
      <p:ext uri="{BB962C8B-B14F-4D97-AF65-F5344CB8AC3E}">
        <p14:creationId xmlns:p14="http://schemas.microsoft.com/office/powerpoint/2010/main" val="14246103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0D18F9D-BDFC-0B0A-6C39-FBF7EBC25638}"/>
              </a:ext>
            </a:extLst>
          </p:cNvPr>
          <p:cNvPicPr>
            <a:picLocks noChangeAspect="1"/>
          </p:cNvPicPr>
          <p:nvPr/>
        </p:nvPicPr>
        <p:blipFill>
          <a:blip r:embed="rId2"/>
          <a:stretch>
            <a:fillRect/>
          </a:stretch>
        </p:blipFill>
        <p:spPr>
          <a:xfrm>
            <a:off x="1526415" y="2925885"/>
            <a:ext cx="8927672" cy="3389816"/>
          </a:xfrm>
          <a:prstGeom prst="rect">
            <a:avLst/>
          </a:prstGeom>
        </p:spPr>
      </p:pic>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lstStyle/>
          <a:p>
            <a:r>
              <a:rPr lang="it-IT" sz="4400" dirty="0"/>
              <a:t>Farm to </a:t>
            </a:r>
            <a:r>
              <a:rPr lang="it-IT" sz="4400" dirty="0" err="1"/>
              <a:t>Fork</a:t>
            </a:r>
            <a:r>
              <a:rPr lang="it-IT" sz="4400" dirty="0"/>
              <a:t> strategy</a:t>
            </a:r>
            <a:endParaRPr lang="en-GB" dirty="0"/>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sz="1200" dirty="0">
                <a:solidFill>
                  <a:schemeClr val="bg1">
                    <a:lumMod val="65000"/>
                  </a:schemeClr>
                </a:solidFill>
              </a:rPr>
              <a:t>Module: Horizontal skills / Learning Unit: Green skills / Sub Unit: International and European key directives</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36</a:t>
            </a:fld>
            <a:endParaRPr lang="en-US" dirty="0"/>
          </a:p>
        </p:txBody>
      </p:sp>
      <p:sp>
        <p:nvSpPr>
          <p:cNvPr id="3" name="CasellaDiTesto 2">
            <a:extLst>
              <a:ext uri="{FF2B5EF4-FFF2-40B4-BE49-F238E27FC236}">
                <a16:creationId xmlns:a16="http://schemas.microsoft.com/office/drawing/2014/main" id="{6213873A-816F-A6C1-BBF9-CDEBE7332C00}"/>
              </a:ext>
            </a:extLst>
          </p:cNvPr>
          <p:cNvSpPr txBox="1"/>
          <p:nvPr/>
        </p:nvSpPr>
        <p:spPr>
          <a:xfrm>
            <a:off x="550506" y="1476245"/>
            <a:ext cx="10879493" cy="671915"/>
          </a:xfrm>
          <a:prstGeom prst="rect">
            <a:avLst/>
          </a:prstGeom>
          <a:noFill/>
        </p:spPr>
        <p:txBody>
          <a:bodyPr wrap="square" rtlCol="0">
            <a:spAutoFit/>
          </a:bodyPr>
          <a:lstStyle/>
          <a:p>
            <a:pPr algn="just">
              <a:lnSpc>
                <a:spcPct val="107000"/>
              </a:lnSpc>
              <a:spcAft>
                <a:spcPts val="800"/>
              </a:spcAft>
            </a:pPr>
            <a:r>
              <a:rPr lang="en-US"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K</a:t>
            </a: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ey component of the EU Green Deal's effort to create a more sustainable and resilient food system within the European Union.</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p:txBody>
      </p:sp>
      <p:sp>
        <p:nvSpPr>
          <p:cNvPr id="4" name="CasellaDiTesto 3">
            <a:extLst>
              <a:ext uri="{FF2B5EF4-FFF2-40B4-BE49-F238E27FC236}">
                <a16:creationId xmlns:a16="http://schemas.microsoft.com/office/drawing/2014/main" id="{9485B80E-E050-375B-BE33-FAB35EC7DAD7}"/>
              </a:ext>
            </a:extLst>
          </p:cNvPr>
          <p:cNvSpPr txBox="1"/>
          <p:nvPr/>
        </p:nvSpPr>
        <p:spPr>
          <a:xfrm>
            <a:off x="550505" y="2356378"/>
            <a:ext cx="10879493" cy="646331"/>
          </a:xfrm>
          <a:prstGeom prst="rect">
            <a:avLst/>
          </a:prstGeom>
          <a:noFill/>
        </p:spPr>
        <p:txBody>
          <a:bodyPr wrap="square">
            <a:spAutoFit/>
          </a:bodyPr>
          <a:lstStyle/>
          <a:p>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It seeks to address </a:t>
            </a:r>
            <a:r>
              <a:rPr lang="en-US" sz="1800" u="sng"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environmental challenges</a:t>
            </a: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u="sng"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improve public health</a:t>
            </a: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and </a:t>
            </a:r>
            <a:r>
              <a:rPr lang="en-US" sz="1800" u="sng"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support a fair transition for farmers and consumers</a:t>
            </a: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toward a more </a:t>
            </a:r>
            <a:r>
              <a:rPr lang="en-US" sz="18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sustainable and healthy food future.</a:t>
            </a:r>
            <a:endParaRPr lang="it-IT" dirty="0"/>
          </a:p>
        </p:txBody>
      </p:sp>
      <p:sp>
        <p:nvSpPr>
          <p:cNvPr id="6" name="CasellaDiTesto 5">
            <a:extLst>
              <a:ext uri="{FF2B5EF4-FFF2-40B4-BE49-F238E27FC236}">
                <a16:creationId xmlns:a16="http://schemas.microsoft.com/office/drawing/2014/main" id="{C5EEE8CE-15AE-C1EF-7728-91EC4C62BE66}"/>
              </a:ext>
            </a:extLst>
          </p:cNvPr>
          <p:cNvSpPr txBox="1"/>
          <p:nvPr/>
        </p:nvSpPr>
        <p:spPr>
          <a:xfrm>
            <a:off x="10665585" y="5914395"/>
            <a:ext cx="1373932" cy="261610"/>
          </a:xfrm>
          <a:prstGeom prst="rect">
            <a:avLst/>
          </a:prstGeom>
          <a:noFill/>
        </p:spPr>
        <p:txBody>
          <a:bodyPr wrap="square">
            <a:spAutoFit/>
          </a:bodyPr>
          <a:lstStyle/>
          <a:p>
            <a:r>
              <a:rPr lang="en-GB" sz="1100" i="1" dirty="0">
                <a:effectLst/>
                <a:latin typeface="Calibri" panose="020F0502020204030204" pitchFamily="34" charset="0"/>
                <a:ea typeface="Times New Roman" panose="02020603050405020304" pitchFamily="18" charset="0"/>
              </a:rPr>
              <a:t>(Source: </a:t>
            </a:r>
            <a:r>
              <a:rPr lang="en-GB" sz="1100" i="1" u="sng"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hlinkClick r:id="rId3"/>
              </a:rPr>
              <a:t>FAO</a:t>
            </a:r>
            <a:r>
              <a:rPr lang="en-US" sz="1100" u="sng"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hlinkClick r:id="rId3"/>
              </a:rPr>
              <a:t>, 2022</a:t>
            </a:r>
            <a:r>
              <a:rPr lang="en-GB" sz="1100" i="1" dirty="0">
                <a:effectLst/>
                <a:latin typeface="Calibri" panose="020F0502020204030204" pitchFamily="34" charset="0"/>
                <a:ea typeface="Times New Roman" panose="02020603050405020304" pitchFamily="18" charset="0"/>
              </a:rPr>
              <a:t>)</a:t>
            </a:r>
            <a:endParaRPr lang="it-IT" sz="1100" dirty="0"/>
          </a:p>
        </p:txBody>
      </p:sp>
    </p:spTree>
    <p:extLst>
      <p:ext uri="{BB962C8B-B14F-4D97-AF65-F5344CB8AC3E}">
        <p14:creationId xmlns:p14="http://schemas.microsoft.com/office/powerpoint/2010/main" val="1055688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lstStyle/>
          <a:p>
            <a:r>
              <a:rPr lang="it-IT" sz="4400" dirty="0"/>
              <a:t>The ‘’Farm to </a:t>
            </a:r>
            <a:r>
              <a:rPr lang="it-IT" sz="4400" dirty="0" err="1"/>
              <a:t>Fork</a:t>
            </a:r>
            <a:r>
              <a:rPr lang="it-IT" sz="4400" dirty="0"/>
              <a:t> </a:t>
            </a:r>
            <a:r>
              <a:rPr lang="it-IT" sz="4400" dirty="0" err="1"/>
              <a:t>journey</a:t>
            </a:r>
            <a:r>
              <a:rPr lang="it-IT" sz="4400" dirty="0"/>
              <a:t>’’</a:t>
            </a:r>
            <a:endParaRPr lang="en-GB" dirty="0"/>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sz="1200" dirty="0">
                <a:solidFill>
                  <a:schemeClr val="bg1">
                    <a:lumMod val="65000"/>
                  </a:schemeClr>
                </a:solidFill>
              </a:rPr>
              <a:t>Module: Horizontal skills / Learning Unit: Green skills / Sub Unit: International and European key directives</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37</a:t>
            </a:fld>
            <a:endParaRPr lang="en-US" dirty="0"/>
          </a:p>
        </p:txBody>
      </p:sp>
      <p:pic>
        <p:nvPicPr>
          <p:cNvPr id="7" name="Picture 2">
            <a:extLst>
              <a:ext uri="{FF2B5EF4-FFF2-40B4-BE49-F238E27FC236}">
                <a16:creationId xmlns:a16="http://schemas.microsoft.com/office/drawing/2014/main" id="{28F17916-E13E-C462-97DA-04A614C8B8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074" y="1538008"/>
            <a:ext cx="9272451" cy="4853548"/>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9D32562D-49E7-EB18-3455-FADE542D1979}"/>
              </a:ext>
            </a:extLst>
          </p:cNvPr>
          <p:cNvSpPr txBox="1"/>
          <p:nvPr/>
        </p:nvSpPr>
        <p:spPr>
          <a:xfrm>
            <a:off x="10389791" y="5695520"/>
            <a:ext cx="1470817" cy="261610"/>
          </a:xfrm>
          <a:prstGeom prst="rect">
            <a:avLst/>
          </a:prstGeom>
          <a:noFill/>
        </p:spPr>
        <p:txBody>
          <a:bodyPr wrap="square">
            <a:spAutoFit/>
          </a:bodyPr>
          <a:lstStyle/>
          <a:p>
            <a:pPr algn="just">
              <a:spcAft>
                <a:spcPts val="1000"/>
              </a:spcAft>
            </a:pPr>
            <a:r>
              <a:rPr lang="en-US" sz="1100" i="1" dirty="0">
                <a:solidFill>
                  <a:srgbClr val="1F497D"/>
                </a:solidFill>
                <a:effectLst/>
                <a:latin typeface="Calibri" panose="020F0502020204030204" pitchFamily="34" charset="0"/>
                <a:ea typeface="Times New Roman" panose="02020603050405020304" pitchFamily="18" charset="0"/>
                <a:cs typeface="Open Sans" panose="020B0606030504020204" pitchFamily="34" charset="0"/>
              </a:rPr>
              <a:t>(Source: </a:t>
            </a:r>
            <a:r>
              <a:rPr lang="en-US" sz="1100" i="1" u="sng" dirty="0">
                <a:solidFill>
                  <a:srgbClr val="1F497D"/>
                </a:solidFill>
                <a:effectLst/>
                <a:latin typeface="Calibri" panose="020F0502020204030204" pitchFamily="34" charset="0"/>
                <a:ea typeface="Times New Roman" panose="02020603050405020304" pitchFamily="18" charset="0"/>
                <a:cs typeface="Open Sans" panose="020B0606030504020204" pitchFamily="34" charset="0"/>
                <a:hlinkClick r:id="rId3"/>
              </a:rPr>
              <a:t>Collidu, 2022</a:t>
            </a:r>
            <a:r>
              <a:rPr lang="en-US" sz="1100" i="1" dirty="0">
                <a:solidFill>
                  <a:srgbClr val="1F497D"/>
                </a:solidFill>
                <a:effectLst/>
                <a:latin typeface="Calibri" panose="020F0502020204030204" pitchFamily="34" charset="0"/>
                <a:ea typeface="Times New Roman" panose="02020603050405020304" pitchFamily="18" charset="0"/>
                <a:cs typeface="Open Sans" panose="020B0606030504020204" pitchFamily="34" charset="0"/>
              </a:rPr>
              <a:t>)</a:t>
            </a:r>
            <a:endParaRPr lang="it-IT" sz="900" i="1" dirty="0">
              <a:solidFill>
                <a:srgbClr val="1F497D"/>
              </a:solidFill>
              <a:effectLst/>
              <a:latin typeface="Minion Pro"/>
              <a:ea typeface="Times New Roman" panose="02020603050405020304" pitchFamily="18" charset="0"/>
              <a:cs typeface="Open Sans" panose="020B0606030504020204" pitchFamily="34" charset="0"/>
            </a:endParaRPr>
          </a:p>
        </p:txBody>
      </p:sp>
    </p:spTree>
    <p:extLst>
      <p:ext uri="{BB962C8B-B14F-4D97-AF65-F5344CB8AC3E}">
        <p14:creationId xmlns:p14="http://schemas.microsoft.com/office/powerpoint/2010/main" val="12758019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lstStyle/>
          <a:p>
            <a:r>
              <a:rPr lang="it-IT" sz="4400" dirty="0"/>
              <a:t>The 4 </a:t>
            </a:r>
            <a:r>
              <a:rPr lang="it-IT" sz="4400" dirty="0" err="1"/>
              <a:t>pillars</a:t>
            </a:r>
            <a:r>
              <a:rPr lang="it-IT" sz="4400" dirty="0"/>
              <a:t> of the strategy</a:t>
            </a:r>
            <a:endParaRPr lang="en-GB" dirty="0"/>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sz="1200" dirty="0">
                <a:solidFill>
                  <a:schemeClr val="bg1">
                    <a:lumMod val="65000"/>
                  </a:schemeClr>
                </a:solidFill>
              </a:rPr>
              <a:t>Module: Horizontal skills / Learning Unit: Green skills / Sub Unit: International and European key directives</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38</a:t>
            </a:fld>
            <a:endParaRPr lang="en-US" dirty="0"/>
          </a:p>
        </p:txBody>
      </p:sp>
      <p:pic>
        <p:nvPicPr>
          <p:cNvPr id="3" name="Immagine 2">
            <a:extLst>
              <a:ext uri="{FF2B5EF4-FFF2-40B4-BE49-F238E27FC236}">
                <a16:creationId xmlns:a16="http://schemas.microsoft.com/office/drawing/2014/main" id="{23EE3CEB-7F70-FB97-5D6D-333159A8B5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28588" y="2127966"/>
            <a:ext cx="3938451" cy="3938451"/>
          </a:xfrm>
          <a:prstGeom prst="rect">
            <a:avLst/>
          </a:prstGeom>
          <a:noFill/>
        </p:spPr>
      </p:pic>
      <p:sp>
        <p:nvSpPr>
          <p:cNvPr id="4" name="CasellaDiTesto 3">
            <a:extLst>
              <a:ext uri="{FF2B5EF4-FFF2-40B4-BE49-F238E27FC236}">
                <a16:creationId xmlns:a16="http://schemas.microsoft.com/office/drawing/2014/main" id="{0F530683-3B8F-C99A-A808-F95ABCF95B03}"/>
              </a:ext>
            </a:extLst>
          </p:cNvPr>
          <p:cNvSpPr txBox="1"/>
          <p:nvPr/>
        </p:nvSpPr>
        <p:spPr>
          <a:xfrm>
            <a:off x="2221011" y="2594313"/>
            <a:ext cx="4469362" cy="3693319"/>
          </a:xfrm>
          <a:prstGeom prst="rect">
            <a:avLst/>
          </a:prstGeom>
          <a:noFill/>
        </p:spPr>
        <p:txBody>
          <a:bodyPr wrap="square" rtlCol="0">
            <a:spAutoFit/>
          </a:bodyPr>
          <a:lstStyle/>
          <a:p>
            <a:r>
              <a:rPr lang="en-US" u="sng" kern="100" dirty="0">
                <a:latin typeface="Calibri" panose="020F0502020204030204" pitchFamily="34" charset="0"/>
                <a:ea typeface="Calibri" panose="020F0502020204030204" pitchFamily="34" charset="0"/>
              </a:rPr>
              <a:t>Sustainable Food Production</a:t>
            </a:r>
          </a:p>
          <a:p>
            <a:endParaRPr lang="en-US" kern="100" dirty="0">
              <a:latin typeface="Calibri" panose="020F0502020204030204" pitchFamily="34" charset="0"/>
              <a:ea typeface="Calibri" panose="020F0502020204030204" pitchFamily="34" charset="0"/>
            </a:endParaRPr>
          </a:p>
          <a:p>
            <a:endParaRPr lang="en-US" u="sng" kern="100" dirty="0">
              <a:latin typeface="Calibri" panose="020F0502020204030204" pitchFamily="34" charset="0"/>
              <a:ea typeface="Calibri" panose="020F0502020204030204" pitchFamily="34" charset="0"/>
            </a:endParaRPr>
          </a:p>
          <a:p>
            <a:endParaRPr lang="en-US" u="sng" kern="100" dirty="0">
              <a:latin typeface="Calibri" panose="020F0502020204030204" pitchFamily="34" charset="0"/>
              <a:ea typeface="Calibri" panose="020F0502020204030204" pitchFamily="34" charset="0"/>
            </a:endParaRPr>
          </a:p>
          <a:p>
            <a:r>
              <a:rPr lang="en-US" u="sng" kern="100" dirty="0">
                <a:latin typeface="Calibri" panose="020F0502020204030204" pitchFamily="34" charset="0"/>
                <a:ea typeface="Calibri" panose="020F0502020204030204" pitchFamily="34" charset="0"/>
              </a:rPr>
              <a:t>Sustainable Food Processing &amp; Distribution</a:t>
            </a:r>
          </a:p>
          <a:p>
            <a:pPr marL="342900" indent="-342900">
              <a:buFont typeface="+mj-lt"/>
              <a:buAutoNum type="arabicPeriod"/>
            </a:pPr>
            <a:endParaRPr lang="en-US" u="sng" kern="100" dirty="0">
              <a:latin typeface="Calibri" panose="020F0502020204030204" pitchFamily="34" charset="0"/>
              <a:ea typeface="Calibri" panose="020F0502020204030204" pitchFamily="34" charset="0"/>
            </a:endParaRPr>
          </a:p>
          <a:p>
            <a:endParaRPr lang="en-US" kern="100" dirty="0">
              <a:latin typeface="Calibri" panose="020F0502020204030204" pitchFamily="34" charset="0"/>
              <a:ea typeface="Calibri" panose="020F0502020204030204" pitchFamily="34" charset="0"/>
            </a:endParaRPr>
          </a:p>
          <a:p>
            <a:endParaRPr lang="en-US" u="sng" kern="100" dirty="0">
              <a:latin typeface="Calibri" panose="020F0502020204030204" pitchFamily="34" charset="0"/>
              <a:ea typeface="Calibri" panose="020F0502020204030204" pitchFamily="34" charset="0"/>
            </a:endParaRPr>
          </a:p>
          <a:p>
            <a:r>
              <a:rPr lang="en-US" u="sng" kern="100" dirty="0">
                <a:latin typeface="Calibri" panose="020F0502020204030204" pitchFamily="34" charset="0"/>
                <a:ea typeface="Calibri" panose="020F0502020204030204" pitchFamily="34" charset="0"/>
              </a:rPr>
              <a:t>Sustainable Food Consumption</a:t>
            </a:r>
          </a:p>
          <a:p>
            <a:endParaRPr lang="en-US" u="sng" kern="100" dirty="0">
              <a:latin typeface="Calibri" panose="020F0502020204030204" pitchFamily="34" charset="0"/>
              <a:ea typeface="Calibri" panose="020F0502020204030204" pitchFamily="34" charset="0"/>
            </a:endParaRPr>
          </a:p>
          <a:p>
            <a:endParaRPr lang="en-US" u="sng" kern="100" dirty="0">
              <a:latin typeface="Calibri" panose="020F0502020204030204" pitchFamily="34" charset="0"/>
              <a:ea typeface="Calibri" panose="020F0502020204030204" pitchFamily="34" charset="0"/>
            </a:endParaRPr>
          </a:p>
          <a:p>
            <a:endParaRPr lang="en-US" u="sng" kern="100" dirty="0">
              <a:latin typeface="Calibri" panose="020F0502020204030204" pitchFamily="34" charset="0"/>
              <a:ea typeface="Calibri" panose="020F0502020204030204" pitchFamily="34" charset="0"/>
            </a:endParaRPr>
          </a:p>
          <a:p>
            <a:r>
              <a:rPr lang="en-US" u="sng" kern="100" dirty="0">
                <a:latin typeface="Calibri" panose="020F0502020204030204" pitchFamily="34" charset="0"/>
                <a:ea typeface="Calibri" panose="020F0502020204030204" pitchFamily="34" charset="0"/>
              </a:rPr>
              <a:t>Food Loss &amp; Waste Prevention</a:t>
            </a:r>
            <a:endParaRPr lang="it-IT" u="sng" dirty="0"/>
          </a:p>
        </p:txBody>
      </p:sp>
      <p:sp>
        <p:nvSpPr>
          <p:cNvPr id="5" name="CasellaDiTesto 4">
            <a:extLst>
              <a:ext uri="{FF2B5EF4-FFF2-40B4-BE49-F238E27FC236}">
                <a16:creationId xmlns:a16="http://schemas.microsoft.com/office/drawing/2014/main" id="{B5275B0D-7122-2F22-02F6-054AB3F7F77C}"/>
              </a:ext>
            </a:extLst>
          </p:cNvPr>
          <p:cNvSpPr txBox="1"/>
          <p:nvPr/>
        </p:nvSpPr>
        <p:spPr>
          <a:xfrm>
            <a:off x="737401" y="1586162"/>
            <a:ext cx="10717197" cy="646331"/>
          </a:xfrm>
          <a:prstGeom prst="rect">
            <a:avLst/>
          </a:prstGeom>
          <a:noFill/>
        </p:spPr>
        <p:txBody>
          <a:bodyPr wrap="square" rtlCol="0">
            <a:spAutoFit/>
          </a:bodyPr>
          <a:lstStyle/>
          <a:p>
            <a:r>
              <a:rPr lang="en-US" kern="100" dirty="0">
                <a:latin typeface="Calibri" panose="020F0502020204030204" pitchFamily="34" charset="0"/>
                <a:ea typeface="Calibri" panose="020F0502020204030204" pitchFamily="34" charset="0"/>
                <a:cs typeface="Times New Roman" panose="02020603050405020304" pitchFamily="18" charset="0"/>
              </a:rPr>
              <a:t>The 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trategy is based on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four pillars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designed to address various aspects of the food system, from production to consumption</a:t>
            </a:r>
            <a:r>
              <a:rPr lang="en-US" dirty="0">
                <a:solidFill>
                  <a:srgbClr val="000000"/>
                </a:solidFill>
                <a:latin typeface="Calibri" panose="020F0502020204030204" pitchFamily="34" charset="0"/>
                <a:ea typeface="Times New Roman" panose="02020603050405020304" pitchFamily="18" charset="0"/>
              </a:rPr>
              <a:t>:</a:t>
            </a:r>
            <a:endParaRPr lang="it-IT" b="1" dirty="0"/>
          </a:p>
        </p:txBody>
      </p:sp>
      <p:pic>
        <p:nvPicPr>
          <p:cNvPr id="6" name="Immagine 5">
            <a:extLst>
              <a:ext uri="{FF2B5EF4-FFF2-40B4-BE49-F238E27FC236}">
                <a16:creationId xmlns:a16="http://schemas.microsoft.com/office/drawing/2014/main" id="{02C3B111-AFB9-68B7-582D-260E57299032}"/>
              </a:ext>
            </a:extLst>
          </p:cNvPr>
          <p:cNvPicPr>
            <a:picLocks noChangeAspect="1"/>
          </p:cNvPicPr>
          <p:nvPr/>
        </p:nvPicPr>
        <p:blipFill>
          <a:blip r:embed="rId3"/>
          <a:stretch>
            <a:fillRect/>
          </a:stretch>
        </p:blipFill>
        <p:spPr>
          <a:xfrm>
            <a:off x="870072" y="2282902"/>
            <a:ext cx="912724" cy="839706"/>
          </a:xfrm>
          <a:prstGeom prst="rect">
            <a:avLst/>
          </a:prstGeom>
        </p:spPr>
      </p:pic>
      <p:pic>
        <p:nvPicPr>
          <p:cNvPr id="11" name="Immagine 10">
            <a:extLst>
              <a:ext uri="{FF2B5EF4-FFF2-40B4-BE49-F238E27FC236}">
                <a16:creationId xmlns:a16="http://schemas.microsoft.com/office/drawing/2014/main" id="{DBBA0DBF-96AE-7DFE-B95B-6194F7BD6320}"/>
              </a:ext>
            </a:extLst>
          </p:cNvPr>
          <p:cNvPicPr>
            <a:picLocks noChangeAspect="1"/>
          </p:cNvPicPr>
          <p:nvPr/>
        </p:nvPicPr>
        <p:blipFill>
          <a:blip r:embed="rId4"/>
          <a:stretch>
            <a:fillRect/>
          </a:stretch>
        </p:blipFill>
        <p:spPr>
          <a:xfrm>
            <a:off x="861878" y="3342729"/>
            <a:ext cx="873750" cy="838800"/>
          </a:xfrm>
          <a:prstGeom prst="rect">
            <a:avLst/>
          </a:prstGeom>
        </p:spPr>
      </p:pic>
      <p:pic>
        <p:nvPicPr>
          <p:cNvPr id="12" name="Immagine 11">
            <a:extLst>
              <a:ext uri="{FF2B5EF4-FFF2-40B4-BE49-F238E27FC236}">
                <a16:creationId xmlns:a16="http://schemas.microsoft.com/office/drawing/2014/main" id="{6DD357CE-401F-0111-F8EB-11A7D23BC71C}"/>
              </a:ext>
            </a:extLst>
          </p:cNvPr>
          <p:cNvPicPr>
            <a:picLocks noChangeAspect="1"/>
          </p:cNvPicPr>
          <p:nvPr/>
        </p:nvPicPr>
        <p:blipFill>
          <a:blip r:embed="rId5"/>
          <a:stretch>
            <a:fillRect/>
          </a:stretch>
        </p:blipFill>
        <p:spPr>
          <a:xfrm>
            <a:off x="899106" y="4458722"/>
            <a:ext cx="877277" cy="838800"/>
          </a:xfrm>
          <a:prstGeom prst="rect">
            <a:avLst/>
          </a:prstGeom>
        </p:spPr>
      </p:pic>
      <p:pic>
        <p:nvPicPr>
          <p:cNvPr id="13" name="Immagine 12">
            <a:extLst>
              <a:ext uri="{FF2B5EF4-FFF2-40B4-BE49-F238E27FC236}">
                <a16:creationId xmlns:a16="http://schemas.microsoft.com/office/drawing/2014/main" id="{FA836CB2-A0C9-40E2-C178-8CF0B323BB2A}"/>
              </a:ext>
            </a:extLst>
          </p:cNvPr>
          <p:cNvPicPr>
            <a:picLocks noChangeAspect="1"/>
          </p:cNvPicPr>
          <p:nvPr/>
        </p:nvPicPr>
        <p:blipFill>
          <a:blip r:embed="rId6"/>
          <a:stretch>
            <a:fillRect/>
          </a:stretch>
        </p:blipFill>
        <p:spPr>
          <a:xfrm>
            <a:off x="906597" y="5517643"/>
            <a:ext cx="890103" cy="838800"/>
          </a:xfrm>
          <a:prstGeom prst="rect">
            <a:avLst/>
          </a:prstGeom>
        </p:spPr>
      </p:pic>
      <p:sp>
        <p:nvSpPr>
          <p:cNvPr id="14" name="CasellaDiTesto 13">
            <a:extLst>
              <a:ext uri="{FF2B5EF4-FFF2-40B4-BE49-F238E27FC236}">
                <a16:creationId xmlns:a16="http://schemas.microsoft.com/office/drawing/2014/main" id="{A1E1BA2A-EFFB-CAA8-3345-DE03632FC421}"/>
              </a:ext>
            </a:extLst>
          </p:cNvPr>
          <p:cNvSpPr txBox="1"/>
          <p:nvPr/>
        </p:nvSpPr>
        <p:spPr>
          <a:xfrm>
            <a:off x="7856375" y="6170065"/>
            <a:ext cx="2453951" cy="261610"/>
          </a:xfrm>
          <a:prstGeom prst="rect">
            <a:avLst/>
          </a:prstGeom>
          <a:noFill/>
        </p:spPr>
        <p:txBody>
          <a:bodyPr wrap="square">
            <a:spAutoFit/>
          </a:bodyPr>
          <a:lstStyle/>
          <a:p>
            <a:pPr algn="just">
              <a:spcAft>
                <a:spcPts val="1000"/>
              </a:spcAft>
            </a:pPr>
            <a:r>
              <a:rPr lang="en-US" sz="1100" i="1" dirty="0">
                <a:solidFill>
                  <a:srgbClr val="1F497D"/>
                </a:solidFill>
                <a:effectLst/>
                <a:latin typeface="Calibri" panose="020F0502020204030204" pitchFamily="34" charset="0"/>
                <a:ea typeface="Times New Roman" panose="02020603050405020304" pitchFamily="18" charset="0"/>
                <a:cs typeface="Open Sans" panose="020B0606030504020204" pitchFamily="34" charset="0"/>
              </a:rPr>
              <a:t>(Source: </a:t>
            </a:r>
            <a:r>
              <a:rPr lang="en-US" sz="1100" i="1" u="sng" dirty="0">
                <a:solidFill>
                  <a:srgbClr val="1F497D"/>
                </a:solidFill>
                <a:effectLst/>
                <a:latin typeface="Calibri" panose="020F0502020204030204" pitchFamily="34" charset="0"/>
                <a:ea typeface="Times New Roman" panose="02020603050405020304" pitchFamily="18" charset="0"/>
                <a:cs typeface="Open Sans" panose="020B0606030504020204" pitchFamily="34" charset="0"/>
                <a:hlinkClick r:id="rId7"/>
              </a:rPr>
              <a:t>European Commission</a:t>
            </a:r>
            <a:r>
              <a:rPr lang="en-US" sz="1100" i="1" u="sng" dirty="0">
                <a:solidFill>
                  <a:srgbClr val="0000FF"/>
                </a:solidFill>
                <a:effectLst/>
                <a:latin typeface="Calibri" panose="020F0502020204030204" pitchFamily="34" charset="0"/>
                <a:ea typeface="Times New Roman" panose="02020603050405020304" pitchFamily="18" charset="0"/>
                <a:cs typeface="Open Sans" panose="020B0606030504020204" pitchFamily="34" charset="0"/>
              </a:rPr>
              <a:t>, 2022</a:t>
            </a:r>
            <a:r>
              <a:rPr lang="en-US" sz="1100" i="1" dirty="0">
                <a:solidFill>
                  <a:srgbClr val="1F497D"/>
                </a:solidFill>
                <a:effectLst/>
                <a:latin typeface="Calibri" panose="020F0502020204030204" pitchFamily="34" charset="0"/>
                <a:ea typeface="Times New Roman" panose="02020603050405020304" pitchFamily="18" charset="0"/>
                <a:cs typeface="Open Sans" panose="020B0606030504020204" pitchFamily="34" charset="0"/>
              </a:rPr>
              <a:t>)</a:t>
            </a:r>
            <a:endParaRPr lang="it-IT" sz="900" i="1" dirty="0">
              <a:solidFill>
                <a:srgbClr val="1F497D"/>
              </a:solidFill>
              <a:effectLst/>
              <a:latin typeface="Minion Pro"/>
              <a:ea typeface="Times New Roman" panose="02020603050405020304" pitchFamily="18" charset="0"/>
              <a:cs typeface="Open Sans" panose="020B0606030504020204" pitchFamily="34" charset="0"/>
            </a:endParaRPr>
          </a:p>
        </p:txBody>
      </p:sp>
    </p:spTree>
    <p:extLst>
      <p:ext uri="{BB962C8B-B14F-4D97-AF65-F5344CB8AC3E}">
        <p14:creationId xmlns:p14="http://schemas.microsoft.com/office/powerpoint/2010/main" val="12382510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it-IT" dirty="0"/>
              <a:t>Practical Activity # 4</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Module: Horizontal skills / Learning Unit: Green skills / Sub Unit: International and European key directives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39</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8" y="1781175"/>
            <a:ext cx="10291355" cy="4394200"/>
          </a:xfrm>
        </p:spPr>
        <p:txBody>
          <a:bodyPr/>
          <a:lstStyle/>
          <a:p>
            <a:pPr marL="0" indent="0" algn="ctr">
              <a:buNone/>
            </a:pPr>
            <a:endParaRPr lang="en-US" i="1" dirty="0">
              <a:solidFill>
                <a:srgbClr val="000000"/>
              </a:solidFill>
              <a:latin typeface="Calibri" panose="020F0502020204030204" pitchFamily="34" charset="0"/>
              <a:ea typeface="Calibri" panose="020F0502020204030204" pitchFamily="34" charset="0"/>
            </a:endParaRPr>
          </a:p>
          <a:p>
            <a:pPr marL="0" indent="0" algn="ctr">
              <a:buNone/>
            </a:pPr>
            <a:endParaRPr lang="en-US" sz="2800" i="1" kern="100" dirty="0">
              <a:solidFill>
                <a:srgbClr val="000000"/>
              </a:solidFill>
              <a:effectLst/>
              <a:latin typeface="Calibri" panose="020F0502020204030204" pitchFamily="34" charset="0"/>
              <a:ea typeface="Calibri" panose="020F0502020204030204" pitchFamily="34" charset="0"/>
            </a:endParaRPr>
          </a:p>
          <a:p>
            <a:pPr marL="0" indent="0" algn="ctr">
              <a:buNone/>
            </a:pPr>
            <a:endParaRPr lang="en-US" i="1" kern="100" dirty="0">
              <a:solidFill>
                <a:srgbClr val="000000"/>
              </a:solidFill>
              <a:latin typeface="Calibri" panose="020F0502020204030204" pitchFamily="34" charset="0"/>
              <a:ea typeface="Calibri" panose="020F0502020204030204" pitchFamily="34" charset="0"/>
            </a:endParaRPr>
          </a:p>
          <a:p>
            <a:pPr marL="0" indent="0" algn="ctr">
              <a:buNone/>
            </a:pPr>
            <a:r>
              <a:rPr lang="en-US" sz="2800" i="1" kern="100" dirty="0">
                <a:effectLst/>
                <a:latin typeface="Calibri" panose="020F0502020204030204" pitchFamily="34" charset="0"/>
                <a:ea typeface="Calibri" panose="020F0502020204030204" pitchFamily="34" charset="0"/>
              </a:rPr>
              <a:t>Can you identify any specific benefits or challenges that the Farm to Fork strategy has brought to the broader agricultural community?</a:t>
            </a:r>
            <a:endParaRPr lang="it-IT" sz="2800" dirty="0"/>
          </a:p>
        </p:txBody>
      </p:sp>
    </p:spTree>
    <p:extLst>
      <p:ext uri="{BB962C8B-B14F-4D97-AF65-F5344CB8AC3E}">
        <p14:creationId xmlns:p14="http://schemas.microsoft.com/office/powerpoint/2010/main" val="318525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p:txBody>
          <a:bodyPr/>
          <a:lstStyle/>
          <a:p>
            <a:r>
              <a:rPr lang="it-IT" sz="4400" dirty="0"/>
              <a:t>The concept of </a:t>
            </a:r>
            <a:r>
              <a:rPr lang="en-GB" sz="4400" dirty="0"/>
              <a:t>Sustainability</a:t>
            </a:r>
            <a:endParaRPr lang="en-GB" dirty="0"/>
          </a:p>
        </p:txBody>
      </p:sp>
      <p:sp>
        <p:nvSpPr>
          <p:cNvPr id="3" name="Segnaposto contenuto 2">
            <a:extLst>
              <a:ext uri="{FF2B5EF4-FFF2-40B4-BE49-F238E27FC236}">
                <a16:creationId xmlns:a16="http://schemas.microsoft.com/office/drawing/2014/main" id="{78EEE677-F961-227B-5672-4798FA00061F}"/>
              </a:ext>
            </a:extLst>
          </p:cNvPr>
          <p:cNvSpPr>
            <a:spLocks noGrp="1"/>
          </p:cNvSpPr>
          <p:nvPr>
            <p:ph idx="1"/>
          </p:nvPr>
        </p:nvSpPr>
        <p:spPr>
          <a:xfrm>
            <a:off x="838200" y="1690688"/>
            <a:ext cx="10515600" cy="4486275"/>
          </a:xfrm>
        </p:spPr>
        <p:txBody>
          <a:bodyPr/>
          <a:lstStyle/>
          <a:p>
            <a:r>
              <a:rPr lang="en-US" sz="1800" kern="100" dirty="0">
                <a:effectLst/>
                <a:latin typeface="Minion Pro"/>
                <a:ea typeface="Calibri" panose="020F0502020204030204" pitchFamily="34" charset="0"/>
                <a:cs typeface="Calibri" panose="020F0502020204030204" pitchFamily="34" charset="0"/>
              </a:rPr>
              <a:t>It is the practice of using resources in a way that preserves the </a:t>
            </a:r>
            <a:r>
              <a:rPr lang="en-US" sz="1800" u="sng" kern="100" dirty="0">
                <a:effectLst/>
                <a:latin typeface="Minion Pro"/>
                <a:ea typeface="Calibri" panose="020F0502020204030204" pitchFamily="34" charset="0"/>
                <a:cs typeface="Calibri" panose="020F0502020204030204" pitchFamily="34" charset="0"/>
              </a:rPr>
              <a:t>environment</a:t>
            </a:r>
            <a:r>
              <a:rPr lang="en-US" sz="1800" kern="100" dirty="0">
                <a:effectLst/>
                <a:latin typeface="Minion Pro"/>
                <a:ea typeface="Calibri" panose="020F0502020204030204" pitchFamily="34" charset="0"/>
                <a:cs typeface="Calibri" panose="020F0502020204030204" pitchFamily="34" charset="0"/>
              </a:rPr>
              <a:t>, supports </a:t>
            </a:r>
            <a:r>
              <a:rPr lang="en-US" sz="1800" u="sng" kern="100" dirty="0">
                <a:effectLst/>
                <a:latin typeface="Minion Pro"/>
                <a:ea typeface="Calibri" panose="020F0502020204030204" pitchFamily="34" charset="0"/>
                <a:cs typeface="Calibri" panose="020F0502020204030204" pitchFamily="34" charset="0"/>
              </a:rPr>
              <a:t>societal well-being</a:t>
            </a:r>
            <a:r>
              <a:rPr lang="en-US" sz="1800" kern="100" dirty="0">
                <a:effectLst/>
                <a:latin typeface="Minion Pro"/>
                <a:ea typeface="Calibri" panose="020F0502020204030204" pitchFamily="34" charset="0"/>
                <a:cs typeface="Calibri" panose="020F0502020204030204" pitchFamily="34" charset="0"/>
              </a:rPr>
              <a:t>, and ensures </a:t>
            </a:r>
            <a:r>
              <a:rPr lang="en-US" sz="1800" u="sng" kern="100" dirty="0">
                <a:effectLst/>
                <a:latin typeface="Minion Pro"/>
                <a:ea typeface="Calibri" panose="020F0502020204030204" pitchFamily="34" charset="0"/>
                <a:cs typeface="Calibri" panose="020F0502020204030204" pitchFamily="34" charset="0"/>
              </a:rPr>
              <a:t>economic viability.</a:t>
            </a:r>
          </a:p>
          <a:p>
            <a:r>
              <a:rPr lang="en-US" sz="1800" kern="100" dirty="0">
                <a:effectLst/>
                <a:latin typeface="Minion Pro"/>
                <a:ea typeface="Calibri" panose="020F0502020204030204" pitchFamily="34" charset="0"/>
                <a:cs typeface="Calibri" panose="020F0502020204030204" pitchFamily="34" charset="0"/>
              </a:rPr>
              <a:t>It is a concept which is global in scope, timeless, reflects an ongoing process and includes a moral responsibility for equity and justice.</a:t>
            </a:r>
          </a:p>
          <a:p>
            <a:r>
              <a:rPr lang="en-US" sz="1800" dirty="0"/>
              <a:t>One framework for incorporating sustainability into daily actions is the </a:t>
            </a:r>
            <a:r>
              <a:rPr lang="en-US" sz="1800" b="1" dirty="0"/>
              <a:t>2030 United Nations Agenda </a:t>
            </a:r>
            <a:r>
              <a:rPr lang="en-US" sz="1800" dirty="0"/>
              <a:t>and its </a:t>
            </a:r>
            <a:r>
              <a:rPr lang="en-US" sz="1800" b="1" dirty="0"/>
              <a:t>17 Sustainable Development Goals (SDGs) </a:t>
            </a:r>
            <a:r>
              <a:rPr lang="en-US" sz="1800" dirty="0"/>
              <a:t>set out to achieve a greener, more prosperous, and more equitable world by 2030.</a:t>
            </a:r>
            <a:endParaRPr lang="it-IT" sz="1800" dirty="0"/>
          </a:p>
          <a:p>
            <a:endParaRPr lang="it-IT" b="1" dirty="0"/>
          </a:p>
          <a:p>
            <a:endParaRPr lang="it-IT" b="1" u="sng" dirty="0"/>
          </a:p>
          <a:p>
            <a:endParaRPr lang="en-GB"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r>
              <a:rPr lang="en-US" sz="1200" dirty="0">
                <a:solidFill>
                  <a:schemeClr val="bg1">
                    <a:lumMod val="65000"/>
                  </a:schemeClr>
                </a:solidFill>
              </a:rPr>
              <a:t>Module: Horizontal skills / Learning Unit: Green skills / Sub Unit: Sustainability and related concepts</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pPr/>
              <a:t>4</a:t>
            </a:fld>
            <a:endParaRPr lang="en-US" dirty="0"/>
          </a:p>
        </p:txBody>
      </p:sp>
      <p:pic>
        <p:nvPicPr>
          <p:cNvPr id="12" name="Immagine 11">
            <a:extLst>
              <a:ext uri="{FF2B5EF4-FFF2-40B4-BE49-F238E27FC236}">
                <a16:creationId xmlns:a16="http://schemas.microsoft.com/office/drawing/2014/main" id="{3BF8B996-AA10-4821-E194-D88E31DB5EF6}"/>
              </a:ext>
            </a:extLst>
          </p:cNvPr>
          <p:cNvPicPr>
            <a:picLocks noChangeAspect="1"/>
          </p:cNvPicPr>
          <p:nvPr/>
        </p:nvPicPr>
        <p:blipFill>
          <a:blip r:embed="rId2"/>
          <a:stretch>
            <a:fillRect/>
          </a:stretch>
        </p:blipFill>
        <p:spPr>
          <a:xfrm>
            <a:off x="1713587" y="3946203"/>
            <a:ext cx="3750630" cy="2407298"/>
          </a:xfrm>
          <a:prstGeom prst="rect">
            <a:avLst/>
          </a:prstGeom>
        </p:spPr>
      </p:pic>
      <p:pic>
        <p:nvPicPr>
          <p:cNvPr id="13" name="Picture 2" descr="L'Agenda 2030 - HEROES NEVER SLEEP dei Global Shapers italiani">
            <a:extLst>
              <a:ext uri="{FF2B5EF4-FFF2-40B4-BE49-F238E27FC236}">
                <a16:creationId xmlns:a16="http://schemas.microsoft.com/office/drawing/2014/main" id="{F7BF1F45-5923-1978-BF65-8A9D53C341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1923" y="2985150"/>
            <a:ext cx="4329404" cy="4329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2432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41581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0E814-28DB-ECFD-C56D-EF1D0EDD7331}"/>
            </a:ext>
          </a:extLst>
        </p:cNvPr>
        <p:cNvGrpSpPr/>
        <p:nvPr/>
      </p:nvGrpSpPr>
      <p:grpSpPr>
        <a:xfrm>
          <a:off x="0" y="0"/>
          <a:ext cx="0" cy="0"/>
          <a:chOff x="0" y="0"/>
          <a:chExt cx="0" cy="0"/>
        </a:xfrm>
      </p:grpSpPr>
    </p:spTree>
    <p:extLst>
      <p:ext uri="{BB962C8B-B14F-4D97-AF65-F5344CB8AC3E}">
        <p14:creationId xmlns:p14="http://schemas.microsoft.com/office/powerpoint/2010/main" val="16273540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AB6A8-8A09-A514-C703-EDF66FD2F503}"/>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A12DC0A8-7AD2-6B70-6DCF-3358BDCE5496}"/>
              </a:ext>
            </a:extLst>
          </p:cNvPr>
          <p:cNvSpPr>
            <a:spLocks noGrp="1"/>
          </p:cNvSpPr>
          <p:nvPr>
            <p:ph type="title"/>
          </p:nvPr>
        </p:nvSpPr>
        <p:spPr/>
        <p:txBody>
          <a:bodyPr/>
          <a:lstStyle/>
          <a:p>
            <a:r>
              <a:rPr lang="it-IT" dirty="0"/>
              <a:t>Content</a:t>
            </a:r>
            <a:endParaRPr lang="en-GB" dirty="0"/>
          </a:p>
        </p:txBody>
      </p:sp>
      <p:sp>
        <p:nvSpPr>
          <p:cNvPr id="8" name="Segnaposto contenuto 7">
            <a:extLst>
              <a:ext uri="{FF2B5EF4-FFF2-40B4-BE49-F238E27FC236}">
                <a16:creationId xmlns:a16="http://schemas.microsoft.com/office/drawing/2014/main" id="{6166AB90-E63A-5B54-9A5D-A953382B6A7B}"/>
              </a:ext>
            </a:extLst>
          </p:cNvPr>
          <p:cNvSpPr>
            <a:spLocks noGrp="1"/>
          </p:cNvSpPr>
          <p:nvPr>
            <p:ph idx="1"/>
          </p:nvPr>
        </p:nvSpPr>
        <p:spPr/>
        <p:txBody>
          <a:bodyPr/>
          <a:lstStyle/>
          <a:p>
            <a:pPr marL="342900" indent="-342900">
              <a:buFont typeface="+mj-lt"/>
              <a:buAutoNum type="arabicPeriod"/>
            </a:pPr>
            <a:r>
              <a:rPr lang="it-IT" dirty="0"/>
              <a:t>Environmental Management</a:t>
            </a:r>
          </a:p>
          <a:p>
            <a:pPr marL="342900" indent="-342900">
              <a:buFont typeface="+mj-lt"/>
              <a:buAutoNum type="arabicPeriod"/>
            </a:pPr>
            <a:endParaRPr lang="it-IT" dirty="0"/>
          </a:p>
          <a:p>
            <a:pPr marL="342900" indent="-342900">
              <a:buFont typeface="+mj-lt"/>
              <a:buAutoNum type="arabicPeriod"/>
            </a:pPr>
            <a:r>
              <a:rPr lang="it-IT" dirty="0"/>
              <a:t>Environmental Impact Assessment and Life Cycle Assessment</a:t>
            </a:r>
          </a:p>
          <a:p>
            <a:pPr marL="342900" indent="-342900">
              <a:buFont typeface="+mj-lt"/>
              <a:buAutoNum type="arabicPeriod"/>
            </a:pPr>
            <a:endParaRPr lang="it-IT" dirty="0"/>
          </a:p>
          <a:p>
            <a:pPr marL="342900" indent="-342900">
              <a:buFont typeface="+mj-lt"/>
              <a:buAutoNum type="arabicPeriod"/>
            </a:pPr>
            <a:r>
              <a:rPr lang="it-IT" dirty="0"/>
              <a:t>Green Innovation and Bioeconomy</a:t>
            </a:r>
          </a:p>
          <a:p>
            <a:pPr marL="342900" indent="-342900">
              <a:buFont typeface="+mj-lt"/>
              <a:buAutoNum type="arabicPeriod"/>
            </a:pPr>
            <a:endParaRPr lang="it-IT" dirty="0"/>
          </a:p>
          <a:p>
            <a:pPr marL="342900" indent="-342900">
              <a:buFont typeface="+mj-lt"/>
              <a:buAutoNum type="arabicPeriod"/>
            </a:pPr>
            <a:r>
              <a:rPr lang="it-IT" dirty="0"/>
              <a:t>Future trends in Environmental Management</a:t>
            </a:r>
          </a:p>
          <a:p>
            <a:endParaRPr lang="en-GB" dirty="0"/>
          </a:p>
        </p:txBody>
      </p:sp>
      <p:sp>
        <p:nvSpPr>
          <p:cNvPr id="2" name="Segnaposto piè di pagina 1">
            <a:extLst>
              <a:ext uri="{FF2B5EF4-FFF2-40B4-BE49-F238E27FC236}">
                <a16:creationId xmlns:a16="http://schemas.microsoft.com/office/drawing/2014/main" id="{86755ABC-96B6-F753-3EE4-929CD2D14B43}"/>
              </a:ext>
            </a:extLst>
          </p:cNvPr>
          <p:cNvSpPr>
            <a:spLocks noGrp="1"/>
          </p:cNvSpPr>
          <p:nvPr>
            <p:ph type="ftr" sz="quarter" idx="11"/>
          </p:nvPr>
        </p:nvSpPr>
        <p:spPr/>
        <p:txBody>
          <a:bodyPr/>
          <a:lstStyle/>
          <a:p>
            <a:r>
              <a:rPr lang="en-US" sz="1200" dirty="0">
                <a:solidFill>
                  <a:schemeClr val="bg1">
                    <a:lumMod val="65000"/>
                  </a:schemeClr>
                </a:solidFill>
              </a:rPr>
              <a:t>Module: Horizontal skills / Learning Unit: Green skills / Sub Unit: International and European key directives</a:t>
            </a:r>
          </a:p>
        </p:txBody>
      </p:sp>
      <p:sp>
        <p:nvSpPr>
          <p:cNvPr id="3" name="Segnaposto numero diapositiva 2">
            <a:extLst>
              <a:ext uri="{FF2B5EF4-FFF2-40B4-BE49-F238E27FC236}">
                <a16:creationId xmlns:a16="http://schemas.microsoft.com/office/drawing/2014/main" id="{F7831F07-0F53-96B2-F066-877E27C6017E}"/>
              </a:ext>
            </a:extLst>
          </p:cNvPr>
          <p:cNvSpPr>
            <a:spLocks noGrp="1"/>
          </p:cNvSpPr>
          <p:nvPr>
            <p:ph type="sldNum" sz="quarter" idx="12"/>
          </p:nvPr>
        </p:nvSpPr>
        <p:spPr/>
        <p:txBody>
          <a:bodyPr/>
          <a:lstStyle/>
          <a:p>
            <a:fld id="{D57F1E4F-1CFF-5643-939E-217C01CDF565}" type="slidenum">
              <a:rPr lang="en-US" smtClean="0"/>
              <a:pPr/>
              <a:t>42</a:t>
            </a:fld>
            <a:endParaRPr lang="en-US" dirty="0"/>
          </a:p>
        </p:txBody>
      </p:sp>
    </p:spTree>
    <p:extLst>
      <p:ext uri="{BB962C8B-B14F-4D97-AF65-F5344CB8AC3E}">
        <p14:creationId xmlns:p14="http://schemas.microsoft.com/office/powerpoint/2010/main" val="3981180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8A08F-07F5-8F0C-41F9-09061B6B510B}"/>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326D36BF-9B8C-122A-B0BE-CF82C2D37DF1}"/>
              </a:ext>
            </a:extLst>
          </p:cNvPr>
          <p:cNvSpPr>
            <a:spLocks noGrp="1"/>
          </p:cNvSpPr>
          <p:nvPr>
            <p:ph type="title"/>
          </p:nvPr>
        </p:nvSpPr>
        <p:spPr/>
        <p:txBody>
          <a:bodyPr/>
          <a:lstStyle/>
          <a:p>
            <a:r>
              <a:rPr lang="it-IT" dirty="0"/>
              <a:t>Environmental Management</a:t>
            </a:r>
            <a:endParaRPr lang="en-GB" dirty="0"/>
          </a:p>
        </p:txBody>
      </p:sp>
      <p:sp>
        <p:nvSpPr>
          <p:cNvPr id="8" name="Segnaposto contenuto 7">
            <a:extLst>
              <a:ext uri="{FF2B5EF4-FFF2-40B4-BE49-F238E27FC236}">
                <a16:creationId xmlns:a16="http://schemas.microsoft.com/office/drawing/2014/main" id="{55DCA166-61AD-7C2F-28AE-414A818CF178}"/>
              </a:ext>
            </a:extLst>
          </p:cNvPr>
          <p:cNvSpPr>
            <a:spLocks noGrp="1"/>
          </p:cNvSpPr>
          <p:nvPr>
            <p:ph idx="1"/>
          </p:nvPr>
        </p:nvSpPr>
        <p:spPr/>
        <p:txBody>
          <a:bodyPr>
            <a:normAutofit/>
          </a:bodyPr>
          <a:lstStyle/>
          <a:p>
            <a:pPr>
              <a:buFont typeface="Wingdings" panose="05000000000000000000" pitchFamily="2" charset="2"/>
              <a:buChar char="Ø"/>
            </a:pPr>
            <a:r>
              <a:rPr lang="en-GB" sz="3200" dirty="0">
                <a:effectLst/>
                <a:latin typeface="Calibri" panose="020F0502020204030204" pitchFamily="34" charset="0"/>
                <a:ea typeface="Calibri" panose="020F0502020204030204" pitchFamily="34" charset="0"/>
              </a:rPr>
              <a:t>Set of practices and methods that aim to ensure the sustainability of our food production systems</a:t>
            </a:r>
          </a:p>
          <a:p>
            <a:pPr>
              <a:buFont typeface="Wingdings" panose="05000000000000000000" pitchFamily="2" charset="2"/>
              <a:buChar char="Ø"/>
            </a:pPr>
            <a:endParaRPr lang="en-GB" sz="3200" dirty="0">
              <a:effectLst/>
              <a:latin typeface="Calibri" panose="020F0502020204030204" pitchFamily="34" charset="0"/>
              <a:ea typeface="Calibri" panose="020F0502020204030204" pitchFamily="34" charset="0"/>
            </a:endParaRPr>
          </a:p>
          <a:p>
            <a:pPr>
              <a:buFont typeface="Wingdings" panose="05000000000000000000" pitchFamily="2" charset="2"/>
              <a:buChar char="Ø"/>
            </a:pPr>
            <a:r>
              <a:rPr lang="en-GB" sz="3200" dirty="0">
                <a:effectLst/>
                <a:latin typeface="Calibri" panose="020F0502020204030204" pitchFamily="34" charset="0"/>
                <a:ea typeface="Calibri" panose="020F0502020204030204" pitchFamily="34" charset="0"/>
              </a:rPr>
              <a:t>Involves a systematic and proactive approach to using natural resources efficiently while minimizing negative impacts on the environment</a:t>
            </a:r>
          </a:p>
          <a:p>
            <a:pPr>
              <a:buFont typeface="Wingdings" panose="05000000000000000000" pitchFamily="2" charset="2"/>
              <a:buChar char="Ø"/>
            </a:pPr>
            <a:endParaRPr lang="en-GB" sz="3200" dirty="0">
              <a:effectLst/>
              <a:latin typeface="Calibri" panose="020F0502020204030204" pitchFamily="34" charset="0"/>
              <a:ea typeface="Calibri" panose="020F0502020204030204" pitchFamily="34" charset="0"/>
            </a:endParaRPr>
          </a:p>
          <a:p>
            <a:pPr>
              <a:buFont typeface="Wingdings" panose="05000000000000000000" pitchFamily="2" charset="2"/>
              <a:buChar char="Ø"/>
            </a:pPr>
            <a:r>
              <a:rPr lang="en-GB" sz="3200" dirty="0">
                <a:latin typeface="Calibri" panose="020F0502020204030204" pitchFamily="34" charset="0"/>
              </a:rPr>
              <a:t>Addresses environmental challenges that agriculture pose</a:t>
            </a:r>
            <a:endParaRPr lang="en-GB" sz="3200" dirty="0"/>
          </a:p>
        </p:txBody>
      </p:sp>
      <p:sp>
        <p:nvSpPr>
          <p:cNvPr id="2" name="Segnaposto piè di pagina 1">
            <a:extLst>
              <a:ext uri="{FF2B5EF4-FFF2-40B4-BE49-F238E27FC236}">
                <a16:creationId xmlns:a16="http://schemas.microsoft.com/office/drawing/2014/main" id="{0BD969C4-C227-6B30-ED94-F45E228D28D7}"/>
              </a:ext>
            </a:extLst>
          </p:cNvPr>
          <p:cNvSpPr>
            <a:spLocks noGrp="1"/>
          </p:cNvSpPr>
          <p:nvPr>
            <p:ph type="ftr" sz="quarter" idx="11"/>
          </p:nvPr>
        </p:nvSpPr>
        <p:spPr/>
        <p:txBody>
          <a:bodyPr/>
          <a:lstStyle/>
          <a:p>
            <a:r>
              <a:rPr lang="en-US" sz="1200" dirty="0">
                <a:solidFill>
                  <a:schemeClr val="bg1">
                    <a:lumMod val="65000"/>
                  </a:schemeClr>
                </a:solidFill>
              </a:rPr>
              <a:t>Module: Horizontal skills / Learning Unit: Green skills / Sub Unit: International and European key directives</a:t>
            </a:r>
          </a:p>
        </p:txBody>
      </p:sp>
      <p:sp>
        <p:nvSpPr>
          <p:cNvPr id="3" name="Segnaposto numero diapositiva 2">
            <a:extLst>
              <a:ext uri="{FF2B5EF4-FFF2-40B4-BE49-F238E27FC236}">
                <a16:creationId xmlns:a16="http://schemas.microsoft.com/office/drawing/2014/main" id="{64A6EFF1-4AED-FD84-3DC5-65B7E92F8115}"/>
              </a:ext>
            </a:extLst>
          </p:cNvPr>
          <p:cNvSpPr>
            <a:spLocks noGrp="1"/>
          </p:cNvSpPr>
          <p:nvPr>
            <p:ph type="sldNum" sz="quarter" idx="12"/>
          </p:nvPr>
        </p:nvSpPr>
        <p:spPr/>
        <p:txBody>
          <a:bodyPr/>
          <a:lstStyle/>
          <a:p>
            <a:fld id="{D57F1E4F-1CFF-5643-939E-217C01CDF565}" type="slidenum">
              <a:rPr lang="en-US" smtClean="0"/>
              <a:pPr/>
              <a:t>43</a:t>
            </a:fld>
            <a:endParaRPr lang="en-US" dirty="0"/>
          </a:p>
        </p:txBody>
      </p:sp>
    </p:spTree>
    <p:extLst>
      <p:ext uri="{BB962C8B-B14F-4D97-AF65-F5344CB8AC3E}">
        <p14:creationId xmlns:p14="http://schemas.microsoft.com/office/powerpoint/2010/main" val="26749654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9358F-1F41-19F6-23ED-D7399C2CBD16}"/>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CE7AFE6B-4D89-D2DF-6CE8-3DB6AE3383C8}"/>
              </a:ext>
            </a:extLst>
          </p:cNvPr>
          <p:cNvSpPr>
            <a:spLocks noGrp="1"/>
          </p:cNvSpPr>
          <p:nvPr>
            <p:ph type="title"/>
          </p:nvPr>
        </p:nvSpPr>
        <p:spPr/>
        <p:txBody>
          <a:bodyPr/>
          <a:lstStyle/>
          <a:p>
            <a:r>
              <a:rPr lang="it-IT" dirty="0"/>
              <a:t>Environmental Impact Assessment</a:t>
            </a:r>
            <a:endParaRPr lang="en-GB" dirty="0"/>
          </a:p>
        </p:txBody>
      </p:sp>
      <p:sp>
        <p:nvSpPr>
          <p:cNvPr id="8" name="Segnaposto contenuto 7">
            <a:extLst>
              <a:ext uri="{FF2B5EF4-FFF2-40B4-BE49-F238E27FC236}">
                <a16:creationId xmlns:a16="http://schemas.microsoft.com/office/drawing/2014/main" id="{034F0F85-46EA-0C8D-7424-551475D60B3A}"/>
              </a:ext>
            </a:extLst>
          </p:cNvPr>
          <p:cNvSpPr>
            <a:spLocks noGrp="1"/>
          </p:cNvSpPr>
          <p:nvPr>
            <p:ph idx="1"/>
          </p:nvPr>
        </p:nvSpPr>
        <p:spPr>
          <a:xfrm>
            <a:off x="609600" y="2370137"/>
            <a:ext cx="10515600" cy="3436303"/>
          </a:xfrm>
        </p:spPr>
        <p:txBody>
          <a:bodyPr>
            <a:normAutofit/>
          </a:bodyPr>
          <a:lstStyle/>
          <a:p>
            <a:pPr>
              <a:buFont typeface="Wingdings" panose="05000000000000000000" pitchFamily="2" charset="2"/>
              <a:buChar char="Ø"/>
            </a:pPr>
            <a:r>
              <a:rPr lang="en-GB" sz="3600" dirty="0">
                <a:effectLst/>
                <a:latin typeface="Calibri" panose="020F0502020204030204" pitchFamily="34" charset="0"/>
                <a:ea typeface="Calibri" panose="020F0502020204030204" pitchFamily="34" charset="0"/>
              </a:rPr>
              <a:t>a systematic tool for evaluating and understanding the environmental consequences of agricultural activities. </a:t>
            </a:r>
          </a:p>
          <a:p>
            <a:pPr>
              <a:buFont typeface="Wingdings" panose="05000000000000000000" pitchFamily="2" charset="2"/>
              <a:buChar char="Ø"/>
            </a:pPr>
            <a:r>
              <a:rPr lang="en-GB" sz="3600" dirty="0">
                <a:effectLst/>
                <a:latin typeface="Calibri" panose="020F0502020204030204" pitchFamily="34" charset="0"/>
                <a:ea typeface="Calibri" panose="020F0502020204030204" pitchFamily="34" charset="0"/>
              </a:rPr>
              <a:t>it helps identify, assess, and mitigate the environmental risks associated with farming practices.</a:t>
            </a:r>
          </a:p>
          <a:p>
            <a:pPr>
              <a:buFont typeface="Wingdings" panose="05000000000000000000" pitchFamily="2" charset="2"/>
              <a:buChar char="Ø"/>
            </a:pPr>
            <a:endParaRPr lang="en-GB" sz="3200" dirty="0">
              <a:effectLst/>
              <a:latin typeface="Calibri" panose="020F0502020204030204" pitchFamily="34" charset="0"/>
              <a:ea typeface="Calibri" panose="020F0502020204030204" pitchFamily="34" charset="0"/>
            </a:endParaRPr>
          </a:p>
        </p:txBody>
      </p:sp>
      <p:sp>
        <p:nvSpPr>
          <p:cNvPr id="2" name="Segnaposto piè di pagina 1">
            <a:extLst>
              <a:ext uri="{FF2B5EF4-FFF2-40B4-BE49-F238E27FC236}">
                <a16:creationId xmlns:a16="http://schemas.microsoft.com/office/drawing/2014/main" id="{4F60BA40-0AF7-2046-AE00-37CC93615AA0}"/>
              </a:ext>
            </a:extLst>
          </p:cNvPr>
          <p:cNvSpPr>
            <a:spLocks noGrp="1"/>
          </p:cNvSpPr>
          <p:nvPr>
            <p:ph type="ftr" sz="quarter" idx="11"/>
          </p:nvPr>
        </p:nvSpPr>
        <p:spPr/>
        <p:txBody>
          <a:bodyPr/>
          <a:lstStyle/>
          <a:p>
            <a:r>
              <a:rPr lang="en-US" sz="1200" dirty="0">
                <a:solidFill>
                  <a:schemeClr val="bg1">
                    <a:lumMod val="65000"/>
                  </a:schemeClr>
                </a:solidFill>
              </a:rPr>
              <a:t>Module: Horizontal skills / Learning Unit: Green skills / Sub-Unit: Environmental Management</a:t>
            </a:r>
          </a:p>
        </p:txBody>
      </p:sp>
      <p:sp>
        <p:nvSpPr>
          <p:cNvPr id="3" name="Segnaposto numero diapositiva 2">
            <a:extLst>
              <a:ext uri="{FF2B5EF4-FFF2-40B4-BE49-F238E27FC236}">
                <a16:creationId xmlns:a16="http://schemas.microsoft.com/office/drawing/2014/main" id="{9045D6B7-3C64-2A2F-F461-E9DC6B373345}"/>
              </a:ext>
            </a:extLst>
          </p:cNvPr>
          <p:cNvSpPr>
            <a:spLocks noGrp="1"/>
          </p:cNvSpPr>
          <p:nvPr>
            <p:ph type="sldNum" sz="quarter" idx="12"/>
          </p:nvPr>
        </p:nvSpPr>
        <p:spPr/>
        <p:txBody>
          <a:bodyPr/>
          <a:lstStyle/>
          <a:p>
            <a:fld id="{D57F1E4F-1CFF-5643-939E-217C01CDF565}" type="slidenum">
              <a:rPr lang="en-US" smtClean="0"/>
              <a:pPr/>
              <a:t>44</a:t>
            </a:fld>
            <a:endParaRPr lang="en-US" dirty="0"/>
          </a:p>
        </p:txBody>
      </p:sp>
    </p:spTree>
    <p:extLst>
      <p:ext uri="{BB962C8B-B14F-4D97-AF65-F5344CB8AC3E}">
        <p14:creationId xmlns:p14="http://schemas.microsoft.com/office/powerpoint/2010/main" val="67142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F41A2-D1A3-2452-CBEC-B7316C4F5390}"/>
            </a:ext>
          </a:extLst>
        </p:cNvPr>
        <p:cNvGrpSpPr/>
        <p:nvPr/>
      </p:nvGrpSpPr>
      <p:grpSpPr>
        <a:xfrm>
          <a:off x="0" y="0"/>
          <a:ext cx="0" cy="0"/>
          <a:chOff x="0" y="0"/>
          <a:chExt cx="0" cy="0"/>
        </a:xfrm>
      </p:grpSpPr>
      <p:pic>
        <p:nvPicPr>
          <p:cNvPr id="10" name="Picture 9" descr="A screenshot of a computer&#10;&#10;Description automatically generated">
            <a:extLst>
              <a:ext uri="{FF2B5EF4-FFF2-40B4-BE49-F238E27FC236}">
                <a16:creationId xmlns:a16="http://schemas.microsoft.com/office/drawing/2014/main" id="{BD486F75-55E4-FFA8-B6BF-45449F4744B3}"/>
              </a:ext>
            </a:extLst>
          </p:cNvPr>
          <p:cNvPicPr/>
          <p:nvPr/>
        </p:nvPicPr>
        <p:blipFill>
          <a:blip r:embed="rId2"/>
          <a:srcRect l="2792" t="17879" r="3478" b="14930"/>
          <a:stretch>
            <a:fillRect/>
          </a:stretch>
        </p:blipFill>
        <p:spPr>
          <a:xfrm>
            <a:off x="120650" y="409153"/>
            <a:ext cx="11950700" cy="6039695"/>
          </a:xfrm>
          <a:prstGeom prst="rect">
            <a:avLst/>
          </a:prstGeom>
          <a:noFill/>
          <a:ln/>
        </p:spPr>
      </p:pic>
      <p:sp>
        <p:nvSpPr>
          <p:cNvPr id="2" name="Segnaposto piè di pagina 1">
            <a:extLst>
              <a:ext uri="{FF2B5EF4-FFF2-40B4-BE49-F238E27FC236}">
                <a16:creationId xmlns:a16="http://schemas.microsoft.com/office/drawing/2014/main" id="{BE0A0DC0-CA80-5A89-33BB-FE4BE9AE37AF}"/>
              </a:ext>
            </a:extLst>
          </p:cNvPr>
          <p:cNvSpPr>
            <a:spLocks noGrp="1"/>
          </p:cNvSpPr>
          <p:nvPr>
            <p:ph type="ftr" sz="quarter" idx="11"/>
          </p:nvPr>
        </p:nvSpPr>
        <p:spPr/>
        <p:txBody>
          <a:bodyPr/>
          <a:lstStyle/>
          <a:p>
            <a:pPr>
              <a:spcAft>
                <a:spcPts val="600"/>
              </a:spcAft>
            </a:pPr>
            <a:r>
              <a:rPr lang="en-US" sz="1200" dirty="0">
                <a:solidFill>
                  <a:schemeClr val="bg1">
                    <a:lumMod val="65000"/>
                  </a:schemeClr>
                </a:solidFill>
              </a:rPr>
              <a:t>Module: Horizontal skills / Learning Unit: Green skills / Sub-Unit: Environmental Management</a:t>
            </a:r>
            <a:endParaRPr lang="en-US" sz="1200">
              <a:solidFill>
                <a:schemeClr val="bg1">
                  <a:lumMod val="65000"/>
                </a:schemeClr>
              </a:solidFill>
            </a:endParaRPr>
          </a:p>
        </p:txBody>
      </p:sp>
      <p:sp>
        <p:nvSpPr>
          <p:cNvPr id="3" name="Segnaposto numero diapositiva 2" hidden="1">
            <a:extLst>
              <a:ext uri="{FF2B5EF4-FFF2-40B4-BE49-F238E27FC236}">
                <a16:creationId xmlns:a16="http://schemas.microsoft.com/office/drawing/2014/main" id="{1B9B0FA4-6990-2EEF-67CD-76E3AEF31210}"/>
              </a:ext>
            </a:extLst>
          </p:cNvPr>
          <p:cNvSpPr>
            <a:spLocks noGrp="1"/>
          </p:cNvSpPr>
          <p:nvPr>
            <p:ph type="sldNum" sz="quarter" idx="12"/>
          </p:nvPr>
        </p:nvSpPr>
        <p:spPr/>
        <p:txBody>
          <a:bodyPr/>
          <a:lstStyle/>
          <a:p>
            <a:pPr>
              <a:spcAft>
                <a:spcPts val="600"/>
              </a:spcAft>
            </a:pPr>
            <a:fld id="{D57F1E4F-1CFF-5643-939E-217C01CDF565}" type="slidenum">
              <a:rPr lang="en-US" smtClean="0"/>
              <a:pPr>
                <a:spcAft>
                  <a:spcPts val="600"/>
                </a:spcAft>
              </a:pPr>
              <a:t>45</a:t>
            </a:fld>
            <a:endParaRPr lang="en-US"/>
          </a:p>
        </p:txBody>
      </p:sp>
    </p:spTree>
    <p:extLst>
      <p:ext uri="{BB962C8B-B14F-4D97-AF65-F5344CB8AC3E}">
        <p14:creationId xmlns:p14="http://schemas.microsoft.com/office/powerpoint/2010/main" val="15022411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67843-E0E5-280B-6877-30BD6ACBED0A}"/>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E56E2972-8337-B10F-82CB-70FC1AEDB0C4}"/>
              </a:ext>
            </a:extLst>
          </p:cNvPr>
          <p:cNvSpPr>
            <a:spLocks noGrp="1"/>
          </p:cNvSpPr>
          <p:nvPr>
            <p:ph type="title"/>
          </p:nvPr>
        </p:nvSpPr>
        <p:spPr/>
        <p:txBody>
          <a:bodyPr/>
          <a:lstStyle/>
          <a:p>
            <a:r>
              <a:rPr lang="it-IT" dirty="0"/>
              <a:t>Life Cycle Assessment</a:t>
            </a:r>
            <a:endParaRPr lang="en-GB" dirty="0"/>
          </a:p>
        </p:txBody>
      </p:sp>
      <p:sp>
        <p:nvSpPr>
          <p:cNvPr id="8" name="Segnaposto contenuto 7">
            <a:extLst>
              <a:ext uri="{FF2B5EF4-FFF2-40B4-BE49-F238E27FC236}">
                <a16:creationId xmlns:a16="http://schemas.microsoft.com/office/drawing/2014/main" id="{CA81888B-C977-B5FC-E3BC-34A9D3C97139}"/>
              </a:ext>
            </a:extLst>
          </p:cNvPr>
          <p:cNvSpPr>
            <a:spLocks noGrp="1"/>
          </p:cNvSpPr>
          <p:nvPr>
            <p:ph idx="1"/>
          </p:nvPr>
        </p:nvSpPr>
        <p:spPr>
          <a:xfrm>
            <a:off x="609600" y="1950721"/>
            <a:ext cx="10515600" cy="3855720"/>
          </a:xfrm>
        </p:spPr>
        <p:txBody>
          <a:bodyPr>
            <a:normAutofit/>
          </a:bodyPr>
          <a:lstStyle/>
          <a:p>
            <a:pPr>
              <a:buFont typeface="Wingdings" panose="05000000000000000000" pitchFamily="2" charset="2"/>
              <a:buChar char="Ø"/>
            </a:pPr>
            <a:r>
              <a:rPr lang="en-GB" sz="3600" dirty="0">
                <a:effectLst/>
                <a:latin typeface="Calibri" panose="020F0502020204030204" pitchFamily="34" charset="0"/>
                <a:ea typeface="Calibri" panose="020F0502020204030204" pitchFamily="34" charset="0"/>
              </a:rPr>
              <a:t>a holistic tool that assesses the environmental impacts of a product or process throughout its entire life cycle, from production to disposal</a:t>
            </a:r>
          </a:p>
          <a:p>
            <a:pPr>
              <a:buFont typeface="Wingdings" panose="05000000000000000000" pitchFamily="2" charset="2"/>
              <a:buChar char="Ø"/>
            </a:pPr>
            <a:r>
              <a:rPr lang="en-GB" sz="3600" dirty="0">
                <a:effectLst/>
                <a:latin typeface="Calibri" panose="020F0502020204030204" pitchFamily="34" charset="0"/>
                <a:ea typeface="Calibri" panose="020F0502020204030204" pitchFamily="34" charset="0"/>
              </a:rPr>
              <a:t>It enables us to consider the full spectrum of environmental consequences</a:t>
            </a:r>
            <a:endParaRPr lang="en-GB" sz="3200" dirty="0">
              <a:effectLst/>
              <a:latin typeface="Calibri" panose="020F0502020204030204" pitchFamily="34" charset="0"/>
              <a:ea typeface="Calibri" panose="020F0502020204030204" pitchFamily="34" charset="0"/>
            </a:endParaRPr>
          </a:p>
        </p:txBody>
      </p:sp>
      <p:sp>
        <p:nvSpPr>
          <p:cNvPr id="2" name="Segnaposto piè di pagina 1">
            <a:extLst>
              <a:ext uri="{FF2B5EF4-FFF2-40B4-BE49-F238E27FC236}">
                <a16:creationId xmlns:a16="http://schemas.microsoft.com/office/drawing/2014/main" id="{94FE944E-9F70-BD6E-907A-6A562163BDC1}"/>
              </a:ext>
            </a:extLst>
          </p:cNvPr>
          <p:cNvSpPr>
            <a:spLocks noGrp="1"/>
          </p:cNvSpPr>
          <p:nvPr>
            <p:ph type="ftr" sz="quarter" idx="11"/>
          </p:nvPr>
        </p:nvSpPr>
        <p:spPr/>
        <p:txBody>
          <a:bodyPr/>
          <a:lstStyle/>
          <a:p>
            <a:r>
              <a:rPr lang="en-US" sz="1200" dirty="0">
                <a:solidFill>
                  <a:schemeClr val="bg1">
                    <a:lumMod val="65000"/>
                  </a:schemeClr>
                </a:solidFill>
              </a:rPr>
              <a:t>Module: Horizontal skills / Learning Unit: Green skills / Sub-Unit: Environmental Management</a:t>
            </a:r>
          </a:p>
        </p:txBody>
      </p:sp>
      <p:sp>
        <p:nvSpPr>
          <p:cNvPr id="3" name="Segnaposto numero diapositiva 2">
            <a:extLst>
              <a:ext uri="{FF2B5EF4-FFF2-40B4-BE49-F238E27FC236}">
                <a16:creationId xmlns:a16="http://schemas.microsoft.com/office/drawing/2014/main" id="{13B20DEF-DC35-0611-A2B7-A30280A8387B}"/>
              </a:ext>
            </a:extLst>
          </p:cNvPr>
          <p:cNvSpPr>
            <a:spLocks noGrp="1"/>
          </p:cNvSpPr>
          <p:nvPr>
            <p:ph type="sldNum" sz="quarter" idx="12"/>
          </p:nvPr>
        </p:nvSpPr>
        <p:spPr/>
        <p:txBody>
          <a:bodyPr/>
          <a:lstStyle/>
          <a:p>
            <a:fld id="{D57F1E4F-1CFF-5643-939E-217C01CDF565}" type="slidenum">
              <a:rPr lang="en-US" smtClean="0"/>
              <a:pPr/>
              <a:t>46</a:t>
            </a:fld>
            <a:endParaRPr lang="en-US" dirty="0"/>
          </a:p>
        </p:txBody>
      </p:sp>
    </p:spTree>
    <p:extLst>
      <p:ext uri="{BB962C8B-B14F-4D97-AF65-F5344CB8AC3E}">
        <p14:creationId xmlns:p14="http://schemas.microsoft.com/office/powerpoint/2010/main" val="21949955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A3810-B996-B212-3532-372F5D10107D}"/>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0E1326A7-8890-89BB-CB50-BDEE233FFA59}"/>
              </a:ext>
            </a:extLst>
          </p:cNvPr>
          <p:cNvSpPr>
            <a:spLocks noGrp="1"/>
          </p:cNvSpPr>
          <p:nvPr>
            <p:ph type="title"/>
          </p:nvPr>
        </p:nvSpPr>
        <p:spPr/>
        <p:txBody>
          <a:bodyPr/>
          <a:lstStyle/>
          <a:p>
            <a:r>
              <a:rPr lang="it-IT" dirty="0"/>
              <a:t>Green Innovation and Bioeconomy</a:t>
            </a:r>
            <a:endParaRPr lang="en-GB" dirty="0"/>
          </a:p>
        </p:txBody>
      </p:sp>
      <p:sp>
        <p:nvSpPr>
          <p:cNvPr id="8" name="Segnaposto contenuto 7">
            <a:extLst>
              <a:ext uri="{FF2B5EF4-FFF2-40B4-BE49-F238E27FC236}">
                <a16:creationId xmlns:a16="http://schemas.microsoft.com/office/drawing/2014/main" id="{9A45EB38-B678-DBED-36DE-01C6AFC7EE26}"/>
              </a:ext>
            </a:extLst>
          </p:cNvPr>
          <p:cNvSpPr>
            <a:spLocks noGrp="1"/>
          </p:cNvSpPr>
          <p:nvPr>
            <p:ph idx="1"/>
          </p:nvPr>
        </p:nvSpPr>
        <p:spPr>
          <a:xfrm>
            <a:off x="609600" y="1950721"/>
            <a:ext cx="10515600" cy="3855720"/>
          </a:xfrm>
        </p:spPr>
        <p:txBody>
          <a:bodyPr>
            <a:normAutofit/>
          </a:bodyPr>
          <a:lstStyle/>
          <a:p>
            <a:pPr marL="0" indent="0">
              <a:buNone/>
            </a:pPr>
            <a:r>
              <a:rPr lang="en-GB" sz="3600" dirty="0">
                <a:effectLst/>
                <a:latin typeface="Calibri" panose="020F0502020204030204" pitchFamily="34" charset="0"/>
                <a:ea typeface="Calibri" panose="020F0502020204030204" pitchFamily="34" charset="0"/>
              </a:rPr>
              <a:t>Green Innovation could be defined as the services, products, and processes that do not harm or reduce the degradation of an eco-friendly environment and enhance natural resources.</a:t>
            </a:r>
            <a:endParaRPr lang="el-GR" sz="3600" dirty="0">
              <a:effectLst/>
              <a:latin typeface="Calibri" panose="020F0502020204030204" pitchFamily="34" charset="0"/>
              <a:ea typeface="Calibri" panose="020F0502020204030204" pitchFamily="34" charset="0"/>
            </a:endParaRPr>
          </a:p>
          <a:p>
            <a:pPr marL="0" indent="0">
              <a:buNone/>
            </a:pPr>
            <a:r>
              <a:rPr lang="en-US" sz="3600" dirty="0">
                <a:latin typeface="Calibri" panose="020F0502020204030204" pitchFamily="34" charset="0"/>
                <a:ea typeface="Calibri" panose="020F0502020204030204" pitchFamily="34" charset="0"/>
              </a:rPr>
              <a:t>Enables</a:t>
            </a:r>
            <a:r>
              <a:rPr lang="en-GB" sz="3600" dirty="0">
                <a:latin typeface="Calibri" panose="020F0502020204030204" pitchFamily="34" charset="0"/>
                <a:ea typeface="Calibri" panose="020F0502020204030204" pitchFamily="34" charset="0"/>
              </a:rPr>
              <a:t> reshaping agricultural landscapes towards more ecologically sound and economically viable solutions</a:t>
            </a:r>
            <a:endParaRPr lang="el-GR" sz="3600" dirty="0">
              <a:latin typeface="Calibri" panose="020F0502020204030204" pitchFamily="34" charset="0"/>
              <a:ea typeface="Calibri" panose="020F0502020204030204" pitchFamily="34" charset="0"/>
            </a:endParaRPr>
          </a:p>
          <a:p>
            <a:pPr marL="0" indent="0">
              <a:buNone/>
            </a:pPr>
            <a:endParaRPr lang="en-GB" sz="3200" dirty="0">
              <a:effectLst/>
              <a:latin typeface="Calibri" panose="020F0502020204030204" pitchFamily="34" charset="0"/>
              <a:ea typeface="Calibri" panose="020F0502020204030204" pitchFamily="34" charset="0"/>
            </a:endParaRPr>
          </a:p>
        </p:txBody>
      </p:sp>
      <p:sp>
        <p:nvSpPr>
          <p:cNvPr id="2" name="Segnaposto piè di pagina 1">
            <a:extLst>
              <a:ext uri="{FF2B5EF4-FFF2-40B4-BE49-F238E27FC236}">
                <a16:creationId xmlns:a16="http://schemas.microsoft.com/office/drawing/2014/main" id="{F678C760-8548-49AC-3DB1-9C156B0FAF86}"/>
              </a:ext>
            </a:extLst>
          </p:cNvPr>
          <p:cNvSpPr>
            <a:spLocks noGrp="1"/>
          </p:cNvSpPr>
          <p:nvPr>
            <p:ph type="ftr" sz="quarter" idx="11"/>
          </p:nvPr>
        </p:nvSpPr>
        <p:spPr/>
        <p:txBody>
          <a:bodyPr/>
          <a:lstStyle/>
          <a:p>
            <a:r>
              <a:rPr lang="en-US" sz="1200" dirty="0">
                <a:solidFill>
                  <a:schemeClr val="bg1">
                    <a:lumMod val="65000"/>
                  </a:schemeClr>
                </a:solidFill>
              </a:rPr>
              <a:t>Module: Horizontal skills / Learning Unit: Green skills / Sub-Unit: Environmental Management</a:t>
            </a:r>
          </a:p>
        </p:txBody>
      </p:sp>
      <p:sp>
        <p:nvSpPr>
          <p:cNvPr id="3" name="Segnaposto numero diapositiva 2">
            <a:extLst>
              <a:ext uri="{FF2B5EF4-FFF2-40B4-BE49-F238E27FC236}">
                <a16:creationId xmlns:a16="http://schemas.microsoft.com/office/drawing/2014/main" id="{781840BC-4267-96CA-283D-FFE967A9B687}"/>
              </a:ext>
            </a:extLst>
          </p:cNvPr>
          <p:cNvSpPr>
            <a:spLocks noGrp="1"/>
          </p:cNvSpPr>
          <p:nvPr>
            <p:ph type="sldNum" sz="quarter" idx="12"/>
          </p:nvPr>
        </p:nvSpPr>
        <p:spPr/>
        <p:txBody>
          <a:bodyPr/>
          <a:lstStyle/>
          <a:p>
            <a:fld id="{D57F1E4F-1CFF-5643-939E-217C01CDF565}" type="slidenum">
              <a:rPr lang="en-US" smtClean="0"/>
              <a:pPr/>
              <a:t>47</a:t>
            </a:fld>
            <a:endParaRPr lang="en-US" dirty="0"/>
          </a:p>
        </p:txBody>
      </p:sp>
    </p:spTree>
    <p:extLst>
      <p:ext uri="{BB962C8B-B14F-4D97-AF65-F5344CB8AC3E}">
        <p14:creationId xmlns:p14="http://schemas.microsoft.com/office/powerpoint/2010/main" val="37775136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FBC9B-296A-D771-5AA8-83C77CC08610}"/>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B656A6A9-A36D-3C26-CA3F-E4FF3DD30513}"/>
              </a:ext>
            </a:extLst>
          </p:cNvPr>
          <p:cNvSpPr>
            <a:spLocks noGrp="1"/>
          </p:cNvSpPr>
          <p:nvPr>
            <p:ph type="title"/>
          </p:nvPr>
        </p:nvSpPr>
        <p:spPr>
          <a:xfrm>
            <a:off x="838200" y="812800"/>
            <a:ext cx="10515600" cy="877888"/>
          </a:xfrm>
        </p:spPr>
        <p:txBody>
          <a:bodyPr anchor="ctr">
            <a:normAutofit/>
          </a:bodyPr>
          <a:lstStyle/>
          <a:p>
            <a:r>
              <a:rPr lang="it-IT" dirty="0"/>
              <a:t>Critical points of Green Innovation</a:t>
            </a:r>
            <a:endParaRPr lang="en-GB" dirty="0"/>
          </a:p>
        </p:txBody>
      </p:sp>
      <p:pic>
        <p:nvPicPr>
          <p:cNvPr id="4" name="Immagine 1">
            <a:extLst>
              <a:ext uri="{FF2B5EF4-FFF2-40B4-BE49-F238E27FC236}">
                <a16:creationId xmlns:a16="http://schemas.microsoft.com/office/drawing/2014/main" id="{AB0BE288-B48A-61B6-D767-0158497932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101" y="1825625"/>
            <a:ext cx="4667798" cy="4351338"/>
          </a:xfrm>
          <a:prstGeom prst="rect">
            <a:avLst/>
          </a:prstGeom>
          <a:noFill/>
        </p:spPr>
      </p:pic>
      <p:sp>
        <p:nvSpPr>
          <p:cNvPr id="8" name="Segnaposto contenuto 7">
            <a:extLst>
              <a:ext uri="{FF2B5EF4-FFF2-40B4-BE49-F238E27FC236}">
                <a16:creationId xmlns:a16="http://schemas.microsoft.com/office/drawing/2014/main" id="{BA851BA4-BF9F-E5A1-CE04-D4A16DEB0846}"/>
              </a:ext>
            </a:extLst>
          </p:cNvPr>
          <p:cNvSpPr>
            <a:spLocks noGrp="1"/>
          </p:cNvSpPr>
          <p:nvPr>
            <p:ph sz="half" idx="2"/>
          </p:nvPr>
        </p:nvSpPr>
        <p:spPr>
          <a:xfrm>
            <a:off x="6172200" y="1825625"/>
            <a:ext cx="5181600" cy="4351338"/>
          </a:xfrm>
        </p:spPr>
        <p:txBody>
          <a:bodyPr>
            <a:normAutofit/>
          </a:bodyPr>
          <a:lstStyle/>
          <a:p>
            <a:pPr>
              <a:buFont typeface="Wingdings" panose="05000000000000000000" pitchFamily="2" charset="2"/>
              <a:buChar char="§"/>
            </a:pPr>
            <a:r>
              <a:rPr lang="en-GB" dirty="0">
                <a:effectLst/>
              </a:rPr>
              <a:t>mitigates the adverse effects of traditional farming practices on the environment </a:t>
            </a:r>
          </a:p>
          <a:p>
            <a:pPr>
              <a:buFont typeface="Wingdings" panose="05000000000000000000" pitchFamily="2" charset="2"/>
              <a:buChar char="§"/>
            </a:pPr>
            <a:r>
              <a:rPr lang="en-GB" dirty="0">
                <a:effectLst/>
              </a:rPr>
              <a:t>fosters economic resilience </a:t>
            </a:r>
          </a:p>
          <a:p>
            <a:pPr>
              <a:buFont typeface="Wingdings" panose="05000000000000000000" pitchFamily="2" charset="2"/>
              <a:buChar char="§"/>
            </a:pPr>
            <a:r>
              <a:rPr lang="en-GB" dirty="0">
                <a:effectLst/>
              </a:rPr>
              <a:t>offers renewable alternatives to traditional fossil fuels, curbing greenhouse gas emissions and shrinking the carbon footprint of agricultural operations </a:t>
            </a:r>
          </a:p>
          <a:p>
            <a:pPr>
              <a:buFont typeface="Wingdings" panose="05000000000000000000" pitchFamily="2" charset="2"/>
              <a:buChar char="§"/>
            </a:pPr>
            <a:endParaRPr lang="en-GB" dirty="0">
              <a:effectLst/>
            </a:endParaRPr>
          </a:p>
        </p:txBody>
      </p:sp>
      <p:sp>
        <p:nvSpPr>
          <p:cNvPr id="2" name="Segnaposto piè di pagina 1">
            <a:extLst>
              <a:ext uri="{FF2B5EF4-FFF2-40B4-BE49-F238E27FC236}">
                <a16:creationId xmlns:a16="http://schemas.microsoft.com/office/drawing/2014/main" id="{FE0573B6-EADB-5E91-E3DA-900C94DC06CF}"/>
              </a:ext>
            </a:extLst>
          </p:cNvPr>
          <p:cNvSpPr>
            <a:spLocks noGrp="1"/>
          </p:cNvSpPr>
          <p:nvPr>
            <p:ph type="ftr" sz="quarter" idx="11"/>
          </p:nvPr>
        </p:nvSpPr>
        <p:spPr>
          <a:xfrm>
            <a:off x="838200" y="6238876"/>
            <a:ext cx="9982200" cy="600074"/>
          </a:xfrm>
        </p:spPr>
        <p:txBody>
          <a:bodyPr anchor="ctr">
            <a:normAutofit/>
          </a:bodyPr>
          <a:lstStyle/>
          <a:p>
            <a:pPr>
              <a:spcAft>
                <a:spcPts val="600"/>
              </a:spcAft>
            </a:pPr>
            <a:r>
              <a:rPr lang="en-US"/>
              <a:t>Module: Horizontal skills / Learning Unit: Green skills / Sub-Unit: Environmental Management</a:t>
            </a:r>
          </a:p>
        </p:txBody>
      </p:sp>
      <p:sp>
        <p:nvSpPr>
          <p:cNvPr id="3" name="Segnaposto numero diapositiva 2">
            <a:extLst>
              <a:ext uri="{FF2B5EF4-FFF2-40B4-BE49-F238E27FC236}">
                <a16:creationId xmlns:a16="http://schemas.microsoft.com/office/drawing/2014/main" id="{36EDDABE-04E0-7267-4C05-C9BF83F08CBE}"/>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48</a:t>
            </a:fld>
            <a:endParaRPr lang="en-US"/>
          </a:p>
        </p:txBody>
      </p:sp>
    </p:spTree>
    <p:extLst>
      <p:ext uri="{BB962C8B-B14F-4D97-AF65-F5344CB8AC3E}">
        <p14:creationId xmlns:p14="http://schemas.microsoft.com/office/powerpoint/2010/main" val="30674159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C7378-294A-C032-1847-00BC05949B4D}"/>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29A97F74-22E3-3BC6-EB43-6B668B9E272D}"/>
              </a:ext>
            </a:extLst>
          </p:cNvPr>
          <p:cNvSpPr>
            <a:spLocks noGrp="1"/>
          </p:cNvSpPr>
          <p:nvPr>
            <p:ph type="title"/>
          </p:nvPr>
        </p:nvSpPr>
        <p:spPr>
          <a:xfrm>
            <a:off x="345558" y="919126"/>
            <a:ext cx="3418367" cy="877888"/>
          </a:xfrm>
        </p:spPr>
        <p:txBody>
          <a:bodyPr anchor="ctr">
            <a:normAutofit/>
          </a:bodyPr>
          <a:lstStyle/>
          <a:p>
            <a:r>
              <a:rPr lang="it-IT" dirty="0"/>
              <a:t>Future Trends</a:t>
            </a:r>
            <a:endParaRPr lang="en-GB" dirty="0"/>
          </a:p>
        </p:txBody>
      </p:sp>
      <p:sp>
        <p:nvSpPr>
          <p:cNvPr id="8" name="Segnaposto contenuto 7">
            <a:extLst>
              <a:ext uri="{FF2B5EF4-FFF2-40B4-BE49-F238E27FC236}">
                <a16:creationId xmlns:a16="http://schemas.microsoft.com/office/drawing/2014/main" id="{A011780B-622E-7EEB-9C51-56D3F090A92A}"/>
              </a:ext>
            </a:extLst>
          </p:cNvPr>
          <p:cNvSpPr>
            <a:spLocks noGrp="1"/>
          </p:cNvSpPr>
          <p:nvPr>
            <p:ph sz="half" idx="2"/>
          </p:nvPr>
        </p:nvSpPr>
        <p:spPr>
          <a:xfrm>
            <a:off x="345558" y="2005012"/>
            <a:ext cx="3418367" cy="4351338"/>
          </a:xfrm>
        </p:spPr>
        <p:txBody>
          <a:bodyPr>
            <a:normAutofit/>
          </a:bodyPr>
          <a:lstStyle/>
          <a:p>
            <a:pPr>
              <a:buFont typeface="Wingdings" panose="05000000000000000000" pitchFamily="2" charset="2"/>
              <a:buChar char="§"/>
            </a:pPr>
            <a:r>
              <a:rPr lang="en-GB" dirty="0">
                <a:effectLst/>
              </a:rPr>
              <a:t>Green Supply Chain Management</a:t>
            </a:r>
          </a:p>
          <a:p>
            <a:pPr>
              <a:buFont typeface="Wingdings" panose="05000000000000000000" pitchFamily="2" charset="2"/>
              <a:buChar char="§"/>
            </a:pPr>
            <a:endParaRPr lang="en-GB" dirty="0">
              <a:effectLst/>
            </a:endParaRPr>
          </a:p>
        </p:txBody>
      </p:sp>
      <p:sp>
        <p:nvSpPr>
          <p:cNvPr id="2" name="Segnaposto piè di pagina 1">
            <a:extLst>
              <a:ext uri="{FF2B5EF4-FFF2-40B4-BE49-F238E27FC236}">
                <a16:creationId xmlns:a16="http://schemas.microsoft.com/office/drawing/2014/main" id="{9515206B-EF01-429E-E06A-159747EDF7C4}"/>
              </a:ext>
            </a:extLst>
          </p:cNvPr>
          <p:cNvSpPr>
            <a:spLocks noGrp="1"/>
          </p:cNvSpPr>
          <p:nvPr>
            <p:ph type="ftr" sz="quarter" idx="11"/>
          </p:nvPr>
        </p:nvSpPr>
        <p:spPr>
          <a:xfrm>
            <a:off x="838200" y="6238876"/>
            <a:ext cx="9982200" cy="600074"/>
          </a:xfrm>
        </p:spPr>
        <p:txBody>
          <a:bodyPr anchor="ctr">
            <a:normAutofit/>
          </a:bodyPr>
          <a:lstStyle/>
          <a:p>
            <a:pPr>
              <a:spcAft>
                <a:spcPts val="600"/>
              </a:spcAft>
            </a:pPr>
            <a:r>
              <a:rPr lang="en-US"/>
              <a:t>Module: Horizontal skills / Learning Unit: Green skills / Sub-Unit: Environmental Management</a:t>
            </a:r>
          </a:p>
        </p:txBody>
      </p:sp>
      <p:sp>
        <p:nvSpPr>
          <p:cNvPr id="3" name="Segnaposto numero diapositiva 2">
            <a:extLst>
              <a:ext uri="{FF2B5EF4-FFF2-40B4-BE49-F238E27FC236}">
                <a16:creationId xmlns:a16="http://schemas.microsoft.com/office/drawing/2014/main" id="{B70C6ABB-2C63-3B64-FDE6-4C123E327449}"/>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49</a:t>
            </a:fld>
            <a:endParaRPr lang="en-US"/>
          </a:p>
        </p:txBody>
      </p:sp>
      <p:pic>
        <p:nvPicPr>
          <p:cNvPr id="5" name="Picture 4" descr="The Benefits Of Green Supply Chain Management | kyinbridges.com">
            <a:extLst>
              <a:ext uri="{FF2B5EF4-FFF2-40B4-BE49-F238E27FC236}">
                <a16:creationId xmlns:a16="http://schemas.microsoft.com/office/drawing/2014/main" id="{E37968B6-09FB-3F82-66E4-1FADCFC82D8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23167" y="445511"/>
            <a:ext cx="7097233" cy="6393439"/>
          </a:xfrm>
          <a:prstGeom prst="rect">
            <a:avLst/>
          </a:prstGeom>
          <a:noFill/>
          <a:ln>
            <a:noFill/>
          </a:ln>
        </p:spPr>
      </p:pic>
    </p:spTree>
    <p:extLst>
      <p:ext uri="{BB962C8B-B14F-4D97-AF65-F5344CB8AC3E}">
        <p14:creationId xmlns:p14="http://schemas.microsoft.com/office/powerpoint/2010/main" val="736409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p:txBody>
          <a:bodyPr/>
          <a:lstStyle/>
          <a:p>
            <a:r>
              <a:rPr lang="it-IT" sz="4400" dirty="0"/>
              <a:t>The concept of </a:t>
            </a:r>
            <a:r>
              <a:rPr lang="it-IT" sz="4400" dirty="0" err="1"/>
              <a:t>Sustainability</a:t>
            </a:r>
            <a:endParaRPr lang="en-GB" dirty="0"/>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idx="1"/>
          </p:nvPr>
        </p:nvSpPr>
        <p:spPr/>
        <p:txBody>
          <a:bodyPr/>
          <a:lstStyle/>
          <a:p>
            <a:pPr marL="0" indent="0" algn="ctr">
              <a:buNone/>
            </a:pPr>
            <a:r>
              <a:rPr lang="en-US" sz="2400" i="1" kern="100" dirty="0">
                <a:effectLst/>
                <a:latin typeface="Minion Pro"/>
                <a:ea typeface="Calibri" panose="020F0502020204030204" pitchFamily="34" charset="0"/>
                <a:cs typeface="Calibri" panose="020F0502020204030204" pitchFamily="34" charset="0"/>
              </a:rPr>
              <a:t>“Meeting the needs of the present without compromising the ability of future generations to meet their own needs”</a:t>
            </a:r>
          </a:p>
          <a:p>
            <a:pPr marL="0" indent="0" algn="ctr">
              <a:buNone/>
            </a:pPr>
            <a:r>
              <a:rPr lang="en-US" sz="2000" kern="100" dirty="0">
                <a:latin typeface="Calibri" panose="020F0502020204030204" pitchFamily="34" charset="0"/>
                <a:ea typeface="Calibri" panose="020F0502020204030204" pitchFamily="34" charset="0"/>
              </a:rPr>
              <a:t>The </a:t>
            </a:r>
            <a:r>
              <a:rPr lang="en-US" sz="2000" u="sng" kern="100" dirty="0">
                <a:latin typeface="Calibri" panose="020F0502020204030204" pitchFamily="34" charset="0"/>
                <a:ea typeface="Calibri" panose="020F0502020204030204" pitchFamily="34" charset="0"/>
              </a:rPr>
              <a:t>Brundtland Commission </a:t>
            </a:r>
            <a:r>
              <a:rPr lang="en-US" sz="2000" kern="100" dirty="0">
                <a:latin typeface="Calibri" panose="020F0502020204030204" pitchFamily="34" charset="0"/>
                <a:ea typeface="Calibri" panose="020F0502020204030204" pitchFamily="34" charset="0"/>
              </a:rPr>
              <a:t>(1987) </a:t>
            </a:r>
            <a:endParaRPr lang="it-IT" sz="2000" b="1" i="1" dirty="0"/>
          </a:p>
          <a:p>
            <a:pPr algn="ctr"/>
            <a:endParaRPr lang="en-US" sz="2400" i="1" kern="100" dirty="0">
              <a:effectLst/>
              <a:latin typeface="Minion Pro"/>
              <a:ea typeface="Calibri" panose="020F0502020204030204" pitchFamily="34" charset="0"/>
              <a:cs typeface="Calibri" panose="020F0502020204030204" pitchFamily="34" charset="0"/>
            </a:endParaRPr>
          </a:p>
          <a:p>
            <a:pPr algn="ctr"/>
            <a:endParaRPr lang="en-GB" dirty="0"/>
          </a:p>
        </p:txBody>
      </p:sp>
      <p:sp>
        <p:nvSpPr>
          <p:cNvPr id="4" name="Segnaposto piè di pagina 3">
            <a:extLst>
              <a:ext uri="{FF2B5EF4-FFF2-40B4-BE49-F238E27FC236}">
                <a16:creationId xmlns:a16="http://schemas.microsoft.com/office/drawing/2014/main" id="{15AF23E6-2A9D-7113-1C19-1D77DBE597BA}"/>
              </a:ext>
            </a:extLst>
          </p:cNvPr>
          <p:cNvSpPr>
            <a:spLocks noGrp="1"/>
          </p:cNvSpPr>
          <p:nvPr>
            <p:ph type="ftr" sz="quarter" idx="11"/>
          </p:nvPr>
        </p:nvSpPr>
        <p:spPr/>
        <p:txBody>
          <a:bodyPr/>
          <a:lstStyle/>
          <a:p>
            <a:r>
              <a:rPr lang="en-US" sz="1200" dirty="0">
                <a:solidFill>
                  <a:schemeClr val="bg1">
                    <a:lumMod val="65000"/>
                  </a:schemeClr>
                </a:solidFill>
              </a:rPr>
              <a:t>Module: Horizontal skills / Learning Unit: Green skills / Sub Unit: Sustainability and related concepts</a:t>
            </a: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6" name="Picture 4" descr="Our Common Future - Wikipedia">
            <a:extLst>
              <a:ext uri="{FF2B5EF4-FFF2-40B4-BE49-F238E27FC236}">
                <a16:creationId xmlns:a16="http://schemas.microsoft.com/office/drawing/2014/main" id="{FF4F0AFC-D073-699B-D050-B3E832D660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547081"/>
            <a:ext cx="1825065" cy="2695481"/>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D0101D5B-01C0-1635-C01D-6C62F486D7DE}"/>
              </a:ext>
            </a:extLst>
          </p:cNvPr>
          <p:cNvPicPr>
            <a:picLocks noChangeAspect="1"/>
          </p:cNvPicPr>
          <p:nvPr/>
        </p:nvPicPr>
        <p:blipFill>
          <a:blip r:embed="rId3"/>
          <a:stretch>
            <a:fillRect/>
          </a:stretch>
        </p:blipFill>
        <p:spPr>
          <a:xfrm>
            <a:off x="3824570" y="3330312"/>
            <a:ext cx="4542860" cy="2680890"/>
          </a:xfrm>
          <a:prstGeom prst="rect">
            <a:avLst/>
          </a:prstGeom>
        </p:spPr>
      </p:pic>
      <p:pic>
        <p:nvPicPr>
          <p:cNvPr id="8" name="Picture 6" descr="1987: Rapporto Brundtland">
            <a:extLst>
              <a:ext uri="{FF2B5EF4-FFF2-40B4-BE49-F238E27FC236}">
                <a16:creationId xmlns:a16="http://schemas.microsoft.com/office/drawing/2014/main" id="{DBE29D4D-98E9-3F7E-8E71-341F7DC962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8736" y="2547082"/>
            <a:ext cx="1940454" cy="2797864"/>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10510B9C-2997-7352-8D5D-D7495EE13356}"/>
              </a:ext>
            </a:extLst>
          </p:cNvPr>
          <p:cNvSpPr txBox="1"/>
          <p:nvPr/>
        </p:nvSpPr>
        <p:spPr>
          <a:xfrm>
            <a:off x="5259208" y="6024564"/>
            <a:ext cx="1299247" cy="261610"/>
          </a:xfrm>
          <a:prstGeom prst="rect">
            <a:avLst/>
          </a:prstGeom>
          <a:noFill/>
        </p:spPr>
        <p:txBody>
          <a:bodyPr wrap="square" rtlCol="0">
            <a:spAutoFit/>
          </a:bodyPr>
          <a:lstStyle/>
          <a:p>
            <a:r>
              <a:rPr lang="it-IT" sz="1100" dirty="0"/>
              <a:t>(Source: </a:t>
            </a:r>
            <a:r>
              <a:rPr lang="it-IT" sz="1100" dirty="0">
                <a:hlinkClick r:id="rId5"/>
              </a:rPr>
              <a:t>IISD, 2017</a:t>
            </a:r>
            <a:r>
              <a:rPr lang="it-IT" sz="1100" dirty="0"/>
              <a:t>)</a:t>
            </a:r>
          </a:p>
        </p:txBody>
      </p:sp>
    </p:spTree>
    <p:extLst>
      <p:ext uri="{BB962C8B-B14F-4D97-AF65-F5344CB8AC3E}">
        <p14:creationId xmlns:p14="http://schemas.microsoft.com/office/powerpoint/2010/main" val="9451210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DDEB7-12D9-ABF3-59D1-53104FC94406}"/>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C194D02D-AAA5-8820-BFF9-2DB23730FF65}"/>
              </a:ext>
            </a:extLst>
          </p:cNvPr>
          <p:cNvSpPr>
            <a:spLocks noGrp="1"/>
          </p:cNvSpPr>
          <p:nvPr>
            <p:ph type="title"/>
          </p:nvPr>
        </p:nvSpPr>
        <p:spPr/>
        <p:txBody>
          <a:bodyPr/>
          <a:lstStyle/>
          <a:p>
            <a:r>
              <a:rPr lang="it-IT" dirty="0"/>
              <a:t>Practical Activity #5</a:t>
            </a:r>
            <a:endParaRPr lang="en-GB" dirty="0"/>
          </a:p>
        </p:txBody>
      </p:sp>
      <p:sp>
        <p:nvSpPr>
          <p:cNvPr id="5" name="Segnaposto piè di pagina 4">
            <a:extLst>
              <a:ext uri="{FF2B5EF4-FFF2-40B4-BE49-F238E27FC236}">
                <a16:creationId xmlns:a16="http://schemas.microsoft.com/office/drawing/2014/main" id="{5C03200D-89D5-02C3-E01E-A47C2B037A8A}"/>
              </a:ext>
            </a:extLst>
          </p:cNvPr>
          <p:cNvSpPr>
            <a:spLocks noGrp="1"/>
          </p:cNvSpPr>
          <p:nvPr>
            <p:ph type="ftr" sz="quarter" idx="10"/>
          </p:nvPr>
        </p:nvSpPr>
        <p:spPr/>
        <p:txBody>
          <a:bodyPr/>
          <a:lstStyle/>
          <a:p>
            <a:r>
              <a:rPr lang="en-US" sz="1200" dirty="0">
                <a:solidFill>
                  <a:schemeClr val="bg1">
                    <a:lumMod val="65000"/>
                  </a:schemeClr>
                </a:solidFill>
              </a:rPr>
              <a:t>Module: Horizontal skills / Learning Unit: Green skills / Sub Unit: International and European key directives</a:t>
            </a:r>
          </a:p>
        </p:txBody>
      </p:sp>
      <p:sp>
        <p:nvSpPr>
          <p:cNvPr id="6" name="Segnaposto numero diapositiva 5">
            <a:extLst>
              <a:ext uri="{FF2B5EF4-FFF2-40B4-BE49-F238E27FC236}">
                <a16:creationId xmlns:a16="http://schemas.microsoft.com/office/drawing/2014/main" id="{6064F5B4-3B34-0CF9-4CCA-B10AB90E6A64}"/>
              </a:ext>
            </a:extLst>
          </p:cNvPr>
          <p:cNvSpPr>
            <a:spLocks noGrp="1"/>
          </p:cNvSpPr>
          <p:nvPr>
            <p:ph type="sldNum" sz="quarter" idx="11"/>
          </p:nvPr>
        </p:nvSpPr>
        <p:spPr/>
        <p:txBody>
          <a:bodyPr/>
          <a:lstStyle/>
          <a:p>
            <a:fld id="{519954A3-9DFD-4C44-94BA-B95130A3BA1C}" type="slidenum">
              <a:rPr lang="en-US" smtClean="0"/>
              <a:t>50</a:t>
            </a:fld>
            <a:endParaRPr lang="en-US" dirty="0"/>
          </a:p>
        </p:txBody>
      </p:sp>
      <p:sp>
        <p:nvSpPr>
          <p:cNvPr id="8" name="Segnaposto immagine 7">
            <a:extLst>
              <a:ext uri="{FF2B5EF4-FFF2-40B4-BE49-F238E27FC236}">
                <a16:creationId xmlns:a16="http://schemas.microsoft.com/office/drawing/2014/main" id="{DA3F58CF-9841-0D2E-CC73-EEEBAEEA8ED9}"/>
              </a:ext>
            </a:extLst>
          </p:cNvPr>
          <p:cNvSpPr>
            <a:spLocks noGrp="1"/>
          </p:cNvSpPr>
          <p:nvPr>
            <p:ph type="pic" sz="quarter" idx="12"/>
          </p:nvPr>
        </p:nvSpPr>
        <p:spPr>
          <a:xfrm>
            <a:off x="838198" y="1781175"/>
            <a:ext cx="10291355" cy="4394200"/>
          </a:xfrm>
        </p:spPr>
        <p:txBody>
          <a:bodyPr/>
          <a:lstStyle/>
          <a:p>
            <a:pPr marL="0" indent="0" algn="ctr">
              <a:buNone/>
            </a:pPr>
            <a:endParaRPr lang="en-US" i="1" dirty="0">
              <a:solidFill>
                <a:srgbClr val="000000"/>
              </a:solidFill>
              <a:latin typeface="Calibri" panose="020F0502020204030204" pitchFamily="34" charset="0"/>
              <a:ea typeface="Calibri" panose="020F0502020204030204" pitchFamily="34" charset="0"/>
            </a:endParaRPr>
          </a:p>
          <a:p>
            <a:pPr marL="0" indent="0" algn="ctr">
              <a:buNone/>
            </a:pPr>
            <a:endParaRPr lang="en-US" sz="2800" i="1" kern="100" dirty="0">
              <a:solidFill>
                <a:srgbClr val="000000"/>
              </a:solidFill>
              <a:effectLst/>
              <a:latin typeface="Calibri" panose="020F0502020204030204" pitchFamily="34" charset="0"/>
              <a:ea typeface="Calibri" panose="020F0502020204030204" pitchFamily="34" charset="0"/>
            </a:endParaRPr>
          </a:p>
          <a:p>
            <a:pPr marL="0" indent="0" algn="ctr">
              <a:buNone/>
            </a:pPr>
            <a:r>
              <a:rPr lang="en-US" i="1" kern="100" dirty="0">
                <a:solidFill>
                  <a:srgbClr val="000000"/>
                </a:solidFill>
                <a:latin typeface="Calibri" panose="020F0502020204030204" pitchFamily="34" charset="0"/>
                <a:ea typeface="Calibri" panose="020F0502020204030204" pitchFamily="34" charset="0"/>
              </a:rPr>
              <a:t>Group Discussion</a:t>
            </a:r>
          </a:p>
          <a:p>
            <a:pPr marL="0" indent="0" algn="ctr">
              <a:buNone/>
            </a:pPr>
            <a:r>
              <a:rPr lang="en-US" i="1" kern="100" dirty="0">
                <a:solidFill>
                  <a:srgbClr val="000000"/>
                </a:solidFill>
                <a:latin typeface="Calibri" panose="020F0502020204030204" pitchFamily="34" charset="0"/>
                <a:ea typeface="Calibri" panose="020F0502020204030204" pitchFamily="34" charset="0"/>
              </a:rPr>
              <a:t>Can you provide examples of Corporate Social Responsibility ?</a:t>
            </a:r>
          </a:p>
          <a:p>
            <a:pPr marL="0" indent="0" algn="ctr">
              <a:buNone/>
            </a:pPr>
            <a:r>
              <a:rPr lang="en-US" sz="2800" i="1" kern="100" dirty="0">
                <a:effectLst/>
                <a:latin typeface="Calibri" panose="020F0502020204030204" pitchFamily="34" charset="0"/>
                <a:ea typeface="Calibri" panose="020F0502020204030204" pitchFamily="34" charset="0"/>
              </a:rPr>
              <a:t>Can you </a:t>
            </a:r>
            <a:r>
              <a:rPr lang="en-US" i="1" kern="100" dirty="0">
                <a:latin typeface="Calibri" panose="020F0502020204030204" pitchFamily="34" charset="0"/>
                <a:ea typeface="Calibri" panose="020F0502020204030204" pitchFamily="34" charset="0"/>
              </a:rPr>
              <a:t>identify the benefits for the environment if organizations adopt the Corporate Social Responsibility model?</a:t>
            </a:r>
            <a:endParaRPr lang="it-IT" sz="2800" dirty="0"/>
          </a:p>
        </p:txBody>
      </p:sp>
    </p:spTree>
    <p:extLst>
      <p:ext uri="{BB962C8B-B14F-4D97-AF65-F5344CB8AC3E}">
        <p14:creationId xmlns:p14="http://schemas.microsoft.com/office/powerpoint/2010/main" val="33005618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C361A-7D34-7AED-667E-01121FF4CE7C}"/>
            </a:ext>
          </a:extLst>
        </p:cNvPr>
        <p:cNvGrpSpPr/>
        <p:nvPr/>
      </p:nvGrpSpPr>
      <p:grpSpPr>
        <a:xfrm>
          <a:off x="0" y="0"/>
          <a:ext cx="0" cy="0"/>
          <a:chOff x="0" y="0"/>
          <a:chExt cx="0" cy="0"/>
        </a:xfrm>
      </p:grpSpPr>
    </p:spTree>
    <p:extLst>
      <p:ext uri="{BB962C8B-B14F-4D97-AF65-F5344CB8AC3E}">
        <p14:creationId xmlns:p14="http://schemas.microsoft.com/office/powerpoint/2010/main" val="13325434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F1F99-1C13-51C4-27B2-62AC1A8A04CE}"/>
            </a:ext>
          </a:extLst>
        </p:cNvPr>
        <p:cNvGrpSpPr/>
        <p:nvPr/>
      </p:nvGrpSpPr>
      <p:grpSpPr>
        <a:xfrm>
          <a:off x="0" y="0"/>
          <a:ext cx="0" cy="0"/>
          <a:chOff x="0" y="0"/>
          <a:chExt cx="0" cy="0"/>
        </a:xfrm>
      </p:grpSpPr>
    </p:spTree>
    <p:extLst>
      <p:ext uri="{BB962C8B-B14F-4D97-AF65-F5344CB8AC3E}">
        <p14:creationId xmlns:p14="http://schemas.microsoft.com/office/powerpoint/2010/main" val="36973080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E0ECB-53B1-D0EF-6319-6E11ED48145A}"/>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8EC6D5CC-CA5C-8907-9A0F-141480ACB025}"/>
              </a:ext>
            </a:extLst>
          </p:cNvPr>
          <p:cNvSpPr>
            <a:spLocks noGrp="1"/>
          </p:cNvSpPr>
          <p:nvPr>
            <p:ph type="title"/>
          </p:nvPr>
        </p:nvSpPr>
        <p:spPr/>
        <p:txBody>
          <a:bodyPr/>
          <a:lstStyle/>
          <a:p>
            <a:r>
              <a:rPr lang="it-IT" dirty="0"/>
              <a:t>Content</a:t>
            </a:r>
            <a:endParaRPr lang="en-GB" dirty="0"/>
          </a:p>
        </p:txBody>
      </p:sp>
      <p:sp>
        <p:nvSpPr>
          <p:cNvPr id="8" name="Segnaposto contenuto 7">
            <a:extLst>
              <a:ext uri="{FF2B5EF4-FFF2-40B4-BE49-F238E27FC236}">
                <a16:creationId xmlns:a16="http://schemas.microsoft.com/office/drawing/2014/main" id="{769AD997-00DE-E502-83C2-CF05665C7E62}"/>
              </a:ext>
            </a:extLst>
          </p:cNvPr>
          <p:cNvSpPr>
            <a:spLocks noGrp="1"/>
          </p:cNvSpPr>
          <p:nvPr>
            <p:ph idx="1"/>
          </p:nvPr>
        </p:nvSpPr>
        <p:spPr/>
        <p:txBody>
          <a:bodyPr/>
          <a:lstStyle/>
          <a:p>
            <a:pPr marL="342900" indent="-342900">
              <a:buFont typeface="+mj-lt"/>
              <a:buAutoNum type="arabicPeriod"/>
            </a:pPr>
            <a:r>
              <a:rPr lang="en-GB" dirty="0"/>
              <a:t>Waste management, Energy efficiency and savings and waste water</a:t>
            </a:r>
          </a:p>
          <a:p>
            <a:pPr marL="342900" indent="-342900">
              <a:buFont typeface="+mj-lt"/>
              <a:buAutoNum type="arabicPeriod"/>
            </a:pPr>
            <a:endParaRPr lang="en-GB" dirty="0"/>
          </a:p>
          <a:p>
            <a:pPr marL="342900" indent="-342900">
              <a:buFont typeface="+mj-lt"/>
              <a:buAutoNum type="arabicPeriod"/>
            </a:pPr>
            <a:r>
              <a:rPr lang="en-US" dirty="0"/>
              <a:t>Life cycle thinking</a:t>
            </a:r>
          </a:p>
          <a:p>
            <a:pPr marL="342900" indent="-342900">
              <a:buFont typeface="+mj-lt"/>
              <a:buAutoNum type="arabicPeriod"/>
            </a:pPr>
            <a:endParaRPr lang="en-US" dirty="0"/>
          </a:p>
          <a:p>
            <a:pPr marL="342900" indent="-342900">
              <a:buFont typeface="+mj-lt"/>
              <a:buAutoNum type="arabicPeriod"/>
            </a:pPr>
            <a:r>
              <a:rPr lang="en-US" dirty="0"/>
              <a:t>Key elements </a:t>
            </a:r>
            <a:r>
              <a:rPr lang="en-GB" dirty="0"/>
              <a:t>for ensuring compliance with environmental legislation</a:t>
            </a:r>
          </a:p>
        </p:txBody>
      </p:sp>
      <p:sp>
        <p:nvSpPr>
          <p:cNvPr id="2" name="Segnaposto piè di pagina 1">
            <a:extLst>
              <a:ext uri="{FF2B5EF4-FFF2-40B4-BE49-F238E27FC236}">
                <a16:creationId xmlns:a16="http://schemas.microsoft.com/office/drawing/2014/main" id="{681831F8-6730-0E56-1E54-53850AC95109}"/>
              </a:ext>
            </a:extLst>
          </p:cNvPr>
          <p:cNvSpPr>
            <a:spLocks noGrp="1"/>
          </p:cNvSpPr>
          <p:nvPr>
            <p:ph type="ftr" sz="quarter" idx="11"/>
          </p:nvPr>
        </p:nvSpPr>
        <p:spPr/>
        <p:txBody>
          <a:bodyPr/>
          <a:lstStyle/>
          <a:p>
            <a:r>
              <a:rPr lang="en-US" sz="1200" dirty="0">
                <a:solidFill>
                  <a:schemeClr val="bg1">
                    <a:lumMod val="65000"/>
                  </a:schemeClr>
                </a:solidFill>
              </a:rPr>
              <a:t>Module: Horizontal skills / Learning Unit: Green skills / Sub-Unit: Systems Thinking</a:t>
            </a:r>
          </a:p>
        </p:txBody>
      </p:sp>
      <p:sp>
        <p:nvSpPr>
          <p:cNvPr id="3" name="Segnaposto numero diapositiva 2">
            <a:extLst>
              <a:ext uri="{FF2B5EF4-FFF2-40B4-BE49-F238E27FC236}">
                <a16:creationId xmlns:a16="http://schemas.microsoft.com/office/drawing/2014/main" id="{5B744F88-0445-C425-0E57-698C9AFACEB7}"/>
              </a:ext>
            </a:extLst>
          </p:cNvPr>
          <p:cNvSpPr>
            <a:spLocks noGrp="1"/>
          </p:cNvSpPr>
          <p:nvPr>
            <p:ph type="sldNum" sz="quarter" idx="12"/>
          </p:nvPr>
        </p:nvSpPr>
        <p:spPr/>
        <p:txBody>
          <a:bodyPr/>
          <a:lstStyle/>
          <a:p>
            <a:fld id="{D57F1E4F-1CFF-5643-939E-217C01CDF565}" type="slidenum">
              <a:rPr lang="en-US" smtClean="0"/>
              <a:pPr/>
              <a:t>53</a:t>
            </a:fld>
            <a:endParaRPr lang="en-US" dirty="0"/>
          </a:p>
        </p:txBody>
      </p:sp>
    </p:spTree>
    <p:extLst>
      <p:ext uri="{BB962C8B-B14F-4D97-AF65-F5344CB8AC3E}">
        <p14:creationId xmlns:p14="http://schemas.microsoft.com/office/powerpoint/2010/main" val="22859546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33331-C3EB-BF89-B005-AA40BC55A26B}"/>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72E3A39A-D39A-B0EF-AC9B-A502D73CD52A}"/>
              </a:ext>
            </a:extLst>
          </p:cNvPr>
          <p:cNvSpPr>
            <a:spLocks noGrp="1"/>
          </p:cNvSpPr>
          <p:nvPr>
            <p:ph type="title"/>
          </p:nvPr>
        </p:nvSpPr>
        <p:spPr/>
        <p:txBody>
          <a:bodyPr/>
          <a:lstStyle/>
          <a:p>
            <a:r>
              <a:rPr lang="it-IT" dirty="0"/>
              <a:t>Waste management</a:t>
            </a:r>
            <a:endParaRPr lang="en-GB" dirty="0"/>
          </a:p>
        </p:txBody>
      </p:sp>
      <p:sp>
        <p:nvSpPr>
          <p:cNvPr id="8" name="Segnaposto contenuto 7">
            <a:extLst>
              <a:ext uri="{FF2B5EF4-FFF2-40B4-BE49-F238E27FC236}">
                <a16:creationId xmlns:a16="http://schemas.microsoft.com/office/drawing/2014/main" id="{7B57F739-FA47-8187-0F24-C9377C0C5649}"/>
              </a:ext>
            </a:extLst>
          </p:cNvPr>
          <p:cNvSpPr>
            <a:spLocks noGrp="1"/>
          </p:cNvSpPr>
          <p:nvPr>
            <p:ph idx="1"/>
          </p:nvPr>
        </p:nvSpPr>
        <p:spPr>
          <a:xfrm>
            <a:off x="6255494" y="1956646"/>
            <a:ext cx="5346404" cy="3566160"/>
          </a:xfrm>
        </p:spPr>
        <p:txBody>
          <a:bodyPr>
            <a:normAutofit/>
          </a:bodyPr>
          <a:lstStyle/>
          <a:p>
            <a:pPr marL="0" indent="0">
              <a:buNone/>
            </a:pPr>
            <a:r>
              <a:rPr lang="it-IT" sz="3200" dirty="0"/>
              <a:t>Focuses on </a:t>
            </a:r>
            <a:r>
              <a:rPr lang="en-GB" sz="3200" dirty="0"/>
              <a:t>preserving the value and properties of waste materials by delivering high quality, secondary, raw materials to the economy.</a:t>
            </a:r>
            <a:endParaRPr lang="it-IT" sz="3200" dirty="0"/>
          </a:p>
        </p:txBody>
      </p:sp>
      <p:sp>
        <p:nvSpPr>
          <p:cNvPr id="2" name="Segnaposto piè di pagina 1">
            <a:extLst>
              <a:ext uri="{FF2B5EF4-FFF2-40B4-BE49-F238E27FC236}">
                <a16:creationId xmlns:a16="http://schemas.microsoft.com/office/drawing/2014/main" id="{7915360D-6FDB-5CB5-8DE2-7CFF5F920EE6}"/>
              </a:ext>
            </a:extLst>
          </p:cNvPr>
          <p:cNvSpPr>
            <a:spLocks noGrp="1"/>
          </p:cNvSpPr>
          <p:nvPr>
            <p:ph type="ftr" sz="quarter" idx="11"/>
          </p:nvPr>
        </p:nvSpPr>
        <p:spPr/>
        <p:txBody>
          <a:bodyPr/>
          <a:lstStyle/>
          <a:p>
            <a:r>
              <a:rPr lang="en-US" sz="1200" dirty="0">
                <a:solidFill>
                  <a:schemeClr val="bg1">
                    <a:lumMod val="65000"/>
                  </a:schemeClr>
                </a:solidFill>
              </a:rPr>
              <a:t>Module: Horizontal skills / Learning Unit: Green skills / Sub-Unit: </a:t>
            </a:r>
            <a:r>
              <a:rPr lang="en-US" dirty="0">
                <a:solidFill>
                  <a:schemeClr val="bg1">
                    <a:lumMod val="65000"/>
                  </a:schemeClr>
                </a:solidFill>
              </a:rPr>
              <a:t>Waste management</a:t>
            </a:r>
            <a:endParaRPr lang="en-US" sz="1200" dirty="0">
              <a:solidFill>
                <a:schemeClr val="bg1">
                  <a:lumMod val="65000"/>
                </a:schemeClr>
              </a:solidFill>
            </a:endParaRPr>
          </a:p>
        </p:txBody>
      </p:sp>
      <p:sp>
        <p:nvSpPr>
          <p:cNvPr id="3" name="Segnaposto numero diapositiva 2">
            <a:extLst>
              <a:ext uri="{FF2B5EF4-FFF2-40B4-BE49-F238E27FC236}">
                <a16:creationId xmlns:a16="http://schemas.microsoft.com/office/drawing/2014/main" id="{1AF39EE7-5FC1-58B9-6F4A-44DED461CCDB}"/>
              </a:ext>
            </a:extLst>
          </p:cNvPr>
          <p:cNvSpPr>
            <a:spLocks noGrp="1"/>
          </p:cNvSpPr>
          <p:nvPr>
            <p:ph type="sldNum" sz="quarter" idx="12"/>
          </p:nvPr>
        </p:nvSpPr>
        <p:spPr/>
        <p:txBody>
          <a:bodyPr/>
          <a:lstStyle/>
          <a:p>
            <a:fld id="{D57F1E4F-1CFF-5643-939E-217C01CDF565}" type="slidenum">
              <a:rPr lang="en-US" smtClean="0"/>
              <a:pPr/>
              <a:t>54</a:t>
            </a:fld>
            <a:endParaRPr lang="en-US" dirty="0"/>
          </a:p>
        </p:txBody>
      </p:sp>
      <p:pic>
        <p:nvPicPr>
          <p:cNvPr id="1026" name="Εικόνα 37" descr="Definition of Waste Management">
            <a:extLst>
              <a:ext uri="{FF2B5EF4-FFF2-40B4-BE49-F238E27FC236}">
                <a16:creationId xmlns:a16="http://schemas.microsoft.com/office/drawing/2014/main" id="{A555727F-668C-7651-04BE-1CCAE0B033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569" y="1663701"/>
            <a:ext cx="5685938" cy="3785605"/>
          </a:xfrm>
          <a:prstGeom prst="rect">
            <a:avLst/>
          </a:prstGeom>
          <a:noFill/>
          <a:extLst>
            <a:ext uri="{909E8E84-426E-40DD-AFC4-6F175D3DCCD1}">
              <a14:hiddenFill xmlns:a14="http://schemas.microsoft.com/office/drawing/2010/main">
                <a:solidFill>
                  <a:srgbClr val="FFFFFF"/>
                </a:solidFill>
              </a14:hiddenFill>
            </a:ext>
          </a:extLst>
        </p:spPr>
      </p:pic>
      <p:sp>
        <p:nvSpPr>
          <p:cNvPr id="4" name="Πλαίσιο κειμένου 63">
            <a:extLst>
              <a:ext uri="{FF2B5EF4-FFF2-40B4-BE49-F238E27FC236}">
                <a16:creationId xmlns:a16="http://schemas.microsoft.com/office/drawing/2014/main" id="{B118B253-CEE3-C98A-C64A-F629C47F4A9D}"/>
              </a:ext>
            </a:extLst>
          </p:cNvPr>
          <p:cNvSpPr txBox="1"/>
          <p:nvPr/>
        </p:nvSpPr>
        <p:spPr>
          <a:xfrm>
            <a:off x="2476849" y="5602056"/>
            <a:ext cx="1233378" cy="41774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000" dirty="0">
                <a:solidFill>
                  <a:srgbClr val="1F497D"/>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r>
              <a:rPr lang="en-US" sz="16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3"/>
              </a:rPr>
              <a:t>source</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819158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DAA83-2104-D318-023B-391F78E9BCD6}"/>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8C1E5774-F9D7-3033-E5F0-B5B9E493184E}"/>
              </a:ext>
            </a:extLst>
          </p:cNvPr>
          <p:cNvSpPr>
            <a:spLocks noGrp="1"/>
          </p:cNvSpPr>
          <p:nvPr>
            <p:ph type="title"/>
          </p:nvPr>
        </p:nvSpPr>
        <p:spPr/>
        <p:txBody>
          <a:bodyPr/>
          <a:lstStyle/>
          <a:p>
            <a:r>
              <a:rPr lang="it-IT" dirty="0"/>
              <a:t>Connected concepts </a:t>
            </a:r>
            <a:endParaRPr lang="en-GB" dirty="0"/>
          </a:p>
        </p:txBody>
      </p:sp>
      <p:sp>
        <p:nvSpPr>
          <p:cNvPr id="8" name="Segnaposto contenuto 7">
            <a:extLst>
              <a:ext uri="{FF2B5EF4-FFF2-40B4-BE49-F238E27FC236}">
                <a16:creationId xmlns:a16="http://schemas.microsoft.com/office/drawing/2014/main" id="{FB067354-A647-9247-353D-9CA508A93D25}"/>
              </a:ext>
            </a:extLst>
          </p:cNvPr>
          <p:cNvSpPr>
            <a:spLocks noGrp="1"/>
          </p:cNvSpPr>
          <p:nvPr>
            <p:ph idx="1"/>
          </p:nvPr>
        </p:nvSpPr>
        <p:spPr>
          <a:xfrm>
            <a:off x="5836920" y="1956646"/>
            <a:ext cx="5764978" cy="3423074"/>
          </a:xfrm>
        </p:spPr>
        <p:txBody>
          <a:bodyPr>
            <a:normAutofit fontScale="92500" lnSpcReduction="20000"/>
          </a:bodyPr>
          <a:lstStyle/>
          <a:p>
            <a:pPr marL="0" indent="0">
              <a:buNone/>
            </a:pPr>
            <a:r>
              <a:rPr lang="en-US" sz="3200" dirty="0">
                <a:solidFill>
                  <a:schemeClr val="tx1"/>
                </a:solidFill>
              </a:rPr>
              <a:t>Food and water management:</a:t>
            </a:r>
          </a:p>
          <a:p>
            <a:pPr marL="0" indent="0">
              <a:buNone/>
            </a:pPr>
            <a:r>
              <a:rPr lang="en-GB" sz="3200" dirty="0">
                <a:solidFill>
                  <a:schemeClr val="tx1"/>
                </a:solidFill>
              </a:rPr>
              <a:t>in 2019 households produced globally 596 million tones food waste, whilst in 2017, the average water consumption of households in Europe was estimated at 147 litres/day per person with the daily minimum to be estimated at 50 litres/day per person</a:t>
            </a:r>
            <a:endParaRPr lang="it-IT" sz="3200" dirty="0">
              <a:solidFill>
                <a:schemeClr val="tx1"/>
              </a:solidFill>
            </a:endParaRPr>
          </a:p>
        </p:txBody>
      </p:sp>
      <p:sp>
        <p:nvSpPr>
          <p:cNvPr id="2" name="Segnaposto piè di pagina 1">
            <a:extLst>
              <a:ext uri="{FF2B5EF4-FFF2-40B4-BE49-F238E27FC236}">
                <a16:creationId xmlns:a16="http://schemas.microsoft.com/office/drawing/2014/main" id="{C3270359-356E-53AB-F267-47DF43BC696B}"/>
              </a:ext>
            </a:extLst>
          </p:cNvPr>
          <p:cNvSpPr>
            <a:spLocks noGrp="1"/>
          </p:cNvSpPr>
          <p:nvPr>
            <p:ph type="ftr" sz="quarter" idx="11"/>
          </p:nvPr>
        </p:nvSpPr>
        <p:spPr/>
        <p:txBody>
          <a:bodyPr/>
          <a:lstStyle/>
          <a:p>
            <a:r>
              <a:rPr lang="en-US" sz="1200" dirty="0">
                <a:solidFill>
                  <a:schemeClr val="bg1">
                    <a:lumMod val="65000"/>
                  </a:schemeClr>
                </a:solidFill>
              </a:rPr>
              <a:t>Module: Horizontal skills / Learning Unit: Green skills / Sub-Unit: </a:t>
            </a:r>
            <a:r>
              <a:rPr lang="en-US" dirty="0">
                <a:solidFill>
                  <a:schemeClr val="bg1">
                    <a:lumMod val="65000"/>
                  </a:schemeClr>
                </a:solidFill>
              </a:rPr>
              <a:t>Waste management</a:t>
            </a:r>
            <a:endParaRPr lang="en-US" sz="1200" dirty="0">
              <a:solidFill>
                <a:schemeClr val="bg1">
                  <a:lumMod val="65000"/>
                </a:schemeClr>
              </a:solidFill>
            </a:endParaRPr>
          </a:p>
        </p:txBody>
      </p:sp>
      <p:sp>
        <p:nvSpPr>
          <p:cNvPr id="3" name="Segnaposto numero diapositiva 2">
            <a:extLst>
              <a:ext uri="{FF2B5EF4-FFF2-40B4-BE49-F238E27FC236}">
                <a16:creationId xmlns:a16="http://schemas.microsoft.com/office/drawing/2014/main" id="{AA0D4DB8-2FEF-72CE-DBF3-C4CC2D1A268C}"/>
              </a:ext>
            </a:extLst>
          </p:cNvPr>
          <p:cNvSpPr>
            <a:spLocks noGrp="1"/>
          </p:cNvSpPr>
          <p:nvPr>
            <p:ph type="sldNum" sz="quarter" idx="12"/>
          </p:nvPr>
        </p:nvSpPr>
        <p:spPr/>
        <p:txBody>
          <a:bodyPr/>
          <a:lstStyle/>
          <a:p>
            <a:fld id="{D57F1E4F-1CFF-5643-939E-217C01CDF565}" type="slidenum">
              <a:rPr lang="en-US" smtClean="0"/>
              <a:pPr/>
              <a:t>55</a:t>
            </a:fld>
            <a:endParaRPr lang="en-US" dirty="0"/>
          </a:p>
        </p:txBody>
      </p:sp>
      <p:sp>
        <p:nvSpPr>
          <p:cNvPr id="5" name="TextBox 4">
            <a:extLst>
              <a:ext uri="{FF2B5EF4-FFF2-40B4-BE49-F238E27FC236}">
                <a16:creationId xmlns:a16="http://schemas.microsoft.com/office/drawing/2014/main" id="{8848DF23-6814-B92A-9C36-F2D6B9429129}"/>
              </a:ext>
            </a:extLst>
          </p:cNvPr>
          <p:cNvSpPr txBox="1"/>
          <p:nvPr/>
        </p:nvSpPr>
        <p:spPr>
          <a:xfrm>
            <a:off x="975360" y="1956646"/>
            <a:ext cx="4328160" cy="4154984"/>
          </a:xfrm>
          <a:prstGeom prst="rect">
            <a:avLst/>
          </a:prstGeom>
          <a:noFill/>
        </p:spPr>
        <p:txBody>
          <a:bodyPr wrap="square" rtlCol="0">
            <a:spAutoFit/>
          </a:bodyPr>
          <a:lstStyle/>
          <a:p>
            <a:pPr algn="just"/>
            <a:r>
              <a:rPr lang="en-US" sz="3200" dirty="0"/>
              <a:t>Energy Efficiency:</a:t>
            </a:r>
          </a:p>
          <a:p>
            <a:pPr algn="just"/>
            <a:r>
              <a:rPr lang="en-US" sz="3200" dirty="0"/>
              <a:t> </a:t>
            </a:r>
            <a:r>
              <a:rPr lang="en-GB" sz="3200" dirty="0"/>
              <a:t>a method, which aims at accomplishing a task with the less possible use of energy, in order to eliminate energy waste</a:t>
            </a:r>
            <a:endParaRPr lang="en-US" sz="3200" dirty="0"/>
          </a:p>
          <a:p>
            <a:endParaRPr lang="en-US" dirty="0"/>
          </a:p>
          <a:p>
            <a:endParaRPr lang="en-US" dirty="0"/>
          </a:p>
          <a:p>
            <a:endParaRPr lang="en-US" dirty="0"/>
          </a:p>
          <a:p>
            <a:endParaRPr lang="en-GB" dirty="0"/>
          </a:p>
        </p:txBody>
      </p:sp>
    </p:spTree>
    <p:extLst>
      <p:ext uri="{BB962C8B-B14F-4D97-AF65-F5344CB8AC3E}">
        <p14:creationId xmlns:p14="http://schemas.microsoft.com/office/powerpoint/2010/main" val="26620263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DC72-0B5A-F323-E0D2-F6622921F7BE}"/>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8463386B-754F-BC39-F6F0-B0831B580D9D}"/>
              </a:ext>
            </a:extLst>
          </p:cNvPr>
          <p:cNvSpPr>
            <a:spLocks noGrp="1"/>
          </p:cNvSpPr>
          <p:nvPr>
            <p:ph type="title"/>
          </p:nvPr>
        </p:nvSpPr>
        <p:spPr/>
        <p:txBody>
          <a:bodyPr/>
          <a:lstStyle/>
          <a:p>
            <a:r>
              <a:rPr lang="it-IT" dirty="0"/>
              <a:t>Farm Waste Management</a:t>
            </a:r>
            <a:endParaRPr lang="en-GB" dirty="0"/>
          </a:p>
        </p:txBody>
      </p:sp>
      <p:sp>
        <p:nvSpPr>
          <p:cNvPr id="8" name="Segnaposto contenuto 7">
            <a:extLst>
              <a:ext uri="{FF2B5EF4-FFF2-40B4-BE49-F238E27FC236}">
                <a16:creationId xmlns:a16="http://schemas.microsoft.com/office/drawing/2014/main" id="{41F92C2A-AD5D-D3FE-9F56-5DAC7124BF33}"/>
              </a:ext>
            </a:extLst>
          </p:cNvPr>
          <p:cNvSpPr>
            <a:spLocks noGrp="1"/>
          </p:cNvSpPr>
          <p:nvPr>
            <p:ph idx="1"/>
          </p:nvPr>
        </p:nvSpPr>
        <p:spPr>
          <a:xfrm>
            <a:off x="3607622" y="3024454"/>
            <a:ext cx="8005258" cy="1584960"/>
          </a:xfrm>
        </p:spPr>
        <p:txBody>
          <a:bodyPr>
            <a:normAutofit/>
          </a:bodyPr>
          <a:lstStyle/>
          <a:p>
            <a:pPr marL="0" indent="0">
              <a:buNone/>
            </a:pPr>
            <a:r>
              <a:rPr lang="en-US" sz="3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Optimize the potential benefits of organic waste.</a:t>
            </a:r>
            <a:endParaRPr lang="it-IT" sz="3200" dirty="0">
              <a:solidFill>
                <a:schemeClr val="tx1"/>
              </a:solidFill>
            </a:endParaRPr>
          </a:p>
        </p:txBody>
      </p:sp>
      <p:sp>
        <p:nvSpPr>
          <p:cNvPr id="2" name="Segnaposto piè di pagina 1">
            <a:extLst>
              <a:ext uri="{FF2B5EF4-FFF2-40B4-BE49-F238E27FC236}">
                <a16:creationId xmlns:a16="http://schemas.microsoft.com/office/drawing/2014/main" id="{8264830A-62CC-44FD-8C30-6CE313A49967}"/>
              </a:ext>
            </a:extLst>
          </p:cNvPr>
          <p:cNvSpPr>
            <a:spLocks noGrp="1"/>
          </p:cNvSpPr>
          <p:nvPr>
            <p:ph type="ftr" sz="quarter" idx="11"/>
          </p:nvPr>
        </p:nvSpPr>
        <p:spPr/>
        <p:txBody>
          <a:bodyPr/>
          <a:lstStyle/>
          <a:p>
            <a:r>
              <a:rPr lang="en-US" sz="1200" dirty="0">
                <a:solidFill>
                  <a:schemeClr val="bg1">
                    <a:lumMod val="65000"/>
                  </a:schemeClr>
                </a:solidFill>
              </a:rPr>
              <a:t>Module: Horizontal skills / Learning Unit: Green skills / Sub-Unit: </a:t>
            </a:r>
            <a:r>
              <a:rPr lang="en-US" dirty="0">
                <a:solidFill>
                  <a:schemeClr val="bg1">
                    <a:lumMod val="65000"/>
                  </a:schemeClr>
                </a:solidFill>
              </a:rPr>
              <a:t>Waste management</a:t>
            </a:r>
            <a:endParaRPr lang="en-US" sz="1200" dirty="0">
              <a:solidFill>
                <a:schemeClr val="bg1">
                  <a:lumMod val="65000"/>
                </a:schemeClr>
              </a:solidFill>
            </a:endParaRPr>
          </a:p>
        </p:txBody>
      </p:sp>
      <p:sp>
        <p:nvSpPr>
          <p:cNvPr id="3" name="Segnaposto numero diapositiva 2">
            <a:extLst>
              <a:ext uri="{FF2B5EF4-FFF2-40B4-BE49-F238E27FC236}">
                <a16:creationId xmlns:a16="http://schemas.microsoft.com/office/drawing/2014/main" id="{4C81D2B2-F1A7-4FEA-B97A-914FC32B881B}"/>
              </a:ext>
            </a:extLst>
          </p:cNvPr>
          <p:cNvSpPr>
            <a:spLocks noGrp="1"/>
          </p:cNvSpPr>
          <p:nvPr>
            <p:ph type="sldNum" sz="quarter" idx="12"/>
          </p:nvPr>
        </p:nvSpPr>
        <p:spPr/>
        <p:txBody>
          <a:bodyPr/>
          <a:lstStyle/>
          <a:p>
            <a:fld id="{D57F1E4F-1CFF-5643-939E-217C01CDF565}" type="slidenum">
              <a:rPr lang="en-US" smtClean="0"/>
              <a:pPr/>
              <a:t>56</a:t>
            </a:fld>
            <a:endParaRPr lang="en-US" dirty="0"/>
          </a:p>
        </p:txBody>
      </p:sp>
      <p:sp>
        <p:nvSpPr>
          <p:cNvPr id="5" name="TextBox 4">
            <a:extLst>
              <a:ext uri="{FF2B5EF4-FFF2-40B4-BE49-F238E27FC236}">
                <a16:creationId xmlns:a16="http://schemas.microsoft.com/office/drawing/2014/main" id="{7A18A6CD-D0B5-137A-8A9E-9EB7E920FD18}"/>
              </a:ext>
            </a:extLst>
          </p:cNvPr>
          <p:cNvSpPr txBox="1"/>
          <p:nvPr/>
        </p:nvSpPr>
        <p:spPr>
          <a:xfrm>
            <a:off x="944880" y="1578920"/>
            <a:ext cx="10515600" cy="1077218"/>
          </a:xfrm>
          <a:prstGeom prst="rect">
            <a:avLst/>
          </a:prstGeom>
          <a:noFill/>
        </p:spPr>
        <p:txBody>
          <a:bodyPr wrap="square" rtlCol="0">
            <a:spAutoFit/>
          </a:bodyPr>
          <a:lstStyle/>
          <a:p>
            <a:pPr algn="just"/>
            <a:r>
              <a:rPr lang="en-GB" sz="3200" dirty="0"/>
              <a:t>involves a series of practices and strategies to </a:t>
            </a:r>
            <a:r>
              <a:rPr lang="en-GB" sz="3200" b="1" dirty="0">
                <a:solidFill>
                  <a:srgbClr val="94C020"/>
                </a:solidFill>
              </a:rPr>
              <a:t>reduce</a:t>
            </a:r>
            <a:r>
              <a:rPr lang="en-GB" sz="3200" dirty="0"/>
              <a:t>, </a:t>
            </a:r>
            <a:r>
              <a:rPr lang="en-GB" sz="3200" b="1" dirty="0">
                <a:solidFill>
                  <a:srgbClr val="94C020"/>
                </a:solidFill>
              </a:rPr>
              <a:t>reuse, </a:t>
            </a:r>
            <a:r>
              <a:rPr lang="en-GB" sz="3200" dirty="0"/>
              <a:t>and </a:t>
            </a:r>
            <a:r>
              <a:rPr lang="en-GB" sz="3200" b="1" dirty="0">
                <a:solidFill>
                  <a:srgbClr val="94C020"/>
                </a:solidFill>
              </a:rPr>
              <a:t>recycle</a:t>
            </a:r>
            <a:r>
              <a:rPr lang="en-GB" sz="3200" dirty="0"/>
              <a:t> agricultural waste. </a:t>
            </a:r>
            <a:endParaRPr lang="en-US" sz="3200" dirty="0"/>
          </a:p>
        </p:txBody>
      </p:sp>
      <p:pic>
        <p:nvPicPr>
          <p:cNvPr id="6" name="Picture 5" descr="A dart on a target&#10;&#10;Description automatically generated">
            <a:extLst>
              <a:ext uri="{FF2B5EF4-FFF2-40B4-BE49-F238E27FC236}">
                <a16:creationId xmlns:a16="http://schemas.microsoft.com/office/drawing/2014/main" id="{B68270A1-1C0F-3877-B8F8-A315DCFCC709}"/>
              </a:ext>
            </a:extLst>
          </p:cNvPr>
          <p:cNvPicPr>
            <a:picLocks noChangeAspect="1"/>
          </p:cNvPicPr>
          <p:nvPr/>
        </p:nvPicPr>
        <p:blipFill>
          <a:blip r:embed="rId2"/>
          <a:stretch>
            <a:fillRect/>
          </a:stretch>
        </p:blipFill>
        <p:spPr>
          <a:xfrm>
            <a:off x="944880" y="3264755"/>
            <a:ext cx="1874215" cy="1874215"/>
          </a:xfrm>
          <a:prstGeom prst="rect">
            <a:avLst/>
          </a:prstGeom>
        </p:spPr>
      </p:pic>
      <p:sp>
        <p:nvSpPr>
          <p:cNvPr id="9" name="TextBox 8">
            <a:extLst>
              <a:ext uri="{FF2B5EF4-FFF2-40B4-BE49-F238E27FC236}">
                <a16:creationId xmlns:a16="http://schemas.microsoft.com/office/drawing/2014/main" id="{E835646C-6ADF-002C-DAC9-A436DA9F22A5}"/>
              </a:ext>
            </a:extLst>
          </p:cNvPr>
          <p:cNvSpPr txBox="1"/>
          <p:nvPr/>
        </p:nvSpPr>
        <p:spPr>
          <a:xfrm>
            <a:off x="3607622" y="4316764"/>
            <a:ext cx="7288978" cy="978729"/>
          </a:xfrm>
          <a:prstGeom prst="rect">
            <a:avLst/>
          </a:prstGeom>
          <a:noFill/>
        </p:spPr>
        <p:txBody>
          <a:bodyPr wrap="square" rtlCol="0">
            <a:spAutoFit/>
          </a:bodyPr>
          <a:lstStyle/>
          <a:p>
            <a:pPr>
              <a:lnSpc>
                <a:spcPct val="90000"/>
              </a:lnSpc>
              <a:spcBef>
                <a:spcPts val="1000"/>
              </a:spcBef>
            </a:pPr>
            <a:r>
              <a:rPr lang="en-US" sz="3200" dirty="0">
                <a:solidFill>
                  <a:srgbClr val="000000"/>
                </a:solidFill>
                <a:latin typeface="Calibri" panose="020F0502020204030204" pitchFamily="34" charset="0"/>
                <a:cs typeface="Arial" panose="020B0604020202020204" pitchFamily="34" charset="0"/>
              </a:rPr>
              <a:t>Minimize the harmful impact of agricultural waste on the environment. </a:t>
            </a:r>
            <a:endParaRPr lang="en-GB" sz="3200" dirty="0">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56540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A2015-2473-6E8B-F048-8D2B44A059AD}"/>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4969E5AA-5409-C0C2-566F-7C32A74C881C}"/>
              </a:ext>
            </a:extLst>
          </p:cNvPr>
          <p:cNvSpPr>
            <a:spLocks noGrp="1"/>
          </p:cNvSpPr>
          <p:nvPr>
            <p:ph type="title"/>
          </p:nvPr>
        </p:nvSpPr>
        <p:spPr>
          <a:xfrm>
            <a:off x="640080" y="1412557"/>
            <a:ext cx="3413760" cy="3174683"/>
          </a:xfrm>
        </p:spPr>
        <p:txBody>
          <a:bodyPr>
            <a:normAutofit/>
          </a:bodyPr>
          <a:lstStyle/>
          <a:p>
            <a:r>
              <a:rPr lang="it-IT" dirty="0"/>
              <a:t>Benefits of Farm Waste Management</a:t>
            </a:r>
            <a:endParaRPr lang="en-GB" dirty="0"/>
          </a:p>
        </p:txBody>
      </p:sp>
      <p:sp>
        <p:nvSpPr>
          <p:cNvPr id="2" name="Segnaposto piè di pagina 1">
            <a:extLst>
              <a:ext uri="{FF2B5EF4-FFF2-40B4-BE49-F238E27FC236}">
                <a16:creationId xmlns:a16="http://schemas.microsoft.com/office/drawing/2014/main" id="{C12A11D0-6EF3-3E45-AA25-30A191C34427}"/>
              </a:ext>
            </a:extLst>
          </p:cNvPr>
          <p:cNvSpPr>
            <a:spLocks noGrp="1"/>
          </p:cNvSpPr>
          <p:nvPr>
            <p:ph type="ftr" sz="quarter" idx="11"/>
          </p:nvPr>
        </p:nvSpPr>
        <p:spPr/>
        <p:txBody>
          <a:bodyPr/>
          <a:lstStyle/>
          <a:p>
            <a:r>
              <a:rPr lang="en-US" sz="1200" dirty="0">
                <a:solidFill>
                  <a:schemeClr val="bg1">
                    <a:lumMod val="65000"/>
                  </a:schemeClr>
                </a:solidFill>
              </a:rPr>
              <a:t>Module: Horizontal skills / Learning Unit: Green skills / Sub-Unit: </a:t>
            </a:r>
            <a:r>
              <a:rPr lang="en-US" dirty="0">
                <a:solidFill>
                  <a:schemeClr val="bg1">
                    <a:lumMod val="65000"/>
                  </a:schemeClr>
                </a:solidFill>
              </a:rPr>
              <a:t>Waste management</a:t>
            </a:r>
            <a:endParaRPr lang="en-US" sz="1200" dirty="0">
              <a:solidFill>
                <a:schemeClr val="bg1">
                  <a:lumMod val="65000"/>
                </a:schemeClr>
              </a:solidFill>
            </a:endParaRPr>
          </a:p>
        </p:txBody>
      </p:sp>
      <p:sp>
        <p:nvSpPr>
          <p:cNvPr id="3" name="Segnaposto numero diapositiva 2">
            <a:extLst>
              <a:ext uri="{FF2B5EF4-FFF2-40B4-BE49-F238E27FC236}">
                <a16:creationId xmlns:a16="http://schemas.microsoft.com/office/drawing/2014/main" id="{864CA97D-F788-6E7C-E49C-4CC9006FC998}"/>
              </a:ext>
            </a:extLst>
          </p:cNvPr>
          <p:cNvSpPr>
            <a:spLocks noGrp="1"/>
          </p:cNvSpPr>
          <p:nvPr>
            <p:ph type="sldNum" sz="quarter" idx="12"/>
          </p:nvPr>
        </p:nvSpPr>
        <p:spPr/>
        <p:txBody>
          <a:bodyPr/>
          <a:lstStyle/>
          <a:p>
            <a:fld id="{D57F1E4F-1CFF-5643-939E-217C01CDF565}" type="slidenum">
              <a:rPr lang="en-US" smtClean="0"/>
              <a:pPr/>
              <a:t>57</a:t>
            </a:fld>
            <a:endParaRPr lang="en-US" dirty="0"/>
          </a:p>
        </p:txBody>
      </p:sp>
      <p:graphicFrame>
        <p:nvGraphicFramePr>
          <p:cNvPr id="4" name="Diagram 3">
            <a:extLst>
              <a:ext uri="{FF2B5EF4-FFF2-40B4-BE49-F238E27FC236}">
                <a16:creationId xmlns:a16="http://schemas.microsoft.com/office/drawing/2014/main" id="{FE245EC5-43DA-28F9-C6A3-845208589FD7}"/>
              </a:ext>
            </a:extLst>
          </p:cNvPr>
          <p:cNvGraphicFramePr/>
          <p:nvPr/>
        </p:nvGraphicFramePr>
        <p:xfrm>
          <a:off x="3372484" y="563880"/>
          <a:ext cx="8545196" cy="56749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1613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DFE21-7D27-406F-B392-6E4EC07368D5}"/>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33031F9F-3B64-8564-9F93-CEE93240BF8B}"/>
              </a:ext>
            </a:extLst>
          </p:cNvPr>
          <p:cNvSpPr>
            <a:spLocks noGrp="1"/>
          </p:cNvSpPr>
          <p:nvPr>
            <p:ph type="title"/>
          </p:nvPr>
        </p:nvSpPr>
        <p:spPr/>
        <p:txBody>
          <a:bodyPr/>
          <a:lstStyle/>
          <a:p>
            <a:r>
              <a:rPr lang="it-IT" dirty="0"/>
              <a:t>Practical Activity #6</a:t>
            </a:r>
            <a:endParaRPr lang="en-GB" dirty="0"/>
          </a:p>
        </p:txBody>
      </p:sp>
      <p:sp>
        <p:nvSpPr>
          <p:cNvPr id="5" name="Segnaposto piè di pagina 4">
            <a:extLst>
              <a:ext uri="{FF2B5EF4-FFF2-40B4-BE49-F238E27FC236}">
                <a16:creationId xmlns:a16="http://schemas.microsoft.com/office/drawing/2014/main" id="{9C6E1EF5-19ED-D7FF-076E-CC822C30FA88}"/>
              </a:ext>
            </a:extLst>
          </p:cNvPr>
          <p:cNvSpPr>
            <a:spLocks noGrp="1"/>
          </p:cNvSpPr>
          <p:nvPr>
            <p:ph type="ftr" sz="quarter" idx="10"/>
          </p:nvPr>
        </p:nvSpPr>
        <p:spPr/>
        <p:txBody>
          <a:bodyPr/>
          <a:lstStyle/>
          <a:p>
            <a:r>
              <a:rPr lang="en-US" sz="1200" dirty="0">
                <a:solidFill>
                  <a:schemeClr val="bg1">
                    <a:lumMod val="65000"/>
                  </a:schemeClr>
                </a:solidFill>
              </a:rPr>
              <a:t>Module: Horizontal skills / Learning Unit: Green skills / Sub-Unit: Waste management</a:t>
            </a:r>
          </a:p>
        </p:txBody>
      </p:sp>
      <p:sp>
        <p:nvSpPr>
          <p:cNvPr id="6" name="Segnaposto numero diapositiva 5">
            <a:extLst>
              <a:ext uri="{FF2B5EF4-FFF2-40B4-BE49-F238E27FC236}">
                <a16:creationId xmlns:a16="http://schemas.microsoft.com/office/drawing/2014/main" id="{D8E231E2-55B5-A569-F2AB-8941D9BCFBBC}"/>
              </a:ext>
            </a:extLst>
          </p:cNvPr>
          <p:cNvSpPr>
            <a:spLocks noGrp="1"/>
          </p:cNvSpPr>
          <p:nvPr>
            <p:ph type="sldNum" sz="quarter" idx="11"/>
          </p:nvPr>
        </p:nvSpPr>
        <p:spPr/>
        <p:txBody>
          <a:bodyPr/>
          <a:lstStyle/>
          <a:p>
            <a:fld id="{519954A3-9DFD-4C44-94BA-B95130A3BA1C}" type="slidenum">
              <a:rPr lang="en-US" smtClean="0"/>
              <a:t>58</a:t>
            </a:fld>
            <a:endParaRPr lang="en-US" dirty="0"/>
          </a:p>
        </p:txBody>
      </p:sp>
      <p:sp>
        <p:nvSpPr>
          <p:cNvPr id="8" name="Segnaposto immagine 7">
            <a:extLst>
              <a:ext uri="{FF2B5EF4-FFF2-40B4-BE49-F238E27FC236}">
                <a16:creationId xmlns:a16="http://schemas.microsoft.com/office/drawing/2014/main" id="{F75FD1A2-6BD1-7E2C-57E5-1C7698507E78}"/>
              </a:ext>
            </a:extLst>
          </p:cNvPr>
          <p:cNvSpPr>
            <a:spLocks noGrp="1"/>
          </p:cNvSpPr>
          <p:nvPr>
            <p:ph type="pic" sz="quarter" idx="12"/>
          </p:nvPr>
        </p:nvSpPr>
        <p:spPr>
          <a:xfrm>
            <a:off x="838198" y="1781175"/>
            <a:ext cx="10291355" cy="4394200"/>
          </a:xfrm>
        </p:spPr>
        <p:txBody>
          <a:bodyPr/>
          <a:lstStyle/>
          <a:p>
            <a:pPr marL="0" indent="0" algn="ctr">
              <a:buNone/>
            </a:pPr>
            <a:endParaRPr lang="en-US" i="1" dirty="0">
              <a:solidFill>
                <a:srgbClr val="000000"/>
              </a:solidFill>
              <a:latin typeface="Calibri" panose="020F0502020204030204" pitchFamily="34" charset="0"/>
              <a:ea typeface="Calibri" panose="020F0502020204030204" pitchFamily="34" charset="0"/>
            </a:endParaRPr>
          </a:p>
          <a:p>
            <a:pPr marL="0" indent="0" algn="ctr">
              <a:buNone/>
            </a:pPr>
            <a:endParaRPr lang="en-US" sz="2800" i="1" kern="100" dirty="0">
              <a:solidFill>
                <a:srgbClr val="000000"/>
              </a:solidFill>
              <a:effectLst/>
              <a:latin typeface="Calibri" panose="020F0502020204030204" pitchFamily="34" charset="0"/>
              <a:ea typeface="Calibri" panose="020F0502020204030204" pitchFamily="34" charset="0"/>
            </a:endParaRPr>
          </a:p>
          <a:p>
            <a:pPr marL="0" indent="0" algn="ctr">
              <a:buNone/>
            </a:pPr>
            <a:r>
              <a:rPr lang="en-US" i="1" kern="100" dirty="0">
                <a:solidFill>
                  <a:srgbClr val="000000"/>
                </a:solidFill>
                <a:latin typeface="Calibri" panose="020F0502020204030204" pitchFamily="34" charset="0"/>
                <a:ea typeface="Calibri" panose="020F0502020204030204" pitchFamily="34" charset="0"/>
              </a:rPr>
              <a:t>Group Discussion </a:t>
            </a:r>
          </a:p>
          <a:p>
            <a:pPr marL="0" indent="0" algn="ctr">
              <a:buNone/>
            </a:pPr>
            <a:r>
              <a:rPr lang="en-US" sz="2800" i="1" kern="100" dirty="0">
                <a:effectLst/>
                <a:latin typeface="Calibri" panose="020F0502020204030204" pitchFamily="34" charset="0"/>
                <a:ea typeface="Calibri" panose="020F0502020204030204" pitchFamily="34" charset="0"/>
              </a:rPr>
              <a:t>Can you provide examples of agricultural waste categories? </a:t>
            </a:r>
          </a:p>
          <a:p>
            <a:pPr marL="0" indent="0" algn="ctr">
              <a:buNone/>
            </a:pPr>
            <a:r>
              <a:rPr lang="en-US" sz="2800" i="1" kern="100" dirty="0">
                <a:effectLst/>
                <a:latin typeface="Calibri" panose="020F0502020204030204" pitchFamily="34" charset="0"/>
                <a:ea typeface="Calibri" panose="020F0502020204030204" pitchFamily="34" charset="0"/>
              </a:rPr>
              <a:t>How they could  be handled </a:t>
            </a:r>
            <a:r>
              <a:rPr lang="en-US" i="1" kern="100" dirty="0">
                <a:latin typeface="Calibri" panose="020F0502020204030204" pitchFamily="34" charset="0"/>
                <a:ea typeface="Calibri" panose="020F0502020204030204" pitchFamily="34" charset="0"/>
              </a:rPr>
              <a:t>so as to be less harmful for the environment?</a:t>
            </a:r>
            <a:endParaRPr lang="it-IT" sz="2800" dirty="0"/>
          </a:p>
        </p:txBody>
      </p:sp>
    </p:spTree>
    <p:extLst>
      <p:ext uri="{BB962C8B-B14F-4D97-AF65-F5344CB8AC3E}">
        <p14:creationId xmlns:p14="http://schemas.microsoft.com/office/powerpoint/2010/main" val="37226569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B4407-E151-1E5E-20AC-9CE4E282E867}"/>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86D479FA-3765-5D14-5045-4B61B97283EE}"/>
              </a:ext>
            </a:extLst>
          </p:cNvPr>
          <p:cNvSpPr>
            <a:spLocks noGrp="1"/>
          </p:cNvSpPr>
          <p:nvPr>
            <p:ph type="title"/>
          </p:nvPr>
        </p:nvSpPr>
        <p:spPr/>
        <p:txBody>
          <a:bodyPr/>
          <a:lstStyle/>
          <a:p>
            <a:r>
              <a:rPr lang="it-IT" dirty="0"/>
              <a:t>Life Cycle Thinking </a:t>
            </a:r>
            <a:endParaRPr lang="en-GB" dirty="0">
              <a:highlight>
                <a:srgbClr val="FFFF00"/>
              </a:highlight>
            </a:endParaRPr>
          </a:p>
        </p:txBody>
      </p:sp>
      <p:sp>
        <p:nvSpPr>
          <p:cNvPr id="5" name="Segnaposto piè di pagina 4">
            <a:extLst>
              <a:ext uri="{FF2B5EF4-FFF2-40B4-BE49-F238E27FC236}">
                <a16:creationId xmlns:a16="http://schemas.microsoft.com/office/drawing/2014/main" id="{8149328B-21F7-9FC0-E0A4-CA168C00A7BD}"/>
              </a:ext>
            </a:extLst>
          </p:cNvPr>
          <p:cNvSpPr>
            <a:spLocks noGrp="1"/>
          </p:cNvSpPr>
          <p:nvPr>
            <p:ph type="ftr" sz="quarter" idx="10"/>
          </p:nvPr>
        </p:nvSpPr>
        <p:spPr/>
        <p:txBody>
          <a:bodyPr/>
          <a:lstStyle/>
          <a:p>
            <a:r>
              <a:rPr lang="en-US" sz="1200" dirty="0">
                <a:solidFill>
                  <a:schemeClr val="bg1">
                    <a:lumMod val="65000"/>
                  </a:schemeClr>
                </a:solidFill>
              </a:rPr>
              <a:t>Module: Horizontal skills / Learning Unit: Green skills / Sub -Unit: Waste Management</a:t>
            </a:r>
          </a:p>
        </p:txBody>
      </p:sp>
      <p:sp>
        <p:nvSpPr>
          <p:cNvPr id="6" name="Segnaposto numero diapositiva 5">
            <a:extLst>
              <a:ext uri="{FF2B5EF4-FFF2-40B4-BE49-F238E27FC236}">
                <a16:creationId xmlns:a16="http://schemas.microsoft.com/office/drawing/2014/main" id="{61C2A1EC-A593-FFB4-9FC1-C26AE79EF1B0}"/>
              </a:ext>
            </a:extLst>
          </p:cNvPr>
          <p:cNvSpPr>
            <a:spLocks noGrp="1"/>
          </p:cNvSpPr>
          <p:nvPr>
            <p:ph type="sldNum" sz="quarter" idx="11"/>
          </p:nvPr>
        </p:nvSpPr>
        <p:spPr/>
        <p:txBody>
          <a:bodyPr/>
          <a:lstStyle/>
          <a:p>
            <a:fld id="{519954A3-9DFD-4C44-94BA-B95130A3BA1C}" type="slidenum">
              <a:rPr lang="en-US" smtClean="0"/>
              <a:t>59</a:t>
            </a:fld>
            <a:endParaRPr lang="en-US" dirty="0"/>
          </a:p>
        </p:txBody>
      </p:sp>
      <p:sp>
        <p:nvSpPr>
          <p:cNvPr id="8" name="Segnaposto immagine 7">
            <a:extLst>
              <a:ext uri="{FF2B5EF4-FFF2-40B4-BE49-F238E27FC236}">
                <a16:creationId xmlns:a16="http://schemas.microsoft.com/office/drawing/2014/main" id="{6F02F512-C239-0C91-903E-98D43E715389}"/>
              </a:ext>
            </a:extLst>
          </p:cNvPr>
          <p:cNvSpPr>
            <a:spLocks noGrp="1"/>
          </p:cNvSpPr>
          <p:nvPr>
            <p:ph type="pic" sz="quarter" idx="12"/>
          </p:nvPr>
        </p:nvSpPr>
        <p:spPr>
          <a:xfrm>
            <a:off x="838199" y="1781175"/>
            <a:ext cx="4180204" cy="4940300"/>
          </a:xfrm>
        </p:spPr>
        <p:txBody>
          <a:bodyPr/>
          <a:lstStyle/>
          <a:p>
            <a:pPr marL="0" indent="0" algn="ctr">
              <a:buNone/>
            </a:pPr>
            <a:endParaRPr lang="en-US" i="1" dirty="0">
              <a:solidFill>
                <a:srgbClr val="000000"/>
              </a:solidFill>
              <a:latin typeface="Calibri" panose="020F0502020204030204" pitchFamily="34" charset="0"/>
              <a:ea typeface="Calibri" panose="020F0502020204030204" pitchFamily="34" charset="0"/>
            </a:endParaRPr>
          </a:p>
          <a:p>
            <a:pPr marL="0" indent="0" algn="ctr">
              <a:buNone/>
            </a:pPr>
            <a:r>
              <a:rPr lang="en-GB" sz="3200" kern="100" dirty="0">
                <a:solidFill>
                  <a:srgbClr val="000000"/>
                </a:solidFill>
                <a:effectLst/>
                <a:latin typeface="Calibri" panose="020F0502020204030204" pitchFamily="34" charset="0"/>
                <a:ea typeface="Calibri" panose="020F0502020204030204" pitchFamily="34" charset="0"/>
              </a:rPr>
              <a:t>a way of thinking of the environmental, economic, and social impacts of a product throughout its entire life cycle.</a:t>
            </a:r>
            <a:endParaRPr lang="en-US" sz="3200" kern="100" dirty="0">
              <a:solidFill>
                <a:srgbClr val="000000"/>
              </a:solidFill>
              <a:effectLst/>
              <a:latin typeface="Calibri" panose="020F0502020204030204" pitchFamily="34" charset="0"/>
              <a:ea typeface="Calibri" panose="020F0502020204030204" pitchFamily="34" charset="0"/>
            </a:endParaRPr>
          </a:p>
        </p:txBody>
      </p:sp>
      <p:pic>
        <p:nvPicPr>
          <p:cNvPr id="2" name="Picture 1" descr="A diagram of a process&#10;&#10;Description automatically generated">
            <a:extLst>
              <a:ext uri="{FF2B5EF4-FFF2-40B4-BE49-F238E27FC236}">
                <a16:creationId xmlns:a16="http://schemas.microsoft.com/office/drawing/2014/main" id="{99EEB8C2-6721-F2EA-1BF9-AEAC184A12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4204" y="1392555"/>
            <a:ext cx="4963795" cy="4963795"/>
          </a:xfrm>
          <a:prstGeom prst="rect">
            <a:avLst/>
          </a:prstGeom>
        </p:spPr>
      </p:pic>
    </p:spTree>
    <p:extLst>
      <p:ext uri="{BB962C8B-B14F-4D97-AF65-F5344CB8AC3E}">
        <p14:creationId xmlns:p14="http://schemas.microsoft.com/office/powerpoint/2010/main" val="3954384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lstStyle/>
          <a:p>
            <a:r>
              <a:rPr lang="en-US" sz="4400" dirty="0"/>
              <a:t>The three pillars of Sustainability</a:t>
            </a:r>
            <a:endParaRPr lang="en-GB" dirty="0"/>
          </a:p>
        </p:txBody>
      </p:sp>
      <p:sp>
        <p:nvSpPr>
          <p:cNvPr id="3" name="Segnaposto contenuto 2">
            <a:extLst>
              <a:ext uri="{FF2B5EF4-FFF2-40B4-BE49-F238E27FC236}">
                <a16:creationId xmlns:a16="http://schemas.microsoft.com/office/drawing/2014/main" id="{BBAB9142-6411-6685-EC1E-F0EE8EA56354}"/>
              </a:ext>
            </a:extLst>
          </p:cNvPr>
          <p:cNvSpPr>
            <a:spLocks noGrp="1"/>
          </p:cNvSpPr>
          <p:nvPr>
            <p:ph sz="half" idx="1"/>
          </p:nvPr>
        </p:nvSpPr>
        <p:spPr>
          <a:xfrm>
            <a:off x="838200" y="1825625"/>
            <a:ext cx="10515600" cy="877888"/>
          </a:xfrm>
        </p:spPr>
        <p:txBody>
          <a:bodyPr>
            <a:normAutofit/>
          </a:bodyPr>
          <a:lstStyle/>
          <a:p>
            <a:pPr marL="0" indent="0" algn="just">
              <a:buNone/>
            </a:pPr>
            <a:r>
              <a:rPr lang="en-US" sz="2000" kern="100" dirty="0">
                <a:latin typeface="Calibri" panose="020F0502020204030204" pitchFamily="34" charset="0"/>
                <a:ea typeface="Calibri" panose="020F0502020204030204" pitchFamily="34" charset="0"/>
              </a:rPr>
              <a:t>Although sustainability is linked to the environmental movement, the notion that it is only focused on the environment is a misconception. Sustainability is in fact based on three dimensions:</a:t>
            </a:r>
            <a:endParaRPr lang="it-IT" sz="2000" b="1" dirty="0"/>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sz="1200" dirty="0">
                <a:solidFill>
                  <a:schemeClr val="bg1">
                    <a:lumMod val="65000"/>
                  </a:schemeClr>
                </a:solidFill>
              </a:rPr>
              <a:t>Module: Horizontal skills / Learning Unit: Green skills / Sub Unit: Sustainability and related concepts</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6</a:t>
            </a:fld>
            <a:endParaRPr lang="en-US" dirty="0"/>
          </a:p>
        </p:txBody>
      </p:sp>
      <p:sp>
        <p:nvSpPr>
          <p:cNvPr id="4" name="Segnaposto contenuto 7">
            <a:extLst>
              <a:ext uri="{FF2B5EF4-FFF2-40B4-BE49-F238E27FC236}">
                <a16:creationId xmlns:a16="http://schemas.microsoft.com/office/drawing/2014/main" id="{CD748719-E857-F999-B714-69046D25E37C}"/>
              </a:ext>
            </a:extLst>
          </p:cNvPr>
          <p:cNvSpPr txBox="1">
            <a:spLocks/>
          </p:cNvSpPr>
          <p:nvPr/>
        </p:nvSpPr>
        <p:spPr>
          <a:xfrm>
            <a:off x="2377440" y="3030583"/>
            <a:ext cx="8976360" cy="314638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000" b="1" dirty="0">
                <a:solidFill>
                  <a:srgbClr val="000000"/>
                </a:solidFill>
                <a:effectLst/>
                <a:latin typeface="Calibri" panose="020F0502020204030204" pitchFamily="34" charset="0"/>
                <a:ea typeface="Calibri" panose="020F0502020204030204" pitchFamily="34" charset="0"/>
              </a:rPr>
              <a:t>Environmental Sustainability </a:t>
            </a:r>
            <a:r>
              <a:rPr lang="en-US" sz="2000" dirty="0">
                <a:solidFill>
                  <a:srgbClr val="000000"/>
                </a:solidFill>
                <a:effectLst/>
                <a:latin typeface="Calibri" panose="020F0502020204030204" pitchFamily="34" charset="0"/>
                <a:ea typeface="Calibri" panose="020F0502020204030204" pitchFamily="34" charset="0"/>
              </a:rPr>
              <a:t>focuses on preserving the planet's natural systems and resources, ensuring they are not depleted or irreparably damaged by human activities.</a:t>
            </a:r>
          </a:p>
          <a:p>
            <a:pPr marL="342900" indent="-342900">
              <a:buAutoNum type="arabicPeriod"/>
            </a:pPr>
            <a:endParaRPr lang="en-US" sz="1400" dirty="0">
              <a:solidFill>
                <a:srgbClr val="000000"/>
              </a:solidFill>
              <a:latin typeface="Calibri" panose="020F0502020204030204" pitchFamily="34" charset="0"/>
              <a:ea typeface="Calibri" panose="020F0502020204030204" pitchFamily="34" charset="0"/>
            </a:endParaRPr>
          </a:p>
          <a:p>
            <a:pPr marL="342900" indent="-342900">
              <a:buAutoNum type="arabicPeriod"/>
            </a:pPr>
            <a:endParaRPr lang="en-US" sz="1400" dirty="0">
              <a:solidFill>
                <a:srgbClr val="000000"/>
              </a:solidFill>
              <a:latin typeface="Calibri" panose="020F0502020204030204" pitchFamily="34" charset="0"/>
              <a:ea typeface="Calibri" panose="020F0502020204030204" pitchFamily="34" charset="0"/>
            </a:endParaRPr>
          </a:p>
          <a:p>
            <a:pPr marL="457200" indent="-457200">
              <a:buFont typeface="+mj-lt"/>
              <a:buAutoNum type="arabicPeriod"/>
            </a:pPr>
            <a:r>
              <a:rPr lang="en-US" sz="2000" b="1" dirty="0">
                <a:solidFill>
                  <a:srgbClr val="000000"/>
                </a:solidFill>
                <a:effectLst/>
                <a:latin typeface="Calibri" panose="020F0502020204030204" pitchFamily="34" charset="0"/>
                <a:ea typeface="Calibri" panose="020F0502020204030204" pitchFamily="34" charset="0"/>
              </a:rPr>
              <a:t>Social Sustainability</a:t>
            </a:r>
            <a:r>
              <a:rPr lang="en-US" sz="2000" dirty="0">
                <a:solidFill>
                  <a:srgbClr val="000000"/>
                </a:solidFill>
                <a:effectLst/>
                <a:latin typeface="Calibri" panose="020F0502020204030204" pitchFamily="34" charset="0"/>
                <a:ea typeface="Calibri" panose="020F0502020204030204" pitchFamily="34" charset="0"/>
              </a:rPr>
              <a:t> focuses on creating equitable, just, and inclusive societies where all individuals have access to basic needs, rights, and opportunities for personal growth and well-being.</a:t>
            </a:r>
          </a:p>
          <a:p>
            <a:pPr marL="342900" indent="-342900">
              <a:buAutoNum type="arabicPeriod"/>
            </a:pPr>
            <a:endParaRPr lang="en-US" sz="1400" dirty="0">
              <a:solidFill>
                <a:srgbClr val="000000"/>
              </a:solidFill>
              <a:latin typeface="Calibri" panose="020F0502020204030204" pitchFamily="34" charset="0"/>
              <a:ea typeface="Calibri" panose="020F0502020204030204" pitchFamily="34" charset="0"/>
            </a:endParaRPr>
          </a:p>
          <a:p>
            <a:pPr marL="342900" indent="-342900">
              <a:buAutoNum type="arabicPeriod"/>
            </a:pPr>
            <a:endParaRPr lang="en-US" sz="1400" dirty="0">
              <a:solidFill>
                <a:srgbClr val="000000"/>
              </a:solidFill>
              <a:latin typeface="Calibri" panose="020F0502020204030204" pitchFamily="34" charset="0"/>
              <a:ea typeface="Calibri" panose="020F0502020204030204" pitchFamily="34" charset="0"/>
            </a:endParaRPr>
          </a:p>
          <a:p>
            <a:pPr marL="457200" indent="-457200">
              <a:buFont typeface="+mj-lt"/>
              <a:buAutoNum type="arabicPeriod"/>
            </a:pPr>
            <a:r>
              <a:rPr lang="en-US" sz="2000" b="1" dirty="0">
                <a:solidFill>
                  <a:srgbClr val="000000"/>
                </a:solidFill>
                <a:effectLst/>
                <a:latin typeface="Calibri" panose="020F0502020204030204" pitchFamily="34" charset="0"/>
                <a:ea typeface="Calibri" panose="020F0502020204030204" pitchFamily="34" charset="0"/>
              </a:rPr>
              <a:t>Economic Sustainability</a:t>
            </a:r>
            <a:r>
              <a:rPr lang="en-US" sz="2000" dirty="0">
                <a:solidFill>
                  <a:srgbClr val="000000"/>
                </a:solidFill>
                <a:effectLst/>
                <a:latin typeface="Calibri" panose="020F0502020204030204" pitchFamily="34" charset="0"/>
                <a:ea typeface="Calibri" panose="020F0502020204030204" pitchFamily="34" charset="0"/>
              </a:rPr>
              <a:t> is the ability of human communities around the world to maintain their independence and have access to the resources required to meet their needs, meaning that secure sources of livelihood are available to everyone.</a:t>
            </a:r>
          </a:p>
          <a:p>
            <a:pPr marL="514350" indent="-514350">
              <a:buFont typeface="+mj-lt"/>
              <a:buAutoNum type="arabicPeriod"/>
            </a:pPr>
            <a:endParaRPr lang="en-GB" dirty="0"/>
          </a:p>
        </p:txBody>
      </p:sp>
      <p:pic>
        <p:nvPicPr>
          <p:cNvPr id="5" name="Immagine 4">
            <a:extLst>
              <a:ext uri="{FF2B5EF4-FFF2-40B4-BE49-F238E27FC236}">
                <a16:creationId xmlns:a16="http://schemas.microsoft.com/office/drawing/2014/main" id="{69C4BAAA-C3CA-C12D-7A1D-EAED9B07DB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095" y="2808015"/>
            <a:ext cx="977900" cy="914400"/>
          </a:xfrm>
          <a:prstGeom prst="rect">
            <a:avLst/>
          </a:prstGeom>
        </p:spPr>
      </p:pic>
      <p:pic>
        <p:nvPicPr>
          <p:cNvPr id="6" name="Immagine 5">
            <a:extLst>
              <a:ext uri="{FF2B5EF4-FFF2-40B4-BE49-F238E27FC236}">
                <a16:creationId xmlns:a16="http://schemas.microsoft.com/office/drawing/2014/main" id="{B0627415-5F42-C465-C34C-8E1CB8A4F7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622" y="3860644"/>
            <a:ext cx="1172845" cy="933450"/>
          </a:xfrm>
          <a:prstGeom prst="rect">
            <a:avLst/>
          </a:prstGeom>
        </p:spPr>
      </p:pic>
      <p:pic>
        <p:nvPicPr>
          <p:cNvPr id="10" name="Immagine 9">
            <a:extLst>
              <a:ext uri="{FF2B5EF4-FFF2-40B4-BE49-F238E27FC236}">
                <a16:creationId xmlns:a16="http://schemas.microsoft.com/office/drawing/2014/main" id="{1A386745-6083-D441-CADC-96872FE07B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491" y="4987925"/>
            <a:ext cx="1146175" cy="1057275"/>
          </a:xfrm>
          <a:prstGeom prst="rect">
            <a:avLst/>
          </a:prstGeom>
        </p:spPr>
      </p:pic>
    </p:spTree>
    <p:extLst>
      <p:ext uri="{BB962C8B-B14F-4D97-AF65-F5344CB8AC3E}">
        <p14:creationId xmlns:p14="http://schemas.microsoft.com/office/powerpoint/2010/main" val="14554822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38BA7-EFDC-72B8-80A4-9003C6A90EB7}"/>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C2C6E9DA-8E7E-8876-4519-8DE30E2E832B}"/>
              </a:ext>
            </a:extLst>
          </p:cNvPr>
          <p:cNvSpPr>
            <a:spLocks noGrp="1"/>
          </p:cNvSpPr>
          <p:nvPr>
            <p:ph type="title"/>
          </p:nvPr>
        </p:nvSpPr>
        <p:spPr>
          <a:xfrm>
            <a:off x="548640" y="1641157"/>
            <a:ext cx="3246120" cy="3113723"/>
          </a:xfrm>
        </p:spPr>
        <p:txBody>
          <a:bodyPr/>
          <a:lstStyle/>
          <a:p>
            <a:r>
              <a:rPr lang="it-IT" dirty="0"/>
              <a:t>Life Cycle Management </a:t>
            </a:r>
            <a:endParaRPr lang="en-GB" dirty="0">
              <a:highlight>
                <a:srgbClr val="FFFF00"/>
              </a:highlight>
            </a:endParaRPr>
          </a:p>
        </p:txBody>
      </p:sp>
      <p:sp>
        <p:nvSpPr>
          <p:cNvPr id="5" name="Segnaposto piè di pagina 4">
            <a:extLst>
              <a:ext uri="{FF2B5EF4-FFF2-40B4-BE49-F238E27FC236}">
                <a16:creationId xmlns:a16="http://schemas.microsoft.com/office/drawing/2014/main" id="{9EBE41AB-9717-EEDF-D619-44B86A0B33FD}"/>
              </a:ext>
            </a:extLst>
          </p:cNvPr>
          <p:cNvSpPr>
            <a:spLocks noGrp="1"/>
          </p:cNvSpPr>
          <p:nvPr>
            <p:ph type="ftr" sz="quarter" idx="10"/>
          </p:nvPr>
        </p:nvSpPr>
        <p:spPr/>
        <p:txBody>
          <a:bodyPr/>
          <a:lstStyle/>
          <a:p>
            <a:r>
              <a:rPr lang="en-US" sz="1200" dirty="0">
                <a:solidFill>
                  <a:schemeClr val="bg1">
                    <a:lumMod val="65000"/>
                  </a:schemeClr>
                </a:solidFill>
              </a:rPr>
              <a:t>Module: Horizontal skills / Learning Unit: Green skills / Sub -Unit: Waste Management</a:t>
            </a:r>
          </a:p>
        </p:txBody>
      </p:sp>
      <p:sp>
        <p:nvSpPr>
          <p:cNvPr id="6" name="Segnaposto numero diapositiva 5">
            <a:extLst>
              <a:ext uri="{FF2B5EF4-FFF2-40B4-BE49-F238E27FC236}">
                <a16:creationId xmlns:a16="http://schemas.microsoft.com/office/drawing/2014/main" id="{8B9BB58A-0892-0A84-95F4-80C4464B9010}"/>
              </a:ext>
            </a:extLst>
          </p:cNvPr>
          <p:cNvSpPr>
            <a:spLocks noGrp="1"/>
          </p:cNvSpPr>
          <p:nvPr>
            <p:ph type="sldNum" sz="quarter" idx="11"/>
          </p:nvPr>
        </p:nvSpPr>
        <p:spPr/>
        <p:txBody>
          <a:bodyPr/>
          <a:lstStyle/>
          <a:p>
            <a:fld id="{519954A3-9DFD-4C44-94BA-B95130A3BA1C}" type="slidenum">
              <a:rPr lang="en-US" smtClean="0"/>
              <a:t>60</a:t>
            </a:fld>
            <a:endParaRPr lang="en-US" dirty="0"/>
          </a:p>
        </p:txBody>
      </p:sp>
      <p:pic>
        <p:nvPicPr>
          <p:cNvPr id="3" name="Εικόνα 1250091258" descr="elements of life cycle management">
            <a:extLst>
              <a:ext uri="{FF2B5EF4-FFF2-40B4-BE49-F238E27FC236}">
                <a16:creationId xmlns:a16="http://schemas.microsoft.com/office/drawing/2014/main" id="{E02963DB-7C5E-1F4E-7A72-01BB83E675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6075" y="136525"/>
            <a:ext cx="6654325" cy="6845219"/>
          </a:xfrm>
          <a:prstGeom prst="rect">
            <a:avLst/>
          </a:prstGeom>
          <a:noFill/>
          <a:ln>
            <a:noFill/>
          </a:ln>
        </p:spPr>
      </p:pic>
    </p:spTree>
    <p:extLst>
      <p:ext uri="{BB962C8B-B14F-4D97-AF65-F5344CB8AC3E}">
        <p14:creationId xmlns:p14="http://schemas.microsoft.com/office/powerpoint/2010/main" val="19667089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C6F18-61F5-5307-118A-7B6987494944}"/>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4A7AE18D-261C-F6C3-4F1F-CD6050BD5D1E}"/>
              </a:ext>
            </a:extLst>
          </p:cNvPr>
          <p:cNvSpPr>
            <a:spLocks noGrp="1"/>
          </p:cNvSpPr>
          <p:nvPr>
            <p:ph type="title"/>
          </p:nvPr>
        </p:nvSpPr>
        <p:spPr/>
        <p:txBody>
          <a:bodyPr/>
          <a:lstStyle/>
          <a:p>
            <a:r>
              <a:rPr lang="it-IT" dirty="0"/>
              <a:t>Key elements of compliance </a:t>
            </a:r>
            <a:endParaRPr lang="en-GB" dirty="0">
              <a:highlight>
                <a:srgbClr val="FFFF00"/>
              </a:highlight>
            </a:endParaRPr>
          </a:p>
        </p:txBody>
      </p:sp>
      <p:sp>
        <p:nvSpPr>
          <p:cNvPr id="5" name="Segnaposto piè di pagina 4">
            <a:extLst>
              <a:ext uri="{FF2B5EF4-FFF2-40B4-BE49-F238E27FC236}">
                <a16:creationId xmlns:a16="http://schemas.microsoft.com/office/drawing/2014/main" id="{AF2AF011-FB6B-B430-08BF-04166A542EB2}"/>
              </a:ext>
            </a:extLst>
          </p:cNvPr>
          <p:cNvSpPr>
            <a:spLocks noGrp="1"/>
          </p:cNvSpPr>
          <p:nvPr>
            <p:ph type="ftr" sz="quarter" idx="10"/>
          </p:nvPr>
        </p:nvSpPr>
        <p:spPr/>
        <p:txBody>
          <a:bodyPr/>
          <a:lstStyle/>
          <a:p>
            <a:r>
              <a:rPr lang="en-US" sz="1200" dirty="0">
                <a:solidFill>
                  <a:schemeClr val="bg1">
                    <a:lumMod val="65000"/>
                  </a:schemeClr>
                </a:solidFill>
              </a:rPr>
              <a:t>Module: Horizontal skills / Learning Unit: Green skills / Sub -Unit: Waste Management</a:t>
            </a:r>
          </a:p>
        </p:txBody>
      </p:sp>
      <p:sp>
        <p:nvSpPr>
          <p:cNvPr id="6" name="Segnaposto numero diapositiva 5">
            <a:extLst>
              <a:ext uri="{FF2B5EF4-FFF2-40B4-BE49-F238E27FC236}">
                <a16:creationId xmlns:a16="http://schemas.microsoft.com/office/drawing/2014/main" id="{75A5DCBE-3AFB-1EF0-54AA-77F90ED68BBF}"/>
              </a:ext>
            </a:extLst>
          </p:cNvPr>
          <p:cNvSpPr>
            <a:spLocks noGrp="1"/>
          </p:cNvSpPr>
          <p:nvPr>
            <p:ph type="sldNum" sz="quarter" idx="11"/>
          </p:nvPr>
        </p:nvSpPr>
        <p:spPr/>
        <p:txBody>
          <a:bodyPr/>
          <a:lstStyle/>
          <a:p>
            <a:fld id="{519954A3-9DFD-4C44-94BA-B95130A3BA1C}" type="slidenum">
              <a:rPr lang="en-US" smtClean="0"/>
              <a:t>61</a:t>
            </a:fld>
            <a:endParaRPr lang="en-US" dirty="0"/>
          </a:p>
        </p:txBody>
      </p:sp>
      <p:sp>
        <p:nvSpPr>
          <p:cNvPr id="8" name="Segnaposto immagine 7">
            <a:extLst>
              <a:ext uri="{FF2B5EF4-FFF2-40B4-BE49-F238E27FC236}">
                <a16:creationId xmlns:a16="http://schemas.microsoft.com/office/drawing/2014/main" id="{8A6953F3-6BE2-C244-7028-5B11DACDB059}"/>
              </a:ext>
            </a:extLst>
          </p:cNvPr>
          <p:cNvSpPr>
            <a:spLocks noGrp="1"/>
          </p:cNvSpPr>
          <p:nvPr>
            <p:ph type="pic" sz="quarter" idx="12"/>
          </p:nvPr>
        </p:nvSpPr>
        <p:spPr>
          <a:xfrm>
            <a:off x="838198" y="1781175"/>
            <a:ext cx="5715002" cy="4940300"/>
          </a:xfrm>
        </p:spPr>
        <p:txBody>
          <a:bodyPr>
            <a:normAutofit/>
          </a:bodyPr>
          <a:lstStyle/>
          <a:p>
            <a:pPr algn="just">
              <a:buFont typeface="Wingdings" panose="05000000000000000000" pitchFamily="2" charset="2"/>
              <a:buChar char="Ø"/>
            </a:pPr>
            <a:r>
              <a:rPr lang="en-GB" sz="24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 critical aspect of sustainable business practices, requiring organizations to adhere to legal frameworks that govern environmental protection and conservation</a:t>
            </a:r>
          </a:p>
          <a:p>
            <a:pPr algn="just">
              <a:buFont typeface="Wingdings" panose="05000000000000000000" pitchFamily="2" charset="2"/>
              <a:buChar char="Ø"/>
            </a:pPr>
            <a:r>
              <a:rPr lang="en-US" sz="24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describes all the ways in which public authorities promote, monitor, and enforce compliance with the relevant environmental regulations</a:t>
            </a:r>
          </a:p>
          <a:p>
            <a:pPr algn="just">
              <a:buFont typeface="Wingdings" panose="05000000000000000000" pitchFamily="2" charset="2"/>
              <a:buChar char="Ø"/>
            </a:pPr>
            <a:r>
              <a:rPr lang="en-US" sz="2400" dirty="0">
                <a:solidFill>
                  <a:srgbClr val="000000"/>
                </a:solidFill>
                <a:latin typeface="Calibri" panose="020F0502020204030204" pitchFamily="34" charset="0"/>
                <a:cs typeface="Arial" panose="020B0604020202020204" pitchFamily="34" charset="0"/>
              </a:rPr>
              <a:t>Involves adopting proactive measures to exceed regulatory expectations and contribute to broader environmental goals.</a:t>
            </a:r>
          </a:p>
        </p:txBody>
      </p:sp>
      <p:pic>
        <p:nvPicPr>
          <p:cNvPr id="3" name="Picture 2">
            <a:extLst>
              <a:ext uri="{FF2B5EF4-FFF2-40B4-BE49-F238E27FC236}">
                <a16:creationId xmlns:a16="http://schemas.microsoft.com/office/drawing/2014/main" id="{E51C4F80-37F4-AC43-2FB3-BA2D9BC193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1463993"/>
            <a:ext cx="5531485" cy="4243129"/>
          </a:xfrm>
          <a:prstGeom prst="rect">
            <a:avLst/>
          </a:prstGeom>
          <a:noFill/>
        </p:spPr>
      </p:pic>
    </p:spTree>
    <p:extLst>
      <p:ext uri="{BB962C8B-B14F-4D97-AF65-F5344CB8AC3E}">
        <p14:creationId xmlns:p14="http://schemas.microsoft.com/office/powerpoint/2010/main" val="28957431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0089F-A253-B2A8-2B67-6680B873A790}"/>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440D09C6-9FFB-223A-26A2-515F5B6D4EB3}"/>
              </a:ext>
            </a:extLst>
          </p:cNvPr>
          <p:cNvSpPr>
            <a:spLocks noGrp="1"/>
          </p:cNvSpPr>
          <p:nvPr>
            <p:ph type="title"/>
          </p:nvPr>
        </p:nvSpPr>
        <p:spPr/>
        <p:txBody>
          <a:bodyPr/>
          <a:lstStyle/>
          <a:p>
            <a:r>
              <a:rPr lang="it-IT" dirty="0"/>
              <a:t>Levels of compliance </a:t>
            </a:r>
            <a:endParaRPr lang="en-GB" dirty="0">
              <a:highlight>
                <a:srgbClr val="FFFF00"/>
              </a:highlight>
            </a:endParaRPr>
          </a:p>
        </p:txBody>
      </p:sp>
      <p:sp>
        <p:nvSpPr>
          <p:cNvPr id="5" name="Segnaposto piè di pagina 4">
            <a:extLst>
              <a:ext uri="{FF2B5EF4-FFF2-40B4-BE49-F238E27FC236}">
                <a16:creationId xmlns:a16="http://schemas.microsoft.com/office/drawing/2014/main" id="{227565AA-BA36-DA3B-35CF-745C0535B53A}"/>
              </a:ext>
            </a:extLst>
          </p:cNvPr>
          <p:cNvSpPr>
            <a:spLocks noGrp="1"/>
          </p:cNvSpPr>
          <p:nvPr>
            <p:ph type="ftr" sz="quarter" idx="10"/>
          </p:nvPr>
        </p:nvSpPr>
        <p:spPr/>
        <p:txBody>
          <a:bodyPr/>
          <a:lstStyle/>
          <a:p>
            <a:r>
              <a:rPr lang="en-US" sz="1200" dirty="0">
                <a:solidFill>
                  <a:schemeClr val="bg1">
                    <a:lumMod val="65000"/>
                  </a:schemeClr>
                </a:solidFill>
              </a:rPr>
              <a:t>Module: Horizontal skills / Learning Unit: Green skills / Sub -Unit: Waste Management</a:t>
            </a:r>
          </a:p>
        </p:txBody>
      </p:sp>
      <p:sp>
        <p:nvSpPr>
          <p:cNvPr id="6" name="Segnaposto numero diapositiva 5">
            <a:extLst>
              <a:ext uri="{FF2B5EF4-FFF2-40B4-BE49-F238E27FC236}">
                <a16:creationId xmlns:a16="http://schemas.microsoft.com/office/drawing/2014/main" id="{EE6F5E1A-F911-FB42-A75A-53C5D02A3C15}"/>
              </a:ext>
            </a:extLst>
          </p:cNvPr>
          <p:cNvSpPr>
            <a:spLocks noGrp="1"/>
          </p:cNvSpPr>
          <p:nvPr>
            <p:ph type="sldNum" sz="quarter" idx="11"/>
          </p:nvPr>
        </p:nvSpPr>
        <p:spPr/>
        <p:txBody>
          <a:bodyPr/>
          <a:lstStyle/>
          <a:p>
            <a:fld id="{519954A3-9DFD-4C44-94BA-B95130A3BA1C}" type="slidenum">
              <a:rPr lang="en-US" smtClean="0"/>
              <a:t>62</a:t>
            </a:fld>
            <a:endParaRPr lang="en-US" dirty="0"/>
          </a:p>
        </p:txBody>
      </p:sp>
      <p:pic>
        <p:nvPicPr>
          <p:cNvPr id="2050" name="Picture 3" descr="Regulated Environmental Activity and the Best Environmental Law Practices">
            <a:extLst>
              <a:ext uri="{FF2B5EF4-FFF2-40B4-BE49-F238E27FC236}">
                <a16:creationId xmlns:a16="http://schemas.microsoft.com/office/drawing/2014/main" id="{439BCDA0-5797-E21C-54B2-FFE920E375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8520" y="1434817"/>
            <a:ext cx="4675168" cy="4022090"/>
          </a:xfrm>
          <a:prstGeom prst="rect">
            <a:avLst/>
          </a:prstGeom>
          <a:noFill/>
          <a:extLst>
            <a:ext uri="{909E8E84-426E-40DD-AFC4-6F175D3DCCD1}">
              <a14:hiddenFill xmlns:a14="http://schemas.microsoft.com/office/drawing/2010/main">
                <a:solidFill>
                  <a:srgbClr val="FFFFFF"/>
                </a:solidFill>
              </a14:hiddenFill>
            </a:ext>
          </a:extLst>
        </p:spPr>
      </p:pic>
      <p:sp>
        <p:nvSpPr>
          <p:cNvPr id="9" name="Πλαίσιο κειμένου 60">
            <a:extLst>
              <a:ext uri="{FF2B5EF4-FFF2-40B4-BE49-F238E27FC236}">
                <a16:creationId xmlns:a16="http://schemas.microsoft.com/office/drawing/2014/main" id="{7024AD3D-EEFF-80E8-B016-A62EE1FF3B28}"/>
              </a:ext>
            </a:extLst>
          </p:cNvPr>
          <p:cNvSpPr txBox="1">
            <a:spLocks noChangeArrowheads="1"/>
          </p:cNvSpPr>
          <p:nvPr/>
        </p:nvSpPr>
        <p:spPr bwMode="auto">
          <a:xfrm>
            <a:off x="9246234" y="5602877"/>
            <a:ext cx="857886" cy="348201"/>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US" altLang="en-US" sz="1000" b="1" i="0" u="none" strike="noStrike" cap="none" normalizeH="0" baseline="0" dirty="0">
                <a:ln>
                  <a:noFill/>
                </a:ln>
                <a:solidFill>
                  <a:srgbClr val="1F497D"/>
                </a:solidFill>
                <a:effectLst/>
                <a:latin typeface="Calibri" panose="020F0502020204030204" pitchFamily="34" charset="0"/>
                <a:ea typeface="Times New Roman" panose="02020603050405020304" pitchFamily="18" charset="0"/>
                <a:cs typeface="Calibri" panose="020F0502020204030204" pitchFamily="34" charset="0"/>
                <a:hlinkClick r:id="rId3"/>
              </a:rPr>
              <a:t>source</a:t>
            </a:r>
            <a:r>
              <a:rPr kumimoji="0" lang="en-US" altLang="en-US" sz="1000" b="1" i="0" u="none" strike="noStrike" cap="none" normalizeH="0" baseline="0" dirty="0">
                <a:ln>
                  <a:noFill/>
                </a:ln>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3">
            <a:extLst>
              <a:ext uri="{FF2B5EF4-FFF2-40B4-BE49-F238E27FC236}">
                <a16:creationId xmlns:a16="http://schemas.microsoft.com/office/drawing/2014/main" id="{194EEC60-147A-E6F3-2A9F-0C3B988095FB}"/>
              </a:ext>
            </a:extLst>
          </p:cNvPr>
          <p:cNvSpPr>
            <a:spLocks noChangeArrowheads="1"/>
          </p:cNvSpPr>
          <p:nvPr/>
        </p:nvSpPr>
        <p:spPr bwMode="auto">
          <a:xfrm>
            <a:off x="0" y="239268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1" name="Rectangle 4">
            <a:extLst>
              <a:ext uri="{FF2B5EF4-FFF2-40B4-BE49-F238E27FC236}">
                <a16:creationId xmlns:a16="http://schemas.microsoft.com/office/drawing/2014/main" id="{0B3DDF80-7FD4-3038-39F8-2628CA5A1FC2}"/>
              </a:ext>
            </a:extLst>
          </p:cNvPr>
          <p:cNvSpPr>
            <a:spLocks noChangeArrowheads="1"/>
          </p:cNvSpPr>
          <p:nvPr/>
        </p:nvSpPr>
        <p:spPr bwMode="auto">
          <a:xfrm>
            <a:off x="154156" y="1598209"/>
            <a:ext cx="7054364"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2400" b="1" i="0" u="none" strike="noStrike" cap="none" normalizeH="0" baseline="0" dirty="0">
                <a:ln>
                  <a:noFill/>
                </a:ln>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Preventive level:</a:t>
            </a:r>
            <a:r>
              <a:rPr kumimoji="0" lang="en-US" altLang="en-US" sz="2400" b="0" i="0" u="none" strike="noStrike" cap="none" normalizeH="0" baseline="0" dirty="0">
                <a:ln>
                  <a:noFill/>
                </a:ln>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en-US" sz="24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helping businesses and other duty-holders to comply through means such as awareness-raising, guidance, and helpdesks</a:t>
            </a:r>
            <a:r>
              <a:rPr kumimoji="0" lang="en-US" altLang="en-US" sz="2400" b="0" i="0" u="none" strike="noStrike" cap="none" normalizeH="0" baseline="0" dirty="0">
                <a:ln>
                  <a:noFill/>
                </a:ln>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GB"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en-US" sz="2400" b="1" i="0" u="none" strike="noStrike" cap="none" normalizeH="0" baseline="0" dirty="0">
                <a:ln>
                  <a:noFill/>
                </a:ln>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Diagnostic level:</a:t>
            </a:r>
            <a:r>
              <a:rPr kumimoji="0" lang="en-US" altLang="en-US" sz="2400" b="0" i="0" u="none" strike="noStrike" cap="none" normalizeH="0" baseline="0" dirty="0">
                <a:ln>
                  <a:noFill/>
                </a:ln>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en-US" sz="24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monitoring and assessing non-compliance and providing evidence for enforcement. It covers inspections, investigations, examination of complaints. </a:t>
            </a:r>
            <a:endParaRPr kumimoji="0" lang="en-GB"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6">
            <a:extLst>
              <a:ext uri="{FF2B5EF4-FFF2-40B4-BE49-F238E27FC236}">
                <a16:creationId xmlns:a16="http://schemas.microsoft.com/office/drawing/2014/main" id="{74CC33FA-4786-FF7B-28FC-E2FD3559792E}"/>
              </a:ext>
            </a:extLst>
          </p:cNvPr>
          <p:cNvSpPr>
            <a:spLocks noChangeArrowheads="1"/>
          </p:cNvSpPr>
          <p:nvPr/>
        </p:nvSpPr>
        <p:spPr bwMode="auto">
          <a:xfrm>
            <a:off x="154156" y="4205770"/>
            <a:ext cx="7054364"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l"/>
              </a:tabLst>
            </a:pPr>
            <a:endParaRPr kumimoji="0" lang="en-US" altLang="en-US" sz="2400" b="1" i="0" u="none" strike="noStrike" cap="none" normalizeH="0" baseline="0" dirty="0">
              <a:ln>
                <a:noFill/>
              </a:ln>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altLang="en-US" sz="2400" b="1" i="0" u="none" strike="noStrike" cap="none" normalizeH="0" baseline="0" dirty="0">
                <a:ln>
                  <a:noFill/>
                </a:ln>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Corrective level:</a:t>
            </a:r>
            <a:r>
              <a:rPr kumimoji="0" lang="en-US" altLang="en-US" sz="2400" b="0" i="0" u="none" strike="noStrike" cap="none" normalizeH="0" baseline="0" dirty="0">
                <a:ln>
                  <a:noFill/>
                </a:ln>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en-US" sz="24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stopping and punishing those who disregard the rules, encouraging compliance. It covers, amongst other things, official warnings, cease-and-desist orders, administrative or criminal proceedings</a:t>
            </a:r>
            <a:r>
              <a:rPr kumimoji="0" lang="en-US" altLang="en-US" sz="2400" b="0" i="0" u="none" strike="noStrike" cap="none" normalizeH="0" baseline="0" dirty="0">
                <a:ln>
                  <a:noFill/>
                </a:ln>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844715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479A3-85C8-DC1E-F15A-F41FB07D2935}"/>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A4B7B9D9-21BF-9C22-394E-A105D9F92255}"/>
              </a:ext>
            </a:extLst>
          </p:cNvPr>
          <p:cNvSpPr>
            <a:spLocks noGrp="1"/>
          </p:cNvSpPr>
          <p:nvPr>
            <p:ph type="title"/>
          </p:nvPr>
        </p:nvSpPr>
        <p:spPr>
          <a:xfrm>
            <a:off x="640080" y="1412557"/>
            <a:ext cx="3413760" cy="3174683"/>
          </a:xfrm>
        </p:spPr>
        <p:txBody>
          <a:bodyPr>
            <a:normAutofit/>
          </a:bodyPr>
          <a:lstStyle/>
          <a:p>
            <a:r>
              <a:rPr lang="it-IT" dirty="0"/>
              <a:t>Key Principles of Compliance</a:t>
            </a:r>
            <a:endParaRPr lang="en-GB" dirty="0"/>
          </a:p>
        </p:txBody>
      </p:sp>
      <p:sp>
        <p:nvSpPr>
          <p:cNvPr id="2" name="Segnaposto piè di pagina 1">
            <a:extLst>
              <a:ext uri="{FF2B5EF4-FFF2-40B4-BE49-F238E27FC236}">
                <a16:creationId xmlns:a16="http://schemas.microsoft.com/office/drawing/2014/main" id="{42039D42-21FE-9944-93FF-541F9C1C9B05}"/>
              </a:ext>
            </a:extLst>
          </p:cNvPr>
          <p:cNvSpPr>
            <a:spLocks noGrp="1"/>
          </p:cNvSpPr>
          <p:nvPr>
            <p:ph type="ftr" sz="quarter" idx="11"/>
          </p:nvPr>
        </p:nvSpPr>
        <p:spPr/>
        <p:txBody>
          <a:bodyPr/>
          <a:lstStyle/>
          <a:p>
            <a:r>
              <a:rPr lang="en-US" sz="1200" dirty="0">
                <a:solidFill>
                  <a:schemeClr val="bg1">
                    <a:lumMod val="65000"/>
                  </a:schemeClr>
                </a:solidFill>
              </a:rPr>
              <a:t>Module: Horizontal skills / Learning Unit: Green skills / Sub-Unit: </a:t>
            </a:r>
            <a:r>
              <a:rPr lang="en-US" dirty="0">
                <a:solidFill>
                  <a:schemeClr val="bg1">
                    <a:lumMod val="65000"/>
                  </a:schemeClr>
                </a:solidFill>
              </a:rPr>
              <a:t>Waste management</a:t>
            </a:r>
            <a:endParaRPr lang="en-US" sz="1200" dirty="0">
              <a:solidFill>
                <a:schemeClr val="bg1">
                  <a:lumMod val="65000"/>
                </a:schemeClr>
              </a:solidFill>
            </a:endParaRPr>
          </a:p>
        </p:txBody>
      </p:sp>
      <p:sp>
        <p:nvSpPr>
          <p:cNvPr id="3" name="Segnaposto numero diapositiva 2">
            <a:extLst>
              <a:ext uri="{FF2B5EF4-FFF2-40B4-BE49-F238E27FC236}">
                <a16:creationId xmlns:a16="http://schemas.microsoft.com/office/drawing/2014/main" id="{5B3CE948-C3FE-0D0B-6B44-EBB65CD87239}"/>
              </a:ext>
            </a:extLst>
          </p:cNvPr>
          <p:cNvSpPr>
            <a:spLocks noGrp="1"/>
          </p:cNvSpPr>
          <p:nvPr>
            <p:ph type="sldNum" sz="quarter" idx="12"/>
          </p:nvPr>
        </p:nvSpPr>
        <p:spPr/>
        <p:txBody>
          <a:bodyPr/>
          <a:lstStyle/>
          <a:p>
            <a:fld id="{D57F1E4F-1CFF-5643-939E-217C01CDF565}" type="slidenum">
              <a:rPr lang="en-US" smtClean="0"/>
              <a:pPr/>
              <a:t>63</a:t>
            </a:fld>
            <a:endParaRPr lang="en-US" dirty="0"/>
          </a:p>
        </p:txBody>
      </p:sp>
      <p:graphicFrame>
        <p:nvGraphicFramePr>
          <p:cNvPr id="5" name="Διάγραμμα 1250091203">
            <a:extLst>
              <a:ext uri="{FF2B5EF4-FFF2-40B4-BE49-F238E27FC236}">
                <a16:creationId xmlns:a16="http://schemas.microsoft.com/office/drawing/2014/main" id="{D71851AA-C988-0DC2-E3A8-7DDA9A11DF2C}"/>
              </a:ext>
            </a:extLst>
          </p:cNvPr>
          <p:cNvGraphicFramePr/>
          <p:nvPr>
            <p:extLst>
              <p:ext uri="{D42A27DB-BD31-4B8C-83A1-F6EECF244321}">
                <p14:modId xmlns:p14="http://schemas.microsoft.com/office/powerpoint/2010/main" val="2369182388"/>
              </p:ext>
            </p:extLst>
          </p:nvPr>
        </p:nvGraphicFramePr>
        <p:xfrm>
          <a:off x="4581524" y="518161"/>
          <a:ext cx="6452236" cy="57207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2795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2373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it-IT" dirty="0"/>
              <a:t>Content</a:t>
            </a:r>
            <a:endParaRPr lang="en-GB" dirty="0"/>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lstStyle/>
          <a:p>
            <a:pPr marL="342900" indent="-342900">
              <a:buFont typeface="+mj-lt"/>
              <a:buAutoNum type="arabicPeriod"/>
            </a:pPr>
            <a:r>
              <a:rPr lang="en-US" dirty="0"/>
              <a:t>The environmental impact of human activities: the “Anthropocene”</a:t>
            </a:r>
          </a:p>
          <a:p>
            <a:pPr marL="342900" indent="-342900">
              <a:buFont typeface="+mj-lt"/>
              <a:buAutoNum type="arabicPeriod"/>
            </a:pPr>
            <a:endParaRPr lang="it-IT" dirty="0"/>
          </a:p>
          <a:p>
            <a:pPr marL="342900" indent="-342900">
              <a:buFont typeface="+mj-lt"/>
              <a:buAutoNum type="arabicPeriod"/>
            </a:pPr>
            <a:r>
              <a:rPr lang="it-IT" dirty="0"/>
              <a:t>The </a:t>
            </a:r>
            <a:r>
              <a:rPr lang="it-IT" dirty="0" err="1"/>
              <a:t>interdipendence</a:t>
            </a:r>
            <a:r>
              <a:rPr lang="it-IT" dirty="0"/>
              <a:t> </a:t>
            </a:r>
            <a:r>
              <a:rPr lang="it-IT" dirty="0" err="1"/>
              <a:t>between</a:t>
            </a:r>
            <a:r>
              <a:rPr lang="it-IT" dirty="0"/>
              <a:t> </a:t>
            </a:r>
            <a:r>
              <a:rPr lang="it-IT" dirty="0" err="1"/>
              <a:t>agriculture</a:t>
            </a:r>
            <a:r>
              <a:rPr lang="it-IT" dirty="0"/>
              <a:t> and </a:t>
            </a:r>
            <a:r>
              <a:rPr lang="it-IT" dirty="0" err="1"/>
              <a:t>climate</a:t>
            </a:r>
            <a:r>
              <a:rPr lang="it-IT" dirty="0"/>
              <a:t> </a:t>
            </a:r>
            <a:r>
              <a:rPr lang="it-IT" dirty="0" err="1"/>
              <a:t>change</a:t>
            </a:r>
            <a:endParaRPr lang="it-IT" dirty="0"/>
          </a:p>
          <a:p>
            <a:pPr marL="342900" indent="-342900">
              <a:buFont typeface="+mj-lt"/>
              <a:buAutoNum type="arabicPeriod"/>
            </a:pPr>
            <a:endParaRPr lang="it-IT" dirty="0"/>
          </a:p>
          <a:p>
            <a:pPr marL="342900" indent="-342900">
              <a:buFont typeface="+mj-lt"/>
              <a:buAutoNum type="arabicPeriod"/>
            </a:pPr>
            <a:r>
              <a:rPr lang="it-IT" dirty="0" err="1"/>
              <a:t>Environmental</a:t>
            </a:r>
            <a:r>
              <a:rPr lang="it-IT" dirty="0"/>
              <a:t> footprint</a:t>
            </a:r>
          </a:p>
          <a:p>
            <a:pPr marL="342900" indent="-342900">
              <a:buFont typeface="+mj-lt"/>
              <a:buAutoNum type="arabicPeriod"/>
            </a:pPr>
            <a:endParaRPr lang="it-IT" dirty="0"/>
          </a:p>
          <a:p>
            <a:pPr marL="342900" indent="-342900">
              <a:buFont typeface="+mj-lt"/>
              <a:buAutoNum type="arabicPeriod"/>
            </a:pPr>
            <a:r>
              <a:rPr lang="it-IT" dirty="0"/>
              <a:t>The Earth </a:t>
            </a:r>
            <a:r>
              <a:rPr lang="it-IT" dirty="0" err="1"/>
              <a:t>Overshoot</a:t>
            </a:r>
            <a:r>
              <a:rPr lang="it-IT" dirty="0"/>
              <a:t> Day</a:t>
            </a:r>
          </a:p>
          <a:p>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sz="1200" dirty="0">
                <a:solidFill>
                  <a:schemeClr val="bg1">
                    <a:lumMod val="65000"/>
                  </a:schemeClr>
                </a:solidFill>
              </a:rPr>
              <a:t>Module: Horizontal skills / Learning Unit: Green skills / Sub Unit: Environmental impact assessment</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65</a:t>
            </a:fld>
            <a:endParaRPr lang="en-US" dirty="0"/>
          </a:p>
        </p:txBody>
      </p:sp>
    </p:spTree>
    <p:extLst>
      <p:ext uri="{BB962C8B-B14F-4D97-AF65-F5344CB8AC3E}">
        <p14:creationId xmlns:p14="http://schemas.microsoft.com/office/powerpoint/2010/main" val="36836152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lstStyle/>
          <a:p>
            <a:r>
              <a:rPr lang="it-IT" sz="4400" dirty="0"/>
              <a:t>The ‘’</a:t>
            </a:r>
            <a:r>
              <a:rPr lang="it-IT" sz="4400" dirty="0" err="1"/>
              <a:t>Anthropocene</a:t>
            </a:r>
            <a:r>
              <a:rPr lang="it-IT" sz="4400" dirty="0"/>
              <a:t>’’</a:t>
            </a:r>
            <a:endParaRPr lang="en-GB" dirty="0"/>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sz="1200" dirty="0">
                <a:solidFill>
                  <a:schemeClr val="bg1">
                    <a:lumMod val="65000"/>
                  </a:schemeClr>
                </a:solidFill>
              </a:rPr>
              <a:t>Module: Horizontal skills / Learning Unit: Green skills / Sub Unit: Environmental impact assessment</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66</a:t>
            </a:fld>
            <a:endParaRPr lang="en-US" dirty="0"/>
          </a:p>
        </p:txBody>
      </p:sp>
      <p:sp>
        <p:nvSpPr>
          <p:cNvPr id="7" name="CasellaDiTesto 6">
            <a:extLst>
              <a:ext uri="{FF2B5EF4-FFF2-40B4-BE49-F238E27FC236}">
                <a16:creationId xmlns:a16="http://schemas.microsoft.com/office/drawing/2014/main" id="{D31F0C9E-ECFC-455D-D0B6-355F2D736B1B}"/>
              </a:ext>
            </a:extLst>
          </p:cNvPr>
          <p:cNvSpPr txBox="1"/>
          <p:nvPr/>
        </p:nvSpPr>
        <p:spPr>
          <a:xfrm>
            <a:off x="627477" y="1569610"/>
            <a:ext cx="10802521" cy="646331"/>
          </a:xfrm>
          <a:prstGeom prst="rect">
            <a:avLst/>
          </a:prstGeom>
          <a:noFill/>
        </p:spPr>
        <p:txBody>
          <a:bodyPr wrap="square" rtlCol="0">
            <a:spAutoFit/>
          </a:bodyPr>
          <a:lstStyle/>
          <a:p>
            <a:pPr algn="just"/>
            <a:r>
              <a:rPr lang="en-US" sz="1800" kern="100" dirty="0">
                <a:effectLst/>
                <a:latin typeface="Minion Pro"/>
                <a:ea typeface="Calibri" panose="020F0502020204030204" pitchFamily="34" charset="0"/>
                <a:cs typeface="Calibri" panose="020F0502020204030204" pitchFamily="34" charset="0"/>
              </a:rPr>
              <a:t>It is the era we found ourselves in where </a:t>
            </a:r>
            <a:r>
              <a:rPr lang="en-US" sz="1800" b="1" kern="100" dirty="0">
                <a:effectLst/>
                <a:latin typeface="Minion Pro"/>
                <a:ea typeface="Calibri" panose="020F0502020204030204" pitchFamily="34" charset="0"/>
                <a:cs typeface="Calibri" panose="020F0502020204030204" pitchFamily="34" charset="0"/>
              </a:rPr>
              <a:t>human activities </a:t>
            </a:r>
            <a:r>
              <a:rPr lang="en-US" sz="1800" kern="100" dirty="0">
                <a:effectLst/>
                <a:latin typeface="Minion Pro"/>
                <a:ea typeface="Calibri" panose="020F0502020204030204" pitchFamily="34" charset="0"/>
                <a:cs typeface="Calibri" panose="020F0502020204030204" pitchFamily="34" charset="0"/>
              </a:rPr>
              <a:t>have become the dominant force shaping the Earth's environment.</a:t>
            </a:r>
            <a:endParaRPr lang="it-IT" b="1" u="sng" dirty="0"/>
          </a:p>
        </p:txBody>
      </p:sp>
      <p:sp>
        <p:nvSpPr>
          <p:cNvPr id="10" name="CasellaDiTesto 9">
            <a:extLst>
              <a:ext uri="{FF2B5EF4-FFF2-40B4-BE49-F238E27FC236}">
                <a16:creationId xmlns:a16="http://schemas.microsoft.com/office/drawing/2014/main" id="{8999C4BA-4A93-F2E9-4300-5A02A4CFED55}"/>
              </a:ext>
            </a:extLst>
          </p:cNvPr>
          <p:cNvSpPr txBox="1"/>
          <p:nvPr/>
        </p:nvSpPr>
        <p:spPr>
          <a:xfrm>
            <a:off x="627476" y="2449996"/>
            <a:ext cx="10802521" cy="369332"/>
          </a:xfrm>
          <a:prstGeom prst="rect">
            <a:avLst/>
          </a:prstGeom>
          <a:noFill/>
        </p:spPr>
        <p:txBody>
          <a:bodyPr wrap="square" rtlCol="0">
            <a:spAutoFit/>
          </a:bodyPr>
          <a:lstStyle/>
          <a:p>
            <a:pPr algn="just"/>
            <a:r>
              <a:rPr lang="en-US" u="sng" kern="100" dirty="0">
                <a:latin typeface="Minion Pro"/>
                <a:ea typeface="Calibri" panose="020F0502020204030204" pitchFamily="34" charset="0"/>
                <a:cs typeface="Calibri" panose="020F0502020204030204" pitchFamily="34" charset="0"/>
              </a:rPr>
              <a:t>Related issues </a:t>
            </a:r>
            <a:r>
              <a:rPr lang="en-US" kern="100" dirty="0">
                <a:latin typeface="Minion Pro"/>
                <a:ea typeface="Calibri" panose="020F0502020204030204" pitchFamily="34" charset="0"/>
                <a:cs typeface="Calibri" panose="020F0502020204030204" pitchFamily="34" charset="0"/>
              </a:rPr>
              <a:t>are:</a:t>
            </a:r>
            <a:endParaRPr lang="it-IT" dirty="0"/>
          </a:p>
        </p:txBody>
      </p:sp>
      <p:pic>
        <p:nvPicPr>
          <p:cNvPr id="15" name="Immagine 14">
            <a:extLst>
              <a:ext uri="{FF2B5EF4-FFF2-40B4-BE49-F238E27FC236}">
                <a16:creationId xmlns:a16="http://schemas.microsoft.com/office/drawing/2014/main" id="{8F23261F-3BCA-B96A-5B17-D4298ED60F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200" y="3193624"/>
            <a:ext cx="1112614" cy="1054056"/>
          </a:xfrm>
          <a:prstGeom prst="rect">
            <a:avLst/>
          </a:prstGeom>
        </p:spPr>
      </p:pic>
      <p:pic>
        <p:nvPicPr>
          <p:cNvPr id="16" name="Immagine 15">
            <a:extLst>
              <a:ext uri="{FF2B5EF4-FFF2-40B4-BE49-F238E27FC236}">
                <a16:creationId xmlns:a16="http://schemas.microsoft.com/office/drawing/2014/main" id="{A3906833-6F20-436A-E467-1D22D5AAB3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665" y="3291779"/>
            <a:ext cx="933278" cy="893982"/>
          </a:xfrm>
          <a:prstGeom prst="rect">
            <a:avLst/>
          </a:prstGeom>
        </p:spPr>
      </p:pic>
      <p:pic>
        <p:nvPicPr>
          <p:cNvPr id="17" name="Immagine 16">
            <a:extLst>
              <a:ext uri="{FF2B5EF4-FFF2-40B4-BE49-F238E27FC236}">
                <a16:creationId xmlns:a16="http://schemas.microsoft.com/office/drawing/2014/main" id="{FD10882D-76AA-3F4C-6AB5-F558FA0DBC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2347" y="3263482"/>
            <a:ext cx="937590" cy="893982"/>
          </a:xfrm>
          <a:prstGeom prst="rect">
            <a:avLst/>
          </a:prstGeom>
        </p:spPr>
      </p:pic>
      <p:pic>
        <p:nvPicPr>
          <p:cNvPr id="18" name="Immagine 17">
            <a:extLst>
              <a:ext uri="{FF2B5EF4-FFF2-40B4-BE49-F238E27FC236}">
                <a16:creationId xmlns:a16="http://schemas.microsoft.com/office/drawing/2014/main" id="{22FAFF22-6B77-D36F-CEF4-30F21B6DFF03}"/>
              </a:ext>
            </a:extLst>
          </p:cNvPr>
          <p:cNvPicPr>
            <a:picLocks noChangeAspect="1"/>
          </p:cNvPicPr>
          <p:nvPr/>
        </p:nvPicPr>
        <p:blipFill>
          <a:blip r:embed="rId5" cstate="print">
            <a:clrChange>
              <a:clrFrom>
                <a:srgbClr val="F8FAFB"/>
              </a:clrFrom>
              <a:clrTo>
                <a:srgbClr val="F8FAFB">
                  <a:alpha val="0"/>
                </a:srgbClr>
              </a:clrTo>
            </a:clrChange>
            <a:extLst>
              <a:ext uri="{28A0092B-C50C-407E-A947-70E740481C1C}">
                <a14:useLocalDpi xmlns:a14="http://schemas.microsoft.com/office/drawing/2010/main" val="0"/>
              </a:ext>
            </a:extLst>
          </a:blip>
          <a:stretch>
            <a:fillRect/>
          </a:stretch>
        </p:blipFill>
        <p:spPr>
          <a:xfrm>
            <a:off x="7827339" y="3193624"/>
            <a:ext cx="911785" cy="893981"/>
          </a:xfrm>
          <a:prstGeom prst="rect">
            <a:avLst/>
          </a:prstGeom>
        </p:spPr>
      </p:pic>
      <p:pic>
        <p:nvPicPr>
          <p:cNvPr id="19" name="Immagine 18">
            <a:extLst>
              <a:ext uri="{FF2B5EF4-FFF2-40B4-BE49-F238E27FC236}">
                <a16:creationId xmlns:a16="http://schemas.microsoft.com/office/drawing/2014/main" id="{47C1A7AE-5AC5-9110-D4C0-50C326B9E8FA}"/>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61630" y="3193624"/>
            <a:ext cx="948492" cy="893981"/>
          </a:xfrm>
          <a:prstGeom prst="rect">
            <a:avLst/>
          </a:prstGeom>
        </p:spPr>
      </p:pic>
      <p:sp>
        <p:nvSpPr>
          <p:cNvPr id="20" name="CasellaDiTesto 19">
            <a:extLst>
              <a:ext uri="{FF2B5EF4-FFF2-40B4-BE49-F238E27FC236}">
                <a16:creationId xmlns:a16="http://schemas.microsoft.com/office/drawing/2014/main" id="{203FB4A1-2DC6-D90B-3622-CB3EC82CEA35}"/>
              </a:ext>
            </a:extLst>
          </p:cNvPr>
          <p:cNvSpPr txBox="1"/>
          <p:nvPr/>
        </p:nvSpPr>
        <p:spPr>
          <a:xfrm>
            <a:off x="643788" y="4282868"/>
            <a:ext cx="1931437" cy="369332"/>
          </a:xfrm>
          <a:prstGeom prst="rect">
            <a:avLst/>
          </a:prstGeom>
          <a:noFill/>
        </p:spPr>
        <p:txBody>
          <a:bodyPr wrap="square" rtlCol="0">
            <a:spAutoFit/>
          </a:bodyPr>
          <a:lstStyle/>
          <a:p>
            <a:r>
              <a:rPr lang="it-IT" b="1" dirty="0"/>
              <a:t>CLIMATE CHANGE</a:t>
            </a:r>
          </a:p>
        </p:txBody>
      </p:sp>
      <p:sp>
        <p:nvSpPr>
          <p:cNvPr id="21" name="CasellaDiTesto 20">
            <a:extLst>
              <a:ext uri="{FF2B5EF4-FFF2-40B4-BE49-F238E27FC236}">
                <a16:creationId xmlns:a16="http://schemas.microsoft.com/office/drawing/2014/main" id="{BD63FD92-A258-431C-F926-6E1170B88598}"/>
              </a:ext>
            </a:extLst>
          </p:cNvPr>
          <p:cNvSpPr txBox="1"/>
          <p:nvPr/>
        </p:nvSpPr>
        <p:spPr>
          <a:xfrm>
            <a:off x="2953585" y="4247680"/>
            <a:ext cx="1931437" cy="646331"/>
          </a:xfrm>
          <a:prstGeom prst="rect">
            <a:avLst/>
          </a:prstGeom>
          <a:noFill/>
        </p:spPr>
        <p:txBody>
          <a:bodyPr wrap="square" rtlCol="0">
            <a:spAutoFit/>
          </a:bodyPr>
          <a:lstStyle/>
          <a:p>
            <a:pPr algn="ctr"/>
            <a:r>
              <a:rPr lang="it-IT" b="1" dirty="0"/>
              <a:t>BIODIVERSITY LOSS</a:t>
            </a:r>
          </a:p>
        </p:txBody>
      </p:sp>
      <p:sp>
        <p:nvSpPr>
          <p:cNvPr id="22" name="CasellaDiTesto 21">
            <a:extLst>
              <a:ext uri="{FF2B5EF4-FFF2-40B4-BE49-F238E27FC236}">
                <a16:creationId xmlns:a16="http://schemas.microsoft.com/office/drawing/2014/main" id="{3D22A642-2D73-EC83-E65E-4A68484D472B}"/>
              </a:ext>
            </a:extLst>
          </p:cNvPr>
          <p:cNvSpPr txBox="1"/>
          <p:nvPr/>
        </p:nvSpPr>
        <p:spPr>
          <a:xfrm>
            <a:off x="5087028" y="4247183"/>
            <a:ext cx="1931437" cy="369332"/>
          </a:xfrm>
          <a:prstGeom prst="rect">
            <a:avLst/>
          </a:prstGeom>
          <a:noFill/>
        </p:spPr>
        <p:txBody>
          <a:bodyPr wrap="square" rtlCol="0">
            <a:spAutoFit/>
          </a:bodyPr>
          <a:lstStyle/>
          <a:p>
            <a:pPr algn="ctr"/>
            <a:r>
              <a:rPr lang="it-IT" b="1" dirty="0"/>
              <a:t>POLLUTION</a:t>
            </a:r>
          </a:p>
        </p:txBody>
      </p:sp>
      <p:sp>
        <p:nvSpPr>
          <p:cNvPr id="23" name="CasellaDiTesto 22">
            <a:extLst>
              <a:ext uri="{FF2B5EF4-FFF2-40B4-BE49-F238E27FC236}">
                <a16:creationId xmlns:a16="http://schemas.microsoft.com/office/drawing/2014/main" id="{E147BF2F-4391-A5D8-871F-2DA2A8078916}"/>
              </a:ext>
            </a:extLst>
          </p:cNvPr>
          <p:cNvSpPr txBox="1"/>
          <p:nvPr/>
        </p:nvSpPr>
        <p:spPr>
          <a:xfrm>
            <a:off x="7332436" y="4247183"/>
            <a:ext cx="1931437" cy="646331"/>
          </a:xfrm>
          <a:prstGeom prst="rect">
            <a:avLst/>
          </a:prstGeom>
          <a:noFill/>
        </p:spPr>
        <p:txBody>
          <a:bodyPr wrap="square" rtlCol="0">
            <a:spAutoFit/>
          </a:bodyPr>
          <a:lstStyle/>
          <a:p>
            <a:pPr algn="ctr"/>
            <a:r>
              <a:rPr lang="it-IT" b="1" dirty="0"/>
              <a:t>LAND-USE CHANGES</a:t>
            </a:r>
          </a:p>
        </p:txBody>
      </p:sp>
      <p:sp>
        <p:nvSpPr>
          <p:cNvPr id="24" name="CasellaDiTesto 23">
            <a:extLst>
              <a:ext uri="{FF2B5EF4-FFF2-40B4-BE49-F238E27FC236}">
                <a16:creationId xmlns:a16="http://schemas.microsoft.com/office/drawing/2014/main" id="{80AA8074-E65D-7DAF-EF78-5E6A1C3521D6}"/>
              </a:ext>
            </a:extLst>
          </p:cNvPr>
          <p:cNvSpPr txBox="1"/>
          <p:nvPr/>
        </p:nvSpPr>
        <p:spPr>
          <a:xfrm>
            <a:off x="9570157" y="4185761"/>
            <a:ext cx="1931437" cy="646331"/>
          </a:xfrm>
          <a:prstGeom prst="rect">
            <a:avLst/>
          </a:prstGeom>
          <a:noFill/>
        </p:spPr>
        <p:txBody>
          <a:bodyPr wrap="square" rtlCol="0">
            <a:spAutoFit/>
          </a:bodyPr>
          <a:lstStyle/>
          <a:p>
            <a:pPr algn="ctr"/>
            <a:r>
              <a:rPr lang="it-IT" b="1" dirty="0"/>
              <a:t>RESOURCE DEPLETION</a:t>
            </a:r>
          </a:p>
        </p:txBody>
      </p:sp>
      <p:sp>
        <p:nvSpPr>
          <p:cNvPr id="25" name="CasellaDiTesto 24">
            <a:extLst>
              <a:ext uri="{FF2B5EF4-FFF2-40B4-BE49-F238E27FC236}">
                <a16:creationId xmlns:a16="http://schemas.microsoft.com/office/drawing/2014/main" id="{AEE47E69-235F-42BD-F87B-065789CE01AF}"/>
              </a:ext>
            </a:extLst>
          </p:cNvPr>
          <p:cNvSpPr txBox="1"/>
          <p:nvPr/>
        </p:nvSpPr>
        <p:spPr>
          <a:xfrm>
            <a:off x="514890" y="5028944"/>
            <a:ext cx="2189231" cy="523220"/>
          </a:xfrm>
          <a:prstGeom prst="rect">
            <a:avLst/>
          </a:prstGeom>
          <a:noFill/>
        </p:spPr>
        <p:txBody>
          <a:bodyPr wrap="square">
            <a:spAutoFit/>
          </a:bodyPr>
          <a:lstStyle/>
          <a:p>
            <a:r>
              <a:rPr lang="en-US" sz="1400" kern="100" dirty="0">
                <a:effectLst/>
                <a:latin typeface="Calibri" panose="020F0502020204030204" pitchFamily="34" charset="0"/>
                <a:ea typeface="Calibri" panose="020F0502020204030204" pitchFamily="34" charset="0"/>
              </a:rPr>
              <a:t>significant and accelerating rise in global temperatures</a:t>
            </a:r>
            <a:endParaRPr lang="it-IT" sz="1400" dirty="0"/>
          </a:p>
        </p:txBody>
      </p:sp>
      <p:sp>
        <p:nvSpPr>
          <p:cNvPr id="26" name="CasellaDiTesto 25">
            <a:extLst>
              <a:ext uri="{FF2B5EF4-FFF2-40B4-BE49-F238E27FC236}">
                <a16:creationId xmlns:a16="http://schemas.microsoft.com/office/drawing/2014/main" id="{85D59C1E-0EC9-9489-3E77-1108DCF6EB72}"/>
              </a:ext>
            </a:extLst>
          </p:cNvPr>
          <p:cNvSpPr txBox="1"/>
          <p:nvPr/>
        </p:nvSpPr>
        <p:spPr>
          <a:xfrm>
            <a:off x="2766234" y="5028447"/>
            <a:ext cx="2344472" cy="523220"/>
          </a:xfrm>
          <a:prstGeom prst="rect">
            <a:avLst/>
          </a:prstGeom>
          <a:noFill/>
        </p:spPr>
        <p:txBody>
          <a:bodyPr wrap="square">
            <a:spAutoFit/>
          </a:bodyPr>
          <a:lstStyle/>
          <a:p>
            <a:r>
              <a:rPr lang="en-US" sz="1400" kern="100" dirty="0">
                <a:effectLst/>
                <a:latin typeface="Calibri" panose="020F0502020204030204" pitchFamily="34" charset="0"/>
                <a:ea typeface="Calibri" panose="020F0502020204030204" pitchFamily="34" charset="0"/>
              </a:rPr>
              <a:t>unprecedented rate at which species are disappearing </a:t>
            </a:r>
            <a:endParaRPr lang="it-IT" sz="1400" dirty="0"/>
          </a:p>
        </p:txBody>
      </p:sp>
      <p:sp>
        <p:nvSpPr>
          <p:cNvPr id="27" name="CasellaDiTesto 26">
            <a:extLst>
              <a:ext uri="{FF2B5EF4-FFF2-40B4-BE49-F238E27FC236}">
                <a16:creationId xmlns:a16="http://schemas.microsoft.com/office/drawing/2014/main" id="{005CD434-F69F-B1FF-1787-4812DB079707}"/>
              </a:ext>
            </a:extLst>
          </p:cNvPr>
          <p:cNvSpPr txBox="1"/>
          <p:nvPr/>
        </p:nvSpPr>
        <p:spPr>
          <a:xfrm>
            <a:off x="5172819" y="5011674"/>
            <a:ext cx="2344472" cy="954107"/>
          </a:xfrm>
          <a:prstGeom prst="rect">
            <a:avLst/>
          </a:prstGeom>
          <a:noFill/>
        </p:spPr>
        <p:txBody>
          <a:bodyPr wrap="square">
            <a:spAutoFit/>
          </a:bodyPr>
          <a:lstStyle/>
          <a:p>
            <a:r>
              <a:rPr lang="en-US" sz="1400" kern="100" dirty="0">
                <a:effectLst/>
                <a:latin typeface="Calibri" panose="020F0502020204030204" pitchFamily="34" charset="0"/>
                <a:ea typeface="Calibri" panose="020F0502020204030204" pitchFamily="34" charset="0"/>
              </a:rPr>
              <a:t>introduction of harmful materials (</a:t>
            </a:r>
            <a:r>
              <a:rPr lang="en-US" sz="1400" kern="100" dirty="0">
                <a:latin typeface="Calibri" panose="020F0502020204030204" pitchFamily="34" charset="0"/>
                <a:ea typeface="Calibri" panose="020F0502020204030204" pitchFamily="34" charset="0"/>
              </a:rPr>
              <a:t>GHG, plastics,</a:t>
            </a:r>
          </a:p>
          <a:p>
            <a:r>
              <a:rPr lang="en-US" sz="1400" kern="100" dirty="0">
                <a:latin typeface="Calibri" panose="020F0502020204030204" pitchFamily="34" charset="0"/>
                <a:ea typeface="Calibri" panose="020F0502020204030204" pitchFamily="34" charset="0"/>
              </a:rPr>
              <a:t>toxic waste, etc.) </a:t>
            </a:r>
            <a:r>
              <a:rPr lang="en-US" sz="1400" kern="100" dirty="0">
                <a:effectLst/>
                <a:latin typeface="Calibri" panose="020F0502020204030204" pitchFamily="34" charset="0"/>
                <a:ea typeface="Calibri" panose="020F0502020204030204" pitchFamily="34" charset="0"/>
              </a:rPr>
              <a:t>into the environment</a:t>
            </a:r>
            <a:endParaRPr lang="it-IT" sz="1400" dirty="0"/>
          </a:p>
        </p:txBody>
      </p:sp>
      <p:sp>
        <p:nvSpPr>
          <p:cNvPr id="28" name="CasellaDiTesto 27">
            <a:extLst>
              <a:ext uri="{FF2B5EF4-FFF2-40B4-BE49-F238E27FC236}">
                <a16:creationId xmlns:a16="http://schemas.microsoft.com/office/drawing/2014/main" id="{D56A098F-3D8A-767E-791F-246A5B10EA2F}"/>
              </a:ext>
            </a:extLst>
          </p:cNvPr>
          <p:cNvSpPr txBox="1"/>
          <p:nvPr/>
        </p:nvSpPr>
        <p:spPr>
          <a:xfrm>
            <a:off x="7299383" y="5011674"/>
            <a:ext cx="2189231" cy="954107"/>
          </a:xfrm>
          <a:prstGeom prst="rect">
            <a:avLst/>
          </a:prstGeom>
          <a:noFill/>
        </p:spPr>
        <p:txBody>
          <a:bodyPr wrap="square">
            <a:spAutoFit/>
          </a:bodyPr>
          <a:lstStyle/>
          <a:p>
            <a:r>
              <a:rPr lang="en-US" sz="1400" kern="100" dirty="0">
                <a:effectLst/>
                <a:latin typeface="Calibri" panose="020F0502020204030204" pitchFamily="34" charset="0"/>
                <a:ea typeface="Calibri" panose="020F0502020204030204" pitchFamily="34" charset="0"/>
              </a:rPr>
              <a:t>have led to deforestation, soil degradation, and the transformation of once-pristine landscapes </a:t>
            </a:r>
            <a:endParaRPr lang="it-IT" sz="1400" dirty="0"/>
          </a:p>
        </p:txBody>
      </p:sp>
      <p:sp>
        <p:nvSpPr>
          <p:cNvPr id="29" name="CasellaDiTesto 28">
            <a:extLst>
              <a:ext uri="{FF2B5EF4-FFF2-40B4-BE49-F238E27FC236}">
                <a16:creationId xmlns:a16="http://schemas.microsoft.com/office/drawing/2014/main" id="{910C5E70-7081-613B-9454-50E22EAD33D8}"/>
              </a:ext>
            </a:extLst>
          </p:cNvPr>
          <p:cNvSpPr txBox="1"/>
          <p:nvPr/>
        </p:nvSpPr>
        <p:spPr>
          <a:xfrm>
            <a:off x="9644474" y="5011674"/>
            <a:ext cx="2189231" cy="954107"/>
          </a:xfrm>
          <a:prstGeom prst="rect">
            <a:avLst/>
          </a:prstGeom>
          <a:noFill/>
        </p:spPr>
        <p:txBody>
          <a:bodyPr wrap="square">
            <a:spAutoFit/>
          </a:bodyPr>
          <a:lstStyle/>
          <a:p>
            <a:r>
              <a:rPr lang="en-US" sz="1400" kern="100" dirty="0">
                <a:effectLst/>
                <a:latin typeface="Calibri" panose="020F0502020204030204" pitchFamily="34" charset="0"/>
                <a:ea typeface="Calibri" panose="020F0502020204030204" pitchFamily="34" charset="0"/>
              </a:rPr>
              <a:t>unsustainable extraction of freshwater, minerals, and fisheries taking a toll on Earth's finite resources</a:t>
            </a:r>
            <a:endParaRPr lang="it-IT" sz="1400" dirty="0"/>
          </a:p>
        </p:txBody>
      </p:sp>
      <p:cxnSp>
        <p:nvCxnSpPr>
          <p:cNvPr id="30" name="Connettore diritto 29">
            <a:extLst>
              <a:ext uri="{FF2B5EF4-FFF2-40B4-BE49-F238E27FC236}">
                <a16:creationId xmlns:a16="http://schemas.microsoft.com/office/drawing/2014/main" id="{4D1146EB-C879-DFD5-2084-E93FEA9A81F3}"/>
              </a:ext>
            </a:extLst>
          </p:cNvPr>
          <p:cNvCxnSpPr/>
          <p:nvPr/>
        </p:nvCxnSpPr>
        <p:spPr>
          <a:xfrm>
            <a:off x="2703386" y="3255916"/>
            <a:ext cx="0" cy="2709865"/>
          </a:xfrm>
          <a:prstGeom prst="line">
            <a:avLst/>
          </a:prstGeom>
          <a:ln>
            <a:solidFill>
              <a:schemeClr val="bg2">
                <a:lumMod val="90000"/>
              </a:schemeClr>
            </a:solidFill>
            <a:prstDash val="lgDashDotDot"/>
          </a:ln>
        </p:spPr>
        <p:style>
          <a:lnRef idx="1">
            <a:schemeClr val="accent1"/>
          </a:lnRef>
          <a:fillRef idx="0">
            <a:schemeClr val="accent1"/>
          </a:fillRef>
          <a:effectRef idx="0">
            <a:schemeClr val="accent1"/>
          </a:effectRef>
          <a:fontRef idx="minor">
            <a:schemeClr val="tx1"/>
          </a:fontRef>
        </p:style>
      </p:cxnSp>
      <p:cxnSp>
        <p:nvCxnSpPr>
          <p:cNvPr id="31" name="Connettore diritto 30">
            <a:extLst>
              <a:ext uri="{FF2B5EF4-FFF2-40B4-BE49-F238E27FC236}">
                <a16:creationId xmlns:a16="http://schemas.microsoft.com/office/drawing/2014/main" id="{B3DA22FA-9AD4-71D4-FEB4-79498F64C0E0}"/>
              </a:ext>
            </a:extLst>
          </p:cNvPr>
          <p:cNvCxnSpPr/>
          <p:nvPr/>
        </p:nvCxnSpPr>
        <p:spPr>
          <a:xfrm>
            <a:off x="5083320" y="3255916"/>
            <a:ext cx="0" cy="2709865"/>
          </a:xfrm>
          <a:prstGeom prst="line">
            <a:avLst/>
          </a:prstGeom>
          <a:ln>
            <a:solidFill>
              <a:schemeClr val="bg2">
                <a:lumMod val="90000"/>
              </a:schemeClr>
            </a:solidFill>
            <a:prstDash val="lgDashDotDot"/>
          </a:ln>
        </p:spPr>
        <p:style>
          <a:lnRef idx="1">
            <a:schemeClr val="accent1"/>
          </a:lnRef>
          <a:fillRef idx="0">
            <a:schemeClr val="accent1"/>
          </a:fillRef>
          <a:effectRef idx="0">
            <a:schemeClr val="accent1"/>
          </a:effectRef>
          <a:fontRef idx="minor">
            <a:schemeClr val="tx1"/>
          </a:fontRef>
        </p:style>
      </p:cxnSp>
      <p:cxnSp>
        <p:nvCxnSpPr>
          <p:cNvPr id="32" name="Connettore diritto 31">
            <a:extLst>
              <a:ext uri="{FF2B5EF4-FFF2-40B4-BE49-F238E27FC236}">
                <a16:creationId xmlns:a16="http://schemas.microsoft.com/office/drawing/2014/main" id="{FB345529-7D3B-9BB6-4146-A6CA0C02BA7A}"/>
              </a:ext>
            </a:extLst>
          </p:cNvPr>
          <p:cNvCxnSpPr/>
          <p:nvPr/>
        </p:nvCxnSpPr>
        <p:spPr>
          <a:xfrm>
            <a:off x="7202618" y="3263482"/>
            <a:ext cx="0" cy="2709865"/>
          </a:xfrm>
          <a:prstGeom prst="line">
            <a:avLst/>
          </a:prstGeom>
          <a:ln>
            <a:solidFill>
              <a:schemeClr val="bg2">
                <a:lumMod val="90000"/>
              </a:schemeClr>
            </a:solidFill>
            <a:prstDash val="lgDashDotDot"/>
          </a:ln>
        </p:spPr>
        <p:style>
          <a:lnRef idx="1">
            <a:schemeClr val="accent1"/>
          </a:lnRef>
          <a:fillRef idx="0">
            <a:schemeClr val="accent1"/>
          </a:fillRef>
          <a:effectRef idx="0">
            <a:schemeClr val="accent1"/>
          </a:effectRef>
          <a:fontRef idx="minor">
            <a:schemeClr val="tx1"/>
          </a:fontRef>
        </p:style>
      </p:cxnSp>
      <p:cxnSp>
        <p:nvCxnSpPr>
          <p:cNvPr id="33" name="Connettore diritto 32">
            <a:extLst>
              <a:ext uri="{FF2B5EF4-FFF2-40B4-BE49-F238E27FC236}">
                <a16:creationId xmlns:a16="http://schemas.microsoft.com/office/drawing/2014/main" id="{1DB3362A-9649-3972-6BE2-E040ED02C832}"/>
              </a:ext>
            </a:extLst>
          </p:cNvPr>
          <p:cNvCxnSpPr/>
          <p:nvPr/>
        </p:nvCxnSpPr>
        <p:spPr>
          <a:xfrm>
            <a:off x="9482399" y="3266586"/>
            <a:ext cx="0" cy="2709865"/>
          </a:xfrm>
          <a:prstGeom prst="line">
            <a:avLst/>
          </a:prstGeom>
          <a:ln>
            <a:solidFill>
              <a:schemeClr val="bg2">
                <a:lumMod val="90000"/>
              </a:schemeClr>
            </a:solidFill>
            <a:prstDash val="lgDashDot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90495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7099E63-73D8-9D42-5FF6-E198B14E2BCB}"/>
              </a:ext>
            </a:extLst>
          </p:cNvPr>
          <p:cNvPicPr>
            <a:picLocks noChangeAspect="1"/>
          </p:cNvPicPr>
          <p:nvPr/>
        </p:nvPicPr>
        <p:blipFill>
          <a:blip r:embed="rId2"/>
          <a:stretch>
            <a:fillRect/>
          </a:stretch>
        </p:blipFill>
        <p:spPr>
          <a:xfrm>
            <a:off x="3023724" y="1270040"/>
            <a:ext cx="6008381" cy="5127875"/>
          </a:xfrm>
          <a:prstGeom prst="rect">
            <a:avLst/>
          </a:prstGeom>
        </p:spPr>
      </p:pic>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lstStyle/>
          <a:p>
            <a:r>
              <a:rPr lang="it-IT" sz="4400" dirty="0" err="1"/>
              <a:t>Sectors</a:t>
            </a:r>
            <a:r>
              <a:rPr lang="it-IT" sz="4400" dirty="0"/>
              <a:t> </a:t>
            </a:r>
            <a:r>
              <a:rPr lang="it-IT" sz="4400" dirty="0" err="1"/>
              <a:t>contributing</a:t>
            </a:r>
            <a:r>
              <a:rPr lang="it-IT" sz="4400" dirty="0"/>
              <a:t> to </a:t>
            </a:r>
            <a:r>
              <a:rPr lang="it-IT" sz="4400" dirty="0" err="1"/>
              <a:t>climate</a:t>
            </a:r>
            <a:r>
              <a:rPr lang="it-IT" sz="4400" dirty="0"/>
              <a:t> </a:t>
            </a:r>
            <a:r>
              <a:rPr lang="it-IT" sz="4400" dirty="0" err="1"/>
              <a:t>change</a:t>
            </a:r>
            <a:endParaRPr lang="en-GB" dirty="0"/>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sz="1200" dirty="0">
                <a:solidFill>
                  <a:schemeClr val="bg1">
                    <a:lumMod val="65000"/>
                  </a:schemeClr>
                </a:solidFill>
              </a:rPr>
              <a:t>Module: Horizontal skills / Learning Unit: Green skills / Sub Unit: Environmental impact assessment</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67</a:t>
            </a:fld>
            <a:endParaRPr lang="en-US" dirty="0"/>
          </a:p>
        </p:txBody>
      </p:sp>
      <p:sp>
        <p:nvSpPr>
          <p:cNvPr id="4" name="CasellaDiTesto 3">
            <a:extLst>
              <a:ext uri="{FF2B5EF4-FFF2-40B4-BE49-F238E27FC236}">
                <a16:creationId xmlns:a16="http://schemas.microsoft.com/office/drawing/2014/main" id="{48AD43B5-FE0F-0B9A-48AB-57F4C490D4C0}"/>
              </a:ext>
            </a:extLst>
          </p:cNvPr>
          <p:cNvSpPr txBox="1"/>
          <p:nvPr/>
        </p:nvSpPr>
        <p:spPr>
          <a:xfrm>
            <a:off x="10065009" y="5977266"/>
            <a:ext cx="2120381" cy="261610"/>
          </a:xfrm>
          <a:prstGeom prst="rect">
            <a:avLst/>
          </a:prstGeom>
          <a:noFill/>
        </p:spPr>
        <p:txBody>
          <a:bodyPr wrap="square">
            <a:spAutoFit/>
          </a:bodyPr>
          <a:lstStyle/>
          <a:p>
            <a:r>
              <a:rPr lang="en-GB" sz="1100" dirty="0">
                <a:solidFill>
                  <a:srgbClr val="000000"/>
                </a:solidFill>
                <a:effectLst/>
                <a:latin typeface="Calibri" panose="020F0502020204030204" pitchFamily="34" charset="0"/>
                <a:ea typeface="Times New Roman" panose="02020603050405020304" pitchFamily="18" charset="0"/>
              </a:rPr>
              <a:t>(Source: </a:t>
            </a:r>
            <a:r>
              <a:rPr lang="en-GB" sz="1100" u="sng"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hlinkClick r:id="rId3"/>
              </a:rPr>
              <a:t>OurWorldInData</a:t>
            </a:r>
            <a:r>
              <a:rPr lang="en-GB" sz="1100" u="sng" dirty="0">
                <a:solidFill>
                  <a:srgbClr val="0000FF"/>
                </a:solidFill>
                <a:effectLst/>
                <a:latin typeface="Calibri" panose="020F0502020204030204" pitchFamily="34" charset="0"/>
                <a:ea typeface="Times New Roman" panose="02020603050405020304" pitchFamily="18" charset="0"/>
              </a:rPr>
              <a:t>, 2021</a:t>
            </a:r>
            <a:r>
              <a:rPr lang="en-GB" sz="1100" dirty="0">
                <a:solidFill>
                  <a:srgbClr val="000000"/>
                </a:solidFill>
                <a:effectLst/>
                <a:latin typeface="Calibri" panose="020F0502020204030204" pitchFamily="34" charset="0"/>
                <a:ea typeface="Times New Roman" panose="02020603050405020304" pitchFamily="18" charset="0"/>
              </a:rPr>
              <a:t>)</a:t>
            </a:r>
            <a:endParaRPr lang="it-IT" sz="1100" dirty="0"/>
          </a:p>
        </p:txBody>
      </p:sp>
    </p:spTree>
    <p:extLst>
      <p:ext uri="{BB962C8B-B14F-4D97-AF65-F5344CB8AC3E}">
        <p14:creationId xmlns:p14="http://schemas.microsoft.com/office/powerpoint/2010/main" val="38158467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normAutofit fontScale="90000"/>
          </a:bodyPr>
          <a:lstStyle/>
          <a:p>
            <a:r>
              <a:rPr lang="it-IT" sz="4400" dirty="0"/>
              <a:t>The </a:t>
            </a:r>
            <a:r>
              <a:rPr lang="it-IT" sz="4400" dirty="0" err="1"/>
              <a:t>role</a:t>
            </a:r>
            <a:r>
              <a:rPr lang="it-IT" sz="4400" dirty="0"/>
              <a:t> of </a:t>
            </a:r>
            <a:r>
              <a:rPr lang="it-IT" sz="4400" dirty="0" err="1"/>
              <a:t>agriculture</a:t>
            </a:r>
            <a:r>
              <a:rPr lang="it-IT" sz="4400" dirty="0"/>
              <a:t> in an </a:t>
            </a:r>
            <a:r>
              <a:rPr lang="it-IT" sz="4400" dirty="0" err="1"/>
              <a:t>ever-changing</a:t>
            </a:r>
            <a:r>
              <a:rPr lang="it-IT" sz="4400" dirty="0"/>
              <a:t> </a:t>
            </a:r>
            <a:r>
              <a:rPr lang="it-IT" sz="4400" dirty="0" err="1"/>
              <a:t>climate</a:t>
            </a:r>
            <a:endParaRPr lang="en-GB" dirty="0"/>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sz="1200" dirty="0">
                <a:solidFill>
                  <a:schemeClr val="bg1">
                    <a:lumMod val="65000"/>
                  </a:schemeClr>
                </a:solidFill>
              </a:rPr>
              <a:t>Module: Horizontal skills / Learning Unit: Green skills / Sub Unit: Environmental impact assessment</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68</a:t>
            </a:fld>
            <a:endParaRPr lang="en-US" dirty="0"/>
          </a:p>
        </p:txBody>
      </p:sp>
      <p:sp>
        <p:nvSpPr>
          <p:cNvPr id="5" name="CasellaDiTesto 4">
            <a:extLst>
              <a:ext uri="{FF2B5EF4-FFF2-40B4-BE49-F238E27FC236}">
                <a16:creationId xmlns:a16="http://schemas.microsoft.com/office/drawing/2014/main" id="{9FF4E27C-6C3E-ECDC-E65B-B141C14DFB23}"/>
              </a:ext>
            </a:extLst>
          </p:cNvPr>
          <p:cNvSpPr txBox="1"/>
          <p:nvPr/>
        </p:nvSpPr>
        <p:spPr>
          <a:xfrm>
            <a:off x="659561" y="1690688"/>
            <a:ext cx="10802521" cy="369332"/>
          </a:xfrm>
          <a:prstGeom prst="rect">
            <a:avLst/>
          </a:prstGeom>
          <a:noFill/>
        </p:spPr>
        <p:txBody>
          <a:bodyPr wrap="square" rtlCol="0">
            <a:spAutoFit/>
          </a:bodyPr>
          <a:lstStyle/>
          <a:p>
            <a:pPr algn="just"/>
            <a:r>
              <a:rPr lang="en-US" kern="100" dirty="0">
                <a:latin typeface="Calibri" panose="020F0502020204030204" pitchFamily="34" charset="0"/>
                <a:ea typeface="Calibri" panose="020F0502020204030204" pitchFamily="34" charset="0"/>
              </a:rPr>
              <a:t>A</a:t>
            </a:r>
            <a:r>
              <a:rPr lang="en-US" sz="1800" kern="100" dirty="0">
                <a:effectLst/>
                <a:latin typeface="Calibri" panose="020F0502020204030204" pitchFamily="34" charset="0"/>
                <a:ea typeface="Calibri" panose="020F0502020204030204" pitchFamily="34" charset="0"/>
              </a:rPr>
              <a:t>griculture plays a complex and multifaceted role, being both a </a:t>
            </a:r>
            <a:r>
              <a:rPr lang="en-US" sz="1800" b="1" kern="100" dirty="0">
                <a:effectLst/>
                <a:latin typeface="Calibri" panose="020F0502020204030204" pitchFamily="34" charset="0"/>
                <a:ea typeface="Calibri" panose="020F0502020204030204" pitchFamily="34" charset="0"/>
              </a:rPr>
              <a:t>threat</a:t>
            </a:r>
            <a:r>
              <a:rPr lang="en-US" sz="1800" kern="100" dirty="0">
                <a:effectLst/>
                <a:latin typeface="Calibri" panose="020F0502020204030204" pitchFamily="34" charset="0"/>
                <a:ea typeface="Calibri" panose="020F0502020204030204" pitchFamily="34" charset="0"/>
              </a:rPr>
              <a:t> and a </a:t>
            </a:r>
            <a:r>
              <a:rPr lang="en-US" sz="1800" b="1" kern="100" dirty="0">
                <a:effectLst/>
                <a:latin typeface="Calibri" panose="020F0502020204030204" pitchFamily="34" charset="0"/>
                <a:ea typeface="Calibri" panose="020F0502020204030204" pitchFamily="34" charset="0"/>
              </a:rPr>
              <a:t>potential solution </a:t>
            </a:r>
            <a:r>
              <a:rPr lang="en-US" sz="1800" kern="100" dirty="0">
                <a:effectLst/>
                <a:latin typeface="Calibri" panose="020F0502020204030204" pitchFamily="34" charset="0"/>
                <a:ea typeface="Calibri" panose="020F0502020204030204" pitchFamily="34" charset="0"/>
              </a:rPr>
              <a:t>to climate change. </a:t>
            </a:r>
            <a:endParaRPr lang="it-IT" b="1" u="sng" dirty="0"/>
          </a:p>
        </p:txBody>
      </p:sp>
      <p:sp>
        <p:nvSpPr>
          <p:cNvPr id="6" name="CasellaDiTesto 5">
            <a:extLst>
              <a:ext uri="{FF2B5EF4-FFF2-40B4-BE49-F238E27FC236}">
                <a16:creationId xmlns:a16="http://schemas.microsoft.com/office/drawing/2014/main" id="{02520EB9-4CC6-9DF5-0771-A917F2FA57C1}"/>
              </a:ext>
            </a:extLst>
          </p:cNvPr>
          <p:cNvSpPr txBox="1"/>
          <p:nvPr/>
        </p:nvSpPr>
        <p:spPr>
          <a:xfrm>
            <a:off x="4374501" y="2452106"/>
            <a:ext cx="3507165" cy="523220"/>
          </a:xfrm>
          <a:prstGeom prst="rect">
            <a:avLst/>
          </a:prstGeom>
          <a:noFill/>
        </p:spPr>
        <p:txBody>
          <a:bodyPr wrap="square" rtlCol="0">
            <a:spAutoFit/>
          </a:bodyPr>
          <a:lstStyle/>
          <a:p>
            <a:pPr algn="just"/>
            <a:r>
              <a:rPr lang="en-US" sz="2800" b="1" kern="100" dirty="0">
                <a:ea typeface="Calibri" panose="020F0502020204030204" pitchFamily="34" charset="0"/>
                <a:cs typeface="Calibri" panose="020F0502020204030204" pitchFamily="34" charset="0"/>
              </a:rPr>
              <a:t>Agriculture as a </a:t>
            </a:r>
            <a:r>
              <a:rPr lang="en-GB" sz="2800" b="1" u="sng" kern="100" dirty="0">
                <a:uFill>
                  <a:solidFill>
                    <a:schemeClr val="accent6"/>
                  </a:solidFill>
                </a:uFill>
                <a:ea typeface="Calibri" panose="020F0502020204030204" pitchFamily="34" charset="0"/>
                <a:cs typeface="Calibri" panose="020F0502020204030204" pitchFamily="34" charset="0"/>
              </a:rPr>
              <a:t>threat</a:t>
            </a:r>
            <a:endParaRPr lang="en-GB" sz="2800" b="1" u="sng" dirty="0">
              <a:uFill>
                <a:solidFill>
                  <a:schemeClr val="accent6"/>
                </a:solidFill>
              </a:uFill>
            </a:endParaRPr>
          </a:p>
        </p:txBody>
      </p:sp>
      <p:sp>
        <p:nvSpPr>
          <p:cNvPr id="7" name="CasellaDiTesto 6">
            <a:extLst>
              <a:ext uri="{FF2B5EF4-FFF2-40B4-BE49-F238E27FC236}">
                <a16:creationId xmlns:a16="http://schemas.microsoft.com/office/drawing/2014/main" id="{9690AE94-C8A7-3DB9-1BB9-43BFD86B021F}"/>
              </a:ext>
            </a:extLst>
          </p:cNvPr>
          <p:cNvSpPr txBox="1"/>
          <p:nvPr/>
        </p:nvSpPr>
        <p:spPr>
          <a:xfrm>
            <a:off x="1253118" y="3367412"/>
            <a:ext cx="10521787" cy="923330"/>
          </a:xfrm>
          <a:prstGeom prst="rect">
            <a:avLst/>
          </a:prstGeom>
          <a:noFill/>
        </p:spPr>
        <p:txBody>
          <a:bodyPr wrap="square" rtlCol="0">
            <a:spAutoFit/>
          </a:bodyPr>
          <a:lstStyle/>
          <a:p>
            <a:r>
              <a:rPr lang="it-IT" u="sng" dirty="0"/>
              <a:t>SOURCE OF GHG EMISSIONS</a:t>
            </a:r>
            <a:r>
              <a:rPr lang="it-IT" dirty="0"/>
              <a:t>: </a:t>
            </a:r>
            <a:r>
              <a:rPr lang="it-IT" dirty="0" err="1"/>
              <a:t>Besides</a:t>
            </a:r>
            <a:r>
              <a:rPr lang="it-IT" dirty="0"/>
              <a:t> the energy </a:t>
            </a:r>
            <a:r>
              <a:rPr lang="it-IT" dirty="0" err="1"/>
              <a:t>required</a:t>
            </a:r>
            <a:r>
              <a:rPr lang="it-IT" dirty="0"/>
              <a:t> to </a:t>
            </a:r>
            <a:r>
              <a:rPr lang="it-IT" dirty="0" err="1"/>
              <a:t>carry</a:t>
            </a:r>
            <a:r>
              <a:rPr lang="it-IT" dirty="0"/>
              <a:t> out </a:t>
            </a:r>
            <a:r>
              <a:rPr lang="it-IT" dirty="0" err="1"/>
              <a:t>agricultural</a:t>
            </a:r>
            <a:r>
              <a:rPr lang="it-IT" dirty="0"/>
              <a:t> activities, </a:t>
            </a:r>
            <a:r>
              <a:rPr lang="it-IT" b="1" dirty="0" err="1"/>
              <a:t>livestock</a:t>
            </a:r>
            <a:r>
              <a:rPr lang="it-IT" dirty="0"/>
              <a:t> and </a:t>
            </a:r>
            <a:r>
              <a:rPr lang="it-IT" b="1" dirty="0" err="1"/>
              <a:t>manure</a:t>
            </a:r>
            <a:r>
              <a:rPr lang="it-IT" dirty="0"/>
              <a:t> are the </a:t>
            </a:r>
            <a:r>
              <a:rPr lang="it-IT" dirty="0" err="1"/>
              <a:t>main</a:t>
            </a:r>
            <a:r>
              <a:rPr lang="it-IT" dirty="0"/>
              <a:t> </a:t>
            </a:r>
            <a:r>
              <a:rPr lang="it-IT" dirty="0" err="1"/>
              <a:t>contributors</a:t>
            </a:r>
            <a:r>
              <a:rPr lang="it-IT" dirty="0"/>
              <a:t> of </a:t>
            </a:r>
            <a:r>
              <a:rPr lang="it-IT" i="1" dirty="0" err="1"/>
              <a:t>methane</a:t>
            </a:r>
            <a:r>
              <a:rPr lang="it-IT" dirty="0"/>
              <a:t> (</a:t>
            </a:r>
            <a:r>
              <a:rPr lang="it-IT" dirty="0" err="1"/>
              <a:t>enetic</a:t>
            </a:r>
            <a:r>
              <a:rPr lang="it-IT" dirty="0"/>
              <a:t> </a:t>
            </a:r>
            <a:r>
              <a:rPr lang="it-IT" dirty="0" err="1"/>
              <a:t>fermentation</a:t>
            </a:r>
            <a:r>
              <a:rPr lang="it-IT" dirty="0"/>
              <a:t>) and </a:t>
            </a:r>
            <a:r>
              <a:rPr lang="it-IT" i="1" dirty="0" err="1"/>
              <a:t>nitous</a:t>
            </a:r>
            <a:r>
              <a:rPr lang="it-IT" i="1" dirty="0"/>
              <a:t> </a:t>
            </a:r>
            <a:r>
              <a:rPr lang="it-IT" i="1" dirty="0" err="1"/>
              <a:t>oxide</a:t>
            </a:r>
            <a:r>
              <a:rPr lang="it-IT" i="1" dirty="0"/>
              <a:t> </a:t>
            </a:r>
            <a:r>
              <a:rPr lang="it-IT" dirty="0"/>
              <a:t>(</a:t>
            </a:r>
            <a:r>
              <a:rPr lang="en-US" sz="1800" kern="100" dirty="0">
                <a:effectLst/>
                <a:latin typeface="Calibri" panose="020F0502020204030204" pitchFamily="34" charset="0"/>
                <a:ea typeface="Calibri" panose="020F0502020204030204" pitchFamily="34" charset="0"/>
              </a:rPr>
              <a:t>manure management and the use of synthetic fertilizers).</a:t>
            </a:r>
            <a:endParaRPr lang="it-IT" dirty="0"/>
          </a:p>
        </p:txBody>
      </p:sp>
      <p:pic>
        <p:nvPicPr>
          <p:cNvPr id="10" name="Immagine 9">
            <a:extLst>
              <a:ext uri="{FF2B5EF4-FFF2-40B4-BE49-F238E27FC236}">
                <a16:creationId xmlns:a16="http://schemas.microsoft.com/office/drawing/2014/main" id="{761576CA-F40A-3D61-1D74-E120E34ED4F1}"/>
              </a:ext>
            </a:extLst>
          </p:cNvPr>
          <p:cNvPicPr>
            <a:picLocks noChangeAspect="1"/>
          </p:cNvPicPr>
          <p:nvPr/>
        </p:nvPicPr>
        <p:blipFill>
          <a:blip r:embed="rId2">
            <a:duotone>
              <a:schemeClr val="accent3">
                <a:shade val="45000"/>
                <a:satMod val="135000"/>
              </a:schemeClr>
              <a:prstClr val="white"/>
            </a:duotone>
          </a:blip>
          <a:stretch>
            <a:fillRect/>
          </a:stretch>
        </p:blipFill>
        <p:spPr>
          <a:xfrm>
            <a:off x="161462" y="3299232"/>
            <a:ext cx="996198" cy="914399"/>
          </a:xfrm>
          <a:prstGeom prst="rect">
            <a:avLst/>
          </a:prstGeom>
        </p:spPr>
      </p:pic>
      <p:sp>
        <p:nvSpPr>
          <p:cNvPr id="11" name="CasellaDiTesto 10">
            <a:extLst>
              <a:ext uri="{FF2B5EF4-FFF2-40B4-BE49-F238E27FC236}">
                <a16:creationId xmlns:a16="http://schemas.microsoft.com/office/drawing/2014/main" id="{F4EBFC14-A2CE-067E-D5E5-F3BA10419488}"/>
              </a:ext>
            </a:extLst>
          </p:cNvPr>
          <p:cNvSpPr txBox="1"/>
          <p:nvPr/>
        </p:nvSpPr>
        <p:spPr>
          <a:xfrm>
            <a:off x="298613" y="5042938"/>
            <a:ext cx="10521787" cy="923330"/>
          </a:xfrm>
          <a:prstGeom prst="rect">
            <a:avLst/>
          </a:prstGeom>
          <a:noFill/>
        </p:spPr>
        <p:txBody>
          <a:bodyPr wrap="square" rtlCol="0">
            <a:spAutoFit/>
          </a:bodyPr>
          <a:lstStyle/>
          <a:p>
            <a:r>
              <a:rPr lang="it-IT" u="sng" dirty="0"/>
              <a:t>MAIN DRIVER OF DEFORESTATION</a:t>
            </a:r>
            <a:r>
              <a:rPr lang="it-IT" dirty="0"/>
              <a:t>: </a:t>
            </a:r>
            <a:r>
              <a:rPr lang="en-US" dirty="0"/>
              <a:t>Every year the world loses around 5 million hectares of forest. 95% of this occurs in the tropics. At least three-quarters of this is driven by agriculture – clearing forests to grow crops, raise livestock and produce products.</a:t>
            </a:r>
            <a:endParaRPr lang="it-IT" dirty="0"/>
          </a:p>
        </p:txBody>
      </p:sp>
      <p:pic>
        <p:nvPicPr>
          <p:cNvPr id="12" name="Immagine 11">
            <a:extLst>
              <a:ext uri="{FF2B5EF4-FFF2-40B4-BE49-F238E27FC236}">
                <a16:creationId xmlns:a16="http://schemas.microsoft.com/office/drawing/2014/main" id="{8FE69C21-8B27-B50E-A16C-9FDE1651F5D2}"/>
              </a:ext>
            </a:extLst>
          </p:cNvPr>
          <p:cNvPicPr>
            <a:picLocks noChangeAspect="1"/>
          </p:cNvPicPr>
          <p:nvPr/>
        </p:nvPicPr>
        <p:blipFill>
          <a:blip r:embed="rId3">
            <a:duotone>
              <a:schemeClr val="accent2">
                <a:shade val="45000"/>
                <a:satMod val="135000"/>
              </a:schemeClr>
              <a:prstClr val="white"/>
            </a:duotone>
          </a:blip>
          <a:stretch>
            <a:fillRect/>
          </a:stretch>
        </p:blipFill>
        <p:spPr>
          <a:xfrm>
            <a:off x="10878190" y="4668509"/>
            <a:ext cx="1167783" cy="1102361"/>
          </a:xfrm>
          <a:prstGeom prst="rect">
            <a:avLst/>
          </a:prstGeom>
        </p:spPr>
      </p:pic>
    </p:spTree>
    <p:extLst>
      <p:ext uri="{BB962C8B-B14F-4D97-AF65-F5344CB8AC3E}">
        <p14:creationId xmlns:p14="http://schemas.microsoft.com/office/powerpoint/2010/main" val="10147531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sz="1200" dirty="0">
                <a:solidFill>
                  <a:schemeClr val="bg1">
                    <a:lumMod val="65000"/>
                  </a:schemeClr>
                </a:solidFill>
              </a:rPr>
              <a:t>Module: Horizontal skills / Learning Unit: Green skills / Sub Unit: Environmental impact assessment</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69</a:t>
            </a:fld>
            <a:endParaRPr lang="en-US" dirty="0"/>
          </a:p>
        </p:txBody>
      </p:sp>
      <p:pic>
        <p:nvPicPr>
          <p:cNvPr id="5" name="Immagine 4">
            <a:extLst>
              <a:ext uri="{FF2B5EF4-FFF2-40B4-BE49-F238E27FC236}">
                <a16:creationId xmlns:a16="http://schemas.microsoft.com/office/drawing/2014/main" id="{E8AF8E0C-8C5D-15A6-0589-69C4A4E1F0D1}"/>
              </a:ext>
            </a:extLst>
          </p:cNvPr>
          <p:cNvPicPr>
            <a:picLocks noChangeAspect="1"/>
          </p:cNvPicPr>
          <p:nvPr/>
        </p:nvPicPr>
        <p:blipFill>
          <a:blip r:embed="rId2"/>
          <a:stretch>
            <a:fillRect/>
          </a:stretch>
        </p:blipFill>
        <p:spPr>
          <a:xfrm>
            <a:off x="2150297" y="882221"/>
            <a:ext cx="8285584" cy="5467739"/>
          </a:xfrm>
          <a:prstGeom prst="rect">
            <a:avLst/>
          </a:prstGeom>
        </p:spPr>
      </p:pic>
      <p:sp>
        <p:nvSpPr>
          <p:cNvPr id="10" name="CasellaDiTesto 9">
            <a:extLst>
              <a:ext uri="{FF2B5EF4-FFF2-40B4-BE49-F238E27FC236}">
                <a16:creationId xmlns:a16="http://schemas.microsoft.com/office/drawing/2014/main" id="{3BD6DBB9-6E38-9D7E-8D04-513F519CC522}"/>
              </a:ext>
            </a:extLst>
          </p:cNvPr>
          <p:cNvSpPr txBox="1"/>
          <p:nvPr/>
        </p:nvSpPr>
        <p:spPr>
          <a:xfrm>
            <a:off x="9836409" y="5815385"/>
            <a:ext cx="2120381" cy="261610"/>
          </a:xfrm>
          <a:prstGeom prst="rect">
            <a:avLst/>
          </a:prstGeom>
          <a:noFill/>
        </p:spPr>
        <p:txBody>
          <a:bodyPr wrap="square">
            <a:spAutoFit/>
          </a:bodyPr>
          <a:lstStyle/>
          <a:p>
            <a:r>
              <a:rPr lang="en-GB" sz="1100" dirty="0">
                <a:solidFill>
                  <a:srgbClr val="000000"/>
                </a:solidFill>
                <a:effectLst/>
                <a:latin typeface="Calibri" panose="020F0502020204030204" pitchFamily="34" charset="0"/>
                <a:ea typeface="Times New Roman" panose="02020603050405020304" pitchFamily="18" charset="0"/>
              </a:rPr>
              <a:t>(Source: </a:t>
            </a:r>
            <a:r>
              <a:rPr lang="en-GB" sz="1100" u="sng"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hlinkClick r:id="rId3"/>
              </a:rPr>
              <a:t>OurWorldInData</a:t>
            </a:r>
            <a:r>
              <a:rPr lang="en-GB" sz="1100" u="sng" dirty="0">
                <a:solidFill>
                  <a:srgbClr val="0000FF"/>
                </a:solidFill>
                <a:effectLst/>
                <a:latin typeface="Calibri" panose="020F0502020204030204" pitchFamily="34" charset="0"/>
                <a:ea typeface="Times New Roman" panose="02020603050405020304" pitchFamily="18" charset="0"/>
                <a:hlinkClick r:id="rId3"/>
              </a:rPr>
              <a:t>, 2021</a:t>
            </a:r>
            <a:r>
              <a:rPr lang="en-GB" sz="1100" dirty="0">
                <a:solidFill>
                  <a:srgbClr val="000000"/>
                </a:solidFill>
                <a:effectLst/>
                <a:latin typeface="Calibri" panose="020F0502020204030204" pitchFamily="34" charset="0"/>
                <a:ea typeface="Times New Roman" panose="02020603050405020304" pitchFamily="18" charset="0"/>
              </a:rPr>
              <a:t>)</a:t>
            </a:r>
            <a:endParaRPr lang="it-IT" sz="1100" dirty="0"/>
          </a:p>
        </p:txBody>
      </p:sp>
    </p:spTree>
    <p:extLst>
      <p:ext uri="{BB962C8B-B14F-4D97-AF65-F5344CB8AC3E}">
        <p14:creationId xmlns:p14="http://schemas.microsoft.com/office/powerpoint/2010/main" val="2972886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lstStyle/>
          <a:p>
            <a:r>
              <a:rPr lang="en-US" sz="4400" dirty="0"/>
              <a:t>The three pillars of Sustainability: examples</a:t>
            </a:r>
            <a:endParaRPr lang="en-GB" dirty="0"/>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sz="1200" dirty="0">
                <a:solidFill>
                  <a:schemeClr val="bg1">
                    <a:lumMod val="65000"/>
                  </a:schemeClr>
                </a:solidFill>
              </a:rPr>
              <a:t>Module: Horizontal skills / Learning Unit: Green skills / Sub Unit: Sustainability and related concepts</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7</a:t>
            </a:fld>
            <a:endParaRPr lang="en-US" dirty="0"/>
          </a:p>
        </p:txBody>
      </p:sp>
      <p:sp>
        <p:nvSpPr>
          <p:cNvPr id="4" name="Segnaposto contenuto 7">
            <a:extLst>
              <a:ext uri="{FF2B5EF4-FFF2-40B4-BE49-F238E27FC236}">
                <a16:creationId xmlns:a16="http://schemas.microsoft.com/office/drawing/2014/main" id="{CD748719-E857-F999-B714-69046D25E37C}"/>
              </a:ext>
            </a:extLst>
          </p:cNvPr>
          <p:cNvSpPr txBox="1">
            <a:spLocks/>
          </p:cNvSpPr>
          <p:nvPr/>
        </p:nvSpPr>
        <p:spPr>
          <a:xfrm>
            <a:off x="2377440" y="3030583"/>
            <a:ext cx="8976360" cy="3146380"/>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500" dirty="0">
              <a:solidFill>
                <a:srgbClr val="000000"/>
              </a:solidFill>
              <a:latin typeface="Calibri" panose="020F0502020204030204" pitchFamily="34" charset="0"/>
              <a:ea typeface="Calibri" panose="020F0502020204030204" pitchFamily="34" charset="0"/>
            </a:endParaRPr>
          </a:p>
          <a:p>
            <a:endParaRPr lang="en-US" sz="3500" dirty="0">
              <a:solidFill>
                <a:srgbClr val="000000"/>
              </a:solidFill>
              <a:latin typeface="Calibri" panose="020F0502020204030204" pitchFamily="34" charset="0"/>
              <a:ea typeface="Calibri" panose="020F0502020204030204" pitchFamily="34" charset="0"/>
            </a:endParaRPr>
          </a:p>
          <a:p>
            <a:pPr marL="0" indent="0">
              <a:buNone/>
            </a:pPr>
            <a:endParaRPr lang="en-US" sz="3500" dirty="0">
              <a:solidFill>
                <a:srgbClr val="000000"/>
              </a:solidFill>
              <a:latin typeface="Calibri" panose="020F0502020204030204" pitchFamily="34" charset="0"/>
              <a:ea typeface="Calibri" panose="020F0502020204030204" pitchFamily="34" charset="0"/>
            </a:endParaRPr>
          </a:p>
          <a:p>
            <a:endParaRPr lang="en-US" sz="3500" dirty="0">
              <a:solidFill>
                <a:srgbClr val="000000"/>
              </a:solidFill>
              <a:latin typeface="Calibri" panose="020F0502020204030204" pitchFamily="34" charset="0"/>
              <a:ea typeface="Calibri" panose="020F0502020204030204" pitchFamily="34" charset="0"/>
            </a:endParaRPr>
          </a:p>
          <a:p>
            <a:pPr algn="just"/>
            <a:r>
              <a:rPr lang="en-US" sz="3500" b="1" dirty="0">
                <a:solidFill>
                  <a:srgbClr val="000000"/>
                </a:solidFill>
                <a:effectLst/>
                <a:latin typeface="Calibri" panose="020F0502020204030204" pitchFamily="34" charset="0"/>
                <a:ea typeface="Calibri" panose="020F0502020204030204" pitchFamily="34" charset="0"/>
              </a:rPr>
              <a:t>Community-Supported Agriculture (CSA) programs </a:t>
            </a:r>
            <a:r>
              <a:rPr lang="en-US" sz="3500" dirty="0">
                <a:solidFill>
                  <a:srgbClr val="000000"/>
                </a:solidFill>
                <a:effectLst/>
                <a:latin typeface="Calibri" panose="020F0502020204030204" pitchFamily="34" charset="0"/>
                <a:ea typeface="Calibri" panose="020F0502020204030204" pitchFamily="34" charset="0"/>
              </a:rPr>
              <a:t>connect local farmers with consumers in their community. People buy "shares" of the farm's produce in advance and receive regular deliveries of fresh, seasonal produce.</a:t>
            </a:r>
            <a:endParaRPr lang="en-US" sz="3500" dirty="0">
              <a:solidFill>
                <a:srgbClr val="000000"/>
              </a:solidFill>
              <a:latin typeface="Calibri" panose="020F0502020204030204" pitchFamily="34" charset="0"/>
              <a:ea typeface="Calibri" panose="020F0502020204030204" pitchFamily="34" charset="0"/>
            </a:endParaRPr>
          </a:p>
          <a:p>
            <a:pPr marL="0" indent="0">
              <a:buNone/>
            </a:pPr>
            <a:endParaRPr lang="en-US" sz="3500" dirty="0">
              <a:solidFill>
                <a:srgbClr val="000000"/>
              </a:solidFill>
              <a:latin typeface="Calibri" panose="020F0502020204030204" pitchFamily="34" charset="0"/>
              <a:ea typeface="Calibri" panose="020F0502020204030204" pitchFamily="34" charset="0"/>
            </a:endParaRPr>
          </a:p>
          <a:p>
            <a:r>
              <a:rPr lang="en-US" sz="3500" b="1" dirty="0">
                <a:solidFill>
                  <a:srgbClr val="000000"/>
                </a:solidFill>
                <a:latin typeface="Calibri" panose="020F0502020204030204" pitchFamily="34" charset="0"/>
                <a:ea typeface="Calibri" panose="020F0502020204030204" pitchFamily="34" charset="0"/>
              </a:rPr>
              <a:t>S</a:t>
            </a:r>
            <a:r>
              <a:rPr lang="en-US" sz="3500" b="1" dirty="0">
                <a:solidFill>
                  <a:srgbClr val="000000"/>
                </a:solidFill>
                <a:effectLst/>
                <a:latin typeface="Calibri" panose="020F0502020204030204" pitchFamily="34" charset="0"/>
                <a:ea typeface="Calibri" panose="020F0502020204030204" pitchFamily="34" charset="0"/>
              </a:rPr>
              <a:t>ustainable farming practices </a:t>
            </a:r>
            <a:r>
              <a:rPr lang="en-US" sz="3500" dirty="0">
                <a:solidFill>
                  <a:srgbClr val="000000"/>
                </a:solidFill>
                <a:effectLst/>
                <a:latin typeface="Calibri" panose="020F0502020204030204" pitchFamily="34" charset="0"/>
                <a:ea typeface="Calibri" panose="020F0502020204030204" pitchFamily="34" charset="0"/>
              </a:rPr>
              <a:t>contribute to economic sustainability by using technology and data to optimize resource use, reducing costs for farmers or improving soil health, eventually leading to higher yields over time and economic benefits.</a:t>
            </a:r>
            <a:endParaRPr lang="it-IT" sz="3500" dirty="0"/>
          </a:p>
          <a:p>
            <a:endParaRPr lang="en-GB" dirty="0"/>
          </a:p>
        </p:txBody>
      </p:sp>
      <p:pic>
        <p:nvPicPr>
          <p:cNvPr id="5" name="Immagine 4">
            <a:extLst>
              <a:ext uri="{FF2B5EF4-FFF2-40B4-BE49-F238E27FC236}">
                <a16:creationId xmlns:a16="http://schemas.microsoft.com/office/drawing/2014/main" id="{69C4BAAA-C3CA-C12D-7A1D-EAED9B07DB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095" y="2808015"/>
            <a:ext cx="977900" cy="914400"/>
          </a:xfrm>
          <a:prstGeom prst="rect">
            <a:avLst/>
          </a:prstGeom>
        </p:spPr>
      </p:pic>
      <p:pic>
        <p:nvPicPr>
          <p:cNvPr id="6" name="Immagine 5">
            <a:extLst>
              <a:ext uri="{FF2B5EF4-FFF2-40B4-BE49-F238E27FC236}">
                <a16:creationId xmlns:a16="http://schemas.microsoft.com/office/drawing/2014/main" id="{B0627415-5F42-C465-C34C-8E1CB8A4F7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622" y="3860644"/>
            <a:ext cx="1172845" cy="933450"/>
          </a:xfrm>
          <a:prstGeom prst="rect">
            <a:avLst/>
          </a:prstGeom>
        </p:spPr>
      </p:pic>
      <p:pic>
        <p:nvPicPr>
          <p:cNvPr id="10" name="Immagine 9">
            <a:extLst>
              <a:ext uri="{FF2B5EF4-FFF2-40B4-BE49-F238E27FC236}">
                <a16:creationId xmlns:a16="http://schemas.microsoft.com/office/drawing/2014/main" id="{1A386745-6083-D441-CADC-96872FE07B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491" y="4987925"/>
            <a:ext cx="1146175" cy="1057275"/>
          </a:xfrm>
          <a:prstGeom prst="rect">
            <a:avLst/>
          </a:prstGeom>
        </p:spPr>
      </p:pic>
      <p:pic>
        <p:nvPicPr>
          <p:cNvPr id="12" name="Immagine 11">
            <a:extLst>
              <a:ext uri="{FF2B5EF4-FFF2-40B4-BE49-F238E27FC236}">
                <a16:creationId xmlns:a16="http://schemas.microsoft.com/office/drawing/2014/main" id="{604DC91A-05A5-AF8C-38A9-C22953974B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5396" y="1482272"/>
            <a:ext cx="2608404" cy="2562225"/>
          </a:xfrm>
          <a:prstGeom prst="rect">
            <a:avLst/>
          </a:prstGeom>
        </p:spPr>
      </p:pic>
      <p:sp>
        <p:nvSpPr>
          <p:cNvPr id="14" name="CasellaDiTesto 13">
            <a:extLst>
              <a:ext uri="{FF2B5EF4-FFF2-40B4-BE49-F238E27FC236}">
                <a16:creationId xmlns:a16="http://schemas.microsoft.com/office/drawing/2014/main" id="{2633ECCD-2D51-96C3-5D00-3630FC8F3BEC}"/>
              </a:ext>
            </a:extLst>
          </p:cNvPr>
          <p:cNvSpPr txBox="1"/>
          <p:nvPr/>
        </p:nvSpPr>
        <p:spPr>
          <a:xfrm>
            <a:off x="2401805" y="2764452"/>
            <a:ext cx="6093618" cy="1200329"/>
          </a:xfrm>
          <a:prstGeom prst="rect">
            <a:avLst/>
          </a:prstGeom>
          <a:noFill/>
        </p:spPr>
        <p:txBody>
          <a:bodyPr wrap="square">
            <a:spAutoFit/>
          </a:bodyPr>
          <a:lstStyle/>
          <a:p>
            <a:pPr marL="285750" indent="-285750">
              <a:buFont typeface="Arial" panose="020B0604020202020204" pitchFamily="34" charset="0"/>
              <a:buChar char="•"/>
            </a:pPr>
            <a:r>
              <a:rPr lang="en-US" sz="1800" b="1" dirty="0">
                <a:solidFill>
                  <a:srgbClr val="000000"/>
                </a:solidFill>
                <a:effectLst/>
                <a:latin typeface="Calibri" panose="020F0502020204030204" pitchFamily="34" charset="0"/>
                <a:ea typeface="Calibri" panose="020F0502020204030204" pitchFamily="34" charset="0"/>
              </a:rPr>
              <a:t>Organic farming practices </a:t>
            </a:r>
            <a:r>
              <a:rPr lang="en-US" sz="1800" dirty="0">
                <a:solidFill>
                  <a:srgbClr val="000000"/>
                </a:solidFill>
                <a:effectLst/>
                <a:latin typeface="Calibri" panose="020F0502020204030204" pitchFamily="34" charset="0"/>
                <a:ea typeface="Calibri" panose="020F0502020204030204" pitchFamily="34" charset="0"/>
              </a:rPr>
              <a:t>emphasize environmental sustainability by minimizing the use of synthetic pesticides and fertilizers. Instead, they focus on natural methods of pest control and soil enrichment.</a:t>
            </a:r>
          </a:p>
        </p:txBody>
      </p:sp>
    </p:spTree>
    <p:extLst>
      <p:ext uri="{BB962C8B-B14F-4D97-AF65-F5344CB8AC3E}">
        <p14:creationId xmlns:p14="http://schemas.microsoft.com/office/powerpoint/2010/main" val="11552498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normAutofit fontScale="90000"/>
          </a:bodyPr>
          <a:lstStyle/>
          <a:p>
            <a:r>
              <a:rPr lang="it-IT" sz="4400" dirty="0"/>
              <a:t>The </a:t>
            </a:r>
            <a:r>
              <a:rPr lang="it-IT" sz="4400" dirty="0" err="1"/>
              <a:t>role</a:t>
            </a:r>
            <a:r>
              <a:rPr lang="it-IT" sz="4400" dirty="0"/>
              <a:t> of </a:t>
            </a:r>
            <a:r>
              <a:rPr lang="it-IT" sz="4400" dirty="0" err="1"/>
              <a:t>agriculture</a:t>
            </a:r>
            <a:r>
              <a:rPr lang="it-IT" sz="4400" dirty="0"/>
              <a:t> in an </a:t>
            </a:r>
            <a:r>
              <a:rPr lang="it-IT" sz="4400" dirty="0" err="1"/>
              <a:t>ever-changing</a:t>
            </a:r>
            <a:r>
              <a:rPr lang="it-IT" sz="4400" dirty="0"/>
              <a:t> </a:t>
            </a:r>
            <a:r>
              <a:rPr lang="it-IT" sz="4400" dirty="0" err="1"/>
              <a:t>climate</a:t>
            </a:r>
            <a:endParaRPr lang="en-GB" dirty="0"/>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sz="1200" dirty="0">
                <a:solidFill>
                  <a:schemeClr val="bg1">
                    <a:lumMod val="65000"/>
                  </a:schemeClr>
                </a:solidFill>
              </a:rPr>
              <a:t>Module: Horizontal skills / Learning Unit: Green skills / Sub Unit: Environmental impact assessment</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70</a:t>
            </a:fld>
            <a:endParaRPr lang="en-US" dirty="0"/>
          </a:p>
        </p:txBody>
      </p:sp>
      <p:sp>
        <p:nvSpPr>
          <p:cNvPr id="6" name="CasellaDiTesto 5">
            <a:extLst>
              <a:ext uri="{FF2B5EF4-FFF2-40B4-BE49-F238E27FC236}">
                <a16:creationId xmlns:a16="http://schemas.microsoft.com/office/drawing/2014/main" id="{02520EB9-4CC6-9DF5-0771-A917F2FA57C1}"/>
              </a:ext>
            </a:extLst>
          </p:cNvPr>
          <p:cNvSpPr txBox="1"/>
          <p:nvPr/>
        </p:nvSpPr>
        <p:spPr>
          <a:xfrm>
            <a:off x="3594462" y="2397317"/>
            <a:ext cx="5839097" cy="523220"/>
          </a:xfrm>
          <a:prstGeom prst="rect">
            <a:avLst/>
          </a:prstGeom>
          <a:noFill/>
        </p:spPr>
        <p:txBody>
          <a:bodyPr wrap="square" rtlCol="0">
            <a:spAutoFit/>
          </a:bodyPr>
          <a:lstStyle/>
          <a:p>
            <a:pPr algn="just"/>
            <a:r>
              <a:rPr lang="en-US" sz="2800" b="1" kern="100" dirty="0">
                <a:ea typeface="Calibri" panose="020F0502020204030204" pitchFamily="34" charset="0"/>
                <a:cs typeface="Calibri" panose="020F0502020204030204" pitchFamily="34" charset="0"/>
              </a:rPr>
              <a:t>Agriculture as a </a:t>
            </a:r>
            <a:r>
              <a:rPr lang="en-US" sz="2800" b="1" u="sng" kern="100" dirty="0">
                <a:uFill>
                  <a:solidFill>
                    <a:schemeClr val="accent6"/>
                  </a:solidFill>
                </a:uFill>
                <a:ea typeface="Calibri" panose="020F0502020204030204" pitchFamily="34" charset="0"/>
                <a:cs typeface="Calibri" panose="020F0502020204030204" pitchFamily="34" charset="0"/>
              </a:rPr>
              <a:t>potential solution</a:t>
            </a:r>
            <a:endParaRPr lang="it-IT" sz="2800" b="1" u="sng" dirty="0">
              <a:uFill>
                <a:solidFill>
                  <a:schemeClr val="accent6"/>
                </a:solidFill>
              </a:uFill>
            </a:endParaRPr>
          </a:p>
        </p:txBody>
      </p:sp>
      <p:sp>
        <p:nvSpPr>
          <p:cNvPr id="7" name="CasellaDiTesto 6">
            <a:extLst>
              <a:ext uri="{FF2B5EF4-FFF2-40B4-BE49-F238E27FC236}">
                <a16:creationId xmlns:a16="http://schemas.microsoft.com/office/drawing/2014/main" id="{9690AE94-C8A7-3DB9-1BB9-43BFD86B021F}"/>
              </a:ext>
            </a:extLst>
          </p:cNvPr>
          <p:cNvSpPr txBox="1"/>
          <p:nvPr/>
        </p:nvSpPr>
        <p:spPr>
          <a:xfrm>
            <a:off x="1253118" y="3367412"/>
            <a:ext cx="10521787" cy="1200329"/>
          </a:xfrm>
          <a:prstGeom prst="rect">
            <a:avLst/>
          </a:prstGeom>
          <a:noFill/>
        </p:spPr>
        <p:txBody>
          <a:bodyPr wrap="square" rtlCol="0">
            <a:spAutoFit/>
          </a:bodyPr>
          <a:lstStyle/>
          <a:p>
            <a:r>
              <a:rPr lang="it-IT" u="sng" dirty="0"/>
              <a:t>SEQUESTER CO2 EMISSIONS</a:t>
            </a:r>
            <a:r>
              <a:rPr lang="it-IT" dirty="0"/>
              <a:t>: </a:t>
            </a:r>
            <a:r>
              <a:rPr lang="en-US" sz="1800" kern="100" dirty="0">
                <a:effectLst/>
                <a:latin typeface="Calibri" panose="020F0502020204030204" pitchFamily="34" charset="0"/>
                <a:ea typeface="Calibri" panose="020F0502020204030204" pitchFamily="34" charset="0"/>
              </a:rPr>
              <a:t>agriculture has the potential to </a:t>
            </a:r>
            <a:r>
              <a:rPr lang="en-US" sz="1800" b="1" kern="100" dirty="0">
                <a:effectLst/>
                <a:latin typeface="Calibri" panose="020F0502020204030204" pitchFamily="34" charset="0"/>
                <a:ea typeface="Calibri" panose="020F0502020204030204" pitchFamily="34" charset="0"/>
              </a:rPr>
              <a:t>sequester carbon dioxide from the atmosphere</a:t>
            </a:r>
            <a:r>
              <a:rPr lang="en-US" sz="1800" kern="100" dirty="0">
                <a:effectLst/>
                <a:latin typeface="Calibri" panose="020F0502020204030204" pitchFamily="34" charset="0"/>
                <a:ea typeface="Calibri" panose="020F0502020204030204" pitchFamily="34" charset="0"/>
              </a:rPr>
              <a:t> through various practices. These include reforestation, afforestation (planting trees on previously non-forested land), and agroforestry (integrating trees into agricultural systems). These practices can act as carbon sinks, helping to offset emissions. </a:t>
            </a:r>
            <a:endParaRPr lang="it-IT" dirty="0"/>
          </a:p>
        </p:txBody>
      </p:sp>
      <p:sp>
        <p:nvSpPr>
          <p:cNvPr id="11" name="CasellaDiTesto 10">
            <a:extLst>
              <a:ext uri="{FF2B5EF4-FFF2-40B4-BE49-F238E27FC236}">
                <a16:creationId xmlns:a16="http://schemas.microsoft.com/office/drawing/2014/main" id="{F4EBFC14-A2CE-067E-D5E5-F3BA10419488}"/>
              </a:ext>
            </a:extLst>
          </p:cNvPr>
          <p:cNvSpPr txBox="1"/>
          <p:nvPr/>
        </p:nvSpPr>
        <p:spPr>
          <a:xfrm>
            <a:off x="298613" y="5042938"/>
            <a:ext cx="10521787" cy="923330"/>
          </a:xfrm>
          <a:prstGeom prst="rect">
            <a:avLst/>
          </a:prstGeom>
          <a:noFill/>
        </p:spPr>
        <p:txBody>
          <a:bodyPr wrap="square" rtlCol="0">
            <a:spAutoFit/>
          </a:bodyPr>
          <a:lstStyle/>
          <a:p>
            <a:r>
              <a:rPr lang="it-IT" u="sng" dirty="0"/>
              <a:t>ALTERNTIVE SOURCE OF ENERGY</a:t>
            </a:r>
            <a:r>
              <a:rPr lang="it-IT" dirty="0"/>
              <a:t>: </a:t>
            </a:r>
            <a:r>
              <a:rPr lang="en-US" dirty="0"/>
              <a:t>Agriculture can also contribute to </a:t>
            </a:r>
            <a:r>
              <a:rPr lang="en-US" b="1" dirty="0"/>
              <a:t>renewable energy production</a:t>
            </a:r>
            <a:r>
              <a:rPr lang="en-US" dirty="0"/>
              <a:t>, such as bioenergy. Biofuels derived from crops or agricultural residues, along with biogas from manure, can replace fossil fuels and reduce emissions.</a:t>
            </a:r>
            <a:endParaRPr lang="it-IT" dirty="0"/>
          </a:p>
        </p:txBody>
      </p:sp>
      <p:pic>
        <p:nvPicPr>
          <p:cNvPr id="3" name="Immagine 2">
            <a:extLst>
              <a:ext uri="{FF2B5EF4-FFF2-40B4-BE49-F238E27FC236}">
                <a16:creationId xmlns:a16="http://schemas.microsoft.com/office/drawing/2014/main" id="{4528D4B3-1069-0888-64D4-D7A522219A73}"/>
              </a:ext>
            </a:extLst>
          </p:cNvPr>
          <p:cNvPicPr>
            <a:picLocks noChangeAspect="1"/>
          </p:cNvPicPr>
          <p:nvPr/>
        </p:nvPicPr>
        <p:blipFill>
          <a:blip r:embed="rId2">
            <a:duotone>
              <a:schemeClr val="accent6">
                <a:shade val="45000"/>
                <a:satMod val="135000"/>
              </a:schemeClr>
              <a:prstClr val="white"/>
            </a:duotone>
          </a:blip>
          <a:stretch>
            <a:fillRect/>
          </a:stretch>
        </p:blipFill>
        <p:spPr>
          <a:xfrm>
            <a:off x="10636448" y="4765939"/>
            <a:ext cx="1138457" cy="1200329"/>
          </a:xfrm>
          <a:prstGeom prst="rect">
            <a:avLst/>
          </a:prstGeom>
        </p:spPr>
      </p:pic>
      <p:pic>
        <p:nvPicPr>
          <p:cNvPr id="4" name="Immagine 3">
            <a:extLst>
              <a:ext uri="{FF2B5EF4-FFF2-40B4-BE49-F238E27FC236}">
                <a16:creationId xmlns:a16="http://schemas.microsoft.com/office/drawing/2014/main" id="{0BA0F6B4-06AC-0790-5483-BBBE1F91D92C}"/>
              </a:ext>
            </a:extLst>
          </p:cNvPr>
          <p:cNvPicPr>
            <a:picLocks noChangeAspect="1"/>
          </p:cNvPicPr>
          <p:nvPr/>
        </p:nvPicPr>
        <p:blipFill>
          <a:blip r:embed="rId3">
            <a:clrChange>
              <a:clrFrom>
                <a:srgbClr val="F7F7F7"/>
              </a:clrFrom>
              <a:clrTo>
                <a:srgbClr val="F7F7F7">
                  <a:alpha val="0"/>
                </a:srgbClr>
              </a:clrTo>
            </a:clrChange>
          </a:blip>
          <a:stretch>
            <a:fillRect/>
          </a:stretch>
        </p:blipFill>
        <p:spPr>
          <a:xfrm>
            <a:off x="235755" y="3438529"/>
            <a:ext cx="1017363" cy="1061215"/>
          </a:xfrm>
          <a:prstGeom prst="rect">
            <a:avLst/>
          </a:prstGeom>
        </p:spPr>
      </p:pic>
    </p:spTree>
    <p:extLst>
      <p:ext uri="{BB962C8B-B14F-4D97-AF65-F5344CB8AC3E}">
        <p14:creationId xmlns:p14="http://schemas.microsoft.com/office/powerpoint/2010/main" val="17765883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normAutofit fontScale="90000"/>
          </a:bodyPr>
          <a:lstStyle/>
          <a:p>
            <a:r>
              <a:rPr lang="it-IT" sz="4400" dirty="0"/>
              <a:t>The </a:t>
            </a:r>
            <a:r>
              <a:rPr lang="it-IT" sz="4400" dirty="0" err="1"/>
              <a:t>role</a:t>
            </a:r>
            <a:r>
              <a:rPr lang="it-IT" sz="4400" dirty="0"/>
              <a:t> of </a:t>
            </a:r>
            <a:r>
              <a:rPr lang="it-IT" sz="4400" dirty="0" err="1"/>
              <a:t>agriculture</a:t>
            </a:r>
            <a:r>
              <a:rPr lang="it-IT" sz="4400" dirty="0"/>
              <a:t> in an </a:t>
            </a:r>
            <a:r>
              <a:rPr lang="it-IT" sz="4400" dirty="0" err="1"/>
              <a:t>ever-changing</a:t>
            </a:r>
            <a:r>
              <a:rPr lang="it-IT" sz="4400" dirty="0"/>
              <a:t> </a:t>
            </a:r>
            <a:r>
              <a:rPr lang="it-IT" sz="4400" dirty="0" err="1"/>
              <a:t>climate</a:t>
            </a:r>
            <a:endParaRPr lang="en-GB" dirty="0"/>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sz="1200" dirty="0">
                <a:solidFill>
                  <a:schemeClr val="bg1">
                    <a:lumMod val="65000"/>
                  </a:schemeClr>
                </a:solidFill>
              </a:rPr>
              <a:t>Module: Horizontal skills / Learning Unit: Green skills / Sub Unit: Environmental impact assessment</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71</a:t>
            </a:fld>
            <a:endParaRPr lang="en-US" dirty="0"/>
          </a:p>
        </p:txBody>
      </p:sp>
      <p:pic>
        <p:nvPicPr>
          <p:cNvPr id="5" name="Immagine 4">
            <a:extLst>
              <a:ext uri="{FF2B5EF4-FFF2-40B4-BE49-F238E27FC236}">
                <a16:creationId xmlns:a16="http://schemas.microsoft.com/office/drawing/2014/main" id="{941264AD-6825-FC5A-CDBA-30B50CFB8DF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94560" y="1421322"/>
            <a:ext cx="8367213" cy="5202499"/>
          </a:xfrm>
          <a:prstGeom prst="rect">
            <a:avLst/>
          </a:prstGeom>
        </p:spPr>
      </p:pic>
      <p:sp>
        <p:nvSpPr>
          <p:cNvPr id="10" name="CasellaDiTesto 9">
            <a:extLst>
              <a:ext uri="{FF2B5EF4-FFF2-40B4-BE49-F238E27FC236}">
                <a16:creationId xmlns:a16="http://schemas.microsoft.com/office/drawing/2014/main" id="{DFCF8663-4B2A-F1E3-A8E6-85B129344C87}"/>
              </a:ext>
            </a:extLst>
          </p:cNvPr>
          <p:cNvSpPr txBox="1"/>
          <p:nvPr/>
        </p:nvSpPr>
        <p:spPr>
          <a:xfrm>
            <a:off x="9808761" y="5762137"/>
            <a:ext cx="1764652" cy="261610"/>
          </a:xfrm>
          <a:prstGeom prst="rect">
            <a:avLst/>
          </a:prstGeom>
          <a:noFill/>
        </p:spPr>
        <p:txBody>
          <a:bodyPr wrap="square">
            <a:spAutoFit/>
          </a:bodyPr>
          <a:lstStyle/>
          <a:p>
            <a:pPr algn="just">
              <a:spcAft>
                <a:spcPts val="1000"/>
              </a:spcAft>
            </a:pPr>
            <a:r>
              <a:rPr lang="en-GB" sz="1100" i="1" dirty="0">
                <a:solidFill>
                  <a:srgbClr val="1F497D"/>
                </a:solidFill>
                <a:effectLst/>
                <a:latin typeface="Calibri" panose="020F0502020204030204" pitchFamily="34" charset="0"/>
                <a:ea typeface="Times New Roman" panose="02020603050405020304" pitchFamily="18" charset="0"/>
                <a:cs typeface="Open Sans" panose="020B0606030504020204" pitchFamily="34" charset="0"/>
              </a:rPr>
              <a:t>(Source: </a:t>
            </a:r>
            <a:r>
              <a:rPr lang="en-GB" sz="1100" i="1" u="sng" dirty="0" err="1">
                <a:solidFill>
                  <a:srgbClr val="1F497D"/>
                </a:solidFill>
                <a:effectLst/>
                <a:latin typeface="Calibri" panose="020F0502020204030204" pitchFamily="34" charset="0"/>
                <a:ea typeface="Times New Roman" panose="02020603050405020304" pitchFamily="18" charset="0"/>
                <a:cs typeface="Open Sans" panose="020B0606030504020204" pitchFamily="34" charset="0"/>
                <a:hlinkClick r:id="rId4"/>
              </a:rPr>
              <a:t>Rogelj</a:t>
            </a:r>
            <a:r>
              <a:rPr lang="en-GB" sz="1100" i="1" u="sng" dirty="0">
                <a:solidFill>
                  <a:srgbClr val="1F497D"/>
                </a:solidFill>
                <a:effectLst/>
                <a:latin typeface="Calibri" panose="020F0502020204030204" pitchFamily="34" charset="0"/>
                <a:ea typeface="Times New Roman" panose="02020603050405020304" pitchFamily="18" charset="0"/>
                <a:cs typeface="Open Sans" panose="020B0606030504020204" pitchFamily="34" charset="0"/>
                <a:hlinkClick r:id="rId4"/>
              </a:rPr>
              <a:t> et al., 2010</a:t>
            </a:r>
            <a:r>
              <a:rPr lang="en-GB" sz="1100" i="1" dirty="0">
                <a:solidFill>
                  <a:srgbClr val="1F497D"/>
                </a:solidFill>
                <a:effectLst/>
                <a:latin typeface="Calibri" panose="020F0502020204030204" pitchFamily="34" charset="0"/>
                <a:ea typeface="Times New Roman" panose="02020603050405020304" pitchFamily="18" charset="0"/>
                <a:cs typeface="Open Sans" panose="020B0606030504020204" pitchFamily="34" charset="0"/>
              </a:rPr>
              <a:t>)</a:t>
            </a:r>
            <a:endParaRPr lang="it-IT" sz="1100" i="1" dirty="0">
              <a:solidFill>
                <a:srgbClr val="1F497D"/>
              </a:solidFill>
              <a:effectLst/>
              <a:latin typeface="Minion Pro"/>
              <a:ea typeface="Times New Roman" panose="02020603050405020304" pitchFamily="18" charset="0"/>
              <a:cs typeface="Open Sans" panose="020B0606030504020204" pitchFamily="34" charset="0"/>
            </a:endParaRPr>
          </a:p>
        </p:txBody>
      </p:sp>
    </p:spTree>
    <p:extLst>
      <p:ext uri="{BB962C8B-B14F-4D97-AF65-F5344CB8AC3E}">
        <p14:creationId xmlns:p14="http://schemas.microsoft.com/office/powerpoint/2010/main" val="36115326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it-IT" sz="4400" dirty="0" err="1"/>
              <a:t>Environmental</a:t>
            </a:r>
            <a:r>
              <a:rPr lang="it-IT" sz="4400" dirty="0"/>
              <a:t> footprint</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Module: Vertical skills / Learning Unit: Green skills / Sub Unit: Environmental impact assessment</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72</a:t>
            </a:fld>
            <a:endParaRPr lang="en-US" dirty="0"/>
          </a:p>
        </p:txBody>
      </p:sp>
      <p:sp>
        <p:nvSpPr>
          <p:cNvPr id="4" name="CasellaDiTesto 3">
            <a:extLst>
              <a:ext uri="{FF2B5EF4-FFF2-40B4-BE49-F238E27FC236}">
                <a16:creationId xmlns:a16="http://schemas.microsoft.com/office/drawing/2014/main" id="{5E0CC33E-E2EA-20CC-91EA-E018A0250B39}"/>
              </a:ext>
            </a:extLst>
          </p:cNvPr>
          <p:cNvSpPr txBox="1"/>
          <p:nvPr/>
        </p:nvSpPr>
        <p:spPr>
          <a:xfrm>
            <a:off x="1003972" y="1596381"/>
            <a:ext cx="10879493" cy="646331"/>
          </a:xfrm>
          <a:prstGeom prst="rect">
            <a:avLst/>
          </a:prstGeom>
          <a:noFill/>
        </p:spPr>
        <p:txBody>
          <a:bodyPr wrap="square" rtlCol="0">
            <a:spAutoFit/>
          </a:bodyPr>
          <a:lstStyle/>
          <a:p>
            <a:r>
              <a:rPr lang="en-US" sz="1800" kern="100" dirty="0">
                <a:effectLst/>
                <a:latin typeface="Calibri" panose="020F0502020204030204" pitchFamily="34" charset="0"/>
                <a:ea typeface="Calibri" panose="020F0502020204030204" pitchFamily="34" charset="0"/>
              </a:rPr>
              <a:t>There are several tools and methodologies used to calculate the impact of human activity on the environment, developed in response to growing concerns about sustainability and environmental degradation.</a:t>
            </a:r>
            <a:endParaRPr lang="en-US" sz="2400" i="1" kern="100" dirty="0">
              <a:latin typeface="Minion Pro"/>
              <a:ea typeface="Calibri" panose="020F0502020204030204" pitchFamily="34" charset="0"/>
              <a:cs typeface="Calibri" panose="020F0502020204030204" pitchFamily="34" charset="0"/>
            </a:endParaRPr>
          </a:p>
        </p:txBody>
      </p:sp>
      <p:pic>
        <p:nvPicPr>
          <p:cNvPr id="9" name="Immagine 8">
            <a:extLst>
              <a:ext uri="{FF2B5EF4-FFF2-40B4-BE49-F238E27FC236}">
                <a16:creationId xmlns:a16="http://schemas.microsoft.com/office/drawing/2014/main" id="{32DC8E3A-DBB8-C001-C431-3A2E59429F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6701" y="2855612"/>
            <a:ext cx="1138989" cy="2509335"/>
          </a:xfrm>
          <a:prstGeom prst="rect">
            <a:avLst/>
          </a:prstGeom>
        </p:spPr>
      </p:pic>
      <p:sp>
        <p:nvSpPr>
          <p:cNvPr id="10" name="CasellaDiTesto 9">
            <a:extLst>
              <a:ext uri="{FF2B5EF4-FFF2-40B4-BE49-F238E27FC236}">
                <a16:creationId xmlns:a16="http://schemas.microsoft.com/office/drawing/2014/main" id="{F294161A-EAAD-BCC7-58FD-85022A84E881}"/>
              </a:ext>
            </a:extLst>
          </p:cNvPr>
          <p:cNvSpPr txBox="1"/>
          <p:nvPr/>
        </p:nvSpPr>
        <p:spPr>
          <a:xfrm>
            <a:off x="1078619" y="3780116"/>
            <a:ext cx="8714793" cy="1015663"/>
          </a:xfrm>
          <a:prstGeom prst="rect">
            <a:avLst/>
          </a:prstGeom>
          <a:noFill/>
        </p:spPr>
        <p:txBody>
          <a:bodyPr wrap="square">
            <a:spAutoFit/>
          </a:bodyPr>
          <a:lstStyle/>
          <a:p>
            <a:pPr algn="just"/>
            <a:r>
              <a:rPr lang="en-US" sz="1800" dirty="0">
                <a:solidFill>
                  <a:srgbClr val="000000"/>
                </a:solidFill>
                <a:effectLst/>
                <a:latin typeface="Calibri" panose="020F0502020204030204" pitchFamily="34" charset="0"/>
                <a:ea typeface="Times New Roman" panose="02020603050405020304" pitchFamily="18" charset="0"/>
              </a:rPr>
              <a:t>It </a:t>
            </a:r>
            <a:r>
              <a:rPr lang="en-US" sz="2000" dirty="0">
                <a:solidFill>
                  <a:srgbClr val="000000"/>
                </a:solidFill>
                <a:effectLst/>
                <a:latin typeface="Calibri" panose="020F0502020204030204" pitchFamily="34" charset="0"/>
                <a:ea typeface="Times New Roman" panose="02020603050405020304" pitchFamily="18" charset="0"/>
              </a:rPr>
              <a:t>measures the total environmental impact of an individual, community, organization, or even a country in terms of the natural resources and ecosystems required to support their lifestyle or activities.</a:t>
            </a:r>
            <a:endParaRPr lang="en-US" sz="2000" dirty="0">
              <a:solidFill>
                <a:srgbClr val="000000"/>
              </a:solidFill>
              <a:latin typeface="Calibri" panose="020F0502020204030204" pitchFamily="34" charset="0"/>
              <a:ea typeface="Times New Roman" panose="02020603050405020304" pitchFamily="18" charset="0"/>
            </a:endParaRPr>
          </a:p>
        </p:txBody>
      </p:sp>
      <p:sp>
        <p:nvSpPr>
          <p:cNvPr id="11" name="Ovale 10">
            <a:extLst>
              <a:ext uri="{FF2B5EF4-FFF2-40B4-BE49-F238E27FC236}">
                <a16:creationId xmlns:a16="http://schemas.microsoft.com/office/drawing/2014/main" id="{4DBBA49F-279B-E626-6CDF-4ACD7AF3BBE2}"/>
              </a:ext>
            </a:extLst>
          </p:cNvPr>
          <p:cNvSpPr/>
          <p:nvPr/>
        </p:nvSpPr>
        <p:spPr>
          <a:xfrm>
            <a:off x="1078619" y="2740896"/>
            <a:ext cx="765110" cy="709126"/>
          </a:xfrm>
          <a:prstGeom prst="ellipse">
            <a:avLst/>
          </a:prstGeom>
          <a:solidFill>
            <a:srgbClr val="208B01"/>
          </a:solidFill>
          <a:ln>
            <a:solidFill>
              <a:srgbClr val="208B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800" b="1" dirty="0"/>
              <a:t>1</a:t>
            </a:r>
          </a:p>
        </p:txBody>
      </p:sp>
      <p:sp>
        <p:nvSpPr>
          <p:cNvPr id="12" name="CasellaDiTesto 11">
            <a:extLst>
              <a:ext uri="{FF2B5EF4-FFF2-40B4-BE49-F238E27FC236}">
                <a16:creationId xmlns:a16="http://schemas.microsoft.com/office/drawing/2014/main" id="{341103BE-A2CA-3092-CE65-6EF04A5FE877}"/>
              </a:ext>
            </a:extLst>
          </p:cNvPr>
          <p:cNvSpPr txBox="1"/>
          <p:nvPr/>
        </p:nvSpPr>
        <p:spPr>
          <a:xfrm>
            <a:off x="2217771" y="2855612"/>
            <a:ext cx="3321698" cy="461665"/>
          </a:xfrm>
          <a:prstGeom prst="rect">
            <a:avLst/>
          </a:prstGeom>
          <a:noFill/>
        </p:spPr>
        <p:txBody>
          <a:bodyPr wrap="square" rtlCol="0">
            <a:spAutoFit/>
          </a:bodyPr>
          <a:lstStyle/>
          <a:p>
            <a:r>
              <a:rPr lang="it-IT" sz="2400" b="1" dirty="0"/>
              <a:t>ECOLOGICAL FOOTPRINT</a:t>
            </a:r>
          </a:p>
        </p:txBody>
      </p:sp>
      <p:sp>
        <p:nvSpPr>
          <p:cNvPr id="13" name="CasellaDiTesto 12">
            <a:extLst>
              <a:ext uri="{FF2B5EF4-FFF2-40B4-BE49-F238E27FC236}">
                <a16:creationId xmlns:a16="http://schemas.microsoft.com/office/drawing/2014/main" id="{8BEC6A7F-45E4-9AA6-896B-F6F0C324AD1C}"/>
              </a:ext>
            </a:extLst>
          </p:cNvPr>
          <p:cNvSpPr txBox="1"/>
          <p:nvPr/>
        </p:nvSpPr>
        <p:spPr>
          <a:xfrm>
            <a:off x="1078619" y="5409853"/>
            <a:ext cx="8798766" cy="923330"/>
          </a:xfrm>
          <a:prstGeom prst="rect">
            <a:avLst/>
          </a:prstGeom>
          <a:noFill/>
          <a:ln>
            <a:solidFill>
              <a:srgbClr val="7FB902"/>
            </a:solidFill>
          </a:ln>
        </p:spPr>
        <p:txBody>
          <a:bodyPr wrap="square">
            <a:spAutoFit/>
          </a:bodyPr>
          <a:lstStyle/>
          <a:p>
            <a:r>
              <a:rPr lang="en-US" sz="1800" u="sng" dirty="0">
                <a:solidFill>
                  <a:srgbClr val="000000"/>
                </a:solidFill>
                <a:effectLst/>
                <a:latin typeface="Calibri" panose="020F0502020204030204" pitchFamily="34" charset="0"/>
                <a:ea typeface="Times New Roman" panose="02020603050405020304" pitchFamily="18" charset="0"/>
              </a:rPr>
              <a:t>METHOD</a:t>
            </a:r>
            <a:r>
              <a:rPr lang="en-US" sz="1800" dirty="0">
                <a:solidFill>
                  <a:srgbClr val="000000"/>
                </a:solidFill>
                <a:effectLst/>
                <a:latin typeface="Calibri" panose="020F0502020204030204" pitchFamily="34" charset="0"/>
                <a:ea typeface="Times New Roman" panose="02020603050405020304" pitchFamily="18" charset="0"/>
              </a:rPr>
              <a:t>: quantification of human demand on Earth's ecosystems by measuring </a:t>
            </a:r>
            <a:r>
              <a:rPr lang="en-US" sz="1800" u="sng" dirty="0">
                <a:solidFill>
                  <a:srgbClr val="000000"/>
                </a:solidFill>
                <a:effectLst/>
                <a:latin typeface="Calibri" panose="020F0502020204030204" pitchFamily="34" charset="0"/>
                <a:ea typeface="Times New Roman" panose="02020603050405020304" pitchFamily="18" charset="0"/>
              </a:rPr>
              <a:t>the area of biologically productive land and water</a:t>
            </a:r>
            <a:r>
              <a:rPr lang="en-US" sz="1800" dirty="0">
                <a:solidFill>
                  <a:srgbClr val="000000"/>
                </a:solidFill>
                <a:effectLst/>
                <a:latin typeface="Calibri" panose="020F0502020204030204" pitchFamily="34" charset="0"/>
                <a:ea typeface="Times New Roman" panose="02020603050405020304" pitchFamily="18" charset="0"/>
              </a:rPr>
              <a:t> needed to produce the resources a population consumes and absorb its waste, all converted into a common unit (</a:t>
            </a:r>
            <a:r>
              <a:rPr lang="en-US" sz="1800" b="1" dirty="0">
                <a:solidFill>
                  <a:srgbClr val="000000"/>
                </a:solidFill>
                <a:effectLst/>
                <a:latin typeface="Calibri" panose="020F0502020204030204" pitchFamily="34" charset="0"/>
                <a:ea typeface="Times New Roman" panose="02020603050405020304" pitchFamily="18" charset="0"/>
              </a:rPr>
              <a:t>global hectares or acres</a:t>
            </a:r>
            <a:r>
              <a:rPr lang="en-US" sz="1800" dirty="0">
                <a:solidFill>
                  <a:srgbClr val="000000"/>
                </a:solidFill>
                <a:effectLst/>
                <a:latin typeface="Calibri" panose="020F0502020204030204" pitchFamily="34" charset="0"/>
                <a:ea typeface="Times New Roman" panose="02020603050405020304" pitchFamily="18" charset="0"/>
              </a:rPr>
              <a:t>). </a:t>
            </a:r>
            <a:endParaRPr lang="it-IT" sz="1800" dirty="0"/>
          </a:p>
        </p:txBody>
      </p:sp>
    </p:spTree>
    <p:extLst>
      <p:ext uri="{BB962C8B-B14F-4D97-AF65-F5344CB8AC3E}">
        <p14:creationId xmlns:p14="http://schemas.microsoft.com/office/powerpoint/2010/main" val="23841143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it-IT" sz="4400" dirty="0" err="1"/>
              <a:t>Environmental</a:t>
            </a:r>
            <a:r>
              <a:rPr lang="it-IT" sz="4400" dirty="0"/>
              <a:t> footprint</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Module: Vertical skills / Learning Unit: Green skills / Sub Unit: Environmental impact assessment</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73</a:t>
            </a:fld>
            <a:endParaRPr lang="en-US" dirty="0"/>
          </a:p>
        </p:txBody>
      </p:sp>
      <p:sp>
        <p:nvSpPr>
          <p:cNvPr id="4" name="CasellaDiTesto 3">
            <a:extLst>
              <a:ext uri="{FF2B5EF4-FFF2-40B4-BE49-F238E27FC236}">
                <a16:creationId xmlns:a16="http://schemas.microsoft.com/office/drawing/2014/main" id="{5E0CC33E-E2EA-20CC-91EA-E018A0250B39}"/>
              </a:ext>
            </a:extLst>
          </p:cNvPr>
          <p:cNvSpPr txBox="1"/>
          <p:nvPr/>
        </p:nvSpPr>
        <p:spPr>
          <a:xfrm>
            <a:off x="1003972" y="1596381"/>
            <a:ext cx="10879493" cy="646331"/>
          </a:xfrm>
          <a:prstGeom prst="rect">
            <a:avLst/>
          </a:prstGeom>
          <a:noFill/>
        </p:spPr>
        <p:txBody>
          <a:bodyPr wrap="square" rtlCol="0">
            <a:spAutoFit/>
          </a:bodyPr>
          <a:lstStyle/>
          <a:p>
            <a:r>
              <a:rPr lang="en-US" sz="1800" kern="100" dirty="0">
                <a:effectLst/>
                <a:latin typeface="Calibri" panose="020F0502020204030204" pitchFamily="34" charset="0"/>
                <a:ea typeface="Calibri" panose="020F0502020204030204" pitchFamily="34" charset="0"/>
              </a:rPr>
              <a:t>There are several tools and methodologies used to calculate the impact of human activity on the environment, developed in response to growing concerns about sustainability and environmental degradation.</a:t>
            </a:r>
            <a:endParaRPr lang="en-US" sz="2400" i="1" kern="100" dirty="0">
              <a:latin typeface="Minion Pro"/>
              <a:ea typeface="Calibri" panose="020F0502020204030204" pitchFamily="34" charset="0"/>
              <a:cs typeface="Calibri" panose="020F0502020204030204" pitchFamily="34" charset="0"/>
            </a:endParaRPr>
          </a:p>
        </p:txBody>
      </p:sp>
      <p:sp>
        <p:nvSpPr>
          <p:cNvPr id="10" name="CasellaDiTesto 9">
            <a:extLst>
              <a:ext uri="{FF2B5EF4-FFF2-40B4-BE49-F238E27FC236}">
                <a16:creationId xmlns:a16="http://schemas.microsoft.com/office/drawing/2014/main" id="{F294161A-EAAD-BCC7-58FD-85022A84E881}"/>
              </a:ext>
            </a:extLst>
          </p:cNvPr>
          <p:cNvSpPr txBox="1"/>
          <p:nvPr/>
        </p:nvSpPr>
        <p:spPr>
          <a:xfrm>
            <a:off x="1078619" y="3780116"/>
            <a:ext cx="8714793" cy="923330"/>
          </a:xfrm>
          <a:prstGeom prst="rect">
            <a:avLst/>
          </a:prstGeom>
          <a:noFill/>
        </p:spPr>
        <p:txBody>
          <a:bodyPr wrap="square">
            <a:spAutoFit/>
          </a:bodyPr>
          <a:lstStyle/>
          <a:p>
            <a:pPr algn="just"/>
            <a:r>
              <a:rPr lang="en-US" sz="1600" dirty="0">
                <a:solidFill>
                  <a:srgbClr val="000000"/>
                </a:solidFill>
                <a:effectLst/>
                <a:latin typeface="Calibri" panose="020F0502020204030204" pitchFamily="34" charset="0"/>
                <a:ea typeface="Times New Roman" panose="02020603050405020304" pitchFamily="18" charset="0"/>
              </a:rPr>
              <a:t>It </a:t>
            </a:r>
            <a:r>
              <a:rPr lang="en-US" sz="1800" dirty="0">
                <a:solidFill>
                  <a:srgbClr val="000000"/>
                </a:solidFill>
                <a:effectLst/>
                <a:latin typeface="Calibri" panose="020F0502020204030204" pitchFamily="34" charset="0"/>
                <a:ea typeface="Times New Roman" panose="02020603050405020304" pitchFamily="18" charset="0"/>
              </a:rPr>
              <a:t>measures the amount of greenhouse gas emissions, primarily carbon dioxide (CO2), that are produced directly or indirectly as a result of an individual's, organization's or entity's activities.</a:t>
            </a:r>
            <a:endParaRPr lang="en-US" sz="1800" dirty="0">
              <a:solidFill>
                <a:srgbClr val="000000"/>
              </a:solidFill>
              <a:latin typeface="Calibri" panose="020F0502020204030204" pitchFamily="34" charset="0"/>
              <a:ea typeface="Times New Roman" panose="02020603050405020304" pitchFamily="18" charset="0"/>
            </a:endParaRPr>
          </a:p>
        </p:txBody>
      </p:sp>
      <p:sp>
        <p:nvSpPr>
          <p:cNvPr id="12" name="CasellaDiTesto 11">
            <a:extLst>
              <a:ext uri="{FF2B5EF4-FFF2-40B4-BE49-F238E27FC236}">
                <a16:creationId xmlns:a16="http://schemas.microsoft.com/office/drawing/2014/main" id="{341103BE-A2CA-3092-CE65-6EF04A5FE877}"/>
              </a:ext>
            </a:extLst>
          </p:cNvPr>
          <p:cNvSpPr txBox="1"/>
          <p:nvPr/>
        </p:nvSpPr>
        <p:spPr>
          <a:xfrm>
            <a:off x="2217771" y="2855612"/>
            <a:ext cx="3321698" cy="461665"/>
          </a:xfrm>
          <a:prstGeom prst="rect">
            <a:avLst/>
          </a:prstGeom>
          <a:noFill/>
        </p:spPr>
        <p:txBody>
          <a:bodyPr wrap="square" rtlCol="0">
            <a:spAutoFit/>
          </a:bodyPr>
          <a:lstStyle/>
          <a:p>
            <a:r>
              <a:rPr lang="it-IT" sz="2400" b="1" dirty="0"/>
              <a:t>CARBON FOOTPRINT</a:t>
            </a:r>
          </a:p>
        </p:txBody>
      </p:sp>
      <p:sp>
        <p:nvSpPr>
          <p:cNvPr id="2" name="CasellaDiTesto 1">
            <a:extLst>
              <a:ext uri="{FF2B5EF4-FFF2-40B4-BE49-F238E27FC236}">
                <a16:creationId xmlns:a16="http://schemas.microsoft.com/office/drawing/2014/main" id="{652ED170-EBEF-8578-948E-679ADFB50F89}"/>
              </a:ext>
            </a:extLst>
          </p:cNvPr>
          <p:cNvSpPr txBox="1"/>
          <p:nvPr/>
        </p:nvSpPr>
        <p:spPr>
          <a:xfrm>
            <a:off x="1078619" y="5259403"/>
            <a:ext cx="8798766" cy="923330"/>
          </a:xfrm>
          <a:prstGeom prst="rect">
            <a:avLst/>
          </a:prstGeom>
          <a:noFill/>
          <a:ln>
            <a:solidFill>
              <a:srgbClr val="DA9C73"/>
            </a:solidFill>
          </a:ln>
        </p:spPr>
        <p:txBody>
          <a:bodyPr wrap="square">
            <a:spAutoFit/>
          </a:bodyPr>
          <a:lstStyle/>
          <a:p>
            <a:r>
              <a:rPr lang="en-US" sz="1800" u="sng" dirty="0">
                <a:solidFill>
                  <a:srgbClr val="000000"/>
                </a:solidFill>
                <a:effectLst/>
                <a:latin typeface="Calibri" panose="020F0502020204030204" pitchFamily="34" charset="0"/>
                <a:ea typeface="Times New Roman" panose="02020603050405020304" pitchFamily="18" charset="0"/>
              </a:rPr>
              <a:t>METHOD</a:t>
            </a:r>
            <a:r>
              <a:rPr lang="en-US" sz="1800" dirty="0">
                <a:solidFill>
                  <a:srgbClr val="000000"/>
                </a:solidFill>
                <a:effectLst/>
                <a:latin typeface="Calibri" panose="020F0502020204030204" pitchFamily="34" charset="0"/>
                <a:ea typeface="Times New Roman" panose="02020603050405020304" pitchFamily="18" charset="0"/>
              </a:rPr>
              <a:t>: </a:t>
            </a:r>
            <a:r>
              <a:rPr lang="en-US" dirty="0">
                <a:solidFill>
                  <a:srgbClr val="000000"/>
                </a:solidFill>
                <a:latin typeface="Calibri" panose="020F0502020204030204" pitchFamily="34" charset="0"/>
                <a:ea typeface="Times New Roman" panose="02020603050405020304" pitchFamily="18" charset="0"/>
              </a:rPr>
              <a:t>quantification of the impact in terms of the global warming potential caused by </a:t>
            </a:r>
            <a:r>
              <a:rPr lang="en-US" sz="1800" dirty="0">
                <a:solidFill>
                  <a:srgbClr val="000000"/>
                </a:solidFill>
                <a:effectLst/>
                <a:latin typeface="Calibri" panose="020F0502020204030204" pitchFamily="34" charset="0"/>
                <a:ea typeface="Times New Roman" panose="02020603050405020304" pitchFamily="18" charset="0"/>
              </a:rPr>
              <a:t>greenhouse gas emissions released in the atmosphere, using the common unit of </a:t>
            </a:r>
            <a:r>
              <a:rPr lang="en-US" sz="1800" b="1" dirty="0">
                <a:solidFill>
                  <a:srgbClr val="000000"/>
                </a:solidFill>
                <a:effectLst/>
                <a:latin typeface="Calibri" panose="020F0502020204030204" pitchFamily="34" charset="0"/>
                <a:ea typeface="Times New Roman" panose="02020603050405020304" pitchFamily="18" charset="0"/>
              </a:rPr>
              <a:t>carbon dioxide equivalents (CO2e).</a:t>
            </a:r>
            <a:endParaRPr lang="it-IT" sz="1800" b="1" dirty="0"/>
          </a:p>
        </p:txBody>
      </p:sp>
      <p:sp>
        <p:nvSpPr>
          <p:cNvPr id="3" name="Ovale 2">
            <a:extLst>
              <a:ext uri="{FF2B5EF4-FFF2-40B4-BE49-F238E27FC236}">
                <a16:creationId xmlns:a16="http://schemas.microsoft.com/office/drawing/2014/main" id="{39B2491C-E37D-203A-5C76-FFCE2E759F04}"/>
              </a:ext>
            </a:extLst>
          </p:cNvPr>
          <p:cNvSpPr/>
          <p:nvPr/>
        </p:nvSpPr>
        <p:spPr>
          <a:xfrm>
            <a:off x="1078619" y="2716564"/>
            <a:ext cx="765110" cy="709126"/>
          </a:xfrm>
          <a:prstGeom prst="ellipse">
            <a:avLst/>
          </a:prstGeom>
          <a:solidFill>
            <a:srgbClr val="DA9C73"/>
          </a:solidFill>
          <a:ln>
            <a:solidFill>
              <a:srgbClr val="DA9C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800" b="1" dirty="0"/>
              <a:t>2</a:t>
            </a:r>
          </a:p>
        </p:txBody>
      </p:sp>
      <p:pic>
        <p:nvPicPr>
          <p:cNvPr id="8" name="Immagine 7">
            <a:extLst>
              <a:ext uri="{FF2B5EF4-FFF2-40B4-BE49-F238E27FC236}">
                <a16:creationId xmlns:a16="http://schemas.microsoft.com/office/drawing/2014/main" id="{ED5F56AC-A04E-FCC1-636C-5CF8242F24CB}"/>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913468" y="2455406"/>
            <a:ext cx="1813863" cy="2584201"/>
          </a:xfrm>
          <a:prstGeom prst="rect">
            <a:avLst/>
          </a:prstGeom>
        </p:spPr>
      </p:pic>
    </p:spTree>
    <p:extLst>
      <p:ext uri="{BB962C8B-B14F-4D97-AF65-F5344CB8AC3E}">
        <p14:creationId xmlns:p14="http://schemas.microsoft.com/office/powerpoint/2010/main" val="36760286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Autofit/>
          </a:bodyPr>
          <a:lstStyle/>
          <a:p>
            <a:r>
              <a:rPr lang="it-IT" sz="3200" dirty="0" err="1"/>
              <a:t>Main</a:t>
            </a:r>
            <a:r>
              <a:rPr lang="it-IT" sz="3200" dirty="0"/>
              <a:t> </a:t>
            </a:r>
            <a:r>
              <a:rPr lang="it-IT" sz="3200" dirty="0" err="1"/>
              <a:t>differences</a:t>
            </a:r>
            <a:r>
              <a:rPr lang="it-IT" sz="3200" dirty="0"/>
              <a:t> </a:t>
            </a:r>
            <a:r>
              <a:rPr lang="it-IT" sz="3200" dirty="0" err="1"/>
              <a:t>between</a:t>
            </a:r>
            <a:r>
              <a:rPr lang="it-IT" sz="3200" dirty="0"/>
              <a:t> </a:t>
            </a:r>
            <a:r>
              <a:rPr lang="it-IT" sz="3200" dirty="0" err="1"/>
              <a:t>ecological</a:t>
            </a:r>
            <a:r>
              <a:rPr lang="it-IT" sz="3200" dirty="0"/>
              <a:t> and carbon footprints</a:t>
            </a:r>
            <a:endParaRPr lang="en-GB" sz="3200"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Module: Vertical skills / Learning Unit: Green skills / Sub Unit: Environmental impact assessment</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74</a:t>
            </a:fld>
            <a:endParaRPr lang="en-US" dirty="0"/>
          </a:p>
        </p:txBody>
      </p:sp>
      <p:pic>
        <p:nvPicPr>
          <p:cNvPr id="9" name="Immagine 8">
            <a:extLst>
              <a:ext uri="{FF2B5EF4-FFF2-40B4-BE49-F238E27FC236}">
                <a16:creationId xmlns:a16="http://schemas.microsoft.com/office/drawing/2014/main" id="{ECFECEE0-40EC-1FCC-553F-82973D732143}"/>
              </a:ext>
            </a:extLst>
          </p:cNvPr>
          <p:cNvPicPr>
            <a:picLocks noChangeAspect="1"/>
          </p:cNvPicPr>
          <p:nvPr/>
        </p:nvPicPr>
        <p:blipFill>
          <a:blip r:embed="rId2"/>
          <a:stretch>
            <a:fillRect/>
          </a:stretch>
        </p:blipFill>
        <p:spPr>
          <a:xfrm>
            <a:off x="1753432" y="1543666"/>
            <a:ext cx="8685135" cy="4695210"/>
          </a:xfrm>
          <a:prstGeom prst="rect">
            <a:avLst/>
          </a:prstGeom>
        </p:spPr>
      </p:pic>
      <p:sp>
        <p:nvSpPr>
          <p:cNvPr id="11" name="CasellaDiTesto 10">
            <a:extLst>
              <a:ext uri="{FF2B5EF4-FFF2-40B4-BE49-F238E27FC236}">
                <a16:creationId xmlns:a16="http://schemas.microsoft.com/office/drawing/2014/main" id="{4BF3F8CB-A144-57F5-782D-A45367E3B4AC}"/>
              </a:ext>
            </a:extLst>
          </p:cNvPr>
          <p:cNvSpPr txBox="1"/>
          <p:nvPr/>
        </p:nvSpPr>
        <p:spPr>
          <a:xfrm>
            <a:off x="8971384" y="6408108"/>
            <a:ext cx="1887116" cy="261610"/>
          </a:xfrm>
          <a:prstGeom prst="rect">
            <a:avLst/>
          </a:prstGeom>
          <a:noFill/>
        </p:spPr>
        <p:txBody>
          <a:bodyPr wrap="square">
            <a:spAutoFit/>
          </a:bodyPr>
          <a:lstStyle/>
          <a:p>
            <a:r>
              <a:rPr lang="en-GB" sz="1100" dirty="0">
                <a:solidFill>
                  <a:srgbClr val="000000"/>
                </a:solidFill>
                <a:effectLst/>
                <a:ea typeface="Times New Roman" panose="02020603050405020304" pitchFamily="18" charset="0"/>
                <a:cs typeface="Open Sans" panose="020B0606030504020204" pitchFamily="34" charset="0"/>
              </a:rPr>
              <a:t>(Source: </a:t>
            </a:r>
            <a:r>
              <a:rPr lang="en-GB" sz="1100" u="sng" dirty="0">
                <a:solidFill>
                  <a:srgbClr val="000000"/>
                </a:solidFill>
                <a:effectLst/>
                <a:ea typeface="Times New Roman" panose="02020603050405020304" pitchFamily="18" charset="0"/>
                <a:cs typeface="Open Sans" panose="020B0606030504020204" pitchFamily="34" charset="0"/>
                <a:hlinkClick r:id="rId3"/>
              </a:rPr>
              <a:t>8BillionTrees</a:t>
            </a:r>
            <a:r>
              <a:rPr lang="en-GB" sz="1100" u="sng" dirty="0">
                <a:solidFill>
                  <a:srgbClr val="0000FF"/>
                </a:solidFill>
                <a:effectLst/>
                <a:ea typeface="Times New Roman" panose="02020603050405020304" pitchFamily="18" charset="0"/>
                <a:cs typeface="Open Sans" panose="020B0606030504020204" pitchFamily="34" charset="0"/>
              </a:rPr>
              <a:t>, 2023</a:t>
            </a:r>
            <a:r>
              <a:rPr lang="en-GB" sz="1100" dirty="0">
                <a:solidFill>
                  <a:srgbClr val="000000"/>
                </a:solidFill>
                <a:effectLst/>
                <a:ea typeface="Times New Roman" panose="02020603050405020304" pitchFamily="18" charset="0"/>
                <a:cs typeface="Open Sans" panose="020B0606030504020204" pitchFamily="34" charset="0"/>
              </a:rPr>
              <a:t>)</a:t>
            </a:r>
            <a:endParaRPr lang="it-IT" sz="1100" dirty="0"/>
          </a:p>
        </p:txBody>
      </p:sp>
    </p:spTree>
    <p:extLst>
      <p:ext uri="{BB962C8B-B14F-4D97-AF65-F5344CB8AC3E}">
        <p14:creationId xmlns:p14="http://schemas.microsoft.com/office/powerpoint/2010/main" val="5749459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en-US" sz="4400" dirty="0"/>
              <a:t>The Earth Overshoot Day</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Module: Horizontal skills / Learning Unit: Green skills / Sub Unit: Environmental impact assessment</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75</a:t>
            </a:fld>
            <a:endParaRPr lang="en-US" dirty="0"/>
          </a:p>
        </p:txBody>
      </p:sp>
      <p:sp>
        <p:nvSpPr>
          <p:cNvPr id="4" name="CasellaDiTesto 3">
            <a:extLst>
              <a:ext uri="{FF2B5EF4-FFF2-40B4-BE49-F238E27FC236}">
                <a16:creationId xmlns:a16="http://schemas.microsoft.com/office/drawing/2014/main" id="{C6BCC67A-2B76-1CF1-E82D-FB25A150C93F}"/>
              </a:ext>
            </a:extLst>
          </p:cNvPr>
          <p:cNvSpPr txBox="1"/>
          <p:nvPr/>
        </p:nvSpPr>
        <p:spPr>
          <a:xfrm>
            <a:off x="686902" y="1633804"/>
            <a:ext cx="10621799" cy="369332"/>
          </a:xfrm>
          <a:prstGeom prst="rect">
            <a:avLst/>
          </a:prstGeom>
          <a:noFill/>
        </p:spPr>
        <p:txBody>
          <a:bodyPr wrap="square" rtlCol="0">
            <a:spAutoFit/>
          </a:bodyPr>
          <a:lstStyle/>
          <a:p>
            <a:pPr algn="just"/>
            <a:r>
              <a:rPr lang="en-US" dirty="0">
                <a:solidFill>
                  <a:srgbClr val="000000"/>
                </a:solidFill>
                <a:latin typeface="Calibri" panose="020F0502020204030204" pitchFamily="34" charset="0"/>
                <a:ea typeface="Times New Roman" panose="02020603050405020304" pitchFamily="18" charset="0"/>
              </a:rPr>
              <a:t>D</a:t>
            </a:r>
            <a:r>
              <a:rPr lang="en-US" sz="1800" dirty="0">
                <a:solidFill>
                  <a:srgbClr val="000000"/>
                </a:solidFill>
                <a:effectLst/>
                <a:latin typeface="Calibri" panose="020F0502020204030204" pitchFamily="34" charset="0"/>
                <a:ea typeface="Times New Roman" panose="02020603050405020304" pitchFamily="18" charset="0"/>
              </a:rPr>
              <a:t>ate when humanity has used up the </a:t>
            </a:r>
            <a:r>
              <a:rPr lang="en-US" sz="1800" b="1" dirty="0">
                <a:solidFill>
                  <a:srgbClr val="000000"/>
                </a:solidFill>
                <a:effectLst/>
                <a:latin typeface="Calibri" panose="020F0502020204030204" pitchFamily="34" charset="0"/>
                <a:ea typeface="Times New Roman" panose="02020603050405020304" pitchFamily="18" charset="0"/>
              </a:rPr>
              <a:t>planet's ecological resources and services </a:t>
            </a:r>
            <a:r>
              <a:rPr lang="en-US" sz="1800" dirty="0">
                <a:solidFill>
                  <a:srgbClr val="000000"/>
                </a:solidFill>
                <a:effectLst/>
                <a:latin typeface="Calibri" panose="020F0502020204030204" pitchFamily="34" charset="0"/>
                <a:ea typeface="Times New Roman" panose="02020603050405020304" pitchFamily="18" charset="0"/>
              </a:rPr>
              <a:t>for a particular year.</a:t>
            </a:r>
            <a:endParaRPr lang="it-IT" b="1" dirty="0"/>
          </a:p>
        </p:txBody>
      </p:sp>
      <p:pic>
        <p:nvPicPr>
          <p:cNvPr id="9" name="Immagine 8">
            <a:extLst>
              <a:ext uri="{FF2B5EF4-FFF2-40B4-BE49-F238E27FC236}">
                <a16:creationId xmlns:a16="http://schemas.microsoft.com/office/drawing/2014/main" id="{22F7BD46-7853-4FC8-81E2-1C056B007ABB}"/>
              </a:ext>
            </a:extLst>
          </p:cNvPr>
          <p:cNvPicPr>
            <a:picLocks noChangeAspect="1"/>
          </p:cNvPicPr>
          <p:nvPr/>
        </p:nvPicPr>
        <p:blipFill>
          <a:blip r:embed="rId2"/>
          <a:stretch>
            <a:fillRect/>
          </a:stretch>
        </p:blipFill>
        <p:spPr>
          <a:xfrm>
            <a:off x="5746057" y="2126548"/>
            <a:ext cx="6150476" cy="4130837"/>
          </a:xfrm>
          <a:prstGeom prst="rect">
            <a:avLst/>
          </a:prstGeom>
        </p:spPr>
      </p:pic>
      <p:sp>
        <p:nvSpPr>
          <p:cNvPr id="10" name="CasellaDiTesto 9">
            <a:extLst>
              <a:ext uri="{FF2B5EF4-FFF2-40B4-BE49-F238E27FC236}">
                <a16:creationId xmlns:a16="http://schemas.microsoft.com/office/drawing/2014/main" id="{D076B1D6-5E2D-5A65-3742-3F800C284E47}"/>
              </a:ext>
            </a:extLst>
          </p:cNvPr>
          <p:cNvSpPr txBox="1"/>
          <p:nvPr/>
        </p:nvSpPr>
        <p:spPr>
          <a:xfrm>
            <a:off x="686902" y="2591382"/>
            <a:ext cx="5059155" cy="1477328"/>
          </a:xfrm>
          <a:prstGeom prst="rect">
            <a:avLst/>
          </a:prstGeom>
          <a:noFill/>
        </p:spPr>
        <p:txBody>
          <a:bodyPr wrap="square">
            <a:spAutoFit/>
          </a:bodyPr>
          <a:lstStyle/>
          <a:p>
            <a:r>
              <a:rPr lang="en-US" dirty="0">
                <a:solidFill>
                  <a:srgbClr val="000000"/>
                </a:solidFill>
                <a:latin typeface="Calibri" panose="020F0502020204030204" pitchFamily="34" charset="0"/>
                <a:ea typeface="Times New Roman" panose="02020603050405020304" pitchFamily="18" charset="0"/>
              </a:rPr>
              <a:t>It is</a:t>
            </a:r>
            <a:r>
              <a:rPr lang="en-US" sz="1800" dirty="0">
                <a:solidFill>
                  <a:srgbClr val="000000"/>
                </a:solidFill>
                <a:effectLst/>
                <a:latin typeface="Calibri" panose="020F0502020204030204" pitchFamily="34" charset="0"/>
                <a:ea typeface="Times New Roman" panose="02020603050405020304" pitchFamily="18" charset="0"/>
              </a:rPr>
              <a:t> the point in the calendar year when our collective demand for resources and the production of waste, primarily carbon dioxide emissions, exceed </a:t>
            </a:r>
            <a:r>
              <a:rPr lang="en-US" sz="1800" u="sng" dirty="0">
                <a:solidFill>
                  <a:srgbClr val="000000"/>
                </a:solidFill>
                <a:effectLst/>
                <a:latin typeface="Calibri" panose="020F0502020204030204" pitchFamily="34" charset="0"/>
                <a:ea typeface="Times New Roman" panose="02020603050405020304" pitchFamily="18" charset="0"/>
              </a:rPr>
              <a:t>what Earth can naturally regenerate and absorb in that year.</a:t>
            </a:r>
            <a:endParaRPr lang="it-IT" u="sng" dirty="0"/>
          </a:p>
        </p:txBody>
      </p:sp>
      <p:sp>
        <p:nvSpPr>
          <p:cNvPr id="11" name="CasellaDiTesto 10">
            <a:extLst>
              <a:ext uri="{FF2B5EF4-FFF2-40B4-BE49-F238E27FC236}">
                <a16:creationId xmlns:a16="http://schemas.microsoft.com/office/drawing/2014/main" id="{26065844-C799-4117-BFCA-4DBB3E548E8A}"/>
              </a:ext>
            </a:extLst>
          </p:cNvPr>
          <p:cNvSpPr txBox="1"/>
          <p:nvPr/>
        </p:nvSpPr>
        <p:spPr>
          <a:xfrm>
            <a:off x="686902" y="4381158"/>
            <a:ext cx="4879907" cy="923330"/>
          </a:xfrm>
          <a:prstGeom prst="rect">
            <a:avLst/>
          </a:prstGeom>
          <a:noFill/>
        </p:spPr>
        <p:txBody>
          <a:bodyPr wrap="square">
            <a:spAutoFit/>
          </a:bodyPr>
          <a:lstStyle/>
          <a:p>
            <a:r>
              <a:rPr lang="en-US" sz="1800" dirty="0">
                <a:solidFill>
                  <a:srgbClr val="000000"/>
                </a:solidFill>
                <a:effectLst/>
                <a:latin typeface="Calibri" panose="020F0502020204030204" pitchFamily="34" charset="0"/>
                <a:ea typeface="Times New Roman" panose="02020603050405020304" pitchFamily="18" charset="0"/>
              </a:rPr>
              <a:t>After this date, we are essentially living on </a:t>
            </a:r>
            <a:r>
              <a:rPr lang="en-US" sz="1800" b="1" dirty="0">
                <a:solidFill>
                  <a:srgbClr val="000000"/>
                </a:solidFill>
                <a:effectLst/>
                <a:latin typeface="Calibri" panose="020F0502020204030204" pitchFamily="34" charset="0"/>
                <a:ea typeface="Times New Roman" panose="02020603050405020304" pitchFamily="18" charset="0"/>
              </a:rPr>
              <a:t>ecological "credit”</a:t>
            </a:r>
            <a:r>
              <a:rPr lang="en-US" sz="1800" dirty="0">
                <a:solidFill>
                  <a:srgbClr val="000000"/>
                </a:solidFill>
                <a:effectLst/>
                <a:latin typeface="Calibri" panose="020F0502020204030204" pitchFamily="34" charset="0"/>
                <a:ea typeface="Times New Roman" panose="02020603050405020304" pitchFamily="18" charset="0"/>
              </a:rPr>
              <a:t>, depleting natural resources faster than they can be replenished.</a:t>
            </a:r>
            <a:endParaRPr lang="it-IT" dirty="0"/>
          </a:p>
        </p:txBody>
      </p:sp>
      <p:sp>
        <p:nvSpPr>
          <p:cNvPr id="12" name="CasellaDiTesto 11">
            <a:extLst>
              <a:ext uri="{FF2B5EF4-FFF2-40B4-BE49-F238E27FC236}">
                <a16:creationId xmlns:a16="http://schemas.microsoft.com/office/drawing/2014/main" id="{D64EDDF9-42F6-8EAE-5E69-AE2093B16867}"/>
              </a:ext>
            </a:extLst>
          </p:cNvPr>
          <p:cNvSpPr txBox="1"/>
          <p:nvPr/>
        </p:nvSpPr>
        <p:spPr>
          <a:xfrm>
            <a:off x="3126855" y="6047327"/>
            <a:ext cx="2167034" cy="261610"/>
          </a:xfrm>
          <a:prstGeom prst="rect">
            <a:avLst/>
          </a:prstGeom>
          <a:noFill/>
        </p:spPr>
        <p:txBody>
          <a:bodyPr wrap="square">
            <a:spAutoFit/>
          </a:bodyPr>
          <a:lstStyle/>
          <a:p>
            <a:r>
              <a:rPr lang="it-IT" sz="1100" dirty="0"/>
              <a:t>Source: </a:t>
            </a:r>
            <a:r>
              <a:rPr lang="it-IT" sz="1100" dirty="0">
                <a:hlinkClick r:id="rId3"/>
              </a:rPr>
              <a:t>EconomiaCircolare, 2023</a:t>
            </a:r>
            <a:r>
              <a:rPr lang="it-IT" sz="1100" dirty="0"/>
              <a:t>)</a:t>
            </a:r>
          </a:p>
        </p:txBody>
      </p:sp>
    </p:spTree>
    <p:extLst>
      <p:ext uri="{BB962C8B-B14F-4D97-AF65-F5344CB8AC3E}">
        <p14:creationId xmlns:p14="http://schemas.microsoft.com/office/powerpoint/2010/main" val="13413510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en-US" sz="4400" dirty="0"/>
              <a:t>The three pillars of Sustainability: Examples</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Module: Horizontal skills / Learning Unit: Green skills / Sub Unit: Environmental impact assessment</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76</a:t>
            </a:fld>
            <a:endParaRPr lang="en-US" dirty="0"/>
          </a:p>
        </p:txBody>
      </p:sp>
      <p:sp>
        <p:nvSpPr>
          <p:cNvPr id="2" name="CasellaDiTesto 1">
            <a:extLst>
              <a:ext uri="{FF2B5EF4-FFF2-40B4-BE49-F238E27FC236}">
                <a16:creationId xmlns:a16="http://schemas.microsoft.com/office/drawing/2014/main" id="{D5834CCE-EFB5-9F88-4D94-9DCA53C990A2}"/>
              </a:ext>
            </a:extLst>
          </p:cNvPr>
          <p:cNvSpPr txBox="1"/>
          <p:nvPr/>
        </p:nvSpPr>
        <p:spPr>
          <a:xfrm>
            <a:off x="968050" y="1561623"/>
            <a:ext cx="10517933" cy="1983876"/>
          </a:xfrm>
          <a:prstGeom prst="rect">
            <a:avLst/>
          </a:prstGeom>
          <a:noFill/>
        </p:spPr>
        <p:txBody>
          <a:bodyPr wrap="square">
            <a:spAutoFit/>
          </a:bodyPr>
          <a:lstStyle/>
          <a:p>
            <a:pPr algn="just">
              <a:lnSpc>
                <a:spcPct val="115000"/>
              </a:lnSpc>
              <a:spcAft>
                <a:spcPts val="1125"/>
              </a:spcAft>
            </a:pPr>
            <a:r>
              <a:rPr lang="en-US"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The calculation of Earth Overshoot Day is based on a variety of factors, including:</a:t>
            </a:r>
          </a:p>
          <a:p>
            <a:pPr algn="just">
              <a:lnSpc>
                <a:spcPct val="115000"/>
              </a:lnSpc>
              <a:spcAft>
                <a:spcPts val="1125"/>
              </a:spcAft>
            </a:pPr>
            <a:endParaRPr lang="it-IT" sz="2000" dirty="0">
              <a:solidFill>
                <a:srgbClr val="000000"/>
              </a:solidFill>
              <a:effectLst/>
              <a:latin typeface="Minion Pro"/>
              <a:ea typeface="Times New Roman" panose="02020603050405020304" pitchFamily="18" charset="0"/>
              <a:cs typeface="Open Sans" panose="020B0606030504020204" pitchFamily="34" charset="0"/>
            </a:endParaRPr>
          </a:p>
          <a:p>
            <a:pPr lvl="0">
              <a:lnSpc>
                <a:spcPct val="115000"/>
              </a:lnSpc>
            </a:pPr>
            <a:r>
              <a:rPr lang="en-US" sz="1800"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Global Ecological Footprint</a:t>
            </a:r>
            <a:r>
              <a:rPr lang="en-US"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which measures humanity's demand on nature by assessing factors such as food production, energy consumption, timber harvesting, and carbon emissions.</a:t>
            </a:r>
          </a:p>
          <a:p>
            <a:pPr lvl="0">
              <a:lnSpc>
                <a:spcPct val="115000"/>
              </a:lnSpc>
            </a:pPr>
            <a:endParaRPr lang="en-US" dirty="0">
              <a:solidFill>
                <a:srgbClr val="000000"/>
              </a:solidFill>
              <a:latin typeface="Calibri" panose="020F0502020204030204" pitchFamily="34" charset="0"/>
              <a:ea typeface="Times New Roman" panose="02020603050405020304" pitchFamily="18" charset="0"/>
              <a:cs typeface="Open Sans" panose="020B0606030504020204" pitchFamily="34" charset="0"/>
            </a:endParaRPr>
          </a:p>
        </p:txBody>
      </p:sp>
      <p:pic>
        <p:nvPicPr>
          <p:cNvPr id="3" name="Immagine 2">
            <a:extLst>
              <a:ext uri="{FF2B5EF4-FFF2-40B4-BE49-F238E27FC236}">
                <a16:creationId xmlns:a16="http://schemas.microsoft.com/office/drawing/2014/main" id="{A2B3CEB7-220E-9A35-438E-1F4B89434C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325" y="2002019"/>
            <a:ext cx="647708" cy="1426981"/>
          </a:xfrm>
          <a:prstGeom prst="rect">
            <a:avLst/>
          </a:prstGeom>
        </p:spPr>
      </p:pic>
      <p:pic>
        <p:nvPicPr>
          <p:cNvPr id="8" name="Immagine 7">
            <a:extLst>
              <a:ext uri="{FF2B5EF4-FFF2-40B4-BE49-F238E27FC236}">
                <a16:creationId xmlns:a16="http://schemas.microsoft.com/office/drawing/2014/main" id="{08EF48E6-4DEE-AC15-C398-036F23E39EEA}"/>
              </a:ext>
            </a:extLst>
          </p:cNvPr>
          <p:cNvPicPr>
            <a:picLocks noChangeAspect="1"/>
          </p:cNvPicPr>
          <p:nvPr/>
        </p:nvPicPr>
        <p:blipFill>
          <a:blip r:embed="rId3">
            <a:clrChange>
              <a:clrFrom>
                <a:srgbClr val="F7F7F7"/>
              </a:clrFrom>
              <a:clrTo>
                <a:srgbClr val="F7F7F7">
                  <a:alpha val="0"/>
                </a:srgbClr>
              </a:clrTo>
            </a:clrChange>
          </a:blip>
          <a:stretch>
            <a:fillRect/>
          </a:stretch>
        </p:blipFill>
        <p:spPr>
          <a:xfrm>
            <a:off x="10098057" y="3727204"/>
            <a:ext cx="1798476" cy="1493649"/>
          </a:xfrm>
          <a:prstGeom prst="rect">
            <a:avLst/>
          </a:prstGeom>
        </p:spPr>
      </p:pic>
      <p:sp>
        <p:nvSpPr>
          <p:cNvPr id="13" name="CasellaDiTesto 12">
            <a:extLst>
              <a:ext uri="{FF2B5EF4-FFF2-40B4-BE49-F238E27FC236}">
                <a16:creationId xmlns:a16="http://schemas.microsoft.com/office/drawing/2014/main" id="{EEED0D08-A279-221D-39EF-3EC3CCB3F0A1}"/>
              </a:ext>
            </a:extLst>
          </p:cNvPr>
          <p:cNvSpPr txBox="1"/>
          <p:nvPr/>
        </p:nvSpPr>
        <p:spPr>
          <a:xfrm>
            <a:off x="217325" y="4267121"/>
            <a:ext cx="10129548" cy="710707"/>
          </a:xfrm>
          <a:prstGeom prst="rect">
            <a:avLst/>
          </a:prstGeom>
          <a:noFill/>
        </p:spPr>
        <p:txBody>
          <a:bodyPr wrap="square">
            <a:spAutoFit/>
          </a:bodyPr>
          <a:lstStyle/>
          <a:p>
            <a:pPr lvl="0">
              <a:lnSpc>
                <a:spcPct val="115000"/>
              </a:lnSpc>
              <a:spcAft>
                <a:spcPts val="1125"/>
              </a:spcAft>
            </a:pPr>
            <a:r>
              <a:rPr lang="en-US" sz="1800"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Biocapacity</a:t>
            </a:r>
            <a:r>
              <a:rPr lang="en-US"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representing Earth's capacity to regenerate resources and absorb waste, taking into account factors like forested land, fisheries, and agricultural land.</a:t>
            </a:r>
            <a:endParaRPr lang="it-IT" sz="2000" dirty="0">
              <a:solidFill>
                <a:srgbClr val="2987C7"/>
              </a:solidFill>
              <a:effectLst/>
              <a:latin typeface="Minion Pro"/>
              <a:ea typeface="Times New Roman" panose="02020603050405020304" pitchFamily="18" charset="0"/>
              <a:cs typeface="Open Sans" panose="020B0606030504020204" pitchFamily="34" charset="0"/>
            </a:endParaRPr>
          </a:p>
        </p:txBody>
      </p:sp>
      <p:sp>
        <p:nvSpPr>
          <p:cNvPr id="14" name="CasellaDiTesto 13">
            <a:extLst>
              <a:ext uri="{FF2B5EF4-FFF2-40B4-BE49-F238E27FC236}">
                <a16:creationId xmlns:a16="http://schemas.microsoft.com/office/drawing/2014/main" id="{8F815143-A3A3-7091-A88F-128ABC3AC9B1}"/>
              </a:ext>
            </a:extLst>
          </p:cNvPr>
          <p:cNvSpPr txBox="1"/>
          <p:nvPr/>
        </p:nvSpPr>
        <p:spPr>
          <a:xfrm>
            <a:off x="2458716" y="5510260"/>
            <a:ext cx="7181266" cy="646331"/>
          </a:xfrm>
          <a:prstGeom prst="rect">
            <a:avLst/>
          </a:prstGeom>
          <a:noFill/>
          <a:ln>
            <a:solidFill>
              <a:srgbClr val="3A6888"/>
            </a:solidFill>
          </a:ln>
        </p:spPr>
        <p:txBody>
          <a:bodyPr wrap="square">
            <a:spAutoFit/>
          </a:bodyPr>
          <a:lstStyle/>
          <a:p>
            <a:pPr algn="ctr"/>
            <a:r>
              <a:rPr lang="en-GB" sz="1800" dirty="0">
                <a:solidFill>
                  <a:srgbClr val="000000"/>
                </a:solidFill>
                <a:effectLst/>
                <a:latin typeface="Calibri" panose="020F0502020204030204" pitchFamily="34" charset="0"/>
                <a:ea typeface="Times New Roman" panose="02020603050405020304" pitchFamily="18" charset="0"/>
              </a:rPr>
              <a:t>The date of Earth Overshoot Day varies from year to year.</a:t>
            </a:r>
          </a:p>
          <a:p>
            <a:pPr algn="ctr"/>
            <a:r>
              <a:rPr lang="en-GB"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For the </a:t>
            </a:r>
            <a:r>
              <a:rPr lang="en-GB" sz="1800"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year 2023</a:t>
            </a:r>
            <a:r>
              <a:rPr lang="en-GB"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the Earth Overshoot Day has been on the </a:t>
            </a:r>
            <a:r>
              <a:rPr lang="en-GB" sz="1800"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2</a:t>
            </a:r>
            <a:r>
              <a:rPr lang="en-GB" sz="1800" b="1" baseline="300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nd</a:t>
            </a:r>
            <a:r>
              <a:rPr lang="en-GB" sz="1800"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of August</a:t>
            </a:r>
            <a:r>
              <a:rPr lang="en-GB"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a:t>
            </a:r>
            <a:r>
              <a:rPr lang="it-IT" dirty="0">
                <a:solidFill>
                  <a:srgbClr val="000000"/>
                </a:solidFill>
                <a:latin typeface="Minion Pro"/>
                <a:ea typeface="Times New Roman" panose="02020603050405020304" pitchFamily="18" charset="0"/>
                <a:cs typeface="Open Sans" panose="020B0606030504020204" pitchFamily="34" charset="0"/>
              </a:rPr>
              <a:t> </a:t>
            </a:r>
            <a:endParaRPr lang="it-IT" dirty="0"/>
          </a:p>
        </p:txBody>
      </p:sp>
    </p:spTree>
    <p:extLst>
      <p:ext uri="{BB962C8B-B14F-4D97-AF65-F5344CB8AC3E}">
        <p14:creationId xmlns:p14="http://schemas.microsoft.com/office/powerpoint/2010/main" val="24384822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Module: Vertical skills / Learning Unit: Green skills / Sub Unit: Environmental impact assessment</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77</a:t>
            </a:fld>
            <a:endParaRPr lang="en-US" dirty="0"/>
          </a:p>
        </p:txBody>
      </p:sp>
      <p:pic>
        <p:nvPicPr>
          <p:cNvPr id="4" name="Immagine 3">
            <a:extLst>
              <a:ext uri="{FF2B5EF4-FFF2-40B4-BE49-F238E27FC236}">
                <a16:creationId xmlns:a16="http://schemas.microsoft.com/office/drawing/2014/main" id="{4CDFC06C-5AEC-2400-2B33-B9D8278794E7}"/>
              </a:ext>
            </a:extLst>
          </p:cNvPr>
          <p:cNvPicPr>
            <a:picLocks noChangeAspect="1"/>
          </p:cNvPicPr>
          <p:nvPr/>
        </p:nvPicPr>
        <p:blipFill>
          <a:blip r:embed="rId2"/>
          <a:stretch>
            <a:fillRect/>
          </a:stretch>
        </p:blipFill>
        <p:spPr>
          <a:xfrm>
            <a:off x="2379598" y="563996"/>
            <a:ext cx="7432804" cy="5730007"/>
          </a:xfrm>
          <a:prstGeom prst="rect">
            <a:avLst/>
          </a:prstGeom>
        </p:spPr>
      </p:pic>
      <p:sp>
        <p:nvSpPr>
          <p:cNvPr id="8" name="CasellaDiTesto 7">
            <a:extLst>
              <a:ext uri="{FF2B5EF4-FFF2-40B4-BE49-F238E27FC236}">
                <a16:creationId xmlns:a16="http://schemas.microsoft.com/office/drawing/2014/main" id="{1D63AF60-9111-56E3-6C1B-8A185B687E7F}"/>
              </a:ext>
            </a:extLst>
          </p:cNvPr>
          <p:cNvSpPr txBox="1"/>
          <p:nvPr/>
        </p:nvSpPr>
        <p:spPr>
          <a:xfrm>
            <a:off x="8406590" y="5977266"/>
            <a:ext cx="2794810" cy="261610"/>
          </a:xfrm>
          <a:prstGeom prst="rect">
            <a:avLst/>
          </a:prstGeom>
          <a:noFill/>
        </p:spPr>
        <p:txBody>
          <a:bodyPr wrap="square">
            <a:spAutoFit/>
          </a:bodyPr>
          <a:lstStyle/>
          <a:p>
            <a:r>
              <a:rPr lang="en-GB" sz="1100" dirty="0">
                <a:solidFill>
                  <a:srgbClr val="000000"/>
                </a:solidFill>
                <a:effectLst/>
                <a:ea typeface="Times New Roman" panose="02020603050405020304" pitchFamily="18" charset="0"/>
                <a:cs typeface="Open Sans" panose="020B0606030504020204" pitchFamily="34" charset="0"/>
              </a:rPr>
              <a:t>(Source: </a:t>
            </a:r>
            <a:r>
              <a:rPr lang="en-GB" sz="1100" u="sng" dirty="0" err="1">
                <a:solidFill>
                  <a:srgbClr val="000000"/>
                </a:solidFill>
                <a:effectLst/>
                <a:ea typeface="Times New Roman" panose="02020603050405020304" pitchFamily="18" charset="0"/>
                <a:cs typeface="Open Sans" panose="020B0606030504020204" pitchFamily="34" charset="0"/>
                <a:hlinkClick r:id="rId3"/>
              </a:rPr>
              <a:t>GlobalFootprintNetwork</a:t>
            </a:r>
            <a:r>
              <a:rPr lang="en-GB" sz="1100" u="sng" dirty="0">
                <a:solidFill>
                  <a:srgbClr val="0000FF"/>
                </a:solidFill>
                <a:effectLst/>
                <a:ea typeface="Times New Roman" panose="02020603050405020304" pitchFamily="18" charset="0"/>
                <a:cs typeface="Open Sans" panose="020B0606030504020204" pitchFamily="34" charset="0"/>
              </a:rPr>
              <a:t>, 2023</a:t>
            </a:r>
            <a:r>
              <a:rPr lang="en-GB" sz="1100" dirty="0">
                <a:solidFill>
                  <a:srgbClr val="000000"/>
                </a:solidFill>
                <a:effectLst/>
                <a:ea typeface="Times New Roman" panose="02020603050405020304" pitchFamily="18" charset="0"/>
                <a:cs typeface="Open Sans" panose="020B0606030504020204" pitchFamily="34" charset="0"/>
              </a:rPr>
              <a:t>)</a:t>
            </a:r>
            <a:endParaRPr lang="it-IT" sz="1100" dirty="0"/>
          </a:p>
        </p:txBody>
      </p:sp>
    </p:spTree>
    <p:extLst>
      <p:ext uri="{BB962C8B-B14F-4D97-AF65-F5344CB8AC3E}">
        <p14:creationId xmlns:p14="http://schemas.microsoft.com/office/powerpoint/2010/main" val="16226078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it-IT" dirty="0"/>
              <a:t>Practical Activity #7</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Module: Horizontal skills / Learning Unit: Green skills / Sub Unit: International and European key directives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78</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8" y="1781175"/>
            <a:ext cx="10291355" cy="4394200"/>
          </a:xfrm>
        </p:spPr>
        <p:txBody>
          <a:bodyPr/>
          <a:lstStyle/>
          <a:p>
            <a:pPr marL="0" indent="0" algn="ctr">
              <a:buNone/>
            </a:pPr>
            <a:endParaRPr lang="en-US" i="1" dirty="0">
              <a:solidFill>
                <a:srgbClr val="000000"/>
              </a:solidFill>
              <a:latin typeface="Calibri" panose="020F0502020204030204" pitchFamily="34" charset="0"/>
              <a:ea typeface="Calibri" panose="020F0502020204030204" pitchFamily="34" charset="0"/>
            </a:endParaRPr>
          </a:p>
          <a:p>
            <a:pPr marL="0" indent="0" algn="ctr">
              <a:buNone/>
            </a:pPr>
            <a:endParaRPr lang="en-US" sz="2800" i="1" kern="100" dirty="0">
              <a:solidFill>
                <a:srgbClr val="000000"/>
              </a:solidFill>
              <a:effectLst/>
              <a:latin typeface="Calibri" panose="020F0502020204030204" pitchFamily="34" charset="0"/>
              <a:ea typeface="Calibri" panose="020F0502020204030204" pitchFamily="34" charset="0"/>
            </a:endParaRPr>
          </a:p>
          <a:p>
            <a:pPr marL="0" indent="0" algn="ctr">
              <a:buNone/>
            </a:pPr>
            <a:r>
              <a:rPr lang="en-US" sz="2800" i="1" kern="100" dirty="0">
                <a:solidFill>
                  <a:srgbClr val="000000"/>
                </a:solidFill>
                <a:effectLst/>
                <a:latin typeface="Calibri" panose="020F0502020204030204" pitchFamily="34" charset="0"/>
                <a:ea typeface="Calibri" panose="020F0502020204030204" pitchFamily="34" charset="0"/>
              </a:rPr>
              <a:t>Group Discussion</a:t>
            </a:r>
          </a:p>
          <a:p>
            <a:pPr marL="0" indent="0" algn="ctr">
              <a:buNone/>
            </a:pPr>
            <a:r>
              <a:rPr lang="en-US" sz="2800" i="1" dirty="0">
                <a:solidFill>
                  <a:srgbClr val="000000"/>
                </a:solidFill>
                <a:effectLst/>
                <a:latin typeface="Calibri" panose="020F0502020204030204" pitchFamily="34" charset="0"/>
                <a:ea typeface="Times New Roman" panose="02020603050405020304" pitchFamily="18" charset="0"/>
              </a:rPr>
              <a:t>Please indicate any </a:t>
            </a:r>
            <a:r>
              <a:rPr lang="en-US" i="1" dirty="0">
                <a:solidFill>
                  <a:srgbClr val="000000"/>
                </a:solidFill>
                <a:latin typeface="Calibri" panose="020F0502020204030204" pitchFamily="34" charset="0"/>
                <a:ea typeface="Times New Roman" panose="02020603050405020304" pitchFamily="18" charset="0"/>
              </a:rPr>
              <a:t>i</a:t>
            </a:r>
            <a:r>
              <a:rPr lang="en-US" sz="2800" i="1" dirty="0">
                <a:solidFill>
                  <a:srgbClr val="000000"/>
                </a:solidFill>
                <a:effectLst/>
                <a:latin typeface="Calibri" panose="020F0502020204030204" pitchFamily="34" charset="0"/>
                <a:ea typeface="Times New Roman" panose="02020603050405020304" pitchFamily="18" charset="0"/>
              </a:rPr>
              <a:t>nternal policies or programs that your organization has that aim at reducing its carbon footprint</a:t>
            </a:r>
            <a:endParaRPr lang="it-IT" sz="4000" dirty="0"/>
          </a:p>
        </p:txBody>
      </p:sp>
    </p:spTree>
    <p:extLst>
      <p:ext uri="{BB962C8B-B14F-4D97-AF65-F5344CB8AC3E}">
        <p14:creationId xmlns:p14="http://schemas.microsoft.com/office/powerpoint/2010/main" val="25568639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02B0B-F578-5CD6-0AF3-8318CAF828A1}"/>
            </a:ext>
          </a:extLst>
        </p:cNvPr>
        <p:cNvGrpSpPr/>
        <p:nvPr/>
      </p:nvGrpSpPr>
      <p:grpSpPr>
        <a:xfrm>
          <a:off x="0" y="0"/>
          <a:ext cx="0" cy="0"/>
          <a:chOff x="0" y="0"/>
          <a:chExt cx="0" cy="0"/>
        </a:xfrm>
      </p:grpSpPr>
    </p:spTree>
    <p:extLst>
      <p:ext uri="{BB962C8B-B14F-4D97-AF65-F5344CB8AC3E}">
        <p14:creationId xmlns:p14="http://schemas.microsoft.com/office/powerpoint/2010/main" val="3490078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en-US" sz="4400" dirty="0"/>
              <a:t>Green Economy</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Module: Horizontal skills / Learning Unit: Green skills / Sub Unit: Sustainability and related concepts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8</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8" y="1781175"/>
            <a:ext cx="10291355" cy="4394200"/>
          </a:xfrm>
        </p:spPr>
        <p:txBody>
          <a:bodyPr/>
          <a:lstStyle/>
          <a:p>
            <a:pPr algn="just">
              <a:lnSpc>
                <a:spcPct val="107000"/>
              </a:lnSpc>
              <a:spcAft>
                <a:spcPts val="800"/>
              </a:spcAft>
            </a:pPr>
            <a:r>
              <a:rPr lang="en-US" sz="2400" kern="100" dirty="0">
                <a:latin typeface="Calibri" panose="020F0502020204030204" pitchFamily="34" charset="0"/>
                <a:ea typeface="Calibri" panose="020F0502020204030204" pitchFamily="34" charset="0"/>
              </a:rPr>
              <a:t>It is an economic system that aims to achieve sustainable development by promoting activities and industries that </a:t>
            </a:r>
            <a:r>
              <a:rPr lang="en-US" sz="2400" u="sng" kern="100" dirty="0">
                <a:latin typeface="Calibri" panose="020F0502020204030204" pitchFamily="34" charset="0"/>
                <a:ea typeface="Calibri" panose="020F0502020204030204" pitchFamily="34" charset="0"/>
              </a:rPr>
              <a:t>reduce environmental risks and minimize resource depletion.</a:t>
            </a:r>
          </a:p>
          <a:p>
            <a:pPr algn="just"/>
            <a:r>
              <a:rPr lang="en-US" sz="2400" kern="100" dirty="0">
                <a:effectLst/>
                <a:latin typeface="Calibri" panose="020F0502020204030204" pitchFamily="34" charset="0"/>
                <a:ea typeface="Calibri" panose="020F0502020204030204" pitchFamily="34" charset="0"/>
              </a:rPr>
              <a:t>From policymakers crafting visionary legislation to businesses adopting sustainable practices and individuals making conscious choices in their daily lives,  </a:t>
            </a:r>
            <a:r>
              <a:rPr lang="en-US" sz="2400" b="1" kern="100" dirty="0">
                <a:effectLst/>
                <a:latin typeface="Calibri" panose="020F0502020204030204" pitchFamily="34" charset="0"/>
                <a:ea typeface="Calibri" panose="020F0502020204030204" pitchFamily="34" charset="0"/>
              </a:rPr>
              <a:t>everyone has a stake in the transition to a Green Economy.</a:t>
            </a:r>
            <a:endParaRPr lang="it-IT" sz="1600" b="1" dirty="0"/>
          </a:p>
          <a:p>
            <a:pPr algn="just">
              <a:lnSpc>
                <a:spcPct val="107000"/>
              </a:lnSpc>
              <a:spcAft>
                <a:spcPts val="800"/>
              </a:spcAft>
            </a:pPr>
            <a:endParaRPr lang="it-IT" sz="2800" u="sng" dirty="0">
              <a:solidFill>
                <a:srgbClr val="000000"/>
              </a:solidFill>
              <a:effectLst/>
              <a:latin typeface="Minion Pro"/>
              <a:ea typeface="Times New Roman" panose="02020603050405020304" pitchFamily="18" charset="0"/>
              <a:cs typeface="Open Sans" panose="020B0606030504020204" pitchFamily="34" charset="0"/>
            </a:endParaRPr>
          </a:p>
          <a:p>
            <a:pPr algn="just">
              <a:lnSpc>
                <a:spcPct val="107000"/>
              </a:lnSpc>
              <a:spcAft>
                <a:spcPts val="800"/>
              </a:spcAft>
            </a:pPr>
            <a:endParaRPr lang="it-IT" u="sng" dirty="0">
              <a:solidFill>
                <a:srgbClr val="000000"/>
              </a:solidFill>
              <a:latin typeface="Minion Pro"/>
              <a:ea typeface="Times New Roman" panose="02020603050405020304" pitchFamily="18" charset="0"/>
              <a:cs typeface="Open Sans" panose="020B0606030504020204" pitchFamily="34" charset="0"/>
            </a:endParaRPr>
          </a:p>
          <a:p>
            <a:pPr algn="just">
              <a:lnSpc>
                <a:spcPct val="107000"/>
              </a:lnSpc>
              <a:spcAft>
                <a:spcPts val="800"/>
              </a:spcAft>
            </a:pPr>
            <a:endParaRPr lang="it-IT" sz="2800" u="sng" dirty="0">
              <a:solidFill>
                <a:srgbClr val="000000"/>
              </a:solidFill>
              <a:effectLst/>
              <a:latin typeface="Minion Pro"/>
              <a:ea typeface="Times New Roman" panose="02020603050405020304" pitchFamily="18" charset="0"/>
              <a:cs typeface="Open Sans" panose="020B0606030504020204" pitchFamily="34" charset="0"/>
            </a:endParaRPr>
          </a:p>
        </p:txBody>
      </p:sp>
      <p:pic>
        <p:nvPicPr>
          <p:cNvPr id="2" name="Immagine 1">
            <a:extLst>
              <a:ext uri="{FF2B5EF4-FFF2-40B4-BE49-F238E27FC236}">
                <a16:creationId xmlns:a16="http://schemas.microsoft.com/office/drawing/2014/main" id="{93845B05-EBDB-6240-3B2B-F0B766E53230}"/>
              </a:ext>
            </a:extLst>
          </p:cNvPr>
          <p:cNvPicPr>
            <a:picLocks noChangeAspect="1"/>
          </p:cNvPicPr>
          <p:nvPr/>
        </p:nvPicPr>
        <p:blipFill rotWithShape="1">
          <a:blip r:embed="rId2">
            <a:duotone>
              <a:schemeClr val="accent6">
                <a:shade val="45000"/>
                <a:satMod val="135000"/>
              </a:schemeClr>
              <a:prstClr val="white"/>
            </a:duotone>
          </a:blip>
          <a:srcRect r="66574" b="61958"/>
          <a:stretch/>
        </p:blipFill>
        <p:spPr>
          <a:xfrm>
            <a:off x="5144373" y="4845830"/>
            <a:ext cx="1903254" cy="1108395"/>
          </a:xfrm>
          <a:prstGeom prst="rect">
            <a:avLst/>
          </a:prstGeom>
        </p:spPr>
      </p:pic>
      <p:pic>
        <p:nvPicPr>
          <p:cNvPr id="9" name="Immagine 8">
            <a:extLst>
              <a:ext uri="{FF2B5EF4-FFF2-40B4-BE49-F238E27FC236}">
                <a16:creationId xmlns:a16="http://schemas.microsoft.com/office/drawing/2014/main" id="{7893E97F-7C3B-C70D-5540-A956F1E9D423}"/>
              </a:ext>
            </a:extLst>
          </p:cNvPr>
          <p:cNvPicPr>
            <a:picLocks noChangeAspect="1"/>
          </p:cNvPicPr>
          <p:nvPr/>
        </p:nvPicPr>
        <p:blipFill>
          <a:blip r:embed="rId3" cstate="print">
            <a:clrChange>
              <a:clrFrom>
                <a:srgbClr val="E9EBF1"/>
              </a:clrFrom>
              <a:clrTo>
                <a:srgbClr val="E9EBF1">
                  <a:alpha val="0"/>
                </a:srgbClr>
              </a:clrTo>
            </a:clrChange>
            <a:extLst>
              <a:ext uri="{28A0092B-C50C-407E-A947-70E740481C1C}">
                <a14:useLocalDpi xmlns:a14="http://schemas.microsoft.com/office/drawing/2010/main" val="0"/>
              </a:ext>
            </a:extLst>
          </a:blip>
          <a:stretch>
            <a:fillRect/>
          </a:stretch>
        </p:blipFill>
        <p:spPr>
          <a:xfrm>
            <a:off x="7318889" y="4318287"/>
            <a:ext cx="2180546" cy="2038063"/>
          </a:xfrm>
          <a:prstGeom prst="rect">
            <a:avLst/>
          </a:prstGeom>
        </p:spPr>
      </p:pic>
      <p:sp>
        <p:nvSpPr>
          <p:cNvPr id="10" name="CasellaDiTesto 9">
            <a:extLst>
              <a:ext uri="{FF2B5EF4-FFF2-40B4-BE49-F238E27FC236}">
                <a16:creationId xmlns:a16="http://schemas.microsoft.com/office/drawing/2014/main" id="{CF4CAF48-0646-1DFA-FAB2-D695B456B6AD}"/>
              </a:ext>
            </a:extLst>
          </p:cNvPr>
          <p:cNvSpPr txBox="1"/>
          <p:nvPr/>
        </p:nvSpPr>
        <p:spPr>
          <a:xfrm>
            <a:off x="1362774" y="4845830"/>
            <a:ext cx="3623307" cy="923330"/>
          </a:xfrm>
          <a:prstGeom prst="rect">
            <a:avLst/>
          </a:prstGeom>
          <a:noFill/>
          <a:ln w="57150">
            <a:solidFill>
              <a:srgbClr val="4A8522"/>
            </a:solidFill>
          </a:ln>
        </p:spPr>
        <p:txBody>
          <a:bodyPr wrap="square">
            <a:spAutoFit/>
          </a:bodyPr>
          <a:lstStyle/>
          <a:p>
            <a:pPr algn="just"/>
            <a:r>
              <a:rPr lang="en-GB" sz="1800" dirty="0">
                <a:solidFill>
                  <a:srgbClr val="000000"/>
                </a:solidFill>
                <a:effectLst/>
                <a:latin typeface="Calibri" panose="020F0502020204030204" pitchFamily="34" charset="0"/>
                <a:ea typeface="Times New Roman" panose="02020603050405020304" pitchFamily="18" charset="0"/>
              </a:rPr>
              <a:t>Besides sustainability, it is founded on a set of </a:t>
            </a:r>
            <a:r>
              <a:rPr lang="en-GB" sz="1800" b="1" dirty="0">
                <a:solidFill>
                  <a:srgbClr val="000000"/>
                </a:solidFill>
                <a:effectLst/>
                <a:latin typeface="Calibri" panose="020F0502020204030204" pitchFamily="34" charset="0"/>
                <a:ea typeface="Times New Roman" panose="02020603050405020304" pitchFamily="18" charset="0"/>
              </a:rPr>
              <a:t>guiding principles </a:t>
            </a:r>
            <a:r>
              <a:rPr lang="en-GB" sz="1800" dirty="0">
                <a:solidFill>
                  <a:srgbClr val="000000"/>
                </a:solidFill>
                <a:effectLst/>
                <a:latin typeface="Calibri" panose="020F0502020204030204" pitchFamily="34" charset="0"/>
                <a:ea typeface="Times New Roman" panose="02020603050405020304" pitchFamily="18" charset="0"/>
              </a:rPr>
              <a:t>that drive its vision and implementation.</a:t>
            </a:r>
            <a:endParaRPr lang="it-IT" dirty="0"/>
          </a:p>
        </p:txBody>
      </p:sp>
    </p:spTree>
    <p:extLst>
      <p:ext uri="{BB962C8B-B14F-4D97-AF65-F5344CB8AC3E}">
        <p14:creationId xmlns:p14="http://schemas.microsoft.com/office/powerpoint/2010/main" val="8062487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BC2CD-2DDB-9424-1171-08EE3CCBBB72}"/>
            </a:ext>
          </a:extLst>
        </p:cNvPr>
        <p:cNvGrpSpPr/>
        <p:nvPr/>
      </p:nvGrpSpPr>
      <p:grpSpPr>
        <a:xfrm>
          <a:off x="0" y="0"/>
          <a:ext cx="0" cy="0"/>
          <a:chOff x="0" y="0"/>
          <a:chExt cx="0" cy="0"/>
        </a:xfrm>
      </p:grpSpPr>
    </p:spTree>
    <p:extLst>
      <p:ext uri="{BB962C8B-B14F-4D97-AF65-F5344CB8AC3E}">
        <p14:creationId xmlns:p14="http://schemas.microsoft.com/office/powerpoint/2010/main" val="35803641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0E9BA-012D-365B-EC68-060AB3111CBC}"/>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774DDF35-6A0C-5D31-5823-2283F6B6DCB9}"/>
              </a:ext>
            </a:extLst>
          </p:cNvPr>
          <p:cNvSpPr>
            <a:spLocks noGrp="1"/>
          </p:cNvSpPr>
          <p:nvPr>
            <p:ph type="title"/>
          </p:nvPr>
        </p:nvSpPr>
        <p:spPr/>
        <p:txBody>
          <a:bodyPr/>
          <a:lstStyle/>
          <a:p>
            <a:r>
              <a:rPr lang="it-IT" dirty="0"/>
              <a:t>Content</a:t>
            </a:r>
            <a:endParaRPr lang="en-GB" dirty="0"/>
          </a:p>
        </p:txBody>
      </p:sp>
      <p:sp>
        <p:nvSpPr>
          <p:cNvPr id="8" name="Segnaposto contenuto 7">
            <a:extLst>
              <a:ext uri="{FF2B5EF4-FFF2-40B4-BE49-F238E27FC236}">
                <a16:creationId xmlns:a16="http://schemas.microsoft.com/office/drawing/2014/main" id="{6A02FD4B-4730-993F-7EEB-56B7778781FD}"/>
              </a:ext>
            </a:extLst>
          </p:cNvPr>
          <p:cNvSpPr>
            <a:spLocks noGrp="1"/>
          </p:cNvSpPr>
          <p:nvPr>
            <p:ph idx="1"/>
          </p:nvPr>
        </p:nvSpPr>
        <p:spPr/>
        <p:txBody>
          <a:bodyPr/>
          <a:lstStyle/>
          <a:p>
            <a:pPr marL="342900" indent="-342900">
              <a:buFont typeface="+mj-lt"/>
              <a:buAutoNum type="arabicPeriod"/>
            </a:pPr>
            <a:r>
              <a:rPr lang="en-US" dirty="0"/>
              <a:t>The system Thinking Approach</a:t>
            </a:r>
            <a:endParaRPr lang="it-IT" dirty="0"/>
          </a:p>
          <a:p>
            <a:pPr marL="0" indent="0">
              <a:buNone/>
            </a:pPr>
            <a:endParaRPr lang="en-GB" dirty="0"/>
          </a:p>
        </p:txBody>
      </p:sp>
      <p:sp>
        <p:nvSpPr>
          <p:cNvPr id="2" name="Segnaposto piè di pagina 1">
            <a:extLst>
              <a:ext uri="{FF2B5EF4-FFF2-40B4-BE49-F238E27FC236}">
                <a16:creationId xmlns:a16="http://schemas.microsoft.com/office/drawing/2014/main" id="{6E592E16-1E83-A81C-CC52-10BDF09226EA}"/>
              </a:ext>
            </a:extLst>
          </p:cNvPr>
          <p:cNvSpPr>
            <a:spLocks noGrp="1"/>
          </p:cNvSpPr>
          <p:nvPr>
            <p:ph type="ftr" sz="quarter" idx="11"/>
          </p:nvPr>
        </p:nvSpPr>
        <p:spPr/>
        <p:txBody>
          <a:bodyPr/>
          <a:lstStyle/>
          <a:p>
            <a:r>
              <a:rPr lang="en-US" sz="1200" dirty="0">
                <a:solidFill>
                  <a:schemeClr val="bg1">
                    <a:lumMod val="65000"/>
                  </a:schemeClr>
                </a:solidFill>
              </a:rPr>
              <a:t>Module: Horizontal skills / Learning Unit: Green skills / Sub-Unit: Systems Thinking</a:t>
            </a:r>
          </a:p>
        </p:txBody>
      </p:sp>
      <p:sp>
        <p:nvSpPr>
          <p:cNvPr id="3" name="Segnaposto numero diapositiva 2">
            <a:extLst>
              <a:ext uri="{FF2B5EF4-FFF2-40B4-BE49-F238E27FC236}">
                <a16:creationId xmlns:a16="http://schemas.microsoft.com/office/drawing/2014/main" id="{05B9505A-382F-873B-96DD-E6059C36F5A9}"/>
              </a:ext>
            </a:extLst>
          </p:cNvPr>
          <p:cNvSpPr>
            <a:spLocks noGrp="1"/>
          </p:cNvSpPr>
          <p:nvPr>
            <p:ph type="sldNum" sz="quarter" idx="12"/>
          </p:nvPr>
        </p:nvSpPr>
        <p:spPr/>
        <p:txBody>
          <a:bodyPr/>
          <a:lstStyle/>
          <a:p>
            <a:fld id="{D57F1E4F-1CFF-5643-939E-217C01CDF565}" type="slidenum">
              <a:rPr lang="en-US" smtClean="0"/>
              <a:pPr/>
              <a:t>81</a:t>
            </a:fld>
            <a:endParaRPr lang="en-US" dirty="0"/>
          </a:p>
        </p:txBody>
      </p:sp>
    </p:spTree>
    <p:extLst>
      <p:ext uri="{BB962C8B-B14F-4D97-AF65-F5344CB8AC3E}">
        <p14:creationId xmlns:p14="http://schemas.microsoft.com/office/powerpoint/2010/main" val="19746446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EE57B-EC63-4E3C-C17F-EDBA6C891A3B}"/>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D564FB01-14EB-1F30-2184-0EB0202925AC}"/>
              </a:ext>
            </a:extLst>
          </p:cNvPr>
          <p:cNvSpPr>
            <a:spLocks noGrp="1"/>
          </p:cNvSpPr>
          <p:nvPr>
            <p:ph type="title"/>
          </p:nvPr>
        </p:nvSpPr>
        <p:spPr/>
        <p:txBody>
          <a:bodyPr/>
          <a:lstStyle/>
          <a:p>
            <a:r>
              <a:rPr lang="en-US" dirty="0"/>
              <a:t>Systems Thinking</a:t>
            </a:r>
            <a:endParaRPr lang="en-GB" dirty="0"/>
          </a:p>
        </p:txBody>
      </p:sp>
      <p:sp>
        <p:nvSpPr>
          <p:cNvPr id="8" name="Segnaposto contenuto 7">
            <a:extLst>
              <a:ext uri="{FF2B5EF4-FFF2-40B4-BE49-F238E27FC236}">
                <a16:creationId xmlns:a16="http://schemas.microsoft.com/office/drawing/2014/main" id="{633761A2-2124-D29A-5377-4550DA0D0AC0}"/>
              </a:ext>
            </a:extLst>
          </p:cNvPr>
          <p:cNvSpPr>
            <a:spLocks noGrp="1"/>
          </p:cNvSpPr>
          <p:nvPr>
            <p:ph idx="1"/>
          </p:nvPr>
        </p:nvSpPr>
        <p:spPr>
          <a:xfrm>
            <a:off x="838200" y="2172334"/>
            <a:ext cx="10515600" cy="1256666"/>
          </a:xfrm>
        </p:spPr>
        <p:txBody>
          <a:bodyPr/>
          <a:lstStyle/>
          <a:p>
            <a:pPr marL="0" indent="0">
              <a:buNone/>
            </a:pPr>
            <a:r>
              <a:rPr lang="en-GB" dirty="0"/>
              <a:t>a holistic approach aiming at the understanding of a system, by studying the relations and interactions between the elements that compose this system. </a:t>
            </a:r>
          </a:p>
        </p:txBody>
      </p:sp>
      <p:sp>
        <p:nvSpPr>
          <p:cNvPr id="2" name="Segnaposto piè di pagina 1">
            <a:extLst>
              <a:ext uri="{FF2B5EF4-FFF2-40B4-BE49-F238E27FC236}">
                <a16:creationId xmlns:a16="http://schemas.microsoft.com/office/drawing/2014/main" id="{BFF66F92-0261-3837-7611-802C2414051B}"/>
              </a:ext>
            </a:extLst>
          </p:cNvPr>
          <p:cNvSpPr>
            <a:spLocks noGrp="1"/>
          </p:cNvSpPr>
          <p:nvPr>
            <p:ph type="ftr" sz="quarter" idx="11"/>
          </p:nvPr>
        </p:nvSpPr>
        <p:spPr/>
        <p:txBody>
          <a:bodyPr/>
          <a:lstStyle/>
          <a:p>
            <a:r>
              <a:rPr lang="en-US" sz="1200" dirty="0">
                <a:solidFill>
                  <a:schemeClr val="bg1">
                    <a:lumMod val="65000"/>
                  </a:schemeClr>
                </a:solidFill>
              </a:rPr>
              <a:t>Module: Horizontal skills / Learning Unit: Green skills / Sub-Unit: Systems Thinking</a:t>
            </a:r>
          </a:p>
        </p:txBody>
      </p:sp>
      <p:sp>
        <p:nvSpPr>
          <p:cNvPr id="3" name="Segnaposto numero diapositiva 2">
            <a:extLst>
              <a:ext uri="{FF2B5EF4-FFF2-40B4-BE49-F238E27FC236}">
                <a16:creationId xmlns:a16="http://schemas.microsoft.com/office/drawing/2014/main" id="{81AB8D97-28E8-30E3-756B-C2B4EEAE5106}"/>
              </a:ext>
            </a:extLst>
          </p:cNvPr>
          <p:cNvSpPr>
            <a:spLocks noGrp="1"/>
          </p:cNvSpPr>
          <p:nvPr>
            <p:ph type="sldNum" sz="quarter" idx="12"/>
          </p:nvPr>
        </p:nvSpPr>
        <p:spPr/>
        <p:txBody>
          <a:bodyPr/>
          <a:lstStyle/>
          <a:p>
            <a:fld id="{D57F1E4F-1CFF-5643-939E-217C01CDF565}" type="slidenum">
              <a:rPr lang="en-US" smtClean="0"/>
              <a:pPr/>
              <a:t>82</a:t>
            </a:fld>
            <a:endParaRPr lang="en-US" dirty="0"/>
          </a:p>
        </p:txBody>
      </p:sp>
      <p:sp>
        <p:nvSpPr>
          <p:cNvPr id="4" name="TextBox 3">
            <a:extLst>
              <a:ext uri="{FF2B5EF4-FFF2-40B4-BE49-F238E27FC236}">
                <a16:creationId xmlns:a16="http://schemas.microsoft.com/office/drawing/2014/main" id="{C1B597ED-14FC-9487-101B-4A57F30EED1B}"/>
              </a:ext>
            </a:extLst>
          </p:cNvPr>
          <p:cNvSpPr txBox="1"/>
          <p:nvPr/>
        </p:nvSpPr>
        <p:spPr>
          <a:xfrm>
            <a:off x="1135380" y="3692345"/>
            <a:ext cx="9387840" cy="1200329"/>
          </a:xfrm>
          <a:prstGeom prst="rect">
            <a:avLst/>
          </a:prstGeom>
          <a:noFill/>
        </p:spPr>
        <p:txBody>
          <a:bodyPr wrap="square" rtlCol="0">
            <a:spAutoFit/>
          </a:bodyPr>
          <a:lstStyle/>
          <a:p>
            <a:pPr algn="just"/>
            <a:r>
              <a:rPr lang="en-US" sz="2400" dirty="0">
                <a:solidFill>
                  <a:schemeClr val="tx1">
                    <a:lumMod val="65000"/>
                    <a:lumOff val="35000"/>
                  </a:schemeClr>
                </a:solidFill>
              </a:rPr>
              <a:t>a </a:t>
            </a:r>
            <a:r>
              <a:rPr lang="en-US" sz="2400" b="1" dirty="0">
                <a:solidFill>
                  <a:srgbClr val="0070C0"/>
                </a:solidFill>
              </a:rPr>
              <a:t>problem-solving method</a:t>
            </a:r>
            <a:r>
              <a:rPr lang="en-US" sz="2400" dirty="0">
                <a:solidFill>
                  <a:schemeClr val="tx1">
                    <a:lumMod val="65000"/>
                    <a:lumOff val="35000"/>
                  </a:schemeClr>
                </a:solidFill>
              </a:rPr>
              <a:t>, which takes into consideration all the factors that are involved in a system and breaks down a big problem down into its component parts, figuring out how each part affects the whole</a:t>
            </a:r>
            <a:endParaRPr lang="en-GB" sz="2400" dirty="0">
              <a:solidFill>
                <a:schemeClr val="tx1">
                  <a:lumMod val="65000"/>
                  <a:lumOff val="35000"/>
                </a:schemeClr>
              </a:solidFill>
            </a:endParaRPr>
          </a:p>
        </p:txBody>
      </p:sp>
    </p:spTree>
    <p:extLst>
      <p:ext uri="{BB962C8B-B14F-4D97-AF65-F5344CB8AC3E}">
        <p14:creationId xmlns:p14="http://schemas.microsoft.com/office/powerpoint/2010/main" val="27866494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7641B-2544-0FB3-4237-9BA4FC7514C2}"/>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B3D3A37E-1B52-AC0F-FB88-31FB67E24984}"/>
              </a:ext>
            </a:extLst>
          </p:cNvPr>
          <p:cNvSpPr>
            <a:spLocks noGrp="1"/>
          </p:cNvSpPr>
          <p:nvPr>
            <p:ph type="title"/>
          </p:nvPr>
        </p:nvSpPr>
        <p:spPr>
          <a:xfrm>
            <a:off x="548640" y="3023076"/>
            <a:ext cx="3093720" cy="1009651"/>
          </a:xfrm>
        </p:spPr>
        <p:txBody>
          <a:bodyPr>
            <a:normAutofit fontScale="90000"/>
          </a:bodyPr>
          <a:lstStyle/>
          <a:p>
            <a:r>
              <a:rPr lang="en-US" dirty="0"/>
              <a:t>Fundamentals of Systems Thinking</a:t>
            </a:r>
            <a:endParaRPr lang="en-GB" dirty="0"/>
          </a:p>
        </p:txBody>
      </p:sp>
      <p:sp>
        <p:nvSpPr>
          <p:cNvPr id="2" name="Segnaposto piè di pagina 1">
            <a:extLst>
              <a:ext uri="{FF2B5EF4-FFF2-40B4-BE49-F238E27FC236}">
                <a16:creationId xmlns:a16="http://schemas.microsoft.com/office/drawing/2014/main" id="{83DEDA0D-FF15-9056-9A9E-77E5B90F8BA3}"/>
              </a:ext>
            </a:extLst>
          </p:cNvPr>
          <p:cNvSpPr>
            <a:spLocks noGrp="1"/>
          </p:cNvSpPr>
          <p:nvPr>
            <p:ph type="ftr" sz="quarter" idx="11"/>
          </p:nvPr>
        </p:nvSpPr>
        <p:spPr/>
        <p:txBody>
          <a:bodyPr/>
          <a:lstStyle/>
          <a:p>
            <a:r>
              <a:rPr lang="en-US" sz="1200" dirty="0">
                <a:solidFill>
                  <a:schemeClr val="bg1">
                    <a:lumMod val="65000"/>
                  </a:schemeClr>
                </a:solidFill>
              </a:rPr>
              <a:t>Module: Horizontal skills / Learning Unit: Green skills / Sub-Unit: Systems Thinking</a:t>
            </a:r>
          </a:p>
        </p:txBody>
      </p:sp>
      <p:sp>
        <p:nvSpPr>
          <p:cNvPr id="3" name="Segnaposto numero diapositiva 2">
            <a:extLst>
              <a:ext uri="{FF2B5EF4-FFF2-40B4-BE49-F238E27FC236}">
                <a16:creationId xmlns:a16="http://schemas.microsoft.com/office/drawing/2014/main" id="{5199E3E5-DED8-179A-D82B-9C29BD268D5E}"/>
              </a:ext>
            </a:extLst>
          </p:cNvPr>
          <p:cNvSpPr>
            <a:spLocks noGrp="1"/>
          </p:cNvSpPr>
          <p:nvPr>
            <p:ph type="sldNum" sz="quarter" idx="12"/>
          </p:nvPr>
        </p:nvSpPr>
        <p:spPr/>
        <p:txBody>
          <a:bodyPr/>
          <a:lstStyle/>
          <a:p>
            <a:fld id="{D57F1E4F-1CFF-5643-939E-217C01CDF565}" type="slidenum">
              <a:rPr lang="en-US" smtClean="0"/>
              <a:pPr/>
              <a:t>83</a:t>
            </a:fld>
            <a:endParaRPr lang="en-US" dirty="0"/>
          </a:p>
        </p:txBody>
      </p:sp>
      <p:graphicFrame>
        <p:nvGraphicFramePr>
          <p:cNvPr id="9" name="Διάγραμμα 1250091225">
            <a:extLst>
              <a:ext uri="{FF2B5EF4-FFF2-40B4-BE49-F238E27FC236}">
                <a16:creationId xmlns:a16="http://schemas.microsoft.com/office/drawing/2014/main" id="{1C1F9030-F90B-FE95-BE7D-2918E1197CC0}"/>
              </a:ext>
            </a:extLst>
          </p:cNvPr>
          <p:cNvGraphicFramePr/>
          <p:nvPr/>
        </p:nvGraphicFramePr>
        <p:xfrm>
          <a:off x="3855720" y="822960"/>
          <a:ext cx="7787640" cy="55333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08511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2A700-1611-3DD5-6C17-057EEE572E0B}"/>
            </a:ext>
          </a:extLst>
        </p:cNvPr>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C189150B-750D-7C28-2161-3C2135C56B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036" y="269962"/>
            <a:ext cx="11667313" cy="6475356"/>
          </a:xfrm>
          <a:prstGeom prst="rect">
            <a:avLst/>
          </a:prstGeom>
          <a:noFill/>
        </p:spPr>
      </p:pic>
      <p:sp>
        <p:nvSpPr>
          <p:cNvPr id="2" name="Segnaposto piè di pagina 1">
            <a:extLst>
              <a:ext uri="{FF2B5EF4-FFF2-40B4-BE49-F238E27FC236}">
                <a16:creationId xmlns:a16="http://schemas.microsoft.com/office/drawing/2014/main" id="{9507AD1E-2361-29C1-1AE8-E0930B2D79CA}"/>
              </a:ext>
            </a:extLst>
          </p:cNvPr>
          <p:cNvSpPr>
            <a:spLocks noGrp="1"/>
          </p:cNvSpPr>
          <p:nvPr>
            <p:ph type="ftr" sz="quarter" idx="11"/>
          </p:nvPr>
        </p:nvSpPr>
        <p:spPr>
          <a:xfrm>
            <a:off x="838200" y="6238876"/>
            <a:ext cx="9982200" cy="600074"/>
          </a:xfrm>
        </p:spPr>
        <p:txBody>
          <a:bodyPr anchor="ctr">
            <a:normAutofit/>
          </a:bodyPr>
          <a:lstStyle/>
          <a:p>
            <a:pPr>
              <a:spcAft>
                <a:spcPts val="600"/>
              </a:spcAft>
            </a:pPr>
            <a:r>
              <a:rPr lang="en-US"/>
              <a:t>Module: Horizontal skills / Learning Unit: Green skills / Sub-Unit: Systems Thinking</a:t>
            </a:r>
          </a:p>
        </p:txBody>
      </p:sp>
      <p:sp>
        <p:nvSpPr>
          <p:cNvPr id="3" name="Segnaposto numero diapositiva 2" hidden="1">
            <a:extLst>
              <a:ext uri="{FF2B5EF4-FFF2-40B4-BE49-F238E27FC236}">
                <a16:creationId xmlns:a16="http://schemas.microsoft.com/office/drawing/2014/main" id="{4C30881C-F9A7-47CC-0C96-0480E213D717}"/>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84</a:t>
            </a:fld>
            <a:endParaRPr lang="en-US"/>
          </a:p>
        </p:txBody>
      </p:sp>
    </p:spTree>
    <p:extLst>
      <p:ext uri="{BB962C8B-B14F-4D97-AF65-F5344CB8AC3E}">
        <p14:creationId xmlns:p14="http://schemas.microsoft.com/office/powerpoint/2010/main" val="34081485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485D5-C575-8B94-67CE-A222CF5C4E56}"/>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B5A521E4-BCC3-5CA5-CE11-559A8E24228F}"/>
              </a:ext>
            </a:extLst>
          </p:cNvPr>
          <p:cNvSpPr>
            <a:spLocks noGrp="1"/>
          </p:cNvSpPr>
          <p:nvPr>
            <p:ph type="title"/>
          </p:nvPr>
        </p:nvSpPr>
        <p:spPr/>
        <p:txBody>
          <a:bodyPr/>
          <a:lstStyle/>
          <a:p>
            <a:r>
              <a:rPr lang="it-IT" dirty="0"/>
              <a:t>Practical Activity #8</a:t>
            </a:r>
            <a:endParaRPr lang="en-GB" dirty="0"/>
          </a:p>
        </p:txBody>
      </p:sp>
      <p:sp>
        <p:nvSpPr>
          <p:cNvPr id="5" name="Segnaposto piè di pagina 4">
            <a:extLst>
              <a:ext uri="{FF2B5EF4-FFF2-40B4-BE49-F238E27FC236}">
                <a16:creationId xmlns:a16="http://schemas.microsoft.com/office/drawing/2014/main" id="{ECDB99B9-E1D5-CE7E-D54F-9131AAEF4CCA}"/>
              </a:ext>
            </a:extLst>
          </p:cNvPr>
          <p:cNvSpPr>
            <a:spLocks noGrp="1"/>
          </p:cNvSpPr>
          <p:nvPr>
            <p:ph type="ftr" sz="quarter" idx="10"/>
          </p:nvPr>
        </p:nvSpPr>
        <p:spPr/>
        <p:txBody>
          <a:bodyPr/>
          <a:lstStyle/>
          <a:p>
            <a:r>
              <a:rPr lang="en-US" sz="1200" dirty="0">
                <a:solidFill>
                  <a:schemeClr val="bg1">
                    <a:lumMod val="65000"/>
                  </a:schemeClr>
                </a:solidFill>
              </a:rPr>
              <a:t>Module: Horizontal skills / Learning Unit: Green skills / Sub-Unit: Systems Thinking</a:t>
            </a:r>
          </a:p>
        </p:txBody>
      </p:sp>
      <p:sp>
        <p:nvSpPr>
          <p:cNvPr id="6" name="Segnaposto numero diapositiva 5">
            <a:extLst>
              <a:ext uri="{FF2B5EF4-FFF2-40B4-BE49-F238E27FC236}">
                <a16:creationId xmlns:a16="http://schemas.microsoft.com/office/drawing/2014/main" id="{68964679-A2B8-D026-7FC8-9713CD4FD19D}"/>
              </a:ext>
            </a:extLst>
          </p:cNvPr>
          <p:cNvSpPr>
            <a:spLocks noGrp="1"/>
          </p:cNvSpPr>
          <p:nvPr>
            <p:ph type="sldNum" sz="quarter" idx="11"/>
          </p:nvPr>
        </p:nvSpPr>
        <p:spPr/>
        <p:txBody>
          <a:bodyPr/>
          <a:lstStyle/>
          <a:p>
            <a:fld id="{519954A3-9DFD-4C44-94BA-B95130A3BA1C}" type="slidenum">
              <a:rPr lang="en-US" smtClean="0"/>
              <a:t>85</a:t>
            </a:fld>
            <a:endParaRPr lang="en-US" dirty="0"/>
          </a:p>
        </p:txBody>
      </p:sp>
      <p:sp>
        <p:nvSpPr>
          <p:cNvPr id="8" name="Segnaposto immagine 7">
            <a:extLst>
              <a:ext uri="{FF2B5EF4-FFF2-40B4-BE49-F238E27FC236}">
                <a16:creationId xmlns:a16="http://schemas.microsoft.com/office/drawing/2014/main" id="{F3B5D278-6836-37C6-A2A1-90C967D9CD28}"/>
              </a:ext>
            </a:extLst>
          </p:cNvPr>
          <p:cNvSpPr>
            <a:spLocks noGrp="1"/>
          </p:cNvSpPr>
          <p:nvPr>
            <p:ph type="pic" sz="quarter" idx="12"/>
          </p:nvPr>
        </p:nvSpPr>
        <p:spPr>
          <a:xfrm>
            <a:off x="838198" y="1781175"/>
            <a:ext cx="10291355" cy="4394200"/>
          </a:xfrm>
        </p:spPr>
        <p:txBody>
          <a:bodyPr/>
          <a:lstStyle/>
          <a:p>
            <a:pPr marL="0" indent="0" algn="ctr">
              <a:buNone/>
            </a:pPr>
            <a:endParaRPr lang="en-US" i="1" dirty="0">
              <a:solidFill>
                <a:srgbClr val="000000"/>
              </a:solidFill>
              <a:latin typeface="Calibri" panose="020F0502020204030204" pitchFamily="34" charset="0"/>
              <a:ea typeface="Calibri" panose="020F0502020204030204" pitchFamily="34" charset="0"/>
            </a:endParaRPr>
          </a:p>
          <a:p>
            <a:pPr marL="0" indent="0" algn="ctr">
              <a:buNone/>
            </a:pPr>
            <a:endParaRPr lang="en-US" sz="2800" i="1" kern="100" dirty="0">
              <a:solidFill>
                <a:srgbClr val="000000"/>
              </a:solidFill>
              <a:effectLst/>
              <a:latin typeface="Calibri" panose="020F0502020204030204" pitchFamily="34" charset="0"/>
              <a:ea typeface="Calibri" panose="020F0502020204030204" pitchFamily="34" charset="0"/>
            </a:endParaRPr>
          </a:p>
          <a:p>
            <a:pPr marL="0" indent="0" algn="ctr">
              <a:buNone/>
            </a:pPr>
            <a:r>
              <a:rPr lang="en-US" sz="2800" i="1" kern="100" dirty="0">
                <a:solidFill>
                  <a:srgbClr val="000000"/>
                </a:solidFill>
                <a:effectLst/>
                <a:latin typeface="Calibri" panose="020F0502020204030204" pitchFamily="34" charset="0"/>
                <a:ea typeface="Calibri" panose="020F0502020204030204" pitchFamily="34" charset="0"/>
              </a:rPr>
              <a:t>Group Activity </a:t>
            </a:r>
          </a:p>
          <a:p>
            <a:pPr marL="0" indent="0" algn="ctr">
              <a:buNone/>
            </a:pPr>
            <a:r>
              <a:rPr lang="en-US" i="1" kern="100" dirty="0" err="1">
                <a:solidFill>
                  <a:srgbClr val="000000"/>
                </a:solidFill>
                <a:latin typeface="Calibri" panose="020F0502020204030204" pitchFamily="34" charset="0"/>
                <a:ea typeface="Calibri" panose="020F0502020204030204" pitchFamily="34" charset="0"/>
              </a:rPr>
              <a:t>Slpit</a:t>
            </a:r>
            <a:r>
              <a:rPr lang="en-US" i="1" kern="100" dirty="0">
                <a:solidFill>
                  <a:srgbClr val="000000"/>
                </a:solidFill>
                <a:latin typeface="Calibri" panose="020F0502020204030204" pitchFamily="34" charset="0"/>
                <a:ea typeface="Calibri" panose="020F0502020204030204" pitchFamily="34" charset="0"/>
              </a:rPr>
              <a:t> in teams of 4. Each team should try to provide examples of an issue that an agribusiness may face  identifying potential solutions:</a:t>
            </a:r>
          </a:p>
          <a:p>
            <a:pPr marL="514350" indent="-514350" algn="ctr">
              <a:buAutoNum type="alphaLcParenR"/>
            </a:pPr>
            <a:r>
              <a:rPr lang="en-US" sz="2800" i="1" kern="100" dirty="0">
                <a:solidFill>
                  <a:srgbClr val="000000"/>
                </a:solidFill>
                <a:effectLst/>
                <a:latin typeface="Calibri" panose="020F0502020204030204" pitchFamily="34" charset="0"/>
                <a:ea typeface="Calibri" panose="020F0502020204030204" pitchFamily="34" charset="0"/>
              </a:rPr>
              <a:t>As Linear Thinker</a:t>
            </a:r>
          </a:p>
          <a:p>
            <a:pPr marL="514350" indent="-514350" algn="ctr">
              <a:buAutoNum type="alphaLcParenR"/>
            </a:pPr>
            <a:r>
              <a:rPr lang="en-US" i="1" kern="100" dirty="0">
                <a:solidFill>
                  <a:srgbClr val="000000"/>
                </a:solidFill>
                <a:latin typeface="Calibri" panose="020F0502020204030204" pitchFamily="34" charset="0"/>
                <a:ea typeface="Calibri" panose="020F0502020204030204" pitchFamily="34" charset="0"/>
              </a:rPr>
              <a:t>As Systemic Thinker</a:t>
            </a:r>
          </a:p>
          <a:p>
            <a:pPr marL="0" indent="0" algn="ctr">
              <a:buNone/>
            </a:pPr>
            <a:r>
              <a:rPr lang="en-US" sz="2800" i="1" kern="100" dirty="0">
                <a:solidFill>
                  <a:srgbClr val="000000"/>
                </a:solidFill>
                <a:effectLst/>
                <a:latin typeface="Calibri" panose="020F0502020204030204" pitchFamily="34" charset="0"/>
                <a:ea typeface="Calibri" panose="020F0502020204030204" pitchFamily="34" charset="0"/>
              </a:rPr>
              <a:t>Present your findings to your peers and discuss the results.</a:t>
            </a:r>
          </a:p>
        </p:txBody>
      </p:sp>
    </p:spTree>
    <p:extLst>
      <p:ext uri="{BB962C8B-B14F-4D97-AF65-F5344CB8AC3E}">
        <p14:creationId xmlns:p14="http://schemas.microsoft.com/office/powerpoint/2010/main" val="40831852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5680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4243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2794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997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en-US" sz="4400" dirty="0"/>
              <a:t>Green Economy: the three guiding principles</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Module: Horizontal skills / Learning Unit: Green skills / Sub Unit: Sustainability and related concepts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9</a:t>
            </a:fld>
            <a:endParaRPr lang="en-US" dirty="0"/>
          </a:p>
        </p:txBody>
      </p:sp>
      <p:pic>
        <p:nvPicPr>
          <p:cNvPr id="11" name="Immagine 10">
            <a:extLst>
              <a:ext uri="{FF2B5EF4-FFF2-40B4-BE49-F238E27FC236}">
                <a16:creationId xmlns:a16="http://schemas.microsoft.com/office/drawing/2014/main" id="{0A7FE0A7-D6FD-2ED1-51BE-92566B2C3ACF}"/>
              </a:ext>
            </a:extLst>
          </p:cNvPr>
          <p:cNvPicPr>
            <a:picLocks noChangeAspect="1"/>
          </p:cNvPicPr>
          <p:nvPr/>
        </p:nvPicPr>
        <p:blipFill>
          <a:blip r:embed="rId2"/>
          <a:stretch>
            <a:fillRect/>
          </a:stretch>
        </p:blipFill>
        <p:spPr>
          <a:xfrm>
            <a:off x="2688738" y="1579853"/>
            <a:ext cx="6814524" cy="4438391"/>
          </a:xfrm>
          <a:prstGeom prst="rect">
            <a:avLst/>
          </a:prstGeom>
        </p:spPr>
      </p:pic>
      <p:sp>
        <p:nvSpPr>
          <p:cNvPr id="12" name="CasellaDiTesto 11">
            <a:extLst>
              <a:ext uri="{FF2B5EF4-FFF2-40B4-BE49-F238E27FC236}">
                <a16:creationId xmlns:a16="http://schemas.microsoft.com/office/drawing/2014/main" id="{B354A559-51C1-737F-2DF4-BDF18745814D}"/>
              </a:ext>
            </a:extLst>
          </p:cNvPr>
          <p:cNvSpPr txBox="1"/>
          <p:nvPr/>
        </p:nvSpPr>
        <p:spPr>
          <a:xfrm>
            <a:off x="5449307" y="6018244"/>
            <a:ext cx="1794456" cy="261610"/>
          </a:xfrm>
          <a:prstGeom prst="rect">
            <a:avLst/>
          </a:prstGeom>
          <a:noFill/>
        </p:spPr>
        <p:txBody>
          <a:bodyPr wrap="square">
            <a:spAutoFit/>
          </a:bodyPr>
          <a:lstStyle/>
          <a:p>
            <a:pPr algn="just">
              <a:spcAft>
                <a:spcPts val="1000"/>
              </a:spcAft>
            </a:pPr>
            <a:r>
              <a:rPr lang="en-GB" sz="1100" i="1"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(Source: </a:t>
            </a:r>
            <a:r>
              <a:rPr lang="en-GB" sz="1100" i="1" u="sng" dirty="0">
                <a:solidFill>
                  <a:srgbClr val="1F497D"/>
                </a:solidFill>
                <a:effectLst/>
                <a:latin typeface="Calibri" panose="020F0502020204030204" pitchFamily="34" charset="0"/>
                <a:ea typeface="Calibri" panose="020F0502020204030204" pitchFamily="34" charset="0"/>
                <a:cs typeface="Calibri" panose="020F0502020204030204" pitchFamily="34" charset="0"/>
                <a:hlinkClick r:id="rId3"/>
              </a:rPr>
              <a:t>EEA, 2018</a:t>
            </a:r>
            <a:r>
              <a:rPr lang="en-GB" sz="1100" i="1"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a:t>
            </a:r>
            <a:endParaRPr lang="it-IT" sz="1100" i="1" dirty="0">
              <a:solidFill>
                <a:srgbClr val="1F497D"/>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68020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552050"/>
      </p:ext>
    </p:extLst>
  </p:cSld>
  <p:clrMapOvr>
    <a:masterClrMapping/>
  </p:clrMapOvr>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B39D7B13-89CB-6947-98A3-110CF513C419}" vid="{8C3FCB74-990D-A34C-BE58-DA2F45AA149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Έγγραφο" ma:contentTypeID="0x010100B1C52252B014674CB5B8BBCA345FDDE6" ma:contentTypeVersion="18" ma:contentTypeDescription="Δημιουργία νέου εγγράφου" ma:contentTypeScope="" ma:versionID="deb82e69e0d6b069935fd613c8aeb344">
  <xsd:schema xmlns:xsd="http://www.w3.org/2001/XMLSchema" xmlns:xs="http://www.w3.org/2001/XMLSchema" xmlns:p="http://schemas.microsoft.com/office/2006/metadata/properties" xmlns:ns2="c09b88ca-66eb-4a97-99d4-e4839274e101" xmlns:ns3="c944d2af-eeed-4acc-b052-3107ab9b10d9" targetNamespace="http://schemas.microsoft.com/office/2006/metadata/properties" ma:root="true" ma:fieldsID="27d91c22e0c66458f88cbf27cff06a08" ns2:_="" ns3:_="">
    <xsd:import namespace="c09b88ca-66eb-4a97-99d4-e4839274e101"/>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b88ca-66eb-4a97-99d4-e4839274e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Ετικέτες εικόνας"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SharedWithUsers" ma:index="13"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Κοινή χρήση με λεπτομέρειες" ma:internalName="SharedWithDetails" ma:readOnly="true">
      <xsd:simpleType>
        <xsd:restriction base="dms:Note">
          <xsd:maxLength value="255"/>
        </xsd:restriction>
      </xsd:simpleType>
    </xsd:element>
    <xsd:element name="TaxCatchAll" ma:index="23"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203496-8897-47E3-8953-C55EB3871128}"/>
</file>

<file path=customXml/itemProps2.xml><?xml version="1.0" encoding="utf-8"?>
<ds:datastoreItem xmlns:ds="http://schemas.openxmlformats.org/officeDocument/2006/customXml" ds:itemID="{2F25BEF5-392A-489F-99A2-42523116CA24}"/>
</file>

<file path=docProps/app.xml><?xml version="1.0" encoding="utf-8"?>
<Properties xmlns="http://schemas.openxmlformats.org/officeDocument/2006/extended-properties" xmlns:vt="http://schemas.openxmlformats.org/officeDocument/2006/docPropsVTypes">
  <Template/>
  <TotalTime>1287</TotalTime>
  <Words>5372</Words>
  <Application>Microsoft Office PowerPoint</Application>
  <PresentationFormat>Widescreen</PresentationFormat>
  <Paragraphs>541</Paragraphs>
  <Slides>90</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0</vt:i4>
      </vt:variant>
      <vt:variant>
        <vt:lpstr>Slide Titles</vt:lpstr>
      </vt:variant>
      <vt:variant>
        <vt:i4>90</vt:i4>
      </vt:variant>
    </vt:vector>
  </HeadingPairs>
  <TitlesOfParts>
    <vt:vector size="99" baseType="lpstr">
      <vt:lpstr>Arial</vt:lpstr>
      <vt:lpstr>Calibri</vt:lpstr>
      <vt:lpstr>Calibri Light</vt:lpstr>
      <vt:lpstr>Minion Pro</vt:lpstr>
      <vt:lpstr>Söhne</vt:lpstr>
      <vt:lpstr>Symbol</vt:lpstr>
      <vt:lpstr>Times New Roman</vt:lpstr>
      <vt:lpstr>Wingdings</vt:lpstr>
      <vt:lpstr>Tema1</vt:lpstr>
      <vt:lpstr>PowerPoint Presentation</vt:lpstr>
      <vt:lpstr>Course: HE Module: Horizontal Skills Learning Unit: Green Skills</vt:lpstr>
      <vt:lpstr>Content</vt:lpstr>
      <vt:lpstr>The concept of Sustainability</vt:lpstr>
      <vt:lpstr>The concept of Sustainability</vt:lpstr>
      <vt:lpstr>The three pillars of Sustainability</vt:lpstr>
      <vt:lpstr>The three pillars of Sustainability: examples</vt:lpstr>
      <vt:lpstr>Green Economy</vt:lpstr>
      <vt:lpstr>Green Economy: the three guiding principles</vt:lpstr>
      <vt:lpstr>Green Economy</vt:lpstr>
      <vt:lpstr>Practical Activity #1</vt:lpstr>
      <vt:lpstr>Circular Economy</vt:lpstr>
      <vt:lpstr>Circular Economy</vt:lpstr>
      <vt:lpstr>Circular Economy</vt:lpstr>
      <vt:lpstr>Practical Activity #2</vt:lpstr>
      <vt:lpstr>Bioeconomy</vt:lpstr>
      <vt:lpstr>PowerPoint Presentation</vt:lpstr>
      <vt:lpstr>Bioeconomy: guiding principles</vt:lpstr>
      <vt:lpstr>Bioeconomy: guiding principles</vt:lpstr>
      <vt:lpstr>Bioeconomy: guiding principles</vt:lpstr>
      <vt:lpstr>Bioeconomy: guiding principles</vt:lpstr>
      <vt:lpstr>Sectors and networks of the bioeconomy</vt:lpstr>
      <vt:lpstr>The bioeconomy and food security</vt:lpstr>
      <vt:lpstr>The bioeconomy and value addition</vt:lpstr>
      <vt:lpstr>The bioeconomy and job creation in the EU</vt:lpstr>
      <vt:lpstr>Practical Activity #3</vt:lpstr>
      <vt:lpstr>PowerPoint Presentation</vt:lpstr>
      <vt:lpstr>PowerPoint Presentation</vt:lpstr>
      <vt:lpstr>Content</vt:lpstr>
      <vt:lpstr>UN 2030 Agenda and the SDGs</vt:lpstr>
      <vt:lpstr>Agriculture</vt:lpstr>
      <vt:lpstr>Agriculture</vt:lpstr>
      <vt:lpstr>The SDGs and the bioeconomy and farming context</vt:lpstr>
      <vt:lpstr>The European Green Deal</vt:lpstr>
      <vt:lpstr>The European Green Deal: multiple goals</vt:lpstr>
      <vt:lpstr>Farm to Fork strategy</vt:lpstr>
      <vt:lpstr>The ‘’Farm to Fork journey’’</vt:lpstr>
      <vt:lpstr>The 4 pillars of the strategy</vt:lpstr>
      <vt:lpstr>Practical Activity # 4</vt:lpstr>
      <vt:lpstr>PowerPoint Presentation</vt:lpstr>
      <vt:lpstr>PowerPoint Presentation</vt:lpstr>
      <vt:lpstr>Content</vt:lpstr>
      <vt:lpstr>Environmental Management</vt:lpstr>
      <vt:lpstr>Environmental Impact Assessment</vt:lpstr>
      <vt:lpstr>PowerPoint Presentation</vt:lpstr>
      <vt:lpstr>Life Cycle Assessment</vt:lpstr>
      <vt:lpstr>Green Innovation and Bioeconomy</vt:lpstr>
      <vt:lpstr>Critical points of Green Innovation</vt:lpstr>
      <vt:lpstr>Future Trends</vt:lpstr>
      <vt:lpstr>Practical Activity #5</vt:lpstr>
      <vt:lpstr>PowerPoint Presentation</vt:lpstr>
      <vt:lpstr>PowerPoint Presentation</vt:lpstr>
      <vt:lpstr>Content</vt:lpstr>
      <vt:lpstr>Waste management</vt:lpstr>
      <vt:lpstr>Connected concepts </vt:lpstr>
      <vt:lpstr>Farm Waste Management</vt:lpstr>
      <vt:lpstr>Benefits of Farm Waste Management</vt:lpstr>
      <vt:lpstr>Practical Activity #6</vt:lpstr>
      <vt:lpstr>Life Cycle Thinking </vt:lpstr>
      <vt:lpstr>Life Cycle Management </vt:lpstr>
      <vt:lpstr>Key elements of compliance </vt:lpstr>
      <vt:lpstr>Levels of compliance </vt:lpstr>
      <vt:lpstr>Key Principles of Compliance</vt:lpstr>
      <vt:lpstr>PowerPoint Presentation</vt:lpstr>
      <vt:lpstr>Content</vt:lpstr>
      <vt:lpstr>The ‘’Anthropocene’’</vt:lpstr>
      <vt:lpstr>Sectors contributing to climate change</vt:lpstr>
      <vt:lpstr>The role of agriculture in an ever-changing climate</vt:lpstr>
      <vt:lpstr>PowerPoint Presentation</vt:lpstr>
      <vt:lpstr>The role of agriculture in an ever-changing climate</vt:lpstr>
      <vt:lpstr>The role of agriculture in an ever-changing climate</vt:lpstr>
      <vt:lpstr>Environmental footprint</vt:lpstr>
      <vt:lpstr>Environmental footprint</vt:lpstr>
      <vt:lpstr>Main differences between ecological and carbon footprints</vt:lpstr>
      <vt:lpstr>The Earth Overshoot Day</vt:lpstr>
      <vt:lpstr>The three pillars of Sustainability: Examples</vt:lpstr>
      <vt:lpstr>PowerPoint Presentation</vt:lpstr>
      <vt:lpstr>Practical Activity #7</vt:lpstr>
      <vt:lpstr>PowerPoint Presentation</vt:lpstr>
      <vt:lpstr>PowerPoint Presentation</vt:lpstr>
      <vt:lpstr>Content</vt:lpstr>
      <vt:lpstr>Systems Thinking</vt:lpstr>
      <vt:lpstr>Fundamentals of Systems Thinking</vt:lpstr>
      <vt:lpstr>PowerPoint Presentation</vt:lpstr>
      <vt:lpstr>Practical Activity #8</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ΕΥΣΤΡΑΤΙΟΣ ΚΑΡΑΖΑΧΟΣ</cp:lastModifiedBy>
  <cp:revision>38</cp:revision>
  <dcterms:created xsi:type="dcterms:W3CDTF">2022-08-02T09:54:50Z</dcterms:created>
  <dcterms:modified xsi:type="dcterms:W3CDTF">2024-02-16T09:13:32Z</dcterms:modified>
</cp:coreProperties>
</file>