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TT Rounds Condensed Bold" charset="1" panose="02000806030000020003"/>
      <p:regular r:id="rId37"/>
    </p:embeddedFont>
    <p:embeddedFont>
      <p:font typeface="TT Rounds Condensed" charset="1" panose="02000506030000020003"/>
      <p:regular r:id="rId38"/>
    </p:embeddedFont>
    <p:embeddedFont>
      <p:font typeface="Canva Sans Bold" charset="1" panose="020B0803030501040103"/>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9.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3.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7.fntdata"/><Relationship Id="rId6" Type="http://schemas.openxmlformats.org/officeDocument/2006/relationships/slide" Target="slides/slide1.xml"/><Relationship Id="rId40" Type="http://schemas.openxmlformats.org/officeDocument/2006/relationships/customXml" Target="../customXml/item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 Type="http://schemas.openxmlformats.org/officeDocument/2006/relationships/theme" Target="theme/theme1.xml"/><Relationship Id="rId9" Type="http://schemas.openxmlformats.org/officeDocument/2006/relationships/slide" Target="slides/slide4.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8.fntdata"/></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svg" Type="http://schemas.openxmlformats.org/officeDocument/2006/relationships/image"/><Relationship Id="rId2" Target="../media/image2.jpeg" Type="http://schemas.openxmlformats.org/officeDocument/2006/relationships/image"/><Relationship Id="rId3" Target="../media/image45.png" Type="http://schemas.openxmlformats.org/officeDocument/2006/relationships/image"/><Relationship Id="rId4" Target="../media/image46.sv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5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3.png" Type="http://schemas.openxmlformats.org/officeDocument/2006/relationships/image"/><Relationship Id="rId4" Target="../media/image54.svg" Type="http://schemas.openxmlformats.org/officeDocument/2006/relationships/image"/><Relationship Id="rId5" Target="../media/image55.png" Type="http://schemas.openxmlformats.org/officeDocument/2006/relationships/image"/><Relationship Id="rId6" Target="../media/image5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11" Target="../media/image65.png" Type="http://schemas.openxmlformats.org/officeDocument/2006/relationships/image"/><Relationship Id="rId12" Target="../media/image66.svg" Type="http://schemas.openxmlformats.org/officeDocument/2006/relationships/image"/><Relationship Id="rId2" Target="../media/image2.jpeg" Type="http://schemas.openxmlformats.org/officeDocument/2006/relationships/image"/><Relationship Id="rId3" Target="../media/image57.png" Type="http://schemas.openxmlformats.org/officeDocument/2006/relationships/image"/><Relationship Id="rId4" Target="../media/image58.sv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70.png" Type="http://schemas.openxmlformats.org/officeDocument/2006/relationships/image"/><Relationship Id="rId6" Target="../media/image7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7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73.pn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media/image2.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367693" y="1892909"/>
            <a:ext cx="12752514" cy="6683794"/>
          </a:xfrm>
          <a:custGeom>
            <a:avLst/>
            <a:gdLst/>
            <a:ahLst/>
            <a:cxnLst/>
            <a:rect r="r" b="b" t="t" l="l"/>
            <a:pathLst>
              <a:path h="6683794" w="12752514">
                <a:moveTo>
                  <a:pt x="0" y="0"/>
                </a:moveTo>
                <a:lnTo>
                  <a:pt x="12752514" y="0"/>
                </a:lnTo>
                <a:lnTo>
                  <a:pt x="12752514" y="6683794"/>
                </a:lnTo>
                <a:lnTo>
                  <a:pt x="0" y="6683794"/>
                </a:lnTo>
                <a:lnTo>
                  <a:pt x="0" y="0"/>
                </a:lnTo>
                <a:close/>
              </a:path>
            </a:pathLst>
          </a:custGeom>
          <a:blipFill>
            <a:blip r:embed="rId3"/>
            <a:stretch>
              <a:fillRect l="0" t="0" r="0" b="0"/>
            </a:stretch>
          </a:blipFill>
        </p:spPr>
      </p:sp>
      <p:sp>
        <p:nvSpPr>
          <p:cNvPr name="TextBox 4" id="4"/>
          <p:cNvSpPr txBox="true"/>
          <p:nvPr/>
        </p:nvSpPr>
        <p:spPr>
          <a:xfrm rot="0">
            <a:off x="16436340" y="9580245"/>
            <a:ext cx="502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10</a:t>
            </a:r>
          </a:p>
        </p:txBody>
      </p:sp>
      <p:sp>
        <p:nvSpPr>
          <p:cNvPr name="TextBox 5" id="5"/>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Entrepreneurial Environment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3896298" y="3326384"/>
            <a:ext cx="10495403" cy="5741294"/>
          </a:xfrm>
          <a:custGeom>
            <a:avLst/>
            <a:gdLst/>
            <a:ahLst/>
            <a:cxnLst/>
            <a:rect r="r" b="b" t="t" l="l"/>
            <a:pathLst>
              <a:path h="5741294" w="10495403">
                <a:moveTo>
                  <a:pt x="0" y="0"/>
                </a:moveTo>
                <a:lnTo>
                  <a:pt x="10495404" y="0"/>
                </a:lnTo>
                <a:lnTo>
                  <a:pt x="10495404" y="5741294"/>
                </a:lnTo>
                <a:lnTo>
                  <a:pt x="0" y="5741294"/>
                </a:lnTo>
                <a:lnTo>
                  <a:pt x="0" y="0"/>
                </a:lnTo>
                <a:close/>
              </a:path>
            </a:pathLst>
          </a:custGeom>
          <a:blipFill>
            <a:blip r:embed="rId3"/>
            <a:stretch>
              <a:fillRect l="0" t="-6126" r="0" b="0"/>
            </a:stretch>
          </a:blipFill>
          <a:ln cap="rnd">
            <a:noFill/>
            <a:prstDash val="solid"/>
            <a:round/>
          </a:ln>
        </p:spPr>
      </p:sp>
      <p:sp>
        <p:nvSpPr>
          <p:cNvPr name="TextBox 4" id="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11</a:t>
            </a:r>
          </a:p>
          <a:p>
            <a:pPr algn="r">
              <a:lnSpc>
                <a:spcPts val="2160"/>
              </a:lnSpc>
            </a:pPr>
          </a:p>
        </p:txBody>
      </p:sp>
      <p:sp>
        <p:nvSpPr>
          <p:cNvPr name="TextBox 5" id="5"/>
          <p:cNvSpPr txBox="true"/>
          <p:nvPr/>
        </p:nvSpPr>
        <p:spPr>
          <a:xfrm rot="0">
            <a:off x="915284" y="2616130"/>
            <a:ext cx="7440811"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2.2 Strategic Analysis of External Environment  </a:t>
            </a:r>
          </a:p>
          <a:p>
            <a:pPr algn="l">
              <a:lnSpc>
                <a:spcPts val="2999"/>
              </a:lnSpc>
              <a:spcBef>
                <a:spcPct val="0"/>
              </a:spcBef>
            </a:pPr>
          </a:p>
          <a:p>
            <a:pPr algn="l">
              <a:lnSpc>
                <a:spcPts val="2999"/>
              </a:lnSpc>
              <a:spcBef>
                <a:spcPct val="0"/>
              </a:spcBef>
            </a:pPr>
          </a:p>
        </p:txBody>
      </p:sp>
      <p:sp>
        <p:nvSpPr>
          <p:cNvPr name="TextBox 6" id="6"/>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2. Entrepreneurial Environment </a:t>
            </a:r>
          </a:p>
        </p:txBody>
      </p:sp>
      <p:sp>
        <p:nvSpPr>
          <p:cNvPr name="TextBox 7" id="7"/>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Entrepreneurial Environment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9587966" y="2040993"/>
            <a:ext cx="7213597" cy="6205014"/>
            <a:chOff x="0" y="0"/>
            <a:chExt cx="9618129" cy="8273352"/>
          </a:xfrm>
        </p:grpSpPr>
        <p:sp>
          <p:nvSpPr>
            <p:cNvPr name="Freeform 4" id="4"/>
            <p:cNvSpPr/>
            <p:nvPr/>
          </p:nvSpPr>
          <p:spPr>
            <a:xfrm flipH="false" flipV="false" rot="0">
              <a:off x="319821" y="41524"/>
              <a:ext cx="9047937" cy="8231827"/>
            </a:xfrm>
            <a:custGeom>
              <a:avLst/>
              <a:gdLst/>
              <a:ahLst/>
              <a:cxnLst/>
              <a:rect r="r" b="b" t="t" l="l"/>
              <a:pathLst>
                <a:path h="8231827" w="9047937">
                  <a:moveTo>
                    <a:pt x="0" y="0"/>
                  </a:moveTo>
                  <a:lnTo>
                    <a:pt x="9047937" y="0"/>
                  </a:lnTo>
                  <a:lnTo>
                    <a:pt x="9047937" y="8231828"/>
                  </a:lnTo>
                  <a:lnTo>
                    <a:pt x="0" y="8231828"/>
                  </a:lnTo>
                  <a:lnTo>
                    <a:pt x="0" y="0"/>
                  </a:lnTo>
                  <a:close/>
                </a:path>
              </a:pathLst>
            </a:custGeom>
            <a:blipFill>
              <a:blip r:embed="rId3"/>
              <a:stretch>
                <a:fillRect l="0" t="-2532" r="-2538" b="-2406"/>
              </a:stretch>
            </a:blipFill>
            <a:ln w="38100" cap="rnd">
              <a:solidFill>
                <a:srgbClr val="FFFFFF"/>
              </a:solidFill>
              <a:prstDash val="solid"/>
              <a:round/>
            </a:ln>
          </p:spPr>
        </p:sp>
        <p:grpSp>
          <p:nvGrpSpPr>
            <p:cNvPr name="Group 5" id="5"/>
            <p:cNvGrpSpPr/>
            <p:nvPr/>
          </p:nvGrpSpPr>
          <p:grpSpPr>
            <a:xfrm rot="0">
              <a:off x="228078" y="41524"/>
              <a:ext cx="3456236" cy="2781237"/>
              <a:chOff x="0" y="0"/>
              <a:chExt cx="663355" cy="533802"/>
            </a:xfrm>
          </p:grpSpPr>
          <p:sp>
            <p:nvSpPr>
              <p:cNvPr name="Freeform 6" id="6"/>
              <p:cNvSpPr/>
              <p:nvPr/>
            </p:nvSpPr>
            <p:spPr>
              <a:xfrm flipH="false" flipV="false" rot="0">
                <a:off x="0" y="0"/>
                <a:ext cx="663355" cy="533802"/>
              </a:xfrm>
              <a:custGeom>
                <a:avLst/>
                <a:gdLst/>
                <a:ahLst/>
                <a:cxnLst/>
                <a:rect r="r" b="b" t="t" l="l"/>
                <a:pathLst>
                  <a:path h="533802" w="663355">
                    <a:moveTo>
                      <a:pt x="0" y="0"/>
                    </a:moveTo>
                    <a:lnTo>
                      <a:pt x="663355" y="0"/>
                    </a:lnTo>
                    <a:lnTo>
                      <a:pt x="663355" y="533802"/>
                    </a:lnTo>
                    <a:lnTo>
                      <a:pt x="0" y="533802"/>
                    </a:lnTo>
                    <a:close/>
                  </a:path>
                </a:pathLst>
              </a:custGeom>
              <a:solidFill>
                <a:srgbClr val="FFFFFF"/>
              </a:solidFill>
            </p:spPr>
          </p:sp>
          <p:sp>
            <p:nvSpPr>
              <p:cNvPr name="TextBox 7" id="7"/>
              <p:cNvSpPr txBox="true"/>
              <p:nvPr/>
            </p:nvSpPr>
            <p:spPr>
              <a:xfrm>
                <a:off x="0" y="0"/>
                <a:ext cx="663355" cy="533802"/>
              </a:xfrm>
              <a:prstGeom prst="rect">
                <a:avLst/>
              </a:prstGeom>
            </p:spPr>
            <p:txBody>
              <a:bodyPr anchor="ctr" rtlCol="false" tIns="50800" lIns="50800" bIns="50800" rIns="50800"/>
              <a:lstStyle/>
              <a:p>
                <a:pPr algn="ctr">
                  <a:lnSpc>
                    <a:spcPts val="2999"/>
                  </a:lnSpc>
                </a:pPr>
              </a:p>
            </p:txBody>
          </p:sp>
        </p:grpSp>
        <p:grpSp>
          <p:nvGrpSpPr>
            <p:cNvPr name="Group 8" id="8"/>
            <p:cNvGrpSpPr/>
            <p:nvPr/>
          </p:nvGrpSpPr>
          <p:grpSpPr>
            <a:xfrm rot="0">
              <a:off x="0" y="5175480"/>
              <a:ext cx="3413152" cy="3097872"/>
              <a:chOff x="0" y="0"/>
              <a:chExt cx="655086" cy="594574"/>
            </a:xfrm>
          </p:grpSpPr>
          <p:sp>
            <p:nvSpPr>
              <p:cNvPr name="Freeform 9" id="9"/>
              <p:cNvSpPr/>
              <p:nvPr/>
            </p:nvSpPr>
            <p:spPr>
              <a:xfrm flipH="false" flipV="false" rot="0">
                <a:off x="0" y="0"/>
                <a:ext cx="655086" cy="594574"/>
              </a:xfrm>
              <a:custGeom>
                <a:avLst/>
                <a:gdLst/>
                <a:ahLst/>
                <a:cxnLst/>
                <a:rect r="r" b="b" t="t" l="l"/>
                <a:pathLst>
                  <a:path h="594574" w="655086">
                    <a:moveTo>
                      <a:pt x="0" y="0"/>
                    </a:moveTo>
                    <a:lnTo>
                      <a:pt x="655086" y="0"/>
                    </a:lnTo>
                    <a:lnTo>
                      <a:pt x="655086" y="594574"/>
                    </a:lnTo>
                    <a:lnTo>
                      <a:pt x="0" y="594574"/>
                    </a:lnTo>
                    <a:close/>
                  </a:path>
                </a:pathLst>
              </a:custGeom>
              <a:solidFill>
                <a:srgbClr val="FFFFFF"/>
              </a:solidFill>
            </p:spPr>
          </p:sp>
          <p:sp>
            <p:nvSpPr>
              <p:cNvPr name="TextBox 10" id="10"/>
              <p:cNvSpPr txBox="true"/>
              <p:nvPr/>
            </p:nvSpPr>
            <p:spPr>
              <a:xfrm>
                <a:off x="0" y="0"/>
                <a:ext cx="655086" cy="594574"/>
              </a:xfrm>
              <a:prstGeom prst="rect">
                <a:avLst/>
              </a:prstGeom>
            </p:spPr>
            <p:txBody>
              <a:bodyPr anchor="ctr" rtlCol="false" tIns="50800" lIns="50800" bIns="50800" rIns="50800"/>
              <a:lstStyle/>
              <a:p>
                <a:pPr algn="ctr">
                  <a:lnSpc>
                    <a:spcPts val="2999"/>
                  </a:lnSpc>
                </a:pPr>
              </a:p>
            </p:txBody>
          </p:sp>
        </p:grpSp>
        <p:grpSp>
          <p:nvGrpSpPr>
            <p:cNvPr name="Group 11" id="11"/>
            <p:cNvGrpSpPr/>
            <p:nvPr/>
          </p:nvGrpSpPr>
          <p:grpSpPr>
            <a:xfrm rot="0">
              <a:off x="6460514" y="0"/>
              <a:ext cx="2907244" cy="3157185"/>
              <a:chOff x="0" y="0"/>
              <a:chExt cx="557987" cy="605958"/>
            </a:xfrm>
          </p:grpSpPr>
          <p:sp>
            <p:nvSpPr>
              <p:cNvPr name="Freeform 12" id="12"/>
              <p:cNvSpPr/>
              <p:nvPr/>
            </p:nvSpPr>
            <p:spPr>
              <a:xfrm flipH="false" flipV="false" rot="0">
                <a:off x="0" y="0"/>
                <a:ext cx="557987" cy="605958"/>
              </a:xfrm>
              <a:custGeom>
                <a:avLst/>
                <a:gdLst/>
                <a:ahLst/>
                <a:cxnLst/>
                <a:rect r="r" b="b" t="t" l="l"/>
                <a:pathLst>
                  <a:path h="605958" w="557987">
                    <a:moveTo>
                      <a:pt x="0" y="0"/>
                    </a:moveTo>
                    <a:lnTo>
                      <a:pt x="557987" y="0"/>
                    </a:lnTo>
                    <a:lnTo>
                      <a:pt x="557987" y="605958"/>
                    </a:lnTo>
                    <a:lnTo>
                      <a:pt x="0" y="605958"/>
                    </a:lnTo>
                    <a:close/>
                  </a:path>
                </a:pathLst>
              </a:custGeom>
              <a:solidFill>
                <a:srgbClr val="FFFFFF"/>
              </a:solidFill>
            </p:spPr>
          </p:sp>
          <p:sp>
            <p:nvSpPr>
              <p:cNvPr name="TextBox 13" id="13"/>
              <p:cNvSpPr txBox="true"/>
              <p:nvPr/>
            </p:nvSpPr>
            <p:spPr>
              <a:xfrm>
                <a:off x="0" y="0"/>
                <a:ext cx="557987" cy="605958"/>
              </a:xfrm>
              <a:prstGeom prst="rect">
                <a:avLst/>
              </a:prstGeom>
            </p:spPr>
            <p:txBody>
              <a:bodyPr anchor="ctr" rtlCol="false" tIns="50800" lIns="50800" bIns="50800" rIns="50800"/>
              <a:lstStyle/>
              <a:p>
                <a:pPr algn="ctr">
                  <a:lnSpc>
                    <a:spcPts val="2999"/>
                  </a:lnSpc>
                </a:pPr>
              </a:p>
            </p:txBody>
          </p:sp>
        </p:grpSp>
        <p:grpSp>
          <p:nvGrpSpPr>
            <p:cNvPr name="Group 14" id="14"/>
            <p:cNvGrpSpPr/>
            <p:nvPr/>
          </p:nvGrpSpPr>
          <p:grpSpPr>
            <a:xfrm rot="0">
              <a:off x="6460514" y="5175480"/>
              <a:ext cx="3157615" cy="2942162"/>
              <a:chOff x="0" y="0"/>
              <a:chExt cx="606041" cy="564689"/>
            </a:xfrm>
          </p:grpSpPr>
          <p:sp>
            <p:nvSpPr>
              <p:cNvPr name="Freeform 15" id="15"/>
              <p:cNvSpPr/>
              <p:nvPr/>
            </p:nvSpPr>
            <p:spPr>
              <a:xfrm flipH="false" flipV="false" rot="0">
                <a:off x="0" y="0"/>
                <a:ext cx="606041" cy="564689"/>
              </a:xfrm>
              <a:custGeom>
                <a:avLst/>
                <a:gdLst/>
                <a:ahLst/>
                <a:cxnLst/>
                <a:rect r="r" b="b" t="t" l="l"/>
                <a:pathLst>
                  <a:path h="564689" w="606041">
                    <a:moveTo>
                      <a:pt x="0" y="0"/>
                    </a:moveTo>
                    <a:lnTo>
                      <a:pt x="606041" y="0"/>
                    </a:lnTo>
                    <a:lnTo>
                      <a:pt x="606041" y="564689"/>
                    </a:lnTo>
                    <a:lnTo>
                      <a:pt x="0" y="564689"/>
                    </a:lnTo>
                    <a:close/>
                  </a:path>
                </a:pathLst>
              </a:custGeom>
              <a:solidFill>
                <a:srgbClr val="FFFFFF"/>
              </a:solidFill>
            </p:spPr>
          </p:sp>
          <p:sp>
            <p:nvSpPr>
              <p:cNvPr name="TextBox 16" id="16"/>
              <p:cNvSpPr txBox="true"/>
              <p:nvPr/>
            </p:nvSpPr>
            <p:spPr>
              <a:xfrm>
                <a:off x="0" y="0"/>
                <a:ext cx="606041" cy="564689"/>
              </a:xfrm>
              <a:prstGeom prst="rect">
                <a:avLst/>
              </a:prstGeom>
            </p:spPr>
            <p:txBody>
              <a:bodyPr anchor="ctr" rtlCol="false" tIns="50800" lIns="50800" bIns="50800" rIns="50800"/>
              <a:lstStyle/>
              <a:p>
                <a:pPr algn="ctr">
                  <a:lnSpc>
                    <a:spcPts val="2999"/>
                  </a:lnSpc>
                </a:pPr>
              </a:p>
            </p:txBody>
          </p:sp>
        </p:grpSp>
      </p:grpSp>
      <p:sp>
        <p:nvSpPr>
          <p:cNvPr name="Freeform 17" id="17"/>
          <p:cNvSpPr/>
          <p:nvPr/>
        </p:nvSpPr>
        <p:spPr>
          <a:xfrm flipH="false" flipV="false" rot="0">
            <a:off x="10277993" y="2040993"/>
            <a:ext cx="6205014" cy="6205014"/>
          </a:xfrm>
          <a:custGeom>
            <a:avLst/>
            <a:gdLst/>
            <a:ahLst/>
            <a:cxnLst/>
            <a:rect r="r" b="b" t="t" l="l"/>
            <a:pathLst>
              <a:path h="6205014" w="6205014">
                <a:moveTo>
                  <a:pt x="0" y="0"/>
                </a:moveTo>
                <a:lnTo>
                  <a:pt x="6205014" y="0"/>
                </a:lnTo>
                <a:lnTo>
                  <a:pt x="6205014" y="6205014"/>
                </a:lnTo>
                <a:lnTo>
                  <a:pt x="0" y="62050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18" id="18"/>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12</a:t>
            </a:r>
          </a:p>
          <a:p>
            <a:pPr algn="r">
              <a:lnSpc>
                <a:spcPts val="2160"/>
              </a:lnSpc>
            </a:pPr>
          </a:p>
        </p:txBody>
      </p:sp>
      <p:sp>
        <p:nvSpPr>
          <p:cNvPr name="TextBox 19" id="19"/>
          <p:cNvSpPr txBox="true"/>
          <p:nvPr/>
        </p:nvSpPr>
        <p:spPr>
          <a:xfrm rot="0">
            <a:off x="915284" y="4419545"/>
            <a:ext cx="8398765" cy="2120900"/>
          </a:xfrm>
          <a:prstGeom prst="rect">
            <a:avLst/>
          </a:prstGeom>
        </p:spPr>
        <p:txBody>
          <a:bodyPr anchor="t" rtlCol="false" tIns="0" lIns="0" bIns="0" rIns="0">
            <a:spAutoFit/>
          </a:bodyPr>
          <a:lstStyle/>
          <a:p>
            <a:pPr algn="just">
              <a:lnSpc>
                <a:spcPts val="2800"/>
              </a:lnSpc>
            </a:pPr>
            <a:r>
              <a:rPr lang="en-US" sz="2000">
                <a:solidFill>
                  <a:srgbClr val="000000"/>
                </a:solidFill>
                <a:latin typeface="TT Rounds Condensed"/>
              </a:rPr>
              <a:t>Every potential entrepreneur is expected to benefit from the accumulated experience of a business community and to be motivated to be active in this environment.</a:t>
            </a:r>
          </a:p>
          <a:p>
            <a:pPr algn="just">
              <a:lnSpc>
                <a:spcPts val="2800"/>
              </a:lnSpc>
            </a:pPr>
          </a:p>
          <a:p>
            <a:pPr algn="l">
              <a:lnSpc>
                <a:spcPts val="2800"/>
              </a:lnSpc>
            </a:pPr>
            <a:r>
              <a:rPr lang="en-US" sz="2000">
                <a:solidFill>
                  <a:srgbClr val="000000"/>
                </a:solidFill>
                <a:latin typeface="TT Rounds Condensed"/>
              </a:rPr>
              <a:t>Undoubtedly, therefore, the level of business activity is a sample of the culture of a society and certainly reflects its cultural characteristics. </a:t>
            </a:r>
          </a:p>
        </p:txBody>
      </p:sp>
      <p:sp>
        <p:nvSpPr>
          <p:cNvPr name="TextBox 20" id="20"/>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2. Entrepreneurial Environment </a:t>
            </a:r>
          </a:p>
        </p:txBody>
      </p:sp>
      <p:sp>
        <p:nvSpPr>
          <p:cNvPr name="TextBox 21" id="21"/>
          <p:cNvSpPr txBox="true"/>
          <p:nvPr/>
        </p:nvSpPr>
        <p:spPr>
          <a:xfrm rot="0">
            <a:off x="915284" y="3462821"/>
            <a:ext cx="7368629"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2.2 Strategic Analysis of External Environment </a:t>
            </a:r>
          </a:p>
          <a:p>
            <a:pPr algn="l">
              <a:lnSpc>
                <a:spcPts val="2999"/>
              </a:lnSpc>
              <a:spcBef>
                <a:spcPct val="0"/>
              </a:spcBef>
            </a:pPr>
          </a:p>
          <a:p>
            <a:pPr algn="l">
              <a:lnSpc>
                <a:spcPts val="2999"/>
              </a:lnSpc>
              <a:spcBef>
                <a:spcPct val="0"/>
              </a:spcBef>
            </a:pPr>
          </a:p>
        </p:txBody>
      </p:sp>
      <p:sp>
        <p:nvSpPr>
          <p:cNvPr name="TextBox 22" id="22"/>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Entrepreneurial Environment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13</a:t>
            </a:r>
          </a:p>
          <a:p>
            <a:pPr algn="r">
              <a:lnSpc>
                <a:spcPts val="2160"/>
              </a:lnSpc>
            </a:pPr>
          </a:p>
        </p:txBody>
      </p:sp>
      <p:sp>
        <p:nvSpPr>
          <p:cNvPr name="TextBox 4" id="4"/>
          <p:cNvSpPr txBox="true"/>
          <p:nvPr/>
        </p:nvSpPr>
        <p:spPr>
          <a:xfrm rot="0">
            <a:off x="915284" y="2540516"/>
            <a:ext cx="16230600" cy="701675"/>
          </a:xfrm>
          <a:prstGeom prst="rect">
            <a:avLst/>
          </a:prstGeom>
        </p:spPr>
        <p:txBody>
          <a:bodyPr anchor="t" rtlCol="false" tIns="0" lIns="0" bIns="0" rIns="0">
            <a:spAutoFit/>
          </a:bodyPr>
          <a:lstStyle/>
          <a:p>
            <a:pPr algn="l">
              <a:lnSpc>
                <a:spcPts val="2799"/>
              </a:lnSpc>
            </a:pPr>
            <a:r>
              <a:rPr lang="en-US" sz="1999">
                <a:solidFill>
                  <a:srgbClr val="000000"/>
                </a:solidFill>
                <a:latin typeface="TT Rounds Condensed"/>
              </a:rPr>
              <a:t>The Business Model Canvas includes 9 areas of interest that describe the critical factors that the would-be entrepreneur must analyze to draw clear conclusions about the prospect of his idea. </a:t>
            </a:r>
          </a:p>
        </p:txBody>
      </p:sp>
      <p:sp>
        <p:nvSpPr>
          <p:cNvPr name="Freeform 5" id="5"/>
          <p:cNvSpPr/>
          <p:nvPr/>
        </p:nvSpPr>
        <p:spPr>
          <a:xfrm flipH="false" flipV="false" rot="0">
            <a:off x="4336387" y="3612142"/>
            <a:ext cx="8815126" cy="5106951"/>
          </a:xfrm>
          <a:custGeom>
            <a:avLst/>
            <a:gdLst/>
            <a:ahLst/>
            <a:cxnLst/>
            <a:rect r="r" b="b" t="t" l="l"/>
            <a:pathLst>
              <a:path h="5106951" w="8815126">
                <a:moveTo>
                  <a:pt x="0" y="0"/>
                </a:moveTo>
                <a:lnTo>
                  <a:pt x="8815126" y="0"/>
                </a:lnTo>
                <a:lnTo>
                  <a:pt x="8815126" y="5106950"/>
                </a:lnTo>
                <a:lnTo>
                  <a:pt x="0" y="5106950"/>
                </a:lnTo>
                <a:lnTo>
                  <a:pt x="0" y="0"/>
                </a:lnTo>
                <a:close/>
              </a:path>
            </a:pathLst>
          </a:custGeom>
          <a:blipFill>
            <a:blip r:embed="rId3"/>
            <a:stretch>
              <a:fillRect l="0" t="0" r="-570" b="0"/>
            </a:stretch>
          </a:blipFill>
          <a:ln w="47625" cap="sq">
            <a:solidFill>
              <a:srgbClr val="94C020"/>
            </a:solidFill>
            <a:prstDash val="solid"/>
            <a:miter/>
          </a:ln>
        </p:spPr>
      </p:sp>
      <p:sp>
        <p:nvSpPr>
          <p:cNvPr name="TextBox 6" id="6"/>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3. Business Model Canvas </a:t>
            </a:r>
          </a:p>
        </p:txBody>
      </p:sp>
      <p:sp>
        <p:nvSpPr>
          <p:cNvPr name="TextBox 7" id="7"/>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Business Model Canvas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717953" y="9541669"/>
            <a:ext cx="221307"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14</a:t>
            </a:r>
          </a:p>
          <a:p>
            <a:pPr algn="r">
              <a:lnSpc>
                <a:spcPts val="2160"/>
              </a:lnSpc>
            </a:pPr>
          </a:p>
        </p:txBody>
      </p:sp>
      <p:sp>
        <p:nvSpPr>
          <p:cNvPr name="TextBox 4" id="4"/>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3. Business Model Canvas </a:t>
            </a:r>
          </a:p>
        </p:txBody>
      </p:sp>
      <p:sp>
        <p:nvSpPr>
          <p:cNvPr name="Freeform 5" id="5"/>
          <p:cNvSpPr/>
          <p:nvPr/>
        </p:nvSpPr>
        <p:spPr>
          <a:xfrm flipH="false" flipV="false" rot="0">
            <a:off x="3734585" y="2797065"/>
            <a:ext cx="10818831" cy="5431923"/>
          </a:xfrm>
          <a:custGeom>
            <a:avLst/>
            <a:gdLst/>
            <a:ahLst/>
            <a:cxnLst/>
            <a:rect r="r" b="b" t="t" l="l"/>
            <a:pathLst>
              <a:path h="5431923" w="10818831">
                <a:moveTo>
                  <a:pt x="0" y="0"/>
                </a:moveTo>
                <a:lnTo>
                  <a:pt x="10818830" y="0"/>
                </a:lnTo>
                <a:lnTo>
                  <a:pt x="10818830" y="5431924"/>
                </a:lnTo>
                <a:lnTo>
                  <a:pt x="0" y="5431924"/>
                </a:lnTo>
                <a:lnTo>
                  <a:pt x="0" y="0"/>
                </a:lnTo>
                <a:close/>
              </a:path>
            </a:pathLst>
          </a:custGeom>
          <a:blipFill>
            <a:blip r:embed="rId3"/>
            <a:stretch>
              <a:fillRect l="0" t="0" r="0" b="0"/>
            </a:stretch>
          </a:blipFill>
        </p:spPr>
      </p:sp>
      <p:sp>
        <p:nvSpPr>
          <p:cNvPr name="TextBox 6" id="6"/>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Business Model Canvas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716762" y="9541669"/>
            <a:ext cx="222498"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15</a:t>
            </a:r>
          </a:p>
          <a:p>
            <a:pPr algn="r">
              <a:lnSpc>
                <a:spcPts val="2160"/>
              </a:lnSpc>
            </a:pPr>
          </a:p>
        </p:txBody>
      </p:sp>
      <p:sp>
        <p:nvSpPr>
          <p:cNvPr name="TextBox 4" id="4"/>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3. Business Model Canvas </a:t>
            </a:r>
          </a:p>
        </p:txBody>
      </p:sp>
      <p:sp>
        <p:nvSpPr>
          <p:cNvPr name="Freeform 5" id="5"/>
          <p:cNvSpPr/>
          <p:nvPr/>
        </p:nvSpPr>
        <p:spPr>
          <a:xfrm flipH="false" flipV="false" rot="0">
            <a:off x="1818816" y="4456000"/>
            <a:ext cx="7200828" cy="2799654"/>
          </a:xfrm>
          <a:custGeom>
            <a:avLst/>
            <a:gdLst/>
            <a:ahLst/>
            <a:cxnLst/>
            <a:rect r="r" b="b" t="t" l="l"/>
            <a:pathLst>
              <a:path h="2799654" w="7200828">
                <a:moveTo>
                  <a:pt x="0" y="0"/>
                </a:moveTo>
                <a:lnTo>
                  <a:pt x="7200827" y="0"/>
                </a:lnTo>
                <a:lnTo>
                  <a:pt x="7200827" y="2799654"/>
                </a:lnTo>
                <a:lnTo>
                  <a:pt x="0" y="2799654"/>
                </a:lnTo>
                <a:lnTo>
                  <a:pt x="0" y="0"/>
                </a:lnTo>
                <a:close/>
              </a:path>
            </a:pathLst>
          </a:custGeom>
          <a:blipFill>
            <a:blip r:embed="rId3"/>
            <a:stretch>
              <a:fillRect l="0" t="-2580" r="-100316" b="0"/>
            </a:stretch>
          </a:blipFill>
        </p:spPr>
      </p:sp>
      <p:sp>
        <p:nvSpPr>
          <p:cNvPr name="Freeform 6" id="6"/>
          <p:cNvSpPr/>
          <p:nvPr/>
        </p:nvSpPr>
        <p:spPr>
          <a:xfrm flipH="false" flipV="false" rot="0">
            <a:off x="9019643" y="4456000"/>
            <a:ext cx="7336125" cy="2847755"/>
          </a:xfrm>
          <a:custGeom>
            <a:avLst/>
            <a:gdLst/>
            <a:ahLst/>
            <a:cxnLst/>
            <a:rect r="r" b="b" t="t" l="l"/>
            <a:pathLst>
              <a:path h="2847755" w="7336125">
                <a:moveTo>
                  <a:pt x="0" y="0"/>
                </a:moveTo>
                <a:lnTo>
                  <a:pt x="7336125" y="0"/>
                </a:lnTo>
                <a:lnTo>
                  <a:pt x="7336125" y="2847755"/>
                </a:lnTo>
                <a:lnTo>
                  <a:pt x="0" y="2847755"/>
                </a:lnTo>
                <a:lnTo>
                  <a:pt x="0" y="0"/>
                </a:lnTo>
                <a:close/>
              </a:path>
            </a:pathLst>
          </a:custGeom>
          <a:blipFill>
            <a:blip r:embed="rId3"/>
            <a:stretch>
              <a:fillRect l="-100000" t="-2580" r="0" b="0"/>
            </a:stretch>
          </a:blipFill>
        </p:spPr>
      </p:sp>
      <p:sp>
        <p:nvSpPr>
          <p:cNvPr name="TextBox 7" id="7"/>
          <p:cNvSpPr txBox="true"/>
          <p:nvPr/>
        </p:nvSpPr>
        <p:spPr>
          <a:xfrm rot="0">
            <a:off x="915284" y="2680695"/>
            <a:ext cx="15910560" cy="711200"/>
          </a:xfrm>
          <a:prstGeom prst="rect">
            <a:avLst/>
          </a:prstGeom>
        </p:spPr>
        <p:txBody>
          <a:bodyPr anchor="t" rtlCol="false" tIns="0" lIns="0" bIns="0" rIns="0">
            <a:spAutoFit/>
          </a:bodyPr>
          <a:lstStyle/>
          <a:p>
            <a:pPr algn="l">
              <a:lnSpc>
                <a:spcPts val="2800"/>
              </a:lnSpc>
            </a:pPr>
            <a:r>
              <a:rPr lang="en-US" sz="2000">
                <a:solidFill>
                  <a:srgbClr val="000000"/>
                </a:solidFill>
                <a:latin typeface="TT Rounds Condensed"/>
              </a:rPr>
              <a:t>The final point of the canvas analysis is the investigation and analysis of the cost elements that create the generated value of our business. What are the major costs we have and what critical resources or activities cost more? </a:t>
            </a:r>
          </a:p>
        </p:txBody>
      </p:sp>
      <p:sp>
        <p:nvSpPr>
          <p:cNvPr name="TextBox 8" id="8"/>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Business Model Canvas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7055757" y="2968694"/>
            <a:ext cx="8672527" cy="5328030"/>
          </a:xfrm>
          <a:custGeom>
            <a:avLst/>
            <a:gdLst/>
            <a:ahLst/>
            <a:cxnLst/>
            <a:rect r="r" b="b" t="t" l="l"/>
            <a:pathLst>
              <a:path h="5328030" w="8672527">
                <a:moveTo>
                  <a:pt x="0" y="0"/>
                </a:moveTo>
                <a:lnTo>
                  <a:pt x="8672528" y="0"/>
                </a:lnTo>
                <a:lnTo>
                  <a:pt x="8672528" y="5328030"/>
                </a:lnTo>
                <a:lnTo>
                  <a:pt x="0" y="5328030"/>
                </a:lnTo>
                <a:lnTo>
                  <a:pt x="0" y="0"/>
                </a:lnTo>
                <a:close/>
              </a:path>
            </a:pathLst>
          </a:custGeom>
          <a:blipFill>
            <a:blip r:embed="rId3"/>
            <a:stretch>
              <a:fillRect l="0" t="0" r="0" b="0"/>
            </a:stretch>
          </a:blipFill>
        </p:spPr>
      </p:sp>
      <p:sp>
        <p:nvSpPr>
          <p:cNvPr name="TextBox 4" id="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16</a:t>
            </a:r>
          </a:p>
          <a:p>
            <a:pPr algn="r">
              <a:lnSpc>
                <a:spcPts val="2160"/>
              </a:lnSpc>
            </a:pPr>
          </a:p>
        </p:txBody>
      </p:sp>
      <p:sp>
        <p:nvSpPr>
          <p:cNvPr name="Freeform 5" id="5"/>
          <p:cNvSpPr/>
          <p:nvPr/>
        </p:nvSpPr>
        <p:spPr>
          <a:xfrm flipH="false" flipV="false" rot="0">
            <a:off x="1712915" y="2767692"/>
            <a:ext cx="4476929" cy="5058677"/>
          </a:xfrm>
          <a:custGeom>
            <a:avLst/>
            <a:gdLst/>
            <a:ahLst/>
            <a:cxnLst/>
            <a:rect r="r" b="b" t="t" l="l"/>
            <a:pathLst>
              <a:path h="5058677" w="4476929">
                <a:moveTo>
                  <a:pt x="0" y="0"/>
                </a:moveTo>
                <a:lnTo>
                  <a:pt x="4476930" y="0"/>
                </a:lnTo>
                <a:lnTo>
                  <a:pt x="4476930" y="5058677"/>
                </a:lnTo>
                <a:lnTo>
                  <a:pt x="0" y="50586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475810">
            <a:off x="2323230" y="4609220"/>
            <a:ext cx="3263264" cy="2473325"/>
          </a:xfrm>
          <a:prstGeom prst="rect">
            <a:avLst/>
          </a:prstGeom>
        </p:spPr>
        <p:txBody>
          <a:bodyPr anchor="t" rtlCol="false" tIns="0" lIns="0" bIns="0" rIns="0">
            <a:spAutoFit/>
          </a:bodyPr>
          <a:lstStyle/>
          <a:p>
            <a:pPr algn="l">
              <a:lnSpc>
                <a:spcPts val="2800"/>
              </a:lnSpc>
            </a:pPr>
            <a:r>
              <a:rPr lang="en-US" sz="2000">
                <a:solidFill>
                  <a:srgbClr val="000000"/>
                </a:solidFill>
                <a:latin typeface="TT Rounds Condensed"/>
              </a:rPr>
              <a:t>The business model canvas reported in the following figure represents the definition of a business, which has been realised from the analysis of a successful business, managed by Cacoda Poe. </a:t>
            </a:r>
          </a:p>
        </p:txBody>
      </p:sp>
      <p:sp>
        <p:nvSpPr>
          <p:cNvPr name="TextBox 7" id="7"/>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3. Business Model Canvas </a:t>
            </a:r>
          </a:p>
        </p:txBody>
      </p:sp>
      <p:sp>
        <p:nvSpPr>
          <p:cNvPr name="TextBox 8" id="8"/>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Business Model Canvas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349608" y="2109019"/>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20533">
            <a:off x="10945069" y="5796575"/>
            <a:ext cx="3534343" cy="3129500"/>
          </a:xfrm>
          <a:custGeom>
            <a:avLst/>
            <a:gdLst/>
            <a:ahLst/>
            <a:cxnLst/>
            <a:rect r="r" b="b" t="t" l="l"/>
            <a:pathLst>
              <a:path h="3129500" w="3534343">
                <a:moveTo>
                  <a:pt x="0" y="0"/>
                </a:moveTo>
                <a:lnTo>
                  <a:pt x="3534343" y="0"/>
                </a:lnTo>
                <a:lnTo>
                  <a:pt x="3534343" y="3129500"/>
                </a:lnTo>
                <a:lnTo>
                  <a:pt x="0" y="31295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17</a:t>
            </a:r>
          </a:p>
          <a:p>
            <a:pPr algn="r">
              <a:lnSpc>
                <a:spcPts val="2160"/>
              </a:lnSpc>
            </a:pPr>
          </a:p>
        </p:txBody>
      </p:sp>
      <p:sp>
        <p:nvSpPr>
          <p:cNvPr name="TextBox 6" id="6"/>
          <p:cNvSpPr txBox="true"/>
          <p:nvPr/>
        </p:nvSpPr>
        <p:spPr>
          <a:xfrm rot="0">
            <a:off x="971992" y="1770683"/>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4.  Business Plan</a:t>
            </a:r>
          </a:p>
        </p:txBody>
      </p:sp>
      <p:sp>
        <p:nvSpPr>
          <p:cNvPr name="TextBox 7" id="7"/>
          <p:cNvSpPr txBox="true"/>
          <p:nvPr/>
        </p:nvSpPr>
        <p:spPr>
          <a:xfrm rot="0">
            <a:off x="1028700" y="2850881"/>
            <a:ext cx="2144762"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4.1 Definition </a:t>
            </a:r>
          </a:p>
          <a:p>
            <a:pPr algn="l">
              <a:lnSpc>
                <a:spcPts val="2999"/>
              </a:lnSpc>
              <a:spcBef>
                <a:spcPct val="0"/>
              </a:spcBef>
            </a:pPr>
          </a:p>
          <a:p>
            <a:pPr algn="l">
              <a:lnSpc>
                <a:spcPts val="2999"/>
              </a:lnSpc>
              <a:spcBef>
                <a:spcPct val="0"/>
              </a:spcBef>
            </a:pPr>
          </a:p>
        </p:txBody>
      </p:sp>
      <p:sp>
        <p:nvSpPr>
          <p:cNvPr name="TextBox 8" id="8"/>
          <p:cNvSpPr txBox="true"/>
          <p:nvPr/>
        </p:nvSpPr>
        <p:spPr>
          <a:xfrm rot="0">
            <a:off x="1028700" y="3528244"/>
            <a:ext cx="11683540" cy="638175"/>
          </a:xfrm>
          <a:prstGeom prst="rect">
            <a:avLst/>
          </a:prstGeom>
        </p:spPr>
        <p:txBody>
          <a:bodyPr anchor="t" rtlCol="false" tIns="0" lIns="0" bIns="0" rIns="0">
            <a:spAutoFit/>
          </a:bodyPr>
          <a:lstStyle/>
          <a:p>
            <a:pPr algn="just">
              <a:lnSpc>
                <a:spcPts val="2399"/>
              </a:lnSpc>
              <a:spcBef>
                <a:spcPct val="0"/>
              </a:spcBef>
            </a:pPr>
            <a:r>
              <a:rPr lang="en-US" sz="1999" spc="17">
                <a:solidFill>
                  <a:srgbClr val="000000"/>
                </a:solidFill>
                <a:latin typeface="TT Rounds Condensed"/>
              </a:rPr>
              <a:t>Describes where we are, where we want to go and how we will eventually manage to get there. </a:t>
            </a:r>
          </a:p>
          <a:p>
            <a:pPr algn="just">
              <a:lnSpc>
                <a:spcPts val="2639"/>
              </a:lnSpc>
              <a:spcBef>
                <a:spcPct val="0"/>
              </a:spcBef>
            </a:pPr>
          </a:p>
        </p:txBody>
      </p:sp>
      <p:sp>
        <p:nvSpPr>
          <p:cNvPr name="TextBox 9" id="9"/>
          <p:cNvSpPr txBox="true"/>
          <p:nvPr/>
        </p:nvSpPr>
        <p:spPr>
          <a:xfrm rot="0">
            <a:off x="1715044" y="4065318"/>
            <a:ext cx="10828832" cy="1485900"/>
          </a:xfrm>
          <a:prstGeom prst="rect">
            <a:avLst/>
          </a:prstGeom>
        </p:spPr>
        <p:txBody>
          <a:bodyPr anchor="t" rtlCol="false" tIns="0" lIns="0" bIns="0" rIns="0">
            <a:spAutoFit/>
          </a:bodyPr>
          <a:lstStyle/>
          <a:p>
            <a:pPr algn="just">
              <a:lnSpc>
                <a:spcPts val="2399"/>
              </a:lnSpc>
            </a:pPr>
            <a:r>
              <a:rPr lang="en-US" sz="1999" spc="17">
                <a:solidFill>
                  <a:srgbClr val="000000"/>
                </a:solidFill>
                <a:latin typeface="TT Rounds Condensed"/>
              </a:rPr>
              <a:t>a) Viability study of a new business </a:t>
            </a:r>
          </a:p>
          <a:p>
            <a:pPr algn="just">
              <a:lnSpc>
                <a:spcPts val="2399"/>
              </a:lnSpc>
            </a:pPr>
            <a:r>
              <a:rPr lang="en-US" sz="1999" spc="17">
                <a:solidFill>
                  <a:srgbClr val="000000"/>
                </a:solidFill>
                <a:latin typeface="TT Rounds Condensed"/>
              </a:rPr>
              <a:t>b) Study for the creation of a new business in a new industry </a:t>
            </a:r>
          </a:p>
          <a:p>
            <a:pPr algn="just">
              <a:lnSpc>
                <a:spcPts val="2399"/>
              </a:lnSpc>
            </a:pPr>
            <a:r>
              <a:rPr lang="en-US" sz="1999" spc="17">
                <a:solidFill>
                  <a:srgbClr val="000000"/>
                </a:solidFill>
                <a:latin typeface="TT Rounds Condensed"/>
              </a:rPr>
              <a:t>c) Finding financial support for the new projects </a:t>
            </a:r>
          </a:p>
          <a:p>
            <a:pPr algn="just">
              <a:lnSpc>
                <a:spcPts val="2399"/>
              </a:lnSpc>
            </a:pPr>
            <a:r>
              <a:rPr lang="en-US" sz="1999" spc="17">
                <a:solidFill>
                  <a:srgbClr val="000000"/>
                </a:solidFill>
                <a:latin typeface="TT Rounds Condensed"/>
              </a:rPr>
              <a:t>d) Study of business functions of a company in order to answer questions</a:t>
            </a:r>
          </a:p>
          <a:p>
            <a:pPr algn="just">
              <a:lnSpc>
                <a:spcPts val="2399"/>
              </a:lnSpc>
              <a:spcBef>
                <a:spcPct val="0"/>
              </a:spcBef>
            </a:pPr>
          </a:p>
        </p:txBody>
      </p:sp>
      <p:sp>
        <p:nvSpPr>
          <p:cNvPr name="TextBox 10" id="10"/>
          <p:cNvSpPr txBox="true"/>
          <p:nvPr/>
        </p:nvSpPr>
        <p:spPr>
          <a:xfrm rot="0">
            <a:off x="1028700" y="5717224"/>
            <a:ext cx="3636466"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4.2 Executive Summary</a:t>
            </a:r>
          </a:p>
          <a:p>
            <a:pPr algn="l">
              <a:lnSpc>
                <a:spcPts val="2999"/>
              </a:lnSpc>
              <a:spcBef>
                <a:spcPct val="0"/>
              </a:spcBef>
            </a:pPr>
          </a:p>
          <a:p>
            <a:pPr algn="l">
              <a:lnSpc>
                <a:spcPts val="2999"/>
              </a:lnSpc>
              <a:spcBef>
                <a:spcPct val="0"/>
              </a:spcBef>
            </a:pPr>
          </a:p>
        </p:txBody>
      </p:sp>
      <p:sp>
        <p:nvSpPr>
          <p:cNvPr name="TextBox 11" id="11"/>
          <p:cNvSpPr txBox="true"/>
          <p:nvPr/>
        </p:nvSpPr>
        <p:spPr>
          <a:xfrm rot="0">
            <a:off x="1715044" y="6293486"/>
            <a:ext cx="7061895" cy="2457450"/>
          </a:xfrm>
          <a:prstGeom prst="rect">
            <a:avLst/>
          </a:prstGeom>
        </p:spPr>
        <p:txBody>
          <a:bodyPr anchor="t" rtlCol="false" tIns="0" lIns="0" bIns="0" rIns="0">
            <a:spAutoFit/>
          </a:bodyPr>
          <a:lstStyle/>
          <a:p>
            <a:pPr algn="l" marL="431801" indent="-215900" lvl="1">
              <a:lnSpc>
                <a:spcPts val="2400"/>
              </a:lnSpc>
              <a:buFont typeface="Arial"/>
              <a:buChar char="•"/>
            </a:pPr>
            <a:r>
              <a:rPr lang="en-US" sz="2000" spc="18">
                <a:solidFill>
                  <a:srgbClr val="000000"/>
                </a:solidFill>
                <a:latin typeface="TT Rounds Condensed"/>
              </a:rPr>
              <a:t>a brief history of the sector in which the organization operates  </a:t>
            </a:r>
          </a:p>
          <a:p>
            <a:pPr algn="l" marL="431801" indent="-215900" lvl="1">
              <a:lnSpc>
                <a:spcPts val="2400"/>
              </a:lnSpc>
              <a:buFont typeface="Arial"/>
              <a:buChar char="•"/>
            </a:pPr>
            <a:r>
              <a:rPr lang="en-US" sz="2000" spc="18">
                <a:solidFill>
                  <a:srgbClr val="000000"/>
                </a:solidFill>
                <a:latin typeface="TT Rounds Condensed"/>
              </a:rPr>
              <a:t>the business vision and mission statement </a:t>
            </a:r>
          </a:p>
          <a:p>
            <a:pPr algn="l" marL="431801" indent="-215900" lvl="1">
              <a:lnSpc>
                <a:spcPts val="2400"/>
              </a:lnSpc>
              <a:buFont typeface="Arial"/>
              <a:buChar char="•"/>
            </a:pPr>
            <a:r>
              <a:rPr lang="en-US" sz="2000" spc="18">
                <a:solidFill>
                  <a:srgbClr val="000000"/>
                </a:solidFill>
                <a:latin typeface="TT Rounds Condensed"/>
              </a:rPr>
              <a:t>the main objectives </a:t>
            </a:r>
          </a:p>
          <a:p>
            <a:pPr algn="l" marL="431801" indent="-215900" lvl="1">
              <a:lnSpc>
                <a:spcPts val="2400"/>
              </a:lnSpc>
              <a:buFont typeface="Arial"/>
              <a:buChar char="•"/>
            </a:pPr>
            <a:r>
              <a:rPr lang="en-US" sz="2000" spc="18">
                <a:solidFill>
                  <a:srgbClr val="000000"/>
                </a:solidFill>
                <a:latin typeface="TT Rounds Condensed"/>
              </a:rPr>
              <a:t>the current state of the organization </a:t>
            </a:r>
          </a:p>
          <a:p>
            <a:pPr algn="l" marL="431801" indent="-215900" lvl="1">
              <a:lnSpc>
                <a:spcPts val="2400"/>
              </a:lnSpc>
              <a:buFont typeface="Arial"/>
              <a:buChar char="•"/>
            </a:pPr>
            <a:r>
              <a:rPr lang="en-US" sz="2000" spc="18">
                <a:solidFill>
                  <a:srgbClr val="000000"/>
                </a:solidFill>
                <a:latin typeface="TT Rounds Condensed"/>
              </a:rPr>
              <a:t>the products/services that it offers </a:t>
            </a:r>
          </a:p>
          <a:p>
            <a:pPr algn="l" marL="431801" indent="-215900" lvl="1">
              <a:lnSpc>
                <a:spcPts val="2400"/>
              </a:lnSpc>
              <a:buFont typeface="Arial"/>
              <a:buChar char="•"/>
            </a:pPr>
            <a:r>
              <a:rPr lang="en-US" sz="2000" spc="18">
                <a:solidFill>
                  <a:srgbClr val="000000"/>
                </a:solidFill>
                <a:latin typeface="TT Rounds Condensed"/>
              </a:rPr>
              <a:t>the degree of acceptance by consumers/customers </a:t>
            </a:r>
          </a:p>
          <a:p>
            <a:pPr algn="l" marL="431801" indent="-215900" lvl="1">
              <a:lnSpc>
                <a:spcPts val="2400"/>
              </a:lnSpc>
              <a:buFont typeface="Arial"/>
              <a:buChar char="•"/>
            </a:pPr>
            <a:r>
              <a:rPr lang="en-US" sz="2000" spc="18">
                <a:solidFill>
                  <a:srgbClr val="000000"/>
                </a:solidFill>
                <a:latin typeface="TT Rounds Condensed"/>
              </a:rPr>
              <a:t>the strategy for gaining competitive advantage  </a:t>
            </a:r>
          </a:p>
          <a:p>
            <a:pPr algn="l" marL="431801" indent="-215900" lvl="1">
              <a:lnSpc>
                <a:spcPts val="2400"/>
              </a:lnSpc>
              <a:buFont typeface="Arial"/>
              <a:buChar char="•"/>
            </a:pPr>
            <a:r>
              <a:rPr lang="en-US" sz="2000" spc="18">
                <a:solidFill>
                  <a:srgbClr val="000000"/>
                </a:solidFill>
                <a:latin typeface="TT Rounds Condensed"/>
              </a:rPr>
              <a:t>some useful financial data </a:t>
            </a:r>
          </a:p>
        </p:txBody>
      </p:sp>
      <p:sp>
        <p:nvSpPr>
          <p:cNvPr name="TextBox 12" id="12"/>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Business Plan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459918" y="3514337"/>
            <a:ext cx="1245238" cy="1132886"/>
          </a:xfrm>
          <a:custGeom>
            <a:avLst/>
            <a:gdLst/>
            <a:ahLst/>
            <a:cxnLst/>
            <a:rect r="r" b="b" t="t" l="l"/>
            <a:pathLst>
              <a:path h="1132886" w="1245238">
                <a:moveTo>
                  <a:pt x="0" y="0"/>
                </a:moveTo>
                <a:lnTo>
                  <a:pt x="1245238" y="0"/>
                </a:lnTo>
                <a:lnTo>
                  <a:pt x="1245238" y="1132886"/>
                </a:lnTo>
                <a:lnTo>
                  <a:pt x="0" y="11328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459918" y="4798099"/>
            <a:ext cx="1296232" cy="1296232"/>
          </a:xfrm>
          <a:custGeom>
            <a:avLst/>
            <a:gdLst/>
            <a:ahLst/>
            <a:cxnLst/>
            <a:rect r="r" b="b" t="t" l="l"/>
            <a:pathLst>
              <a:path h="1296232" w="1296232">
                <a:moveTo>
                  <a:pt x="0" y="0"/>
                </a:moveTo>
                <a:lnTo>
                  <a:pt x="1296231" y="0"/>
                </a:lnTo>
                <a:lnTo>
                  <a:pt x="1296231" y="1296232"/>
                </a:lnTo>
                <a:lnTo>
                  <a:pt x="0" y="12962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608992" y="6302601"/>
            <a:ext cx="1281630" cy="1281630"/>
          </a:xfrm>
          <a:custGeom>
            <a:avLst/>
            <a:gdLst/>
            <a:ahLst/>
            <a:cxnLst/>
            <a:rect r="r" b="b" t="t" l="l"/>
            <a:pathLst>
              <a:path h="1281630" w="1281630">
                <a:moveTo>
                  <a:pt x="0" y="0"/>
                </a:moveTo>
                <a:lnTo>
                  <a:pt x="1281630" y="0"/>
                </a:lnTo>
                <a:lnTo>
                  <a:pt x="1281630" y="1281630"/>
                </a:lnTo>
                <a:lnTo>
                  <a:pt x="0" y="128163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345698" y="7793781"/>
            <a:ext cx="1544924" cy="1235939"/>
          </a:xfrm>
          <a:custGeom>
            <a:avLst/>
            <a:gdLst/>
            <a:ahLst/>
            <a:cxnLst/>
            <a:rect r="r" b="b" t="t" l="l"/>
            <a:pathLst>
              <a:path h="1235939" w="1544924">
                <a:moveTo>
                  <a:pt x="0" y="0"/>
                </a:moveTo>
                <a:lnTo>
                  <a:pt x="1544924" y="0"/>
                </a:lnTo>
                <a:lnTo>
                  <a:pt x="1544924" y="1235940"/>
                </a:lnTo>
                <a:lnTo>
                  <a:pt x="0" y="12359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18</a:t>
            </a:r>
          </a:p>
          <a:p>
            <a:pPr algn="r">
              <a:lnSpc>
                <a:spcPts val="2160"/>
              </a:lnSpc>
            </a:pPr>
          </a:p>
        </p:txBody>
      </p:sp>
      <p:sp>
        <p:nvSpPr>
          <p:cNvPr name="TextBox 8" id="8"/>
          <p:cNvSpPr txBox="true"/>
          <p:nvPr/>
        </p:nvSpPr>
        <p:spPr>
          <a:xfrm rot="0">
            <a:off x="971992" y="1770683"/>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4.  Business Plan</a:t>
            </a:r>
          </a:p>
        </p:txBody>
      </p:sp>
      <p:sp>
        <p:nvSpPr>
          <p:cNvPr name="TextBox 9" id="9"/>
          <p:cNvSpPr txBox="true"/>
          <p:nvPr/>
        </p:nvSpPr>
        <p:spPr>
          <a:xfrm rot="0">
            <a:off x="971992" y="2716621"/>
            <a:ext cx="4988123"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4.3 Description of the Company </a:t>
            </a:r>
          </a:p>
          <a:p>
            <a:pPr algn="l">
              <a:lnSpc>
                <a:spcPts val="2999"/>
              </a:lnSpc>
              <a:spcBef>
                <a:spcPct val="0"/>
              </a:spcBef>
            </a:pPr>
          </a:p>
          <a:p>
            <a:pPr algn="l">
              <a:lnSpc>
                <a:spcPts val="2999"/>
              </a:lnSpc>
              <a:spcBef>
                <a:spcPct val="0"/>
              </a:spcBef>
            </a:pPr>
          </a:p>
        </p:txBody>
      </p:sp>
      <p:sp>
        <p:nvSpPr>
          <p:cNvPr name="TextBox 10" id="10"/>
          <p:cNvSpPr txBox="true"/>
          <p:nvPr/>
        </p:nvSpPr>
        <p:spPr>
          <a:xfrm rot="0">
            <a:off x="4205172" y="3785505"/>
            <a:ext cx="11737130" cy="533400"/>
          </a:xfrm>
          <a:prstGeom prst="rect">
            <a:avLst/>
          </a:prstGeom>
        </p:spPr>
        <p:txBody>
          <a:bodyPr anchor="t" rtlCol="false" tIns="0" lIns="0" bIns="0" rIns="0">
            <a:spAutoFit/>
          </a:bodyPr>
          <a:lstStyle/>
          <a:p>
            <a:pPr algn="just">
              <a:lnSpc>
                <a:spcPts val="2160"/>
              </a:lnSpc>
              <a:spcBef>
                <a:spcPct val="0"/>
              </a:spcBef>
            </a:pPr>
            <a:r>
              <a:rPr lang="en-US" sz="1800" spc="16">
                <a:solidFill>
                  <a:srgbClr val="000000"/>
                </a:solidFill>
                <a:latin typeface="TT Rounds Condensed Bold"/>
              </a:rPr>
              <a:t>Company:</a:t>
            </a:r>
            <a:r>
              <a:rPr lang="en-US" sz="1800" spc="16">
                <a:solidFill>
                  <a:srgbClr val="000000"/>
                </a:solidFill>
                <a:latin typeface="TT Rounds Condensed"/>
              </a:rPr>
              <a:t> This section gives the reader an overview of the business. Describe the personal situations and circumstances that led you as an entrepreneur to this step.</a:t>
            </a:r>
          </a:p>
        </p:txBody>
      </p:sp>
      <p:sp>
        <p:nvSpPr>
          <p:cNvPr name="TextBox 11" id="11"/>
          <p:cNvSpPr txBox="true"/>
          <p:nvPr/>
        </p:nvSpPr>
        <p:spPr>
          <a:xfrm rot="0">
            <a:off x="4205172" y="5105152"/>
            <a:ext cx="11737130" cy="533400"/>
          </a:xfrm>
          <a:prstGeom prst="rect">
            <a:avLst/>
          </a:prstGeom>
        </p:spPr>
        <p:txBody>
          <a:bodyPr anchor="t" rtlCol="false" tIns="0" lIns="0" bIns="0" rIns="0">
            <a:spAutoFit/>
          </a:bodyPr>
          <a:lstStyle/>
          <a:p>
            <a:pPr algn="just">
              <a:lnSpc>
                <a:spcPts val="2160"/>
              </a:lnSpc>
              <a:spcBef>
                <a:spcPct val="0"/>
              </a:spcBef>
            </a:pPr>
            <a:r>
              <a:rPr lang="en-US" sz="1800" spc="16">
                <a:solidFill>
                  <a:srgbClr val="000000"/>
                </a:solidFill>
                <a:latin typeface="TT Rounds Condensed Bold"/>
              </a:rPr>
              <a:t>Products/Services: </a:t>
            </a:r>
            <a:r>
              <a:rPr lang="en-US" sz="1800" spc="16">
                <a:solidFill>
                  <a:srgbClr val="000000"/>
                </a:solidFill>
                <a:latin typeface="TT Rounds Condensed"/>
              </a:rPr>
              <a:t>Introduce your product or services to the reader. Compare your products with those on the market and showcase the most impressive elements of your products.</a:t>
            </a:r>
          </a:p>
        </p:txBody>
      </p:sp>
      <p:sp>
        <p:nvSpPr>
          <p:cNvPr name="TextBox 12" id="12"/>
          <p:cNvSpPr txBox="true"/>
          <p:nvPr/>
        </p:nvSpPr>
        <p:spPr>
          <a:xfrm rot="0">
            <a:off x="4205172" y="6360402"/>
            <a:ext cx="11737130" cy="800100"/>
          </a:xfrm>
          <a:prstGeom prst="rect">
            <a:avLst/>
          </a:prstGeom>
        </p:spPr>
        <p:txBody>
          <a:bodyPr anchor="t" rtlCol="false" tIns="0" lIns="0" bIns="0" rIns="0">
            <a:spAutoFit/>
          </a:bodyPr>
          <a:lstStyle/>
          <a:p>
            <a:pPr algn="just">
              <a:lnSpc>
                <a:spcPts val="2160"/>
              </a:lnSpc>
              <a:spcBef>
                <a:spcPct val="0"/>
              </a:spcBef>
            </a:pPr>
            <a:r>
              <a:rPr lang="en-US" sz="1800" spc="16">
                <a:solidFill>
                  <a:srgbClr val="000000"/>
                </a:solidFill>
                <a:latin typeface="TT Rounds Condensed Bold"/>
              </a:rPr>
              <a:t>Operating Plan: </a:t>
            </a:r>
            <a:r>
              <a:rPr lang="en-US" sz="1800" spc="16">
                <a:solidFill>
                  <a:srgbClr val="000000"/>
                </a:solidFill>
                <a:latin typeface="TT Rounds Condensed"/>
              </a:rPr>
              <a:t>explains how the business will ultimately operate. It includes the location of the business, description of its operation, required equipment, suppliers and required personnel. It is also important to present the management structure of the company. </a:t>
            </a:r>
          </a:p>
        </p:txBody>
      </p:sp>
      <p:sp>
        <p:nvSpPr>
          <p:cNvPr name="TextBox 13" id="13"/>
          <p:cNvSpPr txBox="true"/>
          <p:nvPr/>
        </p:nvSpPr>
        <p:spPr>
          <a:xfrm rot="0">
            <a:off x="4205172" y="7910926"/>
            <a:ext cx="11737130" cy="800100"/>
          </a:xfrm>
          <a:prstGeom prst="rect">
            <a:avLst/>
          </a:prstGeom>
        </p:spPr>
        <p:txBody>
          <a:bodyPr anchor="t" rtlCol="false" tIns="0" lIns="0" bIns="0" rIns="0">
            <a:spAutoFit/>
          </a:bodyPr>
          <a:lstStyle/>
          <a:p>
            <a:pPr algn="just">
              <a:lnSpc>
                <a:spcPts val="2160"/>
              </a:lnSpc>
              <a:spcBef>
                <a:spcPct val="0"/>
              </a:spcBef>
            </a:pPr>
            <a:r>
              <a:rPr lang="en-US" sz="1800" spc="16">
                <a:solidFill>
                  <a:srgbClr val="000000"/>
                </a:solidFill>
                <a:latin typeface="TT Rounds Condensed Bold"/>
              </a:rPr>
              <a:t> Management, Organization, Ownership: </a:t>
            </a:r>
            <a:r>
              <a:rPr lang="en-US" sz="1800" spc="16">
                <a:solidFill>
                  <a:srgbClr val="000000"/>
                </a:solidFill>
                <a:latin typeface="TT Rounds Condensed"/>
              </a:rPr>
              <a:t>In this section the management team is presented. How is the company organized and what is its ownership structure? The management structure should have clear levels of authority. Convince your readers of the capabilities of the management team. </a:t>
            </a:r>
          </a:p>
        </p:txBody>
      </p:sp>
      <p:sp>
        <p:nvSpPr>
          <p:cNvPr name="TextBox 14" id="14"/>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Business Plan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19</a:t>
            </a:r>
          </a:p>
          <a:p>
            <a:pPr algn="r">
              <a:lnSpc>
                <a:spcPts val="2160"/>
              </a:lnSpc>
            </a:pPr>
          </a:p>
        </p:txBody>
      </p:sp>
      <p:sp>
        <p:nvSpPr>
          <p:cNvPr name="TextBox 4" id="4"/>
          <p:cNvSpPr txBox="true"/>
          <p:nvPr/>
        </p:nvSpPr>
        <p:spPr>
          <a:xfrm rot="0">
            <a:off x="971992" y="1770683"/>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4.  Business Plan</a:t>
            </a:r>
          </a:p>
        </p:txBody>
      </p:sp>
      <p:sp>
        <p:nvSpPr>
          <p:cNvPr name="TextBox 5" id="5"/>
          <p:cNvSpPr txBox="true"/>
          <p:nvPr/>
        </p:nvSpPr>
        <p:spPr>
          <a:xfrm rot="0">
            <a:off x="1028700" y="2850881"/>
            <a:ext cx="2422773"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4.4 The Market </a:t>
            </a:r>
          </a:p>
          <a:p>
            <a:pPr algn="l">
              <a:lnSpc>
                <a:spcPts val="2999"/>
              </a:lnSpc>
              <a:spcBef>
                <a:spcPct val="0"/>
              </a:spcBef>
            </a:pPr>
          </a:p>
          <a:p>
            <a:pPr algn="l">
              <a:lnSpc>
                <a:spcPts val="2999"/>
              </a:lnSpc>
              <a:spcBef>
                <a:spcPct val="0"/>
              </a:spcBef>
            </a:pPr>
          </a:p>
        </p:txBody>
      </p:sp>
      <p:sp>
        <p:nvSpPr>
          <p:cNvPr name="TextBox 6" id="6"/>
          <p:cNvSpPr txBox="true"/>
          <p:nvPr/>
        </p:nvSpPr>
        <p:spPr>
          <a:xfrm rot="0">
            <a:off x="1028700" y="3638256"/>
            <a:ext cx="15110460" cy="1190625"/>
          </a:xfrm>
          <a:prstGeom prst="rect">
            <a:avLst/>
          </a:prstGeom>
        </p:spPr>
        <p:txBody>
          <a:bodyPr anchor="t" rtlCol="false" tIns="0" lIns="0" bIns="0" rIns="0">
            <a:spAutoFit/>
          </a:bodyPr>
          <a:lstStyle/>
          <a:p>
            <a:pPr algn="just" marL="431799" indent="-215899" lvl="1">
              <a:lnSpc>
                <a:spcPts val="2399"/>
              </a:lnSpc>
              <a:buFont typeface="Arial"/>
              <a:buChar char="•"/>
            </a:pPr>
            <a:r>
              <a:rPr lang="en-US" sz="1999" spc="17">
                <a:solidFill>
                  <a:srgbClr val="000000"/>
                </a:solidFill>
                <a:latin typeface="TT Rounds Condensed Bold"/>
              </a:rPr>
              <a:t>Industry, competition and market: </a:t>
            </a:r>
            <a:r>
              <a:rPr lang="en-US" sz="1999" spc="17">
                <a:solidFill>
                  <a:srgbClr val="000000"/>
                </a:solidFill>
                <a:latin typeface="TT Rounds Condensed"/>
              </a:rPr>
              <a:t>Describe the industry you operate in, with the current state of it, as well as any trends you recognize.</a:t>
            </a:r>
          </a:p>
          <a:p>
            <a:pPr algn="just" marL="431799" indent="-215899" lvl="1">
              <a:lnSpc>
                <a:spcPts val="2399"/>
              </a:lnSpc>
              <a:buFont typeface="Arial"/>
              <a:buChar char="•"/>
            </a:pPr>
            <a:r>
              <a:rPr lang="en-US" sz="1999" spc="17">
                <a:solidFill>
                  <a:srgbClr val="000000"/>
                </a:solidFill>
                <a:latin typeface="TT Rounds Condensed Bold"/>
              </a:rPr>
              <a:t>Primary competitors: </a:t>
            </a:r>
            <a:r>
              <a:rPr lang="en-US" sz="1999" spc="17">
                <a:solidFill>
                  <a:srgbClr val="000000"/>
                </a:solidFill>
                <a:latin typeface="TT Rounds Condensed"/>
              </a:rPr>
              <a:t>dentify the companies you compete with.</a:t>
            </a:r>
          </a:p>
          <a:p>
            <a:pPr algn="just" marL="431799" indent="-215899" lvl="1">
              <a:lnSpc>
                <a:spcPts val="2399"/>
              </a:lnSpc>
              <a:buFont typeface="Arial"/>
              <a:buChar char="•"/>
            </a:pPr>
            <a:r>
              <a:rPr lang="en-US" sz="1999" spc="17">
                <a:solidFill>
                  <a:srgbClr val="000000"/>
                </a:solidFill>
                <a:latin typeface="TT Rounds Condensed Bold"/>
              </a:rPr>
              <a:t>Market: </a:t>
            </a:r>
            <a:r>
              <a:rPr lang="en-US" sz="1999" spc="17">
                <a:solidFill>
                  <a:srgbClr val="000000"/>
                </a:solidFill>
                <a:latin typeface="TT Rounds Condensed"/>
              </a:rPr>
              <a:t>Present your market size.</a:t>
            </a:r>
          </a:p>
          <a:p>
            <a:pPr algn="just">
              <a:lnSpc>
                <a:spcPts val="2399"/>
              </a:lnSpc>
            </a:pPr>
          </a:p>
        </p:txBody>
      </p:sp>
      <p:grpSp>
        <p:nvGrpSpPr>
          <p:cNvPr name="Group 7" id="7"/>
          <p:cNvGrpSpPr/>
          <p:nvPr/>
        </p:nvGrpSpPr>
        <p:grpSpPr>
          <a:xfrm rot="0">
            <a:off x="958193" y="5873179"/>
            <a:ext cx="2358759" cy="590550"/>
            <a:chOff x="0" y="0"/>
            <a:chExt cx="3145012" cy="787400"/>
          </a:xfrm>
        </p:grpSpPr>
        <p:grpSp>
          <p:nvGrpSpPr>
            <p:cNvPr name="Group 8" id="8"/>
            <p:cNvGrpSpPr/>
            <p:nvPr/>
          </p:nvGrpSpPr>
          <p:grpSpPr>
            <a:xfrm rot="0">
              <a:off x="0" y="0"/>
              <a:ext cx="2550972" cy="787400"/>
              <a:chOff x="0" y="0"/>
              <a:chExt cx="503896" cy="155536"/>
            </a:xfrm>
          </p:grpSpPr>
          <p:sp>
            <p:nvSpPr>
              <p:cNvPr name="Freeform 9" id="9"/>
              <p:cNvSpPr/>
              <p:nvPr/>
            </p:nvSpPr>
            <p:spPr>
              <a:xfrm flipH="false" flipV="false" rot="0">
                <a:off x="0" y="0"/>
                <a:ext cx="503896" cy="155536"/>
              </a:xfrm>
              <a:custGeom>
                <a:avLst/>
                <a:gdLst/>
                <a:ahLst/>
                <a:cxnLst/>
                <a:rect r="r" b="b" t="t" l="l"/>
                <a:pathLst>
                  <a:path h="155536" w="503896">
                    <a:moveTo>
                      <a:pt x="77768" y="0"/>
                    </a:moveTo>
                    <a:lnTo>
                      <a:pt x="426128" y="0"/>
                    </a:lnTo>
                    <a:cubicBezTo>
                      <a:pt x="446753" y="0"/>
                      <a:pt x="466534" y="8193"/>
                      <a:pt x="481118" y="22778"/>
                    </a:cubicBezTo>
                    <a:cubicBezTo>
                      <a:pt x="495702" y="37362"/>
                      <a:pt x="503896" y="57143"/>
                      <a:pt x="503896" y="77768"/>
                    </a:cubicBezTo>
                    <a:lnTo>
                      <a:pt x="503896" y="77768"/>
                    </a:lnTo>
                    <a:cubicBezTo>
                      <a:pt x="503896" y="98393"/>
                      <a:pt x="495702" y="118174"/>
                      <a:pt x="481118" y="132758"/>
                    </a:cubicBezTo>
                    <a:cubicBezTo>
                      <a:pt x="466534" y="147342"/>
                      <a:pt x="446753" y="155536"/>
                      <a:pt x="426128" y="155536"/>
                    </a:cubicBezTo>
                    <a:lnTo>
                      <a:pt x="77768" y="155536"/>
                    </a:lnTo>
                    <a:cubicBezTo>
                      <a:pt x="57143" y="155536"/>
                      <a:pt x="37362" y="147342"/>
                      <a:pt x="22778" y="132758"/>
                    </a:cubicBezTo>
                    <a:cubicBezTo>
                      <a:pt x="8193" y="118174"/>
                      <a:pt x="0" y="98393"/>
                      <a:pt x="0" y="77768"/>
                    </a:cubicBezTo>
                    <a:lnTo>
                      <a:pt x="0" y="77768"/>
                    </a:lnTo>
                    <a:cubicBezTo>
                      <a:pt x="0" y="57143"/>
                      <a:pt x="8193" y="37362"/>
                      <a:pt x="22778" y="22778"/>
                    </a:cubicBezTo>
                    <a:cubicBezTo>
                      <a:pt x="37362" y="8193"/>
                      <a:pt x="57143" y="0"/>
                      <a:pt x="77768" y="0"/>
                    </a:cubicBezTo>
                    <a:close/>
                  </a:path>
                </a:pathLst>
              </a:custGeom>
              <a:solidFill>
                <a:srgbClr val="94C020"/>
              </a:solidFill>
            </p:spPr>
          </p:sp>
          <p:sp>
            <p:nvSpPr>
              <p:cNvPr name="TextBox 10" id="10"/>
              <p:cNvSpPr txBox="true"/>
              <p:nvPr/>
            </p:nvSpPr>
            <p:spPr>
              <a:xfrm>
                <a:off x="0" y="0"/>
                <a:ext cx="503896" cy="155536"/>
              </a:xfrm>
              <a:prstGeom prst="rect">
                <a:avLst/>
              </a:prstGeom>
            </p:spPr>
            <p:txBody>
              <a:bodyPr anchor="ctr" rtlCol="false" tIns="50800" lIns="50800" bIns="50800" rIns="50800"/>
              <a:lstStyle/>
              <a:p>
                <a:pPr algn="ctr">
                  <a:lnSpc>
                    <a:spcPts val="2160"/>
                  </a:lnSpc>
                </a:pPr>
              </a:p>
            </p:txBody>
          </p:sp>
        </p:grpSp>
        <p:sp>
          <p:nvSpPr>
            <p:cNvPr name="TextBox 11" id="11"/>
            <p:cNvSpPr txBox="true"/>
            <p:nvPr/>
          </p:nvSpPr>
          <p:spPr>
            <a:xfrm rot="0">
              <a:off x="169776" y="187325"/>
              <a:ext cx="2975236" cy="403225"/>
            </a:xfrm>
            <a:prstGeom prst="rect">
              <a:avLst/>
            </a:prstGeom>
          </p:spPr>
          <p:txBody>
            <a:bodyPr anchor="t" rtlCol="false" tIns="0" lIns="0" bIns="0" rIns="0">
              <a:spAutoFit/>
            </a:bodyPr>
            <a:lstStyle/>
            <a:p>
              <a:pPr algn="just">
                <a:lnSpc>
                  <a:spcPts val="2399"/>
                </a:lnSpc>
              </a:pPr>
              <a:r>
                <a:rPr lang="en-US" sz="1999" spc="18">
                  <a:solidFill>
                    <a:srgbClr val="FFFFFF"/>
                  </a:solidFill>
                  <a:latin typeface="TT Rounds Condensed Bold"/>
                </a:rPr>
                <a:t>Marketing Plan</a:t>
              </a:r>
            </a:p>
          </p:txBody>
        </p:sp>
      </p:grpSp>
      <p:sp>
        <p:nvSpPr>
          <p:cNvPr name="TextBox 12" id="12"/>
          <p:cNvSpPr txBox="true"/>
          <p:nvPr/>
        </p:nvSpPr>
        <p:spPr>
          <a:xfrm rot="0">
            <a:off x="3949008" y="6463729"/>
            <a:ext cx="3993207" cy="266700"/>
          </a:xfrm>
          <a:prstGeom prst="rect">
            <a:avLst/>
          </a:prstGeom>
        </p:spPr>
        <p:txBody>
          <a:bodyPr anchor="t" rtlCol="false" tIns="0" lIns="0" bIns="0" rIns="0">
            <a:spAutoFit/>
          </a:bodyPr>
          <a:lstStyle/>
          <a:p>
            <a:pPr algn="ctr">
              <a:lnSpc>
                <a:spcPts val="2160"/>
              </a:lnSpc>
              <a:spcBef>
                <a:spcPct val="0"/>
              </a:spcBef>
            </a:pPr>
            <a:r>
              <a:rPr lang="en-US" sz="1800" spc="16">
                <a:solidFill>
                  <a:srgbClr val="000000"/>
                </a:solidFill>
                <a:latin typeface="TT Rounds Condensed"/>
              </a:rPr>
              <a:t>A</a:t>
            </a:r>
            <a:r>
              <a:rPr lang="en-US" sz="1800" spc="16">
                <a:solidFill>
                  <a:srgbClr val="000000"/>
                </a:solidFill>
                <a:latin typeface="TT Rounds Condensed"/>
              </a:rPr>
              <a:t>nalyze your pricing policy and compare it </a:t>
            </a:r>
          </a:p>
        </p:txBody>
      </p:sp>
      <p:sp>
        <p:nvSpPr>
          <p:cNvPr name="Freeform 13" id="13"/>
          <p:cNvSpPr/>
          <p:nvPr/>
        </p:nvSpPr>
        <p:spPr>
          <a:xfrm flipH="false" flipV="false" rot="0">
            <a:off x="3019518" y="6002783"/>
            <a:ext cx="758263" cy="331342"/>
          </a:xfrm>
          <a:custGeom>
            <a:avLst/>
            <a:gdLst/>
            <a:ahLst/>
            <a:cxnLst/>
            <a:rect r="r" b="b" t="t" l="l"/>
            <a:pathLst>
              <a:path h="331342" w="758263">
                <a:moveTo>
                  <a:pt x="0" y="0"/>
                </a:moveTo>
                <a:lnTo>
                  <a:pt x="758263" y="0"/>
                </a:lnTo>
                <a:lnTo>
                  <a:pt x="758263" y="331342"/>
                </a:lnTo>
                <a:lnTo>
                  <a:pt x="0" y="3313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3019518" y="6445696"/>
            <a:ext cx="758263" cy="331342"/>
          </a:xfrm>
          <a:custGeom>
            <a:avLst/>
            <a:gdLst/>
            <a:ahLst/>
            <a:cxnLst/>
            <a:rect r="r" b="b" t="t" l="l"/>
            <a:pathLst>
              <a:path h="331342" w="758263">
                <a:moveTo>
                  <a:pt x="0" y="0"/>
                </a:moveTo>
                <a:lnTo>
                  <a:pt x="758263" y="0"/>
                </a:lnTo>
                <a:lnTo>
                  <a:pt x="758263" y="331341"/>
                </a:lnTo>
                <a:lnTo>
                  <a:pt x="0" y="3313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3019518" y="6888608"/>
            <a:ext cx="758263" cy="331342"/>
          </a:xfrm>
          <a:custGeom>
            <a:avLst/>
            <a:gdLst/>
            <a:ahLst/>
            <a:cxnLst/>
            <a:rect r="r" b="b" t="t" l="l"/>
            <a:pathLst>
              <a:path h="331342" w="758263">
                <a:moveTo>
                  <a:pt x="0" y="0"/>
                </a:moveTo>
                <a:lnTo>
                  <a:pt x="758263" y="0"/>
                </a:lnTo>
                <a:lnTo>
                  <a:pt x="758263" y="331342"/>
                </a:lnTo>
                <a:lnTo>
                  <a:pt x="0" y="3313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3019518" y="7331521"/>
            <a:ext cx="758263" cy="331342"/>
          </a:xfrm>
          <a:custGeom>
            <a:avLst/>
            <a:gdLst/>
            <a:ahLst/>
            <a:cxnLst/>
            <a:rect r="r" b="b" t="t" l="l"/>
            <a:pathLst>
              <a:path h="331342" w="758263">
                <a:moveTo>
                  <a:pt x="0" y="0"/>
                </a:moveTo>
                <a:lnTo>
                  <a:pt x="758263" y="0"/>
                </a:lnTo>
                <a:lnTo>
                  <a:pt x="758263" y="331341"/>
                </a:lnTo>
                <a:lnTo>
                  <a:pt x="0" y="3313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3952431" y="6020817"/>
            <a:ext cx="3054548" cy="266700"/>
          </a:xfrm>
          <a:prstGeom prst="rect">
            <a:avLst/>
          </a:prstGeom>
        </p:spPr>
        <p:txBody>
          <a:bodyPr anchor="t" rtlCol="false" tIns="0" lIns="0" bIns="0" rIns="0">
            <a:spAutoFit/>
          </a:bodyPr>
          <a:lstStyle/>
          <a:p>
            <a:pPr algn="ctr">
              <a:lnSpc>
                <a:spcPts val="2160"/>
              </a:lnSpc>
              <a:spcBef>
                <a:spcPct val="0"/>
              </a:spcBef>
            </a:pPr>
            <a:r>
              <a:rPr lang="en-US" sz="1800" spc="16">
                <a:solidFill>
                  <a:srgbClr val="000000"/>
                </a:solidFill>
                <a:latin typeface="TT Rounds Condensed"/>
              </a:rPr>
              <a:t>M</a:t>
            </a:r>
            <a:r>
              <a:rPr lang="en-US" sz="1800" spc="16">
                <a:solidFill>
                  <a:srgbClr val="000000"/>
                </a:solidFill>
                <a:latin typeface="TT Rounds Condensed"/>
              </a:rPr>
              <a:t>ention comparative advantage</a:t>
            </a:r>
          </a:p>
        </p:txBody>
      </p:sp>
      <p:sp>
        <p:nvSpPr>
          <p:cNvPr name="TextBox 18" id="18"/>
          <p:cNvSpPr txBox="true"/>
          <p:nvPr/>
        </p:nvSpPr>
        <p:spPr>
          <a:xfrm rot="0">
            <a:off x="3949008" y="6920929"/>
            <a:ext cx="5796558" cy="266700"/>
          </a:xfrm>
          <a:prstGeom prst="rect">
            <a:avLst/>
          </a:prstGeom>
        </p:spPr>
        <p:txBody>
          <a:bodyPr anchor="t" rtlCol="false" tIns="0" lIns="0" bIns="0" rIns="0">
            <a:spAutoFit/>
          </a:bodyPr>
          <a:lstStyle/>
          <a:p>
            <a:pPr algn="ctr">
              <a:lnSpc>
                <a:spcPts val="2160"/>
              </a:lnSpc>
              <a:spcBef>
                <a:spcPct val="0"/>
              </a:spcBef>
            </a:pPr>
            <a:r>
              <a:rPr lang="en-US" sz="1800" spc="16">
                <a:solidFill>
                  <a:srgbClr val="000000"/>
                </a:solidFill>
                <a:latin typeface="TT Rounds Condensed"/>
              </a:rPr>
              <a:t>Explain the ways in which your products will reach consumers</a:t>
            </a:r>
          </a:p>
        </p:txBody>
      </p:sp>
      <p:sp>
        <p:nvSpPr>
          <p:cNvPr name="TextBox 19" id="19"/>
          <p:cNvSpPr txBox="true"/>
          <p:nvPr/>
        </p:nvSpPr>
        <p:spPr>
          <a:xfrm rot="0">
            <a:off x="3952431" y="7368604"/>
            <a:ext cx="5530900" cy="266700"/>
          </a:xfrm>
          <a:prstGeom prst="rect">
            <a:avLst/>
          </a:prstGeom>
        </p:spPr>
        <p:txBody>
          <a:bodyPr anchor="t" rtlCol="false" tIns="0" lIns="0" bIns="0" rIns="0">
            <a:spAutoFit/>
          </a:bodyPr>
          <a:lstStyle/>
          <a:p>
            <a:pPr algn="ctr">
              <a:lnSpc>
                <a:spcPts val="2160"/>
              </a:lnSpc>
              <a:spcBef>
                <a:spcPct val="0"/>
              </a:spcBef>
            </a:pPr>
            <a:r>
              <a:rPr lang="en-US" sz="1800" spc="16">
                <a:solidFill>
                  <a:srgbClr val="000000"/>
                </a:solidFill>
                <a:latin typeface="TT Rounds Condensed"/>
              </a:rPr>
              <a:t>How do you plan to advertise your products to consumers?</a:t>
            </a:r>
          </a:p>
        </p:txBody>
      </p:sp>
      <p:grpSp>
        <p:nvGrpSpPr>
          <p:cNvPr name="Group 20" id="20"/>
          <p:cNvGrpSpPr/>
          <p:nvPr/>
        </p:nvGrpSpPr>
        <p:grpSpPr>
          <a:xfrm rot="0">
            <a:off x="971992" y="8215312"/>
            <a:ext cx="3245723" cy="590550"/>
            <a:chOff x="0" y="0"/>
            <a:chExt cx="4327631" cy="787400"/>
          </a:xfrm>
        </p:grpSpPr>
        <p:grpSp>
          <p:nvGrpSpPr>
            <p:cNvPr name="Group 21" id="21"/>
            <p:cNvGrpSpPr/>
            <p:nvPr/>
          </p:nvGrpSpPr>
          <p:grpSpPr>
            <a:xfrm rot="0">
              <a:off x="0" y="0"/>
              <a:ext cx="3510213" cy="787400"/>
              <a:chOff x="0" y="0"/>
              <a:chExt cx="693375" cy="155536"/>
            </a:xfrm>
          </p:grpSpPr>
          <p:sp>
            <p:nvSpPr>
              <p:cNvPr name="Freeform 22" id="22"/>
              <p:cNvSpPr/>
              <p:nvPr/>
            </p:nvSpPr>
            <p:spPr>
              <a:xfrm flipH="false" flipV="false" rot="0">
                <a:off x="0" y="0"/>
                <a:ext cx="693375" cy="155536"/>
              </a:xfrm>
              <a:custGeom>
                <a:avLst/>
                <a:gdLst/>
                <a:ahLst/>
                <a:cxnLst/>
                <a:rect r="r" b="b" t="t" l="l"/>
                <a:pathLst>
                  <a:path h="155536" w="693375">
                    <a:moveTo>
                      <a:pt x="77768" y="0"/>
                    </a:moveTo>
                    <a:lnTo>
                      <a:pt x="615607" y="0"/>
                    </a:lnTo>
                    <a:cubicBezTo>
                      <a:pt x="636233" y="0"/>
                      <a:pt x="656013" y="8193"/>
                      <a:pt x="670598" y="22778"/>
                    </a:cubicBezTo>
                    <a:cubicBezTo>
                      <a:pt x="685182" y="37362"/>
                      <a:pt x="693375" y="57143"/>
                      <a:pt x="693375" y="77768"/>
                    </a:cubicBezTo>
                    <a:lnTo>
                      <a:pt x="693375" y="77768"/>
                    </a:lnTo>
                    <a:cubicBezTo>
                      <a:pt x="693375" y="98393"/>
                      <a:pt x="685182" y="118174"/>
                      <a:pt x="670598" y="132758"/>
                    </a:cubicBezTo>
                    <a:cubicBezTo>
                      <a:pt x="656013" y="147342"/>
                      <a:pt x="636233" y="155536"/>
                      <a:pt x="615607" y="155536"/>
                    </a:cubicBezTo>
                    <a:lnTo>
                      <a:pt x="77768" y="155536"/>
                    </a:lnTo>
                    <a:cubicBezTo>
                      <a:pt x="57143" y="155536"/>
                      <a:pt x="37362" y="147342"/>
                      <a:pt x="22778" y="132758"/>
                    </a:cubicBezTo>
                    <a:cubicBezTo>
                      <a:pt x="8193" y="118174"/>
                      <a:pt x="0" y="98393"/>
                      <a:pt x="0" y="77768"/>
                    </a:cubicBezTo>
                    <a:lnTo>
                      <a:pt x="0" y="77768"/>
                    </a:lnTo>
                    <a:cubicBezTo>
                      <a:pt x="0" y="57143"/>
                      <a:pt x="8193" y="37362"/>
                      <a:pt x="22778" y="22778"/>
                    </a:cubicBezTo>
                    <a:cubicBezTo>
                      <a:pt x="37362" y="8193"/>
                      <a:pt x="57143" y="0"/>
                      <a:pt x="77768" y="0"/>
                    </a:cubicBezTo>
                    <a:close/>
                  </a:path>
                </a:pathLst>
              </a:custGeom>
              <a:solidFill>
                <a:srgbClr val="94C020"/>
              </a:solidFill>
            </p:spPr>
          </p:sp>
          <p:sp>
            <p:nvSpPr>
              <p:cNvPr name="TextBox 23" id="23"/>
              <p:cNvSpPr txBox="true"/>
              <p:nvPr/>
            </p:nvSpPr>
            <p:spPr>
              <a:xfrm>
                <a:off x="0" y="0"/>
                <a:ext cx="693375" cy="155536"/>
              </a:xfrm>
              <a:prstGeom prst="rect">
                <a:avLst/>
              </a:prstGeom>
            </p:spPr>
            <p:txBody>
              <a:bodyPr anchor="ctr" rtlCol="false" tIns="50800" lIns="50800" bIns="50800" rIns="50800"/>
              <a:lstStyle/>
              <a:p>
                <a:pPr algn="ctr">
                  <a:lnSpc>
                    <a:spcPts val="2160"/>
                  </a:lnSpc>
                </a:pPr>
              </a:p>
            </p:txBody>
          </p:sp>
        </p:grpSp>
        <p:sp>
          <p:nvSpPr>
            <p:cNvPr name="TextBox 24" id="24"/>
            <p:cNvSpPr txBox="true"/>
            <p:nvPr/>
          </p:nvSpPr>
          <p:spPr>
            <a:xfrm rot="0">
              <a:off x="233617" y="187325"/>
              <a:ext cx="4094013" cy="403225"/>
            </a:xfrm>
            <a:prstGeom prst="rect">
              <a:avLst/>
            </a:prstGeom>
          </p:spPr>
          <p:txBody>
            <a:bodyPr anchor="t" rtlCol="false" tIns="0" lIns="0" bIns="0" rIns="0">
              <a:spAutoFit/>
            </a:bodyPr>
            <a:lstStyle/>
            <a:p>
              <a:pPr algn="just">
                <a:lnSpc>
                  <a:spcPts val="2399"/>
                </a:lnSpc>
              </a:pPr>
              <a:r>
                <a:rPr lang="en-US" sz="1999" spc="18">
                  <a:solidFill>
                    <a:srgbClr val="FFFFFF"/>
                  </a:solidFill>
                  <a:latin typeface="TT Rounds Condensed Bold"/>
                </a:rPr>
                <a:t> Goals and Strategies</a:t>
              </a:r>
            </a:p>
          </p:txBody>
        </p:sp>
      </p:grpSp>
      <p:sp>
        <p:nvSpPr>
          <p:cNvPr name="TextBox 25" id="25"/>
          <p:cNvSpPr txBox="true"/>
          <p:nvPr/>
        </p:nvSpPr>
        <p:spPr>
          <a:xfrm rot="0">
            <a:off x="958193" y="5143500"/>
            <a:ext cx="6305996"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4.5 The Strategy and its Implementation</a:t>
            </a:r>
          </a:p>
          <a:p>
            <a:pPr algn="l">
              <a:lnSpc>
                <a:spcPts val="2999"/>
              </a:lnSpc>
              <a:spcBef>
                <a:spcPct val="0"/>
              </a:spcBef>
            </a:pPr>
          </a:p>
          <a:p>
            <a:pPr algn="l">
              <a:lnSpc>
                <a:spcPts val="2999"/>
              </a:lnSpc>
              <a:spcBef>
                <a:spcPct val="0"/>
              </a:spcBef>
            </a:pPr>
          </a:p>
        </p:txBody>
      </p:sp>
      <p:sp>
        <p:nvSpPr>
          <p:cNvPr name="TextBox 26" id="26"/>
          <p:cNvSpPr txBox="true"/>
          <p:nvPr/>
        </p:nvSpPr>
        <p:spPr>
          <a:xfrm rot="0">
            <a:off x="4490323" y="8377238"/>
            <a:ext cx="10828013" cy="266700"/>
          </a:xfrm>
          <a:prstGeom prst="rect">
            <a:avLst/>
          </a:prstGeom>
        </p:spPr>
        <p:txBody>
          <a:bodyPr anchor="t" rtlCol="false" tIns="0" lIns="0" bIns="0" rIns="0">
            <a:spAutoFit/>
          </a:bodyPr>
          <a:lstStyle/>
          <a:p>
            <a:pPr algn="ctr">
              <a:lnSpc>
                <a:spcPts val="2160"/>
              </a:lnSpc>
              <a:spcBef>
                <a:spcPct val="0"/>
              </a:spcBef>
            </a:pPr>
            <a:r>
              <a:rPr lang="en-US" sz="1800" spc="16">
                <a:solidFill>
                  <a:srgbClr val="000000"/>
                </a:solidFill>
                <a:latin typeface="TT Rounds Condensed"/>
              </a:rPr>
              <a:t>Describe your general objectives, sales volume, profit estimate, entering new markets, increasing market share. </a:t>
            </a:r>
          </a:p>
        </p:txBody>
      </p:sp>
      <p:sp>
        <p:nvSpPr>
          <p:cNvPr name="Freeform 27" id="27"/>
          <p:cNvSpPr/>
          <p:nvPr/>
        </p:nvSpPr>
        <p:spPr>
          <a:xfrm flipH="false" flipV="false" rot="0">
            <a:off x="3732060" y="8344917"/>
            <a:ext cx="758263" cy="331342"/>
          </a:xfrm>
          <a:custGeom>
            <a:avLst/>
            <a:gdLst/>
            <a:ahLst/>
            <a:cxnLst/>
            <a:rect r="r" b="b" t="t" l="l"/>
            <a:pathLst>
              <a:path h="331342" w="758263">
                <a:moveTo>
                  <a:pt x="0" y="0"/>
                </a:moveTo>
                <a:lnTo>
                  <a:pt x="758263" y="0"/>
                </a:lnTo>
                <a:lnTo>
                  <a:pt x="758263" y="331341"/>
                </a:lnTo>
                <a:lnTo>
                  <a:pt x="0" y="3313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8" id="28"/>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Business Plan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3139887"/>
            <a:ext cx="15910560" cy="3352419"/>
          </a:xfrm>
          <a:prstGeom prst="rect">
            <a:avLst/>
          </a:prstGeom>
        </p:spPr>
        <p:txBody>
          <a:bodyPr anchor="t" rtlCol="false" tIns="0" lIns="0" bIns="0" rIns="0">
            <a:spAutoFit/>
          </a:bodyPr>
          <a:lstStyle/>
          <a:p>
            <a:pPr algn="ctr">
              <a:lnSpc>
                <a:spcPts val="8748"/>
              </a:lnSpc>
            </a:pPr>
            <a:r>
              <a:rPr lang="en-US" sz="8100" spc="75">
                <a:solidFill>
                  <a:srgbClr val="94C020"/>
                </a:solidFill>
                <a:latin typeface="TT Rounds Condensed Bold"/>
              </a:rPr>
              <a:t>Course: HE</a:t>
            </a:r>
          </a:p>
          <a:p>
            <a:pPr algn="ctr">
              <a:lnSpc>
                <a:spcPts val="8748"/>
              </a:lnSpc>
            </a:pPr>
            <a:r>
              <a:rPr lang="en-US" sz="8100" spc="75">
                <a:solidFill>
                  <a:srgbClr val="94C020"/>
                </a:solidFill>
                <a:latin typeface="TT Rounds Condensed Bold"/>
              </a:rPr>
              <a:t>Module: Horizontal Skills</a:t>
            </a:r>
          </a:p>
          <a:p>
            <a:pPr algn="ctr">
              <a:lnSpc>
                <a:spcPts val="8748"/>
              </a:lnSpc>
            </a:pPr>
            <a:r>
              <a:rPr lang="en-US" sz="8100" spc="75">
                <a:solidFill>
                  <a:srgbClr val="94C020"/>
                </a:solidFill>
                <a:latin typeface="TT Rounds Condensed Bold"/>
              </a:rPr>
              <a:t>Learning Unit: Entrepreneurial Skills</a:t>
            </a:r>
          </a:p>
        </p:txBody>
      </p:sp>
      <p:sp>
        <p:nvSpPr>
          <p:cNvPr name="TextBox 4" id="4"/>
          <p:cNvSpPr txBox="true"/>
          <p:nvPr/>
        </p:nvSpPr>
        <p:spPr>
          <a:xfrm rot="0">
            <a:off x="2377440" y="7442592"/>
            <a:ext cx="13533120" cy="493014"/>
          </a:xfrm>
          <a:prstGeom prst="rect">
            <a:avLst/>
          </a:prstGeom>
        </p:spPr>
        <p:txBody>
          <a:bodyPr anchor="t" rtlCol="false" tIns="0" lIns="0" bIns="0" rIns="0">
            <a:spAutoFit/>
          </a:bodyPr>
          <a:lstStyle/>
          <a:p>
            <a:pPr algn="ctr">
              <a:lnSpc>
                <a:spcPts val="3888"/>
              </a:lnSpc>
            </a:pPr>
            <a:r>
              <a:rPr lang="en-US" sz="3600" spc="33">
                <a:solidFill>
                  <a:srgbClr val="595959"/>
                </a:solidFill>
                <a:latin typeface="TT Rounds Condensed"/>
              </a:rPr>
              <a:t>Author: ReadLab</a:t>
            </a:r>
          </a:p>
        </p:txBody>
      </p:sp>
    </p:spTree>
  </p:cSld>
  <p:clrMapOvr>
    <a:masterClrMapping/>
  </p:clrMapOvr>
  <p:transition spd="fast">
    <p:fade/>
  </p:transition>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938993">
            <a:off x="2698444" y="5059485"/>
            <a:ext cx="3686162" cy="3644693"/>
          </a:xfrm>
          <a:custGeom>
            <a:avLst/>
            <a:gdLst/>
            <a:ahLst/>
            <a:cxnLst/>
            <a:rect r="r" b="b" t="t" l="l"/>
            <a:pathLst>
              <a:path h="3644693" w="3686162">
                <a:moveTo>
                  <a:pt x="0" y="0"/>
                </a:moveTo>
                <a:lnTo>
                  <a:pt x="3686162" y="0"/>
                </a:lnTo>
                <a:lnTo>
                  <a:pt x="3686162" y="3644692"/>
                </a:lnTo>
                <a:lnTo>
                  <a:pt x="0" y="36446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40275" y="4934435"/>
            <a:ext cx="3437154" cy="3894792"/>
          </a:xfrm>
          <a:custGeom>
            <a:avLst/>
            <a:gdLst/>
            <a:ahLst/>
            <a:cxnLst/>
            <a:rect r="r" b="b" t="t" l="l"/>
            <a:pathLst>
              <a:path h="3894792" w="3437154">
                <a:moveTo>
                  <a:pt x="0" y="0"/>
                </a:moveTo>
                <a:lnTo>
                  <a:pt x="3437154" y="0"/>
                </a:lnTo>
                <a:lnTo>
                  <a:pt x="3437154" y="3894792"/>
                </a:lnTo>
                <a:lnTo>
                  <a:pt x="0" y="389479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20</a:t>
            </a:r>
          </a:p>
          <a:p>
            <a:pPr algn="r">
              <a:lnSpc>
                <a:spcPts val="2160"/>
              </a:lnSpc>
            </a:pPr>
          </a:p>
        </p:txBody>
      </p:sp>
      <p:sp>
        <p:nvSpPr>
          <p:cNvPr name="TextBox 6" id="6"/>
          <p:cNvSpPr txBox="true"/>
          <p:nvPr/>
        </p:nvSpPr>
        <p:spPr>
          <a:xfrm rot="0">
            <a:off x="971992" y="1770683"/>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4.  Business Plan</a:t>
            </a:r>
          </a:p>
        </p:txBody>
      </p:sp>
      <p:sp>
        <p:nvSpPr>
          <p:cNvPr name="TextBox 7" id="7"/>
          <p:cNvSpPr txBox="true"/>
          <p:nvPr/>
        </p:nvSpPr>
        <p:spPr>
          <a:xfrm rot="0">
            <a:off x="1511672" y="2984895"/>
            <a:ext cx="3424535"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4.6 Financial Analysis </a:t>
            </a:r>
          </a:p>
          <a:p>
            <a:pPr algn="l">
              <a:lnSpc>
                <a:spcPts val="2999"/>
              </a:lnSpc>
              <a:spcBef>
                <a:spcPct val="0"/>
              </a:spcBef>
            </a:pPr>
          </a:p>
          <a:p>
            <a:pPr algn="l">
              <a:lnSpc>
                <a:spcPts val="2999"/>
              </a:lnSpc>
              <a:spcBef>
                <a:spcPct val="0"/>
              </a:spcBef>
            </a:pPr>
          </a:p>
        </p:txBody>
      </p:sp>
      <p:sp>
        <p:nvSpPr>
          <p:cNvPr name="TextBox 8" id="8"/>
          <p:cNvSpPr txBox="true"/>
          <p:nvPr/>
        </p:nvSpPr>
        <p:spPr>
          <a:xfrm rot="0">
            <a:off x="1511672" y="3575445"/>
            <a:ext cx="6303908" cy="1190625"/>
          </a:xfrm>
          <a:prstGeom prst="rect">
            <a:avLst/>
          </a:prstGeom>
        </p:spPr>
        <p:txBody>
          <a:bodyPr anchor="t" rtlCol="false" tIns="0" lIns="0" bIns="0" rIns="0">
            <a:spAutoFit/>
          </a:bodyPr>
          <a:lstStyle/>
          <a:p>
            <a:pPr algn="just">
              <a:lnSpc>
                <a:spcPts val="2399"/>
              </a:lnSpc>
            </a:pPr>
            <a:r>
              <a:rPr lang="en-US" sz="1999" spc="18">
                <a:solidFill>
                  <a:srgbClr val="000000"/>
                </a:solidFill>
                <a:latin typeface="TT Rounds Condensed"/>
              </a:rPr>
              <a:t>It includes the presentation of the financial situation of the company and its financial prospects, in combination with the cost budget and the valuation of the investment plan as well as the choice of financing sources.</a:t>
            </a:r>
          </a:p>
        </p:txBody>
      </p:sp>
      <p:sp>
        <p:nvSpPr>
          <p:cNvPr name="TextBox 9" id="9"/>
          <p:cNvSpPr txBox="true"/>
          <p:nvPr/>
        </p:nvSpPr>
        <p:spPr>
          <a:xfrm rot="0">
            <a:off x="9778544" y="2984895"/>
            <a:ext cx="5016401"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4.7 Structure of a Business Plan</a:t>
            </a:r>
          </a:p>
          <a:p>
            <a:pPr algn="l">
              <a:lnSpc>
                <a:spcPts val="2999"/>
              </a:lnSpc>
              <a:spcBef>
                <a:spcPct val="0"/>
              </a:spcBef>
            </a:pPr>
          </a:p>
          <a:p>
            <a:pPr algn="l">
              <a:lnSpc>
                <a:spcPts val="2999"/>
              </a:lnSpc>
              <a:spcBef>
                <a:spcPct val="0"/>
              </a:spcBef>
            </a:pPr>
          </a:p>
        </p:txBody>
      </p:sp>
      <p:sp>
        <p:nvSpPr>
          <p:cNvPr name="TextBox 10" id="10"/>
          <p:cNvSpPr txBox="true"/>
          <p:nvPr/>
        </p:nvSpPr>
        <p:spPr>
          <a:xfrm rot="0">
            <a:off x="9778544" y="3591858"/>
            <a:ext cx="6360616" cy="1190625"/>
          </a:xfrm>
          <a:prstGeom prst="rect">
            <a:avLst/>
          </a:prstGeom>
        </p:spPr>
        <p:txBody>
          <a:bodyPr anchor="t" rtlCol="false" tIns="0" lIns="0" bIns="0" rIns="0">
            <a:spAutoFit/>
          </a:bodyPr>
          <a:lstStyle/>
          <a:p>
            <a:pPr algn="just">
              <a:lnSpc>
                <a:spcPts val="2399"/>
              </a:lnSpc>
            </a:pPr>
            <a:r>
              <a:rPr lang="en-US" sz="1999" spc="18">
                <a:solidFill>
                  <a:srgbClr val="000000"/>
                </a:solidFill>
                <a:latin typeface="TT Rounds Condensed"/>
              </a:rPr>
              <a:t>The format of a business plan is not standardized, neither in terms of its structure nor its content. The structure of a business plan necessarily includes all the aforementioned sections. </a:t>
            </a:r>
          </a:p>
        </p:txBody>
      </p:sp>
      <p:sp>
        <p:nvSpPr>
          <p:cNvPr name="TextBox 11" id="11"/>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Business Plan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21</a:t>
            </a:r>
          </a:p>
          <a:p>
            <a:pPr algn="r">
              <a:lnSpc>
                <a:spcPts val="2160"/>
              </a:lnSpc>
            </a:pPr>
          </a:p>
        </p:txBody>
      </p:sp>
      <p:sp>
        <p:nvSpPr>
          <p:cNvPr name="TextBox 4" id="4"/>
          <p:cNvSpPr txBox="true"/>
          <p:nvPr/>
        </p:nvSpPr>
        <p:spPr>
          <a:xfrm rot="0">
            <a:off x="971992" y="1770683"/>
            <a:ext cx="6194351"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5. Funding</a:t>
            </a:r>
          </a:p>
        </p:txBody>
      </p:sp>
      <p:sp>
        <p:nvSpPr>
          <p:cNvPr name="TextBox 5" id="5"/>
          <p:cNvSpPr txBox="true"/>
          <p:nvPr/>
        </p:nvSpPr>
        <p:spPr>
          <a:xfrm rot="0">
            <a:off x="1028700" y="2850881"/>
            <a:ext cx="3063925"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Sources of Funding</a:t>
            </a:r>
          </a:p>
          <a:p>
            <a:pPr algn="l">
              <a:lnSpc>
                <a:spcPts val="2999"/>
              </a:lnSpc>
              <a:spcBef>
                <a:spcPct val="0"/>
              </a:spcBef>
            </a:pPr>
          </a:p>
          <a:p>
            <a:pPr algn="l">
              <a:lnSpc>
                <a:spcPts val="2999"/>
              </a:lnSpc>
              <a:spcBef>
                <a:spcPct val="0"/>
              </a:spcBef>
            </a:pPr>
          </a:p>
        </p:txBody>
      </p:sp>
      <p:sp>
        <p:nvSpPr>
          <p:cNvPr name="TextBox 6" id="6"/>
          <p:cNvSpPr txBox="true"/>
          <p:nvPr/>
        </p:nvSpPr>
        <p:spPr>
          <a:xfrm rot="0">
            <a:off x="7019497" y="3903839"/>
            <a:ext cx="2791705" cy="44767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Loan funds </a:t>
            </a:r>
          </a:p>
        </p:txBody>
      </p:sp>
      <p:grpSp>
        <p:nvGrpSpPr>
          <p:cNvPr name="Group 7" id="7"/>
          <p:cNvGrpSpPr/>
          <p:nvPr/>
        </p:nvGrpSpPr>
        <p:grpSpPr>
          <a:xfrm rot="0">
            <a:off x="971992" y="3734937"/>
            <a:ext cx="4529938" cy="3856398"/>
            <a:chOff x="0" y="0"/>
            <a:chExt cx="6039917" cy="5141864"/>
          </a:xfrm>
        </p:grpSpPr>
        <p:grpSp>
          <p:nvGrpSpPr>
            <p:cNvPr name="Group 8" id="8"/>
            <p:cNvGrpSpPr/>
            <p:nvPr/>
          </p:nvGrpSpPr>
          <p:grpSpPr>
            <a:xfrm rot="0">
              <a:off x="0" y="0"/>
              <a:ext cx="6039917" cy="5141864"/>
              <a:chOff x="0" y="0"/>
              <a:chExt cx="1162522" cy="989671"/>
            </a:xfrm>
          </p:grpSpPr>
          <p:sp>
            <p:nvSpPr>
              <p:cNvPr name="Freeform 9" id="9"/>
              <p:cNvSpPr/>
              <p:nvPr/>
            </p:nvSpPr>
            <p:spPr>
              <a:xfrm flipH="false" flipV="false" rot="0">
                <a:off x="0" y="0"/>
                <a:ext cx="1162522" cy="989671"/>
              </a:xfrm>
              <a:custGeom>
                <a:avLst/>
                <a:gdLst/>
                <a:ahLst/>
                <a:cxnLst/>
                <a:rect r="r" b="b" t="t" l="l"/>
                <a:pathLst>
                  <a:path h="989671" w="1162522">
                    <a:moveTo>
                      <a:pt x="86303" y="0"/>
                    </a:moveTo>
                    <a:lnTo>
                      <a:pt x="1076219" y="0"/>
                    </a:lnTo>
                    <a:cubicBezTo>
                      <a:pt x="1099108" y="0"/>
                      <a:pt x="1121060" y="9093"/>
                      <a:pt x="1137245" y="25277"/>
                    </a:cubicBezTo>
                    <a:cubicBezTo>
                      <a:pt x="1153429" y="41462"/>
                      <a:pt x="1162522" y="63414"/>
                      <a:pt x="1162522" y="86303"/>
                    </a:cubicBezTo>
                    <a:lnTo>
                      <a:pt x="1162522" y="903368"/>
                    </a:lnTo>
                    <a:cubicBezTo>
                      <a:pt x="1162522" y="926257"/>
                      <a:pt x="1153429" y="948209"/>
                      <a:pt x="1137245" y="964394"/>
                    </a:cubicBezTo>
                    <a:cubicBezTo>
                      <a:pt x="1121060" y="980578"/>
                      <a:pt x="1099108" y="989671"/>
                      <a:pt x="1076219" y="989671"/>
                    </a:cubicBezTo>
                    <a:lnTo>
                      <a:pt x="86303" y="989671"/>
                    </a:lnTo>
                    <a:cubicBezTo>
                      <a:pt x="63414" y="989671"/>
                      <a:pt x="41462" y="980578"/>
                      <a:pt x="25277" y="964394"/>
                    </a:cubicBezTo>
                    <a:cubicBezTo>
                      <a:pt x="9093" y="948209"/>
                      <a:pt x="0" y="926257"/>
                      <a:pt x="0" y="903368"/>
                    </a:cubicBezTo>
                    <a:lnTo>
                      <a:pt x="0" y="86303"/>
                    </a:lnTo>
                    <a:cubicBezTo>
                      <a:pt x="0" y="63414"/>
                      <a:pt x="9093" y="41462"/>
                      <a:pt x="25277" y="25277"/>
                    </a:cubicBezTo>
                    <a:cubicBezTo>
                      <a:pt x="41462" y="9093"/>
                      <a:pt x="63414" y="0"/>
                      <a:pt x="86303" y="0"/>
                    </a:cubicBezTo>
                    <a:close/>
                  </a:path>
                </a:pathLst>
              </a:custGeom>
              <a:solidFill>
                <a:srgbClr val="94C020"/>
              </a:solidFill>
            </p:spPr>
          </p:sp>
          <p:sp>
            <p:nvSpPr>
              <p:cNvPr name="TextBox 10" id="10"/>
              <p:cNvSpPr txBox="true"/>
              <p:nvPr/>
            </p:nvSpPr>
            <p:spPr>
              <a:xfrm>
                <a:off x="0" y="-9525"/>
                <a:ext cx="1162522" cy="999196"/>
              </a:xfrm>
              <a:prstGeom prst="rect">
                <a:avLst/>
              </a:prstGeom>
            </p:spPr>
            <p:txBody>
              <a:bodyPr anchor="ctr" rtlCol="false" tIns="52654" lIns="52654" bIns="52654" rIns="52654"/>
              <a:lstStyle/>
              <a:p>
                <a:pPr algn="ctr">
                  <a:lnSpc>
                    <a:spcPts val="3600"/>
                  </a:lnSpc>
                </a:pPr>
              </a:p>
            </p:txBody>
          </p:sp>
        </p:grpSp>
        <p:grpSp>
          <p:nvGrpSpPr>
            <p:cNvPr name="Group 11" id="11"/>
            <p:cNvGrpSpPr/>
            <p:nvPr/>
          </p:nvGrpSpPr>
          <p:grpSpPr>
            <a:xfrm rot="0">
              <a:off x="305126" y="1482586"/>
              <a:ext cx="5455139" cy="3263602"/>
              <a:chOff x="0" y="0"/>
              <a:chExt cx="1049968" cy="628156"/>
            </a:xfrm>
          </p:grpSpPr>
          <p:sp>
            <p:nvSpPr>
              <p:cNvPr name="Freeform 12" id="12"/>
              <p:cNvSpPr/>
              <p:nvPr/>
            </p:nvSpPr>
            <p:spPr>
              <a:xfrm flipH="false" flipV="false" rot="0">
                <a:off x="0" y="0"/>
                <a:ext cx="1049968" cy="628156"/>
              </a:xfrm>
              <a:custGeom>
                <a:avLst/>
                <a:gdLst/>
                <a:ahLst/>
                <a:cxnLst/>
                <a:rect r="r" b="b" t="t" l="l"/>
                <a:pathLst>
                  <a:path h="628156" w="1049968">
                    <a:moveTo>
                      <a:pt x="95554" y="0"/>
                    </a:moveTo>
                    <a:lnTo>
                      <a:pt x="954414" y="0"/>
                    </a:lnTo>
                    <a:cubicBezTo>
                      <a:pt x="979756" y="0"/>
                      <a:pt x="1004061" y="10067"/>
                      <a:pt x="1021981" y="27987"/>
                    </a:cubicBezTo>
                    <a:cubicBezTo>
                      <a:pt x="1039901" y="45907"/>
                      <a:pt x="1049968" y="70211"/>
                      <a:pt x="1049968" y="95554"/>
                    </a:cubicBezTo>
                    <a:lnTo>
                      <a:pt x="1049968" y="532602"/>
                    </a:lnTo>
                    <a:cubicBezTo>
                      <a:pt x="1049968" y="557944"/>
                      <a:pt x="1039901" y="582249"/>
                      <a:pt x="1021981" y="600169"/>
                    </a:cubicBezTo>
                    <a:cubicBezTo>
                      <a:pt x="1004061" y="618089"/>
                      <a:pt x="979756" y="628156"/>
                      <a:pt x="954414" y="628156"/>
                    </a:cubicBezTo>
                    <a:lnTo>
                      <a:pt x="95554" y="628156"/>
                    </a:lnTo>
                    <a:cubicBezTo>
                      <a:pt x="70211" y="628156"/>
                      <a:pt x="45907" y="618089"/>
                      <a:pt x="27987" y="600169"/>
                    </a:cubicBezTo>
                    <a:cubicBezTo>
                      <a:pt x="10067" y="582249"/>
                      <a:pt x="0" y="557944"/>
                      <a:pt x="0" y="532602"/>
                    </a:cubicBezTo>
                    <a:lnTo>
                      <a:pt x="0" y="95554"/>
                    </a:lnTo>
                    <a:cubicBezTo>
                      <a:pt x="0" y="70211"/>
                      <a:pt x="10067" y="45907"/>
                      <a:pt x="27987" y="27987"/>
                    </a:cubicBezTo>
                    <a:cubicBezTo>
                      <a:pt x="45907" y="10067"/>
                      <a:pt x="70211" y="0"/>
                      <a:pt x="95554" y="0"/>
                    </a:cubicBezTo>
                    <a:close/>
                  </a:path>
                </a:pathLst>
              </a:custGeom>
              <a:solidFill>
                <a:srgbClr val="FFFFFF"/>
              </a:solidFill>
            </p:spPr>
          </p:sp>
          <p:sp>
            <p:nvSpPr>
              <p:cNvPr name="TextBox 13" id="13"/>
              <p:cNvSpPr txBox="true"/>
              <p:nvPr/>
            </p:nvSpPr>
            <p:spPr>
              <a:xfrm>
                <a:off x="0" y="-9525"/>
                <a:ext cx="1049968" cy="637681"/>
              </a:xfrm>
              <a:prstGeom prst="rect">
                <a:avLst/>
              </a:prstGeom>
            </p:spPr>
            <p:txBody>
              <a:bodyPr anchor="ctr" rtlCol="false" tIns="52654" lIns="52654" bIns="52654" rIns="52654"/>
              <a:lstStyle/>
              <a:p>
                <a:pPr algn="ctr">
                  <a:lnSpc>
                    <a:spcPts val="3600"/>
                  </a:lnSpc>
                </a:pPr>
              </a:p>
            </p:txBody>
          </p:sp>
        </p:grpSp>
        <p:sp>
          <p:nvSpPr>
            <p:cNvPr name="TextBox 14" id="14"/>
            <p:cNvSpPr txBox="true"/>
            <p:nvPr/>
          </p:nvSpPr>
          <p:spPr>
            <a:xfrm rot="0">
              <a:off x="2276474" y="487868"/>
              <a:ext cx="1486969" cy="612585"/>
            </a:xfrm>
            <a:prstGeom prst="rect">
              <a:avLst/>
            </a:prstGeom>
          </p:spPr>
          <p:txBody>
            <a:bodyPr anchor="t" rtlCol="false" tIns="0" lIns="0" bIns="0" rIns="0">
              <a:spAutoFit/>
            </a:bodyPr>
            <a:lstStyle/>
            <a:p>
              <a:pPr algn="l">
                <a:lnSpc>
                  <a:spcPts val="3694"/>
                </a:lnSpc>
                <a:spcBef>
                  <a:spcPct val="0"/>
                </a:spcBef>
              </a:pPr>
              <a:r>
                <a:rPr lang="en-US" sz="3078" spc="28">
                  <a:solidFill>
                    <a:srgbClr val="FFFFFF"/>
                  </a:solidFill>
                  <a:latin typeface="TT Rounds Condensed Bold"/>
                </a:rPr>
                <a:t>Equity</a:t>
              </a:r>
            </a:p>
          </p:txBody>
        </p:sp>
        <p:sp>
          <p:nvSpPr>
            <p:cNvPr name="TextBox 15" id="15"/>
            <p:cNvSpPr txBox="true"/>
            <p:nvPr/>
          </p:nvSpPr>
          <p:spPr>
            <a:xfrm rot="0">
              <a:off x="605981" y="2038114"/>
              <a:ext cx="4827956" cy="2111463"/>
            </a:xfrm>
            <a:prstGeom prst="rect">
              <a:avLst/>
            </a:prstGeom>
          </p:spPr>
          <p:txBody>
            <a:bodyPr anchor="t" rtlCol="false" tIns="0" lIns="0" bIns="0" rIns="0">
              <a:spAutoFit/>
            </a:bodyPr>
            <a:lstStyle/>
            <a:p>
              <a:pPr algn="just">
                <a:lnSpc>
                  <a:spcPts val="2093"/>
                </a:lnSpc>
                <a:spcBef>
                  <a:spcPct val="0"/>
                </a:spcBef>
              </a:pPr>
              <a:r>
                <a:rPr lang="en-US" sz="1744" spc="16">
                  <a:solidFill>
                    <a:srgbClr val="000000"/>
                  </a:solidFill>
                  <a:latin typeface="TT Rounds Condensed"/>
                </a:rPr>
                <a:t>I</a:t>
              </a:r>
              <a:r>
                <a:rPr lang="en-US" sz="1744" spc="16">
                  <a:solidFill>
                    <a:srgbClr val="000000"/>
                  </a:solidFill>
                  <a:latin typeface="TT Rounds Condensed"/>
                </a:rPr>
                <a:t>nternal sources of finance include the entrepreneur's personal funds or what he can draw from his environment. Typically, Deakins &amp; Freel (2007) describe them as “3F” (friends, family, and founder). </a:t>
              </a:r>
            </a:p>
          </p:txBody>
        </p:sp>
      </p:grpSp>
      <p:grpSp>
        <p:nvGrpSpPr>
          <p:cNvPr name="Group 16" id="16"/>
          <p:cNvGrpSpPr/>
          <p:nvPr/>
        </p:nvGrpSpPr>
        <p:grpSpPr>
          <a:xfrm rot="0">
            <a:off x="5781997" y="3734937"/>
            <a:ext cx="5912547" cy="3856398"/>
            <a:chOff x="0" y="0"/>
            <a:chExt cx="1308068" cy="853174"/>
          </a:xfrm>
        </p:grpSpPr>
        <p:sp>
          <p:nvSpPr>
            <p:cNvPr name="Freeform 17" id="17"/>
            <p:cNvSpPr/>
            <p:nvPr/>
          </p:nvSpPr>
          <p:spPr>
            <a:xfrm flipH="false" flipV="false" rot="0">
              <a:off x="0" y="0"/>
              <a:ext cx="1308068" cy="853174"/>
            </a:xfrm>
            <a:custGeom>
              <a:avLst/>
              <a:gdLst/>
              <a:ahLst/>
              <a:cxnLst/>
              <a:rect r="r" b="b" t="t" l="l"/>
              <a:pathLst>
                <a:path h="853174" w="1308068">
                  <a:moveTo>
                    <a:pt x="66780" y="0"/>
                  </a:moveTo>
                  <a:lnTo>
                    <a:pt x="1241288" y="0"/>
                  </a:lnTo>
                  <a:cubicBezTo>
                    <a:pt x="1278170" y="0"/>
                    <a:pt x="1308068" y="29898"/>
                    <a:pt x="1308068" y="66780"/>
                  </a:cubicBezTo>
                  <a:lnTo>
                    <a:pt x="1308068" y="786394"/>
                  </a:lnTo>
                  <a:cubicBezTo>
                    <a:pt x="1308068" y="823276"/>
                    <a:pt x="1278170" y="853174"/>
                    <a:pt x="1241288" y="853174"/>
                  </a:cubicBezTo>
                  <a:lnTo>
                    <a:pt x="66780" y="853174"/>
                  </a:lnTo>
                  <a:cubicBezTo>
                    <a:pt x="29898" y="853174"/>
                    <a:pt x="0" y="823276"/>
                    <a:pt x="0" y="786394"/>
                  </a:cubicBezTo>
                  <a:lnTo>
                    <a:pt x="0" y="66780"/>
                  </a:lnTo>
                  <a:cubicBezTo>
                    <a:pt x="0" y="29898"/>
                    <a:pt x="29898" y="0"/>
                    <a:pt x="66780" y="0"/>
                  </a:cubicBezTo>
                  <a:close/>
                </a:path>
              </a:pathLst>
            </a:custGeom>
            <a:solidFill>
              <a:srgbClr val="94C020"/>
            </a:solidFill>
          </p:spPr>
        </p:sp>
        <p:sp>
          <p:nvSpPr>
            <p:cNvPr name="TextBox 18" id="18"/>
            <p:cNvSpPr txBox="true"/>
            <p:nvPr/>
          </p:nvSpPr>
          <p:spPr>
            <a:xfrm>
              <a:off x="0" y="0"/>
              <a:ext cx="1308068" cy="853174"/>
            </a:xfrm>
            <a:prstGeom prst="rect">
              <a:avLst/>
            </a:prstGeom>
          </p:spPr>
          <p:txBody>
            <a:bodyPr anchor="ctr" rtlCol="false" tIns="61078" lIns="61078" bIns="61078" rIns="61078"/>
            <a:lstStyle/>
            <a:p>
              <a:pPr algn="ctr">
                <a:lnSpc>
                  <a:spcPts val="2999"/>
                </a:lnSpc>
              </a:pPr>
            </a:p>
          </p:txBody>
        </p:sp>
      </p:grpSp>
      <p:grpSp>
        <p:nvGrpSpPr>
          <p:cNvPr name="Group 19" id="19"/>
          <p:cNvGrpSpPr/>
          <p:nvPr/>
        </p:nvGrpSpPr>
        <p:grpSpPr>
          <a:xfrm rot="0">
            <a:off x="6080689" y="4846877"/>
            <a:ext cx="5340100" cy="2416888"/>
            <a:chOff x="0" y="0"/>
            <a:chExt cx="1181422" cy="534703"/>
          </a:xfrm>
        </p:grpSpPr>
        <p:sp>
          <p:nvSpPr>
            <p:cNvPr name="Freeform 20" id="20"/>
            <p:cNvSpPr/>
            <p:nvPr/>
          </p:nvSpPr>
          <p:spPr>
            <a:xfrm flipH="false" flipV="false" rot="0">
              <a:off x="0" y="0"/>
              <a:ext cx="1181422" cy="534703"/>
            </a:xfrm>
            <a:custGeom>
              <a:avLst/>
              <a:gdLst/>
              <a:ahLst/>
              <a:cxnLst/>
              <a:rect r="r" b="b" t="t" l="l"/>
              <a:pathLst>
                <a:path h="534703" w="1181422">
                  <a:moveTo>
                    <a:pt x="73938" y="0"/>
                  </a:moveTo>
                  <a:lnTo>
                    <a:pt x="1107484" y="0"/>
                  </a:lnTo>
                  <a:cubicBezTo>
                    <a:pt x="1127093" y="0"/>
                    <a:pt x="1145900" y="7790"/>
                    <a:pt x="1159766" y="21656"/>
                  </a:cubicBezTo>
                  <a:cubicBezTo>
                    <a:pt x="1173632" y="35522"/>
                    <a:pt x="1181422" y="54329"/>
                    <a:pt x="1181422" y="73938"/>
                  </a:cubicBezTo>
                  <a:lnTo>
                    <a:pt x="1181422" y="460764"/>
                  </a:lnTo>
                  <a:cubicBezTo>
                    <a:pt x="1181422" y="480374"/>
                    <a:pt x="1173632" y="499180"/>
                    <a:pt x="1159766" y="513047"/>
                  </a:cubicBezTo>
                  <a:cubicBezTo>
                    <a:pt x="1145900" y="526913"/>
                    <a:pt x="1127093" y="534703"/>
                    <a:pt x="1107484" y="534703"/>
                  </a:cubicBezTo>
                  <a:lnTo>
                    <a:pt x="73938" y="534703"/>
                  </a:lnTo>
                  <a:cubicBezTo>
                    <a:pt x="54329" y="534703"/>
                    <a:pt x="35522" y="526913"/>
                    <a:pt x="21656" y="513047"/>
                  </a:cubicBezTo>
                  <a:cubicBezTo>
                    <a:pt x="7790" y="499180"/>
                    <a:pt x="0" y="480374"/>
                    <a:pt x="0" y="460764"/>
                  </a:cubicBezTo>
                  <a:lnTo>
                    <a:pt x="0" y="73938"/>
                  </a:lnTo>
                  <a:cubicBezTo>
                    <a:pt x="0" y="54329"/>
                    <a:pt x="7790" y="35522"/>
                    <a:pt x="21656" y="21656"/>
                  </a:cubicBezTo>
                  <a:cubicBezTo>
                    <a:pt x="35522" y="7790"/>
                    <a:pt x="54329" y="0"/>
                    <a:pt x="73938" y="0"/>
                  </a:cubicBezTo>
                  <a:close/>
                </a:path>
              </a:pathLst>
            </a:custGeom>
            <a:solidFill>
              <a:srgbClr val="FFFFFF"/>
            </a:solidFill>
          </p:spPr>
        </p:sp>
        <p:sp>
          <p:nvSpPr>
            <p:cNvPr name="TextBox 21" id="21"/>
            <p:cNvSpPr txBox="true"/>
            <p:nvPr/>
          </p:nvSpPr>
          <p:spPr>
            <a:xfrm>
              <a:off x="0" y="0"/>
              <a:ext cx="1181422" cy="534703"/>
            </a:xfrm>
            <a:prstGeom prst="rect">
              <a:avLst/>
            </a:prstGeom>
          </p:spPr>
          <p:txBody>
            <a:bodyPr anchor="ctr" rtlCol="false" tIns="61078" lIns="61078" bIns="61078" rIns="61078"/>
            <a:lstStyle/>
            <a:p>
              <a:pPr algn="ctr">
                <a:lnSpc>
                  <a:spcPts val="2999"/>
                </a:lnSpc>
              </a:pPr>
            </a:p>
          </p:txBody>
        </p:sp>
      </p:grpSp>
      <p:sp>
        <p:nvSpPr>
          <p:cNvPr name="TextBox 22" id="22"/>
          <p:cNvSpPr txBox="true"/>
          <p:nvPr/>
        </p:nvSpPr>
        <p:spPr>
          <a:xfrm rot="0">
            <a:off x="6279197" y="5258493"/>
            <a:ext cx="4908288" cy="1593122"/>
          </a:xfrm>
          <a:prstGeom prst="rect">
            <a:avLst/>
          </a:prstGeom>
        </p:spPr>
        <p:txBody>
          <a:bodyPr anchor="t" rtlCol="false" tIns="0" lIns="0" bIns="0" rIns="0">
            <a:spAutoFit/>
          </a:bodyPr>
          <a:lstStyle/>
          <a:p>
            <a:pPr algn="just">
              <a:lnSpc>
                <a:spcPts val="2100"/>
              </a:lnSpc>
              <a:spcBef>
                <a:spcPct val="0"/>
              </a:spcBef>
            </a:pPr>
            <a:r>
              <a:rPr lang="en-US" sz="1750" spc="16">
                <a:solidFill>
                  <a:srgbClr val="000000"/>
                </a:solidFill>
                <a:latin typeface="TT Rounds Condensed"/>
              </a:rPr>
              <a:t>External sources of financing include short-term bank loans, venture capital companies, official or unofficial investors, financial leases or even subsidies and grants. Bank lending is the most widespread and the most important form of external financing for businesses.  </a:t>
            </a:r>
          </a:p>
        </p:txBody>
      </p:sp>
      <p:sp>
        <p:nvSpPr>
          <p:cNvPr name="TextBox 23" id="23"/>
          <p:cNvSpPr txBox="true"/>
          <p:nvPr/>
        </p:nvSpPr>
        <p:spPr>
          <a:xfrm rot="0">
            <a:off x="7749138" y="4016548"/>
            <a:ext cx="2122972" cy="447675"/>
          </a:xfrm>
          <a:prstGeom prst="rect">
            <a:avLst/>
          </a:prstGeom>
        </p:spPr>
        <p:txBody>
          <a:bodyPr anchor="t" rtlCol="false" tIns="0" lIns="0" bIns="0" rIns="0">
            <a:spAutoFit/>
          </a:bodyPr>
          <a:lstStyle/>
          <a:p>
            <a:pPr algn="l">
              <a:lnSpc>
                <a:spcPts val="3599"/>
              </a:lnSpc>
              <a:spcBef>
                <a:spcPct val="0"/>
              </a:spcBef>
            </a:pPr>
            <a:r>
              <a:rPr lang="en-US" sz="2999" spc="28">
                <a:solidFill>
                  <a:srgbClr val="FFFFFF"/>
                </a:solidFill>
                <a:latin typeface="TT Rounds Condensed Bold"/>
              </a:rPr>
              <a:t>Loan Funds</a:t>
            </a:r>
          </a:p>
        </p:txBody>
      </p:sp>
      <p:sp>
        <p:nvSpPr>
          <p:cNvPr name="TextBox 24" id="24"/>
          <p:cNvSpPr txBox="true"/>
          <p:nvPr/>
        </p:nvSpPr>
        <p:spPr>
          <a:xfrm rot="0">
            <a:off x="13336287" y="4239030"/>
            <a:ext cx="2893592" cy="473539"/>
          </a:xfrm>
          <a:prstGeom prst="rect">
            <a:avLst/>
          </a:prstGeom>
        </p:spPr>
        <p:txBody>
          <a:bodyPr anchor="t" rtlCol="false" tIns="0" lIns="0" bIns="0" rIns="0">
            <a:spAutoFit/>
          </a:bodyPr>
          <a:lstStyle/>
          <a:p>
            <a:pPr algn="l">
              <a:lnSpc>
                <a:spcPts val="3731"/>
              </a:lnSpc>
              <a:spcBef>
                <a:spcPct val="0"/>
              </a:spcBef>
            </a:pPr>
            <a:r>
              <a:rPr lang="en-US" sz="3109" spc="29" u="sng">
                <a:solidFill>
                  <a:srgbClr val="94C020"/>
                </a:solidFill>
                <a:latin typeface="TT Rounds Condensed"/>
              </a:rPr>
              <a:t>Loan funds </a:t>
            </a:r>
          </a:p>
        </p:txBody>
      </p:sp>
      <p:grpSp>
        <p:nvGrpSpPr>
          <p:cNvPr name="Group 25" id="25"/>
          <p:cNvGrpSpPr/>
          <p:nvPr/>
        </p:nvGrpSpPr>
        <p:grpSpPr>
          <a:xfrm rot="0">
            <a:off x="11974610" y="3734937"/>
            <a:ext cx="5067961" cy="3856398"/>
            <a:chOff x="0" y="0"/>
            <a:chExt cx="1121215" cy="853174"/>
          </a:xfrm>
        </p:grpSpPr>
        <p:sp>
          <p:nvSpPr>
            <p:cNvPr name="Freeform 26" id="26"/>
            <p:cNvSpPr/>
            <p:nvPr/>
          </p:nvSpPr>
          <p:spPr>
            <a:xfrm flipH="false" flipV="false" rot="0">
              <a:off x="0" y="0"/>
              <a:ext cx="1121215" cy="853174"/>
            </a:xfrm>
            <a:custGeom>
              <a:avLst/>
              <a:gdLst/>
              <a:ahLst/>
              <a:cxnLst/>
              <a:rect r="r" b="b" t="t" l="l"/>
              <a:pathLst>
                <a:path h="853174" w="1121215">
                  <a:moveTo>
                    <a:pt x="77909" y="0"/>
                  </a:moveTo>
                  <a:lnTo>
                    <a:pt x="1043307" y="0"/>
                  </a:lnTo>
                  <a:cubicBezTo>
                    <a:pt x="1063969" y="0"/>
                    <a:pt x="1083786" y="8208"/>
                    <a:pt x="1098396" y="22819"/>
                  </a:cubicBezTo>
                  <a:cubicBezTo>
                    <a:pt x="1113007" y="37430"/>
                    <a:pt x="1121215" y="57246"/>
                    <a:pt x="1121215" y="77909"/>
                  </a:cubicBezTo>
                  <a:lnTo>
                    <a:pt x="1121215" y="775265"/>
                  </a:lnTo>
                  <a:cubicBezTo>
                    <a:pt x="1121215" y="795928"/>
                    <a:pt x="1113007" y="815744"/>
                    <a:pt x="1098396" y="830355"/>
                  </a:cubicBezTo>
                  <a:cubicBezTo>
                    <a:pt x="1083786" y="844966"/>
                    <a:pt x="1063969" y="853174"/>
                    <a:pt x="1043307" y="853174"/>
                  </a:cubicBezTo>
                  <a:lnTo>
                    <a:pt x="77909" y="853174"/>
                  </a:lnTo>
                  <a:cubicBezTo>
                    <a:pt x="57246" y="853174"/>
                    <a:pt x="37430" y="844966"/>
                    <a:pt x="22819" y="830355"/>
                  </a:cubicBezTo>
                  <a:cubicBezTo>
                    <a:pt x="8208" y="815744"/>
                    <a:pt x="0" y="795928"/>
                    <a:pt x="0" y="775265"/>
                  </a:cubicBezTo>
                  <a:lnTo>
                    <a:pt x="0" y="77909"/>
                  </a:lnTo>
                  <a:cubicBezTo>
                    <a:pt x="0" y="57246"/>
                    <a:pt x="8208" y="37430"/>
                    <a:pt x="22819" y="22819"/>
                  </a:cubicBezTo>
                  <a:cubicBezTo>
                    <a:pt x="37430" y="8208"/>
                    <a:pt x="57246" y="0"/>
                    <a:pt x="77909" y="0"/>
                  </a:cubicBezTo>
                  <a:close/>
                </a:path>
              </a:pathLst>
            </a:custGeom>
            <a:solidFill>
              <a:srgbClr val="94C020"/>
            </a:solidFill>
          </p:spPr>
        </p:sp>
        <p:sp>
          <p:nvSpPr>
            <p:cNvPr name="TextBox 27" id="27"/>
            <p:cNvSpPr txBox="true"/>
            <p:nvPr/>
          </p:nvSpPr>
          <p:spPr>
            <a:xfrm>
              <a:off x="0" y="0"/>
              <a:ext cx="1121215" cy="853174"/>
            </a:xfrm>
            <a:prstGeom prst="rect">
              <a:avLst/>
            </a:prstGeom>
          </p:spPr>
          <p:txBody>
            <a:bodyPr anchor="ctr" rtlCol="false" tIns="61078" lIns="61078" bIns="61078" rIns="61078"/>
            <a:lstStyle/>
            <a:p>
              <a:pPr algn="ctr">
                <a:lnSpc>
                  <a:spcPts val="2999"/>
                </a:lnSpc>
              </a:pPr>
            </a:p>
          </p:txBody>
        </p:sp>
      </p:grpSp>
      <p:grpSp>
        <p:nvGrpSpPr>
          <p:cNvPr name="Group 28" id="28"/>
          <p:cNvGrpSpPr/>
          <p:nvPr/>
        </p:nvGrpSpPr>
        <p:grpSpPr>
          <a:xfrm rot="0">
            <a:off x="12230635" y="4846877"/>
            <a:ext cx="4577286" cy="2416888"/>
            <a:chOff x="0" y="0"/>
            <a:chExt cx="1012660" cy="534703"/>
          </a:xfrm>
        </p:grpSpPr>
        <p:sp>
          <p:nvSpPr>
            <p:cNvPr name="Freeform 29" id="29"/>
            <p:cNvSpPr/>
            <p:nvPr/>
          </p:nvSpPr>
          <p:spPr>
            <a:xfrm flipH="false" flipV="false" rot="0">
              <a:off x="0" y="0"/>
              <a:ext cx="1012660" cy="534703"/>
            </a:xfrm>
            <a:custGeom>
              <a:avLst/>
              <a:gdLst/>
              <a:ahLst/>
              <a:cxnLst/>
              <a:rect r="r" b="b" t="t" l="l"/>
              <a:pathLst>
                <a:path h="534703" w="1012660">
                  <a:moveTo>
                    <a:pt x="86260" y="0"/>
                  </a:moveTo>
                  <a:lnTo>
                    <a:pt x="926400" y="0"/>
                  </a:lnTo>
                  <a:cubicBezTo>
                    <a:pt x="949278" y="0"/>
                    <a:pt x="971218" y="9088"/>
                    <a:pt x="987395" y="25265"/>
                  </a:cubicBezTo>
                  <a:cubicBezTo>
                    <a:pt x="1003572" y="41442"/>
                    <a:pt x="1012660" y="63383"/>
                    <a:pt x="1012660" y="86260"/>
                  </a:cubicBezTo>
                  <a:lnTo>
                    <a:pt x="1012660" y="448442"/>
                  </a:lnTo>
                  <a:cubicBezTo>
                    <a:pt x="1012660" y="471320"/>
                    <a:pt x="1003572" y="493261"/>
                    <a:pt x="987395" y="509438"/>
                  </a:cubicBezTo>
                  <a:cubicBezTo>
                    <a:pt x="971218" y="525615"/>
                    <a:pt x="949278" y="534703"/>
                    <a:pt x="926400" y="534703"/>
                  </a:cubicBezTo>
                  <a:lnTo>
                    <a:pt x="86260" y="534703"/>
                  </a:lnTo>
                  <a:cubicBezTo>
                    <a:pt x="63383" y="534703"/>
                    <a:pt x="41442" y="525615"/>
                    <a:pt x="25265" y="509438"/>
                  </a:cubicBezTo>
                  <a:cubicBezTo>
                    <a:pt x="9088" y="493261"/>
                    <a:pt x="0" y="471320"/>
                    <a:pt x="0" y="448442"/>
                  </a:cubicBezTo>
                  <a:lnTo>
                    <a:pt x="0" y="86260"/>
                  </a:lnTo>
                  <a:cubicBezTo>
                    <a:pt x="0" y="63383"/>
                    <a:pt x="9088" y="41442"/>
                    <a:pt x="25265" y="25265"/>
                  </a:cubicBezTo>
                  <a:cubicBezTo>
                    <a:pt x="41442" y="9088"/>
                    <a:pt x="63383" y="0"/>
                    <a:pt x="86260" y="0"/>
                  </a:cubicBezTo>
                  <a:close/>
                </a:path>
              </a:pathLst>
            </a:custGeom>
            <a:solidFill>
              <a:srgbClr val="FFFFFF"/>
            </a:solidFill>
          </p:spPr>
        </p:sp>
        <p:sp>
          <p:nvSpPr>
            <p:cNvPr name="TextBox 30" id="30"/>
            <p:cNvSpPr txBox="true"/>
            <p:nvPr/>
          </p:nvSpPr>
          <p:spPr>
            <a:xfrm>
              <a:off x="0" y="0"/>
              <a:ext cx="1012660" cy="534703"/>
            </a:xfrm>
            <a:prstGeom prst="rect">
              <a:avLst/>
            </a:prstGeom>
          </p:spPr>
          <p:txBody>
            <a:bodyPr anchor="ctr" rtlCol="false" tIns="61078" lIns="61078" bIns="61078" rIns="61078"/>
            <a:lstStyle/>
            <a:p>
              <a:pPr algn="ctr">
                <a:lnSpc>
                  <a:spcPts val="2999"/>
                </a:lnSpc>
              </a:pPr>
            </a:p>
          </p:txBody>
        </p:sp>
      </p:grpSp>
      <p:sp>
        <p:nvSpPr>
          <p:cNvPr name="TextBox 31" id="31"/>
          <p:cNvSpPr txBox="true"/>
          <p:nvPr/>
        </p:nvSpPr>
        <p:spPr>
          <a:xfrm rot="0">
            <a:off x="12476740" y="5258493"/>
            <a:ext cx="3984129" cy="1593122"/>
          </a:xfrm>
          <a:prstGeom prst="rect">
            <a:avLst/>
          </a:prstGeom>
        </p:spPr>
        <p:txBody>
          <a:bodyPr anchor="t" rtlCol="false" tIns="0" lIns="0" bIns="0" rIns="0">
            <a:spAutoFit/>
          </a:bodyPr>
          <a:lstStyle/>
          <a:p>
            <a:pPr algn="just">
              <a:lnSpc>
                <a:spcPts val="2100"/>
              </a:lnSpc>
              <a:spcBef>
                <a:spcPct val="0"/>
              </a:spcBef>
            </a:pPr>
            <a:r>
              <a:rPr lang="en-US" sz="1750" spc="16">
                <a:solidFill>
                  <a:srgbClr val="000000"/>
                </a:solidFill>
                <a:latin typeface="TT Rounds Condensed"/>
              </a:rPr>
              <a:t>Subsidies are an alternative form of external financing. These subsidies usually correspond to a percentage of the total capital of the investment and are the most attractive and important incentive for the potential investor.</a:t>
            </a:r>
          </a:p>
        </p:txBody>
      </p:sp>
      <p:sp>
        <p:nvSpPr>
          <p:cNvPr name="TextBox 32" id="32"/>
          <p:cNvSpPr txBox="true"/>
          <p:nvPr/>
        </p:nvSpPr>
        <p:spPr>
          <a:xfrm rot="0">
            <a:off x="13763186" y="4016548"/>
            <a:ext cx="1680021" cy="447675"/>
          </a:xfrm>
          <a:prstGeom prst="rect">
            <a:avLst/>
          </a:prstGeom>
        </p:spPr>
        <p:txBody>
          <a:bodyPr anchor="t" rtlCol="false" tIns="0" lIns="0" bIns="0" rIns="0">
            <a:spAutoFit/>
          </a:bodyPr>
          <a:lstStyle/>
          <a:p>
            <a:pPr algn="l">
              <a:lnSpc>
                <a:spcPts val="3599"/>
              </a:lnSpc>
              <a:spcBef>
                <a:spcPct val="0"/>
              </a:spcBef>
            </a:pPr>
            <a:r>
              <a:rPr lang="en-US" sz="2999" spc="28">
                <a:solidFill>
                  <a:srgbClr val="FFFFFF"/>
                </a:solidFill>
                <a:latin typeface="TT Rounds Condensed Bold"/>
              </a:rPr>
              <a:t>Subsidies</a:t>
            </a:r>
          </a:p>
        </p:txBody>
      </p:sp>
      <p:sp>
        <p:nvSpPr>
          <p:cNvPr name="TextBox 33" id="33"/>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Funding</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2850881"/>
            <a:ext cx="3063925"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Sources of Funding</a:t>
            </a:r>
          </a:p>
          <a:p>
            <a:pPr algn="l">
              <a:lnSpc>
                <a:spcPts val="2999"/>
              </a:lnSpc>
              <a:spcBef>
                <a:spcPct val="0"/>
              </a:spcBef>
            </a:pPr>
          </a:p>
          <a:p>
            <a:pPr algn="l">
              <a:lnSpc>
                <a:spcPts val="2999"/>
              </a:lnSpc>
              <a:spcBef>
                <a:spcPct val="0"/>
              </a:spcBef>
            </a:pPr>
          </a:p>
        </p:txBody>
      </p:sp>
      <p:sp>
        <p:nvSpPr>
          <p:cNvPr name="TextBox 4" id="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22</a:t>
            </a:r>
          </a:p>
          <a:p>
            <a:pPr algn="r">
              <a:lnSpc>
                <a:spcPts val="2160"/>
              </a:lnSpc>
            </a:pPr>
          </a:p>
        </p:txBody>
      </p:sp>
      <p:sp>
        <p:nvSpPr>
          <p:cNvPr name="TextBox 5" id="5"/>
          <p:cNvSpPr txBox="true"/>
          <p:nvPr/>
        </p:nvSpPr>
        <p:spPr>
          <a:xfrm rot="0">
            <a:off x="971992" y="1770683"/>
            <a:ext cx="6194351"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5. Funding</a:t>
            </a:r>
          </a:p>
        </p:txBody>
      </p:sp>
      <p:grpSp>
        <p:nvGrpSpPr>
          <p:cNvPr name="Group 6" id="6"/>
          <p:cNvGrpSpPr/>
          <p:nvPr/>
        </p:nvGrpSpPr>
        <p:grpSpPr>
          <a:xfrm rot="0">
            <a:off x="1822580" y="3689591"/>
            <a:ext cx="14642840" cy="3840195"/>
            <a:chOff x="0" y="0"/>
            <a:chExt cx="19523787" cy="5120260"/>
          </a:xfrm>
        </p:grpSpPr>
        <p:sp>
          <p:nvSpPr>
            <p:cNvPr name="TextBox 7" id="7"/>
            <p:cNvSpPr txBox="true"/>
            <p:nvPr/>
          </p:nvSpPr>
          <p:spPr>
            <a:xfrm rot="0">
              <a:off x="10593857" y="408112"/>
              <a:ext cx="3670089" cy="588532"/>
            </a:xfrm>
            <a:prstGeom prst="rect">
              <a:avLst/>
            </a:prstGeom>
          </p:spPr>
          <p:txBody>
            <a:bodyPr anchor="t" rtlCol="false" tIns="0" lIns="0" bIns="0" rIns="0">
              <a:spAutoFit/>
            </a:bodyPr>
            <a:lstStyle/>
            <a:p>
              <a:pPr algn="l">
                <a:lnSpc>
                  <a:spcPts val="3549"/>
                </a:lnSpc>
                <a:spcBef>
                  <a:spcPct val="0"/>
                </a:spcBef>
              </a:pPr>
              <a:r>
                <a:rPr lang="en-US" sz="2957" spc="27" u="sng">
                  <a:solidFill>
                    <a:srgbClr val="94C020"/>
                  </a:solidFill>
                  <a:latin typeface="TT Rounds Condensed"/>
                </a:rPr>
                <a:t>Loan funds </a:t>
              </a:r>
            </a:p>
          </p:txBody>
        </p:sp>
        <p:grpSp>
          <p:nvGrpSpPr>
            <p:cNvPr name="Group 8" id="8"/>
            <p:cNvGrpSpPr/>
            <p:nvPr/>
          </p:nvGrpSpPr>
          <p:grpSpPr>
            <a:xfrm rot="0">
              <a:off x="0" y="0"/>
              <a:ext cx="8833185" cy="5120260"/>
              <a:chOff x="0" y="0"/>
              <a:chExt cx="1707324" cy="989671"/>
            </a:xfrm>
          </p:grpSpPr>
          <p:sp>
            <p:nvSpPr>
              <p:cNvPr name="Freeform 9" id="9"/>
              <p:cNvSpPr/>
              <p:nvPr/>
            </p:nvSpPr>
            <p:spPr>
              <a:xfrm flipH="false" flipV="false" rot="0">
                <a:off x="0" y="0"/>
                <a:ext cx="1707324" cy="989671"/>
              </a:xfrm>
              <a:custGeom>
                <a:avLst/>
                <a:gdLst/>
                <a:ahLst/>
                <a:cxnLst/>
                <a:rect r="r" b="b" t="t" l="l"/>
                <a:pathLst>
                  <a:path h="989671" w="1707324">
                    <a:moveTo>
                      <a:pt x="58764" y="0"/>
                    </a:moveTo>
                    <a:lnTo>
                      <a:pt x="1648561" y="0"/>
                    </a:lnTo>
                    <a:cubicBezTo>
                      <a:pt x="1664146" y="0"/>
                      <a:pt x="1679093" y="6191"/>
                      <a:pt x="1690113" y="17211"/>
                    </a:cubicBezTo>
                    <a:cubicBezTo>
                      <a:pt x="1701133" y="28232"/>
                      <a:pt x="1707324" y="43179"/>
                      <a:pt x="1707324" y="58764"/>
                    </a:cubicBezTo>
                    <a:lnTo>
                      <a:pt x="1707324" y="930907"/>
                    </a:lnTo>
                    <a:cubicBezTo>
                      <a:pt x="1707324" y="946492"/>
                      <a:pt x="1701133" y="961439"/>
                      <a:pt x="1690113" y="972460"/>
                    </a:cubicBezTo>
                    <a:cubicBezTo>
                      <a:pt x="1679093" y="983480"/>
                      <a:pt x="1664146" y="989671"/>
                      <a:pt x="1648561" y="989671"/>
                    </a:cubicBezTo>
                    <a:lnTo>
                      <a:pt x="58764" y="989671"/>
                    </a:lnTo>
                    <a:cubicBezTo>
                      <a:pt x="43179" y="989671"/>
                      <a:pt x="28232" y="983480"/>
                      <a:pt x="17211" y="972460"/>
                    </a:cubicBezTo>
                    <a:cubicBezTo>
                      <a:pt x="6191" y="961439"/>
                      <a:pt x="0" y="946492"/>
                      <a:pt x="0" y="930907"/>
                    </a:cubicBezTo>
                    <a:lnTo>
                      <a:pt x="0" y="58764"/>
                    </a:lnTo>
                    <a:cubicBezTo>
                      <a:pt x="0" y="43179"/>
                      <a:pt x="6191" y="28232"/>
                      <a:pt x="17211" y="17211"/>
                    </a:cubicBezTo>
                    <a:cubicBezTo>
                      <a:pt x="28232" y="6191"/>
                      <a:pt x="43179" y="0"/>
                      <a:pt x="58764" y="0"/>
                    </a:cubicBezTo>
                    <a:close/>
                  </a:path>
                </a:pathLst>
              </a:custGeom>
              <a:solidFill>
                <a:srgbClr val="94C020"/>
              </a:solidFill>
            </p:spPr>
          </p:sp>
          <p:sp>
            <p:nvSpPr>
              <p:cNvPr name="TextBox 10" id="10"/>
              <p:cNvSpPr txBox="true"/>
              <p:nvPr/>
            </p:nvSpPr>
            <p:spPr>
              <a:xfrm>
                <a:off x="0" y="-9525"/>
                <a:ext cx="1707324" cy="999196"/>
              </a:xfrm>
              <a:prstGeom prst="rect">
                <a:avLst/>
              </a:prstGeom>
            </p:spPr>
            <p:txBody>
              <a:bodyPr anchor="ctr" rtlCol="false" tIns="52654" lIns="52654" bIns="52654" rIns="52654"/>
              <a:lstStyle/>
              <a:p>
                <a:pPr algn="ctr">
                  <a:lnSpc>
                    <a:spcPts val="3600"/>
                  </a:lnSpc>
                </a:pPr>
              </a:p>
            </p:txBody>
          </p:sp>
        </p:grpSp>
        <p:grpSp>
          <p:nvGrpSpPr>
            <p:cNvPr name="Group 11" id="11"/>
            <p:cNvGrpSpPr/>
            <p:nvPr/>
          </p:nvGrpSpPr>
          <p:grpSpPr>
            <a:xfrm rot="0">
              <a:off x="446237" y="1858755"/>
              <a:ext cx="7977964" cy="2690728"/>
              <a:chOff x="0" y="0"/>
              <a:chExt cx="1542023" cy="520078"/>
            </a:xfrm>
          </p:grpSpPr>
          <p:sp>
            <p:nvSpPr>
              <p:cNvPr name="Freeform 12" id="12"/>
              <p:cNvSpPr/>
              <p:nvPr/>
            </p:nvSpPr>
            <p:spPr>
              <a:xfrm flipH="false" flipV="false" rot="0">
                <a:off x="0" y="0"/>
                <a:ext cx="1542023" cy="520078"/>
              </a:xfrm>
              <a:custGeom>
                <a:avLst/>
                <a:gdLst/>
                <a:ahLst/>
                <a:cxnLst/>
                <a:rect r="r" b="b" t="t" l="l"/>
                <a:pathLst>
                  <a:path h="520078" w="1542023">
                    <a:moveTo>
                      <a:pt x="65063" y="0"/>
                    </a:moveTo>
                    <a:lnTo>
                      <a:pt x="1476960" y="0"/>
                    </a:lnTo>
                    <a:cubicBezTo>
                      <a:pt x="1512893" y="0"/>
                      <a:pt x="1542023" y="29130"/>
                      <a:pt x="1542023" y="65063"/>
                    </a:cubicBezTo>
                    <a:lnTo>
                      <a:pt x="1542023" y="455015"/>
                    </a:lnTo>
                    <a:cubicBezTo>
                      <a:pt x="1542023" y="490948"/>
                      <a:pt x="1512893" y="520078"/>
                      <a:pt x="1476960" y="520078"/>
                    </a:cubicBezTo>
                    <a:lnTo>
                      <a:pt x="65063" y="520078"/>
                    </a:lnTo>
                    <a:cubicBezTo>
                      <a:pt x="29130" y="520078"/>
                      <a:pt x="0" y="490948"/>
                      <a:pt x="0" y="455015"/>
                    </a:cubicBezTo>
                    <a:lnTo>
                      <a:pt x="0" y="65063"/>
                    </a:lnTo>
                    <a:cubicBezTo>
                      <a:pt x="0" y="29130"/>
                      <a:pt x="29130" y="0"/>
                      <a:pt x="65063" y="0"/>
                    </a:cubicBezTo>
                    <a:close/>
                  </a:path>
                </a:pathLst>
              </a:custGeom>
              <a:solidFill>
                <a:srgbClr val="FFFFFF"/>
              </a:solidFill>
            </p:spPr>
          </p:sp>
          <p:sp>
            <p:nvSpPr>
              <p:cNvPr name="TextBox 13" id="13"/>
              <p:cNvSpPr txBox="true"/>
              <p:nvPr/>
            </p:nvSpPr>
            <p:spPr>
              <a:xfrm>
                <a:off x="0" y="-9525"/>
                <a:ext cx="1542023" cy="529603"/>
              </a:xfrm>
              <a:prstGeom prst="rect">
                <a:avLst/>
              </a:prstGeom>
            </p:spPr>
            <p:txBody>
              <a:bodyPr anchor="ctr" rtlCol="false" tIns="52654" lIns="52654" bIns="52654" rIns="52654"/>
              <a:lstStyle/>
              <a:p>
                <a:pPr algn="ctr">
                  <a:lnSpc>
                    <a:spcPts val="3600"/>
                  </a:lnSpc>
                </a:pPr>
              </a:p>
            </p:txBody>
          </p:sp>
        </p:grpSp>
        <p:grpSp>
          <p:nvGrpSpPr>
            <p:cNvPr name="Group 14" id="14"/>
            <p:cNvGrpSpPr/>
            <p:nvPr/>
          </p:nvGrpSpPr>
          <p:grpSpPr>
            <a:xfrm rot="0">
              <a:off x="9205038" y="0"/>
              <a:ext cx="10318748" cy="5120260"/>
              <a:chOff x="0" y="0"/>
              <a:chExt cx="1719383" cy="853174"/>
            </a:xfrm>
          </p:grpSpPr>
          <p:sp>
            <p:nvSpPr>
              <p:cNvPr name="Freeform 15" id="15"/>
              <p:cNvSpPr/>
              <p:nvPr/>
            </p:nvSpPr>
            <p:spPr>
              <a:xfrm flipH="false" flipV="false" rot="0">
                <a:off x="0" y="0"/>
                <a:ext cx="1719383" cy="853174"/>
              </a:xfrm>
              <a:custGeom>
                <a:avLst/>
                <a:gdLst/>
                <a:ahLst/>
                <a:cxnLst/>
                <a:rect r="r" b="b" t="t" l="l"/>
                <a:pathLst>
                  <a:path h="853174" w="1719383">
                    <a:moveTo>
                      <a:pt x="50304" y="0"/>
                    </a:moveTo>
                    <a:lnTo>
                      <a:pt x="1669079" y="0"/>
                    </a:lnTo>
                    <a:cubicBezTo>
                      <a:pt x="1696861" y="0"/>
                      <a:pt x="1719383" y="22522"/>
                      <a:pt x="1719383" y="50304"/>
                    </a:cubicBezTo>
                    <a:lnTo>
                      <a:pt x="1719383" y="802870"/>
                    </a:lnTo>
                    <a:cubicBezTo>
                      <a:pt x="1719383" y="830652"/>
                      <a:pt x="1696861" y="853174"/>
                      <a:pt x="1669079" y="853174"/>
                    </a:cubicBezTo>
                    <a:lnTo>
                      <a:pt x="50304" y="853174"/>
                    </a:lnTo>
                    <a:cubicBezTo>
                      <a:pt x="22522" y="853174"/>
                      <a:pt x="0" y="830652"/>
                      <a:pt x="0" y="802870"/>
                    </a:cubicBezTo>
                    <a:lnTo>
                      <a:pt x="0" y="50304"/>
                    </a:lnTo>
                    <a:cubicBezTo>
                      <a:pt x="0" y="22522"/>
                      <a:pt x="22522" y="0"/>
                      <a:pt x="50304" y="0"/>
                    </a:cubicBezTo>
                    <a:close/>
                  </a:path>
                </a:pathLst>
              </a:custGeom>
              <a:solidFill>
                <a:srgbClr val="94C020"/>
              </a:solidFill>
            </p:spPr>
          </p:sp>
          <p:sp>
            <p:nvSpPr>
              <p:cNvPr name="TextBox 16" id="16"/>
              <p:cNvSpPr txBox="true"/>
              <p:nvPr/>
            </p:nvSpPr>
            <p:spPr>
              <a:xfrm>
                <a:off x="0" y="0"/>
                <a:ext cx="1719383" cy="853174"/>
              </a:xfrm>
              <a:prstGeom prst="rect">
                <a:avLst/>
              </a:prstGeom>
            </p:spPr>
            <p:txBody>
              <a:bodyPr anchor="ctr" rtlCol="false" tIns="61078" lIns="61078" bIns="61078" rIns="61078"/>
              <a:lstStyle/>
              <a:p>
                <a:pPr algn="ctr">
                  <a:lnSpc>
                    <a:spcPts val="2999"/>
                  </a:lnSpc>
                </a:pPr>
              </a:p>
            </p:txBody>
          </p:sp>
        </p:grpSp>
        <p:grpSp>
          <p:nvGrpSpPr>
            <p:cNvPr name="Group 17" id="17"/>
            <p:cNvGrpSpPr/>
            <p:nvPr/>
          </p:nvGrpSpPr>
          <p:grpSpPr>
            <a:xfrm rot="0">
              <a:off x="9726324" y="1858755"/>
              <a:ext cx="9319697" cy="2690728"/>
              <a:chOff x="0" y="0"/>
              <a:chExt cx="1552914" cy="448348"/>
            </a:xfrm>
          </p:grpSpPr>
          <p:sp>
            <p:nvSpPr>
              <p:cNvPr name="Freeform 18" id="18"/>
              <p:cNvSpPr/>
              <p:nvPr/>
            </p:nvSpPr>
            <p:spPr>
              <a:xfrm flipH="false" flipV="false" rot="0">
                <a:off x="0" y="0"/>
                <a:ext cx="1552914" cy="448348"/>
              </a:xfrm>
              <a:custGeom>
                <a:avLst/>
                <a:gdLst/>
                <a:ahLst/>
                <a:cxnLst/>
                <a:rect r="r" b="b" t="t" l="l"/>
                <a:pathLst>
                  <a:path h="448348" w="1552914">
                    <a:moveTo>
                      <a:pt x="55696" y="0"/>
                    </a:moveTo>
                    <a:lnTo>
                      <a:pt x="1497218" y="0"/>
                    </a:lnTo>
                    <a:cubicBezTo>
                      <a:pt x="1511989" y="0"/>
                      <a:pt x="1526156" y="5868"/>
                      <a:pt x="1536601" y="16313"/>
                    </a:cubicBezTo>
                    <a:cubicBezTo>
                      <a:pt x="1547046" y="26758"/>
                      <a:pt x="1552914" y="40925"/>
                      <a:pt x="1552914" y="55696"/>
                    </a:cubicBezTo>
                    <a:lnTo>
                      <a:pt x="1552914" y="392652"/>
                    </a:lnTo>
                    <a:cubicBezTo>
                      <a:pt x="1552914" y="407424"/>
                      <a:pt x="1547046" y="421590"/>
                      <a:pt x="1536601" y="432035"/>
                    </a:cubicBezTo>
                    <a:cubicBezTo>
                      <a:pt x="1526156" y="442480"/>
                      <a:pt x="1511989" y="448348"/>
                      <a:pt x="1497218" y="448348"/>
                    </a:cubicBezTo>
                    <a:lnTo>
                      <a:pt x="55696" y="448348"/>
                    </a:lnTo>
                    <a:cubicBezTo>
                      <a:pt x="40925" y="448348"/>
                      <a:pt x="26758" y="442480"/>
                      <a:pt x="16313" y="432035"/>
                    </a:cubicBezTo>
                    <a:cubicBezTo>
                      <a:pt x="5868" y="421590"/>
                      <a:pt x="0" y="407424"/>
                      <a:pt x="0" y="392652"/>
                    </a:cubicBezTo>
                    <a:lnTo>
                      <a:pt x="0" y="55696"/>
                    </a:lnTo>
                    <a:cubicBezTo>
                      <a:pt x="0" y="40925"/>
                      <a:pt x="5868" y="26758"/>
                      <a:pt x="16313" y="16313"/>
                    </a:cubicBezTo>
                    <a:cubicBezTo>
                      <a:pt x="26758" y="5868"/>
                      <a:pt x="40925" y="0"/>
                      <a:pt x="55696" y="0"/>
                    </a:cubicBezTo>
                    <a:close/>
                  </a:path>
                </a:pathLst>
              </a:custGeom>
              <a:solidFill>
                <a:srgbClr val="FFFFFF"/>
              </a:solidFill>
            </p:spPr>
          </p:sp>
          <p:sp>
            <p:nvSpPr>
              <p:cNvPr name="TextBox 19" id="19"/>
              <p:cNvSpPr txBox="true"/>
              <p:nvPr/>
            </p:nvSpPr>
            <p:spPr>
              <a:xfrm>
                <a:off x="0" y="0"/>
                <a:ext cx="1552914" cy="448348"/>
              </a:xfrm>
              <a:prstGeom prst="rect">
                <a:avLst/>
              </a:prstGeom>
            </p:spPr>
            <p:txBody>
              <a:bodyPr anchor="ctr" rtlCol="false" tIns="61078" lIns="61078" bIns="61078" rIns="61078"/>
              <a:lstStyle/>
              <a:p>
                <a:pPr algn="ctr">
                  <a:lnSpc>
                    <a:spcPts val="2999"/>
                  </a:lnSpc>
                </a:pPr>
              </a:p>
            </p:txBody>
          </p:sp>
        </p:grpSp>
        <p:sp>
          <p:nvSpPr>
            <p:cNvPr name="TextBox 20" id="20"/>
            <p:cNvSpPr txBox="true"/>
            <p:nvPr/>
          </p:nvSpPr>
          <p:spPr>
            <a:xfrm rot="0">
              <a:off x="2274488" y="830854"/>
              <a:ext cx="3934040" cy="610011"/>
            </a:xfrm>
            <a:prstGeom prst="rect">
              <a:avLst/>
            </a:prstGeom>
          </p:spPr>
          <p:txBody>
            <a:bodyPr anchor="t" rtlCol="false" tIns="0" lIns="0" bIns="0" rIns="0">
              <a:spAutoFit/>
            </a:bodyPr>
            <a:lstStyle/>
            <a:p>
              <a:pPr algn="l">
                <a:lnSpc>
                  <a:spcPts val="3679"/>
                </a:lnSpc>
                <a:spcBef>
                  <a:spcPct val="0"/>
                </a:spcBef>
              </a:pPr>
              <a:r>
                <a:rPr lang="en-US" sz="3065" spc="28">
                  <a:solidFill>
                    <a:srgbClr val="FFFFFF"/>
                  </a:solidFill>
                  <a:latin typeface="TT Rounds Condensed Bold"/>
                </a:rPr>
                <a:t> Venture Capitals </a:t>
              </a:r>
            </a:p>
          </p:txBody>
        </p:sp>
        <p:sp>
          <p:nvSpPr>
            <p:cNvPr name="TextBox 21" id="21"/>
            <p:cNvSpPr txBox="true"/>
            <p:nvPr/>
          </p:nvSpPr>
          <p:spPr>
            <a:xfrm rot="0">
              <a:off x="1009626" y="2503255"/>
              <a:ext cx="6851188" cy="1401728"/>
            </a:xfrm>
            <a:prstGeom prst="rect">
              <a:avLst/>
            </a:prstGeom>
          </p:spPr>
          <p:txBody>
            <a:bodyPr anchor="t" rtlCol="false" tIns="0" lIns="0" bIns="0" rIns="0">
              <a:spAutoFit/>
            </a:bodyPr>
            <a:lstStyle/>
            <a:p>
              <a:pPr algn="just">
                <a:lnSpc>
                  <a:spcPts val="2084"/>
                </a:lnSpc>
                <a:spcBef>
                  <a:spcPct val="0"/>
                </a:spcBef>
              </a:pPr>
              <a:r>
                <a:rPr lang="en-US" sz="1737" spc="16">
                  <a:solidFill>
                    <a:srgbClr val="000000"/>
                  </a:solidFill>
                  <a:latin typeface="TT Rounds Condensed"/>
                </a:rPr>
                <a:t>I</a:t>
              </a:r>
              <a:r>
                <a:rPr lang="en-US" sz="1737" spc="16">
                  <a:solidFill>
                    <a:srgbClr val="000000"/>
                  </a:solidFill>
                  <a:latin typeface="TT Rounds Condensed"/>
                </a:rPr>
                <a:t>nternal sources of finance include the entrepreneur's personal funds or what he can draw from his environment. Typically, Deakins &amp; Freel (2007) describe them as “3F” (friends, family, and founder). </a:t>
              </a:r>
            </a:p>
          </p:txBody>
        </p:sp>
        <p:sp>
          <p:nvSpPr>
            <p:cNvPr name="TextBox 22" id="22"/>
            <p:cNvSpPr txBox="true"/>
            <p:nvPr/>
          </p:nvSpPr>
          <p:spPr>
            <a:xfrm rot="0">
              <a:off x="10424796" y="2328039"/>
              <a:ext cx="7879232" cy="1752160"/>
            </a:xfrm>
            <a:prstGeom prst="rect">
              <a:avLst/>
            </a:prstGeom>
          </p:spPr>
          <p:txBody>
            <a:bodyPr anchor="t" rtlCol="false" tIns="0" lIns="0" bIns="0" rIns="0">
              <a:spAutoFit/>
            </a:bodyPr>
            <a:lstStyle/>
            <a:p>
              <a:pPr algn="just">
                <a:lnSpc>
                  <a:spcPts val="2092"/>
                </a:lnSpc>
                <a:spcBef>
                  <a:spcPct val="0"/>
                </a:spcBef>
              </a:pPr>
              <a:r>
                <a:rPr lang="en-US" sz="1743" spc="16">
                  <a:solidFill>
                    <a:srgbClr val="000000"/>
                  </a:solidFill>
                  <a:latin typeface="TT Rounds Condensed"/>
                </a:rPr>
                <a:t>External sources of financing include short-term bank loans, venture capital companies, official or unofficial investors, financial leases or even subsidies and grants. Bank lending is the most widespread and the most important form of external financing for businesses.  </a:t>
              </a:r>
            </a:p>
          </p:txBody>
        </p:sp>
        <p:sp>
          <p:nvSpPr>
            <p:cNvPr name="TextBox 23" id="23"/>
            <p:cNvSpPr txBox="true"/>
            <p:nvPr/>
          </p:nvSpPr>
          <p:spPr>
            <a:xfrm rot="0">
              <a:off x="10809033" y="830854"/>
              <a:ext cx="7136409" cy="613576"/>
            </a:xfrm>
            <a:prstGeom prst="rect">
              <a:avLst/>
            </a:prstGeom>
          </p:spPr>
          <p:txBody>
            <a:bodyPr anchor="t" rtlCol="false" tIns="0" lIns="0" bIns="0" rIns="0">
              <a:spAutoFit/>
            </a:bodyPr>
            <a:lstStyle/>
            <a:p>
              <a:pPr algn="ctr">
                <a:lnSpc>
                  <a:spcPts val="3667"/>
                </a:lnSpc>
                <a:spcBef>
                  <a:spcPct val="0"/>
                </a:spcBef>
              </a:pPr>
              <a:r>
                <a:rPr lang="en-US" sz="3056" spc="28">
                  <a:solidFill>
                    <a:srgbClr val="FFFFFF"/>
                  </a:solidFill>
                  <a:latin typeface="TT Rounds Condensed Bold"/>
                </a:rPr>
                <a:t>Start-up &amp; financial constraints </a:t>
              </a:r>
            </a:p>
          </p:txBody>
        </p:sp>
      </p:grpSp>
      <p:sp>
        <p:nvSpPr>
          <p:cNvPr name="TextBox 24" id="24"/>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Funding</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769001" y="5274904"/>
            <a:ext cx="2323859" cy="718392"/>
            <a:chOff x="0" y="0"/>
            <a:chExt cx="543826" cy="168117"/>
          </a:xfrm>
        </p:grpSpPr>
        <p:sp>
          <p:nvSpPr>
            <p:cNvPr name="Freeform 4" id="4"/>
            <p:cNvSpPr/>
            <p:nvPr/>
          </p:nvSpPr>
          <p:spPr>
            <a:xfrm flipH="false" flipV="false" rot="0">
              <a:off x="0" y="0"/>
              <a:ext cx="543826" cy="168117"/>
            </a:xfrm>
            <a:custGeom>
              <a:avLst/>
              <a:gdLst/>
              <a:ahLst/>
              <a:cxnLst/>
              <a:rect r="r" b="b" t="t" l="l"/>
              <a:pathLst>
                <a:path h="168117" w="543826">
                  <a:moveTo>
                    <a:pt x="84059" y="0"/>
                  </a:moveTo>
                  <a:lnTo>
                    <a:pt x="459767" y="0"/>
                  </a:lnTo>
                  <a:cubicBezTo>
                    <a:pt x="506192" y="0"/>
                    <a:pt x="543826" y="37634"/>
                    <a:pt x="543826" y="84059"/>
                  </a:cubicBezTo>
                  <a:lnTo>
                    <a:pt x="543826" y="84059"/>
                  </a:lnTo>
                  <a:cubicBezTo>
                    <a:pt x="543826" y="106352"/>
                    <a:pt x="534970" y="127733"/>
                    <a:pt x="519206" y="143497"/>
                  </a:cubicBezTo>
                  <a:cubicBezTo>
                    <a:pt x="503442" y="159261"/>
                    <a:pt x="482061" y="168117"/>
                    <a:pt x="459767" y="168117"/>
                  </a:cubicBezTo>
                  <a:lnTo>
                    <a:pt x="84059" y="168117"/>
                  </a:lnTo>
                  <a:cubicBezTo>
                    <a:pt x="37634" y="168117"/>
                    <a:pt x="0" y="130483"/>
                    <a:pt x="0" y="84059"/>
                  </a:cubicBezTo>
                  <a:lnTo>
                    <a:pt x="0" y="84059"/>
                  </a:lnTo>
                  <a:cubicBezTo>
                    <a:pt x="0" y="37634"/>
                    <a:pt x="37634" y="0"/>
                    <a:pt x="84059" y="0"/>
                  </a:cubicBezTo>
                  <a:close/>
                </a:path>
              </a:pathLst>
            </a:custGeom>
            <a:solidFill>
              <a:srgbClr val="94C020"/>
            </a:solidFill>
          </p:spPr>
        </p:sp>
        <p:sp>
          <p:nvSpPr>
            <p:cNvPr name="TextBox 5" id="5"/>
            <p:cNvSpPr txBox="true"/>
            <p:nvPr/>
          </p:nvSpPr>
          <p:spPr>
            <a:xfrm>
              <a:off x="0" y="0"/>
              <a:ext cx="543826" cy="168117"/>
            </a:xfrm>
            <a:prstGeom prst="rect">
              <a:avLst/>
            </a:prstGeom>
          </p:spPr>
          <p:txBody>
            <a:bodyPr anchor="ctr" rtlCol="false" tIns="50800" lIns="50800" bIns="50800" rIns="50800"/>
            <a:lstStyle/>
            <a:p>
              <a:pPr algn="ctr">
                <a:lnSpc>
                  <a:spcPts val="2999"/>
                </a:lnSpc>
              </a:pPr>
            </a:p>
          </p:txBody>
        </p:sp>
      </p:grpSp>
      <p:sp>
        <p:nvSpPr>
          <p:cNvPr name="Freeform 6" id="6"/>
          <p:cNvSpPr/>
          <p:nvPr/>
        </p:nvSpPr>
        <p:spPr>
          <a:xfrm flipH="false" flipV="false" rot="0">
            <a:off x="4790532" y="4046897"/>
            <a:ext cx="853381" cy="372906"/>
          </a:xfrm>
          <a:custGeom>
            <a:avLst/>
            <a:gdLst/>
            <a:ahLst/>
            <a:cxnLst/>
            <a:rect r="r" b="b" t="t" l="l"/>
            <a:pathLst>
              <a:path h="372906" w="853381">
                <a:moveTo>
                  <a:pt x="0" y="0"/>
                </a:moveTo>
                <a:lnTo>
                  <a:pt x="853382" y="0"/>
                </a:lnTo>
                <a:lnTo>
                  <a:pt x="853382" y="372906"/>
                </a:lnTo>
                <a:lnTo>
                  <a:pt x="0" y="372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0707902" y="4046897"/>
            <a:ext cx="853381" cy="372906"/>
          </a:xfrm>
          <a:custGeom>
            <a:avLst/>
            <a:gdLst/>
            <a:ahLst/>
            <a:cxnLst/>
            <a:rect r="r" b="b" t="t" l="l"/>
            <a:pathLst>
              <a:path h="372906" w="853381">
                <a:moveTo>
                  <a:pt x="0" y="0"/>
                </a:moveTo>
                <a:lnTo>
                  <a:pt x="853381" y="0"/>
                </a:lnTo>
                <a:lnTo>
                  <a:pt x="853381" y="372906"/>
                </a:lnTo>
                <a:lnTo>
                  <a:pt x="0" y="372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0707902" y="4567674"/>
            <a:ext cx="853381" cy="372906"/>
          </a:xfrm>
          <a:custGeom>
            <a:avLst/>
            <a:gdLst/>
            <a:ahLst/>
            <a:cxnLst/>
            <a:rect r="r" b="b" t="t" l="l"/>
            <a:pathLst>
              <a:path h="372906" w="853381">
                <a:moveTo>
                  <a:pt x="0" y="0"/>
                </a:moveTo>
                <a:lnTo>
                  <a:pt x="853381" y="0"/>
                </a:lnTo>
                <a:lnTo>
                  <a:pt x="853381" y="372906"/>
                </a:lnTo>
                <a:lnTo>
                  <a:pt x="0" y="372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0707902" y="5088451"/>
            <a:ext cx="853381" cy="372906"/>
          </a:xfrm>
          <a:custGeom>
            <a:avLst/>
            <a:gdLst/>
            <a:ahLst/>
            <a:cxnLst/>
            <a:rect r="r" b="b" t="t" l="l"/>
            <a:pathLst>
              <a:path h="372906" w="853381">
                <a:moveTo>
                  <a:pt x="0" y="0"/>
                </a:moveTo>
                <a:lnTo>
                  <a:pt x="853381" y="0"/>
                </a:lnTo>
                <a:lnTo>
                  <a:pt x="853381" y="372906"/>
                </a:lnTo>
                <a:lnTo>
                  <a:pt x="0" y="372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816933" y="6711843"/>
            <a:ext cx="853381" cy="372906"/>
          </a:xfrm>
          <a:custGeom>
            <a:avLst/>
            <a:gdLst/>
            <a:ahLst/>
            <a:cxnLst/>
            <a:rect r="r" b="b" t="t" l="l"/>
            <a:pathLst>
              <a:path h="372906" w="853381">
                <a:moveTo>
                  <a:pt x="0" y="0"/>
                </a:moveTo>
                <a:lnTo>
                  <a:pt x="853381" y="0"/>
                </a:lnTo>
                <a:lnTo>
                  <a:pt x="853381" y="372906"/>
                </a:lnTo>
                <a:lnTo>
                  <a:pt x="0" y="372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4816933" y="7320586"/>
            <a:ext cx="853381" cy="372906"/>
          </a:xfrm>
          <a:custGeom>
            <a:avLst/>
            <a:gdLst/>
            <a:ahLst/>
            <a:cxnLst/>
            <a:rect r="r" b="b" t="t" l="l"/>
            <a:pathLst>
              <a:path h="372906" w="853381">
                <a:moveTo>
                  <a:pt x="0" y="0"/>
                </a:moveTo>
                <a:lnTo>
                  <a:pt x="853381" y="0"/>
                </a:lnTo>
                <a:lnTo>
                  <a:pt x="853381" y="372906"/>
                </a:lnTo>
                <a:lnTo>
                  <a:pt x="0" y="372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2" id="12"/>
          <p:cNvSpPr/>
          <p:nvPr/>
        </p:nvSpPr>
        <p:spPr>
          <a:xfrm>
            <a:off x="4790532" y="4233350"/>
            <a:ext cx="26400" cy="3273689"/>
          </a:xfrm>
          <a:prstGeom prst="line">
            <a:avLst/>
          </a:prstGeom>
          <a:ln cap="flat" w="38100">
            <a:solidFill>
              <a:srgbClr val="000000"/>
            </a:solidFill>
            <a:prstDash val="solid"/>
            <a:headEnd type="none" len="sm" w="sm"/>
            <a:tailEnd type="none" len="sm" w="sm"/>
          </a:ln>
        </p:spPr>
      </p:sp>
      <p:sp>
        <p:nvSpPr>
          <p:cNvPr name="TextBox 13" id="13"/>
          <p:cNvSpPr txBox="true"/>
          <p:nvPr/>
        </p:nvSpPr>
        <p:spPr>
          <a:xfrm rot="0">
            <a:off x="1028700" y="2850881"/>
            <a:ext cx="3063925" cy="819150"/>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Sources of Funding</a:t>
            </a:r>
          </a:p>
          <a:p>
            <a:pPr algn="l">
              <a:lnSpc>
                <a:spcPts val="2999"/>
              </a:lnSpc>
              <a:spcBef>
                <a:spcPct val="0"/>
              </a:spcBef>
            </a:pPr>
          </a:p>
        </p:txBody>
      </p:sp>
      <p:sp>
        <p:nvSpPr>
          <p:cNvPr name="TextBox 14" id="1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23</a:t>
            </a:r>
          </a:p>
          <a:p>
            <a:pPr algn="r">
              <a:lnSpc>
                <a:spcPts val="2160"/>
              </a:lnSpc>
            </a:pPr>
          </a:p>
        </p:txBody>
      </p:sp>
      <p:sp>
        <p:nvSpPr>
          <p:cNvPr name="TextBox 15" id="15"/>
          <p:cNvSpPr txBox="true"/>
          <p:nvPr/>
        </p:nvSpPr>
        <p:spPr>
          <a:xfrm rot="0">
            <a:off x="971992" y="1770683"/>
            <a:ext cx="6194351"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5. Funding</a:t>
            </a:r>
          </a:p>
        </p:txBody>
      </p:sp>
      <p:sp>
        <p:nvSpPr>
          <p:cNvPr name="TextBox 16" id="16"/>
          <p:cNvSpPr txBox="true"/>
          <p:nvPr/>
        </p:nvSpPr>
        <p:spPr>
          <a:xfrm rot="0">
            <a:off x="1947134" y="5573891"/>
            <a:ext cx="1967594" cy="272819"/>
          </a:xfrm>
          <a:prstGeom prst="rect">
            <a:avLst/>
          </a:prstGeom>
        </p:spPr>
        <p:txBody>
          <a:bodyPr anchor="t" rtlCol="false" tIns="0" lIns="0" bIns="0" rIns="0">
            <a:spAutoFit/>
          </a:bodyPr>
          <a:lstStyle/>
          <a:p>
            <a:pPr algn="l">
              <a:lnSpc>
                <a:spcPts val="1716"/>
              </a:lnSpc>
            </a:pPr>
            <a:r>
              <a:rPr lang="en-US" sz="2813" spc="26">
                <a:solidFill>
                  <a:srgbClr val="FFFFFF"/>
                </a:solidFill>
                <a:latin typeface="TT Rounds Condensed Bold"/>
              </a:rPr>
              <a:t>EU Funding   </a:t>
            </a:r>
          </a:p>
        </p:txBody>
      </p:sp>
      <p:sp>
        <p:nvSpPr>
          <p:cNvPr name="TextBox 17" id="17"/>
          <p:cNvSpPr txBox="true"/>
          <p:nvPr/>
        </p:nvSpPr>
        <p:spPr>
          <a:xfrm rot="0">
            <a:off x="5887155" y="4044608"/>
            <a:ext cx="4574191" cy="375195"/>
          </a:xfrm>
          <a:prstGeom prst="rect">
            <a:avLst/>
          </a:prstGeom>
        </p:spPr>
        <p:txBody>
          <a:bodyPr anchor="t" rtlCol="false" tIns="0" lIns="0" bIns="0" rIns="0">
            <a:spAutoFit/>
          </a:bodyPr>
          <a:lstStyle/>
          <a:p>
            <a:pPr algn="ctr">
              <a:lnSpc>
                <a:spcPts val="2971"/>
              </a:lnSpc>
              <a:spcBef>
                <a:spcPct val="0"/>
              </a:spcBef>
            </a:pPr>
            <a:r>
              <a:rPr lang="en-US" sz="2475" spc="23">
                <a:solidFill>
                  <a:srgbClr val="000000"/>
                </a:solidFill>
                <a:latin typeface="TT Rounds Condensed Bold"/>
              </a:rPr>
              <a:t>Funding opportunities for farmers </a:t>
            </a:r>
          </a:p>
        </p:txBody>
      </p:sp>
      <p:sp>
        <p:nvSpPr>
          <p:cNvPr name="TextBox 18" id="18"/>
          <p:cNvSpPr txBox="true"/>
          <p:nvPr/>
        </p:nvSpPr>
        <p:spPr>
          <a:xfrm rot="0">
            <a:off x="11786400" y="4051163"/>
            <a:ext cx="4016759" cy="352560"/>
          </a:xfrm>
          <a:prstGeom prst="rect">
            <a:avLst/>
          </a:prstGeom>
        </p:spPr>
        <p:txBody>
          <a:bodyPr anchor="t" rtlCol="false" tIns="0" lIns="0" bIns="0" rIns="0">
            <a:spAutoFit/>
          </a:bodyPr>
          <a:lstStyle/>
          <a:p>
            <a:pPr algn="ctr">
              <a:lnSpc>
                <a:spcPts val="2701"/>
              </a:lnSpc>
              <a:spcBef>
                <a:spcPct val="0"/>
              </a:spcBef>
            </a:pPr>
            <a:r>
              <a:rPr lang="en-US" sz="2250" spc="21">
                <a:solidFill>
                  <a:srgbClr val="000000"/>
                </a:solidFill>
                <a:latin typeface="TT Rounds Condensed"/>
              </a:rPr>
              <a:t>Common Agricultural Policy (CAP)</a:t>
            </a:r>
          </a:p>
        </p:txBody>
      </p:sp>
      <p:sp>
        <p:nvSpPr>
          <p:cNvPr name="TextBox 19" id="19"/>
          <p:cNvSpPr txBox="true"/>
          <p:nvPr/>
        </p:nvSpPr>
        <p:spPr>
          <a:xfrm rot="0">
            <a:off x="11786400" y="4588020"/>
            <a:ext cx="2975259" cy="352560"/>
          </a:xfrm>
          <a:prstGeom prst="rect">
            <a:avLst/>
          </a:prstGeom>
        </p:spPr>
        <p:txBody>
          <a:bodyPr anchor="t" rtlCol="false" tIns="0" lIns="0" bIns="0" rIns="0">
            <a:spAutoFit/>
          </a:bodyPr>
          <a:lstStyle/>
          <a:p>
            <a:pPr algn="ctr">
              <a:lnSpc>
                <a:spcPts val="2701"/>
              </a:lnSpc>
              <a:spcBef>
                <a:spcPct val="0"/>
              </a:spcBef>
            </a:pPr>
            <a:r>
              <a:rPr lang="en-US" sz="2250" spc="21">
                <a:solidFill>
                  <a:srgbClr val="000000"/>
                </a:solidFill>
                <a:latin typeface="TT Rounds Condensed"/>
              </a:rPr>
              <a:t>Research and innovation </a:t>
            </a:r>
          </a:p>
        </p:txBody>
      </p:sp>
      <p:sp>
        <p:nvSpPr>
          <p:cNvPr name="TextBox 20" id="20"/>
          <p:cNvSpPr txBox="true"/>
          <p:nvPr/>
        </p:nvSpPr>
        <p:spPr>
          <a:xfrm rot="0">
            <a:off x="11786400" y="5124012"/>
            <a:ext cx="3154816" cy="352560"/>
          </a:xfrm>
          <a:prstGeom prst="rect">
            <a:avLst/>
          </a:prstGeom>
        </p:spPr>
        <p:txBody>
          <a:bodyPr anchor="t" rtlCol="false" tIns="0" lIns="0" bIns="0" rIns="0">
            <a:spAutoFit/>
          </a:bodyPr>
          <a:lstStyle/>
          <a:p>
            <a:pPr algn="ctr">
              <a:lnSpc>
                <a:spcPts val="2701"/>
              </a:lnSpc>
              <a:spcBef>
                <a:spcPct val="0"/>
              </a:spcBef>
            </a:pPr>
            <a:r>
              <a:rPr lang="en-US" sz="2250" spc="21">
                <a:solidFill>
                  <a:srgbClr val="000000"/>
                </a:solidFill>
                <a:latin typeface="TT Rounds Condensed"/>
              </a:rPr>
              <a:t>Employment in rural areas </a:t>
            </a:r>
          </a:p>
        </p:txBody>
      </p:sp>
      <p:sp>
        <p:nvSpPr>
          <p:cNvPr name="TextBox 21" id="21"/>
          <p:cNvSpPr txBox="true"/>
          <p:nvPr/>
        </p:nvSpPr>
        <p:spPr>
          <a:xfrm rot="0">
            <a:off x="5865967" y="6711843"/>
            <a:ext cx="7232544" cy="375195"/>
          </a:xfrm>
          <a:prstGeom prst="rect">
            <a:avLst/>
          </a:prstGeom>
        </p:spPr>
        <p:txBody>
          <a:bodyPr anchor="t" rtlCol="false" tIns="0" lIns="0" bIns="0" rIns="0">
            <a:spAutoFit/>
          </a:bodyPr>
          <a:lstStyle/>
          <a:p>
            <a:pPr algn="ctr">
              <a:lnSpc>
                <a:spcPts val="2971"/>
              </a:lnSpc>
              <a:spcBef>
                <a:spcPct val="0"/>
              </a:spcBef>
            </a:pPr>
            <a:r>
              <a:rPr lang="en-US" sz="2475" spc="23">
                <a:solidFill>
                  <a:srgbClr val="000000"/>
                </a:solidFill>
                <a:latin typeface="TT Rounds Condensed Bold"/>
              </a:rPr>
              <a:t>The European exchange programme for Entrepreneurs </a:t>
            </a:r>
          </a:p>
        </p:txBody>
      </p:sp>
      <p:sp>
        <p:nvSpPr>
          <p:cNvPr name="TextBox 22" id="22"/>
          <p:cNvSpPr txBox="true"/>
          <p:nvPr/>
        </p:nvSpPr>
        <p:spPr>
          <a:xfrm rot="0">
            <a:off x="5901225" y="7320586"/>
            <a:ext cx="4589935" cy="375195"/>
          </a:xfrm>
          <a:prstGeom prst="rect">
            <a:avLst/>
          </a:prstGeom>
        </p:spPr>
        <p:txBody>
          <a:bodyPr anchor="t" rtlCol="false" tIns="0" lIns="0" bIns="0" rIns="0">
            <a:spAutoFit/>
          </a:bodyPr>
          <a:lstStyle/>
          <a:p>
            <a:pPr algn="ctr">
              <a:lnSpc>
                <a:spcPts val="2971"/>
              </a:lnSpc>
              <a:spcBef>
                <a:spcPct val="0"/>
              </a:spcBef>
            </a:pPr>
            <a:r>
              <a:rPr lang="en-US" sz="2475" spc="23">
                <a:solidFill>
                  <a:srgbClr val="000000"/>
                </a:solidFill>
                <a:latin typeface="TT Rounds Condensed Bold"/>
              </a:rPr>
              <a:t>European Innovation Council (EIC) </a:t>
            </a:r>
          </a:p>
        </p:txBody>
      </p:sp>
      <p:sp>
        <p:nvSpPr>
          <p:cNvPr name="AutoShape 23" id="23"/>
          <p:cNvSpPr/>
          <p:nvPr/>
        </p:nvSpPr>
        <p:spPr>
          <a:xfrm flipV="true">
            <a:off x="4092860" y="5625143"/>
            <a:ext cx="724072" cy="8957"/>
          </a:xfrm>
          <a:prstGeom prst="line">
            <a:avLst/>
          </a:prstGeom>
          <a:ln cap="flat" w="38100">
            <a:solidFill>
              <a:srgbClr val="000000"/>
            </a:solidFill>
            <a:prstDash val="solid"/>
            <a:headEnd type="none" len="sm" w="sm"/>
            <a:tailEnd type="none" len="sm" w="sm"/>
          </a:ln>
        </p:spPr>
      </p:sp>
      <p:sp>
        <p:nvSpPr>
          <p:cNvPr name="TextBox 24" id="24"/>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Funding</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3345785" y="4270106"/>
            <a:ext cx="2492445" cy="2057400"/>
          </a:xfrm>
          <a:custGeom>
            <a:avLst/>
            <a:gdLst/>
            <a:ahLst/>
            <a:cxnLst/>
            <a:rect r="r" b="b" t="t" l="l"/>
            <a:pathLst>
              <a:path h="2057400" w="2492445">
                <a:moveTo>
                  <a:pt x="0" y="0"/>
                </a:moveTo>
                <a:lnTo>
                  <a:pt x="2492445" y="0"/>
                </a:lnTo>
                <a:lnTo>
                  <a:pt x="2492445"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523674" y="4192453"/>
            <a:ext cx="1890236" cy="2057400"/>
          </a:xfrm>
          <a:custGeom>
            <a:avLst/>
            <a:gdLst/>
            <a:ahLst/>
            <a:cxnLst/>
            <a:rect r="r" b="b" t="t" l="l"/>
            <a:pathLst>
              <a:path h="2057400" w="1890236">
                <a:moveTo>
                  <a:pt x="0" y="0"/>
                </a:moveTo>
                <a:lnTo>
                  <a:pt x="1890236" y="0"/>
                </a:lnTo>
                <a:lnTo>
                  <a:pt x="1890236"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9099355" y="4270106"/>
            <a:ext cx="1922154" cy="1979747"/>
          </a:xfrm>
          <a:custGeom>
            <a:avLst/>
            <a:gdLst/>
            <a:ahLst/>
            <a:cxnLst/>
            <a:rect r="r" b="b" t="t" l="l"/>
            <a:pathLst>
              <a:path h="1979747" w="1922154">
                <a:moveTo>
                  <a:pt x="0" y="0"/>
                </a:moveTo>
                <a:lnTo>
                  <a:pt x="1922154" y="0"/>
                </a:lnTo>
                <a:lnTo>
                  <a:pt x="1922154" y="1979747"/>
                </a:lnTo>
                <a:lnTo>
                  <a:pt x="0" y="19797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745710" y="4270106"/>
            <a:ext cx="2126512" cy="2057400"/>
          </a:xfrm>
          <a:custGeom>
            <a:avLst/>
            <a:gdLst/>
            <a:ahLst/>
            <a:cxnLst/>
            <a:rect r="r" b="b" t="t" l="l"/>
            <a:pathLst>
              <a:path h="2057400" w="2126512">
                <a:moveTo>
                  <a:pt x="0" y="0"/>
                </a:moveTo>
                <a:lnTo>
                  <a:pt x="2126512" y="0"/>
                </a:lnTo>
                <a:lnTo>
                  <a:pt x="2126512"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2592660" y="4408197"/>
            <a:ext cx="2459482" cy="478209"/>
            <a:chOff x="0" y="0"/>
            <a:chExt cx="647765" cy="125948"/>
          </a:xfrm>
        </p:grpSpPr>
        <p:sp>
          <p:nvSpPr>
            <p:cNvPr name="Freeform 8" id="8"/>
            <p:cNvSpPr/>
            <p:nvPr/>
          </p:nvSpPr>
          <p:spPr>
            <a:xfrm flipH="false" flipV="false" rot="0">
              <a:off x="0" y="0"/>
              <a:ext cx="647765" cy="125948"/>
            </a:xfrm>
            <a:custGeom>
              <a:avLst/>
              <a:gdLst/>
              <a:ahLst/>
              <a:cxnLst/>
              <a:rect r="r" b="b" t="t" l="l"/>
              <a:pathLst>
                <a:path h="125948" w="647765">
                  <a:moveTo>
                    <a:pt x="62974" y="0"/>
                  </a:moveTo>
                  <a:lnTo>
                    <a:pt x="584791" y="0"/>
                  </a:lnTo>
                  <a:cubicBezTo>
                    <a:pt x="619570" y="0"/>
                    <a:pt x="647765" y="28194"/>
                    <a:pt x="647765" y="62974"/>
                  </a:cubicBezTo>
                  <a:lnTo>
                    <a:pt x="647765" y="62974"/>
                  </a:lnTo>
                  <a:cubicBezTo>
                    <a:pt x="647765" y="79676"/>
                    <a:pt x="641130" y="95693"/>
                    <a:pt x="629320" y="107503"/>
                  </a:cubicBezTo>
                  <a:cubicBezTo>
                    <a:pt x="617510" y="119313"/>
                    <a:pt x="601493" y="125948"/>
                    <a:pt x="584791" y="125948"/>
                  </a:cubicBezTo>
                  <a:lnTo>
                    <a:pt x="62974" y="125948"/>
                  </a:lnTo>
                  <a:cubicBezTo>
                    <a:pt x="46272" y="125948"/>
                    <a:pt x="30255" y="119313"/>
                    <a:pt x="18445" y="107503"/>
                  </a:cubicBezTo>
                  <a:cubicBezTo>
                    <a:pt x="6635" y="95693"/>
                    <a:pt x="0" y="79676"/>
                    <a:pt x="0" y="62974"/>
                  </a:cubicBezTo>
                  <a:lnTo>
                    <a:pt x="0" y="62974"/>
                  </a:lnTo>
                  <a:cubicBezTo>
                    <a:pt x="0" y="46272"/>
                    <a:pt x="6635" y="30255"/>
                    <a:pt x="18445" y="18445"/>
                  </a:cubicBezTo>
                  <a:cubicBezTo>
                    <a:pt x="30255" y="6635"/>
                    <a:pt x="46272" y="0"/>
                    <a:pt x="62974" y="0"/>
                  </a:cubicBezTo>
                  <a:close/>
                </a:path>
              </a:pathLst>
            </a:custGeom>
            <a:solidFill>
              <a:srgbClr val="93C01F"/>
            </a:solidFill>
          </p:spPr>
        </p:sp>
        <p:sp>
          <p:nvSpPr>
            <p:cNvPr name="TextBox 9" id="9"/>
            <p:cNvSpPr txBox="true"/>
            <p:nvPr/>
          </p:nvSpPr>
          <p:spPr>
            <a:xfrm>
              <a:off x="0" y="-9525"/>
              <a:ext cx="647765" cy="135473"/>
            </a:xfrm>
            <a:prstGeom prst="rect">
              <a:avLst/>
            </a:prstGeom>
          </p:spPr>
          <p:txBody>
            <a:bodyPr anchor="ctr" rtlCol="false" tIns="50800" lIns="50800" bIns="50800" rIns="50800"/>
            <a:lstStyle/>
            <a:p>
              <a:pPr algn="ctr">
                <a:lnSpc>
                  <a:spcPts val="2399"/>
                </a:lnSpc>
              </a:pPr>
              <a:r>
                <a:rPr lang="en-US" sz="1999" spc="18">
                  <a:solidFill>
                    <a:srgbClr val="FFFFFF"/>
                  </a:solidFill>
                  <a:latin typeface="TT Rounds Condensed Bold"/>
                </a:rPr>
                <a:t>Manufacturing</a:t>
              </a:r>
            </a:p>
          </p:txBody>
        </p:sp>
      </p:grpSp>
      <p:grpSp>
        <p:nvGrpSpPr>
          <p:cNvPr name="Group 10" id="10"/>
          <p:cNvGrpSpPr/>
          <p:nvPr/>
        </p:nvGrpSpPr>
        <p:grpSpPr>
          <a:xfrm rot="0">
            <a:off x="6239051" y="4408197"/>
            <a:ext cx="2459482" cy="478209"/>
            <a:chOff x="0" y="0"/>
            <a:chExt cx="647765" cy="125948"/>
          </a:xfrm>
        </p:grpSpPr>
        <p:sp>
          <p:nvSpPr>
            <p:cNvPr name="Freeform 11" id="11"/>
            <p:cNvSpPr/>
            <p:nvPr/>
          </p:nvSpPr>
          <p:spPr>
            <a:xfrm flipH="false" flipV="false" rot="0">
              <a:off x="0" y="0"/>
              <a:ext cx="647765" cy="125948"/>
            </a:xfrm>
            <a:custGeom>
              <a:avLst/>
              <a:gdLst/>
              <a:ahLst/>
              <a:cxnLst/>
              <a:rect r="r" b="b" t="t" l="l"/>
              <a:pathLst>
                <a:path h="125948" w="647765">
                  <a:moveTo>
                    <a:pt x="62974" y="0"/>
                  </a:moveTo>
                  <a:lnTo>
                    <a:pt x="584791" y="0"/>
                  </a:lnTo>
                  <a:cubicBezTo>
                    <a:pt x="619570" y="0"/>
                    <a:pt x="647765" y="28194"/>
                    <a:pt x="647765" y="62974"/>
                  </a:cubicBezTo>
                  <a:lnTo>
                    <a:pt x="647765" y="62974"/>
                  </a:lnTo>
                  <a:cubicBezTo>
                    <a:pt x="647765" y="79676"/>
                    <a:pt x="641130" y="95693"/>
                    <a:pt x="629320" y="107503"/>
                  </a:cubicBezTo>
                  <a:cubicBezTo>
                    <a:pt x="617510" y="119313"/>
                    <a:pt x="601493" y="125948"/>
                    <a:pt x="584791" y="125948"/>
                  </a:cubicBezTo>
                  <a:lnTo>
                    <a:pt x="62974" y="125948"/>
                  </a:lnTo>
                  <a:cubicBezTo>
                    <a:pt x="46272" y="125948"/>
                    <a:pt x="30255" y="119313"/>
                    <a:pt x="18445" y="107503"/>
                  </a:cubicBezTo>
                  <a:cubicBezTo>
                    <a:pt x="6635" y="95693"/>
                    <a:pt x="0" y="79676"/>
                    <a:pt x="0" y="62974"/>
                  </a:cubicBezTo>
                  <a:lnTo>
                    <a:pt x="0" y="62974"/>
                  </a:lnTo>
                  <a:cubicBezTo>
                    <a:pt x="0" y="46272"/>
                    <a:pt x="6635" y="30255"/>
                    <a:pt x="18445" y="18445"/>
                  </a:cubicBezTo>
                  <a:cubicBezTo>
                    <a:pt x="30255" y="6635"/>
                    <a:pt x="46272" y="0"/>
                    <a:pt x="62974" y="0"/>
                  </a:cubicBezTo>
                  <a:close/>
                </a:path>
              </a:pathLst>
            </a:custGeom>
            <a:solidFill>
              <a:srgbClr val="93C01F"/>
            </a:solidFill>
          </p:spPr>
        </p:sp>
        <p:sp>
          <p:nvSpPr>
            <p:cNvPr name="TextBox 12" id="12"/>
            <p:cNvSpPr txBox="true"/>
            <p:nvPr/>
          </p:nvSpPr>
          <p:spPr>
            <a:xfrm>
              <a:off x="0" y="-9525"/>
              <a:ext cx="647765" cy="135473"/>
            </a:xfrm>
            <a:prstGeom prst="rect">
              <a:avLst/>
            </a:prstGeom>
          </p:spPr>
          <p:txBody>
            <a:bodyPr anchor="ctr" rtlCol="false" tIns="50800" lIns="50800" bIns="50800" rIns="50800"/>
            <a:lstStyle/>
            <a:p>
              <a:pPr algn="ctr">
                <a:lnSpc>
                  <a:spcPts val="2399"/>
                </a:lnSpc>
              </a:pPr>
              <a:r>
                <a:rPr lang="en-US" sz="1999" spc="18">
                  <a:solidFill>
                    <a:srgbClr val="FFFFFF"/>
                  </a:solidFill>
                  <a:latin typeface="TT Rounds Condensed Bold"/>
                </a:rPr>
                <a:t>Wholesale</a:t>
              </a:r>
            </a:p>
          </p:txBody>
        </p:sp>
      </p:grpSp>
      <p:grpSp>
        <p:nvGrpSpPr>
          <p:cNvPr name="Group 13" id="13"/>
          <p:cNvGrpSpPr/>
          <p:nvPr/>
        </p:nvGrpSpPr>
        <p:grpSpPr>
          <a:xfrm rot="0">
            <a:off x="9516011" y="4408197"/>
            <a:ext cx="1850843" cy="478209"/>
            <a:chOff x="0" y="0"/>
            <a:chExt cx="487465" cy="125948"/>
          </a:xfrm>
        </p:grpSpPr>
        <p:sp>
          <p:nvSpPr>
            <p:cNvPr name="Freeform 14" id="14"/>
            <p:cNvSpPr/>
            <p:nvPr/>
          </p:nvSpPr>
          <p:spPr>
            <a:xfrm flipH="false" flipV="false" rot="0">
              <a:off x="0" y="0"/>
              <a:ext cx="487465" cy="125948"/>
            </a:xfrm>
            <a:custGeom>
              <a:avLst/>
              <a:gdLst/>
              <a:ahLst/>
              <a:cxnLst/>
              <a:rect r="r" b="b" t="t" l="l"/>
              <a:pathLst>
                <a:path h="125948" w="487465">
                  <a:moveTo>
                    <a:pt x="62974" y="0"/>
                  </a:moveTo>
                  <a:lnTo>
                    <a:pt x="424491" y="0"/>
                  </a:lnTo>
                  <a:cubicBezTo>
                    <a:pt x="441193" y="0"/>
                    <a:pt x="457210" y="6635"/>
                    <a:pt x="469020" y="18445"/>
                  </a:cubicBezTo>
                  <a:cubicBezTo>
                    <a:pt x="480830" y="30255"/>
                    <a:pt x="487465" y="46272"/>
                    <a:pt x="487465" y="62974"/>
                  </a:cubicBezTo>
                  <a:lnTo>
                    <a:pt x="487465" y="62974"/>
                  </a:lnTo>
                  <a:cubicBezTo>
                    <a:pt x="487465" y="97754"/>
                    <a:pt x="459270" y="125948"/>
                    <a:pt x="424491" y="125948"/>
                  </a:cubicBezTo>
                  <a:lnTo>
                    <a:pt x="62974" y="125948"/>
                  </a:lnTo>
                  <a:cubicBezTo>
                    <a:pt x="46272" y="125948"/>
                    <a:pt x="30255" y="119313"/>
                    <a:pt x="18445" y="107503"/>
                  </a:cubicBezTo>
                  <a:cubicBezTo>
                    <a:pt x="6635" y="95693"/>
                    <a:pt x="0" y="79676"/>
                    <a:pt x="0" y="62974"/>
                  </a:cubicBezTo>
                  <a:lnTo>
                    <a:pt x="0" y="62974"/>
                  </a:lnTo>
                  <a:cubicBezTo>
                    <a:pt x="0" y="46272"/>
                    <a:pt x="6635" y="30255"/>
                    <a:pt x="18445" y="18445"/>
                  </a:cubicBezTo>
                  <a:cubicBezTo>
                    <a:pt x="30255" y="6635"/>
                    <a:pt x="46272" y="0"/>
                    <a:pt x="62974" y="0"/>
                  </a:cubicBezTo>
                  <a:close/>
                </a:path>
              </a:pathLst>
            </a:custGeom>
            <a:solidFill>
              <a:srgbClr val="93C01F"/>
            </a:solidFill>
          </p:spPr>
        </p:sp>
        <p:sp>
          <p:nvSpPr>
            <p:cNvPr name="TextBox 15" id="15"/>
            <p:cNvSpPr txBox="true"/>
            <p:nvPr/>
          </p:nvSpPr>
          <p:spPr>
            <a:xfrm>
              <a:off x="0" y="-9525"/>
              <a:ext cx="487465" cy="135473"/>
            </a:xfrm>
            <a:prstGeom prst="rect">
              <a:avLst/>
            </a:prstGeom>
          </p:spPr>
          <p:txBody>
            <a:bodyPr anchor="ctr" rtlCol="false" tIns="50800" lIns="50800" bIns="50800" rIns="50800"/>
            <a:lstStyle/>
            <a:p>
              <a:pPr algn="ctr">
                <a:lnSpc>
                  <a:spcPts val="2399"/>
                </a:lnSpc>
              </a:pPr>
              <a:r>
                <a:rPr lang="en-US" sz="1999" spc="18">
                  <a:solidFill>
                    <a:srgbClr val="FFFFFF"/>
                  </a:solidFill>
                  <a:latin typeface="TT Rounds Condensed Bold"/>
                </a:rPr>
                <a:t>Reatil</a:t>
              </a:r>
            </a:p>
          </p:txBody>
        </p:sp>
      </p:grpSp>
      <p:grpSp>
        <p:nvGrpSpPr>
          <p:cNvPr name="Group 16" id="16"/>
          <p:cNvGrpSpPr/>
          <p:nvPr/>
        </p:nvGrpSpPr>
        <p:grpSpPr>
          <a:xfrm rot="0">
            <a:off x="11871678" y="4408197"/>
            <a:ext cx="2291438" cy="478209"/>
            <a:chOff x="0" y="0"/>
            <a:chExt cx="603506" cy="125948"/>
          </a:xfrm>
        </p:grpSpPr>
        <p:sp>
          <p:nvSpPr>
            <p:cNvPr name="Freeform 17" id="17"/>
            <p:cNvSpPr/>
            <p:nvPr/>
          </p:nvSpPr>
          <p:spPr>
            <a:xfrm flipH="false" flipV="false" rot="0">
              <a:off x="0" y="0"/>
              <a:ext cx="603506" cy="125948"/>
            </a:xfrm>
            <a:custGeom>
              <a:avLst/>
              <a:gdLst/>
              <a:ahLst/>
              <a:cxnLst/>
              <a:rect r="r" b="b" t="t" l="l"/>
              <a:pathLst>
                <a:path h="125948" w="603506">
                  <a:moveTo>
                    <a:pt x="62974" y="0"/>
                  </a:moveTo>
                  <a:lnTo>
                    <a:pt x="540532" y="0"/>
                  </a:lnTo>
                  <a:cubicBezTo>
                    <a:pt x="575312" y="0"/>
                    <a:pt x="603506" y="28194"/>
                    <a:pt x="603506" y="62974"/>
                  </a:cubicBezTo>
                  <a:lnTo>
                    <a:pt x="603506" y="62974"/>
                  </a:lnTo>
                  <a:cubicBezTo>
                    <a:pt x="603506" y="79676"/>
                    <a:pt x="596872" y="95693"/>
                    <a:pt x="585062" y="107503"/>
                  </a:cubicBezTo>
                  <a:cubicBezTo>
                    <a:pt x="573252" y="119313"/>
                    <a:pt x="557234" y="125948"/>
                    <a:pt x="540532" y="125948"/>
                  </a:cubicBezTo>
                  <a:lnTo>
                    <a:pt x="62974" y="125948"/>
                  </a:lnTo>
                  <a:cubicBezTo>
                    <a:pt x="46272" y="125948"/>
                    <a:pt x="30255" y="119313"/>
                    <a:pt x="18445" y="107503"/>
                  </a:cubicBezTo>
                  <a:cubicBezTo>
                    <a:pt x="6635" y="95693"/>
                    <a:pt x="0" y="79676"/>
                    <a:pt x="0" y="62974"/>
                  </a:cubicBezTo>
                  <a:lnTo>
                    <a:pt x="0" y="62974"/>
                  </a:lnTo>
                  <a:cubicBezTo>
                    <a:pt x="0" y="46272"/>
                    <a:pt x="6635" y="30255"/>
                    <a:pt x="18445" y="18445"/>
                  </a:cubicBezTo>
                  <a:cubicBezTo>
                    <a:pt x="30255" y="6635"/>
                    <a:pt x="46272" y="0"/>
                    <a:pt x="62974" y="0"/>
                  </a:cubicBezTo>
                  <a:close/>
                </a:path>
              </a:pathLst>
            </a:custGeom>
            <a:solidFill>
              <a:srgbClr val="93C01F"/>
            </a:solidFill>
          </p:spPr>
        </p:sp>
        <p:sp>
          <p:nvSpPr>
            <p:cNvPr name="TextBox 18" id="18"/>
            <p:cNvSpPr txBox="true"/>
            <p:nvPr/>
          </p:nvSpPr>
          <p:spPr>
            <a:xfrm>
              <a:off x="0" y="-9525"/>
              <a:ext cx="603506" cy="135473"/>
            </a:xfrm>
            <a:prstGeom prst="rect">
              <a:avLst/>
            </a:prstGeom>
          </p:spPr>
          <p:txBody>
            <a:bodyPr anchor="ctr" rtlCol="false" tIns="50800" lIns="50800" bIns="50800" rIns="50800"/>
            <a:lstStyle/>
            <a:p>
              <a:pPr algn="ctr">
                <a:lnSpc>
                  <a:spcPts val="2399"/>
                </a:lnSpc>
              </a:pPr>
              <a:r>
                <a:rPr lang="en-US" sz="1999" spc="18">
                  <a:solidFill>
                    <a:srgbClr val="FFFFFF"/>
                  </a:solidFill>
                  <a:latin typeface="TT Rounds Condensed Bold"/>
                </a:rPr>
                <a:t>Providing Services</a:t>
              </a:r>
            </a:p>
          </p:txBody>
        </p:sp>
      </p:grpSp>
      <p:sp>
        <p:nvSpPr>
          <p:cNvPr name="Freeform 19" id="19"/>
          <p:cNvSpPr/>
          <p:nvPr/>
        </p:nvSpPr>
        <p:spPr>
          <a:xfrm flipH="false" flipV="false" rot="0">
            <a:off x="1203243" y="7410531"/>
            <a:ext cx="1677952" cy="1703505"/>
          </a:xfrm>
          <a:custGeom>
            <a:avLst/>
            <a:gdLst/>
            <a:ahLst/>
            <a:cxnLst/>
            <a:rect r="r" b="b" t="t" l="l"/>
            <a:pathLst>
              <a:path h="1703505" w="1677952">
                <a:moveTo>
                  <a:pt x="0" y="0"/>
                </a:moveTo>
                <a:lnTo>
                  <a:pt x="1677953" y="0"/>
                </a:lnTo>
                <a:lnTo>
                  <a:pt x="1677953" y="1703505"/>
                </a:lnTo>
                <a:lnTo>
                  <a:pt x="0" y="17035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1028700" y="2850881"/>
            <a:ext cx="3127921" cy="819150"/>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6.1 Spatial planning </a:t>
            </a:r>
          </a:p>
          <a:p>
            <a:pPr algn="l">
              <a:lnSpc>
                <a:spcPts val="2999"/>
              </a:lnSpc>
              <a:spcBef>
                <a:spcPct val="0"/>
              </a:spcBef>
            </a:pPr>
          </a:p>
        </p:txBody>
      </p:sp>
      <p:sp>
        <p:nvSpPr>
          <p:cNvPr name="TextBox 21" id="21"/>
          <p:cNvSpPr txBox="true"/>
          <p:nvPr/>
        </p:nvSpPr>
        <p:spPr>
          <a:xfrm rot="0">
            <a:off x="16690419" y="9541669"/>
            <a:ext cx="248841"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24</a:t>
            </a:r>
          </a:p>
          <a:p>
            <a:pPr algn="r">
              <a:lnSpc>
                <a:spcPts val="2160"/>
              </a:lnSpc>
            </a:pPr>
          </a:p>
        </p:txBody>
      </p:sp>
      <p:sp>
        <p:nvSpPr>
          <p:cNvPr name="TextBox 22" id="22"/>
          <p:cNvSpPr txBox="true"/>
          <p:nvPr/>
        </p:nvSpPr>
        <p:spPr>
          <a:xfrm rot="0">
            <a:off x="971992" y="1770683"/>
            <a:ext cx="11836974"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6. Spatial Planning – Clusters – Industrial Areas</a:t>
            </a:r>
          </a:p>
        </p:txBody>
      </p:sp>
      <p:sp>
        <p:nvSpPr>
          <p:cNvPr name="TextBox 23" id="23"/>
          <p:cNvSpPr txBox="true"/>
          <p:nvPr/>
        </p:nvSpPr>
        <p:spPr>
          <a:xfrm rot="0">
            <a:off x="1028700" y="6617504"/>
            <a:ext cx="2027039" cy="819150"/>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6.2 Clusters  </a:t>
            </a:r>
          </a:p>
          <a:p>
            <a:pPr algn="l">
              <a:lnSpc>
                <a:spcPts val="2999"/>
              </a:lnSpc>
              <a:spcBef>
                <a:spcPct val="0"/>
              </a:spcBef>
            </a:pPr>
          </a:p>
        </p:txBody>
      </p:sp>
      <p:sp>
        <p:nvSpPr>
          <p:cNvPr name="TextBox 24" id="24"/>
          <p:cNvSpPr txBox="true"/>
          <p:nvPr/>
        </p:nvSpPr>
        <p:spPr>
          <a:xfrm rot="0">
            <a:off x="1028700" y="3498581"/>
            <a:ext cx="4809530" cy="323850"/>
          </a:xfrm>
          <a:prstGeom prst="rect">
            <a:avLst/>
          </a:prstGeom>
        </p:spPr>
        <p:txBody>
          <a:bodyPr anchor="t" rtlCol="false" tIns="0" lIns="0" bIns="0" rIns="0">
            <a:spAutoFit/>
          </a:bodyPr>
          <a:lstStyle/>
          <a:p>
            <a:pPr algn="ctr">
              <a:lnSpc>
                <a:spcPts val="2400"/>
              </a:lnSpc>
              <a:spcBef>
                <a:spcPct val="0"/>
              </a:spcBef>
            </a:pPr>
            <a:r>
              <a:rPr lang="en-US" sz="2000" spc="18">
                <a:solidFill>
                  <a:srgbClr val="000000"/>
                </a:solidFill>
                <a:latin typeface="TT Rounds Condensed"/>
              </a:rPr>
              <a:t>factors influencing the choice of location are: </a:t>
            </a:r>
          </a:p>
        </p:txBody>
      </p:sp>
      <p:sp>
        <p:nvSpPr>
          <p:cNvPr name="TextBox 25" id="25"/>
          <p:cNvSpPr txBox="true"/>
          <p:nvPr/>
        </p:nvSpPr>
        <p:spPr>
          <a:xfrm rot="0">
            <a:off x="3055739" y="7938433"/>
            <a:ext cx="6731650" cy="628650"/>
          </a:xfrm>
          <a:prstGeom prst="rect">
            <a:avLst/>
          </a:prstGeom>
        </p:spPr>
        <p:txBody>
          <a:bodyPr anchor="t" rtlCol="false" tIns="0" lIns="0" bIns="0" rIns="0">
            <a:spAutoFit/>
          </a:bodyPr>
          <a:lstStyle/>
          <a:p>
            <a:pPr algn="ctr">
              <a:lnSpc>
                <a:spcPts val="2400"/>
              </a:lnSpc>
              <a:spcBef>
                <a:spcPct val="0"/>
              </a:spcBef>
            </a:pPr>
            <a:r>
              <a:rPr lang="en-US" sz="2000" spc="18">
                <a:solidFill>
                  <a:srgbClr val="000000"/>
                </a:solidFill>
                <a:latin typeface="TT Rounds Condensed"/>
              </a:rPr>
              <a:t>Clusters, according to Porter, are geographic concentrations of interconnected businesses and organizations in a specific field.</a:t>
            </a:r>
          </a:p>
        </p:txBody>
      </p:sp>
      <p:sp>
        <p:nvSpPr>
          <p:cNvPr name="TextBox 26" id="26"/>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Spatial Planning – Clusters – Industrial Areas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9943110" y="3663677"/>
            <a:ext cx="6493230" cy="3458160"/>
            <a:chOff x="0" y="0"/>
            <a:chExt cx="1490133" cy="793614"/>
          </a:xfrm>
        </p:grpSpPr>
        <p:sp>
          <p:nvSpPr>
            <p:cNvPr name="Freeform 4" id="4"/>
            <p:cNvSpPr/>
            <p:nvPr/>
          </p:nvSpPr>
          <p:spPr>
            <a:xfrm flipH="false" flipV="false" rot="0">
              <a:off x="0" y="0"/>
              <a:ext cx="1490133" cy="793614"/>
            </a:xfrm>
            <a:custGeom>
              <a:avLst/>
              <a:gdLst/>
              <a:ahLst/>
              <a:cxnLst/>
              <a:rect r="r" b="b" t="t" l="l"/>
              <a:pathLst>
                <a:path h="793614" w="1490133">
                  <a:moveTo>
                    <a:pt x="27423" y="0"/>
                  </a:moveTo>
                  <a:lnTo>
                    <a:pt x="1462710" y="0"/>
                  </a:lnTo>
                  <a:cubicBezTo>
                    <a:pt x="1469983" y="0"/>
                    <a:pt x="1476958" y="2889"/>
                    <a:pt x="1482101" y="8032"/>
                  </a:cubicBezTo>
                  <a:cubicBezTo>
                    <a:pt x="1487244" y="13175"/>
                    <a:pt x="1490133" y="20150"/>
                    <a:pt x="1490133" y="27423"/>
                  </a:cubicBezTo>
                  <a:lnTo>
                    <a:pt x="1490133" y="766191"/>
                  </a:lnTo>
                  <a:cubicBezTo>
                    <a:pt x="1490133" y="781336"/>
                    <a:pt x="1477856" y="793614"/>
                    <a:pt x="1462710" y="793614"/>
                  </a:cubicBezTo>
                  <a:lnTo>
                    <a:pt x="27423" y="793614"/>
                  </a:lnTo>
                  <a:cubicBezTo>
                    <a:pt x="20150" y="793614"/>
                    <a:pt x="13175" y="790725"/>
                    <a:pt x="8032" y="785582"/>
                  </a:cubicBezTo>
                  <a:cubicBezTo>
                    <a:pt x="2889" y="780439"/>
                    <a:pt x="0" y="773464"/>
                    <a:pt x="0" y="766191"/>
                  </a:cubicBezTo>
                  <a:lnTo>
                    <a:pt x="0" y="27423"/>
                  </a:lnTo>
                  <a:cubicBezTo>
                    <a:pt x="0" y="20150"/>
                    <a:pt x="2889" y="13175"/>
                    <a:pt x="8032" y="8032"/>
                  </a:cubicBezTo>
                  <a:cubicBezTo>
                    <a:pt x="13175" y="2889"/>
                    <a:pt x="20150" y="0"/>
                    <a:pt x="27423" y="0"/>
                  </a:cubicBezTo>
                  <a:close/>
                </a:path>
              </a:pathLst>
            </a:custGeom>
            <a:blipFill>
              <a:blip r:embed="rId3"/>
              <a:stretch>
                <a:fillRect l="0" t="-3926" r="0" b="-13426"/>
              </a:stretch>
            </a:blipFill>
          </p:spPr>
        </p:sp>
      </p:grpSp>
      <p:sp>
        <p:nvSpPr>
          <p:cNvPr name="TextBox 5" id="5"/>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25</a:t>
            </a:r>
          </a:p>
          <a:p>
            <a:pPr algn="r">
              <a:lnSpc>
                <a:spcPts val="2160"/>
              </a:lnSpc>
            </a:pPr>
          </a:p>
        </p:txBody>
      </p:sp>
      <p:sp>
        <p:nvSpPr>
          <p:cNvPr name="TextBox 6" id="6"/>
          <p:cNvSpPr txBox="true"/>
          <p:nvPr/>
        </p:nvSpPr>
        <p:spPr>
          <a:xfrm rot="0">
            <a:off x="971992" y="1770683"/>
            <a:ext cx="11836974"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6. Spatial Planning – Clusters – Industrial Areas</a:t>
            </a:r>
          </a:p>
        </p:txBody>
      </p:sp>
      <p:sp>
        <p:nvSpPr>
          <p:cNvPr name="TextBox 7" id="7"/>
          <p:cNvSpPr txBox="true"/>
          <p:nvPr/>
        </p:nvSpPr>
        <p:spPr>
          <a:xfrm rot="0">
            <a:off x="1028700" y="3663677"/>
            <a:ext cx="7014716" cy="819150"/>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6.3 Industrial Zone &amp; Area – Business Parks   </a:t>
            </a:r>
          </a:p>
          <a:p>
            <a:pPr algn="l">
              <a:lnSpc>
                <a:spcPts val="2999"/>
              </a:lnSpc>
              <a:spcBef>
                <a:spcPct val="0"/>
              </a:spcBef>
            </a:pPr>
          </a:p>
        </p:txBody>
      </p:sp>
      <p:sp>
        <p:nvSpPr>
          <p:cNvPr name="TextBox 8" id="8"/>
          <p:cNvSpPr txBox="true"/>
          <p:nvPr/>
        </p:nvSpPr>
        <p:spPr>
          <a:xfrm rot="0">
            <a:off x="1348740" y="4664386"/>
            <a:ext cx="7929645" cy="2457450"/>
          </a:xfrm>
          <a:prstGeom prst="rect">
            <a:avLst/>
          </a:prstGeom>
        </p:spPr>
        <p:txBody>
          <a:bodyPr anchor="t" rtlCol="false" tIns="0" lIns="0" bIns="0" rIns="0">
            <a:spAutoFit/>
          </a:bodyPr>
          <a:lstStyle/>
          <a:p>
            <a:pPr algn="l" marL="431801" indent="-215900" lvl="1">
              <a:lnSpc>
                <a:spcPts val="2400"/>
              </a:lnSpc>
              <a:buFont typeface="Arial"/>
              <a:buChar char="•"/>
            </a:pPr>
            <a:r>
              <a:rPr lang="en-US" sz="2000" spc="18">
                <a:solidFill>
                  <a:srgbClr val="000000"/>
                </a:solidFill>
                <a:latin typeface="TT Rounds Condensed"/>
              </a:rPr>
              <a:t>the disposal of the area in its natural state without the organization of basic infrastructure networks.</a:t>
            </a:r>
          </a:p>
          <a:p>
            <a:pPr algn="l">
              <a:lnSpc>
                <a:spcPts val="2400"/>
              </a:lnSpc>
            </a:pPr>
          </a:p>
          <a:p>
            <a:pPr algn="l" marL="431801" indent="-215900" lvl="1">
              <a:lnSpc>
                <a:spcPts val="2400"/>
              </a:lnSpc>
              <a:buFont typeface="Arial"/>
              <a:buChar char="•"/>
            </a:pPr>
            <a:r>
              <a:rPr lang="en-US" sz="2000" spc="18">
                <a:solidFill>
                  <a:srgbClr val="000000"/>
                </a:solidFill>
                <a:latin typeface="TT Rounds Condensed"/>
              </a:rPr>
              <a:t>the costs of infrastructure-related projects are handled by the companies themselves.</a:t>
            </a:r>
          </a:p>
          <a:p>
            <a:pPr algn="l">
              <a:lnSpc>
                <a:spcPts val="2400"/>
              </a:lnSpc>
            </a:pPr>
          </a:p>
          <a:p>
            <a:pPr algn="l" marL="431801" indent="-215900" lvl="1">
              <a:lnSpc>
                <a:spcPts val="2400"/>
              </a:lnSpc>
              <a:buFont typeface="Arial"/>
              <a:buChar char="•"/>
            </a:pPr>
            <a:r>
              <a:rPr lang="en-US" sz="2000" spc="18">
                <a:solidFill>
                  <a:srgbClr val="000000"/>
                </a:solidFill>
                <a:latin typeface="TT Rounds Condensed"/>
              </a:rPr>
              <a:t>the undertaking of commitments by the companies which settle in the zone, concerning building conditions and anti-pollution operation. </a:t>
            </a:r>
          </a:p>
        </p:txBody>
      </p:sp>
      <p:sp>
        <p:nvSpPr>
          <p:cNvPr name="TextBox 9" id="9"/>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Spatial Planning – Clusters – Industrial Areas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348740" y="3122135"/>
            <a:ext cx="7588962" cy="4675357"/>
            <a:chOff x="0" y="0"/>
            <a:chExt cx="2059927" cy="1269066"/>
          </a:xfrm>
        </p:grpSpPr>
        <p:sp>
          <p:nvSpPr>
            <p:cNvPr name="Freeform 4" id="4"/>
            <p:cNvSpPr/>
            <p:nvPr/>
          </p:nvSpPr>
          <p:spPr>
            <a:xfrm flipH="false" flipV="false" rot="0">
              <a:off x="0" y="0"/>
              <a:ext cx="2059927" cy="1269066"/>
            </a:xfrm>
            <a:custGeom>
              <a:avLst/>
              <a:gdLst/>
              <a:ahLst/>
              <a:cxnLst/>
              <a:rect r="r" b="b" t="t" l="l"/>
              <a:pathLst>
                <a:path h="1269066" w="2059927">
                  <a:moveTo>
                    <a:pt x="52028" y="0"/>
                  </a:moveTo>
                  <a:lnTo>
                    <a:pt x="2007899" y="0"/>
                  </a:lnTo>
                  <a:cubicBezTo>
                    <a:pt x="2036633" y="0"/>
                    <a:pt x="2059927" y="23294"/>
                    <a:pt x="2059927" y="52028"/>
                  </a:cubicBezTo>
                  <a:lnTo>
                    <a:pt x="2059927" y="1217038"/>
                  </a:lnTo>
                  <a:cubicBezTo>
                    <a:pt x="2059927" y="1230837"/>
                    <a:pt x="2054445" y="1244070"/>
                    <a:pt x="2044688" y="1253827"/>
                  </a:cubicBezTo>
                  <a:cubicBezTo>
                    <a:pt x="2034931" y="1263584"/>
                    <a:pt x="2021698" y="1269066"/>
                    <a:pt x="2007899" y="1269066"/>
                  </a:cubicBezTo>
                  <a:lnTo>
                    <a:pt x="52028" y="1269066"/>
                  </a:lnTo>
                  <a:cubicBezTo>
                    <a:pt x="23294" y="1269066"/>
                    <a:pt x="0" y="1245772"/>
                    <a:pt x="0" y="1217038"/>
                  </a:cubicBezTo>
                  <a:lnTo>
                    <a:pt x="0" y="52028"/>
                  </a:lnTo>
                  <a:cubicBezTo>
                    <a:pt x="0" y="23294"/>
                    <a:pt x="23294" y="0"/>
                    <a:pt x="52028" y="0"/>
                  </a:cubicBezTo>
                  <a:close/>
                </a:path>
              </a:pathLst>
            </a:custGeom>
            <a:solidFill>
              <a:srgbClr val="FFFFFF"/>
            </a:solidFill>
            <a:ln w="38100" cap="rnd">
              <a:solidFill>
                <a:srgbClr val="94C020"/>
              </a:solidFill>
              <a:prstDash val="solid"/>
              <a:round/>
            </a:ln>
          </p:spPr>
        </p:sp>
        <p:sp>
          <p:nvSpPr>
            <p:cNvPr name="TextBox 5" id="5"/>
            <p:cNvSpPr txBox="true"/>
            <p:nvPr/>
          </p:nvSpPr>
          <p:spPr>
            <a:xfrm>
              <a:off x="0" y="0"/>
              <a:ext cx="2059927" cy="1269066"/>
            </a:xfrm>
            <a:prstGeom prst="rect">
              <a:avLst/>
            </a:prstGeom>
          </p:spPr>
          <p:txBody>
            <a:bodyPr anchor="ctr" rtlCol="false" tIns="50800" lIns="50800" bIns="50800" rIns="50800"/>
            <a:lstStyle/>
            <a:p>
              <a:pPr algn="ctr">
                <a:lnSpc>
                  <a:spcPts val="2999"/>
                </a:lnSpc>
              </a:pPr>
            </a:p>
          </p:txBody>
        </p:sp>
      </p:grpSp>
      <p:grpSp>
        <p:nvGrpSpPr>
          <p:cNvPr name="Group 6" id="6"/>
          <p:cNvGrpSpPr/>
          <p:nvPr/>
        </p:nvGrpSpPr>
        <p:grpSpPr>
          <a:xfrm rot="0">
            <a:off x="9050848" y="3142657"/>
            <a:ext cx="7385492" cy="4583157"/>
            <a:chOff x="0" y="0"/>
            <a:chExt cx="1309780" cy="812800"/>
          </a:xfrm>
        </p:grpSpPr>
        <p:sp>
          <p:nvSpPr>
            <p:cNvPr name="Freeform 7" id="7"/>
            <p:cNvSpPr/>
            <p:nvPr/>
          </p:nvSpPr>
          <p:spPr>
            <a:xfrm flipH="false" flipV="false" rot="0">
              <a:off x="0" y="0"/>
              <a:ext cx="1309780" cy="812800"/>
            </a:xfrm>
            <a:custGeom>
              <a:avLst/>
              <a:gdLst/>
              <a:ahLst/>
              <a:cxnLst/>
              <a:rect r="r" b="b" t="t" l="l"/>
              <a:pathLst>
                <a:path h="812800" w="1309780">
                  <a:moveTo>
                    <a:pt x="24110" y="0"/>
                  </a:moveTo>
                  <a:lnTo>
                    <a:pt x="1285670" y="0"/>
                  </a:lnTo>
                  <a:cubicBezTo>
                    <a:pt x="1298986" y="0"/>
                    <a:pt x="1309780" y="10794"/>
                    <a:pt x="1309780" y="24110"/>
                  </a:cubicBezTo>
                  <a:lnTo>
                    <a:pt x="1309780" y="788690"/>
                  </a:lnTo>
                  <a:cubicBezTo>
                    <a:pt x="1309780" y="795084"/>
                    <a:pt x="1307240" y="801217"/>
                    <a:pt x="1302718" y="805738"/>
                  </a:cubicBezTo>
                  <a:cubicBezTo>
                    <a:pt x="1298197" y="810260"/>
                    <a:pt x="1292065" y="812800"/>
                    <a:pt x="1285670" y="812800"/>
                  </a:cubicBezTo>
                  <a:lnTo>
                    <a:pt x="24110" y="812800"/>
                  </a:lnTo>
                  <a:cubicBezTo>
                    <a:pt x="17716" y="812800"/>
                    <a:pt x="11583" y="810260"/>
                    <a:pt x="7062" y="805738"/>
                  </a:cubicBezTo>
                  <a:cubicBezTo>
                    <a:pt x="2540" y="801217"/>
                    <a:pt x="0" y="795084"/>
                    <a:pt x="0" y="788690"/>
                  </a:cubicBezTo>
                  <a:lnTo>
                    <a:pt x="0" y="24110"/>
                  </a:lnTo>
                  <a:cubicBezTo>
                    <a:pt x="0" y="17716"/>
                    <a:pt x="2540" y="11583"/>
                    <a:pt x="7062" y="7062"/>
                  </a:cubicBezTo>
                  <a:cubicBezTo>
                    <a:pt x="11583" y="2540"/>
                    <a:pt x="17716" y="0"/>
                    <a:pt x="24110" y="0"/>
                  </a:cubicBezTo>
                  <a:close/>
                </a:path>
              </a:pathLst>
            </a:custGeom>
            <a:blipFill>
              <a:blip r:embed="rId3"/>
              <a:stretch>
                <a:fillRect l="0" t="-2844" r="0" b="-2844"/>
              </a:stretch>
            </a:blipFill>
            <a:ln w="38100" cap="rnd">
              <a:solidFill>
                <a:srgbClr val="93C01F"/>
              </a:solidFill>
              <a:prstDash val="solid"/>
              <a:round/>
            </a:ln>
          </p:spPr>
        </p:sp>
      </p:grpSp>
      <p:sp>
        <p:nvSpPr>
          <p:cNvPr name="TextBox 8" id="8"/>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26</a:t>
            </a:r>
          </a:p>
          <a:p>
            <a:pPr algn="r">
              <a:lnSpc>
                <a:spcPts val="2160"/>
              </a:lnSpc>
            </a:pPr>
          </a:p>
        </p:txBody>
      </p:sp>
      <p:sp>
        <p:nvSpPr>
          <p:cNvPr name="TextBox 9" id="9"/>
          <p:cNvSpPr txBox="true"/>
          <p:nvPr/>
        </p:nvSpPr>
        <p:spPr>
          <a:xfrm rot="0">
            <a:off x="971992" y="1770683"/>
            <a:ext cx="11836974"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7. Agricultural Entrepreneurship </a:t>
            </a:r>
          </a:p>
        </p:txBody>
      </p:sp>
      <p:sp>
        <p:nvSpPr>
          <p:cNvPr name="TextBox 10" id="10"/>
          <p:cNvSpPr txBox="true"/>
          <p:nvPr/>
        </p:nvSpPr>
        <p:spPr>
          <a:xfrm rot="0">
            <a:off x="1807161" y="3823684"/>
            <a:ext cx="6717122" cy="3262734"/>
          </a:xfrm>
          <a:prstGeom prst="rect">
            <a:avLst/>
          </a:prstGeom>
        </p:spPr>
        <p:txBody>
          <a:bodyPr anchor="t" rtlCol="false" tIns="0" lIns="0" bIns="0" rIns="0">
            <a:spAutoFit/>
          </a:bodyPr>
          <a:lstStyle/>
          <a:p>
            <a:pPr algn="just">
              <a:lnSpc>
                <a:spcPts val="2328"/>
              </a:lnSpc>
              <a:spcBef>
                <a:spcPct val="0"/>
              </a:spcBef>
            </a:pPr>
            <a:r>
              <a:rPr lang="en-US" sz="1940" spc="17">
                <a:solidFill>
                  <a:srgbClr val="000000"/>
                </a:solidFill>
                <a:latin typeface="TT Rounds Condensed"/>
              </a:rPr>
              <a:t>Agriculture is one of the largest industries in the world, including fishing. </a:t>
            </a:r>
          </a:p>
          <a:p>
            <a:pPr algn="just">
              <a:lnSpc>
                <a:spcPts val="2328"/>
              </a:lnSpc>
              <a:spcBef>
                <a:spcPct val="0"/>
              </a:spcBef>
            </a:pPr>
          </a:p>
          <a:p>
            <a:pPr algn="just">
              <a:lnSpc>
                <a:spcPts val="2328"/>
              </a:lnSpc>
              <a:spcBef>
                <a:spcPct val="0"/>
              </a:spcBef>
            </a:pPr>
            <a:r>
              <a:rPr lang="en-US" sz="1940" spc="17">
                <a:solidFill>
                  <a:srgbClr val="000000"/>
                </a:solidFill>
                <a:latin typeface="TT Rounds Condensed"/>
              </a:rPr>
              <a:t>It contributes 3% of global GDP and employs more than one billion people, more than 26% of all workers worldwide, according to the International Labor Organization. This shows her enormous influence on the world. </a:t>
            </a:r>
          </a:p>
          <a:p>
            <a:pPr algn="just">
              <a:lnSpc>
                <a:spcPts val="2328"/>
              </a:lnSpc>
              <a:spcBef>
                <a:spcPct val="0"/>
              </a:spcBef>
            </a:pPr>
          </a:p>
          <a:p>
            <a:pPr algn="just">
              <a:lnSpc>
                <a:spcPts val="2328"/>
              </a:lnSpc>
              <a:spcBef>
                <a:spcPct val="0"/>
              </a:spcBef>
            </a:pPr>
            <a:r>
              <a:rPr lang="en-US" sz="1940" spc="18">
                <a:solidFill>
                  <a:srgbClr val="000000"/>
                </a:solidFill>
                <a:latin typeface="TT Rounds Condensed"/>
              </a:rPr>
              <a:t>However, about 500 million small farms worldwide do not make enough money to raise their family above the poverty line, according to the International Fund for Rural Development. </a:t>
            </a:r>
          </a:p>
        </p:txBody>
      </p:sp>
      <p:sp>
        <p:nvSpPr>
          <p:cNvPr name="TextBox 11" id="11"/>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Agricultural Entrepreneurship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1421615" y="2725288"/>
            <a:ext cx="5126951" cy="4836424"/>
          </a:xfrm>
          <a:custGeom>
            <a:avLst/>
            <a:gdLst/>
            <a:ahLst/>
            <a:cxnLst/>
            <a:rect r="r" b="b" t="t" l="l"/>
            <a:pathLst>
              <a:path h="4836424" w="5126951">
                <a:moveTo>
                  <a:pt x="0" y="0"/>
                </a:moveTo>
                <a:lnTo>
                  <a:pt x="5126951" y="0"/>
                </a:lnTo>
                <a:lnTo>
                  <a:pt x="5126951" y="4836424"/>
                </a:lnTo>
                <a:lnTo>
                  <a:pt x="0" y="4836424"/>
                </a:lnTo>
                <a:lnTo>
                  <a:pt x="0" y="0"/>
                </a:lnTo>
                <a:close/>
              </a:path>
            </a:pathLst>
          </a:custGeom>
          <a:blipFill>
            <a:blip r:embed="rId3"/>
            <a:stretch>
              <a:fillRect l="0" t="0" r="0" b="0"/>
            </a:stretch>
          </a:blipFill>
        </p:spPr>
      </p:sp>
      <p:sp>
        <p:nvSpPr>
          <p:cNvPr name="TextBox 4" id="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27</a:t>
            </a:r>
          </a:p>
          <a:p>
            <a:pPr algn="r">
              <a:lnSpc>
                <a:spcPts val="2160"/>
              </a:lnSpc>
            </a:pPr>
          </a:p>
        </p:txBody>
      </p:sp>
      <p:sp>
        <p:nvSpPr>
          <p:cNvPr name="TextBox 5" id="5"/>
          <p:cNvSpPr txBox="true"/>
          <p:nvPr/>
        </p:nvSpPr>
        <p:spPr>
          <a:xfrm rot="0">
            <a:off x="971992" y="1770683"/>
            <a:ext cx="11836974"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8. International Entrepreneurship</a:t>
            </a:r>
          </a:p>
        </p:txBody>
      </p:sp>
      <p:sp>
        <p:nvSpPr>
          <p:cNvPr name="TextBox 6" id="6"/>
          <p:cNvSpPr txBox="true"/>
          <p:nvPr/>
        </p:nvSpPr>
        <p:spPr>
          <a:xfrm rot="0">
            <a:off x="1487974" y="3362325"/>
            <a:ext cx="9207864" cy="3552825"/>
          </a:xfrm>
          <a:prstGeom prst="rect">
            <a:avLst/>
          </a:prstGeom>
        </p:spPr>
        <p:txBody>
          <a:bodyPr anchor="t" rtlCol="false" tIns="0" lIns="0" bIns="0" rIns="0">
            <a:spAutoFit/>
          </a:bodyPr>
          <a:lstStyle/>
          <a:p>
            <a:pPr algn="just">
              <a:lnSpc>
                <a:spcPts val="2328"/>
              </a:lnSpc>
            </a:pPr>
            <a:r>
              <a:rPr lang="en-US" sz="1940" spc="17">
                <a:solidFill>
                  <a:srgbClr val="000000"/>
                </a:solidFill>
                <a:latin typeface="TT Rounds Condensed"/>
              </a:rPr>
              <a:t>The strategic choices through which a business can operate internationally can be imports or exports.</a:t>
            </a:r>
          </a:p>
          <a:p>
            <a:pPr algn="just">
              <a:lnSpc>
                <a:spcPts val="2328"/>
              </a:lnSpc>
            </a:pPr>
          </a:p>
          <a:p>
            <a:pPr algn="just">
              <a:lnSpc>
                <a:spcPts val="2328"/>
              </a:lnSpc>
            </a:pPr>
            <a:r>
              <a:rPr lang="en-US" sz="1940" spc="17">
                <a:solidFill>
                  <a:srgbClr val="000000"/>
                </a:solidFill>
                <a:latin typeface="TT Rounds Condensed"/>
              </a:rPr>
              <a:t>Advantages of exporting: </a:t>
            </a:r>
          </a:p>
          <a:p>
            <a:pPr algn="just" marL="418974" indent="-209487" lvl="1">
              <a:lnSpc>
                <a:spcPts val="2328"/>
              </a:lnSpc>
              <a:buFont typeface="Arial"/>
              <a:buChar char="•"/>
            </a:pPr>
            <a:r>
              <a:rPr lang="en-US" sz="1940" spc="17">
                <a:solidFill>
                  <a:srgbClr val="000000"/>
                </a:solidFill>
                <a:latin typeface="TT Rounds Condensed"/>
              </a:rPr>
              <a:t>enhancing competitiveness</a:t>
            </a:r>
          </a:p>
          <a:p>
            <a:pPr algn="just" marL="418974" indent="-209487" lvl="1">
              <a:lnSpc>
                <a:spcPts val="2328"/>
              </a:lnSpc>
              <a:buFont typeface="Arial"/>
              <a:buChar char="•"/>
            </a:pPr>
            <a:r>
              <a:rPr lang="en-US" sz="1940" spc="17">
                <a:solidFill>
                  <a:srgbClr val="000000"/>
                </a:solidFill>
                <a:latin typeface="TT Rounds Condensed"/>
              </a:rPr>
              <a:t>increasing sales and profits</a:t>
            </a:r>
          </a:p>
          <a:p>
            <a:pPr algn="just" marL="418974" indent="-209487" lvl="1">
              <a:lnSpc>
                <a:spcPts val="2328"/>
              </a:lnSpc>
              <a:buFont typeface="Arial"/>
              <a:buChar char="•"/>
            </a:pPr>
            <a:r>
              <a:rPr lang="en-US" sz="1940" spc="17">
                <a:solidFill>
                  <a:srgbClr val="000000"/>
                </a:solidFill>
                <a:latin typeface="TT Rounds Condensed"/>
              </a:rPr>
              <a:t>gaining global market share</a:t>
            </a:r>
          </a:p>
          <a:p>
            <a:pPr algn="just" marL="418974" indent="-209487" lvl="1">
              <a:lnSpc>
                <a:spcPts val="2328"/>
              </a:lnSpc>
              <a:buFont typeface="Arial"/>
              <a:buChar char="•"/>
            </a:pPr>
            <a:r>
              <a:rPr lang="en-US" sz="1940" spc="17">
                <a:solidFill>
                  <a:srgbClr val="000000"/>
                </a:solidFill>
                <a:latin typeface="TT Rounds Condensed"/>
              </a:rPr>
              <a:t>reducing dependence on existing markets</a:t>
            </a:r>
          </a:p>
          <a:p>
            <a:pPr algn="just" marL="418974" indent="-209487" lvl="1">
              <a:lnSpc>
                <a:spcPts val="2328"/>
              </a:lnSpc>
              <a:buFont typeface="Arial"/>
              <a:buChar char="•"/>
            </a:pPr>
            <a:r>
              <a:rPr lang="en-US" sz="1940" spc="17">
                <a:solidFill>
                  <a:srgbClr val="000000"/>
                </a:solidFill>
                <a:latin typeface="TT Rounds Condensed"/>
              </a:rPr>
              <a:t>etc...</a:t>
            </a:r>
          </a:p>
          <a:p>
            <a:pPr algn="just">
              <a:lnSpc>
                <a:spcPts val="2328"/>
              </a:lnSpc>
            </a:pPr>
          </a:p>
          <a:p>
            <a:pPr algn="just">
              <a:lnSpc>
                <a:spcPts val="2328"/>
              </a:lnSpc>
            </a:pPr>
            <a:r>
              <a:rPr lang="en-US" sz="1940" spc="18">
                <a:solidFill>
                  <a:srgbClr val="000000"/>
                </a:solidFill>
                <a:latin typeface="TT Rounds Condensed"/>
              </a:rPr>
              <a:t>The biggest obstacles for international transactions are changes in the economy of the country of operation.</a:t>
            </a:r>
          </a:p>
        </p:txBody>
      </p:sp>
      <p:sp>
        <p:nvSpPr>
          <p:cNvPr name="TextBox 7" id="7"/>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International Entrepreneurship</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71992" y="1770683"/>
            <a:ext cx="11836974"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9. e - Entrepreneurship</a:t>
            </a:r>
          </a:p>
        </p:txBody>
      </p:sp>
      <p:sp>
        <p:nvSpPr>
          <p:cNvPr name="Freeform 4" id="4"/>
          <p:cNvSpPr/>
          <p:nvPr/>
        </p:nvSpPr>
        <p:spPr>
          <a:xfrm flipH="false" flipV="false" rot="0">
            <a:off x="12435098" y="2700523"/>
            <a:ext cx="4122196" cy="4657849"/>
          </a:xfrm>
          <a:custGeom>
            <a:avLst/>
            <a:gdLst/>
            <a:ahLst/>
            <a:cxnLst/>
            <a:rect r="r" b="b" t="t" l="l"/>
            <a:pathLst>
              <a:path h="4657849" w="4122196">
                <a:moveTo>
                  <a:pt x="0" y="0"/>
                </a:moveTo>
                <a:lnTo>
                  <a:pt x="4122196" y="0"/>
                </a:lnTo>
                <a:lnTo>
                  <a:pt x="4122196" y="4657849"/>
                </a:lnTo>
                <a:lnTo>
                  <a:pt x="0" y="46578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543282">
            <a:off x="13083441" y="4479447"/>
            <a:ext cx="3558562" cy="863775"/>
          </a:xfrm>
          <a:prstGeom prst="rect">
            <a:avLst/>
          </a:prstGeom>
        </p:spPr>
        <p:txBody>
          <a:bodyPr anchor="t" rtlCol="false" tIns="0" lIns="0" bIns="0" rIns="0">
            <a:spAutoFit/>
          </a:bodyPr>
          <a:lstStyle/>
          <a:p>
            <a:pPr algn="l">
              <a:lnSpc>
                <a:spcPts val="3796"/>
              </a:lnSpc>
              <a:spcBef>
                <a:spcPct val="0"/>
              </a:spcBef>
            </a:pPr>
            <a:r>
              <a:rPr lang="en-US" sz="3163" spc="29" u="sng">
                <a:solidFill>
                  <a:srgbClr val="94C020"/>
                </a:solidFill>
                <a:latin typeface="TT Rounds Condensed"/>
              </a:rPr>
              <a:t>E - commerce</a:t>
            </a:r>
          </a:p>
          <a:p>
            <a:pPr algn="l">
              <a:lnSpc>
                <a:spcPts val="3163"/>
              </a:lnSpc>
              <a:spcBef>
                <a:spcPct val="0"/>
              </a:spcBef>
            </a:pPr>
          </a:p>
        </p:txBody>
      </p:sp>
      <p:sp>
        <p:nvSpPr>
          <p:cNvPr name="TextBox 6" id="6"/>
          <p:cNvSpPr txBox="true"/>
          <p:nvPr/>
        </p:nvSpPr>
        <p:spPr>
          <a:xfrm rot="543282">
            <a:off x="12894233" y="5135175"/>
            <a:ext cx="2973478" cy="1627112"/>
          </a:xfrm>
          <a:prstGeom prst="rect">
            <a:avLst/>
          </a:prstGeom>
        </p:spPr>
        <p:txBody>
          <a:bodyPr anchor="t" rtlCol="false" tIns="0" lIns="0" bIns="0" rIns="0">
            <a:spAutoFit/>
          </a:bodyPr>
          <a:lstStyle/>
          <a:p>
            <a:pPr algn="l">
              <a:lnSpc>
                <a:spcPts val="2151"/>
              </a:lnSpc>
              <a:spcBef>
                <a:spcPct val="0"/>
              </a:spcBef>
            </a:pPr>
            <a:r>
              <a:rPr lang="en-US" sz="1792" spc="16">
                <a:solidFill>
                  <a:srgbClr val="000000"/>
                </a:solidFill>
                <a:latin typeface="TT Rounds Condensed"/>
              </a:rPr>
              <a:t>E-commerce is defined as the trade of goods and services carried out remotely by electronic means, i.e. based on the electronic transmission of data.</a:t>
            </a:r>
          </a:p>
        </p:txBody>
      </p:sp>
      <p:sp>
        <p:nvSpPr>
          <p:cNvPr name="Freeform 7" id="7"/>
          <p:cNvSpPr/>
          <p:nvPr/>
        </p:nvSpPr>
        <p:spPr>
          <a:xfrm flipH="true" flipV="false" rot="0">
            <a:off x="7199575" y="4806117"/>
            <a:ext cx="3685567" cy="2552255"/>
          </a:xfrm>
          <a:custGeom>
            <a:avLst/>
            <a:gdLst/>
            <a:ahLst/>
            <a:cxnLst/>
            <a:rect r="r" b="b" t="t" l="l"/>
            <a:pathLst>
              <a:path h="2552255" w="3685567">
                <a:moveTo>
                  <a:pt x="3685567" y="0"/>
                </a:moveTo>
                <a:lnTo>
                  <a:pt x="0" y="0"/>
                </a:lnTo>
                <a:lnTo>
                  <a:pt x="0" y="2552255"/>
                </a:lnTo>
                <a:lnTo>
                  <a:pt x="3685567" y="2552255"/>
                </a:lnTo>
                <a:lnTo>
                  <a:pt x="368556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28</a:t>
            </a:r>
          </a:p>
          <a:p>
            <a:pPr algn="r">
              <a:lnSpc>
                <a:spcPts val="2160"/>
              </a:lnSpc>
            </a:pPr>
          </a:p>
        </p:txBody>
      </p:sp>
      <p:sp>
        <p:nvSpPr>
          <p:cNvPr name="TextBox 9" id="9"/>
          <p:cNvSpPr txBox="true"/>
          <p:nvPr/>
        </p:nvSpPr>
        <p:spPr>
          <a:xfrm rot="0">
            <a:off x="1028700" y="3627658"/>
            <a:ext cx="9856442" cy="3371850"/>
          </a:xfrm>
          <a:prstGeom prst="rect">
            <a:avLst/>
          </a:prstGeom>
        </p:spPr>
        <p:txBody>
          <a:bodyPr anchor="t" rtlCol="false" tIns="0" lIns="0" bIns="0" rIns="0">
            <a:spAutoFit/>
          </a:bodyPr>
          <a:lstStyle/>
          <a:p>
            <a:pPr algn="l">
              <a:lnSpc>
                <a:spcPts val="2400"/>
              </a:lnSpc>
            </a:pPr>
            <a:r>
              <a:rPr lang="en-US" sz="2000" spc="18">
                <a:solidFill>
                  <a:srgbClr val="000000"/>
                </a:solidFill>
                <a:latin typeface="TT Rounds Condensed"/>
              </a:rPr>
              <a:t>Electronic Entrepreneurship is a set of business strategies that aim to support and transform specific areas of business activity, with the use of new technologies. </a:t>
            </a:r>
          </a:p>
          <a:p>
            <a:pPr algn="l">
              <a:lnSpc>
                <a:spcPts val="2400"/>
              </a:lnSpc>
            </a:pPr>
          </a:p>
          <a:p>
            <a:pPr algn="l">
              <a:lnSpc>
                <a:spcPts val="2400"/>
              </a:lnSpc>
            </a:pPr>
            <a:r>
              <a:rPr lang="en-US" sz="2000" spc="18">
                <a:solidFill>
                  <a:srgbClr val="000000"/>
                </a:solidFill>
                <a:latin typeface="TT Rounds Condensed"/>
              </a:rPr>
              <a:t>Today's main uses include: </a:t>
            </a:r>
          </a:p>
          <a:p>
            <a:pPr algn="l">
              <a:lnSpc>
                <a:spcPts val="2400"/>
              </a:lnSpc>
            </a:pPr>
          </a:p>
          <a:p>
            <a:pPr algn="l" marL="431801" indent="-215900" lvl="1">
              <a:lnSpc>
                <a:spcPts val="2400"/>
              </a:lnSpc>
              <a:buFont typeface="Arial"/>
              <a:buChar char="•"/>
            </a:pPr>
            <a:r>
              <a:rPr lang="en-US" sz="2000" spc="18">
                <a:solidFill>
                  <a:srgbClr val="000000"/>
                </a:solidFill>
                <a:latin typeface="TT Rounds Condensed"/>
              </a:rPr>
              <a:t>automating, simplifying, and redefining business processes</a:t>
            </a:r>
          </a:p>
          <a:p>
            <a:pPr algn="l" marL="431801" indent="-215900" lvl="1">
              <a:lnSpc>
                <a:spcPts val="2400"/>
              </a:lnSpc>
              <a:buFont typeface="Arial"/>
              <a:buChar char="•"/>
            </a:pPr>
            <a:r>
              <a:rPr lang="en-US" sz="2000" spc="18">
                <a:solidFill>
                  <a:srgbClr val="000000"/>
                </a:solidFill>
                <a:latin typeface="TT Rounds Condensed"/>
              </a:rPr>
              <a:t>the creation of personalized relationships</a:t>
            </a:r>
          </a:p>
          <a:p>
            <a:pPr algn="l" marL="431801" indent="-215900" lvl="1">
              <a:lnSpc>
                <a:spcPts val="2400"/>
              </a:lnSpc>
              <a:buFont typeface="Arial"/>
              <a:buChar char="•"/>
            </a:pPr>
            <a:r>
              <a:rPr lang="en-US" sz="2000" spc="18">
                <a:solidFill>
                  <a:srgbClr val="000000"/>
                </a:solidFill>
                <a:latin typeface="TT Rounds Condensed"/>
              </a:rPr>
              <a:t>improving quality and creating services/products</a:t>
            </a:r>
          </a:p>
          <a:p>
            <a:pPr algn="l" marL="431801" indent="-215900" lvl="1">
              <a:lnSpc>
                <a:spcPts val="2400"/>
              </a:lnSpc>
              <a:buFont typeface="Arial"/>
              <a:buChar char="•"/>
            </a:pPr>
            <a:r>
              <a:rPr lang="en-US" sz="2000" spc="18">
                <a:solidFill>
                  <a:srgbClr val="000000"/>
                </a:solidFill>
                <a:latin typeface="TT Rounds Condensed"/>
              </a:rPr>
              <a:t>reducing costs </a:t>
            </a:r>
          </a:p>
          <a:p>
            <a:pPr algn="l" marL="431801" indent="-215900" lvl="1">
              <a:lnSpc>
                <a:spcPts val="2400"/>
              </a:lnSpc>
              <a:buFont typeface="Arial"/>
              <a:buChar char="•"/>
            </a:pPr>
            <a:r>
              <a:rPr lang="en-US" sz="2000" spc="18">
                <a:solidFill>
                  <a:srgbClr val="000000"/>
                </a:solidFill>
                <a:latin typeface="TT Rounds Condensed"/>
              </a:rPr>
              <a:t>increasing the profit margin </a:t>
            </a:r>
          </a:p>
          <a:p>
            <a:pPr algn="l">
              <a:lnSpc>
                <a:spcPts val="2400"/>
              </a:lnSpc>
              <a:spcBef>
                <a:spcPct val="0"/>
              </a:spcBef>
            </a:pPr>
          </a:p>
        </p:txBody>
      </p:sp>
      <p:sp>
        <p:nvSpPr>
          <p:cNvPr name="TextBox 10" id="10"/>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e - Entrepreneurship</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171869" y="3753035"/>
            <a:ext cx="5246732" cy="4473379"/>
          </a:xfrm>
          <a:custGeom>
            <a:avLst/>
            <a:gdLst/>
            <a:ahLst/>
            <a:cxnLst/>
            <a:rect r="r" b="b" t="t" l="l"/>
            <a:pathLst>
              <a:path h="4473379" w="5246732">
                <a:moveTo>
                  <a:pt x="0" y="0"/>
                </a:moveTo>
                <a:lnTo>
                  <a:pt x="5246732" y="0"/>
                </a:lnTo>
                <a:lnTo>
                  <a:pt x="5246732" y="4473379"/>
                </a:lnTo>
                <a:lnTo>
                  <a:pt x="0" y="4473379"/>
                </a:lnTo>
                <a:lnTo>
                  <a:pt x="0" y="0"/>
                </a:lnTo>
                <a:close/>
              </a:path>
            </a:pathLst>
          </a:custGeom>
          <a:blipFill>
            <a:blip r:embed="rId3"/>
            <a:stretch>
              <a:fillRect l="-20036" t="-4087" r="-17802" b="-3746"/>
            </a:stretch>
          </a:blipFill>
        </p:spPr>
      </p:sp>
      <p:sp>
        <p:nvSpPr>
          <p:cNvPr name="TextBox 4" id="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29</a:t>
            </a:r>
          </a:p>
          <a:p>
            <a:pPr algn="r">
              <a:lnSpc>
                <a:spcPts val="2160"/>
              </a:lnSpc>
            </a:pPr>
          </a:p>
        </p:txBody>
      </p:sp>
      <p:sp>
        <p:nvSpPr>
          <p:cNvPr name="TextBox 5" id="5"/>
          <p:cNvSpPr txBox="true"/>
          <p:nvPr/>
        </p:nvSpPr>
        <p:spPr>
          <a:xfrm rot="0">
            <a:off x="971992" y="1770683"/>
            <a:ext cx="12656908"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10. Sustainable - Green - Cyclical Entrepreneurship</a:t>
            </a:r>
          </a:p>
        </p:txBody>
      </p:sp>
      <p:sp>
        <p:nvSpPr>
          <p:cNvPr name="TextBox 6" id="6"/>
          <p:cNvSpPr txBox="true"/>
          <p:nvPr/>
        </p:nvSpPr>
        <p:spPr>
          <a:xfrm rot="0">
            <a:off x="1904331" y="3039206"/>
            <a:ext cx="5641878" cy="858057"/>
          </a:xfrm>
          <a:prstGeom prst="rect">
            <a:avLst/>
          </a:prstGeom>
        </p:spPr>
        <p:txBody>
          <a:bodyPr anchor="t" rtlCol="false" tIns="0" lIns="0" bIns="0" rIns="0">
            <a:spAutoFit/>
          </a:bodyPr>
          <a:lstStyle/>
          <a:p>
            <a:pPr algn="l">
              <a:lnSpc>
                <a:spcPts val="3729"/>
              </a:lnSpc>
              <a:spcBef>
                <a:spcPct val="0"/>
              </a:spcBef>
            </a:pPr>
            <a:r>
              <a:rPr lang="en-US" sz="3107" spc="29" u="sng">
                <a:solidFill>
                  <a:srgbClr val="94C020"/>
                </a:solidFill>
                <a:latin typeface="TT Rounds Condensed"/>
              </a:rPr>
              <a:t>10.1 Sustainable Entrepreneurship</a:t>
            </a:r>
          </a:p>
          <a:p>
            <a:pPr algn="l">
              <a:lnSpc>
                <a:spcPts val="3107"/>
              </a:lnSpc>
              <a:spcBef>
                <a:spcPct val="0"/>
              </a:spcBef>
            </a:pPr>
          </a:p>
        </p:txBody>
      </p:sp>
      <p:sp>
        <p:nvSpPr>
          <p:cNvPr name="TextBox 7" id="7"/>
          <p:cNvSpPr txBox="true"/>
          <p:nvPr/>
        </p:nvSpPr>
        <p:spPr>
          <a:xfrm rot="0">
            <a:off x="10790532" y="3039206"/>
            <a:ext cx="4793037" cy="858057"/>
          </a:xfrm>
          <a:prstGeom prst="rect">
            <a:avLst/>
          </a:prstGeom>
        </p:spPr>
        <p:txBody>
          <a:bodyPr anchor="t" rtlCol="false" tIns="0" lIns="0" bIns="0" rIns="0">
            <a:spAutoFit/>
          </a:bodyPr>
          <a:lstStyle/>
          <a:p>
            <a:pPr algn="l">
              <a:lnSpc>
                <a:spcPts val="3729"/>
              </a:lnSpc>
              <a:spcBef>
                <a:spcPct val="0"/>
              </a:spcBef>
            </a:pPr>
            <a:r>
              <a:rPr lang="en-US" sz="3107" spc="29" u="sng">
                <a:solidFill>
                  <a:srgbClr val="94C020"/>
                </a:solidFill>
                <a:latin typeface="TT Rounds Condensed"/>
              </a:rPr>
              <a:t>10.2 Green entrepreneurship </a:t>
            </a:r>
          </a:p>
          <a:p>
            <a:pPr algn="l">
              <a:lnSpc>
                <a:spcPts val="3107"/>
              </a:lnSpc>
              <a:spcBef>
                <a:spcPct val="0"/>
              </a:spcBef>
            </a:pPr>
          </a:p>
        </p:txBody>
      </p:sp>
      <p:grpSp>
        <p:nvGrpSpPr>
          <p:cNvPr name="Group 8" id="8"/>
          <p:cNvGrpSpPr/>
          <p:nvPr/>
        </p:nvGrpSpPr>
        <p:grpSpPr>
          <a:xfrm rot="0">
            <a:off x="10790532" y="3897263"/>
            <a:ext cx="4793037" cy="3879625"/>
            <a:chOff x="0" y="0"/>
            <a:chExt cx="1255958" cy="1016609"/>
          </a:xfrm>
        </p:grpSpPr>
        <p:sp>
          <p:nvSpPr>
            <p:cNvPr name="Freeform 9" id="9"/>
            <p:cNvSpPr/>
            <p:nvPr/>
          </p:nvSpPr>
          <p:spPr>
            <a:xfrm flipH="false" flipV="false" rot="0">
              <a:off x="0" y="0"/>
              <a:ext cx="1255958" cy="1016609"/>
            </a:xfrm>
            <a:custGeom>
              <a:avLst/>
              <a:gdLst/>
              <a:ahLst/>
              <a:cxnLst/>
              <a:rect r="r" b="b" t="t" l="l"/>
              <a:pathLst>
                <a:path h="1016609" w="1255958">
                  <a:moveTo>
                    <a:pt x="82377" y="0"/>
                  </a:moveTo>
                  <a:lnTo>
                    <a:pt x="1173581" y="0"/>
                  </a:lnTo>
                  <a:cubicBezTo>
                    <a:pt x="1195429" y="0"/>
                    <a:pt x="1216382" y="8679"/>
                    <a:pt x="1231830" y="24128"/>
                  </a:cubicBezTo>
                  <a:cubicBezTo>
                    <a:pt x="1247279" y="39577"/>
                    <a:pt x="1255958" y="60530"/>
                    <a:pt x="1255958" y="82377"/>
                  </a:cubicBezTo>
                  <a:lnTo>
                    <a:pt x="1255958" y="934232"/>
                  </a:lnTo>
                  <a:cubicBezTo>
                    <a:pt x="1255958" y="979728"/>
                    <a:pt x="1219076" y="1016609"/>
                    <a:pt x="1173581" y="1016609"/>
                  </a:cubicBezTo>
                  <a:lnTo>
                    <a:pt x="82377" y="1016609"/>
                  </a:lnTo>
                  <a:cubicBezTo>
                    <a:pt x="36882" y="1016609"/>
                    <a:pt x="0" y="979728"/>
                    <a:pt x="0" y="934232"/>
                  </a:cubicBezTo>
                  <a:lnTo>
                    <a:pt x="0" y="82377"/>
                  </a:lnTo>
                  <a:cubicBezTo>
                    <a:pt x="0" y="36882"/>
                    <a:pt x="36882" y="0"/>
                    <a:pt x="82377" y="0"/>
                  </a:cubicBezTo>
                  <a:close/>
                </a:path>
              </a:pathLst>
            </a:custGeom>
            <a:solidFill>
              <a:srgbClr val="FFFFFF"/>
            </a:solidFill>
            <a:ln w="38100" cap="rnd">
              <a:solidFill>
                <a:srgbClr val="94C020"/>
              </a:solidFill>
              <a:prstDash val="solid"/>
              <a:round/>
            </a:ln>
          </p:spPr>
        </p:sp>
        <p:sp>
          <p:nvSpPr>
            <p:cNvPr name="TextBox 10" id="10"/>
            <p:cNvSpPr txBox="true"/>
            <p:nvPr/>
          </p:nvSpPr>
          <p:spPr>
            <a:xfrm>
              <a:off x="0" y="0"/>
              <a:ext cx="1255958" cy="1016609"/>
            </a:xfrm>
            <a:prstGeom prst="rect">
              <a:avLst/>
            </a:prstGeom>
          </p:spPr>
          <p:txBody>
            <a:bodyPr anchor="ctr" rtlCol="false" tIns="50800" lIns="50800" bIns="50800" rIns="50800"/>
            <a:lstStyle/>
            <a:p>
              <a:pPr algn="ctr">
                <a:lnSpc>
                  <a:spcPts val="2999"/>
                </a:lnSpc>
              </a:pPr>
            </a:p>
          </p:txBody>
        </p:sp>
      </p:grpSp>
      <p:sp>
        <p:nvSpPr>
          <p:cNvPr name="TextBox 11" id="11"/>
          <p:cNvSpPr txBox="true"/>
          <p:nvPr/>
        </p:nvSpPr>
        <p:spPr>
          <a:xfrm rot="0">
            <a:off x="11175141" y="4416277"/>
            <a:ext cx="4023820" cy="2841597"/>
          </a:xfrm>
          <a:prstGeom prst="rect">
            <a:avLst/>
          </a:prstGeom>
        </p:spPr>
        <p:txBody>
          <a:bodyPr anchor="t" rtlCol="false" tIns="0" lIns="0" bIns="0" rIns="0">
            <a:spAutoFit/>
          </a:bodyPr>
          <a:lstStyle/>
          <a:p>
            <a:pPr algn="l">
              <a:lnSpc>
                <a:spcPts val="2486"/>
              </a:lnSpc>
              <a:spcBef>
                <a:spcPct val="0"/>
              </a:spcBef>
            </a:pPr>
            <a:r>
              <a:rPr lang="en-US" sz="2071" spc="19">
                <a:solidFill>
                  <a:srgbClr val="000000"/>
                </a:solidFill>
                <a:latin typeface="TT Rounds Condensed Bold"/>
              </a:rPr>
              <a:t>"Green entrepreneurship"</a:t>
            </a:r>
            <a:r>
              <a:rPr lang="en-US" sz="2071" spc="19">
                <a:solidFill>
                  <a:srgbClr val="000000"/>
                </a:solidFill>
                <a:latin typeface="TT Rounds Condensed"/>
              </a:rPr>
              <a:t> is the name given to that form of </a:t>
            </a:r>
            <a:r>
              <a:rPr lang="en-US" sz="2071" spc="19">
                <a:solidFill>
                  <a:srgbClr val="000000"/>
                </a:solidFill>
                <a:latin typeface="TT Rounds Condensed"/>
              </a:rPr>
              <a:t>economic activity </a:t>
            </a:r>
            <a:r>
              <a:rPr lang="en-US" sz="2071" spc="19">
                <a:solidFill>
                  <a:srgbClr val="000000"/>
                </a:solidFill>
                <a:latin typeface="TT Rounds Condensed"/>
              </a:rPr>
              <a:t>that puts the </a:t>
            </a:r>
            <a:r>
              <a:rPr lang="en-US" sz="2071" spc="19">
                <a:solidFill>
                  <a:srgbClr val="000000"/>
                </a:solidFill>
                <a:latin typeface="TT Rounds Condensed Bold"/>
              </a:rPr>
              <a:t>protection of the environment </a:t>
            </a:r>
            <a:r>
              <a:rPr lang="en-US" sz="2071" spc="19">
                <a:solidFill>
                  <a:srgbClr val="000000"/>
                </a:solidFill>
                <a:latin typeface="TT Rounds Condensed"/>
              </a:rPr>
              <a:t>and nature in general at the center of its strategy. The </a:t>
            </a:r>
            <a:r>
              <a:rPr lang="en-US" sz="2071" spc="19">
                <a:solidFill>
                  <a:srgbClr val="000000"/>
                </a:solidFill>
                <a:latin typeface="TT Rounds Condensed Bold"/>
              </a:rPr>
              <a:t>"green business" </a:t>
            </a:r>
            <a:r>
              <a:rPr lang="en-US" sz="2071" spc="19">
                <a:solidFill>
                  <a:srgbClr val="000000"/>
                </a:solidFill>
                <a:latin typeface="TT Rounds Condensed"/>
              </a:rPr>
              <a:t>maintains a positive attitude towards the protection of the environment in all its activities. </a:t>
            </a:r>
          </a:p>
        </p:txBody>
      </p:sp>
      <p:sp>
        <p:nvSpPr>
          <p:cNvPr name="TextBox 12" id="12"/>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Sustainable - Green - Cyclical Entrepreneurship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888285" y="3556119"/>
            <a:ext cx="16511430" cy="4128872"/>
            <a:chOff x="0" y="0"/>
            <a:chExt cx="22015240" cy="5505163"/>
          </a:xfrm>
        </p:grpSpPr>
        <p:grpSp>
          <p:nvGrpSpPr>
            <p:cNvPr name="Group 4" id="4"/>
            <p:cNvGrpSpPr/>
            <p:nvPr/>
          </p:nvGrpSpPr>
          <p:grpSpPr>
            <a:xfrm rot="0">
              <a:off x="113142" y="0"/>
              <a:ext cx="10537112" cy="979456"/>
              <a:chOff x="0" y="0"/>
              <a:chExt cx="2081405" cy="193473"/>
            </a:xfrm>
          </p:grpSpPr>
          <p:sp>
            <p:nvSpPr>
              <p:cNvPr name="Freeform 5" id="5"/>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6" id="6"/>
              <p:cNvSpPr txBox="true"/>
              <p:nvPr/>
            </p:nvSpPr>
            <p:spPr>
              <a:xfrm>
                <a:off x="0" y="0"/>
                <a:ext cx="2081405" cy="193473"/>
              </a:xfrm>
              <a:prstGeom prst="rect">
                <a:avLst/>
              </a:prstGeom>
            </p:spPr>
            <p:txBody>
              <a:bodyPr anchor="ctr" rtlCol="false" tIns="50800" lIns="50800" bIns="50800" rIns="50800"/>
              <a:lstStyle/>
              <a:p>
                <a:pPr algn="ctr">
                  <a:lnSpc>
                    <a:spcPts val="2999"/>
                  </a:lnSpc>
                </a:pPr>
              </a:p>
            </p:txBody>
          </p:sp>
        </p:grpSp>
        <p:grpSp>
          <p:nvGrpSpPr>
            <p:cNvPr name="Group 7" id="7"/>
            <p:cNvGrpSpPr/>
            <p:nvPr/>
          </p:nvGrpSpPr>
          <p:grpSpPr>
            <a:xfrm rot="-5400000">
              <a:off x="279393" y="-279393"/>
              <a:ext cx="979456" cy="1538242"/>
              <a:chOff x="0" y="0"/>
              <a:chExt cx="597485" cy="938354"/>
            </a:xfrm>
          </p:grpSpPr>
          <p:sp>
            <p:nvSpPr>
              <p:cNvPr name="Freeform 8" id="8"/>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9" id="9"/>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sp>
          <p:nvSpPr>
            <p:cNvPr name="TextBox 10" id="10"/>
            <p:cNvSpPr txBox="true"/>
            <p:nvPr/>
          </p:nvSpPr>
          <p:spPr>
            <a:xfrm rot="0">
              <a:off x="1456689" y="267478"/>
              <a:ext cx="9337955" cy="425450"/>
            </a:xfrm>
            <a:prstGeom prst="rect">
              <a:avLst/>
            </a:prstGeom>
          </p:spPr>
          <p:txBody>
            <a:bodyPr anchor="t" rtlCol="false" tIns="0" lIns="0" bIns="0" rIns="0">
              <a:spAutoFit/>
            </a:bodyPr>
            <a:lstStyle/>
            <a:p>
              <a:pPr algn="ctr">
                <a:lnSpc>
                  <a:spcPts val="2400"/>
                </a:lnSpc>
                <a:spcBef>
                  <a:spcPct val="0"/>
                </a:spcBef>
              </a:pPr>
              <a:r>
                <a:rPr lang="en-US" sz="2000" spc="18">
                  <a:solidFill>
                    <a:srgbClr val="000000"/>
                  </a:solidFill>
                  <a:latin typeface="TT Rounds Condensed"/>
                </a:rPr>
                <a:t>Entrepreneurship, Entrepreneur, Entrepreneurial opportunity</a:t>
              </a:r>
            </a:p>
          </p:txBody>
        </p:sp>
        <p:grpSp>
          <p:nvGrpSpPr>
            <p:cNvPr name="Group 11" id="11"/>
            <p:cNvGrpSpPr/>
            <p:nvPr/>
          </p:nvGrpSpPr>
          <p:grpSpPr>
            <a:xfrm rot="0">
              <a:off x="113142" y="1131427"/>
              <a:ext cx="10537112" cy="979456"/>
              <a:chOff x="0" y="0"/>
              <a:chExt cx="2081405" cy="193473"/>
            </a:xfrm>
          </p:grpSpPr>
          <p:sp>
            <p:nvSpPr>
              <p:cNvPr name="Freeform 12" id="12"/>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13" id="13"/>
              <p:cNvSpPr txBox="true"/>
              <p:nvPr/>
            </p:nvSpPr>
            <p:spPr>
              <a:xfrm>
                <a:off x="0" y="-19050"/>
                <a:ext cx="2081405" cy="212523"/>
              </a:xfrm>
              <a:prstGeom prst="rect">
                <a:avLst/>
              </a:prstGeom>
            </p:spPr>
            <p:txBody>
              <a:bodyPr anchor="ctr" rtlCol="false" tIns="50800" lIns="50800" bIns="50800" rIns="50800"/>
              <a:lstStyle/>
              <a:p>
                <a:pPr algn="l">
                  <a:lnSpc>
                    <a:spcPts val="2400"/>
                  </a:lnSpc>
                </a:pPr>
                <a:r>
                  <a:rPr lang="en-US" sz="2000" spc="18">
                    <a:solidFill>
                      <a:srgbClr val="000000"/>
                    </a:solidFill>
                    <a:latin typeface="TT Rounds Condensed"/>
                  </a:rPr>
                  <a:t>                         Entrepreneurial Enviroment</a:t>
                </a:r>
              </a:p>
            </p:txBody>
          </p:sp>
        </p:grpSp>
        <p:grpSp>
          <p:nvGrpSpPr>
            <p:cNvPr name="Group 14" id="14"/>
            <p:cNvGrpSpPr/>
            <p:nvPr/>
          </p:nvGrpSpPr>
          <p:grpSpPr>
            <a:xfrm rot="-5400000">
              <a:off x="279393" y="852034"/>
              <a:ext cx="979456" cy="1538242"/>
              <a:chOff x="0" y="0"/>
              <a:chExt cx="597485" cy="938354"/>
            </a:xfrm>
          </p:grpSpPr>
          <p:sp>
            <p:nvSpPr>
              <p:cNvPr name="Freeform 15" id="15"/>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16" id="16"/>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17" id="17"/>
            <p:cNvGrpSpPr/>
            <p:nvPr/>
          </p:nvGrpSpPr>
          <p:grpSpPr>
            <a:xfrm rot="0">
              <a:off x="113142" y="2262853"/>
              <a:ext cx="10537112" cy="979456"/>
              <a:chOff x="0" y="0"/>
              <a:chExt cx="2081405" cy="193473"/>
            </a:xfrm>
          </p:grpSpPr>
          <p:sp>
            <p:nvSpPr>
              <p:cNvPr name="Freeform 18" id="18"/>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19" id="19"/>
              <p:cNvSpPr txBox="true"/>
              <p:nvPr/>
            </p:nvSpPr>
            <p:spPr>
              <a:xfrm>
                <a:off x="0" y="-19050"/>
                <a:ext cx="2081405" cy="212523"/>
              </a:xfrm>
              <a:prstGeom prst="rect">
                <a:avLst/>
              </a:prstGeom>
            </p:spPr>
            <p:txBody>
              <a:bodyPr anchor="ctr" rtlCol="false" tIns="50800" lIns="50800" bIns="50800" rIns="50800"/>
              <a:lstStyle/>
              <a:p>
                <a:pPr algn="l">
                  <a:lnSpc>
                    <a:spcPts val="2400"/>
                  </a:lnSpc>
                </a:pPr>
                <a:r>
                  <a:rPr lang="en-US" sz="2000" spc="18">
                    <a:solidFill>
                      <a:srgbClr val="000000"/>
                    </a:solidFill>
                    <a:latin typeface="TT Rounds Condensed"/>
                  </a:rPr>
                  <a:t>                         Business Model Canvas</a:t>
                </a:r>
              </a:p>
            </p:txBody>
          </p:sp>
        </p:grpSp>
        <p:grpSp>
          <p:nvGrpSpPr>
            <p:cNvPr name="Group 20" id="20"/>
            <p:cNvGrpSpPr/>
            <p:nvPr/>
          </p:nvGrpSpPr>
          <p:grpSpPr>
            <a:xfrm rot="-5400000">
              <a:off x="279393" y="1983461"/>
              <a:ext cx="979456" cy="1538242"/>
              <a:chOff x="0" y="0"/>
              <a:chExt cx="597485" cy="938354"/>
            </a:xfrm>
          </p:grpSpPr>
          <p:sp>
            <p:nvSpPr>
              <p:cNvPr name="Freeform 21" id="21"/>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22" id="22"/>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23" id="23"/>
            <p:cNvGrpSpPr/>
            <p:nvPr/>
          </p:nvGrpSpPr>
          <p:grpSpPr>
            <a:xfrm rot="0">
              <a:off x="113142" y="3394280"/>
              <a:ext cx="10537112" cy="979456"/>
              <a:chOff x="0" y="0"/>
              <a:chExt cx="2081405" cy="193473"/>
            </a:xfrm>
          </p:grpSpPr>
          <p:sp>
            <p:nvSpPr>
              <p:cNvPr name="Freeform 24" id="24"/>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25" id="25"/>
              <p:cNvSpPr txBox="true"/>
              <p:nvPr/>
            </p:nvSpPr>
            <p:spPr>
              <a:xfrm>
                <a:off x="0" y="-19050"/>
                <a:ext cx="2081405" cy="212523"/>
              </a:xfrm>
              <a:prstGeom prst="rect">
                <a:avLst/>
              </a:prstGeom>
            </p:spPr>
            <p:txBody>
              <a:bodyPr anchor="ctr" rtlCol="false" tIns="50800" lIns="50800" bIns="50800" rIns="50800"/>
              <a:lstStyle/>
              <a:p>
                <a:pPr algn="l">
                  <a:lnSpc>
                    <a:spcPts val="2400"/>
                  </a:lnSpc>
                </a:pPr>
                <a:r>
                  <a:rPr lang="en-US" sz="2000" spc="18">
                    <a:solidFill>
                      <a:srgbClr val="000000"/>
                    </a:solidFill>
                    <a:latin typeface="TT Rounds Condensed"/>
                  </a:rPr>
                  <a:t>                         Business Plan</a:t>
                </a:r>
              </a:p>
            </p:txBody>
          </p:sp>
        </p:grpSp>
        <p:grpSp>
          <p:nvGrpSpPr>
            <p:cNvPr name="Group 26" id="26"/>
            <p:cNvGrpSpPr/>
            <p:nvPr/>
          </p:nvGrpSpPr>
          <p:grpSpPr>
            <a:xfrm rot="-5400000">
              <a:off x="279393" y="3114887"/>
              <a:ext cx="979456" cy="1538242"/>
              <a:chOff x="0" y="0"/>
              <a:chExt cx="597485" cy="938354"/>
            </a:xfrm>
          </p:grpSpPr>
          <p:sp>
            <p:nvSpPr>
              <p:cNvPr name="Freeform 27" id="27"/>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28" id="28"/>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29" id="29"/>
            <p:cNvGrpSpPr/>
            <p:nvPr/>
          </p:nvGrpSpPr>
          <p:grpSpPr>
            <a:xfrm rot="0">
              <a:off x="113142" y="4525707"/>
              <a:ext cx="10537112" cy="979456"/>
              <a:chOff x="0" y="0"/>
              <a:chExt cx="2081405" cy="193473"/>
            </a:xfrm>
          </p:grpSpPr>
          <p:sp>
            <p:nvSpPr>
              <p:cNvPr name="Freeform 30" id="30"/>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31" id="31"/>
              <p:cNvSpPr txBox="true"/>
              <p:nvPr/>
            </p:nvSpPr>
            <p:spPr>
              <a:xfrm>
                <a:off x="0" y="-19050"/>
                <a:ext cx="2081405" cy="212523"/>
              </a:xfrm>
              <a:prstGeom prst="rect">
                <a:avLst/>
              </a:prstGeom>
            </p:spPr>
            <p:txBody>
              <a:bodyPr anchor="ctr" rtlCol="false" tIns="50800" lIns="50800" bIns="50800" rIns="50800"/>
              <a:lstStyle/>
              <a:p>
                <a:pPr algn="l">
                  <a:lnSpc>
                    <a:spcPts val="2400"/>
                  </a:lnSpc>
                </a:pPr>
                <a:r>
                  <a:rPr lang="en-US" sz="2000" spc="18">
                    <a:solidFill>
                      <a:srgbClr val="000000"/>
                    </a:solidFill>
                    <a:latin typeface="TT Rounds Condensed"/>
                  </a:rPr>
                  <a:t>                         Funding</a:t>
                </a:r>
              </a:p>
            </p:txBody>
          </p:sp>
        </p:grpSp>
        <p:grpSp>
          <p:nvGrpSpPr>
            <p:cNvPr name="Group 32" id="32"/>
            <p:cNvGrpSpPr/>
            <p:nvPr/>
          </p:nvGrpSpPr>
          <p:grpSpPr>
            <a:xfrm rot="-5400000">
              <a:off x="279393" y="4246314"/>
              <a:ext cx="979456" cy="1538242"/>
              <a:chOff x="0" y="0"/>
              <a:chExt cx="597485" cy="938354"/>
            </a:xfrm>
          </p:grpSpPr>
          <p:sp>
            <p:nvSpPr>
              <p:cNvPr name="Freeform 33" id="33"/>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34" id="34"/>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35" id="35"/>
            <p:cNvGrpSpPr/>
            <p:nvPr/>
          </p:nvGrpSpPr>
          <p:grpSpPr>
            <a:xfrm rot="0">
              <a:off x="11478128" y="0"/>
              <a:ext cx="10537112" cy="979456"/>
              <a:chOff x="0" y="0"/>
              <a:chExt cx="2081405" cy="193473"/>
            </a:xfrm>
          </p:grpSpPr>
          <p:sp>
            <p:nvSpPr>
              <p:cNvPr name="Freeform 36" id="36"/>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37" id="37"/>
              <p:cNvSpPr txBox="true"/>
              <p:nvPr/>
            </p:nvSpPr>
            <p:spPr>
              <a:xfrm>
                <a:off x="0" y="0"/>
                <a:ext cx="2081405" cy="193473"/>
              </a:xfrm>
              <a:prstGeom prst="rect">
                <a:avLst/>
              </a:prstGeom>
            </p:spPr>
            <p:txBody>
              <a:bodyPr anchor="ctr" rtlCol="false" tIns="50800" lIns="50800" bIns="50800" rIns="50800"/>
              <a:lstStyle/>
              <a:p>
                <a:pPr algn="ctr">
                  <a:lnSpc>
                    <a:spcPts val="2999"/>
                  </a:lnSpc>
                </a:pPr>
              </a:p>
            </p:txBody>
          </p:sp>
        </p:grpSp>
        <p:grpSp>
          <p:nvGrpSpPr>
            <p:cNvPr name="Group 38" id="38"/>
            <p:cNvGrpSpPr/>
            <p:nvPr/>
          </p:nvGrpSpPr>
          <p:grpSpPr>
            <a:xfrm rot="-5400000">
              <a:off x="11644379" y="-279393"/>
              <a:ext cx="979456" cy="1538242"/>
              <a:chOff x="0" y="0"/>
              <a:chExt cx="597485" cy="938354"/>
            </a:xfrm>
          </p:grpSpPr>
          <p:sp>
            <p:nvSpPr>
              <p:cNvPr name="Freeform 39" id="39"/>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40" id="40"/>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sp>
          <p:nvSpPr>
            <p:cNvPr name="TextBox 41" id="41"/>
            <p:cNvSpPr txBox="true"/>
            <p:nvPr/>
          </p:nvSpPr>
          <p:spPr>
            <a:xfrm rot="0">
              <a:off x="12677284" y="267478"/>
              <a:ext cx="9337955" cy="4254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       Spatial Planning - Clusters - Industrial Areas</a:t>
              </a:r>
            </a:p>
          </p:txBody>
        </p:sp>
        <p:grpSp>
          <p:nvGrpSpPr>
            <p:cNvPr name="Group 42" id="42"/>
            <p:cNvGrpSpPr/>
            <p:nvPr/>
          </p:nvGrpSpPr>
          <p:grpSpPr>
            <a:xfrm rot="0">
              <a:off x="11478128" y="1131427"/>
              <a:ext cx="10537112" cy="979456"/>
              <a:chOff x="0" y="0"/>
              <a:chExt cx="2081405" cy="193473"/>
            </a:xfrm>
          </p:grpSpPr>
          <p:sp>
            <p:nvSpPr>
              <p:cNvPr name="Freeform 43" id="43"/>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44" id="44"/>
              <p:cNvSpPr txBox="true"/>
              <p:nvPr/>
            </p:nvSpPr>
            <p:spPr>
              <a:xfrm>
                <a:off x="0" y="0"/>
                <a:ext cx="2081405" cy="193473"/>
              </a:xfrm>
              <a:prstGeom prst="rect">
                <a:avLst/>
              </a:prstGeom>
            </p:spPr>
            <p:txBody>
              <a:bodyPr anchor="ctr" rtlCol="false" tIns="50800" lIns="50800" bIns="50800" rIns="50800"/>
              <a:lstStyle/>
              <a:p>
                <a:pPr algn="ctr">
                  <a:lnSpc>
                    <a:spcPts val="2999"/>
                  </a:lnSpc>
                </a:pPr>
              </a:p>
            </p:txBody>
          </p:sp>
        </p:grpSp>
        <p:grpSp>
          <p:nvGrpSpPr>
            <p:cNvPr name="Group 45" id="45"/>
            <p:cNvGrpSpPr/>
            <p:nvPr/>
          </p:nvGrpSpPr>
          <p:grpSpPr>
            <a:xfrm rot="-5400000">
              <a:off x="11644379" y="852034"/>
              <a:ext cx="979456" cy="1538242"/>
              <a:chOff x="0" y="0"/>
              <a:chExt cx="597485" cy="938354"/>
            </a:xfrm>
          </p:grpSpPr>
          <p:sp>
            <p:nvSpPr>
              <p:cNvPr name="Freeform 46" id="46"/>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47" id="47"/>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48" id="48"/>
            <p:cNvGrpSpPr/>
            <p:nvPr/>
          </p:nvGrpSpPr>
          <p:grpSpPr>
            <a:xfrm rot="0">
              <a:off x="11478128" y="2262853"/>
              <a:ext cx="10537112" cy="979456"/>
              <a:chOff x="0" y="0"/>
              <a:chExt cx="2081405" cy="193473"/>
            </a:xfrm>
          </p:grpSpPr>
          <p:sp>
            <p:nvSpPr>
              <p:cNvPr name="Freeform 49" id="49"/>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50" id="50"/>
              <p:cNvSpPr txBox="true"/>
              <p:nvPr/>
            </p:nvSpPr>
            <p:spPr>
              <a:xfrm>
                <a:off x="0" y="0"/>
                <a:ext cx="2081405" cy="193473"/>
              </a:xfrm>
              <a:prstGeom prst="rect">
                <a:avLst/>
              </a:prstGeom>
            </p:spPr>
            <p:txBody>
              <a:bodyPr anchor="ctr" rtlCol="false" tIns="50800" lIns="50800" bIns="50800" rIns="50800"/>
              <a:lstStyle/>
              <a:p>
                <a:pPr algn="ctr">
                  <a:lnSpc>
                    <a:spcPts val="2999"/>
                  </a:lnSpc>
                </a:pPr>
              </a:p>
            </p:txBody>
          </p:sp>
        </p:grpSp>
        <p:grpSp>
          <p:nvGrpSpPr>
            <p:cNvPr name="Group 51" id="51"/>
            <p:cNvGrpSpPr/>
            <p:nvPr/>
          </p:nvGrpSpPr>
          <p:grpSpPr>
            <a:xfrm rot="-5400000">
              <a:off x="11644379" y="1983461"/>
              <a:ext cx="979456" cy="1538242"/>
              <a:chOff x="0" y="0"/>
              <a:chExt cx="597485" cy="938354"/>
            </a:xfrm>
          </p:grpSpPr>
          <p:sp>
            <p:nvSpPr>
              <p:cNvPr name="Freeform 52" id="52"/>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53" id="53"/>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54" id="54"/>
            <p:cNvGrpSpPr/>
            <p:nvPr/>
          </p:nvGrpSpPr>
          <p:grpSpPr>
            <a:xfrm rot="0">
              <a:off x="11478128" y="3394280"/>
              <a:ext cx="10537112" cy="979456"/>
              <a:chOff x="0" y="0"/>
              <a:chExt cx="2081405" cy="193473"/>
            </a:xfrm>
          </p:grpSpPr>
          <p:sp>
            <p:nvSpPr>
              <p:cNvPr name="Freeform 55" id="55"/>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56" id="56"/>
              <p:cNvSpPr txBox="true"/>
              <p:nvPr/>
            </p:nvSpPr>
            <p:spPr>
              <a:xfrm>
                <a:off x="0" y="0"/>
                <a:ext cx="2081405" cy="193473"/>
              </a:xfrm>
              <a:prstGeom prst="rect">
                <a:avLst/>
              </a:prstGeom>
            </p:spPr>
            <p:txBody>
              <a:bodyPr anchor="ctr" rtlCol="false" tIns="50800" lIns="50800" bIns="50800" rIns="50800"/>
              <a:lstStyle/>
              <a:p>
                <a:pPr algn="ctr">
                  <a:lnSpc>
                    <a:spcPts val="2999"/>
                  </a:lnSpc>
                </a:pPr>
              </a:p>
            </p:txBody>
          </p:sp>
        </p:grpSp>
        <p:grpSp>
          <p:nvGrpSpPr>
            <p:cNvPr name="Group 57" id="57"/>
            <p:cNvGrpSpPr/>
            <p:nvPr/>
          </p:nvGrpSpPr>
          <p:grpSpPr>
            <a:xfrm rot="-5400000">
              <a:off x="11644379" y="3114887"/>
              <a:ext cx="979456" cy="1538242"/>
              <a:chOff x="0" y="0"/>
              <a:chExt cx="597485" cy="938354"/>
            </a:xfrm>
          </p:grpSpPr>
          <p:sp>
            <p:nvSpPr>
              <p:cNvPr name="Freeform 58" id="58"/>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59" id="59"/>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grpSp>
          <p:nvGrpSpPr>
            <p:cNvPr name="Group 60" id="60"/>
            <p:cNvGrpSpPr/>
            <p:nvPr/>
          </p:nvGrpSpPr>
          <p:grpSpPr>
            <a:xfrm rot="0">
              <a:off x="11478128" y="4525707"/>
              <a:ext cx="10537112" cy="979456"/>
              <a:chOff x="0" y="0"/>
              <a:chExt cx="2081405" cy="193473"/>
            </a:xfrm>
          </p:grpSpPr>
          <p:sp>
            <p:nvSpPr>
              <p:cNvPr name="Freeform 61" id="61"/>
              <p:cNvSpPr/>
              <p:nvPr/>
            </p:nvSpPr>
            <p:spPr>
              <a:xfrm flipH="false" flipV="false" rot="0">
                <a:off x="0" y="0"/>
                <a:ext cx="2081405" cy="193473"/>
              </a:xfrm>
              <a:custGeom>
                <a:avLst/>
                <a:gdLst/>
                <a:ahLst/>
                <a:cxnLst/>
                <a:rect r="r" b="b" t="t" l="l"/>
                <a:pathLst>
                  <a:path h="193473" w="2081405">
                    <a:moveTo>
                      <a:pt x="49962" y="0"/>
                    </a:moveTo>
                    <a:lnTo>
                      <a:pt x="2031443" y="0"/>
                    </a:lnTo>
                    <a:cubicBezTo>
                      <a:pt x="2044694" y="0"/>
                      <a:pt x="2057402" y="5264"/>
                      <a:pt x="2066771" y="14633"/>
                    </a:cubicBezTo>
                    <a:cubicBezTo>
                      <a:pt x="2076141" y="24003"/>
                      <a:pt x="2081405" y="36711"/>
                      <a:pt x="2081405" y="49962"/>
                    </a:cubicBezTo>
                    <a:lnTo>
                      <a:pt x="2081405" y="143511"/>
                    </a:lnTo>
                    <a:cubicBezTo>
                      <a:pt x="2081405" y="171104"/>
                      <a:pt x="2059036" y="193473"/>
                      <a:pt x="2031443" y="193473"/>
                    </a:cubicBezTo>
                    <a:lnTo>
                      <a:pt x="49962" y="193473"/>
                    </a:lnTo>
                    <a:cubicBezTo>
                      <a:pt x="36711" y="193473"/>
                      <a:pt x="24003" y="188209"/>
                      <a:pt x="14633" y="178839"/>
                    </a:cubicBezTo>
                    <a:cubicBezTo>
                      <a:pt x="5264" y="169470"/>
                      <a:pt x="0" y="156762"/>
                      <a:pt x="0" y="143511"/>
                    </a:cubicBezTo>
                    <a:lnTo>
                      <a:pt x="0" y="49962"/>
                    </a:lnTo>
                    <a:cubicBezTo>
                      <a:pt x="0" y="36711"/>
                      <a:pt x="5264" y="24003"/>
                      <a:pt x="14633" y="14633"/>
                    </a:cubicBezTo>
                    <a:cubicBezTo>
                      <a:pt x="24003" y="5264"/>
                      <a:pt x="36711" y="0"/>
                      <a:pt x="49962" y="0"/>
                    </a:cubicBezTo>
                    <a:close/>
                  </a:path>
                </a:pathLst>
              </a:custGeom>
              <a:solidFill>
                <a:srgbClr val="F2F2F2"/>
              </a:solidFill>
            </p:spPr>
          </p:sp>
          <p:sp>
            <p:nvSpPr>
              <p:cNvPr name="TextBox 62" id="62"/>
              <p:cNvSpPr txBox="true"/>
              <p:nvPr/>
            </p:nvSpPr>
            <p:spPr>
              <a:xfrm>
                <a:off x="0" y="0"/>
                <a:ext cx="2081405" cy="193473"/>
              </a:xfrm>
              <a:prstGeom prst="rect">
                <a:avLst/>
              </a:prstGeom>
            </p:spPr>
            <p:txBody>
              <a:bodyPr anchor="ctr" rtlCol="false" tIns="50800" lIns="50800" bIns="50800" rIns="50800"/>
              <a:lstStyle/>
              <a:p>
                <a:pPr algn="ctr">
                  <a:lnSpc>
                    <a:spcPts val="2999"/>
                  </a:lnSpc>
                </a:pPr>
              </a:p>
            </p:txBody>
          </p:sp>
        </p:grpSp>
        <p:grpSp>
          <p:nvGrpSpPr>
            <p:cNvPr name="Group 63" id="63"/>
            <p:cNvGrpSpPr/>
            <p:nvPr/>
          </p:nvGrpSpPr>
          <p:grpSpPr>
            <a:xfrm rot="-5400000">
              <a:off x="11644379" y="4246314"/>
              <a:ext cx="979456" cy="1538242"/>
              <a:chOff x="0" y="0"/>
              <a:chExt cx="597485" cy="938354"/>
            </a:xfrm>
          </p:grpSpPr>
          <p:sp>
            <p:nvSpPr>
              <p:cNvPr name="Freeform 64" id="64"/>
              <p:cNvSpPr/>
              <p:nvPr/>
            </p:nvSpPr>
            <p:spPr>
              <a:xfrm flipH="false" flipV="false" rot="0">
                <a:off x="0" y="0"/>
                <a:ext cx="597485" cy="938354"/>
              </a:xfrm>
              <a:custGeom>
                <a:avLst/>
                <a:gdLst/>
                <a:ahLst/>
                <a:cxnLst/>
                <a:rect r="r" b="b" t="t" l="l"/>
                <a:pathLst>
                  <a:path h="938354" w="597485">
                    <a:moveTo>
                      <a:pt x="199269" y="19070"/>
                    </a:moveTo>
                    <a:cubicBezTo>
                      <a:pt x="229802" y="7556"/>
                      <a:pt x="264725" y="0"/>
                      <a:pt x="298903" y="0"/>
                    </a:cubicBezTo>
                    <a:cubicBezTo>
                      <a:pt x="333083" y="0"/>
                      <a:pt x="365972" y="6476"/>
                      <a:pt x="396281" y="17990"/>
                    </a:cubicBezTo>
                    <a:cubicBezTo>
                      <a:pt x="396927" y="18350"/>
                      <a:pt x="397571" y="18350"/>
                      <a:pt x="398216" y="18710"/>
                    </a:cubicBezTo>
                    <a:cubicBezTo>
                      <a:pt x="512038" y="64765"/>
                      <a:pt x="595873" y="186379"/>
                      <a:pt x="597485" y="331291"/>
                    </a:cubicBezTo>
                    <a:lnTo>
                      <a:pt x="597485" y="938354"/>
                    </a:lnTo>
                    <a:lnTo>
                      <a:pt x="0" y="938354"/>
                    </a:lnTo>
                    <a:lnTo>
                      <a:pt x="0" y="331741"/>
                    </a:lnTo>
                    <a:cubicBezTo>
                      <a:pt x="1612" y="185660"/>
                      <a:pt x="84157" y="64045"/>
                      <a:pt x="199269" y="19070"/>
                    </a:cubicBezTo>
                    <a:close/>
                  </a:path>
                </a:pathLst>
              </a:custGeom>
              <a:solidFill>
                <a:srgbClr val="93C01F"/>
              </a:solidFill>
            </p:spPr>
          </p:sp>
          <p:sp>
            <p:nvSpPr>
              <p:cNvPr name="TextBox 65" id="65"/>
              <p:cNvSpPr txBox="true"/>
              <p:nvPr/>
            </p:nvSpPr>
            <p:spPr>
              <a:xfrm>
                <a:off x="0" y="127000"/>
                <a:ext cx="597485" cy="811354"/>
              </a:xfrm>
              <a:prstGeom prst="rect">
                <a:avLst/>
              </a:prstGeom>
            </p:spPr>
            <p:txBody>
              <a:bodyPr anchor="ctr" rtlCol="false" tIns="50800" lIns="50800" bIns="50800" rIns="50800"/>
              <a:lstStyle/>
              <a:p>
                <a:pPr algn="ctr">
                  <a:lnSpc>
                    <a:spcPts val="2999"/>
                  </a:lnSpc>
                </a:pPr>
              </a:p>
            </p:txBody>
          </p:sp>
        </p:grpSp>
        <p:sp>
          <p:nvSpPr>
            <p:cNvPr name="TextBox 66" id="66"/>
            <p:cNvSpPr txBox="true"/>
            <p:nvPr/>
          </p:nvSpPr>
          <p:spPr>
            <a:xfrm rot="0">
              <a:off x="12677284" y="1398905"/>
              <a:ext cx="9337955" cy="4254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       Agricultural Entrepreneurship</a:t>
              </a:r>
            </a:p>
          </p:txBody>
        </p:sp>
        <p:sp>
          <p:nvSpPr>
            <p:cNvPr name="TextBox 67" id="67"/>
            <p:cNvSpPr txBox="true"/>
            <p:nvPr/>
          </p:nvSpPr>
          <p:spPr>
            <a:xfrm rot="0">
              <a:off x="12677284" y="2530332"/>
              <a:ext cx="9337955" cy="4254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       International Entrepreneurship</a:t>
              </a:r>
            </a:p>
          </p:txBody>
        </p:sp>
        <p:sp>
          <p:nvSpPr>
            <p:cNvPr name="TextBox 68" id="68"/>
            <p:cNvSpPr txBox="true"/>
            <p:nvPr/>
          </p:nvSpPr>
          <p:spPr>
            <a:xfrm rot="0">
              <a:off x="12677284" y="3661758"/>
              <a:ext cx="9337955" cy="4254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       e - Entrepreneurship</a:t>
              </a:r>
            </a:p>
          </p:txBody>
        </p:sp>
        <p:sp>
          <p:nvSpPr>
            <p:cNvPr name="TextBox 69" id="69"/>
            <p:cNvSpPr txBox="true"/>
            <p:nvPr/>
          </p:nvSpPr>
          <p:spPr>
            <a:xfrm rot="0">
              <a:off x="12677284" y="4793185"/>
              <a:ext cx="9337955" cy="4254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       Sustainable – Green – Cyclical Entrepreneurship</a:t>
              </a:r>
            </a:p>
          </p:txBody>
        </p:sp>
        <p:sp>
          <p:nvSpPr>
            <p:cNvPr name="TextBox 70" id="70"/>
            <p:cNvSpPr txBox="true"/>
            <p:nvPr/>
          </p:nvSpPr>
          <p:spPr>
            <a:xfrm rot="0">
              <a:off x="622665" y="1837"/>
              <a:ext cx="356989"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1</a:t>
              </a:r>
            </a:p>
          </p:txBody>
        </p:sp>
        <p:sp>
          <p:nvSpPr>
            <p:cNvPr name="TextBox 71" id="71"/>
            <p:cNvSpPr txBox="true"/>
            <p:nvPr/>
          </p:nvSpPr>
          <p:spPr>
            <a:xfrm rot="0">
              <a:off x="612446" y="1133263"/>
              <a:ext cx="377428"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2</a:t>
              </a:r>
            </a:p>
          </p:txBody>
        </p:sp>
        <p:sp>
          <p:nvSpPr>
            <p:cNvPr name="TextBox 72" id="72"/>
            <p:cNvSpPr txBox="true"/>
            <p:nvPr/>
          </p:nvSpPr>
          <p:spPr>
            <a:xfrm rot="0">
              <a:off x="601036" y="2264690"/>
              <a:ext cx="400248"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3</a:t>
              </a:r>
            </a:p>
          </p:txBody>
        </p:sp>
        <p:sp>
          <p:nvSpPr>
            <p:cNvPr name="TextBox 73" id="73"/>
            <p:cNvSpPr txBox="true"/>
            <p:nvPr/>
          </p:nvSpPr>
          <p:spPr>
            <a:xfrm rot="0">
              <a:off x="590419" y="3396117"/>
              <a:ext cx="421481"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4</a:t>
              </a:r>
            </a:p>
          </p:txBody>
        </p:sp>
        <p:sp>
          <p:nvSpPr>
            <p:cNvPr name="TextBox 74" id="74"/>
            <p:cNvSpPr txBox="true"/>
            <p:nvPr/>
          </p:nvSpPr>
          <p:spPr>
            <a:xfrm rot="0">
              <a:off x="597365" y="4527544"/>
              <a:ext cx="407591"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5</a:t>
              </a:r>
            </a:p>
          </p:txBody>
        </p:sp>
        <p:sp>
          <p:nvSpPr>
            <p:cNvPr name="TextBox 75" id="75"/>
            <p:cNvSpPr txBox="true"/>
            <p:nvPr/>
          </p:nvSpPr>
          <p:spPr>
            <a:xfrm rot="0">
              <a:off x="11985292" y="1837"/>
              <a:ext cx="439341"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6</a:t>
              </a:r>
            </a:p>
          </p:txBody>
        </p:sp>
        <p:sp>
          <p:nvSpPr>
            <p:cNvPr name="TextBox 76" id="76"/>
            <p:cNvSpPr txBox="true"/>
            <p:nvPr/>
          </p:nvSpPr>
          <p:spPr>
            <a:xfrm rot="0">
              <a:off x="12033413" y="1133263"/>
              <a:ext cx="343098"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7</a:t>
              </a:r>
            </a:p>
          </p:txBody>
        </p:sp>
        <p:sp>
          <p:nvSpPr>
            <p:cNvPr name="TextBox 77" id="77"/>
            <p:cNvSpPr txBox="true"/>
            <p:nvPr/>
          </p:nvSpPr>
          <p:spPr>
            <a:xfrm rot="0">
              <a:off x="11997595" y="2264690"/>
              <a:ext cx="414734"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8</a:t>
              </a:r>
            </a:p>
          </p:txBody>
        </p:sp>
        <p:sp>
          <p:nvSpPr>
            <p:cNvPr name="TextBox 78" id="78"/>
            <p:cNvSpPr txBox="true"/>
            <p:nvPr/>
          </p:nvSpPr>
          <p:spPr>
            <a:xfrm rot="0">
              <a:off x="11986284" y="3396117"/>
              <a:ext cx="437356"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9</a:t>
              </a:r>
            </a:p>
          </p:txBody>
        </p:sp>
        <p:sp>
          <p:nvSpPr>
            <p:cNvPr name="TextBox 79" id="79"/>
            <p:cNvSpPr txBox="true"/>
            <p:nvPr/>
          </p:nvSpPr>
          <p:spPr>
            <a:xfrm rot="0">
              <a:off x="11790228" y="4527544"/>
              <a:ext cx="829469" cy="890058"/>
            </a:xfrm>
            <a:prstGeom prst="rect">
              <a:avLst/>
            </a:prstGeom>
          </p:spPr>
          <p:txBody>
            <a:bodyPr anchor="t" rtlCol="false" tIns="0" lIns="0" bIns="0" rIns="0">
              <a:spAutoFit/>
            </a:bodyPr>
            <a:lstStyle/>
            <a:p>
              <a:pPr algn="ctr">
                <a:lnSpc>
                  <a:spcPts val="5600"/>
                </a:lnSpc>
              </a:pPr>
              <a:r>
                <a:rPr lang="en-US" sz="4000">
                  <a:solidFill>
                    <a:srgbClr val="FFFFFF"/>
                  </a:solidFill>
                  <a:latin typeface="Canva Sans Bold"/>
                </a:rPr>
                <a:t>10</a:t>
              </a:r>
            </a:p>
          </p:txBody>
        </p:sp>
      </p:grpSp>
      <p:sp>
        <p:nvSpPr>
          <p:cNvPr name="TextBox 80" id="80"/>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  Entrepreneurial Skills / Sub Unit: content</a:t>
            </a:r>
          </a:p>
        </p:txBody>
      </p:sp>
      <p:sp>
        <p:nvSpPr>
          <p:cNvPr name="TextBox 81" id="81"/>
          <p:cNvSpPr txBox="true"/>
          <p:nvPr/>
        </p:nvSpPr>
        <p:spPr>
          <a:xfrm rot="0">
            <a:off x="16436340" y="9580245"/>
            <a:ext cx="502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3</a:t>
            </a:r>
          </a:p>
        </p:txBody>
      </p:sp>
      <p:sp>
        <p:nvSpPr>
          <p:cNvPr name="TextBox 82" id="82"/>
          <p:cNvSpPr txBox="true"/>
          <p:nvPr/>
        </p:nvSpPr>
        <p:spPr>
          <a:xfrm rot="0">
            <a:off x="747870" y="1815085"/>
            <a:ext cx="3017150" cy="982982"/>
          </a:xfrm>
          <a:prstGeom prst="rect">
            <a:avLst/>
          </a:prstGeom>
        </p:spPr>
        <p:txBody>
          <a:bodyPr anchor="t" rtlCol="false" tIns="0" lIns="0" bIns="0" rIns="0">
            <a:spAutoFit/>
          </a:bodyPr>
          <a:lstStyle/>
          <a:p>
            <a:pPr algn="ctr">
              <a:lnSpc>
                <a:spcPts val="7560"/>
              </a:lnSpc>
            </a:pPr>
            <a:r>
              <a:rPr lang="en-US" sz="7000" spc="65">
                <a:solidFill>
                  <a:srgbClr val="94C020"/>
                </a:solidFill>
                <a:latin typeface="TT Rounds Condensed Bold"/>
              </a:rPr>
              <a:t>Content</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8682327" y="4917394"/>
            <a:ext cx="5989636" cy="3555232"/>
          </a:xfrm>
          <a:custGeom>
            <a:avLst/>
            <a:gdLst/>
            <a:ahLst/>
            <a:cxnLst/>
            <a:rect r="r" b="b" t="t" l="l"/>
            <a:pathLst>
              <a:path h="3555232" w="5989636">
                <a:moveTo>
                  <a:pt x="0" y="0"/>
                </a:moveTo>
                <a:lnTo>
                  <a:pt x="5989636" y="0"/>
                </a:lnTo>
                <a:lnTo>
                  <a:pt x="5989636" y="3555232"/>
                </a:lnTo>
                <a:lnTo>
                  <a:pt x="0" y="3555232"/>
                </a:lnTo>
                <a:lnTo>
                  <a:pt x="0" y="0"/>
                </a:lnTo>
                <a:close/>
              </a:path>
            </a:pathLst>
          </a:custGeom>
          <a:blipFill>
            <a:blip r:embed="rId3"/>
            <a:stretch>
              <a:fillRect l="0" t="-63963" r="0" b="0"/>
            </a:stretch>
          </a:blipFill>
        </p:spPr>
      </p:sp>
      <p:sp>
        <p:nvSpPr>
          <p:cNvPr name="Freeform 4" id="4"/>
          <p:cNvSpPr/>
          <p:nvPr/>
        </p:nvSpPr>
        <p:spPr>
          <a:xfrm flipH="false" flipV="false" rot="0">
            <a:off x="2310569" y="5875592"/>
            <a:ext cx="5645562" cy="1177689"/>
          </a:xfrm>
          <a:custGeom>
            <a:avLst/>
            <a:gdLst/>
            <a:ahLst/>
            <a:cxnLst/>
            <a:rect r="r" b="b" t="t" l="l"/>
            <a:pathLst>
              <a:path h="1177689" w="5645562">
                <a:moveTo>
                  <a:pt x="0" y="0"/>
                </a:moveTo>
                <a:lnTo>
                  <a:pt x="5645562" y="0"/>
                </a:lnTo>
                <a:lnTo>
                  <a:pt x="5645562" y="1177689"/>
                </a:lnTo>
                <a:lnTo>
                  <a:pt x="0" y="1177689"/>
                </a:lnTo>
                <a:lnTo>
                  <a:pt x="0" y="0"/>
                </a:lnTo>
                <a:close/>
              </a:path>
            </a:pathLst>
          </a:custGeom>
          <a:blipFill>
            <a:blip r:embed="rId3"/>
            <a:stretch>
              <a:fillRect l="0" t="0" r="0" b="-366542"/>
            </a:stretch>
          </a:blipFill>
        </p:spPr>
      </p:sp>
      <p:sp>
        <p:nvSpPr>
          <p:cNvPr name="Freeform 5" id="5"/>
          <p:cNvSpPr/>
          <p:nvPr/>
        </p:nvSpPr>
        <p:spPr>
          <a:xfrm flipH="false" flipV="false" rot="0">
            <a:off x="3767721" y="5329381"/>
            <a:ext cx="2731258" cy="2731258"/>
          </a:xfrm>
          <a:custGeom>
            <a:avLst/>
            <a:gdLst/>
            <a:ahLst/>
            <a:cxnLst/>
            <a:rect r="r" b="b" t="t" l="l"/>
            <a:pathLst>
              <a:path h="2731258" w="2731258">
                <a:moveTo>
                  <a:pt x="0" y="0"/>
                </a:moveTo>
                <a:lnTo>
                  <a:pt x="2731258" y="0"/>
                </a:lnTo>
                <a:lnTo>
                  <a:pt x="2731258" y="2731258"/>
                </a:lnTo>
                <a:lnTo>
                  <a:pt x="0" y="2731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628900" y="5261777"/>
            <a:ext cx="1492536" cy="1552704"/>
          </a:xfrm>
          <a:custGeom>
            <a:avLst/>
            <a:gdLst/>
            <a:ahLst/>
            <a:cxnLst/>
            <a:rect r="r" b="b" t="t" l="l"/>
            <a:pathLst>
              <a:path h="1552704" w="1492536">
                <a:moveTo>
                  <a:pt x="0" y="0"/>
                </a:moveTo>
                <a:lnTo>
                  <a:pt x="1492536" y="0"/>
                </a:lnTo>
                <a:lnTo>
                  <a:pt x="1492536" y="1552704"/>
                </a:lnTo>
                <a:lnTo>
                  <a:pt x="0" y="15527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30</a:t>
            </a:r>
          </a:p>
          <a:p>
            <a:pPr algn="r">
              <a:lnSpc>
                <a:spcPts val="2160"/>
              </a:lnSpc>
            </a:pPr>
          </a:p>
        </p:txBody>
      </p:sp>
      <p:sp>
        <p:nvSpPr>
          <p:cNvPr name="TextBox 8" id="8"/>
          <p:cNvSpPr txBox="true"/>
          <p:nvPr/>
        </p:nvSpPr>
        <p:spPr>
          <a:xfrm rot="0">
            <a:off x="971992" y="1770683"/>
            <a:ext cx="12656908"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10. Sustainable - Green - Cyclical Entrepreneurship</a:t>
            </a:r>
          </a:p>
        </p:txBody>
      </p:sp>
      <p:sp>
        <p:nvSpPr>
          <p:cNvPr name="TextBox 9" id="9"/>
          <p:cNvSpPr txBox="true"/>
          <p:nvPr/>
        </p:nvSpPr>
        <p:spPr>
          <a:xfrm rot="0">
            <a:off x="971992" y="2895851"/>
            <a:ext cx="13887066" cy="819150"/>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10.3 Circular Economy and Entrepreneurship </a:t>
            </a:r>
          </a:p>
          <a:p>
            <a:pPr algn="l">
              <a:lnSpc>
                <a:spcPts val="2999"/>
              </a:lnSpc>
              <a:spcBef>
                <a:spcPct val="0"/>
              </a:spcBef>
            </a:pPr>
          </a:p>
        </p:txBody>
      </p:sp>
      <p:sp>
        <p:nvSpPr>
          <p:cNvPr name="TextBox 10" id="10"/>
          <p:cNvSpPr txBox="true"/>
          <p:nvPr/>
        </p:nvSpPr>
        <p:spPr>
          <a:xfrm rot="0">
            <a:off x="995059" y="3564562"/>
            <a:ext cx="16297882" cy="9334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Circular development is a model of economic, social, and environmental production and consumption that aims to build a sustainable society based on a circular model. It aims to develop recyclable and sustainable resources to protect society from waste. The aim is to enable economies and societies in general to become more autonomous and sustainable. </a:t>
            </a:r>
          </a:p>
        </p:txBody>
      </p:sp>
      <p:sp>
        <p:nvSpPr>
          <p:cNvPr name="TextBox 11" id="11"/>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Sustainable - Green - Cyclical Entrepreneurship</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034647" y="3807273"/>
            <a:ext cx="4401693" cy="4412725"/>
          </a:xfrm>
          <a:custGeom>
            <a:avLst/>
            <a:gdLst/>
            <a:ahLst/>
            <a:cxnLst/>
            <a:rect r="r" b="b" t="t" l="l"/>
            <a:pathLst>
              <a:path h="4412725" w="4401693">
                <a:moveTo>
                  <a:pt x="0" y="0"/>
                </a:moveTo>
                <a:lnTo>
                  <a:pt x="4401693" y="0"/>
                </a:lnTo>
                <a:lnTo>
                  <a:pt x="4401693" y="4412725"/>
                </a:lnTo>
                <a:lnTo>
                  <a:pt x="0" y="44127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Entrepreneurship, Entrepreneur, Entrepreneurial opportunity</a:t>
            </a:r>
          </a:p>
        </p:txBody>
      </p:sp>
      <p:sp>
        <p:nvSpPr>
          <p:cNvPr name="TextBox 5" id="5"/>
          <p:cNvSpPr txBox="true"/>
          <p:nvPr/>
        </p:nvSpPr>
        <p:spPr>
          <a:xfrm rot="0">
            <a:off x="16436340" y="9580245"/>
            <a:ext cx="502920" cy="456248"/>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4</a:t>
            </a:r>
          </a:p>
        </p:txBody>
      </p:sp>
      <p:sp>
        <p:nvSpPr>
          <p:cNvPr name="TextBox 6" id="6"/>
          <p:cNvSpPr txBox="true"/>
          <p:nvPr/>
        </p:nvSpPr>
        <p:spPr>
          <a:xfrm rot="0">
            <a:off x="343784" y="1816471"/>
            <a:ext cx="16344016" cy="630555"/>
          </a:xfrm>
          <a:prstGeom prst="rect">
            <a:avLst/>
          </a:prstGeom>
        </p:spPr>
        <p:txBody>
          <a:bodyPr anchor="t" rtlCol="false" tIns="0" lIns="0" bIns="0" rIns="0">
            <a:spAutoFit/>
          </a:bodyPr>
          <a:lstStyle/>
          <a:p>
            <a:pPr algn="l" marL="971553" indent="-485777" lvl="1">
              <a:lnSpc>
                <a:spcPts val="4860"/>
              </a:lnSpc>
              <a:buAutoNum type="arabicPeriod" startAt="1"/>
            </a:pPr>
            <a:r>
              <a:rPr lang="en-US" sz="4500" spc="42">
                <a:solidFill>
                  <a:srgbClr val="94C020"/>
                </a:solidFill>
                <a:latin typeface="TT Rounds Condensed Bold"/>
              </a:rPr>
              <a:t>Entrepreneurship, Entrepreneur, Entrepreneurial opportunity</a:t>
            </a:r>
          </a:p>
        </p:txBody>
      </p:sp>
      <p:sp>
        <p:nvSpPr>
          <p:cNvPr name="TextBox 7" id="7"/>
          <p:cNvSpPr txBox="true"/>
          <p:nvPr/>
        </p:nvSpPr>
        <p:spPr>
          <a:xfrm rot="0">
            <a:off x="1028700" y="2850881"/>
            <a:ext cx="3358455" cy="1190625"/>
          </a:xfrm>
          <a:prstGeom prst="rect">
            <a:avLst/>
          </a:prstGeom>
        </p:spPr>
        <p:txBody>
          <a:bodyPr anchor="t" rtlCol="false" tIns="0" lIns="0" bIns="0" rIns="0">
            <a:spAutoFit/>
          </a:bodyPr>
          <a:lstStyle/>
          <a:p>
            <a:pPr algn="l">
              <a:lnSpc>
                <a:spcPts val="3599"/>
              </a:lnSpc>
              <a:spcBef>
                <a:spcPct val="0"/>
              </a:spcBef>
            </a:pPr>
            <a:r>
              <a:rPr lang="en-US" sz="2999" spc="28">
                <a:solidFill>
                  <a:srgbClr val="94C020"/>
                </a:solidFill>
                <a:latin typeface="TT Rounds Condensed"/>
              </a:rPr>
              <a:t>1.1 </a:t>
            </a:r>
            <a:r>
              <a:rPr lang="en-US" sz="2999" spc="28" u="sng">
                <a:solidFill>
                  <a:srgbClr val="94C020"/>
                </a:solidFill>
                <a:latin typeface="TT Rounds Condensed"/>
              </a:rPr>
              <a:t>Entrepreneurship </a:t>
            </a:r>
          </a:p>
          <a:p>
            <a:pPr algn="l">
              <a:lnSpc>
                <a:spcPts val="2999"/>
              </a:lnSpc>
              <a:spcBef>
                <a:spcPct val="0"/>
              </a:spcBef>
            </a:pPr>
          </a:p>
          <a:p>
            <a:pPr algn="l">
              <a:lnSpc>
                <a:spcPts val="2999"/>
              </a:lnSpc>
              <a:spcBef>
                <a:spcPct val="0"/>
              </a:spcBef>
            </a:pPr>
          </a:p>
        </p:txBody>
      </p:sp>
      <p:sp>
        <p:nvSpPr>
          <p:cNvPr name="TextBox 8" id="8"/>
          <p:cNvSpPr txBox="true"/>
          <p:nvPr/>
        </p:nvSpPr>
        <p:spPr>
          <a:xfrm rot="0">
            <a:off x="1028700" y="4031981"/>
            <a:ext cx="10233588" cy="4371975"/>
          </a:xfrm>
          <a:prstGeom prst="rect">
            <a:avLst/>
          </a:prstGeom>
        </p:spPr>
        <p:txBody>
          <a:bodyPr anchor="t" rtlCol="false" tIns="0" lIns="0" bIns="0" rIns="0">
            <a:spAutoFit/>
          </a:bodyPr>
          <a:lstStyle/>
          <a:p>
            <a:pPr algn="just">
              <a:lnSpc>
                <a:spcPts val="2639"/>
              </a:lnSpc>
              <a:spcBef>
                <a:spcPct val="0"/>
              </a:spcBef>
            </a:pPr>
            <a:r>
              <a:rPr lang="en-US" sz="2199" spc="19">
                <a:solidFill>
                  <a:srgbClr val="000000"/>
                </a:solidFill>
                <a:latin typeface="TT Rounds Condensed"/>
              </a:rPr>
              <a:t>Entrepreneurship is a multifaceted concept, w</a:t>
            </a:r>
            <a:r>
              <a:rPr lang="en-US" sz="2199" spc="19">
                <a:solidFill>
                  <a:srgbClr val="000000"/>
                </a:solidFill>
                <a:latin typeface="TT Rounds Condensed"/>
              </a:rPr>
              <a:t>e could define entrepreneurship as starting a business. For this reason, in the international literature entrepreneurship is also defined as start up. </a:t>
            </a:r>
          </a:p>
          <a:p>
            <a:pPr algn="just">
              <a:lnSpc>
                <a:spcPts val="2639"/>
              </a:lnSpc>
              <a:spcBef>
                <a:spcPct val="0"/>
              </a:spcBef>
            </a:pPr>
            <a:r>
              <a:rPr lang="en-US" sz="2199" spc="19">
                <a:solidFill>
                  <a:srgbClr val="000000"/>
                </a:solidFill>
                <a:latin typeface="TT Rounds Condensed"/>
              </a:rPr>
              <a:t> </a:t>
            </a:r>
          </a:p>
          <a:p>
            <a:pPr algn="just">
              <a:lnSpc>
                <a:spcPts val="2639"/>
              </a:lnSpc>
              <a:spcBef>
                <a:spcPct val="0"/>
              </a:spcBef>
            </a:pPr>
            <a:r>
              <a:rPr lang="en-US" sz="2199" spc="19">
                <a:solidFill>
                  <a:srgbClr val="000000"/>
                </a:solidFill>
                <a:latin typeface="TT Rounds Condensed"/>
              </a:rPr>
              <a:t>Creativity, innovation, and resource optimization</a:t>
            </a:r>
          </a:p>
          <a:p>
            <a:pPr algn="just">
              <a:lnSpc>
                <a:spcPts val="2639"/>
              </a:lnSpc>
              <a:spcBef>
                <a:spcPct val="0"/>
              </a:spcBef>
            </a:pPr>
          </a:p>
          <a:p>
            <a:pPr algn="just">
              <a:lnSpc>
                <a:spcPts val="2639"/>
              </a:lnSpc>
              <a:spcBef>
                <a:spcPct val="0"/>
              </a:spcBef>
            </a:pPr>
            <a:r>
              <a:rPr lang="en-US" sz="2199" spc="19">
                <a:solidFill>
                  <a:srgbClr val="000000"/>
                </a:solidFill>
                <a:latin typeface="TT Rounds Condensed"/>
              </a:rPr>
              <a:t>Entrepreneurship encompasses:</a:t>
            </a:r>
          </a:p>
          <a:p>
            <a:pPr algn="just" marL="474978" indent="-237489" lvl="1">
              <a:lnSpc>
                <a:spcPts val="2639"/>
              </a:lnSpc>
              <a:buFont typeface="Arial"/>
              <a:buChar char="•"/>
            </a:pPr>
            <a:r>
              <a:rPr lang="en-US" sz="2199" spc="19">
                <a:solidFill>
                  <a:srgbClr val="000000"/>
                </a:solidFill>
                <a:latin typeface="TT Rounds Condensed"/>
              </a:rPr>
              <a:t>opportunity discovery</a:t>
            </a:r>
          </a:p>
          <a:p>
            <a:pPr algn="just" marL="474978" indent="-237489" lvl="1">
              <a:lnSpc>
                <a:spcPts val="2639"/>
              </a:lnSpc>
              <a:buFont typeface="Arial"/>
              <a:buChar char="•"/>
            </a:pPr>
            <a:r>
              <a:rPr lang="en-US" sz="2199" spc="19">
                <a:solidFill>
                  <a:srgbClr val="000000"/>
                </a:solidFill>
                <a:latin typeface="TT Rounds Condensed"/>
              </a:rPr>
              <a:t>innovation</a:t>
            </a:r>
          </a:p>
          <a:p>
            <a:pPr algn="just" marL="474978" indent="-237489" lvl="1">
              <a:lnSpc>
                <a:spcPts val="2639"/>
              </a:lnSpc>
              <a:buFont typeface="Arial"/>
              <a:buChar char="•"/>
            </a:pPr>
            <a:r>
              <a:rPr lang="en-US" sz="2199" spc="19">
                <a:solidFill>
                  <a:srgbClr val="000000"/>
                </a:solidFill>
                <a:latin typeface="TT Rounds Condensed"/>
              </a:rPr>
              <a:t>risk reduction</a:t>
            </a:r>
          </a:p>
          <a:p>
            <a:pPr algn="just" marL="474978" indent="-237489" lvl="1">
              <a:lnSpc>
                <a:spcPts val="2639"/>
              </a:lnSpc>
              <a:buFont typeface="Arial"/>
              <a:buChar char="•"/>
            </a:pPr>
            <a:r>
              <a:rPr lang="en-US" sz="2199" spc="19">
                <a:solidFill>
                  <a:srgbClr val="000000"/>
                </a:solidFill>
                <a:latin typeface="TT Rounds Condensed"/>
              </a:rPr>
              <a:t>personal traits</a:t>
            </a:r>
          </a:p>
          <a:p>
            <a:pPr algn="just" marL="474978" indent="-237489" lvl="1">
              <a:lnSpc>
                <a:spcPts val="2639"/>
              </a:lnSpc>
              <a:spcBef>
                <a:spcPct val="0"/>
              </a:spcBef>
              <a:buFont typeface="Arial"/>
              <a:buChar char="•"/>
            </a:pPr>
            <a:r>
              <a:rPr lang="en-US" sz="2199" spc="19">
                <a:solidFill>
                  <a:srgbClr val="000000"/>
                </a:solidFill>
                <a:latin typeface="TT Rounds Condensed"/>
              </a:rPr>
              <a:t>environmental factors</a:t>
            </a:r>
          </a:p>
          <a:p>
            <a:pPr algn="just">
              <a:lnSpc>
                <a:spcPts val="287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5</a:t>
            </a:r>
          </a:p>
          <a:p>
            <a:pPr algn="r">
              <a:lnSpc>
                <a:spcPts val="2160"/>
              </a:lnSpc>
            </a:pPr>
          </a:p>
        </p:txBody>
      </p:sp>
      <p:sp>
        <p:nvSpPr>
          <p:cNvPr name="TextBox 4" id="4"/>
          <p:cNvSpPr txBox="true"/>
          <p:nvPr/>
        </p:nvSpPr>
        <p:spPr>
          <a:xfrm rot="0">
            <a:off x="343784" y="1816471"/>
            <a:ext cx="16344016" cy="630555"/>
          </a:xfrm>
          <a:prstGeom prst="rect">
            <a:avLst/>
          </a:prstGeom>
        </p:spPr>
        <p:txBody>
          <a:bodyPr anchor="t" rtlCol="false" tIns="0" lIns="0" bIns="0" rIns="0">
            <a:spAutoFit/>
          </a:bodyPr>
          <a:lstStyle/>
          <a:p>
            <a:pPr algn="l" marL="971553" indent="-485777" lvl="1">
              <a:lnSpc>
                <a:spcPts val="4860"/>
              </a:lnSpc>
              <a:buAutoNum type="arabicPeriod" startAt="1"/>
            </a:pPr>
            <a:r>
              <a:rPr lang="en-US" sz="4500" spc="42">
                <a:solidFill>
                  <a:srgbClr val="94C020"/>
                </a:solidFill>
                <a:latin typeface="TT Rounds Condensed Bold"/>
              </a:rPr>
              <a:t>Entrepreneurship, Entrepreneur, Entrepreneurial opportunity</a:t>
            </a:r>
          </a:p>
        </p:txBody>
      </p:sp>
      <p:sp>
        <p:nvSpPr>
          <p:cNvPr name="TextBox 5" id="5"/>
          <p:cNvSpPr txBox="true"/>
          <p:nvPr/>
        </p:nvSpPr>
        <p:spPr>
          <a:xfrm rot="0">
            <a:off x="1028700" y="2850881"/>
            <a:ext cx="6077099" cy="1236344"/>
          </a:xfrm>
          <a:prstGeom prst="rect">
            <a:avLst/>
          </a:prstGeom>
        </p:spPr>
        <p:txBody>
          <a:bodyPr anchor="t" rtlCol="false" tIns="0" lIns="0" bIns="0" rIns="0">
            <a:spAutoFit/>
          </a:bodyPr>
          <a:lstStyle/>
          <a:p>
            <a:pPr algn="l">
              <a:lnSpc>
                <a:spcPts val="3599"/>
              </a:lnSpc>
            </a:pPr>
            <a:r>
              <a:rPr lang="en-US" sz="2999" spc="26" u="sng">
                <a:solidFill>
                  <a:srgbClr val="94C020"/>
                </a:solidFill>
                <a:latin typeface="TT Rounds Condensed"/>
              </a:rPr>
              <a:t>1.2 Measurement of Entrepreneurship </a:t>
            </a:r>
          </a:p>
          <a:p>
            <a:pPr algn="l">
              <a:lnSpc>
                <a:spcPts val="3599"/>
              </a:lnSpc>
            </a:pPr>
          </a:p>
          <a:p>
            <a:pPr algn="l">
              <a:lnSpc>
                <a:spcPts val="1829"/>
              </a:lnSpc>
            </a:pPr>
            <a:r>
              <a:rPr lang="en-US" sz="2999" spc="28">
                <a:solidFill>
                  <a:srgbClr val="94C020"/>
                </a:solidFill>
                <a:latin typeface="TT Rounds Condensed"/>
              </a:rPr>
              <a:t>Methodologies   </a:t>
            </a:r>
          </a:p>
        </p:txBody>
      </p:sp>
      <p:grpSp>
        <p:nvGrpSpPr>
          <p:cNvPr name="Group 6" id="6"/>
          <p:cNvGrpSpPr/>
          <p:nvPr/>
        </p:nvGrpSpPr>
        <p:grpSpPr>
          <a:xfrm rot="0">
            <a:off x="2807417" y="4487275"/>
            <a:ext cx="3971334" cy="397133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57150" cap="sq">
              <a:solidFill>
                <a:srgbClr val="94C020"/>
              </a:solidFill>
              <a:prstDash val="solid"/>
              <a:miter/>
            </a:ln>
          </p:spPr>
        </p:sp>
        <p:sp>
          <p:nvSpPr>
            <p:cNvPr name="TextBox 8" id="8"/>
            <p:cNvSpPr txBox="true"/>
            <p:nvPr/>
          </p:nvSpPr>
          <p:spPr>
            <a:xfrm>
              <a:off x="76200" y="76200"/>
              <a:ext cx="660400" cy="660400"/>
            </a:xfrm>
            <a:prstGeom prst="rect">
              <a:avLst/>
            </a:prstGeom>
          </p:spPr>
          <p:txBody>
            <a:bodyPr anchor="ctr" rtlCol="false" tIns="50800" lIns="50800" bIns="50800" rIns="50800"/>
            <a:lstStyle/>
            <a:p>
              <a:pPr algn="ctr">
                <a:lnSpc>
                  <a:spcPts val="2160"/>
                </a:lnSpc>
              </a:pPr>
            </a:p>
          </p:txBody>
        </p:sp>
      </p:grpSp>
      <p:grpSp>
        <p:nvGrpSpPr>
          <p:cNvPr name="Group 9" id="9"/>
          <p:cNvGrpSpPr/>
          <p:nvPr/>
        </p:nvGrpSpPr>
        <p:grpSpPr>
          <a:xfrm rot="0">
            <a:off x="7076505" y="4487275"/>
            <a:ext cx="3971334" cy="397133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57150" cap="sq">
              <a:solidFill>
                <a:srgbClr val="94C02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2160"/>
                </a:lnSpc>
              </a:pPr>
            </a:p>
          </p:txBody>
        </p:sp>
      </p:grpSp>
      <p:grpSp>
        <p:nvGrpSpPr>
          <p:cNvPr name="Group 12" id="12"/>
          <p:cNvGrpSpPr/>
          <p:nvPr/>
        </p:nvGrpSpPr>
        <p:grpSpPr>
          <a:xfrm rot="0">
            <a:off x="11271602" y="4487275"/>
            <a:ext cx="3971334" cy="397133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57150" cap="sq">
              <a:solidFill>
                <a:srgbClr val="94C020"/>
              </a:solidFill>
              <a:prstDash val="solid"/>
              <a:miter/>
            </a:ln>
          </p:spPr>
        </p:sp>
        <p:sp>
          <p:nvSpPr>
            <p:cNvPr name="TextBox 14" id="14"/>
            <p:cNvSpPr txBox="true"/>
            <p:nvPr/>
          </p:nvSpPr>
          <p:spPr>
            <a:xfrm>
              <a:off x="76200" y="76200"/>
              <a:ext cx="660400" cy="660400"/>
            </a:xfrm>
            <a:prstGeom prst="rect">
              <a:avLst/>
            </a:prstGeom>
          </p:spPr>
          <p:txBody>
            <a:bodyPr anchor="ctr" rtlCol="false" tIns="50800" lIns="50800" bIns="50800" rIns="50800"/>
            <a:lstStyle/>
            <a:p>
              <a:pPr algn="ctr">
                <a:lnSpc>
                  <a:spcPts val="2160"/>
                </a:lnSpc>
              </a:pPr>
            </a:p>
          </p:txBody>
        </p:sp>
      </p:grpSp>
      <p:sp>
        <p:nvSpPr>
          <p:cNvPr name="Freeform 15" id="15"/>
          <p:cNvSpPr/>
          <p:nvPr/>
        </p:nvSpPr>
        <p:spPr>
          <a:xfrm flipH="false" flipV="false" rot="0">
            <a:off x="3766617" y="5520208"/>
            <a:ext cx="2311046" cy="1343296"/>
          </a:xfrm>
          <a:custGeom>
            <a:avLst/>
            <a:gdLst/>
            <a:ahLst/>
            <a:cxnLst/>
            <a:rect r="r" b="b" t="t" l="l"/>
            <a:pathLst>
              <a:path h="1343296" w="2311046">
                <a:moveTo>
                  <a:pt x="0" y="0"/>
                </a:moveTo>
                <a:lnTo>
                  <a:pt x="2311047" y="0"/>
                </a:lnTo>
                <a:lnTo>
                  <a:pt x="2311047" y="1343296"/>
                </a:lnTo>
                <a:lnTo>
                  <a:pt x="0" y="13432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8217476" y="5414157"/>
            <a:ext cx="1620710" cy="1535623"/>
          </a:xfrm>
          <a:custGeom>
            <a:avLst/>
            <a:gdLst/>
            <a:ahLst/>
            <a:cxnLst/>
            <a:rect r="r" b="b" t="t" l="l"/>
            <a:pathLst>
              <a:path h="1535623" w="1620710">
                <a:moveTo>
                  <a:pt x="0" y="0"/>
                </a:moveTo>
                <a:lnTo>
                  <a:pt x="1620710" y="0"/>
                </a:lnTo>
                <a:lnTo>
                  <a:pt x="1620710" y="1535623"/>
                </a:lnTo>
                <a:lnTo>
                  <a:pt x="0" y="15356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2577364" y="5078590"/>
            <a:ext cx="1160768" cy="1634885"/>
          </a:xfrm>
          <a:custGeom>
            <a:avLst/>
            <a:gdLst/>
            <a:ahLst/>
            <a:cxnLst/>
            <a:rect r="r" b="b" t="t" l="l"/>
            <a:pathLst>
              <a:path h="1634885" w="1160768">
                <a:moveTo>
                  <a:pt x="0" y="0"/>
                </a:moveTo>
                <a:lnTo>
                  <a:pt x="1160768" y="0"/>
                </a:lnTo>
                <a:lnTo>
                  <a:pt x="1160768" y="1634885"/>
                </a:lnTo>
                <a:lnTo>
                  <a:pt x="0" y="16348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3627867" y="7104000"/>
            <a:ext cx="2330434" cy="352425"/>
          </a:xfrm>
          <a:prstGeom prst="rect">
            <a:avLst/>
          </a:prstGeom>
        </p:spPr>
        <p:txBody>
          <a:bodyPr anchor="t" rtlCol="false" tIns="0" lIns="0" bIns="0" rIns="0">
            <a:spAutoFit/>
          </a:bodyPr>
          <a:lstStyle/>
          <a:p>
            <a:pPr algn="ctr">
              <a:lnSpc>
                <a:spcPts val="2760"/>
              </a:lnSpc>
              <a:spcBef>
                <a:spcPct val="0"/>
              </a:spcBef>
            </a:pPr>
            <a:r>
              <a:rPr lang="en-US" sz="2300" spc="21">
                <a:solidFill>
                  <a:srgbClr val="000000"/>
                </a:solidFill>
                <a:latin typeface="TT Rounds Condensed Bold"/>
              </a:rPr>
              <a:t>E</a:t>
            </a:r>
            <a:r>
              <a:rPr lang="en-US" sz="2300" spc="21">
                <a:solidFill>
                  <a:srgbClr val="000000"/>
                </a:solidFill>
                <a:latin typeface="TT Rounds Condensed Bold"/>
              </a:rPr>
              <a:t>mployment rate</a:t>
            </a:r>
          </a:p>
        </p:txBody>
      </p:sp>
      <p:sp>
        <p:nvSpPr>
          <p:cNvPr name="TextBox 19" id="19"/>
          <p:cNvSpPr txBox="true"/>
          <p:nvPr/>
        </p:nvSpPr>
        <p:spPr>
          <a:xfrm rot="0">
            <a:off x="7809693" y="6970207"/>
            <a:ext cx="2504957" cy="707610"/>
          </a:xfrm>
          <a:prstGeom prst="rect">
            <a:avLst/>
          </a:prstGeom>
        </p:spPr>
        <p:txBody>
          <a:bodyPr anchor="t" rtlCol="false" tIns="0" lIns="0" bIns="0" rIns="0">
            <a:spAutoFit/>
          </a:bodyPr>
          <a:lstStyle/>
          <a:p>
            <a:pPr algn="ctr">
              <a:lnSpc>
                <a:spcPts val="2809"/>
              </a:lnSpc>
              <a:spcBef>
                <a:spcPct val="0"/>
              </a:spcBef>
            </a:pPr>
            <a:r>
              <a:rPr lang="en-US" sz="2341" spc="21">
                <a:solidFill>
                  <a:srgbClr val="000000"/>
                </a:solidFill>
                <a:latin typeface="TT Rounds Condensed Bold"/>
              </a:rPr>
              <a:t>business ownership </a:t>
            </a:r>
          </a:p>
          <a:p>
            <a:pPr algn="ctr">
              <a:lnSpc>
                <a:spcPts val="2809"/>
              </a:lnSpc>
              <a:spcBef>
                <a:spcPct val="0"/>
              </a:spcBef>
            </a:pPr>
            <a:r>
              <a:rPr lang="en-US" sz="2341" spc="21">
                <a:solidFill>
                  <a:srgbClr val="000000"/>
                </a:solidFill>
                <a:latin typeface="TT Rounds Condensed Bold"/>
              </a:rPr>
              <a:t>rate</a:t>
            </a:r>
          </a:p>
        </p:txBody>
      </p:sp>
      <p:sp>
        <p:nvSpPr>
          <p:cNvPr name="TextBox 20" id="20"/>
          <p:cNvSpPr txBox="true"/>
          <p:nvPr/>
        </p:nvSpPr>
        <p:spPr>
          <a:xfrm rot="0">
            <a:off x="11615243" y="6970207"/>
            <a:ext cx="3284052" cy="695325"/>
          </a:xfrm>
          <a:prstGeom prst="rect">
            <a:avLst/>
          </a:prstGeom>
        </p:spPr>
        <p:txBody>
          <a:bodyPr anchor="t" rtlCol="false" tIns="0" lIns="0" bIns="0" rIns="0">
            <a:spAutoFit/>
          </a:bodyPr>
          <a:lstStyle/>
          <a:p>
            <a:pPr algn="ctr">
              <a:lnSpc>
                <a:spcPts val="2760"/>
              </a:lnSpc>
              <a:spcBef>
                <a:spcPct val="0"/>
              </a:spcBef>
            </a:pPr>
            <a:r>
              <a:rPr lang="en-US" sz="2300" spc="21">
                <a:solidFill>
                  <a:srgbClr val="000000"/>
                </a:solidFill>
                <a:latin typeface="TT Rounds Condensed Bold"/>
              </a:rPr>
              <a:t>the rate of establishment of new firms </a:t>
            </a:r>
          </a:p>
        </p:txBody>
      </p:sp>
      <p:sp>
        <p:nvSpPr>
          <p:cNvPr name="TextBox 21" id="21"/>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Entrepreneurship, Entrepreneur, Entrepreneurial opportunity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4226242"/>
            <a:ext cx="15910560" cy="4895850"/>
          </a:xfrm>
          <a:prstGeom prst="rect">
            <a:avLst/>
          </a:prstGeom>
        </p:spPr>
        <p:txBody>
          <a:bodyPr anchor="t" rtlCol="false" tIns="0" lIns="0" bIns="0" rIns="0">
            <a:spAutoFit/>
          </a:bodyPr>
          <a:lstStyle/>
          <a:p>
            <a:pPr algn="l">
              <a:lnSpc>
                <a:spcPts val="2400"/>
              </a:lnSpc>
              <a:spcBef>
                <a:spcPct val="0"/>
              </a:spcBef>
            </a:pPr>
            <a:r>
              <a:rPr lang="en-US" sz="2000" spc="18">
                <a:solidFill>
                  <a:srgbClr val="000000"/>
                </a:solidFill>
                <a:latin typeface="TT Rounds Condensed"/>
              </a:rPr>
              <a:t>It is a</a:t>
            </a:r>
            <a:r>
              <a:rPr lang="en-US" sz="2000" spc="18">
                <a:solidFill>
                  <a:srgbClr val="000000"/>
                </a:solidFill>
                <a:latin typeface="TT Rounds Condensed Bold"/>
              </a:rPr>
              <a:t> research program </a:t>
            </a:r>
            <a:r>
              <a:rPr lang="en-US" sz="2000" spc="18">
                <a:solidFill>
                  <a:srgbClr val="000000"/>
                </a:solidFill>
                <a:latin typeface="TT Rounds Condensed"/>
              </a:rPr>
              <a:t>that produces annual reports on the entrepreneurial activity of nations.  </a:t>
            </a:r>
            <a:r>
              <a:rPr lang="en-US" sz="2000" spc="18">
                <a:solidFill>
                  <a:srgbClr val="000000"/>
                </a:solidFill>
                <a:latin typeface="TT Rounds Condensed"/>
              </a:rPr>
              <a:t>Defines 3 t</a:t>
            </a:r>
            <a:r>
              <a:rPr lang="en-US" sz="2000" spc="18">
                <a:solidFill>
                  <a:srgbClr val="000000"/>
                </a:solidFill>
                <a:latin typeface="TT Rounds Condensed"/>
              </a:rPr>
              <a:t>ypes of business activity:</a:t>
            </a:r>
          </a:p>
          <a:p>
            <a:pPr algn="l">
              <a:lnSpc>
                <a:spcPts val="2400"/>
              </a:lnSpc>
              <a:spcBef>
                <a:spcPct val="0"/>
              </a:spcBef>
            </a:pPr>
          </a:p>
          <a:p>
            <a:pPr algn="l">
              <a:lnSpc>
                <a:spcPts val="2400"/>
              </a:lnSpc>
              <a:spcBef>
                <a:spcPct val="0"/>
              </a:spcBef>
            </a:pPr>
          </a:p>
          <a:p>
            <a:pPr algn="l">
              <a:lnSpc>
                <a:spcPts val="2400"/>
              </a:lnSpc>
              <a:spcBef>
                <a:spcPct val="0"/>
              </a:spcBef>
            </a:pPr>
          </a:p>
          <a:p>
            <a:pPr algn="l">
              <a:lnSpc>
                <a:spcPts val="2400"/>
              </a:lnSpc>
            </a:pPr>
          </a:p>
          <a:p>
            <a:pPr algn="l">
              <a:lnSpc>
                <a:spcPts val="2400"/>
              </a:lnSpc>
            </a:pPr>
          </a:p>
          <a:p>
            <a:pPr algn="l">
              <a:lnSpc>
                <a:spcPts val="2400"/>
              </a:lnSpc>
            </a:pPr>
          </a:p>
          <a:p>
            <a:pPr algn="l">
              <a:lnSpc>
                <a:spcPts val="2400"/>
              </a:lnSpc>
            </a:pPr>
          </a:p>
          <a:p>
            <a:pPr algn="l">
              <a:lnSpc>
                <a:spcPts val="2400"/>
              </a:lnSpc>
            </a:pPr>
          </a:p>
          <a:p>
            <a:pPr algn="l">
              <a:lnSpc>
                <a:spcPts val="2400"/>
              </a:lnSpc>
            </a:pPr>
          </a:p>
          <a:p>
            <a:pPr algn="l">
              <a:lnSpc>
                <a:spcPts val="2400"/>
              </a:lnSpc>
            </a:pPr>
          </a:p>
          <a:p>
            <a:pPr algn="l">
              <a:lnSpc>
                <a:spcPts val="2400"/>
              </a:lnSpc>
            </a:pPr>
          </a:p>
          <a:p>
            <a:pPr algn="l">
              <a:lnSpc>
                <a:spcPts val="2400"/>
              </a:lnSpc>
            </a:pPr>
            <a:r>
              <a:rPr lang="en-US" sz="2000" spc="18">
                <a:solidFill>
                  <a:srgbClr val="000000"/>
                </a:solidFill>
                <a:latin typeface="TT Rounds Condensed"/>
              </a:rPr>
              <a:t>Economic growth can be the result of                              </a:t>
            </a:r>
            <a:r>
              <a:rPr lang="en-US" sz="2000" spc="18">
                <a:solidFill>
                  <a:srgbClr val="000000"/>
                </a:solidFill>
                <a:latin typeface="TT Rounds Condensed Bold"/>
              </a:rPr>
              <a:t>The activities related to the established businesses and </a:t>
            </a:r>
          </a:p>
          <a:p>
            <a:pPr algn="l">
              <a:lnSpc>
                <a:spcPts val="2400"/>
              </a:lnSpc>
            </a:pPr>
          </a:p>
          <a:p>
            <a:pPr algn="l">
              <a:lnSpc>
                <a:spcPts val="2400"/>
              </a:lnSpc>
            </a:pPr>
          </a:p>
          <a:p>
            <a:pPr algn="l">
              <a:lnSpc>
                <a:spcPts val="2400"/>
              </a:lnSpc>
              <a:spcBef>
                <a:spcPct val="0"/>
              </a:spcBef>
            </a:pPr>
          </a:p>
        </p:txBody>
      </p:sp>
      <p:sp>
        <p:nvSpPr>
          <p:cNvPr name="Freeform 4" id="4"/>
          <p:cNvSpPr/>
          <p:nvPr/>
        </p:nvSpPr>
        <p:spPr>
          <a:xfrm flipH="false" flipV="false" rot="0">
            <a:off x="5143965" y="4883182"/>
            <a:ext cx="1634772" cy="1651285"/>
          </a:xfrm>
          <a:custGeom>
            <a:avLst/>
            <a:gdLst/>
            <a:ahLst/>
            <a:cxnLst/>
            <a:rect r="r" b="b" t="t" l="l"/>
            <a:pathLst>
              <a:path h="1651285" w="1634772">
                <a:moveTo>
                  <a:pt x="0" y="0"/>
                </a:moveTo>
                <a:lnTo>
                  <a:pt x="1634772" y="0"/>
                </a:lnTo>
                <a:lnTo>
                  <a:pt x="1634772" y="1651285"/>
                </a:lnTo>
                <a:lnTo>
                  <a:pt x="0" y="16512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951658" y="4883182"/>
            <a:ext cx="1786219" cy="1679046"/>
          </a:xfrm>
          <a:custGeom>
            <a:avLst/>
            <a:gdLst/>
            <a:ahLst/>
            <a:cxnLst/>
            <a:rect r="r" b="b" t="t" l="l"/>
            <a:pathLst>
              <a:path h="1679046" w="1786219">
                <a:moveTo>
                  <a:pt x="0" y="0"/>
                </a:moveTo>
                <a:lnTo>
                  <a:pt x="1786219" y="0"/>
                </a:lnTo>
                <a:lnTo>
                  <a:pt x="1786219" y="1679046"/>
                </a:lnTo>
                <a:lnTo>
                  <a:pt x="0" y="16790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036495" y="4883182"/>
            <a:ext cx="1572849" cy="1651285"/>
          </a:xfrm>
          <a:custGeom>
            <a:avLst/>
            <a:gdLst/>
            <a:ahLst/>
            <a:cxnLst/>
            <a:rect r="r" b="b" t="t" l="l"/>
            <a:pathLst>
              <a:path h="1651285" w="1572849">
                <a:moveTo>
                  <a:pt x="0" y="0"/>
                </a:moveTo>
                <a:lnTo>
                  <a:pt x="1572849" y="0"/>
                </a:lnTo>
                <a:lnTo>
                  <a:pt x="1572849" y="1651285"/>
                </a:lnTo>
                <a:lnTo>
                  <a:pt x="0" y="16512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5198730" y="7820710"/>
            <a:ext cx="910181" cy="397726"/>
          </a:xfrm>
          <a:custGeom>
            <a:avLst/>
            <a:gdLst/>
            <a:ahLst/>
            <a:cxnLst/>
            <a:rect r="r" b="b" t="t" l="l"/>
            <a:pathLst>
              <a:path h="397726" w="910181">
                <a:moveTo>
                  <a:pt x="0" y="0"/>
                </a:moveTo>
                <a:lnTo>
                  <a:pt x="910181" y="0"/>
                </a:lnTo>
                <a:lnTo>
                  <a:pt x="910181" y="397726"/>
                </a:lnTo>
                <a:lnTo>
                  <a:pt x="0" y="3977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6</a:t>
            </a:r>
          </a:p>
          <a:p>
            <a:pPr algn="r">
              <a:lnSpc>
                <a:spcPts val="2160"/>
              </a:lnSpc>
            </a:pPr>
          </a:p>
        </p:txBody>
      </p:sp>
      <p:sp>
        <p:nvSpPr>
          <p:cNvPr name="TextBox 9" id="9"/>
          <p:cNvSpPr txBox="true"/>
          <p:nvPr/>
        </p:nvSpPr>
        <p:spPr>
          <a:xfrm rot="0">
            <a:off x="343784" y="1816471"/>
            <a:ext cx="16344016" cy="630555"/>
          </a:xfrm>
          <a:prstGeom prst="rect">
            <a:avLst/>
          </a:prstGeom>
        </p:spPr>
        <p:txBody>
          <a:bodyPr anchor="t" rtlCol="false" tIns="0" lIns="0" bIns="0" rIns="0">
            <a:spAutoFit/>
          </a:bodyPr>
          <a:lstStyle/>
          <a:p>
            <a:pPr algn="l" marL="971553" indent="-485777" lvl="1">
              <a:lnSpc>
                <a:spcPts val="4860"/>
              </a:lnSpc>
              <a:buAutoNum type="arabicPeriod" startAt="1"/>
            </a:pPr>
            <a:r>
              <a:rPr lang="en-US" sz="4500" spc="42">
                <a:solidFill>
                  <a:srgbClr val="94C020"/>
                </a:solidFill>
                <a:latin typeface="TT Rounds Condensed Bold"/>
              </a:rPr>
              <a:t>Entrepreneurship, Entrepreneur, Entrepreneurial opportunity</a:t>
            </a:r>
          </a:p>
        </p:txBody>
      </p:sp>
      <p:sp>
        <p:nvSpPr>
          <p:cNvPr name="TextBox 10" id="10"/>
          <p:cNvSpPr txBox="true"/>
          <p:nvPr/>
        </p:nvSpPr>
        <p:spPr>
          <a:xfrm rot="0">
            <a:off x="1028700" y="2841347"/>
            <a:ext cx="6469856" cy="1236344"/>
          </a:xfrm>
          <a:prstGeom prst="rect">
            <a:avLst/>
          </a:prstGeom>
        </p:spPr>
        <p:txBody>
          <a:bodyPr anchor="t" rtlCol="false" tIns="0" lIns="0" bIns="0" rIns="0">
            <a:spAutoFit/>
          </a:bodyPr>
          <a:lstStyle/>
          <a:p>
            <a:pPr algn="l">
              <a:lnSpc>
                <a:spcPts val="3599"/>
              </a:lnSpc>
            </a:pPr>
            <a:r>
              <a:rPr lang="en-US" sz="2999" spc="26" u="sng">
                <a:solidFill>
                  <a:srgbClr val="94C020"/>
                </a:solidFill>
                <a:latin typeface="TT Rounds Condensed"/>
              </a:rPr>
              <a:t>1.2 Measurement of Entrepreneurship </a:t>
            </a:r>
          </a:p>
          <a:p>
            <a:pPr algn="l">
              <a:lnSpc>
                <a:spcPts val="3599"/>
              </a:lnSpc>
            </a:pPr>
          </a:p>
          <a:p>
            <a:pPr algn="l">
              <a:lnSpc>
                <a:spcPts val="1829"/>
              </a:lnSpc>
            </a:pPr>
            <a:r>
              <a:rPr lang="en-US" sz="2999" spc="28">
                <a:solidFill>
                  <a:srgbClr val="94C020"/>
                </a:solidFill>
                <a:latin typeface="TT Rounds Condensed"/>
              </a:rPr>
              <a:t>Global Entrepreneurship Monitor (GEM)  </a:t>
            </a:r>
          </a:p>
        </p:txBody>
      </p:sp>
      <p:sp>
        <p:nvSpPr>
          <p:cNvPr name="TextBox 11" id="11"/>
          <p:cNvSpPr txBox="true"/>
          <p:nvPr/>
        </p:nvSpPr>
        <p:spPr>
          <a:xfrm rot="0">
            <a:off x="4884236" y="6876656"/>
            <a:ext cx="2154230" cy="258254"/>
          </a:xfrm>
          <a:prstGeom prst="rect">
            <a:avLst/>
          </a:prstGeom>
        </p:spPr>
        <p:txBody>
          <a:bodyPr anchor="t" rtlCol="false" tIns="0" lIns="0" bIns="0" rIns="0">
            <a:spAutoFit/>
          </a:bodyPr>
          <a:lstStyle/>
          <a:p>
            <a:pPr algn="ctr">
              <a:lnSpc>
                <a:spcPts val="2091"/>
              </a:lnSpc>
              <a:spcBef>
                <a:spcPct val="0"/>
              </a:spcBef>
            </a:pPr>
            <a:r>
              <a:rPr lang="en-US" sz="1742" spc="16">
                <a:solidFill>
                  <a:srgbClr val="000000"/>
                </a:solidFill>
                <a:latin typeface="TT Rounds Condensed Bold"/>
              </a:rPr>
              <a:t>Nascent entrepreneurs</a:t>
            </a:r>
          </a:p>
        </p:txBody>
      </p:sp>
      <p:sp>
        <p:nvSpPr>
          <p:cNvPr name="TextBox 12" id="12"/>
          <p:cNvSpPr txBox="true"/>
          <p:nvPr/>
        </p:nvSpPr>
        <p:spPr>
          <a:xfrm rot="0">
            <a:off x="7924291" y="6876656"/>
            <a:ext cx="1797257" cy="258254"/>
          </a:xfrm>
          <a:prstGeom prst="rect">
            <a:avLst/>
          </a:prstGeom>
        </p:spPr>
        <p:txBody>
          <a:bodyPr anchor="t" rtlCol="false" tIns="0" lIns="0" bIns="0" rIns="0">
            <a:spAutoFit/>
          </a:bodyPr>
          <a:lstStyle/>
          <a:p>
            <a:pPr algn="ctr">
              <a:lnSpc>
                <a:spcPts val="2091"/>
              </a:lnSpc>
              <a:spcBef>
                <a:spcPct val="0"/>
              </a:spcBef>
            </a:pPr>
            <a:r>
              <a:rPr lang="en-US" sz="1742" spc="16">
                <a:solidFill>
                  <a:srgbClr val="000000"/>
                </a:solidFill>
                <a:latin typeface="TT Rounds Condensed Bold"/>
              </a:rPr>
              <a:t>New entrepreneurs</a:t>
            </a:r>
          </a:p>
        </p:txBody>
      </p:sp>
      <p:sp>
        <p:nvSpPr>
          <p:cNvPr name="TextBox 13" id="13"/>
          <p:cNvSpPr txBox="true"/>
          <p:nvPr/>
        </p:nvSpPr>
        <p:spPr>
          <a:xfrm rot="0">
            <a:off x="10605812" y="6876656"/>
            <a:ext cx="2477912" cy="258254"/>
          </a:xfrm>
          <a:prstGeom prst="rect">
            <a:avLst/>
          </a:prstGeom>
        </p:spPr>
        <p:txBody>
          <a:bodyPr anchor="t" rtlCol="false" tIns="0" lIns="0" bIns="0" rIns="0">
            <a:spAutoFit/>
          </a:bodyPr>
          <a:lstStyle/>
          <a:p>
            <a:pPr algn="ctr">
              <a:lnSpc>
                <a:spcPts val="2091"/>
              </a:lnSpc>
              <a:spcBef>
                <a:spcPct val="0"/>
              </a:spcBef>
            </a:pPr>
            <a:r>
              <a:rPr lang="en-US" sz="1742" spc="16">
                <a:solidFill>
                  <a:srgbClr val="000000"/>
                </a:solidFill>
                <a:latin typeface="TT Rounds Condensed Bold"/>
              </a:rPr>
              <a:t>Established entrepreneurs</a:t>
            </a:r>
          </a:p>
        </p:txBody>
      </p:sp>
      <p:sp>
        <p:nvSpPr>
          <p:cNvPr name="Freeform 14" id="14"/>
          <p:cNvSpPr/>
          <p:nvPr/>
        </p:nvSpPr>
        <p:spPr>
          <a:xfrm flipH="false" flipV="false" rot="0">
            <a:off x="5198730" y="8317430"/>
            <a:ext cx="910181" cy="397726"/>
          </a:xfrm>
          <a:custGeom>
            <a:avLst/>
            <a:gdLst/>
            <a:ahLst/>
            <a:cxnLst/>
            <a:rect r="r" b="b" t="t" l="l"/>
            <a:pathLst>
              <a:path h="397726" w="910181">
                <a:moveTo>
                  <a:pt x="0" y="0"/>
                </a:moveTo>
                <a:lnTo>
                  <a:pt x="910181" y="0"/>
                </a:lnTo>
                <a:lnTo>
                  <a:pt x="910181" y="397726"/>
                </a:lnTo>
                <a:lnTo>
                  <a:pt x="0" y="3977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6377134" y="8344843"/>
            <a:ext cx="9301311" cy="323850"/>
          </a:xfrm>
          <a:prstGeom prst="rect">
            <a:avLst/>
          </a:prstGeom>
        </p:spPr>
        <p:txBody>
          <a:bodyPr anchor="t" rtlCol="false" tIns="0" lIns="0" bIns="0" rIns="0">
            <a:spAutoFit/>
          </a:bodyPr>
          <a:lstStyle/>
          <a:p>
            <a:pPr algn="ctr">
              <a:lnSpc>
                <a:spcPts val="2400"/>
              </a:lnSpc>
              <a:spcBef>
                <a:spcPct val="0"/>
              </a:spcBef>
            </a:pPr>
            <a:r>
              <a:rPr lang="en-US" sz="2000" spc="18">
                <a:solidFill>
                  <a:srgbClr val="000000"/>
                </a:solidFill>
                <a:latin typeface="TT Rounds Condensed Bold"/>
              </a:rPr>
              <a:t>The activities related to the business processes of creating new businesses (start-ups). </a:t>
            </a:r>
          </a:p>
        </p:txBody>
      </p:sp>
      <p:sp>
        <p:nvSpPr>
          <p:cNvPr name="TextBox 16" id="16"/>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Entrepreneurship, Entrepreneur, Entrepreneurial opportunity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028700" y="6736593"/>
            <a:ext cx="2993552" cy="1710067"/>
          </a:xfrm>
          <a:custGeom>
            <a:avLst/>
            <a:gdLst/>
            <a:ahLst/>
            <a:cxnLst/>
            <a:rect r="r" b="b" t="t" l="l"/>
            <a:pathLst>
              <a:path h="1710067" w="2993552">
                <a:moveTo>
                  <a:pt x="0" y="0"/>
                </a:moveTo>
                <a:lnTo>
                  <a:pt x="2993552" y="0"/>
                </a:lnTo>
                <a:lnTo>
                  <a:pt x="2993552" y="1710066"/>
                </a:lnTo>
                <a:lnTo>
                  <a:pt x="0" y="17100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736951" y="6736593"/>
            <a:ext cx="2565100" cy="1710067"/>
          </a:xfrm>
          <a:custGeom>
            <a:avLst/>
            <a:gdLst/>
            <a:ahLst/>
            <a:cxnLst/>
            <a:rect r="r" b="b" t="t" l="l"/>
            <a:pathLst>
              <a:path h="1710067" w="2565100">
                <a:moveTo>
                  <a:pt x="0" y="0"/>
                </a:moveTo>
                <a:lnTo>
                  <a:pt x="2565100" y="0"/>
                </a:lnTo>
                <a:lnTo>
                  <a:pt x="2565100" y="1710066"/>
                </a:lnTo>
                <a:lnTo>
                  <a:pt x="0" y="1710066"/>
                </a:lnTo>
                <a:lnTo>
                  <a:pt x="0" y="0"/>
                </a:lnTo>
                <a:close/>
              </a:path>
            </a:pathLst>
          </a:custGeom>
          <a:blipFill>
            <a:blip r:embed="rId5"/>
            <a:stretch>
              <a:fillRect l="0" t="0" r="0" b="0"/>
            </a:stretch>
          </a:blipFill>
        </p:spPr>
      </p:sp>
      <p:sp>
        <p:nvSpPr>
          <p:cNvPr name="Freeform 5" id="5"/>
          <p:cNvSpPr/>
          <p:nvPr/>
        </p:nvSpPr>
        <p:spPr>
          <a:xfrm flipH="false" flipV="false" rot="0">
            <a:off x="8016426" y="6637635"/>
            <a:ext cx="2718479" cy="1809024"/>
          </a:xfrm>
          <a:custGeom>
            <a:avLst/>
            <a:gdLst/>
            <a:ahLst/>
            <a:cxnLst/>
            <a:rect r="r" b="b" t="t" l="l"/>
            <a:pathLst>
              <a:path h="1809024" w="2718479">
                <a:moveTo>
                  <a:pt x="0" y="0"/>
                </a:moveTo>
                <a:lnTo>
                  <a:pt x="2718479" y="0"/>
                </a:lnTo>
                <a:lnTo>
                  <a:pt x="2718479" y="1809024"/>
                </a:lnTo>
                <a:lnTo>
                  <a:pt x="0" y="1809024"/>
                </a:lnTo>
                <a:lnTo>
                  <a:pt x="0" y="0"/>
                </a:lnTo>
                <a:close/>
              </a:path>
            </a:pathLst>
          </a:custGeom>
          <a:blipFill>
            <a:blip r:embed="rId6"/>
            <a:stretch>
              <a:fillRect l="0" t="0" r="0" b="0"/>
            </a:stretch>
          </a:blipFill>
        </p:spPr>
      </p:sp>
      <p:sp>
        <p:nvSpPr>
          <p:cNvPr name="Freeform 6" id="6"/>
          <p:cNvSpPr/>
          <p:nvPr/>
        </p:nvSpPr>
        <p:spPr>
          <a:xfrm flipH="false" flipV="false" rot="0">
            <a:off x="11449280" y="6637635"/>
            <a:ext cx="2859016" cy="1809024"/>
          </a:xfrm>
          <a:custGeom>
            <a:avLst/>
            <a:gdLst/>
            <a:ahLst/>
            <a:cxnLst/>
            <a:rect r="r" b="b" t="t" l="l"/>
            <a:pathLst>
              <a:path h="1809024" w="2859016">
                <a:moveTo>
                  <a:pt x="0" y="0"/>
                </a:moveTo>
                <a:lnTo>
                  <a:pt x="2859016" y="0"/>
                </a:lnTo>
                <a:lnTo>
                  <a:pt x="2859016" y="1809024"/>
                </a:lnTo>
                <a:lnTo>
                  <a:pt x="0" y="1809024"/>
                </a:lnTo>
                <a:lnTo>
                  <a:pt x="0" y="0"/>
                </a:lnTo>
                <a:close/>
              </a:path>
            </a:pathLst>
          </a:custGeom>
          <a:blipFill>
            <a:blip r:embed="rId7"/>
            <a:stretch>
              <a:fillRect l="0" t="-20718" r="0" b="-5715"/>
            </a:stretch>
          </a:blipFill>
        </p:spPr>
      </p:sp>
      <p:sp>
        <p:nvSpPr>
          <p:cNvPr name="Freeform 7" id="7"/>
          <p:cNvSpPr/>
          <p:nvPr/>
        </p:nvSpPr>
        <p:spPr>
          <a:xfrm flipH="false" flipV="false" rot="0">
            <a:off x="15022671" y="6420689"/>
            <a:ext cx="1712774" cy="2242918"/>
          </a:xfrm>
          <a:custGeom>
            <a:avLst/>
            <a:gdLst/>
            <a:ahLst/>
            <a:cxnLst/>
            <a:rect r="r" b="b" t="t" l="l"/>
            <a:pathLst>
              <a:path h="2242918" w="1712774">
                <a:moveTo>
                  <a:pt x="0" y="0"/>
                </a:moveTo>
                <a:lnTo>
                  <a:pt x="1712774" y="0"/>
                </a:lnTo>
                <a:lnTo>
                  <a:pt x="1712774" y="2242917"/>
                </a:lnTo>
                <a:lnTo>
                  <a:pt x="0" y="22429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7</a:t>
            </a:r>
          </a:p>
          <a:p>
            <a:pPr algn="r">
              <a:lnSpc>
                <a:spcPts val="2160"/>
              </a:lnSpc>
            </a:pPr>
          </a:p>
        </p:txBody>
      </p:sp>
      <p:sp>
        <p:nvSpPr>
          <p:cNvPr name="TextBox 9" id="9"/>
          <p:cNvSpPr txBox="true"/>
          <p:nvPr/>
        </p:nvSpPr>
        <p:spPr>
          <a:xfrm rot="0">
            <a:off x="343784" y="1816471"/>
            <a:ext cx="16344016" cy="630555"/>
          </a:xfrm>
          <a:prstGeom prst="rect">
            <a:avLst/>
          </a:prstGeom>
        </p:spPr>
        <p:txBody>
          <a:bodyPr anchor="t" rtlCol="false" tIns="0" lIns="0" bIns="0" rIns="0">
            <a:spAutoFit/>
          </a:bodyPr>
          <a:lstStyle/>
          <a:p>
            <a:pPr algn="l" marL="971553" indent="-485777" lvl="1">
              <a:lnSpc>
                <a:spcPts val="4860"/>
              </a:lnSpc>
              <a:buAutoNum type="arabicPeriod" startAt="1"/>
            </a:pPr>
            <a:r>
              <a:rPr lang="en-US" sz="4500" spc="42">
                <a:solidFill>
                  <a:srgbClr val="94C020"/>
                </a:solidFill>
                <a:latin typeface="TT Rounds Condensed Bold"/>
              </a:rPr>
              <a:t>Entrepreneurship, Entrepreneur, Entrepreneurial opportunity</a:t>
            </a:r>
          </a:p>
        </p:txBody>
      </p:sp>
      <p:sp>
        <p:nvSpPr>
          <p:cNvPr name="TextBox 10" id="10"/>
          <p:cNvSpPr txBox="true"/>
          <p:nvPr/>
        </p:nvSpPr>
        <p:spPr>
          <a:xfrm rot="0">
            <a:off x="1028700" y="2850881"/>
            <a:ext cx="3396555"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1.3 The Entrepreneur </a:t>
            </a:r>
          </a:p>
          <a:p>
            <a:pPr algn="l">
              <a:lnSpc>
                <a:spcPts val="2999"/>
              </a:lnSpc>
              <a:spcBef>
                <a:spcPct val="0"/>
              </a:spcBef>
            </a:pPr>
          </a:p>
          <a:p>
            <a:pPr algn="l">
              <a:lnSpc>
                <a:spcPts val="2999"/>
              </a:lnSpc>
              <a:spcBef>
                <a:spcPct val="0"/>
              </a:spcBef>
            </a:pPr>
          </a:p>
        </p:txBody>
      </p:sp>
      <p:sp>
        <p:nvSpPr>
          <p:cNvPr name="TextBox 11" id="11"/>
          <p:cNvSpPr txBox="true"/>
          <p:nvPr/>
        </p:nvSpPr>
        <p:spPr>
          <a:xfrm rot="0">
            <a:off x="1028700" y="3785012"/>
            <a:ext cx="12721401" cy="1847850"/>
          </a:xfrm>
          <a:prstGeom prst="rect">
            <a:avLst/>
          </a:prstGeom>
        </p:spPr>
        <p:txBody>
          <a:bodyPr anchor="t" rtlCol="false" tIns="0" lIns="0" bIns="0" rIns="0">
            <a:spAutoFit/>
          </a:bodyPr>
          <a:lstStyle/>
          <a:p>
            <a:pPr algn="just" marL="431801" indent="-215900" lvl="1">
              <a:lnSpc>
                <a:spcPts val="2400"/>
              </a:lnSpc>
              <a:buFont typeface="Arial"/>
              <a:buChar char="•"/>
            </a:pPr>
            <a:r>
              <a:rPr lang="en-US" sz="2000" spc="18">
                <a:solidFill>
                  <a:srgbClr val="000000"/>
                </a:solidFill>
                <a:latin typeface="TT Rounds Condensed"/>
              </a:rPr>
              <a:t>Makes decisions and takes risks </a:t>
            </a:r>
          </a:p>
          <a:p>
            <a:pPr algn="just" marL="431801" indent="-215900" lvl="1">
              <a:lnSpc>
                <a:spcPts val="2400"/>
              </a:lnSpc>
              <a:buFont typeface="Arial"/>
              <a:buChar char="•"/>
            </a:pPr>
            <a:r>
              <a:rPr lang="en-US" sz="2000" spc="18">
                <a:solidFill>
                  <a:srgbClr val="000000"/>
                </a:solidFill>
                <a:latin typeface="TT Rounds Condensed"/>
              </a:rPr>
              <a:t>Organizes the factors of production in the most efficient way to achieve the maximum possible result </a:t>
            </a:r>
          </a:p>
          <a:p>
            <a:pPr algn="just" marL="431801" indent="-215900" lvl="1">
              <a:lnSpc>
                <a:spcPts val="2400"/>
              </a:lnSpc>
              <a:buFont typeface="Arial"/>
              <a:buChar char="•"/>
            </a:pPr>
            <a:r>
              <a:rPr lang="en-US" sz="2000" spc="18">
                <a:solidFill>
                  <a:srgbClr val="000000"/>
                </a:solidFill>
                <a:latin typeface="TT Rounds Condensed"/>
              </a:rPr>
              <a:t>Uses innovations and follows innovative business initiatives to derive ideas </a:t>
            </a:r>
          </a:p>
          <a:p>
            <a:pPr algn="just" marL="431801" indent="-215900" lvl="1">
              <a:lnSpc>
                <a:spcPts val="2400"/>
              </a:lnSpc>
              <a:buFont typeface="Arial"/>
              <a:buChar char="•"/>
            </a:pPr>
            <a:r>
              <a:rPr lang="en-US" sz="2000" spc="18">
                <a:solidFill>
                  <a:srgbClr val="000000"/>
                </a:solidFill>
                <a:latin typeface="TT Rounds Condensed"/>
              </a:rPr>
              <a:t>He looks for profit opportunities and adopts smart strategies.</a:t>
            </a:r>
          </a:p>
          <a:p>
            <a:pPr algn="just">
              <a:lnSpc>
                <a:spcPts val="2400"/>
              </a:lnSpc>
              <a:spcBef>
                <a:spcPct val="0"/>
              </a:spcBef>
            </a:pPr>
          </a:p>
          <a:p>
            <a:pPr algn="just">
              <a:lnSpc>
                <a:spcPts val="2400"/>
              </a:lnSpc>
              <a:spcBef>
                <a:spcPct val="0"/>
              </a:spcBef>
            </a:pPr>
          </a:p>
        </p:txBody>
      </p:sp>
      <p:sp>
        <p:nvSpPr>
          <p:cNvPr name="TextBox 12" id="12"/>
          <p:cNvSpPr txBox="true"/>
          <p:nvPr/>
        </p:nvSpPr>
        <p:spPr>
          <a:xfrm rot="0">
            <a:off x="1028700" y="5860761"/>
            <a:ext cx="5801618" cy="291463"/>
          </a:xfrm>
          <a:prstGeom prst="rect">
            <a:avLst/>
          </a:prstGeom>
        </p:spPr>
        <p:txBody>
          <a:bodyPr anchor="t" rtlCol="false" tIns="0" lIns="0" bIns="0" rIns="0">
            <a:spAutoFit/>
          </a:bodyPr>
          <a:lstStyle/>
          <a:p>
            <a:pPr algn="l">
              <a:lnSpc>
                <a:spcPts val="1829"/>
              </a:lnSpc>
            </a:pPr>
            <a:r>
              <a:rPr lang="en-US" sz="2999" spc="28">
                <a:solidFill>
                  <a:srgbClr val="94C020"/>
                </a:solidFill>
                <a:latin typeface="TT Rounds Condensed"/>
              </a:rPr>
              <a:t>Characteristics of an entrepreneur    </a:t>
            </a:r>
          </a:p>
        </p:txBody>
      </p:sp>
      <p:sp>
        <p:nvSpPr>
          <p:cNvPr name="TextBox 13" id="13"/>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 Sub Unit: Entrepreneurship, Entrepreneur, Entrepreneurial opportunity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4935834" y="5385036"/>
            <a:ext cx="2406652" cy="2877910"/>
          </a:xfrm>
          <a:custGeom>
            <a:avLst/>
            <a:gdLst/>
            <a:ahLst/>
            <a:cxnLst/>
            <a:rect r="r" b="b" t="t" l="l"/>
            <a:pathLst>
              <a:path h="2877910" w="2406652">
                <a:moveTo>
                  <a:pt x="0" y="0"/>
                </a:moveTo>
                <a:lnTo>
                  <a:pt x="2406652" y="0"/>
                </a:lnTo>
                <a:lnTo>
                  <a:pt x="2406652" y="2877910"/>
                </a:lnTo>
                <a:lnTo>
                  <a:pt x="0" y="2877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16171">
            <a:off x="12838110" y="3178131"/>
            <a:ext cx="2574532" cy="2519824"/>
          </a:xfrm>
          <a:custGeom>
            <a:avLst/>
            <a:gdLst/>
            <a:ahLst/>
            <a:cxnLst/>
            <a:rect r="r" b="b" t="t" l="l"/>
            <a:pathLst>
              <a:path h="2519824" w="2574532">
                <a:moveTo>
                  <a:pt x="0" y="0"/>
                </a:moveTo>
                <a:lnTo>
                  <a:pt x="2574532" y="0"/>
                </a:lnTo>
                <a:lnTo>
                  <a:pt x="2574532" y="2519824"/>
                </a:lnTo>
                <a:lnTo>
                  <a:pt x="0" y="25198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8</a:t>
            </a:r>
          </a:p>
          <a:p>
            <a:pPr algn="r">
              <a:lnSpc>
                <a:spcPts val="2160"/>
              </a:lnSpc>
            </a:pPr>
          </a:p>
        </p:txBody>
      </p:sp>
      <p:sp>
        <p:nvSpPr>
          <p:cNvPr name="TextBox 6" id="6"/>
          <p:cNvSpPr txBox="true"/>
          <p:nvPr/>
        </p:nvSpPr>
        <p:spPr>
          <a:xfrm rot="0">
            <a:off x="343784" y="1816471"/>
            <a:ext cx="16344016" cy="630555"/>
          </a:xfrm>
          <a:prstGeom prst="rect">
            <a:avLst/>
          </a:prstGeom>
        </p:spPr>
        <p:txBody>
          <a:bodyPr anchor="t" rtlCol="false" tIns="0" lIns="0" bIns="0" rIns="0">
            <a:spAutoFit/>
          </a:bodyPr>
          <a:lstStyle/>
          <a:p>
            <a:pPr algn="l" marL="971553" indent="-485777" lvl="1">
              <a:lnSpc>
                <a:spcPts val="4860"/>
              </a:lnSpc>
              <a:buAutoNum type="arabicPeriod" startAt="1"/>
            </a:pPr>
            <a:r>
              <a:rPr lang="en-US" sz="4500" spc="42">
                <a:solidFill>
                  <a:srgbClr val="94C020"/>
                </a:solidFill>
                <a:latin typeface="TT Rounds Condensed Bold"/>
              </a:rPr>
              <a:t>Entrepreneurship, Entrepreneur, Entrepreneurial opportunity</a:t>
            </a:r>
          </a:p>
        </p:txBody>
      </p:sp>
      <p:sp>
        <p:nvSpPr>
          <p:cNvPr name="TextBox 7" id="7"/>
          <p:cNvSpPr txBox="true"/>
          <p:nvPr/>
        </p:nvSpPr>
        <p:spPr>
          <a:xfrm rot="0">
            <a:off x="1028700" y="2939137"/>
            <a:ext cx="5109716"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1.4 Entrepreneurial Opportunity </a:t>
            </a:r>
          </a:p>
          <a:p>
            <a:pPr algn="l">
              <a:lnSpc>
                <a:spcPts val="2999"/>
              </a:lnSpc>
              <a:spcBef>
                <a:spcPct val="0"/>
              </a:spcBef>
            </a:pPr>
          </a:p>
          <a:p>
            <a:pPr algn="l">
              <a:lnSpc>
                <a:spcPts val="2999"/>
              </a:lnSpc>
              <a:spcBef>
                <a:spcPct val="0"/>
              </a:spcBef>
            </a:pPr>
          </a:p>
        </p:txBody>
      </p:sp>
      <p:sp>
        <p:nvSpPr>
          <p:cNvPr name="TextBox 8" id="8"/>
          <p:cNvSpPr txBox="true"/>
          <p:nvPr/>
        </p:nvSpPr>
        <p:spPr>
          <a:xfrm rot="0">
            <a:off x="1028700" y="3491587"/>
            <a:ext cx="11683540" cy="638175"/>
          </a:xfrm>
          <a:prstGeom prst="rect">
            <a:avLst/>
          </a:prstGeom>
        </p:spPr>
        <p:txBody>
          <a:bodyPr anchor="t" rtlCol="false" tIns="0" lIns="0" bIns="0" rIns="0">
            <a:spAutoFit/>
          </a:bodyPr>
          <a:lstStyle/>
          <a:p>
            <a:pPr algn="just">
              <a:lnSpc>
                <a:spcPts val="2399"/>
              </a:lnSpc>
              <a:spcBef>
                <a:spcPct val="0"/>
              </a:spcBef>
            </a:pPr>
            <a:r>
              <a:rPr lang="en-US" sz="1999" spc="17">
                <a:solidFill>
                  <a:srgbClr val="000000"/>
                </a:solidFill>
                <a:latin typeface="TT Rounds Condensed"/>
              </a:rPr>
              <a:t>A business opportunity is the entrepreneur's ability to satisfy a new need that appears in the market.</a:t>
            </a:r>
          </a:p>
          <a:p>
            <a:pPr algn="just">
              <a:lnSpc>
                <a:spcPts val="2639"/>
              </a:lnSpc>
              <a:spcBef>
                <a:spcPct val="0"/>
              </a:spcBef>
            </a:pPr>
          </a:p>
        </p:txBody>
      </p:sp>
      <p:sp>
        <p:nvSpPr>
          <p:cNvPr name="TextBox 9" id="9"/>
          <p:cNvSpPr txBox="true"/>
          <p:nvPr/>
        </p:nvSpPr>
        <p:spPr>
          <a:xfrm rot="0">
            <a:off x="1028700" y="4608010"/>
            <a:ext cx="6858595" cy="291463"/>
          </a:xfrm>
          <a:prstGeom prst="rect">
            <a:avLst/>
          </a:prstGeom>
        </p:spPr>
        <p:txBody>
          <a:bodyPr anchor="t" rtlCol="false" tIns="0" lIns="0" bIns="0" rIns="0">
            <a:spAutoFit/>
          </a:bodyPr>
          <a:lstStyle/>
          <a:p>
            <a:pPr algn="l">
              <a:lnSpc>
                <a:spcPts val="1829"/>
              </a:lnSpc>
            </a:pPr>
            <a:r>
              <a:rPr lang="en-US" sz="2999" spc="28">
                <a:solidFill>
                  <a:srgbClr val="94C020"/>
                </a:solidFill>
                <a:latin typeface="TT Rounds Condensed"/>
              </a:rPr>
              <a:t>How is a business opportunity identified?     </a:t>
            </a:r>
          </a:p>
        </p:txBody>
      </p:sp>
      <p:sp>
        <p:nvSpPr>
          <p:cNvPr name="TextBox 10" id="10"/>
          <p:cNvSpPr txBox="true"/>
          <p:nvPr/>
        </p:nvSpPr>
        <p:spPr>
          <a:xfrm rot="0">
            <a:off x="1028700" y="5035360"/>
            <a:ext cx="10828832" cy="304800"/>
          </a:xfrm>
          <a:prstGeom prst="rect">
            <a:avLst/>
          </a:prstGeom>
        </p:spPr>
        <p:txBody>
          <a:bodyPr anchor="t" rtlCol="false" tIns="0" lIns="0" bIns="0" rIns="0">
            <a:spAutoFit/>
          </a:bodyPr>
          <a:lstStyle/>
          <a:p>
            <a:pPr algn="just">
              <a:lnSpc>
                <a:spcPts val="2399"/>
              </a:lnSpc>
              <a:spcBef>
                <a:spcPct val="0"/>
              </a:spcBef>
            </a:pPr>
            <a:r>
              <a:rPr lang="en-US" sz="1999" spc="18">
                <a:solidFill>
                  <a:srgbClr val="000000"/>
                </a:solidFill>
                <a:latin typeface="TT Rounds Condensed"/>
              </a:rPr>
              <a:t>A combination of understanding a consumer need and simultaneously identifying untapped resources. </a:t>
            </a:r>
          </a:p>
        </p:txBody>
      </p:sp>
      <p:sp>
        <p:nvSpPr>
          <p:cNvPr name="TextBox 11" id="11"/>
          <p:cNvSpPr txBox="true"/>
          <p:nvPr/>
        </p:nvSpPr>
        <p:spPr>
          <a:xfrm rot="0">
            <a:off x="1028700" y="5963732"/>
            <a:ext cx="12721401" cy="304800"/>
          </a:xfrm>
          <a:prstGeom prst="rect">
            <a:avLst/>
          </a:prstGeom>
        </p:spPr>
        <p:txBody>
          <a:bodyPr anchor="t" rtlCol="false" tIns="0" lIns="0" bIns="0" rIns="0">
            <a:spAutoFit/>
          </a:bodyPr>
          <a:lstStyle/>
          <a:p>
            <a:pPr algn="just">
              <a:lnSpc>
                <a:spcPts val="2399"/>
              </a:lnSpc>
              <a:spcBef>
                <a:spcPct val="0"/>
              </a:spcBef>
            </a:pPr>
            <a:r>
              <a:rPr lang="en-US" sz="1999" spc="18">
                <a:solidFill>
                  <a:srgbClr val="000000"/>
                </a:solidFill>
                <a:latin typeface="TT Rounds Condensed Bold"/>
              </a:rPr>
              <a:t>Factors that can influence:</a:t>
            </a:r>
          </a:p>
        </p:txBody>
      </p:sp>
      <p:sp>
        <p:nvSpPr>
          <p:cNvPr name="TextBox 12" id="12"/>
          <p:cNvSpPr txBox="true"/>
          <p:nvPr/>
        </p:nvSpPr>
        <p:spPr>
          <a:xfrm rot="0">
            <a:off x="1028700" y="6392357"/>
            <a:ext cx="12721401" cy="1586865"/>
          </a:xfrm>
          <a:prstGeom prst="rect">
            <a:avLst/>
          </a:prstGeom>
        </p:spPr>
        <p:txBody>
          <a:bodyPr anchor="t" rtlCol="false" tIns="0" lIns="0" bIns="0" rIns="0">
            <a:spAutoFit/>
          </a:bodyPr>
          <a:lstStyle/>
          <a:p>
            <a:pPr algn="l" marL="431801" indent="-215900" lvl="1">
              <a:lnSpc>
                <a:spcPts val="3180"/>
              </a:lnSpc>
              <a:buFont typeface="Arial"/>
              <a:buChar char="•"/>
            </a:pPr>
            <a:r>
              <a:rPr lang="en-US" sz="2000" spc="18">
                <a:solidFill>
                  <a:srgbClr val="000000"/>
                </a:solidFill>
                <a:latin typeface="TT Rounds Condensed"/>
              </a:rPr>
              <a:t>the degree of vigilance and reaction of the entrepreneur to the new information.</a:t>
            </a:r>
          </a:p>
          <a:p>
            <a:pPr algn="l" marL="431801" indent="-215900" lvl="1">
              <a:lnSpc>
                <a:spcPts val="3180"/>
              </a:lnSpc>
              <a:buFont typeface="Arial"/>
              <a:buChar char="•"/>
            </a:pPr>
            <a:r>
              <a:rPr lang="en-US" sz="2000" spc="18">
                <a:solidFill>
                  <a:srgbClr val="000000"/>
                </a:solidFill>
                <a:latin typeface="TT Rounds Condensed"/>
              </a:rPr>
              <a:t>the knowledge and information that some entrepreneurs possess and the fact that others do not at the same time.</a:t>
            </a:r>
          </a:p>
          <a:p>
            <a:pPr algn="l" marL="431801" indent="-215900" lvl="1">
              <a:lnSpc>
                <a:spcPts val="3180"/>
              </a:lnSpc>
              <a:buFont typeface="Arial"/>
              <a:buChar char="•"/>
            </a:pPr>
            <a:r>
              <a:rPr lang="en-US" sz="2000" spc="18">
                <a:solidFill>
                  <a:srgbClr val="000000"/>
                </a:solidFill>
                <a:latin typeface="TT Rounds Condensed"/>
              </a:rPr>
              <a:t>accidental discovery as well as discovery arising from conscious research and business networks.</a:t>
            </a:r>
          </a:p>
          <a:p>
            <a:pPr algn="l" marL="431801" indent="-215900" lvl="1">
              <a:lnSpc>
                <a:spcPts val="3180"/>
              </a:lnSpc>
              <a:buFont typeface="Arial"/>
              <a:buChar char="•"/>
            </a:pPr>
            <a:r>
              <a:rPr lang="en-US" sz="2000" spc="18">
                <a:solidFill>
                  <a:srgbClr val="000000"/>
                </a:solidFill>
                <a:latin typeface="TT Rounds Condensed"/>
              </a:rPr>
              <a:t>personal characteristics, such as risk-taking, optimism, sense of internal control and creativity. </a:t>
            </a:r>
          </a:p>
        </p:txBody>
      </p:sp>
      <p:sp>
        <p:nvSpPr>
          <p:cNvPr name="TextBox 13" id="13"/>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 </a:t>
            </a:r>
            <a:r>
              <a:rPr lang="en-US" sz="1800" spc="16">
                <a:solidFill>
                  <a:srgbClr val="898989"/>
                </a:solidFill>
                <a:latin typeface="TT Rounds Condensed"/>
              </a:rPr>
              <a:t>/ Sub Unit: Entrepreneurship, Entrepreneur, Entrepreneurial opportunity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925712" y="3439706"/>
          <a:ext cx="8321161" cy="5638600"/>
        </p:xfrm>
        <a:graphic>
          <a:graphicData uri="http://schemas.openxmlformats.org/drawingml/2006/table">
            <a:tbl>
              <a:tblPr/>
              <a:tblGrid>
                <a:gridCol w="1690882"/>
                <a:gridCol w="1690882"/>
                <a:gridCol w="4939398"/>
              </a:tblGrid>
              <a:tr h="904296">
                <a:tc gridSpan="2">
                  <a:txBody>
                    <a:bodyPr anchor="t" rtlCol="false"/>
                    <a:lstStyle/>
                    <a:p>
                      <a:pPr algn="l">
                        <a:lnSpc>
                          <a:spcPts val="2585"/>
                        </a:lnSpc>
                        <a:defRPr/>
                      </a:pPr>
                      <a:r>
                        <a:rPr lang="en-US" sz="1846">
                          <a:solidFill>
                            <a:srgbClr val="000000"/>
                          </a:solidFill>
                          <a:latin typeface="TT Rounds Condensed Bold"/>
                        </a:rPr>
                        <a:t>Tangible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solidFill>
                      <a:srgbClr val="94C020"/>
                    </a:solidFill>
                  </a:tcPr>
                </a:tc>
                <a:tc hMerge="true">
                  <a:txBody>
                    <a:bodyPr anchor="t" rtlCol="false"/>
                    <a:lstStyle/>
                    <a:p>
                      <a:pPr algn="l">
                        <a:lnSpc>
                          <a:spcPts val="2585"/>
                        </a:lnSpc>
                        <a:defRPr/>
                      </a:pPr>
                      <a:r>
                        <a:rPr lang="en-US" sz="1846">
                          <a:solidFill>
                            <a:srgbClr val="000000"/>
                          </a:solidFill>
                          <a:latin typeface="TT Rounds Condensed Bold"/>
                        </a:rPr>
                        <a:t>Tangible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solidFill>
                      <a:srgbClr val="94C020"/>
                    </a:solidFill>
                  </a:tcPr>
                </a:tc>
                <a:tc>
                  <a:txBody>
                    <a:bodyPr anchor="t" rtlCol="false"/>
                    <a:lstStyle/>
                    <a:p>
                      <a:pPr algn="l">
                        <a:lnSpc>
                          <a:spcPts val="2585"/>
                        </a:lnSpc>
                        <a:defRPr/>
                      </a:pPr>
                      <a:r>
                        <a:rPr lang="en-US" sz="1846">
                          <a:solidFill>
                            <a:srgbClr val="000000"/>
                          </a:solidFill>
                          <a:latin typeface="TT Rounds Condensed Bold"/>
                        </a:rPr>
                        <a:t>Examples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solidFill>
                      <a:srgbClr val="94C020"/>
                    </a:solidFill>
                  </a:tcPr>
                </a:tc>
              </a:tr>
              <a:tr h="1149017">
                <a:tc gridSpan="2">
                  <a:txBody>
                    <a:bodyPr anchor="t" rtlCol="false"/>
                    <a:lstStyle/>
                    <a:p>
                      <a:pPr algn="l">
                        <a:lnSpc>
                          <a:spcPts val="2585"/>
                        </a:lnSpc>
                        <a:defRPr/>
                      </a:pPr>
                      <a:r>
                        <a:rPr lang="en-US" sz="1846">
                          <a:solidFill>
                            <a:srgbClr val="000000"/>
                          </a:solidFill>
                          <a:latin typeface="TT Rounds Condensed Bold"/>
                        </a:rPr>
                        <a:t>Financial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Financial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Borrowing capacity of the business Equity capacity of the business.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r h="1252984">
                <a:tc gridSpan="2">
                  <a:txBody>
                    <a:bodyPr anchor="t" rtlCol="false"/>
                    <a:lstStyle/>
                    <a:p>
                      <a:pPr algn="l">
                        <a:lnSpc>
                          <a:spcPts val="2585"/>
                        </a:lnSpc>
                        <a:defRPr/>
                      </a:pPr>
                      <a:r>
                        <a:rPr lang="en-US" sz="1846">
                          <a:solidFill>
                            <a:srgbClr val="000000"/>
                          </a:solidFill>
                          <a:latin typeface="TT Rounds Condensed Bold"/>
                        </a:rPr>
                        <a:t>Natural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Natural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Location, completeness of equipment and access to raw materials.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r h="1183285">
                <a:tc gridSpan="2">
                  <a:txBody>
                    <a:bodyPr anchor="t" rtlCol="false"/>
                    <a:lstStyle/>
                    <a:p>
                      <a:pPr algn="l">
                        <a:lnSpc>
                          <a:spcPts val="2585"/>
                        </a:lnSpc>
                        <a:defRPr/>
                      </a:pPr>
                      <a:r>
                        <a:rPr lang="en-US" sz="1846">
                          <a:solidFill>
                            <a:srgbClr val="000000"/>
                          </a:solidFill>
                          <a:latin typeface="TT Rounds Condensed Bold"/>
                        </a:rPr>
                        <a:t>Human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Human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Education, experience, intelligence, insight, adaptability, employee loyalty.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r h="1149017">
                <a:tc gridSpan="2">
                  <a:txBody>
                    <a:bodyPr anchor="t" rtlCol="false"/>
                    <a:lstStyle/>
                    <a:p>
                      <a:pPr algn="l">
                        <a:lnSpc>
                          <a:spcPts val="2585"/>
                        </a:lnSpc>
                        <a:defRPr/>
                      </a:pPr>
                      <a:r>
                        <a:rPr lang="en-US" sz="1846">
                          <a:solidFill>
                            <a:srgbClr val="000000"/>
                          </a:solidFill>
                          <a:latin typeface="TT Rounds Condensed Bold"/>
                        </a:rPr>
                        <a:t>Organizational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Organizational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Business structure, control, coordination, and planning systems.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16436340" y="9541669"/>
            <a:ext cx="502920" cy="533400"/>
          </a:xfrm>
          <a:prstGeom prst="rect">
            <a:avLst/>
          </a:prstGeom>
        </p:spPr>
        <p:txBody>
          <a:bodyPr anchor="t" rtlCol="false" tIns="0" lIns="0" bIns="0" rIns="0">
            <a:spAutoFit/>
          </a:bodyPr>
          <a:lstStyle/>
          <a:p>
            <a:pPr algn="r">
              <a:lnSpc>
                <a:spcPts val="2160"/>
              </a:lnSpc>
            </a:pPr>
            <a:r>
              <a:rPr lang="en-US" sz="1800" spc="16">
                <a:solidFill>
                  <a:srgbClr val="898989"/>
                </a:solidFill>
                <a:latin typeface="TT Rounds Condensed Bold"/>
              </a:rPr>
              <a:t>9</a:t>
            </a:r>
          </a:p>
          <a:p>
            <a:pPr algn="r">
              <a:lnSpc>
                <a:spcPts val="2160"/>
              </a:lnSpc>
            </a:pPr>
          </a:p>
        </p:txBody>
      </p:sp>
      <p:graphicFrame>
        <p:nvGraphicFramePr>
          <p:cNvPr name="Table 5" id="5"/>
          <p:cNvGraphicFramePr>
            <a:graphicFrameLocks noGrp="true"/>
          </p:cNvGraphicFramePr>
          <p:nvPr/>
        </p:nvGraphicFramePr>
        <p:xfrm>
          <a:off x="9251428" y="3439706"/>
          <a:ext cx="8321161" cy="5641808"/>
        </p:xfrm>
        <a:graphic>
          <a:graphicData uri="http://schemas.openxmlformats.org/drawingml/2006/table">
            <a:tbl>
              <a:tblPr/>
              <a:tblGrid>
                <a:gridCol w="1690882"/>
                <a:gridCol w="1690882"/>
                <a:gridCol w="4939398"/>
              </a:tblGrid>
              <a:tr h="910744">
                <a:tc gridSpan="2">
                  <a:txBody>
                    <a:bodyPr anchor="t" rtlCol="false"/>
                    <a:lstStyle/>
                    <a:p>
                      <a:pPr algn="l">
                        <a:lnSpc>
                          <a:spcPts val="2585"/>
                        </a:lnSpc>
                        <a:defRPr/>
                      </a:pPr>
                      <a:r>
                        <a:rPr lang="en-US" sz="1846">
                          <a:solidFill>
                            <a:srgbClr val="000000"/>
                          </a:solidFill>
                          <a:latin typeface="TT Rounds Condensed Bold"/>
                        </a:rPr>
                        <a:t>Intangible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solidFill>
                      <a:srgbClr val="94C020"/>
                    </a:solidFill>
                  </a:tcPr>
                </a:tc>
                <a:tc hMerge="true">
                  <a:txBody>
                    <a:bodyPr anchor="t" rtlCol="false"/>
                    <a:lstStyle/>
                    <a:p>
                      <a:pPr algn="l">
                        <a:lnSpc>
                          <a:spcPts val="2585"/>
                        </a:lnSpc>
                        <a:defRPr/>
                      </a:pPr>
                      <a:r>
                        <a:rPr lang="en-US" sz="1846">
                          <a:solidFill>
                            <a:srgbClr val="000000"/>
                          </a:solidFill>
                          <a:latin typeface="TT Rounds Condensed Bold"/>
                        </a:rPr>
                        <a:t>Intangible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solidFill>
                      <a:srgbClr val="94C020"/>
                    </a:solidFill>
                  </a:tcPr>
                </a:tc>
                <a:tc>
                  <a:txBody>
                    <a:bodyPr anchor="t" rtlCol="false"/>
                    <a:lstStyle/>
                    <a:p>
                      <a:pPr algn="l">
                        <a:lnSpc>
                          <a:spcPts val="2585"/>
                        </a:lnSpc>
                        <a:defRPr/>
                      </a:pPr>
                      <a:r>
                        <a:rPr lang="en-US" sz="1846">
                          <a:solidFill>
                            <a:srgbClr val="000000"/>
                          </a:solidFill>
                          <a:latin typeface="TT Rounds Condensed Bold"/>
                        </a:rPr>
                        <a:t>Examples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solidFill>
                      <a:srgbClr val="94C020"/>
                    </a:solidFill>
                  </a:tcPr>
                </a:tc>
              </a:tr>
              <a:tr h="1145789">
                <a:tc gridSpan="2">
                  <a:txBody>
                    <a:bodyPr anchor="t" rtlCol="false"/>
                    <a:lstStyle/>
                    <a:p>
                      <a:pPr algn="l">
                        <a:lnSpc>
                          <a:spcPts val="2585"/>
                        </a:lnSpc>
                        <a:defRPr/>
                      </a:pPr>
                      <a:r>
                        <a:rPr lang="en-US" sz="1846">
                          <a:solidFill>
                            <a:srgbClr val="000000"/>
                          </a:solidFill>
                          <a:latin typeface="TT Rounds Condensed Bold"/>
                        </a:rPr>
                        <a:t>Technological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Technological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Technological Capability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r h="1252980">
                <a:tc gridSpan="2">
                  <a:txBody>
                    <a:bodyPr anchor="t" rtlCol="false"/>
                    <a:lstStyle/>
                    <a:p>
                      <a:pPr algn="l">
                        <a:lnSpc>
                          <a:spcPts val="2585"/>
                        </a:lnSpc>
                        <a:defRPr/>
                      </a:pPr>
                      <a:r>
                        <a:rPr lang="en-US" sz="1846">
                          <a:solidFill>
                            <a:srgbClr val="000000"/>
                          </a:solidFill>
                          <a:latin typeface="TT Rounds Condensed Bold"/>
                        </a:rPr>
                        <a:t>Innovation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Innovation Resources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Employees with significant skills, Research facilities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r h="1183281">
                <a:tc gridSpan="2">
                  <a:txBody>
                    <a:bodyPr anchor="t" rtlCol="false"/>
                    <a:lstStyle/>
                    <a:p>
                      <a:pPr algn="l">
                        <a:lnSpc>
                          <a:spcPts val="2585"/>
                        </a:lnSpc>
                        <a:defRPr/>
                      </a:pPr>
                      <a:r>
                        <a:rPr lang="en-US" sz="1846">
                          <a:solidFill>
                            <a:srgbClr val="000000"/>
                          </a:solidFill>
                          <a:latin typeface="TT Rounds Condensed Bold"/>
                        </a:rPr>
                        <a:t>Reputation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Reputation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Reputation among customers,  Reputation among suppliers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r h="1149014">
                <a:tc gridSpan="2">
                  <a:txBody>
                    <a:bodyPr anchor="t" rtlCol="false"/>
                    <a:lstStyle/>
                    <a:p>
                      <a:pPr algn="l">
                        <a:lnSpc>
                          <a:spcPts val="2585"/>
                        </a:lnSpc>
                        <a:defRPr/>
                      </a:pPr>
                      <a:r>
                        <a:rPr lang="en-US" sz="1846">
                          <a:solidFill>
                            <a:srgbClr val="000000"/>
                          </a:solidFill>
                          <a:latin typeface="TT Rounds Condensed Bold"/>
                        </a:rPr>
                        <a:t>Table 2.1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hMerge="true">
                  <a:txBody>
                    <a:bodyPr anchor="t" rtlCol="false"/>
                    <a:lstStyle/>
                    <a:p>
                      <a:pPr algn="l">
                        <a:lnSpc>
                          <a:spcPts val="2585"/>
                        </a:lnSpc>
                        <a:defRPr/>
                      </a:pPr>
                      <a:r>
                        <a:rPr lang="en-US" sz="1846">
                          <a:solidFill>
                            <a:srgbClr val="000000"/>
                          </a:solidFill>
                          <a:latin typeface="TT Rounds Condensed Bold"/>
                        </a:rPr>
                        <a:t>Table 2.1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c>
                  <a:txBody>
                    <a:bodyPr anchor="t" rtlCol="false"/>
                    <a:lstStyle/>
                    <a:p>
                      <a:pPr algn="l">
                        <a:lnSpc>
                          <a:spcPts val="2585"/>
                        </a:lnSpc>
                        <a:defRPr/>
                      </a:pPr>
                      <a:r>
                        <a:rPr lang="en-US" sz="1846">
                          <a:solidFill>
                            <a:srgbClr val="000000"/>
                          </a:solidFill>
                          <a:latin typeface="TT Rounds Condensed Bold"/>
                        </a:rPr>
                        <a:t>Examples of Tangible and Intangible Resources  (Papadakis, 2002) </a:t>
                      </a:r>
                      <a:endParaRPr lang="en-US" sz="1100"/>
                    </a:p>
                  </a:txBody>
                  <a:tcPr marL="195439" marR="195439" marT="195439" marB="195439" anchor="ctr">
                    <a:lnL cmpd="sng" algn="ctr" cap="flat" w="30076">
                      <a:solidFill>
                        <a:srgbClr val="000000"/>
                      </a:solidFill>
                      <a:prstDash val="solid"/>
                      <a:round/>
                      <a:headEnd type="none" w="med" len="med"/>
                      <a:tailEnd type="none" w="med" len="med"/>
                    </a:lnL>
                    <a:lnR cmpd="sng" algn="ctr" cap="flat" w="30076">
                      <a:solidFill>
                        <a:srgbClr val="000000"/>
                      </a:solidFill>
                      <a:prstDash val="solid"/>
                      <a:round/>
                      <a:headEnd type="none" w="med" len="med"/>
                      <a:tailEnd type="none" w="med" len="med"/>
                    </a:lnR>
                    <a:lnT cmpd="sng" algn="ctr" cap="flat" w="30076">
                      <a:solidFill>
                        <a:srgbClr val="000000"/>
                      </a:solidFill>
                      <a:prstDash val="solid"/>
                      <a:round/>
                      <a:headEnd type="none" w="med" len="med"/>
                      <a:tailEnd type="none" w="med" len="med"/>
                    </a:lnT>
                    <a:lnB cmpd="sng" algn="ctr" cap="flat" w="30076">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915284" y="1725166"/>
            <a:ext cx="16344016" cy="630555"/>
          </a:xfrm>
          <a:prstGeom prst="rect">
            <a:avLst/>
          </a:prstGeom>
        </p:spPr>
        <p:txBody>
          <a:bodyPr anchor="t" rtlCol="false" tIns="0" lIns="0" bIns="0" rIns="0">
            <a:spAutoFit/>
          </a:bodyPr>
          <a:lstStyle/>
          <a:p>
            <a:pPr algn="l">
              <a:lnSpc>
                <a:spcPts val="4860"/>
              </a:lnSpc>
            </a:pPr>
            <a:r>
              <a:rPr lang="en-US" sz="4500" spc="42">
                <a:solidFill>
                  <a:srgbClr val="94C020"/>
                </a:solidFill>
                <a:latin typeface="TT Rounds Condensed Bold"/>
              </a:rPr>
              <a:t>2. Entrepreneurial Environment </a:t>
            </a:r>
          </a:p>
        </p:txBody>
      </p:sp>
      <p:sp>
        <p:nvSpPr>
          <p:cNvPr name="TextBox 7" id="7"/>
          <p:cNvSpPr txBox="true"/>
          <p:nvPr/>
        </p:nvSpPr>
        <p:spPr>
          <a:xfrm rot="0">
            <a:off x="915284" y="2707435"/>
            <a:ext cx="5381476" cy="1190625"/>
          </a:xfrm>
          <a:prstGeom prst="rect">
            <a:avLst/>
          </a:prstGeom>
        </p:spPr>
        <p:txBody>
          <a:bodyPr anchor="t" rtlCol="false" tIns="0" lIns="0" bIns="0" rIns="0">
            <a:spAutoFit/>
          </a:bodyPr>
          <a:lstStyle/>
          <a:p>
            <a:pPr algn="l">
              <a:lnSpc>
                <a:spcPts val="3599"/>
              </a:lnSpc>
              <a:spcBef>
                <a:spcPct val="0"/>
              </a:spcBef>
            </a:pPr>
            <a:r>
              <a:rPr lang="en-US" sz="2999" spc="28" u="sng">
                <a:solidFill>
                  <a:srgbClr val="94C020"/>
                </a:solidFill>
                <a:latin typeface="TT Rounds Condensed"/>
              </a:rPr>
              <a:t>2.1 Internal Environment Analysis  </a:t>
            </a:r>
          </a:p>
          <a:p>
            <a:pPr algn="l">
              <a:lnSpc>
                <a:spcPts val="2999"/>
              </a:lnSpc>
              <a:spcBef>
                <a:spcPct val="0"/>
              </a:spcBef>
            </a:pPr>
          </a:p>
          <a:p>
            <a:pPr algn="l">
              <a:lnSpc>
                <a:spcPts val="2999"/>
              </a:lnSpc>
              <a:spcBef>
                <a:spcPct val="0"/>
              </a:spcBef>
            </a:pPr>
          </a:p>
        </p:txBody>
      </p:sp>
      <p:sp>
        <p:nvSpPr>
          <p:cNvPr name="TextBox 8" id="8"/>
          <p:cNvSpPr txBox="true"/>
          <p:nvPr/>
        </p:nvSpPr>
        <p:spPr>
          <a:xfrm rot="0">
            <a:off x="1348740" y="9675020"/>
            <a:ext cx="14790420" cy="266700"/>
          </a:xfrm>
          <a:prstGeom prst="rect">
            <a:avLst/>
          </a:prstGeom>
        </p:spPr>
        <p:txBody>
          <a:bodyPr anchor="t" rtlCol="false" tIns="0" lIns="0" bIns="0" rIns="0">
            <a:spAutoFit/>
          </a:bodyPr>
          <a:lstStyle/>
          <a:p>
            <a:pPr algn="ctr">
              <a:lnSpc>
                <a:spcPts val="2160"/>
              </a:lnSpc>
            </a:pPr>
            <a:r>
              <a:rPr lang="en-US" sz="1800" spc="16">
                <a:solidFill>
                  <a:srgbClr val="898989"/>
                </a:solidFill>
                <a:latin typeface="TT Rounds Condensed"/>
              </a:rPr>
              <a:t>Module: Horizontal Skills/ Learning Unit:</a:t>
            </a:r>
            <a:r>
              <a:rPr lang="en-US" sz="1800" spc="16">
                <a:solidFill>
                  <a:srgbClr val="898989"/>
                </a:solidFill>
                <a:latin typeface="TT Rounds Condensed"/>
              </a:rPr>
              <a:t> Entrepreneurial Skills</a:t>
            </a:r>
            <a:r>
              <a:rPr lang="en-US" sz="1800" spc="16">
                <a:solidFill>
                  <a:srgbClr val="898989"/>
                </a:solidFill>
                <a:latin typeface="TT Rounds Condensed"/>
              </a:rPr>
              <a:t>/ Sub Unit: Entrepreneurial Environment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455C84-F359-47B2-9013-0E52C3FC002B}"/>
</file>

<file path=customXml/itemProps2.xml><?xml version="1.0" encoding="utf-8"?>
<ds:datastoreItem xmlns:ds="http://schemas.openxmlformats.org/officeDocument/2006/customXml" ds:itemID="{F0DD2B01-84E4-45FE-8C40-ECCE9D4ED6C3}"/>
</file>

<file path=customXml/itemProps3.xml><?xml version="1.0" encoding="utf-8"?>
<ds:datastoreItem xmlns:ds="http://schemas.openxmlformats.org/officeDocument/2006/customXml" ds:itemID="{BA0D24FB-D129-4E02-AF92-C82AF97B2A3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Relief PPT template for educational material (1).pptx</dc:title>
  <cp:revision>1</cp:revision>
  <dcterms:created xsi:type="dcterms:W3CDTF">2006-08-16T00:00:00Z</dcterms:created>
  <dcterms:modified xsi:type="dcterms:W3CDTF">2011-08-01T06:04:30Z</dcterms:modified>
  <dc:identifier>DAGE0C9VNEg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0x010100DFC3249CD11C3F43A5CB6F830C4A51BA</vt:lpwstr>
  </property>
</Properties>
</file>