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3"/>
  </p:sldMasterIdLst>
  <p:notesMasterIdLst>
    <p:notesMasterId r:id="rId66"/>
  </p:notesMasterIdLst>
  <p:sldIdLst>
    <p:sldId id="265" r:id="rId4"/>
    <p:sldId id="256" r:id="rId5"/>
    <p:sldId id="260" r:id="rId6"/>
    <p:sldId id="269" r:id="rId7"/>
    <p:sldId id="267" r:id="rId8"/>
    <p:sldId id="268" r:id="rId9"/>
    <p:sldId id="279" r:id="rId10"/>
    <p:sldId id="263" r:id="rId11"/>
    <p:sldId id="280" r:id="rId12"/>
    <p:sldId id="277" r:id="rId13"/>
    <p:sldId id="278" r:id="rId14"/>
    <p:sldId id="281" r:id="rId15"/>
    <p:sldId id="320" r:id="rId16"/>
    <p:sldId id="298" r:id="rId17"/>
    <p:sldId id="321" r:id="rId18"/>
    <p:sldId id="322" r:id="rId19"/>
    <p:sldId id="326" r:id="rId20"/>
    <p:sldId id="327" r:id="rId21"/>
    <p:sldId id="328" r:id="rId22"/>
    <p:sldId id="329" r:id="rId23"/>
    <p:sldId id="331" r:id="rId24"/>
    <p:sldId id="330" r:id="rId25"/>
    <p:sldId id="332" r:id="rId26"/>
    <p:sldId id="323" r:id="rId27"/>
    <p:sldId id="324" r:id="rId28"/>
    <p:sldId id="325" r:id="rId29"/>
    <p:sldId id="333" r:id="rId30"/>
    <p:sldId id="337" r:id="rId31"/>
    <p:sldId id="334" r:id="rId32"/>
    <p:sldId id="338" r:id="rId33"/>
    <p:sldId id="339" r:id="rId34"/>
    <p:sldId id="340" r:id="rId35"/>
    <p:sldId id="341" r:id="rId36"/>
    <p:sldId id="342" r:id="rId37"/>
    <p:sldId id="343" r:id="rId38"/>
    <p:sldId id="344" r:id="rId39"/>
    <p:sldId id="345" r:id="rId40"/>
    <p:sldId id="335" r:id="rId41"/>
    <p:sldId id="336" r:id="rId42"/>
    <p:sldId id="346" r:id="rId43"/>
    <p:sldId id="347" r:id="rId44"/>
    <p:sldId id="350" r:id="rId45"/>
    <p:sldId id="351" r:id="rId46"/>
    <p:sldId id="352" r:id="rId47"/>
    <p:sldId id="353" r:id="rId48"/>
    <p:sldId id="354" r:id="rId49"/>
    <p:sldId id="355" r:id="rId50"/>
    <p:sldId id="356" r:id="rId51"/>
    <p:sldId id="348" r:id="rId52"/>
    <p:sldId id="349" r:id="rId53"/>
    <p:sldId id="266" r:id="rId54"/>
    <p:sldId id="357" r:id="rId55"/>
    <p:sldId id="358" r:id="rId56"/>
    <p:sldId id="359" r:id="rId57"/>
    <p:sldId id="360" r:id="rId58"/>
    <p:sldId id="364" r:id="rId59"/>
    <p:sldId id="363" r:id="rId60"/>
    <p:sldId id="365" r:id="rId61"/>
    <p:sldId id="273" r:id="rId62"/>
    <p:sldId id="274" r:id="rId63"/>
    <p:sldId id="275" r:id="rId64"/>
    <p:sldId id="276" r:id="rId6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F6A12-87D1-49A6-94E4-6EEF37C2F253}" v="2" dt="2024-02-29T12:34:26.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1"/>
    <p:restoredTop sz="96405"/>
  </p:normalViewPr>
  <p:slideViewPr>
    <p:cSldViewPr snapToGrid="0">
      <p:cViewPr varScale="1">
        <p:scale>
          <a:sx n="72" d="100"/>
          <a:sy n="72" d="100"/>
        </p:scale>
        <p:origin x="60"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rina Triantafyllidi" userId="bc65ac00-304b-4377-9712-e1d05ebe1683" providerId="ADAL" clId="{908F6A12-87D1-49A6-94E4-6EEF37C2F253}"/>
    <pc:docChg chg="modSld">
      <pc:chgData name="Katerina Triantafyllidi" userId="bc65ac00-304b-4377-9712-e1d05ebe1683" providerId="ADAL" clId="{908F6A12-87D1-49A6-94E4-6EEF37C2F253}" dt="2024-02-29T12:34:26.453" v="6" actId="20577"/>
      <pc:docMkLst>
        <pc:docMk/>
      </pc:docMkLst>
      <pc:sldChg chg="modSp mod">
        <pc:chgData name="Katerina Triantafyllidi" userId="bc65ac00-304b-4377-9712-e1d05ebe1683" providerId="ADAL" clId="{908F6A12-87D1-49A6-94E4-6EEF37C2F253}" dt="2024-02-29T12:33:28.595" v="3" actId="20577"/>
        <pc:sldMkLst>
          <pc:docMk/>
          <pc:sldMk cId="7300702" sldId="281"/>
        </pc:sldMkLst>
        <pc:spChg chg="mod">
          <ac:chgData name="Katerina Triantafyllidi" userId="bc65ac00-304b-4377-9712-e1d05ebe1683" providerId="ADAL" clId="{908F6A12-87D1-49A6-94E4-6EEF37C2F253}" dt="2024-02-29T12:33:28.595" v="3" actId="20577"/>
          <ac:spMkLst>
            <pc:docMk/>
            <pc:sldMk cId="7300702" sldId="281"/>
            <ac:spMk id="3" creationId="{DCB5E3D3-8889-E1D4-EB22-92DCF3C4B469}"/>
          </ac:spMkLst>
        </pc:spChg>
      </pc:sldChg>
      <pc:sldChg chg="modSp mod">
        <pc:chgData name="Katerina Triantafyllidi" userId="bc65ac00-304b-4377-9712-e1d05ebe1683" providerId="ADAL" clId="{908F6A12-87D1-49A6-94E4-6EEF37C2F253}" dt="2024-02-29T12:34:26.453" v="6" actId="20577"/>
        <pc:sldMkLst>
          <pc:docMk/>
          <pc:sldMk cId="2229269469" sldId="323"/>
        </pc:sldMkLst>
        <pc:spChg chg="mod">
          <ac:chgData name="Katerina Triantafyllidi" userId="bc65ac00-304b-4377-9712-e1d05ebe1683" providerId="ADAL" clId="{908F6A12-87D1-49A6-94E4-6EEF37C2F253}" dt="2024-02-29T12:34:26.453" v="6" actId="20577"/>
          <ac:spMkLst>
            <pc:docMk/>
            <pc:sldMk cId="2229269469" sldId="323"/>
            <ac:spMk id="3" creationId="{DCB5E3D3-8889-E1D4-EB22-92DCF3C4B46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29/02/2024</a:t>
            </a:fld>
            <a:endParaRPr lang="en-GB"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dirty="0"/>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dirty="0"/>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dirty="0"/>
              <a:t>Module: XXXXXXX / Learning Unit: YYYYYYY / Sub Unit: ZZZZZZZZ</a:t>
            </a:r>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dirty="0"/>
              <a:t>Module: XXXXXXX / Learning Unit: YYYYYYY / Sub Unit: ZZZZZZZZ</a:t>
            </a:r>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dirty="0"/>
              <a:t>Module: XXXXXXX / Learning Unit: YYYYYYY / Sub Unit: ZZZZZZZZ</a:t>
            </a:r>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hat.openai.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docs.google.com/document/d/1SRUoewg6us0uS43WKQXzbawAMScDWUID/edit?usp=sharing&amp;ouid=109073457666436238228&amp;rtpof=true&amp;sd=true"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hyperlink" Target="https://docs.google.com/document/d/1aCAodPdSyHkvVG0OoMoPbtVP_aPOoo20/edit?usp=sharing&amp;ouid=109073457666436238228&amp;rtpof=true&amp;sd=tru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3518-5DC9-C5CC-8780-B225279F89C8}"/>
              </a:ext>
            </a:extLst>
          </p:cNvPr>
          <p:cNvSpPr>
            <a:spLocks noGrp="1"/>
          </p:cNvSpPr>
          <p:nvPr>
            <p:ph type="title"/>
          </p:nvPr>
        </p:nvSpPr>
        <p:spPr>
          <a:xfrm>
            <a:off x="838200" y="812800"/>
            <a:ext cx="10515600" cy="877888"/>
          </a:xfrm>
        </p:spPr>
        <p:txBody>
          <a:bodyPr anchor="ctr">
            <a:normAutofit/>
          </a:bodyPr>
          <a:lstStyle/>
          <a:p>
            <a:r>
              <a:rPr lang="en-GB" dirty="0"/>
              <a:t>Artificial Intelligence and Digital Research</a:t>
            </a:r>
          </a:p>
        </p:txBody>
      </p:sp>
      <p:sp>
        <p:nvSpPr>
          <p:cNvPr id="3" name="Content Placeholder 2">
            <a:extLst>
              <a:ext uri="{FF2B5EF4-FFF2-40B4-BE49-F238E27FC236}">
                <a16:creationId xmlns:a16="http://schemas.microsoft.com/office/drawing/2014/main" id="{00B5F3EA-8A6E-1019-3EFD-089AAEB8C263}"/>
              </a:ext>
            </a:extLst>
          </p:cNvPr>
          <p:cNvSpPr>
            <a:spLocks noGrp="1"/>
          </p:cNvSpPr>
          <p:nvPr>
            <p:ph sz="half" idx="1"/>
          </p:nvPr>
        </p:nvSpPr>
        <p:spPr>
          <a:xfrm>
            <a:off x="838200" y="1825625"/>
            <a:ext cx="5181600" cy="4351338"/>
          </a:xfrm>
        </p:spPr>
        <p:txBody>
          <a:bodyPr>
            <a:normAutofit/>
          </a:bodyPr>
          <a:lstStyle/>
          <a:p>
            <a:r>
              <a:rPr lang="en-GB" dirty="0"/>
              <a:t>Digital research can by supported by </a:t>
            </a:r>
            <a:r>
              <a:rPr lang="en-GB" b="1" dirty="0"/>
              <a:t>Artificial Intelligence </a:t>
            </a:r>
            <a:r>
              <a:rPr lang="en-GB" dirty="0"/>
              <a:t>(AI) tools.</a:t>
            </a:r>
          </a:p>
          <a:p>
            <a:r>
              <a:rPr lang="en-GB" dirty="0"/>
              <a:t>AI tools are considered to be the next generation of search engines.</a:t>
            </a:r>
          </a:p>
          <a:p>
            <a:r>
              <a:rPr lang="en-GB" dirty="0"/>
              <a:t>AI provides knowledge instead of information. </a:t>
            </a:r>
          </a:p>
          <a:p>
            <a:r>
              <a:rPr lang="en-GB" dirty="0"/>
              <a:t>A popular AI tool is </a:t>
            </a:r>
            <a:r>
              <a:rPr lang="en-GB" dirty="0">
                <a:hlinkClick r:id="rId2"/>
              </a:rPr>
              <a:t>ChatGPT</a:t>
            </a:r>
            <a:r>
              <a:rPr lang="en-GB" dirty="0"/>
              <a:t>.</a:t>
            </a:r>
          </a:p>
          <a:p>
            <a:endParaRPr lang="en-GB" dirty="0"/>
          </a:p>
        </p:txBody>
      </p:sp>
      <p:pic>
        <p:nvPicPr>
          <p:cNvPr id="7" name="Content Placeholder 6" descr="A screenshot of a computer&#10;&#10;Description automatically generated">
            <a:extLst>
              <a:ext uri="{FF2B5EF4-FFF2-40B4-BE49-F238E27FC236}">
                <a16:creationId xmlns:a16="http://schemas.microsoft.com/office/drawing/2014/main" id="{FBE65D94-1992-2941-AA45-3D8DED76B21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88566" y="1680835"/>
            <a:ext cx="5923156" cy="4161013"/>
          </a:xfrm>
          <a:prstGeom prst="rect">
            <a:avLst/>
          </a:prstGeom>
          <a:noFill/>
          <a:ln>
            <a:solidFill>
              <a:schemeClr val="accent1"/>
            </a:solidFill>
          </a:ln>
        </p:spPr>
      </p:pic>
      <p:sp>
        <p:nvSpPr>
          <p:cNvPr id="6" name="Slide Number Placeholder 5">
            <a:extLst>
              <a:ext uri="{FF2B5EF4-FFF2-40B4-BE49-F238E27FC236}">
                <a16:creationId xmlns:a16="http://schemas.microsoft.com/office/drawing/2014/main" id="{288E0599-C7A2-0DCF-CADF-7A8C6DD042D3}"/>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6FF9F0C5-380F-41C2-899A-BAC0F0927E16}" type="slidenum">
              <a:rPr lang="en-US" smtClean="0"/>
              <a:pPr>
                <a:spcAft>
                  <a:spcPts val="600"/>
                </a:spcAft>
              </a:pPr>
              <a:t>10</a:t>
            </a:fld>
            <a:endParaRPr lang="en-US" dirty="0"/>
          </a:p>
        </p:txBody>
      </p:sp>
      <p:sp>
        <p:nvSpPr>
          <p:cNvPr id="9" name="Segnaposto piè di pagina 1">
            <a:extLst>
              <a:ext uri="{FF2B5EF4-FFF2-40B4-BE49-F238E27FC236}">
                <a16:creationId xmlns:a16="http://schemas.microsoft.com/office/drawing/2014/main" id="{A284887B-08AA-0AF1-8FE4-E13566043B68}"/>
              </a:ext>
            </a:extLst>
          </p:cNvPr>
          <p:cNvSpPr>
            <a:spLocks noGrp="1"/>
          </p:cNvSpPr>
          <p:nvPr>
            <p:ph type="ftr" sz="quarter" idx="11"/>
          </p:nvPr>
        </p:nvSpPr>
        <p:spPr>
          <a:xfrm>
            <a:off x="838200" y="6199460"/>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197068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37FA-A3F5-435F-672C-63B96173420B}"/>
              </a:ext>
            </a:extLst>
          </p:cNvPr>
          <p:cNvSpPr>
            <a:spLocks noGrp="1"/>
          </p:cNvSpPr>
          <p:nvPr>
            <p:ph type="title"/>
          </p:nvPr>
        </p:nvSpPr>
        <p:spPr/>
        <p:txBody>
          <a:bodyPr/>
          <a:lstStyle/>
          <a:p>
            <a:r>
              <a:rPr lang="en-GB" dirty="0"/>
              <a:t>Threats in Cyberspace</a:t>
            </a:r>
          </a:p>
        </p:txBody>
      </p:sp>
      <p:sp>
        <p:nvSpPr>
          <p:cNvPr id="3" name="Content Placeholder 2">
            <a:extLst>
              <a:ext uri="{FF2B5EF4-FFF2-40B4-BE49-F238E27FC236}">
                <a16:creationId xmlns:a16="http://schemas.microsoft.com/office/drawing/2014/main" id="{E3092BE9-1D54-2914-0A97-9D4A3C7BF7B5}"/>
              </a:ext>
            </a:extLst>
          </p:cNvPr>
          <p:cNvSpPr>
            <a:spLocks noGrp="1"/>
          </p:cNvSpPr>
          <p:nvPr>
            <p:ph sz="half" idx="1"/>
          </p:nvPr>
        </p:nvSpPr>
        <p:spPr/>
        <p:txBody>
          <a:bodyPr>
            <a:normAutofit/>
          </a:bodyPr>
          <a:lstStyle/>
          <a:p>
            <a:r>
              <a:rPr lang="en-US" sz="2400" dirty="0">
                <a:effectLst/>
                <a:ea typeface="Times New Roman" panose="02020603050405020304" pitchFamily="18" charset="0"/>
              </a:rPr>
              <a:t>For farmers venturing into the digital realm, it's imperative to identify and understand the many </a:t>
            </a:r>
            <a:r>
              <a:rPr lang="en-US" sz="2400" b="1" dirty="0">
                <a:effectLst/>
                <a:ea typeface="Times New Roman" panose="02020603050405020304" pitchFamily="18" charset="0"/>
              </a:rPr>
              <a:t>cyber threats </a:t>
            </a:r>
            <a:r>
              <a:rPr lang="en-US" sz="2400" dirty="0">
                <a:effectLst/>
                <a:ea typeface="Times New Roman" panose="02020603050405020304" pitchFamily="18" charset="0"/>
              </a:rPr>
              <a:t>that could jeopardize their operations.</a:t>
            </a:r>
          </a:p>
          <a:p>
            <a:r>
              <a:rPr lang="en-US" sz="2400" dirty="0">
                <a:ea typeface="Times New Roman" panose="02020603050405020304" pitchFamily="18" charset="0"/>
              </a:rPr>
              <a:t>C</a:t>
            </a:r>
            <a:r>
              <a:rPr lang="en-US" sz="2400" dirty="0">
                <a:effectLst/>
                <a:ea typeface="Times New Roman" panose="02020603050405020304" pitchFamily="18" charset="0"/>
              </a:rPr>
              <a:t>yber threats aren't just limited to hacking computers, they can risk:</a:t>
            </a:r>
          </a:p>
          <a:p>
            <a:pPr lvl="1"/>
            <a:r>
              <a:rPr lang="en-GB" dirty="0"/>
              <a:t>Smart equipment (e.g. smart tractors)</a:t>
            </a:r>
          </a:p>
          <a:p>
            <a:pPr lvl="1"/>
            <a:r>
              <a:rPr lang="en-GB" dirty="0"/>
              <a:t>Digital platforms (e.g. tracking systems)</a:t>
            </a:r>
          </a:p>
          <a:p>
            <a:pPr lvl="1"/>
            <a:r>
              <a:rPr lang="en-GB" dirty="0"/>
              <a:t>Digital storage systems</a:t>
            </a:r>
          </a:p>
        </p:txBody>
      </p:sp>
      <p:sp>
        <p:nvSpPr>
          <p:cNvPr id="6" name="Slide Number Placeholder 5">
            <a:extLst>
              <a:ext uri="{FF2B5EF4-FFF2-40B4-BE49-F238E27FC236}">
                <a16:creationId xmlns:a16="http://schemas.microsoft.com/office/drawing/2014/main" id="{80A3FF67-2753-03CC-E09D-CB760E3F0FA7}"/>
              </a:ext>
            </a:extLst>
          </p:cNvPr>
          <p:cNvSpPr>
            <a:spLocks noGrp="1"/>
          </p:cNvSpPr>
          <p:nvPr>
            <p:ph type="sldNum" sz="quarter" idx="12"/>
          </p:nvPr>
        </p:nvSpPr>
        <p:spPr/>
        <p:txBody>
          <a:bodyPr/>
          <a:lstStyle/>
          <a:p>
            <a:fld id="{6FF9F0C5-380F-41C2-899A-BAC0F0927E16}" type="slidenum">
              <a:rPr lang="en-US" smtClean="0"/>
              <a:t>11</a:t>
            </a:fld>
            <a:endParaRPr lang="en-US" dirty="0"/>
          </a:p>
        </p:txBody>
      </p:sp>
      <p:sp>
        <p:nvSpPr>
          <p:cNvPr id="7" name="Segnaposto piè di pagina 1">
            <a:extLst>
              <a:ext uri="{FF2B5EF4-FFF2-40B4-BE49-F238E27FC236}">
                <a16:creationId xmlns:a16="http://schemas.microsoft.com/office/drawing/2014/main" id="{69BFDBC2-4807-C748-8E3E-C1F11AFEA31E}"/>
              </a:ext>
            </a:extLst>
          </p:cNvPr>
          <p:cNvSpPr>
            <a:spLocks noGrp="1"/>
          </p:cNvSpPr>
          <p:nvPr>
            <p:ph type="ftr" sz="quarter" idx="11"/>
          </p:nvPr>
        </p:nvSpPr>
        <p:spPr>
          <a:xfrm>
            <a:off x="838200" y="6199460"/>
            <a:ext cx="9982200" cy="600074"/>
          </a:xfrm>
        </p:spPr>
        <p:txBody>
          <a:bodyPr/>
          <a:lstStyle/>
          <a:p>
            <a:r>
              <a:rPr lang="en-US" dirty="0"/>
              <a:t>Module: Horizontal Skill / Learning Unit: Digital Skills / Sub Unit: Digital Research</a:t>
            </a:r>
          </a:p>
        </p:txBody>
      </p:sp>
      <p:pic>
        <p:nvPicPr>
          <p:cNvPr id="8" name="Picture 7">
            <a:extLst>
              <a:ext uri="{FF2B5EF4-FFF2-40B4-BE49-F238E27FC236}">
                <a16:creationId xmlns:a16="http://schemas.microsoft.com/office/drawing/2014/main" id="{17948B59-1F14-EFD1-3953-3344C8C91E6A}"/>
              </a:ext>
            </a:extLst>
          </p:cNvPr>
          <p:cNvPicPr>
            <a:picLocks noChangeAspect="1"/>
          </p:cNvPicPr>
          <p:nvPr/>
        </p:nvPicPr>
        <p:blipFill rotWithShape="1">
          <a:blip r:embed="rId2">
            <a:extLst>
              <a:ext uri="{28A0092B-C50C-407E-A947-70E740481C1C}">
                <a14:useLocalDpi xmlns:a14="http://schemas.microsoft.com/office/drawing/2010/main" val="0"/>
              </a:ext>
            </a:extLst>
          </a:blip>
          <a:srcRect l="1772" t="3125" r="7495" b="4029"/>
          <a:stretch/>
        </p:blipFill>
        <p:spPr bwMode="auto">
          <a:xfrm>
            <a:off x="65049" y="1825625"/>
            <a:ext cx="779780" cy="791845"/>
          </a:xfrm>
          <a:prstGeom prst="rect">
            <a:avLst/>
          </a:prstGeom>
          <a:noFill/>
          <a:ln>
            <a:noFill/>
          </a:ln>
          <a:extLst>
            <a:ext uri="{53640926-AAD7-44D8-BBD7-CCE9431645EC}">
              <a14:shadowObscured xmlns:a14="http://schemas.microsoft.com/office/drawing/2010/main"/>
            </a:ext>
          </a:extLst>
        </p:spPr>
      </p:pic>
      <p:pic>
        <p:nvPicPr>
          <p:cNvPr id="9" name="Content Placeholder 8">
            <a:extLst>
              <a:ext uri="{FF2B5EF4-FFF2-40B4-BE49-F238E27FC236}">
                <a16:creationId xmlns:a16="http://schemas.microsoft.com/office/drawing/2014/main" id="{50F42D1D-44B7-D405-2E8C-C3FBDA939EF4}"/>
              </a:ext>
            </a:extLst>
          </p:cNvPr>
          <p:cNvPicPr>
            <a:picLocks noGrp="1" noChangeAspect="1"/>
          </p:cNvPicPr>
          <p:nvPr>
            <p:ph sz="half" idx="2"/>
          </p:nvPr>
        </p:nvPicPr>
        <p:blipFill>
          <a:blip r:embed="rId3"/>
          <a:stretch>
            <a:fillRect/>
          </a:stretch>
        </p:blipFill>
        <p:spPr>
          <a:xfrm>
            <a:off x="6019800" y="1713185"/>
            <a:ext cx="5943600" cy="3962399"/>
          </a:xfrm>
          <a:prstGeom prst="rect">
            <a:avLst/>
          </a:prstGeom>
          <a:ln>
            <a:solidFill>
              <a:srgbClr val="4F81BD"/>
            </a:solidFill>
          </a:ln>
        </p:spPr>
      </p:pic>
    </p:spTree>
    <p:extLst>
      <p:ext uri="{BB962C8B-B14F-4D97-AF65-F5344CB8AC3E}">
        <p14:creationId xmlns:p14="http://schemas.microsoft.com/office/powerpoint/2010/main" val="3121624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793-EAC6-F4C8-7412-2CBF4EC51636}"/>
              </a:ext>
            </a:extLst>
          </p:cNvPr>
          <p:cNvSpPr>
            <a:spLocks noGrp="1"/>
          </p:cNvSpPr>
          <p:nvPr>
            <p:ph type="title"/>
          </p:nvPr>
        </p:nvSpPr>
        <p:spPr/>
        <p:txBody>
          <a:bodyPr/>
          <a:lstStyle/>
          <a:p>
            <a:r>
              <a:rPr lang="en-GB" dirty="0"/>
              <a:t>Practical Activity #1</a:t>
            </a:r>
          </a:p>
        </p:txBody>
      </p:sp>
      <p:sp>
        <p:nvSpPr>
          <p:cNvPr id="3" name="Content Placeholder 2">
            <a:extLst>
              <a:ext uri="{FF2B5EF4-FFF2-40B4-BE49-F238E27FC236}">
                <a16:creationId xmlns:a16="http://schemas.microsoft.com/office/drawing/2014/main" id="{DCB5E3D3-8889-E1D4-EB22-92DCF3C4B469}"/>
              </a:ext>
            </a:extLst>
          </p:cNvPr>
          <p:cNvSpPr>
            <a:spLocks noGrp="1"/>
          </p:cNvSpPr>
          <p:nvPr>
            <p:ph sz="half" idx="1"/>
          </p:nvPr>
        </p:nvSpPr>
        <p:spPr>
          <a:xfrm>
            <a:off x="838199" y="1825625"/>
            <a:ext cx="8439615" cy="4351338"/>
          </a:xfrm>
        </p:spPr>
        <p:txBody>
          <a:bodyPr/>
          <a:lstStyle/>
          <a:p>
            <a:endParaRPr lang="en-GB" dirty="0"/>
          </a:p>
          <a:p>
            <a:endParaRPr lang="en-GB" dirty="0"/>
          </a:p>
          <a:p>
            <a:r>
              <a:rPr lang="en-GB" dirty="0"/>
              <a:t>Group Activity for Digital research</a:t>
            </a:r>
          </a:p>
          <a:p>
            <a:pPr marL="0" indent="0">
              <a:buNone/>
            </a:pPr>
            <a:r>
              <a:rPr lang="en-GB" dirty="0">
                <a:hlinkClick r:id="rId2"/>
              </a:rPr>
              <a:t>https://docs.google.com/document/d/1SRUoewg6us0uS43WKQXzbawAMScDWUID/edit?usp=sharing&amp;ouid=109073457666436238228&amp;rtpof=true&amp;sd=true</a:t>
            </a:r>
            <a:r>
              <a:rPr lang="en-GB" dirty="0"/>
              <a:t> </a:t>
            </a:r>
          </a:p>
        </p:txBody>
      </p:sp>
      <p:sp>
        <p:nvSpPr>
          <p:cNvPr id="6" name="Slide Number Placeholder 5">
            <a:extLst>
              <a:ext uri="{FF2B5EF4-FFF2-40B4-BE49-F238E27FC236}">
                <a16:creationId xmlns:a16="http://schemas.microsoft.com/office/drawing/2014/main" id="{E618C741-9506-841E-F52B-18FAF329AB28}"/>
              </a:ext>
            </a:extLst>
          </p:cNvPr>
          <p:cNvSpPr>
            <a:spLocks noGrp="1"/>
          </p:cNvSpPr>
          <p:nvPr>
            <p:ph type="sldNum" sz="quarter" idx="12"/>
          </p:nvPr>
        </p:nvSpPr>
        <p:spPr/>
        <p:txBody>
          <a:bodyPr/>
          <a:lstStyle/>
          <a:p>
            <a:fld id="{6FF9F0C5-380F-41C2-899A-BAC0F0927E16}" type="slidenum">
              <a:rPr lang="en-US" smtClean="0"/>
              <a:t>12</a:t>
            </a:fld>
            <a:endParaRPr lang="en-US" dirty="0"/>
          </a:p>
        </p:txBody>
      </p:sp>
      <p:sp>
        <p:nvSpPr>
          <p:cNvPr id="7" name="Segnaposto piè di pagina 1">
            <a:extLst>
              <a:ext uri="{FF2B5EF4-FFF2-40B4-BE49-F238E27FC236}">
                <a16:creationId xmlns:a16="http://schemas.microsoft.com/office/drawing/2014/main" id="{A425B156-73A7-B1B5-6914-59B952040CD7}"/>
              </a:ext>
            </a:extLst>
          </p:cNvPr>
          <p:cNvSpPr>
            <a:spLocks noGrp="1"/>
          </p:cNvSpPr>
          <p:nvPr>
            <p:ph type="ftr" sz="quarter" idx="11"/>
          </p:nvPr>
        </p:nvSpPr>
        <p:spPr>
          <a:xfrm>
            <a:off x="838200" y="6199460"/>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730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96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735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Contents</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lnSpcReduction="10000"/>
          </a:bodyPr>
          <a:lstStyle/>
          <a:p>
            <a:endParaRPr lang="en-GB" dirty="0"/>
          </a:p>
          <a:p>
            <a:r>
              <a:rPr lang="en-GB" dirty="0"/>
              <a:t>What is Digital Collaboration and Communication?</a:t>
            </a:r>
          </a:p>
          <a:p>
            <a:pPr marL="0" indent="0">
              <a:buNone/>
            </a:pPr>
            <a:endParaRPr lang="en-GB" dirty="0"/>
          </a:p>
          <a:p>
            <a:r>
              <a:rPr lang="en-GB" dirty="0"/>
              <a:t>Digital Platforms</a:t>
            </a:r>
          </a:p>
          <a:p>
            <a:pPr marR="0">
              <a:spcAft>
                <a:spcPts val="0"/>
              </a:spcAft>
            </a:pPr>
            <a:endParaRPr lang="en-US" dirty="0"/>
          </a:p>
          <a:p>
            <a:pPr marR="0">
              <a:spcAft>
                <a:spcPts val="0"/>
              </a:spcAft>
            </a:pPr>
            <a:r>
              <a:rPr lang="en-US" dirty="0"/>
              <a:t>Collaboration Tools</a:t>
            </a:r>
          </a:p>
          <a:p>
            <a:pPr marR="0">
              <a:spcAft>
                <a:spcPts val="0"/>
              </a:spcAft>
            </a:pPr>
            <a:endParaRPr lang="en-US" dirty="0"/>
          </a:p>
          <a:p>
            <a:pPr marR="0">
              <a:spcAft>
                <a:spcPts val="0"/>
              </a:spcAft>
            </a:pPr>
            <a:r>
              <a:rPr lang="en-US" dirty="0"/>
              <a:t>Social Media Tools</a:t>
            </a:r>
          </a:p>
          <a:p>
            <a:pPr marR="0">
              <a:spcAft>
                <a:spcPts val="0"/>
              </a:spcAft>
            </a:pPr>
            <a:endParaRPr lang="en-US" dirty="0"/>
          </a:p>
          <a:p>
            <a:pPr marR="0">
              <a:spcAft>
                <a:spcPts val="0"/>
              </a:spcAft>
            </a:pPr>
            <a:r>
              <a:rPr lang="en-US" dirty="0"/>
              <a:t>Management Tools</a:t>
            </a:r>
          </a:p>
          <a:p>
            <a:pPr marL="0" marR="0" indent="0">
              <a:spcAft>
                <a:spcPts val="0"/>
              </a:spcAft>
              <a:buNone/>
            </a:pPr>
            <a:endParaRPr lang="en-GB" dirty="0"/>
          </a:p>
          <a:p>
            <a:endParaRPr lang="en-GB"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4" name="Segnaposto piè di pagina 1">
            <a:extLst>
              <a:ext uri="{FF2B5EF4-FFF2-40B4-BE49-F238E27FC236}">
                <a16:creationId xmlns:a16="http://schemas.microsoft.com/office/drawing/2014/main" id="{83479139-8E1F-7E17-0B78-E74B37DE9411}"/>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spTree>
    <p:extLst>
      <p:ext uri="{BB962C8B-B14F-4D97-AF65-F5344CB8AC3E}">
        <p14:creationId xmlns:p14="http://schemas.microsoft.com/office/powerpoint/2010/main" val="78323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fontScale="90000"/>
          </a:bodyPr>
          <a:lstStyle/>
          <a:p>
            <a:r>
              <a:rPr lang="en-GB" sz="4400" dirty="0"/>
              <a:t>What is Digital Communication and Collaboration?</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r>
              <a:rPr lang="en-GB" sz="1800" b="1" dirty="0"/>
              <a:t>Digital communication and Collaboration </a:t>
            </a:r>
            <a:r>
              <a:rPr lang="en-GB" sz="1800" dirty="0"/>
              <a:t>tools can bridge the gap between farmers, suppliers, and customers, allowing for real-time collaboration and decision-making.</a:t>
            </a:r>
          </a:p>
          <a:p>
            <a:endParaRPr lang="en-GB" sz="1800" dirty="0"/>
          </a:p>
          <a:p>
            <a:r>
              <a:rPr lang="en-GB" sz="1800" dirty="0"/>
              <a:t>Effective digital communication can lead to better resource allocation, from labour to machinery, based on shared information.</a:t>
            </a:r>
          </a:p>
          <a:p>
            <a:endParaRPr lang="en-GB" sz="1800" dirty="0"/>
          </a:p>
          <a:p>
            <a:r>
              <a:rPr lang="en-GB" sz="1800" dirty="0"/>
              <a:t>Digital collaboration tools enable farmers to share knowledge, best practices, and innovative farming techniques with a wider community</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16</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59507" y="1792156"/>
            <a:ext cx="722189" cy="722189"/>
          </a:xfrm>
          <a:prstGeom prst="rect">
            <a:avLst/>
          </a:prstGeom>
        </p:spPr>
      </p:pic>
      <p:pic>
        <p:nvPicPr>
          <p:cNvPr id="4" name="Picture 3" descr="Art of communication statistics">
            <a:extLst>
              <a:ext uri="{FF2B5EF4-FFF2-40B4-BE49-F238E27FC236}">
                <a16:creationId xmlns:a16="http://schemas.microsoft.com/office/drawing/2014/main" id="{EDB561CF-BE6C-6237-3929-CD1E8211B6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6902" y="1792156"/>
            <a:ext cx="5789930" cy="3620770"/>
          </a:xfrm>
          <a:prstGeom prst="rect">
            <a:avLst/>
          </a:prstGeom>
          <a:noFill/>
          <a:ln>
            <a:noFill/>
          </a:ln>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marL="0" marR="0" algn="ctr">
              <a:spcBef>
                <a:spcPts val="0"/>
              </a:spcBef>
              <a:spcAft>
                <a:spcPts val="0"/>
              </a:spcAft>
            </a:pPr>
            <a:r>
              <a:rPr lang="en-GB" sz="1400" dirty="0">
                <a:effectLst/>
                <a:latin typeface="Calibri" panose="020F0502020204030204" pitchFamily="34" charset="0"/>
                <a:ea typeface="Times New Roman" panose="02020603050405020304" pitchFamily="18" charset="0"/>
              </a:rPr>
              <a:t>The importance of communication (source: project.co)</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9941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Platforms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a:noAutofit/>
          </a:bodyPr>
          <a:lstStyle/>
          <a:p>
            <a:r>
              <a:rPr lang="en-GB" sz="1800" b="1" dirty="0"/>
              <a:t>Digital communication and Collaboration </a:t>
            </a:r>
            <a:r>
              <a:rPr lang="en-GB" sz="1800" dirty="0"/>
              <a:t>tools </a:t>
            </a:r>
            <a:r>
              <a:rPr lang="en-US" sz="1800" dirty="0">
                <a:solidFill>
                  <a:srgbClr val="000000"/>
                </a:solidFill>
                <a:effectLst/>
                <a:latin typeface="Calibri" panose="020F0502020204030204" pitchFamily="34" charset="0"/>
                <a:ea typeface="Calibri" panose="020F0502020204030204" pitchFamily="34" charset="0"/>
              </a:rPr>
              <a:t>can be </a:t>
            </a:r>
            <a:r>
              <a:rPr lang="en-US" sz="1800" u="sng" dirty="0">
                <a:solidFill>
                  <a:srgbClr val="000000"/>
                </a:solidFill>
                <a:effectLst/>
                <a:latin typeface="Calibri" panose="020F0502020204030204" pitchFamily="34" charset="0"/>
                <a:ea typeface="Calibri" panose="020F0502020204030204" pitchFamily="34" charset="0"/>
              </a:rPr>
              <a:t>categorized</a:t>
            </a:r>
            <a:r>
              <a:rPr lang="en-US" sz="1800" dirty="0">
                <a:solidFill>
                  <a:srgbClr val="000000"/>
                </a:solidFill>
                <a:effectLst/>
                <a:latin typeface="Calibri" panose="020F0502020204030204" pitchFamily="34" charset="0"/>
                <a:ea typeface="Calibri" panose="020F0502020204030204" pitchFamily="34" charset="0"/>
              </a:rPr>
              <a:t> based on their primary functions and the modes of communication they facilitate:</a:t>
            </a:r>
          </a:p>
          <a:p>
            <a:endParaRPr lang="en-GB" sz="1800" dirty="0">
              <a:effectLst/>
              <a:latin typeface="Times New Roman" panose="02020603050405020304" pitchFamily="18" charset="0"/>
              <a:ea typeface="Times New Roman" panose="02020603050405020304" pitchFamily="18" charset="0"/>
            </a:endParaRPr>
          </a:p>
          <a:p>
            <a:pPr marL="742950" lvl="1" indent="-285750">
              <a:buFont typeface="Arial" panose="020B0604020202020204" pitchFamily="34" charset="0"/>
              <a:buChar char="•"/>
            </a:pPr>
            <a:r>
              <a:rPr lang="en-GB" sz="1600" dirty="0"/>
              <a:t>Instant Messaging &amp; Chat Apps</a:t>
            </a:r>
          </a:p>
          <a:p>
            <a:pPr marL="742950" lvl="1" indent="-285750">
              <a:buFont typeface="Arial" panose="020B0604020202020204" pitchFamily="34" charset="0"/>
              <a:buChar char="•"/>
            </a:pPr>
            <a:r>
              <a:rPr lang="en-GB" sz="1600" dirty="0"/>
              <a:t>Email Platforms</a:t>
            </a:r>
          </a:p>
          <a:p>
            <a:pPr marL="742950" lvl="1" indent="-285750">
              <a:buFont typeface="Arial" panose="020B0604020202020204" pitchFamily="34" charset="0"/>
              <a:buChar char="•"/>
            </a:pPr>
            <a:r>
              <a:rPr lang="en-GB" sz="1600" dirty="0"/>
              <a:t>Video Conferencing Tools</a:t>
            </a:r>
          </a:p>
          <a:p>
            <a:pPr marL="742950" lvl="1" indent="-285750">
              <a:buFont typeface="Arial" panose="020B0604020202020204" pitchFamily="34" charset="0"/>
              <a:buChar char="•"/>
            </a:pPr>
            <a:r>
              <a:rPr lang="en-GB" sz="1600" dirty="0"/>
              <a:t>Collaboration &amp; Team Communication Platforms</a:t>
            </a:r>
          </a:p>
          <a:p>
            <a:pPr marL="742950" lvl="1" indent="-285750">
              <a:buFont typeface="Arial" panose="020B0604020202020204" pitchFamily="34" charset="0"/>
              <a:buChar char="•"/>
            </a:pPr>
            <a:r>
              <a:rPr lang="en-GB" sz="1600" dirty="0"/>
              <a:t>Social Media Platforms</a:t>
            </a:r>
          </a:p>
          <a:p>
            <a:pPr marL="742950" lvl="1" indent="-285750">
              <a:buFont typeface="Arial" panose="020B0604020202020204" pitchFamily="34" charset="0"/>
              <a:buChar char="•"/>
            </a:pPr>
            <a:r>
              <a:rPr lang="en-GB" sz="1600" dirty="0"/>
              <a:t>Forums &amp; Discussion Boards</a:t>
            </a:r>
          </a:p>
          <a:p>
            <a:pPr marL="742950" lvl="1" indent="-285750">
              <a:buFont typeface="Arial" panose="020B0604020202020204" pitchFamily="34" charset="0"/>
              <a:buChar char="•"/>
            </a:pPr>
            <a:r>
              <a:rPr lang="en-GB" sz="1600" dirty="0"/>
              <a:t>Voice-over-IP (VoIP) Tools</a:t>
            </a:r>
          </a:p>
          <a:p>
            <a:pPr marL="742950" lvl="1" indent="-285750">
              <a:buFont typeface="Arial" panose="020B0604020202020204" pitchFamily="34" charset="0"/>
              <a:buChar char="•"/>
            </a:pPr>
            <a:r>
              <a:rPr lang="en-GB" sz="1600" dirty="0"/>
              <a:t>Project Management &amp; Task Collaboration.</a:t>
            </a:r>
          </a:p>
          <a:p>
            <a:pPr marL="742950" lvl="1" indent="-285750">
              <a:buFont typeface="Arial" panose="020B0604020202020204" pitchFamily="34" charset="0"/>
              <a:buChar char="•"/>
            </a:pPr>
            <a:r>
              <a:rPr lang="en-GB" sz="1600" dirty="0"/>
              <a:t>File Sharing &amp; Cloud Storage</a:t>
            </a:r>
          </a:p>
          <a:p>
            <a:pPr marL="742950" lvl="1" indent="-285750">
              <a:buFont typeface="Arial" panose="020B0604020202020204" pitchFamily="34" charset="0"/>
              <a:buChar char="•"/>
            </a:pPr>
            <a:r>
              <a:rPr lang="en-GB" sz="1600" dirty="0"/>
              <a:t>Feedback &amp; Survey Tools</a:t>
            </a:r>
          </a:p>
          <a:p>
            <a:endParaRPr lang="en-GB" sz="1800" dirty="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17</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59507" y="1792156"/>
            <a:ext cx="722189" cy="722189"/>
          </a:xfrm>
          <a:prstGeom prst="rect">
            <a:avLst/>
          </a:prstGeom>
        </p:spPr>
      </p:pic>
      <p:pic>
        <p:nvPicPr>
          <p:cNvPr id="11" name="Picture 10">
            <a:extLst>
              <a:ext uri="{FF2B5EF4-FFF2-40B4-BE49-F238E27FC236}">
                <a16:creationId xmlns:a16="http://schemas.microsoft.com/office/drawing/2014/main" id="{BD48C21C-8D00-CE54-8FE5-955B9A63FE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640" y="2137535"/>
            <a:ext cx="5358311" cy="3249760"/>
          </a:xfrm>
          <a:prstGeom prst="rect">
            <a:avLst/>
          </a:prstGeom>
          <a:noFill/>
          <a:ln>
            <a:solidFill>
              <a:schemeClr val="accent1"/>
            </a:solidFill>
          </a:ln>
        </p:spPr>
      </p:pic>
      <p:sp>
        <p:nvSpPr>
          <p:cNvPr id="14" name="TextBox 13">
            <a:extLst>
              <a:ext uri="{FF2B5EF4-FFF2-40B4-BE49-F238E27FC236}">
                <a16:creationId xmlns:a16="http://schemas.microsoft.com/office/drawing/2014/main" id="{50943649-77A4-9CCD-4745-13A34364218C}"/>
              </a:ext>
            </a:extLst>
          </p:cNvPr>
          <p:cNvSpPr txBox="1"/>
          <p:nvPr/>
        </p:nvSpPr>
        <p:spPr>
          <a:xfrm>
            <a:off x="5940183" y="5502666"/>
            <a:ext cx="6097464" cy="307777"/>
          </a:xfrm>
          <a:prstGeom prst="rect">
            <a:avLst/>
          </a:prstGeom>
          <a:noFill/>
        </p:spPr>
        <p:txBody>
          <a:bodyPr wrap="square">
            <a:spAutoFit/>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Categories of communication tools (source: getguru.com)</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8127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Platforms: communication</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a:noAutofit/>
          </a:bodyPr>
          <a:lstStyle/>
          <a:p>
            <a:r>
              <a:rPr lang="en-GB" sz="1800" b="1" dirty="0"/>
              <a:t>Digital communication tools enable direct communication. </a:t>
            </a:r>
            <a:r>
              <a:rPr lang="en-GB" sz="1800" dirty="0"/>
              <a:t>They</a:t>
            </a:r>
            <a:r>
              <a:rPr lang="en-GB" sz="1800" b="1" dirty="0"/>
              <a:t> </a:t>
            </a:r>
            <a:r>
              <a:rPr lang="en-GB" sz="1800" dirty="0">
                <a:solidFill>
                  <a:srgbClr val="000000"/>
                </a:solidFill>
                <a:latin typeface="Calibri" panose="020F0502020204030204" pitchFamily="34" charset="0"/>
                <a:ea typeface="Calibri" panose="020F0502020204030204" pitchFamily="34" charset="0"/>
              </a:rPr>
              <a:t>range from messaging apps to specialized agricultural software, offer farmers the opportunity to communicate instantly with various stakeholders.</a:t>
            </a:r>
          </a:p>
          <a:p>
            <a:r>
              <a:rPr lang="en-GB" sz="1800" dirty="0">
                <a:solidFill>
                  <a:srgbClr val="000000"/>
                </a:solidFill>
                <a:latin typeface="Calibri" panose="020F0502020204030204" pitchFamily="34" charset="0"/>
                <a:ea typeface="Calibri" panose="020F0502020204030204" pitchFamily="34" charset="0"/>
              </a:rPr>
              <a:t>By mastering these platforms, farmers can streamline their operations, receive real-time updates, and ensure that they remain connected with their teams, suppliers, and customers. </a:t>
            </a:r>
          </a:p>
          <a:p>
            <a:r>
              <a:rPr lang="en-GB" sz="1800" dirty="0"/>
              <a:t>A non-exhaustive list of the most important communication tools includes:</a:t>
            </a:r>
          </a:p>
          <a:p>
            <a:pPr marL="800100" lvl="1" indent="-342900">
              <a:buAutoNum type="arabicPeriod"/>
            </a:pPr>
            <a:r>
              <a:rPr lang="en-GB" sz="1600" dirty="0"/>
              <a:t>Zoom available at Zoom.us, a video conferencing tool </a:t>
            </a:r>
          </a:p>
          <a:p>
            <a:pPr marL="800100" lvl="1" indent="-342900">
              <a:buAutoNum type="arabicPeriod"/>
            </a:pPr>
            <a:r>
              <a:rPr lang="en-GB" sz="1600" dirty="0"/>
              <a:t>Trello, available at Trello.com, a visual collaboration tool that helps in organizing tasks and projects. </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18</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6" name="Picture 5">
            <a:extLst>
              <a:ext uri="{FF2B5EF4-FFF2-40B4-BE49-F238E27FC236}">
                <a16:creationId xmlns:a16="http://schemas.microsoft.com/office/drawing/2014/main" id="{F84C2CC0-07E3-E26D-35BF-E007FAC29E61}"/>
              </a:ext>
            </a:extLst>
          </p:cNvPr>
          <p:cNvPicPr>
            <a:picLocks noChangeAspect="1"/>
          </p:cNvPicPr>
          <p:nvPr/>
        </p:nvPicPr>
        <p:blipFill>
          <a:blip r:embed="rId2"/>
          <a:stretch>
            <a:fillRect/>
          </a:stretch>
        </p:blipFill>
        <p:spPr>
          <a:xfrm>
            <a:off x="6325357" y="2008059"/>
            <a:ext cx="5606951" cy="3270494"/>
          </a:xfrm>
          <a:prstGeom prst="rect">
            <a:avLst/>
          </a:prstGeom>
        </p:spPr>
      </p:pic>
      <p:sp>
        <p:nvSpPr>
          <p:cNvPr id="9" name="TextBox 8">
            <a:extLst>
              <a:ext uri="{FF2B5EF4-FFF2-40B4-BE49-F238E27FC236}">
                <a16:creationId xmlns:a16="http://schemas.microsoft.com/office/drawing/2014/main" id="{877A7F7B-1F6F-A8D3-8A3B-7612A2D681EC}"/>
              </a:ext>
            </a:extLst>
          </p:cNvPr>
          <p:cNvSpPr txBox="1"/>
          <p:nvPr/>
        </p:nvSpPr>
        <p:spPr>
          <a:xfrm>
            <a:off x="6225542" y="5394035"/>
            <a:ext cx="6097464" cy="276999"/>
          </a:xfrm>
          <a:prstGeom prst="rect">
            <a:avLst/>
          </a:prstGeom>
          <a:noFill/>
        </p:spPr>
        <p:txBody>
          <a:bodyPr wrap="square">
            <a:spAutoFit/>
          </a:bodyPr>
          <a:lstStyle/>
          <a:p>
            <a:pPr marL="0" marR="0" algn="ctr">
              <a:spcBef>
                <a:spcPts val="0"/>
              </a:spcBef>
              <a:spcAft>
                <a:spcPts val="0"/>
              </a:spcAft>
            </a:pPr>
            <a:r>
              <a:rPr lang="en-GB" sz="1200" dirty="0">
                <a:effectLst/>
                <a:latin typeface="Calibri" panose="020F0502020204030204" pitchFamily="34" charset="0"/>
                <a:ea typeface="Times New Roman" panose="02020603050405020304" pitchFamily="18" charset="0"/>
              </a:rPr>
              <a:t>Online video conferencing (source: zoho.com)</a:t>
            </a:r>
            <a:endParaRPr lang="en-GB" dirty="0">
              <a:effectLst/>
              <a:latin typeface="Times New Roman" panose="02020603050405020304" pitchFamily="18" charset="0"/>
              <a:ea typeface="Times New Roman" panose="02020603050405020304" pitchFamily="18" charset="0"/>
            </a:endParaRPr>
          </a:p>
        </p:txBody>
      </p:sp>
      <p:pic>
        <p:nvPicPr>
          <p:cNvPr id="7" name="Picture 6" descr="A white circle with blue circles and a globe&#10;&#10;Description automatically generated">
            <a:extLst>
              <a:ext uri="{FF2B5EF4-FFF2-40B4-BE49-F238E27FC236}">
                <a16:creationId xmlns:a16="http://schemas.microsoft.com/office/drawing/2014/main" id="{A2BA38B9-5B70-6BFA-77EF-209BAE51A486}"/>
              </a:ext>
            </a:extLst>
          </p:cNvPr>
          <p:cNvPicPr>
            <a:picLocks noChangeAspect="1"/>
          </p:cNvPicPr>
          <p:nvPr/>
        </p:nvPicPr>
        <p:blipFill>
          <a:blip r:embed="rId3"/>
          <a:stretch>
            <a:fillRect/>
          </a:stretch>
        </p:blipFill>
        <p:spPr>
          <a:xfrm>
            <a:off x="365200" y="1709102"/>
            <a:ext cx="735160" cy="735160"/>
          </a:xfrm>
          <a:prstGeom prst="rect">
            <a:avLst/>
          </a:prstGeom>
        </p:spPr>
      </p:pic>
    </p:spTree>
    <p:extLst>
      <p:ext uri="{BB962C8B-B14F-4D97-AF65-F5344CB8AC3E}">
        <p14:creationId xmlns:p14="http://schemas.microsoft.com/office/powerpoint/2010/main" val="3040140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Platforms: collaboration</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a:noAutofit/>
          </a:bodyPr>
          <a:lstStyle/>
          <a:p>
            <a:r>
              <a:rPr lang="en-GB" sz="1800" b="1" dirty="0"/>
              <a:t>Digital collaboration tools </a:t>
            </a:r>
            <a:r>
              <a:rPr lang="en-GB" sz="1800" dirty="0">
                <a:solidFill>
                  <a:srgbClr val="000000"/>
                </a:solidFill>
                <a:latin typeface="Calibri" panose="020F0502020204030204" pitchFamily="34" charset="0"/>
                <a:ea typeface="Calibri" panose="020F0502020204030204" pitchFamily="34" charset="0"/>
              </a:rPr>
              <a:t>include management functions. They permit team management, developing joint projects and knowledge exchange. </a:t>
            </a:r>
          </a:p>
          <a:p>
            <a:r>
              <a:rPr lang="en-GB" sz="1800" dirty="0">
                <a:solidFill>
                  <a:srgbClr val="000000"/>
                </a:solidFill>
                <a:latin typeface="Calibri" panose="020F0502020204030204" pitchFamily="34" charset="0"/>
                <a:ea typeface="Calibri" panose="020F0502020204030204" pitchFamily="34" charset="0"/>
              </a:rPr>
              <a:t>Their core functions include:</a:t>
            </a:r>
          </a:p>
          <a:p>
            <a:endParaRPr lang="en-GB" sz="1800" dirty="0">
              <a:solidFill>
                <a:srgbClr val="000000"/>
              </a:solidFill>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Integrated Chat</a:t>
            </a: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Task Management</a:t>
            </a: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File Sharing &amp; Collaboration</a:t>
            </a: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Calendar &amp; Scheduling</a:t>
            </a: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Notifications &amp; Alerts</a:t>
            </a: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Integration with Other Tools such as CRM systems, cloud storage, or even development environments</a:t>
            </a:r>
          </a:p>
          <a:p>
            <a:endParaRPr lang="en-GB" sz="1800" dirty="0">
              <a:solidFill>
                <a:srgbClr val="000000"/>
              </a:solidFill>
              <a:latin typeface="Calibri" panose="020F0502020204030204" pitchFamily="34" charset="0"/>
              <a:ea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19</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7" name="Picture 6" descr="A white circle with blue circles and a globe&#10;&#10;Description automatically generated">
            <a:extLst>
              <a:ext uri="{FF2B5EF4-FFF2-40B4-BE49-F238E27FC236}">
                <a16:creationId xmlns:a16="http://schemas.microsoft.com/office/drawing/2014/main" id="{A2BA38B9-5B70-6BFA-77EF-209BAE51A486}"/>
              </a:ext>
            </a:extLst>
          </p:cNvPr>
          <p:cNvPicPr>
            <a:picLocks noChangeAspect="1"/>
          </p:cNvPicPr>
          <p:nvPr/>
        </p:nvPicPr>
        <p:blipFill>
          <a:blip r:embed="rId2"/>
          <a:stretch>
            <a:fillRect/>
          </a:stretch>
        </p:blipFill>
        <p:spPr>
          <a:xfrm>
            <a:off x="365200" y="1709102"/>
            <a:ext cx="735160" cy="735160"/>
          </a:xfrm>
          <a:prstGeom prst="rect">
            <a:avLst/>
          </a:prstGeom>
        </p:spPr>
      </p:pic>
      <p:pic>
        <p:nvPicPr>
          <p:cNvPr id="4" name="Picture 3">
            <a:extLst>
              <a:ext uri="{FF2B5EF4-FFF2-40B4-BE49-F238E27FC236}">
                <a16:creationId xmlns:a16="http://schemas.microsoft.com/office/drawing/2014/main" id="{D01F234E-4C9E-AF3A-F0A7-691E06C60C90}"/>
              </a:ext>
            </a:extLst>
          </p:cNvPr>
          <p:cNvPicPr>
            <a:picLocks noChangeAspect="1"/>
          </p:cNvPicPr>
          <p:nvPr/>
        </p:nvPicPr>
        <p:blipFill>
          <a:blip r:embed="rId3"/>
          <a:stretch>
            <a:fillRect/>
          </a:stretch>
        </p:blipFill>
        <p:spPr>
          <a:xfrm>
            <a:off x="6297516" y="1794842"/>
            <a:ext cx="5680075" cy="4063365"/>
          </a:xfrm>
          <a:prstGeom prst="rect">
            <a:avLst/>
          </a:prstGeom>
          <a:ln>
            <a:solidFill>
              <a:schemeClr val="accent1"/>
            </a:solidFill>
          </a:ln>
        </p:spPr>
      </p:pic>
      <p:sp>
        <p:nvSpPr>
          <p:cNvPr id="11" name="TextBox 10">
            <a:extLst>
              <a:ext uri="{FF2B5EF4-FFF2-40B4-BE49-F238E27FC236}">
                <a16:creationId xmlns:a16="http://schemas.microsoft.com/office/drawing/2014/main" id="{D345500C-337F-39A8-9CBC-8437274BD0EE}"/>
              </a:ext>
            </a:extLst>
          </p:cNvPr>
          <p:cNvSpPr txBox="1"/>
          <p:nvPr/>
        </p:nvSpPr>
        <p:spPr>
          <a:xfrm>
            <a:off x="6157546" y="5835916"/>
            <a:ext cx="6097464" cy="307777"/>
          </a:xfrm>
          <a:prstGeom prst="rect">
            <a:avLst/>
          </a:prstGeom>
          <a:noFill/>
        </p:spPr>
        <p:txBody>
          <a:bodyPr wrap="square">
            <a:spAutoFit/>
          </a:bodyPr>
          <a:lstStyle/>
          <a:p>
            <a:pPr marL="0" marR="0" algn="ctr">
              <a:spcBef>
                <a:spcPts val="0"/>
              </a:spcBef>
              <a:spcAft>
                <a:spcPts val="0"/>
              </a:spcAft>
            </a:pPr>
            <a:r>
              <a:rPr lang="en-GB" sz="1400" dirty="0">
                <a:effectLst/>
                <a:latin typeface="Calibri" panose="020F0502020204030204" pitchFamily="34" charset="0"/>
                <a:ea typeface="Times New Roman" panose="02020603050405020304" pitchFamily="18" charset="0"/>
              </a:rPr>
              <a:t>Basecamp team collaboration platform (source: pcmag.com)</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922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524000" y="2123260"/>
            <a:ext cx="9144000" cy="2387600"/>
          </a:xfrm>
        </p:spPr>
        <p:txBody>
          <a:bodyPr>
            <a:normAutofit fontScale="90000"/>
          </a:bodyPr>
          <a:lstStyle/>
          <a:p>
            <a:r>
              <a:rPr lang="en-GB" b="1" dirty="0">
                <a:solidFill>
                  <a:srgbClr val="94C020"/>
                </a:solidFill>
                <a:latin typeface="+mn-lt"/>
              </a:rPr>
              <a:t>Course: VET</a:t>
            </a:r>
            <a:br>
              <a:rPr lang="en-GB" b="1" dirty="0">
                <a:solidFill>
                  <a:srgbClr val="94C020"/>
                </a:solidFill>
                <a:latin typeface="+mn-lt"/>
              </a:rPr>
            </a:br>
            <a:r>
              <a:rPr lang="en-GB" b="1" dirty="0">
                <a:solidFill>
                  <a:srgbClr val="94C020"/>
                </a:solidFill>
                <a:latin typeface="+mn-lt"/>
              </a:rPr>
              <a:t>Module: Horizontal Skills</a:t>
            </a:r>
            <a:br>
              <a:rPr lang="en-GB" b="1" dirty="0">
                <a:solidFill>
                  <a:srgbClr val="94C020"/>
                </a:solidFill>
                <a:latin typeface="+mn-lt"/>
              </a:rPr>
            </a:br>
            <a:r>
              <a:rPr lang="en-GB" b="1" dirty="0">
                <a:solidFill>
                  <a:srgbClr val="94C020"/>
                </a:solidFill>
                <a:latin typeface="+mn-lt"/>
              </a:rPr>
              <a:t>Learning Unit: Digital Skills</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Author</a:t>
            </a:r>
            <a:r>
              <a:rPr lang="it-IT" dirty="0">
                <a:solidFill>
                  <a:schemeClr val="tx1">
                    <a:lumMod val="65000"/>
                    <a:lumOff val="35000"/>
                  </a:schemeClr>
                </a:solidFill>
              </a:rPr>
              <a:t>: </a:t>
            </a:r>
            <a:r>
              <a:rPr lang="it-IT" dirty="0"/>
              <a:t>ReadLab</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Platforms: social media tools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a:noAutofit/>
          </a:bodyPr>
          <a:lstStyle/>
          <a:p>
            <a:r>
              <a:rPr lang="en-GB" sz="1800" b="1" dirty="0"/>
              <a:t>Social Media tools </a:t>
            </a:r>
            <a:r>
              <a:rPr lang="en-GB" sz="1800" dirty="0">
                <a:solidFill>
                  <a:srgbClr val="000000"/>
                </a:solidFill>
                <a:latin typeface="Calibri" panose="020F0502020204030204" pitchFamily="34" charset="0"/>
                <a:ea typeface="Calibri" panose="020F0502020204030204" pitchFamily="34" charset="0"/>
              </a:rPr>
              <a:t>are powerful platforms that can transform the way farmers </a:t>
            </a:r>
            <a:r>
              <a:rPr lang="en-GB" sz="1800" u="sng" dirty="0">
                <a:solidFill>
                  <a:srgbClr val="000000"/>
                </a:solidFill>
                <a:latin typeface="Calibri" panose="020F0502020204030204" pitchFamily="34" charset="0"/>
                <a:ea typeface="Calibri" panose="020F0502020204030204" pitchFamily="34" charset="0"/>
              </a:rPr>
              <a:t>connect</a:t>
            </a:r>
            <a:r>
              <a:rPr lang="en-GB" sz="1800" dirty="0">
                <a:solidFill>
                  <a:srgbClr val="000000"/>
                </a:solidFill>
                <a:latin typeface="Calibri" panose="020F0502020204030204" pitchFamily="34" charset="0"/>
                <a:ea typeface="Calibri" panose="020F0502020204030204" pitchFamily="34" charset="0"/>
              </a:rPr>
              <a:t>, </a:t>
            </a:r>
            <a:r>
              <a:rPr lang="en-GB" sz="1800" u="sng" dirty="0">
                <a:solidFill>
                  <a:srgbClr val="000000"/>
                </a:solidFill>
                <a:latin typeface="Calibri" panose="020F0502020204030204" pitchFamily="34" charset="0"/>
                <a:ea typeface="Calibri" panose="020F0502020204030204" pitchFamily="34" charset="0"/>
              </a:rPr>
              <a:t>share knowledge</a:t>
            </a:r>
            <a:r>
              <a:rPr lang="en-GB" sz="1800" dirty="0">
                <a:solidFill>
                  <a:srgbClr val="000000"/>
                </a:solidFill>
                <a:latin typeface="Calibri" panose="020F0502020204030204" pitchFamily="34" charset="0"/>
                <a:ea typeface="Calibri" panose="020F0502020204030204" pitchFamily="34" charset="0"/>
              </a:rPr>
              <a:t>, and </a:t>
            </a:r>
            <a:r>
              <a:rPr lang="en-GB" sz="1800" u="sng" dirty="0">
                <a:solidFill>
                  <a:srgbClr val="000000"/>
                </a:solidFill>
                <a:latin typeface="Calibri" panose="020F0502020204030204" pitchFamily="34" charset="0"/>
                <a:ea typeface="Calibri" panose="020F0502020204030204" pitchFamily="34" charset="0"/>
              </a:rPr>
              <a:t>collaborate</a:t>
            </a:r>
            <a:r>
              <a:rPr lang="en-GB" sz="1800" dirty="0">
                <a:solidFill>
                  <a:srgbClr val="000000"/>
                </a:solidFill>
                <a:latin typeface="Calibri" panose="020F0502020204030204" pitchFamily="34" charset="0"/>
                <a:ea typeface="Calibri" panose="020F0502020204030204" pitchFamily="34" charset="0"/>
              </a:rPr>
              <a:t> on innovative farming practices.</a:t>
            </a:r>
          </a:p>
          <a:p>
            <a:endParaRPr lang="en-GB" sz="1800" dirty="0">
              <a:solidFill>
                <a:srgbClr val="000000"/>
              </a:solidFill>
              <a:latin typeface="Calibri" panose="020F0502020204030204" pitchFamily="34" charset="0"/>
              <a:ea typeface="Calibri" panose="020F0502020204030204" pitchFamily="34" charset="0"/>
            </a:endParaRPr>
          </a:p>
          <a:p>
            <a:r>
              <a:rPr lang="en-GB" sz="1800" dirty="0">
                <a:solidFill>
                  <a:srgbClr val="000000"/>
                </a:solidFill>
                <a:latin typeface="Calibri" panose="020F0502020204030204" pitchFamily="34" charset="0"/>
                <a:ea typeface="Calibri" panose="020F0502020204030204" pitchFamily="34" charset="0"/>
              </a:rPr>
              <a:t>Using social media tools, farmers can:</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create dedicated groups or pages where they can post updates, </a:t>
            </a:r>
            <a:r>
              <a:rPr lang="en-GB" sz="1800" u="sng" dirty="0">
                <a:solidFill>
                  <a:srgbClr val="000000"/>
                </a:solidFill>
                <a:latin typeface="Calibri" panose="020F0502020204030204" pitchFamily="34" charset="0"/>
                <a:ea typeface="Calibri" panose="020F0502020204030204" pitchFamily="34" charset="0"/>
              </a:rPr>
              <a:t>share</a:t>
            </a:r>
            <a:r>
              <a:rPr lang="en-GB" sz="1800" dirty="0">
                <a:solidFill>
                  <a:srgbClr val="000000"/>
                </a:solidFill>
                <a:latin typeface="Calibri" panose="020F0502020204030204" pitchFamily="34" charset="0"/>
                <a:ea typeface="Calibri" panose="020F0502020204030204" pitchFamily="34" charset="0"/>
              </a:rPr>
              <a:t> insights, and </a:t>
            </a:r>
            <a:r>
              <a:rPr lang="en-GB" sz="1800" u="sng" dirty="0">
                <a:solidFill>
                  <a:srgbClr val="000000"/>
                </a:solidFill>
                <a:latin typeface="Calibri" panose="020F0502020204030204" pitchFamily="34" charset="0"/>
                <a:ea typeface="Calibri" panose="020F0502020204030204" pitchFamily="34" charset="0"/>
              </a:rPr>
              <a:t>discuss </a:t>
            </a:r>
            <a:r>
              <a:rPr lang="en-GB" sz="1800" dirty="0">
                <a:solidFill>
                  <a:srgbClr val="000000"/>
                </a:solidFill>
                <a:latin typeface="Calibri" panose="020F0502020204030204" pitchFamily="34" charset="0"/>
                <a:ea typeface="Calibri" panose="020F0502020204030204" pitchFamily="34" charset="0"/>
              </a:rPr>
              <a:t>challenges. </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can stay updated with the latest trends, research findings by </a:t>
            </a:r>
            <a:r>
              <a:rPr lang="en-GB" sz="1800" u="sng" dirty="0">
                <a:solidFill>
                  <a:srgbClr val="000000"/>
                </a:solidFill>
                <a:latin typeface="Calibri" panose="020F0502020204030204" pitchFamily="34" charset="0"/>
                <a:ea typeface="Calibri" panose="020F0502020204030204" pitchFamily="34" charset="0"/>
              </a:rPr>
              <a:t>following</a:t>
            </a:r>
            <a:r>
              <a:rPr lang="en-GB" sz="1800" dirty="0">
                <a:solidFill>
                  <a:srgbClr val="000000"/>
                </a:solidFill>
                <a:latin typeface="Calibri" panose="020F0502020204030204" pitchFamily="34" charset="0"/>
                <a:ea typeface="Calibri" panose="020F0502020204030204" pitchFamily="34" charset="0"/>
              </a:rPr>
              <a:t> agricultural experts, organizations, and fellow farmers. </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participate in live webinars, Q&amp;A sessions, and online workshops, </a:t>
            </a:r>
            <a:r>
              <a:rPr lang="en-GB" sz="1800" u="sng" dirty="0">
                <a:solidFill>
                  <a:srgbClr val="000000"/>
                </a:solidFill>
                <a:latin typeface="Calibri" panose="020F0502020204030204" pitchFamily="34" charset="0"/>
                <a:ea typeface="Calibri" panose="020F0502020204030204" pitchFamily="34" charset="0"/>
              </a:rPr>
              <a:t>enhancing their skills </a:t>
            </a:r>
            <a:r>
              <a:rPr lang="en-GB" sz="1800" dirty="0">
                <a:solidFill>
                  <a:srgbClr val="000000"/>
                </a:solidFill>
                <a:latin typeface="Calibri" panose="020F0502020204030204" pitchFamily="34" charset="0"/>
                <a:ea typeface="Calibri" panose="020F0502020204030204" pitchFamily="34" charset="0"/>
              </a:rPr>
              <a:t>and knowledge.</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20</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6" name="Picture 5">
            <a:extLst>
              <a:ext uri="{FF2B5EF4-FFF2-40B4-BE49-F238E27FC236}">
                <a16:creationId xmlns:a16="http://schemas.microsoft.com/office/drawing/2014/main" id="{60A81C01-D74F-0FF0-A99D-6537F0A8AD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9732" y="2076125"/>
            <a:ext cx="5815330" cy="3104515"/>
          </a:xfrm>
          <a:prstGeom prst="rect">
            <a:avLst/>
          </a:prstGeom>
          <a:noFill/>
          <a:ln>
            <a:solidFill>
              <a:schemeClr val="accent1"/>
            </a:solidFill>
          </a:ln>
        </p:spPr>
      </p:pic>
      <p:sp>
        <p:nvSpPr>
          <p:cNvPr id="9" name="TextBox 8">
            <a:extLst>
              <a:ext uri="{FF2B5EF4-FFF2-40B4-BE49-F238E27FC236}">
                <a16:creationId xmlns:a16="http://schemas.microsoft.com/office/drawing/2014/main" id="{578B5418-64E3-5097-B14E-4DA55EF85D66}"/>
              </a:ext>
            </a:extLst>
          </p:cNvPr>
          <p:cNvSpPr txBox="1"/>
          <p:nvPr/>
        </p:nvSpPr>
        <p:spPr>
          <a:xfrm>
            <a:off x="7548196" y="5343244"/>
            <a:ext cx="3805604" cy="307777"/>
          </a:xfrm>
          <a:prstGeom prst="rect">
            <a:avLst/>
          </a:prstGeom>
          <a:noFill/>
        </p:spPr>
        <p:txBody>
          <a:bodyPr wrap="square">
            <a:spAutoFit/>
          </a:bodyPr>
          <a:lstStyle/>
          <a:p>
            <a:r>
              <a:rPr lang="en-US" sz="1400" dirty="0">
                <a:solidFill>
                  <a:srgbClr val="000000"/>
                </a:solidFill>
                <a:effectLst/>
                <a:latin typeface="Calibri" panose="020F0502020204030204" pitchFamily="34" charset="0"/>
                <a:ea typeface="Calibri" panose="020F0502020204030204" pitchFamily="34" charset="0"/>
              </a:rPr>
              <a:t>Major social tools (source: webhopers.com)</a:t>
            </a:r>
            <a:endParaRPr lang="en-GB" sz="1400" dirty="0"/>
          </a:p>
        </p:txBody>
      </p:sp>
      <p:pic>
        <p:nvPicPr>
          <p:cNvPr id="15" name="Picture 14" descr="A logo of a network&#10;&#10;Description automatically generated with medium confidence">
            <a:extLst>
              <a:ext uri="{FF2B5EF4-FFF2-40B4-BE49-F238E27FC236}">
                <a16:creationId xmlns:a16="http://schemas.microsoft.com/office/drawing/2014/main" id="{F289A3DE-0A7D-25EC-21B2-9A6B3F09ED46}"/>
              </a:ext>
            </a:extLst>
          </p:cNvPr>
          <p:cNvPicPr>
            <a:picLocks noChangeAspect="1"/>
          </p:cNvPicPr>
          <p:nvPr/>
        </p:nvPicPr>
        <p:blipFill>
          <a:blip r:embed="rId3"/>
          <a:stretch>
            <a:fillRect/>
          </a:stretch>
        </p:blipFill>
        <p:spPr>
          <a:xfrm>
            <a:off x="393682" y="1845090"/>
            <a:ext cx="714918" cy="714918"/>
          </a:xfrm>
          <a:prstGeom prst="rect">
            <a:avLst/>
          </a:prstGeom>
        </p:spPr>
      </p:pic>
    </p:spTree>
    <p:extLst>
      <p:ext uri="{BB962C8B-B14F-4D97-AF65-F5344CB8AC3E}">
        <p14:creationId xmlns:p14="http://schemas.microsoft.com/office/powerpoint/2010/main" val="4199747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Platforms: management tools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942243" y="1709102"/>
            <a:ext cx="5731119" cy="4529774"/>
          </a:xfrm>
        </p:spPr>
        <p:txBody>
          <a:bodyPr>
            <a:noAutofit/>
          </a:bodyPr>
          <a:lstStyle/>
          <a:p>
            <a:r>
              <a:rPr lang="en-GB" sz="1800" b="1" dirty="0"/>
              <a:t>Management tools </a:t>
            </a:r>
            <a:r>
              <a:rPr lang="en-GB" sz="1800" dirty="0">
                <a:solidFill>
                  <a:srgbClr val="000000"/>
                </a:solidFill>
                <a:latin typeface="Calibri" panose="020F0502020204030204" pitchFamily="34" charset="0"/>
                <a:ea typeface="Calibri" panose="020F0502020204030204" pitchFamily="34" charset="0"/>
              </a:rPr>
              <a:t>are powerful specialized software designed to assist farmers and agricultural professionals in </a:t>
            </a:r>
            <a:r>
              <a:rPr lang="en-GB" sz="1800" u="sng" dirty="0">
                <a:solidFill>
                  <a:srgbClr val="000000"/>
                </a:solidFill>
                <a:latin typeface="Calibri" panose="020F0502020204030204" pitchFamily="34" charset="0"/>
                <a:ea typeface="Calibri" panose="020F0502020204030204" pitchFamily="34" charset="0"/>
              </a:rPr>
              <a:t>managing</a:t>
            </a:r>
            <a:r>
              <a:rPr lang="en-GB" sz="1800" dirty="0">
                <a:solidFill>
                  <a:srgbClr val="000000"/>
                </a:solidFill>
                <a:latin typeface="Calibri" panose="020F0502020204030204" pitchFamily="34" charset="0"/>
                <a:ea typeface="Calibri" panose="020F0502020204030204" pitchFamily="34" charset="0"/>
              </a:rPr>
              <a:t> and </a:t>
            </a:r>
            <a:r>
              <a:rPr lang="en-GB" sz="1800" u="sng" dirty="0">
                <a:solidFill>
                  <a:srgbClr val="000000"/>
                </a:solidFill>
                <a:latin typeface="Calibri" panose="020F0502020204030204" pitchFamily="34" charset="0"/>
                <a:ea typeface="Calibri" panose="020F0502020204030204" pitchFamily="34" charset="0"/>
              </a:rPr>
              <a:t>optimizing</a:t>
            </a:r>
            <a:r>
              <a:rPr lang="en-GB" sz="1800" dirty="0">
                <a:solidFill>
                  <a:srgbClr val="000000"/>
                </a:solidFill>
                <a:latin typeface="Calibri" panose="020F0502020204030204" pitchFamily="34" charset="0"/>
                <a:ea typeface="Calibri" panose="020F0502020204030204" pitchFamily="34" charset="0"/>
              </a:rPr>
              <a:t> their agricultural operations. </a:t>
            </a:r>
          </a:p>
          <a:p>
            <a:endParaRPr lang="en-GB" sz="1800" dirty="0">
              <a:solidFill>
                <a:srgbClr val="000000"/>
              </a:solidFill>
              <a:latin typeface="Calibri" panose="020F0502020204030204" pitchFamily="34" charset="0"/>
              <a:ea typeface="Calibri" panose="020F0502020204030204" pitchFamily="34" charset="0"/>
            </a:endParaRPr>
          </a:p>
          <a:p>
            <a:r>
              <a:rPr lang="en-GB" sz="1800" dirty="0">
                <a:solidFill>
                  <a:srgbClr val="000000"/>
                </a:solidFill>
                <a:latin typeface="Calibri" panose="020F0502020204030204" pitchFamily="34" charset="0"/>
                <a:ea typeface="Calibri" panose="020F0502020204030204" pitchFamily="34" charset="0"/>
              </a:rPr>
              <a:t>Farm management software allows for:</a:t>
            </a:r>
          </a:p>
          <a:p>
            <a:pPr marL="742950" lvl="1" indent="-285750">
              <a:buFont typeface="Arial" panose="020B0604020202020204" pitchFamily="34" charset="0"/>
              <a:buChar char="•"/>
            </a:pPr>
            <a:r>
              <a:rPr lang="en-GB" sz="1600" dirty="0">
                <a:solidFill>
                  <a:srgbClr val="000000"/>
                </a:solidFill>
                <a:latin typeface="Calibri" panose="020F0502020204030204" pitchFamily="34" charset="0"/>
                <a:ea typeface="Calibri" panose="020F0502020204030204" pitchFamily="34" charset="0"/>
              </a:rPr>
              <a:t>crop management, enabling farmers to plan, monitor, and </a:t>
            </a:r>
            <a:r>
              <a:rPr lang="en-GB" sz="1600" dirty="0" err="1">
                <a:solidFill>
                  <a:srgbClr val="000000"/>
                </a:solidFill>
                <a:latin typeface="Calibri" panose="020F0502020204030204" pitchFamily="34" charset="0"/>
                <a:ea typeface="Calibri" panose="020F0502020204030204" pitchFamily="34" charset="0"/>
              </a:rPr>
              <a:t>analyze</a:t>
            </a:r>
            <a:r>
              <a:rPr lang="en-GB" sz="1600" dirty="0">
                <a:solidFill>
                  <a:srgbClr val="000000"/>
                </a:solidFill>
                <a:latin typeface="Calibri" panose="020F0502020204030204" pitchFamily="34" charset="0"/>
                <a:ea typeface="Calibri" panose="020F0502020204030204" pitchFamily="34" charset="0"/>
              </a:rPr>
              <a:t> crop rotations, planting schedules, and yield predictions,</a:t>
            </a:r>
          </a:p>
          <a:p>
            <a:pPr marL="742950" lvl="1" indent="-285750">
              <a:buFont typeface="Arial" panose="020B0604020202020204" pitchFamily="34" charset="0"/>
              <a:buChar char="•"/>
            </a:pPr>
            <a:r>
              <a:rPr lang="en-GB" sz="1600" dirty="0">
                <a:solidFill>
                  <a:srgbClr val="000000"/>
                </a:solidFill>
                <a:latin typeface="Calibri" panose="020F0502020204030204" pitchFamily="34" charset="0"/>
                <a:ea typeface="Calibri" panose="020F0502020204030204" pitchFamily="34" charset="0"/>
              </a:rPr>
              <a:t>tracking the health and growth of crops,</a:t>
            </a:r>
          </a:p>
          <a:p>
            <a:pPr marL="742950" lvl="1" indent="-285750">
              <a:buFont typeface="Arial" panose="020B0604020202020204" pitchFamily="34" charset="0"/>
              <a:buChar char="•"/>
            </a:pPr>
            <a:r>
              <a:rPr lang="en-GB" sz="1600" dirty="0">
                <a:solidFill>
                  <a:srgbClr val="000000"/>
                </a:solidFill>
                <a:latin typeface="Calibri" panose="020F0502020204030204" pitchFamily="34" charset="0"/>
                <a:ea typeface="Calibri" panose="020F0502020204030204" pitchFamily="34" charset="0"/>
              </a:rPr>
              <a:t>livestock management for tracking the health, breeding, and growth of livestock, including monitoring vaccination schedules, breeding cycles, and feed management,</a:t>
            </a:r>
          </a:p>
          <a:p>
            <a:pPr marL="742950" lvl="1" indent="-285750">
              <a:buFont typeface="Arial" panose="020B0604020202020204" pitchFamily="34" charset="0"/>
              <a:buChar char="•"/>
            </a:pPr>
            <a:r>
              <a:rPr lang="en-GB" sz="1600" dirty="0">
                <a:solidFill>
                  <a:srgbClr val="000000"/>
                </a:solidFill>
                <a:latin typeface="Calibri" panose="020F0502020204030204" pitchFamily="34" charset="0"/>
                <a:ea typeface="Calibri" panose="020F0502020204030204" pitchFamily="34" charset="0"/>
              </a:rPr>
              <a:t>Inventory to keep track of supplies, seeds, fertilizers, equipment, and other essential items, </a:t>
            </a:r>
          </a:p>
          <a:p>
            <a:pPr marL="742950" lvl="1" indent="-285750">
              <a:buFont typeface="Arial" panose="020B0604020202020204" pitchFamily="34" charset="0"/>
              <a:buChar char="•"/>
            </a:pPr>
            <a:r>
              <a:rPr lang="en-GB" sz="1600" dirty="0">
                <a:solidFill>
                  <a:srgbClr val="000000"/>
                </a:solidFill>
                <a:latin typeface="Calibri" panose="020F0502020204030204" pitchFamily="34" charset="0"/>
                <a:ea typeface="Calibri" panose="020F0502020204030204" pitchFamily="34" charset="0"/>
              </a:rPr>
              <a:t>Data analytics and reporting provide insights into farming operations through data visualization.</a:t>
            </a:r>
          </a:p>
          <a:p>
            <a:r>
              <a:rPr lang="en-GB" sz="1800" dirty="0">
                <a:solidFill>
                  <a:srgbClr val="000000"/>
                </a:solidFill>
                <a:latin typeface="Calibri" panose="020F0502020204030204" pitchFamily="34" charset="0"/>
                <a:ea typeface="Calibri" panose="020F0502020204030204" pitchFamily="34" charset="0"/>
              </a:rPr>
              <a:t> </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21</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6" name="Picture 5" descr="A logo of a computer&#10;&#10;Description automatically generated">
            <a:extLst>
              <a:ext uri="{FF2B5EF4-FFF2-40B4-BE49-F238E27FC236}">
                <a16:creationId xmlns:a16="http://schemas.microsoft.com/office/drawing/2014/main" id="{52BBA451-E4D1-F948-4A7C-CAF912143F18}"/>
              </a:ext>
            </a:extLst>
          </p:cNvPr>
          <p:cNvPicPr>
            <a:picLocks noChangeAspect="1"/>
          </p:cNvPicPr>
          <p:nvPr/>
        </p:nvPicPr>
        <p:blipFill>
          <a:blip r:embed="rId2"/>
          <a:stretch>
            <a:fillRect/>
          </a:stretch>
        </p:blipFill>
        <p:spPr>
          <a:xfrm>
            <a:off x="150114" y="1820891"/>
            <a:ext cx="688086" cy="688086"/>
          </a:xfrm>
          <a:prstGeom prst="rect">
            <a:avLst/>
          </a:prstGeom>
        </p:spPr>
      </p:pic>
      <p:sp>
        <p:nvSpPr>
          <p:cNvPr id="7" name="TextBox 6">
            <a:extLst>
              <a:ext uri="{FF2B5EF4-FFF2-40B4-BE49-F238E27FC236}">
                <a16:creationId xmlns:a16="http://schemas.microsoft.com/office/drawing/2014/main" id="{114D773E-0C23-072B-8EFA-350294E835C6}"/>
              </a:ext>
            </a:extLst>
          </p:cNvPr>
          <p:cNvSpPr txBox="1"/>
          <p:nvPr/>
        </p:nvSpPr>
        <p:spPr>
          <a:xfrm>
            <a:off x="6523892" y="5832852"/>
            <a:ext cx="5549615" cy="276999"/>
          </a:xfrm>
          <a:prstGeom prst="rect">
            <a:avLst/>
          </a:prstGeom>
          <a:noFill/>
        </p:spPr>
        <p:txBody>
          <a:bodyPr wrap="square">
            <a:spAutoFit/>
          </a:bodyPr>
          <a:lstStyle/>
          <a:p>
            <a:pPr marL="457200" marR="0" indent="0" algn="ctr">
              <a:spcBef>
                <a:spcPts val="0"/>
              </a:spcBef>
              <a:spcAft>
                <a:spcPts val="0"/>
              </a:spcAft>
            </a:pPr>
            <a:r>
              <a:rPr lang="en-GB" sz="1200" dirty="0">
                <a:effectLst/>
                <a:latin typeface="Calibri" panose="020F0502020204030204" pitchFamily="34" charset="0"/>
                <a:ea typeface="Times New Roman" panose="02020603050405020304" pitchFamily="18" charset="0"/>
              </a:rPr>
              <a:t>Field management with the </a:t>
            </a:r>
            <a:r>
              <a:rPr lang="en-GB" sz="1200" dirty="0" err="1">
                <a:effectLst/>
                <a:latin typeface="Calibri" panose="020F0502020204030204" pitchFamily="34" charset="0"/>
                <a:ea typeface="Times New Roman" panose="02020603050405020304" pitchFamily="18" charset="0"/>
              </a:rPr>
              <a:t>Farmlogs</a:t>
            </a:r>
            <a:r>
              <a:rPr lang="en-GB" sz="1200" dirty="0">
                <a:effectLst/>
                <a:latin typeface="Calibri" panose="020F0502020204030204" pitchFamily="34" charset="0"/>
                <a:ea typeface="Times New Roman" panose="02020603050405020304" pitchFamily="18" charset="0"/>
              </a:rPr>
              <a:t> software (source: chassmiddleton.com)</a:t>
            </a:r>
            <a:endParaRPr lang="en-GB"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B673D62D-F3FD-09C3-0127-755E26A8E0CC}"/>
              </a:ext>
            </a:extLst>
          </p:cNvPr>
          <p:cNvPicPr>
            <a:picLocks noChangeAspect="1"/>
          </p:cNvPicPr>
          <p:nvPr/>
        </p:nvPicPr>
        <p:blipFill>
          <a:blip r:embed="rId3"/>
          <a:stretch>
            <a:fillRect/>
          </a:stretch>
        </p:blipFill>
        <p:spPr>
          <a:xfrm>
            <a:off x="6762906" y="2235086"/>
            <a:ext cx="5310600" cy="3401704"/>
          </a:xfrm>
          <a:prstGeom prst="rect">
            <a:avLst/>
          </a:prstGeom>
        </p:spPr>
      </p:pic>
    </p:spTree>
    <p:extLst>
      <p:ext uri="{BB962C8B-B14F-4D97-AF65-F5344CB8AC3E}">
        <p14:creationId xmlns:p14="http://schemas.microsoft.com/office/powerpoint/2010/main" val="4033915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Platforms: management tools - benefits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662353" y="1645736"/>
            <a:ext cx="6083034" cy="4529774"/>
          </a:xfrm>
        </p:spPr>
        <p:txBody>
          <a:bodyPr>
            <a:noAutofit/>
          </a:bodyPr>
          <a:lstStyle/>
          <a:p>
            <a:r>
              <a:rPr lang="en-GB" sz="1800" dirty="0">
                <a:solidFill>
                  <a:srgbClr val="000000"/>
                </a:solidFill>
                <a:latin typeface="Calibri" panose="020F0502020204030204" pitchFamily="34" charset="0"/>
                <a:ea typeface="Calibri" panose="020F0502020204030204" pitchFamily="34" charset="0"/>
              </a:rPr>
              <a:t>The benefits of using farm management software are numerous. It:</a:t>
            </a:r>
          </a:p>
          <a:p>
            <a:endParaRPr lang="en-GB" sz="1800" dirty="0">
              <a:solidFill>
                <a:srgbClr val="000000"/>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automates many manual tasks reducing the time and effort required for farm management</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provides valuable insights from collected data, enabling farmers to make informed decisions. </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helps optimization of crop yields and livestock health , leading to reduced costs and wastage</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assists in sustainable farming practices by optimizing the use of water, fertilizers, and pesticides.</a:t>
            </a:r>
          </a:p>
          <a:p>
            <a:endParaRPr lang="en-GB" sz="1800" dirty="0">
              <a:solidFill>
                <a:srgbClr val="000000"/>
              </a:solidFill>
              <a:latin typeface="Calibri" panose="020F0502020204030204" pitchFamily="34" charset="0"/>
              <a:ea typeface="Calibri" panose="020F0502020204030204" pitchFamily="34" charset="0"/>
            </a:endParaRPr>
          </a:p>
          <a:p>
            <a:pPr algn="ctr"/>
            <a:r>
              <a:rPr lang="en-GB" sz="1800" i="1" dirty="0">
                <a:solidFill>
                  <a:srgbClr val="000000"/>
                </a:solidFill>
                <a:latin typeface="Calibri" panose="020F0502020204030204" pitchFamily="34" charset="0"/>
                <a:ea typeface="Calibri" panose="020F0502020204030204" pitchFamily="34" charset="0"/>
              </a:rPr>
              <a:t>Farmers should consider factors like </a:t>
            </a:r>
            <a:r>
              <a:rPr lang="en-GB" sz="1800" i="1" u="sng" dirty="0">
                <a:solidFill>
                  <a:srgbClr val="000000"/>
                </a:solidFill>
                <a:latin typeface="Calibri" panose="020F0502020204030204" pitchFamily="34" charset="0"/>
                <a:ea typeface="Calibri" panose="020F0502020204030204" pitchFamily="34" charset="0"/>
              </a:rPr>
              <a:t>ease of use</a:t>
            </a:r>
            <a:r>
              <a:rPr lang="en-GB" sz="1800" i="1" dirty="0">
                <a:solidFill>
                  <a:srgbClr val="000000"/>
                </a:solidFill>
                <a:latin typeface="Calibri" panose="020F0502020204030204" pitchFamily="34" charset="0"/>
                <a:ea typeface="Calibri" panose="020F0502020204030204" pitchFamily="34" charset="0"/>
              </a:rPr>
              <a:t>, </a:t>
            </a:r>
            <a:r>
              <a:rPr lang="en-GB" sz="1800" i="1" u="sng" dirty="0">
                <a:solidFill>
                  <a:srgbClr val="000000"/>
                </a:solidFill>
                <a:latin typeface="Calibri" panose="020F0502020204030204" pitchFamily="34" charset="0"/>
                <a:ea typeface="Calibri" panose="020F0502020204030204" pitchFamily="34" charset="0"/>
              </a:rPr>
              <a:t>scalability</a:t>
            </a:r>
            <a:r>
              <a:rPr lang="en-GB" sz="1800" i="1" dirty="0">
                <a:solidFill>
                  <a:srgbClr val="000000"/>
                </a:solidFill>
                <a:latin typeface="Calibri" panose="020F0502020204030204" pitchFamily="34" charset="0"/>
                <a:ea typeface="Calibri" panose="020F0502020204030204" pitchFamily="34" charset="0"/>
              </a:rPr>
              <a:t>, integration capabilities, and </a:t>
            </a:r>
            <a:r>
              <a:rPr lang="en-GB" sz="1800" i="1" u="sng" dirty="0">
                <a:solidFill>
                  <a:srgbClr val="000000"/>
                </a:solidFill>
                <a:latin typeface="Calibri" panose="020F0502020204030204" pitchFamily="34" charset="0"/>
                <a:ea typeface="Calibri" panose="020F0502020204030204" pitchFamily="34" charset="0"/>
              </a:rPr>
              <a:t>cost</a:t>
            </a:r>
            <a:r>
              <a:rPr lang="en-GB" sz="1800" i="1" dirty="0">
                <a:solidFill>
                  <a:srgbClr val="000000"/>
                </a:solidFill>
                <a:latin typeface="Calibri" panose="020F0502020204030204" pitchFamily="34" charset="0"/>
                <a:ea typeface="Calibri" panose="020F0502020204030204" pitchFamily="34" charset="0"/>
              </a:rPr>
              <a:t> before choosing a solution. </a:t>
            </a:r>
          </a:p>
          <a:p>
            <a:endParaRPr lang="en-GB" sz="1800" dirty="0">
              <a:solidFill>
                <a:srgbClr val="000000"/>
              </a:solidFill>
              <a:latin typeface="Calibri" panose="020F0502020204030204" pitchFamily="34" charset="0"/>
              <a:ea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22</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20" name="Picture 19">
            <a:extLst>
              <a:ext uri="{FF2B5EF4-FFF2-40B4-BE49-F238E27FC236}">
                <a16:creationId xmlns:a16="http://schemas.microsoft.com/office/drawing/2014/main" id="{A2DA08B6-10F6-800B-35AD-80E202B2392F}"/>
              </a:ext>
            </a:extLst>
          </p:cNvPr>
          <p:cNvPicPr>
            <a:picLocks noChangeAspect="1"/>
          </p:cNvPicPr>
          <p:nvPr/>
        </p:nvPicPr>
        <p:blipFill>
          <a:blip r:embed="rId2"/>
          <a:stretch>
            <a:fillRect/>
          </a:stretch>
        </p:blipFill>
        <p:spPr>
          <a:xfrm>
            <a:off x="8335247" y="1645736"/>
            <a:ext cx="2789953" cy="4393786"/>
          </a:xfrm>
          <a:prstGeom prst="rect">
            <a:avLst/>
          </a:prstGeom>
        </p:spPr>
      </p:pic>
      <p:sp>
        <p:nvSpPr>
          <p:cNvPr id="21" name="TextBox 20">
            <a:extLst>
              <a:ext uri="{FF2B5EF4-FFF2-40B4-BE49-F238E27FC236}">
                <a16:creationId xmlns:a16="http://schemas.microsoft.com/office/drawing/2014/main" id="{B0B33AA4-CD89-76BF-4A63-896D291BECDF}"/>
              </a:ext>
            </a:extLst>
          </p:cNvPr>
          <p:cNvSpPr txBox="1"/>
          <p:nvPr/>
        </p:nvSpPr>
        <p:spPr>
          <a:xfrm>
            <a:off x="6629401" y="6079351"/>
            <a:ext cx="5407268" cy="276999"/>
          </a:xfrm>
          <a:prstGeom prst="rect">
            <a:avLst/>
          </a:prstGeom>
          <a:noFill/>
        </p:spPr>
        <p:txBody>
          <a:bodyPr wrap="square">
            <a:spAutoFit/>
          </a:bodyPr>
          <a:lstStyle/>
          <a:p>
            <a:pPr marL="457200" marR="0" indent="0" algn="ctr">
              <a:spcBef>
                <a:spcPts val="0"/>
              </a:spcBef>
              <a:spcAft>
                <a:spcPts val="0"/>
              </a:spcAft>
            </a:pPr>
            <a:r>
              <a:rPr lang="en-GB" sz="1200" dirty="0">
                <a:latin typeface="Calibri" panose="020F0502020204030204" pitchFamily="34" charset="0"/>
                <a:ea typeface="Times New Roman" panose="02020603050405020304" pitchFamily="18" charset="0"/>
              </a:rPr>
              <a:t>Benefits of management software</a:t>
            </a:r>
            <a:r>
              <a:rPr lang="en-GB" sz="1200" dirty="0">
                <a:effectLst/>
                <a:latin typeface="Calibri" panose="020F0502020204030204" pitchFamily="34" charset="0"/>
                <a:ea typeface="Times New Roman" panose="02020603050405020304" pitchFamily="18" charset="0"/>
              </a:rPr>
              <a:t> (source: predictiveanalyticstoday.com)</a:t>
            </a:r>
            <a:endParaRPr lang="en-GB"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2229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199" y="263523"/>
            <a:ext cx="11198469" cy="1238249"/>
          </a:xfrm>
        </p:spPr>
        <p:txBody>
          <a:bodyPr anchor="b">
            <a:normAutofit/>
          </a:bodyPr>
          <a:lstStyle/>
          <a:p>
            <a:r>
              <a:rPr lang="en-GB" sz="4400" dirty="0"/>
              <a:t>Revolutionising farming! real world examples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60585" y="1645736"/>
            <a:ext cx="5584802" cy="4529774"/>
          </a:xfrm>
        </p:spPr>
        <p:txBody>
          <a:bodyPr>
            <a:noAutofit/>
          </a:bodyPr>
          <a:lstStyle/>
          <a:p>
            <a:endParaRPr lang="en-GB" sz="1800" dirty="0">
              <a:solidFill>
                <a:srgbClr val="000000"/>
              </a:solidFill>
              <a:latin typeface="Calibri" panose="020F0502020204030204" pitchFamily="34" charset="0"/>
              <a:ea typeface="Calibri" panose="020F0502020204030204" pitchFamily="34" charset="0"/>
            </a:endParaRPr>
          </a:p>
          <a:p>
            <a:r>
              <a:rPr lang="en-GB" sz="1800" dirty="0">
                <a:solidFill>
                  <a:srgbClr val="000000"/>
                </a:solidFill>
                <a:latin typeface="Calibri" panose="020F0502020204030204" pitchFamily="34" charset="0"/>
                <a:ea typeface="Calibri" panose="020F0502020204030204" pitchFamily="34" charset="0"/>
              </a:rPr>
              <a:t>Transitioning from traditional methods, a wheat farmer used farm management software equipped with sensors placed in fields. These sensors send real-time data about soil moisture levels. The software </a:t>
            </a:r>
            <a:r>
              <a:rPr lang="en-GB" sz="1800" dirty="0" err="1">
                <a:solidFill>
                  <a:srgbClr val="000000"/>
                </a:solidFill>
                <a:latin typeface="Calibri" panose="020F0502020204030204" pitchFamily="34" charset="0"/>
                <a:ea typeface="Calibri" panose="020F0502020204030204" pitchFamily="34" charset="0"/>
              </a:rPr>
              <a:t>analyzes</a:t>
            </a:r>
            <a:r>
              <a:rPr lang="en-GB" sz="1800" dirty="0">
                <a:solidFill>
                  <a:srgbClr val="000000"/>
                </a:solidFill>
                <a:latin typeface="Calibri" panose="020F0502020204030204" pitchFamily="34" charset="0"/>
                <a:ea typeface="Calibri" panose="020F0502020204030204" pitchFamily="34" charset="0"/>
              </a:rPr>
              <a:t> this data and provides precise irrigation recommendations, ensuring </a:t>
            </a:r>
            <a:r>
              <a:rPr lang="en-GB" sz="1800" u="sng" dirty="0">
                <a:solidFill>
                  <a:srgbClr val="000000"/>
                </a:solidFill>
                <a:latin typeface="Calibri" panose="020F0502020204030204" pitchFamily="34" charset="0"/>
                <a:ea typeface="Calibri" panose="020F0502020204030204" pitchFamily="34" charset="0"/>
              </a:rPr>
              <a:t>optimal water usage</a:t>
            </a:r>
            <a:r>
              <a:rPr lang="en-GB" sz="1800" dirty="0">
                <a:solidFill>
                  <a:srgbClr val="000000"/>
                </a:solidFill>
                <a:latin typeface="Calibri" panose="020F0502020204030204" pitchFamily="34" charset="0"/>
                <a:ea typeface="Calibri" panose="020F0502020204030204" pitchFamily="34" charset="0"/>
              </a:rPr>
              <a:t>, which not only conserves water but also improves crop yield.</a:t>
            </a:r>
          </a:p>
          <a:p>
            <a:endParaRPr lang="en-GB" sz="1800" dirty="0">
              <a:solidFill>
                <a:srgbClr val="000000"/>
              </a:solidFill>
              <a:latin typeface="Calibri" panose="020F0502020204030204" pitchFamily="34" charset="0"/>
              <a:ea typeface="Calibri" panose="020F0502020204030204" pitchFamily="34" charset="0"/>
            </a:endParaRPr>
          </a:p>
          <a:p>
            <a:r>
              <a:rPr lang="en-GB" sz="1800" dirty="0">
                <a:solidFill>
                  <a:srgbClr val="000000"/>
                </a:solidFill>
                <a:latin typeface="Calibri" panose="020F0502020204030204" pitchFamily="34" charset="0"/>
                <a:ea typeface="Calibri" panose="020F0502020204030204" pitchFamily="34" charset="0"/>
              </a:rPr>
              <a:t>On a dairy farm, the integration of farm management software with smart collars worn by cows has been transformative. These collars track the cows' health, activity, and even their rumination patterns. If a cow shows signs of illness or distress, the software alerts the farmer immediately</a:t>
            </a:r>
            <a:r>
              <a:rPr lang="en-GB" sz="1800" u="sng" dirty="0">
                <a:solidFill>
                  <a:srgbClr val="000000"/>
                </a:solidFill>
                <a:latin typeface="Calibri" panose="020F0502020204030204" pitchFamily="34" charset="0"/>
                <a:ea typeface="Calibri" panose="020F0502020204030204" pitchFamily="34" charset="0"/>
              </a:rPr>
              <a:t>, allowing for timely action </a:t>
            </a:r>
            <a:r>
              <a:rPr lang="en-GB" sz="1800" dirty="0">
                <a:solidFill>
                  <a:srgbClr val="000000"/>
                </a:solidFill>
                <a:latin typeface="Calibri" panose="020F0502020204030204" pitchFamily="34" charset="0"/>
                <a:ea typeface="Calibri" panose="020F0502020204030204" pitchFamily="34" charset="0"/>
              </a:rPr>
              <a:t>and prevention of potential herd-wide health issues.</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23</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sp>
        <p:nvSpPr>
          <p:cNvPr id="21" name="TextBox 20">
            <a:extLst>
              <a:ext uri="{FF2B5EF4-FFF2-40B4-BE49-F238E27FC236}">
                <a16:creationId xmlns:a16="http://schemas.microsoft.com/office/drawing/2014/main" id="{B0B33AA4-CD89-76BF-4A63-896D291BECDF}"/>
              </a:ext>
            </a:extLst>
          </p:cNvPr>
          <p:cNvSpPr txBox="1"/>
          <p:nvPr/>
        </p:nvSpPr>
        <p:spPr>
          <a:xfrm>
            <a:off x="6629401" y="6079351"/>
            <a:ext cx="5407268" cy="276999"/>
          </a:xfrm>
          <a:prstGeom prst="rect">
            <a:avLst/>
          </a:prstGeom>
          <a:noFill/>
        </p:spPr>
        <p:txBody>
          <a:bodyPr wrap="square">
            <a:spAutoFit/>
          </a:bodyPr>
          <a:lstStyle/>
          <a:p>
            <a:pPr marL="457200" marR="0" indent="0" algn="ctr">
              <a:spcBef>
                <a:spcPts val="0"/>
              </a:spcBef>
              <a:spcAft>
                <a:spcPts val="0"/>
              </a:spcAft>
            </a:pPr>
            <a:r>
              <a:rPr lang="en-GB" sz="1200" dirty="0">
                <a:latin typeface="Calibri" panose="020F0502020204030204" pitchFamily="34" charset="0"/>
                <a:ea typeface="Times New Roman" panose="02020603050405020304" pitchFamily="18" charset="0"/>
              </a:rPr>
              <a:t>Remote farm management </a:t>
            </a:r>
            <a:r>
              <a:rPr lang="en-GB" sz="1200" dirty="0">
                <a:effectLst/>
                <a:latin typeface="Calibri" panose="020F0502020204030204" pitchFamily="34" charset="0"/>
                <a:ea typeface="Times New Roman" panose="02020603050405020304" pitchFamily="18" charset="0"/>
              </a:rPr>
              <a:t>(source: capterra.co.il)</a:t>
            </a:r>
            <a:endParaRPr lang="en-GB"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B005AF3-A37B-98FF-1CB5-40272BAAB23A}"/>
              </a:ext>
            </a:extLst>
          </p:cNvPr>
          <p:cNvPicPr>
            <a:picLocks noChangeAspect="1"/>
          </p:cNvPicPr>
          <p:nvPr/>
        </p:nvPicPr>
        <p:blipFill>
          <a:blip r:embed="rId2"/>
          <a:stretch>
            <a:fillRect/>
          </a:stretch>
        </p:blipFill>
        <p:spPr>
          <a:xfrm>
            <a:off x="328247" y="2688783"/>
            <a:ext cx="600075" cy="600075"/>
          </a:xfrm>
          <a:prstGeom prst="rect">
            <a:avLst/>
          </a:prstGeom>
        </p:spPr>
      </p:pic>
      <p:pic>
        <p:nvPicPr>
          <p:cNvPr id="8" name="Picture 7">
            <a:extLst>
              <a:ext uri="{FF2B5EF4-FFF2-40B4-BE49-F238E27FC236}">
                <a16:creationId xmlns:a16="http://schemas.microsoft.com/office/drawing/2014/main" id="{9DFBB005-0671-D272-AE5A-116B4BED95FD}"/>
              </a:ext>
            </a:extLst>
          </p:cNvPr>
          <p:cNvPicPr>
            <a:picLocks noChangeAspect="1"/>
          </p:cNvPicPr>
          <p:nvPr/>
        </p:nvPicPr>
        <p:blipFill>
          <a:blip r:embed="rId3"/>
          <a:stretch>
            <a:fillRect/>
          </a:stretch>
        </p:blipFill>
        <p:spPr>
          <a:xfrm>
            <a:off x="420384" y="4772270"/>
            <a:ext cx="600074" cy="600074"/>
          </a:xfrm>
          <a:prstGeom prst="rect">
            <a:avLst/>
          </a:prstGeom>
        </p:spPr>
      </p:pic>
      <p:pic>
        <p:nvPicPr>
          <p:cNvPr id="11" name="Picture 10" descr="A screen shot of a cell phone&#10;&#10;Description automatically generated">
            <a:extLst>
              <a:ext uri="{FF2B5EF4-FFF2-40B4-BE49-F238E27FC236}">
                <a16:creationId xmlns:a16="http://schemas.microsoft.com/office/drawing/2014/main" id="{80E5D8FA-B562-25C3-83C7-7F329A79AFEF}"/>
              </a:ext>
            </a:extLst>
          </p:cNvPr>
          <p:cNvPicPr>
            <a:picLocks noChangeAspect="1"/>
          </p:cNvPicPr>
          <p:nvPr/>
        </p:nvPicPr>
        <p:blipFill>
          <a:blip r:embed="rId4"/>
          <a:stretch>
            <a:fillRect/>
          </a:stretch>
        </p:blipFill>
        <p:spPr>
          <a:xfrm>
            <a:off x="8191156" y="1501772"/>
            <a:ext cx="2470083" cy="4394688"/>
          </a:xfrm>
          <a:prstGeom prst="rect">
            <a:avLst/>
          </a:prstGeom>
        </p:spPr>
      </p:pic>
    </p:spTree>
    <p:extLst>
      <p:ext uri="{BB962C8B-B14F-4D97-AF65-F5344CB8AC3E}">
        <p14:creationId xmlns:p14="http://schemas.microsoft.com/office/powerpoint/2010/main" val="4114836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793-EAC6-F4C8-7412-2CBF4EC51636}"/>
              </a:ext>
            </a:extLst>
          </p:cNvPr>
          <p:cNvSpPr>
            <a:spLocks noGrp="1"/>
          </p:cNvSpPr>
          <p:nvPr>
            <p:ph type="title"/>
          </p:nvPr>
        </p:nvSpPr>
        <p:spPr/>
        <p:txBody>
          <a:bodyPr/>
          <a:lstStyle/>
          <a:p>
            <a:r>
              <a:rPr lang="en-GB" dirty="0"/>
              <a:t>Practical Activity #2</a:t>
            </a:r>
          </a:p>
        </p:txBody>
      </p:sp>
      <p:sp>
        <p:nvSpPr>
          <p:cNvPr id="3" name="Content Placeholder 2">
            <a:extLst>
              <a:ext uri="{FF2B5EF4-FFF2-40B4-BE49-F238E27FC236}">
                <a16:creationId xmlns:a16="http://schemas.microsoft.com/office/drawing/2014/main" id="{DCB5E3D3-8889-E1D4-EB22-92DCF3C4B469}"/>
              </a:ext>
            </a:extLst>
          </p:cNvPr>
          <p:cNvSpPr>
            <a:spLocks noGrp="1"/>
          </p:cNvSpPr>
          <p:nvPr>
            <p:ph sz="half" idx="1"/>
          </p:nvPr>
        </p:nvSpPr>
        <p:spPr>
          <a:xfrm>
            <a:off x="838199" y="1825625"/>
            <a:ext cx="8439615" cy="4351338"/>
          </a:xfrm>
        </p:spPr>
        <p:txBody>
          <a:bodyPr/>
          <a:lstStyle/>
          <a:p>
            <a:endParaRPr lang="en-GB" dirty="0"/>
          </a:p>
          <a:p>
            <a:endParaRPr lang="en-GB" dirty="0"/>
          </a:p>
          <a:p>
            <a:r>
              <a:rPr lang="en-GB" dirty="0"/>
              <a:t>Group Activity for Management and Collaboration Software</a:t>
            </a:r>
          </a:p>
          <a:p>
            <a:r>
              <a:rPr lang="en-GB" dirty="0">
                <a:hlinkClick r:id="rId2"/>
              </a:rPr>
              <a:t>https://docs.google.com/document/d/1aCAodPdSyHkvVG0OoMoPbtVP_aPOoo20/edit?usp=sharing&amp;ouid=109073457666436238228&amp;rtpof=true&amp;sd=true</a:t>
            </a:r>
            <a:endParaRPr lang="en-GB" dirty="0"/>
          </a:p>
          <a:p>
            <a:endParaRPr lang="en-GB" dirty="0"/>
          </a:p>
        </p:txBody>
      </p:sp>
      <p:sp>
        <p:nvSpPr>
          <p:cNvPr id="6" name="Slide Number Placeholder 5">
            <a:extLst>
              <a:ext uri="{FF2B5EF4-FFF2-40B4-BE49-F238E27FC236}">
                <a16:creationId xmlns:a16="http://schemas.microsoft.com/office/drawing/2014/main" id="{E618C741-9506-841E-F52B-18FAF329AB28}"/>
              </a:ext>
            </a:extLst>
          </p:cNvPr>
          <p:cNvSpPr>
            <a:spLocks noGrp="1"/>
          </p:cNvSpPr>
          <p:nvPr>
            <p:ph type="sldNum" sz="quarter" idx="12"/>
          </p:nvPr>
        </p:nvSpPr>
        <p:spPr/>
        <p:txBody>
          <a:bodyPr/>
          <a:lstStyle/>
          <a:p>
            <a:fld id="{6FF9F0C5-380F-41C2-899A-BAC0F0927E16}" type="slidenum">
              <a:rPr lang="en-US" smtClean="0"/>
              <a:t>24</a:t>
            </a:fld>
            <a:endParaRPr lang="en-US" dirty="0"/>
          </a:p>
        </p:txBody>
      </p:sp>
      <p:sp>
        <p:nvSpPr>
          <p:cNvPr id="7" name="Segnaposto piè di pagina 1">
            <a:extLst>
              <a:ext uri="{FF2B5EF4-FFF2-40B4-BE49-F238E27FC236}">
                <a16:creationId xmlns:a16="http://schemas.microsoft.com/office/drawing/2014/main" id="{A425B156-73A7-B1B5-6914-59B952040CD7}"/>
              </a:ext>
            </a:extLst>
          </p:cNvPr>
          <p:cNvSpPr>
            <a:spLocks noGrp="1"/>
          </p:cNvSpPr>
          <p:nvPr>
            <p:ph type="ftr" sz="quarter" idx="11"/>
          </p:nvPr>
        </p:nvSpPr>
        <p:spPr>
          <a:xfrm>
            <a:off x="838200" y="6199460"/>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2229269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29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493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Contents</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a:bodyPr>
          <a:lstStyle/>
          <a:p>
            <a:endParaRPr lang="en-GB" dirty="0"/>
          </a:p>
          <a:p>
            <a:r>
              <a:rPr lang="en-GB" dirty="0"/>
              <a:t>What is E-Commerce?</a:t>
            </a:r>
          </a:p>
          <a:p>
            <a:pPr marL="0" indent="0">
              <a:buNone/>
            </a:pPr>
            <a:endParaRPr lang="en-GB" dirty="0"/>
          </a:p>
          <a:p>
            <a:r>
              <a:rPr lang="en-GB" dirty="0"/>
              <a:t>E-Commerce categories</a:t>
            </a:r>
          </a:p>
          <a:p>
            <a:pPr marR="0">
              <a:spcAft>
                <a:spcPts val="0"/>
              </a:spcAft>
            </a:pPr>
            <a:endParaRPr lang="en-US" dirty="0"/>
          </a:p>
          <a:p>
            <a:pPr marR="0">
              <a:spcAft>
                <a:spcPts val="0"/>
              </a:spcAft>
            </a:pPr>
            <a:r>
              <a:rPr lang="en-US" dirty="0"/>
              <a:t>E-Commerce Platforms</a:t>
            </a:r>
          </a:p>
          <a:p>
            <a:pPr marR="0">
              <a:spcAft>
                <a:spcPts val="0"/>
              </a:spcAft>
            </a:pPr>
            <a:endParaRPr lang="en-US" dirty="0"/>
          </a:p>
          <a:p>
            <a:pPr marR="0">
              <a:spcAft>
                <a:spcPts val="0"/>
              </a:spcAft>
            </a:pPr>
            <a:r>
              <a:rPr lang="en-US" dirty="0"/>
              <a:t>E-Commerce </a:t>
            </a:r>
            <a:r>
              <a:rPr lang="en-US"/>
              <a:t>in Farming</a:t>
            </a:r>
            <a:endParaRPr lang="en-US" dirty="0"/>
          </a:p>
          <a:p>
            <a:pPr marL="0" marR="0" indent="0">
              <a:spcAft>
                <a:spcPts val="0"/>
              </a:spcAft>
              <a:buNone/>
            </a:pP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 / Learning Unit: Digital Skills / Sub Unit: E-Commerce</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405267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What is E-Commerce?</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r>
              <a:rPr lang="en-GB" sz="2000" dirty="0">
                <a:effectLst/>
                <a:latin typeface="Calibri" panose="020F0502020204030204" pitchFamily="34" charset="0"/>
                <a:ea typeface="Times New Roman" panose="02020603050405020304" pitchFamily="18" charset="0"/>
              </a:rPr>
              <a:t>“</a:t>
            </a:r>
            <a:r>
              <a:rPr lang="en-GB" sz="2000" b="1" dirty="0">
                <a:effectLst/>
                <a:latin typeface="Calibri" panose="020F0502020204030204" pitchFamily="34" charset="0"/>
                <a:ea typeface="Times New Roman" panose="02020603050405020304" pitchFamily="18" charset="0"/>
              </a:rPr>
              <a:t>E-Commerce</a:t>
            </a:r>
            <a:r>
              <a:rPr lang="en-GB" sz="2000" dirty="0">
                <a:effectLst/>
                <a:latin typeface="Calibri" panose="020F0502020204030204" pitchFamily="34" charset="0"/>
                <a:ea typeface="Times New Roman" panose="02020603050405020304" pitchFamily="18" charset="0"/>
              </a:rPr>
              <a:t> (electronic commerce) refers to the buying and selling of goods and services over the internet”. </a:t>
            </a:r>
            <a:endParaRPr lang="en-US" sz="2000" b="1" dirty="0">
              <a:latin typeface="Calibri" panose="020F0502020204030204" pitchFamily="34" charset="0"/>
              <a:ea typeface="Times New Roman" panose="02020603050405020304" pitchFamily="18" charset="0"/>
            </a:endParaRPr>
          </a:p>
          <a:p>
            <a:r>
              <a:rPr lang="el-GR" sz="2000" b="1" dirty="0">
                <a:effectLst/>
                <a:latin typeface="Calibri" panose="020F0502020204030204" pitchFamily="34" charset="0"/>
                <a:ea typeface="Times New Roman" panose="02020603050405020304" pitchFamily="18" charset="0"/>
              </a:rPr>
              <a:t>Ε-</a:t>
            </a:r>
            <a:r>
              <a:rPr lang="en-GB" sz="2000" b="1" dirty="0">
                <a:effectLst/>
                <a:latin typeface="Calibri" panose="020F0502020204030204" pitchFamily="34" charset="0"/>
                <a:ea typeface="Times New Roman" panose="02020603050405020304" pitchFamily="18" charset="0"/>
              </a:rPr>
              <a:t>Commerce </a:t>
            </a:r>
            <a:r>
              <a:rPr lang="en-GB" sz="2000" dirty="0">
                <a:effectLst/>
                <a:latin typeface="Calibri" panose="020F0502020204030204" pitchFamily="34" charset="0"/>
                <a:ea typeface="Times New Roman" panose="02020603050405020304" pitchFamily="18" charset="0"/>
              </a:rPr>
              <a:t>in the farming sector is a reflection of the world's increasing shift towards digitalization. </a:t>
            </a:r>
            <a:endParaRPr lang="el-GR" sz="2000" dirty="0">
              <a:effectLst/>
              <a:latin typeface="Calibri" panose="020F0502020204030204" pitchFamily="34" charset="0"/>
              <a:ea typeface="Times New Roman" panose="02020603050405020304" pitchFamily="18" charset="0"/>
            </a:endParaRPr>
          </a:p>
          <a:p>
            <a:r>
              <a:rPr lang="en-GB" sz="2000" dirty="0">
                <a:effectLst/>
                <a:latin typeface="Calibri" panose="020F0502020204030204" pitchFamily="34" charset="0"/>
                <a:ea typeface="Times New Roman" panose="02020603050405020304" pitchFamily="18" charset="0"/>
              </a:rPr>
              <a:t>It offers farmers an opportunity to expand their market reach beyond local confines and tap into a global audience. </a:t>
            </a:r>
            <a:endParaRPr lang="el-GR" sz="2000" dirty="0">
              <a:effectLst/>
              <a:latin typeface="Calibri" panose="020F0502020204030204" pitchFamily="34" charset="0"/>
              <a:ea typeface="Times New Roman" panose="02020603050405020304" pitchFamily="18" charset="0"/>
            </a:endParaRPr>
          </a:p>
          <a:p>
            <a:r>
              <a:rPr lang="en-GB" sz="2000" dirty="0">
                <a:effectLst/>
                <a:latin typeface="Calibri" panose="020F0502020204030204" pitchFamily="34" charset="0"/>
                <a:ea typeface="Times New Roman" panose="02020603050405020304" pitchFamily="18" charset="0"/>
              </a:rPr>
              <a:t>Through E-Commerce, farmers can engage in direct-to-consumer sales, bypassing intermediaries, which often results in higher profit margins and ensures consumers receive fresher products. </a:t>
            </a:r>
            <a:endParaRPr lang="el-GR" sz="20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28</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Top benefits of e-commerce (source: </a:t>
            </a:r>
            <a:r>
              <a:rPr lang="en-GB" sz="1400" dirty="0" err="1">
                <a:effectLst/>
                <a:latin typeface="Calibri" panose="020F0502020204030204" pitchFamily="34" charset="0"/>
                <a:ea typeface="Times New Roman" panose="02020603050405020304" pitchFamily="18" charset="0"/>
              </a:rPr>
              <a:t>tatvasoft.com</a:t>
            </a:r>
            <a:r>
              <a:rPr lang="el-GR" sz="1400" dirty="0">
                <a:latin typeface="Calibri" panose="020F0502020204030204" pitchFamily="34" charset="0"/>
                <a:ea typeface="Times New Roman" panose="02020603050405020304" pitchFamily="18" charset="0"/>
              </a:rPr>
              <a:t>)</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4" name="Picture 3">
            <a:extLst>
              <a:ext uri="{FF2B5EF4-FFF2-40B4-BE49-F238E27FC236}">
                <a16:creationId xmlns:a16="http://schemas.microsoft.com/office/drawing/2014/main" id="{BCAAA592-06C6-8E06-C640-DDA8F60558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1313" y="2025519"/>
            <a:ext cx="6015519" cy="3320663"/>
          </a:xfrm>
          <a:prstGeom prst="rect">
            <a:avLst/>
          </a:prstGeom>
          <a:noFill/>
          <a:ln>
            <a:solidFill>
              <a:schemeClr val="accent1"/>
            </a:solidFill>
          </a:ln>
        </p:spPr>
      </p:pic>
    </p:spTree>
    <p:extLst>
      <p:ext uri="{BB962C8B-B14F-4D97-AF65-F5344CB8AC3E}">
        <p14:creationId xmlns:p14="http://schemas.microsoft.com/office/powerpoint/2010/main" val="3485540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and farming</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pPr algn="just"/>
            <a:r>
              <a:rPr lang="en-GB" dirty="0">
                <a:effectLst/>
                <a:ea typeface="Times New Roman" panose="02020603050405020304" pitchFamily="18" charset="0"/>
              </a:rPr>
              <a:t>E-Commerce can revolutionize the way farmers sell their produce, allowing them: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to reach a wider audience, </a:t>
            </a:r>
            <a:endParaRPr lang="en-GR" dirty="0">
              <a:effectLst/>
              <a:ea typeface="Times New Roman" panose="02020603050405020304" pitchFamily="18" charset="0"/>
            </a:endParaRPr>
          </a:p>
          <a:p>
            <a:pPr marL="342900" lvl="0" indent="-342900" algn="just">
              <a:buFont typeface="Symbol" pitchFamily="2" charset="2"/>
              <a:buChar char=""/>
            </a:pPr>
            <a:r>
              <a:rPr lang="en-GB" dirty="0">
                <a:ea typeface="Times New Roman" panose="02020603050405020304" pitchFamily="18" charset="0"/>
              </a:rPr>
              <a:t>t</a:t>
            </a:r>
            <a:r>
              <a:rPr lang="en-GB" dirty="0">
                <a:effectLst/>
                <a:ea typeface="Times New Roman" panose="02020603050405020304" pitchFamily="18" charset="0"/>
              </a:rPr>
              <a:t>o get better prices, and can significantly boost sales and revenue</a:t>
            </a:r>
            <a:endParaRPr lang="en-GR" dirty="0">
              <a:effectLst/>
              <a:ea typeface="Times New Roman" panose="02020603050405020304" pitchFamily="18" charset="0"/>
            </a:endParaRPr>
          </a:p>
          <a:p>
            <a:pPr marL="342900" lvl="0" indent="-342900" algn="just">
              <a:buFont typeface="Symbol" pitchFamily="2" charset="2"/>
              <a:buChar char=""/>
            </a:pPr>
            <a:r>
              <a:rPr lang="en-GB" dirty="0">
                <a:ea typeface="Times New Roman" panose="02020603050405020304" pitchFamily="18" charset="0"/>
              </a:rPr>
              <a:t>t</a:t>
            </a:r>
            <a:r>
              <a:rPr lang="en-GB" dirty="0">
                <a:effectLst/>
                <a:ea typeface="Times New Roman" panose="02020603050405020304" pitchFamily="18" charset="0"/>
              </a:rPr>
              <a:t>o reduce dependency on intermediaries.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With the rise of the internet and digital platforms, even small-scale farmers can now access global markets, provided they have the right tools and knowledge.</a:t>
            </a:r>
          </a:p>
          <a:p>
            <a:pPr algn="just"/>
            <a:endParaRPr lang="en-GR" dirty="0">
              <a:effectLst/>
              <a:ea typeface="Times New Roman" panose="02020603050405020304" pitchFamily="18" charset="0"/>
            </a:endParaRPr>
          </a:p>
          <a:p>
            <a:pPr algn="just"/>
            <a:r>
              <a:rPr lang="en-GB" dirty="0">
                <a:effectLst/>
                <a:ea typeface="Times New Roman" panose="02020603050405020304" pitchFamily="18" charset="0"/>
              </a:rPr>
              <a:t>The direct-to-consumer model facilitated by E-Commerce allows farmers to capture a more significant portion of the retail price.</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29</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795230" y="581004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Prediction of market potential for farmers (source: McKinsey &amp; Company)</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7" name="Picture 6">
            <a:extLst>
              <a:ext uri="{FF2B5EF4-FFF2-40B4-BE49-F238E27FC236}">
                <a16:creationId xmlns:a16="http://schemas.microsoft.com/office/drawing/2014/main" id="{F8562337-5FED-24D1-0629-4FAA034AE83C}"/>
              </a:ext>
            </a:extLst>
          </p:cNvPr>
          <p:cNvPicPr>
            <a:picLocks noChangeAspect="1"/>
          </p:cNvPicPr>
          <p:nvPr/>
        </p:nvPicPr>
        <p:blipFill>
          <a:blip r:embed="rId2"/>
          <a:stretch>
            <a:fillRect/>
          </a:stretch>
        </p:blipFill>
        <p:spPr>
          <a:xfrm>
            <a:off x="6096000" y="1792156"/>
            <a:ext cx="5495925" cy="3990975"/>
          </a:xfrm>
          <a:prstGeom prst="rect">
            <a:avLst/>
          </a:prstGeom>
          <a:ln>
            <a:solidFill>
              <a:schemeClr val="accent1"/>
            </a:solidFill>
          </a:ln>
        </p:spPr>
      </p:pic>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3"/>
          <a:stretch>
            <a:fillRect/>
          </a:stretch>
        </p:blipFill>
        <p:spPr>
          <a:xfrm>
            <a:off x="232495" y="1792156"/>
            <a:ext cx="735160" cy="735160"/>
          </a:xfrm>
          <a:prstGeom prst="rect">
            <a:avLst/>
          </a:prstGeom>
        </p:spPr>
      </p:pic>
    </p:spTree>
    <p:extLst>
      <p:ext uri="{BB962C8B-B14F-4D97-AF65-F5344CB8AC3E}">
        <p14:creationId xmlns:p14="http://schemas.microsoft.com/office/powerpoint/2010/main" val="3216099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Contents</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endParaRPr lang="en-GB" dirty="0"/>
          </a:p>
          <a:p>
            <a:r>
              <a:rPr lang="en-GB" dirty="0"/>
              <a:t>What is Digital Research?</a:t>
            </a:r>
          </a:p>
          <a:p>
            <a:pPr marL="0" indent="0">
              <a:buNone/>
            </a:pPr>
            <a:endParaRPr lang="en-GB" dirty="0"/>
          </a:p>
          <a:p>
            <a:r>
              <a:rPr lang="en-GB" dirty="0"/>
              <a:t>Tools for Digital Research</a:t>
            </a:r>
          </a:p>
          <a:p>
            <a:endParaRPr lang="en-GB" dirty="0"/>
          </a:p>
          <a:p>
            <a:r>
              <a:rPr lang="en-US" dirty="0"/>
              <a:t>Artificial Intelligence and Digital Research</a:t>
            </a:r>
            <a:endParaRPr lang="en-GB" dirty="0"/>
          </a:p>
          <a:p>
            <a:pPr marR="0">
              <a:spcAft>
                <a:spcPts val="0"/>
              </a:spcAft>
            </a:pPr>
            <a:endParaRPr lang="en-US" dirty="0"/>
          </a:p>
          <a:p>
            <a:pPr marR="0">
              <a:spcAft>
                <a:spcPts val="0"/>
              </a:spcAft>
            </a:pPr>
            <a:r>
              <a:rPr lang="en-US" dirty="0"/>
              <a:t>Threats in the cyberspace</a:t>
            </a:r>
          </a:p>
          <a:p>
            <a:pPr marL="0" marR="0" indent="0">
              <a:spcAft>
                <a:spcPts val="0"/>
              </a:spcAft>
              <a:buNone/>
            </a:pP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 / Learning Unit: Digital Skills / Sub Unit: Digital Research</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and farming: a new model</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pPr algn="just"/>
            <a:r>
              <a:rPr lang="en-GB" sz="1800" dirty="0">
                <a:effectLst/>
                <a:ea typeface="Times New Roman" panose="02020603050405020304" pitchFamily="18" charset="0"/>
              </a:rPr>
              <a:t>By </a:t>
            </a:r>
            <a:r>
              <a:rPr lang="en-GB" sz="1800" u="sng" dirty="0">
                <a:effectLst/>
                <a:ea typeface="Times New Roman" panose="02020603050405020304" pitchFamily="18" charset="0"/>
              </a:rPr>
              <a:t>eliminating inter</a:t>
            </a:r>
            <a:r>
              <a:rPr lang="en-GB" sz="1800" dirty="0">
                <a:effectLst/>
                <a:ea typeface="Times New Roman" panose="02020603050405020304" pitchFamily="18" charset="0"/>
              </a:rPr>
              <a:t>mediaries, farmers can enhance their profit margins, </a:t>
            </a:r>
            <a:r>
              <a:rPr lang="en-GB" sz="1800" dirty="0">
                <a:ea typeface="Times New Roman" panose="02020603050405020304" pitchFamily="18" charset="0"/>
              </a:rPr>
              <a:t>adopting a </a:t>
            </a:r>
            <a:r>
              <a:rPr lang="en-GB" sz="1800" b="1" dirty="0">
                <a:ea typeface="Times New Roman" panose="02020603050405020304" pitchFamily="18" charset="0"/>
              </a:rPr>
              <a:t>new business model</a:t>
            </a:r>
            <a:r>
              <a:rPr lang="en-GB" sz="1800" dirty="0">
                <a:ea typeface="Times New Roman" panose="02020603050405020304" pitchFamily="18" charset="0"/>
              </a:rPr>
              <a:t>.</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E-Commerce also offers farmers the opportunity to build and promote their unique brand, differentiating their products based on attributes like quality, organic practices, or sustainability.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According to recent studies, theB2B e-commerce market for agricultural products will increase dramatically in the next 7 years.</a:t>
            </a:r>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30</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29300" y="5723769"/>
            <a:ext cx="6097464" cy="276999"/>
          </a:xfrm>
          <a:prstGeom prst="rect">
            <a:avLst/>
          </a:prstGeom>
          <a:noFill/>
        </p:spPr>
        <p:txBody>
          <a:bodyPr wrap="square">
            <a:spAutoFit/>
          </a:bodyPr>
          <a:lstStyle/>
          <a:p>
            <a:pPr algn="ctr"/>
            <a:r>
              <a:rPr lang="en-GB" sz="1200" dirty="0">
                <a:effectLst/>
                <a:ea typeface="Times New Roman" panose="02020603050405020304" pitchFamily="18" charset="0"/>
              </a:rPr>
              <a:t>Prediction of -commerce market for agricultural products (source: </a:t>
            </a:r>
            <a:r>
              <a:rPr lang="en-GB" sz="1200" dirty="0" err="1">
                <a:effectLst/>
                <a:ea typeface="Times New Roman" panose="02020603050405020304" pitchFamily="18" charset="0"/>
              </a:rPr>
              <a:t>researchandmarkets.com</a:t>
            </a:r>
            <a:r>
              <a:rPr lang="en-GB" sz="1200" dirty="0">
                <a:effectLst/>
                <a:ea typeface="Times New Roman" panose="02020603050405020304" pitchFamily="18" charset="0"/>
              </a:rPr>
              <a:t>)</a:t>
            </a:r>
            <a:endParaRPr lang="en-GR" sz="1200" dirty="0">
              <a:effectLst/>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32495" y="1792156"/>
            <a:ext cx="735160" cy="735160"/>
          </a:xfrm>
          <a:prstGeom prst="rect">
            <a:avLst/>
          </a:prstGeom>
        </p:spPr>
      </p:pic>
      <p:pic>
        <p:nvPicPr>
          <p:cNvPr id="4" name="Picture 3" descr="Global B2B E-commerce in Agriculture Market">
            <a:extLst>
              <a:ext uri="{FF2B5EF4-FFF2-40B4-BE49-F238E27FC236}">
                <a16:creationId xmlns:a16="http://schemas.microsoft.com/office/drawing/2014/main" id="{0D7AA839-F728-70FC-76F0-0D6A4E6FD7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49904"/>
            <a:ext cx="5343742" cy="3562754"/>
          </a:xfrm>
          <a:prstGeom prst="rect">
            <a:avLst/>
          </a:prstGeom>
          <a:noFill/>
          <a:ln>
            <a:noFill/>
          </a:ln>
        </p:spPr>
      </p:pic>
    </p:spTree>
    <p:extLst>
      <p:ext uri="{BB962C8B-B14F-4D97-AF65-F5344CB8AC3E}">
        <p14:creationId xmlns:p14="http://schemas.microsoft.com/office/powerpoint/2010/main" val="1834813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categories</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46104"/>
            <a:ext cx="4424515" cy="4560452"/>
          </a:xfrm>
        </p:spPr>
        <p:txBody>
          <a:bodyPr>
            <a:noAutofit/>
          </a:bodyPr>
          <a:lstStyle/>
          <a:p>
            <a:pPr algn="just"/>
            <a:r>
              <a:rPr lang="en-US" dirty="0">
                <a:effectLst/>
                <a:ea typeface="Times New Roman" panose="02020603050405020304" pitchFamily="18" charset="0"/>
              </a:rPr>
              <a:t>There are several E-commerce business model categories: </a:t>
            </a:r>
            <a:endParaRPr lang="en-GR" sz="18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Business-to-Business (B2B):</a:t>
            </a:r>
            <a:r>
              <a:rPr lang="en-GB" sz="1100" dirty="0">
                <a:effectLst/>
                <a:ea typeface="Times New Roman" panose="02020603050405020304" pitchFamily="18" charset="0"/>
              </a:rPr>
              <a:t> Business-to-Business, commonly known as B2B, involves transactions that take place between two distinct businesses.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Business-to-Consumer (B2C):</a:t>
            </a:r>
            <a:r>
              <a:rPr lang="en-GB" sz="1100" dirty="0">
                <a:effectLst/>
                <a:ea typeface="Times New Roman" panose="02020603050405020304" pitchFamily="18" charset="0"/>
              </a:rPr>
              <a:t> Business-to-Consumer, or B2C, where businesses cater directly to the end consumer.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Consumer-to-Consumer (C2C):</a:t>
            </a:r>
            <a:r>
              <a:rPr lang="en-GB" sz="1100" dirty="0">
                <a:effectLst/>
                <a:ea typeface="Times New Roman" panose="02020603050405020304" pitchFamily="18" charset="0"/>
              </a:rPr>
              <a:t> The Consumer-to-Consumer model, abbreviated as C2C, facilitates transactions between consumers themselves.</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Consumer-to-Business (C2B):</a:t>
            </a:r>
            <a:r>
              <a:rPr lang="en-GB" sz="1100" dirty="0">
                <a:effectLst/>
                <a:ea typeface="Times New Roman" panose="02020603050405020304" pitchFamily="18" charset="0"/>
              </a:rPr>
              <a:t> consumers offer their products or services directly to businesses.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Business-to-Administration (B2A):</a:t>
            </a:r>
            <a:r>
              <a:rPr lang="en-GB" sz="1100" dirty="0">
                <a:effectLst/>
                <a:ea typeface="Times New Roman" panose="02020603050405020304" pitchFamily="18" charset="0"/>
              </a:rPr>
              <a:t> Business-to-Administration, or B2A, encompasses transactions that occur between businesses and public administration or government agencies.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Consumer-to-Administration (C2A):</a:t>
            </a:r>
            <a:r>
              <a:rPr lang="en-GB" sz="1100" dirty="0">
                <a:effectLst/>
                <a:ea typeface="Times New Roman" panose="02020603050405020304" pitchFamily="18" charset="0"/>
              </a:rPr>
              <a:t> Consumer-to-Administration, abbreviated as C2A, involves transactions between individual consumers and public administration or government agencies. </a:t>
            </a:r>
            <a:r>
              <a:rPr lang="en-GB" sz="1100" b="1" dirty="0">
                <a:effectLst/>
                <a:ea typeface="Times New Roman" panose="02020603050405020304" pitchFamily="18" charset="0"/>
              </a:rPr>
              <a:t>Mobile</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Commerce (m-commerce):</a:t>
            </a:r>
            <a:r>
              <a:rPr lang="en-GB" sz="1100" dirty="0">
                <a:effectLst/>
                <a:ea typeface="Times New Roman" panose="02020603050405020304" pitchFamily="18" charset="0"/>
              </a:rPr>
              <a:t> Mobile Commerce, commonly referred to as m-commerce, signifies E-Commerce transactions that are conducted via mobile devices.</a:t>
            </a:r>
            <a:endParaRPr lang="en-GR" sz="11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31</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575779" y="5848958"/>
            <a:ext cx="5181053"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Types of e-commerce (source: </a:t>
            </a:r>
            <a:r>
              <a:rPr lang="en-GB" sz="1200" dirty="0" err="1">
                <a:effectLst/>
                <a:latin typeface="Calibri" panose="020F0502020204030204" pitchFamily="34" charset="0"/>
                <a:ea typeface="Times New Roman" panose="02020603050405020304" pitchFamily="18" charset="0"/>
              </a:rPr>
              <a:t>investopedia.com</a:t>
            </a:r>
            <a:r>
              <a:rPr lang="en-GB" sz="1200" dirty="0">
                <a:effectLst/>
                <a:latin typeface="Calibri" panose="020F0502020204030204" pitchFamily="34" charset="0"/>
                <a:ea typeface="Times New Roman" panose="02020603050405020304" pitchFamily="18" charset="0"/>
              </a:rPr>
              <a:t>)</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7" name="Picture 6">
            <a:extLst>
              <a:ext uri="{FF2B5EF4-FFF2-40B4-BE49-F238E27FC236}">
                <a16:creationId xmlns:a16="http://schemas.microsoft.com/office/drawing/2014/main" id="{14C32D04-1AF7-857F-9F05-2E87268EE8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104" y="2207178"/>
            <a:ext cx="6006962" cy="3526583"/>
          </a:xfrm>
          <a:prstGeom prst="rect">
            <a:avLst/>
          </a:prstGeom>
          <a:noFill/>
          <a:ln>
            <a:solidFill>
              <a:schemeClr val="accent1"/>
            </a:solidFill>
          </a:ln>
        </p:spPr>
      </p:pic>
    </p:spTree>
    <p:extLst>
      <p:ext uri="{BB962C8B-B14F-4D97-AF65-F5344CB8AC3E}">
        <p14:creationId xmlns:p14="http://schemas.microsoft.com/office/powerpoint/2010/main" val="4262946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platforms</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46104"/>
            <a:ext cx="4766187" cy="5092846"/>
          </a:xfrm>
        </p:spPr>
        <p:txBody>
          <a:bodyPr>
            <a:noAutofit/>
          </a:bodyPr>
          <a:lstStyle/>
          <a:p>
            <a:pPr algn="just"/>
            <a:r>
              <a:rPr lang="en-US" dirty="0">
                <a:effectLst/>
                <a:ea typeface="Times New Roman" panose="02020603050405020304" pitchFamily="18" charset="0"/>
              </a:rPr>
              <a:t>There are several E-commerce platforms for farmers:</a:t>
            </a:r>
          </a:p>
          <a:p>
            <a:pPr marL="171450" lvl="0" indent="-171450" algn="just">
              <a:buFont typeface="Arial" panose="020B0604020202020204" pitchFamily="34" charset="0"/>
              <a:buChar char="•"/>
            </a:pPr>
            <a:r>
              <a:rPr lang="en-GB" sz="1200" b="1" dirty="0">
                <a:effectLst/>
                <a:ea typeface="Times New Roman" panose="02020603050405020304" pitchFamily="18" charset="0"/>
              </a:rPr>
              <a:t>Shopify</a:t>
            </a:r>
            <a:r>
              <a:rPr lang="en-GB" sz="1200" dirty="0">
                <a:effectLst/>
                <a:ea typeface="Times New Roman" panose="02020603050405020304" pitchFamily="18" charset="0"/>
              </a:rPr>
              <a:t>: A versatile platform that allows farmers to set up their online store with ease. It offers various templates, payment gateways, and is particularly user-friendly</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a:effectLst/>
                <a:ea typeface="Times New Roman" panose="02020603050405020304" pitchFamily="18" charset="0"/>
              </a:rPr>
              <a:t>WooCommerce</a:t>
            </a:r>
            <a:r>
              <a:rPr lang="en-GB" sz="1200" dirty="0">
                <a:effectLst/>
                <a:ea typeface="Times New Roman" panose="02020603050405020304" pitchFamily="18" charset="0"/>
              </a:rPr>
              <a:t>: An open-source E-Commerce plugin for WordPress. It's ideal for farmers who already have a WordPress site and want to add an E-Commerce functionality. It's highly customizable and can be tailored to the specific needs of agricultural sales.</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a:effectLst/>
                <a:ea typeface="Times New Roman" panose="02020603050405020304" pitchFamily="18" charset="0"/>
              </a:rPr>
              <a:t>Etsy</a:t>
            </a:r>
            <a:r>
              <a:rPr lang="en-GB" sz="1200" dirty="0">
                <a:effectLst/>
                <a:ea typeface="Times New Roman" panose="02020603050405020304" pitchFamily="18" charset="0"/>
              </a:rPr>
              <a:t>: While traditionally for crafts and handmade items, Etsy can be a platform for organic, handcrafted, or specialty agricultural products. It has a vast user base looking for unique items.</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a:effectLst/>
                <a:ea typeface="Times New Roman" panose="02020603050405020304" pitchFamily="18" charset="0"/>
              </a:rPr>
              <a:t>Amazon &amp; eBay</a:t>
            </a:r>
            <a:r>
              <a:rPr lang="en-GB" sz="1200" dirty="0">
                <a:effectLst/>
                <a:ea typeface="Times New Roman" panose="02020603050405020304" pitchFamily="18" charset="0"/>
              </a:rPr>
              <a:t>: These global marketplaces have sections dedicated to gourmet and organic foods. Farmers can list their products here, but competition is high, and there might be more fees involved.</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err="1">
                <a:effectLst/>
                <a:ea typeface="Times New Roman" panose="02020603050405020304" pitchFamily="18" charset="0"/>
              </a:rPr>
              <a:t>Farmigo</a:t>
            </a:r>
            <a:r>
              <a:rPr lang="en-GB" sz="1200" dirty="0">
                <a:effectLst/>
                <a:ea typeface="Times New Roman" panose="02020603050405020304" pitchFamily="18" charset="0"/>
              </a:rPr>
              <a:t>: Specifically designed for farmers, </a:t>
            </a:r>
            <a:r>
              <a:rPr lang="en-GB" sz="1200" dirty="0" err="1">
                <a:effectLst/>
                <a:ea typeface="Times New Roman" panose="02020603050405020304" pitchFamily="18" charset="0"/>
              </a:rPr>
              <a:t>Farmigo</a:t>
            </a:r>
            <a:r>
              <a:rPr lang="en-GB" sz="1200" dirty="0">
                <a:effectLst/>
                <a:ea typeface="Times New Roman" panose="02020603050405020304" pitchFamily="18" charset="0"/>
              </a:rPr>
              <a:t> allows producers to sell directly to consumers. It focuses on fresh produce and helps in managing community-supported agriculture (CSA) programs.</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err="1">
                <a:effectLst/>
                <a:ea typeface="Times New Roman" panose="02020603050405020304" pitchFamily="18" charset="0"/>
              </a:rPr>
              <a:t>LocalHarvest</a:t>
            </a:r>
            <a:r>
              <a:rPr lang="en-GB" sz="1200" dirty="0">
                <a:effectLst/>
                <a:ea typeface="Times New Roman" panose="02020603050405020304" pitchFamily="18" charset="0"/>
              </a:rPr>
              <a:t>: This platform connects farmers with local consumers. It's ideal for small-scale farmers looking to sell within their community or region.</a:t>
            </a:r>
            <a:endParaRPr lang="en-GR" sz="12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32</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172747" y="5717545"/>
            <a:ext cx="5181053" cy="261610"/>
          </a:xfrm>
          <a:prstGeom prst="rect">
            <a:avLst/>
          </a:prstGeom>
          <a:noFill/>
        </p:spPr>
        <p:txBody>
          <a:bodyPr wrap="square">
            <a:spAutoFit/>
          </a:bodyPr>
          <a:lstStyle/>
          <a:p>
            <a:pPr algn="ctr"/>
            <a:r>
              <a:rPr lang="en-GB" sz="1100" dirty="0">
                <a:effectLst/>
                <a:latin typeface="Calibri" panose="020F0502020204030204" pitchFamily="34" charset="0"/>
                <a:ea typeface="Times New Roman" panose="02020603050405020304" pitchFamily="18" charset="0"/>
              </a:rPr>
              <a:t>Inventory management of the Shopify e-commerce platform (source: </a:t>
            </a:r>
            <a:r>
              <a:rPr lang="en-GB" sz="1100" dirty="0" err="1">
                <a:effectLst/>
                <a:latin typeface="Calibri" panose="020F0502020204030204" pitchFamily="34" charset="0"/>
                <a:ea typeface="Times New Roman" panose="02020603050405020304" pitchFamily="18" charset="0"/>
              </a:rPr>
              <a:t>pageflows.com</a:t>
            </a:r>
            <a:r>
              <a:rPr lang="en-GB" sz="1100" dirty="0">
                <a:effectLst/>
                <a:latin typeface="Calibri" panose="020F0502020204030204" pitchFamily="34" charset="0"/>
                <a:ea typeface="Times New Roman" panose="02020603050405020304" pitchFamily="18" charset="0"/>
              </a:rPr>
              <a:t>)</a:t>
            </a:r>
            <a:endParaRPr lang="en-GR" sz="11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4" name="Picture 3">
            <a:extLst>
              <a:ext uri="{FF2B5EF4-FFF2-40B4-BE49-F238E27FC236}">
                <a16:creationId xmlns:a16="http://schemas.microsoft.com/office/drawing/2014/main" id="{A9EAEEE6-5C6C-98A9-0EC6-2412EA0112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89" y="2207780"/>
            <a:ext cx="5949877" cy="2812377"/>
          </a:xfrm>
          <a:prstGeom prst="rect">
            <a:avLst/>
          </a:prstGeom>
          <a:noFill/>
          <a:ln>
            <a:solidFill>
              <a:schemeClr val="accent1"/>
            </a:solidFill>
          </a:ln>
        </p:spPr>
      </p:pic>
    </p:spTree>
    <p:extLst>
      <p:ext uri="{BB962C8B-B14F-4D97-AF65-F5344CB8AC3E}">
        <p14:creationId xmlns:p14="http://schemas.microsoft.com/office/powerpoint/2010/main" val="821668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in farming (1/2)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46104"/>
            <a:ext cx="4766187" cy="5092846"/>
          </a:xfrm>
        </p:spPr>
        <p:txBody>
          <a:bodyPr>
            <a:noAutofit/>
          </a:bodyPr>
          <a:lstStyle/>
          <a:p>
            <a:pPr algn="just"/>
            <a:r>
              <a:rPr lang="en-GB" sz="1800" dirty="0">
                <a:effectLst/>
                <a:latin typeface="Calibri" panose="020F0502020204030204" pitchFamily="34" charset="0"/>
                <a:ea typeface="Times New Roman" panose="02020603050405020304" pitchFamily="18" charset="0"/>
              </a:rPr>
              <a:t>The adoption of the appropriate business model for a farming business is extremely important. There are several alternatives that can be considered, such as:</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Direct-to-Consumer</a:t>
            </a:r>
            <a:r>
              <a:rPr lang="en-GB" sz="1400" dirty="0">
                <a:effectLst/>
                <a:ea typeface="Times New Roman" panose="02020603050405020304" pitchFamily="18" charset="0"/>
              </a:rPr>
              <a:t> (D2C) allows farmers to sell their produce or products directly to end-users, it eliminates the need for traditional middlemen like wholesalers or retailers. This approach is often facilitated through online platforms or dedicated websites where farmers can showcase their products.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Online Agricultural Marketplaces</a:t>
            </a:r>
            <a:r>
              <a:rPr lang="en-GB" sz="1400" dirty="0">
                <a:effectLst/>
                <a:ea typeface="Times New Roman" panose="02020603050405020304" pitchFamily="18" charset="0"/>
              </a:rPr>
              <a:t>.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Subscription Agriculture</a:t>
            </a:r>
            <a:r>
              <a:rPr lang="en-GB" sz="1400" dirty="0">
                <a:effectLst/>
                <a:ea typeface="Times New Roman" panose="02020603050405020304" pitchFamily="18" charset="0"/>
              </a:rPr>
              <a:t>, where consumers subscribe to receive periodic shipments of fresh produce or other farm products. By offering customizable boxes, flexible delivery schedules, and promoting the ethos of supporting local farmers, CSAs can ensure a consistent income stream for farmers while guaranteeing fresh produce for consumers.</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Agri-Input E-commerce Platforms </a:t>
            </a:r>
            <a:r>
              <a:rPr lang="en-GB" sz="1400" dirty="0">
                <a:effectLst/>
                <a:ea typeface="Times New Roman" panose="02020603050405020304" pitchFamily="18" charset="0"/>
              </a:rPr>
              <a:t>are dedicated online spaces for selling agricultural inputs, including seeds, fertilizers, and equipment. </a:t>
            </a:r>
            <a:endParaRPr lang="en-GR" sz="14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33</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84607" y="5717545"/>
            <a:ext cx="6172200" cy="276999"/>
          </a:xfrm>
          <a:prstGeom prst="rect">
            <a:avLst/>
          </a:prstGeom>
          <a:noFill/>
        </p:spPr>
        <p:txBody>
          <a:bodyPr wrap="square">
            <a:spAutoFit/>
          </a:bodyPr>
          <a:lstStyle/>
          <a:p>
            <a:pPr marL="457200" indent="-228600" algn="ctr"/>
            <a:r>
              <a:rPr lang="en-GB" sz="1200" dirty="0">
                <a:effectLst/>
                <a:latin typeface="Calibri" panose="020F0502020204030204" pitchFamily="34" charset="0"/>
                <a:ea typeface="Times New Roman" panose="02020603050405020304" pitchFamily="18" charset="0"/>
              </a:rPr>
              <a:t>Business models strategies for E-commerce in farming businesses (source: </a:t>
            </a:r>
            <a:r>
              <a:rPr lang="en-GB" sz="1200" dirty="0" err="1">
                <a:effectLst/>
                <a:latin typeface="Calibri" panose="020F0502020204030204" pitchFamily="34" charset="0"/>
                <a:ea typeface="Times New Roman" panose="02020603050405020304" pitchFamily="18" charset="0"/>
              </a:rPr>
              <a:t>thinkshiftinc.com</a:t>
            </a:r>
            <a:r>
              <a:rPr lang="en-GB" sz="1200" dirty="0">
                <a:effectLst/>
                <a:latin typeface="Calibri" panose="020F0502020204030204" pitchFamily="34" charset="0"/>
                <a:ea typeface="Times New Roman" panose="02020603050405020304" pitchFamily="18" charset="0"/>
              </a:rPr>
              <a:t>)</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7" name="Picture 6" descr="E Commerce Table">
            <a:extLst>
              <a:ext uri="{FF2B5EF4-FFF2-40B4-BE49-F238E27FC236}">
                <a16:creationId xmlns:a16="http://schemas.microsoft.com/office/drawing/2014/main" id="{123B1CDD-9A3E-DED3-5F7F-7E70CEC5B4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747" y="1639252"/>
            <a:ext cx="5540111" cy="3906142"/>
          </a:xfrm>
          <a:prstGeom prst="rect">
            <a:avLst/>
          </a:prstGeom>
          <a:noFill/>
          <a:ln>
            <a:solidFill>
              <a:schemeClr val="accent1"/>
            </a:solidFill>
          </a:ln>
        </p:spPr>
      </p:pic>
    </p:spTree>
    <p:extLst>
      <p:ext uri="{BB962C8B-B14F-4D97-AF65-F5344CB8AC3E}">
        <p14:creationId xmlns:p14="http://schemas.microsoft.com/office/powerpoint/2010/main" val="4284256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in farming (2/2)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4989667" cy="5092846"/>
          </a:xfrm>
        </p:spPr>
        <p:txBody>
          <a:bodyPr>
            <a:noAutofit/>
          </a:bodyPr>
          <a:lstStyle/>
          <a:p>
            <a:pPr marL="342900" lvl="0" indent="-342900" algn="just">
              <a:buFont typeface="Symbol" pitchFamily="2" charset="2"/>
              <a:buChar char=""/>
            </a:pPr>
            <a:r>
              <a:rPr lang="en-GB" b="1" dirty="0">
                <a:effectLst/>
                <a:ea typeface="Times New Roman" panose="02020603050405020304" pitchFamily="18" charset="0"/>
              </a:rPr>
              <a:t>E-Auctions for Agricultural Produce </a:t>
            </a:r>
            <a:r>
              <a:rPr lang="en-GB" dirty="0">
                <a:effectLst/>
                <a:ea typeface="Times New Roman" panose="02020603050405020304" pitchFamily="18" charset="0"/>
              </a:rPr>
              <a:t>are</a:t>
            </a:r>
            <a:r>
              <a:rPr lang="en-GB" b="1" dirty="0">
                <a:effectLst/>
                <a:ea typeface="Times New Roman" panose="02020603050405020304" pitchFamily="18" charset="0"/>
              </a:rPr>
              <a:t> </a:t>
            </a:r>
            <a:r>
              <a:rPr lang="en-GB" dirty="0">
                <a:effectLst/>
                <a:ea typeface="Times New Roman" panose="02020603050405020304" pitchFamily="18" charset="0"/>
              </a:rPr>
              <a:t>online auction platforms, farmers can list their produce for buyers to bid on. The success of this model hinges on a transparent bidding process, setting stringent quality standards, and offering secure payment options. It's a model that can empower farmers to secure the best possible prices for their produce.</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Agri-Tourism Platforms </a:t>
            </a:r>
            <a:r>
              <a:rPr lang="en-GB" dirty="0">
                <a:effectLst/>
                <a:ea typeface="Times New Roman" panose="02020603050405020304" pitchFamily="18" charset="0"/>
              </a:rPr>
              <a:t>promote farm stays, agricultural workshops, and farm-to-table dining experiences, these platforms offer city dwellers a slice of rural life.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Value-Added Product Stores </a:t>
            </a:r>
            <a:r>
              <a:rPr lang="en-GB" dirty="0">
                <a:effectLst/>
                <a:ea typeface="Times New Roman" panose="02020603050405020304" pitchFamily="18" charset="0"/>
              </a:rPr>
              <a:t>focus on selling products that offer more than just the basic agricultural produce. This includes items like jams, pickles, and organic beauty products.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Farming-as-a-Service</a:t>
            </a:r>
            <a:r>
              <a:rPr lang="en-GB" dirty="0">
                <a:effectLst/>
                <a:ea typeface="Times New Roman" panose="02020603050405020304" pitchFamily="18" charset="0"/>
              </a:rPr>
              <a:t> (</a:t>
            </a:r>
            <a:r>
              <a:rPr lang="en-GB" dirty="0" err="1">
                <a:effectLst/>
                <a:ea typeface="Times New Roman" panose="02020603050405020304" pitchFamily="18" charset="0"/>
              </a:rPr>
              <a:t>FaaS</a:t>
            </a:r>
            <a:r>
              <a:rPr lang="en-GB" dirty="0">
                <a:effectLst/>
                <a:ea typeface="Times New Roman" panose="02020603050405020304" pitchFamily="18" charset="0"/>
              </a:rPr>
              <a:t>) is a model where consumers can "rent" a piece of farmland and decide what crops are grown on it. The actual cultivation is handled by the farmer. </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34</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84607" y="5717545"/>
            <a:ext cx="6172200" cy="261610"/>
          </a:xfrm>
          <a:prstGeom prst="rect">
            <a:avLst/>
          </a:prstGeom>
          <a:noFill/>
        </p:spPr>
        <p:txBody>
          <a:bodyPr wrap="square">
            <a:spAutoFit/>
          </a:bodyPr>
          <a:lstStyle/>
          <a:p>
            <a:pPr marL="457200" indent="-228600" algn="ctr"/>
            <a:r>
              <a:rPr lang="en-GB" sz="1100" dirty="0">
                <a:effectLst/>
                <a:ea typeface="Times New Roman" panose="02020603050405020304" pitchFamily="18" charset="0"/>
              </a:rPr>
              <a:t>Business models strategies for E-commerce in farming businesses (source: Agriculture Journal)</a:t>
            </a:r>
            <a:r>
              <a:rPr lang="en-GR" sz="1100" dirty="0">
                <a:effectLst/>
              </a:rPr>
              <a:t> </a:t>
            </a:r>
            <a:endParaRPr lang="en-GR" sz="1100" dirty="0">
              <a:effectLst/>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4" name="Picture 3">
            <a:extLst>
              <a:ext uri="{FF2B5EF4-FFF2-40B4-BE49-F238E27FC236}">
                <a16:creationId xmlns:a16="http://schemas.microsoft.com/office/drawing/2014/main" id="{7DB6FFA0-9BB2-CA49-A1A0-B0887B009B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5088" y="2039842"/>
            <a:ext cx="5871237" cy="3364519"/>
          </a:xfrm>
          <a:prstGeom prst="rect">
            <a:avLst/>
          </a:prstGeom>
          <a:noFill/>
          <a:ln>
            <a:solidFill>
              <a:schemeClr val="accent1"/>
            </a:solidFill>
          </a:ln>
        </p:spPr>
      </p:pic>
    </p:spTree>
    <p:extLst>
      <p:ext uri="{BB962C8B-B14F-4D97-AF65-F5344CB8AC3E}">
        <p14:creationId xmlns:p14="http://schemas.microsoft.com/office/powerpoint/2010/main" val="2925676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in farming: success tips (1/2)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5065867" cy="5092846"/>
          </a:xfrm>
        </p:spPr>
        <p:txBody>
          <a:bodyPr>
            <a:noAutofit/>
          </a:bodyPr>
          <a:lstStyle/>
          <a:p>
            <a:pPr algn="just"/>
            <a:r>
              <a:rPr lang="en-GB" sz="1800" dirty="0">
                <a:effectLst/>
                <a:latin typeface="Calibri" panose="020F0502020204030204" pitchFamily="34" charset="0"/>
                <a:ea typeface="Times New Roman" panose="02020603050405020304" pitchFamily="18" charset="0"/>
              </a:rPr>
              <a:t>E-commerce isn't just about buying and selling; it's about creating an entire digital experience for your customers. For those in the agricultural sector, this opens up a world of opportunities:</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Local is Loyal</a:t>
            </a:r>
            <a:r>
              <a:rPr lang="en-GB" dirty="0">
                <a:effectLst/>
                <a:ea typeface="Times New Roman" panose="02020603050405020304" pitchFamily="18" charset="0"/>
              </a:rPr>
              <a:t>: Many consumers are actively seeking out local produce due to its freshness and to support local economies. Highlighting the local origin of your products can be a unique selling point.</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Storytelling Sells</a:t>
            </a:r>
            <a:r>
              <a:rPr lang="en-GB" dirty="0">
                <a:effectLst/>
                <a:ea typeface="Times New Roman" panose="02020603050405020304" pitchFamily="18" charset="0"/>
              </a:rPr>
              <a:t>: Sharing the journey of your produce, from seed to table, can create a connection with consumers. Whether it's the history of your farm, the challenges you've overcome, or the sustainable practices you employ, your story can set you apart.</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Digital Farm Tours</a:t>
            </a:r>
            <a:r>
              <a:rPr lang="en-GB" dirty="0">
                <a:effectLst/>
                <a:ea typeface="Times New Roman" panose="02020603050405020304" pitchFamily="18" charset="0"/>
              </a:rPr>
              <a:t>: Virtual farm tours can be a great way to engage customers. With the help of videos or live streaming, you can offer behind-the-scenes looks at your operations, introducing your team and showcasing the care that goes into producing each item.</a:t>
            </a:r>
            <a:endParaRPr lang="en-GR" dirty="0">
              <a:effectLst/>
              <a:ea typeface="Times New Roman" panose="02020603050405020304" pitchFamily="18" charset="0"/>
            </a:endParaRPr>
          </a:p>
          <a:p>
            <a:pPr marL="342900" lvl="0" indent="-342900" algn="just">
              <a:buFont typeface="Symbol" pitchFamily="2" charset="2"/>
              <a:buChar char=""/>
            </a:pPr>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35</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10" name="Picture 9" descr="A person looking at a computer with icons around it&#10;&#10;Description automatically generated">
            <a:extLst>
              <a:ext uri="{FF2B5EF4-FFF2-40B4-BE49-F238E27FC236}">
                <a16:creationId xmlns:a16="http://schemas.microsoft.com/office/drawing/2014/main" id="{9E77A927-08EB-FDB0-5701-1BA2EB858904}"/>
              </a:ext>
            </a:extLst>
          </p:cNvPr>
          <p:cNvPicPr>
            <a:picLocks noChangeAspect="1"/>
          </p:cNvPicPr>
          <p:nvPr/>
        </p:nvPicPr>
        <p:blipFill>
          <a:blip r:embed="rId3"/>
          <a:stretch>
            <a:fillRect/>
          </a:stretch>
        </p:blipFill>
        <p:spPr>
          <a:xfrm>
            <a:off x="6297516" y="2033638"/>
            <a:ext cx="5710890" cy="3070371"/>
          </a:xfrm>
          <a:prstGeom prst="rect">
            <a:avLst/>
          </a:prstGeom>
        </p:spPr>
      </p:pic>
      <p:sp>
        <p:nvSpPr>
          <p:cNvPr id="11" name="TextBox 10">
            <a:extLst>
              <a:ext uri="{FF2B5EF4-FFF2-40B4-BE49-F238E27FC236}">
                <a16:creationId xmlns:a16="http://schemas.microsoft.com/office/drawing/2014/main" id="{10130442-2E78-EE58-D6EE-B4DBAA20B642}"/>
              </a:ext>
            </a:extLst>
          </p:cNvPr>
          <p:cNvSpPr txBox="1"/>
          <p:nvPr/>
        </p:nvSpPr>
        <p:spPr>
          <a:xfrm>
            <a:off x="5977066" y="5337764"/>
            <a:ext cx="6172200" cy="261610"/>
          </a:xfrm>
          <a:prstGeom prst="rect">
            <a:avLst/>
          </a:prstGeom>
          <a:noFill/>
        </p:spPr>
        <p:txBody>
          <a:bodyPr wrap="square">
            <a:spAutoFit/>
          </a:bodyPr>
          <a:lstStyle/>
          <a:p>
            <a:pPr marL="457200" indent="-228600" algn="ctr"/>
            <a:r>
              <a:rPr lang="en-GB" sz="1100" dirty="0">
                <a:effectLst/>
                <a:ea typeface="Times New Roman" panose="02020603050405020304" pitchFamily="18" charset="0"/>
              </a:rPr>
              <a:t>(source: </a:t>
            </a:r>
            <a:r>
              <a:rPr lang="en-US" sz="1100" dirty="0" err="1">
                <a:effectLst/>
                <a:ea typeface="Times New Roman" panose="02020603050405020304" pitchFamily="18" charset="0"/>
              </a:rPr>
              <a:t>Nivida</a:t>
            </a:r>
            <a:r>
              <a:rPr lang="en-US" sz="1100" dirty="0">
                <a:effectLst/>
                <a:ea typeface="Times New Roman" panose="02020603050405020304" pitchFamily="18" charset="0"/>
              </a:rPr>
              <a:t> Software)</a:t>
            </a:r>
            <a:endParaRPr lang="en-GR" sz="1100" dirty="0">
              <a:effectLst/>
              <a:ea typeface="Times New Roman" panose="02020603050405020304" pitchFamily="18" charset="0"/>
            </a:endParaRPr>
          </a:p>
        </p:txBody>
      </p:sp>
    </p:spTree>
    <p:extLst>
      <p:ext uri="{BB962C8B-B14F-4D97-AF65-F5344CB8AC3E}">
        <p14:creationId xmlns:p14="http://schemas.microsoft.com/office/powerpoint/2010/main" val="1220438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in farming: success tips (2/2)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4989667" cy="5092846"/>
          </a:xfrm>
        </p:spPr>
        <p:txBody>
          <a:bodyPr>
            <a:noAutofit/>
          </a:bodyPr>
          <a:lstStyle/>
          <a:p>
            <a:pPr marL="342900" lvl="0" indent="-342900" algn="just">
              <a:buFont typeface="Symbol" pitchFamily="2" charset="2"/>
              <a:buChar char=""/>
            </a:pPr>
            <a:r>
              <a:rPr lang="en-GB" b="1" dirty="0">
                <a:effectLst/>
                <a:ea typeface="Times New Roman" panose="02020603050405020304" pitchFamily="18" charset="0"/>
              </a:rPr>
              <a:t>Feedback is Gold</a:t>
            </a:r>
            <a:r>
              <a:rPr lang="en-GB" dirty="0">
                <a:effectLst/>
                <a:ea typeface="Times New Roman" panose="02020603050405020304" pitchFamily="18" charset="0"/>
              </a:rPr>
              <a:t>: Encourage reviews and feedback on your products. Not only does this build trust with potential buyers, but it also provides valuable insights into areas of improvement.</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Seasonal Specials</a:t>
            </a:r>
            <a:r>
              <a:rPr lang="en-GB" dirty="0">
                <a:effectLst/>
                <a:ea typeface="Times New Roman" panose="02020603050405020304" pitchFamily="18" charset="0"/>
              </a:rPr>
              <a:t>: Offering seasonal discounts or promoting products that are in season can attract more customers. It also encourages consumers to try different products throughout the year.</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Sustainability Matters</a:t>
            </a:r>
            <a:r>
              <a:rPr lang="en-GB" dirty="0">
                <a:effectLst/>
                <a:ea typeface="Times New Roman" panose="02020603050405020304" pitchFamily="18" charset="0"/>
              </a:rPr>
              <a:t>: With growing awareness about environmental issues, showcasing your sustainable farming practices can appeal to eco-conscious consumers. Whether it's water conservation, organic farming, or using renewable energy sources, these practices can be highlighted in your e-commerce strategy.</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Mobile Optimization</a:t>
            </a:r>
            <a:r>
              <a:rPr lang="en-GB" dirty="0">
                <a:effectLst/>
                <a:ea typeface="Times New Roman" panose="02020603050405020304" pitchFamily="18" charset="0"/>
              </a:rPr>
              <a:t>: A significant portion of online shopping is done via mobile devices. Ensuring that your e-commerce platform is mobile-friendly can enhance the user experience and boost sales.</a:t>
            </a:r>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36</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7" name="Picture 6" descr="A field with icons and symbols&#10;&#10;Description automatically generated with medium confidence">
            <a:extLst>
              <a:ext uri="{FF2B5EF4-FFF2-40B4-BE49-F238E27FC236}">
                <a16:creationId xmlns:a16="http://schemas.microsoft.com/office/drawing/2014/main" id="{C94E0E7D-D222-0B10-875B-D5E72CC1AD3B}"/>
              </a:ext>
            </a:extLst>
          </p:cNvPr>
          <p:cNvPicPr>
            <a:picLocks noChangeAspect="1"/>
          </p:cNvPicPr>
          <p:nvPr/>
        </p:nvPicPr>
        <p:blipFill>
          <a:blip r:embed="rId3"/>
          <a:stretch>
            <a:fillRect/>
          </a:stretch>
        </p:blipFill>
        <p:spPr>
          <a:xfrm>
            <a:off x="6139148" y="1787218"/>
            <a:ext cx="5767177" cy="3839292"/>
          </a:xfrm>
          <a:prstGeom prst="rect">
            <a:avLst/>
          </a:prstGeom>
        </p:spPr>
      </p:pic>
      <p:sp>
        <p:nvSpPr>
          <p:cNvPr id="10" name="TextBox 9">
            <a:extLst>
              <a:ext uri="{FF2B5EF4-FFF2-40B4-BE49-F238E27FC236}">
                <a16:creationId xmlns:a16="http://schemas.microsoft.com/office/drawing/2014/main" id="{F502C6F8-0084-6329-21BC-7682F7866D1A}"/>
              </a:ext>
            </a:extLst>
          </p:cNvPr>
          <p:cNvSpPr txBox="1"/>
          <p:nvPr/>
        </p:nvSpPr>
        <p:spPr>
          <a:xfrm>
            <a:off x="5936636" y="5781151"/>
            <a:ext cx="6172200" cy="261610"/>
          </a:xfrm>
          <a:prstGeom prst="rect">
            <a:avLst/>
          </a:prstGeom>
          <a:noFill/>
        </p:spPr>
        <p:txBody>
          <a:bodyPr wrap="square">
            <a:spAutoFit/>
          </a:bodyPr>
          <a:lstStyle/>
          <a:p>
            <a:pPr marL="457200" indent="-228600" algn="ctr"/>
            <a:r>
              <a:rPr lang="en-GB" sz="1100" dirty="0">
                <a:effectLst/>
                <a:ea typeface="Times New Roman" panose="02020603050405020304" pitchFamily="18" charset="0"/>
              </a:rPr>
              <a:t>(source: </a:t>
            </a:r>
            <a:r>
              <a:rPr lang="en-US" sz="1100" dirty="0" err="1">
                <a:effectLst/>
                <a:ea typeface="Times New Roman" panose="02020603050405020304" pitchFamily="18" charset="0"/>
              </a:rPr>
              <a:t>digitaljournal.com</a:t>
            </a:r>
            <a:r>
              <a:rPr lang="en-US" sz="1100" dirty="0">
                <a:effectLst/>
                <a:ea typeface="Times New Roman" panose="02020603050405020304" pitchFamily="18" charset="0"/>
              </a:rPr>
              <a:t>)</a:t>
            </a:r>
            <a:endParaRPr lang="en-GR" sz="1100" dirty="0">
              <a:effectLst/>
              <a:ea typeface="Times New Roman" panose="02020603050405020304" pitchFamily="18" charset="0"/>
            </a:endParaRPr>
          </a:p>
        </p:txBody>
      </p:sp>
    </p:spTree>
    <p:extLst>
      <p:ext uri="{BB962C8B-B14F-4D97-AF65-F5344CB8AC3E}">
        <p14:creationId xmlns:p14="http://schemas.microsoft.com/office/powerpoint/2010/main" val="2088406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390380"/>
            <a:ext cx="10918632" cy="1238249"/>
          </a:xfrm>
        </p:spPr>
        <p:txBody>
          <a:bodyPr anchor="b">
            <a:normAutofit/>
          </a:bodyPr>
          <a:lstStyle/>
          <a:p>
            <a:r>
              <a:rPr lang="en-US" sz="4400" dirty="0"/>
              <a:t>Activity#3</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10596512" cy="3356326"/>
          </a:xfrm>
        </p:spPr>
        <p:txBody>
          <a:bodyPr>
            <a:noAutofit/>
          </a:bodyPr>
          <a:lstStyle/>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37</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sp>
        <p:nvSpPr>
          <p:cNvPr id="4" name="TextBox 3">
            <a:extLst>
              <a:ext uri="{FF2B5EF4-FFF2-40B4-BE49-F238E27FC236}">
                <a16:creationId xmlns:a16="http://schemas.microsoft.com/office/drawing/2014/main" id="{D9F2B11A-DB36-DC9B-691A-C84EA9AB8F13}"/>
              </a:ext>
            </a:extLst>
          </p:cNvPr>
          <p:cNvSpPr txBox="1"/>
          <p:nvPr/>
        </p:nvSpPr>
        <p:spPr>
          <a:xfrm>
            <a:off x="1067006" y="2090050"/>
            <a:ext cx="10099980" cy="3693319"/>
          </a:xfrm>
          <a:prstGeom prst="rect">
            <a:avLst/>
          </a:prstGeom>
          <a:noFill/>
        </p:spPr>
        <p:txBody>
          <a:bodyPr wrap="square" rtlCol="0">
            <a:spAutoFit/>
          </a:bodyPr>
          <a:lstStyle/>
          <a:p>
            <a:pPr marL="457200" algn="just"/>
            <a:endParaRPr lang="en-GB" sz="1800" dirty="0">
              <a:solidFill>
                <a:srgbClr val="374151"/>
              </a:solidFill>
              <a:effectLst/>
              <a:latin typeface="Segoe UI" panose="020B0502040204020203" pitchFamily="34" charset="0"/>
              <a:ea typeface="Times New Roman" panose="02020603050405020304" pitchFamily="18" charset="0"/>
            </a:endParaRPr>
          </a:p>
          <a:p>
            <a:pPr marL="457200" algn="ctr"/>
            <a:r>
              <a:rPr lang="en-GB" b="1" dirty="0">
                <a:solidFill>
                  <a:srgbClr val="374151"/>
                </a:solidFill>
                <a:latin typeface="Segoe UI" panose="020B0502040204020203" pitchFamily="34" charset="0"/>
                <a:ea typeface="Times New Roman" panose="02020603050405020304" pitchFamily="18" charset="0"/>
              </a:rPr>
              <a:t>Case Study</a:t>
            </a:r>
          </a:p>
          <a:p>
            <a:pPr marL="457200" algn="just"/>
            <a:r>
              <a:rPr lang="en-GB" sz="1800" dirty="0">
                <a:solidFill>
                  <a:srgbClr val="374151"/>
                </a:solidFill>
                <a:effectLst/>
                <a:latin typeface="Segoe UI" panose="020B0502040204020203" pitchFamily="34" charset="0"/>
                <a:ea typeface="Times New Roman" panose="02020603050405020304" pitchFamily="18" charset="0"/>
              </a:rPr>
              <a:t>Green Acres Farm," a family-run business specializing in organic produce, as it transitions from traditional sales methods to an e-commerce business model. Previously, Green Acres primarily sold fresh, organic fruits and vegetables at local farmers' markets and through community-supported agriculture (CSA) programs. </a:t>
            </a:r>
            <a:endParaRPr lang="en-GR" sz="1800" dirty="0">
              <a:effectLst/>
              <a:latin typeface="Times New Roman" panose="02020603050405020304" pitchFamily="18" charset="0"/>
              <a:ea typeface="Times New Roman" panose="02020603050405020304" pitchFamily="18" charset="0"/>
            </a:endParaRPr>
          </a:p>
          <a:p>
            <a:pPr marL="457200" algn="just"/>
            <a:r>
              <a:rPr lang="en-GB" sz="1800" dirty="0">
                <a:solidFill>
                  <a:srgbClr val="374151"/>
                </a:solidFill>
                <a:effectLst/>
                <a:latin typeface="Segoe UI" panose="020B0502040204020203" pitchFamily="34" charset="0"/>
                <a:ea typeface="Times New Roman" panose="02020603050405020304" pitchFamily="18" charset="0"/>
              </a:rPr>
              <a:t>The business strategically shifted to an e-commerce platform specifically designed to sell its range of organic products, including heirloom tomatoes, leafy greens, root vegetables, and seasonal fruits.</a:t>
            </a:r>
            <a:endParaRPr lang="en-GR" sz="1800" dirty="0">
              <a:effectLst/>
              <a:latin typeface="Times New Roman" panose="02020603050405020304" pitchFamily="18" charset="0"/>
              <a:ea typeface="Times New Roman" panose="02020603050405020304" pitchFamily="18" charset="0"/>
            </a:endParaRPr>
          </a:p>
          <a:p>
            <a:pPr marL="457200"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457200" algn="ctr"/>
            <a:r>
              <a:rPr lang="en-GB" sz="1800" i="1" dirty="0">
                <a:solidFill>
                  <a:srgbClr val="374151"/>
                </a:solidFill>
                <a:effectLst/>
                <a:latin typeface="Segoe UI" panose="020B0502040204020203" pitchFamily="34" charset="0"/>
                <a:ea typeface="Times New Roman" panose="02020603050405020304" pitchFamily="18" charset="0"/>
              </a:rPr>
              <a:t>What kind of e-commerce model will contribute more to the growth of the business and sustainability of Green Acres Farm, and what key factors should be considered by other agricultural businesses looking to adopt a similar model?</a:t>
            </a:r>
            <a:endParaRPr lang="en-GR" sz="1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3443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48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36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6172200" cy="1238249"/>
          </a:xfrm>
        </p:spPr>
        <p:txBody>
          <a:bodyPr anchor="b">
            <a:normAutofit/>
          </a:bodyPr>
          <a:lstStyle/>
          <a:p>
            <a:r>
              <a:rPr lang="en-GB" sz="4400" dirty="0"/>
              <a:t>What is Digital Research?</a:t>
            </a:r>
          </a:p>
        </p:txBody>
      </p:sp>
      <p:pic>
        <p:nvPicPr>
          <p:cNvPr id="7" name="Picture 6" descr="A hand touching a globe&#10;&#10;Description automatically generated">
            <a:extLst>
              <a:ext uri="{FF2B5EF4-FFF2-40B4-BE49-F238E27FC236}">
                <a16:creationId xmlns:a16="http://schemas.microsoft.com/office/drawing/2014/main" id="{4E69A606-9675-A0E7-C0C4-6DF688B9FF83}"/>
              </a:ext>
            </a:extLst>
          </p:cNvPr>
          <p:cNvPicPr>
            <a:picLocks noChangeAspect="1"/>
          </p:cNvPicPr>
          <p:nvPr/>
        </p:nvPicPr>
        <p:blipFill>
          <a:blip r:embed="rId2"/>
          <a:stretch>
            <a:fillRect/>
          </a:stretch>
        </p:blipFill>
        <p:spPr>
          <a:xfrm>
            <a:off x="5584632" y="1709102"/>
            <a:ext cx="6172200" cy="3703320"/>
          </a:xfrm>
          <a:prstGeom prst="rect">
            <a:avLst/>
          </a:prstGeom>
          <a:noFill/>
        </p:spPr>
      </p:pic>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r>
              <a:rPr lang="en-GB" sz="1800" b="1" dirty="0"/>
              <a:t>Digital research </a:t>
            </a:r>
            <a:r>
              <a:rPr lang="en-GB" sz="1800" dirty="0"/>
              <a:t>involves using digital tools and technologies to conduct and facilitate research. </a:t>
            </a:r>
          </a:p>
          <a:p>
            <a:endParaRPr lang="en-GB" sz="1800" dirty="0"/>
          </a:p>
          <a:p>
            <a:r>
              <a:rPr lang="en-GB" sz="1800" dirty="0"/>
              <a:t>This includes gathering and </a:t>
            </a:r>
            <a:r>
              <a:rPr lang="en-GB" sz="1800" dirty="0" err="1"/>
              <a:t>analyzing</a:t>
            </a:r>
            <a:r>
              <a:rPr lang="en-GB" sz="1800" dirty="0"/>
              <a:t> data through online surveys and big data analytics, accessing information via digital libraries and databases, collaborating using cloud-based platforms, and disseminating findings through digital publications like e-journals and blogs.</a:t>
            </a:r>
          </a:p>
          <a:p>
            <a:endParaRPr lang="en-GB" sz="1800" dirty="0"/>
          </a:p>
          <a:p>
            <a:r>
              <a:rPr lang="en-GB" sz="1800" dirty="0"/>
              <a:t>Digital Research enhances </a:t>
            </a:r>
            <a:r>
              <a:rPr lang="en-GB" sz="1800" u="sng" dirty="0"/>
              <a:t>the efficiency</a:t>
            </a:r>
            <a:r>
              <a:rPr lang="en-GB" sz="1800" dirty="0"/>
              <a:t>, </a:t>
            </a:r>
            <a:r>
              <a:rPr lang="en-GB" sz="1800" u="sng" dirty="0"/>
              <a:t>scope</a:t>
            </a:r>
            <a:r>
              <a:rPr lang="en-GB" sz="1800" dirty="0"/>
              <a:t>, and </a:t>
            </a:r>
            <a:r>
              <a:rPr lang="en-GB" sz="1800" u="sng" dirty="0"/>
              <a:t>accessibility of research</a:t>
            </a:r>
            <a:r>
              <a:rPr lang="en-GB" sz="1800" dirty="0"/>
              <a:t>, allowing for more comprehensive analysis and wider dissemination of results. </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Research</a:t>
            </a: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3"/>
          <a:stretch>
            <a:fillRect/>
          </a:stretch>
        </p:blipFill>
        <p:spPr>
          <a:xfrm>
            <a:off x="359507" y="1792156"/>
            <a:ext cx="722189" cy="722189"/>
          </a:xfrm>
          <a:prstGeom prst="rect">
            <a:avLst/>
          </a:prstGeom>
        </p:spPr>
      </p:pic>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Contents</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lnSpcReduction="10000"/>
          </a:bodyPr>
          <a:lstStyle/>
          <a:p>
            <a:endParaRPr lang="en-GB" dirty="0"/>
          </a:p>
          <a:p>
            <a:r>
              <a:rPr lang="en-GB" dirty="0"/>
              <a:t>What is Digital Marketing?</a:t>
            </a:r>
          </a:p>
          <a:p>
            <a:pPr marL="0" indent="0">
              <a:buNone/>
            </a:pPr>
            <a:endParaRPr lang="en-GB" dirty="0"/>
          </a:p>
          <a:p>
            <a:r>
              <a:rPr lang="en-GB" dirty="0"/>
              <a:t>Digital Marketing for farmers</a:t>
            </a:r>
          </a:p>
          <a:p>
            <a:pPr marR="0">
              <a:spcAft>
                <a:spcPts val="0"/>
              </a:spcAft>
            </a:pPr>
            <a:endParaRPr lang="en-US" dirty="0"/>
          </a:p>
          <a:p>
            <a:pPr marR="0">
              <a:spcAft>
                <a:spcPts val="0"/>
              </a:spcAft>
            </a:pPr>
            <a:r>
              <a:rPr lang="en-US" dirty="0"/>
              <a:t>Understanding Customers</a:t>
            </a:r>
          </a:p>
          <a:p>
            <a:pPr marR="0">
              <a:spcAft>
                <a:spcPts val="0"/>
              </a:spcAft>
            </a:pPr>
            <a:endParaRPr lang="en-US" dirty="0"/>
          </a:p>
          <a:p>
            <a:pPr marR="0">
              <a:spcAft>
                <a:spcPts val="0"/>
              </a:spcAft>
            </a:pPr>
            <a:r>
              <a:rPr lang="en-US" dirty="0"/>
              <a:t>Designing a strategy</a:t>
            </a:r>
          </a:p>
          <a:p>
            <a:pPr marR="0">
              <a:spcAft>
                <a:spcPts val="0"/>
              </a:spcAft>
            </a:pPr>
            <a:endParaRPr lang="en-US" dirty="0"/>
          </a:p>
          <a:p>
            <a:pPr marR="0">
              <a:spcAft>
                <a:spcPts val="0"/>
              </a:spcAft>
            </a:pPr>
            <a:r>
              <a:rPr lang="en-US" dirty="0"/>
              <a:t>Marketing methodologies and tools</a:t>
            </a:r>
          </a:p>
          <a:p>
            <a:pPr marL="0" marR="0" indent="0">
              <a:spcAft>
                <a:spcPts val="0"/>
              </a:spcAft>
              <a:buNone/>
            </a:pP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 / Learning Unit: Digital Skills / Sub Unit: Digital Marketing</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353573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What is Digital Marketing?</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r>
              <a:rPr lang="en-GB" sz="1800" b="1" dirty="0">
                <a:effectLst/>
                <a:latin typeface="Calibri" panose="020F0502020204030204" pitchFamily="34" charset="0"/>
                <a:ea typeface="Times New Roman" panose="02020603050405020304" pitchFamily="18" charset="0"/>
              </a:rPr>
              <a:t>Digital marketing </a:t>
            </a:r>
            <a:r>
              <a:rPr lang="en-GB" sz="1800" dirty="0">
                <a:effectLst/>
                <a:latin typeface="Calibri" panose="020F0502020204030204" pitchFamily="34" charset="0"/>
                <a:ea typeface="Times New Roman" panose="02020603050405020304" pitchFamily="18" charset="0"/>
              </a:rPr>
              <a:t>refers to the use of online platforms, electronic devices, and digital channels to promote and advertise products, services, and brands. </a:t>
            </a:r>
          </a:p>
          <a:p>
            <a:r>
              <a:rPr lang="en-GB" sz="1800" dirty="0">
                <a:effectLst/>
                <a:latin typeface="Calibri" panose="020F0502020204030204" pitchFamily="34" charset="0"/>
                <a:ea typeface="Times New Roman" panose="02020603050405020304" pitchFamily="18" charset="0"/>
              </a:rPr>
              <a:t>It encompasses a range of activities that leverage the internet and electronic devices to reach and engage with a wider audience in real-time. </a:t>
            </a:r>
          </a:p>
          <a:p>
            <a:endParaRPr lang="en-GB" sz="1800" dirty="0">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 basic types of digital marketing include search engine optimization (SEO), pay-per-click advertising (PPC), content marketing, email marketing, affiliate marketing, online PR, and social media marketing.</a:t>
            </a: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41</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Modern marketing capabilities (source: McKinsey)</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7" name="Picture 6">
            <a:extLst>
              <a:ext uri="{FF2B5EF4-FFF2-40B4-BE49-F238E27FC236}">
                <a16:creationId xmlns:a16="http://schemas.microsoft.com/office/drawing/2014/main" id="{622C53C9-BC3F-E996-65EE-4ECE6DCC3845}"/>
              </a:ext>
            </a:extLst>
          </p:cNvPr>
          <p:cNvPicPr>
            <a:picLocks noChangeAspect="1"/>
          </p:cNvPicPr>
          <p:nvPr/>
        </p:nvPicPr>
        <p:blipFill>
          <a:blip r:embed="rId3"/>
          <a:stretch>
            <a:fillRect/>
          </a:stretch>
        </p:blipFill>
        <p:spPr>
          <a:xfrm>
            <a:off x="6272530" y="1730335"/>
            <a:ext cx="5081270" cy="3590925"/>
          </a:xfrm>
          <a:prstGeom prst="rect">
            <a:avLst/>
          </a:prstGeom>
          <a:ln>
            <a:solidFill>
              <a:schemeClr val="accent1"/>
            </a:solidFill>
          </a:ln>
        </p:spPr>
      </p:pic>
    </p:spTree>
    <p:extLst>
      <p:ext uri="{BB962C8B-B14F-4D97-AF65-F5344CB8AC3E}">
        <p14:creationId xmlns:p14="http://schemas.microsoft.com/office/powerpoint/2010/main" val="636128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for farmers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80" y="1655144"/>
            <a:ext cx="4328504"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For farmers, digital marketing offers a plethora of opportunities:</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Optimization of their websites for search engines, farmers can attract organic traffic and potential customers looking for agricultural products or services.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Content marketing, such as blogging or video creation, can help farmers educate their audience about farming practices, benefits of organic produce, or any niche they specialize in.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Email marketing can be used to update customers about new produce, special offers, or farming events.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Social media platforms offer a space for farmers to engage with their community, share stories, and get feedback. </a:t>
            </a:r>
            <a:endParaRPr lang="en-GR"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42</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97573" y="5961877"/>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How can Digital Marketing transform a business (source McKinsey)</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4" name="Picture 3">
            <a:extLst>
              <a:ext uri="{FF2B5EF4-FFF2-40B4-BE49-F238E27FC236}">
                <a16:creationId xmlns:a16="http://schemas.microsoft.com/office/drawing/2014/main" id="{43AA2099-4214-F90F-5363-C8FE09858DFC}"/>
              </a:ext>
            </a:extLst>
          </p:cNvPr>
          <p:cNvPicPr>
            <a:picLocks noChangeAspect="1"/>
          </p:cNvPicPr>
          <p:nvPr/>
        </p:nvPicPr>
        <p:blipFill>
          <a:blip r:embed="rId3"/>
          <a:stretch>
            <a:fillRect/>
          </a:stretch>
        </p:blipFill>
        <p:spPr>
          <a:xfrm>
            <a:off x="6603021" y="1655144"/>
            <a:ext cx="4550021" cy="4164187"/>
          </a:xfrm>
          <a:prstGeom prst="rect">
            <a:avLst/>
          </a:prstGeom>
          <a:ln>
            <a:solidFill>
              <a:schemeClr val="accent1"/>
            </a:solidFill>
          </a:ln>
        </p:spPr>
      </p:pic>
    </p:spTree>
    <p:extLst>
      <p:ext uri="{BB962C8B-B14F-4D97-AF65-F5344CB8AC3E}">
        <p14:creationId xmlns:p14="http://schemas.microsoft.com/office/powerpoint/2010/main" val="2756213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understanding customers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570937"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Understanding customers is essential for creating relevant content but also for delivering it effectively:</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To truly understand this </a:t>
            </a:r>
            <a:r>
              <a:rPr lang="en-GB" sz="1400" dirty="0" err="1">
                <a:effectLst/>
                <a:ea typeface="Times New Roman" panose="02020603050405020304" pitchFamily="18" charset="0"/>
              </a:rPr>
              <a:t>behavior</a:t>
            </a:r>
            <a:r>
              <a:rPr lang="en-GB" sz="1400" dirty="0">
                <a:effectLst/>
                <a:ea typeface="Times New Roman" panose="02020603050405020304" pitchFamily="18" charset="0"/>
              </a:rPr>
              <a:t>, companies need a mix of detailed data and advanced tools. These tools help </a:t>
            </a:r>
            <a:r>
              <a:rPr lang="en-GB" sz="1400" dirty="0" err="1">
                <a:effectLst/>
                <a:ea typeface="Times New Roman" panose="02020603050405020304" pitchFamily="18" charset="0"/>
              </a:rPr>
              <a:t>analyze</a:t>
            </a:r>
            <a:r>
              <a:rPr lang="en-GB" sz="1400" dirty="0">
                <a:effectLst/>
                <a:ea typeface="Times New Roman" panose="02020603050405020304" pitchFamily="18" charset="0"/>
              </a:rPr>
              <a:t> customer segments, identify opportunities, and predict future actions.</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Companies should deeply understand the decision-making paths of their valuable customers. </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When customers have a negative experience, they often stop engaging with the company. Ensuring a positive customer journey means every interaction point must be optimized. </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While marketing, sales, and support are obvious players in the customer journey, there are other crucial roles such as order management and fulfilment.</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Designing a digital marketing campaign (for farming) is essential and a follow up step to understanding your customers.</a:t>
            </a:r>
            <a:endParaRPr lang="en-GR" sz="14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43</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720577"/>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Digital marketing types: an approach by .</a:t>
            </a:r>
            <a:r>
              <a:rPr lang="en-GB" sz="1200" dirty="0" err="1">
                <a:effectLst/>
                <a:latin typeface="Calibri" panose="020F0502020204030204" pitchFamily="34" charset="0"/>
                <a:ea typeface="Times New Roman" panose="02020603050405020304" pitchFamily="18" charset="0"/>
              </a:rPr>
              <a:t>radiancevisiongroup</a:t>
            </a:r>
            <a:r>
              <a:rPr lang="en-GB" sz="1200" dirty="0">
                <a:effectLst/>
                <a:latin typeface="Calibri" panose="020F0502020204030204" pitchFamily="34" charset="0"/>
                <a:ea typeface="Times New Roman" panose="02020603050405020304" pitchFamily="18" charset="0"/>
              </a:rPr>
              <a:t> (</a:t>
            </a:r>
            <a:r>
              <a:rPr lang="en-GB" sz="1200" dirty="0" err="1">
                <a:effectLst/>
                <a:latin typeface="Calibri" panose="020F0502020204030204" pitchFamily="34" charset="0"/>
                <a:ea typeface="Times New Roman" panose="02020603050405020304" pitchFamily="18" charset="0"/>
              </a:rPr>
              <a:t>source:radiancevisiongroup.com</a:t>
            </a:r>
            <a:r>
              <a:rPr lang="en-GB" sz="1200" dirty="0">
                <a:effectLst/>
                <a:latin typeface="Calibri" panose="020F0502020204030204" pitchFamily="34" charset="0"/>
                <a:ea typeface="Times New Roman" panose="02020603050405020304" pitchFamily="18" charset="0"/>
              </a:rPr>
              <a:t>)</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7" name="Picture 6">
            <a:extLst>
              <a:ext uri="{FF2B5EF4-FFF2-40B4-BE49-F238E27FC236}">
                <a16:creationId xmlns:a16="http://schemas.microsoft.com/office/drawing/2014/main" id="{DC7D76DB-8ABF-ADCA-F6DE-AB689463B0D4}"/>
              </a:ext>
            </a:extLst>
          </p:cNvPr>
          <p:cNvPicPr>
            <a:picLocks noChangeAspect="1"/>
          </p:cNvPicPr>
          <p:nvPr/>
        </p:nvPicPr>
        <p:blipFill>
          <a:blip r:embed="rId3"/>
          <a:stretch>
            <a:fillRect/>
          </a:stretch>
        </p:blipFill>
        <p:spPr>
          <a:xfrm>
            <a:off x="5829300" y="2009003"/>
            <a:ext cx="5861050" cy="3352800"/>
          </a:xfrm>
          <a:prstGeom prst="rect">
            <a:avLst/>
          </a:prstGeom>
          <a:ln>
            <a:solidFill>
              <a:schemeClr val="accent1"/>
            </a:solidFill>
          </a:ln>
        </p:spPr>
      </p:pic>
    </p:spTree>
    <p:extLst>
      <p:ext uri="{BB962C8B-B14F-4D97-AF65-F5344CB8AC3E}">
        <p14:creationId xmlns:p14="http://schemas.microsoft.com/office/powerpoint/2010/main" val="87900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designing a strategy</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645537"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Numerous methodologies, frameworks and guidelines exist for designing a digital marketing strategy. Most of them are in agreement about the basic steps needed:</a:t>
            </a:r>
            <a:endParaRPr lang="en-GR"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400" b="1" dirty="0">
                <a:effectLst/>
                <a:ea typeface="Times New Roman" panose="02020603050405020304" pitchFamily="18" charset="0"/>
              </a:rPr>
              <a:t>Understand Your Audience</a:t>
            </a:r>
            <a:r>
              <a:rPr lang="en-GB" sz="1400" dirty="0">
                <a:effectLst/>
                <a:ea typeface="Times New Roman" panose="02020603050405020304" pitchFamily="18" charset="0"/>
              </a:rPr>
              <a:t>: Identify your target farmers or agricultural businesses. </a:t>
            </a:r>
          </a:p>
          <a:p>
            <a:pPr marL="342900" lvl="0" indent="-342900">
              <a:buFont typeface="+mj-lt"/>
              <a:buAutoNum type="arabicPeriod"/>
            </a:pPr>
            <a:r>
              <a:rPr lang="en-GB" sz="1400" b="1" dirty="0">
                <a:effectLst/>
                <a:ea typeface="Times New Roman" panose="02020603050405020304" pitchFamily="18" charset="0"/>
              </a:rPr>
              <a:t>Set Clear Objectives</a:t>
            </a:r>
            <a:r>
              <a:rPr lang="en-GB" sz="1400" dirty="0">
                <a:effectLst/>
                <a:ea typeface="Times New Roman" panose="02020603050405020304" pitchFamily="18" charset="0"/>
              </a:rPr>
              <a:t>: Determine what you want to achieve. </a:t>
            </a:r>
          </a:p>
          <a:p>
            <a:pPr marL="342900" lvl="0" indent="-342900">
              <a:buFont typeface="+mj-lt"/>
              <a:buAutoNum type="arabicPeriod"/>
            </a:pPr>
            <a:r>
              <a:rPr lang="en-GB" sz="1400" b="1" dirty="0">
                <a:effectLst/>
                <a:ea typeface="Times New Roman" panose="02020603050405020304" pitchFamily="18" charset="0"/>
              </a:rPr>
              <a:t>Research and Data Collection</a:t>
            </a:r>
            <a:r>
              <a:rPr lang="en-GB" sz="1400" dirty="0">
                <a:effectLst/>
                <a:ea typeface="Times New Roman" panose="02020603050405020304" pitchFamily="18" charset="0"/>
              </a:rPr>
              <a:t>: Gather data on current market trends in farming, competitor analysis, and potential growth areas. </a:t>
            </a:r>
          </a:p>
          <a:p>
            <a:pPr marL="342900" lvl="0" indent="-342900">
              <a:buFont typeface="+mj-lt"/>
              <a:buAutoNum type="arabicPeriod"/>
            </a:pPr>
            <a:r>
              <a:rPr lang="en-GB" sz="1400" b="1" dirty="0">
                <a:effectLst/>
                <a:ea typeface="Times New Roman" panose="02020603050405020304" pitchFamily="18" charset="0"/>
              </a:rPr>
              <a:t>Choose the Right Digital Platforms</a:t>
            </a:r>
            <a:r>
              <a:rPr lang="en-GB" sz="1400" dirty="0">
                <a:effectLst/>
                <a:ea typeface="Times New Roman" panose="02020603050405020304" pitchFamily="18" charset="0"/>
              </a:rPr>
              <a:t>: Depending on your target audience, select platforms they frequent. </a:t>
            </a:r>
          </a:p>
          <a:p>
            <a:pPr marL="342900" indent="-342900">
              <a:buFont typeface="+mj-lt"/>
              <a:buAutoNum type="arabicPeriod"/>
            </a:pPr>
            <a:r>
              <a:rPr lang="en-GB" sz="1400" b="1" dirty="0">
                <a:effectLst/>
                <a:ea typeface="Times New Roman" panose="02020603050405020304" pitchFamily="18" charset="0"/>
              </a:rPr>
              <a:t>Content Creation</a:t>
            </a:r>
            <a:r>
              <a:rPr lang="en-GB" sz="1400" dirty="0">
                <a:effectLst/>
                <a:ea typeface="Times New Roman" panose="02020603050405020304" pitchFamily="18" charset="0"/>
              </a:rPr>
              <a:t>: Develop content that resonates with farmers.</a:t>
            </a:r>
          </a:p>
          <a:p>
            <a:pPr marL="342900" indent="-342900">
              <a:buFont typeface="+mj-lt"/>
              <a:buAutoNum type="arabicPeriod"/>
            </a:pPr>
            <a:r>
              <a:rPr lang="en-GB" sz="1400" b="1" dirty="0"/>
              <a:t>Engage and Interact</a:t>
            </a:r>
            <a:r>
              <a:rPr lang="en-GB" sz="1400" dirty="0"/>
              <a:t>: Respond to queries, engage in farming forums, and participate in discussions. Building trust is crucial in the farming community.</a:t>
            </a:r>
            <a:endParaRPr lang="en-GR" sz="1400" dirty="0"/>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44</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1616" y="5808505"/>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A Digital marketing framework (source: McKinsey)</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4" name="Picture 3">
            <a:extLst>
              <a:ext uri="{FF2B5EF4-FFF2-40B4-BE49-F238E27FC236}">
                <a16:creationId xmlns:a16="http://schemas.microsoft.com/office/drawing/2014/main" id="{2CF2B6FF-509B-401B-9C76-71555306E5DC}"/>
              </a:ext>
            </a:extLst>
          </p:cNvPr>
          <p:cNvPicPr>
            <a:picLocks noChangeAspect="1"/>
          </p:cNvPicPr>
          <p:nvPr/>
        </p:nvPicPr>
        <p:blipFill>
          <a:blip r:embed="rId3"/>
          <a:stretch>
            <a:fillRect/>
          </a:stretch>
        </p:blipFill>
        <p:spPr>
          <a:xfrm>
            <a:off x="5932495" y="1488325"/>
            <a:ext cx="5725599" cy="4232252"/>
          </a:xfrm>
          <a:prstGeom prst="rect">
            <a:avLst/>
          </a:prstGeom>
          <a:ln>
            <a:solidFill>
              <a:schemeClr val="accent1"/>
            </a:solidFill>
          </a:ln>
        </p:spPr>
      </p:pic>
    </p:spTree>
    <p:extLst>
      <p:ext uri="{BB962C8B-B14F-4D97-AF65-F5344CB8AC3E}">
        <p14:creationId xmlns:p14="http://schemas.microsoft.com/office/powerpoint/2010/main" val="3777226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marketing methodologies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645537" cy="4590019"/>
          </a:xfrm>
        </p:spPr>
        <p:txBody>
          <a:bodyPr>
            <a:noAutofit/>
          </a:bodyPr>
          <a:lstStyle/>
          <a:p>
            <a:pPr marL="285750" indent="-285750" algn="just">
              <a:buFont typeface="Arial" panose="020B0604020202020204" pitchFamily="34" charset="0"/>
              <a:buChar char="•"/>
            </a:pPr>
            <a:r>
              <a:rPr lang="en-GB" dirty="0">
                <a:effectLst/>
                <a:ea typeface="Times New Roman" panose="02020603050405020304" pitchFamily="18" charset="0"/>
              </a:rPr>
              <a:t>To offer a seamless omnichannel customer experience, it's essential to have marketing technology that can automate, personalize, and coordinate activities. </a:t>
            </a:r>
            <a:endParaRPr lang="en-GR" dirty="0">
              <a:effectLst/>
              <a:ea typeface="Times New Roman" panose="02020603050405020304" pitchFamily="18" charset="0"/>
            </a:endParaRPr>
          </a:p>
          <a:p>
            <a:pPr algn="just"/>
            <a:endParaRPr lang="en-GR" dirty="0">
              <a:effectLst/>
              <a:ea typeface="Times New Roman" panose="02020603050405020304" pitchFamily="18" charset="0"/>
            </a:endParaRPr>
          </a:p>
          <a:p>
            <a:pPr marL="285750" indent="-285750" algn="just">
              <a:buFont typeface="Arial" panose="020B0604020202020204" pitchFamily="34" charset="0"/>
              <a:buChar char="•"/>
            </a:pPr>
            <a:r>
              <a:rPr lang="en-GB" dirty="0">
                <a:effectLst/>
                <a:ea typeface="Times New Roman" panose="02020603050405020304" pitchFamily="18" charset="0"/>
              </a:rPr>
              <a:t>A key aspect of efficient marketing operations is having a system that's adaptable. It should be compatible with major platforms like Adobe or Oracle, but also flexible enough to integrate with niche solutions that bring innovative features. </a:t>
            </a:r>
            <a:endParaRPr lang="en-GR" dirty="0">
              <a:effectLst/>
              <a:ea typeface="Times New Roman" panose="02020603050405020304" pitchFamily="18" charset="0"/>
            </a:endParaRPr>
          </a:p>
          <a:p>
            <a:pPr marL="285750" indent="-285750" algn="just">
              <a:buFont typeface="Arial" panose="020B0604020202020204" pitchFamily="34" charset="0"/>
              <a:buChar char="•"/>
            </a:pPr>
            <a:endParaRPr lang="en-GR" dirty="0">
              <a:effectLst/>
              <a:ea typeface="Times New Roman" panose="02020603050405020304" pitchFamily="18" charset="0"/>
            </a:endParaRPr>
          </a:p>
          <a:p>
            <a:pPr marL="285750" indent="-285750" algn="just">
              <a:buFont typeface="Arial" panose="020B0604020202020204" pitchFamily="34" charset="0"/>
              <a:buChar char="•"/>
            </a:pPr>
            <a:r>
              <a:rPr lang="en-GB" dirty="0">
                <a:effectLst/>
                <a:ea typeface="Times New Roman" panose="02020603050405020304" pitchFamily="18" charset="0"/>
              </a:rPr>
              <a:t>the most advanced marketing technology might not always be the best fit for every organization. Factors like how well a solution integrates with existing systems or meets specific needs can be more crucial.</a:t>
            </a:r>
            <a:endParaRPr lang="en-GR" dirty="0">
              <a:effectLst/>
              <a:ea typeface="Times New Roman" panose="02020603050405020304" pitchFamily="18" charset="0"/>
            </a:endParaRPr>
          </a:p>
          <a:p>
            <a:pPr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45</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1616" y="5808505"/>
            <a:ext cx="6097464" cy="492443"/>
          </a:xfrm>
          <a:prstGeom prst="rect">
            <a:avLst/>
          </a:prstGeom>
          <a:noFill/>
        </p:spPr>
        <p:txBody>
          <a:bodyPr wrap="square">
            <a:spAutoFit/>
          </a:bodyPr>
          <a:lstStyle/>
          <a:p>
            <a:pPr algn="ctr"/>
            <a:r>
              <a:rPr lang="en-GB" sz="1400" dirty="0">
                <a:effectLst/>
                <a:ea typeface="Times New Roman" panose="02020603050405020304" pitchFamily="18" charset="0"/>
              </a:rPr>
              <a:t>An example of a B2B digital market methodology (source: </a:t>
            </a:r>
            <a:r>
              <a:rPr lang="en-GB" sz="1400" dirty="0" err="1">
                <a:effectLst/>
                <a:ea typeface="Times New Roman" panose="02020603050405020304" pitchFamily="18" charset="0"/>
              </a:rPr>
              <a:t>firstpagesage.com</a:t>
            </a:r>
            <a:r>
              <a:rPr lang="en-GB" sz="1400" dirty="0">
                <a:effectLst/>
                <a:ea typeface="Times New Roman" panose="02020603050405020304" pitchFamily="18" charset="0"/>
              </a:rPr>
              <a:t>)</a:t>
            </a:r>
            <a:endParaRPr lang="en-GR" sz="1400" dirty="0">
              <a:effectLst/>
              <a:ea typeface="Times New Roman" panose="02020603050405020304" pitchFamily="18" charset="0"/>
            </a:endParaRPr>
          </a:p>
          <a:p>
            <a:pPr algn="ct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7" name="Picture 6">
            <a:extLst>
              <a:ext uri="{FF2B5EF4-FFF2-40B4-BE49-F238E27FC236}">
                <a16:creationId xmlns:a16="http://schemas.microsoft.com/office/drawing/2014/main" id="{B5D14E8A-BFB5-AB40-C551-1E2B8A9ECA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9416" y="1858306"/>
            <a:ext cx="5481864" cy="3873513"/>
          </a:xfrm>
          <a:prstGeom prst="rect">
            <a:avLst/>
          </a:prstGeom>
          <a:noFill/>
          <a:ln>
            <a:solidFill>
              <a:schemeClr val="accent1"/>
            </a:solidFill>
          </a:ln>
        </p:spPr>
      </p:pic>
    </p:spTree>
    <p:extLst>
      <p:ext uri="{BB962C8B-B14F-4D97-AF65-F5344CB8AC3E}">
        <p14:creationId xmlns:p14="http://schemas.microsoft.com/office/powerpoint/2010/main" val="3539386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marketing methodologies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831016"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For farmers, given the nature of their business and the audience they cater to, two of the most appropriate digital marketing methodologies are </a:t>
            </a:r>
            <a:r>
              <a:rPr lang="en-GB" sz="1800" dirty="0">
                <a:solidFill>
                  <a:srgbClr val="C00000"/>
                </a:solidFill>
                <a:effectLst/>
                <a:latin typeface="Calibri" panose="020F0502020204030204" pitchFamily="34" charset="0"/>
                <a:ea typeface="Times New Roman" panose="02020603050405020304" pitchFamily="18" charset="0"/>
              </a:rPr>
              <a:t>content marketing </a:t>
            </a:r>
            <a:r>
              <a:rPr lang="en-GB" sz="1800" dirty="0">
                <a:effectLst/>
                <a:latin typeface="Calibri" panose="020F0502020204030204" pitchFamily="34" charset="0"/>
                <a:ea typeface="Times New Roman" panose="02020603050405020304" pitchFamily="18" charset="0"/>
              </a:rPr>
              <a:t>and </a:t>
            </a:r>
            <a:r>
              <a:rPr lang="en-GB" sz="1800" dirty="0">
                <a:solidFill>
                  <a:srgbClr val="C00000"/>
                </a:solidFill>
                <a:effectLst/>
                <a:latin typeface="Calibri" panose="020F0502020204030204" pitchFamily="34" charset="0"/>
                <a:ea typeface="Times New Roman" panose="02020603050405020304" pitchFamily="18" charset="0"/>
              </a:rPr>
              <a:t>search engine optimization</a:t>
            </a:r>
            <a:r>
              <a:rPr lang="en-GB" sz="1800" dirty="0">
                <a:effectLst/>
                <a:latin typeface="Calibri" panose="020F0502020204030204" pitchFamily="34" charset="0"/>
                <a:ea typeface="Times New Roman" panose="02020603050405020304" pitchFamily="18" charset="0"/>
              </a:rPr>
              <a:t> (SEO).</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Content Marketing</a:t>
            </a:r>
            <a:r>
              <a:rPr lang="en-GB" sz="1400" dirty="0">
                <a:effectLst/>
                <a:ea typeface="Times New Roman" panose="02020603050405020304" pitchFamily="18" charset="0"/>
              </a:rPr>
              <a:t>: Content marketing involves creating and sharing valuable, relevant, and consistent content to attract and engage a target audience. </a:t>
            </a:r>
            <a:r>
              <a:rPr lang="en-GB" sz="1400" u="sng" dirty="0">
                <a:effectLst/>
                <a:ea typeface="Times New Roman" panose="02020603050405020304" pitchFamily="18" charset="0"/>
              </a:rPr>
              <a:t>The primary goal </a:t>
            </a:r>
            <a:r>
              <a:rPr lang="en-GB" sz="1400" dirty="0">
                <a:effectLst/>
                <a:ea typeface="Times New Roman" panose="02020603050405020304" pitchFamily="18" charset="0"/>
              </a:rPr>
              <a:t>is to establish authority, build trust, and ultimately drive profitable customer action. For farmers, content marketing can be a powerful tool to educate consumers about the intricacies of farming, the benefits of their produce, and the sustainability practices they follow</a:t>
            </a:r>
          </a:p>
          <a:p>
            <a:pPr lvl="0" algn="just"/>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Search Engine Optimization </a:t>
            </a:r>
            <a:r>
              <a:rPr lang="en-GB" sz="1400" dirty="0">
                <a:effectLst/>
                <a:ea typeface="Times New Roman" panose="02020603050405020304" pitchFamily="18" charset="0"/>
              </a:rPr>
              <a:t>(SEO): SEO is the practice of optimizing a website or online content to rank higher in search engine results, thereby increasing visibility and organic traffic. For farmers, having a strong online presence is crucial, mainly if they sell their produce directly to consumers or offer agritourism experiences. </a:t>
            </a:r>
            <a:endParaRPr lang="en-GR" sz="1400" dirty="0">
              <a:effectLst/>
              <a:ea typeface="Times New Roman" panose="02020603050405020304" pitchFamily="18" charset="0"/>
            </a:endParaRPr>
          </a:p>
          <a:p>
            <a:pPr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46</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90303" y="5526443"/>
            <a:ext cx="6097464" cy="492443"/>
          </a:xfrm>
          <a:prstGeom prst="rect">
            <a:avLst/>
          </a:prstGeom>
          <a:noFill/>
        </p:spPr>
        <p:txBody>
          <a:bodyPr wrap="square">
            <a:spAutoFit/>
          </a:bodyPr>
          <a:lstStyle/>
          <a:p>
            <a:pPr algn="ctr"/>
            <a:r>
              <a:rPr lang="en-GB" sz="1400" dirty="0">
                <a:effectLst/>
                <a:latin typeface="+mj-lt"/>
                <a:ea typeface="Times New Roman" panose="02020603050405020304" pitchFamily="18" charset="0"/>
              </a:rPr>
              <a:t>SEO overview (source: </a:t>
            </a:r>
            <a:r>
              <a:rPr lang="en-GB" sz="1400" dirty="0" err="1">
                <a:effectLst/>
                <a:latin typeface="+mj-lt"/>
                <a:ea typeface="Times New Roman" panose="02020603050405020304" pitchFamily="18" charset="0"/>
              </a:rPr>
              <a:t>firstpagesage.com</a:t>
            </a:r>
            <a:r>
              <a:rPr lang="en-GB" sz="1400" dirty="0">
                <a:effectLst/>
                <a:latin typeface="+mj-lt"/>
                <a:ea typeface="Times New Roman" panose="02020603050405020304" pitchFamily="18" charset="0"/>
              </a:rPr>
              <a:t>)</a:t>
            </a:r>
            <a:endParaRPr lang="en-GR" sz="1400" dirty="0">
              <a:effectLst/>
              <a:latin typeface="+mj-lt"/>
              <a:ea typeface="Times New Roman" panose="02020603050405020304" pitchFamily="18" charset="0"/>
            </a:endParaRPr>
          </a:p>
          <a:p>
            <a:pPr algn="ct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4" name="Picture 3">
            <a:extLst>
              <a:ext uri="{FF2B5EF4-FFF2-40B4-BE49-F238E27FC236}">
                <a16:creationId xmlns:a16="http://schemas.microsoft.com/office/drawing/2014/main" id="{240C7846-ADD5-B838-0D17-4D63D21243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7095" y="1893058"/>
            <a:ext cx="5980672" cy="3242099"/>
          </a:xfrm>
          <a:prstGeom prst="rect">
            <a:avLst/>
          </a:prstGeom>
          <a:noFill/>
          <a:ln>
            <a:solidFill>
              <a:schemeClr val="accent1"/>
            </a:solidFill>
          </a:ln>
        </p:spPr>
      </p:pic>
    </p:spTree>
    <p:extLst>
      <p:ext uri="{BB962C8B-B14F-4D97-AF65-F5344CB8AC3E}">
        <p14:creationId xmlns:p14="http://schemas.microsoft.com/office/powerpoint/2010/main" val="2929942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tools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8" y="1655144"/>
            <a:ext cx="5178075"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Various tools can assist in the creation, distribution, and analysis of content. </a:t>
            </a:r>
            <a:endParaRPr lang="en-GR" sz="1800" dirty="0">
              <a:effectLst/>
              <a:latin typeface="Times New Roman" panose="02020603050405020304" pitchFamily="18" charset="0"/>
              <a:ea typeface="Times New Roman" panose="02020603050405020304" pitchFamily="18" charset="0"/>
            </a:endParaRPr>
          </a:p>
          <a:p>
            <a:r>
              <a:rPr lang="en-GB" sz="1400" b="1" dirty="0">
                <a:effectLst/>
                <a:ea typeface="Times New Roman" panose="02020603050405020304" pitchFamily="18" charset="0"/>
              </a:rPr>
              <a:t>SEO Tools:</a:t>
            </a:r>
            <a:endParaRPr lang="en-GR" sz="1400" b="1"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SEMrush (https://</a:t>
            </a:r>
            <a:r>
              <a:rPr lang="en-GB" sz="1400" dirty="0" err="1">
                <a:effectLst/>
                <a:ea typeface="Times New Roman" panose="02020603050405020304" pitchFamily="18" charset="0"/>
              </a:rPr>
              <a:t>www.semrush.com</a:t>
            </a:r>
            <a:r>
              <a:rPr lang="en-GB" sz="1400" dirty="0">
                <a:effectLst/>
                <a:ea typeface="Times New Roman" panose="02020603050405020304" pitchFamily="18" charset="0"/>
              </a:rPr>
              <a:t>/): A comprehensive SEO tool that offers keyword research, site audits, and competitor analysis, helping brands optimize their online presence.</a:t>
            </a:r>
            <a:endParaRPr lang="en-GR" sz="1400" dirty="0">
              <a:effectLst/>
              <a:ea typeface="Times New Roman" panose="02020603050405020304" pitchFamily="18" charset="0"/>
            </a:endParaRPr>
          </a:p>
          <a:p>
            <a:r>
              <a:rPr lang="en-GB" sz="1400" b="1" dirty="0">
                <a:effectLst/>
                <a:ea typeface="Times New Roman" panose="02020603050405020304" pitchFamily="18" charset="0"/>
              </a:rPr>
              <a:t>Social Media Management Tools:</a:t>
            </a:r>
            <a:endParaRPr lang="en-GR" sz="1400" b="1"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Hootsuite (https://</a:t>
            </a:r>
            <a:r>
              <a:rPr lang="en-GB" sz="1400" dirty="0" err="1">
                <a:effectLst/>
                <a:ea typeface="Times New Roman" panose="02020603050405020304" pitchFamily="18" charset="0"/>
              </a:rPr>
              <a:t>hootsuite.com</a:t>
            </a:r>
            <a:r>
              <a:rPr lang="en-GB" sz="1400" dirty="0">
                <a:effectLst/>
                <a:ea typeface="Times New Roman" panose="02020603050405020304" pitchFamily="18" charset="0"/>
              </a:rPr>
              <a:t>/): A platform that allows users to schedule, publish, and </a:t>
            </a:r>
            <a:r>
              <a:rPr lang="en-GB" sz="1400" dirty="0" err="1">
                <a:effectLst/>
                <a:ea typeface="Times New Roman" panose="02020603050405020304" pitchFamily="18" charset="0"/>
              </a:rPr>
              <a:t>analyze</a:t>
            </a:r>
            <a:r>
              <a:rPr lang="en-GB" sz="1400" dirty="0">
                <a:effectLst/>
                <a:ea typeface="Times New Roman" panose="02020603050405020304" pitchFamily="18" charset="0"/>
              </a:rPr>
              <a:t> content across multiple social media channels from a single dashboard.</a:t>
            </a:r>
            <a:endParaRPr lang="en-GR" sz="1400"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Buffer (https://</a:t>
            </a:r>
            <a:r>
              <a:rPr lang="en-GB" sz="1400" dirty="0" err="1">
                <a:effectLst/>
                <a:ea typeface="Times New Roman" panose="02020603050405020304" pitchFamily="18" charset="0"/>
              </a:rPr>
              <a:t>buffer.com</a:t>
            </a:r>
            <a:r>
              <a:rPr lang="en-GB" sz="1400" dirty="0">
                <a:effectLst/>
                <a:ea typeface="Times New Roman" panose="02020603050405020304" pitchFamily="18" charset="0"/>
              </a:rPr>
              <a:t>/): A user-friendly tool for scheduling, publishing, and </a:t>
            </a:r>
            <a:r>
              <a:rPr lang="en-GB" sz="1400" dirty="0" err="1">
                <a:effectLst/>
                <a:ea typeface="Times New Roman" panose="02020603050405020304" pitchFamily="18" charset="0"/>
              </a:rPr>
              <a:t>analyzing</a:t>
            </a:r>
            <a:r>
              <a:rPr lang="en-GB" sz="1400" dirty="0">
                <a:effectLst/>
                <a:ea typeface="Times New Roman" panose="02020603050405020304" pitchFamily="18" charset="0"/>
              </a:rPr>
              <a:t> social media posts, with a focus on simplicity and ease of use.</a:t>
            </a:r>
            <a:endParaRPr lang="en-GR" sz="1400" dirty="0">
              <a:effectLst/>
              <a:ea typeface="Times New Roman" panose="02020603050405020304" pitchFamily="18" charset="0"/>
            </a:endParaRPr>
          </a:p>
          <a:p>
            <a:r>
              <a:rPr lang="en-GB" sz="1400" b="1" dirty="0">
                <a:effectLst/>
                <a:ea typeface="Times New Roman" panose="02020603050405020304" pitchFamily="18" charset="0"/>
              </a:rPr>
              <a:t>Analytics Tools:</a:t>
            </a:r>
            <a:endParaRPr lang="en-GR" sz="1400" b="1"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Google Analytics (https://</a:t>
            </a:r>
            <a:r>
              <a:rPr lang="en-GB" sz="1400" dirty="0" err="1">
                <a:effectLst/>
                <a:ea typeface="Times New Roman" panose="02020603050405020304" pitchFamily="18" charset="0"/>
              </a:rPr>
              <a:t>analytics.google.com</a:t>
            </a:r>
            <a:r>
              <a:rPr lang="en-GB" sz="1400" dirty="0">
                <a:effectLst/>
                <a:ea typeface="Times New Roman" panose="02020603050405020304" pitchFamily="18" charset="0"/>
              </a:rPr>
              <a:t>/): A free tool from Google that provides insights into website traffic, user </a:t>
            </a:r>
            <a:r>
              <a:rPr lang="en-GB" sz="1400" dirty="0" err="1">
                <a:effectLst/>
                <a:ea typeface="Times New Roman" panose="02020603050405020304" pitchFamily="18" charset="0"/>
              </a:rPr>
              <a:t>behavior</a:t>
            </a:r>
            <a:r>
              <a:rPr lang="en-GB" sz="1400" dirty="0">
                <a:effectLst/>
                <a:ea typeface="Times New Roman" panose="02020603050405020304" pitchFamily="18" charset="0"/>
              </a:rPr>
              <a:t>, and conversion data, helping brands understand their audience and optimize their online strategies.</a:t>
            </a:r>
            <a:endParaRPr lang="en-GR" sz="1400" dirty="0">
              <a:effectLst/>
              <a:ea typeface="Times New Roman" panose="02020603050405020304" pitchFamily="18" charset="0"/>
            </a:endParaRPr>
          </a:p>
          <a:p>
            <a:pPr algn="just"/>
            <a:endParaRPr lang="en-GR" sz="1400" dirty="0">
              <a:effectLst/>
              <a:ea typeface="Times New Roman" panose="02020603050405020304" pitchFamily="18" charset="0"/>
            </a:endParaRPr>
          </a:p>
          <a:p>
            <a:pPr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47</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6094536" y="5946250"/>
            <a:ext cx="6097464" cy="461665"/>
          </a:xfrm>
          <a:prstGeom prst="rect">
            <a:avLst/>
          </a:prstGeom>
          <a:noFill/>
        </p:spPr>
        <p:txBody>
          <a:bodyPr wrap="square">
            <a:spAutoFit/>
          </a:bodyPr>
          <a:lstStyle/>
          <a:p>
            <a:pPr algn="ctr"/>
            <a:r>
              <a:rPr lang="en-GB" sz="1200" dirty="0">
                <a:effectLst/>
                <a:ea typeface="Times New Roman" panose="02020603050405020304" pitchFamily="18" charset="0"/>
              </a:rPr>
              <a:t>A Google Analytics example (source: </a:t>
            </a:r>
            <a:r>
              <a:rPr lang="en-GB" sz="1200" dirty="0" err="1">
                <a:effectLst/>
                <a:ea typeface="Times New Roman" panose="02020603050405020304" pitchFamily="18" charset="0"/>
              </a:rPr>
              <a:t>agencyanalytics.com</a:t>
            </a:r>
            <a:r>
              <a:rPr lang="en-GB" sz="1200" dirty="0">
                <a:effectLst/>
                <a:ea typeface="Times New Roman" panose="02020603050405020304" pitchFamily="18" charset="0"/>
              </a:rPr>
              <a:t>)</a:t>
            </a:r>
            <a:endParaRPr lang="en-GR" sz="1200" dirty="0">
              <a:effectLst/>
              <a:ea typeface="Times New Roman" panose="02020603050405020304" pitchFamily="18" charset="0"/>
            </a:endParaRPr>
          </a:p>
          <a:p>
            <a:pPr algn="ct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7" name="Picture 6" descr="A screenshot of sample Google Analytics data  from the digital marketing report template">
            <a:extLst>
              <a:ext uri="{FF2B5EF4-FFF2-40B4-BE49-F238E27FC236}">
                <a16:creationId xmlns:a16="http://schemas.microsoft.com/office/drawing/2014/main" id="{60460BC3-0541-C1C5-67C4-8D11EF37AA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2783" y="1288722"/>
            <a:ext cx="5067023" cy="4489671"/>
          </a:xfrm>
          <a:prstGeom prst="rect">
            <a:avLst/>
          </a:prstGeom>
          <a:noFill/>
          <a:ln>
            <a:solidFill>
              <a:schemeClr val="accent1"/>
            </a:solidFill>
          </a:ln>
        </p:spPr>
      </p:pic>
    </p:spTree>
    <p:extLst>
      <p:ext uri="{BB962C8B-B14F-4D97-AF65-F5344CB8AC3E}">
        <p14:creationId xmlns:p14="http://schemas.microsoft.com/office/powerpoint/2010/main" val="3903021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424887"/>
            <a:ext cx="10918632" cy="1238249"/>
          </a:xfrm>
        </p:spPr>
        <p:txBody>
          <a:bodyPr anchor="b">
            <a:normAutofit/>
          </a:bodyPr>
          <a:lstStyle/>
          <a:p>
            <a:r>
              <a:rPr lang="en-GB" sz="4400" dirty="0"/>
              <a:t>Activity #4</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48</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sp>
        <p:nvSpPr>
          <p:cNvPr id="9" name="Text Placeholder 8">
            <a:extLst>
              <a:ext uri="{FF2B5EF4-FFF2-40B4-BE49-F238E27FC236}">
                <a16:creationId xmlns:a16="http://schemas.microsoft.com/office/drawing/2014/main" id="{CB9E53F9-3351-4E07-AEDF-B86560389062}"/>
              </a:ext>
            </a:extLst>
          </p:cNvPr>
          <p:cNvSpPr>
            <a:spLocks noGrp="1"/>
          </p:cNvSpPr>
          <p:nvPr>
            <p:ph type="body" sz="half" idx="2"/>
          </p:nvPr>
        </p:nvSpPr>
        <p:spPr>
          <a:xfrm>
            <a:off x="839788" y="2057400"/>
            <a:ext cx="9226296" cy="2952590"/>
          </a:xfrm>
        </p:spPr>
        <p:txBody>
          <a:bodyPr>
            <a:normAutofit fontScale="92500" lnSpcReduction="20000"/>
          </a:bodyPr>
          <a:lstStyle/>
          <a:p>
            <a:pPr algn="just"/>
            <a:endParaRPr lang="en-GB" sz="1800" dirty="0">
              <a:solidFill>
                <a:srgbClr val="374151"/>
              </a:solidFill>
              <a:effectLst/>
              <a:ea typeface="Times New Roman" panose="02020603050405020304" pitchFamily="18" charset="0"/>
            </a:endParaRPr>
          </a:p>
          <a:p>
            <a:pPr algn="ctr"/>
            <a:r>
              <a:rPr lang="en-GB" sz="1800" b="1" dirty="0">
                <a:solidFill>
                  <a:srgbClr val="374151"/>
                </a:solidFill>
                <a:effectLst/>
                <a:ea typeface="Times New Roman" panose="02020603050405020304" pitchFamily="18" charset="0"/>
              </a:rPr>
              <a:t>Case Study</a:t>
            </a:r>
          </a:p>
          <a:p>
            <a:pPr algn="just"/>
            <a:r>
              <a:rPr lang="en-GB" sz="1800" dirty="0">
                <a:solidFill>
                  <a:srgbClr val="374151"/>
                </a:solidFill>
                <a:effectLst/>
                <a:ea typeface="Times New Roman" panose="02020603050405020304" pitchFamily="18" charset="0"/>
              </a:rPr>
              <a:t>Green Valley Orchards, a family-owned fruit orchard is known for its high-quality apples, peaches, and cherries. Traditionally, Green Valley relied on word-of-mouth and local markets for sales. However, with the changing market dynamics and increasing competition, they realized the need to adopt digital marketing strategies to reach a broader audience and boost sales.</a:t>
            </a:r>
            <a:endParaRPr lang="en-GR" sz="1800" dirty="0">
              <a:effectLst/>
              <a:ea typeface="Times New Roman" panose="02020603050405020304" pitchFamily="18" charset="0"/>
            </a:endParaRPr>
          </a:p>
          <a:p>
            <a:pPr algn="just"/>
            <a:r>
              <a:rPr lang="en-GB" sz="1800" dirty="0">
                <a:solidFill>
                  <a:srgbClr val="374151"/>
                </a:solidFill>
                <a:effectLst/>
                <a:ea typeface="Times New Roman" panose="02020603050405020304" pitchFamily="18" charset="0"/>
              </a:rPr>
              <a:t> </a:t>
            </a:r>
            <a:endParaRPr lang="en-GR" sz="1800" dirty="0">
              <a:effectLst/>
              <a:ea typeface="Times New Roman" panose="02020603050405020304" pitchFamily="18" charset="0"/>
            </a:endParaRPr>
          </a:p>
          <a:p>
            <a:pPr algn="ctr"/>
            <a:r>
              <a:rPr lang="en-GB" sz="1800" i="1" dirty="0">
                <a:solidFill>
                  <a:srgbClr val="374151"/>
                </a:solidFill>
                <a:effectLst/>
                <a:ea typeface="Times New Roman" panose="02020603050405020304" pitchFamily="18" charset="0"/>
              </a:rPr>
              <a:t>How Green Valley Orchards utilized digital marketing to enhance their brand visibility and customer engagement? </a:t>
            </a:r>
          </a:p>
          <a:p>
            <a:pPr algn="ctr"/>
            <a:r>
              <a:rPr lang="en-GB" sz="1800" i="1" dirty="0">
                <a:solidFill>
                  <a:srgbClr val="374151"/>
                </a:solidFill>
                <a:ea typeface="Times New Roman" panose="02020603050405020304" pitchFamily="18" charset="0"/>
              </a:rPr>
              <a:t>Discuss </a:t>
            </a:r>
            <a:r>
              <a:rPr lang="en-GB" sz="1800" i="1" dirty="0">
                <a:solidFill>
                  <a:srgbClr val="374151"/>
                </a:solidFill>
                <a:effectLst/>
                <a:ea typeface="Times New Roman" panose="02020603050405020304" pitchFamily="18" charset="0"/>
              </a:rPr>
              <a:t>the effectiveness of various strategies to be employed. What are the key lessons that can be drawn for other farmers looking to embark on a similar digital marketing journey?</a:t>
            </a:r>
            <a:endParaRPr lang="en-GR" sz="1800" i="1" dirty="0">
              <a:effectLst/>
              <a:ea typeface="Times New Roman" panose="02020603050405020304" pitchFamily="18" charset="0"/>
            </a:endParaRPr>
          </a:p>
          <a:p>
            <a:endParaRPr lang="en-GR" dirty="0"/>
          </a:p>
        </p:txBody>
      </p:sp>
    </p:spTree>
    <p:extLst>
      <p:ext uri="{BB962C8B-B14F-4D97-AF65-F5344CB8AC3E}">
        <p14:creationId xmlns:p14="http://schemas.microsoft.com/office/powerpoint/2010/main" val="1477131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24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812800"/>
            <a:ext cx="10515600" cy="877888"/>
          </a:xfrm>
        </p:spPr>
        <p:txBody>
          <a:bodyPr anchor="ctr">
            <a:normAutofit/>
          </a:bodyPr>
          <a:lstStyle/>
          <a:p>
            <a:r>
              <a:rPr lang="en-GB" dirty="0"/>
              <a:t>Tools for Digital Research</a:t>
            </a:r>
          </a:p>
        </p:txBody>
      </p:sp>
      <p:pic>
        <p:nvPicPr>
          <p:cNvPr id="8" name="Picture 7" descr="A screenshot of a computer&#10;&#10;Description automatically generated">
            <a:extLst>
              <a:ext uri="{FF2B5EF4-FFF2-40B4-BE49-F238E27FC236}">
                <a16:creationId xmlns:a16="http://schemas.microsoft.com/office/drawing/2014/main" id="{4A223A74-AD13-BE3C-8F25-AC9D943AE988}"/>
              </a:ext>
            </a:extLst>
          </p:cNvPr>
          <p:cNvPicPr>
            <a:picLocks noChangeAspect="1"/>
          </p:cNvPicPr>
          <p:nvPr/>
        </p:nvPicPr>
        <p:blipFill>
          <a:blip r:embed="rId2"/>
          <a:stretch>
            <a:fillRect/>
          </a:stretch>
        </p:blipFill>
        <p:spPr>
          <a:xfrm>
            <a:off x="838200" y="2433860"/>
            <a:ext cx="5181600" cy="3134867"/>
          </a:xfrm>
          <a:prstGeom prst="rect">
            <a:avLst/>
          </a:prstGeom>
          <a:noFill/>
        </p:spPr>
      </p:pic>
      <p:sp>
        <p:nvSpPr>
          <p:cNvPr id="3" name="Segnaposto contenuto 2">
            <a:extLst>
              <a:ext uri="{FF2B5EF4-FFF2-40B4-BE49-F238E27FC236}">
                <a16:creationId xmlns:a16="http://schemas.microsoft.com/office/drawing/2014/main" id="{78EEE677-F961-227B-5672-4798FA00061F}"/>
              </a:ext>
            </a:extLst>
          </p:cNvPr>
          <p:cNvSpPr>
            <a:spLocks noGrp="1"/>
          </p:cNvSpPr>
          <p:nvPr>
            <p:ph sz="half" idx="2"/>
          </p:nvPr>
        </p:nvSpPr>
        <p:spPr>
          <a:xfrm>
            <a:off x="6172200" y="1825625"/>
            <a:ext cx="5181600" cy="4351338"/>
          </a:xfrm>
        </p:spPr>
        <p:txBody>
          <a:bodyPr>
            <a:normAutofit/>
          </a:bodyPr>
          <a:lstStyle/>
          <a:p>
            <a:r>
              <a:rPr lang="en-GB" sz="1800" dirty="0">
                <a:effectLst/>
              </a:rPr>
              <a:t>Digital research has a vast array of tools and methods available to help gather, </a:t>
            </a:r>
            <a:r>
              <a:rPr lang="en-GB" sz="1800" dirty="0" err="1">
                <a:effectLst/>
              </a:rPr>
              <a:t>analyze</a:t>
            </a:r>
            <a:r>
              <a:rPr lang="en-GB" sz="1800" dirty="0">
                <a:effectLst/>
              </a:rPr>
              <a:t>, and present data. </a:t>
            </a:r>
          </a:p>
          <a:p>
            <a:endParaRPr lang="en-GB" sz="1800" dirty="0"/>
          </a:p>
          <a:p>
            <a:r>
              <a:rPr lang="en-GB" sz="1800" dirty="0">
                <a:effectLst/>
              </a:rPr>
              <a:t>The most common tools and methods used in digital research include </a:t>
            </a:r>
            <a:r>
              <a:rPr lang="en-GB" sz="1800" b="1" dirty="0">
                <a:effectLst/>
              </a:rPr>
              <a:t>Search Engines</a:t>
            </a:r>
            <a:r>
              <a:rPr lang="en-GB" sz="1800" dirty="0">
                <a:effectLst/>
              </a:rPr>
              <a:t>.</a:t>
            </a:r>
          </a:p>
          <a:p>
            <a:endParaRPr lang="en-GB" sz="1800" dirty="0"/>
          </a:p>
          <a:p>
            <a:r>
              <a:rPr lang="en-GB" sz="1800" dirty="0">
                <a:effectLst/>
              </a:rPr>
              <a:t>They serve as gateways to the vast amount of information available on the internet. </a:t>
            </a:r>
          </a:p>
          <a:p>
            <a:endParaRPr lang="en-GB" sz="1800" dirty="0"/>
          </a:p>
          <a:p>
            <a:r>
              <a:rPr lang="en-GB" sz="1800" dirty="0">
                <a:effectLst/>
              </a:rPr>
              <a:t>Searching is based on the combination of the right keywords that addresses, as much as possible, the topic to be searched</a:t>
            </a:r>
            <a:endParaRPr lang="en-GB" sz="1800"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a:t>
            </a:fld>
            <a:endParaRPr lang="en-US"/>
          </a:p>
        </p:txBody>
      </p:sp>
      <p:sp>
        <p:nvSpPr>
          <p:cNvPr id="10" name="Segnaposto piè di pagina 1">
            <a:extLst>
              <a:ext uri="{FF2B5EF4-FFF2-40B4-BE49-F238E27FC236}">
                <a16:creationId xmlns:a16="http://schemas.microsoft.com/office/drawing/2014/main" id="{7087CAD8-8A35-7FEE-B85D-BBF36663D56A}"/>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166624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190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Contents</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a:bodyPr>
          <a:lstStyle/>
          <a:p>
            <a:endParaRPr lang="en-GB" dirty="0"/>
          </a:p>
          <a:p>
            <a:r>
              <a:rPr lang="en-GB" dirty="0"/>
              <a:t>What is E-Learning?</a:t>
            </a:r>
          </a:p>
          <a:p>
            <a:pPr marL="0" indent="0">
              <a:buNone/>
            </a:pPr>
            <a:endParaRPr lang="en-GB" dirty="0"/>
          </a:p>
          <a:p>
            <a:r>
              <a:rPr lang="en-GB" dirty="0"/>
              <a:t>Why is E-Learning important?</a:t>
            </a:r>
          </a:p>
          <a:p>
            <a:pPr marR="0">
              <a:spcAft>
                <a:spcPts val="0"/>
              </a:spcAft>
            </a:pPr>
            <a:endParaRPr lang="en-US" dirty="0"/>
          </a:p>
          <a:p>
            <a:pPr marR="0">
              <a:spcAft>
                <a:spcPts val="0"/>
              </a:spcAft>
            </a:pPr>
            <a:r>
              <a:rPr lang="en-US" dirty="0"/>
              <a:t>Types of E-Learning</a:t>
            </a:r>
          </a:p>
          <a:p>
            <a:pPr marR="0">
              <a:spcAft>
                <a:spcPts val="0"/>
              </a:spcAft>
            </a:pPr>
            <a:endParaRPr lang="en-US" dirty="0"/>
          </a:p>
          <a:p>
            <a:pPr marR="0">
              <a:spcAft>
                <a:spcPts val="0"/>
              </a:spcAft>
            </a:pPr>
            <a:r>
              <a:rPr lang="en-US" dirty="0"/>
              <a:t>E-Learning platforms</a:t>
            </a:r>
          </a:p>
          <a:p>
            <a:pPr marL="0" marR="0" indent="0">
              <a:spcAft>
                <a:spcPts val="0"/>
              </a:spcAft>
              <a:buNone/>
            </a:pP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 / Learning Unit: Digital Skills / Sub Unit: E-Learning</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1499447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What is E-Learning?</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pPr algn="just"/>
            <a:r>
              <a:rPr lang="en-US" sz="1800" b="1" dirty="0">
                <a:effectLst/>
                <a:ea typeface="Times New Roman" panose="02020603050405020304" pitchFamily="18" charset="0"/>
              </a:rPr>
              <a:t>E-</a:t>
            </a:r>
            <a:r>
              <a:rPr lang="en-GB" sz="1800" b="1" dirty="0">
                <a:effectLst/>
                <a:ea typeface="Times New Roman" panose="02020603050405020304" pitchFamily="18" charset="0"/>
              </a:rPr>
              <a:t>learning</a:t>
            </a:r>
            <a:r>
              <a:rPr lang="en-GB" sz="1800" dirty="0">
                <a:effectLst/>
                <a:ea typeface="Times New Roman" panose="02020603050405020304" pitchFamily="18" charset="0"/>
              </a:rPr>
              <a:t>, short for "electronic learning," refers to the use of digital tools and technologies to access educational content outside of a traditional classroom setting.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It encompasses a wide range of modalities, from online courses, webinars, and virtual classrooms to interactive simulations and multimedia presentations.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E-learning can be self-paced, where learners access content at their own convenience, or instructor-led, where sessions are scheduled and conducted in real-time.</a:t>
            </a:r>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53</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Types of online learning (source: </a:t>
            </a:r>
            <a:r>
              <a:rPr lang="en-GB" sz="1400" dirty="0" err="1">
                <a:effectLst/>
                <a:latin typeface="Calibri" panose="020F0502020204030204" pitchFamily="34" charset="0"/>
                <a:ea typeface="Times New Roman" panose="02020603050405020304" pitchFamily="18" charset="0"/>
              </a:rPr>
              <a:t>collegevidya.com</a:t>
            </a:r>
            <a:r>
              <a:rPr lang="en-GB" sz="1400" dirty="0">
                <a:effectLst/>
                <a:latin typeface="Calibri" panose="020F0502020204030204" pitchFamily="34" charset="0"/>
                <a:ea typeface="Times New Roman" panose="02020603050405020304" pitchFamily="18" charset="0"/>
              </a:rPr>
              <a:t>)</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pic>
        <p:nvPicPr>
          <p:cNvPr id="4" name="Picture 3">
            <a:extLst>
              <a:ext uri="{FF2B5EF4-FFF2-40B4-BE49-F238E27FC236}">
                <a16:creationId xmlns:a16="http://schemas.microsoft.com/office/drawing/2014/main" id="{0EA0168A-9005-EE29-1633-04FB0A2D288B}"/>
              </a:ext>
            </a:extLst>
          </p:cNvPr>
          <p:cNvPicPr>
            <a:picLocks noChangeAspect="1"/>
          </p:cNvPicPr>
          <p:nvPr/>
        </p:nvPicPr>
        <p:blipFill>
          <a:blip r:embed="rId3"/>
          <a:stretch>
            <a:fillRect/>
          </a:stretch>
        </p:blipFill>
        <p:spPr>
          <a:xfrm>
            <a:off x="5687123" y="1903368"/>
            <a:ext cx="6355733" cy="3051264"/>
          </a:xfrm>
          <a:prstGeom prst="rect">
            <a:avLst/>
          </a:prstGeom>
          <a:ln>
            <a:solidFill>
              <a:schemeClr val="accent1"/>
            </a:solidFill>
          </a:ln>
        </p:spPr>
      </p:pic>
    </p:spTree>
    <p:extLst>
      <p:ext uri="{BB962C8B-B14F-4D97-AF65-F5344CB8AC3E}">
        <p14:creationId xmlns:p14="http://schemas.microsoft.com/office/powerpoint/2010/main" val="1688800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Why is E-Learning important? (1/2)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pPr algn="just"/>
            <a:r>
              <a:rPr lang="en-US" sz="1800" b="1" dirty="0">
                <a:effectLst/>
                <a:ea typeface="Times New Roman" panose="02020603050405020304" pitchFamily="18" charset="0"/>
              </a:rPr>
              <a:t>E-</a:t>
            </a:r>
            <a:r>
              <a:rPr lang="en-GB" sz="1800" b="1" dirty="0">
                <a:effectLst/>
                <a:ea typeface="Times New Roman" panose="02020603050405020304" pitchFamily="18" charset="0"/>
              </a:rPr>
              <a:t>learning</a:t>
            </a:r>
            <a:r>
              <a:rPr lang="en-GB" sz="1800" dirty="0">
                <a:effectLst/>
                <a:ea typeface="Times New Roman" panose="02020603050405020304" pitchFamily="18" charset="0"/>
              </a:rPr>
              <a:t>, was always important.</a:t>
            </a:r>
          </a:p>
          <a:p>
            <a:pPr algn="just"/>
            <a:endParaRPr lang="en-GR" sz="1800" dirty="0">
              <a:effectLst/>
              <a:ea typeface="Times New Roman" panose="02020603050405020304" pitchFamily="18" charset="0"/>
            </a:endParaRPr>
          </a:p>
          <a:p>
            <a:pPr algn="just"/>
            <a:r>
              <a:rPr lang="en-GB" dirty="0">
                <a:effectLst/>
                <a:ea typeface="Times New Roman" panose="02020603050405020304" pitchFamily="18" charset="0"/>
              </a:rPr>
              <a:t>Because of the COVID-19 pandemic, more people are using online platforms to learn. This means there's a big demand for these platforms.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By 2025, people will spend about $325 billion on online learning. This market is growing by about 7% every year. Also, in the last year, a lot more people started using online platforms to learn because they're easy to use from anywhere.</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In the future, online learning will keep growing. More people want to learn from home or anywhere they want. Also, new technology will make online learning even better and more personal for each user.</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54</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Prediction of revenue of E-Learning vendors in Europe (source: </a:t>
            </a:r>
            <a:r>
              <a:rPr lang="en-GB" sz="1200" dirty="0" err="1">
                <a:effectLst/>
                <a:latin typeface="Calibri" panose="020F0502020204030204" pitchFamily="34" charset="0"/>
                <a:ea typeface="Times New Roman" panose="02020603050405020304" pitchFamily="18" charset="0"/>
              </a:rPr>
              <a:t>Statistica</a:t>
            </a:r>
            <a:r>
              <a:rPr lang="en-GB" sz="1200" dirty="0">
                <a:effectLst/>
                <a:latin typeface="Calibri" panose="020F0502020204030204" pitchFamily="34" charset="0"/>
                <a:ea typeface="Times New Roman" panose="02020603050405020304" pitchFamily="18" charset="0"/>
              </a:rPr>
              <a:t> Management Insights)</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pic>
        <p:nvPicPr>
          <p:cNvPr id="7" name="Picture 6">
            <a:extLst>
              <a:ext uri="{FF2B5EF4-FFF2-40B4-BE49-F238E27FC236}">
                <a16:creationId xmlns:a16="http://schemas.microsoft.com/office/drawing/2014/main" id="{08BBAEEF-EAC1-64D7-61E7-B47357DF397D}"/>
              </a:ext>
            </a:extLst>
          </p:cNvPr>
          <p:cNvPicPr>
            <a:picLocks noChangeAspect="1"/>
          </p:cNvPicPr>
          <p:nvPr/>
        </p:nvPicPr>
        <p:blipFill>
          <a:blip r:embed="rId3"/>
          <a:stretch>
            <a:fillRect/>
          </a:stretch>
        </p:blipFill>
        <p:spPr>
          <a:xfrm>
            <a:off x="6096000" y="1843608"/>
            <a:ext cx="5204804" cy="3364373"/>
          </a:xfrm>
          <a:prstGeom prst="rect">
            <a:avLst/>
          </a:prstGeom>
          <a:ln>
            <a:solidFill>
              <a:schemeClr val="accent1"/>
            </a:solidFill>
          </a:ln>
        </p:spPr>
      </p:pic>
    </p:spTree>
    <p:extLst>
      <p:ext uri="{BB962C8B-B14F-4D97-AF65-F5344CB8AC3E}">
        <p14:creationId xmlns:p14="http://schemas.microsoft.com/office/powerpoint/2010/main" val="3428427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Why is E-Learning important? (2/2)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655144"/>
            <a:ext cx="4328504" cy="4597703"/>
          </a:xfrm>
        </p:spPr>
        <p:txBody>
          <a:bodyPr>
            <a:noAutofit/>
          </a:bodyPr>
          <a:lstStyle/>
          <a:p>
            <a:pPr algn="just"/>
            <a:r>
              <a:rPr lang="en-GB" dirty="0">
                <a:effectLst/>
                <a:ea typeface="Times New Roman" panose="02020603050405020304" pitchFamily="18" charset="0"/>
              </a:rPr>
              <a:t>The primary advantage of E-learning is its flexibility, allowing learners to access content from anywhere and at any time, provided they have an internet connection.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E-learning platforms often incorporate various multimedia elements, such as videos, animations, quizzes, and interactive modules, to enhance the learning experience. They may also offer features like discussion forums, peer-to-peer interactions, and progress tracking to support and engage learners throughout their educational journey.</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The dynamic nature of the agricultural sector, with its continuous emergence of new research, techniques, and technologies, makes E-learning an invaluable tool for farmers to stay updated with the latest advancements and best practices.</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55</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Advantages and disadvantages of e-learning (source: </a:t>
            </a:r>
            <a:r>
              <a:rPr lang="en-GB" sz="1400" dirty="0" err="1">
                <a:effectLst/>
                <a:latin typeface="Calibri" panose="020F0502020204030204" pitchFamily="34" charset="0"/>
                <a:ea typeface="Times New Roman" panose="02020603050405020304" pitchFamily="18" charset="0"/>
              </a:rPr>
              <a:t>velynlearning.com</a:t>
            </a:r>
            <a:r>
              <a:rPr lang="en-GB" sz="1400" dirty="0">
                <a:effectLst/>
                <a:latin typeface="Calibri" panose="020F0502020204030204" pitchFamily="34" charset="0"/>
                <a:ea typeface="Times New Roman" panose="02020603050405020304" pitchFamily="18" charset="0"/>
              </a:rPr>
              <a:t>)</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pic>
        <p:nvPicPr>
          <p:cNvPr id="4" name="Picture 3">
            <a:extLst>
              <a:ext uri="{FF2B5EF4-FFF2-40B4-BE49-F238E27FC236}">
                <a16:creationId xmlns:a16="http://schemas.microsoft.com/office/drawing/2014/main" id="{A3EA86C7-DAE9-7452-9074-98D2C20B12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220" y="1824080"/>
            <a:ext cx="5270807" cy="3579231"/>
          </a:xfrm>
          <a:prstGeom prst="rect">
            <a:avLst/>
          </a:prstGeom>
          <a:noFill/>
          <a:ln>
            <a:solidFill>
              <a:schemeClr val="accent1"/>
            </a:solidFill>
          </a:ln>
        </p:spPr>
      </p:pic>
    </p:spTree>
    <p:extLst>
      <p:ext uri="{BB962C8B-B14F-4D97-AF65-F5344CB8AC3E}">
        <p14:creationId xmlns:p14="http://schemas.microsoft.com/office/powerpoint/2010/main" val="1857632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Types of e-Learning </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758647"/>
            <a:ext cx="4402006" cy="4597703"/>
          </a:xfrm>
        </p:spPr>
        <p:txBody>
          <a:bodyPr>
            <a:noAutofit/>
          </a:bodyPr>
          <a:lstStyle/>
          <a:p>
            <a:pPr marL="342900" lvl="0" indent="-342900" algn="just">
              <a:buFont typeface="Symbol" pitchFamily="2" charset="2"/>
              <a:buChar char=""/>
            </a:pPr>
            <a:r>
              <a:rPr lang="en-GB" b="1" dirty="0">
                <a:effectLst/>
                <a:ea typeface="Times New Roman" panose="02020603050405020304" pitchFamily="18" charset="0"/>
              </a:rPr>
              <a:t>Synchronous E-learning </a:t>
            </a:r>
            <a:r>
              <a:rPr lang="en-GB" dirty="0">
                <a:effectLst/>
                <a:ea typeface="Times New Roman" panose="02020603050405020304" pitchFamily="18" charset="0"/>
              </a:rPr>
              <a:t>is a real-time learning method where participants interact simultaneously with the instructor and each other, typically through live webinars or virtual classrooms.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Asynchronous E-learning </a:t>
            </a:r>
            <a:r>
              <a:rPr lang="en-GB" dirty="0">
                <a:effectLst/>
                <a:ea typeface="Times New Roman" panose="02020603050405020304" pitchFamily="18" charset="0"/>
              </a:rPr>
              <a:t>allows learners to access content at their own pace without real-time interactions.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Mobile Learning </a:t>
            </a:r>
            <a:r>
              <a:rPr lang="en-GB" dirty="0">
                <a:effectLst/>
                <a:ea typeface="Times New Roman" panose="02020603050405020304" pitchFamily="18" charset="0"/>
              </a:rPr>
              <a:t>or m-learning is designed for handheld devices like smartphones and tablets. It offers the advantage of learning on-the-go, making it highly accessible.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Blended Learning </a:t>
            </a:r>
            <a:r>
              <a:rPr lang="en-GB" dirty="0">
                <a:effectLst/>
                <a:ea typeface="Times New Roman" panose="02020603050405020304" pitchFamily="18" charset="0"/>
              </a:rPr>
              <a:t>merges conventional in-person teaching with digital elements.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Microlearning</a:t>
            </a:r>
            <a:r>
              <a:rPr lang="en-GB" dirty="0">
                <a:effectLst/>
                <a:ea typeface="Times New Roman" panose="02020603050405020304" pitchFamily="18" charset="0"/>
              </a:rPr>
              <a:t> involves short, focused segments of learning, often lasting just a few minutes.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56</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82571" y="1758647"/>
            <a:ext cx="722189" cy="722189"/>
          </a:xfrm>
          <a:prstGeom prst="rect">
            <a:avLst/>
          </a:prstGeom>
        </p:spPr>
      </p:pic>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pic>
        <p:nvPicPr>
          <p:cNvPr id="7" name="Picture 6">
            <a:extLst>
              <a:ext uri="{FF2B5EF4-FFF2-40B4-BE49-F238E27FC236}">
                <a16:creationId xmlns:a16="http://schemas.microsoft.com/office/drawing/2014/main" id="{CD271515-2DFC-E6F5-4BA7-C9D3CD1F0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7366" y="1944418"/>
            <a:ext cx="6286119" cy="3474282"/>
          </a:xfrm>
          <a:prstGeom prst="rect">
            <a:avLst/>
          </a:prstGeom>
          <a:noFill/>
          <a:ln>
            <a:noFill/>
          </a:ln>
        </p:spPr>
      </p:pic>
      <p:sp>
        <p:nvSpPr>
          <p:cNvPr id="9" name="TextBox 8">
            <a:extLst>
              <a:ext uri="{FF2B5EF4-FFF2-40B4-BE49-F238E27FC236}">
                <a16:creationId xmlns:a16="http://schemas.microsoft.com/office/drawing/2014/main" id="{65665C02-9D7B-9D3A-1DA1-2B7F3C7DEA3D}"/>
              </a:ext>
            </a:extLst>
          </p:cNvPr>
          <p:cNvSpPr txBox="1"/>
          <p:nvPr/>
        </p:nvSpPr>
        <p:spPr>
          <a:xfrm>
            <a:off x="5559902" y="5488453"/>
            <a:ext cx="609755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A categorisation of e-learning types (source: E3S Web of Conference)</a:t>
            </a:r>
            <a:endParaRPr lang="en-GR"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9077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E-Learning platforms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614723" y="1658423"/>
            <a:ext cx="4964525" cy="4597703"/>
          </a:xfrm>
        </p:spPr>
        <p:txBody>
          <a:bodyPr>
            <a:noAutofit/>
          </a:bodyPr>
          <a:lstStyle/>
          <a:p>
            <a:pPr algn="just"/>
            <a:r>
              <a:rPr lang="en-GB" sz="1400" b="1" dirty="0">
                <a:effectLst/>
                <a:ea typeface="Times New Roman" panose="02020603050405020304" pitchFamily="18" charset="0"/>
              </a:rPr>
              <a:t>E-learning platforms </a:t>
            </a:r>
            <a:r>
              <a:rPr lang="en-GB" sz="1400" dirty="0">
                <a:effectLst/>
                <a:ea typeface="Times New Roman" panose="02020603050405020304" pitchFamily="18" charset="0"/>
              </a:rPr>
              <a:t>provide the infrastructure and tools necessary to deliver a comprehensive, interactive, and personalised learning experience.</a:t>
            </a:r>
            <a:endParaRPr lang="en-GR" sz="1400" dirty="0">
              <a:effectLst/>
              <a:ea typeface="Times New Roman" panose="02020603050405020304" pitchFamily="18" charset="0"/>
            </a:endParaRPr>
          </a:p>
          <a:p>
            <a:pPr algn="just"/>
            <a:r>
              <a:rPr lang="en-GB" sz="1400" dirty="0">
                <a:effectLst/>
                <a:ea typeface="Times New Roman" panose="02020603050405020304" pitchFamily="18" charset="0"/>
              </a:rPr>
              <a:t>Platforms often come with tools that allow for real-time interaction, such as chat rooms, discussion forums, and video conferencing features.  </a:t>
            </a:r>
            <a:endParaRPr lang="en-GR" sz="1400" dirty="0">
              <a:effectLst/>
              <a:ea typeface="Times New Roman" panose="02020603050405020304" pitchFamily="18" charset="0"/>
            </a:endParaRPr>
          </a:p>
          <a:p>
            <a:pPr algn="just"/>
            <a:r>
              <a:rPr lang="en-GB" sz="1400" dirty="0">
                <a:effectLst/>
                <a:ea typeface="Times New Roman" panose="02020603050405020304" pitchFamily="18" charset="0"/>
              </a:rPr>
              <a:t>The most popular platforms are:</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Moodle:</a:t>
            </a:r>
            <a:r>
              <a:rPr lang="en-GB" sz="1400" dirty="0">
                <a:effectLst/>
                <a:ea typeface="Times New Roman" panose="02020603050405020304" pitchFamily="18" charset="0"/>
              </a:rPr>
              <a:t> Moodle is a widely-used open-source learning management system. It's known for its flexibility and customization options, allowing educators to create tailored learning environments.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Blackboard Learn</a:t>
            </a:r>
            <a:r>
              <a:rPr lang="en-GB" sz="1400" dirty="0">
                <a:effectLst/>
                <a:ea typeface="Times New Roman" panose="02020603050405020304" pitchFamily="18" charset="0"/>
              </a:rPr>
              <a:t>: Blackboard Learn facilitates efficient communication between educators and students. It's easy to navigate and offers numerous plug-ins, including a plagiarism detector.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MOOCs</a:t>
            </a:r>
            <a:r>
              <a:rPr lang="en-GB" sz="1400" dirty="0">
                <a:effectLst/>
                <a:ea typeface="Times New Roman" panose="02020603050405020304" pitchFamily="18" charset="0"/>
              </a:rPr>
              <a:t> (Massive Open Online Courses): MOOCs are online courses that are available to a large number of participants, often for free or at a low cost. Platforms like </a:t>
            </a:r>
            <a:r>
              <a:rPr lang="en-GB" sz="1400" dirty="0">
                <a:solidFill>
                  <a:srgbClr val="C00000"/>
                </a:solidFill>
                <a:effectLst/>
                <a:ea typeface="Times New Roman" panose="02020603050405020304" pitchFamily="18" charset="0"/>
              </a:rPr>
              <a:t>Coursera</a:t>
            </a:r>
            <a:r>
              <a:rPr lang="en-GB" sz="1400" dirty="0">
                <a:effectLst/>
                <a:ea typeface="Times New Roman" panose="02020603050405020304" pitchFamily="18" charset="0"/>
              </a:rPr>
              <a:t>, </a:t>
            </a:r>
            <a:r>
              <a:rPr lang="en-GB" sz="1400" dirty="0">
                <a:solidFill>
                  <a:srgbClr val="C00000"/>
                </a:solidFill>
                <a:effectLst/>
                <a:ea typeface="Times New Roman" panose="02020603050405020304" pitchFamily="18" charset="0"/>
              </a:rPr>
              <a:t>edX</a:t>
            </a:r>
            <a:r>
              <a:rPr lang="en-GB" sz="1400" dirty="0">
                <a:effectLst/>
                <a:ea typeface="Times New Roman" panose="02020603050405020304" pitchFamily="18" charset="0"/>
              </a:rPr>
              <a:t>, and </a:t>
            </a:r>
            <a:r>
              <a:rPr lang="en-GB" sz="1400" dirty="0">
                <a:solidFill>
                  <a:srgbClr val="C00000"/>
                </a:solidFill>
                <a:effectLst/>
                <a:ea typeface="Times New Roman" panose="02020603050405020304" pitchFamily="18" charset="0"/>
              </a:rPr>
              <a:t>Udacity</a:t>
            </a:r>
            <a:r>
              <a:rPr lang="en-GB" sz="1400" dirty="0">
                <a:effectLst/>
                <a:ea typeface="Times New Roman" panose="02020603050405020304" pitchFamily="18" charset="0"/>
              </a:rPr>
              <a:t> offer MOOCs from top universities and institutions worldwide. </a:t>
            </a:r>
            <a:endParaRPr lang="en-GR" sz="1400" dirty="0">
              <a:effectLst/>
              <a:ea typeface="Times New Roman" panose="02020603050405020304" pitchFamily="18" charset="0"/>
            </a:endParaRPr>
          </a:p>
          <a:p>
            <a:pPr algn="just"/>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57</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492443"/>
          </a:xfrm>
          <a:prstGeom prst="rect">
            <a:avLst/>
          </a:prstGeom>
          <a:noFill/>
        </p:spPr>
        <p:txBody>
          <a:bodyPr wrap="square">
            <a:spAutoFit/>
          </a:bodyPr>
          <a:lstStyle/>
          <a:p>
            <a:pPr algn="ctr"/>
            <a:r>
              <a:rPr lang="en-GB" sz="1200" dirty="0">
                <a:effectLst/>
                <a:ea typeface="Times New Roman" panose="02020603050405020304" pitchFamily="18" charset="0"/>
              </a:rPr>
              <a:t>An example course at the Moodle e-learning platform (source: </a:t>
            </a:r>
            <a:r>
              <a:rPr lang="en-GB" sz="1200" dirty="0" err="1">
                <a:effectLst/>
                <a:ea typeface="Times New Roman" panose="02020603050405020304" pitchFamily="18" charset="0"/>
              </a:rPr>
              <a:t>moodle.org</a:t>
            </a:r>
            <a:r>
              <a:rPr lang="en-GB" sz="1200" dirty="0">
                <a:effectLst/>
                <a:ea typeface="Times New Roman" panose="02020603050405020304" pitchFamily="18" charset="0"/>
              </a:rPr>
              <a:t>)</a:t>
            </a:r>
            <a:endParaRPr lang="en-GR" sz="1200" dirty="0">
              <a:effectLst/>
              <a:ea typeface="Times New Roman" panose="02020603050405020304" pitchFamily="18" charset="0"/>
            </a:endParaRPr>
          </a:p>
          <a:p>
            <a:pPr algn="ctr"/>
            <a:r>
              <a:rPr lang="en-GB" sz="1400" dirty="0">
                <a:effectLst/>
                <a:latin typeface="Calibri" panose="020F0502020204030204" pitchFamily="34" charset="0"/>
                <a:ea typeface="Times New Roman" panose="02020603050405020304" pitchFamily="18" charset="0"/>
              </a:rPr>
              <a:t> </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pic>
        <p:nvPicPr>
          <p:cNvPr id="9" name="Picture 8">
            <a:extLst>
              <a:ext uri="{FF2B5EF4-FFF2-40B4-BE49-F238E27FC236}">
                <a16:creationId xmlns:a16="http://schemas.microsoft.com/office/drawing/2014/main" id="{7AFDA933-5EB3-F1C3-78B0-06B4A309B0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1897" y="1791636"/>
            <a:ext cx="5712270" cy="3541154"/>
          </a:xfrm>
          <a:prstGeom prst="rect">
            <a:avLst/>
          </a:prstGeom>
          <a:noFill/>
          <a:ln>
            <a:solidFill>
              <a:schemeClr val="accent1"/>
            </a:solidFill>
          </a:ln>
        </p:spPr>
      </p:pic>
    </p:spTree>
    <p:extLst>
      <p:ext uri="{BB962C8B-B14F-4D97-AF65-F5344CB8AC3E}">
        <p14:creationId xmlns:p14="http://schemas.microsoft.com/office/powerpoint/2010/main" val="3187353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489615"/>
            <a:ext cx="10918632" cy="1238249"/>
          </a:xfrm>
        </p:spPr>
        <p:txBody>
          <a:bodyPr anchor="b">
            <a:normAutofit/>
          </a:bodyPr>
          <a:lstStyle/>
          <a:p>
            <a:r>
              <a:rPr lang="en-GB" sz="4400" dirty="0"/>
              <a:t>Practical Assignment#5</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67866" y="1947138"/>
            <a:ext cx="8852006" cy="4291738"/>
          </a:xfrm>
        </p:spPr>
        <p:txBody>
          <a:bodyPr>
            <a:noAutofit/>
          </a:bodyPr>
          <a:lstStyle/>
          <a:p>
            <a:pPr algn="ctr"/>
            <a:r>
              <a:rPr lang="en-GB" b="1" dirty="0">
                <a:ea typeface="Times New Roman" panose="02020603050405020304" pitchFamily="18" charset="0"/>
              </a:rPr>
              <a:t>Case Study</a:t>
            </a:r>
            <a:endParaRPr lang="en-GB" dirty="0">
              <a:effectLst/>
              <a:ea typeface="Times New Roman" panose="02020603050405020304" pitchFamily="18" charset="0"/>
            </a:endParaRPr>
          </a:p>
          <a:p>
            <a:pPr algn="just"/>
            <a:r>
              <a:rPr lang="en-GB" b="0" i="0" dirty="0">
                <a:solidFill>
                  <a:srgbClr val="374151"/>
                </a:solidFill>
                <a:effectLst/>
              </a:rPr>
              <a:t>Green Valley Farms, a medium-sized farm has traditionally focused on conventional farming practices. However, with the increasing demand for organic produce and the need for sustainable farming methods, the farm's management is considering transitioning to organic farming. This transition involves significant changes in crop selection, soil management, pest control, and overall farm operations. The farm currently grows a variety of crops, including corn, soybeans, and wheat, and also maintains a small dairy operation.</a:t>
            </a:r>
          </a:p>
          <a:p>
            <a:pPr algn="just"/>
            <a:r>
              <a:rPr lang="en-GB" b="0" i="0" dirty="0">
                <a:solidFill>
                  <a:srgbClr val="374151"/>
                </a:solidFill>
                <a:effectLst/>
              </a:rPr>
              <a:t>The management team at Green Valley Farms is keen on making this transition successful but faces several challenges, including the need for new knowledge and skills among their workforce, understanding the certification process for organic farming, and rethinking their marketing strategy to target the organic produce market.</a:t>
            </a:r>
          </a:p>
          <a:p>
            <a:pPr algn="just"/>
            <a:endParaRPr lang="en-GB" dirty="0">
              <a:solidFill>
                <a:srgbClr val="374151"/>
              </a:solidFill>
              <a:latin typeface="Söhne"/>
            </a:endParaRPr>
          </a:p>
          <a:p>
            <a:pPr algn="ctr"/>
            <a:r>
              <a:rPr lang="en-GB" b="0" i="1" dirty="0">
                <a:solidFill>
                  <a:srgbClr val="374151"/>
                </a:solidFill>
                <a:effectLst/>
              </a:rPr>
              <a:t>What key topics should be included in the e-learning program to ensure comprehensive training for the staff in organic farming practices? How can Green Valley Farms ensure that the e-learning program is engaging and effective for their staff? Discuss methods to enhance interactivity, assess learning outcomes, and encourage active participation.</a:t>
            </a:r>
          </a:p>
          <a:p>
            <a:pPr algn="just"/>
            <a:endParaRPr lang="en-GB" dirty="0">
              <a:solidFill>
                <a:srgbClr val="374151"/>
              </a:solidFill>
            </a:endParaRPr>
          </a:p>
          <a:p>
            <a:pPr algn="just"/>
            <a:endParaRPr lang="en-GB" b="0" i="0" dirty="0">
              <a:solidFill>
                <a:srgbClr val="374151"/>
              </a:solidFill>
              <a:effectLst/>
            </a:endParaRPr>
          </a:p>
          <a:p>
            <a:pPr algn="just"/>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58</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spTree>
    <p:extLst>
      <p:ext uri="{BB962C8B-B14F-4D97-AF65-F5344CB8AC3E}">
        <p14:creationId xmlns:p14="http://schemas.microsoft.com/office/powerpoint/2010/main" val="3954966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24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10515600" cy="877888"/>
          </a:xfrm>
        </p:spPr>
        <p:txBody>
          <a:bodyPr anchor="ctr">
            <a:normAutofit/>
          </a:bodyPr>
          <a:lstStyle/>
          <a:p>
            <a:r>
              <a:rPr lang="en-GB" dirty="0"/>
              <a:t>Using Search Engines</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838200" y="1690688"/>
            <a:ext cx="5181600" cy="5030787"/>
          </a:xfrm>
        </p:spPr>
        <p:txBody>
          <a:bodyPr>
            <a:normAutofit fontScale="92500" lnSpcReduction="10000"/>
          </a:bodyPr>
          <a:lstStyle/>
          <a:p>
            <a:r>
              <a:rPr lang="en-GB" sz="2400" dirty="0"/>
              <a:t>Searching is based on the </a:t>
            </a:r>
            <a:r>
              <a:rPr lang="en-GB" sz="2400" b="1" dirty="0"/>
              <a:t>combination of the right keywords</a:t>
            </a:r>
            <a:r>
              <a:rPr lang="en-GB" sz="2400" dirty="0"/>
              <a:t> that address, as much as possible, the topic to be searched. </a:t>
            </a:r>
          </a:p>
          <a:p>
            <a:pPr marL="0" indent="0">
              <a:buNone/>
            </a:pPr>
            <a:endParaRPr lang="en-GB" sz="2400" dirty="0"/>
          </a:p>
          <a:p>
            <a:r>
              <a:rPr lang="en-GB" sz="2400" u="sng" dirty="0"/>
              <a:t>For example</a:t>
            </a:r>
            <a:r>
              <a:rPr lang="en-GB" sz="2400" dirty="0"/>
              <a:t>, to search for information on ‘Farm to Fork best practices’, one must use the keywords: </a:t>
            </a:r>
          </a:p>
          <a:p>
            <a:pPr marL="457200" lvl="1" indent="0">
              <a:buNone/>
            </a:pPr>
            <a:r>
              <a:rPr lang="en-GB" sz="2000" dirty="0"/>
              <a:t>1. Farm to Fork </a:t>
            </a:r>
          </a:p>
          <a:p>
            <a:pPr marL="457200" lvl="1" indent="0">
              <a:buNone/>
            </a:pPr>
            <a:r>
              <a:rPr lang="en-GB" sz="2000" dirty="0"/>
              <a:t>2. Best practices</a:t>
            </a:r>
          </a:p>
          <a:p>
            <a:pPr marL="0" indent="0">
              <a:buNone/>
            </a:pPr>
            <a:r>
              <a:rPr lang="en-GB" sz="2400" dirty="0"/>
              <a:t>which is a total of four (4) main words.</a:t>
            </a:r>
            <a:r>
              <a:rPr lang="en-US" sz="1800" dirty="0">
                <a:solidFill>
                  <a:srgbClr val="000000"/>
                </a:solidFill>
                <a:effectLst/>
                <a:ea typeface="Times New Roman" panose="02020603050405020304" pitchFamily="18" charset="0"/>
                <a:cs typeface="Calibri" panose="020F0502020204030204" pitchFamily="34" charset="0"/>
              </a:rPr>
              <a:t> </a:t>
            </a:r>
          </a:p>
          <a:p>
            <a:endParaRPr lang="en-US" sz="2400" b="1" dirty="0"/>
          </a:p>
          <a:p>
            <a:r>
              <a:rPr lang="en-US" sz="2400" dirty="0"/>
              <a:t>Theoretically, using many keywords that describe the topic to be searched provides better results. There is however un upper limit.</a:t>
            </a:r>
            <a:endParaRPr lang="en-GB" sz="2400" dirty="0"/>
          </a:p>
          <a:p>
            <a:endParaRPr lang="en-GB" sz="2400" dirty="0"/>
          </a:p>
        </p:txBody>
      </p:sp>
      <p:pic>
        <p:nvPicPr>
          <p:cNvPr id="7" name="Picture 6">
            <a:extLst>
              <a:ext uri="{FF2B5EF4-FFF2-40B4-BE49-F238E27FC236}">
                <a16:creationId xmlns:a16="http://schemas.microsoft.com/office/drawing/2014/main" id="{9B30239C-9FDC-9B76-5F76-173328820D80}"/>
              </a:ext>
            </a:extLst>
          </p:cNvPr>
          <p:cNvPicPr>
            <a:picLocks noChangeAspect="1"/>
          </p:cNvPicPr>
          <p:nvPr/>
        </p:nvPicPr>
        <p:blipFill>
          <a:blip r:embed="rId2"/>
          <a:stretch>
            <a:fillRect/>
          </a:stretch>
        </p:blipFill>
        <p:spPr>
          <a:xfrm>
            <a:off x="6527816" y="2808817"/>
            <a:ext cx="5181600" cy="1878331"/>
          </a:xfrm>
          <a:prstGeom prst="rect">
            <a:avLst/>
          </a:prstGeom>
          <a:noFill/>
        </p:spPr>
      </p:pic>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6</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3144644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279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97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10515600" cy="877888"/>
          </a:xfrm>
        </p:spPr>
        <p:txBody>
          <a:bodyPr anchor="ctr">
            <a:normAutofit/>
          </a:bodyPr>
          <a:lstStyle/>
          <a:p>
            <a:r>
              <a:rPr lang="en-GB" dirty="0"/>
              <a:t>Using Search Engines</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838200" y="1690688"/>
            <a:ext cx="5181600" cy="4665661"/>
          </a:xfrm>
        </p:spPr>
        <p:txBody>
          <a:bodyPr>
            <a:normAutofit lnSpcReduction="10000"/>
          </a:bodyPr>
          <a:lstStyle/>
          <a:p>
            <a:r>
              <a:rPr lang="en-GB" sz="2400" dirty="0"/>
              <a:t>Search engines search billion of web pages, and they provide tens of thousands of results that are relevant to the keywords provided by the user.</a:t>
            </a:r>
          </a:p>
          <a:p>
            <a:endParaRPr lang="en-GB" sz="2400" dirty="0"/>
          </a:p>
          <a:p>
            <a:r>
              <a:rPr lang="en-US" sz="2400" dirty="0">
                <a:solidFill>
                  <a:srgbClr val="000000"/>
                </a:solidFill>
                <a:ea typeface="Times New Roman" panose="02020603050405020304" pitchFamily="18" charset="0"/>
                <a:cs typeface="Calibri" panose="020F0502020204030204" pitchFamily="34" charset="0"/>
              </a:rPr>
              <a:t>The results of a search are organized according to the relevancy to the keywords that the user provided. </a:t>
            </a:r>
          </a:p>
          <a:p>
            <a:endParaRPr lang="en-GB" sz="2400" dirty="0"/>
          </a:p>
          <a:p>
            <a:r>
              <a:rPr lang="en-GB" sz="2400" dirty="0"/>
              <a:t> It usually is sufficient to review the first 10 results of a search; results further down the list become increasingly general. </a:t>
            </a:r>
          </a:p>
          <a:p>
            <a:endParaRPr lang="en-GB" sz="2400"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7</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a:t>Module: Horizontal Skill / Learning Unit: Digital Skills / Sub Unit: Digital Research</a:t>
            </a:r>
            <a:endParaRPr lang="en-US" dirty="0"/>
          </a:p>
        </p:txBody>
      </p:sp>
      <p:pic>
        <p:nvPicPr>
          <p:cNvPr id="4" name="Picture 3">
            <a:extLst>
              <a:ext uri="{FF2B5EF4-FFF2-40B4-BE49-F238E27FC236}">
                <a16:creationId xmlns:a16="http://schemas.microsoft.com/office/drawing/2014/main" id="{F4F6F05F-EFCF-3E02-3F29-AF9301A3C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7825" y="1172736"/>
            <a:ext cx="4835990" cy="4950168"/>
          </a:xfrm>
          <a:prstGeom prst="rect">
            <a:avLst/>
          </a:prstGeom>
          <a:ln>
            <a:solidFill>
              <a:schemeClr val="accent1"/>
            </a:solidFill>
          </a:ln>
        </p:spPr>
      </p:pic>
    </p:spTree>
    <p:extLst>
      <p:ext uri="{BB962C8B-B14F-4D97-AF65-F5344CB8AC3E}">
        <p14:creationId xmlns:p14="http://schemas.microsoft.com/office/powerpoint/2010/main" val="373462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GB" dirty="0"/>
              <a:t>Search Engine Tips</a:t>
            </a:r>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p:txBody>
          <a:bodyPr/>
          <a:lstStyle/>
          <a:p>
            <a:pPr marL="342900" marR="0" lvl="0" indent="-342900" algn="just" rtl="0">
              <a:spcBef>
                <a:spcPts val="0"/>
              </a:spcBef>
              <a:spcAft>
                <a:spcPts val="0"/>
              </a:spcAft>
              <a:buFont typeface="Symbol" panose="05050102010706020507" pitchFamily="18" charset="2"/>
              <a:buChar char=""/>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 the ‘pdf’ keyword to retrieve pdf documents in the top results,</a:t>
            </a:r>
          </a:p>
          <a:p>
            <a:pPr marL="342900" marR="0" lvl="0" indent="-342900" algn="just" rtl="0">
              <a:spcBef>
                <a:spcPts val="0"/>
              </a:spcBef>
              <a:spcAft>
                <a:spcPts val="0"/>
              </a:spcAft>
              <a:buFont typeface="Symbol" panose="05050102010706020507" pitchFamily="18" charset="2"/>
              <a:buChar char=""/>
            </a:pPr>
            <a:endParaRPr lang="en-GB"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Symbol" panose="05050102010706020507" pitchFamily="18" charset="2"/>
              <a:buChar char=""/>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 the ‘book’ keyword to retrieve online books in the top results,</a:t>
            </a:r>
          </a:p>
          <a:p>
            <a:pPr marL="342900" marR="0" lvl="0" indent="-342900" algn="just">
              <a:spcBef>
                <a:spcPts val="0"/>
              </a:spcBef>
              <a:spcAft>
                <a:spcPts val="0"/>
              </a:spcAft>
              <a:buFont typeface="Symbol" panose="05050102010706020507" pitchFamily="18" charset="2"/>
              <a:buChar char=""/>
            </a:pPr>
            <a:endParaRPr lang="en-GB"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Symbol" panose="05050102010706020507" pitchFamily="18" charset="2"/>
              <a:buChar char=""/>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 the ‘ppt’ keyword to retrieve presentations in the top results,</a:t>
            </a:r>
          </a:p>
          <a:p>
            <a:pPr marL="342900" marR="0" lvl="0" indent="-342900" algn="just">
              <a:spcBef>
                <a:spcPts val="0"/>
              </a:spcBef>
              <a:spcAft>
                <a:spcPts val="0"/>
              </a:spcAft>
              <a:buFont typeface="Symbol" panose="05050102010706020507" pitchFamily="18" charset="2"/>
              <a:buChar cha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use multiple search engines or the search engine that best suits you,</a:t>
            </a:r>
          </a:p>
          <a:p>
            <a:pPr marL="342900" marR="0" lvl="0" indent="-342900" algn="just">
              <a:spcBef>
                <a:spcPts val="0"/>
              </a:spcBef>
              <a:spcAft>
                <a:spcPts val="0"/>
              </a:spcAft>
              <a:buFont typeface="Symbol" panose="05050102010706020507" pitchFamily="18" charset="2"/>
              <a:buChar cha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you can also search for images, news, videos, maps and all kind of information.</a:t>
            </a:r>
            <a:endParaRPr lang="en-GB"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10" name="Content Placeholder 9">
            <a:extLst>
              <a:ext uri="{FF2B5EF4-FFF2-40B4-BE49-F238E27FC236}">
                <a16:creationId xmlns:a16="http://schemas.microsoft.com/office/drawing/2014/main" id="{1E780E25-5672-793D-CB91-6ED06CC544B2}"/>
              </a:ext>
            </a:extLst>
          </p:cNvPr>
          <p:cNvPicPr>
            <a:picLocks noGrp="1" noChangeAspect="1"/>
          </p:cNvPicPr>
          <p:nvPr>
            <p:ph sz="half" idx="2"/>
          </p:nvPr>
        </p:nvPicPr>
        <p:blipFill>
          <a:blip r:embed="rId2"/>
          <a:stretch>
            <a:fillRect/>
          </a:stretch>
        </p:blipFill>
        <p:spPr>
          <a:xfrm>
            <a:off x="6172202" y="1904964"/>
            <a:ext cx="5989870" cy="3291504"/>
          </a:xfrm>
        </p:spPr>
      </p:pic>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8</a:t>
            </a:fld>
            <a:endParaRPr lang="en-US" dirty="0"/>
          </a:p>
        </p:txBody>
      </p:sp>
      <p:sp>
        <p:nvSpPr>
          <p:cNvPr id="5" name="Segnaposto piè di pagina 1">
            <a:extLst>
              <a:ext uri="{FF2B5EF4-FFF2-40B4-BE49-F238E27FC236}">
                <a16:creationId xmlns:a16="http://schemas.microsoft.com/office/drawing/2014/main" id="{F125DD22-78AB-26F7-50F1-40D77BCDFC15}"/>
              </a:ext>
            </a:extLst>
          </p:cNvPr>
          <p:cNvSpPr>
            <a:spLocks noGrp="1"/>
          </p:cNvSpPr>
          <p:nvPr>
            <p:ph type="ftr" sz="quarter" idx="11"/>
          </p:nvPr>
        </p:nvSpPr>
        <p:spPr>
          <a:xfrm>
            <a:off x="838200" y="6199460"/>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1455482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10515600" cy="877888"/>
          </a:xfrm>
        </p:spPr>
        <p:txBody>
          <a:bodyPr anchor="ctr">
            <a:normAutofit/>
          </a:bodyPr>
          <a:lstStyle/>
          <a:p>
            <a:r>
              <a:rPr lang="en-GB" dirty="0"/>
              <a:t>Analysing results</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412595" y="1761738"/>
            <a:ext cx="4728117" cy="4959737"/>
          </a:xfrm>
        </p:spPr>
        <p:txBody>
          <a:bodyPr>
            <a:normAutofit lnSpcReduction="10000"/>
          </a:bodyPr>
          <a:lstStyle/>
          <a:p>
            <a:r>
              <a:rPr lang="en-GB" sz="2200" dirty="0"/>
              <a:t>The </a:t>
            </a:r>
            <a:r>
              <a:rPr lang="en-GB" sz="2200" b="1" dirty="0"/>
              <a:t>first step </a:t>
            </a:r>
            <a:r>
              <a:rPr lang="en-GB" sz="2200" dirty="0"/>
              <a:t>of digital research, gathering information is realized through search engines.</a:t>
            </a:r>
          </a:p>
          <a:p>
            <a:r>
              <a:rPr lang="en-GB" sz="2200" dirty="0"/>
              <a:t>The </a:t>
            </a:r>
            <a:r>
              <a:rPr lang="en-GB" sz="2200" b="1" dirty="0"/>
              <a:t>second step </a:t>
            </a:r>
            <a:r>
              <a:rPr lang="en-GB" sz="2200" dirty="0"/>
              <a:t>is about choosing which of the information you gathered is relevant and can be used to your benefit. </a:t>
            </a:r>
          </a:p>
          <a:p>
            <a:r>
              <a:rPr lang="en-GB" sz="2200" dirty="0"/>
              <a:t>This requires a thorough review of the material gathered. </a:t>
            </a:r>
          </a:p>
          <a:p>
            <a:r>
              <a:rPr lang="en-GB" sz="2200" dirty="0"/>
              <a:t>Experienced researchers use this step to extract new keywords to dive deeper into a topics by initiating new searches or refining old ones (by adding new keywords or changing previously used ones).</a:t>
            </a:r>
          </a:p>
          <a:p>
            <a:pPr marL="0" indent="0">
              <a:buNone/>
            </a:pPr>
            <a:endParaRPr lang="en-GB" sz="2400" dirty="0">
              <a:latin typeface="+mj-lt"/>
            </a:endParaRPr>
          </a:p>
          <a:p>
            <a:endParaRPr lang="en-GB" sz="2400"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9</a:t>
            </a:fld>
            <a:endParaRPr lang="en-US" dirty="0"/>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Research</a:t>
            </a:r>
          </a:p>
        </p:txBody>
      </p:sp>
      <p:pic>
        <p:nvPicPr>
          <p:cNvPr id="7" name="Picture 6">
            <a:extLst>
              <a:ext uri="{FF2B5EF4-FFF2-40B4-BE49-F238E27FC236}">
                <a16:creationId xmlns:a16="http://schemas.microsoft.com/office/drawing/2014/main" id="{33385F06-4CC7-5B0D-7BE5-E307831A9075}"/>
              </a:ext>
            </a:extLst>
          </p:cNvPr>
          <p:cNvPicPr>
            <a:picLocks noChangeAspect="1"/>
          </p:cNvPicPr>
          <p:nvPr/>
        </p:nvPicPr>
        <p:blipFill>
          <a:blip r:embed="rId2"/>
          <a:stretch>
            <a:fillRect/>
          </a:stretch>
        </p:blipFill>
        <p:spPr>
          <a:xfrm>
            <a:off x="5610676" y="1396613"/>
            <a:ext cx="6391774" cy="4959737"/>
          </a:xfrm>
          <a:prstGeom prst="rect">
            <a:avLst/>
          </a:prstGeom>
        </p:spPr>
      </p:pic>
    </p:spTree>
    <p:extLst>
      <p:ext uri="{BB962C8B-B14F-4D97-AF65-F5344CB8AC3E}">
        <p14:creationId xmlns:p14="http://schemas.microsoft.com/office/powerpoint/2010/main" val="1948260607"/>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4B60E1-EF41-400A-956F-7CF1CE3887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9b88ca-66eb-4a97-99d4-e4839274e101"/>
    <ds:schemaRef ds:uri="c944d2af-eeed-4acc-b052-3107ab9b10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34F8FF-E55C-4AE5-8883-F732364F67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986</TotalTime>
  <Words>5865</Words>
  <Application>Microsoft Office PowerPoint</Application>
  <PresentationFormat>Widescreen</PresentationFormat>
  <Paragraphs>501</Paragraphs>
  <Slides>62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Calibri</vt:lpstr>
      <vt:lpstr>Calibri Light</vt:lpstr>
      <vt:lpstr>Segoe UI</vt:lpstr>
      <vt:lpstr>Söhne</vt:lpstr>
      <vt:lpstr>Symbol</vt:lpstr>
      <vt:lpstr>Times New Roman</vt:lpstr>
      <vt:lpstr>Wingdings</vt:lpstr>
      <vt:lpstr>Tema1</vt:lpstr>
      <vt:lpstr>PowerPoint Presentation</vt:lpstr>
      <vt:lpstr>Course: VET Module: Horizontal Skills Learning Unit: Digital Skills</vt:lpstr>
      <vt:lpstr>Contents</vt:lpstr>
      <vt:lpstr>What is Digital Research?</vt:lpstr>
      <vt:lpstr>Tools for Digital Research</vt:lpstr>
      <vt:lpstr>Using Search Engines</vt:lpstr>
      <vt:lpstr>Using Search Engines</vt:lpstr>
      <vt:lpstr>Search Engine Tips</vt:lpstr>
      <vt:lpstr>Analysing results</vt:lpstr>
      <vt:lpstr>Artificial Intelligence and Digital Research</vt:lpstr>
      <vt:lpstr>Threats in Cyberspace</vt:lpstr>
      <vt:lpstr>Practical Activity #1</vt:lpstr>
      <vt:lpstr>PowerPoint Presentation</vt:lpstr>
      <vt:lpstr>PowerPoint Presentation</vt:lpstr>
      <vt:lpstr>Contents</vt:lpstr>
      <vt:lpstr>What is Digital Communication and Collaboration?</vt:lpstr>
      <vt:lpstr>Digital Platforms</vt:lpstr>
      <vt:lpstr>Digital Platforms: communication</vt:lpstr>
      <vt:lpstr>Digital Platforms: collaboration</vt:lpstr>
      <vt:lpstr>Digital Platforms: social media tools</vt:lpstr>
      <vt:lpstr>Digital Platforms: management tools</vt:lpstr>
      <vt:lpstr>Digital Platforms: management tools - benefits</vt:lpstr>
      <vt:lpstr>Revolutionising farming! real world examples</vt:lpstr>
      <vt:lpstr>Practical Activity #2</vt:lpstr>
      <vt:lpstr>PowerPoint Presentation</vt:lpstr>
      <vt:lpstr>PowerPoint Presentation</vt:lpstr>
      <vt:lpstr>Contents</vt:lpstr>
      <vt:lpstr>What is E-Commerce?</vt:lpstr>
      <vt:lpstr>E-Commerce and farming</vt:lpstr>
      <vt:lpstr>E-Commerce and farming: a new model</vt:lpstr>
      <vt:lpstr>E-Commerce categories</vt:lpstr>
      <vt:lpstr>E-Commerce platforms</vt:lpstr>
      <vt:lpstr>E-Commerce in farming (1/2)</vt:lpstr>
      <vt:lpstr>E-Commerce in farming (2/2)</vt:lpstr>
      <vt:lpstr>E-Commerce in farming: success tips (1/2)</vt:lpstr>
      <vt:lpstr>E-Commerce in farming: success tips (2/2)</vt:lpstr>
      <vt:lpstr>Activity#3</vt:lpstr>
      <vt:lpstr>PowerPoint Presentation</vt:lpstr>
      <vt:lpstr>PowerPoint Presentation</vt:lpstr>
      <vt:lpstr>Contents</vt:lpstr>
      <vt:lpstr>What is Digital Marketing?</vt:lpstr>
      <vt:lpstr>Digital Marketing for farmers</vt:lpstr>
      <vt:lpstr>Digital Marketing: understanding customers</vt:lpstr>
      <vt:lpstr>Digital Marketing: designing a strategy</vt:lpstr>
      <vt:lpstr>Digital Marketing: marketing methodologies</vt:lpstr>
      <vt:lpstr>Digital Marketing: marketing methodologies</vt:lpstr>
      <vt:lpstr>Digital Marketing: tools</vt:lpstr>
      <vt:lpstr>Activity #4</vt:lpstr>
      <vt:lpstr>PowerPoint Presentation</vt:lpstr>
      <vt:lpstr>PowerPoint Presentation</vt:lpstr>
      <vt:lpstr>PowerPoint Presentation</vt:lpstr>
      <vt:lpstr>Contents</vt:lpstr>
      <vt:lpstr>What is E-Learning?</vt:lpstr>
      <vt:lpstr>Why is E-Learning important? (1/2)</vt:lpstr>
      <vt:lpstr>Why is E-Learning important? (2/2)</vt:lpstr>
      <vt:lpstr>Types of e-Learning </vt:lpstr>
      <vt:lpstr>E-Learning platforms</vt:lpstr>
      <vt:lpstr>Practical Assignment#5</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Katerina Triantafyllidi</cp:lastModifiedBy>
  <cp:revision>96</cp:revision>
  <dcterms:created xsi:type="dcterms:W3CDTF">2022-08-02T09:54:50Z</dcterms:created>
  <dcterms:modified xsi:type="dcterms:W3CDTF">2024-02-29T12:34:32Z</dcterms:modified>
</cp:coreProperties>
</file>