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ppt/changesInfos/changesInfo1.xml" ContentType="application/vnd.ms-powerpoint.changesinfo+xml"/>
  <Override PartName="/docProps/core.xml" ContentType="application/vnd.openxmlformats-package.core-properties+xml"/>
  <Override PartName="/ppt/revisionInfo.xml" ContentType="application/vnd.ms-powerpoint.revisioninfo+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7" r:id="rId3"/>
    <p:sldMasterId id="2147483694" r:id="rId4"/>
  </p:sldMasterIdLst>
  <p:sldIdLst>
    <p:sldId id="265" r:id="rId5"/>
    <p:sldId id="256" r:id="rId6"/>
    <p:sldId id="260" r:id="rId7"/>
    <p:sldId id="269" r:id="rId8"/>
    <p:sldId id="267"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68" r:id="rId24"/>
    <p:sldId id="263" r:id="rId25"/>
    <p:sldId id="261" r:id="rId26"/>
    <p:sldId id="271" r:id="rId27"/>
    <p:sldId id="270" r:id="rId28"/>
    <p:sldId id="272" r:id="rId29"/>
    <p:sldId id="287" r:id="rId30"/>
    <p:sldId id="288" r:id="rId31"/>
    <p:sldId id="289"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7" r:id="rId48"/>
    <p:sldId id="308" r:id="rId49"/>
    <p:sldId id="309" r:id="rId50"/>
    <p:sldId id="310" r:id="rId51"/>
    <p:sldId id="311" r:id="rId52"/>
    <p:sldId id="312" r:id="rId53"/>
    <p:sldId id="313" r:id="rId54"/>
    <p:sldId id="305" r:id="rId55"/>
    <p:sldId id="306" r:id="rId56"/>
    <p:sldId id="314" r:id="rId57"/>
    <p:sldId id="321" r:id="rId58"/>
    <p:sldId id="320" r:id="rId59"/>
    <p:sldId id="322" r:id="rId60"/>
    <p:sldId id="266" r:id="rId6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70BC29-C921-4E27-AD47-00244E3F9A82}" v="5" dt="2024-03-15T10:21:51.8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viewProps" Target="viewProps.xml"/><Relationship Id="rId68" Type="http://schemas.openxmlformats.org/officeDocument/2006/relationships/customXml" Target="../customXml/item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69" Type="http://schemas.openxmlformats.org/officeDocument/2006/relationships/customXml" Target="../customXml/item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oannis Thermos" userId="0b87edb5547b8f91" providerId="LiveId" clId="{FF70BC29-C921-4E27-AD47-00244E3F9A82}"/>
    <pc:docChg chg="undo custSel addSld delSld modSld">
      <pc:chgData name="Ioannis Thermos" userId="0b87edb5547b8f91" providerId="LiveId" clId="{FF70BC29-C921-4E27-AD47-00244E3F9A82}" dt="2024-03-15T10:21:50.311" v="6"/>
      <pc:docMkLst>
        <pc:docMk/>
      </pc:docMkLst>
      <pc:sldChg chg="add del">
        <pc:chgData name="Ioannis Thermos" userId="0b87edb5547b8f91" providerId="LiveId" clId="{FF70BC29-C921-4E27-AD47-00244E3F9A82}" dt="2024-03-15T10:21:50.311" v="6"/>
        <pc:sldMkLst>
          <pc:docMk/>
          <pc:sldMk cId="2365202717" sldId="256"/>
        </pc:sldMkLst>
      </pc:sldChg>
      <pc:sldChg chg="add del">
        <pc:chgData name="Ioannis Thermos" userId="0b87edb5547b8f91" providerId="LiveId" clId="{FF70BC29-C921-4E27-AD47-00244E3F9A82}" dt="2024-03-15T10:21:50.311" v="6"/>
        <pc:sldMkLst>
          <pc:docMk/>
          <pc:sldMk cId="511451301" sldId="260"/>
        </pc:sldMkLst>
      </pc:sldChg>
      <pc:sldChg chg="add del">
        <pc:chgData name="Ioannis Thermos" userId="0b87edb5547b8f91" providerId="LiveId" clId="{FF70BC29-C921-4E27-AD47-00244E3F9A82}" dt="2024-03-15T10:21:50.311" v="6"/>
        <pc:sldMkLst>
          <pc:docMk/>
          <pc:sldMk cId="1666243206" sldId="267"/>
        </pc:sldMkLst>
      </pc:sldChg>
      <pc:sldChg chg="add del">
        <pc:chgData name="Ioannis Thermos" userId="0b87edb5547b8f91" providerId="LiveId" clId="{FF70BC29-C921-4E27-AD47-00244E3F9A82}" dt="2024-03-15T10:21:50.311" v="6"/>
        <pc:sldMkLst>
          <pc:docMk/>
          <pc:sldMk cId="945121077" sldId="269"/>
        </pc:sldMkLst>
      </pc:sldChg>
      <pc:sldChg chg="add del">
        <pc:chgData name="Ioannis Thermos" userId="0b87edb5547b8f91" providerId="LiveId" clId="{FF70BC29-C921-4E27-AD47-00244E3F9A82}" dt="2024-03-15T10:21:50.311" v="6"/>
        <pc:sldMkLst>
          <pc:docMk/>
          <pc:sldMk cId="2672983589" sldId="273"/>
        </pc:sldMkLst>
      </pc:sldChg>
      <pc:sldChg chg="add del">
        <pc:chgData name="Ioannis Thermos" userId="0b87edb5547b8f91" providerId="LiveId" clId="{FF70BC29-C921-4E27-AD47-00244E3F9A82}" dt="2024-03-15T10:21:50.311" v="6"/>
        <pc:sldMkLst>
          <pc:docMk/>
          <pc:sldMk cId="2533263549" sldId="274"/>
        </pc:sldMkLst>
      </pc:sldChg>
      <pc:sldChg chg="add del">
        <pc:chgData name="Ioannis Thermos" userId="0b87edb5547b8f91" providerId="LiveId" clId="{FF70BC29-C921-4E27-AD47-00244E3F9A82}" dt="2024-03-15T10:21:50.311" v="6"/>
        <pc:sldMkLst>
          <pc:docMk/>
          <pc:sldMk cId="600435449" sldId="275"/>
        </pc:sldMkLst>
      </pc:sldChg>
      <pc:sldChg chg="add del">
        <pc:chgData name="Ioannis Thermos" userId="0b87edb5547b8f91" providerId="LiveId" clId="{FF70BC29-C921-4E27-AD47-00244E3F9A82}" dt="2024-03-15T10:21:50.311" v="6"/>
        <pc:sldMkLst>
          <pc:docMk/>
          <pc:sldMk cId="100110761" sldId="276"/>
        </pc:sldMkLst>
      </pc:sldChg>
      <pc:sldChg chg="add del">
        <pc:chgData name="Ioannis Thermos" userId="0b87edb5547b8f91" providerId="LiveId" clId="{FF70BC29-C921-4E27-AD47-00244E3F9A82}" dt="2024-03-15T10:21:50.311" v="6"/>
        <pc:sldMkLst>
          <pc:docMk/>
          <pc:sldMk cId="2163488507" sldId="277"/>
        </pc:sldMkLst>
      </pc:sldChg>
      <pc:sldChg chg="add del">
        <pc:chgData name="Ioannis Thermos" userId="0b87edb5547b8f91" providerId="LiveId" clId="{FF70BC29-C921-4E27-AD47-00244E3F9A82}" dt="2024-03-15T10:21:50.311" v="6"/>
        <pc:sldMkLst>
          <pc:docMk/>
          <pc:sldMk cId="2727308275" sldId="278"/>
        </pc:sldMkLst>
      </pc:sldChg>
      <pc:sldChg chg="add del">
        <pc:chgData name="Ioannis Thermos" userId="0b87edb5547b8f91" providerId="LiveId" clId="{FF70BC29-C921-4E27-AD47-00244E3F9A82}" dt="2024-03-15T10:21:50.311" v="6"/>
        <pc:sldMkLst>
          <pc:docMk/>
          <pc:sldMk cId="2494745412" sldId="279"/>
        </pc:sldMkLst>
      </pc:sldChg>
      <pc:sldChg chg="modSp add del mod">
        <pc:chgData name="Ioannis Thermos" userId="0b87edb5547b8f91" providerId="LiveId" clId="{FF70BC29-C921-4E27-AD47-00244E3F9A82}" dt="2024-03-15T10:21:50.311" v="6"/>
        <pc:sldMkLst>
          <pc:docMk/>
          <pc:sldMk cId="3430766396" sldId="280"/>
        </pc:sldMkLst>
        <pc:spChg chg="mod">
          <ac:chgData name="Ioannis Thermos" userId="0b87edb5547b8f91" providerId="LiveId" clId="{FF70BC29-C921-4E27-AD47-00244E3F9A82}" dt="2024-03-15T10:21:50.311" v="6"/>
          <ac:spMkLst>
            <pc:docMk/>
            <pc:sldMk cId="3430766396" sldId="280"/>
            <ac:spMk id="3" creationId="{78EEE677-F961-227B-5672-4798FA00061F}"/>
          </ac:spMkLst>
        </pc:spChg>
      </pc:sldChg>
      <pc:sldChg chg="add del">
        <pc:chgData name="Ioannis Thermos" userId="0b87edb5547b8f91" providerId="LiveId" clId="{FF70BC29-C921-4E27-AD47-00244E3F9A82}" dt="2024-03-15T10:21:50.311" v="6"/>
        <pc:sldMkLst>
          <pc:docMk/>
          <pc:sldMk cId="2563317193" sldId="281"/>
        </pc:sldMkLst>
      </pc:sldChg>
      <pc:sldChg chg="add del">
        <pc:chgData name="Ioannis Thermos" userId="0b87edb5547b8f91" providerId="LiveId" clId="{FF70BC29-C921-4E27-AD47-00244E3F9A82}" dt="2024-03-15T10:21:50.311" v="6"/>
        <pc:sldMkLst>
          <pc:docMk/>
          <pc:sldMk cId="2716357969" sldId="28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2E08E8E-E96E-4FE3-0CCE-F3DBCE76266F}"/>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609C0BE-5139-0797-AA4E-EAC88C2491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688CAF44-B6ED-27BA-50EF-94679EDEAC0D}"/>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5" name="Θέση υποσέλιδου 4">
            <a:extLst>
              <a:ext uri="{FF2B5EF4-FFF2-40B4-BE49-F238E27FC236}">
                <a16:creationId xmlns:a16="http://schemas.microsoft.com/office/drawing/2014/main" id="{74B18D3C-9DFC-9B26-67EE-54E213D382A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E188CEF-0BD0-67F0-AAFA-19A876D09033}"/>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744250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6BF654-D2D0-5E50-B90D-58EB1468B0F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B7C04B73-533F-CA7B-3AA4-E63F273C3569}"/>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FB78EAF9-3933-D166-4ECF-03A48D404D2C}"/>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5" name="Θέση υποσέλιδου 4">
            <a:extLst>
              <a:ext uri="{FF2B5EF4-FFF2-40B4-BE49-F238E27FC236}">
                <a16:creationId xmlns:a16="http://schemas.microsoft.com/office/drawing/2014/main" id="{ECA401DE-ABD7-32D8-E3C7-E21B78DEC94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3FA54CD1-6421-25C4-26EF-67401C122C77}"/>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202577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8B514E57-4C5B-31CA-CD50-5708F2E91A09}"/>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520DA891-A419-0187-5ED2-6C7F369FA3E8}"/>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4E0AA4-22E1-0853-EA9D-A5A3CE427C38}"/>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5" name="Θέση υποσέλιδου 4">
            <a:extLst>
              <a:ext uri="{FF2B5EF4-FFF2-40B4-BE49-F238E27FC236}">
                <a16:creationId xmlns:a16="http://schemas.microsoft.com/office/drawing/2014/main" id="{1A5C72A5-2D02-E027-4368-EF40CC0C77B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8F37C64B-6830-66A8-B829-6FF449DE3CD5}"/>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21618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40419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9940808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264335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899747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66225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44238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622744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73181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FE15DD-AF33-390B-1DAB-7649AB334FBF}"/>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9CD2E303-9234-7744-237E-FD0AA9FA160A}"/>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EF1715E7-4F78-956E-B675-8B0EF8AF7E2B}"/>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5" name="Θέση υποσέλιδου 4">
            <a:extLst>
              <a:ext uri="{FF2B5EF4-FFF2-40B4-BE49-F238E27FC236}">
                <a16:creationId xmlns:a16="http://schemas.microsoft.com/office/drawing/2014/main" id="{4FF26FFD-BFAF-3016-3CC9-54422D2EB5F1}"/>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DF67086D-1683-00EB-134A-52A892C63F17}"/>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37618178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23046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41224479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7885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515068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71511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1377351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36920018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4715947"/>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931547"/>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6643313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BE5CD0-9FDA-C4EF-31E1-663B8855A1CB}"/>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771695C4-79C5-F4F1-691D-3DCDAEF1F8E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E495F5ED-C825-385D-65E0-1D95B769136C}"/>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5" name="Θέση υποσέλιδου 4">
            <a:extLst>
              <a:ext uri="{FF2B5EF4-FFF2-40B4-BE49-F238E27FC236}">
                <a16:creationId xmlns:a16="http://schemas.microsoft.com/office/drawing/2014/main" id="{E421F75C-0A14-0799-50DC-40D5185051A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1FF6EBD-EEBA-F8FA-524E-7FC7A2B9D7B6}"/>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251988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7493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3371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2595292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56645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129877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80533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576507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599961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7875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9116118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132193-DBFB-F9A7-887C-3F5FB1122A1B}"/>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578325D-9035-B44F-1C51-0581529AB51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2E6DA012-FD24-9AEC-2556-4EBF999E09B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A02B465A-0FB9-177A-B487-032BC7FD96A9}"/>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6" name="Θέση υποσέλιδου 5">
            <a:extLst>
              <a:ext uri="{FF2B5EF4-FFF2-40B4-BE49-F238E27FC236}">
                <a16:creationId xmlns:a16="http://schemas.microsoft.com/office/drawing/2014/main" id="{ADEE2ED2-EF78-1452-B2C9-77ADF3033E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5922F70-BE5A-1115-C5FC-DD8221BA4716}"/>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19682582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87896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230671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3464520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4457081"/>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8446175"/>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86980978"/>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05008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1029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939627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6095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702734-7479-7CD7-779E-0EEB5D4049B4}"/>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432213E-BF6F-78B7-5E38-4F3493AD87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B3C19FD0-D0C0-64C0-446E-A38FF2A5147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123CD200-13AD-2776-8003-3588398DE5F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5E92EF4B-5B08-94E1-B73B-822C819642E7}"/>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E6E35C41-8052-F008-CC78-8B76129A92E1}"/>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8" name="Θέση υποσέλιδου 7">
            <a:extLst>
              <a:ext uri="{FF2B5EF4-FFF2-40B4-BE49-F238E27FC236}">
                <a16:creationId xmlns:a16="http://schemas.microsoft.com/office/drawing/2014/main" id="{904B919A-B1D6-4999-6C7A-E3A19318C3A0}"/>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67C7352-3AB6-6128-63B2-BB876AEC4342}"/>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21099710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1471581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134028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956587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2010797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175134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2727844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4711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370318044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43320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308509"/>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2F7F8C-A656-7B1C-3B49-6EAFB07BCAC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637794D-EFE7-BB0C-B1DD-627559E4C033}"/>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4" name="Θέση υποσέλιδου 3">
            <a:extLst>
              <a:ext uri="{FF2B5EF4-FFF2-40B4-BE49-F238E27FC236}">
                <a16:creationId xmlns:a16="http://schemas.microsoft.com/office/drawing/2014/main" id="{987FCA1B-6FB3-72C8-2378-F76D7D4078F4}"/>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9CEAF37-94FD-2E3D-234D-D2F316DD6F0F}"/>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344076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18984FF1-59B7-1729-1D49-8DAD3795B4D9}"/>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3" name="Θέση υποσέλιδου 2">
            <a:extLst>
              <a:ext uri="{FF2B5EF4-FFF2-40B4-BE49-F238E27FC236}">
                <a16:creationId xmlns:a16="http://schemas.microsoft.com/office/drawing/2014/main" id="{C2C9F964-2C17-C80D-72FD-4C2AAA21DE08}"/>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366369B6-14A5-9145-92F2-710330156C49}"/>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874854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C2B6899-6F96-9B2E-3920-48FAC103F4CF}"/>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F22A422D-45D1-6F78-3A80-22C8D112E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D18CD624-B280-5099-6CE2-4F709DFC61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D3D0395B-B0EC-C472-1BD3-E6DD5529D744}"/>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6" name="Θέση υποσέλιδου 5">
            <a:extLst>
              <a:ext uri="{FF2B5EF4-FFF2-40B4-BE49-F238E27FC236}">
                <a16:creationId xmlns:a16="http://schemas.microsoft.com/office/drawing/2014/main" id="{08C7009E-2C95-BCD2-F296-5C770E12FFD4}"/>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E27C2B8A-99A9-0E7F-9F70-88C11083E011}"/>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316900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A886D3-B77D-AB7E-CF41-286A6EE6B304}"/>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EEF3300D-5C05-AF08-83FF-6C1914D4BA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0D06FA76-2874-AD08-4A38-442F6FC178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A0C6D397-0CCC-A7AA-5F71-CBAEF2D8EAE5}"/>
              </a:ext>
            </a:extLst>
          </p:cNvPr>
          <p:cNvSpPr>
            <a:spLocks noGrp="1"/>
          </p:cNvSpPr>
          <p:nvPr>
            <p:ph type="dt" sz="half" idx="10"/>
          </p:nvPr>
        </p:nvSpPr>
        <p:spPr/>
        <p:txBody>
          <a:bodyPr/>
          <a:lstStyle/>
          <a:p>
            <a:fld id="{626F68D2-1612-47C4-87F1-F4B7197ABA38}" type="datetimeFigureOut">
              <a:rPr lang="el-GR" smtClean="0"/>
              <a:t>25/4/2024</a:t>
            </a:fld>
            <a:endParaRPr lang="el-GR"/>
          </a:p>
        </p:txBody>
      </p:sp>
      <p:sp>
        <p:nvSpPr>
          <p:cNvPr id="6" name="Θέση υποσέλιδου 5">
            <a:extLst>
              <a:ext uri="{FF2B5EF4-FFF2-40B4-BE49-F238E27FC236}">
                <a16:creationId xmlns:a16="http://schemas.microsoft.com/office/drawing/2014/main" id="{9BDC4695-4009-A20D-6FCC-08620E7C5C2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0A5BA9D-DB18-017C-5F68-9665FD4C7407}"/>
              </a:ext>
            </a:extLst>
          </p:cNvPr>
          <p:cNvSpPr>
            <a:spLocks noGrp="1"/>
          </p:cNvSpPr>
          <p:nvPr>
            <p:ph type="sldNum" sz="quarter" idx="12"/>
          </p:nvPr>
        </p:nvSpPr>
        <p:spPr/>
        <p:txBody>
          <a:bodyPr/>
          <a:lstStyle/>
          <a:p>
            <a:fld id="{F78BA0E1-CF9F-4020-87F3-C3CC90EB574E}" type="slidenum">
              <a:rPr lang="el-GR" smtClean="0"/>
              <a:t>‹#›</a:t>
            </a:fld>
            <a:endParaRPr lang="el-GR"/>
          </a:p>
        </p:txBody>
      </p:sp>
    </p:spTree>
    <p:extLst>
      <p:ext uri="{BB962C8B-B14F-4D97-AF65-F5344CB8AC3E}">
        <p14:creationId xmlns:p14="http://schemas.microsoft.com/office/powerpoint/2010/main" val="246703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jp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image" Target="../media/image1.jp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theme" Target="../theme/theme4.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BD95EB8A-AE26-C8FB-B93D-A703B98FDC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C823CD6-B1D9-A7F2-0F35-94C2680445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E28CEB8-BE20-E3DE-161F-8D3B4EDEE9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26F68D2-1612-47C4-87F1-F4B7197ABA38}" type="datetimeFigureOut">
              <a:rPr lang="el-GR" smtClean="0"/>
              <a:t>25/4/2024</a:t>
            </a:fld>
            <a:endParaRPr lang="el-GR"/>
          </a:p>
        </p:txBody>
      </p:sp>
      <p:sp>
        <p:nvSpPr>
          <p:cNvPr id="5" name="Θέση υποσέλιδου 4">
            <a:extLst>
              <a:ext uri="{FF2B5EF4-FFF2-40B4-BE49-F238E27FC236}">
                <a16:creationId xmlns:a16="http://schemas.microsoft.com/office/drawing/2014/main" id="{290CC23F-BF1D-0CF5-DB33-AA48CEF12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F7E8BF6-FAE1-53F5-AF57-AC601C6598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8BA0E1-CF9F-4020-87F3-C3CC90EB574E}" type="slidenum">
              <a:rPr lang="el-GR" smtClean="0"/>
              <a:t>‹#›</a:t>
            </a:fld>
            <a:endParaRPr lang="el-GR"/>
          </a:p>
        </p:txBody>
      </p:sp>
    </p:spTree>
    <p:extLst>
      <p:ext uri="{BB962C8B-B14F-4D97-AF65-F5344CB8AC3E}">
        <p14:creationId xmlns:p14="http://schemas.microsoft.com/office/powerpoint/2010/main" val="42377665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Κάντε κλικ για να τροποποιήσετε το στυλ του τίτλου του σχήματος</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Ενότητα</a:t>
            </a:r>
            <a:r>
              <a:rPr lang="en-US" dirty="0"/>
              <a:t>: XXXXXXX / </a:t>
            </a:r>
            <a:r>
              <a:rPr lang="en-US" b="1" dirty="0"/>
              <a:t>Μαθησιακή Ενότητα</a:t>
            </a:r>
            <a:r>
              <a:rPr lang="en-US" dirty="0"/>
              <a:t>: YYYYYYYYY / </a:t>
            </a:r>
            <a:r>
              <a:rPr lang="en-US" b="1" dirty="0"/>
              <a:t>Υποενότητα</a:t>
            </a:r>
            <a:r>
              <a:rPr lang="en-US" dirty="0"/>
              <a:t>: ZZZZZZZZZZ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24414279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a:t>
            </a:fld>
            <a:endParaRPr lang="it-IT" dirty="0"/>
          </a:p>
        </p:txBody>
      </p:sp>
    </p:spTree>
    <p:extLst>
      <p:ext uri="{BB962C8B-B14F-4D97-AF65-F5344CB8AC3E}">
        <p14:creationId xmlns:p14="http://schemas.microsoft.com/office/powerpoint/2010/main" val="151367333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Κάντε κλικ για να τροποποιήσετε το στυλ του τίτλου του σχήματος</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Κάντε κλικ για να τροποποιήσετε τα στοιχεία του κειμένου του σχήματος</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Ενότητα</a:t>
            </a:r>
            <a:r>
              <a:rPr lang="en-US" dirty="0"/>
              <a:t>: XXXXXXX / </a:t>
            </a:r>
            <a:r>
              <a:rPr lang="en-US" b="1" dirty="0"/>
              <a:t>Μαθησιακή Ενότητα</a:t>
            </a:r>
            <a:r>
              <a:rPr lang="en-US" dirty="0"/>
              <a:t>: YYYYYYYYY / </a:t>
            </a:r>
            <a:r>
              <a:rPr lang="en-US" b="1" dirty="0"/>
              <a:t>Υποενότητα</a:t>
            </a:r>
            <a:r>
              <a:rPr lang="en-US" dirty="0"/>
              <a:t>: ZZZZZZZZZZ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t>‹#›</a:t>
            </a:fld>
            <a:endParaRPr lang="it-IT" dirty="0"/>
          </a:p>
        </p:txBody>
      </p:sp>
    </p:spTree>
    <p:extLst>
      <p:ext uri="{BB962C8B-B14F-4D97-AF65-F5344CB8AC3E}">
        <p14:creationId xmlns:p14="http://schemas.microsoft.com/office/powerpoint/2010/main" val="2427225096"/>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 id="2147483709" r:id="rId15"/>
    <p:sldLayoutId id="2147483710" r:id="rId16"/>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14.xml"/><Relationship Id="rId4" Type="http://schemas.openxmlformats.org/officeDocument/2006/relationships/image" Target="../media/image1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26.xml"/><Relationship Id="rId5" Type="http://schemas.openxmlformats.org/officeDocument/2006/relationships/image" Target="../media/image18.emf"/><Relationship Id="rId4" Type="http://schemas.openxmlformats.org/officeDocument/2006/relationships/image" Target="../media/image17.emf"/></Relationships>
</file>

<file path=ppt/slides/_rels/slide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26.xml"/><Relationship Id="rId4" Type="http://schemas.openxmlformats.org/officeDocument/2006/relationships/image" Target="../media/image2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14.xml"/><Relationship Id="rId5" Type="http://schemas.openxmlformats.org/officeDocument/2006/relationships/image" Target="../media/image7.emf"/><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42.xml"/><Relationship Id="rId5" Type="http://schemas.openxmlformats.org/officeDocument/2006/relationships/image" Target="../media/image34.emf"/><Relationship Id="rId4" Type="http://schemas.openxmlformats.org/officeDocument/2006/relationships/image" Target="../media/image33.emf"/></Relationships>
</file>

<file path=ppt/slides/_rels/slide4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58.xml"/></Relationships>
</file>

<file path=ppt/slides/_rels/slide4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8.xml"/></Relationships>
</file>

<file path=ppt/slides/_rels/slide5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58.xml"/></Relationships>
</file>

<file path=ppt/slides/_rels/slide52.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5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57.xml"/><Relationship Id="rId1" Type="http://schemas.openxmlformats.org/officeDocument/2006/relationships/video" Target="https://www.youtube.com/embed/FM0X1NNZ4Jk?feature=oembed"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57.xml"/><Relationship Id="rId1" Type="http://schemas.openxmlformats.org/officeDocument/2006/relationships/video" Target="https://www.youtube.com/embed/ZX7SOhk97hA?feature=oembed"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57.xml"/><Relationship Id="rId1" Type="http://schemas.openxmlformats.org/officeDocument/2006/relationships/video" Target="https://www.youtube.com/embed/Tl1YkbdcEgU?feature=oembe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180730" y="681037"/>
            <a:ext cx="9854214"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358806" y="1690688"/>
            <a:ext cx="5189738" cy="4351338"/>
          </a:xfrm>
        </p:spPr>
        <p:txBody>
          <a:bodyPr>
            <a:normAutofit/>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 γεωργικός τομέας της Ευρώπης: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τεχνολογίες πληροφορίων και επικοινωνίας</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στη γεωργία, η προσαρμογή και η ανάπτυξή τους δεν είναι πάντα θετικές, καθώς υποφέρουν από την έλλειψη νέων ανθρώπων στη γεωργία. Επιπλέον, οι χώρες που έχουν ένα πλαίσιο μικροκαλλιεργητών αντιμετωπίζουν σοβαρό εμπόδιο στην επενδυτική ικανότητα για αυτοματοποίηση. Η διαθεσιμότητα πρόσβασης στο Διαδίκτυο θεωρείται πολύ συχνά ένα μεγάλο ζήτημα που εμποδίζει τη χρήση των ΤΠΕ στη γεωργία.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10</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contenuto 2">
            <a:extLst>
              <a:ext uri="{FF2B5EF4-FFF2-40B4-BE49-F238E27FC236}">
                <a16:creationId xmlns:a16="http://schemas.microsoft.com/office/drawing/2014/main" id="{C140E266-9D50-5CDF-93D9-8E8A9CC7C2FE}"/>
              </a:ext>
            </a:extLst>
          </p:cNvPr>
          <p:cNvSpPr txBox="1">
            <a:spLocks/>
          </p:cNvSpPr>
          <p:nvPr/>
        </p:nvSpPr>
        <p:spPr>
          <a:xfrm>
            <a:off x="5859262" y="1690688"/>
            <a:ext cx="6161101"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Γεωργία ακριβείας στην Ελλάδα:</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Στην Ελλάδα και γενικά στον ευρωπαϊκό Νότο παρατηρείται καθυστέρηση στην εφαρμογή των συστημάτων αυτών. Αυτό αποδίδεται στις επικρατούσες συνθήκες </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οι</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οπ</a:t>
            </a:r>
            <a:r>
              <a:rPr kumimoji="0" lang="en-US" sz="1800"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οίες</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χαρα</a:t>
            </a:r>
            <a:r>
              <a:rPr kumimoji="0" lang="en-US" sz="1800"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κτηρίζοντ</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αι</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l-GR" sz="1800"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απο</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just" defTabSz="914400" rtl="0" eaLnBrk="1" fontAlgn="auto" latinLnBrk="0" hangingPunct="1">
              <a:lnSpc>
                <a:spcPct val="115000"/>
              </a:lnSpc>
              <a:spcBef>
                <a:spcPts val="600"/>
              </a:spcBef>
              <a:spcAft>
                <a:spcPts val="600"/>
              </a:spcAft>
              <a:buClrTx/>
              <a:buSzTx/>
              <a:buFont typeface="Arial" panose="020B0604020202020204" pitchFamily="34" charset="0"/>
              <a:buChar char="•"/>
              <a:tabLst/>
              <a:defRPr/>
            </a:pPr>
            <a:r>
              <a:rPr kumimoji="0" lang="en-US" sz="180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Μικρές φάρμες.</a:t>
            </a:r>
            <a:endParaRPr kumimoji="0" lang="en-US" sz="180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just" defTabSz="914400" rtl="0" eaLnBrk="1" fontAlgn="auto" latinLnBrk="0" hangingPunct="1">
              <a:lnSpc>
                <a:spcPct val="115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Αγρότες που είναι προσκολλημένοι στις παραδοσιακές μεθόδους παραγωγής και στις επιδοτήσεις προϊόντων.</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just" defTabSz="914400" rtl="0" eaLnBrk="1" fontAlgn="auto" latinLnBrk="0" hangingPunct="1">
              <a:lnSpc>
                <a:spcPct val="115000"/>
              </a:lnSpc>
              <a:spcBef>
                <a:spcPts val="600"/>
              </a:spcBef>
              <a:spcAft>
                <a:spcPts val="600"/>
              </a:spcAft>
              <a:buClrTx/>
              <a:buSzTx/>
              <a:buFont typeface="Arial" panose="020B0604020202020204" pitchFamily="34" charset="0"/>
              <a:buChar char="•"/>
              <a:tabLst/>
              <a:defRPr/>
            </a:pP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Α</a:t>
            </a:r>
            <a:r>
              <a:rPr kumimoji="0" lang="en-US" sz="1800"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γρότες</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με χαμηλό επίπεδο εκπαίδευσης.</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just" defTabSz="914400" rtl="0" eaLnBrk="1" fontAlgn="auto" latinLnBrk="0" hangingPunct="1">
              <a:lnSpc>
                <a:spcPct val="115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Έλλειψη ανεπτυγμένης τεχνολογίας για την εφαρμογή των μεθόδων γεωργίας ακριβείας για τις καλλιέργειες στον ευρωπαϊκό Νότο, ιδίως για τα οπωροκηπευτικά.</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3488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003177" y="565628"/>
            <a:ext cx="9969623"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575279"/>
            <a:ext cx="11004612" cy="4351338"/>
          </a:xfrm>
        </p:spPr>
        <p:txBody>
          <a:bodyPr>
            <a:noAutofit/>
          </a:bodyPr>
          <a:lstStyle/>
          <a:p>
            <a:pPr marL="0" indent="0" algn="ctr">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Υιοθέτηση της </a:t>
            </a:r>
            <a:r>
              <a:rPr lang="en-GB" sz="1800" b="1"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γεωργί</a:t>
            </a: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ας ακριβείας-</a:t>
            </a:r>
            <a:r>
              <a:rPr lang="el-GR" sz="1800" b="1" dirty="0">
                <a:solidFill>
                  <a:srgbClr val="808080"/>
                </a:solidFill>
                <a:latin typeface="Calibri" panose="020F0502020204030204" pitchFamily="34" charset="0"/>
                <a:ea typeface="Calibri" panose="020F0502020204030204" pitchFamily="34" charset="0"/>
                <a:cs typeface="Calibri" panose="020F0502020204030204" pitchFamily="34" charset="0"/>
              </a:rPr>
              <a:t>ΓΑ</a:t>
            </a:r>
            <a:endPar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marL="0" indent="0" algn="just">
              <a:buNone/>
            </a:pPr>
            <a:r>
              <a:rPr lang="en-US" sz="1800" b="1" dirty="0">
                <a:solidFill>
                  <a:srgbClr val="808080"/>
                </a:solidFill>
                <a:effectLst/>
                <a:latin typeface="Calibri" panose="020F0502020204030204" pitchFamily="34" charset="0"/>
                <a:ea typeface="Calibri" panose="020F0502020204030204" pitchFamily="34" charset="0"/>
                <a:cs typeface="Arial" panose="020B0604020202020204" pitchFamily="34" charset="0"/>
              </a:rPr>
              <a:t>Η γεωργία ακριβείας </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αναφέρεται στην εφαρμογή νέων γεωργικών πρακτικών (που βασίζονται ιδίως στο GPS), με στόχο την αύξηση ή τη διατήρηση των ρυθμών παραγωγής, τη χρήση λιγότερων εισροών κάθε είδους (αγροχημικά, νερό, ενέργεια), τη βελτίωση των περιθωρίων κέρδους και ταυτόχρονα την αύξηση της βιωσιμότητας. Ωστόσο, ο απλούστερος ορισμός της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δόθηκε</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 από τους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Gebbers</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 &amp;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Adamchuk</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 2010) ως "η εφαρμογή της σωστής εφαρμογής, στο σωστό μέρος, τη σωστή στιγμή".</a:t>
            </a:r>
          </a:p>
          <a:p>
            <a:pPr marL="0" indent="0" algn="just">
              <a:lnSpc>
                <a:spcPct val="115000"/>
              </a:lnSpc>
              <a:spcBef>
                <a:spcPts val="600"/>
              </a:spcBef>
              <a:spcAft>
                <a:spcPts val="600"/>
              </a:spcAft>
              <a:buNone/>
            </a:pP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Οι</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τεχνολογίες γεωργίας ακριβείας μπορούν να οριστούν ως ένα σύστημα γεωργίας που ανταποκρίνεται σε τρεις βασικές προκλήσεις:</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Βιώσιμη αύξηση της γεωργικής παραγωγικότητας και των εισοδημάτων - επισιτιστική ασφάλεια και οικονομική ανάπτυξη.</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 Προσαρμογή και οικοδόμηση ανθεκτικότητας στην κλιματική αλλαγή - προσαρμογή στην κλιματική αλλαγή.</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 Μείωση ή/και εξάλειψη των εκπομπών αερίων του θερμοκηπίου - μετριασμός των επιπτώσεων της κλιματικής αλλαγής</a:t>
            </a: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11</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308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251751" y="678494"/>
            <a:ext cx="9644850" cy="626524"/>
          </a:xfrm>
        </p:spPr>
        <p:txBody>
          <a:bodyPr>
            <a:no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642369"/>
            <a:ext cx="10515600" cy="4534594"/>
          </a:xfrm>
        </p:spPr>
        <p:txBody>
          <a:bodyPr>
            <a:normAutofit/>
          </a:bodyPr>
          <a:lstStyle/>
          <a:p>
            <a:pPr marL="0" indent="0" algn="ctr">
              <a:buNone/>
            </a:pPr>
            <a:r>
              <a:rPr lang="en-US" sz="1800" b="1" dirty="0"/>
              <a:t>Το GPS ως εργαλείο για τη γεωργία</a:t>
            </a:r>
          </a:p>
          <a:p>
            <a:pPr marL="0" indent="0" algn="just">
              <a:buNone/>
            </a:pPr>
            <a:r>
              <a:rPr lang="en-US" sz="1800" dirty="0"/>
              <a:t>Το GPS είναι ένα παγκόσμιο σύστημα ραδιοπλοήγησης που αποτελείται από έναν αστερισμό είκοσι τεσσάρων δορυφόρων και πέντε επίγειων σταθμών. Το GPS παρέχει συνεχή τρισδιάστατο εντοπισμό θέσης εικοσιτέσσερις ώρες την ημέρα σε στρατιωτικούς και πολιτικούς χρήστες σε όλο τον κόσμο.</a:t>
            </a:r>
          </a:p>
          <a:p>
            <a:pPr marL="0" indent="0" algn="just">
              <a:buNone/>
            </a:pPr>
            <a:endParaRPr lang="en-US" sz="1800" dirty="0"/>
          </a:p>
          <a:p>
            <a:pPr marL="0" indent="0">
              <a:buNone/>
            </a:pPr>
            <a:r>
              <a:rPr lang="en-US" sz="1800" dirty="0"/>
              <a:t>Το παγκόσμιο σύστημα εντοπισμού θέσης χωρίζεται σε τρία κύρια στοιχεία: </a:t>
            </a:r>
          </a:p>
          <a:p>
            <a:pPr marL="0" indent="0" algn="just">
              <a:buNone/>
            </a:pPr>
            <a:r>
              <a:rPr lang="en-US" sz="1800" b="1" dirty="0"/>
              <a:t>1.</a:t>
            </a:r>
            <a:r>
              <a:rPr lang="en-US" sz="1800" dirty="0"/>
              <a:t>Το τμήμα ελέγχου, το τμήμα χώρου και το τμήμα χρήστη. Το τμήμα ελέγχου είναι αποκλειστική ευθύνη του Υπουργείου Άμυνας, το οποίο αναλαμβάνει την κατασκευή, την εκτόξευση, τη συντήρηση και τη συνεχή παρακολούθηση όλων των δορυφόρων GPS.</a:t>
            </a:r>
          </a:p>
          <a:p>
            <a:pPr marL="0" indent="0" algn="just">
              <a:buNone/>
            </a:pPr>
            <a:r>
              <a:rPr lang="en-US" sz="1800" b="1" dirty="0"/>
              <a:t>2.</a:t>
            </a:r>
            <a:r>
              <a:rPr lang="en-US" sz="1800" dirty="0"/>
              <a:t>Το διαστημικό τμήμα αποτελείται από τον αστερισμό των δορυφόρων που βρίσκονται σε τροχιά γύρω από τη Γη. </a:t>
            </a:r>
          </a:p>
          <a:p>
            <a:pPr marL="0" indent="0" algn="just">
              <a:buNone/>
            </a:pPr>
            <a:r>
              <a:rPr lang="en-US" sz="1800" b="1" dirty="0"/>
              <a:t>3.</a:t>
            </a:r>
            <a:r>
              <a:rPr lang="en-US" sz="1800" dirty="0"/>
              <a:t>Το τμήμα χρήστη αποτελείται από όλους τους δέκτες GPS με βάση τη Γη.</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12</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745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8"/>
            <a:ext cx="10515600" cy="695002"/>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376040"/>
            <a:ext cx="10515600" cy="4980310"/>
          </a:xfrm>
        </p:spPr>
        <p:txBody>
          <a:bodyPr>
            <a:normAutofit/>
          </a:bodyPr>
          <a:lstStyle/>
          <a:p>
            <a:pPr marL="0" indent="0" algn="ctr">
              <a:buNone/>
            </a:pPr>
            <a:r>
              <a:rPr lang="en-US" sz="1800" b="1" dirty="0"/>
              <a:t>GIS ένα λογισμικό για τη γεωργία</a:t>
            </a:r>
            <a:r>
              <a:rPr lang="en-US" sz="1800" dirty="0"/>
              <a:t>:</a:t>
            </a:r>
          </a:p>
          <a:p>
            <a:pPr marL="0" indent="0" algn="just">
              <a:buNone/>
            </a:pPr>
            <a:r>
              <a:rPr lang="en-US" sz="1800" dirty="0"/>
              <a:t>Ένα ΓΣΠ (Γεωγραφικό Σύστημα Πληροφοριών) είναι μια δομή που αποτελείται από ένα ισχυρό σύνολο μέσων και τεχνολογιών που δεσμεύονται να αποκτούν, να αποθηκεύουν, να διαχειρίζονται, να μετασχηματίζουν, να αναλύουν και να απεικονίζουν χωρικά δεδομένα με γεωγραφική αναφορά, όπου κάθε έγγραφο ή γεγονός που αναφέρεται σε ένα συγκεκριμένο τμήμα της γήινης επιφάνειας αποτελεί παράδειγμα γεωγραφικής πληροφορίας.</a:t>
            </a:r>
            <a:endParaRPr lang="el-GR" sz="1800" dirty="0"/>
          </a:p>
          <a:p>
            <a:pPr marL="0" indent="0" algn="just">
              <a:buNone/>
            </a:pPr>
            <a:r>
              <a:rPr lang="en-US" sz="1800" dirty="0" err="1"/>
              <a:t>Έν</a:t>
            </a:r>
            <a:r>
              <a:rPr lang="en-US" sz="1800" dirty="0"/>
              <a:t>α ΓΣΠ είναι το βασικό τεχνικό εργαλείο για την ανάλυση της κατάστασης ενός τμήματος του εδάφους, τη διαχείριση των σχετικών δραστηριοτήτων και τον προγραμματισμό των επόμενων ενεργειών. Ορισμένες βασικές έννοιες: χαρτογραφία (κτηματολογικοί χάρτες), ορθοφωτογραφίες, επίπεδα δεδομένων.</a:t>
            </a:r>
          </a:p>
          <a:p>
            <a:pPr marL="0" indent="0" algn="just">
              <a:buNone/>
            </a:pPr>
            <a:r>
              <a:rPr lang="en-US" sz="1800" dirty="0"/>
              <a:t>Το λογισμικό ΓΣΠ διαχειρίζεται διαφορετικά είδη εισροών, ώστε να αναπαριστά διάφορες πτυχές της περιοχής ενδιαφέροντος. Τα γεωγραφικά δεδομένα είναι πληροφορίες σχετικά με την επιφάνεια της γης και τα αντικείμενα που βρίσκονται σε αυτήν. Υπάρχουν διάφορες πηγές ψηφιακών δεδομένων: χάρτες, αεροφωτογραφίες, δορυφορικές εικόνες, υπάρχοντες αναλογικοί πίνακες και δέκτες GPS. </a:t>
            </a:r>
          </a:p>
          <a:p>
            <a:pPr marL="0" indent="0" algn="just">
              <a:buNone/>
            </a:pPr>
            <a:r>
              <a:rPr lang="en-US" sz="1800" dirty="0"/>
              <a:t>Οι πιο συνηθισμένες μέθοδοι συλλογής δεδομένων από διάφορες πηγές περιλαμβάνουν την ψηφιοποίηση, τη σάρωση χαρτών, τα δορυφορικά δεδομένα, τη συλλογή δεδομένων στο πεδίο και άλλες. Ειδικότερα, οι δορυφόροι γήινων πόρων έχουν γίνει πηγή τεράστιου όγκου δεδομένων για εφαρμογές ΓΣΠ και γενικά μπορούν να εισαχθούν απευθείας στο λογισμικό.</a:t>
            </a:r>
          </a:p>
          <a:p>
            <a:pPr marL="0" indent="0" algn="just">
              <a:buNone/>
            </a:pPr>
            <a:endParaRPr lang="en-US" sz="1800" dirty="0"/>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13</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7663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837045"/>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056573" cy="4351338"/>
          </a:xfrm>
        </p:spPr>
        <p:txBody>
          <a:bodyPr>
            <a:normAutofit/>
          </a:bodyPr>
          <a:lstStyle/>
          <a:p>
            <a:pPr marL="0" indent="0" algn="ctr">
              <a:buNone/>
            </a:pPr>
            <a:r>
              <a:rPr lang="en-US" sz="1800" b="1" dirty="0"/>
              <a:t>Πώς λειτουργεί;</a:t>
            </a:r>
          </a:p>
          <a:p>
            <a:pPr marL="0" indent="0" algn="just">
              <a:buNone/>
            </a:pPr>
            <a:r>
              <a:rPr lang="en-US" sz="1800" dirty="0"/>
              <a:t>Για τον προσδιορισμό της θέσης μέσω του συστήματος, είναι απαραίτητη η χρήση ενός δέκτη. Διάφοροι παράγοντες επηρεάζουν την ποιότητα και την ακρίβεια του σήματος ενός δέκτη. Ο προσδιορισμός της θέσης ενός σημείου γίνεται σε 5 βήματα (Blewitt, 1997):</a:t>
            </a:r>
          </a:p>
          <a:p>
            <a:pPr marL="0" indent="0">
              <a:buNone/>
            </a:pPr>
            <a:r>
              <a:rPr lang="en-US" sz="1800" b="1" dirty="0"/>
              <a:t>1. </a:t>
            </a:r>
            <a:r>
              <a:rPr lang="el-GR" sz="1800" b="1" dirty="0"/>
              <a:t>Τριγωνισμός</a:t>
            </a:r>
            <a:endParaRPr lang="en-US" sz="1800" b="1" dirty="0"/>
          </a:p>
          <a:p>
            <a:pPr marL="0" indent="0">
              <a:buNone/>
            </a:pPr>
            <a:r>
              <a:rPr lang="en-US" sz="1800" b="1" dirty="0"/>
              <a:t>2. Μέτρηση της απόστασης από τους δορυφόρους.</a:t>
            </a:r>
          </a:p>
          <a:p>
            <a:pPr marL="0" indent="0">
              <a:buNone/>
            </a:pPr>
            <a:r>
              <a:rPr lang="en-US" sz="1800" b="1" dirty="0"/>
              <a:t>3. Συγχρονισμός ρολογιών δέκτη - δορυφόρου.</a:t>
            </a:r>
          </a:p>
          <a:p>
            <a:pPr marL="0" indent="0">
              <a:buNone/>
            </a:pPr>
            <a:r>
              <a:rPr lang="en-US" sz="1800" b="1" dirty="0"/>
              <a:t>4. Εύρεση της θέσης των δορυφόρων.</a:t>
            </a:r>
          </a:p>
          <a:p>
            <a:pPr marL="0" indent="0">
              <a:buNone/>
            </a:pPr>
            <a:r>
              <a:rPr lang="en-US" sz="1800" b="1" dirty="0"/>
              <a:t>5. Διόρθωση των καθυστερήσεων σήματος.</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14</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contenuto 2">
            <a:extLst>
              <a:ext uri="{FF2B5EF4-FFF2-40B4-BE49-F238E27FC236}">
                <a16:creationId xmlns:a16="http://schemas.microsoft.com/office/drawing/2014/main" id="{A81E4FCD-6359-6F06-59C2-1B2EFE4726A5}"/>
              </a:ext>
            </a:extLst>
          </p:cNvPr>
          <p:cNvSpPr txBox="1">
            <a:spLocks/>
          </p:cNvSpPr>
          <p:nvPr/>
        </p:nvSpPr>
        <p:spPr>
          <a:xfrm>
            <a:off x="6100069" y="1825625"/>
            <a:ext cx="58888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Τι μπορεί να κάνει η εφαρμογή GIS;</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Μπ</a:t>
            </a: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ορεί</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να συνδυάσει χωρικές και μη χωρικές χωρικές πληροφορίες. </a:t>
            </a:r>
          </a:p>
          <a:p>
            <a:pPr algn="just">
              <a:defRPr/>
            </a:pP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Σχεδιάζουν</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χάρτες, απεικονίζουν σε χάρτες τη χωρική κατανομή διαφόρων φαινομένων (π.χ. πληθυσμός ανά οικοδομικό </a:t>
            </a: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τετράγωνο</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r>
              <a:rPr kumimoji="0" lang="el-G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algn="just">
              <a:defRPr/>
            </a:pP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Προσθήκη</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διαγραφή και τροποποίηση υφιστάμενων χωρικών και μη χωρικών δεδομένων.</a:t>
            </a:r>
          </a:p>
          <a:p>
            <a:pPr algn="just">
              <a:defRPr/>
            </a:pP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Συνδυ</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ασμός και συσχέτιση δεδομένων από διαφορετικά επίπεδα πληροφοριών.</a:t>
            </a:r>
          </a:p>
          <a:p>
            <a:pPr algn="just">
              <a:defRPr/>
            </a:pP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Εκτέλεση</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απλών και σύνθετων χωρικών αναλύσεων και </a:t>
            </a: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χωρικών</a:t>
            </a:r>
            <a:r>
              <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lumMod val="65000"/>
                    <a:lumOff val="35000"/>
                  </a:prstClr>
                </a:solidFill>
                <a:effectLst/>
                <a:uLnTx/>
                <a:uFillTx/>
                <a:latin typeface="Calibri" panose="020F0502020204030204"/>
                <a:ea typeface="+mn-ea"/>
                <a:cs typeface="+mn-cs"/>
              </a:rPr>
              <a:t>συσχετίσεων</a:t>
            </a:r>
            <a:r>
              <a:rPr kumimoji="0" lang="el-GR"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rPr>
              <a:t>.</a:t>
            </a:r>
            <a:endParaRPr kumimoji="0" lang="en-US"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3317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8"/>
            <a:ext cx="10515600" cy="748268"/>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11155532" cy="4351338"/>
          </a:xfrm>
        </p:spPr>
        <p:txBody>
          <a:bodyPr>
            <a:normAutofit/>
          </a:bodyPr>
          <a:lstStyle/>
          <a:p>
            <a:pPr marL="0" indent="0" algn="ctr">
              <a:buNone/>
            </a:pPr>
            <a:r>
              <a:rPr lang="en-US" sz="1800" b="1" dirty="0"/>
              <a:t>Πλεονεκτήματα της χρήσης ΓΣΠ:</a:t>
            </a:r>
          </a:p>
          <a:p>
            <a:pPr algn="just"/>
            <a:r>
              <a:rPr lang="en-US" sz="1800" dirty="0"/>
              <a:t>Σχεδιάζουν χάρτες γρήγορα και φτηνά.</a:t>
            </a:r>
          </a:p>
          <a:p>
            <a:pPr algn="just"/>
            <a:r>
              <a:rPr lang="en-US" sz="1800" dirty="0" err="1"/>
              <a:t>Σχεδιάζουν</a:t>
            </a:r>
            <a:r>
              <a:rPr lang="en-US" sz="1800" dirty="0"/>
              <a:t> χάρτες για τυχόν ειδικές ανάγκες του χρήστη.</a:t>
            </a:r>
          </a:p>
          <a:p>
            <a:pPr algn="just"/>
            <a:r>
              <a:rPr lang="en-US" sz="1800" dirty="0" err="1"/>
              <a:t>Κάν</a:t>
            </a:r>
            <a:r>
              <a:rPr lang="el-GR" sz="1800" dirty="0" err="1"/>
              <a:t>ουν</a:t>
            </a:r>
            <a:r>
              <a:rPr lang="en-US" sz="1800" dirty="0"/>
              <a:t> το σχεδιασμό χαρτών δυνατό ακόμη και όταν δεν υπάρχει εξειδικευμένο προσωπικό.</a:t>
            </a:r>
          </a:p>
          <a:p>
            <a:pPr algn="just"/>
            <a:r>
              <a:rPr lang="en-US" sz="1800" dirty="0"/>
              <a:t>Επ</a:t>
            </a:r>
            <a:r>
              <a:rPr lang="en-US" sz="1800" dirty="0" err="1"/>
              <a:t>ιτρέ</a:t>
            </a:r>
            <a:r>
              <a:rPr lang="el-GR" sz="1800" dirty="0"/>
              <a:t>πουν</a:t>
            </a:r>
            <a:r>
              <a:rPr lang="en-US" sz="1800" dirty="0"/>
              <a:t> τον πειραματισμό με διαφορετικές γραφικές αναπαραστάσεις των ίδιων δεδομένων.</a:t>
            </a:r>
          </a:p>
          <a:p>
            <a:pPr algn="just"/>
            <a:r>
              <a:rPr lang="en-US" sz="1800" dirty="0" err="1"/>
              <a:t>Διευκ</a:t>
            </a:r>
            <a:r>
              <a:rPr lang="el-GR" sz="1800" dirty="0" err="1"/>
              <a:t>ολύνουν</a:t>
            </a:r>
            <a:r>
              <a:rPr lang="en-US" sz="1800" dirty="0"/>
              <a:t> του σχεδιασμού ενημερωμένων χαρτών όταν τα δεδομένα είναι ήδη σε ψηφιακή μορφή.</a:t>
            </a:r>
          </a:p>
          <a:p>
            <a:pPr algn="just"/>
            <a:r>
              <a:rPr lang="en-US" sz="1800" dirty="0" err="1"/>
              <a:t>Διευκ</a:t>
            </a:r>
            <a:r>
              <a:rPr lang="el-GR" sz="1800" dirty="0" err="1"/>
              <a:t>ολύνουν</a:t>
            </a:r>
            <a:r>
              <a:rPr lang="en-US" sz="1800" dirty="0"/>
              <a:t> </a:t>
            </a:r>
            <a:r>
              <a:rPr lang="en-US" sz="1800" dirty="0" err="1"/>
              <a:t>τη</a:t>
            </a:r>
            <a:r>
              <a:rPr lang="en-US" sz="1800" dirty="0"/>
              <a:t> στα</a:t>
            </a:r>
            <a:r>
              <a:rPr lang="en-US" sz="1800" dirty="0" err="1"/>
              <a:t>τιστική</a:t>
            </a:r>
            <a:r>
              <a:rPr lang="en-US" sz="1800" dirty="0"/>
              <a:t> α</a:t>
            </a:r>
            <a:r>
              <a:rPr lang="en-US" sz="1800" dirty="0" err="1"/>
              <a:t>νάλυση</a:t>
            </a:r>
            <a:r>
              <a:rPr lang="en-US" sz="1800" dirty="0"/>
              <a:t> των δεδομένων όταν απαιτείται για το σχεδιασμό χαρτών.</a:t>
            </a:r>
          </a:p>
          <a:p>
            <a:pPr algn="just"/>
            <a:r>
              <a:rPr lang="en-US" sz="1800" dirty="0"/>
              <a:t>Ελαχιστοποιούν τη χρήση των παραδοσιακών τυπωμένων χαρτών ως μέσο αποθήκευσης δεδομένων και μειώνουν έτσι τον αντίκτυπο της ταξινόμησης και της γενίκευσης των δεδομένων στην ποιότητα των δεδομένων.</a:t>
            </a:r>
          </a:p>
          <a:p>
            <a:pPr algn="just"/>
            <a:r>
              <a:rPr lang="en-US" sz="1800" dirty="0" err="1"/>
              <a:t>Σχεδιάζουν</a:t>
            </a:r>
            <a:r>
              <a:rPr lang="en-US" sz="1800" dirty="0"/>
              <a:t> </a:t>
            </a:r>
            <a:r>
              <a:rPr lang="en-US" sz="1800" dirty="0" err="1"/>
              <a:t>χάρτες</a:t>
            </a:r>
            <a:r>
              <a:rPr lang="en-US" sz="1800" dirty="0"/>
              <a:t> στους οποίους οι διαδικασίες γενίκευσης και επιλογής δεδομένων ορίζονται με ακρίβεια και εκτελούνται συστηματικά.</a:t>
            </a:r>
          </a:p>
          <a:p>
            <a:pPr algn="just"/>
            <a:r>
              <a:rPr lang="en-US" sz="1800" dirty="0" err="1"/>
              <a:t>Σχεδιάζουν</a:t>
            </a:r>
            <a:r>
              <a:rPr lang="en-US" sz="1800" dirty="0"/>
              <a:t> χάρτες που είναι δύσκολο να σχεδιαστούν με το χέρι, π.χ. τρισδιάστατους χάρτες.</a:t>
            </a:r>
          </a:p>
          <a:p>
            <a:pPr algn="just"/>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15</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63579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8"/>
            <a:ext cx="10515600" cy="686124"/>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10827058" cy="4351338"/>
          </a:xfrm>
        </p:spPr>
        <p:txBody>
          <a:bodyPr>
            <a:normAutofit/>
          </a:bodyPr>
          <a:lstStyle/>
          <a:p>
            <a:pPr marL="0" indent="0" algn="ctr">
              <a:buNone/>
            </a:pPr>
            <a:r>
              <a:rPr lang="en-US" sz="1800" b="1" dirty="0"/>
              <a:t>Τι δεδομένα μπορούμε να εισάγουμε σε ένα GIS;</a:t>
            </a:r>
          </a:p>
          <a:p>
            <a:pPr algn="just"/>
            <a:r>
              <a:rPr lang="en-US" sz="1800" dirty="0"/>
              <a:t>Χωρικά δεδομένα (με τη μορφή χαρτών, αεροφωτογραφιών, δορυφορικών εικόνων)</a:t>
            </a:r>
          </a:p>
          <a:p>
            <a:pPr algn="just"/>
            <a:r>
              <a:rPr lang="en-US" sz="1800" dirty="0"/>
              <a:t>Περιγραφικά δεδομένα (με τη μορφή παρατηρήσεων πεδίου, δεδομένων ερωτηματολογίου)</a:t>
            </a:r>
          </a:p>
          <a:p>
            <a:pPr marL="0" indent="0" algn="just">
              <a:buNone/>
            </a:pPr>
            <a:r>
              <a:rPr lang="en-US" sz="1800" dirty="0"/>
              <a:t>Τα παραπάνω δεδομένα εισάγονται μέσω τερματικών (περιγραφικά δεδομένα), ψηφιοποιημένων, σαρωμένων, μαγνητικών μέσων.</a:t>
            </a:r>
          </a:p>
          <a:p>
            <a:pPr marL="0" indent="0">
              <a:buNone/>
            </a:pPr>
            <a:r>
              <a:rPr lang="en-US" sz="1800" dirty="0"/>
              <a:t>	</a:t>
            </a:r>
          </a:p>
          <a:p>
            <a:pPr marL="0" indent="0">
              <a:buNone/>
            </a:pPr>
            <a:endParaRPr lang="en-US" sz="1800" dirty="0"/>
          </a:p>
          <a:p>
            <a:pPr marL="0" indent="0" algn="ctr">
              <a:buNone/>
            </a:pPr>
            <a:r>
              <a:rPr lang="en-US" sz="1800" b="1" dirty="0"/>
              <a:t>Γεωγραφικές-χωρικές πληροφορίες:</a:t>
            </a:r>
          </a:p>
          <a:p>
            <a:pPr algn="just"/>
            <a:r>
              <a:rPr lang="en-US" sz="1800" dirty="0"/>
              <a:t>Μορφή διανύσματος (vector)</a:t>
            </a:r>
            <a:r>
              <a:rPr lang="el-GR" sz="1800" dirty="0"/>
              <a:t>,</a:t>
            </a:r>
            <a:r>
              <a:rPr lang="en-US" sz="1800" dirty="0"/>
              <a:t> </a:t>
            </a:r>
            <a:r>
              <a:rPr lang="el-GR" sz="1800" dirty="0"/>
              <a:t>τ</a:t>
            </a:r>
            <a:r>
              <a:rPr lang="en-US" sz="1800" dirty="0"/>
              <a:t>ο βασικό δομικό στοιχείο είναι το τόξο που ορίζεται από τις συντεταγμένες (x, y) δύο σημείων (αρχή και τέλος).</a:t>
            </a:r>
          </a:p>
          <a:p>
            <a:pPr algn="just"/>
            <a:r>
              <a:rPr lang="en-US" sz="1800" dirty="0"/>
              <a:t>Μωσαϊκό ή Μωσαϊκό τύπου ή μορφή raster (raster)</a:t>
            </a:r>
            <a:r>
              <a:rPr lang="el-GR" sz="1800" dirty="0"/>
              <a:t>, τ</a:t>
            </a:r>
            <a:r>
              <a:rPr lang="en-US" sz="1800" dirty="0"/>
              <a:t>ο βασικό δομικό στοιχείο είναι το κύτταρο με γνωστές-καθορισμένες διαστάσεις. Είναι συνήθως ένα τετράγωνο ή εξάγωνο του οποίου οι κεντρικές συντεταγμένες είναι τετραγωνισμένες. </a:t>
            </a: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803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721635"/>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1" y="1825625"/>
            <a:ext cx="4497280" cy="4351338"/>
          </a:xfrm>
        </p:spPr>
        <p:txBody>
          <a:bodyPr>
            <a:normAutofit lnSpcReduction="10000"/>
          </a:bodyPr>
          <a:lstStyle/>
          <a:p>
            <a:pPr marL="0" indent="0" algn="ctr">
              <a:buNone/>
            </a:pPr>
            <a:r>
              <a:rPr lang="en-GB" sz="1800" b="1" dirty="0"/>
              <a:t>Τα χωρικά δεδομένα μπορεί να είναι:</a:t>
            </a:r>
          </a:p>
          <a:p>
            <a:pPr marL="0" indent="0" algn="just">
              <a:buNone/>
            </a:pPr>
            <a:r>
              <a:rPr lang="en-US" sz="1800" dirty="0"/>
              <a:t>1.</a:t>
            </a:r>
            <a:r>
              <a:rPr lang="en-US" sz="1800" b="1" dirty="0"/>
              <a:t>Τα σημεία, </a:t>
            </a:r>
            <a:r>
              <a:rPr lang="en-US" sz="1800" dirty="0"/>
              <a:t>είναι η απλούστερη μέθοδος αναπαράστασης με τη μορφή σημείου και αναφέρεται στις οντότητες που δεν έχουν (στη δεδομένη κλίμακα) καμία διάσταση στο χώρο.</a:t>
            </a:r>
          </a:p>
          <a:p>
            <a:pPr marL="0" indent="0" algn="just">
              <a:buNone/>
            </a:pPr>
            <a:r>
              <a:rPr lang="en-US" sz="1800" dirty="0"/>
              <a:t>2. Οι </a:t>
            </a:r>
            <a:r>
              <a:rPr lang="en-US" sz="1800" b="1" dirty="0"/>
              <a:t>γραμμές </a:t>
            </a:r>
            <a:r>
              <a:rPr lang="en-US" sz="1800" dirty="0"/>
              <a:t>είναι η μέθοδος απεικόνισης με τη μορφή ενός ευθύγραμμου τμήματος και αναπαρίσταται με τη χρήση δύο ζευγών συντεταγμένων των σημείων εκείνων που ορίζουν την αρχή και το τέλος του ευθύγραμμου τμήματος. (π.χ. ισοσκελείς καμπύλες).</a:t>
            </a:r>
          </a:p>
          <a:p>
            <a:pPr marL="0" indent="0" algn="just">
              <a:buNone/>
            </a:pPr>
            <a:r>
              <a:rPr lang="en-US" sz="1800" dirty="0"/>
              <a:t>3. </a:t>
            </a:r>
            <a:r>
              <a:rPr lang="en-US" sz="1800" b="1" dirty="0"/>
              <a:t>Πολύγωνα </a:t>
            </a:r>
            <a:r>
              <a:rPr lang="en-US" sz="1800" dirty="0"/>
              <a:t>είναι η μέθοδος απεικόνισης με τη μορφή πολυγώνων τα οποία αποτελούνται από συνεχή γραμμικά δεδομένα. (π.χ. δάσος).</a:t>
            </a:r>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BE0D695-90FC-CF4D-A6E4-DBE63C2EEDB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2330" y="4318441"/>
            <a:ext cx="2738120" cy="1802765"/>
          </a:xfrm>
          <a:prstGeom prst="rect">
            <a:avLst/>
          </a:prstGeom>
          <a:noFill/>
          <a:ln>
            <a:noFill/>
          </a:ln>
        </p:spPr>
      </p:pic>
      <p:pic>
        <p:nvPicPr>
          <p:cNvPr id="7" name="Picture 6">
            <a:extLst>
              <a:ext uri="{FF2B5EF4-FFF2-40B4-BE49-F238E27FC236}">
                <a16:creationId xmlns:a16="http://schemas.microsoft.com/office/drawing/2014/main" id="{8838DD67-DB53-9F0D-1947-FBD1E0ABAFB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78801" y="2416422"/>
            <a:ext cx="2965450" cy="1784350"/>
          </a:xfrm>
          <a:prstGeom prst="rect">
            <a:avLst/>
          </a:prstGeom>
          <a:noFill/>
          <a:ln>
            <a:noFill/>
          </a:ln>
        </p:spPr>
      </p:pic>
      <p:pic>
        <p:nvPicPr>
          <p:cNvPr id="8" name="Picture 7">
            <a:extLst>
              <a:ext uri="{FF2B5EF4-FFF2-40B4-BE49-F238E27FC236}">
                <a16:creationId xmlns:a16="http://schemas.microsoft.com/office/drawing/2014/main" id="{9F912124-500F-B855-7AB1-4A3FBAF5B3C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8959" y="1663728"/>
            <a:ext cx="2933700" cy="1696720"/>
          </a:xfrm>
          <a:prstGeom prst="rect">
            <a:avLst/>
          </a:prstGeom>
          <a:noFill/>
          <a:ln>
            <a:noFill/>
          </a:ln>
        </p:spPr>
      </p:pic>
    </p:spTree>
    <p:extLst>
      <p:ext uri="{BB962C8B-B14F-4D97-AF65-F5344CB8AC3E}">
        <p14:creationId xmlns:p14="http://schemas.microsoft.com/office/powerpoint/2010/main" val="2919300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712757"/>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1109709" y="1484790"/>
            <a:ext cx="10244091" cy="4303362"/>
          </a:xfrm>
        </p:spPr>
        <p:txBody>
          <a:bodyPr>
            <a:noAutofit/>
          </a:bodyPr>
          <a:lstStyle/>
          <a:p>
            <a:pPr marL="0" indent="0" algn="ctr">
              <a:lnSpc>
                <a:spcPct val="115000"/>
              </a:lnSpc>
              <a:spcBef>
                <a:spcPts val="600"/>
              </a:spcBef>
              <a:spcAft>
                <a:spcPts val="600"/>
              </a:spcAft>
              <a:buNone/>
            </a:pPr>
            <a:r>
              <a:rPr lang="en-US"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Πλεονεκτήματα των διανυσματικών δεδομένων:</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Τα δεδομένα παρουσιάζονται στην αρχική τους μορφή χωρίς γενίκευση.</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διανυσματικοί χάρτες είναι αισθητικά καλύτεροι και μοιάζουν με τους παραδοσιακούς αναλογικούς χάρτες.</a:t>
            </a:r>
            <a:endParaRPr lang="el-GR"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περισσότεροι αναλογικοί χάρτες είναι σε διανυσματική μορφή, επομένως δεν απαιτείται μετατροπή δεδομένων.</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ακριβής χωρική θέση των δεδομένων διατηρείται.</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Μπορεί εύκολα να αλλάξει κλίμακα και χαρτογραφική προβολή, ώστε να είναι ευκολότερος ο συνδυασμός διανυσματικών αρχείων από διαφορετικές πηγές.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διανυσματικές αναπαραστάσεις είναι συμβατές με τα σχεσιακά μοντέλα ΒΔ, είναι ευκολότερο να ενημερώνονται και να συντηρούνται διανυσματικά αρχεία.</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διανυσματικές αναπαραστάσεις έχουν πολύ μεγαλύτερες δυνατότητες χωρικής ανάλυσης, ιδίως όσον αφορά τα δίκτυα, π.χ. δρόμους, ποτάμια, σιδηροδρόμους.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08493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838200" y="681037"/>
            <a:ext cx="10515600" cy="712757"/>
          </a:xfrm>
        </p:spPr>
        <p:txBody>
          <a:bodyPr>
            <a:normAutofit/>
          </a:bodyPr>
          <a:lstStyle/>
          <a:p>
            <a:pPr algn="ctr"/>
            <a:r>
              <a:rPr lang="en-US" sz="3600" dirty="0"/>
              <a:t>Εισαγωγή στην παρατήρηση της γης στη γεωργία</a:t>
            </a:r>
            <a:endParaRPr lang="en-GB" sz="3600"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contenuto 2">
            <a:extLst>
              <a:ext uri="{FF2B5EF4-FFF2-40B4-BE49-F238E27FC236}">
                <a16:creationId xmlns:a16="http://schemas.microsoft.com/office/drawing/2014/main" id="{7A96521C-CADC-F5F7-D3DE-1FCB1756932F}"/>
              </a:ext>
            </a:extLst>
          </p:cNvPr>
          <p:cNvSpPr txBox="1">
            <a:spLocks/>
          </p:cNvSpPr>
          <p:nvPr/>
        </p:nvSpPr>
        <p:spPr>
          <a:xfrm>
            <a:off x="838199" y="1642369"/>
            <a:ext cx="10707949" cy="453459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Μειονεκτήματα των διανυσματικών δεδομένων:</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θέση κάθε σημείου πρέπει να καταγράφεται με ακρίβεια.</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Για την επιτυχή ανάλυση τα διανυσματικά δεδομένα πρέπει να μετατραπούν σε τοπολογική δομή. Αυτό απαιτεί δύσκολη επεξεργασία και λεπτομερή καθαρισμό των δεδομένων. Επειδή η τοπολογία είναι στατική, κάθε ενημέρωση ή διόρθωση των διανυσματικών δεδομένων απαιτεί την ανακατασκευή της τοπολογίας</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Οι αλγόριθμοι χωρικής επεξεργασίας είναι πολύπλοκοι και απαιτούν δύσκολη επεξεργασία. Αυτό συχνά περιορίζει την επεξεργασία μεγάλου όγκου δεδομένων.</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Τα συνεχή δεδομένα, όπως τα δεδομένα υψομέτρων, δεν μπορούν να αναπαρασταθούν σε διανυσματική μορφή.</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χωρική ανάλυση εντός πολυγώνων δεν είναι δυνατή.</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8172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0" y="1580226"/>
            <a:ext cx="12192000" cy="2920753"/>
          </a:xfrm>
        </p:spPr>
        <p:txBody>
          <a:bodyPr>
            <a:noAutofit/>
          </a:bodyPr>
          <a:lstStyle/>
          <a:p>
            <a:r>
              <a:rPr lang="en-GB" sz="4000" b="1" dirty="0">
                <a:solidFill>
                  <a:srgbClr val="94C020"/>
                </a:solidFill>
                <a:latin typeface="+mn-lt"/>
              </a:rPr>
              <a:t>Μάθημα: (HEI-B1)</a:t>
            </a:r>
            <a:br>
              <a:rPr lang="en-GB" sz="4000" b="1" dirty="0">
                <a:solidFill>
                  <a:srgbClr val="94C020"/>
                </a:solidFill>
                <a:latin typeface="+mn-lt"/>
              </a:rPr>
            </a:br>
            <a:r>
              <a:rPr lang="en-GB" sz="4000" b="1" dirty="0">
                <a:solidFill>
                  <a:srgbClr val="94C020"/>
                </a:solidFill>
                <a:latin typeface="+mn-lt"/>
              </a:rPr>
              <a:t>Ενότητα: (Ψηφιακές τεχνολογίες και τεχνητή νοημοσύνη)</a:t>
            </a:r>
            <a:br>
              <a:rPr lang="en-GB" sz="4000" b="1" dirty="0">
                <a:solidFill>
                  <a:srgbClr val="94C020"/>
                </a:solidFill>
                <a:latin typeface="+mn-lt"/>
              </a:rPr>
            </a:br>
            <a:r>
              <a:rPr lang="en-GB" sz="4000" b="1" dirty="0">
                <a:solidFill>
                  <a:srgbClr val="94C020"/>
                </a:solidFill>
                <a:latin typeface="+mn-lt"/>
              </a:rPr>
              <a:t>	</a:t>
            </a:r>
            <a:r>
              <a:rPr lang="el-GR" sz="4000" b="1" dirty="0">
                <a:solidFill>
                  <a:srgbClr val="94C020"/>
                </a:solidFill>
                <a:latin typeface="+mn-lt"/>
              </a:rPr>
              <a:t>Διδακτική</a:t>
            </a:r>
            <a:r>
              <a:rPr lang="en-GB" sz="4000" b="1" dirty="0">
                <a:solidFill>
                  <a:srgbClr val="94C020"/>
                </a:solidFill>
                <a:latin typeface="+mn-lt"/>
              </a:rPr>
              <a:t> ενότητα: (</a:t>
            </a:r>
            <a:r>
              <a:rPr lang="en-GB" sz="4000" dirty="0"/>
              <a:t>Τεχνολογίες ακριβείας και </a:t>
            </a:r>
            <a:r>
              <a:rPr lang="el-GR" sz="4000" dirty="0"/>
              <a:t>Μεγάλα-</a:t>
            </a:r>
            <a:r>
              <a:rPr lang="en-GB" sz="4000" dirty="0" err="1"/>
              <a:t>δεδομέν</a:t>
            </a:r>
            <a:r>
              <a:rPr lang="en-GB" sz="4000" dirty="0"/>
              <a:t>α</a:t>
            </a:r>
            <a:r>
              <a:rPr lang="en-GB" sz="4000" b="1" dirty="0">
                <a:solidFill>
                  <a:srgbClr val="94C020"/>
                </a:solidFill>
                <a:latin typeface="+mn-lt"/>
              </a:rPr>
              <a:t>)</a:t>
            </a: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4899498"/>
            <a:ext cx="9144000" cy="1655762"/>
          </a:xfrm>
        </p:spPr>
        <p:txBody>
          <a:bodyPr/>
          <a:lstStyle/>
          <a:p>
            <a:pPr marL="0" indent="0">
              <a:buNone/>
            </a:pPr>
            <a:r>
              <a:rPr lang="en-GB" dirty="0">
                <a:solidFill>
                  <a:schemeClr val="tx1">
                    <a:lumMod val="65000"/>
                    <a:lumOff val="35000"/>
                  </a:schemeClr>
                </a:solidFill>
              </a:rPr>
              <a:t>Συγγραφείς</a:t>
            </a:r>
            <a:r>
              <a:rPr lang="it-IT" dirty="0">
                <a:solidFill>
                  <a:schemeClr val="tx1">
                    <a:lumMod val="65000"/>
                    <a:lumOff val="35000"/>
                  </a:schemeClr>
                </a:solidFill>
              </a:rPr>
              <a:t>: (</a:t>
            </a:r>
            <a:r>
              <a:rPr lang="el-GR" dirty="0">
                <a:solidFill>
                  <a:schemeClr val="tx1">
                    <a:lumMod val="65000"/>
                    <a:lumOff val="35000"/>
                  </a:schemeClr>
                </a:solidFill>
              </a:rPr>
              <a:t>ΕΚΕΤΑ</a:t>
            </a:r>
            <a:r>
              <a:rPr lang="it-IT" dirty="0">
                <a:solidFill>
                  <a:schemeClr val="tx1">
                    <a:lumMod val="65000"/>
                    <a:lumOff val="35000"/>
                  </a:schemeClr>
                </a:solidFill>
              </a:rPr>
              <a:t>)</a:t>
            </a: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a16="http://schemas.microsoft.com/office/drawing/2014/main">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a:xfrm>
            <a:off x="838200" y="681037"/>
            <a:ext cx="10515600" cy="668369"/>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p:txBody>
          <a:bodyPr>
            <a:no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Πλεονεκτήματα των δεδομένων Raster:</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χωρική θέση κάθε κελιού καθορίζεται από τη θέση του στο πλέγμα. Επομένως, αποθηκεύονται μόνο οι συντεταγμένες του σημείου εκκίνησης του πίνακα.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Λόγω της αποθήκευσης των δεδομένων σε μορφή πίνακα, η ανάλυση των δεδομένων είναι εύκολη και γρήγορη.</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φύση των π</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λεγμ</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ατογραφικών χαρτών,  χάρτες μιας μεταβλητής, είναι ιδανικοί για μαθηματική μοντελοποίηση και ποσοτική ανάλυση.</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πλεξιγραφική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δομή χειρίζεται διακριτά δεδομένα, π.χ. όπως δασικές συστάδες, καθώς και συνεχή δεδομένα, π.χ. υψόμετρο, και διευκολύνει τον συνδυασμό των δύο τύπων δεδομένων.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4" name="Segnaposto piè di pagina 3">
            <a:extLst>
              <a:ext uri="{FF2B5EF4-FFF2-40B4-BE49-F238E27FC236}">
                <a16:creationId xmlns:a16="http://schemas.microsoft.com/office/drawing/2014/main" id="{D87BE30D-4BBB-B618-5093-189B014C15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644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D7BC42-C105-99F9-8EB2-0EA9E6029B13}"/>
              </a:ext>
            </a:extLst>
          </p:cNvPr>
          <p:cNvSpPr>
            <a:spLocks noGrp="1"/>
          </p:cNvSpPr>
          <p:nvPr>
            <p:ph type="title"/>
          </p:nvPr>
        </p:nvSpPr>
        <p:spPr>
          <a:xfrm>
            <a:off x="838200" y="812800"/>
            <a:ext cx="10515600" cy="589872"/>
          </a:xfrm>
        </p:spPr>
        <p:txBody>
          <a:bodyPr>
            <a:normAutofit/>
          </a:bodyPr>
          <a:lstStyle/>
          <a:p>
            <a:pPr algn="ctr"/>
            <a:r>
              <a:rPr lang="en-US" sz="3600" dirty="0"/>
              <a:t>Εισαγωγή στην παρατήρηση της γης στη γεωργία</a:t>
            </a:r>
            <a:endParaRPr lang="en-GB" sz="3600" dirty="0"/>
          </a:p>
        </p:txBody>
      </p:sp>
      <p:sp>
        <p:nvSpPr>
          <p:cNvPr id="3" name="Segnaposto contenuto 2">
            <a:extLst>
              <a:ext uri="{FF2B5EF4-FFF2-40B4-BE49-F238E27FC236}">
                <a16:creationId xmlns:a16="http://schemas.microsoft.com/office/drawing/2014/main" id="{BBAB9142-6411-6685-EC1E-F0EE8EA56354}"/>
              </a:ext>
            </a:extLst>
          </p:cNvPr>
          <p:cNvSpPr>
            <a:spLocks noGrp="1"/>
          </p:cNvSpPr>
          <p:nvPr>
            <p:ph sz="half" idx="1"/>
          </p:nvPr>
        </p:nvSpPr>
        <p:spPr>
          <a:xfrm>
            <a:off x="838199" y="1825625"/>
            <a:ext cx="10818181" cy="4351338"/>
          </a:xfrm>
        </p:spPr>
        <p:txBody>
          <a:bodyPr>
            <a:norm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Μειονεκτήματα των δεδομένων Raster:</a:t>
            </a:r>
          </a:p>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Το</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μέγεθος του κελιού καθορίζει τη χωρική ανάλυση των δεδομένων.</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απ</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εικόνιση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γραμμικών χαρακτηριστικών είναι εξαιρετικά δύσκολη και εξαρτάται από το μέγεθος του κελιού.</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επεξεργασία παραμετρικών δεδομένων είναι χρονοβόρα αν έχουμε μεγάλο όγκο δεδομένων.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Οι πλεγματικοί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χάρτες αποθηκεύουν την τιμή μιας και μόνο παραμέτρου για μια περιοχή.</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-Εκτός από την αύξηση του χρόνου επεξεργασίας, ενδέχεται να προκύψουν προβλήματα στην ακεραιότητα των δεδομένων λόγω της επιλογής του μεγέθους των κελιών κατά τη σχεδίαση διανυσματικών χαρτών.</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περισσότεροι χάρτες με πλέγμα δεν ανταποκρίνονται στην υψηλή ποιότητα των χαρτών που απαιτεί η χαρτογραφία.</a:t>
            </a:r>
          </a:p>
        </p:txBody>
      </p:sp>
      <p:sp>
        <p:nvSpPr>
          <p:cNvPr id="8" name="Segnaposto piè di pagina 7">
            <a:extLst>
              <a:ext uri="{FF2B5EF4-FFF2-40B4-BE49-F238E27FC236}">
                <a16:creationId xmlns:a16="http://schemas.microsoft.com/office/drawing/2014/main" id="{5D935DDE-FAB4-BF57-D77D-82C033DDF6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9" name="Segnaposto numero diapositiva 8">
            <a:extLst>
              <a:ext uri="{FF2B5EF4-FFF2-40B4-BE49-F238E27FC236}">
                <a16:creationId xmlns:a16="http://schemas.microsoft.com/office/drawing/2014/main" id="{7FB3A417-C906-3AAA-24EA-C886B2B6A41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9F0C5-380F-41C2-899A-BAC0F0927E16}"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4822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AB1A075-D65B-516B-8746-72C3925B8A47}"/>
              </a:ext>
            </a:extLst>
          </p:cNvPr>
          <p:cNvSpPr>
            <a:spLocks noGrp="1"/>
          </p:cNvSpPr>
          <p:nvPr>
            <p:ph type="title"/>
          </p:nvPr>
        </p:nvSpPr>
        <p:spPr>
          <a:xfrm>
            <a:off x="838200" y="723900"/>
            <a:ext cx="9760150" cy="600075"/>
          </a:xfrm>
        </p:spPr>
        <p:txBody>
          <a:bodyPr>
            <a:noAutofit/>
          </a:bodyPr>
          <a:lstStyle/>
          <a:p>
            <a:pPr algn="ctr"/>
            <a:r>
              <a:rPr lang="en-US" sz="3600" dirty="0">
                <a:solidFill>
                  <a:srgbClr val="94C020"/>
                </a:solidFill>
              </a:rPr>
              <a:t>Εισαγωγή στην παρατήρηση της γης στη γεωργία </a:t>
            </a:r>
            <a:endParaRPr lang="it-IT" sz="3600" dirty="0">
              <a:solidFill>
                <a:srgbClr val="94C020"/>
              </a:solidFill>
            </a:endParaRPr>
          </a:p>
        </p:txBody>
      </p:sp>
      <p:sp>
        <p:nvSpPr>
          <p:cNvPr id="7" name="Segnaposto testo 6">
            <a:extLst>
              <a:ext uri="{FF2B5EF4-FFF2-40B4-BE49-F238E27FC236}">
                <a16:creationId xmlns:a16="http://schemas.microsoft.com/office/drawing/2014/main" id="{3A33BEB4-FC51-2AA7-60E6-5BA3EC05E9B9}"/>
              </a:ext>
            </a:extLst>
          </p:cNvPr>
          <p:cNvSpPr>
            <a:spLocks noGrp="1"/>
          </p:cNvSpPr>
          <p:nvPr>
            <p:ph type="body" sz="half" idx="2"/>
          </p:nvPr>
        </p:nvSpPr>
        <p:spPr>
          <a:xfrm>
            <a:off x="838200" y="1569129"/>
            <a:ext cx="5021062" cy="4076700"/>
          </a:xfrm>
        </p:spPr>
        <p:txBody>
          <a:bodyPr>
            <a:noAutofit/>
          </a:bodyPr>
          <a:lstStyle/>
          <a:p>
            <a:pPr algn="ctr">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Συλλογή χωρικών δεδομένων:</a:t>
            </a:r>
            <a:endParaRPr lang="el-GR" sz="1800" b="1"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Τα χωρικά δεδομένα μπορούν επίσης να συλλεχθούν από τηλεπισκοπικούς αισθητήρες σε δορυφόρους όπως οι Landsat, NORA, Advanced Very High Resolution Radiometer (AVHRR) και SPOT HRV (High Resolution Visible Range Instrument), οι οποίοι έχουν αμερόληπτη ερμηνεία και είναι πολύ ακριβείς. Επίσης, από τις αεροφωτογραφίες για την ψηφιακή μοντελοποίηση του εδάφους, οι μέθοδοι συλλογής δεδομένων ποικίλλουν από χειροκίνητες έως πλήρως αυτοματοποιημένες.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it-IT" sz="1800" dirty="0">
              <a:solidFill>
                <a:schemeClr val="tx1">
                  <a:lumMod val="65000"/>
                  <a:lumOff val="35000"/>
                </a:schemeClr>
              </a:solidFill>
            </a:endParaRPr>
          </a:p>
        </p:txBody>
      </p:sp>
      <p:sp>
        <p:nvSpPr>
          <p:cNvPr id="4" name="Segnaposto piè di pagina 3">
            <a:extLst>
              <a:ext uri="{FF2B5EF4-FFF2-40B4-BE49-F238E27FC236}">
                <a16:creationId xmlns:a16="http://schemas.microsoft.com/office/drawing/2014/main" id="{4AB139E5-6432-20E2-BE0B-711445D3CD7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5" name="Segnaposto numero diapositiva 4">
            <a:extLst>
              <a:ext uri="{FF2B5EF4-FFF2-40B4-BE49-F238E27FC236}">
                <a16:creationId xmlns:a16="http://schemas.microsoft.com/office/drawing/2014/main" id="{9F76FBC3-FE23-CBBC-3519-61F196307C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702F3B1-51C7-3B5C-544F-E835C3CD11C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53605" y="1263694"/>
            <a:ext cx="3092450" cy="2343785"/>
          </a:xfrm>
          <a:prstGeom prst="rect">
            <a:avLst/>
          </a:prstGeom>
          <a:noFill/>
          <a:ln>
            <a:noFill/>
          </a:ln>
        </p:spPr>
      </p:pic>
      <p:pic>
        <p:nvPicPr>
          <p:cNvPr id="8" name="Picture 7">
            <a:extLst>
              <a:ext uri="{FF2B5EF4-FFF2-40B4-BE49-F238E27FC236}">
                <a16:creationId xmlns:a16="http://schemas.microsoft.com/office/drawing/2014/main" id="{D5411956-E65C-51B6-4A30-888BAFA50AA8}"/>
              </a:ext>
            </a:extLst>
          </p:cNvPr>
          <p:cNvPicPr>
            <a:picLocks noChangeAspect="1"/>
          </p:cNvPicPr>
          <p:nvPr/>
        </p:nvPicPr>
        <p:blipFill>
          <a:blip r:embed="rId3"/>
          <a:stretch>
            <a:fillRect/>
          </a:stretch>
        </p:blipFill>
        <p:spPr>
          <a:xfrm>
            <a:off x="6095999" y="3295709"/>
            <a:ext cx="3340963" cy="3026374"/>
          </a:xfrm>
          <a:prstGeom prst="rect">
            <a:avLst/>
          </a:prstGeom>
        </p:spPr>
      </p:pic>
    </p:spTree>
    <p:extLst>
      <p:ext uri="{BB962C8B-B14F-4D97-AF65-F5344CB8AC3E}">
        <p14:creationId xmlns:p14="http://schemas.microsoft.com/office/powerpoint/2010/main" val="18122314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D4885BE4-A431-0AEA-DC94-87403531DDD3}"/>
              </a:ext>
            </a:extLst>
          </p:cNvPr>
          <p:cNvSpPr>
            <a:spLocks noGrp="1"/>
          </p:cNvSpPr>
          <p:nvPr>
            <p:ph type="title"/>
          </p:nvPr>
        </p:nvSpPr>
        <p:spPr>
          <a:xfrm>
            <a:off x="839788" y="685800"/>
            <a:ext cx="9831171" cy="60007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9" name="Segnaposto testo 8">
            <a:extLst>
              <a:ext uri="{FF2B5EF4-FFF2-40B4-BE49-F238E27FC236}">
                <a16:creationId xmlns:a16="http://schemas.microsoft.com/office/drawing/2014/main" id="{D8B43516-8517-284F-3974-9A46EF274351}"/>
              </a:ext>
            </a:extLst>
          </p:cNvPr>
          <p:cNvSpPr>
            <a:spLocks noGrp="1"/>
          </p:cNvSpPr>
          <p:nvPr>
            <p:ph type="body" sz="half" idx="2"/>
          </p:nvPr>
        </p:nvSpPr>
        <p:spPr>
          <a:xfrm>
            <a:off x="839788" y="1500328"/>
            <a:ext cx="10279315" cy="4438834"/>
          </a:xfrm>
        </p:spPr>
        <p:txBody>
          <a:bodyPr>
            <a:noAutofit/>
          </a:bodyPr>
          <a:lstStyle/>
          <a:p>
            <a:pPr algn="ctr">
              <a:lnSpc>
                <a:spcPct val="115000"/>
              </a:lnSpc>
              <a:spcBef>
                <a:spcPts val="600"/>
              </a:spcBef>
              <a:spcAft>
                <a:spcPts val="600"/>
              </a:spcAft>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Ποιότητα χωρικών δεδομένων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Ένας βασικός παράγοντας επιτυχίας του Γεωγραφικού Συστήματος Πληροφοριών. Καθορίζεται από πολλούς παράγοντες, μεταξύ των οποίων: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a:t>
            </a:r>
            <a:r>
              <a:rPr lang="en-US" sz="1800" b="1"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κρί</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βεια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μεροληψία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κλίμακα</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χωρική ανάλυση</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5" name="Segnaposto piè di pagina 4">
            <a:extLst>
              <a:ext uri="{FF2B5EF4-FFF2-40B4-BE49-F238E27FC236}">
                <a16:creationId xmlns:a16="http://schemas.microsoft.com/office/drawing/2014/main" id="{2076BC40-B181-C45B-69D5-05A5C3ACE9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6" name="Segnaposto numero diapositiva 5">
            <a:extLst>
              <a:ext uri="{FF2B5EF4-FFF2-40B4-BE49-F238E27FC236}">
                <a16:creationId xmlns:a16="http://schemas.microsoft.com/office/drawing/2014/main" id="{66DC5296-180B-5A50-707A-A36124B5A4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Segnaposto testo 8">
            <a:extLst>
              <a:ext uri="{FF2B5EF4-FFF2-40B4-BE49-F238E27FC236}">
                <a16:creationId xmlns:a16="http://schemas.microsoft.com/office/drawing/2014/main" id="{940E8BAC-994D-EA50-8E9B-E4C29885CCEF}"/>
              </a:ext>
            </a:extLst>
          </p:cNvPr>
          <p:cNvSpPr txBox="1">
            <a:spLocks/>
          </p:cNvSpPr>
          <p:nvPr/>
        </p:nvSpPr>
        <p:spPr>
          <a:xfrm>
            <a:off x="6631620" y="3158633"/>
            <a:ext cx="4341181" cy="202592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γενίκευση</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συμβατότητα</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a:t>
            </a: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Εφαρμογή</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Ακεραιότητα.</a:t>
            </a:r>
            <a:endParaRPr kumimoji="0" lang="el-GR"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6594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95002"/>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Segnaposto immagine 7">
            <a:extLst>
              <a:ext uri="{FF2B5EF4-FFF2-40B4-BE49-F238E27FC236}">
                <a16:creationId xmlns:a16="http://schemas.microsoft.com/office/drawing/2014/main" id="{E766B8E2-068B-EEA1-A5E2-380A72508A7A}"/>
              </a:ext>
            </a:extLst>
          </p:cNvPr>
          <p:cNvSpPr>
            <a:spLocks noGrp="1"/>
          </p:cNvSpPr>
          <p:nvPr>
            <p:ph type="pic" sz="quarter" idx="12"/>
          </p:nvPr>
        </p:nvSpPr>
        <p:spPr>
          <a:xfrm>
            <a:off x="838199" y="1453168"/>
            <a:ext cx="4834631" cy="4394200"/>
          </a:xfrm>
        </p:spPr>
        <p:txBody>
          <a:bodyPr>
            <a:noAutofit/>
          </a:bodyPr>
          <a:lstStyle/>
          <a:p>
            <a:pPr marL="0" indent="0" algn="ctr">
              <a:lnSpc>
                <a:spcPct val="115000"/>
              </a:lnSpc>
              <a:spcBef>
                <a:spcPts val="600"/>
              </a:spcBef>
              <a:spcAft>
                <a:spcPts val="600"/>
              </a:spcAft>
              <a:buNone/>
            </a:pPr>
            <a:r>
              <a:rPr lang="en-US"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Πηγές σφαλμάτων δεδομένων. </a:t>
            </a: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(Burrough, 1986)</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a:t>
            </a: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Προφανή σφάλματα:</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την ηλικία των δεδομένων</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τη χαρτογραφική κάλυψη της περιοχής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την κλίμακα του χάρτη</a:t>
            </a:r>
            <a:endParaRPr lang="el-GR"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την</a:t>
            </a: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πυκνότητα των παρατηρήσεων</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τη συνάφεια των διαθέσιμων δεδομένων για τη συγκεκριμένη εφαρμογή</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μορφή</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τη διαθεσιμότητα των δεδομένων</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6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το</a:t>
            </a: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6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κόστος</a:t>
            </a:r>
            <a:r>
              <a:rPr lang="en-US"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800" dirty="0"/>
          </a:p>
        </p:txBody>
      </p:sp>
      <p:sp>
        <p:nvSpPr>
          <p:cNvPr id="3" name="TextBox 2">
            <a:extLst>
              <a:ext uri="{FF2B5EF4-FFF2-40B4-BE49-F238E27FC236}">
                <a16:creationId xmlns:a16="http://schemas.microsoft.com/office/drawing/2014/main" id="{5D17987C-3D0F-0388-ED45-8378E5749A2F}"/>
              </a:ext>
            </a:extLst>
          </p:cNvPr>
          <p:cNvSpPr txBox="1"/>
          <p:nvPr/>
        </p:nvSpPr>
        <p:spPr>
          <a:xfrm>
            <a:off x="6249880" y="1501958"/>
            <a:ext cx="4456589" cy="2269596"/>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Β</a:t>
            </a: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16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Σφάλματα που προκύπτουν από τις αρχικές μετρήσεις</a:t>
            </a: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ακρίβεια της θέσης</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ακρίβεια των παραμετρικών δεδομένων που περιγράφουν τα χωρικά δεδομένα</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διακύμανση των δεδομένων </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55F562-2DC4-5704-EEC6-B7A7A77C2DA4}"/>
              </a:ext>
            </a:extLst>
          </p:cNvPr>
          <p:cNvSpPr txBox="1"/>
          <p:nvPr/>
        </p:nvSpPr>
        <p:spPr>
          <a:xfrm>
            <a:off x="6325711" y="4074443"/>
            <a:ext cx="4532789" cy="2106987"/>
          </a:xfrm>
          <a:prstGeom prst="rect">
            <a:avLst/>
          </a:prstGeom>
          <a:noFill/>
        </p:spPr>
        <p:txBody>
          <a:bodyPr wrap="square">
            <a:spAutoFit/>
          </a:bodyPr>
          <a:lstStyle/>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16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C. Σφάλματα επεξεργασίας</a:t>
            </a: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Αριθμητικά σφάλματα</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Σφάλματα τοπολογικής ανάλυσης</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Σφάλματα ταξινόμησης και γενίκευσης</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Σφάλματα ψηφιοποίησης και γεωαναφοράς</a:t>
            </a:r>
            <a:endParaRPr kumimoji="0" lang="el-GR" sz="16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068357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03880"/>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81362"/>
            <a:ext cx="4390748" cy="4395600"/>
          </a:xfrm>
        </p:spPr>
        <p:txBody>
          <a:bodyPr>
            <a:normAutofit/>
          </a:bodyPr>
          <a:lstStyle/>
          <a:p>
            <a:pPr marL="0" indent="0" algn="jus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Τα δεδομένα raster δημιουργούνται κατά τη διαδικασία σάρωσης με τη χρήση αυτόματων σαρωτών, οι οποίοι διακρίνονται σε σαρωτές raster και διανυσματικούς σαρωτές. Η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ψηφιοποίηση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 χρήση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ψηφιοποιητή</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η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ψηφιοποίηση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στην οθόνη, η στερεοφωτογραμμετρία και τα δεδομένα COGO χρησιμοποιούνται για την παραγωγή ψηφιακών διανυσματικών χαρτών.</a:t>
            </a:r>
          </a:p>
          <a:p>
            <a:pPr marL="0" indent="0" algn="jus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GB" sz="1800" dirty="0"/>
              <a:t>Σαρωτές επίπεδης επιφάνειας</a:t>
            </a:r>
          </a:p>
          <a:p>
            <a:pPr algn="just"/>
            <a:r>
              <a:rPr lang="en-GB" sz="1800" dirty="0"/>
              <a:t>Σα</a:t>
            </a:r>
            <a:r>
              <a:rPr lang="en-GB" sz="1800" dirty="0" err="1"/>
              <a:t>ρωτές</a:t>
            </a:r>
            <a:r>
              <a:rPr lang="en-GB" sz="1800" dirty="0"/>
              <a:t> ευρείας μορφής </a:t>
            </a:r>
          </a:p>
          <a:p>
            <a:pPr algn="just"/>
            <a:endParaRPr lang="en-GB" sz="1800" dirty="0"/>
          </a:p>
        </p:txBody>
      </p:sp>
      <p:pic>
        <p:nvPicPr>
          <p:cNvPr id="11" name="Picture 10">
            <a:extLst>
              <a:ext uri="{FF2B5EF4-FFF2-40B4-BE49-F238E27FC236}">
                <a16:creationId xmlns:a16="http://schemas.microsoft.com/office/drawing/2014/main" id="{B213DB51-1864-473A-1300-2EA30F487E2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75420" y="1781362"/>
            <a:ext cx="2278380" cy="1714500"/>
          </a:xfrm>
          <a:prstGeom prst="rect">
            <a:avLst/>
          </a:prstGeom>
          <a:noFill/>
          <a:ln>
            <a:noFill/>
          </a:ln>
        </p:spPr>
      </p:pic>
      <p:pic>
        <p:nvPicPr>
          <p:cNvPr id="12" name="Picture 11">
            <a:extLst>
              <a:ext uri="{FF2B5EF4-FFF2-40B4-BE49-F238E27FC236}">
                <a16:creationId xmlns:a16="http://schemas.microsoft.com/office/drawing/2014/main" id="{CA0B349B-F23E-3A6D-6BCA-96DDB093E7D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0534" y="1645594"/>
            <a:ext cx="2225040" cy="2225040"/>
          </a:xfrm>
          <a:prstGeom prst="rect">
            <a:avLst/>
          </a:prstGeom>
          <a:noFill/>
          <a:ln>
            <a:noFill/>
          </a:ln>
        </p:spPr>
      </p:pic>
      <p:pic>
        <p:nvPicPr>
          <p:cNvPr id="13" name="Picture 12">
            <a:extLst>
              <a:ext uri="{FF2B5EF4-FFF2-40B4-BE49-F238E27FC236}">
                <a16:creationId xmlns:a16="http://schemas.microsoft.com/office/drawing/2014/main" id="{FB74A7F2-9C05-7CB7-B78E-06D9BBBD18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52414" y="3882484"/>
            <a:ext cx="2621280" cy="1969770"/>
          </a:xfrm>
          <a:prstGeom prst="rect">
            <a:avLst/>
          </a:prstGeom>
          <a:noFill/>
          <a:ln>
            <a:noFill/>
          </a:ln>
        </p:spPr>
      </p:pic>
      <p:pic>
        <p:nvPicPr>
          <p:cNvPr id="14" name="Picture 13">
            <a:extLst>
              <a:ext uri="{FF2B5EF4-FFF2-40B4-BE49-F238E27FC236}">
                <a16:creationId xmlns:a16="http://schemas.microsoft.com/office/drawing/2014/main" id="{D510D626-97DC-AF3C-1588-86D941636FC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182100" y="3918571"/>
            <a:ext cx="2171700" cy="2171700"/>
          </a:xfrm>
          <a:prstGeom prst="rect">
            <a:avLst/>
          </a:prstGeom>
          <a:noFill/>
          <a:ln>
            <a:noFill/>
          </a:ln>
        </p:spPr>
      </p:pic>
    </p:spTree>
    <p:extLst>
      <p:ext uri="{BB962C8B-B14F-4D97-AF65-F5344CB8AC3E}">
        <p14:creationId xmlns:p14="http://schemas.microsoft.com/office/powerpoint/2010/main" val="321143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776056" y="687387"/>
            <a:ext cx="10515600" cy="706408"/>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3"/>
            <a:ext cx="6139649"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Διαδικασία </a:t>
            </a:r>
            <a:r>
              <a:rPr lang="en-US" sz="1800" b="1"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ψηφιοποίησης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συντεταγμένες των σημείων στην επιφάνεια του ψηφιοποιητή αποστέλλονται στον υπολογιστή χρησιμοποιώντας ένα μαγνητικό μολύβι ή μια απλή συσκευή που ονομάζεται "ποντίκι" ή "πακ". Πιο συγκεκριμένα, χρησιμοποιείται ένα "πακ"</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το</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οποίο αποτελείται από έναν πλαστικό δίσκο με ένα κρυστάλλινο άνοιγμα που έχει ένα σταυρόνημα. Οι συντεταγμένες του σημείου ψηφιοποιούνται τοποθετώντας το σταυρόνημα απευθείας στο σημείο και πατώντας ένα κουμπί στον οδηγό.</a:t>
            </a:r>
          </a:p>
          <a:p>
            <a:pPr marL="0" indent="0" algn="just">
              <a:lnSpc>
                <a:spcPct val="115000"/>
              </a:lnSpc>
              <a:spcBef>
                <a:spcPts val="600"/>
              </a:spcBef>
              <a:spcAft>
                <a:spcPts val="600"/>
              </a:spcAf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9DED8B71-5243-252D-27DD-7E1BEF94686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54340" y="1876962"/>
            <a:ext cx="3070860" cy="3246120"/>
          </a:xfrm>
          <a:prstGeom prst="rect">
            <a:avLst/>
          </a:prstGeom>
          <a:noFill/>
          <a:ln>
            <a:noFill/>
          </a:ln>
        </p:spPr>
      </p:pic>
    </p:spTree>
    <p:extLst>
      <p:ext uri="{BB962C8B-B14F-4D97-AF65-F5344CB8AC3E}">
        <p14:creationId xmlns:p14="http://schemas.microsoft.com/office/powerpoint/2010/main" val="2972048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2314"/>
            <a:ext cx="10515600" cy="600075"/>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514905" y="1366641"/>
            <a:ext cx="4696287" cy="5063936"/>
          </a:xfrm>
        </p:spPr>
        <p:txBody>
          <a:bodyPr>
            <a:no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Προβλήματα κατά την </a:t>
            </a:r>
            <a:r>
              <a:rPr lang="en-US" sz="1800" b="1"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ψηφιοποίηση</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Επιλογή ψηφιοποιητή, Ψηφιοποίηση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Διαδικασία: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Σύνδεση του χάρτη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Κ</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θορισμός</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της έκτασης του χάρτη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Ε</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ισ</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αγωγή σταθερών σημείων </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4)</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Κ</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θορισμός</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των ανοχών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ποίησης  </a:t>
            </a:r>
          </a:p>
          <a:p>
            <a:pPr marL="0" lvl="0" indent="0">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5)</a:t>
            </a: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 Ψ</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ηφιο</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ποίηση γεωγραφικών χαρακτηριστικών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Ψ</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ηφιο</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ποίηση συνεχούς ροής</a:t>
            </a:r>
            <a:r>
              <a:rPr lang="en-US" sz="1800" dirty="0">
                <a:solidFill>
                  <a:srgbClr val="808080"/>
                </a:solidFill>
                <a:latin typeface="Calibri" panose="020F0502020204030204" pitchFamily="34" charset="0"/>
                <a:ea typeface="Calibri" panose="020F0502020204030204" pitchFamily="34" charset="0"/>
                <a:cs typeface="Arial" panose="020B0604020202020204" pitchFamily="34" charset="0"/>
              </a:rPr>
              <a:t>, </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ψηφιοποίηση από σημείο σε σημείο</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endParaRPr lang="en-GB" sz="1800" dirty="0"/>
          </a:p>
        </p:txBody>
      </p:sp>
      <p:pic>
        <p:nvPicPr>
          <p:cNvPr id="6" name="Picture 5" descr="A drawing of a drawing table&#10;&#10;Description automatically generated">
            <a:extLst>
              <a:ext uri="{FF2B5EF4-FFF2-40B4-BE49-F238E27FC236}">
                <a16:creationId xmlns:a16="http://schemas.microsoft.com/office/drawing/2014/main" id="{DC00E2A8-B30C-A919-30C1-4CEAB5F428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2725" y="2013431"/>
            <a:ext cx="4791075" cy="3376930"/>
          </a:xfrm>
          <a:prstGeom prst="rect">
            <a:avLst/>
          </a:prstGeom>
        </p:spPr>
      </p:pic>
    </p:spTree>
    <p:extLst>
      <p:ext uri="{BB962C8B-B14F-4D97-AF65-F5344CB8AC3E}">
        <p14:creationId xmlns:p14="http://schemas.microsoft.com/office/powerpoint/2010/main" val="410498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7386"/>
            <a:ext cx="10515600" cy="519977"/>
          </a:xfrm>
        </p:spPr>
        <p:txBody>
          <a:bodyPr>
            <a:normAutofit fontScale="90000"/>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6130771"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Έναν δέκτη 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Εντοπίζει τουλάχιστον 4 δορυφόρους</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Υπολογίζει την απόσταση από κάθε δορυφόρο</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Χρησιμοποιεί αυτές τις πληροφορίες για να υπολογίσει τη θέση του εφαρμόζοντας την αρχή της τριπλότητας (τριπλασιασμός).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ακρίβεια του συστήματος GPS κυμαίνεται μεταξύ 1-10 μέτρων. Για το λόγο αυτό έχουν δημιουργηθεί συστήματα για τη βελτίωση της ακρίβειας του σήματος με ακρίβεια ακόμη και ενός εκατοστού. Τα πιο γνωστά είναι το D-GPS και το RTK - 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2" name="Picture 1">
            <a:extLst>
              <a:ext uri="{FF2B5EF4-FFF2-40B4-BE49-F238E27FC236}">
                <a16:creationId xmlns:a16="http://schemas.microsoft.com/office/drawing/2014/main" id="{AB3467B2-AC98-1E35-593A-242896B47B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255642" y="1694109"/>
            <a:ext cx="1604645" cy="1285875"/>
          </a:xfrm>
          <a:prstGeom prst="rect">
            <a:avLst/>
          </a:prstGeom>
          <a:noFill/>
          <a:ln>
            <a:noFill/>
          </a:ln>
        </p:spPr>
      </p:pic>
      <p:pic>
        <p:nvPicPr>
          <p:cNvPr id="5" name="Picture 4">
            <a:extLst>
              <a:ext uri="{FF2B5EF4-FFF2-40B4-BE49-F238E27FC236}">
                <a16:creationId xmlns:a16="http://schemas.microsoft.com/office/drawing/2014/main" id="{5B190F83-0225-3CEB-6ED3-F0533E5E19C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0192" y="3972814"/>
            <a:ext cx="1619250" cy="1602740"/>
          </a:xfrm>
          <a:prstGeom prst="rect">
            <a:avLst/>
          </a:prstGeom>
          <a:noFill/>
          <a:ln>
            <a:noFill/>
          </a:ln>
        </p:spPr>
      </p:pic>
    </p:spTree>
    <p:extLst>
      <p:ext uri="{BB962C8B-B14F-4D97-AF65-F5344CB8AC3E}">
        <p14:creationId xmlns:p14="http://schemas.microsoft.com/office/powerpoint/2010/main" val="3635166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03880"/>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199" y="1775014"/>
            <a:ext cx="9451019" cy="4395600"/>
          </a:xfrm>
        </p:spPr>
        <p:txBody>
          <a:bodyPr>
            <a:norm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D-GPS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Διαφορικό σύστημα DGPS, τύπος GPS που χρησιμοποιεί ένα σήμα από επίγειους δέκτες για να διορθώσει το σφάλμα που υπάρχει.</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Το σήμα αυτό προέρχεται από επίγειους σταθμούς των οποίων η θέση είναι γνωστή και λαμβάνοντας το σήμα από τους δορυφόρους κάνουν τη διόρθωση και μεταδίδουν το σφάλμα.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Ακρίβεια συστήματος μεταξύ 30cm-1m.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Υπ</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άρχουν</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πα</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ρόμοι</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 συστήματα που χρησιμοποιούν δορυφόρους για τη μετάδοση της διόρθωσης σφαλμάτων αντί για επίγειους σταθμούς, με πιο γνωστά τα EGNOS (Ευρώπη), WAAS (ΗΠΑ), SDMC (Ρωσία), και για γεωργικές εφαρμογές Starfire (John Deere) (ΗΠΑ), SDMC (Ρωσία), SDMC (ΗΠΑ</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414153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AB80AC97-469E-C97E-B6A4-099FE39B2972}"/>
              </a:ext>
            </a:extLst>
          </p:cNvPr>
          <p:cNvSpPr>
            <a:spLocks noGrp="1"/>
          </p:cNvSpPr>
          <p:nvPr>
            <p:ph type="title"/>
          </p:nvPr>
        </p:nvSpPr>
        <p:spPr>
          <a:xfrm>
            <a:off x="994298" y="660738"/>
            <a:ext cx="9902301"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8" name="Segnaposto contenuto 7">
            <a:extLst>
              <a:ext uri="{FF2B5EF4-FFF2-40B4-BE49-F238E27FC236}">
                <a16:creationId xmlns:a16="http://schemas.microsoft.com/office/drawing/2014/main" id="{BE48C2AD-647B-3FD1-B2FA-FB3EAEA11B14}"/>
              </a:ext>
            </a:extLst>
          </p:cNvPr>
          <p:cNvSpPr>
            <a:spLocks noGrp="1"/>
          </p:cNvSpPr>
          <p:nvPr>
            <p:ph idx="1"/>
          </p:nvPr>
        </p:nvSpPr>
        <p:spPr/>
        <p:txBody>
          <a:bodyPr>
            <a:normAutofit/>
          </a:bodyPr>
          <a:lstStyle/>
          <a:p>
            <a:pPr marL="0" indent="0" algn="just">
              <a:buNone/>
            </a:pPr>
            <a:r>
              <a:rPr lang="en-GB" sz="1800" dirty="0"/>
              <a:t>Θεμέλια της Επιστήμης Δεδομένων</a:t>
            </a:r>
            <a:endParaRPr lang="el-GR" sz="1800" dirty="0"/>
          </a:p>
          <a:p>
            <a:pPr algn="just"/>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επιστήμη των δεδομένων είναι ένας διεπιστημονικός τομέας που εξάγει πολύτιμες γνώσεις και πληροφορίες από δομημένα και μη δομημένα δεδομένα. Στο πλαίσιο της γεωργίας, η επιστήμη των δεδομένων διαδραματίζει καθοριστικό ρόλο στη μετατροπή των παραδοσιακών γεωργικών πρακτικών σε προσεγγίσεις ακριβείας και με βάση τα δεδομένα.</a:t>
            </a:r>
            <a:endPar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Η γεωργία, που κάποτε βασιζόταν στην εμπειρία και τη διαίσθηση, αγκαλιάζει τώρα τη δύναμη των δεδομένων για τη βελτιστοποίηση των λειτουργιών, την αύξηση της παραγωγικότητας και την αντιμετώπιση των προκλήσεων βιωσιμότητας.</a:t>
            </a:r>
            <a:endPar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a:p>
            <a:pPr algn="just"/>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Στην ψηφιακή εποχή, όπου η τεχνολογία ενσωματώνεται απρόσκοπτα σε κάθε πτυχή της ζωής μας, η γεωργία δεν έχει μείνει ανεπηρέαστη.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Οι ψηφιακές τεχνολογίες στη γεωργία περιλαμβάνουν ένα ευρύ φάσμα εργαλείων, όπως αισθητήρες, μη επανδρωμένα αεροσκάφη, δορυφόρους και αυτοματοποιημένα μηχανήματα. Αυτές οι τεχνολογίες παράγουν τεράστιες ποσότητες δεδομένων, θέτοντας τα θεμέλια για την επιστήμη των δεδομένων, ώστε να ξεκλειδώσουν σημαντικά μοτίβα, συσχετίσεις και προβλέψεις.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
        <p:nvSpPr>
          <p:cNvPr id="2" name="Segnaposto piè di pagina 1">
            <a:extLst>
              <a:ext uri="{FF2B5EF4-FFF2-40B4-BE49-F238E27FC236}">
                <a16:creationId xmlns:a16="http://schemas.microsoft.com/office/drawing/2014/main" id="{A9385CFA-DDC6-7F39-65E5-5A816E81A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ακριβείας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Υποενότητα: 1η</a:t>
            </a:r>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30513"/>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10143478"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Κινητικό GPS πραγματικού χρόνου - RTK GPS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Τεχνική εντοπισμού θέσης όπου ένας επίγειος σταθμός παρέχει τη διόρθωση σε πραγματικό χρόνο με ακρίβεια ακόμη και 1cm.</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Αποτελείται από έναν σταθερό σταθμό στα όρια του πεδίου (δέκτης αναφοράς), ο οποίος λαμβάνει σήμα από τους δορυφόρους και μεταδίδει σήμα στο δέκτη GPS που κινείται στο πεδίο.</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 δέκτης, εκτός από τα δεδομένα του σταθμού, ο δέκτης λαμβάνει τα δεδομένα των δικών του μετρήσεων και τα συνδυάζει, </a:t>
            </a: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α</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υτό</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έχει ως αποτέλεσμα μεγάλη ακρίβεια στον εντοπισμό θέσης.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9054901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637191" y="1690688"/>
            <a:ext cx="3449714" cy="1842625"/>
          </a:xfrm>
        </p:spPr>
        <p:txBody>
          <a:bodyPr>
            <a:normAutofit fontScale="92500"/>
          </a:bodyPr>
          <a:lstStyle/>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Πόροι δεδομένων τηλεπισκόπησης: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mj-lt"/>
              <a:buAutoNum type="arabicPeriod"/>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Επίγειοι αισθητήρες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mj-lt"/>
              <a:buAutoNum type="arabicPeriod"/>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Αεροφωτογραφίες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mj-lt"/>
              <a:buAutoNum type="arabicPeriod"/>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Δορυφορικές φωτογραφίες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endParaRPr lang="en-GB" dirty="0"/>
          </a:p>
        </p:txBody>
      </p:sp>
      <p:pic>
        <p:nvPicPr>
          <p:cNvPr id="2" name="Picture 1">
            <a:extLst>
              <a:ext uri="{FF2B5EF4-FFF2-40B4-BE49-F238E27FC236}">
                <a16:creationId xmlns:a16="http://schemas.microsoft.com/office/drawing/2014/main" id="{2802ABA4-4ED1-93CE-C36B-4346F39A191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2441" y="1648817"/>
            <a:ext cx="1747118" cy="2275254"/>
          </a:xfrm>
          <a:prstGeom prst="rect">
            <a:avLst/>
          </a:prstGeom>
          <a:noFill/>
          <a:ln>
            <a:noFill/>
          </a:ln>
        </p:spPr>
      </p:pic>
      <p:pic>
        <p:nvPicPr>
          <p:cNvPr id="5" name="Picture 4">
            <a:extLst>
              <a:ext uri="{FF2B5EF4-FFF2-40B4-BE49-F238E27FC236}">
                <a16:creationId xmlns:a16="http://schemas.microsoft.com/office/drawing/2014/main" id="{24F266E1-C1D2-673A-BEF4-54942D6B8D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45468" y="1630665"/>
            <a:ext cx="3176100" cy="2136558"/>
          </a:xfrm>
          <a:prstGeom prst="rect">
            <a:avLst/>
          </a:prstGeom>
          <a:noFill/>
          <a:ln>
            <a:noFill/>
          </a:ln>
        </p:spPr>
      </p:pic>
      <p:pic>
        <p:nvPicPr>
          <p:cNvPr id="6" name="Picture 5">
            <a:extLst>
              <a:ext uri="{FF2B5EF4-FFF2-40B4-BE49-F238E27FC236}">
                <a16:creationId xmlns:a16="http://schemas.microsoft.com/office/drawing/2014/main" id="{646841DE-EC28-6793-1302-109929897C2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57417" y="4071556"/>
            <a:ext cx="3176101" cy="2105407"/>
          </a:xfrm>
          <a:prstGeom prst="rect">
            <a:avLst/>
          </a:prstGeom>
          <a:noFill/>
          <a:ln>
            <a:noFill/>
          </a:ln>
        </p:spPr>
      </p:pic>
    </p:spTree>
    <p:extLst>
      <p:ext uri="{BB962C8B-B14F-4D97-AF65-F5344CB8AC3E}">
        <p14:creationId xmlns:p14="http://schemas.microsoft.com/office/powerpoint/2010/main" val="2069045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020486B0-A224-E96D-1EB9-4C9BA0477919}"/>
              </a:ext>
            </a:extLst>
          </p:cNvPr>
          <p:cNvSpPr txBox="1"/>
          <p:nvPr/>
        </p:nvSpPr>
        <p:spPr>
          <a:xfrm>
            <a:off x="925496" y="1506279"/>
            <a:ext cx="4222576" cy="4347087"/>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Ένα μη επανδρωμένο αεροσκάφος:</a:t>
            </a:r>
            <a:endParaRPr kumimoji="0" lang="el-GR"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Μπ</a:t>
            </a:r>
            <a:r>
              <a:rPr kumimoji="0" lang="en-US"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ορεί</a:t>
            </a: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να κα</a:t>
            </a:r>
            <a:r>
              <a:rPr kumimoji="0" lang="en-US"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λύψει</a:t>
            </a: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γρήγορ</a:t>
            </a: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 μεγάλες περιοχές.</a:t>
            </a:r>
            <a:endParaRPr kumimoji="0" lang="el-GR"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Δεν</a:t>
            </a: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απαιτείται φυσική παρουσία στο πεδίο.</a:t>
            </a:r>
            <a:endParaRPr kumimoji="0" lang="el-GR"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Μπορεί να πραγματοποιήσει συλλογή δεδομένων ανά πάσα στιγμή.</a:t>
            </a:r>
            <a:endParaRPr kumimoji="0" lang="el-GR"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Δεν επηρεάζεται από τη συννεφιά.</a:t>
            </a:r>
            <a:endParaRPr kumimoji="0" lang="el-GR"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Εικόνες υψηλής ποιότητας, οι πτήσεις είναι συχνά σε υψόμετρο μικρότερο από 100 μέτρα.</a:t>
            </a:r>
            <a:endParaRPr kumimoji="0" lang="el-GR"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FEEBB23-CC37-B03B-1142-30D82C1E120E}"/>
              </a:ext>
            </a:extLst>
          </p:cNvPr>
          <p:cNvSpPr txBox="1"/>
          <p:nvPr/>
        </p:nvSpPr>
        <p:spPr>
          <a:xfrm>
            <a:off x="6095999" y="1663954"/>
            <a:ext cx="5096521" cy="3920817"/>
          </a:xfrm>
          <a:prstGeom prst="rect">
            <a:avLst/>
          </a:prstGeom>
          <a:noFill/>
        </p:spPr>
        <p:txBody>
          <a:bodyPr wrap="square">
            <a:spAutoFit/>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Δορυφορικά δεδομένα:</a:t>
            </a:r>
            <a:endParaRPr kumimoji="0" lang="el-GR" sz="24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Για τα δορυφορικά δεδομένα, αν και έχει επιτευχθεί πολύ υψηλή ανάλυση (π.χ. 10x10 m</a:t>
            </a:r>
            <a:r>
              <a:rPr kumimoji="0" lang="en-US"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2</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 εικονοστοιχείο, για τα ανοικτά δεδομένα),</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εμφανίζονται</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προβλήματα όπως η νεφοκάλυψη και η συχνότητα επίσκεψης. Οι παθητικοί αισθητήρες μετρούν την ανακλώμενη ενέργεια. </a:t>
            </a:r>
          </a:p>
          <a:p>
            <a:pPr marL="0" marR="0" lvl="0" indent="0" algn="just" defTabSz="914400" rtl="0" eaLnBrk="1" fontAlgn="auto" latinLnBrk="0" hangingPunct="1">
              <a:lnSpc>
                <a:spcPct val="115000"/>
              </a:lnSpc>
              <a:spcBef>
                <a:spcPts val="600"/>
              </a:spcBef>
              <a:spcAft>
                <a:spcPts val="600"/>
              </a:spcAft>
              <a:buClrTx/>
              <a:buSzTx/>
              <a:buFontTx/>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Τέτοιοι αισθητήρες είναι ο Sentinel 2 της ESA και ο Landsat 8 της NASA. Οι αισθητήρες αυτού του τύπου έχουν τις περισσότερες εφαρμογές στη γεωργία, καθώς μετρούν τη φασματική ανάκλαση. </a:t>
            </a:r>
            <a:endParaRPr kumimoji="0" lang="el-GR" sz="24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726376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12757"/>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3614"/>
            <a:ext cx="4383024" cy="4395600"/>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Δορυφόρος Vs UAVs:</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Υπάρχουν πάντα διαθέσιμα ιστορικά στοιχεία από προηγούμενες περιόδους.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Εικόνες επαρκούς ακρίβειας για τις περισσότερες γεωργικές εφαρμογές είναι ανοικτά δεδομένα και συνεπώς δωρεάν.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Δεν απαιτούν εξειδικευμένο προσωπικό για τη συλλογή δεδομένων συλλογής.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8131A5CE-CB5E-36AA-9B2C-C95AEDF73F8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817440" y="932285"/>
            <a:ext cx="3889779" cy="5182940"/>
          </a:xfrm>
          <a:prstGeom prst="rect">
            <a:avLst/>
          </a:prstGeom>
          <a:noFill/>
          <a:ln>
            <a:noFill/>
          </a:ln>
        </p:spPr>
      </p:pic>
    </p:spTree>
    <p:extLst>
      <p:ext uri="{BB962C8B-B14F-4D97-AF65-F5344CB8AC3E}">
        <p14:creationId xmlns:p14="http://schemas.microsoft.com/office/powerpoint/2010/main" val="2032660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48268"/>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1" y="1775014"/>
            <a:ext cx="5003306" cy="4395600"/>
          </a:xfrm>
        </p:spPr>
        <p:txBody>
          <a:bodyPr/>
          <a:lstStyle/>
          <a:p>
            <a:pPr marL="0" indent="0" algn="just">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Χάρτες ως εργαλεία διαχείρισης: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χάρτες παραγωγής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δείχνουν</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απ</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οτελέσμ</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ατα: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Μετά τη </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συγκομιδή</a:t>
            </a: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r>
              <a:rPr lang="en-US"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ιστορικά</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Ποσοτικοποίηση της χωρικής και χρονικής μεταβλητότητας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Καλλιέργειες, έδαφος, ζιζάνια και "εμπειρικοί" χάρτες, κατά τη διάρκεια της καλλιεργητικής περιόδου</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Εμφάνιση χωρικής μεταβλητότητας.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descr="A collection of topographical maps&#10;&#10;Description automatically generated">
            <a:extLst>
              <a:ext uri="{FF2B5EF4-FFF2-40B4-BE49-F238E27FC236}">
                <a16:creationId xmlns:a16="http://schemas.microsoft.com/office/drawing/2014/main" id="{6F2645B1-35CF-2909-BAC6-D05CC6D4FF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6421" y="2053526"/>
            <a:ext cx="4044950" cy="3838575"/>
          </a:xfrm>
          <a:prstGeom prst="rect">
            <a:avLst/>
          </a:prstGeom>
        </p:spPr>
      </p:pic>
    </p:spTree>
    <p:extLst>
      <p:ext uri="{BB962C8B-B14F-4D97-AF65-F5344CB8AC3E}">
        <p14:creationId xmlns:p14="http://schemas.microsoft.com/office/powerpoint/2010/main" val="698282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0754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364898" y="1708245"/>
            <a:ext cx="6044780" cy="4395600"/>
          </a:xfrm>
        </p:spPr>
        <p:txBody>
          <a:bodyPr>
            <a:normAutofit fontScale="92500" lnSpcReduction="20000"/>
          </a:bodyPr>
          <a:lstStyle/>
          <a:p>
            <a:pPr marL="0" indent="0" algn="just">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Ποιες είναι οι αιτίες της μεταβλητότητας;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Κάθε πιθανός συνδυασμός περιβάλλοντος</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κα</a:t>
            </a:r>
            <a:r>
              <a:rPr lang="en-GB"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λλιέργει</a:t>
            </a: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ας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Απαιτεί πρακτική και γεωπονική ανάλυση.</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  Η γεωστατιστική </a:t>
            </a: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χρησιμοποιείται για την ανάλυση δεδομένων.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Η αρχή γίνεται με ένα λογισμικό GIS (έλεγχος της χωρικής μεταβλητότητας, έλεγχος της χρονικής μεταβλητότητας).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Κατανόηση της διακύμανσης: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Χωρικές τάσεις (αφαίρεση των διαχρονικών επιδράσεων, δείχνει περιοχές με συνεχή χαμηλή και υψηλή παραγωγή)</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Διαχρονικές τάσεις (Δείχνει τις περιοχές που δεν αλλάζουν με την πάροδο των ετών και εκείνες που αλλάζουν)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descr="A diagram of a diagram showing a diagram of a product&#10;&#10;Description automatically generated with medium confidence">
            <a:extLst>
              <a:ext uri="{FF2B5EF4-FFF2-40B4-BE49-F238E27FC236}">
                <a16:creationId xmlns:a16="http://schemas.microsoft.com/office/drawing/2014/main" id="{C2D5E744-97CA-2D9A-CBE3-2B2009A985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41847" y="1388581"/>
            <a:ext cx="4435171" cy="2634938"/>
          </a:xfrm>
          <a:prstGeom prst="rect">
            <a:avLst/>
          </a:prstGeom>
        </p:spPr>
      </p:pic>
      <p:pic>
        <p:nvPicPr>
          <p:cNvPr id="5" name="Picture 4" descr="A map of different colors and numbers&#10;&#10;Description automatically generated with medium confidence">
            <a:extLst>
              <a:ext uri="{FF2B5EF4-FFF2-40B4-BE49-F238E27FC236}">
                <a16:creationId xmlns:a16="http://schemas.microsoft.com/office/drawing/2014/main" id="{D59A9C32-6DC5-15A9-42F7-050831ACD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9678" y="2786486"/>
            <a:ext cx="3054658" cy="3204071"/>
          </a:xfrm>
          <a:prstGeom prst="rect">
            <a:avLst/>
          </a:prstGeom>
        </p:spPr>
      </p:pic>
    </p:spTree>
    <p:extLst>
      <p:ext uri="{BB962C8B-B14F-4D97-AF65-F5344CB8AC3E}">
        <p14:creationId xmlns:p14="http://schemas.microsoft.com/office/powerpoint/2010/main" val="11284265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609600" y="1419907"/>
            <a:ext cx="11117801" cy="4936443"/>
          </a:xfrm>
        </p:spPr>
        <p:txBody>
          <a:bodyPr>
            <a:noAutofit/>
          </a:bodyPr>
          <a:lstStyle/>
          <a:p>
            <a:pPr marL="0" indent="0" algn="ctr">
              <a:buNone/>
            </a:pPr>
            <a:r>
              <a:rPr lang="en-GB"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Χρήση αισθητήρων:</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6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Τι είναι η ηλεκτρική αγωγιμότητα;</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GB" sz="16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Το</a:t>
            </a: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π</a:t>
            </a:r>
            <a:r>
              <a:rPr lang="en-GB" sz="16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ιο</a:t>
            </a: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a:t>
            </a:r>
            <a:r>
              <a:rPr lang="en-GB" sz="1600" dirty="0" err="1">
                <a:solidFill>
                  <a:srgbClr val="808080"/>
                </a:solidFill>
                <a:effectLst/>
                <a:latin typeface="Calibri" panose="020F0502020204030204" pitchFamily="34" charset="0"/>
                <a:ea typeface="Calibri" panose="020F0502020204030204" pitchFamily="34" charset="0"/>
                <a:cs typeface="Calibri" panose="020F0502020204030204" pitchFamily="34" charset="0"/>
              </a:rPr>
              <a:t>σημ</a:t>
            </a: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αντικό μέρος της μέτρησης των παραμέτρων του εδάφους.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ηλεκτρική αγωγιμότητα ορίζεται ως η ικανότητα ενός διαλύματος να διεγείρει τον ηλεκτρισμό (ικανότητα ανταλλαγής κατιόντων) του εδάφους.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χαρτογράφηση της ηλεκτρικής αγωγιμότητας με τη χρήση αισθητήρων σε πραγματικό χρόνο (real time), μπορεί να χρησιμοποιηθεί για τη δημιουργία ζωνών διαχείρισης, οι οποίες θεωρούνται η βάση της γεωργίας ακριβείας και των εφαρμογών της.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Αυξάνεται όσο αυξάνεται η περιεκτικότητα του εδάφους σε αλάτι.</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Ωστόσο, η συγκέντρωση (%) των αλάτων σε ένα διάλυμα εξαρτάται επίσης από την ποσότητα του νερού (εδαφική υγρασία).</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6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Εάν στο σύμπλεγμα της εδαφικής υγρασίας και των αλάτων προσθέσουμε την επίδραση της αγωγιμότητας του εδάφους ως υλικού, τότε συμπεραίνουμε ότι η ηλεκτρική αγωγιμότητα του εδάφους ως υλικό αγωγιμότητας είναι ένας συνδυασμός της συγκέντρωσης αλάτων, της εδαφικής υγρασίας και της δομής του εδάφους.</a:t>
            </a:r>
            <a:endParaRPr lang="el-GR" sz="16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1800" dirty="0"/>
          </a:p>
        </p:txBody>
      </p:sp>
    </p:spTree>
    <p:extLst>
      <p:ext uri="{BB962C8B-B14F-4D97-AF65-F5344CB8AC3E}">
        <p14:creationId xmlns:p14="http://schemas.microsoft.com/office/powerpoint/2010/main" val="2929772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12757"/>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376039" y="1455938"/>
            <a:ext cx="10085033" cy="4333456"/>
          </a:xfrm>
        </p:spPr>
        <p:txBody>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Ηλεκτρική αγωγιμότητα και </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χαρακτηριστικά </a:t>
            </a: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εδάφους: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Αναγνωρίζεται κυρίως από την υφή του εδάφους, τη θερμοκρασία και το πορώδες του εδάφους.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θερμοκρασία του εδάφους, καθώς αυξάνεται, επηρεάζει την αγωγιμότητα του εδάφους.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Μια πηγή αλατότητας είναι η εφαρμογή λιπασμάτων στο έδαφος.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Τα εδάφη, ανάλογα με την ένδειξη της ηλεκτρικής αγωγιμότητας, ταξινομούνται σε έντονα αλατούχα, μέτρια αλατούχα, ελαφρώς αλατούχα, ελάχιστα αλατούχα και καθόλου αλατούχα.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Segnaposto grafico 8">
            <a:extLst>
              <a:ext uri="{FF2B5EF4-FFF2-40B4-BE49-F238E27FC236}">
                <a16:creationId xmlns:a16="http://schemas.microsoft.com/office/drawing/2014/main" id="{B6581676-DC3C-9ACE-5CDC-D102045D9FF8}"/>
              </a:ext>
            </a:extLst>
          </p:cNvPr>
          <p:cNvSpPr txBox="1">
            <a:spLocks/>
          </p:cNvSpPr>
          <p:nvPr/>
        </p:nvSpPr>
        <p:spPr>
          <a:xfrm>
            <a:off x="6006483" y="1548645"/>
            <a:ext cx="5118717" cy="43956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887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8612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199" y="1447060"/>
            <a:ext cx="10515599" cy="4723554"/>
          </a:xfrm>
        </p:spPr>
        <p:txBody>
          <a:bodyPr>
            <a:normAutofit lnSpcReduction="10000"/>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Γνωρίζοντας την ηλεκτρική αγωγιμότητα, μπορούμε να εκτιμήσουμε:</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Συγκέντρωση αλάτων, ανάλογη πορεία με την ηλεκτρική αγωγιμότητα.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Πορώδες του εδάφους, ανάλογο της ηλεκτρικής αγωγιμότητας.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Θερμοκρασία εδάφους, μια πορεία ανάλογη της ηλεκτρικής αγωγιμότητας.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Υφή του εδάφους, πορεία ανάλογη της συγκέντρωσης αργίλου σε σχέση με την ηλεκτρική αγωγιμότητα.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Οργανική ύλη, έμμεση εκτίμηση με βάση την πορεία π.χ. του πορώδους ή στοιχείων όπως το Ca.</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οξύτητα του εδάφους (pH), φυσικά ανάλογη ή αντιστρόφως ανάλογη της ηλεκτρικής αγωγιμότητας ανάλογα με τη συγκέντρωση των ιόντων.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Ικανότητα ανταλλαγής κατιόντων, ανάλογη της ηλεκτρικής αγωγιμότητας.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Η περιεκτικότητα σε νερό στο έδαφος είναι ανάλογη της ηλεκτρικής αγωγιμότητας, καθώς το νερό είναι καλός αγωγός του ηλεκτρισμού.</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487535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48268"/>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417251" y="1329586"/>
            <a:ext cx="5255580" cy="5409645"/>
          </a:xfrm>
        </p:spPr>
        <p:txBody>
          <a:bodyPr>
            <a:noAutofit/>
          </a:bodyPr>
          <a:lstStyle/>
          <a:p>
            <a:pPr marL="0" indent="0" algn="ctr">
              <a:lnSpc>
                <a:spcPct val="115000"/>
              </a:lnSpc>
              <a:spcBef>
                <a:spcPts val="600"/>
              </a:spcBef>
              <a:spcAft>
                <a:spcPts val="600"/>
              </a:spcAft>
              <a:buNone/>
            </a:pPr>
            <a:r>
              <a:rPr lang="en-GB" sz="17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Εφαρμογές της ηλεκτρικής αγωγιμότητας στη γεωργία ακριβείας:</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 Στοχευμένη δειγματοληψία: Είναι προτιμότερο στη γεωργία ακριβείας τα δείγματα να κατηγοριοποιούνται με βάση ένα μέγεθος όταν τα συλλέγουμε</a:t>
            </a:r>
            <a:r>
              <a:rPr lang="el-GR"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2. Υπολογισμός του βάθους ριζοβολίας: τοποθέτηση του σπόρου στην ιδανική θέση για τον προσδιορισμό του βέλτιστου βάθους και της σωστής δοσολογίας.</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 Κατασκευή συστημάτων αποστράγγισης και προσαρμογή των μεθόδων και της διάρκειας άρδευσης.</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4. Μεταβλητότητα στις δόσεις ζιζανιοκτόνων: οι χημικές δόσεις ποικίλλουν σε διακυμάνσεις της χημικής δοσολογίας ποικίλλουν με διαφορετικές τιμές οργανικής ύλης και υφής του εδάφους</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700" dirty="0"/>
          </a:p>
        </p:txBody>
      </p:sp>
      <p:sp>
        <p:nvSpPr>
          <p:cNvPr id="2" name="Segnaposto grafico 8">
            <a:extLst>
              <a:ext uri="{FF2B5EF4-FFF2-40B4-BE49-F238E27FC236}">
                <a16:creationId xmlns:a16="http://schemas.microsoft.com/office/drawing/2014/main" id="{50CD87FE-5632-FCFF-AA30-52D9F027B2E6}"/>
              </a:ext>
            </a:extLst>
          </p:cNvPr>
          <p:cNvSpPr txBox="1">
            <a:spLocks/>
          </p:cNvSpPr>
          <p:nvPr/>
        </p:nvSpPr>
        <p:spPr>
          <a:xfrm>
            <a:off x="6093780" y="1597981"/>
            <a:ext cx="5901431" cy="48749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5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4.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Μετ</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αβλητότητα στις δόσεις ζιζανιοκτόνων: οι χημικές δόσεις ποικίλλουν σε διακυμάνσεις της χημικής δοσολογίας ποικίλλουν με διαφορετικές τιμές οργανικής ύλης και υφής του εδάφους</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5.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Εφ</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αρμογές μεταβλητών δόσεων λιπασμάτων: συσχετίσεις με τις ηλεκτρικές συνθήκες, την οργανική ουσία, την υφή του εδάφους, την υφή του εδάφους και άλλους παράγοντες..</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6.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Αλ</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ατότητα του εδάφους και τρόποι κατάλληλης διαχείρισής της.</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7.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Συσχέτιση</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με</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π</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ιθ</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ανή ρύπανση του εδάφους.</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8.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Πρό</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βλεψη και προσαρμοσμένη διαχείριση περιοχών με εδάφη ευαίσθητα στο φαινόμενο της συμπίεσης του εδάφους και της δημιουργίας αδιαπέρατων οριζόντων.</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sz="1700" dirty="0"/>
          </a:p>
        </p:txBody>
      </p:sp>
    </p:spTree>
    <p:extLst>
      <p:ext uri="{BB962C8B-B14F-4D97-AF65-F5344CB8AC3E}">
        <p14:creationId xmlns:p14="http://schemas.microsoft.com/office/powerpoint/2010/main" val="2030238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40C4DC-3EA6-2AEC-59C2-B534919090F0}"/>
              </a:ext>
            </a:extLst>
          </p:cNvPr>
          <p:cNvSpPr>
            <a:spLocks noGrp="1"/>
          </p:cNvSpPr>
          <p:nvPr>
            <p:ph type="title"/>
          </p:nvPr>
        </p:nvSpPr>
        <p:spPr>
          <a:xfrm>
            <a:off x="1020932" y="681037"/>
            <a:ext cx="9799468"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25FEA9EB-1405-CD8E-9DF4-5FE8A5D1AE46}"/>
              </a:ext>
            </a:extLst>
          </p:cNvPr>
          <p:cNvSpPr>
            <a:spLocks noGrp="1"/>
          </p:cNvSpPr>
          <p:nvPr>
            <p:ph idx="1"/>
          </p:nvPr>
        </p:nvSpPr>
        <p:spPr>
          <a:xfrm>
            <a:off x="838200" y="1825625"/>
            <a:ext cx="3511858" cy="4351338"/>
          </a:xfrm>
        </p:spPr>
        <p:txBody>
          <a:bodyPr>
            <a:normAutofit/>
          </a:bodyPr>
          <a:lstStyle/>
          <a:p>
            <a:pPr marL="0" indent="0" algn="ctr">
              <a:buNone/>
            </a:pPr>
            <a:r>
              <a:rPr lang="en-GB" sz="1800" b="1" dirty="0"/>
              <a:t>Τεχνολογίες στη γεωργία</a:t>
            </a:r>
            <a:endParaRPr lang="el-GR" sz="1800" b="1" dirty="0"/>
          </a:p>
          <a:p>
            <a:pPr marL="0" indent="0" algn="ctr">
              <a:buNone/>
            </a:pPr>
            <a:endParaRPr lang="en-GB" sz="1800" b="1" dirty="0"/>
          </a:p>
          <a:p>
            <a:pPr marL="342900" indent="-342900">
              <a:buFont typeface="+mj-lt"/>
              <a:buAutoNum type="arabicPeriod"/>
            </a:pPr>
            <a:r>
              <a:rPr lang="en-GB" sz="1800" dirty="0"/>
              <a:t>Νέα βελτιωμένα μηχανήματα για γεωργική χρήση</a:t>
            </a:r>
            <a:endParaRPr lang="el-GR" sz="1800" dirty="0"/>
          </a:p>
          <a:p>
            <a:pPr marL="342900" indent="-342900">
              <a:buAutoNum type="arabicPeriod"/>
            </a:pPr>
            <a:endParaRPr lang="en-GB" sz="1800" dirty="0"/>
          </a:p>
          <a:p>
            <a:pPr marL="342900" indent="-342900">
              <a:buFont typeface="+mj-lt"/>
              <a:buAutoNum type="arabicPeriod"/>
            </a:pPr>
            <a:r>
              <a:rPr lang="en-GB" sz="1800" dirty="0"/>
              <a:t>Γεωργικές εφαρμογές ακριβείας</a:t>
            </a:r>
            <a:endParaRPr lang="el-GR" sz="1800" dirty="0"/>
          </a:p>
          <a:p>
            <a:pPr marL="342900" indent="-342900">
              <a:buFont typeface="+mj-lt"/>
              <a:buAutoNum type="arabicPeriod"/>
            </a:pPr>
            <a:endParaRPr lang="en-GB" sz="1800" dirty="0"/>
          </a:p>
          <a:p>
            <a:pPr marL="342900" indent="-342900">
              <a:buFont typeface="+mj-lt"/>
              <a:buAutoNum type="arabicPeriod"/>
            </a:pPr>
            <a:r>
              <a:rPr lang="en-GB" sz="1800" dirty="0"/>
              <a:t>Αυτοματοποίηση στη γεωργία</a:t>
            </a:r>
          </a:p>
          <a:p>
            <a:endParaRPr lang="en-GB" sz="1800" dirty="0"/>
          </a:p>
        </p:txBody>
      </p:sp>
      <p:sp>
        <p:nvSpPr>
          <p:cNvPr id="4" name="Segnaposto piè di pagina 3">
            <a:extLst>
              <a:ext uri="{FF2B5EF4-FFF2-40B4-BE49-F238E27FC236}">
                <a16:creationId xmlns:a16="http://schemas.microsoft.com/office/drawing/2014/main" id="{15AF23E6-2A9D-7113-1C19-1D77DBE597B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34CBB504-2CEC-0D6A-E09F-814F65879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4</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D3C9248-1B52-5EC3-F40A-11E418010E9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28131" y="1918833"/>
            <a:ext cx="2777635" cy="2080503"/>
          </a:xfrm>
          <a:prstGeom prst="rect">
            <a:avLst/>
          </a:prstGeom>
          <a:noFill/>
          <a:ln>
            <a:noFill/>
          </a:ln>
        </p:spPr>
      </p:pic>
      <p:pic>
        <p:nvPicPr>
          <p:cNvPr id="7" name="Picture 6">
            <a:extLst>
              <a:ext uri="{FF2B5EF4-FFF2-40B4-BE49-F238E27FC236}">
                <a16:creationId xmlns:a16="http://schemas.microsoft.com/office/drawing/2014/main" id="{74884688-CBFB-C105-FB9F-8781659CD1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92680" y="1875208"/>
            <a:ext cx="3035055" cy="2273316"/>
          </a:xfrm>
          <a:prstGeom prst="rect">
            <a:avLst/>
          </a:prstGeom>
          <a:noFill/>
          <a:ln>
            <a:noFill/>
          </a:ln>
        </p:spPr>
      </p:pic>
      <p:pic>
        <p:nvPicPr>
          <p:cNvPr id="8" name="Picture 7">
            <a:extLst>
              <a:ext uri="{FF2B5EF4-FFF2-40B4-BE49-F238E27FC236}">
                <a16:creationId xmlns:a16="http://schemas.microsoft.com/office/drawing/2014/main" id="{BF412E97-39C6-38A0-3BED-628A4DA55E6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8131" y="4148524"/>
            <a:ext cx="2593806" cy="1942812"/>
          </a:xfrm>
          <a:prstGeom prst="rect">
            <a:avLst/>
          </a:prstGeom>
          <a:noFill/>
          <a:ln>
            <a:noFill/>
          </a:ln>
        </p:spPr>
      </p:pic>
      <p:pic>
        <p:nvPicPr>
          <p:cNvPr id="9" name="Picture 8">
            <a:extLst>
              <a:ext uri="{FF2B5EF4-FFF2-40B4-BE49-F238E27FC236}">
                <a16:creationId xmlns:a16="http://schemas.microsoft.com/office/drawing/2014/main" id="{3B08667D-BC55-8ABE-3413-AD7E93E8E9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31390" y="4389422"/>
            <a:ext cx="2578100" cy="1752600"/>
          </a:xfrm>
          <a:prstGeom prst="rect">
            <a:avLst/>
          </a:prstGeom>
          <a:noFill/>
          <a:ln>
            <a:noFill/>
          </a:ln>
        </p:spPr>
      </p:pic>
    </p:spTree>
    <p:extLst>
      <p:ext uri="{BB962C8B-B14F-4D97-AF65-F5344CB8AC3E}">
        <p14:creationId xmlns:p14="http://schemas.microsoft.com/office/powerpoint/2010/main" val="945121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0007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420949" y="1473173"/>
            <a:ext cx="6024239" cy="4395600"/>
          </a:xfrm>
        </p:spPr>
        <p:txBody>
          <a:bodyPr>
            <a:normAutofit fontScale="92500"/>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Χαρτογράφηση ηλεκτρικής αγωγιμότητας: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Καθώς οι ιδιότητες του εδάφους μεταβάλλονται, μεταβάλλεται και η ηλεκτρική αγωγιμότητα στο χώρο.</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Ένα σύστημα χαρτογράφησης ηλεκτρικής αγωγιμότητας αποτελείται από:</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Σύστημα μέτρησης της ηλεκτρικής αγωγιμότητας (επαφής ή μη επαφής)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Σύστημα καταγραφής ταχύτητας (με ή χωρίς επαφή)</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Σύστημα καταγραφής θέσης - GPS (είτε με επαφή είτε χωρίς επαφή)</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Σύστημα αποθήκευσης δεδομένων - GPS (με ή χωρίς επαφή)</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pic>
        <p:nvPicPr>
          <p:cNvPr id="2" name="Picture 1">
            <a:extLst>
              <a:ext uri="{FF2B5EF4-FFF2-40B4-BE49-F238E27FC236}">
                <a16:creationId xmlns:a16="http://schemas.microsoft.com/office/drawing/2014/main" id="{B1A1BD99-B2DA-58D2-C891-970E5AA3E1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24650" y="2130120"/>
            <a:ext cx="5467350" cy="2930151"/>
          </a:xfrm>
          <a:prstGeom prst="rect">
            <a:avLst/>
          </a:prstGeom>
          <a:noFill/>
          <a:ln>
            <a:noFill/>
          </a:ln>
        </p:spPr>
      </p:pic>
    </p:spTree>
    <p:extLst>
      <p:ext uri="{BB962C8B-B14F-4D97-AF65-F5344CB8AC3E}">
        <p14:creationId xmlns:p14="http://schemas.microsoft.com/office/powerpoint/2010/main" val="2991730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30512"/>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655553"/>
            <a:ext cx="5358414" cy="4395600"/>
          </a:xfrm>
        </p:spPr>
        <p:txBody>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Αισθητήρες εδάφους: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αισθητήρες που συλλέγουν δεδομένα στο επίπεδο του εδάφους ονομάζονται εγγύς αισθητήρες.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Αυτοί οι τύποι αισθητήρων προσφέρουν προφανώς την υψηλότερη ποιότητα ακρίβειας δεδομένων, αλλά η απόκτηση δεδομένων είναι αρκετές φορές πιο δύσκολη, πιο χρονοβόρα και απαιτεί φυσική παρουσία στο πεδίο.</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Συνήθως χρησιμοποιούνται ως δεδομένα επαλήθευσης.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6" name="Segnaposto grafico 8">
            <a:extLst>
              <a:ext uri="{FF2B5EF4-FFF2-40B4-BE49-F238E27FC236}">
                <a16:creationId xmlns:a16="http://schemas.microsoft.com/office/drawing/2014/main" id="{5794B543-0179-7239-A254-F4F2F24A1FD0}"/>
              </a:ext>
            </a:extLst>
          </p:cNvPr>
          <p:cNvSpPr txBox="1">
            <a:spLocks/>
          </p:cNvSpPr>
          <p:nvPr/>
        </p:nvSpPr>
        <p:spPr>
          <a:xfrm>
            <a:off x="6317201" y="1587291"/>
            <a:ext cx="5534487" cy="4463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9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Σταθεροί αισθητήρες:</a:t>
            </a:r>
            <a:endParaRPr kumimoji="0" lang="el-GR" sz="19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Οι σταθεροί αισθητήρες χρησιμοποιούνται για την καταγραφή μιας συγκεκριμένης παραμέτρου καθ' όλη τη διάρκεια της καλλιεργητικής περιόδου. Εγκαθίστανται στους αγρούς και παραμένουν εκεί για χρόνια με ελάχιστη ή καθόλου συντήρηση, αν είναι δυνατόν, χωρίς συντήρηση. Αυτό σημαίνει ότι θα παραμείνουν εκτεθειμένοι στον αγρό κατά τη διάρκεια ισχυρών βροχοπτώσεων και για παρατεταμένες περιόδους ηλιακής ακτινοβολίας, τις οποίες θα πρέπει να αντέχουν.</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Αισθητήρας βροχής, ανεμόμετρο για τη μέτρηση της ταχύτητας και της κατεύθυνσης του ανέμου, αισθητήρας θερμοκρασίας αέρα, αισθητήρας υγρασίας αέρα.</a:t>
            </a: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177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95002"/>
          </a:xfrm>
        </p:spPr>
        <p:txBody>
          <a:bodyPr>
            <a:normAutofit/>
          </a:bodyPr>
          <a:lstStyle/>
          <a:p>
            <a:pPr algn="ctr"/>
            <a:r>
              <a:rPr lang="en-US" sz="3600" dirty="0" err="1">
                <a:solidFill>
                  <a:srgbClr val="94C020"/>
                </a:solidFill>
              </a:rPr>
              <a:t>Εισ</a:t>
            </a:r>
            <a:r>
              <a:rPr lang="en-US" sz="3600" dirty="0">
                <a:solidFill>
                  <a:srgbClr val="94C020"/>
                </a:solidFill>
              </a:rPr>
              <a:t>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009E1D48-031E-CF57-863C-38C2B126361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1518925"/>
            <a:ext cx="2404093" cy="3124096"/>
          </a:xfrm>
          <a:prstGeom prst="rect">
            <a:avLst/>
          </a:prstGeom>
          <a:noFill/>
          <a:ln>
            <a:noFill/>
          </a:ln>
        </p:spPr>
      </p:pic>
      <p:pic>
        <p:nvPicPr>
          <p:cNvPr id="5" name="Picture 4">
            <a:extLst>
              <a:ext uri="{FF2B5EF4-FFF2-40B4-BE49-F238E27FC236}">
                <a16:creationId xmlns:a16="http://schemas.microsoft.com/office/drawing/2014/main" id="{54D1C9F8-A62A-6E1E-5676-121165999A3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4056" y="1518925"/>
            <a:ext cx="3098131" cy="2053712"/>
          </a:xfrm>
          <a:prstGeom prst="rect">
            <a:avLst/>
          </a:prstGeom>
          <a:noFill/>
          <a:ln>
            <a:noFill/>
          </a:ln>
        </p:spPr>
      </p:pic>
      <p:pic>
        <p:nvPicPr>
          <p:cNvPr id="6" name="Picture 5">
            <a:extLst>
              <a:ext uri="{FF2B5EF4-FFF2-40B4-BE49-F238E27FC236}">
                <a16:creationId xmlns:a16="http://schemas.microsoft.com/office/drawing/2014/main" id="{7B51B262-1AE4-CA6C-9B2F-9E959D8D64A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3588038"/>
            <a:ext cx="3823970" cy="2790825"/>
          </a:xfrm>
          <a:prstGeom prst="rect">
            <a:avLst/>
          </a:prstGeom>
          <a:noFill/>
          <a:ln>
            <a:noFill/>
          </a:ln>
        </p:spPr>
      </p:pic>
      <p:pic>
        <p:nvPicPr>
          <p:cNvPr id="10" name="Picture 9">
            <a:extLst>
              <a:ext uri="{FF2B5EF4-FFF2-40B4-BE49-F238E27FC236}">
                <a16:creationId xmlns:a16="http://schemas.microsoft.com/office/drawing/2014/main" id="{35588921-660F-98AC-96EA-246BA2F5AEB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3950" y="1496377"/>
            <a:ext cx="3834130" cy="3865245"/>
          </a:xfrm>
          <a:prstGeom prst="rect">
            <a:avLst/>
          </a:prstGeom>
          <a:noFill/>
          <a:ln>
            <a:noFill/>
          </a:ln>
        </p:spPr>
      </p:pic>
    </p:spTree>
    <p:extLst>
      <p:ext uri="{BB962C8B-B14F-4D97-AF65-F5344CB8AC3E}">
        <p14:creationId xmlns:p14="http://schemas.microsoft.com/office/powerpoint/2010/main" val="27194806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80153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5899951" cy="4395600"/>
          </a:xfrm>
        </p:spPr>
        <p:txBody>
          <a:bodyPr>
            <a:normAutofit lnSpcReduction="10000"/>
          </a:bodyPr>
          <a:lstStyle/>
          <a:p>
            <a:pPr marL="0" indent="0" algn="ctr">
              <a:lnSpc>
                <a:spcPct val="115000"/>
              </a:lnSpc>
              <a:spcBef>
                <a:spcPts val="600"/>
              </a:spcBef>
              <a:spcAft>
                <a:spcPts val="600"/>
              </a:spcAft>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Χαρτογράφηση παραγωγής:</a:t>
            </a:r>
          </a:p>
          <a:p>
            <a:pPr marL="0" indent="0" algn="just">
              <a:lnSpc>
                <a:spcPct val="115000"/>
              </a:lnSpc>
              <a:spcBef>
                <a:spcPts val="600"/>
              </a:spcBef>
              <a:spcAft>
                <a:spcPts val="600"/>
              </a:spcAft>
              <a:buNone/>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διαδικασία καταγραφής της μεταβλητότητας της παραγωγής ενός αγρού ονομάζεται χαρτογράφηση της απόδοσης.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 αγρός χωρίζεται σε μικρότερα τμήματα και σε αυτά τα τμήματα μετράται η απόδοση.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Κάθε τμήμα σχεδιάζεται με συντεταγμένες, με αποτέλεσμα ένα αρχείο που περιέχει τις συντεταγμένες και την αντίστοιχη παραγωγή.</a:t>
            </a:r>
          </a:p>
          <a:p>
            <a:pPr algn="just">
              <a:lnSpc>
                <a:spcPct val="115000"/>
              </a:lnSpc>
              <a:spcBef>
                <a:spcPts val="600"/>
              </a:spcBef>
              <a:spcAft>
                <a:spcPts val="600"/>
              </a:spcAft>
            </a:pPr>
            <a:r>
              <a:rPr lang="en-GB"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Προϊόν αυτής της διαδικασίας είναι η παραγωγή χαρτών (χάρτες παραγωγής χαρτών), που δείχνουν την παραγωγή κάθε τμήματος του πεδίου.</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dirty="0"/>
          </a:p>
        </p:txBody>
      </p:sp>
      <p:pic>
        <p:nvPicPr>
          <p:cNvPr id="2" name="Picture 1">
            <a:extLst>
              <a:ext uri="{FF2B5EF4-FFF2-40B4-BE49-F238E27FC236}">
                <a16:creationId xmlns:a16="http://schemas.microsoft.com/office/drawing/2014/main" id="{4ED541A1-EEA9-2D7B-24D0-E2E501F89E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2599" y="2076117"/>
            <a:ext cx="4770509" cy="3525692"/>
          </a:xfrm>
          <a:prstGeom prst="rect">
            <a:avLst/>
          </a:prstGeom>
          <a:noFill/>
          <a:ln>
            <a:noFill/>
          </a:ln>
        </p:spPr>
      </p:pic>
    </p:spTree>
    <p:extLst>
      <p:ext uri="{BB962C8B-B14F-4D97-AF65-F5344CB8AC3E}">
        <p14:creationId xmlns:p14="http://schemas.microsoft.com/office/powerpoint/2010/main" val="497340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57146"/>
          </a:xfrm>
        </p:spPr>
        <p:txBody>
          <a:bodyPr>
            <a:normAutofit/>
          </a:bodyPr>
          <a:lstStyle/>
          <a:p>
            <a:pPr algn="ctr"/>
            <a:r>
              <a:rPr lang="en-US" sz="3600" dirty="0" err="1">
                <a:solidFill>
                  <a:srgbClr val="94C020"/>
                </a:solidFill>
              </a:rPr>
              <a:t>Εισ</a:t>
            </a:r>
            <a:r>
              <a:rPr lang="en-US" sz="3600" dirty="0">
                <a:solidFill>
                  <a:srgbClr val="94C020"/>
                </a:solidFill>
              </a:rPr>
              <a:t>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5C0F311-EDFB-EDD9-28C7-F7E55CE9EA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1426" y="1509844"/>
            <a:ext cx="5534981" cy="4667117"/>
          </a:xfrm>
          <a:prstGeom prst="rect">
            <a:avLst/>
          </a:prstGeom>
          <a:noFill/>
          <a:ln>
            <a:noFill/>
          </a:ln>
        </p:spPr>
      </p:pic>
    </p:spTree>
    <p:extLst>
      <p:ext uri="{BB962C8B-B14F-4D97-AF65-F5344CB8AC3E}">
        <p14:creationId xmlns:p14="http://schemas.microsoft.com/office/powerpoint/2010/main" val="11728723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686124"/>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a:xfrm>
            <a:off x="838200" y="6473824"/>
            <a:ext cx="9982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6161473" y="1662287"/>
            <a:ext cx="5643239" cy="4694063"/>
          </a:xfrm>
        </p:spPr>
        <p:txBody>
          <a:bodyPr>
            <a:noAutofit/>
          </a:bodyPr>
          <a:lstStyle/>
          <a:p>
            <a:pPr marL="0" indent="0" algn="just">
              <a:lnSpc>
                <a:spcPct val="100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4. Εικόνες ή χάρτες τηλεπισκόπησης που δείχνουν δείκτες βλάστησης της φυτείας ή ακόμη και του εδάφους κατά τη διάρκεια της καλλιεργητικής περιόδου.</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0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5. Χάρτες με παρατηρήσεις που έγιναν από τον αγρότη ή τον σύμβουλο του αγρότη κατά την προηγούμενη καλλιεργητική περίοδο ή κατά τα προηγούμενα έτη (π.χ. περιοχές με ζιζάνια, περιοχές όπου η καλλιέργεια δεν αναπτύσσεται καλά).</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00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6. Χάρτες της παραγωγής του προηγούμενου έτους ή ετών και, επομένως, στοιχεία που απομακρύνθηκαν από το έδαφος από την καλλιέργεια ή άλλα στοιχεία όπως φυτικά υπολείμματα, κλαδιά δέντρων κ.λπ.</a:t>
            </a:r>
          </a:p>
          <a:p>
            <a:pPr marL="0" indent="0" algn="just">
              <a:lnSpc>
                <a:spcPct val="100000"/>
              </a:lnSpc>
              <a:spcBef>
                <a:spcPts val="600"/>
              </a:spcBef>
              <a:spcAft>
                <a:spcPts val="600"/>
              </a:spcAft>
              <a:buNone/>
            </a:pPr>
            <a:r>
              <a:rPr lang="en-GB" sz="17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7. Κάθε άλλη πληροφορία που μπορεί να συλλεχθεί και να συνδεθεί με τις περιοχές του πεδίου.</a:t>
            </a: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l-GR" sz="17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GB" sz="1700" dirty="0"/>
          </a:p>
        </p:txBody>
      </p:sp>
      <p:sp>
        <p:nvSpPr>
          <p:cNvPr id="2" name="Segnaposto grafico 8">
            <a:extLst>
              <a:ext uri="{FF2B5EF4-FFF2-40B4-BE49-F238E27FC236}">
                <a16:creationId xmlns:a16="http://schemas.microsoft.com/office/drawing/2014/main" id="{1AC34444-D2B3-296F-E2F0-6FC5AE516676}"/>
              </a:ext>
            </a:extLst>
          </p:cNvPr>
          <p:cNvSpPr txBox="1">
            <a:spLocks/>
          </p:cNvSpPr>
          <p:nvPr/>
        </p:nvSpPr>
        <p:spPr>
          <a:xfrm>
            <a:off x="387288" y="1367162"/>
            <a:ext cx="5643238" cy="51066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600"/>
              </a:spcBef>
              <a:spcAft>
                <a:spcPts val="600"/>
              </a:spcAft>
              <a:buFont typeface="Arial" panose="020B0604020202020204" pitchFamily="34" charset="0"/>
              <a:buNone/>
            </a:pPr>
            <a:r>
              <a:rPr lang="en-GB" sz="1700" b="1" dirty="0" err="1">
                <a:solidFill>
                  <a:srgbClr val="808080"/>
                </a:solidFill>
                <a:latin typeface="Calibri" panose="020F0502020204030204" pitchFamily="34" charset="0"/>
                <a:ea typeface="Calibri" panose="020F0502020204030204" pitchFamily="34" charset="0"/>
                <a:cs typeface="Calibri" panose="020F0502020204030204" pitchFamily="34" charset="0"/>
              </a:rPr>
              <a:t>Τι</a:t>
            </a:r>
            <a:r>
              <a:rPr lang="en-GB" sz="1700" b="1"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b="1" dirty="0" err="1">
                <a:solidFill>
                  <a:srgbClr val="808080"/>
                </a:solidFill>
                <a:latin typeface="Calibri" panose="020F0502020204030204" pitchFamily="34" charset="0"/>
                <a:ea typeface="Calibri" panose="020F0502020204030204" pitchFamily="34" charset="0"/>
                <a:cs typeface="Calibri" panose="020F0502020204030204" pitchFamily="34" charset="0"/>
              </a:rPr>
              <a:t>είν</a:t>
            </a:r>
            <a:r>
              <a:rPr lang="en-GB" sz="1700" b="1" dirty="0">
                <a:solidFill>
                  <a:srgbClr val="808080"/>
                </a:solidFill>
                <a:latin typeface="Calibri" panose="020F0502020204030204" pitchFamily="34" charset="0"/>
                <a:ea typeface="Calibri" panose="020F0502020204030204" pitchFamily="34" charset="0"/>
                <a:cs typeface="Calibri" panose="020F0502020204030204" pitchFamily="34" charset="0"/>
              </a:rPr>
              <a:t>αι οι χάρτες εφαρμογών;</a:t>
            </a:r>
          </a:p>
          <a:p>
            <a:pPr marL="0" indent="0" algn="just">
              <a:lnSpc>
                <a:spcPct val="100000"/>
              </a:lnSpc>
              <a:spcBef>
                <a:spcPts val="600"/>
              </a:spcBef>
              <a:spcAft>
                <a:spcPts val="600"/>
              </a:spcAft>
              <a:buFont typeface="Arial" panose="020B0604020202020204" pitchFamily="34" charset="0"/>
              <a:buNone/>
            </a:pP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Οι</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χάρτες</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εφ</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αρμογής είναι ηλεκτρονικοί χάρτες του χωραφιού που καθορίζουν τις περιοχές - ζώνες του χωραφιού και την ποσότητα εφαρμογής σε κάθε περιοχή.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Οι</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χάρτες</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εφ</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αρμογής μπορεί να βασίζονται σε δεδομένα από προηγούμενες μετρήσεις και αναλύσεις, όπως:</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00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1.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Τύ</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πος εδάφους και άλλα εδαφικά δεδομένα, όπως το χρώμα του εδάφους, η δομή του εδάφους, η τοπογραφία του αγρού (υψομετρικοί χάρτες), η φαινόμενη ηλεκτρική αγωγιμότητα.</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00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2.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Χάρτες</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του</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χωρ</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αφιού με την περιεκτικότητα σε θρεπτικά συστατικά που προκύπτει από αναλύσεις εδάφους σε ένα πλέγμα σημείων ή κατευθύνεται.</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lgn="just">
              <a:lnSpc>
                <a:spcPct val="100000"/>
              </a:lnSpc>
              <a:spcBef>
                <a:spcPts val="600"/>
              </a:spcBef>
              <a:spcAft>
                <a:spcPts val="600"/>
              </a:spcAft>
              <a:buFont typeface="Arial" panose="020B0604020202020204" pitchFamily="34" charset="0"/>
              <a:buNone/>
            </a:pP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3.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Αισθητήρες</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π</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ου</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μετρούν</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τα χαρα</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κτηριστικά</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του</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εδάφους</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όπ</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ως</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 η </a:t>
            </a:r>
            <a:r>
              <a:rPr lang="en-GB" sz="1700" dirty="0" err="1">
                <a:solidFill>
                  <a:srgbClr val="808080"/>
                </a:solidFill>
                <a:latin typeface="Calibri" panose="020F0502020204030204" pitchFamily="34" charset="0"/>
                <a:ea typeface="Calibri" panose="020F0502020204030204" pitchFamily="34" charset="0"/>
                <a:cs typeface="Calibri" panose="020F0502020204030204" pitchFamily="34" charset="0"/>
              </a:rPr>
              <a:t>υγρ</a:t>
            </a:r>
            <a:r>
              <a:rPr lang="en-GB" sz="1700" dirty="0">
                <a:solidFill>
                  <a:srgbClr val="808080"/>
                </a:solidFill>
                <a:latin typeface="Calibri" panose="020F0502020204030204" pitchFamily="34" charset="0"/>
                <a:ea typeface="Calibri" panose="020F0502020204030204" pitchFamily="34" charset="0"/>
                <a:cs typeface="Calibri" panose="020F0502020204030204" pitchFamily="34" charset="0"/>
              </a:rPr>
              <a:t>ασία του εδάφους ή η φασματική ανάλυση του ανακλώμενου φωτός ή η αντίσταση στην κατεργασία του εδάφους.</a:t>
            </a: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endParaRPr lang="el-GR" sz="1700" dirty="0">
              <a:solidFill>
                <a:srgbClr val="808080"/>
              </a:solidFill>
              <a:latin typeface="Calibri" panose="020F0502020204030204" pitchFamily="34" charset="0"/>
              <a:ea typeface="Calibri" panose="020F0502020204030204" pitchFamily="34" charset="0"/>
              <a:cs typeface="Arial" panose="020B0604020202020204" pitchFamily="34" charset="0"/>
            </a:endParaRPr>
          </a:p>
          <a:p>
            <a:pPr marL="0" indent="0">
              <a:buFont typeface="Arial" panose="020B0604020202020204" pitchFamily="34" charset="0"/>
              <a:buNone/>
            </a:pPr>
            <a:endParaRPr lang="en-GB" sz="1700" dirty="0"/>
          </a:p>
        </p:txBody>
      </p:sp>
    </p:spTree>
    <p:extLst>
      <p:ext uri="{BB962C8B-B14F-4D97-AF65-F5344CB8AC3E}">
        <p14:creationId xmlns:p14="http://schemas.microsoft.com/office/powerpoint/2010/main" val="512643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68369"/>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199008" y="1455418"/>
            <a:ext cx="6591600" cy="4395600"/>
          </a:xfrm>
        </p:spPr>
        <p:txBody>
          <a:bodyPr>
            <a:normAutofit fontScale="92500" lnSpcReduction="20000"/>
          </a:bodyPr>
          <a:lstStyle/>
          <a:p>
            <a:pPr marL="0" indent="0" algn="ctr">
              <a:buNone/>
            </a:pPr>
            <a:r>
              <a:rPr lang="en-GB"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Χάρτες εφαρμογής λιπασμάτων:</a:t>
            </a:r>
          </a:p>
          <a:p>
            <a:pPr algn="just"/>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Μια πρακτική είναι η </a:t>
            </a:r>
            <a:r>
              <a:rPr lang="en-US" sz="1800" dirty="0" err="1">
                <a:solidFill>
                  <a:srgbClr val="808080"/>
                </a:solidFill>
                <a:effectLst/>
                <a:latin typeface="Calibri" panose="020F0502020204030204" pitchFamily="34" charset="0"/>
                <a:ea typeface="Calibri" panose="020F0502020204030204" pitchFamily="34" charset="0"/>
                <a:cs typeface="Arial" panose="020B0604020202020204" pitchFamily="34" charset="0"/>
              </a:rPr>
              <a:t>ανάλυση </a:t>
            </a:r>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δειγμάτων εδάφους, π.χ., για τα κύρια στοιχεία άζωτο, κάλιο και φώσφορο. Στη συνέχεια μπορούμε να καθορίσουμε την ποσότητα του στοιχείου που απαιτείται για μια παραγωγή-στόχο. </a:t>
            </a:r>
          </a:p>
          <a:p>
            <a:pPr algn="just"/>
            <a:endPar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Μια δεύτερη πρακτική είναι να κάνετε φυλλοδιαγνωστικές εξετάσεις (ανάλυση φύλλων κατά τη διάρκεια της καλλιεργητικής περιόδου) και όπου εμφανίζεται έλλειμμα, να προσθέτετε το στοιχείο. Πρόκειται για μια πιο επίπονη εργασία, καθώς η δειγματοληψία πρέπει να γίνει τη σωστή στιγμή και τα δεδομένα πρέπει να αναλυθούν πολύ γρήγορα.</a:t>
            </a:r>
          </a:p>
          <a:p>
            <a:pPr algn="just"/>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chemeClr val="bg1">
                    <a:lumMod val="50000"/>
                  </a:schemeClr>
                </a:solidFill>
              </a:rPr>
              <a:t>Μια τρίτη δυνατότητα είναι να ακολουθηθεί μια πολιτική αντικατάστασης των θρεπτικών στοιχείων που αφαιρούνται από την καλλιέργεια με την παραγωγή της (εδώ θα πρέπει να προσθέσουμε ότι τα θρεπτικά στοιχεία που αφαιρούνται από τον αγρό αφαιρούνται επίσης με τα υπολείμματα της καλλιέργειας κατά τη συγκομιδή τους). </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1A0274E3-F010-80E0-96E1-75FB861B5E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61630" y="1901909"/>
            <a:ext cx="5254620" cy="3054181"/>
          </a:xfrm>
          <a:prstGeom prst="rect">
            <a:avLst/>
          </a:prstGeom>
          <a:noFill/>
          <a:ln>
            <a:noFill/>
          </a:ln>
        </p:spPr>
      </p:pic>
    </p:spTree>
    <p:extLst>
      <p:ext uri="{BB962C8B-B14F-4D97-AF65-F5344CB8AC3E}">
        <p14:creationId xmlns:p14="http://schemas.microsoft.com/office/powerpoint/2010/main" val="11389769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83779"/>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DB424EB-D587-3372-8588-62337DB485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2493" y="2117725"/>
            <a:ext cx="5245100" cy="2622550"/>
          </a:xfrm>
          <a:prstGeom prst="rect">
            <a:avLst/>
          </a:prstGeom>
          <a:noFill/>
          <a:ln>
            <a:noFill/>
          </a:ln>
        </p:spPr>
      </p:pic>
      <p:pic>
        <p:nvPicPr>
          <p:cNvPr id="5" name="Picture 4">
            <a:extLst>
              <a:ext uri="{FF2B5EF4-FFF2-40B4-BE49-F238E27FC236}">
                <a16:creationId xmlns:a16="http://schemas.microsoft.com/office/drawing/2014/main" id="{C83E9928-381F-419D-9F8D-7F3FE61629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34408" y="1719898"/>
            <a:ext cx="5527675" cy="3792855"/>
          </a:xfrm>
          <a:prstGeom prst="rect">
            <a:avLst/>
          </a:prstGeom>
          <a:noFill/>
          <a:ln>
            <a:noFill/>
          </a:ln>
        </p:spPr>
      </p:pic>
    </p:spTree>
    <p:extLst>
      <p:ext uri="{BB962C8B-B14F-4D97-AF65-F5344CB8AC3E}">
        <p14:creationId xmlns:p14="http://schemas.microsoft.com/office/powerpoint/2010/main" val="12569757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21635"/>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274020" y="1500326"/>
            <a:ext cx="6591600" cy="4599266"/>
          </a:xfrm>
        </p:spPr>
        <p:txBody>
          <a:bodyPr>
            <a:normAutofit fontScale="85000" lnSpcReduction="10000"/>
          </a:bodyPr>
          <a:lstStyle/>
          <a:p>
            <a:pPr algn="just"/>
            <a:r>
              <a:rPr lang="en-US" sz="1900" dirty="0">
                <a:solidFill>
                  <a:schemeClr val="bg1">
                    <a:lumMod val="50000"/>
                  </a:schemeClr>
                </a:solidFill>
              </a:rPr>
              <a:t>Συστήματα με αισθητήρες που ελέγχουν/ρυθμίζουν απευθείας τα μηχανήματα εφαρμογής.</a:t>
            </a:r>
          </a:p>
          <a:p>
            <a:pPr algn="just"/>
            <a:r>
              <a:rPr lang="en-US" sz="1900" dirty="0">
                <a:solidFill>
                  <a:schemeClr val="bg1">
                    <a:lumMod val="50000"/>
                  </a:schemeClr>
                </a:solidFill>
              </a:rPr>
              <a:t>Η ιδέα είναι να βρεθεί ένα στοιχείο που μπορεί να μετρηθεί άμεσα και με βάση αυτό, με το αντίστοιχο λογισμικό, να καθοριστεί η σωστή ποσότητα που πρέπει να εφαρμοστεί για να καλύψει τις ανάγκες των φυτών. Ο αισθητήρας πραγματοποιεί τη μέτρηση και μια σειρά ηλεκτρονικών κυκλωμάτων και λογισμικού μετατρέπουν το σήμα που παράγεται από τη μετρούμενη ιδιότητα σε εντολή για την αλλαγή της ρύθμισης του μηχανήματος. </a:t>
            </a:r>
          </a:p>
          <a:p>
            <a:pPr algn="just"/>
            <a:r>
              <a:rPr lang="en-US" sz="1900" dirty="0">
                <a:solidFill>
                  <a:schemeClr val="bg1">
                    <a:lumMod val="50000"/>
                  </a:schemeClr>
                </a:solidFill>
              </a:rPr>
              <a:t>Έχουν αναπτυχθεί πολλοί δείκτες βλάστησης για την αξιολόγηση της κατάστασης μιας φυτείας. Οι δείκτες αυτοί, όπως ο NDVI, εκφράζουν τη </a:t>
            </a:r>
            <a:r>
              <a:rPr lang="en-US" sz="1900" dirty="0" err="1">
                <a:solidFill>
                  <a:schemeClr val="bg1">
                    <a:lumMod val="50000"/>
                  </a:schemeClr>
                </a:solidFill>
              </a:rPr>
              <a:t>ζωτικότητα της </a:t>
            </a:r>
            <a:r>
              <a:rPr lang="en-US" sz="1900" dirty="0">
                <a:solidFill>
                  <a:schemeClr val="bg1">
                    <a:lumMod val="50000"/>
                  </a:schemeClr>
                </a:solidFill>
              </a:rPr>
              <a:t>φυτείας. </a:t>
            </a:r>
          </a:p>
          <a:p>
            <a:pPr algn="just"/>
            <a:r>
              <a:rPr lang="en-US" sz="1900" dirty="0">
                <a:solidFill>
                  <a:schemeClr val="bg1">
                    <a:lumMod val="50000"/>
                  </a:schemeClr>
                </a:solidFill>
              </a:rPr>
              <a:t>Με τη μέτρηση του NDVI, ο λιπασματοδιανομέας προσαρμόζει αυτόματα τη δόση λίπανσης, γεγονός που είναι ιδιαίτερα ελκυστικό για τους αγρότες που δεν χρειάζεται να κάνουν τίποτα άλλο εκτός από τη βαθμονόμηση του συστήματος. Το σύστημα σταματά αυτόματα την εφαρμογή λιπάσματος στις κεφαλές, γεγονός που του δίνει ένα ακόμη σημαντικό πλεονέκτημα εξοικονόμησης λιπάσματος. Στο </a:t>
            </a:r>
            <a:r>
              <a:rPr lang="el-GR" sz="1900" dirty="0">
                <a:solidFill>
                  <a:schemeClr val="bg1">
                    <a:lumMod val="50000"/>
                  </a:schemeClr>
                </a:solidFill>
              </a:rPr>
              <a:t>διπλανό σ</a:t>
            </a:r>
            <a:r>
              <a:rPr lang="en-US" sz="1900" dirty="0" err="1">
                <a:solidFill>
                  <a:schemeClr val="bg1">
                    <a:lumMod val="50000"/>
                  </a:schemeClr>
                </a:solidFill>
              </a:rPr>
              <a:t>χήμ</a:t>
            </a:r>
            <a:r>
              <a:rPr lang="en-US" sz="1900" dirty="0">
                <a:solidFill>
                  <a:schemeClr val="bg1">
                    <a:lumMod val="50000"/>
                  </a:schemeClr>
                </a:solidFill>
              </a:rPr>
              <a:t>α παρουσιάζεται η καμπύλη πρόσληψης αζώτου στο σκληρό σιτάρι με βάση τα φαινολογικά στάδια και η εφαρμογή λιπασμάτων σε ελληνικές συνθήκες με βάση τη μέση παραγωγή</a:t>
            </a:r>
          </a:p>
          <a:p>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B200AAC3-9E81-1F38-25E8-0A74A21FB4A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65620" y="1923082"/>
            <a:ext cx="5326380" cy="3677910"/>
          </a:xfrm>
          <a:prstGeom prst="rect">
            <a:avLst/>
          </a:prstGeom>
          <a:noFill/>
          <a:ln>
            <a:noFill/>
          </a:ln>
        </p:spPr>
      </p:pic>
    </p:spTree>
    <p:extLst>
      <p:ext uri="{BB962C8B-B14F-4D97-AF65-F5344CB8AC3E}">
        <p14:creationId xmlns:p14="http://schemas.microsoft.com/office/powerpoint/2010/main" val="4139213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600075"/>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775014"/>
            <a:ext cx="4222072" cy="4395600"/>
          </a:xfrm>
        </p:spPr>
        <p:txBody>
          <a:bodyPr>
            <a:normAutofit/>
          </a:bodyPr>
          <a:lstStyle/>
          <a:p>
            <a:pPr marL="0" indent="0" algn="ctr">
              <a:buNone/>
            </a:pPr>
            <a:r>
              <a:rPr lang="en-GB" sz="1800" b="1" dirty="0">
                <a:solidFill>
                  <a:schemeClr val="bg1">
                    <a:lumMod val="50000"/>
                  </a:schemeClr>
                </a:solidFill>
                <a:effectLst/>
                <a:latin typeface="Calibri" panose="020F0502020204030204" pitchFamily="34" charset="0"/>
                <a:ea typeface="Calibri" panose="020F0502020204030204" pitchFamily="34" charset="0"/>
                <a:cs typeface="Calibri" panose="020F0502020204030204" pitchFamily="34" charset="0"/>
              </a:rPr>
              <a:t>Εφαρμογή στις εισροές λιπασμάτων</a:t>
            </a:r>
            <a:endParaRPr lang="el-GR" sz="1800" dirty="0">
              <a:solidFill>
                <a:schemeClr val="bg1">
                  <a:lumMod val="50000"/>
                </a:schemeClr>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err="1">
                <a:solidFill>
                  <a:schemeClr val="bg1">
                    <a:lumMod val="50000"/>
                  </a:schemeClr>
                </a:solidFill>
              </a:rPr>
              <a:t>Τα λιπάσματα </a:t>
            </a:r>
            <a:r>
              <a:rPr lang="en-US" sz="1800" dirty="0">
                <a:solidFill>
                  <a:schemeClr val="bg1">
                    <a:lumMod val="50000"/>
                  </a:schemeClr>
                </a:solidFill>
              </a:rPr>
              <a:t>εφαρμόζονται σήμερα με διάφορες μεθόδους. Κυρίως με μηχανικούς ή πνευματικούς διασκορπιστές </a:t>
            </a:r>
            <a:r>
              <a:rPr lang="en-US" sz="1800" dirty="0" err="1">
                <a:solidFill>
                  <a:schemeClr val="bg1">
                    <a:lumMod val="50000"/>
                  </a:schemeClr>
                </a:solidFill>
              </a:rPr>
              <a:t>λιπασμάτων</a:t>
            </a:r>
            <a:r>
              <a:rPr lang="en-US" sz="1800" dirty="0">
                <a:solidFill>
                  <a:schemeClr val="bg1">
                    <a:lumMod val="50000"/>
                  </a:schemeClr>
                </a:solidFill>
              </a:rPr>
              <a:t>, με μηχανήματα ψεκασμού και με νερό άρδευσης. Για την εφαρμογή με μηχανήματα υπάρχουν συσκευές που μπορούν να μεταβάλλουν τη δόση είτε με χάρτες εφαρμογής είτε με αισθητήρες που λειτουργούν κατά την κίνηση στον αγρό.</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1F0F4323-DAF9-53A8-9449-B30AE84205D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88995" y="1775014"/>
            <a:ext cx="6417383" cy="3959981"/>
          </a:xfrm>
          <a:prstGeom prst="rect">
            <a:avLst/>
          </a:prstGeom>
          <a:noFill/>
          <a:ln>
            <a:noFill/>
          </a:ln>
        </p:spPr>
      </p:pic>
    </p:spTree>
    <p:extLst>
      <p:ext uri="{BB962C8B-B14F-4D97-AF65-F5344CB8AC3E}">
        <p14:creationId xmlns:p14="http://schemas.microsoft.com/office/powerpoint/2010/main" val="371906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81720" y="681037"/>
            <a:ext cx="9982201"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5473823" cy="4351338"/>
          </a:xfrm>
        </p:spPr>
        <p:txBody>
          <a:bodyPr>
            <a:normAutofit fontScale="92500"/>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Τι είναι η γεωργία ακριβείας;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γεωργία ακριβείας συνδυάζει τις τελευταίες εξελίξεις στην τεχνολογία της πληροφορικής μαζί με την καλή γνώση των γεωργικών επιστημών (γεωργική μηχανική, φυτική παραγωγή, εδαφολογία, κλιματολογία, οικονομία) για να βοηθήσει τους παραγωγούς να κατανοήσουν καλύτερα τα αγροκτήματά τους και να τα διαχειριστούν καλύτερα:</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Επιτρέπει την εφαρμογή του σε μικρά χωράφια και μεγάλες γεωργικές εκμεταλλεύσεις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indent="0" algn="just">
              <a:lnSpc>
                <a:spcPct val="115000"/>
              </a:lnSpc>
              <a:spcBef>
                <a:spcPts val="600"/>
              </a:spcBef>
              <a:spcAft>
                <a:spcPts val="600"/>
              </a:spcAft>
              <a:buNone/>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Παρέχει ένα ολοκληρωμένο σύστημα για την επιλεκτική διαχείριση των φυτών και των γεωργικών εκμεταλλεύσεων.</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5</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8E8FA8C-A9B8-59E7-E8A2-32B3D667E3D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7842" y="1994047"/>
            <a:ext cx="5467985" cy="3959225"/>
          </a:xfrm>
          <a:prstGeom prst="rect">
            <a:avLst/>
          </a:prstGeom>
          <a:noFill/>
          <a:ln>
            <a:noFill/>
          </a:ln>
        </p:spPr>
      </p:pic>
    </p:spTree>
    <p:extLst>
      <p:ext uri="{BB962C8B-B14F-4D97-AF65-F5344CB8AC3E}">
        <p14:creationId xmlns:p14="http://schemas.microsoft.com/office/powerpoint/2010/main" val="16662432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7"/>
            <a:ext cx="10515600" cy="790083"/>
          </a:xfrm>
        </p:spPr>
        <p:txBody>
          <a:bodyPr>
            <a:normAutofit/>
          </a:bodyPr>
          <a:lstStyle/>
          <a:p>
            <a:pPr algn="ctr"/>
            <a:r>
              <a:rPr lang="en-US" sz="3600" dirty="0">
                <a:solidFill>
                  <a:srgbClr val="94C020"/>
                </a:solidFill>
              </a:rPr>
              <a:t>Εισαγωγή στην παρατήρηση της γης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Ενότητα: Ενότητα: Ψηφιακές τεχνολογίες και τεχνητή νοημοσύνη / Μαθησιακή Ενότητα: / Υποενότητα: 2η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B03AB4F-486C-E21D-016C-1F2FC589229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53556" y="1471120"/>
            <a:ext cx="5284887" cy="4322155"/>
          </a:xfrm>
          <a:prstGeom prst="rect">
            <a:avLst/>
          </a:prstGeom>
          <a:noFill/>
          <a:ln>
            <a:noFill/>
          </a:ln>
        </p:spPr>
      </p:pic>
    </p:spTree>
    <p:extLst>
      <p:ext uri="{BB962C8B-B14F-4D97-AF65-F5344CB8AC3E}">
        <p14:creationId xmlns:p14="http://schemas.microsoft.com/office/powerpoint/2010/main" val="39174802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92656"/>
          </a:xfrm>
        </p:spPr>
        <p:txBody>
          <a:bodyPr>
            <a:normAutofit/>
          </a:bodyPr>
          <a:lstStyle/>
          <a:p>
            <a:pPr algn="ctr"/>
            <a:r>
              <a:rPr lang="en-US" sz="3600" dirty="0">
                <a:solidFill>
                  <a:srgbClr val="94C020"/>
                </a:solidFill>
              </a:rPr>
              <a:t>Εφαρμοσμένες περιπτώσεις στη γεωργία </a:t>
            </a:r>
            <a:endParaRPr lang="en-GB" sz="3600" dirty="0"/>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630315" y="1677880"/>
            <a:ext cx="5095782" cy="4492734"/>
          </a:xfrm>
        </p:spPr>
        <p:txBody>
          <a:bodyPr>
            <a:normAutofit/>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Εφαρμογή σε ψεκαστήρες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chemeClr val="bg1">
                    <a:lumMod val="50000"/>
                  </a:schemeClr>
                </a:solidFill>
                <a:effectLst/>
                <a:ea typeface="Times New Roman" panose="02020603050405020304" pitchFamily="18" charset="0"/>
                <a:cs typeface="Calibri" panose="020F0502020204030204" pitchFamily="34" charset="0"/>
              </a:rPr>
              <a:t>Υπάρχουν </a:t>
            </a:r>
            <a:r>
              <a:rPr lang="en-US" sz="1800" dirty="0" err="1">
                <a:solidFill>
                  <a:schemeClr val="bg1">
                    <a:lumMod val="50000"/>
                  </a:schemeClr>
                </a:solidFill>
                <a:effectLst/>
                <a:ea typeface="Times New Roman" panose="02020603050405020304" pitchFamily="18" charset="0"/>
                <a:cs typeface="Calibri" panose="020F0502020204030204" pitchFamily="34" charset="0"/>
              </a:rPr>
              <a:t>δύο</a:t>
            </a:r>
            <a:r>
              <a:rPr lang="en-US" sz="1800" dirty="0">
                <a:solidFill>
                  <a:schemeClr val="bg1">
                    <a:lumMod val="50000"/>
                  </a:schemeClr>
                </a:solidFill>
                <a:effectLst/>
                <a:ea typeface="Times New Roman" panose="02020603050405020304" pitchFamily="18" charset="0"/>
                <a:cs typeface="Calibri" panose="020F0502020204030204" pitchFamily="34" charset="0"/>
              </a:rPr>
              <a:t> </a:t>
            </a:r>
            <a:r>
              <a:rPr lang="el-GR" sz="1800" dirty="0">
                <a:solidFill>
                  <a:schemeClr val="bg1">
                    <a:lumMod val="50000"/>
                  </a:schemeClr>
                </a:solidFill>
                <a:effectLst/>
                <a:ea typeface="Times New Roman" panose="02020603050405020304" pitchFamily="18" charset="0"/>
                <a:cs typeface="Calibri" panose="020F0502020204030204" pitchFamily="34" charset="0"/>
              </a:rPr>
              <a:t>κατηγορίες</a:t>
            </a:r>
            <a:r>
              <a:rPr lang="en-US" sz="1800" dirty="0">
                <a:solidFill>
                  <a:schemeClr val="bg1">
                    <a:lumMod val="50000"/>
                  </a:schemeClr>
                </a:solidFill>
                <a:effectLst/>
                <a:ea typeface="Times New Roman" panose="02020603050405020304" pitchFamily="18" charset="0"/>
                <a:cs typeface="Calibri" panose="020F0502020204030204" pitchFamily="34" charset="0"/>
              </a:rPr>
              <a:t> </a:t>
            </a:r>
            <a:r>
              <a:rPr lang="el-GR" sz="1800" dirty="0">
                <a:solidFill>
                  <a:schemeClr val="bg1">
                    <a:lumMod val="50000"/>
                  </a:schemeClr>
                </a:solidFill>
                <a:ea typeface="Times New Roman" panose="02020603050405020304" pitchFamily="18" charset="0"/>
                <a:cs typeface="Calibri" panose="020F0502020204030204" pitchFamily="34" charset="0"/>
              </a:rPr>
              <a:t>εφαρμογής</a:t>
            </a:r>
            <a:r>
              <a:rPr lang="en-US" sz="1800" dirty="0">
                <a:solidFill>
                  <a:schemeClr val="bg1">
                    <a:lumMod val="50000"/>
                  </a:schemeClr>
                </a:solidFill>
                <a:effectLst/>
                <a:ea typeface="Times New Roman" panose="02020603050405020304" pitchFamily="18" charset="0"/>
                <a:cs typeface="Calibri" panose="020F0502020204030204" pitchFamily="34" charset="0"/>
              </a:rPr>
              <a:t>. Αυτές που βασίζονται σε χάρτες που δημιουργούνται και αυτές που καθορίζουν τις ζώνες που θα αντιμετωπίζονται διαφορετικά. Ο ψεκαστήρας, όταν φτάσει στις συντεταγμένες του χάρτη που βρίσκει με τη χρήση GPS και πρέπει να αλλάξει τη ρύθμιση, την αλλάζει αυτόματα. </a:t>
            </a:r>
          </a:p>
          <a:p>
            <a:pPr algn="just"/>
            <a:r>
              <a:rPr lang="en-US" sz="1800" dirty="0">
                <a:solidFill>
                  <a:schemeClr val="bg1">
                    <a:lumMod val="50000"/>
                  </a:schemeClr>
                </a:solidFill>
              </a:rPr>
              <a:t>Μια δεύτερη δυνατότητα είναι να υπάρχει ένας αισθητήρας που κατά τη διάρκεια της κίνησης του ψεκαστήρα να μπορεί να μετράει κάποια ιδιότητα και να αλλάζει άμεσα τη ρύθμιση του ψεκαστήρα. Τέτοιοι αισθητήρες είναι εκείνοι που ανιχνεύουν την παρουσία πράσινων φυτών και ψεκάζουν μόνο εκεί. </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03978ACB-A40A-7B67-6673-E9A418361F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90185" y="1897607"/>
            <a:ext cx="5378791" cy="3881755"/>
          </a:xfrm>
          <a:prstGeom prst="rect">
            <a:avLst/>
          </a:prstGeom>
          <a:noFill/>
          <a:ln>
            <a:noFill/>
          </a:ln>
        </p:spPr>
      </p:pic>
    </p:spTree>
    <p:extLst>
      <p:ext uri="{BB962C8B-B14F-4D97-AF65-F5344CB8AC3E}">
        <p14:creationId xmlns:p14="http://schemas.microsoft.com/office/powerpoint/2010/main" val="8619232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681038"/>
            <a:ext cx="10515600" cy="792656"/>
          </a:xfrm>
        </p:spPr>
        <p:txBody>
          <a:bodyPr>
            <a:normAutofit/>
          </a:bodyPr>
          <a:lstStyle/>
          <a:p>
            <a:pPr algn="ctr"/>
            <a:r>
              <a:rPr lang="en-GB" sz="3600" dirty="0"/>
              <a:t>Εφαρμοσμένες περιπτώσεις στη γεωργία</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Segnaposto grafico 8">
            <a:extLst>
              <a:ext uri="{FF2B5EF4-FFF2-40B4-BE49-F238E27FC236}">
                <a16:creationId xmlns:a16="http://schemas.microsoft.com/office/drawing/2014/main" id="{2453C146-286B-46B3-D4D8-75725587DCF6}"/>
              </a:ext>
            </a:extLst>
          </p:cNvPr>
          <p:cNvSpPr>
            <a:spLocks noGrp="1"/>
          </p:cNvSpPr>
          <p:nvPr>
            <p:ph type="chart" sz="quarter" idx="14"/>
          </p:nvPr>
        </p:nvSpPr>
        <p:spPr>
          <a:xfrm>
            <a:off x="838200" y="1541956"/>
            <a:ext cx="6148526" cy="4395600"/>
          </a:xfrm>
        </p:spPr>
        <p:txBody>
          <a:bodyPr>
            <a:normAutofit lnSpcReduction="10000"/>
          </a:bodyPr>
          <a:lstStyle/>
          <a:p>
            <a:pPr marL="0" indent="0" algn="ctr">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Εφαρμογή σε σπαρτικές μηχανές: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r>
              <a:rPr lang="en-US" sz="1800" dirty="0">
                <a:solidFill>
                  <a:schemeClr val="bg1">
                    <a:lumMod val="50000"/>
                  </a:schemeClr>
                </a:solidFill>
              </a:rPr>
              <a:t>Στις συμβατικές σπαρτικές μηχανές, οι μηχανισμοί δοσομέτρησης (αυτοί που καθορίζουν την πυκνότητα του σπόρου) κινούνται από τον τροχό εδάφους και η ρύθμισή τους είναι ανεξάρτητη από την ταχύτητα του ελκυστήρα. Η ρύθμιση αλλάζει με την αλλαγή ταχυτήτων ή οδοντωτών τροχών, κάτι που δεν μπορεί να γίνει όταν το μηχάνημα κινείται στον αγρό. Έχουν αναπτυχθεί σπαρτικές μηχανές στις οποίες η κίνηση των μηχανισμών μέτρησης γίνεται από ηλεκτροκινητήρες.</a:t>
            </a:r>
          </a:p>
          <a:p>
            <a:pPr algn="just"/>
            <a:r>
              <a:rPr lang="en-US" sz="1800" dirty="0">
                <a:solidFill>
                  <a:schemeClr val="bg1">
                    <a:lumMod val="50000"/>
                  </a:schemeClr>
                </a:solidFill>
              </a:rPr>
              <a:t>Ο τροχός εδάφους δίνει την κίνηση στο μηχάνημα και ένας ελεγκτής ρυθμίζει την ταχύτητα του μηχανισμού δοσομέτρησης για τη ρύθμιση της πυκνότητας σποράς. Η ρύθμιση αλλάζει μεταβάλλοντας την αναλογία της κίνησης του ηλεκτροκινητήρα με ένα σήμα που δίνεται είτε από τον χειριστή αλλάζοντας ένα κουμπί, είτε από έναν χάρτη εφαρμογής που ορίζει τις περιοχές όπου θα τοποθετηθεί περισσότερος ή λιγότερος σπόρος.</a:t>
            </a:r>
            <a:endParaRPr lang="en-GB" sz="1800" dirty="0">
              <a:solidFill>
                <a:schemeClr val="bg1">
                  <a:lumMod val="50000"/>
                </a:schemeClr>
              </a:solidFill>
            </a:endParaRPr>
          </a:p>
        </p:txBody>
      </p:sp>
      <p:pic>
        <p:nvPicPr>
          <p:cNvPr id="2" name="Picture 1">
            <a:extLst>
              <a:ext uri="{FF2B5EF4-FFF2-40B4-BE49-F238E27FC236}">
                <a16:creationId xmlns:a16="http://schemas.microsoft.com/office/drawing/2014/main" id="{4DF50DDE-44A4-C47C-E7B5-CF1B892A007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3170" y="1697166"/>
            <a:ext cx="3799150" cy="4240390"/>
          </a:xfrm>
          <a:prstGeom prst="rect">
            <a:avLst/>
          </a:prstGeom>
          <a:noFill/>
          <a:ln>
            <a:noFill/>
          </a:ln>
        </p:spPr>
      </p:pic>
    </p:spTree>
    <p:extLst>
      <p:ext uri="{BB962C8B-B14F-4D97-AF65-F5344CB8AC3E}">
        <p14:creationId xmlns:p14="http://schemas.microsoft.com/office/powerpoint/2010/main" val="32671082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368C1C45-34BA-34E6-DC19-054C9F29A90F}"/>
              </a:ext>
            </a:extLst>
          </p:cNvPr>
          <p:cNvSpPr>
            <a:spLocks noGrp="1"/>
          </p:cNvSpPr>
          <p:nvPr>
            <p:ph type="title"/>
          </p:nvPr>
        </p:nvSpPr>
        <p:spPr>
          <a:xfrm>
            <a:off x="838200" y="506125"/>
            <a:ext cx="10515600" cy="710450"/>
          </a:xfrm>
        </p:spPr>
        <p:txBody>
          <a:bodyPr>
            <a:normAutofit/>
          </a:bodyPr>
          <a:lstStyle/>
          <a:p>
            <a:pPr algn="ctr"/>
            <a:r>
              <a:rPr lang="en-GB" sz="3600" dirty="0"/>
              <a:t>Συμπέρασμα</a:t>
            </a:r>
          </a:p>
        </p:txBody>
      </p:sp>
      <p:sp>
        <p:nvSpPr>
          <p:cNvPr id="3" name="Segnaposto piè di pagina 2">
            <a:extLst>
              <a:ext uri="{FF2B5EF4-FFF2-40B4-BE49-F238E27FC236}">
                <a16:creationId xmlns:a16="http://schemas.microsoft.com/office/drawing/2014/main" id="{F243F8A5-EDB8-4D5B-AA79-8DE358833FAB}"/>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lang="el-GR" dirty="0">
                <a:solidFill>
                  <a:prstClr val="black">
                    <a:tint val="75000"/>
                  </a:prstClr>
                </a:solidFill>
                <a:latin typeface="Calibri" panose="020F0502020204030204"/>
              </a:rPr>
              <a:t>2</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4" name="Segnaposto numero diapositiva 3">
            <a:extLst>
              <a:ext uri="{FF2B5EF4-FFF2-40B4-BE49-F238E27FC236}">
                <a16:creationId xmlns:a16="http://schemas.microsoft.com/office/drawing/2014/main" id="{BCDF8C3F-6725-02DC-5B3A-D8DA4D38CBA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it-IT"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it-IT"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5ED01D7-13CC-5A8A-8F0F-FB46C9BC0E90}"/>
              </a:ext>
            </a:extLst>
          </p:cNvPr>
          <p:cNvSpPr txBox="1"/>
          <p:nvPr/>
        </p:nvSpPr>
        <p:spPr>
          <a:xfrm>
            <a:off x="506027" y="1175952"/>
            <a:ext cx="10960963" cy="5062924"/>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Οι κοινωνίες στις ανεπτυγμένες χώρες έχουν ευαισθητοποιηθεί σε θέματα προστασίας του περιβάλλοντος.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Η γεωργία είναι εξ ορισμού ο διαχειριστής του περιβάλλοντος ενός μεγάλου μέρους κάθε χώρας και συμβάλλει στη διατήρηση τόσο του περιβάλλοντος όσο και του αγροτικού τοπίου. Η γεωργία χρησιμοποιεί πολλούς φυσικούς πόρους για την παραγωγή τροφίμων και πρώτων υλών για την κοινωνία.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Πολ</a:t>
            </a:r>
            <a:r>
              <a:rPr kumimoji="0" lang="el-GR" sz="17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λοί</a:t>
            </a:r>
            <a:r>
              <a:rPr kumimoji="0" lang="el-GR"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από αυτούς</a:t>
            </a: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a:t>
            </a:r>
            <a:r>
              <a:rPr kumimoji="0" lang="en-US" sz="17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είν</a:t>
            </a: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αι περιορισμέν</a:t>
            </a:r>
            <a:r>
              <a:rPr kumimoji="0" lang="el-GR"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οι</a:t>
            </a: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 και η γεωργία πρέπει να συμβάλει στη διατήρησή τους. Σε ορισμένες περιοχές, πολλοί από αυτούς τους πόρους είναι περιορισμένοι και πρέπει να χρησιμοποιούνται για τη στήριξή τους.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Η </a:t>
            </a:r>
            <a:r>
              <a:rPr lang="el-GR" sz="1700" dirty="0">
                <a:solidFill>
                  <a:prstClr val="white">
                    <a:lumMod val="50000"/>
                  </a:prstClr>
                </a:solidFill>
                <a:latin typeface="Calibri" panose="020F0502020204030204"/>
              </a:rPr>
              <a:t>Γ</a:t>
            </a: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Α άρχισε να αναπτύσσεται στις αρχές της δεκαετίας του 1990. Αν και οι ιδέες και οι προσπάθειες υπήρχαν τα προηγούμενα χρόνια, η ουσιαστική ανάπτυξη άρχισε με τη διαθεσιμότητα του GPS- οι αρχικές ελπίδες για ταχεία διάδοση και υιοθέτηση δεν πραγματοποιήθηκαν και σε πολλές περιοχές του κόσμου (συμπεριλαμβανομένης της χώρας μας) η υιοθέτηση είναι πολύ περιορισμένη έως ανύπαρκτη.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Η νέα τεχνολογία πρέπει να είναι αξιόπιστη, καλά κατασκευασμένη, χωρίς βλάβες, ευρέως εφαρμόσιμη, φιλική προς τον χρήστη, να μπορεί να αγοραστεί σε μέρη με χαμηλότερο αρχικό κόστος και να εξασφαλίζεται τεχνική υποστήριξη για τυχόν προβλήματα. Ένα σημαντικό στοιχείο προώθησης είναι να μπορούν οι αγρότες να δουν την τεχνολογία να εφαρμόζεται σε αγρούς ή αγροκτήματα επίδειξης. Οι νεότεροι αγρότες προσαρμόζονται και αποδέχονται ευκολότερα τις νέες τεχνολογίες.</a:t>
            </a:r>
            <a:endParaRPr kumimoji="0" lang="el-GR" sz="17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76585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Μελέτες περιπτώσεων</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3</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Online Media 1" title="Earth Observation User Case Study: Using Landsat to Map Agricultural Yields and Irrigation Use">
            <a:hlinkClick r:id="" action="ppaction://media"/>
            <a:extLst>
              <a:ext uri="{FF2B5EF4-FFF2-40B4-BE49-F238E27FC236}">
                <a16:creationId xmlns:a16="http://schemas.microsoft.com/office/drawing/2014/main" id="{FDB495E3-B942-E599-B7F6-1677434A1F25}"/>
              </a:ext>
            </a:extLst>
          </p:cNvPr>
          <p:cNvPicPr>
            <a:picLocks noRot="1" noChangeAspect="1"/>
          </p:cNvPicPr>
          <p:nvPr>
            <a:videoFile r:link="rId1"/>
          </p:nvPr>
        </p:nvPicPr>
        <p:blipFill>
          <a:blip r:embed="rId3"/>
          <a:stretch>
            <a:fillRect/>
          </a:stretch>
        </p:blipFill>
        <p:spPr>
          <a:xfrm>
            <a:off x="2399251" y="1618773"/>
            <a:ext cx="7228660" cy="4081000"/>
          </a:xfrm>
          <a:prstGeom prst="rect">
            <a:avLst/>
          </a:prstGeom>
        </p:spPr>
      </p:pic>
      <p:sp>
        <p:nvSpPr>
          <p:cNvPr id="3" name="Rectangle 2">
            <a:extLst>
              <a:ext uri="{FF2B5EF4-FFF2-40B4-BE49-F238E27FC236}">
                <a16:creationId xmlns:a16="http://schemas.microsoft.com/office/drawing/2014/main" id="{CED8E806-94F8-58A5-1BA2-64C5FC616774}"/>
              </a:ext>
            </a:extLst>
          </p:cNvPr>
          <p:cNvSpPr/>
          <p:nvPr/>
        </p:nvSpPr>
        <p:spPr>
          <a:xfrm>
            <a:off x="2457974" y="5788404"/>
            <a:ext cx="7491369" cy="3103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USGS: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Μελέτη</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περίπτωσης χρήστη παρατήρησης της Γης: Landsat για τη χαρτογράφηση των γεωργικών αποδόσεων και της χρήσης άρδευσης</a:t>
            </a:r>
            <a:endParaRPr kumimoji="0" lang="el-GR" sz="1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304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Σύγχρονες γεωργικές λύσεις</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3</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4" name="Online Media 3" title="Counting crops + Drops: using remote sensing to help grow the future together">
            <a:hlinkClick r:id="" action="ppaction://media"/>
            <a:extLst>
              <a:ext uri="{FF2B5EF4-FFF2-40B4-BE49-F238E27FC236}">
                <a16:creationId xmlns:a16="http://schemas.microsoft.com/office/drawing/2014/main" id="{7FDBD974-2653-94D7-095E-2AEB390CEE38}"/>
              </a:ext>
            </a:extLst>
          </p:cNvPr>
          <p:cNvPicPr>
            <a:picLocks noRot="1" noChangeAspect="1"/>
          </p:cNvPicPr>
          <p:nvPr>
            <a:videoFile r:link="rId1"/>
          </p:nvPr>
        </p:nvPicPr>
        <p:blipFill>
          <a:blip r:embed="rId3"/>
          <a:stretch>
            <a:fillRect/>
          </a:stretch>
        </p:blipFill>
        <p:spPr>
          <a:xfrm>
            <a:off x="2617643" y="1563971"/>
            <a:ext cx="6607036" cy="3730057"/>
          </a:xfrm>
          <a:prstGeom prst="rect">
            <a:avLst/>
          </a:prstGeom>
        </p:spPr>
      </p:pic>
      <p:sp>
        <p:nvSpPr>
          <p:cNvPr id="10" name="Rectangle 9">
            <a:extLst>
              <a:ext uri="{FF2B5EF4-FFF2-40B4-BE49-F238E27FC236}">
                <a16:creationId xmlns:a16="http://schemas.microsoft.com/office/drawing/2014/main" id="{73B79B31-4A02-9282-00BA-18BEBBC23F1E}"/>
              </a:ext>
            </a:extLst>
          </p:cNvPr>
          <p:cNvSpPr/>
          <p:nvPr/>
        </p:nvSpPr>
        <p:spPr>
          <a:xfrm>
            <a:off x="2617643" y="5511567"/>
            <a:ext cx="6607036" cy="4194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Οργανισμός Τροφίμων και Γεωργίας των Ηνωμένων Εθνών (FAO) </a:t>
            </a:r>
            <a:endParaRPr kumimoji="0" lang="el-G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51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C9DEE4A5-C774-750D-E632-C999EB25BF99}"/>
              </a:ext>
            </a:extLst>
          </p:cNvPr>
          <p:cNvSpPr>
            <a:spLocks noGrp="1"/>
          </p:cNvSpPr>
          <p:nvPr>
            <p:ph type="title"/>
          </p:nvPr>
        </p:nvSpPr>
        <p:spPr>
          <a:xfrm>
            <a:off x="838200" y="681038"/>
            <a:ext cx="10515600" cy="600074"/>
          </a:xfrm>
        </p:spPr>
        <p:txBody>
          <a:bodyPr>
            <a:normAutofit/>
          </a:bodyPr>
          <a:lstStyle/>
          <a:p>
            <a:pPr algn="ctr"/>
            <a:r>
              <a:rPr lang="en-GB" sz="3600" dirty="0"/>
              <a:t>Μελέτες περιπτώσεων</a:t>
            </a:r>
          </a:p>
        </p:txBody>
      </p:sp>
      <p:sp>
        <p:nvSpPr>
          <p:cNvPr id="5" name="Segnaposto piè di pagina 4">
            <a:extLst>
              <a:ext uri="{FF2B5EF4-FFF2-40B4-BE49-F238E27FC236}">
                <a16:creationId xmlns:a16="http://schemas.microsoft.com/office/drawing/2014/main" id="{3A73C0FA-5528-4E23-A54F-C1A9294981FC}"/>
              </a:ext>
            </a:extLst>
          </p:cNvPr>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a:t>
            </a:r>
            <a:r>
              <a:rPr kumimoji="0" lang="el-G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3</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η</a:t>
            </a:r>
          </a:p>
        </p:txBody>
      </p:sp>
      <p:sp>
        <p:nvSpPr>
          <p:cNvPr id="6" name="Segnaposto numero diapositiva 5">
            <a:extLst>
              <a:ext uri="{FF2B5EF4-FFF2-40B4-BE49-F238E27FC236}">
                <a16:creationId xmlns:a16="http://schemas.microsoft.com/office/drawing/2014/main" id="{EB0F0444-E746-EA6B-6E2D-6451C64128D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9954A3-9DFD-4C44-94BA-B95130A3BA1C}"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Online Media 1" title="Applications of Remote Sensing in Precision Farming">
            <a:hlinkClick r:id="" action="ppaction://media"/>
            <a:extLst>
              <a:ext uri="{FF2B5EF4-FFF2-40B4-BE49-F238E27FC236}">
                <a16:creationId xmlns:a16="http://schemas.microsoft.com/office/drawing/2014/main" id="{6E61C49A-D2E7-AB41-200D-ADCB2E3F5B72}"/>
              </a:ext>
            </a:extLst>
          </p:cNvPr>
          <p:cNvPicPr>
            <a:picLocks noRot="1" noChangeAspect="1"/>
          </p:cNvPicPr>
          <p:nvPr>
            <a:videoFile r:link="rId1"/>
          </p:nvPr>
        </p:nvPicPr>
        <p:blipFill>
          <a:blip r:embed="rId3"/>
          <a:stretch>
            <a:fillRect/>
          </a:stretch>
        </p:blipFill>
        <p:spPr>
          <a:xfrm>
            <a:off x="2214693" y="1281112"/>
            <a:ext cx="7781109" cy="4392889"/>
          </a:xfrm>
          <a:prstGeom prst="rect">
            <a:avLst/>
          </a:prstGeom>
        </p:spPr>
      </p:pic>
      <p:sp>
        <p:nvSpPr>
          <p:cNvPr id="3" name="Rectangle 2">
            <a:extLst>
              <a:ext uri="{FF2B5EF4-FFF2-40B4-BE49-F238E27FC236}">
                <a16:creationId xmlns:a16="http://schemas.microsoft.com/office/drawing/2014/main" id="{2F61F51F-2937-38A0-21E0-16ED7A88DC4A}"/>
              </a:ext>
            </a:extLst>
          </p:cNvPr>
          <p:cNvSpPr/>
          <p:nvPr/>
        </p:nvSpPr>
        <p:spPr>
          <a:xfrm>
            <a:off x="1549857" y="5821960"/>
            <a:ext cx="9110779" cy="53439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Γεωχωρικός κόσμος: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Εφ</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αρμογή της τηλεπισκόπησης στη γεωργία ακριβείας. Οι τεχνολογικές εξελίξεις στη γεωργία ακριβείας έχουν καταστήσει δυνατή τη βελτίωση της παραγωγικότητας των γεωργών χωρίς κόπο</a:t>
            </a:r>
            <a:r>
              <a:rPr kumimoji="0" lang="el-GR" sz="16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391236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23278" y="681037"/>
            <a:ext cx="9973322"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607381" y="1825625"/>
            <a:ext cx="5385046" cy="4351338"/>
          </a:xfrm>
        </p:spPr>
        <p:txBody>
          <a:bodyPr/>
          <a:lstStyle/>
          <a:p>
            <a:pPr marL="0" indent="0" algn="ctr">
              <a:lnSpc>
                <a:spcPct val="115000"/>
              </a:lnSpc>
              <a:spcBef>
                <a:spcPts val="600"/>
              </a:spcBef>
              <a:spcAft>
                <a:spcPts val="600"/>
              </a:spcAft>
              <a:buNone/>
            </a:pP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Τι οδηγεί στην υιοθέτηση της Γεωργίας Ακριβείας;</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-Αύξηση της αποτελεσματικότητας της διαχείρισης των γεωργικών εκμεταλλεύσεων, καλύτερη κατανόηση της μεταβλητότητας</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-Οικονομία και περιβάλλον που θα βοηθήσει σε καλύτερα οικονομικά αποτελέσματα</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-Μειωμένες περιβαλλοντικές επιπτώσεις</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-Συνδυασμός με πρωτόκολλα/πρότυπα</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-Ειδικές πληρωμές</a:t>
            </a:r>
          </a:p>
          <a:p>
            <a:pPr mar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-Σύστημα ιχνηλασιμότητας</a:t>
            </a: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6</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contenuto 2">
            <a:extLst>
              <a:ext uri="{FF2B5EF4-FFF2-40B4-BE49-F238E27FC236}">
                <a16:creationId xmlns:a16="http://schemas.microsoft.com/office/drawing/2014/main" id="{24412BC0-335B-18AF-0C9D-45205D5CFF9F}"/>
              </a:ext>
            </a:extLst>
          </p:cNvPr>
          <p:cNvSpPr txBox="1">
            <a:spLocks/>
          </p:cNvSpPr>
          <p:nvPr/>
        </p:nvSpPr>
        <p:spPr>
          <a:xfrm>
            <a:off x="6308324" y="1856582"/>
            <a:ext cx="5658775"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Πώς να το πετύχετε;</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Τα βασικά εργαλεία είναι:</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1.Χαρτογράφηση παραγωγής</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2.Παγκόσμια συστήματα εντοπισμού θέσης (GPS)</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3.</a:t>
            </a: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Άμεσες</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τεχνικές συλλογής δεδομένων εν κινήσει- EMI, ADP)</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4.Τεχνολογικές εισροές μεταβλητής δόσης</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5.</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Έξυπνοι</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αισθητήρες</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6.Τηλεπισκόπηση</a:t>
            </a:r>
          </a:p>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7.Γεωγραφικό σύστημα πληροφοριών (GIS)</a:t>
            </a:r>
          </a:p>
        </p:txBody>
      </p:sp>
    </p:spTree>
    <p:extLst>
      <p:ext uri="{BB962C8B-B14F-4D97-AF65-F5344CB8AC3E}">
        <p14:creationId xmlns:p14="http://schemas.microsoft.com/office/powerpoint/2010/main" val="2672983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14400" y="681037"/>
            <a:ext cx="9982200"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186432" y="1610788"/>
            <a:ext cx="5273336" cy="4745561"/>
          </a:xfrm>
        </p:spPr>
        <p:txBody>
          <a:bodyPr>
            <a:noAutofit/>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Στόχοι της Γεωργίας Ακριβείας:</a:t>
            </a:r>
            <a:endParaRPr lang="el-GR" sz="1800" b="1"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spcBef>
                <a:spcPts val="600"/>
              </a:spcBef>
              <a:spcAft>
                <a:spcPts val="600"/>
              </a:spcAft>
              <a:buNone/>
            </a:pPr>
            <a:r>
              <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1.</a:t>
            </a: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Μεγιστοποίηση του κέρδους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Προσδιορισμός των αναγκών εισροών (λίπασμα, φυτοχημικά, νερό) για κάθε τμήμα του αγρού.</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Τα απόβλητα αποφεύγονται και τα </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φυτά</a:t>
            </a: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χρησιμοποιούν όσο το δυνατόν περισσότερο από τα διαθέσιμα προϊόντα που τους προσφέρουμε.</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Αυξάνεται η παραγωγή και βελτιστοποιείται η ποιότητα</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Bef>
                <a:spcPts val="600"/>
              </a:spcBef>
              <a:spcAft>
                <a:spcPts val="600"/>
              </a:spcAft>
              <a:buFont typeface="Symbol" panose="05050102010706020507" pitchFamily="18" charset="2"/>
              <a:buChar char=""/>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Μεγιστοποίηση της παραγωγικότητας της γης για την κάλυψη των</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 διατροφικών </a:t>
            </a: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αναγκών ενός συνεχώς αυξανόμενου πληθυσμού</a:t>
            </a: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marL="0" lvl="0" indent="0" algn="just">
              <a:lnSpc>
                <a:spcPct val="115000"/>
              </a:lnSpc>
              <a:spcBef>
                <a:spcPts val="600"/>
              </a:spcBef>
              <a:spcAft>
                <a:spcPts val="600"/>
              </a:spcAft>
              <a:buNone/>
            </a:pP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7</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Segnaposto contenuto 2">
            <a:extLst>
              <a:ext uri="{FF2B5EF4-FFF2-40B4-BE49-F238E27FC236}">
                <a16:creationId xmlns:a16="http://schemas.microsoft.com/office/drawing/2014/main" id="{95FBFDA4-8E28-4943-B6D1-CA25F4DAC068}"/>
              </a:ext>
            </a:extLst>
          </p:cNvPr>
          <p:cNvSpPr txBox="1">
            <a:spLocks/>
          </p:cNvSpPr>
          <p:nvPr/>
        </p:nvSpPr>
        <p:spPr>
          <a:xfrm>
            <a:off x="6187735" y="1784412"/>
            <a:ext cx="5743853" cy="43925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it-IT" sz="24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it-IT" sz="2400" kern="1200">
                <a:solidFill>
                  <a:srgbClr val="59595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it-IT" sz="2000" kern="1200">
                <a:solidFill>
                  <a:srgbClr val="59595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it-IT" sz="1800" kern="1200">
                <a:solidFill>
                  <a:srgbClr val="59595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5000"/>
              </a:lnSpc>
              <a:spcBef>
                <a:spcPts val="600"/>
              </a:spcBef>
              <a:spcAft>
                <a:spcPts val="600"/>
              </a:spcAft>
              <a:buClrTx/>
              <a:buSzTx/>
              <a:buFont typeface="Arial" panose="020B0604020202020204" pitchFamily="34" charset="0"/>
              <a:buNone/>
              <a:tabLst/>
              <a:defRPr/>
            </a:pPr>
            <a:r>
              <a:rPr kumimoji="0" lang="en-US" sz="1800" b="1"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2. Προστασία του περιβάλλοντος</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γεωργική δραστηριότητα συνδέεται άμεσα με το περιβάλλον.</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Η </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αξιοποίηση</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των φυσικών πόρων (νερό, έδαφος κ.λπ.) και της ενέργειας</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Ε</a:t>
            </a:r>
            <a:r>
              <a:rPr kumimoji="0" lang="en-US" sz="1800" b="0" i="0" u="none" strike="noStrike" kern="1200" cap="none" spc="0" normalizeH="0" baseline="0" noProof="0" dirty="0" err="1">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άν</a:t>
            </a: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 τα φυτοχημικά χρησιμοποιούνται ακατάλληλα, καταλήγουν σε ποτάμια και λίμνες, με αποτέλεσμα τη ρύπανση του νερού που χρησιμοποιείται για άρδευση σε επόμενες περιόδους</a:t>
            </a:r>
            <a:r>
              <a:rPr kumimoji="0" lang="el-GR"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15000"/>
              </a:lnSpc>
              <a:spcBef>
                <a:spcPts val="600"/>
              </a:spcBef>
              <a:spcAft>
                <a:spcPts val="60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Calibri" panose="020F0502020204030204" pitchFamily="34" charset="0"/>
              </a:rPr>
              <a:t>Οι υπερβολικές ποσότητες λιπασμάτων υποβαθμίζουν τα εδάφη και προκαλούν οικονομική ζημία στον παραγωγό.</a:t>
            </a:r>
            <a:endParaRPr kumimoji="0" lang="en-US" sz="1800" b="0" i="0" u="none" strike="noStrike" kern="1200" cap="none" spc="0" normalizeH="0" baseline="0" noProof="0" dirty="0">
              <a:ln>
                <a:noFill/>
              </a:ln>
              <a:solidFill>
                <a:srgbClr val="80808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3326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941033" y="681037"/>
            <a:ext cx="9955568"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a:xfrm>
            <a:off x="838200" y="1825625"/>
            <a:ext cx="4497280" cy="4351338"/>
          </a:xfrm>
        </p:spPr>
        <p:txBody>
          <a:bodyPr/>
          <a:lstStyle/>
          <a:p>
            <a:pPr marL="0" lvl="0" indent="0" algn="ctr">
              <a:lnSpc>
                <a:spcPct val="115000"/>
              </a:lnSpc>
              <a:spcBef>
                <a:spcPts val="600"/>
              </a:spcBef>
              <a:spcAft>
                <a:spcPts val="600"/>
              </a:spcAft>
              <a:buNone/>
            </a:pPr>
            <a:r>
              <a:rPr lang="el-GR"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3</a:t>
            </a:r>
            <a:r>
              <a:rPr lang="el-GR" sz="1800" b="1" dirty="0">
                <a:solidFill>
                  <a:srgbClr val="808080"/>
                </a:solidFill>
                <a:latin typeface="Calibri" panose="020F0502020204030204" pitchFamily="34" charset="0"/>
                <a:ea typeface="Calibri" panose="020F0502020204030204" pitchFamily="34" charset="0"/>
                <a:cs typeface="Calibri" panose="020F0502020204030204" pitchFamily="34" charset="0"/>
              </a:rPr>
              <a:t>. </a:t>
            </a:r>
            <a:r>
              <a:rPr lang="en-US"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Εξασφάλιση της επάρκειας τροφίμων</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 πληθυσμός της γης αυξάνεται συνεχώς</a:t>
            </a:r>
          </a:p>
          <a:p>
            <a:pPr marL="0" lvl="0" indent="0" algn="just">
              <a:lnSpc>
                <a:spcPct val="115000"/>
              </a:lnSpc>
              <a:spcBef>
                <a:spcPts val="600"/>
              </a:spcBef>
              <a:spcAft>
                <a:spcPts val="600"/>
              </a:spcAft>
              <a:buNone/>
            </a:pPr>
            <a:r>
              <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-Για να καλυφθούν οι ανάγκες τα επόμενα χρόνια, τα γεωργικά συστήματα θα πρέπει να είναι πιο παραγωγικά</a:t>
            </a:r>
          </a:p>
          <a:p>
            <a:pPr marL="0" lvl="0" indent="0" algn="just">
              <a:lnSpc>
                <a:spcPct val="115000"/>
              </a:lnSpc>
              <a:spcBef>
                <a:spcPts val="600"/>
              </a:spcBef>
              <a:spcAft>
                <a:spcPts val="600"/>
              </a:spcAft>
              <a:buNone/>
            </a:pPr>
            <a:endPar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endParaRPr>
          </a:p>
          <a:p>
            <a:pPr marL="0" lvl="0" indent="0" algn="just">
              <a:lnSpc>
                <a:spcPct val="115000"/>
              </a:lnSpc>
              <a:spcBef>
                <a:spcPts val="600"/>
              </a:spcBef>
              <a:spcAft>
                <a:spcPts val="600"/>
              </a:spcAft>
              <a:buNone/>
            </a:pPr>
            <a:r>
              <a:rPr lang="el-GR" sz="1800" dirty="0">
                <a:solidFill>
                  <a:srgbClr val="808080"/>
                </a:solidFill>
                <a:latin typeface="Calibri" panose="020F0502020204030204" pitchFamily="34" charset="0"/>
                <a:ea typeface="Calibri" panose="020F0502020204030204" pitchFamily="34" charset="0"/>
                <a:cs typeface="Calibri" panose="020F0502020204030204" pitchFamily="34" charset="0"/>
              </a:rPr>
              <a:t>Στο διπλανό σχήμα μπορούμε να δούμε την παγκόσμια εξέλιξη στην κατανάλωση τροφίμων και πως αυτή έχει εξελιχθεί στο πέρας των χρόνων.</a:t>
            </a:r>
            <a:endParaRPr lang="en-US" sz="1800" dirty="0">
              <a:solidFill>
                <a:srgbClr val="808080"/>
              </a:solidFill>
              <a:latin typeface="Calibri" panose="020F0502020204030204" pitchFamily="34" charset="0"/>
              <a:ea typeface="Calibri" panose="020F0502020204030204" pitchFamily="34" charset="0"/>
              <a:cs typeface="Calibri" panose="020F0502020204030204" pitchFamily="34" charset="0"/>
            </a:endParaRPr>
          </a:p>
          <a:p>
            <a:pPr marL="0" lvl="0" indent="0" algn="just">
              <a:lnSpc>
                <a:spcPct val="115000"/>
              </a:lnSpc>
              <a:spcBef>
                <a:spcPts val="600"/>
              </a:spcBef>
              <a:spcAft>
                <a:spcPts val="600"/>
              </a:spcAft>
              <a:buNone/>
            </a:pPr>
            <a:endParaRPr lang="en-US"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8</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10B7A9F-7DC4-25D6-65A5-D0B1DB7F7C7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0445" y="2512103"/>
            <a:ext cx="5243355" cy="3542468"/>
          </a:xfrm>
          <a:prstGeom prst="rect">
            <a:avLst/>
          </a:prstGeom>
          <a:noFill/>
          <a:ln>
            <a:noFill/>
          </a:ln>
        </p:spPr>
      </p:pic>
    </p:spTree>
    <p:extLst>
      <p:ext uri="{BB962C8B-B14F-4D97-AF65-F5344CB8AC3E}">
        <p14:creationId xmlns:p14="http://schemas.microsoft.com/office/powerpoint/2010/main" val="6004354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15B79C-88FB-B604-33F6-E0B1E73E54CE}"/>
              </a:ext>
            </a:extLst>
          </p:cNvPr>
          <p:cNvSpPr>
            <a:spLocks noGrp="1"/>
          </p:cNvSpPr>
          <p:nvPr>
            <p:ph type="title"/>
          </p:nvPr>
        </p:nvSpPr>
        <p:spPr>
          <a:xfrm>
            <a:off x="1056442" y="681037"/>
            <a:ext cx="9840157" cy="1009651"/>
          </a:xfrm>
        </p:spPr>
        <p:txBody>
          <a:bodyPr>
            <a:noAutofit/>
          </a:bodyPr>
          <a:lstStyle/>
          <a:p>
            <a:pPr algn="ctr"/>
            <a:r>
              <a:rPr lang="en-US" sz="3600" dirty="0"/>
              <a:t>Γεωργία ακριβείας και μεγάλα δεδομένα για παραγωγικότητα και αποδοτικότητα</a:t>
            </a:r>
            <a:endParaRPr lang="en-GB" sz="3600" dirty="0"/>
          </a:p>
        </p:txBody>
      </p:sp>
      <p:sp>
        <p:nvSpPr>
          <p:cNvPr id="3" name="Segnaposto contenuto 2">
            <a:extLst>
              <a:ext uri="{FF2B5EF4-FFF2-40B4-BE49-F238E27FC236}">
                <a16:creationId xmlns:a16="http://schemas.microsoft.com/office/drawing/2014/main" id="{78EEE677-F961-227B-5672-4798FA00061F}"/>
              </a:ext>
            </a:extLst>
          </p:cNvPr>
          <p:cNvSpPr>
            <a:spLocks noGrp="1"/>
          </p:cNvSpPr>
          <p:nvPr>
            <p:ph idx="1"/>
          </p:nvPr>
        </p:nvSpPr>
        <p:spPr/>
        <p:txBody>
          <a:bodyPr>
            <a:normAutofit lnSpcReduction="10000"/>
          </a:bodyPr>
          <a:lstStyle/>
          <a:p>
            <a:pPr marL="0" indent="0" algn="ctr">
              <a:lnSpc>
                <a:spcPct val="115000"/>
              </a:lnSpc>
              <a:spcBef>
                <a:spcPts val="600"/>
              </a:spcBef>
              <a:spcAft>
                <a:spcPts val="600"/>
              </a:spcAft>
              <a:buNone/>
            </a:pPr>
            <a:r>
              <a:rPr lang="it-IT" sz="1800" b="1"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Προκλήσεις που αντιμετωπίζει η γεωργία: </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Το κόστος παραγωγής συνεχίζει να αυξάνεται ενώ οι τιμές μειώνονται ή παραμένουν σταθερές.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Τα στενά περιθώρια κέρδους που προκύπτουν από τον έντονο ανταγωνισμό με τις ξένες αγορές και τα ελάχιστα προγράμματα στήριξης που χορηγούνται, απαιτούν αυξημένη αποδοτικότητα για την επίτευξη βιωσιμότητας.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Οι αγρότες συγκαταλέγονται μεταξύ των λιγότερο μορφωμένων τμημάτων του πληθυσμού σε σχέση με άλλα τμήματα του πληθυσμού.</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el-GR"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Ο </a:t>
            </a: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αγροτικός πληθυσμός χαρακτηρίζεται από συντηρητισμό και δυσκολία αποδοχής των νέων τεχνολογιών, ενώ ταυτόχρονα παρατηρείται γήρανση του αγροτικού πληθυσμού σε όλες τις ανεπτυγμένες χώρες.</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pPr algn="just">
              <a:lnSpc>
                <a:spcPct val="115000"/>
              </a:lnSpc>
              <a:spcBef>
                <a:spcPts val="600"/>
              </a:spcBef>
              <a:spcAft>
                <a:spcPts val="600"/>
              </a:spcAft>
            </a:pPr>
            <a:r>
              <a:rPr lang="it-IT" sz="1800" dirty="0">
                <a:solidFill>
                  <a:srgbClr val="808080"/>
                </a:solidFill>
                <a:effectLst/>
                <a:latin typeface="Calibri" panose="020F0502020204030204" pitchFamily="34" charset="0"/>
                <a:ea typeface="Calibri" panose="020F0502020204030204" pitchFamily="34" charset="0"/>
                <a:cs typeface="Calibri" panose="020F0502020204030204" pitchFamily="34" charset="0"/>
              </a:rPr>
              <a:t>Η γεωργία πρέπει να εισέλθει στην εποχή της πληροφορίας προσφέροντας σύγχρονα εργαλεία για την τεχνολογικά εξοικειωμένη και "απαιτητική" νέα γενιά.</a:t>
            </a:r>
            <a:endParaRPr lang="el-GR" sz="1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4" name="Segnaposto piè di pagina 3">
            <a:extLst>
              <a:ext uri="{FF2B5EF4-FFF2-40B4-BE49-F238E27FC236}">
                <a16:creationId xmlns:a16="http://schemas.microsoft.com/office/drawing/2014/main" id="{2D6730F3-DF3E-43D1-9B3A-409ECEDC4A7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Ψηφιακές τεχνολογίες και τεχνητή νοημοσύνη / Μαθησιακή Ενότητα: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Τεχνολογίες</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α</a:t>
            </a:r>
            <a:r>
              <a:rPr kumimoji="0" lang="en-GB"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κρι</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βείας και μεγάλα δεδομένα </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Υπ</a:t>
            </a:r>
            <a:r>
              <a:rPr kumimoji="0" lang="en-US" sz="1200" b="0" i="0" u="none" strike="noStrike" kern="1200" cap="none" spc="0" normalizeH="0" baseline="0" noProof="0" dirty="0" err="1">
                <a:ln>
                  <a:noFill/>
                </a:ln>
                <a:solidFill>
                  <a:prstClr val="black">
                    <a:tint val="75000"/>
                  </a:prstClr>
                </a:solidFill>
                <a:effectLst/>
                <a:uLnTx/>
                <a:uFillTx/>
                <a:latin typeface="Calibri" panose="020F0502020204030204"/>
                <a:ea typeface="+mn-ea"/>
                <a:cs typeface="+mn-cs"/>
              </a:rPr>
              <a:t>οενότητ</a:t>
            </a: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α: 1η</a:t>
            </a:r>
          </a:p>
        </p:txBody>
      </p:sp>
      <p:sp>
        <p:nvSpPr>
          <p:cNvPr id="5" name="Segnaposto numero diapositiva 4">
            <a:extLst>
              <a:ext uri="{FF2B5EF4-FFF2-40B4-BE49-F238E27FC236}">
                <a16:creationId xmlns:a16="http://schemas.microsoft.com/office/drawing/2014/main" id="{4A1ABC1B-5CE1-2165-AAE3-9AB3AB92BF9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9</a:t>
            </a:fld>
            <a:endParaRPr kumimoji="0" lang="en-US" sz="1200" b="1"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1076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3.xml><?xml version="1.0" encoding="utf-8"?>
<a:theme xmlns:a="http://schemas.openxmlformats.org/drawingml/2006/main" name="1_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4.xml><?xml version="1.0" encoding="utf-8"?>
<a:theme xmlns:a="http://schemas.openxmlformats.org/drawingml/2006/main" name="2_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4ADA22-355B-46C9-B667-117BDE73EBB8}"/>
</file>

<file path=customXml/itemProps2.xml><?xml version="1.0" encoding="utf-8"?>
<ds:datastoreItem xmlns:ds="http://schemas.openxmlformats.org/officeDocument/2006/customXml" ds:itemID="{826DDF3B-1591-4F5B-9E05-7B0F12E1E113}"/>
</file>

<file path=docProps/app.xml><?xml version="1.0" encoding="utf-8"?>
<Properties xmlns="http://schemas.openxmlformats.org/officeDocument/2006/extended-properties" xmlns:vt="http://schemas.openxmlformats.org/officeDocument/2006/docPropsVTypes">
  <TotalTime>143</TotalTime>
  <Words>6866</Words>
  <Application>Microsoft Office PowerPoint</Application>
  <PresentationFormat>Widescreen</PresentationFormat>
  <Paragraphs>486</Paragraphs>
  <Slides>57</Slides>
  <Notes>0</Notes>
  <HiddenSlides>0</HiddenSlides>
  <MMClips>3</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57</vt:i4>
      </vt:variant>
    </vt:vector>
  </HeadingPairs>
  <TitlesOfParts>
    <vt:vector size="69" baseType="lpstr">
      <vt:lpstr>Aptos</vt:lpstr>
      <vt:lpstr>Aptos Display</vt:lpstr>
      <vt:lpstr>Arial</vt:lpstr>
      <vt:lpstr>Calibri</vt:lpstr>
      <vt:lpstr>Calibri Light</vt:lpstr>
      <vt:lpstr>Symbol</vt:lpstr>
      <vt:lpstr>Times New Roman</vt:lpstr>
      <vt:lpstr>Wingdings</vt:lpstr>
      <vt:lpstr>Θέμα του Office</vt:lpstr>
      <vt:lpstr>Tema1</vt:lpstr>
      <vt:lpstr>1_Tema1</vt:lpstr>
      <vt:lpstr>2_Tema1</vt:lpstr>
      <vt:lpstr>PowerPoint Presentation</vt:lpstr>
      <vt:lpstr>Μάθημα: (HEI-B1) Ενότητα: (Ψηφιακές τεχνολογίες και τεχνητή νοημοσύνη)  Διδακτική ενότητα: (Τεχνολογίες ακριβείας και Μεγάλα-δεδομένα)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Γεωργία ακριβείας και μεγάλα δεδομένα για παραγωγικότητα και αποδοτικότητα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Εισαγωγή στην παρατήρηση της γης στη γεωργία </vt:lpstr>
      <vt:lpstr>Εφαρμοσμένες περιπτώσεις στη γεωργία </vt:lpstr>
      <vt:lpstr>Εφαρμοσμένες περιπτώσεις στη γεωργία</vt:lpstr>
      <vt:lpstr>Συμπέρασμα</vt:lpstr>
      <vt:lpstr>Μελέτες περιπτώσεων</vt:lpstr>
      <vt:lpstr>Σύγχρονες γεωργικές λύσεις</vt:lpstr>
      <vt:lpstr>Μελέτες περιπτώσεων</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(HEI-B1) Module: (Digital technologies and artificial intelligence) Learning Unit: (Precision technologies and Big Data)</dc:title>
  <dc:creator>Ioannis Thermos</dc:creator>
  <cp:keywords>, docId:54B407C17DC234632BCC40686F052B8C</cp:keywords>
  <cp:lastModifiedBy>Dimitris Michas</cp:lastModifiedBy>
  <cp:revision>32</cp:revision>
  <dcterms:created xsi:type="dcterms:W3CDTF">2024-03-15T10:21:23Z</dcterms:created>
  <dcterms:modified xsi:type="dcterms:W3CDTF">2024-04-25T10:37:37Z</dcterms:modified>
</cp:coreProperties>
</file>