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5"/>
  </p:notesMasterIdLst>
  <p:sldIdLst>
    <p:sldId id="265" r:id="rId2"/>
    <p:sldId id="256" r:id="rId3"/>
    <p:sldId id="269" r:id="rId4"/>
    <p:sldId id="260" r:id="rId5"/>
    <p:sldId id="267" r:id="rId6"/>
    <p:sldId id="268" r:id="rId7"/>
    <p:sldId id="263" r:id="rId8"/>
    <p:sldId id="261" r:id="rId9"/>
    <p:sldId id="271" r:id="rId10"/>
    <p:sldId id="270"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0" r:id="rId28"/>
    <p:sldId id="291" r:id="rId29"/>
    <p:sldId id="292" r:id="rId30"/>
    <p:sldId id="293" r:id="rId31"/>
    <p:sldId id="294" r:id="rId32"/>
    <p:sldId id="286" r:id="rId33"/>
    <p:sldId id="272" r:id="rId34"/>
    <p:sldId id="295" r:id="rId35"/>
    <p:sldId id="296" r:id="rId36"/>
    <p:sldId id="297" r:id="rId37"/>
    <p:sldId id="298" r:id="rId38"/>
    <p:sldId id="299" r:id="rId39"/>
    <p:sldId id="300" r:id="rId40"/>
    <p:sldId id="302" r:id="rId41"/>
    <p:sldId id="304" r:id="rId42"/>
    <p:sldId id="301" r:id="rId43"/>
    <p:sldId id="266"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29/04/2024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Κάντε κλικ για να τροποποιήσετε το στυλ του τίτλου του σχήματος</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Ενότητα</a:t>
            </a:r>
            <a:r>
              <a:rPr lang="en-US" dirty="0"/>
              <a:t>: XXXXXXX / </a:t>
            </a:r>
            <a:r>
              <a:rPr lang="en-US" b="1" dirty="0"/>
              <a:t>Μαθησιακή Ενότητα</a:t>
            </a:r>
            <a:r>
              <a:rPr lang="en-US" dirty="0"/>
              <a:t>: YYYYYYYYY / </a:t>
            </a:r>
            <a:r>
              <a:rPr lang="en-US" b="1" dirty="0"/>
              <a:t>Υποενότητα</a:t>
            </a:r>
            <a:r>
              <a:rPr lang="en-US" dirty="0"/>
              <a:t>: ZZZZZZZZZZ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ideo" Target="https://www.youtube.com/embed/ZX7SOhk97hA?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plantix.net/en/"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4.xml"/><Relationship Id="rId1" Type="http://schemas.openxmlformats.org/officeDocument/2006/relationships/video" Target="https://www.youtube.com/embed/FM0X1NNZ4Jk?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Tl1YkbdcEgU?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Συστήματα παρακολούθησης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602297"/>
            <a:ext cx="10151379" cy="4573078"/>
          </a:xfrm>
        </p:spPr>
        <p:txBody>
          <a:bodyPr>
            <a:normAutofit/>
          </a:bodyPr>
          <a:lstStyle/>
          <a:p>
            <a:pPr marL="0" indent="0" algn="ctr">
              <a:buNone/>
            </a:pPr>
            <a:r>
              <a:rPr lang="en-GB" sz="1800" b="1" dirty="0"/>
              <a:t>Φα</a:t>
            </a:r>
            <a:r>
              <a:rPr lang="en-GB" sz="1800" b="1" dirty="0" err="1"/>
              <a:t>σμ</a:t>
            </a:r>
            <a:r>
              <a:rPr lang="en-GB" sz="1800" b="1" dirty="0"/>
              <a:t>ατικά κανάλια</a:t>
            </a:r>
          </a:p>
          <a:p>
            <a:pPr algn="just"/>
            <a:r>
              <a:rPr lang="en-GB" sz="1800" b="1" dirty="0"/>
              <a:t>Υπεριώδης ακτινοβολία</a:t>
            </a:r>
            <a:r>
              <a:rPr lang="en-GB" sz="1800" dirty="0"/>
              <a:t>, UV</a:t>
            </a:r>
          </a:p>
          <a:p>
            <a:pPr algn="just"/>
            <a:r>
              <a:rPr lang="en-GB" sz="1800" b="1" dirty="0" err="1"/>
              <a:t>Ορ</a:t>
            </a:r>
            <a:r>
              <a:rPr lang="en-GB" sz="1800" b="1" dirty="0"/>
              <a:t>ατό</a:t>
            </a:r>
          </a:p>
          <a:p>
            <a:pPr algn="just"/>
            <a:r>
              <a:rPr lang="en-GB" sz="1800" b="1" dirty="0"/>
              <a:t>Υπέρυθρο, IR </a:t>
            </a:r>
            <a:r>
              <a:rPr lang="en-GB" sz="1800" dirty="0"/>
              <a:t>(</a:t>
            </a:r>
            <a:r>
              <a:rPr lang="en-US" sz="1800" dirty="0"/>
              <a:t>Το κανάλι IR κυμαίνεται από το κόκκινο του ορατού καναλιού μέχρι τα μικροκύματα, με μήκη κύματος από 0,70 </a:t>
            </a:r>
            <a:r>
              <a:rPr lang="en-US" sz="1800" dirty="0" err="1"/>
              <a:t>μm </a:t>
            </a:r>
            <a:r>
              <a:rPr lang="en-US" sz="1800" dirty="0"/>
              <a:t>έως 1000 </a:t>
            </a:r>
            <a:r>
              <a:rPr lang="en-US" sz="1800" dirty="0" err="1"/>
              <a:t>μm</a:t>
            </a:r>
            <a:r>
              <a:rPr lang="en-US" sz="1800" dirty="0"/>
              <a:t>. Διακρίνεται σε κοντινό (near IR, 0,70-1,50 </a:t>
            </a:r>
            <a:r>
              <a:rPr lang="en-US" sz="1800" dirty="0" err="1"/>
              <a:t>μm</a:t>
            </a:r>
            <a:r>
              <a:rPr lang="en-US" sz="1800" dirty="0"/>
              <a:t>), ενδιάμεσο (middle IR, 1,50-5,60 </a:t>
            </a:r>
            <a:r>
              <a:rPr lang="en-US" sz="1800" dirty="0" err="1"/>
              <a:t>μm</a:t>
            </a:r>
            <a:r>
              <a:rPr lang="en-US" sz="1800" dirty="0"/>
              <a:t>) και μακρινό (far IR, 5,60-1000 </a:t>
            </a:r>
            <a:r>
              <a:rPr lang="en-US" sz="1800" dirty="0" err="1"/>
              <a:t>μm)</a:t>
            </a:r>
            <a:r>
              <a:rPr lang="en-US" sz="1800" dirty="0"/>
              <a:t>. Το υπέρυθρο διακρίνεται επίσης σε ανακλώμενο (reflected IR, από 0,70-3,00 μm) και θερμικό (thermal IR, από περίπου 3,00-1000 μm ή 0,1 cm).</a:t>
            </a:r>
            <a:endParaRPr lang="en-GB" sz="1800" dirty="0"/>
          </a:p>
          <a:p>
            <a:pPr algn="just"/>
            <a:r>
              <a:rPr lang="en-GB" sz="1800" b="1" dirty="0"/>
              <a:t>Μικροκύματα </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Το κανάλι μικροκυμάτων τοποθετείται μεταξύ των υπέρυθρων και των ραδιοκυμάτων, με μήκη κύματος από 0,1 cm έως 1 m. Αυτό περιλαμβάνει τα μεγαλύτερα μήκη κύματος που χρησιμοποιούνται στην τηλεπισκόπηση. Η ακτινοβολία μικροκυμάτων έχει την ικανότητα να διαπερνά τα σύννεφα και διάφορα επιφανειακά αντικείμενα ανάλογα με το μήκος κύματος που χρησιμοποιείται).</a:t>
            </a:r>
            <a:endParaRPr lang="en-GB" sz="1800" dirty="0"/>
          </a:p>
          <a:p>
            <a:pPr marL="0" indent="0">
              <a:buNone/>
            </a:pPr>
            <a:endParaRPr lang="en-GB" dirty="0"/>
          </a:p>
        </p:txBody>
      </p:sp>
    </p:spTree>
    <p:extLst>
      <p:ext uri="{BB962C8B-B14F-4D97-AF65-F5344CB8AC3E}">
        <p14:creationId xmlns:p14="http://schemas.microsoft.com/office/powerpoint/2010/main" val="30683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Σύστημα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pic>
        <p:nvPicPr>
          <p:cNvPr id="4" name="Picture 3" descr="A diagram of a heat wave&#10;&#10;Description automatically generated">
            <a:extLst>
              <a:ext uri="{FF2B5EF4-FFF2-40B4-BE49-F238E27FC236}">
                <a16:creationId xmlns:a16="http://schemas.microsoft.com/office/drawing/2014/main" id="{4AF4697A-C1F0-EE74-C1C5-DCFECF10B33D}"/>
              </a:ext>
            </a:extLst>
          </p:cNvPr>
          <p:cNvPicPr>
            <a:picLocks noChangeAspect="1"/>
          </p:cNvPicPr>
          <p:nvPr/>
        </p:nvPicPr>
        <p:blipFill>
          <a:blip r:embed="rId2"/>
          <a:stretch>
            <a:fillRect/>
          </a:stretch>
        </p:blipFill>
        <p:spPr>
          <a:xfrm>
            <a:off x="1659577" y="2097248"/>
            <a:ext cx="9160823" cy="3271705"/>
          </a:xfrm>
          <a:prstGeom prst="rect">
            <a:avLst/>
          </a:prstGeom>
        </p:spPr>
      </p:pic>
    </p:spTree>
    <p:extLst>
      <p:ext uri="{BB962C8B-B14F-4D97-AF65-F5344CB8AC3E}">
        <p14:creationId xmlns:p14="http://schemas.microsoft.com/office/powerpoint/2010/main" val="377261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Συστήματα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515600" cy="4394200"/>
          </a:xfrm>
        </p:spPr>
        <p:txBody>
          <a:bodyPr>
            <a:normAutofit/>
          </a:bodyPr>
          <a:lstStyle/>
          <a:p>
            <a:pPr algn="just"/>
            <a:r>
              <a:rPr lang="en-US" sz="1800" dirty="0"/>
              <a:t>Τα φυσικά χαρακτηριστικά και η σύνθεση κάθε αντικειμένου επηρεάζουν το ποσοστό της ηλιακής ακτινοβολίας που ανακλάται στα διάφορα μήκη κύματος με τον δικό του χαρακτηριστικό τρόπο. Η ποσότητα και η φασματική κατανομή της ανακλώμενης και εκπεμπόμενης ακτινοβολίας από ένα αντικείμενο χρησιμοποιείται ως μέσο αναγνώρισης του αντικειμένου. Η ιδιότητα αυτή αναφέρεται ως φασματική υπογραφή ή φασματική απόκριση του αντικειμένου και καταγράφεται από τους αισθητήρες των δορυφόρων που βρίσκονται σε τροχιά γύρω από τη Γη.</a:t>
            </a:r>
          </a:p>
          <a:p>
            <a:pPr algn="just"/>
            <a:r>
              <a:rPr lang="en-US" sz="1800" dirty="0"/>
              <a:t>Με τον τρόπο αυτό, καταγράφεται και αναλύεται η συμπεριφορά ανάκλασης και εκπομπής (ενέργεια υπό μορφή ακτινοβολίας) των διαφόρων αντικειμένων στην επιφάνεια της Γης, προκειμένου να διευκολυνθεί η επιλογή των κατάλληλων δεκτών και φασματικών ζωνών που θα βοηθήσουν καλύτερα στην ανίχνευση των αντικειμένων ενδιαφέροντος και των ιδιοτήτων τους. </a:t>
            </a:r>
          </a:p>
          <a:p>
            <a:pPr algn="just"/>
            <a:r>
              <a:rPr lang="en-US" sz="1800" dirty="0"/>
              <a:t>Ο όρος "απομακρυσμένοι αισθητήρες" περιλαμβάνει όλα τα όργανα για την εξ αποστάσεως ανίχνευση και μέτρηση της ανακλώμενης ή εκπεμπόμενης ακτινοβολίας, καθώς και των ανακλώμενων ακουστικών κυμάτων από αντικείμενα κάτω από τις υδάτινες μάζες, στην περίπτωση του σόναρ. Οι αισθητήρες μπορούν να χωριστούν σε δύο μεγάλες κατηγορίες, οι οποίες είναι οι αισθητήρες καταγραφής (π.χ. ο φασματογράφος) και οι αισθητήρες απεικόνισης.</a:t>
            </a:r>
          </a:p>
          <a:p>
            <a:pPr algn="just"/>
            <a:endParaRPr lang="en-GB" sz="1800" dirty="0"/>
          </a:p>
        </p:txBody>
      </p:sp>
    </p:spTree>
    <p:extLst>
      <p:ext uri="{BB962C8B-B14F-4D97-AF65-F5344CB8AC3E}">
        <p14:creationId xmlns:p14="http://schemas.microsoft.com/office/powerpoint/2010/main" val="93289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594090"/>
          </a:xfrm>
        </p:spPr>
        <p:txBody>
          <a:bodyPr>
            <a:normAutofit/>
          </a:bodyPr>
          <a:lstStyle/>
          <a:p>
            <a:pPr algn="ctr"/>
            <a:r>
              <a:rPr lang="en-GB" sz="3600" dirty="0"/>
              <a:t>Συστήματα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382080" y="1559902"/>
            <a:ext cx="6266577" cy="4394200"/>
          </a:xfrm>
        </p:spPr>
        <p:txBody>
          <a:bodyPr>
            <a:normAutofit lnSpcReduction="10000"/>
          </a:bodyPr>
          <a:lstStyle/>
          <a:p>
            <a:pPr marL="0" indent="0" algn="just">
              <a:buNone/>
            </a:pPr>
            <a:r>
              <a:rPr lang="en-US" sz="1800" dirty="0"/>
              <a:t>Οι περισσότερες εφαρμογές τηλεπισκόπησης απαιτούν πληροφορίες από διαφορετικές φασματικές περιοχές (πολυφασματικές/πολυφασματικές-πολυζωνικές), οι οποίες αποκτώνται από διαφορετικούς αισθητήρες (</a:t>
            </a:r>
            <a:r>
              <a:rPr lang="en-US" sz="1800" dirty="0" err="1"/>
              <a:t>πολυαισθητήρες</a:t>
            </a:r>
            <a:r>
              <a:rPr lang="en-US" sz="1800" dirty="0"/>
              <a:t>) ή από έναν μόνο αισθητήρα που λειτουργεί ταυτόχρονα σε διαφορετικές φασματικές περιοχές (πολυφασματικός ή πολυζωνικός αισθητήρας).</a:t>
            </a:r>
          </a:p>
          <a:p>
            <a:pPr marL="0" indent="0" algn="just">
              <a:buNone/>
            </a:pPr>
            <a:r>
              <a:rPr lang="en-US" sz="1800" dirty="0"/>
              <a:t>Οι αισθητήρες απεικόνισης μπορούν να ταξινομηθούν:</a:t>
            </a:r>
          </a:p>
          <a:p>
            <a:pPr algn="just"/>
            <a:r>
              <a:rPr lang="en-US" sz="1800" dirty="0"/>
              <a:t> </a:t>
            </a:r>
            <a:r>
              <a:rPr lang="en-US" sz="1800" b="1" dirty="0"/>
              <a:t>ανάλογα με τις διαδικασίες ανίχνευσης </a:t>
            </a:r>
            <a:r>
              <a:rPr lang="en-US" sz="1800" dirty="0"/>
              <a:t>(π.χ. φωτογραφική ή τηλεοπτική απεικόνιση),</a:t>
            </a:r>
          </a:p>
          <a:p>
            <a:pPr algn="just"/>
            <a:r>
              <a:rPr lang="en-US" sz="1800" b="1" dirty="0"/>
              <a:t>ανάλογα με το φασματικό τους εύρος ή τον τρόπο λειτουργίας τους </a:t>
            </a:r>
            <a:r>
              <a:rPr lang="en-US" sz="1800" dirty="0"/>
              <a:t>(π.χ. ενεργά ή παθητικά απεικονιστικά συστήματα)</a:t>
            </a:r>
          </a:p>
          <a:p>
            <a:pPr marL="0" indent="0" algn="just">
              <a:buNone/>
            </a:pPr>
            <a:r>
              <a:rPr lang="en-US" sz="1800" dirty="0"/>
              <a:t>Οι αισθητήρες απεικόνισης σύμφωνα με τους (Lillesand, T. M., Kiefer, R. W., &amp; Chipman, 2001) ταξινομούνται σε οπτικούς ή παθητικούς και σε μικροκυματικούς ή ενεργούς.</a:t>
            </a:r>
          </a:p>
          <a:p>
            <a:pPr marL="0" indent="0" algn="just">
              <a:buNone/>
            </a:pPr>
            <a:endParaRPr lang="en-US" sz="1800" dirty="0"/>
          </a:p>
          <a:p>
            <a:endParaRPr lang="en-GB" dirty="0"/>
          </a:p>
        </p:txBody>
      </p:sp>
      <p:pic>
        <p:nvPicPr>
          <p:cNvPr id="2" name="Picture 1">
            <a:extLst>
              <a:ext uri="{FF2B5EF4-FFF2-40B4-BE49-F238E27FC236}">
                <a16:creationId xmlns:a16="http://schemas.microsoft.com/office/drawing/2014/main" id="{2B318372-1EB4-A0CC-B120-DB143E0DD3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2365" y="2009835"/>
            <a:ext cx="2387804" cy="2049708"/>
          </a:xfrm>
          <a:prstGeom prst="rect">
            <a:avLst/>
          </a:prstGeom>
          <a:noFill/>
          <a:ln>
            <a:noFill/>
          </a:ln>
        </p:spPr>
      </p:pic>
      <p:pic>
        <p:nvPicPr>
          <p:cNvPr id="3" name="Picture 2">
            <a:extLst>
              <a:ext uri="{FF2B5EF4-FFF2-40B4-BE49-F238E27FC236}">
                <a16:creationId xmlns:a16="http://schemas.microsoft.com/office/drawing/2014/main" id="{0F884334-DF08-1A88-77CD-07F26455A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7585" y="1875205"/>
            <a:ext cx="2082861" cy="2243790"/>
          </a:xfrm>
          <a:prstGeom prst="rect">
            <a:avLst/>
          </a:prstGeom>
          <a:noFill/>
          <a:ln>
            <a:noFill/>
          </a:ln>
        </p:spPr>
      </p:pic>
    </p:spTree>
    <p:extLst>
      <p:ext uri="{BB962C8B-B14F-4D97-AF65-F5344CB8AC3E}">
        <p14:creationId xmlns:p14="http://schemas.microsoft.com/office/powerpoint/2010/main" val="265626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Σύστημα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484851"/>
            <a:ext cx="10058401" cy="4690524"/>
          </a:xfrm>
        </p:spPr>
        <p:txBody>
          <a:bodyPr>
            <a:normAutofit lnSpcReduction="10000"/>
          </a:bodyPr>
          <a:lstStyle/>
          <a:p>
            <a:pPr marL="0" indent="0" algn="ctr">
              <a:buNone/>
            </a:pPr>
            <a:r>
              <a:rPr lang="en-GB" sz="1800" b="1" dirty="0"/>
              <a:t>Πλεονεκτήματα και μειονεκτήματα των συστημάτων τηλεπισκόπησης</a:t>
            </a:r>
          </a:p>
          <a:p>
            <a:pPr marL="0" indent="0">
              <a:buNone/>
            </a:pPr>
            <a:r>
              <a:rPr lang="el-GR" sz="1800" b="1" dirty="0"/>
              <a:t>1) </a:t>
            </a:r>
            <a:r>
              <a:rPr lang="en-GB" sz="1800" b="1" dirty="0"/>
              <a:t>Οπ</a:t>
            </a:r>
            <a:r>
              <a:rPr lang="en-GB" sz="1800" b="1" dirty="0" err="1"/>
              <a:t>τικά</a:t>
            </a:r>
            <a:r>
              <a:rPr lang="en-GB" sz="1800" b="1" dirty="0"/>
              <a:t> συστήματα </a:t>
            </a:r>
            <a:r>
              <a:rPr lang="en-GB" sz="1800" dirty="0"/>
              <a:t>(</a:t>
            </a:r>
            <a:r>
              <a:rPr lang="en-US" sz="1800" dirty="0">
                <a:solidFill>
                  <a:srgbClr val="000000"/>
                </a:solidFill>
                <a:effectLst/>
                <a:latin typeface="Minion Pro"/>
                <a:ea typeface="Times New Roman" panose="02020603050405020304" pitchFamily="18" charset="0"/>
                <a:cs typeface="Calibri" panose="020F0502020204030204" pitchFamily="34" charset="0"/>
              </a:rPr>
              <a:t>αυτό περιλαμβάνει κάμερες και σαρωτές)</a:t>
            </a:r>
          </a:p>
          <a:p>
            <a:pPr marL="0" indent="0">
              <a:buNone/>
            </a:pPr>
            <a:r>
              <a:rPr lang="en-US" sz="1800" b="1" dirty="0"/>
              <a:t>Πλεονεκτήματα</a:t>
            </a:r>
          </a:p>
          <a:p>
            <a:r>
              <a:rPr lang="en-US" sz="1800" dirty="0" err="1"/>
              <a:t>Δεν</a:t>
            </a:r>
            <a:r>
              <a:rPr lang="en-US" sz="1800" dirty="0"/>
              <a:t> απαιτείται πολύπλοκο λογισμικό επεξεργασίας.</a:t>
            </a:r>
          </a:p>
          <a:p>
            <a:r>
              <a:rPr lang="en-US" sz="1800" dirty="0"/>
              <a:t>Απα</a:t>
            </a:r>
            <a:r>
              <a:rPr lang="en-US" sz="1800" dirty="0" err="1"/>
              <a:t>ιτούν</a:t>
            </a:r>
            <a:r>
              <a:rPr lang="en-US" sz="1800" dirty="0"/>
              <a:t> απλές γεωμετρικές διορθώσεις.</a:t>
            </a:r>
          </a:p>
          <a:p>
            <a:r>
              <a:rPr lang="en-US" sz="1800" dirty="0"/>
              <a:t>Χαρα</a:t>
            </a:r>
            <a:r>
              <a:rPr lang="en-US" sz="1800" dirty="0" err="1"/>
              <a:t>κτηρίζοντ</a:t>
            </a:r>
            <a:r>
              <a:rPr lang="en-US" sz="1800" dirty="0"/>
              <a:t>αι από τη δυνατότητα υψηλής χωρικής ανάλυσης.</a:t>
            </a:r>
          </a:p>
          <a:p>
            <a:r>
              <a:rPr lang="en-US" sz="1800" dirty="0" err="1"/>
              <a:t>Έχουν</a:t>
            </a:r>
            <a:r>
              <a:rPr lang="en-US" sz="1800" dirty="0"/>
              <a:t> ευρύ στιγμιαίο οπτικό πεδίο.</a:t>
            </a:r>
          </a:p>
          <a:p>
            <a:pPr marL="0" indent="0">
              <a:buNone/>
            </a:pPr>
            <a:r>
              <a:rPr lang="en-US" sz="1800" b="1" dirty="0"/>
              <a:t>Μειονεκτήματα</a:t>
            </a:r>
          </a:p>
          <a:p>
            <a:r>
              <a:rPr lang="en-US" sz="1800" dirty="0" err="1"/>
              <a:t>Εξ</a:t>
            </a:r>
            <a:r>
              <a:rPr lang="en-US" sz="1800" dirty="0"/>
              <a:t>αρτάται από τις καιρικές συνθήκες και τη φωτεινότητα του ήλιου</a:t>
            </a:r>
          </a:p>
          <a:p>
            <a:r>
              <a:rPr lang="en-US" sz="1800" dirty="0"/>
              <a:t>Ο περιορισμός της φασματικής ανάλυσης της οθόνης καθορίζεται από τα φιλμ.</a:t>
            </a:r>
          </a:p>
          <a:p>
            <a:r>
              <a:rPr lang="en-US" sz="1800" dirty="0" err="1"/>
              <a:t>Έχουν</a:t>
            </a:r>
            <a:r>
              <a:rPr lang="en-US" sz="1800" dirty="0"/>
              <a:t> περιορισμένη λήψη εικόνας.</a:t>
            </a:r>
          </a:p>
          <a:p>
            <a:r>
              <a:rPr lang="en-US" sz="1800" dirty="0"/>
              <a:t>Επ</a:t>
            </a:r>
            <a:r>
              <a:rPr lang="en-US" sz="1800" dirty="0" err="1"/>
              <a:t>ιτρέ</a:t>
            </a:r>
            <a:r>
              <a:rPr lang="en-US" sz="1800" dirty="0"/>
              <a:t>πουν πολύ μικρή δυνατότητα βελτίωσης της εικόνας.</a:t>
            </a:r>
          </a:p>
          <a:p>
            <a:r>
              <a:rPr lang="en-US" sz="1800" dirty="0" err="1"/>
              <a:t>Έχουν</a:t>
            </a:r>
            <a:r>
              <a:rPr lang="en-US" sz="1800" dirty="0"/>
              <a:t> μεγάλη απώλεια πληροφοριών όταν μετατρέπονται σε ψηφιακή μορφή μετά τη σάρωση.</a:t>
            </a:r>
          </a:p>
          <a:p>
            <a:pPr marL="0" indent="0">
              <a:buNone/>
            </a:pPr>
            <a:endParaRPr lang="en-GB" sz="1800" dirty="0"/>
          </a:p>
        </p:txBody>
      </p:sp>
    </p:spTree>
    <p:extLst>
      <p:ext uri="{BB962C8B-B14F-4D97-AF65-F5344CB8AC3E}">
        <p14:creationId xmlns:p14="http://schemas.microsoft.com/office/powerpoint/2010/main" val="276788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594090"/>
          </a:xfrm>
        </p:spPr>
        <p:txBody>
          <a:bodyPr>
            <a:normAutofit/>
          </a:bodyPr>
          <a:lstStyle/>
          <a:p>
            <a:pPr algn="ctr"/>
            <a:r>
              <a:rPr lang="en-GB" sz="3600" dirty="0"/>
              <a:t>Συστήματα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200" y="1782763"/>
            <a:ext cx="10184935" cy="4394200"/>
          </a:xfrm>
        </p:spPr>
        <p:txBody>
          <a:bodyPr>
            <a:normAutofit/>
          </a:bodyPr>
          <a:lstStyle/>
          <a:p>
            <a:pPr marL="0" indent="0" algn="just">
              <a:buNone/>
            </a:pPr>
            <a:r>
              <a:rPr lang="en-US" sz="1800" b="1" dirty="0"/>
              <a:t>Σαρωτές: </a:t>
            </a:r>
            <a:r>
              <a:rPr lang="en-US" sz="1800" dirty="0"/>
              <a:t>πρόκειται για όργανα που παράγουν εικόνες σε διαφορετικά φασματικά κανάλια ταυτόχρονα, σαρώνοντας την επιφάνεια της Γης. Καλύπτουν το ορατό και το υπέρυθρο φάσμα.</a:t>
            </a:r>
          </a:p>
          <a:p>
            <a:pPr marL="0" indent="0" algn="just">
              <a:buNone/>
            </a:pPr>
            <a:r>
              <a:rPr lang="en-US" sz="1800" b="1" dirty="0"/>
              <a:t>Πλεονεκτήματα</a:t>
            </a:r>
          </a:p>
          <a:p>
            <a:pPr algn="just"/>
            <a:r>
              <a:rPr lang="en-US" sz="1800" dirty="0"/>
              <a:t>Έχουν απεριόριστη λήψη δεδομένων.</a:t>
            </a:r>
          </a:p>
          <a:p>
            <a:pPr algn="just"/>
            <a:r>
              <a:rPr lang="en-US" sz="1800" dirty="0"/>
              <a:t>Παρουσιάζουν υψηλή φασματική ανάλυση.</a:t>
            </a:r>
          </a:p>
          <a:p>
            <a:pPr algn="just"/>
            <a:r>
              <a:rPr lang="en-US" sz="1800" dirty="0"/>
              <a:t>Οθόνη υψηλής ανάλυσης.</a:t>
            </a:r>
          </a:p>
          <a:p>
            <a:pPr marL="0" indent="0" algn="just">
              <a:buNone/>
            </a:pPr>
            <a:r>
              <a:rPr lang="en-US" sz="1800" b="1" dirty="0"/>
              <a:t>Μειονεκτήματα</a:t>
            </a:r>
          </a:p>
          <a:p>
            <a:pPr algn="just"/>
            <a:r>
              <a:rPr lang="en-US" sz="1800" dirty="0"/>
              <a:t>Παρουσιάζουν γεωμετρική παραμόρφωση λόγω της χρήσης μηχανικών σαρωτών, η οποία, αν και μικρή, δεν μπορεί να θεωρηθεί αμελητέα.</a:t>
            </a:r>
          </a:p>
          <a:p>
            <a:pPr algn="just"/>
            <a:r>
              <a:rPr lang="en-US" sz="1800" dirty="0"/>
              <a:t>Παρουσιάζουν προβλήματα που σχετίζονται με τη ραδιομετρική κλίση. Εξαρτώνται από τις καιρικές συνθήκες και την ηλιακή φωτεινότητα.</a:t>
            </a:r>
          </a:p>
          <a:p>
            <a:pPr algn="just"/>
            <a:endParaRPr lang="en-GB" sz="1800" dirty="0"/>
          </a:p>
        </p:txBody>
      </p:sp>
    </p:spTree>
    <p:extLst>
      <p:ext uri="{BB962C8B-B14F-4D97-AF65-F5344CB8AC3E}">
        <p14:creationId xmlns:p14="http://schemas.microsoft.com/office/powerpoint/2010/main" val="316498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29734"/>
            <a:ext cx="10515600" cy="627645"/>
          </a:xfrm>
        </p:spPr>
        <p:txBody>
          <a:bodyPr>
            <a:normAutofit fontScale="90000"/>
          </a:bodyPr>
          <a:lstStyle/>
          <a:p>
            <a:pPr algn="ctr"/>
            <a:r>
              <a:rPr lang="en-GB" sz="4000" dirty="0"/>
              <a:t>Συστήματα παρακολούθησης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159768" cy="4394200"/>
          </a:xfrm>
        </p:spPr>
        <p:txBody>
          <a:bodyPr>
            <a:normAutofit/>
          </a:bodyPr>
          <a:lstStyle/>
          <a:p>
            <a:pPr marL="0" indent="0" algn="just">
              <a:buNone/>
            </a:pPr>
            <a:r>
              <a:rPr lang="en-US" sz="1800" b="1" dirty="0"/>
              <a:t>2)Ραντάρ</a:t>
            </a:r>
            <a:r>
              <a:rPr lang="en-US" sz="1800" dirty="0"/>
              <a:t>: που καλύπτουν το φάσμα των μικροκυμάτων.</a:t>
            </a:r>
          </a:p>
          <a:p>
            <a:pPr marL="0" indent="0" algn="just">
              <a:buNone/>
            </a:pPr>
            <a:r>
              <a:rPr lang="en-US" sz="1800" b="1" dirty="0"/>
              <a:t>Πλεονεκτήματα</a:t>
            </a:r>
          </a:p>
          <a:p>
            <a:pPr algn="just"/>
            <a:r>
              <a:rPr lang="en-US" sz="1800" dirty="0"/>
              <a:t>Δεν εξαρτάται από τις καιρικές συνθήκες και την ηλιακή φωτεινότητα του γήινου περιβάλλοντος (λειτουργεί ημέρα και νύχτα με μερική ή ολική νεφοκάλυψη)</a:t>
            </a:r>
          </a:p>
          <a:p>
            <a:pPr algn="just"/>
            <a:r>
              <a:rPr lang="en-US" sz="1800" dirty="0"/>
              <a:t>Μπορούν να χρησιμοποιούν διάφορες φασματικές ζώνες, αν και τα περισσότερα συστήματα περιορίζονται σε μία ζώνη.</a:t>
            </a:r>
          </a:p>
          <a:p>
            <a:pPr marL="0" indent="0" algn="just">
              <a:buNone/>
            </a:pPr>
            <a:r>
              <a:rPr lang="en-US" sz="1800" b="1" dirty="0"/>
              <a:t>Μειονεκτήματα</a:t>
            </a:r>
          </a:p>
          <a:p>
            <a:pPr algn="just"/>
            <a:r>
              <a:rPr lang="en-US" sz="1800" dirty="0"/>
              <a:t>Χρειάζεται πολύς χρόνος και πολύπλοκο λογισμικό για την επεξεργασία των δεδομένων.</a:t>
            </a:r>
          </a:p>
          <a:p>
            <a:pPr algn="just"/>
            <a:r>
              <a:rPr lang="en-US" sz="1800" dirty="0"/>
              <a:t>Απαιτούνται σημαντικές γεωμετρικές διορθώσεις όπου είναι απαραίτητη η χρήση DEM (ψηφιακά μοντέλα υψομέτρων).</a:t>
            </a:r>
          </a:p>
          <a:p>
            <a:pPr algn="just"/>
            <a:r>
              <a:rPr lang="en-US" sz="1800" dirty="0"/>
              <a:t>Έχουν μειωμένη λήψη δεδομένων.</a:t>
            </a:r>
          </a:p>
          <a:p>
            <a:pPr algn="just"/>
            <a:r>
              <a:rPr lang="en-US" sz="1800" dirty="0"/>
              <a:t>Μην παρέχετε πολυφασματικά δεδομένα (με εξαίρεση τις πειραματικές πτήσεις και τα διαστημικά λεωφορεία).</a:t>
            </a:r>
          </a:p>
          <a:p>
            <a:pPr algn="just"/>
            <a:endParaRPr lang="en-GB" sz="1800" dirty="0"/>
          </a:p>
        </p:txBody>
      </p:sp>
    </p:spTree>
    <p:extLst>
      <p:ext uri="{BB962C8B-B14F-4D97-AF65-F5344CB8AC3E}">
        <p14:creationId xmlns:p14="http://schemas.microsoft.com/office/powerpoint/2010/main" val="79725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Σύγχρονες μέθοδοι καλλιέργειας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568741"/>
            <a:ext cx="9681595" cy="4606634"/>
          </a:xfrm>
        </p:spPr>
        <p:txBody>
          <a:bodyPr>
            <a:normAutofit lnSpcReduction="10000"/>
          </a:bodyPr>
          <a:lstStyle/>
          <a:p>
            <a:pPr marL="0" indent="0" algn="just">
              <a:buNone/>
            </a:pPr>
            <a:r>
              <a:rPr lang="en-US" sz="1800" b="1" dirty="0"/>
              <a:t>1</a:t>
            </a:r>
            <a:r>
              <a:rPr lang="en-US" sz="1800" dirty="0"/>
              <a:t>️. </a:t>
            </a:r>
            <a:r>
              <a:rPr lang="en-US" sz="1800" b="1" dirty="0"/>
              <a:t>Παρακολούθηση καλλιέργειας </a:t>
            </a:r>
          </a:p>
          <a:p>
            <a:pPr algn="just"/>
            <a:r>
              <a:rPr lang="en-US" sz="1800" b="1" dirty="0" err="1"/>
              <a:t>Τι</a:t>
            </a:r>
            <a:r>
              <a:rPr lang="en-US" sz="1800" b="1" dirty="0"/>
              <a:t> </a:t>
            </a:r>
            <a:r>
              <a:rPr lang="en-US" sz="1800" b="1" dirty="0" err="1"/>
              <a:t>είν</a:t>
            </a:r>
            <a:r>
              <a:rPr lang="en-US" sz="1800" b="1" dirty="0"/>
              <a:t>αι</a:t>
            </a:r>
            <a:r>
              <a:rPr lang="en-US" sz="1800" dirty="0"/>
              <a:t>: Συνεχής παρατήρηση της υγείας και των σταδίων ανάπτυξης των καλλιεργειών με τη χρήση δεδομένων και εικόνων τηλεπισκόπησης.</a:t>
            </a:r>
          </a:p>
          <a:p>
            <a:pPr algn="just"/>
            <a:r>
              <a:rPr lang="en-US" sz="1800" b="1" dirty="0"/>
              <a:t>Οφέλη για τους αγρότες</a:t>
            </a:r>
            <a:r>
              <a:rPr lang="en-US" sz="1800" dirty="0"/>
              <a:t>: Αποτελεσματική διαχείριση των καλλιεργειών και αυξημένη απόδοση. </a:t>
            </a:r>
          </a:p>
          <a:p>
            <a:pPr algn="just"/>
            <a:r>
              <a:rPr lang="en-US" sz="1800" b="1" dirty="0"/>
              <a:t>Οφέλη για το περιβάλλον</a:t>
            </a:r>
            <a:r>
              <a:rPr lang="en-US" sz="1800" dirty="0"/>
              <a:t>: Οι στοχευμένες παρεμβάσεις μειώνουν τη σπατάλη πόρων και ελαχιστοποιούν τις αρνητικές περιβαλλοντικές επιπτώσεις.</a:t>
            </a:r>
          </a:p>
          <a:p>
            <a:pPr algn="just"/>
            <a:r>
              <a:rPr lang="en-US" sz="1800" b="1" dirty="0"/>
              <a:t> </a:t>
            </a:r>
            <a:r>
              <a:rPr lang="el-GR" sz="1800" b="1" dirty="0"/>
              <a:t>Εμπορικά παραδείγματα</a:t>
            </a:r>
            <a:r>
              <a:rPr lang="en-US" sz="1800" dirty="0"/>
              <a:t>: CropX, Taranis, Farmers Edge, </a:t>
            </a:r>
            <a:r>
              <a:rPr lang="en-US" sz="1800" dirty="0" err="1"/>
              <a:t>SatSure</a:t>
            </a:r>
            <a:r>
              <a:rPr lang="en-US" sz="1800" dirty="0"/>
              <a:t>, Orbital Insight.</a:t>
            </a:r>
          </a:p>
          <a:p>
            <a:pPr marL="0" indent="0" algn="just">
              <a:buNone/>
            </a:pPr>
            <a:r>
              <a:rPr lang="en-US" sz="1800" b="1" dirty="0"/>
              <a:t>2</a:t>
            </a:r>
            <a:r>
              <a:rPr lang="en-US" sz="1800" dirty="0"/>
              <a:t>. </a:t>
            </a:r>
            <a:r>
              <a:rPr lang="en-US" sz="1800" b="1" dirty="0"/>
              <a:t>Παρακολούθηση της υγρασίας του εδάφους</a:t>
            </a:r>
          </a:p>
          <a:p>
            <a:pPr algn="just"/>
            <a:r>
              <a:rPr lang="en-US" sz="1800" b="1" dirty="0" err="1"/>
              <a:t>Τι</a:t>
            </a:r>
            <a:r>
              <a:rPr lang="en-US" sz="1800" b="1" dirty="0"/>
              <a:t> </a:t>
            </a:r>
            <a:r>
              <a:rPr lang="en-US" sz="1800" b="1" dirty="0" err="1"/>
              <a:t>είν</a:t>
            </a:r>
            <a:r>
              <a:rPr lang="en-US" sz="1800" b="1" dirty="0"/>
              <a:t>αι</a:t>
            </a:r>
            <a:r>
              <a:rPr lang="en-US" sz="1800" dirty="0"/>
              <a:t>: Μέτρηση της περιεκτικότητας του εδάφους σε νερό με τη χρήση τεχνικών και αισθητήρων τηλεπισκόπησης.</a:t>
            </a:r>
          </a:p>
          <a:p>
            <a:pPr algn="just"/>
            <a:r>
              <a:rPr lang="en-US" sz="1800" b="1" dirty="0"/>
              <a:t>Οφέλη για τους αγρότες</a:t>
            </a:r>
            <a:r>
              <a:rPr lang="en-US" sz="1800" dirty="0"/>
              <a:t>: Βελτίωση του προγραμματισμού της άρδευσης, μείωση της σπατάλης νερού και βελτίωση της υγείας των καλλιεργειών.</a:t>
            </a:r>
          </a:p>
          <a:p>
            <a:pPr algn="just"/>
            <a:r>
              <a:rPr lang="en-US" sz="1800" b="1" dirty="0"/>
              <a:t>Οφέλη για το περιβάλλον</a:t>
            </a:r>
            <a:r>
              <a:rPr lang="en-US" sz="1800" dirty="0"/>
              <a:t>: Διατήρηση των υδάτινων πόρων και μείωση της ρύπανσης από την απορροή. </a:t>
            </a:r>
            <a:endParaRPr lang="el-GR" sz="1800" dirty="0"/>
          </a:p>
          <a:p>
            <a:pPr algn="just"/>
            <a:r>
              <a:rPr lang="el-GR" sz="1800" b="1" dirty="0"/>
              <a:t>Εμπορικά παραδείγματα</a:t>
            </a:r>
            <a:r>
              <a:rPr lang="en-US" sz="1800" b="1" dirty="0"/>
              <a:t>: </a:t>
            </a:r>
            <a:r>
              <a:rPr lang="en-US" sz="1800" dirty="0" err="1"/>
              <a:t>Sentek</a:t>
            </a:r>
            <a:r>
              <a:rPr lang="en-US" sz="1800" dirty="0"/>
              <a:t>, </a:t>
            </a:r>
            <a:r>
              <a:rPr lang="en-US" sz="1800" dirty="0" err="1"/>
              <a:t>AquaSpy</a:t>
            </a:r>
            <a:r>
              <a:rPr lang="en-US" sz="1800" dirty="0"/>
              <a:t>, </a:t>
            </a:r>
            <a:r>
              <a:rPr lang="en-US" sz="1800" dirty="0" err="1"/>
              <a:t>Irrometer</a:t>
            </a:r>
            <a:r>
              <a:rPr lang="en-US" sz="1800" dirty="0"/>
              <a:t>, METER Group, Arable Labs.</a:t>
            </a:r>
          </a:p>
          <a:p>
            <a:pPr algn="just"/>
            <a:endParaRPr lang="en-GB" sz="1800" dirty="0"/>
          </a:p>
        </p:txBody>
      </p:sp>
    </p:spTree>
    <p:extLst>
      <p:ext uri="{BB962C8B-B14F-4D97-AF65-F5344CB8AC3E}">
        <p14:creationId xmlns:p14="http://schemas.microsoft.com/office/powerpoint/2010/main" val="93273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Σύγχρονες μέθοδοι καλλιέργειας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914401" y="1778466"/>
            <a:ext cx="9672505" cy="4398497"/>
          </a:xfrm>
        </p:spPr>
        <p:txBody>
          <a:bodyPr>
            <a:normAutofit fontScale="92500" lnSpcReduction="10000"/>
          </a:bodyPr>
          <a:lstStyle/>
          <a:p>
            <a:r>
              <a:rPr lang="en-US" sz="1800" b="1" dirty="0"/>
              <a:t>3. Διαχείριση θρεπτικών συστατικών </a:t>
            </a:r>
          </a:p>
          <a:p>
            <a:pPr marL="342900" indent="-342900">
              <a:buFont typeface="Arial" panose="020B0604020202020204" pitchFamily="34" charset="0"/>
              <a:buChar char="•"/>
            </a:pPr>
            <a:r>
              <a:rPr lang="en-US" sz="1800" b="1" dirty="0"/>
              <a:t>Τι </a:t>
            </a:r>
            <a:r>
              <a:rPr lang="en-US" sz="1800" b="1" dirty="0" err="1"/>
              <a:t>είν</a:t>
            </a:r>
            <a:r>
              <a:rPr lang="en-US" sz="1800" b="1" dirty="0"/>
              <a:t>αι : </a:t>
            </a:r>
            <a:r>
              <a:rPr lang="en-US" sz="1800" dirty="0"/>
              <a:t>Αξιολόγηση των επιπέδων θρεπτικών στοιχείων του εδάφους με τη χρήση δεδομένων τηλεπισκόπησης για την ακριβή εφαρμογή λιπασμάτων.</a:t>
            </a:r>
          </a:p>
          <a:p>
            <a:pPr marL="342900" indent="-342900">
              <a:buFont typeface="Arial" panose="020B0604020202020204" pitchFamily="34" charset="0"/>
              <a:buChar char="•"/>
            </a:pPr>
            <a:r>
              <a:rPr lang="en-US" sz="1800" b="1" dirty="0"/>
              <a:t>Οφέλη για τους αγρότες: </a:t>
            </a:r>
            <a:r>
              <a:rPr lang="en-US" sz="1800" dirty="0"/>
              <a:t>Βελτιωμένη απόδοση των καλλιεργειών, μειωμένο κόστος λιπασμάτων και βελτιστοποιημένη χρήση των πόρων.</a:t>
            </a:r>
          </a:p>
          <a:p>
            <a:pPr marL="342900" indent="-342900">
              <a:buFont typeface="Arial" panose="020B0604020202020204" pitchFamily="34" charset="0"/>
              <a:buChar char="•"/>
            </a:pPr>
            <a:r>
              <a:rPr lang="en-US" sz="1800" b="1" dirty="0"/>
              <a:t>Οφέλη για το περιβάλλον</a:t>
            </a:r>
            <a:r>
              <a:rPr lang="en-US" sz="1800" dirty="0"/>
              <a:t>: Ελαχιστοποίηση της απορροής θρεπτικών ουσιών και μείωση της ρύπανσης του περιβάλλοντος. </a:t>
            </a:r>
            <a:endParaRPr lang="el-GR" sz="1800" dirty="0"/>
          </a:p>
          <a:p>
            <a:pPr marL="342900" indent="-342900">
              <a:buFont typeface="Arial" panose="020B0604020202020204" pitchFamily="34" charset="0"/>
              <a:buChar char="•"/>
            </a:pPr>
            <a:r>
              <a:rPr lang="el-GR" sz="1800" b="1" dirty="0"/>
              <a:t>Εμπορικά παραδείγματα</a:t>
            </a:r>
            <a:r>
              <a:rPr lang="en-US" sz="1800" b="1" dirty="0"/>
              <a:t>:</a:t>
            </a:r>
            <a:r>
              <a:rPr lang="en-US" sz="1800" dirty="0"/>
              <a:t> Yara, </a:t>
            </a:r>
            <a:r>
              <a:rPr lang="en-US" sz="1800" dirty="0" err="1"/>
              <a:t>AgroCares</a:t>
            </a:r>
            <a:r>
              <a:rPr lang="en-US" sz="1800" dirty="0"/>
              <a:t>, </a:t>
            </a:r>
            <a:r>
              <a:rPr lang="en-US" sz="1800" dirty="0" err="1"/>
              <a:t>Cropnuts</a:t>
            </a:r>
            <a:r>
              <a:rPr lang="en-US" sz="1800" dirty="0"/>
              <a:t>, </a:t>
            </a:r>
            <a:r>
              <a:rPr lang="en-US" sz="1800" dirty="0" err="1"/>
              <a:t>TerrAvion</a:t>
            </a:r>
            <a:r>
              <a:rPr lang="en-US" sz="1800" dirty="0"/>
              <a:t>, Agrology</a:t>
            </a:r>
          </a:p>
          <a:p>
            <a:r>
              <a:rPr lang="en-US" sz="1800" b="1" dirty="0"/>
              <a:t>4️. Ανίχνευση ζιζανίων</a:t>
            </a:r>
          </a:p>
          <a:p>
            <a:pPr marL="342900" indent="-342900">
              <a:buFont typeface="Arial" panose="020B0604020202020204" pitchFamily="34" charset="0"/>
              <a:buChar char="•"/>
            </a:pPr>
            <a:r>
              <a:rPr lang="en-US" sz="1800" b="1" dirty="0"/>
              <a:t>Τι </a:t>
            </a:r>
            <a:r>
              <a:rPr lang="en-US" sz="1800" b="1" dirty="0" err="1"/>
              <a:t>είν</a:t>
            </a:r>
            <a:r>
              <a:rPr lang="en-US" sz="1800" b="1" dirty="0"/>
              <a:t>αι : </a:t>
            </a:r>
            <a:r>
              <a:rPr lang="en-US" sz="1800" dirty="0"/>
              <a:t>Ταυτοποίηση και χαρτογράφηση ζιζανίων σε γεωργικούς αγρούς με τη χρήση εικόνων τηλεπισκόπησης. </a:t>
            </a:r>
          </a:p>
          <a:p>
            <a:pPr marL="342900" indent="-342900">
              <a:buFont typeface="Arial" panose="020B0604020202020204" pitchFamily="34" charset="0"/>
              <a:buChar char="•"/>
            </a:pPr>
            <a:r>
              <a:rPr lang="en-US" sz="1800" b="1" dirty="0"/>
              <a:t>Οφέλη για τους αγρότες</a:t>
            </a:r>
            <a:r>
              <a:rPr lang="en-US" sz="1800" dirty="0"/>
              <a:t>: Μειωμένο κόστος ζιζανιοκτόνων και αυξημένη απόδοση των καλλιεργειών.</a:t>
            </a:r>
          </a:p>
          <a:p>
            <a:pPr marL="342900" indent="-342900">
              <a:buFont typeface="Arial" panose="020B0604020202020204" pitchFamily="34" charset="0"/>
              <a:buChar char="•"/>
            </a:pPr>
            <a:r>
              <a:rPr lang="en-US" sz="1800" b="1" dirty="0"/>
              <a:t>Οφέλη για το περιβάλλον</a:t>
            </a:r>
            <a:r>
              <a:rPr lang="en-US" sz="1800" dirty="0"/>
              <a:t>: Μειωμένη χρήση ζιζανιοκτόνων και ελαχιστοποίηση των επιπτώσεων στα είδη μη-στόχου.</a:t>
            </a:r>
          </a:p>
          <a:p>
            <a:pPr marL="342900" indent="-342900">
              <a:buFont typeface="Arial" panose="020B0604020202020204" pitchFamily="34" charset="0"/>
              <a:buChar char="•"/>
            </a:pPr>
            <a:r>
              <a:rPr lang="el-GR" sz="1800" b="1" dirty="0"/>
              <a:t>Εμπορικά παραδείγματα</a:t>
            </a:r>
            <a:r>
              <a:rPr lang="en-US" sz="1800" b="1" dirty="0"/>
              <a:t>: </a:t>
            </a:r>
            <a:r>
              <a:rPr lang="en-US" sz="1800" dirty="0"/>
              <a:t>Blue River Technology, </a:t>
            </a:r>
            <a:r>
              <a:rPr lang="en-US" sz="1800" dirty="0" err="1"/>
              <a:t>ecoRobotix</a:t>
            </a:r>
            <a:r>
              <a:rPr lang="en-US" sz="1800" dirty="0"/>
              <a:t>, Green Atlas, Bilberry, </a:t>
            </a:r>
            <a:r>
              <a:rPr lang="en-US" sz="1800" dirty="0" err="1"/>
              <a:t>AgEagle</a:t>
            </a:r>
            <a:r>
              <a:rPr lang="en-US" sz="1800" dirty="0"/>
              <a:t>.</a:t>
            </a:r>
          </a:p>
          <a:p>
            <a:endParaRPr lang="en-GB" sz="1800" dirty="0"/>
          </a:p>
        </p:txBody>
      </p:sp>
    </p:spTree>
    <p:extLst>
      <p:ext uri="{BB962C8B-B14F-4D97-AF65-F5344CB8AC3E}">
        <p14:creationId xmlns:p14="http://schemas.microsoft.com/office/powerpoint/2010/main" val="407421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Σύγχρονες μέθοδοι καλλιέργειας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18564" y="1589073"/>
            <a:ext cx="10205906" cy="4224368"/>
          </a:xfrm>
        </p:spPr>
        <p:txBody>
          <a:bodyPr>
            <a:normAutofit/>
          </a:bodyPr>
          <a:lstStyle/>
          <a:p>
            <a:r>
              <a:rPr lang="en-US" sz="1800" b="1" dirty="0"/>
              <a:t>5️. Εκτίμηση της απόδοσης </a:t>
            </a:r>
          </a:p>
          <a:p>
            <a:pPr marL="285750" indent="-285750">
              <a:buFont typeface="Arial" panose="020B0604020202020204" pitchFamily="34" charset="0"/>
              <a:buChar char="•"/>
            </a:pPr>
            <a:r>
              <a:rPr lang="en-US" sz="1800" b="1" dirty="0"/>
              <a:t>Τι </a:t>
            </a:r>
            <a:r>
              <a:rPr lang="en-US" sz="1800" b="1" dirty="0" err="1"/>
              <a:t>είν</a:t>
            </a:r>
            <a:r>
              <a:rPr lang="en-US" sz="1800" b="1" dirty="0"/>
              <a:t>αι </a:t>
            </a:r>
            <a:r>
              <a:rPr lang="en-US" sz="1800" dirty="0"/>
              <a:t>: Πρόβλεψη της απόδοσης των καλλιεργειών με τη χρήση δεδομένων τηλεπισκόπησης και προηγμένης ανάλυσης. </a:t>
            </a:r>
          </a:p>
          <a:p>
            <a:pPr marL="285750" indent="-285750">
              <a:buFont typeface="Arial" panose="020B0604020202020204" pitchFamily="34" charset="0"/>
              <a:buChar char="•"/>
            </a:pPr>
            <a:r>
              <a:rPr lang="en-US" sz="1800" b="1" dirty="0"/>
              <a:t>Οφέλη για τους αγρότες</a:t>
            </a:r>
            <a:r>
              <a:rPr lang="en-US" sz="1800" dirty="0"/>
              <a:t>: Βελτίωση της λήψης αποφάσεων, της διαχείρισης της αλυσίδας εφοδιασμού και του σχεδιασμού της αγοράς. </a:t>
            </a:r>
          </a:p>
          <a:p>
            <a:pPr marL="285750" indent="-285750" algn="just">
              <a:buFont typeface="Arial" panose="020B0604020202020204" pitchFamily="34" charset="0"/>
              <a:buChar char="•"/>
            </a:pPr>
            <a:r>
              <a:rPr lang="en-US" sz="1800" b="1" dirty="0"/>
              <a:t>Οφέλη για το περιβάλλον</a:t>
            </a:r>
            <a:r>
              <a:rPr lang="en-US" sz="1800" dirty="0"/>
              <a:t>: Βελτιωμένη διαχείριση πόρων και μείωση αποβλήτων. </a:t>
            </a:r>
          </a:p>
          <a:p>
            <a:pPr marL="285750" indent="-285750">
              <a:buFont typeface="Arial" panose="020B0604020202020204" pitchFamily="34" charset="0"/>
              <a:buChar char="•"/>
            </a:pPr>
            <a:r>
              <a:rPr lang="el-GR" sz="1800" b="1" dirty="0"/>
              <a:t>Εμπορικά παραδείγματα</a:t>
            </a:r>
            <a:r>
              <a:rPr lang="en-US" sz="1800" b="1" dirty="0"/>
              <a:t>: </a:t>
            </a:r>
            <a:r>
              <a:rPr lang="en-US" sz="1800" dirty="0" err="1"/>
              <a:t>Geosys</a:t>
            </a:r>
            <a:r>
              <a:rPr lang="en-US" sz="1800" dirty="0"/>
              <a:t>, Agrivi, </a:t>
            </a:r>
            <a:r>
              <a:rPr lang="en-US" sz="1800" dirty="0" err="1"/>
              <a:t>OneSoil</a:t>
            </a:r>
            <a:r>
              <a:rPr lang="en-US" sz="1800" dirty="0"/>
              <a:t>, Gro In</a:t>
            </a:r>
          </a:p>
          <a:p>
            <a:endParaRPr lang="en-GB" sz="1800" dirty="0"/>
          </a:p>
        </p:txBody>
      </p:sp>
    </p:spTree>
    <p:extLst>
      <p:ext uri="{BB962C8B-B14F-4D97-AF65-F5344CB8AC3E}">
        <p14:creationId xmlns:p14="http://schemas.microsoft.com/office/powerpoint/2010/main" val="112403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295013" y="1958502"/>
            <a:ext cx="11601974" cy="2673671"/>
          </a:xfrm>
        </p:spPr>
        <p:txBody>
          <a:bodyPr>
            <a:noAutofit/>
          </a:bodyPr>
          <a:lstStyle/>
          <a:p>
            <a:r>
              <a:rPr lang="en-GB" sz="3600" b="1" dirty="0">
                <a:solidFill>
                  <a:srgbClr val="94C020"/>
                </a:solidFill>
                <a:latin typeface="+mn-lt"/>
              </a:rPr>
              <a:t>Μάθημα: (HEI-B3)</a:t>
            </a:r>
            <a:br>
              <a:rPr lang="en-GB" sz="3600" b="1" dirty="0">
                <a:solidFill>
                  <a:srgbClr val="94C020"/>
                </a:solidFill>
                <a:latin typeface="+mn-lt"/>
              </a:rPr>
            </a:br>
            <a:r>
              <a:rPr lang="en-GB" sz="3600" b="1" dirty="0">
                <a:solidFill>
                  <a:srgbClr val="94C020"/>
                </a:solidFill>
                <a:latin typeface="+mn-lt"/>
              </a:rPr>
              <a:t>Ενότητα: (Ψηφιακές τεχνολογίες και τεχνητή νοημοσύνη)</a:t>
            </a:r>
            <a:br>
              <a:rPr lang="en-GB" sz="3600" b="1" dirty="0">
                <a:solidFill>
                  <a:srgbClr val="94C020"/>
                </a:solidFill>
                <a:latin typeface="+mn-lt"/>
              </a:rPr>
            </a:br>
            <a:r>
              <a:rPr lang="el-GR" sz="3600" b="1" dirty="0">
                <a:solidFill>
                  <a:srgbClr val="94C020"/>
                </a:solidFill>
                <a:latin typeface="+mn-lt"/>
              </a:rPr>
              <a:t>Διδακτική</a:t>
            </a:r>
            <a:r>
              <a:rPr lang="en-GB" sz="3600" b="1" dirty="0">
                <a:solidFill>
                  <a:srgbClr val="94C020"/>
                </a:solidFill>
                <a:latin typeface="+mn-lt"/>
              </a:rPr>
              <a:t> ενότητα: (Ενσωμάτωση ψηφιακών τεχνολογιών για την αποτελεσματική διαχείριση γεωργικών εκμεταλλεύσεων)</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Συγγραφείς</a:t>
            </a:r>
            <a:r>
              <a:rPr lang="it-IT" dirty="0">
                <a:solidFill>
                  <a:schemeClr val="tx1">
                    <a:lumMod val="65000"/>
                    <a:lumOff val="35000"/>
                  </a:schemeClr>
                </a:solidFill>
              </a:rPr>
              <a:t>: (</a:t>
            </a:r>
            <a:r>
              <a:rPr lang="el-GR" dirty="0">
                <a:solidFill>
                  <a:schemeClr val="tx1">
                    <a:lumMod val="65000"/>
                    <a:lumOff val="35000"/>
                  </a:schemeClr>
                </a:solidFill>
              </a:rPr>
              <a:t>ΕΚΕΤΑ</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711535"/>
          </a:xfrm>
        </p:spPr>
        <p:txBody>
          <a:bodyPr>
            <a:normAutofit/>
          </a:bodyPr>
          <a:lstStyle/>
          <a:p>
            <a:pPr algn="ctr"/>
            <a:r>
              <a:rPr lang="en-GB" sz="3600"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704675" y="1618624"/>
            <a:ext cx="6543413" cy="4394200"/>
          </a:xfrm>
        </p:spPr>
        <p:txBody>
          <a:bodyPr>
            <a:normAutofit fontScale="92500" lnSpcReduction="10000"/>
          </a:bodyPr>
          <a:lstStyle/>
          <a:p>
            <a:pPr algn="just"/>
            <a:r>
              <a:rPr lang="en-US" sz="1800" b="1" dirty="0"/>
              <a:t>Λύσεις παρακολούθησης καλλιεργειών:</a:t>
            </a:r>
          </a:p>
          <a:p>
            <a:pPr algn="just"/>
            <a:r>
              <a:rPr lang="en-US" sz="1800" dirty="0"/>
              <a:t>Οι Ευρωπαίοι αγρότες αγκαλιάζουν επίσης τις τεχνολογίες παρακολούθησης των καλλιεργειών, χάρη σε ισχυρά οικοσυστήματα καινοτομίας και υποστηρικτικές πολιτικές. Χώρες όπως οι Κάτω Χώρες, η Γερμανία, η Ελβετία και το Ηνωμένο Βασίλειο πρωτοστατούν στην υιοθέτηση της παρακολούθησης καλλιεργειών.</a:t>
            </a:r>
          </a:p>
          <a:p>
            <a:pPr algn="just"/>
            <a:r>
              <a:rPr lang="en-US" sz="1800" b="1" dirty="0"/>
              <a:t>Για ποιο λόγο;</a:t>
            </a:r>
          </a:p>
          <a:p>
            <a:pPr algn="just"/>
            <a:r>
              <a:rPr lang="en-US" sz="1800" dirty="0"/>
              <a:t>1. Καταμέτρηση και παρακολούθηση βοοειδών</a:t>
            </a:r>
          </a:p>
          <a:p>
            <a:pPr algn="just"/>
            <a:r>
              <a:rPr lang="en-US" sz="1800" dirty="0"/>
              <a:t>2.Μη επανδρωμένα αεροσκάφη για την ασφάλεια των γεωργικών εκμεταλλεύσεων</a:t>
            </a:r>
          </a:p>
          <a:p>
            <a:pPr algn="just"/>
            <a:r>
              <a:rPr lang="en-US" sz="1800" dirty="0"/>
              <a:t>3. Βοσκηση βοοειδών με drones</a:t>
            </a:r>
          </a:p>
          <a:p>
            <a:pPr algn="just"/>
            <a:r>
              <a:rPr lang="en-US" sz="1800" dirty="0"/>
              <a:t>4. Μη επανδρωμένα αεροσκάφη για την παρακολούθηση βοσκοτόπων</a:t>
            </a:r>
          </a:p>
          <a:p>
            <a:pPr algn="just"/>
            <a:r>
              <a:rPr lang="en-US" sz="1800" b="1" dirty="0"/>
              <a:t>ΓΙΑΤΙ;</a:t>
            </a:r>
          </a:p>
          <a:p>
            <a:pPr algn="just"/>
            <a:r>
              <a:rPr lang="en-US" sz="1800" dirty="0"/>
              <a:t>Η αυτοματοποιημένη καταμέτρηση βοοειδών με drones εξοικονομεί χρόνο και είναι πιο ακριβής.</a:t>
            </a:r>
          </a:p>
          <a:p>
            <a:pPr algn="just"/>
            <a:endParaRPr lang="en-GB" sz="1800" dirty="0"/>
          </a:p>
        </p:txBody>
      </p:sp>
      <p:pic>
        <p:nvPicPr>
          <p:cNvPr id="3" name="Picture 2" descr="A field with icons and symbols&#10;&#10;Description automatically generated with medium confidence">
            <a:extLst>
              <a:ext uri="{FF2B5EF4-FFF2-40B4-BE49-F238E27FC236}">
                <a16:creationId xmlns:a16="http://schemas.microsoft.com/office/drawing/2014/main" id="{6E26CB72-D5EE-F49A-56FC-252D373010C2}"/>
              </a:ext>
            </a:extLst>
          </p:cNvPr>
          <p:cNvPicPr>
            <a:picLocks noChangeAspect="1"/>
          </p:cNvPicPr>
          <p:nvPr/>
        </p:nvPicPr>
        <p:blipFill>
          <a:blip r:embed="rId2"/>
          <a:stretch>
            <a:fillRect/>
          </a:stretch>
        </p:blipFill>
        <p:spPr>
          <a:xfrm>
            <a:off x="7352939" y="1946792"/>
            <a:ext cx="4652405" cy="3099775"/>
          </a:xfrm>
          <a:prstGeom prst="rect">
            <a:avLst/>
          </a:prstGeom>
        </p:spPr>
      </p:pic>
    </p:spTree>
    <p:extLst>
      <p:ext uri="{BB962C8B-B14F-4D97-AF65-F5344CB8AC3E}">
        <p14:creationId xmlns:p14="http://schemas.microsoft.com/office/powerpoint/2010/main" val="1442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81691" y="1562894"/>
            <a:ext cx="9899497" cy="4394200"/>
          </a:xfrm>
        </p:spPr>
        <p:txBody>
          <a:bodyPr>
            <a:normAutofit/>
          </a:bodyPr>
          <a:lstStyle/>
          <a:p>
            <a:pPr marL="285750" indent="-285750" algn="just">
              <a:lnSpc>
                <a:spcPct val="115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 Αυξημένη εξάρτηση από τα λιπάσματα</a:t>
            </a:r>
            <a:r>
              <a:rPr lang="en-US" sz="1800" dirty="0">
                <a:effectLst/>
                <a:latin typeface="Calibri" panose="020F0502020204030204" pitchFamily="34" charset="0"/>
                <a:ea typeface="Calibri" panose="020F0502020204030204" pitchFamily="34" charset="0"/>
                <a:cs typeface="Calibri" panose="020F0502020204030204" pitchFamily="34" charset="0"/>
              </a:rPr>
              <a:t>: για να αντισταθμίσουν την απώλεια της γονιμότητας του εδάφους, οι αγρότες ενδέχεται να εξαρτώνται όλο και περισσότερο από τα συνθετικά λιπάσματα, γεγονός που μπορεί να οδηγήσει σε περαιτέρω υποβάθμιση του εδάφους, μόλυνση των υπόγειων υδάτων και αύξηση του κόστους.</a:t>
            </a:r>
          </a:p>
          <a:p>
            <a:pPr marL="285750" indent="-285750" algn="just">
              <a:lnSpc>
                <a:spcPct val="115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 Περιβαλλοντικές επιπτώσεις: </a:t>
            </a:r>
            <a:r>
              <a:rPr lang="en-US" sz="1800" dirty="0">
                <a:effectLst/>
                <a:latin typeface="Calibri" panose="020F0502020204030204" pitchFamily="34" charset="0"/>
                <a:ea typeface="Calibri" panose="020F0502020204030204" pitchFamily="34" charset="0"/>
                <a:cs typeface="Calibri" panose="020F0502020204030204" pitchFamily="34" charset="0"/>
              </a:rPr>
              <a:t>η υποβάθμιση του εδάφους μπορεί να οδηγήσει σε αυξημένη διάβρωση, απώλεια της βιοποικιλότητας και συμβάλλει στην κλιματική αλλαγή μέσω της απελευθέρωσης του αποθηκευμένου άνθρακα.</a:t>
            </a:r>
          </a:p>
          <a:p>
            <a:pPr marL="285750" indent="-285750" algn="just">
              <a:lnSpc>
                <a:spcPct val="115000"/>
              </a:lnSpc>
              <a:spcBef>
                <a:spcPts val="600"/>
              </a:spcBef>
              <a:spcAft>
                <a:spcPts val="6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 Επισιτιστική ασφάλεια</a:t>
            </a:r>
            <a:r>
              <a:rPr lang="en-US" sz="1800" dirty="0">
                <a:effectLst/>
                <a:latin typeface="Calibri" panose="020F0502020204030204" pitchFamily="34" charset="0"/>
                <a:ea typeface="Calibri" panose="020F0502020204030204" pitchFamily="34" charset="0"/>
                <a:cs typeface="Calibri" panose="020F0502020204030204" pitchFamily="34" charset="0"/>
              </a:rPr>
              <a:t>: μακροπρόθεσμα, η μείωση της υγείας του εδάφους μπορεί να απειλήσει την επισιτιστική ασφάλεια μειώνοντας την παραγωγική ικανότητα της γης. </a:t>
            </a:r>
          </a:p>
          <a:p>
            <a:endParaRPr lang="en-GB" dirty="0"/>
          </a:p>
        </p:txBody>
      </p:sp>
    </p:spTree>
    <p:extLst>
      <p:ext uri="{BB962C8B-B14F-4D97-AF65-F5344CB8AC3E}">
        <p14:creationId xmlns:p14="http://schemas.microsoft.com/office/powerpoint/2010/main" val="417895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897622" y="1621631"/>
            <a:ext cx="10456178" cy="4394200"/>
          </a:xfrm>
        </p:spPr>
        <p:txBody>
          <a:bodyPr>
            <a:normAutofit fontScale="92500" lnSpcReduction="20000"/>
          </a:bodyPr>
          <a:lstStyle/>
          <a:p>
            <a:pPr algn="ctr"/>
            <a:r>
              <a:rPr lang="en-US" sz="1800" b="1" dirty="0"/>
              <a:t>Ψηφιακές λύσεις γεωργίας/γεωργίας ακριβείας </a:t>
            </a:r>
          </a:p>
          <a:p>
            <a:pPr algn="just"/>
            <a:r>
              <a:rPr lang="en-US" sz="1800" dirty="0"/>
              <a:t>Για τον μετριασμό των επιπτώσεων αυτού του προβλήματος μπορούν να υιοθετηθούν διάφορες ψηφιακές λύσεις και λύσεις γεωργίας ακριβείας:</a:t>
            </a:r>
          </a:p>
          <a:p>
            <a:pPr marL="285750" indent="-285750" algn="just">
              <a:buFont typeface="Arial" panose="020B0604020202020204" pitchFamily="34" charset="0"/>
              <a:buChar char="•"/>
            </a:pPr>
            <a:r>
              <a:rPr lang="en-US" sz="1800" b="1" dirty="0"/>
              <a:t>Αισθητήρες εδάφους</a:t>
            </a:r>
            <a:r>
              <a:rPr lang="en-US" sz="1800" dirty="0"/>
              <a:t>: οι συσκευές αυτές τοποθετούνται στον αγρό για να παρέχουν δεδομένα σε πραγματικό χρόνο σχετικά με την υγρασία του εδάφους, τη θερμοκρασία και την περιεκτικότητα σε θρεπτικά συστατικά. Οι πληροφορίες αυτές μπορούν να καθοδηγήσουν τους αγρότες να εφαρμόζουν νερό, λιπάσματα και άλλες εισροές μόνο όταν και όπου χρειάζονται, μειώνοντας την υπερβολική χρήση και την υποβάθμιση του εδάφους.</a:t>
            </a:r>
          </a:p>
          <a:p>
            <a:pPr marL="285750" indent="-285750" algn="just">
              <a:buFont typeface="Arial" panose="020B0604020202020204" pitchFamily="34" charset="0"/>
              <a:buChar char="•"/>
            </a:pPr>
            <a:r>
              <a:rPr lang="en-US" sz="1800" b="1" dirty="0"/>
              <a:t>Εφαρμογή λιπασμάτων ακριβείας</a:t>
            </a:r>
            <a:r>
              <a:rPr lang="en-US" sz="1800" dirty="0"/>
              <a:t>: Ο εξοπλισμός που καθοδηγείται από GPS μπορεί να εφαρμόσει λιπάσματα με μεγάλη ακρίβεια, μειώνοντας την υπερβολική εφαρμογή και εξασφαλίζοντας ότι τα θρεπτικά συστατικά θα παραδίδονται εκεί που χρειάζονται περισσότερο. Αυτό μπορεί να βελτιώσει την υγεία του εδάφους και να μειώσει την απορροή θρεπτικών ουσιών στις κοντινές υδάτινες οδούς.</a:t>
            </a:r>
          </a:p>
          <a:p>
            <a:pPr marL="285750" indent="-285750" algn="just">
              <a:buFont typeface="Arial" panose="020B0604020202020204" pitchFamily="34" charset="0"/>
              <a:buChar char="•"/>
            </a:pPr>
            <a:r>
              <a:rPr lang="en-US" sz="1800" b="1" dirty="0"/>
              <a:t>Εργαλεία υποστήριξης αποφάσεων για την αμειψισπορά και την αμειψισπορά</a:t>
            </a:r>
            <a:r>
              <a:rPr lang="en-US" sz="1800" dirty="0"/>
              <a:t>: αυτά τα ψηφιακά εργαλεία βοηθούν τους αγρότες να σχεδιάζουν και να διαχειρίζονται την αμειψισπορά και την αμειψισπορά, η οποία μπορεί να βελτιώσει την υγεία του εδάφους και να μειώσει την ανάγκη για συνθετικά λιπάσματα. Χρησιμοποιούν δεδομένα σχετικά με τις τοπικές συνθήκες, τα χαρακτηριστικά των καλλιεργειών και άλλους παράγοντες για την παροχή συστάσεων.</a:t>
            </a:r>
          </a:p>
          <a:p>
            <a:pPr marL="285750" indent="-285750" algn="just">
              <a:buFont typeface="Arial" panose="020B0604020202020204" pitchFamily="34" charset="0"/>
              <a:buChar char="•"/>
            </a:pPr>
            <a:r>
              <a:rPr lang="en-US" sz="1800" b="1" dirty="0"/>
              <a:t>Τεχνολογίες τηλεπισκόπησης</a:t>
            </a:r>
            <a:r>
              <a:rPr lang="en-US" sz="1800" dirty="0"/>
              <a:t>: οι δορυφορικές ή μη επανδρωμένες εικόνες μπορούν να παρέχουν μια μεγαλύτερης κλίμακας εικόνα της εκμετάλλευσης και να αποκαλύψουν μοτίβα και προβλήματα, όπως η διάβρωση του εδάφους ή η ανεπάρκεια θρεπτικών συστατικών, τα οποία μπορεί να μην είναι ορατά στο επίπεδο του εδάφους.</a:t>
            </a:r>
          </a:p>
          <a:p>
            <a:pPr algn="just"/>
            <a:endParaRPr lang="en-GB" sz="1800" dirty="0"/>
          </a:p>
        </p:txBody>
      </p:sp>
    </p:spTree>
    <p:extLst>
      <p:ext uri="{BB962C8B-B14F-4D97-AF65-F5344CB8AC3E}">
        <p14:creationId xmlns:p14="http://schemas.microsoft.com/office/powerpoint/2010/main" val="125944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Autofit/>
          </a:bodyPr>
          <a:lstStyle/>
          <a:p>
            <a:pPr algn="ctr"/>
            <a:r>
              <a:rPr lang="en-GB" sz="3600"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750465" y="1440503"/>
            <a:ext cx="10691070" cy="4394200"/>
          </a:xfrm>
        </p:spPr>
        <p:txBody>
          <a:bodyPr>
            <a:normAutofit lnSpcReduction="10000"/>
          </a:bodyPr>
          <a:lstStyle/>
          <a:p>
            <a:pPr algn="ctr"/>
            <a:r>
              <a:rPr lang="en-GB" sz="1800" b="1" dirty="0"/>
              <a:t>Ρομποτική στη γεωργία</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Η ιδέα της ρομποτικής στη γεωργία, η χρήση αυτοκινούμενων μηχανημάτων σε γεωργικά περιβάλλοντα, δεν είναι τόσο νέα.</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Τα τελευταία χρόνια, οι προσπάθειες έχουν επικεντρωθεί στη δημιουργία μικρότερων οχημάτων που, με την κατάλληλη νοημοσύνη, μπορούν να εργαστούν σε ένα μη δομημένο ή ημιδομημένο περιβάλλον, όπως αυτό της γεωργίας. </a:t>
            </a:r>
          </a:p>
          <a:p>
            <a:pPr marL="285750" indent="-28575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Οι μηχανές αυτές θα είναι σε θέση να επιδεικνύουν ορθολογική συμπεριφορά όταν θα πρέπει να λειτουργούν υπό αναγνωρίσιμες συνθήκες.</a:t>
            </a:r>
          </a:p>
          <a:p>
            <a:pPr marL="285750" indent="-285750" algn="just">
              <a:buFont typeface="Arial" panose="020B0604020202020204" pitchFamily="34" charset="0"/>
              <a:buChar char="•"/>
            </a:pPr>
            <a:r>
              <a:rPr lang="en-US" sz="1800" dirty="0"/>
              <a:t>Αυτά τα οχήματα μπορούν να βοηθήσουν στην εκτέλεση σύνθετων και επαναλαμβανόμενων εργασιών, ανεξάρτητα από τις καιρικές συνθήκες. Η αυτόματη ανίχνευση και ο αυτόματος έλεγχος (εν κινήσει) για κάθε εργασία είναι επίσης σημαντικά και συστήματα όπως αυτά είναι εφικτά, αλλά τα περισσότερα είναι πολύ αργά, και ως εκ τούτου δεν είναι οικονομικά βιώσιμα, και ως εκ τούτου πρέπει να λειτουργούν με τη χρήση επανδρωμένου ελκυστήρα.</a:t>
            </a:r>
          </a:p>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Το λογισμικό και ο τεχνικός και μηχανικός εξοπλισμός για τη δημιουργία αυτών των μηχανών είναι ήδη διαθέσιμα, αλλά αυτό που χρειάζεται είναι ένα ολοκληρωμένο σύστημα τεχνικής νοημοσύνης προσαρμοσμένο στο γεωργικό πλαίσιο</a:t>
            </a:r>
            <a:r>
              <a:rPr lang="en-US" sz="1800" dirty="0">
                <a:solidFill>
                  <a:srgbClr val="000000"/>
                </a:solidFill>
                <a:effectLst/>
                <a:latin typeface="Minion Pro"/>
                <a:ea typeface="Times New Roman" panose="02020603050405020304" pitchFamily="18" charset="0"/>
                <a:cs typeface="Calibri" panose="020F0502020204030204" pitchFamily="34" charset="0"/>
              </a:rPr>
              <a:t>.</a:t>
            </a:r>
            <a:endParaRPr lang="en-GB" sz="1800" dirty="0"/>
          </a:p>
        </p:txBody>
      </p:sp>
    </p:spTree>
    <p:extLst>
      <p:ext uri="{BB962C8B-B14F-4D97-AF65-F5344CB8AC3E}">
        <p14:creationId xmlns:p14="http://schemas.microsoft.com/office/powerpoint/2010/main" val="164641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pic>
        <p:nvPicPr>
          <p:cNvPr id="3" name="Picture 2">
            <a:extLst>
              <a:ext uri="{FF2B5EF4-FFF2-40B4-BE49-F238E27FC236}">
                <a16:creationId xmlns:a16="http://schemas.microsoft.com/office/drawing/2014/main" id="{0A33498B-C94D-C86E-81F0-6EA844D8A886}"/>
              </a:ext>
            </a:extLst>
          </p:cNvPr>
          <p:cNvPicPr>
            <a:picLocks noChangeAspect="1"/>
          </p:cNvPicPr>
          <p:nvPr/>
        </p:nvPicPr>
        <p:blipFill>
          <a:blip r:embed="rId2"/>
          <a:stretch>
            <a:fillRect/>
          </a:stretch>
        </p:blipFill>
        <p:spPr>
          <a:xfrm>
            <a:off x="5698530" y="1528747"/>
            <a:ext cx="5655270" cy="4345020"/>
          </a:xfrm>
          <a:prstGeom prst="rect">
            <a:avLst/>
          </a:prstGeom>
        </p:spPr>
      </p:pic>
      <p:sp>
        <p:nvSpPr>
          <p:cNvPr id="10" name="TextBox 9">
            <a:extLst>
              <a:ext uri="{FF2B5EF4-FFF2-40B4-BE49-F238E27FC236}">
                <a16:creationId xmlns:a16="http://schemas.microsoft.com/office/drawing/2014/main" id="{E34AA035-2762-2BE5-627F-9314C04403A2}"/>
              </a:ext>
            </a:extLst>
          </p:cNvPr>
          <p:cNvSpPr txBox="1"/>
          <p:nvPr/>
        </p:nvSpPr>
        <p:spPr>
          <a:xfrm>
            <a:off x="532069" y="1528747"/>
            <a:ext cx="4712516" cy="3693319"/>
          </a:xfrm>
          <a:prstGeom prst="rect">
            <a:avLst/>
          </a:prstGeom>
          <a:noFill/>
        </p:spPr>
        <p:txBody>
          <a:bodyPr wrap="square">
            <a:spAutoFit/>
          </a:bodyPr>
          <a:lstStyle/>
          <a:p>
            <a:pPr marL="285750" indent="-28575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Η σύγχρονη γεωργία χρησιμοποιεί μεγάλες ποσότητες ενέργειας. Η ενέργεια που καταναλώνεται είναι το άθροισμα της ενέργειας που δαπανάται για την εφαρμογή εισροών (λιπάσματα, χημικά και καύσιμα) από τους ελκυστήρες. Η νέα τάση είναι να δημιουργηθούν οχήματα που είναι μικρά σε μέγεθος, λιγότερο ενεργοβόρα, ικανά να εργάζονται υπό διάφορες συνθήκες και ασφαλή. Έτσι, με τη χρήση μικρότερων οχημάτων έχουμε χαμηλότερη κατανάλωση ενέργειας και σαφώς ασφαλέστερα οχήματα. </a:t>
            </a:r>
          </a:p>
          <a:p>
            <a:pPr marL="285750" indent="-285750">
              <a:buFont typeface="Arial" panose="020B0604020202020204" pitchFamily="34" charset="0"/>
              <a:buChar char="•"/>
            </a:pPr>
            <a:endParaRPr lang="en-GB" dirty="0">
              <a:solidFill>
                <a:srgbClr val="000000"/>
              </a:solidFill>
              <a:latin typeface="Minion Pro"/>
              <a:cs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Minion Pro"/>
                <a:cs typeface="Calibri" panose="020F0502020204030204" pitchFamily="34" charset="0"/>
              </a:rPr>
              <a:t>Προσομοίωση λογισμικού για τη χρήση ενός αυτοκινούμενου οχήματος</a:t>
            </a:r>
            <a:endParaRPr lang="el-GR" dirty="0"/>
          </a:p>
        </p:txBody>
      </p:sp>
      <p:sp>
        <p:nvSpPr>
          <p:cNvPr id="11" name="Arrow: Right 10">
            <a:extLst>
              <a:ext uri="{FF2B5EF4-FFF2-40B4-BE49-F238E27FC236}">
                <a16:creationId xmlns:a16="http://schemas.microsoft.com/office/drawing/2014/main" id="{404FDDB5-81FD-2B00-FC54-F3437E8289ED}"/>
              </a:ext>
            </a:extLst>
          </p:cNvPr>
          <p:cNvSpPr/>
          <p:nvPr/>
        </p:nvSpPr>
        <p:spPr>
          <a:xfrm>
            <a:off x="2399251" y="5192704"/>
            <a:ext cx="1266738" cy="58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264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3</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25</a:t>
            </a:fld>
            <a:endParaRPr lang="en-US" dirty="0"/>
          </a:p>
        </p:txBody>
      </p:sp>
      <p:sp>
        <p:nvSpPr>
          <p:cNvPr id="10" name="Rectangle 9">
            <a:extLst>
              <a:ext uri="{FF2B5EF4-FFF2-40B4-BE49-F238E27FC236}">
                <a16:creationId xmlns:a16="http://schemas.microsoft.com/office/drawing/2014/main" id="{73B79B31-4A02-9282-00BA-18BEBBC23F1E}"/>
              </a:ext>
            </a:extLst>
          </p:cNvPr>
          <p:cNvSpPr/>
          <p:nvPr/>
        </p:nvSpPr>
        <p:spPr>
          <a:xfrm>
            <a:off x="2617643" y="5511567"/>
            <a:ext cx="6607036" cy="41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50000"/>
                  </a:schemeClr>
                </a:solidFill>
              </a:rPr>
              <a:t>Οργανισμός Τροφίμων και Γεωργίας των Ηνωμένων Εθνών (FAO), </a:t>
            </a:r>
            <a:endParaRPr lang="el-GR" dirty="0">
              <a:solidFill>
                <a:schemeClr val="bg2">
                  <a:lumMod val="50000"/>
                </a:schemeClr>
              </a:solidFill>
            </a:endParaRPr>
          </a:p>
        </p:txBody>
      </p:sp>
      <p:pic>
        <p:nvPicPr>
          <p:cNvPr id="2" name="Online Media 1" title="Counting crops + Drops: using remote sensing to help grow the future together">
            <a:hlinkClick r:id="" action="ppaction://media"/>
            <a:extLst>
              <a:ext uri="{FF2B5EF4-FFF2-40B4-BE49-F238E27FC236}">
                <a16:creationId xmlns:a16="http://schemas.microsoft.com/office/drawing/2014/main" id="{F2B1E6E4-F333-75D2-6599-4FC21ADCAE50}"/>
              </a:ext>
            </a:extLst>
          </p:cNvPr>
          <p:cNvPicPr>
            <a:picLocks noRot="1" noChangeAspect="1"/>
          </p:cNvPicPr>
          <p:nvPr>
            <a:videoFile r:link="rId1"/>
          </p:nvPr>
        </p:nvPicPr>
        <p:blipFill>
          <a:blip r:embed="rId3"/>
          <a:stretch>
            <a:fillRect/>
          </a:stretch>
        </p:blipFill>
        <p:spPr>
          <a:xfrm>
            <a:off x="2430032" y="1415746"/>
            <a:ext cx="6982257" cy="3941891"/>
          </a:xfrm>
          <a:prstGeom prst="rect">
            <a:avLst/>
          </a:prstGeom>
        </p:spPr>
      </p:pic>
    </p:spTree>
    <p:extLst>
      <p:ext uri="{BB962C8B-B14F-4D97-AF65-F5344CB8AC3E}">
        <p14:creationId xmlns:p14="http://schemas.microsoft.com/office/powerpoint/2010/main" val="3223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26</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1023457" y="1853968"/>
            <a:ext cx="10330343" cy="4316646"/>
          </a:xfrm>
        </p:spPr>
        <p:txBody>
          <a:bodyPr/>
          <a:lstStyle/>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Η γεωργία ακριβείας, όπως αναφέρθηκε, άρχισε να εφαρμόζεται στις αρχές </a:t>
            </a:r>
            <a:r>
              <a:rPr lang="en-GB" sz="1800" b="1" dirty="0">
                <a:solidFill>
                  <a:srgbClr val="000000"/>
                </a:solidFill>
                <a:effectLst/>
                <a:latin typeface="Minion Pro"/>
                <a:ea typeface="Times New Roman" panose="02020603050405020304" pitchFamily="18" charset="0"/>
                <a:cs typeface="Calibri" panose="020F0502020204030204" pitchFamily="34" charset="0"/>
              </a:rPr>
              <a:t>της δεκαετίας του 1990 </a:t>
            </a:r>
            <a:r>
              <a:rPr lang="en-GB" sz="1800" dirty="0">
                <a:solidFill>
                  <a:srgbClr val="000000"/>
                </a:solidFill>
                <a:effectLst/>
                <a:latin typeface="Minion Pro"/>
                <a:ea typeface="Times New Roman" panose="02020603050405020304" pitchFamily="18" charset="0"/>
                <a:cs typeface="Calibri" panose="020F0502020204030204" pitchFamily="34" charset="0"/>
              </a:rPr>
              <a:t>με πρωτοπόρες χώρες όπως οι </a:t>
            </a:r>
            <a:r>
              <a:rPr lang="en-GB" sz="1800" b="1" dirty="0">
                <a:solidFill>
                  <a:srgbClr val="000000"/>
                </a:solidFill>
                <a:effectLst/>
                <a:latin typeface="Minion Pro"/>
                <a:ea typeface="Times New Roman" panose="02020603050405020304" pitchFamily="18" charset="0"/>
                <a:cs typeface="Calibri" panose="020F0502020204030204" pitchFamily="34" charset="0"/>
              </a:rPr>
              <a:t>ΗΠΑ</a:t>
            </a:r>
            <a:r>
              <a:rPr lang="en-GB" sz="1800" dirty="0">
                <a:solidFill>
                  <a:srgbClr val="000000"/>
                </a:solidFill>
                <a:effectLst/>
                <a:latin typeface="Minion Pro"/>
                <a:ea typeface="Times New Roman" panose="02020603050405020304" pitchFamily="18" charset="0"/>
                <a:cs typeface="Calibri" panose="020F0502020204030204" pitchFamily="34" charset="0"/>
              </a:rPr>
              <a:t>, το </a:t>
            </a:r>
            <a:r>
              <a:rPr lang="en-GB" sz="1800" b="1" dirty="0">
                <a:solidFill>
                  <a:srgbClr val="000000"/>
                </a:solidFill>
                <a:effectLst/>
                <a:latin typeface="Minion Pro"/>
                <a:ea typeface="Times New Roman" panose="02020603050405020304" pitchFamily="18" charset="0"/>
                <a:cs typeface="Calibri" panose="020F0502020204030204" pitchFamily="34" charset="0"/>
              </a:rPr>
              <a:t>Ηνωμένο Βασίλειο </a:t>
            </a:r>
            <a:r>
              <a:rPr lang="en-GB" sz="1800" dirty="0">
                <a:solidFill>
                  <a:srgbClr val="000000"/>
                </a:solidFill>
                <a:effectLst/>
                <a:latin typeface="Minion Pro"/>
                <a:ea typeface="Times New Roman" panose="02020603050405020304" pitchFamily="18" charset="0"/>
                <a:cs typeface="Calibri" panose="020F0502020204030204" pitchFamily="34" charset="0"/>
              </a:rPr>
              <a:t>και άλλες.</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 Οι πρώτες εφαρμογές έγιναν στα σιτηρά με χαρτογράφηση της παραγωγής και, ήδη από το τέλος της δεκαετίας, οι εφαρμογές επεκτάθηκαν στις περισσότερες μεγάλες καλλιέργειες και άρχισαν εφαρμογές σε καλλιέργειες όπως οι αμπελώνες.</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 Η εφαρμογή της Γεωργίας Ακριβείας ξεκίνησε σχετικά αργά στην Ελλάδα, όπως και σε πολλές χώρες της Νότιας Ευρώπης. </a:t>
            </a:r>
          </a:p>
          <a:p>
            <a:pPr marL="342900" indent="-342900" algn="just">
              <a:buFont typeface="+mj-lt"/>
              <a:buAutoNum type="arabicPeriod"/>
            </a:pPr>
            <a:r>
              <a:rPr lang="en-US" sz="1800" dirty="0"/>
              <a:t> Μικρές φάρμες.</a:t>
            </a:r>
          </a:p>
          <a:p>
            <a:pPr marL="342900" indent="-342900" algn="just">
              <a:buFont typeface="+mj-lt"/>
              <a:buAutoNum type="arabicPeriod"/>
            </a:pPr>
            <a:r>
              <a:rPr lang="en-US" sz="1800" dirty="0"/>
              <a:t> Αγρότες που ακολουθούν παραδοσιακές μεθόδους παραγωγής.</a:t>
            </a:r>
          </a:p>
          <a:p>
            <a:pPr marL="342900" indent="-342900" algn="just">
              <a:buFont typeface="+mj-lt"/>
              <a:buAutoNum type="arabicPeriod"/>
            </a:pPr>
            <a:r>
              <a:rPr lang="en-US" sz="1800" dirty="0"/>
              <a:t> Από αγρότες που συνδέονται με επιδοτήσεις προϊόντων.</a:t>
            </a:r>
          </a:p>
          <a:p>
            <a:pPr marL="342900" indent="-342900" algn="just">
              <a:buFont typeface="+mj-lt"/>
              <a:buAutoNum type="arabicPeriod"/>
            </a:pPr>
            <a:r>
              <a:rPr lang="en-US" sz="1800" dirty="0"/>
              <a:t> Για τις καλλιέργειες στον ευρωπαϊκό Νότο, ιδίως τα οπωροκηπευτικά, δεν υπάρχει αναπτυγμένη τεχνολογία για την εφαρμογή μεθόδων γεωργίας ακριβείας.</a:t>
            </a:r>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154769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27</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637563" y="1562894"/>
            <a:ext cx="5237790" cy="4394200"/>
          </a:xfrm>
        </p:spPr>
        <p:txBody>
          <a:bodyPr>
            <a:normAutofit/>
          </a:bodyPr>
          <a:lstStyle/>
          <a:p>
            <a:pPr algn="just"/>
            <a:r>
              <a:rPr lang="en-US" sz="1800" b="1" dirty="0"/>
              <a:t>                  Εφαρμογές στο βαμβάκι:</a:t>
            </a:r>
          </a:p>
          <a:p>
            <a:pPr marL="285750" indent="-285750" algn="just">
              <a:buFont typeface="Arial" panose="020B0604020202020204" pitchFamily="34" charset="0"/>
              <a:buChar char="•"/>
            </a:pPr>
            <a:r>
              <a:rPr lang="en-US" sz="1800" dirty="0"/>
              <a:t>Η πρώτη εφαρμογή της χαρτογράφησης παραγωγής έγινε σε ένα χωράφι πενήντα στρεμμάτων στην </a:t>
            </a:r>
            <a:r>
              <a:rPr lang="en-US" sz="1800" dirty="0" err="1"/>
              <a:t>Καρδίτσα </a:t>
            </a:r>
            <a:r>
              <a:rPr lang="en-US" sz="1800" dirty="0"/>
              <a:t>το 2001. </a:t>
            </a:r>
          </a:p>
          <a:p>
            <a:pPr marL="285750" indent="-285750" algn="just">
              <a:buFont typeface="Arial" panose="020B0604020202020204" pitchFamily="34" charset="0"/>
              <a:buChar char="•"/>
            </a:pPr>
            <a:r>
              <a:rPr lang="en-US" sz="1800" dirty="0"/>
              <a:t>Από όλες τις μετρήσεις, αλλά και από άλλες σε άλλες περιοχές της Θεσσαλίας, προέκυψε ότι υπήρχε σημαντική μεταβλητότητα στην παραγωγή, ακόμη και σε μικρά χωράφια, η οποία ήταν η βάση για την αποτελεσματική εφαρμογή της ΓΑ.</a:t>
            </a:r>
          </a:p>
          <a:p>
            <a:pPr marL="285750" indent="-285750" algn="just">
              <a:buFont typeface="Arial" panose="020B0604020202020204" pitchFamily="34" charset="0"/>
              <a:buChar char="•"/>
            </a:pPr>
            <a:r>
              <a:rPr lang="en-US" sz="1800" dirty="0"/>
              <a:t>Στο αγροτεμάχιο των πενήντα στρεμμάτων υπήρξε εκτεταμένη εφαρμογή τεχνολογιών γεωργίας ακριβείας και θα παρασχεθούν περισσότερα στοιχεία σχετικά με αυτό. </a:t>
            </a:r>
          </a:p>
          <a:p>
            <a:pPr algn="just"/>
            <a:endParaRPr lang="en-GB" sz="1800" dirty="0"/>
          </a:p>
        </p:txBody>
      </p:sp>
      <p:pic>
        <p:nvPicPr>
          <p:cNvPr id="2" name="Picture 1">
            <a:extLst>
              <a:ext uri="{FF2B5EF4-FFF2-40B4-BE49-F238E27FC236}">
                <a16:creationId xmlns:a16="http://schemas.microsoft.com/office/drawing/2014/main" id="{9C001B14-BBFF-D161-8885-6D88717B5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6648" y="1797123"/>
            <a:ext cx="5115544" cy="3196077"/>
          </a:xfrm>
          <a:prstGeom prst="rect">
            <a:avLst/>
          </a:prstGeom>
          <a:noFill/>
          <a:ln>
            <a:noFill/>
          </a:ln>
        </p:spPr>
      </p:pic>
    </p:spTree>
    <p:extLst>
      <p:ext uri="{BB962C8B-B14F-4D97-AF65-F5344CB8AC3E}">
        <p14:creationId xmlns:p14="http://schemas.microsoft.com/office/powerpoint/2010/main" val="62066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28</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536627" y="1613131"/>
            <a:ext cx="5559374" cy="4259976"/>
          </a:xfrm>
        </p:spPr>
        <p:txBody>
          <a:bodyPr>
            <a:noAutofit/>
          </a:bodyPr>
          <a:lstStyle/>
          <a:p>
            <a:pPr marL="342900" indent="-342900" algn="just">
              <a:buFont typeface="Arial" panose="020B0604020202020204" pitchFamily="34" charset="0"/>
              <a:buChar char="•"/>
            </a:pPr>
            <a:r>
              <a:rPr lang="en-US" sz="1800" dirty="0"/>
              <a:t>Ο αισθητήρας ρυθμίστηκε να καταγράφει τιμές κάθε 2's με μέση ταχύτητα 2 m/s, κάλυψε 4 m2 κάθε κυψέλης παραγωγής και δίνει τους πρώτους χάρτες, επεξεργάζεται τα δεδομένα για να μας δώσει τους χάρτες στο Σχήμα 1, για τέσσερα χρόνια. </a:t>
            </a:r>
          </a:p>
          <a:p>
            <a:pPr marL="342900" indent="-342900" algn="just">
              <a:buFont typeface="Arial" panose="020B0604020202020204" pitchFamily="34" charset="0"/>
              <a:buChar char="•"/>
            </a:pPr>
            <a:r>
              <a:rPr lang="en-US" sz="1800" dirty="0"/>
              <a:t>Το σκούρο πράσινο χρώμα είναι το τμήμα με τις υψηλότερες αποδόσεις, ενώ το ανοιχτό χρώμα, το κίτρινο και το κόκκινο δείχνουν τις χαμηλότερες αποδόσεις. Είναι χαρακτηριστικό ότι η υψηλότερη απόδοση ποικίλλει από έτος σε έτος. Ενώ τα δύο πρώτα χρόνια στο βόρειο και πιο αργιλώδες έδαφος ή μάλλον στο τμήμα με το μικρότερο ποσοστό άμμου δόθηκε η υψηλότερη παραγωγή, τα επόμενα δύο χρόνια τα δεδομένα άλλαξαν, το τρίτο και τέταρτο έτος τα δεδομένα πρακτικά αντιστράφηκαν. </a:t>
            </a:r>
          </a:p>
        </p:txBody>
      </p:sp>
      <p:pic>
        <p:nvPicPr>
          <p:cNvPr id="2" name="Picture 1" descr="A comparison of clay and clay&#10;&#10;Description automatically generated">
            <a:extLst>
              <a:ext uri="{FF2B5EF4-FFF2-40B4-BE49-F238E27FC236}">
                <a16:creationId xmlns:a16="http://schemas.microsoft.com/office/drawing/2014/main" id="{D31447EB-09E1-E969-6CDA-FDCE6015D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97" y="1776414"/>
            <a:ext cx="5559374" cy="3583811"/>
          </a:xfrm>
          <a:prstGeom prst="rect">
            <a:avLst/>
          </a:prstGeom>
        </p:spPr>
      </p:pic>
    </p:spTree>
    <p:extLst>
      <p:ext uri="{BB962C8B-B14F-4D97-AF65-F5344CB8AC3E}">
        <p14:creationId xmlns:p14="http://schemas.microsoft.com/office/powerpoint/2010/main" val="107322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2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pic>
        <p:nvPicPr>
          <p:cNvPr id="2" name="Picture 1" descr="A comparison of sand and sand maps&#10;&#10;Description automatically generated">
            <a:extLst>
              <a:ext uri="{FF2B5EF4-FFF2-40B4-BE49-F238E27FC236}">
                <a16:creationId xmlns:a16="http://schemas.microsoft.com/office/drawing/2014/main" id="{9DAF6F1E-EC14-FD1D-D6F2-24CA1E1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13" y="1958621"/>
            <a:ext cx="6207250" cy="3589349"/>
          </a:xfrm>
          <a:prstGeom prst="rect">
            <a:avLst/>
          </a:prstGeom>
        </p:spPr>
      </p:pic>
      <p:pic>
        <p:nvPicPr>
          <p:cNvPr id="3" name="Picture 2" descr="A close-up of a graph&#10;&#10;Description automatically generated">
            <a:extLst>
              <a:ext uri="{FF2B5EF4-FFF2-40B4-BE49-F238E27FC236}">
                <a16:creationId xmlns:a16="http://schemas.microsoft.com/office/drawing/2014/main" id="{3ED1DFAF-BE4E-165A-4C11-77D200E98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053" y="1958622"/>
            <a:ext cx="4300581" cy="3721603"/>
          </a:xfrm>
          <a:prstGeom prst="rect">
            <a:avLst/>
          </a:prstGeom>
        </p:spPr>
      </p:pic>
    </p:spTree>
    <p:extLst>
      <p:ext uri="{BB962C8B-B14F-4D97-AF65-F5344CB8AC3E}">
        <p14:creationId xmlns:p14="http://schemas.microsoft.com/office/powerpoint/2010/main" val="128161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81038"/>
            <a:ext cx="10515600" cy="644424"/>
          </a:xfrm>
        </p:spPr>
        <p:txBody>
          <a:bodyPr>
            <a:normAutofit/>
          </a:bodyPr>
          <a:lstStyle/>
          <a:p>
            <a:pPr algn="ctr"/>
            <a:r>
              <a:rPr lang="en-GB" sz="3600" dirty="0"/>
              <a:t>Εισαγωγή στην έξυπνη γεωργία</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200518" y="1627464"/>
            <a:ext cx="6284172" cy="4398497"/>
          </a:xfrm>
        </p:spPr>
        <p:txBody>
          <a:bodyPr>
            <a:normAutofit/>
          </a:bodyPr>
          <a:lstStyle/>
          <a:p>
            <a:pPr marL="0" indent="0" algn="ctr">
              <a:buNone/>
            </a:pPr>
            <a:r>
              <a:rPr lang="en-GB" sz="1800" b="1" dirty="0">
                <a:solidFill>
                  <a:schemeClr val="tx1"/>
                </a:solidFill>
              </a:rPr>
              <a:t>Ψηφιακή γεωργία</a:t>
            </a:r>
          </a:p>
          <a:p>
            <a:pPr algn="just"/>
            <a:r>
              <a:rPr lang="en-US" sz="1800" dirty="0">
                <a:solidFill>
                  <a:schemeClr val="tx1"/>
                </a:solidFill>
              </a:rPr>
              <a:t>Ένας ταχέως εξελισσόμενος τομέας που χρησιμοποιεί την τεχνολογία για τη βελτίωση των γεωργικών πρακτικών, με στόχο την αύξηση της αποδοτικότητας, της παραγωγικότητας και της βιωσιμότητας των συστημάτων παραγωγής τροφίμων. </a:t>
            </a:r>
          </a:p>
          <a:p>
            <a:pPr algn="just"/>
            <a:endParaRPr lang="en-US" sz="1800" dirty="0">
              <a:solidFill>
                <a:schemeClr val="tx1"/>
              </a:solidFill>
            </a:endParaRPr>
          </a:p>
          <a:p>
            <a:pPr algn="just"/>
            <a:r>
              <a:rPr lang="en-US" sz="1800" dirty="0">
                <a:solidFill>
                  <a:schemeClr val="tx1"/>
                </a:solidFill>
              </a:rPr>
              <a:t>Η ψηφιακή γεωργία περιλαμβάνει την ενσωμάτωση της ψηφιακής τεχνολογίας και των μεθοδολογιών που βασίζονται στα δεδομένα στις γεωργικές πρακτικές. Αυτό μπορεί να περιλαμβάνει τα πάντα, από την καθοδήγηση μέσω GPS για τα μηχανήματα και τις δορυφορικές εικόνες για την ανάλυση του χωραφιού, μέχρι τη ρομποτική για </a:t>
            </a:r>
            <a:r>
              <a:rPr lang="el-GR" sz="1800" dirty="0">
                <a:solidFill>
                  <a:schemeClr val="tx1"/>
                </a:solidFill>
              </a:rPr>
              <a:t>έντονες </a:t>
            </a:r>
            <a:r>
              <a:rPr lang="en-US" sz="1800" dirty="0" err="1">
                <a:solidFill>
                  <a:schemeClr val="tx1"/>
                </a:solidFill>
              </a:rPr>
              <a:t>εργ</a:t>
            </a:r>
            <a:r>
              <a:rPr lang="en-US" sz="1800" dirty="0">
                <a:solidFill>
                  <a:schemeClr val="tx1"/>
                </a:solidFill>
              </a:rPr>
              <a:t>ασίες και την προγνωστική ανάλυση για την αξιολόγηση της υγείας των καλλιεργειών και των δυνατοτήτων απόδοσης.</a:t>
            </a:r>
            <a:endParaRPr lang="en-GB" sz="1800" dirty="0">
              <a:solidFill>
                <a:schemeClr val="tx1"/>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1η</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3</a:t>
            </a:fld>
            <a:endParaRPr lang="en-US" dirty="0"/>
          </a:p>
        </p:txBody>
      </p:sp>
      <p:pic>
        <p:nvPicPr>
          <p:cNvPr id="7" name="Picture 6" descr="A hand holding a phone with icons on it&#10;&#10;Description automatically generated">
            <a:extLst>
              <a:ext uri="{FF2B5EF4-FFF2-40B4-BE49-F238E27FC236}">
                <a16:creationId xmlns:a16="http://schemas.microsoft.com/office/drawing/2014/main" id="{4CB29CF5-619D-83E5-C411-9BCD6177129B}"/>
              </a:ext>
            </a:extLst>
          </p:cNvPr>
          <p:cNvPicPr>
            <a:picLocks noChangeAspect="1"/>
          </p:cNvPicPr>
          <p:nvPr/>
        </p:nvPicPr>
        <p:blipFill>
          <a:blip r:embed="rId2"/>
          <a:stretch>
            <a:fillRect/>
          </a:stretch>
        </p:blipFill>
        <p:spPr>
          <a:xfrm>
            <a:off x="6775577" y="2122416"/>
            <a:ext cx="5215905" cy="2839876"/>
          </a:xfrm>
          <a:prstGeom prst="rect">
            <a:avLst/>
          </a:prstGeom>
        </p:spPr>
      </p:pic>
    </p:spTree>
    <p:extLst>
      <p:ext uri="{BB962C8B-B14F-4D97-AF65-F5344CB8AC3E}">
        <p14:creationId xmlns:p14="http://schemas.microsoft.com/office/powerpoint/2010/main" val="94512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600075"/>
          </a:xfrm>
        </p:spPr>
        <p:txBody>
          <a:bodyPr>
            <a:normAutofit/>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30</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896924" y="1675746"/>
            <a:ext cx="4950203" cy="4394200"/>
          </a:xfrm>
        </p:spPr>
        <p:txBody>
          <a:bodyPr>
            <a:normAutofit/>
          </a:bodyPr>
          <a:lstStyle/>
          <a:p>
            <a:pPr marL="342900" indent="-342900" algn="just">
              <a:buFont typeface="Arial" panose="020B0604020202020204" pitchFamily="34" charset="0"/>
              <a:buChar char="•"/>
            </a:pPr>
            <a:r>
              <a:rPr lang="en-US" sz="1800" dirty="0"/>
              <a:t>Η εφαρμογή στον αγρό της Καρδίτσας περιελάμβανε μετρήσεις της ηλεκτρικής αγωγιμότητας με τη χρήση αισθητήρα VERIS 3000, μετρήσεις σε διάφορους αγρούς και συσχέτιση του συντελεστή βαθμονόμησης με τις ποικιλίες, καθώς και μετρήσεις της μεταβλητότητας των ποιοτικών χαρακτηριστικών της παραγωγής.</a:t>
            </a:r>
          </a:p>
          <a:p>
            <a:pPr marL="342900" indent="-342900" algn="just">
              <a:buFont typeface="Arial" panose="020B0604020202020204" pitchFamily="34" charset="0"/>
              <a:buChar char="•"/>
            </a:pPr>
            <a:endParaRPr lang="en-GB" sz="1800" dirty="0"/>
          </a:p>
        </p:txBody>
      </p:sp>
      <p:pic>
        <p:nvPicPr>
          <p:cNvPr id="2" name="Picture 1" descr="A close-up of a graph&#10;&#10;Description automatically generated">
            <a:extLst>
              <a:ext uri="{FF2B5EF4-FFF2-40B4-BE49-F238E27FC236}">
                <a16:creationId xmlns:a16="http://schemas.microsoft.com/office/drawing/2014/main" id="{F893E106-E293-038F-787B-3AA55DC4F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59" y="1696937"/>
            <a:ext cx="4931560" cy="4267635"/>
          </a:xfrm>
          <a:prstGeom prst="rect">
            <a:avLst/>
          </a:prstGeom>
        </p:spPr>
      </p:pic>
    </p:spTree>
    <p:extLst>
      <p:ext uri="{BB962C8B-B14F-4D97-AF65-F5344CB8AC3E}">
        <p14:creationId xmlns:p14="http://schemas.microsoft.com/office/powerpoint/2010/main" val="74569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526978"/>
          </a:xfrm>
        </p:spPr>
        <p:txBody>
          <a:bodyPr>
            <a:normAutofit fontScale="90000"/>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31</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516090" y="1299012"/>
            <a:ext cx="7532578" cy="4394200"/>
          </a:xfrm>
        </p:spPr>
        <p:txBody>
          <a:bodyPr>
            <a:noAutofit/>
          </a:bodyPr>
          <a:lstStyle/>
          <a:p>
            <a:pPr algn="ctr"/>
            <a:r>
              <a:rPr lang="en-GB" sz="1800" b="1" dirty="0"/>
              <a:t>Παράδειγμα εφαρμογής </a:t>
            </a:r>
            <a:r>
              <a:rPr lang="el-GR" sz="1800" b="1" dirty="0"/>
              <a:t>Τεχνητής Νοημοσύνης </a:t>
            </a:r>
            <a:r>
              <a:rPr lang="en-GB" sz="1800" b="1" dirty="0" err="1"/>
              <a:t>γι</a:t>
            </a:r>
            <a:r>
              <a:rPr lang="en-GB" sz="1800" b="1" dirty="0"/>
              <a:t>α αγρότες</a:t>
            </a:r>
          </a:p>
          <a:p>
            <a:pPr marL="342900" indent="-342900" algn="just">
              <a:buFont typeface="Arial" panose="020B0604020202020204" pitchFamily="34" charset="0"/>
              <a:buChar char="•"/>
            </a:pPr>
            <a:r>
              <a:rPr lang="en-GB" sz="1800" b="1" dirty="0" err="1"/>
              <a:t>Το</a:t>
            </a:r>
            <a:r>
              <a:rPr lang="en-GB" sz="1800" b="1" dirty="0"/>
              <a:t> </a:t>
            </a:r>
            <a:r>
              <a:rPr lang="en-GB" sz="1800" b="1" dirty="0" err="1"/>
              <a:t>Plantix</a:t>
            </a:r>
            <a:r>
              <a:rPr lang="en-GB" sz="1800" dirty="0"/>
              <a:t>: </a:t>
            </a:r>
            <a:r>
              <a:rPr lang="en-US" sz="1800" dirty="0">
                <a:solidFill>
                  <a:srgbClr val="000000"/>
                </a:solidFill>
                <a:effectLst/>
                <a:latin typeface="Minion Pro"/>
                <a:ea typeface="Times New Roman" panose="02020603050405020304" pitchFamily="18" charset="0"/>
                <a:cs typeface="Calibri" panose="020F0502020204030204" pitchFamily="34" charset="0"/>
              </a:rPr>
              <a:t>πα</a:t>
            </a:r>
            <a:r>
              <a:rPr lang="en-US" sz="1800" dirty="0" err="1">
                <a:solidFill>
                  <a:srgbClr val="000000"/>
                </a:solidFill>
                <a:effectLst/>
                <a:latin typeface="Minion Pro"/>
                <a:ea typeface="Times New Roman" panose="02020603050405020304" pitchFamily="18" charset="0"/>
                <a:cs typeface="Calibri" panose="020F0502020204030204" pitchFamily="34" charset="0"/>
              </a:rPr>
              <a:t>ρέχει</a:t>
            </a:r>
            <a:r>
              <a:rPr lang="en-US" sz="1800" dirty="0">
                <a:solidFill>
                  <a:srgbClr val="000000"/>
                </a:solidFill>
                <a:effectLst/>
                <a:latin typeface="Minion Pro"/>
                <a:ea typeface="Times New Roman" panose="02020603050405020304" pitchFamily="18" charset="0"/>
                <a:cs typeface="Calibri" panose="020F0502020204030204" pitchFamily="34" charset="0"/>
              </a:rPr>
              <a:t> άμεσες πληροφορίες ειδικά για μεμονωμένους καλλιεργητές και τις καλλιέργειες που καλλιεργούν.</a:t>
            </a:r>
          </a:p>
          <a:p>
            <a:pPr marL="342900" indent="-342900" algn="just">
              <a:buFont typeface="Arial" panose="020B0604020202020204" pitchFamily="34" charset="0"/>
              <a:buChar char="•"/>
            </a:pPr>
            <a:r>
              <a:rPr lang="en-US" sz="1800" dirty="0" err="1">
                <a:solidFill>
                  <a:srgbClr val="000000"/>
                </a:solidFill>
                <a:effectLst/>
                <a:latin typeface="Minion Pro"/>
                <a:ea typeface="Times New Roman" panose="02020603050405020304" pitchFamily="18" charset="0"/>
                <a:cs typeface="Calibri" panose="020F0502020204030204" pitchFamily="34" charset="0"/>
              </a:rPr>
              <a:t>Το</a:t>
            </a:r>
            <a:r>
              <a:rPr lang="en-US" sz="1800" dirty="0">
                <a:solidFill>
                  <a:srgbClr val="000000"/>
                </a:solidFill>
                <a:effectLst/>
                <a:latin typeface="Minion Pro"/>
                <a:ea typeface="Times New Roman" panose="02020603050405020304" pitchFamily="18" charset="0"/>
                <a:cs typeface="Calibri" panose="020F0502020204030204" pitchFamily="34" charset="0"/>
              </a:rPr>
              <a:t> κύριο χαρακτηριστικό του είναι να βοηθά τον αγρότη να εντοπίζει αυτόματα τις ζημιές στα φυτά που συμβαίνουν κατά την καλλιέργεια.</a:t>
            </a:r>
          </a:p>
          <a:p>
            <a:pPr marL="342900" indent="-342900" algn="just">
              <a:buFont typeface="Arial" panose="020B0604020202020204" pitchFamily="34" charset="0"/>
              <a:buChar char="•"/>
            </a:pPr>
            <a:r>
              <a:rPr lang="en-US" sz="1800" dirty="0">
                <a:solidFill>
                  <a:srgbClr val="000000"/>
                </a:solidFill>
                <a:effectLst/>
                <a:latin typeface="Minion Pro"/>
                <a:ea typeface="Times New Roman" panose="02020603050405020304" pitchFamily="18" charset="0"/>
                <a:cs typeface="Calibri" panose="020F0502020204030204" pitchFamily="34" charset="0"/>
              </a:rPr>
              <a:t>Η διαδικασία αναγνώρισης προσδιορίζει τις ασθένειες των φυτών, τα παράσιτα και τις ελλείψεις θρεπτικών στοιχείων και συνοδεύεται από τις απαραίτητες συμβουλές για τη διαχείριση της καλλιέργειας, συμπεριλαμβανομένων των συμπτωμάτων και των παραγόντων που προκαλούν τις ασθένειες, καθώς και των βιολογικών και χημικών μέτρων καταπολέμησης για την ανακούφιση της απώλειας αποδόσεων. Ο χρήστης ανεβάζει μια φωτογραφία της ζημιάς στο φυτό, η οποία επεξεργάζεται περαιτέρω με τη βοήθεια βαθιών νευρωνικών δικτύων (DNN) που χρησιμοποιούν αλγόριθμους τεχνητής νοημοσύνης (AI) και μηχανικής μάθησης για να προσδιορίσουν την ασθένεια μέσα σε δευτερόλεπτα. : </a:t>
            </a:r>
            <a:r>
              <a:rPr lang="en-GB" sz="1800" u="sng" dirty="0">
                <a:solidFill>
                  <a:srgbClr val="000000"/>
                </a:solidFill>
                <a:effectLst/>
                <a:latin typeface="Minion Pro"/>
                <a:ea typeface="Times New Roman" panose="02020603050405020304" pitchFamily="18" charset="0"/>
                <a:cs typeface="Calibri" panose="020F0502020204030204" pitchFamily="34" charset="0"/>
                <a:hlinkClick r:id="rId2"/>
              </a:rPr>
              <a:t>https://plantix.net/en/</a:t>
            </a:r>
            <a:endParaRPr lang="en-GB" sz="1800" dirty="0"/>
          </a:p>
        </p:txBody>
      </p:sp>
      <p:pic>
        <p:nvPicPr>
          <p:cNvPr id="2" name="Picture 1">
            <a:extLst>
              <a:ext uri="{FF2B5EF4-FFF2-40B4-BE49-F238E27FC236}">
                <a16:creationId xmlns:a16="http://schemas.microsoft.com/office/drawing/2014/main" id="{AC3072B2-301B-39CD-7AA4-E5DA4E6442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449" y="1776414"/>
            <a:ext cx="2884983" cy="3039446"/>
          </a:xfrm>
          <a:prstGeom prst="rect">
            <a:avLst/>
          </a:prstGeom>
          <a:noFill/>
          <a:ln>
            <a:noFill/>
          </a:ln>
        </p:spPr>
      </p:pic>
    </p:spTree>
    <p:extLst>
      <p:ext uri="{BB962C8B-B14F-4D97-AF65-F5344CB8AC3E}">
        <p14:creationId xmlns:p14="http://schemas.microsoft.com/office/powerpoint/2010/main" val="32433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Μελέτες περιπτώσεων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32</a:t>
            </a:fld>
            <a:endParaRPr lang="en-US" dirty="0"/>
          </a:p>
        </p:txBody>
      </p:sp>
      <p:sp>
        <p:nvSpPr>
          <p:cNvPr id="9" name="Segnaposto testo 8">
            <a:extLst>
              <a:ext uri="{FF2B5EF4-FFF2-40B4-BE49-F238E27FC236}">
                <a16:creationId xmlns:a16="http://schemas.microsoft.com/office/drawing/2014/main" id="{55A10239-2BE9-A30D-6012-7376D4C6BC1C}"/>
              </a:ext>
            </a:extLst>
          </p:cNvPr>
          <p:cNvSpPr>
            <a:spLocks noGrp="1"/>
          </p:cNvSpPr>
          <p:nvPr>
            <p:ph type="body" sz="quarter" idx="13"/>
          </p:nvPr>
        </p:nvSpPr>
        <p:spPr>
          <a:xfrm>
            <a:off x="360727" y="1403096"/>
            <a:ext cx="7141739" cy="4394200"/>
          </a:xfrm>
        </p:spPr>
        <p:txBody>
          <a:bodyPr>
            <a:noAutofit/>
          </a:bodyPr>
          <a:lstStyle/>
          <a:p>
            <a:pPr algn="ctr"/>
            <a:r>
              <a:rPr lang="en-GB" sz="1800" b="1" dirty="0" err="1"/>
              <a:t>Connecterra</a:t>
            </a:r>
            <a:endParaRPr lang="en-GB" sz="1800" dirty="0"/>
          </a:p>
          <a:p>
            <a:pPr marL="342900" indent="-34290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Χρησιμοποιεί αισθητήρες, υπολογιστικό νέφος και τεχνητή νοημοσύνη για την παρακολούθηση της συμπεριφοράς των αγελάδων για τον εντοπισμό ενδείξεων διαταραχών.</a:t>
            </a:r>
          </a:p>
          <a:p>
            <a:pPr marL="342900" indent="-342900" algn="just">
              <a:buFont typeface="Arial" panose="020B0604020202020204" pitchFamily="34" charset="0"/>
              <a:buChar char="•"/>
            </a:pPr>
            <a:r>
              <a:rPr lang="en-GB" sz="1800" dirty="0">
                <a:solidFill>
                  <a:srgbClr val="000000"/>
                </a:solidFill>
                <a:effectLst/>
                <a:ea typeface="Times New Roman" panose="02020603050405020304" pitchFamily="18" charset="0"/>
                <a:cs typeface="Calibri" panose="020F0502020204030204" pitchFamily="34" charset="0"/>
              </a:rPr>
              <a:t>Η λύση έχει χρησιμοποιηθεί με επιτυχία στις Κάτω Χώρες. Πρόκειται για ένα παράδειγμα χρήσης της τεχνητής νοημοσύνης στην κτηνοτροφία, η οποία αποτελεί σημαντικό τομέα της γεωργίας. </a:t>
            </a:r>
          </a:p>
          <a:p>
            <a:pPr marL="342900" indent="-342900" algn="just">
              <a:buFont typeface="Arial" panose="020B0604020202020204" pitchFamily="34" charset="0"/>
              <a:buChar char="•"/>
            </a:pPr>
            <a:r>
              <a:rPr lang="en-US" sz="1800" dirty="0"/>
              <a:t>Το σύνολο των ακατέργαστων δεδομένων δημιουργήθηκε χρησιμοποιώντας έναν αισθητήρα γύρω από το λαιμό της αγελάδας, βασισμένο σε ένα επιταχυνσιόμετρο, μια ηλεκτρομηχανική συσκευή που χρησιμοποιείται για τη μέτρηση των δυνάμεων επιτάχυνσης. Με βάση τα επισημασμένα δεδομένα, εκπαιδεύτηκε ένα μοντέλο με επίβλεψη για τον εντοπισμό των προτύπων συμπεριφοράς από τα δεδομένα του αισθητήρα. Με τη συνεχή εκπαίδευση των μοντέλων, είναι δυνατόν να κατανοηθεί τι σημαίνουν τα δεδομένα του αισθητήρα.</a:t>
            </a:r>
            <a:endParaRPr lang="en-GB" sz="1800" dirty="0"/>
          </a:p>
        </p:txBody>
      </p:sp>
      <p:pic>
        <p:nvPicPr>
          <p:cNvPr id="2" name="Picture 1">
            <a:extLst>
              <a:ext uri="{FF2B5EF4-FFF2-40B4-BE49-F238E27FC236}">
                <a16:creationId xmlns:a16="http://schemas.microsoft.com/office/drawing/2014/main" id="{B2B8496A-83DE-C90D-CA5E-617471A489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134" y="2186969"/>
            <a:ext cx="4065952" cy="2826453"/>
          </a:xfrm>
          <a:prstGeom prst="rect">
            <a:avLst/>
          </a:prstGeom>
          <a:noFill/>
          <a:ln>
            <a:noFill/>
          </a:ln>
        </p:spPr>
      </p:pic>
    </p:spTree>
    <p:extLst>
      <p:ext uri="{BB962C8B-B14F-4D97-AF65-F5344CB8AC3E}">
        <p14:creationId xmlns:p14="http://schemas.microsoft.com/office/powerpoint/2010/main" val="59534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681037"/>
            <a:ext cx="10515600" cy="600075"/>
          </a:xfrm>
        </p:spPr>
        <p:txBody>
          <a:bodyPr>
            <a:normAutofit/>
          </a:bodyPr>
          <a:lstStyle/>
          <a:p>
            <a:pPr algn="ctr"/>
            <a:r>
              <a:rPr lang="en-GB" sz="3600" dirty="0"/>
              <a:t>Μελέτες περιπτώσεων</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33</a:t>
            </a:fld>
            <a:endParaRPr lang="it-IT" dirty="0"/>
          </a:p>
        </p:txBody>
      </p:sp>
      <p:sp>
        <p:nvSpPr>
          <p:cNvPr id="8" name="Segnaposto testo 7">
            <a:extLst>
              <a:ext uri="{FF2B5EF4-FFF2-40B4-BE49-F238E27FC236}">
                <a16:creationId xmlns:a16="http://schemas.microsoft.com/office/drawing/2014/main" id="{074F9C98-3E6D-3F4C-7BE3-A80EB4586B39}"/>
              </a:ext>
            </a:extLst>
          </p:cNvPr>
          <p:cNvSpPr>
            <a:spLocks noGrp="1"/>
          </p:cNvSpPr>
          <p:nvPr>
            <p:ph type="body" sz="quarter" idx="13"/>
          </p:nvPr>
        </p:nvSpPr>
        <p:spPr>
          <a:xfrm>
            <a:off x="100668" y="1405519"/>
            <a:ext cx="6877181" cy="4693439"/>
          </a:xfrm>
        </p:spPr>
        <p:txBody>
          <a:bodyPr>
            <a:noAutofit/>
          </a:bodyPr>
          <a:lstStyle/>
          <a:p>
            <a:pPr algn="ctr"/>
            <a:r>
              <a:rPr lang="en-GB" sz="1800" b="1" dirty="0"/>
              <a:t>Έξυπνα γεωργικά συστήματα XAG</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Η XAG έχει αναπτύξει μια έξυπνη γεωργική λύση που ενσωματώνει τη χρήση ρομπότ μη επανδρωμένου εναέριου συστήματος (UAS), αυτοματοποιημένου συστήματος διεύθυνσης και λογισμικού διαχείρισης ως καταλύτες για την απελευθέρωση των τεράστιων δυνατοτήτων της τεχνολογίας τεχνητής νοημοσύνης. </a:t>
            </a:r>
          </a:p>
          <a:p>
            <a:pPr marL="342900" indent="-342900" algn="just">
              <a:buFont typeface="Arial" panose="020B0604020202020204" pitchFamily="34" charset="0"/>
              <a:buChar char="•"/>
            </a:pPr>
            <a:r>
              <a:rPr lang="en-GB" sz="1800" dirty="0">
                <a:solidFill>
                  <a:srgbClr val="000000"/>
                </a:solidFill>
                <a:effectLst/>
                <a:latin typeface="Minion Pro"/>
                <a:ea typeface="Times New Roman" panose="02020603050405020304" pitchFamily="18" charset="0"/>
                <a:cs typeface="Calibri" panose="020F0502020204030204" pitchFamily="34" charset="0"/>
              </a:rPr>
              <a:t>Ξεκινά με την αξιοποίηση του συστήματος UAS και του IoT για την καταγραφή ψηφιακών χαρτών αγρού, εικόνων καλλιεργειών και περιβαλλοντικών δεδομένων στις καθορισμένες περιοχές, ακολουθούμενη από την ανάλυση της τεχνητής νοημοσύνης XAG (XAI) για την απόκτηση μιας συνολικής εικόνας των συνθηκών των γεωργικών εκτάσεων.</a:t>
            </a:r>
          </a:p>
          <a:p>
            <a:pPr marL="342900" indent="-342900" algn="just">
              <a:buFont typeface="Arial" panose="020B0604020202020204" pitchFamily="34" charset="0"/>
              <a:buChar char="•"/>
            </a:pPr>
            <a:r>
              <a:rPr lang="en-US" sz="1800" dirty="0"/>
              <a:t>Οι τρεις κύριες διαδικασίες της διαχείρισης των γεωργικών εκμεταλλεύσεων - αντίληψη, λήψη αποφάσεων και εκτέλεση - συνδέονται απρόσκοπτα μεταξύ τους στο XAG SAS, όπου η τεχνητή νοημοσύνη παίζει το ρόλο του αναλυτή δεδομένων για να βοηθήσει τους αγρότες. </a:t>
            </a:r>
            <a:endParaRPr lang="en-GB" sz="1800" dirty="0"/>
          </a:p>
        </p:txBody>
      </p:sp>
      <p:pic>
        <p:nvPicPr>
          <p:cNvPr id="2" name="Picture 1">
            <a:extLst>
              <a:ext uri="{FF2B5EF4-FFF2-40B4-BE49-F238E27FC236}">
                <a16:creationId xmlns:a16="http://schemas.microsoft.com/office/drawing/2014/main" id="{D6163702-EF31-AB6D-790E-4FFF2A44DD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5556" y="2110005"/>
            <a:ext cx="4547730" cy="3250559"/>
          </a:xfrm>
          <a:prstGeom prst="rect">
            <a:avLst/>
          </a:prstGeom>
          <a:noFill/>
          <a:ln>
            <a:noFill/>
          </a:ln>
        </p:spPr>
      </p:pic>
    </p:spTree>
    <p:extLst>
      <p:ext uri="{BB962C8B-B14F-4D97-AF65-F5344CB8AC3E}">
        <p14:creationId xmlns:p14="http://schemas.microsoft.com/office/powerpoint/2010/main" val="3211433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40534"/>
          </a:xfrm>
        </p:spPr>
        <p:txBody>
          <a:bodyPr>
            <a:normAutofit/>
          </a:bodyPr>
          <a:lstStyle/>
          <a:p>
            <a:pPr algn="ctr"/>
            <a:r>
              <a:rPr lang="en-GB" sz="3600" dirty="0"/>
              <a:t>Μελέτες περιπτώσεων</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2769" y="1626384"/>
            <a:ext cx="7197287" cy="4729965"/>
          </a:xfrm>
        </p:spPr>
        <p:txBody>
          <a:bodyPr>
            <a:normAutofit fontScale="92500" lnSpcReduction="10000"/>
          </a:bodyPr>
          <a:lstStyle/>
          <a:p>
            <a:pPr algn="ctr"/>
            <a:r>
              <a:rPr lang="en-US" sz="1800" b="1" dirty="0"/>
              <a:t>Αντίληψη: δημιουργία υποδομών ψηφιακής γεωργίας για την ενεργοποίηση εφαρμογών τεχνητής νοημοσύνης</a:t>
            </a:r>
          </a:p>
          <a:p>
            <a:pPr marL="342900" indent="-342900" algn="just">
              <a:buFont typeface="Arial" panose="020B0604020202020204" pitchFamily="34" charset="0"/>
              <a:buChar char="•"/>
            </a:pPr>
            <a:r>
              <a:rPr lang="en-US" sz="1800" dirty="0"/>
              <a:t>Τα τοπογραφικά UAS της XAG φωτογραφίζουν ψηφιακούς χάρτες αγρού υψηλής ευκρίνειας που καλύπτουν ολόκληρη την αγροτική έκταση. Με τον τρόπο αυτό δημιουργείται ένα γεωργικό δίκτυο πλοήγησης σε επίπεδο εκατοστού, το οποίο επιτρέπει την τυποποιημένη υπηρεσία LBS (location-based service) των μη επανδρωμένων αεροσκαφών, των ρομπότ και των συστημάτων αυτόματου πιλότου στις γεωργικές περιοχές.</a:t>
            </a:r>
          </a:p>
          <a:p>
            <a:pPr marL="342900" indent="-342900" algn="just">
              <a:buFont typeface="Arial" panose="020B0604020202020204" pitchFamily="34" charset="0"/>
              <a:buChar char="•"/>
            </a:pPr>
            <a:r>
              <a:rPr lang="en-US" sz="1800" dirty="0" err="1"/>
              <a:t>Ενώ</a:t>
            </a:r>
            <a:r>
              <a:rPr lang="en-US" sz="1800" dirty="0"/>
              <a:t> τα μη επανδρωμένα αεροσκάφη πετούν στον ουρανό για να καταγράψουν μια συνολική εικόνα του αγροκτήματος, το ηλιακό σύστημα XIoT™ λαμβάνει συνεχώς εικόνες υψηλής ανάλυσης μιας συγκεκριμένης ποικιλίας καλλιέργειας και συλλέγει δεδομένα εδάφους/καιρικών συνθηκών.</a:t>
            </a:r>
          </a:p>
          <a:p>
            <a:pPr marL="342900" indent="-342900" algn="just">
              <a:buFont typeface="Arial" panose="020B0604020202020204" pitchFamily="34" charset="0"/>
              <a:buChar char="•"/>
            </a:pPr>
            <a:r>
              <a:rPr lang="en-US" sz="1800" dirty="0" err="1"/>
              <a:t>Αυτοί</a:t>
            </a:r>
            <a:r>
              <a:rPr lang="en-US" sz="1800" dirty="0"/>
              <a:t> οι ψηφιακοί χάρτες αγρού και τα δεδομένα του αγροκτήματος μεταδίδονται αυτόματα στο σύστημα SAS και εμφανίζονται με τάξη σε αυτό, με κάθε αγροτεμάχιο ως μοναδικά αριθμημένα μεταδεδομένα. Οι ιδιοκτήτες των γεωργικών εκμεταλλεύσεων δεν χρειάζεται να στείλουν εργάτες στα χωράφια για να ανιχνεύσουν τις καλλιέργειες ή να επισημάνουν τις θέσεις τους.</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34</a:t>
            </a:fld>
            <a:endParaRPr lang="en-US" dirty="0"/>
          </a:p>
        </p:txBody>
      </p:sp>
      <p:pic>
        <p:nvPicPr>
          <p:cNvPr id="3" name="Picture 2">
            <a:extLst>
              <a:ext uri="{FF2B5EF4-FFF2-40B4-BE49-F238E27FC236}">
                <a16:creationId xmlns:a16="http://schemas.microsoft.com/office/drawing/2014/main" id="{67879C56-B378-ABAE-46C7-08144E7C19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0056" y="2902385"/>
            <a:ext cx="4829175" cy="1524699"/>
          </a:xfrm>
          <a:prstGeom prst="rect">
            <a:avLst/>
          </a:prstGeom>
          <a:noFill/>
          <a:ln>
            <a:noFill/>
          </a:ln>
        </p:spPr>
      </p:pic>
    </p:spTree>
    <p:extLst>
      <p:ext uri="{BB962C8B-B14F-4D97-AF65-F5344CB8AC3E}">
        <p14:creationId xmlns:p14="http://schemas.microsoft.com/office/powerpoint/2010/main" val="13787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580268"/>
            <a:ext cx="10056812" cy="699257"/>
          </a:xfrm>
        </p:spPr>
        <p:txBody>
          <a:bodyPr>
            <a:normAutofit/>
          </a:bodyPr>
          <a:lstStyle/>
          <a:p>
            <a:pPr algn="ctr"/>
            <a:r>
              <a:rPr lang="en-GB" sz="3600" dirty="0"/>
              <a:t>Μελέτες περιπτώσεων</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0" y="1493240"/>
            <a:ext cx="6298544" cy="4434863"/>
          </a:xfrm>
        </p:spPr>
        <p:txBody>
          <a:bodyPr>
            <a:normAutofit/>
          </a:bodyPr>
          <a:lstStyle/>
          <a:p>
            <a:pPr algn="ctr"/>
            <a:r>
              <a:rPr lang="en-US" sz="1800" b="1" dirty="0"/>
              <a:t>Λήψη αποφάσεων: XAI παρέχει ανάλυση δεδομένων και έγκαιρη διάγνωση</a:t>
            </a:r>
            <a:r>
              <a:rPr lang="en-US" sz="1800" dirty="0"/>
              <a:t>:</a:t>
            </a:r>
            <a:endParaRPr lang="it-IT" sz="1800" dirty="0"/>
          </a:p>
          <a:p>
            <a:pPr marL="285750" indent="-285750" algn="just">
              <a:buFont typeface="Arial" panose="020B0604020202020204" pitchFamily="34" charset="0"/>
              <a:buChar char="•"/>
            </a:pPr>
            <a:r>
              <a:rPr lang="en-US" sz="1800" dirty="0"/>
              <a:t>Η τεχνητή νοημοσύνη XAG (XAI) είναι μια πλατφόρμα υπολογιστικού νέφους τεχνητής νοημοσύνης που αναπτύχθηκε για την επίτευξη των στόχων κατανόησης του αγρού και της ανάπτυξης των καλλιεργειών. </a:t>
            </a:r>
          </a:p>
          <a:p>
            <a:pPr marL="285750" indent="-285750" algn="just">
              <a:buFont typeface="Arial" panose="020B0604020202020204" pitchFamily="34" charset="0"/>
              <a:buChar char="•"/>
            </a:pPr>
            <a:r>
              <a:rPr lang="en-US" sz="1800" dirty="0"/>
              <a:t>Το σύστημα SAS παρέχει μια σειρά εφαρμογών με XAI για να βοηθήσει τους ιδιοκτήτες γεωργικών εκμεταλλεύσεων να μετρήσουν την ανάπτυξη διαφόρων καλλιεργειών σε διαφορετικά αγροτεμάχια, να εντοπίσουν μη φυσιολογικές συνθήκες, όπως παράσιτα και ζιζάνια, και να αξιολογήσουν την αποτελεσματικότητα της λίπανσης και της διαχείρισης της προστασίας των καλλιεργειών.</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35</a:t>
            </a:fld>
            <a:endParaRPr lang="en-US" dirty="0"/>
          </a:p>
        </p:txBody>
      </p:sp>
      <p:pic>
        <p:nvPicPr>
          <p:cNvPr id="3" name="Picture 2" descr="A collage of a map of a farm&#10;&#10;Description automatically generated">
            <a:extLst>
              <a:ext uri="{FF2B5EF4-FFF2-40B4-BE49-F238E27FC236}">
                <a16:creationId xmlns:a16="http://schemas.microsoft.com/office/drawing/2014/main" id="{560A7EC4-598D-F3F7-34CE-E965DAD46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544" y="2787650"/>
            <a:ext cx="5775538" cy="2204207"/>
          </a:xfrm>
          <a:prstGeom prst="rect">
            <a:avLst/>
          </a:prstGeom>
        </p:spPr>
      </p:pic>
    </p:spTree>
    <p:extLst>
      <p:ext uri="{BB962C8B-B14F-4D97-AF65-F5344CB8AC3E}">
        <p14:creationId xmlns:p14="http://schemas.microsoft.com/office/powerpoint/2010/main" val="417678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Μελέτες περιπτώσεων</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393706" y="1790700"/>
            <a:ext cx="5561012" cy="4076700"/>
          </a:xfrm>
        </p:spPr>
        <p:txBody>
          <a:bodyPr>
            <a:normAutofit fontScale="92500" lnSpcReduction="10000"/>
          </a:bodyPr>
          <a:lstStyle/>
          <a:p>
            <a:pPr algn="ctr"/>
            <a:r>
              <a:rPr lang="it-IT" sz="1800" b="1" dirty="0"/>
              <a:t>Βελτιστοποίηση του πληθυσμού των σπορόφυτων</a:t>
            </a:r>
          </a:p>
          <a:p>
            <a:pPr marL="285750" indent="-285750" algn="just">
              <a:buFont typeface="Arial" panose="020B0604020202020204" pitchFamily="34" charset="0"/>
              <a:buChar char="•"/>
            </a:pPr>
            <a:r>
              <a:rPr lang="en-US" sz="1800" dirty="0"/>
              <a:t>Κατά το στάδιο της ανάπτυξης των φυτών, ο αριθμός των υγιών μεμονωμένων φυτών ανά μονάδα εδαφικής επιφάνειας θεωρείται ένας απλός, αλλά ουσιαστικός παράγοντας που συνδέεται με την πυκνότητα των φυτών και επηρεάζει την τελική απόδοση της καλλιέργειας.</a:t>
            </a:r>
          </a:p>
          <a:p>
            <a:pPr marL="285750" indent="-285750" algn="just">
              <a:buFont typeface="Arial" panose="020B0604020202020204" pitchFamily="34" charset="0"/>
              <a:buChar char="•"/>
            </a:pPr>
            <a:r>
              <a:rPr lang="en-US" sz="1800" dirty="0" err="1"/>
              <a:t>Γι</a:t>
            </a:r>
            <a:r>
              <a:rPr lang="en-US" sz="1800" dirty="0"/>
              <a:t>α να επιτευχθεί η επιθυμητή παραγωγή καλλιέργειας, πρέπει να επιτευχθεί ο βέλτιστος πληθυσμός φυταρίων.</a:t>
            </a:r>
          </a:p>
          <a:p>
            <a:pPr marL="285750" indent="-285750" algn="just">
              <a:buFont typeface="Arial" panose="020B0604020202020204" pitchFamily="34" charset="0"/>
              <a:buChar char="•"/>
            </a:pPr>
            <a:r>
              <a:rPr lang="en-US" sz="1800" dirty="0" err="1"/>
              <a:t>Στους</a:t>
            </a:r>
            <a:r>
              <a:rPr lang="en-US" sz="1800" dirty="0"/>
              <a:t> ψηφιακούς χάρτες πεδίου, το XAI έχει προγραμματιστεί με επιτυχία για να αναγνωρίζει το σχήμα κάθε μεμονωμένου φυτού και να υπολογίζει τον πληθυσμό των φυταρίων κάθε αγροτεμαχίου. Αποκαλύπτει άμεσα αν ο πληθυσμός των δενδρυλλίων εμπίπτει στο βέλτιστο επίπεδο, ώστε οι διαχειριστές γης να μπορούν να λαμβάνουν έγκαιρα αποφάσεις για τα κατάλληλα καλλιεργητικά μέτρα.</a:t>
            </a:r>
            <a:endParaRPr lang="it-IT" sz="1800" dirty="0"/>
          </a:p>
          <a:p>
            <a:pPr marL="342900" indent="-34290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36</a:t>
            </a:fld>
            <a:endParaRPr lang="en-US" dirty="0"/>
          </a:p>
        </p:txBody>
      </p:sp>
      <p:sp>
        <p:nvSpPr>
          <p:cNvPr id="3" name="Segnaposto testo 6">
            <a:extLst>
              <a:ext uri="{FF2B5EF4-FFF2-40B4-BE49-F238E27FC236}">
                <a16:creationId xmlns:a16="http://schemas.microsoft.com/office/drawing/2014/main" id="{6CE033D0-63CF-E0EA-E251-460C403F70D7}"/>
              </a:ext>
            </a:extLst>
          </p:cNvPr>
          <p:cNvSpPr txBox="1">
            <a:spLocks/>
          </p:cNvSpPr>
          <p:nvPr/>
        </p:nvSpPr>
        <p:spPr>
          <a:xfrm>
            <a:off x="6376454" y="1849437"/>
            <a:ext cx="5561012" cy="4076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it-IT" sz="1800" b="1" dirty="0"/>
              <a:t>Μοντελοποίηση της ανάπτυξης των καλλιεργειών</a:t>
            </a:r>
          </a:p>
          <a:p>
            <a:pPr marL="285750" indent="-285750" algn="just">
              <a:buFont typeface="Arial" panose="020B0604020202020204" pitchFamily="34" charset="0"/>
              <a:buChar char="•"/>
            </a:pPr>
            <a:r>
              <a:rPr lang="en-US" sz="1800" dirty="0"/>
              <a:t>Το σύστημα SAS καταγράφει το ύψος κάθε μεμονωμένου φυτού και τα συνολικά επίπεδα κατανομής για να υποδείξει ποιο τμήμα του φυτού βαμβακιού αναπτύσσεται πολύ γρήγορα. </a:t>
            </a:r>
          </a:p>
          <a:p>
            <a:pPr marL="285750" indent="-285750" algn="just">
              <a:buFont typeface="Arial" panose="020B0604020202020204" pitchFamily="34" charset="0"/>
              <a:buChar char="•"/>
            </a:pPr>
            <a:r>
              <a:rPr lang="en-US" sz="1800" dirty="0"/>
              <a:t>Οι διαχειριστές γης και οι αγρότες μπορούν εύκολα να σχεδιάσουν πώς να προσαρμόσουν την ταχύτητα ανάπτυξης των καλλιεργειών μέσω χημικών ρυθμίσεων, εφαρμογής </a:t>
            </a:r>
            <a:r>
              <a:rPr lang="en-US" sz="1800" dirty="0" err="1"/>
              <a:t>λιπασμάτων </a:t>
            </a:r>
            <a:r>
              <a:rPr lang="en-US" sz="1800" dirty="0"/>
              <a:t>ή άρδευσης.</a:t>
            </a:r>
          </a:p>
          <a:p>
            <a:pPr marL="285750" indent="-285750" algn="just">
              <a:buFont typeface="Arial" panose="020B0604020202020204" pitchFamily="34" charset="0"/>
              <a:buChar char="•"/>
            </a:pPr>
            <a:r>
              <a:rPr lang="en-US" sz="1800" dirty="0" err="1"/>
              <a:t>Το</a:t>
            </a:r>
            <a:r>
              <a:rPr lang="en-US" sz="1800" dirty="0"/>
              <a:t> βέλτιστο ύψος των φυτών βοηθά το βαμβάκι να αποκτήσει το ιδανικό σχήμα και δομή, με αποτέλεσμα μεγαλύτερο αριθμό βολβών και αυξημένη απόδοση.</a:t>
            </a:r>
            <a:endParaRPr lang="it-IT" sz="1800" dirty="0"/>
          </a:p>
        </p:txBody>
      </p:sp>
    </p:spTree>
    <p:extLst>
      <p:ext uri="{BB962C8B-B14F-4D97-AF65-F5344CB8AC3E}">
        <p14:creationId xmlns:p14="http://schemas.microsoft.com/office/powerpoint/2010/main" val="55640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Μελέτες περιπτώσεων</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37845" y="1319629"/>
            <a:ext cx="6416221" cy="4848226"/>
          </a:xfrm>
        </p:spPr>
        <p:txBody>
          <a:bodyPr>
            <a:noAutofit/>
          </a:bodyPr>
          <a:lstStyle/>
          <a:p>
            <a:pPr lvl="1" algn="ctr"/>
            <a:r>
              <a:rPr lang="it-IT" sz="1800" b="1" dirty="0"/>
              <a:t>Ανίχνευση ανωμαλιών για ασθένειες καλλιεργειών</a:t>
            </a:r>
          </a:p>
          <a:p>
            <a:pPr marL="742950" lvl="1" indent="-285750" algn="just">
              <a:buFont typeface="Arial" panose="020B0604020202020204" pitchFamily="34" charset="0"/>
              <a:buChar char="•"/>
            </a:pPr>
            <a:r>
              <a:rPr lang="en-US" sz="1800" dirty="0"/>
              <a:t>Κατά την εγκατάσταση με την κάμερα πολλαπλών φάσεων, το UAS </a:t>
            </a:r>
            <a:r>
              <a:rPr lang="en-US" sz="1800" dirty="0" err="1"/>
              <a:t>XMission </a:t>
            </a:r>
            <a:r>
              <a:rPr lang="en-US" sz="1800" dirty="0"/>
              <a:t>survey λαμβάνει επίσης εικόνες αγροκτήματος τηλεπισκόπησης που καταγράφουν φασματικές μεταβολές για να αντικατοπτρίζουν την κατάσταση της υγείας των καλλιεργειών. </a:t>
            </a:r>
          </a:p>
          <a:p>
            <a:pPr marL="742950" lvl="1" indent="-285750" algn="just">
              <a:buFont typeface="Arial" panose="020B0604020202020204" pitchFamily="34" charset="0"/>
              <a:buChar char="•"/>
            </a:pPr>
            <a:r>
              <a:rPr lang="en-US" sz="1800" dirty="0"/>
              <a:t>Οι μη φυσιολογικές αλλαγές, όπως η παρουσία επιβλαβών παρασίτων, χωροκατακτητικών ζιζανίων ή άλλων ασθενειών των καλλιεργειών, μπορούν να εντοπιστούν με ακρίβεια στους ψηφιακούς χάρτες πεδίου με τη χρήση του δείκτη </a:t>
            </a:r>
            <a:r>
              <a:rPr lang="en-US" sz="1800" dirty="0" err="1"/>
              <a:t>κανονικοποιημένης </a:t>
            </a:r>
            <a:r>
              <a:rPr lang="en-US" sz="1800" dirty="0"/>
              <a:t>διαφοράς βλάστησης (NDVI). </a:t>
            </a:r>
          </a:p>
          <a:p>
            <a:pPr marL="742950" lvl="1" indent="-285750" algn="just">
              <a:buFont typeface="Arial" panose="020B0604020202020204" pitchFamily="34" charset="0"/>
              <a:buChar char="•"/>
            </a:pPr>
            <a:r>
              <a:rPr lang="en-US" sz="1800" dirty="0"/>
              <a:t>Η αραιή φυτοκάλυψη μπορεί επίσης να ανα</a:t>
            </a:r>
            <a:r>
              <a:rPr lang="en-US" sz="1800" dirty="0" err="1"/>
              <a:t>γνωριστεί </a:t>
            </a:r>
            <a:r>
              <a:rPr lang="en-US" sz="1800" dirty="0"/>
              <a:t>για να παρέχει θέσεις και περιοχές επεξεργασίας για την αποκατάσταση υποβαθμισμένων εκτάσεων. Με βάση αυτά τα αποτελέσματα του NDVI, η XAI δημιουργεί χάρτες συνταγών AI για να καθοδηγήσει τους ιδιοκτήτες γεωργικών εκμεταλλεύσεων σχετικά με τη σωστή χρήση σπόρων, </a:t>
            </a:r>
            <a:r>
              <a:rPr lang="en-US" sz="1800" dirty="0" err="1"/>
              <a:t>λιπασμάτων </a:t>
            </a:r>
            <a:r>
              <a:rPr lang="en-US" sz="1800" dirty="0"/>
              <a:t>ή φυτοφαρμάκων.</a:t>
            </a:r>
            <a:endParaRPr lang="it-IT" sz="1800" dirty="0"/>
          </a:p>
          <a:p>
            <a:pPr marL="742950" lvl="1" indent="-285750">
              <a:buFont typeface="Arial" panose="020B0604020202020204" pitchFamily="34" charset="0"/>
              <a:buChar char="•"/>
            </a:pPr>
            <a:endParaRPr lang="it-IT" sz="1800" b="1"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37</a:t>
            </a:fld>
            <a:endParaRPr lang="en-US" dirty="0"/>
          </a:p>
        </p:txBody>
      </p:sp>
      <p:pic>
        <p:nvPicPr>
          <p:cNvPr id="3" name="Picture 2" descr="A close-up of a microscope&#10;&#10;Description automatically generated">
            <a:extLst>
              <a:ext uri="{FF2B5EF4-FFF2-40B4-BE49-F238E27FC236}">
                <a16:creationId xmlns:a16="http://schemas.microsoft.com/office/drawing/2014/main" id="{37D37609-27B5-CDBF-A8F9-CDB27FEC0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066" y="2340884"/>
            <a:ext cx="5626831" cy="2176231"/>
          </a:xfrm>
          <a:prstGeom prst="rect">
            <a:avLst/>
          </a:prstGeom>
        </p:spPr>
      </p:pic>
    </p:spTree>
    <p:extLst>
      <p:ext uri="{BB962C8B-B14F-4D97-AF65-F5344CB8AC3E}">
        <p14:creationId xmlns:p14="http://schemas.microsoft.com/office/powerpoint/2010/main" val="333678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Μελέτες περιπτώσεων</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8200" y="1849437"/>
            <a:ext cx="10216902" cy="4076700"/>
          </a:xfrm>
        </p:spPr>
        <p:txBody>
          <a:bodyPr>
            <a:normAutofit/>
          </a:bodyPr>
          <a:lstStyle/>
          <a:p>
            <a:pPr algn="ctr"/>
            <a:r>
              <a:rPr lang="it-IT" sz="1800" b="1" dirty="0"/>
              <a:t>Εκτίμηση της απόδοσης</a:t>
            </a:r>
          </a:p>
          <a:p>
            <a:pPr marL="285750" indent="-285750" algn="just">
              <a:buFont typeface="Arial" panose="020B0604020202020204" pitchFamily="34" charset="0"/>
              <a:buChar char="•"/>
            </a:pPr>
            <a:r>
              <a:rPr lang="en-US" sz="1800" dirty="0"/>
              <a:t>Άλλες εφαρμογές ΤΝ του συστήματος SAS περιλαμβάνουν την εκτίμηση των αποδόσεων σε κόκκους ρυζιού, σιταριού και αραβοσίτου μέσω της καταμέτρησης των λοβών κατά το στάδιο της ωρίμανσης. </a:t>
            </a:r>
          </a:p>
          <a:p>
            <a:pPr marL="285750" indent="-285750" algn="just">
              <a:buFont typeface="Arial" panose="020B0604020202020204" pitchFamily="34" charset="0"/>
              <a:buChar char="•"/>
            </a:pPr>
            <a:r>
              <a:rPr lang="en-US" sz="1800" dirty="0"/>
              <a:t>Ο αριθμός των μίσχων είναι ένας γεωπονικός παράγοντας που καθορίζει την τελική απόδοση της καλλιέργειας. Παραδοσιακά λαμβάνεται στέλνοντας εργάτες αγρού να μετρήσουν χειροκίνητα ένα προς ένα τα άνθη των φυτών δειγματοληψίας σε επιλεγμένα αγροτεμάχια, μια αναποτελεσματική, επίπονη μέθοδος που υπολείπεται σε ακρίβεια. </a:t>
            </a:r>
          </a:p>
          <a:p>
            <a:pPr marL="285750" indent="-285750" algn="just">
              <a:buFont typeface="Arial" panose="020B0604020202020204" pitchFamily="34" charset="0"/>
              <a:buChar char="•"/>
            </a:pPr>
            <a:r>
              <a:rPr lang="en-US" sz="1800" dirty="0"/>
              <a:t>Για την επίλυση αυτού του προβλήματος, αναπτύσσονται μοντέλα βαθιάς μάθησης για την εκπαίδευση του XAI ώστε να εντοπίζει τις θέσεις των μεμονωμένων πανσέδων και στη συνέχεια να υπολογίζει τον συνολικό αριθμό τους με εικόνες τηλεπισκόπησης. Έχοντας μια πιο ακριβή εκτίμηση της απόδοσης των καλλιεργειών, οι ιδιοκτήτες των γεωργικών εκμεταλλεύσεων μπορούν να κάνουν πρακτικά σχέδια για μελλοντικές συναλλαγές στην αγορά για να βελτιώσουν την κερδοφορία τους.</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38</a:t>
            </a:fld>
            <a:endParaRPr lang="en-US" dirty="0"/>
          </a:p>
        </p:txBody>
      </p:sp>
    </p:spTree>
    <p:extLst>
      <p:ext uri="{BB962C8B-B14F-4D97-AF65-F5344CB8AC3E}">
        <p14:creationId xmlns:p14="http://schemas.microsoft.com/office/powerpoint/2010/main" val="311605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Μελέτες περιπτώσεων</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511640" y="1731964"/>
            <a:ext cx="6030795" cy="4076700"/>
          </a:xfrm>
        </p:spPr>
        <p:txBody>
          <a:bodyPr>
            <a:normAutofit fontScale="92500" lnSpcReduction="10000"/>
          </a:bodyPr>
          <a:lstStyle/>
          <a:p>
            <a:pPr algn="just"/>
            <a:r>
              <a:rPr lang="en-US" sz="1800" b="1" dirty="0"/>
              <a:t>Εκτέλεση: για την καθοδήγηση των καλλιεργητικών εργασιών ακριβείας</a:t>
            </a:r>
          </a:p>
          <a:p>
            <a:pPr marL="285750" indent="-285750" algn="just">
              <a:buFont typeface="Arial" panose="020B0604020202020204" pitchFamily="34" charset="0"/>
              <a:buChar char="•"/>
            </a:pPr>
            <a:r>
              <a:rPr lang="en-US" sz="1800" dirty="0"/>
              <a:t>Εικόνες αγρού με την εφαρμογή του XAI, το σύστημα XAG SAS βοηθά τους αγρότες να ελαφρύνουν το φυσικό τους φορτίο και να λαμβάνουν έξυπνες αποφάσεις για τις βέλτιστες γεωργικές πρακτικές.</a:t>
            </a:r>
          </a:p>
          <a:p>
            <a:pPr marL="285750" indent="-285750" algn="just">
              <a:buFont typeface="Arial" panose="020B0604020202020204" pitchFamily="34" charset="0"/>
              <a:buChar char="•"/>
            </a:pPr>
            <a:r>
              <a:rPr lang="en-US" sz="1800" dirty="0"/>
              <a:t>Αυτές οι έξυπνες αποφάσεις εκτελούνται με ακρίβεια από γεωργικά μη επανδρωμένα αεροσκάφη και ρομπότ της XAG που αναπτύχθηκαν για να αντικαταστήσουν τη χειρωνακτική εργασία και τον παραδοσιακό μεγάλο εξοπλισμό εδάφους.</a:t>
            </a:r>
          </a:p>
          <a:p>
            <a:pPr marL="285750" indent="-285750" algn="just">
              <a:buFont typeface="Arial" panose="020B0604020202020204" pitchFamily="34" charset="0"/>
              <a:buChar char="•"/>
            </a:pPr>
            <a:r>
              <a:rPr lang="en-US" sz="1800" dirty="0"/>
              <a:t>Με την καθοδήγηση των χαρτών συνταγογράφησης Τεχνητής Νοημοσύνης, τα σμήνη μη επανδρωμένων αεροσκαφών μπορούν να πλοηγηθούν στην προ-προγραμματισμένη διαδρομή πτήσης τους με ακρίβεια εκατοστών, ενώ παράλληλα απελευθερώνουν τις σωστές ποσότητες σπόρων, λιπασμάτων ή φυτοφαρμάκων ακριβώς στο στόχο. </a:t>
            </a:r>
          </a:p>
          <a:p>
            <a:pPr marL="285750" indent="-28575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39</a:t>
            </a:fld>
            <a:endParaRPr lang="en-US" dirty="0"/>
          </a:p>
        </p:txBody>
      </p:sp>
      <p:pic>
        <p:nvPicPr>
          <p:cNvPr id="3" name="Picture 2">
            <a:extLst>
              <a:ext uri="{FF2B5EF4-FFF2-40B4-BE49-F238E27FC236}">
                <a16:creationId xmlns:a16="http://schemas.microsoft.com/office/drawing/2014/main" id="{F417E7D3-AB90-3392-E84A-8BFFA80851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2759" y="2530510"/>
            <a:ext cx="5125879" cy="1796979"/>
          </a:xfrm>
          <a:prstGeom prst="rect">
            <a:avLst/>
          </a:prstGeom>
          <a:noFill/>
          <a:ln>
            <a:noFill/>
          </a:ln>
        </p:spPr>
      </p:pic>
    </p:spTree>
    <p:extLst>
      <p:ext uri="{BB962C8B-B14F-4D97-AF65-F5344CB8AC3E}">
        <p14:creationId xmlns:p14="http://schemas.microsoft.com/office/powerpoint/2010/main" val="246686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681037"/>
            <a:ext cx="10515600" cy="636035"/>
          </a:xfrm>
        </p:spPr>
        <p:txBody>
          <a:bodyPr>
            <a:normAutofit/>
          </a:bodyPr>
          <a:lstStyle/>
          <a:p>
            <a:pPr algn="ctr"/>
            <a:r>
              <a:rPr lang="en-GB" sz="3600" dirty="0"/>
              <a:t>Εισαγωγή στην έξυπνη γεωργία</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545284" y="1825625"/>
            <a:ext cx="5838738" cy="4351338"/>
          </a:xfrm>
        </p:spPr>
        <p:txBody>
          <a:bodyPr>
            <a:normAutofit/>
          </a:bodyPr>
          <a:lstStyle/>
          <a:p>
            <a:pPr marL="0" indent="0" algn="ctr">
              <a:buNone/>
            </a:pPr>
            <a:r>
              <a:rPr lang="en-US" sz="1800" b="1" dirty="0">
                <a:solidFill>
                  <a:schemeClr val="tx1"/>
                </a:solidFill>
              </a:rPr>
              <a:t>Διαδίκτυο των πραγμάτων (IoT)</a:t>
            </a:r>
          </a:p>
          <a:p>
            <a:pPr algn="just"/>
            <a:r>
              <a:rPr lang="en-US" sz="1800" dirty="0">
                <a:solidFill>
                  <a:schemeClr val="tx1"/>
                </a:solidFill>
              </a:rPr>
              <a:t>Το διαδίκτυο των πραγμάτων (IoT) είναι το παρόν και το μέλλον κάθε τομέα, επηρεάζοντας τη ζωή όλων μας, καθιστώντας τα πάντα ευφυή. Πρόκειται για ένα δίκτυο διαφορετικών συσκευών που αποτελούν ένα αυτορυθμιζόμενο δίκτυο.</a:t>
            </a:r>
            <a:endParaRPr lang="el-GR" sz="1800" dirty="0">
              <a:solidFill>
                <a:schemeClr val="tx1"/>
              </a:solidFill>
            </a:endParaRPr>
          </a:p>
          <a:p>
            <a:pPr algn="just"/>
            <a:r>
              <a:rPr lang="en-US" sz="1800" dirty="0">
                <a:solidFill>
                  <a:schemeClr val="tx1"/>
                </a:solidFill>
              </a:rPr>
              <a:t>Στόχος είναι να προταθεί μια τεχνολογία που θα μπορεί να παράγει μηνύματα σε διάφορες πλατφόρμες για να ειδοποιεί τους αγρότες</a:t>
            </a:r>
            <a:endParaRPr lang="en-GB" sz="1800" dirty="0">
              <a:solidFill>
                <a:schemeClr val="tx1"/>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Ενότητα: Ψηφιακές Τεχνολογίες και τεχνητή νοημοσύνη</a:t>
            </a:r>
            <a:r>
              <a:rPr lang="el-GR" dirty="0"/>
              <a:t> /</a:t>
            </a:r>
            <a:r>
              <a:rPr lang="en-US" dirty="0"/>
              <a:t> Μαθησιακή</a:t>
            </a:r>
            <a:r>
              <a:rPr lang="el-GR" dirty="0"/>
              <a:t> Ενότητα</a:t>
            </a:r>
            <a:r>
              <a:rPr lang="en-US" dirty="0"/>
              <a:t>: Ενσωμάτωση ψηφιακών τεχνολογιών για αποτελεσματική διαχείριση γεωργικών εκμεταλλεύσεων / Υποενότητα: 1η</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4</a:t>
            </a:fld>
            <a:endParaRPr lang="en-US" dirty="0"/>
          </a:p>
        </p:txBody>
      </p:sp>
      <p:pic>
        <p:nvPicPr>
          <p:cNvPr id="5" name="Picture 4" descr="A diagram of a cloud with text&#10;&#10;Description automatically generated">
            <a:extLst>
              <a:ext uri="{FF2B5EF4-FFF2-40B4-BE49-F238E27FC236}">
                <a16:creationId xmlns:a16="http://schemas.microsoft.com/office/drawing/2014/main" id="{955A88FB-E1C1-B8AD-B3EA-043B2AA5C1A8}"/>
              </a:ext>
            </a:extLst>
          </p:cNvPr>
          <p:cNvPicPr>
            <a:picLocks noChangeAspect="1"/>
          </p:cNvPicPr>
          <p:nvPr/>
        </p:nvPicPr>
        <p:blipFill>
          <a:blip r:embed="rId2"/>
          <a:stretch>
            <a:fillRect/>
          </a:stretch>
        </p:blipFill>
        <p:spPr>
          <a:xfrm>
            <a:off x="6514548" y="1825625"/>
            <a:ext cx="5303710" cy="3324225"/>
          </a:xfrm>
          <a:prstGeom prst="rect">
            <a:avLst/>
          </a:prstGeom>
        </p:spPr>
      </p:pic>
    </p:spTree>
    <p:extLst>
      <p:ext uri="{BB962C8B-B14F-4D97-AF65-F5344CB8AC3E}">
        <p14:creationId xmlns:p14="http://schemas.microsoft.com/office/powerpoint/2010/main" val="511451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40</a:t>
            </a:fld>
            <a:endParaRPr lang="en-US" dirty="0"/>
          </a:p>
        </p:txBody>
      </p:sp>
      <p:sp>
        <p:nvSpPr>
          <p:cNvPr id="3" name="Rectangle 2">
            <a:extLst>
              <a:ext uri="{FF2B5EF4-FFF2-40B4-BE49-F238E27FC236}">
                <a16:creationId xmlns:a16="http://schemas.microsoft.com/office/drawing/2014/main" id="{CED8E806-94F8-58A5-1BA2-64C5FC616774}"/>
              </a:ext>
            </a:extLst>
          </p:cNvPr>
          <p:cNvSpPr/>
          <p:nvPr/>
        </p:nvSpPr>
        <p:spPr>
          <a:xfrm>
            <a:off x="2178341" y="5670958"/>
            <a:ext cx="7835317" cy="310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bg2">
                    <a:lumMod val="50000"/>
                  </a:schemeClr>
                </a:solidFill>
              </a:rPr>
              <a:t>USGS: </a:t>
            </a:r>
            <a:r>
              <a:rPr lang="en-US" sz="1400" dirty="0" err="1">
                <a:solidFill>
                  <a:schemeClr val="bg2">
                    <a:lumMod val="50000"/>
                  </a:schemeClr>
                </a:solidFill>
              </a:rPr>
              <a:t>Μελέτη</a:t>
            </a:r>
            <a:r>
              <a:rPr lang="en-US" sz="1400" dirty="0">
                <a:solidFill>
                  <a:schemeClr val="bg2">
                    <a:lumMod val="50000"/>
                  </a:schemeClr>
                </a:solidFill>
              </a:rPr>
              <a:t> περίπτωσης χρήστη παρατήρησης της Γης: Landsat για τη χαρτογράφηση των γεωργικών αποδόσεων και της χρήσης άρδευσης</a:t>
            </a:r>
            <a:endParaRPr lang="el-GR" sz="1400" dirty="0">
              <a:solidFill>
                <a:schemeClr val="bg2">
                  <a:lumMod val="50000"/>
                </a:schemeClr>
              </a:solidFill>
            </a:endParaRPr>
          </a:p>
        </p:txBody>
      </p:sp>
      <p:pic>
        <p:nvPicPr>
          <p:cNvPr id="4" name="Online Media 3" title="Earth Observation User Case Study: Using Landsat to Map Agricultural Yields and Irrigation Use">
            <a:hlinkClick r:id="" action="ppaction://media"/>
            <a:extLst>
              <a:ext uri="{FF2B5EF4-FFF2-40B4-BE49-F238E27FC236}">
                <a16:creationId xmlns:a16="http://schemas.microsoft.com/office/drawing/2014/main" id="{2715E7B5-619A-64FA-9C9C-5F928618097A}"/>
              </a:ext>
            </a:extLst>
          </p:cNvPr>
          <p:cNvPicPr>
            <a:picLocks noRot="1" noChangeAspect="1"/>
          </p:cNvPicPr>
          <p:nvPr>
            <a:videoFile r:link="rId1"/>
          </p:nvPr>
        </p:nvPicPr>
        <p:blipFill>
          <a:blip r:embed="rId3"/>
          <a:stretch>
            <a:fillRect/>
          </a:stretch>
        </p:blipFill>
        <p:spPr>
          <a:xfrm>
            <a:off x="2276212" y="1263035"/>
            <a:ext cx="7673131" cy="4331930"/>
          </a:xfrm>
          <a:prstGeom prst="rect">
            <a:avLst/>
          </a:prstGeom>
        </p:spPr>
      </p:pic>
    </p:spTree>
    <p:extLst>
      <p:ext uri="{BB962C8B-B14F-4D97-AF65-F5344CB8AC3E}">
        <p14:creationId xmlns:p14="http://schemas.microsoft.com/office/powerpoint/2010/main" val="2483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41</a:t>
            </a:fld>
            <a:endParaRPr lang="en-US" dirty="0"/>
          </a:p>
        </p:txBody>
      </p:sp>
      <p:sp>
        <p:nvSpPr>
          <p:cNvPr id="3" name="Rectangle 2">
            <a:extLst>
              <a:ext uri="{FF2B5EF4-FFF2-40B4-BE49-F238E27FC236}">
                <a16:creationId xmlns:a16="http://schemas.microsoft.com/office/drawing/2014/main" id="{2F61F51F-2937-38A0-21E0-16ED7A88DC4A}"/>
              </a:ext>
            </a:extLst>
          </p:cNvPr>
          <p:cNvSpPr/>
          <p:nvPr/>
        </p:nvSpPr>
        <p:spPr>
          <a:xfrm>
            <a:off x="2071032" y="5567183"/>
            <a:ext cx="7516536" cy="534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bg2">
                    <a:lumMod val="50000"/>
                  </a:schemeClr>
                </a:solidFill>
              </a:rPr>
              <a:t>Γεωχωρικός κόσμος: </a:t>
            </a:r>
            <a:r>
              <a:rPr lang="en-US" sz="1600" dirty="0" err="1">
                <a:solidFill>
                  <a:schemeClr val="bg2">
                    <a:lumMod val="50000"/>
                  </a:schemeClr>
                </a:solidFill>
              </a:rPr>
              <a:t>Εφ</a:t>
            </a:r>
            <a:r>
              <a:rPr lang="en-US" sz="1600" dirty="0">
                <a:solidFill>
                  <a:schemeClr val="bg2">
                    <a:lumMod val="50000"/>
                  </a:schemeClr>
                </a:solidFill>
              </a:rPr>
              <a:t>αρμογή της τηλεπισκόπησης στη γεωργία ακριβείας. Οι τεχνολογικές εξελίξεις στη γεωργία ακριβείας έχουν καταστήσει δυνατή τη βελτίωση της παραγωγικότητας των γεωργών χωρίς κόπο</a:t>
            </a:r>
            <a:endParaRPr lang="el-GR" sz="1600" dirty="0">
              <a:solidFill>
                <a:schemeClr val="bg2">
                  <a:lumMod val="50000"/>
                </a:schemeClr>
              </a:solidFill>
            </a:endParaRPr>
          </a:p>
        </p:txBody>
      </p:sp>
      <p:pic>
        <p:nvPicPr>
          <p:cNvPr id="4" name="Online Media 3" title="Applications of Remote Sensing in Precision Farming">
            <a:hlinkClick r:id="" action="ppaction://media"/>
            <a:extLst>
              <a:ext uri="{FF2B5EF4-FFF2-40B4-BE49-F238E27FC236}">
                <a16:creationId xmlns:a16="http://schemas.microsoft.com/office/drawing/2014/main" id="{C5420BF6-4D99-7B8C-27BF-0A5A778347E0}"/>
              </a:ext>
            </a:extLst>
          </p:cNvPr>
          <p:cNvPicPr>
            <a:picLocks noRot="1" noChangeAspect="1"/>
          </p:cNvPicPr>
          <p:nvPr>
            <a:videoFile r:link="rId1"/>
          </p:nvPr>
        </p:nvPicPr>
        <p:blipFill>
          <a:blip r:embed="rId3"/>
          <a:stretch>
            <a:fillRect/>
          </a:stretch>
        </p:blipFill>
        <p:spPr>
          <a:xfrm>
            <a:off x="2156983" y="1290817"/>
            <a:ext cx="7344634" cy="4146474"/>
          </a:xfrm>
          <a:prstGeom prst="rect">
            <a:avLst/>
          </a:prstGeom>
        </p:spPr>
      </p:pic>
    </p:spTree>
    <p:extLst>
      <p:ext uri="{BB962C8B-B14F-4D97-AF65-F5344CB8AC3E}">
        <p14:creationId xmlns:p14="http://schemas.microsoft.com/office/powerpoint/2010/main" val="3912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err="1"/>
              <a:t>Συμ</a:t>
            </a:r>
            <a:r>
              <a:rPr lang="en-GB" sz="3600" dirty="0"/>
              <a:t>π</a:t>
            </a:r>
            <a:r>
              <a:rPr lang="el-GR" sz="3600" dirty="0"/>
              <a:t>ε</a:t>
            </a:r>
            <a:r>
              <a:rPr lang="en-GB" sz="3600" dirty="0"/>
              <a:t>ρ</a:t>
            </a:r>
            <a:r>
              <a:rPr lang="el-GR" sz="3600" dirty="0"/>
              <a:t>ά</a:t>
            </a:r>
            <a:r>
              <a:rPr lang="en-GB" sz="3600" dirty="0" err="1"/>
              <a:t>σμ</a:t>
            </a:r>
            <a:r>
              <a:rPr lang="en-GB" sz="3600" dirty="0"/>
              <a:t>α</a:t>
            </a:r>
            <a:r>
              <a:rPr lang="el-GR" sz="3600" dirty="0"/>
              <a:t>τα</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1166069" y="1510017"/>
            <a:ext cx="9815120" cy="4384755"/>
          </a:xfrm>
        </p:spPr>
        <p:txBody>
          <a:bodyPr>
            <a:noAutofit/>
          </a:bodyPr>
          <a:lstStyle/>
          <a:p>
            <a:pPr marL="342900" indent="-342900" algn="just">
              <a:buFont typeface="Arial" panose="020B0604020202020204" pitchFamily="34" charset="0"/>
              <a:buChar char="•"/>
            </a:pPr>
            <a:r>
              <a:rPr lang="en-US" sz="1800" dirty="0"/>
              <a:t>Όλες οι παραπάνω τεχνολογίες που περιγράψαμε συμβάλλουν στην αύξηση της γεωργικής παραγωγικότητας. Η ακριβής διαχείριση των γεωργικών εκμεταλλεύσεων, η σωστή εφαρμογή των εισροών στο σωστό χρόνο και στις σωστές ποσότητες μπορούν να συμβάλουν σημαντικά στην αύξηση των αποδόσεων και στην επίτευξη του στόχου του 70%.</a:t>
            </a:r>
          </a:p>
          <a:p>
            <a:pPr marL="342900" indent="-342900" algn="just">
              <a:buFont typeface="Arial" panose="020B0604020202020204" pitchFamily="34" charset="0"/>
              <a:buChar char="•"/>
            </a:pPr>
            <a:r>
              <a:rPr lang="en-US" sz="1800" dirty="0" err="1"/>
              <a:t>Είν</a:t>
            </a:r>
            <a:r>
              <a:rPr lang="en-US" sz="1800" dirty="0"/>
              <a:t>αι προφανές ότι η ακριβής εφαρμογή των εισροών όσον αφορά την ποσότητα και τον χρόνο μπορεί να αυξήσει τις αποδόσεις. </a:t>
            </a:r>
          </a:p>
          <a:p>
            <a:pPr marL="342900" indent="-342900" algn="just">
              <a:buFont typeface="Arial" panose="020B0604020202020204" pitchFamily="34" charset="0"/>
              <a:buChar char="•"/>
            </a:pPr>
            <a:r>
              <a:rPr lang="en-US" sz="1800" dirty="0" err="1"/>
              <a:t>Οι</a:t>
            </a:r>
            <a:r>
              <a:rPr lang="en-US" sz="1800" dirty="0"/>
              <a:t> τεχνολογίες πλοήγησης μπορούν να μειώσουν τη συμπίεση του εδάφους και να συμβάλουν στην αύξηση των αποδόσεων.</a:t>
            </a:r>
          </a:p>
          <a:p>
            <a:pPr marL="342900" indent="-342900" algn="just">
              <a:buFont typeface="Arial" panose="020B0604020202020204" pitchFamily="34" charset="0"/>
              <a:buChar char="•"/>
            </a:pPr>
            <a:r>
              <a:rPr lang="en-US" sz="1800" dirty="0"/>
              <a:t>Τα συστήματα ελέγχου της κυκλοφορίας των οχημάτων εδώ και πολλά χρόνια έχουν συμβάλει στον περιορισμό της συμπίεσης, αλλά και στη βελτίωση της ακρίβειας των διαδρομών με τη μείωση των κενών ή των επικαλύψεων στην εφαρμογή των εισροών. </a:t>
            </a:r>
          </a:p>
          <a:p>
            <a:pPr marL="342900" indent="-342900" algn="just">
              <a:buFont typeface="Arial" panose="020B0604020202020204" pitchFamily="34" charset="0"/>
              <a:buChar char="•"/>
            </a:pPr>
            <a:r>
              <a:rPr lang="en-US" sz="1800" dirty="0"/>
              <a:t>Η γεωργία ακριβείας είναι επομένως ένα όπλο στα χέρια των γεωργών για την επίτευξη καλύτερων αποδόσεων και την ικανοποίηση των προσδοκιών της κοινωνίας.</a:t>
            </a: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4</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42</a:t>
            </a:fld>
            <a:endParaRPr lang="en-US" dirty="0"/>
          </a:p>
        </p:txBody>
      </p:sp>
    </p:spTree>
    <p:extLst>
      <p:ext uri="{BB962C8B-B14F-4D97-AF65-F5344CB8AC3E}">
        <p14:creationId xmlns:p14="http://schemas.microsoft.com/office/powerpoint/2010/main" val="4013712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602479"/>
          </a:xfrm>
        </p:spPr>
        <p:txBody>
          <a:bodyPr>
            <a:normAutofit/>
          </a:bodyPr>
          <a:lstStyle/>
          <a:p>
            <a:pPr algn="ctr"/>
            <a:r>
              <a:rPr lang="en-GB" sz="3600" dirty="0"/>
              <a:t>Εισαγωγή στην έξυπνη γεωργία</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73123" y="1526790"/>
            <a:ext cx="9923477" cy="4351338"/>
          </a:xfrm>
        </p:spPr>
        <p:txBody>
          <a:bodyPr>
            <a:normAutofit/>
          </a:bodyPr>
          <a:lstStyle/>
          <a:p>
            <a:pPr marL="0" indent="0" algn="ctr">
              <a:buNone/>
            </a:pPr>
            <a:r>
              <a:rPr lang="en-GB" sz="1800" b="1" dirty="0">
                <a:solidFill>
                  <a:schemeClr val="tx1"/>
                </a:solidFill>
              </a:rPr>
              <a:t>Τομείς εφαρμογής της </a:t>
            </a:r>
            <a:r>
              <a:rPr lang="el-GR" sz="1800" b="1" dirty="0">
                <a:solidFill>
                  <a:schemeClr val="tx1"/>
                </a:solidFill>
              </a:rPr>
              <a:t>Τεχνητής Νοημοσύνης </a:t>
            </a:r>
            <a:r>
              <a:rPr lang="en-GB" sz="1800" b="1" dirty="0">
                <a:solidFill>
                  <a:schemeClr val="tx1"/>
                </a:solidFill>
              </a:rPr>
              <a:t> στον τομέα της γεωργίας</a:t>
            </a:r>
          </a:p>
          <a:p>
            <a:pPr algn="just"/>
            <a:r>
              <a:rPr lang="en-US" sz="1800" b="1" dirty="0">
                <a:solidFill>
                  <a:schemeClr val="tx1"/>
                </a:solidFill>
              </a:rPr>
              <a:t>Παρακολούθηση των καλλιεργειών, του εδάφους και του ζωικού κεφαλαίου</a:t>
            </a:r>
            <a:r>
              <a:rPr lang="en-US" sz="1800" dirty="0">
                <a:solidFill>
                  <a:schemeClr val="tx1"/>
                </a:solidFill>
              </a:rPr>
              <a:t>: Τα συστήματα τεχνητής νοημοσύνης μπορούν να υποστηρίξουν τους αγρότες στην παρακολούθηση της κατάστασης των καλλιεργειών, του εδάφους και του ζωικού κεφαλαίου τους και να παρέχουν έγκαιρες συστάσεις για συγκεκριμένες ενέργειες και αποφάσεις.</a:t>
            </a:r>
          </a:p>
          <a:p>
            <a:pPr algn="just"/>
            <a:r>
              <a:rPr lang="en-US" sz="1800" b="1" dirty="0">
                <a:solidFill>
                  <a:schemeClr val="tx1"/>
                </a:solidFill>
              </a:rPr>
              <a:t>Ανίχνευση παρασίτων και ασθενειών</a:t>
            </a:r>
            <a:r>
              <a:rPr lang="en-US" sz="1800" dirty="0">
                <a:solidFill>
                  <a:schemeClr val="tx1"/>
                </a:solidFill>
              </a:rPr>
              <a:t>: Τα συστήματα τεχνητής νοημοσύνης μπορούν να εξετάζουν ψηφιακές εικόνες που λαμβάνονται από μη επανδρωμένα αεροσκάφη, γεωργικά ρομπότ ή αγρότες που χρησιμοποιούν μια απλή κάμερα έξυπνου τηλεφώνου για να εντοπίζουν παράσιτα και να δίνουν συγκεκριμένες συμβουλές στους γεωργικούς εργάτες για το πώς να αποτρέψουν την εξάπλωσή τους, να θεραπεύσουν τα προσβεβλημένα φυτά ή να μετριάσουν τις ζημιές που προκαλούνται</a:t>
            </a:r>
          </a:p>
          <a:p>
            <a:pPr algn="just"/>
            <a:r>
              <a:rPr lang="en-US" sz="1800" b="1" dirty="0">
                <a:solidFill>
                  <a:schemeClr val="tx1"/>
                </a:solidFill>
              </a:rPr>
              <a:t>Πρόγνωση καιρού και θερμοκρασίας: </a:t>
            </a:r>
            <a:r>
              <a:rPr lang="en-US" sz="1800" dirty="0">
                <a:solidFill>
                  <a:schemeClr val="tx1"/>
                </a:solidFill>
              </a:rPr>
              <a:t>Οι αλγόριθμοι τεχνητής νοημοσύνης είναι σε θέση να βοηθήσουν στην τοπική πρόγνωση του καιρού και της θερμοκρασίας, χρησιμοποιώντας ιστορικά δεδομένα και μετρήσεις που πραγματοποιούνται από τοπικούς μετεωρολογικούς σταθμούς και αισθητήρες πεδίου.</a:t>
            </a:r>
            <a:endParaRPr lang="en-GB" sz="1800" b="1" dirty="0">
              <a:solidFill>
                <a:schemeClr val="tx1"/>
              </a:solidFill>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1η</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838200" y="681038"/>
            <a:ext cx="10515600" cy="677980"/>
          </a:xfrm>
        </p:spPr>
        <p:txBody>
          <a:bodyPr>
            <a:normAutofit/>
          </a:bodyPr>
          <a:lstStyle/>
          <a:p>
            <a:pPr algn="ctr"/>
            <a:r>
              <a:rPr lang="en-GB" sz="3600" dirty="0"/>
              <a:t>Εισαγωγή στην έξυπνη γεωργία</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914401" y="1623278"/>
            <a:ext cx="9982199" cy="4351338"/>
          </a:xfrm>
        </p:spPr>
        <p:txBody>
          <a:bodyPr>
            <a:normAutofit/>
          </a:bodyPr>
          <a:lstStyle/>
          <a:p>
            <a:pPr algn="just"/>
            <a:r>
              <a:rPr lang="en-GB" sz="1800" b="1" dirty="0">
                <a:solidFill>
                  <a:schemeClr val="tx1"/>
                </a:solidFill>
              </a:rPr>
              <a:t>Προβλεπτική ανάλυση: </a:t>
            </a:r>
            <a:r>
              <a:rPr lang="en-US" sz="1800" dirty="0">
                <a:solidFill>
                  <a:schemeClr val="tx1"/>
                </a:solidFill>
              </a:rPr>
              <a:t>Η τεχνητή νοημοσύνη μπορεί να δημιουργήσει ακριβείς προβλέψεις σχετικά με τις αποδόσεις και, ενδεχομένως, την ποιότητα του προϊόντος. </a:t>
            </a:r>
          </a:p>
          <a:p>
            <a:pPr algn="just"/>
            <a:r>
              <a:rPr lang="en-US" sz="1800" b="1" dirty="0">
                <a:solidFill>
                  <a:schemeClr val="tx1"/>
                </a:solidFill>
              </a:rPr>
              <a:t>Αυτόνομα αγροτικά ρομπότ και αγροτικός εξοπλισμός: </a:t>
            </a:r>
            <a:r>
              <a:rPr lang="en-US" sz="1800" dirty="0">
                <a:solidFill>
                  <a:schemeClr val="tx1"/>
                </a:solidFill>
              </a:rPr>
              <a:t>Μεταξύ άλλων, η στοχευμένη άρδευση, η εφαρμογή λιπασμάτων και φυτοφαρμάκων, η συλλογή φρούτων και η μεταφορά εξοπλισμού σε ένα αγρόκτημα.</a:t>
            </a:r>
          </a:p>
          <a:p>
            <a:pPr algn="just"/>
            <a:r>
              <a:rPr lang="en-US" sz="1800" dirty="0">
                <a:solidFill>
                  <a:schemeClr val="tx1"/>
                </a:solidFill>
              </a:rPr>
              <a:t>Οι τεχνολογίες τεχνητής νοημοσύνης βασίζονται σε </a:t>
            </a:r>
            <a:r>
              <a:rPr lang="en-US" sz="1800" b="1" dirty="0">
                <a:solidFill>
                  <a:schemeClr val="tx1"/>
                </a:solidFill>
              </a:rPr>
              <a:t>αυτοματοποιημένα συστήματα</a:t>
            </a:r>
            <a:r>
              <a:rPr lang="en-US" sz="1800" dirty="0">
                <a:solidFill>
                  <a:schemeClr val="tx1"/>
                </a:solidFill>
              </a:rPr>
              <a:t>, στη </a:t>
            </a:r>
            <a:r>
              <a:rPr lang="en-US" sz="1800" b="1" dirty="0">
                <a:solidFill>
                  <a:schemeClr val="tx1"/>
                </a:solidFill>
              </a:rPr>
              <a:t>χρήση ρομπότ </a:t>
            </a:r>
            <a:r>
              <a:rPr lang="en-US" sz="1800" dirty="0">
                <a:solidFill>
                  <a:schemeClr val="tx1"/>
                </a:solidFill>
              </a:rPr>
              <a:t>και </a:t>
            </a:r>
            <a:r>
              <a:rPr lang="en-US" sz="1800" b="1" dirty="0">
                <a:solidFill>
                  <a:schemeClr val="tx1"/>
                </a:solidFill>
              </a:rPr>
              <a:t>μη επανδρωμένων αεροσκαφών </a:t>
            </a:r>
            <a:r>
              <a:rPr lang="en-US" sz="1800" dirty="0">
                <a:solidFill>
                  <a:schemeClr val="tx1"/>
                </a:solidFill>
              </a:rPr>
              <a:t>και στην αυξημένη εφαρμογή της παραγωγής δεδομένων μέσω αισθητήρων και αεροφωτογραφιών για καλλιέργειες και χρήση γης μέσω της τεχνολογίας βαθιάς μάθησης.</a:t>
            </a:r>
          </a:p>
          <a:p>
            <a:pPr algn="just"/>
            <a:r>
              <a:rPr lang="en-US" sz="1800" dirty="0">
                <a:solidFill>
                  <a:schemeClr val="tx1"/>
                </a:solidFill>
              </a:rPr>
              <a:t>Είναι σημαντικό οι αγρότες να διαθέτουν σύγχρονη κατάρτιση, ώστε να διασφαλίζεται ότι οι τεχνολογίες χρησιμοποιούνται και συνεχίζουν να βελτιώνονται.</a:t>
            </a:r>
          </a:p>
          <a:p>
            <a:pPr algn="just"/>
            <a:r>
              <a:rPr lang="en-US" sz="1800" dirty="0">
                <a:solidFill>
                  <a:schemeClr val="tx1"/>
                </a:solidFill>
              </a:rPr>
              <a:t>Η έξυπνη γεωργία είναι μια </a:t>
            </a:r>
            <a:r>
              <a:rPr lang="en-US" sz="1800" b="1" dirty="0">
                <a:solidFill>
                  <a:schemeClr val="tx1"/>
                </a:solidFill>
              </a:rPr>
              <a:t>σύγχρονη έννοια διαχείρισης της γεωργίας </a:t>
            </a:r>
            <a:r>
              <a:rPr lang="en-US" sz="1800" dirty="0">
                <a:solidFill>
                  <a:schemeClr val="tx1"/>
                </a:solidFill>
              </a:rPr>
              <a:t>με την τεχνολογία IoT για την αύξηση της παραγωγικότητας στη γεωργία. Με τη χρήση της έξυπνης γεωργίας, οι αγρότες μπορούν να χρησιμοποιούν αποτελεσματικά τα λιπάσματα και άλλους πόρους για να αυξήσουν την ποιότητα και την ποσότητα των καλλιεργειών τους.</a:t>
            </a:r>
            <a:endParaRPr lang="en-GB" sz="1800" dirty="0">
              <a:solidFill>
                <a:schemeClr val="tx1"/>
              </a:solidFill>
            </a:endParaRPr>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1η</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482599"/>
          </a:xfrm>
        </p:spPr>
        <p:txBody>
          <a:bodyPr>
            <a:noAutofit/>
          </a:bodyPr>
          <a:lstStyle/>
          <a:p>
            <a:pPr algn="ctr"/>
            <a:r>
              <a:rPr lang="en-GB" sz="3600" dirty="0"/>
              <a:t>Συστήματα παρακολούθησης</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662031" y="1591468"/>
            <a:ext cx="6469804" cy="4351338"/>
          </a:xfrm>
        </p:spPr>
        <p:txBody>
          <a:bodyPr>
            <a:normAutofit lnSpcReduction="10000"/>
          </a:bodyPr>
          <a:lstStyle/>
          <a:p>
            <a:pPr marL="0" indent="0" algn="ctr">
              <a:buNone/>
            </a:pPr>
            <a:r>
              <a:rPr lang="en-GB" sz="1800" b="1" dirty="0"/>
              <a:t>Τηλεπισκόπηση</a:t>
            </a:r>
          </a:p>
          <a:p>
            <a:pPr algn="just"/>
            <a:r>
              <a:rPr lang="el-GR" sz="1800" dirty="0"/>
              <a:t>Η</a:t>
            </a:r>
            <a:r>
              <a:rPr lang="en-US" sz="1800" dirty="0"/>
              <a:t> τεχνική</a:t>
            </a:r>
            <a:r>
              <a:rPr lang="el-GR" sz="1800" dirty="0"/>
              <a:t> της</a:t>
            </a:r>
            <a:r>
              <a:rPr lang="en-US" sz="1800" dirty="0"/>
              <a:t> απόκτησης πληροφοριών για αντικείμενα στην επιφάνεια της Γης μέσω της ανάλυσης δεδομένων που συλλέγονται από ειδικά όργανα που δεν έχουν φυσική επαφή με τα αντικείμενα. </a:t>
            </a:r>
          </a:p>
          <a:p>
            <a:pPr algn="just"/>
            <a:r>
              <a:rPr lang="en-US" sz="1800" dirty="0"/>
              <a:t>Η τηλεπισκόπηση είναι η συλλογή πληροφοριών για ένα αντικείμενο χωρίς άμεση επαφή με το αντικείμενο μέσω της χρήσης ηλεκτρομαγνητικής ακτινοβολίας.</a:t>
            </a:r>
          </a:p>
          <a:p>
            <a:pPr algn="just"/>
            <a:r>
              <a:rPr lang="en-GB" sz="1800" dirty="0">
                <a:solidFill>
                  <a:srgbClr val="000000"/>
                </a:solidFill>
                <a:effectLst/>
                <a:latin typeface="Minion Pro"/>
                <a:ea typeface="Times New Roman" panose="02020603050405020304" pitchFamily="18" charset="0"/>
                <a:cs typeface="Open Sans" panose="020B0606030504020204" pitchFamily="34" charset="0"/>
              </a:rPr>
              <a:t>Αναφέρεται στη χρήση δορυφορικών ή εναέριων εικόνων, μη επανδρωμένων αεροσκαφών και αισθητήρων για τη συλλογή δεδομένων σχετικά με διάφορες πτυχές της υγείας των καλλιεργειών, των εδαφικών συνθηκών και των περιβαλλοντικών παραγόντων</a:t>
            </a:r>
            <a:r>
              <a:rPr lang="en-US" sz="1800" dirty="0">
                <a:solidFill>
                  <a:srgbClr val="000000"/>
                </a:solidFill>
                <a:effectLst/>
                <a:latin typeface="Minion Pro"/>
                <a:ea typeface="Times New Roman" panose="02020603050405020304" pitchFamily="18" charset="0"/>
                <a:cs typeface="Open Sans" panose="020B0606030504020204" pitchFamily="34" charset="0"/>
              </a:rPr>
              <a:t>.</a:t>
            </a:r>
          </a:p>
          <a:p>
            <a:pPr algn="just"/>
            <a:r>
              <a:rPr lang="en-US" sz="1800" dirty="0"/>
              <a:t>Ο στόχος της χρήσης της τηλεπισκόπησης στον τομέα της γεωργίας είναι η εξέταση των καλλιεργειών από τον ουρανό, προκειμένου να λαμβάνονται καλύτερες αποφάσεις. </a:t>
            </a:r>
            <a:endParaRPr lang="en-GB" sz="1800" dirty="0"/>
          </a:p>
          <a:p>
            <a:pPr algn="ctr"/>
            <a:endParaRPr lang="en-GB" sz="1800" dirty="0"/>
          </a:p>
          <a:p>
            <a:pPr algn="ctr"/>
            <a:endParaRPr lang="en-GB" sz="18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pic>
        <p:nvPicPr>
          <p:cNvPr id="5" name="Picture 4" descr="Diagram of a diagram of a farm&#10;&#10;Description automatically generated">
            <a:extLst>
              <a:ext uri="{FF2B5EF4-FFF2-40B4-BE49-F238E27FC236}">
                <a16:creationId xmlns:a16="http://schemas.microsoft.com/office/drawing/2014/main" id="{097585F6-8F5E-169B-4FA1-E2BF0F5EFDB8}"/>
              </a:ext>
            </a:extLst>
          </p:cNvPr>
          <p:cNvPicPr>
            <a:picLocks noChangeAspect="1"/>
          </p:cNvPicPr>
          <p:nvPr/>
        </p:nvPicPr>
        <p:blipFill>
          <a:blip r:embed="rId2"/>
          <a:stretch>
            <a:fillRect/>
          </a:stretch>
        </p:blipFill>
        <p:spPr>
          <a:xfrm>
            <a:off x="7375116" y="2273315"/>
            <a:ext cx="4606198" cy="3105119"/>
          </a:xfrm>
          <a:prstGeom prst="rect">
            <a:avLst/>
          </a:prstGeom>
        </p:spPr>
      </p:pic>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819150"/>
            <a:ext cx="10056812" cy="600075"/>
          </a:xfrm>
        </p:spPr>
        <p:txBody>
          <a:bodyPr>
            <a:normAutofit/>
          </a:bodyPr>
          <a:lstStyle/>
          <a:p>
            <a:pPr algn="ctr"/>
            <a:r>
              <a:rPr lang="en-GB" sz="3600" dirty="0"/>
              <a:t>Συστήματα παρακολούθησης</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8200" y="1539030"/>
            <a:ext cx="10216902" cy="4076700"/>
          </a:xfrm>
        </p:spPr>
        <p:txBody>
          <a:bodyPr>
            <a:normAutofit lnSpcReduction="10000"/>
          </a:bodyPr>
          <a:lstStyle/>
          <a:p>
            <a:pPr algn="ctr"/>
            <a:r>
              <a:rPr lang="it-IT" sz="1800" b="1" dirty="0"/>
              <a:t>Πώς λειτουργεί;</a:t>
            </a:r>
          </a:p>
          <a:p>
            <a:pPr marL="342900" indent="-342900" algn="just">
              <a:buFont typeface="Arial" panose="020B0604020202020204" pitchFamily="34" charset="0"/>
              <a:buChar char="•"/>
            </a:pPr>
            <a:r>
              <a:rPr lang="en-US" sz="1800" dirty="0"/>
              <a:t>Η ηλεκτρομαγνητική ακτινοβολία (EMR) είναι η βασική ποσότητα ενέργειας που έχει την ικανότητα να παράγει έργο και μετριέται σε τζάουλ.</a:t>
            </a:r>
            <a:endParaRPr lang="el-GR" sz="1800" dirty="0"/>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Η ακτινοβολία μπορεί να μεταδώσει ενέργεια από ένα σώμα σε ένα άλλο χωρίς την παρέμβαση ενός ενδιάμεσου φορέα και διανύοντας εκατομμύρια χιλιόμετρα σε ένα κενό μέσο. Η μέθοδος μεταφοράς ενέργειας μέσω ακτινοβολίας αξιοποιείται επίσης από την τηλεπισκόπηση, η οποία πραγματοποιείται από ένα σώμα προς τον δέκτη (κατάλληλο αισθητήριο όργανο) που λαμβάνει το σήμα.</a:t>
            </a:r>
            <a:endParaRPr lang="el-GR" sz="1800" dirty="0"/>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Ολόκληρο το φάσμα της ηλεκτρικής ακτινοβολίας αποτελεί το ηλεκτρομαγνητικό φάσμα (EMS-Electromagnetic Spectrum). Το φάσμα χωρίζεται σε φασματικές ζώνες, οι οποίες με τη σειρά τους αποτελούνται από μικρές ομάδες συνεχών φασματικών γραμμών. Αυτές οι φασματικές γραμμές είναι το υπεριώδες (UV), το ορατό, το υπέρυθρο (IR) και τα μικροκύματα, εκ των οποίων το ορατό ορίζεται πιο καθαρά από την ανθρώπινη όραση.</a:t>
            </a:r>
          </a:p>
          <a:p>
            <a:pPr marL="342900" indent="-342900" algn="just">
              <a:buFont typeface="Arial" panose="020B0604020202020204" pitchFamily="34" charset="0"/>
              <a:buChar char="•"/>
            </a:pPr>
            <a:endParaRPr lang="it-IT" sz="1800" dirty="0"/>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181223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839788" y="685800"/>
            <a:ext cx="10359515" cy="600074"/>
          </a:xfrm>
        </p:spPr>
        <p:txBody>
          <a:bodyPr>
            <a:normAutofit/>
          </a:bodyPr>
          <a:lstStyle/>
          <a:p>
            <a:pPr algn="ctr"/>
            <a:r>
              <a:rPr lang="en-GB" sz="3600" dirty="0"/>
              <a:t>Συστήματα παρακολούθησης</a:t>
            </a:r>
          </a:p>
        </p:txBody>
      </p:sp>
      <p:sp>
        <p:nvSpPr>
          <p:cNvPr id="9" name="Segnaposto testo 8">
            <a:extLst>
              <a:ext uri="{FF2B5EF4-FFF2-40B4-BE49-F238E27FC236}">
                <a16:creationId xmlns:a16="http://schemas.microsoft.com/office/drawing/2014/main" id="{D8B43516-8517-284F-3974-9A46EF274351}"/>
              </a:ext>
            </a:extLst>
          </p:cNvPr>
          <p:cNvSpPr>
            <a:spLocks noGrp="1"/>
          </p:cNvSpPr>
          <p:nvPr>
            <p:ph type="body" sz="half" idx="2"/>
          </p:nvPr>
        </p:nvSpPr>
        <p:spPr>
          <a:xfrm>
            <a:off x="511028" y="1754412"/>
            <a:ext cx="6239743" cy="3898480"/>
          </a:xfrm>
        </p:spPr>
        <p:txBody>
          <a:bodyPr>
            <a:normAutofit fontScale="92500" lnSpcReduction="10000"/>
          </a:bodyPr>
          <a:lstStyle/>
          <a:p>
            <a:pPr marL="285750" indent="-285750" algn="just">
              <a:buFont typeface="Arial" panose="020B0604020202020204" pitchFamily="34" charset="0"/>
              <a:buChar char="•"/>
            </a:pPr>
            <a:r>
              <a:rPr lang="en-US" sz="1800" dirty="0"/>
              <a:t>Το υπεριώδες κανάλι βρίσκεται μεταξύ των ακτίνων Χ και του ορατού φωτός στο ηλεκτρομαγνητικό φάσμα, με μήκη κύματος από 0,01 έως 0,40 </a:t>
            </a:r>
            <a:r>
              <a:rPr lang="en-US" sz="1800" dirty="0" err="1"/>
              <a:t>μm </a:t>
            </a:r>
            <a:r>
              <a:rPr lang="en-US" sz="1800" dirty="0"/>
              <a:t>και χωρίζεται σε μακρινό υπεριώδες (0,01-0,20 </a:t>
            </a:r>
            <a:r>
              <a:rPr lang="en-US" sz="1800" dirty="0" err="1"/>
              <a:t>μm</a:t>
            </a:r>
            <a:r>
              <a:rPr lang="en-US" sz="1800" dirty="0"/>
              <a:t>), μεσαίο υπεριώδες (0,20-0,30 </a:t>
            </a:r>
            <a:r>
              <a:rPr lang="en-US" sz="1800" dirty="0" err="1"/>
              <a:t>μm</a:t>
            </a:r>
            <a:r>
              <a:rPr lang="en-US" sz="1800" dirty="0"/>
              <a:t>) και κοντινό υπεριώδες (0,30-0,40 </a:t>
            </a:r>
            <a:r>
              <a:rPr lang="en-US" sz="1800" dirty="0" err="1"/>
              <a:t>μm</a:t>
            </a:r>
            <a:r>
              <a:rPr lang="en-US" sz="1800" dirty="0"/>
              <a:t>).</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Το ορατό κανάλι, με μήκος κύματος από 0,40 έως 0,70 </a:t>
            </a:r>
            <a:r>
              <a:rPr lang="en-US" sz="1800" dirty="0" err="1"/>
              <a:t>μm</a:t>
            </a:r>
            <a:r>
              <a:rPr lang="en-US" sz="1800" dirty="0"/>
              <a:t>, έχει όρια που καθορίζονται από την ανθρώπινη όραση.</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Το λευκό χρώμα του φωτός προέρχεται από ένα μείγμα έξι χρωμάτων, τα οποία είναι το βιολετί, το μπλε, το πράσινο, το κίτρινο, το πορτοκαλί και το κόκκινο. Αλλά τα βασικά χρώματα του ορατού φωτός είναι το μπλε (0,40-0,50 </a:t>
            </a:r>
            <a:r>
              <a:rPr lang="en-US" sz="1800" dirty="0" err="1"/>
              <a:t>μm</a:t>
            </a:r>
            <a:r>
              <a:rPr lang="en-US" sz="1800" dirty="0"/>
              <a:t>), το πράσινο (0,50-0,60 </a:t>
            </a:r>
            <a:r>
              <a:rPr lang="en-US" sz="1800" dirty="0" err="1"/>
              <a:t>μm</a:t>
            </a:r>
            <a:r>
              <a:rPr lang="en-US" sz="1800" dirty="0"/>
              <a:t>) και το κόκκινο (0,60-0,70 </a:t>
            </a:r>
            <a:r>
              <a:rPr lang="en-US" sz="1800" dirty="0" err="1"/>
              <a:t>μm), </a:t>
            </a:r>
            <a:r>
              <a:rPr lang="en-US" sz="1800" dirty="0"/>
              <a:t>και από τα οποία, με κατάλληλο συνδυασμό, προέρχονται όλα τα υπόλοιπα. </a:t>
            </a:r>
            <a:endParaRPr lang="en-GB" sz="1800" dirty="0"/>
          </a:p>
        </p:txBody>
      </p:sp>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a:t>
            </a:r>
            <a:r>
              <a:rPr lang="el-GR" dirty="0"/>
              <a:t> /</a:t>
            </a:r>
            <a:r>
              <a:rPr lang="en-US" dirty="0"/>
              <a:t> Μα</a:t>
            </a:r>
            <a:r>
              <a:rPr lang="en-US" dirty="0" err="1"/>
              <a:t>θησι</a:t>
            </a:r>
            <a:r>
              <a:rPr lang="en-US" dirty="0"/>
              <a:t>ακή</a:t>
            </a:r>
            <a:r>
              <a:rPr lang="el-GR" dirty="0"/>
              <a:t> Ενότητα</a:t>
            </a:r>
            <a:r>
              <a:rPr lang="en-US" dirty="0"/>
              <a:t>: </a:t>
            </a:r>
            <a:r>
              <a:rPr lang="en-US" dirty="0" err="1"/>
              <a:t>Ενσωμάτωση</a:t>
            </a:r>
            <a:r>
              <a:rPr lang="en-US" dirty="0"/>
              <a:t> </a:t>
            </a:r>
            <a:r>
              <a:rPr lang="en-US" dirty="0" err="1"/>
              <a:t>ψηφι</a:t>
            </a:r>
            <a:r>
              <a:rPr lang="en-US" dirty="0"/>
              <a:t>ακών τεχνολογιών για αποτελεσματική διαχείριση γεωργικών εκμεταλλεύσεων / Υποενότητα: </a:t>
            </a:r>
            <a:r>
              <a:rPr lang="el-GR" dirty="0"/>
              <a:t>2</a:t>
            </a:r>
            <a:r>
              <a:rPr lang="en-US" dirty="0"/>
              <a:t>η</a:t>
            </a: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1CFCB85F-8FFC-77FF-45C8-F9E158F67C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0772" y="2147982"/>
            <a:ext cx="5046479" cy="3346260"/>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1847</TotalTime>
  <Words>5698</Words>
  <Application>Microsoft Office PowerPoint</Application>
  <PresentationFormat>Widescreen</PresentationFormat>
  <Paragraphs>310</Paragraphs>
  <Slides>43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Minion Pro</vt:lpstr>
      <vt:lpstr>Times New Roman</vt:lpstr>
      <vt:lpstr>Wingdings</vt:lpstr>
      <vt:lpstr>Tema1</vt:lpstr>
      <vt:lpstr>PowerPoint Presentation</vt:lpstr>
      <vt:lpstr>Μάθημα: (HEI-B3) Ενότητα: (Ψηφιακές τεχνολογίες και τεχνητή νοημοσύνη) Διδακτική ενότητα: (Ενσωμάτωση ψηφιακών τεχνολογιών για την αποτελεσματική διαχείριση γεωργικών εκμεταλλεύσεων)</vt:lpstr>
      <vt:lpstr>Εισαγωγή στην έξυπνη γεωργία</vt:lpstr>
      <vt:lpstr>Εισαγωγή στην έξυπνη γεωργία</vt:lpstr>
      <vt:lpstr>Εισαγωγή στην έξυπνη γεωργία</vt:lpstr>
      <vt:lpstr>Εισαγωγή στην έξυπνη γεωργία</vt:lpstr>
      <vt:lpstr>Συστήματα παρακολούθησης</vt:lpstr>
      <vt:lpstr>Συστήματα παρακολούθησης</vt:lpstr>
      <vt:lpstr>Συστήματα παρακολούθησης</vt:lpstr>
      <vt:lpstr>Συστήματα παρακολούθησης </vt:lpstr>
      <vt:lpstr>Σύστημα παρακολούθησης</vt:lpstr>
      <vt:lpstr>Συστήματα παρακολούθησης</vt:lpstr>
      <vt:lpstr>Συστήματα παρακολούθησης</vt:lpstr>
      <vt:lpstr>Σύστημα παρακολούθησης</vt:lpstr>
      <vt:lpstr>Συστήματα παρακολούθησης</vt:lpstr>
      <vt:lpstr>Συστήματα παρακολούθησης</vt:lpstr>
      <vt:lpstr>Σύγχρονες μέθοδοι καλλιέργειας</vt:lpstr>
      <vt:lpstr>Σύγχρονες μέθοδοι καλλιέργειας</vt:lpstr>
      <vt:lpstr>Σύγχρονες μέθοδοι καλλιέργειας</vt:lpstr>
      <vt:lpstr>Σύγχρονες γεωργικές λύσεις</vt:lpstr>
      <vt:lpstr>Σύγχρονες γεωργικές λύσεις</vt:lpstr>
      <vt:lpstr>Σύγχρονες γεωργικές λύσεις</vt:lpstr>
      <vt:lpstr>Σύγχρονες γεωργικές λύσεις</vt:lpstr>
      <vt:lpstr>Σύγχρονες γεωργικές λύσεις</vt:lpstr>
      <vt:lpstr>Σύγχρονες γεωργικές λύσεις</vt:lpstr>
      <vt:lpstr>Μελέτες περιπτώσεων</vt:lpstr>
      <vt:lpstr>Μελέτες περιπτώσεων</vt:lpstr>
      <vt:lpstr>Μελέτες περιπτώσεων</vt:lpstr>
      <vt:lpstr>Μελέτες περιπτώσεων</vt:lpstr>
      <vt:lpstr>Μελέτες περιπτώσεων</vt:lpstr>
      <vt:lpstr>Μελέτες περιπτώσεων</vt:lpstr>
      <vt:lpstr>Μελέτες περιπτώσεων </vt:lpstr>
      <vt:lpstr>Μελέτες περιπτώσεων</vt:lpstr>
      <vt:lpstr>Μελέτες περιπτώσεων</vt:lpstr>
      <vt:lpstr>Μελέτες περιπτώσεων</vt:lpstr>
      <vt:lpstr>Μελέτες περιπτώσεων</vt:lpstr>
      <vt:lpstr>Μελέτες περιπτώσεων</vt:lpstr>
      <vt:lpstr>Μελέτες περιπτώσεων</vt:lpstr>
      <vt:lpstr>Μελέτες περιπτώσεων</vt:lpstr>
      <vt:lpstr>Μελέτες περιπτώσεων</vt:lpstr>
      <vt:lpstr>Μελέτες περιπτώσεων</vt:lpstr>
      <vt:lpstr>Συμπεράσματα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docId:D2978CDE5F6874F86B01E3C4F8444E67</cp:keywords>
  <cp:lastModifiedBy>Dimitris Michas</cp:lastModifiedBy>
  <cp:revision>125</cp:revision>
  <dcterms:created xsi:type="dcterms:W3CDTF">2022-08-02T09:54:50Z</dcterms:created>
  <dcterms:modified xsi:type="dcterms:W3CDTF">2024-04-29T14:15:15Z</dcterms:modified>
</cp:coreProperties>
</file>