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44"/>
  </p:notesMasterIdLst>
  <p:sldIdLst>
    <p:sldId id="265" r:id="rId2"/>
    <p:sldId id="256" r:id="rId3"/>
    <p:sldId id="260" r:id="rId4"/>
    <p:sldId id="269" r:id="rId5"/>
    <p:sldId id="267" r:id="rId6"/>
    <p:sldId id="268" r:id="rId7"/>
    <p:sldId id="263" r:id="rId8"/>
    <p:sldId id="261" r:id="rId9"/>
    <p:sldId id="271" r:id="rId10"/>
    <p:sldId id="270" r:id="rId11"/>
    <p:sldId id="272" r:id="rId12"/>
    <p:sldId id="277" r:id="rId13"/>
    <p:sldId id="282" r:id="rId14"/>
    <p:sldId id="284" r:id="rId15"/>
    <p:sldId id="285" r:id="rId16"/>
    <p:sldId id="286" r:id="rId17"/>
    <p:sldId id="287"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2" r:id="rId33"/>
    <p:sldId id="303" r:id="rId34"/>
    <p:sldId id="304" r:id="rId35"/>
    <p:sldId id="305" r:id="rId36"/>
    <p:sldId id="306" r:id="rId37"/>
    <p:sldId id="307" r:id="rId38"/>
    <p:sldId id="308" r:id="rId39"/>
    <p:sldId id="316" r:id="rId40"/>
    <p:sldId id="317" r:id="rId41"/>
    <p:sldId id="318" r:id="rId42"/>
    <p:sldId id="266" r:id="rId4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94" autoAdjust="0"/>
    <p:restoredTop sz="92479" autoAdjust="0"/>
  </p:normalViewPr>
  <p:slideViewPr>
    <p:cSldViewPr snapToGrid="0">
      <p:cViewPr varScale="1">
        <p:scale>
          <a:sx n="105" d="100"/>
          <a:sy n="105" d="100"/>
        </p:scale>
        <p:origin x="123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oannis Thermos" userId="0b87edb5547b8f91" providerId="LiveId" clId="{93B8956D-FF9E-4958-8913-E6D2BBA172C3}"/>
    <pc:docChg chg="delSld">
      <pc:chgData name="Ioannis Thermos" userId="0b87edb5547b8f91" providerId="LiveId" clId="{93B8956D-FF9E-4958-8913-E6D2BBA172C3}" dt="2024-03-15T11:45:24.026" v="7" actId="47"/>
      <pc:docMkLst>
        <pc:docMk/>
      </pc:docMkLst>
      <pc:sldChg chg="del">
        <pc:chgData name="Ioannis Thermos" userId="0b87edb5547b8f91" providerId="LiveId" clId="{93B8956D-FF9E-4958-8913-E6D2BBA172C3}" dt="2024-03-15T11:45:24.026" v="7" actId="47"/>
        <pc:sldMkLst>
          <pc:docMk/>
          <pc:sldMk cId="4000568035" sldId="266"/>
        </pc:sldMkLst>
      </pc:sldChg>
      <pc:sldChg chg="del">
        <pc:chgData name="Ioannis Thermos" userId="0b87edb5547b8f91" providerId="LiveId" clId="{93B8956D-FF9E-4958-8913-E6D2BBA172C3}" dt="2024-03-15T11:45:17.234" v="0" actId="47"/>
        <pc:sldMkLst>
          <pc:docMk/>
          <pc:sldMk cId="3054557481" sldId="305"/>
        </pc:sldMkLst>
      </pc:sldChg>
      <pc:sldChg chg="del">
        <pc:chgData name="Ioannis Thermos" userId="0b87edb5547b8f91" providerId="LiveId" clId="{93B8956D-FF9E-4958-8913-E6D2BBA172C3}" dt="2024-03-15T11:45:18.604" v="1" actId="47"/>
        <pc:sldMkLst>
          <pc:docMk/>
          <pc:sldMk cId="1160261707" sldId="306"/>
        </pc:sldMkLst>
      </pc:sldChg>
      <pc:sldChg chg="del">
        <pc:chgData name="Ioannis Thermos" userId="0b87edb5547b8f91" providerId="LiveId" clId="{93B8956D-FF9E-4958-8913-E6D2BBA172C3}" dt="2024-03-15T11:45:19.496" v="2" actId="47"/>
        <pc:sldMkLst>
          <pc:docMk/>
          <pc:sldMk cId="2862706490" sldId="307"/>
        </pc:sldMkLst>
      </pc:sldChg>
      <pc:sldChg chg="del">
        <pc:chgData name="Ioannis Thermos" userId="0b87edb5547b8f91" providerId="LiveId" clId="{93B8956D-FF9E-4958-8913-E6D2BBA172C3}" dt="2024-03-15T11:45:20.340" v="3" actId="47"/>
        <pc:sldMkLst>
          <pc:docMk/>
          <pc:sldMk cId="4100524149" sldId="308"/>
        </pc:sldMkLst>
      </pc:sldChg>
      <pc:sldChg chg="del">
        <pc:chgData name="Ioannis Thermos" userId="0b87edb5547b8f91" providerId="LiveId" clId="{93B8956D-FF9E-4958-8913-E6D2BBA172C3}" dt="2024-03-15T11:45:21.316" v="4" actId="47"/>
        <pc:sldMkLst>
          <pc:docMk/>
          <pc:sldMk cId="3328939095" sldId="316"/>
        </pc:sldMkLst>
      </pc:sldChg>
      <pc:sldChg chg="del">
        <pc:chgData name="Ioannis Thermos" userId="0b87edb5547b8f91" providerId="LiveId" clId="{93B8956D-FF9E-4958-8913-E6D2BBA172C3}" dt="2024-03-15T11:45:22.651" v="5" actId="47"/>
        <pc:sldMkLst>
          <pc:docMk/>
          <pc:sldMk cId="4072289929" sldId="317"/>
        </pc:sldMkLst>
      </pc:sldChg>
      <pc:sldChg chg="del">
        <pc:chgData name="Ioannis Thermos" userId="0b87edb5547b8f91" providerId="LiveId" clId="{93B8956D-FF9E-4958-8913-E6D2BBA172C3}" dt="2024-03-15T11:45:23.489" v="6" actId="47"/>
        <pc:sldMkLst>
          <pc:docMk/>
          <pc:sldMk cId="548581364" sldId="31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30/04/2024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Στην εικόνα, μπορούμε να δούμε περιπτώσεις που χρησιμοποιούμε τα </a:t>
            </a:r>
            <a:r>
              <a:rPr lang="en-US" dirty="0"/>
              <a:t>robots, </a:t>
            </a:r>
            <a:r>
              <a:rPr lang="el-GR" dirty="0"/>
              <a:t>και τα </a:t>
            </a:r>
            <a:r>
              <a:rPr lang="en-US" dirty="0"/>
              <a:t>drones</a:t>
            </a:r>
            <a:r>
              <a:rPr lang="el-GR" dirty="0"/>
              <a:t> στην γεωργία. </a:t>
            </a:r>
            <a:r>
              <a:rPr lang="en-US" b="1" dirty="0"/>
              <a:t>Robots:</a:t>
            </a:r>
            <a:r>
              <a:rPr lang="el-GR" b="1" dirty="0"/>
              <a:t> </a:t>
            </a:r>
            <a:r>
              <a:rPr lang="el-GR" b="0" dirty="0"/>
              <a:t>αυτόματα συστήματα συγκομιδής, έλεγχος ζιζανίων,</a:t>
            </a:r>
            <a:r>
              <a:rPr lang="en-US" b="0" dirty="0"/>
              <a:t> </a:t>
            </a:r>
            <a:r>
              <a:rPr lang="el-GR" b="0" dirty="0"/>
              <a:t>αυτόνομα συστήματα πλοήγησης στους αγρούς</a:t>
            </a:r>
            <a:r>
              <a:rPr lang="en-US" b="0" dirty="0"/>
              <a:t>, </a:t>
            </a:r>
            <a:r>
              <a:rPr lang="el-GR" b="0" dirty="0"/>
              <a:t>κούρεμα, κλάδεμα, σπορά, ψεκασμός και αραίωση</a:t>
            </a:r>
            <a:r>
              <a:rPr lang="en-US" b="0" dirty="0"/>
              <a:t>, </a:t>
            </a:r>
            <a:r>
              <a:rPr lang="el-GR" b="0" dirty="0"/>
              <a:t>Φυτώρια</a:t>
            </a:r>
            <a:r>
              <a:rPr lang="en-US" b="0" dirty="0"/>
              <a:t>, </a:t>
            </a:r>
            <a:r>
              <a:rPr lang="el-GR" b="0" dirty="0"/>
              <a:t>Εφαρμογή σε </a:t>
            </a:r>
            <a:r>
              <a:rPr lang="el-GR" b="0" dirty="0" err="1"/>
              <a:t>αροτραίες</a:t>
            </a:r>
            <a:r>
              <a:rPr lang="el-GR" b="0" dirty="0"/>
              <a:t> καλλιέργειες, αμπελώνες και οπωρώνες διαλογή και συσκευασία</a:t>
            </a:r>
            <a:r>
              <a:rPr lang="en-US" b="0" dirty="0"/>
              <a:t> ,</a:t>
            </a:r>
            <a:r>
              <a:rPr lang="el-GR" b="0" dirty="0"/>
              <a:t>πλατφόρμες γεωργικών ρομπότ</a:t>
            </a:r>
            <a:r>
              <a:rPr lang="en-US" b="0" dirty="0"/>
              <a:t>. </a:t>
            </a:r>
            <a:r>
              <a:rPr lang="en-US" b="1" dirty="0"/>
              <a:t>Drones: </a:t>
            </a:r>
            <a:r>
              <a:rPr lang="el-GR" b="0" dirty="0"/>
              <a:t>γεωργία ακριβείας</a:t>
            </a:r>
            <a:r>
              <a:rPr lang="en-US" b="0" dirty="0"/>
              <a:t> </a:t>
            </a:r>
            <a:r>
              <a:rPr lang="el-GR" b="0" dirty="0"/>
              <a:t>έρευνα αγροτικής γης</a:t>
            </a:r>
            <a:r>
              <a:rPr lang="en-US" b="0" dirty="0"/>
              <a:t>, </a:t>
            </a:r>
            <a:r>
              <a:rPr lang="el-GR" b="0" dirty="0" err="1"/>
              <a:t>τηλεπισκόπηση</a:t>
            </a:r>
            <a:r>
              <a:rPr lang="el-GR" b="0" dirty="0"/>
              <a:t> και χαρτογράφηση χωραφιών, καλλιεργειών και γης</a:t>
            </a:r>
            <a:r>
              <a:rPr lang="en-US" b="0" dirty="0"/>
              <a:t>, </a:t>
            </a:r>
            <a:r>
              <a:rPr lang="el-GR" b="0" dirty="0" err="1"/>
              <a:t>πολυφασµατικές</a:t>
            </a:r>
            <a:r>
              <a:rPr lang="el-GR" b="0" dirty="0"/>
              <a:t> µ</a:t>
            </a:r>
            <a:r>
              <a:rPr lang="el-GR" b="0" dirty="0" err="1"/>
              <a:t>ετρήσεις</a:t>
            </a:r>
            <a:r>
              <a:rPr lang="el-GR" b="0" dirty="0"/>
              <a:t> για την ανάπτυξη της γης σε </a:t>
            </a:r>
            <a:r>
              <a:rPr lang="el-GR" b="0" dirty="0" err="1"/>
              <a:t>συγκεκριµένους</a:t>
            </a:r>
            <a:r>
              <a:rPr lang="el-GR" b="0" dirty="0"/>
              <a:t> τόπους</a:t>
            </a:r>
            <a:r>
              <a:rPr lang="en-US" b="0" dirty="0"/>
              <a:t>, </a:t>
            </a:r>
            <a:r>
              <a:rPr lang="el-GR" b="0" dirty="0"/>
              <a:t>ανάλυση του εδάφους, της υγείας και της ευρωστίας των </a:t>
            </a:r>
            <a:r>
              <a:rPr lang="el-GR" b="0" dirty="0" err="1"/>
              <a:t>καλλιεργειώνγεωργική</a:t>
            </a:r>
            <a:r>
              <a:rPr lang="el-GR" b="0" dirty="0"/>
              <a:t> ανάπτυξη, άρδευση και διαχείριση θρεπτικών στοιχείων μετρήσεις λιπασμάτων και </a:t>
            </a:r>
            <a:r>
              <a:rPr lang="el-GR" b="0" dirty="0" err="1"/>
              <a:t>φυτοφαρμάκωνεκτίμηση</a:t>
            </a:r>
            <a:r>
              <a:rPr lang="el-GR" b="0" dirty="0"/>
              <a:t> περιβαλλοντικών επιπτώσεων και έρευνα κινδύνου πλημμύρας</a:t>
            </a:r>
            <a:endParaRPr lang="el-GR" b="1" dirty="0"/>
          </a:p>
        </p:txBody>
      </p:sp>
      <p:sp>
        <p:nvSpPr>
          <p:cNvPr id="4" name="Slide Number Placeholder 3"/>
          <p:cNvSpPr>
            <a:spLocks noGrp="1"/>
          </p:cNvSpPr>
          <p:nvPr>
            <p:ph type="sldNum" sz="quarter" idx="5"/>
          </p:nvPr>
        </p:nvSpPr>
        <p:spPr/>
        <p:txBody>
          <a:bodyPr/>
          <a:lstStyle/>
          <a:p>
            <a:fld id="{C6235AB5-D1E5-48C5-AA88-978DACDF2927}" type="slidenum">
              <a:rPr lang="en-GB" smtClean="0"/>
              <a:t>5</a:t>
            </a:fld>
            <a:endParaRPr lang="en-GB"/>
          </a:p>
        </p:txBody>
      </p:sp>
    </p:spTree>
    <p:extLst>
      <p:ext uri="{BB962C8B-B14F-4D97-AF65-F5344CB8AC3E}">
        <p14:creationId xmlns:p14="http://schemas.microsoft.com/office/powerpoint/2010/main" val="1474211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Bef>
                <a:spcPts val="600"/>
              </a:spcBef>
              <a:spcAft>
                <a:spcPts val="600"/>
              </a:spcAft>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Το ξέρατε;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Οι πρώτες χαρτογραφήσεις παραγωγής με αισθητήρες τοποθετημένους σε θεριζοαλωνιστικές μηχανές ξεκίνησαν στις αρχές της δεκαετίας του 1990. Οι πρώτες εφαρμογές ήταν σε θεριζοαλωνιστικές μηχανές και εφαρμόστηκαν σε χωράφια στο Ηνωμένο Βασίλειο. Οι πρώτες εφαρμογές κατέδειξαν τη μεγάλη μεταβλητότητα της παραγωγής και τη χρησιμότητα της εφαρμογής της γεωργίας ακριβείας. Αισθητήρες για πολλές άλλες καλλιέργειες άρχισαν να παράγονται στα τέλη της δεκαετίας του 1990, π.χ. για βαμβάκι, πατάτες, τεύτλα, βιομηχανικές τομάτες, αλλά και εφαρμογές σε δενδρώδεις καλλιέργειες και κηπευτικά.</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l-GR" dirty="0"/>
          </a:p>
        </p:txBody>
      </p:sp>
      <p:sp>
        <p:nvSpPr>
          <p:cNvPr id="4" name="Slide Number Placeholder 3"/>
          <p:cNvSpPr>
            <a:spLocks noGrp="1"/>
          </p:cNvSpPr>
          <p:nvPr>
            <p:ph type="sldNum" sz="quarter" idx="5"/>
          </p:nvPr>
        </p:nvSpPr>
        <p:spPr/>
        <p:txBody>
          <a:bodyPr/>
          <a:lstStyle/>
          <a:p>
            <a:fld id="{C6235AB5-D1E5-48C5-AA88-978DACDF2927}" type="slidenum">
              <a:rPr lang="en-GB" smtClean="0"/>
              <a:t>22</a:t>
            </a:fld>
            <a:endParaRPr lang="en-GB"/>
          </a:p>
        </p:txBody>
      </p:sp>
    </p:spTree>
    <p:extLst>
      <p:ext uri="{BB962C8B-B14F-4D97-AF65-F5344CB8AC3E}">
        <p14:creationId xmlns:p14="http://schemas.microsoft.com/office/powerpoint/2010/main" val="655161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C6235AB5-D1E5-48C5-AA88-978DACDF2927}" type="slidenum">
              <a:rPr lang="en-GB" smtClean="0"/>
              <a:t>33</a:t>
            </a:fld>
            <a:endParaRPr lang="en-GB"/>
          </a:p>
        </p:txBody>
      </p:sp>
    </p:spTree>
    <p:extLst>
      <p:ext uri="{BB962C8B-B14F-4D97-AF65-F5344CB8AC3E}">
        <p14:creationId xmlns:p14="http://schemas.microsoft.com/office/powerpoint/2010/main" val="4240196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Κάντε κλικ για να τροποποιήσετε το στυλ του τίτλου του σχήματος</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Ενότητα</a:t>
            </a:r>
            <a:r>
              <a:rPr lang="en-US" dirty="0"/>
              <a:t>: XXXXXXX / </a:t>
            </a:r>
            <a:r>
              <a:rPr lang="en-US" b="1" dirty="0"/>
              <a:t>Μαθησιακή Ενότητα</a:t>
            </a:r>
            <a:r>
              <a:rPr lang="en-US" dirty="0"/>
              <a:t>: YYYYYYYYY / </a:t>
            </a:r>
            <a:r>
              <a:rPr lang="en-US" b="1" dirty="0"/>
              <a:t>Υποενότητα</a:t>
            </a:r>
            <a:r>
              <a:rPr lang="en-US" dirty="0"/>
              <a:t>: ZZZZZZZZZZ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t>‹#›</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3.xml"/><Relationship Id="rId1" Type="http://schemas.openxmlformats.org/officeDocument/2006/relationships/video" Target="https://www.youtube.com/embed/kEa2z9POw6M?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15.xml"/><Relationship Id="rId1" Type="http://schemas.openxmlformats.org/officeDocument/2006/relationships/video" Target="https://www.youtube.com/embed/AHVr3wderFg?feature=oembed"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15.xml"/><Relationship Id="rId1" Type="http://schemas.openxmlformats.org/officeDocument/2006/relationships/video" Target="https://www.youtube.com/embed/97JZMrnRnYM?feature=oembed"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838200" y="681038"/>
            <a:ext cx="10515600" cy="600074"/>
          </a:xfrm>
        </p:spPr>
        <p:txBody>
          <a:bodyPr>
            <a:normAutofit/>
          </a:bodyPr>
          <a:lstStyle/>
          <a:p>
            <a:pPr algn="ctr"/>
            <a:r>
              <a:rPr lang="en-GB" sz="3600" dirty="0"/>
              <a:t>Αυτοματισμός με PLC</a:t>
            </a:r>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2</a:t>
            </a:r>
            <a:r>
              <a:rPr lang="en-US" dirty="0"/>
              <a:t>η</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fld id="{519954A3-9DFD-4C44-94BA-B95130A3BA1C}" type="slidenum">
              <a:rPr lang="en-US" smtClean="0"/>
              <a:t>10</a:t>
            </a:fld>
            <a:endParaRPr lang="en-US" dirty="0"/>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1081478" y="1423552"/>
            <a:ext cx="10174786" cy="4394200"/>
          </a:xfrm>
        </p:spPr>
        <p:txBody>
          <a:bodyPr>
            <a:normAutofit/>
          </a:bodyPr>
          <a:lstStyle/>
          <a:p>
            <a:pPr marL="0" indent="0" algn="just">
              <a:lnSpc>
                <a:spcPct val="115000"/>
              </a:lnSpc>
              <a:spcBef>
                <a:spcPts val="600"/>
              </a:spcBef>
              <a:spcAft>
                <a:spcPts val="6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Οι </a:t>
            </a:r>
            <a:r>
              <a:rPr lang="en-US" sz="1800" b="1" dirty="0">
                <a:effectLst/>
                <a:latin typeface="Calibri" panose="020F0502020204030204" pitchFamily="34" charset="0"/>
                <a:ea typeface="Calibri" panose="020F0502020204030204" pitchFamily="34" charset="0"/>
                <a:cs typeface="Calibri" panose="020F0502020204030204" pitchFamily="34" charset="0"/>
              </a:rPr>
              <a:t>προγραμματιζόμενοι λογικοί ελεγκτές (PLC</a:t>
            </a:r>
            <a:r>
              <a:rPr lang="en-US" sz="1800" dirty="0">
                <a:effectLst/>
                <a:latin typeface="Calibri" panose="020F0502020204030204" pitchFamily="34" charset="0"/>
                <a:ea typeface="Calibri" panose="020F0502020204030204" pitchFamily="34" charset="0"/>
                <a:cs typeface="Calibri" panose="020F0502020204030204" pitchFamily="34" charset="0"/>
              </a:rPr>
              <a:t>) ή </a:t>
            </a:r>
            <a:r>
              <a:rPr lang="en-US" sz="1800" b="1" dirty="0">
                <a:effectLst/>
                <a:latin typeface="Calibri" panose="020F0502020204030204" pitchFamily="34" charset="0"/>
                <a:ea typeface="Calibri" panose="020F0502020204030204" pitchFamily="34" charset="0"/>
                <a:cs typeface="Calibri" panose="020F0502020204030204" pitchFamily="34" charset="0"/>
              </a:rPr>
              <a:t>λογικοί ελεγκτές</a:t>
            </a:r>
            <a:r>
              <a:rPr lang="en-US" sz="1800" dirty="0">
                <a:effectLst/>
                <a:latin typeface="Calibri" panose="020F0502020204030204" pitchFamily="34" charset="0"/>
                <a:ea typeface="Calibri" panose="020F0502020204030204" pitchFamily="34" charset="0"/>
                <a:cs typeface="Calibri" panose="020F0502020204030204" pitchFamily="34" charset="0"/>
              </a:rPr>
              <a:t>, είναι ελεγκτές που μπορούν να προγραμματιστούν και ανήκουν στην οικογένεια των ηλεκτρονικών υπολογιστών (ειδικής χρήσης).  </a:t>
            </a:r>
          </a:p>
          <a:p>
            <a:pPr marL="0" indent="0" algn="just">
              <a:lnSpc>
                <a:spcPct val="115000"/>
              </a:lnSpc>
              <a:spcBef>
                <a:spcPts val="600"/>
              </a:spcBef>
              <a:spcAft>
                <a:spcPts val="6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Έ</a:t>
            </a:r>
            <a:r>
              <a:rPr lang="el-GR" sz="1800" dirty="0">
                <a:latin typeface="Calibri" panose="020F0502020204030204" pitchFamily="34" charset="0"/>
                <a:ea typeface="Calibri" panose="020F0502020204030204" pitchFamily="34" charset="0"/>
                <a:cs typeface="Calibri" panose="020F0502020204030204" pitchFamily="34" charset="0"/>
              </a:rPr>
              <a:t>να</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a:effectLst/>
                <a:latin typeface="Calibri" panose="020F0502020204030204" pitchFamily="34" charset="0"/>
                <a:ea typeface="Calibri" panose="020F0502020204030204" pitchFamily="34" charset="0"/>
                <a:cs typeface="Calibri" panose="020F0502020204030204" pitchFamily="34" charset="0"/>
              </a:rPr>
              <a:t>PLC</a:t>
            </a: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algn="just">
              <a:lnSpc>
                <a:spcPct val="115000"/>
              </a:lnSpc>
              <a:spcBef>
                <a:spcPts val="600"/>
              </a:spcBef>
              <a:spcAft>
                <a:spcPts val="6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Παρακολουθεί τις εισόδους </a:t>
            </a:r>
            <a:r>
              <a:rPr lang="en-US" sz="1800" dirty="0">
                <a:effectLst/>
                <a:latin typeface="Calibri" panose="020F0502020204030204" pitchFamily="34" charset="0"/>
                <a:ea typeface="Calibri" panose="020F0502020204030204" pitchFamily="34" charset="0"/>
                <a:cs typeface="Calibri" panose="020F0502020204030204" pitchFamily="34" charset="0"/>
              </a:rPr>
              <a:t>(διακόπτες, αισθητήρες κ.λπ.)</a:t>
            </a:r>
          </a:p>
          <a:p>
            <a:pPr algn="just">
              <a:lnSpc>
                <a:spcPct val="115000"/>
              </a:lnSpc>
              <a:spcBef>
                <a:spcPts val="600"/>
              </a:spcBef>
              <a:spcAft>
                <a:spcPts val="6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Λαμβάνει αποφάσεις </a:t>
            </a:r>
            <a:r>
              <a:rPr lang="en-US" sz="1800" dirty="0">
                <a:effectLst/>
                <a:latin typeface="Calibri" panose="020F0502020204030204" pitchFamily="34" charset="0"/>
                <a:ea typeface="Calibri" panose="020F0502020204030204" pitchFamily="34" charset="0"/>
                <a:cs typeface="Calibri" panose="020F0502020204030204" pitchFamily="34" charset="0"/>
              </a:rPr>
              <a:t>με βάση το πρόγραμμά του</a:t>
            </a:r>
          </a:p>
          <a:p>
            <a:pPr algn="just">
              <a:lnSpc>
                <a:spcPct val="115000"/>
              </a:lnSpc>
              <a:spcBef>
                <a:spcPts val="600"/>
              </a:spcBef>
              <a:spcAft>
                <a:spcPts val="6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Ελέγχει τις εξόδους </a:t>
            </a:r>
            <a:r>
              <a:rPr lang="en-US" sz="1800" dirty="0">
                <a:effectLst/>
                <a:latin typeface="Calibri" panose="020F0502020204030204" pitchFamily="34" charset="0"/>
                <a:ea typeface="Calibri" panose="020F0502020204030204" pitchFamily="34" charset="0"/>
                <a:cs typeface="Calibri" panose="020F0502020204030204" pitchFamily="34" charset="0"/>
              </a:rPr>
              <a:t>(λαμπτήρες, αντλίες, κινητήρες κ.λπ.),</a:t>
            </a:r>
          </a:p>
          <a:p>
            <a:pPr marL="0" indent="0" algn="just">
              <a:lnSpc>
                <a:spcPct val="115000"/>
              </a:lnSpc>
              <a:spcBef>
                <a:spcPts val="600"/>
              </a:spcBef>
              <a:spcAft>
                <a:spcPts val="600"/>
              </a:spcAft>
              <a:buNone/>
            </a:pPr>
            <a:r>
              <a:rPr lang="el-GR" sz="1800" dirty="0">
                <a:effectLst/>
                <a:latin typeface="Calibri" panose="020F0502020204030204" pitchFamily="34" charset="0"/>
                <a:ea typeface="Calibri" panose="020F0502020204030204" pitchFamily="34" charset="0"/>
                <a:cs typeface="Calibri" panose="020F0502020204030204" pitchFamily="34" charset="0"/>
              </a:rPr>
              <a:t>Μπορεί </a:t>
            </a:r>
            <a:r>
              <a:rPr lang="en-US" sz="1800" dirty="0">
                <a:effectLst/>
                <a:latin typeface="Calibri" panose="020F0502020204030204" pitchFamily="34" charset="0"/>
                <a:ea typeface="Calibri" panose="020F0502020204030204" pitchFamily="34" charset="0"/>
                <a:cs typeface="Calibri" panose="020F0502020204030204" pitchFamily="34" charset="0"/>
              </a:rPr>
              <a:t>να α</a:t>
            </a:r>
            <a:r>
              <a:rPr lang="en-US" sz="1800" dirty="0" err="1">
                <a:effectLst/>
                <a:latin typeface="Calibri" panose="020F0502020204030204" pitchFamily="34" charset="0"/>
                <a:ea typeface="Calibri" panose="020F0502020204030204" pitchFamily="34" charset="0"/>
                <a:cs typeface="Calibri" panose="020F0502020204030204" pitchFamily="34" charset="0"/>
              </a:rPr>
              <a:t>υτομ</a:t>
            </a:r>
            <a:r>
              <a:rPr lang="en-US" sz="1800" dirty="0">
                <a:effectLst/>
                <a:latin typeface="Calibri" panose="020F0502020204030204" pitchFamily="34" charset="0"/>
                <a:ea typeface="Calibri" panose="020F0502020204030204" pitchFamily="34" charset="0"/>
                <a:cs typeface="Calibri" panose="020F0502020204030204" pitchFamily="34" charset="0"/>
              </a:rPr>
              <a:t>ατοποιήσ</a:t>
            </a:r>
            <a:r>
              <a:rPr lang="el-GR" sz="1800" dirty="0">
                <a:effectLst/>
                <a:latin typeface="Calibri" panose="020F0502020204030204" pitchFamily="34" charset="0"/>
                <a:ea typeface="Calibri" panose="020F0502020204030204" pitchFamily="34" charset="0"/>
                <a:cs typeface="Calibri" panose="020F0502020204030204" pitchFamily="34" charset="0"/>
              </a:rPr>
              <a:t>ει</a:t>
            </a:r>
            <a:r>
              <a:rPr lang="en-US" sz="1800" dirty="0">
                <a:effectLst/>
                <a:latin typeface="Calibri" panose="020F0502020204030204" pitchFamily="34" charset="0"/>
                <a:ea typeface="Calibri" panose="020F0502020204030204" pitchFamily="34" charset="0"/>
                <a:cs typeface="Calibri" panose="020F0502020204030204" pitchFamily="34" charset="0"/>
              </a:rPr>
              <a:t> μια διαδικασία ή μια μηχανή ή να μηχανοποιήσε</a:t>
            </a:r>
            <a:r>
              <a:rPr lang="el-GR" sz="1800" dirty="0">
                <a:effectLst/>
                <a:latin typeface="Calibri" panose="020F0502020204030204" pitchFamily="34" charset="0"/>
                <a:ea typeface="Calibri" panose="020F0502020204030204" pitchFamily="34" charset="0"/>
                <a:cs typeface="Calibri" panose="020F0502020204030204" pitchFamily="34" charset="0"/>
              </a:rPr>
              <a:t>ι</a:t>
            </a:r>
            <a:r>
              <a:rPr lang="en-US" sz="1800" dirty="0">
                <a:effectLst/>
                <a:latin typeface="Calibri" panose="020F0502020204030204" pitchFamily="34" charset="0"/>
                <a:ea typeface="Calibri" panose="020F0502020204030204" pitchFamily="34" charset="0"/>
                <a:cs typeface="Calibri" panose="020F0502020204030204" pitchFamily="34" charset="0"/>
              </a:rPr>
              <a:t> μια μηχανική λειτουργία. Είναι χρήσιμα σε εμπορικές και βιομηχανικές εφαρμογές.</a:t>
            </a:r>
          </a:p>
          <a:p>
            <a:pPr marL="0" indent="0" algn="just">
              <a:buNone/>
            </a:pPr>
            <a:r>
              <a:rPr lang="en-US" sz="1800" b="1" dirty="0"/>
              <a:t>Τα PLC </a:t>
            </a:r>
            <a:r>
              <a:rPr lang="en-US" sz="1800" dirty="0"/>
              <a:t>μπορούν να </a:t>
            </a:r>
            <a:r>
              <a:rPr lang="en-US" sz="1800" b="1" dirty="0"/>
              <a:t>υλοποιήσουν </a:t>
            </a:r>
            <a:r>
              <a:rPr lang="en-US" sz="1800" dirty="0"/>
              <a:t>και να </a:t>
            </a:r>
            <a:r>
              <a:rPr lang="en-US" sz="1800" b="1" dirty="0"/>
              <a:t>εκτελέσουν </a:t>
            </a:r>
            <a:r>
              <a:rPr lang="en-US" sz="1800" dirty="0"/>
              <a:t>τις ίδιες και ακόμη πιο σύνθετες εργασίες αυτοματισμού από τους (παραδοσιακούς) αυτοματισμούς και ελέγχους που γίνονταν με ρελέ, καλώδια, ακίδες κ.λπ.</a:t>
            </a:r>
            <a:endParaRPr lang="en-GB" sz="1800" dirty="0"/>
          </a:p>
        </p:txBody>
      </p:sp>
    </p:spTree>
    <p:extLst>
      <p:ext uri="{BB962C8B-B14F-4D97-AF65-F5344CB8AC3E}">
        <p14:creationId xmlns:p14="http://schemas.microsoft.com/office/powerpoint/2010/main" val="306835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Αυτοματισμός με PLC</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Ενότητα: Μαθησιακή Ενότητα: Ψηφιακές Τεχνολογίες και Τεχνητή Νοημοσύνη: Τεχνολογίες Αυτοματισμού / Υποενότητα: 2η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11</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62194"/>
            <a:ext cx="10515599" cy="4395600"/>
          </a:xfrm>
        </p:spPr>
        <p:txBody>
          <a:bodyPr>
            <a:normAutofit/>
          </a:bodyPr>
          <a:lstStyle/>
          <a:p>
            <a:pPr marL="0" indent="0">
              <a:buNone/>
            </a:pPr>
            <a:r>
              <a:rPr lang="en-US" sz="1800" b="1" dirty="0"/>
              <a:t>Δομή του PLC - Ροή προγράμματος</a:t>
            </a:r>
            <a:endParaRPr lang="en-US" sz="1800" dirty="0"/>
          </a:p>
          <a:p>
            <a:pPr marL="0" indent="0">
              <a:buNone/>
            </a:pPr>
            <a:endParaRPr lang="en-US" sz="1800" dirty="0"/>
          </a:p>
          <a:p>
            <a:pPr marL="0" indent="0" algn="just">
              <a:buNone/>
            </a:pPr>
            <a:r>
              <a:rPr lang="en-US" sz="1800" dirty="0"/>
              <a:t>Κάθε </a:t>
            </a:r>
            <a:r>
              <a:rPr lang="en-US" sz="1800" b="1" dirty="0"/>
              <a:t>PLC </a:t>
            </a:r>
            <a:r>
              <a:rPr lang="en-US" sz="1800" dirty="0"/>
              <a:t>έχει βασικά την ίδια δομή όπως περιγράφεται παρακάτω. Οι διαφορές μεταξύ των διαφόρων τύπων PLC εξαρτώνται από την ευκολία και τα χαρακτηριστικά που απαιτούνται σε κάθε εφαρμογή. Η δομή τους περιλαμβάνει:</a:t>
            </a:r>
          </a:p>
          <a:p>
            <a:pPr marL="0" indent="0">
              <a:buNone/>
            </a:pPr>
            <a:endParaRPr lang="en-US" sz="1800" dirty="0"/>
          </a:p>
          <a:p>
            <a:r>
              <a:rPr lang="en-US" sz="1800" b="1" dirty="0"/>
              <a:t>Υλοποίηση υπολογιστών </a:t>
            </a:r>
            <a:r>
              <a:rPr lang="en-US" sz="1800" dirty="0"/>
              <a:t>(CPU, μνήμες CPUs (μνήμη, RAM/ROM, κ.λπ.)</a:t>
            </a:r>
          </a:p>
          <a:p>
            <a:r>
              <a:rPr lang="en-US" sz="1800" b="1" dirty="0"/>
              <a:t>Γραμμές εισόδου </a:t>
            </a:r>
            <a:r>
              <a:rPr lang="en-US" sz="1800" dirty="0"/>
              <a:t>(αναλογικές ή ψηφιακές είσοδοι)</a:t>
            </a:r>
          </a:p>
          <a:p>
            <a:r>
              <a:rPr lang="en-US" sz="1800" b="1" dirty="0"/>
              <a:t>Γραμμές εξόδου </a:t>
            </a:r>
            <a:r>
              <a:rPr lang="en-US" sz="1800" dirty="0"/>
              <a:t>(με ρελέ ή τρανζίστορ εφαρμογής ρελέ)</a:t>
            </a:r>
          </a:p>
          <a:p>
            <a:r>
              <a:rPr lang="en-US" sz="1800" b="1" dirty="0"/>
              <a:t>Ενδεικτικές λυχνίες LED </a:t>
            </a:r>
            <a:r>
              <a:rPr lang="en-US" sz="1800" dirty="0"/>
              <a:t>(κατάσταση εισόδου/εξόδου)</a:t>
            </a:r>
          </a:p>
          <a:p>
            <a:r>
              <a:rPr lang="en-US" sz="1800" b="1" dirty="0"/>
              <a:t>Θύρα επικοινωνίας </a:t>
            </a:r>
            <a:r>
              <a:rPr lang="en-US" sz="1800" dirty="0"/>
              <a:t>(για προγραμματισμό ή/και συνεργασία με άλλα PLC ή μονάδες)</a:t>
            </a:r>
          </a:p>
          <a:p>
            <a:endParaRPr lang="en-GB" dirty="0"/>
          </a:p>
        </p:txBody>
      </p:sp>
    </p:spTree>
    <p:extLst>
      <p:ext uri="{BB962C8B-B14F-4D97-AF65-F5344CB8AC3E}">
        <p14:creationId xmlns:p14="http://schemas.microsoft.com/office/powerpoint/2010/main" val="3211433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dirty="0"/>
              <a:t>Πού βρίσκουμε τα RELAYS στη γεωργία;</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2</a:t>
            </a:r>
            <a:r>
              <a:rPr lang="en-US" dirty="0"/>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12</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1037508" y="1615749"/>
            <a:ext cx="9982200" cy="4405964"/>
          </a:xfrm>
        </p:spPr>
        <p:txBody>
          <a:bodyPr>
            <a:normAutofit fontScale="92500" lnSpcReduction="20000"/>
          </a:bodyPr>
          <a:lstStyle/>
          <a:p>
            <a:pPr algn="just"/>
            <a:r>
              <a:rPr lang="en-US" sz="1800" b="1" dirty="0">
                <a:solidFill>
                  <a:srgbClr val="000000"/>
                </a:solidFill>
                <a:effectLst/>
                <a:ea typeface="Times New Roman" panose="02020603050405020304" pitchFamily="18" charset="0"/>
                <a:cs typeface="Calibri" panose="020F0502020204030204" pitchFamily="34" charset="0"/>
              </a:rPr>
              <a:t>Έλεγχος άρδευσης: </a:t>
            </a:r>
            <a:r>
              <a:rPr lang="en-US" sz="1800" dirty="0">
                <a:solidFill>
                  <a:srgbClr val="000000"/>
                </a:solidFill>
                <a:effectLst/>
                <a:ea typeface="Times New Roman" panose="02020603050405020304" pitchFamily="18" charset="0"/>
                <a:cs typeface="Calibri" panose="020F0502020204030204" pitchFamily="34" charset="0"/>
              </a:rPr>
              <a:t>Ρελέ χρησιμοποιούνται για τον έλεγχο αντλιών, βαλβίδων και σωληνοειδών σε συστήματα άρδευσης. </a:t>
            </a:r>
          </a:p>
          <a:p>
            <a:pPr algn="just"/>
            <a:endParaRPr lang="en-US" sz="1800" dirty="0">
              <a:solidFill>
                <a:srgbClr val="000000"/>
              </a:solidFill>
              <a:effectLst/>
              <a:ea typeface="Times New Roman" panose="02020603050405020304" pitchFamily="18" charset="0"/>
              <a:cs typeface="Calibri" panose="020F0502020204030204" pitchFamily="34" charset="0"/>
            </a:endParaRPr>
          </a:p>
          <a:p>
            <a:pPr algn="just"/>
            <a:r>
              <a:rPr lang="en-GB" sz="1800" b="1" dirty="0">
                <a:solidFill>
                  <a:srgbClr val="000000"/>
                </a:solidFill>
                <a:effectLst/>
                <a:ea typeface="Times New Roman" panose="02020603050405020304" pitchFamily="18" charset="0"/>
                <a:cs typeface="Calibri" panose="020F0502020204030204" pitchFamily="34" charset="0"/>
              </a:rPr>
              <a:t>Έλεγχος θερμοκρασίας:</a:t>
            </a:r>
            <a:r>
              <a:rPr lang="en-GB" sz="1800" dirty="0">
                <a:solidFill>
                  <a:srgbClr val="000000"/>
                </a:solidFill>
                <a:effectLst/>
                <a:ea typeface="Times New Roman" panose="02020603050405020304" pitchFamily="18" charset="0"/>
                <a:cs typeface="Calibri" panose="020F0502020204030204" pitchFamily="34" charset="0"/>
              </a:rPr>
              <a:t> Σε θερμοκήπια και κλιματιζόμενα περιβάλλοντα, χρησιμοποιούνται ρελέ για τη διαχείριση θερμαντήρων, ανεμιστήρων και συστημάτων ψύξης.</a:t>
            </a:r>
          </a:p>
          <a:p>
            <a:pPr algn="just"/>
            <a:endParaRPr lang="en-GB" sz="1800" dirty="0">
              <a:solidFill>
                <a:srgbClr val="000000"/>
              </a:solidFill>
              <a:effectLst/>
              <a:ea typeface="Times New Roman" panose="02020603050405020304" pitchFamily="18" charset="0"/>
              <a:cs typeface="Calibri" panose="020F0502020204030204" pitchFamily="34" charset="0"/>
            </a:endParaRPr>
          </a:p>
          <a:p>
            <a:pPr algn="just"/>
            <a:r>
              <a:rPr lang="en-US" sz="1800" b="1" dirty="0"/>
              <a:t>Έλεγχος φωτισμού: </a:t>
            </a:r>
            <a:r>
              <a:rPr lang="en-US" sz="1800" dirty="0"/>
              <a:t>ρελέ μπορούν να χρησιμοποιηθούν για τον έλεγχο των συστημάτων τεχνητού φωτισμού, εξασφαλίζοντας ότι οι καλλιέργειες λαμβάνουν τη σωστή ποσότητα και το σωστό είδος φωτός για τη φωτοσύνθεση.</a:t>
            </a:r>
          </a:p>
          <a:p>
            <a:pPr algn="just"/>
            <a:endParaRPr lang="en-US" sz="1800" dirty="0"/>
          </a:p>
          <a:p>
            <a:pPr algn="just"/>
            <a:r>
              <a:rPr lang="en-US" sz="1800" b="1" dirty="0"/>
              <a:t>Σίτιση και πότισμα ζώων: </a:t>
            </a:r>
            <a:r>
              <a:rPr lang="en-US" sz="1800" dirty="0"/>
              <a:t>Τα ρελέ μπορούν να χρησιμοποιηθούν για την αυτοματοποίηση της λειτουργίας των ταϊστρών και των ποτιστρών για τα ζώα, εξασφαλίζοντας ότι τα ζώα λαμβάνουν επαρκή διατροφή και ενυδάτωση.</a:t>
            </a:r>
          </a:p>
          <a:p>
            <a:pPr algn="just"/>
            <a:endParaRPr lang="en-US" sz="1800" dirty="0"/>
          </a:p>
          <a:p>
            <a:pPr algn="just"/>
            <a:r>
              <a:rPr lang="en-US" sz="1800" b="1" dirty="0"/>
              <a:t>Ασφάλεια και έλεγχος πρόσβασης: </a:t>
            </a:r>
            <a:r>
              <a:rPr lang="en-US" sz="1800" dirty="0"/>
              <a:t>Ρελέ χρησιμοποιούνται μερικές φορές για τον έλεγχο της πρόσβασης σε γεωργικές εγκαταστάσεις, όπως πύλες και συστήματα ασφαλείας, για την ενίσχυση της ασφάλειας των γεωργικών εκμεταλλεύσεων.</a:t>
            </a:r>
            <a:endParaRPr lang="en-GB" sz="1800" dirty="0"/>
          </a:p>
        </p:txBody>
      </p:sp>
    </p:spTree>
    <p:extLst>
      <p:ext uri="{BB962C8B-B14F-4D97-AF65-F5344CB8AC3E}">
        <p14:creationId xmlns:p14="http://schemas.microsoft.com/office/powerpoint/2010/main" val="2403385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dirty="0"/>
              <a:t>Πού βρίσκουμε τα PLC στη γεωργία;</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2</a:t>
            </a:r>
            <a:r>
              <a:rPr lang="en-US" dirty="0"/>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13</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62194"/>
            <a:ext cx="10515599" cy="5917598"/>
          </a:xfrm>
        </p:spPr>
        <p:txBody>
          <a:bodyPr>
            <a:noAutofit/>
          </a:bodyPr>
          <a:lstStyle/>
          <a:p>
            <a:pPr algn="just"/>
            <a:r>
              <a:rPr lang="en-GB" sz="1800" b="1" dirty="0">
                <a:solidFill>
                  <a:srgbClr val="000000"/>
                </a:solidFill>
                <a:effectLst/>
                <a:ea typeface="Times New Roman" panose="02020603050405020304" pitchFamily="18" charset="0"/>
                <a:cs typeface="Calibri" panose="020F0502020204030204" pitchFamily="34" charset="0"/>
              </a:rPr>
              <a:t>Αυτοματοποιημένος έλεγχος μηχανημάτων: </a:t>
            </a:r>
            <a:r>
              <a:rPr lang="en-GB" sz="1800" dirty="0">
                <a:solidFill>
                  <a:srgbClr val="000000"/>
                </a:solidFill>
                <a:effectLst/>
                <a:ea typeface="Times New Roman" panose="02020603050405020304" pitchFamily="18" charset="0"/>
                <a:cs typeface="Calibri" panose="020F0502020204030204" pitchFamily="34" charset="0"/>
              </a:rPr>
              <a:t>PLC χρησιμοποιούνται συχνά για τον έλεγχο και την αυτοματοποίηση διαφόρων γεωργικών μηχανημάτων, συμπεριλαμβανομένων των τρακτέρ, των σπορέων, των θεριζοαλωνιστικών μηχανών και του εξοπλισμού διαλογής.</a:t>
            </a:r>
          </a:p>
          <a:p>
            <a:pPr algn="just"/>
            <a:r>
              <a:rPr lang="en-GB" sz="1800" b="1" dirty="0">
                <a:solidFill>
                  <a:srgbClr val="000000"/>
                </a:solidFill>
                <a:effectLst/>
                <a:ea typeface="Times New Roman" panose="02020603050405020304" pitchFamily="18" charset="0"/>
                <a:cs typeface="Calibri" panose="020F0502020204030204" pitchFamily="34" charset="0"/>
              </a:rPr>
              <a:t>Συλλογή και παρακολούθηση δεδομένων</a:t>
            </a:r>
            <a:r>
              <a:rPr lang="en-GB" sz="1800" dirty="0">
                <a:solidFill>
                  <a:srgbClr val="000000"/>
                </a:solidFill>
                <a:effectLst/>
                <a:ea typeface="Times New Roman" panose="02020603050405020304" pitchFamily="18" charset="0"/>
                <a:cs typeface="Calibri" panose="020F0502020204030204" pitchFamily="34" charset="0"/>
              </a:rPr>
              <a:t>: PLC συλλέγουν δεδομένα από αισθητήρες, όπως αισθητήρες υγρασίας εδάφους, μετεωρολογικούς σταθμούς και αισθητήρες υγρασίας, για την παρακολούθηση και τον έλεγχο των περιβαλλοντικών συνθηκών.</a:t>
            </a:r>
            <a:endParaRPr lang="en-GB" sz="1800" dirty="0">
              <a:solidFill>
                <a:srgbClr val="000000"/>
              </a:solidFill>
              <a:ea typeface="Times New Roman" panose="02020603050405020304" pitchFamily="18" charset="0"/>
              <a:cs typeface="Calibri" panose="020F0502020204030204" pitchFamily="34" charset="0"/>
            </a:endParaRPr>
          </a:p>
          <a:p>
            <a:pPr algn="just"/>
            <a:r>
              <a:rPr lang="en-GB" sz="1800" b="1" dirty="0">
                <a:solidFill>
                  <a:srgbClr val="000000"/>
                </a:solidFill>
                <a:effectLst/>
                <a:ea typeface="Times New Roman" panose="02020603050405020304" pitchFamily="18" charset="0"/>
                <a:cs typeface="Calibri" panose="020F0502020204030204" pitchFamily="34" charset="0"/>
              </a:rPr>
              <a:t>Διαχείριση άρδευσης:</a:t>
            </a:r>
            <a:r>
              <a:rPr lang="en-GB" sz="1800" dirty="0">
                <a:solidFill>
                  <a:srgbClr val="000000"/>
                </a:solidFill>
                <a:effectLst/>
                <a:ea typeface="Times New Roman" panose="02020603050405020304" pitchFamily="18" charset="0"/>
                <a:cs typeface="Calibri" panose="020F0502020204030204" pitchFamily="34" charset="0"/>
              </a:rPr>
              <a:t> Τα PLC μπορούν να διαχειριστούν πολύπλοκα συστήματα άρδευσης, ρυθμίζοντας τα ποσοστά ροής νερού, το χρονοδιάγραμμα και τη διανομή με βάση τα δεδομένα αισθητήρων σε πραγματικό χρόνο.</a:t>
            </a:r>
          </a:p>
          <a:p>
            <a:pPr algn="just"/>
            <a:r>
              <a:rPr lang="en-GB" sz="1800" b="1" dirty="0">
                <a:solidFill>
                  <a:srgbClr val="000000"/>
                </a:solidFill>
                <a:effectLst/>
                <a:ea typeface="Times New Roman" panose="02020603050405020304" pitchFamily="18" charset="0"/>
                <a:cs typeface="Calibri" panose="020F0502020204030204" pitchFamily="34" charset="0"/>
              </a:rPr>
              <a:t>Διαχείριση ζωοτροφών και ζωικού κεφαλαίου:</a:t>
            </a:r>
            <a:r>
              <a:rPr lang="en-GB" sz="1800" dirty="0">
                <a:solidFill>
                  <a:srgbClr val="000000"/>
                </a:solidFill>
                <a:effectLst/>
                <a:ea typeface="Times New Roman" panose="02020603050405020304" pitchFamily="18" charset="0"/>
                <a:cs typeface="Calibri" panose="020F0502020204030204" pitchFamily="34" charset="0"/>
              </a:rPr>
              <a:t> Τα PLC μπορούν να αυτοματοποιήσουν τη διανομή ζωοτροφών, να παρακολουθούν την υγεία των ζώων μέσω αισθητήρων και να ελέγχουν τα συστήματα εξαερισμού για να εξασφαλίζουν βέλτιστες συνθήκες.</a:t>
            </a:r>
            <a:endParaRPr lang="en-GB" sz="1800" dirty="0">
              <a:solidFill>
                <a:srgbClr val="000000"/>
              </a:solidFill>
              <a:ea typeface="Times New Roman" panose="02020603050405020304" pitchFamily="18" charset="0"/>
              <a:cs typeface="Calibri" panose="020F0502020204030204" pitchFamily="34" charset="0"/>
            </a:endParaRPr>
          </a:p>
          <a:p>
            <a:pPr algn="just"/>
            <a:r>
              <a:rPr lang="en-GB" sz="1800" b="1" dirty="0">
                <a:solidFill>
                  <a:srgbClr val="000000"/>
                </a:solidFill>
                <a:effectLst/>
                <a:ea typeface="Times New Roman" panose="02020603050405020304" pitchFamily="18" charset="0"/>
                <a:cs typeface="Calibri" panose="020F0502020204030204" pitchFamily="34" charset="0"/>
              </a:rPr>
              <a:t>Έλεγχος διεργασιών: </a:t>
            </a:r>
            <a:r>
              <a:rPr lang="en-GB" sz="1800" dirty="0">
                <a:solidFill>
                  <a:srgbClr val="000000"/>
                </a:solidFill>
                <a:effectLst/>
                <a:ea typeface="Times New Roman" panose="02020603050405020304" pitchFamily="18" charset="0"/>
                <a:cs typeface="Calibri" panose="020F0502020204030204" pitchFamily="34" charset="0"/>
              </a:rPr>
              <a:t>PLC παίζουν καθοριστικό ρόλο στις εγκαταστάσεις επεξεργασίας τροφίμων που σχετίζονται με τη γεωργία. Διαχειρίζονται διάφορα στάδια της επεξεργασίας τροφίμων, εξασφαλίζοντας ποιότητα και συνέπεια</a:t>
            </a:r>
            <a:endParaRPr lang="en-GB" sz="1800" dirty="0"/>
          </a:p>
        </p:txBody>
      </p:sp>
    </p:spTree>
    <p:extLst>
      <p:ext uri="{BB962C8B-B14F-4D97-AF65-F5344CB8AC3E}">
        <p14:creationId xmlns:p14="http://schemas.microsoft.com/office/powerpoint/2010/main" val="3286932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Τι είναι ο ελεγκτής PID;</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2</a:t>
            </a:r>
            <a:r>
              <a:rPr lang="en-US" dirty="0"/>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14</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635852"/>
            <a:ext cx="10515599" cy="4321941"/>
          </a:xfrm>
        </p:spPr>
        <p:txBody>
          <a:bodyPr>
            <a:normAutofit/>
          </a:bodyPr>
          <a:lstStyle/>
          <a:p>
            <a:pPr marL="0" indent="0" algn="just">
              <a:buNone/>
            </a:pPr>
            <a:r>
              <a:rPr lang="en-US" sz="1800" b="1" dirty="0">
                <a:solidFill>
                  <a:srgbClr val="000000"/>
                </a:solidFill>
                <a:effectLst/>
                <a:ea typeface="Times New Roman" panose="02020603050405020304" pitchFamily="18" charset="0"/>
                <a:cs typeface="Calibri" panose="020F0502020204030204" pitchFamily="34" charset="0"/>
              </a:rPr>
              <a:t>Ο ελεγκτής PID </a:t>
            </a:r>
            <a:r>
              <a:rPr lang="en-US" sz="1800" dirty="0">
                <a:solidFill>
                  <a:srgbClr val="000000"/>
                </a:solidFill>
                <a:effectLst/>
                <a:ea typeface="Times New Roman" panose="02020603050405020304" pitchFamily="18" charset="0"/>
                <a:cs typeface="Calibri" panose="020F0502020204030204" pitchFamily="34" charset="0"/>
              </a:rPr>
              <a:t>είναι ένας αντισταθμιστής σειράς, ο οποίος ενσωματώνεται, εν όλω ή εν μέρει, στον ευθύ κλάδο του βρόχου του κλειστού συστήματος και προσαρμόζει κατάλληλα το σήμα που ενεργοποιεί το υπό έλεγχο σύστημα, λαμβάνοντας υπόψη την απόκλιση (σφάλμα) της εισόδου (συνήθως η επιθυμητή προδιαγραφή για την έξοδο) από την πραγματική έξοδο του συστήματος. </a:t>
            </a:r>
          </a:p>
          <a:p>
            <a:pPr marL="0" indent="0">
              <a:buNone/>
            </a:pPr>
            <a:endParaRPr lang="en-US" sz="1800" dirty="0">
              <a:solidFill>
                <a:srgbClr val="000000"/>
              </a:solidFill>
              <a:ea typeface="Times New Roman" panose="02020603050405020304" pitchFamily="18" charset="0"/>
              <a:cs typeface="Calibri" panose="020F0502020204030204" pitchFamily="34" charset="0"/>
            </a:endParaRPr>
          </a:p>
          <a:p>
            <a:pPr marL="0" indent="0">
              <a:buNone/>
            </a:pPr>
            <a:r>
              <a:rPr lang="en-US" sz="1800" dirty="0">
                <a:solidFill>
                  <a:srgbClr val="000000"/>
                </a:solidFill>
                <a:effectLst/>
                <a:ea typeface="Times New Roman" panose="02020603050405020304" pitchFamily="18" charset="0"/>
                <a:cs typeface="Calibri" panose="020F0502020204030204" pitchFamily="34" charset="0"/>
              </a:rPr>
              <a:t>Ένας </a:t>
            </a:r>
            <a:r>
              <a:rPr lang="en-US" sz="1800" b="1" dirty="0">
                <a:solidFill>
                  <a:srgbClr val="000000"/>
                </a:solidFill>
                <a:effectLst/>
                <a:ea typeface="Times New Roman" panose="02020603050405020304" pitchFamily="18" charset="0"/>
                <a:cs typeface="Calibri" panose="020F0502020204030204" pitchFamily="34" charset="0"/>
              </a:rPr>
              <a:t>ελεγκτής PID </a:t>
            </a:r>
            <a:r>
              <a:rPr lang="en-US" sz="1800" dirty="0">
                <a:solidFill>
                  <a:srgbClr val="000000"/>
                </a:solidFill>
                <a:effectLst/>
                <a:ea typeface="Times New Roman" panose="02020603050405020304" pitchFamily="18" charset="0"/>
                <a:cs typeface="Calibri" panose="020F0502020204030204" pitchFamily="34" charset="0"/>
              </a:rPr>
              <a:t>περιλαμβάνει 3 κύριους όρους:</a:t>
            </a:r>
          </a:p>
          <a:p>
            <a:r>
              <a:rPr lang="en-US" sz="1800" dirty="0">
                <a:solidFill>
                  <a:srgbClr val="000000"/>
                </a:solidFill>
                <a:effectLst/>
                <a:ea typeface="Times New Roman" panose="02020603050405020304" pitchFamily="18" charset="0"/>
                <a:cs typeface="Calibri" panose="020F0502020204030204" pitchFamily="34" charset="0"/>
              </a:rPr>
              <a:t>Ο αναλογικός όρος (Proportional ή P term)</a:t>
            </a:r>
          </a:p>
          <a:p>
            <a:r>
              <a:rPr lang="en-US" sz="1800" dirty="0">
                <a:solidFill>
                  <a:srgbClr val="000000"/>
                </a:solidFill>
                <a:effectLst/>
                <a:ea typeface="Times New Roman" panose="02020603050405020304" pitchFamily="18" charset="0"/>
                <a:cs typeface="Calibri" panose="020F0502020204030204" pitchFamily="34" charset="0"/>
              </a:rPr>
              <a:t>Ο όρος Integral ή I, </a:t>
            </a:r>
          </a:p>
          <a:p>
            <a:r>
              <a:rPr lang="en-US" sz="1800" dirty="0">
                <a:solidFill>
                  <a:srgbClr val="000000"/>
                </a:solidFill>
                <a:effectLst/>
                <a:ea typeface="Times New Roman" panose="02020603050405020304" pitchFamily="18" charset="0"/>
                <a:cs typeface="Calibri" panose="020F0502020204030204" pitchFamily="34" charset="0"/>
              </a:rPr>
              <a:t>Ο διαφορικός όρος (παράγωγος ή όρος D)</a:t>
            </a:r>
          </a:p>
          <a:p>
            <a:pPr marL="0" indent="0">
              <a:buNone/>
            </a:pPr>
            <a:endParaRPr lang="en-US" sz="1800" dirty="0">
              <a:solidFill>
                <a:srgbClr val="000000"/>
              </a:solidFill>
              <a:effectLst/>
              <a:ea typeface="Times New Roman" panose="02020603050405020304" pitchFamily="18" charset="0"/>
              <a:cs typeface="Calibri" panose="020F0502020204030204" pitchFamily="34" charset="0"/>
            </a:endParaRPr>
          </a:p>
          <a:p>
            <a:endParaRPr lang="en-GB" dirty="0"/>
          </a:p>
        </p:txBody>
      </p:sp>
    </p:spTree>
    <p:extLst>
      <p:ext uri="{BB962C8B-B14F-4D97-AF65-F5344CB8AC3E}">
        <p14:creationId xmlns:p14="http://schemas.microsoft.com/office/powerpoint/2010/main" val="1634561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Συστήματα αγροτικού αυτοματισμού:</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2</a:t>
            </a:r>
            <a:r>
              <a:rPr lang="en-US" dirty="0"/>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15</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1" y="1562194"/>
            <a:ext cx="9982200" cy="4395600"/>
          </a:xfrm>
        </p:spPr>
        <p:txBody>
          <a:bodyPr>
            <a:normAutofit/>
          </a:bodyPr>
          <a:lstStyle/>
          <a:p>
            <a:pPr marL="0" indent="0" algn="just">
              <a:buNone/>
            </a:pPr>
            <a:r>
              <a:rPr lang="en-US" sz="1800" dirty="0"/>
              <a:t>Πολλά συστήματα αυτοματισμού στη γεωργία, όπως και πολλά συστήματα αυτοματισμού στις περισσότερες βιομηχανίες, εκτελούν τις ακόλουθες ενέργειες:</a:t>
            </a:r>
          </a:p>
          <a:p>
            <a:pPr marL="0" indent="0" algn="just">
              <a:buNone/>
            </a:pPr>
            <a:endParaRPr lang="en-US" sz="1800" dirty="0"/>
          </a:p>
          <a:p>
            <a:pPr algn="just"/>
            <a:r>
              <a:rPr lang="en-US" sz="1800" b="1" dirty="0"/>
              <a:t>Λήψη </a:t>
            </a:r>
            <a:r>
              <a:rPr lang="en-US" sz="1800" dirty="0"/>
              <a:t>και </a:t>
            </a:r>
            <a:r>
              <a:rPr lang="en-US" sz="1800" b="1" dirty="0"/>
              <a:t>επεξεργασία </a:t>
            </a:r>
            <a:r>
              <a:rPr lang="en-US" sz="1800" dirty="0"/>
              <a:t>πληροφοριών.</a:t>
            </a:r>
          </a:p>
          <a:p>
            <a:pPr algn="just"/>
            <a:r>
              <a:rPr lang="el-GR" sz="1800" b="1" dirty="0"/>
              <a:t>Λήψη </a:t>
            </a:r>
            <a:r>
              <a:rPr lang="en-US" sz="1800" b="1" dirty="0"/>
              <a:t>απ</a:t>
            </a:r>
            <a:r>
              <a:rPr lang="el-GR" sz="1800" b="1" dirty="0" err="1"/>
              <a:t>οφάσεων</a:t>
            </a:r>
            <a:r>
              <a:rPr lang="el-GR" sz="1800" b="1"/>
              <a:t>.</a:t>
            </a:r>
            <a:endParaRPr lang="el-GR" sz="1800" dirty="0"/>
          </a:p>
          <a:p>
            <a:pPr algn="just"/>
            <a:r>
              <a:rPr lang="el-GR" sz="1800" b="1" dirty="0"/>
              <a:t>Εκτέλεση</a:t>
            </a:r>
            <a:r>
              <a:rPr lang="el-GR" sz="1800" dirty="0"/>
              <a:t> κάποιων ενεργειών</a:t>
            </a:r>
            <a:r>
              <a:rPr lang="en-US" sz="1800" dirty="0"/>
              <a:t>.</a:t>
            </a:r>
          </a:p>
          <a:p>
            <a:pPr algn="just"/>
            <a:endParaRPr lang="en-US" sz="1800" dirty="0"/>
          </a:p>
          <a:p>
            <a:pPr marL="0" indent="0" algn="just">
              <a:buNone/>
            </a:pPr>
            <a:r>
              <a:rPr lang="en-GB" sz="1800" dirty="0">
                <a:solidFill>
                  <a:srgbClr val="000000"/>
                </a:solidFill>
                <a:effectLst/>
                <a:latin typeface="Minion Pro"/>
                <a:ea typeface="Times New Roman" panose="02020603050405020304" pitchFamily="18" charset="0"/>
                <a:cs typeface="Calibri" panose="020F0502020204030204" pitchFamily="34" charset="0"/>
              </a:rPr>
              <a:t>Το σύστημα αυτοματισμού χρειάζεται πληροφορίες για να λάβει τις κατάλληλες αποφάσεις προτού προβεί σε ενέργειες. Εάν το σύστημα αυτοματισμού έχει λανθασμένες πληροφορίες, θα λάβει εσφαλμένες αποφάσεις και θα προβεί σε λανθασμένες ενέργειες. Οι πληροφορίες που απαιτούνται από πολλά γεωργικά συστήματα αυτοματισμού μπορεί συχνά να είναι ενός από τους τρεις τύπους. Αυτοί οι τύποι είναι τα σημεία ρύθμισης, οι γεωργικές μεταβλητές και οι μεταβλητές του συστήματος αυτοματισμού. Τα σημεία ρύθμισης είναι επιθυμητές έξοδοι, συνθήκες ή σχέσεις που παρέχονται στο σύστημα αυτοματισμού από το εξωτερικό. </a:t>
            </a:r>
            <a:endParaRPr lang="en-GB" dirty="0"/>
          </a:p>
        </p:txBody>
      </p:sp>
    </p:spTree>
    <p:extLst>
      <p:ext uri="{BB962C8B-B14F-4D97-AF65-F5344CB8AC3E}">
        <p14:creationId xmlns:p14="http://schemas.microsoft.com/office/powerpoint/2010/main" val="2269428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Ελεγκτές</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2</a:t>
            </a:r>
            <a:r>
              <a:rPr lang="en-US" dirty="0"/>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16</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62194"/>
            <a:ext cx="10515599" cy="4395600"/>
          </a:xfrm>
        </p:spPr>
        <p:txBody>
          <a:bodyPr>
            <a:normAutofit lnSpcReduction="10000"/>
          </a:bodyPr>
          <a:lstStyle/>
          <a:p>
            <a:pPr algn="just"/>
            <a:r>
              <a:rPr lang="en-GB" sz="1800" b="1" dirty="0">
                <a:solidFill>
                  <a:srgbClr val="000000"/>
                </a:solidFill>
                <a:effectLst/>
                <a:ea typeface="Times New Roman" panose="02020603050405020304" pitchFamily="18" charset="0"/>
                <a:cs typeface="Calibri" panose="020F0502020204030204" pitchFamily="34" charset="0"/>
              </a:rPr>
              <a:t>Οι ελεγκτές </a:t>
            </a:r>
            <a:r>
              <a:rPr lang="en-GB" sz="1800" dirty="0">
                <a:solidFill>
                  <a:srgbClr val="000000"/>
                </a:solidFill>
                <a:effectLst/>
                <a:ea typeface="Times New Roman" panose="02020603050405020304" pitchFamily="18" charset="0"/>
                <a:cs typeface="Calibri" panose="020F0502020204030204" pitchFamily="34" charset="0"/>
              </a:rPr>
              <a:t>μπορούν να ταξινομηθούν ανάλογα με τον αριθμό των καταστάσεων της εξόδου του ελεγκτή. Γενικά, όσο περισσότερες καταστάσεις της εξόδου, τόσο πιο περίπλοκος και δαπανηρός θα είναι ο ελεγκτής. Θα ταξινομηθούν εδώ αρχικά σε κατηγορίες ελεγκτών on-off, διακριτής εξόδου και συνεχούς λειτουργίας. Ο έλεγχος on-off είναι ο απλούστερος έλεγχος. Σκεφτείτε, για παράδειγμα, ένα απλό σύστημα θέρμανσης.</a:t>
            </a:r>
          </a:p>
          <a:p>
            <a:pPr algn="just"/>
            <a:endParaRPr lang="en-GB" sz="1800" dirty="0">
              <a:solidFill>
                <a:srgbClr val="000000"/>
              </a:solidFill>
              <a:effectLst/>
              <a:ea typeface="Times New Roman" panose="02020603050405020304" pitchFamily="18" charset="0"/>
              <a:cs typeface="Calibri" panose="020F0502020204030204" pitchFamily="34" charset="0"/>
            </a:endParaRPr>
          </a:p>
          <a:p>
            <a:pPr algn="just"/>
            <a:r>
              <a:rPr lang="en-GB" sz="1800" b="1" dirty="0">
                <a:solidFill>
                  <a:srgbClr val="000000"/>
                </a:solidFill>
                <a:effectLst/>
                <a:ea typeface="Times New Roman" panose="02020603050405020304" pitchFamily="18" charset="0"/>
                <a:cs typeface="Calibri" panose="020F0502020204030204" pitchFamily="34" charset="0"/>
              </a:rPr>
              <a:t>Οι ελεγκτές </a:t>
            </a:r>
            <a:r>
              <a:rPr lang="en-GB" sz="1800" dirty="0">
                <a:solidFill>
                  <a:srgbClr val="000000"/>
                </a:solidFill>
                <a:effectLst/>
                <a:ea typeface="Times New Roman" panose="02020603050405020304" pitchFamily="18" charset="0"/>
                <a:cs typeface="Calibri" panose="020F0502020204030204" pitchFamily="34" charset="0"/>
              </a:rPr>
              <a:t>μπορούν να αναλυθούν μαθηματικά για την πρόβλεψη και την κατανόηση της απόδοσης και για τη δυνατότητα βελτίωσης. Η κλασική θεωρία ελέγχου αναπτύχθηκε στα μέσα του εικοστού αιώνα για την ανάλυση των συστημάτων αυτοματισμού.</a:t>
            </a:r>
          </a:p>
          <a:p>
            <a:pPr algn="just"/>
            <a:endParaRPr lang="en-GB" sz="1800" dirty="0">
              <a:solidFill>
                <a:srgbClr val="000000"/>
              </a:solidFill>
              <a:ea typeface="Times New Roman" panose="02020603050405020304" pitchFamily="18" charset="0"/>
              <a:cs typeface="Calibri" panose="020F0502020204030204" pitchFamily="34" charset="0"/>
            </a:endParaRPr>
          </a:p>
          <a:p>
            <a:pPr algn="just"/>
            <a:r>
              <a:rPr lang="en-US" sz="1800" b="1" dirty="0">
                <a:solidFill>
                  <a:srgbClr val="000000"/>
                </a:solidFill>
                <a:effectLst/>
                <a:ea typeface="Times New Roman" panose="02020603050405020304" pitchFamily="18" charset="0"/>
                <a:cs typeface="Calibri" panose="020F0502020204030204" pitchFamily="34" charset="0"/>
              </a:rPr>
              <a:t>Οι ελεγκτές </a:t>
            </a:r>
            <a:r>
              <a:rPr lang="en-US" sz="1800" dirty="0">
                <a:solidFill>
                  <a:srgbClr val="000000"/>
                </a:solidFill>
                <a:effectLst/>
                <a:ea typeface="Times New Roman" panose="02020603050405020304" pitchFamily="18" charset="0"/>
                <a:cs typeface="Calibri" panose="020F0502020204030204" pitchFamily="34" charset="0"/>
              </a:rPr>
              <a:t>πρέπει να λαμβάνουν όλα τα σήματα των αισθητήρων και να τα αναλύουν σε συνεκτικές και αξιόπιστες πληροφορίες. Τα λαμβανόμενα σήματα μπορεί να διαφέρουν σε μεγάλο βαθμό ως προς τα χαρακτηριστικά τους, όπως η στάθμη του σήματος, το περιεχόμενο συχνότητας και ο θόρυβος. Τα εμπρόσθια άκρα των ελεγκτών πρέπει να επεξεργάζονται κατάλληλα τα σήματα για να λαμβάνουν αξιόπιστες πληροφορίες. Αλλά το σημαντικότερο καθήκον του ελεγκτή είναι να αποφασίζει την κατάλληλη ενέργεια.</a:t>
            </a:r>
            <a:endParaRPr lang="en-GB" b="1" dirty="0"/>
          </a:p>
        </p:txBody>
      </p:sp>
    </p:spTree>
    <p:extLst>
      <p:ext uri="{BB962C8B-B14F-4D97-AF65-F5344CB8AC3E}">
        <p14:creationId xmlns:p14="http://schemas.microsoft.com/office/powerpoint/2010/main" val="778687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Μικροϋπολογιστές στη γεωργία</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2</a:t>
            </a:r>
            <a:r>
              <a:rPr lang="en-US" dirty="0"/>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17</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1015068" y="1562194"/>
            <a:ext cx="10338731" cy="4395600"/>
          </a:xfrm>
        </p:spPr>
        <p:txBody>
          <a:bodyPr>
            <a:normAutofit lnSpcReduction="10000"/>
          </a:bodyPr>
          <a:lstStyle/>
          <a:p>
            <a:pPr marL="0" indent="0" algn="just">
              <a:buNone/>
            </a:pPr>
            <a:r>
              <a:rPr lang="en-US" sz="1800" dirty="0"/>
              <a:t>Σύνολο μηχανισμών/συσκευών στο περιβάλλον που εκτελούν μια συγκεκριμένη ενέργεια ή δραστηριότητα και αλληλεπιδρούν. Όπως βλέπουμε, από τον τομέα της γεωργίας, δεν είναι δυνατόν να σταματήσει η συμβολή των υπολογιστικών συστημάτων, καθώς αυτά έχουν καταστεί απαραίτητα σε κάθε κλάδο της ανθρώπινης δραστηριότητας. </a:t>
            </a:r>
          </a:p>
          <a:p>
            <a:pPr marL="0" indent="0" algn="just">
              <a:buNone/>
            </a:pPr>
            <a:endParaRPr lang="en-US" sz="1800" dirty="0"/>
          </a:p>
          <a:p>
            <a:pPr marL="0" indent="0" algn="just">
              <a:buNone/>
            </a:pPr>
            <a:r>
              <a:rPr lang="en-GB" sz="1800" b="1" dirty="0"/>
              <a:t>Απαιτήσεις συστήματος:</a:t>
            </a:r>
          </a:p>
          <a:p>
            <a:pPr algn="just"/>
            <a:r>
              <a:rPr lang="en-US" sz="1800" dirty="0"/>
              <a:t>Σε πολλές περιπτώσεις, το μόνο που χρειάζεστε είναι ένας υπολογιστής που θα μπορούσε να προγραμματιστεί ώστε να λαμβάνει απλώς δεδομένα από το περιβάλλον (π.χ. αλλαγές στη θερμοκρασία, την απόσταση, το φωτισμό, το πάτημα κουμπιών)...</a:t>
            </a:r>
          </a:p>
          <a:p>
            <a:pPr algn="just"/>
            <a:r>
              <a:rPr lang="el-GR" sz="1800" dirty="0"/>
              <a:t>Α</a:t>
            </a:r>
            <a:r>
              <a:rPr lang="en-US" sz="1800" dirty="0" err="1"/>
              <a:t>κολούθως</a:t>
            </a:r>
            <a:r>
              <a:rPr lang="en-US" sz="1800" dirty="0"/>
              <a:t>, μετά από επεξεργασία, δίνουν εντολές για ενέργειες όπως το άναμμα μιας λάμπας (φωτισμός μονάδας), η κίνηση ενός μηχανισμού (π.χ. μιας μονάδας εξαερισμού ή ενός μηχανισμού περίφραξης), η παραγωγή ενός ήχου (σειρήνα για ειδοποίηση έκτακτης ανάγκης).</a:t>
            </a:r>
          </a:p>
          <a:p>
            <a:pPr algn="just"/>
            <a:r>
              <a:rPr lang="en-US" sz="1800" dirty="0"/>
              <a:t>Η δυνατότητα απομακρυσμένης ειδοποίησης για το τι συμβαίνει ή ανάθεσης ενεργειών είναι πολύ ευπρόσδεκτη.</a:t>
            </a:r>
          </a:p>
          <a:p>
            <a:pPr algn="just"/>
            <a:r>
              <a:rPr lang="en-US" sz="1800" dirty="0"/>
              <a:t>Το μικρό μέγεθος και η αντοχή σε ακραίες περιβαλλοντικές συνθήκες (π.χ. θερμοκρασία, υγρασία, ακτινοβολία) και η μικρή κατανάλωση ενέργειας αποτελούν προτεραιότητα.</a:t>
            </a:r>
          </a:p>
          <a:p>
            <a:pPr marL="0" indent="0">
              <a:buNone/>
            </a:pPr>
            <a:endParaRPr lang="en-GB" sz="1800" b="1" dirty="0"/>
          </a:p>
        </p:txBody>
      </p:sp>
    </p:spTree>
    <p:extLst>
      <p:ext uri="{BB962C8B-B14F-4D97-AF65-F5344CB8AC3E}">
        <p14:creationId xmlns:p14="http://schemas.microsoft.com/office/powerpoint/2010/main" val="955628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dirty="0"/>
              <a:t>Συστήματα υπολογιστών: Pi</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2</a:t>
            </a:r>
            <a:r>
              <a:rPr lang="en-US" dirty="0"/>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18</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955646" y="1562194"/>
            <a:ext cx="4555922" cy="4395600"/>
          </a:xfrm>
        </p:spPr>
        <p:txBody>
          <a:bodyPr>
            <a:normAutofit lnSpcReduction="10000"/>
          </a:bodyPr>
          <a:lstStyle/>
          <a:p>
            <a:pPr algn="just"/>
            <a:r>
              <a:rPr lang="en-US" sz="1800" dirty="0"/>
              <a:t>Το </a:t>
            </a:r>
            <a:r>
              <a:rPr lang="en-US" sz="1800" b="1" dirty="0"/>
              <a:t>Arduino </a:t>
            </a:r>
            <a:r>
              <a:rPr lang="en-US" sz="1800" dirty="0"/>
              <a:t>διαθέτει ψηφιακές εισόδους/εξόδους και αναλογικές εισόδους. Οι τελευταίες είναι ιδιαίτερα χρήσιμες, καθώς μπορούν να χρησιμοποιηθούν για την ψηφιοποίηση χρήσιμων δεδομένων (γωνία, απόσταση, θερμοκρασία, φωτεινότητα κ.λπ.).</a:t>
            </a:r>
          </a:p>
          <a:p>
            <a:pPr algn="just"/>
            <a:endParaRPr lang="en-US" sz="1800" dirty="0"/>
          </a:p>
          <a:p>
            <a:pPr algn="just"/>
            <a:r>
              <a:rPr lang="el-GR" sz="1800" dirty="0"/>
              <a:t>Το</a:t>
            </a:r>
            <a:r>
              <a:rPr lang="el-GR" sz="1800" b="1" dirty="0"/>
              <a:t> </a:t>
            </a:r>
            <a:r>
              <a:rPr lang="en-US" sz="1800" b="1" dirty="0"/>
              <a:t>Raspberry </a:t>
            </a:r>
            <a:r>
              <a:rPr lang="en-US" sz="1800" dirty="0"/>
              <a:t>είναι πολύ πιο ισχυρό από το Arduino, έχει θύρες GPIO, USB, Ethernet (σε νεότερες εκδόσεις επίσης Wi-Fi, Bluetooth) και είναι ένα ιδανικό περιβάλλον για την ανάπτυξη εφαρμογών σε ένα περιβάλλον Linux εφαρμογή, και τώρα υποστηρίζει δημοφιλή εκπαιδευτικά περιβάλλοντα όπως το MIT Scratch ή python και γίνεται όλο και πιο δημοφιλής.</a:t>
            </a:r>
            <a:endParaRPr lang="en-GB" sz="1800" dirty="0"/>
          </a:p>
        </p:txBody>
      </p:sp>
      <p:pic>
        <p:nvPicPr>
          <p:cNvPr id="2" name="Picture 1">
            <a:extLst>
              <a:ext uri="{FF2B5EF4-FFF2-40B4-BE49-F238E27FC236}">
                <a16:creationId xmlns:a16="http://schemas.microsoft.com/office/drawing/2014/main" id="{2370098D-89E8-5C9A-FD31-AF1C51F123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61776" y="1657350"/>
            <a:ext cx="2905387" cy="1933229"/>
          </a:xfrm>
          <a:prstGeom prst="rect">
            <a:avLst/>
          </a:prstGeom>
          <a:noFill/>
          <a:ln>
            <a:noFill/>
          </a:ln>
        </p:spPr>
      </p:pic>
      <p:pic>
        <p:nvPicPr>
          <p:cNvPr id="5" name="Picture 4">
            <a:extLst>
              <a:ext uri="{FF2B5EF4-FFF2-40B4-BE49-F238E27FC236}">
                <a16:creationId xmlns:a16="http://schemas.microsoft.com/office/drawing/2014/main" id="{7734D505-FAA3-8B39-F2C4-7A7FF8AEE5B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6981" y="1657349"/>
            <a:ext cx="2905387" cy="1979479"/>
          </a:xfrm>
          <a:prstGeom prst="rect">
            <a:avLst/>
          </a:prstGeom>
          <a:noFill/>
          <a:ln>
            <a:noFill/>
          </a:ln>
        </p:spPr>
      </p:pic>
      <p:sp>
        <p:nvSpPr>
          <p:cNvPr id="10" name="Rectangle 9">
            <a:extLst>
              <a:ext uri="{FF2B5EF4-FFF2-40B4-BE49-F238E27FC236}">
                <a16:creationId xmlns:a16="http://schemas.microsoft.com/office/drawing/2014/main" id="{816E0CA3-858B-066C-ECE0-CFB664CD5FCE}"/>
              </a:ext>
            </a:extLst>
          </p:cNvPr>
          <p:cNvSpPr/>
          <p:nvPr/>
        </p:nvSpPr>
        <p:spPr>
          <a:xfrm>
            <a:off x="6023295" y="3959604"/>
            <a:ext cx="5897461" cy="8640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Raspberry Pi Arduino Uno</a:t>
            </a:r>
            <a:endParaRPr lang="el-GR" dirty="0">
              <a:ln>
                <a:solidFill>
                  <a:schemeClr val="tx1"/>
                </a:solidFill>
              </a:ln>
              <a:solidFill>
                <a:schemeClr val="bg1"/>
              </a:solidFill>
            </a:endParaRPr>
          </a:p>
        </p:txBody>
      </p:sp>
    </p:spTree>
    <p:extLst>
      <p:ext uri="{BB962C8B-B14F-4D97-AF65-F5344CB8AC3E}">
        <p14:creationId xmlns:p14="http://schemas.microsoft.com/office/powerpoint/2010/main" val="3818420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Εφαρμογές στη γεωργία</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19</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01387"/>
            <a:ext cx="10287000" cy="4517213"/>
          </a:xfrm>
        </p:spPr>
        <p:txBody>
          <a:bodyPr>
            <a:noAutofit/>
          </a:bodyPr>
          <a:lstStyle/>
          <a:p>
            <a:pPr marL="342900" indent="-342900" algn="just">
              <a:buAutoNum type="arabicParenR"/>
            </a:pPr>
            <a:r>
              <a:rPr lang="en-US" sz="1800" b="1" dirty="0"/>
              <a:t>Αυτοματοποίηση στην παραγωγή καλλιεργειών αγρού</a:t>
            </a:r>
          </a:p>
          <a:p>
            <a:pPr marL="0" indent="0" algn="just">
              <a:buNone/>
            </a:pPr>
            <a:endParaRPr lang="en-US" sz="1800" b="1" dirty="0"/>
          </a:p>
          <a:p>
            <a:pPr algn="just"/>
            <a:r>
              <a:rPr lang="en-US" sz="1800" b="1" dirty="0"/>
              <a:t>Αισθητήρες πίεσης (αισθητήρας δύναμης κρούσης). </a:t>
            </a:r>
            <a:r>
              <a:rPr lang="en-US" sz="1800" dirty="0"/>
              <a:t>Αυτοί οι αισθητήρες μετρούν τη δύναμη που ασκείται από τη ροή του σπόρου σε κάποιο σημείο του σωλήνα μεταφοράς του προϊόντος. Η δύναμη αυτή είναι ανάλογη της ροής του σπόρου.</a:t>
            </a:r>
          </a:p>
          <a:p>
            <a:pPr algn="just"/>
            <a:r>
              <a:rPr lang="en-GB" sz="1800" b="1" dirty="0">
                <a:solidFill>
                  <a:srgbClr val="000000"/>
                </a:solidFill>
                <a:effectLst/>
                <a:ea typeface="Times New Roman" panose="02020603050405020304" pitchFamily="18" charset="0"/>
                <a:cs typeface="Calibri" panose="020F0502020204030204" pitchFamily="34" charset="0"/>
              </a:rPr>
              <a:t>Αισθητήρας μετατόπισης πλάκας</a:t>
            </a:r>
            <a:r>
              <a:rPr lang="en-GB" sz="1800" dirty="0">
                <a:solidFill>
                  <a:srgbClr val="000000"/>
                </a:solidFill>
                <a:effectLst/>
                <a:ea typeface="Times New Roman" panose="02020603050405020304" pitchFamily="18" charset="0"/>
                <a:cs typeface="Calibri" panose="020F0502020204030204" pitchFamily="34" charset="0"/>
              </a:rPr>
              <a:t>. Αυτοί οι αισθητήρες είναι παρόμοιοι με τους παραπάνω αισθητήρες με τη διαφορά ότι μετρούν με ένα ποτενσιόμετρο τη μετατόπιση που ασκείται από τη ροή του σπόρου καθώς προσκρούει σε ένα σημείο του σωλήνα μεταφοράς του προϊόντος. Η μετατόπιση </a:t>
            </a:r>
            <a:r>
              <a:rPr lang="en-US" sz="1800" dirty="0">
                <a:solidFill>
                  <a:srgbClr val="000000"/>
                </a:solidFill>
                <a:effectLst/>
                <a:ea typeface="Times New Roman" panose="02020603050405020304" pitchFamily="18" charset="0"/>
                <a:cs typeface="Calibri" panose="020F0502020204030204" pitchFamily="34" charset="0"/>
              </a:rPr>
              <a:t>αυτή</a:t>
            </a:r>
            <a:r>
              <a:rPr lang="en-GB" sz="1800" dirty="0">
                <a:solidFill>
                  <a:srgbClr val="000000"/>
                </a:solidFill>
                <a:effectLst/>
                <a:ea typeface="Times New Roman" panose="02020603050405020304" pitchFamily="18" charset="0"/>
                <a:cs typeface="Calibri" panose="020F0502020204030204" pitchFamily="34" charset="0"/>
              </a:rPr>
              <a:t> είναι ανάλογη της ροής του σπόρου.</a:t>
            </a:r>
            <a:endParaRPr lang="en-US" sz="1800" dirty="0">
              <a:solidFill>
                <a:srgbClr val="000000"/>
              </a:solidFill>
              <a:effectLst/>
              <a:ea typeface="Times New Roman" panose="02020603050405020304" pitchFamily="18" charset="0"/>
              <a:cs typeface="Calibri" panose="020F0502020204030204" pitchFamily="34" charset="0"/>
            </a:endParaRPr>
          </a:p>
          <a:p>
            <a:pPr algn="just"/>
            <a:r>
              <a:rPr lang="en-GB" sz="1800" b="1" dirty="0">
                <a:solidFill>
                  <a:srgbClr val="000000"/>
                </a:solidFill>
                <a:effectLst/>
                <a:ea typeface="Times New Roman" panose="02020603050405020304" pitchFamily="18" charset="0"/>
                <a:cs typeface="Calibri" panose="020F0502020204030204" pitchFamily="34" charset="0"/>
              </a:rPr>
              <a:t>Ραδιομετρικό σύστημα</a:t>
            </a:r>
            <a:r>
              <a:rPr lang="en-GB" sz="1800" dirty="0">
                <a:solidFill>
                  <a:srgbClr val="000000"/>
                </a:solidFill>
                <a:effectLst/>
                <a:ea typeface="Times New Roman" panose="02020603050405020304" pitchFamily="18" charset="0"/>
                <a:cs typeface="Calibri" panose="020F0502020204030204" pitchFamily="34" charset="0"/>
              </a:rPr>
              <a:t>. Η ένταση της ακτινοβολίας που μετράται από τον ανιχνευτή είναι η μέγιστη ένταση όταν κανένας σπόρος δεν διέρχεται από τον σωλήνα μεταφοράς. Καθώς ο σπόρος διέρχεται από τον σωλήνα μεταφοράς, η ένταση της ανιχνευόμενης ακτινοβολίας μειώνεται.</a:t>
            </a:r>
          </a:p>
          <a:p>
            <a:pPr algn="just"/>
            <a:r>
              <a:rPr lang="en-GB" sz="1800" b="1" dirty="0">
                <a:solidFill>
                  <a:srgbClr val="000000"/>
                </a:solidFill>
                <a:effectLst/>
                <a:ea typeface="Times New Roman" panose="02020603050405020304" pitchFamily="18" charset="0"/>
                <a:cs typeface="Calibri" panose="020F0502020204030204" pitchFamily="34" charset="0"/>
              </a:rPr>
              <a:t>Σύστημα κυψελών φορτίου</a:t>
            </a:r>
            <a:r>
              <a:rPr lang="en-GB" sz="1800" dirty="0">
                <a:solidFill>
                  <a:srgbClr val="000000"/>
                </a:solidFill>
                <a:effectLst/>
                <a:ea typeface="Times New Roman" panose="02020603050405020304" pitchFamily="18" charset="0"/>
                <a:cs typeface="Calibri" panose="020F0502020204030204" pitchFamily="34" charset="0"/>
              </a:rPr>
              <a:t>. Σε αυτό το σύστημα το βάρος του σπόρου μετράται από μια κυψέλη φορτίου καθώς περνάει μέσα από τον κοχλία τροφοδοσίας σπόρων της θεριζοαλωνιστικής μηχανής</a:t>
            </a:r>
            <a:r>
              <a:rPr lang="en-GB" sz="1800" dirty="0">
                <a:solidFill>
                  <a:srgbClr val="000000"/>
                </a:solidFill>
                <a:ea typeface="Times New Roman" panose="02020603050405020304" pitchFamily="18" charset="0"/>
                <a:cs typeface="Calibri" panose="020F0502020204030204" pitchFamily="34" charset="0"/>
              </a:rPr>
              <a:t>.</a:t>
            </a:r>
          </a:p>
          <a:p>
            <a:endParaRPr lang="en-US" sz="1600" dirty="0"/>
          </a:p>
          <a:p>
            <a:endParaRPr lang="en-US" sz="1600" dirty="0"/>
          </a:p>
          <a:p>
            <a:pPr marL="342900" indent="-342900">
              <a:buAutoNum type="arabicParenR"/>
            </a:pPr>
            <a:endParaRPr lang="en-US" sz="1600" b="1" dirty="0"/>
          </a:p>
          <a:p>
            <a:pPr marL="0" indent="0">
              <a:buNone/>
            </a:pPr>
            <a:endParaRPr lang="en-GB" sz="1600" b="1" dirty="0"/>
          </a:p>
        </p:txBody>
      </p:sp>
      <p:sp>
        <p:nvSpPr>
          <p:cNvPr id="2" name="Segnaposto piè di pagina 2">
            <a:extLst>
              <a:ext uri="{FF2B5EF4-FFF2-40B4-BE49-F238E27FC236}">
                <a16:creationId xmlns:a16="http://schemas.microsoft.com/office/drawing/2014/main" id="{09959DA2-67D8-3650-CF12-5A92D6783DF9}"/>
              </a:ext>
            </a:extLst>
          </p:cNvPr>
          <p:cNvSpPr>
            <a:spLocks noGrp="1"/>
          </p:cNvSpPr>
          <p:nvPr>
            <p:ph type="ftr" sz="quarter" idx="10"/>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2</a:t>
            </a:r>
            <a:r>
              <a:rPr lang="en-US" dirty="0"/>
              <a:t>η</a:t>
            </a:r>
          </a:p>
        </p:txBody>
      </p:sp>
    </p:spTree>
    <p:extLst>
      <p:ext uri="{BB962C8B-B14F-4D97-AF65-F5344CB8AC3E}">
        <p14:creationId xmlns:p14="http://schemas.microsoft.com/office/powerpoint/2010/main" val="3191700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292608" y="1885350"/>
            <a:ext cx="11768327" cy="2552358"/>
          </a:xfrm>
        </p:spPr>
        <p:txBody>
          <a:bodyPr>
            <a:noAutofit/>
          </a:bodyPr>
          <a:lstStyle/>
          <a:p>
            <a:r>
              <a:rPr lang="en-GB" sz="4000" b="1" dirty="0">
                <a:solidFill>
                  <a:srgbClr val="94C020"/>
                </a:solidFill>
                <a:latin typeface="+mn-lt"/>
              </a:rPr>
              <a:t>Μάθημα: (HEI-B4)</a:t>
            </a:r>
            <a:br>
              <a:rPr lang="en-GB" sz="4000" b="1" dirty="0">
                <a:solidFill>
                  <a:srgbClr val="94C020"/>
                </a:solidFill>
                <a:latin typeface="+mn-lt"/>
              </a:rPr>
            </a:br>
            <a:r>
              <a:rPr lang="en-GB" sz="4000" b="1" dirty="0">
                <a:solidFill>
                  <a:srgbClr val="94C020"/>
                </a:solidFill>
                <a:latin typeface="+mn-lt"/>
              </a:rPr>
              <a:t>Ενότητα: Ψηφιακές τεχνολογίες και τεχνητή νοημοσύνη</a:t>
            </a:r>
            <a:br>
              <a:rPr lang="en-GB" sz="4000" b="1" dirty="0">
                <a:solidFill>
                  <a:srgbClr val="94C020"/>
                </a:solidFill>
                <a:latin typeface="+mn-lt"/>
              </a:rPr>
            </a:br>
            <a:r>
              <a:rPr lang="en-GB" sz="4000" b="1" dirty="0">
                <a:solidFill>
                  <a:srgbClr val="94C020"/>
                </a:solidFill>
                <a:latin typeface="+mn-lt"/>
              </a:rPr>
              <a:t>Μαθησιακή ενότητα: </a:t>
            </a:r>
            <a:r>
              <a:rPr lang="el-GR" sz="4000" b="1" dirty="0">
                <a:solidFill>
                  <a:srgbClr val="94C020"/>
                </a:solidFill>
                <a:latin typeface="+mn-lt"/>
              </a:rPr>
              <a:t>Αυτόματες Τεχνολογίες</a:t>
            </a:r>
            <a:endParaRPr lang="en-GB" sz="4000" b="1" dirty="0">
              <a:solidFill>
                <a:srgbClr val="94C020"/>
              </a:solidFill>
              <a:latin typeface="+mn-lt"/>
            </a:endParaRP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4899498"/>
            <a:ext cx="9144000" cy="1655762"/>
          </a:xfrm>
        </p:spPr>
        <p:txBody>
          <a:bodyPr/>
          <a:lstStyle/>
          <a:p>
            <a:pPr marL="0" indent="0">
              <a:buNone/>
            </a:pPr>
            <a:r>
              <a:rPr lang="en-GB" dirty="0">
                <a:solidFill>
                  <a:schemeClr val="tx1">
                    <a:lumMod val="65000"/>
                    <a:lumOff val="35000"/>
                  </a:schemeClr>
                </a:solidFill>
              </a:rPr>
              <a:t>Συγγραφείς</a:t>
            </a:r>
            <a:r>
              <a:rPr lang="it-IT" dirty="0">
                <a:solidFill>
                  <a:schemeClr val="tx1">
                    <a:lumMod val="65000"/>
                    <a:lumOff val="35000"/>
                  </a:schemeClr>
                </a:solidFill>
              </a:rPr>
              <a:t>: (</a:t>
            </a:r>
            <a:r>
              <a:rPr lang="el-GR" dirty="0">
                <a:solidFill>
                  <a:schemeClr val="tx1">
                    <a:lumMod val="65000"/>
                    <a:lumOff val="35000"/>
                  </a:schemeClr>
                </a:solidFill>
              </a:rPr>
              <a:t>ΕΚΕΤΑ</a:t>
            </a:r>
            <a:r>
              <a:rPr lang="it-IT" dirty="0">
                <a:solidFill>
                  <a:schemeClr val="tx1">
                    <a:lumMod val="65000"/>
                    <a:lumOff val="35000"/>
                  </a:schemeClr>
                </a:solidFill>
              </a:rPr>
              <a:t>)</a:t>
            </a: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Εφαρμογές στη γεωργία</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a:t>Ενότητα: Μαθησιακή Ενότητα: Ψηφιακές Τεχνολογίες και Τεχνητή Νοημοσύνη: Τεχνολογίες Αυτοματισμού / Υποενότητα: 2η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20</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62194"/>
            <a:ext cx="10515599" cy="4395600"/>
          </a:xfrm>
        </p:spPr>
        <p:txBody>
          <a:bodyPr>
            <a:normAutofit fontScale="92500"/>
          </a:bodyPr>
          <a:lstStyle/>
          <a:p>
            <a:pPr algn="just"/>
            <a:r>
              <a:rPr lang="en-GB" sz="1800" b="1" dirty="0">
                <a:solidFill>
                  <a:srgbClr val="000000"/>
                </a:solidFill>
                <a:effectLst/>
                <a:ea typeface="Times New Roman" panose="02020603050405020304" pitchFamily="18" charset="0"/>
                <a:cs typeface="Calibri" panose="020F0502020204030204" pitchFamily="34" charset="0"/>
              </a:rPr>
              <a:t>Σύστημα μέτρησης όγκου</a:t>
            </a:r>
            <a:r>
              <a:rPr lang="en-GB" sz="1800" dirty="0">
                <a:solidFill>
                  <a:srgbClr val="000000"/>
                </a:solidFill>
                <a:effectLst/>
                <a:ea typeface="Times New Roman" panose="02020603050405020304" pitchFamily="18" charset="0"/>
                <a:cs typeface="Calibri" panose="020F0502020204030204" pitchFamily="34" charset="0"/>
              </a:rPr>
              <a:t>. Μια άλλη κατηγορία αισθητήρων μέτρησης απόδοσης μετρά τον όγκο των σπόρων που περνούν από το σύστημα καθαρισμού σπόρων.</a:t>
            </a:r>
            <a:endParaRPr lang="el-GR" sz="1800" dirty="0">
              <a:solidFill>
                <a:srgbClr val="000000"/>
              </a:solidFill>
              <a:effectLst/>
              <a:ea typeface="Times New Roman" panose="02020603050405020304" pitchFamily="18" charset="0"/>
              <a:cs typeface="Calibri" panose="020F0502020204030204" pitchFamily="34" charset="0"/>
            </a:endParaRPr>
          </a:p>
          <a:p>
            <a:pPr algn="just"/>
            <a:endParaRPr lang="en-GB" sz="1800" b="1" dirty="0">
              <a:solidFill>
                <a:srgbClr val="000000"/>
              </a:solidFill>
              <a:effectLst/>
              <a:ea typeface="Times New Roman" panose="02020603050405020304" pitchFamily="18" charset="0"/>
              <a:cs typeface="Calibri" panose="020F0502020204030204" pitchFamily="34" charset="0"/>
            </a:endParaRPr>
          </a:p>
          <a:p>
            <a:pPr algn="just"/>
            <a:r>
              <a:rPr lang="en-GB" sz="1800" b="1" dirty="0">
                <a:solidFill>
                  <a:srgbClr val="000000"/>
                </a:solidFill>
                <a:effectLst/>
                <a:ea typeface="Times New Roman" panose="02020603050405020304" pitchFamily="18" charset="0"/>
                <a:cs typeface="Calibri" panose="020F0502020204030204" pitchFamily="34" charset="0"/>
              </a:rPr>
              <a:t>Αισθητήρες υγρασίας σπόρων</a:t>
            </a:r>
            <a:r>
              <a:rPr lang="en-GB" sz="1800" dirty="0">
                <a:solidFill>
                  <a:srgbClr val="000000"/>
                </a:solidFill>
                <a:effectLst/>
                <a:ea typeface="Times New Roman" panose="02020603050405020304" pitchFamily="18" charset="0"/>
                <a:cs typeface="Calibri" panose="020F0502020204030204" pitchFamily="34" charset="0"/>
              </a:rPr>
              <a:t>. Ο αισθητήρας υγρασίας σπόρων τοποθετείται συνήθως στο σύστημα καθαρισμού σπόρων κοντά στους αισθητήρες παραγωγής.</a:t>
            </a:r>
            <a:endParaRPr lang="el-GR" sz="1800" dirty="0">
              <a:solidFill>
                <a:srgbClr val="000000"/>
              </a:solidFill>
              <a:effectLst/>
              <a:ea typeface="Times New Roman" panose="02020603050405020304" pitchFamily="18" charset="0"/>
              <a:cs typeface="Calibri" panose="020F0502020204030204" pitchFamily="34" charset="0"/>
            </a:endParaRPr>
          </a:p>
          <a:p>
            <a:pPr algn="just"/>
            <a:endParaRPr lang="en-GB" sz="1800" dirty="0">
              <a:solidFill>
                <a:srgbClr val="000000"/>
              </a:solidFill>
              <a:effectLst/>
              <a:ea typeface="Times New Roman" panose="02020603050405020304" pitchFamily="18" charset="0"/>
              <a:cs typeface="Calibri" panose="020F0502020204030204" pitchFamily="34" charset="0"/>
            </a:endParaRPr>
          </a:p>
          <a:p>
            <a:pPr algn="just"/>
            <a:r>
              <a:rPr lang="en-GB" sz="1800" b="1" dirty="0">
                <a:solidFill>
                  <a:srgbClr val="000000"/>
                </a:solidFill>
                <a:effectLst/>
                <a:ea typeface="Times New Roman" panose="02020603050405020304" pitchFamily="18" charset="0"/>
                <a:cs typeface="Calibri" panose="020F0502020204030204" pitchFamily="34" charset="0"/>
              </a:rPr>
              <a:t>Αισθητήρες μέτρησης ταχύτητας</a:t>
            </a:r>
            <a:r>
              <a:rPr lang="en-GB" sz="1800" dirty="0">
                <a:solidFill>
                  <a:srgbClr val="000000"/>
                </a:solidFill>
                <a:effectLst/>
                <a:ea typeface="Times New Roman" panose="02020603050405020304" pitchFamily="18" charset="0"/>
                <a:cs typeface="Calibri" panose="020F0502020204030204" pitchFamily="34" charset="0"/>
              </a:rPr>
              <a:t>. Αυτοί οι αισθητήρες εγκαθίστανται στους τροχούς της θεριζοαλωνιστικής μηχανής και μετρούν την ταχύτητά της. </a:t>
            </a:r>
            <a:endParaRPr lang="el-GR" sz="1800" dirty="0">
              <a:solidFill>
                <a:srgbClr val="000000"/>
              </a:solidFill>
              <a:effectLst/>
              <a:ea typeface="Times New Roman" panose="02020603050405020304" pitchFamily="18" charset="0"/>
              <a:cs typeface="Calibri" panose="020F0502020204030204" pitchFamily="34" charset="0"/>
            </a:endParaRPr>
          </a:p>
          <a:p>
            <a:pPr algn="just"/>
            <a:endParaRPr lang="en-GB" sz="1800" dirty="0">
              <a:solidFill>
                <a:srgbClr val="000000"/>
              </a:solidFill>
              <a:ea typeface="Times New Roman" panose="02020603050405020304" pitchFamily="18" charset="0"/>
              <a:cs typeface="Calibri" panose="020F0502020204030204" pitchFamily="34" charset="0"/>
            </a:endParaRPr>
          </a:p>
          <a:p>
            <a:pPr algn="just"/>
            <a:r>
              <a:rPr lang="en-GB" sz="1800" b="1" dirty="0">
                <a:solidFill>
                  <a:srgbClr val="000000"/>
                </a:solidFill>
                <a:effectLst/>
                <a:ea typeface="Times New Roman" panose="02020603050405020304" pitchFamily="18" charset="0"/>
                <a:cs typeface="Calibri" panose="020F0502020204030204" pitchFamily="34" charset="0"/>
              </a:rPr>
              <a:t>Αισθητήρας θέσης θεριζοαλωνιστικού μηχανήματος</a:t>
            </a:r>
            <a:r>
              <a:rPr lang="en-GB" sz="1800" dirty="0">
                <a:solidFill>
                  <a:srgbClr val="000000"/>
                </a:solidFill>
                <a:effectLst/>
                <a:ea typeface="Times New Roman" panose="02020603050405020304" pitchFamily="18" charset="0"/>
                <a:cs typeface="Calibri" panose="020F0502020204030204" pitchFamily="34" charset="0"/>
              </a:rPr>
              <a:t>. Αυτός ο αισθητήρας ελέγχει τη ροή και την αποθήκευση των δεδομένων. </a:t>
            </a:r>
            <a:endParaRPr lang="el-GR" sz="1800" dirty="0">
              <a:solidFill>
                <a:srgbClr val="000000"/>
              </a:solidFill>
              <a:effectLst/>
              <a:ea typeface="Times New Roman" panose="02020603050405020304" pitchFamily="18" charset="0"/>
              <a:cs typeface="Calibri" panose="020F0502020204030204" pitchFamily="34" charset="0"/>
            </a:endParaRPr>
          </a:p>
          <a:p>
            <a:pPr algn="just"/>
            <a:endParaRPr lang="en-GB" sz="1800" dirty="0">
              <a:solidFill>
                <a:srgbClr val="000000"/>
              </a:solidFill>
              <a:effectLst/>
              <a:ea typeface="Times New Roman" panose="02020603050405020304" pitchFamily="18" charset="0"/>
              <a:cs typeface="Calibri" panose="020F0502020204030204" pitchFamily="34" charset="0"/>
            </a:endParaRPr>
          </a:p>
          <a:p>
            <a:pPr algn="just"/>
            <a:r>
              <a:rPr lang="en-GB" sz="1800" b="1" dirty="0">
                <a:solidFill>
                  <a:srgbClr val="000000"/>
                </a:solidFill>
                <a:effectLst/>
                <a:ea typeface="Times New Roman" panose="02020603050405020304" pitchFamily="18" charset="0"/>
                <a:cs typeface="Calibri" panose="020F0502020204030204" pitchFamily="34" charset="0"/>
              </a:rPr>
              <a:t>Κεντρική μονάδα με οθόνη</a:t>
            </a:r>
            <a:r>
              <a:rPr lang="en-GB" sz="1800" dirty="0">
                <a:solidFill>
                  <a:srgbClr val="000000"/>
                </a:solidFill>
                <a:effectLst/>
                <a:ea typeface="Times New Roman" panose="02020603050405020304" pitchFamily="18" charset="0"/>
                <a:cs typeface="Calibri" panose="020F0502020204030204" pitchFamily="34" charset="0"/>
              </a:rPr>
              <a:t>. Η κεντρική μονάδα είναι το βασικό στοιχείο του συστήματος. Κατά τη λειτουργία του συστήματος, συλλέγει και αποθηκεύει τις εξόδους από τους αισθητήρες και ταυτόχρονα τις εμφανίζει στην οθόνη</a:t>
            </a:r>
            <a:r>
              <a:rPr lang="en-GB" sz="1800" dirty="0">
                <a:solidFill>
                  <a:srgbClr val="000000"/>
                </a:solidFill>
                <a:ea typeface="Times New Roman" panose="02020603050405020304" pitchFamily="18" charset="0"/>
                <a:cs typeface="Calibri" panose="020F0502020204030204" pitchFamily="34" charset="0"/>
              </a:rPr>
              <a:t>.</a:t>
            </a:r>
          </a:p>
          <a:p>
            <a:endParaRPr lang="en-GB" dirty="0"/>
          </a:p>
        </p:txBody>
      </p:sp>
    </p:spTree>
    <p:extLst>
      <p:ext uri="{BB962C8B-B14F-4D97-AF65-F5344CB8AC3E}">
        <p14:creationId xmlns:p14="http://schemas.microsoft.com/office/powerpoint/2010/main" val="31488340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Αισθητήρες στη γεωργία</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21</a:t>
            </a:fld>
            <a:endParaRPr lang="it-IT" dirty="0"/>
          </a:p>
        </p:txBody>
      </p:sp>
      <p:pic>
        <p:nvPicPr>
          <p:cNvPr id="2" name="Picture 1" descr="A hand holding a tablet with a garden in the background&#10;&#10;Description automatically generated">
            <a:extLst>
              <a:ext uri="{FF2B5EF4-FFF2-40B4-BE49-F238E27FC236}">
                <a16:creationId xmlns:a16="http://schemas.microsoft.com/office/drawing/2014/main" id="{C82856B2-D296-56B8-1676-7E5C3D66E8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025" y="1562194"/>
            <a:ext cx="4993950" cy="2842026"/>
          </a:xfrm>
          <a:prstGeom prst="rect">
            <a:avLst/>
          </a:prstGeom>
        </p:spPr>
      </p:pic>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438912" y="1434178"/>
            <a:ext cx="6314226" cy="4395600"/>
          </a:xfrm>
        </p:spPr>
        <p:txBody>
          <a:bodyPr>
            <a:normAutofit fontScale="70000" lnSpcReduction="20000"/>
          </a:bodyPr>
          <a:lstStyle/>
          <a:p>
            <a:pPr marL="0" indent="0" algn="just">
              <a:buNone/>
            </a:pPr>
            <a:r>
              <a:rPr lang="en-US" sz="2400" dirty="0"/>
              <a:t>Η εκτίμηση της παραγωγής σε κάθε σημείο ή τμήμα του πεδίου απαιτεί τη μέτρηση, καταγραφή και ανάλυση ορισμένων δεδομένων.</a:t>
            </a:r>
          </a:p>
          <a:p>
            <a:pPr marL="342900" indent="-342900" algn="just">
              <a:buAutoNum type="arabicParenR"/>
            </a:pPr>
            <a:r>
              <a:rPr lang="en-US" sz="2400" dirty="0">
                <a:solidFill>
                  <a:srgbClr val="000000"/>
                </a:solidFill>
                <a:effectLst/>
                <a:ea typeface="Times New Roman" panose="02020603050405020304" pitchFamily="18" charset="0"/>
                <a:cs typeface="Calibri" panose="020F0502020204030204" pitchFamily="34" charset="0"/>
              </a:rPr>
              <a:t>Η ροή των προϊόντων </a:t>
            </a:r>
            <a:r>
              <a:rPr lang="en-US" sz="2400" dirty="0" err="1">
                <a:solidFill>
                  <a:srgbClr val="000000"/>
                </a:solidFill>
                <a:effectLst/>
                <a:ea typeface="Times New Roman" panose="02020603050405020304" pitchFamily="18" charset="0"/>
                <a:cs typeface="Calibri" panose="020F0502020204030204" pitchFamily="34" charset="0"/>
              </a:rPr>
              <a:t>στο</a:t>
            </a:r>
            <a:r>
              <a:rPr lang="en-US" sz="2400" dirty="0">
                <a:solidFill>
                  <a:srgbClr val="000000"/>
                </a:solidFill>
                <a:effectLst/>
                <a:ea typeface="Times New Roman" panose="02020603050405020304" pitchFamily="18" charset="0"/>
                <a:cs typeface="Calibri" panose="020F0502020204030204" pitchFamily="34" charset="0"/>
              </a:rPr>
              <a:t> </a:t>
            </a:r>
            <a:r>
              <a:rPr lang="en-US" sz="2400" dirty="0" err="1">
                <a:solidFill>
                  <a:srgbClr val="000000"/>
                </a:solidFill>
                <a:effectLst/>
                <a:ea typeface="Times New Roman" panose="02020603050405020304" pitchFamily="18" charset="0"/>
                <a:cs typeface="Calibri" panose="020F0502020204030204" pitchFamily="34" charset="0"/>
              </a:rPr>
              <a:t>μηχάνημ</a:t>
            </a:r>
            <a:r>
              <a:rPr lang="en-US" sz="2400" dirty="0">
                <a:solidFill>
                  <a:srgbClr val="000000"/>
                </a:solidFill>
                <a:effectLst/>
                <a:ea typeface="Times New Roman" panose="02020603050405020304" pitchFamily="18" charset="0"/>
                <a:cs typeface="Calibri" panose="020F0502020204030204" pitchFamily="34" charset="0"/>
              </a:rPr>
              <a:t>α.</a:t>
            </a:r>
          </a:p>
          <a:p>
            <a:pPr marL="342900" indent="-342900" algn="just">
              <a:buAutoNum type="arabicParenR"/>
            </a:pPr>
            <a:endParaRPr lang="en-US" sz="2400" dirty="0">
              <a:solidFill>
                <a:srgbClr val="000000"/>
              </a:solidFill>
              <a:effectLst/>
              <a:ea typeface="Times New Roman" panose="02020603050405020304" pitchFamily="18" charset="0"/>
              <a:cs typeface="Calibri" panose="020F0502020204030204" pitchFamily="34" charset="0"/>
            </a:endParaRPr>
          </a:p>
          <a:p>
            <a:pPr marL="342900" indent="-342900" algn="just">
              <a:buAutoNum type="arabicParenR"/>
            </a:pPr>
            <a:r>
              <a:rPr lang="en-US" sz="2400" dirty="0">
                <a:solidFill>
                  <a:srgbClr val="000000"/>
                </a:solidFill>
                <a:effectLst/>
                <a:ea typeface="Times New Roman" panose="02020603050405020304" pitchFamily="18" charset="0"/>
                <a:cs typeface="Calibri" panose="020F0502020204030204" pitchFamily="34" charset="0"/>
              </a:rPr>
              <a:t>Η έκταση που συγκομίζεται από το μηχάνημα στη μονάδα του χρόνου (π.χ. m</a:t>
            </a:r>
            <a:r>
              <a:rPr lang="en-US" sz="2400" baseline="30000" dirty="0">
                <a:solidFill>
                  <a:srgbClr val="000000"/>
                </a:solidFill>
                <a:effectLst/>
                <a:ea typeface="Times New Roman" panose="02020603050405020304" pitchFamily="18" charset="0"/>
                <a:cs typeface="Calibri" panose="020F0502020204030204" pitchFamily="34" charset="0"/>
              </a:rPr>
              <a:t>2</a:t>
            </a:r>
            <a:r>
              <a:rPr lang="en-US" sz="2400" dirty="0">
                <a:solidFill>
                  <a:srgbClr val="000000"/>
                </a:solidFill>
                <a:effectLst/>
                <a:ea typeface="Times New Roman" panose="02020603050405020304" pitchFamily="18" charset="0"/>
                <a:cs typeface="Calibri" panose="020F0502020204030204" pitchFamily="34" charset="0"/>
              </a:rPr>
              <a:t>/s).</a:t>
            </a:r>
          </a:p>
          <a:p>
            <a:pPr marL="342900" indent="-342900" algn="just">
              <a:buAutoNum type="arabicParenR"/>
            </a:pPr>
            <a:endParaRPr lang="en-US" sz="2400" dirty="0">
              <a:solidFill>
                <a:srgbClr val="000000"/>
              </a:solidFill>
              <a:effectLst/>
              <a:ea typeface="Times New Roman" panose="02020603050405020304" pitchFamily="18" charset="0"/>
              <a:cs typeface="Calibri" panose="020F0502020204030204" pitchFamily="34" charset="0"/>
            </a:endParaRPr>
          </a:p>
          <a:p>
            <a:pPr marL="342900" indent="-342900" algn="just">
              <a:buAutoNum type="arabicParenR"/>
            </a:pPr>
            <a:r>
              <a:rPr lang="en-US" sz="2400" dirty="0">
                <a:solidFill>
                  <a:srgbClr val="000000"/>
                </a:solidFill>
                <a:effectLst/>
                <a:ea typeface="Times New Roman" panose="02020603050405020304" pitchFamily="18" charset="0"/>
                <a:cs typeface="Calibri" panose="020F0502020204030204" pitchFamily="34" charset="0"/>
              </a:rPr>
              <a:t>Η θέση του μηχανήματος στον αγρό με τη χρήση GPS.</a:t>
            </a:r>
          </a:p>
          <a:p>
            <a:pPr marL="342900" indent="-342900" algn="just">
              <a:buAutoNum type="arabicParenR"/>
            </a:pPr>
            <a:endParaRPr lang="en-US" sz="2400" dirty="0">
              <a:solidFill>
                <a:srgbClr val="000000"/>
              </a:solidFill>
              <a:ea typeface="Times New Roman" panose="02020603050405020304" pitchFamily="18" charset="0"/>
              <a:cs typeface="Calibri" panose="020F0502020204030204" pitchFamily="34" charset="0"/>
            </a:endParaRPr>
          </a:p>
          <a:p>
            <a:pPr marL="342900" indent="-342900" algn="just">
              <a:buAutoNum type="arabicParenR"/>
            </a:pPr>
            <a:r>
              <a:rPr lang="en-US" sz="2400" dirty="0">
                <a:solidFill>
                  <a:srgbClr val="000000"/>
                </a:solidFill>
                <a:effectLst/>
                <a:ea typeface="Times New Roman" panose="02020603050405020304" pitchFamily="18" charset="0"/>
                <a:cs typeface="Calibri" panose="020F0502020204030204" pitchFamily="34" charset="0"/>
              </a:rPr>
              <a:t>Όλα τα δεδομένα πρέπει να υποβληθούν σε αρχική επεξεργασία σε μια κεντρική μονάδα επεξεργασίας (CPU) και να αποθηκευτούν σε μια μνήμη για να μεταφερθούν σε έναν υπολογιστή για περαιτέρω επεξεργασία.</a:t>
            </a:r>
          </a:p>
          <a:p>
            <a:pPr marL="342900" indent="-342900" algn="just">
              <a:buAutoNum type="arabicParenR"/>
            </a:pPr>
            <a:endParaRPr lang="en-US" sz="2400" dirty="0">
              <a:solidFill>
                <a:srgbClr val="000000"/>
              </a:solidFill>
              <a:effectLst/>
              <a:ea typeface="Times New Roman" panose="02020603050405020304" pitchFamily="18" charset="0"/>
              <a:cs typeface="Calibri" panose="020F0502020204030204" pitchFamily="34" charset="0"/>
            </a:endParaRPr>
          </a:p>
          <a:p>
            <a:pPr marL="342900" indent="-342900" algn="just">
              <a:buAutoNum type="arabicParenR"/>
            </a:pPr>
            <a:r>
              <a:rPr lang="en-US" sz="2400" dirty="0">
                <a:solidFill>
                  <a:srgbClr val="000000"/>
                </a:solidFill>
                <a:effectLst/>
                <a:ea typeface="Times New Roman" panose="02020603050405020304" pitchFamily="18" charset="0"/>
                <a:cs typeface="Calibri" panose="020F0502020204030204" pitchFamily="34" charset="0"/>
              </a:rPr>
              <a:t>Το σύστημα μπορεί επίσης να διαθέτει δεδομένα για τη μέτρηση των ποιοτικών χαρακτηριστικών της παραγωγής.</a:t>
            </a:r>
          </a:p>
          <a:p>
            <a:pPr marL="342900" indent="-342900" algn="just">
              <a:buAutoNum type="arabicParenR"/>
            </a:pPr>
            <a:endParaRPr lang="en-GB" sz="1800" dirty="0"/>
          </a:p>
        </p:txBody>
      </p:sp>
      <p:sp>
        <p:nvSpPr>
          <p:cNvPr id="8" name="Rectangle 7">
            <a:extLst>
              <a:ext uri="{FF2B5EF4-FFF2-40B4-BE49-F238E27FC236}">
                <a16:creationId xmlns:a16="http://schemas.microsoft.com/office/drawing/2014/main" id="{FB34F7E3-1A60-6ED0-C24B-F72F0A5DA78F}"/>
              </a:ext>
            </a:extLst>
          </p:cNvPr>
          <p:cNvSpPr/>
          <p:nvPr/>
        </p:nvSpPr>
        <p:spPr>
          <a:xfrm>
            <a:off x="7499758" y="4639112"/>
            <a:ext cx="3926048" cy="5117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Αισθητήρες που χρησιμοποιούνται στη γεωργία</a:t>
            </a:r>
            <a:endParaRPr lang="el-GR" dirty="0">
              <a:solidFill>
                <a:schemeClr val="tx1"/>
              </a:solidFill>
            </a:endParaRPr>
          </a:p>
        </p:txBody>
      </p:sp>
      <p:sp>
        <p:nvSpPr>
          <p:cNvPr id="6" name="Segnaposto piè di pagina 2">
            <a:extLst>
              <a:ext uri="{FF2B5EF4-FFF2-40B4-BE49-F238E27FC236}">
                <a16:creationId xmlns:a16="http://schemas.microsoft.com/office/drawing/2014/main" id="{570D3804-E2CD-10F2-B350-B983CCA1AC56}"/>
              </a:ext>
            </a:extLst>
          </p:cNvPr>
          <p:cNvSpPr>
            <a:spLocks noGrp="1"/>
          </p:cNvSpPr>
          <p:nvPr>
            <p:ph type="ftr" sz="quarter" idx="10"/>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Tree>
    <p:extLst>
      <p:ext uri="{BB962C8B-B14F-4D97-AF65-F5344CB8AC3E}">
        <p14:creationId xmlns:p14="http://schemas.microsoft.com/office/powerpoint/2010/main" val="360877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fontScale="90000"/>
          </a:bodyPr>
          <a:lstStyle/>
          <a:p>
            <a:pPr algn="ctr"/>
            <a:r>
              <a:rPr lang="en-US" sz="3600" dirty="0"/>
              <a:t>Συστήματα χαρτογράφησης παραγωγής σε μηχανές συστημάτων συγκομιδής</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22</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1160853" y="1799191"/>
            <a:ext cx="9501051" cy="3753393"/>
          </a:xfrm>
        </p:spPr>
        <p:txBody>
          <a:bodyPr>
            <a:normAutofit/>
          </a:bodyPr>
          <a:lstStyle/>
          <a:p>
            <a:pPr marL="342900" indent="-342900" algn="just">
              <a:buAutoNum type="arabicParenR"/>
            </a:pPr>
            <a:r>
              <a:rPr lang="en-US" sz="1800" b="1" dirty="0"/>
              <a:t>Μια σειρά από αισθητήρες που μετρούν τη ροή του σπόρου και την υγρασία του στο μηχάνημα:</a:t>
            </a:r>
          </a:p>
          <a:p>
            <a:pPr marL="0" indent="0" algn="just">
              <a:buNone/>
            </a:pPr>
            <a:r>
              <a:rPr lang="en-US" sz="1800" dirty="0"/>
              <a:t>Ο μίσχος (άχυρο) μαζί με το </a:t>
            </a:r>
            <a:r>
              <a:rPr lang="en-US" sz="1800" dirty="0" err="1"/>
              <a:t>στάχυ</a:t>
            </a:r>
            <a:r>
              <a:rPr lang="en-US" sz="1800" dirty="0"/>
              <a:t> </a:t>
            </a:r>
            <a:r>
              <a:rPr lang="en-US" sz="1800" dirty="0" err="1"/>
              <a:t>κό</a:t>
            </a:r>
            <a:r>
              <a:rPr lang="en-US" sz="1800" dirty="0"/>
              <a:t>βονται από το μαχαίρι της μηχανής και ωθούνται στη σκάφη και από εκεί με τον κοχλία στον ανυψωτήρα και οδηγούνται στο τύμπανο - αντιτύμπανο όπου αρχίζει ο αλωνισμός. </a:t>
            </a:r>
          </a:p>
          <a:p>
            <a:pPr marL="0" indent="0" algn="just">
              <a:buNone/>
            </a:pPr>
            <a:r>
              <a:rPr lang="en-US" sz="1800" dirty="0"/>
              <a:t>Εκεί, στο σύστημα </a:t>
            </a:r>
            <a:r>
              <a:rPr lang="en-US" sz="1800" dirty="0" err="1"/>
              <a:t>τυμπάνου-αντιδράμιου</a:t>
            </a:r>
            <a:r>
              <a:rPr lang="en-US" sz="1800" dirty="0"/>
              <a:t>, οι κόκκοι εκκοκκίζονται, δηλαδή διαχωρίζονται και αφήνονται να πέσουν σε ένα κεκλιμένο επίπεδο πριν περάσουν από τα κόσκινα.</a:t>
            </a:r>
          </a:p>
          <a:p>
            <a:pPr marL="0" indent="0" algn="just">
              <a:buNone/>
            </a:pPr>
            <a:r>
              <a:rPr lang="en-US" sz="1800" dirty="0" err="1"/>
              <a:t>Το</a:t>
            </a:r>
            <a:r>
              <a:rPr lang="en-US" sz="1800" dirty="0"/>
              <a:t> άχυρο, μαζί με ένα μικρό μέρος του σπόρου, οδηγείται στα άλογα ή στους φυσητήρες, όπου ο σπόρος διαχωρίζεται και οδηγείται στο κεκλιμένο επίπεδο και στη συνέχεια στα κόσκινα, ενώ το άχυρο οδηγείται από τη μηχανή στο χωράφι.</a:t>
            </a:r>
          </a:p>
          <a:p>
            <a:pPr marL="0" indent="0">
              <a:buNone/>
            </a:pPr>
            <a:endParaRPr lang="en-GB" sz="1800" dirty="0"/>
          </a:p>
        </p:txBody>
      </p:sp>
      <p:sp>
        <p:nvSpPr>
          <p:cNvPr id="6" name="Segnaposto piè di pagina 2">
            <a:extLst>
              <a:ext uri="{FF2B5EF4-FFF2-40B4-BE49-F238E27FC236}">
                <a16:creationId xmlns:a16="http://schemas.microsoft.com/office/drawing/2014/main" id="{151696F8-2255-81D4-E4AF-36C956BDEF85}"/>
              </a:ext>
            </a:extLst>
          </p:cNvPr>
          <p:cNvSpPr>
            <a:spLocks noGrp="1"/>
          </p:cNvSpPr>
          <p:nvPr>
            <p:ph type="ftr" sz="quarter" idx="10"/>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Tree>
    <p:extLst>
      <p:ext uri="{BB962C8B-B14F-4D97-AF65-F5344CB8AC3E}">
        <p14:creationId xmlns:p14="http://schemas.microsoft.com/office/powerpoint/2010/main" val="3463117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fontScale="90000"/>
          </a:bodyPr>
          <a:lstStyle/>
          <a:p>
            <a:pPr algn="ctr"/>
            <a:r>
              <a:rPr lang="en-US" sz="3600" dirty="0"/>
              <a:t>Συστήματα χαρτογράφησης παραγωγής σε μηχανές συστημάτων συγκομιδής</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23</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2" y="1562194"/>
            <a:ext cx="6163490" cy="4395600"/>
          </a:xfrm>
        </p:spPr>
        <p:txBody>
          <a:bodyPr>
            <a:normAutofit fontScale="92500" lnSpcReduction="20000"/>
          </a:bodyPr>
          <a:lstStyle/>
          <a:p>
            <a:pPr marL="0" indent="0">
              <a:buNone/>
            </a:pPr>
            <a:r>
              <a:rPr lang="en-GB" sz="1800" b="1" dirty="0"/>
              <a:t>2) </a:t>
            </a:r>
            <a:r>
              <a:rPr lang="en-US" sz="1800" b="1" dirty="0"/>
              <a:t>Αισθητήρες για τη μέτρηση της ροής του σπόρου σε μια μηχανή συγκομιδής.</a:t>
            </a:r>
          </a:p>
          <a:p>
            <a:pPr marL="0" indent="0" algn="just">
              <a:buNone/>
            </a:pPr>
            <a:r>
              <a:rPr lang="en-US" sz="1800" dirty="0">
                <a:solidFill>
                  <a:srgbClr val="000000"/>
                </a:solidFill>
                <a:effectLst/>
                <a:ea typeface="Times New Roman" panose="02020603050405020304" pitchFamily="18" charset="0"/>
                <a:cs typeface="Calibri" panose="020F0502020204030204" pitchFamily="34" charset="0"/>
              </a:rPr>
              <a:t>Οι αισθητήρες μπορούν να χωριστούν σε διάφορες κατηγορίες με βάση τον τρόπο εκτίμησης της ροής, όπως αισθητήρες που μετρούν τον όγκο του υλικού, αισθητήρες που μετρούν το βάρος, αισθητήρες που χρησιμοποιούν την πρόσκρουση του σπόρου στις επιφάνειες και έμμεσες μεθόδους. </a:t>
            </a:r>
          </a:p>
          <a:p>
            <a:pPr marL="0" indent="0" algn="just">
              <a:buNone/>
            </a:pPr>
            <a:endParaRPr lang="en-US" sz="1800" dirty="0">
              <a:solidFill>
                <a:srgbClr val="000000"/>
              </a:solidFill>
              <a:effectLst/>
              <a:ea typeface="Times New Roman" panose="02020603050405020304" pitchFamily="18" charset="0"/>
              <a:cs typeface="Calibri" panose="020F0502020204030204" pitchFamily="34" charset="0"/>
            </a:endParaRPr>
          </a:p>
          <a:p>
            <a:pPr marL="0" indent="0" algn="just">
              <a:buNone/>
            </a:pPr>
            <a:r>
              <a:rPr lang="en-US" sz="1800" dirty="0">
                <a:solidFill>
                  <a:srgbClr val="000000"/>
                </a:solidFill>
                <a:effectLst/>
                <a:ea typeface="Times New Roman" panose="02020603050405020304" pitchFamily="18" charset="0"/>
                <a:cs typeface="Calibri" panose="020F0502020204030204" pitchFamily="34" charset="0"/>
              </a:rPr>
              <a:t>Οι αισθητήρες αυτοί πρέπει να έχουν τα ακόλουθα χαρακτηριστικά:</a:t>
            </a:r>
          </a:p>
          <a:p>
            <a:pPr marL="342900" indent="-342900" algn="just">
              <a:buFont typeface="+mj-lt"/>
              <a:buAutoNum type="arabicPeriod"/>
            </a:pPr>
            <a:r>
              <a:rPr lang="en-US" sz="1800" dirty="0">
                <a:solidFill>
                  <a:srgbClr val="000000"/>
                </a:solidFill>
                <a:effectLst/>
                <a:ea typeface="Times New Roman" panose="02020603050405020304" pitchFamily="18" charset="0"/>
                <a:cs typeface="Calibri" panose="020F0502020204030204" pitchFamily="34" charset="0"/>
              </a:rPr>
              <a:t>Εύκολη βαθμονόμηση και κατά το δυνατόν </a:t>
            </a:r>
            <a:r>
              <a:rPr lang="en-US" sz="1800" b="1" dirty="0">
                <a:solidFill>
                  <a:srgbClr val="000000"/>
                </a:solidFill>
                <a:effectLst/>
                <a:ea typeface="Times New Roman" panose="02020603050405020304" pitchFamily="18" charset="0"/>
                <a:cs typeface="Calibri" panose="020F0502020204030204" pitchFamily="34" charset="0"/>
              </a:rPr>
              <a:t>ανεξάρτητη από τον τύπο του κόκκου</a:t>
            </a:r>
            <a:r>
              <a:rPr lang="en-US" sz="1800" dirty="0">
                <a:solidFill>
                  <a:srgbClr val="000000"/>
                </a:solidFill>
                <a:effectLst/>
                <a:ea typeface="Times New Roman" panose="02020603050405020304" pitchFamily="18" charset="0"/>
                <a:cs typeface="Calibri" panose="020F0502020204030204" pitchFamily="34" charset="0"/>
              </a:rPr>
              <a:t>,</a:t>
            </a:r>
          </a:p>
          <a:p>
            <a:pPr marL="342900" indent="-342900" algn="just">
              <a:buFont typeface="+mj-lt"/>
              <a:buAutoNum type="arabicPeriod"/>
            </a:pPr>
            <a:r>
              <a:rPr lang="en-US" sz="1800" dirty="0">
                <a:solidFill>
                  <a:srgbClr val="000000"/>
                </a:solidFill>
                <a:effectLst/>
                <a:ea typeface="Times New Roman" panose="02020603050405020304" pitchFamily="18" charset="0"/>
                <a:cs typeface="Calibri" panose="020F0502020204030204" pitchFamily="34" charset="0"/>
              </a:rPr>
              <a:t>Ικανοποιητική ακρίβεια μέτρησης,</a:t>
            </a:r>
          </a:p>
          <a:p>
            <a:pPr marL="342900" indent="-342900" algn="just">
              <a:buFont typeface="+mj-lt"/>
              <a:buAutoNum type="arabicPeriod"/>
            </a:pPr>
            <a:r>
              <a:rPr lang="en-US" sz="1800" dirty="0">
                <a:solidFill>
                  <a:srgbClr val="000000"/>
                </a:solidFill>
                <a:effectLst/>
                <a:ea typeface="Times New Roman" panose="02020603050405020304" pitchFamily="18" charset="0"/>
                <a:cs typeface="Calibri" panose="020F0502020204030204" pitchFamily="34" charset="0"/>
              </a:rPr>
              <a:t>Δεν εμποδίζει την κανονική λειτουργία του μηχανήματος, ακόμη και αν έχει υποστεί βλάβη,</a:t>
            </a:r>
          </a:p>
          <a:p>
            <a:pPr marL="342900" indent="-342900" algn="just">
              <a:buFont typeface="+mj-lt"/>
              <a:buAutoNum type="arabicPeriod"/>
            </a:pPr>
            <a:r>
              <a:rPr lang="en-US" sz="1800" dirty="0">
                <a:solidFill>
                  <a:srgbClr val="000000"/>
                </a:solidFill>
                <a:effectLst/>
                <a:ea typeface="Times New Roman" panose="02020603050405020304" pitchFamily="18" charset="0"/>
                <a:cs typeface="Calibri" panose="020F0502020204030204" pitchFamily="34" charset="0"/>
              </a:rPr>
              <a:t>Εύκολη τοποθέτηση στο μηχάνημα και εύκολη προσαρμογή σε διαφορετικά μηχανήματα.</a:t>
            </a:r>
            <a:endParaRPr lang="en-GB" sz="1800" dirty="0"/>
          </a:p>
        </p:txBody>
      </p:sp>
      <p:pic>
        <p:nvPicPr>
          <p:cNvPr id="8" name="Picture 7" descr="Diagram of a machine with text&#10;&#10;Description automatically generated">
            <a:extLst>
              <a:ext uri="{FF2B5EF4-FFF2-40B4-BE49-F238E27FC236}">
                <a16:creationId xmlns:a16="http://schemas.microsoft.com/office/drawing/2014/main" id="{ED0076BF-BB01-E571-1479-4B8AA03EB164}"/>
              </a:ext>
            </a:extLst>
          </p:cNvPr>
          <p:cNvPicPr>
            <a:picLocks noChangeAspect="1"/>
          </p:cNvPicPr>
          <p:nvPr/>
        </p:nvPicPr>
        <p:blipFill>
          <a:blip r:embed="rId2"/>
          <a:stretch>
            <a:fillRect/>
          </a:stretch>
        </p:blipFill>
        <p:spPr>
          <a:xfrm>
            <a:off x="7591876" y="1461082"/>
            <a:ext cx="4340025" cy="3258964"/>
          </a:xfrm>
          <a:prstGeom prst="rect">
            <a:avLst/>
          </a:prstGeom>
        </p:spPr>
      </p:pic>
      <p:sp>
        <p:nvSpPr>
          <p:cNvPr id="10" name="Rectangle 9">
            <a:extLst>
              <a:ext uri="{FF2B5EF4-FFF2-40B4-BE49-F238E27FC236}">
                <a16:creationId xmlns:a16="http://schemas.microsoft.com/office/drawing/2014/main" id="{1EF0291F-DA26-ECCF-E5A1-634DBE15D31D}"/>
              </a:ext>
            </a:extLst>
          </p:cNvPr>
          <p:cNvSpPr/>
          <p:nvPr/>
        </p:nvSpPr>
        <p:spPr>
          <a:xfrm>
            <a:off x="8055429" y="4729190"/>
            <a:ext cx="3770811" cy="5312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rPr>
              <a:t>Αισθητήρας ποσότητας σποράς</a:t>
            </a:r>
            <a:endParaRPr lang="el-GR" i="1" dirty="0">
              <a:solidFill>
                <a:schemeClr val="tx1"/>
              </a:solidFill>
            </a:endParaRPr>
          </a:p>
        </p:txBody>
      </p:sp>
      <p:sp>
        <p:nvSpPr>
          <p:cNvPr id="2" name="Segnaposto piè di pagina 2">
            <a:extLst>
              <a:ext uri="{FF2B5EF4-FFF2-40B4-BE49-F238E27FC236}">
                <a16:creationId xmlns:a16="http://schemas.microsoft.com/office/drawing/2014/main" id="{C5F07D8C-9BA8-EC62-C70F-5E3CCDF6CE57}"/>
              </a:ext>
            </a:extLst>
          </p:cNvPr>
          <p:cNvSpPr>
            <a:spLocks noGrp="1"/>
          </p:cNvSpPr>
          <p:nvPr>
            <p:ph type="ftr" sz="quarter" idx="10"/>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Tree>
    <p:extLst>
      <p:ext uri="{BB962C8B-B14F-4D97-AF65-F5344CB8AC3E}">
        <p14:creationId xmlns:p14="http://schemas.microsoft.com/office/powerpoint/2010/main" val="2789580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fontScale="90000"/>
          </a:bodyPr>
          <a:lstStyle/>
          <a:p>
            <a:pPr algn="ctr"/>
            <a:r>
              <a:rPr lang="en-US" sz="3600" dirty="0"/>
              <a:t>Συστήματα χαρτογράφησης παραγωγής σε μηχανές συστημάτων συγκομιδής</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24</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1243149" y="4407991"/>
            <a:ext cx="9882051" cy="1768971"/>
          </a:xfrm>
        </p:spPr>
        <p:txBody>
          <a:bodyPr>
            <a:normAutofit/>
          </a:bodyPr>
          <a:lstStyle/>
          <a:p>
            <a:pPr marL="0" indent="0" algn="just">
              <a:buNone/>
            </a:pPr>
            <a:r>
              <a:rPr lang="en-GB" sz="1800" b="1" dirty="0"/>
              <a:t>3) </a:t>
            </a:r>
            <a:r>
              <a:rPr lang="en-US" sz="1800" b="1" dirty="0">
                <a:solidFill>
                  <a:srgbClr val="000000"/>
                </a:solidFill>
                <a:effectLst/>
                <a:ea typeface="Times New Roman" panose="02020603050405020304" pitchFamily="18" charset="0"/>
                <a:cs typeface="Calibri" panose="020F0502020204030204" pitchFamily="34" charset="0"/>
              </a:rPr>
              <a:t>Μέθοδοι μέτρησης του όγκου του σπόρου</a:t>
            </a:r>
          </a:p>
          <a:p>
            <a:pPr marL="0" indent="0" algn="just">
              <a:buNone/>
            </a:pPr>
            <a:r>
              <a:rPr lang="en-US" sz="1800" dirty="0">
                <a:solidFill>
                  <a:srgbClr val="000000"/>
                </a:solidFill>
                <a:effectLst/>
                <a:ea typeface="Times New Roman" panose="02020603050405020304" pitchFamily="18" charset="0"/>
                <a:cs typeface="Calibri" panose="020F0502020204030204" pitchFamily="34" charset="0"/>
              </a:rPr>
              <a:t>Με περιστρεφόμενο ογκομετρικό τροχό (αισθητήρας Claydon)</a:t>
            </a:r>
          </a:p>
          <a:p>
            <a:pPr algn="just"/>
            <a:r>
              <a:rPr lang="en-US" sz="1800" dirty="0">
                <a:solidFill>
                  <a:srgbClr val="000000"/>
                </a:solidFill>
                <a:effectLst/>
                <a:ea typeface="Times New Roman" panose="02020603050405020304" pitchFamily="18" charset="0"/>
                <a:cs typeface="Calibri" panose="020F0502020204030204" pitchFamily="34" charset="0"/>
              </a:rPr>
              <a:t>Τα συστήματα αυτά είτε χρησιμοποιούν ένα δοχείο με γνωστό όγκο που όταν γεμίζει προκαλεί μια κίνηση που μπορεί να καταγραφεί είτε χρησιμοποιούν ακτίνες φωτός που διακόπτονται από τον σπόρο και σχετίζονται με τον όγκο του. </a:t>
            </a:r>
          </a:p>
          <a:p>
            <a:endParaRPr lang="en-US" sz="1800" b="1" dirty="0">
              <a:solidFill>
                <a:srgbClr val="000000"/>
              </a:solidFill>
              <a:latin typeface="Minion Pro"/>
              <a:ea typeface="Times New Roman" panose="02020603050405020304" pitchFamily="18" charset="0"/>
              <a:cs typeface="Calibri" panose="020F0502020204030204" pitchFamily="34" charset="0"/>
            </a:endParaRPr>
          </a:p>
          <a:p>
            <a:pPr marL="0" indent="0">
              <a:buNone/>
            </a:pPr>
            <a:endParaRPr lang="en-GB" sz="1800" dirty="0"/>
          </a:p>
        </p:txBody>
      </p:sp>
      <p:pic>
        <p:nvPicPr>
          <p:cNvPr id="2" name="Picture 1">
            <a:extLst>
              <a:ext uri="{FF2B5EF4-FFF2-40B4-BE49-F238E27FC236}">
                <a16:creationId xmlns:a16="http://schemas.microsoft.com/office/drawing/2014/main" id="{0E6E34F3-F8A7-B9C6-4BE9-B128B4E7C7E3}"/>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2375" y="1264553"/>
            <a:ext cx="2460171" cy="2146875"/>
          </a:xfrm>
          <a:prstGeom prst="rect">
            <a:avLst/>
          </a:prstGeom>
          <a:noFill/>
          <a:ln>
            <a:noFill/>
          </a:ln>
        </p:spPr>
      </p:pic>
      <p:sp>
        <p:nvSpPr>
          <p:cNvPr id="5" name="Rectangle 4">
            <a:extLst>
              <a:ext uri="{FF2B5EF4-FFF2-40B4-BE49-F238E27FC236}">
                <a16:creationId xmlns:a16="http://schemas.microsoft.com/office/drawing/2014/main" id="{0760102F-312B-D3A6-131E-7F50C7DC543D}"/>
              </a:ext>
            </a:extLst>
          </p:cNvPr>
          <p:cNvSpPr/>
          <p:nvPr/>
        </p:nvSpPr>
        <p:spPr>
          <a:xfrm>
            <a:off x="7350033" y="3453605"/>
            <a:ext cx="4763589" cy="6303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GB" sz="1400" i="1" dirty="0">
                <a:solidFill>
                  <a:srgbClr val="000000"/>
                </a:solidFill>
                <a:effectLst/>
                <a:ea typeface="Times New Roman" panose="02020603050405020304" pitchFamily="18" charset="0"/>
                <a:cs typeface="Open Sans" panose="020B0606030504020204" pitchFamily="34" charset="0"/>
              </a:rPr>
              <a:t>Σύστημα μέτρησης της ροής σπόρων σε TH/A με μέτρηση όγκου, που δείχνει τον τρόπο λειτουργίας με τον αισθητήρα ύψους σπόρων</a:t>
            </a:r>
            <a:endParaRPr lang="el-GR" sz="1400" i="1" dirty="0">
              <a:solidFill>
                <a:schemeClr val="tx1"/>
              </a:solidFill>
            </a:endParaRPr>
          </a:p>
        </p:txBody>
      </p:sp>
      <p:pic>
        <p:nvPicPr>
          <p:cNvPr id="6" name="Picture 5">
            <a:extLst>
              <a:ext uri="{FF2B5EF4-FFF2-40B4-BE49-F238E27FC236}">
                <a16:creationId xmlns:a16="http://schemas.microsoft.com/office/drawing/2014/main" id="{D1B5A76A-4547-9D6C-E20F-0FC93DC811D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3814" y="1479174"/>
            <a:ext cx="3023946" cy="2028129"/>
          </a:xfrm>
          <a:prstGeom prst="rect">
            <a:avLst/>
          </a:prstGeom>
          <a:noFill/>
          <a:ln>
            <a:noFill/>
          </a:ln>
        </p:spPr>
      </p:pic>
      <p:sp>
        <p:nvSpPr>
          <p:cNvPr id="8" name="Rectangle 7">
            <a:extLst>
              <a:ext uri="{FF2B5EF4-FFF2-40B4-BE49-F238E27FC236}">
                <a16:creationId xmlns:a16="http://schemas.microsoft.com/office/drawing/2014/main" id="{10466E0F-DAFB-D375-791A-B6A445B20A7E}"/>
              </a:ext>
            </a:extLst>
          </p:cNvPr>
          <p:cNvSpPr/>
          <p:nvPr/>
        </p:nvSpPr>
        <p:spPr>
          <a:xfrm>
            <a:off x="838200" y="3648739"/>
            <a:ext cx="5126030"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i="1" dirty="0">
                <a:ln>
                  <a:solidFill>
                    <a:schemeClr val="bg1"/>
                  </a:solidFill>
                </a:ln>
                <a:solidFill>
                  <a:schemeClr val="tx1"/>
                </a:solidFill>
              </a:rPr>
              <a:t>Σύστημα </a:t>
            </a:r>
            <a:r>
              <a:rPr lang="en-US" sz="1400" b="1" i="1" dirty="0" err="1">
                <a:ln>
                  <a:solidFill>
                    <a:schemeClr val="bg1"/>
                  </a:solidFill>
                </a:ln>
                <a:solidFill>
                  <a:schemeClr val="tx1"/>
                </a:solidFill>
              </a:rPr>
              <a:t>Claas </a:t>
            </a:r>
            <a:r>
              <a:rPr lang="en-US" sz="1400" b="1" i="1" dirty="0">
                <a:ln>
                  <a:solidFill>
                    <a:schemeClr val="bg1"/>
                  </a:solidFill>
                </a:ln>
                <a:solidFill>
                  <a:schemeClr val="tx1"/>
                </a:solidFill>
              </a:rPr>
              <a:t>Quantimeter που μετρά τη ροή σπόρων</a:t>
            </a:r>
            <a:endParaRPr lang="el-GR" sz="1400" b="1" i="1" dirty="0">
              <a:ln>
                <a:solidFill>
                  <a:schemeClr val="bg1"/>
                </a:solidFill>
              </a:ln>
              <a:solidFill>
                <a:schemeClr val="tx1"/>
              </a:solidFill>
            </a:endParaRPr>
          </a:p>
        </p:txBody>
      </p:sp>
      <p:sp>
        <p:nvSpPr>
          <p:cNvPr id="11" name="Segnaposto piè di pagina 2">
            <a:extLst>
              <a:ext uri="{FF2B5EF4-FFF2-40B4-BE49-F238E27FC236}">
                <a16:creationId xmlns:a16="http://schemas.microsoft.com/office/drawing/2014/main" id="{D5235A82-84AD-5717-8733-9EC6A16D7DA7}"/>
              </a:ext>
            </a:extLst>
          </p:cNvPr>
          <p:cNvSpPr>
            <a:spLocks noGrp="1"/>
          </p:cNvSpPr>
          <p:nvPr>
            <p:ph type="ftr" sz="quarter" idx="10"/>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Tree>
    <p:extLst>
      <p:ext uri="{BB962C8B-B14F-4D97-AF65-F5344CB8AC3E}">
        <p14:creationId xmlns:p14="http://schemas.microsoft.com/office/powerpoint/2010/main" val="3474345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707164"/>
            <a:ext cx="10515600" cy="600074"/>
          </a:xfrm>
        </p:spPr>
        <p:txBody>
          <a:bodyPr>
            <a:normAutofit fontScale="90000"/>
          </a:bodyPr>
          <a:lstStyle/>
          <a:p>
            <a:pPr algn="ctr"/>
            <a:r>
              <a:rPr lang="en-US" sz="3600" dirty="0"/>
              <a:t>Συστήματα χαρτογράφησης παραγωγής σε μηχανές συστημάτων συγκομιδής</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25</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949234" y="1500074"/>
            <a:ext cx="7201989" cy="4457720"/>
          </a:xfrm>
        </p:spPr>
        <p:txBody>
          <a:bodyPr>
            <a:normAutofit/>
          </a:bodyPr>
          <a:lstStyle/>
          <a:p>
            <a:pPr algn="just"/>
            <a:r>
              <a:rPr lang="en-US" sz="1800" dirty="0">
                <a:solidFill>
                  <a:srgbClr val="000000"/>
                </a:solidFill>
                <a:effectLst/>
                <a:ea typeface="Times New Roman" panose="02020603050405020304" pitchFamily="18" charset="0"/>
                <a:cs typeface="Calibri" panose="020F0502020204030204" pitchFamily="34" charset="0"/>
              </a:rPr>
              <a:t>Μέτρηση του όγκου του σπόρου στο δοχείο σπόρων. </a:t>
            </a:r>
            <a:r>
              <a:rPr lang="en-US" sz="1800" dirty="0"/>
              <a:t>Το σύστημα αυτό διαθέτει μια συστοιχία πομπών φωτός και μια συστοιχία δεκτών που βρίσκονται η μία απέναντι από την άλλη. Καθώς το δοχείο γεμίζει με σπόρο, οι ακτίνες διακόπτονται και δεν παράγεται διαφορά δυναμικού. Επομένως, κάθε διακοπή αντιστοιχεί σε έναν όγκο πλήρωσης του δοχείου και έτσι η έξοδος μετράται κατά το χρονικό διάστημα των διαδοχικών διακοπών των ακτίνων.</a:t>
            </a:r>
          </a:p>
          <a:p>
            <a:pPr algn="just"/>
            <a:endParaRPr lang="en-US" sz="1800" dirty="0"/>
          </a:p>
          <a:p>
            <a:pPr algn="just"/>
            <a:r>
              <a:rPr lang="en-US" sz="1800" dirty="0">
                <a:solidFill>
                  <a:srgbClr val="000000"/>
                </a:solidFill>
                <a:effectLst/>
                <a:ea typeface="Times New Roman" panose="02020603050405020304" pitchFamily="18" charset="0"/>
                <a:cs typeface="Calibri" panose="020F0502020204030204" pitchFamily="34" charset="0"/>
              </a:rPr>
              <a:t>Μέτρηση του όγκου του σπόρου στους "κάδους" του ανελκυστήρα σιτηρών Το σύστημα λειτουργεί με δέσμες φωτός που διακόπτονται από τον όγκο του σπόρου στα στοιχεία του ανελκυστήρα σιτηρών, εκτιμώντας έτσι τον όγκο του σπόρου και, συνεπώς, την παραγωγή. Το σύστημα αντιμετωπίζει προβλήματα, καθώς το σχήμα του όγκου μεταβάλλεται από τις αλλαγές στην κλίση της μηχανής και επίσης από τη διαφορετική περιεκτικότητα του σπόρου σε υγρασία.</a:t>
            </a:r>
            <a:endParaRPr lang="en-US" sz="1800" dirty="0"/>
          </a:p>
          <a:p>
            <a:pPr algn="just"/>
            <a:endParaRPr lang="en-US" sz="1900" dirty="0"/>
          </a:p>
          <a:p>
            <a:endParaRPr lang="en-GB" sz="1900" dirty="0"/>
          </a:p>
        </p:txBody>
      </p:sp>
      <p:pic>
        <p:nvPicPr>
          <p:cNvPr id="2" name="Picture 1">
            <a:extLst>
              <a:ext uri="{FF2B5EF4-FFF2-40B4-BE49-F238E27FC236}">
                <a16:creationId xmlns:a16="http://schemas.microsoft.com/office/drawing/2014/main" id="{77F3F246-BC4E-59DA-EFCB-F29875E64DD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54441" y="1500074"/>
            <a:ext cx="1798320" cy="1554480"/>
          </a:xfrm>
          <a:prstGeom prst="rect">
            <a:avLst/>
          </a:prstGeom>
          <a:noFill/>
          <a:ln>
            <a:noFill/>
          </a:ln>
        </p:spPr>
      </p:pic>
      <p:pic>
        <p:nvPicPr>
          <p:cNvPr id="5" name="Picture 4">
            <a:extLst>
              <a:ext uri="{FF2B5EF4-FFF2-40B4-BE49-F238E27FC236}">
                <a16:creationId xmlns:a16="http://schemas.microsoft.com/office/drawing/2014/main" id="{D684BE3C-89DA-8D85-567C-56037FC465D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9983" y="3599282"/>
            <a:ext cx="2007235" cy="2094865"/>
          </a:xfrm>
          <a:prstGeom prst="rect">
            <a:avLst/>
          </a:prstGeom>
          <a:noFill/>
          <a:ln>
            <a:noFill/>
          </a:ln>
        </p:spPr>
      </p:pic>
      <p:sp>
        <p:nvSpPr>
          <p:cNvPr id="8" name="Segnaposto piè di pagina 2">
            <a:extLst>
              <a:ext uri="{FF2B5EF4-FFF2-40B4-BE49-F238E27FC236}">
                <a16:creationId xmlns:a16="http://schemas.microsoft.com/office/drawing/2014/main" id="{75AF4BCB-B5E3-6564-9488-46E9F757E241}"/>
              </a:ext>
            </a:extLst>
          </p:cNvPr>
          <p:cNvSpPr>
            <a:spLocks noGrp="1"/>
          </p:cNvSpPr>
          <p:nvPr>
            <p:ph type="ftr" sz="quarter" idx="10"/>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Tree>
    <p:extLst>
      <p:ext uri="{BB962C8B-B14F-4D97-AF65-F5344CB8AC3E}">
        <p14:creationId xmlns:p14="http://schemas.microsoft.com/office/powerpoint/2010/main" val="2302222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fontScale="90000"/>
          </a:bodyPr>
          <a:lstStyle/>
          <a:p>
            <a:pPr algn="ctr"/>
            <a:r>
              <a:rPr lang="en-US" sz="3600" dirty="0"/>
              <a:t>Συστήματα χαρτογράφησης παραγωγής σε μηχανές συστημάτων συγκομιδής</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26</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1" y="1619794"/>
            <a:ext cx="6328954" cy="4338000"/>
          </a:xfrm>
        </p:spPr>
        <p:txBody>
          <a:bodyPr>
            <a:normAutofit/>
          </a:bodyPr>
          <a:lstStyle/>
          <a:p>
            <a:pPr algn="just"/>
            <a:r>
              <a:rPr lang="en-US" sz="1800" dirty="0"/>
              <a:t>Εκτίμηση της πλήρωσης του κοχλία μεταφοράς των σπόρων προς το κατάστημα. Αυτό το σύστημα βασίζεται και πάλι σε φωτεινές ακτίνες στον κοχλία μεταφοράς σπόρων στη χοάνη, οι οποίες δίνουν την πλήρωση του κοχλία που συσχετίζεται με τη ροή των σπόρων στο μηχάνημα.</a:t>
            </a:r>
          </a:p>
          <a:p>
            <a:endParaRPr lang="en-GB" dirty="0"/>
          </a:p>
        </p:txBody>
      </p:sp>
      <p:pic>
        <p:nvPicPr>
          <p:cNvPr id="2" name="Picture 1">
            <a:extLst>
              <a:ext uri="{FF2B5EF4-FFF2-40B4-BE49-F238E27FC236}">
                <a16:creationId xmlns:a16="http://schemas.microsoft.com/office/drawing/2014/main" id="{8E631D70-FEA5-BEC8-9866-CC1B0BC781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1062" y="1507332"/>
            <a:ext cx="2972738" cy="2817780"/>
          </a:xfrm>
          <a:prstGeom prst="rect">
            <a:avLst/>
          </a:prstGeom>
          <a:noFill/>
          <a:ln>
            <a:noFill/>
          </a:ln>
        </p:spPr>
      </p:pic>
      <p:sp>
        <p:nvSpPr>
          <p:cNvPr id="5" name="Segnaposto piè di pagina 2">
            <a:extLst>
              <a:ext uri="{FF2B5EF4-FFF2-40B4-BE49-F238E27FC236}">
                <a16:creationId xmlns:a16="http://schemas.microsoft.com/office/drawing/2014/main" id="{ABD5DE69-342C-07D7-E25F-98A877CDAAC2}"/>
              </a:ext>
            </a:extLst>
          </p:cNvPr>
          <p:cNvSpPr>
            <a:spLocks noGrp="1"/>
          </p:cNvSpPr>
          <p:nvPr>
            <p:ph type="ftr" sz="quarter" idx="10"/>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Tree>
    <p:extLst>
      <p:ext uri="{BB962C8B-B14F-4D97-AF65-F5344CB8AC3E}">
        <p14:creationId xmlns:p14="http://schemas.microsoft.com/office/powerpoint/2010/main" val="3776854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fontScale="90000"/>
          </a:bodyPr>
          <a:lstStyle/>
          <a:p>
            <a:pPr algn="ctr"/>
            <a:r>
              <a:rPr lang="en-US" sz="3600" dirty="0"/>
              <a:t>Συστήματα χαρτογράφησης παραγωγής σε μηχανές συστημάτων συγκομιδής</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27</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1" y="1562194"/>
            <a:ext cx="6703422" cy="3966151"/>
          </a:xfrm>
        </p:spPr>
        <p:txBody>
          <a:bodyPr>
            <a:normAutofit fontScale="92500" lnSpcReduction="10000"/>
          </a:bodyPr>
          <a:lstStyle/>
          <a:p>
            <a:pPr marL="0" indent="0">
              <a:buNone/>
            </a:pPr>
            <a:r>
              <a:rPr lang="en-GB" sz="1800" b="1" dirty="0"/>
              <a:t>4) </a:t>
            </a:r>
            <a:r>
              <a:rPr lang="en-US" sz="1800" b="1" dirty="0"/>
              <a:t>Μέθοδοι μέτρησης του βάρους των σπόρων</a:t>
            </a:r>
          </a:p>
          <a:p>
            <a:pPr algn="just"/>
            <a:r>
              <a:rPr lang="en-US" sz="1800" dirty="0"/>
              <a:t>Σύστημα με κυψέλες δύναμης που ζυγίζουν το δοχείο σπόρων. Ολόκληρο το δοχείο σπόρων στηρίζεται σε τέσσερις κυψέλες δύναμης που ζυγίζουν συνεχώς τον σπόρο και αφαιρούν τις διαφορές των μετρήσεων σε τακτά χρονικά διαστήματα. Με αυτόν τον τρόπο υπολογίζεται η ποσότητα του σπόρου (kg) σε μια μονάδα χρόνου. </a:t>
            </a:r>
          </a:p>
          <a:p>
            <a:pPr algn="just"/>
            <a:endParaRPr lang="en-US" sz="1800" dirty="0"/>
          </a:p>
          <a:p>
            <a:pPr algn="just"/>
            <a:r>
              <a:rPr lang="en-US" sz="1800" dirty="0"/>
              <a:t>Με δοχεία που αδειάζουν όταν ο σπόρος φτάσει σε ένα βάρος. Τα συστήματα αυτά διαθέτουν δύο δοχεία στα οποία εισρέει ο σπόρος. Στην αρχή, το ένα δοχείο τροφοδοτείται και, όταν γεμίσει, μετακινείται έτσι ώστε ο σπόρος να ρέει στο άλλο δοχείο, ενώ το αρχικό δοχείο αδειάζει είτε με περιστροφή είτε με ανάσυρση του πυθμένα. Το σύστημα αυτό παρεμβαίνει στη ροή του σπόρου μετά τον ανελκυστήρα και δεν προκαλεί καμία ουσιαστική αλλαγή στη μηχανή. Προκύπτει, ωστόσο, πρόβλημα εάν τα δοχεία μπλοκάρουν</a:t>
            </a:r>
            <a:r>
              <a:rPr lang="en-US" sz="1900" dirty="0"/>
              <a:t>.</a:t>
            </a:r>
          </a:p>
          <a:p>
            <a:pPr algn="just"/>
            <a:endParaRPr lang="en-US" sz="1800" dirty="0"/>
          </a:p>
          <a:p>
            <a:endParaRPr lang="en-GB" dirty="0"/>
          </a:p>
        </p:txBody>
      </p:sp>
      <p:pic>
        <p:nvPicPr>
          <p:cNvPr id="2" name="Picture 1">
            <a:extLst>
              <a:ext uri="{FF2B5EF4-FFF2-40B4-BE49-F238E27FC236}">
                <a16:creationId xmlns:a16="http://schemas.microsoft.com/office/drawing/2014/main" id="{7D77799A-2ADA-157A-1EFB-768F22CBD70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5034" y="1388293"/>
            <a:ext cx="2739753" cy="2040707"/>
          </a:xfrm>
          <a:prstGeom prst="rect">
            <a:avLst/>
          </a:prstGeom>
          <a:noFill/>
          <a:ln>
            <a:noFill/>
          </a:ln>
        </p:spPr>
      </p:pic>
      <p:pic>
        <p:nvPicPr>
          <p:cNvPr id="5" name="Picture 4">
            <a:extLst>
              <a:ext uri="{FF2B5EF4-FFF2-40B4-BE49-F238E27FC236}">
                <a16:creationId xmlns:a16="http://schemas.microsoft.com/office/drawing/2014/main" id="{C05CA5C4-54A1-BB13-0978-310EA4B2A0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38049" y="3813584"/>
            <a:ext cx="1625152" cy="2040707"/>
          </a:xfrm>
          <a:prstGeom prst="rect">
            <a:avLst/>
          </a:prstGeom>
          <a:noFill/>
          <a:ln>
            <a:noFill/>
          </a:ln>
        </p:spPr>
      </p:pic>
      <p:sp>
        <p:nvSpPr>
          <p:cNvPr id="6" name="Segnaposto piè di pagina 2">
            <a:extLst>
              <a:ext uri="{FF2B5EF4-FFF2-40B4-BE49-F238E27FC236}">
                <a16:creationId xmlns:a16="http://schemas.microsoft.com/office/drawing/2014/main" id="{4C60437C-CDE2-7920-7617-469F4B835B2A}"/>
              </a:ext>
            </a:extLst>
          </p:cNvPr>
          <p:cNvSpPr>
            <a:spLocks noGrp="1"/>
          </p:cNvSpPr>
          <p:nvPr>
            <p:ph type="ftr" sz="quarter" idx="10"/>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Tree>
    <p:extLst>
      <p:ext uri="{BB962C8B-B14F-4D97-AF65-F5344CB8AC3E}">
        <p14:creationId xmlns:p14="http://schemas.microsoft.com/office/powerpoint/2010/main" val="2882163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fontScale="90000"/>
          </a:bodyPr>
          <a:lstStyle/>
          <a:p>
            <a:pPr algn="ctr"/>
            <a:r>
              <a:rPr lang="en-US" sz="3600" dirty="0"/>
              <a:t>Συστήματα χαρτογράφησης παραγωγής σε μηχανές συστημάτων συγκομιδής</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28</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70902"/>
            <a:ext cx="6433457" cy="4395600"/>
          </a:xfrm>
        </p:spPr>
        <p:txBody>
          <a:bodyPr>
            <a:normAutofit/>
          </a:bodyPr>
          <a:lstStyle/>
          <a:p>
            <a:pPr algn="just"/>
            <a:r>
              <a:rPr lang="en-US" sz="1800" b="1" dirty="0"/>
              <a:t>Με τροποποίηση της γέφυρας ζύγισης και προσθήκη ενός οριζόντιου τμήματος προς ζύγιση</a:t>
            </a:r>
            <a:r>
              <a:rPr lang="en-US" sz="1800" dirty="0"/>
              <a:t>. Το σύστημα απαιτεί τροποποίηση του ανελκυστήρα σιτηρών στον οποίο προστίθεται ένα οριζόντιο τμήμα, το οποίο ζυγίζεται με μια κυψέλη δύναμης. Το βάρος που μετράται σχετίζεται με τη ροή του σπόρου. Η αλλαγή απαιτεί σημαντικές αλλαγές στο Θ/Α που καθιστούν το σύστημα μη χρησιμοποιήσιμο.</a:t>
            </a:r>
          </a:p>
          <a:p>
            <a:pPr algn="just"/>
            <a:endParaRPr lang="en-US" sz="1800" dirty="0"/>
          </a:p>
          <a:p>
            <a:pPr algn="just"/>
            <a:r>
              <a:rPr lang="en-US" sz="1800" b="1" dirty="0"/>
              <a:t>Με αρθρωτή σύνδεση του σωλήνα/βίδα μεταφοράς. </a:t>
            </a:r>
            <a:r>
              <a:rPr lang="en-US" sz="1800" dirty="0"/>
              <a:t>Σε αυτό το σύστημα, ένας κοχλιομεταφορέας εισάγεται στο σύστημα, π.χ. στην αποθήκη, ο οποίος είναι αρθρωτός και ζυγίζεται με κυψέλη φορτίου. Η διαφορά του βάρους ανά μονάδα χρόνου μας δίνει τη ροή του σπόρου στο μηχάνημα. Και αυτό το σύστημα απαιτεί επεμβάσεις στη μηχανή που καθιστούν δύσκολη την εφαρμογή του</a:t>
            </a:r>
          </a:p>
          <a:p>
            <a:pPr algn="just"/>
            <a:endParaRPr lang="en-US" sz="1800" dirty="0"/>
          </a:p>
          <a:p>
            <a:endParaRPr lang="en-GB" dirty="0"/>
          </a:p>
        </p:txBody>
      </p:sp>
      <p:pic>
        <p:nvPicPr>
          <p:cNvPr id="2" name="Picture 1">
            <a:extLst>
              <a:ext uri="{FF2B5EF4-FFF2-40B4-BE49-F238E27FC236}">
                <a16:creationId xmlns:a16="http://schemas.microsoft.com/office/drawing/2014/main" id="{4F0985E8-9237-07DD-29FA-E741C523BD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71565" y="1514475"/>
            <a:ext cx="2374265" cy="1914525"/>
          </a:xfrm>
          <a:prstGeom prst="rect">
            <a:avLst/>
          </a:prstGeom>
          <a:noFill/>
          <a:ln>
            <a:noFill/>
          </a:ln>
        </p:spPr>
      </p:pic>
      <p:pic>
        <p:nvPicPr>
          <p:cNvPr id="5" name="Picture 4">
            <a:extLst>
              <a:ext uri="{FF2B5EF4-FFF2-40B4-BE49-F238E27FC236}">
                <a16:creationId xmlns:a16="http://schemas.microsoft.com/office/drawing/2014/main" id="{CF293B7F-3A73-26F6-B29E-376B54BD344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14435" y="3740489"/>
            <a:ext cx="2539365" cy="2362200"/>
          </a:xfrm>
          <a:prstGeom prst="rect">
            <a:avLst/>
          </a:prstGeom>
          <a:noFill/>
          <a:ln>
            <a:noFill/>
          </a:ln>
        </p:spPr>
      </p:pic>
      <p:sp>
        <p:nvSpPr>
          <p:cNvPr id="8" name="Segnaposto piè di pagina 2">
            <a:extLst>
              <a:ext uri="{FF2B5EF4-FFF2-40B4-BE49-F238E27FC236}">
                <a16:creationId xmlns:a16="http://schemas.microsoft.com/office/drawing/2014/main" id="{79AD7CE5-FADC-2A5B-86E2-FE084E8E554D}"/>
              </a:ext>
            </a:extLst>
          </p:cNvPr>
          <p:cNvSpPr>
            <a:spLocks noGrp="1"/>
          </p:cNvSpPr>
          <p:nvPr>
            <p:ph type="ftr" sz="quarter" idx="10"/>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Tree>
    <p:extLst>
      <p:ext uri="{BB962C8B-B14F-4D97-AF65-F5344CB8AC3E}">
        <p14:creationId xmlns:p14="http://schemas.microsoft.com/office/powerpoint/2010/main" val="257459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fontScale="90000"/>
          </a:bodyPr>
          <a:lstStyle/>
          <a:p>
            <a:pPr algn="ctr"/>
            <a:r>
              <a:rPr lang="en-US" sz="3600" dirty="0"/>
              <a:t>Συστήματα χαρτογράφησης παραγωγής σε μηχανές συστημάτων συγκομιδής</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29</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06880"/>
            <a:ext cx="5893525" cy="4250914"/>
          </a:xfrm>
        </p:spPr>
        <p:txBody>
          <a:bodyPr>
            <a:normAutofit/>
          </a:bodyPr>
          <a:lstStyle/>
          <a:p>
            <a:pPr marL="0" indent="0">
              <a:buNone/>
            </a:pPr>
            <a:r>
              <a:rPr lang="en-US" sz="1800" b="1" dirty="0">
                <a:solidFill>
                  <a:srgbClr val="000000"/>
                </a:solidFill>
                <a:effectLst/>
                <a:latin typeface="Minion Pro"/>
                <a:ea typeface="Times New Roman" panose="02020603050405020304" pitchFamily="18" charset="0"/>
                <a:cs typeface="Calibri" panose="020F0502020204030204" pitchFamily="34" charset="0"/>
              </a:rPr>
              <a:t>5)Συστήματα μέτρησης της δύναμης ή της πίεσης από τη ροή του σπόρου.</a:t>
            </a:r>
          </a:p>
          <a:p>
            <a:pPr marL="0" indent="0">
              <a:buNone/>
            </a:pPr>
            <a:endParaRPr lang="en-US" sz="1800" b="1" dirty="0">
              <a:solidFill>
                <a:srgbClr val="000000"/>
              </a:solidFill>
              <a:effectLst/>
              <a:latin typeface="Minion Pro"/>
              <a:ea typeface="Times New Roman" panose="02020603050405020304" pitchFamily="18" charset="0"/>
              <a:cs typeface="Calibri" panose="020F0502020204030204" pitchFamily="34" charset="0"/>
            </a:endParaRPr>
          </a:p>
          <a:p>
            <a:r>
              <a:rPr lang="en-US" sz="1800" dirty="0"/>
              <a:t>Συστήματα μέτρησης της δύναμης πρόσκρουσης ενός σπόρου σε πλάκα</a:t>
            </a:r>
          </a:p>
          <a:p>
            <a:endParaRPr lang="en-US" sz="1800" dirty="0"/>
          </a:p>
          <a:p>
            <a:r>
              <a:rPr lang="en-US" sz="1800" dirty="0"/>
              <a:t>Σύστημα με διάφραγμα στη ροή του σπόρου</a:t>
            </a:r>
          </a:p>
          <a:p>
            <a:endParaRPr lang="en-US" sz="1800" dirty="0"/>
          </a:p>
          <a:p>
            <a:r>
              <a:rPr lang="en-US" sz="1800" dirty="0"/>
              <a:t>Με εύκαμπτο σωλήνα ροής σπόρων</a:t>
            </a:r>
          </a:p>
          <a:p>
            <a:pPr marL="0" indent="0">
              <a:buNone/>
            </a:pPr>
            <a:endParaRPr lang="en-GB" dirty="0"/>
          </a:p>
        </p:txBody>
      </p:sp>
      <p:pic>
        <p:nvPicPr>
          <p:cNvPr id="2" name="Picture 1">
            <a:extLst>
              <a:ext uri="{FF2B5EF4-FFF2-40B4-BE49-F238E27FC236}">
                <a16:creationId xmlns:a16="http://schemas.microsoft.com/office/drawing/2014/main" id="{14796749-2ACE-5747-485A-BF81D8816D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9902" y="2409529"/>
            <a:ext cx="5095875" cy="2258265"/>
          </a:xfrm>
          <a:prstGeom prst="rect">
            <a:avLst/>
          </a:prstGeom>
          <a:noFill/>
          <a:ln>
            <a:noFill/>
          </a:ln>
        </p:spPr>
      </p:pic>
      <p:sp>
        <p:nvSpPr>
          <p:cNvPr id="5" name="Segnaposto piè di pagina 2">
            <a:extLst>
              <a:ext uri="{FF2B5EF4-FFF2-40B4-BE49-F238E27FC236}">
                <a16:creationId xmlns:a16="http://schemas.microsoft.com/office/drawing/2014/main" id="{2566DB89-0730-DEAF-85B1-FAF50FF84849}"/>
              </a:ext>
            </a:extLst>
          </p:cNvPr>
          <p:cNvSpPr>
            <a:spLocks noGrp="1"/>
          </p:cNvSpPr>
          <p:nvPr>
            <p:ph type="ftr" sz="quarter" idx="10"/>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Tree>
    <p:extLst>
      <p:ext uri="{BB962C8B-B14F-4D97-AF65-F5344CB8AC3E}">
        <p14:creationId xmlns:p14="http://schemas.microsoft.com/office/powerpoint/2010/main" val="3924320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p:txBody>
          <a:bodyPr>
            <a:noAutofit/>
          </a:bodyPr>
          <a:lstStyle/>
          <a:p>
            <a:r>
              <a:rPr lang="en-GB" sz="3600" dirty="0"/>
              <a:t>Εισαγωγή στις τεχνολογίες αυτοματισμού στη γεωργία</a:t>
            </a:r>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a:xfrm>
            <a:off x="1030224" y="1876048"/>
            <a:ext cx="9982200" cy="4059995"/>
          </a:xfrm>
        </p:spPr>
        <p:txBody>
          <a:bodyPr/>
          <a:lstStyle/>
          <a:p>
            <a:pPr algn="just"/>
            <a:r>
              <a:rPr lang="en-US" sz="1800" dirty="0">
                <a:solidFill>
                  <a:srgbClr val="000000"/>
                </a:solidFill>
                <a:effectLst/>
                <a:ea typeface="Times New Roman" panose="02020603050405020304" pitchFamily="18" charset="0"/>
                <a:cs typeface="Calibri" panose="020F0502020204030204" pitchFamily="34" charset="0"/>
              </a:rPr>
              <a:t>Η αυτοματοποίηση της γεωργίας είναι ένας από τους πιθανούς σημαντικούς παράγοντες για τη βελτίωση της παραγωγικότητας και τη μείωση της κατανάλωσης και των δυσμενών επιπτώσεων</a:t>
            </a:r>
            <a:r>
              <a:rPr lang="el-GR" sz="1800" dirty="0">
                <a:solidFill>
                  <a:srgbClr val="000000"/>
                </a:solidFill>
                <a:effectLst/>
                <a:ea typeface="Times New Roman" panose="02020603050405020304" pitchFamily="18" charset="0"/>
                <a:cs typeface="Calibri" panose="020F0502020204030204" pitchFamily="34" charset="0"/>
              </a:rPr>
              <a:t>.</a:t>
            </a:r>
            <a:endParaRPr lang="en-US" sz="1800" dirty="0">
              <a:solidFill>
                <a:srgbClr val="000000"/>
              </a:solidFill>
              <a:effectLst/>
              <a:ea typeface="Times New Roman" panose="02020603050405020304" pitchFamily="18" charset="0"/>
              <a:cs typeface="Calibri" panose="020F0502020204030204" pitchFamily="34" charset="0"/>
            </a:endParaRPr>
          </a:p>
          <a:p>
            <a:pPr algn="just"/>
            <a:endParaRPr lang="en-US" sz="1800" dirty="0">
              <a:solidFill>
                <a:srgbClr val="000000"/>
              </a:solidFill>
              <a:cs typeface="Calibri" panose="020F0502020204030204" pitchFamily="34" charset="0"/>
            </a:endParaRPr>
          </a:p>
          <a:p>
            <a:pPr algn="just"/>
            <a:r>
              <a:rPr lang="en-US" sz="1800" dirty="0">
                <a:solidFill>
                  <a:srgbClr val="000000"/>
                </a:solidFill>
                <a:effectLst/>
                <a:ea typeface="Times New Roman" panose="02020603050405020304" pitchFamily="18" charset="0"/>
                <a:cs typeface="Calibri" panose="020F0502020204030204" pitchFamily="34" charset="0"/>
              </a:rPr>
              <a:t>Η αποτελεσματική χρήση της αυτοματοποίησης συμβάλλει στη μεγιστοποίηση της γεωργικής παραγωγής με την καλύτερη χρήση των εισροών, μειώνει τη συνολική σπατάλη και μπορεί να βελτιώσει την ποιότητα των παραγόμενων γεωργικών προϊόντων.</a:t>
            </a:r>
          </a:p>
          <a:p>
            <a:pPr algn="just"/>
            <a:endParaRPr lang="en-US" sz="1800" dirty="0">
              <a:solidFill>
                <a:srgbClr val="000000"/>
              </a:solidFill>
              <a:cs typeface="Calibri" panose="020F0502020204030204" pitchFamily="34" charset="0"/>
            </a:endParaRPr>
          </a:p>
          <a:p>
            <a:pPr algn="just"/>
            <a:r>
              <a:rPr lang="en-US" sz="1800" dirty="0">
                <a:solidFill>
                  <a:srgbClr val="000000"/>
                </a:solidFill>
                <a:effectLst/>
                <a:ea typeface="Times New Roman" panose="02020603050405020304" pitchFamily="18" charset="0"/>
                <a:cs typeface="Calibri" panose="020F0502020204030204" pitchFamily="34" charset="0"/>
              </a:rPr>
              <a:t>Οι σημαντικότερες εξελίξεις σημειώθηκαν κατά τη διάρκεια του 20ού αιώνα με την εισαγωγή των ελκυστήρων</a:t>
            </a:r>
            <a:r>
              <a:rPr lang="el-GR" sz="1800" dirty="0">
                <a:solidFill>
                  <a:srgbClr val="000000"/>
                </a:solidFill>
                <a:effectLst/>
                <a:ea typeface="Times New Roman" panose="02020603050405020304" pitchFamily="18" charset="0"/>
                <a:cs typeface="Calibri" panose="020F0502020204030204" pitchFamily="34" charset="0"/>
              </a:rPr>
              <a:t>.</a:t>
            </a:r>
            <a:endParaRPr lang="en-US" sz="1800" dirty="0">
              <a:solidFill>
                <a:srgbClr val="000000"/>
              </a:solidFill>
              <a:effectLst/>
              <a:ea typeface="Times New Roman" panose="02020603050405020304" pitchFamily="18" charset="0"/>
              <a:cs typeface="Calibri" panose="020F0502020204030204" pitchFamily="34" charset="0"/>
            </a:endParaRPr>
          </a:p>
          <a:p>
            <a:pPr algn="just"/>
            <a:endParaRPr lang="en-US" sz="1800" dirty="0">
              <a:solidFill>
                <a:srgbClr val="000000"/>
              </a:solidFill>
              <a:cs typeface="Calibri" panose="020F0502020204030204" pitchFamily="34" charset="0"/>
            </a:endParaRPr>
          </a:p>
          <a:p>
            <a:pPr algn="just"/>
            <a:r>
              <a:rPr lang="en-US" sz="1800" dirty="0">
                <a:solidFill>
                  <a:srgbClr val="000000"/>
                </a:solidFill>
                <a:effectLst/>
                <a:ea typeface="Times New Roman" panose="02020603050405020304" pitchFamily="18" charset="0"/>
                <a:cs typeface="Calibri" panose="020F0502020204030204" pitchFamily="34" charset="0"/>
              </a:rPr>
              <a:t>Ο πρώτος γεωργικός ελκυστήρας με κινητήρα εσωτερικής καύσης κατασκευάστηκε από την εταιρεία Hart Parr Company</a:t>
            </a:r>
            <a:r>
              <a:rPr lang="el-GR" sz="1800" dirty="0">
                <a:solidFill>
                  <a:srgbClr val="000000"/>
                </a:solidFill>
                <a:effectLst/>
                <a:ea typeface="Times New Roman" panose="02020603050405020304" pitchFamily="18" charset="0"/>
                <a:cs typeface="Calibri" panose="020F0502020204030204" pitchFamily="34" charset="0"/>
              </a:rPr>
              <a:t>.</a:t>
            </a:r>
            <a:endParaRPr lang="en-GB"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r>
              <a:rPr lang="en-US" dirty="0"/>
              <a:t>Ενότητα: Ψηφιακές Τεχνολογίες και Τεχνητή Νοημοσύνη</a:t>
            </a:r>
            <a:r>
              <a:rPr lang="el-GR" dirty="0"/>
              <a:t> /</a:t>
            </a:r>
            <a:r>
              <a:rPr lang="en-US" dirty="0"/>
              <a:t> Μαθησιακή Μονάδα: Τεχνολογίες Αυτοματισμού / Υποενότητα: 1η</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fontScale="90000"/>
          </a:bodyPr>
          <a:lstStyle/>
          <a:p>
            <a:pPr algn="ctr"/>
            <a:r>
              <a:rPr lang="en-US" sz="3600" dirty="0"/>
              <a:t>Συστήματα χαρτογράφησης παραγωγής σε μηχανές συστημάτων συγκομιδής</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30</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1" y="1562194"/>
            <a:ext cx="5179422" cy="4395600"/>
          </a:xfrm>
        </p:spPr>
        <p:txBody>
          <a:bodyPr>
            <a:normAutofit/>
          </a:bodyPr>
          <a:lstStyle/>
          <a:p>
            <a:pPr marL="0" indent="0">
              <a:buNone/>
            </a:pPr>
            <a:r>
              <a:rPr lang="en-GB" sz="1800" b="1" dirty="0"/>
              <a:t>6) </a:t>
            </a:r>
            <a:r>
              <a:rPr lang="en-US" sz="1800" b="1" dirty="0"/>
              <a:t>Έμμεσα συστήματα μέτρησης</a:t>
            </a:r>
          </a:p>
          <a:p>
            <a:pPr marL="0" indent="0">
              <a:buNone/>
            </a:pPr>
            <a:endParaRPr lang="en-US" sz="1800" b="1" dirty="0"/>
          </a:p>
          <a:p>
            <a:r>
              <a:rPr lang="en-US" sz="1800" dirty="0"/>
              <a:t>Μετρώντας τη διηλεκτρική σταθερά</a:t>
            </a:r>
          </a:p>
          <a:p>
            <a:endParaRPr lang="en-US" sz="1800" dirty="0"/>
          </a:p>
          <a:p>
            <a:r>
              <a:rPr lang="en-US" sz="1800" dirty="0"/>
              <a:t>Μέτρηση της απορρόφησης ακτινοβολίας γάμμα</a:t>
            </a:r>
          </a:p>
          <a:p>
            <a:endParaRPr lang="en-US" sz="1800" dirty="0"/>
          </a:p>
          <a:p>
            <a:r>
              <a:rPr lang="en-US" sz="1800" dirty="0"/>
              <a:t>Σύστημα μέτρησης της τάσης στην αλυσίδα ή στον ιμάντα του ανελκυστήρα</a:t>
            </a:r>
            <a:endParaRPr lang="en-GB" sz="1800" dirty="0"/>
          </a:p>
        </p:txBody>
      </p:sp>
      <p:pic>
        <p:nvPicPr>
          <p:cNvPr id="2" name="Picture 1">
            <a:extLst>
              <a:ext uri="{FF2B5EF4-FFF2-40B4-BE49-F238E27FC236}">
                <a16:creationId xmlns:a16="http://schemas.microsoft.com/office/drawing/2014/main" id="{361C6413-C40A-09ED-8ED4-E039213D0B1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1614" y="1778045"/>
            <a:ext cx="4782185" cy="1975349"/>
          </a:xfrm>
          <a:prstGeom prst="rect">
            <a:avLst/>
          </a:prstGeom>
          <a:noFill/>
          <a:ln>
            <a:noFill/>
          </a:ln>
        </p:spPr>
      </p:pic>
      <p:sp>
        <p:nvSpPr>
          <p:cNvPr id="5" name="Segnaposto piè di pagina 2">
            <a:extLst>
              <a:ext uri="{FF2B5EF4-FFF2-40B4-BE49-F238E27FC236}">
                <a16:creationId xmlns:a16="http://schemas.microsoft.com/office/drawing/2014/main" id="{CF5E9AC4-82B0-EE1F-F3C5-3DF90F335E5B}"/>
              </a:ext>
            </a:extLst>
          </p:cNvPr>
          <p:cNvSpPr>
            <a:spLocks noGrp="1"/>
          </p:cNvSpPr>
          <p:nvPr>
            <p:ph type="ftr" sz="quarter" idx="10"/>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Tree>
    <p:extLst>
      <p:ext uri="{BB962C8B-B14F-4D97-AF65-F5344CB8AC3E}">
        <p14:creationId xmlns:p14="http://schemas.microsoft.com/office/powerpoint/2010/main" val="34675372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dirty="0"/>
              <a:t>Μηχανή συγκομιδής</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31</a:t>
            </a:fld>
            <a:endParaRPr lang="it-IT" dirty="0"/>
          </a:p>
        </p:txBody>
      </p:sp>
      <p:pic>
        <p:nvPicPr>
          <p:cNvPr id="5" name="Picture 4">
            <a:extLst>
              <a:ext uri="{FF2B5EF4-FFF2-40B4-BE49-F238E27FC236}">
                <a16:creationId xmlns:a16="http://schemas.microsoft.com/office/drawing/2014/main" id="{B99216C2-4C49-208A-2655-76B341F467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7169" y="1677624"/>
            <a:ext cx="6317661" cy="4125061"/>
          </a:xfrm>
          <a:prstGeom prst="rect">
            <a:avLst/>
          </a:prstGeom>
          <a:noFill/>
          <a:ln>
            <a:noFill/>
          </a:ln>
        </p:spPr>
      </p:pic>
      <p:sp>
        <p:nvSpPr>
          <p:cNvPr id="2" name="Segnaposto piè di pagina 2">
            <a:extLst>
              <a:ext uri="{FF2B5EF4-FFF2-40B4-BE49-F238E27FC236}">
                <a16:creationId xmlns:a16="http://schemas.microsoft.com/office/drawing/2014/main" id="{6A4C7662-F4AA-EBEE-AD6D-A9F66D48F31E}"/>
              </a:ext>
            </a:extLst>
          </p:cNvPr>
          <p:cNvSpPr>
            <a:spLocks noGrp="1"/>
          </p:cNvSpPr>
          <p:nvPr>
            <p:ph type="ftr" sz="quarter" idx="10"/>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Tree>
    <p:extLst>
      <p:ext uri="{BB962C8B-B14F-4D97-AF65-F5344CB8AC3E}">
        <p14:creationId xmlns:p14="http://schemas.microsoft.com/office/powerpoint/2010/main" val="32295793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fontScale="90000"/>
          </a:bodyPr>
          <a:lstStyle/>
          <a:p>
            <a:pPr algn="ctr"/>
            <a:r>
              <a:rPr lang="en-US" sz="3600" dirty="0"/>
              <a:t>Αυτοματοποίηση των συστημάτων εφαρμογής φυτοφαρμάκων</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32</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374904" y="1463041"/>
            <a:ext cx="6591953" cy="4489290"/>
          </a:xfrm>
        </p:spPr>
        <p:txBody>
          <a:bodyPr>
            <a:noAutofit/>
          </a:bodyPr>
          <a:lstStyle/>
          <a:p>
            <a:pPr algn="just"/>
            <a:r>
              <a:rPr lang="en-US" sz="1800" dirty="0">
                <a:solidFill>
                  <a:srgbClr val="000000"/>
                </a:solidFill>
                <a:effectLst/>
                <a:ea typeface="Times New Roman" panose="02020603050405020304" pitchFamily="18" charset="0"/>
                <a:cs typeface="Calibri" panose="020F0502020204030204" pitchFamily="34" charset="0"/>
              </a:rPr>
              <a:t>Αυτά τα συμβατικά συστήματα σχεδιάστηκαν για τη μετάδοση χημικών ουσιών χωρίς κανένα μηχανισμό μεταβολής του ρυθμού εφαρμογής εν κινήσει για τη βελτιστοποίηση της χρήσης των χημικών ουσιών. Σε αυτά τα συστήματα, ο ρυθμός παροχής από το ακροφύσιο ήταν σταθερός μέσω της ρύθμισης των ρυθμιστικών βαλβίδων ή των βαλβίδων στραγγαλισμού.</a:t>
            </a:r>
            <a:endParaRPr lang="en-US" sz="1800" dirty="0">
              <a:solidFill>
                <a:srgbClr val="000000"/>
              </a:solidFill>
              <a:ea typeface="Times New Roman" panose="02020603050405020304" pitchFamily="18" charset="0"/>
              <a:cs typeface="Calibri" panose="020F0502020204030204" pitchFamily="34" charset="0"/>
            </a:endParaRPr>
          </a:p>
          <a:p>
            <a:pPr algn="just"/>
            <a:r>
              <a:rPr lang="en-US" sz="1800" dirty="0">
                <a:solidFill>
                  <a:srgbClr val="000000"/>
                </a:solidFill>
                <a:effectLst/>
                <a:ea typeface="Times New Roman" panose="02020603050405020304" pitchFamily="18" charset="0"/>
                <a:cs typeface="Calibri" panose="020F0502020204030204" pitchFamily="34" charset="0"/>
              </a:rPr>
              <a:t>Μια άλλη σημαντική ανησυχία που πρέπει να λαμβάνεται υπόψη κατά το σχεδιασμό οποιουδήποτε συστήματος εφαρμογής φυτοφαρμάκων είναι ο αντίκτυπος στην υγεία και την ασφάλεια του ατόμου που χειρίζεται τον εξοπλισμό που εφαρμόζει τα φυτοφάρμακα στους αγρούς. </a:t>
            </a:r>
            <a:endParaRPr lang="en-US" sz="1800" dirty="0">
              <a:solidFill>
                <a:srgbClr val="000000"/>
              </a:solidFill>
              <a:cs typeface="Calibri" panose="020F0502020204030204" pitchFamily="34" charset="0"/>
            </a:endParaRPr>
          </a:p>
          <a:p>
            <a:pPr algn="just"/>
            <a:r>
              <a:rPr lang="en-US" sz="1800" dirty="0">
                <a:solidFill>
                  <a:srgbClr val="000000"/>
                </a:solidFill>
                <a:effectLst/>
                <a:ea typeface="Times New Roman" panose="02020603050405020304" pitchFamily="18" charset="0"/>
                <a:cs typeface="Calibri" panose="020F0502020204030204" pitchFamily="34" charset="0"/>
              </a:rPr>
              <a:t>Ο θεμελιώδης στόχος της αυτοματοποίησης στην τεχνολογία εφαρμογής χημικών ουσιών είναι η βελτίωση της ακρίβειας και της ομοιομορφίας της εφαρμογής χημικών ουσιών με παράλληλη αύξηση της βιολογικής αποτελεσματικότητας και μείωση των περιβαλλοντικών επιπτώσεων. Ο σκοπός είναι η επίτευξη ασφαλών, οικονομικών και αποτελεσματικών εφαρμογών φυτοφαρμάκων</a:t>
            </a:r>
            <a:endParaRPr lang="en-GB" sz="1800" dirty="0"/>
          </a:p>
        </p:txBody>
      </p:sp>
      <p:pic>
        <p:nvPicPr>
          <p:cNvPr id="2" name="Picture 1" descr="A diagram of a pressure gauge&#10;&#10;Description automatically generated">
            <a:extLst>
              <a:ext uri="{FF2B5EF4-FFF2-40B4-BE49-F238E27FC236}">
                <a16:creationId xmlns:a16="http://schemas.microsoft.com/office/drawing/2014/main" id="{89A41FB0-7B42-244E-B5B0-7C35B0A77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3430" y="1979996"/>
            <a:ext cx="5068570" cy="2680335"/>
          </a:xfrm>
          <a:prstGeom prst="rect">
            <a:avLst/>
          </a:prstGeom>
        </p:spPr>
      </p:pic>
      <p:sp>
        <p:nvSpPr>
          <p:cNvPr id="5" name="Segnaposto piè di pagina 2">
            <a:extLst>
              <a:ext uri="{FF2B5EF4-FFF2-40B4-BE49-F238E27FC236}">
                <a16:creationId xmlns:a16="http://schemas.microsoft.com/office/drawing/2014/main" id="{AF5AFC33-A6BC-E516-9017-9FA46162D726}"/>
              </a:ext>
            </a:extLst>
          </p:cNvPr>
          <p:cNvSpPr>
            <a:spLocks noGrp="1"/>
          </p:cNvSpPr>
          <p:nvPr>
            <p:ph type="ftr" sz="quarter" idx="10"/>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Tree>
    <p:extLst>
      <p:ext uri="{BB962C8B-B14F-4D97-AF65-F5344CB8AC3E}">
        <p14:creationId xmlns:p14="http://schemas.microsoft.com/office/powerpoint/2010/main" val="4236020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fontScale="90000"/>
          </a:bodyPr>
          <a:lstStyle/>
          <a:p>
            <a:pPr algn="ctr"/>
            <a:r>
              <a:rPr lang="en-US" sz="3600" dirty="0"/>
              <a:t>Αυτοματοποίηση των συστημάτων εφαρμογής φυτοφαρμάκων</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33</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2" y="1562194"/>
            <a:ext cx="5701936" cy="4395600"/>
          </a:xfrm>
        </p:spPr>
        <p:txBody>
          <a:bodyPr>
            <a:normAutofit/>
          </a:bodyPr>
          <a:lstStyle/>
          <a:p>
            <a:pPr algn="just"/>
            <a:r>
              <a:rPr lang="en-US" sz="1800" dirty="0">
                <a:solidFill>
                  <a:srgbClr val="000000"/>
                </a:solidFill>
                <a:effectLst/>
                <a:latin typeface="Minion Pro"/>
                <a:ea typeface="Times New Roman" panose="02020603050405020304" pitchFamily="18" charset="0"/>
                <a:cs typeface="Calibri" panose="020F0502020204030204" pitchFamily="34" charset="0"/>
              </a:rPr>
              <a:t>Πολλοί διαφορετικοί τύποι ελεγκτών χρησιμοποιούνται σε συστήματα χημικών εφαρμογών για τη βελτιστοποίηση της απόδοσης του συστήματος που συμβάλλει στην επίτευξη αυτού του γενικού στόχου. Γενικά, οι διάφοροι μηχανισμοί ελέγχου που χρησιμοποιούνται από ένα σύγχρονο σύστημα εφαρμογής χημικών ουσιών μπορούν να ταξινομηθούν σε τέσσερις ομάδες: </a:t>
            </a:r>
            <a:endParaRPr lang="en-US" sz="1800" dirty="0">
              <a:solidFill>
                <a:srgbClr val="000000"/>
              </a:solidFill>
              <a:latin typeface="Minion Pro"/>
              <a:ea typeface="Times New Roman" panose="02020603050405020304" pitchFamily="18" charset="0"/>
              <a:cs typeface="Calibri" panose="020F0502020204030204" pitchFamily="34" charset="0"/>
            </a:endParaRPr>
          </a:p>
          <a:p>
            <a:pPr marL="342900" indent="-342900" algn="just">
              <a:buFont typeface="+mj-lt"/>
              <a:buAutoNum type="arabicPeriod"/>
            </a:pPr>
            <a:r>
              <a:rPr lang="en-US" sz="1800" dirty="0">
                <a:solidFill>
                  <a:srgbClr val="000000"/>
                </a:solidFill>
                <a:effectLst/>
                <a:latin typeface="Minion Pro"/>
                <a:ea typeface="Times New Roman" panose="02020603050405020304" pitchFamily="18" charset="0"/>
                <a:cs typeface="Calibri" panose="020F0502020204030204" pitchFamily="34" charset="0"/>
              </a:rPr>
              <a:t>έλεγχος ποσοστού</a:t>
            </a:r>
          </a:p>
          <a:p>
            <a:pPr marL="342900" indent="-342900" algn="just">
              <a:buFont typeface="+mj-lt"/>
              <a:buAutoNum type="arabicPeriod"/>
            </a:pPr>
            <a:r>
              <a:rPr lang="en-US" sz="1800" dirty="0">
                <a:solidFill>
                  <a:srgbClr val="000000"/>
                </a:solidFill>
                <a:effectLst/>
                <a:latin typeface="Minion Pro"/>
                <a:ea typeface="Times New Roman" panose="02020603050405020304" pitchFamily="18" charset="0"/>
                <a:cs typeface="Calibri" panose="020F0502020204030204" pitchFamily="34" charset="0"/>
              </a:rPr>
              <a:t>έλεγχος ακροφυσίων/σταγονιδίων</a:t>
            </a:r>
          </a:p>
          <a:p>
            <a:pPr marL="342900" indent="-342900" algn="just">
              <a:buFont typeface="+mj-lt"/>
              <a:buAutoNum type="arabicPeriod"/>
            </a:pPr>
            <a:r>
              <a:rPr lang="en-US" sz="1800" dirty="0">
                <a:solidFill>
                  <a:srgbClr val="000000"/>
                </a:solidFill>
                <a:effectLst/>
                <a:latin typeface="Minion Pro"/>
                <a:ea typeface="Times New Roman" panose="02020603050405020304" pitchFamily="18" charset="0"/>
                <a:cs typeface="Calibri" panose="020F0502020204030204" pitchFamily="34" charset="0"/>
              </a:rPr>
              <a:t>έλεγχος τμήματος</a:t>
            </a:r>
          </a:p>
          <a:p>
            <a:pPr marL="342900" indent="-342900" algn="just">
              <a:buFont typeface="+mj-lt"/>
              <a:buAutoNum type="arabicPeriod"/>
            </a:pPr>
            <a:r>
              <a:rPr lang="en-US" sz="1800" dirty="0">
                <a:solidFill>
                  <a:srgbClr val="000000"/>
                </a:solidFill>
                <a:effectLst/>
                <a:latin typeface="Minion Pro"/>
                <a:ea typeface="Times New Roman" panose="02020603050405020304" pitchFamily="18" charset="0"/>
                <a:cs typeface="Calibri" panose="020F0502020204030204" pitchFamily="34" charset="0"/>
              </a:rPr>
              <a:t>έλεγχος βραχίονα/πύργου</a:t>
            </a:r>
            <a:endParaRPr lang="en-GB" dirty="0"/>
          </a:p>
        </p:txBody>
      </p:sp>
      <p:pic>
        <p:nvPicPr>
          <p:cNvPr id="6" name="Picture 5" descr="Diagram of a machine with wheels and arrows&#10;&#10;Description automatically generated">
            <a:extLst>
              <a:ext uri="{FF2B5EF4-FFF2-40B4-BE49-F238E27FC236}">
                <a16:creationId xmlns:a16="http://schemas.microsoft.com/office/drawing/2014/main" id="{A3A7C163-1052-5884-CD59-6231DCB8EF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6139" y="1562194"/>
            <a:ext cx="4870505" cy="2853052"/>
          </a:xfrm>
          <a:prstGeom prst="rect">
            <a:avLst/>
          </a:prstGeom>
        </p:spPr>
      </p:pic>
      <p:sp>
        <p:nvSpPr>
          <p:cNvPr id="2" name="Segnaposto piè di pagina 2">
            <a:extLst>
              <a:ext uri="{FF2B5EF4-FFF2-40B4-BE49-F238E27FC236}">
                <a16:creationId xmlns:a16="http://schemas.microsoft.com/office/drawing/2014/main" id="{A7CB3766-30EE-6AE8-0CE8-AD6C01BC676B}"/>
              </a:ext>
            </a:extLst>
          </p:cNvPr>
          <p:cNvSpPr>
            <a:spLocks noGrp="1"/>
          </p:cNvSpPr>
          <p:nvPr>
            <p:ph type="ftr" sz="quarter" idx="10"/>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Tree>
    <p:extLst>
      <p:ext uri="{BB962C8B-B14F-4D97-AF65-F5344CB8AC3E}">
        <p14:creationId xmlns:p14="http://schemas.microsoft.com/office/powerpoint/2010/main" val="14456382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dirty="0"/>
              <a:t>Αυτοματοποίηση στην παραγωγή στέγασης ζώων </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fld id="{D57F1E4F-1CFF-5643-939E-217C01CDF565}" type="slidenum">
              <a:rPr lang="it-IT" smtClean="0"/>
              <a:t>34</a:t>
            </a:fld>
            <a:endParaRPr lang="it-IT" dirty="0"/>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62194"/>
            <a:ext cx="6815327" cy="4395600"/>
          </a:xfrm>
        </p:spPr>
        <p:txBody>
          <a:bodyPr>
            <a:normAutofit fontScale="92500" lnSpcReduction="10000"/>
          </a:bodyPr>
          <a:lstStyle/>
          <a:p>
            <a:pPr marL="0" indent="0" algn="just">
              <a:buNone/>
            </a:pPr>
            <a:r>
              <a:rPr lang="en-US" sz="1800" dirty="0">
                <a:solidFill>
                  <a:srgbClr val="000000"/>
                </a:solidFill>
                <a:effectLst/>
                <a:ea typeface="Times New Roman" panose="02020603050405020304" pitchFamily="18" charset="0"/>
                <a:cs typeface="Calibri" panose="020F0502020204030204" pitchFamily="34" charset="0"/>
              </a:rPr>
              <a:t>Οι σύγχρονες δομές για την κτηνοτροφία και τα πουλερικά στεγάζουν μεγάλο αριθμό ζώων - για παράδειγμα, ο αριθμός των ζώων ανά κτίριο είναι συνήθως περίπου 1.200, 25.000 και 250.000 για τους χοίρους, τα κοτόπουλα κρεατοπαραγωγής και τις όρνιθες ωοπαραγωγής, αντίστοιχα. </a:t>
            </a:r>
            <a:endParaRPr lang="en-US" sz="1800" dirty="0">
              <a:solidFill>
                <a:srgbClr val="000000"/>
              </a:solidFill>
              <a:ea typeface="Times New Roman" panose="02020603050405020304" pitchFamily="18" charset="0"/>
              <a:cs typeface="Calibri" panose="020F0502020204030204" pitchFamily="34" charset="0"/>
            </a:endParaRPr>
          </a:p>
          <a:p>
            <a:pPr marL="0" indent="0" algn="just">
              <a:buNone/>
            </a:pPr>
            <a:r>
              <a:rPr lang="en-US" sz="1800" b="1" dirty="0">
                <a:solidFill>
                  <a:srgbClr val="000000"/>
                </a:solidFill>
                <a:cs typeface="Calibri" panose="020F0502020204030204" pitchFamily="34" charset="0"/>
              </a:rPr>
              <a:t>1) Συστήματα περιβαλλοντικού ελέγχου: </a:t>
            </a:r>
            <a:r>
              <a:rPr lang="en-US" sz="1800" dirty="0">
                <a:solidFill>
                  <a:srgbClr val="000000"/>
                </a:solidFill>
                <a:effectLst/>
                <a:ea typeface="Times New Roman" panose="02020603050405020304" pitchFamily="18" charset="0"/>
                <a:cs typeface="Calibri" panose="020F0502020204030204" pitchFamily="34" charset="0"/>
              </a:rPr>
              <a:t>Ένα βασικό χαρακτηριστικό του ελέγχου του περιβάλλοντος, είτε μέσω φυσικών, μηχανικών ή υβριδικών συστημάτων ελέγχου, είναι η παροχή ενός πιο ομοιόμορφου περιβάλλοντος κοντά στη θερμοουδέτερη ζώνη για τα ζώα. Πρόκειται για το εύρος των περιβαλλοντικών συνθηκών (θερμοκρασία, υγρασία, ταχύτητα του αέρα) για τις οποίες τα ζώα αισθάνονται πιο άνετα και για τις οποίες δαπανούν το μικρότερο ποσό ενέργειας για τις απαιτήσεις συντήρησης</a:t>
            </a:r>
            <a:endParaRPr lang="en-US" sz="1800" dirty="0">
              <a:solidFill>
                <a:srgbClr val="000000"/>
              </a:solidFill>
              <a:cs typeface="Calibri" panose="020F0502020204030204" pitchFamily="34" charset="0"/>
            </a:endParaRPr>
          </a:p>
          <a:p>
            <a:pPr marL="0" indent="0" algn="just">
              <a:buNone/>
            </a:pPr>
            <a:r>
              <a:rPr lang="en-US" sz="1800" dirty="0">
                <a:solidFill>
                  <a:srgbClr val="000000"/>
                </a:solidFill>
                <a:cs typeface="Calibri" panose="020F0502020204030204" pitchFamily="34" charset="0"/>
              </a:rPr>
              <a:t>2) </a:t>
            </a:r>
            <a:r>
              <a:rPr lang="en-US" sz="1800" b="1" dirty="0">
                <a:solidFill>
                  <a:srgbClr val="000000"/>
                </a:solidFill>
                <a:cs typeface="Calibri" panose="020F0502020204030204" pitchFamily="34" charset="0"/>
              </a:rPr>
              <a:t>Συστήματα φωτισμού</a:t>
            </a:r>
            <a:r>
              <a:rPr lang="en-US" sz="1800" dirty="0">
                <a:solidFill>
                  <a:srgbClr val="000000"/>
                </a:solidFill>
                <a:cs typeface="Calibri" panose="020F0502020204030204" pitchFamily="34" charset="0"/>
              </a:rPr>
              <a:t>: </a:t>
            </a:r>
            <a:r>
              <a:rPr lang="en-US" sz="1800" dirty="0">
                <a:solidFill>
                  <a:srgbClr val="000000"/>
                </a:solidFill>
                <a:effectLst/>
                <a:ea typeface="Times New Roman" panose="02020603050405020304" pitchFamily="18" charset="0"/>
                <a:cs typeface="Calibri" panose="020F0502020204030204" pitchFamily="34" charset="0"/>
              </a:rPr>
              <a:t>Η παροχή και ο έλεγχος της έντασης του φωτός και της προσομοίωσης της διάρκειας της ημέρας είναι ζωτικής σημασίας, διότι το φως συνδέεται στενά με τις αναπαραγωγικές και ορμονικές αντιδράσεις των ζώων. Τα απλούστερα αυτοματοποιημένα συστήματα φωτισμού χρησιμοποιούν ένα χρονοδιακόπτη 24 ωρών που ελέγχει τα κυκλώματα φωτισμού για να παρέχει την επιθυμητή ποσότητα "ημέρας" και "νύχτας".</a:t>
            </a:r>
            <a:endParaRPr lang="en-GB" dirty="0"/>
          </a:p>
        </p:txBody>
      </p:sp>
      <p:pic>
        <p:nvPicPr>
          <p:cNvPr id="2" name="Picture 1" descr="A large room with lots of chickens&#10;&#10;Description automatically generated">
            <a:extLst>
              <a:ext uri="{FF2B5EF4-FFF2-40B4-BE49-F238E27FC236}">
                <a16:creationId xmlns:a16="http://schemas.microsoft.com/office/drawing/2014/main" id="{94848918-9606-8157-26F4-40D215C5B8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9287" y="1779908"/>
            <a:ext cx="3966716" cy="2644046"/>
          </a:xfrm>
          <a:prstGeom prst="rect">
            <a:avLst/>
          </a:prstGeom>
        </p:spPr>
      </p:pic>
      <p:sp>
        <p:nvSpPr>
          <p:cNvPr id="5" name="Segnaposto piè di pagina 2">
            <a:extLst>
              <a:ext uri="{FF2B5EF4-FFF2-40B4-BE49-F238E27FC236}">
                <a16:creationId xmlns:a16="http://schemas.microsoft.com/office/drawing/2014/main" id="{17742B6C-40AE-D41A-9D8F-8E4FEC65CACC}"/>
              </a:ext>
            </a:extLst>
          </p:cNvPr>
          <p:cNvSpPr>
            <a:spLocks noGrp="1"/>
          </p:cNvSpPr>
          <p:nvPr>
            <p:ph type="ftr" sz="quarter" idx="10"/>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Tree>
    <p:extLst>
      <p:ext uri="{BB962C8B-B14F-4D97-AF65-F5344CB8AC3E}">
        <p14:creationId xmlns:p14="http://schemas.microsoft.com/office/powerpoint/2010/main" val="3329040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dirty="0"/>
              <a:t>Αυτοματοποίηση στην παραγωγή στέγασης ζώων </a:t>
            </a:r>
            <a:endParaRPr lang="en-GB" sz="3600" dirty="0"/>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62194"/>
            <a:ext cx="5545183" cy="4395600"/>
          </a:xfrm>
        </p:spPr>
        <p:txBody>
          <a:bodyPr>
            <a:normAutofit/>
          </a:bodyPr>
          <a:lstStyle/>
          <a:p>
            <a:pPr marL="0" indent="0">
              <a:buNone/>
            </a:pPr>
            <a:r>
              <a:rPr lang="en-US" sz="1800" b="1" dirty="0"/>
              <a:t>3) Συστήματα τροφοδοσίας και διανομής νερού</a:t>
            </a:r>
          </a:p>
          <a:p>
            <a:pPr marL="0" indent="0" algn="just">
              <a:buNone/>
            </a:pPr>
            <a:r>
              <a:rPr lang="en-US" sz="1800" dirty="0"/>
              <a:t>Τα εσωτερικά συστήματα διανομής ζωοτροφών έχουν αυτοματοποιηθεί σε μεγάλο βαθμό στις εμπορικές επιχειρήσεις χοίρων και πουλερικών, αλλά παραμένουν χειροκίνητα για τα περισσότερα βοοειδή. Τα συστήματα διανομής ζωοτροφών στους χοίρους και στα πουλερικά κρέατος είναι πρακτικά πανομοιότυπα στη λειτουργία και διαφέρουν μόνο στο σχεδιασμό της πρόσβασης στην τροφή και στην τοποθέτηση του τρυπανιού διανομής. Η ζωοτροφή αντλείται από εξωτερικές δεξαμενές ζωοτροφών στο χώρο του κτιρίου. </a:t>
            </a:r>
            <a:endParaRPr lang="en-GB" sz="1800" dirty="0"/>
          </a:p>
        </p:txBody>
      </p:sp>
      <p:pic>
        <p:nvPicPr>
          <p:cNvPr id="2" name="Picture 1">
            <a:extLst>
              <a:ext uri="{FF2B5EF4-FFF2-40B4-BE49-F238E27FC236}">
                <a16:creationId xmlns:a16="http://schemas.microsoft.com/office/drawing/2014/main" id="{13F56B72-C375-086C-AA23-53A1200B1FB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9105" y="1529809"/>
            <a:ext cx="4594225" cy="2095500"/>
          </a:xfrm>
          <a:prstGeom prst="rect">
            <a:avLst/>
          </a:prstGeom>
          <a:noFill/>
          <a:ln>
            <a:noFill/>
          </a:ln>
        </p:spPr>
      </p:pic>
      <p:pic>
        <p:nvPicPr>
          <p:cNvPr id="5" name="Picture 4">
            <a:extLst>
              <a:ext uri="{FF2B5EF4-FFF2-40B4-BE49-F238E27FC236}">
                <a16:creationId xmlns:a16="http://schemas.microsoft.com/office/drawing/2014/main" id="{AB7C8D4C-06F4-4E47-79D0-476136B50A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61152" y="3681096"/>
            <a:ext cx="3612539" cy="2399058"/>
          </a:xfrm>
          <a:prstGeom prst="rect">
            <a:avLst/>
          </a:prstGeom>
          <a:noFill/>
          <a:ln>
            <a:noFill/>
          </a:ln>
        </p:spPr>
      </p:pic>
      <p:sp>
        <p:nvSpPr>
          <p:cNvPr id="6" name="Segnaposto piè di pagina 2">
            <a:extLst>
              <a:ext uri="{FF2B5EF4-FFF2-40B4-BE49-F238E27FC236}">
                <a16:creationId xmlns:a16="http://schemas.microsoft.com/office/drawing/2014/main" id="{934F5208-7EC7-FF6D-B046-B818A9192DDA}"/>
              </a:ext>
            </a:extLst>
          </p:cNvPr>
          <p:cNvSpPr>
            <a:spLocks noGrp="1"/>
          </p:cNvSpPr>
          <p:nvPr>
            <p:ph type="ftr" sz="quarter" idx="10"/>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Tree>
    <p:extLst>
      <p:ext uri="{BB962C8B-B14F-4D97-AF65-F5344CB8AC3E}">
        <p14:creationId xmlns:p14="http://schemas.microsoft.com/office/powerpoint/2010/main" val="3054557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fontScale="90000"/>
          </a:bodyPr>
          <a:lstStyle/>
          <a:p>
            <a:pPr algn="ctr"/>
            <a:r>
              <a:rPr lang="en-GB" sz="3600" dirty="0"/>
              <a:t>Αυτοματοποίηση συστημάτων άρδευσης και διαχείρισης εδάφους</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654628"/>
            <a:ext cx="6372497" cy="4303165"/>
          </a:xfrm>
        </p:spPr>
        <p:txBody>
          <a:bodyPr>
            <a:normAutofit/>
          </a:bodyPr>
          <a:lstStyle/>
          <a:p>
            <a:r>
              <a:rPr lang="en-US" sz="1800" b="1" dirty="0"/>
              <a:t>Αισθητήρες υγρασίας και θερμοκρασίας εδάφους με ασύρματα δίκτυα αισθητήρων</a:t>
            </a:r>
          </a:p>
          <a:p>
            <a:pPr marL="0" indent="0" algn="just">
              <a:buNone/>
            </a:pPr>
            <a:r>
              <a:rPr lang="en-US" sz="1800" dirty="0">
                <a:solidFill>
                  <a:srgbClr val="000000"/>
                </a:solidFill>
                <a:effectLst/>
                <a:ea typeface="Times New Roman" panose="02020603050405020304" pitchFamily="18" charset="0"/>
                <a:cs typeface="Calibri" panose="020F0502020204030204" pitchFamily="34" charset="0"/>
              </a:rPr>
              <a:t>Η τεχνολογία των ασύρματων δικτύων εμφανίστηκε τα τελευταία χρόνια και φαίνεται να έχει πολλά να προσφέρει στον γεωργικό τομέα. </a:t>
            </a:r>
          </a:p>
          <a:p>
            <a:pPr marL="0" indent="0" algn="just">
              <a:buNone/>
            </a:pPr>
            <a:r>
              <a:rPr lang="en-US" sz="1800" dirty="0">
                <a:solidFill>
                  <a:srgbClr val="000000"/>
                </a:solidFill>
                <a:effectLst/>
                <a:ea typeface="Times New Roman" panose="02020603050405020304" pitchFamily="18" charset="0"/>
                <a:cs typeface="Calibri" panose="020F0502020204030204" pitchFamily="34" charset="0"/>
              </a:rPr>
              <a:t>Τα συστήματα εγκαθίστανται κυρίως σε πολυετείς φυτείες, αλλά και σε ετήσιες φυτείες, και συλλέγουν δεδομένα σε πραγματικό χρόνο για διάφορες βασικές παραμέτρους που σχετίζονται με την κατάσταση των φυτών, το έδαφος κ.λπ. Αυτοί οι αισθητήρες είναι ένα χρήσιμο εργαλείο που επιτρέπει στον παραγωγό να διαχειρίζεται τις επεμβάσεις στις καλλιέργειες στα διάφορα τμήματα του αγρού έγκαιρα και κατάλληλα.</a:t>
            </a:r>
          </a:p>
          <a:p>
            <a:pPr marL="0" indent="0">
              <a:buNone/>
            </a:pPr>
            <a:endParaRPr lang="en-GB" sz="1800" dirty="0"/>
          </a:p>
        </p:txBody>
      </p:sp>
      <p:pic>
        <p:nvPicPr>
          <p:cNvPr id="2" name="Picture 1">
            <a:extLst>
              <a:ext uri="{FF2B5EF4-FFF2-40B4-BE49-F238E27FC236}">
                <a16:creationId xmlns:a16="http://schemas.microsoft.com/office/drawing/2014/main" id="{3D6F4E9C-6D26-03F6-571A-EA3905832C5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69074" y="1319646"/>
            <a:ext cx="1619716" cy="2600802"/>
          </a:xfrm>
          <a:prstGeom prst="rect">
            <a:avLst/>
          </a:prstGeom>
          <a:noFill/>
          <a:ln>
            <a:noFill/>
          </a:ln>
        </p:spPr>
      </p:pic>
      <p:pic>
        <p:nvPicPr>
          <p:cNvPr id="5" name="Picture 4">
            <a:extLst>
              <a:ext uri="{FF2B5EF4-FFF2-40B4-BE49-F238E27FC236}">
                <a16:creationId xmlns:a16="http://schemas.microsoft.com/office/drawing/2014/main" id="{20DF89E9-4D31-A17C-2D7D-0D8F5E8767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58641" y="3958983"/>
            <a:ext cx="2840582" cy="2087963"/>
          </a:xfrm>
          <a:prstGeom prst="rect">
            <a:avLst/>
          </a:prstGeom>
          <a:noFill/>
          <a:ln>
            <a:noFill/>
          </a:ln>
        </p:spPr>
      </p:pic>
      <p:sp>
        <p:nvSpPr>
          <p:cNvPr id="6" name="Segnaposto piè di pagina 2">
            <a:extLst>
              <a:ext uri="{FF2B5EF4-FFF2-40B4-BE49-F238E27FC236}">
                <a16:creationId xmlns:a16="http://schemas.microsoft.com/office/drawing/2014/main" id="{20DABA8A-A946-2E94-D598-90BDBFE7940A}"/>
              </a:ext>
            </a:extLst>
          </p:cNvPr>
          <p:cNvSpPr>
            <a:spLocks noGrp="1"/>
          </p:cNvSpPr>
          <p:nvPr>
            <p:ph type="ftr" sz="quarter" idx="10"/>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Tree>
    <p:extLst>
      <p:ext uri="{BB962C8B-B14F-4D97-AF65-F5344CB8AC3E}">
        <p14:creationId xmlns:p14="http://schemas.microsoft.com/office/powerpoint/2010/main" val="11602617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Αυτοματοποίηση μετά τη συγκομιδή</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1" y="1562194"/>
            <a:ext cx="6955970" cy="4395600"/>
          </a:xfrm>
        </p:spPr>
        <p:txBody>
          <a:bodyPr>
            <a:normAutofit/>
          </a:bodyPr>
          <a:lstStyle/>
          <a:p>
            <a:r>
              <a:rPr lang="en-GB" sz="1800" b="1" dirty="0"/>
              <a:t>Αυτοματοποίηση της επεξεργασίας σιτηρών </a:t>
            </a:r>
            <a:endParaRPr lang="en-GB" b="1" dirty="0"/>
          </a:p>
          <a:p>
            <a:pPr marL="0" indent="0" algn="just">
              <a:buNone/>
            </a:pPr>
            <a:r>
              <a:rPr lang="en-US" sz="1800" b="1" dirty="0">
                <a:solidFill>
                  <a:srgbClr val="000000"/>
                </a:solidFill>
                <a:effectLst/>
                <a:ea typeface="Times New Roman" panose="02020603050405020304" pitchFamily="18" charset="0"/>
                <a:cs typeface="Calibri" panose="020F0502020204030204" pitchFamily="34" charset="0"/>
              </a:rPr>
              <a:t>Ανελκυστήρας σιτηρών:</a:t>
            </a:r>
            <a:r>
              <a:rPr lang="en-US" sz="1800" dirty="0">
                <a:solidFill>
                  <a:srgbClr val="000000"/>
                </a:solidFill>
                <a:effectLst/>
                <a:ea typeface="Times New Roman" panose="02020603050405020304" pitchFamily="18" charset="0"/>
                <a:cs typeface="Calibri" panose="020F0502020204030204" pitchFamily="34" charset="0"/>
              </a:rPr>
              <a:t> Ο ανελκυστήρας σιτηρών είναι μια γεωργική δομή που επεξεργάζεται και αποθηκεύει σιτηρά όπως ρύζι, σιτάρι, καλαμπόκι και φασόλια.</a:t>
            </a:r>
            <a:endParaRPr lang="en-GB" sz="1800" dirty="0">
              <a:solidFill>
                <a:srgbClr val="000000"/>
              </a:solidFill>
              <a:effectLst/>
              <a:ea typeface="Times New Roman" panose="02020603050405020304" pitchFamily="18" charset="0"/>
              <a:cs typeface="Calibri" panose="020F0502020204030204" pitchFamily="34" charset="0"/>
            </a:endParaRPr>
          </a:p>
          <a:p>
            <a:pPr marL="0" indent="0" algn="just">
              <a:buNone/>
            </a:pPr>
            <a:r>
              <a:rPr lang="en-US" sz="1800" b="1" dirty="0">
                <a:solidFill>
                  <a:srgbClr val="000000"/>
                </a:solidFill>
                <a:effectLst/>
                <a:ea typeface="Times New Roman" panose="02020603050405020304" pitchFamily="18" charset="0"/>
                <a:cs typeface="Calibri" panose="020F0502020204030204" pitchFamily="34" charset="0"/>
              </a:rPr>
              <a:t>Αυτόματο σύστημα επιθεώρησης ποιότητας ρυζιού: Ο </a:t>
            </a:r>
            <a:r>
              <a:rPr lang="en-US" sz="1800" dirty="0">
                <a:solidFill>
                  <a:srgbClr val="000000"/>
                </a:solidFill>
                <a:effectLst/>
                <a:ea typeface="Times New Roman" panose="02020603050405020304" pitchFamily="18" charset="0"/>
                <a:cs typeface="Calibri" panose="020F0502020204030204" pitchFamily="34" charset="0"/>
              </a:rPr>
              <a:t>επιθεωρητής συνήθως αξιολογεί οπτικά τα συστατικά του ρυζιού ως επίσημη επιθεώρηση όταν το καστανό ρύζι αποστέλλεται μετά την αποφλοίωση</a:t>
            </a:r>
            <a:r>
              <a:rPr lang="en-GB" sz="1800" dirty="0">
                <a:solidFill>
                  <a:srgbClr val="000000"/>
                </a:solidFill>
                <a:ea typeface="Times New Roman" panose="02020603050405020304" pitchFamily="18" charset="0"/>
                <a:cs typeface="Calibri" panose="020F0502020204030204" pitchFamily="34" charset="0"/>
              </a:rPr>
              <a:t>.</a:t>
            </a:r>
          </a:p>
          <a:p>
            <a:pPr marL="0" indent="0" algn="just">
              <a:buNone/>
            </a:pPr>
            <a:r>
              <a:rPr lang="en-US" sz="1800" b="1" dirty="0">
                <a:solidFill>
                  <a:srgbClr val="000000"/>
                </a:solidFill>
                <a:effectLst/>
                <a:ea typeface="Times New Roman" panose="02020603050405020304" pitchFamily="18" charset="0"/>
                <a:cs typeface="Calibri" panose="020F0502020204030204" pitchFamily="34" charset="0"/>
              </a:rPr>
              <a:t>Στεγνωτήρια: </a:t>
            </a:r>
            <a:r>
              <a:rPr lang="en-US" sz="1800" dirty="0">
                <a:solidFill>
                  <a:srgbClr val="000000"/>
                </a:solidFill>
                <a:effectLst/>
                <a:ea typeface="Times New Roman" panose="02020603050405020304" pitchFamily="18" charset="0"/>
                <a:cs typeface="Calibri" panose="020F0502020204030204" pitchFamily="34" charset="0"/>
              </a:rPr>
              <a:t>Υπάρχουν διάφοροι τύποι ξηραντήρων σιτηρών: ξηραντήρας σταθερής κλίνης, ξηραντήρας ρευστοποιημένης κλίνης και ξηραντήρας σιτηρών με κυκλοφορία. </a:t>
            </a:r>
          </a:p>
          <a:p>
            <a:pPr marL="0" indent="0" algn="just">
              <a:buNone/>
            </a:pPr>
            <a:r>
              <a:rPr lang="en-US" sz="1800" b="1" dirty="0">
                <a:solidFill>
                  <a:srgbClr val="000000"/>
                </a:solidFill>
                <a:effectLst/>
                <a:ea typeface="Times New Roman" panose="02020603050405020304" pitchFamily="18" charset="0"/>
                <a:cs typeface="Calibri" panose="020F0502020204030204" pitchFamily="34" charset="0"/>
              </a:rPr>
              <a:t>Αποθήκευση σε σιλό: </a:t>
            </a:r>
            <a:r>
              <a:rPr lang="en-US" sz="1800" dirty="0">
                <a:solidFill>
                  <a:srgbClr val="000000"/>
                </a:solidFill>
                <a:effectLst/>
                <a:ea typeface="Times New Roman" panose="02020603050405020304" pitchFamily="18" charset="0"/>
                <a:cs typeface="Calibri" panose="020F0502020204030204" pitchFamily="34" charset="0"/>
              </a:rPr>
              <a:t>Μετά τον καθαρισμό, το ακατέργαστο ρύζι αποθηκεύεται σε σιλό. Κατά τη διάρκεια της αποθήκευσης στο σιλό, ο αερισμός μέσω του σιλό πραγματοποιείται αυτόματα όταν η θερμοκρασία του εξωτερικού αέρα είναι κάτω από -5°C το χειμώνα.</a:t>
            </a:r>
            <a:endParaRPr lang="en-GB" dirty="0"/>
          </a:p>
        </p:txBody>
      </p:sp>
      <p:pic>
        <p:nvPicPr>
          <p:cNvPr id="5" name="Picture 4" descr="A large silos in a field&#10;&#10;Description automatically generated">
            <a:extLst>
              <a:ext uri="{FF2B5EF4-FFF2-40B4-BE49-F238E27FC236}">
                <a16:creationId xmlns:a16="http://schemas.microsoft.com/office/drawing/2014/main" id="{9A3AEC06-3850-AEE6-990A-68CAF126D5AC}"/>
              </a:ext>
            </a:extLst>
          </p:cNvPr>
          <p:cNvPicPr>
            <a:picLocks noChangeAspect="1"/>
          </p:cNvPicPr>
          <p:nvPr/>
        </p:nvPicPr>
        <p:blipFill>
          <a:blip r:embed="rId2"/>
          <a:stretch>
            <a:fillRect/>
          </a:stretch>
        </p:blipFill>
        <p:spPr>
          <a:xfrm>
            <a:off x="8372515" y="1506480"/>
            <a:ext cx="3418889" cy="1922520"/>
          </a:xfrm>
          <a:prstGeom prst="rect">
            <a:avLst/>
          </a:prstGeom>
        </p:spPr>
      </p:pic>
      <p:sp>
        <p:nvSpPr>
          <p:cNvPr id="2" name="Segnaposto piè di pagina 2">
            <a:extLst>
              <a:ext uri="{FF2B5EF4-FFF2-40B4-BE49-F238E27FC236}">
                <a16:creationId xmlns:a16="http://schemas.microsoft.com/office/drawing/2014/main" id="{FCED114B-951D-C735-F02A-8C7C1612E66E}"/>
              </a:ext>
            </a:extLst>
          </p:cNvPr>
          <p:cNvSpPr txBox="1">
            <a:spLocks/>
          </p:cNvSpPr>
          <p:nvPr/>
        </p:nvSpPr>
        <p:spPr>
          <a:xfrm>
            <a:off x="990600" y="6238876"/>
            <a:ext cx="9982200" cy="600074"/>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Tree>
    <p:extLst>
      <p:ext uri="{BB962C8B-B14F-4D97-AF65-F5344CB8AC3E}">
        <p14:creationId xmlns:p14="http://schemas.microsoft.com/office/powerpoint/2010/main" val="2862706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Αυτοματοποίηση μετά τη συγκομιδή</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62194"/>
            <a:ext cx="6773091" cy="4395600"/>
          </a:xfrm>
        </p:spPr>
        <p:txBody>
          <a:bodyPr>
            <a:normAutofit/>
          </a:bodyPr>
          <a:lstStyle/>
          <a:p>
            <a:pPr algn="just"/>
            <a:r>
              <a:rPr lang="en-US" sz="1800" b="1" dirty="0">
                <a:solidFill>
                  <a:srgbClr val="000000"/>
                </a:solidFill>
                <a:effectLst/>
                <a:latin typeface="Minion Pro"/>
                <a:ea typeface="Times New Roman" panose="02020603050405020304" pitchFamily="18" charset="0"/>
                <a:cs typeface="Calibri" panose="020F0502020204030204" pitchFamily="34" charset="0"/>
              </a:rPr>
              <a:t>Συστήματα κέλυφος:</a:t>
            </a:r>
            <a:r>
              <a:rPr lang="en-US" sz="1800" dirty="0">
                <a:solidFill>
                  <a:srgbClr val="000000"/>
                </a:solidFill>
                <a:effectLst/>
                <a:latin typeface="Minion Pro"/>
                <a:ea typeface="Times New Roman" panose="02020603050405020304" pitchFamily="18" charset="0"/>
                <a:cs typeface="Calibri" panose="020F0502020204030204" pitchFamily="34" charset="0"/>
              </a:rPr>
              <a:t> Ένα σύστημα αποφλοίωσης αποτελείται από έναν αποφλοιωτή τύπου κυλίνδρου και έναν διαχωριστή paddy. Υπάρχουν δύο ελαστικοί κύλινδροι που περιστρέφονται προς αντίθετες κατευθύνσεις και με διαφορετικές ταχύτητες περιστροφής στον αποφλοιωτή.</a:t>
            </a:r>
          </a:p>
          <a:p>
            <a:pPr algn="just"/>
            <a:r>
              <a:rPr lang="en-US" sz="1800" b="1" dirty="0">
                <a:solidFill>
                  <a:srgbClr val="000000"/>
                </a:solidFill>
                <a:effectLst/>
                <a:latin typeface="Minion Pro"/>
                <a:ea typeface="Times New Roman" panose="02020603050405020304" pitchFamily="18" charset="0"/>
                <a:cs typeface="Calibri" panose="020F0502020204030204" pitchFamily="34" charset="0"/>
              </a:rPr>
              <a:t>Ρομπότ διαβάθμισης: </a:t>
            </a:r>
            <a:r>
              <a:rPr lang="en-US" sz="1800" dirty="0">
                <a:solidFill>
                  <a:srgbClr val="000000"/>
                </a:solidFill>
                <a:effectLst/>
                <a:latin typeface="Minion Pro"/>
                <a:ea typeface="Times New Roman" panose="02020603050405020304" pitchFamily="18" charset="0"/>
                <a:cs typeface="Calibri" panose="020F0502020204030204" pitchFamily="34" charset="0"/>
              </a:rPr>
              <a:t>Αναπτύχθηκε ένα σύστημα ρομπότ ταξινόμησης που παρέχει αυτόματα φρούτα από τα δοχεία και επιθεωρεί όλες τις πλευρές των φρούτων</a:t>
            </a:r>
            <a:r>
              <a:rPr lang="en-US" sz="1800" dirty="0">
                <a:solidFill>
                  <a:srgbClr val="000000"/>
                </a:solidFill>
                <a:latin typeface="Minion Pro"/>
                <a:ea typeface="Times New Roman" panose="02020603050405020304" pitchFamily="18" charset="0"/>
                <a:cs typeface="Calibri" panose="020F0502020204030204" pitchFamily="34" charset="0"/>
              </a:rPr>
              <a:t>.</a:t>
            </a:r>
          </a:p>
          <a:p>
            <a:pPr algn="just"/>
            <a:r>
              <a:rPr lang="en-US" sz="1800" b="1" dirty="0">
                <a:solidFill>
                  <a:srgbClr val="000000"/>
                </a:solidFill>
                <a:effectLst/>
                <a:latin typeface="Minion Pro"/>
                <a:ea typeface="Times New Roman" panose="02020603050405020304" pitchFamily="18" charset="0"/>
                <a:cs typeface="Calibri" panose="020F0502020204030204" pitchFamily="34" charset="0"/>
              </a:rPr>
              <a:t>Αισθητήρες συστημάτων επιθεώρησης</a:t>
            </a:r>
            <a:r>
              <a:rPr lang="en-US" sz="1800" dirty="0">
                <a:solidFill>
                  <a:srgbClr val="000000"/>
                </a:solidFill>
                <a:effectLst/>
                <a:latin typeface="Minion Pro"/>
                <a:ea typeface="Times New Roman" panose="02020603050405020304" pitchFamily="18" charset="0"/>
                <a:cs typeface="Calibri" panose="020F0502020204030204" pitchFamily="34" charset="0"/>
              </a:rPr>
              <a:t>: Οι τεχνολογίες απεικόνισης και οι τεχνολογίες NIR είναι απαραίτητες για την εκτέλεση εξωτερικής και εσωτερικής επιθεώρησης στα συστήματα ταξινόμησης. </a:t>
            </a:r>
            <a:endParaRPr lang="en-GB" dirty="0"/>
          </a:p>
        </p:txBody>
      </p:sp>
      <p:pic>
        <p:nvPicPr>
          <p:cNvPr id="5" name="Picture 4" descr="A robot in a greenhouse&#10;&#10;Description automatically generated">
            <a:extLst>
              <a:ext uri="{FF2B5EF4-FFF2-40B4-BE49-F238E27FC236}">
                <a16:creationId xmlns:a16="http://schemas.microsoft.com/office/drawing/2014/main" id="{F5957C94-99F9-11E4-3854-487744310003}"/>
              </a:ext>
            </a:extLst>
          </p:cNvPr>
          <p:cNvPicPr>
            <a:picLocks noChangeAspect="1"/>
          </p:cNvPicPr>
          <p:nvPr/>
        </p:nvPicPr>
        <p:blipFill>
          <a:blip r:embed="rId2"/>
          <a:stretch>
            <a:fillRect/>
          </a:stretch>
        </p:blipFill>
        <p:spPr>
          <a:xfrm>
            <a:off x="8152158" y="2361252"/>
            <a:ext cx="3201642" cy="2135495"/>
          </a:xfrm>
          <a:prstGeom prst="rect">
            <a:avLst/>
          </a:prstGeom>
        </p:spPr>
      </p:pic>
      <p:sp>
        <p:nvSpPr>
          <p:cNvPr id="2" name="Segnaposto piè di pagina 2">
            <a:extLst>
              <a:ext uri="{FF2B5EF4-FFF2-40B4-BE49-F238E27FC236}">
                <a16:creationId xmlns:a16="http://schemas.microsoft.com/office/drawing/2014/main" id="{861455B2-AB6C-C0FA-1C7A-715E9A47E10E}"/>
              </a:ext>
            </a:extLst>
          </p:cNvPr>
          <p:cNvSpPr>
            <a:spLocks noGrp="1"/>
          </p:cNvSpPr>
          <p:nvPr>
            <p:ph type="ftr" sz="quarter" idx="10"/>
          </p:nvPr>
        </p:nvSpPr>
        <p:spPr>
          <a:xfrm>
            <a:off x="838200" y="6238876"/>
            <a:ext cx="9982200" cy="600074"/>
          </a:xfrm>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Tree>
    <p:extLst>
      <p:ext uri="{BB962C8B-B14F-4D97-AF65-F5344CB8AC3E}">
        <p14:creationId xmlns:p14="http://schemas.microsoft.com/office/powerpoint/2010/main" val="41005241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560534"/>
          </a:xfrm>
        </p:spPr>
        <p:txBody>
          <a:bodyPr>
            <a:normAutofit fontScale="90000"/>
          </a:bodyPr>
          <a:lstStyle/>
          <a:p>
            <a:pPr algn="ctr"/>
            <a:r>
              <a:rPr lang="en-GB" sz="3600" dirty="0"/>
              <a:t>Εφαρμογές στη γεωργία</a:t>
            </a:r>
          </a:p>
        </p:txBody>
      </p:sp>
      <p:sp>
        <p:nvSpPr>
          <p:cNvPr id="2" name="Content Placeholder 1">
            <a:extLst>
              <a:ext uri="{FF2B5EF4-FFF2-40B4-BE49-F238E27FC236}">
                <a16:creationId xmlns:a16="http://schemas.microsoft.com/office/drawing/2014/main" id="{A4C17BD6-7D6F-4A21-1649-0477415F3D43}"/>
              </a:ext>
            </a:extLst>
          </p:cNvPr>
          <p:cNvSpPr>
            <a:spLocks noGrp="1"/>
          </p:cNvSpPr>
          <p:nvPr>
            <p:ph idx="1"/>
          </p:nvPr>
        </p:nvSpPr>
        <p:spPr>
          <a:xfrm>
            <a:off x="838199" y="5092117"/>
            <a:ext cx="10738607" cy="1084845"/>
          </a:xfrm>
        </p:spPr>
        <p:txBody>
          <a:bodyPr>
            <a:normAutofit fontScale="92500" lnSpcReduction="20000"/>
          </a:bodyPr>
          <a:lstStyle/>
          <a:p>
            <a:pPr marL="0" indent="0" algn="just">
              <a:buNone/>
            </a:pPr>
            <a:r>
              <a:rPr lang="en-GB" sz="1800" b="1" dirty="0">
                <a:solidFill>
                  <a:srgbClr val="000000"/>
                </a:solidFill>
                <a:effectLst/>
                <a:ea typeface="Times New Roman" panose="02020603050405020304" pitchFamily="18" charset="0"/>
                <a:cs typeface="Calibri" panose="020F0502020204030204" pitchFamily="34" charset="0"/>
              </a:rPr>
              <a:t>Σύστημα </a:t>
            </a:r>
            <a:r>
              <a:rPr lang="en-GB" sz="1800" b="1" dirty="0" err="1">
                <a:solidFill>
                  <a:srgbClr val="000000"/>
                </a:solidFill>
                <a:effectLst/>
                <a:ea typeface="Times New Roman" panose="02020603050405020304" pitchFamily="18" charset="0"/>
                <a:cs typeface="Calibri" panose="020F0502020204030204" pitchFamily="34" charset="0"/>
              </a:rPr>
              <a:t>Augmenta </a:t>
            </a:r>
            <a:r>
              <a:rPr lang="en-GB" sz="1800" b="1" dirty="0">
                <a:solidFill>
                  <a:srgbClr val="000000"/>
                </a:solidFill>
                <a:effectLst/>
                <a:ea typeface="Times New Roman" panose="02020603050405020304" pitchFamily="18" charset="0"/>
                <a:cs typeface="Calibri" panose="020F0502020204030204" pitchFamily="34" charset="0"/>
              </a:rPr>
              <a:t>για μηχανική όραση</a:t>
            </a:r>
            <a:r>
              <a:rPr lang="en-GB" sz="1800" dirty="0">
                <a:solidFill>
                  <a:srgbClr val="000000"/>
                </a:solidFill>
                <a:effectLst/>
                <a:ea typeface="Times New Roman" panose="02020603050405020304" pitchFamily="18" charset="0"/>
                <a:cs typeface="Calibri" panose="020F0502020204030204" pitchFamily="34" charset="0"/>
              </a:rPr>
              <a:t>. Το σύστημα </a:t>
            </a:r>
            <a:r>
              <a:rPr lang="en-GB" sz="1800" dirty="0" err="1">
                <a:solidFill>
                  <a:srgbClr val="000000"/>
                </a:solidFill>
                <a:effectLst/>
                <a:ea typeface="Times New Roman" panose="02020603050405020304" pitchFamily="18" charset="0"/>
                <a:cs typeface="Calibri" panose="020F0502020204030204" pitchFamily="34" charset="0"/>
              </a:rPr>
              <a:t>Augmenta System </a:t>
            </a:r>
            <a:r>
              <a:rPr lang="en-GB" sz="1800" dirty="0">
                <a:solidFill>
                  <a:srgbClr val="000000"/>
                </a:solidFill>
                <a:effectLst/>
                <a:ea typeface="Times New Roman" panose="02020603050405020304" pitchFamily="18" charset="0"/>
                <a:cs typeface="Calibri" panose="020F0502020204030204" pitchFamily="34" charset="0"/>
              </a:rPr>
              <a:t>χρησιμοποιεί τεχνολογία μηχανικής όρασης τελευταίας τεχνολογίας για την </a:t>
            </a:r>
            <a:r>
              <a:rPr lang="en-GB" sz="1800" dirty="0" err="1">
                <a:solidFill>
                  <a:srgbClr val="000000"/>
                </a:solidFill>
                <a:effectLst/>
                <a:ea typeface="Times New Roman" panose="02020603050405020304" pitchFamily="18" charset="0"/>
                <a:cs typeface="Calibri" panose="020F0502020204030204" pitchFamily="34" charset="0"/>
              </a:rPr>
              <a:t>ανάλυση </a:t>
            </a:r>
            <a:r>
              <a:rPr lang="en-GB" sz="1800" dirty="0">
                <a:solidFill>
                  <a:srgbClr val="000000"/>
                </a:solidFill>
                <a:effectLst/>
                <a:ea typeface="Times New Roman" panose="02020603050405020304" pitchFamily="18" charset="0"/>
                <a:cs typeface="Calibri" panose="020F0502020204030204" pitchFamily="34" charset="0"/>
              </a:rPr>
              <a:t>αγρών σε πραγματικό χρόνο για τον προσδιορισμό της υγείας των καλλιεργειών και τον έλεγχο των εργασιών μεταβλητής δόσης, όπως οι εφαρμογές αζωτούχων λιπασμάτων, αποφυλλωτικών για τη συγκομιδή και ρυθμιστών ανάπτυξης των φυτών (PGR). Παρακολουθήστε αυτή την εκτεταμένη έκδοση για να καταλάβετε πώς λειτουργεί.</a:t>
            </a:r>
            <a:endParaRPr lang="el-GR"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1"/>
          </p:nvPr>
        </p:nvSpPr>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Online Media 4" title="Augmenta System | What it actually sees (extended version)">
            <a:hlinkClick r:id="" action="ppaction://media"/>
            <a:extLst>
              <a:ext uri="{FF2B5EF4-FFF2-40B4-BE49-F238E27FC236}">
                <a16:creationId xmlns:a16="http://schemas.microsoft.com/office/drawing/2014/main" id="{1C100A3E-1D1D-C39B-7076-0BF0DB3188D1}"/>
              </a:ext>
            </a:extLst>
          </p:cNvPr>
          <p:cNvPicPr>
            <a:picLocks noRot="1" noChangeAspect="1"/>
          </p:cNvPicPr>
          <p:nvPr>
            <a:videoFile r:link="rId1"/>
          </p:nvPr>
        </p:nvPicPr>
        <p:blipFill>
          <a:blip r:embed="rId3"/>
          <a:stretch>
            <a:fillRect/>
          </a:stretch>
        </p:blipFill>
        <p:spPr>
          <a:xfrm>
            <a:off x="2785144" y="1459300"/>
            <a:ext cx="6325128" cy="3570903"/>
          </a:xfrm>
          <a:prstGeom prst="rect">
            <a:avLst/>
          </a:prstGeom>
        </p:spPr>
      </p:pic>
    </p:spTree>
    <p:extLst>
      <p:ext uri="{BB962C8B-B14F-4D97-AF65-F5344CB8AC3E}">
        <p14:creationId xmlns:p14="http://schemas.microsoft.com/office/powerpoint/2010/main" val="332893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p:txBody>
          <a:bodyPr>
            <a:noAutofit/>
          </a:bodyPr>
          <a:lstStyle/>
          <a:p>
            <a:r>
              <a:rPr lang="en-GB" sz="3600" dirty="0"/>
              <a:t>Εισαγωγή στις τεχνολογίες αυτοματισμού στη γεωργία</a:t>
            </a:r>
          </a:p>
        </p:txBody>
      </p:sp>
      <p:pic>
        <p:nvPicPr>
          <p:cNvPr id="7" name="Content Placeholder 6" descr="A tractor with large wheels&#10;&#10;Description automatically generated">
            <a:extLst>
              <a:ext uri="{FF2B5EF4-FFF2-40B4-BE49-F238E27FC236}">
                <a16:creationId xmlns:a16="http://schemas.microsoft.com/office/drawing/2014/main" id="{B7F5E6F5-7DB3-B7AE-717E-49DC7231C871}"/>
              </a:ext>
            </a:extLst>
          </p:cNvPr>
          <p:cNvPicPr>
            <a:picLocks noGrp="1" noChangeAspect="1"/>
          </p:cNvPicPr>
          <p:nvPr>
            <p:ph idx="1"/>
          </p:nvPr>
        </p:nvPicPr>
        <p:blipFill>
          <a:blip r:embed="rId2"/>
          <a:stretch>
            <a:fillRect/>
          </a:stretch>
        </p:blipFill>
        <p:spPr>
          <a:xfrm>
            <a:off x="6423170" y="1617843"/>
            <a:ext cx="5387340" cy="3625276"/>
          </a:xfrm>
        </p:spPr>
      </p:pic>
      <p:sp>
        <p:nvSpPr>
          <p:cNvPr id="4" name="Segnaposto piè di pagina 3">
            <a:extLst>
              <a:ext uri="{FF2B5EF4-FFF2-40B4-BE49-F238E27FC236}">
                <a16:creationId xmlns:a16="http://schemas.microsoft.com/office/drawing/2014/main" id="{15AF23E6-2A9D-7113-1C19-1D77DBE597BA}"/>
              </a:ext>
            </a:extLst>
          </p:cNvPr>
          <p:cNvSpPr>
            <a:spLocks noGrp="1"/>
          </p:cNvSpPr>
          <p:nvPr>
            <p:ph type="ftr" sz="quarter" idx="11"/>
          </p:nvPr>
        </p:nvSpPr>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1η</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t>4</a:t>
            </a:fld>
            <a:endParaRPr lang="en-US" dirty="0"/>
          </a:p>
        </p:txBody>
      </p:sp>
      <p:pic>
        <p:nvPicPr>
          <p:cNvPr id="11" name="Picture 10" descr="A tractor with large wheels&#10;&#10;Description automatically generated">
            <a:extLst>
              <a:ext uri="{FF2B5EF4-FFF2-40B4-BE49-F238E27FC236}">
                <a16:creationId xmlns:a16="http://schemas.microsoft.com/office/drawing/2014/main" id="{E6008151-F8CB-FE88-AC73-7FD35AAED278}"/>
              </a:ext>
            </a:extLst>
          </p:cNvPr>
          <p:cNvPicPr>
            <a:picLocks noChangeAspect="1"/>
          </p:cNvPicPr>
          <p:nvPr/>
        </p:nvPicPr>
        <p:blipFill>
          <a:blip r:embed="rId3"/>
          <a:stretch>
            <a:fillRect/>
          </a:stretch>
        </p:blipFill>
        <p:spPr>
          <a:xfrm>
            <a:off x="620086" y="1617843"/>
            <a:ext cx="5000147" cy="3685423"/>
          </a:xfrm>
          <a:prstGeom prst="rect">
            <a:avLst/>
          </a:prstGeom>
        </p:spPr>
      </p:pic>
      <p:sp>
        <p:nvSpPr>
          <p:cNvPr id="14" name="Rectangle 13">
            <a:extLst>
              <a:ext uri="{FF2B5EF4-FFF2-40B4-BE49-F238E27FC236}">
                <a16:creationId xmlns:a16="http://schemas.microsoft.com/office/drawing/2014/main" id="{224280E7-620F-4874-2185-5534D6E4CE0B}"/>
              </a:ext>
            </a:extLst>
          </p:cNvPr>
          <p:cNvSpPr/>
          <p:nvPr/>
        </p:nvSpPr>
        <p:spPr>
          <a:xfrm>
            <a:off x="620086" y="5469622"/>
            <a:ext cx="5000147" cy="419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Henry Ford &amp; Son Corporation (1917)</a:t>
            </a:r>
            <a:endParaRPr lang="el-GR" sz="1600" dirty="0">
              <a:solidFill>
                <a:sysClr val="windowText" lastClr="000000"/>
              </a:solidFill>
            </a:endParaRPr>
          </a:p>
        </p:txBody>
      </p:sp>
      <p:sp>
        <p:nvSpPr>
          <p:cNvPr id="15" name="Rectangle 14">
            <a:extLst>
              <a:ext uri="{FF2B5EF4-FFF2-40B4-BE49-F238E27FC236}">
                <a16:creationId xmlns:a16="http://schemas.microsoft.com/office/drawing/2014/main" id="{FDC40D4E-CB7F-7005-E291-55CD06F6A0C1}"/>
              </a:ext>
            </a:extLst>
          </p:cNvPr>
          <p:cNvSpPr/>
          <p:nvPr/>
        </p:nvSpPr>
        <p:spPr>
          <a:xfrm>
            <a:off x="6810363" y="5469622"/>
            <a:ext cx="5000147" cy="419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Τρακτέρ της εταιρείας Hart Parr (δεκαετία του 1900)</a:t>
            </a:r>
            <a:endParaRPr lang="el-GR" sz="1600" dirty="0">
              <a:solidFill>
                <a:sysClr val="windowText" lastClr="000000"/>
              </a:solidFill>
            </a:endParaRPr>
          </a:p>
        </p:txBody>
      </p:sp>
    </p:spTree>
    <p:extLst>
      <p:ext uri="{BB962C8B-B14F-4D97-AF65-F5344CB8AC3E}">
        <p14:creationId xmlns:p14="http://schemas.microsoft.com/office/powerpoint/2010/main" val="94512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600075"/>
          </a:xfrm>
        </p:spPr>
        <p:txBody>
          <a:bodyPr>
            <a:normAutofit/>
          </a:bodyPr>
          <a:lstStyle/>
          <a:p>
            <a:pPr algn="ctr"/>
            <a:r>
              <a:rPr lang="en-GB" sz="3600" dirty="0"/>
              <a:t>Εφαρμογές στη γεωργία</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Segnaposto testo 7">
            <a:extLst>
              <a:ext uri="{FF2B5EF4-FFF2-40B4-BE49-F238E27FC236}">
                <a16:creationId xmlns:a16="http://schemas.microsoft.com/office/drawing/2014/main" id="{074F9C98-3E6D-3F4C-7BE3-A80EB4586B39}"/>
              </a:ext>
            </a:extLst>
          </p:cNvPr>
          <p:cNvSpPr>
            <a:spLocks noGrp="1"/>
          </p:cNvSpPr>
          <p:nvPr>
            <p:ph type="body" sz="quarter" idx="13"/>
          </p:nvPr>
        </p:nvSpPr>
        <p:spPr>
          <a:xfrm>
            <a:off x="1040235" y="5058561"/>
            <a:ext cx="10313565" cy="1112052"/>
          </a:xfrm>
        </p:spPr>
        <p:txBody>
          <a:bodyPr/>
          <a:lstStyle/>
          <a:p>
            <a:pPr algn="just"/>
            <a:r>
              <a:rPr lang="en-GB" sz="1800" b="1" dirty="0">
                <a:effectLst/>
                <a:latin typeface="Calibri" panose="020F0502020204030204" pitchFamily="34" charset="0"/>
                <a:ea typeface="Calibri" panose="020F0502020204030204" pitchFamily="34" charset="0"/>
                <a:cs typeface="Calibri" panose="020F0502020204030204" pitchFamily="34" charset="0"/>
              </a:rPr>
              <a:t>John Deere, </a:t>
            </a:r>
            <a:r>
              <a:rPr lang="en-GB" sz="1800" b="1" dirty="0" err="1">
                <a:effectLst/>
                <a:latin typeface="Calibri" panose="020F0502020204030204" pitchFamily="34" charset="0"/>
                <a:ea typeface="Calibri" panose="020F0502020204030204" pitchFamily="34" charset="0"/>
                <a:cs typeface="Calibri" panose="020F0502020204030204" pitchFamily="34" charset="0"/>
              </a:rPr>
              <a:t>AutoTrac </a:t>
            </a:r>
            <a:r>
              <a:rPr lang="en-GB" sz="1800" b="1" dirty="0">
                <a:effectLst/>
                <a:latin typeface="Calibri" panose="020F0502020204030204" pitchFamily="34" charset="0"/>
                <a:ea typeface="Calibri" panose="020F0502020204030204" pitchFamily="34" charset="0"/>
                <a:cs typeface="Calibri" panose="020F0502020204030204" pitchFamily="34" charset="0"/>
              </a:rPr>
              <a:t>Automation</a:t>
            </a:r>
            <a:r>
              <a:rPr lang="en-GB" sz="1800" dirty="0">
                <a:effectLst/>
                <a:latin typeface="Calibri" panose="020F0502020204030204" pitchFamily="34" charset="0"/>
                <a:ea typeface="Calibri" panose="020F0502020204030204" pitchFamily="34" charset="0"/>
                <a:cs typeface="Calibri" panose="020F0502020204030204" pitchFamily="34" charset="0"/>
              </a:rPr>
              <a:t>. Ο αυτοματισμός στροφής </a:t>
            </a:r>
            <a:r>
              <a:rPr lang="en-GB" sz="1800" dirty="0" err="1">
                <a:effectLst/>
                <a:latin typeface="Calibri" panose="020F0502020204030204" pitchFamily="34" charset="0"/>
                <a:ea typeface="Calibri" panose="020F0502020204030204" pitchFamily="34" charset="0"/>
                <a:cs typeface="Calibri" panose="020F0502020204030204" pitchFamily="34" charset="0"/>
              </a:rPr>
              <a:t>AutoTrac </a:t>
            </a:r>
            <a:r>
              <a:rPr lang="en-GB" sz="1800" dirty="0">
                <a:effectLst/>
                <a:latin typeface="Calibri" panose="020F0502020204030204" pitchFamily="34" charset="0"/>
                <a:ea typeface="Calibri" panose="020F0502020204030204" pitchFamily="34" charset="0"/>
                <a:cs typeface="Calibri" panose="020F0502020204030204" pitchFamily="34" charset="0"/>
              </a:rPr>
              <a:t>στα τρακτέρ John Deere των σειρών 6R έως 9R ελέγχει αυτόματα ολόκληρη τη στροφή κεφαλής και διαχειρίζεται όλες τις λειτουργίες του τρακτέρ και του μηχανήματος με ευκολία και ακρίβεια. Δείτε πώς μπορείτε να μειώσετε τις παραλείψεις και τις επικαλύψεις στο κεφαλόπεδο, καθώς και το κόστος για λιπάσματα, χημικά και καύσιμα</a:t>
            </a:r>
            <a:r>
              <a:rPr lang="en-GB" sz="1800" i="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pic>
        <p:nvPicPr>
          <p:cNvPr id="2" name="Online Media 1" title="John Deere | AutoTrac Turnautomation">
            <a:hlinkClick r:id="" action="ppaction://media"/>
            <a:extLst>
              <a:ext uri="{FF2B5EF4-FFF2-40B4-BE49-F238E27FC236}">
                <a16:creationId xmlns:a16="http://schemas.microsoft.com/office/drawing/2014/main" id="{71BB76F7-A1A7-3F95-EC97-B690D67801C9}"/>
              </a:ext>
            </a:extLst>
          </p:cNvPr>
          <p:cNvPicPr>
            <a:picLocks noRot="1" noChangeAspect="1"/>
          </p:cNvPicPr>
          <p:nvPr>
            <a:videoFile r:link="rId1"/>
          </p:nvPr>
        </p:nvPicPr>
        <p:blipFill>
          <a:blip r:embed="rId3"/>
          <a:stretch>
            <a:fillRect/>
          </a:stretch>
        </p:blipFill>
        <p:spPr>
          <a:xfrm>
            <a:off x="2711914" y="1281112"/>
            <a:ext cx="6630523" cy="3743317"/>
          </a:xfrm>
          <a:prstGeom prst="rect">
            <a:avLst/>
          </a:prstGeom>
        </p:spPr>
      </p:pic>
    </p:spTree>
    <p:extLst>
      <p:ext uri="{BB962C8B-B14F-4D97-AF65-F5344CB8AC3E}">
        <p14:creationId xmlns:p14="http://schemas.microsoft.com/office/powerpoint/2010/main" val="407228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GB" sz="3600" dirty="0"/>
              <a:t>Εφαρμογές στη γεωργία</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3</a:t>
            </a:r>
            <a:r>
              <a:rPr lang="en-US" dirty="0"/>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Segnaposto testo 7">
            <a:extLst>
              <a:ext uri="{FF2B5EF4-FFF2-40B4-BE49-F238E27FC236}">
                <a16:creationId xmlns:a16="http://schemas.microsoft.com/office/drawing/2014/main" id="{074F9C98-3E6D-3F4C-7BE3-A80EB4586B39}"/>
              </a:ext>
            </a:extLst>
          </p:cNvPr>
          <p:cNvSpPr>
            <a:spLocks noGrp="1"/>
          </p:cNvSpPr>
          <p:nvPr>
            <p:ph type="body" sz="quarter" idx="13"/>
          </p:nvPr>
        </p:nvSpPr>
        <p:spPr>
          <a:xfrm>
            <a:off x="838201" y="4999838"/>
            <a:ext cx="10515600" cy="1170775"/>
          </a:xfrm>
        </p:spPr>
        <p:txBody>
          <a:bodyPr>
            <a:normAutofit/>
          </a:bodyPr>
          <a:lstStyle/>
          <a:p>
            <a:pPr algn="just"/>
            <a:r>
              <a:rPr lang="en-US" sz="1800" dirty="0"/>
              <a:t>Quantum Tech, αυτοματοποιημένα μηχανήματα, παρέχουν αύξηση της παραγωγής και διευκολύνουν τη δουλειά των γεωργικών εκμεταλλεύσεων, καθιστώντας την λιγότερο φυσική και χρονοβόρα. Εδώ σας παρουσιάζουμε μια ανασκόπηση των καλύτερων γεωργικών μηχανημάτων που έχουμε βρει. Παρακολουθήστε την και πείτε μας τη γνώμη σας.</a:t>
            </a:r>
            <a:endParaRPr lang="en-GB" sz="1800" dirty="0"/>
          </a:p>
        </p:txBody>
      </p:sp>
      <p:pic>
        <p:nvPicPr>
          <p:cNvPr id="2" name="Online Media 1" title="Modern Agriculture Machines That Are At Another Level ▶10">
            <a:hlinkClick r:id="" action="ppaction://media"/>
            <a:extLst>
              <a:ext uri="{FF2B5EF4-FFF2-40B4-BE49-F238E27FC236}">
                <a16:creationId xmlns:a16="http://schemas.microsoft.com/office/drawing/2014/main" id="{394ABD3F-B582-7E0A-EF5E-59A6CA04A496}"/>
              </a:ext>
            </a:extLst>
          </p:cNvPr>
          <p:cNvPicPr>
            <a:picLocks noRot="1" noChangeAspect="1"/>
          </p:cNvPicPr>
          <p:nvPr>
            <a:videoFile r:link="rId1"/>
          </p:nvPr>
        </p:nvPicPr>
        <p:blipFill>
          <a:blip r:embed="rId3"/>
          <a:stretch>
            <a:fillRect/>
          </a:stretch>
        </p:blipFill>
        <p:spPr>
          <a:xfrm>
            <a:off x="2700462" y="1281112"/>
            <a:ext cx="6466053" cy="3650463"/>
          </a:xfrm>
          <a:prstGeom prst="rect">
            <a:avLst/>
          </a:prstGeom>
        </p:spPr>
      </p:pic>
    </p:spTree>
    <p:extLst>
      <p:ext uri="{BB962C8B-B14F-4D97-AF65-F5344CB8AC3E}">
        <p14:creationId xmlns:p14="http://schemas.microsoft.com/office/powerpoint/2010/main" val="548581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p:txBody>
          <a:bodyPr>
            <a:normAutofit/>
          </a:bodyPr>
          <a:lstStyle/>
          <a:p>
            <a:r>
              <a:rPr lang="en-GB" sz="3600" dirty="0"/>
              <a:t>Εισαγωγή στις τεχνολογίες αυτοματισμού στη γεωργία</a:t>
            </a:r>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1825625"/>
            <a:ext cx="5621323" cy="4351338"/>
          </a:xfrm>
        </p:spPr>
        <p:txBody>
          <a:bodyPr/>
          <a:lstStyle/>
          <a:p>
            <a:pPr algn="just"/>
            <a:r>
              <a:rPr lang="en-US" sz="1800" dirty="0">
                <a:solidFill>
                  <a:srgbClr val="000000"/>
                </a:solidFill>
                <a:effectLst/>
                <a:latin typeface="Minion Pro"/>
                <a:ea typeface="Times New Roman" panose="02020603050405020304" pitchFamily="18" charset="0"/>
                <a:cs typeface="Calibri" panose="020F0502020204030204" pitchFamily="34" charset="0"/>
              </a:rPr>
              <a:t>Η αυτοματοποίηση της γεωργίας είναι η διαδικασία χρήσης διαφόρων τεχνολογικών εξοπλισμών για την ενίσχυση και την αυτοματοποίηση των γεωργικών επιχειρήσεων.</a:t>
            </a:r>
          </a:p>
          <a:p>
            <a:pPr algn="just"/>
            <a:endParaRPr lang="en-US" sz="1800" dirty="0">
              <a:solidFill>
                <a:srgbClr val="000000"/>
              </a:solidFill>
              <a:latin typeface="Minion Pro"/>
              <a:cs typeface="Calibri" panose="020F0502020204030204" pitchFamily="34" charset="0"/>
            </a:endParaRPr>
          </a:p>
          <a:p>
            <a:pPr algn="just"/>
            <a:r>
              <a:rPr lang="en-US" sz="1800" dirty="0">
                <a:solidFill>
                  <a:srgbClr val="000000"/>
                </a:solidFill>
                <a:effectLst/>
                <a:latin typeface="Minion Pro"/>
                <a:ea typeface="Times New Roman" panose="02020603050405020304" pitchFamily="18" charset="0"/>
                <a:cs typeface="Calibri" panose="020F0502020204030204" pitchFamily="34" charset="0"/>
              </a:rPr>
              <a:t>Αυτή η γεωργική τεχνολογία προορίζεται να ανακουφίσει τις εντατικές και χρονοβόρες γεωργικές εργασίες που αντιμετωπίζουν οι αγρότες σε όλο τον κόσμο.</a:t>
            </a:r>
          </a:p>
          <a:p>
            <a:pPr algn="just"/>
            <a:endParaRPr lang="en-US" sz="1800" dirty="0">
              <a:solidFill>
                <a:srgbClr val="000000"/>
              </a:solidFill>
              <a:latin typeface="Minion Pro"/>
              <a:cs typeface="Calibri" panose="020F0502020204030204" pitchFamily="34" charset="0"/>
            </a:endParaRPr>
          </a:p>
          <a:p>
            <a:pPr algn="just"/>
            <a:r>
              <a:rPr lang="en-US" sz="1800" dirty="0">
                <a:solidFill>
                  <a:srgbClr val="000000"/>
                </a:solidFill>
                <a:effectLst/>
                <a:latin typeface="Minion Pro"/>
                <a:ea typeface="Times New Roman" panose="02020603050405020304" pitchFamily="18" charset="0"/>
                <a:cs typeface="Calibri" panose="020F0502020204030204" pitchFamily="34" charset="0"/>
              </a:rPr>
              <a:t>Αυτοματοποιημένοι </a:t>
            </a:r>
            <a:r>
              <a:rPr lang="en-US" sz="1800" b="1" dirty="0">
                <a:solidFill>
                  <a:srgbClr val="000000"/>
                </a:solidFill>
                <a:effectLst/>
                <a:latin typeface="Minion Pro"/>
                <a:ea typeface="Times New Roman" panose="02020603050405020304" pitchFamily="18" charset="0"/>
                <a:cs typeface="Calibri" panose="020F0502020204030204" pitchFamily="34" charset="0"/>
              </a:rPr>
              <a:t>ελκυστήρες</a:t>
            </a:r>
            <a:r>
              <a:rPr lang="en-US" sz="1800" dirty="0">
                <a:solidFill>
                  <a:srgbClr val="000000"/>
                </a:solidFill>
                <a:effectLst/>
                <a:latin typeface="Minion Pro"/>
                <a:ea typeface="Times New Roman" panose="02020603050405020304" pitchFamily="18" charset="0"/>
                <a:cs typeface="Calibri" panose="020F0502020204030204" pitchFamily="34" charset="0"/>
              </a:rPr>
              <a:t>, </a:t>
            </a:r>
            <a:r>
              <a:rPr lang="en-US" sz="1800" b="1" dirty="0">
                <a:solidFill>
                  <a:srgbClr val="000000"/>
                </a:solidFill>
                <a:effectLst/>
                <a:latin typeface="Minion Pro"/>
                <a:ea typeface="Times New Roman" panose="02020603050405020304" pitchFamily="18" charset="0"/>
                <a:cs typeface="Calibri" panose="020F0502020204030204" pitchFamily="34" charset="0"/>
              </a:rPr>
              <a:t>GPS</a:t>
            </a:r>
            <a:r>
              <a:rPr lang="en-US" sz="1800" dirty="0">
                <a:solidFill>
                  <a:srgbClr val="000000"/>
                </a:solidFill>
                <a:effectLst/>
                <a:latin typeface="Minion Pro"/>
                <a:ea typeface="Times New Roman" panose="02020603050405020304" pitchFamily="18" charset="0"/>
                <a:cs typeface="Calibri" panose="020F0502020204030204" pitchFamily="34" charset="0"/>
              </a:rPr>
              <a:t>, </a:t>
            </a:r>
            <a:r>
              <a:rPr lang="en-US" sz="1800" b="1" dirty="0">
                <a:solidFill>
                  <a:srgbClr val="000000"/>
                </a:solidFill>
                <a:effectLst/>
                <a:latin typeface="Minion Pro"/>
                <a:ea typeface="Times New Roman" panose="02020603050405020304" pitchFamily="18" charset="0"/>
                <a:cs typeface="Calibri" panose="020F0502020204030204" pitchFamily="34" charset="0"/>
              </a:rPr>
              <a:t>μη επανδρωμένα αεροσκάφη, ρομποτική </a:t>
            </a:r>
            <a:r>
              <a:rPr lang="en-US" sz="1800" dirty="0">
                <a:solidFill>
                  <a:srgbClr val="000000"/>
                </a:solidFill>
                <a:effectLst/>
                <a:latin typeface="Minion Pro"/>
                <a:ea typeface="Times New Roman" panose="02020603050405020304" pitchFamily="18" charset="0"/>
                <a:cs typeface="Calibri" panose="020F0502020204030204" pitchFamily="34" charset="0"/>
              </a:rPr>
              <a:t>και λογισμικό ως τρόπος μετασχηματισμού της σημερινής γεωργικής βιομηχανίας.</a:t>
            </a:r>
          </a:p>
          <a:p>
            <a:endParaRPr lang="en-US" sz="1800" dirty="0">
              <a:solidFill>
                <a:srgbClr val="000000"/>
              </a:solidFill>
              <a:latin typeface="Minion Pro"/>
              <a:cs typeface="Calibri" panose="020F0502020204030204" pitchFamily="34" charset="0"/>
            </a:endParaRPr>
          </a:p>
          <a:p>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1η</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t>5</a:t>
            </a:fld>
            <a:endParaRPr lang="en-US" dirty="0"/>
          </a:p>
        </p:txBody>
      </p:sp>
      <p:pic>
        <p:nvPicPr>
          <p:cNvPr id="7" name="Picture 6" descr="A poster with a drone and a list of tasks&#10;&#10;Description automatically generated with medium confidence">
            <a:extLst>
              <a:ext uri="{FF2B5EF4-FFF2-40B4-BE49-F238E27FC236}">
                <a16:creationId xmlns:a16="http://schemas.microsoft.com/office/drawing/2014/main" id="{A5519394-0665-9F12-ADCB-3CD09F161824}"/>
              </a:ext>
            </a:extLst>
          </p:cNvPr>
          <p:cNvPicPr>
            <a:picLocks noChangeAspect="1"/>
          </p:cNvPicPr>
          <p:nvPr/>
        </p:nvPicPr>
        <p:blipFill>
          <a:blip r:embed="rId3"/>
          <a:stretch>
            <a:fillRect/>
          </a:stretch>
        </p:blipFill>
        <p:spPr>
          <a:xfrm>
            <a:off x="6560107" y="2615687"/>
            <a:ext cx="5523550" cy="2698189"/>
          </a:xfrm>
          <a:prstGeom prst="rect">
            <a:avLst/>
          </a:prstGeom>
        </p:spPr>
      </p:pic>
    </p:spTree>
    <p:extLst>
      <p:ext uri="{BB962C8B-B14F-4D97-AF65-F5344CB8AC3E}">
        <p14:creationId xmlns:p14="http://schemas.microsoft.com/office/powerpoint/2010/main" val="1666243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p:txBody>
          <a:bodyPr>
            <a:noAutofit/>
          </a:bodyPr>
          <a:lstStyle/>
          <a:p>
            <a:r>
              <a:rPr lang="en-GB" sz="3600" dirty="0"/>
              <a:t>Εισαγωγή στις τεχνολογίες αυτοματισμού στη γεωργία</a:t>
            </a: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idx="1"/>
          </p:nvPr>
        </p:nvSpPr>
        <p:spPr>
          <a:xfrm>
            <a:off x="838200" y="1690688"/>
            <a:ext cx="10515600" cy="4486275"/>
          </a:xfrm>
        </p:spPr>
        <p:txBody>
          <a:bodyPr>
            <a:normAutofit lnSpcReduction="10000"/>
          </a:bodyPr>
          <a:lstStyle/>
          <a:p>
            <a:pPr algn="just"/>
            <a:r>
              <a:rPr lang="en-US" sz="1800" dirty="0">
                <a:solidFill>
                  <a:srgbClr val="000000"/>
                </a:solidFill>
                <a:effectLst/>
                <a:ea typeface="Times New Roman" panose="02020603050405020304" pitchFamily="18" charset="0"/>
                <a:cs typeface="Calibri" panose="020F0502020204030204" pitchFamily="34" charset="0"/>
              </a:rPr>
              <a:t>Η </a:t>
            </a:r>
            <a:r>
              <a:rPr lang="en-US" sz="1800" dirty="0" err="1">
                <a:solidFill>
                  <a:srgbClr val="000000"/>
                </a:solidFill>
                <a:effectLst/>
                <a:ea typeface="Times New Roman" panose="02020603050405020304" pitchFamily="18" charset="0"/>
                <a:cs typeface="Calibri" panose="020F0502020204030204" pitchFamily="34" charset="0"/>
              </a:rPr>
              <a:t>ενσωμάτωση</a:t>
            </a:r>
            <a:r>
              <a:rPr lang="en-US" sz="1800" dirty="0">
                <a:solidFill>
                  <a:srgbClr val="000000"/>
                </a:solidFill>
                <a:effectLst/>
                <a:ea typeface="Times New Roman" panose="02020603050405020304" pitchFamily="18" charset="0"/>
                <a:cs typeface="Calibri" panose="020F0502020204030204" pitchFamily="34" charset="0"/>
              </a:rPr>
              <a:t> </a:t>
            </a:r>
            <a:r>
              <a:rPr lang="el-GR" sz="1800" dirty="0">
                <a:solidFill>
                  <a:srgbClr val="000000"/>
                </a:solidFill>
                <a:effectLst/>
                <a:ea typeface="Times New Roman" panose="02020603050405020304" pitchFamily="18" charset="0"/>
                <a:cs typeface="Calibri" panose="020F0502020204030204" pitchFamily="34" charset="0"/>
              </a:rPr>
              <a:t>καινοτομιών</a:t>
            </a:r>
            <a:r>
              <a:rPr lang="en-US" sz="1800" dirty="0">
                <a:solidFill>
                  <a:srgbClr val="000000"/>
                </a:solidFill>
                <a:effectLst/>
                <a:ea typeface="Times New Roman" panose="02020603050405020304" pitchFamily="18" charset="0"/>
                <a:cs typeface="Calibri" panose="020F0502020204030204" pitchFamily="34" charset="0"/>
              </a:rPr>
              <a:t> υπ</a:t>
            </a:r>
            <a:r>
              <a:rPr lang="en-US" sz="1800" dirty="0" err="1">
                <a:solidFill>
                  <a:srgbClr val="000000"/>
                </a:solidFill>
                <a:effectLst/>
                <a:ea typeface="Times New Roman" panose="02020603050405020304" pitchFamily="18" charset="0"/>
                <a:cs typeface="Calibri" panose="020F0502020204030204" pitchFamily="34" charset="0"/>
              </a:rPr>
              <a:t>όσχετ</a:t>
            </a:r>
            <a:r>
              <a:rPr lang="en-US" sz="1800" dirty="0">
                <a:solidFill>
                  <a:srgbClr val="000000"/>
                </a:solidFill>
                <a:effectLst/>
                <a:ea typeface="Times New Roman" panose="02020603050405020304" pitchFamily="18" charset="0"/>
                <a:cs typeface="Calibri" panose="020F0502020204030204" pitchFamily="34" charset="0"/>
              </a:rPr>
              <a:t>αι να αναμορφώσει τις παραδοσιακές γεωργικές πρακτικές, εγκαινιάζοντας μια εποχή απαράμιλλης αποτελεσματικότητας, βιωσιμότητας και ανθεκτικότητας.</a:t>
            </a:r>
          </a:p>
          <a:p>
            <a:pPr algn="just"/>
            <a:endParaRPr lang="en-US" sz="1800" dirty="0">
              <a:solidFill>
                <a:srgbClr val="000000"/>
              </a:solidFill>
              <a:cs typeface="Calibri" panose="020F0502020204030204" pitchFamily="34" charset="0"/>
            </a:endParaRPr>
          </a:p>
          <a:p>
            <a:pPr algn="just"/>
            <a:r>
              <a:rPr lang="en-US" sz="1800" dirty="0">
                <a:solidFill>
                  <a:srgbClr val="000000"/>
                </a:solidFill>
                <a:effectLst/>
                <a:ea typeface="Times New Roman" panose="02020603050405020304" pitchFamily="18" charset="0"/>
                <a:cs typeface="Calibri" panose="020F0502020204030204" pitchFamily="34" charset="0"/>
              </a:rPr>
              <a:t>Οι εξελίξεις στην τεχνολογία της αυτοματοποίησης είναι έτοιμες να αντιμετωπίσουν ορισμένες από τις πιο πιεστικές προκλήσεις που αντιμετωπίζει η γεωργία τον 21ο αιώνα.</a:t>
            </a:r>
          </a:p>
          <a:p>
            <a:pPr algn="just"/>
            <a:endParaRPr lang="en-US" sz="1800" dirty="0">
              <a:solidFill>
                <a:srgbClr val="000000"/>
              </a:solidFill>
              <a:cs typeface="Calibri" panose="020F0502020204030204" pitchFamily="34" charset="0"/>
            </a:endParaRPr>
          </a:p>
          <a:p>
            <a:pPr algn="just"/>
            <a:r>
              <a:rPr lang="en-US" sz="1800" dirty="0">
                <a:solidFill>
                  <a:srgbClr val="000000"/>
                </a:solidFill>
                <a:effectLst/>
                <a:ea typeface="Times New Roman" panose="02020603050405020304" pitchFamily="18" charset="0"/>
                <a:cs typeface="Calibri" panose="020F0502020204030204" pitchFamily="34" charset="0"/>
              </a:rPr>
              <a:t>Η ρομποτική συνεχίζει να διαδραματίζει καθοριστικό ρόλο, με ολοένα και πιο εξελιγμένες μηχανές σχεδιασμένες να εκτελούν περίπλοκες εργασίες.</a:t>
            </a:r>
          </a:p>
          <a:p>
            <a:pPr algn="just"/>
            <a:endParaRPr lang="en-US" sz="1800" dirty="0">
              <a:solidFill>
                <a:srgbClr val="000000"/>
              </a:solidFill>
              <a:cs typeface="Calibri" panose="020F0502020204030204" pitchFamily="34" charset="0"/>
            </a:endParaRPr>
          </a:p>
          <a:p>
            <a:pPr algn="just"/>
            <a:r>
              <a:rPr lang="en-US" sz="1800" dirty="0">
                <a:solidFill>
                  <a:srgbClr val="000000"/>
                </a:solidFill>
                <a:effectLst/>
                <a:ea typeface="Times New Roman" panose="02020603050405020304" pitchFamily="18" charset="0"/>
                <a:cs typeface="Calibri" panose="020F0502020204030204" pitchFamily="34" charset="0"/>
              </a:rPr>
              <a:t>Το Διαδίκτυο των Πραγμάτων (IoT) υφαίνει έναν απρόσκοπτο ιστό συνδεσιμότητας σε όλο το γεωργικό τοπίο. </a:t>
            </a:r>
          </a:p>
          <a:p>
            <a:pPr algn="just"/>
            <a:endParaRPr lang="en-US" sz="1800" dirty="0">
              <a:solidFill>
                <a:srgbClr val="000000"/>
              </a:solidFill>
              <a:cs typeface="Calibri" panose="020F0502020204030204" pitchFamily="34" charset="0"/>
            </a:endParaRPr>
          </a:p>
          <a:p>
            <a:pPr algn="just"/>
            <a:r>
              <a:rPr lang="en-US" sz="1800" dirty="0">
                <a:solidFill>
                  <a:srgbClr val="000000"/>
                </a:solidFill>
                <a:effectLst/>
                <a:ea typeface="Times New Roman" panose="02020603050405020304" pitchFamily="18" charset="0"/>
                <a:cs typeface="Calibri" panose="020F0502020204030204" pitchFamily="34" charset="0"/>
              </a:rPr>
              <a:t>Έξυπνοι αισθητήρες, μη επανδρωμένα αεροσκάφη και διασυνδεδεμένες συσκευές προσφέρουν παρακολούθηση και έλεγχο σε πραγματικό χρόνο, επιτρέποντας στους αγρότες να ανταποκρίνονται άμεσα στις μεταβαλλόμενες συνθήκες και να εξασφαλίζουν τη βέλτιστη ανάπτυξη των καλλιεργειών.</a:t>
            </a:r>
            <a:endParaRPr lang="en-GB" dirty="0"/>
          </a:p>
        </p:txBody>
      </p:sp>
      <p:sp>
        <p:nvSpPr>
          <p:cNvPr id="4" name="Segnaposto piè di pagina 3">
            <a:extLst>
              <a:ext uri="{FF2B5EF4-FFF2-40B4-BE49-F238E27FC236}">
                <a16:creationId xmlns:a16="http://schemas.microsoft.com/office/drawing/2014/main" id="{D87BE30D-4BBB-B618-5093-189B014C156C}"/>
              </a:ext>
            </a:extLst>
          </p:cNvPr>
          <p:cNvSpPr>
            <a:spLocks noGrp="1"/>
          </p:cNvSpPr>
          <p:nvPr>
            <p:ph type="ftr" sz="quarter" idx="11"/>
          </p:nvPr>
        </p:nvSpPr>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1η</a:t>
            </a:r>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p:txBody>
          <a:bodyPr/>
          <a:lstStyle/>
          <a:p>
            <a:fld id="{D57F1E4F-1CFF-5643-939E-217C01CDF565}" type="slidenum">
              <a:rPr lang="en-US" smtClean="0"/>
              <a:t>6</a:t>
            </a:fld>
            <a:endParaRPr lang="en-US" dirty="0"/>
          </a:p>
        </p:txBody>
      </p:sp>
    </p:spTree>
    <p:extLst>
      <p:ext uri="{BB962C8B-B14F-4D97-AF65-F5344CB8AC3E}">
        <p14:creationId xmlns:p14="http://schemas.microsoft.com/office/powerpoint/2010/main" val="31446442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a:xfrm>
            <a:off x="1261872" y="457200"/>
            <a:ext cx="9920652" cy="1160336"/>
          </a:xfrm>
        </p:spPr>
        <p:txBody>
          <a:bodyPr>
            <a:noAutofit/>
          </a:bodyPr>
          <a:lstStyle/>
          <a:p>
            <a:r>
              <a:rPr lang="en-GB" sz="2800" dirty="0"/>
              <a:t>Συστήματα, μικροελεγκτές (Arduino, Raspberry), ελεγκτής PID, τεχνολογίες αισθητήρων, διάγραμμα συνδεσμολογίας αντιστάσεων</a:t>
            </a:r>
          </a:p>
        </p:txBody>
      </p:sp>
      <p:sp>
        <p:nvSpPr>
          <p:cNvPr id="3" name="Segnaposto contenuto 2">
            <a:extLst>
              <a:ext uri="{FF2B5EF4-FFF2-40B4-BE49-F238E27FC236}">
                <a16:creationId xmlns:a16="http://schemas.microsoft.com/office/drawing/2014/main" id="{BBAB9142-6411-6685-EC1E-F0EE8EA56354}"/>
              </a:ext>
            </a:extLst>
          </p:cNvPr>
          <p:cNvSpPr>
            <a:spLocks noGrp="1"/>
          </p:cNvSpPr>
          <p:nvPr>
            <p:ph sz="half" idx="1"/>
          </p:nvPr>
        </p:nvSpPr>
        <p:spPr>
          <a:xfrm>
            <a:off x="838199" y="1979801"/>
            <a:ext cx="10344325" cy="4197161"/>
          </a:xfrm>
        </p:spPr>
        <p:txBody>
          <a:bodyPr/>
          <a:lstStyle/>
          <a:p>
            <a:r>
              <a:rPr lang="en-GB" sz="1800" dirty="0">
                <a:solidFill>
                  <a:srgbClr val="000000"/>
                </a:solidFill>
                <a:effectLst/>
                <a:ea typeface="Times New Roman" panose="02020603050405020304" pitchFamily="18" charset="0"/>
                <a:cs typeface="Calibri" panose="020F0502020204030204" pitchFamily="34" charset="0"/>
              </a:rPr>
              <a:t>Η υποενότητα αυτή καλύπτει τον </a:t>
            </a:r>
            <a:r>
              <a:rPr lang="en-GB" sz="1800" b="1" dirty="0">
                <a:solidFill>
                  <a:srgbClr val="000000"/>
                </a:solidFill>
                <a:effectLst/>
                <a:ea typeface="Times New Roman" panose="02020603050405020304" pitchFamily="18" charset="0"/>
                <a:cs typeface="Calibri" panose="020F0502020204030204" pitchFamily="34" charset="0"/>
              </a:rPr>
              <a:t>αυτοματισμό της γεωργίας </a:t>
            </a:r>
            <a:r>
              <a:rPr lang="en-GB" sz="1800" dirty="0">
                <a:solidFill>
                  <a:srgbClr val="000000"/>
                </a:solidFill>
                <a:effectLst/>
                <a:ea typeface="Times New Roman" panose="02020603050405020304" pitchFamily="18" charset="0"/>
                <a:cs typeface="Calibri" panose="020F0502020204030204" pitchFamily="34" charset="0"/>
              </a:rPr>
              <a:t>με την ανάλυση των βασικών στοιχείων</a:t>
            </a:r>
            <a:r>
              <a:rPr lang="el-GR" sz="1800" dirty="0">
                <a:solidFill>
                  <a:srgbClr val="000000"/>
                </a:solidFill>
                <a:effectLst/>
                <a:ea typeface="Times New Roman" panose="02020603050405020304" pitchFamily="18" charset="0"/>
                <a:cs typeface="Calibri" panose="020F0502020204030204" pitchFamily="34" charset="0"/>
              </a:rPr>
              <a:t>.</a:t>
            </a:r>
            <a:endParaRPr lang="en-GB" sz="1800" dirty="0">
              <a:solidFill>
                <a:srgbClr val="000000"/>
              </a:solidFill>
              <a:effectLst/>
              <a:ea typeface="Times New Roman" panose="02020603050405020304" pitchFamily="18" charset="0"/>
              <a:cs typeface="Calibri" panose="020F0502020204030204" pitchFamily="34" charset="0"/>
            </a:endParaRPr>
          </a:p>
          <a:p>
            <a:endParaRPr lang="en-GB" sz="1800" dirty="0">
              <a:solidFill>
                <a:srgbClr val="000000"/>
              </a:solidFill>
              <a:effectLst/>
              <a:ea typeface="Times New Roman" panose="02020603050405020304" pitchFamily="18" charset="0"/>
              <a:cs typeface="Calibri" panose="020F0502020204030204" pitchFamily="34" charset="0"/>
            </a:endParaRPr>
          </a:p>
          <a:p>
            <a:r>
              <a:rPr lang="en-GB" sz="1800" dirty="0">
                <a:solidFill>
                  <a:srgbClr val="000000"/>
                </a:solidFill>
                <a:effectLst/>
                <a:ea typeface="Times New Roman" panose="02020603050405020304" pitchFamily="18" charset="0"/>
                <a:cs typeface="Calibri" panose="020F0502020204030204" pitchFamily="34" charset="0"/>
              </a:rPr>
              <a:t>Αυτοματοποίηση με </a:t>
            </a:r>
            <a:r>
              <a:rPr lang="en-GB" sz="1800" b="1" dirty="0">
                <a:solidFill>
                  <a:srgbClr val="000000"/>
                </a:solidFill>
                <a:effectLst/>
                <a:ea typeface="Times New Roman" panose="02020603050405020304" pitchFamily="18" charset="0"/>
                <a:cs typeface="Calibri" panose="020F0502020204030204" pitchFamily="34" charset="0"/>
              </a:rPr>
              <a:t>RELAY</a:t>
            </a:r>
            <a:r>
              <a:rPr lang="el-GR" sz="1800" b="1" dirty="0">
                <a:solidFill>
                  <a:srgbClr val="000000"/>
                </a:solidFill>
                <a:effectLst/>
                <a:ea typeface="Times New Roman" panose="02020603050405020304" pitchFamily="18" charset="0"/>
                <a:cs typeface="Calibri" panose="020F0502020204030204" pitchFamily="34" charset="0"/>
              </a:rPr>
              <a:t>.</a:t>
            </a:r>
            <a:endParaRPr lang="en-GB" sz="1800" b="1" dirty="0">
              <a:solidFill>
                <a:srgbClr val="000000"/>
              </a:solidFill>
              <a:effectLst/>
              <a:ea typeface="Times New Roman" panose="02020603050405020304" pitchFamily="18" charset="0"/>
              <a:cs typeface="Calibri" panose="020F0502020204030204" pitchFamily="34" charset="0"/>
            </a:endParaRPr>
          </a:p>
          <a:p>
            <a:endParaRPr lang="en-GB" sz="1800" dirty="0">
              <a:solidFill>
                <a:srgbClr val="000000"/>
              </a:solidFill>
              <a:cs typeface="Calibri" panose="020F0502020204030204" pitchFamily="34" charset="0"/>
            </a:endParaRPr>
          </a:p>
          <a:p>
            <a:r>
              <a:rPr lang="en-GB" sz="1800" dirty="0">
                <a:solidFill>
                  <a:srgbClr val="000000"/>
                </a:solidFill>
                <a:effectLst/>
                <a:ea typeface="Times New Roman" panose="02020603050405020304" pitchFamily="18" charset="0"/>
                <a:cs typeface="Calibri" panose="020F0502020204030204" pitchFamily="34" charset="0"/>
              </a:rPr>
              <a:t>Αυτοματισμός με </a:t>
            </a:r>
            <a:r>
              <a:rPr lang="en-GB" sz="1800" b="1" dirty="0">
                <a:solidFill>
                  <a:srgbClr val="000000"/>
                </a:solidFill>
                <a:effectLst/>
                <a:ea typeface="Times New Roman" panose="02020603050405020304" pitchFamily="18" charset="0"/>
                <a:cs typeface="Calibri" panose="020F0502020204030204" pitchFamily="34" charset="0"/>
              </a:rPr>
              <a:t>PLC</a:t>
            </a:r>
            <a:r>
              <a:rPr lang="el-GR" sz="1800" b="1" dirty="0">
                <a:solidFill>
                  <a:srgbClr val="000000"/>
                </a:solidFill>
                <a:effectLst/>
                <a:ea typeface="Times New Roman" panose="02020603050405020304" pitchFamily="18" charset="0"/>
                <a:cs typeface="Calibri" panose="020F0502020204030204" pitchFamily="34" charset="0"/>
              </a:rPr>
              <a:t>.</a:t>
            </a:r>
            <a:endParaRPr lang="en-GB" sz="1800" b="1" dirty="0">
              <a:solidFill>
                <a:srgbClr val="000000"/>
              </a:solidFill>
              <a:effectLst/>
              <a:ea typeface="Times New Roman" panose="02020603050405020304" pitchFamily="18" charset="0"/>
              <a:cs typeface="Calibri" panose="020F0502020204030204" pitchFamily="34" charset="0"/>
            </a:endParaRPr>
          </a:p>
          <a:p>
            <a:endParaRPr lang="en-GB" sz="1800" dirty="0">
              <a:solidFill>
                <a:srgbClr val="000000"/>
              </a:solidFill>
              <a:ea typeface="Times New Roman" panose="02020603050405020304" pitchFamily="18" charset="0"/>
              <a:cs typeface="Calibri" panose="020F0502020204030204" pitchFamily="34" charset="0"/>
            </a:endParaRPr>
          </a:p>
          <a:p>
            <a:r>
              <a:rPr lang="en-US" sz="1800" dirty="0">
                <a:solidFill>
                  <a:srgbClr val="000000"/>
                </a:solidFill>
                <a:effectLst/>
                <a:ea typeface="Times New Roman" panose="02020603050405020304" pitchFamily="18" charset="0"/>
                <a:cs typeface="Calibri" panose="020F0502020204030204" pitchFamily="34" charset="0"/>
              </a:rPr>
              <a:t>Πλοηγηθείτε στις περιπλοκές των μικροελεγκτών όπως το </a:t>
            </a:r>
            <a:r>
              <a:rPr lang="en-US" sz="1800" b="1" dirty="0">
                <a:solidFill>
                  <a:srgbClr val="000000"/>
                </a:solidFill>
                <a:effectLst/>
                <a:ea typeface="Times New Roman" panose="02020603050405020304" pitchFamily="18" charset="0"/>
                <a:cs typeface="Calibri" panose="020F0502020204030204" pitchFamily="34" charset="0"/>
              </a:rPr>
              <a:t>Arduino</a:t>
            </a:r>
            <a:r>
              <a:rPr lang="en-GB" sz="1800" dirty="0">
                <a:solidFill>
                  <a:srgbClr val="000000"/>
                </a:solidFill>
                <a:ea typeface="Times New Roman" panose="02020603050405020304" pitchFamily="18" charset="0"/>
                <a:cs typeface="Calibri" panose="020F0502020204030204" pitchFamily="34" charset="0"/>
              </a:rPr>
              <a:t>, </a:t>
            </a:r>
            <a:r>
              <a:rPr lang="en-US" sz="1800" b="1" dirty="0">
                <a:solidFill>
                  <a:srgbClr val="000000"/>
                </a:solidFill>
                <a:effectLst/>
                <a:ea typeface="Times New Roman" panose="02020603050405020304" pitchFamily="18" charset="0"/>
                <a:cs typeface="Calibri" panose="020F0502020204030204" pitchFamily="34" charset="0"/>
              </a:rPr>
              <a:t>Raspberry Pi</a:t>
            </a:r>
            <a:r>
              <a:rPr lang="en-US" sz="1800" dirty="0">
                <a:solidFill>
                  <a:srgbClr val="000000"/>
                </a:solidFill>
                <a:effectLst/>
                <a:ea typeface="Times New Roman" panose="02020603050405020304" pitchFamily="18" charset="0"/>
                <a:cs typeface="Calibri" panose="020F0502020204030204" pitchFamily="34" charset="0"/>
              </a:rPr>
              <a:t>, ξετυλίξτε τις αρχές των ελεγκτών </a:t>
            </a:r>
            <a:r>
              <a:rPr lang="en-US" sz="1800" b="1" dirty="0">
                <a:solidFill>
                  <a:srgbClr val="000000"/>
                </a:solidFill>
                <a:effectLst/>
                <a:ea typeface="Times New Roman" panose="02020603050405020304" pitchFamily="18" charset="0"/>
                <a:cs typeface="Calibri" panose="020F0502020204030204" pitchFamily="34" charset="0"/>
              </a:rPr>
              <a:t>PID.</a:t>
            </a:r>
          </a:p>
          <a:p>
            <a:endParaRPr lang="en-US" sz="1800" dirty="0">
              <a:solidFill>
                <a:srgbClr val="000000"/>
              </a:solidFill>
              <a:effectLst/>
              <a:ea typeface="Times New Roman" panose="02020603050405020304" pitchFamily="18" charset="0"/>
              <a:cs typeface="Calibri" panose="020F0502020204030204" pitchFamily="34" charset="0"/>
            </a:endParaRPr>
          </a:p>
          <a:p>
            <a:r>
              <a:rPr lang="en-US" sz="1800" dirty="0">
                <a:solidFill>
                  <a:srgbClr val="000000"/>
                </a:solidFill>
                <a:effectLst/>
                <a:ea typeface="Times New Roman" panose="02020603050405020304" pitchFamily="18" charset="0"/>
                <a:cs typeface="Calibri" panose="020F0502020204030204" pitchFamily="34" charset="0"/>
              </a:rPr>
              <a:t>Αποκωδικοποίηση </a:t>
            </a:r>
            <a:r>
              <a:rPr lang="en-US" sz="1800" b="1" dirty="0">
                <a:solidFill>
                  <a:srgbClr val="000000"/>
                </a:solidFill>
                <a:effectLst/>
                <a:ea typeface="Times New Roman" panose="02020603050405020304" pitchFamily="18" charset="0"/>
                <a:cs typeface="Calibri" panose="020F0502020204030204" pitchFamily="34" charset="0"/>
              </a:rPr>
              <a:t>των τεχνολογιών αισθητήρων </a:t>
            </a:r>
            <a:r>
              <a:rPr lang="en-US" sz="1800" dirty="0">
                <a:solidFill>
                  <a:srgbClr val="000000"/>
                </a:solidFill>
                <a:effectLst/>
                <a:ea typeface="Times New Roman" panose="02020603050405020304" pitchFamily="18" charset="0"/>
                <a:cs typeface="Calibri" panose="020F0502020204030204" pitchFamily="34" charset="0"/>
              </a:rPr>
              <a:t>και κατανόηση των πρακτικών πτυχών των διαγραμμάτων συνδεσμολογίας αντιστάσεων</a:t>
            </a:r>
            <a:r>
              <a:rPr lang="el-GR" sz="1800" dirty="0">
                <a:solidFill>
                  <a:srgbClr val="000000"/>
                </a:solidFill>
                <a:effectLst/>
                <a:ea typeface="Times New Roman" panose="02020603050405020304" pitchFamily="18" charset="0"/>
                <a:cs typeface="Calibri" panose="020F0502020204030204" pitchFamily="34" charset="0"/>
              </a:rPr>
              <a:t>.</a:t>
            </a:r>
            <a:endParaRPr lang="en-GB" sz="1800" dirty="0">
              <a:solidFill>
                <a:srgbClr val="000000"/>
              </a:solidFill>
              <a:effectLst/>
              <a:ea typeface="Times New Roman" panose="02020603050405020304" pitchFamily="18" charset="0"/>
              <a:cs typeface="Calibri" panose="020F0502020204030204" pitchFamily="34" charset="0"/>
            </a:endParaRPr>
          </a:p>
          <a:p>
            <a:endParaRPr lang="en-GB" sz="1800" dirty="0">
              <a:solidFill>
                <a:srgbClr val="000000"/>
              </a:solidFill>
              <a:cs typeface="Calibri" panose="020F0502020204030204" pitchFamily="34" charset="0"/>
            </a:endParaRPr>
          </a:p>
          <a:p>
            <a:endParaRPr lang="en-GB" dirty="0"/>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2</a:t>
            </a:r>
            <a:r>
              <a:rPr lang="en-US" dirty="0"/>
              <a:t>η</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fld id="{6FF9F0C5-380F-41C2-899A-BAC0F0927E16}" type="slidenum">
              <a:rPr lang="en-US" smtClean="0"/>
              <a:t>7</a:t>
            </a:fld>
            <a:endParaRPr lang="en-US" dirty="0"/>
          </a:p>
        </p:txBody>
      </p:sp>
    </p:spTree>
    <p:extLst>
      <p:ext uri="{BB962C8B-B14F-4D97-AF65-F5344CB8AC3E}">
        <p14:creationId xmlns:p14="http://schemas.microsoft.com/office/powerpoint/2010/main" val="14554822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B1A075-D65B-516B-8746-72C3925B8A47}"/>
              </a:ext>
            </a:extLst>
          </p:cNvPr>
          <p:cNvSpPr>
            <a:spLocks noGrp="1"/>
          </p:cNvSpPr>
          <p:nvPr>
            <p:ph type="title"/>
          </p:nvPr>
        </p:nvSpPr>
        <p:spPr>
          <a:xfrm>
            <a:off x="838200" y="746416"/>
            <a:ext cx="9980612" cy="600075"/>
          </a:xfrm>
        </p:spPr>
        <p:txBody>
          <a:bodyPr>
            <a:noAutofit/>
          </a:bodyPr>
          <a:lstStyle/>
          <a:p>
            <a:pPr algn="ctr"/>
            <a:r>
              <a:rPr lang="it-IT" sz="3600" dirty="0">
                <a:solidFill>
                  <a:srgbClr val="94C020"/>
                </a:solidFill>
              </a:rPr>
              <a:t>Αυτοματοποίηση με RELAY</a:t>
            </a:r>
          </a:p>
        </p:txBody>
      </p:sp>
      <p:sp>
        <p:nvSpPr>
          <p:cNvPr id="3" name="Segnaposto contenuto 2">
            <a:extLst>
              <a:ext uri="{FF2B5EF4-FFF2-40B4-BE49-F238E27FC236}">
                <a16:creationId xmlns:a16="http://schemas.microsoft.com/office/drawing/2014/main" id="{93284982-84BF-655A-89C6-DB61C39A9D05}"/>
              </a:ext>
            </a:extLst>
          </p:cNvPr>
          <p:cNvSpPr>
            <a:spLocks noGrp="1"/>
          </p:cNvSpPr>
          <p:nvPr>
            <p:ph idx="1"/>
          </p:nvPr>
        </p:nvSpPr>
        <p:spPr>
          <a:xfrm>
            <a:off x="658368" y="1568741"/>
            <a:ext cx="6217920" cy="4565359"/>
          </a:xfrm>
        </p:spPr>
        <p:txBody>
          <a:bodyPr>
            <a:normAutofit/>
          </a:bodyPr>
          <a:lstStyle/>
          <a:p>
            <a:pPr algn="just"/>
            <a:r>
              <a:rPr lang="en-US" sz="1800" b="1" dirty="0">
                <a:solidFill>
                  <a:schemeClr val="tx1">
                    <a:lumMod val="65000"/>
                    <a:lumOff val="35000"/>
                  </a:schemeClr>
                </a:solidFill>
              </a:rPr>
              <a:t>Διακόπτες </a:t>
            </a:r>
            <a:r>
              <a:rPr lang="en-US" sz="1800" dirty="0">
                <a:solidFill>
                  <a:schemeClr val="tx1">
                    <a:lumMod val="65000"/>
                    <a:lumOff val="35000"/>
                  </a:schemeClr>
                </a:solidFill>
              </a:rPr>
              <a:t>όπου η αλλαγή της κατάστασης γίνεται (μηχανικά) και παραμένει.</a:t>
            </a:r>
          </a:p>
          <a:p>
            <a:pPr algn="just"/>
            <a:r>
              <a:rPr lang="en-US" sz="1800" b="1" dirty="0" err="1">
                <a:solidFill>
                  <a:schemeClr val="tx1">
                    <a:lumMod val="65000"/>
                    <a:lumOff val="35000"/>
                  </a:schemeClr>
                </a:solidFill>
              </a:rPr>
              <a:t>Δι</a:t>
            </a:r>
            <a:r>
              <a:rPr lang="en-US" sz="1800" b="1" dirty="0">
                <a:solidFill>
                  <a:schemeClr val="tx1">
                    <a:lumMod val="65000"/>
                    <a:lumOff val="35000"/>
                  </a:schemeClr>
                </a:solidFill>
              </a:rPr>
              <a:t>ακόπτες με μπουτόν, </a:t>
            </a:r>
            <a:r>
              <a:rPr lang="en-US" sz="1800" dirty="0">
                <a:solidFill>
                  <a:schemeClr val="tx1">
                    <a:lumMod val="65000"/>
                    <a:lumOff val="35000"/>
                  </a:schemeClr>
                </a:solidFill>
              </a:rPr>
              <a:t>όπου η</a:t>
            </a:r>
            <a:r>
              <a:rPr lang="en-US" sz="1800" b="1" dirty="0">
                <a:solidFill>
                  <a:schemeClr val="tx1">
                    <a:lumMod val="65000"/>
                    <a:lumOff val="35000"/>
                  </a:schemeClr>
                </a:solidFill>
              </a:rPr>
              <a:t> </a:t>
            </a:r>
            <a:r>
              <a:rPr lang="en-US" sz="1800" dirty="0">
                <a:solidFill>
                  <a:schemeClr val="tx1">
                    <a:lumMod val="65000"/>
                    <a:lumOff val="35000"/>
                  </a:schemeClr>
                </a:solidFill>
              </a:rPr>
              <a:t>αλλαγή της κατάστασής τους γίνεται (μηχανικά) και παραμένει αν πατηθεί.</a:t>
            </a:r>
          </a:p>
          <a:p>
            <a:pPr algn="just"/>
            <a:r>
              <a:rPr lang="en-US" sz="1800" b="1" dirty="0">
                <a:solidFill>
                  <a:schemeClr val="tx1">
                    <a:lumMod val="65000"/>
                    <a:lumOff val="35000"/>
                  </a:schemeClr>
                </a:solidFill>
              </a:rPr>
              <a:t>Οι ηλεκτρονόμοι </a:t>
            </a:r>
            <a:r>
              <a:rPr lang="en-US" sz="1800" dirty="0">
                <a:solidFill>
                  <a:schemeClr val="tx1">
                    <a:lumMod val="65000"/>
                    <a:lumOff val="35000"/>
                  </a:schemeClr>
                </a:solidFill>
              </a:rPr>
              <a:t>είναι συσκευές μεταγωγής που περιέχουν:</a:t>
            </a:r>
          </a:p>
          <a:p>
            <a:pPr marL="0" indent="0" algn="just">
              <a:buNone/>
            </a:pPr>
            <a:r>
              <a:rPr lang="en-US" sz="1800" dirty="0">
                <a:solidFill>
                  <a:schemeClr val="tx1">
                    <a:lumMod val="65000"/>
                    <a:lumOff val="35000"/>
                  </a:schemeClr>
                </a:solidFill>
              </a:rPr>
              <a:t>1) Ένα πηνίο διέγερσης που διεγείρεται (συνήθως) με συνεχή τάση, π.χ. 5V, 24V κ.λπ. ή εναλλασσόμενη τάση π.χ. 220V.</a:t>
            </a:r>
          </a:p>
          <a:p>
            <a:pPr marL="0" indent="0" algn="just">
              <a:buNone/>
            </a:pPr>
            <a:r>
              <a:rPr lang="en-US" sz="1800" dirty="0">
                <a:solidFill>
                  <a:schemeClr val="tx1">
                    <a:lumMod val="65000"/>
                    <a:lumOff val="35000"/>
                  </a:schemeClr>
                </a:solidFill>
              </a:rPr>
              <a:t>2) Ένας ή περισσότεροι διακόπτες (επαφές ρελέ). Όπως και με τους απλούς διακόπτες, οι ηλεκτρονόμοι αναπαρίστανται πάντα στη θέση ηρεμίας (κλειστή θέση - οι μη λειτουργικές επαφές μπορούν να σχεδιαστούν με διαφορετικούς τρόπους, όπως φαίνεται παρακάτω, αλλά η κοινή επαφή είναι ο κινούμενος βραχίονας επαφής με ψήκτρες και θα κινηθεί όταν ενεργοποιηθεί ο ηλεκτρονόμος.</a:t>
            </a:r>
          </a:p>
          <a:p>
            <a:pPr algn="just"/>
            <a:endParaRPr lang="it-IT" sz="1800" dirty="0">
              <a:solidFill>
                <a:schemeClr val="tx1">
                  <a:lumMod val="65000"/>
                  <a:lumOff val="35000"/>
                </a:schemeClr>
              </a:solidFill>
            </a:endParaRPr>
          </a:p>
        </p:txBody>
      </p:sp>
      <p:sp>
        <p:nvSpPr>
          <p:cNvPr id="4" name="Segnaposto piè di pagina 3">
            <a:extLst>
              <a:ext uri="{FF2B5EF4-FFF2-40B4-BE49-F238E27FC236}">
                <a16:creationId xmlns:a16="http://schemas.microsoft.com/office/drawing/2014/main" id="{4AB139E5-6432-20E2-BE0B-711445D3CD74}"/>
              </a:ext>
            </a:extLst>
          </p:cNvPr>
          <p:cNvSpPr>
            <a:spLocks noGrp="1"/>
          </p:cNvSpPr>
          <p:nvPr>
            <p:ph type="ftr" sz="quarter" idx="11"/>
          </p:nvPr>
        </p:nvSpPr>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2</a:t>
            </a:r>
            <a:r>
              <a:rPr lang="en-US" dirty="0"/>
              <a:t>η</a:t>
            </a:r>
          </a:p>
        </p:txBody>
      </p:sp>
      <p:sp>
        <p:nvSpPr>
          <p:cNvPr id="5" name="Segnaposto numero diapositiva 4">
            <a:extLst>
              <a:ext uri="{FF2B5EF4-FFF2-40B4-BE49-F238E27FC236}">
                <a16:creationId xmlns:a16="http://schemas.microsoft.com/office/drawing/2014/main" id="{9F76FBC3-FE23-CBBC-3519-61F196307CE9}"/>
              </a:ext>
            </a:extLst>
          </p:cNvPr>
          <p:cNvSpPr>
            <a:spLocks noGrp="1"/>
          </p:cNvSpPr>
          <p:nvPr>
            <p:ph type="sldNum" sz="quarter" idx="12"/>
          </p:nvPr>
        </p:nvSpPr>
        <p:spPr/>
        <p:txBody>
          <a:bodyPr/>
          <a:lstStyle/>
          <a:p>
            <a:fld id="{519954A3-9DFD-4C44-94BA-B95130A3BA1C}" type="slidenum">
              <a:rPr lang="en-US" smtClean="0"/>
              <a:t>8</a:t>
            </a:fld>
            <a:endParaRPr lang="en-US" dirty="0"/>
          </a:p>
        </p:txBody>
      </p:sp>
      <p:pic>
        <p:nvPicPr>
          <p:cNvPr id="6" name="Picture 5">
            <a:extLst>
              <a:ext uri="{FF2B5EF4-FFF2-40B4-BE49-F238E27FC236}">
                <a16:creationId xmlns:a16="http://schemas.microsoft.com/office/drawing/2014/main" id="{13ECF9E9-6310-5AF1-E6FA-21889400A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5083" y="2248545"/>
            <a:ext cx="5201174" cy="2531722"/>
          </a:xfrm>
          <a:prstGeom prst="rect">
            <a:avLst/>
          </a:prstGeom>
        </p:spPr>
      </p:pic>
      <p:sp>
        <p:nvSpPr>
          <p:cNvPr id="8" name="Rectangle 7">
            <a:extLst>
              <a:ext uri="{FF2B5EF4-FFF2-40B4-BE49-F238E27FC236}">
                <a16:creationId xmlns:a16="http://schemas.microsoft.com/office/drawing/2014/main" id="{79A3B045-156F-977E-BDE7-FE9D9814EE11}"/>
              </a:ext>
            </a:extLst>
          </p:cNvPr>
          <p:cNvSpPr/>
          <p:nvPr/>
        </p:nvSpPr>
        <p:spPr>
          <a:xfrm>
            <a:off x="7116311" y="5203183"/>
            <a:ext cx="4558717"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n w="0"/>
                <a:solidFill>
                  <a:schemeClr val="tx1"/>
                </a:solidFill>
                <a:effectLst>
                  <a:outerShdw blurRad="38100" dist="19050" dir="2700000" algn="tl" rotWithShape="0">
                    <a:schemeClr val="dk1">
                      <a:alpha val="40000"/>
                    </a:schemeClr>
                  </a:outerShdw>
                </a:effectLst>
              </a:rPr>
              <a:t>Τα μέρη και η μηχανική λειτουργία του ρελέ</a:t>
            </a:r>
            <a:endParaRPr lang="el-GR" sz="1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12231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D4885BE4-A431-0AEA-DC94-87403531DDD3}"/>
              </a:ext>
            </a:extLst>
          </p:cNvPr>
          <p:cNvSpPr>
            <a:spLocks noGrp="1"/>
          </p:cNvSpPr>
          <p:nvPr>
            <p:ph type="title"/>
          </p:nvPr>
        </p:nvSpPr>
        <p:spPr>
          <a:xfrm>
            <a:off x="839788" y="685800"/>
            <a:ext cx="9738729" cy="600074"/>
          </a:xfrm>
        </p:spPr>
        <p:txBody>
          <a:bodyPr>
            <a:normAutofit/>
          </a:bodyPr>
          <a:lstStyle/>
          <a:p>
            <a:pPr algn="ctr"/>
            <a:r>
              <a:rPr lang="it-IT" sz="3600" dirty="0">
                <a:solidFill>
                  <a:srgbClr val="94C020"/>
                </a:solidFill>
              </a:rPr>
              <a:t>Αυτοματοποίηση με RELAY</a:t>
            </a:r>
            <a:endParaRPr lang="en-GB" sz="3600" dirty="0"/>
          </a:p>
        </p:txBody>
      </p:sp>
      <p:sp>
        <p:nvSpPr>
          <p:cNvPr id="5" name="Segnaposto piè di pagina 4">
            <a:extLst>
              <a:ext uri="{FF2B5EF4-FFF2-40B4-BE49-F238E27FC236}">
                <a16:creationId xmlns:a16="http://schemas.microsoft.com/office/drawing/2014/main" id="{2076BC40-B181-C45B-69D5-05A5C3ACE9C5}"/>
              </a:ext>
            </a:extLst>
          </p:cNvPr>
          <p:cNvSpPr>
            <a:spLocks noGrp="1"/>
          </p:cNvSpPr>
          <p:nvPr>
            <p:ph type="ftr" sz="quarter" idx="11"/>
          </p:nvPr>
        </p:nvSpPr>
        <p:spPr/>
        <p:txBody>
          <a:bodyPr/>
          <a:lstStyle/>
          <a:p>
            <a:r>
              <a:rPr lang="en-US" dirty="0" err="1"/>
              <a:t>Ενότητ</a:t>
            </a:r>
            <a:r>
              <a:rPr lang="en-US" dirty="0"/>
              <a:t>α: Ψηφιακές Τεχνολογίες και Τεχνητή Νοημοσύνη</a:t>
            </a:r>
            <a:r>
              <a:rPr lang="el-GR" dirty="0"/>
              <a:t> /</a:t>
            </a:r>
            <a:r>
              <a:rPr lang="en-US" dirty="0"/>
              <a:t> Μα</a:t>
            </a:r>
            <a:r>
              <a:rPr lang="en-US" dirty="0" err="1"/>
              <a:t>θησι</a:t>
            </a:r>
            <a:r>
              <a:rPr lang="en-US" dirty="0"/>
              <a:t>ακή Μονάδα: Τεχνολογίες Αυτοματισμού / Υποενότητα: </a:t>
            </a:r>
            <a:r>
              <a:rPr lang="el-GR" dirty="0"/>
              <a:t>2</a:t>
            </a:r>
            <a:r>
              <a:rPr lang="en-US" dirty="0"/>
              <a:t>η</a:t>
            </a:r>
          </a:p>
        </p:txBody>
      </p:sp>
      <p:sp>
        <p:nvSpPr>
          <p:cNvPr id="6" name="Segnaposto numero diapositiva 5">
            <a:extLst>
              <a:ext uri="{FF2B5EF4-FFF2-40B4-BE49-F238E27FC236}">
                <a16:creationId xmlns:a16="http://schemas.microsoft.com/office/drawing/2014/main" id="{66DC5296-180B-5A50-707A-A36124B5A48D}"/>
              </a:ext>
            </a:extLst>
          </p:cNvPr>
          <p:cNvSpPr>
            <a:spLocks noGrp="1"/>
          </p:cNvSpPr>
          <p:nvPr>
            <p:ph type="sldNum" sz="quarter" idx="12"/>
          </p:nvPr>
        </p:nvSpPr>
        <p:spPr/>
        <p:txBody>
          <a:bodyPr/>
          <a:lstStyle/>
          <a:p>
            <a:fld id="{519954A3-9DFD-4C44-94BA-B95130A3BA1C}" type="slidenum">
              <a:rPr lang="en-US" smtClean="0"/>
              <a:t>9</a:t>
            </a:fld>
            <a:endParaRPr lang="en-US" dirty="0"/>
          </a:p>
        </p:txBody>
      </p:sp>
      <p:pic>
        <p:nvPicPr>
          <p:cNvPr id="2" name="Picture 1" descr="A collage of electrical components&#10;&#10;Description automatically generated">
            <a:extLst>
              <a:ext uri="{FF2B5EF4-FFF2-40B4-BE49-F238E27FC236}">
                <a16:creationId xmlns:a16="http://schemas.microsoft.com/office/drawing/2014/main" id="{546A2BF2-DD7F-3C06-ABC4-F79DC0E7D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7599" y="1417640"/>
            <a:ext cx="6394248" cy="4544179"/>
          </a:xfrm>
          <a:prstGeom prst="rect">
            <a:avLst/>
          </a:prstGeom>
        </p:spPr>
      </p:pic>
      <p:sp>
        <p:nvSpPr>
          <p:cNvPr id="3" name="Rectangle 2">
            <a:extLst>
              <a:ext uri="{FF2B5EF4-FFF2-40B4-BE49-F238E27FC236}">
                <a16:creationId xmlns:a16="http://schemas.microsoft.com/office/drawing/2014/main" id="{3E6B562B-9B13-7ACF-303F-EFE7B71AC8F3}"/>
              </a:ext>
            </a:extLst>
          </p:cNvPr>
          <p:cNvSpPr/>
          <p:nvPr/>
        </p:nvSpPr>
        <p:spPr>
          <a:xfrm>
            <a:off x="3556932" y="6066901"/>
            <a:ext cx="5276675" cy="3439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ysClr val="windowText" lastClr="000000"/>
                </a:solidFill>
              </a:rPr>
              <a:t>Σύμβολα διακοπτών</a:t>
            </a:r>
            <a:endParaRPr lang="el-GR" sz="1600" dirty="0">
              <a:solidFill>
                <a:sysClr val="windowText" lastClr="000000"/>
              </a:solidFill>
            </a:endParaRPr>
          </a:p>
        </p:txBody>
      </p:sp>
    </p:spTree>
    <p:extLst>
      <p:ext uri="{BB962C8B-B14F-4D97-AF65-F5344CB8AC3E}">
        <p14:creationId xmlns:p14="http://schemas.microsoft.com/office/powerpoint/2010/main" val="1269659492"/>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5071</TotalTime>
  <Words>5053</Words>
  <Application>Microsoft Office PowerPoint</Application>
  <PresentationFormat>Widescreen</PresentationFormat>
  <Paragraphs>321</Paragraphs>
  <Slides>42</Slides>
  <Notes>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Minion Pro</vt:lpstr>
      <vt:lpstr>Times New Roman</vt:lpstr>
      <vt:lpstr>Wingdings</vt:lpstr>
      <vt:lpstr>Tema1</vt:lpstr>
      <vt:lpstr>PowerPoint Presentation</vt:lpstr>
      <vt:lpstr>Μάθημα: (HEI-B4) Ενότητα: Ψηφιακές τεχνολογίες και τεχνητή νοημοσύνη Μαθησιακή ενότητα: Αυτόματες Τεχνολογίες</vt:lpstr>
      <vt:lpstr>Εισαγωγή στις τεχνολογίες αυτοματισμού στη γεωργία</vt:lpstr>
      <vt:lpstr>Εισαγωγή στις τεχνολογίες αυτοματισμού στη γεωργία</vt:lpstr>
      <vt:lpstr>Εισαγωγή στις τεχνολογίες αυτοματισμού στη γεωργία</vt:lpstr>
      <vt:lpstr>Εισαγωγή στις τεχνολογίες αυτοματισμού στη γεωργία</vt:lpstr>
      <vt:lpstr>Συστήματα, μικροελεγκτές (Arduino, Raspberry), ελεγκτής PID, τεχνολογίες αισθητήρων, διάγραμμα συνδεσμολογίας αντιστάσεων</vt:lpstr>
      <vt:lpstr>Αυτοματοποίηση με RELAY</vt:lpstr>
      <vt:lpstr>Αυτοματοποίηση με RELAY</vt:lpstr>
      <vt:lpstr>Αυτοματισμός με PLC</vt:lpstr>
      <vt:lpstr>Αυτοματισμός με PLC</vt:lpstr>
      <vt:lpstr>Πού βρίσκουμε τα RELAYS στη γεωργία;</vt:lpstr>
      <vt:lpstr>Πού βρίσκουμε τα PLC στη γεωργία;</vt:lpstr>
      <vt:lpstr>Τι είναι ο ελεγκτής PID;</vt:lpstr>
      <vt:lpstr>Συστήματα αγροτικού αυτοματισμού:</vt:lpstr>
      <vt:lpstr>Ελεγκτές</vt:lpstr>
      <vt:lpstr>Μικροϋπολογιστές στη γεωργία</vt:lpstr>
      <vt:lpstr>Συστήματα υπολογιστών: Pi</vt:lpstr>
      <vt:lpstr>Εφαρμογές στη γεωργία</vt:lpstr>
      <vt:lpstr>Εφαρμογές στη γεωργία</vt:lpstr>
      <vt:lpstr>Αισθητήρες στη γεωργία</vt:lpstr>
      <vt:lpstr>Συστήματα χαρτογράφησης παραγωγής σε μηχανές συστημάτων συγκομιδής</vt:lpstr>
      <vt:lpstr>Συστήματα χαρτογράφησης παραγωγής σε μηχανές συστημάτων συγκομιδής</vt:lpstr>
      <vt:lpstr>Συστήματα χαρτογράφησης παραγωγής σε μηχανές συστημάτων συγκομιδής</vt:lpstr>
      <vt:lpstr>Συστήματα χαρτογράφησης παραγωγής σε μηχανές συστημάτων συγκομιδής</vt:lpstr>
      <vt:lpstr>Συστήματα χαρτογράφησης παραγωγής σε μηχανές συστημάτων συγκομιδής</vt:lpstr>
      <vt:lpstr>Συστήματα χαρτογράφησης παραγωγής σε μηχανές συστημάτων συγκομιδής</vt:lpstr>
      <vt:lpstr>Συστήματα χαρτογράφησης παραγωγής σε μηχανές συστημάτων συγκομιδής</vt:lpstr>
      <vt:lpstr>Συστήματα χαρτογράφησης παραγωγής σε μηχανές συστημάτων συγκομιδής</vt:lpstr>
      <vt:lpstr>Συστήματα χαρτογράφησης παραγωγής σε μηχανές συστημάτων συγκομιδής</vt:lpstr>
      <vt:lpstr>Μηχανή συγκομιδής</vt:lpstr>
      <vt:lpstr>Αυτοματοποίηση των συστημάτων εφαρμογής φυτοφαρμάκων</vt:lpstr>
      <vt:lpstr>Αυτοματοποίηση των συστημάτων εφαρμογής φυτοφαρμάκων</vt:lpstr>
      <vt:lpstr>Αυτοματοποίηση στην παραγωγή στέγασης ζώων </vt:lpstr>
      <vt:lpstr>Αυτοματοποίηση στην παραγωγή στέγασης ζώων </vt:lpstr>
      <vt:lpstr>Αυτοματοποίηση συστημάτων άρδευσης και διαχείρισης εδάφους</vt:lpstr>
      <vt:lpstr>Αυτοματοποίηση μετά τη συγκομιδή</vt:lpstr>
      <vt:lpstr>Αυτοματοποίηση μετά τη συγκομιδή</vt:lpstr>
      <vt:lpstr>Εφαρμογές στη γεωργία</vt:lpstr>
      <vt:lpstr>Εφαρμογές στη γεωργία</vt:lpstr>
      <vt:lpstr>Εφαρμογές στη γεωργία</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keywords>, docId:A9892020BB3259E2F2D513C70FD921FA</cp:keywords>
  <cp:lastModifiedBy>Dimitris Michas</cp:lastModifiedBy>
  <cp:revision>138</cp:revision>
  <dcterms:created xsi:type="dcterms:W3CDTF">2022-08-02T09:54:50Z</dcterms:created>
  <dcterms:modified xsi:type="dcterms:W3CDTF">2024-04-30T09:08:44Z</dcterms:modified>
</cp:coreProperties>
</file>