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4"/>
  </p:notesMasterIdLst>
  <p:sldIdLst>
    <p:sldId id="265" r:id="rId2"/>
    <p:sldId id="256" r:id="rId3"/>
    <p:sldId id="260" r:id="rId4"/>
    <p:sldId id="277" r:id="rId5"/>
    <p:sldId id="279" r:id="rId6"/>
    <p:sldId id="284" r:id="rId7"/>
    <p:sldId id="296" r:id="rId8"/>
    <p:sldId id="297" r:id="rId9"/>
    <p:sldId id="278" r:id="rId10"/>
    <p:sldId id="291" r:id="rId11"/>
    <p:sldId id="280" r:id="rId12"/>
    <p:sldId id="286" r:id="rId13"/>
    <p:sldId id="287" r:id="rId14"/>
    <p:sldId id="298" r:id="rId15"/>
    <p:sldId id="299" r:id="rId16"/>
    <p:sldId id="300" r:id="rId17"/>
    <p:sldId id="301" r:id="rId18"/>
    <p:sldId id="302" r:id="rId19"/>
    <p:sldId id="303" r:id="rId20"/>
    <p:sldId id="304" r:id="rId21"/>
    <p:sldId id="305" r:id="rId22"/>
    <p:sldId id="285" r:id="rId23"/>
    <p:sldId id="283" r:id="rId24"/>
    <p:sldId id="282" r:id="rId25"/>
    <p:sldId id="306" r:id="rId26"/>
    <p:sldId id="288" r:id="rId27"/>
    <p:sldId id="281" r:id="rId28"/>
    <p:sldId id="293" r:id="rId29"/>
    <p:sldId id="295" r:id="rId30"/>
    <p:sldId id="294" r:id="rId31"/>
    <p:sldId id="292" r:id="rId32"/>
    <p:sldId id="266"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1E2F13"/>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D737C2-9E22-485E-A5FD-A4CB95BF96DE}" v="2" dt="2024-04-23T13:01:05.395"/>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114" d="100"/>
          <a:sy n="114" d="100"/>
        </p:scale>
        <p:origin x="29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annis Thermos" userId="0b87edb5547b8f91" providerId="LiveId" clId="{D5D737C2-9E22-485E-A5FD-A4CB95BF96DE}"/>
    <pc:docChg chg="undo custSel modSld">
      <pc:chgData name="Ioannis Thermos" userId="0b87edb5547b8f91" providerId="LiveId" clId="{D5D737C2-9E22-485E-A5FD-A4CB95BF96DE}" dt="2024-04-23T13:21:10.690" v="413" actId="20577"/>
      <pc:docMkLst>
        <pc:docMk/>
      </pc:docMkLst>
      <pc:sldChg chg="modSp mod">
        <pc:chgData name="Ioannis Thermos" userId="0b87edb5547b8f91" providerId="LiveId" clId="{D5D737C2-9E22-485E-A5FD-A4CB95BF96DE}" dt="2024-04-23T12:45:48.883" v="44" actId="404"/>
        <pc:sldMkLst>
          <pc:docMk/>
          <pc:sldMk cId="2365202717" sldId="256"/>
        </pc:sldMkLst>
        <pc:spChg chg="mod">
          <ac:chgData name="Ioannis Thermos" userId="0b87edb5547b8f91" providerId="LiveId" clId="{D5D737C2-9E22-485E-A5FD-A4CB95BF96DE}" dt="2024-04-23T12:45:48.883" v="44" actId="404"/>
          <ac:spMkLst>
            <pc:docMk/>
            <pc:sldMk cId="2365202717" sldId="256"/>
            <ac:spMk id="2" creationId="{B6E59C6D-D429-7C7B-0228-FB62CC45C25D}"/>
          </ac:spMkLst>
        </pc:spChg>
      </pc:sldChg>
      <pc:sldChg chg="modSp mod">
        <pc:chgData name="Ioannis Thermos" userId="0b87edb5547b8f91" providerId="LiveId" clId="{D5D737C2-9E22-485E-A5FD-A4CB95BF96DE}" dt="2024-04-23T12:49:39.361" v="98" actId="20577"/>
        <pc:sldMkLst>
          <pc:docMk/>
          <pc:sldMk cId="1582894977" sldId="277"/>
        </pc:sldMkLst>
        <pc:spChg chg="mod">
          <ac:chgData name="Ioannis Thermos" userId="0b87edb5547b8f91" providerId="LiveId" clId="{D5D737C2-9E22-485E-A5FD-A4CB95BF96DE}" dt="2024-04-23T12:49:39.361" v="98" actId="20577"/>
          <ac:spMkLst>
            <pc:docMk/>
            <pc:sldMk cId="1582894977" sldId="277"/>
            <ac:spMk id="2" creationId="{77A263EA-4266-208C-A584-9FE856EA3B53}"/>
          </ac:spMkLst>
        </pc:spChg>
        <pc:spChg chg="mod">
          <ac:chgData name="Ioannis Thermos" userId="0b87edb5547b8f91" providerId="LiveId" clId="{D5D737C2-9E22-485E-A5FD-A4CB95BF96DE}" dt="2024-04-23T12:48:48.114" v="95" actId="113"/>
          <ac:spMkLst>
            <pc:docMk/>
            <pc:sldMk cId="1582894977" sldId="277"/>
            <ac:spMk id="7" creationId="{4C3EEE37-01BD-E94F-3EEF-CF8F14C756E8}"/>
          </ac:spMkLst>
        </pc:spChg>
        <pc:spChg chg="mod">
          <ac:chgData name="Ioannis Thermos" userId="0b87edb5547b8f91" providerId="LiveId" clId="{D5D737C2-9E22-485E-A5FD-A4CB95BF96DE}" dt="2024-04-23T12:48:06.027" v="91" actId="120"/>
          <ac:spMkLst>
            <pc:docMk/>
            <pc:sldMk cId="1582894977" sldId="277"/>
            <ac:spMk id="8" creationId="{089D8DCB-0CA4-57E2-68C9-5E1B71CB654C}"/>
          </ac:spMkLst>
        </pc:spChg>
      </pc:sldChg>
      <pc:sldChg chg="modSp mod">
        <pc:chgData name="Ioannis Thermos" userId="0b87edb5547b8f91" providerId="LiveId" clId="{D5D737C2-9E22-485E-A5FD-A4CB95BF96DE}" dt="2024-04-23T12:52:40.580" v="107" actId="123"/>
        <pc:sldMkLst>
          <pc:docMk/>
          <pc:sldMk cId="1001068991" sldId="278"/>
        </pc:sldMkLst>
        <pc:spChg chg="mod">
          <ac:chgData name="Ioannis Thermos" userId="0b87edb5547b8f91" providerId="LiveId" clId="{D5D737C2-9E22-485E-A5FD-A4CB95BF96DE}" dt="2024-04-23T12:52:36.093" v="106" actId="123"/>
          <ac:spMkLst>
            <pc:docMk/>
            <pc:sldMk cId="1001068991" sldId="278"/>
            <ac:spMk id="6" creationId="{84E925D0-11D7-65CB-6885-1A36B4610DFC}"/>
          </ac:spMkLst>
        </pc:spChg>
        <pc:spChg chg="mod">
          <ac:chgData name="Ioannis Thermos" userId="0b87edb5547b8f91" providerId="LiveId" clId="{D5D737C2-9E22-485E-A5FD-A4CB95BF96DE}" dt="2024-04-23T12:52:40.580" v="107" actId="123"/>
          <ac:spMkLst>
            <pc:docMk/>
            <pc:sldMk cId="1001068991" sldId="278"/>
            <ac:spMk id="9" creationId="{B420A88F-CB9A-2829-5FE9-C3EAED2CEA83}"/>
          </ac:spMkLst>
        </pc:spChg>
      </pc:sldChg>
      <pc:sldChg chg="modSp mod">
        <pc:chgData name="Ioannis Thermos" userId="0b87edb5547b8f91" providerId="LiveId" clId="{D5D737C2-9E22-485E-A5FD-A4CB95BF96DE}" dt="2024-04-23T12:49:33.289" v="96" actId="123"/>
        <pc:sldMkLst>
          <pc:docMk/>
          <pc:sldMk cId="436720754" sldId="279"/>
        </pc:sldMkLst>
        <pc:spChg chg="mod">
          <ac:chgData name="Ioannis Thermos" userId="0b87edb5547b8f91" providerId="LiveId" clId="{D5D737C2-9E22-485E-A5FD-A4CB95BF96DE}" dt="2024-04-23T12:49:33.289" v="96" actId="123"/>
          <ac:spMkLst>
            <pc:docMk/>
            <pc:sldMk cId="436720754" sldId="279"/>
            <ac:spMk id="6" creationId="{336D1301-6C7C-D524-E033-45D4DA9C693E}"/>
          </ac:spMkLst>
        </pc:spChg>
        <pc:spChg chg="mod">
          <ac:chgData name="Ioannis Thermos" userId="0b87edb5547b8f91" providerId="LiveId" clId="{D5D737C2-9E22-485E-A5FD-A4CB95BF96DE}" dt="2024-04-23T12:48:47.230" v="94"/>
          <ac:spMkLst>
            <pc:docMk/>
            <pc:sldMk cId="436720754" sldId="279"/>
            <ac:spMk id="7" creationId="{6D892271-A1AC-6372-128E-ECBEDA5A04D6}"/>
          </ac:spMkLst>
        </pc:spChg>
      </pc:sldChg>
      <pc:sldChg chg="modSp mod">
        <pc:chgData name="Ioannis Thermos" userId="0b87edb5547b8f91" providerId="LiveId" clId="{D5D737C2-9E22-485E-A5FD-A4CB95BF96DE}" dt="2024-04-23T12:55:02.616" v="132" actId="20577"/>
        <pc:sldMkLst>
          <pc:docMk/>
          <pc:sldMk cId="4177983065" sldId="280"/>
        </pc:sldMkLst>
        <pc:graphicFrameChg chg="modGraphic">
          <ac:chgData name="Ioannis Thermos" userId="0b87edb5547b8f91" providerId="LiveId" clId="{D5D737C2-9E22-485E-A5FD-A4CB95BF96DE}" dt="2024-04-23T12:55:02.616" v="132" actId="20577"/>
          <ac:graphicFrameMkLst>
            <pc:docMk/>
            <pc:sldMk cId="4177983065" sldId="280"/>
            <ac:graphicFrameMk id="8" creationId="{3856F8D7-4895-33E3-BF45-5AC041AE6F61}"/>
          </ac:graphicFrameMkLst>
        </pc:graphicFrameChg>
      </pc:sldChg>
      <pc:sldChg chg="modSp mod">
        <pc:chgData name="Ioannis Thermos" userId="0b87edb5547b8f91" providerId="LiveId" clId="{D5D737C2-9E22-485E-A5FD-A4CB95BF96DE}" dt="2024-04-23T13:18:17.544" v="387" actId="20577"/>
        <pc:sldMkLst>
          <pc:docMk/>
          <pc:sldMk cId="3289022047" sldId="281"/>
        </pc:sldMkLst>
        <pc:spChg chg="mod">
          <ac:chgData name="Ioannis Thermos" userId="0b87edb5547b8f91" providerId="LiveId" clId="{D5D737C2-9E22-485E-A5FD-A4CB95BF96DE}" dt="2024-04-23T13:16:35.736" v="377" actId="27636"/>
          <ac:spMkLst>
            <pc:docMk/>
            <pc:sldMk cId="3289022047" sldId="281"/>
            <ac:spMk id="2" creationId="{65D5EC79-12B8-B6FF-38CE-C0EE4D7F2CC3}"/>
          </ac:spMkLst>
        </pc:spChg>
        <pc:spChg chg="mod">
          <ac:chgData name="Ioannis Thermos" userId="0b87edb5547b8f91" providerId="LiveId" clId="{D5D737C2-9E22-485E-A5FD-A4CB95BF96DE}" dt="2024-04-23T13:18:17.544" v="387" actId="20577"/>
          <ac:spMkLst>
            <pc:docMk/>
            <pc:sldMk cId="3289022047" sldId="281"/>
            <ac:spMk id="8" creationId="{7ECA8F14-CBDA-8EDA-B75F-9D723E36FBB2}"/>
          </ac:spMkLst>
        </pc:spChg>
      </pc:sldChg>
      <pc:sldChg chg="modSp mod">
        <pc:chgData name="Ioannis Thermos" userId="0b87edb5547b8f91" providerId="LiveId" clId="{D5D737C2-9E22-485E-A5FD-A4CB95BF96DE}" dt="2024-04-23T13:15:13.729" v="371" actId="404"/>
        <pc:sldMkLst>
          <pc:docMk/>
          <pc:sldMk cId="1936135615" sldId="283"/>
        </pc:sldMkLst>
        <pc:spChg chg="mod">
          <ac:chgData name="Ioannis Thermos" userId="0b87edb5547b8f91" providerId="LiveId" clId="{D5D737C2-9E22-485E-A5FD-A4CB95BF96DE}" dt="2024-04-23T13:15:13.729" v="371" actId="404"/>
          <ac:spMkLst>
            <pc:docMk/>
            <pc:sldMk cId="1936135615" sldId="283"/>
            <ac:spMk id="12" creationId="{A7FD6981-0307-075D-6984-5A143021C761}"/>
          </ac:spMkLst>
        </pc:spChg>
      </pc:sldChg>
      <pc:sldChg chg="modSp mod">
        <pc:chgData name="Ioannis Thermos" userId="0b87edb5547b8f91" providerId="LiveId" clId="{D5D737C2-9E22-485E-A5FD-A4CB95BF96DE}" dt="2024-04-23T12:50:48.703" v="100" actId="123"/>
        <pc:sldMkLst>
          <pc:docMk/>
          <pc:sldMk cId="2503836792" sldId="284"/>
        </pc:sldMkLst>
        <pc:spChg chg="mod">
          <ac:chgData name="Ioannis Thermos" userId="0b87edb5547b8f91" providerId="LiveId" clId="{D5D737C2-9E22-485E-A5FD-A4CB95BF96DE}" dt="2024-04-23T12:50:43.558" v="99" actId="123"/>
          <ac:spMkLst>
            <pc:docMk/>
            <pc:sldMk cId="2503836792" sldId="284"/>
            <ac:spMk id="3" creationId="{F29EFB7F-26F5-B8B1-C3E6-A850E12B1C67}"/>
          </ac:spMkLst>
        </pc:spChg>
        <pc:spChg chg="mod">
          <ac:chgData name="Ioannis Thermos" userId="0b87edb5547b8f91" providerId="LiveId" clId="{D5D737C2-9E22-485E-A5FD-A4CB95BF96DE}" dt="2024-04-23T12:50:48.703" v="100" actId="123"/>
          <ac:spMkLst>
            <pc:docMk/>
            <pc:sldMk cId="2503836792" sldId="284"/>
            <ac:spMk id="4" creationId="{27860E00-3DE0-19FA-C204-5E86998A351F}"/>
          </ac:spMkLst>
        </pc:spChg>
      </pc:sldChg>
      <pc:sldChg chg="modSp mod">
        <pc:chgData name="Ioannis Thermos" userId="0b87edb5547b8f91" providerId="LiveId" clId="{D5D737C2-9E22-485E-A5FD-A4CB95BF96DE}" dt="2024-04-23T12:55:40.917" v="133" actId="123"/>
        <pc:sldMkLst>
          <pc:docMk/>
          <pc:sldMk cId="2239364651" sldId="286"/>
        </pc:sldMkLst>
        <pc:spChg chg="mod">
          <ac:chgData name="Ioannis Thermos" userId="0b87edb5547b8f91" providerId="LiveId" clId="{D5D737C2-9E22-485E-A5FD-A4CB95BF96DE}" dt="2024-04-23T12:55:40.917" v="133" actId="123"/>
          <ac:spMkLst>
            <pc:docMk/>
            <pc:sldMk cId="2239364651" sldId="286"/>
            <ac:spMk id="12" creationId="{A40075DB-EE7E-24CA-197F-FDBAF6F464CF}"/>
          </ac:spMkLst>
        </pc:spChg>
      </pc:sldChg>
      <pc:sldChg chg="modSp mod">
        <pc:chgData name="Ioannis Thermos" userId="0b87edb5547b8f91" providerId="LiveId" clId="{D5D737C2-9E22-485E-A5FD-A4CB95BF96DE}" dt="2024-04-23T12:56:54.842" v="164" actId="20577"/>
        <pc:sldMkLst>
          <pc:docMk/>
          <pc:sldMk cId="61077905" sldId="287"/>
        </pc:sldMkLst>
        <pc:spChg chg="mod">
          <ac:chgData name="Ioannis Thermos" userId="0b87edb5547b8f91" providerId="LiveId" clId="{D5D737C2-9E22-485E-A5FD-A4CB95BF96DE}" dt="2024-04-23T12:56:54.842" v="164" actId="20577"/>
          <ac:spMkLst>
            <pc:docMk/>
            <pc:sldMk cId="61077905" sldId="287"/>
            <ac:spMk id="5" creationId="{842F9FA0-D780-8775-FB02-524ADF885414}"/>
          </ac:spMkLst>
        </pc:spChg>
      </pc:sldChg>
      <pc:sldChg chg="modSp mod">
        <pc:chgData name="Ioannis Thermos" userId="0b87edb5547b8f91" providerId="LiveId" clId="{D5D737C2-9E22-485E-A5FD-A4CB95BF96DE}" dt="2024-04-23T13:16:12.301" v="374" actId="123"/>
        <pc:sldMkLst>
          <pc:docMk/>
          <pc:sldMk cId="1833233887" sldId="288"/>
        </pc:sldMkLst>
        <pc:spChg chg="mod">
          <ac:chgData name="Ioannis Thermos" userId="0b87edb5547b8f91" providerId="LiveId" clId="{D5D737C2-9E22-485E-A5FD-A4CB95BF96DE}" dt="2024-04-23T13:16:12.301" v="374" actId="123"/>
          <ac:spMkLst>
            <pc:docMk/>
            <pc:sldMk cId="1833233887" sldId="288"/>
            <ac:spMk id="9" creationId="{8A440222-1120-3D4A-B2E4-F4CE996283E6}"/>
          </ac:spMkLst>
        </pc:spChg>
      </pc:sldChg>
      <pc:sldChg chg="modSp mod">
        <pc:chgData name="Ioannis Thermos" userId="0b87edb5547b8f91" providerId="LiveId" clId="{D5D737C2-9E22-485E-A5FD-A4CB95BF96DE}" dt="2024-04-23T12:54:17.410" v="116" actId="20577"/>
        <pc:sldMkLst>
          <pc:docMk/>
          <pc:sldMk cId="1446100748" sldId="291"/>
        </pc:sldMkLst>
        <pc:spChg chg="mod">
          <ac:chgData name="Ioannis Thermos" userId="0b87edb5547b8f91" providerId="LiveId" clId="{D5D737C2-9E22-485E-A5FD-A4CB95BF96DE}" dt="2024-04-23T12:53:52.253" v="111" actId="20577"/>
          <ac:spMkLst>
            <pc:docMk/>
            <pc:sldMk cId="1446100748" sldId="291"/>
            <ac:spMk id="13" creationId="{6CE88A82-03E2-7F91-2A99-E514628A143A}"/>
          </ac:spMkLst>
        </pc:spChg>
        <pc:spChg chg="mod">
          <ac:chgData name="Ioannis Thermos" userId="0b87edb5547b8f91" providerId="LiveId" clId="{D5D737C2-9E22-485E-A5FD-A4CB95BF96DE}" dt="2024-04-23T12:54:17.410" v="116" actId="20577"/>
          <ac:spMkLst>
            <pc:docMk/>
            <pc:sldMk cId="1446100748" sldId="291"/>
            <ac:spMk id="19" creationId="{487128AB-6ED5-CAE8-C663-4CC01A4BA2EF}"/>
          </ac:spMkLst>
        </pc:spChg>
      </pc:sldChg>
      <pc:sldChg chg="modSp mod">
        <pc:chgData name="Ioannis Thermos" userId="0b87edb5547b8f91" providerId="LiveId" clId="{D5D737C2-9E22-485E-A5FD-A4CB95BF96DE}" dt="2024-04-23T13:18:49.455" v="393" actId="20577"/>
        <pc:sldMkLst>
          <pc:docMk/>
          <pc:sldMk cId="3306255859" sldId="293"/>
        </pc:sldMkLst>
        <pc:spChg chg="mod">
          <ac:chgData name="Ioannis Thermos" userId="0b87edb5547b8f91" providerId="LiveId" clId="{D5D737C2-9E22-485E-A5FD-A4CB95BF96DE}" dt="2024-04-23T13:18:24.954" v="389" actId="27636"/>
          <ac:spMkLst>
            <pc:docMk/>
            <pc:sldMk cId="3306255859" sldId="293"/>
            <ac:spMk id="2" creationId="{22D2FCC1-FB7F-79B7-D0A3-948CA2AE61D1}"/>
          </ac:spMkLst>
        </pc:spChg>
        <pc:spChg chg="mod">
          <ac:chgData name="Ioannis Thermos" userId="0b87edb5547b8f91" providerId="LiveId" clId="{D5D737C2-9E22-485E-A5FD-A4CB95BF96DE}" dt="2024-04-23T13:18:49.455" v="393" actId="20577"/>
          <ac:spMkLst>
            <pc:docMk/>
            <pc:sldMk cId="3306255859" sldId="293"/>
            <ac:spMk id="8" creationId="{9DD8897A-C5B5-F938-003E-3B60EE03488A}"/>
          </ac:spMkLst>
        </pc:spChg>
      </pc:sldChg>
      <pc:sldChg chg="modSp mod">
        <pc:chgData name="Ioannis Thermos" userId="0b87edb5547b8f91" providerId="LiveId" clId="{D5D737C2-9E22-485E-A5FD-A4CB95BF96DE}" dt="2024-04-23T13:21:10.690" v="413" actId="20577"/>
        <pc:sldMkLst>
          <pc:docMk/>
          <pc:sldMk cId="3440934530" sldId="294"/>
        </pc:sldMkLst>
        <pc:spChg chg="mod">
          <ac:chgData name="Ioannis Thermos" userId="0b87edb5547b8f91" providerId="LiveId" clId="{D5D737C2-9E22-485E-A5FD-A4CB95BF96DE}" dt="2024-04-23T13:20:16.894" v="402" actId="27636"/>
          <ac:spMkLst>
            <pc:docMk/>
            <pc:sldMk cId="3440934530" sldId="294"/>
            <ac:spMk id="2" creationId="{C59F205E-BB96-9FA9-0DB4-8728940F307B}"/>
          </ac:spMkLst>
        </pc:spChg>
        <pc:spChg chg="mod">
          <ac:chgData name="Ioannis Thermos" userId="0b87edb5547b8f91" providerId="LiveId" clId="{D5D737C2-9E22-485E-A5FD-A4CB95BF96DE}" dt="2024-04-23T13:21:10.690" v="413" actId="20577"/>
          <ac:spMkLst>
            <pc:docMk/>
            <pc:sldMk cId="3440934530" sldId="294"/>
            <ac:spMk id="8" creationId="{15B00A76-5E29-CB4F-F1DF-B25FB3AC302A}"/>
          </ac:spMkLst>
        </pc:spChg>
      </pc:sldChg>
      <pc:sldChg chg="modSp mod">
        <pc:chgData name="Ioannis Thermos" userId="0b87edb5547b8f91" providerId="LiveId" clId="{D5D737C2-9E22-485E-A5FD-A4CB95BF96DE}" dt="2024-04-23T13:20:08.735" v="400" actId="27636"/>
        <pc:sldMkLst>
          <pc:docMk/>
          <pc:sldMk cId="3291559289" sldId="295"/>
        </pc:sldMkLst>
        <pc:spChg chg="mod">
          <ac:chgData name="Ioannis Thermos" userId="0b87edb5547b8f91" providerId="LiveId" clId="{D5D737C2-9E22-485E-A5FD-A4CB95BF96DE}" dt="2024-04-23T13:20:08.735" v="400" actId="27636"/>
          <ac:spMkLst>
            <pc:docMk/>
            <pc:sldMk cId="3291559289" sldId="295"/>
            <ac:spMk id="2" creationId="{1D30714F-826C-FEBA-01B6-D43A4D5FDAAA}"/>
          </ac:spMkLst>
        </pc:spChg>
        <pc:spChg chg="mod">
          <ac:chgData name="Ioannis Thermos" userId="0b87edb5547b8f91" providerId="LiveId" clId="{D5D737C2-9E22-485E-A5FD-A4CB95BF96DE}" dt="2024-04-23T13:19:45.094" v="398" actId="20577"/>
          <ac:spMkLst>
            <pc:docMk/>
            <pc:sldMk cId="3291559289" sldId="295"/>
            <ac:spMk id="8" creationId="{6C1E7DE4-D33B-F86C-D603-C2DB6CDFFFF3}"/>
          </ac:spMkLst>
        </pc:spChg>
      </pc:sldChg>
      <pc:sldChg chg="modSp mod">
        <pc:chgData name="Ioannis Thermos" userId="0b87edb5547b8f91" providerId="LiveId" clId="{D5D737C2-9E22-485E-A5FD-A4CB95BF96DE}" dt="2024-04-23T12:51:25.260" v="102" actId="20577"/>
        <pc:sldMkLst>
          <pc:docMk/>
          <pc:sldMk cId="1814954976" sldId="296"/>
        </pc:sldMkLst>
        <pc:spChg chg="mod">
          <ac:chgData name="Ioannis Thermos" userId="0b87edb5547b8f91" providerId="LiveId" clId="{D5D737C2-9E22-485E-A5FD-A4CB95BF96DE}" dt="2024-04-23T12:51:25.260" v="102" actId="20577"/>
          <ac:spMkLst>
            <pc:docMk/>
            <pc:sldMk cId="1814954976" sldId="296"/>
            <ac:spMk id="13" creationId="{F6C2DEB7-C674-9317-DEC8-BE1CFA18CF5E}"/>
          </ac:spMkLst>
        </pc:spChg>
      </pc:sldChg>
      <pc:sldChg chg="modSp mod">
        <pc:chgData name="Ioannis Thermos" userId="0b87edb5547b8f91" providerId="LiveId" clId="{D5D737C2-9E22-485E-A5FD-A4CB95BF96DE}" dt="2024-04-23T12:52:15.724" v="105" actId="120"/>
        <pc:sldMkLst>
          <pc:docMk/>
          <pc:sldMk cId="3847609315" sldId="297"/>
        </pc:sldMkLst>
        <pc:spChg chg="mod">
          <ac:chgData name="Ioannis Thermos" userId="0b87edb5547b8f91" providerId="LiveId" clId="{D5D737C2-9E22-485E-A5FD-A4CB95BF96DE}" dt="2024-04-23T12:52:02.240" v="103" actId="14100"/>
          <ac:spMkLst>
            <pc:docMk/>
            <pc:sldMk cId="3847609315" sldId="297"/>
            <ac:spMk id="2" creationId="{451884EA-5006-C25A-C563-B6F0AA1250D7}"/>
          </ac:spMkLst>
        </pc:spChg>
        <pc:spChg chg="mod">
          <ac:chgData name="Ioannis Thermos" userId="0b87edb5547b8f91" providerId="LiveId" clId="{D5D737C2-9E22-485E-A5FD-A4CB95BF96DE}" dt="2024-04-23T12:52:15.724" v="105" actId="120"/>
          <ac:spMkLst>
            <pc:docMk/>
            <pc:sldMk cId="3847609315" sldId="297"/>
            <ac:spMk id="4" creationId="{A2DA3E10-5A02-8982-EE85-441F31AE748C}"/>
          </ac:spMkLst>
        </pc:spChg>
      </pc:sldChg>
      <pc:sldChg chg="modSp mod">
        <pc:chgData name="Ioannis Thermos" userId="0b87edb5547b8f91" providerId="LiveId" clId="{D5D737C2-9E22-485E-A5FD-A4CB95BF96DE}" dt="2024-04-23T13:06:22.721" v="228"/>
        <pc:sldMkLst>
          <pc:docMk/>
          <pc:sldMk cId="1272759213" sldId="301"/>
        </pc:sldMkLst>
        <pc:spChg chg="mod">
          <ac:chgData name="Ioannis Thermos" userId="0b87edb5547b8f91" providerId="LiveId" clId="{D5D737C2-9E22-485E-A5FD-A4CB95BF96DE}" dt="2024-04-23T13:03:32.481" v="199" actId="113"/>
          <ac:spMkLst>
            <pc:docMk/>
            <pc:sldMk cId="1272759213" sldId="301"/>
            <ac:spMk id="5" creationId="{0A867B24-31D4-5231-A946-4C13EC8815A7}"/>
          </ac:spMkLst>
        </pc:spChg>
        <pc:spChg chg="mod">
          <ac:chgData name="Ioannis Thermos" userId="0b87edb5547b8f91" providerId="LiveId" clId="{D5D737C2-9E22-485E-A5FD-A4CB95BF96DE}" dt="2024-04-23T13:06:22.721" v="228"/>
          <ac:spMkLst>
            <pc:docMk/>
            <pc:sldMk cId="1272759213" sldId="301"/>
            <ac:spMk id="8" creationId="{764F8D1E-3836-83A4-EBF1-9CACA1FD5F0E}"/>
          </ac:spMkLst>
        </pc:spChg>
      </pc:sldChg>
      <pc:sldChg chg="modSp mod">
        <pc:chgData name="Ioannis Thermos" userId="0b87edb5547b8f91" providerId="LiveId" clId="{D5D737C2-9E22-485E-A5FD-A4CB95BF96DE}" dt="2024-04-23T13:06:58.081" v="245" actId="14100"/>
        <pc:sldMkLst>
          <pc:docMk/>
          <pc:sldMk cId="2972899225" sldId="302"/>
        </pc:sldMkLst>
        <pc:spChg chg="mod">
          <ac:chgData name="Ioannis Thermos" userId="0b87edb5547b8f91" providerId="LiveId" clId="{D5D737C2-9E22-485E-A5FD-A4CB95BF96DE}" dt="2024-04-23T13:03:43.189" v="200"/>
          <ac:spMkLst>
            <pc:docMk/>
            <pc:sldMk cId="2972899225" sldId="302"/>
            <ac:spMk id="3" creationId="{C13EEB30-7082-F6AF-2D4B-88CA6727136F}"/>
          </ac:spMkLst>
        </pc:spChg>
        <pc:spChg chg="mod">
          <ac:chgData name="Ioannis Thermos" userId="0b87edb5547b8f91" providerId="LiveId" clId="{D5D737C2-9E22-485E-A5FD-A4CB95BF96DE}" dt="2024-04-23T13:06:58.081" v="245" actId="14100"/>
          <ac:spMkLst>
            <pc:docMk/>
            <pc:sldMk cId="2972899225" sldId="302"/>
            <ac:spMk id="8" creationId="{A53DCDCC-8279-70AF-5719-D3AD63A111C8}"/>
          </ac:spMkLst>
        </pc:spChg>
      </pc:sldChg>
      <pc:sldChg chg="modSp mod">
        <pc:chgData name="Ioannis Thermos" userId="0b87edb5547b8f91" providerId="LiveId" clId="{D5D737C2-9E22-485E-A5FD-A4CB95BF96DE}" dt="2024-04-23T13:07:20.550" v="249" actId="20577"/>
        <pc:sldMkLst>
          <pc:docMk/>
          <pc:sldMk cId="1398607223" sldId="303"/>
        </pc:sldMkLst>
        <pc:spChg chg="mod">
          <ac:chgData name="Ioannis Thermos" userId="0b87edb5547b8f91" providerId="LiveId" clId="{D5D737C2-9E22-485E-A5FD-A4CB95BF96DE}" dt="2024-04-23T13:03:46.756" v="201"/>
          <ac:spMkLst>
            <pc:docMk/>
            <pc:sldMk cId="1398607223" sldId="303"/>
            <ac:spMk id="3" creationId="{BE6C7BF1-DA7D-BC3D-EE4A-FDDDFED82668}"/>
          </ac:spMkLst>
        </pc:spChg>
        <pc:spChg chg="mod">
          <ac:chgData name="Ioannis Thermos" userId="0b87edb5547b8f91" providerId="LiveId" clId="{D5D737C2-9E22-485E-A5FD-A4CB95BF96DE}" dt="2024-04-23T13:07:20.550" v="249" actId="20577"/>
          <ac:spMkLst>
            <pc:docMk/>
            <pc:sldMk cId="1398607223" sldId="303"/>
            <ac:spMk id="8" creationId="{D26BAC8C-B487-AC77-59DA-411DB68F076D}"/>
          </ac:spMkLst>
        </pc:spChg>
      </pc:sldChg>
      <pc:sldChg chg="modSp mod">
        <pc:chgData name="Ioannis Thermos" userId="0b87edb5547b8f91" providerId="LiveId" clId="{D5D737C2-9E22-485E-A5FD-A4CB95BF96DE}" dt="2024-04-23T13:07:50.798" v="254" actId="20577"/>
        <pc:sldMkLst>
          <pc:docMk/>
          <pc:sldMk cId="1386791800" sldId="304"/>
        </pc:sldMkLst>
        <pc:spChg chg="mod">
          <ac:chgData name="Ioannis Thermos" userId="0b87edb5547b8f91" providerId="LiveId" clId="{D5D737C2-9E22-485E-A5FD-A4CB95BF96DE}" dt="2024-04-23T13:07:37.598" v="251" actId="1076"/>
          <ac:spMkLst>
            <pc:docMk/>
            <pc:sldMk cId="1386791800" sldId="304"/>
            <ac:spMk id="2" creationId="{4686BDCD-1BE0-D39F-B51C-F8B3E9FF4930}"/>
          </ac:spMkLst>
        </pc:spChg>
        <pc:spChg chg="mod">
          <ac:chgData name="Ioannis Thermos" userId="0b87edb5547b8f91" providerId="LiveId" clId="{D5D737C2-9E22-485E-A5FD-A4CB95BF96DE}" dt="2024-04-23T13:03:51.190" v="202"/>
          <ac:spMkLst>
            <pc:docMk/>
            <pc:sldMk cId="1386791800" sldId="304"/>
            <ac:spMk id="3" creationId="{36814396-3D33-49A8-BEF1-C5AB20E1D8F5}"/>
          </ac:spMkLst>
        </pc:spChg>
        <pc:spChg chg="mod">
          <ac:chgData name="Ioannis Thermos" userId="0b87edb5547b8f91" providerId="LiveId" clId="{D5D737C2-9E22-485E-A5FD-A4CB95BF96DE}" dt="2024-04-23T13:07:50.798" v="254" actId="20577"/>
          <ac:spMkLst>
            <pc:docMk/>
            <pc:sldMk cId="1386791800" sldId="304"/>
            <ac:spMk id="8" creationId="{83735466-B59D-0CA5-DD99-13BA03B715C6}"/>
          </ac:spMkLst>
        </pc:spChg>
        <pc:picChg chg="mod">
          <ac:chgData name="Ioannis Thermos" userId="0b87edb5547b8f91" providerId="LiveId" clId="{D5D737C2-9E22-485E-A5FD-A4CB95BF96DE}" dt="2024-04-23T13:07:43.647" v="252" actId="1076"/>
          <ac:picMkLst>
            <pc:docMk/>
            <pc:sldMk cId="1386791800" sldId="304"/>
            <ac:picMk id="6" creationId="{0C810B86-3F73-DA46-2032-37CDC55F5A4A}"/>
          </ac:picMkLst>
        </pc:picChg>
      </pc:sldChg>
      <pc:sldChg chg="modSp mod">
        <pc:chgData name="Ioannis Thermos" userId="0b87edb5547b8f91" providerId="LiveId" clId="{D5D737C2-9E22-485E-A5FD-A4CB95BF96DE}" dt="2024-04-23T13:11:13.769" v="300" actId="20577"/>
        <pc:sldMkLst>
          <pc:docMk/>
          <pc:sldMk cId="1858093548" sldId="305"/>
        </pc:sldMkLst>
        <pc:spChg chg="mod">
          <ac:chgData name="Ioannis Thermos" userId="0b87edb5547b8f91" providerId="LiveId" clId="{D5D737C2-9E22-485E-A5FD-A4CB95BF96DE}" dt="2024-04-23T13:08:03.559" v="256" actId="1076"/>
          <ac:spMkLst>
            <pc:docMk/>
            <pc:sldMk cId="1858093548" sldId="305"/>
            <ac:spMk id="2" creationId="{4B15DC6A-55EA-8F5B-16F2-A9F590713A74}"/>
          </ac:spMkLst>
        </pc:spChg>
        <pc:spChg chg="mod">
          <ac:chgData name="Ioannis Thermos" userId="0b87edb5547b8f91" providerId="LiveId" clId="{D5D737C2-9E22-485E-A5FD-A4CB95BF96DE}" dt="2024-04-23T13:03:55.568" v="203"/>
          <ac:spMkLst>
            <pc:docMk/>
            <pc:sldMk cId="1858093548" sldId="305"/>
            <ac:spMk id="3" creationId="{EED008DA-D8FE-CD9C-72FB-700F90AAAC12}"/>
          </ac:spMkLst>
        </pc:spChg>
        <pc:spChg chg="mod">
          <ac:chgData name="Ioannis Thermos" userId="0b87edb5547b8f91" providerId="LiveId" clId="{D5D737C2-9E22-485E-A5FD-A4CB95BF96DE}" dt="2024-04-23T13:11:13.769" v="300" actId="20577"/>
          <ac:spMkLst>
            <pc:docMk/>
            <pc:sldMk cId="1858093548" sldId="305"/>
            <ac:spMk id="8" creationId="{A7750A1D-3668-B913-5380-A9AF02753F57}"/>
          </ac:spMkLst>
        </pc:spChg>
        <pc:picChg chg="mod">
          <ac:chgData name="Ioannis Thermos" userId="0b87edb5547b8f91" providerId="LiveId" clId="{D5D737C2-9E22-485E-A5FD-A4CB95BF96DE}" dt="2024-04-23T13:08:07.575" v="257" actId="1076"/>
          <ac:picMkLst>
            <pc:docMk/>
            <pc:sldMk cId="1858093548" sldId="305"/>
            <ac:picMk id="6" creationId="{D758ED72-2F83-6526-AAFA-01F00E6B86CF}"/>
          </ac:picMkLst>
        </pc:picChg>
      </pc:sldChg>
      <pc:sldChg chg="modSp mod">
        <pc:chgData name="Ioannis Thermos" userId="0b87edb5547b8f91" providerId="LiveId" clId="{D5D737C2-9E22-485E-A5FD-A4CB95BF96DE}" dt="2024-04-23T13:15:43.912" v="373" actId="27636"/>
        <pc:sldMkLst>
          <pc:docMk/>
          <pc:sldMk cId="1550683735" sldId="306"/>
        </pc:sldMkLst>
        <pc:spChg chg="mod">
          <ac:chgData name="Ioannis Thermos" userId="0b87edb5547b8f91" providerId="LiveId" clId="{D5D737C2-9E22-485E-A5FD-A4CB95BF96DE}" dt="2024-04-23T13:15:43.912" v="373" actId="27636"/>
          <ac:spMkLst>
            <pc:docMk/>
            <pc:sldMk cId="1550683735" sldId="306"/>
            <ac:spMk id="2" creationId="{C41F358D-641B-6938-E908-175E2D3EB40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95AAB-7A96-408F-B930-140862423200}"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n-GB"/>
        </a:p>
      </dgm:t>
    </dgm:pt>
    <dgm:pt modelId="{03BA159E-19BF-4CD9-82C7-17CF2F7CF078}">
      <dgm:prSet phldrT="[Testo]"/>
      <dgm:spPr/>
      <dgm:t>
        <a:bodyPr/>
        <a:lstStyle/>
        <a:p>
          <a:r>
            <a:rPr lang="en-GB" dirty="0"/>
            <a:t>Φάση Ι</a:t>
          </a:r>
        </a:p>
      </dgm:t>
    </dgm:pt>
    <dgm:pt modelId="{F113BA7C-D68C-4B3F-A2E4-9B0E5498FD64}" type="parTrans" cxnId="{BAF1E688-F807-4084-8D6F-B10346075DB2}">
      <dgm:prSet/>
      <dgm:spPr/>
      <dgm:t>
        <a:bodyPr/>
        <a:lstStyle/>
        <a:p>
          <a:endParaRPr lang="en-GB"/>
        </a:p>
      </dgm:t>
    </dgm:pt>
    <dgm:pt modelId="{C8FAA8F4-92D3-4B87-BFEA-02D304426A06}" type="sibTrans" cxnId="{BAF1E688-F807-4084-8D6F-B10346075DB2}">
      <dgm:prSet/>
      <dgm:spPr/>
      <dgm:t>
        <a:bodyPr/>
        <a:lstStyle/>
        <a:p>
          <a:endParaRPr lang="en-GB"/>
        </a:p>
      </dgm:t>
    </dgm:pt>
    <dgm:pt modelId="{E09366C4-7D1A-4F18-8A0F-F2909AFE6F1B}">
      <dgm:prSet phldrT="[Testo]"/>
      <dgm:spPr/>
      <dgm:t>
        <a:bodyPr/>
        <a:lstStyle/>
        <a:p>
          <a:r>
            <a:rPr lang="en-GB" dirty="0"/>
            <a:t>Φάση ΙΙ</a:t>
          </a:r>
        </a:p>
      </dgm:t>
    </dgm:pt>
    <dgm:pt modelId="{94506BB1-FF1E-4714-B79E-AA2136A77250}" type="parTrans" cxnId="{491A941A-A27A-464F-B8E9-0EBFF27FFAFA}">
      <dgm:prSet/>
      <dgm:spPr/>
      <dgm:t>
        <a:bodyPr/>
        <a:lstStyle/>
        <a:p>
          <a:endParaRPr lang="en-GB"/>
        </a:p>
      </dgm:t>
    </dgm:pt>
    <dgm:pt modelId="{DC579F0A-53EC-4EBB-BDD8-9CFC85F3E134}" type="sibTrans" cxnId="{491A941A-A27A-464F-B8E9-0EBFF27FFAFA}">
      <dgm:prSet/>
      <dgm:spPr/>
      <dgm:t>
        <a:bodyPr/>
        <a:lstStyle/>
        <a:p>
          <a:endParaRPr lang="en-GB"/>
        </a:p>
      </dgm:t>
    </dgm:pt>
    <dgm:pt modelId="{27A8E15F-F5BD-4F47-A67E-BCD3979183C7}">
      <dgm:prSet phldrT="[Testo]"/>
      <dgm:spPr/>
      <dgm:t>
        <a:bodyPr/>
        <a:lstStyle/>
        <a:p>
          <a:r>
            <a:rPr lang="en-GB" dirty="0"/>
            <a:t>Φάση III</a:t>
          </a:r>
        </a:p>
      </dgm:t>
    </dgm:pt>
    <dgm:pt modelId="{F0741F5E-F69C-4ADC-B1B6-12BF7B4DABF7}" type="parTrans" cxnId="{A1690A5E-6837-4878-A330-67A7265D7EE5}">
      <dgm:prSet/>
      <dgm:spPr/>
      <dgm:t>
        <a:bodyPr/>
        <a:lstStyle/>
        <a:p>
          <a:endParaRPr lang="en-GB"/>
        </a:p>
      </dgm:t>
    </dgm:pt>
    <dgm:pt modelId="{925C91DF-76FD-4B64-BD0A-497941CBE2EC}" type="sibTrans" cxnId="{A1690A5E-6837-4878-A330-67A7265D7EE5}">
      <dgm:prSet/>
      <dgm:spPr/>
      <dgm:t>
        <a:bodyPr/>
        <a:lstStyle/>
        <a:p>
          <a:endParaRPr lang="en-GB"/>
        </a:p>
      </dgm:t>
    </dgm:pt>
    <dgm:pt modelId="{D1DE26DB-A980-44DB-82CC-CAECBBAEDC86}">
      <dgm:prSet phldrT="[Testo]"/>
      <dgm:spPr/>
      <dgm:t>
        <a:bodyPr/>
        <a:lstStyle/>
        <a:p>
          <a:r>
            <a:rPr lang="en-GB" dirty="0"/>
            <a:t>1 Πρώτη ύλη</a:t>
          </a:r>
        </a:p>
      </dgm:t>
    </dgm:pt>
    <dgm:pt modelId="{A4BF95BE-3AC0-4557-89A0-E2ECD971DD8A}" type="parTrans" cxnId="{EA5A5047-B52A-40E1-9466-BEE9BAF1F839}">
      <dgm:prSet/>
      <dgm:spPr/>
      <dgm:t>
        <a:bodyPr/>
        <a:lstStyle/>
        <a:p>
          <a:endParaRPr lang="en-GB"/>
        </a:p>
      </dgm:t>
    </dgm:pt>
    <dgm:pt modelId="{C491FF16-75A2-4638-BE4A-54F4DE5FD174}" type="sibTrans" cxnId="{EA5A5047-B52A-40E1-9466-BEE9BAF1F839}">
      <dgm:prSet/>
      <dgm:spPr/>
      <dgm:t>
        <a:bodyPr/>
        <a:lstStyle/>
        <a:p>
          <a:endParaRPr lang="en-GB"/>
        </a:p>
      </dgm:t>
    </dgm:pt>
    <dgm:pt modelId="{EA1CA4F2-5972-441A-B5E2-131AE1960DF2}">
      <dgm:prSet phldrT="[Testo]"/>
      <dgm:spPr/>
      <dgm:t>
        <a:bodyPr/>
        <a:lstStyle/>
        <a:p>
          <a:r>
            <a:rPr lang="en-GB" dirty="0"/>
            <a:t>1 Διαδικασία</a:t>
          </a:r>
        </a:p>
      </dgm:t>
    </dgm:pt>
    <dgm:pt modelId="{8CB315E7-1934-4599-8720-562DF538F3EE}" type="parTrans" cxnId="{D5C3C715-090A-4CC1-BE51-B923D00EB088}">
      <dgm:prSet/>
      <dgm:spPr/>
      <dgm:t>
        <a:bodyPr/>
        <a:lstStyle/>
        <a:p>
          <a:endParaRPr lang="en-GB"/>
        </a:p>
      </dgm:t>
    </dgm:pt>
    <dgm:pt modelId="{DA245E11-E6A5-40F1-BDAB-50176D7D4D6A}" type="sibTrans" cxnId="{D5C3C715-090A-4CC1-BE51-B923D00EB088}">
      <dgm:prSet/>
      <dgm:spPr/>
      <dgm:t>
        <a:bodyPr/>
        <a:lstStyle/>
        <a:p>
          <a:endParaRPr lang="en-GB"/>
        </a:p>
      </dgm:t>
    </dgm:pt>
    <dgm:pt modelId="{940A252E-391E-4022-997D-1ABA766C707B}">
      <dgm:prSet phldrT="[Testo]"/>
      <dgm:spPr/>
      <dgm:t>
        <a:bodyPr/>
        <a:lstStyle/>
        <a:p>
          <a:r>
            <a:rPr lang="en-GB"/>
            <a:t>1 προϊόν</a:t>
          </a:r>
          <a:endParaRPr lang="en-GB" dirty="0"/>
        </a:p>
      </dgm:t>
    </dgm:pt>
    <dgm:pt modelId="{1DB6F856-EC13-412B-80F1-3D1407D4F6B7}" type="parTrans" cxnId="{E7B6D61E-A260-40C1-9667-FAECFE2D2318}">
      <dgm:prSet/>
      <dgm:spPr/>
      <dgm:t>
        <a:bodyPr/>
        <a:lstStyle/>
        <a:p>
          <a:endParaRPr lang="en-GB"/>
        </a:p>
      </dgm:t>
    </dgm:pt>
    <dgm:pt modelId="{BFFFFE1A-2FCA-49B5-B2D5-8450A3ADB858}" type="sibTrans" cxnId="{E7B6D61E-A260-40C1-9667-FAECFE2D2318}">
      <dgm:prSet/>
      <dgm:spPr/>
      <dgm:t>
        <a:bodyPr/>
        <a:lstStyle/>
        <a:p>
          <a:endParaRPr lang="en-GB"/>
        </a:p>
      </dgm:t>
    </dgm:pt>
    <dgm:pt modelId="{B8456F8C-A341-4602-A9F9-C3B9EE205F70}">
      <dgm:prSet phldrT="[Testo]"/>
      <dgm:spPr/>
      <dgm:t>
        <a:bodyPr/>
        <a:lstStyle/>
        <a:p>
          <a:r>
            <a:rPr lang="en-GB" dirty="0"/>
            <a:t>1 Πρώτη ύλη</a:t>
          </a:r>
        </a:p>
      </dgm:t>
    </dgm:pt>
    <dgm:pt modelId="{DB66BB0B-B9D0-4E16-B46B-AFD559160C56}" type="parTrans" cxnId="{C64F91EA-7B5B-45A4-8852-73BDCB797F3D}">
      <dgm:prSet/>
      <dgm:spPr/>
      <dgm:t>
        <a:bodyPr/>
        <a:lstStyle/>
        <a:p>
          <a:endParaRPr lang="en-GB"/>
        </a:p>
      </dgm:t>
    </dgm:pt>
    <dgm:pt modelId="{72D18F07-1EF8-495D-AD57-4B41D8923FDB}" type="sibTrans" cxnId="{C64F91EA-7B5B-45A4-8852-73BDCB797F3D}">
      <dgm:prSet/>
      <dgm:spPr/>
      <dgm:t>
        <a:bodyPr/>
        <a:lstStyle/>
        <a:p>
          <a:endParaRPr lang="en-GB"/>
        </a:p>
      </dgm:t>
    </dgm:pt>
    <dgm:pt modelId="{3C9E2CFD-5E08-47FA-B2B7-84771733B60A}">
      <dgm:prSet phldrT="[Testo]"/>
      <dgm:spPr/>
      <dgm:t>
        <a:bodyPr/>
        <a:lstStyle/>
        <a:p>
          <a:r>
            <a:rPr lang="en-GB" dirty="0"/>
            <a:t>1 Διαδικασία + Διαδικασίες προστιθέμενης αξίας</a:t>
          </a:r>
        </a:p>
      </dgm:t>
    </dgm:pt>
    <dgm:pt modelId="{1839A1B0-9B93-4301-8D7A-8F775E6D32AB}" type="parTrans" cxnId="{23180C4B-D11B-45C1-803B-A52FB1C56361}">
      <dgm:prSet/>
      <dgm:spPr/>
      <dgm:t>
        <a:bodyPr/>
        <a:lstStyle/>
        <a:p>
          <a:endParaRPr lang="en-GB"/>
        </a:p>
      </dgm:t>
    </dgm:pt>
    <dgm:pt modelId="{D2CA223A-04B8-4A93-BF5E-1CFF69CB1711}" type="sibTrans" cxnId="{23180C4B-D11B-45C1-803B-A52FB1C56361}">
      <dgm:prSet/>
      <dgm:spPr/>
      <dgm:t>
        <a:bodyPr/>
        <a:lstStyle/>
        <a:p>
          <a:endParaRPr lang="en-GB"/>
        </a:p>
      </dgm:t>
    </dgm:pt>
    <dgm:pt modelId="{114D0145-ED7B-454A-B560-80C7665DF724}">
      <dgm:prSet phldrT="[Testo]"/>
      <dgm:spPr/>
      <dgm:t>
        <a:bodyPr/>
        <a:lstStyle/>
        <a:p>
          <a:r>
            <a:rPr lang="en-GB" dirty="0"/>
            <a:t>Περισσότερα από 1 προϊόντα</a:t>
          </a:r>
        </a:p>
      </dgm:t>
    </dgm:pt>
    <dgm:pt modelId="{5E29F4D1-AD87-4BA9-91FE-E90C376A3612}" type="parTrans" cxnId="{B22265DE-4D72-4477-A3DC-2487B8599076}">
      <dgm:prSet/>
      <dgm:spPr/>
      <dgm:t>
        <a:bodyPr/>
        <a:lstStyle/>
        <a:p>
          <a:endParaRPr lang="en-GB"/>
        </a:p>
      </dgm:t>
    </dgm:pt>
    <dgm:pt modelId="{C37C650D-E22A-48EE-8C5A-E3939A05C0DD}" type="sibTrans" cxnId="{B22265DE-4D72-4477-A3DC-2487B8599076}">
      <dgm:prSet/>
      <dgm:spPr/>
      <dgm:t>
        <a:bodyPr/>
        <a:lstStyle/>
        <a:p>
          <a:endParaRPr lang="en-GB"/>
        </a:p>
      </dgm:t>
    </dgm:pt>
    <dgm:pt modelId="{9735BBA2-08F6-401B-92B9-7A16690BFE67}">
      <dgm:prSet phldrT="[Testo]"/>
      <dgm:spPr/>
      <dgm:t>
        <a:bodyPr/>
        <a:lstStyle/>
        <a:p>
          <a:r>
            <a:rPr lang="en-GB" dirty="0"/>
            <a:t>Αρκετές πρώτες ύλες</a:t>
          </a:r>
        </a:p>
      </dgm:t>
    </dgm:pt>
    <dgm:pt modelId="{012A274A-3C58-4CE4-A434-3DB3767F9EAA}" type="parTrans" cxnId="{EFDDC23A-A112-4691-B60F-FA3644CA3422}">
      <dgm:prSet/>
      <dgm:spPr/>
      <dgm:t>
        <a:bodyPr/>
        <a:lstStyle/>
        <a:p>
          <a:endParaRPr lang="en-GB"/>
        </a:p>
      </dgm:t>
    </dgm:pt>
    <dgm:pt modelId="{F0F41410-6B1F-4832-9472-58BAB885CEA9}" type="sibTrans" cxnId="{EFDDC23A-A112-4691-B60F-FA3644CA3422}">
      <dgm:prSet/>
      <dgm:spPr/>
      <dgm:t>
        <a:bodyPr/>
        <a:lstStyle/>
        <a:p>
          <a:endParaRPr lang="en-GB"/>
        </a:p>
      </dgm:t>
    </dgm:pt>
    <dgm:pt modelId="{8C8287E9-063E-45AA-8E70-AD444DA85541}">
      <dgm:prSet phldrT="[Testo]"/>
      <dgm:spPr/>
      <dgm:t>
        <a:bodyPr/>
        <a:lstStyle/>
        <a:p>
          <a:r>
            <a:rPr lang="en-GB" dirty="0"/>
            <a:t>Διάφορες διαδικασίες</a:t>
          </a:r>
        </a:p>
      </dgm:t>
    </dgm:pt>
    <dgm:pt modelId="{6E7FA572-E50D-4AB0-B097-BBDF384854DB}" type="parTrans" cxnId="{435A43F0-8CD8-47A1-BDEF-9DE54190E5EE}">
      <dgm:prSet/>
      <dgm:spPr/>
      <dgm:t>
        <a:bodyPr/>
        <a:lstStyle/>
        <a:p>
          <a:endParaRPr lang="en-GB"/>
        </a:p>
      </dgm:t>
    </dgm:pt>
    <dgm:pt modelId="{63735F84-C5F3-4871-932C-DA16E4B057E4}" type="sibTrans" cxnId="{435A43F0-8CD8-47A1-BDEF-9DE54190E5EE}">
      <dgm:prSet/>
      <dgm:spPr/>
      <dgm:t>
        <a:bodyPr/>
        <a:lstStyle/>
        <a:p>
          <a:endParaRPr lang="en-GB"/>
        </a:p>
      </dgm:t>
    </dgm:pt>
    <dgm:pt modelId="{7DDE1E41-B9D2-4968-988F-D7A4AE6054A7}">
      <dgm:prSet phldrT="[Testo]"/>
      <dgm:spPr/>
      <dgm:t>
        <a:bodyPr/>
        <a:lstStyle/>
        <a:p>
          <a:r>
            <a:rPr lang="en-GB" dirty="0"/>
            <a:t>Διάφορα προϊόντα</a:t>
          </a:r>
        </a:p>
      </dgm:t>
    </dgm:pt>
    <dgm:pt modelId="{D90FB90C-98A2-44CB-B851-53BF802606B6}" type="parTrans" cxnId="{3AE6D17D-020F-4A91-8DE6-DF7C509224D5}">
      <dgm:prSet/>
      <dgm:spPr/>
      <dgm:t>
        <a:bodyPr/>
        <a:lstStyle/>
        <a:p>
          <a:endParaRPr lang="en-GB"/>
        </a:p>
      </dgm:t>
    </dgm:pt>
    <dgm:pt modelId="{8E55E398-9C0F-4306-AF14-8D0878D87CBE}" type="sibTrans" cxnId="{3AE6D17D-020F-4A91-8DE6-DF7C509224D5}">
      <dgm:prSet/>
      <dgm:spPr/>
      <dgm:t>
        <a:bodyPr/>
        <a:lstStyle/>
        <a:p>
          <a:endParaRPr lang="en-GB"/>
        </a:p>
      </dgm:t>
    </dgm:pt>
    <dgm:pt modelId="{5A38BF1E-97CB-4ED5-B310-03F0B1AEE071}" type="pres">
      <dgm:prSet presAssocID="{29995AAB-7A96-408F-B930-140862423200}" presName="rootnode" presStyleCnt="0">
        <dgm:presLayoutVars>
          <dgm:chMax/>
          <dgm:chPref/>
          <dgm:dir/>
          <dgm:animLvl val="lvl"/>
        </dgm:presLayoutVars>
      </dgm:prSet>
      <dgm:spPr/>
    </dgm:pt>
    <dgm:pt modelId="{6D9C1855-CA93-444F-B806-29A26CDBBDD0}" type="pres">
      <dgm:prSet presAssocID="{03BA159E-19BF-4CD9-82C7-17CF2F7CF078}" presName="composite" presStyleCnt="0"/>
      <dgm:spPr/>
    </dgm:pt>
    <dgm:pt modelId="{654B3707-E3CA-4356-9EAB-2C1FF85E3224}" type="pres">
      <dgm:prSet presAssocID="{03BA159E-19BF-4CD9-82C7-17CF2F7CF078}" presName="LShape" presStyleLbl="alignNode1" presStyleIdx="0" presStyleCnt="5"/>
      <dgm:spPr/>
    </dgm:pt>
    <dgm:pt modelId="{2D4D2442-E547-400E-8359-BE3783E7447A}" type="pres">
      <dgm:prSet presAssocID="{03BA159E-19BF-4CD9-82C7-17CF2F7CF078}" presName="ParentText" presStyleLbl="revTx" presStyleIdx="0" presStyleCnt="3">
        <dgm:presLayoutVars>
          <dgm:chMax val="0"/>
          <dgm:chPref val="0"/>
          <dgm:bulletEnabled val="1"/>
        </dgm:presLayoutVars>
      </dgm:prSet>
      <dgm:spPr/>
    </dgm:pt>
    <dgm:pt modelId="{2FE5A521-60FD-45D2-A268-CB18D14063D1}" type="pres">
      <dgm:prSet presAssocID="{03BA159E-19BF-4CD9-82C7-17CF2F7CF078}" presName="Triangle" presStyleLbl="alignNode1" presStyleIdx="1" presStyleCnt="5"/>
      <dgm:spPr/>
    </dgm:pt>
    <dgm:pt modelId="{F824CFF4-1B49-4554-9FBC-6F1D6F48EB36}" type="pres">
      <dgm:prSet presAssocID="{C8FAA8F4-92D3-4B87-BFEA-02D304426A06}" presName="sibTrans" presStyleCnt="0"/>
      <dgm:spPr/>
    </dgm:pt>
    <dgm:pt modelId="{D6A3C92C-7CC7-4FCF-9A83-D043F91B674A}" type="pres">
      <dgm:prSet presAssocID="{C8FAA8F4-92D3-4B87-BFEA-02D304426A06}" presName="space" presStyleCnt="0"/>
      <dgm:spPr/>
    </dgm:pt>
    <dgm:pt modelId="{F3E9749D-3E0F-4DB4-82EE-7AB974CAB444}" type="pres">
      <dgm:prSet presAssocID="{E09366C4-7D1A-4F18-8A0F-F2909AFE6F1B}" presName="composite" presStyleCnt="0"/>
      <dgm:spPr/>
    </dgm:pt>
    <dgm:pt modelId="{AFC6A368-B345-418E-83B3-351CA79AF621}" type="pres">
      <dgm:prSet presAssocID="{E09366C4-7D1A-4F18-8A0F-F2909AFE6F1B}" presName="LShape" presStyleLbl="alignNode1" presStyleIdx="2" presStyleCnt="5"/>
      <dgm:spPr/>
    </dgm:pt>
    <dgm:pt modelId="{B8336580-EADD-417F-A514-143BBB88F2D6}" type="pres">
      <dgm:prSet presAssocID="{E09366C4-7D1A-4F18-8A0F-F2909AFE6F1B}" presName="ParentText" presStyleLbl="revTx" presStyleIdx="1" presStyleCnt="3">
        <dgm:presLayoutVars>
          <dgm:chMax val="0"/>
          <dgm:chPref val="0"/>
          <dgm:bulletEnabled val="1"/>
        </dgm:presLayoutVars>
      </dgm:prSet>
      <dgm:spPr/>
    </dgm:pt>
    <dgm:pt modelId="{7E4C5038-8137-409E-9BA4-A1932125F1A4}" type="pres">
      <dgm:prSet presAssocID="{E09366C4-7D1A-4F18-8A0F-F2909AFE6F1B}" presName="Triangle" presStyleLbl="alignNode1" presStyleIdx="3" presStyleCnt="5"/>
      <dgm:spPr/>
    </dgm:pt>
    <dgm:pt modelId="{27D89595-2834-4DDF-BDCA-18FAC5163AB7}" type="pres">
      <dgm:prSet presAssocID="{DC579F0A-53EC-4EBB-BDD8-9CFC85F3E134}" presName="sibTrans" presStyleCnt="0"/>
      <dgm:spPr/>
    </dgm:pt>
    <dgm:pt modelId="{4CEBC0D5-163A-4EFC-ABBB-AEE12E4CB403}" type="pres">
      <dgm:prSet presAssocID="{DC579F0A-53EC-4EBB-BDD8-9CFC85F3E134}" presName="space" presStyleCnt="0"/>
      <dgm:spPr/>
    </dgm:pt>
    <dgm:pt modelId="{50FB4FDE-EE5E-40B9-950A-F497D8C59776}" type="pres">
      <dgm:prSet presAssocID="{27A8E15F-F5BD-4F47-A67E-BCD3979183C7}" presName="composite" presStyleCnt="0"/>
      <dgm:spPr/>
    </dgm:pt>
    <dgm:pt modelId="{7E7E483D-9FCA-43C7-B7C4-4F23C2EDD75F}" type="pres">
      <dgm:prSet presAssocID="{27A8E15F-F5BD-4F47-A67E-BCD3979183C7}" presName="LShape" presStyleLbl="alignNode1" presStyleIdx="4" presStyleCnt="5"/>
      <dgm:spPr/>
    </dgm:pt>
    <dgm:pt modelId="{B4652B5F-BA74-423F-95FF-AEC3FE428EF5}" type="pres">
      <dgm:prSet presAssocID="{27A8E15F-F5BD-4F47-A67E-BCD3979183C7}" presName="ParentText" presStyleLbl="revTx" presStyleIdx="2" presStyleCnt="3">
        <dgm:presLayoutVars>
          <dgm:chMax val="0"/>
          <dgm:chPref val="0"/>
          <dgm:bulletEnabled val="1"/>
        </dgm:presLayoutVars>
      </dgm:prSet>
      <dgm:spPr/>
    </dgm:pt>
  </dgm:ptLst>
  <dgm:cxnLst>
    <dgm:cxn modelId="{13E42703-D757-4469-BC4D-2D592A6E79B2}" type="presOf" srcId="{9735BBA2-08F6-401B-92B9-7A16690BFE67}" destId="{B4652B5F-BA74-423F-95FF-AEC3FE428EF5}" srcOrd="0" destOrd="1" presId="urn:microsoft.com/office/officeart/2009/3/layout/StepUpProcess"/>
    <dgm:cxn modelId="{E2AE8008-5C67-4E41-98BC-592B2C49B939}" type="presOf" srcId="{8C8287E9-063E-45AA-8E70-AD444DA85541}" destId="{B4652B5F-BA74-423F-95FF-AEC3FE428EF5}" srcOrd="0" destOrd="2" presId="urn:microsoft.com/office/officeart/2009/3/layout/StepUpProcess"/>
    <dgm:cxn modelId="{1955440C-8600-4368-B47F-02D24AC63DB0}" type="presOf" srcId="{03BA159E-19BF-4CD9-82C7-17CF2F7CF078}" destId="{2D4D2442-E547-400E-8359-BE3783E7447A}" srcOrd="0" destOrd="0" presId="urn:microsoft.com/office/officeart/2009/3/layout/StepUpProcess"/>
    <dgm:cxn modelId="{AD99CE0C-1053-4622-8412-74816C2BE04D}" type="presOf" srcId="{EA1CA4F2-5972-441A-B5E2-131AE1960DF2}" destId="{2D4D2442-E547-400E-8359-BE3783E7447A}" srcOrd="0" destOrd="2" presId="urn:microsoft.com/office/officeart/2009/3/layout/StepUpProcess"/>
    <dgm:cxn modelId="{D5C3C715-090A-4CC1-BE51-B923D00EB088}" srcId="{03BA159E-19BF-4CD9-82C7-17CF2F7CF078}" destId="{EA1CA4F2-5972-441A-B5E2-131AE1960DF2}" srcOrd="1" destOrd="0" parTransId="{8CB315E7-1934-4599-8720-562DF538F3EE}" sibTransId="{DA245E11-E6A5-40F1-BDAB-50176D7D4D6A}"/>
    <dgm:cxn modelId="{491A941A-A27A-464F-B8E9-0EBFF27FFAFA}" srcId="{29995AAB-7A96-408F-B930-140862423200}" destId="{E09366C4-7D1A-4F18-8A0F-F2909AFE6F1B}" srcOrd="1" destOrd="0" parTransId="{94506BB1-FF1E-4714-B79E-AA2136A77250}" sibTransId="{DC579F0A-53EC-4EBB-BDD8-9CFC85F3E134}"/>
    <dgm:cxn modelId="{E7B6D61E-A260-40C1-9667-FAECFE2D2318}" srcId="{03BA159E-19BF-4CD9-82C7-17CF2F7CF078}" destId="{940A252E-391E-4022-997D-1ABA766C707B}" srcOrd="2" destOrd="0" parTransId="{1DB6F856-EC13-412B-80F1-3D1407D4F6B7}" sibTransId="{BFFFFE1A-2FCA-49B5-B2D5-8450A3ADB858}"/>
    <dgm:cxn modelId="{EFDDC23A-A112-4691-B60F-FA3644CA3422}" srcId="{27A8E15F-F5BD-4F47-A67E-BCD3979183C7}" destId="{9735BBA2-08F6-401B-92B9-7A16690BFE67}" srcOrd="0" destOrd="0" parTransId="{012A274A-3C58-4CE4-A434-3DB3767F9EAA}" sibTransId="{F0F41410-6B1F-4832-9472-58BAB885CEA9}"/>
    <dgm:cxn modelId="{1DB97A5D-B931-47EC-8270-98447CFA10CD}" type="presOf" srcId="{E09366C4-7D1A-4F18-8A0F-F2909AFE6F1B}" destId="{B8336580-EADD-417F-A514-143BBB88F2D6}" srcOrd="0" destOrd="0" presId="urn:microsoft.com/office/officeart/2009/3/layout/StepUpProcess"/>
    <dgm:cxn modelId="{A1690A5E-6837-4878-A330-67A7265D7EE5}" srcId="{29995AAB-7A96-408F-B930-140862423200}" destId="{27A8E15F-F5BD-4F47-A67E-BCD3979183C7}" srcOrd="2" destOrd="0" parTransId="{F0741F5E-F69C-4ADC-B1B6-12BF7B4DABF7}" sibTransId="{925C91DF-76FD-4B64-BD0A-497941CBE2EC}"/>
    <dgm:cxn modelId="{13C0D961-166A-4CD3-9A85-6AE3A5597931}" type="presOf" srcId="{D1DE26DB-A980-44DB-82CC-CAECBBAEDC86}" destId="{2D4D2442-E547-400E-8359-BE3783E7447A}" srcOrd="0" destOrd="1" presId="urn:microsoft.com/office/officeart/2009/3/layout/StepUpProcess"/>
    <dgm:cxn modelId="{04756744-7F56-419B-B0C5-AE6B7791E143}" type="presOf" srcId="{114D0145-ED7B-454A-B560-80C7665DF724}" destId="{B8336580-EADD-417F-A514-143BBB88F2D6}" srcOrd="0" destOrd="3" presId="urn:microsoft.com/office/officeart/2009/3/layout/StepUpProcess"/>
    <dgm:cxn modelId="{EA5A5047-B52A-40E1-9466-BEE9BAF1F839}" srcId="{03BA159E-19BF-4CD9-82C7-17CF2F7CF078}" destId="{D1DE26DB-A980-44DB-82CC-CAECBBAEDC86}" srcOrd="0" destOrd="0" parTransId="{A4BF95BE-3AC0-4557-89A0-E2ECD971DD8A}" sibTransId="{C491FF16-75A2-4638-BE4A-54F4DE5FD174}"/>
    <dgm:cxn modelId="{23180C4B-D11B-45C1-803B-A52FB1C56361}" srcId="{E09366C4-7D1A-4F18-8A0F-F2909AFE6F1B}" destId="{3C9E2CFD-5E08-47FA-B2B7-84771733B60A}" srcOrd="1" destOrd="0" parTransId="{1839A1B0-9B93-4301-8D7A-8F775E6D32AB}" sibTransId="{D2CA223A-04B8-4A93-BF5E-1CFF69CB1711}"/>
    <dgm:cxn modelId="{F296C95A-7434-41C6-8D24-1E04CDAD029D}" type="presOf" srcId="{29995AAB-7A96-408F-B930-140862423200}" destId="{5A38BF1E-97CB-4ED5-B310-03F0B1AEE071}" srcOrd="0" destOrd="0" presId="urn:microsoft.com/office/officeart/2009/3/layout/StepUpProcess"/>
    <dgm:cxn modelId="{3AE6D17D-020F-4A91-8DE6-DF7C509224D5}" srcId="{27A8E15F-F5BD-4F47-A67E-BCD3979183C7}" destId="{7DDE1E41-B9D2-4968-988F-D7A4AE6054A7}" srcOrd="2" destOrd="0" parTransId="{D90FB90C-98A2-44CB-B851-53BF802606B6}" sibTransId="{8E55E398-9C0F-4306-AF14-8D0878D87CBE}"/>
    <dgm:cxn modelId="{4AF59686-7E5B-4A15-9C00-3F30951728DC}" type="presOf" srcId="{940A252E-391E-4022-997D-1ABA766C707B}" destId="{2D4D2442-E547-400E-8359-BE3783E7447A}" srcOrd="0" destOrd="3" presId="urn:microsoft.com/office/officeart/2009/3/layout/StepUpProcess"/>
    <dgm:cxn modelId="{BAF1E688-F807-4084-8D6F-B10346075DB2}" srcId="{29995AAB-7A96-408F-B930-140862423200}" destId="{03BA159E-19BF-4CD9-82C7-17CF2F7CF078}" srcOrd="0" destOrd="0" parTransId="{F113BA7C-D68C-4B3F-A2E4-9B0E5498FD64}" sibTransId="{C8FAA8F4-92D3-4B87-BFEA-02D304426A06}"/>
    <dgm:cxn modelId="{BCD33AD4-297B-47D0-94F2-1FB714088667}" type="presOf" srcId="{B8456F8C-A341-4602-A9F9-C3B9EE205F70}" destId="{B8336580-EADD-417F-A514-143BBB88F2D6}" srcOrd="0" destOrd="1" presId="urn:microsoft.com/office/officeart/2009/3/layout/StepUpProcess"/>
    <dgm:cxn modelId="{B22265DE-4D72-4477-A3DC-2487B8599076}" srcId="{E09366C4-7D1A-4F18-8A0F-F2909AFE6F1B}" destId="{114D0145-ED7B-454A-B560-80C7665DF724}" srcOrd="2" destOrd="0" parTransId="{5E29F4D1-AD87-4BA9-91FE-E90C376A3612}" sibTransId="{C37C650D-E22A-48EE-8C5A-E3939A05C0DD}"/>
    <dgm:cxn modelId="{17EF1AE8-E94C-4DA7-B3B8-E0523B4C9578}" type="presOf" srcId="{27A8E15F-F5BD-4F47-A67E-BCD3979183C7}" destId="{B4652B5F-BA74-423F-95FF-AEC3FE428EF5}" srcOrd="0" destOrd="0" presId="urn:microsoft.com/office/officeart/2009/3/layout/StepUpProcess"/>
    <dgm:cxn modelId="{C64F91EA-7B5B-45A4-8852-73BDCB797F3D}" srcId="{E09366C4-7D1A-4F18-8A0F-F2909AFE6F1B}" destId="{B8456F8C-A341-4602-A9F9-C3B9EE205F70}" srcOrd="0" destOrd="0" parTransId="{DB66BB0B-B9D0-4E16-B46B-AFD559160C56}" sibTransId="{72D18F07-1EF8-495D-AD57-4B41D8923FDB}"/>
    <dgm:cxn modelId="{435A43F0-8CD8-47A1-BDEF-9DE54190E5EE}" srcId="{27A8E15F-F5BD-4F47-A67E-BCD3979183C7}" destId="{8C8287E9-063E-45AA-8E70-AD444DA85541}" srcOrd="1" destOrd="0" parTransId="{6E7FA572-E50D-4AB0-B097-BBDF384854DB}" sibTransId="{63735F84-C5F3-4871-932C-DA16E4B057E4}"/>
    <dgm:cxn modelId="{DF6A30FB-967B-4F55-B094-3C932F1AD083}" type="presOf" srcId="{7DDE1E41-B9D2-4968-988F-D7A4AE6054A7}" destId="{B4652B5F-BA74-423F-95FF-AEC3FE428EF5}" srcOrd="0" destOrd="3" presId="urn:microsoft.com/office/officeart/2009/3/layout/StepUpProcess"/>
    <dgm:cxn modelId="{BFA5E9FB-E624-416F-AF1B-3485117BA876}" type="presOf" srcId="{3C9E2CFD-5E08-47FA-B2B7-84771733B60A}" destId="{B8336580-EADD-417F-A514-143BBB88F2D6}" srcOrd="0" destOrd="2" presId="urn:microsoft.com/office/officeart/2009/3/layout/StepUpProcess"/>
    <dgm:cxn modelId="{5FB9EC86-68D7-488E-B0E1-57AF5C1FB361}" type="presParOf" srcId="{5A38BF1E-97CB-4ED5-B310-03F0B1AEE071}" destId="{6D9C1855-CA93-444F-B806-29A26CDBBDD0}" srcOrd="0" destOrd="0" presId="urn:microsoft.com/office/officeart/2009/3/layout/StepUpProcess"/>
    <dgm:cxn modelId="{609CB91C-0AC1-4324-81AF-CAA81700F97B}" type="presParOf" srcId="{6D9C1855-CA93-444F-B806-29A26CDBBDD0}" destId="{654B3707-E3CA-4356-9EAB-2C1FF85E3224}" srcOrd="0" destOrd="0" presId="urn:microsoft.com/office/officeart/2009/3/layout/StepUpProcess"/>
    <dgm:cxn modelId="{6C64FD57-B808-454E-8593-E551232A584A}" type="presParOf" srcId="{6D9C1855-CA93-444F-B806-29A26CDBBDD0}" destId="{2D4D2442-E547-400E-8359-BE3783E7447A}" srcOrd="1" destOrd="0" presId="urn:microsoft.com/office/officeart/2009/3/layout/StepUpProcess"/>
    <dgm:cxn modelId="{593A179C-6929-4CC7-9C66-621A5FB5FE0D}" type="presParOf" srcId="{6D9C1855-CA93-444F-B806-29A26CDBBDD0}" destId="{2FE5A521-60FD-45D2-A268-CB18D14063D1}" srcOrd="2" destOrd="0" presId="urn:microsoft.com/office/officeart/2009/3/layout/StepUpProcess"/>
    <dgm:cxn modelId="{D19C6ED8-E2EB-4C33-9593-920D7F93BE86}" type="presParOf" srcId="{5A38BF1E-97CB-4ED5-B310-03F0B1AEE071}" destId="{F824CFF4-1B49-4554-9FBC-6F1D6F48EB36}" srcOrd="1" destOrd="0" presId="urn:microsoft.com/office/officeart/2009/3/layout/StepUpProcess"/>
    <dgm:cxn modelId="{613286B9-9D6D-4700-9233-30565F35FFCD}" type="presParOf" srcId="{F824CFF4-1B49-4554-9FBC-6F1D6F48EB36}" destId="{D6A3C92C-7CC7-4FCF-9A83-D043F91B674A}" srcOrd="0" destOrd="0" presId="urn:microsoft.com/office/officeart/2009/3/layout/StepUpProcess"/>
    <dgm:cxn modelId="{C5B28EAE-FDB7-4DB9-9064-9202E67969E4}" type="presParOf" srcId="{5A38BF1E-97CB-4ED5-B310-03F0B1AEE071}" destId="{F3E9749D-3E0F-4DB4-82EE-7AB974CAB444}" srcOrd="2" destOrd="0" presId="urn:microsoft.com/office/officeart/2009/3/layout/StepUpProcess"/>
    <dgm:cxn modelId="{BFD1A7E5-0A6C-4C6D-9A52-FBF8063D7866}" type="presParOf" srcId="{F3E9749D-3E0F-4DB4-82EE-7AB974CAB444}" destId="{AFC6A368-B345-418E-83B3-351CA79AF621}" srcOrd="0" destOrd="0" presId="urn:microsoft.com/office/officeart/2009/3/layout/StepUpProcess"/>
    <dgm:cxn modelId="{7C387012-F666-4F1F-9FB5-1AD35F455C4A}" type="presParOf" srcId="{F3E9749D-3E0F-4DB4-82EE-7AB974CAB444}" destId="{B8336580-EADD-417F-A514-143BBB88F2D6}" srcOrd="1" destOrd="0" presId="urn:microsoft.com/office/officeart/2009/3/layout/StepUpProcess"/>
    <dgm:cxn modelId="{2BB5BB6F-60C4-466A-BA36-C2357DB24941}" type="presParOf" srcId="{F3E9749D-3E0F-4DB4-82EE-7AB974CAB444}" destId="{7E4C5038-8137-409E-9BA4-A1932125F1A4}" srcOrd="2" destOrd="0" presId="urn:microsoft.com/office/officeart/2009/3/layout/StepUpProcess"/>
    <dgm:cxn modelId="{03B953F3-514F-4F6D-B891-99671400D231}" type="presParOf" srcId="{5A38BF1E-97CB-4ED5-B310-03F0B1AEE071}" destId="{27D89595-2834-4DDF-BDCA-18FAC5163AB7}" srcOrd="3" destOrd="0" presId="urn:microsoft.com/office/officeart/2009/3/layout/StepUpProcess"/>
    <dgm:cxn modelId="{3D545718-2BA9-4932-8808-179590885C18}" type="presParOf" srcId="{27D89595-2834-4DDF-BDCA-18FAC5163AB7}" destId="{4CEBC0D5-163A-4EFC-ABBB-AEE12E4CB403}" srcOrd="0" destOrd="0" presId="urn:microsoft.com/office/officeart/2009/3/layout/StepUpProcess"/>
    <dgm:cxn modelId="{7EA9B04C-035B-4DAE-808D-82850B8DE7F2}" type="presParOf" srcId="{5A38BF1E-97CB-4ED5-B310-03F0B1AEE071}" destId="{50FB4FDE-EE5E-40B9-950A-F497D8C59776}" srcOrd="4" destOrd="0" presId="urn:microsoft.com/office/officeart/2009/3/layout/StepUpProcess"/>
    <dgm:cxn modelId="{8B0908E4-D3A1-4246-BA38-16E2AB29E202}" type="presParOf" srcId="{50FB4FDE-EE5E-40B9-950A-F497D8C59776}" destId="{7E7E483D-9FCA-43C7-B7C4-4F23C2EDD75F}" srcOrd="0" destOrd="0" presId="urn:microsoft.com/office/officeart/2009/3/layout/StepUpProcess"/>
    <dgm:cxn modelId="{E0C03D76-9CB0-4613-9588-E68B22DAE290}" type="presParOf" srcId="{50FB4FDE-EE5E-40B9-950A-F497D8C59776}" destId="{B4652B5F-BA74-423F-95FF-AEC3FE428EF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B3707-E3CA-4356-9EAB-2C1FF85E3224}">
      <dsp:nvSpPr>
        <dsp:cNvPr id="0" name=""/>
        <dsp:cNvSpPr/>
      </dsp:nvSpPr>
      <dsp:spPr>
        <a:xfrm rot="5400000">
          <a:off x="1447807" y="1005009"/>
          <a:ext cx="1734185" cy="2885645"/>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D2442-E547-400E-8359-BE3783E7447A}">
      <dsp:nvSpPr>
        <dsp:cNvPr id="0" name=""/>
        <dsp:cNvSpPr/>
      </dsp:nvSpPr>
      <dsp:spPr>
        <a:xfrm>
          <a:off x="1158328" y="1867196"/>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Φάση Ι</a:t>
          </a:r>
        </a:p>
        <a:p>
          <a:pPr marL="171450" lvl="1" indent="-171450" algn="l" defTabSz="800100">
            <a:lnSpc>
              <a:spcPct val="90000"/>
            </a:lnSpc>
            <a:spcBef>
              <a:spcPct val="0"/>
            </a:spcBef>
            <a:spcAft>
              <a:spcPct val="15000"/>
            </a:spcAft>
            <a:buChar char="•"/>
          </a:pPr>
          <a:r>
            <a:rPr lang="en-GB" sz="1800" kern="1200" dirty="0"/>
            <a:t>1 Πρώτη ύλη</a:t>
          </a:r>
        </a:p>
        <a:p>
          <a:pPr marL="171450" lvl="1" indent="-171450" algn="l" defTabSz="800100">
            <a:lnSpc>
              <a:spcPct val="90000"/>
            </a:lnSpc>
            <a:spcBef>
              <a:spcPct val="0"/>
            </a:spcBef>
            <a:spcAft>
              <a:spcPct val="15000"/>
            </a:spcAft>
            <a:buChar char="•"/>
          </a:pPr>
          <a:r>
            <a:rPr lang="en-GB" sz="1800" kern="1200" dirty="0"/>
            <a:t>1 Διαδικασία</a:t>
          </a:r>
        </a:p>
        <a:p>
          <a:pPr marL="171450" lvl="1" indent="-171450" algn="l" defTabSz="800100">
            <a:lnSpc>
              <a:spcPct val="90000"/>
            </a:lnSpc>
            <a:spcBef>
              <a:spcPct val="0"/>
            </a:spcBef>
            <a:spcAft>
              <a:spcPct val="15000"/>
            </a:spcAft>
            <a:buChar char="•"/>
          </a:pPr>
          <a:r>
            <a:rPr lang="en-GB" sz="1800" kern="1200"/>
            <a:t>1 προϊόν</a:t>
          </a:r>
          <a:endParaRPr lang="en-GB" sz="1800" kern="1200" dirty="0"/>
        </a:p>
      </dsp:txBody>
      <dsp:txXfrm>
        <a:off x="1158328" y="1867196"/>
        <a:ext cx="2605177" cy="2283590"/>
      </dsp:txXfrm>
    </dsp:sp>
    <dsp:sp modelId="{2FE5A521-60FD-45D2-A268-CB18D14063D1}">
      <dsp:nvSpPr>
        <dsp:cNvPr id="0" name=""/>
        <dsp:cNvSpPr/>
      </dsp:nvSpPr>
      <dsp:spPr>
        <a:xfrm>
          <a:off x="3271963" y="792565"/>
          <a:ext cx="491542" cy="491542"/>
        </a:xfrm>
        <a:prstGeom prst="triangle">
          <a:avLst>
            <a:gd name="adj" fmla="val 10000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C6A368-B345-418E-83B3-351CA79AF621}">
      <dsp:nvSpPr>
        <dsp:cNvPr id="0" name=""/>
        <dsp:cNvSpPr/>
      </dsp:nvSpPr>
      <dsp:spPr>
        <a:xfrm rot="5400000">
          <a:off x="4637053" y="215827"/>
          <a:ext cx="1734185" cy="2885645"/>
        </a:xfrm>
        <a:prstGeom prst="corner">
          <a:avLst>
            <a:gd name="adj1" fmla="val 16120"/>
            <a:gd name="adj2" fmla="val 161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36580-EADD-417F-A514-143BBB88F2D6}">
      <dsp:nvSpPr>
        <dsp:cNvPr id="0" name=""/>
        <dsp:cNvSpPr/>
      </dsp:nvSpPr>
      <dsp:spPr>
        <a:xfrm>
          <a:off x="4347574" y="1078014"/>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Φάση ΙΙ</a:t>
          </a:r>
        </a:p>
        <a:p>
          <a:pPr marL="171450" lvl="1" indent="-171450" algn="l" defTabSz="800100">
            <a:lnSpc>
              <a:spcPct val="90000"/>
            </a:lnSpc>
            <a:spcBef>
              <a:spcPct val="0"/>
            </a:spcBef>
            <a:spcAft>
              <a:spcPct val="15000"/>
            </a:spcAft>
            <a:buChar char="•"/>
          </a:pPr>
          <a:r>
            <a:rPr lang="en-GB" sz="1800" kern="1200" dirty="0"/>
            <a:t>1 Πρώτη ύλη</a:t>
          </a:r>
        </a:p>
        <a:p>
          <a:pPr marL="171450" lvl="1" indent="-171450" algn="l" defTabSz="800100">
            <a:lnSpc>
              <a:spcPct val="90000"/>
            </a:lnSpc>
            <a:spcBef>
              <a:spcPct val="0"/>
            </a:spcBef>
            <a:spcAft>
              <a:spcPct val="15000"/>
            </a:spcAft>
            <a:buChar char="•"/>
          </a:pPr>
          <a:r>
            <a:rPr lang="en-GB" sz="1800" kern="1200" dirty="0"/>
            <a:t>1 Διαδικασία + Διαδικασίες προστιθέμενης αξίας</a:t>
          </a:r>
        </a:p>
        <a:p>
          <a:pPr marL="171450" lvl="1" indent="-171450" algn="l" defTabSz="800100">
            <a:lnSpc>
              <a:spcPct val="90000"/>
            </a:lnSpc>
            <a:spcBef>
              <a:spcPct val="0"/>
            </a:spcBef>
            <a:spcAft>
              <a:spcPct val="15000"/>
            </a:spcAft>
            <a:buChar char="•"/>
          </a:pPr>
          <a:r>
            <a:rPr lang="en-GB" sz="1800" kern="1200" dirty="0"/>
            <a:t>Περισσότερα από 1 προϊόντα</a:t>
          </a:r>
        </a:p>
      </dsp:txBody>
      <dsp:txXfrm>
        <a:off x="4347574" y="1078014"/>
        <a:ext cx="2605177" cy="2283590"/>
      </dsp:txXfrm>
    </dsp:sp>
    <dsp:sp modelId="{7E4C5038-8137-409E-9BA4-A1932125F1A4}">
      <dsp:nvSpPr>
        <dsp:cNvPr id="0" name=""/>
        <dsp:cNvSpPr/>
      </dsp:nvSpPr>
      <dsp:spPr>
        <a:xfrm>
          <a:off x="6461209" y="3383"/>
          <a:ext cx="491542" cy="491542"/>
        </a:xfrm>
        <a:prstGeom prst="triangle">
          <a:avLst>
            <a:gd name="adj" fmla="val 10000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E483D-9FCA-43C7-B7C4-4F23C2EDD75F}">
      <dsp:nvSpPr>
        <dsp:cNvPr id="0" name=""/>
        <dsp:cNvSpPr/>
      </dsp:nvSpPr>
      <dsp:spPr>
        <a:xfrm rot="5400000">
          <a:off x="7826299" y="-573354"/>
          <a:ext cx="1734185" cy="2885645"/>
        </a:xfrm>
        <a:prstGeom prst="corner">
          <a:avLst>
            <a:gd name="adj1" fmla="val 16120"/>
            <a:gd name="adj2" fmla="val 161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52B5F-BA74-423F-95FF-AEC3FE428EF5}">
      <dsp:nvSpPr>
        <dsp:cNvPr id="0" name=""/>
        <dsp:cNvSpPr/>
      </dsp:nvSpPr>
      <dsp:spPr>
        <a:xfrm>
          <a:off x="7536820" y="288832"/>
          <a:ext cx="2605177" cy="228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Φάση III</a:t>
          </a:r>
        </a:p>
        <a:p>
          <a:pPr marL="171450" lvl="1" indent="-171450" algn="l" defTabSz="800100">
            <a:lnSpc>
              <a:spcPct val="90000"/>
            </a:lnSpc>
            <a:spcBef>
              <a:spcPct val="0"/>
            </a:spcBef>
            <a:spcAft>
              <a:spcPct val="15000"/>
            </a:spcAft>
            <a:buChar char="•"/>
          </a:pPr>
          <a:r>
            <a:rPr lang="en-GB" sz="1800" kern="1200" dirty="0"/>
            <a:t>Αρκετές πρώτες ύλες</a:t>
          </a:r>
        </a:p>
        <a:p>
          <a:pPr marL="171450" lvl="1" indent="-171450" algn="l" defTabSz="800100">
            <a:lnSpc>
              <a:spcPct val="90000"/>
            </a:lnSpc>
            <a:spcBef>
              <a:spcPct val="0"/>
            </a:spcBef>
            <a:spcAft>
              <a:spcPct val="15000"/>
            </a:spcAft>
            <a:buChar char="•"/>
          </a:pPr>
          <a:r>
            <a:rPr lang="en-GB" sz="1800" kern="1200" dirty="0"/>
            <a:t>Διάφορες διαδικασίες</a:t>
          </a:r>
        </a:p>
        <a:p>
          <a:pPr marL="171450" lvl="1" indent="-171450" algn="l" defTabSz="800100">
            <a:lnSpc>
              <a:spcPct val="90000"/>
            </a:lnSpc>
            <a:spcBef>
              <a:spcPct val="0"/>
            </a:spcBef>
            <a:spcAft>
              <a:spcPct val="15000"/>
            </a:spcAft>
            <a:buChar char="•"/>
          </a:pPr>
          <a:r>
            <a:rPr lang="en-GB" sz="1800" kern="1200" dirty="0"/>
            <a:t>Διάφορα προϊόντα</a:t>
          </a:r>
        </a:p>
      </dsp:txBody>
      <dsp:txXfrm>
        <a:off x="7536820" y="288832"/>
        <a:ext cx="2605177" cy="228359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30/04/2024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Κάντε κλικ για να τροποποιήσετε το στυλ του τίτλου του σχήματος</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Ενότητα</a:t>
            </a:r>
            <a:r>
              <a:rPr lang="en-US" dirty="0"/>
              <a:t>: XXXXXXX / </a:t>
            </a:r>
            <a:r>
              <a:rPr lang="en-US" b="1" dirty="0"/>
              <a:t>Μαθησιακή Ενότητα</a:t>
            </a:r>
            <a:r>
              <a:rPr lang="en-US" dirty="0"/>
              <a:t>: YYYYYYYYY / </a:t>
            </a:r>
            <a:r>
              <a:rPr lang="en-US" b="1" dirty="0"/>
              <a:t>Υποενότητα</a:t>
            </a:r>
            <a:r>
              <a:rPr lang="en-US" dirty="0"/>
              <a:t>: ZZZZZZZZZZ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0B29304E-24A6-70D2-448F-51DB47A12479}"/>
              </a:ext>
            </a:extLst>
          </p:cNvPr>
          <p:cNvSpPr>
            <a:spLocks noGrp="1"/>
          </p:cNvSpPr>
          <p:nvPr>
            <p:ph type="title"/>
          </p:nvPr>
        </p:nvSpPr>
        <p:spPr>
          <a:xfrm>
            <a:off x="838200" y="489795"/>
            <a:ext cx="10515600" cy="655739"/>
          </a:xfrm>
        </p:spPr>
        <p:txBody>
          <a:bodyPr>
            <a:normAutofit/>
          </a:bodyPr>
          <a:lstStyle/>
          <a:p>
            <a:pPr algn="ctr"/>
            <a:r>
              <a:rPr lang="en-GB" sz="3600" b="1" dirty="0"/>
              <a:t>Πυραμίδα αξίας βιομάζας</a:t>
            </a:r>
          </a:p>
        </p:txBody>
      </p:sp>
      <p:sp>
        <p:nvSpPr>
          <p:cNvPr id="8" name="Segnaposto numero diapositiva 7">
            <a:extLst>
              <a:ext uri="{FF2B5EF4-FFF2-40B4-BE49-F238E27FC236}">
                <a16:creationId xmlns:a16="http://schemas.microsoft.com/office/drawing/2014/main" id="{837D3961-32E2-87FE-0FCD-5CB9F27DC782}"/>
              </a:ext>
            </a:extLst>
          </p:cNvPr>
          <p:cNvSpPr>
            <a:spLocks noGrp="1"/>
          </p:cNvSpPr>
          <p:nvPr>
            <p:ph type="sldNum" sz="quarter" idx="12"/>
          </p:nvPr>
        </p:nvSpPr>
        <p:spPr/>
        <p:txBody>
          <a:bodyPr/>
          <a:lstStyle/>
          <a:p>
            <a:fld id="{D57F1E4F-1CFF-5643-939E-217C01CDF565}" type="slidenum">
              <a:rPr lang="en-US" smtClean="0"/>
              <a:t>10</a:t>
            </a:fld>
            <a:endParaRPr lang="en-US" dirty="0"/>
          </a:p>
        </p:txBody>
      </p:sp>
      <p:sp>
        <p:nvSpPr>
          <p:cNvPr id="10" name="Segnaposto piè di pagina 1">
            <a:extLst>
              <a:ext uri="{FF2B5EF4-FFF2-40B4-BE49-F238E27FC236}">
                <a16:creationId xmlns:a16="http://schemas.microsoft.com/office/drawing/2014/main" id="{FEAC7E96-316D-CCC8-755F-001251D79B34}"/>
              </a:ext>
            </a:extLst>
          </p:cNvPr>
          <p:cNvSpPr>
            <a:spLocks noGrp="1"/>
          </p:cNvSpPr>
          <p:nvPr>
            <p:ph type="ftr" sz="quarter" idx="11"/>
          </p:nvPr>
        </p:nvSpPr>
        <p:spPr>
          <a:xfrm>
            <a:off x="838200" y="6238876"/>
            <a:ext cx="9982200" cy="600074"/>
          </a:xfrm>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11" name="Triangolo isoscele 10">
            <a:extLst>
              <a:ext uri="{FF2B5EF4-FFF2-40B4-BE49-F238E27FC236}">
                <a16:creationId xmlns:a16="http://schemas.microsoft.com/office/drawing/2014/main" id="{75EBBA5E-786A-050C-6D29-5D023DD93A70}"/>
              </a:ext>
            </a:extLst>
          </p:cNvPr>
          <p:cNvSpPr/>
          <p:nvPr/>
        </p:nvSpPr>
        <p:spPr>
          <a:xfrm>
            <a:off x="3554840" y="1907620"/>
            <a:ext cx="5082320" cy="4381310"/>
          </a:xfrm>
          <a:prstGeom prst="triangle">
            <a:avLst/>
          </a:prstGeom>
          <a:gradFill>
            <a:gsLst>
              <a:gs pos="0">
                <a:srgbClr val="92D050">
                  <a:alpha val="4000"/>
                </a:srgbClr>
              </a:gs>
              <a:gs pos="100000">
                <a:schemeClr val="accent6">
                  <a:lumMod val="75000"/>
                </a:schemeClr>
              </a:gs>
            </a:gsLst>
            <a:lin ang="5400000" scaled="1"/>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a:extLst>
              <a:ext uri="{FF2B5EF4-FFF2-40B4-BE49-F238E27FC236}">
                <a16:creationId xmlns:a16="http://schemas.microsoft.com/office/drawing/2014/main" id="{6CE88A82-03E2-7F91-2A99-E514628A143A}"/>
              </a:ext>
            </a:extLst>
          </p:cNvPr>
          <p:cNvSpPr txBox="1"/>
          <p:nvPr/>
        </p:nvSpPr>
        <p:spPr>
          <a:xfrm>
            <a:off x="3048000" y="1490663"/>
            <a:ext cx="6096000" cy="461665"/>
          </a:xfrm>
          <a:prstGeom prst="rect">
            <a:avLst/>
          </a:prstGeom>
          <a:noFill/>
        </p:spPr>
        <p:txBody>
          <a:bodyPr wrap="square">
            <a:spAutoFit/>
          </a:bodyPr>
          <a:lstStyle/>
          <a:p>
            <a:pPr algn="ctr"/>
            <a:r>
              <a:rPr lang="en-GB" sz="2400" dirty="0">
                <a:solidFill>
                  <a:schemeClr val="accent6">
                    <a:lumMod val="75000"/>
                  </a:schemeClr>
                </a:solidFill>
              </a:rPr>
              <a:t>Κατα</a:t>
            </a:r>
            <a:r>
              <a:rPr lang="el-GR" sz="2400" dirty="0">
                <a:solidFill>
                  <a:schemeClr val="accent6">
                    <a:lumMod val="75000"/>
                  </a:schemeClr>
                </a:solidFill>
              </a:rPr>
              <a:t>νομή</a:t>
            </a:r>
            <a:r>
              <a:rPr lang="en-GB" sz="2400" dirty="0">
                <a:solidFill>
                  <a:schemeClr val="accent6">
                    <a:lumMod val="75000"/>
                  </a:schemeClr>
                </a:solidFill>
              </a:rPr>
              <a:t> βιομάζας</a:t>
            </a:r>
          </a:p>
        </p:txBody>
      </p:sp>
      <p:sp>
        <p:nvSpPr>
          <p:cNvPr id="14" name="Rettangolo con angoli arrotondati 13">
            <a:extLst>
              <a:ext uri="{FF2B5EF4-FFF2-40B4-BE49-F238E27FC236}">
                <a16:creationId xmlns:a16="http://schemas.microsoft.com/office/drawing/2014/main" id="{CE8062D7-483B-F50F-240E-1A5C5505EDAC}"/>
              </a:ext>
            </a:extLst>
          </p:cNvPr>
          <p:cNvSpPr/>
          <p:nvPr/>
        </p:nvSpPr>
        <p:spPr>
          <a:xfrm>
            <a:off x="3048000" y="2309812"/>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Υγεία &amp; τρόπος ζωής</a:t>
            </a:r>
          </a:p>
          <a:p>
            <a:pPr algn="ctr"/>
            <a:r>
              <a:rPr lang="en-GB" b="1" i="1" dirty="0">
                <a:solidFill>
                  <a:schemeClr val="accent6">
                    <a:lumMod val="50000"/>
                  </a:schemeClr>
                </a:solidFill>
              </a:rPr>
              <a:t>φαρμακευτικά προϊόντα, χημικά προϊόντα, καλλυντικά</a:t>
            </a:r>
          </a:p>
        </p:txBody>
      </p:sp>
      <p:sp>
        <p:nvSpPr>
          <p:cNvPr id="15" name="Rettangolo con angoli arrotondati 14">
            <a:extLst>
              <a:ext uri="{FF2B5EF4-FFF2-40B4-BE49-F238E27FC236}">
                <a16:creationId xmlns:a16="http://schemas.microsoft.com/office/drawing/2014/main" id="{C9D11407-6600-E6EB-E5C9-85E1C47A4C22}"/>
              </a:ext>
            </a:extLst>
          </p:cNvPr>
          <p:cNvSpPr/>
          <p:nvPr/>
        </p:nvSpPr>
        <p:spPr>
          <a:xfrm>
            <a:off x="3048000" y="3281115"/>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Διατροφή</a:t>
            </a:r>
          </a:p>
          <a:p>
            <a:pPr algn="ctr"/>
            <a:r>
              <a:rPr lang="en-GB" b="1" i="1" dirty="0">
                <a:solidFill>
                  <a:schemeClr val="accent6">
                    <a:lumMod val="50000"/>
                  </a:schemeClr>
                </a:solidFill>
              </a:rPr>
              <a:t>τελική κατανάλωση τροφίμων και ζωοτροφών</a:t>
            </a:r>
          </a:p>
        </p:txBody>
      </p:sp>
      <p:sp>
        <p:nvSpPr>
          <p:cNvPr id="16" name="Rettangolo con angoli arrotondati 15">
            <a:extLst>
              <a:ext uri="{FF2B5EF4-FFF2-40B4-BE49-F238E27FC236}">
                <a16:creationId xmlns:a16="http://schemas.microsoft.com/office/drawing/2014/main" id="{D3B2A674-09B9-2C24-7587-E70C57E06E1F}"/>
              </a:ext>
            </a:extLst>
          </p:cNvPr>
          <p:cNvSpPr/>
          <p:nvPr/>
        </p:nvSpPr>
        <p:spPr>
          <a:xfrm>
            <a:off x="3048000" y="4252418"/>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Χημεία &amp; Υλικά</a:t>
            </a:r>
          </a:p>
          <a:p>
            <a:pPr algn="ctr"/>
            <a:r>
              <a:rPr lang="en-GB" b="1" i="1" dirty="0">
                <a:solidFill>
                  <a:schemeClr val="accent6">
                    <a:lumMod val="50000"/>
                  </a:schemeClr>
                </a:solidFill>
              </a:rPr>
              <a:t>εμπορεύματα και χύμα χημικά προϊόντα, λιπάσματα</a:t>
            </a:r>
          </a:p>
        </p:txBody>
      </p:sp>
      <p:sp>
        <p:nvSpPr>
          <p:cNvPr id="17" name="Rettangolo con angoli arrotondati 16">
            <a:extLst>
              <a:ext uri="{FF2B5EF4-FFF2-40B4-BE49-F238E27FC236}">
                <a16:creationId xmlns:a16="http://schemas.microsoft.com/office/drawing/2014/main" id="{841E5A04-1863-6FAD-C4D5-584B38BC068C}"/>
              </a:ext>
            </a:extLst>
          </p:cNvPr>
          <p:cNvSpPr/>
          <p:nvPr/>
        </p:nvSpPr>
        <p:spPr>
          <a:xfrm>
            <a:off x="3048000" y="5223722"/>
            <a:ext cx="6096000" cy="766763"/>
          </a:xfrm>
          <a:prstGeom prst="round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6">
                    <a:lumMod val="50000"/>
                  </a:schemeClr>
                </a:solidFill>
              </a:rPr>
              <a:t>Ενέργεια</a:t>
            </a:r>
          </a:p>
          <a:p>
            <a:pPr algn="ctr"/>
            <a:r>
              <a:rPr lang="en-GB" b="1" i="1" dirty="0">
                <a:solidFill>
                  <a:schemeClr val="accent6">
                    <a:lumMod val="50000"/>
                  </a:schemeClr>
                </a:solidFill>
              </a:rPr>
              <a:t>καύσιμα μεταφοράς, ηλεκτρική ενέργεια, θερμότητα</a:t>
            </a:r>
          </a:p>
        </p:txBody>
      </p:sp>
      <p:sp>
        <p:nvSpPr>
          <p:cNvPr id="18" name="Freccia in giù 17">
            <a:extLst>
              <a:ext uri="{FF2B5EF4-FFF2-40B4-BE49-F238E27FC236}">
                <a16:creationId xmlns:a16="http://schemas.microsoft.com/office/drawing/2014/main" id="{E286C029-03B1-F1AC-FFB4-6875CA8F6A48}"/>
              </a:ext>
            </a:extLst>
          </p:cNvPr>
          <p:cNvSpPr/>
          <p:nvPr/>
        </p:nvSpPr>
        <p:spPr>
          <a:xfrm>
            <a:off x="10601325" y="1942704"/>
            <a:ext cx="219075" cy="4286548"/>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asellaDiTesto 18">
            <a:extLst>
              <a:ext uri="{FF2B5EF4-FFF2-40B4-BE49-F238E27FC236}">
                <a16:creationId xmlns:a16="http://schemas.microsoft.com/office/drawing/2014/main" id="{487128AB-6ED5-CAE8-C663-4CC01A4BA2EF}"/>
              </a:ext>
            </a:extLst>
          </p:cNvPr>
          <p:cNvSpPr txBox="1"/>
          <p:nvPr/>
        </p:nvSpPr>
        <p:spPr>
          <a:xfrm rot="16200000">
            <a:off x="8520118" y="3867442"/>
            <a:ext cx="3700750" cy="461665"/>
          </a:xfrm>
          <a:prstGeom prst="rect">
            <a:avLst/>
          </a:prstGeom>
          <a:noFill/>
        </p:spPr>
        <p:txBody>
          <a:bodyPr wrap="square">
            <a:spAutoFit/>
          </a:bodyPr>
          <a:lstStyle/>
          <a:p>
            <a:pPr algn="ctr"/>
            <a:r>
              <a:rPr lang="el-GR" sz="2400" dirty="0">
                <a:solidFill>
                  <a:schemeClr val="accent6">
                    <a:lumMod val="75000"/>
                  </a:schemeClr>
                </a:solidFill>
              </a:rPr>
              <a:t>Όγκος</a:t>
            </a:r>
            <a:endParaRPr lang="en-GB" sz="2400" dirty="0">
              <a:solidFill>
                <a:schemeClr val="accent6">
                  <a:lumMod val="75000"/>
                </a:schemeClr>
              </a:solidFill>
            </a:endParaRPr>
          </a:p>
        </p:txBody>
      </p:sp>
      <p:sp>
        <p:nvSpPr>
          <p:cNvPr id="20" name="Freccia in giù 19">
            <a:extLst>
              <a:ext uri="{FF2B5EF4-FFF2-40B4-BE49-F238E27FC236}">
                <a16:creationId xmlns:a16="http://schemas.microsoft.com/office/drawing/2014/main" id="{05D88B60-468A-FE54-CB00-DA8A3F48376B}"/>
              </a:ext>
            </a:extLst>
          </p:cNvPr>
          <p:cNvSpPr/>
          <p:nvPr/>
        </p:nvSpPr>
        <p:spPr>
          <a:xfrm rot="10800000">
            <a:off x="1371599" y="1942704"/>
            <a:ext cx="219075" cy="4286548"/>
          </a:xfrm>
          <a:prstGeom prst="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20">
            <a:extLst>
              <a:ext uri="{FF2B5EF4-FFF2-40B4-BE49-F238E27FC236}">
                <a16:creationId xmlns:a16="http://schemas.microsoft.com/office/drawing/2014/main" id="{198F75AE-2927-CD12-17AE-36C81011F7E8}"/>
              </a:ext>
            </a:extLst>
          </p:cNvPr>
          <p:cNvSpPr txBox="1"/>
          <p:nvPr/>
        </p:nvSpPr>
        <p:spPr>
          <a:xfrm rot="16200000">
            <a:off x="-709608" y="3867442"/>
            <a:ext cx="3700750" cy="461665"/>
          </a:xfrm>
          <a:prstGeom prst="rect">
            <a:avLst/>
          </a:prstGeom>
          <a:noFill/>
        </p:spPr>
        <p:txBody>
          <a:bodyPr wrap="square">
            <a:spAutoFit/>
          </a:bodyPr>
          <a:lstStyle/>
          <a:p>
            <a:pPr algn="ctr"/>
            <a:r>
              <a:rPr lang="en-GB" sz="2400" dirty="0">
                <a:solidFill>
                  <a:schemeClr val="accent6">
                    <a:lumMod val="75000"/>
                  </a:schemeClr>
                </a:solidFill>
              </a:rPr>
              <a:t>Προστιθέμενη αξία</a:t>
            </a:r>
          </a:p>
        </p:txBody>
      </p:sp>
    </p:spTree>
    <p:extLst>
      <p:ext uri="{BB962C8B-B14F-4D97-AF65-F5344CB8AC3E}">
        <p14:creationId xmlns:p14="http://schemas.microsoft.com/office/powerpoint/2010/main" val="1446100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C04B8-A34C-AD19-C8D0-6621C1CD69E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07ECCB2-8401-7F4D-16FD-1585FF81EAC7}"/>
              </a:ext>
            </a:extLst>
          </p:cNvPr>
          <p:cNvSpPr>
            <a:spLocks noGrp="1"/>
          </p:cNvSpPr>
          <p:nvPr>
            <p:ph type="title"/>
          </p:nvPr>
        </p:nvSpPr>
        <p:spPr>
          <a:xfrm>
            <a:off x="933448" y="560664"/>
            <a:ext cx="10515600" cy="928688"/>
          </a:xfrm>
        </p:spPr>
        <p:txBody>
          <a:bodyPr>
            <a:normAutofit/>
          </a:bodyPr>
          <a:lstStyle/>
          <a:p>
            <a:pPr algn="ctr"/>
            <a:r>
              <a:rPr lang="en-GB" sz="3600" b="1" dirty="0"/>
              <a:t>Αλυσίδα αξίας βιομηχανιών βιολογικής βάσης</a:t>
            </a:r>
          </a:p>
        </p:txBody>
      </p:sp>
      <p:sp>
        <p:nvSpPr>
          <p:cNvPr id="4" name="Segnaposto piè di pagina 1">
            <a:extLst>
              <a:ext uri="{FF2B5EF4-FFF2-40B4-BE49-F238E27FC236}">
                <a16:creationId xmlns:a16="http://schemas.microsoft.com/office/drawing/2014/main" id="{74352455-183E-E0BC-F182-D22223DADC2D}"/>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5" name="Segnaposto numero diapositiva 4">
            <a:extLst>
              <a:ext uri="{FF2B5EF4-FFF2-40B4-BE49-F238E27FC236}">
                <a16:creationId xmlns:a16="http://schemas.microsoft.com/office/drawing/2014/main" id="{5F9DFB65-94C7-EF9E-E02F-E68D64795682}"/>
              </a:ext>
            </a:extLst>
          </p:cNvPr>
          <p:cNvSpPr>
            <a:spLocks noGrp="1"/>
          </p:cNvSpPr>
          <p:nvPr>
            <p:ph type="sldNum" sz="quarter" idx="12"/>
          </p:nvPr>
        </p:nvSpPr>
        <p:spPr/>
        <p:txBody>
          <a:bodyPr/>
          <a:lstStyle/>
          <a:p>
            <a:fld id="{D57F1E4F-1CFF-5643-939E-217C01CDF565}" type="slidenum">
              <a:rPr lang="en-US" smtClean="0"/>
              <a:t>11</a:t>
            </a:fld>
            <a:endParaRPr lang="en-US" dirty="0"/>
          </a:p>
        </p:txBody>
      </p:sp>
      <p:pic>
        <p:nvPicPr>
          <p:cNvPr id="6" name="Immagine 5">
            <a:extLst>
              <a:ext uri="{FF2B5EF4-FFF2-40B4-BE49-F238E27FC236}">
                <a16:creationId xmlns:a16="http://schemas.microsoft.com/office/drawing/2014/main" id="{A4BD9875-8E8C-6749-0B1B-EBE82E562E87}"/>
              </a:ext>
            </a:extLst>
          </p:cNvPr>
          <p:cNvPicPr>
            <a:picLocks noChangeAspect="1"/>
          </p:cNvPicPr>
          <p:nvPr/>
        </p:nvPicPr>
        <p:blipFill rotWithShape="1">
          <a:blip r:embed="rId2">
            <a:clrChange>
              <a:clrFrom>
                <a:srgbClr val="FFFFFF"/>
              </a:clrFrom>
              <a:clrTo>
                <a:srgbClr val="FFFFFF">
                  <a:alpha val="0"/>
                </a:srgbClr>
              </a:clrTo>
            </a:clrChange>
          </a:blip>
          <a:srcRect l="1395" t="9028" r="1395" b="50000"/>
          <a:stretch/>
        </p:blipFill>
        <p:spPr>
          <a:xfrm>
            <a:off x="1828801" y="1552575"/>
            <a:ext cx="8534398" cy="2809876"/>
          </a:xfrm>
          <a:prstGeom prst="rect">
            <a:avLst/>
          </a:prstGeom>
        </p:spPr>
      </p:pic>
      <p:graphicFrame>
        <p:nvGraphicFramePr>
          <p:cNvPr id="8" name="Tabella 7">
            <a:extLst>
              <a:ext uri="{FF2B5EF4-FFF2-40B4-BE49-F238E27FC236}">
                <a16:creationId xmlns:a16="http://schemas.microsoft.com/office/drawing/2014/main" id="{3856F8D7-4895-33E3-BF45-5AC041AE6F61}"/>
              </a:ext>
            </a:extLst>
          </p:cNvPr>
          <p:cNvGraphicFramePr>
            <a:graphicFrameLocks noGrp="1"/>
          </p:cNvGraphicFramePr>
          <p:nvPr>
            <p:extLst>
              <p:ext uri="{D42A27DB-BD31-4B8C-83A1-F6EECF244321}">
                <p14:modId xmlns:p14="http://schemas.microsoft.com/office/powerpoint/2010/main" val="322794657"/>
              </p:ext>
            </p:extLst>
          </p:nvPr>
        </p:nvGraphicFramePr>
        <p:xfrm>
          <a:off x="2019300" y="4291541"/>
          <a:ext cx="8343896" cy="2103120"/>
        </p:xfrm>
        <a:graphic>
          <a:graphicData uri="http://schemas.openxmlformats.org/drawingml/2006/table">
            <a:tbl>
              <a:tblPr firstRow="1" bandRow="1">
                <a:tableStyleId>{5C22544A-7EE6-4342-B048-85BDC9FD1C3A}</a:tableStyleId>
              </a:tblPr>
              <a:tblGrid>
                <a:gridCol w="2152650">
                  <a:extLst>
                    <a:ext uri="{9D8B030D-6E8A-4147-A177-3AD203B41FA5}">
                      <a16:colId xmlns:a16="http://schemas.microsoft.com/office/drawing/2014/main" val="1148707811"/>
                    </a:ext>
                  </a:extLst>
                </a:gridCol>
                <a:gridCol w="1895475">
                  <a:extLst>
                    <a:ext uri="{9D8B030D-6E8A-4147-A177-3AD203B41FA5}">
                      <a16:colId xmlns:a16="http://schemas.microsoft.com/office/drawing/2014/main" val="295912322"/>
                    </a:ext>
                  </a:extLst>
                </a:gridCol>
                <a:gridCol w="1981200">
                  <a:extLst>
                    <a:ext uri="{9D8B030D-6E8A-4147-A177-3AD203B41FA5}">
                      <a16:colId xmlns:a16="http://schemas.microsoft.com/office/drawing/2014/main" val="2650425642"/>
                    </a:ext>
                  </a:extLst>
                </a:gridCol>
                <a:gridCol w="2314571">
                  <a:extLst>
                    <a:ext uri="{9D8B030D-6E8A-4147-A177-3AD203B41FA5}">
                      <a16:colId xmlns:a16="http://schemas.microsoft.com/office/drawing/2014/main" val="527298273"/>
                    </a:ext>
                  </a:extLst>
                </a:gridCol>
              </a:tblGrid>
              <a:tr h="370840">
                <a:tc>
                  <a:txBody>
                    <a:bodyPr/>
                    <a:lstStyle/>
                    <a:p>
                      <a:pPr marL="171450" indent="-171450">
                        <a:buFont typeface="Arial" panose="020B0604020202020204" pitchFamily="34" charset="0"/>
                        <a:buChar char="•"/>
                      </a:pPr>
                      <a:r>
                        <a:rPr lang="en-US" sz="1100" b="0" dirty="0">
                          <a:solidFill>
                            <a:schemeClr val="tx1"/>
                          </a:solidFill>
                        </a:rPr>
                        <a:t>Ρεύματα αποβλήτων</a:t>
                      </a:r>
                    </a:p>
                    <a:p>
                      <a:pPr marL="171450" indent="-171450">
                        <a:buFont typeface="Arial" panose="020B0604020202020204" pitchFamily="34" charset="0"/>
                        <a:buChar char="•"/>
                      </a:pPr>
                      <a:r>
                        <a:rPr lang="el-GR" sz="1100" b="0" dirty="0">
                          <a:solidFill>
                            <a:schemeClr val="tx1"/>
                          </a:solidFill>
                        </a:rPr>
                        <a:t>Αστικά</a:t>
                      </a:r>
                      <a:r>
                        <a:rPr lang="en-US" sz="1100" b="0" dirty="0">
                          <a:solidFill>
                            <a:schemeClr val="tx1"/>
                          </a:solidFill>
                        </a:rPr>
                        <a:t> οργανικά απόβλητα</a:t>
                      </a:r>
                    </a:p>
                    <a:p>
                      <a:pPr marL="171450" indent="-171450">
                        <a:buFont typeface="Arial" panose="020B0604020202020204" pitchFamily="34" charset="0"/>
                        <a:buChar char="•"/>
                      </a:pPr>
                      <a:r>
                        <a:rPr lang="en-US" sz="1100" b="0" dirty="0">
                          <a:solidFill>
                            <a:schemeClr val="tx1"/>
                          </a:solidFill>
                        </a:rPr>
                        <a:t>Υποπροϊόντα &amp; δευτερεύοντα ρεύματα</a:t>
                      </a:r>
                    </a:p>
                    <a:p>
                      <a:pPr marL="171450" indent="-171450">
                        <a:buFont typeface="Arial" panose="020B0604020202020204" pitchFamily="34" charset="0"/>
                        <a:buChar char="•"/>
                      </a:pPr>
                      <a:r>
                        <a:rPr lang="en-US" sz="1100" b="0" dirty="0">
                          <a:solidFill>
                            <a:schemeClr val="tx1"/>
                          </a:solidFill>
                        </a:rPr>
                        <a:t>Δασικά παράπλευρα ρεύματα</a:t>
                      </a:r>
                    </a:p>
                    <a:p>
                      <a:pPr marL="171450" indent="-171450">
                        <a:buFont typeface="Arial" panose="020B0604020202020204" pitchFamily="34" charset="0"/>
                        <a:buChar char="•"/>
                      </a:pPr>
                      <a:r>
                        <a:rPr lang="en-US" sz="1100" b="0" dirty="0">
                          <a:solidFill>
                            <a:schemeClr val="tx1"/>
                          </a:solidFill>
                        </a:rPr>
                        <a:t>Ειδικές γεωργικές καλλιέργειες και υπολείμματα</a:t>
                      </a:r>
                    </a:p>
                    <a:p>
                      <a:pPr marL="171450" indent="-171450">
                        <a:buFont typeface="Arial" panose="020B0604020202020204" pitchFamily="34" charset="0"/>
                        <a:buChar char="•"/>
                      </a:pPr>
                      <a:r>
                        <a:rPr lang="en-US" sz="1100" b="0" dirty="0">
                          <a:solidFill>
                            <a:schemeClr val="tx1"/>
                          </a:solidFill>
                        </a:rPr>
                        <a:t>Υδάτινη βιομάζα</a:t>
                      </a:r>
                    </a:p>
                    <a:p>
                      <a:pPr marL="171450" indent="-171450">
                        <a:buFont typeface="Arial" panose="020B0604020202020204" pitchFamily="34" charset="0"/>
                        <a:buChar char="•"/>
                      </a:pPr>
                      <a:r>
                        <a:rPr lang="en-US" sz="1100" b="0" dirty="0">
                          <a:solidFill>
                            <a:schemeClr val="tx1"/>
                          </a:solidFill>
                        </a:rPr>
                        <a:t>Υπολείμματα επεξεργασίας τροφίμων</a:t>
                      </a:r>
                    </a:p>
                    <a:p>
                      <a:pPr marL="171450" indent="-171450">
                        <a:buFont typeface="Arial" panose="020B0604020202020204" pitchFamily="34" charset="0"/>
                        <a:buChar char="•"/>
                      </a:pPr>
                      <a:r>
                        <a:rPr lang="en-US" sz="1100" b="0" dirty="0">
                          <a:solidFill>
                            <a:schemeClr val="tx1"/>
                          </a:solidFill>
                        </a:rPr>
                        <a:t>Διαδικασία και λύματα</a:t>
                      </a:r>
                    </a:p>
                    <a:p>
                      <a:pPr marL="171450" indent="-171450">
                        <a:buFont typeface="Arial" panose="020B0604020202020204" pitchFamily="34" charset="0"/>
                        <a:buChar char="•"/>
                      </a:pPr>
                      <a:r>
                        <a:rPr lang="en-US" sz="1100" b="0" dirty="0">
                          <a:solidFill>
                            <a:schemeClr val="tx1"/>
                          </a:solidFill>
                        </a:rPr>
                        <a:t>CO</a:t>
                      </a:r>
                      <a:r>
                        <a:rPr lang="en-US" sz="1100" b="0" baseline="-25000" dirty="0">
                          <a:solidFill>
                            <a:schemeClr val="tx1"/>
                          </a:solidFill>
                        </a:rPr>
                        <a:t>2</a:t>
                      </a:r>
                      <a:endParaRPr lang="en-GB" sz="1100" b="0" baseline="-2500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GB" sz="1100" b="0" dirty="0">
                          <a:solidFill>
                            <a:schemeClr val="tx1"/>
                          </a:solidFill>
                        </a:rPr>
                        <a:t>(Προ-) θεραπεία</a:t>
                      </a:r>
                    </a:p>
                    <a:p>
                      <a:pPr marL="171450" indent="-171450">
                        <a:buFont typeface="Arial" panose="020B0604020202020204" pitchFamily="34" charset="0"/>
                        <a:buChar char="•"/>
                      </a:pPr>
                      <a:r>
                        <a:rPr lang="en-GB" sz="1100" b="0" dirty="0">
                          <a:solidFill>
                            <a:schemeClr val="tx1"/>
                          </a:solidFill>
                        </a:rPr>
                        <a:t>Μετασχηματισμός</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US" sz="1100" b="0" dirty="0">
                          <a:solidFill>
                            <a:schemeClr val="tx1"/>
                          </a:solidFill>
                        </a:rPr>
                        <a:t>Βιοπλαστικά</a:t>
                      </a:r>
                    </a:p>
                    <a:p>
                      <a:pPr marL="171450" indent="-171450">
                        <a:buFont typeface="Arial" panose="020B0604020202020204" pitchFamily="34" charset="0"/>
                        <a:buChar char="•"/>
                      </a:pPr>
                      <a:r>
                        <a:rPr lang="en-US" sz="1100" b="0" dirty="0">
                          <a:solidFill>
                            <a:schemeClr val="tx1"/>
                          </a:solidFill>
                        </a:rPr>
                        <a:t>Δομικά στοιχεία</a:t>
                      </a:r>
                    </a:p>
                    <a:p>
                      <a:pPr marL="171450" indent="-171450">
                        <a:buFont typeface="Arial" panose="020B0604020202020204" pitchFamily="34" charset="0"/>
                        <a:buChar char="•"/>
                      </a:pPr>
                      <a:r>
                        <a:rPr lang="en-US" sz="1100" b="0" dirty="0">
                          <a:solidFill>
                            <a:schemeClr val="tx1"/>
                          </a:solidFill>
                        </a:rPr>
                        <a:t>Βιοπολυμερή</a:t>
                      </a:r>
                    </a:p>
                    <a:p>
                      <a:pPr marL="171450" indent="-171450">
                        <a:buFont typeface="Arial" panose="020B0604020202020204" pitchFamily="34" charset="0"/>
                        <a:buChar char="•"/>
                      </a:pPr>
                      <a:r>
                        <a:rPr lang="en-US" sz="1100" b="0" dirty="0">
                          <a:solidFill>
                            <a:schemeClr val="tx1"/>
                          </a:solidFill>
                        </a:rPr>
                        <a:t>Επιφανειοδραστικές ουσίες</a:t>
                      </a:r>
                    </a:p>
                    <a:p>
                      <a:pPr marL="171450" indent="-171450">
                        <a:buFont typeface="Arial" panose="020B0604020202020204" pitchFamily="34" charset="0"/>
                        <a:buChar char="•"/>
                      </a:pPr>
                      <a:r>
                        <a:rPr lang="en-US" sz="1100" b="0" dirty="0">
                          <a:solidFill>
                            <a:schemeClr val="tx1"/>
                          </a:solidFill>
                        </a:rPr>
                        <a:t>Ενεργά συστατικά</a:t>
                      </a:r>
                    </a:p>
                    <a:p>
                      <a:pPr marL="171450" indent="-171450">
                        <a:buFont typeface="Arial" panose="020B0604020202020204" pitchFamily="34" charset="0"/>
                        <a:buChar char="•"/>
                      </a:pPr>
                      <a:r>
                        <a:rPr lang="en-US" sz="1100" b="0" dirty="0">
                          <a:solidFill>
                            <a:schemeClr val="tx1"/>
                          </a:solidFill>
                        </a:rPr>
                        <a:t>Βιοϋλικά</a:t>
                      </a:r>
                    </a:p>
                    <a:p>
                      <a:pPr marL="171450" indent="-171450">
                        <a:buFont typeface="Arial" panose="020B0604020202020204" pitchFamily="34" charset="0"/>
                        <a:buChar char="•"/>
                      </a:pPr>
                      <a:r>
                        <a:rPr lang="en-US" sz="1100" b="0" dirty="0" err="1">
                          <a:solidFill>
                            <a:schemeClr val="tx1"/>
                          </a:solidFill>
                        </a:rPr>
                        <a:t>Βιολιπαντικά</a:t>
                      </a:r>
                      <a:endParaRPr lang="en-GB" sz="1100" b="0" dirty="0">
                        <a:solidFill>
                          <a:schemeClr val="tx1"/>
                        </a:solidFill>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171450" indent="-171450">
                        <a:buFont typeface="Arial" panose="020B0604020202020204" pitchFamily="34" charset="0"/>
                        <a:buChar char="•"/>
                      </a:pPr>
                      <a:r>
                        <a:rPr lang="en-GB" sz="1100" b="0" dirty="0">
                          <a:solidFill>
                            <a:schemeClr val="tx1"/>
                          </a:solidFill>
                        </a:rPr>
                        <a:t>Βιοκαύσιμα</a:t>
                      </a:r>
                    </a:p>
                    <a:p>
                      <a:pPr marL="171450" indent="-171450">
                        <a:buFont typeface="Arial" panose="020B0604020202020204" pitchFamily="34" charset="0"/>
                        <a:buChar char="•"/>
                      </a:pPr>
                      <a:r>
                        <a:rPr lang="en-GB" sz="1100" b="0" dirty="0">
                          <a:solidFill>
                            <a:schemeClr val="tx1"/>
                          </a:solidFill>
                        </a:rPr>
                        <a:t>Κλωστοϋφαντουργικά προϊόντα</a:t>
                      </a:r>
                    </a:p>
                    <a:p>
                      <a:pPr marL="171450" indent="-171450">
                        <a:buFont typeface="Arial" panose="020B0604020202020204" pitchFamily="34" charset="0"/>
                        <a:buChar char="•"/>
                      </a:pPr>
                      <a:r>
                        <a:rPr lang="en-GB" sz="1100" b="0" dirty="0">
                          <a:solidFill>
                            <a:schemeClr val="tx1"/>
                          </a:solidFill>
                        </a:rPr>
                        <a:t>Συσκευασία</a:t>
                      </a:r>
                    </a:p>
                    <a:p>
                      <a:pPr marL="171450" indent="-171450">
                        <a:buFont typeface="Arial" panose="020B0604020202020204" pitchFamily="34" charset="0"/>
                        <a:buChar char="•"/>
                      </a:pPr>
                      <a:r>
                        <a:rPr lang="en-GB" sz="1100" b="0" dirty="0">
                          <a:solidFill>
                            <a:schemeClr val="tx1"/>
                          </a:solidFill>
                        </a:rPr>
                        <a:t>Διαλύτες</a:t>
                      </a:r>
                    </a:p>
                    <a:p>
                      <a:pPr marL="171450" indent="-171450">
                        <a:buFont typeface="Arial" panose="020B0604020202020204" pitchFamily="34" charset="0"/>
                        <a:buChar char="•"/>
                      </a:pPr>
                      <a:r>
                        <a:rPr lang="en-GB" sz="1100" b="0" dirty="0">
                          <a:solidFill>
                            <a:schemeClr val="tx1"/>
                          </a:solidFill>
                        </a:rPr>
                        <a:t>Έπιπλα</a:t>
                      </a:r>
                    </a:p>
                    <a:p>
                      <a:pPr marL="171450" indent="-171450">
                        <a:buFont typeface="Arial" panose="020B0604020202020204" pitchFamily="34" charset="0"/>
                        <a:buChar char="•"/>
                      </a:pPr>
                      <a:r>
                        <a:rPr lang="en-GB" sz="1100" b="0" dirty="0">
                          <a:solidFill>
                            <a:schemeClr val="tx1"/>
                          </a:solidFill>
                        </a:rPr>
                        <a:t>Προσωπική φροντίδα</a:t>
                      </a:r>
                    </a:p>
                    <a:p>
                      <a:pPr marL="171450" indent="-171450">
                        <a:buFont typeface="Arial" panose="020B0604020202020204" pitchFamily="34" charset="0"/>
                        <a:buChar char="•"/>
                      </a:pPr>
                      <a:r>
                        <a:rPr lang="en-GB" sz="1100" b="0" dirty="0">
                          <a:solidFill>
                            <a:schemeClr val="tx1"/>
                          </a:solidFill>
                        </a:rPr>
                        <a:t>Κατασκευαστικά υλικά</a:t>
                      </a:r>
                    </a:p>
                    <a:p>
                      <a:pPr marL="171450" indent="-171450">
                        <a:buFont typeface="Arial" panose="020B0604020202020204" pitchFamily="34" charset="0"/>
                        <a:buChar char="•"/>
                      </a:pPr>
                      <a:r>
                        <a:rPr lang="en-GB" sz="1100" b="0" dirty="0">
                          <a:solidFill>
                            <a:schemeClr val="tx1"/>
                          </a:solidFill>
                        </a:rPr>
                        <a:t>Φαρμακευτικά προϊόντα</a:t>
                      </a:r>
                    </a:p>
                    <a:p>
                      <a:pPr marL="171450" indent="-171450">
                        <a:buFont typeface="Arial" panose="020B0604020202020204" pitchFamily="34" charset="0"/>
                        <a:buChar char="•"/>
                      </a:pPr>
                      <a:r>
                        <a:rPr lang="en-GB" sz="1100" b="0" dirty="0">
                          <a:solidFill>
                            <a:schemeClr val="tx1"/>
                          </a:solidFill>
                        </a:rPr>
                        <a:t>Ένδυση</a:t>
                      </a:r>
                    </a:p>
                    <a:p>
                      <a:pPr marL="171450" indent="-171450">
                        <a:buFont typeface="Arial" panose="020B0604020202020204" pitchFamily="34" charset="0"/>
                        <a:buChar char="•"/>
                      </a:pPr>
                      <a:r>
                        <a:rPr lang="en-GB" sz="1100" b="0" dirty="0">
                          <a:solidFill>
                            <a:schemeClr val="tx1"/>
                          </a:solidFill>
                        </a:rPr>
                        <a:t>Εξαρτήματα αυτοκινήτων</a:t>
                      </a:r>
                    </a:p>
                  </a:txBody>
                  <a:tcP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1132276338"/>
                  </a:ext>
                </a:extLst>
              </a:tr>
            </a:tbl>
          </a:graphicData>
        </a:graphic>
      </p:graphicFrame>
      <p:sp>
        <p:nvSpPr>
          <p:cNvPr id="10" name="CasellaDiTesto 9">
            <a:extLst>
              <a:ext uri="{FF2B5EF4-FFF2-40B4-BE49-F238E27FC236}">
                <a16:creationId xmlns:a16="http://schemas.microsoft.com/office/drawing/2014/main" id="{8278ACA0-AFB6-0846-7F40-F0B25D2874E8}"/>
              </a:ext>
            </a:extLst>
          </p:cNvPr>
          <p:cNvSpPr txBox="1"/>
          <p:nvPr/>
        </p:nvSpPr>
        <p:spPr>
          <a:xfrm rot="16200000">
            <a:off x="10800963" y="4965313"/>
            <a:ext cx="2505075" cy="276999"/>
          </a:xfrm>
          <a:prstGeom prst="rect">
            <a:avLst/>
          </a:prstGeom>
          <a:noFill/>
        </p:spPr>
        <p:txBody>
          <a:bodyPr wrap="square">
            <a:spAutoFit/>
          </a:bodyPr>
          <a:lstStyle/>
          <a:p>
            <a:r>
              <a:rPr lang="en-GB" sz="1200" dirty="0"/>
              <a:t>Συντελεστές εικόνας: biopilots4u.eu</a:t>
            </a:r>
          </a:p>
        </p:txBody>
      </p:sp>
    </p:spTree>
    <p:extLst>
      <p:ext uri="{BB962C8B-B14F-4D97-AF65-F5344CB8AC3E}">
        <p14:creationId xmlns:p14="http://schemas.microsoft.com/office/powerpoint/2010/main" val="417798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BAD7D21A-AB51-40C3-D15B-B5F678D48A77}"/>
              </a:ext>
            </a:extLst>
          </p:cNvPr>
          <p:cNvSpPr>
            <a:spLocks noGrp="1"/>
          </p:cNvSpPr>
          <p:nvPr>
            <p:ph type="title"/>
          </p:nvPr>
        </p:nvSpPr>
        <p:spPr>
          <a:xfrm>
            <a:off x="913701" y="546377"/>
            <a:ext cx="10515600" cy="877888"/>
          </a:xfrm>
        </p:spPr>
        <p:txBody>
          <a:bodyPr>
            <a:normAutofit/>
          </a:bodyPr>
          <a:lstStyle/>
          <a:p>
            <a:pPr algn="ctr"/>
            <a:r>
              <a:rPr lang="en-GB" sz="3600" b="1" dirty="0"/>
              <a:t>Μια αλυσίδα αξίας με βάση τη βιολογία</a:t>
            </a:r>
          </a:p>
        </p:txBody>
      </p:sp>
      <p:pic>
        <p:nvPicPr>
          <p:cNvPr id="7" name="Segnaposto contenuto 6">
            <a:extLst>
              <a:ext uri="{FF2B5EF4-FFF2-40B4-BE49-F238E27FC236}">
                <a16:creationId xmlns:a16="http://schemas.microsoft.com/office/drawing/2014/main" id="{83447C1A-A9C9-9BF6-003C-13C3E5E35422}"/>
              </a:ext>
            </a:extLst>
          </p:cNvPr>
          <p:cNvPicPr>
            <a:picLocks noGrp="1" noChangeAspect="1"/>
          </p:cNvPicPr>
          <p:nvPr>
            <p:ph sz="half" idx="1"/>
          </p:nvPr>
        </p:nvPicPr>
        <p:blipFill>
          <a:blip r:embed="rId2"/>
          <a:stretch>
            <a:fillRect/>
          </a:stretch>
        </p:blipFill>
        <p:spPr>
          <a:xfrm>
            <a:off x="238125" y="1556707"/>
            <a:ext cx="7977573" cy="4549727"/>
          </a:xfrm>
          <a:prstGeom prst="rect">
            <a:avLst/>
          </a:prstGeom>
        </p:spPr>
      </p:pic>
      <p:sp>
        <p:nvSpPr>
          <p:cNvPr id="12" name="Segnaposto contenuto 11">
            <a:extLst>
              <a:ext uri="{FF2B5EF4-FFF2-40B4-BE49-F238E27FC236}">
                <a16:creationId xmlns:a16="http://schemas.microsoft.com/office/drawing/2014/main" id="{A40075DB-EE7E-24CA-197F-FDBAF6F464CF}"/>
              </a:ext>
            </a:extLst>
          </p:cNvPr>
          <p:cNvSpPr>
            <a:spLocks noGrp="1"/>
          </p:cNvSpPr>
          <p:nvPr>
            <p:ph sz="half" idx="2"/>
          </p:nvPr>
        </p:nvSpPr>
        <p:spPr>
          <a:xfrm>
            <a:off x="8315324" y="1556707"/>
            <a:ext cx="3371851" cy="4620256"/>
          </a:xfrm>
        </p:spPr>
        <p:txBody>
          <a:bodyPr>
            <a:normAutofit fontScale="55000" lnSpcReduction="20000"/>
          </a:bodyPr>
          <a:lstStyle/>
          <a:p>
            <a:pPr marL="0" indent="0" algn="just">
              <a:lnSpc>
                <a:spcPct val="120000"/>
              </a:lnSpc>
              <a:buNone/>
            </a:pPr>
            <a:r>
              <a:rPr lang="en-US" dirty="0"/>
              <a:t>Οι αλυσίδες αξίας, ιδίως εκείνες που εστιάζουν στους δευτερογενείς πόρους, αποσκοπούν στη μετατροπή οργανικών υλικών σε πολύτιμα προϊόντα, συμπεριλαμβανομένων χημικών προϊόντων υψηλής αξίας, υποπροϊόντων και ανανεώσιμης ενέργειας.</a:t>
            </a:r>
            <a:endParaRPr lang="el-GR" dirty="0"/>
          </a:p>
          <a:p>
            <a:pPr marL="0" indent="0" algn="just">
              <a:lnSpc>
                <a:spcPct val="120000"/>
              </a:lnSpc>
              <a:buNone/>
            </a:pPr>
            <a:r>
              <a:rPr lang="en-US" dirty="0"/>
              <a:t> Τα ολοκληρωμένα βιοδιυλιστήρια, ικανά να μετατρέπουν τα απόβλητα σε διάφορα προϊόντα υψηλής αξίας, περιλαμβάνουν μια μονάδα προεπεξεργασίας για την προετοιμασία της πρώτης ύλης για τις επακόλουθες τεχνολογίες μετατροπής και διύλισης εντός της αλυσίδας εφοδιασμού, πριν από τη συσκευασία και τη διανομή.</a:t>
            </a:r>
            <a:endParaRPr lang="en-GB" dirty="0"/>
          </a:p>
        </p:txBody>
      </p:sp>
      <p:sp>
        <p:nvSpPr>
          <p:cNvPr id="9" name="Segnaposto piè di pagina 1">
            <a:extLst>
              <a:ext uri="{FF2B5EF4-FFF2-40B4-BE49-F238E27FC236}">
                <a16:creationId xmlns:a16="http://schemas.microsoft.com/office/drawing/2014/main" id="{10D72931-D15F-5E23-9F6D-B40E26C8451E}"/>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4" name="Segnaposto numero diapositiva 3">
            <a:extLst>
              <a:ext uri="{FF2B5EF4-FFF2-40B4-BE49-F238E27FC236}">
                <a16:creationId xmlns:a16="http://schemas.microsoft.com/office/drawing/2014/main" id="{84AA1159-0D18-4BE5-6D2D-AC4EFFF3B087}"/>
              </a:ext>
            </a:extLst>
          </p:cNvPr>
          <p:cNvSpPr>
            <a:spLocks noGrp="1"/>
          </p:cNvSpPr>
          <p:nvPr>
            <p:ph type="sldNum" sz="quarter" idx="12"/>
          </p:nvPr>
        </p:nvSpPr>
        <p:spPr/>
        <p:txBody>
          <a:bodyPr/>
          <a:lstStyle/>
          <a:p>
            <a:fld id="{D57F1E4F-1CFF-5643-939E-217C01CDF565}" type="slidenum">
              <a:rPr lang="en-US" smtClean="0"/>
              <a:t>12</a:t>
            </a:fld>
            <a:endParaRPr lang="en-US" dirty="0"/>
          </a:p>
        </p:txBody>
      </p:sp>
      <p:sp>
        <p:nvSpPr>
          <p:cNvPr id="11" name="CasellaDiTesto 10">
            <a:extLst>
              <a:ext uri="{FF2B5EF4-FFF2-40B4-BE49-F238E27FC236}">
                <a16:creationId xmlns:a16="http://schemas.microsoft.com/office/drawing/2014/main" id="{474F4546-11F8-DD10-F947-1B9BAA96B727}"/>
              </a:ext>
            </a:extLst>
          </p:cNvPr>
          <p:cNvSpPr txBox="1"/>
          <p:nvPr/>
        </p:nvSpPr>
        <p:spPr>
          <a:xfrm rot="16200000">
            <a:off x="9991726" y="4466837"/>
            <a:ext cx="3867150" cy="276999"/>
          </a:xfrm>
          <a:prstGeom prst="rect">
            <a:avLst/>
          </a:prstGeom>
          <a:noFill/>
        </p:spPr>
        <p:txBody>
          <a:bodyPr wrap="square">
            <a:spAutoFit/>
          </a:bodyPr>
          <a:lstStyle/>
          <a:p>
            <a:r>
              <a:rPr lang="en-GB" sz="1200" dirty="0"/>
              <a:t>Source: doi.org/10.3390/su10061695</a:t>
            </a:r>
          </a:p>
        </p:txBody>
      </p:sp>
    </p:spTree>
    <p:extLst>
      <p:ext uri="{BB962C8B-B14F-4D97-AF65-F5344CB8AC3E}">
        <p14:creationId xmlns:p14="http://schemas.microsoft.com/office/powerpoint/2010/main" val="2239364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154E-6FFF-3215-9853-C946EBD59BBD}"/>
            </a:ext>
          </a:extLst>
        </p:cNvPr>
        <p:cNvGrpSpPr/>
        <p:nvPr/>
      </p:nvGrpSpPr>
      <p:grpSpPr>
        <a:xfrm>
          <a:off x="0" y="0"/>
          <a:ext cx="0" cy="0"/>
          <a:chOff x="0" y="0"/>
          <a:chExt cx="0" cy="0"/>
        </a:xfrm>
      </p:grpSpPr>
      <p:sp>
        <p:nvSpPr>
          <p:cNvPr id="5" name="Titolo 4">
            <a:extLst>
              <a:ext uri="{FF2B5EF4-FFF2-40B4-BE49-F238E27FC236}">
                <a16:creationId xmlns:a16="http://schemas.microsoft.com/office/drawing/2014/main" id="{842F9FA0-D780-8775-FB02-524ADF885414}"/>
              </a:ext>
            </a:extLst>
          </p:cNvPr>
          <p:cNvSpPr>
            <a:spLocks noGrp="1"/>
          </p:cNvSpPr>
          <p:nvPr>
            <p:ph type="title"/>
          </p:nvPr>
        </p:nvSpPr>
        <p:spPr>
          <a:xfrm>
            <a:off x="838200" y="521509"/>
            <a:ext cx="10515600" cy="877888"/>
          </a:xfrm>
        </p:spPr>
        <p:txBody>
          <a:bodyPr>
            <a:noAutofit/>
          </a:bodyPr>
          <a:lstStyle/>
          <a:p>
            <a:pPr algn="ctr"/>
            <a:r>
              <a:rPr lang="en-US" sz="3200" b="1" dirty="0"/>
              <a:t>Κυκλική αλυσίδα αξίας βιολογικής βάσης και οι </a:t>
            </a:r>
            <a:r>
              <a:rPr lang="el-GR" sz="3200" b="1" dirty="0"/>
              <a:t>στόχοι βιώσιμης ανάπτυξης</a:t>
            </a:r>
            <a:r>
              <a:rPr lang="en-US" sz="3200" b="1" dirty="0"/>
              <a:t> του ΟΗΕ</a:t>
            </a:r>
            <a:endParaRPr lang="en-GB" sz="3200" b="1" dirty="0"/>
          </a:p>
        </p:txBody>
      </p:sp>
      <p:sp>
        <p:nvSpPr>
          <p:cNvPr id="6" name="Segnaposto contenuto 5">
            <a:extLst>
              <a:ext uri="{FF2B5EF4-FFF2-40B4-BE49-F238E27FC236}">
                <a16:creationId xmlns:a16="http://schemas.microsoft.com/office/drawing/2014/main" id="{0514F4E8-6859-AA0E-79FD-B2C6E2D9C623}"/>
              </a:ext>
            </a:extLst>
          </p:cNvPr>
          <p:cNvSpPr>
            <a:spLocks noGrp="1"/>
          </p:cNvSpPr>
          <p:nvPr>
            <p:ph sz="half" idx="1"/>
          </p:nvPr>
        </p:nvSpPr>
        <p:spPr>
          <a:xfrm>
            <a:off x="128199" y="1825625"/>
            <a:ext cx="2957901" cy="4351338"/>
          </a:xfrm>
        </p:spPr>
        <p:txBody>
          <a:bodyPr>
            <a:normAutofit fontScale="77500" lnSpcReduction="20000"/>
          </a:bodyPr>
          <a:lstStyle/>
          <a:p>
            <a:pPr marL="0" indent="0" algn="just">
              <a:lnSpc>
                <a:spcPct val="120000"/>
              </a:lnSpc>
              <a:buNone/>
            </a:pPr>
            <a:r>
              <a:rPr lang="en-US" dirty="0"/>
              <a:t>Όσον αφορά τους σημερινούς στόχους για βιώσιμη ανάπτυξη, η βιοοικονομία, σε συνδυασμό με την κυκλική οικονομία, έχει τη δυνατότητα να συμβάλει άμεσα στην επίτευξη 11 από τους 17 στόχους του ΟΗΕ για την αειφόρο ανάπτυξη (SDGs).</a:t>
            </a:r>
            <a:endParaRPr lang="en-GB" dirty="0"/>
          </a:p>
        </p:txBody>
      </p:sp>
      <p:pic>
        <p:nvPicPr>
          <p:cNvPr id="10" name="Segnaposto contenuto 9">
            <a:extLst>
              <a:ext uri="{FF2B5EF4-FFF2-40B4-BE49-F238E27FC236}">
                <a16:creationId xmlns:a16="http://schemas.microsoft.com/office/drawing/2014/main" id="{2E090253-05E3-19CC-E5CF-7007CBCF73F3}"/>
              </a:ext>
            </a:extLst>
          </p:cNvPr>
          <p:cNvPicPr>
            <a:picLocks noGrp="1" noChangeAspect="1"/>
          </p:cNvPicPr>
          <p:nvPr>
            <p:ph sz="half" idx="2"/>
          </p:nvPr>
        </p:nvPicPr>
        <p:blipFill>
          <a:blip r:embed="rId2"/>
          <a:stretch>
            <a:fillRect/>
          </a:stretch>
        </p:blipFill>
        <p:spPr>
          <a:xfrm>
            <a:off x="3086100" y="1708079"/>
            <a:ext cx="8267700" cy="4569354"/>
          </a:xfrm>
          <a:prstGeom prst="rect">
            <a:avLst/>
          </a:prstGeom>
        </p:spPr>
      </p:pic>
      <p:sp>
        <p:nvSpPr>
          <p:cNvPr id="9" name="Segnaposto piè di pagina 1">
            <a:extLst>
              <a:ext uri="{FF2B5EF4-FFF2-40B4-BE49-F238E27FC236}">
                <a16:creationId xmlns:a16="http://schemas.microsoft.com/office/drawing/2014/main" id="{4777E09A-8541-4228-F342-DF00FBA611C0}"/>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4" name="Segnaposto numero diapositiva 3">
            <a:extLst>
              <a:ext uri="{FF2B5EF4-FFF2-40B4-BE49-F238E27FC236}">
                <a16:creationId xmlns:a16="http://schemas.microsoft.com/office/drawing/2014/main" id="{DDBE10C9-F414-4165-3166-7C99B7B52116}"/>
              </a:ext>
            </a:extLst>
          </p:cNvPr>
          <p:cNvSpPr>
            <a:spLocks noGrp="1"/>
          </p:cNvSpPr>
          <p:nvPr>
            <p:ph type="sldNum" sz="quarter" idx="12"/>
          </p:nvPr>
        </p:nvSpPr>
        <p:spPr/>
        <p:txBody>
          <a:bodyPr/>
          <a:lstStyle/>
          <a:p>
            <a:fld id="{D57F1E4F-1CFF-5643-939E-217C01CDF565}" type="slidenum">
              <a:rPr lang="en-US" smtClean="0"/>
              <a:t>13</a:t>
            </a:fld>
            <a:endParaRPr lang="en-US" dirty="0"/>
          </a:p>
        </p:txBody>
      </p:sp>
      <p:sp>
        <p:nvSpPr>
          <p:cNvPr id="11" name="CasellaDiTesto 10">
            <a:extLst>
              <a:ext uri="{FF2B5EF4-FFF2-40B4-BE49-F238E27FC236}">
                <a16:creationId xmlns:a16="http://schemas.microsoft.com/office/drawing/2014/main" id="{36AA6571-B21E-F856-28EF-22494790494E}"/>
              </a:ext>
            </a:extLst>
          </p:cNvPr>
          <p:cNvSpPr txBox="1"/>
          <p:nvPr/>
        </p:nvSpPr>
        <p:spPr>
          <a:xfrm rot="16200000">
            <a:off x="9991726" y="4466837"/>
            <a:ext cx="3867150" cy="276999"/>
          </a:xfrm>
          <a:prstGeom prst="rect">
            <a:avLst/>
          </a:prstGeom>
          <a:noFill/>
        </p:spPr>
        <p:txBody>
          <a:bodyPr wrap="square">
            <a:spAutoFit/>
          </a:bodyPr>
          <a:lstStyle/>
          <a:p>
            <a:r>
              <a:rPr lang="en-GB" sz="1200" dirty="0"/>
              <a:t>Source: doi.org/10.3390/su10061695</a:t>
            </a:r>
          </a:p>
        </p:txBody>
      </p:sp>
    </p:spTree>
    <p:extLst>
      <p:ext uri="{BB962C8B-B14F-4D97-AF65-F5344CB8AC3E}">
        <p14:creationId xmlns:p14="http://schemas.microsoft.com/office/powerpoint/2010/main" val="6107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843A76-C0F1-200B-65C6-94B6A404D434}"/>
              </a:ext>
            </a:extLst>
          </p:cNvPr>
          <p:cNvSpPr>
            <a:spLocks noGrp="1"/>
          </p:cNvSpPr>
          <p:nvPr>
            <p:ph type="title"/>
          </p:nvPr>
        </p:nvSpPr>
        <p:spPr>
          <a:xfrm>
            <a:off x="905312" y="472744"/>
            <a:ext cx="6213792" cy="634604"/>
          </a:xfrm>
        </p:spPr>
        <p:txBody>
          <a:bodyPr>
            <a:noAutofit/>
          </a:bodyPr>
          <a:lstStyle/>
          <a:p>
            <a:pPr algn="ctr"/>
            <a:r>
              <a:rPr lang="en-GB" sz="3600" b="1" dirty="0"/>
              <a:t>Πράσινη Χημεία</a:t>
            </a:r>
          </a:p>
        </p:txBody>
      </p:sp>
      <p:sp>
        <p:nvSpPr>
          <p:cNvPr id="7" name="Segnaposto contenuto 6">
            <a:extLst>
              <a:ext uri="{FF2B5EF4-FFF2-40B4-BE49-F238E27FC236}">
                <a16:creationId xmlns:a16="http://schemas.microsoft.com/office/drawing/2014/main" id="{5DF0F07D-19EB-11FC-AC52-EC5F8A05EC4A}"/>
              </a:ext>
            </a:extLst>
          </p:cNvPr>
          <p:cNvSpPr>
            <a:spLocks noGrp="1"/>
          </p:cNvSpPr>
          <p:nvPr>
            <p:ph idx="1"/>
          </p:nvPr>
        </p:nvSpPr>
        <p:spPr>
          <a:xfrm>
            <a:off x="838199" y="1359017"/>
            <a:ext cx="6029325" cy="4817946"/>
          </a:xfrm>
        </p:spPr>
        <p:txBody>
          <a:bodyPr>
            <a:normAutofit fontScale="92500" lnSpcReduction="10000"/>
          </a:bodyPr>
          <a:lstStyle/>
          <a:p>
            <a:pPr algn="just"/>
            <a:r>
              <a:rPr lang="en-GB" sz="2400" dirty="0"/>
              <a:t>Προϊόντα βιολογικής βάσης: χημικά και υλικά, προ-πρότυπο CEN/BT/WG 209: "προϊόν βιολογικής βάσης = προϊόν εξ ολοκλήρου ή εν μέρει βιολογικής βάσης (=προερχόμενο από βιομάζα)", περιλαμβάνουν όλα τα είδη χημικών προϊόντων βιολογικής βάσης, πλαστικά και πρόσθετα βιολογικής βάσης - βιοδιασπώμενα και ανθεκτικά, βιο-σύνθετα υλικά όπως σύνθετα υλικά από ξύλο και πλαστικά ενισχυμένα με φυσικές ίνες και μονωτικά υλικά, καθώς και τα παραδοσιακά προϊόντα της βιομηχανίας ξυλείας. </a:t>
            </a:r>
          </a:p>
          <a:p>
            <a:pPr algn="just"/>
            <a:r>
              <a:rPr lang="en-GB" sz="2400" dirty="0"/>
              <a:t>Τα προϊόντα βιολογικής προέλευσης χρησιμοποιούνται στις κατασκευές και τη μόνωση, τη συσκευασία, την αυτοκινητοβιομηχανία και τα καταναλωτικά αγαθά.</a:t>
            </a:r>
          </a:p>
          <a:p>
            <a:pPr algn="just"/>
            <a:endParaRPr lang="en-GB" sz="2400" dirty="0"/>
          </a:p>
          <a:p>
            <a:pPr algn="just"/>
            <a:endParaRPr lang="en-GB" dirty="0"/>
          </a:p>
        </p:txBody>
      </p:sp>
      <p:sp>
        <p:nvSpPr>
          <p:cNvPr id="5" name="Segnaposto piè di pagina 4">
            <a:extLst>
              <a:ext uri="{FF2B5EF4-FFF2-40B4-BE49-F238E27FC236}">
                <a16:creationId xmlns:a16="http://schemas.microsoft.com/office/drawing/2014/main" id="{48F1C366-6746-B13F-E648-444C309BAE98}"/>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6" name="Segnaposto numero diapositiva 5">
            <a:extLst>
              <a:ext uri="{FF2B5EF4-FFF2-40B4-BE49-F238E27FC236}">
                <a16:creationId xmlns:a16="http://schemas.microsoft.com/office/drawing/2014/main" id="{AE54FDB4-140B-2A30-FE71-31F60C29BA07}"/>
              </a:ext>
            </a:extLst>
          </p:cNvPr>
          <p:cNvSpPr>
            <a:spLocks noGrp="1"/>
          </p:cNvSpPr>
          <p:nvPr>
            <p:ph type="sldNum" sz="quarter" idx="12"/>
          </p:nvPr>
        </p:nvSpPr>
        <p:spPr/>
        <p:txBody>
          <a:bodyPr/>
          <a:lstStyle/>
          <a:p>
            <a:fld id="{6FF9F0C5-380F-41C2-899A-BAC0F0927E16}" type="slidenum">
              <a:rPr lang="en-US" smtClean="0"/>
              <a:t>14</a:t>
            </a:fld>
            <a:endParaRPr lang="en-US" dirty="0"/>
          </a:p>
        </p:txBody>
      </p:sp>
      <p:pic>
        <p:nvPicPr>
          <p:cNvPr id="10" name="Immagine 9">
            <a:extLst>
              <a:ext uri="{FF2B5EF4-FFF2-40B4-BE49-F238E27FC236}">
                <a16:creationId xmlns:a16="http://schemas.microsoft.com/office/drawing/2014/main" id="{8A0871A4-28B7-A60C-4A2E-5E935C5B7B71}"/>
              </a:ext>
            </a:extLst>
          </p:cNvPr>
          <p:cNvPicPr>
            <a:picLocks noChangeAspect="1"/>
          </p:cNvPicPr>
          <p:nvPr/>
        </p:nvPicPr>
        <p:blipFill>
          <a:blip r:embed="rId2"/>
          <a:stretch>
            <a:fillRect/>
          </a:stretch>
        </p:blipFill>
        <p:spPr>
          <a:xfrm>
            <a:off x="8977984" y="1825625"/>
            <a:ext cx="3071769" cy="4320571"/>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5D015B28-CAF7-94DE-3B45-DBD689D09364}"/>
              </a:ext>
            </a:extLst>
          </p:cNvPr>
          <p:cNvPicPr>
            <a:picLocks noChangeAspect="1" noChangeArrowheads="1"/>
          </p:cNvPicPr>
          <p:nvPr/>
        </p:nvPicPr>
        <p:blipFill>
          <a:blip r:embed="rId3"/>
          <a:srcRect l="38853" t="12201" r="26891" b="1701"/>
          <a:stretch>
            <a:fillRect/>
          </a:stretch>
        </p:blipFill>
        <p:spPr bwMode="auto">
          <a:xfrm>
            <a:off x="7119104" y="989013"/>
            <a:ext cx="3056436" cy="4320571"/>
          </a:xfrm>
          <a:prstGeom prst="rect">
            <a:avLst/>
          </a:prstGeom>
          <a:ln>
            <a:noFill/>
          </a:ln>
          <a:effectLst>
            <a:outerShdw blurRad="292100" dist="139700" dir="2700000" algn="tl" rotWithShape="0">
              <a:srgbClr val="333333">
                <a:alpha val="65000"/>
              </a:srgbClr>
            </a:outerShdw>
          </a:effectLst>
        </p:spPr>
      </p:pic>
      <p:pic>
        <p:nvPicPr>
          <p:cNvPr id="12" name="Picture 3">
            <a:extLst>
              <a:ext uri="{FF2B5EF4-FFF2-40B4-BE49-F238E27FC236}">
                <a16:creationId xmlns:a16="http://schemas.microsoft.com/office/drawing/2014/main" id="{CA0AD213-95AB-5176-BF78-443E9CA2CAAF}"/>
              </a:ext>
            </a:extLst>
          </p:cNvPr>
          <p:cNvPicPr>
            <a:picLocks noChangeAspect="1" noChangeArrowheads="1"/>
          </p:cNvPicPr>
          <p:nvPr/>
        </p:nvPicPr>
        <p:blipFill>
          <a:blip r:embed="rId4"/>
          <a:srcRect/>
          <a:stretch>
            <a:fillRect/>
          </a:stretch>
        </p:blipFill>
        <p:spPr bwMode="auto">
          <a:xfrm>
            <a:off x="9133651" y="4859290"/>
            <a:ext cx="2083777" cy="237392"/>
          </a:xfrm>
          <a:prstGeom prst="rect">
            <a:avLst/>
          </a:prstGeom>
          <a:ln>
            <a:noFill/>
          </a:ln>
          <a:effectLst>
            <a:outerShdw blurRad="292100" dist="139700" dir="2700000" algn="tl" rotWithShape="0">
              <a:srgbClr val="333333">
                <a:alpha val="65000"/>
              </a:srgbClr>
            </a:outerShdw>
          </a:effectLst>
        </p:spPr>
      </p:pic>
      <p:sp>
        <p:nvSpPr>
          <p:cNvPr id="14" name="CasellaDiTesto 13">
            <a:extLst>
              <a:ext uri="{FF2B5EF4-FFF2-40B4-BE49-F238E27FC236}">
                <a16:creationId xmlns:a16="http://schemas.microsoft.com/office/drawing/2014/main" id="{02C9CC5E-0D66-79E0-F528-7402A05C6C66}"/>
              </a:ext>
            </a:extLst>
          </p:cNvPr>
          <p:cNvSpPr txBox="1"/>
          <p:nvPr/>
        </p:nvSpPr>
        <p:spPr>
          <a:xfrm>
            <a:off x="3605255" y="5931110"/>
            <a:ext cx="5372729" cy="276999"/>
          </a:xfrm>
          <a:prstGeom prst="rect">
            <a:avLst/>
          </a:prstGeom>
          <a:noFill/>
        </p:spPr>
        <p:txBody>
          <a:bodyPr wrap="square">
            <a:spAutoFit/>
          </a:bodyPr>
          <a:lstStyle/>
          <a:p>
            <a:r>
              <a:rPr lang="en-GB" sz="1200" dirty="0"/>
              <a:t>https://task42.ieabioenergy.com/publications/bio-based-chemicals-a-2020-update/</a:t>
            </a:r>
          </a:p>
        </p:txBody>
      </p:sp>
    </p:spTree>
    <p:extLst>
      <p:ext uri="{BB962C8B-B14F-4D97-AF65-F5344CB8AC3E}">
        <p14:creationId xmlns:p14="http://schemas.microsoft.com/office/powerpoint/2010/main" val="290867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1AA6FB-8FAC-CD06-39FF-9229EC07B9F8}"/>
              </a:ext>
            </a:extLst>
          </p:cNvPr>
          <p:cNvSpPr>
            <a:spLocks noGrp="1"/>
          </p:cNvSpPr>
          <p:nvPr>
            <p:ph type="title"/>
          </p:nvPr>
        </p:nvSpPr>
        <p:spPr>
          <a:xfrm>
            <a:off x="838200" y="681038"/>
            <a:ext cx="10515600" cy="594090"/>
          </a:xfrm>
        </p:spPr>
        <p:txBody>
          <a:bodyPr>
            <a:normAutofit/>
          </a:bodyPr>
          <a:lstStyle/>
          <a:p>
            <a:pPr algn="ctr"/>
            <a:r>
              <a:rPr lang="en-GB" sz="3600" b="1" dirty="0"/>
              <a:t>Πράσινη Χημεία: η αρχή</a:t>
            </a:r>
          </a:p>
        </p:txBody>
      </p:sp>
      <p:sp>
        <p:nvSpPr>
          <p:cNvPr id="3" name="Segnaposto contenuto 2">
            <a:extLst>
              <a:ext uri="{FF2B5EF4-FFF2-40B4-BE49-F238E27FC236}">
                <a16:creationId xmlns:a16="http://schemas.microsoft.com/office/drawing/2014/main" id="{3D1B3052-FCB9-0598-4F8E-3E08AA2FB50E}"/>
              </a:ext>
            </a:extLst>
          </p:cNvPr>
          <p:cNvSpPr>
            <a:spLocks noGrp="1"/>
          </p:cNvSpPr>
          <p:nvPr>
            <p:ph idx="1"/>
          </p:nvPr>
        </p:nvSpPr>
        <p:spPr>
          <a:xfrm>
            <a:off x="838200" y="1652631"/>
            <a:ext cx="10515600" cy="4524332"/>
          </a:xfrm>
        </p:spPr>
        <p:txBody>
          <a:bodyPr>
            <a:normAutofit/>
          </a:bodyPr>
          <a:lstStyle/>
          <a:p>
            <a:pPr marL="0" indent="0" algn="just">
              <a:buNone/>
            </a:pPr>
            <a:r>
              <a:rPr lang="en-GB" sz="2000" dirty="0"/>
              <a:t>Το 1998, οι Paul </a:t>
            </a:r>
            <a:r>
              <a:rPr lang="en-GB" sz="2000" dirty="0" err="1"/>
              <a:t>Anastas </a:t>
            </a:r>
            <a:r>
              <a:rPr lang="en-GB" sz="2000" dirty="0"/>
              <a:t>και John C. Warner δημοσίευσαν τις δώδεκα αρχές της Πράσινης Χημείας. Οι αρχές καλύπτουν τις ακόλουθες έννοιες:</a:t>
            </a:r>
          </a:p>
          <a:p>
            <a:pPr algn="just"/>
            <a:r>
              <a:rPr lang="en-GB" sz="2000" dirty="0"/>
              <a:t>ο σχεδιασμός των διεργασιών για τη μεγιστοποίηση της ποσότητας των πρώτων υλών που καταλήγουν στο προϊόν,</a:t>
            </a:r>
          </a:p>
          <a:p>
            <a:pPr algn="just"/>
            <a:r>
              <a:rPr lang="en-GB" sz="2000" dirty="0"/>
              <a:t>τη χρήση ανανεώσιμων πρώτων υλών και πηγών ενέργειας,</a:t>
            </a:r>
          </a:p>
          <a:p>
            <a:pPr algn="just"/>
            <a:r>
              <a:rPr lang="en-GB" sz="2000" dirty="0"/>
              <a:t>τη χρήση ασφαλών, φιλικών προς το περιβάλλον ουσιών, συμπεριλαμβανομένων των διαλυτών, όποτε είναι δυνατόν,</a:t>
            </a:r>
          </a:p>
          <a:p>
            <a:pPr algn="just"/>
            <a:r>
              <a:rPr lang="en-GB" sz="2000" dirty="0"/>
              <a:t>το σχεδιασμό ενεργειακά αποδοτικών διεργασιών,</a:t>
            </a:r>
          </a:p>
          <a:p>
            <a:pPr algn="just"/>
            <a:r>
              <a:rPr lang="en-GB" sz="2000" dirty="0"/>
              <a:t>την αποφυγή της παραγωγής αποβλήτων, η οποία θεωρείται ως η ιδανική μορφή διαχείρισης αποβλήτων.</a:t>
            </a:r>
          </a:p>
          <a:p>
            <a:pPr algn="just"/>
            <a:endParaRPr lang="en-GB" sz="2000" dirty="0"/>
          </a:p>
        </p:txBody>
      </p:sp>
      <p:sp>
        <p:nvSpPr>
          <p:cNvPr id="4" name="Segnaposto piè di pagina 3">
            <a:extLst>
              <a:ext uri="{FF2B5EF4-FFF2-40B4-BE49-F238E27FC236}">
                <a16:creationId xmlns:a16="http://schemas.microsoft.com/office/drawing/2014/main" id="{F52871A9-4E88-FCAA-C6B9-4E2E4C59658A}"/>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5" name="Segnaposto numero diapositiva 4">
            <a:extLst>
              <a:ext uri="{FF2B5EF4-FFF2-40B4-BE49-F238E27FC236}">
                <a16:creationId xmlns:a16="http://schemas.microsoft.com/office/drawing/2014/main" id="{C8716E9A-F260-01EF-6BD8-D8B8999EB573}"/>
              </a:ext>
            </a:extLst>
          </p:cNvPr>
          <p:cNvSpPr>
            <a:spLocks noGrp="1"/>
          </p:cNvSpPr>
          <p:nvPr>
            <p:ph type="sldNum" sz="quarter" idx="12"/>
          </p:nvPr>
        </p:nvSpPr>
        <p:spPr/>
        <p:txBody>
          <a:bodyPr/>
          <a:lstStyle/>
          <a:p>
            <a:fld id="{D57F1E4F-1CFF-5643-939E-217C01CDF565}" type="slidenum">
              <a:rPr lang="en-US" smtClean="0"/>
              <a:t>15</a:t>
            </a:fld>
            <a:endParaRPr lang="en-US" dirty="0"/>
          </a:p>
        </p:txBody>
      </p:sp>
    </p:spTree>
    <p:extLst>
      <p:ext uri="{BB962C8B-B14F-4D97-AF65-F5344CB8AC3E}">
        <p14:creationId xmlns:p14="http://schemas.microsoft.com/office/powerpoint/2010/main" val="116234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C9D4F0-76C3-119D-0395-436A273C2115}"/>
              </a:ext>
            </a:extLst>
          </p:cNvPr>
          <p:cNvSpPr>
            <a:spLocks noGrp="1"/>
          </p:cNvSpPr>
          <p:nvPr>
            <p:ph type="title"/>
          </p:nvPr>
        </p:nvSpPr>
        <p:spPr>
          <a:xfrm>
            <a:off x="838200" y="477837"/>
            <a:ext cx="10515600" cy="730178"/>
          </a:xfrm>
        </p:spPr>
        <p:txBody>
          <a:bodyPr>
            <a:normAutofit/>
          </a:bodyPr>
          <a:lstStyle/>
          <a:p>
            <a:pPr algn="ctr"/>
            <a:r>
              <a:rPr lang="en-GB" sz="3600" b="1" dirty="0"/>
              <a:t>Πράσινη Χημεία: 12 αρχές</a:t>
            </a:r>
          </a:p>
        </p:txBody>
      </p:sp>
      <p:sp>
        <p:nvSpPr>
          <p:cNvPr id="6" name="Segnaposto contenuto 5">
            <a:extLst>
              <a:ext uri="{FF2B5EF4-FFF2-40B4-BE49-F238E27FC236}">
                <a16:creationId xmlns:a16="http://schemas.microsoft.com/office/drawing/2014/main" id="{D4E3BA36-A812-8C6A-CB33-5B1B1382E5E6}"/>
              </a:ext>
            </a:extLst>
          </p:cNvPr>
          <p:cNvSpPr>
            <a:spLocks noGrp="1"/>
          </p:cNvSpPr>
          <p:nvPr>
            <p:ph sz="half" idx="1"/>
          </p:nvPr>
        </p:nvSpPr>
        <p:spPr>
          <a:xfrm>
            <a:off x="226503" y="1269928"/>
            <a:ext cx="5793297" cy="4907035"/>
          </a:xfrm>
        </p:spPr>
        <p:txBody>
          <a:bodyPr>
            <a:noAutofit/>
          </a:bodyPr>
          <a:lstStyle/>
          <a:p>
            <a:pPr algn="just">
              <a:buFont typeface="+mj-lt"/>
              <a:buAutoNum type="arabicPeriod"/>
            </a:pPr>
            <a:r>
              <a:rPr lang="en-GB" sz="1400" dirty="0"/>
              <a:t>Πρόληψη. Η πρόληψη των αποβλήτων είναι καλύτερη από την επεξεργασία ή τον καθαρισμό των αποβλήτων μετά τη δημιουργία τους.</a:t>
            </a:r>
          </a:p>
          <a:p>
            <a:pPr algn="just">
              <a:buFont typeface="+mj-lt"/>
              <a:buAutoNum type="arabicPeriod"/>
            </a:pPr>
            <a:r>
              <a:rPr lang="en-GB" sz="1400" dirty="0"/>
              <a:t>Ατομική οικονομία. Οι συνθετικές μέθοδοι θα πρέπει να προσπαθούν να μεγιστοποιήσουν την ενσωμάτωση όλων των υλικών που χρησιμοποιούνται στη διαδικασία στο τελικό προϊόν. Αυτό σημαίνει ότι ως αποτέλεσμα θα παράγονται λιγότερα απόβλητα.</a:t>
            </a:r>
          </a:p>
          <a:p>
            <a:pPr algn="just">
              <a:buFont typeface="+mj-lt"/>
              <a:buAutoNum type="arabicPeriod"/>
            </a:pPr>
            <a:r>
              <a:rPr lang="en-GB" sz="1400" dirty="0"/>
              <a:t>Λιγότερο επικίνδυνες χημικές συνθέσεις. Οι συνθετικές μέθοδοι θα πρέπει να αποφεύγουν τη χρήση ή την παραγωγή ουσιών τοξικών για τον άνθρωπο ή/και το περιβάλλον.</a:t>
            </a:r>
          </a:p>
          <a:p>
            <a:pPr algn="just">
              <a:buFont typeface="+mj-lt"/>
              <a:buAutoNum type="arabicPeriod"/>
            </a:pPr>
            <a:r>
              <a:rPr lang="en-GB" sz="1400" dirty="0"/>
              <a:t>Σχεδιασμός ασφαλέστερων χημικών ουσιών. Τα χημικά προϊόντα θα πρέπει να σχεδιάζονται έτσι ώστε να επιτυγχάνουν την επιθυμητή λειτουργία τους και ταυτόχρονα να είναι όσο το δυνατόν λιγότερο τοξικά.</a:t>
            </a:r>
          </a:p>
          <a:p>
            <a:pPr algn="just">
              <a:buFont typeface="+mj-lt"/>
              <a:buAutoNum type="arabicPeriod"/>
            </a:pPr>
            <a:r>
              <a:rPr lang="en-GB" sz="1400" dirty="0"/>
              <a:t>Ασφαλέστεροι διαλύτες και βοηθητικά μέσα. Οι βοηθητικές ουσίες θα πρέπει να αποφεύγονται όπου είναι δυνατόν και να είναι όσο το δυνατόν λιγότερο επικίνδυνες όταν πρέπει να χρησιμοποιηθούν.</a:t>
            </a:r>
          </a:p>
          <a:p>
            <a:pPr algn="just">
              <a:buFont typeface="+mj-lt"/>
              <a:buAutoNum type="arabicPeriod"/>
            </a:pPr>
            <a:r>
              <a:rPr lang="en-GB" sz="1400" dirty="0"/>
              <a:t>Σχεδιασμός για ενεργειακή απόδοση. Οι ενεργειακές απαιτήσεις θα πρέπει να ελαχιστοποιούνται και οι διεργασίες θα πρέπει να διεξάγονται σε θερμοκρασία και πίεση περιβάλλοντος, όποτε είναι δυνατόν.</a:t>
            </a:r>
          </a:p>
          <a:p>
            <a:pPr algn="just">
              <a:buFont typeface="+mj-lt"/>
              <a:buAutoNum type="arabicPeriod"/>
            </a:pPr>
            <a:r>
              <a:rPr lang="en-GB" sz="1400" dirty="0"/>
              <a:t>Χρήση ανανεώσιμων πρώτων υλών. Όποτε είναι πρακτικά εφικτό, προτιμώνται ανανεώσιμες πρώτες ύλες ή πρώτες ύλες από μη ανανεώσιμες.</a:t>
            </a:r>
          </a:p>
          <a:p>
            <a:pPr algn="just">
              <a:buFont typeface="+mj-lt"/>
              <a:buAutoNum type="arabicPeriod"/>
            </a:pPr>
            <a:endParaRPr lang="en-GB" sz="1400" dirty="0"/>
          </a:p>
          <a:p>
            <a:pPr marL="0" indent="0" algn="just">
              <a:buNone/>
            </a:pPr>
            <a:endParaRPr lang="en-GB" sz="1400" dirty="0"/>
          </a:p>
        </p:txBody>
      </p:sp>
      <p:sp>
        <p:nvSpPr>
          <p:cNvPr id="7" name="Segnaposto contenuto 6">
            <a:extLst>
              <a:ext uri="{FF2B5EF4-FFF2-40B4-BE49-F238E27FC236}">
                <a16:creationId xmlns:a16="http://schemas.microsoft.com/office/drawing/2014/main" id="{943BD888-DF3D-B144-3F59-1EAA3BA5F04C}"/>
              </a:ext>
            </a:extLst>
          </p:cNvPr>
          <p:cNvSpPr>
            <a:spLocks noGrp="1"/>
          </p:cNvSpPr>
          <p:nvPr>
            <p:ph sz="half" idx="2"/>
          </p:nvPr>
        </p:nvSpPr>
        <p:spPr>
          <a:xfrm>
            <a:off x="6717484" y="1269928"/>
            <a:ext cx="5181600" cy="4351338"/>
          </a:xfrm>
        </p:spPr>
        <p:txBody>
          <a:bodyPr>
            <a:noAutofit/>
          </a:bodyPr>
          <a:lstStyle/>
          <a:p>
            <a:pPr algn="just">
              <a:buFont typeface="+mj-lt"/>
              <a:buAutoNum type="arabicPeriod" startAt="8"/>
            </a:pPr>
            <a:r>
              <a:rPr lang="en-GB" sz="1400" dirty="0"/>
              <a:t>Μειώστε τα παράγωγα. Η περιττή παραγωγή παραγώγων -όπως η χρήση προστατευτικών ομάδων- θα πρέπει να ελαχιστοποιείται ή να αποφεύγεται, αν είναι δυνατόν- τέτοια βήματα απαιτούν πρόσθετα αντιδραστήρια και μπορεί να δημιουργήσουν πρόσθετα απόβλητα.</a:t>
            </a:r>
          </a:p>
          <a:p>
            <a:pPr algn="just">
              <a:buFont typeface="+mj-lt"/>
              <a:buAutoNum type="arabicPeriod" startAt="8"/>
            </a:pPr>
            <a:r>
              <a:rPr lang="en-GB" sz="1400" dirty="0"/>
              <a:t>Κατάλυση. Τα καταλυτικά αντιδραστήρια που μπορούν να χρησιμοποιηθούν σε μικρές ποσότητες για την επανάληψη μιας αντίδρασης είναι ανώτερα από τα στοιχειομετρικά αντιδραστήρια (αυτά που καταναλώνονται σε μια αντίδραση).</a:t>
            </a:r>
          </a:p>
          <a:p>
            <a:pPr algn="just">
              <a:buFont typeface="+mj-lt"/>
              <a:buAutoNum type="arabicPeriod" startAt="8"/>
            </a:pPr>
            <a:r>
              <a:rPr lang="en-GB" sz="1400" dirty="0"/>
              <a:t>Σχεδιασμός για υποβάθμιση. Τα χημικά προϊόντα θα πρέπει να σχεδιάζονται έτσι ώστε να μην ρυπαίνουν το περιβάλλον- όταν η λειτουργία τους ολοκληρωθεί, θα πρέπει να διασπώνται σε μη επιβλαβή προϊόντα.</a:t>
            </a:r>
          </a:p>
          <a:p>
            <a:pPr algn="just">
              <a:buFont typeface="+mj-lt"/>
              <a:buAutoNum type="arabicPeriod" startAt="8"/>
            </a:pPr>
            <a:r>
              <a:rPr lang="en-GB" sz="1400" dirty="0"/>
              <a:t>Ανάλυση σε πραγματικό χρόνο για την πρόληψη της ρύπανσης. Οι αναλυτικές μεθοδολογίες πρέπει να αναπτυχθούν περαιτέρω, ώστε να επιτρέπουν την παρακολούθηση και τον έλεγχο σε πραγματικό χρόνο, εντός της διαδικασίας, πριν σχηματιστούν επικίνδυνες ουσίες.</a:t>
            </a:r>
          </a:p>
          <a:p>
            <a:pPr algn="just">
              <a:buFont typeface="+mj-lt"/>
              <a:buAutoNum type="arabicPeriod" startAt="8"/>
            </a:pPr>
            <a:r>
              <a:rPr lang="en-GB" sz="1400" dirty="0"/>
              <a:t>Εγγενώς ασφαλέστερη χημεία για την πρόληψη ατυχημάτων. Όποτε είναι δυνατόν, οι ουσίες σε μια διεργασία και οι μορφές αυτών των ουσιών θα πρέπει να επιλέγονται έτσι ώστε να ελαχιστοποιούνται οι κίνδυνοι, όπως οι εκρήξεις, οι πυρκαγιές και οι τυχαίες απελευθερώσεις.</a:t>
            </a:r>
          </a:p>
          <a:p>
            <a:pPr marL="0" indent="0" algn="just">
              <a:buNone/>
            </a:pPr>
            <a:endParaRPr lang="en-GB" sz="600" dirty="0"/>
          </a:p>
        </p:txBody>
      </p:sp>
      <p:sp>
        <p:nvSpPr>
          <p:cNvPr id="4" name="Segnaposto piè di pagina 3">
            <a:extLst>
              <a:ext uri="{FF2B5EF4-FFF2-40B4-BE49-F238E27FC236}">
                <a16:creationId xmlns:a16="http://schemas.microsoft.com/office/drawing/2014/main" id="{7B3DAB54-99AA-480E-9B0F-1F24622340D0}"/>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5" name="Segnaposto numero diapositiva 4">
            <a:extLst>
              <a:ext uri="{FF2B5EF4-FFF2-40B4-BE49-F238E27FC236}">
                <a16:creationId xmlns:a16="http://schemas.microsoft.com/office/drawing/2014/main" id="{57E4CCBE-0BE5-68B0-41E6-1DC34ACF72F1}"/>
              </a:ext>
            </a:extLst>
          </p:cNvPr>
          <p:cNvSpPr>
            <a:spLocks noGrp="1"/>
          </p:cNvSpPr>
          <p:nvPr>
            <p:ph type="sldNum" sz="quarter" idx="12"/>
          </p:nvPr>
        </p:nvSpPr>
        <p:spPr/>
        <p:txBody>
          <a:bodyPr/>
          <a:lstStyle/>
          <a:p>
            <a:fld id="{D57F1E4F-1CFF-5643-939E-217C01CDF565}" type="slidenum">
              <a:rPr lang="en-US" smtClean="0"/>
              <a:t>16</a:t>
            </a:fld>
            <a:endParaRPr lang="en-US" dirty="0"/>
          </a:p>
        </p:txBody>
      </p:sp>
    </p:spTree>
    <p:extLst>
      <p:ext uri="{BB962C8B-B14F-4D97-AF65-F5344CB8AC3E}">
        <p14:creationId xmlns:p14="http://schemas.microsoft.com/office/powerpoint/2010/main" val="152396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15E796-E8C7-B5C4-3E04-C709DB7963DA}"/>
              </a:ext>
            </a:extLst>
          </p:cNvPr>
          <p:cNvSpPr>
            <a:spLocks noGrp="1"/>
          </p:cNvSpPr>
          <p:nvPr>
            <p:ph type="title"/>
          </p:nvPr>
        </p:nvSpPr>
        <p:spPr>
          <a:xfrm>
            <a:off x="762699" y="459317"/>
            <a:ext cx="10515600" cy="928688"/>
          </a:xfrm>
        </p:spPr>
        <p:txBody>
          <a:bodyPr>
            <a:normAutofit/>
          </a:bodyPr>
          <a:lstStyle/>
          <a:p>
            <a:pPr algn="ctr"/>
            <a:r>
              <a:rPr lang="en-GB" sz="3600" b="1" dirty="0"/>
              <a:t>Μονοπάτια βιοδιύλισης: Φάση Ι έως Φάση ΙΙΙ</a:t>
            </a:r>
          </a:p>
        </p:txBody>
      </p:sp>
      <p:sp>
        <p:nvSpPr>
          <p:cNvPr id="5" name="Segnaposto piè di pagina 4">
            <a:extLst>
              <a:ext uri="{FF2B5EF4-FFF2-40B4-BE49-F238E27FC236}">
                <a16:creationId xmlns:a16="http://schemas.microsoft.com/office/drawing/2014/main" id="{0A867B24-31D4-5231-A946-4C13EC8815A7}"/>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Διαδρομές βιοδιύλισης</a:t>
            </a:r>
          </a:p>
        </p:txBody>
      </p:sp>
      <p:sp>
        <p:nvSpPr>
          <p:cNvPr id="6" name="Segnaposto numero diapositiva 5">
            <a:extLst>
              <a:ext uri="{FF2B5EF4-FFF2-40B4-BE49-F238E27FC236}">
                <a16:creationId xmlns:a16="http://schemas.microsoft.com/office/drawing/2014/main" id="{B8684CCE-F244-DE8C-A8BA-55B5E86D1D27}"/>
              </a:ext>
            </a:extLst>
          </p:cNvPr>
          <p:cNvSpPr>
            <a:spLocks noGrp="1"/>
          </p:cNvSpPr>
          <p:nvPr>
            <p:ph type="sldNum" sz="quarter" idx="12"/>
          </p:nvPr>
        </p:nvSpPr>
        <p:spPr/>
        <p:txBody>
          <a:bodyPr/>
          <a:lstStyle/>
          <a:p>
            <a:fld id="{6FF9F0C5-380F-41C2-899A-BAC0F0927E16}" type="slidenum">
              <a:rPr lang="en-US" smtClean="0"/>
              <a:t>17</a:t>
            </a:fld>
            <a:endParaRPr lang="en-US" dirty="0"/>
          </a:p>
        </p:txBody>
      </p:sp>
      <p:graphicFrame>
        <p:nvGraphicFramePr>
          <p:cNvPr id="7" name="Diagramma 6">
            <a:extLst>
              <a:ext uri="{FF2B5EF4-FFF2-40B4-BE49-F238E27FC236}">
                <a16:creationId xmlns:a16="http://schemas.microsoft.com/office/drawing/2014/main" id="{0C835510-E362-ADF4-0796-BF2333D4D36F}"/>
              </a:ext>
            </a:extLst>
          </p:cNvPr>
          <p:cNvGraphicFramePr/>
          <p:nvPr/>
        </p:nvGraphicFramePr>
        <p:xfrm>
          <a:off x="596899" y="1504687"/>
          <a:ext cx="11014075" cy="4153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764F8D1E-3836-83A4-EBF1-9CACA1FD5F0E}"/>
              </a:ext>
            </a:extLst>
          </p:cNvPr>
          <p:cNvSpPr txBox="1"/>
          <p:nvPr/>
        </p:nvSpPr>
        <p:spPr>
          <a:xfrm>
            <a:off x="7754318" y="3261216"/>
            <a:ext cx="4048125" cy="3139321"/>
          </a:xfrm>
          <a:prstGeom prst="rect">
            <a:avLst/>
          </a:prstGeom>
          <a:noFill/>
        </p:spPr>
        <p:txBody>
          <a:bodyPr wrap="square" rtlCol="0">
            <a:spAutoFit/>
          </a:bodyPr>
          <a:lstStyle/>
          <a:p>
            <a:pPr algn="just"/>
            <a:r>
              <a:rPr lang="en-GB" sz="1100" dirty="0">
                <a:effectLst/>
                <a:latin typeface="Calibri" panose="020F0502020204030204" pitchFamily="34" charset="0"/>
                <a:ea typeface="Calibri" panose="020F0502020204030204" pitchFamily="34" charset="0"/>
                <a:cs typeface="EB Garamond" panose="00000500000000000000" pitchFamily="2" charset="0"/>
              </a:rPr>
              <a:t>Στ</a:t>
            </a:r>
            <a:r>
              <a:rPr lang="el-GR" sz="1100" dirty="0">
                <a:effectLst/>
                <a:latin typeface="Calibri" panose="020F0502020204030204" pitchFamily="34" charset="0"/>
                <a:ea typeface="Calibri" panose="020F0502020204030204" pitchFamily="34" charset="0"/>
                <a:cs typeface="EB Garamond" panose="00000500000000000000" pitchFamily="2" charset="0"/>
              </a:rPr>
              <a:t>α</a:t>
            </a:r>
            <a:r>
              <a:rPr lang="en-GB" sz="1100" dirty="0">
                <a:effectLst/>
                <a:latin typeface="Calibri" panose="020F0502020204030204" pitchFamily="34" charset="0"/>
                <a:ea typeface="Calibri" panose="020F0502020204030204" pitchFamily="34" charset="0"/>
                <a:cs typeface="EB Garamond" panose="00000500000000000000" pitchFamily="2" charset="0"/>
              </a:rPr>
              <a:t> </a:t>
            </a:r>
            <a:r>
              <a:rPr lang="el-GR" sz="1100" b="1" dirty="0">
                <a:effectLst/>
                <a:latin typeface="Calibri" panose="020F0502020204030204" pitchFamily="34" charset="0"/>
                <a:ea typeface="Calibri" panose="020F0502020204030204" pitchFamily="34" charset="0"/>
                <a:cs typeface="EB Garamond" panose="00000500000000000000" pitchFamily="2" charset="0"/>
              </a:rPr>
              <a:t>βιοδιυλιστήρια</a:t>
            </a:r>
            <a:r>
              <a:rPr lang="en-GB" sz="1100" b="1" dirty="0">
                <a:effectLst/>
                <a:latin typeface="Calibri" panose="020F0502020204030204" pitchFamily="34" charset="0"/>
                <a:ea typeface="Calibri" panose="020F0502020204030204" pitchFamily="34" charset="0"/>
                <a:cs typeface="EB Garamond" panose="00000500000000000000" pitchFamily="2" charset="0"/>
              </a:rPr>
              <a:t> φάσης ΙΙΙ</a:t>
            </a:r>
            <a:r>
              <a:rPr lang="en-GB" sz="1100" dirty="0">
                <a:effectLst/>
                <a:latin typeface="Calibri" panose="020F0502020204030204" pitchFamily="34" charset="0"/>
                <a:ea typeface="Calibri" panose="020F0502020204030204" pitchFamily="34" charset="0"/>
                <a:cs typeface="EB Garamond" panose="00000500000000000000" pitchFamily="2" charset="0"/>
              </a:rPr>
              <a:t>, υπάρχουν τέσσερις επιπλέον υποομάδες που αναφέρονται συνήθως:</a:t>
            </a:r>
            <a:endParaRPr lang="it-IT" sz="1100" dirty="0">
              <a:effectLst/>
              <a:latin typeface="EB Garamond" panose="00000500000000000000" pitchFamily="2" charset="0"/>
              <a:ea typeface="EB Garamond" panose="00000500000000000000" pitchFamily="2" charset="0"/>
              <a:cs typeface="EB Garamond" panose="00000500000000000000" pitchFamily="2" charset="0"/>
            </a:endParaRPr>
          </a:p>
          <a:p>
            <a:pPr marL="342900" lvl="0" indent="-342900" algn="just">
              <a:buFont typeface="+mj-lt"/>
              <a:buAutoNum type="alphaLcParenR"/>
            </a:pPr>
            <a:r>
              <a:rPr lang="el-GR" sz="1100" b="1" dirty="0">
                <a:effectLst/>
                <a:latin typeface="Calibri" panose="020F0502020204030204" pitchFamily="34" charset="0"/>
                <a:ea typeface="Calibri" panose="020F0502020204030204" pitchFamily="34" charset="0"/>
                <a:cs typeface="EB Garamond" panose="00000500000000000000" pitchFamily="2" charset="0"/>
              </a:rPr>
              <a:t>Βιοδιυλιστήρια</a:t>
            </a:r>
            <a:r>
              <a:rPr lang="en-GB" sz="1100" b="1" dirty="0">
                <a:effectLst/>
                <a:latin typeface="Calibri" panose="020F0502020204030204" pitchFamily="34" charset="0"/>
                <a:ea typeface="Calibri" panose="020F0502020204030204" pitchFamily="34" charset="0"/>
                <a:cs typeface="EB Garamond" panose="00000500000000000000" pitchFamily="2" charset="0"/>
              </a:rPr>
              <a:t> ολόκληρης της καλλιέργειας</a:t>
            </a:r>
            <a:r>
              <a:rPr lang="en-GB" sz="1100" dirty="0">
                <a:effectLst/>
                <a:latin typeface="Calibri" panose="020F0502020204030204" pitchFamily="34" charset="0"/>
                <a:ea typeface="Calibri" panose="020F0502020204030204" pitchFamily="34" charset="0"/>
                <a:cs typeface="EB Garamond" panose="00000500000000000000" pitchFamily="2" charset="0"/>
              </a:rPr>
              <a:t>: Πρώτες καλλιέργειες, όπως το σιτάρι ή το καλαμπόκι, χρησιμοποιούνται ως μοναδική πρώτη ύλη για την παραγωγή προϊόντων προστιθέμενης αξίας, όπως χημικά δομικά στοιχεία, φαρμακευτικά προϊόντα, κλωστοϋφαντουργικά προϊόντα, πλαστικά, λιπαντικά και βιοκαύσιμα.</a:t>
            </a:r>
            <a:endParaRPr lang="it-IT" sz="1100" dirty="0">
              <a:effectLst/>
              <a:latin typeface="EB Garamond" panose="00000500000000000000" pitchFamily="2" charset="0"/>
              <a:ea typeface="EB Garamond" panose="00000500000000000000" pitchFamily="2" charset="0"/>
              <a:cs typeface="EB Garamond" panose="00000500000000000000" pitchFamily="2" charset="0"/>
            </a:endParaRPr>
          </a:p>
          <a:p>
            <a:pPr marL="342900" lvl="0" indent="-342900" algn="just">
              <a:buFont typeface="+mj-lt"/>
              <a:buAutoNum type="alphaLcParenR"/>
            </a:pPr>
            <a:r>
              <a:rPr lang="el-GR" sz="1100" b="1" dirty="0">
                <a:latin typeface="Calibri" panose="020F0502020204030204" pitchFamily="34" charset="0"/>
                <a:ea typeface="Calibri" panose="020F0502020204030204" pitchFamily="34" charset="0"/>
                <a:cs typeface="EB Garamond" panose="00000500000000000000" pitchFamily="2" charset="0"/>
              </a:rPr>
              <a:t>Πράσιν</a:t>
            </a:r>
            <a:r>
              <a:rPr lang="el-GR" sz="1100" b="1" dirty="0">
                <a:effectLst/>
                <a:latin typeface="Calibri" panose="020F0502020204030204" pitchFamily="34" charset="0"/>
                <a:ea typeface="Calibri" panose="020F0502020204030204" pitchFamily="34" charset="0"/>
                <a:cs typeface="EB Garamond" panose="00000500000000000000" pitchFamily="2" charset="0"/>
              </a:rPr>
              <a:t>α βιοδιυλιστήρια</a:t>
            </a:r>
            <a:r>
              <a:rPr lang="en-GB" sz="1100" dirty="0">
                <a:effectLst/>
                <a:latin typeface="Calibri" panose="020F0502020204030204" pitchFamily="34" charset="0"/>
                <a:ea typeface="Calibri" panose="020F0502020204030204" pitchFamily="34" charset="0"/>
                <a:cs typeface="EB Garamond" panose="00000500000000000000" pitchFamily="2" charset="0"/>
              </a:rPr>
              <a:t>: Φυσική-υγρή βιομάζα, όπως δημητριακά ή γρασίδι, επεξεργάζεται και μετατρέπεται σε εμπορεύσιμα χημικά και καύσιμα.</a:t>
            </a:r>
          </a:p>
          <a:p>
            <a:pPr marL="342900" lvl="0" indent="-342900" algn="just">
              <a:buFont typeface="+mj-lt"/>
              <a:buAutoNum type="alphaLcParenR"/>
            </a:pPr>
            <a:r>
              <a:rPr lang="en-GB" sz="1100" b="1" dirty="0" err="1">
                <a:effectLst/>
                <a:latin typeface="Calibri" panose="020F0502020204030204" pitchFamily="34" charset="0"/>
                <a:ea typeface="Calibri" panose="020F0502020204030204" pitchFamily="34" charset="0"/>
                <a:cs typeface="EB Garamond" panose="00000500000000000000" pitchFamily="2" charset="0"/>
              </a:rPr>
              <a:t>Λιγνοκυττ</a:t>
            </a:r>
            <a:r>
              <a:rPr lang="en-GB" sz="1100" b="1" dirty="0">
                <a:effectLst/>
                <a:latin typeface="Calibri" panose="020F0502020204030204" pitchFamily="34" charset="0"/>
                <a:ea typeface="Calibri" panose="020F0502020204030204" pitchFamily="34" charset="0"/>
                <a:cs typeface="EB Garamond" panose="00000500000000000000" pitchFamily="2" charset="0"/>
              </a:rPr>
              <a:t>αρινικ</a:t>
            </a:r>
            <a:r>
              <a:rPr lang="el-GR" sz="1100" b="1" dirty="0">
                <a:effectLst/>
                <a:latin typeface="Calibri" panose="020F0502020204030204" pitchFamily="34" charset="0"/>
                <a:ea typeface="Calibri" panose="020F0502020204030204" pitchFamily="34" charset="0"/>
                <a:cs typeface="EB Garamond" panose="00000500000000000000" pitchFamily="2" charset="0"/>
              </a:rPr>
              <a:t>ά βιοδιυλιστήρια </a:t>
            </a:r>
            <a:r>
              <a:rPr lang="en-GB" sz="1100" b="1" dirty="0">
                <a:effectLst/>
                <a:latin typeface="Calibri" panose="020F0502020204030204" pitchFamily="34" charset="0"/>
                <a:ea typeface="Calibri" panose="020F0502020204030204" pitchFamily="34" charset="0"/>
                <a:cs typeface="EB Garamond" panose="00000500000000000000" pitchFamily="2" charset="0"/>
              </a:rPr>
              <a:t>:</a:t>
            </a:r>
            <a:r>
              <a:rPr lang="en-GB" sz="1100" dirty="0">
                <a:effectLst/>
                <a:latin typeface="Calibri" panose="020F0502020204030204" pitchFamily="34" charset="0"/>
                <a:ea typeface="Calibri" panose="020F0502020204030204" pitchFamily="34" charset="0"/>
                <a:cs typeface="EB Garamond" panose="00000500000000000000" pitchFamily="2" charset="0"/>
              </a:rPr>
              <a:t> βιομάζα μετατρέπεται σε προϊόντα προστιθέμενης αξίας, όπως βιοέλαιο, βιοάνθρακα ή άλλα χημικά προϊόντα βιολογικής προέλευσης.</a:t>
            </a:r>
          </a:p>
          <a:p>
            <a:pPr marL="342900" lvl="0" indent="-342900" algn="just">
              <a:buFont typeface="+mj-lt"/>
              <a:buAutoNum type="alphaLcParenR"/>
            </a:pPr>
            <a:r>
              <a:rPr lang="el-GR" sz="1100" b="1" dirty="0">
                <a:effectLst/>
                <a:latin typeface="Calibri" panose="020F0502020204030204" pitchFamily="34" charset="0"/>
                <a:ea typeface="Calibri" panose="020F0502020204030204" pitchFamily="34" charset="0"/>
                <a:cs typeface="EB Garamond" panose="00000500000000000000" pitchFamily="2" charset="0"/>
              </a:rPr>
              <a:t>Βιοδιυλιστήρια</a:t>
            </a:r>
            <a:r>
              <a:rPr lang="en-GB" sz="1100" b="1" dirty="0">
                <a:effectLst/>
                <a:latin typeface="Calibri" panose="020F0502020204030204" pitchFamily="34" charset="0"/>
                <a:ea typeface="Calibri" panose="020F0502020204030204" pitchFamily="34" charset="0"/>
              </a:rPr>
              <a:t> δύο πλατφορμών: </a:t>
            </a:r>
            <a:r>
              <a:rPr lang="en-GB" sz="1100" dirty="0">
                <a:effectLst/>
                <a:latin typeface="Calibri" panose="020F0502020204030204" pitchFamily="34" charset="0"/>
                <a:ea typeface="Calibri" panose="020F0502020204030204" pitchFamily="34" charset="0"/>
              </a:rPr>
              <a:t>Τόσο οι θερμοχημικές όσο και οι βιοχημικές μετατροπές λαμβάνουν χώρα σε έναν ολοκληρωμένο σχεδιασμό για την παραγωγή πολύτιμων προϊόντων και καυσίμων.</a:t>
            </a:r>
            <a:endParaRPr lang="en-GB" sz="1100" dirty="0"/>
          </a:p>
        </p:txBody>
      </p:sp>
    </p:spTree>
    <p:extLst>
      <p:ext uri="{BB962C8B-B14F-4D97-AF65-F5344CB8AC3E}">
        <p14:creationId xmlns:p14="http://schemas.microsoft.com/office/powerpoint/2010/main" val="127275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1A091B-6D54-8775-D0EF-4B23AFD7241C}"/>
              </a:ext>
            </a:extLst>
          </p:cNvPr>
          <p:cNvSpPr>
            <a:spLocks noGrp="1"/>
          </p:cNvSpPr>
          <p:nvPr>
            <p:ph type="title"/>
          </p:nvPr>
        </p:nvSpPr>
        <p:spPr>
          <a:xfrm>
            <a:off x="838200" y="496610"/>
            <a:ext cx="10515600" cy="865464"/>
          </a:xfrm>
        </p:spPr>
        <p:txBody>
          <a:bodyPr>
            <a:normAutofit/>
          </a:bodyPr>
          <a:lstStyle/>
          <a:p>
            <a:pPr algn="ctr"/>
            <a:r>
              <a:rPr lang="en-GB" sz="3600" b="1" dirty="0"/>
              <a:t>Διαδρομές βιοδιύλισης</a:t>
            </a:r>
          </a:p>
        </p:txBody>
      </p:sp>
      <p:sp>
        <p:nvSpPr>
          <p:cNvPr id="3" name="Segnaposto piè di pagina 2">
            <a:extLst>
              <a:ext uri="{FF2B5EF4-FFF2-40B4-BE49-F238E27FC236}">
                <a16:creationId xmlns:a16="http://schemas.microsoft.com/office/drawing/2014/main" id="{C13EEB30-7082-F6AF-2D4B-88CA6727136F}"/>
              </a:ext>
            </a:extLst>
          </p:cNvPr>
          <p:cNvSpPr>
            <a:spLocks noGrp="1"/>
          </p:cNvSpPr>
          <p:nvPr>
            <p:ph type="ftr" sz="quarter" idx="11"/>
          </p:nvPr>
        </p:nvSpPr>
        <p:spPr/>
        <p:txBody>
          <a:bodyPr/>
          <a:lstStyle/>
          <a:p>
            <a:r>
              <a:rPr lang="en-US" dirty="0" err="1"/>
              <a:t>Ενότητ</a:t>
            </a:r>
            <a:r>
              <a:rPr lang="en-US" dirty="0"/>
              <a:t>α: Βιοοικονομία, κυκλική οικονομία και προϊόντα βιολογικής προέλευσης / Μαθησιακή Ενότητα: Η έννοια του βιοδιυλιστηρίου</a:t>
            </a:r>
          </a:p>
          <a:p>
            <a:r>
              <a:rPr lang="en-US" dirty="0"/>
              <a:t>Υπ</a:t>
            </a:r>
            <a:r>
              <a:rPr lang="en-US" dirty="0" err="1"/>
              <a:t>ομονάδ</a:t>
            </a:r>
            <a:r>
              <a:rPr lang="en-US" dirty="0"/>
              <a:t>α: </a:t>
            </a:r>
            <a:r>
              <a:rPr lang="en-US" b="1" dirty="0"/>
              <a:t>Διαδρομές βιοδιύλισης</a:t>
            </a:r>
          </a:p>
        </p:txBody>
      </p:sp>
      <p:sp>
        <p:nvSpPr>
          <p:cNvPr id="4" name="Segnaposto numero diapositiva 3">
            <a:extLst>
              <a:ext uri="{FF2B5EF4-FFF2-40B4-BE49-F238E27FC236}">
                <a16:creationId xmlns:a16="http://schemas.microsoft.com/office/drawing/2014/main" id="{A674EA2F-C1A4-3EF4-AF47-CA2FC225B4FB}"/>
              </a:ext>
            </a:extLst>
          </p:cNvPr>
          <p:cNvSpPr>
            <a:spLocks noGrp="1"/>
          </p:cNvSpPr>
          <p:nvPr>
            <p:ph type="sldNum" sz="quarter" idx="12"/>
          </p:nvPr>
        </p:nvSpPr>
        <p:spPr/>
        <p:txBody>
          <a:bodyPr/>
          <a:lstStyle/>
          <a:p>
            <a:fld id="{D57F1E4F-1CFF-5643-939E-217C01CDF565}" type="slidenum">
              <a:rPr lang="en-US" smtClean="0"/>
              <a:t>18</a:t>
            </a:fld>
            <a:endParaRPr lang="en-US" dirty="0"/>
          </a:p>
        </p:txBody>
      </p:sp>
      <p:pic>
        <p:nvPicPr>
          <p:cNvPr id="6" name="Immagine 5">
            <a:extLst>
              <a:ext uri="{FF2B5EF4-FFF2-40B4-BE49-F238E27FC236}">
                <a16:creationId xmlns:a16="http://schemas.microsoft.com/office/drawing/2014/main" id="{067C77FF-E2E6-0FB4-56F5-EBC60B380375}"/>
              </a:ext>
            </a:extLst>
          </p:cNvPr>
          <p:cNvPicPr>
            <a:picLocks noChangeAspect="1"/>
          </p:cNvPicPr>
          <p:nvPr/>
        </p:nvPicPr>
        <p:blipFill>
          <a:blip r:embed="rId2"/>
          <a:stretch>
            <a:fillRect/>
          </a:stretch>
        </p:blipFill>
        <p:spPr>
          <a:xfrm>
            <a:off x="1187641" y="2018230"/>
            <a:ext cx="9816718" cy="3657600"/>
          </a:xfrm>
          <a:prstGeom prst="rect">
            <a:avLst/>
          </a:prstGeom>
        </p:spPr>
      </p:pic>
      <p:sp>
        <p:nvSpPr>
          <p:cNvPr id="8" name="CasellaDiTesto 7">
            <a:extLst>
              <a:ext uri="{FF2B5EF4-FFF2-40B4-BE49-F238E27FC236}">
                <a16:creationId xmlns:a16="http://schemas.microsoft.com/office/drawing/2014/main" id="{A53DCDCC-8279-70AF-5719-D3AD63A111C8}"/>
              </a:ext>
            </a:extLst>
          </p:cNvPr>
          <p:cNvSpPr txBox="1"/>
          <p:nvPr/>
        </p:nvSpPr>
        <p:spPr>
          <a:xfrm>
            <a:off x="1586039" y="5911334"/>
            <a:ext cx="8286623" cy="369332"/>
          </a:xfrm>
          <a:prstGeom prst="rect">
            <a:avLst/>
          </a:prstGeom>
          <a:noFill/>
        </p:spPr>
        <p:txBody>
          <a:bodyPr wrap="square">
            <a:spAutoFit/>
          </a:bodyPr>
          <a:lstStyle/>
          <a:p>
            <a:r>
              <a:rPr lang="en-US" dirty="0"/>
              <a:t>Σχηματική αναπαράσταση των πιθανών διαδρομών για την αξιοποίηση του </a:t>
            </a:r>
            <a:r>
              <a:rPr lang="el-GR" dirty="0"/>
              <a:t>βιοαερίου</a:t>
            </a:r>
            <a:endParaRPr lang="en-GB" dirty="0"/>
          </a:p>
        </p:txBody>
      </p:sp>
      <p:sp>
        <p:nvSpPr>
          <p:cNvPr id="10" name="CasellaDiTesto 9">
            <a:extLst>
              <a:ext uri="{FF2B5EF4-FFF2-40B4-BE49-F238E27FC236}">
                <a16:creationId xmlns:a16="http://schemas.microsoft.com/office/drawing/2014/main" id="{ED21A970-346A-05E0-E005-BAB4F9019D44}"/>
              </a:ext>
            </a:extLst>
          </p:cNvPr>
          <p:cNvSpPr txBox="1"/>
          <p:nvPr/>
        </p:nvSpPr>
        <p:spPr>
          <a:xfrm>
            <a:off x="9942322" y="5787928"/>
            <a:ext cx="2124074" cy="430887"/>
          </a:xfrm>
          <a:prstGeom prst="rect">
            <a:avLst/>
          </a:prstGeom>
          <a:noFill/>
        </p:spPr>
        <p:txBody>
          <a:bodyPr wrap="square">
            <a:spAutoFit/>
          </a:bodyPr>
          <a:lstStyle/>
          <a:p>
            <a:r>
              <a:rPr lang="en-GB" sz="1100" dirty="0"/>
              <a:t>Πηγή: Al., 2022</a:t>
            </a:r>
          </a:p>
          <a:p>
            <a:r>
              <a:rPr lang="en-GB" sz="1100" dirty="0"/>
              <a:t>DOI: 10.3389/fchem.2022.973417</a:t>
            </a:r>
          </a:p>
        </p:txBody>
      </p:sp>
    </p:spTree>
    <p:extLst>
      <p:ext uri="{BB962C8B-B14F-4D97-AF65-F5344CB8AC3E}">
        <p14:creationId xmlns:p14="http://schemas.microsoft.com/office/powerpoint/2010/main" val="297289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B99081-05C2-91DB-171F-B055372AB6FB}"/>
              </a:ext>
            </a:extLst>
          </p:cNvPr>
          <p:cNvSpPr>
            <a:spLocks noGrp="1"/>
          </p:cNvSpPr>
          <p:nvPr>
            <p:ph type="title"/>
          </p:nvPr>
        </p:nvSpPr>
        <p:spPr>
          <a:xfrm>
            <a:off x="838200" y="433837"/>
            <a:ext cx="10515600" cy="928688"/>
          </a:xfrm>
        </p:spPr>
        <p:txBody>
          <a:bodyPr>
            <a:normAutofit/>
          </a:bodyPr>
          <a:lstStyle/>
          <a:p>
            <a:pPr algn="ctr"/>
            <a:r>
              <a:rPr lang="en-GB" sz="3600" b="1" dirty="0"/>
              <a:t>Διαδρομές βιοδιύλισης</a:t>
            </a:r>
          </a:p>
        </p:txBody>
      </p:sp>
      <p:sp>
        <p:nvSpPr>
          <p:cNvPr id="3" name="Segnaposto piè di pagina 2">
            <a:extLst>
              <a:ext uri="{FF2B5EF4-FFF2-40B4-BE49-F238E27FC236}">
                <a16:creationId xmlns:a16="http://schemas.microsoft.com/office/drawing/2014/main" id="{BE6C7BF1-DA7D-BC3D-EE4A-FDDDFED82668}"/>
              </a:ext>
            </a:extLst>
          </p:cNvPr>
          <p:cNvSpPr>
            <a:spLocks noGrp="1"/>
          </p:cNvSpPr>
          <p:nvPr>
            <p:ph type="ftr" sz="quarter" idx="11"/>
          </p:nvPr>
        </p:nvSpPr>
        <p:spPr/>
        <p:txBody>
          <a:bodyPr/>
          <a:lstStyle/>
          <a:p>
            <a:r>
              <a:rPr lang="en-US" dirty="0" err="1"/>
              <a:t>Ενότητ</a:t>
            </a:r>
            <a:r>
              <a:rPr lang="en-US" dirty="0"/>
              <a:t>α: Βιοοικονομία, κυκλική οικονομία και προϊόντα βιολογικής προέλευσης / Μαθησιακή Ενότητα: Η έννοια του βιοδιυλιστηρίου</a:t>
            </a:r>
          </a:p>
          <a:p>
            <a:r>
              <a:rPr lang="en-US" dirty="0"/>
              <a:t>Υπ</a:t>
            </a:r>
            <a:r>
              <a:rPr lang="en-US" dirty="0" err="1"/>
              <a:t>ομονάδ</a:t>
            </a:r>
            <a:r>
              <a:rPr lang="en-US" dirty="0"/>
              <a:t>α: </a:t>
            </a:r>
            <a:r>
              <a:rPr lang="en-US" b="1" dirty="0"/>
              <a:t>Διαδρομές βιοδιύλισης</a:t>
            </a:r>
          </a:p>
        </p:txBody>
      </p:sp>
      <p:sp>
        <p:nvSpPr>
          <p:cNvPr id="4" name="Segnaposto numero diapositiva 3">
            <a:extLst>
              <a:ext uri="{FF2B5EF4-FFF2-40B4-BE49-F238E27FC236}">
                <a16:creationId xmlns:a16="http://schemas.microsoft.com/office/drawing/2014/main" id="{7BDF7F73-416E-69E8-B685-1DFA75ABBA6D}"/>
              </a:ext>
            </a:extLst>
          </p:cNvPr>
          <p:cNvSpPr>
            <a:spLocks noGrp="1"/>
          </p:cNvSpPr>
          <p:nvPr>
            <p:ph type="sldNum" sz="quarter" idx="12"/>
          </p:nvPr>
        </p:nvSpPr>
        <p:spPr/>
        <p:txBody>
          <a:bodyPr/>
          <a:lstStyle/>
          <a:p>
            <a:fld id="{D57F1E4F-1CFF-5643-939E-217C01CDF565}" type="slidenum">
              <a:rPr lang="en-US" smtClean="0"/>
              <a:t>19</a:t>
            </a:fld>
            <a:endParaRPr lang="en-US" dirty="0"/>
          </a:p>
        </p:txBody>
      </p:sp>
      <p:sp>
        <p:nvSpPr>
          <p:cNvPr id="5" name="CasellaDiTesto 4">
            <a:extLst>
              <a:ext uri="{FF2B5EF4-FFF2-40B4-BE49-F238E27FC236}">
                <a16:creationId xmlns:a16="http://schemas.microsoft.com/office/drawing/2014/main" id="{4AB25165-D606-E54D-64F8-C9DF8090E479}"/>
              </a:ext>
            </a:extLst>
          </p:cNvPr>
          <p:cNvSpPr txBox="1"/>
          <p:nvPr/>
        </p:nvSpPr>
        <p:spPr>
          <a:xfrm>
            <a:off x="9942322" y="5787928"/>
            <a:ext cx="2124074" cy="430887"/>
          </a:xfrm>
          <a:prstGeom prst="rect">
            <a:avLst/>
          </a:prstGeom>
          <a:noFill/>
        </p:spPr>
        <p:txBody>
          <a:bodyPr wrap="square">
            <a:spAutoFit/>
          </a:bodyPr>
          <a:lstStyle/>
          <a:p>
            <a:r>
              <a:rPr lang="en-GB" sz="1100" dirty="0"/>
              <a:t>Πηγή: Al., 2022</a:t>
            </a:r>
          </a:p>
          <a:p>
            <a:r>
              <a:rPr lang="en-GB" sz="1100" dirty="0"/>
              <a:t>DOI: 10.3389/fchem.2022.973417</a:t>
            </a:r>
          </a:p>
        </p:txBody>
      </p:sp>
      <p:pic>
        <p:nvPicPr>
          <p:cNvPr id="6" name="Immagine 5">
            <a:extLst>
              <a:ext uri="{FF2B5EF4-FFF2-40B4-BE49-F238E27FC236}">
                <a16:creationId xmlns:a16="http://schemas.microsoft.com/office/drawing/2014/main" id="{AE18FD63-7DA0-9A3C-16B6-2BC4D83BD971}"/>
              </a:ext>
            </a:extLst>
          </p:cNvPr>
          <p:cNvPicPr>
            <a:picLocks noChangeAspect="1"/>
          </p:cNvPicPr>
          <p:nvPr/>
        </p:nvPicPr>
        <p:blipFill>
          <a:blip r:embed="rId2"/>
          <a:stretch>
            <a:fillRect/>
          </a:stretch>
        </p:blipFill>
        <p:spPr>
          <a:xfrm>
            <a:off x="1295399" y="1828223"/>
            <a:ext cx="9601202" cy="3776678"/>
          </a:xfrm>
          <a:prstGeom prst="rect">
            <a:avLst/>
          </a:prstGeom>
        </p:spPr>
      </p:pic>
      <p:sp>
        <p:nvSpPr>
          <p:cNvPr id="8" name="CasellaDiTesto 7">
            <a:extLst>
              <a:ext uri="{FF2B5EF4-FFF2-40B4-BE49-F238E27FC236}">
                <a16:creationId xmlns:a16="http://schemas.microsoft.com/office/drawing/2014/main" id="{D26BAC8C-B487-AC77-59DA-411DB68F076D}"/>
              </a:ext>
            </a:extLst>
          </p:cNvPr>
          <p:cNvSpPr txBox="1"/>
          <p:nvPr/>
        </p:nvSpPr>
        <p:spPr>
          <a:xfrm>
            <a:off x="571500" y="5464762"/>
            <a:ext cx="6063969" cy="646331"/>
          </a:xfrm>
          <a:prstGeom prst="rect">
            <a:avLst/>
          </a:prstGeom>
          <a:noFill/>
        </p:spPr>
        <p:txBody>
          <a:bodyPr wrap="square">
            <a:spAutoFit/>
          </a:bodyPr>
          <a:lstStyle/>
          <a:p>
            <a:r>
              <a:rPr lang="en-US" dirty="0"/>
              <a:t>Σχηματική αναπαράσταση των κύριων τομέων στους οποίους χρησιμοποιούνται παραδοσιακ</a:t>
            </a:r>
            <a:r>
              <a:rPr lang="el-GR" dirty="0" err="1"/>
              <a:t>ές</a:t>
            </a:r>
            <a:r>
              <a:rPr lang="en-US" dirty="0"/>
              <a:t> διεργασίες ζύμωσης.</a:t>
            </a:r>
            <a:endParaRPr lang="en-GB" dirty="0"/>
          </a:p>
        </p:txBody>
      </p:sp>
    </p:spTree>
    <p:extLst>
      <p:ext uri="{BB962C8B-B14F-4D97-AF65-F5344CB8AC3E}">
        <p14:creationId xmlns:p14="http://schemas.microsoft.com/office/powerpoint/2010/main" val="1398607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 y="1780247"/>
            <a:ext cx="12000488" cy="2994053"/>
          </a:xfrm>
        </p:spPr>
        <p:txBody>
          <a:bodyPr anchor="ctr">
            <a:noAutofit/>
          </a:bodyPr>
          <a:lstStyle/>
          <a:p>
            <a:r>
              <a:rPr lang="en-GB" sz="4400" b="1" dirty="0">
                <a:solidFill>
                  <a:srgbClr val="94C020"/>
                </a:solidFill>
                <a:latin typeface="+mn-lt"/>
              </a:rPr>
              <a:t>Μάθημα: (</a:t>
            </a:r>
            <a:r>
              <a:rPr lang="en-GB" sz="4400" dirty="0"/>
              <a:t>HEI-C2</a:t>
            </a:r>
            <a:r>
              <a:rPr lang="en-GB" sz="4400" b="1" dirty="0">
                <a:solidFill>
                  <a:srgbClr val="94C020"/>
                </a:solidFill>
                <a:latin typeface="+mn-lt"/>
              </a:rPr>
              <a:t>)</a:t>
            </a:r>
            <a:br>
              <a:rPr lang="en-GB" sz="4400" b="1" dirty="0">
                <a:solidFill>
                  <a:srgbClr val="94C020"/>
                </a:solidFill>
                <a:latin typeface="+mn-lt"/>
              </a:rPr>
            </a:br>
            <a:r>
              <a:rPr lang="en-GB" sz="4400" b="1" dirty="0">
                <a:solidFill>
                  <a:srgbClr val="94C020"/>
                </a:solidFill>
                <a:latin typeface="+mn-lt"/>
              </a:rPr>
              <a:t>Ενότητα: </a:t>
            </a:r>
            <a:r>
              <a:rPr lang="en-US" sz="4400" b="1" dirty="0">
                <a:solidFill>
                  <a:srgbClr val="94C020"/>
                </a:solidFill>
                <a:latin typeface="+mn-lt"/>
              </a:rPr>
              <a:t>βιοοικονομία, κυκλική οικονομία και προϊόντα βιολογικής προέλευσης</a:t>
            </a:r>
            <a:br>
              <a:rPr lang="en-GB" sz="4400" b="1" dirty="0">
                <a:solidFill>
                  <a:srgbClr val="94C020"/>
                </a:solidFill>
                <a:latin typeface="+mn-lt"/>
              </a:rPr>
            </a:br>
            <a:r>
              <a:rPr lang="el-GR" sz="4400" dirty="0"/>
              <a:t>Διδακτική</a:t>
            </a:r>
            <a:r>
              <a:rPr lang="el-GR" sz="4400" b="1" dirty="0">
                <a:solidFill>
                  <a:srgbClr val="94C020"/>
                </a:solidFill>
                <a:latin typeface="+mn-lt"/>
              </a:rPr>
              <a:t> Ενότητα</a:t>
            </a:r>
            <a:r>
              <a:rPr lang="en-GB" sz="4400" b="1" dirty="0">
                <a:solidFill>
                  <a:srgbClr val="94C020"/>
                </a:solidFill>
                <a:latin typeface="+mn-lt"/>
              </a:rPr>
              <a:t>: Η έννοια του βιοδιυλιστηρίου </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619750"/>
            <a:ext cx="9144000" cy="935510"/>
          </a:xfrm>
        </p:spPr>
        <p:txBody>
          <a:bodyPr/>
          <a:lstStyle/>
          <a:p>
            <a:pPr marL="0" indent="0">
              <a:buNone/>
            </a:pPr>
            <a:r>
              <a:rPr lang="en-GB" dirty="0">
                <a:solidFill>
                  <a:schemeClr val="tx1">
                    <a:lumMod val="65000"/>
                    <a:lumOff val="35000"/>
                  </a:schemeClr>
                </a:solidFill>
              </a:rPr>
              <a:t>Συγγραφείς</a:t>
            </a:r>
            <a:r>
              <a:rPr lang="it-IT" dirty="0">
                <a:solidFill>
                  <a:schemeClr val="tx1">
                    <a:lumMod val="65000"/>
                    <a:lumOff val="35000"/>
                  </a:schemeClr>
                </a:solidFill>
              </a:rPr>
              <a:t>: UNIFI &amp; MDU</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86BDCD-1BE0-D39F-B51C-F8B3E9FF4930}"/>
              </a:ext>
            </a:extLst>
          </p:cNvPr>
          <p:cNvSpPr>
            <a:spLocks noGrp="1"/>
          </p:cNvSpPr>
          <p:nvPr>
            <p:ph type="title"/>
          </p:nvPr>
        </p:nvSpPr>
        <p:spPr>
          <a:xfrm>
            <a:off x="3520821" y="429238"/>
            <a:ext cx="5554508" cy="928688"/>
          </a:xfrm>
        </p:spPr>
        <p:txBody>
          <a:bodyPr>
            <a:normAutofit/>
          </a:bodyPr>
          <a:lstStyle/>
          <a:p>
            <a:pPr algn="ctr"/>
            <a:r>
              <a:rPr lang="en-GB" sz="3600" b="1" dirty="0" err="1"/>
              <a:t>Δι</a:t>
            </a:r>
            <a:r>
              <a:rPr lang="en-GB" sz="3600" b="1" dirty="0"/>
              <a:t>αδρομές βιοδιύλισης</a:t>
            </a:r>
          </a:p>
        </p:txBody>
      </p:sp>
      <p:sp>
        <p:nvSpPr>
          <p:cNvPr id="3" name="Segnaposto piè di pagina 2">
            <a:extLst>
              <a:ext uri="{FF2B5EF4-FFF2-40B4-BE49-F238E27FC236}">
                <a16:creationId xmlns:a16="http://schemas.microsoft.com/office/drawing/2014/main" id="{36814396-3D33-49A8-BEF1-C5AB20E1D8F5}"/>
              </a:ext>
            </a:extLst>
          </p:cNvPr>
          <p:cNvSpPr>
            <a:spLocks noGrp="1"/>
          </p:cNvSpPr>
          <p:nvPr>
            <p:ph type="ftr" sz="quarter" idx="11"/>
          </p:nvPr>
        </p:nvSpPr>
        <p:spPr/>
        <p:txBody>
          <a:bodyPr/>
          <a:lstStyle/>
          <a:p>
            <a:r>
              <a:rPr lang="en-US" dirty="0" err="1"/>
              <a:t>Ενότητ</a:t>
            </a:r>
            <a:r>
              <a:rPr lang="en-US" dirty="0"/>
              <a:t>α: Βιοοικονομία, κυκλική οικονομία και προϊόντα βιολογικής προέλευσης / Μαθησιακή Ενότητα: Η έννοια του βιοδιυλιστηρίου</a:t>
            </a:r>
          </a:p>
          <a:p>
            <a:r>
              <a:rPr lang="en-US" dirty="0"/>
              <a:t>Υπ</a:t>
            </a:r>
            <a:r>
              <a:rPr lang="en-US" dirty="0" err="1"/>
              <a:t>ομονάδ</a:t>
            </a:r>
            <a:r>
              <a:rPr lang="en-US" dirty="0"/>
              <a:t>α: </a:t>
            </a:r>
            <a:r>
              <a:rPr lang="en-US" b="1" dirty="0"/>
              <a:t>Διαδρομές βιοδιύλισης</a:t>
            </a:r>
          </a:p>
        </p:txBody>
      </p:sp>
      <p:sp>
        <p:nvSpPr>
          <p:cNvPr id="4" name="Segnaposto numero diapositiva 3">
            <a:extLst>
              <a:ext uri="{FF2B5EF4-FFF2-40B4-BE49-F238E27FC236}">
                <a16:creationId xmlns:a16="http://schemas.microsoft.com/office/drawing/2014/main" id="{845AFBFE-231A-7585-BB0B-09C728F72F5B}"/>
              </a:ext>
            </a:extLst>
          </p:cNvPr>
          <p:cNvSpPr>
            <a:spLocks noGrp="1"/>
          </p:cNvSpPr>
          <p:nvPr>
            <p:ph type="sldNum" sz="quarter" idx="12"/>
          </p:nvPr>
        </p:nvSpPr>
        <p:spPr/>
        <p:txBody>
          <a:bodyPr/>
          <a:lstStyle/>
          <a:p>
            <a:fld id="{D57F1E4F-1CFF-5643-939E-217C01CDF565}" type="slidenum">
              <a:rPr lang="en-US" smtClean="0"/>
              <a:t>20</a:t>
            </a:fld>
            <a:endParaRPr lang="en-US" dirty="0"/>
          </a:p>
        </p:txBody>
      </p:sp>
      <p:sp>
        <p:nvSpPr>
          <p:cNvPr id="5" name="CasellaDiTesto 4">
            <a:extLst>
              <a:ext uri="{FF2B5EF4-FFF2-40B4-BE49-F238E27FC236}">
                <a16:creationId xmlns:a16="http://schemas.microsoft.com/office/drawing/2014/main" id="{0D0E0FF2-E9BD-B2B9-1B77-C1B0F9C1B4E0}"/>
              </a:ext>
            </a:extLst>
          </p:cNvPr>
          <p:cNvSpPr txBox="1"/>
          <p:nvPr/>
        </p:nvSpPr>
        <p:spPr>
          <a:xfrm>
            <a:off x="9942322" y="5787928"/>
            <a:ext cx="2124074" cy="430887"/>
          </a:xfrm>
          <a:prstGeom prst="rect">
            <a:avLst/>
          </a:prstGeom>
          <a:noFill/>
        </p:spPr>
        <p:txBody>
          <a:bodyPr wrap="square">
            <a:spAutoFit/>
          </a:bodyPr>
          <a:lstStyle/>
          <a:p>
            <a:r>
              <a:rPr lang="en-GB" sz="1100" dirty="0"/>
              <a:t>Πηγή: Al., 2022</a:t>
            </a:r>
          </a:p>
          <a:p>
            <a:r>
              <a:rPr lang="en-GB" sz="1100" dirty="0"/>
              <a:t>DOI: 10.3389/fchem.2022.973417</a:t>
            </a:r>
          </a:p>
        </p:txBody>
      </p:sp>
      <p:pic>
        <p:nvPicPr>
          <p:cNvPr id="6" name="Immagine 5">
            <a:extLst>
              <a:ext uri="{FF2B5EF4-FFF2-40B4-BE49-F238E27FC236}">
                <a16:creationId xmlns:a16="http://schemas.microsoft.com/office/drawing/2014/main" id="{0C810B86-3F73-DA46-2032-37CDC55F5A4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048" y="1283133"/>
            <a:ext cx="5429252" cy="4935682"/>
          </a:xfrm>
          <a:prstGeom prst="rect">
            <a:avLst/>
          </a:prstGeom>
        </p:spPr>
      </p:pic>
      <p:sp>
        <p:nvSpPr>
          <p:cNvPr id="8" name="CasellaDiTesto 7">
            <a:extLst>
              <a:ext uri="{FF2B5EF4-FFF2-40B4-BE49-F238E27FC236}">
                <a16:creationId xmlns:a16="http://schemas.microsoft.com/office/drawing/2014/main" id="{83735466-B59D-0CA5-DD99-13BA03B715C6}"/>
              </a:ext>
            </a:extLst>
          </p:cNvPr>
          <p:cNvSpPr txBox="1"/>
          <p:nvPr/>
        </p:nvSpPr>
        <p:spPr>
          <a:xfrm>
            <a:off x="6591300" y="3607303"/>
            <a:ext cx="4762500" cy="646331"/>
          </a:xfrm>
          <a:prstGeom prst="rect">
            <a:avLst/>
          </a:prstGeom>
          <a:noFill/>
        </p:spPr>
        <p:txBody>
          <a:bodyPr wrap="square">
            <a:spAutoFit/>
          </a:bodyPr>
          <a:lstStyle/>
          <a:p>
            <a:r>
              <a:rPr lang="en-US" dirty="0"/>
              <a:t>Σχηματική αναπαράσταση των πιθανών οδών αξιοποίησης</a:t>
            </a:r>
            <a:r>
              <a:rPr lang="el-GR" dirty="0"/>
              <a:t> </a:t>
            </a:r>
            <a:r>
              <a:rPr lang="en-US" dirty="0" err="1"/>
              <a:t>της</a:t>
            </a:r>
            <a:r>
              <a:rPr lang="en-US" dirty="0"/>
              <a:t> λιγνοκυτταρινικής βιομάζας</a:t>
            </a:r>
            <a:endParaRPr lang="en-GB" dirty="0"/>
          </a:p>
        </p:txBody>
      </p:sp>
    </p:spTree>
    <p:extLst>
      <p:ext uri="{BB962C8B-B14F-4D97-AF65-F5344CB8AC3E}">
        <p14:creationId xmlns:p14="http://schemas.microsoft.com/office/powerpoint/2010/main" val="138679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15DC6A-55EA-8F5B-16F2-A9F590713A74}"/>
              </a:ext>
            </a:extLst>
          </p:cNvPr>
          <p:cNvSpPr>
            <a:spLocks noGrp="1"/>
          </p:cNvSpPr>
          <p:nvPr>
            <p:ph type="title"/>
          </p:nvPr>
        </p:nvSpPr>
        <p:spPr>
          <a:xfrm>
            <a:off x="3757617" y="438196"/>
            <a:ext cx="5637021" cy="928688"/>
          </a:xfrm>
        </p:spPr>
        <p:txBody>
          <a:bodyPr>
            <a:normAutofit/>
          </a:bodyPr>
          <a:lstStyle/>
          <a:p>
            <a:pPr algn="ctr"/>
            <a:r>
              <a:rPr lang="en-GB" sz="3600" b="1" dirty="0"/>
              <a:t>Διαδρομές βιοδιύλισης</a:t>
            </a:r>
          </a:p>
        </p:txBody>
      </p:sp>
      <p:sp>
        <p:nvSpPr>
          <p:cNvPr id="3" name="Segnaposto piè di pagina 2">
            <a:extLst>
              <a:ext uri="{FF2B5EF4-FFF2-40B4-BE49-F238E27FC236}">
                <a16:creationId xmlns:a16="http://schemas.microsoft.com/office/drawing/2014/main" id="{EED008DA-D8FE-CD9C-72FB-700F90AAAC12}"/>
              </a:ext>
            </a:extLst>
          </p:cNvPr>
          <p:cNvSpPr>
            <a:spLocks noGrp="1"/>
          </p:cNvSpPr>
          <p:nvPr>
            <p:ph type="ftr" sz="quarter" idx="11"/>
          </p:nvPr>
        </p:nvSpPr>
        <p:spPr/>
        <p:txBody>
          <a:bodyPr/>
          <a:lstStyle/>
          <a:p>
            <a:r>
              <a:rPr lang="en-US" dirty="0" err="1"/>
              <a:t>Ενότητ</a:t>
            </a:r>
            <a:r>
              <a:rPr lang="en-US" dirty="0"/>
              <a:t>α: Βιοοικονομία, κυκλική οικονομία και προϊόντα βιολογικής προέλευσης / Μαθησιακή Ενότητα: Η έννοια του βιοδιυλιστηρίου</a:t>
            </a:r>
          </a:p>
          <a:p>
            <a:r>
              <a:rPr lang="en-US" dirty="0"/>
              <a:t>Υπ</a:t>
            </a:r>
            <a:r>
              <a:rPr lang="en-US" dirty="0" err="1"/>
              <a:t>ομονάδ</a:t>
            </a:r>
            <a:r>
              <a:rPr lang="en-US" dirty="0"/>
              <a:t>α: </a:t>
            </a:r>
            <a:r>
              <a:rPr lang="en-US" b="1" dirty="0"/>
              <a:t>Διαδρομές βιοδιύλισης</a:t>
            </a:r>
          </a:p>
        </p:txBody>
      </p:sp>
      <p:sp>
        <p:nvSpPr>
          <p:cNvPr id="4" name="Segnaposto numero diapositiva 3">
            <a:extLst>
              <a:ext uri="{FF2B5EF4-FFF2-40B4-BE49-F238E27FC236}">
                <a16:creationId xmlns:a16="http://schemas.microsoft.com/office/drawing/2014/main" id="{1FA48BC2-5585-36F2-C451-AA69B196004E}"/>
              </a:ext>
            </a:extLst>
          </p:cNvPr>
          <p:cNvSpPr>
            <a:spLocks noGrp="1"/>
          </p:cNvSpPr>
          <p:nvPr>
            <p:ph type="sldNum" sz="quarter" idx="12"/>
          </p:nvPr>
        </p:nvSpPr>
        <p:spPr/>
        <p:txBody>
          <a:bodyPr/>
          <a:lstStyle/>
          <a:p>
            <a:fld id="{D57F1E4F-1CFF-5643-939E-217C01CDF565}" type="slidenum">
              <a:rPr lang="en-US" smtClean="0"/>
              <a:t>21</a:t>
            </a:fld>
            <a:endParaRPr lang="en-US" dirty="0"/>
          </a:p>
        </p:txBody>
      </p:sp>
      <p:sp>
        <p:nvSpPr>
          <p:cNvPr id="5" name="CasellaDiTesto 4">
            <a:extLst>
              <a:ext uri="{FF2B5EF4-FFF2-40B4-BE49-F238E27FC236}">
                <a16:creationId xmlns:a16="http://schemas.microsoft.com/office/drawing/2014/main" id="{CAC85ADD-7301-A20A-9106-F9128085D0C3}"/>
              </a:ext>
            </a:extLst>
          </p:cNvPr>
          <p:cNvSpPr txBox="1"/>
          <p:nvPr/>
        </p:nvSpPr>
        <p:spPr>
          <a:xfrm>
            <a:off x="9942322" y="5787928"/>
            <a:ext cx="2124074" cy="430887"/>
          </a:xfrm>
          <a:prstGeom prst="rect">
            <a:avLst/>
          </a:prstGeom>
          <a:noFill/>
        </p:spPr>
        <p:txBody>
          <a:bodyPr wrap="square">
            <a:spAutoFit/>
          </a:bodyPr>
          <a:lstStyle/>
          <a:p>
            <a:r>
              <a:rPr lang="en-GB" sz="1100" dirty="0"/>
              <a:t>Πηγή: Al., 2022</a:t>
            </a:r>
          </a:p>
          <a:p>
            <a:r>
              <a:rPr lang="en-GB" sz="1100" dirty="0"/>
              <a:t>DOI: 10.3389/fchem.2022.973417</a:t>
            </a:r>
          </a:p>
        </p:txBody>
      </p:sp>
      <p:pic>
        <p:nvPicPr>
          <p:cNvPr id="6" name="Immagine 5">
            <a:extLst>
              <a:ext uri="{FF2B5EF4-FFF2-40B4-BE49-F238E27FC236}">
                <a16:creationId xmlns:a16="http://schemas.microsoft.com/office/drawing/2014/main" id="{D758ED72-2F83-6526-AAFA-01F00E6B86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2779" y="1151612"/>
            <a:ext cx="5713221" cy="4988044"/>
          </a:xfrm>
          <a:prstGeom prst="rect">
            <a:avLst/>
          </a:prstGeom>
        </p:spPr>
      </p:pic>
      <p:sp>
        <p:nvSpPr>
          <p:cNvPr id="8" name="CasellaDiTesto 7">
            <a:extLst>
              <a:ext uri="{FF2B5EF4-FFF2-40B4-BE49-F238E27FC236}">
                <a16:creationId xmlns:a16="http://schemas.microsoft.com/office/drawing/2014/main" id="{A7750A1D-3668-B913-5380-A9AF02753F57}"/>
              </a:ext>
            </a:extLst>
          </p:cNvPr>
          <p:cNvSpPr txBox="1"/>
          <p:nvPr/>
        </p:nvSpPr>
        <p:spPr>
          <a:xfrm>
            <a:off x="7056255" y="2468071"/>
            <a:ext cx="3639431" cy="1754326"/>
          </a:xfrm>
          <a:prstGeom prst="rect">
            <a:avLst/>
          </a:prstGeom>
          <a:noFill/>
        </p:spPr>
        <p:txBody>
          <a:bodyPr wrap="square">
            <a:spAutoFit/>
          </a:bodyPr>
          <a:lstStyle/>
          <a:p>
            <a:pPr algn="just"/>
            <a:r>
              <a:rPr lang="en-US" dirty="0"/>
              <a:t>Σχηματική αναπαράσταση των πιθανών διαδρομών στ</a:t>
            </a:r>
            <a:r>
              <a:rPr lang="el-GR" dirty="0"/>
              <a:t>ον αποχυμωτή</a:t>
            </a:r>
            <a:r>
              <a:rPr lang="en-US" dirty="0"/>
              <a:t>. Περιλαμβάνει τα κύρια ενδιάμεσα προϊόντα για την παραγωγή πολύτιμων προϊόντων, μέσω διαφορετικών διεργασιών. </a:t>
            </a:r>
            <a:endParaRPr lang="en-GB" dirty="0"/>
          </a:p>
        </p:txBody>
      </p:sp>
    </p:spTree>
    <p:extLst>
      <p:ext uri="{BB962C8B-B14F-4D97-AF65-F5344CB8AC3E}">
        <p14:creationId xmlns:p14="http://schemas.microsoft.com/office/powerpoint/2010/main" val="1858093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065C-C7E8-3934-D7EA-405C8569DE6E}"/>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B8B4473A-2AA2-BD3D-C344-CDCCB245381A}"/>
              </a:ext>
            </a:extLst>
          </p:cNvPr>
          <p:cNvSpPr>
            <a:spLocks noGrp="1"/>
          </p:cNvSpPr>
          <p:nvPr>
            <p:ph type="title"/>
          </p:nvPr>
        </p:nvSpPr>
        <p:spPr>
          <a:xfrm>
            <a:off x="838200" y="518715"/>
            <a:ext cx="10515600" cy="877888"/>
          </a:xfrm>
        </p:spPr>
        <p:txBody>
          <a:bodyPr>
            <a:normAutofit/>
          </a:bodyPr>
          <a:lstStyle/>
          <a:p>
            <a:pPr algn="ctr"/>
            <a:r>
              <a:rPr lang="en-GB" sz="3600" b="1" dirty="0"/>
              <a:t>Μελέτη περίπτωσης: </a:t>
            </a:r>
            <a:r>
              <a:rPr lang="en-US" sz="3600" b="1" dirty="0" err="1"/>
              <a:t>Lantmännen </a:t>
            </a:r>
            <a:r>
              <a:rPr lang="en-US" sz="3600" b="1" dirty="0"/>
              <a:t>Agroetanol </a:t>
            </a:r>
            <a:endParaRPr lang="en-GB" sz="3600" b="1" dirty="0"/>
          </a:p>
        </p:txBody>
      </p:sp>
      <p:pic>
        <p:nvPicPr>
          <p:cNvPr id="16" name="Segnaposto contenuto 15">
            <a:extLst>
              <a:ext uri="{FF2B5EF4-FFF2-40B4-BE49-F238E27FC236}">
                <a16:creationId xmlns:a16="http://schemas.microsoft.com/office/drawing/2014/main" id="{4AF68515-C2A0-4C29-46DA-471F551F4C0B}"/>
              </a:ext>
            </a:extLst>
          </p:cNvPr>
          <p:cNvPicPr>
            <a:picLocks noGrp="1" noChangeAspect="1"/>
          </p:cNvPicPr>
          <p:nvPr>
            <p:ph sz="half" idx="1"/>
          </p:nvPr>
        </p:nvPicPr>
        <p:blipFill>
          <a:blip r:embed="rId2"/>
          <a:stretch>
            <a:fillRect/>
          </a:stretch>
        </p:blipFill>
        <p:spPr>
          <a:xfrm>
            <a:off x="0" y="2621756"/>
            <a:ext cx="6157286" cy="2759075"/>
          </a:xfrm>
        </p:spPr>
      </p:pic>
      <p:sp>
        <p:nvSpPr>
          <p:cNvPr id="8" name="Segnaposto contenuto 7">
            <a:extLst>
              <a:ext uri="{FF2B5EF4-FFF2-40B4-BE49-F238E27FC236}">
                <a16:creationId xmlns:a16="http://schemas.microsoft.com/office/drawing/2014/main" id="{DEA38AC4-70C3-CE8E-CB45-9AA7ED1914B1}"/>
              </a:ext>
            </a:extLst>
          </p:cNvPr>
          <p:cNvSpPr>
            <a:spLocks noGrp="1"/>
          </p:cNvSpPr>
          <p:nvPr>
            <p:ph sz="half" idx="2"/>
          </p:nvPr>
        </p:nvSpPr>
        <p:spPr>
          <a:xfrm>
            <a:off x="6172199" y="1825625"/>
            <a:ext cx="5934075" cy="4351338"/>
          </a:xfrm>
        </p:spPr>
        <p:txBody>
          <a:bodyPr>
            <a:normAutofit fontScale="62500" lnSpcReduction="20000"/>
          </a:bodyPr>
          <a:lstStyle/>
          <a:p>
            <a:pPr algn="just">
              <a:lnSpc>
                <a:spcPct val="120000"/>
              </a:lnSpc>
            </a:pPr>
            <a:r>
              <a:rPr lang="en-US" dirty="0" err="1"/>
              <a:t>Η Lantmännen Agroetanol </a:t>
            </a:r>
            <a:r>
              <a:rPr lang="en-US" dirty="0"/>
              <a:t>είναι το μεγαλύτερο βιοδιυλιστήριο στη Σκανδιναβία και αποτελεί μέρος της </a:t>
            </a:r>
            <a:r>
              <a:rPr lang="en-US" dirty="0" err="1"/>
              <a:t>Lantmännen</a:t>
            </a:r>
            <a:r>
              <a:rPr lang="en-US" dirty="0"/>
              <a:t>, ενός γεωργικού συνεταιρισμού που ανήκει σε 25.000 Σουηδούς αγρότες.</a:t>
            </a:r>
          </a:p>
          <a:p>
            <a:pPr algn="just">
              <a:lnSpc>
                <a:spcPct val="120000"/>
              </a:lnSpc>
            </a:pPr>
            <a:r>
              <a:rPr lang="en-US" dirty="0"/>
              <a:t>Η μονάδα παραγωγής στο </a:t>
            </a:r>
            <a:r>
              <a:rPr lang="en-US" dirty="0" err="1"/>
              <a:t>Norrköping </a:t>
            </a:r>
            <a:r>
              <a:rPr lang="en-US" dirty="0"/>
              <a:t>ξεκίνησε τη λειτουργία της τον Ιανουάριο του 2001. Τον Νοέμβριο του 2008 ξεκίνησε μια δεύτερη γραμμή παραγωγής. </a:t>
            </a:r>
          </a:p>
          <a:p>
            <a:pPr algn="just">
              <a:lnSpc>
                <a:spcPct val="120000"/>
              </a:lnSpc>
            </a:pPr>
            <a:r>
              <a:rPr lang="en-US" dirty="0"/>
              <a:t>Η δυναμικότητα σήμερα είναι περίπου 230.000 m</a:t>
            </a:r>
            <a:r>
              <a:rPr lang="en-US" baseline="30000" dirty="0"/>
              <a:t>3</a:t>
            </a:r>
            <a:r>
              <a:rPr lang="en-US" dirty="0"/>
              <a:t> αιθανόλης και 200.000 τόνοι πρωτεϊνούχων ζωοτροφών (DDGS). </a:t>
            </a:r>
          </a:p>
          <a:p>
            <a:pPr algn="just">
              <a:lnSpc>
                <a:spcPct val="120000"/>
              </a:lnSpc>
            </a:pPr>
            <a:r>
              <a:rPr lang="en-US" dirty="0"/>
              <a:t>Επιπλέον, 80.000 </a:t>
            </a:r>
            <a:r>
              <a:rPr lang="en-US" dirty="0" err="1"/>
              <a:t>τόνοι </a:t>
            </a:r>
            <a:r>
              <a:rPr lang="en-US" dirty="0"/>
              <a:t>διοξειδίου του άνθρακα παραδίδονται στη γειτονική εταιρεία AGA για την παραγωγή ανθρακικού οξέος.</a:t>
            </a:r>
            <a:endParaRPr lang="en-GB" dirty="0"/>
          </a:p>
        </p:txBody>
      </p:sp>
      <p:sp>
        <p:nvSpPr>
          <p:cNvPr id="7" name="Segnaposto piè di pagina 1">
            <a:extLst>
              <a:ext uri="{FF2B5EF4-FFF2-40B4-BE49-F238E27FC236}">
                <a16:creationId xmlns:a16="http://schemas.microsoft.com/office/drawing/2014/main" id="{BC5EA56F-2061-4D9A-877B-157CE0C877AF}"/>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Παγκόσμια παραδείγματα περιπτώσεων</a:t>
            </a:r>
          </a:p>
        </p:txBody>
      </p:sp>
      <p:sp>
        <p:nvSpPr>
          <p:cNvPr id="5" name="Segnaposto numero diapositiva 4">
            <a:extLst>
              <a:ext uri="{FF2B5EF4-FFF2-40B4-BE49-F238E27FC236}">
                <a16:creationId xmlns:a16="http://schemas.microsoft.com/office/drawing/2014/main" id="{3E885B97-5174-29A1-CC80-6B58CD2129D2}"/>
              </a:ext>
            </a:extLst>
          </p:cNvPr>
          <p:cNvSpPr>
            <a:spLocks noGrp="1"/>
          </p:cNvSpPr>
          <p:nvPr>
            <p:ph type="sldNum" sz="quarter" idx="12"/>
          </p:nvPr>
        </p:nvSpPr>
        <p:spPr/>
        <p:txBody>
          <a:bodyPr/>
          <a:lstStyle/>
          <a:p>
            <a:fld id="{D57F1E4F-1CFF-5643-939E-217C01CDF565}" type="slidenum">
              <a:rPr lang="en-US" smtClean="0"/>
              <a:t>22</a:t>
            </a:fld>
            <a:endParaRPr lang="en-US" dirty="0"/>
          </a:p>
        </p:txBody>
      </p:sp>
    </p:spTree>
    <p:extLst>
      <p:ext uri="{BB962C8B-B14F-4D97-AF65-F5344CB8AC3E}">
        <p14:creationId xmlns:p14="http://schemas.microsoft.com/office/powerpoint/2010/main" val="3694367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E0D26-B92A-FA51-0507-A6F0B6ECD89D}"/>
            </a:ext>
          </a:extLst>
        </p:cNvPr>
        <p:cNvGrpSpPr/>
        <p:nvPr/>
      </p:nvGrpSpPr>
      <p:grpSpPr>
        <a:xfrm>
          <a:off x="0" y="0"/>
          <a:ext cx="0" cy="0"/>
          <a:chOff x="0" y="0"/>
          <a:chExt cx="0" cy="0"/>
        </a:xfrm>
      </p:grpSpPr>
      <p:pic>
        <p:nvPicPr>
          <p:cNvPr id="13" name="Immagine 12">
            <a:extLst>
              <a:ext uri="{FF2B5EF4-FFF2-40B4-BE49-F238E27FC236}">
                <a16:creationId xmlns:a16="http://schemas.microsoft.com/office/drawing/2014/main" id="{8349CB9A-F1EC-55BB-1DA9-D2004F4B3A14}"/>
              </a:ext>
            </a:extLst>
          </p:cNvPr>
          <p:cNvPicPr>
            <a:picLocks noChangeAspect="1"/>
          </p:cNvPicPr>
          <p:nvPr/>
        </p:nvPicPr>
        <p:blipFill>
          <a:blip r:embed="rId2"/>
          <a:stretch>
            <a:fillRect/>
          </a:stretch>
        </p:blipFill>
        <p:spPr>
          <a:xfrm>
            <a:off x="0" y="2413794"/>
            <a:ext cx="12192000" cy="3175000"/>
          </a:xfrm>
          <a:prstGeom prst="rect">
            <a:avLst/>
          </a:prstGeom>
        </p:spPr>
      </p:pic>
      <p:sp>
        <p:nvSpPr>
          <p:cNvPr id="11" name="Titolo 10">
            <a:extLst>
              <a:ext uri="{FF2B5EF4-FFF2-40B4-BE49-F238E27FC236}">
                <a16:creationId xmlns:a16="http://schemas.microsoft.com/office/drawing/2014/main" id="{E43B656C-CE00-83A3-736B-59D24A746D7F}"/>
              </a:ext>
            </a:extLst>
          </p:cNvPr>
          <p:cNvSpPr>
            <a:spLocks noGrp="1"/>
          </p:cNvSpPr>
          <p:nvPr>
            <p:ph type="title"/>
          </p:nvPr>
        </p:nvSpPr>
        <p:spPr>
          <a:xfrm>
            <a:off x="838200" y="437757"/>
            <a:ext cx="10515600" cy="1009651"/>
          </a:xfrm>
        </p:spPr>
        <p:txBody>
          <a:bodyPr>
            <a:normAutofit/>
          </a:bodyPr>
          <a:lstStyle/>
          <a:p>
            <a:pPr algn="ctr"/>
            <a:r>
              <a:rPr lang="en-GB" sz="3600" b="1" dirty="0"/>
              <a:t>Το βιοδιυλιστήριο της </a:t>
            </a:r>
            <a:r>
              <a:rPr lang="en-GB" sz="3600" b="1" dirty="0" err="1"/>
              <a:t>Lantmännen</a:t>
            </a:r>
          </a:p>
        </p:txBody>
      </p:sp>
      <p:sp>
        <p:nvSpPr>
          <p:cNvPr id="12" name="Segnaposto contenuto 11">
            <a:extLst>
              <a:ext uri="{FF2B5EF4-FFF2-40B4-BE49-F238E27FC236}">
                <a16:creationId xmlns:a16="http://schemas.microsoft.com/office/drawing/2014/main" id="{A7FD6981-0307-075D-6984-5A143021C761}"/>
              </a:ext>
            </a:extLst>
          </p:cNvPr>
          <p:cNvSpPr>
            <a:spLocks noGrp="1"/>
          </p:cNvSpPr>
          <p:nvPr>
            <p:ph idx="1"/>
          </p:nvPr>
        </p:nvSpPr>
        <p:spPr>
          <a:xfrm>
            <a:off x="0" y="2413793"/>
            <a:ext cx="12192000" cy="3175000"/>
          </a:xfrm>
          <a:solidFill>
            <a:srgbClr val="F8F8F8">
              <a:alpha val="80000"/>
            </a:srgbClr>
          </a:solidFill>
        </p:spPr>
        <p:txBody>
          <a:bodyPr>
            <a:normAutofit fontScale="85000" lnSpcReduction="10000"/>
          </a:bodyPr>
          <a:lstStyle/>
          <a:p>
            <a:pPr marL="0" indent="0">
              <a:buNone/>
            </a:pPr>
            <a:r>
              <a:rPr lang="en-US" dirty="0">
                <a:solidFill>
                  <a:schemeClr val="tx1"/>
                </a:solidFill>
              </a:rPr>
              <a:t>Το βιοδιυλιστήριο αιθανόλης βρίσκεται κοντά σε μονάδα συμπαραγωγής με βάση τη βιομάζα, εξασφαλίζοντας την παροχή ανανεώσιμης ηλεκτρικής ενέργειας και θερμότητας διεργασίας. Κύρια πρώτη ύλη είναι το σιτάρι και άλλα δημητριακά, καθώς και υπολείμματα πλούσια σε άμυλο από τη βιομηχανία τροφίμων. Τα προϊόντα είναι αιθανόλη καυσίμου και συμπαράγωγα με τη μορφή ζωοτροφών πλούσιων σε πρωτεΐνες. </a:t>
            </a:r>
          </a:p>
          <a:p>
            <a:pPr marL="0" indent="0">
              <a:buNone/>
            </a:pPr>
            <a:r>
              <a:rPr lang="en-US" dirty="0">
                <a:solidFill>
                  <a:schemeClr val="tx1"/>
                </a:solidFill>
              </a:rPr>
              <a:t>Ένα ακόμη συμπροϊόν είναι το (βιολογικά βασισμένο) διοξείδιο του άνθρακα που συλλαμβάνεται και πωλείται ως βιομηχανική πρώτη ύλη σε πελάτες της βιομηχανίας επεξεργασίας και συσκευασίας τροφίμων. </a:t>
            </a:r>
          </a:p>
          <a:p>
            <a:pPr marL="0" indent="0">
              <a:buNone/>
            </a:pPr>
            <a:r>
              <a:rPr lang="en-US" dirty="0">
                <a:solidFill>
                  <a:schemeClr val="tx1"/>
                </a:solidFill>
              </a:rPr>
              <a:t>Το βιοδιυλιστήριο της </a:t>
            </a:r>
            <a:r>
              <a:rPr lang="en-US" dirty="0" err="1">
                <a:solidFill>
                  <a:schemeClr val="tx1"/>
                </a:solidFill>
              </a:rPr>
              <a:t>Lantmännen</a:t>
            </a:r>
            <a:r>
              <a:rPr lang="en-US" dirty="0">
                <a:solidFill>
                  <a:schemeClr val="tx1"/>
                </a:solidFill>
              </a:rPr>
              <a:t> συμβάλλει σε διάφορους </a:t>
            </a:r>
            <a:r>
              <a:rPr lang="el-GR" dirty="0">
                <a:solidFill>
                  <a:schemeClr val="tx1"/>
                </a:solidFill>
              </a:rPr>
              <a:t>στόχους βιώσιμης ανάπτυξης (</a:t>
            </a:r>
            <a:r>
              <a:rPr lang="en-US" dirty="0">
                <a:solidFill>
                  <a:schemeClr val="tx1"/>
                </a:solidFill>
              </a:rPr>
              <a:t>SDGs</a:t>
            </a:r>
            <a:r>
              <a:rPr lang="el-GR" dirty="0">
                <a:solidFill>
                  <a:schemeClr val="tx1"/>
                </a:solidFill>
              </a:rPr>
              <a:t>)</a:t>
            </a:r>
            <a:r>
              <a:rPr lang="en-US" dirty="0">
                <a:solidFill>
                  <a:schemeClr val="tx1"/>
                </a:solidFill>
              </a:rPr>
              <a:t>: παροχή ενός βιώσιμου καυσίμου για οχήματα (SDG 7), βιομηχανική ανάπτυξη με βάση βιώσιμες πρώτες ύλες (SDG 9), συνέργειες μεταξύ των αγορών τροφίμων και ενέργειας (SDG 12) και σημαντική μείωση των εκπομπών αερίων του θερμοκηπίου κατά τον κύκλο ζωής μέσω βελτιώσεων του συστήματος, συμπαραγωγής, </a:t>
            </a:r>
            <a:r>
              <a:rPr lang="el-GR" dirty="0">
                <a:solidFill>
                  <a:schemeClr val="tx1"/>
                </a:solidFill>
              </a:rPr>
              <a:t>δέσμευσης</a:t>
            </a:r>
            <a:r>
              <a:rPr lang="en-US" dirty="0">
                <a:solidFill>
                  <a:schemeClr val="tx1"/>
                </a:solidFill>
              </a:rPr>
              <a:t> </a:t>
            </a:r>
            <a:r>
              <a:rPr lang="el-GR" dirty="0">
                <a:solidFill>
                  <a:schemeClr val="tx1"/>
                </a:solidFill>
              </a:rPr>
              <a:t>και επεξεργασίας </a:t>
            </a:r>
            <a:r>
              <a:rPr lang="en-US" dirty="0">
                <a:solidFill>
                  <a:schemeClr val="tx1"/>
                </a:solidFill>
              </a:rPr>
              <a:t>CO</a:t>
            </a:r>
            <a:r>
              <a:rPr lang="en-US" sz="1400" dirty="0">
                <a:solidFill>
                  <a:schemeClr val="tx1"/>
                </a:solidFill>
              </a:rPr>
              <a:t>2</a:t>
            </a:r>
            <a:r>
              <a:rPr lang="el-GR" dirty="0">
                <a:solidFill>
                  <a:schemeClr val="tx1"/>
                </a:solidFill>
              </a:rPr>
              <a:t> </a:t>
            </a:r>
            <a:r>
              <a:rPr lang="en-US" dirty="0">
                <a:solidFill>
                  <a:schemeClr val="tx1"/>
                </a:solidFill>
              </a:rPr>
              <a:t> (SDG 13).</a:t>
            </a:r>
            <a:endParaRPr lang="en-GB" dirty="0">
              <a:solidFill>
                <a:schemeClr val="tx1"/>
              </a:solidFill>
            </a:endParaRPr>
          </a:p>
        </p:txBody>
      </p:sp>
      <p:sp>
        <p:nvSpPr>
          <p:cNvPr id="7" name="Segnaposto piè di pagina 1">
            <a:extLst>
              <a:ext uri="{FF2B5EF4-FFF2-40B4-BE49-F238E27FC236}">
                <a16:creationId xmlns:a16="http://schemas.microsoft.com/office/drawing/2014/main" id="{5DF90D7C-A5BA-9644-9D45-E1C4B2B1852E}"/>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Παγκόσμια παραδείγματα περιπτώσεων</a:t>
            </a:r>
          </a:p>
        </p:txBody>
      </p:sp>
      <p:sp>
        <p:nvSpPr>
          <p:cNvPr id="5" name="Segnaposto numero diapositiva 4">
            <a:extLst>
              <a:ext uri="{FF2B5EF4-FFF2-40B4-BE49-F238E27FC236}">
                <a16:creationId xmlns:a16="http://schemas.microsoft.com/office/drawing/2014/main" id="{E1457D56-6774-AF0A-BCFE-9C3FE3935269}"/>
              </a:ext>
            </a:extLst>
          </p:cNvPr>
          <p:cNvSpPr>
            <a:spLocks noGrp="1"/>
          </p:cNvSpPr>
          <p:nvPr>
            <p:ph type="sldNum" sz="quarter" idx="12"/>
          </p:nvPr>
        </p:nvSpPr>
        <p:spPr/>
        <p:txBody>
          <a:bodyPr/>
          <a:lstStyle/>
          <a:p>
            <a:fld id="{D57F1E4F-1CFF-5643-939E-217C01CDF565}" type="slidenum">
              <a:rPr lang="en-US" smtClean="0"/>
              <a:t>23</a:t>
            </a:fld>
            <a:endParaRPr lang="en-US" dirty="0"/>
          </a:p>
        </p:txBody>
      </p:sp>
    </p:spTree>
    <p:extLst>
      <p:ext uri="{BB962C8B-B14F-4D97-AF65-F5344CB8AC3E}">
        <p14:creationId xmlns:p14="http://schemas.microsoft.com/office/powerpoint/2010/main" val="1936135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5BA2-F4E8-4C53-3B0A-DE97E6369D2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05C1D3D-76A3-7D51-324B-E7877CEEB303}"/>
              </a:ext>
            </a:extLst>
          </p:cNvPr>
          <p:cNvSpPr>
            <a:spLocks noGrp="1"/>
          </p:cNvSpPr>
          <p:nvPr>
            <p:ph type="title"/>
          </p:nvPr>
        </p:nvSpPr>
        <p:spPr>
          <a:xfrm>
            <a:off x="838200" y="469683"/>
            <a:ext cx="10515600" cy="877888"/>
          </a:xfrm>
        </p:spPr>
        <p:txBody>
          <a:bodyPr>
            <a:normAutofit/>
          </a:bodyPr>
          <a:lstStyle/>
          <a:p>
            <a:pPr algn="ctr"/>
            <a:r>
              <a:rPr lang="en-GB" sz="3600" b="1" dirty="0"/>
              <a:t>Μελέτη περίπτωσης: Mater-Bi</a:t>
            </a:r>
          </a:p>
        </p:txBody>
      </p:sp>
      <p:sp>
        <p:nvSpPr>
          <p:cNvPr id="4" name="Segnaposto contenuto 3">
            <a:extLst>
              <a:ext uri="{FF2B5EF4-FFF2-40B4-BE49-F238E27FC236}">
                <a16:creationId xmlns:a16="http://schemas.microsoft.com/office/drawing/2014/main" id="{43D7085F-BF7B-ED9F-B8B1-7648B9047204}"/>
              </a:ext>
            </a:extLst>
          </p:cNvPr>
          <p:cNvSpPr>
            <a:spLocks noGrp="1"/>
          </p:cNvSpPr>
          <p:nvPr>
            <p:ph sz="half" idx="1"/>
          </p:nvPr>
        </p:nvSpPr>
        <p:spPr>
          <a:xfrm>
            <a:off x="209550" y="1825624"/>
            <a:ext cx="6635868" cy="4530725"/>
          </a:xfrm>
        </p:spPr>
        <p:txBody>
          <a:bodyPr>
            <a:normAutofit/>
          </a:bodyPr>
          <a:lstStyle/>
          <a:p>
            <a:pPr marL="0" indent="0" algn="just">
              <a:buNone/>
            </a:pPr>
            <a:r>
              <a:rPr lang="en-US" sz="2000" dirty="0"/>
              <a:t>Το 1992 η </a:t>
            </a:r>
            <a:r>
              <a:rPr lang="en-US" sz="2000" dirty="0" err="1"/>
              <a:t>Novamont </a:t>
            </a:r>
            <a:r>
              <a:rPr lang="en-US" sz="2000" dirty="0"/>
              <a:t>ξεκίνησε την εμπορική παραγωγή του Mater-Bi, ενός βιοπλαστικού που λαμβάνεται από την επεξεργασία αμύλων, φυτικών ελαίων και συνδυασμών τους. </a:t>
            </a:r>
          </a:p>
          <a:p>
            <a:pPr marL="0" indent="0" algn="just">
              <a:buNone/>
            </a:pPr>
            <a:r>
              <a:rPr lang="en-US" sz="2000" dirty="0"/>
              <a:t>Τα βιοπλαστικά έχουν υλικά χαρακτηριστικά και ιδιότητες παρόμοιες με αυτές των παραδοσιακών πλαστικών, ενώ είναι φυτικής προέλευσης, βιοδιασπώμενα και κομποστοποιήσιμα σύμφωνα με τα ευρωπαϊκά πρότυπα.</a:t>
            </a:r>
            <a:endParaRPr lang="en-GB" sz="2000" dirty="0"/>
          </a:p>
        </p:txBody>
      </p:sp>
      <p:pic>
        <p:nvPicPr>
          <p:cNvPr id="9" name="Segnaposto contenuto 8">
            <a:extLst>
              <a:ext uri="{FF2B5EF4-FFF2-40B4-BE49-F238E27FC236}">
                <a16:creationId xmlns:a16="http://schemas.microsoft.com/office/drawing/2014/main" id="{224CBCEB-D5CF-8D1C-F778-AC5A9C0C6FC2}"/>
              </a:ext>
            </a:extLst>
          </p:cNvPr>
          <p:cNvPicPr>
            <a:picLocks noGrp="1" noChangeAspect="1"/>
          </p:cNvPicPr>
          <p:nvPr>
            <p:ph sz="half" idx="2"/>
          </p:nvPr>
        </p:nvPicPr>
        <p:blipFill>
          <a:blip r:embed="rId2">
            <a:clrChange>
              <a:clrFrom>
                <a:srgbClr val="EDEBEC"/>
              </a:clrFrom>
              <a:clrTo>
                <a:srgbClr val="EDEBEC">
                  <a:alpha val="0"/>
                </a:srgbClr>
              </a:clrTo>
            </a:clrChange>
          </a:blip>
          <a:stretch>
            <a:fillRect/>
          </a:stretch>
        </p:blipFill>
        <p:spPr>
          <a:xfrm>
            <a:off x="7474069" y="507118"/>
            <a:ext cx="4717932" cy="5978224"/>
          </a:xfrm>
          <a:prstGeom prst="rect">
            <a:avLst/>
          </a:prstGeom>
        </p:spPr>
      </p:pic>
      <p:sp>
        <p:nvSpPr>
          <p:cNvPr id="7" name="Segnaposto piè di pagina 1">
            <a:extLst>
              <a:ext uri="{FF2B5EF4-FFF2-40B4-BE49-F238E27FC236}">
                <a16:creationId xmlns:a16="http://schemas.microsoft.com/office/drawing/2014/main" id="{0C4E353A-D60D-D20C-FAA4-86F709AAC69B}"/>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Παγκόσμια παραδείγματα περιπτώσεων</a:t>
            </a:r>
          </a:p>
        </p:txBody>
      </p:sp>
      <p:sp>
        <p:nvSpPr>
          <p:cNvPr id="5" name="Segnaposto numero diapositiva 4">
            <a:extLst>
              <a:ext uri="{FF2B5EF4-FFF2-40B4-BE49-F238E27FC236}">
                <a16:creationId xmlns:a16="http://schemas.microsoft.com/office/drawing/2014/main" id="{002DA092-61D6-A05B-B4F3-B244D549D896}"/>
              </a:ext>
            </a:extLst>
          </p:cNvPr>
          <p:cNvSpPr>
            <a:spLocks noGrp="1"/>
          </p:cNvSpPr>
          <p:nvPr>
            <p:ph type="sldNum" sz="quarter" idx="12"/>
          </p:nvPr>
        </p:nvSpPr>
        <p:spPr/>
        <p:txBody>
          <a:bodyPr/>
          <a:lstStyle/>
          <a:p>
            <a:fld id="{D57F1E4F-1CFF-5643-939E-217C01CDF565}" type="slidenum">
              <a:rPr lang="en-US" smtClean="0"/>
              <a:t>24</a:t>
            </a:fld>
            <a:endParaRPr lang="en-US" dirty="0"/>
          </a:p>
        </p:txBody>
      </p:sp>
      <p:pic>
        <p:nvPicPr>
          <p:cNvPr id="10" name="Picture 4" descr="Risultati immagini per novamont">
            <a:extLst>
              <a:ext uri="{FF2B5EF4-FFF2-40B4-BE49-F238E27FC236}">
                <a16:creationId xmlns:a16="http://schemas.microsoft.com/office/drawing/2014/main" id="{D4ADF578-5C65-8974-CAF8-E8AC749C98C2}"/>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96342" y="1218765"/>
            <a:ext cx="1901158" cy="74145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33DA5BFC-09F5-8DD4-84BE-7F642CE8365B}"/>
              </a:ext>
            </a:extLst>
          </p:cNvPr>
          <p:cNvSpPr txBox="1"/>
          <p:nvPr/>
        </p:nvSpPr>
        <p:spPr>
          <a:xfrm rot="16200000">
            <a:off x="10258425" y="4858950"/>
            <a:ext cx="3448052" cy="276999"/>
          </a:xfrm>
          <a:prstGeom prst="rect">
            <a:avLst/>
          </a:prstGeom>
          <a:noFill/>
        </p:spPr>
        <p:txBody>
          <a:bodyPr wrap="square">
            <a:spAutoFit/>
          </a:bodyPr>
          <a:lstStyle/>
          <a:p>
            <a:r>
              <a:rPr lang="en-GB" sz="1200" dirty="0"/>
              <a:t>www.novamont.com/eng/mater-bi</a:t>
            </a:r>
          </a:p>
        </p:txBody>
      </p:sp>
    </p:spTree>
    <p:extLst>
      <p:ext uri="{BB962C8B-B14F-4D97-AF65-F5344CB8AC3E}">
        <p14:creationId xmlns:p14="http://schemas.microsoft.com/office/powerpoint/2010/main" val="2251900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0A192189-AF62-26E3-D67C-D5AD8AD25E55}"/>
              </a:ext>
            </a:extLst>
          </p:cNvPr>
          <p:cNvPicPr>
            <a:picLocks noGrp="1" noRot="1" noChangeAspect="1" noMove="1" noResize="1" noEditPoints="1" noAdjustHandles="1" noChangeArrowheads="1" noChangeShapeType="1" noCrop="1"/>
          </p:cNvPicPr>
          <p:nvPr/>
        </p:nvPicPr>
        <p:blipFill rotWithShape="1">
          <a:blip r:embed="rId2"/>
          <a:srcRect t="16880" b="8560"/>
          <a:stretch/>
        </p:blipFill>
        <p:spPr>
          <a:xfrm>
            <a:off x="-1" y="0"/>
            <a:ext cx="12263967" cy="6858000"/>
          </a:xfrm>
          <a:prstGeom prst="rect">
            <a:avLst/>
          </a:prstGeom>
        </p:spPr>
      </p:pic>
      <p:sp>
        <p:nvSpPr>
          <p:cNvPr id="2" name="Titolo 1">
            <a:extLst>
              <a:ext uri="{FF2B5EF4-FFF2-40B4-BE49-F238E27FC236}">
                <a16:creationId xmlns:a16="http://schemas.microsoft.com/office/drawing/2014/main" id="{C41F358D-641B-6938-E908-175E2D3EB40A}"/>
              </a:ext>
            </a:extLst>
          </p:cNvPr>
          <p:cNvSpPr>
            <a:spLocks noGrp="1"/>
          </p:cNvSpPr>
          <p:nvPr>
            <p:ph type="title"/>
          </p:nvPr>
        </p:nvSpPr>
        <p:spPr>
          <a:xfrm>
            <a:off x="114300" y="134937"/>
            <a:ext cx="2636992" cy="1009651"/>
          </a:xfrm>
        </p:spPr>
        <p:txBody>
          <a:bodyPr>
            <a:normAutofit/>
          </a:bodyPr>
          <a:lstStyle/>
          <a:p>
            <a:r>
              <a:rPr lang="en-GB" dirty="0">
                <a:solidFill>
                  <a:schemeClr val="tx1"/>
                </a:solidFill>
              </a:rPr>
              <a:t>Το ξέρατε; </a:t>
            </a:r>
          </a:p>
        </p:txBody>
      </p:sp>
      <p:sp>
        <p:nvSpPr>
          <p:cNvPr id="3" name="Segnaposto contenuto 2">
            <a:extLst>
              <a:ext uri="{FF2B5EF4-FFF2-40B4-BE49-F238E27FC236}">
                <a16:creationId xmlns:a16="http://schemas.microsoft.com/office/drawing/2014/main" id="{745193ED-6C61-0207-4F7A-1EEBF2212C6C}"/>
              </a:ext>
            </a:extLst>
          </p:cNvPr>
          <p:cNvSpPr>
            <a:spLocks noGrp="1"/>
          </p:cNvSpPr>
          <p:nvPr>
            <p:ph idx="1"/>
          </p:nvPr>
        </p:nvSpPr>
        <p:spPr>
          <a:xfrm>
            <a:off x="114300" y="1279526"/>
            <a:ext cx="3514725" cy="5349874"/>
          </a:xfrm>
          <a:solidFill>
            <a:srgbClr val="FFFFFF">
              <a:alpha val="40000"/>
            </a:srgbClr>
          </a:solidFill>
        </p:spPr>
        <p:txBody>
          <a:bodyPr>
            <a:normAutofit lnSpcReduction="10000"/>
          </a:bodyPr>
          <a:lstStyle/>
          <a:p>
            <a:r>
              <a:rPr lang="en-US" sz="2800" dirty="0">
                <a:solidFill>
                  <a:schemeClr val="tx1"/>
                </a:solidFill>
              </a:rPr>
              <a:t>Το βιοπλαστικό είχε ήδη παρουσιαστεί στο ευρύ κοινό το 1989: ένα ρολόι από βιοδιασπώμενο πλαστικό (από αραβόσιτο) επισυνάφθηκε ως δώρο στο περιοδικό Mickey Mouse στην Ιταλία (</a:t>
            </a:r>
            <a:r>
              <a:rPr lang="en-US" sz="2800" dirty="0" err="1">
                <a:solidFill>
                  <a:schemeClr val="tx1"/>
                </a:solidFill>
              </a:rPr>
              <a:t>Topolino</a:t>
            </a:r>
            <a:r>
              <a:rPr lang="en-US" sz="2800" dirty="0">
                <a:solidFill>
                  <a:schemeClr val="tx1"/>
                </a:solidFill>
              </a:rPr>
              <a:t>), ενώ το 1990 ακολούθησε μια μικρή φωτογραφική μηχανή. </a:t>
            </a:r>
          </a:p>
          <a:p>
            <a:endParaRPr lang="en-GB" sz="2800" dirty="0">
              <a:solidFill>
                <a:schemeClr val="tx1"/>
              </a:solidFill>
            </a:endParaRPr>
          </a:p>
        </p:txBody>
      </p:sp>
      <p:sp>
        <p:nvSpPr>
          <p:cNvPr id="6" name="Segnaposto numero diapositiva 5">
            <a:extLst>
              <a:ext uri="{FF2B5EF4-FFF2-40B4-BE49-F238E27FC236}">
                <a16:creationId xmlns:a16="http://schemas.microsoft.com/office/drawing/2014/main" id="{22ADB5B8-5C84-13BC-8829-53DC6DC791B5}"/>
              </a:ext>
            </a:extLst>
          </p:cNvPr>
          <p:cNvSpPr>
            <a:spLocks noGrp="1"/>
          </p:cNvSpPr>
          <p:nvPr>
            <p:ph type="sldNum" sz="quarter" idx="12"/>
          </p:nvPr>
        </p:nvSpPr>
        <p:spPr/>
        <p:txBody>
          <a:bodyPr/>
          <a:lstStyle/>
          <a:p>
            <a:fld id="{6FF9F0C5-380F-41C2-899A-BAC0F0927E16}" type="slidenum">
              <a:rPr lang="en-US" smtClean="0"/>
              <a:t>25</a:t>
            </a:fld>
            <a:endParaRPr lang="en-US" dirty="0"/>
          </a:p>
        </p:txBody>
      </p:sp>
      <p:pic>
        <p:nvPicPr>
          <p:cNvPr id="7" name="Picture 2" descr="https://www.fumettologica.it/wp-content/uploads/2020/08/topolino-orologio-1.jpg">
            <a:extLst>
              <a:ext uri="{FF2B5EF4-FFF2-40B4-BE49-F238E27FC236}">
                <a16:creationId xmlns:a16="http://schemas.microsoft.com/office/drawing/2014/main" id="{7CB3728C-6EE4-4353-0DF9-734A8DE3B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351" y="517098"/>
            <a:ext cx="3159400" cy="4564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1.bp.blogspot.com/-mdiDB0nPImU/T0FJtSPExwI/AAAAAAAAA0Q/YWnK3LgPjBw/s1600/macchinafotografica.jpg">
            <a:extLst>
              <a:ext uri="{FF2B5EF4-FFF2-40B4-BE49-F238E27FC236}">
                <a16:creationId xmlns:a16="http://schemas.microsoft.com/office/drawing/2014/main" id="{B73B16AD-2575-70B2-A37F-1C9291B7A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0055" y="3762650"/>
            <a:ext cx="3220203" cy="2488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4.bp.blogspot.com/-eNqvhbvLAC0/TzA_LpMdqaI/AAAAAAAAAzM/C1b4sww4qaE/s1600/photo.jpg">
            <a:extLst>
              <a:ext uri="{FF2B5EF4-FFF2-40B4-BE49-F238E27FC236}">
                <a16:creationId xmlns:a16="http://schemas.microsoft.com/office/drawing/2014/main" id="{82BACA6D-8CCE-24B7-32A8-9796DB8D0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714" y="4400294"/>
            <a:ext cx="2469248" cy="23211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fumettologica.it/wp-content/uploads/2020/08/topolino-orologio-4.jpg">
            <a:extLst>
              <a:ext uri="{FF2B5EF4-FFF2-40B4-BE49-F238E27FC236}">
                <a16:creationId xmlns:a16="http://schemas.microsoft.com/office/drawing/2014/main" id="{4BA76067-8F21-D2DF-A646-4B067565B78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7047" r="34956"/>
          <a:stretch/>
        </p:blipFill>
        <p:spPr bwMode="auto">
          <a:xfrm>
            <a:off x="9341758" y="4662609"/>
            <a:ext cx="1783442" cy="211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83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96C09B42-3655-D5E9-3581-AB4EC9405205}"/>
              </a:ext>
            </a:extLst>
          </p:cNvPr>
          <p:cNvSpPr>
            <a:spLocks noGrp="1"/>
          </p:cNvSpPr>
          <p:nvPr>
            <p:ph type="title"/>
          </p:nvPr>
        </p:nvSpPr>
        <p:spPr>
          <a:xfrm>
            <a:off x="762000" y="473539"/>
            <a:ext cx="10515600" cy="877888"/>
          </a:xfrm>
        </p:spPr>
        <p:txBody>
          <a:bodyPr>
            <a:normAutofit/>
          </a:bodyPr>
          <a:lstStyle/>
          <a:p>
            <a:pPr algn="ctr"/>
            <a:r>
              <a:rPr lang="en-GB" sz="3600" b="1" dirty="0"/>
              <a:t>Μελέτη περίπτωσης: Mater-Bi </a:t>
            </a:r>
          </a:p>
        </p:txBody>
      </p:sp>
      <p:pic>
        <p:nvPicPr>
          <p:cNvPr id="11" name="Segnaposto contenuto 10">
            <a:extLst>
              <a:ext uri="{FF2B5EF4-FFF2-40B4-BE49-F238E27FC236}">
                <a16:creationId xmlns:a16="http://schemas.microsoft.com/office/drawing/2014/main" id="{2BB20D0B-88C0-A994-168C-7363CF6FA626}"/>
              </a:ext>
            </a:extLst>
          </p:cNvPr>
          <p:cNvPicPr>
            <a:picLocks noGrp="1" noChangeAspect="1"/>
          </p:cNvPicPr>
          <p:nvPr>
            <p:ph sz="half" idx="1"/>
          </p:nvPr>
        </p:nvPicPr>
        <p:blipFill>
          <a:blip r:embed="rId2"/>
          <a:stretch>
            <a:fillRect/>
          </a:stretch>
        </p:blipFill>
        <p:spPr>
          <a:xfrm>
            <a:off x="371475" y="1821327"/>
            <a:ext cx="5648325" cy="4266404"/>
          </a:xfrm>
          <a:prstGeom prst="rect">
            <a:avLst/>
          </a:prstGeom>
        </p:spPr>
      </p:pic>
      <p:sp>
        <p:nvSpPr>
          <p:cNvPr id="9" name="Segnaposto contenuto 8">
            <a:extLst>
              <a:ext uri="{FF2B5EF4-FFF2-40B4-BE49-F238E27FC236}">
                <a16:creationId xmlns:a16="http://schemas.microsoft.com/office/drawing/2014/main" id="{8A440222-1120-3D4A-B2E4-F4CE996283E6}"/>
              </a:ext>
            </a:extLst>
          </p:cNvPr>
          <p:cNvSpPr>
            <a:spLocks noGrp="1"/>
          </p:cNvSpPr>
          <p:nvPr>
            <p:ph sz="half" idx="2"/>
          </p:nvPr>
        </p:nvSpPr>
        <p:spPr/>
        <p:txBody>
          <a:bodyPr>
            <a:normAutofit/>
          </a:bodyPr>
          <a:lstStyle/>
          <a:p>
            <a:pPr algn="just"/>
            <a:r>
              <a:rPr lang="en-US" sz="2000" dirty="0"/>
              <a:t>Η μεμβράνη Mulch </a:t>
            </a:r>
            <a:r>
              <a:rPr lang="en-GB" sz="2000" dirty="0"/>
              <a:t>Mater-Bi </a:t>
            </a:r>
            <a:r>
              <a:rPr lang="en-US" sz="2000" dirty="0"/>
              <a:t>είναι η πρώτη βιοδιασπώμενη και κομποστοποιήσιμη στο έδαφος μεμβράνη Mulch που εγγυάται άριστη επεξεργασία και αγρονομικές επιδόσεις στον αγρό, σε συνδυασμό με υψηλή περιβαλλοντική συμβατότητα.</a:t>
            </a:r>
          </a:p>
          <a:p>
            <a:pPr algn="just"/>
            <a:r>
              <a:rPr lang="en-US" sz="2000" dirty="0"/>
              <a:t>Στο τέλος του καλλιεργητικού κύκλου, τα φύλλα δεν χρειάζεται να συλλέγονται και να απορρίπτονται, αλλά ενσωματώνονται στο έδαφος όπου βιοδιασπώνται, μετατρέποντας τα σε διοξείδιο του άνθρακα, νερό και βιομάζα.</a:t>
            </a:r>
            <a:endParaRPr lang="en-GB" sz="2000" dirty="0"/>
          </a:p>
        </p:txBody>
      </p:sp>
      <p:sp>
        <p:nvSpPr>
          <p:cNvPr id="6" name="Segnaposto piè di pagina 1">
            <a:extLst>
              <a:ext uri="{FF2B5EF4-FFF2-40B4-BE49-F238E27FC236}">
                <a16:creationId xmlns:a16="http://schemas.microsoft.com/office/drawing/2014/main" id="{10F00334-0908-8C5E-9693-A743A4661016}"/>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Παγκόσμια παραδείγματα περιπτώσεων</a:t>
            </a:r>
          </a:p>
        </p:txBody>
      </p:sp>
      <p:sp>
        <p:nvSpPr>
          <p:cNvPr id="5" name="Segnaposto numero diapositiva 4">
            <a:extLst>
              <a:ext uri="{FF2B5EF4-FFF2-40B4-BE49-F238E27FC236}">
                <a16:creationId xmlns:a16="http://schemas.microsoft.com/office/drawing/2014/main" id="{4E89CFCD-621A-5B61-572D-A2CF2C515077}"/>
              </a:ext>
            </a:extLst>
          </p:cNvPr>
          <p:cNvSpPr>
            <a:spLocks noGrp="1"/>
          </p:cNvSpPr>
          <p:nvPr>
            <p:ph type="sldNum" sz="quarter" idx="12"/>
          </p:nvPr>
        </p:nvSpPr>
        <p:spPr/>
        <p:txBody>
          <a:bodyPr/>
          <a:lstStyle/>
          <a:p>
            <a:fld id="{D57F1E4F-1CFF-5643-939E-217C01CDF565}" type="slidenum">
              <a:rPr lang="en-US" smtClean="0"/>
              <a:t>26</a:t>
            </a:fld>
            <a:endParaRPr lang="en-US" dirty="0"/>
          </a:p>
        </p:txBody>
      </p:sp>
      <p:sp>
        <p:nvSpPr>
          <p:cNvPr id="13" name="CasellaDiTesto 12">
            <a:extLst>
              <a:ext uri="{FF2B5EF4-FFF2-40B4-BE49-F238E27FC236}">
                <a16:creationId xmlns:a16="http://schemas.microsoft.com/office/drawing/2014/main" id="{F2E01CE4-1F56-DD8F-0749-091CA61FD46A}"/>
              </a:ext>
            </a:extLst>
          </p:cNvPr>
          <p:cNvSpPr txBox="1"/>
          <p:nvPr/>
        </p:nvSpPr>
        <p:spPr>
          <a:xfrm rot="16200000">
            <a:off x="10114821" y="4569296"/>
            <a:ext cx="3297109" cy="276999"/>
          </a:xfrm>
          <a:prstGeom prst="rect">
            <a:avLst/>
          </a:prstGeom>
          <a:noFill/>
        </p:spPr>
        <p:txBody>
          <a:bodyPr wrap="square">
            <a:spAutoFit/>
          </a:bodyPr>
          <a:lstStyle/>
          <a:p>
            <a:r>
              <a:rPr lang="en-GB" sz="1200" dirty="0"/>
              <a:t>agro.novamont.com/en/our-case-studies</a:t>
            </a:r>
          </a:p>
        </p:txBody>
      </p:sp>
    </p:spTree>
    <p:extLst>
      <p:ext uri="{BB962C8B-B14F-4D97-AF65-F5344CB8AC3E}">
        <p14:creationId xmlns:p14="http://schemas.microsoft.com/office/powerpoint/2010/main" val="1833233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4826-6C2B-7903-3BB1-2A8324D3E33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5D5EC79-12B8-B6FF-38CE-C0EE4D7F2CC3}"/>
              </a:ext>
            </a:extLst>
          </p:cNvPr>
          <p:cNvSpPr>
            <a:spLocks noGrp="1"/>
          </p:cNvSpPr>
          <p:nvPr>
            <p:ph type="title"/>
          </p:nvPr>
        </p:nvSpPr>
        <p:spPr>
          <a:xfrm>
            <a:off x="838200" y="435763"/>
            <a:ext cx="10385453" cy="1009651"/>
          </a:xfrm>
        </p:spPr>
        <p:txBody>
          <a:bodyPr>
            <a:normAutofit/>
          </a:bodyPr>
          <a:lstStyle/>
          <a:p>
            <a:pPr algn="ctr"/>
            <a:r>
              <a:rPr lang="en-GB" sz="3600" b="1" dirty="0"/>
              <a:t>Ανάλυση SWOT Βιοδιυλιστηρίου/Βιοοικονομίας</a:t>
            </a:r>
          </a:p>
        </p:txBody>
      </p:sp>
      <p:sp>
        <p:nvSpPr>
          <p:cNvPr id="5" name="Segnaposto numero diapositiva 4">
            <a:extLst>
              <a:ext uri="{FF2B5EF4-FFF2-40B4-BE49-F238E27FC236}">
                <a16:creationId xmlns:a16="http://schemas.microsoft.com/office/drawing/2014/main" id="{F5B1523E-5930-AAC8-F615-8D3CFF6E352B}"/>
              </a:ext>
            </a:extLst>
          </p:cNvPr>
          <p:cNvSpPr>
            <a:spLocks noGrp="1"/>
          </p:cNvSpPr>
          <p:nvPr>
            <p:ph type="sldNum" sz="quarter" idx="12"/>
          </p:nvPr>
        </p:nvSpPr>
        <p:spPr/>
        <p:txBody>
          <a:bodyPr/>
          <a:lstStyle/>
          <a:p>
            <a:fld id="{D57F1E4F-1CFF-5643-939E-217C01CDF565}" type="slidenum">
              <a:rPr lang="en-US" smtClean="0"/>
              <a:t>27</a:t>
            </a:fld>
            <a:endParaRPr lang="en-US" dirty="0"/>
          </a:p>
        </p:txBody>
      </p:sp>
      <p:sp>
        <p:nvSpPr>
          <p:cNvPr id="7" name="Segnaposto piè di pagina 1">
            <a:extLst>
              <a:ext uri="{FF2B5EF4-FFF2-40B4-BE49-F238E27FC236}">
                <a16:creationId xmlns:a16="http://schemas.microsoft.com/office/drawing/2014/main" id="{E531902D-EC3B-5697-56FF-F555956FC510}"/>
              </a:ext>
            </a:extLst>
          </p:cNvPr>
          <p:cNvSpPr>
            <a:spLocks noGrp="1"/>
          </p:cNvSpPr>
          <p:nvPr>
            <p:ph type="ftr" sz="quarter" idx="11"/>
          </p:nvPr>
        </p:nvSpPr>
        <p:spPr>
          <a:xfrm>
            <a:off x="838200" y="6238876"/>
            <a:ext cx="9982200" cy="600074"/>
          </a:xfrm>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Προκλήσεις για τη μελλοντική ανάπτυξη</a:t>
            </a:r>
          </a:p>
        </p:txBody>
      </p:sp>
      <p:sp>
        <p:nvSpPr>
          <p:cNvPr id="8" name="Segnaposto contenuto 7">
            <a:extLst>
              <a:ext uri="{FF2B5EF4-FFF2-40B4-BE49-F238E27FC236}">
                <a16:creationId xmlns:a16="http://schemas.microsoft.com/office/drawing/2014/main" id="{7ECA8F14-CBDA-8EDA-B75F-9D723E36FBB2}"/>
              </a:ext>
            </a:extLst>
          </p:cNvPr>
          <p:cNvSpPr>
            <a:spLocks noGrp="1"/>
          </p:cNvSpPr>
          <p:nvPr>
            <p:ph idx="1"/>
          </p:nvPr>
        </p:nvSpPr>
        <p:spPr/>
        <p:txBody>
          <a:bodyPr>
            <a:normAutofit/>
          </a:bodyPr>
          <a:lstStyle/>
          <a:p>
            <a:pPr marL="0" indent="0">
              <a:buNone/>
            </a:pPr>
            <a:r>
              <a:rPr lang="en-US" sz="2000" b="1" dirty="0" err="1"/>
              <a:t>Δυν</a:t>
            </a:r>
            <a:r>
              <a:rPr lang="en-US" sz="2000" b="1" dirty="0"/>
              <a:t>ατά σημεία</a:t>
            </a:r>
          </a:p>
          <a:p>
            <a:r>
              <a:rPr lang="en-US" sz="2000" dirty="0"/>
              <a:t>Προσθήκη αξίας στη χρήση της βιομάζας</a:t>
            </a:r>
            <a:r>
              <a:rPr lang="el-GR" sz="2000" dirty="0"/>
              <a:t>.</a:t>
            </a:r>
            <a:endParaRPr lang="en-US" sz="2000" dirty="0"/>
          </a:p>
          <a:p>
            <a:r>
              <a:rPr lang="en-US" sz="2000" dirty="0" err="1"/>
              <a:t>Μεγιστο</a:t>
            </a:r>
            <a:r>
              <a:rPr lang="en-US" sz="2000" dirty="0"/>
              <a:t>ποίηση της απόδοσης μετατροπής βιομάζας ελαχιστοποίηση των απαιτήσεων σε πρώτες ύλες</a:t>
            </a:r>
            <a:r>
              <a:rPr lang="el-GR" sz="2000" dirty="0"/>
              <a:t>.</a:t>
            </a:r>
            <a:endParaRPr lang="en-US" sz="2000" dirty="0"/>
          </a:p>
          <a:p>
            <a:r>
              <a:rPr lang="en-US" sz="2000" dirty="0"/>
              <a:t>Παραγωγή ενός φάσματος προϊόντων βιολογικής προέλευσης (τρόφιμα, ζωοτροφές, υλικά, χημικά) και βιοενέργειας (καύσιμα, ηλεκτρική ενέργεια ή/και θερμότητα) που τροφοδοτούν ολόκληρη τη βιοοικονομία.</a:t>
            </a:r>
          </a:p>
          <a:p>
            <a:r>
              <a:rPr lang="en-US" sz="2000" dirty="0"/>
              <a:t>Ισχυρή υποδομή γνώσεων διαθέσιμη για την αντιμετώπιση τεχνικών και μη τεχνικών ζητημάτων</a:t>
            </a:r>
            <a:r>
              <a:rPr lang="el-GR" sz="2000" dirty="0"/>
              <a:t>.</a:t>
            </a:r>
            <a:endParaRPr lang="en-US" sz="2000" dirty="0"/>
          </a:p>
          <a:p>
            <a:r>
              <a:rPr lang="en-US" sz="2000" dirty="0"/>
              <a:t>Η βιοδιύλιση δεν είναι κάτι νέο, αλλά βασίζεται στη γεωργία, τα τρόφιμα και τη δασοκομία.</a:t>
            </a:r>
          </a:p>
          <a:p>
            <a:r>
              <a:rPr lang="en-US" sz="2000" dirty="0"/>
              <a:t>Ισχυρότερη εστίαση στα χημικά προϊόντα drop-in που διευκολύνουν τη διείσδυση στην αγορά</a:t>
            </a:r>
            <a:r>
              <a:rPr lang="el-GR" sz="2000" dirty="0"/>
              <a:t>.</a:t>
            </a:r>
            <a:endParaRPr lang="en-GB" sz="2000" dirty="0"/>
          </a:p>
        </p:txBody>
      </p:sp>
      <p:pic>
        <p:nvPicPr>
          <p:cNvPr id="11" name="Immagine 10">
            <a:extLst>
              <a:ext uri="{FF2B5EF4-FFF2-40B4-BE49-F238E27FC236}">
                <a16:creationId xmlns:a16="http://schemas.microsoft.com/office/drawing/2014/main" id="{37266845-CFB1-9068-446D-F9C8AFDE3E07}"/>
              </a:ext>
            </a:extLst>
          </p:cNvPr>
          <p:cNvPicPr>
            <a:picLocks noChangeAspect="1"/>
          </p:cNvPicPr>
          <p:nvPr/>
        </p:nvPicPr>
        <p:blipFill rotWithShape="1">
          <a:blip r:embed="rId2">
            <a:clrChange>
              <a:clrFrom>
                <a:srgbClr val="FFFFFF"/>
              </a:clrFrom>
              <a:clrTo>
                <a:srgbClr val="FFFFFF">
                  <a:alpha val="0"/>
                </a:srgbClr>
              </a:clrTo>
            </a:clrChange>
          </a:blip>
          <a:srcRect l="21744" t="10417" r="61134" b="9583"/>
          <a:stretch/>
        </p:blipFill>
        <p:spPr>
          <a:xfrm>
            <a:off x="10563225" y="940589"/>
            <a:ext cx="1552575" cy="1828801"/>
          </a:xfrm>
          <a:prstGeom prst="rect">
            <a:avLst/>
          </a:prstGeom>
        </p:spPr>
      </p:pic>
    </p:spTree>
    <p:extLst>
      <p:ext uri="{BB962C8B-B14F-4D97-AF65-F5344CB8AC3E}">
        <p14:creationId xmlns:p14="http://schemas.microsoft.com/office/powerpoint/2010/main" val="3289022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E87A3-1DB9-3D4D-DE76-D321C48CC68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2D2FCC1-FB7F-79B7-D0A3-948CA2AE61D1}"/>
              </a:ext>
            </a:extLst>
          </p:cNvPr>
          <p:cNvSpPr>
            <a:spLocks noGrp="1"/>
          </p:cNvSpPr>
          <p:nvPr>
            <p:ph type="title"/>
          </p:nvPr>
        </p:nvSpPr>
        <p:spPr>
          <a:xfrm>
            <a:off x="838200" y="435763"/>
            <a:ext cx="10515600" cy="1009651"/>
          </a:xfrm>
        </p:spPr>
        <p:txBody>
          <a:bodyPr>
            <a:normAutofit/>
          </a:bodyPr>
          <a:lstStyle/>
          <a:p>
            <a:pPr algn="ctr"/>
            <a:r>
              <a:rPr lang="en-GB" sz="3600" b="1" dirty="0"/>
              <a:t>Ανάλυση SWOT Βιοδιυλιστηρίου/Βιοοικονομίας</a:t>
            </a:r>
          </a:p>
        </p:txBody>
      </p:sp>
      <p:sp>
        <p:nvSpPr>
          <p:cNvPr id="5" name="Segnaposto numero diapositiva 4">
            <a:extLst>
              <a:ext uri="{FF2B5EF4-FFF2-40B4-BE49-F238E27FC236}">
                <a16:creationId xmlns:a16="http://schemas.microsoft.com/office/drawing/2014/main" id="{7B8A1DB7-80CD-20BF-CBB0-43E99D5A6953}"/>
              </a:ext>
            </a:extLst>
          </p:cNvPr>
          <p:cNvSpPr>
            <a:spLocks noGrp="1"/>
          </p:cNvSpPr>
          <p:nvPr>
            <p:ph type="sldNum" sz="quarter" idx="12"/>
          </p:nvPr>
        </p:nvSpPr>
        <p:spPr/>
        <p:txBody>
          <a:bodyPr/>
          <a:lstStyle/>
          <a:p>
            <a:fld id="{D57F1E4F-1CFF-5643-939E-217C01CDF565}" type="slidenum">
              <a:rPr lang="en-US" smtClean="0"/>
              <a:t>28</a:t>
            </a:fld>
            <a:endParaRPr lang="en-US" dirty="0"/>
          </a:p>
        </p:txBody>
      </p:sp>
      <p:sp>
        <p:nvSpPr>
          <p:cNvPr id="7" name="Segnaposto piè di pagina 1">
            <a:extLst>
              <a:ext uri="{FF2B5EF4-FFF2-40B4-BE49-F238E27FC236}">
                <a16:creationId xmlns:a16="http://schemas.microsoft.com/office/drawing/2014/main" id="{860B2212-0044-9E95-8E3E-A92AD5957546}"/>
              </a:ext>
            </a:extLst>
          </p:cNvPr>
          <p:cNvSpPr>
            <a:spLocks noGrp="1"/>
          </p:cNvSpPr>
          <p:nvPr>
            <p:ph type="ftr" sz="quarter" idx="11"/>
          </p:nvPr>
        </p:nvSpPr>
        <p:spPr>
          <a:xfrm>
            <a:off x="838200" y="6238876"/>
            <a:ext cx="9982200" cy="600074"/>
          </a:xfrm>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Προκλήσεις για τη μελλοντική ανάπτυξη</a:t>
            </a:r>
          </a:p>
        </p:txBody>
      </p:sp>
      <p:sp>
        <p:nvSpPr>
          <p:cNvPr id="8" name="Segnaposto contenuto 7">
            <a:extLst>
              <a:ext uri="{FF2B5EF4-FFF2-40B4-BE49-F238E27FC236}">
                <a16:creationId xmlns:a16="http://schemas.microsoft.com/office/drawing/2014/main" id="{9DD8897A-C5B5-F938-003E-3B60EE03488A}"/>
              </a:ext>
            </a:extLst>
          </p:cNvPr>
          <p:cNvSpPr>
            <a:spLocks noGrp="1"/>
          </p:cNvSpPr>
          <p:nvPr>
            <p:ph idx="1"/>
          </p:nvPr>
        </p:nvSpPr>
        <p:spPr/>
        <p:txBody>
          <a:bodyPr>
            <a:normAutofit/>
          </a:bodyPr>
          <a:lstStyle/>
          <a:p>
            <a:pPr marL="0" indent="0">
              <a:buNone/>
            </a:pPr>
            <a:r>
              <a:rPr lang="en-US" sz="2000" b="1" dirty="0"/>
              <a:t>Αδυναμίες</a:t>
            </a:r>
          </a:p>
          <a:p>
            <a:r>
              <a:rPr lang="en-US" sz="2000" dirty="0"/>
              <a:t>Ευρεία ακαθόριστη και αταξινόμητη περιοχή</a:t>
            </a:r>
            <a:r>
              <a:rPr lang="el-GR" sz="2000" dirty="0"/>
              <a:t>.</a:t>
            </a:r>
            <a:endParaRPr lang="en-US" sz="2000" dirty="0"/>
          </a:p>
          <a:p>
            <a:r>
              <a:rPr lang="en-US" sz="2000" dirty="0"/>
              <a:t>Απαραίτητη η συμμετοχή ενδιαφερομένων για διάφορους τομείς της αγοράς (γεωργία, δασοκομία, ενέργεια, χημικά) σε όλη την αλυσίδα αξίας της βιομάζας.</a:t>
            </a:r>
          </a:p>
          <a:p>
            <a:r>
              <a:rPr lang="en-US" sz="2000" dirty="0"/>
              <a:t>Οι πιο υποσχόμενες διεργασίες/έννοιες βιοδιύλισης δεν είναι σαφείς </a:t>
            </a:r>
            <a:r>
              <a:rPr lang="el-GR" sz="2000" dirty="0"/>
              <a:t>.</a:t>
            </a:r>
            <a:endParaRPr lang="en-US" sz="2000" dirty="0"/>
          </a:p>
          <a:p>
            <a:r>
              <a:rPr lang="en-US" sz="2000" dirty="0"/>
              <a:t>Οι πιο υποσχόμενες αλυσίδες αξίας βιομάζας, συμπεριλαμβανομένων των σημερινών/μελλοντικών όγκων/τιμών της αγοράς, δεν είναι σαφείς.</a:t>
            </a:r>
          </a:p>
          <a:p>
            <a:r>
              <a:rPr lang="en-US" sz="2000" dirty="0"/>
              <a:t>Μελέτη και ανάπτυξη ιδεών αντί για εφαρμογή στην πραγματική αγορά</a:t>
            </a:r>
            <a:r>
              <a:rPr lang="el-GR" sz="2000" dirty="0"/>
              <a:t>.</a:t>
            </a:r>
            <a:endParaRPr lang="en-US" sz="2000" dirty="0"/>
          </a:p>
          <a:p>
            <a:r>
              <a:rPr lang="en-US" sz="2000" dirty="0"/>
              <a:t>Μεταβλητότητα της ποιότητας και της ενεργειακής πυκνότητας της βιομάζας</a:t>
            </a:r>
            <a:r>
              <a:rPr lang="el-GR" sz="2000" dirty="0"/>
              <a:t>.</a:t>
            </a:r>
            <a:endParaRPr lang="en-GB" sz="2000" dirty="0"/>
          </a:p>
        </p:txBody>
      </p:sp>
      <p:pic>
        <p:nvPicPr>
          <p:cNvPr id="3" name="Immagine 2">
            <a:extLst>
              <a:ext uri="{FF2B5EF4-FFF2-40B4-BE49-F238E27FC236}">
                <a16:creationId xmlns:a16="http://schemas.microsoft.com/office/drawing/2014/main" id="{5F8A1222-CF8C-4CFF-5BE8-6BA6387E931C}"/>
              </a:ext>
            </a:extLst>
          </p:cNvPr>
          <p:cNvPicPr>
            <a:picLocks noChangeAspect="1"/>
          </p:cNvPicPr>
          <p:nvPr/>
        </p:nvPicPr>
        <p:blipFill rotWithShape="1">
          <a:blip r:embed="rId2">
            <a:clrChange>
              <a:clrFrom>
                <a:srgbClr val="FFFFFF"/>
              </a:clrFrom>
              <a:clrTo>
                <a:srgbClr val="FFFFFF">
                  <a:alpha val="0"/>
                </a:srgbClr>
              </a:clrTo>
            </a:clrChange>
          </a:blip>
          <a:srcRect l="41597" t="10417" r="41386" b="9583"/>
          <a:stretch/>
        </p:blipFill>
        <p:spPr>
          <a:xfrm>
            <a:off x="10567987" y="940589"/>
            <a:ext cx="1543050" cy="1828801"/>
          </a:xfrm>
          <a:prstGeom prst="rect">
            <a:avLst/>
          </a:prstGeom>
        </p:spPr>
      </p:pic>
    </p:spTree>
    <p:extLst>
      <p:ext uri="{BB962C8B-B14F-4D97-AF65-F5344CB8AC3E}">
        <p14:creationId xmlns:p14="http://schemas.microsoft.com/office/powerpoint/2010/main" val="3306255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C3E3F-6A89-D5A9-0301-4A7C24589FC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D30714F-826C-FEBA-01B6-D43A4D5FDAAA}"/>
              </a:ext>
            </a:extLst>
          </p:cNvPr>
          <p:cNvSpPr>
            <a:spLocks noGrp="1"/>
          </p:cNvSpPr>
          <p:nvPr>
            <p:ph type="title"/>
          </p:nvPr>
        </p:nvSpPr>
        <p:spPr>
          <a:xfrm>
            <a:off x="913701" y="435763"/>
            <a:ext cx="10515600" cy="1009651"/>
          </a:xfrm>
        </p:spPr>
        <p:txBody>
          <a:bodyPr>
            <a:normAutofit/>
          </a:bodyPr>
          <a:lstStyle/>
          <a:p>
            <a:pPr algn="ctr"/>
            <a:r>
              <a:rPr lang="en-GB" sz="3600" b="1" dirty="0"/>
              <a:t>Ανάλυση SWOT Βιοδιυλιστηρίου/Βιοοικονομίας</a:t>
            </a:r>
          </a:p>
        </p:txBody>
      </p:sp>
      <p:sp>
        <p:nvSpPr>
          <p:cNvPr id="5" name="Segnaposto numero diapositiva 4">
            <a:extLst>
              <a:ext uri="{FF2B5EF4-FFF2-40B4-BE49-F238E27FC236}">
                <a16:creationId xmlns:a16="http://schemas.microsoft.com/office/drawing/2014/main" id="{20C1056A-8764-7016-DA3D-2D4CF56948A0}"/>
              </a:ext>
            </a:extLst>
          </p:cNvPr>
          <p:cNvSpPr>
            <a:spLocks noGrp="1"/>
          </p:cNvSpPr>
          <p:nvPr>
            <p:ph type="sldNum" sz="quarter" idx="12"/>
          </p:nvPr>
        </p:nvSpPr>
        <p:spPr/>
        <p:txBody>
          <a:bodyPr/>
          <a:lstStyle/>
          <a:p>
            <a:fld id="{D57F1E4F-1CFF-5643-939E-217C01CDF565}" type="slidenum">
              <a:rPr lang="en-US" smtClean="0"/>
              <a:t>29</a:t>
            </a:fld>
            <a:endParaRPr lang="en-US" dirty="0"/>
          </a:p>
        </p:txBody>
      </p:sp>
      <p:sp>
        <p:nvSpPr>
          <p:cNvPr id="7" name="Segnaposto piè di pagina 1">
            <a:extLst>
              <a:ext uri="{FF2B5EF4-FFF2-40B4-BE49-F238E27FC236}">
                <a16:creationId xmlns:a16="http://schemas.microsoft.com/office/drawing/2014/main" id="{45A65887-CA92-17EE-1F79-8E66271D9B74}"/>
              </a:ext>
            </a:extLst>
          </p:cNvPr>
          <p:cNvSpPr>
            <a:spLocks noGrp="1"/>
          </p:cNvSpPr>
          <p:nvPr>
            <p:ph type="ftr" sz="quarter" idx="11"/>
          </p:nvPr>
        </p:nvSpPr>
        <p:spPr>
          <a:xfrm>
            <a:off x="838200" y="6238876"/>
            <a:ext cx="9982200" cy="600074"/>
          </a:xfrm>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Προκλήσεις για τη μελλοντική ανάπτυξη</a:t>
            </a:r>
          </a:p>
        </p:txBody>
      </p:sp>
      <p:sp>
        <p:nvSpPr>
          <p:cNvPr id="8" name="Segnaposto contenuto 7">
            <a:extLst>
              <a:ext uri="{FF2B5EF4-FFF2-40B4-BE49-F238E27FC236}">
                <a16:creationId xmlns:a16="http://schemas.microsoft.com/office/drawing/2014/main" id="{6C1E7DE4-D33B-F86C-D603-C2DB6CDFFFF3}"/>
              </a:ext>
            </a:extLst>
          </p:cNvPr>
          <p:cNvSpPr>
            <a:spLocks noGrp="1"/>
          </p:cNvSpPr>
          <p:nvPr>
            <p:ph idx="1"/>
          </p:nvPr>
        </p:nvSpPr>
        <p:spPr>
          <a:xfrm>
            <a:off x="838200" y="1825625"/>
            <a:ext cx="9648825" cy="4351338"/>
          </a:xfrm>
        </p:spPr>
        <p:txBody>
          <a:bodyPr>
            <a:normAutofit fontScale="85000" lnSpcReduction="10000"/>
          </a:bodyPr>
          <a:lstStyle/>
          <a:p>
            <a:pPr marL="0" indent="0">
              <a:buNone/>
            </a:pPr>
            <a:r>
              <a:rPr lang="en-US" b="1" dirty="0"/>
              <a:t>Ευκαιρίες</a:t>
            </a:r>
          </a:p>
          <a:p>
            <a:r>
              <a:rPr lang="en-US" dirty="0"/>
              <a:t>Τα βιοδιυλιστήρια μπορούν να συμβάλουν σημαντικά στη βιώσιμη ανάπτυξη</a:t>
            </a:r>
            <a:r>
              <a:rPr lang="el-GR" dirty="0"/>
              <a:t>.</a:t>
            </a:r>
            <a:endParaRPr lang="en-US" dirty="0"/>
          </a:p>
          <a:p>
            <a:r>
              <a:rPr lang="en-US" dirty="0"/>
              <a:t>Προκλητικοί εθνικοί και παγκόσμιοι στόχοι πολιτικής, διεθνής εστίαση στη βιώσιμη χρήση της βιομάζας για την παραγωγή βιοενέργειας</a:t>
            </a:r>
            <a:r>
              <a:rPr lang="el-GR" dirty="0"/>
              <a:t>.</a:t>
            </a:r>
            <a:endParaRPr lang="en-US" dirty="0"/>
          </a:p>
          <a:p>
            <a:r>
              <a:rPr lang="en-US" dirty="0"/>
              <a:t>Διεθνής συναίνεση για το γεγονός ότι η διαθεσιμότητα βιομάζας είναι περιορισμένη, πράγμα που σημαίνει ότι οι πρώτες ύλες πρέπει να χρησιμοποιούνται όσο το δυνατόν πιο αποτελεσματικά - δηλαδή ανάπτυξη βιοδιυλιστηρίων πολλαπλών χρήσεων σε ένα πλαίσιο σπάνιων πρώτων υλών και ενέργειας.</a:t>
            </a:r>
          </a:p>
          <a:p>
            <a:r>
              <a:rPr lang="en-US" dirty="0"/>
              <a:t>Διεθνής ανάπτυξη ενός χαρτοφυλακίου εννοιών βιοδιυλιστηρίου, συμπεριλαμβανομένων τεχνικών διεργασιών</a:t>
            </a:r>
            <a:r>
              <a:rPr lang="el-GR" dirty="0"/>
              <a:t>.</a:t>
            </a:r>
            <a:endParaRPr lang="en-US" dirty="0"/>
          </a:p>
          <a:p>
            <a:r>
              <a:rPr lang="en-US" dirty="0"/>
              <a:t>Ενίσχυση της οικονομικής θέσης διαφόρων τομέων της αγοράς (π.χ. γεωργία, δασοκομία, χημικά και ενέργεια)</a:t>
            </a:r>
            <a:r>
              <a:rPr lang="el-GR" dirty="0"/>
              <a:t>.</a:t>
            </a:r>
            <a:endParaRPr lang="en-US" dirty="0"/>
          </a:p>
          <a:p>
            <a:r>
              <a:rPr lang="en-US" dirty="0"/>
              <a:t>Ισχυρή ζήτηση από τους ιδιοκτήτες εμπορικών σημάτων για χημικές ουσίες βιολογικής βάσης</a:t>
            </a:r>
            <a:r>
              <a:rPr lang="el-GR" dirty="0"/>
              <a:t>.</a:t>
            </a:r>
            <a:endParaRPr lang="en-GB" dirty="0"/>
          </a:p>
        </p:txBody>
      </p:sp>
      <p:pic>
        <p:nvPicPr>
          <p:cNvPr id="3" name="Immagine 2">
            <a:extLst>
              <a:ext uri="{FF2B5EF4-FFF2-40B4-BE49-F238E27FC236}">
                <a16:creationId xmlns:a16="http://schemas.microsoft.com/office/drawing/2014/main" id="{B612B407-114F-46DE-8618-A7615A55840F}"/>
              </a:ext>
            </a:extLst>
          </p:cNvPr>
          <p:cNvPicPr>
            <a:picLocks noChangeAspect="1"/>
          </p:cNvPicPr>
          <p:nvPr/>
        </p:nvPicPr>
        <p:blipFill rotWithShape="1">
          <a:blip r:embed="rId2">
            <a:clrChange>
              <a:clrFrom>
                <a:srgbClr val="FEFFFF"/>
              </a:clrFrom>
              <a:clrTo>
                <a:srgbClr val="FEFFFF">
                  <a:alpha val="0"/>
                </a:srgbClr>
              </a:clrTo>
            </a:clrChange>
          </a:blip>
          <a:srcRect l="60399" t="10417" r="20798" b="9583"/>
          <a:stretch/>
        </p:blipFill>
        <p:spPr>
          <a:xfrm>
            <a:off x="10487025" y="940589"/>
            <a:ext cx="1704975" cy="1828801"/>
          </a:xfrm>
          <a:prstGeom prst="rect">
            <a:avLst/>
          </a:prstGeom>
        </p:spPr>
      </p:pic>
    </p:spTree>
    <p:extLst>
      <p:ext uri="{BB962C8B-B14F-4D97-AF65-F5344CB8AC3E}">
        <p14:creationId xmlns:p14="http://schemas.microsoft.com/office/powerpoint/2010/main" val="329155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rmAutofit/>
          </a:bodyPr>
          <a:lstStyle/>
          <a:p>
            <a:pPr algn="ctr"/>
            <a:r>
              <a:rPr lang="en-GB" sz="3600" b="1" dirty="0"/>
              <a:t>Περίληψη</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en-US" dirty="0"/>
              <a:t>Η έννοια του βιοδιυλιστηρίου</a:t>
            </a:r>
          </a:p>
          <a:p>
            <a:r>
              <a:rPr lang="en-US" dirty="0"/>
              <a:t>Διαδρομές βιοδιύλισης</a:t>
            </a:r>
          </a:p>
          <a:p>
            <a:r>
              <a:rPr lang="en-US" dirty="0"/>
              <a:t>Μελέτες περίπτωσης και παραδείγματα παγκόσμιων περιπτώσεων</a:t>
            </a:r>
          </a:p>
          <a:p>
            <a:r>
              <a:rPr lang="en-US" dirty="0"/>
              <a:t>Προκλήσεις για τη μελλοντική ανάπτυξη</a:t>
            </a:r>
          </a:p>
          <a:p>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5861-4C6A-D5DE-8198-F14BCECB8F4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9F205E-BB96-9FA9-0DB4-8728940F307B}"/>
              </a:ext>
            </a:extLst>
          </p:cNvPr>
          <p:cNvSpPr>
            <a:spLocks noGrp="1"/>
          </p:cNvSpPr>
          <p:nvPr>
            <p:ph type="title"/>
          </p:nvPr>
        </p:nvSpPr>
        <p:spPr>
          <a:xfrm>
            <a:off x="947257" y="435763"/>
            <a:ext cx="10515600" cy="1009651"/>
          </a:xfrm>
        </p:spPr>
        <p:txBody>
          <a:bodyPr>
            <a:normAutofit/>
          </a:bodyPr>
          <a:lstStyle/>
          <a:p>
            <a:pPr algn="ctr"/>
            <a:r>
              <a:rPr lang="en-GB" sz="3600" b="1" dirty="0"/>
              <a:t>Ανάλυση SWOT Βιοδιυλιστηρίου/Βιοοικονομίας</a:t>
            </a:r>
          </a:p>
        </p:txBody>
      </p:sp>
      <p:sp>
        <p:nvSpPr>
          <p:cNvPr id="5" name="Segnaposto numero diapositiva 4">
            <a:extLst>
              <a:ext uri="{FF2B5EF4-FFF2-40B4-BE49-F238E27FC236}">
                <a16:creationId xmlns:a16="http://schemas.microsoft.com/office/drawing/2014/main" id="{320BC321-A691-696F-6C13-4B2CD834838A}"/>
              </a:ext>
            </a:extLst>
          </p:cNvPr>
          <p:cNvSpPr>
            <a:spLocks noGrp="1"/>
          </p:cNvSpPr>
          <p:nvPr>
            <p:ph type="sldNum" sz="quarter" idx="12"/>
          </p:nvPr>
        </p:nvSpPr>
        <p:spPr/>
        <p:txBody>
          <a:bodyPr/>
          <a:lstStyle/>
          <a:p>
            <a:fld id="{D57F1E4F-1CFF-5643-939E-217C01CDF565}" type="slidenum">
              <a:rPr lang="en-US" smtClean="0"/>
              <a:t>30</a:t>
            </a:fld>
            <a:endParaRPr lang="en-US" dirty="0"/>
          </a:p>
        </p:txBody>
      </p:sp>
      <p:sp>
        <p:nvSpPr>
          <p:cNvPr id="7" name="Segnaposto piè di pagina 1">
            <a:extLst>
              <a:ext uri="{FF2B5EF4-FFF2-40B4-BE49-F238E27FC236}">
                <a16:creationId xmlns:a16="http://schemas.microsoft.com/office/drawing/2014/main" id="{2F6EAFFE-68D3-0D7B-D707-5CC605A131E4}"/>
              </a:ext>
            </a:extLst>
          </p:cNvPr>
          <p:cNvSpPr>
            <a:spLocks noGrp="1"/>
          </p:cNvSpPr>
          <p:nvPr>
            <p:ph type="ftr" sz="quarter" idx="11"/>
          </p:nvPr>
        </p:nvSpPr>
        <p:spPr>
          <a:xfrm>
            <a:off x="838200" y="6238876"/>
            <a:ext cx="9982200" cy="600074"/>
          </a:xfrm>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Προκλήσεις για τη μελλοντική ανάπτυξη</a:t>
            </a:r>
          </a:p>
        </p:txBody>
      </p:sp>
      <p:sp>
        <p:nvSpPr>
          <p:cNvPr id="8" name="Segnaposto contenuto 7">
            <a:extLst>
              <a:ext uri="{FF2B5EF4-FFF2-40B4-BE49-F238E27FC236}">
                <a16:creationId xmlns:a16="http://schemas.microsoft.com/office/drawing/2014/main" id="{15B00A76-5E29-CB4F-F1DF-B25FB3AC302A}"/>
              </a:ext>
            </a:extLst>
          </p:cNvPr>
          <p:cNvSpPr>
            <a:spLocks noGrp="1"/>
          </p:cNvSpPr>
          <p:nvPr>
            <p:ph idx="1"/>
          </p:nvPr>
        </p:nvSpPr>
        <p:spPr/>
        <p:txBody>
          <a:bodyPr>
            <a:normAutofit fontScale="85000" lnSpcReduction="20000"/>
          </a:bodyPr>
          <a:lstStyle/>
          <a:p>
            <a:pPr marL="0" indent="0">
              <a:buNone/>
            </a:pPr>
            <a:r>
              <a:rPr lang="en-US" b="1" dirty="0"/>
              <a:t>Απειλές</a:t>
            </a:r>
          </a:p>
          <a:p>
            <a:r>
              <a:rPr lang="en-US" dirty="0"/>
              <a:t>Οικονομικές αλλαγές και αστάθεια στις τιμές των ορυκτών καυσίμων</a:t>
            </a:r>
            <a:r>
              <a:rPr lang="el-GR" dirty="0"/>
              <a:t>.</a:t>
            </a:r>
            <a:endParaRPr lang="en-US" dirty="0"/>
          </a:p>
          <a:p>
            <a:r>
              <a:rPr lang="en-US" dirty="0"/>
              <a:t>Ταχεία εφαρμογή άλλων τεχνολογιών ανανεώσιμων πηγών ενέργειας που τροφοδοτούν τα αιτήματα της αγοράς</a:t>
            </a:r>
            <a:r>
              <a:rPr lang="el-GR" dirty="0"/>
              <a:t>.</a:t>
            </a:r>
            <a:endParaRPr lang="en-US" dirty="0"/>
          </a:p>
          <a:p>
            <a:r>
              <a:rPr lang="en-US" dirty="0"/>
              <a:t>Τα προϊόντα βιολογικής προέλευσης και η βιοενέργεια αξιολογούνται με υψηλότερα πρότυπα από ό,τι τα παραδοσιακά προϊόντα (δεν υπάρχουν ίσοι όροι ανταγωνισμού).</a:t>
            </a:r>
          </a:p>
          <a:p>
            <a:r>
              <a:rPr lang="en-US" dirty="0"/>
              <a:t>Διαθεσιμότητα και συμβατότητα των πρώτων υλών (π.χ. κλιματική αλλαγή, πολιτικές, εφοδιαστική)</a:t>
            </a:r>
            <a:r>
              <a:rPr lang="el-GR" dirty="0"/>
              <a:t>.</a:t>
            </a:r>
            <a:endParaRPr lang="en-US" dirty="0"/>
          </a:p>
          <a:p>
            <a:r>
              <a:rPr lang="en-US" dirty="0"/>
              <a:t>(Υψηλό) επενδυτικό κεφάλαιο για πιλοτικές και επιδεικτικές πρωτοβουλίες που είναι δύσκολο να βρεθεί, και αναπόσβεστη υπάρχουσα βιομηχανική υποδομή</a:t>
            </a:r>
            <a:r>
              <a:rPr lang="el-GR" dirty="0"/>
              <a:t>.</a:t>
            </a:r>
            <a:endParaRPr lang="en-US" dirty="0"/>
          </a:p>
          <a:p>
            <a:r>
              <a:rPr lang="en-US" dirty="0"/>
              <a:t>Μεταβαλλόμενες κυβερνητικές πολιτικές</a:t>
            </a:r>
            <a:r>
              <a:rPr lang="el-GR" dirty="0"/>
              <a:t>.</a:t>
            </a:r>
            <a:endParaRPr lang="en-US" dirty="0"/>
          </a:p>
          <a:p>
            <a:r>
              <a:rPr lang="en-US" dirty="0"/>
              <a:t>Αμφισβήτηση των τροφίμων/</a:t>
            </a:r>
            <a:r>
              <a:rPr lang="el-GR" dirty="0" err="1"/>
              <a:t>ζωο</a:t>
            </a:r>
            <a:r>
              <a:rPr lang="en-US" dirty="0" err="1"/>
              <a:t>τροφών</a:t>
            </a:r>
            <a:r>
              <a:rPr lang="en-US" dirty="0"/>
              <a:t>/καυσίμων (έμμεσος ανταγωνισμός στη χρήση γης) και της βιωσιμότητας της παραγωγής βιομάζας</a:t>
            </a:r>
            <a:r>
              <a:rPr lang="el-GR" dirty="0"/>
              <a:t>.</a:t>
            </a:r>
            <a:endParaRPr lang="en-US" dirty="0"/>
          </a:p>
          <a:p>
            <a:r>
              <a:rPr lang="en-US" dirty="0"/>
              <a:t>Οι στόχοι των τελικών χρηστών συχνά επικεντρώνονται σε ένα μόνο προϊόν</a:t>
            </a:r>
            <a:r>
              <a:rPr lang="el-GR" dirty="0"/>
              <a:t>.</a:t>
            </a:r>
            <a:endParaRPr lang="en-GB" dirty="0"/>
          </a:p>
        </p:txBody>
      </p:sp>
      <p:pic>
        <p:nvPicPr>
          <p:cNvPr id="9" name="Immagine 8">
            <a:extLst>
              <a:ext uri="{FF2B5EF4-FFF2-40B4-BE49-F238E27FC236}">
                <a16:creationId xmlns:a16="http://schemas.microsoft.com/office/drawing/2014/main" id="{B049F874-7738-EF08-43B3-743F6F49F117}"/>
              </a:ext>
            </a:extLst>
          </p:cNvPr>
          <p:cNvPicPr>
            <a:picLocks noChangeAspect="1"/>
          </p:cNvPicPr>
          <p:nvPr/>
        </p:nvPicPr>
        <p:blipFill rotWithShape="1">
          <a:blip r:embed="rId2"/>
          <a:srcRect l="80882" t="10417" r="2101" b="9583"/>
          <a:stretch/>
        </p:blipFill>
        <p:spPr>
          <a:xfrm>
            <a:off x="10567987" y="940589"/>
            <a:ext cx="1543050" cy="1828801"/>
          </a:xfrm>
          <a:prstGeom prst="rect">
            <a:avLst/>
          </a:prstGeom>
        </p:spPr>
      </p:pic>
    </p:spTree>
    <p:extLst>
      <p:ext uri="{BB962C8B-B14F-4D97-AF65-F5344CB8AC3E}">
        <p14:creationId xmlns:p14="http://schemas.microsoft.com/office/powerpoint/2010/main" val="3440934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D5A2B874-CF53-D1DE-5DE5-53689B7CEDBD}"/>
              </a:ext>
            </a:extLst>
          </p:cNvPr>
          <p:cNvSpPr>
            <a:spLocks noGrp="1"/>
          </p:cNvSpPr>
          <p:nvPr>
            <p:ph type="title"/>
          </p:nvPr>
        </p:nvSpPr>
        <p:spPr>
          <a:xfrm>
            <a:off x="838200" y="454534"/>
            <a:ext cx="10515600" cy="1009651"/>
          </a:xfrm>
        </p:spPr>
        <p:txBody>
          <a:bodyPr>
            <a:normAutofit/>
          </a:bodyPr>
          <a:lstStyle/>
          <a:p>
            <a:pPr algn="ctr"/>
            <a:r>
              <a:rPr lang="en-GB" sz="3600" b="1" dirty="0"/>
              <a:t>Συμπεράσματα</a:t>
            </a:r>
          </a:p>
        </p:txBody>
      </p:sp>
      <p:sp>
        <p:nvSpPr>
          <p:cNvPr id="11" name="Segnaposto contenuto 10">
            <a:extLst>
              <a:ext uri="{FF2B5EF4-FFF2-40B4-BE49-F238E27FC236}">
                <a16:creationId xmlns:a16="http://schemas.microsoft.com/office/drawing/2014/main" id="{F8C390CE-F11F-190E-0867-17F014F564D9}"/>
              </a:ext>
            </a:extLst>
          </p:cNvPr>
          <p:cNvSpPr>
            <a:spLocks noGrp="1"/>
          </p:cNvSpPr>
          <p:nvPr>
            <p:ph idx="1"/>
          </p:nvPr>
        </p:nvSpPr>
        <p:spPr>
          <a:xfrm>
            <a:off x="679509" y="1322286"/>
            <a:ext cx="11018240" cy="4351338"/>
          </a:xfrm>
        </p:spPr>
        <p:txBody>
          <a:bodyPr>
            <a:noAutofit/>
          </a:bodyPr>
          <a:lstStyle/>
          <a:p>
            <a:pPr algn="just"/>
            <a:r>
              <a:rPr lang="en-US" sz="1800" dirty="0"/>
              <a:t>Η βιομάζα καθίσταται μια κρίσιμη πηγή υλικών άνθρακα, καθώς η οικονομία απομακρύνεται από τον άνθρακα και το αργό πετρέλαιο.</a:t>
            </a:r>
          </a:p>
          <a:p>
            <a:pPr algn="just"/>
            <a:r>
              <a:rPr lang="en-US" sz="1800" dirty="0"/>
              <a:t>Η οικονομία με βάση τη βιολογική βάση γίνεται όλο και πιο πολύπλοκη λόγω παραγόντων όπως οι υψηλότερες τιμές του αργού πετρελαίου, οι περιβαλλοντικές ανησυχίες, οι εταιρικές δεσμεύσεις και οι αλλαγές πολιτικής.</a:t>
            </a:r>
          </a:p>
          <a:p>
            <a:pPr algn="just"/>
            <a:r>
              <a:rPr lang="en-US" sz="1800" dirty="0"/>
              <a:t>Τα βιοδιυλιστήρια παράγουν καύσιμα, χημικά δομικά στοιχεία, πολυμερή και διαλύτες από βιομάζα, με προσδοκίες για περαιτέρω ανάπτυξη.</a:t>
            </a:r>
          </a:p>
          <a:p>
            <a:pPr algn="just"/>
            <a:r>
              <a:rPr lang="en-US" sz="1800" dirty="0"/>
              <a:t>Τα βιοδιυλιστήρια δεν εκτοπίζουν ακόμη τις τεχνολογίες διύλισης ορυκτών καυσίμων, αλλά στοχεύουν στην ενσωμάτωσή τους στις υπάρχουσες υποδομές.</a:t>
            </a:r>
          </a:p>
          <a:p>
            <a:pPr algn="just"/>
            <a:r>
              <a:rPr lang="en-US" sz="1800" dirty="0"/>
              <a:t>Ολοκληρωμένες διεργασίες βιοδιύλισης που παράγουν προϊόντα με βάση τη βιολογία και ενεργειακούς φορείς θεωρούνται ως η πιο αποτελεσματική στρατηγική για την αξιοποίηση της βιομάζας.</a:t>
            </a:r>
          </a:p>
          <a:p>
            <a:pPr algn="just"/>
            <a:r>
              <a:rPr lang="en-US" sz="1800" dirty="0"/>
              <a:t>Οι προκλήσεις περιλαμβάνουν την οικονομική εφικτότητα των μετασχηματισμών της βιομάζας και την ανάπτυξη νέων τεχνολογιών επεξεργασίας, καταλυτών και χημικών αντιδράσεων.</a:t>
            </a:r>
          </a:p>
          <a:p>
            <a:pPr algn="just"/>
            <a:r>
              <a:rPr lang="en-US" sz="1800" dirty="0"/>
              <a:t>Η επίτευξη βιομηχανικών διεργασιών ουδέτερου ισοζυγίου άνθρακα μέσω της κατανάλωσης ενέργειας από ανανεώσιμες πηγές απαιτεί συνεργασία μεταξύ των ενδιαφερομένων μερών και ενσωμάτωση με άλλους τομείς και τεχνολογίες.</a:t>
            </a:r>
            <a:endParaRPr lang="en-GB" sz="1800" dirty="0"/>
          </a:p>
        </p:txBody>
      </p:sp>
      <p:sp>
        <p:nvSpPr>
          <p:cNvPr id="5" name="Segnaposto numero diapositiva 4">
            <a:extLst>
              <a:ext uri="{FF2B5EF4-FFF2-40B4-BE49-F238E27FC236}">
                <a16:creationId xmlns:a16="http://schemas.microsoft.com/office/drawing/2014/main" id="{CFE691D5-0190-8041-F65F-D9E02984A745}"/>
              </a:ext>
            </a:extLst>
          </p:cNvPr>
          <p:cNvSpPr>
            <a:spLocks noGrp="1"/>
          </p:cNvSpPr>
          <p:nvPr>
            <p:ph type="sldNum" sz="quarter" idx="12"/>
          </p:nvPr>
        </p:nvSpPr>
        <p:spPr/>
        <p:txBody>
          <a:bodyPr/>
          <a:lstStyle/>
          <a:p>
            <a:fld id="{D57F1E4F-1CFF-5643-939E-217C01CDF565}" type="slidenum">
              <a:rPr lang="en-US" smtClean="0"/>
              <a:t>31</a:t>
            </a:fld>
            <a:endParaRPr lang="en-US" dirty="0"/>
          </a:p>
        </p:txBody>
      </p:sp>
    </p:spTree>
    <p:extLst>
      <p:ext uri="{BB962C8B-B14F-4D97-AF65-F5344CB8AC3E}">
        <p14:creationId xmlns:p14="http://schemas.microsoft.com/office/powerpoint/2010/main" val="1881035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A263EA-4266-208C-A584-9FE856EA3B53}"/>
              </a:ext>
            </a:extLst>
          </p:cNvPr>
          <p:cNvSpPr>
            <a:spLocks noGrp="1"/>
          </p:cNvSpPr>
          <p:nvPr>
            <p:ph type="title"/>
          </p:nvPr>
        </p:nvSpPr>
        <p:spPr>
          <a:xfrm>
            <a:off x="838200" y="559711"/>
            <a:ext cx="10515600" cy="877888"/>
          </a:xfrm>
        </p:spPr>
        <p:txBody>
          <a:bodyPr>
            <a:normAutofit/>
          </a:bodyPr>
          <a:lstStyle/>
          <a:p>
            <a:pPr algn="ctr"/>
            <a:r>
              <a:rPr lang="en-GB" sz="3600" b="1" dirty="0"/>
              <a:t>Βιοδιυλιστήριο: </a:t>
            </a:r>
            <a:r>
              <a:rPr lang="el-GR" sz="3600" b="1" dirty="0"/>
              <a:t>Ο</a:t>
            </a:r>
            <a:r>
              <a:rPr lang="en-GB" sz="3600" b="1" dirty="0" err="1"/>
              <a:t>ρισμός</a:t>
            </a:r>
            <a:endParaRPr lang="en-GB" sz="3600" b="1" dirty="0"/>
          </a:p>
        </p:txBody>
      </p:sp>
      <p:sp>
        <p:nvSpPr>
          <p:cNvPr id="8" name="Segnaposto contenuto 7">
            <a:extLst>
              <a:ext uri="{FF2B5EF4-FFF2-40B4-BE49-F238E27FC236}">
                <a16:creationId xmlns:a16="http://schemas.microsoft.com/office/drawing/2014/main" id="{089D8DCB-0CA4-57E2-68C9-5E1B71CB654C}"/>
              </a:ext>
            </a:extLst>
          </p:cNvPr>
          <p:cNvSpPr>
            <a:spLocks noGrp="1"/>
          </p:cNvSpPr>
          <p:nvPr>
            <p:ph sz="half" idx="1"/>
          </p:nvPr>
        </p:nvSpPr>
        <p:spPr>
          <a:xfrm>
            <a:off x="123826" y="1662568"/>
            <a:ext cx="4038600" cy="4351338"/>
          </a:xfrm>
        </p:spPr>
        <p:txBody>
          <a:bodyPr>
            <a:normAutofit/>
          </a:bodyPr>
          <a:lstStyle/>
          <a:p>
            <a:pPr marL="0" indent="0" algn="ctr">
              <a:buNone/>
            </a:pPr>
            <a:r>
              <a:rPr lang="el-GR" sz="2200" dirty="0"/>
              <a:t>ΔΟΕ (Διεθνής Οργανισμός Ενέργειας) </a:t>
            </a:r>
          </a:p>
          <a:p>
            <a:pPr marL="0" indent="0" algn="just">
              <a:buNone/>
            </a:pPr>
            <a:r>
              <a:rPr lang="en-US" sz="2200" dirty="0" err="1"/>
              <a:t>Ορισμός</a:t>
            </a:r>
            <a:r>
              <a:rPr lang="en-US" sz="2200" dirty="0"/>
              <a:t> βιοδιυλιστηρίου</a:t>
            </a:r>
          </a:p>
          <a:p>
            <a:pPr marL="0" indent="0" algn="just">
              <a:buNone/>
            </a:pPr>
            <a:r>
              <a:rPr lang="en-US" sz="2200" dirty="0"/>
              <a:t>"Βιοδιυλιστήριο είναι η βιώσιμη επεξεργασία της βιομάζας σε ένα φάσμα εμπορεύσιμων προϊόντων (τρόφιμα, ζωοτροφές, υλικά, χημικά) και ενέργειας (καύσιμα, ηλεκτρική ενέργεια, θερμότητα)"</a:t>
            </a:r>
          </a:p>
          <a:p>
            <a:pPr marL="0" indent="0" algn="just">
              <a:buNone/>
            </a:pPr>
            <a:endParaRPr lang="en-GB" sz="2200" dirty="0"/>
          </a:p>
        </p:txBody>
      </p:sp>
      <p:pic>
        <p:nvPicPr>
          <p:cNvPr id="11" name="Segnaposto contenuto 10">
            <a:extLst>
              <a:ext uri="{FF2B5EF4-FFF2-40B4-BE49-F238E27FC236}">
                <a16:creationId xmlns:a16="http://schemas.microsoft.com/office/drawing/2014/main" id="{C294F56B-0B35-9E0F-FD0F-DC3D33615D7E}"/>
              </a:ext>
            </a:extLst>
          </p:cNvPr>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4162425" y="1566941"/>
            <a:ext cx="8029575" cy="4841443"/>
          </a:xfrm>
        </p:spPr>
      </p:pic>
      <p:sp>
        <p:nvSpPr>
          <p:cNvPr id="7" name="Segnaposto piè di pagina 1">
            <a:extLst>
              <a:ext uri="{FF2B5EF4-FFF2-40B4-BE49-F238E27FC236}">
                <a16:creationId xmlns:a16="http://schemas.microsoft.com/office/drawing/2014/main" id="{4C3EEE37-01BD-E94F-3EEF-CF8F14C756E8}"/>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5" name="Segnaposto numero diapositiva 4">
            <a:extLst>
              <a:ext uri="{FF2B5EF4-FFF2-40B4-BE49-F238E27FC236}">
                <a16:creationId xmlns:a16="http://schemas.microsoft.com/office/drawing/2014/main" id="{B59CB4D6-D918-E6D4-8FBF-0CBAA081A9E8}"/>
              </a:ext>
            </a:extLst>
          </p:cNvPr>
          <p:cNvSpPr>
            <a:spLocks noGrp="1"/>
          </p:cNvSpPr>
          <p:nvPr>
            <p:ph type="sldNum" sz="quarter" idx="12"/>
          </p:nvPr>
        </p:nvSpPr>
        <p:spPr/>
        <p:txBody>
          <a:bodyPr/>
          <a:lstStyle/>
          <a:p>
            <a:fld id="{D57F1E4F-1CFF-5643-939E-217C01CDF565}" type="slidenum">
              <a:rPr lang="en-US" smtClean="0"/>
              <a:t>4</a:t>
            </a:fld>
            <a:endParaRPr lang="en-US" dirty="0"/>
          </a:p>
        </p:txBody>
      </p:sp>
      <p:sp>
        <p:nvSpPr>
          <p:cNvPr id="12" name="Segnaposto contenuto 2">
            <a:extLst>
              <a:ext uri="{FF2B5EF4-FFF2-40B4-BE49-F238E27FC236}">
                <a16:creationId xmlns:a16="http://schemas.microsoft.com/office/drawing/2014/main" id="{9780F0D3-1606-D882-A904-9E48A6B96BC0}"/>
              </a:ext>
            </a:extLst>
          </p:cNvPr>
          <p:cNvSpPr txBox="1">
            <a:spLocks/>
          </p:cNvSpPr>
          <p:nvPr/>
        </p:nvSpPr>
        <p:spPr>
          <a:xfrm>
            <a:off x="4486276" y="5198834"/>
            <a:ext cx="4038600" cy="658848"/>
          </a:xfrm>
          <a:prstGeom prst="rect">
            <a:avLst/>
          </a:prstGeom>
          <a:ln>
            <a:solidFill>
              <a:srgbClr val="92D050"/>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77" i="1" dirty="0"/>
              <a:t>Παράδειγμα αλυσίδας αξίας προϊόντων με βάση τη βιολογία, η οποία αποτελεί μια γενική απεικόνιση ενός βιοδιυλιστηρίου με βάση τη γεωργική πρώτη ύλη που βασίζεται σε τεχνολογίες βιοχημικής μετατροπής.</a:t>
            </a:r>
          </a:p>
        </p:txBody>
      </p:sp>
    </p:spTree>
    <p:extLst>
      <p:ext uri="{BB962C8B-B14F-4D97-AF65-F5344CB8AC3E}">
        <p14:creationId xmlns:p14="http://schemas.microsoft.com/office/powerpoint/2010/main" val="158289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767B0-0468-26FD-DA5D-DD79AD5D304F}"/>
            </a:ext>
          </a:extLst>
        </p:cNvPr>
        <p:cNvGrpSpPr/>
        <p:nvPr/>
      </p:nvGrpSpPr>
      <p:grpSpPr>
        <a:xfrm>
          <a:off x="0" y="0"/>
          <a:ext cx="0" cy="0"/>
          <a:chOff x="0" y="0"/>
          <a:chExt cx="0" cy="0"/>
        </a:xfrm>
      </p:grpSpPr>
      <p:sp>
        <p:nvSpPr>
          <p:cNvPr id="4" name="Titolo 3">
            <a:extLst>
              <a:ext uri="{FF2B5EF4-FFF2-40B4-BE49-F238E27FC236}">
                <a16:creationId xmlns:a16="http://schemas.microsoft.com/office/drawing/2014/main" id="{898D8227-6FEC-EBBF-0AE2-301E2A47AB5D}"/>
              </a:ext>
            </a:extLst>
          </p:cNvPr>
          <p:cNvSpPr>
            <a:spLocks noGrp="1"/>
          </p:cNvSpPr>
          <p:nvPr>
            <p:ph type="title"/>
          </p:nvPr>
        </p:nvSpPr>
        <p:spPr>
          <a:xfrm>
            <a:off x="838200" y="490538"/>
            <a:ext cx="10515600" cy="877888"/>
          </a:xfrm>
        </p:spPr>
        <p:txBody>
          <a:bodyPr>
            <a:normAutofit/>
          </a:bodyPr>
          <a:lstStyle/>
          <a:p>
            <a:pPr algn="ctr"/>
            <a:r>
              <a:rPr lang="en-GB" sz="3600" b="1" dirty="0"/>
              <a:t>Βιοδιυλιστήρια: </a:t>
            </a:r>
            <a:r>
              <a:rPr lang="el-GR" sz="3600" b="1" dirty="0"/>
              <a:t>Π</a:t>
            </a:r>
            <a:r>
              <a:rPr lang="en-GB" sz="3600" b="1" dirty="0" err="1"/>
              <a:t>ροϊόντ</a:t>
            </a:r>
            <a:r>
              <a:rPr lang="en-GB" sz="3600" b="1" dirty="0"/>
              <a:t>α</a:t>
            </a:r>
          </a:p>
        </p:txBody>
      </p:sp>
      <p:sp>
        <p:nvSpPr>
          <p:cNvPr id="6" name="Segnaposto contenuto 5">
            <a:extLst>
              <a:ext uri="{FF2B5EF4-FFF2-40B4-BE49-F238E27FC236}">
                <a16:creationId xmlns:a16="http://schemas.microsoft.com/office/drawing/2014/main" id="{336D1301-6C7C-D524-E033-45D4DA9C693E}"/>
              </a:ext>
            </a:extLst>
          </p:cNvPr>
          <p:cNvSpPr>
            <a:spLocks noGrp="1"/>
          </p:cNvSpPr>
          <p:nvPr>
            <p:ph sz="half" idx="1"/>
          </p:nvPr>
        </p:nvSpPr>
        <p:spPr>
          <a:xfrm>
            <a:off x="76201" y="1557338"/>
            <a:ext cx="5629308" cy="4814887"/>
          </a:xfrm>
        </p:spPr>
        <p:txBody>
          <a:bodyPr>
            <a:normAutofit fontScale="55000" lnSpcReduction="20000"/>
          </a:bodyPr>
          <a:lstStyle/>
          <a:p>
            <a:pPr marL="0" indent="0" algn="just">
              <a:lnSpc>
                <a:spcPct val="120000"/>
              </a:lnSpc>
              <a:buNone/>
            </a:pPr>
            <a:r>
              <a:rPr lang="en-US" dirty="0"/>
              <a:t>Τα βασικά δομικά στοιχεία της χημικής βιομηχανίας περιλαμβάνουν τη μεθανόλη, το αιθυλένιο, το προπυλένιο, το βουταδιένιο, το βενζόλιο, το τολουόλιο και το ξυλένιο. Ενώ αυτά χρησιμοποιούνται κυρίως για πολυμερή και πλαστικά, χρησιμεύουν επίσης ως βάση για πολυάριθμες εκλεκτές και ειδικές χημικές ουσίες. </a:t>
            </a:r>
          </a:p>
          <a:p>
            <a:pPr marL="0" indent="0" algn="just">
              <a:lnSpc>
                <a:spcPct val="120000"/>
              </a:lnSpc>
              <a:buNone/>
            </a:pPr>
            <a:r>
              <a:rPr lang="en-US" dirty="0"/>
              <a:t>Τα αντίστοιχα βιολογικά προϊόντα είναι τα προϊόντα των βιοδιυλιστηρίων και έχουν τη δυνατότητα να αντικαταστήσουν τα ορυκτά υλικά, αλλά οι εκτιμήσεις για το κόστος είναι ζωτικής σημασίας. </a:t>
            </a:r>
          </a:p>
          <a:p>
            <a:pPr marL="0" indent="0" algn="just">
              <a:lnSpc>
                <a:spcPct val="120000"/>
              </a:lnSpc>
              <a:buNone/>
            </a:pPr>
            <a:r>
              <a:rPr lang="en-US" dirty="0"/>
              <a:t>Τα προϊόντα βιολογικής προέλευσης πρέπει να είναι εφάμιλλα ή να υπερτερούν των αντίστοιχων πετροχημικών προϊόντων τους σε ανταγωνιστικό κόστος και με χαμηλότερες περιβαλλοντικές επιπτώσεις. Οι ολοκληρωμένες διεργασίες βιοδιυλιστηρίων, παρόμοιες με τα διυλιστήρια πετρελαίου, θεωρούνται ως μια πιο αποτελεσματική προσέγγιση, παράγοντας προϊόντα βιολογικής βάσης παράλληλα με δευτερογενείς φορείς ενέργειας. Αυτή η ενσωμάτωση, συμπεριλαμβανομένης της παραγωγής τροφίμων ή ζωοτροφών, ευθυγραμμίζεται με το όραμα μιας βιώσιμης οικονομίας βιολογικής βάσης.</a:t>
            </a:r>
            <a:endParaRPr lang="en-GB" dirty="0"/>
          </a:p>
        </p:txBody>
      </p:sp>
      <p:sp>
        <p:nvSpPr>
          <p:cNvPr id="7" name="Segnaposto piè di pagina 1">
            <a:extLst>
              <a:ext uri="{FF2B5EF4-FFF2-40B4-BE49-F238E27FC236}">
                <a16:creationId xmlns:a16="http://schemas.microsoft.com/office/drawing/2014/main" id="{6D892271-A1AC-6372-128E-ECBEDA5A04D6}"/>
              </a:ext>
            </a:extLst>
          </p:cNvPr>
          <p:cNvSpPr>
            <a:spLocks noGrp="1"/>
          </p:cNvSpPr>
          <p:nvPr>
            <p:ph type="ftr" sz="quarter" idx="11"/>
          </p:nvPr>
        </p:nvSpPr>
        <p:spPr/>
        <p:txBody>
          <a:bodyPr/>
          <a:lstStyle/>
          <a:p>
            <a:r>
              <a:rPr lang="en-US" dirty="0" err="1"/>
              <a:t>Ενότητ</a:t>
            </a:r>
            <a:r>
              <a:rPr lang="en-US" dirty="0"/>
              <a:t>α: Βιοοικονομία, κυκλική οικονομία και προϊόντα βιολογικής προέλευσης / Μαθησιακή Ενότητα: Η έννοια του βιοδιυλιστηρίου</a:t>
            </a:r>
          </a:p>
          <a:p>
            <a:r>
              <a:rPr lang="en-US" dirty="0"/>
              <a:t>Υπ</a:t>
            </a:r>
            <a:r>
              <a:rPr lang="en-US" dirty="0" err="1"/>
              <a:t>ομονάδ</a:t>
            </a:r>
            <a:r>
              <a:rPr lang="en-US" dirty="0"/>
              <a:t>α: </a:t>
            </a:r>
            <a:r>
              <a:rPr lang="en-US" b="1" dirty="0"/>
              <a:t>Η έννοια του βιοδιυλιστηρίου</a:t>
            </a:r>
          </a:p>
        </p:txBody>
      </p:sp>
      <p:sp>
        <p:nvSpPr>
          <p:cNvPr id="5" name="Segnaposto numero diapositiva 4">
            <a:extLst>
              <a:ext uri="{FF2B5EF4-FFF2-40B4-BE49-F238E27FC236}">
                <a16:creationId xmlns:a16="http://schemas.microsoft.com/office/drawing/2014/main" id="{7BF03A30-7B2D-87D7-4C99-33152DAC9A9F}"/>
              </a:ext>
            </a:extLst>
          </p:cNvPr>
          <p:cNvSpPr>
            <a:spLocks noGrp="1"/>
          </p:cNvSpPr>
          <p:nvPr>
            <p:ph type="sldNum" sz="quarter" idx="12"/>
          </p:nvPr>
        </p:nvSpPr>
        <p:spPr/>
        <p:txBody>
          <a:bodyPr/>
          <a:lstStyle/>
          <a:p>
            <a:fld id="{D57F1E4F-1CFF-5643-939E-217C01CDF565}" type="slidenum">
              <a:rPr lang="en-US" smtClean="0"/>
              <a:t>5</a:t>
            </a:fld>
            <a:endParaRPr lang="en-US" dirty="0"/>
          </a:p>
        </p:txBody>
      </p:sp>
      <p:pic>
        <p:nvPicPr>
          <p:cNvPr id="16" name="Segnaposto contenuto 15">
            <a:extLst>
              <a:ext uri="{FF2B5EF4-FFF2-40B4-BE49-F238E27FC236}">
                <a16:creationId xmlns:a16="http://schemas.microsoft.com/office/drawing/2014/main" id="{65794D90-B646-3682-3ABF-CDA08D9FE25B}"/>
              </a:ext>
            </a:extLst>
          </p:cNvPr>
          <p:cNvPicPr>
            <a:picLocks noGrp="1" noChangeAspect="1"/>
          </p:cNvPicPr>
          <p:nvPr>
            <p:ph sz="half" idx="2"/>
          </p:nvPr>
        </p:nvPicPr>
        <p:blipFill>
          <a:blip r:embed="rId2">
            <a:clrChange>
              <a:clrFrom>
                <a:srgbClr val="000000">
                  <a:alpha val="0"/>
                </a:srgbClr>
              </a:clrFrom>
              <a:clrTo>
                <a:srgbClr val="000000">
                  <a:alpha val="0"/>
                </a:srgbClr>
              </a:clrTo>
            </a:clrChange>
          </a:blip>
          <a:stretch>
            <a:fillRect/>
          </a:stretch>
        </p:blipFill>
        <p:spPr>
          <a:xfrm>
            <a:off x="6210300" y="1178414"/>
            <a:ext cx="5905499" cy="4989024"/>
          </a:xfrm>
          <a:prstGeom prst="rect">
            <a:avLst/>
          </a:prstGeom>
        </p:spPr>
      </p:pic>
    </p:spTree>
    <p:extLst>
      <p:ext uri="{BB962C8B-B14F-4D97-AF65-F5344CB8AC3E}">
        <p14:creationId xmlns:p14="http://schemas.microsoft.com/office/powerpoint/2010/main" val="436720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B5EEA3-6218-1F2A-A8DF-343D7796829B}"/>
              </a:ext>
            </a:extLst>
          </p:cNvPr>
          <p:cNvSpPr>
            <a:spLocks noGrp="1"/>
          </p:cNvSpPr>
          <p:nvPr>
            <p:ph type="title"/>
          </p:nvPr>
        </p:nvSpPr>
        <p:spPr>
          <a:xfrm>
            <a:off x="838200" y="557212"/>
            <a:ext cx="10515600" cy="877888"/>
          </a:xfrm>
        </p:spPr>
        <p:txBody>
          <a:bodyPr>
            <a:normAutofit/>
          </a:bodyPr>
          <a:lstStyle/>
          <a:p>
            <a:pPr algn="ctr"/>
            <a:r>
              <a:rPr lang="en-GB" sz="3600" b="1" dirty="0"/>
              <a:t>Γενιές βιολογικών διυλιστηρίων</a:t>
            </a:r>
          </a:p>
        </p:txBody>
      </p:sp>
      <p:sp>
        <p:nvSpPr>
          <p:cNvPr id="3" name="Segnaposto contenuto 2">
            <a:extLst>
              <a:ext uri="{FF2B5EF4-FFF2-40B4-BE49-F238E27FC236}">
                <a16:creationId xmlns:a16="http://schemas.microsoft.com/office/drawing/2014/main" id="{F29EFB7F-26F5-B8B1-C3E6-A850E12B1C67}"/>
              </a:ext>
            </a:extLst>
          </p:cNvPr>
          <p:cNvSpPr>
            <a:spLocks noGrp="1"/>
          </p:cNvSpPr>
          <p:nvPr>
            <p:ph sz="half" idx="1"/>
          </p:nvPr>
        </p:nvSpPr>
        <p:spPr>
          <a:xfrm>
            <a:off x="762000" y="1825625"/>
            <a:ext cx="5038725" cy="4622800"/>
          </a:xfrm>
        </p:spPr>
        <p:txBody>
          <a:bodyPr>
            <a:normAutofit/>
          </a:bodyPr>
          <a:lstStyle/>
          <a:p>
            <a:pPr algn="just"/>
            <a:r>
              <a:rPr lang="en-US" sz="2000" b="1" dirty="0"/>
              <a:t>Πρώτη γενιά</a:t>
            </a:r>
            <a:r>
              <a:rPr lang="en-US" sz="2000" dirty="0"/>
              <a:t>, που επικεντρώθηκε κυρίως στη μετατροπή καλλιεργειών τροφίμων, όπως το καλαμπόκι ή το ζαχαροκάλαμο, σε βιοκαύσιμα όπως η αιθανόλη. Οι πρώτες ύλες είναι συνήθως βρώσιμα τμήματα φυτών.</a:t>
            </a:r>
          </a:p>
          <a:p>
            <a:pPr algn="just"/>
            <a:r>
              <a:rPr lang="en-US" sz="2000" b="1" dirty="0"/>
              <a:t>Δεύτερη γενιά</a:t>
            </a:r>
            <a:r>
              <a:rPr lang="en-US" sz="2000" dirty="0"/>
              <a:t>, χρησιμοποιούν μη διατροφική βιομάζα, όπως γεωργικά υπολείμματα (π.χ. υπολείμματα καλαμποκιού, άχυρο σιταριού), δασικά υπολείμματα ή ενεργειακές καλλιέργειες, για την παραγωγή ενός ευρύτερου φάσματος προϊόντων βιολογικής προέλευσης.</a:t>
            </a:r>
            <a:endParaRPr lang="en-GB" sz="2000" dirty="0"/>
          </a:p>
        </p:txBody>
      </p:sp>
      <p:sp>
        <p:nvSpPr>
          <p:cNvPr id="4" name="Segnaposto contenuto 3">
            <a:extLst>
              <a:ext uri="{FF2B5EF4-FFF2-40B4-BE49-F238E27FC236}">
                <a16:creationId xmlns:a16="http://schemas.microsoft.com/office/drawing/2014/main" id="{27860E00-3DE0-19FA-C204-5E86998A351F}"/>
              </a:ext>
            </a:extLst>
          </p:cNvPr>
          <p:cNvSpPr>
            <a:spLocks noGrp="1"/>
          </p:cNvSpPr>
          <p:nvPr>
            <p:ph sz="half" idx="2"/>
          </p:nvPr>
        </p:nvSpPr>
        <p:spPr>
          <a:xfrm>
            <a:off x="6172199" y="1825625"/>
            <a:ext cx="5781675" cy="4351338"/>
          </a:xfrm>
        </p:spPr>
        <p:txBody>
          <a:bodyPr>
            <a:normAutofit/>
          </a:bodyPr>
          <a:lstStyle/>
          <a:p>
            <a:pPr algn="just"/>
            <a:r>
              <a:rPr lang="en-US" sz="2000" b="1" dirty="0"/>
              <a:t>Τρίτη γενιά</a:t>
            </a:r>
            <a:r>
              <a:rPr lang="en-US" sz="2000" dirty="0"/>
              <a:t>, που συχνά συνδέεται με τη χρήση φυκών ως πρώτη ύλη για την παραγωγή βιοκαυσίμων. Τα φύκια μπορούν να αναπτυχθούν σε διάφορα περιβάλλοντα, συμπεριλαμβανομένων των υγρών αποβλήτων, και μπορούν να παράγουν λιπίδια κατάλληλα για βιοντίζελ.</a:t>
            </a:r>
          </a:p>
          <a:p>
            <a:pPr algn="just"/>
            <a:r>
              <a:rPr lang="en-US" sz="2000" b="1" dirty="0"/>
              <a:t>Τα βιοδιυλιστήρια τέταρτης γενιάς </a:t>
            </a:r>
            <a:r>
              <a:rPr lang="en-US" sz="2000" dirty="0"/>
              <a:t>ή </a:t>
            </a:r>
            <a:r>
              <a:rPr lang="en-US" sz="2000" b="1" dirty="0"/>
              <a:t>ολοκληρωμένα βιοδιυλιστήρια </a:t>
            </a:r>
            <a:r>
              <a:rPr lang="en-US" sz="2000" dirty="0"/>
              <a:t>συνδυάζουν πολλαπλές διεργασίες μετατροπής για την παραγωγή ποικίλων προϊόντων από διαφορετικές πρώτες ύλες. Οι εγκαταστάσεις αυτές στοχεύουν στη μέγιστη αξιοποίηση των πόρων και στην οικονομική βιωσιμότητα.</a:t>
            </a:r>
            <a:endParaRPr lang="en-GB" sz="2000" dirty="0"/>
          </a:p>
        </p:txBody>
      </p:sp>
      <p:sp>
        <p:nvSpPr>
          <p:cNvPr id="6" name="Segnaposto numero diapositiva 5">
            <a:extLst>
              <a:ext uri="{FF2B5EF4-FFF2-40B4-BE49-F238E27FC236}">
                <a16:creationId xmlns:a16="http://schemas.microsoft.com/office/drawing/2014/main" id="{707F0254-5DD4-2CF0-C186-90065B43A066}"/>
              </a:ext>
            </a:extLst>
          </p:cNvPr>
          <p:cNvSpPr>
            <a:spLocks noGrp="1"/>
          </p:cNvSpPr>
          <p:nvPr>
            <p:ph type="sldNum" sz="quarter" idx="12"/>
          </p:nvPr>
        </p:nvSpPr>
        <p:spPr/>
        <p:txBody>
          <a:bodyPr/>
          <a:lstStyle/>
          <a:p>
            <a:fld id="{6FF9F0C5-380F-41C2-899A-BAC0F0927E16}" type="slidenum">
              <a:rPr lang="en-US" smtClean="0"/>
              <a:t>6</a:t>
            </a:fld>
            <a:endParaRPr lang="en-US" dirty="0"/>
          </a:p>
        </p:txBody>
      </p:sp>
      <p:sp>
        <p:nvSpPr>
          <p:cNvPr id="7" name="Segnaposto piè di pagina 1">
            <a:extLst>
              <a:ext uri="{FF2B5EF4-FFF2-40B4-BE49-F238E27FC236}">
                <a16:creationId xmlns:a16="http://schemas.microsoft.com/office/drawing/2014/main" id="{02E0174E-0DB0-FA9E-B262-7A268E78D9FD}"/>
              </a:ext>
            </a:extLst>
          </p:cNvPr>
          <p:cNvSpPr>
            <a:spLocks noGrp="1"/>
          </p:cNvSpPr>
          <p:nvPr>
            <p:ph type="ftr" sz="quarter" idx="11"/>
          </p:nvPr>
        </p:nvSpPr>
        <p:spPr>
          <a:xfrm>
            <a:off x="838200" y="6238876"/>
            <a:ext cx="9982200" cy="600074"/>
          </a:xfrm>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Tree>
    <p:extLst>
      <p:ext uri="{BB962C8B-B14F-4D97-AF65-F5344CB8AC3E}">
        <p14:creationId xmlns:p14="http://schemas.microsoft.com/office/powerpoint/2010/main" val="250383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365C262F-381A-2E56-E927-436C39956A69}"/>
              </a:ext>
            </a:extLst>
          </p:cNvPr>
          <p:cNvSpPr>
            <a:spLocks noGrp="1"/>
          </p:cNvSpPr>
          <p:nvPr>
            <p:ph type="title"/>
          </p:nvPr>
        </p:nvSpPr>
        <p:spPr>
          <a:xfrm>
            <a:off x="1313543" y="501650"/>
            <a:ext cx="7226449" cy="600074"/>
          </a:xfrm>
        </p:spPr>
        <p:txBody>
          <a:bodyPr>
            <a:noAutofit/>
          </a:bodyPr>
          <a:lstStyle/>
          <a:p>
            <a:pPr algn="ctr"/>
            <a:r>
              <a:rPr lang="en-GB" sz="3600" b="1" dirty="0"/>
              <a:t>Γενιές βιολογικών διυλιστηρίων</a:t>
            </a:r>
          </a:p>
        </p:txBody>
      </p:sp>
      <p:sp>
        <p:nvSpPr>
          <p:cNvPr id="13" name="Segnaposto testo 12">
            <a:extLst>
              <a:ext uri="{FF2B5EF4-FFF2-40B4-BE49-F238E27FC236}">
                <a16:creationId xmlns:a16="http://schemas.microsoft.com/office/drawing/2014/main" id="{F6C2DEB7-C674-9317-DEC8-BE1CFA18CF5E}"/>
              </a:ext>
            </a:extLst>
          </p:cNvPr>
          <p:cNvSpPr>
            <a:spLocks noGrp="1"/>
          </p:cNvSpPr>
          <p:nvPr>
            <p:ph type="body" sz="half" idx="2"/>
          </p:nvPr>
        </p:nvSpPr>
        <p:spPr>
          <a:xfrm>
            <a:off x="133350" y="1411925"/>
            <a:ext cx="5112431" cy="5017450"/>
          </a:xfrm>
        </p:spPr>
        <p:txBody>
          <a:bodyPr>
            <a:normAutofit/>
          </a:bodyPr>
          <a:lstStyle/>
          <a:p>
            <a:pPr algn="just"/>
            <a:r>
              <a:rPr lang="en-US" dirty="0"/>
              <a:t>Υπάρχει άμεση σχέση μεταξύ των χρησιμοποιούμενων πρώτων υλών, των παραγόμενων προϊόντων και των τεχνολογιών που εφαρμόζονται σε ένα βιοδιυλιστήριο. Ωστόσο, ένα βιοδιυλιστήριο μπορεί να ταξινομηθεί σε διαφορετικούς τύπους με βάση τις χρησιμοποιούμενες πρώτες ύλες και την κλίμακα παραγωγής. Όσον αφορά τις πρώτες ύλες, </a:t>
            </a:r>
            <a:r>
              <a:rPr lang="en-US" dirty="0" err="1"/>
              <a:t>έν</a:t>
            </a:r>
            <a:r>
              <a:rPr lang="en-US" dirty="0"/>
              <a:t>α βιοδιυλιστήριο μπορεί να ταξινομηθεί σε βιοδιυλιστήρια πρώτης, δεύτερης, τρίτης και τέταρτης γενιάς.</a:t>
            </a:r>
            <a:endParaRPr lang="el-GR" dirty="0"/>
          </a:p>
          <a:p>
            <a:pPr algn="just"/>
            <a:endParaRPr lang="en-US" dirty="0"/>
          </a:p>
          <a:p>
            <a:pPr algn="just"/>
            <a:r>
              <a:rPr lang="en-US" dirty="0"/>
              <a:t>Η διαθεσιμότητα της βιομάζας συνδέεται με γεωγραφικές, πολιτικές, κοινωνικές και, κυρίως, οικονομικές και υλικοτεχνικές πτυχές. Υπό αυτή την έννοια, η βιομάζα έχει κατηγοριοποιηθεί σε γενιές, προκειμένου να αποσαφηνιστούν οι παράγοντες που σχετίζονται με κάθε πρώτη ύλη. Για παράδειγμα, η χρήση πρώτων γενεών πρώτων υλών μπορεί να απειλήσει την επισιτιστική ασφάλεια αυξάνοντας το κόστος των βρώσιμων καλλιεργειών και δημιουργώντας ανταγωνισμό για το νερό και τη γη.</a:t>
            </a:r>
            <a:endParaRPr lang="en-GB" dirty="0"/>
          </a:p>
        </p:txBody>
      </p:sp>
      <p:sp>
        <p:nvSpPr>
          <p:cNvPr id="5" name="Segnaposto piè di pagina 4">
            <a:extLst>
              <a:ext uri="{FF2B5EF4-FFF2-40B4-BE49-F238E27FC236}">
                <a16:creationId xmlns:a16="http://schemas.microsoft.com/office/drawing/2014/main" id="{D79A0447-42E4-1A29-2082-F5A8F710F8CE}"/>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6" name="Segnaposto numero diapositiva 5">
            <a:extLst>
              <a:ext uri="{FF2B5EF4-FFF2-40B4-BE49-F238E27FC236}">
                <a16:creationId xmlns:a16="http://schemas.microsoft.com/office/drawing/2014/main" id="{C5C5DFAE-A708-5650-BDB8-3D587049FC61}"/>
              </a:ext>
            </a:extLst>
          </p:cNvPr>
          <p:cNvSpPr>
            <a:spLocks noGrp="1"/>
          </p:cNvSpPr>
          <p:nvPr>
            <p:ph type="sldNum" sz="quarter" idx="12"/>
          </p:nvPr>
        </p:nvSpPr>
        <p:spPr/>
        <p:txBody>
          <a:bodyPr/>
          <a:lstStyle/>
          <a:p>
            <a:fld id="{6FF9F0C5-380F-41C2-899A-BAC0F0927E16}" type="slidenum">
              <a:rPr lang="en-US" smtClean="0"/>
              <a:t>7</a:t>
            </a:fld>
            <a:endParaRPr lang="en-US" dirty="0"/>
          </a:p>
        </p:txBody>
      </p:sp>
      <p:pic>
        <p:nvPicPr>
          <p:cNvPr id="14" name="Segnaposto contenuto 13">
            <a:extLst>
              <a:ext uri="{FF2B5EF4-FFF2-40B4-BE49-F238E27FC236}">
                <a16:creationId xmlns:a16="http://schemas.microsoft.com/office/drawing/2014/main" id="{870D1DFB-EC16-4B57-885E-31EE8BCFA054}"/>
              </a:ext>
            </a:extLst>
          </p:cNvPr>
          <p:cNvPicPr>
            <a:picLocks noGrp="1" noChangeAspect="1"/>
          </p:cNvPicPr>
          <p:nvPr>
            <p:ph idx="1"/>
          </p:nvPr>
        </p:nvPicPr>
        <p:blipFill>
          <a:blip r:embed="rId2">
            <a:clrChange>
              <a:clrFrom>
                <a:srgbClr val="FEFEFE"/>
              </a:clrFrom>
              <a:clrTo>
                <a:srgbClr val="FEFEFE">
                  <a:alpha val="0"/>
                </a:srgbClr>
              </a:clrTo>
            </a:clrChange>
          </a:blip>
          <a:stretch>
            <a:fillRect/>
          </a:stretch>
        </p:blipFill>
        <p:spPr>
          <a:xfrm>
            <a:off x="5245781" y="811850"/>
            <a:ext cx="6534953" cy="5544500"/>
          </a:xfrm>
          <a:prstGeom prst="rect">
            <a:avLst/>
          </a:prstGeom>
        </p:spPr>
      </p:pic>
      <p:sp>
        <p:nvSpPr>
          <p:cNvPr id="16" name="CasellaDiTesto 15">
            <a:extLst>
              <a:ext uri="{FF2B5EF4-FFF2-40B4-BE49-F238E27FC236}">
                <a16:creationId xmlns:a16="http://schemas.microsoft.com/office/drawing/2014/main" id="{2A1B3222-CA7B-3864-6A30-13D9580698DE}"/>
              </a:ext>
            </a:extLst>
          </p:cNvPr>
          <p:cNvSpPr txBox="1"/>
          <p:nvPr/>
        </p:nvSpPr>
        <p:spPr>
          <a:xfrm>
            <a:off x="9094282" y="6094740"/>
            <a:ext cx="2964368" cy="261610"/>
          </a:xfrm>
          <a:prstGeom prst="rect">
            <a:avLst/>
          </a:prstGeom>
          <a:noFill/>
        </p:spPr>
        <p:txBody>
          <a:bodyPr wrap="square">
            <a:spAutoFit/>
          </a:bodyPr>
          <a:lstStyle/>
          <a:p>
            <a:r>
              <a:rPr lang="en-GB" sz="1050" dirty="0"/>
              <a:t>Πηγή: DOI: 10.18331/BRJ2017.4.3.6</a:t>
            </a:r>
          </a:p>
        </p:txBody>
      </p:sp>
    </p:spTree>
    <p:extLst>
      <p:ext uri="{BB962C8B-B14F-4D97-AF65-F5344CB8AC3E}">
        <p14:creationId xmlns:p14="http://schemas.microsoft.com/office/powerpoint/2010/main" val="1814954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884EA-5006-C25A-C563-B6F0AA1250D7}"/>
              </a:ext>
            </a:extLst>
          </p:cNvPr>
          <p:cNvSpPr>
            <a:spLocks noGrp="1"/>
          </p:cNvSpPr>
          <p:nvPr>
            <p:ph type="title"/>
          </p:nvPr>
        </p:nvSpPr>
        <p:spPr>
          <a:xfrm>
            <a:off x="0" y="828642"/>
            <a:ext cx="3992000" cy="900593"/>
          </a:xfrm>
        </p:spPr>
        <p:txBody>
          <a:bodyPr>
            <a:noAutofit/>
          </a:bodyPr>
          <a:lstStyle/>
          <a:p>
            <a:pPr algn="ctr"/>
            <a:r>
              <a:rPr lang="en-GB" sz="3000" b="1" dirty="0"/>
              <a:t>Γενιές βιοδιυλιστηρίων: ένα παράδειγμα</a:t>
            </a:r>
          </a:p>
        </p:txBody>
      </p:sp>
      <p:pic>
        <p:nvPicPr>
          <p:cNvPr id="8" name="Segnaposto contenuto 7">
            <a:extLst>
              <a:ext uri="{FF2B5EF4-FFF2-40B4-BE49-F238E27FC236}">
                <a16:creationId xmlns:a16="http://schemas.microsoft.com/office/drawing/2014/main" id="{E21680D3-E03F-6E07-4F50-32D5F0BFF905}"/>
              </a:ext>
            </a:extLst>
          </p:cNvPr>
          <p:cNvPicPr>
            <a:picLocks noGrp="1" noChangeAspect="1"/>
          </p:cNvPicPr>
          <p:nvPr>
            <p:ph idx="1"/>
          </p:nvPr>
        </p:nvPicPr>
        <p:blipFill>
          <a:blip r:embed="rId2"/>
          <a:stretch>
            <a:fillRect/>
          </a:stretch>
        </p:blipFill>
        <p:spPr>
          <a:xfrm>
            <a:off x="3849687" y="904874"/>
            <a:ext cx="8069464" cy="5229225"/>
          </a:xfrm>
        </p:spPr>
      </p:pic>
      <p:sp>
        <p:nvSpPr>
          <p:cNvPr id="4" name="Segnaposto testo 3">
            <a:extLst>
              <a:ext uri="{FF2B5EF4-FFF2-40B4-BE49-F238E27FC236}">
                <a16:creationId xmlns:a16="http://schemas.microsoft.com/office/drawing/2014/main" id="{A2DA3E10-5A02-8982-EE85-441F31AE748C}"/>
              </a:ext>
            </a:extLst>
          </p:cNvPr>
          <p:cNvSpPr>
            <a:spLocks noGrp="1"/>
          </p:cNvSpPr>
          <p:nvPr>
            <p:ph type="body" sz="half" idx="2"/>
          </p:nvPr>
        </p:nvSpPr>
        <p:spPr>
          <a:xfrm>
            <a:off x="159391" y="2057400"/>
            <a:ext cx="3345810" cy="4076700"/>
          </a:xfrm>
        </p:spPr>
        <p:txBody>
          <a:bodyPr/>
          <a:lstStyle/>
          <a:p>
            <a:pPr algn="just"/>
            <a:r>
              <a:rPr lang="en-GB" dirty="0"/>
              <a:t>Στο σχήμα παρουσιάζεται το απλοποιημένο σχήμα της παραγωγής βιοντίζελ </a:t>
            </a:r>
            <a:r>
              <a:rPr lang="en-US" dirty="0"/>
              <a:t>σε διαφορετικές γενιές βιοδιυλιστηρίων.</a:t>
            </a:r>
            <a:endParaRPr lang="el-GR" dirty="0"/>
          </a:p>
          <a:p>
            <a:pPr algn="just"/>
            <a:endParaRPr lang="en-US" dirty="0"/>
          </a:p>
          <a:p>
            <a:pPr algn="just"/>
            <a:r>
              <a:rPr lang="en-US" dirty="0"/>
              <a:t>Στο παράδειγμα της δεύτερης γενιάς, τα απόβλητα της παραγωγής της πρώτης γενιάς (π.χ. άδεια τσαμπιά φρούτων) γίνονται η πρώτη ύλη για την παραγωγή αιθανόλης της δεύτερης γενιάς.</a:t>
            </a:r>
            <a:endParaRPr lang="el-GR" dirty="0"/>
          </a:p>
          <a:p>
            <a:pPr algn="just"/>
            <a:endParaRPr lang="en-US" dirty="0"/>
          </a:p>
          <a:p>
            <a:pPr algn="just"/>
            <a:r>
              <a:rPr lang="en-US" dirty="0"/>
              <a:t>Για τη γενιά 4</a:t>
            </a:r>
            <a:r>
              <a:rPr lang="en-US" baseline="30000" dirty="0"/>
              <a:t>th</a:t>
            </a:r>
            <a:r>
              <a:rPr lang="en-US" dirty="0"/>
              <a:t> , λαμβάνονται υπόψη οι καρποί Jatropha, οι οποίοι είναι μη βρώσιμο προϊόν.</a:t>
            </a:r>
          </a:p>
          <a:p>
            <a:pPr algn="just"/>
            <a:endParaRPr lang="en-GB" dirty="0"/>
          </a:p>
        </p:txBody>
      </p:sp>
      <p:sp>
        <p:nvSpPr>
          <p:cNvPr id="5" name="Segnaposto piè di pagina 4">
            <a:extLst>
              <a:ext uri="{FF2B5EF4-FFF2-40B4-BE49-F238E27FC236}">
                <a16:creationId xmlns:a16="http://schemas.microsoft.com/office/drawing/2014/main" id="{9913CC93-D59C-64C7-4128-238984DA01D5}"/>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6" name="Segnaposto numero diapositiva 5">
            <a:extLst>
              <a:ext uri="{FF2B5EF4-FFF2-40B4-BE49-F238E27FC236}">
                <a16:creationId xmlns:a16="http://schemas.microsoft.com/office/drawing/2014/main" id="{188CDFDD-7404-9872-D663-F1F0DAF4C77F}"/>
              </a:ext>
            </a:extLst>
          </p:cNvPr>
          <p:cNvSpPr>
            <a:spLocks noGrp="1"/>
          </p:cNvSpPr>
          <p:nvPr>
            <p:ph type="sldNum" sz="quarter" idx="12"/>
          </p:nvPr>
        </p:nvSpPr>
        <p:spPr/>
        <p:txBody>
          <a:bodyPr/>
          <a:lstStyle/>
          <a:p>
            <a:fld id="{519954A3-9DFD-4C44-94BA-B95130A3BA1C}" type="slidenum">
              <a:rPr lang="en-US" smtClean="0"/>
              <a:t>8</a:t>
            </a:fld>
            <a:endParaRPr lang="en-US" dirty="0"/>
          </a:p>
        </p:txBody>
      </p:sp>
      <p:sp>
        <p:nvSpPr>
          <p:cNvPr id="9" name="Rettangolo con angoli arrotondati 8">
            <a:extLst>
              <a:ext uri="{FF2B5EF4-FFF2-40B4-BE49-F238E27FC236}">
                <a16:creationId xmlns:a16="http://schemas.microsoft.com/office/drawing/2014/main" id="{D38AE9A0-9711-65A5-2150-311C9E514441}"/>
              </a:ext>
            </a:extLst>
          </p:cNvPr>
          <p:cNvSpPr/>
          <p:nvPr/>
        </p:nvSpPr>
        <p:spPr>
          <a:xfrm>
            <a:off x="6296025" y="1276350"/>
            <a:ext cx="1581150" cy="4781550"/>
          </a:xfrm>
          <a:prstGeom prst="roundRect">
            <a:avLst/>
          </a:pr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9">
            <a:extLst>
              <a:ext uri="{FF2B5EF4-FFF2-40B4-BE49-F238E27FC236}">
                <a16:creationId xmlns:a16="http://schemas.microsoft.com/office/drawing/2014/main" id="{2973BB00-58C8-8689-A3ED-3D2D399B7CCA}"/>
              </a:ext>
            </a:extLst>
          </p:cNvPr>
          <p:cNvSpPr txBox="1"/>
          <p:nvPr/>
        </p:nvSpPr>
        <p:spPr>
          <a:xfrm>
            <a:off x="6934200" y="5726668"/>
            <a:ext cx="848181" cy="369332"/>
          </a:xfrm>
          <a:prstGeom prst="rect">
            <a:avLst/>
          </a:prstGeom>
          <a:noFill/>
        </p:spPr>
        <p:txBody>
          <a:bodyPr wrap="none" rtlCol="0">
            <a:spAutoFit/>
          </a:bodyPr>
          <a:lstStyle/>
          <a:p>
            <a:r>
              <a:rPr lang="en-GB" dirty="0"/>
              <a:t>1</a:t>
            </a:r>
            <a:r>
              <a:rPr lang="en-GB" baseline="30000" dirty="0"/>
              <a:t>st</a:t>
            </a:r>
            <a:r>
              <a:rPr lang="en-GB" dirty="0"/>
              <a:t> Gen</a:t>
            </a:r>
          </a:p>
        </p:txBody>
      </p:sp>
      <p:sp>
        <p:nvSpPr>
          <p:cNvPr id="11" name="CasellaDiTesto 10">
            <a:extLst>
              <a:ext uri="{FF2B5EF4-FFF2-40B4-BE49-F238E27FC236}">
                <a16:creationId xmlns:a16="http://schemas.microsoft.com/office/drawing/2014/main" id="{AD1BC2C0-F199-CFD1-32AF-66E3F98D529F}"/>
              </a:ext>
            </a:extLst>
          </p:cNvPr>
          <p:cNvSpPr txBox="1"/>
          <p:nvPr/>
        </p:nvSpPr>
        <p:spPr>
          <a:xfrm rot="16200000">
            <a:off x="5550933" y="1435400"/>
            <a:ext cx="898003" cy="369332"/>
          </a:xfrm>
          <a:prstGeom prst="rect">
            <a:avLst/>
          </a:prstGeom>
          <a:noFill/>
        </p:spPr>
        <p:txBody>
          <a:bodyPr wrap="none" rtlCol="0">
            <a:spAutoFit/>
          </a:bodyPr>
          <a:lstStyle/>
          <a:p>
            <a:r>
              <a:rPr lang="en-GB" dirty="0"/>
              <a:t>2</a:t>
            </a:r>
            <a:r>
              <a:rPr lang="en-GB" baseline="30000" dirty="0"/>
              <a:t>nd</a:t>
            </a:r>
            <a:r>
              <a:rPr lang="en-GB" dirty="0"/>
              <a:t> Gen</a:t>
            </a:r>
          </a:p>
        </p:txBody>
      </p:sp>
      <p:sp>
        <p:nvSpPr>
          <p:cNvPr id="12" name="CasellaDiTesto 11">
            <a:extLst>
              <a:ext uri="{FF2B5EF4-FFF2-40B4-BE49-F238E27FC236}">
                <a16:creationId xmlns:a16="http://schemas.microsoft.com/office/drawing/2014/main" id="{3FE19F04-8D93-8140-3757-72DAA53A57D2}"/>
              </a:ext>
            </a:extLst>
          </p:cNvPr>
          <p:cNvSpPr txBox="1"/>
          <p:nvPr/>
        </p:nvSpPr>
        <p:spPr>
          <a:xfrm>
            <a:off x="8954783" y="6173157"/>
            <a:ext cx="2964368" cy="261610"/>
          </a:xfrm>
          <a:prstGeom prst="rect">
            <a:avLst/>
          </a:prstGeom>
          <a:noFill/>
        </p:spPr>
        <p:txBody>
          <a:bodyPr wrap="square">
            <a:spAutoFit/>
          </a:bodyPr>
          <a:lstStyle/>
          <a:p>
            <a:r>
              <a:rPr lang="en-GB" sz="1050" dirty="0"/>
              <a:t>Πηγή: DOI: 10.18331/BRJ2017.4.3.6</a:t>
            </a:r>
          </a:p>
        </p:txBody>
      </p:sp>
    </p:spTree>
    <p:extLst>
      <p:ext uri="{BB962C8B-B14F-4D97-AF65-F5344CB8AC3E}">
        <p14:creationId xmlns:p14="http://schemas.microsoft.com/office/powerpoint/2010/main" val="384760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4271-110D-4180-B601-83C6DAC0E9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D9929A7-E4BF-2622-7898-B8CCF2731545}"/>
              </a:ext>
            </a:extLst>
          </p:cNvPr>
          <p:cNvSpPr>
            <a:spLocks noGrp="1"/>
          </p:cNvSpPr>
          <p:nvPr>
            <p:ph type="title"/>
          </p:nvPr>
        </p:nvSpPr>
        <p:spPr>
          <a:xfrm>
            <a:off x="914400" y="495800"/>
            <a:ext cx="10515600" cy="760358"/>
          </a:xfrm>
        </p:spPr>
        <p:txBody>
          <a:bodyPr>
            <a:normAutofit/>
          </a:bodyPr>
          <a:lstStyle/>
          <a:p>
            <a:pPr algn="ctr"/>
            <a:r>
              <a:rPr lang="en-GB" sz="3600" b="1" dirty="0"/>
              <a:t>Βιοδιυλιστήρια: βασικές κινητήριες δυνάμεις</a:t>
            </a:r>
          </a:p>
        </p:txBody>
      </p:sp>
      <p:sp>
        <p:nvSpPr>
          <p:cNvPr id="4" name="Segnaposto testo 3">
            <a:extLst>
              <a:ext uri="{FF2B5EF4-FFF2-40B4-BE49-F238E27FC236}">
                <a16:creationId xmlns:a16="http://schemas.microsoft.com/office/drawing/2014/main" id="{EFF7AE1E-F22D-5541-6FB9-0E79B9E07799}"/>
              </a:ext>
            </a:extLst>
          </p:cNvPr>
          <p:cNvSpPr>
            <a:spLocks noGrp="1"/>
          </p:cNvSpPr>
          <p:nvPr>
            <p:ph type="body" idx="1"/>
          </p:nvPr>
        </p:nvSpPr>
        <p:spPr>
          <a:xfrm>
            <a:off x="827672" y="1786476"/>
            <a:ext cx="5157787" cy="438163"/>
          </a:xfrm>
        </p:spPr>
        <p:txBody>
          <a:bodyPr>
            <a:normAutofit lnSpcReduction="10000"/>
          </a:bodyPr>
          <a:lstStyle/>
          <a:p>
            <a:r>
              <a:rPr lang="en-GB" sz="2000" dirty="0"/>
              <a:t>Τομέας μεταφορών</a:t>
            </a:r>
          </a:p>
        </p:txBody>
      </p:sp>
      <p:sp>
        <p:nvSpPr>
          <p:cNvPr id="6" name="Segnaposto contenuto 5">
            <a:extLst>
              <a:ext uri="{FF2B5EF4-FFF2-40B4-BE49-F238E27FC236}">
                <a16:creationId xmlns:a16="http://schemas.microsoft.com/office/drawing/2014/main" id="{84E925D0-11D7-65CB-6885-1A36B4610DFC}"/>
              </a:ext>
            </a:extLst>
          </p:cNvPr>
          <p:cNvSpPr>
            <a:spLocks noGrp="1"/>
          </p:cNvSpPr>
          <p:nvPr>
            <p:ph sz="half" idx="2"/>
          </p:nvPr>
        </p:nvSpPr>
        <p:spPr>
          <a:xfrm>
            <a:off x="839788" y="2365696"/>
            <a:ext cx="5157787" cy="3823968"/>
          </a:xfrm>
        </p:spPr>
        <p:txBody>
          <a:bodyPr>
            <a:normAutofit fontScale="92500"/>
          </a:bodyPr>
          <a:lstStyle/>
          <a:p>
            <a:pPr marL="0" indent="0" algn="just">
              <a:buNone/>
            </a:pPr>
            <a:r>
              <a:rPr lang="en-US" dirty="0"/>
              <a:t>Η κύρια κινητήρια δύναμη για την ανάπτυξη και την εφαρμογή διεργασιών βιοδιύλισης είναι σήμερα ο τομέας των </a:t>
            </a:r>
            <a:r>
              <a:rPr lang="en-US" b="1" dirty="0"/>
              <a:t>μεταφορών.</a:t>
            </a:r>
            <a:r>
              <a:rPr lang="en-US" dirty="0"/>
              <a:t> Βραχυπρόθεσμα και μεσοπρόθεσμα απαιτούνται σημαντικές ποσότητες ανανεώσιμων καυσίμων για την τήρηση των κανονισμών πολιτικής τόσο εντός όσο και εκτός Ευρώπης.</a:t>
            </a:r>
            <a:endParaRPr lang="en-GB" dirty="0"/>
          </a:p>
        </p:txBody>
      </p:sp>
      <p:sp>
        <p:nvSpPr>
          <p:cNvPr id="8" name="Segnaposto testo 7">
            <a:extLst>
              <a:ext uri="{FF2B5EF4-FFF2-40B4-BE49-F238E27FC236}">
                <a16:creationId xmlns:a16="http://schemas.microsoft.com/office/drawing/2014/main" id="{770EF2AE-20D5-5772-9327-CB8065DD2708}"/>
              </a:ext>
            </a:extLst>
          </p:cNvPr>
          <p:cNvSpPr>
            <a:spLocks noGrp="1"/>
          </p:cNvSpPr>
          <p:nvPr>
            <p:ph type="body" sz="quarter" idx="3"/>
          </p:nvPr>
        </p:nvSpPr>
        <p:spPr>
          <a:xfrm>
            <a:off x="6170612" y="1891497"/>
            <a:ext cx="5183188" cy="392648"/>
          </a:xfrm>
        </p:spPr>
        <p:txBody>
          <a:bodyPr>
            <a:normAutofit lnSpcReduction="10000"/>
          </a:bodyPr>
          <a:lstStyle/>
          <a:p>
            <a:r>
              <a:rPr lang="en-GB" dirty="0"/>
              <a:t>Βιωσιμότητα</a:t>
            </a:r>
          </a:p>
        </p:txBody>
      </p:sp>
      <p:sp>
        <p:nvSpPr>
          <p:cNvPr id="9" name="Segnaposto contenuto 8">
            <a:extLst>
              <a:ext uri="{FF2B5EF4-FFF2-40B4-BE49-F238E27FC236}">
                <a16:creationId xmlns:a16="http://schemas.microsoft.com/office/drawing/2014/main" id="{B420A88F-CB9A-2829-5FE9-C3EAED2CEA83}"/>
              </a:ext>
            </a:extLst>
          </p:cNvPr>
          <p:cNvSpPr>
            <a:spLocks noGrp="1"/>
          </p:cNvSpPr>
          <p:nvPr>
            <p:ph sz="quarter" idx="4"/>
          </p:nvPr>
        </p:nvSpPr>
        <p:spPr>
          <a:xfrm>
            <a:off x="6172200" y="2284145"/>
            <a:ext cx="5183188" cy="3905518"/>
          </a:xfrm>
        </p:spPr>
        <p:txBody>
          <a:bodyPr>
            <a:normAutofit fontScale="92500"/>
          </a:bodyPr>
          <a:lstStyle/>
          <a:p>
            <a:pPr marL="0" indent="0" algn="just">
              <a:buNone/>
            </a:pPr>
            <a:r>
              <a:rPr lang="en-US" dirty="0"/>
              <a:t>Ένα από τα κύρια κίνητρα για τη δημιουργία βιοδιυλιστηρίων είναι το αίτημα για </a:t>
            </a:r>
            <a:r>
              <a:rPr lang="en-US" b="1" dirty="0"/>
              <a:t>βιωσιμότητα</a:t>
            </a:r>
            <a:r>
              <a:rPr lang="en-US" dirty="0"/>
              <a:t>. Η ανάπτυξη βιοδιυλιστηρίων μπορεί να σχεδιαστεί με στόχο την περιβαλλοντική, κοινωνική και οικονομική βιωσιμότητα, επηρεάζοντας την πλήρη αλυσίδα αξίας του προϊόντος.</a:t>
            </a:r>
            <a:endParaRPr lang="en-GB" dirty="0"/>
          </a:p>
        </p:txBody>
      </p:sp>
      <p:sp>
        <p:nvSpPr>
          <p:cNvPr id="7" name="Segnaposto piè di pagina 1">
            <a:extLst>
              <a:ext uri="{FF2B5EF4-FFF2-40B4-BE49-F238E27FC236}">
                <a16:creationId xmlns:a16="http://schemas.microsoft.com/office/drawing/2014/main" id="{1C537E0A-38C8-F9AA-B0DE-1DC33A0FA02F}"/>
              </a:ext>
            </a:extLst>
          </p:cNvPr>
          <p:cNvSpPr>
            <a:spLocks noGrp="1"/>
          </p:cNvSpPr>
          <p:nvPr>
            <p:ph type="ftr" sz="quarter" idx="11"/>
          </p:nvPr>
        </p:nvSpPr>
        <p:spPr/>
        <p:txBody>
          <a:bodyPr/>
          <a:lstStyle/>
          <a:p>
            <a:r>
              <a:rPr lang="en-US" dirty="0"/>
              <a:t>Ενότητα: Βιοοικονομία, κυκλική οικονομία και προϊόντα βιολογικής προέλευσης / Μαθησιακή Ενότητα: Η έννοια του βιοδιυλιστηρίου</a:t>
            </a:r>
          </a:p>
          <a:p>
            <a:r>
              <a:rPr lang="en-US" dirty="0"/>
              <a:t>Υπομονάδα: </a:t>
            </a:r>
            <a:r>
              <a:rPr lang="en-US" b="1" dirty="0"/>
              <a:t>Η έννοια του βιοδιυλιστηρίου</a:t>
            </a:r>
          </a:p>
        </p:txBody>
      </p:sp>
      <p:sp>
        <p:nvSpPr>
          <p:cNvPr id="5" name="Segnaposto numero diapositiva 4">
            <a:extLst>
              <a:ext uri="{FF2B5EF4-FFF2-40B4-BE49-F238E27FC236}">
                <a16:creationId xmlns:a16="http://schemas.microsoft.com/office/drawing/2014/main" id="{619B7375-7395-6BEC-1510-2EB17D246E0D}"/>
              </a:ext>
            </a:extLst>
          </p:cNvPr>
          <p:cNvSpPr>
            <a:spLocks noGrp="1"/>
          </p:cNvSpPr>
          <p:nvPr>
            <p:ph type="sldNum" sz="quarter" idx="12"/>
          </p:nvPr>
        </p:nvSpPr>
        <p:spPr/>
        <p:txBody>
          <a:bodyPr/>
          <a:lstStyle/>
          <a:p>
            <a:fld id="{D57F1E4F-1CFF-5643-939E-217C01CDF565}" type="slidenum">
              <a:rPr lang="en-US" smtClean="0"/>
              <a:t>9</a:t>
            </a:fld>
            <a:endParaRPr lang="en-US" dirty="0"/>
          </a:p>
        </p:txBody>
      </p:sp>
      <p:pic>
        <p:nvPicPr>
          <p:cNvPr id="12" name="Immagine 11">
            <a:extLst>
              <a:ext uri="{FF2B5EF4-FFF2-40B4-BE49-F238E27FC236}">
                <a16:creationId xmlns:a16="http://schemas.microsoft.com/office/drawing/2014/main" id="{B6CF1A45-AD19-A3E7-9ABC-F552638AB13C}"/>
              </a:ext>
            </a:extLst>
          </p:cNvPr>
          <p:cNvPicPr>
            <a:picLocks noChangeAspect="1"/>
          </p:cNvPicPr>
          <p:nvPr/>
        </p:nvPicPr>
        <p:blipFill rotWithShape="1">
          <a:blip r:embed="rId2">
            <a:clrChange>
              <a:clrFrom>
                <a:srgbClr val="FFFFFF"/>
              </a:clrFrom>
              <a:clrTo>
                <a:srgbClr val="FFFFFF">
                  <a:alpha val="0"/>
                </a:srgbClr>
              </a:clrTo>
            </a:clrChange>
          </a:blip>
          <a:srcRect l="10558" t="34313" r="10203" b="32640"/>
          <a:stretch/>
        </p:blipFill>
        <p:spPr>
          <a:xfrm>
            <a:off x="914400" y="1192252"/>
            <a:ext cx="2314575" cy="545012"/>
          </a:xfrm>
          <a:prstGeom prst="rect">
            <a:avLst/>
          </a:prstGeom>
        </p:spPr>
      </p:pic>
      <p:pic>
        <p:nvPicPr>
          <p:cNvPr id="18" name="Immagine 17">
            <a:extLst>
              <a:ext uri="{FF2B5EF4-FFF2-40B4-BE49-F238E27FC236}">
                <a16:creationId xmlns:a16="http://schemas.microsoft.com/office/drawing/2014/main" id="{165D1D7D-8BE5-F367-188F-37C2644C31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70612" y="1253643"/>
            <a:ext cx="2653507" cy="640369"/>
          </a:xfrm>
          <a:prstGeom prst="rect">
            <a:avLst/>
          </a:prstGeom>
        </p:spPr>
      </p:pic>
    </p:spTree>
    <p:extLst>
      <p:ext uri="{BB962C8B-B14F-4D97-AF65-F5344CB8AC3E}">
        <p14:creationId xmlns:p14="http://schemas.microsoft.com/office/powerpoint/2010/main" val="1001068991"/>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6B09E6-2121-402C-B1CB-32690C18E1AF}"/>
</file>

<file path=customXml/itemProps2.xml><?xml version="1.0" encoding="utf-8"?>
<ds:datastoreItem xmlns:ds="http://schemas.openxmlformats.org/officeDocument/2006/customXml" ds:itemID="{BCEA6366-89D5-4F3E-A487-25AFFC6E15EF}"/>
</file>

<file path=docProps/app.xml><?xml version="1.0" encoding="utf-8"?>
<Properties xmlns="http://schemas.openxmlformats.org/officeDocument/2006/extended-properties" xmlns:vt="http://schemas.openxmlformats.org/officeDocument/2006/docPropsVTypes">
  <Template/>
  <TotalTime>1514</TotalTime>
  <Words>3595</Words>
  <Application>Microsoft Office PowerPoint</Application>
  <PresentationFormat>Widescreen</PresentationFormat>
  <Paragraphs>289</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EB Garamond</vt:lpstr>
      <vt:lpstr>Wingdings</vt:lpstr>
      <vt:lpstr>Tema1</vt:lpstr>
      <vt:lpstr>PowerPoint Presentation</vt:lpstr>
      <vt:lpstr>Μάθημα: (HEI-C2) Ενότητα: βιοοικονομία, κυκλική οικονομία και προϊόντα βιολογικής προέλευσης Διδακτική Ενότητα: Η έννοια του βιοδιυλιστηρίου </vt:lpstr>
      <vt:lpstr>Περίληψη</vt:lpstr>
      <vt:lpstr>Βιοδιυλιστήριο: Ορισμός</vt:lpstr>
      <vt:lpstr>Βιοδιυλιστήρια: Προϊόντα</vt:lpstr>
      <vt:lpstr>Γενιές βιολογικών διυλιστηρίων</vt:lpstr>
      <vt:lpstr>Γενιές βιολογικών διυλιστηρίων</vt:lpstr>
      <vt:lpstr>Γενιές βιοδιυλιστηρίων: ένα παράδειγμα</vt:lpstr>
      <vt:lpstr>Βιοδιυλιστήρια: βασικές κινητήριες δυνάμεις</vt:lpstr>
      <vt:lpstr>Πυραμίδα αξίας βιομάζας</vt:lpstr>
      <vt:lpstr>Αλυσίδα αξίας βιομηχανιών βιολογικής βάσης</vt:lpstr>
      <vt:lpstr>Μια αλυσίδα αξίας με βάση τη βιολογία</vt:lpstr>
      <vt:lpstr>Κυκλική αλυσίδα αξίας βιολογικής βάσης και οι στόχοι βιώσιμης ανάπτυξης του ΟΗΕ</vt:lpstr>
      <vt:lpstr>Πράσινη Χημεία</vt:lpstr>
      <vt:lpstr>Πράσινη Χημεία: η αρχή</vt:lpstr>
      <vt:lpstr>Πράσινη Χημεία: 12 αρχές</vt:lpstr>
      <vt:lpstr>Μονοπάτια βιοδιύλισης: Φάση Ι έως Φάση ΙΙΙ</vt:lpstr>
      <vt:lpstr>Διαδρομές βιοδιύλισης</vt:lpstr>
      <vt:lpstr>Διαδρομές βιοδιύλισης</vt:lpstr>
      <vt:lpstr>Διαδρομές βιοδιύλισης</vt:lpstr>
      <vt:lpstr>Διαδρομές βιοδιύλισης</vt:lpstr>
      <vt:lpstr>Μελέτη περίπτωσης: Lantmännen Agroetanol </vt:lpstr>
      <vt:lpstr>Το βιοδιυλιστήριο της Lantmännen</vt:lpstr>
      <vt:lpstr>Μελέτη περίπτωσης: Mater-Bi</vt:lpstr>
      <vt:lpstr>Το ξέρατε; </vt:lpstr>
      <vt:lpstr>Μελέτη περίπτωσης: Mater-Bi </vt:lpstr>
      <vt:lpstr>Ανάλυση SWOT Βιοδιυλιστηρίου/Βιοοικονομίας</vt:lpstr>
      <vt:lpstr>Ανάλυση SWOT Βιοδιυλιστηρίου/Βιοοικονομίας</vt:lpstr>
      <vt:lpstr>Ανάλυση SWOT Βιοδιυλιστηρίου/Βιοοικονομίας</vt:lpstr>
      <vt:lpstr>Ανάλυση SWOT Βιοδιυλιστηρίου/Βιοοικονομίας</vt:lpstr>
      <vt:lpstr>Συμπεράσματα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docId:367DC856C3CDFD64D9AAE82DA9C3143B</cp:keywords>
  <cp:lastModifiedBy>Dimitris Michas</cp:lastModifiedBy>
  <cp:revision>83</cp:revision>
  <dcterms:created xsi:type="dcterms:W3CDTF">2022-08-02T09:54:50Z</dcterms:created>
  <dcterms:modified xsi:type="dcterms:W3CDTF">2024-04-30T12:02:01Z</dcterms:modified>
</cp:coreProperties>
</file>