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media/image23.jpg" ContentType="image/jpg"/>
  <Override PartName="/ppt/media/image24.jpg" ContentType="image/jpg"/>
  <Override PartName="/ppt/media/image29.jpg" ContentType="image/jpg"/>
  <Override PartName="/ppt/theme/themeOverride1.xml" ContentType="application/vnd.openxmlformats-officedocument.themeOverride+xml"/>
  <Override PartName="/ppt/media/image40.jpg" ContentType="image/jpg"/>
  <Override PartName="/ppt/media/image41.jpg" ContentType="image/jpg"/>
  <Override PartName="/ppt/media/image42.jpg" ContentType="image/jpg"/>
  <Override PartName="/ppt/media/image45.jpg" ContentType="image/jpg"/>
  <Override PartName="/ppt/media/image46.jpg" ContentType="image/jpg"/>
  <Override PartName="/ppt/media/image48.jpg" ContentType="image/jpg"/>
  <Override PartName="/ppt/media/image49.jpg" ContentType="image/jpg"/>
  <Override PartName="/ppt/media/image25.jpg" ContentType="image/jpg"/>
  <Override PartName="/ppt/media/image26.jpg" ContentType="image/jpg"/>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media/image4.jpg" ContentType="image/jpg"/>
  <Override PartName="/ppt/media/image6.jpg" ContentType="image/jpg"/>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9"/>
  </p:notesMasterIdLst>
  <p:sldIdLst>
    <p:sldId id="265" r:id="rId2"/>
    <p:sldId id="256" r:id="rId3"/>
    <p:sldId id="347" r:id="rId4"/>
    <p:sldId id="258" r:id="rId5"/>
    <p:sldId id="259" r:id="rId6"/>
    <p:sldId id="278" r:id="rId7"/>
    <p:sldId id="279" r:id="rId8"/>
    <p:sldId id="280" r:id="rId9"/>
    <p:sldId id="282" r:id="rId10"/>
    <p:sldId id="283"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6" r:id="rId32"/>
    <p:sldId id="307" r:id="rId33"/>
    <p:sldId id="308"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4" r:id="rId57"/>
    <p:sldId id="335" r:id="rId58"/>
    <p:sldId id="336" r:id="rId59"/>
    <p:sldId id="337" r:id="rId60"/>
    <p:sldId id="338" r:id="rId61"/>
    <p:sldId id="339" r:id="rId62"/>
    <p:sldId id="341" r:id="rId63"/>
    <p:sldId id="343" r:id="rId64"/>
    <p:sldId id="344" r:id="rId65"/>
    <p:sldId id="345" r:id="rId66"/>
    <p:sldId id="346" r:id="rId67"/>
    <p:sldId id="266"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00AED-4449-4FB8-A6EA-D501933F566A}" v="3" dt="2024-04-17T13:11:49.50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5"/>
    <p:restoredTop sz="96405"/>
  </p:normalViewPr>
  <p:slideViewPr>
    <p:cSldViewPr snapToGrid="0">
      <p:cViewPr varScale="1">
        <p:scale>
          <a:sx n="110" d="100"/>
          <a:sy n="110" d="100"/>
        </p:scale>
        <p:origin x="4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rmos" userId="0b87edb5547b8f91" providerId="LiveId" clId="{3E400AED-4449-4FB8-A6EA-D501933F566A}"/>
    <pc:docChg chg="undo custSel modSld">
      <pc:chgData name="Ioannis Thermos" userId="0b87edb5547b8f91" providerId="LiveId" clId="{3E400AED-4449-4FB8-A6EA-D501933F566A}" dt="2024-04-17T13:16:55.774" v="735" actId="1076"/>
      <pc:docMkLst>
        <pc:docMk/>
      </pc:docMkLst>
      <pc:sldChg chg="modSp mod">
        <pc:chgData name="Ioannis Thermos" userId="0b87edb5547b8f91" providerId="LiveId" clId="{3E400AED-4449-4FB8-A6EA-D501933F566A}" dt="2024-04-17T12:34:58.206" v="17" actId="20577"/>
        <pc:sldMkLst>
          <pc:docMk/>
          <pc:sldMk cId="2365202717" sldId="256"/>
        </pc:sldMkLst>
        <pc:spChg chg="mod">
          <ac:chgData name="Ioannis Thermos" userId="0b87edb5547b8f91" providerId="LiveId" clId="{3E400AED-4449-4FB8-A6EA-D501933F566A}" dt="2024-04-17T12:34:58.206" v="17" actId="20577"/>
          <ac:spMkLst>
            <pc:docMk/>
            <pc:sldMk cId="2365202717" sldId="256"/>
            <ac:spMk id="2" creationId="{B6E59C6D-D429-7C7B-0228-FB62CC45C25D}"/>
          </ac:spMkLst>
        </pc:spChg>
      </pc:sldChg>
      <pc:sldChg chg="modSp mod">
        <pc:chgData name="Ioannis Thermos" userId="0b87edb5547b8f91" providerId="LiveId" clId="{3E400AED-4449-4FB8-A6EA-D501933F566A}" dt="2024-04-17T13:16:55.774" v="735" actId="1076"/>
        <pc:sldMkLst>
          <pc:docMk/>
          <pc:sldMk cId="0" sldId="258"/>
        </pc:sldMkLst>
        <pc:spChg chg="mod">
          <ac:chgData name="Ioannis Thermos" userId="0b87edb5547b8f91" providerId="LiveId" clId="{3E400AED-4449-4FB8-A6EA-D501933F566A}" dt="2024-04-17T13:16:55.774" v="735" actId="1076"/>
          <ac:spMkLst>
            <pc:docMk/>
            <pc:sldMk cId="0" sldId="258"/>
            <ac:spMk id="7" creationId="{720E5CEA-D233-414D-B536-965702F44FD3}"/>
          </ac:spMkLst>
        </pc:spChg>
      </pc:sldChg>
      <pc:sldChg chg="modSp mod">
        <pc:chgData name="Ioannis Thermos" userId="0b87edb5547b8f91" providerId="LiveId" clId="{3E400AED-4449-4FB8-A6EA-D501933F566A}" dt="2024-04-17T13:08:24.474" v="656" actId="1076"/>
        <pc:sldMkLst>
          <pc:docMk/>
          <pc:sldMk cId="0" sldId="285"/>
        </pc:sldMkLst>
        <pc:spChg chg="mod">
          <ac:chgData name="Ioannis Thermos" userId="0b87edb5547b8f91" providerId="LiveId" clId="{3E400AED-4449-4FB8-A6EA-D501933F566A}" dt="2024-04-17T13:08:24.474" v="656" actId="1076"/>
          <ac:spMkLst>
            <pc:docMk/>
            <pc:sldMk cId="0" sldId="285"/>
            <ac:spMk id="106" creationId="{00000000-0000-0000-0000-000000000000}"/>
          </ac:spMkLst>
        </pc:spChg>
        <pc:spChg chg="mod">
          <ac:chgData name="Ioannis Thermos" userId="0b87edb5547b8f91" providerId="LiveId" clId="{3E400AED-4449-4FB8-A6EA-D501933F566A}" dt="2024-04-17T12:35:25.438" v="28" actId="20577"/>
          <ac:spMkLst>
            <pc:docMk/>
            <pc:sldMk cId="0" sldId="285"/>
            <ac:spMk id="112" creationId="{00000000-0000-0000-0000-000000000000}"/>
          </ac:spMkLst>
        </pc:spChg>
      </pc:sldChg>
      <pc:sldChg chg="modSp mod">
        <pc:chgData name="Ioannis Thermos" userId="0b87edb5547b8f91" providerId="LiveId" clId="{3E400AED-4449-4FB8-A6EA-D501933F566A}" dt="2024-04-17T12:35:37.936" v="30" actId="1076"/>
        <pc:sldMkLst>
          <pc:docMk/>
          <pc:sldMk cId="0" sldId="286"/>
        </pc:sldMkLst>
        <pc:spChg chg="mod">
          <ac:chgData name="Ioannis Thermos" userId="0b87edb5547b8f91" providerId="LiveId" clId="{3E400AED-4449-4FB8-A6EA-D501933F566A}" dt="2024-04-17T12:35:37.936" v="30" actId="1076"/>
          <ac:spMkLst>
            <pc:docMk/>
            <pc:sldMk cId="0" sldId="286"/>
            <ac:spMk id="110" creationId="{00000000-0000-0000-0000-000000000000}"/>
          </ac:spMkLst>
        </pc:spChg>
      </pc:sldChg>
      <pc:sldChg chg="modSp mod">
        <pc:chgData name="Ioannis Thermos" userId="0b87edb5547b8f91" providerId="LiveId" clId="{3E400AED-4449-4FB8-A6EA-D501933F566A}" dt="2024-04-17T13:08:50.539" v="657" actId="14100"/>
        <pc:sldMkLst>
          <pc:docMk/>
          <pc:sldMk cId="0" sldId="287"/>
        </pc:sldMkLst>
        <pc:spChg chg="mod">
          <ac:chgData name="Ioannis Thermos" userId="0b87edb5547b8f91" providerId="LiveId" clId="{3E400AED-4449-4FB8-A6EA-D501933F566A}" dt="2024-04-17T13:08:50.539" v="657" actId="14100"/>
          <ac:spMkLst>
            <pc:docMk/>
            <pc:sldMk cId="0" sldId="287"/>
            <ac:spMk id="107" creationId="{00000000-0000-0000-0000-000000000000}"/>
          </ac:spMkLst>
        </pc:spChg>
        <pc:spChg chg="mod">
          <ac:chgData name="Ioannis Thermos" userId="0b87edb5547b8f91" providerId="LiveId" clId="{3E400AED-4449-4FB8-A6EA-D501933F566A}" dt="2024-04-17T12:35:42.966" v="31" actId="1076"/>
          <ac:spMkLst>
            <pc:docMk/>
            <pc:sldMk cId="0" sldId="287"/>
            <ac:spMk id="113" creationId="{00000000-0000-0000-0000-000000000000}"/>
          </ac:spMkLst>
        </pc:spChg>
      </pc:sldChg>
      <pc:sldChg chg="modSp mod">
        <pc:chgData name="Ioannis Thermos" userId="0b87edb5547b8f91" providerId="LiveId" clId="{3E400AED-4449-4FB8-A6EA-D501933F566A}" dt="2024-04-17T13:08:57.624" v="658" actId="14100"/>
        <pc:sldMkLst>
          <pc:docMk/>
          <pc:sldMk cId="0" sldId="288"/>
        </pc:sldMkLst>
        <pc:spChg chg="mod">
          <ac:chgData name="Ioannis Thermos" userId="0b87edb5547b8f91" providerId="LiveId" clId="{3E400AED-4449-4FB8-A6EA-D501933F566A}" dt="2024-04-17T13:08:57.624" v="658" actId="14100"/>
          <ac:spMkLst>
            <pc:docMk/>
            <pc:sldMk cId="0" sldId="288"/>
            <ac:spMk id="107" creationId="{00000000-0000-0000-0000-000000000000}"/>
          </ac:spMkLst>
        </pc:spChg>
      </pc:sldChg>
      <pc:sldChg chg="modSp mod">
        <pc:chgData name="Ioannis Thermos" userId="0b87edb5547b8f91" providerId="LiveId" clId="{3E400AED-4449-4FB8-A6EA-D501933F566A}" dt="2024-04-17T12:36:11.924" v="39" actId="1076"/>
        <pc:sldMkLst>
          <pc:docMk/>
          <pc:sldMk cId="0" sldId="289"/>
        </pc:sldMkLst>
        <pc:spChg chg="mod">
          <ac:chgData name="Ioannis Thermos" userId="0b87edb5547b8f91" providerId="LiveId" clId="{3E400AED-4449-4FB8-A6EA-D501933F566A}" dt="2024-04-17T12:36:03.770" v="37" actId="6549"/>
          <ac:spMkLst>
            <pc:docMk/>
            <pc:sldMk cId="0" sldId="289"/>
            <ac:spMk id="107" creationId="{00000000-0000-0000-0000-000000000000}"/>
          </ac:spMkLst>
        </pc:spChg>
        <pc:spChg chg="mod">
          <ac:chgData name="Ioannis Thermos" userId="0b87edb5547b8f91" providerId="LiveId" clId="{3E400AED-4449-4FB8-A6EA-D501933F566A}" dt="2024-04-17T12:36:11.924" v="39" actId="1076"/>
          <ac:spMkLst>
            <pc:docMk/>
            <pc:sldMk cId="0" sldId="289"/>
            <ac:spMk id="113" creationId="{00000000-0000-0000-0000-000000000000}"/>
          </ac:spMkLst>
        </pc:spChg>
      </pc:sldChg>
      <pc:sldChg chg="modSp mod">
        <pc:chgData name="Ioannis Thermos" userId="0b87edb5547b8f91" providerId="LiveId" clId="{3E400AED-4449-4FB8-A6EA-D501933F566A}" dt="2024-04-17T12:36:25.298" v="43" actId="14100"/>
        <pc:sldMkLst>
          <pc:docMk/>
          <pc:sldMk cId="0" sldId="290"/>
        </pc:sldMkLst>
        <pc:spChg chg="mod">
          <ac:chgData name="Ioannis Thermos" userId="0b87edb5547b8f91" providerId="LiveId" clId="{3E400AED-4449-4FB8-A6EA-D501933F566A}" dt="2024-04-17T12:36:25.298" v="43" actId="14100"/>
          <ac:spMkLst>
            <pc:docMk/>
            <pc:sldMk cId="0" sldId="290"/>
            <ac:spMk id="106" creationId="{00000000-0000-0000-0000-000000000000}"/>
          </ac:spMkLst>
        </pc:spChg>
        <pc:spChg chg="mod">
          <ac:chgData name="Ioannis Thermos" userId="0b87edb5547b8f91" providerId="LiveId" clId="{3E400AED-4449-4FB8-A6EA-D501933F566A}" dt="2024-04-17T12:36:20.036" v="41" actId="1076"/>
          <ac:spMkLst>
            <pc:docMk/>
            <pc:sldMk cId="0" sldId="290"/>
            <ac:spMk id="113" creationId="{00000000-0000-0000-0000-000000000000}"/>
          </ac:spMkLst>
        </pc:spChg>
      </pc:sldChg>
      <pc:sldChg chg="modSp mod">
        <pc:chgData name="Ioannis Thermos" userId="0b87edb5547b8f91" providerId="LiveId" clId="{3E400AED-4449-4FB8-A6EA-D501933F566A}" dt="2024-04-17T12:36:49.826" v="48" actId="1076"/>
        <pc:sldMkLst>
          <pc:docMk/>
          <pc:sldMk cId="0" sldId="291"/>
        </pc:sldMkLst>
        <pc:spChg chg="mod">
          <ac:chgData name="Ioannis Thermos" userId="0b87edb5547b8f91" providerId="LiveId" clId="{3E400AED-4449-4FB8-A6EA-D501933F566A}" dt="2024-04-17T12:36:44.156" v="47" actId="1076"/>
          <ac:spMkLst>
            <pc:docMk/>
            <pc:sldMk cId="0" sldId="291"/>
            <ac:spMk id="111" creationId="{00000000-0000-0000-0000-000000000000}"/>
          </ac:spMkLst>
        </pc:spChg>
        <pc:spChg chg="mod">
          <ac:chgData name="Ioannis Thermos" userId="0b87edb5547b8f91" providerId="LiveId" clId="{3E400AED-4449-4FB8-A6EA-D501933F566A}" dt="2024-04-17T12:36:49.826" v="48" actId="1076"/>
          <ac:spMkLst>
            <pc:docMk/>
            <pc:sldMk cId="0" sldId="291"/>
            <ac:spMk id="112" creationId="{00000000-0000-0000-0000-000000000000}"/>
          </ac:spMkLst>
        </pc:spChg>
      </pc:sldChg>
      <pc:sldChg chg="modSp mod">
        <pc:chgData name="Ioannis Thermos" userId="0b87edb5547b8f91" providerId="LiveId" clId="{3E400AED-4449-4FB8-A6EA-D501933F566A}" dt="2024-04-17T12:37:13.696" v="54" actId="1076"/>
        <pc:sldMkLst>
          <pc:docMk/>
          <pc:sldMk cId="0" sldId="292"/>
        </pc:sldMkLst>
        <pc:spChg chg="mod">
          <ac:chgData name="Ioannis Thermos" userId="0b87edb5547b8f91" providerId="LiveId" clId="{3E400AED-4449-4FB8-A6EA-D501933F566A}" dt="2024-04-17T12:37:13.696" v="54" actId="1076"/>
          <ac:spMkLst>
            <pc:docMk/>
            <pc:sldMk cId="0" sldId="292"/>
            <ac:spMk id="106" creationId="{00000000-0000-0000-0000-000000000000}"/>
          </ac:spMkLst>
        </pc:spChg>
        <pc:spChg chg="mod">
          <ac:chgData name="Ioannis Thermos" userId="0b87edb5547b8f91" providerId="LiveId" clId="{3E400AED-4449-4FB8-A6EA-D501933F566A}" dt="2024-04-17T12:37:01.066" v="51" actId="1076"/>
          <ac:spMkLst>
            <pc:docMk/>
            <pc:sldMk cId="0" sldId="292"/>
            <ac:spMk id="112" creationId="{00000000-0000-0000-0000-000000000000}"/>
          </ac:spMkLst>
        </pc:spChg>
        <pc:spChg chg="mod">
          <ac:chgData name="Ioannis Thermos" userId="0b87edb5547b8f91" providerId="LiveId" clId="{3E400AED-4449-4FB8-A6EA-D501933F566A}" dt="2024-04-17T12:37:03.016" v="52" actId="1076"/>
          <ac:spMkLst>
            <pc:docMk/>
            <pc:sldMk cId="0" sldId="292"/>
            <ac:spMk id="113" creationId="{00000000-0000-0000-0000-000000000000}"/>
          </ac:spMkLst>
        </pc:spChg>
      </pc:sldChg>
      <pc:sldChg chg="modSp mod">
        <pc:chgData name="Ioannis Thermos" userId="0b87edb5547b8f91" providerId="LiveId" clId="{3E400AED-4449-4FB8-A6EA-D501933F566A}" dt="2024-04-17T12:37:43.556" v="58" actId="255"/>
        <pc:sldMkLst>
          <pc:docMk/>
          <pc:sldMk cId="0" sldId="293"/>
        </pc:sldMkLst>
        <pc:spChg chg="mod">
          <ac:chgData name="Ioannis Thermos" userId="0b87edb5547b8f91" providerId="LiveId" clId="{3E400AED-4449-4FB8-A6EA-D501933F566A}" dt="2024-04-17T12:37:43.556" v="58" actId="255"/>
          <ac:spMkLst>
            <pc:docMk/>
            <pc:sldMk cId="0" sldId="293"/>
            <ac:spMk id="107" creationId="{00000000-0000-0000-0000-000000000000}"/>
          </ac:spMkLst>
        </pc:spChg>
        <pc:spChg chg="mod">
          <ac:chgData name="Ioannis Thermos" userId="0b87edb5547b8f91" providerId="LiveId" clId="{3E400AED-4449-4FB8-A6EA-D501933F566A}" dt="2024-04-17T12:37:21.697" v="55" actId="14100"/>
          <ac:spMkLst>
            <pc:docMk/>
            <pc:sldMk cId="0" sldId="293"/>
            <ac:spMk id="114" creationId="{00000000-0000-0000-0000-000000000000}"/>
          </ac:spMkLst>
        </pc:spChg>
      </pc:sldChg>
      <pc:sldChg chg="modSp mod">
        <pc:chgData name="Ioannis Thermos" userId="0b87edb5547b8f91" providerId="LiveId" clId="{3E400AED-4449-4FB8-A6EA-D501933F566A}" dt="2024-04-17T12:38:29.268" v="66" actId="207"/>
        <pc:sldMkLst>
          <pc:docMk/>
          <pc:sldMk cId="0" sldId="294"/>
        </pc:sldMkLst>
        <pc:spChg chg="mod">
          <ac:chgData name="Ioannis Thermos" userId="0b87edb5547b8f91" providerId="LiveId" clId="{3E400AED-4449-4FB8-A6EA-D501933F566A}" dt="2024-04-17T12:38:29.268" v="66" actId="207"/>
          <ac:spMkLst>
            <pc:docMk/>
            <pc:sldMk cId="0" sldId="294"/>
            <ac:spMk id="106" creationId="{00000000-0000-0000-0000-000000000000}"/>
          </ac:spMkLst>
        </pc:spChg>
        <pc:spChg chg="mod">
          <ac:chgData name="Ioannis Thermos" userId="0b87edb5547b8f91" providerId="LiveId" clId="{3E400AED-4449-4FB8-A6EA-D501933F566A}" dt="2024-04-17T12:38:01.816" v="60" actId="1076"/>
          <ac:spMkLst>
            <pc:docMk/>
            <pc:sldMk cId="0" sldId="294"/>
            <ac:spMk id="113" creationId="{00000000-0000-0000-0000-000000000000}"/>
          </ac:spMkLst>
        </pc:spChg>
      </pc:sldChg>
      <pc:sldChg chg="modSp mod">
        <pc:chgData name="Ioannis Thermos" userId="0b87edb5547b8f91" providerId="LiveId" clId="{3E400AED-4449-4FB8-A6EA-D501933F566A}" dt="2024-04-17T12:38:48.136" v="71" actId="14100"/>
        <pc:sldMkLst>
          <pc:docMk/>
          <pc:sldMk cId="0" sldId="295"/>
        </pc:sldMkLst>
        <pc:spChg chg="mod">
          <ac:chgData name="Ioannis Thermos" userId="0b87edb5547b8f91" providerId="LiveId" clId="{3E400AED-4449-4FB8-A6EA-D501933F566A}" dt="2024-04-17T12:38:48.136" v="71" actId="14100"/>
          <ac:spMkLst>
            <pc:docMk/>
            <pc:sldMk cId="0" sldId="295"/>
            <ac:spMk id="107" creationId="{00000000-0000-0000-0000-000000000000}"/>
          </ac:spMkLst>
        </pc:spChg>
        <pc:spChg chg="mod">
          <ac:chgData name="Ioannis Thermos" userId="0b87edb5547b8f91" providerId="LiveId" clId="{3E400AED-4449-4FB8-A6EA-D501933F566A}" dt="2024-04-17T12:38:37.866" v="68" actId="1076"/>
          <ac:spMkLst>
            <pc:docMk/>
            <pc:sldMk cId="0" sldId="295"/>
            <ac:spMk id="114" creationId="{00000000-0000-0000-0000-000000000000}"/>
          </ac:spMkLst>
        </pc:spChg>
      </pc:sldChg>
      <pc:sldChg chg="modSp mod">
        <pc:chgData name="Ioannis Thermos" userId="0b87edb5547b8f91" providerId="LiveId" clId="{3E400AED-4449-4FB8-A6EA-D501933F566A}" dt="2024-04-17T12:39:03.226" v="74" actId="1076"/>
        <pc:sldMkLst>
          <pc:docMk/>
          <pc:sldMk cId="0" sldId="296"/>
        </pc:sldMkLst>
        <pc:spChg chg="mod">
          <ac:chgData name="Ioannis Thermos" userId="0b87edb5547b8f91" providerId="LiveId" clId="{3E400AED-4449-4FB8-A6EA-D501933F566A}" dt="2024-04-17T12:39:03.226" v="74" actId="1076"/>
          <ac:spMkLst>
            <pc:docMk/>
            <pc:sldMk cId="0" sldId="296"/>
            <ac:spMk id="110" creationId="{00000000-0000-0000-0000-000000000000}"/>
          </ac:spMkLst>
        </pc:spChg>
        <pc:spChg chg="mod">
          <ac:chgData name="Ioannis Thermos" userId="0b87edb5547b8f91" providerId="LiveId" clId="{3E400AED-4449-4FB8-A6EA-D501933F566A}" dt="2024-04-17T12:38:58.246" v="73" actId="14100"/>
          <ac:spMkLst>
            <pc:docMk/>
            <pc:sldMk cId="0" sldId="296"/>
            <ac:spMk id="111" creationId="{00000000-0000-0000-0000-000000000000}"/>
          </ac:spMkLst>
        </pc:spChg>
      </pc:sldChg>
      <pc:sldChg chg="modSp mod">
        <pc:chgData name="Ioannis Thermos" userId="0b87edb5547b8f91" providerId="LiveId" clId="{3E400AED-4449-4FB8-A6EA-D501933F566A}" dt="2024-04-17T12:39:16.486" v="78" actId="1076"/>
        <pc:sldMkLst>
          <pc:docMk/>
          <pc:sldMk cId="0" sldId="297"/>
        </pc:sldMkLst>
        <pc:spChg chg="mod">
          <ac:chgData name="Ioannis Thermos" userId="0b87edb5547b8f91" providerId="LiveId" clId="{3E400AED-4449-4FB8-A6EA-D501933F566A}" dt="2024-04-17T12:39:16.486" v="78" actId="1076"/>
          <ac:spMkLst>
            <pc:docMk/>
            <pc:sldMk cId="0" sldId="297"/>
            <ac:spMk id="110" creationId="{00000000-0000-0000-0000-000000000000}"/>
          </ac:spMkLst>
        </pc:spChg>
        <pc:spChg chg="mod">
          <ac:chgData name="Ioannis Thermos" userId="0b87edb5547b8f91" providerId="LiveId" clId="{3E400AED-4449-4FB8-A6EA-D501933F566A}" dt="2024-04-17T12:39:13.940" v="77" actId="1076"/>
          <ac:spMkLst>
            <pc:docMk/>
            <pc:sldMk cId="0" sldId="297"/>
            <ac:spMk id="111" creationId="{00000000-0000-0000-0000-000000000000}"/>
          </ac:spMkLst>
        </pc:spChg>
      </pc:sldChg>
      <pc:sldChg chg="modSp mod">
        <pc:chgData name="Ioannis Thermos" userId="0b87edb5547b8f91" providerId="LiveId" clId="{3E400AED-4449-4FB8-A6EA-D501933F566A}" dt="2024-04-17T12:39:56.986" v="98" actId="20577"/>
        <pc:sldMkLst>
          <pc:docMk/>
          <pc:sldMk cId="0" sldId="298"/>
        </pc:sldMkLst>
        <pc:spChg chg="mod">
          <ac:chgData name="Ioannis Thermos" userId="0b87edb5547b8f91" providerId="LiveId" clId="{3E400AED-4449-4FB8-A6EA-D501933F566A}" dt="2024-04-17T12:39:48.756" v="96" actId="20577"/>
          <ac:spMkLst>
            <pc:docMk/>
            <pc:sldMk cId="0" sldId="298"/>
            <ac:spMk id="23" creationId="{00000000-0000-0000-0000-000000000000}"/>
          </ac:spMkLst>
        </pc:spChg>
        <pc:spChg chg="mod">
          <ac:chgData name="Ioannis Thermos" userId="0b87edb5547b8f91" providerId="LiveId" clId="{3E400AED-4449-4FB8-A6EA-D501933F566A}" dt="2024-04-17T12:39:56.986" v="98" actId="20577"/>
          <ac:spMkLst>
            <pc:docMk/>
            <pc:sldMk cId="0" sldId="298"/>
            <ac:spMk id="24" creationId="{00000000-0000-0000-0000-000000000000}"/>
          </ac:spMkLst>
        </pc:spChg>
      </pc:sldChg>
      <pc:sldChg chg="modSp mod">
        <pc:chgData name="Ioannis Thermos" userId="0b87edb5547b8f91" providerId="LiveId" clId="{3E400AED-4449-4FB8-A6EA-D501933F566A}" dt="2024-04-17T12:42:52.093" v="162" actId="20577"/>
        <pc:sldMkLst>
          <pc:docMk/>
          <pc:sldMk cId="0" sldId="299"/>
        </pc:sldMkLst>
        <pc:spChg chg="mod">
          <ac:chgData name="Ioannis Thermos" userId="0b87edb5547b8f91" providerId="LiveId" clId="{3E400AED-4449-4FB8-A6EA-D501933F566A}" dt="2024-04-17T12:40:16.261" v="99" actId="14100"/>
          <ac:spMkLst>
            <pc:docMk/>
            <pc:sldMk cId="0" sldId="299"/>
            <ac:spMk id="10" creationId="{00000000-0000-0000-0000-000000000000}"/>
          </ac:spMkLst>
        </pc:spChg>
        <pc:spChg chg="mod">
          <ac:chgData name="Ioannis Thermos" userId="0b87edb5547b8f91" providerId="LiveId" clId="{3E400AED-4449-4FB8-A6EA-D501933F566A}" dt="2024-04-17T12:40:19.528" v="100" actId="14100"/>
          <ac:spMkLst>
            <pc:docMk/>
            <pc:sldMk cId="0" sldId="299"/>
            <ac:spMk id="12" creationId="{00000000-0000-0000-0000-000000000000}"/>
          </ac:spMkLst>
        </pc:spChg>
        <pc:spChg chg="mod">
          <ac:chgData name="Ioannis Thermos" userId="0b87edb5547b8f91" providerId="LiveId" clId="{3E400AED-4449-4FB8-A6EA-D501933F566A}" dt="2024-04-17T12:42:52.093" v="162" actId="20577"/>
          <ac:spMkLst>
            <pc:docMk/>
            <pc:sldMk cId="0" sldId="299"/>
            <ac:spMk id="13" creationId="{00000000-0000-0000-0000-000000000000}"/>
          </ac:spMkLst>
        </pc:spChg>
      </pc:sldChg>
      <pc:sldChg chg="modSp mod">
        <pc:chgData name="Ioannis Thermos" userId="0b87edb5547b8f91" providerId="LiveId" clId="{3E400AED-4449-4FB8-A6EA-D501933F566A}" dt="2024-04-17T12:40:37.676" v="104" actId="20577"/>
        <pc:sldMkLst>
          <pc:docMk/>
          <pc:sldMk cId="0" sldId="300"/>
        </pc:sldMkLst>
        <pc:spChg chg="mod">
          <ac:chgData name="Ioannis Thermos" userId="0b87edb5547b8f91" providerId="LiveId" clId="{3E400AED-4449-4FB8-A6EA-D501933F566A}" dt="2024-04-17T12:40:37.676" v="104" actId="20577"/>
          <ac:spMkLst>
            <pc:docMk/>
            <pc:sldMk cId="0" sldId="300"/>
            <ac:spMk id="7" creationId="{00000000-0000-0000-0000-000000000000}"/>
          </ac:spMkLst>
        </pc:spChg>
      </pc:sldChg>
      <pc:sldChg chg="modSp mod">
        <pc:chgData name="Ioannis Thermos" userId="0b87edb5547b8f91" providerId="LiveId" clId="{3E400AED-4449-4FB8-A6EA-D501933F566A}" dt="2024-04-17T12:40:53.706" v="105" actId="14100"/>
        <pc:sldMkLst>
          <pc:docMk/>
          <pc:sldMk cId="0" sldId="301"/>
        </pc:sldMkLst>
        <pc:spChg chg="mod">
          <ac:chgData name="Ioannis Thermos" userId="0b87edb5547b8f91" providerId="LiveId" clId="{3E400AED-4449-4FB8-A6EA-D501933F566A}" dt="2024-04-17T12:40:53.706" v="105" actId="14100"/>
          <ac:spMkLst>
            <pc:docMk/>
            <pc:sldMk cId="0" sldId="301"/>
            <ac:spMk id="7" creationId="{00000000-0000-0000-0000-000000000000}"/>
          </ac:spMkLst>
        </pc:spChg>
      </pc:sldChg>
      <pc:sldChg chg="modSp mod">
        <pc:chgData name="Ioannis Thermos" userId="0b87edb5547b8f91" providerId="LiveId" clId="{3E400AED-4449-4FB8-A6EA-D501933F566A}" dt="2024-04-17T13:10:47.864" v="659" actId="108"/>
        <pc:sldMkLst>
          <pc:docMk/>
          <pc:sldMk cId="0" sldId="302"/>
        </pc:sldMkLst>
        <pc:spChg chg="mod">
          <ac:chgData name="Ioannis Thermos" userId="0b87edb5547b8f91" providerId="LiveId" clId="{3E400AED-4449-4FB8-A6EA-D501933F566A}" dt="2024-04-17T13:10:47.864" v="659" actId="108"/>
          <ac:spMkLst>
            <pc:docMk/>
            <pc:sldMk cId="0" sldId="302"/>
            <ac:spMk id="7" creationId="{00000000-0000-0000-0000-000000000000}"/>
          </ac:spMkLst>
        </pc:spChg>
      </pc:sldChg>
      <pc:sldChg chg="modSp mod">
        <pc:chgData name="Ioannis Thermos" userId="0b87edb5547b8f91" providerId="LiveId" clId="{3E400AED-4449-4FB8-A6EA-D501933F566A}" dt="2024-04-17T13:10:56.344" v="661" actId="108"/>
        <pc:sldMkLst>
          <pc:docMk/>
          <pc:sldMk cId="0" sldId="303"/>
        </pc:sldMkLst>
        <pc:spChg chg="mod">
          <ac:chgData name="Ioannis Thermos" userId="0b87edb5547b8f91" providerId="LiveId" clId="{3E400AED-4449-4FB8-A6EA-D501933F566A}" dt="2024-04-17T13:10:56.344" v="661" actId="108"/>
          <ac:spMkLst>
            <pc:docMk/>
            <pc:sldMk cId="0" sldId="303"/>
            <ac:spMk id="7" creationId="{00000000-0000-0000-0000-000000000000}"/>
          </ac:spMkLst>
        </pc:spChg>
      </pc:sldChg>
      <pc:sldChg chg="modSp mod">
        <pc:chgData name="Ioannis Thermos" userId="0b87edb5547b8f91" providerId="LiveId" clId="{3E400AED-4449-4FB8-A6EA-D501933F566A}" dt="2024-04-17T13:11:13.574" v="664" actId="207"/>
        <pc:sldMkLst>
          <pc:docMk/>
          <pc:sldMk cId="0" sldId="304"/>
        </pc:sldMkLst>
        <pc:spChg chg="mod">
          <ac:chgData name="Ioannis Thermos" userId="0b87edb5547b8f91" providerId="LiveId" clId="{3E400AED-4449-4FB8-A6EA-D501933F566A}" dt="2024-04-17T13:11:13.574" v="664" actId="207"/>
          <ac:spMkLst>
            <pc:docMk/>
            <pc:sldMk cId="0" sldId="304"/>
            <ac:spMk id="7" creationId="{00000000-0000-0000-0000-000000000000}"/>
          </ac:spMkLst>
        </pc:spChg>
      </pc:sldChg>
      <pc:sldChg chg="modSp mod">
        <pc:chgData name="Ioannis Thermos" userId="0b87edb5547b8f91" providerId="LiveId" clId="{3E400AED-4449-4FB8-A6EA-D501933F566A}" dt="2024-04-17T13:11:30.544" v="667" actId="1076"/>
        <pc:sldMkLst>
          <pc:docMk/>
          <pc:sldMk cId="0" sldId="306"/>
        </pc:sldMkLst>
        <pc:spChg chg="mod">
          <ac:chgData name="Ioannis Thermos" userId="0b87edb5547b8f91" providerId="LiveId" clId="{3E400AED-4449-4FB8-A6EA-D501933F566A}" dt="2024-04-17T13:11:30.544" v="667" actId="1076"/>
          <ac:spMkLst>
            <pc:docMk/>
            <pc:sldMk cId="0" sldId="306"/>
            <ac:spMk id="3" creationId="{3163519C-E9C7-451E-B316-5C632DC5D45C}"/>
          </ac:spMkLst>
        </pc:spChg>
      </pc:sldChg>
      <pc:sldChg chg="addSp delSp modSp mod">
        <pc:chgData name="Ioannis Thermos" userId="0b87edb5547b8f91" providerId="LiveId" clId="{3E400AED-4449-4FB8-A6EA-D501933F566A}" dt="2024-04-17T13:12:29.304" v="698" actId="478"/>
        <pc:sldMkLst>
          <pc:docMk/>
          <pc:sldMk cId="0" sldId="307"/>
        </pc:sldMkLst>
        <pc:spChg chg="add mod">
          <ac:chgData name="Ioannis Thermos" userId="0b87edb5547b8f91" providerId="LiveId" clId="{3E400AED-4449-4FB8-A6EA-D501933F566A}" dt="2024-04-17T13:12:15.930" v="694" actId="6549"/>
          <ac:spMkLst>
            <pc:docMk/>
            <pc:sldMk cId="0" sldId="307"/>
            <ac:spMk id="3" creationId="{93621125-020D-24A1-6113-19764F8853F1}"/>
          </ac:spMkLst>
        </pc:spChg>
        <pc:spChg chg="add del mod">
          <ac:chgData name="Ioannis Thermos" userId="0b87edb5547b8f91" providerId="LiveId" clId="{3E400AED-4449-4FB8-A6EA-D501933F566A}" dt="2024-04-17T13:12:29.304" v="698" actId="478"/>
          <ac:spMkLst>
            <pc:docMk/>
            <pc:sldMk cId="0" sldId="307"/>
            <ac:spMk id="5" creationId="{D44C45D3-3EFA-D6B6-264D-0CD10585686A}"/>
          </ac:spMkLst>
        </pc:spChg>
        <pc:spChg chg="del mod">
          <ac:chgData name="Ioannis Thermos" userId="0b87edb5547b8f91" providerId="LiveId" clId="{3E400AED-4449-4FB8-A6EA-D501933F566A}" dt="2024-04-17T13:12:18.885" v="695" actId="478"/>
          <ac:spMkLst>
            <pc:docMk/>
            <pc:sldMk cId="0" sldId="307"/>
            <ac:spMk id="11" creationId="{00000000-0000-0000-0000-000000000000}"/>
          </ac:spMkLst>
        </pc:spChg>
        <pc:picChg chg="mod">
          <ac:chgData name="Ioannis Thermos" userId="0b87edb5547b8f91" providerId="LiveId" clId="{3E400AED-4449-4FB8-A6EA-D501933F566A}" dt="2024-04-17T13:12:23.654" v="696" actId="1076"/>
          <ac:picMkLst>
            <pc:docMk/>
            <pc:sldMk cId="0" sldId="307"/>
            <ac:picMk id="12" creationId="{00000000-0000-0000-0000-000000000000}"/>
          </ac:picMkLst>
        </pc:picChg>
      </pc:sldChg>
      <pc:sldChg chg="modSp mod">
        <pc:chgData name="Ioannis Thermos" userId="0b87edb5547b8f91" providerId="LiveId" clId="{3E400AED-4449-4FB8-A6EA-D501933F566A}" dt="2024-04-17T12:45:21.246" v="255" actId="14100"/>
        <pc:sldMkLst>
          <pc:docMk/>
          <pc:sldMk cId="0" sldId="308"/>
        </pc:sldMkLst>
        <pc:spChg chg="mod">
          <ac:chgData name="Ioannis Thermos" userId="0b87edb5547b8f91" providerId="LiveId" clId="{3E400AED-4449-4FB8-A6EA-D501933F566A}" dt="2024-04-17T12:45:21.246" v="255" actId="14100"/>
          <ac:spMkLst>
            <pc:docMk/>
            <pc:sldMk cId="0" sldId="308"/>
            <ac:spMk id="113" creationId="{00000000-0000-0000-0000-000000000000}"/>
          </ac:spMkLst>
        </pc:spChg>
      </pc:sldChg>
      <pc:sldChg chg="modSp mod">
        <pc:chgData name="Ioannis Thermos" userId="0b87edb5547b8f91" providerId="LiveId" clId="{3E400AED-4449-4FB8-A6EA-D501933F566A}" dt="2024-04-17T13:12:43.084" v="702" actId="20577"/>
        <pc:sldMkLst>
          <pc:docMk/>
          <pc:sldMk cId="0" sldId="310"/>
        </pc:sldMkLst>
        <pc:spChg chg="mod">
          <ac:chgData name="Ioannis Thermos" userId="0b87edb5547b8f91" providerId="LiveId" clId="{3E400AED-4449-4FB8-A6EA-D501933F566A}" dt="2024-04-17T13:12:43.084" v="702" actId="20577"/>
          <ac:spMkLst>
            <pc:docMk/>
            <pc:sldMk cId="0" sldId="310"/>
            <ac:spMk id="110" creationId="{00000000-0000-0000-0000-000000000000}"/>
          </ac:spMkLst>
        </pc:spChg>
      </pc:sldChg>
      <pc:sldChg chg="modSp mod">
        <pc:chgData name="Ioannis Thermos" userId="0b87edb5547b8f91" providerId="LiveId" clId="{3E400AED-4449-4FB8-A6EA-D501933F566A}" dt="2024-04-17T13:12:55.085" v="707" actId="14100"/>
        <pc:sldMkLst>
          <pc:docMk/>
          <pc:sldMk cId="0" sldId="311"/>
        </pc:sldMkLst>
        <pc:spChg chg="mod">
          <ac:chgData name="Ioannis Thermos" userId="0b87edb5547b8f91" providerId="LiveId" clId="{3E400AED-4449-4FB8-A6EA-D501933F566A}" dt="2024-04-17T12:46:11.216" v="271" actId="255"/>
          <ac:spMkLst>
            <pc:docMk/>
            <pc:sldMk cId="0" sldId="311"/>
            <ac:spMk id="106" creationId="{00000000-0000-0000-0000-000000000000}"/>
          </ac:spMkLst>
        </pc:spChg>
        <pc:spChg chg="mod">
          <ac:chgData name="Ioannis Thermos" userId="0b87edb5547b8f91" providerId="LiveId" clId="{3E400AED-4449-4FB8-A6EA-D501933F566A}" dt="2024-04-17T13:12:55.085" v="707" actId="14100"/>
          <ac:spMkLst>
            <pc:docMk/>
            <pc:sldMk cId="0" sldId="311"/>
            <ac:spMk id="112" creationId="{00000000-0000-0000-0000-000000000000}"/>
          </ac:spMkLst>
        </pc:spChg>
        <pc:spChg chg="mod">
          <ac:chgData name="Ioannis Thermos" userId="0b87edb5547b8f91" providerId="LiveId" clId="{3E400AED-4449-4FB8-A6EA-D501933F566A}" dt="2024-04-17T12:46:01.956" v="268" actId="1076"/>
          <ac:spMkLst>
            <pc:docMk/>
            <pc:sldMk cId="0" sldId="311"/>
            <ac:spMk id="113" creationId="{00000000-0000-0000-0000-000000000000}"/>
          </ac:spMkLst>
        </pc:spChg>
      </pc:sldChg>
      <pc:sldChg chg="modSp mod">
        <pc:chgData name="Ioannis Thermos" userId="0b87edb5547b8f91" providerId="LiveId" clId="{3E400AED-4449-4FB8-A6EA-D501933F566A}" dt="2024-04-17T13:13:04.227" v="712" actId="20577"/>
        <pc:sldMkLst>
          <pc:docMk/>
          <pc:sldMk cId="0" sldId="312"/>
        </pc:sldMkLst>
        <pc:spChg chg="mod">
          <ac:chgData name="Ioannis Thermos" userId="0b87edb5547b8f91" providerId="LiveId" clId="{3E400AED-4449-4FB8-A6EA-D501933F566A}" dt="2024-04-17T13:13:04.227" v="712" actId="20577"/>
          <ac:spMkLst>
            <pc:docMk/>
            <pc:sldMk cId="0" sldId="312"/>
            <ac:spMk id="112" creationId="{00000000-0000-0000-0000-000000000000}"/>
          </ac:spMkLst>
        </pc:spChg>
        <pc:spChg chg="mod">
          <ac:chgData name="Ioannis Thermos" userId="0b87edb5547b8f91" providerId="LiveId" clId="{3E400AED-4449-4FB8-A6EA-D501933F566A}" dt="2024-04-17T12:46:55.370" v="287" actId="20577"/>
          <ac:spMkLst>
            <pc:docMk/>
            <pc:sldMk cId="0" sldId="312"/>
            <ac:spMk id="113" creationId="{00000000-0000-0000-0000-000000000000}"/>
          </ac:spMkLst>
        </pc:spChg>
      </pc:sldChg>
      <pc:sldChg chg="modSp mod">
        <pc:chgData name="Ioannis Thermos" userId="0b87edb5547b8f91" providerId="LiveId" clId="{3E400AED-4449-4FB8-A6EA-D501933F566A}" dt="2024-04-17T13:13:21.824" v="722" actId="1076"/>
        <pc:sldMkLst>
          <pc:docMk/>
          <pc:sldMk cId="0" sldId="313"/>
        </pc:sldMkLst>
        <pc:spChg chg="mod">
          <ac:chgData name="Ioannis Thermos" userId="0b87edb5547b8f91" providerId="LiveId" clId="{3E400AED-4449-4FB8-A6EA-D501933F566A}" dt="2024-04-17T13:13:21.824" v="722" actId="1076"/>
          <ac:spMkLst>
            <pc:docMk/>
            <pc:sldMk cId="0" sldId="313"/>
            <ac:spMk id="112" creationId="{00000000-0000-0000-0000-000000000000}"/>
          </ac:spMkLst>
        </pc:spChg>
        <pc:spChg chg="mod">
          <ac:chgData name="Ioannis Thermos" userId="0b87edb5547b8f91" providerId="LiveId" clId="{3E400AED-4449-4FB8-A6EA-D501933F566A}" dt="2024-04-17T12:47:23.736" v="305" actId="1076"/>
          <ac:spMkLst>
            <pc:docMk/>
            <pc:sldMk cId="0" sldId="313"/>
            <ac:spMk id="113" creationId="{00000000-0000-0000-0000-000000000000}"/>
          </ac:spMkLst>
        </pc:spChg>
      </pc:sldChg>
      <pc:sldChg chg="modSp mod">
        <pc:chgData name="Ioannis Thermos" userId="0b87edb5547b8f91" providerId="LiveId" clId="{3E400AED-4449-4FB8-A6EA-D501933F566A}" dt="2024-04-17T12:48:08.606" v="315" actId="255"/>
        <pc:sldMkLst>
          <pc:docMk/>
          <pc:sldMk cId="0" sldId="314"/>
        </pc:sldMkLst>
        <pc:spChg chg="mod">
          <ac:chgData name="Ioannis Thermos" userId="0b87edb5547b8f91" providerId="LiveId" clId="{3E400AED-4449-4FB8-A6EA-D501933F566A}" dt="2024-04-17T12:48:08.606" v="315" actId="255"/>
          <ac:spMkLst>
            <pc:docMk/>
            <pc:sldMk cId="0" sldId="314"/>
            <ac:spMk id="107" creationId="{00000000-0000-0000-0000-000000000000}"/>
          </ac:spMkLst>
        </pc:spChg>
        <pc:spChg chg="mod">
          <ac:chgData name="Ioannis Thermos" userId="0b87edb5547b8f91" providerId="LiveId" clId="{3E400AED-4449-4FB8-A6EA-D501933F566A}" dt="2024-04-17T12:48:02.175" v="314" actId="20577"/>
          <ac:spMkLst>
            <pc:docMk/>
            <pc:sldMk cId="0" sldId="314"/>
            <ac:spMk id="113" creationId="{00000000-0000-0000-0000-000000000000}"/>
          </ac:spMkLst>
        </pc:spChg>
        <pc:spChg chg="mod">
          <ac:chgData name="Ioannis Thermos" userId="0b87edb5547b8f91" providerId="LiveId" clId="{3E400AED-4449-4FB8-A6EA-D501933F566A}" dt="2024-04-17T12:47:39.562" v="309" actId="1076"/>
          <ac:spMkLst>
            <pc:docMk/>
            <pc:sldMk cId="0" sldId="314"/>
            <ac:spMk id="114" creationId="{00000000-0000-0000-0000-000000000000}"/>
          </ac:spMkLst>
        </pc:spChg>
      </pc:sldChg>
      <pc:sldChg chg="modSp mod">
        <pc:chgData name="Ioannis Thermos" userId="0b87edb5547b8f91" providerId="LiveId" clId="{3E400AED-4449-4FB8-A6EA-D501933F566A}" dt="2024-04-17T12:48:36.007" v="323" actId="255"/>
        <pc:sldMkLst>
          <pc:docMk/>
          <pc:sldMk cId="0" sldId="315"/>
        </pc:sldMkLst>
        <pc:spChg chg="mod">
          <ac:chgData name="Ioannis Thermos" userId="0b87edb5547b8f91" providerId="LiveId" clId="{3E400AED-4449-4FB8-A6EA-D501933F566A}" dt="2024-04-17T12:48:36.007" v="323" actId="255"/>
          <ac:spMkLst>
            <pc:docMk/>
            <pc:sldMk cId="0" sldId="315"/>
            <ac:spMk id="107" creationId="{00000000-0000-0000-0000-000000000000}"/>
          </ac:spMkLst>
        </pc:spChg>
        <pc:spChg chg="mod">
          <ac:chgData name="Ioannis Thermos" userId="0b87edb5547b8f91" providerId="LiveId" clId="{3E400AED-4449-4FB8-A6EA-D501933F566A}" dt="2024-04-17T12:48:26.517" v="321" actId="1076"/>
          <ac:spMkLst>
            <pc:docMk/>
            <pc:sldMk cId="0" sldId="315"/>
            <ac:spMk id="113" creationId="{00000000-0000-0000-0000-000000000000}"/>
          </ac:spMkLst>
        </pc:spChg>
        <pc:spChg chg="mod">
          <ac:chgData name="Ioannis Thermos" userId="0b87edb5547b8f91" providerId="LiveId" clId="{3E400AED-4449-4FB8-A6EA-D501933F566A}" dt="2024-04-17T12:48:29.296" v="322" actId="14100"/>
          <ac:spMkLst>
            <pc:docMk/>
            <pc:sldMk cId="0" sldId="315"/>
            <ac:spMk id="114" creationId="{00000000-0000-0000-0000-000000000000}"/>
          </ac:spMkLst>
        </pc:spChg>
      </pc:sldChg>
      <pc:sldChg chg="modSp mod">
        <pc:chgData name="Ioannis Thermos" userId="0b87edb5547b8f91" providerId="LiveId" clId="{3E400AED-4449-4FB8-A6EA-D501933F566A}" dt="2024-04-17T12:48:53.755" v="327" actId="255"/>
        <pc:sldMkLst>
          <pc:docMk/>
          <pc:sldMk cId="0" sldId="316"/>
        </pc:sldMkLst>
        <pc:spChg chg="mod">
          <ac:chgData name="Ioannis Thermos" userId="0b87edb5547b8f91" providerId="LiveId" clId="{3E400AED-4449-4FB8-A6EA-D501933F566A}" dt="2024-04-17T12:48:53.755" v="327" actId="255"/>
          <ac:spMkLst>
            <pc:docMk/>
            <pc:sldMk cId="0" sldId="316"/>
            <ac:spMk id="107" creationId="{00000000-0000-0000-0000-000000000000}"/>
          </ac:spMkLst>
        </pc:spChg>
        <pc:spChg chg="mod">
          <ac:chgData name="Ioannis Thermos" userId="0b87edb5547b8f91" providerId="LiveId" clId="{3E400AED-4449-4FB8-A6EA-D501933F566A}" dt="2024-04-17T12:48:45.586" v="325" actId="1076"/>
          <ac:spMkLst>
            <pc:docMk/>
            <pc:sldMk cId="0" sldId="316"/>
            <ac:spMk id="113" creationId="{00000000-0000-0000-0000-000000000000}"/>
          </ac:spMkLst>
        </pc:spChg>
        <pc:spChg chg="mod">
          <ac:chgData name="Ioannis Thermos" userId="0b87edb5547b8f91" providerId="LiveId" clId="{3E400AED-4449-4FB8-A6EA-D501933F566A}" dt="2024-04-17T12:48:48.676" v="326" actId="14100"/>
          <ac:spMkLst>
            <pc:docMk/>
            <pc:sldMk cId="0" sldId="316"/>
            <ac:spMk id="114" creationId="{00000000-0000-0000-0000-000000000000}"/>
          </ac:spMkLst>
        </pc:spChg>
      </pc:sldChg>
      <pc:sldChg chg="modSp mod">
        <pc:chgData name="Ioannis Thermos" userId="0b87edb5547b8f91" providerId="LiveId" clId="{3E400AED-4449-4FB8-A6EA-D501933F566A}" dt="2024-04-17T12:49:48.027" v="329" actId="122"/>
        <pc:sldMkLst>
          <pc:docMk/>
          <pc:sldMk cId="0" sldId="317"/>
        </pc:sldMkLst>
        <pc:spChg chg="mod">
          <ac:chgData name="Ioannis Thermos" userId="0b87edb5547b8f91" providerId="LiveId" clId="{3E400AED-4449-4FB8-A6EA-D501933F566A}" dt="2024-04-17T12:49:48.027" v="329" actId="122"/>
          <ac:spMkLst>
            <pc:docMk/>
            <pc:sldMk cId="0" sldId="317"/>
            <ac:spMk id="112" creationId="{00000000-0000-0000-0000-000000000000}"/>
          </ac:spMkLst>
        </pc:spChg>
      </pc:sldChg>
      <pc:sldChg chg="modSp mod">
        <pc:chgData name="Ioannis Thermos" userId="0b87edb5547b8f91" providerId="LiveId" clId="{3E400AED-4449-4FB8-A6EA-D501933F566A}" dt="2024-04-17T12:50:10.280" v="334" actId="1076"/>
        <pc:sldMkLst>
          <pc:docMk/>
          <pc:sldMk cId="0" sldId="318"/>
        </pc:sldMkLst>
        <pc:spChg chg="mod">
          <ac:chgData name="Ioannis Thermos" userId="0b87edb5547b8f91" providerId="LiveId" clId="{3E400AED-4449-4FB8-A6EA-D501933F566A}" dt="2024-04-17T12:50:10.280" v="334" actId="1076"/>
          <ac:spMkLst>
            <pc:docMk/>
            <pc:sldMk cId="0" sldId="318"/>
            <ac:spMk id="106" creationId="{00000000-0000-0000-0000-000000000000}"/>
          </ac:spMkLst>
        </pc:spChg>
        <pc:spChg chg="mod">
          <ac:chgData name="Ioannis Thermos" userId="0b87edb5547b8f91" providerId="LiveId" clId="{3E400AED-4449-4FB8-A6EA-D501933F566A}" dt="2024-04-17T12:50:00.085" v="331" actId="1076"/>
          <ac:spMkLst>
            <pc:docMk/>
            <pc:sldMk cId="0" sldId="318"/>
            <ac:spMk id="112" creationId="{00000000-0000-0000-0000-000000000000}"/>
          </ac:spMkLst>
        </pc:spChg>
      </pc:sldChg>
      <pc:sldChg chg="modSp mod">
        <pc:chgData name="Ioannis Thermos" userId="0b87edb5547b8f91" providerId="LiveId" clId="{3E400AED-4449-4FB8-A6EA-D501933F566A}" dt="2024-04-17T12:50:27.067" v="338" actId="1076"/>
        <pc:sldMkLst>
          <pc:docMk/>
          <pc:sldMk cId="0" sldId="319"/>
        </pc:sldMkLst>
        <pc:spChg chg="mod">
          <ac:chgData name="Ioannis Thermos" userId="0b87edb5547b8f91" providerId="LiveId" clId="{3E400AED-4449-4FB8-A6EA-D501933F566A}" dt="2024-04-17T12:50:27.067" v="338" actId="1076"/>
          <ac:spMkLst>
            <pc:docMk/>
            <pc:sldMk cId="0" sldId="319"/>
            <ac:spMk id="11" creationId="{ABD72C3E-D3B6-4A53-A23B-5E681D1F16C8}"/>
          </ac:spMkLst>
        </pc:spChg>
        <pc:spChg chg="mod">
          <ac:chgData name="Ioannis Thermos" userId="0b87edb5547b8f91" providerId="LiveId" clId="{3E400AED-4449-4FB8-A6EA-D501933F566A}" dt="2024-04-17T12:50:19.894" v="336" actId="14100"/>
          <ac:spMkLst>
            <pc:docMk/>
            <pc:sldMk cId="0" sldId="319"/>
            <ac:spMk id="106" creationId="{00000000-0000-0000-0000-000000000000}"/>
          </ac:spMkLst>
        </pc:spChg>
      </pc:sldChg>
      <pc:sldChg chg="modSp mod">
        <pc:chgData name="Ioannis Thermos" userId="0b87edb5547b8f91" providerId="LiveId" clId="{3E400AED-4449-4FB8-A6EA-D501933F566A}" dt="2024-04-17T13:13:52.914" v="723" actId="20577"/>
        <pc:sldMkLst>
          <pc:docMk/>
          <pc:sldMk cId="0" sldId="320"/>
        </pc:sldMkLst>
        <pc:spChg chg="mod">
          <ac:chgData name="Ioannis Thermos" userId="0b87edb5547b8f91" providerId="LiveId" clId="{3E400AED-4449-4FB8-A6EA-D501933F566A}" dt="2024-04-17T13:13:52.914" v="723" actId="20577"/>
          <ac:spMkLst>
            <pc:docMk/>
            <pc:sldMk cId="0" sldId="320"/>
            <ac:spMk id="11" creationId="{924DAB01-7F0B-4B15-AFB6-65884AB37D27}"/>
          </ac:spMkLst>
        </pc:spChg>
        <pc:spChg chg="mod">
          <ac:chgData name="Ioannis Thermos" userId="0b87edb5547b8f91" providerId="LiveId" clId="{3E400AED-4449-4FB8-A6EA-D501933F566A}" dt="2024-04-17T12:50:39.245" v="342" actId="14100"/>
          <ac:spMkLst>
            <pc:docMk/>
            <pc:sldMk cId="0" sldId="320"/>
            <ac:spMk id="106" creationId="{00000000-0000-0000-0000-000000000000}"/>
          </ac:spMkLst>
        </pc:spChg>
      </pc:sldChg>
      <pc:sldChg chg="modSp mod">
        <pc:chgData name="Ioannis Thermos" userId="0b87edb5547b8f91" providerId="LiveId" clId="{3E400AED-4449-4FB8-A6EA-D501933F566A}" dt="2024-04-17T12:51:06.628" v="344" actId="1076"/>
        <pc:sldMkLst>
          <pc:docMk/>
          <pc:sldMk cId="0" sldId="321"/>
        </pc:sldMkLst>
        <pc:spChg chg="mod">
          <ac:chgData name="Ioannis Thermos" userId="0b87edb5547b8f91" providerId="LiveId" clId="{3E400AED-4449-4FB8-A6EA-D501933F566A}" dt="2024-04-17T12:51:06.628" v="344" actId="1076"/>
          <ac:spMkLst>
            <pc:docMk/>
            <pc:sldMk cId="0" sldId="321"/>
            <ac:spMk id="114" creationId="{BDEAA3E5-1E5C-41A9-8173-906CE6C2E888}"/>
          </ac:spMkLst>
        </pc:spChg>
      </pc:sldChg>
      <pc:sldChg chg="modSp mod">
        <pc:chgData name="Ioannis Thermos" userId="0b87edb5547b8f91" providerId="LiveId" clId="{3E400AED-4449-4FB8-A6EA-D501933F566A}" dt="2024-04-17T12:54:30.134" v="417" actId="14100"/>
        <pc:sldMkLst>
          <pc:docMk/>
          <pc:sldMk cId="0" sldId="322"/>
        </pc:sldMkLst>
        <pc:spChg chg="mod">
          <ac:chgData name="Ioannis Thermos" userId="0b87edb5547b8f91" providerId="LiveId" clId="{3E400AED-4449-4FB8-A6EA-D501933F566A}" dt="2024-04-17T12:54:30.134" v="417" actId="14100"/>
          <ac:spMkLst>
            <pc:docMk/>
            <pc:sldMk cId="0" sldId="322"/>
            <ac:spMk id="126" creationId="{00000000-0000-0000-0000-000000000000}"/>
          </ac:spMkLst>
        </pc:spChg>
        <pc:spChg chg="mod">
          <ac:chgData name="Ioannis Thermos" userId="0b87edb5547b8f91" providerId="LiveId" clId="{3E400AED-4449-4FB8-A6EA-D501933F566A}" dt="2024-04-17T12:53:57.304" v="409" actId="14100"/>
          <ac:spMkLst>
            <pc:docMk/>
            <pc:sldMk cId="0" sldId="322"/>
            <ac:spMk id="128" creationId="{00000000-0000-0000-0000-000000000000}"/>
          </ac:spMkLst>
        </pc:spChg>
        <pc:spChg chg="mod">
          <ac:chgData name="Ioannis Thermos" userId="0b87edb5547b8f91" providerId="LiveId" clId="{3E400AED-4449-4FB8-A6EA-D501933F566A}" dt="2024-04-17T12:53:35.820" v="372" actId="6549"/>
          <ac:spMkLst>
            <pc:docMk/>
            <pc:sldMk cId="0" sldId="322"/>
            <ac:spMk id="129" creationId="{00000000-0000-0000-0000-000000000000}"/>
          </ac:spMkLst>
        </pc:spChg>
        <pc:grpChg chg="mod">
          <ac:chgData name="Ioannis Thermos" userId="0b87edb5547b8f91" providerId="LiveId" clId="{3E400AED-4449-4FB8-A6EA-D501933F566A}" dt="2024-04-17T12:52:26.444" v="367" actId="1076"/>
          <ac:grpSpMkLst>
            <pc:docMk/>
            <pc:sldMk cId="0" sldId="322"/>
            <ac:grpSpMk id="130" creationId="{00000000-0000-0000-0000-000000000000}"/>
          </ac:grpSpMkLst>
        </pc:grpChg>
      </pc:sldChg>
      <pc:sldChg chg="modSp mod">
        <pc:chgData name="Ioannis Thermos" userId="0b87edb5547b8f91" providerId="LiveId" clId="{3E400AED-4449-4FB8-A6EA-D501933F566A}" dt="2024-04-17T12:55:51.025" v="437" actId="20577"/>
        <pc:sldMkLst>
          <pc:docMk/>
          <pc:sldMk cId="0" sldId="323"/>
        </pc:sldMkLst>
        <pc:spChg chg="mod">
          <ac:chgData name="Ioannis Thermos" userId="0b87edb5547b8f91" providerId="LiveId" clId="{3E400AED-4449-4FB8-A6EA-D501933F566A}" dt="2024-04-17T12:55:51.025" v="437" actId="20577"/>
          <ac:spMkLst>
            <pc:docMk/>
            <pc:sldMk cId="0" sldId="323"/>
            <ac:spMk id="120" creationId="{00000000-0000-0000-0000-000000000000}"/>
          </ac:spMkLst>
        </pc:spChg>
        <pc:spChg chg="mod">
          <ac:chgData name="Ioannis Thermos" userId="0b87edb5547b8f91" providerId="LiveId" clId="{3E400AED-4449-4FB8-A6EA-D501933F566A}" dt="2024-04-17T12:54:54.510" v="435" actId="20577"/>
          <ac:spMkLst>
            <pc:docMk/>
            <pc:sldMk cId="0" sldId="323"/>
            <ac:spMk id="121" creationId="{00000000-0000-0000-0000-000000000000}"/>
          </ac:spMkLst>
        </pc:spChg>
      </pc:sldChg>
      <pc:sldChg chg="delSp modSp mod">
        <pc:chgData name="Ioannis Thermos" userId="0b87edb5547b8f91" providerId="LiveId" clId="{3E400AED-4449-4FB8-A6EA-D501933F566A}" dt="2024-04-17T12:57:09.114" v="458" actId="1076"/>
        <pc:sldMkLst>
          <pc:docMk/>
          <pc:sldMk cId="0" sldId="325"/>
        </pc:sldMkLst>
        <pc:spChg chg="mod">
          <ac:chgData name="Ioannis Thermos" userId="0b87edb5547b8f91" providerId="LiveId" clId="{3E400AED-4449-4FB8-A6EA-D501933F566A}" dt="2024-04-17T12:57:09.114" v="458" actId="1076"/>
          <ac:spMkLst>
            <pc:docMk/>
            <pc:sldMk cId="0" sldId="325"/>
            <ac:spMk id="106" creationId="{00000000-0000-0000-0000-000000000000}"/>
          </ac:spMkLst>
        </pc:spChg>
        <pc:spChg chg="mod">
          <ac:chgData name="Ioannis Thermos" userId="0b87edb5547b8f91" providerId="LiveId" clId="{3E400AED-4449-4FB8-A6EA-D501933F566A}" dt="2024-04-17T12:57:06.174" v="457" actId="1076"/>
          <ac:spMkLst>
            <pc:docMk/>
            <pc:sldMk cId="0" sldId="325"/>
            <ac:spMk id="112" creationId="{00000000-0000-0000-0000-000000000000}"/>
          </ac:spMkLst>
        </pc:spChg>
        <pc:spChg chg="del">
          <ac:chgData name="Ioannis Thermos" userId="0b87edb5547b8f91" providerId="LiveId" clId="{3E400AED-4449-4FB8-A6EA-D501933F566A}" dt="2024-04-17T12:56:38.158" v="439" actId="478"/>
          <ac:spMkLst>
            <pc:docMk/>
            <pc:sldMk cId="0" sldId="325"/>
            <ac:spMk id="113" creationId="{00000000-0000-0000-0000-000000000000}"/>
          </ac:spMkLst>
        </pc:spChg>
      </pc:sldChg>
      <pc:sldChg chg="delSp modSp mod">
        <pc:chgData name="Ioannis Thermos" userId="0b87edb5547b8f91" providerId="LiveId" clId="{3E400AED-4449-4FB8-A6EA-D501933F566A}" dt="2024-04-17T12:57:26.477" v="462" actId="1076"/>
        <pc:sldMkLst>
          <pc:docMk/>
          <pc:sldMk cId="0" sldId="326"/>
        </pc:sldMkLst>
        <pc:spChg chg="mod">
          <ac:chgData name="Ioannis Thermos" userId="0b87edb5547b8f91" providerId="LiveId" clId="{3E400AED-4449-4FB8-A6EA-D501933F566A}" dt="2024-04-17T12:57:26.477" v="462" actId="1076"/>
          <ac:spMkLst>
            <pc:docMk/>
            <pc:sldMk cId="0" sldId="326"/>
            <ac:spMk id="112" creationId="{00000000-0000-0000-0000-000000000000}"/>
          </ac:spMkLst>
        </pc:spChg>
        <pc:spChg chg="del">
          <ac:chgData name="Ioannis Thermos" userId="0b87edb5547b8f91" providerId="LiveId" clId="{3E400AED-4449-4FB8-A6EA-D501933F566A}" dt="2024-04-17T12:57:19.854" v="460" actId="478"/>
          <ac:spMkLst>
            <pc:docMk/>
            <pc:sldMk cId="0" sldId="326"/>
            <ac:spMk id="113" creationId="{00000000-0000-0000-0000-000000000000}"/>
          </ac:spMkLst>
        </pc:spChg>
      </pc:sldChg>
      <pc:sldChg chg="addSp delSp modSp mod">
        <pc:chgData name="Ioannis Thermos" userId="0b87edb5547b8f91" providerId="LiveId" clId="{3E400AED-4449-4FB8-A6EA-D501933F566A}" dt="2024-04-17T12:58:20.925" v="478" actId="1076"/>
        <pc:sldMkLst>
          <pc:docMk/>
          <pc:sldMk cId="0" sldId="327"/>
        </pc:sldMkLst>
        <pc:spChg chg="add del mod">
          <ac:chgData name="Ioannis Thermos" userId="0b87edb5547b8f91" providerId="LiveId" clId="{3E400AED-4449-4FB8-A6EA-D501933F566A}" dt="2024-04-17T12:57:51.609" v="473" actId="478"/>
          <ac:spMkLst>
            <pc:docMk/>
            <pc:sldMk cId="0" sldId="327"/>
            <ac:spMk id="3" creationId="{22C64B3A-4CAD-0386-AF50-04EEF00C9EEC}"/>
          </ac:spMkLst>
        </pc:spChg>
        <pc:spChg chg="add mod">
          <ac:chgData name="Ioannis Thermos" userId="0b87edb5547b8f91" providerId="LiveId" clId="{3E400AED-4449-4FB8-A6EA-D501933F566A}" dt="2024-04-17T12:57:49.764" v="471"/>
          <ac:spMkLst>
            <pc:docMk/>
            <pc:sldMk cId="0" sldId="327"/>
            <ac:spMk id="4" creationId="{02B17727-3C7A-8B91-140B-66F0482A33D0}"/>
          </ac:spMkLst>
        </pc:spChg>
        <pc:spChg chg="add mod">
          <ac:chgData name="Ioannis Thermos" userId="0b87edb5547b8f91" providerId="LiveId" clId="{3E400AED-4449-4FB8-A6EA-D501933F566A}" dt="2024-04-17T12:58:20.925" v="478" actId="1076"/>
          <ac:spMkLst>
            <pc:docMk/>
            <pc:sldMk cId="0" sldId="327"/>
            <ac:spMk id="6" creationId="{956D14EF-AA06-7BC2-ACA1-535D55E48637}"/>
          </ac:spMkLst>
        </pc:spChg>
        <pc:spChg chg="mod">
          <ac:chgData name="Ioannis Thermos" userId="0b87edb5547b8f91" providerId="LiveId" clId="{3E400AED-4449-4FB8-A6EA-D501933F566A}" dt="2024-04-17T12:57:38.845" v="465" actId="1076"/>
          <ac:spMkLst>
            <pc:docMk/>
            <pc:sldMk cId="0" sldId="327"/>
            <ac:spMk id="106" creationId="{00000000-0000-0000-0000-000000000000}"/>
          </ac:spMkLst>
        </pc:spChg>
        <pc:spChg chg="del">
          <ac:chgData name="Ioannis Thermos" userId="0b87edb5547b8f91" providerId="LiveId" clId="{3E400AED-4449-4FB8-A6EA-D501933F566A}" dt="2024-04-17T12:57:42.534" v="467" actId="478"/>
          <ac:spMkLst>
            <pc:docMk/>
            <pc:sldMk cId="0" sldId="327"/>
            <ac:spMk id="112" creationId="{00000000-0000-0000-0000-000000000000}"/>
          </ac:spMkLst>
        </pc:spChg>
        <pc:spChg chg="del">
          <ac:chgData name="Ioannis Thermos" userId="0b87edb5547b8f91" providerId="LiveId" clId="{3E400AED-4449-4FB8-A6EA-D501933F566A}" dt="2024-04-17T12:57:41.145" v="466" actId="478"/>
          <ac:spMkLst>
            <pc:docMk/>
            <pc:sldMk cId="0" sldId="327"/>
            <ac:spMk id="113" creationId="{00000000-0000-0000-0000-000000000000}"/>
          </ac:spMkLst>
        </pc:spChg>
      </pc:sldChg>
      <pc:sldChg chg="modSp mod">
        <pc:chgData name="Ioannis Thermos" userId="0b87edb5547b8f91" providerId="LiveId" clId="{3E400AED-4449-4FB8-A6EA-D501933F566A}" dt="2024-04-17T12:58:28.805" v="489" actId="20577"/>
        <pc:sldMkLst>
          <pc:docMk/>
          <pc:sldMk cId="0" sldId="328"/>
        </pc:sldMkLst>
        <pc:spChg chg="mod">
          <ac:chgData name="Ioannis Thermos" userId="0b87edb5547b8f91" providerId="LiveId" clId="{3E400AED-4449-4FB8-A6EA-D501933F566A}" dt="2024-04-17T12:58:28.805" v="489" actId="20577"/>
          <ac:spMkLst>
            <pc:docMk/>
            <pc:sldMk cId="0" sldId="328"/>
            <ac:spMk id="10" creationId="{00000000-0000-0000-0000-000000000000}"/>
          </ac:spMkLst>
        </pc:spChg>
      </pc:sldChg>
      <pc:sldChg chg="modSp mod">
        <pc:chgData name="Ioannis Thermos" userId="0b87edb5547b8f91" providerId="LiveId" clId="{3E400AED-4449-4FB8-A6EA-D501933F566A}" dt="2024-04-17T12:58:37.685" v="500" actId="20577"/>
        <pc:sldMkLst>
          <pc:docMk/>
          <pc:sldMk cId="0" sldId="329"/>
        </pc:sldMkLst>
        <pc:spChg chg="mod">
          <ac:chgData name="Ioannis Thermos" userId="0b87edb5547b8f91" providerId="LiveId" clId="{3E400AED-4449-4FB8-A6EA-D501933F566A}" dt="2024-04-17T12:58:37.685" v="500" actId="20577"/>
          <ac:spMkLst>
            <pc:docMk/>
            <pc:sldMk cId="0" sldId="329"/>
            <ac:spMk id="11" creationId="{00000000-0000-0000-0000-000000000000}"/>
          </ac:spMkLst>
        </pc:spChg>
      </pc:sldChg>
      <pc:sldChg chg="modSp mod">
        <pc:chgData name="Ioannis Thermos" userId="0b87edb5547b8f91" providerId="LiveId" clId="{3E400AED-4449-4FB8-A6EA-D501933F566A}" dt="2024-04-17T12:58:43.776" v="511" actId="20577"/>
        <pc:sldMkLst>
          <pc:docMk/>
          <pc:sldMk cId="0" sldId="330"/>
        </pc:sldMkLst>
        <pc:spChg chg="mod">
          <ac:chgData name="Ioannis Thermos" userId="0b87edb5547b8f91" providerId="LiveId" clId="{3E400AED-4449-4FB8-A6EA-D501933F566A}" dt="2024-04-17T12:58:43.776" v="511" actId="20577"/>
          <ac:spMkLst>
            <pc:docMk/>
            <pc:sldMk cId="0" sldId="330"/>
            <ac:spMk id="12" creationId="{00000000-0000-0000-0000-000000000000}"/>
          </ac:spMkLst>
        </pc:spChg>
      </pc:sldChg>
      <pc:sldChg chg="modSp mod">
        <pc:chgData name="Ioannis Thermos" userId="0b87edb5547b8f91" providerId="LiveId" clId="{3E400AED-4449-4FB8-A6EA-D501933F566A}" dt="2024-04-17T12:58:49.872" v="522" actId="20577"/>
        <pc:sldMkLst>
          <pc:docMk/>
          <pc:sldMk cId="0" sldId="331"/>
        </pc:sldMkLst>
        <pc:spChg chg="mod">
          <ac:chgData name="Ioannis Thermos" userId="0b87edb5547b8f91" providerId="LiveId" clId="{3E400AED-4449-4FB8-A6EA-D501933F566A}" dt="2024-04-17T12:58:49.872" v="522" actId="20577"/>
          <ac:spMkLst>
            <pc:docMk/>
            <pc:sldMk cId="0" sldId="331"/>
            <ac:spMk id="12" creationId="{00000000-0000-0000-0000-000000000000}"/>
          </ac:spMkLst>
        </pc:spChg>
      </pc:sldChg>
      <pc:sldChg chg="modSp mod">
        <pc:chgData name="Ioannis Thermos" userId="0b87edb5547b8f91" providerId="LiveId" clId="{3E400AED-4449-4FB8-A6EA-D501933F566A}" dt="2024-04-17T12:59:14.529" v="525" actId="14100"/>
        <pc:sldMkLst>
          <pc:docMk/>
          <pc:sldMk cId="0" sldId="335"/>
        </pc:sldMkLst>
        <pc:spChg chg="mod">
          <ac:chgData name="Ioannis Thermos" userId="0b87edb5547b8f91" providerId="LiveId" clId="{3E400AED-4449-4FB8-A6EA-D501933F566A}" dt="2024-04-17T12:59:14.529" v="525" actId="14100"/>
          <ac:spMkLst>
            <pc:docMk/>
            <pc:sldMk cId="0" sldId="335"/>
            <ac:spMk id="106" creationId="{00000000-0000-0000-0000-000000000000}"/>
          </ac:spMkLst>
        </pc:spChg>
        <pc:spChg chg="mod">
          <ac:chgData name="Ioannis Thermos" userId="0b87edb5547b8f91" providerId="LiveId" clId="{3E400AED-4449-4FB8-A6EA-D501933F566A}" dt="2024-04-17T12:59:03.814" v="523" actId="14100"/>
          <ac:spMkLst>
            <pc:docMk/>
            <pc:sldMk cId="0" sldId="335"/>
            <ac:spMk id="114" creationId="{00000000-0000-0000-0000-000000000000}"/>
          </ac:spMkLst>
        </pc:spChg>
      </pc:sldChg>
      <pc:sldChg chg="modSp mod">
        <pc:chgData name="Ioannis Thermos" userId="0b87edb5547b8f91" providerId="LiveId" clId="{3E400AED-4449-4FB8-A6EA-D501933F566A}" dt="2024-04-17T12:59:42.452" v="529" actId="6549"/>
        <pc:sldMkLst>
          <pc:docMk/>
          <pc:sldMk cId="0" sldId="338"/>
        </pc:sldMkLst>
        <pc:spChg chg="mod">
          <ac:chgData name="Ioannis Thermos" userId="0b87edb5547b8f91" providerId="LiveId" clId="{3E400AED-4449-4FB8-A6EA-D501933F566A}" dt="2024-04-17T12:59:42.452" v="529" actId="6549"/>
          <ac:spMkLst>
            <pc:docMk/>
            <pc:sldMk cId="0" sldId="338"/>
            <ac:spMk id="106" creationId="{00000000-0000-0000-0000-000000000000}"/>
          </ac:spMkLst>
        </pc:spChg>
      </pc:sldChg>
      <pc:sldChg chg="modSp mod">
        <pc:chgData name="Ioannis Thermos" userId="0b87edb5547b8f91" providerId="LiveId" clId="{3E400AED-4449-4FB8-A6EA-D501933F566A}" dt="2024-04-17T12:59:50.184" v="531" actId="14100"/>
        <pc:sldMkLst>
          <pc:docMk/>
          <pc:sldMk cId="0" sldId="339"/>
        </pc:sldMkLst>
        <pc:spChg chg="mod">
          <ac:chgData name="Ioannis Thermos" userId="0b87edb5547b8f91" providerId="LiveId" clId="{3E400AED-4449-4FB8-A6EA-D501933F566A}" dt="2024-04-17T12:59:50.184" v="531" actId="14100"/>
          <ac:spMkLst>
            <pc:docMk/>
            <pc:sldMk cId="0" sldId="339"/>
            <ac:spMk id="106" creationId="{00000000-0000-0000-0000-000000000000}"/>
          </ac:spMkLst>
        </pc:spChg>
      </pc:sldChg>
      <pc:sldChg chg="modSp mod">
        <pc:chgData name="Ioannis Thermos" userId="0b87edb5547b8f91" providerId="LiveId" clId="{3E400AED-4449-4FB8-A6EA-D501933F566A}" dt="2024-04-17T13:00:59.444" v="552" actId="1076"/>
        <pc:sldMkLst>
          <pc:docMk/>
          <pc:sldMk cId="0" sldId="341"/>
        </pc:sldMkLst>
        <pc:spChg chg="mod">
          <ac:chgData name="Ioannis Thermos" userId="0b87edb5547b8f91" providerId="LiveId" clId="{3E400AED-4449-4FB8-A6EA-D501933F566A}" dt="2024-04-17T13:00:59.444" v="552" actId="1076"/>
          <ac:spMkLst>
            <pc:docMk/>
            <pc:sldMk cId="0" sldId="341"/>
            <ac:spMk id="112" creationId="{00000000-0000-0000-0000-000000000000}"/>
          </ac:spMkLst>
        </pc:spChg>
        <pc:picChg chg="mod">
          <ac:chgData name="Ioannis Thermos" userId="0b87edb5547b8f91" providerId="LiveId" clId="{3E400AED-4449-4FB8-A6EA-D501933F566A}" dt="2024-04-17T13:00:56.595" v="551" actId="1076"/>
          <ac:picMkLst>
            <pc:docMk/>
            <pc:sldMk cId="0" sldId="341"/>
            <ac:picMk id="111" creationId="{00000000-0000-0000-0000-000000000000}"/>
          </ac:picMkLst>
        </pc:picChg>
      </pc:sldChg>
      <pc:sldChg chg="modSp mod">
        <pc:chgData name="Ioannis Thermos" userId="0b87edb5547b8f91" providerId="LiveId" clId="{3E400AED-4449-4FB8-A6EA-D501933F566A}" dt="2024-04-17T13:01:32.178" v="559" actId="20577"/>
        <pc:sldMkLst>
          <pc:docMk/>
          <pc:sldMk cId="0" sldId="343"/>
        </pc:sldMkLst>
        <pc:spChg chg="mod">
          <ac:chgData name="Ioannis Thermos" userId="0b87edb5547b8f91" providerId="LiveId" clId="{3E400AED-4449-4FB8-A6EA-D501933F566A}" dt="2024-04-17T13:01:11.794" v="554" actId="122"/>
          <ac:spMkLst>
            <pc:docMk/>
            <pc:sldMk cId="0" sldId="343"/>
            <ac:spMk id="110" creationId="{00000000-0000-0000-0000-000000000000}"/>
          </ac:spMkLst>
        </pc:spChg>
        <pc:spChg chg="mod">
          <ac:chgData name="Ioannis Thermos" userId="0b87edb5547b8f91" providerId="LiveId" clId="{3E400AED-4449-4FB8-A6EA-D501933F566A}" dt="2024-04-17T13:01:32.178" v="559" actId="20577"/>
          <ac:spMkLst>
            <pc:docMk/>
            <pc:sldMk cId="0" sldId="343"/>
            <ac:spMk id="111" creationId="{00000000-0000-0000-0000-000000000000}"/>
          </ac:spMkLst>
        </pc:spChg>
      </pc:sldChg>
      <pc:sldChg chg="modSp mod">
        <pc:chgData name="Ioannis Thermos" userId="0b87edb5547b8f91" providerId="LiveId" clId="{3E400AED-4449-4FB8-A6EA-D501933F566A}" dt="2024-04-17T13:01:49.944" v="563" actId="14100"/>
        <pc:sldMkLst>
          <pc:docMk/>
          <pc:sldMk cId="0" sldId="344"/>
        </pc:sldMkLst>
        <pc:spChg chg="mod">
          <ac:chgData name="Ioannis Thermos" userId="0b87edb5547b8f91" providerId="LiveId" clId="{3E400AED-4449-4FB8-A6EA-D501933F566A}" dt="2024-04-17T13:01:39.204" v="560" actId="122"/>
          <ac:spMkLst>
            <pc:docMk/>
            <pc:sldMk cId="0" sldId="344"/>
            <ac:spMk id="110" creationId="{00000000-0000-0000-0000-000000000000}"/>
          </ac:spMkLst>
        </pc:spChg>
        <pc:spChg chg="mod">
          <ac:chgData name="Ioannis Thermos" userId="0b87edb5547b8f91" providerId="LiveId" clId="{3E400AED-4449-4FB8-A6EA-D501933F566A}" dt="2024-04-17T13:01:49.944" v="563" actId="14100"/>
          <ac:spMkLst>
            <pc:docMk/>
            <pc:sldMk cId="0" sldId="344"/>
            <ac:spMk id="111" creationId="{00000000-0000-0000-0000-000000000000}"/>
          </ac:spMkLst>
        </pc:spChg>
      </pc:sldChg>
      <pc:sldChg chg="modSp mod">
        <pc:chgData name="Ioannis Thermos" userId="0b87edb5547b8f91" providerId="LiveId" clId="{3E400AED-4449-4FB8-A6EA-D501933F566A}" dt="2024-04-17T13:07:39.130" v="651" actId="1076"/>
        <pc:sldMkLst>
          <pc:docMk/>
          <pc:sldMk cId="0" sldId="345"/>
        </pc:sldMkLst>
        <pc:spChg chg="mod">
          <ac:chgData name="Ioannis Thermos" userId="0b87edb5547b8f91" providerId="LiveId" clId="{3E400AED-4449-4FB8-A6EA-D501933F566A}" dt="2024-04-17T13:06:00.839" v="644" actId="20577"/>
          <ac:spMkLst>
            <pc:docMk/>
            <pc:sldMk cId="0" sldId="345"/>
            <ac:spMk id="8" creationId="{00000000-0000-0000-0000-000000000000}"/>
          </ac:spMkLst>
        </pc:spChg>
        <pc:spChg chg="mod">
          <ac:chgData name="Ioannis Thermos" userId="0b87edb5547b8f91" providerId="LiveId" clId="{3E400AED-4449-4FB8-A6EA-D501933F566A}" dt="2024-04-17T13:02:12.900" v="575" actId="14100"/>
          <ac:spMkLst>
            <pc:docMk/>
            <pc:sldMk cId="0" sldId="345"/>
            <ac:spMk id="16" creationId="{A486E00C-1C4D-4EC6-98CC-A8085F557BDD}"/>
          </ac:spMkLst>
        </pc:spChg>
        <pc:graphicFrameChg chg="mod modGraphic">
          <ac:chgData name="Ioannis Thermos" userId="0b87edb5547b8f91" providerId="LiveId" clId="{3E400AED-4449-4FB8-A6EA-D501933F566A}" dt="2024-04-17T13:07:39.130" v="651" actId="1076"/>
          <ac:graphicFrameMkLst>
            <pc:docMk/>
            <pc:sldMk cId="0" sldId="345"/>
            <ac:graphicFrameMk id="9" creationId="{00000000-0000-0000-0000-000000000000}"/>
          </ac:graphicFrameMkLst>
        </pc:graphicFrameChg>
        <pc:graphicFrameChg chg="mod modGraphic">
          <ac:chgData name="Ioannis Thermos" userId="0b87edb5547b8f91" providerId="LiveId" clId="{3E400AED-4449-4FB8-A6EA-D501933F566A}" dt="2024-04-17T13:07:31.194" v="650" actId="1076"/>
          <ac:graphicFrameMkLst>
            <pc:docMk/>
            <pc:sldMk cId="0" sldId="345"/>
            <ac:graphicFrameMk id="10" creationId="{00000000-0000-0000-0000-000000000000}"/>
          </ac:graphicFrameMkLst>
        </pc:graphicFrameChg>
      </pc:sldChg>
      <pc:sldChg chg="delSp modSp mod">
        <pc:chgData name="Ioannis Thermos" userId="0b87edb5547b8f91" providerId="LiveId" clId="{3E400AED-4449-4FB8-A6EA-D501933F566A}" dt="2024-04-17T13:06:55.664" v="649" actId="1076"/>
        <pc:sldMkLst>
          <pc:docMk/>
          <pc:sldMk cId="395312316" sldId="346"/>
        </pc:sldMkLst>
        <pc:spChg chg="mod">
          <ac:chgData name="Ioannis Thermos" userId="0b87edb5547b8f91" providerId="LiveId" clId="{3E400AED-4449-4FB8-A6EA-D501933F566A}" dt="2024-04-17T13:06:55.664" v="649" actId="1076"/>
          <ac:spMkLst>
            <pc:docMk/>
            <pc:sldMk cId="395312316" sldId="346"/>
            <ac:spMk id="2" creationId="{7072B9A8-76C6-40C7-B5B7-3B82FFF891B2}"/>
          </ac:spMkLst>
        </pc:spChg>
        <pc:spChg chg="del">
          <ac:chgData name="Ioannis Thermos" userId="0b87edb5547b8f91" providerId="LiveId" clId="{3E400AED-4449-4FB8-A6EA-D501933F566A}" dt="2024-04-17T13:06:39.391" v="645" actId="478"/>
          <ac:spMkLst>
            <pc:docMk/>
            <pc:sldMk cId="395312316" sldId="346"/>
            <ac:spMk id="4" creationId="{0E63A849-3ACE-4A33-849A-AA1240F6C0FB}"/>
          </ac:spMkLst>
        </pc:spChg>
        <pc:spChg chg="mod">
          <ac:chgData name="Ioannis Thermos" userId="0b87edb5547b8f91" providerId="LiveId" clId="{3E400AED-4449-4FB8-A6EA-D501933F566A}" dt="2024-04-17T13:06:44.595" v="646" actId="123"/>
          <ac:spMkLst>
            <pc:docMk/>
            <pc:sldMk cId="395312316" sldId="346"/>
            <ac:spMk id="8" creationId="{5D67A311-1842-47CE-85FA-34AE64198C78}"/>
          </ac:spMkLst>
        </pc:spChg>
      </pc:sldChg>
      <pc:sldChg chg="modSp mod">
        <pc:chgData name="Ioannis Thermos" userId="0b87edb5547b8f91" providerId="LiveId" clId="{3E400AED-4449-4FB8-A6EA-D501933F566A}" dt="2024-04-17T13:07:54.190" v="652" actId="123"/>
        <pc:sldMkLst>
          <pc:docMk/>
          <pc:sldMk cId="236376113" sldId="347"/>
        </pc:sldMkLst>
        <pc:spChg chg="mod">
          <ac:chgData name="Ioannis Thermos" userId="0b87edb5547b8f91" providerId="LiveId" clId="{3E400AED-4449-4FB8-A6EA-D501933F566A}" dt="2024-04-17T13:07:54.190" v="652" actId="123"/>
          <ac:spMkLst>
            <pc:docMk/>
            <pc:sldMk cId="236376113" sldId="347"/>
            <ac:spMk id="3" creationId="{8E2CC577-7647-4194-95D6-59B62A9017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30/04/2024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Επισκόπηση Επιλογές </a:t>
            </a:r>
            <a:r>
              <a:rPr lang="el-GR" dirty="0" err="1"/>
              <a:t>βιοκαυσίμων</a:t>
            </a:r>
            <a:endParaRPr lang="el-GR" dirty="0"/>
          </a:p>
        </p:txBody>
      </p:sp>
      <p:sp>
        <p:nvSpPr>
          <p:cNvPr id="4" name="Slide Number Placeholder 3"/>
          <p:cNvSpPr>
            <a:spLocks noGrp="1"/>
          </p:cNvSpPr>
          <p:nvPr>
            <p:ph type="sldNum" sz="quarter" idx="5"/>
          </p:nvPr>
        </p:nvSpPr>
        <p:spPr/>
        <p:txBody>
          <a:bodyPr/>
          <a:lstStyle/>
          <a:p>
            <a:fld id="{C6235AB5-D1E5-48C5-AA88-978DACDF2927}" type="slidenum">
              <a:rPr lang="en-GB" smtClean="0"/>
              <a:t>5</a:t>
            </a:fld>
            <a:endParaRPr lang="en-GB"/>
          </a:p>
        </p:txBody>
      </p:sp>
    </p:spTree>
    <p:extLst>
      <p:ext uri="{BB962C8B-B14F-4D97-AF65-F5344CB8AC3E}">
        <p14:creationId xmlns:p14="http://schemas.microsoft.com/office/powerpoint/2010/main" val="148935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Συμβατικό </a:t>
            </a:r>
            <a:r>
              <a:rPr lang="el-GR" dirty="0" err="1"/>
              <a:t>Βιοντίζελ</a:t>
            </a:r>
            <a:endParaRPr lang="el-GR" dirty="0"/>
          </a:p>
        </p:txBody>
      </p:sp>
      <p:sp>
        <p:nvSpPr>
          <p:cNvPr id="4" name="Slide Number Placeholder 3"/>
          <p:cNvSpPr>
            <a:spLocks noGrp="1"/>
          </p:cNvSpPr>
          <p:nvPr>
            <p:ph type="sldNum" sz="quarter" idx="5"/>
          </p:nvPr>
        </p:nvSpPr>
        <p:spPr/>
        <p:txBody>
          <a:bodyPr/>
          <a:lstStyle/>
          <a:p>
            <a:fld id="{C6235AB5-D1E5-48C5-AA88-978DACDF2927}" type="slidenum">
              <a:rPr lang="en-GB" smtClean="0"/>
              <a:t>6</a:t>
            </a:fld>
            <a:endParaRPr lang="en-GB"/>
          </a:p>
        </p:txBody>
      </p:sp>
    </p:spTree>
    <p:extLst>
      <p:ext uri="{BB962C8B-B14F-4D97-AF65-F5344CB8AC3E}">
        <p14:creationId xmlns:p14="http://schemas.microsoft.com/office/powerpoint/2010/main" val="259019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Εξελιγμένο </a:t>
            </a:r>
            <a:r>
              <a:rPr lang="el-GR" dirty="0" err="1"/>
              <a:t>βιοντίζελ</a:t>
            </a:r>
            <a:endParaRPr lang="el-GR" dirty="0"/>
          </a:p>
        </p:txBody>
      </p:sp>
      <p:sp>
        <p:nvSpPr>
          <p:cNvPr id="4" name="Slide Number Placeholder 3"/>
          <p:cNvSpPr>
            <a:spLocks noGrp="1"/>
          </p:cNvSpPr>
          <p:nvPr>
            <p:ph type="sldNum" sz="quarter" idx="5"/>
          </p:nvPr>
        </p:nvSpPr>
        <p:spPr/>
        <p:txBody>
          <a:bodyPr/>
          <a:lstStyle/>
          <a:p>
            <a:fld id="{C6235AB5-D1E5-48C5-AA88-978DACDF2927}" type="slidenum">
              <a:rPr lang="en-GB" smtClean="0"/>
              <a:t>7</a:t>
            </a:fld>
            <a:endParaRPr lang="en-GB"/>
          </a:p>
        </p:txBody>
      </p:sp>
    </p:spTree>
    <p:extLst>
      <p:ext uri="{BB962C8B-B14F-4D97-AF65-F5344CB8AC3E}">
        <p14:creationId xmlns:p14="http://schemas.microsoft.com/office/powerpoint/2010/main" val="401974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r>
              <a:rPr lang="el-GR" dirty="0" err="1"/>
              <a:t>ασικά</a:t>
            </a:r>
            <a:r>
              <a:rPr lang="el-GR" dirty="0"/>
              <a:t> στάδια της διαδικασίας παραγωγής </a:t>
            </a:r>
            <a:r>
              <a:rPr lang="el-GR" dirty="0" err="1"/>
              <a:t>βιοαιθανόλης</a:t>
            </a:r>
            <a:endParaRPr lang="el-GR" dirty="0"/>
          </a:p>
        </p:txBody>
      </p:sp>
      <p:sp>
        <p:nvSpPr>
          <p:cNvPr id="4" name="Slide Number Placeholder 3"/>
          <p:cNvSpPr>
            <a:spLocks noGrp="1"/>
          </p:cNvSpPr>
          <p:nvPr>
            <p:ph type="sldNum" sz="quarter" idx="5"/>
          </p:nvPr>
        </p:nvSpPr>
        <p:spPr/>
        <p:txBody>
          <a:bodyPr/>
          <a:lstStyle/>
          <a:p>
            <a:fld id="{C6235AB5-D1E5-48C5-AA88-978DACDF2927}" type="slidenum">
              <a:rPr lang="en-GB" smtClean="0"/>
              <a:t>9</a:t>
            </a:fld>
            <a:endParaRPr lang="en-GB"/>
          </a:p>
        </p:txBody>
      </p:sp>
    </p:spTree>
    <p:extLst>
      <p:ext uri="{BB962C8B-B14F-4D97-AF65-F5344CB8AC3E}">
        <p14:creationId xmlns:p14="http://schemas.microsoft.com/office/powerpoint/2010/main" val="241022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92171" y="493657"/>
            <a:ext cx="8436661" cy="553037"/>
          </a:xfrm>
          <a:prstGeom prst="rect">
            <a:avLst/>
          </a:prstGeom>
        </p:spPr>
        <p:txBody>
          <a:bodyPr wrap="square" lIns="0" tIns="0" rIns="0" bIns="0">
            <a:spAutoFit/>
          </a:bodyPr>
          <a:lstStyle>
            <a:lvl1pPr>
              <a:defRPr sz="3993" b="1" i="0">
                <a:solidFill>
                  <a:srgbClr val="008000"/>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3092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916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3"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992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Κάντε κλικ για να τροποποιήσετε το στυλ του τίτλου του σχήματος</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Κάντε κλικ για να τροποποιήσετε τα στοιχεία του κειμένου του σχήματος</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Ενότητα</a:t>
            </a:r>
            <a:r>
              <a:rPr lang="en-US" dirty="0"/>
              <a:t>: XXXXXXX / </a:t>
            </a:r>
            <a:r>
              <a:rPr lang="en-US" b="1" dirty="0"/>
              <a:t>Μαθησιακή Ενότητα</a:t>
            </a:r>
            <a:r>
              <a:rPr lang="en-US" dirty="0"/>
              <a:t>: YYYYYYYYY / </a:t>
            </a:r>
            <a:r>
              <a:rPr lang="en-US" b="1" dirty="0"/>
              <a:t>Υποενότητα</a:t>
            </a:r>
            <a:r>
              <a:rPr lang="en-US" dirty="0"/>
              <a:t>: ZZZZZZZZZZ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 id="2147483743" r:id="rId17"/>
    <p:sldLayoutId id="2147483744" r:id="rId18"/>
    <p:sldLayoutId id="2147483745" r:id="rId19"/>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33.png"/><Relationship Id="rId12" Type="http://schemas.openxmlformats.org/officeDocument/2006/relationships/image" Target="../media/image20.png"/><Relationship Id="rId17" Type="http://schemas.openxmlformats.org/officeDocument/2006/relationships/image" Target="../media/image40.jpg"/><Relationship Id="rId2" Type="http://schemas.openxmlformats.org/officeDocument/2006/relationships/image" Target="../media/image30.png"/><Relationship Id="rId16"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38.png"/><Relationship Id="rId10"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35.png"/><Relationship Id="rId1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407394"/>
            <a:ext cx="8298754" cy="6032445"/>
            <a:chOff x="771698" y="448888"/>
            <a:chExt cx="9143998" cy="66468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48888"/>
              <a:ext cx="9143998" cy="6646861"/>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965215" y="1872745"/>
            <a:ext cx="10503973" cy="3843457"/>
          </a:xfrm>
          <a:prstGeom prst="rect">
            <a:avLst/>
          </a:prstGeom>
        </p:spPr>
        <p:txBody>
          <a:bodyPr vert="horz" wrap="square" lIns="0" tIns="11526" rIns="0" bIns="0" rtlCol="0">
            <a:spAutoFit/>
          </a:bodyPr>
          <a:lstStyle/>
          <a:p>
            <a:pPr marL="353850" marR="13255" indent="-342900" algn="just">
              <a:spcBef>
                <a:spcPts val="91"/>
              </a:spcBef>
              <a:buFont typeface="Arial" panose="020B0604020202020204" pitchFamily="34" charset="0"/>
              <a:buChar char="•"/>
            </a:pPr>
            <a:r>
              <a:rPr lang="en-US" sz="2000" spc="-109" dirty="0">
                <a:latin typeface="Calibri" panose="020F0502020204030204" pitchFamily="34" charset="0"/>
                <a:cs typeface="Calibri" panose="020F0502020204030204" pitchFamily="34" charset="0"/>
              </a:rPr>
              <a:t>Η φυτική αιθανόλη μπορεί να παραχθεί μέσω της καλλιέργειας σιταριού και ζαχαρότευτλων από τα οποία εξάγεται ζάχαρη.</a:t>
            </a:r>
          </a:p>
          <a:p>
            <a:pPr marL="353850" marR="13255" indent="-342900" algn="just">
              <a:spcBef>
                <a:spcPts val="91"/>
              </a:spcBef>
              <a:buFont typeface="Arial" panose="020B0604020202020204" pitchFamily="34" charset="0"/>
              <a:buChar char="•"/>
            </a:pPr>
            <a:endParaRPr lang="en-US" sz="2000" spc="-109" dirty="0">
              <a:latin typeface="Calibri" panose="020F0502020204030204" pitchFamily="34" charset="0"/>
              <a:cs typeface="Calibri" panose="020F0502020204030204" pitchFamily="34" charset="0"/>
            </a:endParaRPr>
          </a:p>
          <a:p>
            <a:pPr marL="353850" marR="13255" indent="-342900" algn="just">
              <a:spcBef>
                <a:spcPts val="91"/>
              </a:spcBef>
              <a:buFont typeface="Arial" panose="020B0604020202020204" pitchFamily="34" charset="0"/>
              <a:buChar char="•"/>
            </a:pPr>
            <a:r>
              <a:rPr lang="en-US" sz="2000" spc="-109" dirty="0">
                <a:latin typeface="Calibri" panose="020F0502020204030204" pitchFamily="34" charset="0"/>
                <a:cs typeface="Calibri" panose="020F0502020204030204" pitchFamily="34" charset="0"/>
              </a:rPr>
              <a:t>Η ζύμωση των τελευταίων και η επακόλουθη απόσταξη παράγει αιθανόλη.  Αυτή μπορεί να χρησιμοποιηθεί ως πρόσθετο μέχρι 5% απευθείας στην αμόλυβδη βενζίνη ή να μετατραπεί σε ETBE (Ethyl Tertiary-Butyl Ester) με αντίδραση με ισοβουτυλένιο και να αναμειχθεί μέχρι 15% με αμόλυβδη βενζίνη.</a:t>
            </a:r>
          </a:p>
          <a:p>
            <a:pPr marL="353850" marR="13255" indent="-342900" algn="just">
              <a:spcBef>
                <a:spcPts val="91"/>
              </a:spcBef>
              <a:buFont typeface="Arial" panose="020B0604020202020204" pitchFamily="34" charset="0"/>
              <a:buChar char="•"/>
            </a:pPr>
            <a:endParaRPr lang="en-US" sz="2000" spc="-109" dirty="0">
              <a:latin typeface="Calibri" panose="020F0502020204030204" pitchFamily="34" charset="0"/>
              <a:cs typeface="Calibri" panose="020F0502020204030204" pitchFamily="34" charset="0"/>
            </a:endParaRPr>
          </a:p>
          <a:p>
            <a:pPr marL="353850" marR="13255" indent="-342900" algn="just">
              <a:spcBef>
                <a:spcPts val="91"/>
              </a:spcBef>
              <a:buFont typeface="Arial" panose="020B0604020202020204" pitchFamily="34" charset="0"/>
              <a:buChar char="•"/>
            </a:pPr>
            <a:r>
              <a:rPr lang="en-US" sz="2000" spc="-109" dirty="0">
                <a:latin typeface="Calibri" panose="020F0502020204030204" pitchFamily="34" charset="0"/>
                <a:cs typeface="Calibri" panose="020F0502020204030204" pitchFamily="34" charset="0"/>
              </a:rPr>
              <a:t>Υπ</a:t>
            </a:r>
            <a:r>
              <a:rPr lang="en-US" sz="2000" spc="-109" dirty="0" err="1">
                <a:latin typeface="Calibri" panose="020F0502020204030204" pitchFamily="34" charset="0"/>
                <a:cs typeface="Calibri" panose="020F0502020204030204" pitchFamily="34" charset="0"/>
              </a:rPr>
              <a:t>άρχουν</a:t>
            </a:r>
            <a:r>
              <a:rPr lang="en-US" sz="2000" spc="-109" dirty="0">
                <a:latin typeface="Calibri" panose="020F0502020204030204" pitchFamily="34" charset="0"/>
                <a:cs typeface="Calibri" panose="020F0502020204030204" pitchFamily="34" charset="0"/>
              </a:rPr>
              <a:t> επίσης τροποποιημένα αυτοκίνητα στην αγορά που μπορούν να κινούνται με μίγματα βιοαιθανόλης-βενζίνης με τα δύο καθαρά συστατικά (FLEXFUEL CARS)</a:t>
            </a:r>
          </a:p>
          <a:p>
            <a:pPr marL="353850" marR="13255" indent="-342900" algn="just">
              <a:spcBef>
                <a:spcPts val="91"/>
              </a:spcBef>
              <a:buFont typeface="Arial" panose="020B0604020202020204" pitchFamily="34" charset="0"/>
              <a:buChar char="•"/>
            </a:pPr>
            <a:r>
              <a:rPr lang="en-US" sz="2000" spc="-109" dirty="0">
                <a:latin typeface="Calibri" panose="020F0502020204030204" pitchFamily="34" charset="0"/>
                <a:cs typeface="Calibri" panose="020F0502020204030204" pitchFamily="34" charset="0"/>
              </a:rPr>
              <a:t>
Το MTBE (Methyl Tertiary-Butyl Ester) είναι ένα παράγωγο της μεθανόλης που εξάγεται από ειδικές καλλιέργειες ζάχαρης και είναι παρόμοιο με το ETBE</a:t>
            </a:r>
            <a:r>
              <a:rPr lang="en-US" sz="2400" spc="-109" dirty="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sp>
        <p:nvSpPr>
          <p:cNvPr id="112" name="object 112"/>
          <p:cNvSpPr txBox="1">
            <a:spLocks noGrp="1"/>
          </p:cNvSpPr>
          <p:nvPr>
            <p:ph type="title"/>
          </p:nvPr>
        </p:nvSpPr>
        <p:spPr>
          <a:xfrm>
            <a:off x="4645337" y="637485"/>
            <a:ext cx="3453634"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b="1" dirty="0" err="1"/>
              <a:t>Βιοαιθανόλη</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911894" y="656144"/>
            <a:ext cx="7207465"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dirty="0"/>
              <a:t>Παραγωγή </a:t>
            </a:r>
            <a:r>
              <a:rPr lang="el-GR" sz="3600" dirty="0" err="1"/>
              <a:t>Βιοαιθανόλης</a:t>
            </a:r>
            <a:endParaRPr sz="3600" dirty="0"/>
          </a:p>
        </p:txBody>
      </p:sp>
      <p:grpSp>
        <p:nvGrpSpPr>
          <p:cNvPr id="111" name="object 111"/>
          <p:cNvGrpSpPr/>
          <p:nvPr/>
        </p:nvGrpSpPr>
        <p:grpSpPr>
          <a:xfrm>
            <a:off x="1949018" y="1819958"/>
            <a:ext cx="7973786" cy="4718477"/>
            <a:chOff x="777340" y="2005324"/>
            <a:chExt cx="8785931" cy="5199062"/>
          </a:xfrm>
        </p:grpSpPr>
        <p:pic>
          <p:nvPicPr>
            <p:cNvPr id="112" name="object 112"/>
            <p:cNvPicPr/>
            <p:nvPr/>
          </p:nvPicPr>
          <p:blipFill>
            <a:blip r:embed="rId2" cstate="print"/>
            <a:stretch>
              <a:fillRect/>
            </a:stretch>
          </p:blipFill>
          <p:spPr>
            <a:xfrm>
              <a:off x="777340" y="2005324"/>
              <a:ext cx="4780340" cy="5199062"/>
            </a:xfrm>
            <a:prstGeom prst="rect">
              <a:avLst/>
            </a:prstGeom>
          </p:spPr>
        </p:pic>
        <p:pic>
          <p:nvPicPr>
            <p:cNvPr id="113" name="object 113"/>
            <p:cNvPicPr/>
            <p:nvPr/>
          </p:nvPicPr>
          <p:blipFill>
            <a:blip r:embed="rId3" cstate="print"/>
            <a:stretch>
              <a:fillRect/>
            </a:stretch>
          </p:blipFill>
          <p:spPr>
            <a:xfrm>
              <a:off x="5556971" y="2008763"/>
              <a:ext cx="4006300" cy="5040930"/>
            </a:xfrm>
            <a:prstGeom prst="rect">
              <a:avLst/>
            </a:prstGeom>
          </p:spPr>
        </p:pic>
      </p:gr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dirty="0">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980018" y="1852727"/>
            <a:ext cx="10166953" cy="3342294"/>
          </a:xfrm>
          <a:prstGeom prst="rect">
            <a:avLst/>
          </a:prstGeom>
        </p:spPr>
        <p:txBody>
          <a:bodyPr vert="horz" wrap="square" lIns="0" tIns="11526" rIns="0" bIns="0" rtlCol="0">
            <a:spAutoFit/>
          </a:bodyPr>
          <a:lstStyle/>
          <a:p>
            <a:pPr marL="353850" marR="4611" indent="-342900" algn="just">
              <a:spcBef>
                <a:spcPts val="91"/>
              </a:spcBef>
              <a:buFont typeface="Arial" panose="020B0604020202020204" pitchFamily="34" charset="0"/>
              <a:buChar char="•"/>
            </a:pPr>
            <a:r>
              <a:rPr sz="2000" spc="-172" dirty="0">
                <a:latin typeface="Calibri" panose="020F0502020204030204" pitchFamily="34" charset="0"/>
                <a:cs typeface="Calibri" panose="020F0502020204030204" pitchFamily="34" charset="0"/>
              </a:rPr>
              <a:t>Η αιθανόλη </a:t>
            </a:r>
            <a:r>
              <a:rPr sz="2000" spc="-191" dirty="0">
                <a:latin typeface="Calibri" panose="020F0502020204030204" pitchFamily="34" charset="0"/>
                <a:cs typeface="Calibri" panose="020F0502020204030204" pitchFamily="34" charset="0"/>
              </a:rPr>
              <a:t>μπορεί να παραχθεί </a:t>
            </a:r>
            <a:r>
              <a:rPr sz="2000" spc="-185" dirty="0">
                <a:latin typeface="Calibri" panose="020F0502020204030204" pitchFamily="34" charset="0"/>
                <a:cs typeface="Calibri" panose="020F0502020204030204" pitchFamily="34" charset="0"/>
              </a:rPr>
              <a:t>από </a:t>
            </a:r>
            <a:r>
              <a:rPr sz="2000" spc="-191" dirty="0">
                <a:latin typeface="Calibri" panose="020F0502020204030204" pitchFamily="34" charset="0"/>
                <a:cs typeface="Calibri" panose="020F0502020204030204" pitchFamily="34" charset="0"/>
              </a:rPr>
              <a:t>οποιαδήποτε </a:t>
            </a:r>
            <a:r>
              <a:rPr sz="2000" spc="-154" dirty="0">
                <a:latin typeface="Calibri" panose="020F0502020204030204" pitchFamily="34" charset="0"/>
                <a:cs typeface="Calibri" panose="020F0502020204030204" pitchFamily="34" charset="0"/>
              </a:rPr>
              <a:t>βιολογική </a:t>
            </a:r>
            <a:r>
              <a:rPr sz="2000" spc="-172" dirty="0">
                <a:latin typeface="Calibri" panose="020F0502020204030204" pitchFamily="34" charset="0"/>
                <a:cs typeface="Calibri" panose="020F0502020204030204" pitchFamily="34" charset="0"/>
              </a:rPr>
              <a:t>πρώτη ύλη </a:t>
            </a:r>
            <a:r>
              <a:rPr sz="2000" spc="-154" dirty="0">
                <a:latin typeface="Calibri" panose="020F0502020204030204" pitchFamily="34" charset="0"/>
                <a:cs typeface="Calibri" panose="020F0502020204030204" pitchFamily="34" charset="0"/>
              </a:rPr>
              <a:t>που </a:t>
            </a:r>
            <a:r>
              <a:rPr sz="2000" spc="-172" dirty="0">
                <a:latin typeface="Calibri" panose="020F0502020204030204" pitchFamily="34" charset="0"/>
                <a:cs typeface="Calibri" panose="020F0502020204030204" pitchFamily="34" charset="0"/>
              </a:rPr>
              <a:t>περιέχει </a:t>
            </a:r>
            <a:r>
              <a:rPr sz="2000" spc="-168" dirty="0">
                <a:latin typeface="Calibri" panose="020F0502020204030204" pitchFamily="34" charset="0"/>
                <a:cs typeface="Calibri" panose="020F0502020204030204" pitchFamily="34" charset="0"/>
              </a:rPr>
              <a:t>αξιοσημείωτες </a:t>
            </a:r>
            <a:r>
              <a:rPr sz="2000" spc="-154" dirty="0">
                <a:latin typeface="Calibri" panose="020F0502020204030204" pitchFamily="34" charset="0"/>
                <a:cs typeface="Calibri" panose="020F0502020204030204" pitchFamily="34" charset="0"/>
              </a:rPr>
              <a:t>ποσότητες </a:t>
            </a:r>
            <a:r>
              <a:rPr sz="2000" spc="-182" dirty="0">
                <a:latin typeface="Calibri" panose="020F0502020204030204" pitchFamily="34" charset="0"/>
                <a:cs typeface="Calibri" panose="020F0502020204030204" pitchFamily="34" charset="0"/>
              </a:rPr>
              <a:t>ζάχαρης </a:t>
            </a:r>
            <a:r>
              <a:rPr sz="2000" spc="-168" dirty="0">
                <a:latin typeface="Calibri" panose="020F0502020204030204" pitchFamily="34" charset="0"/>
                <a:cs typeface="Calibri" panose="020F0502020204030204" pitchFamily="34" charset="0"/>
              </a:rPr>
              <a:t>ή </a:t>
            </a:r>
            <a:r>
              <a:rPr sz="2000" spc="-163" dirty="0">
                <a:latin typeface="Calibri" panose="020F0502020204030204" pitchFamily="34" charset="0"/>
                <a:cs typeface="Calibri" panose="020F0502020204030204" pitchFamily="34" charset="0"/>
              </a:rPr>
              <a:t>υλικών </a:t>
            </a:r>
            <a:r>
              <a:rPr sz="2000" spc="-154" dirty="0">
                <a:latin typeface="Calibri" panose="020F0502020204030204" pitchFamily="34" charset="0"/>
                <a:cs typeface="Calibri" panose="020F0502020204030204" pitchFamily="34" charset="0"/>
              </a:rPr>
              <a:t>που </a:t>
            </a:r>
            <a:r>
              <a:rPr sz="2000" spc="-191" dirty="0">
                <a:latin typeface="Calibri" panose="020F0502020204030204" pitchFamily="34" charset="0"/>
                <a:cs typeface="Calibri" panose="020F0502020204030204" pitchFamily="34" charset="0"/>
              </a:rPr>
              <a:t>μπορούν να </a:t>
            </a:r>
            <a:r>
              <a:rPr sz="2000" spc="-177" dirty="0">
                <a:latin typeface="Calibri" panose="020F0502020204030204" pitchFamily="34" charset="0"/>
                <a:cs typeface="Calibri" panose="020F0502020204030204" pitchFamily="34" charset="0"/>
              </a:rPr>
              <a:t>μετατραπούν </a:t>
            </a:r>
            <a:r>
              <a:rPr sz="2000" spc="-154" dirty="0">
                <a:latin typeface="Calibri" panose="020F0502020204030204" pitchFamily="34" charset="0"/>
                <a:cs typeface="Calibri" panose="020F0502020204030204" pitchFamily="34" charset="0"/>
              </a:rPr>
              <a:t>σε </a:t>
            </a:r>
            <a:r>
              <a:rPr sz="2000" spc="-182" dirty="0">
                <a:latin typeface="Calibri" panose="020F0502020204030204" pitchFamily="34" charset="0"/>
                <a:cs typeface="Calibri" panose="020F0502020204030204" pitchFamily="34" charset="0"/>
              </a:rPr>
              <a:t>ζάχαρη, </a:t>
            </a:r>
            <a:r>
              <a:rPr sz="2000" spc="-185" dirty="0">
                <a:latin typeface="Calibri" panose="020F0502020204030204" pitchFamily="34" charset="0"/>
                <a:cs typeface="Calibri" panose="020F0502020204030204" pitchFamily="34" charset="0"/>
              </a:rPr>
              <a:t>όπως </a:t>
            </a:r>
            <a:r>
              <a:rPr sz="2000" spc="-168" dirty="0">
                <a:latin typeface="Calibri" panose="020F0502020204030204" pitchFamily="34" charset="0"/>
                <a:cs typeface="Calibri" panose="020F0502020204030204" pitchFamily="34" charset="0"/>
              </a:rPr>
              <a:t>άμυλο ή </a:t>
            </a:r>
            <a:r>
              <a:rPr sz="2000" spc="-154" dirty="0">
                <a:latin typeface="Calibri" panose="020F0502020204030204" pitchFamily="34" charset="0"/>
                <a:cs typeface="Calibri" panose="020F0502020204030204" pitchFamily="34" charset="0"/>
              </a:rPr>
              <a:t>κυτταρίνη.</a:t>
            </a:r>
            <a:endParaRPr lang="el-GR" sz="2000" spc="-154" dirty="0">
              <a:latin typeface="Calibri" panose="020F0502020204030204" pitchFamily="34" charset="0"/>
              <a:cs typeface="Calibri" panose="020F0502020204030204" pitchFamily="34" charset="0"/>
            </a:endParaRPr>
          </a:p>
          <a:p>
            <a:pPr marL="353850" marR="4611" indent="-342900" algn="just">
              <a:spcBef>
                <a:spcPts val="91"/>
              </a:spcBef>
              <a:buFont typeface="Arial" panose="020B0604020202020204" pitchFamily="34" charset="0"/>
              <a:buChar char="•"/>
            </a:pPr>
            <a:endParaRPr sz="2000" dirty="0">
              <a:latin typeface="Calibri" panose="020F0502020204030204" pitchFamily="34" charset="0"/>
              <a:cs typeface="Calibri" panose="020F0502020204030204" pitchFamily="34" charset="0"/>
            </a:endParaRPr>
          </a:p>
          <a:p>
            <a:pPr marL="354427" indent="-342900" algn="just">
              <a:spcBef>
                <a:spcPts val="436"/>
              </a:spcBef>
              <a:buFont typeface="Arial" panose="020B0604020202020204" pitchFamily="34" charset="0"/>
              <a:buChar char="•"/>
            </a:pPr>
            <a:r>
              <a:rPr sz="2000" spc="-172" dirty="0">
                <a:solidFill>
                  <a:srgbClr val="008000"/>
                </a:solidFill>
                <a:latin typeface="Calibri" panose="020F0502020204030204" pitchFamily="34" charset="0"/>
                <a:cs typeface="Calibri" panose="020F0502020204030204" pitchFamily="34" charset="0"/>
              </a:rPr>
              <a:t>Τα ζαχαρότευτλα </a:t>
            </a:r>
            <a:r>
              <a:rPr sz="2000" spc="-195" dirty="0">
                <a:latin typeface="Calibri" panose="020F0502020204030204" pitchFamily="34" charset="0"/>
                <a:cs typeface="Calibri" panose="020F0502020204030204" pitchFamily="34" charset="0"/>
              </a:rPr>
              <a:t>και το </a:t>
            </a:r>
            <a:r>
              <a:rPr sz="2000" spc="-191" dirty="0">
                <a:solidFill>
                  <a:srgbClr val="008000"/>
                </a:solidFill>
                <a:latin typeface="Calibri" panose="020F0502020204030204" pitchFamily="34" charset="0"/>
                <a:cs typeface="Calibri" panose="020F0502020204030204" pitchFamily="34" charset="0"/>
              </a:rPr>
              <a:t>ζαχαροκάλαμο </a:t>
            </a:r>
            <a:r>
              <a:rPr sz="2000" spc="-168" dirty="0">
                <a:latin typeface="Calibri" panose="020F0502020204030204" pitchFamily="34" charset="0"/>
                <a:cs typeface="Calibri" panose="020F0502020204030204" pitchFamily="34" charset="0"/>
              </a:rPr>
              <a:t>είναι </a:t>
            </a:r>
            <a:r>
              <a:rPr sz="2000" spc="-182" dirty="0">
                <a:latin typeface="Calibri" panose="020F0502020204030204" pitchFamily="34" charset="0"/>
                <a:cs typeface="Calibri" panose="020F0502020204030204" pitchFamily="34" charset="0"/>
              </a:rPr>
              <a:t>προφανή </a:t>
            </a:r>
            <a:r>
              <a:rPr sz="2000" spc="-154" dirty="0">
                <a:latin typeface="Calibri" panose="020F0502020204030204" pitchFamily="34" charset="0"/>
                <a:cs typeface="Calibri" panose="020F0502020204030204" pitchFamily="34" charset="0"/>
              </a:rPr>
              <a:t>παραδείγματα </a:t>
            </a:r>
            <a:r>
              <a:rPr sz="2000" spc="-172" dirty="0">
                <a:latin typeface="Calibri" panose="020F0502020204030204" pitchFamily="34" charset="0"/>
                <a:cs typeface="Calibri" panose="020F0502020204030204" pitchFamily="34" charset="0"/>
              </a:rPr>
              <a:t>πρώτων υλών </a:t>
            </a:r>
            <a:r>
              <a:rPr sz="2000" spc="-154" dirty="0">
                <a:latin typeface="Calibri" panose="020F0502020204030204" pitchFamily="34" charset="0"/>
                <a:cs typeface="Calibri" panose="020F0502020204030204" pitchFamily="34" charset="0"/>
              </a:rPr>
              <a:t>που </a:t>
            </a:r>
            <a:r>
              <a:rPr sz="2000" spc="-168" dirty="0">
                <a:latin typeface="Calibri" panose="020F0502020204030204" pitchFamily="34" charset="0"/>
                <a:cs typeface="Calibri" panose="020F0502020204030204" pitchFamily="34" charset="0"/>
              </a:rPr>
              <a:t>περιέχουν </a:t>
            </a:r>
            <a:r>
              <a:rPr sz="2000" spc="-182" dirty="0">
                <a:latin typeface="Calibri" panose="020F0502020204030204" pitchFamily="34" charset="0"/>
                <a:cs typeface="Calibri" panose="020F0502020204030204" pitchFamily="34" charset="0"/>
              </a:rPr>
              <a:t>ζάχαρη.</a:t>
            </a:r>
            <a:endParaRPr lang="el-GR" sz="2000" spc="-182" dirty="0">
              <a:latin typeface="Calibri" panose="020F0502020204030204" pitchFamily="34" charset="0"/>
              <a:cs typeface="Calibri" panose="020F0502020204030204" pitchFamily="34" charset="0"/>
            </a:endParaRPr>
          </a:p>
          <a:p>
            <a:pPr marL="354427" indent="-342900" algn="just">
              <a:spcBef>
                <a:spcPts val="436"/>
              </a:spcBef>
              <a:buFont typeface="Arial" panose="020B0604020202020204" pitchFamily="34" charset="0"/>
              <a:buChar char="•"/>
            </a:pPr>
            <a:endParaRPr sz="2000" dirty="0">
              <a:latin typeface="Calibri" panose="020F0502020204030204" pitchFamily="34" charset="0"/>
              <a:cs typeface="Calibri" panose="020F0502020204030204" pitchFamily="34" charset="0"/>
            </a:endParaRPr>
          </a:p>
          <a:p>
            <a:pPr marL="353850" marR="13255" indent="-342900" algn="just">
              <a:lnSpc>
                <a:spcPct val="100800"/>
              </a:lnSpc>
              <a:spcBef>
                <a:spcPts val="345"/>
              </a:spcBef>
              <a:buFont typeface="Arial" panose="020B0604020202020204" pitchFamily="34" charset="0"/>
              <a:buChar char="•"/>
            </a:pPr>
            <a:r>
              <a:rPr sz="2000" spc="-172" dirty="0">
                <a:solidFill>
                  <a:srgbClr val="008000"/>
                </a:solidFill>
                <a:latin typeface="Calibri" panose="020F0502020204030204" pitchFamily="34" charset="0"/>
                <a:cs typeface="Calibri" panose="020F0502020204030204" pitchFamily="34" charset="0"/>
              </a:rPr>
              <a:t>Το καλαμπόκι</a:t>
            </a:r>
            <a:r>
              <a:rPr sz="2000" spc="-172" dirty="0">
                <a:latin typeface="Calibri" panose="020F0502020204030204" pitchFamily="34" charset="0"/>
                <a:cs typeface="Calibri" panose="020F0502020204030204" pitchFamily="34" charset="0"/>
              </a:rPr>
              <a:t>, το </a:t>
            </a:r>
            <a:r>
              <a:rPr sz="2000" spc="-185" dirty="0">
                <a:solidFill>
                  <a:srgbClr val="008000"/>
                </a:solidFill>
                <a:latin typeface="Calibri" panose="020F0502020204030204" pitchFamily="34" charset="0"/>
                <a:cs typeface="Calibri" panose="020F0502020204030204" pitchFamily="34" charset="0"/>
              </a:rPr>
              <a:t>σιτάρι </a:t>
            </a:r>
            <a:r>
              <a:rPr sz="2000" spc="-195" dirty="0">
                <a:latin typeface="Calibri" panose="020F0502020204030204" pitchFamily="34" charset="0"/>
                <a:cs typeface="Calibri" panose="020F0502020204030204" pitchFamily="34" charset="0"/>
              </a:rPr>
              <a:t>και </a:t>
            </a:r>
            <a:r>
              <a:rPr sz="2000" spc="-168" dirty="0">
                <a:latin typeface="Calibri" panose="020F0502020204030204" pitchFamily="34" charset="0"/>
                <a:cs typeface="Calibri" panose="020F0502020204030204" pitchFamily="34" charset="0"/>
              </a:rPr>
              <a:t>άλλα </a:t>
            </a:r>
            <a:r>
              <a:rPr sz="2000" spc="-163" dirty="0">
                <a:solidFill>
                  <a:srgbClr val="008000"/>
                </a:solidFill>
                <a:latin typeface="Calibri" panose="020F0502020204030204" pitchFamily="34" charset="0"/>
                <a:cs typeface="Calibri" panose="020F0502020204030204" pitchFamily="34" charset="0"/>
              </a:rPr>
              <a:t>δημητριακά </a:t>
            </a:r>
            <a:r>
              <a:rPr sz="2000" spc="-168" dirty="0">
                <a:latin typeface="Calibri" panose="020F0502020204030204" pitchFamily="34" charset="0"/>
                <a:cs typeface="Calibri" panose="020F0502020204030204" pitchFamily="34" charset="0"/>
              </a:rPr>
              <a:t>περιέχουν άμυλο </a:t>
            </a:r>
            <a:r>
              <a:rPr sz="2000" spc="-136" dirty="0">
                <a:latin typeface="Calibri" panose="020F0502020204030204" pitchFamily="34" charset="0"/>
                <a:cs typeface="Calibri" panose="020F0502020204030204" pitchFamily="34" charset="0"/>
              </a:rPr>
              <a:t>(στους </a:t>
            </a:r>
            <a:r>
              <a:rPr sz="2000" spc="-159" dirty="0">
                <a:latin typeface="Calibri" panose="020F0502020204030204" pitchFamily="34" charset="0"/>
                <a:cs typeface="Calibri" panose="020F0502020204030204" pitchFamily="34" charset="0"/>
              </a:rPr>
              <a:t>πυρήνες τους) </a:t>
            </a:r>
            <a:r>
              <a:rPr sz="2000" spc="-154" dirty="0">
                <a:latin typeface="Calibri" panose="020F0502020204030204" pitchFamily="34" charset="0"/>
                <a:cs typeface="Calibri" panose="020F0502020204030204" pitchFamily="34" charset="0"/>
              </a:rPr>
              <a:t>που </a:t>
            </a:r>
            <a:r>
              <a:rPr sz="2000" spc="-191" dirty="0">
                <a:latin typeface="Calibri" panose="020F0502020204030204" pitchFamily="34" charset="0"/>
                <a:cs typeface="Calibri" panose="020F0502020204030204" pitchFamily="34" charset="0"/>
              </a:rPr>
              <a:t>μπορεί </a:t>
            </a:r>
            <a:r>
              <a:rPr sz="2000" spc="-145" dirty="0">
                <a:latin typeface="Calibri" panose="020F0502020204030204" pitchFamily="34" charset="0"/>
                <a:cs typeface="Calibri" panose="020F0502020204030204" pitchFamily="34" charset="0"/>
              </a:rPr>
              <a:t>σχετικά </a:t>
            </a:r>
            <a:r>
              <a:rPr sz="2000" spc="-182" dirty="0">
                <a:latin typeface="Calibri" panose="020F0502020204030204" pitchFamily="34" charset="0"/>
                <a:cs typeface="Calibri" panose="020F0502020204030204" pitchFamily="34" charset="0"/>
              </a:rPr>
              <a:t>εύκολα </a:t>
            </a:r>
            <a:r>
              <a:rPr sz="2000" spc="-191" dirty="0">
                <a:latin typeface="Calibri" panose="020F0502020204030204" pitchFamily="34" charset="0"/>
                <a:cs typeface="Calibri" panose="020F0502020204030204" pitchFamily="34" charset="0"/>
              </a:rPr>
              <a:t>να </a:t>
            </a:r>
            <a:r>
              <a:rPr sz="2000" spc="-200" dirty="0">
                <a:latin typeface="Calibri" panose="020F0502020204030204" pitchFamily="34" charset="0"/>
                <a:cs typeface="Calibri" panose="020F0502020204030204" pitchFamily="34" charset="0"/>
              </a:rPr>
              <a:t>μετατραπεί σε </a:t>
            </a:r>
            <a:r>
              <a:rPr sz="2000" spc="-213" dirty="0">
                <a:latin typeface="Calibri" panose="020F0502020204030204" pitchFamily="34" charset="0"/>
                <a:cs typeface="Calibri" panose="020F0502020204030204" pitchFamily="34" charset="0"/>
              </a:rPr>
              <a:t>ζάχαρη</a:t>
            </a:r>
            <a:r>
              <a:rPr sz="2000" spc="-91" dirty="0">
                <a:latin typeface="Calibri" panose="020F0502020204030204" pitchFamily="34" charset="0"/>
                <a:cs typeface="Calibri" panose="020F0502020204030204" pitchFamily="34" charset="0"/>
              </a:rPr>
              <a:t>.</a:t>
            </a:r>
            <a:endParaRPr lang="el-GR" sz="2000" spc="-91" dirty="0">
              <a:latin typeface="Calibri" panose="020F0502020204030204" pitchFamily="34" charset="0"/>
              <a:cs typeface="Calibri" panose="020F0502020204030204" pitchFamily="34" charset="0"/>
            </a:endParaRPr>
          </a:p>
          <a:p>
            <a:pPr marL="353850" marR="13255" indent="-342900" algn="just">
              <a:lnSpc>
                <a:spcPct val="100800"/>
              </a:lnSpc>
              <a:spcBef>
                <a:spcPts val="345"/>
              </a:spcBef>
              <a:buFont typeface="Arial" panose="020B0604020202020204" pitchFamily="34" charset="0"/>
              <a:buChar char="•"/>
            </a:pPr>
            <a:endParaRPr sz="2000" dirty="0">
              <a:latin typeface="Calibri" panose="020F0502020204030204" pitchFamily="34" charset="0"/>
              <a:cs typeface="Calibri" panose="020F0502020204030204" pitchFamily="34" charset="0"/>
            </a:endParaRPr>
          </a:p>
          <a:p>
            <a:pPr marL="353850" marR="4611" indent="-342900" algn="just">
              <a:lnSpc>
                <a:spcPct val="100400"/>
              </a:lnSpc>
              <a:spcBef>
                <a:spcPts val="427"/>
              </a:spcBef>
              <a:buFont typeface="Arial" panose="020B0604020202020204" pitchFamily="34" charset="0"/>
              <a:buChar char="•"/>
            </a:pPr>
            <a:r>
              <a:rPr sz="2000" spc="-163" dirty="0">
                <a:latin typeface="Calibri" panose="020F0502020204030204" pitchFamily="34" charset="0"/>
                <a:cs typeface="Calibri" panose="020F0502020204030204" pitchFamily="34" charset="0"/>
              </a:rPr>
              <a:t>Ομοίως, τα </a:t>
            </a:r>
            <a:r>
              <a:rPr sz="2000" spc="-163" dirty="0">
                <a:solidFill>
                  <a:srgbClr val="008000"/>
                </a:solidFill>
                <a:latin typeface="Calibri" panose="020F0502020204030204" pitchFamily="34" charset="0"/>
                <a:cs typeface="Calibri" panose="020F0502020204030204" pitchFamily="34" charset="0"/>
              </a:rPr>
              <a:t>δέντρα </a:t>
            </a:r>
            <a:r>
              <a:rPr sz="2000" spc="-195" dirty="0">
                <a:latin typeface="Calibri" panose="020F0502020204030204" pitchFamily="34" charset="0"/>
                <a:cs typeface="Calibri" panose="020F0502020204030204" pitchFamily="34" charset="0"/>
              </a:rPr>
              <a:t>και τα </a:t>
            </a:r>
            <a:r>
              <a:rPr sz="2000" spc="-182" dirty="0">
                <a:solidFill>
                  <a:srgbClr val="008000"/>
                </a:solidFill>
                <a:latin typeface="Calibri" panose="020F0502020204030204" pitchFamily="34" charset="0"/>
                <a:cs typeface="Calibri" panose="020F0502020204030204" pitchFamily="34" charset="0"/>
              </a:rPr>
              <a:t>χόρτα </a:t>
            </a:r>
            <a:r>
              <a:rPr sz="2000" spc="-200" dirty="0">
                <a:latin typeface="Calibri" panose="020F0502020204030204" pitchFamily="34" charset="0"/>
                <a:cs typeface="Calibri" panose="020F0502020204030204" pitchFamily="34" charset="0"/>
              </a:rPr>
              <a:t>αποτελούνται </a:t>
            </a:r>
            <a:r>
              <a:rPr sz="2000" spc="-154" dirty="0">
                <a:latin typeface="Calibri" panose="020F0502020204030204" pitchFamily="34" charset="0"/>
                <a:cs typeface="Calibri" panose="020F0502020204030204" pitchFamily="34" charset="0"/>
              </a:rPr>
              <a:t>σε μεγάλο βαθμό από </a:t>
            </a:r>
            <a:r>
              <a:rPr sz="2000" spc="-159" dirty="0">
                <a:latin typeface="Calibri" panose="020F0502020204030204" pitchFamily="34" charset="0"/>
                <a:cs typeface="Calibri" panose="020F0502020204030204" pitchFamily="34" charset="0"/>
              </a:rPr>
              <a:t>κυτταρίνη </a:t>
            </a:r>
            <a:r>
              <a:rPr sz="2000" spc="-195" dirty="0">
                <a:latin typeface="Calibri" panose="020F0502020204030204" pitchFamily="34" charset="0"/>
                <a:cs typeface="Calibri" panose="020F0502020204030204" pitchFamily="34" charset="0"/>
              </a:rPr>
              <a:t>και </a:t>
            </a:r>
            <a:r>
              <a:rPr sz="2000" spc="-163" dirty="0">
                <a:latin typeface="Calibri" panose="020F0502020204030204" pitchFamily="34" charset="0"/>
                <a:cs typeface="Calibri" panose="020F0502020204030204" pitchFamily="34" charset="0"/>
              </a:rPr>
              <a:t>ημικυτταρίνη, </a:t>
            </a:r>
            <a:r>
              <a:rPr sz="2000" spc="-185" dirty="0">
                <a:latin typeface="Calibri" panose="020F0502020204030204" pitchFamily="34" charset="0"/>
                <a:cs typeface="Calibri" panose="020F0502020204030204" pitchFamily="34" charset="0"/>
              </a:rPr>
              <a:t>οι οποίες </a:t>
            </a:r>
            <a:r>
              <a:rPr sz="2000" spc="-191" dirty="0">
                <a:latin typeface="Calibri" panose="020F0502020204030204" pitchFamily="34" charset="0"/>
                <a:cs typeface="Calibri" panose="020F0502020204030204" pitchFamily="34" charset="0"/>
              </a:rPr>
              <a:t>μπορούν </a:t>
            </a:r>
            <a:r>
              <a:rPr sz="2000" spc="-168" dirty="0">
                <a:latin typeface="Calibri" panose="020F0502020204030204" pitchFamily="34" charset="0"/>
                <a:cs typeface="Calibri" panose="020F0502020204030204" pitchFamily="34" charset="0"/>
              </a:rPr>
              <a:t>επίσης </a:t>
            </a:r>
            <a:r>
              <a:rPr sz="2000" spc="-191" dirty="0">
                <a:latin typeface="Calibri" panose="020F0502020204030204" pitchFamily="34" charset="0"/>
                <a:cs typeface="Calibri" panose="020F0502020204030204" pitchFamily="34" charset="0"/>
              </a:rPr>
              <a:t>να </a:t>
            </a:r>
            <a:r>
              <a:rPr sz="2000" spc="-177" dirty="0">
                <a:latin typeface="Calibri" panose="020F0502020204030204" pitchFamily="34" charset="0"/>
                <a:cs typeface="Calibri" panose="020F0502020204030204" pitchFamily="34" charset="0"/>
              </a:rPr>
              <a:t>μετατραπούν </a:t>
            </a:r>
            <a:r>
              <a:rPr sz="2000" spc="-159" dirty="0">
                <a:latin typeface="Calibri" panose="020F0502020204030204" pitchFamily="34" charset="0"/>
                <a:cs typeface="Calibri" panose="020F0502020204030204" pitchFamily="34" charset="0"/>
              </a:rPr>
              <a:t>σε </a:t>
            </a:r>
            <a:r>
              <a:rPr sz="2000" spc="-182" dirty="0">
                <a:latin typeface="Calibri" panose="020F0502020204030204" pitchFamily="34" charset="0"/>
                <a:cs typeface="Calibri" panose="020F0502020204030204" pitchFamily="34" charset="0"/>
              </a:rPr>
              <a:t>ζάχαρη, </a:t>
            </a:r>
            <a:r>
              <a:rPr sz="2000" spc="-185" dirty="0">
                <a:latin typeface="Calibri" panose="020F0502020204030204" pitchFamily="34" charset="0"/>
                <a:cs typeface="Calibri" panose="020F0502020204030204" pitchFamily="34" charset="0"/>
              </a:rPr>
              <a:t>αν και </a:t>
            </a:r>
            <a:r>
              <a:rPr sz="2000" spc="-168" dirty="0">
                <a:latin typeface="Calibri" panose="020F0502020204030204" pitchFamily="34" charset="0"/>
                <a:cs typeface="Calibri" panose="020F0502020204030204" pitchFamily="34" charset="0"/>
              </a:rPr>
              <a:t>με </a:t>
            </a:r>
            <a:r>
              <a:rPr sz="2000" spc="-204" dirty="0">
                <a:latin typeface="Calibri" panose="020F0502020204030204" pitchFamily="34" charset="0"/>
                <a:cs typeface="Calibri" panose="020F0502020204030204" pitchFamily="34" charset="0"/>
              </a:rPr>
              <a:t>μεγαλύτερη </a:t>
            </a:r>
            <a:r>
              <a:rPr sz="2000" spc="-141" dirty="0">
                <a:latin typeface="Calibri" panose="020F0502020204030204" pitchFamily="34" charset="0"/>
                <a:cs typeface="Calibri" panose="020F0502020204030204" pitchFamily="34" charset="0"/>
              </a:rPr>
              <a:t>δυσκολία </a:t>
            </a:r>
            <a:r>
              <a:rPr sz="2000" spc="-177" dirty="0">
                <a:latin typeface="Calibri" panose="020F0502020204030204" pitchFamily="34" charset="0"/>
                <a:cs typeface="Calibri" panose="020F0502020204030204" pitchFamily="34" charset="0"/>
              </a:rPr>
              <a:t>από ό,τι η μετατροπή του </a:t>
            </a:r>
            <a:r>
              <a:rPr sz="2000" spc="-159" dirty="0">
                <a:latin typeface="Calibri" panose="020F0502020204030204" pitchFamily="34" charset="0"/>
                <a:cs typeface="Calibri" panose="020F0502020204030204" pitchFamily="34" charset="0"/>
              </a:rPr>
              <a:t>αμύλου.</a:t>
            </a:r>
            <a:endParaRPr sz="2000" dirty="0">
              <a:latin typeface="Calibri" panose="020F0502020204030204" pitchFamily="34" charset="0"/>
              <a:cs typeface="Calibri" panose="020F0502020204030204" pitchFamily="34" charset="0"/>
            </a:endParaRPr>
          </a:p>
        </p:txBody>
      </p:sp>
      <p:sp>
        <p:nvSpPr>
          <p:cNvPr id="113" name="object 113"/>
          <p:cNvSpPr txBox="1">
            <a:spLocks noGrp="1"/>
          </p:cNvSpPr>
          <p:nvPr>
            <p:ph type="title"/>
          </p:nvPr>
        </p:nvSpPr>
        <p:spPr>
          <a:xfrm>
            <a:off x="2939337" y="714850"/>
            <a:ext cx="5676580"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b="1" dirty="0"/>
              <a:t>Παραγωγή </a:t>
            </a:r>
            <a:r>
              <a:rPr lang="el-GR" sz="3600" b="1" dirty="0" err="1"/>
              <a:t>Βιοαιθανόλης</a:t>
            </a:r>
            <a:endParaRPr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844731" y="1578844"/>
            <a:ext cx="10704317" cy="4398737"/>
          </a:xfrm>
          <a:prstGeom prst="rect">
            <a:avLst/>
          </a:prstGeom>
        </p:spPr>
        <p:txBody>
          <a:bodyPr vert="horz" wrap="square" lIns="0" tIns="11526" rIns="0" bIns="0" rtlCol="0">
            <a:spAutoFit/>
          </a:bodyPr>
          <a:lstStyle/>
          <a:p>
            <a:pPr marL="353850" marR="4611" indent="-342900" algn="just">
              <a:spcBef>
                <a:spcPts val="91"/>
              </a:spcBef>
              <a:buFont typeface="Arial" panose="020B0604020202020204" pitchFamily="34" charset="0"/>
              <a:buChar char="•"/>
            </a:pPr>
            <a:r>
              <a:rPr sz="2000" spc="-141" dirty="0">
                <a:latin typeface="Arial"/>
                <a:cs typeface="Arial"/>
              </a:rPr>
              <a:t>Η </a:t>
            </a:r>
            <a:r>
              <a:rPr sz="2000" spc="-172" dirty="0">
                <a:latin typeface="Arial"/>
                <a:cs typeface="Arial"/>
              </a:rPr>
              <a:t>αιθανόλη </a:t>
            </a:r>
            <a:r>
              <a:rPr sz="2000" spc="-191" dirty="0">
                <a:latin typeface="Arial"/>
                <a:cs typeface="Arial"/>
              </a:rPr>
              <a:t>παράγεται </a:t>
            </a:r>
            <a:r>
              <a:rPr sz="2000" spc="-163" dirty="0">
                <a:latin typeface="Arial"/>
                <a:cs typeface="Arial"/>
              </a:rPr>
              <a:t>γενικά </a:t>
            </a:r>
            <a:r>
              <a:rPr sz="2000" spc="-185" dirty="0">
                <a:latin typeface="Arial"/>
                <a:cs typeface="Arial"/>
              </a:rPr>
              <a:t>από </a:t>
            </a:r>
            <a:r>
              <a:rPr sz="2000" spc="-168" dirty="0">
                <a:latin typeface="Arial"/>
                <a:cs typeface="Arial"/>
              </a:rPr>
              <a:t>τη ζύμωση </a:t>
            </a:r>
            <a:r>
              <a:rPr sz="2000" spc="-154" dirty="0">
                <a:latin typeface="Arial"/>
                <a:cs typeface="Arial"/>
              </a:rPr>
              <a:t>της </a:t>
            </a:r>
            <a:r>
              <a:rPr sz="2000" spc="-182" dirty="0">
                <a:latin typeface="Arial"/>
                <a:cs typeface="Arial"/>
              </a:rPr>
              <a:t>ζάχαρης </a:t>
            </a:r>
            <a:r>
              <a:rPr sz="2000" spc="-191" dirty="0">
                <a:latin typeface="Arial"/>
                <a:cs typeface="Arial"/>
              </a:rPr>
              <a:t>με </a:t>
            </a:r>
            <a:r>
              <a:rPr sz="2000" spc="-200" dirty="0">
                <a:latin typeface="Arial"/>
                <a:cs typeface="Arial"/>
              </a:rPr>
              <a:t>ένζυμα </a:t>
            </a:r>
            <a:r>
              <a:rPr sz="2000" spc="-191" dirty="0">
                <a:latin typeface="Arial"/>
                <a:cs typeface="Arial"/>
              </a:rPr>
              <a:t>που παράγονται </a:t>
            </a:r>
            <a:r>
              <a:rPr sz="2000" spc="-185" dirty="0">
                <a:latin typeface="Arial"/>
                <a:cs typeface="Arial"/>
              </a:rPr>
              <a:t>από </a:t>
            </a:r>
            <a:r>
              <a:rPr sz="2000" spc="-159" dirty="0">
                <a:solidFill>
                  <a:srgbClr val="008000"/>
                </a:solidFill>
                <a:latin typeface="Arial"/>
                <a:cs typeface="Arial"/>
              </a:rPr>
              <a:t>τη μαγιά</a:t>
            </a:r>
            <a:r>
              <a:rPr sz="2000" spc="-159" dirty="0">
                <a:latin typeface="Arial"/>
                <a:cs typeface="Arial"/>
              </a:rPr>
              <a:t>.</a:t>
            </a:r>
            <a:endParaRPr lang="el-GR" sz="2000" spc="-159" dirty="0">
              <a:latin typeface="Arial"/>
              <a:cs typeface="Arial"/>
            </a:endParaRPr>
          </a:p>
          <a:p>
            <a:pPr marL="353850" marR="4611" indent="-342900" algn="just">
              <a:spcBef>
                <a:spcPts val="91"/>
              </a:spcBef>
              <a:buFont typeface="Arial" panose="020B0604020202020204" pitchFamily="34" charset="0"/>
              <a:buChar char="•"/>
            </a:pPr>
            <a:endParaRPr sz="2000" dirty="0">
              <a:latin typeface="Arial"/>
              <a:cs typeface="Arial"/>
            </a:endParaRPr>
          </a:p>
          <a:p>
            <a:pPr marL="353850" marR="4611" indent="-342900" algn="just">
              <a:lnSpc>
                <a:spcPts val="2106"/>
              </a:lnSpc>
              <a:spcBef>
                <a:spcPts val="563"/>
              </a:spcBef>
              <a:buFont typeface="Arial" panose="020B0604020202020204" pitchFamily="34" charset="0"/>
              <a:buChar char="•"/>
            </a:pPr>
            <a:r>
              <a:rPr sz="2000" spc="-163" dirty="0">
                <a:latin typeface="Arial"/>
                <a:cs typeface="Arial"/>
              </a:rPr>
              <a:t>Οι παραδοσιακές </a:t>
            </a:r>
            <a:r>
              <a:rPr sz="2000" spc="-182" dirty="0">
                <a:latin typeface="Arial"/>
                <a:cs typeface="Arial"/>
              </a:rPr>
              <a:t>διεργασίες </a:t>
            </a:r>
            <a:r>
              <a:rPr sz="2000" spc="-168" dirty="0">
                <a:latin typeface="Arial"/>
                <a:cs typeface="Arial"/>
              </a:rPr>
              <a:t>ζύμωσης </a:t>
            </a:r>
            <a:r>
              <a:rPr sz="2000" spc="-200" dirty="0">
                <a:latin typeface="Arial"/>
                <a:cs typeface="Arial"/>
              </a:rPr>
              <a:t>βασίζονται σε </a:t>
            </a:r>
            <a:r>
              <a:rPr sz="2000" spc="-172" dirty="0">
                <a:latin typeface="Arial"/>
                <a:cs typeface="Arial"/>
              </a:rPr>
              <a:t>ζύμες </a:t>
            </a:r>
            <a:r>
              <a:rPr sz="2000" spc="-154" dirty="0">
                <a:latin typeface="Arial"/>
                <a:cs typeface="Arial"/>
              </a:rPr>
              <a:t>που </a:t>
            </a:r>
            <a:r>
              <a:rPr sz="2000" spc="-172" dirty="0">
                <a:latin typeface="Arial"/>
                <a:cs typeface="Arial"/>
              </a:rPr>
              <a:t>μετατρέπουν </a:t>
            </a:r>
            <a:r>
              <a:rPr sz="2000" spc="-182" dirty="0">
                <a:solidFill>
                  <a:srgbClr val="008000"/>
                </a:solidFill>
                <a:latin typeface="Arial"/>
                <a:cs typeface="Arial"/>
              </a:rPr>
              <a:t>σάκχαρα </a:t>
            </a:r>
            <a:r>
              <a:rPr sz="2000" spc="-168" dirty="0">
                <a:solidFill>
                  <a:srgbClr val="008000"/>
                </a:solidFill>
                <a:latin typeface="Arial"/>
                <a:cs typeface="Arial"/>
              </a:rPr>
              <a:t>έξι ατόμων άνθρακα (</a:t>
            </a:r>
            <a:r>
              <a:rPr sz="2000" spc="-182" dirty="0">
                <a:latin typeface="Arial"/>
                <a:cs typeface="Arial"/>
              </a:rPr>
              <a:t>κυρίως </a:t>
            </a:r>
            <a:r>
              <a:rPr sz="2000" spc="-191" dirty="0">
                <a:latin typeface="Arial"/>
                <a:cs typeface="Arial"/>
              </a:rPr>
              <a:t>γλυκόζη</a:t>
            </a:r>
            <a:r>
              <a:rPr sz="2000" spc="-113" dirty="0">
                <a:latin typeface="Arial"/>
                <a:cs typeface="Arial"/>
              </a:rPr>
              <a:t>) </a:t>
            </a:r>
            <a:r>
              <a:rPr sz="2000" spc="-200" dirty="0">
                <a:latin typeface="Arial"/>
                <a:cs typeface="Arial"/>
              </a:rPr>
              <a:t>σε </a:t>
            </a:r>
            <a:r>
              <a:rPr sz="2000" spc="-95" dirty="0">
                <a:solidFill>
                  <a:srgbClr val="008000"/>
                </a:solidFill>
                <a:latin typeface="Arial"/>
                <a:cs typeface="Arial"/>
              </a:rPr>
              <a:t>αιθανόλη</a:t>
            </a:r>
            <a:r>
              <a:rPr sz="2000" spc="-91" dirty="0">
                <a:latin typeface="Arial"/>
                <a:cs typeface="Arial"/>
              </a:rPr>
              <a:t>.</a:t>
            </a:r>
            <a:endParaRPr lang="el-GR" sz="2000" spc="-91" dirty="0">
              <a:latin typeface="Arial"/>
              <a:cs typeface="Arial"/>
            </a:endParaRPr>
          </a:p>
          <a:p>
            <a:pPr marL="353850" marR="4611" indent="-342900" algn="just">
              <a:lnSpc>
                <a:spcPts val="2106"/>
              </a:lnSpc>
              <a:spcBef>
                <a:spcPts val="563"/>
              </a:spcBef>
              <a:buFont typeface="Arial" panose="020B0604020202020204" pitchFamily="34" charset="0"/>
              <a:buChar char="•"/>
            </a:pPr>
            <a:endParaRPr sz="2000" dirty="0">
              <a:latin typeface="Arial"/>
              <a:cs typeface="Arial"/>
            </a:endParaRPr>
          </a:p>
          <a:p>
            <a:pPr marL="353850" marR="4611" indent="-342900" algn="just">
              <a:lnSpc>
                <a:spcPct val="100800"/>
              </a:lnSpc>
              <a:spcBef>
                <a:spcPts val="363"/>
              </a:spcBef>
              <a:buFont typeface="Arial" panose="020B0604020202020204" pitchFamily="34" charset="0"/>
              <a:buChar char="•"/>
            </a:pPr>
            <a:r>
              <a:rPr sz="2000" spc="-195" dirty="0">
                <a:latin typeface="Arial"/>
                <a:cs typeface="Arial"/>
              </a:rPr>
              <a:t>Επειδή το </a:t>
            </a:r>
            <a:r>
              <a:rPr sz="2000" spc="-168" dirty="0">
                <a:latin typeface="Arial"/>
                <a:cs typeface="Arial"/>
              </a:rPr>
              <a:t>άμυλο </a:t>
            </a:r>
            <a:r>
              <a:rPr sz="2000" spc="-141" dirty="0">
                <a:latin typeface="Arial"/>
                <a:cs typeface="Arial"/>
              </a:rPr>
              <a:t>είναι </a:t>
            </a:r>
            <a:r>
              <a:rPr sz="2000" spc="-218" dirty="0">
                <a:latin typeface="Arial"/>
                <a:cs typeface="Arial"/>
              </a:rPr>
              <a:t>πολύ </a:t>
            </a:r>
            <a:r>
              <a:rPr sz="2000" spc="-159" dirty="0">
                <a:latin typeface="Arial"/>
                <a:cs typeface="Arial"/>
              </a:rPr>
              <a:t>πιο εύκολο </a:t>
            </a:r>
            <a:r>
              <a:rPr sz="2000" spc="-177" dirty="0">
                <a:latin typeface="Arial"/>
                <a:cs typeface="Arial"/>
              </a:rPr>
              <a:t>από την </a:t>
            </a:r>
            <a:r>
              <a:rPr sz="2000" spc="-159" dirty="0">
                <a:latin typeface="Arial"/>
                <a:cs typeface="Arial"/>
              </a:rPr>
              <a:t>κυτταρίνη να </a:t>
            </a:r>
            <a:r>
              <a:rPr sz="2000" spc="-172" dirty="0">
                <a:latin typeface="Arial"/>
                <a:cs typeface="Arial"/>
              </a:rPr>
              <a:t>μετατραπεί </a:t>
            </a:r>
            <a:r>
              <a:rPr sz="2000" spc="-159" dirty="0">
                <a:latin typeface="Arial"/>
                <a:cs typeface="Arial"/>
              </a:rPr>
              <a:t>σε </a:t>
            </a:r>
            <a:r>
              <a:rPr sz="2000" spc="-168" dirty="0">
                <a:latin typeface="Arial"/>
                <a:cs typeface="Arial"/>
              </a:rPr>
              <a:t>γλυκόζη, </a:t>
            </a:r>
            <a:r>
              <a:rPr sz="2000" spc="-163" dirty="0">
                <a:latin typeface="Arial"/>
                <a:cs typeface="Arial"/>
              </a:rPr>
              <a:t>σχεδόν </a:t>
            </a:r>
            <a:r>
              <a:rPr sz="2000" spc="-127" dirty="0">
                <a:latin typeface="Arial"/>
                <a:cs typeface="Arial"/>
              </a:rPr>
              <a:t>όλη η </a:t>
            </a:r>
            <a:r>
              <a:rPr sz="2000" spc="-168" dirty="0">
                <a:latin typeface="Arial"/>
                <a:cs typeface="Arial"/>
              </a:rPr>
              <a:t>αιθανόλη στις </a:t>
            </a:r>
            <a:r>
              <a:rPr sz="2000" spc="-172" dirty="0">
                <a:latin typeface="Arial"/>
                <a:cs typeface="Arial"/>
              </a:rPr>
              <a:t>βόρειες </a:t>
            </a:r>
            <a:r>
              <a:rPr sz="2000" spc="-141" dirty="0">
                <a:latin typeface="Arial"/>
                <a:cs typeface="Arial"/>
              </a:rPr>
              <a:t>χώρες </a:t>
            </a:r>
            <a:r>
              <a:rPr sz="2000" spc="-218" dirty="0">
                <a:latin typeface="Arial"/>
                <a:cs typeface="Arial"/>
              </a:rPr>
              <a:t>παρασκευάζεται </a:t>
            </a:r>
            <a:r>
              <a:rPr sz="2000" spc="-185" dirty="0">
                <a:latin typeface="Arial"/>
                <a:cs typeface="Arial"/>
              </a:rPr>
              <a:t>από </a:t>
            </a:r>
            <a:r>
              <a:rPr sz="2000" spc="-159" dirty="0">
                <a:latin typeface="Arial"/>
                <a:cs typeface="Arial"/>
              </a:rPr>
              <a:t>ευρέως διαθέσιμα δημητριακά.</a:t>
            </a:r>
            <a:endParaRPr lang="el-GR" sz="2000" spc="-159" dirty="0">
              <a:latin typeface="Arial"/>
              <a:cs typeface="Arial"/>
            </a:endParaRPr>
          </a:p>
          <a:p>
            <a:pPr marL="353850" marR="4611" indent="-342900" algn="just">
              <a:lnSpc>
                <a:spcPct val="100800"/>
              </a:lnSpc>
              <a:spcBef>
                <a:spcPts val="363"/>
              </a:spcBef>
              <a:buFont typeface="Arial" panose="020B0604020202020204" pitchFamily="34" charset="0"/>
              <a:buChar char="•"/>
            </a:pPr>
            <a:endParaRPr sz="2000" dirty="0">
              <a:latin typeface="Arial"/>
              <a:cs typeface="Arial"/>
            </a:endParaRPr>
          </a:p>
          <a:p>
            <a:pPr marL="353850" marR="4611" indent="-342900" algn="just">
              <a:lnSpc>
                <a:spcPct val="100800"/>
              </a:lnSpc>
              <a:spcBef>
                <a:spcPts val="417"/>
              </a:spcBef>
              <a:buFont typeface="Arial" panose="020B0604020202020204" pitchFamily="34" charset="0"/>
              <a:buChar char="•"/>
            </a:pPr>
            <a:r>
              <a:rPr sz="2000" spc="-195" dirty="0">
                <a:latin typeface="Arial"/>
                <a:cs typeface="Arial"/>
              </a:rPr>
              <a:t>Οι </a:t>
            </a:r>
            <a:r>
              <a:rPr sz="2000" spc="-185" dirty="0">
                <a:latin typeface="Arial"/>
                <a:cs typeface="Arial"/>
              </a:rPr>
              <a:t>οργανισμοί </a:t>
            </a:r>
            <a:r>
              <a:rPr sz="2000" spc="-195" dirty="0">
                <a:latin typeface="Arial"/>
                <a:cs typeface="Arial"/>
              </a:rPr>
              <a:t>και τα </a:t>
            </a:r>
            <a:r>
              <a:rPr sz="2000" spc="-200" dirty="0">
                <a:latin typeface="Arial"/>
                <a:cs typeface="Arial"/>
              </a:rPr>
              <a:t>ένζυμα </a:t>
            </a:r>
            <a:r>
              <a:rPr sz="2000" spc="-150" dirty="0">
                <a:latin typeface="Arial"/>
                <a:cs typeface="Arial"/>
              </a:rPr>
              <a:t>για τη </a:t>
            </a:r>
            <a:r>
              <a:rPr sz="2000" spc="-177" dirty="0">
                <a:latin typeface="Arial"/>
                <a:cs typeface="Arial"/>
              </a:rPr>
              <a:t>μετατροπή </a:t>
            </a:r>
            <a:r>
              <a:rPr sz="2000" spc="-168" dirty="0">
                <a:latin typeface="Arial"/>
                <a:cs typeface="Arial"/>
              </a:rPr>
              <a:t>του αμύλου </a:t>
            </a:r>
            <a:r>
              <a:rPr sz="2000" spc="-195" dirty="0">
                <a:latin typeface="Arial"/>
                <a:cs typeface="Arial"/>
              </a:rPr>
              <a:t>και τη </a:t>
            </a:r>
            <a:r>
              <a:rPr sz="2000" spc="-168" dirty="0">
                <a:latin typeface="Arial"/>
                <a:cs typeface="Arial"/>
              </a:rPr>
              <a:t>ζύμωση </a:t>
            </a:r>
            <a:r>
              <a:rPr sz="2000" spc="-177" dirty="0">
                <a:latin typeface="Arial"/>
                <a:cs typeface="Arial"/>
              </a:rPr>
              <a:t>της γλυκόζης </a:t>
            </a:r>
            <a:r>
              <a:rPr sz="2000" spc="-191" dirty="0">
                <a:latin typeface="Arial"/>
                <a:cs typeface="Arial"/>
              </a:rPr>
              <a:t>σε </a:t>
            </a:r>
            <a:r>
              <a:rPr sz="2000" spc="-185" dirty="0">
                <a:latin typeface="Arial"/>
                <a:cs typeface="Arial"/>
              </a:rPr>
              <a:t>εμπορική </a:t>
            </a:r>
            <a:r>
              <a:rPr sz="2000" spc="-168" dirty="0">
                <a:latin typeface="Arial"/>
                <a:cs typeface="Arial"/>
              </a:rPr>
              <a:t>κλίμακα είναι </a:t>
            </a:r>
            <a:r>
              <a:rPr sz="2000" spc="-154" dirty="0">
                <a:latin typeface="Arial"/>
                <a:cs typeface="Arial"/>
              </a:rPr>
              <a:t>άμεσα </a:t>
            </a:r>
            <a:r>
              <a:rPr sz="2000" spc="-150" dirty="0">
                <a:latin typeface="Arial"/>
                <a:cs typeface="Arial"/>
              </a:rPr>
              <a:t>διαθέσιμα.</a:t>
            </a:r>
            <a:endParaRPr lang="el-GR" sz="2000" spc="-150" dirty="0">
              <a:latin typeface="Arial"/>
              <a:cs typeface="Arial"/>
            </a:endParaRPr>
          </a:p>
          <a:p>
            <a:pPr marL="353850" marR="4611" indent="-342900" algn="just">
              <a:lnSpc>
                <a:spcPct val="100800"/>
              </a:lnSpc>
              <a:spcBef>
                <a:spcPts val="417"/>
              </a:spcBef>
              <a:buFont typeface="Arial" panose="020B0604020202020204" pitchFamily="34" charset="0"/>
              <a:buChar char="•"/>
            </a:pPr>
            <a:endParaRPr sz="2000" dirty="0">
              <a:latin typeface="Arial"/>
              <a:cs typeface="Arial"/>
            </a:endParaRPr>
          </a:p>
          <a:p>
            <a:pPr marL="353850" marR="4611" indent="-342900" algn="just">
              <a:lnSpc>
                <a:spcPct val="100800"/>
              </a:lnSpc>
              <a:spcBef>
                <a:spcPts val="417"/>
              </a:spcBef>
              <a:buFont typeface="Arial" panose="020B0604020202020204" pitchFamily="34" charset="0"/>
              <a:buChar char="•"/>
            </a:pPr>
            <a:r>
              <a:rPr sz="2000" spc="-141" dirty="0">
                <a:latin typeface="Arial"/>
                <a:cs typeface="Arial"/>
              </a:rPr>
              <a:t>Η </a:t>
            </a:r>
            <a:r>
              <a:rPr sz="2000" spc="-168" dirty="0">
                <a:solidFill>
                  <a:srgbClr val="008000"/>
                </a:solidFill>
                <a:latin typeface="Arial"/>
                <a:cs typeface="Arial"/>
              </a:rPr>
              <a:t>κυτταρίνη </a:t>
            </a:r>
            <a:r>
              <a:rPr sz="2000" spc="-177" dirty="0">
                <a:latin typeface="Arial"/>
                <a:cs typeface="Arial"/>
              </a:rPr>
              <a:t>μετατρέπεται </a:t>
            </a:r>
            <a:r>
              <a:rPr sz="2000" spc="-163" dirty="0">
                <a:latin typeface="Arial"/>
                <a:cs typeface="Arial"/>
              </a:rPr>
              <a:t>συνήθως </a:t>
            </a:r>
            <a:r>
              <a:rPr sz="2000" spc="-159" dirty="0">
                <a:latin typeface="Arial"/>
                <a:cs typeface="Arial"/>
              </a:rPr>
              <a:t>σε </a:t>
            </a:r>
            <a:r>
              <a:rPr sz="2000" spc="-168" dirty="0">
                <a:solidFill>
                  <a:srgbClr val="008000"/>
                </a:solidFill>
                <a:latin typeface="Arial"/>
                <a:cs typeface="Arial"/>
              </a:rPr>
              <a:t>σάκχαρα </a:t>
            </a:r>
            <a:r>
              <a:rPr sz="2000" spc="-136" dirty="0">
                <a:solidFill>
                  <a:srgbClr val="008000"/>
                </a:solidFill>
                <a:latin typeface="Arial"/>
                <a:cs typeface="Arial"/>
              </a:rPr>
              <a:t>πέντε </a:t>
            </a:r>
            <a:r>
              <a:rPr sz="2000" spc="-195" dirty="0">
                <a:latin typeface="Arial"/>
                <a:cs typeface="Arial"/>
              </a:rPr>
              <a:t>και </a:t>
            </a:r>
            <a:r>
              <a:rPr sz="2000" spc="-168" dirty="0">
                <a:solidFill>
                  <a:srgbClr val="008000"/>
                </a:solidFill>
                <a:latin typeface="Arial"/>
                <a:cs typeface="Arial"/>
              </a:rPr>
              <a:t>έξι ατόμων άνθρακα</a:t>
            </a:r>
            <a:r>
              <a:rPr sz="2000" spc="-168" dirty="0">
                <a:latin typeface="Arial"/>
                <a:cs typeface="Arial"/>
              </a:rPr>
              <a:t>, </a:t>
            </a:r>
            <a:r>
              <a:rPr sz="2000" spc="-185" dirty="0">
                <a:latin typeface="Arial"/>
                <a:cs typeface="Arial"/>
              </a:rPr>
              <a:t>γεγονός που </a:t>
            </a:r>
            <a:r>
              <a:rPr sz="2000" spc="-163" dirty="0">
                <a:latin typeface="Arial"/>
                <a:cs typeface="Arial"/>
              </a:rPr>
              <a:t>απαιτεί </a:t>
            </a:r>
            <a:r>
              <a:rPr sz="2000" spc="-159" dirty="0">
                <a:latin typeface="Arial"/>
                <a:cs typeface="Arial"/>
              </a:rPr>
              <a:t>ειδικούς </a:t>
            </a:r>
            <a:r>
              <a:rPr sz="2000" spc="-241" dirty="0">
                <a:latin typeface="Arial"/>
                <a:cs typeface="Arial"/>
              </a:rPr>
              <a:t>οργανισμούς </a:t>
            </a:r>
            <a:r>
              <a:rPr sz="2000" spc="-168" dirty="0">
                <a:latin typeface="Arial"/>
                <a:cs typeface="Arial"/>
              </a:rPr>
              <a:t>για την </a:t>
            </a:r>
            <a:r>
              <a:rPr sz="2000" spc="-185" dirty="0">
                <a:latin typeface="Arial"/>
                <a:cs typeface="Arial"/>
              </a:rPr>
              <a:t>πλήρη </a:t>
            </a:r>
            <a:r>
              <a:rPr sz="2000" spc="-118" dirty="0">
                <a:latin typeface="Arial"/>
                <a:cs typeface="Arial"/>
              </a:rPr>
              <a:t>ζύμωση</a:t>
            </a:r>
            <a:r>
              <a:rPr sz="2500" b="1" spc="-150" dirty="0">
                <a:latin typeface="Arial"/>
                <a:cs typeface="Arial"/>
              </a:rPr>
              <a:t>.</a:t>
            </a:r>
            <a:endParaRPr sz="2500" dirty="0">
              <a:latin typeface="Arial"/>
              <a:cs typeface="Arial"/>
            </a:endParaRPr>
          </a:p>
        </p:txBody>
      </p:sp>
      <p:sp>
        <p:nvSpPr>
          <p:cNvPr id="113" name="object 113"/>
          <p:cNvSpPr txBox="1">
            <a:spLocks noGrp="1"/>
          </p:cNvSpPr>
          <p:nvPr>
            <p:ph type="title"/>
          </p:nvPr>
        </p:nvSpPr>
        <p:spPr>
          <a:xfrm>
            <a:off x="3175158" y="637485"/>
            <a:ext cx="5705971"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b="1" dirty="0"/>
              <a:t>Παραγωγή </a:t>
            </a:r>
            <a:r>
              <a:rPr lang="el-GR" sz="3600" b="1" dirty="0" err="1"/>
              <a:t>Βιοαιθανόλης</a:t>
            </a:r>
            <a:endParaRPr sz="3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500332" y="1586757"/>
            <a:ext cx="11136701" cy="3351527"/>
          </a:xfrm>
          <a:prstGeom prst="rect">
            <a:avLst/>
          </a:prstGeom>
        </p:spPr>
        <p:txBody>
          <a:bodyPr vert="horz" wrap="square" lIns="0" tIns="11526" rIns="0" bIns="0" rtlCol="0">
            <a:spAutoFit/>
          </a:bodyPr>
          <a:lstStyle/>
          <a:p>
            <a:pPr marL="354426" marR="4611" indent="-342900">
              <a:spcBef>
                <a:spcPts val="91"/>
              </a:spcBef>
              <a:buFont typeface="Arial" panose="020B0604020202020204" pitchFamily="34" charset="0"/>
              <a:buChar char="•"/>
            </a:pPr>
            <a:r>
              <a:rPr sz="2000" spc="-195" dirty="0">
                <a:latin typeface="Arial"/>
                <a:cs typeface="Arial"/>
              </a:rPr>
              <a:t>Ο </a:t>
            </a:r>
            <a:r>
              <a:rPr sz="2000" spc="-154" dirty="0">
                <a:latin typeface="Arial"/>
                <a:cs typeface="Arial"/>
              </a:rPr>
              <a:t>λιγότερο </a:t>
            </a:r>
            <a:r>
              <a:rPr sz="2000" spc="-177" dirty="0">
                <a:latin typeface="Arial"/>
                <a:cs typeface="Arial"/>
              </a:rPr>
              <a:t>περίπλοκος </a:t>
            </a:r>
            <a:r>
              <a:rPr sz="2000" spc="-208" dirty="0">
                <a:latin typeface="Arial"/>
                <a:cs typeface="Arial"/>
              </a:rPr>
              <a:t>τρόπος </a:t>
            </a:r>
            <a:r>
              <a:rPr sz="2000" spc="-159" dirty="0">
                <a:latin typeface="Arial"/>
                <a:cs typeface="Arial"/>
              </a:rPr>
              <a:t>για την </a:t>
            </a:r>
            <a:r>
              <a:rPr sz="2000" spc="-185" dirty="0">
                <a:latin typeface="Arial"/>
                <a:cs typeface="Arial"/>
              </a:rPr>
              <a:t>παραγωγή </a:t>
            </a:r>
            <a:r>
              <a:rPr sz="2000" spc="-168" dirty="0">
                <a:latin typeface="Arial"/>
                <a:cs typeface="Arial"/>
              </a:rPr>
              <a:t>αιθανόλης </a:t>
            </a:r>
            <a:r>
              <a:rPr sz="2000" spc="-141" dirty="0">
                <a:latin typeface="Arial"/>
                <a:cs typeface="Arial"/>
              </a:rPr>
              <a:t>είναι </a:t>
            </a:r>
            <a:r>
              <a:rPr sz="2000" spc="-159" dirty="0">
                <a:latin typeface="Arial"/>
                <a:cs typeface="Arial"/>
              </a:rPr>
              <a:t>η </a:t>
            </a:r>
            <a:r>
              <a:rPr sz="2000" spc="-191" dirty="0">
                <a:latin typeface="Arial"/>
                <a:cs typeface="Arial"/>
              </a:rPr>
              <a:t>χρήση βιομάζας </a:t>
            </a:r>
            <a:r>
              <a:rPr sz="2000" spc="-154" dirty="0">
                <a:latin typeface="Arial"/>
                <a:cs typeface="Arial"/>
              </a:rPr>
              <a:t>που </a:t>
            </a:r>
            <a:r>
              <a:rPr sz="2000" spc="-172" dirty="0">
                <a:latin typeface="Arial"/>
                <a:cs typeface="Arial"/>
              </a:rPr>
              <a:t>περιέχει </a:t>
            </a:r>
            <a:r>
              <a:rPr sz="2000" spc="-182" dirty="0">
                <a:solidFill>
                  <a:srgbClr val="008000"/>
                </a:solidFill>
                <a:latin typeface="Arial"/>
                <a:cs typeface="Arial"/>
              </a:rPr>
              <a:t>σάκχαρα </a:t>
            </a:r>
            <a:r>
              <a:rPr sz="2000" spc="-145" dirty="0">
                <a:solidFill>
                  <a:srgbClr val="008000"/>
                </a:solidFill>
                <a:latin typeface="Arial"/>
                <a:cs typeface="Arial"/>
              </a:rPr>
              <a:t>έξι ατόμων </a:t>
            </a:r>
            <a:r>
              <a:rPr sz="2000" spc="-185" dirty="0">
                <a:solidFill>
                  <a:srgbClr val="008000"/>
                </a:solidFill>
                <a:latin typeface="Arial"/>
                <a:cs typeface="Arial"/>
              </a:rPr>
              <a:t>άνθρακα, </a:t>
            </a:r>
            <a:r>
              <a:rPr sz="2000" spc="-154" dirty="0">
                <a:latin typeface="Arial"/>
                <a:cs typeface="Arial"/>
              </a:rPr>
              <a:t>τα οποία </a:t>
            </a:r>
            <a:r>
              <a:rPr sz="2000" spc="-191" dirty="0">
                <a:latin typeface="Arial"/>
                <a:cs typeface="Arial"/>
              </a:rPr>
              <a:t>μπορούν να </a:t>
            </a:r>
            <a:r>
              <a:rPr sz="2000" spc="-182" dirty="0">
                <a:latin typeface="Arial"/>
                <a:cs typeface="Arial"/>
              </a:rPr>
              <a:t>ζυμωθούν </a:t>
            </a:r>
            <a:r>
              <a:rPr sz="2000" spc="-150" dirty="0">
                <a:latin typeface="Arial"/>
                <a:cs typeface="Arial"/>
              </a:rPr>
              <a:t>απευθείας </a:t>
            </a:r>
            <a:r>
              <a:rPr sz="2000" spc="-159" dirty="0">
                <a:latin typeface="Arial"/>
                <a:cs typeface="Arial"/>
              </a:rPr>
              <a:t>σε </a:t>
            </a:r>
            <a:r>
              <a:rPr sz="2000" spc="-159" dirty="0">
                <a:solidFill>
                  <a:srgbClr val="008000"/>
                </a:solidFill>
                <a:latin typeface="Arial"/>
                <a:cs typeface="Arial"/>
              </a:rPr>
              <a:t>αιθανόλη</a:t>
            </a:r>
            <a:r>
              <a:rPr sz="2000" spc="-159" dirty="0">
                <a:latin typeface="Arial"/>
                <a:cs typeface="Arial"/>
              </a:rPr>
              <a:t>.</a:t>
            </a:r>
            <a:endParaRPr lang="el-GR" sz="2000" spc="-159" dirty="0">
              <a:latin typeface="Arial"/>
              <a:cs typeface="Arial"/>
            </a:endParaRPr>
          </a:p>
          <a:p>
            <a:pPr marL="354426" marR="4611" indent="-342900">
              <a:spcBef>
                <a:spcPts val="91"/>
              </a:spcBef>
              <a:buFont typeface="Arial" panose="020B0604020202020204" pitchFamily="34" charset="0"/>
              <a:buChar char="•"/>
            </a:pPr>
            <a:endParaRPr sz="2000" dirty="0">
              <a:latin typeface="Arial"/>
              <a:cs typeface="Arial"/>
            </a:endParaRPr>
          </a:p>
          <a:p>
            <a:pPr marL="354426" marR="4611" indent="-342900">
              <a:lnSpc>
                <a:spcPct val="100800"/>
              </a:lnSpc>
              <a:buFont typeface="Arial" panose="020B0604020202020204" pitchFamily="34" charset="0"/>
              <a:buChar char="•"/>
              <a:tabLst>
                <a:tab pos="666233" algn="l"/>
                <a:tab pos="1216048" algn="l"/>
                <a:tab pos="1671345" algn="l"/>
                <a:tab pos="2305304" algn="l"/>
                <a:tab pos="2918515" algn="l"/>
                <a:tab pos="3709810" algn="l"/>
                <a:tab pos="4826730" algn="l"/>
                <a:tab pos="5733867" algn="l"/>
                <a:tab pos="6031252" algn="l"/>
                <a:tab pos="6707282" algn="l"/>
                <a:tab pos="7162580" algn="l"/>
              </a:tabLst>
            </a:pPr>
            <a:r>
              <a:rPr sz="2000" spc="-191" dirty="0">
                <a:latin typeface="Arial"/>
                <a:cs typeface="Arial"/>
              </a:rPr>
              <a:t>Το ζαχαροκάλαμο </a:t>
            </a:r>
            <a:r>
              <a:rPr sz="2000" spc="-200" dirty="0">
                <a:latin typeface="Arial"/>
                <a:cs typeface="Arial"/>
              </a:rPr>
              <a:t>και τα </a:t>
            </a:r>
            <a:r>
              <a:rPr sz="2000" spc="-185" dirty="0">
                <a:latin typeface="Arial"/>
                <a:cs typeface="Arial"/>
              </a:rPr>
              <a:t>ζαχαρότευτλα </a:t>
            </a:r>
            <a:r>
              <a:rPr sz="2000" spc="-200" dirty="0">
                <a:latin typeface="Arial"/>
                <a:cs typeface="Arial"/>
              </a:rPr>
              <a:t>περιέχουν </a:t>
            </a:r>
            <a:r>
              <a:rPr sz="2000" spc="-91" dirty="0">
                <a:latin typeface="Arial"/>
                <a:cs typeface="Arial"/>
              </a:rPr>
              <a:t>σημαντικές </a:t>
            </a:r>
            <a:r>
              <a:rPr sz="2000" spc="-154" dirty="0">
                <a:latin typeface="Arial"/>
                <a:cs typeface="Arial"/>
              </a:rPr>
              <a:t>ποσότητες </a:t>
            </a:r>
            <a:r>
              <a:rPr sz="2000" spc="-213" dirty="0">
                <a:latin typeface="Arial"/>
                <a:cs typeface="Arial"/>
              </a:rPr>
              <a:t>ζάχαρης </a:t>
            </a:r>
            <a:r>
              <a:rPr sz="2000" spc="-200" dirty="0">
                <a:latin typeface="Arial"/>
                <a:cs typeface="Arial"/>
              </a:rPr>
              <a:t>και </a:t>
            </a:r>
            <a:r>
              <a:rPr sz="2000" spc="-177" dirty="0">
                <a:latin typeface="Arial"/>
                <a:cs typeface="Arial"/>
              </a:rPr>
              <a:t>ορισμένες </a:t>
            </a:r>
            <a:r>
              <a:rPr sz="2000" spc="-168" dirty="0">
                <a:latin typeface="Arial"/>
                <a:cs typeface="Arial"/>
              </a:rPr>
              <a:t>χώρες της </a:t>
            </a:r>
            <a:r>
              <a:rPr sz="2000" spc="-231" dirty="0">
                <a:latin typeface="Arial"/>
                <a:cs typeface="Arial"/>
              </a:rPr>
              <a:t>ΕΕ </a:t>
            </a:r>
            <a:r>
              <a:rPr sz="2000" spc="-141" dirty="0">
                <a:latin typeface="Arial"/>
                <a:cs typeface="Arial"/>
              </a:rPr>
              <a:t>(π.χ. η </a:t>
            </a:r>
            <a:r>
              <a:rPr sz="2000" spc="-172" dirty="0">
                <a:latin typeface="Arial"/>
                <a:cs typeface="Arial"/>
              </a:rPr>
              <a:t>Γαλλία) </a:t>
            </a:r>
            <a:r>
              <a:rPr sz="2000" spc="-150" dirty="0">
                <a:latin typeface="Arial"/>
                <a:cs typeface="Arial"/>
              </a:rPr>
              <a:t>βασίζονται </a:t>
            </a:r>
            <a:r>
              <a:rPr sz="2000" spc="-200" dirty="0">
                <a:latin typeface="Arial"/>
                <a:cs typeface="Arial"/>
              </a:rPr>
              <a:t>στα </a:t>
            </a:r>
            <a:r>
              <a:rPr sz="2000" spc="-168" dirty="0">
                <a:latin typeface="Arial"/>
                <a:cs typeface="Arial"/>
              </a:rPr>
              <a:t>ζαχαρότευτλα </a:t>
            </a:r>
            <a:r>
              <a:rPr sz="2000" spc="-159" dirty="0">
                <a:latin typeface="Arial"/>
                <a:cs typeface="Arial"/>
              </a:rPr>
              <a:t>για </a:t>
            </a:r>
            <a:r>
              <a:rPr sz="2000" spc="-185" dirty="0">
                <a:latin typeface="Arial"/>
                <a:cs typeface="Arial"/>
              </a:rPr>
              <a:t>την παραγωγή </a:t>
            </a:r>
            <a:r>
              <a:rPr sz="2000" spc="-159" dirty="0">
                <a:latin typeface="Arial"/>
                <a:cs typeface="Arial"/>
              </a:rPr>
              <a:t>αιθανόλης.</a:t>
            </a:r>
            <a:endParaRPr lang="el-GR" sz="2000" spc="-159" dirty="0">
              <a:latin typeface="Arial"/>
              <a:cs typeface="Arial"/>
            </a:endParaRPr>
          </a:p>
          <a:p>
            <a:pPr marL="354426" marR="4611" indent="-342900">
              <a:lnSpc>
                <a:spcPct val="100800"/>
              </a:lnSpc>
              <a:buFont typeface="Arial" panose="020B0604020202020204" pitchFamily="34" charset="0"/>
              <a:buChar char="•"/>
              <a:tabLst>
                <a:tab pos="666233" algn="l"/>
                <a:tab pos="1216048" algn="l"/>
                <a:tab pos="1671345" algn="l"/>
                <a:tab pos="2305304" algn="l"/>
                <a:tab pos="2918515" algn="l"/>
                <a:tab pos="3709810" algn="l"/>
                <a:tab pos="4826730" algn="l"/>
                <a:tab pos="5733867" algn="l"/>
                <a:tab pos="6031252" algn="l"/>
                <a:tab pos="6707282" algn="l"/>
                <a:tab pos="7162580" algn="l"/>
              </a:tabLst>
            </a:pPr>
            <a:endParaRPr sz="2000" dirty="0">
              <a:latin typeface="Arial"/>
              <a:cs typeface="Arial"/>
            </a:endParaRPr>
          </a:p>
          <a:p>
            <a:pPr marL="354426" marR="4611" indent="-342900">
              <a:lnSpc>
                <a:spcPct val="100800"/>
              </a:lnSpc>
              <a:buFont typeface="Arial" panose="020B0604020202020204" pitchFamily="34" charset="0"/>
              <a:buChar char="•"/>
            </a:pPr>
            <a:r>
              <a:rPr sz="2000" spc="-150" dirty="0">
                <a:latin typeface="Arial"/>
                <a:cs typeface="Arial"/>
              </a:rPr>
              <a:t>Στη </a:t>
            </a:r>
            <a:r>
              <a:rPr sz="2000" spc="-154" dirty="0">
                <a:latin typeface="Arial"/>
                <a:cs typeface="Arial"/>
              </a:rPr>
              <a:t>Βραζιλία </a:t>
            </a:r>
            <a:r>
              <a:rPr sz="2000" spc="-195" dirty="0">
                <a:latin typeface="Arial"/>
                <a:cs typeface="Arial"/>
              </a:rPr>
              <a:t>και </a:t>
            </a:r>
            <a:r>
              <a:rPr sz="2000" spc="-150" dirty="0">
                <a:latin typeface="Arial"/>
                <a:cs typeface="Arial"/>
              </a:rPr>
              <a:t>στις </a:t>
            </a:r>
            <a:r>
              <a:rPr sz="2000" spc="-200" dirty="0">
                <a:latin typeface="Arial"/>
                <a:cs typeface="Arial"/>
              </a:rPr>
              <a:t>περισσότερες </a:t>
            </a:r>
            <a:r>
              <a:rPr sz="2000" spc="-150" dirty="0">
                <a:latin typeface="Arial"/>
                <a:cs typeface="Arial"/>
              </a:rPr>
              <a:t>τροπικές </a:t>
            </a:r>
            <a:r>
              <a:rPr sz="2000" spc="-168" dirty="0">
                <a:latin typeface="Arial"/>
                <a:cs typeface="Arial"/>
              </a:rPr>
              <a:t>χώρες </a:t>
            </a:r>
            <a:r>
              <a:rPr sz="2000" spc="-154" dirty="0">
                <a:latin typeface="Arial"/>
                <a:cs typeface="Arial"/>
              </a:rPr>
              <a:t>που </a:t>
            </a:r>
            <a:r>
              <a:rPr sz="2000" spc="-185" dirty="0">
                <a:latin typeface="Arial"/>
                <a:cs typeface="Arial"/>
              </a:rPr>
              <a:t>παράγουν </a:t>
            </a:r>
            <a:r>
              <a:rPr sz="2000" spc="-159" dirty="0">
                <a:latin typeface="Arial"/>
                <a:cs typeface="Arial"/>
              </a:rPr>
              <a:t>αλκοόλη, το </a:t>
            </a:r>
            <a:r>
              <a:rPr sz="2000" spc="-191" dirty="0">
                <a:latin typeface="Arial"/>
                <a:cs typeface="Arial"/>
              </a:rPr>
              <a:t>ζαχαροκάλαμο </a:t>
            </a:r>
            <a:r>
              <a:rPr sz="2000" spc="-141" dirty="0">
                <a:latin typeface="Arial"/>
                <a:cs typeface="Arial"/>
              </a:rPr>
              <a:t>είναι </a:t>
            </a:r>
            <a:r>
              <a:rPr sz="2000" spc="-168" dirty="0">
                <a:latin typeface="Arial"/>
                <a:cs typeface="Arial"/>
              </a:rPr>
              <a:t>η </a:t>
            </a:r>
            <a:r>
              <a:rPr sz="2000" spc="-200" dirty="0">
                <a:latin typeface="Arial"/>
                <a:cs typeface="Arial"/>
              </a:rPr>
              <a:t>πιο </a:t>
            </a:r>
            <a:r>
              <a:rPr sz="2000" spc="-227" dirty="0">
                <a:latin typeface="Arial"/>
                <a:cs typeface="Arial"/>
              </a:rPr>
              <a:t>κοινή </a:t>
            </a:r>
            <a:r>
              <a:rPr sz="2000" spc="-191" dirty="0">
                <a:latin typeface="Arial"/>
                <a:cs typeface="Arial"/>
              </a:rPr>
              <a:t>πρώτη ύλη που χρησιμοποιείται </a:t>
            </a:r>
            <a:r>
              <a:rPr sz="2000" spc="-200" dirty="0">
                <a:latin typeface="Arial"/>
                <a:cs typeface="Arial"/>
              </a:rPr>
              <a:t>για </a:t>
            </a:r>
            <a:r>
              <a:rPr sz="2000" spc="-195" dirty="0">
                <a:latin typeface="Arial"/>
                <a:cs typeface="Arial"/>
              </a:rPr>
              <a:t>την παραγωγή </a:t>
            </a:r>
            <a:r>
              <a:rPr sz="2000" spc="-191" dirty="0">
                <a:latin typeface="Arial"/>
                <a:cs typeface="Arial"/>
              </a:rPr>
              <a:t>αιθανόλης</a:t>
            </a:r>
            <a:r>
              <a:rPr sz="2000" spc="-145" dirty="0">
                <a:latin typeface="Arial"/>
                <a:cs typeface="Arial"/>
              </a:rPr>
              <a:t>.</a:t>
            </a:r>
            <a:endParaRPr lang="el-GR" sz="2000" spc="-145" dirty="0">
              <a:latin typeface="Arial"/>
              <a:cs typeface="Arial"/>
            </a:endParaRPr>
          </a:p>
          <a:p>
            <a:pPr marL="354426" marR="4611" indent="-342900">
              <a:lnSpc>
                <a:spcPct val="100800"/>
              </a:lnSpc>
              <a:buFont typeface="Arial" panose="020B0604020202020204" pitchFamily="34" charset="0"/>
              <a:buChar char="•"/>
            </a:pPr>
            <a:endParaRPr sz="2000" dirty="0">
              <a:latin typeface="Arial"/>
              <a:cs typeface="Arial"/>
            </a:endParaRPr>
          </a:p>
          <a:p>
            <a:pPr marL="354426" marR="4611" indent="-342900">
              <a:lnSpc>
                <a:spcPts val="2106"/>
              </a:lnSpc>
              <a:buFont typeface="Arial" panose="020B0604020202020204" pitchFamily="34" charset="0"/>
              <a:buChar char="•"/>
            </a:pPr>
            <a:r>
              <a:rPr sz="2000" spc="-154" dirty="0">
                <a:latin typeface="Arial"/>
                <a:cs typeface="Arial"/>
              </a:rPr>
              <a:t>Το </a:t>
            </a:r>
            <a:r>
              <a:rPr sz="2000" spc="-172" dirty="0">
                <a:latin typeface="Arial"/>
                <a:cs typeface="Arial"/>
              </a:rPr>
              <a:t>κόστος παραγωγής </a:t>
            </a:r>
            <a:r>
              <a:rPr sz="2000" spc="-168" dirty="0">
                <a:latin typeface="Arial"/>
                <a:cs typeface="Arial"/>
              </a:rPr>
              <a:t>αιθανόλης </a:t>
            </a:r>
            <a:r>
              <a:rPr sz="2000" spc="-185" dirty="0">
                <a:latin typeface="Arial"/>
                <a:cs typeface="Arial"/>
              </a:rPr>
              <a:t>από </a:t>
            </a:r>
            <a:r>
              <a:rPr sz="2000" spc="-191" dirty="0">
                <a:latin typeface="Arial"/>
                <a:cs typeface="Arial"/>
              </a:rPr>
              <a:t>ζαχαροκάλαμο στις </a:t>
            </a:r>
            <a:r>
              <a:rPr sz="2000" spc="-218" dirty="0">
                <a:latin typeface="Arial"/>
                <a:cs typeface="Arial"/>
              </a:rPr>
              <a:t>θερμές </a:t>
            </a:r>
            <a:r>
              <a:rPr sz="2000" spc="-168" dirty="0">
                <a:latin typeface="Arial"/>
                <a:cs typeface="Arial"/>
              </a:rPr>
              <a:t>χώρες είναι </a:t>
            </a:r>
            <a:r>
              <a:rPr sz="2000" spc="-218" dirty="0">
                <a:latin typeface="Arial"/>
                <a:cs typeface="Arial"/>
              </a:rPr>
              <a:t>από </a:t>
            </a:r>
            <a:r>
              <a:rPr sz="2000" spc="50" dirty="0">
                <a:latin typeface="Arial"/>
                <a:cs typeface="Arial"/>
              </a:rPr>
              <a:t>τα </a:t>
            </a:r>
            <a:r>
              <a:rPr sz="2000" spc="-172" dirty="0">
                <a:latin typeface="Arial"/>
                <a:cs typeface="Arial"/>
              </a:rPr>
              <a:t>χαμηλότερα </a:t>
            </a:r>
            <a:r>
              <a:rPr sz="2000" spc="-150" dirty="0">
                <a:latin typeface="Arial"/>
                <a:cs typeface="Arial"/>
              </a:rPr>
              <a:t>για </a:t>
            </a:r>
            <a:r>
              <a:rPr sz="2000" spc="-191" dirty="0">
                <a:latin typeface="Arial"/>
                <a:cs typeface="Arial"/>
              </a:rPr>
              <a:t>οποιοδήποτε </a:t>
            </a:r>
            <a:r>
              <a:rPr sz="2000" spc="-154" dirty="0">
                <a:latin typeface="Arial"/>
                <a:cs typeface="Arial"/>
              </a:rPr>
              <a:t>βιοκαύσιμο.</a:t>
            </a:r>
            <a:endParaRPr sz="2000" dirty="0">
              <a:latin typeface="Arial"/>
              <a:cs typeface="Arial"/>
            </a:endParaRPr>
          </a:p>
        </p:txBody>
      </p:sp>
      <p:sp>
        <p:nvSpPr>
          <p:cNvPr id="113" name="object 113"/>
          <p:cNvSpPr txBox="1">
            <a:spLocks noGrp="1"/>
          </p:cNvSpPr>
          <p:nvPr>
            <p:ph type="title"/>
          </p:nvPr>
        </p:nvSpPr>
        <p:spPr>
          <a:xfrm>
            <a:off x="2907233" y="602527"/>
            <a:ext cx="6322898"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ζάχαρης σε αιθανόλη</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517585" y="2082136"/>
            <a:ext cx="11136701" cy="3358709"/>
          </a:xfrm>
          <a:prstGeom prst="rect">
            <a:avLst/>
          </a:prstGeom>
        </p:spPr>
        <p:txBody>
          <a:bodyPr vert="horz" wrap="square" lIns="0" tIns="11526" rIns="0" bIns="0" rtlCol="0">
            <a:spAutoFit/>
          </a:bodyPr>
          <a:lstStyle/>
          <a:p>
            <a:pPr marL="354426" marR="13255" indent="-342900" algn="just">
              <a:spcBef>
                <a:spcPts val="91"/>
              </a:spcBef>
              <a:buFont typeface="Arial" panose="020B0604020202020204" pitchFamily="34" charset="0"/>
              <a:buChar char="•"/>
            </a:pPr>
            <a:r>
              <a:rPr sz="2000" spc="-150" dirty="0">
                <a:latin typeface="Arial"/>
                <a:cs typeface="Arial"/>
              </a:rPr>
              <a:t>Για την </a:t>
            </a:r>
            <a:r>
              <a:rPr sz="2000" spc="-182" dirty="0">
                <a:latin typeface="Arial"/>
                <a:cs typeface="Arial"/>
              </a:rPr>
              <a:t>παραγωγή </a:t>
            </a:r>
            <a:r>
              <a:rPr sz="2000" spc="-168" dirty="0">
                <a:latin typeface="Arial"/>
                <a:cs typeface="Arial"/>
              </a:rPr>
              <a:t>αιθανόλης </a:t>
            </a:r>
            <a:r>
              <a:rPr sz="2000" spc="-185" dirty="0">
                <a:latin typeface="Arial"/>
                <a:cs typeface="Arial"/>
              </a:rPr>
              <a:t>από </a:t>
            </a:r>
            <a:r>
              <a:rPr sz="2000" spc="-168" dirty="0">
                <a:latin typeface="Arial"/>
                <a:cs typeface="Arial"/>
              </a:rPr>
              <a:t>καλλιέργειες </a:t>
            </a:r>
            <a:r>
              <a:rPr sz="2000" spc="-182" dirty="0">
                <a:latin typeface="Arial"/>
                <a:cs typeface="Arial"/>
              </a:rPr>
              <a:t>ζάχαρης</a:t>
            </a:r>
            <a:r>
              <a:rPr sz="2000" spc="-168" dirty="0">
                <a:latin typeface="Arial"/>
                <a:cs typeface="Arial"/>
              </a:rPr>
              <a:t>, οι </a:t>
            </a:r>
            <a:r>
              <a:rPr sz="2000" spc="-182" dirty="0">
                <a:latin typeface="Arial"/>
                <a:cs typeface="Arial"/>
              </a:rPr>
              <a:t>καλλιέργειες </a:t>
            </a:r>
            <a:r>
              <a:rPr sz="2000" spc="-200" dirty="0">
                <a:solidFill>
                  <a:srgbClr val="008000"/>
                </a:solidFill>
                <a:latin typeface="Arial"/>
                <a:cs typeface="Arial"/>
              </a:rPr>
              <a:t>πρέπει </a:t>
            </a:r>
            <a:r>
              <a:rPr sz="2000" spc="-127" dirty="0">
                <a:solidFill>
                  <a:srgbClr val="008000"/>
                </a:solidFill>
                <a:latin typeface="Arial"/>
                <a:cs typeface="Arial"/>
              </a:rPr>
              <a:t>πρώτα </a:t>
            </a:r>
            <a:r>
              <a:rPr sz="2000" spc="-191" dirty="0">
                <a:solidFill>
                  <a:srgbClr val="008000"/>
                </a:solidFill>
                <a:latin typeface="Arial"/>
                <a:cs typeface="Arial"/>
              </a:rPr>
              <a:t>να υποστούν </a:t>
            </a:r>
            <a:r>
              <a:rPr sz="2000" spc="-185" dirty="0">
                <a:solidFill>
                  <a:srgbClr val="008000"/>
                </a:solidFill>
                <a:latin typeface="Arial"/>
                <a:cs typeface="Arial"/>
              </a:rPr>
              <a:t>επεξεργασία </a:t>
            </a:r>
            <a:r>
              <a:rPr sz="2000" spc="-159" dirty="0">
                <a:solidFill>
                  <a:srgbClr val="008000"/>
                </a:solidFill>
                <a:latin typeface="Arial"/>
                <a:cs typeface="Arial"/>
              </a:rPr>
              <a:t>για την </a:t>
            </a:r>
            <a:r>
              <a:rPr sz="2000" spc="-195" dirty="0">
                <a:solidFill>
                  <a:srgbClr val="008000"/>
                </a:solidFill>
                <a:latin typeface="Arial"/>
                <a:cs typeface="Arial"/>
              </a:rPr>
              <a:t>απομάκρυνση </a:t>
            </a:r>
            <a:r>
              <a:rPr sz="2000" spc="-168" dirty="0">
                <a:solidFill>
                  <a:srgbClr val="008000"/>
                </a:solidFill>
                <a:latin typeface="Arial"/>
                <a:cs typeface="Arial"/>
              </a:rPr>
              <a:t>της </a:t>
            </a:r>
            <a:r>
              <a:rPr sz="2000" spc="-182" dirty="0">
                <a:solidFill>
                  <a:srgbClr val="008000"/>
                </a:solidFill>
                <a:latin typeface="Arial"/>
                <a:cs typeface="Arial"/>
              </a:rPr>
              <a:t>ζάχαρης </a:t>
            </a:r>
            <a:r>
              <a:rPr sz="2000" spc="-177" dirty="0">
                <a:latin typeface="Arial"/>
                <a:cs typeface="Arial"/>
              </a:rPr>
              <a:t>(</a:t>
            </a:r>
            <a:r>
              <a:rPr sz="2000" spc="-185" dirty="0">
                <a:latin typeface="Arial"/>
                <a:cs typeface="Arial"/>
              </a:rPr>
              <a:t>όπως </a:t>
            </a:r>
            <a:r>
              <a:rPr sz="2000" spc="-182" dirty="0">
                <a:latin typeface="Arial"/>
                <a:cs typeface="Arial"/>
              </a:rPr>
              <a:t>με </a:t>
            </a:r>
            <a:r>
              <a:rPr sz="2000" spc="-168" dirty="0">
                <a:latin typeface="Arial"/>
                <a:cs typeface="Arial"/>
              </a:rPr>
              <a:t>σύνθλιψη, </a:t>
            </a:r>
            <a:r>
              <a:rPr sz="2000" spc="-182" dirty="0">
                <a:latin typeface="Arial"/>
                <a:cs typeface="Arial"/>
              </a:rPr>
              <a:t>διαβροχή </a:t>
            </a:r>
            <a:r>
              <a:rPr sz="2000" spc="-195" dirty="0">
                <a:latin typeface="Arial"/>
                <a:cs typeface="Arial"/>
              </a:rPr>
              <a:t>και </a:t>
            </a:r>
            <a:r>
              <a:rPr sz="2000" spc="-177" dirty="0">
                <a:latin typeface="Arial"/>
                <a:cs typeface="Arial"/>
              </a:rPr>
              <a:t>χημική </a:t>
            </a:r>
            <a:r>
              <a:rPr sz="2000" spc="-159" dirty="0">
                <a:latin typeface="Arial"/>
                <a:cs typeface="Arial"/>
              </a:rPr>
              <a:t>επεξεργασία).</a:t>
            </a:r>
            <a:endParaRPr lang="el-GR" sz="2000" spc="-159" dirty="0">
              <a:latin typeface="Arial"/>
              <a:cs typeface="Arial"/>
            </a:endParaRPr>
          </a:p>
          <a:p>
            <a:pPr marL="354426" marR="13255" indent="-342900" algn="just">
              <a:spcBef>
                <a:spcPts val="91"/>
              </a:spcBef>
              <a:buFont typeface="Arial" panose="020B0604020202020204" pitchFamily="34" charset="0"/>
              <a:buChar char="•"/>
            </a:pPr>
            <a:endParaRPr sz="2000" dirty="0">
              <a:latin typeface="Arial"/>
              <a:cs typeface="Arial"/>
            </a:endParaRPr>
          </a:p>
          <a:p>
            <a:pPr marL="354427" indent="-342900" algn="just">
              <a:spcBef>
                <a:spcPts val="436"/>
              </a:spcBef>
              <a:buFont typeface="Arial" panose="020B0604020202020204" pitchFamily="34" charset="0"/>
              <a:buChar char="•"/>
            </a:pPr>
            <a:r>
              <a:rPr sz="2000" spc="-177" dirty="0">
                <a:latin typeface="Arial"/>
                <a:cs typeface="Arial"/>
              </a:rPr>
              <a:t>Στη συνέχεια, </a:t>
            </a:r>
            <a:r>
              <a:rPr sz="2000" spc="-141" dirty="0">
                <a:latin typeface="Arial"/>
                <a:cs typeface="Arial"/>
              </a:rPr>
              <a:t>η </a:t>
            </a:r>
            <a:r>
              <a:rPr sz="2000" spc="-182" dirty="0">
                <a:latin typeface="Arial"/>
                <a:cs typeface="Arial"/>
              </a:rPr>
              <a:t>ζάχαρη </a:t>
            </a:r>
            <a:r>
              <a:rPr sz="2000" spc="-182" dirty="0">
                <a:solidFill>
                  <a:srgbClr val="008000"/>
                </a:solidFill>
                <a:latin typeface="Arial"/>
                <a:cs typeface="Arial"/>
              </a:rPr>
              <a:t>ζυμώνεται </a:t>
            </a:r>
            <a:r>
              <a:rPr sz="2000" spc="-159" dirty="0">
                <a:latin typeface="Arial"/>
                <a:cs typeface="Arial"/>
              </a:rPr>
              <a:t>σε </a:t>
            </a:r>
            <a:r>
              <a:rPr sz="2000" spc="-168" dirty="0">
                <a:latin typeface="Arial"/>
                <a:cs typeface="Arial"/>
              </a:rPr>
              <a:t>αλκοόλη </a:t>
            </a:r>
            <a:r>
              <a:rPr sz="2000" spc="-177" dirty="0">
                <a:latin typeface="Arial"/>
                <a:cs typeface="Arial"/>
              </a:rPr>
              <a:t>με τη χρήση </a:t>
            </a:r>
            <a:r>
              <a:rPr sz="2000" spc="-172" dirty="0">
                <a:latin typeface="Arial"/>
                <a:cs typeface="Arial"/>
              </a:rPr>
              <a:t>ζυμομυκήτων </a:t>
            </a:r>
            <a:r>
              <a:rPr sz="2000" spc="-195" dirty="0">
                <a:latin typeface="Arial"/>
                <a:cs typeface="Arial"/>
              </a:rPr>
              <a:t>και </a:t>
            </a:r>
            <a:r>
              <a:rPr sz="2000" spc="-168" dirty="0">
                <a:latin typeface="Arial"/>
                <a:cs typeface="Arial"/>
              </a:rPr>
              <a:t>άλλων </a:t>
            </a:r>
            <a:r>
              <a:rPr sz="2000" spc="-172" dirty="0">
                <a:latin typeface="Arial"/>
                <a:cs typeface="Arial"/>
              </a:rPr>
              <a:t>μικροβίων.</a:t>
            </a:r>
            <a:endParaRPr lang="el-GR" sz="2000" spc="-172" dirty="0">
              <a:latin typeface="Arial"/>
              <a:cs typeface="Arial"/>
            </a:endParaRPr>
          </a:p>
          <a:p>
            <a:pPr marL="354427" indent="-342900" algn="just">
              <a:spcBef>
                <a:spcPts val="436"/>
              </a:spcBef>
              <a:buFont typeface="Arial" panose="020B0604020202020204" pitchFamily="34" charset="0"/>
              <a:buChar char="•"/>
            </a:pPr>
            <a:endParaRPr sz="2000" dirty="0">
              <a:latin typeface="Arial"/>
              <a:cs typeface="Arial"/>
            </a:endParaRPr>
          </a:p>
          <a:p>
            <a:pPr marL="354426" marR="4611" indent="-342900" algn="just">
              <a:lnSpc>
                <a:spcPct val="100400"/>
              </a:lnSpc>
              <a:spcBef>
                <a:spcPts val="354"/>
              </a:spcBef>
              <a:buFont typeface="Arial" panose="020B0604020202020204" pitchFamily="34" charset="0"/>
              <a:buChar char="•"/>
            </a:pPr>
            <a:r>
              <a:rPr sz="2000" spc="-241" dirty="0">
                <a:latin typeface="Arial"/>
                <a:cs typeface="Arial"/>
              </a:rPr>
              <a:t>Ένα </a:t>
            </a:r>
            <a:r>
              <a:rPr sz="2000" spc="-141" dirty="0">
                <a:latin typeface="Arial"/>
                <a:cs typeface="Arial"/>
              </a:rPr>
              <a:t>τελικό </a:t>
            </a:r>
            <a:r>
              <a:rPr sz="2000" spc="-172" dirty="0">
                <a:latin typeface="Arial"/>
                <a:cs typeface="Arial"/>
              </a:rPr>
              <a:t>στάδιο </a:t>
            </a:r>
            <a:r>
              <a:rPr sz="2000" spc="-141" dirty="0">
                <a:latin typeface="Arial"/>
                <a:cs typeface="Arial"/>
              </a:rPr>
              <a:t>αποστάζει </a:t>
            </a:r>
            <a:r>
              <a:rPr sz="2000" spc="-145" dirty="0">
                <a:latin typeface="Arial"/>
                <a:cs typeface="Arial"/>
              </a:rPr>
              <a:t>(καθαρίζει) </a:t>
            </a:r>
            <a:r>
              <a:rPr sz="2000" spc="-168" dirty="0">
                <a:latin typeface="Arial"/>
                <a:cs typeface="Arial"/>
              </a:rPr>
              <a:t>την αιθανόλη στην επιθυμητή συγκέντρωση </a:t>
            </a:r>
            <a:r>
              <a:rPr sz="2000" spc="-195" dirty="0">
                <a:latin typeface="Arial"/>
                <a:cs typeface="Arial"/>
              </a:rPr>
              <a:t>και </a:t>
            </a:r>
            <a:r>
              <a:rPr sz="2000" spc="-163" dirty="0">
                <a:latin typeface="Arial"/>
                <a:cs typeface="Arial"/>
              </a:rPr>
              <a:t>συνήθως </a:t>
            </a:r>
            <a:r>
              <a:rPr sz="2000" spc="-195" dirty="0">
                <a:latin typeface="Arial"/>
                <a:cs typeface="Arial"/>
              </a:rPr>
              <a:t>αφαιρεί </a:t>
            </a:r>
            <a:r>
              <a:rPr sz="2000" spc="-123" dirty="0">
                <a:latin typeface="Arial"/>
                <a:cs typeface="Arial"/>
              </a:rPr>
              <a:t>όλο το </a:t>
            </a:r>
            <a:r>
              <a:rPr sz="2000" spc="-172" dirty="0">
                <a:latin typeface="Arial"/>
                <a:cs typeface="Arial"/>
              </a:rPr>
              <a:t>νερό </a:t>
            </a:r>
            <a:r>
              <a:rPr sz="2000" spc="-159" dirty="0">
                <a:latin typeface="Arial"/>
                <a:cs typeface="Arial"/>
              </a:rPr>
              <a:t>για να </a:t>
            </a:r>
            <a:r>
              <a:rPr sz="2000" spc="-185" dirty="0">
                <a:latin typeface="Arial"/>
                <a:cs typeface="Arial"/>
              </a:rPr>
              <a:t>παραχθεί "</a:t>
            </a:r>
            <a:r>
              <a:rPr sz="2000" spc="-185" dirty="0">
                <a:solidFill>
                  <a:srgbClr val="008000"/>
                </a:solidFill>
                <a:latin typeface="Arial"/>
                <a:cs typeface="Arial"/>
              </a:rPr>
              <a:t>άνυδρη </a:t>
            </a:r>
            <a:r>
              <a:rPr sz="2000" spc="-168" dirty="0">
                <a:solidFill>
                  <a:srgbClr val="008000"/>
                </a:solidFill>
                <a:latin typeface="Arial"/>
                <a:cs typeface="Arial"/>
              </a:rPr>
              <a:t>αιθανόλη</a:t>
            </a:r>
            <a:r>
              <a:rPr sz="2000" spc="-168" dirty="0">
                <a:latin typeface="Arial"/>
                <a:cs typeface="Arial"/>
              </a:rPr>
              <a:t>" </a:t>
            </a:r>
            <a:r>
              <a:rPr sz="2000" spc="-154" dirty="0">
                <a:latin typeface="Arial"/>
                <a:cs typeface="Arial"/>
              </a:rPr>
              <a:t>που </a:t>
            </a:r>
            <a:r>
              <a:rPr sz="2000" spc="-191" dirty="0">
                <a:latin typeface="Arial"/>
                <a:cs typeface="Arial"/>
              </a:rPr>
              <a:t>μπορεί να </a:t>
            </a:r>
            <a:r>
              <a:rPr sz="2000" spc="-182" dirty="0">
                <a:latin typeface="Arial"/>
                <a:cs typeface="Arial"/>
              </a:rPr>
              <a:t>αναμειχθεί </a:t>
            </a:r>
            <a:r>
              <a:rPr sz="2000" spc="-168" dirty="0">
                <a:latin typeface="Arial"/>
                <a:cs typeface="Arial"/>
              </a:rPr>
              <a:t>με </a:t>
            </a:r>
            <a:r>
              <a:rPr sz="2000" spc="-159" dirty="0">
                <a:latin typeface="Arial"/>
                <a:cs typeface="Arial"/>
              </a:rPr>
              <a:t>βενζίνη.</a:t>
            </a:r>
            <a:endParaRPr lang="el-GR" sz="2000" spc="-159" dirty="0">
              <a:latin typeface="Arial"/>
              <a:cs typeface="Arial"/>
            </a:endParaRPr>
          </a:p>
          <a:p>
            <a:pPr marL="354426" marR="4611" indent="-342900" algn="just">
              <a:lnSpc>
                <a:spcPct val="100400"/>
              </a:lnSpc>
              <a:spcBef>
                <a:spcPts val="354"/>
              </a:spcBef>
              <a:buFont typeface="Arial" panose="020B0604020202020204" pitchFamily="34" charset="0"/>
              <a:buChar char="•"/>
            </a:pPr>
            <a:endParaRPr sz="2000" dirty="0">
              <a:latin typeface="Arial"/>
              <a:cs typeface="Arial"/>
            </a:endParaRPr>
          </a:p>
          <a:p>
            <a:pPr marL="354426" marR="4611" indent="-342900" algn="just">
              <a:lnSpc>
                <a:spcPct val="100400"/>
              </a:lnSpc>
              <a:spcBef>
                <a:spcPts val="427"/>
              </a:spcBef>
              <a:buFont typeface="Arial" panose="020B0604020202020204" pitchFamily="34" charset="0"/>
              <a:buChar char="•"/>
            </a:pPr>
            <a:r>
              <a:rPr sz="2000" spc="-150" dirty="0">
                <a:latin typeface="Arial"/>
                <a:cs typeface="Arial"/>
              </a:rPr>
              <a:t>Κατά τη </a:t>
            </a:r>
            <a:r>
              <a:rPr sz="2000" spc="-172" dirty="0">
                <a:latin typeface="Arial"/>
                <a:cs typeface="Arial"/>
              </a:rPr>
              <a:t>διαδικασία </a:t>
            </a:r>
            <a:r>
              <a:rPr sz="2000" spc="-168" dirty="0">
                <a:latin typeface="Arial"/>
                <a:cs typeface="Arial"/>
              </a:rPr>
              <a:t>του </a:t>
            </a:r>
            <a:r>
              <a:rPr sz="2000" spc="-191" dirty="0">
                <a:latin typeface="Arial"/>
                <a:cs typeface="Arial"/>
              </a:rPr>
              <a:t>ζαχαροκάλαμου</a:t>
            </a:r>
            <a:r>
              <a:rPr sz="2000" spc="-172" dirty="0">
                <a:latin typeface="Arial"/>
                <a:cs typeface="Arial"/>
              </a:rPr>
              <a:t>, </a:t>
            </a:r>
            <a:r>
              <a:rPr sz="2000" spc="-168" dirty="0">
                <a:latin typeface="Arial"/>
                <a:cs typeface="Arial"/>
              </a:rPr>
              <a:t>ο </a:t>
            </a:r>
            <a:r>
              <a:rPr sz="2000" spc="-185" dirty="0">
                <a:latin typeface="Arial"/>
                <a:cs typeface="Arial"/>
              </a:rPr>
              <a:t>θρυμματισμένος </a:t>
            </a:r>
            <a:r>
              <a:rPr sz="2000" spc="-154" dirty="0">
                <a:latin typeface="Arial"/>
                <a:cs typeface="Arial"/>
              </a:rPr>
              <a:t>μίσχος </a:t>
            </a:r>
            <a:r>
              <a:rPr sz="2000" spc="-168" dirty="0">
                <a:latin typeface="Arial"/>
                <a:cs typeface="Arial"/>
              </a:rPr>
              <a:t>του </a:t>
            </a:r>
            <a:r>
              <a:rPr sz="2000" spc="-150" dirty="0">
                <a:latin typeface="Arial"/>
                <a:cs typeface="Arial"/>
              </a:rPr>
              <a:t>φυτού, </a:t>
            </a:r>
            <a:r>
              <a:rPr sz="2000" spc="-168" dirty="0">
                <a:latin typeface="Arial"/>
                <a:cs typeface="Arial"/>
              </a:rPr>
              <a:t>η </a:t>
            </a:r>
            <a:r>
              <a:rPr sz="2000" spc="-172" dirty="0">
                <a:latin typeface="Arial"/>
                <a:cs typeface="Arial"/>
              </a:rPr>
              <a:t>"βαγάσσα", που </a:t>
            </a:r>
            <a:r>
              <a:rPr sz="2000" spc="-168" dirty="0">
                <a:latin typeface="Arial"/>
                <a:cs typeface="Arial"/>
              </a:rPr>
              <a:t>αποτελείται </a:t>
            </a:r>
            <a:r>
              <a:rPr sz="2000" spc="-154" dirty="0">
                <a:latin typeface="Arial"/>
                <a:cs typeface="Arial"/>
              </a:rPr>
              <a:t>από </a:t>
            </a:r>
            <a:r>
              <a:rPr sz="2000" spc="-159" dirty="0">
                <a:latin typeface="Arial"/>
                <a:cs typeface="Arial"/>
              </a:rPr>
              <a:t>κυτταρίνη </a:t>
            </a:r>
            <a:r>
              <a:rPr sz="2000" spc="-195" dirty="0">
                <a:latin typeface="Arial"/>
                <a:cs typeface="Arial"/>
              </a:rPr>
              <a:t>και </a:t>
            </a:r>
            <a:r>
              <a:rPr sz="2000" spc="-145" dirty="0">
                <a:latin typeface="Arial"/>
                <a:cs typeface="Arial"/>
              </a:rPr>
              <a:t>λιγνίνη, </a:t>
            </a:r>
            <a:r>
              <a:rPr sz="2000" spc="-191" dirty="0">
                <a:latin typeface="Arial"/>
                <a:cs typeface="Arial"/>
              </a:rPr>
              <a:t>μπορεί να χρησιμοποιηθεί </a:t>
            </a:r>
            <a:r>
              <a:rPr sz="2000" spc="-150" dirty="0">
                <a:latin typeface="Arial"/>
                <a:cs typeface="Arial"/>
              </a:rPr>
              <a:t>για την παραγωγή </a:t>
            </a:r>
            <a:r>
              <a:rPr sz="2000" spc="-182" dirty="0">
                <a:latin typeface="Arial"/>
                <a:cs typeface="Arial"/>
              </a:rPr>
              <a:t>ενέργειας κατά </a:t>
            </a:r>
            <a:r>
              <a:rPr sz="2000" spc="-168" dirty="0">
                <a:latin typeface="Arial"/>
                <a:cs typeface="Arial"/>
              </a:rPr>
              <a:t>την </a:t>
            </a:r>
            <a:r>
              <a:rPr sz="2000" spc="141" dirty="0">
                <a:latin typeface="Arial"/>
                <a:cs typeface="Arial"/>
              </a:rPr>
              <a:t>παρασκευή </a:t>
            </a:r>
            <a:r>
              <a:rPr sz="2000" spc="-159" dirty="0">
                <a:latin typeface="Arial"/>
                <a:cs typeface="Arial"/>
              </a:rPr>
              <a:t>αιθανόλης.</a:t>
            </a:r>
            <a:endParaRPr sz="2000" dirty="0">
              <a:latin typeface="Arial"/>
              <a:cs typeface="Arial"/>
            </a:endParaRPr>
          </a:p>
        </p:txBody>
      </p:sp>
      <p:sp>
        <p:nvSpPr>
          <p:cNvPr id="112" name="object 112"/>
          <p:cNvSpPr txBox="1">
            <a:spLocks noGrp="1"/>
          </p:cNvSpPr>
          <p:nvPr>
            <p:ph type="title"/>
          </p:nvPr>
        </p:nvSpPr>
        <p:spPr>
          <a:xfrm>
            <a:off x="2000643" y="389029"/>
            <a:ext cx="8190714" cy="688747"/>
          </a:xfrm>
          <a:prstGeom prst="rect">
            <a:avLst/>
          </a:prstGeom>
        </p:spPr>
        <p:txBody>
          <a:bodyPr vert="horz" wrap="square" lIns="0" tIns="11526" rIns="0" bIns="0" rtlCol="0" anchor="ctr">
            <a:spAutoFit/>
          </a:bodyPr>
          <a:lstStyle/>
          <a:p>
            <a:pPr marL="11527" algn="ctr">
              <a:lnSpc>
                <a:spcPct val="100000"/>
              </a:lnSpc>
              <a:spcBef>
                <a:spcPts val="91"/>
              </a:spcBef>
            </a:pPr>
            <a:r>
              <a:rPr lang="el-GR" b="1" dirty="0"/>
              <a:t>Η </a:t>
            </a:r>
            <a:r>
              <a:rPr lang="el-GR" sz="3600" b="1" dirty="0"/>
              <a:t>παραγωγή</a:t>
            </a:r>
            <a:r>
              <a:rPr lang="el-GR" b="1" dirty="0"/>
              <a:t> ζάχαρης σε αιθανόλης</a:t>
            </a:r>
            <a:endParaRPr b="1" dirty="0"/>
          </a:p>
        </p:txBody>
      </p:sp>
      <p:sp>
        <p:nvSpPr>
          <p:cNvPr id="113" name="object 113"/>
          <p:cNvSpPr txBox="1"/>
          <p:nvPr/>
        </p:nvSpPr>
        <p:spPr>
          <a:xfrm>
            <a:off x="4847610" y="1074465"/>
            <a:ext cx="2487554" cy="565636"/>
          </a:xfrm>
          <a:prstGeom prst="rect">
            <a:avLst/>
          </a:prstGeom>
        </p:spPr>
        <p:txBody>
          <a:bodyPr vert="horz" wrap="square" lIns="0" tIns="11526" rIns="0" bIns="0" rtlCol="0">
            <a:spAutoFit/>
          </a:bodyPr>
          <a:lstStyle/>
          <a:p>
            <a:pPr marL="11527">
              <a:spcBef>
                <a:spcPts val="91"/>
              </a:spcBef>
            </a:pPr>
            <a:r>
              <a:rPr sz="3600" dirty="0">
                <a:solidFill>
                  <a:srgbClr val="008000"/>
                </a:solidFill>
                <a:latin typeface="Arial"/>
                <a:cs typeface="Arial"/>
              </a:rPr>
              <a:t>Διαδικασία</a:t>
            </a:r>
            <a:endParaRPr sz="36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46622" y="1402588"/>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sp>
        <p:nvSpPr>
          <p:cNvPr id="22" name="object 22"/>
          <p:cNvSpPr/>
          <p:nvPr/>
        </p:nvSpPr>
        <p:spPr>
          <a:xfrm>
            <a:off x="1946622" y="3892215"/>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2" cstate="print"/>
          <a:stretch>
            <a:fillRect/>
          </a:stretch>
        </p:blipFill>
        <p:spPr>
          <a:xfrm>
            <a:off x="1946622" y="3892215"/>
            <a:ext cx="8298754" cy="8645"/>
          </a:xfrm>
          <a:prstGeom prst="rect">
            <a:avLst/>
          </a:prstGeom>
        </p:spPr>
      </p:pic>
      <p:sp>
        <p:nvSpPr>
          <p:cNvPr id="24" name="object 24"/>
          <p:cNvSpPr/>
          <p:nvPr/>
        </p:nvSpPr>
        <p:spPr>
          <a:xfrm>
            <a:off x="1946622" y="4168841"/>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3" cstate="print"/>
          <a:stretch>
            <a:fillRect/>
          </a:stretch>
        </p:blipFill>
        <p:spPr>
          <a:xfrm>
            <a:off x="1946622" y="4168841"/>
            <a:ext cx="8298754" cy="8645"/>
          </a:xfrm>
          <a:prstGeom prst="rect">
            <a:avLst/>
          </a:prstGeom>
        </p:spPr>
      </p:pic>
      <p:sp>
        <p:nvSpPr>
          <p:cNvPr id="26" name="object 26"/>
          <p:cNvSpPr/>
          <p:nvPr/>
        </p:nvSpPr>
        <p:spPr>
          <a:xfrm>
            <a:off x="1946622" y="444546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4" cstate="print"/>
          <a:stretch>
            <a:fillRect/>
          </a:stretch>
        </p:blipFill>
        <p:spPr>
          <a:xfrm>
            <a:off x="1946622" y="4445466"/>
            <a:ext cx="8298754" cy="8645"/>
          </a:xfrm>
          <a:prstGeom prst="rect">
            <a:avLst/>
          </a:prstGeom>
        </p:spPr>
      </p:pic>
      <p:sp>
        <p:nvSpPr>
          <p:cNvPr id="28" name="object 28"/>
          <p:cNvSpPr/>
          <p:nvPr/>
        </p:nvSpPr>
        <p:spPr>
          <a:xfrm>
            <a:off x="1946622" y="4722091"/>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2" cstate="print"/>
          <a:stretch>
            <a:fillRect/>
          </a:stretch>
        </p:blipFill>
        <p:spPr>
          <a:xfrm>
            <a:off x="1946622" y="4722091"/>
            <a:ext cx="8298754" cy="8645"/>
          </a:xfrm>
          <a:prstGeom prst="rect">
            <a:avLst/>
          </a:prstGeom>
        </p:spPr>
      </p:pic>
      <p:sp>
        <p:nvSpPr>
          <p:cNvPr id="30" name="object 30"/>
          <p:cNvSpPr/>
          <p:nvPr/>
        </p:nvSpPr>
        <p:spPr>
          <a:xfrm>
            <a:off x="1946622" y="499871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3" cstate="print"/>
          <a:stretch>
            <a:fillRect/>
          </a:stretch>
        </p:blipFill>
        <p:spPr>
          <a:xfrm>
            <a:off x="1946622" y="4998716"/>
            <a:ext cx="8298754" cy="8645"/>
          </a:xfrm>
          <a:prstGeom prst="rect">
            <a:avLst/>
          </a:prstGeom>
        </p:spPr>
      </p:pic>
      <p:sp>
        <p:nvSpPr>
          <p:cNvPr id="32" name="object 32"/>
          <p:cNvSpPr/>
          <p:nvPr/>
        </p:nvSpPr>
        <p:spPr>
          <a:xfrm>
            <a:off x="1946622" y="5275342"/>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5" cstate="print"/>
          <a:stretch>
            <a:fillRect/>
          </a:stretch>
        </p:blipFill>
        <p:spPr>
          <a:xfrm>
            <a:off x="1946622" y="5275342"/>
            <a:ext cx="8298754" cy="8645"/>
          </a:xfrm>
          <a:prstGeom prst="rect">
            <a:avLst/>
          </a:prstGeom>
        </p:spPr>
      </p:pic>
      <p:sp>
        <p:nvSpPr>
          <p:cNvPr id="34" name="object 34"/>
          <p:cNvSpPr/>
          <p:nvPr/>
        </p:nvSpPr>
        <p:spPr>
          <a:xfrm>
            <a:off x="1946622" y="5551967"/>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2" cstate="print"/>
          <a:stretch>
            <a:fillRect/>
          </a:stretch>
        </p:blipFill>
        <p:spPr>
          <a:xfrm>
            <a:off x="1946622" y="5551967"/>
            <a:ext cx="8298754" cy="8645"/>
          </a:xfrm>
          <a:prstGeom prst="rect">
            <a:avLst/>
          </a:prstGeom>
        </p:spPr>
      </p:pic>
      <p:sp>
        <p:nvSpPr>
          <p:cNvPr id="36" name="object 36"/>
          <p:cNvSpPr/>
          <p:nvPr/>
        </p:nvSpPr>
        <p:spPr>
          <a:xfrm>
            <a:off x="1946622" y="5828592"/>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3" cstate="print"/>
          <a:stretch>
            <a:fillRect/>
          </a:stretch>
        </p:blipFill>
        <p:spPr>
          <a:xfrm>
            <a:off x="1946622" y="5828592"/>
            <a:ext cx="8298754" cy="8645"/>
          </a:xfrm>
          <a:prstGeom prst="rect">
            <a:avLst/>
          </a:prstGeom>
        </p:spPr>
      </p:pic>
      <p:sp>
        <p:nvSpPr>
          <p:cNvPr id="38" name="object 38"/>
          <p:cNvSpPr/>
          <p:nvPr/>
        </p:nvSpPr>
        <p:spPr>
          <a:xfrm>
            <a:off x="1946622" y="610521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6" cstate="print"/>
          <a:stretch>
            <a:fillRect/>
          </a:stretch>
        </p:blipFill>
        <p:spPr>
          <a:xfrm>
            <a:off x="1946622" y="6105217"/>
            <a:ext cx="8298754" cy="8645"/>
          </a:xfrm>
          <a:prstGeom prst="rect">
            <a:avLst/>
          </a:prstGeom>
        </p:spPr>
      </p:pic>
      <p:sp>
        <p:nvSpPr>
          <p:cNvPr id="40" name="object 40"/>
          <p:cNvSpPr/>
          <p:nvPr/>
        </p:nvSpPr>
        <p:spPr>
          <a:xfrm>
            <a:off x="1946622" y="638184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2" cstate="print"/>
          <a:stretch>
            <a:fillRect/>
          </a:stretch>
        </p:blipFill>
        <p:spPr>
          <a:xfrm>
            <a:off x="1946622" y="6381842"/>
            <a:ext cx="8298754" cy="8645"/>
          </a:xfrm>
          <a:prstGeom prst="rect">
            <a:avLst/>
          </a:prstGeom>
        </p:spPr>
      </p:pic>
      <p:sp>
        <p:nvSpPr>
          <p:cNvPr id="42" name="object 42"/>
          <p:cNvSpPr/>
          <p:nvPr/>
        </p:nvSpPr>
        <p:spPr>
          <a:xfrm>
            <a:off x="1946622" y="665846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3" cstate="print"/>
          <a:stretch>
            <a:fillRect/>
          </a:stretch>
        </p:blipFill>
        <p:spPr>
          <a:xfrm>
            <a:off x="1946622" y="6658467"/>
            <a:ext cx="8298754" cy="8645"/>
          </a:xfrm>
          <a:prstGeom prst="rect">
            <a:avLst/>
          </a:prstGeom>
        </p:spPr>
      </p:pic>
      <p:sp>
        <p:nvSpPr>
          <p:cNvPr id="44" name="object 44"/>
          <p:cNvSpPr/>
          <p:nvPr/>
        </p:nvSpPr>
        <p:spPr>
          <a:xfrm>
            <a:off x="1946622" y="693509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7" cstate="print"/>
          <a:stretch>
            <a:fillRect/>
          </a:stretch>
        </p:blipFill>
        <p:spPr>
          <a:xfrm>
            <a:off x="1946622" y="6935092"/>
            <a:ext cx="8298754" cy="8645"/>
          </a:xfrm>
          <a:prstGeom prst="rect">
            <a:avLst/>
          </a:prstGeom>
        </p:spPr>
      </p:pic>
      <p:sp>
        <p:nvSpPr>
          <p:cNvPr id="48" name="object 48"/>
          <p:cNvSpPr/>
          <p:nvPr/>
        </p:nvSpPr>
        <p:spPr>
          <a:xfrm>
            <a:off x="24955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0" name="object 50"/>
          <p:cNvSpPr/>
          <p:nvPr/>
        </p:nvSpPr>
        <p:spPr>
          <a:xfrm>
            <a:off x="277217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2" name="object 52"/>
          <p:cNvSpPr/>
          <p:nvPr/>
        </p:nvSpPr>
        <p:spPr>
          <a:xfrm>
            <a:off x="304880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8" cstate="print"/>
          <a:stretch>
            <a:fillRect/>
          </a:stretch>
        </p:blipFill>
        <p:spPr>
          <a:xfrm>
            <a:off x="3048800" y="853660"/>
            <a:ext cx="8645" cy="6224067"/>
          </a:xfrm>
          <a:prstGeom prst="rect">
            <a:avLst/>
          </a:prstGeom>
        </p:spPr>
      </p:pic>
      <p:sp>
        <p:nvSpPr>
          <p:cNvPr id="54" name="object 54"/>
          <p:cNvSpPr/>
          <p:nvPr/>
        </p:nvSpPr>
        <p:spPr>
          <a:xfrm>
            <a:off x="332542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9" cstate="print"/>
          <a:stretch>
            <a:fillRect/>
          </a:stretch>
        </p:blipFill>
        <p:spPr>
          <a:xfrm>
            <a:off x="3325425" y="853660"/>
            <a:ext cx="8645" cy="6224067"/>
          </a:xfrm>
          <a:prstGeom prst="rect">
            <a:avLst/>
          </a:prstGeom>
        </p:spPr>
      </p:pic>
      <p:sp>
        <p:nvSpPr>
          <p:cNvPr id="56" name="object 56"/>
          <p:cNvSpPr/>
          <p:nvPr/>
        </p:nvSpPr>
        <p:spPr>
          <a:xfrm>
            <a:off x="36020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0" cstate="print"/>
          <a:stretch>
            <a:fillRect/>
          </a:stretch>
        </p:blipFill>
        <p:spPr>
          <a:xfrm>
            <a:off x="3602050" y="853660"/>
            <a:ext cx="8645" cy="6224067"/>
          </a:xfrm>
          <a:prstGeom prst="rect">
            <a:avLst/>
          </a:prstGeom>
        </p:spPr>
      </p:pic>
      <p:sp>
        <p:nvSpPr>
          <p:cNvPr id="58" name="object 58"/>
          <p:cNvSpPr/>
          <p:nvPr/>
        </p:nvSpPr>
        <p:spPr>
          <a:xfrm>
            <a:off x="38786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8" cstate="print"/>
          <a:stretch>
            <a:fillRect/>
          </a:stretch>
        </p:blipFill>
        <p:spPr>
          <a:xfrm>
            <a:off x="3878676" y="853660"/>
            <a:ext cx="8645" cy="6224067"/>
          </a:xfrm>
          <a:prstGeom prst="rect">
            <a:avLst/>
          </a:prstGeom>
        </p:spPr>
      </p:pic>
      <p:sp>
        <p:nvSpPr>
          <p:cNvPr id="60" name="object 60"/>
          <p:cNvSpPr/>
          <p:nvPr/>
        </p:nvSpPr>
        <p:spPr>
          <a:xfrm>
            <a:off x="415530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9" cstate="print"/>
          <a:stretch>
            <a:fillRect/>
          </a:stretch>
        </p:blipFill>
        <p:spPr>
          <a:xfrm>
            <a:off x="4155301" y="853660"/>
            <a:ext cx="8645" cy="6224067"/>
          </a:xfrm>
          <a:prstGeom prst="rect">
            <a:avLst/>
          </a:prstGeom>
        </p:spPr>
      </p:pic>
      <p:sp>
        <p:nvSpPr>
          <p:cNvPr id="62" name="object 62"/>
          <p:cNvSpPr/>
          <p:nvPr/>
        </p:nvSpPr>
        <p:spPr>
          <a:xfrm>
            <a:off x="443192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0" cstate="print"/>
          <a:stretch>
            <a:fillRect/>
          </a:stretch>
        </p:blipFill>
        <p:spPr>
          <a:xfrm>
            <a:off x="4431926" y="853660"/>
            <a:ext cx="8645" cy="6224067"/>
          </a:xfrm>
          <a:prstGeom prst="rect">
            <a:avLst/>
          </a:prstGeom>
        </p:spPr>
      </p:pic>
      <p:sp>
        <p:nvSpPr>
          <p:cNvPr id="64" name="object 64"/>
          <p:cNvSpPr/>
          <p:nvPr/>
        </p:nvSpPr>
        <p:spPr>
          <a:xfrm>
            <a:off x="470855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8" cstate="print"/>
          <a:stretch>
            <a:fillRect/>
          </a:stretch>
        </p:blipFill>
        <p:spPr>
          <a:xfrm>
            <a:off x="4708551" y="853660"/>
            <a:ext cx="8645" cy="6224067"/>
          </a:xfrm>
          <a:prstGeom prst="rect">
            <a:avLst/>
          </a:prstGeom>
        </p:spPr>
      </p:pic>
      <p:sp>
        <p:nvSpPr>
          <p:cNvPr id="66" name="object 66"/>
          <p:cNvSpPr/>
          <p:nvPr/>
        </p:nvSpPr>
        <p:spPr>
          <a:xfrm>
            <a:off x="49851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9" cstate="print"/>
          <a:stretch>
            <a:fillRect/>
          </a:stretch>
        </p:blipFill>
        <p:spPr>
          <a:xfrm>
            <a:off x="4985176" y="853660"/>
            <a:ext cx="8645" cy="6224067"/>
          </a:xfrm>
          <a:prstGeom prst="rect">
            <a:avLst/>
          </a:prstGeom>
        </p:spPr>
      </p:pic>
      <p:sp>
        <p:nvSpPr>
          <p:cNvPr id="68" name="object 68"/>
          <p:cNvSpPr/>
          <p:nvPr/>
        </p:nvSpPr>
        <p:spPr>
          <a:xfrm>
            <a:off x="5261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0" cstate="print"/>
          <a:stretch>
            <a:fillRect/>
          </a:stretch>
        </p:blipFill>
        <p:spPr>
          <a:xfrm>
            <a:off x="5261802" y="853660"/>
            <a:ext cx="8645" cy="6224067"/>
          </a:xfrm>
          <a:prstGeom prst="rect">
            <a:avLst/>
          </a:prstGeom>
        </p:spPr>
      </p:pic>
      <p:sp>
        <p:nvSpPr>
          <p:cNvPr id="70" name="object 70"/>
          <p:cNvSpPr/>
          <p:nvPr/>
        </p:nvSpPr>
        <p:spPr>
          <a:xfrm>
            <a:off x="55384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8" cstate="print"/>
          <a:stretch>
            <a:fillRect/>
          </a:stretch>
        </p:blipFill>
        <p:spPr>
          <a:xfrm>
            <a:off x="5538427" y="853660"/>
            <a:ext cx="8645" cy="6224067"/>
          </a:xfrm>
          <a:prstGeom prst="rect">
            <a:avLst/>
          </a:prstGeom>
        </p:spPr>
      </p:pic>
      <p:sp>
        <p:nvSpPr>
          <p:cNvPr id="72" name="object 72"/>
          <p:cNvSpPr/>
          <p:nvPr/>
        </p:nvSpPr>
        <p:spPr>
          <a:xfrm>
            <a:off x="581505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9" cstate="print"/>
          <a:stretch>
            <a:fillRect/>
          </a:stretch>
        </p:blipFill>
        <p:spPr>
          <a:xfrm>
            <a:off x="5815052" y="853660"/>
            <a:ext cx="8645" cy="6224067"/>
          </a:xfrm>
          <a:prstGeom prst="rect">
            <a:avLst/>
          </a:prstGeom>
        </p:spPr>
      </p:pic>
      <p:sp>
        <p:nvSpPr>
          <p:cNvPr id="74" name="object 74"/>
          <p:cNvSpPr/>
          <p:nvPr/>
        </p:nvSpPr>
        <p:spPr>
          <a:xfrm>
            <a:off x="609167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0" cstate="print"/>
          <a:stretch>
            <a:fillRect/>
          </a:stretch>
        </p:blipFill>
        <p:spPr>
          <a:xfrm>
            <a:off x="6091677" y="853660"/>
            <a:ext cx="8645" cy="6224067"/>
          </a:xfrm>
          <a:prstGeom prst="rect">
            <a:avLst/>
          </a:prstGeom>
        </p:spPr>
      </p:pic>
      <p:sp>
        <p:nvSpPr>
          <p:cNvPr id="76" name="object 76"/>
          <p:cNvSpPr/>
          <p:nvPr/>
        </p:nvSpPr>
        <p:spPr>
          <a:xfrm>
            <a:off x="63683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8" cstate="print"/>
          <a:stretch>
            <a:fillRect/>
          </a:stretch>
        </p:blipFill>
        <p:spPr>
          <a:xfrm>
            <a:off x="6368302" y="853660"/>
            <a:ext cx="8645" cy="6224067"/>
          </a:xfrm>
          <a:prstGeom prst="rect">
            <a:avLst/>
          </a:prstGeom>
        </p:spPr>
      </p:pic>
      <p:sp>
        <p:nvSpPr>
          <p:cNvPr id="78" name="object 78"/>
          <p:cNvSpPr/>
          <p:nvPr/>
        </p:nvSpPr>
        <p:spPr>
          <a:xfrm>
            <a:off x="66449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9" cstate="print"/>
          <a:stretch>
            <a:fillRect/>
          </a:stretch>
        </p:blipFill>
        <p:spPr>
          <a:xfrm>
            <a:off x="6644927" y="853660"/>
            <a:ext cx="8645" cy="6224067"/>
          </a:xfrm>
          <a:prstGeom prst="rect">
            <a:avLst/>
          </a:prstGeom>
        </p:spPr>
      </p:pic>
      <p:sp>
        <p:nvSpPr>
          <p:cNvPr id="80" name="object 80"/>
          <p:cNvSpPr/>
          <p:nvPr/>
        </p:nvSpPr>
        <p:spPr>
          <a:xfrm>
            <a:off x="69215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0" cstate="print"/>
          <a:stretch>
            <a:fillRect/>
          </a:stretch>
        </p:blipFill>
        <p:spPr>
          <a:xfrm>
            <a:off x="6921553" y="853660"/>
            <a:ext cx="8645" cy="6224067"/>
          </a:xfrm>
          <a:prstGeom prst="rect">
            <a:avLst/>
          </a:prstGeom>
        </p:spPr>
      </p:pic>
      <p:sp>
        <p:nvSpPr>
          <p:cNvPr id="82" name="object 82"/>
          <p:cNvSpPr/>
          <p:nvPr/>
        </p:nvSpPr>
        <p:spPr>
          <a:xfrm>
            <a:off x="71981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8" cstate="print"/>
          <a:stretch>
            <a:fillRect/>
          </a:stretch>
        </p:blipFill>
        <p:spPr>
          <a:xfrm>
            <a:off x="7198178" y="853660"/>
            <a:ext cx="8645" cy="6224067"/>
          </a:xfrm>
          <a:prstGeom prst="rect">
            <a:avLst/>
          </a:prstGeom>
        </p:spPr>
      </p:pic>
      <p:sp>
        <p:nvSpPr>
          <p:cNvPr id="84" name="object 84"/>
          <p:cNvSpPr/>
          <p:nvPr/>
        </p:nvSpPr>
        <p:spPr>
          <a:xfrm>
            <a:off x="7474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9" cstate="print"/>
          <a:stretch>
            <a:fillRect/>
          </a:stretch>
        </p:blipFill>
        <p:spPr>
          <a:xfrm>
            <a:off x="7474802" y="853660"/>
            <a:ext cx="8645" cy="6224067"/>
          </a:xfrm>
          <a:prstGeom prst="rect">
            <a:avLst/>
          </a:prstGeom>
        </p:spPr>
      </p:pic>
      <p:sp>
        <p:nvSpPr>
          <p:cNvPr id="86" name="object 86"/>
          <p:cNvSpPr/>
          <p:nvPr/>
        </p:nvSpPr>
        <p:spPr>
          <a:xfrm>
            <a:off x="77514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0" cstate="print"/>
          <a:stretch>
            <a:fillRect/>
          </a:stretch>
        </p:blipFill>
        <p:spPr>
          <a:xfrm>
            <a:off x="7751428" y="853660"/>
            <a:ext cx="8645" cy="6224067"/>
          </a:xfrm>
          <a:prstGeom prst="rect">
            <a:avLst/>
          </a:prstGeom>
        </p:spPr>
      </p:pic>
      <p:sp>
        <p:nvSpPr>
          <p:cNvPr id="88" name="object 88"/>
          <p:cNvSpPr/>
          <p:nvPr/>
        </p:nvSpPr>
        <p:spPr>
          <a:xfrm>
            <a:off x="80280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8" cstate="print"/>
          <a:stretch>
            <a:fillRect/>
          </a:stretch>
        </p:blipFill>
        <p:spPr>
          <a:xfrm>
            <a:off x="8028053" y="853660"/>
            <a:ext cx="8645" cy="6224067"/>
          </a:xfrm>
          <a:prstGeom prst="rect">
            <a:avLst/>
          </a:prstGeom>
        </p:spPr>
      </p:pic>
      <p:sp>
        <p:nvSpPr>
          <p:cNvPr id="90" name="object 90"/>
          <p:cNvSpPr/>
          <p:nvPr/>
        </p:nvSpPr>
        <p:spPr>
          <a:xfrm>
            <a:off x="83046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9" cstate="print"/>
          <a:stretch>
            <a:fillRect/>
          </a:stretch>
        </p:blipFill>
        <p:spPr>
          <a:xfrm>
            <a:off x="8304678" y="853660"/>
            <a:ext cx="8645" cy="6224067"/>
          </a:xfrm>
          <a:prstGeom prst="rect">
            <a:avLst/>
          </a:prstGeom>
        </p:spPr>
      </p:pic>
      <p:sp>
        <p:nvSpPr>
          <p:cNvPr id="92" name="object 92"/>
          <p:cNvSpPr/>
          <p:nvPr/>
        </p:nvSpPr>
        <p:spPr>
          <a:xfrm>
            <a:off x="858130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0" cstate="print"/>
          <a:stretch>
            <a:fillRect/>
          </a:stretch>
        </p:blipFill>
        <p:spPr>
          <a:xfrm>
            <a:off x="8581303" y="853660"/>
            <a:ext cx="8645" cy="6224067"/>
          </a:xfrm>
          <a:prstGeom prst="rect">
            <a:avLst/>
          </a:prstGeom>
        </p:spPr>
      </p:pic>
      <p:sp>
        <p:nvSpPr>
          <p:cNvPr id="94" name="object 94"/>
          <p:cNvSpPr/>
          <p:nvPr/>
        </p:nvSpPr>
        <p:spPr>
          <a:xfrm>
            <a:off x="88579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8" cstate="print"/>
          <a:stretch>
            <a:fillRect/>
          </a:stretch>
        </p:blipFill>
        <p:spPr>
          <a:xfrm>
            <a:off x="8857928" y="853660"/>
            <a:ext cx="8645" cy="6224067"/>
          </a:xfrm>
          <a:prstGeom prst="rect">
            <a:avLst/>
          </a:prstGeom>
        </p:spPr>
      </p:pic>
      <p:sp>
        <p:nvSpPr>
          <p:cNvPr id="96" name="object 96"/>
          <p:cNvSpPr/>
          <p:nvPr/>
        </p:nvSpPr>
        <p:spPr>
          <a:xfrm>
            <a:off x="9134554"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9" cstate="print"/>
          <a:stretch>
            <a:fillRect/>
          </a:stretch>
        </p:blipFill>
        <p:spPr>
          <a:xfrm>
            <a:off x="9134554" y="853660"/>
            <a:ext cx="8645" cy="6224067"/>
          </a:xfrm>
          <a:prstGeom prst="rect">
            <a:avLst/>
          </a:prstGeom>
        </p:spPr>
      </p:pic>
      <p:sp>
        <p:nvSpPr>
          <p:cNvPr id="98" name="object 98"/>
          <p:cNvSpPr/>
          <p:nvPr/>
        </p:nvSpPr>
        <p:spPr>
          <a:xfrm>
            <a:off x="941117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0" cstate="print"/>
          <a:stretch>
            <a:fillRect/>
          </a:stretch>
        </p:blipFill>
        <p:spPr>
          <a:xfrm>
            <a:off x="9411179" y="853660"/>
            <a:ext cx="8645" cy="6224067"/>
          </a:xfrm>
          <a:prstGeom prst="rect">
            <a:avLst/>
          </a:prstGeom>
        </p:spPr>
      </p:pic>
      <p:sp>
        <p:nvSpPr>
          <p:cNvPr id="100" name="object 100"/>
          <p:cNvSpPr/>
          <p:nvPr/>
        </p:nvSpPr>
        <p:spPr>
          <a:xfrm>
            <a:off x="9687804" y="853660"/>
            <a:ext cx="8645" cy="6224068"/>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sp>
        <p:nvSpPr>
          <p:cNvPr id="102" name="object 102"/>
          <p:cNvSpPr/>
          <p:nvPr/>
        </p:nvSpPr>
        <p:spPr>
          <a:xfrm>
            <a:off x="996442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6" name="object 106"/>
          <p:cNvPicPr/>
          <p:nvPr/>
        </p:nvPicPr>
        <p:blipFill>
          <a:blip r:embed="rId11" cstate="print"/>
          <a:stretch>
            <a:fillRect/>
          </a:stretch>
        </p:blipFill>
        <p:spPr>
          <a:xfrm>
            <a:off x="3022256" y="1918668"/>
            <a:ext cx="6300505" cy="4564316"/>
          </a:xfrm>
          <a:prstGeom prst="rect">
            <a:avLst/>
          </a:prstGeom>
        </p:spPr>
      </p:pic>
      <p:sp>
        <p:nvSpPr>
          <p:cNvPr id="111" name="object 111"/>
          <p:cNvSpPr txBox="1">
            <a:spLocks noGrp="1"/>
          </p:cNvSpPr>
          <p:nvPr>
            <p:ph type="title"/>
          </p:nvPr>
        </p:nvSpPr>
        <p:spPr>
          <a:xfrm>
            <a:off x="2495549" y="388978"/>
            <a:ext cx="7972215" cy="565636"/>
          </a:xfrm>
          <a:prstGeom prst="rect">
            <a:avLst/>
          </a:prstGeom>
        </p:spPr>
        <p:txBody>
          <a:bodyPr vert="horz" wrap="square" lIns="0" tIns="11526" rIns="0" bIns="0" rtlCol="0" anchor="ctr">
            <a:spAutoFit/>
          </a:bodyPr>
          <a:lstStyle/>
          <a:p>
            <a:pPr marL="11527">
              <a:lnSpc>
                <a:spcPct val="100000"/>
              </a:lnSpc>
              <a:spcBef>
                <a:spcPts val="91"/>
              </a:spcBef>
            </a:pPr>
            <a:r>
              <a:rPr lang="el-GR" sz="3600" dirty="0"/>
              <a:t>Η παραγωγή ζάχαρης σε αιθανόλης</a:t>
            </a:r>
          </a:p>
        </p:txBody>
      </p:sp>
      <p:sp>
        <p:nvSpPr>
          <p:cNvPr id="112" name="object 112"/>
          <p:cNvSpPr txBox="1"/>
          <p:nvPr/>
        </p:nvSpPr>
        <p:spPr>
          <a:xfrm>
            <a:off x="4962582" y="979603"/>
            <a:ext cx="2570781" cy="565636"/>
          </a:xfrm>
          <a:prstGeom prst="rect">
            <a:avLst/>
          </a:prstGeom>
        </p:spPr>
        <p:txBody>
          <a:bodyPr vert="horz" wrap="square" lIns="0" tIns="11526" rIns="0" bIns="0" rtlCol="0">
            <a:spAutoFit/>
          </a:bodyPr>
          <a:lstStyle/>
          <a:p>
            <a:pPr marL="11527">
              <a:spcBef>
                <a:spcPts val="91"/>
              </a:spcBef>
            </a:pPr>
            <a:r>
              <a:rPr sz="3600" b="1" dirty="0">
                <a:solidFill>
                  <a:srgbClr val="008000"/>
                </a:solidFill>
                <a:latin typeface="Arial"/>
                <a:cs typeface="Arial"/>
              </a:rPr>
              <a:t>Διαδικασία</a:t>
            </a:r>
            <a:endParaRPr sz="3993" dirty="0">
              <a:latin typeface="Arial"/>
              <a:cs typeface="Arial"/>
            </a:endParaRPr>
          </a:p>
        </p:txBody>
      </p:sp>
      <p:sp>
        <p:nvSpPr>
          <p:cNvPr id="114" name="object 114"/>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84409" y="1839065"/>
            <a:ext cx="9023182" cy="346795"/>
          </a:xfrm>
          <a:prstGeom prst="rect">
            <a:avLst/>
          </a:prstGeom>
        </p:spPr>
        <p:txBody>
          <a:bodyPr vert="horz" wrap="square" lIns="0" tIns="11526" rIns="0" bIns="0" rtlCol="0">
            <a:spAutoFit/>
          </a:bodyPr>
          <a:lstStyle/>
          <a:p>
            <a:pPr marL="11527">
              <a:spcBef>
                <a:spcPts val="91"/>
              </a:spcBef>
            </a:pPr>
            <a:r>
              <a:rPr sz="2178" b="1" spc="-172" dirty="0">
                <a:latin typeface="Arial"/>
                <a:cs typeface="Arial"/>
              </a:rPr>
              <a:t>Ζαχαρουργείο </a:t>
            </a:r>
            <a:r>
              <a:rPr sz="2178" b="1" spc="-177" dirty="0">
                <a:latin typeface="Arial"/>
                <a:cs typeface="Arial"/>
              </a:rPr>
              <a:t>για την </a:t>
            </a:r>
            <a:r>
              <a:rPr sz="2178" b="1" spc="-208" dirty="0">
                <a:latin typeface="Arial"/>
                <a:cs typeface="Arial"/>
              </a:rPr>
              <a:t>παραγωγή </a:t>
            </a:r>
            <a:r>
              <a:rPr sz="2178" b="1" spc="-200" dirty="0">
                <a:latin typeface="Arial"/>
                <a:cs typeface="Arial"/>
              </a:rPr>
              <a:t>βιοαιθανόλης </a:t>
            </a:r>
            <a:r>
              <a:rPr sz="2178" b="1" spc="-222" dirty="0">
                <a:latin typeface="Arial"/>
                <a:cs typeface="Arial"/>
              </a:rPr>
              <a:t>από </a:t>
            </a:r>
            <a:r>
              <a:rPr sz="2178" b="1" spc="-227" dirty="0">
                <a:latin typeface="Arial"/>
                <a:cs typeface="Arial"/>
              </a:rPr>
              <a:t>ζαχαροκάλαμο </a:t>
            </a:r>
            <a:r>
              <a:rPr sz="2178" b="1" spc="-177" dirty="0">
                <a:latin typeface="Arial"/>
                <a:cs typeface="Arial"/>
              </a:rPr>
              <a:t>στη </a:t>
            </a:r>
            <a:r>
              <a:rPr sz="2178" b="1" spc="-182" dirty="0">
                <a:latin typeface="Arial"/>
                <a:cs typeface="Arial"/>
              </a:rPr>
              <a:t>Βραζιλία</a:t>
            </a:r>
            <a:endParaRPr sz="2178" dirty="0">
              <a:latin typeface="Arial"/>
              <a:cs typeface="Arial"/>
            </a:endParaRPr>
          </a:p>
        </p:txBody>
      </p:sp>
      <p:sp>
        <p:nvSpPr>
          <p:cNvPr id="112" name="object 112"/>
          <p:cNvSpPr txBox="1"/>
          <p:nvPr/>
        </p:nvSpPr>
        <p:spPr>
          <a:xfrm>
            <a:off x="2653075" y="456325"/>
            <a:ext cx="7302522" cy="565636"/>
          </a:xfrm>
          <a:prstGeom prst="rect">
            <a:avLst/>
          </a:prstGeom>
        </p:spPr>
        <p:txBody>
          <a:bodyPr vert="horz" wrap="square" lIns="0" tIns="11526" rIns="0" bIns="0" rtlCol="0">
            <a:spAutoFit/>
          </a:bodyPr>
          <a:lstStyle/>
          <a:p>
            <a:pPr marL="11527" algn="ctr">
              <a:spcBef>
                <a:spcPts val="91"/>
              </a:spcBef>
            </a:pPr>
            <a:r>
              <a:rPr sz="3600" b="1" spc="-427" dirty="0">
                <a:solidFill>
                  <a:srgbClr val="008000"/>
                </a:solidFill>
                <a:latin typeface="Arial"/>
                <a:cs typeface="Arial"/>
              </a:rPr>
              <a:t>Η </a:t>
            </a:r>
            <a:r>
              <a:rPr sz="3600" b="1" spc="-368" dirty="0">
                <a:solidFill>
                  <a:srgbClr val="008000"/>
                </a:solidFill>
                <a:latin typeface="Arial"/>
                <a:cs typeface="Arial"/>
              </a:rPr>
              <a:t>παραγωγή </a:t>
            </a:r>
            <a:r>
              <a:rPr sz="3600" b="1" spc="-286" dirty="0">
                <a:solidFill>
                  <a:srgbClr val="008000"/>
                </a:solidFill>
                <a:latin typeface="Arial"/>
                <a:cs typeface="Arial"/>
              </a:rPr>
              <a:t>ζάχαρης σε </a:t>
            </a:r>
            <a:r>
              <a:rPr sz="3600" b="1" spc="-363" dirty="0">
                <a:solidFill>
                  <a:srgbClr val="008000"/>
                </a:solidFill>
                <a:latin typeface="Arial"/>
                <a:cs typeface="Arial"/>
              </a:rPr>
              <a:t>αιθανόλη</a:t>
            </a:r>
            <a:endParaRPr sz="3600" dirty="0">
              <a:latin typeface="Arial"/>
              <a:cs typeface="Arial"/>
            </a:endParaRPr>
          </a:p>
        </p:txBody>
      </p:sp>
      <p:sp>
        <p:nvSpPr>
          <p:cNvPr id="113" name="object 113"/>
          <p:cNvSpPr txBox="1"/>
          <p:nvPr/>
        </p:nvSpPr>
        <p:spPr>
          <a:xfrm>
            <a:off x="5127254" y="1082427"/>
            <a:ext cx="2527579"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Διαδικασία</a:t>
            </a:r>
            <a:endParaRPr sz="3600" dirty="0">
              <a:latin typeface="Arial"/>
              <a:cs typeface="Arial"/>
            </a:endParaRPr>
          </a:p>
        </p:txBody>
      </p:sp>
      <p:pic>
        <p:nvPicPr>
          <p:cNvPr id="114" name="object 114"/>
          <p:cNvPicPr/>
          <p:nvPr/>
        </p:nvPicPr>
        <p:blipFill>
          <a:blip r:embed="rId2" cstate="print"/>
          <a:stretch>
            <a:fillRect/>
          </a:stretch>
        </p:blipFill>
        <p:spPr>
          <a:xfrm>
            <a:off x="3479743" y="2316396"/>
            <a:ext cx="5489280" cy="40960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505097" y="1491680"/>
            <a:ext cx="11367323" cy="4590841"/>
          </a:xfrm>
          <a:prstGeom prst="rect">
            <a:avLst/>
          </a:prstGeom>
        </p:spPr>
        <p:txBody>
          <a:bodyPr vert="horz" wrap="square" lIns="0" tIns="11526" rIns="0" bIns="0" rtlCol="0">
            <a:spAutoFit/>
          </a:bodyPr>
          <a:lstStyle/>
          <a:p>
            <a:pPr marL="353850" marR="4611" indent="-342900" algn="just">
              <a:spcBef>
                <a:spcPts val="91"/>
              </a:spcBef>
              <a:buFont typeface="Arial" panose="020B0604020202020204" pitchFamily="34" charset="0"/>
              <a:buChar char="•"/>
            </a:pPr>
            <a:r>
              <a:rPr sz="2000" spc="-150" dirty="0">
                <a:latin typeface="Arial"/>
                <a:cs typeface="Arial"/>
              </a:rPr>
              <a:t>Σε </a:t>
            </a:r>
            <a:r>
              <a:rPr sz="2000" spc="-218" dirty="0">
                <a:latin typeface="Arial"/>
                <a:cs typeface="Arial"/>
              </a:rPr>
              <a:t>πολλές </a:t>
            </a:r>
            <a:r>
              <a:rPr sz="2000" spc="-159" dirty="0">
                <a:latin typeface="Arial"/>
                <a:cs typeface="Arial"/>
              </a:rPr>
              <a:t>χώρες, </a:t>
            </a:r>
            <a:r>
              <a:rPr sz="2000" spc="-200" dirty="0">
                <a:latin typeface="Arial"/>
                <a:cs typeface="Arial"/>
              </a:rPr>
              <a:t>το μεγαλύτερο μέρος της </a:t>
            </a:r>
            <a:r>
              <a:rPr sz="2000" spc="-168" dirty="0">
                <a:latin typeface="Arial"/>
                <a:cs typeface="Arial"/>
              </a:rPr>
              <a:t>αιθανόλης </a:t>
            </a:r>
            <a:r>
              <a:rPr sz="2000" spc="-150" dirty="0">
                <a:latin typeface="Arial"/>
                <a:cs typeface="Arial"/>
              </a:rPr>
              <a:t>καυσίμων </a:t>
            </a:r>
            <a:r>
              <a:rPr sz="2000" spc="-191" dirty="0">
                <a:latin typeface="Arial"/>
                <a:cs typeface="Arial"/>
              </a:rPr>
              <a:t>παράγεται </a:t>
            </a:r>
            <a:r>
              <a:rPr sz="2000" spc="-185" dirty="0">
                <a:latin typeface="Arial"/>
                <a:cs typeface="Arial"/>
              </a:rPr>
              <a:t>από </a:t>
            </a:r>
            <a:r>
              <a:rPr sz="2000" spc="-168" dirty="0">
                <a:latin typeface="Arial"/>
                <a:cs typeface="Arial"/>
              </a:rPr>
              <a:t>το αμυλούχο </a:t>
            </a:r>
            <a:r>
              <a:rPr sz="2000" spc="-200" dirty="0">
                <a:latin typeface="Arial"/>
                <a:cs typeface="Arial"/>
              </a:rPr>
              <a:t>συστατικό </a:t>
            </a:r>
            <a:r>
              <a:rPr sz="2000" spc="103" dirty="0">
                <a:latin typeface="Arial"/>
                <a:cs typeface="Arial"/>
              </a:rPr>
              <a:t>των </a:t>
            </a:r>
            <a:r>
              <a:rPr sz="2000" spc="-182" dirty="0">
                <a:latin typeface="Arial"/>
                <a:cs typeface="Arial"/>
              </a:rPr>
              <a:t>καλλιεργειών </a:t>
            </a:r>
            <a:r>
              <a:rPr sz="2000" spc="-163" dirty="0">
                <a:latin typeface="Arial"/>
                <a:cs typeface="Arial"/>
              </a:rPr>
              <a:t>σιτηρών </a:t>
            </a:r>
            <a:r>
              <a:rPr sz="2000" spc="-154" dirty="0">
                <a:latin typeface="Arial"/>
                <a:cs typeface="Arial"/>
              </a:rPr>
              <a:t>(κυρίως </a:t>
            </a:r>
            <a:r>
              <a:rPr sz="2000" spc="-182" dirty="0">
                <a:latin typeface="Arial"/>
                <a:cs typeface="Arial"/>
              </a:rPr>
              <a:t>καλαμπόκι </a:t>
            </a:r>
            <a:r>
              <a:rPr sz="2000" spc="-195" dirty="0">
                <a:latin typeface="Arial"/>
                <a:cs typeface="Arial"/>
              </a:rPr>
              <a:t>και </a:t>
            </a:r>
            <a:r>
              <a:rPr sz="2000" spc="-185" dirty="0">
                <a:latin typeface="Arial"/>
                <a:cs typeface="Arial"/>
              </a:rPr>
              <a:t>σιτάρι </a:t>
            </a:r>
            <a:r>
              <a:rPr sz="2000" spc="-231" dirty="0">
                <a:latin typeface="Arial"/>
                <a:cs typeface="Arial"/>
              </a:rPr>
              <a:t>στις ΗΠΑ </a:t>
            </a:r>
            <a:r>
              <a:rPr sz="2000" spc="-195" dirty="0">
                <a:latin typeface="Arial"/>
                <a:cs typeface="Arial"/>
              </a:rPr>
              <a:t>και </a:t>
            </a:r>
            <a:r>
              <a:rPr sz="2000" spc="-185" dirty="0">
                <a:latin typeface="Arial"/>
                <a:cs typeface="Arial"/>
              </a:rPr>
              <a:t>σιτάρι </a:t>
            </a:r>
            <a:r>
              <a:rPr sz="2000" spc="-195" dirty="0">
                <a:latin typeface="Arial"/>
                <a:cs typeface="Arial"/>
              </a:rPr>
              <a:t>και </a:t>
            </a:r>
            <a:r>
              <a:rPr sz="2000" spc="-163" dirty="0">
                <a:latin typeface="Arial"/>
                <a:cs typeface="Arial"/>
              </a:rPr>
              <a:t>κριθάρι </a:t>
            </a:r>
            <a:r>
              <a:rPr sz="2000" spc="-191" dirty="0">
                <a:latin typeface="Arial"/>
                <a:cs typeface="Arial"/>
              </a:rPr>
              <a:t>στην Ευρώπη </a:t>
            </a:r>
            <a:r>
              <a:rPr sz="2000" spc="-185" dirty="0">
                <a:latin typeface="Arial"/>
                <a:cs typeface="Arial"/>
              </a:rPr>
              <a:t>- </a:t>
            </a:r>
            <a:r>
              <a:rPr sz="2000" spc="-200" dirty="0">
                <a:latin typeface="Arial"/>
                <a:cs typeface="Arial"/>
              </a:rPr>
              <a:t>αν </a:t>
            </a:r>
            <a:r>
              <a:rPr sz="2000" spc="-185" dirty="0">
                <a:latin typeface="Arial"/>
                <a:cs typeface="Arial"/>
              </a:rPr>
              <a:t>και </a:t>
            </a:r>
            <a:r>
              <a:rPr sz="2000" spc="-200" dirty="0">
                <a:latin typeface="Arial"/>
                <a:cs typeface="Arial"/>
              </a:rPr>
              <a:t>στην </a:t>
            </a:r>
            <a:r>
              <a:rPr sz="2000" spc="-195" dirty="0">
                <a:latin typeface="Arial"/>
                <a:cs typeface="Arial"/>
              </a:rPr>
              <a:t>Ευρώπη </a:t>
            </a:r>
            <a:r>
              <a:rPr sz="2000" spc="-191" dirty="0">
                <a:latin typeface="Arial"/>
                <a:cs typeface="Arial"/>
              </a:rPr>
              <a:t>χρησιμοποιούνται </a:t>
            </a:r>
            <a:r>
              <a:rPr sz="2000" spc="-200" dirty="0">
                <a:latin typeface="Arial"/>
                <a:cs typeface="Arial"/>
              </a:rPr>
              <a:t>επίσης </a:t>
            </a:r>
            <a:r>
              <a:rPr sz="2000" spc="-185" dirty="0">
                <a:latin typeface="Arial"/>
                <a:cs typeface="Arial"/>
              </a:rPr>
              <a:t>ζαχαρότευτλα</a:t>
            </a:r>
            <a:r>
              <a:rPr sz="2000" spc="-118" dirty="0">
                <a:latin typeface="Arial"/>
                <a:cs typeface="Arial"/>
              </a:rPr>
              <a:t>)</a:t>
            </a:r>
            <a:r>
              <a:rPr sz="2000" spc="-91" dirty="0">
                <a:latin typeface="Arial"/>
                <a:cs typeface="Arial"/>
              </a:rPr>
              <a:t>.</a:t>
            </a:r>
            <a:endParaRPr lang="el-GR" sz="2000" spc="-91" dirty="0">
              <a:latin typeface="Arial"/>
              <a:cs typeface="Arial"/>
            </a:endParaRPr>
          </a:p>
          <a:p>
            <a:pPr marL="353850" marR="4611" indent="-342900" algn="just">
              <a:spcBef>
                <a:spcPts val="91"/>
              </a:spcBef>
              <a:buFont typeface="Arial" panose="020B0604020202020204" pitchFamily="34" charset="0"/>
              <a:buChar char="•"/>
            </a:pPr>
            <a:endParaRPr sz="2000" dirty="0">
              <a:latin typeface="Arial"/>
              <a:cs typeface="Arial"/>
            </a:endParaRPr>
          </a:p>
          <a:p>
            <a:pPr marL="353850" marR="4611" indent="-342900" algn="just">
              <a:lnSpc>
                <a:spcPct val="98300"/>
              </a:lnSpc>
              <a:spcBef>
                <a:spcPts val="472"/>
              </a:spcBef>
              <a:buFont typeface="Arial" panose="020B0604020202020204" pitchFamily="34" charset="0"/>
              <a:buChar char="•"/>
            </a:pPr>
            <a:r>
              <a:rPr sz="2000" spc="-150" dirty="0">
                <a:latin typeface="Arial"/>
                <a:cs typeface="Arial"/>
              </a:rPr>
              <a:t>Στις </a:t>
            </a:r>
            <a:r>
              <a:rPr sz="2000" spc="-172" dirty="0">
                <a:latin typeface="Arial"/>
                <a:cs typeface="Arial"/>
              </a:rPr>
              <a:t>συμβατικές διεργασίες </a:t>
            </a:r>
            <a:r>
              <a:rPr sz="2000" spc="-163" dirty="0">
                <a:latin typeface="Arial"/>
                <a:cs typeface="Arial"/>
              </a:rPr>
              <a:t>μετατροπής σιτηρών σε αιθανόλη</a:t>
            </a:r>
            <a:r>
              <a:rPr sz="2000" spc="-172" dirty="0">
                <a:latin typeface="Arial"/>
                <a:cs typeface="Arial"/>
              </a:rPr>
              <a:t>, χρησιμοποιείται </a:t>
            </a:r>
            <a:r>
              <a:rPr sz="2000" spc="-168" dirty="0">
                <a:latin typeface="Arial"/>
                <a:cs typeface="Arial"/>
              </a:rPr>
              <a:t>μόνο το αμυλούχο </a:t>
            </a:r>
            <a:r>
              <a:rPr sz="2000" spc="-159" dirty="0">
                <a:latin typeface="Arial"/>
                <a:cs typeface="Arial"/>
              </a:rPr>
              <a:t>μέρος </a:t>
            </a:r>
            <a:r>
              <a:rPr sz="2000" spc="-168" dirty="0">
                <a:latin typeface="Arial"/>
                <a:cs typeface="Arial"/>
              </a:rPr>
              <a:t>του </a:t>
            </a:r>
            <a:r>
              <a:rPr sz="2000" spc="-159" dirty="0">
                <a:latin typeface="Arial"/>
                <a:cs typeface="Arial"/>
              </a:rPr>
              <a:t>φυτού. </a:t>
            </a:r>
            <a:r>
              <a:rPr sz="2000" spc="-141" dirty="0">
                <a:solidFill>
                  <a:srgbClr val="008000"/>
                </a:solidFill>
                <a:latin typeface="Arial"/>
                <a:cs typeface="Arial"/>
              </a:rPr>
              <a:t>Όταν </a:t>
            </a:r>
            <a:r>
              <a:rPr sz="2000" spc="-182" dirty="0">
                <a:solidFill>
                  <a:srgbClr val="008000"/>
                </a:solidFill>
                <a:latin typeface="Arial"/>
                <a:cs typeface="Arial"/>
              </a:rPr>
              <a:t>το καλαμπόκι </a:t>
            </a:r>
            <a:r>
              <a:rPr sz="2000" spc="-191" dirty="0">
                <a:solidFill>
                  <a:srgbClr val="008000"/>
                </a:solidFill>
                <a:latin typeface="Arial"/>
                <a:cs typeface="Arial"/>
              </a:rPr>
              <a:t>χρησιμοποιείται </a:t>
            </a:r>
            <a:r>
              <a:rPr sz="2000" spc="-185" dirty="0">
                <a:solidFill>
                  <a:srgbClr val="008000"/>
                </a:solidFill>
                <a:latin typeface="Arial"/>
                <a:cs typeface="Arial"/>
              </a:rPr>
              <a:t>ως </a:t>
            </a:r>
            <a:r>
              <a:rPr sz="2000" spc="-163" dirty="0">
                <a:solidFill>
                  <a:srgbClr val="008000"/>
                </a:solidFill>
                <a:latin typeface="Arial"/>
                <a:cs typeface="Arial"/>
              </a:rPr>
              <a:t>πρώτη ύλη, </a:t>
            </a:r>
            <a:r>
              <a:rPr sz="2000" spc="-177" dirty="0">
                <a:solidFill>
                  <a:srgbClr val="008000"/>
                </a:solidFill>
                <a:latin typeface="Arial"/>
                <a:cs typeface="Arial"/>
              </a:rPr>
              <a:t>χρησιμοποιούνται </a:t>
            </a:r>
            <a:r>
              <a:rPr sz="2000" spc="-168" dirty="0">
                <a:solidFill>
                  <a:srgbClr val="008000"/>
                </a:solidFill>
                <a:latin typeface="Arial"/>
                <a:cs typeface="Arial"/>
              </a:rPr>
              <a:t>μόνο οι κόκκοι </a:t>
            </a:r>
            <a:r>
              <a:rPr sz="2000" spc="-182" dirty="0">
                <a:solidFill>
                  <a:srgbClr val="008000"/>
                </a:solidFill>
                <a:latin typeface="Arial"/>
                <a:cs typeface="Arial"/>
              </a:rPr>
              <a:t>του </a:t>
            </a:r>
            <a:r>
              <a:rPr sz="2000" spc="-177" dirty="0">
                <a:latin typeface="Arial"/>
                <a:cs typeface="Arial"/>
              </a:rPr>
              <a:t>καλαμποκιού- </a:t>
            </a:r>
            <a:r>
              <a:rPr sz="2000" spc="-150" dirty="0">
                <a:latin typeface="Arial"/>
                <a:cs typeface="Arial"/>
              </a:rPr>
              <a:t>για το </a:t>
            </a:r>
            <a:r>
              <a:rPr sz="2000" spc="-172" dirty="0">
                <a:solidFill>
                  <a:srgbClr val="008000"/>
                </a:solidFill>
                <a:latin typeface="Arial"/>
                <a:cs typeface="Arial"/>
              </a:rPr>
              <a:t>σιτάρι, </a:t>
            </a:r>
            <a:r>
              <a:rPr sz="2000" spc="-182" dirty="0">
                <a:solidFill>
                  <a:srgbClr val="008000"/>
                </a:solidFill>
                <a:latin typeface="Arial"/>
                <a:cs typeface="Arial"/>
              </a:rPr>
              <a:t>είναι </a:t>
            </a:r>
            <a:r>
              <a:rPr sz="2000" spc="-168" dirty="0">
                <a:solidFill>
                  <a:srgbClr val="008000"/>
                </a:solidFill>
                <a:latin typeface="Arial"/>
                <a:cs typeface="Arial"/>
              </a:rPr>
              <a:t>ολόκληρος </a:t>
            </a:r>
            <a:r>
              <a:rPr sz="2000" spc="-191" dirty="0">
                <a:solidFill>
                  <a:srgbClr val="008000"/>
                </a:solidFill>
                <a:latin typeface="Arial"/>
                <a:cs typeface="Arial"/>
              </a:rPr>
              <a:t>ο </a:t>
            </a:r>
            <a:r>
              <a:rPr sz="2000" spc="-95" dirty="0">
                <a:solidFill>
                  <a:srgbClr val="008000"/>
                </a:solidFill>
                <a:latin typeface="Arial"/>
                <a:cs typeface="Arial"/>
              </a:rPr>
              <a:t>κόκκος </a:t>
            </a:r>
            <a:r>
              <a:rPr sz="2000" spc="-113" dirty="0">
                <a:solidFill>
                  <a:srgbClr val="008000"/>
                </a:solidFill>
                <a:latin typeface="Arial"/>
                <a:cs typeface="Arial"/>
              </a:rPr>
              <a:t>του σιταριού</a:t>
            </a:r>
            <a:r>
              <a:rPr sz="2000" spc="-91" dirty="0">
                <a:latin typeface="Arial"/>
                <a:cs typeface="Arial"/>
              </a:rPr>
              <a:t>.</a:t>
            </a:r>
            <a:endParaRPr lang="el-GR" sz="2000" spc="-91" dirty="0">
              <a:latin typeface="Arial"/>
              <a:cs typeface="Arial"/>
            </a:endParaRPr>
          </a:p>
          <a:p>
            <a:pPr marL="353850" marR="4611" indent="-342900" algn="just">
              <a:lnSpc>
                <a:spcPct val="98300"/>
              </a:lnSpc>
              <a:spcBef>
                <a:spcPts val="472"/>
              </a:spcBef>
              <a:buFont typeface="Arial" panose="020B0604020202020204" pitchFamily="34" charset="0"/>
              <a:buChar char="•"/>
            </a:pPr>
            <a:endParaRPr sz="2000" dirty="0">
              <a:latin typeface="Arial"/>
              <a:cs typeface="Arial"/>
            </a:endParaRPr>
          </a:p>
          <a:p>
            <a:pPr marL="353850" marR="4611" indent="-342900" algn="just">
              <a:lnSpc>
                <a:spcPct val="100400"/>
              </a:lnSpc>
              <a:spcBef>
                <a:spcPts val="427"/>
              </a:spcBef>
              <a:buFont typeface="Arial" panose="020B0604020202020204" pitchFamily="34" charset="0"/>
              <a:buChar char="•"/>
            </a:pPr>
            <a:r>
              <a:rPr sz="2000" spc="-191" dirty="0">
                <a:latin typeface="Arial"/>
                <a:cs typeface="Arial"/>
              </a:rPr>
              <a:t>Αυτά τα </a:t>
            </a:r>
            <a:r>
              <a:rPr sz="2000" spc="-168" dirty="0">
                <a:latin typeface="Arial"/>
                <a:cs typeface="Arial"/>
              </a:rPr>
              <a:t>αμυλούχα </a:t>
            </a:r>
            <a:r>
              <a:rPr sz="2000" spc="-177" dirty="0">
                <a:latin typeface="Arial"/>
                <a:cs typeface="Arial"/>
              </a:rPr>
              <a:t>προϊόντα </a:t>
            </a:r>
            <a:r>
              <a:rPr sz="2000" spc="-168" dirty="0">
                <a:latin typeface="Arial"/>
                <a:cs typeface="Arial"/>
              </a:rPr>
              <a:t>αντιπροσωπεύουν </a:t>
            </a:r>
            <a:r>
              <a:rPr sz="2000" spc="-185" dirty="0">
                <a:latin typeface="Arial"/>
                <a:cs typeface="Arial"/>
              </a:rPr>
              <a:t>ένα </a:t>
            </a:r>
            <a:r>
              <a:rPr sz="2000" spc="-136" dirty="0">
                <a:latin typeface="Arial"/>
                <a:cs typeface="Arial"/>
              </a:rPr>
              <a:t>αρκετά </a:t>
            </a:r>
            <a:r>
              <a:rPr sz="2000" spc="-168" dirty="0">
                <a:solidFill>
                  <a:srgbClr val="008000"/>
                </a:solidFill>
                <a:latin typeface="Arial"/>
                <a:cs typeface="Arial"/>
              </a:rPr>
              <a:t>μικρό </a:t>
            </a:r>
            <a:r>
              <a:rPr sz="2000" spc="-177" dirty="0">
                <a:solidFill>
                  <a:srgbClr val="008000"/>
                </a:solidFill>
                <a:latin typeface="Arial"/>
                <a:cs typeface="Arial"/>
              </a:rPr>
              <a:t>ποσοστό </a:t>
            </a:r>
            <a:r>
              <a:rPr sz="2000" spc="-168" dirty="0">
                <a:latin typeface="Arial"/>
                <a:cs typeface="Arial"/>
              </a:rPr>
              <a:t>της </a:t>
            </a:r>
            <a:r>
              <a:rPr sz="2000" spc="-141" dirty="0">
                <a:latin typeface="Arial"/>
                <a:cs typeface="Arial"/>
              </a:rPr>
              <a:t>συνολικής </a:t>
            </a:r>
            <a:r>
              <a:rPr sz="2000" spc="-159" dirty="0">
                <a:latin typeface="Arial"/>
                <a:cs typeface="Arial"/>
              </a:rPr>
              <a:t>φυτικής </a:t>
            </a:r>
            <a:r>
              <a:rPr sz="2000" spc="-185" dirty="0">
                <a:latin typeface="Arial"/>
                <a:cs typeface="Arial"/>
              </a:rPr>
              <a:t>μάζας, </a:t>
            </a:r>
            <a:r>
              <a:rPr sz="2000" spc="-163" dirty="0">
                <a:latin typeface="Arial"/>
                <a:cs typeface="Arial"/>
              </a:rPr>
              <a:t>αφήνοντας </a:t>
            </a:r>
            <a:r>
              <a:rPr sz="2000" spc="-172" dirty="0">
                <a:latin typeface="Arial"/>
                <a:cs typeface="Arial"/>
              </a:rPr>
              <a:t>σημαντικά </a:t>
            </a:r>
            <a:r>
              <a:rPr sz="2000" spc="-163" dirty="0">
                <a:latin typeface="Arial"/>
                <a:cs typeface="Arial"/>
              </a:rPr>
              <a:t>ινώδη </a:t>
            </a:r>
            <a:r>
              <a:rPr sz="2000" spc="-182" dirty="0">
                <a:latin typeface="Arial"/>
                <a:cs typeface="Arial"/>
              </a:rPr>
              <a:t>υπολείμματα </a:t>
            </a:r>
            <a:r>
              <a:rPr sz="2000" spc="-141" dirty="0">
                <a:latin typeface="Arial"/>
                <a:cs typeface="Arial"/>
              </a:rPr>
              <a:t>(π.χ. </a:t>
            </a:r>
            <a:r>
              <a:rPr sz="2000" spc="-168" dirty="0">
                <a:latin typeface="Arial"/>
                <a:cs typeface="Arial"/>
              </a:rPr>
              <a:t>τους </a:t>
            </a:r>
            <a:r>
              <a:rPr sz="2000" spc="-191" dirty="0">
                <a:latin typeface="Arial"/>
                <a:cs typeface="Arial"/>
              </a:rPr>
              <a:t>φλοιούς των σπόρων </a:t>
            </a:r>
            <a:r>
              <a:rPr sz="2000" spc="-195" dirty="0">
                <a:latin typeface="Arial"/>
                <a:cs typeface="Arial"/>
              </a:rPr>
              <a:t>και τους </a:t>
            </a:r>
            <a:r>
              <a:rPr sz="2000" spc="-159" dirty="0">
                <a:latin typeface="Arial"/>
                <a:cs typeface="Arial"/>
              </a:rPr>
              <a:t>μίσχους </a:t>
            </a:r>
            <a:r>
              <a:rPr sz="2000" spc="-154" dirty="0">
                <a:latin typeface="Arial"/>
                <a:cs typeface="Arial"/>
              </a:rPr>
              <a:t>των </a:t>
            </a:r>
            <a:r>
              <a:rPr sz="2000" spc="-150" dirty="0">
                <a:latin typeface="Arial"/>
                <a:cs typeface="Arial"/>
              </a:rPr>
              <a:t>φυτών</a:t>
            </a:r>
            <a:r>
              <a:rPr sz="2000" spc="-172" dirty="0">
                <a:latin typeface="Arial"/>
                <a:cs typeface="Arial"/>
              </a:rPr>
              <a:t> α</a:t>
            </a:r>
            <a:r>
              <a:rPr sz="2000" spc="-172" dirty="0" err="1">
                <a:latin typeface="Arial"/>
                <a:cs typeface="Arial"/>
              </a:rPr>
              <a:t>υτών</a:t>
            </a:r>
            <a:r>
              <a:rPr sz="2000" spc="-150" dirty="0">
                <a:latin typeface="Arial"/>
                <a:cs typeface="Arial"/>
              </a:rPr>
              <a:t>).</a:t>
            </a:r>
            <a:endParaRPr lang="el-GR" sz="2000" spc="-150" dirty="0">
              <a:latin typeface="Arial"/>
              <a:cs typeface="Arial"/>
            </a:endParaRPr>
          </a:p>
          <a:p>
            <a:pPr marL="353850" marR="4611" indent="-342900" algn="just">
              <a:lnSpc>
                <a:spcPct val="100400"/>
              </a:lnSpc>
              <a:spcBef>
                <a:spcPts val="427"/>
              </a:spcBef>
              <a:buFont typeface="Arial" panose="020B0604020202020204" pitchFamily="34" charset="0"/>
              <a:buChar char="•"/>
            </a:pPr>
            <a:endParaRPr sz="2000" dirty="0">
              <a:latin typeface="Arial"/>
              <a:cs typeface="Arial"/>
            </a:endParaRPr>
          </a:p>
          <a:p>
            <a:pPr marL="353850" marR="4611" indent="-342900" algn="just">
              <a:lnSpc>
                <a:spcPct val="100299"/>
              </a:lnSpc>
              <a:spcBef>
                <a:spcPts val="427"/>
              </a:spcBef>
              <a:buFont typeface="Arial" panose="020B0604020202020204" pitchFamily="34" charset="0"/>
              <a:buChar char="•"/>
            </a:pPr>
            <a:r>
              <a:rPr sz="2000" spc="-172" dirty="0">
                <a:latin typeface="Arial"/>
                <a:cs typeface="Arial"/>
              </a:rPr>
              <a:t>Η τρέχουσα έρευνα </a:t>
            </a:r>
            <a:r>
              <a:rPr sz="2000" spc="-200" dirty="0">
                <a:latin typeface="Arial"/>
                <a:cs typeface="Arial"/>
              </a:rPr>
              <a:t>για την </a:t>
            </a:r>
            <a:r>
              <a:rPr sz="2000" spc="-172" dirty="0">
                <a:latin typeface="Arial"/>
                <a:cs typeface="Arial"/>
              </a:rPr>
              <a:t>παραγωγή </a:t>
            </a:r>
            <a:r>
              <a:rPr sz="2000" spc="-154" dirty="0">
                <a:latin typeface="Arial"/>
                <a:cs typeface="Arial"/>
              </a:rPr>
              <a:t>κυτταρινικής </a:t>
            </a:r>
            <a:r>
              <a:rPr sz="2000" spc="-168" dirty="0">
                <a:latin typeface="Arial"/>
                <a:cs typeface="Arial"/>
              </a:rPr>
              <a:t>αιθανόλης </a:t>
            </a:r>
            <a:r>
              <a:rPr sz="2000" spc="-182" dirty="0">
                <a:latin typeface="Arial"/>
                <a:cs typeface="Arial"/>
              </a:rPr>
              <a:t>επικεντρώνεται </a:t>
            </a:r>
            <a:r>
              <a:rPr sz="2000" spc="-200" dirty="0">
                <a:latin typeface="Arial"/>
                <a:cs typeface="Arial"/>
              </a:rPr>
              <a:t>στην </a:t>
            </a:r>
            <a:r>
              <a:rPr sz="2000" spc="-145" dirty="0">
                <a:latin typeface="Arial"/>
                <a:cs typeface="Arial"/>
              </a:rPr>
              <a:t>αξιοποίηση </a:t>
            </a:r>
            <a:r>
              <a:rPr sz="2000" spc="-172" dirty="0">
                <a:latin typeface="Arial"/>
                <a:cs typeface="Arial"/>
              </a:rPr>
              <a:t>αυτών των </a:t>
            </a:r>
            <a:r>
              <a:rPr sz="2000" spc="-154" dirty="0">
                <a:latin typeface="Arial"/>
                <a:cs typeface="Arial"/>
              </a:rPr>
              <a:t>κυτταρινικών </a:t>
            </a:r>
            <a:r>
              <a:rPr sz="2000" spc="-163" dirty="0">
                <a:latin typeface="Arial"/>
                <a:cs typeface="Arial"/>
              </a:rPr>
              <a:t>αποβλήτων </a:t>
            </a:r>
            <a:r>
              <a:rPr sz="2000" spc="-159" dirty="0">
                <a:latin typeface="Arial"/>
                <a:cs typeface="Arial"/>
              </a:rPr>
              <a:t>για τη </a:t>
            </a:r>
            <a:r>
              <a:rPr sz="2000" spc="-163" dirty="0">
                <a:latin typeface="Arial"/>
                <a:cs typeface="Arial"/>
              </a:rPr>
              <a:t>δημιουργία </a:t>
            </a:r>
            <a:r>
              <a:rPr sz="2000" spc="-172" dirty="0">
                <a:latin typeface="Arial"/>
                <a:cs typeface="Arial"/>
              </a:rPr>
              <a:t>ζυμώσιμων </a:t>
            </a:r>
            <a:r>
              <a:rPr sz="2000" spc="-182" dirty="0">
                <a:latin typeface="Arial"/>
                <a:cs typeface="Arial"/>
              </a:rPr>
              <a:t>σακχάρων </a:t>
            </a:r>
            <a:r>
              <a:rPr sz="2000" spc="-185" dirty="0">
                <a:latin typeface="Arial"/>
                <a:cs typeface="Arial"/>
              </a:rPr>
              <a:t>- που </a:t>
            </a:r>
            <a:r>
              <a:rPr sz="2000" spc="-159" dirty="0">
                <a:latin typeface="Arial"/>
                <a:cs typeface="Arial"/>
              </a:rPr>
              <a:t>τελικά </a:t>
            </a:r>
            <a:r>
              <a:rPr sz="2000" spc="-168" dirty="0">
                <a:latin typeface="Arial"/>
                <a:cs typeface="Arial"/>
              </a:rPr>
              <a:t>οδηγεί </a:t>
            </a:r>
            <a:r>
              <a:rPr sz="2000" spc="-159" dirty="0">
                <a:latin typeface="Arial"/>
                <a:cs typeface="Arial"/>
              </a:rPr>
              <a:t>σε </a:t>
            </a:r>
            <a:r>
              <a:rPr sz="2000" spc="-204" dirty="0">
                <a:latin typeface="Arial"/>
                <a:cs typeface="Arial"/>
              </a:rPr>
              <a:t>πιο </a:t>
            </a:r>
            <a:r>
              <a:rPr sz="2000" spc="-145" dirty="0">
                <a:latin typeface="Arial"/>
                <a:cs typeface="Arial"/>
              </a:rPr>
              <a:t>αποτελεσματική </a:t>
            </a:r>
            <a:r>
              <a:rPr sz="2000" spc="-172" dirty="0">
                <a:latin typeface="Arial"/>
                <a:cs typeface="Arial"/>
              </a:rPr>
              <a:t>παραγωγή </a:t>
            </a:r>
            <a:r>
              <a:rPr sz="2000" spc="-168" dirty="0">
                <a:latin typeface="Arial"/>
                <a:cs typeface="Arial"/>
              </a:rPr>
              <a:t>αιθανόλης </a:t>
            </a:r>
            <a:r>
              <a:rPr sz="2000" spc="-177" dirty="0">
                <a:latin typeface="Arial"/>
                <a:cs typeface="Arial"/>
              </a:rPr>
              <a:t>από ό,τι </a:t>
            </a:r>
            <a:r>
              <a:rPr sz="2000" spc="-185" dirty="0">
                <a:latin typeface="Arial"/>
                <a:cs typeface="Arial"/>
              </a:rPr>
              <a:t>η </a:t>
            </a:r>
            <a:r>
              <a:rPr sz="2000" spc="-177" dirty="0">
                <a:latin typeface="Arial"/>
                <a:cs typeface="Arial"/>
              </a:rPr>
              <a:t>χρήση </a:t>
            </a:r>
            <a:r>
              <a:rPr sz="2000" spc="-150" dirty="0">
                <a:latin typeface="Arial"/>
                <a:cs typeface="Arial"/>
              </a:rPr>
              <a:t>μόνο </a:t>
            </a:r>
            <a:r>
              <a:rPr sz="2000" spc="-168" dirty="0">
                <a:latin typeface="Arial"/>
                <a:cs typeface="Arial"/>
              </a:rPr>
              <a:t>των </a:t>
            </a:r>
            <a:r>
              <a:rPr sz="2000" spc="-150" dirty="0">
                <a:latin typeface="Arial"/>
                <a:cs typeface="Arial"/>
              </a:rPr>
              <a:t>άμεσα διαθέσιμων </a:t>
            </a:r>
            <a:r>
              <a:rPr sz="2000" spc="-182" dirty="0">
                <a:latin typeface="Arial"/>
                <a:cs typeface="Arial"/>
              </a:rPr>
              <a:t>σακχάρων </a:t>
            </a:r>
            <a:r>
              <a:rPr sz="2000" spc="-195" dirty="0">
                <a:latin typeface="Arial"/>
                <a:cs typeface="Arial"/>
              </a:rPr>
              <a:t>και </a:t>
            </a:r>
            <a:r>
              <a:rPr sz="2000" spc="-172" dirty="0">
                <a:latin typeface="Arial"/>
                <a:cs typeface="Arial"/>
              </a:rPr>
              <a:t>αμύλων.</a:t>
            </a:r>
            <a:endParaRPr sz="2000" dirty="0">
              <a:latin typeface="Arial"/>
              <a:cs typeface="Arial"/>
            </a:endParaRPr>
          </a:p>
        </p:txBody>
      </p:sp>
      <p:sp>
        <p:nvSpPr>
          <p:cNvPr id="114" name="object 114"/>
          <p:cNvSpPr txBox="1">
            <a:spLocks noGrp="1"/>
          </p:cNvSpPr>
          <p:nvPr>
            <p:ph type="title"/>
          </p:nvPr>
        </p:nvSpPr>
        <p:spPr>
          <a:xfrm>
            <a:off x="3220845" y="553922"/>
            <a:ext cx="6216453" cy="565636"/>
          </a:xfrm>
          <a:prstGeom prst="rect">
            <a:avLst/>
          </a:prstGeom>
        </p:spPr>
        <p:txBody>
          <a:bodyPr vert="horz" wrap="square" lIns="0" tIns="11526" rIns="0" bIns="0" rtlCol="0" anchor="ctr">
            <a:spAutoFit/>
          </a:bodyPr>
          <a:lstStyle/>
          <a:p>
            <a:pPr marL="11527">
              <a:lnSpc>
                <a:spcPct val="100000"/>
              </a:lnSpc>
              <a:spcBef>
                <a:spcPts val="91"/>
              </a:spcBef>
            </a:pPr>
            <a:r>
              <a:rPr sz="3600" b="1" dirty="0"/>
              <a:t>Παραγωγή σιτηρών σε αιθανόλη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469782" y="1736521"/>
            <a:ext cx="11601975" cy="3193789"/>
          </a:xfrm>
        </p:spPr>
        <p:txBody>
          <a:bodyPr>
            <a:normAutofit fontScale="90000"/>
          </a:bodyPr>
          <a:lstStyle/>
          <a:p>
            <a:r>
              <a:rPr lang="en-GB" sz="4000" b="1" dirty="0">
                <a:solidFill>
                  <a:srgbClr val="94C020"/>
                </a:solidFill>
                <a:latin typeface="+mn-lt"/>
              </a:rPr>
              <a:t>Μάθημα: (HEI-C3)</a:t>
            </a:r>
            <a:br>
              <a:rPr lang="en-GB" sz="4000" b="1" dirty="0">
                <a:solidFill>
                  <a:srgbClr val="94C020"/>
                </a:solidFill>
                <a:latin typeface="+mn-lt"/>
              </a:rPr>
            </a:br>
            <a:r>
              <a:rPr lang="en-GB" sz="4000" b="1" dirty="0">
                <a:solidFill>
                  <a:srgbClr val="94C020"/>
                </a:solidFill>
                <a:latin typeface="+mn-lt"/>
              </a:rPr>
              <a:t>Ενότητα: </a:t>
            </a:r>
            <a:r>
              <a:rPr lang="en-GB" sz="4000" dirty="0"/>
              <a:t>Βιοοικονομία, κυκλική οικονομία και προϊόντα βιολογικής προέλευσης</a:t>
            </a:r>
            <a:br>
              <a:rPr lang="en-GB" sz="4000" b="1" dirty="0">
                <a:solidFill>
                  <a:srgbClr val="94C020"/>
                </a:solidFill>
                <a:latin typeface="+mn-lt"/>
              </a:rPr>
            </a:br>
            <a:r>
              <a:rPr lang="el-GR" sz="4000" b="1" dirty="0">
                <a:solidFill>
                  <a:srgbClr val="94C020"/>
                </a:solidFill>
                <a:latin typeface="+mn-lt"/>
              </a:rPr>
              <a:t>Μαθησιακή Ενότητα</a:t>
            </a:r>
            <a:r>
              <a:rPr lang="en-GB" sz="4000" b="1" dirty="0">
                <a:solidFill>
                  <a:srgbClr val="94C020"/>
                </a:solidFill>
                <a:latin typeface="+mn-lt"/>
              </a:rPr>
              <a:t>: </a:t>
            </a:r>
            <a:r>
              <a:rPr lang="en-GB" sz="4000" dirty="0"/>
              <a:t>Βιοενέργεια και ενεργειακές καλλιέργειες </a:t>
            </a:r>
            <a:br>
              <a:rPr lang="it-IT" dirty="0"/>
            </a:b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79989" y="4396158"/>
            <a:ext cx="9144000" cy="1655762"/>
          </a:xfrm>
        </p:spPr>
        <p:txBody>
          <a:bodyPr/>
          <a:lstStyle/>
          <a:p>
            <a:pPr marL="0" indent="0">
              <a:buNone/>
            </a:pPr>
            <a:r>
              <a:rPr lang="en-GB" dirty="0">
                <a:solidFill>
                  <a:schemeClr val="tx1">
                    <a:lumMod val="65000"/>
                    <a:lumOff val="35000"/>
                  </a:schemeClr>
                </a:solidFill>
              </a:rPr>
              <a:t>Συγγραφείς</a:t>
            </a:r>
            <a:r>
              <a:rPr lang="it-IT" dirty="0">
                <a:solidFill>
                  <a:schemeClr val="tx1">
                    <a:lumMod val="65000"/>
                    <a:lumOff val="35000"/>
                  </a:schemeClr>
                </a:solidFill>
              </a:rPr>
              <a:t>: (UNIFI)</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036320" y="2215255"/>
            <a:ext cx="10458993" cy="1550521"/>
          </a:xfrm>
          <a:prstGeom prst="rect">
            <a:avLst/>
          </a:prstGeom>
        </p:spPr>
        <p:txBody>
          <a:bodyPr vert="horz" wrap="square" lIns="0" tIns="11526" rIns="0" bIns="0" rtlCol="0">
            <a:spAutoFit/>
          </a:bodyPr>
          <a:lstStyle/>
          <a:p>
            <a:pPr marL="353850" marR="13255" indent="-342900" algn="just">
              <a:spcBef>
                <a:spcPts val="91"/>
              </a:spcBef>
              <a:buFont typeface="Arial" panose="020B0604020202020204" pitchFamily="34" charset="0"/>
              <a:buChar char="•"/>
            </a:pPr>
            <a:r>
              <a:rPr sz="2000" spc="-195" dirty="0">
                <a:latin typeface="Arial"/>
                <a:cs typeface="Arial"/>
              </a:rPr>
              <a:t>Η </a:t>
            </a:r>
            <a:r>
              <a:rPr sz="2000" spc="-182" dirty="0">
                <a:latin typeface="Arial"/>
                <a:cs typeface="Arial"/>
              </a:rPr>
              <a:t>διαδικασία </a:t>
            </a:r>
            <a:r>
              <a:rPr sz="2000" spc="-172" dirty="0">
                <a:latin typeface="Arial"/>
                <a:cs typeface="Arial"/>
              </a:rPr>
              <a:t>παραγωγής </a:t>
            </a:r>
            <a:r>
              <a:rPr sz="2000" spc="-159" dirty="0">
                <a:latin typeface="Arial"/>
                <a:cs typeface="Arial"/>
              </a:rPr>
              <a:t>αιθανόλης από σιτηρά </a:t>
            </a:r>
            <a:r>
              <a:rPr sz="2000" spc="-154" dirty="0">
                <a:latin typeface="Arial"/>
                <a:cs typeface="Arial"/>
              </a:rPr>
              <a:t>ξεκινά </a:t>
            </a:r>
            <a:r>
              <a:rPr sz="2000" spc="-191" dirty="0">
                <a:latin typeface="Arial"/>
                <a:cs typeface="Arial"/>
              </a:rPr>
              <a:t>με το </a:t>
            </a:r>
            <a:r>
              <a:rPr sz="2000" spc="-163" dirty="0">
                <a:solidFill>
                  <a:srgbClr val="008000"/>
                </a:solidFill>
                <a:latin typeface="Arial"/>
                <a:cs typeface="Arial"/>
              </a:rPr>
              <a:t>διαχωρισμό</a:t>
            </a:r>
            <a:r>
              <a:rPr sz="2000" spc="-163" dirty="0">
                <a:latin typeface="Arial"/>
                <a:cs typeface="Arial"/>
              </a:rPr>
              <a:t>, τον </a:t>
            </a:r>
            <a:r>
              <a:rPr sz="2000" spc="-168" dirty="0">
                <a:solidFill>
                  <a:srgbClr val="008000"/>
                </a:solidFill>
                <a:latin typeface="Arial"/>
                <a:cs typeface="Arial"/>
              </a:rPr>
              <a:t>καθαρισμό </a:t>
            </a:r>
            <a:r>
              <a:rPr sz="2000" spc="-195" dirty="0">
                <a:latin typeface="Arial"/>
                <a:cs typeface="Arial"/>
              </a:rPr>
              <a:t>και την </a:t>
            </a:r>
            <a:r>
              <a:rPr sz="2000" spc="-154" dirty="0">
                <a:solidFill>
                  <a:srgbClr val="008000"/>
                </a:solidFill>
                <a:latin typeface="Arial"/>
                <a:cs typeface="Arial"/>
              </a:rPr>
              <a:t>άλεση</a:t>
            </a:r>
            <a:r>
              <a:rPr lang="el-GR" sz="2000" spc="-154" dirty="0">
                <a:solidFill>
                  <a:srgbClr val="008000"/>
                </a:solidFill>
                <a:latin typeface="Arial"/>
                <a:cs typeface="Arial"/>
              </a:rPr>
              <a:t> </a:t>
            </a:r>
            <a:r>
              <a:rPr sz="2000" spc="-191" dirty="0" err="1">
                <a:latin typeface="Arial"/>
                <a:cs typeface="Arial"/>
              </a:rPr>
              <a:t>της</a:t>
            </a:r>
            <a:r>
              <a:rPr sz="2000" spc="-191" dirty="0">
                <a:latin typeface="Arial"/>
                <a:cs typeface="Arial"/>
              </a:rPr>
              <a:t> αμυλούχου πρώτης ύλης</a:t>
            </a:r>
            <a:r>
              <a:rPr sz="2000" spc="-91" dirty="0">
                <a:latin typeface="Arial"/>
                <a:cs typeface="Arial"/>
              </a:rPr>
              <a:t>.</a:t>
            </a:r>
            <a:endParaRPr sz="2000" dirty="0">
              <a:latin typeface="Arial"/>
              <a:cs typeface="Arial"/>
            </a:endParaRPr>
          </a:p>
          <a:p>
            <a:pPr marL="342900" indent="-342900">
              <a:spcBef>
                <a:spcPts val="45"/>
              </a:spcBef>
              <a:buFont typeface="Arial" panose="020B0604020202020204" pitchFamily="34" charset="0"/>
              <a:buChar char="•"/>
            </a:pPr>
            <a:endParaRPr sz="2000" dirty="0">
              <a:latin typeface="Arial"/>
              <a:cs typeface="Arial"/>
            </a:endParaRPr>
          </a:p>
          <a:p>
            <a:pPr marL="353850" marR="4611" indent="-342900" algn="just">
              <a:lnSpc>
                <a:spcPct val="100400"/>
              </a:lnSpc>
              <a:buFont typeface="Arial" panose="020B0604020202020204" pitchFamily="34" charset="0"/>
              <a:buChar char="•"/>
            </a:pPr>
            <a:r>
              <a:rPr sz="2000" spc="-154" dirty="0">
                <a:latin typeface="Arial"/>
                <a:cs typeface="Arial"/>
              </a:rPr>
              <a:t>Η άλεση </a:t>
            </a:r>
            <a:r>
              <a:rPr sz="2000" spc="-191" dirty="0">
                <a:latin typeface="Arial"/>
                <a:cs typeface="Arial"/>
              </a:rPr>
              <a:t>μπορεί να είναι </a:t>
            </a:r>
            <a:r>
              <a:rPr sz="2000" spc="-177" dirty="0">
                <a:latin typeface="Arial"/>
                <a:cs typeface="Arial"/>
              </a:rPr>
              <a:t>"</a:t>
            </a:r>
            <a:r>
              <a:rPr sz="2000" spc="-177" dirty="0">
                <a:solidFill>
                  <a:srgbClr val="008000"/>
                </a:solidFill>
                <a:latin typeface="Arial"/>
                <a:cs typeface="Arial"/>
              </a:rPr>
              <a:t>υγρή</a:t>
            </a:r>
            <a:r>
              <a:rPr sz="2000" spc="-177" dirty="0">
                <a:latin typeface="Arial"/>
                <a:cs typeface="Arial"/>
              </a:rPr>
              <a:t>" </a:t>
            </a:r>
            <a:r>
              <a:rPr sz="2000" spc="-168" dirty="0">
                <a:latin typeface="Arial"/>
                <a:cs typeface="Arial"/>
              </a:rPr>
              <a:t>ή </a:t>
            </a:r>
            <a:r>
              <a:rPr sz="2000" spc="-159" dirty="0">
                <a:latin typeface="Arial"/>
                <a:cs typeface="Arial"/>
              </a:rPr>
              <a:t>"</a:t>
            </a:r>
            <a:r>
              <a:rPr sz="2000" spc="-159" dirty="0">
                <a:solidFill>
                  <a:srgbClr val="008000"/>
                </a:solidFill>
                <a:latin typeface="Arial"/>
                <a:cs typeface="Arial"/>
              </a:rPr>
              <a:t>ξηρή</a:t>
            </a:r>
            <a:r>
              <a:rPr sz="2000" spc="-159" dirty="0">
                <a:latin typeface="Arial"/>
                <a:cs typeface="Arial"/>
              </a:rPr>
              <a:t>", </a:t>
            </a:r>
            <a:r>
              <a:rPr sz="2000" spc="-200" dirty="0">
                <a:latin typeface="Arial"/>
                <a:cs typeface="Arial"/>
              </a:rPr>
              <a:t>ανάλογα με </a:t>
            </a:r>
            <a:r>
              <a:rPr sz="2000" spc="-182" dirty="0">
                <a:latin typeface="Arial"/>
                <a:cs typeface="Arial"/>
              </a:rPr>
              <a:t>το </a:t>
            </a:r>
            <a:r>
              <a:rPr sz="2000" spc="-141" dirty="0">
                <a:latin typeface="Arial"/>
                <a:cs typeface="Arial"/>
              </a:rPr>
              <a:t>αν </a:t>
            </a:r>
            <a:r>
              <a:rPr sz="2000" spc="-168" dirty="0">
                <a:latin typeface="Arial"/>
                <a:cs typeface="Arial"/>
              </a:rPr>
              <a:t>το </a:t>
            </a:r>
            <a:r>
              <a:rPr sz="2000" spc="-163" dirty="0">
                <a:latin typeface="Arial"/>
                <a:cs typeface="Arial"/>
              </a:rPr>
              <a:t>σιτάρι </a:t>
            </a:r>
            <a:r>
              <a:rPr sz="2000" spc="-191" dirty="0">
                <a:latin typeface="Arial"/>
                <a:cs typeface="Arial"/>
              </a:rPr>
              <a:t>διαβρέχεται </a:t>
            </a:r>
            <a:r>
              <a:rPr sz="2000" spc="-195" dirty="0">
                <a:latin typeface="Arial"/>
                <a:cs typeface="Arial"/>
              </a:rPr>
              <a:t>και </a:t>
            </a:r>
            <a:r>
              <a:rPr sz="2000" spc="-213" dirty="0">
                <a:latin typeface="Arial"/>
                <a:cs typeface="Arial"/>
              </a:rPr>
              <a:t>διασπάται </a:t>
            </a:r>
            <a:r>
              <a:rPr sz="2000" spc="-154" dirty="0">
                <a:latin typeface="Arial"/>
                <a:cs typeface="Arial"/>
              </a:rPr>
              <a:t>περαιτέρω είτε </a:t>
            </a:r>
            <a:r>
              <a:rPr sz="2000" spc="-172" dirty="0">
                <a:latin typeface="Arial"/>
                <a:cs typeface="Arial"/>
              </a:rPr>
              <a:t>πριν από </a:t>
            </a:r>
            <a:r>
              <a:rPr sz="2000" spc="-141" dirty="0">
                <a:latin typeface="Arial"/>
                <a:cs typeface="Arial"/>
              </a:rPr>
              <a:t>τη </a:t>
            </a:r>
            <a:r>
              <a:rPr sz="2000" spc="-177" dirty="0">
                <a:latin typeface="Arial"/>
                <a:cs typeface="Arial"/>
              </a:rPr>
              <a:t>μετατροπή </a:t>
            </a:r>
            <a:r>
              <a:rPr sz="2000" spc="-168" dirty="0">
                <a:latin typeface="Arial"/>
                <a:cs typeface="Arial"/>
              </a:rPr>
              <a:t>του αμύλου </a:t>
            </a:r>
            <a:r>
              <a:rPr sz="2000" spc="-159" dirty="0">
                <a:latin typeface="Arial"/>
                <a:cs typeface="Arial"/>
              </a:rPr>
              <a:t>σε </a:t>
            </a:r>
            <a:r>
              <a:rPr sz="2000" spc="-182" dirty="0">
                <a:latin typeface="Arial"/>
                <a:cs typeface="Arial"/>
              </a:rPr>
              <a:t>ζάχαρη </a:t>
            </a:r>
            <a:r>
              <a:rPr sz="2000" spc="-154" dirty="0">
                <a:latin typeface="Arial"/>
                <a:cs typeface="Arial"/>
              </a:rPr>
              <a:t>(υγρή) </a:t>
            </a:r>
            <a:r>
              <a:rPr sz="2000" spc="-168" dirty="0">
                <a:latin typeface="Arial"/>
                <a:cs typeface="Arial"/>
              </a:rPr>
              <a:t>είτε </a:t>
            </a:r>
            <a:r>
              <a:rPr sz="2000" spc="-172" dirty="0">
                <a:latin typeface="Arial"/>
                <a:cs typeface="Arial"/>
              </a:rPr>
              <a:t>κατά τη διάρκεια </a:t>
            </a:r>
            <a:r>
              <a:rPr sz="2000" spc="-168" dirty="0">
                <a:latin typeface="Arial"/>
                <a:cs typeface="Arial"/>
              </a:rPr>
              <a:t>της </a:t>
            </a:r>
            <a:r>
              <a:rPr sz="2000" spc="-182" dirty="0">
                <a:latin typeface="Arial"/>
                <a:cs typeface="Arial"/>
              </a:rPr>
              <a:t>διαδικασίας </a:t>
            </a:r>
            <a:r>
              <a:rPr sz="2000" spc="-177" dirty="0">
                <a:latin typeface="Arial"/>
                <a:cs typeface="Arial"/>
              </a:rPr>
              <a:t>μετατροπής </a:t>
            </a:r>
            <a:r>
              <a:rPr sz="2000" spc="-141" dirty="0">
                <a:latin typeface="Arial"/>
                <a:cs typeface="Arial"/>
              </a:rPr>
              <a:t>(ξηρή).</a:t>
            </a:r>
            <a:endParaRPr sz="2000" dirty="0">
              <a:latin typeface="Arial"/>
              <a:cs typeface="Arial"/>
            </a:endParaRPr>
          </a:p>
        </p:txBody>
      </p:sp>
      <p:sp>
        <p:nvSpPr>
          <p:cNvPr id="112" name="object 112"/>
          <p:cNvSpPr txBox="1">
            <a:spLocks noGrp="1"/>
          </p:cNvSpPr>
          <p:nvPr>
            <p:ph type="title"/>
          </p:nvPr>
        </p:nvSpPr>
        <p:spPr>
          <a:xfrm>
            <a:off x="2793312" y="487358"/>
            <a:ext cx="6469571"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Η παραγωγή σιτηρών σε αιθανόλη</a:t>
            </a:r>
          </a:p>
        </p:txBody>
      </p:sp>
      <p:sp>
        <p:nvSpPr>
          <p:cNvPr id="113" name="object 113"/>
          <p:cNvSpPr txBox="1"/>
          <p:nvPr/>
        </p:nvSpPr>
        <p:spPr>
          <a:xfrm>
            <a:off x="5007498" y="1038800"/>
            <a:ext cx="2560251" cy="565636"/>
          </a:xfrm>
          <a:prstGeom prst="rect">
            <a:avLst/>
          </a:prstGeom>
        </p:spPr>
        <p:txBody>
          <a:bodyPr vert="horz" wrap="square" lIns="0" tIns="11526" rIns="0" bIns="0" rtlCol="0">
            <a:spAutoFit/>
          </a:bodyPr>
          <a:lstStyle/>
          <a:p>
            <a:pPr marL="11527">
              <a:spcBef>
                <a:spcPts val="91"/>
              </a:spcBef>
            </a:pPr>
            <a:r>
              <a:rPr sz="3600" b="1" dirty="0">
                <a:solidFill>
                  <a:srgbClr val="008000"/>
                </a:solidFill>
                <a:latin typeface="Arial"/>
                <a:cs typeface="Arial"/>
              </a:rPr>
              <a:t>Διαδικασία</a:t>
            </a:r>
            <a:endParaRPr sz="36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672860" y="1740652"/>
            <a:ext cx="10929668" cy="3608521"/>
          </a:xfrm>
          <a:prstGeom prst="rect">
            <a:avLst/>
          </a:prstGeom>
        </p:spPr>
        <p:txBody>
          <a:bodyPr vert="horz" wrap="square" lIns="0" tIns="11526" rIns="0" bIns="0" rtlCol="0">
            <a:spAutoFit/>
          </a:bodyPr>
          <a:lstStyle/>
          <a:p>
            <a:pPr marL="353850" marR="13255" indent="-342900" algn="just">
              <a:spcBef>
                <a:spcPts val="91"/>
              </a:spcBef>
              <a:buFont typeface="Arial" panose="020B0604020202020204" pitchFamily="34" charset="0"/>
              <a:buChar char="•"/>
            </a:pPr>
            <a:r>
              <a:rPr sz="2000" spc="-182" dirty="0">
                <a:latin typeface="Arial"/>
                <a:cs typeface="Arial"/>
              </a:rPr>
              <a:t>Και στις δύο </a:t>
            </a:r>
            <a:r>
              <a:rPr sz="2000" spc="-150" dirty="0">
                <a:latin typeface="Arial"/>
                <a:cs typeface="Arial"/>
              </a:rPr>
              <a:t>περιπτώσεις</a:t>
            </a:r>
            <a:r>
              <a:rPr sz="2000" spc="-141" dirty="0">
                <a:latin typeface="Arial"/>
                <a:cs typeface="Arial"/>
              </a:rPr>
              <a:t>,</a:t>
            </a:r>
            <a:r>
              <a:rPr sz="2000" spc="-168" dirty="0">
                <a:latin typeface="Arial"/>
                <a:cs typeface="Arial"/>
              </a:rPr>
              <a:t> το άμυλο </a:t>
            </a:r>
            <a:r>
              <a:rPr sz="2000" spc="-177" dirty="0">
                <a:latin typeface="Arial"/>
                <a:cs typeface="Arial"/>
              </a:rPr>
              <a:t>μετατρέπεται </a:t>
            </a:r>
            <a:r>
              <a:rPr sz="2000" spc="-159" dirty="0">
                <a:latin typeface="Arial"/>
                <a:cs typeface="Arial"/>
              </a:rPr>
              <a:t>σε </a:t>
            </a:r>
            <a:r>
              <a:rPr sz="2000" spc="-182" dirty="0">
                <a:latin typeface="Arial"/>
                <a:cs typeface="Arial"/>
              </a:rPr>
              <a:t>σάκχαρο, </a:t>
            </a:r>
            <a:r>
              <a:rPr sz="2000" spc="-150" dirty="0">
                <a:latin typeface="Arial"/>
                <a:cs typeface="Arial"/>
              </a:rPr>
              <a:t>συνήθως </a:t>
            </a:r>
            <a:r>
              <a:rPr sz="2000" spc="-177" dirty="0">
                <a:latin typeface="Arial"/>
                <a:cs typeface="Arial"/>
              </a:rPr>
              <a:t>χρησιμοποιώντας </a:t>
            </a:r>
            <a:r>
              <a:rPr sz="2000" spc="-185" dirty="0">
                <a:latin typeface="Arial"/>
                <a:cs typeface="Arial"/>
              </a:rPr>
              <a:t>μια </a:t>
            </a:r>
            <a:r>
              <a:rPr sz="2000" spc="-200" dirty="0">
                <a:latin typeface="Arial"/>
                <a:cs typeface="Arial"/>
              </a:rPr>
              <a:t>ενζυμική </a:t>
            </a:r>
            <a:r>
              <a:rPr sz="2000" spc="-172" dirty="0">
                <a:latin typeface="Arial"/>
                <a:cs typeface="Arial"/>
              </a:rPr>
              <a:t>διαδικασία υψηλής θερμοκρασίας.</a:t>
            </a:r>
            <a:endParaRPr lang="el-GR" sz="2000" spc="-172" dirty="0">
              <a:latin typeface="Arial"/>
              <a:cs typeface="Arial"/>
            </a:endParaRPr>
          </a:p>
          <a:p>
            <a:pPr marL="353850" marR="13255" indent="-342900" algn="just">
              <a:spcBef>
                <a:spcPts val="91"/>
              </a:spcBef>
              <a:buFont typeface="Arial" panose="020B0604020202020204" pitchFamily="34" charset="0"/>
              <a:buChar char="•"/>
            </a:pPr>
            <a:endParaRPr sz="2000" dirty="0">
              <a:latin typeface="Arial"/>
              <a:cs typeface="Arial"/>
            </a:endParaRPr>
          </a:p>
          <a:p>
            <a:pPr marL="353850" marR="13255" indent="-342900" algn="just">
              <a:lnSpc>
                <a:spcPts val="2106"/>
              </a:lnSpc>
              <a:spcBef>
                <a:spcPts val="563"/>
              </a:spcBef>
              <a:buFont typeface="Arial" panose="020B0604020202020204" pitchFamily="34" charset="0"/>
              <a:buChar char="•"/>
            </a:pPr>
            <a:r>
              <a:rPr sz="2000" spc="-208" dirty="0">
                <a:latin typeface="Arial"/>
                <a:cs typeface="Arial"/>
              </a:rPr>
              <a:t>Από </a:t>
            </a:r>
            <a:r>
              <a:rPr sz="2000" spc="-150" dirty="0">
                <a:latin typeface="Arial"/>
                <a:cs typeface="Arial"/>
              </a:rPr>
              <a:t>αυτό το σημείο </a:t>
            </a:r>
            <a:r>
              <a:rPr sz="2000" spc="-163" dirty="0">
                <a:latin typeface="Arial"/>
                <a:cs typeface="Arial"/>
              </a:rPr>
              <a:t>και μετά, </a:t>
            </a:r>
            <a:r>
              <a:rPr sz="2000" spc="-168" dirty="0">
                <a:latin typeface="Arial"/>
                <a:cs typeface="Arial"/>
              </a:rPr>
              <a:t>η </a:t>
            </a:r>
            <a:r>
              <a:rPr sz="2000" spc="-182" dirty="0">
                <a:latin typeface="Arial"/>
                <a:cs typeface="Arial"/>
              </a:rPr>
              <a:t>διαδικασία </a:t>
            </a:r>
            <a:r>
              <a:rPr sz="2000" spc="-141" dirty="0">
                <a:latin typeface="Arial"/>
                <a:cs typeface="Arial"/>
              </a:rPr>
              <a:t>είναι </a:t>
            </a:r>
            <a:r>
              <a:rPr sz="2000" spc="-154" dirty="0">
                <a:latin typeface="Arial"/>
                <a:cs typeface="Arial"/>
              </a:rPr>
              <a:t>παρόμοια </a:t>
            </a:r>
            <a:r>
              <a:rPr sz="2000" spc="-159" dirty="0">
                <a:latin typeface="Arial"/>
                <a:cs typeface="Arial"/>
              </a:rPr>
              <a:t>με </a:t>
            </a:r>
            <a:r>
              <a:rPr sz="2000" spc="-154" dirty="0">
                <a:latin typeface="Arial"/>
                <a:cs typeface="Arial"/>
              </a:rPr>
              <a:t>εκείνη </a:t>
            </a:r>
            <a:r>
              <a:rPr sz="2000" spc="-150" dirty="0">
                <a:latin typeface="Arial"/>
                <a:cs typeface="Arial"/>
              </a:rPr>
              <a:t>των </a:t>
            </a:r>
            <a:r>
              <a:rPr sz="2000" spc="-168" dirty="0">
                <a:latin typeface="Arial"/>
                <a:cs typeface="Arial"/>
              </a:rPr>
              <a:t>ζαχαροκαλλιεργειών, </a:t>
            </a:r>
            <a:r>
              <a:rPr sz="2000" spc="-191" dirty="0">
                <a:latin typeface="Arial"/>
                <a:cs typeface="Arial"/>
              </a:rPr>
              <a:t>όπου </a:t>
            </a:r>
            <a:r>
              <a:rPr sz="2000" spc="-182" dirty="0">
                <a:latin typeface="Arial"/>
                <a:cs typeface="Arial"/>
              </a:rPr>
              <a:t>τα σάκχαρα ζυμώνονται </a:t>
            </a:r>
            <a:r>
              <a:rPr sz="2000" spc="-159" dirty="0">
                <a:latin typeface="Arial"/>
                <a:cs typeface="Arial"/>
              </a:rPr>
              <a:t>σε </a:t>
            </a:r>
            <a:r>
              <a:rPr sz="2000" spc="-168" dirty="0">
                <a:latin typeface="Arial"/>
                <a:cs typeface="Arial"/>
              </a:rPr>
              <a:t>αλκοόλη </a:t>
            </a:r>
            <a:r>
              <a:rPr sz="2000" spc="-177" dirty="0">
                <a:latin typeface="Arial"/>
                <a:cs typeface="Arial"/>
              </a:rPr>
              <a:t>με τη χρήση </a:t>
            </a:r>
            <a:r>
              <a:rPr sz="2000" spc="-172" dirty="0">
                <a:latin typeface="Arial"/>
                <a:cs typeface="Arial"/>
              </a:rPr>
              <a:t>ζυμών </a:t>
            </a:r>
            <a:r>
              <a:rPr sz="2000" spc="-195" dirty="0">
                <a:latin typeface="Arial"/>
                <a:cs typeface="Arial"/>
              </a:rPr>
              <a:t>και </a:t>
            </a:r>
            <a:r>
              <a:rPr sz="2000" spc="-168" dirty="0">
                <a:latin typeface="Arial"/>
                <a:cs typeface="Arial"/>
              </a:rPr>
              <a:t>άλλων </a:t>
            </a:r>
            <a:r>
              <a:rPr sz="2000" spc="-172" dirty="0">
                <a:latin typeface="Arial"/>
                <a:cs typeface="Arial"/>
              </a:rPr>
              <a:t>μικροβίων.</a:t>
            </a:r>
            <a:endParaRPr lang="el-GR" sz="2000" spc="-172" dirty="0">
              <a:latin typeface="Arial"/>
              <a:cs typeface="Arial"/>
            </a:endParaRPr>
          </a:p>
          <a:p>
            <a:pPr marL="353850" marR="13255" indent="-342900" algn="just">
              <a:lnSpc>
                <a:spcPts val="2106"/>
              </a:lnSpc>
              <a:spcBef>
                <a:spcPts val="563"/>
              </a:spcBef>
              <a:buFont typeface="Arial" panose="020B0604020202020204" pitchFamily="34" charset="0"/>
              <a:buChar char="•"/>
            </a:pPr>
            <a:endParaRPr sz="2000" dirty="0">
              <a:latin typeface="Arial"/>
              <a:cs typeface="Arial"/>
            </a:endParaRPr>
          </a:p>
          <a:p>
            <a:pPr marL="353850" marR="13255" indent="-342900" algn="just">
              <a:lnSpc>
                <a:spcPct val="100800"/>
              </a:lnSpc>
              <a:spcBef>
                <a:spcPts val="363"/>
              </a:spcBef>
              <a:buFont typeface="Arial" panose="020B0604020202020204" pitchFamily="34" charset="0"/>
              <a:buChar char="•"/>
            </a:pPr>
            <a:r>
              <a:rPr sz="2000" spc="-241" dirty="0">
                <a:solidFill>
                  <a:srgbClr val="008000"/>
                </a:solidFill>
                <a:latin typeface="Arial"/>
                <a:cs typeface="Arial"/>
              </a:rPr>
              <a:t>Ένα </a:t>
            </a:r>
            <a:r>
              <a:rPr sz="2000" spc="-141" dirty="0">
                <a:solidFill>
                  <a:srgbClr val="008000"/>
                </a:solidFill>
                <a:latin typeface="Arial"/>
                <a:cs typeface="Arial"/>
              </a:rPr>
              <a:t>τελικό </a:t>
            </a:r>
            <a:r>
              <a:rPr sz="2000" spc="-172" dirty="0">
                <a:solidFill>
                  <a:srgbClr val="008000"/>
                </a:solidFill>
                <a:latin typeface="Arial"/>
                <a:cs typeface="Arial"/>
              </a:rPr>
              <a:t>στάδιο </a:t>
            </a:r>
            <a:r>
              <a:rPr sz="2000" spc="-141" dirty="0">
                <a:solidFill>
                  <a:srgbClr val="008000"/>
                </a:solidFill>
                <a:latin typeface="Arial"/>
                <a:cs typeface="Arial"/>
              </a:rPr>
              <a:t>αποστάζει </a:t>
            </a:r>
            <a:r>
              <a:rPr sz="2000" spc="-145" dirty="0">
                <a:solidFill>
                  <a:srgbClr val="008000"/>
                </a:solidFill>
                <a:latin typeface="Arial"/>
                <a:cs typeface="Arial"/>
              </a:rPr>
              <a:t>(καθαρίζει) </a:t>
            </a:r>
            <a:r>
              <a:rPr sz="2000" spc="-168" dirty="0">
                <a:solidFill>
                  <a:srgbClr val="008000"/>
                </a:solidFill>
                <a:latin typeface="Arial"/>
                <a:cs typeface="Arial"/>
              </a:rPr>
              <a:t>την αιθανόλη </a:t>
            </a:r>
            <a:r>
              <a:rPr sz="2000" spc="-159" dirty="0">
                <a:solidFill>
                  <a:srgbClr val="008000"/>
                </a:solidFill>
                <a:latin typeface="Arial"/>
                <a:cs typeface="Arial"/>
              </a:rPr>
              <a:t>στην </a:t>
            </a:r>
            <a:r>
              <a:rPr sz="2000" spc="-168" dirty="0">
                <a:solidFill>
                  <a:srgbClr val="008000"/>
                </a:solidFill>
                <a:latin typeface="Arial"/>
                <a:cs typeface="Arial"/>
              </a:rPr>
              <a:t>επιθυμητή συγκέντρωση </a:t>
            </a:r>
            <a:r>
              <a:rPr sz="2000" spc="-195" dirty="0">
                <a:solidFill>
                  <a:srgbClr val="008000"/>
                </a:solidFill>
                <a:latin typeface="Arial"/>
                <a:cs typeface="Arial"/>
              </a:rPr>
              <a:t>και αφαιρεί </a:t>
            </a:r>
            <a:r>
              <a:rPr sz="2000" spc="-172" dirty="0">
                <a:solidFill>
                  <a:srgbClr val="008000"/>
                </a:solidFill>
                <a:latin typeface="Arial"/>
                <a:cs typeface="Arial"/>
              </a:rPr>
              <a:t>το νερό.</a:t>
            </a:r>
            <a:endParaRPr lang="el-GR" sz="2000" spc="-172" dirty="0">
              <a:solidFill>
                <a:srgbClr val="008000"/>
              </a:solidFill>
              <a:latin typeface="Arial"/>
              <a:cs typeface="Arial"/>
            </a:endParaRPr>
          </a:p>
          <a:p>
            <a:pPr marL="353850" marR="13255" indent="-342900" algn="just">
              <a:lnSpc>
                <a:spcPct val="100800"/>
              </a:lnSpc>
              <a:spcBef>
                <a:spcPts val="363"/>
              </a:spcBef>
              <a:buFont typeface="Arial" panose="020B0604020202020204" pitchFamily="34" charset="0"/>
              <a:buChar char="•"/>
            </a:pPr>
            <a:endParaRPr sz="2000" dirty="0">
              <a:latin typeface="Arial"/>
              <a:cs typeface="Arial"/>
            </a:endParaRPr>
          </a:p>
          <a:p>
            <a:pPr marL="353850" marR="4611" indent="-342900" algn="just">
              <a:lnSpc>
                <a:spcPct val="100299"/>
              </a:lnSpc>
              <a:spcBef>
                <a:spcPts val="427"/>
              </a:spcBef>
              <a:buFont typeface="Arial" panose="020B0604020202020204" pitchFamily="34" charset="0"/>
              <a:buChar char="•"/>
            </a:pPr>
            <a:r>
              <a:rPr sz="2000" spc="-195" dirty="0">
                <a:latin typeface="Arial"/>
                <a:cs typeface="Arial"/>
              </a:rPr>
              <a:t>Η </a:t>
            </a:r>
            <a:r>
              <a:rPr sz="2000" spc="-182" dirty="0">
                <a:latin typeface="Arial"/>
                <a:cs typeface="Arial"/>
              </a:rPr>
              <a:t>διεργασία της </a:t>
            </a:r>
            <a:r>
              <a:rPr sz="2000" spc="-168" dirty="0">
                <a:latin typeface="Arial"/>
                <a:cs typeface="Arial"/>
              </a:rPr>
              <a:t>αιθανόλης </a:t>
            </a:r>
            <a:r>
              <a:rPr sz="2000" spc="-141" dirty="0">
                <a:latin typeface="Arial"/>
                <a:cs typeface="Arial"/>
              </a:rPr>
              <a:t>από </a:t>
            </a:r>
            <a:r>
              <a:rPr sz="2000" spc="-163" dirty="0">
                <a:latin typeface="Arial"/>
                <a:cs typeface="Arial"/>
              </a:rPr>
              <a:t>σιτάρι </a:t>
            </a:r>
            <a:r>
              <a:rPr sz="2000" spc="-141" dirty="0">
                <a:latin typeface="Arial"/>
                <a:cs typeface="Arial"/>
              </a:rPr>
              <a:t>σε </a:t>
            </a:r>
            <a:r>
              <a:rPr sz="2000" spc="-168" dirty="0">
                <a:latin typeface="Arial"/>
                <a:cs typeface="Arial"/>
              </a:rPr>
              <a:t>αιθανόλη </a:t>
            </a:r>
            <a:r>
              <a:rPr sz="2000" spc="-159" dirty="0">
                <a:latin typeface="Arial"/>
                <a:cs typeface="Arial"/>
              </a:rPr>
              <a:t>παράγει </a:t>
            </a:r>
            <a:r>
              <a:rPr sz="2000" spc="-168" dirty="0">
                <a:latin typeface="Arial"/>
                <a:cs typeface="Arial"/>
              </a:rPr>
              <a:t>επίσης </a:t>
            </a:r>
            <a:r>
              <a:rPr sz="2000" spc="-163" dirty="0">
                <a:latin typeface="Arial"/>
                <a:cs typeface="Arial"/>
              </a:rPr>
              <a:t>διάφορα </a:t>
            </a:r>
            <a:r>
              <a:rPr sz="2000" spc="-168" dirty="0">
                <a:latin typeface="Arial"/>
                <a:cs typeface="Arial"/>
              </a:rPr>
              <a:t>παραπροϊόντα, </a:t>
            </a:r>
            <a:r>
              <a:rPr sz="2000" spc="-185" dirty="0">
                <a:latin typeface="Arial"/>
                <a:cs typeface="Arial"/>
              </a:rPr>
              <a:t>όπως </a:t>
            </a:r>
            <a:r>
              <a:rPr sz="2000" spc="-172" dirty="0">
                <a:solidFill>
                  <a:srgbClr val="008000"/>
                </a:solidFill>
                <a:latin typeface="Arial"/>
                <a:cs typeface="Arial"/>
              </a:rPr>
              <a:t>ζωοτροφές </a:t>
            </a:r>
            <a:r>
              <a:rPr sz="2000" spc="-154" dirty="0">
                <a:solidFill>
                  <a:srgbClr val="008000"/>
                </a:solidFill>
                <a:latin typeface="Arial"/>
                <a:cs typeface="Arial"/>
              </a:rPr>
              <a:t>πλούσιες σε πρωτεΐνες </a:t>
            </a:r>
            <a:r>
              <a:rPr sz="2000" spc="-141" dirty="0">
                <a:latin typeface="Arial"/>
                <a:cs typeface="Arial"/>
              </a:rPr>
              <a:t>(π.χ. </a:t>
            </a:r>
            <a:r>
              <a:rPr sz="2000" spc="-154" dirty="0">
                <a:latin typeface="Arial"/>
                <a:cs typeface="Arial"/>
              </a:rPr>
              <a:t>διαλυτό </a:t>
            </a:r>
            <a:r>
              <a:rPr sz="2000" spc="-172" dirty="0">
                <a:latin typeface="Arial"/>
                <a:cs typeface="Arial"/>
              </a:rPr>
              <a:t>ξηρό </a:t>
            </a:r>
            <a:r>
              <a:rPr sz="2000" spc="-163" dirty="0">
                <a:latin typeface="Arial"/>
                <a:cs typeface="Arial"/>
              </a:rPr>
              <a:t>σιτάρι </a:t>
            </a:r>
            <a:r>
              <a:rPr sz="2000" spc="-141" dirty="0">
                <a:latin typeface="Arial"/>
                <a:cs typeface="Arial"/>
              </a:rPr>
              <a:t>απόσταξης </a:t>
            </a:r>
            <a:r>
              <a:rPr sz="2000" spc="-168" dirty="0">
                <a:latin typeface="Arial"/>
                <a:cs typeface="Arial"/>
              </a:rPr>
              <a:t>ή </a:t>
            </a:r>
            <a:r>
              <a:rPr sz="2000" spc="-213" dirty="0">
                <a:latin typeface="Arial"/>
                <a:cs typeface="Arial"/>
              </a:rPr>
              <a:t>DDGS) </a:t>
            </a:r>
            <a:r>
              <a:rPr sz="2000" spc="-195" dirty="0">
                <a:latin typeface="Arial"/>
                <a:cs typeface="Arial"/>
              </a:rPr>
              <a:t>και </a:t>
            </a:r>
            <a:r>
              <a:rPr sz="2000" spc="-150" dirty="0">
                <a:latin typeface="Arial"/>
                <a:cs typeface="Arial"/>
              </a:rPr>
              <a:t>σε </a:t>
            </a:r>
            <a:r>
              <a:rPr sz="2000" spc="-218" dirty="0">
                <a:latin typeface="Arial"/>
                <a:cs typeface="Arial"/>
              </a:rPr>
              <a:t>ορισμένες </a:t>
            </a:r>
            <a:r>
              <a:rPr sz="2000" spc="73" dirty="0">
                <a:latin typeface="Arial"/>
                <a:cs typeface="Arial"/>
              </a:rPr>
              <a:t>περιπτώσεις </a:t>
            </a:r>
            <a:r>
              <a:rPr sz="2000" spc="-182" dirty="0">
                <a:solidFill>
                  <a:srgbClr val="008000"/>
                </a:solidFill>
                <a:latin typeface="Arial"/>
                <a:cs typeface="Arial"/>
              </a:rPr>
              <a:t>γλυκαντικό</a:t>
            </a:r>
            <a:r>
              <a:rPr sz="2000" spc="-182" dirty="0">
                <a:latin typeface="Arial"/>
                <a:cs typeface="Arial"/>
              </a:rPr>
              <a:t>, </a:t>
            </a:r>
            <a:r>
              <a:rPr sz="2000" spc="-177" dirty="0">
                <a:latin typeface="Arial"/>
                <a:cs typeface="Arial"/>
              </a:rPr>
              <a:t>αν και </a:t>
            </a:r>
            <a:r>
              <a:rPr sz="2000" spc="-150" dirty="0">
                <a:latin typeface="Arial"/>
                <a:cs typeface="Arial"/>
              </a:rPr>
              <a:t>αυτό </a:t>
            </a:r>
            <a:r>
              <a:rPr sz="2000" spc="-163" dirty="0">
                <a:latin typeface="Arial"/>
                <a:cs typeface="Arial"/>
              </a:rPr>
              <a:t>ποικίλλει </a:t>
            </a:r>
            <a:r>
              <a:rPr sz="2000" spc="-185" dirty="0">
                <a:latin typeface="Arial"/>
                <a:cs typeface="Arial"/>
              </a:rPr>
              <a:t>ανάλογα </a:t>
            </a:r>
            <a:r>
              <a:rPr sz="2000" spc="-200" dirty="0">
                <a:latin typeface="Arial"/>
                <a:cs typeface="Arial"/>
              </a:rPr>
              <a:t>με </a:t>
            </a:r>
            <a:r>
              <a:rPr sz="2000" spc="-168" dirty="0">
                <a:latin typeface="Arial"/>
                <a:cs typeface="Arial"/>
              </a:rPr>
              <a:t>τη </a:t>
            </a:r>
            <a:r>
              <a:rPr sz="2000" spc="-154" dirty="0">
                <a:latin typeface="Arial"/>
                <a:cs typeface="Arial"/>
              </a:rPr>
              <a:t>συγκεκριμένη </a:t>
            </a:r>
            <a:r>
              <a:rPr sz="2000" spc="-172" dirty="0">
                <a:latin typeface="Arial"/>
                <a:cs typeface="Arial"/>
              </a:rPr>
              <a:t>πρώτη ύλη </a:t>
            </a:r>
            <a:r>
              <a:rPr sz="2000" spc="-195" dirty="0">
                <a:latin typeface="Arial"/>
                <a:cs typeface="Arial"/>
              </a:rPr>
              <a:t>και τη </a:t>
            </a:r>
            <a:r>
              <a:rPr sz="2000" spc="-172" dirty="0">
                <a:latin typeface="Arial"/>
                <a:cs typeface="Arial"/>
              </a:rPr>
              <a:t>χρησιμοποιούμενη</a:t>
            </a:r>
            <a:r>
              <a:rPr sz="2000" spc="-182" dirty="0">
                <a:latin typeface="Arial"/>
                <a:cs typeface="Arial"/>
              </a:rPr>
              <a:t> διεργασία.</a:t>
            </a:r>
            <a:endParaRPr sz="2000" dirty="0">
              <a:latin typeface="Arial"/>
              <a:cs typeface="Arial"/>
            </a:endParaRPr>
          </a:p>
        </p:txBody>
      </p:sp>
      <p:sp>
        <p:nvSpPr>
          <p:cNvPr id="113" name="object 113"/>
          <p:cNvSpPr txBox="1">
            <a:spLocks noGrp="1"/>
          </p:cNvSpPr>
          <p:nvPr>
            <p:ph type="title"/>
          </p:nvPr>
        </p:nvSpPr>
        <p:spPr>
          <a:xfrm>
            <a:off x="2793312" y="487358"/>
            <a:ext cx="6469571"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Η παραγωγή σιτηρών σε αιθανόλη</a:t>
            </a:r>
          </a:p>
        </p:txBody>
      </p:sp>
      <p:sp>
        <p:nvSpPr>
          <p:cNvPr id="114" name="object 114"/>
          <p:cNvSpPr txBox="1"/>
          <p:nvPr/>
        </p:nvSpPr>
        <p:spPr>
          <a:xfrm>
            <a:off x="4972992" y="1114550"/>
            <a:ext cx="2586048" cy="565636"/>
          </a:xfrm>
          <a:prstGeom prst="rect">
            <a:avLst/>
          </a:prstGeom>
        </p:spPr>
        <p:txBody>
          <a:bodyPr vert="horz" wrap="square" lIns="0" tIns="11526" rIns="0" bIns="0" rtlCol="0">
            <a:spAutoFit/>
          </a:bodyPr>
          <a:lstStyle/>
          <a:p>
            <a:pPr marL="11527">
              <a:spcBef>
                <a:spcPts val="91"/>
              </a:spcBef>
            </a:pPr>
            <a:r>
              <a:rPr sz="3600" b="1" dirty="0">
                <a:solidFill>
                  <a:srgbClr val="008000"/>
                </a:solidFill>
                <a:latin typeface="Arial"/>
                <a:cs typeface="Arial"/>
              </a:rPr>
              <a:t>Διαδικασία</a:t>
            </a:r>
            <a:endParaRPr sz="36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14923" y="386168"/>
            <a:ext cx="7926951" cy="565636"/>
          </a:xfrm>
          <a:prstGeom prst="rect">
            <a:avLst/>
          </a:prstGeom>
        </p:spPr>
        <p:txBody>
          <a:bodyPr vert="horz" wrap="square" lIns="0" tIns="11526" rIns="0" bIns="0" rtlCol="0" anchor="ctr">
            <a:spAutoFit/>
          </a:bodyPr>
          <a:lstStyle/>
          <a:p>
            <a:pPr marL="11527" algn="ctr">
              <a:lnSpc>
                <a:spcPct val="100000"/>
              </a:lnSpc>
              <a:spcBef>
                <a:spcPts val="91"/>
              </a:spcBef>
            </a:pPr>
            <a:r>
              <a:rPr sz="3600" dirty="0"/>
              <a:t>Η παραγωγή σιτηρών σε αιθανόλη</a:t>
            </a:r>
          </a:p>
        </p:txBody>
      </p:sp>
      <p:sp>
        <p:nvSpPr>
          <p:cNvPr id="111" name="object 111"/>
          <p:cNvSpPr txBox="1"/>
          <p:nvPr/>
        </p:nvSpPr>
        <p:spPr>
          <a:xfrm>
            <a:off x="5207208" y="988883"/>
            <a:ext cx="2665341"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Διαδικασία</a:t>
            </a:r>
            <a:endParaRPr sz="3600" dirty="0">
              <a:latin typeface="Arial"/>
              <a:cs typeface="Arial"/>
            </a:endParaRPr>
          </a:p>
        </p:txBody>
      </p:sp>
      <p:pic>
        <p:nvPicPr>
          <p:cNvPr id="113" name="object 113"/>
          <p:cNvPicPr/>
          <p:nvPr/>
        </p:nvPicPr>
        <p:blipFill>
          <a:blip r:embed="rId2" cstate="print"/>
          <a:stretch>
            <a:fillRect/>
          </a:stretch>
        </p:blipFill>
        <p:spPr>
          <a:xfrm>
            <a:off x="2825639" y="1706956"/>
            <a:ext cx="6404160" cy="4791954"/>
          </a:xfrm>
          <a:prstGeom prst="rect">
            <a:avLst/>
          </a:prstGeom>
        </p:spPr>
      </p:pic>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439938" y="500912"/>
            <a:ext cx="7783925" cy="565636"/>
          </a:xfrm>
          <a:prstGeom prst="rect">
            <a:avLst/>
          </a:prstGeom>
        </p:spPr>
        <p:txBody>
          <a:bodyPr vert="horz" wrap="square" lIns="0" tIns="11526" rIns="0" bIns="0" rtlCol="0" anchor="ctr">
            <a:spAutoFit/>
          </a:bodyPr>
          <a:lstStyle/>
          <a:p>
            <a:pPr marL="11527" algn="ctr">
              <a:lnSpc>
                <a:spcPct val="100000"/>
              </a:lnSpc>
              <a:spcBef>
                <a:spcPts val="91"/>
              </a:spcBef>
            </a:pPr>
            <a:r>
              <a:rPr sz="3600" dirty="0"/>
              <a:t>Η παραγωγή σιτηρών σε αιθανόλη</a:t>
            </a:r>
          </a:p>
        </p:txBody>
      </p:sp>
      <p:sp>
        <p:nvSpPr>
          <p:cNvPr id="111" name="object 111"/>
          <p:cNvSpPr txBox="1"/>
          <p:nvPr/>
        </p:nvSpPr>
        <p:spPr>
          <a:xfrm>
            <a:off x="4919283" y="1083228"/>
            <a:ext cx="2401290"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Διαδικασία</a:t>
            </a:r>
            <a:endParaRPr sz="3993" dirty="0">
              <a:latin typeface="Arial"/>
              <a:cs typeface="Arial"/>
            </a:endParaRPr>
          </a:p>
        </p:txBody>
      </p:sp>
      <p:pic>
        <p:nvPicPr>
          <p:cNvPr id="112" name="object 112"/>
          <p:cNvPicPr/>
          <p:nvPr/>
        </p:nvPicPr>
        <p:blipFill>
          <a:blip r:embed="rId2" cstate="print"/>
          <a:stretch>
            <a:fillRect/>
          </a:stretch>
        </p:blipFill>
        <p:spPr>
          <a:xfrm>
            <a:off x="3010056" y="1839506"/>
            <a:ext cx="6219744" cy="46738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2438941" y="3303026"/>
            <a:ext cx="2229714" cy="565636"/>
          </a:xfrm>
          <a:prstGeom prst="rect">
            <a:avLst/>
          </a:prstGeom>
        </p:spPr>
        <p:txBody>
          <a:bodyPr vert="horz" wrap="square" lIns="0" tIns="11526" rIns="0" bIns="0" rtlCol="0">
            <a:spAutoFit/>
          </a:bodyPr>
          <a:lstStyle/>
          <a:p>
            <a:pPr marL="11527" algn="ctr">
              <a:spcBef>
                <a:spcPts val="91"/>
              </a:spcBef>
            </a:pPr>
            <a:r>
              <a:rPr lang="it-IT" b="1" dirty="0">
                <a:latin typeface="Arial"/>
                <a:cs typeface="Arial"/>
              </a:rPr>
              <a:t>Από αμυλούχες καλλιέργειες</a:t>
            </a:r>
            <a:endParaRPr dirty="0">
              <a:latin typeface="Arial"/>
              <a:cs typeface="Arial"/>
            </a:endParaRPr>
          </a:p>
        </p:txBody>
      </p:sp>
      <p:grpSp>
        <p:nvGrpSpPr>
          <p:cNvPr id="8" name="object 8"/>
          <p:cNvGrpSpPr/>
          <p:nvPr/>
        </p:nvGrpSpPr>
        <p:grpSpPr>
          <a:xfrm>
            <a:off x="2095176" y="1895696"/>
            <a:ext cx="7722741" cy="4660449"/>
            <a:chOff x="938385" y="2088776"/>
            <a:chExt cx="8509316" cy="5135124"/>
          </a:xfrm>
        </p:grpSpPr>
        <p:sp>
          <p:nvSpPr>
            <p:cNvPr id="9" name="object 9"/>
            <p:cNvSpPr/>
            <p:nvPr/>
          </p:nvSpPr>
          <p:spPr>
            <a:xfrm>
              <a:off x="938385" y="2145926"/>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0" name="object 10"/>
            <p:cNvSpPr/>
            <p:nvPr/>
          </p:nvSpPr>
          <p:spPr>
            <a:xfrm>
              <a:off x="1113010" y="208877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sz="1634"/>
            </a:p>
          </p:txBody>
        </p:sp>
        <p:sp>
          <p:nvSpPr>
            <p:cNvPr id="11" name="object 11"/>
            <p:cNvSpPr/>
            <p:nvPr/>
          </p:nvSpPr>
          <p:spPr>
            <a:xfrm>
              <a:off x="951085" y="3822325"/>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2" name="object 12"/>
            <p:cNvSpPr/>
            <p:nvPr/>
          </p:nvSpPr>
          <p:spPr>
            <a:xfrm>
              <a:off x="1125710" y="3765175"/>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sz="1634"/>
            </a:p>
          </p:txBody>
        </p:sp>
        <p:sp>
          <p:nvSpPr>
            <p:cNvPr id="13" name="object 13"/>
            <p:cNvSpPr/>
            <p:nvPr/>
          </p:nvSpPr>
          <p:spPr>
            <a:xfrm>
              <a:off x="951085" y="5733675"/>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4" name="object 14"/>
            <p:cNvSpPr/>
            <p:nvPr/>
          </p:nvSpPr>
          <p:spPr>
            <a:xfrm>
              <a:off x="1125710" y="5676525"/>
              <a:ext cx="114300" cy="114300"/>
            </a:xfrm>
            <a:custGeom>
              <a:avLst/>
              <a:gdLst/>
              <a:ahLst/>
              <a:cxnLst/>
              <a:rect l="l" t="t" r="r" b="b"/>
              <a:pathLst>
                <a:path w="114300" h="114300">
                  <a:moveTo>
                    <a:pt x="0" y="0"/>
                  </a:moveTo>
                  <a:lnTo>
                    <a:pt x="0" y="114299"/>
                  </a:lnTo>
                  <a:lnTo>
                    <a:pt x="114300" y="57149"/>
                  </a:lnTo>
                  <a:lnTo>
                    <a:pt x="0" y="0"/>
                  </a:lnTo>
                  <a:close/>
                </a:path>
              </a:pathLst>
            </a:custGeom>
            <a:solidFill>
              <a:srgbClr val="000000"/>
            </a:solidFill>
          </p:spPr>
          <p:txBody>
            <a:bodyPr wrap="square" lIns="0" tIns="0" rIns="0" bIns="0" rtlCol="0"/>
            <a:lstStyle/>
            <a:p>
              <a:endParaRPr sz="1634"/>
            </a:p>
          </p:txBody>
        </p:sp>
        <p:sp>
          <p:nvSpPr>
            <p:cNvPr id="15" name="object 15"/>
            <p:cNvSpPr/>
            <p:nvPr/>
          </p:nvSpPr>
          <p:spPr>
            <a:xfrm>
              <a:off x="3830809" y="2931409"/>
              <a:ext cx="1624330" cy="916940"/>
            </a:xfrm>
            <a:custGeom>
              <a:avLst/>
              <a:gdLst/>
              <a:ahLst/>
              <a:cxnLst/>
              <a:rect l="l" t="t" r="r" b="b"/>
              <a:pathLst>
                <a:path w="1624329" h="916939">
                  <a:moveTo>
                    <a:pt x="0" y="916315"/>
                  </a:moveTo>
                  <a:lnTo>
                    <a:pt x="1624166" y="0"/>
                  </a:lnTo>
                </a:path>
              </a:pathLst>
            </a:custGeom>
            <a:ln w="38099">
              <a:solidFill>
                <a:srgbClr val="000000"/>
              </a:solidFill>
            </a:ln>
          </p:spPr>
          <p:txBody>
            <a:bodyPr wrap="square" lIns="0" tIns="0" rIns="0" bIns="0" rtlCol="0"/>
            <a:lstStyle/>
            <a:p>
              <a:endParaRPr sz="1634"/>
            </a:p>
          </p:txBody>
        </p:sp>
        <p:sp>
          <p:nvSpPr>
            <p:cNvPr id="16" name="object 16"/>
            <p:cNvSpPr/>
            <p:nvPr/>
          </p:nvSpPr>
          <p:spPr>
            <a:xfrm>
              <a:off x="5360528" y="2912687"/>
              <a:ext cx="127635" cy="106045"/>
            </a:xfrm>
            <a:custGeom>
              <a:avLst/>
              <a:gdLst/>
              <a:ahLst/>
              <a:cxnLst/>
              <a:rect l="l" t="t" r="r" b="b"/>
              <a:pathLst>
                <a:path w="127635" h="106044">
                  <a:moveTo>
                    <a:pt x="127631" y="0"/>
                  </a:moveTo>
                  <a:lnTo>
                    <a:pt x="0" y="6389"/>
                  </a:lnTo>
                  <a:lnTo>
                    <a:pt x="56164" y="105938"/>
                  </a:lnTo>
                  <a:lnTo>
                    <a:pt x="127631" y="0"/>
                  </a:lnTo>
                  <a:close/>
                </a:path>
              </a:pathLst>
            </a:custGeom>
            <a:solidFill>
              <a:srgbClr val="000000"/>
            </a:solidFill>
          </p:spPr>
          <p:txBody>
            <a:bodyPr wrap="square" lIns="0" tIns="0" rIns="0" bIns="0" rtlCol="0"/>
            <a:lstStyle/>
            <a:p>
              <a:endParaRPr sz="1634"/>
            </a:p>
          </p:txBody>
        </p:sp>
        <p:sp>
          <p:nvSpPr>
            <p:cNvPr id="17" name="object 17"/>
            <p:cNvSpPr/>
            <p:nvPr/>
          </p:nvSpPr>
          <p:spPr>
            <a:xfrm>
              <a:off x="3830809" y="3920750"/>
              <a:ext cx="1623060" cy="775970"/>
            </a:xfrm>
            <a:custGeom>
              <a:avLst/>
              <a:gdLst/>
              <a:ahLst/>
              <a:cxnLst/>
              <a:rect l="l" t="t" r="r" b="b"/>
              <a:pathLst>
                <a:path w="1623060" h="775970">
                  <a:moveTo>
                    <a:pt x="0" y="0"/>
                  </a:moveTo>
                  <a:lnTo>
                    <a:pt x="1622974" y="775731"/>
                  </a:lnTo>
                </a:path>
              </a:pathLst>
            </a:custGeom>
            <a:ln w="38099">
              <a:solidFill>
                <a:srgbClr val="000000"/>
              </a:solidFill>
            </a:ln>
          </p:spPr>
          <p:txBody>
            <a:bodyPr wrap="square" lIns="0" tIns="0" rIns="0" bIns="0" rtlCol="0"/>
            <a:lstStyle/>
            <a:p>
              <a:endParaRPr sz="1634"/>
            </a:p>
          </p:txBody>
        </p:sp>
        <p:sp>
          <p:nvSpPr>
            <p:cNvPr id="18" name="object 18"/>
            <p:cNvSpPr/>
            <p:nvPr/>
          </p:nvSpPr>
          <p:spPr>
            <a:xfrm>
              <a:off x="5360389" y="4612059"/>
              <a:ext cx="128270" cy="103505"/>
            </a:xfrm>
            <a:custGeom>
              <a:avLst/>
              <a:gdLst/>
              <a:ahLst/>
              <a:cxnLst/>
              <a:rect l="l" t="t" r="r" b="b"/>
              <a:pathLst>
                <a:path w="128270" h="103504">
                  <a:moveTo>
                    <a:pt x="49291" y="0"/>
                  </a:moveTo>
                  <a:lnTo>
                    <a:pt x="0" y="103125"/>
                  </a:lnTo>
                  <a:lnTo>
                    <a:pt x="127770" y="100853"/>
                  </a:lnTo>
                  <a:lnTo>
                    <a:pt x="49291" y="0"/>
                  </a:lnTo>
                  <a:close/>
                </a:path>
              </a:pathLst>
            </a:custGeom>
            <a:solidFill>
              <a:srgbClr val="000000"/>
            </a:solidFill>
          </p:spPr>
          <p:txBody>
            <a:bodyPr wrap="square" lIns="0" tIns="0" rIns="0" bIns="0" rtlCol="0"/>
            <a:lstStyle/>
            <a:p>
              <a:endParaRPr sz="1634"/>
            </a:p>
          </p:txBody>
        </p:sp>
        <p:sp>
          <p:nvSpPr>
            <p:cNvPr id="19" name="object 19"/>
            <p:cNvSpPr/>
            <p:nvPr/>
          </p:nvSpPr>
          <p:spPr>
            <a:xfrm>
              <a:off x="6280321" y="6368675"/>
              <a:ext cx="904875" cy="217804"/>
            </a:xfrm>
            <a:custGeom>
              <a:avLst/>
              <a:gdLst/>
              <a:ahLst/>
              <a:cxnLst/>
              <a:rect l="l" t="t" r="r" b="b"/>
              <a:pathLst>
                <a:path w="904875" h="217804">
                  <a:moveTo>
                    <a:pt x="678656" y="0"/>
                  </a:moveTo>
                  <a:lnTo>
                    <a:pt x="678656" y="54372"/>
                  </a:lnTo>
                  <a:lnTo>
                    <a:pt x="0" y="54372"/>
                  </a:lnTo>
                  <a:lnTo>
                    <a:pt x="0" y="163114"/>
                  </a:lnTo>
                  <a:lnTo>
                    <a:pt x="678656" y="163114"/>
                  </a:lnTo>
                  <a:lnTo>
                    <a:pt x="678656" y="217486"/>
                  </a:lnTo>
                  <a:lnTo>
                    <a:pt x="904875" y="108744"/>
                  </a:lnTo>
                  <a:lnTo>
                    <a:pt x="678656" y="0"/>
                  </a:lnTo>
                  <a:close/>
                </a:path>
              </a:pathLst>
            </a:custGeom>
            <a:solidFill>
              <a:srgbClr val="FFFB00"/>
            </a:solidFill>
          </p:spPr>
          <p:txBody>
            <a:bodyPr wrap="square" lIns="0" tIns="0" rIns="0" bIns="0" rtlCol="0"/>
            <a:lstStyle/>
            <a:p>
              <a:endParaRPr sz="1634"/>
            </a:p>
          </p:txBody>
        </p:sp>
        <p:sp>
          <p:nvSpPr>
            <p:cNvPr id="20" name="object 20"/>
            <p:cNvSpPr/>
            <p:nvPr/>
          </p:nvSpPr>
          <p:spPr>
            <a:xfrm>
              <a:off x="6280321" y="6368675"/>
              <a:ext cx="904875" cy="217804"/>
            </a:xfrm>
            <a:custGeom>
              <a:avLst/>
              <a:gdLst/>
              <a:ahLst/>
              <a:cxnLst/>
              <a:rect l="l" t="t" r="r" b="b"/>
              <a:pathLst>
                <a:path w="904875" h="217804">
                  <a:moveTo>
                    <a:pt x="0" y="54371"/>
                  </a:moveTo>
                  <a:lnTo>
                    <a:pt x="678656" y="54371"/>
                  </a:lnTo>
                  <a:lnTo>
                    <a:pt x="678656" y="0"/>
                  </a:lnTo>
                  <a:lnTo>
                    <a:pt x="904874" y="108743"/>
                  </a:lnTo>
                  <a:lnTo>
                    <a:pt x="678656" y="217486"/>
                  </a:lnTo>
                  <a:lnTo>
                    <a:pt x="678656" y="163114"/>
                  </a:lnTo>
                  <a:lnTo>
                    <a:pt x="0" y="163114"/>
                  </a:lnTo>
                  <a:lnTo>
                    <a:pt x="0" y="54371"/>
                  </a:lnTo>
                  <a:close/>
                </a:path>
              </a:pathLst>
            </a:custGeom>
            <a:ln w="9524">
              <a:solidFill>
                <a:srgbClr val="000000"/>
              </a:solidFill>
            </a:ln>
          </p:spPr>
          <p:txBody>
            <a:bodyPr wrap="square" lIns="0" tIns="0" rIns="0" bIns="0" rtlCol="0"/>
            <a:lstStyle/>
            <a:p>
              <a:endParaRPr sz="1634"/>
            </a:p>
          </p:txBody>
        </p:sp>
        <p:sp>
          <p:nvSpPr>
            <p:cNvPr id="21" name="object 21"/>
            <p:cNvSpPr/>
            <p:nvPr/>
          </p:nvSpPr>
          <p:spPr>
            <a:xfrm>
              <a:off x="7143921" y="5936875"/>
              <a:ext cx="2303780" cy="1287025"/>
            </a:xfrm>
            <a:custGeom>
              <a:avLst/>
              <a:gdLst/>
              <a:ahLst/>
              <a:cxnLst/>
              <a:rect l="l" t="t" r="r" b="b"/>
              <a:pathLst>
                <a:path w="2303779" h="1008379">
                  <a:moveTo>
                    <a:pt x="0" y="0"/>
                  </a:moveTo>
                  <a:lnTo>
                    <a:pt x="2303462" y="0"/>
                  </a:lnTo>
                  <a:lnTo>
                    <a:pt x="2303462" y="1008061"/>
                  </a:lnTo>
                  <a:lnTo>
                    <a:pt x="0" y="1008061"/>
                  </a:lnTo>
                  <a:lnTo>
                    <a:pt x="0" y="0"/>
                  </a:lnTo>
                  <a:close/>
                </a:path>
              </a:pathLst>
            </a:custGeom>
            <a:ln w="38099">
              <a:solidFill>
                <a:srgbClr val="FFFB00"/>
              </a:solidFill>
            </a:ln>
          </p:spPr>
          <p:txBody>
            <a:bodyPr wrap="square" lIns="0" tIns="0" rIns="0" bIns="0" rtlCol="0"/>
            <a:lstStyle/>
            <a:p>
              <a:endParaRPr sz="1634"/>
            </a:p>
          </p:txBody>
        </p:sp>
      </p:grpSp>
      <p:sp>
        <p:nvSpPr>
          <p:cNvPr id="22" name="object 22"/>
          <p:cNvSpPr txBox="1"/>
          <p:nvPr/>
        </p:nvSpPr>
        <p:spPr>
          <a:xfrm>
            <a:off x="2464826" y="1616802"/>
            <a:ext cx="2384740" cy="878909"/>
          </a:xfrm>
          <a:prstGeom prst="rect">
            <a:avLst/>
          </a:prstGeom>
        </p:spPr>
        <p:txBody>
          <a:bodyPr vert="horz" wrap="square" lIns="0" tIns="70309" rIns="0" bIns="0" rtlCol="0">
            <a:spAutoFit/>
          </a:bodyPr>
          <a:lstStyle/>
          <a:p>
            <a:pPr marL="11527" marR="4611">
              <a:lnSpc>
                <a:spcPts val="2142"/>
              </a:lnSpc>
              <a:spcBef>
                <a:spcPts val="554"/>
              </a:spcBef>
            </a:pPr>
            <a:r>
              <a:rPr lang="en-US" b="1" dirty="0">
                <a:latin typeface="Arial"/>
                <a:cs typeface="Arial"/>
              </a:rPr>
              <a:t>Από καλλιέργειες σακχάρων σε νερό σε T=70-80 °C</a:t>
            </a:r>
            <a:endParaRPr dirty="0">
              <a:latin typeface="Arial"/>
              <a:cs typeface="Arial"/>
            </a:endParaRPr>
          </a:p>
        </p:txBody>
      </p:sp>
      <p:sp>
        <p:nvSpPr>
          <p:cNvPr id="23" name="object 23"/>
          <p:cNvSpPr txBox="1"/>
          <p:nvPr/>
        </p:nvSpPr>
        <p:spPr>
          <a:xfrm>
            <a:off x="6259825" y="1627426"/>
            <a:ext cx="4678141" cy="2005261"/>
          </a:xfrm>
          <a:prstGeom prst="rect">
            <a:avLst/>
          </a:prstGeom>
        </p:spPr>
        <p:txBody>
          <a:bodyPr vert="horz" wrap="square" lIns="0" tIns="11526" rIns="0" bIns="0" rtlCol="0">
            <a:spAutoFit/>
          </a:bodyPr>
          <a:lstStyle/>
          <a:p>
            <a:pPr marL="46106" marR="27664" algn="just">
              <a:spcBef>
                <a:spcPts val="91"/>
              </a:spcBef>
              <a:tabLst>
                <a:tab pos="661046" algn="l"/>
              </a:tabLst>
            </a:pPr>
            <a:r>
              <a:rPr lang="el-GR" b="1" i="1" u="sng" dirty="0">
                <a:uFill>
                  <a:solidFill>
                    <a:srgbClr val="000000"/>
                  </a:solidFill>
                </a:uFill>
                <a:latin typeface="Arial"/>
                <a:cs typeface="Arial"/>
              </a:rPr>
              <a:t>ΥΓΡΗ</a:t>
            </a:r>
            <a:r>
              <a:rPr lang="en-US" b="1" i="1" u="sng" dirty="0">
                <a:uFill>
                  <a:solidFill>
                    <a:srgbClr val="000000"/>
                  </a:solidFill>
                </a:uFill>
                <a:latin typeface="Arial"/>
                <a:cs typeface="Arial"/>
              </a:rPr>
              <a:t>: </a:t>
            </a:r>
            <a:r>
              <a:rPr lang="en-US" b="1" i="1" dirty="0">
                <a:uFill>
                  <a:solidFill>
                    <a:srgbClr val="000000"/>
                  </a:solidFill>
                </a:uFill>
                <a:latin typeface="Arial"/>
                <a:cs typeface="Arial"/>
              </a:rPr>
              <a:t>1-2 ημέρες σε υδατικό διάλυμα 0,1/0,2% H2SO4,
συμπίεση,
διαχωρισμός αμύλου, ελαίων και πρωτεϊνών pH=5,5-6,2 με Na(OH) στους 70°C
προσθήκη α-αμυλάσης και CaCl2</a:t>
            </a:r>
            <a:endParaRPr sz="1600" baseline="-21367" dirty="0">
              <a:latin typeface="Arial"/>
              <a:cs typeface="Arial"/>
            </a:endParaRPr>
          </a:p>
        </p:txBody>
      </p:sp>
      <p:sp>
        <p:nvSpPr>
          <p:cNvPr id="24" name="object 24"/>
          <p:cNvSpPr txBox="1"/>
          <p:nvPr/>
        </p:nvSpPr>
        <p:spPr>
          <a:xfrm>
            <a:off x="6425513" y="3781357"/>
            <a:ext cx="4590830" cy="1128867"/>
          </a:xfrm>
          <a:prstGeom prst="rect">
            <a:avLst/>
          </a:prstGeom>
        </p:spPr>
        <p:txBody>
          <a:bodyPr vert="horz" wrap="square" lIns="0" tIns="11526" rIns="0" bIns="0" rtlCol="0">
            <a:spAutoFit/>
          </a:bodyPr>
          <a:lstStyle/>
          <a:p>
            <a:pPr marL="11527" marR="4611" algn="just">
              <a:spcBef>
                <a:spcPts val="91"/>
              </a:spcBef>
            </a:pPr>
            <a:r>
              <a:rPr lang="el-GR" sz="1815" b="1" i="1" u="sng" dirty="0">
                <a:uFill>
                  <a:solidFill>
                    <a:srgbClr val="000000"/>
                  </a:solidFill>
                </a:uFill>
                <a:latin typeface="Arial"/>
                <a:cs typeface="Arial"/>
              </a:rPr>
              <a:t>ΞΗΡΗ:</a:t>
            </a:r>
            <a:r>
              <a:rPr sz="1815" b="1" i="1" u="sng" dirty="0">
                <a:uFill>
                  <a:solidFill>
                    <a:srgbClr val="000000"/>
                  </a:solidFill>
                </a:uFill>
                <a:latin typeface="Arial"/>
                <a:cs typeface="Arial"/>
              </a:rPr>
              <a:t> </a:t>
            </a:r>
            <a:r>
              <a:rPr lang="en-US" sz="1815" b="1" dirty="0" err="1">
                <a:latin typeface="Arial"/>
                <a:cs typeface="Arial"/>
              </a:rPr>
              <a:t>συμ</a:t>
            </a:r>
            <a:r>
              <a:rPr lang="en-US" sz="1815" b="1" dirty="0">
                <a:latin typeface="Arial"/>
                <a:cs typeface="Arial"/>
              </a:rPr>
              <a:t>πιεσμένος κόκκος χωρίς προεπεξεργασία- χαμηλότερο κόστος- αυξημένη παραγωγή βιοαιθανόλης- Χωρίς έλαια και πρωτεΐνες.</a:t>
            </a:r>
            <a:endParaRPr sz="2178" dirty="0">
              <a:latin typeface="Arial"/>
              <a:cs typeface="Arial"/>
            </a:endParaRPr>
          </a:p>
        </p:txBody>
      </p:sp>
      <p:sp>
        <p:nvSpPr>
          <p:cNvPr id="25" name="object 25"/>
          <p:cNvSpPr txBox="1"/>
          <p:nvPr/>
        </p:nvSpPr>
        <p:spPr>
          <a:xfrm>
            <a:off x="2438941" y="5036254"/>
            <a:ext cx="4310167" cy="648095"/>
          </a:xfrm>
          <a:prstGeom prst="rect">
            <a:avLst/>
          </a:prstGeom>
        </p:spPr>
        <p:txBody>
          <a:bodyPr vert="horz" wrap="square" lIns="0" tIns="11526" rIns="0" bIns="0" rtlCol="0">
            <a:spAutoFit/>
          </a:bodyPr>
          <a:lstStyle/>
          <a:p>
            <a:pPr marL="11527">
              <a:lnSpc>
                <a:spcPts val="2587"/>
              </a:lnSpc>
              <a:spcBef>
                <a:spcPts val="91"/>
              </a:spcBef>
            </a:pPr>
            <a:r>
              <a:rPr lang="it-IT" b="1" dirty="0">
                <a:latin typeface="Arial"/>
                <a:cs typeface="Arial"/>
              </a:rPr>
              <a:t>Από ζαχαρούχο χυμό:</a:t>
            </a:r>
            <a:r>
              <a:rPr lang="en-US" sz="1600" b="1" dirty="0">
                <a:latin typeface="Arial"/>
                <a:cs typeface="Arial"/>
              </a:rPr>
              <a:t>Λα</a:t>
            </a:r>
            <a:r>
              <a:rPr lang="en-US" sz="1600" b="1" dirty="0" err="1">
                <a:latin typeface="Arial"/>
                <a:cs typeface="Arial"/>
              </a:rPr>
              <a:t>τομική</a:t>
            </a:r>
            <a:r>
              <a:rPr lang="en-US" sz="1600" b="1" dirty="0">
                <a:latin typeface="Arial"/>
                <a:cs typeface="Arial"/>
              </a:rPr>
              <a:t>: - </a:t>
            </a:r>
            <a:r>
              <a:rPr lang="en-US" sz="1600" b="1" dirty="0" err="1">
                <a:latin typeface="Arial"/>
                <a:cs typeface="Arial"/>
              </a:rPr>
              <a:t>μηχ</a:t>
            </a:r>
            <a:r>
              <a:rPr lang="en-US" sz="1600" b="1" dirty="0">
                <a:latin typeface="Arial"/>
                <a:cs typeface="Arial"/>
              </a:rPr>
              <a:t>ανική: με μύλους ή πρέσες</a:t>
            </a:r>
            <a:endParaRPr sz="1600" dirty="0">
              <a:latin typeface="Arial"/>
              <a:cs typeface="Arial"/>
            </a:endParaRPr>
          </a:p>
        </p:txBody>
      </p:sp>
      <p:sp>
        <p:nvSpPr>
          <p:cNvPr id="26" name="object 26"/>
          <p:cNvSpPr txBox="1"/>
          <p:nvPr/>
        </p:nvSpPr>
        <p:spPr>
          <a:xfrm>
            <a:off x="3484929" y="5616881"/>
            <a:ext cx="1882204" cy="732763"/>
          </a:xfrm>
          <a:prstGeom prst="rect">
            <a:avLst/>
          </a:prstGeom>
        </p:spPr>
        <p:txBody>
          <a:bodyPr vert="horz" wrap="square" lIns="0" tIns="83564" rIns="0" bIns="0" rtlCol="0">
            <a:spAutoFit/>
          </a:bodyPr>
          <a:lstStyle/>
          <a:p>
            <a:pPr marL="141200" indent="-116418">
              <a:spcBef>
                <a:spcPts val="658"/>
              </a:spcBef>
              <a:buChar char="-"/>
              <a:tabLst>
                <a:tab pos="141776" algn="l"/>
              </a:tabLst>
            </a:pPr>
            <a:r>
              <a:rPr lang="it-IT" b="1" dirty="0">
                <a:latin typeface="Arial"/>
                <a:cs typeface="Arial"/>
              </a:rPr>
              <a:t>με διάχυση
φυγοκέντρηση</a:t>
            </a:r>
            <a:endParaRPr dirty="0">
              <a:latin typeface="Arial"/>
              <a:cs typeface="Arial"/>
            </a:endParaRPr>
          </a:p>
        </p:txBody>
      </p:sp>
      <p:sp>
        <p:nvSpPr>
          <p:cNvPr id="27" name="object 27"/>
          <p:cNvSpPr txBox="1"/>
          <p:nvPr/>
        </p:nvSpPr>
        <p:spPr>
          <a:xfrm>
            <a:off x="7542976" y="5385829"/>
            <a:ext cx="2442725" cy="1141692"/>
          </a:xfrm>
          <a:prstGeom prst="rect">
            <a:avLst/>
          </a:prstGeom>
        </p:spPr>
        <p:txBody>
          <a:bodyPr vert="horz" wrap="square" lIns="0" tIns="11526" rIns="0" bIns="0" rtlCol="0">
            <a:spAutoFit/>
          </a:bodyPr>
          <a:lstStyle/>
          <a:p>
            <a:pPr marL="34580" marR="27664" algn="ctr">
              <a:spcBef>
                <a:spcPts val="91"/>
              </a:spcBef>
            </a:pPr>
            <a:r>
              <a:rPr lang="en-US" sz="1815" b="1" dirty="0">
                <a:latin typeface="Arial"/>
                <a:cs typeface="Arial"/>
              </a:rPr>
              <a:t>τα </a:t>
            </a:r>
            <a:r>
              <a:rPr lang="en-US" b="1" dirty="0">
                <a:latin typeface="Arial"/>
                <a:cs typeface="Arial"/>
              </a:rPr>
              <a:t>στελέχη</a:t>
            </a:r>
            <a:r>
              <a:rPr lang="en-US" sz="1815" b="1" dirty="0">
                <a:latin typeface="Arial"/>
                <a:cs typeface="Arial"/>
              </a:rPr>
              <a:t> είναι πάντα εμποτισμένα σε H2O
στους 50-70 °C</a:t>
            </a:r>
            <a:endParaRPr sz="1815" dirty="0">
              <a:latin typeface="Arial"/>
              <a:cs typeface="Arial"/>
            </a:endParaRPr>
          </a:p>
        </p:txBody>
      </p:sp>
      <p:sp>
        <p:nvSpPr>
          <p:cNvPr id="33" name="object 33"/>
          <p:cNvSpPr txBox="1">
            <a:spLocks noGrp="1"/>
          </p:cNvSpPr>
          <p:nvPr>
            <p:ph type="title"/>
          </p:nvPr>
        </p:nvSpPr>
        <p:spPr>
          <a:xfrm>
            <a:off x="2668258" y="553922"/>
            <a:ext cx="7372725"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αιθανόλης 1° γενιάς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0" name="object 10"/>
          <p:cNvSpPr txBox="1"/>
          <p:nvPr/>
        </p:nvSpPr>
        <p:spPr>
          <a:xfrm>
            <a:off x="2780047" y="1370738"/>
            <a:ext cx="1294205" cy="598274"/>
          </a:xfrm>
          <a:prstGeom prst="rect">
            <a:avLst/>
          </a:prstGeom>
        </p:spPr>
        <p:txBody>
          <a:bodyPr vert="horz" wrap="square" lIns="0" tIns="11526" rIns="0" bIns="0" rtlCol="0">
            <a:spAutoFit/>
          </a:bodyPr>
          <a:lstStyle/>
          <a:p>
            <a:pPr marL="34580">
              <a:spcBef>
                <a:spcPts val="91"/>
              </a:spcBef>
            </a:pPr>
            <a:r>
              <a:rPr sz="3812" b="1" spc="-360" baseline="13888" dirty="0">
                <a:latin typeface="Arial"/>
                <a:cs typeface="Arial"/>
              </a:rPr>
              <a:t>C</a:t>
            </a:r>
            <a:r>
              <a:rPr sz="1679" b="1" spc="-241" dirty="0">
                <a:latin typeface="Arial"/>
                <a:cs typeface="Arial"/>
              </a:rPr>
              <a:t>6</a:t>
            </a:r>
            <a:r>
              <a:rPr sz="3812" b="1" spc="-360" baseline="13888" dirty="0">
                <a:latin typeface="Arial"/>
                <a:cs typeface="Arial"/>
              </a:rPr>
              <a:t>H</a:t>
            </a:r>
            <a:r>
              <a:rPr sz="1679" b="1" spc="-241" dirty="0">
                <a:latin typeface="Arial"/>
                <a:cs typeface="Arial"/>
              </a:rPr>
              <a:t> 12 6</a:t>
            </a:r>
            <a:r>
              <a:rPr sz="3812" b="1" spc="-360" baseline="13888" dirty="0">
                <a:latin typeface="Arial"/>
                <a:cs typeface="Arial"/>
              </a:rPr>
              <a:t>O</a:t>
            </a:r>
            <a:endParaRPr sz="1679" dirty="0">
              <a:latin typeface="Arial"/>
              <a:cs typeface="Arial"/>
            </a:endParaRPr>
          </a:p>
        </p:txBody>
      </p:sp>
      <p:sp>
        <p:nvSpPr>
          <p:cNvPr id="11" name="object 11"/>
          <p:cNvSpPr txBox="1"/>
          <p:nvPr/>
        </p:nvSpPr>
        <p:spPr>
          <a:xfrm>
            <a:off x="4540371" y="1478073"/>
            <a:ext cx="2498816" cy="235098"/>
          </a:xfrm>
          <a:prstGeom prst="rect">
            <a:avLst/>
          </a:prstGeom>
        </p:spPr>
        <p:txBody>
          <a:bodyPr vert="horz" wrap="square" lIns="0" tIns="11526" rIns="0" bIns="0" rtlCol="0">
            <a:spAutoFit/>
          </a:bodyPr>
          <a:lstStyle/>
          <a:p>
            <a:pPr marL="11527">
              <a:spcBef>
                <a:spcPts val="91"/>
              </a:spcBef>
            </a:pPr>
            <a:r>
              <a:rPr sz="1452" b="1" dirty="0">
                <a:latin typeface="Arial"/>
                <a:cs typeface="Arial"/>
              </a:rPr>
              <a:t>Saccharomyces cerevisiae</a:t>
            </a:r>
            <a:endParaRPr sz="1452" dirty="0">
              <a:latin typeface="Arial"/>
              <a:cs typeface="Arial"/>
            </a:endParaRPr>
          </a:p>
        </p:txBody>
      </p:sp>
      <p:sp>
        <p:nvSpPr>
          <p:cNvPr id="12" name="object 12"/>
          <p:cNvSpPr txBox="1"/>
          <p:nvPr/>
        </p:nvSpPr>
        <p:spPr>
          <a:xfrm>
            <a:off x="7651630" y="1423704"/>
            <a:ext cx="2498816" cy="402643"/>
          </a:xfrm>
          <a:prstGeom prst="rect">
            <a:avLst/>
          </a:prstGeom>
        </p:spPr>
        <p:txBody>
          <a:bodyPr vert="horz" wrap="square" lIns="0" tIns="11526" rIns="0" bIns="0" rtlCol="0">
            <a:spAutoFit/>
          </a:bodyPr>
          <a:lstStyle/>
          <a:p>
            <a:pPr marL="34580">
              <a:spcBef>
                <a:spcPts val="91"/>
              </a:spcBef>
            </a:pPr>
            <a:r>
              <a:rPr sz="2541" b="1" spc="-331" dirty="0">
                <a:latin typeface="Arial"/>
                <a:cs typeface="Arial"/>
              </a:rPr>
              <a:t>C H</a:t>
            </a:r>
            <a:r>
              <a:rPr sz="2519" b="1" spc="-245" baseline="-21021" dirty="0">
                <a:latin typeface="Arial"/>
                <a:cs typeface="Arial"/>
              </a:rPr>
              <a:t>25</a:t>
            </a:r>
            <a:r>
              <a:rPr sz="2541" b="1" spc="-331" dirty="0">
                <a:latin typeface="Arial"/>
                <a:cs typeface="Arial"/>
              </a:rPr>
              <a:t> OH </a:t>
            </a:r>
            <a:r>
              <a:rPr sz="2541" b="1" spc="-268" dirty="0">
                <a:latin typeface="Arial"/>
                <a:cs typeface="Arial"/>
              </a:rPr>
              <a:t>+ </a:t>
            </a:r>
            <a:r>
              <a:rPr sz="2541" b="1" spc="-359" dirty="0">
                <a:latin typeface="Arial"/>
                <a:cs typeface="Arial"/>
              </a:rPr>
              <a:t>2CO</a:t>
            </a:r>
            <a:r>
              <a:rPr sz="2519" b="1" spc="-245" baseline="-21021" dirty="0">
                <a:latin typeface="Arial"/>
                <a:cs typeface="Arial"/>
              </a:rPr>
              <a:t>2</a:t>
            </a:r>
            <a:endParaRPr sz="2519" baseline="-21021" dirty="0">
              <a:latin typeface="Arial"/>
              <a:cs typeface="Arial"/>
            </a:endParaRPr>
          </a:p>
        </p:txBody>
      </p:sp>
      <p:sp>
        <p:nvSpPr>
          <p:cNvPr id="13" name="object 13"/>
          <p:cNvSpPr txBox="1"/>
          <p:nvPr/>
        </p:nvSpPr>
        <p:spPr>
          <a:xfrm>
            <a:off x="2702898" y="2386563"/>
            <a:ext cx="8022131" cy="2909420"/>
          </a:xfrm>
          <a:prstGeom prst="rect">
            <a:avLst/>
          </a:prstGeom>
        </p:spPr>
        <p:txBody>
          <a:bodyPr vert="horz" wrap="square" lIns="0" tIns="11526" rIns="0" bIns="0" rtlCol="0">
            <a:spAutoFit/>
          </a:bodyPr>
          <a:lstStyle/>
          <a:p>
            <a:pPr marL="295079" indent="-248973">
              <a:spcBef>
                <a:spcPts val="91"/>
              </a:spcBef>
              <a:buClr>
                <a:srgbClr val="D16349"/>
              </a:buClr>
              <a:buSzPct val="83333"/>
              <a:buFont typeface="Wingdings"/>
              <a:buChar char=""/>
              <a:tabLst>
                <a:tab pos="295079" algn="l"/>
              </a:tabLst>
            </a:pPr>
            <a:r>
              <a:rPr sz="2178" b="1" dirty="0">
                <a:latin typeface="Arial"/>
                <a:cs typeface="Arial"/>
              </a:rPr>
              <a:t>29°C &lt; T &lt; 35°C</a:t>
            </a:r>
            <a:endParaRPr sz="2178" dirty="0">
              <a:latin typeface="Arial"/>
              <a:cs typeface="Arial"/>
            </a:endParaRPr>
          </a:p>
          <a:p>
            <a:pPr>
              <a:spcBef>
                <a:spcPts val="23"/>
              </a:spcBef>
              <a:buChar char=""/>
            </a:pPr>
            <a:endParaRPr sz="2677" dirty="0">
              <a:latin typeface="Arial"/>
              <a:cs typeface="Arial"/>
            </a:endParaRPr>
          </a:p>
          <a:p>
            <a:pPr marL="295079" indent="-248973">
              <a:buClr>
                <a:srgbClr val="D16349"/>
              </a:buClr>
              <a:buSzPct val="83333"/>
              <a:buFont typeface="Wingdings"/>
              <a:buChar char=""/>
              <a:tabLst>
                <a:tab pos="295079" algn="l"/>
              </a:tabLst>
            </a:pPr>
            <a:r>
              <a:rPr lang="en-US" sz="2178" b="1" dirty="0">
                <a:latin typeface="Arial"/>
                <a:cs typeface="Arial"/>
              </a:rPr>
              <a:t>450 g μα</a:t>
            </a:r>
            <a:r>
              <a:rPr lang="en-US" sz="2178" b="1" dirty="0" err="1">
                <a:latin typeface="Arial"/>
                <a:cs typeface="Arial"/>
              </a:rPr>
              <a:t>γιάς</a:t>
            </a:r>
            <a:r>
              <a:rPr lang="en-US" sz="2178" b="1" dirty="0">
                <a:latin typeface="Arial"/>
                <a:cs typeface="Arial"/>
              </a:rPr>
              <a:t> α</a:t>
            </a:r>
            <a:r>
              <a:rPr lang="en-US" sz="2178" b="1" dirty="0" err="1">
                <a:latin typeface="Arial"/>
                <a:cs typeface="Arial"/>
              </a:rPr>
              <a:t>νά</a:t>
            </a:r>
            <a:r>
              <a:rPr lang="en-US" sz="2178" b="1" dirty="0">
                <a:latin typeface="Arial"/>
                <a:cs typeface="Arial"/>
              </a:rPr>
              <a:t> 1000 l ζαχα</a:t>
            </a:r>
            <a:r>
              <a:rPr lang="en-US" sz="2178" b="1" dirty="0" err="1">
                <a:latin typeface="Arial"/>
                <a:cs typeface="Arial"/>
              </a:rPr>
              <a:t>ρούχου</a:t>
            </a:r>
            <a:r>
              <a:rPr lang="en-US" sz="2178" b="1" dirty="0">
                <a:latin typeface="Arial"/>
                <a:cs typeface="Arial"/>
              </a:rPr>
              <a:t> </a:t>
            </a:r>
            <a:r>
              <a:rPr lang="en-US" sz="2178" b="1" dirty="0" err="1">
                <a:latin typeface="Arial"/>
                <a:cs typeface="Arial"/>
              </a:rPr>
              <a:t>χυμού</a:t>
            </a:r>
            <a:endParaRPr sz="3177" dirty="0">
              <a:latin typeface="Arial"/>
              <a:cs typeface="Arial"/>
            </a:endParaRPr>
          </a:p>
          <a:p>
            <a:pPr marL="295079" indent="-248973">
              <a:spcBef>
                <a:spcPts val="5"/>
              </a:spcBef>
              <a:buClr>
                <a:srgbClr val="D16349"/>
              </a:buClr>
              <a:buSzPct val="83928"/>
              <a:buFont typeface="Wingdings"/>
              <a:buChar char=""/>
              <a:tabLst>
                <a:tab pos="295079" algn="l"/>
              </a:tabLst>
            </a:pPr>
            <a:r>
              <a:rPr lang="el-GR" sz="2541" b="1" u="heavy" dirty="0">
                <a:uFill>
                  <a:solidFill>
                    <a:srgbClr val="000000"/>
                  </a:solidFill>
                </a:uFill>
                <a:latin typeface="Arial"/>
                <a:cs typeface="Arial"/>
              </a:rPr>
              <a:t>Επαναλήψεις</a:t>
            </a:r>
            <a:r>
              <a:rPr sz="2541" b="1" u="heavy" dirty="0">
                <a:uFill>
                  <a:solidFill>
                    <a:srgbClr val="000000"/>
                  </a:solidFill>
                </a:uFill>
                <a:latin typeface="Arial"/>
                <a:cs typeface="Arial"/>
              </a:rPr>
              <a:t>:</a:t>
            </a:r>
            <a:endParaRPr sz="2541" dirty="0">
              <a:latin typeface="Arial"/>
              <a:cs typeface="Arial"/>
            </a:endParaRPr>
          </a:p>
          <a:p>
            <a:pPr>
              <a:spcBef>
                <a:spcPts val="27"/>
              </a:spcBef>
              <a:buChar char=""/>
            </a:pPr>
            <a:endParaRPr sz="2723" dirty="0">
              <a:latin typeface="Arial"/>
              <a:cs typeface="Arial"/>
            </a:endParaRPr>
          </a:p>
          <a:p>
            <a:pPr marL="357898" indent="-312369">
              <a:buClr>
                <a:srgbClr val="D16349"/>
              </a:buClr>
              <a:buSzPct val="83333"/>
              <a:buFont typeface="Wingdings"/>
              <a:buChar char=""/>
              <a:tabLst>
                <a:tab pos="358475" algn="l"/>
              </a:tabLst>
            </a:pPr>
            <a:r>
              <a:rPr lang="it-IT" sz="2178" b="1" dirty="0">
                <a:latin typeface="Arial"/>
                <a:cs typeface="Arial"/>
              </a:rPr>
              <a:t>1 kg δι άμυλο = 0,568 kg δι CH3CH2OH1 </a:t>
            </a:r>
            <a:r>
              <a:rPr lang="en-US" sz="2178" b="1" dirty="0">
                <a:latin typeface="Arial"/>
                <a:cs typeface="Arial"/>
              </a:rPr>
              <a:t>kg σα</a:t>
            </a:r>
            <a:r>
              <a:rPr lang="en-US" sz="2178" b="1" dirty="0" err="1">
                <a:latin typeface="Arial"/>
                <a:cs typeface="Arial"/>
              </a:rPr>
              <a:t>κχ</a:t>
            </a:r>
            <a:r>
              <a:rPr lang="en-US" sz="2178" b="1" dirty="0">
                <a:latin typeface="Arial"/>
                <a:cs typeface="Arial"/>
              </a:rPr>
              <a:t>αρόζης = 0,538 kg CH3CH2OH10% των ζυμομυκήτων δεν επιβιώνουν</a:t>
            </a:r>
            <a:endParaRPr sz="2178" dirty="0">
              <a:latin typeface="Arial"/>
              <a:cs typeface="Arial"/>
            </a:endParaRPr>
          </a:p>
        </p:txBody>
      </p:sp>
      <p:sp>
        <p:nvSpPr>
          <p:cNvPr id="21" name="object 21"/>
          <p:cNvSpPr txBox="1">
            <a:spLocks noGrp="1"/>
          </p:cNvSpPr>
          <p:nvPr>
            <p:ph type="title"/>
          </p:nvPr>
        </p:nvSpPr>
        <p:spPr>
          <a:xfrm>
            <a:off x="2668258" y="553922"/>
            <a:ext cx="6719687"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αιθανόλης 1° γενιάς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914400" y="1442825"/>
            <a:ext cx="9990928" cy="3749011"/>
          </a:xfrm>
          <a:prstGeom prst="rect">
            <a:avLst/>
          </a:prstGeom>
        </p:spPr>
        <p:txBody>
          <a:bodyPr vert="horz" wrap="square" lIns="0" tIns="57630" rIns="0" bIns="0" rtlCol="0">
            <a:spAutoFit/>
          </a:bodyPr>
          <a:lstStyle/>
          <a:p>
            <a:pPr marL="253583" marR="133131" indent="-242057" algn="just">
              <a:lnSpc>
                <a:spcPts val="2723"/>
              </a:lnSpc>
              <a:spcBef>
                <a:spcPts val="454"/>
              </a:spcBef>
            </a:pPr>
            <a:r>
              <a:rPr lang="en-US" sz="2000" spc="-127" dirty="0">
                <a:latin typeface="Arial"/>
                <a:cs typeface="Arial"/>
              </a:rPr>
              <a:t>Τα κύρια σημεία της διαδικασίας παραγωγής ξηρής βιοαιθανόλης είναι:</a:t>
            </a:r>
            <a:endParaRPr lang="el-GR" sz="2000" spc="-127" dirty="0">
              <a:latin typeface="Arial"/>
              <a:cs typeface="Arial"/>
            </a:endParaRPr>
          </a:p>
          <a:p>
            <a:pPr marL="253583" marR="133131" indent="-242057" algn="just">
              <a:lnSpc>
                <a:spcPts val="2723"/>
              </a:lnSpc>
              <a:spcBef>
                <a:spcPts val="454"/>
              </a:spcBef>
            </a:pPr>
            <a:r>
              <a:rPr lang="en-US" sz="2000" spc="-127" dirty="0">
                <a:latin typeface="Arial"/>
                <a:cs typeface="Arial"/>
              </a:rPr>
              <a:t>
</a:t>
            </a:r>
            <a:r>
              <a:rPr lang="el-GR" sz="2000" spc="-127" dirty="0">
                <a:latin typeface="Arial"/>
                <a:cs typeface="Arial"/>
              </a:rPr>
              <a:t>1.</a:t>
            </a:r>
            <a:r>
              <a:rPr lang="en-US" sz="2000" spc="-127" dirty="0" err="1">
                <a:solidFill>
                  <a:schemeClr val="accent6">
                    <a:lumMod val="75000"/>
                  </a:schemeClr>
                </a:solidFill>
                <a:latin typeface="Arial"/>
                <a:cs typeface="Arial"/>
              </a:rPr>
              <a:t>Άλεση</a:t>
            </a:r>
            <a:r>
              <a:rPr lang="en-US" sz="2000" spc="-127" dirty="0">
                <a:solidFill>
                  <a:schemeClr val="accent6">
                    <a:lumMod val="75000"/>
                  </a:schemeClr>
                </a:solidFill>
                <a:latin typeface="Arial"/>
                <a:cs typeface="Arial"/>
              </a:rPr>
              <a:t>: </a:t>
            </a:r>
            <a:r>
              <a:rPr lang="en-US" sz="2000" spc="-127" dirty="0">
                <a:latin typeface="Arial"/>
                <a:cs typeface="Arial"/>
              </a:rPr>
              <a:t>Το βασικό υλικό περνάει από ένα μύλο που το αλέθει σε λεπτή σκόνη, που ονομάζεται πάστα.</a:t>
            </a:r>
            <a:endParaRPr lang="el-GR" sz="2000" spc="-127" dirty="0">
              <a:latin typeface="Arial"/>
              <a:cs typeface="Arial"/>
            </a:endParaRPr>
          </a:p>
          <a:p>
            <a:pPr marL="253583" marR="133131" indent="-242057" algn="just">
              <a:lnSpc>
                <a:spcPts val="2723"/>
              </a:lnSpc>
              <a:spcBef>
                <a:spcPts val="454"/>
              </a:spcBef>
            </a:pPr>
            <a:r>
              <a:rPr lang="en-US" sz="2000" spc="-127" dirty="0">
                <a:latin typeface="Arial"/>
                <a:cs typeface="Arial"/>
              </a:rPr>
              <a:t>
</a:t>
            </a:r>
            <a:r>
              <a:rPr lang="el-GR" sz="2000" spc="-127" dirty="0">
                <a:latin typeface="Arial"/>
                <a:cs typeface="Arial"/>
              </a:rPr>
              <a:t>2.</a:t>
            </a:r>
            <a:r>
              <a:rPr lang="en-US" sz="2000" spc="-127" dirty="0" err="1">
                <a:solidFill>
                  <a:schemeClr val="accent6">
                    <a:lumMod val="75000"/>
                  </a:schemeClr>
                </a:solidFill>
                <a:latin typeface="Arial"/>
                <a:cs typeface="Arial"/>
              </a:rPr>
              <a:t>Υγρο</a:t>
            </a:r>
            <a:r>
              <a:rPr lang="en-US" sz="2000" spc="-127" dirty="0">
                <a:solidFill>
                  <a:schemeClr val="accent6">
                    <a:lumMod val="75000"/>
                  </a:schemeClr>
                </a:solidFill>
                <a:latin typeface="Arial"/>
                <a:cs typeface="Arial"/>
              </a:rPr>
              <a:t>ποίηση. </a:t>
            </a:r>
            <a:r>
              <a:rPr lang="en-US" sz="2000" spc="-127" dirty="0">
                <a:latin typeface="Arial"/>
                <a:cs typeface="Arial"/>
              </a:rPr>
              <a:t>Η πάστα αναμιγνύεται με νερό και α-αμυλάση, και στη συνέχεια περνάει μέσα από το φούρνο όπου το άμυλο υγροποιείται. Σε αυτό το στάδιο εφαρμόζεται θερμότητα για να επιτραπεί η υγροποίηση. Οι σόμπες χρησιμοποιούνται με μια φάση υψηλής θερμοκρασίας (120-150 βαθμούς Κελσίου) και μια χαμηλότερη περίοδο διατήρησης της θερμοκρασίας (95 βαθμούς Κελσίου). Οι υψηλές θερμοκρασίες μειώνουν τα επίπεδα των βακτηρίων στο μείγμα νερού.</a:t>
            </a:r>
            <a:endParaRPr sz="2000" dirty="0">
              <a:latin typeface="Arial"/>
              <a:cs typeface="Arial"/>
            </a:endParaRPr>
          </a:p>
        </p:txBody>
      </p:sp>
      <p:sp>
        <p:nvSpPr>
          <p:cNvPr id="13" name="object 13"/>
          <p:cNvSpPr txBox="1">
            <a:spLocks noGrp="1"/>
          </p:cNvSpPr>
          <p:nvPr>
            <p:ph type="title"/>
          </p:nvPr>
        </p:nvSpPr>
        <p:spPr>
          <a:xfrm>
            <a:off x="2668258" y="553922"/>
            <a:ext cx="6719687"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αιθανόλης 1° γενιάς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3" name="object 13"/>
          <p:cNvSpPr txBox="1">
            <a:spLocks noGrp="1"/>
          </p:cNvSpPr>
          <p:nvPr>
            <p:ph type="title"/>
          </p:nvPr>
        </p:nvSpPr>
        <p:spPr>
          <a:xfrm>
            <a:off x="2668258" y="553922"/>
            <a:ext cx="6719687"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αιθανόλης 1° γενιάς</a:t>
            </a:r>
          </a:p>
        </p:txBody>
      </p:sp>
      <p:sp>
        <p:nvSpPr>
          <p:cNvPr id="7" name="object 7"/>
          <p:cNvSpPr txBox="1">
            <a:spLocks noGrp="1"/>
          </p:cNvSpPr>
          <p:nvPr>
            <p:ph idx="1"/>
          </p:nvPr>
        </p:nvSpPr>
        <p:spPr>
          <a:xfrm>
            <a:off x="879566" y="1835774"/>
            <a:ext cx="10040983" cy="3274522"/>
          </a:xfrm>
          <a:prstGeom prst="rect">
            <a:avLst/>
          </a:prstGeom>
        </p:spPr>
        <p:txBody>
          <a:bodyPr vert="horz" wrap="square" lIns="0" tIns="57630" rIns="0" bIns="0" rtlCol="0">
            <a:spAutoFit/>
          </a:bodyPr>
          <a:lstStyle/>
          <a:p>
            <a:pPr marL="253583" marR="133131" indent="-242057" algn="just">
              <a:lnSpc>
                <a:spcPts val="2723"/>
              </a:lnSpc>
              <a:spcBef>
                <a:spcPts val="454"/>
              </a:spcBef>
              <a:buClr>
                <a:srgbClr val="000000"/>
              </a:buClr>
              <a:buAutoNum type="arabicPeriod" startAt="3"/>
              <a:tabLst>
                <a:tab pos="1023555" algn="l"/>
              </a:tabLst>
            </a:pPr>
            <a:r>
              <a:rPr lang="en-US" sz="2000" spc="-127" dirty="0">
                <a:solidFill>
                  <a:schemeClr val="accent6">
                    <a:lumMod val="75000"/>
                  </a:schemeClr>
                </a:solidFill>
                <a:latin typeface="Arial"/>
                <a:cs typeface="Arial"/>
              </a:rPr>
              <a:t>Σακχαροποίηση: </a:t>
            </a:r>
            <a:r>
              <a:rPr lang="en-US" sz="2000" spc="-127" dirty="0">
                <a:solidFill>
                  <a:schemeClr val="tx1"/>
                </a:solidFill>
                <a:latin typeface="Arial"/>
                <a:cs typeface="Arial"/>
              </a:rPr>
              <a:t>Το υδατικό μείγμα που βγαίνει από τη σόμπα ψύχεται και προστίθεται το δευτερογενές ένζυμο (γλυκοαμυλάση) για τη μετατροπή του υγροποιημένου αμύλου σε ζυμώσιμα σάκχαρα (δεξτρόζη).</a:t>
            </a:r>
            <a:endParaRPr lang="el-GR" sz="2000" spc="-127" dirty="0">
              <a:solidFill>
                <a:schemeClr val="tx1"/>
              </a:solidFill>
              <a:latin typeface="Arial"/>
              <a:cs typeface="Arial"/>
            </a:endParaRPr>
          </a:p>
          <a:p>
            <a:pPr marL="11526" marR="133131" indent="0" algn="just">
              <a:lnSpc>
                <a:spcPts val="2723"/>
              </a:lnSpc>
              <a:spcBef>
                <a:spcPts val="454"/>
              </a:spcBef>
              <a:buClr>
                <a:srgbClr val="000000"/>
              </a:buClr>
              <a:buNone/>
              <a:tabLst>
                <a:tab pos="1023555" algn="l"/>
              </a:tabLst>
            </a:pPr>
            <a:r>
              <a:rPr lang="en-US" sz="2000" spc="-127" dirty="0">
                <a:solidFill>
                  <a:schemeClr val="tx1"/>
                </a:solidFill>
                <a:latin typeface="Arial"/>
                <a:cs typeface="Arial"/>
              </a:rPr>
              <a:t>
</a:t>
            </a:r>
            <a:r>
              <a:rPr lang="el-GR" sz="2000" spc="-127" dirty="0">
                <a:solidFill>
                  <a:schemeClr val="tx1"/>
                </a:solidFill>
                <a:latin typeface="Arial"/>
                <a:cs typeface="Arial"/>
              </a:rPr>
              <a:t>4. </a:t>
            </a:r>
            <a:r>
              <a:rPr lang="en-US" sz="2000" spc="-127" dirty="0" err="1">
                <a:solidFill>
                  <a:schemeClr val="accent6">
                    <a:lumMod val="75000"/>
                  </a:schemeClr>
                </a:solidFill>
                <a:latin typeface="Arial"/>
                <a:cs typeface="Arial"/>
              </a:rPr>
              <a:t>Ζύμωση</a:t>
            </a:r>
            <a:r>
              <a:rPr lang="en-US" sz="2000" spc="-127" dirty="0">
                <a:solidFill>
                  <a:schemeClr val="accent6">
                    <a:lumMod val="75000"/>
                  </a:schemeClr>
                </a:solidFill>
                <a:latin typeface="Arial"/>
                <a:cs typeface="Arial"/>
              </a:rPr>
              <a:t>: </a:t>
            </a:r>
            <a:r>
              <a:rPr lang="en-US" sz="2000" spc="-127" dirty="0">
                <a:solidFill>
                  <a:schemeClr val="tx1"/>
                </a:solidFill>
                <a:latin typeface="Arial"/>
                <a:cs typeface="Arial"/>
              </a:rPr>
              <a:t>Η μαγιά προστίθεται στον πολτό για να ζυμώσει τα σάκχαρα σε αιθανόλη και διοξείδιο του άνθρακα. Χρησιμοποιώντας μια συνεχή διαδικασία, το μείγμα ζύμωσης περνά από διάφορους ζυμωτήρες μέχρι να ζυμωθεί πλήρως και να αφεθεί να ξεκουραστεί σε ένα τελικό λουτρό. Σε μια διεργασία παρτίδας, το μείγμα ζύμωσης παραμένει σε ένα ζυμωτήρα για περίπου 48 ώρες πριν αρχίσει η διαδικασία απόσταξης.</a:t>
            </a:r>
            <a:endParaRPr sz="2000" spc="-127" dirty="0">
              <a:solidFill>
                <a:schemeClr val="tx1"/>
              </a:solidFill>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715993" y="2236629"/>
            <a:ext cx="10461640" cy="1713785"/>
          </a:xfrm>
          <a:prstGeom prst="rect">
            <a:avLst/>
          </a:prstGeom>
        </p:spPr>
        <p:txBody>
          <a:bodyPr vert="horz" wrap="square" lIns="0" tIns="51291" rIns="0" bIns="0" rtlCol="0">
            <a:spAutoFit/>
          </a:bodyPr>
          <a:lstStyle/>
          <a:p>
            <a:pPr marL="253583" marR="4611" indent="-242057" algn="just">
              <a:lnSpc>
                <a:spcPct val="89700"/>
              </a:lnSpc>
              <a:spcBef>
                <a:spcPts val="404"/>
              </a:spcBef>
            </a:pPr>
            <a:r>
              <a:rPr sz="2000" dirty="0">
                <a:latin typeface="Arial"/>
                <a:cs typeface="Arial"/>
              </a:rPr>
              <a:t>5. </a:t>
            </a:r>
            <a:r>
              <a:rPr lang="it-IT" sz="2000" dirty="0" err="1">
                <a:solidFill>
                  <a:schemeClr val="accent6">
                    <a:lumMod val="75000"/>
                  </a:schemeClr>
                </a:solidFill>
                <a:latin typeface="Arial"/>
                <a:cs typeface="Arial"/>
              </a:rPr>
              <a:t>Απόσταξη</a:t>
            </a:r>
            <a:r>
              <a:rPr sz="2000" dirty="0">
                <a:latin typeface="Arial"/>
                <a:cs typeface="Arial"/>
              </a:rPr>
              <a:t>. </a:t>
            </a:r>
            <a:r>
              <a:rPr lang="en-US" sz="2000" dirty="0">
                <a:latin typeface="Arial"/>
                <a:cs typeface="Arial"/>
              </a:rPr>
              <a:t>Το ζυμωμένο μείγμα, που τώρα ονομάζεται μπύρα, περιέχει περίπου 10% αλκοόλη συν όλα τα μη ζυμώσιμα στερεά από τη ζύμη και τα σιτηρά. Το μείγμα διοχετεύεται με αντλία σε ένα σύστημα απόσταξης συνεχούς λειτουργίας, πολλαπλών στηλών, στο οποίο η αλκοόλη εξάγεται από τα στερεά και το νερό. Η αλκοόλη εξέρχεται από την κορυφή της τελικής στήλης με καθαρότητα περίπου 96% και το υπόλειμμα μεταφέρεται από τη βάση της στήλης στο συμπαράγωγο.</a:t>
            </a:r>
            <a:endParaRPr sz="2000" dirty="0">
              <a:latin typeface="Arial"/>
              <a:cs typeface="Arial"/>
            </a:endParaRPr>
          </a:p>
        </p:txBody>
      </p:sp>
      <p:sp>
        <p:nvSpPr>
          <p:cNvPr id="13" name="object 13"/>
          <p:cNvSpPr txBox="1">
            <a:spLocks noGrp="1"/>
          </p:cNvSpPr>
          <p:nvPr>
            <p:ph type="title"/>
          </p:nvPr>
        </p:nvSpPr>
        <p:spPr>
          <a:xfrm>
            <a:off x="2668258" y="553922"/>
            <a:ext cx="6719687"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αιθανόλης 1° γενιάς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1018903" y="1844663"/>
            <a:ext cx="9699871" cy="2646793"/>
          </a:xfrm>
          <a:prstGeom prst="rect">
            <a:avLst/>
          </a:prstGeom>
        </p:spPr>
        <p:txBody>
          <a:bodyPr vert="horz" wrap="square" lIns="0" tIns="50715" rIns="0" bIns="0" rtlCol="0">
            <a:spAutoFit/>
          </a:bodyPr>
          <a:lstStyle/>
          <a:p>
            <a:pPr marL="253583" marR="265686" indent="-242057" algn="just">
              <a:lnSpc>
                <a:spcPct val="89800"/>
              </a:lnSpc>
              <a:spcBef>
                <a:spcPts val="399"/>
              </a:spcBef>
              <a:buClr>
                <a:srgbClr val="000000"/>
              </a:buClr>
              <a:buAutoNum type="arabicPeriod" startAt="6"/>
              <a:tabLst>
                <a:tab pos="306029" algn="l"/>
              </a:tabLst>
            </a:pPr>
            <a:r>
              <a:rPr lang="el-GR" sz="2000" dirty="0">
                <a:solidFill>
                  <a:schemeClr val="accent6">
                    <a:lumMod val="75000"/>
                  </a:schemeClr>
                </a:solidFill>
                <a:latin typeface="Arial"/>
                <a:cs typeface="Arial"/>
              </a:rPr>
              <a:t>Αφυδάτωση</a:t>
            </a:r>
            <a:r>
              <a:rPr sz="2000" dirty="0">
                <a:latin typeface="Arial"/>
                <a:cs typeface="Arial"/>
              </a:rPr>
              <a:t>. </a:t>
            </a:r>
            <a:r>
              <a:rPr lang="en-US" sz="2000" dirty="0">
                <a:latin typeface="Arial"/>
                <a:cs typeface="Arial"/>
              </a:rPr>
              <a:t>Η αλκοόλη από την κορυφή της στήλης διέρχεται από ένα σύστημα αφυδάτωσης όπου αφαιρείται το υπόλοιπο νερό. Τα περισσότερα εργοστάσια χρησιμοποιούν μοριακά κόσκινα για να αποκλείσουν την τελευταία ποσότητα νερού στην αιθανόλη. Το προϊόν της αλκοόλης σε αυτό το στάδιο ονομάζεται άνυδρη αιθανόλη (καθαρή, χωρίς νερό).</a:t>
            </a:r>
            <a:endParaRPr lang="el-GR" sz="2000" dirty="0">
              <a:latin typeface="Arial"/>
              <a:cs typeface="Arial"/>
            </a:endParaRPr>
          </a:p>
          <a:p>
            <a:pPr marL="253583" marR="265686" indent="-242057" algn="just">
              <a:lnSpc>
                <a:spcPct val="89800"/>
              </a:lnSpc>
              <a:spcBef>
                <a:spcPts val="399"/>
              </a:spcBef>
              <a:buClr>
                <a:srgbClr val="000000"/>
              </a:buClr>
              <a:buAutoNum type="arabicPeriod" startAt="6"/>
              <a:tabLst>
                <a:tab pos="306029" algn="l"/>
              </a:tabLst>
            </a:pPr>
            <a:endParaRPr lang="en-US" sz="2000" dirty="0">
              <a:latin typeface="Arial"/>
              <a:cs typeface="Arial"/>
            </a:endParaRPr>
          </a:p>
          <a:p>
            <a:pPr marL="253583" marR="265686" indent="-242057" algn="just">
              <a:lnSpc>
                <a:spcPct val="89800"/>
              </a:lnSpc>
              <a:spcBef>
                <a:spcPts val="399"/>
              </a:spcBef>
              <a:buClr>
                <a:srgbClr val="000000"/>
              </a:buClr>
              <a:buAutoNum type="arabicPeriod" startAt="6"/>
              <a:tabLst>
                <a:tab pos="306029" algn="l"/>
              </a:tabLst>
            </a:pPr>
            <a:r>
              <a:rPr lang="el-GR" sz="2000" dirty="0">
                <a:solidFill>
                  <a:schemeClr val="accent6">
                    <a:lumMod val="75000"/>
                  </a:schemeClr>
                </a:solidFill>
                <a:latin typeface="Arial"/>
                <a:cs typeface="Arial"/>
              </a:rPr>
              <a:t>Μετουσίωση</a:t>
            </a:r>
            <a:r>
              <a:rPr sz="2000" dirty="0">
                <a:latin typeface="Arial"/>
                <a:cs typeface="Arial"/>
              </a:rPr>
              <a:t>. </a:t>
            </a:r>
            <a:r>
              <a:rPr lang="en-US" sz="2000" dirty="0">
                <a:latin typeface="Arial"/>
                <a:cs typeface="Arial"/>
              </a:rPr>
              <a:t>Η αιθανόλη που θα χρησιμοποιηθεί για καύσιμο πρέπει να μετουσιωθεί ή να γίνει ακατάλληλη για κατανάλωση με μικρή ποσότητα βενζίνης (2-5%).</a:t>
            </a:r>
            <a:endParaRPr sz="2000" dirty="0">
              <a:latin typeface="Arial"/>
              <a:cs typeface="Arial"/>
            </a:endParaRPr>
          </a:p>
        </p:txBody>
      </p:sp>
      <p:sp>
        <p:nvSpPr>
          <p:cNvPr id="13" name="object 13"/>
          <p:cNvSpPr txBox="1">
            <a:spLocks noGrp="1"/>
          </p:cNvSpPr>
          <p:nvPr>
            <p:ph type="title"/>
          </p:nvPr>
        </p:nvSpPr>
        <p:spPr>
          <a:xfrm>
            <a:off x="2668258" y="553922"/>
            <a:ext cx="6719687"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αιθανόλης 1° γενιάς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39F13-674A-4327-AB14-09EED1D8CA5B}"/>
              </a:ext>
            </a:extLst>
          </p:cNvPr>
          <p:cNvSpPr>
            <a:spLocks noGrp="1"/>
          </p:cNvSpPr>
          <p:nvPr>
            <p:ph type="ctrTitle"/>
          </p:nvPr>
        </p:nvSpPr>
        <p:spPr>
          <a:xfrm>
            <a:off x="3587114" y="547841"/>
            <a:ext cx="4263887" cy="618230"/>
          </a:xfrm>
        </p:spPr>
        <p:txBody>
          <a:bodyPr>
            <a:normAutofit fontScale="90000"/>
          </a:bodyPr>
          <a:lstStyle/>
          <a:p>
            <a:r>
              <a:rPr lang="it-IT" sz="4000" dirty="0" err="1"/>
              <a:t>Εισαγωγ</a:t>
            </a:r>
            <a:r>
              <a:rPr lang="it-IT" sz="4000" dirty="0"/>
              <a:t>ή </a:t>
            </a:r>
          </a:p>
        </p:txBody>
      </p:sp>
      <p:sp>
        <p:nvSpPr>
          <p:cNvPr id="3" name="Sottotitolo 2">
            <a:extLst>
              <a:ext uri="{FF2B5EF4-FFF2-40B4-BE49-F238E27FC236}">
                <a16:creationId xmlns:a16="http://schemas.microsoft.com/office/drawing/2014/main" id="{8E2CC577-7647-4194-95D6-59B62A90178D}"/>
              </a:ext>
            </a:extLst>
          </p:cNvPr>
          <p:cNvSpPr>
            <a:spLocks noGrp="1"/>
          </p:cNvSpPr>
          <p:nvPr>
            <p:ph type="subTitle" idx="1"/>
          </p:nvPr>
        </p:nvSpPr>
        <p:spPr>
          <a:xfrm>
            <a:off x="576324" y="1518408"/>
            <a:ext cx="11039351" cy="4704352"/>
          </a:xfrm>
        </p:spPr>
        <p:txBody>
          <a:bodyPr>
            <a:normAutofit/>
          </a:bodyPr>
          <a:lstStyle/>
          <a:p>
            <a:pPr algn="just"/>
            <a:r>
              <a:rPr lang="en-GB" sz="2000" dirty="0"/>
              <a:t>Σε μια εποχή που χαρακτηρίζεται από αυξανόμενες περιβαλλοντικές ανησυχίες και επείγουσα ζήτηση για βιώσιμες ενεργειακές λύσεις, η βιοενέργεια αποτελεί μια πολλά υποσχόμενη απάντηση στο σημείο τομής των ανανεώσιμων πηγών ενέργειας και της γεωργίας.</a:t>
            </a:r>
          </a:p>
          <a:p>
            <a:pPr algn="just"/>
            <a:endParaRPr lang="en-GB" sz="2000" dirty="0"/>
          </a:p>
          <a:p>
            <a:pPr algn="just"/>
            <a:r>
              <a:rPr lang="en-GB" sz="2000" dirty="0"/>
              <a:t>Η βιοενέργεια περιλαμβάνει ένα φάσμα μορφών ενέργειας που προέρχονται από οργανικά υλικά, κυρίως βιολογικούς πόρους όπως τα φυτά και η βιομάζα, με στόχο την παραγωγή ηλεκτρικής ενέργειας και θερμότητας. Ένα θεμελιώδες στοιχείο στην παραγωγή βιοενέργειας περιστρέφεται γύρω από την καλλιέργεια ειδικών ενεργειακών καλλιεργειών.</a:t>
            </a:r>
          </a:p>
          <a:p>
            <a:pPr algn="just"/>
            <a:endParaRPr lang="en-GB" sz="2000" dirty="0"/>
          </a:p>
          <a:p>
            <a:pPr algn="just"/>
            <a:r>
              <a:rPr lang="en-GB" sz="2000" dirty="0"/>
              <a:t> Οι καλλιέργειες αυτές καλλιεργούνται σκόπιμα με αποκλειστικό σκοπό την παραγωγή ενέργειας σε διάφορες μορφές, συμπεριλαμβανομένης της ηλεκτρικής ενέργειας, της θερμότητας και των βιοκαυσίμων. Η καλλιέργεια ενεργειακών καλλιεργειών διαδραματίζει καθοριστικό ρόλο στον τομέα της βιοενέργειας, παρέχοντας μια φιλική προς το περιβάλλον και οικονομικά βιώσιμη εναλλακτική λύση στα παραδοσιακά ορυκτά καύσιμα.</a:t>
            </a:r>
            <a:endParaRPr lang="it-IT" sz="2000" dirty="0"/>
          </a:p>
          <a:p>
            <a:endParaRPr lang="it-IT" sz="800" dirty="0"/>
          </a:p>
        </p:txBody>
      </p:sp>
    </p:spTree>
    <p:extLst>
      <p:ext uri="{BB962C8B-B14F-4D97-AF65-F5344CB8AC3E}">
        <p14:creationId xmlns:p14="http://schemas.microsoft.com/office/powerpoint/2010/main" val="23637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3" name="object 13"/>
          <p:cNvSpPr txBox="1">
            <a:spLocks noGrp="1"/>
          </p:cNvSpPr>
          <p:nvPr>
            <p:ph type="title"/>
          </p:nvPr>
        </p:nvSpPr>
        <p:spPr>
          <a:xfrm>
            <a:off x="2668258" y="553922"/>
            <a:ext cx="6719687"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αιθανόλης 1° γενιάς</a:t>
            </a:r>
          </a:p>
        </p:txBody>
      </p:sp>
      <p:sp>
        <p:nvSpPr>
          <p:cNvPr id="7" name="object 7"/>
          <p:cNvSpPr txBox="1">
            <a:spLocks noGrp="1"/>
          </p:cNvSpPr>
          <p:nvPr>
            <p:ph idx="1"/>
          </p:nvPr>
        </p:nvSpPr>
        <p:spPr>
          <a:xfrm>
            <a:off x="836023" y="2491757"/>
            <a:ext cx="10027150" cy="1825408"/>
          </a:xfrm>
          <a:prstGeom prst="rect">
            <a:avLst/>
          </a:prstGeom>
        </p:spPr>
        <p:txBody>
          <a:bodyPr vert="horz" wrap="square" lIns="0" tIns="57630" rIns="0" bIns="0" rtlCol="0">
            <a:spAutoFit/>
          </a:bodyPr>
          <a:lstStyle/>
          <a:p>
            <a:pPr marL="728476" marR="4611" indent="0" algn="just">
              <a:lnSpc>
                <a:spcPts val="2723"/>
              </a:lnSpc>
              <a:spcBef>
                <a:spcPts val="454"/>
              </a:spcBef>
              <a:buNone/>
            </a:pPr>
            <a:r>
              <a:rPr sz="2000" dirty="0">
                <a:solidFill>
                  <a:schemeClr val="tx1"/>
                </a:solidFill>
                <a:latin typeface="Arial"/>
                <a:cs typeface="Arial"/>
              </a:rPr>
              <a:t>8. </a:t>
            </a:r>
            <a:r>
              <a:rPr lang="it-IT" sz="2000" dirty="0">
                <a:solidFill>
                  <a:schemeClr val="accent6">
                    <a:lumMod val="75000"/>
                  </a:schemeClr>
                </a:solidFill>
                <a:latin typeface="Arial"/>
                <a:cs typeface="Arial"/>
              </a:rPr>
              <a:t>Υποπροϊόντα</a:t>
            </a:r>
            <a:r>
              <a:rPr lang="it-IT" sz="2000" dirty="0">
                <a:solidFill>
                  <a:schemeClr val="tx1"/>
                </a:solidFill>
                <a:latin typeface="Arial"/>
                <a:cs typeface="Arial"/>
              </a:rPr>
              <a:t>.</a:t>
            </a:r>
            <a:r>
              <a:rPr sz="2000" dirty="0">
                <a:solidFill>
                  <a:schemeClr val="accent6">
                    <a:lumMod val="75000"/>
                  </a:schemeClr>
                </a:solidFill>
                <a:latin typeface="Arial"/>
                <a:cs typeface="Arial"/>
              </a:rPr>
              <a:t> </a:t>
            </a:r>
            <a:r>
              <a:rPr lang="en-US" sz="2000" dirty="0">
                <a:solidFill>
                  <a:schemeClr val="tx1"/>
                </a:solidFill>
                <a:latin typeface="Arial"/>
                <a:cs typeface="Arial"/>
              </a:rPr>
              <a:t>Υπάρχουν δύο κύρια παραπροϊόντα που παράγονται κατά την παραγωγή αιθανόλης: το σιτάρι και το διοξείδιο του άνθρακα από τους αποστακτήρες.
Το σιτάρι των αποσταγματοποιών, είτε χρησιμοποιείται υγρό είτε ξηρό, είναι μια εξαιρετικά θρεπτική ζωοτροφή για τα ζώα.</a:t>
            </a:r>
            <a:endParaRPr sz="2000" dirty="0">
              <a:solidFill>
                <a:schemeClr val="tx1"/>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2668258" y="774989"/>
            <a:ext cx="7128885" cy="589728"/>
          </a:xfrm>
          <a:prstGeom prst="rect">
            <a:avLst/>
          </a:prstGeom>
        </p:spPr>
        <p:txBody>
          <a:bodyPr vert="horz" wrap="square" lIns="0" tIns="32273" rIns="0" bIns="0" rtlCol="0" anchor="ctr">
            <a:spAutoFit/>
          </a:bodyPr>
          <a:lstStyle/>
          <a:p>
            <a:pPr marL="2223466" marR="4611" indent="-2212516" algn="ctr">
              <a:lnSpc>
                <a:spcPts val="4720"/>
              </a:lnSpc>
              <a:spcBef>
                <a:spcPts val="254"/>
              </a:spcBef>
            </a:pPr>
            <a:r>
              <a:rPr sz="3600" dirty="0"/>
              <a:t>Παραγωγή </a:t>
            </a:r>
            <a:r>
              <a:rPr sz="3600" dirty="0" err="1"/>
              <a:t>αιθανόλης </a:t>
            </a:r>
            <a:r>
              <a:rPr sz="3600" dirty="0"/>
              <a:t>1° γενιάς</a:t>
            </a:r>
          </a:p>
        </p:txBody>
      </p:sp>
      <p:pic>
        <p:nvPicPr>
          <p:cNvPr id="12" name="object 12"/>
          <p:cNvPicPr/>
          <p:nvPr/>
        </p:nvPicPr>
        <p:blipFill>
          <a:blip r:embed="rId2"/>
          <a:stretch>
            <a:fillRect/>
          </a:stretch>
        </p:blipFill>
        <p:spPr>
          <a:xfrm>
            <a:off x="1485829" y="1793420"/>
            <a:ext cx="6400293" cy="4197289"/>
          </a:xfrm>
          <a:prstGeom prst="rect">
            <a:avLst/>
          </a:prstGeom>
        </p:spPr>
      </p:pic>
      <p:sp>
        <p:nvSpPr>
          <p:cNvPr id="3" name="CasellaDiTesto 2">
            <a:extLst>
              <a:ext uri="{FF2B5EF4-FFF2-40B4-BE49-F238E27FC236}">
                <a16:creationId xmlns:a16="http://schemas.microsoft.com/office/drawing/2014/main" id="{3163519C-E9C7-451E-B316-5C632DC5D45C}"/>
              </a:ext>
            </a:extLst>
          </p:cNvPr>
          <p:cNvSpPr txBox="1"/>
          <p:nvPr/>
        </p:nvSpPr>
        <p:spPr>
          <a:xfrm>
            <a:off x="8005313" y="2767280"/>
            <a:ext cx="3140015" cy="1323439"/>
          </a:xfrm>
          <a:prstGeom prst="rect">
            <a:avLst/>
          </a:prstGeom>
          <a:noFill/>
        </p:spPr>
        <p:txBody>
          <a:bodyPr wrap="square" rtlCol="0">
            <a:spAutoFit/>
          </a:bodyPr>
          <a:lstStyle/>
          <a:p>
            <a:pPr algn="just"/>
            <a:r>
              <a:rPr lang="en-US" sz="1000" b="1" dirty="0"/>
              <a:t>Σχήμα: </a:t>
            </a:r>
            <a:r>
              <a:rPr lang="en-US" sz="1000" dirty="0"/>
              <a:t>α Εισαγωγή νέων πρώτων υλών. β Παραγωγή βιοαιθανόλης δεύτερης γενιάς από βαγάσση. γ Επιλογή νέων στελεχών ζύμης πιο προσαρμοσμένων στις στρεσογόνες συνθήκες των βιομηχανικών ζυμώσεων. δ Επιμόλυνση από βακτήρια και ζύμες κατά τη διαδικασία ζύμωσης με ανακύκλωση των κυττάρων. ε Μείωση του όγκου </a:t>
            </a:r>
            <a:r>
              <a:rPr lang="en-US" sz="1000" dirty="0" err="1"/>
              <a:t>της</a:t>
            </a:r>
            <a:r>
              <a:rPr lang="en-US" sz="1000" dirty="0"/>
              <a:t> β</a:t>
            </a:r>
            <a:r>
              <a:rPr lang="en-US" sz="1000" dirty="0" err="1"/>
              <a:t>ινάσσας.</a:t>
            </a:r>
          </a:p>
          <a:p>
            <a:pPr algn="just"/>
            <a:r>
              <a:rPr lang="en-US" sz="1000" dirty="0"/>
              <a:t>(Πηγή: </a:t>
            </a:r>
            <a:r>
              <a:rPr lang="it-IT" sz="1000" dirty="0" err="1"/>
              <a:t>Amorim</a:t>
            </a:r>
            <a:r>
              <a:rPr lang="it-IT" sz="1000" dirty="0"/>
              <a:t>, et al., 2011)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12" name="object 12"/>
          <p:cNvPicPr/>
          <p:nvPr/>
        </p:nvPicPr>
        <p:blipFill rotWithShape="1">
          <a:blip r:embed="rId2" cstate="print"/>
          <a:srcRect b="8979"/>
          <a:stretch/>
        </p:blipFill>
        <p:spPr>
          <a:xfrm>
            <a:off x="1750479" y="2176898"/>
            <a:ext cx="8291551" cy="2915220"/>
          </a:xfrm>
          <a:prstGeom prst="rect">
            <a:avLst/>
          </a:prstGeom>
        </p:spPr>
      </p:pic>
      <p:sp>
        <p:nvSpPr>
          <p:cNvPr id="3" name="object 11">
            <a:extLst>
              <a:ext uri="{FF2B5EF4-FFF2-40B4-BE49-F238E27FC236}">
                <a16:creationId xmlns:a16="http://schemas.microsoft.com/office/drawing/2014/main" id="{93621125-020D-24A1-6113-19764F8853F1}"/>
              </a:ext>
            </a:extLst>
          </p:cNvPr>
          <p:cNvSpPr txBox="1">
            <a:spLocks/>
          </p:cNvSpPr>
          <p:nvPr/>
        </p:nvSpPr>
        <p:spPr>
          <a:xfrm>
            <a:off x="2339828" y="451990"/>
            <a:ext cx="7506894" cy="1230930"/>
          </a:xfrm>
          <a:prstGeom prst="rect">
            <a:avLst/>
          </a:prstGeom>
        </p:spPr>
        <p:txBody>
          <a:bodyPr vert="horz" wrap="square" lIns="0" tIns="32273" rIns="0" bIns="0" rtlCol="0" anchor="ctr">
            <a:spAutoFit/>
          </a:bodyPr>
          <a:lstStyle>
            <a:lvl1pPr algn="l" defTabSz="914400" rtl="0" eaLnBrk="1" latinLnBrk="0" hangingPunct="1">
              <a:lnSpc>
                <a:spcPct val="90000"/>
              </a:lnSpc>
              <a:spcBef>
                <a:spcPct val="0"/>
              </a:spcBef>
              <a:buNone/>
              <a:defRPr lang="it-IT" sz="3993" b="1" i="0" kern="1200">
                <a:solidFill>
                  <a:srgbClr val="008000"/>
                </a:solidFill>
                <a:latin typeface="Arial"/>
                <a:ea typeface="+mj-ea"/>
                <a:cs typeface="Arial"/>
              </a:defRPr>
            </a:lvl1pPr>
          </a:lstStyle>
          <a:p>
            <a:pPr marL="2223466" marR="4611" indent="-2212516" algn="ctr">
              <a:lnSpc>
                <a:spcPts val="4720"/>
              </a:lnSpc>
              <a:spcBef>
                <a:spcPts val="254"/>
              </a:spcBef>
            </a:pPr>
            <a:r>
              <a:rPr lang="el-GR" sz="3600" dirty="0"/>
              <a:t>Παραγωγή αιθανόλης 1° γενιάς</a:t>
            </a:r>
          </a:p>
          <a:p>
            <a:pPr marL="2223466" marR="4611" indent="-2212516" algn="ctr">
              <a:lnSpc>
                <a:spcPts val="4720"/>
              </a:lnSpc>
              <a:spcBef>
                <a:spcPts val="254"/>
              </a:spcBef>
            </a:pPr>
            <a:r>
              <a:rPr lang="el-GR" sz="3600" dirty="0"/>
              <a:t>Εφοδιαστική Αλυσίδα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12"/>
          <p:cNvSpPr txBox="1">
            <a:spLocks noGrp="1"/>
          </p:cNvSpPr>
          <p:nvPr>
            <p:ph type="title"/>
          </p:nvPr>
        </p:nvSpPr>
        <p:spPr>
          <a:xfrm>
            <a:off x="1786538" y="610546"/>
            <a:ext cx="9543570"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Μετατροπή κυτταρινικής βιομάζας σε αιθανόλη</a:t>
            </a:r>
          </a:p>
        </p:txBody>
      </p:sp>
      <p:sp>
        <p:nvSpPr>
          <p:cNvPr id="106" name="object 106"/>
          <p:cNvSpPr txBox="1">
            <a:spLocks noGrp="1"/>
          </p:cNvSpPr>
          <p:nvPr>
            <p:ph idx="1"/>
          </p:nvPr>
        </p:nvSpPr>
        <p:spPr>
          <a:xfrm>
            <a:off x="914400" y="2054741"/>
            <a:ext cx="10249989" cy="3416329"/>
          </a:xfrm>
          <a:prstGeom prst="rect">
            <a:avLst/>
          </a:prstGeom>
        </p:spPr>
        <p:txBody>
          <a:bodyPr vert="horz" wrap="square" lIns="0" tIns="542299" rIns="0" bIns="0" rtlCol="0">
            <a:spAutoFit/>
          </a:bodyPr>
          <a:lstStyle/>
          <a:p>
            <a:pPr marL="349830" marR="4611" indent="-172898" algn="just">
              <a:lnSpc>
                <a:spcPct val="100000"/>
              </a:lnSpc>
              <a:spcBef>
                <a:spcPts val="91"/>
              </a:spcBef>
            </a:pPr>
            <a:r>
              <a:rPr sz="2000" dirty="0"/>
              <a:t>Το μεγαλύτερο μέρος της φυτικής ύλης δεν αποτελείται από ζάχαρη ή άμυλο, αλλά από </a:t>
            </a:r>
            <a:r>
              <a:rPr sz="2000" dirty="0">
                <a:solidFill>
                  <a:srgbClr val="008000"/>
                </a:solidFill>
              </a:rPr>
              <a:t>κυτταρίνη</a:t>
            </a:r>
            <a:r>
              <a:rPr sz="2000" dirty="0"/>
              <a:t>, </a:t>
            </a:r>
            <a:r>
              <a:rPr sz="2000" dirty="0">
                <a:solidFill>
                  <a:srgbClr val="008000"/>
                </a:solidFill>
              </a:rPr>
              <a:t>ημικυτταρίνη </a:t>
            </a:r>
            <a:r>
              <a:rPr sz="2000" dirty="0"/>
              <a:t>και </a:t>
            </a:r>
            <a:r>
              <a:rPr sz="2000" dirty="0">
                <a:solidFill>
                  <a:srgbClr val="008000"/>
                </a:solidFill>
              </a:rPr>
              <a:t>λιγνίνη</a:t>
            </a:r>
            <a:r>
              <a:rPr sz="2000" dirty="0"/>
              <a:t>. Το πράσινο μέρος ενός φυτού αποτελείται σχεδόν εξ ολοκλήρου από αυτές τις τρεις ουσίες.</a:t>
            </a:r>
            <a:endParaRPr lang="el-GR" sz="2000" dirty="0"/>
          </a:p>
          <a:p>
            <a:pPr marL="349830" marR="4611" indent="-172898" algn="just">
              <a:lnSpc>
                <a:spcPct val="100000"/>
              </a:lnSpc>
              <a:spcBef>
                <a:spcPts val="91"/>
              </a:spcBef>
            </a:pPr>
            <a:endParaRPr sz="2000" dirty="0"/>
          </a:p>
          <a:p>
            <a:pPr marL="349830" marR="4611" indent="-172898" algn="just">
              <a:lnSpc>
                <a:spcPts val="2106"/>
              </a:lnSpc>
              <a:spcBef>
                <a:spcPts val="563"/>
              </a:spcBef>
            </a:pPr>
            <a:r>
              <a:rPr sz="2000" dirty="0"/>
              <a:t>Η κυτταρίνη και η ημικυτταρίνη μπορούν να μετατραπούν σε αλκοόλη μετατρέποντάς τες πρώτα σε ζάχαρη (η λιγνίνη δεν μπορεί).</a:t>
            </a:r>
            <a:endParaRPr lang="el-GR" sz="2000" dirty="0"/>
          </a:p>
          <a:p>
            <a:pPr marL="349830" marR="4611" indent="-172898" algn="just">
              <a:lnSpc>
                <a:spcPts val="2106"/>
              </a:lnSpc>
              <a:spcBef>
                <a:spcPts val="563"/>
              </a:spcBef>
            </a:pPr>
            <a:endParaRPr sz="2000" dirty="0"/>
          </a:p>
          <a:p>
            <a:pPr marL="349830" marR="4611" indent="-172898" algn="just">
              <a:lnSpc>
                <a:spcPct val="100800"/>
              </a:lnSpc>
              <a:spcBef>
                <a:spcPts val="363"/>
              </a:spcBef>
            </a:pPr>
            <a:r>
              <a:rPr sz="2000" dirty="0"/>
              <a:t>Η διαδικασία, ωστόσο, είναι πιο περίπλοκη από τη μετατροπή του αμύλου σε σάκχαρα και στη συνέχεια σε αλκοόλη.</a:t>
            </a:r>
          </a:p>
        </p:txBody>
      </p:sp>
      <p:sp>
        <p:nvSpPr>
          <p:cNvPr id="113" name="object 113"/>
          <p:cNvSpPr txBox="1"/>
          <p:nvPr/>
        </p:nvSpPr>
        <p:spPr>
          <a:xfrm>
            <a:off x="5312643" y="1176182"/>
            <a:ext cx="2491360"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Παραγωγή</a:t>
            </a:r>
            <a:endParaRPr sz="36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349979" y="454157"/>
            <a:ext cx="7421038" cy="565636"/>
          </a:xfrm>
          <a:prstGeom prst="rect">
            <a:avLst/>
          </a:prstGeom>
        </p:spPr>
        <p:txBody>
          <a:bodyPr vert="horz" wrap="square" lIns="0" tIns="11526" rIns="0" bIns="0" rtlCol="0" anchor="ctr">
            <a:spAutoFit/>
          </a:bodyPr>
          <a:lstStyle/>
          <a:p>
            <a:pPr marL="11527" algn="ctr">
              <a:lnSpc>
                <a:spcPct val="100000"/>
              </a:lnSpc>
              <a:spcBef>
                <a:spcPts val="91"/>
              </a:spcBef>
            </a:pPr>
            <a:r>
              <a:rPr sz="3600" dirty="0"/>
              <a:t>Κυτταρική βιομάζα</a:t>
            </a:r>
            <a:r>
              <a:rPr lang="el-GR" sz="3600" dirty="0"/>
              <a:t> </a:t>
            </a:r>
            <a:r>
              <a:rPr sz="3600" dirty="0"/>
              <a:t>σε</a:t>
            </a:r>
            <a:r>
              <a:rPr lang="el-GR" sz="3600" dirty="0"/>
              <a:t> </a:t>
            </a:r>
            <a:r>
              <a:rPr sz="3600" dirty="0"/>
              <a:t>αιθανόλη</a:t>
            </a:r>
          </a:p>
        </p:txBody>
      </p:sp>
      <p:pic>
        <p:nvPicPr>
          <p:cNvPr id="112" name="object 112"/>
          <p:cNvPicPr/>
          <p:nvPr/>
        </p:nvPicPr>
        <p:blipFill>
          <a:blip r:embed="rId2" cstate="print"/>
          <a:stretch>
            <a:fillRect/>
          </a:stretch>
        </p:blipFill>
        <p:spPr>
          <a:xfrm>
            <a:off x="2171537" y="1270407"/>
            <a:ext cx="7843475" cy="516366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95070" y="1668587"/>
            <a:ext cx="11552792" cy="4689522"/>
          </a:xfrm>
          <a:prstGeom prst="rect">
            <a:avLst/>
          </a:prstGeom>
        </p:spPr>
        <p:txBody>
          <a:bodyPr vert="horz" wrap="square" lIns="0" tIns="11526" rIns="0" bIns="0" rtlCol="0">
            <a:spAutoFit/>
          </a:bodyPr>
          <a:lstStyle/>
          <a:p>
            <a:pPr marL="184424" marR="13255" indent="-172898" algn="just">
              <a:spcBef>
                <a:spcPts val="91"/>
              </a:spcBef>
            </a:pPr>
            <a:r>
              <a:rPr sz="2000" dirty="0">
                <a:latin typeface="Arial"/>
                <a:cs typeface="Arial"/>
              </a:rPr>
              <a:t>Υπάρχουν πολλά δυνητικά σημαντικά οφέλη από την ανάπτυξη μιας βιώσιμης και εμπορικής διεργασίας κυτταρινικής αιθανόλης:</a:t>
            </a:r>
            <a:endParaRPr lang="el-GR" sz="2000" dirty="0">
              <a:latin typeface="Arial"/>
              <a:cs typeface="Arial"/>
            </a:endParaRPr>
          </a:p>
          <a:p>
            <a:pPr marL="184424" marR="13255" indent="-172898" algn="just">
              <a:spcBef>
                <a:spcPts val="91"/>
              </a:spcBef>
            </a:pPr>
            <a:endParaRPr sz="2000" dirty="0">
              <a:latin typeface="Arial"/>
              <a:cs typeface="Arial"/>
            </a:endParaRPr>
          </a:p>
          <a:p>
            <a:pPr marL="184424" marR="4611" indent="-172898" algn="just">
              <a:lnSpc>
                <a:spcPct val="98300"/>
              </a:lnSpc>
              <a:spcBef>
                <a:spcPts val="472"/>
              </a:spcBef>
              <a:buClr>
                <a:srgbClr val="D16349"/>
              </a:buClr>
              <a:buSzPct val="95000"/>
              <a:buFont typeface="Wingdings"/>
              <a:buChar char=""/>
              <a:tabLst>
                <a:tab pos="217850" algn="l"/>
              </a:tabLst>
            </a:pPr>
            <a:r>
              <a:rPr sz="2000" dirty="0">
                <a:latin typeface="Arial"/>
                <a:cs typeface="Arial"/>
              </a:rPr>
              <a:t>Πρόσβαση σε ένα πολύ ευρύτερο φάσμα δυνητικών πρώτων υλών (συμπεριλαμβανομένων των αποβλήτων κυτταρινικών υλικών και των ειδικών κυτταρινικών καλλιεργειών, όπως τα χόρτα και τα δέντρα), ανοίγοντας την πόρτα σε πολύ μεγαλύτερα επίπεδα παραγωγής αιθανόλης.</a:t>
            </a:r>
            <a:endParaRPr lang="el-GR" sz="2000" dirty="0">
              <a:latin typeface="Arial"/>
              <a:cs typeface="Arial"/>
            </a:endParaRPr>
          </a:p>
          <a:p>
            <a:pPr marL="184424" marR="4611" indent="-172898" algn="just">
              <a:lnSpc>
                <a:spcPct val="98300"/>
              </a:lnSpc>
              <a:spcBef>
                <a:spcPts val="472"/>
              </a:spcBef>
              <a:buClr>
                <a:srgbClr val="D16349"/>
              </a:buClr>
              <a:buSzPct val="95000"/>
              <a:buFont typeface="Wingdings"/>
              <a:buChar char=""/>
              <a:tabLst>
                <a:tab pos="217850" algn="l"/>
              </a:tabLst>
            </a:pPr>
            <a:endParaRPr sz="2000" dirty="0">
              <a:latin typeface="Arial"/>
              <a:cs typeface="Arial"/>
            </a:endParaRPr>
          </a:p>
          <a:p>
            <a:pPr marL="217275" indent="-206324" algn="just">
              <a:spcBef>
                <a:spcPts val="436"/>
              </a:spcBef>
              <a:buClr>
                <a:srgbClr val="D16349"/>
              </a:buClr>
              <a:buSzPct val="95000"/>
              <a:buFont typeface="Wingdings"/>
              <a:buChar char=""/>
              <a:tabLst>
                <a:tab pos="217850" algn="l"/>
              </a:tabLst>
            </a:pPr>
            <a:r>
              <a:rPr sz="2000" dirty="0">
                <a:latin typeface="Arial"/>
                <a:cs typeface="Arial"/>
              </a:rPr>
              <a:t>Μεγαλύτερη αποφυγή συγκρούσεων με τη χρήση γης για την παραγωγή τροφίμων και ζωοτροφών.</a:t>
            </a:r>
            <a:endParaRPr lang="el-GR" sz="2000" dirty="0">
              <a:latin typeface="Arial"/>
              <a:cs typeface="Arial"/>
            </a:endParaRPr>
          </a:p>
          <a:p>
            <a:pPr marL="217275" indent="-206324" algn="just">
              <a:spcBef>
                <a:spcPts val="436"/>
              </a:spcBef>
              <a:buClr>
                <a:srgbClr val="D16349"/>
              </a:buClr>
              <a:buSzPct val="95000"/>
              <a:buFont typeface="Wingdings"/>
              <a:buChar char=""/>
              <a:tabLst>
                <a:tab pos="217850" algn="l"/>
              </a:tabLst>
            </a:pPr>
            <a:endParaRPr sz="2000" dirty="0">
              <a:latin typeface="Arial"/>
              <a:cs typeface="Arial"/>
            </a:endParaRPr>
          </a:p>
          <a:p>
            <a:pPr marL="184424" marR="13255" indent="-172898" algn="just">
              <a:lnSpc>
                <a:spcPct val="100800"/>
              </a:lnSpc>
              <a:spcBef>
                <a:spcPts val="436"/>
              </a:spcBef>
              <a:buClr>
                <a:srgbClr val="D16349"/>
              </a:buClr>
              <a:buSzPct val="95000"/>
              <a:buFont typeface="Wingdings"/>
              <a:buChar char=""/>
              <a:tabLst>
                <a:tab pos="217850" algn="l"/>
              </a:tabLst>
            </a:pPr>
            <a:r>
              <a:rPr sz="2000" dirty="0">
                <a:latin typeface="Arial"/>
                <a:cs typeface="Arial"/>
              </a:rPr>
              <a:t>Πολύ μεγαλύτερη εκτόπιση ορυκτής ενέργειας ανά λίτρο καυσίμου, λόγω των συστημάτων που λειτουργούν σχεδόν εξ ολοκλήρου με βιομάζα.</a:t>
            </a:r>
            <a:endParaRPr lang="el-GR" sz="2000" dirty="0">
              <a:latin typeface="Arial"/>
              <a:cs typeface="Arial"/>
            </a:endParaRPr>
          </a:p>
          <a:p>
            <a:pPr marL="184424" marR="13255" indent="-172898" algn="just">
              <a:lnSpc>
                <a:spcPct val="100800"/>
              </a:lnSpc>
              <a:spcBef>
                <a:spcPts val="436"/>
              </a:spcBef>
              <a:buClr>
                <a:srgbClr val="D16349"/>
              </a:buClr>
              <a:buSzPct val="95000"/>
              <a:buFont typeface="Wingdings"/>
              <a:buChar char=""/>
              <a:tabLst>
                <a:tab pos="217850" algn="l"/>
              </a:tabLst>
            </a:pPr>
            <a:endParaRPr sz="2000" dirty="0">
              <a:latin typeface="Arial"/>
              <a:cs typeface="Arial"/>
            </a:endParaRPr>
          </a:p>
          <a:p>
            <a:pPr marL="184424" marR="13255" indent="-172898" algn="just">
              <a:lnSpc>
                <a:spcPct val="100800"/>
              </a:lnSpc>
              <a:spcBef>
                <a:spcPts val="417"/>
              </a:spcBef>
              <a:buClr>
                <a:srgbClr val="D16349"/>
              </a:buClr>
              <a:buSzPct val="95000"/>
              <a:buFont typeface="Wingdings"/>
              <a:buChar char=""/>
              <a:tabLst>
                <a:tab pos="217850" algn="l"/>
              </a:tabLst>
            </a:pPr>
            <a:r>
              <a:rPr sz="2000" dirty="0">
                <a:latin typeface="Arial"/>
                <a:cs typeface="Arial"/>
              </a:rPr>
              <a:t>Πολύ χαμηλότερες καθαρές εκπομπές αερίων του θερμοκηπίου από το πηγάδι μέχρι τους τροχούς σε σχέση με τις διεργασίες αιθανόλης από σιτηρά που τροφοδοτούνται κυρίως με ορυκτή ενέργεια.</a:t>
            </a:r>
          </a:p>
        </p:txBody>
      </p:sp>
      <p:sp>
        <p:nvSpPr>
          <p:cNvPr id="112" name="object 112"/>
          <p:cNvSpPr txBox="1">
            <a:spLocks noGrp="1"/>
          </p:cNvSpPr>
          <p:nvPr>
            <p:ph type="title"/>
          </p:nvPr>
        </p:nvSpPr>
        <p:spPr>
          <a:xfrm>
            <a:off x="1368221" y="499891"/>
            <a:ext cx="9446335"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Μετατροπή </a:t>
            </a:r>
            <a:r>
              <a:rPr lang="el-GR" sz="3600" b="1" dirty="0"/>
              <a:t> </a:t>
            </a:r>
            <a:r>
              <a:rPr sz="3600" b="1" dirty="0"/>
              <a:t>κυτταρινικής βιομάζας </a:t>
            </a:r>
            <a:r>
              <a:rPr lang="el-GR" sz="3600" b="1" dirty="0"/>
              <a:t> </a:t>
            </a:r>
            <a:r>
              <a:rPr sz="3600" b="1" dirty="0"/>
              <a:t>σε </a:t>
            </a:r>
            <a:r>
              <a:rPr lang="el-GR" sz="3600" b="1" dirty="0"/>
              <a:t>  </a:t>
            </a:r>
            <a:r>
              <a:rPr sz="3600" b="1" dirty="0"/>
              <a:t>αιθανόλη</a:t>
            </a:r>
          </a:p>
        </p:txBody>
      </p:sp>
      <p:sp>
        <p:nvSpPr>
          <p:cNvPr id="113" name="object 113"/>
          <p:cNvSpPr txBox="1"/>
          <p:nvPr/>
        </p:nvSpPr>
        <p:spPr>
          <a:xfrm>
            <a:off x="5151925" y="994921"/>
            <a:ext cx="2496807"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Παραγωγή</a:t>
            </a:r>
            <a:endParaRPr sz="3600"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462737" y="1961257"/>
            <a:ext cx="11266525" cy="3962144"/>
          </a:xfrm>
          <a:prstGeom prst="rect">
            <a:avLst/>
          </a:prstGeom>
        </p:spPr>
        <p:txBody>
          <a:bodyPr vert="horz" wrap="square" lIns="0" tIns="11526" rIns="0" bIns="0" rtlCol="0">
            <a:spAutoFit/>
          </a:bodyPr>
          <a:lstStyle/>
          <a:p>
            <a:pPr marL="354426" marR="12679" indent="-342900" algn="just">
              <a:spcBef>
                <a:spcPts val="91"/>
              </a:spcBef>
              <a:buFont typeface="Arial" panose="020B0604020202020204" pitchFamily="34" charset="0"/>
              <a:buChar char="•"/>
            </a:pPr>
            <a:r>
              <a:rPr sz="2000" spc="-150" dirty="0">
                <a:latin typeface="Arial"/>
                <a:cs typeface="Arial"/>
              </a:rPr>
              <a:t>Για την </a:t>
            </a:r>
            <a:r>
              <a:rPr sz="2000" spc="-182" dirty="0">
                <a:latin typeface="Arial"/>
                <a:cs typeface="Arial"/>
              </a:rPr>
              <a:t>παραγωγή </a:t>
            </a:r>
            <a:r>
              <a:rPr sz="2000" spc="-168" dirty="0">
                <a:latin typeface="Arial"/>
                <a:cs typeface="Arial"/>
              </a:rPr>
              <a:t>αιθανόλης </a:t>
            </a:r>
            <a:r>
              <a:rPr sz="2000" spc="-185" dirty="0">
                <a:latin typeface="Arial"/>
                <a:cs typeface="Arial"/>
              </a:rPr>
              <a:t>από </a:t>
            </a:r>
            <a:r>
              <a:rPr sz="2000" spc="-154" dirty="0">
                <a:latin typeface="Arial"/>
                <a:cs typeface="Arial"/>
              </a:rPr>
              <a:t>κυτταρινική </a:t>
            </a:r>
            <a:r>
              <a:rPr sz="2000" spc="-177" dirty="0">
                <a:latin typeface="Arial"/>
                <a:cs typeface="Arial"/>
              </a:rPr>
              <a:t>βιομάζα </a:t>
            </a:r>
            <a:r>
              <a:rPr sz="2000" spc="-154" dirty="0">
                <a:latin typeface="Arial"/>
                <a:cs typeface="Arial"/>
              </a:rPr>
              <a:t>διατίθεται </a:t>
            </a:r>
            <a:r>
              <a:rPr sz="2000" spc="-159" dirty="0">
                <a:latin typeface="Arial"/>
                <a:cs typeface="Arial"/>
              </a:rPr>
              <a:t>μεγάλη </a:t>
            </a:r>
            <a:r>
              <a:rPr sz="2000" spc="-154" dirty="0">
                <a:latin typeface="Arial"/>
                <a:cs typeface="Arial"/>
              </a:rPr>
              <a:t>ποικιλία </a:t>
            </a:r>
            <a:r>
              <a:rPr sz="2000" spc="-172" dirty="0">
                <a:latin typeface="Arial"/>
                <a:cs typeface="Arial"/>
              </a:rPr>
              <a:t>πρώτων υλών.</a:t>
            </a:r>
            <a:endParaRPr lang="el-GR" sz="2000" spc="-172" dirty="0">
              <a:latin typeface="Arial"/>
              <a:cs typeface="Arial"/>
            </a:endParaRPr>
          </a:p>
          <a:p>
            <a:pPr marL="354426" marR="12679" indent="-342900" algn="just">
              <a:spcBef>
                <a:spcPts val="91"/>
              </a:spcBef>
              <a:buFont typeface="Arial" panose="020B0604020202020204" pitchFamily="34" charset="0"/>
              <a:buChar char="•"/>
            </a:pPr>
            <a:endParaRPr sz="2000" dirty="0">
              <a:latin typeface="Arial"/>
              <a:cs typeface="Arial"/>
            </a:endParaRPr>
          </a:p>
          <a:p>
            <a:pPr marL="354426" marR="4611" indent="-342900" algn="just">
              <a:lnSpc>
                <a:spcPct val="98300"/>
              </a:lnSpc>
              <a:spcBef>
                <a:spcPts val="472"/>
              </a:spcBef>
              <a:buFont typeface="Arial" panose="020B0604020202020204" pitchFamily="34" charset="0"/>
              <a:buChar char="•"/>
            </a:pPr>
            <a:r>
              <a:rPr sz="2000" spc="-123" dirty="0">
                <a:solidFill>
                  <a:srgbClr val="008000"/>
                </a:solidFill>
                <a:latin typeface="Arial"/>
                <a:cs typeface="Arial"/>
              </a:rPr>
              <a:t>Γεωργικά </a:t>
            </a:r>
            <a:r>
              <a:rPr sz="2000" spc="-154" dirty="0">
                <a:solidFill>
                  <a:srgbClr val="008000"/>
                </a:solidFill>
                <a:latin typeface="Arial"/>
                <a:cs typeface="Arial"/>
              </a:rPr>
              <a:t>απόβλητα </a:t>
            </a:r>
            <a:r>
              <a:rPr sz="2000" spc="-127" dirty="0">
                <a:latin typeface="Arial"/>
                <a:cs typeface="Arial"/>
              </a:rPr>
              <a:t>(συμπεριλαμβανομένων </a:t>
            </a:r>
            <a:r>
              <a:rPr sz="2000" spc="-145" dirty="0">
                <a:latin typeface="Arial"/>
                <a:cs typeface="Arial"/>
              </a:rPr>
              <a:t>εκείνων που </a:t>
            </a:r>
            <a:r>
              <a:rPr sz="2000" spc="-123" dirty="0">
                <a:latin typeface="Arial"/>
                <a:cs typeface="Arial"/>
              </a:rPr>
              <a:t>προκύπτουν </a:t>
            </a:r>
            <a:r>
              <a:rPr sz="2000" spc="-159" dirty="0">
                <a:latin typeface="Arial"/>
                <a:cs typeface="Arial"/>
              </a:rPr>
              <a:t>από τη </a:t>
            </a:r>
            <a:r>
              <a:rPr sz="2000" spc="-136" dirty="0">
                <a:latin typeface="Arial"/>
                <a:cs typeface="Arial"/>
              </a:rPr>
              <a:t>συμβατική </a:t>
            </a:r>
            <a:r>
              <a:rPr sz="2000" spc="-163" dirty="0">
                <a:latin typeface="Arial"/>
                <a:cs typeface="Arial"/>
              </a:rPr>
              <a:t>παραγωγή</a:t>
            </a:r>
            <a:r>
              <a:rPr sz="2000" spc="-136" dirty="0">
                <a:latin typeface="Arial"/>
                <a:cs typeface="Arial"/>
              </a:rPr>
              <a:t> αιθανόλης</a:t>
            </a:r>
            <a:r>
              <a:rPr sz="2000" spc="-163" dirty="0">
                <a:latin typeface="Arial"/>
                <a:cs typeface="Arial"/>
              </a:rPr>
              <a:t>), </a:t>
            </a:r>
            <a:r>
              <a:rPr sz="2000" spc="-154" dirty="0">
                <a:solidFill>
                  <a:srgbClr val="008000"/>
                </a:solidFill>
                <a:latin typeface="Arial"/>
                <a:cs typeface="Arial"/>
              </a:rPr>
              <a:t>δασικά </a:t>
            </a:r>
            <a:r>
              <a:rPr sz="2000" spc="-159" dirty="0">
                <a:solidFill>
                  <a:srgbClr val="008000"/>
                </a:solidFill>
                <a:latin typeface="Arial"/>
                <a:cs typeface="Arial"/>
              </a:rPr>
              <a:t>υπολείμματα</a:t>
            </a:r>
            <a:r>
              <a:rPr sz="2000" spc="-159" dirty="0">
                <a:latin typeface="Arial"/>
                <a:cs typeface="Arial"/>
              </a:rPr>
              <a:t>, </a:t>
            </a:r>
            <a:r>
              <a:rPr sz="2000" spc="-172" dirty="0">
                <a:solidFill>
                  <a:srgbClr val="008000"/>
                </a:solidFill>
                <a:latin typeface="Arial"/>
                <a:cs typeface="Arial"/>
              </a:rPr>
              <a:t>αστικά </a:t>
            </a:r>
            <a:r>
              <a:rPr sz="2000" spc="-154" dirty="0">
                <a:solidFill>
                  <a:srgbClr val="008000"/>
                </a:solidFill>
                <a:latin typeface="Arial"/>
                <a:cs typeface="Arial"/>
              </a:rPr>
              <a:t>στερεά </a:t>
            </a:r>
            <a:r>
              <a:rPr sz="2000" spc="-185" dirty="0">
                <a:solidFill>
                  <a:srgbClr val="008000"/>
                </a:solidFill>
                <a:latin typeface="Arial"/>
                <a:cs typeface="Arial"/>
              </a:rPr>
              <a:t>απόβλητα </a:t>
            </a:r>
            <a:r>
              <a:rPr sz="2000" spc="-185" dirty="0">
                <a:latin typeface="Arial"/>
                <a:cs typeface="Arial"/>
              </a:rPr>
              <a:t>(</a:t>
            </a:r>
            <a:r>
              <a:rPr sz="2000" spc="-185" dirty="0">
                <a:solidFill>
                  <a:srgbClr val="008000"/>
                </a:solidFill>
                <a:latin typeface="Arial"/>
                <a:cs typeface="Arial"/>
              </a:rPr>
              <a:t>ΑΣΑ</a:t>
            </a:r>
            <a:r>
              <a:rPr sz="2000" spc="-185" dirty="0">
                <a:latin typeface="Arial"/>
                <a:cs typeface="Arial"/>
              </a:rPr>
              <a:t>), απόβλητα από διεργασίες</a:t>
            </a:r>
            <a:r>
              <a:rPr sz="2000" spc="-168" dirty="0">
                <a:latin typeface="Arial"/>
                <a:cs typeface="Arial"/>
              </a:rPr>
              <a:t> χαρτοπολτού/χαρτιού </a:t>
            </a:r>
            <a:r>
              <a:rPr sz="2000" spc="-200" dirty="0">
                <a:latin typeface="Arial"/>
                <a:cs typeface="Arial"/>
              </a:rPr>
              <a:t>και </a:t>
            </a:r>
            <a:r>
              <a:rPr sz="2000" spc="-191" dirty="0">
                <a:solidFill>
                  <a:srgbClr val="008000"/>
                </a:solidFill>
                <a:latin typeface="Arial"/>
                <a:cs typeface="Arial"/>
              </a:rPr>
              <a:t>ενεργειακές καλλιέργειες</a:t>
            </a:r>
            <a:r>
              <a:rPr sz="2000" spc="-91" dirty="0">
                <a:latin typeface="Arial"/>
                <a:cs typeface="Arial"/>
              </a:rPr>
              <a:t>.</a:t>
            </a:r>
            <a:endParaRPr lang="el-GR" sz="2000" spc="-91" dirty="0">
              <a:latin typeface="Arial"/>
              <a:cs typeface="Arial"/>
            </a:endParaRPr>
          </a:p>
          <a:p>
            <a:pPr marL="354426" marR="4611" indent="-342900" algn="just">
              <a:lnSpc>
                <a:spcPct val="98300"/>
              </a:lnSpc>
              <a:spcBef>
                <a:spcPts val="472"/>
              </a:spcBef>
              <a:buFont typeface="Arial" panose="020B0604020202020204" pitchFamily="34" charset="0"/>
              <a:buChar char="•"/>
            </a:pPr>
            <a:endParaRPr sz="2000" dirty="0">
              <a:latin typeface="Arial"/>
              <a:cs typeface="Arial"/>
            </a:endParaRPr>
          </a:p>
          <a:p>
            <a:pPr marL="354426" marR="4611" indent="-342900" algn="just">
              <a:lnSpc>
                <a:spcPct val="100400"/>
              </a:lnSpc>
              <a:spcBef>
                <a:spcPts val="427"/>
              </a:spcBef>
              <a:buFont typeface="Arial" panose="020B0604020202020204" pitchFamily="34" charset="0"/>
              <a:buChar char="•"/>
            </a:pPr>
            <a:r>
              <a:rPr sz="2000" spc="-159" dirty="0">
                <a:latin typeface="Arial"/>
                <a:cs typeface="Arial"/>
              </a:rPr>
              <a:t>Τα γεωργικά </a:t>
            </a:r>
            <a:r>
              <a:rPr sz="2000" spc="-185" dirty="0">
                <a:latin typeface="Arial"/>
                <a:cs typeface="Arial"/>
              </a:rPr>
              <a:t>απόβλητα </a:t>
            </a:r>
            <a:r>
              <a:rPr sz="2000" spc="-154" dirty="0">
                <a:latin typeface="Arial"/>
                <a:cs typeface="Arial"/>
              </a:rPr>
              <a:t>που είναι διαθέσιμα </a:t>
            </a:r>
            <a:r>
              <a:rPr sz="2000" spc="-150" dirty="0">
                <a:latin typeface="Arial"/>
                <a:cs typeface="Arial"/>
              </a:rPr>
              <a:t>για τη </a:t>
            </a:r>
            <a:r>
              <a:rPr sz="2000" spc="-177" dirty="0">
                <a:latin typeface="Arial"/>
                <a:cs typeface="Arial"/>
              </a:rPr>
              <a:t>μετατροπή </a:t>
            </a:r>
            <a:r>
              <a:rPr sz="2000" spc="-168" dirty="0">
                <a:latin typeface="Arial"/>
                <a:cs typeface="Arial"/>
              </a:rPr>
              <a:t>σε αιθανόλη περιλαμβάνουν </a:t>
            </a:r>
            <a:r>
              <a:rPr sz="2000" spc="-172" dirty="0">
                <a:latin typeface="Arial"/>
                <a:cs typeface="Arial"/>
              </a:rPr>
              <a:t>υπολείμματα </a:t>
            </a:r>
            <a:r>
              <a:rPr sz="2000" spc="-182" dirty="0">
                <a:latin typeface="Arial"/>
                <a:cs typeface="Arial"/>
              </a:rPr>
              <a:t>καλλιεργειών</a:t>
            </a:r>
            <a:r>
              <a:rPr sz="2000" spc="-191" dirty="0">
                <a:latin typeface="Arial"/>
                <a:cs typeface="Arial"/>
              </a:rPr>
              <a:t>, όπως </a:t>
            </a:r>
            <a:r>
              <a:rPr sz="2000" spc="-168" dirty="0">
                <a:solidFill>
                  <a:srgbClr val="008000"/>
                </a:solidFill>
                <a:latin typeface="Arial"/>
                <a:cs typeface="Arial"/>
              </a:rPr>
              <a:t>άχυρο </a:t>
            </a:r>
            <a:r>
              <a:rPr sz="2000" spc="-185" dirty="0">
                <a:solidFill>
                  <a:srgbClr val="008000"/>
                </a:solidFill>
                <a:latin typeface="Arial"/>
                <a:cs typeface="Arial"/>
              </a:rPr>
              <a:t>σιταριού</a:t>
            </a:r>
            <a:r>
              <a:rPr sz="2000" spc="-168" dirty="0">
                <a:latin typeface="Arial"/>
                <a:cs typeface="Arial"/>
              </a:rPr>
              <a:t>, </a:t>
            </a:r>
            <a:r>
              <a:rPr sz="2000" spc="-168" dirty="0">
                <a:solidFill>
                  <a:srgbClr val="008000"/>
                </a:solidFill>
                <a:latin typeface="Arial"/>
                <a:cs typeface="Arial"/>
              </a:rPr>
              <a:t>καλαμπόκι </a:t>
            </a:r>
            <a:r>
              <a:rPr sz="2000" spc="-154" dirty="0">
                <a:latin typeface="Arial"/>
                <a:cs typeface="Arial"/>
              </a:rPr>
              <a:t>(φύλλα, </a:t>
            </a:r>
            <a:r>
              <a:rPr sz="2000" spc="-159" dirty="0">
                <a:latin typeface="Arial"/>
                <a:cs typeface="Arial"/>
              </a:rPr>
              <a:t>στελέχη </a:t>
            </a:r>
            <a:r>
              <a:rPr sz="2000" spc="-195" dirty="0">
                <a:latin typeface="Arial"/>
                <a:cs typeface="Arial"/>
              </a:rPr>
              <a:t>και </a:t>
            </a:r>
            <a:r>
              <a:rPr sz="2000" spc="-163" dirty="0">
                <a:latin typeface="Arial"/>
                <a:cs typeface="Arial"/>
              </a:rPr>
              <a:t>κοτσάνια), </a:t>
            </a:r>
            <a:r>
              <a:rPr sz="2000" spc="-177" dirty="0">
                <a:solidFill>
                  <a:srgbClr val="008000"/>
                </a:solidFill>
                <a:latin typeface="Arial"/>
                <a:cs typeface="Arial"/>
              </a:rPr>
              <a:t>άχυρο </a:t>
            </a:r>
            <a:r>
              <a:rPr sz="2000" spc="-150" dirty="0">
                <a:solidFill>
                  <a:srgbClr val="008000"/>
                </a:solidFill>
                <a:latin typeface="Arial"/>
                <a:cs typeface="Arial"/>
              </a:rPr>
              <a:t>ρυζιού </a:t>
            </a:r>
            <a:r>
              <a:rPr sz="2000" spc="-195" dirty="0">
                <a:latin typeface="Arial"/>
                <a:cs typeface="Arial"/>
              </a:rPr>
              <a:t>και </a:t>
            </a:r>
            <a:r>
              <a:rPr sz="2000" spc="-191" dirty="0">
                <a:solidFill>
                  <a:srgbClr val="008000"/>
                </a:solidFill>
                <a:latin typeface="Arial"/>
                <a:cs typeface="Arial"/>
              </a:rPr>
              <a:t>μπαγάσα </a:t>
            </a:r>
            <a:r>
              <a:rPr sz="2000" spc="-168" dirty="0">
                <a:latin typeface="Arial"/>
                <a:cs typeface="Arial"/>
              </a:rPr>
              <a:t>(</a:t>
            </a:r>
            <a:r>
              <a:rPr sz="2000" spc="-163" dirty="0">
                <a:latin typeface="Arial"/>
                <a:cs typeface="Arial"/>
              </a:rPr>
              <a:t>απόβλητα </a:t>
            </a:r>
            <a:r>
              <a:rPr sz="2000" spc="-191" dirty="0">
                <a:latin typeface="Arial"/>
                <a:cs typeface="Arial"/>
              </a:rPr>
              <a:t>ζαχαροκάλαμου).</a:t>
            </a:r>
            <a:endParaRPr lang="el-GR" sz="2000" spc="-191" dirty="0">
              <a:latin typeface="Arial"/>
              <a:cs typeface="Arial"/>
            </a:endParaRPr>
          </a:p>
          <a:p>
            <a:pPr marL="354426" marR="4611" indent="-342900" algn="just">
              <a:lnSpc>
                <a:spcPct val="100400"/>
              </a:lnSpc>
              <a:spcBef>
                <a:spcPts val="427"/>
              </a:spcBef>
              <a:buFont typeface="Arial" panose="020B0604020202020204" pitchFamily="34" charset="0"/>
              <a:buChar char="•"/>
            </a:pPr>
            <a:endParaRPr sz="2000" dirty="0">
              <a:latin typeface="Arial"/>
              <a:cs typeface="Arial"/>
            </a:endParaRPr>
          </a:p>
          <a:p>
            <a:pPr marL="354426" marR="12679" indent="-342900" algn="just">
              <a:lnSpc>
                <a:spcPct val="100800"/>
              </a:lnSpc>
              <a:spcBef>
                <a:spcPts val="417"/>
              </a:spcBef>
              <a:buFont typeface="Arial" panose="020B0604020202020204" pitchFamily="34" charset="0"/>
              <a:buChar char="•"/>
            </a:pPr>
            <a:r>
              <a:rPr sz="2000" spc="-168" dirty="0">
                <a:latin typeface="Arial"/>
                <a:cs typeface="Arial"/>
              </a:rPr>
              <a:t>Τα δασικά </a:t>
            </a:r>
            <a:r>
              <a:rPr sz="2000" spc="-185" dirty="0">
                <a:latin typeface="Arial"/>
                <a:cs typeface="Arial"/>
              </a:rPr>
              <a:t>απόβλητα </a:t>
            </a:r>
            <a:r>
              <a:rPr sz="2000" spc="-168" dirty="0">
                <a:latin typeface="Arial"/>
                <a:cs typeface="Arial"/>
              </a:rPr>
              <a:t>περιλαμβάνουν </a:t>
            </a:r>
            <a:r>
              <a:rPr sz="2000" spc="-163" dirty="0">
                <a:latin typeface="Arial"/>
                <a:cs typeface="Arial"/>
              </a:rPr>
              <a:t>ανεκμετάλλευτη </a:t>
            </a:r>
            <a:r>
              <a:rPr sz="2000" spc="-213" dirty="0">
                <a:latin typeface="Arial"/>
                <a:cs typeface="Arial"/>
              </a:rPr>
              <a:t>ξυλεία </a:t>
            </a:r>
            <a:r>
              <a:rPr sz="2000" spc="-195" dirty="0">
                <a:latin typeface="Arial"/>
                <a:cs typeface="Arial"/>
              </a:rPr>
              <a:t>και </a:t>
            </a:r>
            <a:r>
              <a:rPr sz="2000" spc="-168" dirty="0">
                <a:latin typeface="Arial"/>
                <a:cs typeface="Arial"/>
              </a:rPr>
              <a:t>υπολείμματα </a:t>
            </a:r>
            <a:r>
              <a:rPr sz="2000" spc="-172" dirty="0">
                <a:latin typeface="Arial"/>
                <a:cs typeface="Arial"/>
              </a:rPr>
              <a:t>υλοτομίας</a:t>
            </a:r>
            <a:r>
              <a:rPr sz="2000" spc="-168" dirty="0">
                <a:latin typeface="Arial"/>
                <a:cs typeface="Arial"/>
              </a:rPr>
              <a:t>, </a:t>
            </a:r>
            <a:r>
              <a:rPr sz="2000" spc="-172" dirty="0">
                <a:latin typeface="Arial"/>
                <a:cs typeface="Arial"/>
              </a:rPr>
              <a:t>ακατέργαστο, </a:t>
            </a:r>
            <a:r>
              <a:rPr sz="2000" spc="-159" dirty="0">
                <a:latin typeface="Arial"/>
                <a:cs typeface="Arial"/>
              </a:rPr>
              <a:t>σάπιο </a:t>
            </a:r>
            <a:r>
              <a:rPr sz="2000" spc="-195" dirty="0">
                <a:latin typeface="Arial"/>
                <a:cs typeface="Arial"/>
              </a:rPr>
              <a:t>και </a:t>
            </a:r>
            <a:r>
              <a:rPr sz="2000" spc="-163" dirty="0">
                <a:latin typeface="Arial"/>
                <a:cs typeface="Arial"/>
              </a:rPr>
              <a:t>σωζόμενο </a:t>
            </a:r>
            <a:r>
              <a:rPr sz="2000" spc="-191" dirty="0">
                <a:latin typeface="Arial"/>
                <a:cs typeface="Arial"/>
              </a:rPr>
              <a:t>νεκρό </a:t>
            </a:r>
            <a:r>
              <a:rPr sz="2000" spc="-195" dirty="0">
                <a:latin typeface="Arial"/>
                <a:cs typeface="Arial"/>
              </a:rPr>
              <a:t>ξύλο, καθώς και </a:t>
            </a:r>
            <a:r>
              <a:rPr sz="2000" spc="-185" dirty="0">
                <a:latin typeface="Arial"/>
                <a:cs typeface="Arial"/>
              </a:rPr>
              <a:t>πλεονάζοντα </a:t>
            </a:r>
            <a:r>
              <a:rPr sz="2000" spc="-168" dirty="0">
                <a:latin typeface="Arial"/>
                <a:cs typeface="Arial"/>
              </a:rPr>
              <a:t>δενδρύλλια </a:t>
            </a:r>
            <a:r>
              <a:rPr sz="2000" spc="-195" dirty="0">
                <a:latin typeface="Arial"/>
                <a:cs typeface="Arial"/>
              </a:rPr>
              <a:t>και </a:t>
            </a:r>
            <a:r>
              <a:rPr sz="2000" spc="-168" dirty="0">
                <a:latin typeface="Arial"/>
                <a:cs typeface="Arial"/>
              </a:rPr>
              <a:t>μικρά </a:t>
            </a:r>
            <a:r>
              <a:rPr sz="2000" spc="-150" dirty="0">
                <a:latin typeface="Arial"/>
                <a:cs typeface="Arial"/>
              </a:rPr>
              <a:t>δέντρα.</a:t>
            </a:r>
            <a:endParaRPr sz="2000" dirty="0">
              <a:latin typeface="Arial"/>
              <a:cs typeface="Arial"/>
            </a:endParaRPr>
          </a:p>
        </p:txBody>
      </p:sp>
      <p:sp>
        <p:nvSpPr>
          <p:cNvPr id="112" name="object 112"/>
          <p:cNvSpPr txBox="1">
            <a:spLocks noGrp="1"/>
          </p:cNvSpPr>
          <p:nvPr>
            <p:ph type="title"/>
          </p:nvPr>
        </p:nvSpPr>
        <p:spPr>
          <a:xfrm>
            <a:off x="1176251" y="511698"/>
            <a:ext cx="9600958"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Μετατροπή </a:t>
            </a:r>
            <a:r>
              <a:rPr lang="el-GR" sz="3600" b="1" dirty="0"/>
              <a:t>  </a:t>
            </a:r>
            <a:r>
              <a:rPr sz="3600" b="1" dirty="0"/>
              <a:t>κυτταρινικής βιομάζας </a:t>
            </a:r>
            <a:r>
              <a:rPr lang="el-GR" sz="3600" b="1" dirty="0"/>
              <a:t>  </a:t>
            </a:r>
            <a:r>
              <a:rPr sz="3600" b="1" dirty="0"/>
              <a:t>σε </a:t>
            </a:r>
            <a:r>
              <a:rPr lang="el-GR" sz="3600" b="1" dirty="0"/>
              <a:t>   </a:t>
            </a:r>
            <a:r>
              <a:rPr sz="3600" b="1" dirty="0"/>
              <a:t>αιθανόλη</a:t>
            </a:r>
          </a:p>
        </p:txBody>
      </p:sp>
      <p:sp>
        <p:nvSpPr>
          <p:cNvPr id="113" name="object 113"/>
          <p:cNvSpPr txBox="1"/>
          <p:nvPr/>
        </p:nvSpPr>
        <p:spPr>
          <a:xfrm>
            <a:off x="3323433" y="1104024"/>
            <a:ext cx="5708424"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Παραγωγή: </a:t>
            </a:r>
            <a:r>
              <a:rPr lang="el-GR" sz="3600" b="1" dirty="0">
                <a:solidFill>
                  <a:srgbClr val="008000"/>
                </a:solidFill>
                <a:latin typeface="Arial"/>
                <a:cs typeface="Arial"/>
              </a:rPr>
              <a:t>Πρώτες Ύλες</a:t>
            </a:r>
            <a:endParaRPr sz="36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27017" y="1949061"/>
            <a:ext cx="10624457" cy="3196566"/>
          </a:xfrm>
          <a:prstGeom prst="rect">
            <a:avLst/>
          </a:prstGeom>
        </p:spPr>
        <p:txBody>
          <a:bodyPr vert="horz" wrap="square" lIns="0" tIns="66851" rIns="0" bIns="0" rtlCol="0">
            <a:spAutoFit/>
          </a:bodyPr>
          <a:lstStyle/>
          <a:p>
            <a:pPr marL="11527" algn="just">
              <a:spcBef>
                <a:spcPts val="526"/>
              </a:spcBef>
            </a:pPr>
            <a:r>
              <a:rPr sz="2000" dirty="0">
                <a:solidFill>
                  <a:srgbClr val="008000"/>
                </a:solidFill>
                <a:latin typeface="Arial"/>
                <a:cs typeface="Arial"/>
              </a:rPr>
              <a:t>Τα ΑΣΑ </a:t>
            </a:r>
            <a:r>
              <a:rPr sz="2000" dirty="0">
                <a:latin typeface="Arial"/>
                <a:cs typeface="Arial"/>
              </a:rPr>
              <a:t>περιέχουν ορισμένα </a:t>
            </a:r>
            <a:r>
              <a:rPr sz="2000" dirty="0">
                <a:solidFill>
                  <a:srgbClr val="008000"/>
                </a:solidFill>
                <a:latin typeface="Arial"/>
                <a:cs typeface="Arial"/>
              </a:rPr>
              <a:t>κυτταρινούχα υλικά</a:t>
            </a:r>
            <a:r>
              <a:rPr sz="2000" dirty="0">
                <a:latin typeface="Arial"/>
                <a:cs typeface="Arial"/>
              </a:rPr>
              <a:t>, όπως χαρτί και χαρτόνι.</a:t>
            </a:r>
          </a:p>
          <a:p>
            <a:pPr marL="354426" marR="13255" indent="-342900" algn="just">
              <a:lnSpc>
                <a:spcPts val="2106"/>
              </a:lnSpc>
              <a:spcBef>
                <a:spcPts val="563"/>
              </a:spcBef>
              <a:buFont typeface="Arial" panose="020B0604020202020204" pitchFamily="34" charset="0"/>
              <a:buChar char="•"/>
            </a:pPr>
            <a:r>
              <a:rPr sz="2000" dirty="0">
                <a:latin typeface="Arial"/>
                <a:cs typeface="Arial"/>
              </a:rPr>
              <a:t>Οι ενεργειακές καλλιέργειες, που αναπτύσσονται και καλλιεργούνται ειδικά για καύσιμα, περιλαμβάνουν δέντρα, θάμνους και χόρτα ταχείας ανάπτυξης, όπως υβριδικές λεύκες, ιτιές και switchgrass.</a:t>
            </a:r>
            <a:endParaRPr lang="el-GR" sz="2000" dirty="0">
              <a:latin typeface="Arial"/>
              <a:cs typeface="Arial"/>
            </a:endParaRPr>
          </a:p>
          <a:p>
            <a:pPr marL="354426" marR="13255" indent="-342900" algn="just">
              <a:lnSpc>
                <a:spcPts val="2106"/>
              </a:lnSpc>
              <a:spcBef>
                <a:spcPts val="563"/>
              </a:spcBef>
              <a:buFont typeface="Arial" panose="020B0604020202020204" pitchFamily="34" charset="0"/>
              <a:buChar char="•"/>
            </a:pPr>
            <a:endParaRPr sz="2000" dirty="0">
              <a:latin typeface="Arial"/>
              <a:cs typeface="Arial"/>
            </a:endParaRPr>
          </a:p>
          <a:p>
            <a:pPr marL="354426" marR="4611" indent="-342900" algn="just">
              <a:lnSpc>
                <a:spcPct val="100299"/>
              </a:lnSpc>
              <a:spcBef>
                <a:spcPts val="371"/>
              </a:spcBef>
              <a:buFont typeface="Arial" panose="020B0604020202020204" pitchFamily="34" charset="0"/>
              <a:buChar char="•"/>
            </a:pPr>
            <a:r>
              <a:rPr sz="2000" dirty="0">
                <a:latin typeface="Arial"/>
                <a:cs typeface="Arial"/>
              </a:rPr>
              <a:t>Τα κυτταρινούχα συστατικά αυτών των υλικών μπορεί να κυμαίνονται από 30% έως 70%.  </a:t>
            </a:r>
            <a:r>
              <a:rPr sz="2000" dirty="0">
                <a:solidFill>
                  <a:srgbClr val="008000"/>
                </a:solidFill>
                <a:latin typeface="Arial"/>
                <a:cs typeface="Arial"/>
              </a:rPr>
              <a:t>Το υπόλοιπο είναι λιγνίνη, η οποία δεν μπορεί να μετατραπεί σε ζάχαρη, αλλά μπορεί να χρησιμοποιηθεί ως καύσιμο διεργασίας κατά τη μετατροπή της κυτταρίνης σε αλκοόλη</a:t>
            </a:r>
            <a:r>
              <a:rPr sz="2000" dirty="0">
                <a:latin typeface="Arial"/>
                <a:cs typeface="Arial"/>
              </a:rPr>
              <a:t>, ή μπορεί να μετατραπεί σε υγρό καύσιμο μέσω αεριοποίησης και μετατροπής αερίου σε υγρό.</a:t>
            </a:r>
          </a:p>
        </p:txBody>
      </p:sp>
      <p:sp>
        <p:nvSpPr>
          <p:cNvPr id="112" name="object 112"/>
          <p:cNvSpPr txBox="1">
            <a:spLocks noGrp="1"/>
          </p:cNvSpPr>
          <p:nvPr>
            <p:ph type="title"/>
          </p:nvPr>
        </p:nvSpPr>
        <p:spPr>
          <a:xfrm>
            <a:off x="1314822" y="490050"/>
            <a:ext cx="9399806"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Μετατροπή </a:t>
            </a:r>
            <a:r>
              <a:rPr lang="el-GR" sz="3600" b="1" dirty="0"/>
              <a:t>  </a:t>
            </a:r>
            <a:r>
              <a:rPr sz="3600" b="1" dirty="0"/>
              <a:t>κυτταρινικής </a:t>
            </a:r>
            <a:r>
              <a:rPr lang="el-GR" sz="3600" b="1" dirty="0"/>
              <a:t> </a:t>
            </a:r>
            <a:r>
              <a:rPr sz="3600" b="1" dirty="0"/>
              <a:t>βιομάζας </a:t>
            </a:r>
            <a:r>
              <a:rPr lang="el-GR" sz="3600" b="1" dirty="0"/>
              <a:t>  </a:t>
            </a:r>
            <a:r>
              <a:rPr sz="3600" b="1" dirty="0"/>
              <a:t>σε</a:t>
            </a:r>
            <a:r>
              <a:rPr lang="el-GR" sz="3600" b="1" dirty="0"/>
              <a:t>  </a:t>
            </a:r>
            <a:r>
              <a:rPr sz="3600" b="1" dirty="0"/>
              <a:t> αιθανόλη</a:t>
            </a:r>
          </a:p>
        </p:txBody>
      </p:sp>
      <p:sp>
        <p:nvSpPr>
          <p:cNvPr id="113" name="object 113"/>
          <p:cNvSpPr txBox="1"/>
          <p:nvPr/>
        </p:nvSpPr>
        <p:spPr>
          <a:xfrm>
            <a:off x="2720936" y="1055686"/>
            <a:ext cx="6152147"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Παρα</a:t>
            </a:r>
            <a:r>
              <a:rPr sz="3600" b="1" dirty="0" err="1">
                <a:solidFill>
                  <a:srgbClr val="008000"/>
                </a:solidFill>
                <a:latin typeface="Arial"/>
                <a:cs typeface="Arial"/>
              </a:rPr>
              <a:t>γωγή</a:t>
            </a:r>
            <a:r>
              <a:rPr sz="3600" b="1" dirty="0">
                <a:solidFill>
                  <a:srgbClr val="008000"/>
                </a:solidFill>
                <a:latin typeface="Arial"/>
                <a:cs typeface="Arial"/>
              </a:rPr>
              <a:t> </a:t>
            </a:r>
            <a:r>
              <a:rPr lang="el-GR" sz="3600" b="1" dirty="0">
                <a:solidFill>
                  <a:srgbClr val="008000"/>
                </a:solidFill>
                <a:latin typeface="Arial"/>
                <a:cs typeface="Arial"/>
              </a:rPr>
              <a:t>–</a:t>
            </a:r>
            <a:r>
              <a:rPr sz="3600" b="1" dirty="0">
                <a:solidFill>
                  <a:srgbClr val="008000"/>
                </a:solidFill>
                <a:latin typeface="Arial"/>
                <a:cs typeface="Arial"/>
              </a:rPr>
              <a:t> </a:t>
            </a:r>
            <a:r>
              <a:rPr lang="el-GR" sz="3600" b="1" dirty="0">
                <a:solidFill>
                  <a:srgbClr val="008000"/>
                </a:solidFill>
                <a:latin typeface="Arial"/>
                <a:cs typeface="Arial"/>
              </a:rPr>
              <a:t>Πρώτες Ύλες</a:t>
            </a:r>
            <a:endParaRPr sz="36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77078" y="1899153"/>
            <a:ext cx="11191461" cy="3931126"/>
          </a:xfrm>
          <a:prstGeom prst="rect">
            <a:avLst/>
          </a:prstGeom>
        </p:spPr>
        <p:txBody>
          <a:bodyPr vert="horz" wrap="square" lIns="0" tIns="66851" rIns="0" bIns="0" rtlCol="0">
            <a:spAutoFit/>
          </a:bodyPr>
          <a:lstStyle/>
          <a:p>
            <a:pPr marL="11527" algn="just">
              <a:spcBef>
                <a:spcPts val="526"/>
              </a:spcBef>
            </a:pPr>
            <a:r>
              <a:rPr sz="2000" dirty="0">
                <a:latin typeface="Arial"/>
                <a:cs typeface="Arial"/>
              </a:rPr>
              <a:t>Για να μετατραπεί η κυτταρίνη σε αιθανόλη, </a:t>
            </a:r>
            <a:r>
              <a:rPr sz="2000" dirty="0">
                <a:solidFill>
                  <a:srgbClr val="008000"/>
                </a:solidFill>
                <a:latin typeface="Arial"/>
                <a:cs typeface="Arial"/>
              </a:rPr>
              <a:t>πρέπει να πραγματοποιηθούν δύο βασικά βήματα</a:t>
            </a:r>
            <a:r>
              <a:rPr sz="2000" dirty="0">
                <a:latin typeface="Arial"/>
                <a:cs typeface="Arial"/>
              </a:rPr>
              <a:t>.</a:t>
            </a:r>
          </a:p>
          <a:p>
            <a:pPr marL="533102" marR="4611" indent="-533102" algn="just">
              <a:lnSpc>
                <a:spcPct val="98900"/>
              </a:lnSpc>
              <a:spcBef>
                <a:spcPts val="458"/>
              </a:spcBef>
              <a:buClr>
                <a:srgbClr val="D16349"/>
              </a:buClr>
              <a:buAutoNum type="arabicPeriod"/>
              <a:tabLst>
                <a:tab pos="533102" algn="l"/>
              </a:tabLst>
            </a:pPr>
            <a:r>
              <a:rPr sz="2000" dirty="0">
                <a:solidFill>
                  <a:srgbClr val="008000"/>
                </a:solidFill>
                <a:latin typeface="Arial"/>
                <a:cs typeface="Arial"/>
              </a:rPr>
              <a:t>Πρώτα</a:t>
            </a:r>
            <a:r>
              <a:rPr sz="2000" dirty="0">
                <a:latin typeface="Arial"/>
                <a:cs typeface="Arial"/>
              </a:rPr>
              <a:t>, τα τμήματα </a:t>
            </a:r>
            <a:r>
              <a:rPr sz="2000" dirty="0">
                <a:solidFill>
                  <a:srgbClr val="008000"/>
                </a:solidFill>
                <a:latin typeface="Arial"/>
                <a:cs typeface="Arial"/>
              </a:rPr>
              <a:t>κυτταρίνης </a:t>
            </a:r>
            <a:r>
              <a:rPr sz="2000" dirty="0">
                <a:latin typeface="Arial"/>
                <a:cs typeface="Arial"/>
              </a:rPr>
              <a:t>και </a:t>
            </a:r>
            <a:r>
              <a:rPr sz="2000" dirty="0">
                <a:solidFill>
                  <a:srgbClr val="008000"/>
                </a:solidFill>
                <a:latin typeface="Arial"/>
                <a:cs typeface="Arial"/>
              </a:rPr>
              <a:t>ημικυτταρίνης </a:t>
            </a:r>
            <a:r>
              <a:rPr sz="2000" dirty="0">
                <a:latin typeface="Arial"/>
                <a:cs typeface="Arial"/>
              </a:rPr>
              <a:t>της βιομάζας πρέπει να διασπαστούν σε σάκχαρα μέσω μιας διαδικασίας που ονομάζεται </a:t>
            </a:r>
            <a:r>
              <a:rPr sz="2000" dirty="0">
                <a:solidFill>
                  <a:srgbClr val="008000"/>
                </a:solidFill>
                <a:latin typeface="Arial"/>
                <a:cs typeface="Arial"/>
              </a:rPr>
              <a:t>σακχαροποίηση</a:t>
            </a:r>
            <a:r>
              <a:rPr sz="2000" dirty="0">
                <a:latin typeface="Arial"/>
                <a:cs typeface="Arial"/>
              </a:rPr>
              <a:t>. Τα παραγόμενα σάκχαρα, ωστόσο, είναι ένα πολύπλοκο μείγμα σακχάρων πέντε και έξι ατόμων άνθρακα που αποτελούν μεγαλύτερη πρόκληση για την πλήρη ζύμωση σε αιθανόλη.</a:t>
            </a:r>
            <a:endParaRPr lang="el-GR" sz="2000" dirty="0">
              <a:latin typeface="Arial"/>
              <a:cs typeface="Arial"/>
            </a:endParaRPr>
          </a:p>
          <a:p>
            <a:pPr marL="533102" marR="4611" indent="-533102" algn="just">
              <a:lnSpc>
                <a:spcPct val="98900"/>
              </a:lnSpc>
              <a:spcBef>
                <a:spcPts val="458"/>
              </a:spcBef>
              <a:buClr>
                <a:srgbClr val="D16349"/>
              </a:buClr>
              <a:buAutoNum type="arabicPeriod"/>
              <a:tabLst>
                <a:tab pos="533102" algn="l"/>
              </a:tabLst>
            </a:pPr>
            <a:endParaRPr sz="2000" dirty="0">
              <a:latin typeface="Arial"/>
              <a:cs typeface="Arial"/>
            </a:endParaRPr>
          </a:p>
          <a:p>
            <a:pPr marL="533102" marR="4611" indent="-533102" algn="just">
              <a:lnSpc>
                <a:spcPct val="100800"/>
              </a:lnSpc>
              <a:spcBef>
                <a:spcPts val="417"/>
              </a:spcBef>
              <a:buClr>
                <a:srgbClr val="D16349"/>
              </a:buClr>
              <a:buAutoNum type="arabicPeriod"/>
              <a:tabLst>
                <a:tab pos="533102" algn="l"/>
              </a:tabLst>
            </a:pPr>
            <a:r>
              <a:rPr sz="2000" dirty="0">
                <a:solidFill>
                  <a:srgbClr val="008000"/>
                </a:solidFill>
                <a:latin typeface="Arial"/>
                <a:cs typeface="Arial"/>
              </a:rPr>
              <a:t>Δεύτερον</a:t>
            </a:r>
            <a:r>
              <a:rPr sz="2000" dirty="0">
                <a:latin typeface="Arial"/>
                <a:cs typeface="Arial"/>
              </a:rPr>
              <a:t>, αυτά τα σάκχαρα πρέπει να ζυμώνονται για να παραχθεί αιθανόλη, όπως συμβαίνει στις διεργασίες μετατροπής των σιτηρών σε αιθανόλη.</a:t>
            </a:r>
          </a:p>
          <a:p>
            <a:pPr>
              <a:spcBef>
                <a:spcPts val="32"/>
              </a:spcBef>
            </a:pPr>
            <a:endParaRPr sz="2000" dirty="0">
              <a:latin typeface="Arial"/>
              <a:cs typeface="Arial"/>
            </a:endParaRPr>
          </a:p>
          <a:p>
            <a:pPr marL="564799" marR="4611" indent="-553273" algn="just">
              <a:lnSpc>
                <a:spcPct val="100400"/>
              </a:lnSpc>
            </a:pPr>
            <a:r>
              <a:rPr sz="2000" dirty="0">
                <a:solidFill>
                  <a:srgbClr val="008000"/>
                </a:solidFill>
                <a:latin typeface="Arial"/>
                <a:cs typeface="Arial"/>
              </a:rPr>
              <a:t>Το πρώτο στάδιο αποτελεί σημαντική πρόκληση </a:t>
            </a:r>
            <a:r>
              <a:rPr sz="2000" dirty="0">
                <a:latin typeface="Arial"/>
                <a:cs typeface="Arial"/>
              </a:rPr>
              <a:t>και αναπτύσσονται διάφορες </a:t>
            </a:r>
            <a:r>
              <a:rPr sz="2000" dirty="0">
                <a:solidFill>
                  <a:srgbClr val="008000"/>
                </a:solidFill>
                <a:latin typeface="Arial"/>
                <a:cs typeface="Arial"/>
              </a:rPr>
              <a:t>θερμικές</a:t>
            </a:r>
            <a:r>
              <a:rPr sz="2000" dirty="0">
                <a:latin typeface="Arial"/>
                <a:cs typeface="Arial"/>
              </a:rPr>
              <a:t>, </a:t>
            </a:r>
            <a:r>
              <a:rPr sz="2000" dirty="0">
                <a:solidFill>
                  <a:srgbClr val="008000"/>
                </a:solidFill>
                <a:latin typeface="Arial"/>
                <a:cs typeface="Arial"/>
              </a:rPr>
              <a:t>χημικές </a:t>
            </a:r>
            <a:r>
              <a:rPr sz="2000" dirty="0">
                <a:latin typeface="Arial"/>
                <a:cs typeface="Arial"/>
              </a:rPr>
              <a:t>και </a:t>
            </a:r>
            <a:r>
              <a:rPr sz="2000" dirty="0">
                <a:solidFill>
                  <a:srgbClr val="008000"/>
                </a:solidFill>
                <a:latin typeface="Arial"/>
                <a:cs typeface="Arial"/>
              </a:rPr>
              <a:t>βιολογικές διεργασίες </a:t>
            </a:r>
            <a:r>
              <a:rPr sz="2000" dirty="0">
                <a:latin typeface="Arial"/>
                <a:cs typeface="Arial"/>
              </a:rPr>
              <a:t>για την αποτελεσματική και χαμηλού κόστους πραγματοποίηση αυτού του σταδίου σακχαροποίησης.</a:t>
            </a:r>
          </a:p>
        </p:txBody>
      </p:sp>
      <p:sp>
        <p:nvSpPr>
          <p:cNvPr id="113" name="object 113"/>
          <p:cNvSpPr txBox="1">
            <a:spLocks noGrp="1"/>
          </p:cNvSpPr>
          <p:nvPr>
            <p:ph type="title"/>
          </p:nvPr>
        </p:nvSpPr>
        <p:spPr>
          <a:xfrm>
            <a:off x="1312167" y="455238"/>
            <a:ext cx="9927936" cy="565636"/>
          </a:xfrm>
          <a:prstGeom prst="rect">
            <a:avLst/>
          </a:prstGeom>
        </p:spPr>
        <p:txBody>
          <a:bodyPr vert="horz" wrap="square" lIns="0" tIns="11526" rIns="0" bIns="0" rtlCol="0" anchor="ctr">
            <a:spAutoFit/>
          </a:bodyPr>
          <a:lstStyle/>
          <a:p>
            <a:pPr marL="11527">
              <a:lnSpc>
                <a:spcPct val="100000"/>
              </a:lnSpc>
              <a:spcBef>
                <a:spcPts val="91"/>
              </a:spcBef>
            </a:pPr>
            <a:r>
              <a:rPr sz="3600" dirty="0">
                <a:latin typeface="Arial" panose="020B0604020202020204" pitchFamily="34" charset="0"/>
                <a:cs typeface="Arial" panose="020B0604020202020204" pitchFamily="34" charset="0"/>
              </a:rPr>
              <a:t>Μετατροπή κυτταρινικής βιομάζας σε αιθανόλη</a:t>
            </a:r>
          </a:p>
        </p:txBody>
      </p:sp>
      <p:sp>
        <p:nvSpPr>
          <p:cNvPr id="114" name="object 114"/>
          <p:cNvSpPr txBox="1"/>
          <p:nvPr/>
        </p:nvSpPr>
        <p:spPr>
          <a:xfrm>
            <a:off x="4951742" y="1058627"/>
            <a:ext cx="2509449"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Παραγωγή</a:t>
            </a:r>
            <a:endParaRPr sz="3600"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7" name="object 107"/>
          <p:cNvSpPr txBox="1"/>
          <p:nvPr/>
        </p:nvSpPr>
        <p:spPr>
          <a:xfrm>
            <a:off x="828619" y="1891949"/>
            <a:ext cx="10657987" cy="4303022"/>
          </a:xfrm>
          <a:prstGeom prst="rect">
            <a:avLst/>
          </a:prstGeom>
        </p:spPr>
        <p:txBody>
          <a:bodyPr vert="horz" wrap="square" lIns="0" tIns="66851" rIns="0" bIns="0" rtlCol="0">
            <a:spAutoFit/>
          </a:bodyPr>
          <a:lstStyle/>
          <a:p>
            <a:pPr marL="11527" algn="just">
              <a:spcBef>
                <a:spcPts val="526"/>
              </a:spcBef>
            </a:pPr>
            <a:r>
              <a:rPr sz="2000" dirty="0">
                <a:latin typeface="Arial"/>
                <a:cs typeface="Arial"/>
              </a:rPr>
              <a:t>Για να μετατραπεί η κυτταρίνη σε αιθανόλη, </a:t>
            </a:r>
            <a:r>
              <a:rPr sz="2000" dirty="0">
                <a:solidFill>
                  <a:srgbClr val="008000"/>
                </a:solidFill>
                <a:latin typeface="Arial"/>
                <a:cs typeface="Arial"/>
              </a:rPr>
              <a:t>πρέπει να πραγματοποιηθούν δύο βασικά βήματα</a:t>
            </a:r>
            <a:r>
              <a:rPr sz="2000" dirty="0">
                <a:latin typeface="Arial"/>
                <a:cs typeface="Arial"/>
              </a:rPr>
              <a:t>.</a:t>
            </a:r>
            <a:endParaRPr lang="el-GR" sz="2000" dirty="0">
              <a:latin typeface="Arial"/>
              <a:cs typeface="Arial"/>
            </a:endParaRPr>
          </a:p>
          <a:p>
            <a:pPr marL="11527" algn="just">
              <a:spcBef>
                <a:spcPts val="526"/>
              </a:spcBef>
            </a:pPr>
            <a:endParaRPr sz="2000" dirty="0">
              <a:latin typeface="Arial"/>
              <a:cs typeface="Arial"/>
            </a:endParaRPr>
          </a:p>
          <a:p>
            <a:pPr marL="184424" marR="4611" indent="-172898" algn="just">
              <a:lnSpc>
                <a:spcPct val="98900"/>
              </a:lnSpc>
              <a:spcBef>
                <a:spcPts val="458"/>
              </a:spcBef>
            </a:pPr>
            <a:r>
              <a:rPr sz="2000" dirty="0">
                <a:solidFill>
                  <a:srgbClr val="008000"/>
                </a:solidFill>
                <a:latin typeface="Arial"/>
                <a:cs typeface="Arial"/>
              </a:rPr>
              <a:t>Πρώτα</a:t>
            </a:r>
            <a:r>
              <a:rPr sz="2000" dirty="0">
                <a:latin typeface="Arial"/>
                <a:cs typeface="Arial"/>
              </a:rPr>
              <a:t>, τα τμήματα </a:t>
            </a:r>
            <a:r>
              <a:rPr sz="2000" dirty="0">
                <a:solidFill>
                  <a:srgbClr val="008000"/>
                </a:solidFill>
                <a:latin typeface="Arial"/>
                <a:cs typeface="Arial"/>
              </a:rPr>
              <a:t>κυτταρίνης </a:t>
            </a:r>
            <a:r>
              <a:rPr sz="2000" dirty="0">
                <a:latin typeface="Arial"/>
                <a:cs typeface="Arial"/>
              </a:rPr>
              <a:t>και </a:t>
            </a:r>
            <a:r>
              <a:rPr sz="2000" dirty="0">
                <a:solidFill>
                  <a:srgbClr val="008000"/>
                </a:solidFill>
                <a:latin typeface="Arial"/>
                <a:cs typeface="Arial"/>
              </a:rPr>
              <a:t>ημικυτταρίνης </a:t>
            </a:r>
            <a:r>
              <a:rPr sz="2000" dirty="0">
                <a:latin typeface="Arial"/>
                <a:cs typeface="Arial"/>
              </a:rPr>
              <a:t>της βιομάζας πρέπει να </a:t>
            </a:r>
            <a:r>
              <a:rPr sz="2000" dirty="0">
                <a:solidFill>
                  <a:srgbClr val="008000"/>
                </a:solidFill>
                <a:latin typeface="Arial"/>
                <a:cs typeface="Arial"/>
              </a:rPr>
              <a:t>διασπαστούν </a:t>
            </a:r>
            <a:r>
              <a:rPr sz="2000" dirty="0">
                <a:latin typeface="Arial"/>
                <a:cs typeface="Arial"/>
              </a:rPr>
              <a:t>σε σάκχαρα μέσω μιας διαδικασίας που ονομάζεται </a:t>
            </a:r>
            <a:r>
              <a:rPr sz="2000" dirty="0">
                <a:solidFill>
                  <a:srgbClr val="008000"/>
                </a:solidFill>
                <a:latin typeface="Arial"/>
                <a:cs typeface="Arial"/>
              </a:rPr>
              <a:t>σακχαροποίηση</a:t>
            </a:r>
            <a:r>
              <a:rPr sz="2000" dirty="0">
                <a:latin typeface="Arial"/>
                <a:cs typeface="Arial"/>
              </a:rPr>
              <a:t>. Τα παραγόμενα σάκχαρα, ωστόσο, είναι ένα πολύπλοκο μείγμα σακχάρων πέντε και έξι ατόμων άνθρακα που αποτελούν μεγαλύτερη πρόκληση για την πλήρη ζύμωση σε αιθανόλη.</a:t>
            </a:r>
            <a:endParaRPr lang="el-GR" sz="2000" dirty="0">
              <a:latin typeface="Arial"/>
              <a:cs typeface="Arial"/>
            </a:endParaRPr>
          </a:p>
          <a:p>
            <a:pPr marL="184424" marR="4611" indent="-172898" algn="just">
              <a:lnSpc>
                <a:spcPct val="98900"/>
              </a:lnSpc>
              <a:spcBef>
                <a:spcPts val="458"/>
              </a:spcBef>
            </a:pPr>
            <a:endParaRPr sz="2000" dirty="0">
              <a:latin typeface="Arial"/>
              <a:cs typeface="Arial"/>
            </a:endParaRPr>
          </a:p>
          <a:p>
            <a:pPr marL="184424" marR="12679" indent="-172898" algn="just">
              <a:lnSpc>
                <a:spcPct val="100800"/>
              </a:lnSpc>
              <a:spcBef>
                <a:spcPts val="417"/>
              </a:spcBef>
            </a:pPr>
            <a:r>
              <a:rPr sz="2000" dirty="0">
                <a:solidFill>
                  <a:srgbClr val="008000"/>
                </a:solidFill>
                <a:latin typeface="Arial"/>
                <a:cs typeface="Arial"/>
              </a:rPr>
              <a:t>Δεύτερον</a:t>
            </a:r>
            <a:r>
              <a:rPr sz="2000" dirty="0">
                <a:latin typeface="Arial"/>
                <a:cs typeface="Arial"/>
              </a:rPr>
              <a:t>, αυτά τα σάκχαρα πρέπει να ζυμώνονται για να παραχθεί αιθανόλη, όπως γίνεται στις διεργασίες μετατροπής των σιτηρών σε αιθανόλη.</a:t>
            </a:r>
          </a:p>
          <a:p>
            <a:pPr algn="just">
              <a:spcBef>
                <a:spcPts val="32"/>
              </a:spcBef>
            </a:pPr>
            <a:endParaRPr sz="2000" dirty="0">
              <a:latin typeface="Arial"/>
              <a:cs typeface="Arial"/>
            </a:endParaRPr>
          </a:p>
          <a:p>
            <a:pPr marL="184424" marR="4611" indent="-172898" algn="just">
              <a:lnSpc>
                <a:spcPct val="100400"/>
              </a:lnSpc>
            </a:pPr>
            <a:r>
              <a:rPr sz="2000" dirty="0">
                <a:solidFill>
                  <a:srgbClr val="008000"/>
                </a:solidFill>
                <a:latin typeface="Arial"/>
                <a:cs typeface="Arial"/>
              </a:rPr>
              <a:t>Το πρώτο στάδιο αποτελεί σημαντική πρόκληση </a:t>
            </a:r>
            <a:r>
              <a:rPr sz="2000" dirty="0">
                <a:latin typeface="Arial"/>
                <a:cs typeface="Arial"/>
              </a:rPr>
              <a:t>και αναπτύσσονται διάφορες θερμικές, χημικές και βιολογικές διεργασίες για την αποτελεσματική και χαμηλού κόστους πραγματοποίηση αυτού του σταδίου σακχαροποίησης.</a:t>
            </a:r>
          </a:p>
        </p:txBody>
      </p:sp>
      <p:sp>
        <p:nvSpPr>
          <p:cNvPr id="113" name="object 113"/>
          <p:cNvSpPr txBox="1">
            <a:spLocks noGrp="1"/>
          </p:cNvSpPr>
          <p:nvPr>
            <p:ph type="title"/>
          </p:nvPr>
        </p:nvSpPr>
        <p:spPr>
          <a:xfrm>
            <a:off x="938706" y="470745"/>
            <a:ext cx="10415452"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Μετατροπή  κυτταρινικής βιομάζας  σε   αιθανόλη</a:t>
            </a:r>
          </a:p>
        </p:txBody>
      </p:sp>
      <p:sp>
        <p:nvSpPr>
          <p:cNvPr id="114" name="object 114"/>
          <p:cNvSpPr txBox="1"/>
          <p:nvPr/>
        </p:nvSpPr>
        <p:spPr>
          <a:xfrm>
            <a:off x="5095505" y="1036381"/>
            <a:ext cx="2376038"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Παραγωγή</a:t>
            </a:r>
            <a:endParaRPr sz="3600" dirty="0">
              <a:latin typeface="Arial"/>
              <a:cs typeface="Aria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62356" y="1166071"/>
            <a:ext cx="7993038" cy="5276572"/>
            <a:chOff x="771698" y="506037"/>
            <a:chExt cx="9143998" cy="6546850"/>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1083888"/>
              <a:ext cx="9143998" cy="5368923"/>
            </a:xfrm>
            <a:prstGeom prst="rect">
              <a:avLst/>
            </a:prstGeom>
          </p:spPr>
        </p:pic>
      </p:grpSp>
      <p:sp>
        <p:nvSpPr>
          <p:cNvPr id="7" name="object 11">
            <a:extLst>
              <a:ext uri="{FF2B5EF4-FFF2-40B4-BE49-F238E27FC236}">
                <a16:creationId xmlns:a16="http://schemas.microsoft.com/office/drawing/2014/main" id="{720E5CEA-D233-414D-B536-965702F44FD3}"/>
              </a:ext>
            </a:extLst>
          </p:cNvPr>
          <p:cNvSpPr txBox="1"/>
          <p:nvPr/>
        </p:nvSpPr>
        <p:spPr>
          <a:xfrm>
            <a:off x="3540154" y="302480"/>
            <a:ext cx="4337108" cy="681950"/>
          </a:xfrm>
          <a:prstGeom prst="rect">
            <a:avLst/>
          </a:prstGeom>
        </p:spPr>
        <p:txBody>
          <a:bodyPr vert="horz" wrap="square" lIns="0" tIns="11526" rIns="0" bIns="0" rtlCol="0">
            <a:spAutoFit/>
          </a:bodyPr>
          <a:lstStyle/>
          <a:p>
            <a:pPr>
              <a:spcBef>
                <a:spcPts val="91"/>
              </a:spcBef>
            </a:pPr>
            <a:r>
              <a:rPr lang="el-GR" sz="4356" b="1" spc="-504" dirty="0">
                <a:solidFill>
                  <a:srgbClr val="008000"/>
                </a:solidFill>
                <a:latin typeface="Calibri" panose="020F0502020204030204" pitchFamily="34" charset="0"/>
                <a:cs typeface="Calibri" panose="020F0502020204030204" pitchFamily="34" charset="0"/>
              </a:rPr>
              <a:t>	</a:t>
            </a:r>
            <a:r>
              <a:rPr lang="el-GR" sz="4000" dirty="0" err="1">
                <a:solidFill>
                  <a:srgbClr val="008000"/>
                </a:solidFill>
                <a:latin typeface="Calibri" panose="020F0502020204030204" pitchFamily="34" charset="0"/>
                <a:cs typeface="Calibri" panose="020F0502020204030204" pitchFamily="34" charset="0"/>
              </a:rPr>
              <a:t>Βιοκαύσιμα</a:t>
            </a:r>
            <a:endParaRPr sz="4356"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600891" y="1733231"/>
            <a:ext cx="11184646" cy="3885520"/>
          </a:xfrm>
          <a:prstGeom prst="rect">
            <a:avLst/>
          </a:prstGeom>
        </p:spPr>
        <p:txBody>
          <a:bodyPr vert="horz" wrap="square" lIns="0" tIns="11526" rIns="0" bIns="0" rtlCol="0">
            <a:spAutoFit/>
          </a:bodyPr>
          <a:lstStyle/>
          <a:p>
            <a:pPr marL="184424" marR="13255" indent="-172898" algn="just">
              <a:spcBef>
                <a:spcPts val="91"/>
              </a:spcBef>
            </a:pPr>
            <a:r>
              <a:rPr dirty="0">
                <a:latin typeface="Arial"/>
                <a:cs typeface="Arial"/>
              </a:rPr>
              <a:t>Μια σημαντική διαφορά μεταξύ της κυτταρινικής και της συμβατικής παραγωγής αιθανόλης (από σιτηρά και ζαχαρότευτλα) είναι η επιλογή του καυσίμου που θα οδηγήσει τη διαδικασία μετατροπής.</a:t>
            </a:r>
            <a:endParaRPr lang="el-GR" dirty="0">
              <a:latin typeface="Arial"/>
              <a:cs typeface="Arial"/>
            </a:endParaRPr>
          </a:p>
          <a:p>
            <a:pPr marL="184424" marR="13255" indent="-172898" algn="just">
              <a:spcBef>
                <a:spcPts val="91"/>
              </a:spcBef>
            </a:pPr>
            <a:endParaRPr dirty="0">
              <a:latin typeface="Arial"/>
              <a:cs typeface="Arial"/>
            </a:endParaRPr>
          </a:p>
          <a:p>
            <a:pPr marL="184424" marR="4611" indent="-172898" algn="just">
              <a:lnSpc>
                <a:spcPct val="98300"/>
              </a:lnSpc>
              <a:spcBef>
                <a:spcPts val="472"/>
              </a:spcBef>
            </a:pPr>
            <a:r>
              <a:rPr dirty="0">
                <a:latin typeface="Arial"/>
                <a:cs typeface="Arial"/>
              </a:rPr>
              <a:t>Στις τρέχουσες διαδικασίες παραγωγής </a:t>
            </a:r>
            <a:r>
              <a:rPr dirty="0">
                <a:solidFill>
                  <a:srgbClr val="008000"/>
                </a:solidFill>
                <a:latin typeface="Arial"/>
                <a:cs typeface="Arial"/>
              </a:rPr>
              <a:t>αιθανόλης από σιτηρά στη </a:t>
            </a:r>
            <a:r>
              <a:rPr dirty="0">
                <a:latin typeface="Arial"/>
                <a:cs typeface="Arial"/>
              </a:rPr>
              <a:t>Βόρεια Αμερική και την Ευρώπη, σχεδόν όλη η ενέργεια της διαδικασίας παρέχεται από </a:t>
            </a:r>
            <a:r>
              <a:rPr dirty="0">
                <a:solidFill>
                  <a:srgbClr val="008000"/>
                </a:solidFill>
                <a:latin typeface="Arial"/>
                <a:cs typeface="Arial"/>
              </a:rPr>
              <a:t>ορυκτές πηγές ενέργειας</a:t>
            </a:r>
            <a:r>
              <a:rPr dirty="0">
                <a:latin typeface="Arial"/>
                <a:cs typeface="Arial"/>
              </a:rPr>
              <a:t>, όπως το φυσικό αέριο που χρησιμοποιείται για την τροφοδοσία των λεβήτων και των συστημάτων ζύμωσης.</a:t>
            </a:r>
            <a:endParaRPr lang="el-GR" dirty="0">
              <a:latin typeface="Arial"/>
              <a:cs typeface="Arial"/>
            </a:endParaRPr>
          </a:p>
          <a:p>
            <a:pPr marL="184424" marR="4611" indent="-172898" algn="just">
              <a:lnSpc>
                <a:spcPct val="98300"/>
              </a:lnSpc>
              <a:spcBef>
                <a:spcPts val="472"/>
              </a:spcBef>
            </a:pPr>
            <a:endParaRPr dirty="0">
              <a:latin typeface="Arial"/>
              <a:cs typeface="Arial"/>
            </a:endParaRPr>
          </a:p>
          <a:p>
            <a:pPr marL="184424" marR="4611" indent="-172898" algn="just">
              <a:lnSpc>
                <a:spcPct val="100400"/>
              </a:lnSpc>
              <a:spcBef>
                <a:spcPts val="427"/>
              </a:spcBef>
            </a:pPr>
            <a:r>
              <a:rPr dirty="0">
                <a:latin typeface="Arial"/>
                <a:cs typeface="Arial"/>
              </a:rPr>
              <a:t>Για τη μετατροπή </a:t>
            </a:r>
            <a:r>
              <a:rPr dirty="0">
                <a:solidFill>
                  <a:srgbClr val="008000"/>
                </a:solidFill>
                <a:latin typeface="Arial"/>
                <a:cs typeface="Arial"/>
              </a:rPr>
              <a:t>της κυτταρίνης σε αιθανόλη</a:t>
            </a:r>
            <a:r>
              <a:rPr dirty="0">
                <a:latin typeface="Arial"/>
                <a:cs typeface="Arial"/>
              </a:rPr>
              <a:t>, σχεδόν όλη η ενέργεια της διεργασίας </a:t>
            </a:r>
            <a:r>
              <a:rPr dirty="0">
                <a:solidFill>
                  <a:srgbClr val="008000"/>
                </a:solidFill>
                <a:latin typeface="Arial"/>
                <a:cs typeface="Arial"/>
              </a:rPr>
              <a:t>παρέχεται από τη βιομάζα</a:t>
            </a:r>
            <a:r>
              <a:rPr dirty="0">
                <a:latin typeface="Arial"/>
                <a:cs typeface="Arial"/>
              </a:rPr>
              <a:t>, ιδίως από τα αχρησιμοποίητα κυτταρινούχα και λιγνινούχα μέρη του υπό επεξεργασία φυτού.</a:t>
            </a:r>
            <a:endParaRPr lang="el-GR" dirty="0">
              <a:latin typeface="Arial"/>
              <a:cs typeface="Arial"/>
            </a:endParaRPr>
          </a:p>
          <a:p>
            <a:pPr marL="184424" marR="4611" indent="-172898" algn="just">
              <a:lnSpc>
                <a:spcPct val="100400"/>
              </a:lnSpc>
              <a:spcBef>
                <a:spcPts val="427"/>
              </a:spcBef>
            </a:pPr>
            <a:endParaRPr dirty="0">
              <a:latin typeface="Arial"/>
              <a:cs typeface="Arial"/>
            </a:endParaRPr>
          </a:p>
          <a:p>
            <a:pPr marL="184424" marR="4611" indent="-172898" algn="just">
              <a:lnSpc>
                <a:spcPct val="100400"/>
              </a:lnSpc>
              <a:spcBef>
                <a:spcPts val="427"/>
              </a:spcBef>
            </a:pPr>
            <a:r>
              <a:rPr dirty="0">
                <a:latin typeface="Arial"/>
                <a:cs typeface="Arial"/>
              </a:rPr>
              <a:t>Εν ολίγοις, ήταν ευκολότερο και λιγότερο δαπανηρό να συνεχίσουμε να στηριζόμαστε στις εισροές ορυκτής ενέργειας για την κίνηση της διαδικασίας μετατροπής, παρόλο που αυτό εκπέμπει πολύ περισσότερα αέρια του θερμοκηπίου από τη μετατροπή που στηρίζεται στη βιοενέργεια ως καύσιμο της διαδικασίας.</a:t>
            </a:r>
          </a:p>
        </p:txBody>
      </p:sp>
      <p:sp>
        <p:nvSpPr>
          <p:cNvPr id="113" name="object 113"/>
          <p:cNvSpPr txBox="1">
            <a:spLocks noGrp="1"/>
          </p:cNvSpPr>
          <p:nvPr>
            <p:ph type="title"/>
          </p:nvPr>
        </p:nvSpPr>
        <p:spPr>
          <a:xfrm>
            <a:off x="1436914" y="462622"/>
            <a:ext cx="9039529"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Μετατροπή κυτταρινικής βιομάζας σε αιθανόλη</a:t>
            </a:r>
          </a:p>
        </p:txBody>
      </p:sp>
      <p:sp>
        <p:nvSpPr>
          <p:cNvPr id="114" name="object 114"/>
          <p:cNvSpPr txBox="1"/>
          <p:nvPr/>
        </p:nvSpPr>
        <p:spPr>
          <a:xfrm>
            <a:off x="4598126" y="1028258"/>
            <a:ext cx="2856740" cy="565636"/>
          </a:xfrm>
          <a:prstGeom prst="rect">
            <a:avLst/>
          </a:prstGeom>
        </p:spPr>
        <p:txBody>
          <a:bodyPr vert="horz" wrap="square" lIns="0" tIns="11526" rIns="0" bIns="0" rtlCol="0">
            <a:spAutoFit/>
          </a:bodyPr>
          <a:lstStyle/>
          <a:p>
            <a:pPr marL="11527" algn="ctr">
              <a:spcBef>
                <a:spcPts val="91"/>
              </a:spcBef>
            </a:pPr>
            <a:r>
              <a:rPr sz="3600" b="1" dirty="0">
                <a:solidFill>
                  <a:srgbClr val="008000"/>
                </a:solidFill>
                <a:latin typeface="Arial"/>
                <a:cs typeface="Arial"/>
              </a:rPr>
              <a:t>Παραγωγή</a:t>
            </a:r>
            <a:endParaRPr sz="36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071154" y="1884298"/>
            <a:ext cx="10476412" cy="2832924"/>
          </a:xfrm>
          <a:prstGeom prst="rect">
            <a:avLst/>
          </a:prstGeom>
        </p:spPr>
        <p:txBody>
          <a:bodyPr vert="horz" wrap="square" lIns="0" tIns="11526" rIns="0" bIns="0" rtlCol="0">
            <a:spAutoFit/>
          </a:bodyPr>
          <a:lstStyle/>
          <a:p>
            <a:pPr marL="354426" marR="4611" indent="-342900" algn="just">
              <a:spcBef>
                <a:spcPts val="91"/>
              </a:spcBef>
              <a:buFont typeface="Arial" panose="020B0604020202020204" pitchFamily="34" charset="0"/>
              <a:buChar char="•"/>
            </a:pPr>
            <a:r>
              <a:rPr sz="2000" dirty="0">
                <a:latin typeface="Arial"/>
                <a:cs typeface="Arial"/>
              </a:rPr>
              <a:t>Το πρώτο βήμα για τη μετατροπή της βιομάζας σε αιθανόλη είναι η </a:t>
            </a:r>
            <a:r>
              <a:rPr sz="2000" dirty="0">
                <a:solidFill>
                  <a:srgbClr val="008000"/>
                </a:solidFill>
                <a:latin typeface="Arial"/>
                <a:cs typeface="Arial"/>
              </a:rPr>
              <a:t>προεπεξεργασία</a:t>
            </a:r>
            <a:r>
              <a:rPr sz="2000" dirty="0">
                <a:latin typeface="Arial"/>
                <a:cs typeface="Arial"/>
              </a:rPr>
              <a:t>, που περιλαμβάνει τον</a:t>
            </a:r>
            <a:r>
              <a:rPr lang="el-GR" sz="2000" dirty="0">
                <a:latin typeface="Arial"/>
                <a:cs typeface="Arial"/>
              </a:rPr>
              <a:t> </a:t>
            </a:r>
            <a:r>
              <a:rPr sz="2000" dirty="0">
                <a:latin typeface="Arial"/>
                <a:cs typeface="Arial"/>
              </a:rPr>
              <a:t>καθα</a:t>
            </a:r>
            <a:r>
              <a:rPr sz="2000" dirty="0" err="1">
                <a:latin typeface="Arial"/>
                <a:cs typeface="Arial"/>
              </a:rPr>
              <a:t>ρισμό</a:t>
            </a:r>
            <a:r>
              <a:rPr sz="2000" dirty="0">
                <a:latin typeface="Arial"/>
                <a:cs typeface="Arial"/>
              </a:rPr>
              <a:t> και τη διάσπαση των υλικών.</a:t>
            </a:r>
            <a:endParaRPr lang="el-GR" sz="2000" dirty="0">
              <a:latin typeface="Arial"/>
              <a:cs typeface="Arial"/>
            </a:endParaRPr>
          </a:p>
          <a:p>
            <a:pPr marL="354426" marR="4611" indent="-342900" algn="just">
              <a:spcBef>
                <a:spcPts val="91"/>
              </a:spcBef>
              <a:buFont typeface="Arial" panose="020B0604020202020204" pitchFamily="34" charset="0"/>
              <a:buChar char="•"/>
            </a:pPr>
            <a:endParaRPr lang="el-GR" sz="2000" dirty="0">
              <a:latin typeface="Arial"/>
              <a:cs typeface="Arial"/>
            </a:endParaRPr>
          </a:p>
          <a:p>
            <a:pPr marL="354426" marR="4611" indent="-342900" algn="just">
              <a:spcBef>
                <a:spcPts val="91"/>
              </a:spcBef>
              <a:buFont typeface="Arial" panose="020B0604020202020204" pitchFamily="34" charset="0"/>
              <a:buChar char="•"/>
            </a:pPr>
            <a:r>
              <a:rPr sz="2000" dirty="0">
                <a:latin typeface="Arial"/>
                <a:cs typeface="Arial"/>
              </a:rPr>
              <a:t> Συνήθως εφαρμόζεται ένας συνδυασμός φυσικών και χημικών διεργασιών (π.χ. όξινη υδρόλυση), ο οποίος επιτρέπει το διαχωρισμό της βιομάζας στα συστατικά της κυτταρίνης, της ημικυτταρίνης και της λιγνίνης. </a:t>
            </a:r>
            <a:endParaRPr lang="el-GR" sz="2000" dirty="0">
              <a:latin typeface="Arial"/>
              <a:cs typeface="Arial"/>
            </a:endParaRPr>
          </a:p>
          <a:p>
            <a:pPr marL="354426" marR="4611" indent="-342900" algn="just">
              <a:spcBef>
                <a:spcPts val="91"/>
              </a:spcBef>
              <a:buFont typeface="Arial" panose="020B0604020202020204" pitchFamily="34" charset="0"/>
              <a:buChar char="•"/>
            </a:pPr>
            <a:endParaRPr lang="el-GR" sz="2000" dirty="0">
              <a:latin typeface="Arial"/>
              <a:cs typeface="Arial"/>
            </a:endParaRPr>
          </a:p>
          <a:p>
            <a:pPr marL="354426" marR="4611" indent="-342900" algn="just">
              <a:spcBef>
                <a:spcPts val="91"/>
              </a:spcBef>
              <a:buFont typeface="Arial" panose="020B0604020202020204" pitchFamily="34" charset="0"/>
              <a:buChar char="•"/>
            </a:pPr>
            <a:r>
              <a:rPr sz="2000" dirty="0" err="1">
                <a:latin typeface="Arial"/>
                <a:cs typeface="Arial"/>
              </a:rPr>
              <a:t>Ορισμένη</a:t>
            </a:r>
            <a:r>
              <a:rPr sz="2000" dirty="0">
                <a:latin typeface="Arial"/>
                <a:cs typeface="Arial"/>
              </a:rPr>
              <a:t> ημικυτταρίνη μπορεί να μετατραπεί σε σάκχαρα σε αυτό το στάδιο και η λιγνίνη να αφαιρεθεί.</a:t>
            </a:r>
          </a:p>
        </p:txBody>
      </p:sp>
      <p:sp>
        <p:nvSpPr>
          <p:cNvPr id="112" name="object 112"/>
          <p:cNvSpPr txBox="1">
            <a:spLocks noGrp="1"/>
          </p:cNvSpPr>
          <p:nvPr>
            <p:ph type="title"/>
          </p:nvPr>
        </p:nvSpPr>
        <p:spPr>
          <a:xfrm>
            <a:off x="1314110" y="398160"/>
            <a:ext cx="9563779" cy="1119634"/>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Διαδικασία μετατροπής βιομάζας από κύτταρο σε αιθανόλη</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708804" y="1662357"/>
            <a:ext cx="10774392" cy="4227152"/>
          </a:xfrm>
          <a:prstGeom prst="rect">
            <a:avLst/>
          </a:prstGeom>
        </p:spPr>
        <p:txBody>
          <a:bodyPr vert="horz" wrap="square" lIns="0" tIns="11526" rIns="0" bIns="0" rtlCol="0">
            <a:spAutoFit/>
          </a:bodyPr>
          <a:lstStyle/>
          <a:p>
            <a:pPr marL="184424" marR="13255" indent="-172898" algn="just">
              <a:spcBef>
                <a:spcPts val="91"/>
              </a:spcBef>
            </a:pPr>
            <a:r>
              <a:rPr sz="2000" dirty="0">
                <a:latin typeface="Arial"/>
                <a:cs typeface="Arial"/>
              </a:rPr>
              <a:t>Στη συνέχεια, η υπόλοιπη κυτταρίνη υδρολύεται σε σάκχαρα, το σημαντικότερο στάδιο σακχαροποίησης.</a:t>
            </a:r>
            <a:endParaRPr lang="el-GR" sz="2000" dirty="0">
              <a:latin typeface="Arial"/>
              <a:cs typeface="Arial"/>
            </a:endParaRPr>
          </a:p>
          <a:p>
            <a:pPr marL="184424" marR="13255" indent="-172898" algn="just">
              <a:spcBef>
                <a:spcPts val="91"/>
              </a:spcBef>
            </a:pPr>
            <a:endParaRPr sz="2000" dirty="0">
              <a:latin typeface="Arial"/>
              <a:cs typeface="Arial"/>
            </a:endParaRPr>
          </a:p>
          <a:p>
            <a:pPr marL="354426" marR="13255" indent="-342900" algn="just">
              <a:lnSpc>
                <a:spcPts val="2106"/>
              </a:lnSpc>
              <a:spcBef>
                <a:spcPts val="563"/>
              </a:spcBef>
              <a:buFont typeface="Arial" panose="020B0604020202020204" pitchFamily="34" charset="0"/>
              <a:buChar char="•"/>
            </a:pPr>
            <a:r>
              <a:rPr sz="2000" dirty="0">
                <a:latin typeface="Arial"/>
                <a:cs typeface="Arial"/>
              </a:rPr>
              <a:t>Οι συνήθεις μέθοδοι είναι η </a:t>
            </a:r>
            <a:r>
              <a:rPr sz="2000" dirty="0">
                <a:solidFill>
                  <a:srgbClr val="008000"/>
                </a:solidFill>
                <a:latin typeface="Arial"/>
                <a:cs typeface="Arial"/>
              </a:rPr>
              <a:t>αραιή </a:t>
            </a:r>
            <a:r>
              <a:rPr sz="2000" dirty="0">
                <a:latin typeface="Arial"/>
                <a:cs typeface="Arial"/>
              </a:rPr>
              <a:t>και η </a:t>
            </a:r>
            <a:r>
              <a:rPr sz="2000" dirty="0">
                <a:solidFill>
                  <a:srgbClr val="008000"/>
                </a:solidFill>
                <a:latin typeface="Arial"/>
                <a:cs typeface="Arial"/>
              </a:rPr>
              <a:t>πυκνή όξινη υδρόλυση</a:t>
            </a:r>
            <a:r>
              <a:rPr sz="2000" dirty="0">
                <a:latin typeface="Arial"/>
                <a:cs typeface="Arial"/>
              </a:rPr>
              <a:t>, οι οποίες είναι δαπανηρές και φαίνεται να φτάνουν στα όριά τους όσον αφορά τις αποδόσεις.</a:t>
            </a:r>
            <a:endParaRPr lang="el-GR" sz="2000" dirty="0">
              <a:latin typeface="Arial"/>
              <a:cs typeface="Arial"/>
            </a:endParaRPr>
          </a:p>
          <a:p>
            <a:pPr marL="354426" marR="13255" indent="-342900" algn="just">
              <a:lnSpc>
                <a:spcPts val="2106"/>
              </a:lnSpc>
              <a:spcBef>
                <a:spcPts val="563"/>
              </a:spcBef>
              <a:buFont typeface="Arial" panose="020B0604020202020204" pitchFamily="34" charset="0"/>
              <a:buChar char="•"/>
            </a:pPr>
            <a:endParaRPr sz="2000" dirty="0">
              <a:latin typeface="Arial"/>
              <a:cs typeface="Arial"/>
            </a:endParaRPr>
          </a:p>
          <a:p>
            <a:pPr marL="354426" marR="13255" indent="-342900" algn="just">
              <a:lnSpc>
                <a:spcPct val="100800"/>
              </a:lnSpc>
              <a:spcBef>
                <a:spcPts val="363"/>
              </a:spcBef>
              <a:buFont typeface="Arial" panose="020B0604020202020204" pitchFamily="34" charset="0"/>
              <a:buChar char="•"/>
            </a:pPr>
            <a:r>
              <a:rPr sz="2000" dirty="0">
                <a:latin typeface="Arial"/>
                <a:cs typeface="Arial"/>
              </a:rPr>
              <a:t>Ως εκ τούτου, επενδύεται σημαντική έρευνα στην ανάπτυξη </a:t>
            </a:r>
            <a:r>
              <a:rPr sz="2000" dirty="0">
                <a:solidFill>
                  <a:srgbClr val="008000"/>
                </a:solidFill>
                <a:latin typeface="Arial"/>
                <a:cs typeface="Arial"/>
              </a:rPr>
              <a:t>βιολογικών ενζύμων </a:t>
            </a:r>
            <a:r>
              <a:rPr sz="2000" dirty="0">
                <a:latin typeface="Arial"/>
                <a:cs typeface="Arial"/>
              </a:rPr>
              <a:t>που μπορούν να διασπάσουν την κυτταρίνη και την ημικυτταρίνη.</a:t>
            </a:r>
            <a:endParaRPr lang="el-GR" sz="2000" dirty="0">
              <a:latin typeface="Arial"/>
              <a:cs typeface="Arial"/>
            </a:endParaRPr>
          </a:p>
          <a:p>
            <a:pPr marL="354426" marR="13255" indent="-342900" algn="just">
              <a:lnSpc>
                <a:spcPct val="100800"/>
              </a:lnSpc>
              <a:spcBef>
                <a:spcPts val="363"/>
              </a:spcBef>
              <a:buFont typeface="Arial" panose="020B0604020202020204" pitchFamily="34" charset="0"/>
              <a:buChar char="•"/>
            </a:pPr>
            <a:endParaRPr sz="2000" dirty="0">
              <a:latin typeface="Arial"/>
              <a:cs typeface="Arial"/>
            </a:endParaRPr>
          </a:p>
          <a:p>
            <a:pPr marL="354426" marR="4611" indent="-342900" algn="just">
              <a:lnSpc>
                <a:spcPct val="100400"/>
              </a:lnSpc>
              <a:spcBef>
                <a:spcPts val="427"/>
              </a:spcBef>
              <a:buFont typeface="Arial" panose="020B0604020202020204" pitchFamily="34" charset="0"/>
              <a:buChar char="•"/>
            </a:pPr>
            <a:r>
              <a:rPr sz="2000" dirty="0">
                <a:latin typeface="Arial"/>
                <a:cs typeface="Arial"/>
              </a:rPr>
              <a:t>Η πρώτη εφαρμογή των ενζύμων στην υδρόλυση του ξύλου σε μια διεργασία αιθανόλης ήταν η απλή αντικατάσταση του σταδίου της όξινης υδρόλυσης της κυτταρίνης με ένα στάδιο ενζυμικής υδρόλυσης της κυτταρίνης. Αυτό ονομάζεται χωριστή υδρόλυση και ζύμωση (SHF).</a:t>
            </a:r>
          </a:p>
        </p:txBody>
      </p:sp>
      <p:sp>
        <p:nvSpPr>
          <p:cNvPr id="112" name="object 112"/>
          <p:cNvSpPr txBox="1">
            <a:spLocks noGrp="1"/>
          </p:cNvSpPr>
          <p:nvPr>
            <p:ph type="title"/>
          </p:nvPr>
        </p:nvSpPr>
        <p:spPr>
          <a:xfrm>
            <a:off x="1854927" y="433741"/>
            <a:ext cx="8692266" cy="1119634"/>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Διαδικασία μετατροπής βιομάζας από κύτταρο σε αιθανόλη</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96686" y="1954478"/>
            <a:ext cx="10207677" cy="3178852"/>
          </a:xfrm>
          <a:prstGeom prst="rect">
            <a:avLst/>
          </a:prstGeom>
        </p:spPr>
        <p:txBody>
          <a:bodyPr vert="horz" wrap="square" lIns="0" tIns="11526" rIns="0" bIns="0" rtlCol="0">
            <a:spAutoFit/>
          </a:bodyPr>
          <a:lstStyle/>
          <a:p>
            <a:pPr marL="354426" marR="4611" indent="-342900" algn="just">
              <a:spcBef>
                <a:spcPts val="91"/>
              </a:spcBef>
              <a:buFont typeface="Arial" panose="020B0604020202020204" pitchFamily="34" charset="0"/>
              <a:buChar char="•"/>
            </a:pPr>
            <a:r>
              <a:rPr sz="2000" dirty="0">
                <a:latin typeface="Arial"/>
                <a:cs typeface="Arial"/>
              </a:rPr>
              <a:t>Μια σημαντική τροποποίηση της διεργασίας για την ενζυματική υδρόλυση της βιομάζας ήταν η εισαγωγή της </a:t>
            </a:r>
            <a:r>
              <a:rPr sz="2000" dirty="0">
                <a:solidFill>
                  <a:srgbClr val="008000"/>
                </a:solidFill>
                <a:latin typeface="Arial"/>
                <a:cs typeface="Arial"/>
              </a:rPr>
              <a:t>ταυτόχρονης σακχαροποίησης και ζύμωσης </a:t>
            </a:r>
            <a:r>
              <a:rPr sz="2000" dirty="0">
                <a:latin typeface="Arial"/>
                <a:cs typeface="Arial"/>
              </a:rPr>
              <a:t>(</a:t>
            </a:r>
            <a:r>
              <a:rPr sz="2000" dirty="0">
                <a:solidFill>
                  <a:srgbClr val="008000"/>
                </a:solidFill>
                <a:latin typeface="Arial"/>
                <a:cs typeface="Arial"/>
              </a:rPr>
              <a:t>SSF), </a:t>
            </a:r>
            <a:r>
              <a:rPr sz="2000" dirty="0">
                <a:latin typeface="Arial"/>
                <a:cs typeface="Arial"/>
              </a:rPr>
              <a:t>η οποία έχει πρόσφατα βελτιωθεί ώστε να περιλαμβάνει τη συν-ζύμωση πολλαπλών σακχαρούχων υποστρωμάτων.</a:t>
            </a:r>
            <a:endParaRPr lang="el-GR" sz="2000" dirty="0">
              <a:latin typeface="Arial"/>
              <a:cs typeface="Arial"/>
            </a:endParaRPr>
          </a:p>
          <a:p>
            <a:pPr marL="354426" marR="4611" indent="-342900" algn="just">
              <a:spcBef>
                <a:spcPts val="91"/>
              </a:spcBef>
              <a:buFont typeface="Arial" panose="020B0604020202020204" pitchFamily="34" charset="0"/>
              <a:buChar char="•"/>
            </a:pPr>
            <a:endParaRPr sz="2000" dirty="0">
              <a:latin typeface="Arial"/>
              <a:cs typeface="Arial"/>
            </a:endParaRPr>
          </a:p>
          <a:p>
            <a:pPr marL="354426" marR="12679" indent="-342900" algn="just">
              <a:lnSpc>
                <a:spcPts val="2106"/>
              </a:lnSpc>
              <a:spcBef>
                <a:spcPts val="563"/>
              </a:spcBef>
              <a:buFont typeface="Arial" panose="020B0604020202020204" pitchFamily="34" charset="0"/>
              <a:buChar char="•"/>
            </a:pPr>
            <a:r>
              <a:rPr sz="2000" dirty="0">
                <a:latin typeface="Arial"/>
                <a:cs typeface="Arial"/>
              </a:rPr>
              <a:t>Στη διαδικασία SSF, η κυτταρίνη, τα ένζυμα και τα μικρόβια ζύμωσης συνδυάζονται, μειώνοντας τον απαιτούμενο αριθμό δοχείων και βελτιώνοντας την αποδοτικότητα.</a:t>
            </a:r>
            <a:endParaRPr lang="el-GR" sz="2000" dirty="0">
              <a:latin typeface="Arial"/>
              <a:cs typeface="Arial"/>
            </a:endParaRPr>
          </a:p>
          <a:p>
            <a:pPr marL="354426" marR="12679" indent="-342900" algn="just">
              <a:lnSpc>
                <a:spcPts val="2106"/>
              </a:lnSpc>
              <a:spcBef>
                <a:spcPts val="563"/>
              </a:spcBef>
              <a:buFont typeface="Arial" panose="020B0604020202020204" pitchFamily="34" charset="0"/>
              <a:buChar char="•"/>
            </a:pPr>
            <a:endParaRPr sz="2000" dirty="0">
              <a:latin typeface="Arial"/>
              <a:cs typeface="Arial"/>
            </a:endParaRPr>
          </a:p>
          <a:p>
            <a:pPr marL="354426" marR="12679" indent="-342900" algn="just">
              <a:lnSpc>
                <a:spcPct val="100800"/>
              </a:lnSpc>
              <a:spcBef>
                <a:spcPts val="363"/>
              </a:spcBef>
              <a:buFont typeface="Arial" panose="020B0604020202020204" pitchFamily="34" charset="0"/>
              <a:buChar char="•"/>
            </a:pPr>
            <a:r>
              <a:rPr sz="2000" dirty="0">
                <a:latin typeface="Arial"/>
                <a:cs typeface="Arial"/>
              </a:rPr>
              <a:t>Καθώς παράγονται σάκχαρα, οι ζυμωτικοί οργανισμοί τα μετατρέπουν σε αιθανόλη (Sreenath et al., 2001).</a:t>
            </a:r>
          </a:p>
        </p:txBody>
      </p:sp>
      <p:sp>
        <p:nvSpPr>
          <p:cNvPr id="11" name="object 112">
            <a:extLst>
              <a:ext uri="{FF2B5EF4-FFF2-40B4-BE49-F238E27FC236}">
                <a16:creationId xmlns:a16="http://schemas.microsoft.com/office/drawing/2014/main" id="{ABD72C3E-D3B6-4A53-A23B-5E681D1F16C8}"/>
              </a:ext>
            </a:extLst>
          </p:cNvPr>
          <p:cNvSpPr txBox="1">
            <a:spLocks noGrp="1"/>
          </p:cNvSpPr>
          <p:nvPr>
            <p:ph type="title"/>
          </p:nvPr>
        </p:nvSpPr>
        <p:spPr>
          <a:xfrm>
            <a:off x="1707302" y="465809"/>
            <a:ext cx="8777396" cy="1119634"/>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Διαδικασία μετατροπής βιομάζας από κύτταρο σε αιθανόλη</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29728" y="1731077"/>
            <a:ext cx="10929668" cy="2473851"/>
          </a:xfrm>
          <a:prstGeom prst="rect">
            <a:avLst/>
          </a:prstGeom>
        </p:spPr>
        <p:txBody>
          <a:bodyPr vert="horz" wrap="square" lIns="0" tIns="11526" rIns="0" bIns="0" rtlCol="0">
            <a:spAutoFit/>
          </a:bodyPr>
          <a:lstStyle/>
          <a:p>
            <a:pPr marL="354426" marR="4611" indent="-342900" algn="just">
              <a:spcBef>
                <a:spcPts val="91"/>
              </a:spcBef>
              <a:buFont typeface="Arial" panose="020B0604020202020204" pitchFamily="34" charset="0"/>
              <a:buChar char="•"/>
            </a:pPr>
            <a:r>
              <a:rPr sz="2000" dirty="0">
                <a:latin typeface="Arial"/>
                <a:cs typeface="Arial"/>
              </a:rPr>
              <a:t>Τέλος, οι ερευνητές εξετάζουν τώρα τη δυνατότητα παραγωγής όλων των απαιτούμενων ενζύμων μέσα στο δοχείο του αντιδραστήρα, χρησιμοποιώντας έτσι την ίδια "μικροβιακή κοινότητα" για την παραγωγή τόσο των ενζύμων που βοηθούν στη διάσπαση της κυτταρίνης σε σάκχαρα όσο και για τη ζύμωση των σακχάρων σε αιθανόλη.</a:t>
            </a:r>
          </a:p>
          <a:p>
            <a:pPr marL="342900" indent="-342900" algn="just">
              <a:spcBef>
                <a:spcPts val="45"/>
              </a:spcBef>
              <a:buFont typeface="Arial" panose="020B0604020202020204" pitchFamily="34" charset="0"/>
              <a:buChar char="•"/>
            </a:pPr>
            <a:endParaRPr sz="2000" dirty="0">
              <a:latin typeface="Arial"/>
              <a:cs typeface="Arial"/>
            </a:endParaRPr>
          </a:p>
          <a:p>
            <a:pPr marL="354426" marR="4611" indent="-342900" algn="just">
              <a:lnSpc>
                <a:spcPct val="100400"/>
              </a:lnSpc>
              <a:buFont typeface="Arial" panose="020B0604020202020204" pitchFamily="34" charset="0"/>
              <a:buChar char="•"/>
            </a:pPr>
            <a:r>
              <a:rPr sz="2000" dirty="0">
                <a:latin typeface="Arial"/>
                <a:cs typeface="Arial"/>
              </a:rPr>
              <a:t>Αυτή η "</a:t>
            </a:r>
            <a:r>
              <a:rPr sz="2000" dirty="0">
                <a:solidFill>
                  <a:srgbClr val="008000"/>
                </a:solidFill>
                <a:latin typeface="Arial"/>
                <a:cs typeface="Arial"/>
              </a:rPr>
              <a:t>ενοποιημένη βιοεπεξεργασία</a:t>
            </a:r>
            <a:r>
              <a:rPr sz="2000" dirty="0">
                <a:latin typeface="Arial"/>
                <a:cs typeface="Arial"/>
              </a:rPr>
              <a:t>" (</a:t>
            </a:r>
            <a:r>
              <a:rPr sz="2000" dirty="0">
                <a:solidFill>
                  <a:srgbClr val="008000"/>
                </a:solidFill>
                <a:latin typeface="Arial"/>
                <a:cs typeface="Arial"/>
              </a:rPr>
              <a:t>CBP</a:t>
            </a:r>
            <a:r>
              <a:rPr sz="2000" dirty="0">
                <a:latin typeface="Arial"/>
                <a:cs typeface="Arial"/>
              </a:rPr>
              <a:t>) θεωρείται από πολλούς ως το λογικό τελικό σημείο στην εξέλιξη της τεχνολογίας μετατροπής της βιομάζας, με εξαιρετικές δυνατότητες βελτίωσης της αποδοτικότητας και μείωσης του κόστους (Hamelinck et al., 2003).</a:t>
            </a:r>
          </a:p>
        </p:txBody>
      </p:sp>
      <p:sp>
        <p:nvSpPr>
          <p:cNvPr id="11" name="object 112">
            <a:extLst>
              <a:ext uri="{FF2B5EF4-FFF2-40B4-BE49-F238E27FC236}">
                <a16:creationId xmlns:a16="http://schemas.microsoft.com/office/drawing/2014/main" id="{924DAB01-7F0B-4B15-AFB6-65884AB37D27}"/>
              </a:ext>
            </a:extLst>
          </p:cNvPr>
          <p:cNvSpPr txBox="1">
            <a:spLocks/>
          </p:cNvSpPr>
          <p:nvPr/>
        </p:nvSpPr>
        <p:spPr>
          <a:xfrm>
            <a:off x="1592231" y="410625"/>
            <a:ext cx="9004662" cy="1119634"/>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gn="ctr">
              <a:lnSpc>
                <a:spcPct val="100000"/>
              </a:lnSpc>
              <a:spcBef>
                <a:spcPts val="91"/>
              </a:spcBef>
            </a:pPr>
            <a:r>
              <a:rPr lang="it-IT" sz="3600" b="1" dirty="0"/>
              <a:t>Διαδικασία μετατροπής</a:t>
            </a:r>
            <a:r>
              <a:rPr lang="el-GR" sz="3600" b="1" dirty="0"/>
              <a:t> </a:t>
            </a:r>
            <a:r>
              <a:rPr lang="it-IT" sz="3600" b="1" dirty="0"/>
              <a:t> βιομάζας από κύτταρο σε αιθανόλη</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6622" y="331963"/>
            <a:ext cx="8298756" cy="6322534"/>
            <a:chOff x="771698" y="347287"/>
            <a:chExt cx="9144000" cy="6966496"/>
          </a:xfrm>
        </p:grpSpPr>
        <p:pic>
          <p:nvPicPr>
            <p:cNvPr id="3" name="object 3"/>
            <p:cNvPicPr/>
            <p:nvPr/>
          </p:nvPicPr>
          <p:blipFill>
            <a:blip r:embed="rId2" cstate="print"/>
            <a:stretch>
              <a:fillRect/>
            </a:stretch>
          </p:blipFill>
          <p:spPr>
            <a:xfrm>
              <a:off x="771698" y="647325"/>
              <a:ext cx="9143998" cy="9526"/>
            </a:xfrm>
            <a:prstGeom prst="rect">
              <a:avLst/>
            </a:prstGeom>
          </p:spPr>
        </p:pic>
        <p:sp>
          <p:nvSpPr>
            <p:cNvPr id="4" name="object 4"/>
            <p:cNvSpPr/>
            <p:nvPr/>
          </p:nvSpPr>
          <p:spPr>
            <a:xfrm>
              <a:off x="771698" y="952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5" name="object 5"/>
            <p:cNvPicPr/>
            <p:nvPr/>
          </p:nvPicPr>
          <p:blipFill>
            <a:blip r:embed="rId3" cstate="print"/>
            <a:stretch>
              <a:fillRect/>
            </a:stretch>
          </p:blipFill>
          <p:spPr>
            <a:xfrm>
              <a:off x="771698" y="952125"/>
              <a:ext cx="9143998" cy="9526"/>
            </a:xfrm>
            <a:prstGeom prst="rect">
              <a:avLst/>
            </a:prstGeom>
          </p:spPr>
        </p:pic>
        <p:sp>
          <p:nvSpPr>
            <p:cNvPr id="6" name="object 6"/>
            <p:cNvSpPr/>
            <p:nvPr/>
          </p:nvSpPr>
          <p:spPr>
            <a:xfrm>
              <a:off x="771698" y="1256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7" name="object 7"/>
            <p:cNvPicPr/>
            <p:nvPr/>
          </p:nvPicPr>
          <p:blipFill>
            <a:blip r:embed="rId4" cstate="print"/>
            <a:stretch>
              <a:fillRect/>
            </a:stretch>
          </p:blipFill>
          <p:spPr>
            <a:xfrm>
              <a:off x="771698" y="1256925"/>
              <a:ext cx="9143998" cy="9526"/>
            </a:xfrm>
            <a:prstGeom prst="rect">
              <a:avLst/>
            </a:prstGeom>
          </p:spPr>
        </p:pic>
        <p:sp>
          <p:nvSpPr>
            <p:cNvPr id="8" name="object 8"/>
            <p:cNvSpPr/>
            <p:nvPr/>
          </p:nvSpPr>
          <p:spPr>
            <a:xfrm>
              <a:off x="771698" y="1561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9" name="object 9"/>
            <p:cNvPicPr/>
            <p:nvPr/>
          </p:nvPicPr>
          <p:blipFill>
            <a:blip r:embed="rId5" cstate="print"/>
            <a:stretch>
              <a:fillRect/>
            </a:stretch>
          </p:blipFill>
          <p:spPr>
            <a:xfrm>
              <a:off x="771698" y="1561725"/>
              <a:ext cx="9143998" cy="9526"/>
            </a:xfrm>
            <a:prstGeom prst="rect">
              <a:avLst/>
            </a:prstGeom>
          </p:spPr>
        </p:pic>
        <p:sp>
          <p:nvSpPr>
            <p:cNvPr id="10" name="object 10"/>
            <p:cNvSpPr/>
            <p:nvPr/>
          </p:nvSpPr>
          <p:spPr>
            <a:xfrm>
              <a:off x="771698" y="1866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1" name="object 11"/>
            <p:cNvPicPr/>
            <p:nvPr/>
          </p:nvPicPr>
          <p:blipFill>
            <a:blip r:embed="rId3" cstate="print"/>
            <a:stretch>
              <a:fillRect/>
            </a:stretch>
          </p:blipFill>
          <p:spPr>
            <a:xfrm>
              <a:off x="771698" y="1866525"/>
              <a:ext cx="9143998" cy="9526"/>
            </a:xfrm>
            <a:prstGeom prst="rect">
              <a:avLst/>
            </a:prstGeom>
          </p:spPr>
        </p:pic>
        <p:sp>
          <p:nvSpPr>
            <p:cNvPr id="12" name="object 12"/>
            <p:cNvSpPr/>
            <p:nvPr/>
          </p:nvSpPr>
          <p:spPr>
            <a:xfrm>
              <a:off x="771698" y="2171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3" name="object 13"/>
            <p:cNvPicPr/>
            <p:nvPr/>
          </p:nvPicPr>
          <p:blipFill>
            <a:blip r:embed="rId4" cstate="print"/>
            <a:stretch>
              <a:fillRect/>
            </a:stretch>
          </p:blipFill>
          <p:spPr>
            <a:xfrm>
              <a:off x="771698" y="2171325"/>
              <a:ext cx="9143998" cy="9526"/>
            </a:xfrm>
            <a:prstGeom prst="rect">
              <a:avLst/>
            </a:prstGeom>
          </p:spPr>
        </p:pic>
        <p:sp>
          <p:nvSpPr>
            <p:cNvPr id="14" name="object 14"/>
            <p:cNvSpPr/>
            <p:nvPr/>
          </p:nvSpPr>
          <p:spPr>
            <a:xfrm>
              <a:off x="771698" y="2476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5" name="object 15"/>
            <p:cNvPicPr/>
            <p:nvPr/>
          </p:nvPicPr>
          <p:blipFill>
            <a:blip r:embed="rId6" cstate="print"/>
            <a:stretch>
              <a:fillRect/>
            </a:stretch>
          </p:blipFill>
          <p:spPr>
            <a:xfrm>
              <a:off x="771698" y="2476125"/>
              <a:ext cx="9143998" cy="9526"/>
            </a:xfrm>
            <a:prstGeom prst="rect">
              <a:avLst/>
            </a:prstGeom>
          </p:spPr>
        </p:pic>
        <p:sp>
          <p:nvSpPr>
            <p:cNvPr id="16" name="object 16"/>
            <p:cNvSpPr/>
            <p:nvPr/>
          </p:nvSpPr>
          <p:spPr>
            <a:xfrm>
              <a:off x="771698" y="2780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7" name="object 17"/>
            <p:cNvPicPr/>
            <p:nvPr/>
          </p:nvPicPr>
          <p:blipFill>
            <a:blip r:embed="rId3" cstate="print"/>
            <a:stretch>
              <a:fillRect/>
            </a:stretch>
          </p:blipFill>
          <p:spPr>
            <a:xfrm>
              <a:off x="771698" y="2780925"/>
              <a:ext cx="9143998" cy="9526"/>
            </a:xfrm>
            <a:prstGeom prst="rect">
              <a:avLst/>
            </a:prstGeom>
          </p:spPr>
        </p:pic>
        <p:sp>
          <p:nvSpPr>
            <p:cNvPr id="18" name="object 18"/>
            <p:cNvSpPr/>
            <p:nvPr/>
          </p:nvSpPr>
          <p:spPr>
            <a:xfrm>
              <a:off x="771698" y="3085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9" name="object 19"/>
            <p:cNvPicPr/>
            <p:nvPr/>
          </p:nvPicPr>
          <p:blipFill>
            <a:blip r:embed="rId4" cstate="print"/>
            <a:stretch>
              <a:fillRect/>
            </a:stretch>
          </p:blipFill>
          <p:spPr>
            <a:xfrm>
              <a:off x="771698" y="3085725"/>
              <a:ext cx="9143998" cy="9526"/>
            </a:xfrm>
            <a:prstGeom prst="rect">
              <a:avLst/>
            </a:prstGeom>
          </p:spPr>
        </p:pic>
        <p:sp>
          <p:nvSpPr>
            <p:cNvPr id="20" name="object 20"/>
            <p:cNvSpPr/>
            <p:nvPr/>
          </p:nvSpPr>
          <p:spPr>
            <a:xfrm>
              <a:off x="771698" y="3390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1" name="object 21"/>
            <p:cNvPicPr/>
            <p:nvPr/>
          </p:nvPicPr>
          <p:blipFill>
            <a:blip r:embed="rId7" cstate="print"/>
            <a:stretch>
              <a:fillRect/>
            </a:stretch>
          </p:blipFill>
          <p:spPr>
            <a:xfrm>
              <a:off x="771698" y="3390525"/>
              <a:ext cx="9143998" cy="9526"/>
            </a:xfrm>
            <a:prstGeom prst="rect">
              <a:avLst/>
            </a:prstGeom>
          </p:spPr>
        </p:pic>
        <p:sp>
          <p:nvSpPr>
            <p:cNvPr id="22" name="object 22"/>
            <p:cNvSpPr/>
            <p:nvPr/>
          </p:nvSpPr>
          <p:spPr>
            <a:xfrm>
              <a:off x="771698" y="3695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3" cstate="print"/>
            <a:stretch>
              <a:fillRect/>
            </a:stretch>
          </p:blipFill>
          <p:spPr>
            <a:xfrm>
              <a:off x="771698" y="3695325"/>
              <a:ext cx="9143998" cy="9526"/>
            </a:xfrm>
            <a:prstGeom prst="rect">
              <a:avLst/>
            </a:prstGeom>
          </p:spPr>
        </p:pic>
        <p:sp>
          <p:nvSpPr>
            <p:cNvPr id="24" name="object 24"/>
            <p:cNvSpPr/>
            <p:nvPr/>
          </p:nvSpPr>
          <p:spPr>
            <a:xfrm>
              <a:off x="771698" y="4000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4" cstate="print"/>
            <a:stretch>
              <a:fillRect/>
            </a:stretch>
          </p:blipFill>
          <p:spPr>
            <a:xfrm>
              <a:off x="771698" y="4000125"/>
              <a:ext cx="9143998" cy="9526"/>
            </a:xfrm>
            <a:prstGeom prst="rect">
              <a:avLst/>
            </a:prstGeom>
          </p:spPr>
        </p:pic>
        <p:sp>
          <p:nvSpPr>
            <p:cNvPr id="26" name="object 26"/>
            <p:cNvSpPr/>
            <p:nvPr/>
          </p:nvSpPr>
          <p:spPr>
            <a:xfrm>
              <a:off x="771698" y="43049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8" cstate="print"/>
            <a:stretch>
              <a:fillRect/>
            </a:stretch>
          </p:blipFill>
          <p:spPr>
            <a:xfrm>
              <a:off x="771698" y="4304925"/>
              <a:ext cx="9143998" cy="9526"/>
            </a:xfrm>
            <a:prstGeom prst="rect">
              <a:avLst/>
            </a:prstGeom>
          </p:spPr>
        </p:pic>
        <p:sp>
          <p:nvSpPr>
            <p:cNvPr id="28" name="object 28"/>
            <p:cNvSpPr/>
            <p:nvPr/>
          </p:nvSpPr>
          <p:spPr>
            <a:xfrm>
              <a:off x="771698" y="46097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3" cstate="print"/>
            <a:stretch>
              <a:fillRect/>
            </a:stretch>
          </p:blipFill>
          <p:spPr>
            <a:xfrm>
              <a:off x="771698" y="4609725"/>
              <a:ext cx="9143998" cy="9525"/>
            </a:xfrm>
            <a:prstGeom prst="rect">
              <a:avLst/>
            </a:prstGeom>
          </p:spPr>
        </p:pic>
        <p:sp>
          <p:nvSpPr>
            <p:cNvPr id="30" name="object 30"/>
            <p:cNvSpPr/>
            <p:nvPr/>
          </p:nvSpPr>
          <p:spPr>
            <a:xfrm>
              <a:off x="771698" y="49145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4" cstate="print"/>
            <a:stretch>
              <a:fillRect/>
            </a:stretch>
          </p:blipFill>
          <p:spPr>
            <a:xfrm>
              <a:off x="771698" y="4914525"/>
              <a:ext cx="9143998" cy="9526"/>
            </a:xfrm>
            <a:prstGeom prst="rect">
              <a:avLst/>
            </a:prstGeom>
          </p:spPr>
        </p:pic>
        <p:sp>
          <p:nvSpPr>
            <p:cNvPr id="32" name="object 32"/>
            <p:cNvSpPr/>
            <p:nvPr/>
          </p:nvSpPr>
          <p:spPr>
            <a:xfrm>
              <a:off x="771698" y="52193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9" cstate="print"/>
            <a:stretch>
              <a:fillRect/>
            </a:stretch>
          </p:blipFill>
          <p:spPr>
            <a:xfrm>
              <a:off x="771698" y="5219325"/>
              <a:ext cx="9143998" cy="9526"/>
            </a:xfrm>
            <a:prstGeom prst="rect">
              <a:avLst/>
            </a:prstGeom>
          </p:spPr>
        </p:pic>
        <p:sp>
          <p:nvSpPr>
            <p:cNvPr id="34" name="object 34"/>
            <p:cNvSpPr/>
            <p:nvPr/>
          </p:nvSpPr>
          <p:spPr>
            <a:xfrm>
              <a:off x="771698" y="55241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3" cstate="print"/>
            <a:stretch>
              <a:fillRect/>
            </a:stretch>
          </p:blipFill>
          <p:spPr>
            <a:xfrm>
              <a:off x="771698" y="5524125"/>
              <a:ext cx="9143998" cy="9525"/>
            </a:xfrm>
            <a:prstGeom prst="rect">
              <a:avLst/>
            </a:prstGeom>
          </p:spPr>
        </p:pic>
        <p:sp>
          <p:nvSpPr>
            <p:cNvPr id="36" name="object 36"/>
            <p:cNvSpPr/>
            <p:nvPr/>
          </p:nvSpPr>
          <p:spPr>
            <a:xfrm>
              <a:off x="771698" y="58289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4" cstate="print"/>
            <a:stretch>
              <a:fillRect/>
            </a:stretch>
          </p:blipFill>
          <p:spPr>
            <a:xfrm>
              <a:off x="771698" y="5828925"/>
              <a:ext cx="9143998" cy="9525"/>
            </a:xfrm>
            <a:prstGeom prst="rect">
              <a:avLst/>
            </a:prstGeom>
          </p:spPr>
        </p:pic>
        <p:sp>
          <p:nvSpPr>
            <p:cNvPr id="38" name="object 38"/>
            <p:cNvSpPr/>
            <p:nvPr/>
          </p:nvSpPr>
          <p:spPr>
            <a:xfrm>
              <a:off x="771698" y="61337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10" cstate="print"/>
            <a:stretch>
              <a:fillRect/>
            </a:stretch>
          </p:blipFill>
          <p:spPr>
            <a:xfrm>
              <a:off x="771698" y="6133725"/>
              <a:ext cx="9143998" cy="9526"/>
            </a:xfrm>
            <a:prstGeom prst="rect">
              <a:avLst/>
            </a:prstGeom>
          </p:spPr>
        </p:pic>
        <p:sp>
          <p:nvSpPr>
            <p:cNvPr id="40" name="object 40"/>
            <p:cNvSpPr/>
            <p:nvPr/>
          </p:nvSpPr>
          <p:spPr>
            <a:xfrm>
              <a:off x="771698" y="64385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3" cstate="print"/>
            <a:stretch>
              <a:fillRect/>
            </a:stretch>
          </p:blipFill>
          <p:spPr>
            <a:xfrm>
              <a:off x="771698" y="6438524"/>
              <a:ext cx="9143998" cy="9526"/>
            </a:xfrm>
            <a:prstGeom prst="rect">
              <a:avLst/>
            </a:prstGeom>
          </p:spPr>
        </p:pic>
        <p:sp>
          <p:nvSpPr>
            <p:cNvPr id="42" name="object 42"/>
            <p:cNvSpPr/>
            <p:nvPr/>
          </p:nvSpPr>
          <p:spPr>
            <a:xfrm>
              <a:off x="771698" y="6743324"/>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4" cstate="print"/>
            <a:stretch>
              <a:fillRect/>
            </a:stretch>
          </p:blipFill>
          <p:spPr>
            <a:xfrm>
              <a:off x="771698" y="6743324"/>
              <a:ext cx="9143998" cy="9526"/>
            </a:xfrm>
            <a:prstGeom prst="rect">
              <a:avLst/>
            </a:prstGeom>
          </p:spPr>
        </p:pic>
        <p:sp>
          <p:nvSpPr>
            <p:cNvPr id="44" name="object 44"/>
            <p:cNvSpPr/>
            <p:nvPr/>
          </p:nvSpPr>
          <p:spPr>
            <a:xfrm>
              <a:off x="771698" y="70481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11" cstate="print"/>
            <a:stretch>
              <a:fillRect/>
            </a:stretch>
          </p:blipFill>
          <p:spPr>
            <a:xfrm>
              <a:off x="771698" y="7048124"/>
              <a:ext cx="9143998" cy="9526"/>
            </a:xfrm>
            <a:prstGeom prst="rect">
              <a:avLst/>
            </a:prstGeom>
          </p:spPr>
        </p:pic>
        <p:sp>
          <p:nvSpPr>
            <p:cNvPr id="46" name="object 46"/>
            <p:cNvSpPr/>
            <p:nvPr/>
          </p:nvSpPr>
          <p:spPr>
            <a:xfrm>
              <a:off x="1071735"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47" name="object 47"/>
            <p:cNvPicPr/>
            <p:nvPr/>
          </p:nvPicPr>
          <p:blipFill>
            <a:blip r:embed="rId12" cstate="print"/>
            <a:stretch>
              <a:fillRect/>
            </a:stretch>
          </p:blipFill>
          <p:spPr>
            <a:xfrm>
              <a:off x="1071735" y="347287"/>
              <a:ext cx="9525" cy="6857999"/>
            </a:xfrm>
            <a:prstGeom prst="rect">
              <a:avLst/>
            </a:prstGeom>
          </p:spPr>
        </p:pic>
        <p:sp>
          <p:nvSpPr>
            <p:cNvPr id="48" name="object 48"/>
            <p:cNvSpPr/>
            <p:nvPr/>
          </p:nvSpPr>
          <p:spPr>
            <a:xfrm>
              <a:off x="1376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49" name="object 49"/>
            <p:cNvPicPr/>
            <p:nvPr/>
          </p:nvPicPr>
          <p:blipFill>
            <a:blip r:embed="rId13" cstate="print"/>
            <a:stretch>
              <a:fillRect/>
            </a:stretch>
          </p:blipFill>
          <p:spPr>
            <a:xfrm>
              <a:off x="1376535" y="347287"/>
              <a:ext cx="9526" cy="6857999"/>
            </a:xfrm>
            <a:prstGeom prst="rect">
              <a:avLst/>
            </a:prstGeom>
          </p:spPr>
        </p:pic>
        <p:sp>
          <p:nvSpPr>
            <p:cNvPr id="50" name="object 50"/>
            <p:cNvSpPr/>
            <p:nvPr/>
          </p:nvSpPr>
          <p:spPr>
            <a:xfrm>
              <a:off x="1681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1" name="object 51"/>
            <p:cNvPicPr/>
            <p:nvPr/>
          </p:nvPicPr>
          <p:blipFill>
            <a:blip r:embed="rId14" cstate="print"/>
            <a:stretch>
              <a:fillRect/>
            </a:stretch>
          </p:blipFill>
          <p:spPr>
            <a:xfrm>
              <a:off x="1681335" y="347287"/>
              <a:ext cx="9526" cy="6857999"/>
            </a:xfrm>
            <a:prstGeom prst="rect">
              <a:avLst/>
            </a:prstGeom>
          </p:spPr>
        </p:pic>
        <p:sp>
          <p:nvSpPr>
            <p:cNvPr id="52" name="object 52"/>
            <p:cNvSpPr/>
            <p:nvPr/>
          </p:nvSpPr>
          <p:spPr>
            <a:xfrm>
              <a:off x="1986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12" cstate="print"/>
            <a:stretch>
              <a:fillRect/>
            </a:stretch>
          </p:blipFill>
          <p:spPr>
            <a:xfrm>
              <a:off x="1986135" y="347287"/>
              <a:ext cx="9526" cy="6857999"/>
            </a:xfrm>
            <a:prstGeom prst="rect">
              <a:avLst/>
            </a:prstGeom>
          </p:spPr>
        </p:pic>
        <p:sp>
          <p:nvSpPr>
            <p:cNvPr id="54" name="object 54"/>
            <p:cNvSpPr/>
            <p:nvPr/>
          </p:nvSpPr>
          <p:spPr>
            <a:xfrm>
              <a:off x="2290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13" cstate="print"/>
            <a:stretch>
              <a:fillRect/>
            </a:stretch>
          </p:blipFill>
          <p:spPr>
            <a:xfrm>
              <a:off x="2290935" y="347287"/>
              <a:ext cx="9526" cy="6857999"/>
            </a:xfrm>
            <a:prstGeom prst="rect">
              <a:avLst/>
            </a:prstGeom>
          </p:spPr>
        </p:pic>
        <p:sp>
          <p:nvSpPr>
            <p:cNvPr id="56" name="object 56"/>
            <p:cNvSpPr/>
            <p:nvPr/>
          </p:nvSpPr>
          <p:spPr>
            <a:xfrm>
              <a:off x="2595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4" cstate="print"/>
            <a:stretch>
              <a:fillRect/>
            </a:stretch>
          </p:blipFill>
          <p:spPr>
            <a:xfrm>
              <a:off x="2595735" y="347287"/>
              <a:ext cx="9526" cy="6857999"/>
            </a:xfrm>
            <a:prstGeom prst="rect">
              <a:avLst/>
            </a:prstGeom>
          </p:spPr>
        </p:pic>
        <p:sp>
          <p:nvSpPr>
            <p:cNvPr id="58" name="object 58"/>
            <p:cNvSpPr/>
            <p:nvPr/>
          </p:nvSpPr>
          <p:spPr>
            <a:xfrm>
              <a:off x="2900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12" cstate="print"/>
            <a:stretch>
              <a:fillRect/>
            </a:stretch>
          </p:blipFill>
          <p:spPr>
            <a:xfrm>
              <a:off x="2900535" y="347287"/>
              <a:ext cx="9526" cy="6857999"/>
            </a:xfrm>
            <a:prstGeom prst="rect">
              <a:avLst/>
            </a:prstGeom>
          </p:spPr>
        </p:pic>
        <p:sp>
          <p:nvSpPr>
            <p:cNvPr id="60" name="object 60"/>
            <p:cNvSpPr/>
            <p:nvPr/>
          </p:nvSpPr>
          <p:spPr>
            <a:xfrm>
              <a:off x="3205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13" cstate="print"/>
            <a:stretch>
              <a:fillRect/>
            </a:stretch>
          </p:blipFill>
          <p:spPr>
            <a:xfrm>
              <a:off x="3205335" y="347287"/>
              <a:ext cx="9526" cy="6857999"/>
            </a:xfrm>
            <a:prstGeom prst="rect">
              <a:avLst/>
            </a:prstGeom>
          </p:spPr>
        </p:pic>
        <p:sp>
          <p:nvSpPr>
            <p:cNvPr id="62" name="object 62"/>
            <p:cNvSpPr/>
            <p:nvPr/>
          </p:nvSpPr>
          <p:spPr>
            <a:xfrm>
              <a:off x="3510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4" cstate="print"/>
            <a:stretch>
              <a:fillRect/>
            </a:stretch>
          </p:blipFill>
          <p:spPr>
            <a:xfrm>
              <a:off x="3510135" y="347287"/>
              <a:ext cx="9526" cy="6857999"/>
            </a:xfrm>
            <a:prstGeom prst="rect">
              <a:avLst/>
            </a:prstGeom>
          </p:spPr>
        </p:pic>
        <p:sp>
          <p:nvSpPr>
            <p:cNvPr id="64" name="object 64"/>
            <p:cNvSpPr/>
            <p:nvPr/>
          </p:nvSpPr>
          <p:spPr>
            <a:xfrm>
              <a:off x="3814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12" cstate="print"/>
            <a:stretch>
              <a:fillRect/>
            </a:stretch>
          </p:blipFill>
          <p:spPr>
            <a:xfrm>
              <a:off x="3814935" y="347287"/>
              <a:ext cx="9526" cy="6857999"/>
            </a:xfrm>
            <a:prstGeom prst="rect">
              <a:avLst/>
            </a:prstGeom>
          </p:spPr>
        </p:pic>
        <p:sp>
          <p:nvSpPr>
            <p:cNvPr id="66" name="object 66"/>
            <p:cNvSpPr/>
            <p:nvPr/>
          </p:nvSpPr>
          <p:spPr>
            <a:xfrm>
              <a:off x="4119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13" cstate="print"/>
            <a:stretch>
              <a:fillRect/>
            </a:stretch>
          </p:blipFill>
          <p:spPr>
            <a:xfrm>
              <a:off x="4119735" y="347287"/>
              <a:ext cx="9526" cy="6857999"/>
            </a:xfrm>
            <a:prstGeom prst="rect">
              <a:avLst/>
            </a:prstGeom>
          </p:spPr>
        </p:pic>
        <p:sp>
          <p:nvSpPr>
            <p:cNvPr id="68" name="object 68"/>
            <p:cNvSpPr/>
            <p:nvPr/>
          </p:nvSpPr>
          <p:spPr>
            <a:xfrm>
              <a:off x="4424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4" cstate="print"/>
            <a:stretch>
              <a:fillRect/>
            </a:stretch>
          </p:blipFill>
          <p:spPr>
            <a:xfrm>
              <a:off x="4424535" y="347287"/>
              <a:ext cx="9526" cy="6857999"/>
            </a:xfrm>
            <a:prstGeom prst="rect">
              <a:avLst/>
            </a:prstGeom>
          </p:spPr>
        </p:pic>
        <p:sp>
          <p:nvSpPr>
            <p:cNvPr id="70" name="object 70"/>
            <p:cNvSpPr/>
            <p:nvPr/>
          </p:nvSpPr>
          <p:spPr>
            <a:xfrm>
              <a:off x="4729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12" cstate="print"/>
            <a:stretch>
              <a:fillRect/>
            </a:stretch>
          </p:blipFill>
          <p:spPr>
            <a:xfrm>
              <a:off x="4729335" y="347287"/>
              <a:ext cx="9526" cy="6857999"/>
            </a:xfrm>
            <a:prstGeom prst="rect">
              <a:avLst/>
            </a:prstGeom>
          </p:spPr>
        </p:pic>
        <p:sp>
          <p:nvSpPr>
            <p:cNvPr id="72" name="object 72"/>
            <p:cNvSpPr/>
            <p:nvPr/>
          </p:nvSpPr>
          <p:spPr>
            <a:xfrm>
              <a:off x="5034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13" cstate="print"/>
            <a:stretch>
              <a:fillRect/>
            </a:stretch>
          </p:blipFill>
          <p:spPr>
            <a:xfrm>
              <a:off x="5034135" y="347287"/>
              <a:ext cx="9526" cy="6857999"/>
            </a:xfrm>
            <a:prstGeom prst="rect">
              <a:avLst/>
            </a:prstGeom>
          </p:spPr>
        </p:pic>
        <p:sp>
          <p:nvSpPr>
            <p:cNvPr id="74" name="object 74"/>
            <p:cNvSpPr/>
            <p:nvPr/>
          </p:nvSpPr>
          <p:spPr>
            <a:xfrm>
              <a:off x="5338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4" cstate="print"/>
            <a:stretch>
              <a:fillRect/>
            </a:stretch>
          </p:blipFill>
          <p:spPr>
            <a:xfrm>
              <a:off x="5338935" y="347287"/>
              <a:ext cx="9526" cy="6857999"/>
            </a:xfrm>
            <a:prstGeom prst="rect">
              <a:avLst/>
            </a:prstGeom>
          </p:spPr>
        </p:pic>
        <p:sp>
          <p:nvSpPr>
            <p:cNvPr id="76" name="object 76"/>
            <p:cNvSpPr/>
            <p:nvPr/>
          </p:nvSpPr>
          <p:spPr>
            <a:xfrm>
              <a:off x="5643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12" cstate="print"/>
            <a:stretch>
              <a:fillRect/>
            </a:stretch>
          </p:blipFill>
          <p:spPr>
            <a:xfrm>
              <a:off x="5643735" y="347287"/>
              <a:ext cx="9526" cy="6857999"/>
            </a:xfrm>
            <a:prstGeom prst="rect">
              <a:avLst/>
            </a:prstGeom>
          </p:spPr>
        </p:pic>
        <p:sp>
          <p:nvSpPr>
            <p:cNvPr id="78" name="object 78"/>
            <p:cNvSpPr/>
            <p:nvPr/>
          </p:nvSpPr>
          <p:spPr>
            <a:xfrm>
              <a:off x="5948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13" cstate="print"/>
            <a:stretch>
              <a:fillRect/>
            </a:stretch>
          </p:blipFill>
          <p:spPr>
            <a:xfrm>
              <a:off x="5948534" y="347287"/>
              <a:ext cx="9526" cy="6857999"/>
            </a:xfrm>
            <a:prstGeom prst="rect">
              <a:avLst/>
            </a:prstGeom>
          </p:spPr>
        </p:pic>
        <p:sp>
          <p:nvSpPr>
            <p:cNvPr id="80" name="object 80"/>
            <p:cNvSpPr/>
            <p:nvPr/>
          </p:nvSpPr>
          <p:spPr>
            <a:xfrm>
              <a:off x="6253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4" cstate="print"/>
            <a:stretch>
              <a:fillRect/>
            </a:stretch>
          </p:blipFill>
          <p:spPr>
            <a:xfrm>
              <a:off x="6253335" y="347287"/>
              <a:ext cx="9526" cy="6857999"/>
            </a:xfrm>
            <a:prstGeom prst="rect">
              <a:avLst/>
            </a:prstGeom>
          </p:spPr>
        </p:pic>
        <p:sp>
          <p:nvSpPr>
            <p:cNvPr id="82" name="object 82"/>
            <p:cNvSpPr/>
            <p:nvPr/>
          </p:nvSpPr>
          <p:spPr>
            <a:xfrm>
              <a:off x="6558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12" cstate="print"/>
            <a:stretch>
              <a:fillRect/>
            </a:stretch>
          </p:blipFill>
          <p:spPr>
            <a:xfrm>
              <a:off x="6558135" y="347287"/>
              <a:ext cx="9526" cy="6857999"/>
            </a:xfrm>
            <a:prstGeom prst="rect">
              <a:avLst/>
            </a:prstGeom>
          </p:spPr>
        </p:pic>
        <p:sp>
          <p:nvSpPr>
            <p:cNvPr id="84" name="object 84"/>
            <p:cNvSpPr/>
            <p:nvPr/>
          </p:nvSpPr>
          <p:spPr>
            <a:xfrm>
              <a:off x="6862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13" cstate="print"/>
            <a:stretch>
              <a:fillRect/>
            </a:stretch>
          </p:blipFill>
          <p:spPr>
            <a:xfrm>
              <a:off x="6862934" y="347287"/>
              <a:ext cx="9526" cy="6857999"/>
            </a:xfrm>
            <a:prstGeom prst="rect">
              <a:avLst/>
            </a:prstGeom>
          </p:spPr>
        </p:pic>
        <p:sp>
          <p:nvSpPr>
            <p:cNvPr id="86" name="object 86"/>
            <p:cNvSpPr/>
            <p:nvPr/>
          </p:nvSpPr>
          <p:spPr>
            <a:xfrm>
              <a:off x="7167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4" cstate="print"/>
            <a:stretch>
              <a:fillRect/>
            </a:stretch>
          </p:blipFill>
          <p:spPr>
            <a:xfrm>
              <a:off x="7167734" y="347287"/>
              <a:ext cx="9526" cy="6857999"/>
            </a:xfrm>
            <a:prstGeom prst="rect">
              <a:avLst/>
            </a:prstGeom>
          </p:spPr>
        </p:pic>
        <p:sp>
          <p:nvSpPr>
            <p:cNvPr id="88" name="object 88"/>
            <p:cNvSpPr/>
            <p:nvPr/>
          </p:nvSpPr>
          <p:spPr>
            <a:xfrm>
              <a:off x="7472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12" cstate="print"/>
            <a:stretch>
              <a:fillRect/>
            </a:stretch>
          </p:blipFill>
          <p:spPr>
            <a:xfrm>
              <a:off x="7472534" y="347287"/>
              <a:ext cx="9526" cy="6857999"/>
            </a:xfrm>
            <a:prstGeom prst="rect">
              <a:avLst/>
            </a:prstGeom>
          </p:spPr>
        </p:pic>
        <p:sp>
          <p:nvSpPr>
            <p:cNvPr id="90" name="object 90"/>
            <p:cNvSpPr/>
            <p:nvPr/>
          </p:nvSpPr>
          <p:spPr>
            <a:xfrm>
              <a:off x="77773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13" cstate="print"/>
            <a:stretch>
              <a:fillRect/>
            </a:stretch>
          </p:blipFill>
          <p:spPr>
            <a:xfrm>
              <a:off x="7777334" y="347287"/>
              <a:ext cx="9526" cy="6857999"/>
            </a:xfrm>
            <a:prstGeom prst="rect">
              <a:avLst/>
            </a:prstGeom>
          </p:spPr>
        </p:pic>
        <p:sp>
          <p:nvSpPr>
            <p:cNvPr id="92" name="object 92"/>
            <p:cNvSpPr/>
            <p:nvPr/>
          </p:nvSpPr>
          <p:spPr>
            <a:xfrm>
              <a:off x="8082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4" cstate="print"/>
            <a:stretch>
              <a:fillRect/>
            </a:stretch>
          </p:blipFill>
          <p:spPr>
            <a:xfrm>
              <a:off x="8082134" y="347287"/>
              <a:ext cx="9526" cy="6857999"/>
            </a:xfrm>
            <a:prstGeom prst="rect">
              <a:avLst/>
            </a:prstGeom>
          </p:spPr>
        </p:pic>
        <p:sp>
          <p:nvSpPr>
            <p:cNvPr id="94" name="object 94"/>
            <p:cNvSpPr/>
            <p:nvPr/>
          </p:nvSpPr>
          <p:spPr>
            <a:xfrm>
              <a:off x="8386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12" cstate="print"/>
            <a:stretch>
              <a:fillRect/>
            </a:stretch>
          </p:blipFill>
          <p:spPr>
            <a:xfrm>
              <a:off x="8386934" y="347287"/>
              <a:ext cx="9526" cy="6857999"/>
            </a:xfrm>
            <a:prstGeom prst="rect">
              <a:avLst/>
            </a:prstGeom>
          </p:spPr>
        </p:pic>
        <p:sp>
          <p:nvSpPr>
            <p:cNvPr id="96" name="object 96"/>
            <p:cNvSpPr/>
            <p:nvPr/>
          </p:nvSpPr>
          <p:spPr>
            <a:xfrm>
              <a:off x="8691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13" cstate="print"/>
            <a:stretch>
              <a:fillRect/>
            </a:stretch>
          </p:blipFill>
          <p:spPr>
            <a:xfrm>
              <a:off x="8691734" y="347287"/>
              <a:ext cx="9526" cy="6857999"/>
            </a:xfrm>
            <a:prstGeom prst="rect">
              <a:avLst/>
            </a:prstGeom>
          </p:spPr>
        </p:pic>
        <p:sp>
          <p:nvSpPr>
            <p:cNvPr id="98" name="object 98"/>
            <p:cNvSpPr/>
            <p:nvPr/>
          </p:nvSpPr>
          <p:spPr>
            <a:xfrm>
              <a:off x="8996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4" cstate="print"/>
            <a:stretch>
              <a:fillRect/>
            </a:stretch>
          </p:blipFill>
          <p:spPr>
            <a:xfrm>
              <a:off x="8996534" y="347287"/>
              <a:ext cx="9526" cy="6857999"/>
            </a:xfrm>
            <a:prstGeom prst="rect">
              <a:avLst/>
            </a:prstGeom>
          </p:spPr>
        </p:pic>
        <p:sp>
          <p:nvSpPr>
            <p:cNvPr id="100" name="object 100"/>
            <p:cNvSpPr/>
            <p:nvPr/>
          </p:nvSpPr>
          <p:spPr>
            <a:xfrm>
              <a:off x="9301334"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101" name="object 101"/>
            <p:cNvPicPr/>
            <p:nvPr/>
          </p:nvPicPr>
          <p:blipFill>
            <a:blip r:embed="rId15" cstate="print"/>
            <a:stretch>
              <a:fillRect/>
            </a:stretch>
          </p:blipFill>
          <p:spPr>
            <a:xfrm>
              <a:off x="9301334" y="347287"/>
              <a:ext cx="9525" cy="6857999"/>
            </a:xfrm>
            <a:prstGeom prst="rect">
              <a:avLst/>
            </a:prstGeom>
          </p:spPr>
        </p:pic>
        <p:sp>
          <p:nvSpPr>
            <p:cNvPr id="102" name="object 102"/>
            <p:cNvSpPr/>
            <p:nvPr/>
          </p:nvSpPr>
          <p:spPr>
            <a:xfrm>
              <a:off x="9606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3" name="object 103"/>
            <p:cNvPicPr/>
            <p:nvPr/>
          </p:nvPicPr>
          <p:blipFill>
            <a:blip r:embed="rId13" cstate="print"/>
            <a:stretch>
              <a:fillRect/>
            </a:stretch>
          </p:blipFill>
          <p:spPr>
            <a:xfrm>
              <a:off x="9606134" y="347287"/>
              <a:ext cx="9526" cy="6857999"/>
            </a:xfrm>
            <a:prstGeom prst="rect">
              <a:avLst/>
            </a:prstGeom>
          </p:spPr>
        </p:pic>
        <p:sp>
          <p:nvSpPr>
            <p:cNvPr id="105" name="object 105"/>
            <p:cNvSpPr/>
            <p:nvPr/>
          </p:nvSpPr>
          <p:spPr>
            <a:xfrm>
              <a:off x="9610895" y="347287"/>
              <a:ext cx="0" cy="2362200"/>
            </a:xfrm>
            <a:custGeom>
              <a:avLst/>
              <a:gdLst/>
              <a:ahLst/>
              <a:cxnLst/>
              <a:rect l="l" t="t" r="r" b="b"/>
              <a:pathLst>
                <a:path h="2362200">
                  <a:moveTo>
                    <a:pt x="0" y="0"/>
                  </a:moveTo>
                  <a:lnTo>
                    <a:pt x="0" y="2362199"/>
                  </a:lnTo>
                </a:path>
              </a:pathLst>
            </a:custGeom>
            <a:ln w="9524">
              <a:solidFill>
                <a:srgbClr val="00B2DE"/>
              </a:solidFill>
            </a:ln>
          </p:spPr>
          <p:txBody>
            <a:bodyPr wrap="square" lIns="0" tIns="0" rIns="0" bIns="0" rtlCol="0"/>
            <a:lstStyle/>
            <a:p>
              <a:endParaRPr sz="1634"/>
            </a:p>
          </p:txBody>
        </p:sp>
        <p:pic>
          <p:nvPicPr>
            <p:cNvPr id="106" name="object 106"/>
            <p:cNvPicPr/>
            <p:nvPr/>
          </p:nvPicPr>
          <p:blipFill>
            <a:blip r:embed="rId16" cstate="print"/>
            <a:stretch>
              <a:fillRect/>
            </a:stretch>
          </p:blipFill>
          <p:spPr>
            <a:xfrm>
              <a:off x="1382683" y="538480"/>
              <a:ext cx="7926185" cy="922712"/>
            </a:xfrm>
            <a:prstGeom prst="rect">
              <a:avLst/>
            </a:prstGeom>
          </p:spPr>
        </p:pic>
        <p:pic>
          <p:nvPicPr>
            <p:cNvPr id="110" name="object 110"/>
            <p:cNvPicPr/>
            <p:nvPr/>
          </p:nvPicPr>
          <p:blipFill>
            <a:blip r:embed="rId17" cstate="print"/>
            <a:stretch>
              <a:fillRect/>
            </a:stretch>
          </p:blipFill>
          <p:spPr>
            <a:xfrm>
              <a:off x="1615108" y="1884535"/>
              <a:ext cx="7250111" cy="5429248"/>
            </a:xfrm>
            <a:prstGeom prst="rect">
              <a:avLst/>
            </a:prstGeom>
          </p:spPr>
        </p:pic>
      </p:grpSp>
      <p:sp>
        <p:nvSpPr>
          <p:cNvPr id="114" name="object 112">
            <a:extLst>
              <a:ext uri="{FF2B5EF4-FFF2-40B4-BE49-F238E27FC236}">
                <a16:creationId xmlns:a16="http://schemas.microsoft.com/office/drawing/2014/main" id="{BDEAA3E5-1E5C-41A9-8173-906CE6C2E888}"/>
              </a:ext>
            </a:extLst>
          </p:cNvPr>
          <p:cNvSpPr txBox="1">
            <a:spLocks noGrp="1"/>
          </p:cNvSpPr>
          <p:nvPr>
            <p:ph type="title"/>
          </p:nvPr>
        </p:nvSpPr>
        <p:spPr>
          <a:xfrm>
            <a:off x="1993755" y="432815"/>
            <a:ext cx="8213133" cy="1119634"/>
          </a:xfrm>
          <a:prstGeom prst="rect">
            <a:avLst/>
          </a:prstGeom>
        </p:spPr>
        <p:txBody>
          <a:bodyPr vert="horz" wrap="square" lIns="0" tIns="11526" rIns="0" bIns="0" rtlCol="0" anchor="ctr">
            <a:spAutoFit/>
          </a:bodyPr>
          <a:lstStyle/>
          <a:p>
            <a:pPr marL="11527" algn="ctr">
              <a:lnSpc>
                <a:spcPct val="100000"/>
              </a:lnSpc>
              <a:spcBef>
                <a:spcPts val="91"/>
              </a:spcBef>
            </a:pPr>
            <a:r>
              <a:rPr sz="3600" dirty="0"/>
              <a:t>Διαδικασία μετατροπής βιομάζας από κύτταρο σε αιθανόλη</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668258" y="553922"/>
            <a:ext cx="6719687"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αιθανόλης 2° γενιάς</a:t>
            </a:r>
          </a:p>
        </p:txBody>
      </p:sp>
      <p:sp>
        <p:nvSpPr>
          <p:cNvPr id="126" name="object 126"/>
          <p:cNvSpPr txBox="1"/>
          <p:nvPr/>
        </p:nvSpPr>
        <p:spPr>
          <a:xfrm>
            <a:off x="1184367" y="1360091"/>
            <a:ext cx="9564146" cy="2196960"/>
          </a:xfrm>
          <a:prstGeom prst="rect">
            <a:avLst/>
          </a:prstGeom>
        </p:spPr>
        <p:txBody>
          <a:bodyPr vert="horz" wrap="square" lIns="0" tIns="16713" rIns="0" bIns="0" rtlCol="0">
            <a:spAutoFit/>
          </a:bodyPr>
          <a:lstStyle/>
          <a:p>
            <a:pPr marL="362509" indent="-316979">
              <a:spcBef>
                <a:spcPts val="132"/>
              </a:spcBef>
              <a:buClr>
                <a:srgbClr val="00A3D6"/>
              </a:buClr>
              <a:buSzPct val="105357"/>
              <a:buFont typeface="Wingdings"/>
              <a:buChar char=""/>
              <a:tabLst>
                <a:tab pos="363085" algn="l"/>
              </a:tabLst>
            </a:pPr>
            <a:r>
              <a:rPr lang="el-GR" sz="2000" b="1" dirty="0">
                <a:latin typeface="Arial"/>
                <a:cs typeface="Arial"/>
              </a:rPr>
              <a:t>Όξινη Υδρόλυση</a:t>
            </a:r>
            <a:r>
              <a:rPr sz="2000" b="1" dirty="0">
                <a:latin typeface="Arial"/>
                <a:cs typeface="Arial"/>
              </a:rPr>
              <a:t>:</a:t>
            </a:r>
            <a:endParaRPr sz="2000" dirty="0">
              <a:latin typeface="Arial"/>
              <a:cs typeface="Arial"/>
            </a:endParaRPr>
          </a:p>
          <a:p>
            <a:pPr marL="361356">
              <a:spcBef>
                <a:spcPts val="190"/>
              </a:spcBef>
            </a:pPr>
            <a:r>
              <a:rPr sz="2000" b="1" dirty="0">
                <a:latin typeface="Arial"/>
                <a:cs typeface="Arial"/>
              </a:rPr>
              <a:t>2 </a:t>
            </a:r>
            <a:r>
              <a:rPr lang="el-GR" sz="2000" b="1" dirty="0">
                <a:latin typeface="Arial"/>
                <a:cs typeface="Arial"/>
              </a:rPr>
              <a:t>ώρες </a:t>
            </a:r>
            <a:r>
              <a:rPr sz="2000" b="1" dirty="0">
                <a:latin typeface="Arial"/>
                <a:cs typeface="Arial"/>
              </a:rPr>
              <a:t>σε </a:t>
            </a:r>
            <a:r>
              <a:rPr lang="it-IT" sz="2000" b="1" dirty="0" err="1">
                <a:latin typeface="Arial"/>
                <a:cs typeface="Arial"/>
              </a:rPr>
              <a:t>διάλυμα </a:t>
            </a:r>
            <a:r>
              <a:rPr sz="2000" b="1" dirty="0">
                <a:latin typeface="Arial"/>
                <a:cs typeface="Arial"/>
              </a:rPr>
              <a:t>10% H</a:t>
            </a:r>
            <a:r>
              <a:rPr sz="2000" b="1" baseline="-20833" dirty="0">
                <a:latin typeface="Arial"/>
                <a:cs typeface="Arial"/>
              </a:rPr>
              <a:t>2</a:t>
            </a:r>
            <a:r>
              <a:rPr sz="2000" b="1" dirty="0">
                <a:latin typeface="Arial"/>
                <a:cs typeface="Arial"/>
              </a:rPr>
              <a:t> SO</a:t>
            </a:r>
            <a:r>
              <a:rPr sz="2000" b="1" baseline="-20833" dirty="0">
                <a:latin typeface="Arial"/>
                <a:cs typeface="Arial"/>
              </a:rPr>
              <a:t>4</a:t>
            </a:r>
            <a:r>
              <a:rPr lang="it-IT" sz="2000" b="1" dirty="0" err="1">
                <a:latin typeface="Arial"/>
                <a:cs typeface="Arial"/>
              </a:rPr>
              <a:t> : Υδρόλυση </a:t>
            </a:r>
            <a:r>
              <a:rPr lang="it-IT" sz="2000" b="1" dirty="0">
                <a:latin typeface="Arial"/>
                <a:cs typeface="Arial"/>
              </a:rPr>
              <a:t>της </a:t>
            </a:r>
            <a:r>
              <a:rPr lang="it-IT" sz="2000" b="1" dirty="0" err="1">
                <a:latin typeface="Arial"/>
                <a:cs typeface="Arial"/>
              </a:rPr>
              <a:t>ημικυτταρίνης</a:t>
            </a:r>
            <a:endParaRPr lang="it-IT" sz="2000" dirty="0">
              <a:latin typeface="Arial"/>
              <a:cs typeface="Arial"/>
            </a:endParaRPr>
          </a:p>
          <a:p>
            <a:pPr>
              <a:spcBef>
                <a:spcPts val="36"/>
              </a:spcBef>
            </a:pPr>
            <a:endParaRPr lang="it-IT" sz="2000" dirty="0">
              <a:latin typeface="Arial"/>
              <a:cs typeface="Arial"/>
            </a:endParaRPr>
          </a:p>
          <a:p>
            <a:pPr marL="356746" marR="27664" indent="4034">
              <a:lnSpc>
                <a:spcPts val="2378"/>
              </a:lnSpc>
              <a:tabLst>
                <a:tab pos="5941345" algn="l"/>
              </a:tabLst>
            </a:pPr>
            <a:r>
              <a:rPr lang="en-US" sz="2000" b="1" dirty="0">
                <a:latin typeface="Arial"/>
                <a:cs typeface="Arial"/>
              </a:rPr>
              <a:t>λιγνίνη + κυτταρίνη σε 30% όξινο διάλυμα </a:t>
            </a:r>
            <a:r>
              <a:rPr sz="2000" b="1" dirty="0">
                <a:latin typeface="Arial"/>
                <a:cs typeface="Arial"/>
              </a:rPr>
              <a:t>70%: </a:t>
            </a:r>
            <a:endParaRPr lang="en-US" sz="2000" b="1" dirty="0">
              <a:latin typeface="Arial"/>
              <a:cs typeface="Arial"/>
            </a:endParaRPr>
          </a:p>
          <a:p>
            <a:pPr marL="356746" marR="27664" indent="4034">
              <a:lnSpc>
                <a:spcPts val="2378"/>
              </a:lnSpc>
              <a:tabLst>
                <a:tab pos="5941345" algn="l"/>
              </a:tabLst>
            </a:pPr>
            <a:r>
              <a:rPr lang="en-US" sz="2000" b="1" dirty="0" err="1">
                <a:latin typeface="Arial"/>
                <a:cs typeface="Arial"/>
              </a:rPr>
              <a:t>Διάσ</a:t>
            </a:r>
            <a:r>
              <a:rPr lang="en-US" sz="2000" b="1" dirty="0">
                <a:latin typeface="Arial"/>
                <a:cs typeface="Arial"/>
              </a:rPr>
              <a:t>παση της κρυσταλλικής δομής της κυτταρίνης</a:t>
            </a:r>
            <a:endParaRPr sz="2000" dirty="0">
              <a:latin typeface="Arial"/>
              <a:cs typeface="Arial"/>
            </a:endParaRPr>
          </a:p>
          <a:p>
            <a:pPr>
              <a:spcBef>
                <a:spcPts val="23"/>
              </a:spcBef>
            </a:pPr>
            <a:endParaRPr sz="2000" dirty="0">
              <a:latin typeface="Arial"/>
              <a:cs typeface="Arial"/>
            </a:endParaRPr>
          </a:p>
          <a:p>
            <a:pPr marL="361356"/>
            <a:r>
              <a:rPr lang="it-IT" sz="2000" b="1" dirty="0" err="1">
                <a:latin typeface="Arial"/>
                <a:cs typeface="Arial"/>
              </a:rPr>
              <a:t>εναιώρημα</a:t>
            </a:r>
            <a:r>
              <a:rPr sz="2000" b="1" dirty="0">
                <a:latin typeface="Arial"/>
                <a:cs typeface="Arial"/>
              </a:rPr>
              <a:t>: σε H</a:t>
            </a:r>
            <a:r>
              <a:rPr sz="2000" b="1" baseline="-20833" dirty="0">
                <a:latin typeface="Arial"/>
                <a:cs typeface="Arial"/>
              </a:rPr>
              <a:t>2</a:t>
            </a:r>
            <a:r>
              <a:rPr sz="2000" b="1" dirty="0">
                <a:latin typeface="Arial"/>
                <a:cs typeface="Arial"/>
              </a:rPr>
              <a:t> O a 100°C </a:t>
            </a:r>
            <a:r>
              <a:rPr lang="it-IT" sz="2000" b="1" dirty="0">
                <a:latin typeface="Arial"/>
                <a:cs typeface="Arial"/>
              </a:rPr>
              <a:t>για </a:t>
            </a:r>
            <a:r>
              <a:rPr sz="2000" b="1" dirty="0">
                <a:latin typeface="Arial"/>
                <a:cs typeface="Arial"/>
              </a:rPr>
              <a:t>2 ώρες</a:t>
            </a:r>
            <a:endParaRPr sz="2000" dirty="0">
              <a:latin typeface="Arial"/>
              <a:cs typeface="Arial"/>
            </a:endParaRPr>
          </a:p>
        </p:txBody>
      </p:sp>
      <p:sp>
        <p:nvSpPr>
          <p:cNvPr id="127" name="object 127"/>
          <p:cNvSpPr txBox="1"/>
          <p:nvPr/>
        </p:nvSpPr>
        <p:spPr>
          <a:xfrm>
            <a:off x="1689463" y="4304178"/>
            <a:ext cx="4793509" cy="319415"/>
          </a:xfrm>
          <a:prstGeom prst="rect">
            <a:avLst/>
          </a:prstGeom>
        </p:spPr>
        <p:txBody>
          <a:bodyPr vert="horz" wrap="square" lIns="0" tIns="11526" rIns="0" bIns="0" rtlCol="0">
            <a:spAutoFit/>
          </a:bodyPr>
          <a:lstStyle/>
          <a:p>
            <a:pPr marL="11527">
              <a:spcBef>
                <a:spcPts val="91"/>
              </a:spcBef>
            </a:pPr>
            <a:r>
              <a:rPr lang="en-US" sz="2000" b="1" dirty="0">
                <a:latin typeface="Arial"/>
                <a:cs typeface="Arial"/>
              </a:rPr>
              <a:t>διάλυμα: εξουδετερώθηκε με Na(OH)</a:t>
            </a:r>
            <a:endParaRPr sz="2000" dirty="0">
              <a:latin typeface="Arial"/>
              <a:cs typeface="Arial"/>
            </a:endParaRPr>
          </a:p>
        </p:txBody>
      </p:sp>
      <p:sp>
        <p:nvSpPr>
          <p:cNvPr id="128" name="object 128"/>
          <p:cNvSpPr txBox="1"/>
          <p:nvPr/>
        </p:nvSpPr>
        <p:spPr>
          <a:xfrm>
            <a:off x="7090431" y="4304178"/>
            <a:ext cx="3658082" cy="319415"/>
          </a:xfrm>
          <a:prstGeom prst="rect">
            <a:avLst/>
          </a:prstGeom>
        </p:spPr>
        <p:txBody>
          <a:bodyPr vert="horz" wrap="square" lIns="0" tIns="11526" rIns="0" bIns="0" rtlCol="0">
            <a:spAutoFit/>
          </a:bodyPr>
          <a:lstStyle/>
          <a:p>
            <a:pPr marL="11527">
              <a:spcBef>
                <a:spcPts val="91"/>
              </a:spcBef>
            </a:pPr>
            <a:r>
              <a:rPr lang="el-GR" sz="2000" b="1" dirty="0">
                <a:latin typeface="Arial"/>
                <a:cs typeface="Arial"/>
              </a:rPr>
              <a:t> </a:t>
            </a:r>
            <a:r>
              <a:rPr lang="it-IT" sz="2000" b="1" dirty="0">
                <a:latin typeface="Arial"/>
                <a:cs typeface="Arial"/>
              </a:rPr>
              <a:t>Σχηματισμός </a:t>
            </a:r>
            <a:r>
              <a:rPr lang="el-GR" sz="2000" b="1" dirty="0">
                <a:latin typeface="Arial"/>
                <a:cs typeface="Arial"/>
              </a:rPr>
              <a:t>υγρής κιμωλίας</a:t>
            </a:r>
            <a:endParaRPr sz="2000" dirty="0">
              <a:latin typeface="Arial"/>
              <a:cs typeface="Arial"/>
            </a:endParaRPr>
          </a:p>
        </p:txBody>
      </p:sp>
      <p:sp>
        <p:nvSpPr>
          <p:cNvPr id="129" name="object 129"/>
          <p:cNvSpPr txBox="1"/>
          <p:nvPr/>
        </p:nvSpPr>
        <p:spPr>
          <a:xfrm>
            <a:off x="1689463" y="4595095"/>
            <a:ext cx="5557570" cy="1738714"/>
          </a:xfrm>
          <a:prstGeom prst="rect">
            <a:avLst/>
          </a:prstGeom>
        </p:spPr>
        <p:txBody>
          <a:bodyPr vert="horz" wrap="square" lIns="0" tIns="11526" rIns="0" bIns="0" rtlCol="0">
            <a:spAutoFit/>
          </a:bodyPr>
          <a:lstStyle/>
          <a:p>
            <a:pPr marL="322166">
              <a:spcBef>
                <a:spcPts val="91"/>
              </a:spcBef>
            </a:pPr>
            <a:endParaRPr lang="it-IT" sz="2178" b="1" spc="-227" dirty="0">
              <a:latin typeface="Arial"/>
              <a:cs typeface="Arial"/>
            </a:endParaRPr>
          </a:p>
          <a:p>
            <a:pPr marL="322166" algn="just">
              <a:spcBef>
                <a:spcPts val="91"/>
              </a:spcBef>
            </a:pPr>
            <a:r>
              <a:rPr lang="it-IT" sz="2178" b="1" spc="-227" dirty="0">
                <a:latin typeface="Arial"/>
                <a:cs typeface="Arial"/>
              </a:rPr>
              <a:t>ΑΠΟΤΕΛΕΣΜΑΤΙΚΟΤΗΤΑ:</a:t>
            </a:r>
          </a:p>
          <a:p>
            <a:pPr marL="322166">
              <a:spcBef>
                <a:spcPts val="91"/>
              </a:spcBef>
            </a:pPr>
            <a:r>
              <a:rPr lang="it-IT" sz="2178" b="1" spc="-222" dirty="0" err="1">
                <a:latin typeface="Arial"/>
                <a:cs typeface="Arial"/>
              </a:rPr>
              <a:t>ημικυτταρίνη </a:t>
            </a:r>
            <a:r>
              <a:rPr sz="2178" b="1" spc="-231" dirty="0">
                <a:latin typeface="Arial"/>
                <a:cs typeface="Arial"/>
              </a:rPr>
              <a:t>= </a:t>
            </a:r>
            <a:r>
              <a:rPr sz="2178" b="1" spc="-222" dirty="0">
                <a:latin typeface="Arial"/>
                <a:cs typeface="Arial"/>
              </a:rPr>
              <a:t>90 - 96 </a:t>
            </a:r>
            <a:r>
              <a:rPr sz="2178" b="1" spc="-349" dirty="0">
                <a:latin typeface="Arial"/>
                <a:cs typeface="Arial"/>
              </a:rPr>
              <a:t>%</a:t>
            </a:r>
            <a:endParaRPr lang="en-US" sz="2178" dirty="0">
              <a:latin typeface="Arial"/>
              <a:cs typeface="Arial"/>
            </a:endParaRPr>
          </a:p>
          <a:p>
            <a:pPr marL="322166">
              <a:spcBef>
                <a:spcPts val="91"/>
              </a:spcBef>
            </a:pPr>
            <a:r>
              <a:rPr lang="it-IT" sz="2178" b="1" spc="-222" dirty="0">
                <a:latin typeface="Arial"/>
                <a:cs typeface="Arial"/>
              </a:rPr>
              <a:t>κυτταρίνη </a:t>
            </a:r>
            <a:r>
              <a:rPr sz="2178" b="1" spc="-231" dirty="0">
                <a:latin typeface="Arial"/>
                <a:cs typeface="Arial"/>
              </a:rPr>
              <a:t>= </a:t>
            </a:r>
            <a:r>
              <a:rPr sz="2178" b="1" spc="-222" dirty="0">
                <a:latin typeface="Arial"/>
                <a:cs typeface="Arial"/>
              </a:rPr>
              <a:t>79-90 </a:t>
            </a:r>
            <a:r>
              <a:rPr sz="2178" b="1" spc="-349" dirty="0">
                <a:latin typeface="Arial"/>
                <a:cs typeface="Arial"/>
              </a:rPr>
              <a:t>%</a:t>
            </a:r>
            <a:endParaRPr lang="en-US" sz="2178" dirty="0">
              <a:latin typeface="Arial"/>
              <a:cs typeface="Arial"/>
            </a:endParaRPr>
          </a:p>
          <a:p>
            <a:pPr marL="322166">
              <a:spcBef>
                <a:spcPts val="91"/>
              </a:spcBef>
            </a:pPr>
            <a:r>
              <a:rPr lang="it-IT" sz="2178" b="1" spc="-185" dirty="0">
                <a:latin typeface="Arial"/>
                <a:cs typeface="Arial"/>
              </a:rPr>
              <a:t>λιγνίνη </a:t>
            </a:r>
            <a:r>
              <a:rPr sz="2178" b="1" spc="-231" dirty="0">
                <a:latin typeface="Arial"/>
                <a:cs typeface="Arial"/>
              </a:rPr>
              <a:t>= </a:t>
            </a:r>
            <a:r>
              <a:rPr lang="it-IT" sz="2178" b="1" spc="-195" dirty="0">
                <a:latin typeface="Arial"/>
                <a:cs typeface="Arial"/>
              </a:rPr>
              <a:t>Στερεό υπόλειμμα </a:t>
            </a:r>
            <a:r>
              <a:rPr lang="it-IT" sz="2178" b="1" spc="-195" dirty="0" err="1">
                <a:latin typeface="Arial"/>
                <a:cs typeface="Arial"/>
              </a:rPr>
              <a:t>διεργασίας</a:t>
            </a:r>
            <a:endParaRPr sz="2178" dirty="0">
              <a:latin typeface="Arial"/>
              <a:cs typeface="Arial"/>
            </a:endParaRPr>
          </a:p>
        </p:txBody>
      </p:sp>
      <p:grpSp>
        <p:nvGrpSpPr>
          <p:cNvPr id="130" name="object 130"/>
          <p:cNvGrpSpPr/>
          <p:nvPr/>
        </p:nvGrpSpPr>
        <p:grpSpPr>
          <a:xfrm>
            <a:off x="6678861" y="2580918"/>
            <a:ext cx="1544491" cy="2014177"/>
            <a:chOff x="5842172" y="2871412"/>
            <a:chExt cx="1701800" cy="2219325"/>
          </a:xfrm>
        </p:grpSpPr>
        <p:sp>
          <p:nvSpPr>
            <p:cNvPr id="131" name="object 131"/>
            <p:cNvSpPr/>
            <p:nvPr/>
          </p:nvSpPr>
          <p:spPr>
            <a:xfrm>
              <a:off x="7034385" y="2877762"/>
              <a:ext cx="503555" cy="287655"/>
            </a:xfrm>
            <a:custGeom>
              <a:avLst/>
              <a:gdLst/>
              <a:ahLst/>
              <a:cxnLst/>
              <a:rect l="l" t="t" r="r" b="b"/>
              <a:pathLst>
                <a:path w="503554" h="287655">
                  <a:moveTo>
                    <a:pt x="377428" y="0"/>
                  </a:moveTo>
                  <a:lnTo>
                    <a:pt x="377428" y="71835"/>
                  </a:lnTo>
                  <a:lnTo>
                    <a:pt x="0" y="71835"/>
                  </a:lnTo>
                  <a:lnTo>
                    <a:pt x="0" y="215503"/>
                  </a:lnTo>
                  <a:lnTo>
                    <a:pt x="377428" y="215503"/>
                  </a:lnTo>
                  <a:lnTo>
                    <a:pt x="377428" y="287337"/>
                  </a:lnTo>
                  <a:lnTo>
                    <a:pt x="503236" y="143668"/>
                  </a:lnTo>
                  <a:lnTo>
                    <a:pt x="377428" y="0"/>
                  </a:lnTo>
                  <a:close/>
                </a:path>
              </a:pathLst>
            </a:custGeom>
            <a:solidFill>
              <a:srgbClr val="DB795B"/>
            </a:solidFill>
          </p:spPr>
          <p:txBody>
            <a:bodyPr wrap="square" lIns="0" tIns="0" rIns="0" bIns="0" rtlCol="0"/>
            <a:lstStyle/>
            <a:p>
              <a:endParaRPr sz="1634"/>
            </a:p>
          </p:txBody>
        </p:sp>
        <p:sp>
          <p:nvSpPr>
            <p:cNvPr id="132" name="object 132"/>
            <p:cNvSpPr/>
            <p:nvPr/>
          </p:nvSpPr>
          <p:spPr>
            <a:xfrm>
              <a:off x="7034385" y="2877762"/>
              <a:ext cx="503555" cy="287655"/>
            </a:xfrm>
            <a:custGeom>
              <a:avLst/>
              <a:gdLst/>
              <a:ahLst/>
              <a:cxnLst/>
              <a:rect l="l" t="t" r="r" b="b"/>
              <a:pathLst>
                <a:path w="503554" h="287655">
                  <a:moveTo>
                    <a:pt x="0" y="71835"/>
                  </a:moveTo>
                  <a:lnTo>
                    <a:pt x="377428" y="71835"/>
                  </a:lnTo>
                  <a:lnTo>
                    <a:pt x="377428" y="0"/>
                  </a:lnTo>
                  <a:lnTo>
                    <a:pt x="503236" y="143669"/>
                  </a:lnTo>
                  <a:lnTo>
                    <a:pt x="377428" y="287337"/>
                  </a:lnTo>
                  <a:lnTo>
                    <a:pt x="377428" y="215503"/>
                  </a:lnTo>
                  <a:lnTo>
                    <a:pt x="0" y="215503"/>
                  </a:lnTo>
                  <a:lnTo>
                    <a:pt x="0" y="71835"/>
                  </a:lnTo>
                  <a:close/>
                </a:path>
              </a:pathLst>
            </a:custGeom>
            <a:ln w="12699">
              <a:solidFill>
                <a:srgbClr val="FFFB00"/>
              </a:solidFill>
            </a:ln>
          </p:spPr>
          <p:txBody>
            <a:bodyPr wrap="square" lIns="0" tIns="0" rIns="0" bIns="0" rtlCol="0"/>
            <a:lstStyle/>
            <a:p>
              <a:endParaRPr sz="1634"/>
            </a:p>
          </p:txBody>
        </p:sp>
        <p:sp>
          <p:nvSpPr>
            <p:cNvPr id="133" name="object 133"/>
            <p:cNvSpPr/>
            <p:nvPr/>
          </p:nvSpPr>
          <p:spPr>
            <a:xfrm>
              <a:off x="5848522" y="4797050"/>
              <a:ext cx="503555" cy="287655"/>
            </a:xfrm>
            <a:custGeom>
              <a:avLst/>
              <a:gdLst/>
              <a:ahLst/>
              <a:cxnLst/>
              <a:rect l="l" t="t" r="r" b="b"/>
              <a:pathLst>
                <a:path w="503554" h="287654">
                  <a:moveTo>
                    <a:pt x="377426" y="0"/>
                  </a:moveTo>
                  <a:lnTo>
                    <a:pt x="377426" y="71835"/>
                  </a:lnTo>
                  <a:lnTo>
                    <a:pt x="0" y="71835"/>
                  </a:lnTo>
                  <a:lnTo>
                    <a:pt x="0" y="215503"/>
                  </a:lnTo>
                  <a:lnTo>
                    <a:pt x="377426" y="215503"/>
                  </a:lnTo>
                  <a:lnTo>
                    <a:pt x="377426" y="287337"/>
                  </a:lnTo>
                  <a:lnTo>
                    <a:pt x="503237" y="143670"/>
                  </a:lnTo>
                  <a:lnTo>
                    <a:pt x="377426" y="0"/>
                  </a:lnTo>
                  <a:close/>
                </a:path>
              </a:pathLst>
            </a:custGeom>
            <a:solidFill>
              <a:srgbClr val="DB795B"/>
            </a:solidFill>
          </p:spPr>
          <p:txBody>
            <a:bodyPr wrap="square" lIns="0" tIns="0" rIns="0" bIns="0" rtlCol="0"/>
            <a:lstStyle/>
            <a:p>
              <a:endParaRPr sz="1634"/>
            </a:p>
          </p:txBody>
        </p:sp>
        <p:sp>
          <p:nvSpPr>
            <p:cNvPr id="134" name="object 134"/>
            <p:cNvSpPr/>
            <p:nvPr/>
          </p:nvSpPr>
          <p:spPr>
            <a:xfrm>
              <a:off x="5848522" y="4797050"/>
              <a:ext cx="503555" cy="287655"/>
            </a:xfrm>
            <a:custGeom>
              <a:avLst/>
              <a:gdLst/>
              <a:ahLst/>
              <a:cxnLst/>
              <a:rect l="l" t="t" r="r" b="b"/>
              <a:pathLst>
                <a:path w="503554" h="287654">
                  <a:moveTo>
                    <a:pt x="0" y="71833"/>
                  </a:moveTo>
                  <a:lnTo>
                    <a:pt x="377426" y="71833"/>
                  </a:lnTo>
                  <a:lnTo>
                    <a:pt x="377426" y="0"/>
                  </a:lnTo>
                  <a:lnTo>
                    <a:pt x="503237" y="143668"/>
                  </a:lnTo>
                  <a:lnTo>
                    <a:pt x="377426" y="287336"/>
                  </a:lnTo>
                  <a:lnTo>
                    <a:pt x="377426" y="215502"/>
                  </a:lnTo>
                  <a:lnTo>
                    <a:pt x="0" y="215502"/>
                  </a:lnTo>
                  <a:lnTo>
                    <a:pt x="0" y="71833"/>
                  </a:lnTo>
                  <a:close/>
                </a:path>
              </a:pathLst>
            </a:custGeom>
            <a:ln w="12699">
              <a:solidFill>
                <a:srgbClr val="FFFB00"/>
              </a:solidFill>
            </a:ln>
          </p:spPr>
          <p:txBody>
            <a:bodyPr wrap="square" lIns="0" tIns="0" rIns="0" bIns="0" rtlCol="0"/>
            <a:lstStyle/>
            <a:p>
              <a:endParaRPr sz="1634"/>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bject 120"/>
          <p:cNvSpPr txBox="1"/>
          <p:nvPr/>
        </p:nvSpPr>
        <p:spPr>
          <a:xfrm>
            <a:off x="2274696" y="1253351"/>
            <a:ext cx="6327225" cy="1534524"/>
          </a:xfrm>
          <a:prstGeom prst="rect">
            <a:avLst/>
          </a:prstGeom>
        </p:spPr>
        <p:txBody>
          <a:bodyPr vert="horz" wrap="square" lIns="0" tIns="30544" rIns="0" bIns="0" rtlCol="0">
            <a:spAutoFit/>
          </a:bodyPr>
          <a:lstStyle/>
          <a:p>
            <a:pPr marL="11527" algn="just">
              <a:spcBef>
                <a:spcPts val="241"/>
              </a:spcBef>
            </a:pPr>
            <a:r>
              <a:rPr sz="2178" b="1" dirty="0">
                <a:latin typeface="Arial"/>
                <a:cs typeface="Arial"/>
              </a:rPr>
              <a:t>- Έκρηξη </a:t>
            </a:r>
            <a:r>
              <a:rPr sz="2178" b="1" dirty="0" err="1">
                <a:latin typeface="Arial"/>
                <a:cs typeface="Arial"/>
              </a:rPr>
              <a:t>με</a:t>
            </a:r>
            <a:r>
              <a:rPr sz="2178" b="1" dirty="0">
                <a:latin typeface="Arial"/>
                <a:cs typeface="Arial"/>
              </a:rPr>
              <a:t> </a:t>
            </a:r>
            <a:r>
              <a:rPr lang="el-GR" sz="2178" b="1" dirty="0">
                <a:latin typeface="Arial"/>
                <a:cs typeface="Arial"/>
              </a:rPr>
              <a:t> </a:t>
            </a:r>
            <a:r>
              <a:rPr sz="2178" b="1" dirty="0">
                <a:latin typeface="Arial"/>
                <a:cs typeface="Arial"/>
              </a:rPr>
              <a:t>α</a:t>
            </a:r>
            <a:r>
              <a:rPr sz="2178" b="1" dirty="0" err="1">
                <a:latin typeface="Arial"/>
                <a:cs typeface="Arial"/>
              </a:rPr>
              <a:t>τμό</a:t>
            </a:r>
            <a:r>
              <a:rPr sz="2178" b="1" dirty="0">
                <a:latin typeface="Arial"/>
                <a:cs typeface="Arial"/>
              </a:rPr>
              <a:t>  </a:t>
            </a:r>
            <a:r>
              <a:rPr lang="it-IT" sz="2178" b="1" dirty="0" err="1">
                <a:latin typeface="Arial"/>
                <a:cs typeface="Arial"/>
              </a:rPr>
              <a:t>Ενζυματική υδρόλυση</a:t>
            </a:r>
            <a:r>
              <a:rPr lang="it-IT" sz="2178" b="1" dirty="0">
                <a:latin typeface="Arial"/>
                <a:cs typeface="Arial"/>
              </a:rPr>
              <a:t>:</a:t>
            </a:r>
          </a:p>
          <a:p>
            <a:pPr marL="11527" algn="just">
              <a:spcBef>
                <a:spcPts val="241"/>
              </a:spcBef>
            </a:pPr>
            <a:r>
              <a:rPr sz="1815" b="1" dirty="0">
                <a:latin typeface="Arial"/>
                <a:cs typeface="Arial"/>
              </a:rPr>
              <a:t>Έκρηξη ατμού: </a:t>
            </a:r>
            <a:r>
              <a:rPr lang="en-US" sz="1815" b="1" dirty="0">
                <a:latin typeface="Arial"/>
                <a:cs typeface="Arial"/>
              </a:rPr>
              <a:t>Βιομάζα που θερμαίνεται με ατμό υψηλής πίεσης:
Τ = 210 - 290 °C, για λίγα λεπτά ξαφνική αποσυμπίεση έως 1 atm.</a:t>
            </a:r>
            <a:endParaRPr sz="1815" dirty="0">
              <a:latin typeface="Arial"/>
              <a:cs typeface="Arial"/>
            </a:endParaRPr>
          </a:p>
        </p:txBody>
      </p:sp>
      <p:sp>
        <p:nvSpPr>
          <p:cNvPr id="121" name="object 121"/>
          <p:cNvSpPr txBox="1"/>
          <p:nvPr/>
        </p:nvSpPr>
        <p:spPr>
          <a:xfrm>
            <a:off x="2379812" y="3430389"/>
            <a:ext cx="8533353" cy="2504053"/>
          </a:xfrm>
          <a:prstGeom prst="rect">
            <a:avLst/>
          </a:prstGeom>
        </p:spPr>
        <p:txBody>
          <a:bodyPr vert="horz" wrap="square" lIns="0" tIns="34578" rIns="0" bIns="0" rtlCol="0">
            <a:spAutoFit/>
          </a:bodyPr>
          <a:lstStyle/>
          <a:p>
            <a:pPr marL="1745691" algn="just">
              <a:spcBef>
                <a:spcPts val="272"/>
              </a:spcBef>
            </a:pPr>
            <a:r>
              <a:rPr lang="it-IT" sz="1815" b="1" dirty="0">
                <a:latin typeface="Arial"/>
                <a:cs typeface="Arial"/>
              </a:rPr>
              <a:t>ΔΙΆΣΠΑΣΗ ΤΩΝ ΗΜΙΚΥΤΤΑΡΙΝΟΛΥΤΙΚΏΝ ΣΑΚΧΆΡΩΝ
(</a:t>
            </a:r>
            <a:r>
              <a:rPr lang="it-IT" sz="1815" b="1" dirty="0" err="1">
                <a:latin typeface="Arial"/>
                <a:cs typeface="Arial"/>
              </a:rPr>
              <a:t>ξυλόζη</a:t>
            </a:r>
            <a:r>
              <a:rPr lang="it-IT" sz="1815" b="1" dirty="0">
                <a:latin typeface="Arial"/>
                <a:cs typeface="Arial"/>
              </a:rPr>
              <a:t>, </a:t>
            </a:r>
            <a:r>
              <a:rPr lang="it-IT" sz="1815" b="1" dirty="0" err="1">
                <a:latin typeface="Arial"/>
                <a:cs typeface="Arial"/>
              </a:rPr>
              <a:t>αραβινόζη</a:t>
            </a:r>
            <a:r>
              <a:rPr lang="it-IT" sz="1815" b="1" dirty="0">
                <a:latin typeface="Arial"/>
                <a:cs typeface="Arial"/>
              </a:rPr>
              <a:t>, </a:t>
            </a:r>
            <a:r>
              <a:rPr lang="it-IT" sz="1815" b="1" dirty="0" err="1">
                <a:latin typeface="Arial"/>
                <a:cs typeface="Arial"/>
              </a:rPr>
              <a:t>μαννόζη</a:t>
            </a:r>
            <a:r>
              <a:rPr lang="it-IT" sz="1815" b="1" dirty="0">
                <a:latin typeface="Arial"/>
                <a:cs typeface="Arial"/>
              </a:rPr>
              <a:t>, </a:t>
            </a:r>
            <a:r>
              <a:rPr lang="it-IT" sz="1815" b="1" dirty="0" err="1">
                <a:latin typeface="Arial"/>
                <a:cs typeface="Arial"/>
              </a:rPr>
              <a:t>γαλακτόζη</a:t>
            </a:r>
            <a:r>
              <a:rPr lang="it-IT" sz="1815" b="1" dirty="0">
                <a:latin typeface="Arial"/>
                <a:cs typeface="Arial"/>
              </a:rPr>
              <a:t>)
Στερεό μέρος: (</a:t>
            </a:r>
            <a:r>
              <a:rPr lang="it-IT" sz="1815" b="1" dirty="0" err="1">
                <a:latin typeface="Arial"/>
                <a:cs typeface="Arial"/>
              </a:rPr>
              <a:t>λιγνίνη </a:t>
            </a:r>
            <a:r>
              <a:rPr lang="it-IT" sz="1815" b="1" dirty="0">
                <a:latin typeface="Arial"/>
                <a:cs typeface="Arial"/>
              </a:rPr>
              <a:t>+ κυτταρίνη) προς </a:t>
            </a:r>
            <a:r>
              <a:rPr lang="it-IT" sz="1815" b="1" dirty="0" err="1">
                <a:latin typeface="Arial"/>
                <a:cs typeface="Arial"/>
              </a:rPr>
              <a:t>υδρόλυση
</a:t>
            </a:r>
            <a:r>
              <a:rPr lang="it-IT" sz="1815" b="1" dirty="0">
                <a:latin typeface="Arial"/>
                <a:cs typeface="Arial"/>
              </a:rPr>
              <a:t>Υγρό μέρος: έτοιμο για </a:t>
            </a:r>
            <a:r>
              <a:rPr lang="it-IT" sz="1815" b="1" dirty="0" err="1">
                <a:latin typeface="Arial"/>
                <a:cs typeface="Arial"/>
              </a:rPr>
              <a:t>ζύμωση</a:t>
            </a:r>
            <a:endParaRPr sz="2042" dirty="0">
              <a:latin typeface="Arial"/>
              <a:cs typeface="Arial"/>
            </a:endParaRPr>
          </a:p>
          <a:p>
            <a:pPr marL="1745691" marR="277213" indent="-1734741" algn="just">
              <a:lnSpc>
                <a:spcPct val="112500"/>
              </a:lnSpc>
            </a:pPr>
            <a:r>
              <a:rPr lang="en-US" sz="1815" b="1" dirty="0" err="1">
                <a:latin typeface="Arial"/>
                <a:cs typeface="Arial"/>
              </a:rPr>
              <a:t>Ενζυμ</a:t>
            </a:r>
            <a:r>
              <a:rPr lang="en-US" sz="1815" b="1" dirty="0">
                <a:latin typeface="Arial"/>
                <a:cs typeface="Arial"/>
              </a:rPr>
              <a:t>ατική </a:t>
            </a:r>
            <a:r>
              <a:rPr lang="el-GR" sz="1815" b="1" dirty="0">
                <a:latin typeface="Arial"/>
                <a:cs typeface="Arial"/>
              </a:rPr>
              <a:t>υδρόλυση</a:t>
            </a:r>
            <a:r>
              <a:rPr lang="en-US" sz="1815" b="1" dirty="0">
                <a:latin typeface="Arial"/>
                <a:cs typeface="Arial"/>
              </a:rPr>
              <a:t>: τα ένζυμα κυτταρινάσης διασπούν τις πολυμερικές αλυσίδες της κυτταρίνης
                                       Η προεπεξεργασία είναι θεμελιώδους σημασίας για αποδόσεις έως και 90%.</a:t>
            </a:r>
            <a:endParaRPr sz="1815" dirty="0">
              <a:latin typeface="Arial"/>
              <a:cs typeface="Arial"/>
            </a:endParaRPr>
          </a:p>
        </p:txBody>
      </p:sp>
      <p:sp>
        <p:nvSpPr>
          <p:cNvPr id="127" name="object 127"/>
          <p:cNvSpPr txBox="1">
            <a:spLocks noGrp="1"/>
          </p:cNvSpPr>
          <p:nvPr>
            <p:ph type="title"/>
          </p:nvPr>
        </p:nvSpPr>
        <p:spPr>
          <a:xfrm>
            <a:off x="2668258" y="553922"/>
            <a:ext cx="6719687"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Παραγωγή αιθανόλης 2° γενιάς</a:t>
            </a:r>
          </a:p>
        </p:txBody>
      </p:sp>
      <p:grpSp>
        <p:nvGrpSpPr>
          <p:cNvPr id="128" name="object 128"/>
          <p:cNvGrpSpPr/>
          <p:nvPr/>
        </p:nvGrpSpPr>
        <p:grpSpPr>
          <a:xfrm>
            <a:off x="2859995" y="2701014"/>
            <a:ext cx="3463865" cy="1894883"/>
            <a:chOff x="1598786" y="2985712"/>
            <a:chExt cx="3816666" cy="2087880"/>
          </a:xfrm>
        </p:grpSpPr>
        <p:sp>
          <p:nvSpPr>
            <p:cNvPr id="129" name="object 129"/>
            <p:cNvSpPr/>
            <p:nvPr/>
          </p:nvSpPr>
          <p:spPr>
            <a:xfrm>
              <a:off x="5127797" y="2985712"/>
              <a:ext cx="287655" cy="503555"/>
            </a:xfrm>
            <a:custGeom>
              <a:avLst/>
              <a:gdLst/>
              <a:ahLst/>
              <a:cxnLst/>
              <a:rect l="l" t="t" r="r" b="b"/>
              <a:pathLst>
                <a:path w="287654" h="503554">
                  <a:moveTo>
                    <a:pt x="215502" y="0"/>
                  </a:moveTo>
                  <a:lnTo>
                    <a:pt x="71833" y="0"/>
                  </a:lnTo>
                  <a:lnTo>
                    <a:pt x="71833" y="377430"/>
                  </a:lnTo>
                  <a:lnTo>
                    <a:pt x="0" y="377430"/>
                  </a:lnTo>
                  <a:lnTo>
                    <a:pt x="143668" y="503237"/>
                  </a:lnTo>
                  <a:lnTo>
                    <a:pt x="287337" y="377430"/>
                  </a:lnTo>
                  <a:lnTo>
                    <a:pt x="215502" y="377430"/>
                  </a:lnTo>
                  <a:lnTo>
                    <a:pt x="215502" y="0"/>
                  </a:lnTo>
                  <a:close/>
                </a:path>
              </a:pathLst>
            </a:custGeom>
            <a:solidFill>
              <a:srgbClr val="DB795B"/>
            </a:solidFill>
          </p:spPr>
          <p:txBody>
            <a:bodyPr wrap="square" lIns="0" tIns="0" rIns="0" bIns="0" rtlCol="0"/>
            <a:lstStyle/>
            <a:p>
              <a:endParaRPr sz="1634"/>
            </a:p>
          </p:txBody>
        </p:sp>
        <p:sp>
          <p:nvSpPr>
            <p:cNvPr id="130" name="object 130"/>
            <p:cNvSpPr/>
            <p:nvPr/>
          </p:nvSpPr>
          <p:spPr>
            <a:xfrm>
              <a:off x="5127796" y="2985712"/>
              <a:ext cx="287655" cy="503555"/>
            </a:xfrm>
            <a:custGeom>
              <a:avLst/>
              <a:gdLst/>
              <a:ahLst/>
              <a:cxnLst/>
              <a:rect l="l" t="t" r="r" b="b"/>
              <a:pathLst>
                <a:path w="287654" h="503554">
                  <a:moveTo>
                    <a:pt x="215502" y="0"/>
                  </a:moveTo>
                  <a:lnTo>
                    <a:pt x="215502" y="377429"/>
                  </a:lnTo>
                  <a:lnTo>
                    <a:pt x="287337" y="377429"/>
                  </a:lnTo>
                  <a:lnTo>
                    <a:pt x="143668" y="503237"/>
                  </a:lnTo>
                  <a:lnTo>
                    <a:pt x="0" y="377429"/>
                  </a:lnTo>
                  <a:lnTo>
                    <a:pt x="71833" y="377429"/>
                  </a:lnTo>
                  <a:lnTo>
                    <a:pt x="71833" y="0"/>
                  </a:lnTo>
                  <a:lnTo>
                    <a:pt x="215502" y="0"/>
                  </a:lnTo>
                  <a:close/>
                </a:path>
              </a:pathLst>
            </a:custGeom>
            <a:ln w="12699">
              <a:solidFill>
                <a:srgbClr val="FFFB00"/>
              </a:solidFill>
            </a:ln>
          </p:spPr>
          <p:txBody>
            <a:bodyPr wrap="square" lIns="0" tIns="0" rIns="0" bIns="0" rtlCol="0"/>
            <a:lstStyle/>
            <a:p>
              <a:endParaRPr sz="1634"/>
            </a:p>
          </p:txBody>
        </p:sp>
        <p:sp>
          <p:nvSpPr>
            <p:cNvPr id="131" name="object 131"/>
            <p:cNvSpPr/>
            <p:nvPr/>
          </p:nvSpPr>
          <p:spPr>
            <a:xfrm>
              <a:off x="2984672" y="4149350"/>
              <a:ext cx="934689" cy="361949"/>
            </a:xfrm>
            <a:custGeom>
              <a:avLst/>
              <a:gdLst/>
              <a:ahLst/>
              <a:cxnLst/>
              <a:rect l="l" t="t" r="r" b="b"/>
              <a:pathLst>
                <a:path w="1567179" h="361950">
                  <a:moveTo>
                    <a:pt x="0" y="180974"/>
                  </a:moveTo>
                  <a:lnTo>
                    <a:pt x="27984" y="132864"/>
                  </a:lnTo>
                  <a:lnTo>
                    <a:pt x="75431" y="103395"/>
                  </a:lnTo>
                  <a:lnTo>
                    <a:pt x="143327" y="76605"/>
                  </a:lnTo>
                  <a:lnTo>
                    <a:pt x="184253" y="64375"/>
                  </a:lnTo>
                  <a:lnTo>
                    <a:pt x="229461" y="53006"/>
                  </a:lnTo>
                  <a:lnTo>
                    <a:pt x="278676" y="42563"/>
                  </a:lnTo>
                  <a:lnTo>
                    <a:pt x="331621" y="33109"/>
                  </a:lnTo>
                  <a:lnTo>
                    <a:pt x="388018" y="24708"/>
                  </a:lnTo>
                  <a:lnTo>
                    <a:pt x="447592" y="17424"/>
                  </a:lnTo>
                  <a:lnTo>
                    <a:pt x="510067" y="11322"/>
                  </a:lnTo>
                  <a:lnTo>
                    <a:pt x="575164" y="6464"/>
                  </a:lnTo>
                  <a:lnTo>
                    <a:pt x="642608" y="2915"/>
                  </a:lnTo>
                  <a:lnTo>
                    <a:pt x="712123" y="739"/>
                  </a:lnTo>
                  <a:lnTo>
                    <a:pt x="783431" y="0"/>
                  </a:lnTo>
                  <a:lnTo>
                    <a:pt x="854739" y="739"/>
                  </a:lnTo>
                  <a:lnTo>
                    <a:pt x="924254" y="2915"/>
                  </a:lnTo>
                  <a:lnTo>
                    <a:pt x="991698" y="6464"/>
                  </a:lnTo>
                  <a:lnTo>
                    <a:pt x="1056796" y="11322"/>
                  </a:lnTo>
                  <a:lnTo>
                    <a:pt x="1119270" y="17424"/>
                  </a:lnTo>
                  <a:lnTo>
                    <a:pt x="1178844" y="24708"/>
                  </a:lnTo>
                  <a:lnTo>
                    <a:pt x="1235242" y="33109"/>
                  </a:lnTo>
                  <a:lnTo>
                    <a:pt x="1288186" y="42563"/>
                  </a:lnTo>
                  <a:lnTo>
                    <a:pt x="1337401" y="53006"/>
                  </a:lnTo>
                  <a:lnTo>
                    <a:pt x="1382610" y="64375"/>
                  </a:lnTo>
                  <a:lnTo>
                    <a:pt x="1423535" y="76605"/>
                  </a:lnTo>
                  <a:lnTo>
                    <a:pt x="1459902" y="89633"/>
                  </a:lnTo>
                  <a:lnTo>
                    <a:pt x="1517850" y="117826"/>
                  </a:lnTo>
                  <a:lnTo>
                    <a:pt x="1554241" y="148444"/>
                  </a:lnTo>
                  <a:lnTo>
                    <a:pt x="1566863" y="180974"/>
                  </a:lnTo>
                  <a:lnTo>
                    <a:pt x="1563662" y="197447"/>
                  </a:lnTo>
                  <a:lnTo>
                    <a:pt x="1538878" y="229085"/>
                  </a:lnTo>
                  <a:lnTo>
                    <a:pt x="1491432" y="258554"/>
                  </a:lnTo>
                  <a:lnTo>
                    <a:pt x="1423535" y="285344"/>
                  </a:lnTo>
                  <a:lnTo>
                    <a:pt x="1382610" y="297574"/>
                  </a:lnTo>
                  <a:lnTo>
                    <a:pt x="1337401" y="308943"/>
                  </a:lnTo>
                  <a:lnTo>
                    <a:pt x="1288186" y="319386"/>
                  </a:lnTo>
                  <a:lnTo>
                    <a:pt x="1235242" y="328840"/>
                  </a:lnTo>
                  <a:lnTo>
                    <a:pt x="1178844" y="337241"/>
                  </a:lnTo>
                  <a:lnTo>
                    <a:pt x="1119270" y="344525"/>
                  </a:lnTo>
                  <a:lnTo>
                    <a:pt x="1056796" y="350627"/>
                  </a:lnTo>
                  <a:lnTo>
                    <a:pt x="991698" y="355485"/>
                  </a:lnTo>
                  <a:lnTo>
                    <a:pt x="924254" y="359034"/>
                  </a:lnTo>
                  <a:lnTo>
                    <a:pt x="854739" y="361210"/>
                  </a:lnTo>
                  <a:lnTo>
                    <a:pt x="783431" y="361949"/>
                  </a:lnTo>
                  <a:lnTo>
                    <a:pt x="712123" y="361210"/>
                  </a:lnTo>
                  <a:lnTo>
                    <a:pt x="642608" y="359034"/>
                  </a:lnTo>
                  <a:lnTo>
                    <a:pt x="575164" y="355485"/>
                  </a:lnTo>
                  <a:lnTo>
                    <a:pt x="510067" y="350627"/>
                  </a:lnTo>
                  <a:lnTo>
                    <a:pt x="447592" y="344525"/>
                  </a:lnTo>
                  <a:lnTo>
                    <a:pt x="388018" y="337241"/>
                  </a:lnTo>
                  <a:lnTo>
                    <a:pt x="331621" y="328840"/>
                  </a:lnTo>
                  <a:lnTo>
                    <a:pt x="278676" y="319386"/>
                  </a:lnTo>
                  <a:lnTo>
                    <a:pt x="229461" y="308943"/>
                  </a:lnTo>
                  <a:lnTo>
                    <a:pt x="184253" y="297574"/>
                  </a:lnTo>
                  <a:lnTo>
                    <a:pt x="143327" y="285344"/>
                  </a:lnTo>
                  <a:lnTo>
                    <a:pt x="106961" y="272316"/>
                  </a:lnTo>
                  <a:lnTo>
                    <a:pt x="49013" y="244122"/>
                  </a:lnTo>
                  <a:lnTo>
                    <a:pt x="12622" y="213505"/>
                  </a:lnTo>
                  <a:lnTo>
                    <a:pt x="0" y="180974"/>
                  </a:lnTo>
                  <a:close/>
                </a:path>
              </a:pathLst>
            </a:custGeom>
            <a:ln w="38099">
              <a:solidFill>
                <a:srgbClr val="FF2600"/>
              </a:solidFill>
            </a:ln>
          </p:spPr>
          <p:txBody>
            <a:bodyPr wrap="square" lIns="0" tIns="0" rIns="0" bIns="0" rtlCol="0"/>
            <a:lstStyle/>
            <a:p>
              <a:endParaRPr sz="1634" dirty="0"/>
            </a:p>
          </p:txBody>
        </p:sp>
        <p:sp>
          <p:nvSpPr>
            <p:cNvPr id="132" name="object 132"/>
            <p:cNvSpPr/>
            <p:nvPr/>
          </p:nvSpPr>
          <p:spPr>
            <a:xfrm>
              <a:off x="1598786" y="4281112"/>
              <a:ext cx="1152525" cy="792480"/>
            </a:xfrm>
            <a:custGeom>
              <a:avLst/>
              <a:gdLst/>
              <a:ahLst/>
              <a:cxnLst/>
              <a:rect l="l" t="t" r="r" b="b"/>
              <a:pathLst>
                <a:path w="1152525" h="792479">
                  <a:moveTo>
                    <a:pt x="274578" y="792162"/>
                  </a:moveTo>
                  <a:lnTo>
                    <a:pt x="549156" y="529868"/>
                  </a:lnTo>
                  <a:lnTo>
                    <a:pt x="349118" y="529868"/>
                  </a:lnTo>
                  <a:lnTo>
                    <a:pt x="349118" y="123995"/>
                  </a:lnTo>
                  <a:lnTo>
                    <a:pt x="1152524" y="123995"/>
                  </a:lnTo>
                  <a:lnTo>
                    <a:pt x="1152524" y="0"/>
                  </a:lnTo>
                  <a:lnTo>
                    <a:pt x="200037" y="0"/>
                  </a:lnTo>
                  <a:lnTo>
                    <a:pt x="200037" y="529868"/>
                  </a:lnTo>
                  <a:lnTo>
                    <a:pt x="0" y="529868"/>
                  </a:lnTo>
                  <a:lnTo>
                    <a:pt x="274578" y="792162"/>
                  </a:lnTo>
                  <a:close/>
                </a:path>
              </a:pathLst>
            </a:custGeom>
            <a:ln w="38099">
              <a:solidFill>
                <a:srgbClr val="FF2600"/>
              </a:solidFill>
            </a:ln>
          </p:spPr>
          <p:txBody>
            <a:bodyPr wrap="square" lIns="0" tIns="0" rIns="0" bIns="0" rtlCol="0"/>
            <a:lstStyle/>
            <a:p>
              <a:endParaRPr sz="1634"/>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416576" y="536505"/>
            <a:ext cx="7358848" cy="565636"/>
          </a:xfrm>
          <a:prstGeom prst="rect">
            <a:avLst/>
          </a:prstGeom>
        </p:spPr>
        <p:txBody>
          <a:bodyPr vert="horz" wrap="square" lIns="0" tIns="11526" rIns="0" bIns="0" rtlCol="0" anchor="ctr">
            <a:spAutoFit/>
          </a:bodyPr>
          <a:lstStyle/>
          <a:p>
            <a:pPr marL="11527" algn="ctr">
              <a:lnSpc>
                <a:spcPct val="100000"/>
              </a:lnSpc>
              <a:spcBef>
                <a:spcPts val="91"/>
              </a:spcBef>
            </a:pPr>
            <a:r>
              <a:rPr sz="3600" dirty="0"/>
              <a:t>Παραγωγή αιθανόλης 2° γενιάς</a:t>
            </a:r>
          </a:p>
        </p:txBody>
      </p:sp>
      <p:pic>
        <p:nvPicPr>
          <p:cNvPr id="111" name="object 111"/>
          <p:cNvPicPr/>
          <p:nvPr/>
        </p:nvPicPr>
        <p:blipFill>
          <a:blip r:embed="rId2" cstate="print"/>
          <a:stretch>
            <a:fillRect/>
          </a:stretch>
        </p:blipFill>
        <p:spPr>
          <a:xfrm>
            <a:off x="2237812" y="1467790"/>
            <a:ext cx="7646092" cy="470406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329140" y="1589345"/>
            <a:ext cx="9832501" cy="3338190"/>
          </a:xfrm>
          <a:prstGeom prst="rect">
            <a:avLst/>
          </a:prstGeom>
        </p:spPr>
        <p:txBody>
          <a:bodyPr vert="horz" wrap="square" lIns="0" tIns="11526" rIns="0" bIns="0" rtlCol="0">
            <a:spAutoFit/>
          </a:bodyPr>
          <a:lstStyle/>
          <a:p>
            <a:pPr marL="11527" marR="976873" algn="just">
              <a:lnSpc>
                <a:spcPct val="120000"/>
              </a:lnSpc>
              <a:spcBef>
                <a:spcPts val="91"/>
              </a:spcBef>
            </a:pPr>
            <a:r>
              <a:rPr sz="2000" dirty="0">
                <a:latin typeface="Arial"/>
                <a:cs typeface="Arial"/>
              </a:rPr>
              <a:t>Η αιθανόλη που παράγεται με ζύμωση οδηγεί σε διάλυμα αιθανόλης σε νερό.  </a:t>
            </a:r>
            <a:r>
              <a:rPr sz="2000" dirty="0">
                <a:solidFill>
                  <a:srgbClr val="008000"/>
                </a:solidFill>
                <a:latin typeface="Arial"/>
                <a:cs typeface="Arial"/>
              </a:rPr>
              <a:t>Για να χρησιμοποιηθεί η αιθανόλη ως καύσιμο, πρέπει να αφαιρεθεί το νερό.</a:t>
            </a:r>
            <a:endParaRPr lang="el-GR" sz="2000" dirty="0">
              <a:solidFill>
                <a:srgbClr val="008000"/>
              </a:solidFill>
              <a:latin typeface="Arial"/>
              <a:cs typeface="Arial"/>
            </a:endParaRPr>
          </a:p>
          <a:p>
            <a:pPr marL="11527" marR="976873" algn="just">
              <a:lnSpc>
                <a:spcPct val="120000"/>
              </a:lnSpc>
              <a:spcBef>
                <a:spcPts val="91"/>
              </a:spcBef>
            </a:pPr>
            <a:endParaRPr sz="2000" dirty="0">
              <a:latin typeface="Arial"/>
              <a:cs typeface="Arial"/>
            </a:endParaRPr>
          </a:p>
          <a:p>
            <a:pPr marL="184424" marR="4611" indent="-172898" algn="just">
              <a:lnSpc>
                <a:spcPct val="100200"/>
              </a:lnSpc>
              <a:spcBef>
                <a:spcPts val="359"/>
              </a:spcBef>
            </a:pPr>
            <a:r>
              <a:rPr sz="2000" dirty="0">
                <a:latin typeface="Arial"/>
                <a:cs typeface="Arial"/>
              </a:rPr>
              <a:t>Επομένως, η παλαιότερη μέθοδος είναι η απόσταξη, αλλά η καθαρότητα περιορίζεται στο 95-96 % λόγω του σχηματισμού ενός αζεότροπου νερού-αιθανόλης χαμηλού βρασμού. Ένα αζεότροπο είναι ένα υγρό μείγμα δύο ή περισσότερων ουσιών που διατηρεί την ίδια σύνθεση στην κατάσταση ατμών με την υγρή κατάσταση όταν αποστάζεται ή εξατμίζεται μερικώς υπό ορισμένη πίεση. Αυτό σημαίνει ότι η σύνθεση αυτού του υγρού στην αζεοτροπική του σύνθεση δεν μπορεί να μεταβληθεί με απλό βρασμό.</a:t>
            </a:r>
          </a:p>
        </p:txBody>
      </p:sp>
      <p:sp>
        <p:nvSpPr>
          <p:cNvPr id="112" name="object 112"/>
          <p:cNvSpPr txBox="1">
            <a:spLocks noGrp="1"/>
          </p:cNvSpPr>
          <p:nvPr>
            <p:ph type="title"/>
          </p:nvPr>
        </p:nvSpPr>
        <p:spPr>
          <a:xfrm>
            <a:off x="2137181" y="560796"/>
            <a:ext cx="8216420"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b="1" dirty="0"/>
              <a:t>Απόσταξη </a:t>
            </a:r>
            <a:r>
              <a:rPr lang="el-GR" sz="3600" b="1" dirty="0" err="1"/>
              <a:t>βιοαιθανόλης</a:t>
            </a:r>
            <a:r>
              <a:rPr lang="el-GR" sz="3600" b="1" dirty="0"/>
              <a:t> και αφυδάτωση</a:t>
            </a:r>
            <a:endParaRPr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946623" y="441592"/>
            <a:ext cx="8298754" cy="5974815"/>
          </a:xfrm>
          <a:prstGeom prst="rect">
            <a:avLst/>
          </a:prstGeom>
        </p:spPr>
      </p:pic>
      <p:sp>
        <p:nvSpPr>
          <p:cNvPr id="7" name="object 7"/>
          <p:cNvSpPr txBox="1"/>
          <p:nvPr/>
        </p:nvSpPr>
        <p:spPr>
          <a:xfrm>
            <a:off x="9372656" y="987650"/>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210491" y="1492923"/>
            <a:ext cx="9840686" cy="2538997"/>
          </a:xfrm>
          <a:prstGeom prst="rect">
            <a:avLst/>
          </a:prstGeom>
        </p:spPr>
        <p:txBody>
          <a:bodyPr vert="horz" wrap="square" lIns="0" tIns="11526" rIns="0" bIns="0" rtlCol="0">
            <a:spAutoFit/>
          </a:bodyPr>
          <a:lstStyle/>
          <a:p>
            <a:pPr marL="184424" marR="12679" indent="-172898" algn="just">
              <a:spcBef>
                <a:spcPts val="91"/>
              </a:spcBef>
            </a:pPr>
            <a:r>
              <a:rPr sz="2000" dirty="0">
                <a:latin typeface="Arial"/>
                <a:cs typeface="Arial"/>
              </a:rPr>
              <a:t>Συνεπώς, δεν είναι δυνατόν να ληφθεί αιθανόλη υψηλότερης καθαρότητας 96 % με απόσταξη αραιότερου διαλύματος.</a:t>
            </a:r>
            <a:endParaRPr lang="el-GR" sz="2000" dirty="0">
              <a:latin typeface="Arial"/>
              <a:cs typeface="Arial"/>
            </a:endParaRPr>
          </a:p>
          <a:p>
            <a:pPr marL="184424" marR="12679" indent="-172898" algn="just">
              <a:spcBef>
                <a:spcPts val="91"/>
              </a:spcBef>
            </a:pPr>
            <a:endParaRPr lang="el-GR" sz="2000" dirty="0">
              <a:latin typeface="Arial"/>
              <a:cs typeface="Arial"/>
            </a:endParaRPr>
          </a:p>
          <a:p>
            <a:pPr marL="184424" marR="12679" indent="-172898" algn="just">
              <a:spcBef>
                <a:spcPts val="91"/>
              </a:spcBef>
            </a:pPr>
            <a:endParaRPr sz="2000" dirty="0">
              <a:latin typeface="Arial"/>
              <a:cs typeface="Arial"/>
            </a:endParaRPr>
          </a:p>
          <a:p>
            <a:pPr marL="184424" marR="4611" indent="-172898" algn="just">
              <a:lnSpc>
                <a:spcPct val="98300"/>
              </a:lnSpc>
              <a:spcBef>
                <a:spcPts val="472"/>
              </a:spcBef>
            </a:pPr>
            <a:r>
              <a:rPr sz="2000" dirty="0">
                <a:latin typeface="Arial"/>
                <a:cs typeface="Arial"/>
              </a:rPr>
              <a:t>Όμως, για την ανάμειξη με βενζίνη απαιτείται καθαρότητα αιθανόλης 99,5 έως 99,9%, ανάλογα με τη θερμοκρασία, για να αποφευχθεί ο διαχωρισμός. Επί του παρόντος, η πιο ευρέως χρησιμοποιούμενη μέθοδος καθαρισμού είναι μια φυσική διαδικασία απορρόφησης με χρήση μοριακών κόσκινων.</a:t>
            </a:r>
          </a:p>
        </p:txBody>
      </p:sp>
      <p:sp>
        <p:nvSpPr>
          <p:cNvPr id="112" name="object 112"/>
          <p:cNvSpPr txBox="1">
            <a:spLocks noGrp="1"/>
          </p:cNvSpPr>
          <p:nvPr>
            <p:ph type="title"/>
          </p:nvPr>
        </p:nvSpPr>
        <p:spPr>
          <a:xfrm>
            <a:off x="1941773" y="470105"/>
            <a:ext cx="8360467"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b="1" dirty="0"/>
              <a:t>Απόσταξη </a:t>
            </a:r>
            <a:r>
              <a:rPr lang="el-GR" sz="3600" b="1" dirty="0" err="1"/>
              <a:t>βιοαιθανόλης</a:t>
            </a:r>
            <a:r>
              <a:rPr lang="el-GR" sz="3600" b="1" dirty="0"/>
              <a:t> και αφυδάτωση</a:t>
            </a:r>
            <a:endParaRPr sz="36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351902" y="1569745"/>
            <a:ext cx="9488196" cy="627192"/>
          </a:xfrm>
          <a:prstGeom prst="rect">
            <a:avLst/>
          </a:prstGeom>
        </p:spPr>
        <p:txBody>
          <a:bodyPr vert="horz" wrap="square" lIns="0" tIns="11526" rIns="0" bIns="0" rtlCol="0">
            <a:spAutoFit/>
          </a:bodyPr>
          <a:lstStyle/>
          <a:p>
            <a:pPr marL="11527" algn="ctr">
              <a:spcBef>
                <a:spcPts val="91"/>
              </a:spcBef>
            </a:pPr>
            <a:r>
              <a:rPr sz="2000" b="1" dirty="0">
                <a:latin typeface="Arial"/>
                <a:cs typeface="Arial"/>
              </a:rPr>
              <a:t>Αποστακτήριο για την παραγωγή βιοαιθανόλης από ζαχαροκάλαμο στη Βραζιλία</a:t>
            </a:r>
            <a:endParaRPr sz="2000" dirty="0">
              <a:latin typeface="Arial"/>
              <a:cs typeface="Arial"/>
            </a:endParaRPr>
          </a:p>
        </p:txBody>
      </p:sp>
      <p:pic>
        <p:nvPicPr>
          <p:cNvPr id="114" name="object 114"/>
          <p:cNvPicPr/>
          <p:nvPr/>
        </p:nvPicPr>
        <p:blipFill>
          <a:blip r:embed="rId2" cstate="print"/>
          <a:stretch>
            <a:fillRect/>
          </a:stretch>
        </p:blipFill>
        <p:spPr>
          <a:xfrm>
            <a:off x="3283800" y="2381231"/>
            <a:ext cx="5686664" cy="3973604"/>
          </a:xfrm>
          <a:prstGeom prst="rect">
            <a:avLst/>
          </a:prstGeom>
        </p:spPr>
      </p:pic>
      <p:sp>
        <p:nvSpPr>
          <p:cNvPr id="6" name="TextBox 5">
            <a:extLst>
              <a:ext uri="{FF2B5EF4-FFF2-40B4-BE49-F238E27FC236}">
                <a16:creationId xmlns:a16="http://schemas.microsoft.com/office/drawing/2014/main" id="{956D14EF-AA06-7BC2-ACA1-535D55E48637}"/>
              </a:ext>
            </a:extLst>
          </p:cNvPr>
          <p:cNvSpPr txBox="1"/>
          <p:nvPr/>
        </p:nvSpPr>
        <p:spPr>
          <a:xfrm>
            <a:off x="2052228" y="442780"/>
            <a:ext cx="8149807" cy="646331"/>
          </a:xfrm>
          <a:prstGeom prst="rect">
            <a:avLst/>
          </a:prstGeom>
          <a:noFill/>
        </p:spPr>
        <p:txBody>
          <a:bodyPr wrap="square">
            <a:spAutoFit/>
          </a:bodyPr>
          <a:lstStyle/>
          <a:p>
            <a:pPr algn="ctr"/>
            <a:r>
              <a:rPr kumimoji="0" lang="el-GR" sz="3600" b="1" i="0" u="none" strike="noStrike" kern="1200" cap="none" normalizeH="0" baseline="0" noProof="0" dirty="0">
                <a:ln>
                  <a:noFill/>
                </a:ln>
                <a:solidFill>
                  <a:srgbClr val="94C020"/>
                </a:solidFill>
                <a:effectLst/>
                <a:uLnTx/>
                <a:uFillTx/>
                <a:latin typeface="Calibri Light" panose="020F0302020204030204"/>
                <a:ea typeface="+mj-ea"/>
                <a:cs typeface="+mj-cs"/>
              </a:rPr>
              <a:t>Απόσταξη </a:t>
            </a:r>
            <a:r>
              <a:rPr kumimoji="0" lang="el-GR" sz="3600" b="1" i="0" u="none" strike="noStrike" kern="1200" cap="none" normalizeH="0" baseline="0" noProof="0" dirty="0" err="1">
                <a:ln>
                  <a:noFill/>
                </a:ln>
                <a:solidFill>
                  <a:srgbClr val="94C020"/>
                </a:solidFill>
                <a:effectLst/>
                <a:uLnTx/>
                <a:uFillTx/>
                <a:latin typeface="Calibri Light" panose="020F0302020204030204"/>
                <a:ea typeface="+mj-ea"/>
                <a:cs typeface="+mj-cs"/>
              </a:rPr>
              <a:t>βιοαιθανόλης</a:t>
            </a:r>
            <a:r>
              <a:rPr kumimoji="0" lang="el-GR" sz="3600" b="1" i="0" u="none" strike="noStrike" kern="1200" cap="none" normalizeH="0" baseline="0" noProof="0" dirty="0">
                <a:ln>
                  <a:noFill/>
                </a:ln>
                <a:solidFill>
                  <a:srgbClr val="94C020"/>
                </a:solidFill>
                <a:effectLst/>
                <a:uLnTx/>
                <a:uFillTx/>
                <a:latin typeface="Calibri Light" panose="020F0302020204030204"/>
                <a:ea typeface="+mj-ea"/>
                <a:cs typeface="+mj-cs"/>
              </a:rPr>
              <a:t> και αφυδάτωση</a:t>
            </a:r>
            <a:endParaRPr lang="el-GR" sz="1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368921" y="1574407"/>
            <a:ext cx="7210982" cy="4793395"/>
          </a:xfrm>
          <a:prstGeom prst="rect">
            <a:avLst/>
          </a:prstGeom>
        </p:spPr>
      </p:pic>
      <p:sp>
        <p:nvSpPr>
          <p:cNvPr id="10" name="object 10"/>
          <p:cNvSpPr txBox="1">
            <a:spLocks noGrp="1"/>
          </p:cNvSpPr>
          <p:nvPr>
            <p:ph type="title"/>
          </p:nvPr>
        </p:nvSpPr>
        <p:spPr>
          <a:xfrm>
            <a:off x="2368921" y="536933"/>
            <a:ext cx="7053943" cy="599970"/>
          </a:xfrm>
          <a:prstGeom prst="rect">
            <a:avLst/>
          </a:prstGeom>
          <a:solidFill>
            <a:schemeClr val="bg1">
              <a:alpha val="50199"/>
            </a:schemeClr>
          </a:solidFill>
          <a:ln w="9524">
            <a:solidFill>
              <a:srgbClr val="D81E00"/>
            </a:solidFill>
          </a:ln>
        </p:spPr>
        <p:txBody>
          <a:bodyPr vert="horz" wrap="square" lIns="0" tIns="45528" rIns="0" bIns="0" rtlCol="0" anchor="ctr">
            <a:spAutoFit/>
          </a:bodyPr>
          <a:lstStyle/>
          <a:p>
            <a:pPr marL="4611" algn="ctr">
              <a:lnSpc>
                <a:spcPct val="100000"/>
              </a:lnSpc>
              <a:spcBef>
                <a:spcPts val="359"/>
              </a:spcBef>
            </a:pPr>
            <a:r>
              <a:rPr lang="el-GR" sz="3600" b="1" dirty="0" err="1"/>
              <a:t>Βιοαιθανόλη</a:t>
            </a:r>
            <a:endParaRPr sz="36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4664333" y="579739"/>
            <a:ext cx="3312718"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dirty="0"/>
              <a:t>Πρώτες Ύλες</a:t>
            </a:r>
            <a:endParaRPr sz="3600" dirty="0"/>
          </a:p>
        </p:txBody>
      </p:sp>
      <p:pic>
        <p:nvPicPr>
          <p:cNvPr id="13" name="object 13"/>
          <p:cNvPicPr/>
          <p:nvPr/>
        </p:nvPicPr>
        <p:blipFill>
          <a:blip r:embed="rId2" cstate="print"/>
          <a:stretch>
            <a:fillRect/>
          </a:stretch>
        </p:blipFill>
        <p:spPr>
          <a:xfrm>
            <a:off x="3152693" y="1270408"/>
            <a:ext cx="6091515" cy="522562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760807" y="1139299"/>
            <a:ext cx="6532387" cy="5146380"/>
          </a:xfrm>
          <a:prstGeom prst="rect">
            <a:avLst/>
          </a:prstGeom>
        </p:spPr>
      </p:pic>
      <p:sp>
        <p:nvSpPr>
          <p:cNvPr id="12" name="object 12"/>
          <p:cNvSpPr txBox="1">
            <a:spLocks noGrp="1"/>
          </p:cNvSpPr>
          <p:nvPr>
            <p:ph type="title"/>
          </p:nvPr>
        </p:nvSpPr>
        <p:spPr>
          <a:xfrm>
            <a:off x="4665428" y="422813"/>
            <a:ext cx="3407418" cy="565636"/>
          </a:xfrm>
          <a:prstGeom prst="rect">
            <a:avLst/>
          </a:prstGeom>
        </p:spPr>
        <p:txBody>
          <a:bodyPr vert="horz" wrap="square" lIns="0" tIns="11526" rIns="0" bIns="0" rtlCol="0" anchor="ctr">
            <a:spAutoFit/>
          </a:bodyPr>
          <a:lstStyle/>
          <a:p>
            <a:pPr marL="11527">
              <a:lnSpc>
                <a:spcPct val="100000"/>
              </a:lnSpc>
              <a:spcBef>
                <a:spcPts val="91"/>
              </a:spcBef>
            </a:pPr>
            <a:r>
              <a:rPr lang="el-GR" sz="3600" dirty="0"/>
              <a:t>Πρώτες Ύλες</a:t>
            </a:r>
            <a:endParaRPr sz="3600" spc="-48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592775" y="2795296"/>
            <a:ext cx="6532388" cy="3097623"/>
          </a:xfrm>
          <a:prstGeom prst="rect">
            <a:avLst/>
          </a:prstGeom>
        </p:spPr>
      </p:pic>
      <p:sp>
        <p:nvSpPr>
          <p:cNvPr id="12" name="object 12"/>
          <p:cNvSpPr txBox="1">
            <a:spLocks noGrp="1"/>
          </p:cNvSpPr>
          <p:nvPr>
            <p:ph type="title"/>
          </p:nvPr>
        </p:nvSpPr>
        <p:spPr>
          <a:xfrm>
            <a:off x="4430026" y="762938"/>
            <a:ext cx="3398979" cy="627192"/>
          </a:xfrm>
          <a:prstGeom prst="rect">
            <a:avLst/>
          </a:prstGeom>
        </p:spPr>
        <p:txBody>
          <a:bodyPr vert="horz" wrap="square" lIns="0" tIns="11526" rIns="0" bIns="0" rtlCol="0" anchor="ctr">
            <a:spAutoFit/>
          </a:bodyPr>
          <a:lstStyle/>
          <a:p>
            <a:pPr marL="11527">
              <a:lnSpc>
                <a:spcPct val="100000"/>
              </a:lnSpc>
              <a:spcBef>
                <a:spcPts val="91"/>
              </a:spcBef>
            </a:pPr>
            <a:r>
              <a:rPr lang="el-GR" sz="4000" dirty="0"/>
              <a:t>Πρώτες Ύλες</a:t>
            </a:r>
            <a:endParaRPr spc="-48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844730" y="1454214"/>
            <a:ext cx="10946675" cy="2224552"/>
          </a:xfrm>
          <a:prstGeom prst="rect">
            <a:avLst/>
          </a:prstGeom>
        </p:spPr>
        <p:txBody>
          <a:bodyPr vert="horz" wrap="square" lIns="0" tIns="11526" rIns="0" bIns="0" rtlCol="0">
            <a:spAutoFit/>
          </a:bodyPr>
          <a:lstStyle/>
          <a:p>
            <a:pPr marL="423585" marR="64549" indent="-342900" algn="just">
              <a:spcBef>
                <a:spcPts val="91"/>
              </a:spcBef>
              <a:buFont typeface="Arial" panose="020B0604020202020204" pitchFamily="34" charset="0"/>
              <a:buChar char="•"/>
            </a:pPr>
            <a:r>
              <a:rPr sz="2000" dirty="0">
                <a:latin typeface="Arial"/>
                <a:cs typeface="Arial"/>
              </a:rPr>
              <a:t>Η αιθανόλη, επίσης γνωστή ως "αιθυλική αλκοόλη" ή "αλκοόλη βαθμού", είναι μια εύφλεκτη, άχρωμη χημική ένωση, μία από τις αλκοόλες που βρίσκονται συχνότερα στα αλκοολούχα ποτά.</a:t>
            </a:r>
            <a:endParaRPr lang="el-GR" sz="2000" dirty="0">
              <a:latin typeface="Arial"/>
              <a:cs typeface="Arial"/>
            </a:endParaRPr>
          </a:p>
          <a:p>
            <a:pPr marL="423585" marR="64549" indent="-342900" algn="just">
              <a:spcBef>
                <a:spcPts val="91"/>
              </a:spcBef>
              <a:buFont typeface="Arial" panose="020B0604020202020204" pitchFamily="34" charset="0"/>
              <a:buChar char="•"/>
            </a:pPr>
            <a:endParaRPr sz="2000" dirty="0">
              <a:latin typeface="Arial"/>
              <a:cs typeface="Arial"/>
            </a:endParaRPr>
          </a:p>
          <a:p>
            <a:pPr marL="423585" marR="64549" indent="-342900" algn="just">
              <a:lnSpc>
                <a:spcPct val="98300"/>
              </a:lnSpc>
              <a:spcBef>
                <a:spcPts val="472"/>
              </a:spcBef>
              <a:buFont typeface="Arial" panose="020B0604020202020204" pitchFamily="34" charset="0"/>
              <a:buChar char="•"/>
            </a:pPr>
            <a:r>
              <a:rPr sz="2000" dirty="0">
                <a:latin typeface="Arial"/>
                <a:cs typeface="Arial"/>
              </a:rPr>
              <a:t>Ο μοριακός του τύπος είναι C H</a:t>
            </a:r>
            <a:r>
              <a:rPr sz="2000" baseline="-21367" dirty="0">
                <a:latin typeface="Arial"/>
                <a:cs typeface="Arial"/>
              </a:rPr>
              <a:t>26</a:t>
            </a:r>
            <a:r>
              <a:rPr sz="2000" dirty="0">
                <a:latin typeface="Arial"/>
                <a:cs typeface="Arial"/>
              </a:rPr>
              <a:t> O, που παρουσιάζεται ποικιλοτρόπως ως EtOH, C H</a:t>
            </a:r>
            <a:r>
              <a:rPr sz="2000" baseline="-21367" dirty="0">
                <a:latin typeface="Arial"/>
                <a:cs typeface="Arial"/>
              </a:rPr>
              <a:t>25</a:t>
            </a:r>
            <a:r>
              <a:rPr sz="2000" dirty="0">
                <a:latin typeface="Arial"/>
                <a:cs typeface="Arial"/>
              </a:rPr>
              <a:t> OH ή ως εμπειρικός τύπος C H</a:t>
            </a:r>
            <a:r>
              <a:rPr sz="2000" baseline="-21367" dirty="0">
                <a:latin typeface="Arial"/>
                <a:cs typeface="Arial"/>
              </a:rPr>
              <a:t>26</a:t>
            </a:r>
            <a:r>
              <a:rPr sz="2000" dirty="0">
                <a:latin typeface="Arial"/>
                <a:cs typeface="Arial"/>
              </a:rPr>
              <a:t> O. Οι σημαντικότερες ιδιότητες της αιθανόλης παρουσιάζονται στον πίνακα</a:t>
            </a:r>
          </a:p>
        </p:txBody>
      </p:sp>
      <p:sp>
        <p:nvSpPr>
          <p:cNvPr id="112" name="object 112"/>
          <p:cNvSpPr txBox="1">
            <a:spLocks noGrp="1"/>
          </p:cNvSpPr>
          <p:nvPr>
            <p:ph type="title"/>
          </p:nvPr>
        </p:nvSpPr>
        <p:spPr>
          <a:xfrm>
            <a:off x="3173727" y="622747"/>
            <a:ext cx="5814892" cy="565636"/>
          </a:xfrm>
          <a:prstGeom prst="rect">
            <a:avLst/>
          </a:prstGeom>
        </p:spPr>
        <p:txBody>
          <a:bodyPr vert="horz" wrap="square" lIns="0" tIns="11526" rIns="0" bIns="0" rtlCol="0" anchor="ctr">
            <a:spAutoFit/>
          </a:bodyPr>
          <a:lstStyle/>
          <a:p>
            <a:pPr marL="11527" algn="ctr">
              <a:lnSpc>
                <a:spcPct val="100000"/>
              </a:lnSpc>
              <a:spcBef>
                <a:spcPts val="91"/>
              </a:spcBef>
            </a:pPr>
            <a:r>
              <a:rPr sz="3600" b="1" dirty="0"/>
              <a:t>Β</a:t>
            </a:r>
            <a:r>
              <a:rPr lang="el-GR" sz="3600" b="1" dirty="0" err="1"/>
              <a:t>ιοαιθανόλη</a:t>
            </a:r>
            <a:r>
              <a:rPr sz="3600" b="1" dirty="0"/>
              <a:t>- </a:t>
            </a:r>
            <a:r>
              <a:rPr lang="el-GR" sz="3600" b="1" dirty="0"/>
              <a:t>Ιδιότητες</a:t>
            </a:r>
            <a:endParaRPr sz="3600" b="1" dirty="0"/>
          </a:p>
        </p:txBody>
      </p:sp>
      <p:pic>
        <p:nvPicPr>
          <p:cNvPr id="113" name="object 113"/>
          <p:cNvPicPr/>
          <p:nvPr/>
        </p:nvPicPr>
        <p:blipFill>
          <a:blip r:embed="rId2" cstate="print"/>
          <a:stretch>
            <a:fillRect/>
          </a:stretch>
        </p:blipFill>
        <p:spPr>
          <a:xfrm>
            <a:off x="3217525" y="3754271"/>
            <a:ext cx="5499365" cy="248098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586596" y="3457187"/>
            <a:ext cx="11191273" cy="2166074"/>
          </a:xfrm>
          <a:prstGeom prst="rect">
            <a:avLst/>
          </a:prstGeom>
        </p:spPr>
        <p:txBody>
          <a:bodyPr vert="horz" wrap="square" lIns="0" tIns="11526" rIns="0" bIns="0" rtlCol="0">
            <a:spAutoFit/>
          </a:bodyPr>
          <a:lstStyle/>
          <a:p>
            <a:pPr marL="184424" marR="4611" indent="-172898" algn="just">
              <a:spcBef>
                <a:spcPts val="91"/>
              </a:spcBef>
            </a:pPr>
            <a:r>
              <a:rPr sz="2000" dirty="0">
                <a:latin typeface="Arial"/>
                <a:cs typeface="Arial"/>
              </a:rPr>
              <a:t>Η αιθανόλη έχει πολλές ευνοϊκές ιδιότητες. Για παράδειγμα, ο αριθμός οκτανίου της αιθανόλης είναι υψηλότερος από τον </a:t>
            </a:r>
            <a:r>
              <a:rPr sz="2000" dirty="0">
                <a:solidFill>
                  <a:srgbClr val="008000"/>
                </a:solidFill>
                <a:latin typeface="Arial"/>
                <a:cs typeface="Arial"/>
              </a:rPr>
              <a:t>αριθμό οκτανίου </a:t>
            </a:r>
            <a:r>
              <a:rPr sz="2000" dirty="0">
                <a:latin typeface="Arial"/>
                <a:cs typeface="Arial"/>
              </a:rPr>
              <a:t>της συμβατικής βενζίνης. Ο αριθμός οκτανίου επηρεάζει την αντιεκρηκτική ιδιότητα του καυσίμου. Ο αριθμός αντιχτυπήματος (AKI) και ο αριθμός ερευνητικού οκτανίου (RON) της καθαρής αιθανόλης είναι 116 και 129 σε σύγκριση με τη συνήθη βενζίνη με 86/87 AKI και 91/92 RON. Ένας υψηλός αριθμός οκτανίων σημαίνει ότι το καύσιμο είναι αντιθρομβωτικό. Το κτύπημα περιγράφει την ανεξέλεγκτη καύση που επιβαρύνει τον κινητήρα με μεγάλα μηχανικά και θερμικά φορτία.</a:t>
            </a: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gn="ctr">
              <a:lnSpc>
                <a:spcPct val="100000"/>
              </a:lnSpc>
              <a:spcBef>
                <a:spcPts val="91"/>
              </a:spcBef>
            </a:pPr>
            <a:r>
              <a:rPr lang="el-GR" sz="4400" b="1" dirty="0" err="1"/>
              <a:t>Βιοαιθανόλη</a:t>
            </a:r>
            <a:r>
              <a:rPr lang="el-GR" sz="4400" b="1" dirty="0"/>
              <a:t>- Ιδιότητες</a:t>
            </a:r>
            <a:endParaRPr spc="-481" dirty="0"/>
          </a:p>
        </p:txBody>
      </p:sp>
      <p:pic>
        <p:nvPicPr>
          <p:cNvPr id="113" name="object 113"/>
          <p:cNvPicPr/>
          <p:nvPr/>
        </p:nvPicPr>
        <p:blipFill>
          <a:blip r:embed="rId2" cstate="print"/>
          <a:stretch>
            <a:fillRect/>
          </a:stretch>
        </p:blipFill>
        <p:spPr>
          <a:xfrm>
            <a:off x="2044750" y="1603223"/>
            <a:ext cx="8166205" cy="1432110"/>
          </a:xfrm>
          <a:prstGeom prst="rect">
            <a:avLst/>
          </a:prstGeom>
        </p:spPr>
      </p:pic>
      <p:sp>
        <p:nvSpPr>
          <p:cNvPr id="114" name="object 114"/>
          <p:cNvSpPr txBox="1"/>
          <p:nvPr/>
        </p:nvSpPr>
        <p:spPr>
          <a:xfrm>
            <a:off x="2752704" y="1152368"/>
            <a:ext cx="7540827" cy="346795"/>
          </a:xfrm>
          <a:prstGeom prst="rect">
            <a:avLst/>
          </a:prstGeom>
        </p:spPr>
        <p:txBody>
          <a:bodyPr vert="horz" wrap="square" lIns="0" tIns="11526" rIns="0" bIns="0" rtlCol="0">
            <a:spAutoFit/>
          </a:bodyPr>
          <a:lstStyle/>
          <a:p>
            <a:pPr marL="11527" algn="ctr">
              <a:spcBef>
                <a:spcPts val="91"/>
              </a:spcBef>
            </a:pPr>
            <a:r>
              <a:rPr sz="2178" b="1" dirty="0">
                <a:latin typeface="Arial"/>
                <a:cs typeface="Arial"/>
              </a:rPr>
              <a:t>Παράμετροι της βιοαιθανόλης σε σύγκριση με τη βενζίνη</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193074" y="1627425"/>
            <a:ext cx="10084526" cy="1242745"/>
          </a:xfrm>
          <a:prstGeom prst="rect">
            <a:avLst/>
          </a:prstGeom>
        </p:spPr>
        <p:txBody>
          <a:bodyPr vert="horz" wrap="square" lIns="0" tIns="11526" rIns="0" bIns="0" rtlCol="0">
            <a:spAutoFit/>
          </a:bodyPr>
          <a:lstStyle/>
          <a:p>
            <a:pPr marL="184424" marR="4611" indent="-172898" algn="just">
              <a:spcBef>
                <a:spcPts val="91"/>
              </a:spcBef>
            </a:pPr>
            <a:r>
              <a:rPr sz="2000" dirty="0">
                <a:latin typeface="Arial"/>
                <a:cs typeface="Arial"/>
              </a:rPr>
              <a:t>Από την άλλη πλευρά, η </a:t>
            </a:r>
            <a:r>
              <a:rPr sz="2000" dirty="0">
                <a:solidFill>
                  <a:srgbClr val="008000"/>
                </a:solidFill>
                <a:latin typeface="Arial"/>
                <a:cs typeface="Arial"/>
              </a:rPr>
              <a:t>ενεργειακή απόδοση </a:t>
            </a:r>
            <a:r>
              <a:rPr sz="2000" dirty="0">
                <a:latin typeface="Arial"/>
                <a:cs typeface="Arial"/>
              </a:rPr>
              <a:t>της αιθανόλης είναι περίπου ένα τρίτο χαμηλότερη από τη βενζίνη.  Ένα λίτρο αιθανόλης υποκαθιστά μόνο περίπου 0,65 λίτρα βενζίνης. Αυτό οφείλεται στη διαφορετική θερμιδική αξία της βενζίνης και της αιθανόλης. Το ενεργειακό περιεχόμενο της βενζίνης είναι 32,5 MJ/l και της αιθανόλης 21,2 MJ/l.</a:t>
            </a: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gn="ctr">
              <a:lnSpc>
                <a:spcPct val="100000"/>
              </a:lnSpc>
              <a:spcBef>
                <a:spcPts val="91"/>
              </a:spcBef>
            </a:pPr>
            <a:r>
              <a:rPr lang="el-GR" sz="4400" b="1" dirty="0" err="1"/>
              <a:t>Βιοαιθανόλη</a:t>
            </a:r>
            <a:r>
              <a:rPr lang="el-GR" sz="4400" b="1" dirty="0"/>
              <a:t>- Ιδιότητες</a:t>
            </a:r>
            <a:endParaRPr spc="-48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834887" y="1627426"/>
            <a:ext cx="10565296" cy="3115052"/>
          </a:xfrm>
          <a:prstGeom prst="rect">
            <a:avLst/>
          </a:prstGeom>
        </p:spPr>
        <p:txBody>
          <a:bodyPr vert="horz" wrap="square" lIns="0" tIns="11526" rIns="0" bIns="0" rtlCol="0">
            <a:spAutoFit/>
          </a:bodyPr>
          <a:lstStyle/>
          <a:p>
            <a:pPr marL="184424" marR="4611" indent="-172898" algn="just">
              <a:spcBef>
                <a:spcPts val="91"/>
              </a:spcBef>
            </a:pPr>
            <a:r>
              <a:rPr sz="2000" dirty="0">
                <a:latin typeface="Arial"/>
                <a:cs typeface="Arial"/>
              </a:rPr>
              <a:t>Μια άλλη ιδιότητα της αιθανόλης είναι η </a:t>
            </a:r>
            <a:r>
              <a:rPr sz="2000" dirty="0">
                <a:solidFill>
                  <a:srgbClr val="008000"/>
                </a:solidFill>
                <a:latin typeface="Arial"/>
                <a:cs typeface="Arial"/>
              </a:rPr>
              <a:t>χαμηλή πίεση ατμών </a:t>
            </a:r>
            <a:r>
              <a:rPr sz="2000" dirty="0">
                <a:latin typeface="Arial"/>
                <a:cs typeface="Arial"/>
              </a:rPr>
              <a:t>της. Όταν αποθηκεύεται ως καθαρό καύσιμο (ή ακόμη και ως μείγμα E-85), έχει χαμηλότερη πίεση ατμών από τη βενζίνη και, συνεπώς, έχει λιγότερες εκπομπές εξάτμισης. Σε ψυχρότερα κλίματα, η χαμηλή πίεση ατμών της καθαρής αιθανόλης μπορεί να προκαλέσει προβλήματα στην εκκίνηση εν ψυχρώ. </a:t>
            </a:r>
            <a:endParaRPr lang="el-GR" sz="2000" dirty="0">
              <a:latin typeface="Arial"/>
              <a:cs typeface="Arial"/>
            </a:endParaRPr>
          </a:p>
          <a:p>
            <a:pPr marL="184424" marR="4611" indent="-172898" algn="just">
              <a:spcBef>
                <a:spcPts val="91"/>
              </a:spcBef>
            </a:pPr>
            <a:endParaRPr lang="el-GR" sz="2000" dirty="0">
              <a:latin typeface="Arial"/>
              <a:cs typeface="Arial"/>
            </a:endParaRPr>
          </a:p>
          <a:p>
            <a:pPr marL="184424" marR="4611" indent="-172898" algn="just">
              <a:spcBef>
                <a:spcPts val="91"/>
              </a:spcBef>
            </a:pPr>
            <a:r>
              <a:rPr sz="2000" dirty="0" err="1">
                <a:latin typeface="Arial"/>
                <a:cs typeface="Arial"/>
              </a:rPr>
              <a:t>Ως</a:t>
            </a:r>
            <a:r>
              <a:rPr sz="2000" dirty="0">
                <a:latin typeface="Arial"/>
                <a:cs typeface="Arial"/>
              </a:rPr>
              <a:t> εκ τούτου, στα ψυχρά κλίματα η αιθανόλη αναμειγνύεται με βενζίνη (Ε85). Αντίθετα, τα χαμηλότερου επιπέδου μείγματα αιθανόλης στη βενζίνη, τείνουν να αυξάνουν την πίεση ατμών της βασικής βενζίνης στην οποία προστίθεται η αιθανόλη.  Όταν η αιθανόλη αναμιγνύεται σε ποσοστό περίπου 40 % με τη βενζίνη, τα δύο καύσιμα μαζί έχουν υψηλότερες εκπομπές εξάτμισης από ό,τι το καθένα μόνο του (WWI 2006 σ. 192).</a:t>
            </a: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gn="ctr">
              <a:lnSpc>
                <a:spcPct val="100000"/>
              </a:lnSpc>
              <a:spcBef>
                <a:spcPts val="91"/>
              </a:spcBef>
            </a:pPr>
            <a:r>
              <a:rPr lang="el-GR" sz="4400" b="1" dirty="0" err="1"/>
              <a:t>Βιοαιθανόλη</a:t>
            </a:r>
            <a:r>
              <a:rPr lang="el-GR" sz="4400" b="1" dirty="0"/>
              <a:t>- Ιδιότητες</a:t>
            </a:r>
            <a:endParaRPr spc="-48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82210" y="399090"/>
            <a:ext cx="8707094" cy="6059819"/>
            <a:chOff x="924098" y="439737"/>
            <a:chExt cx="9593928" cy="6677023"/>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3" cstate="print"/>
            <a:stretch>
              <a:fillRect/>
            </a:stretch>
          </p:blipFill>
          <p:spPr>
            <a:xfrm>
              <a:off x="1374028" y="439737"/>
              <a:ext cx="9143998" cy="6677023"/>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448574" y="1822430"/>
            <a:ext cx="11153954" cy="2807276"/>
          </a:xfrm>
          <a:prstGeom prst="rect">
            <a:avLst/>
          </a:prstGeom>
        </p:spPr>
        <p:txBody>
          <a:bodyPr vert="horz" wrap="square" lIns="0" tIns="11526" rIns="0" bIns="0" rtlCol="0">
            <a:spAutoFit/>
          </a:bodyPr>
          <a:lstStyle/>
          <a:p>
            <a:pPr marL="184424" marR="4611" indent="-172898" algn="just">
              <a:spcBef>
                <a:spcPts val="91"/>
              </a:spcBef>
            </a:pPr>
            <a:r>
              <a:rPr sz="2000" dirty="0">
                <a:latin typeface="Arial"/>
                <a:cs typeface="Arial"/>
              </a:rPr>
              <a:t>Αυτό το παράδειγμα δείχνει ότι τα διάφορα μείγματα αιθανόλης και βενζίνης έχουν διαφορετικές ιδιότητες. Ανάλογα με την κατάσταση και το επιθυμητό καύσιμο, η αιθανόλη αναμιγνύεται με τη βενζίνη σε οποιαδήποτε αναλογία. </a:t>
            </a:r>
            <a:endParaRPr lang="el-GR" sz="2000" dirty="0">
              <a:latin typeface="Arial"/>
              <a:cs typeface="Arial"/>
            </a:endParaRPr>
          </a:p>
          <a:p>
            <a:pPr marL="184424" marR="4611" indent="-172898" algn="just">
              <a:spcBef>
                <a:spcPts val="91"/>
              </a:spcBef>
            </a:pPr>
            <a:endParaRPr lang="el-GR" sz="2000" dirty="0">
              <a:latin typeface="Arial"/>
              <a:cs typeface="Arial"/>
            </a:endParaRPr>
          </a:p>
          <a:p>
            <a:pPr marL="184424" marR="4611" indent="-172898" algn="just">
              <a:spcBef>
                <a:spcPts val="91"/>
              </a:spcBef>
            </a:pPr>
            <a:r>
              <a:rPr sz="2000" dirty="0">
                <a:latin typeface="Arial"/>
                <a:cs typeface="Arial"/>
              </a:rPr>
              <a:t>Τα συνήθη </a:t>
            </a:r>
            <a:r>
              <a:rPr sz="2000" dirty="0">
                <a:solidFill>
                  <a:srgbClr val="008000"/>
                </a:solidFill>
                <a:latin typeface="Arial"/>
                <a:cs typeface="Arial"/>
              </a:rPr>
              <a:t>μείγματα αιθανόλης είναι τα Ε5, Ε10, Ε20, Ε25, Ε70, Ε85, Ε95 και Ε100</a:t>
            </a:r>
            <a:r>
              <a:rPr sz="2000" dirty="0">
                <a:latin typeface="Arial"/>
                <a:cs typeface="Arial"/>
              </a:rPr>
              <a:t>, τα οποία περιέχουν 5%, 10%, 20%, 25%, 70%, 85%, 95% και</a:t>
            </a:r>
            <a:r>
              <a:rPr lang="el-GR" sz="2000" dirty="0">
                <a:latin typeface="Arial"/>
                <a:cs typeface="Arial"/>
              </a:rPr>
              <a:t> </a:t>
            </a:r>
            <a:r>
              <a:rPr sz="2000" dirty="0">
                <a:latin typeface="Arial"/>
                <a:cs typeface="Arial"/>
              </a:rPr>
              <a:t>100% αιθανόλη, αντίστοιχα. Είναι επίσης δυνατές και άλλες ποικίλες ποσότητες. Στην Ευρωπαϊκή Ένωση, τα λεγόμενα οχήματα ευέλικτου καυσίμου (FFV) εισέρχονται επί του παρόντος στην αγορά. Μπορούν να κυκλοφορούν με ποσοστό αιθανόλης οποιουδήποτε μείγματος έως και 85 %.</a:t>
            </a: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gn="ctr">
              <a:lnSpc>
                <a:spcPct val="100000"/>
              </a:lnSpc>
              <a:spcBef>
                <a:spcPts val="91"/>
              </a:spcBef>
            </a:pPr>
            <a:r>
              <a:rPr lang="el-GR" sz="4400" b="1" dirty="0" err="1"/>
              <a:t>Βιοαιθανόλη</a:t>
            </a:r>
            <a:r>
              <a:rPr lang="el-GR" sz="4400" b="1" dirty="0"/>
              <a:t>- Ιδιότητες</a:t>
            </a:r>
            <a:endParaRPr spc="-48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569343" y="1691937"/>
            <a:ext cx="11015931" cy="2820100"/>
          </a:xfrm>
          <a:prstGeom prst="rect">
            <a:avLst/>
          </a:prstGeom>
        </p:spPr>
        <p:txBody>
          <a:bodyPr vert="horz" wrap="square" lIns="0" tIns="11526" rIns="0" bIns="0" rtlCol="0">
            <a:spAutoFit/>
          </a:bodyPr>
          <a:lstStyle/>
          <a:p>
            <a:pPr marL="184424" marR="4611" indent="-172898" algn="just">
              <a:spcBef>
                <a:spcPts val="91"/>
              </a:spcBef>
            </a:pPr>
            <a:r>
              <a:rPr sz="2000" dirty="0">
                <a:latin typeface="Arial"/>
                <a:cs typeface="Arial"/>
              </a:rPr>
              <a:t>Η αιθανόλη χρησιμοποιείται επίσης όλο και περισσότερο ως </a:t>
            </a:r>
            <a:r>
              <a:rPr sz="2000" dirty="0">
                <a:solidFill>
                  <a:srgbClr val="008000"/>
                </a:solidFill>
                <a:latin typeface="Arial"/>
                <a:cs typeface="Arial"/>
              </a:rPr>
              <a:t>οξυγονούχο πρόσθετο </a:t>
            </a:r>
            <a:r>
              <a:rPr sz="2000" dirty="0">
                <a:latin typeface="Arial"/>
                <a:cs typeface="Arial"/>
              </a:rPr>
              <a:t>για την </a:t>
            </a:r>
            <a:r>
              <a:rPr sz="2000" dirty="0">
                <a:solidFill>
                  <a:srgbClr val="008000"/>
                </a:solidFill>
                <a:latin typeface="Arial"/>
                <a:cs typeface="Arial"/>
              </a:rPr>
              <a:t>κανονική βενζίνη</a:t>
            </a:r>
            <a:r>
              <a:rPr sz="2000" dirty="0">
                <a:latin typeface="Arial"/>
                <a:cs typeface="Arial"/>
              </a:rPr>
              <a:t>, ως υποκατάστατο του τριτοταγούς μεθυλοβουτυλαιθέρα (MTBE). Το MTBE αναμιγνύεται συνήθως με τη βενζίνη ως πρόσθετο για τη βελτίωση του αριθμού οκτανίου. </a:t>
            </a:r>
            <a:endParaRPr lang="el-GR" sz="2000" dirty="0">
              <a:latin typeface="Arial"/>
              <a:cs typeface="Arial"/>
            </a:endParaRPr>
          </a:p>
          <a:p>
            <a:pPr marL="184424" marR="4611" indent="-172898" algn="just">
              <a:spcBef>
                <a:spcPts val="91"/>
              </a:spcBef>
            </a:pPr>
            <a:endParaRPr lang="el-GR" sz="2000" dirty="0">
              <a:latin typeface="Arial"/>
              <a:cs typeface="Arial"/>
            </a:endParaRPr>
          </a:p>
          <a:p>
            <a:pPr marL="184424" marR="4611" indent="-172898" algn="just">
              <a:spcBef>
                <a:spcPts val="91"/>
              </a:spcBef>
            </a:pPr>
            <a:endParaRPr lang="el-GR" sz="2000" dirty="0">
              <a:latin typeface="Arial"/>
              <a:cs typeface="Arial"/>
            </a:endParaRPr>
          </a:p>
          <a:p>
            <a:pPr marL="184424" marR="4611" indent="-172898" algn="just">
              <a:spcBef>
                <a:spcPts val="91"/>
              </a:spcBef>
            </a:pPr>
            <a:r>
              <a:rPr sz="2000" dirty="0">
                <a:latin typeface="Arial"/>
                <a:cs typeface="Arial"/>
              </a:rPr>
              <a:t>Επ</a:t>
            </a:r>
            <a:r>
              <a:rPr sz="2000" dirty="0" err="1">
                <a:latin typeface="Arial"/>
                <a:cs typeface="Arial"/>
              </a:rPr>
              <a:t>ειδή</a:t>
            </a:r>
            <a:r>
              <a:rPr sz="2000" dirty="0">
                <a:latin typeface="Arial"/>
                <a:cs typeface="Arial"/>
              </a:rPr>
              <a:t> ο ΜΤΒΕ έχει τοξικές ιδιότητες και ευθύνεται για σηµαντική µόλυνση των υπόγειων υδάτων και του εδάφους, ο ΜΤΒΕ αντικαθίσταται όλο και συχνότερα από ΕΤΒΕ (αιθυλοτριτοταγής βουτυλαιθέρας). Το ΕΤΒΕ παράγεται από βιοαιθανόλη και µπορεί να αναµειχθεί σε µέγιστες ποσότητες 15 τοις εκατό µε τη βενζίνη.</a:t>
            </a: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gn="ctr">
              <a:lnSpc>
                <a:spcPct val="100000"/>
              </a:lnSpc>
              <a:spcBef>
                <a:spcPts val="91"/>
              </a:spcBef>
            </a:pPr>
            <a:r>
              <a:rPr lang="el-GR" sz="4400" b="1" dirty="0" err="1"/>
              <a:t>Βιοαιθανόλη</a:t>
            </a:r>
            <a:r>
              <a:rPr lang="el-GR" sz="4400" b="1" dirty="0"/>
              <a:t>- Ιδιότητες</a:t>
            </a:r>
            <a:endParaRPr spc="-48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600808" y="553593"/>
            <a:ext cx="6915630"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b="1" dirty="0" err="1"/>
              <a:t>Βιοαιθανόλη</a:t>
            </a:r>
            <a:r>
              <a:rPr sz="3600" b="1" dirty="0"/>
              <a:t> </a:t>
            </a:r>
            <a:r>
              <a:rPr lang="el-GR" sz="3600" b="1" dirty="0"/>
              <a:t>–Ενεργειακό Ισοζύγιο</a:t>
            </a:r>
            <a:endParaRPr sz="3600" b="1" dirty="0"/>
          </a:p>
        </p:txBody>
      </p:sp>
      <p:pic>
        <p:nvPicPr>
          <p:cNvPr id="111" name="object 111"/>
          <p:cNvPicPr/>
          <p:nvPr/>
        </p:nvPicPr>
        <p:blipFill>
          <a:blip r:embed="rId2" cstate="print"/>
          <a:stretch>
            <a:fillRect/>
          </a:stretch>
        </p:blipFill>
        <p:spPr>
          <a:xfrm>
            <a:off x="411580" y="1517357"/>
            <a:ext cx="4378457" cy="4221414"/>
          </a:xfrm>
          <a:prstGeom prst="rect">
            <a:avLst/>
          </a:prstGeom>
        </p:spPr>
      </p:pic>
      <p:sp>
        <p:nvSpPr>
          <p:cNvPr id="112" name="object 112"/>
          <p:cNvSpPr txBox="1"/>
          <p:nvPr/>
        </p:nvSpPr>
        <p:spPr>
          <a:xfrm>
            <a:off x="5059681" y="1517357"/>
            <a:ext cx="6378700" cy="3952622"/>
          </a:xfrm>
          <a:prstGeom prst="rect">
            <a:avLst/>
          </a:prstGeom>
        </p:spPr>
        <p:txBody>
          <a:bodyPr vert="horz" wrap="square" lIns="0" tIns="53595" rIns="0" bIns="0" rtlCol="0">
            <a:spAutoFit/>
          </a:bodyPr>
          <a:lstStyle/>
          <a:p>
            <a:pPr marL="11527" algn="just">
              <a:spcBef>
                <a:spcPts val="421"/>
              </a:spcBef>
            </a:pPr>
            <a:r>
              <a:rPr sz="2000" dirty="0">
                <a:latin typeface="Arial"/>
                <a:cs typeface="Arial"/>
              </a:rPr>
              <a:t>Εκτιμώμενα ενεργειακά ισοζύγια ορυκτών καυσίμων για επιλεγμένους τύπους καυσίμων από διάφορες μελέτες</a:t>
            </a:r>
            <a:r>
              <a:rPr lang="el-GR" sz="2000" dirty="0">
                <a:latin typeface="Arial"/>
                <a:cs typeface="Arial"/>
              </a:rPr>
              <a:t> </a:t>
            </a:r>
            <a:r>
              <a:rPr sz="2000" dirty="0">
                <a:latin typeface="Arial"/>
                <a:cs typeface="Arial"/>
              </a:rPr>
              <a:t>Τα καλύτερα ενεργειακά ισοζύγια έχουν καθοριστεί για τη βιοαιθανόλη από ζαχαροκάλαμο.</a:t>
            </a:r>
            <a:endParaRPr lang="el-GR" sz="2000" dirty="0">
              <a:latin typeface="Arial"/>
              <a:cs typeface="Arial"/>
            </a:endParaRPr>
          </a:p>
          <a:p>
            <a:pPr marL="11527" algn="just">
              <a:spcBef>
                <a:spcPts val="421"/>
              </a:spcBef>
            </a:pPr>
            <a:endParaRPr lang="el-GR" sz="2000" dirty="0">
              <a:latin typeface="Arial"/>
              <a:cs typeface="Arial"/>
            </a:endParaRPr>
          </a:p>
          <a:p>
            <a:pPr marL="11527" algn="just">
              <a:spcBef>
                <a:spcPts val="421"/>
              </a:spcBef>
            </a:pPr>
            <a:r>
              <a:rPr sz="2000" dirty="0">
                <a:latin typeface="Arial"/>
                <a:cs typeface="Arial"/>
              </a:rPr>
              <a:t> Το ξεπερνά μόνο η αιθανόλη που παράγεται από κυτταρινούχες πρώτες ύλες, αλλά η τεχνολογία αυτή δεν είναι ακόμη σε εμπορική λειτουργία. </a:t>
            </a:r>
            <a:endParaRPr lang="el-GR" sz="2000" dirty="0">
              <a:latin typeface="Arial"/>
              <a:cs typeface="Arial"/>
            </a:endParaRPr>
          </a:p>
          <a:p>
            <a:pPr marL="11527" algn="just">
              <a:spcBef>
                <a:spcPts val="421"/>
              </a:spcBef>
            </a:pPr>
            <a:endParaRPr lang="el-GR" sz="2000" dirty="0">
              <a:latin typeface="Arial"/>
              <a:cs typeface="Arial"/>
            </a:endParaRPr>
          </a:p>
          <a:p>
            <a:pPr marL="11527" algn="just">
              <a:spcBef>
                <a:spcPts val="421"/>
              </a:spcBef>
            </a:pPr>
            <a:r>
              <a:rPr sz="2000" dirty="0">
                <a:latin typeface="Arial"/>
                <a:cs typeface="Arial"/>
              </a:rPr>
              <a:t> Είναι σημαντικό ότι όλοι οι τύποι βιοαιθανόλης όχι μόνο έχουν καλύτερα ενεργειακά ισοζύγια από την ορυκτή βενζίνη, αλλά και ισοζύγια μεγαλύτερα από ένα.</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1358537" y="549567"/>
            <a:ext cx="9474925"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b="1" dirty="0" err="1"/>
              <a:t>Βιοαιθανόλη</a:t>
            </a:r>
            <a:r>
              <a:rPr sz="3600" b="1" dirty="0"/>
              <a:t> </a:t>
            </a:r>
            <a:r>
              <a:rPr lang="el-GR" sz="3600" b="1" dirty="0"/>
              <a:t>–</a:t>
            </a:r>
            <a:r>
              <a:rPr sz="3600" b="1" dirty="0"/>
              <a:t> </a:t>
            </a:r>
            <a:r>
              <a:rPr lang="el-GR" sz="3600" b="1" dirty="0"/>
              <a:t>Εκπομπές αερίων του Θερμοκηπίου</a:t>
            </a:r>
            <a:endParaRPr sz="3600" b="1" dirty="0"/>
          </a:p>
        </p:txBody>
      </p:sp>
      <p:sp>
        <p:nvSpPr>
          <p:cNvPr id="111" name="object 111"/>
          <p:cNvSpPr txBox="1"/>
          <p:nvPr/>
        </p:nvSpPr>
        <p:spPr>
          <a:xfrm>
            <a:off x="293298" y="1675804"/>
            <a:ext cx="11386867" cy="4373414"/>
          </a:xfrm>
          <a:prstGeom prst="rect">
            <a:avLst/>
          </a:prstGeom>
        </p:spPr>
        <p:txBody>
          <a:bodyPr vert="horz" wrap="square" lIns="0" tIns="12102" rIns="0" bIns="0" rtlCol="0">
            <a:spAutoFit/>
          </a:bodyPr>
          <a:lstStyle/>
          <a:p>
            <a:pPr marL="44377" marR="4611" algn="just">
              <a:lnSpc>
                <a:spcPct val="99800"/>
              </a:lnSpc>
              <a:spcBef>
                <a:spcPts val="95"/>
              </a:spcBef>
            </a:pPr>
            <a:r>
              <a:rPr lang="el-GR" sz="2000" dirty="0">
                <a:latin typeface="Arial"/>
                <a:cs typeface="Arial"/>
              </a:rPr>
              <a:t>Τ</a:t>
            </a:r>
            <a:r>
              <a:rPr sz="2000" dirty="0">
                <a:latin typeface="Arial"/>
                <a:cs typeface="Arial"/>
              </a:rPr>
              <a:t>ο </a:t>
            </a:r>
            <a:r>
              <a:rPr sz="2000" dirty="0">
                <a:solidFill>
                  <a:srgbClr val="008000"/>
                </a:solidFill>
                <a:latin typeface="Arial"/>
                <a:cs typeface="Arial"/>
              </a:rPr>
              <a:t>ισοζύγιο αερίων του θερμοκηπίου </a:t>
            </a:r>
            <a:r>
              <a:rPr sz="2000" dirty="0">
                <a:latin typeface="Arial"/>
                <a:cs typeface="Arial"/>
              </a:rPr>
              <a:t>για τη βιοαιθανόλη είναι εξαιρετικά μεταβλητό και περιλαμβάνει τις εκπομπές της καλλιέργειας, της μεταφοράς, της διαδικασίας μετατροπής και της διανομής. Περαιτέρω, το δυναμικό μείωσης των αερίων του θερμοκηπίου εξαρτάται από τον τύπο της πρώτης ύλης, τις γεωργικές πρακτικές, την παραγωγικότητα της περιοχής, την τεχνολογία μετατροπής και, τέλος, από τον συνολικό σχεδιασμό της μελέτης.</a:t>
            </a:r>
          </a:p>
          <a:p>
            <a:pPr algn="just">
              <a:spcBef>
                <a:spcPts val="41"/>
              </a:spcBef>
            </a:pPr>
            <a:endParaRPr sz="2000" dirty="0">
              <a:latin typeface="Arial"/>
              <a:cs typeface="Arial"/>
            </a:endParaRPr>
          </a:p>
          <a:p>
            <a:pPr marL="11527" marR="37461" algn="just">
              <a:lnSpc>
                <a:spcPct val="99000"/>
              </a:lnSpc>
              <a:spcBef>
                <a:spcPts val="5"/>
              </a:spcBef>
            </a:pPr>
            <a:r>
              <a:rPr sz="2000" dirty="0">
                <a:latin typeface="Arial"/>
                <a:cs typeface="Arial"/>
              </a:rPr>
              <a:t>Λεπτομερείς μελέτες που δείχνουν μειώσεις των εκπομπών αερίων του θερμοκηπίου με τη χρήση καθαρής ή αναμεμειγμένης βιοαιθανόλης δείχνουν μειώσεις έως και 96 % για την άνυδρη βιοαιθανόλη στη Βραζιλία.</a:t>
            </a:r>
            <a:endParaRPr lang="el-GR" sz="2000" dirty="0">
              <a:latin typeface="Arial"/>
              <a:cs typeface="Arial"/>
            </a:endParaRPr>
          </a:p>
          <a:p>
            <a:pPr marL="11527" marR="37461" algn="just">
              <a:lnSpc>
                <a:spcPct val="99000"/>
              </a:lnSpc>
              <a:spcBef>
                <a:spcPts val="5"/>
              </a:spcBef>
            </a:pPr>
            <a:endParaRPr sz="2000" dirty="0">
              <a:latin typeface="Arial"/>
              <a:cs typeface="Arial"/>
            </a:endParaRPr>
          </a:p>
          <a:p>
            <a:pPr marL="11527" marR="37461" algn="just">
              <a:lnSpc>
                <a:spcPct val="99400"/>
              </a:lnSpc>
              <a:spcBef>
                <a:spcPts val="554"/>
              </a:spcBef>
            </a:pPr>
            <a:r>
              <a:rPr sz="2000" dirty="0">
                <a:latin typeface="Arial"/>
                <a:cs typeface="Arial"/>
              </a:rPr>
              <a:t>Οι συνολικές μειώσεις των εκπομπών αερίων του θερμοκηπίου κατά τη διάρκεια του κύκλου ζωής που συνδέονται με τη βιομηχανία αιθανόλης στη Βραζιλία ισοδυναμούν με 46,6 εκατομμύρια τόνους ετησίως. Αυτές αντιστοιχούν περίπου στο 20 % των ετήσιων εκπομπών ορυκτών καυσίμων της Βραζιλίας.</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1349828" y="514732"/>
            <a:ext cx="9492343" cy="565636"/>
          </a:xfrm>
          <a:prstGeom prst="rect">
            <a:avLst/>
          </a:prstGeom>
        </p:spPr>
        <p:txBody>
          <a:bodyPr vert="horz" wrap="square" lIns="0" tIns="11526" rIns="0" bIns="0" rtlCol="0" anchor="ctr">
            <a:spAutoFit/>
          </a:bodyPr>
          <a:lstStyle/>
          <a:p>
            <a:pPr marL="11527" algn="ctr">
              <a:lnSpc>
                <a:spcPct val="100000"/>
              </a:lnSpc>
              <a:spcBef>
                <a:spcPts val="91"/>
              </a:spcBef>
            </a:pPr>
            <a:r>
              <a:rPr lang="el-GR" sz="3600" b="1" dirty="0" err="1"/>
              <a:t>Βιοαιθανόλη</a:t>
            </a:r>
            <a:r>
              <a:rPr lang="el-GR" sz="3600" b="1" dirty="0"/>
              <a:t> – Εκπομπές αερίων του Θερμοκηπίου</a:t>
            </a:r>
            <a:endParaRPr sz="3600" spc="-558" dirty="0"/>
          </a:p>
        </p:txBody>
      </p:sp>
      <p:sp>
        <p:nvSpPr>
          <p:cNvPr id="111" name="object 111"/>
          <p:cNvSpPr txBox="1"/>
          <p:nvPr/>
        </p:nvSpPr>
        <p:spPr>
          <a:xfrm>
            <a:off x="319177" y="1715610"/>
            <a:ext cx="11343736" cy="3886240"/>
          </a:xfrm>
          <a:prstGeom prst="rect">
            <a:avLst/>
          </a:prstGeom>
        </p:spPr>
        <p:txBody>
          <a:bodyPr vert="horz" wrap="square" lIns="0" tIns="13255" rIns="0" bIns="0" rtlCol="0">
            <a:spAutoFit/>
          </a:bodyPr>
          <a:lstStyle/>
          <a:p>
            <a:pPr marL="11527" marR="69159" algn="just">
              <a:lnSpc>
                <a:spcPct val="99500"/>
              </a:lnSpc>
              <a:spcBef>
                <a:spcPts val="104"/>
              </a:spcBef>
            </a:pPr>
            <a:r>
              <a:rPr sz="2000" dirty="0">
                <a:latin typeface="Arial"/>
                <a:cs typeface="Arial"/>
              </a:rPr>
              <a:t>Αυτό οφείλεται στην υψηλή παραγωγικότητα των περιοχών της Βραζιλίας και στο ευνοϊκό κλίμα της για το ζαχαροκάλαμο, το οποίο είναι ιδιαίτερα παραγωγικό και χρειάζεται μόνο χαμηλές εισροές λιπασμάτων. Επιπλέον, σχεδόν όλα τα εργοστάσια μετατροπής χρησιμοποιούν τη βαγάσση για την ενέργεια της διαδικασίας, γεγονός που επίσης μειώνει τις εκπομπές αερίων του θερμοκηπίου.</a:t>
            </a:r>
          </a:p>
          <a:p>
            <a:pPr marL="76075" marR="4611" algn="just">
              <a:lnSpc>
                <a:spcPts val="2541"/>
              </a:lnSpc>
              <a:spcBef>
                <a:spcPts val="2069"/>
              </a:spcBef>
            </a:pPr>
            <a:r>
              <a:rPr sz="2000" dirty="0">
                <a:latin typeface="Arial"/>
                <a:cs typeface="Arial"/>
              </a:rPr>
              <a:t>Οι εκπομπές CO2 από το ζαχαροκάλαμο στην αιθανόλη εκτιμάται ότι είναι κατά μέσο όρο 0,20 kg ανά λίτρο καυσίμου, έναντι 2,82 kg για τη βενζίνη.</a:t>
            </a:r>
          </a:p>
          <a:p>
            <a:pPr marL="109502" marR="4611" algn="just">
              <a:lnSpc>
                <a:spcPct val="99500"/>
              </a:lnSpc>
              <a:spcBef>
                <a:spcPts val="1475"/>
              </a:spcBef>
            </a:pPr>
            <a:r>
              <a:rPr sz="2000" dirty="0">
                <a:latin typeface="Arial"/>
                <a:cs typeface="Arial"/>
              </a:rPr>
              <a:t>Αντίθετα, η αιθανόλη από καλαμπόκι εμφανίζει πολύ μικρές μειώσεις των εκπομπών αερίων του θερμοκηπίου σε όλες τις πιθανές επιλογές πρώτων υλών, Χρησιμοποιώντας εμπορικές διαδικασίες, η χρήση αιθανόλης που προέρχεται από σιτηρά, επιφέρει μείωση κατά 20% έως 40% των εκπομπών αερίων του θερμοκηπίου που ισοδυναμούν με CO2 από τους τροχούς, σε σύγκριση με τη βενζίνη.</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2499452" y="1451654"/>
            <a:ext cx="4065238" cy="514597"/>
          </a:xfrm>
          <a:prstGeom prst="rect">
            <a:avLst/>
          </a:prstGeom>
        </p:spPr>
        <p:txBody>
          <a:bodyPr vert="horz" wrap="square" lIns="0" tIns="11526" rIns="0" bIns="0" rtlCol="0">
            <a:spAutoFit/>
          </a:bodyPr>
          <a:lstStyle/>
          <a:p>
            <a:pPr marL="270873" indent="-259347">
              <a:spcBef>
                <a:spcPts val="91"/>
              </a:spcBef>
              <a:buFont typeface="Wingdings"/>
              <a:buChar char=""/>
              <a:tabLst>
                <a:tab pos="270873" algn="l"/>
              </a:tabLst>
            </a:pPr>
            <a:r>
              <a:rPr lang="en-US" sz="1634" b="1" dirty="0">
                <a:latin typeface="Arial"/>
                <a:cs typeface="Arial"/>
              </a:rPr>
              <a:t>Βιομάζα που απαιτείται για την παραγωγή 100 </a:t>
            </a:r>
            <a:r>
              <a:rPr lang="en-US" sz="1634" b="1" dirty="0" err="1">
                <a:latin typeface="Arial"/>
                <a:cs typeface="Arial"/>
              </a:rPr>
              <a:t>λίτρων </a:t>
            </a:r>
            <a:r>
              <a:rPr lang="en-US" sz="1634" b="1" dirty="0">
                <a:latin typeface="Arial"/>
                <a:cs typeface="Arial"/>
              </a:rPr>
              <a:t>ή 1 </a:t>
            </a:r>
            <a:r>
              <a:rPr lang="en-US" sz="1634" b="1" dirty="0" err="1">
                <a:latin typeface="Arial"/>
                <a:cs typeface="Arial"/>
              </a:rPr>
              <a:t>τόνου</a:t>
            </a:r>
            <a:r>
              <a:rPr lang="en-US" sz="1634" b="1" dirty="0">
                <a:latin typeface="Arial"/>
                <a:cs typeface="Arial"/>
              </a:rPr>
              <a:t>:</a:t>
            </a:r>
            <a:endParaRPr sz="1634" dirty="0">
              <a:latin typeface="Arial"/>
              <a:cs typeface="Arial"/>
            </a:endParaRPr>
          </a:p>
        </p:txBody>
      </p:sp>
      <p:sp>
        <p:nvSpPr>
          <p:cNvPr id="8" name="object 8"/>
          <p:cNvSpPr txBox="1"/>
          <p:nvPr/>
        </p:nvSpPr>
        <p:spPr>
          <a:xfrm>
            <a:off x="2194560" y="4025206"/>
            <a:ext cx="7132349" cy="2414091"/>
          </a:xfrm>
          <a:prstGeom prst="rect">
            <a:avLst/>
          </a:prstGeom>
        </p:spPr>
        <p:txBody>
          <a:bodyPr vert="horz" wrap="square" lIns="0" tIns="11526" rIns="0" bIns="0" rtlCol="0">
            <a:spAutoFit/>
          </a:bodyPr>
          <a:lstStyle/>
          <a:p>
            <a:pPr marL="270873" indent="-259347" algn="just">
              <a:spcBef>
                <a:spcPts val="91"/>
              </a:spcBef>
              <a:buFont typeface="Wingdings"/>
              <a:buChar char=""/>
              <a:tabLst>
                <a:tab pos="270873" algn="l"/>
              </a:tabLst>
            </a:pPr>
            <a:r>
              <a:rPr lang="en-US" sz="1634" b="1" dirty="0">
                <a:latin typeface="Arial"/>
                <a:cs typeface="Arial"/>
              </a:rPr>
              <a:t>Παραγωγή βιοκαυσίμων ανά εκτάριο:</a:t>
            </a:r>
            <a:endParaRPr sz="2314" dirty="0">
              <a:latin typeface="Arial"/>
              <a:cs typeface="Arial"/>
            </a:endParaRPr>
          </a:p>
          <a:p>
            <a:pPr marL="270873" indent="-259347" algn="just">
              <a:buFont typeface="Wingdings"/>
              <a:buChar char=""/>
              <a:tabLst>
                <a:tab pos="270873" algn="l"/>
              </a:tabLst>
            </a:pPr>
            <a:r>
              <a:rPr lang="el-GR" sz="1634" b="1" u="sng" dirty="0">
                <a:uFill>
                  <a:solidFill>
                    <a:srgbClr val="000000"/>
                  </a:solidFill>
                </a:uFill>
                <a:latin typeface="Arial"/>
                <a:cs typeface="Arial"/>
              </a:rPr>
              <a:t>Ενεργειακό </a:t>
            </a:r>
            <a:r>
              <a:rPr lang="el-GR" sz="1634" b="1" u="sng" dirty="0" err="1">
                <a:uFill>
                  <a:solidFill>
                    <a:srgbClr val="000000"/>
                  </a:solidFill>
                </a:uFill>
                <a:latin typeface="Arial"/>
                <a:cs typeface="Arial"/>
              </a:rPr>
              <a:t>ισοζ΄ύγιο</a:t>
            </a:r>
            <a:r>
              <a:rPr lang="el-GR" sz="1634" b="1" dirty="0">
                <a:latin typeface="Arial"/>
                <a:cs typeface="Arial"/>
              </a:rPr>
              <a:t>-&gt; Διάφορες </a:t>
            </a:r>
            <a:r>
              <a:rPr lang="en-US" sz="1634" b="1" dirty="0">
                <a:latin typeface="Arial"/>
                <a:cs typeface="Arial"/>
              </a:rPr>
              <a:t>π</a:t>
            </a:r>
            <a:r>
              <a:rPr lang="en-US" sz="1634" b="1" dirty="0" err="1">
                <a:latin typeface="Arial"/>
                <a:cs typeface="Arial"/>
              </a:rPr>
              <a:t>ηγές</a:t>
            </a:r>
            <a:r>
              <a:rPr lang="en-US" sz="1634" b="1" dirty="0">
                <a:latin typeface="Arial"/>
                <a:cs typeface="Arial"/>
              </a:rPr>
              <a:t>, αντικρουόμενα αποτελέσματα (ανάλογα με τον αρχικό πόρο και τις τεχνολογίες)</a:t>
            </a:r>
            <a:endParaRPr sz="1634" dirty="0">
              <a:latin typeface="Arial"/>
              <a:cs typeface="Arial"/>
            </a:endParaRPr>
          </a:p>
          <a:p>
            <a:pPr marL="270873" indent="-259347" algn="just">
              <a:spcBef>
                <a:spcPts val="399"/>
              </a:spcBef>
              <a:buFont typeface="Wingdings"/>
              <a:buChar char=""/>
              <a:tabLst>
                <a:tab pos="270873" algn="l"/>
              </a:tabLst>
            </a:pPr>
            <a:r>
              <a:rPr lang="el-GR" sz="1634" b="1" dirty="0">
                <a:latin typeface="Arial"/>
                <a:cs typeface="Arial"/>
              </a:rPr>
              <a:t>Άλλες εκπομπές - Εξετάζοντας την ανάμειξη με </a:t>
            </a:r>
            <a:r>
              <a:rPr sz="1634" b="1" dirty="0">
                <a:latin typeface="Arial"/>
                <a:cs typeface="Arial"/>
              </a:rPr>
              <a:t>5-7 %</a:t>
            </a:r>
            <a:endParaRPr sz="1634" dirty="0">
              <a:latin typeface="Arial"/>
              <a:cs typeface="Arial"/>
            </a:endParaRPr>
          </a:p>
          <a:p>
            <a:pPr marL="426481" algn="just">
              <a:spcBef>
                <a:spcPts val="359"/>
              </a:spcBef>
            </a:pPr>
            <a:r>
              <a:rPr sz="1135" dirty="0">
                <a:latin typeface="Wingdings"/>
                <a:cs typeface="Wingdings"/>
              </a:rPr>
              <a:t> </a:t>
            </a:r>
            <a:r>
              <a:rPr sz="1452" b="1" dirty="0">
                <a:latin typeface="Arial"/>
                <a:cs typeface="Arial"/>
              </a:rPr>
              <a:t>- 15 / - 40 % CO</a:t>
            </a:r>
            <a:endParaRPr sz="1452" dirty="0">
              <a:latin typeface="Arial"/>
              <a:cs typeface="Arial"/>
            </a:endParaRPr>
          </a:p>
          <a:p>
            <a:pPr marL="426481" algn="just">
              <a:spcBef>
                <a:spcPts val="345"/>
              </a:spcBef>
            </a:pPr>
            <a:r>
              <a:rPr sz="1135" dirty="0">
                <a:latin typeface="Wingdings"/>
                <a:cs typeface="Wingdings"/>
              </a:rPr>
              <a:t> </a:t>
            </a:r>
            <a:r>
              <a:rPr sz="1452" b="1" dirty="0">
                <a:latin typeface="Arial"/>
                <a:cs typeface="Arial"/>
              </a:rPr>
              <a:t>- 2 / - 7 %</a:t>
            </a:r>
            <a:r>
              <a:rPr lang="el-GR" sz="1452" b="1" dirty="0">
                <a:latin typeface="Arial"/>
                <a:cs typeface="Arial"/>
              </a:rPr>
              <a:t> </a:t>
            </a:r>
            <a:r>
              <a:rPr sz="1452" b="1" dirty="0">
                <a:latin typeface="Arial"/>
                <a:cs typeface="Arial"/>
              </a:rPr>
              <a:t> </a:t>
            </a:r>
            <a:r>
              <a:rPr lang="it-IT" sz="1452" b="1" dirty="0" err="1">
                <a:latin typeface="Arial"/>
                <a:cs typeface="Arial"/>
              </a:rPr>
              <a:t>Άκαυστοι υδρογονάνθρακες</a:t>
            </a:r>
            <a:endParaRPr lang="it-IT" sz="1452" b="1" dirty="0">
              <a:latin typeface="Arial"/>
              <a:cs typeface="Arial"/>
            </a:endParaRPr>
          </a:p>
          <a:p>
            <a:pPr marL="426481" algn="just">
              <a:spcBef>
                <a:spcPts val="345"/>
              </a:spcBef>
            </a:pPr>
            <a:r>
              <a:rPr sz="1135" dirty="0">
                <a:latin typeface="Wingdings"/>
                <a:cs typeface="Wingdings"/>
              </a:rPr>
              <a:t> </a:t>
            </a:r>
            <a:r>
              <a:rPr lang="it-IT" sz="1452" b="1" dirty="0" err="1">
                <a:latin typeface="Arial"/>
                <a:cs typeface="Arial"/>
              </a:rPr>
              <a:t>Σημαντική </a:t>
            </a:r>
            <a:r>
              <a:rPr lang="it-IT" sz="1452" b="1" dirty="0">
                <a:latin typeface="Arial"/>
                <a:cs typeface="Arial"/>
              </a:rPr>
              <a:t>μείωση των </a:t>
            </a:r>
            <a:r>
              <a:rPr lang="it-IT" sz="1452" b="1" dirty="0" err="1">
                <a:latin typeface="Arial"/>
                <a:cs typeface="Arial"/>
              </a:rPr>
              <a:t>εκπομπών σωματιδίων</a:t>
            </a:r>
            <a:endParaRPr sz="1452" dirty="0">
              <a:latin typeface="Arial"/>
              <a:cs typeface="Arial"/>
            </a:endParaRPr>
          </a:p>
          <a:p>
            <a:pPr marL="426481" algn="just">
              <a:spcBef>
                <a:spcPts val="345"/>
              </a:spcBef>
            </a:pPr>
            <a:r>
              <a:rPr sz="1135" dirty="0">
                <a:latin typeface="Wingdings"/>
                <a:cs typeface="Wingdings"/>
              </a:rPr>
              <a:t> </a:t>
            </a:r>
            <a:r>
              <a:rPr sz="1452" b="1" dirty="0">
                <a:latin typeface="Arial"/>
                <a:cs typeface="Arial"/>
              </a:rPr>
              <a:t>+ 4 / + 10 % NOx</a:t>
            </a:r>
            <a:endParaRPr sz="1452" dirty="0">
              <a:latin typeface="Arial"/>
              <a:cs typeface="Arial"/>
            </a:endParaRPr>
          </a:p>
          <a:p>
            <a:pPr marL="426481" algn="just">
              <a:spcBef>
                <a:spcPts val="345"/>
              </a:spcBef>
            </a:pPr>
            <a:r>
              <a:rPr sz="1135" dirty="0">
                <a:latin typeface="Wingdings"/>
                <a:cs typeface="Wingdings"/>
              </a:rPr>
              <a:t></a:t>
            </a:r>
            <a:r>
              <a:rPr lang="el-GR" sz="1600" b="1" dirty="0"/>
              <a:t>    Αλδεΰδες και κετόνες</a:t>
            </a:r>
            <a:endParaRPr sz="1452" dirty="0">
              <a:latin typeface="Arial"/>
              <a:cs typeface="Arial"/>
            </a:endParaRPr>
          </a:p>
        </p:txBody>
      </p:sp>
      <p:graphicFrame>
        <p:nvGraphicFramePr>
          <p:cNvPr id="9" name="object 9"/>
          <p:cNvGraphicFramePr>
            <a:graphicFrameLocks noGrp="1"/>
          </p:cNvGraphicFramePr>
          <p:nvPr>
            <p:extLst>
              <p:ext uri="{D42A27DB-BD31-4B8C-83A1-F6EECF244321}">
                <p14:modId xmlns:p14="http://schemas.microsoft.com/office/powerpoint/2010/main" val="1479597547"/>
              </p:ext>
            </p:extLst>
          </p:nvPr>
        </p:nvGraphicFramePr>
        <p:xfrm>
          <a:off x="6674533" y="2129176"/>
          <a:ext cx="2778353" cy="684978"/>
        </p:xfrm>
        <a:graphic>
          <a:graphicData uri="http://schemas.openxmlformats.org/drawingml/2006/table">
            <a:tbl>
              <a:tblPr firstRow="1" bandRow="1">
                <a:tableStyleId>{2D5ABB26-0587-4C30-8999-92F81FD0307C}</a:tableStyleId>
              </a:tblPr>
              <a:tblGrid>
                <a:gridCol w="1310486">
                  <a:extLst>
                    <a:ext uri="{9D8B030D-6E8A-4147-A177-3AD203B41FA5}">
                      <a16:colId xmlns:a16="http://schemas.microsoft.com/office/drawing/2014/main" val="20000"/>
                    </a:ext>
                  </a:extLst>
                </a:gridCol>
                <a:gridCol w="797051">
                  <a:extLst>
                    <a:ext uri="{9D8B030D-6E8A-4147-A177-3AD203B41FA5}">
                      <a16:colId xmlns:a16="http://schemas.microsoft.com/office/drawing/2014/main" val="20001"/>
                    </a:ext>
                  </a:extLst>
                </a:gridCol>
                <a:gridCol w="670816">
                  <a:extLst>
                    <a:ext uri="{9D8B030D-6E8A-4147-A177-3AD203B41FA5}">
                      <a16:colId xmlns:a16="http://schemas.microsoft.com/office/drawing/2014/main" val="20002"/>
                    </a:ext>
                  </a:extLst>
                </a:gridCol>
              </a:tblGrid>
              <a:tr h="165376">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1270" algn="ctr">
                        <a:lnSpc>
                          <a:spcPts val="1330"/>
                        </a:lnSpc>
                      </a:pPr>
                      <a:r>
                        <a:rPr sz="1100" b="1" dirty="0">
                          <a:solidFill>
                            <a:srgbClr val="010000"/>
                          </a:solidFill>
                          <a:latin typeface="Times New Roman"/>
                          <a:cs typeface="Times New Roman"/>
                        </a:rPr>
                        <a:t>100 </a:t>
                      </a:r>
                      <a:r>
                        <a:rPr lang="en-US" sz="1100" b="1" dirty="0">
                          <a:solidFill>
                            <a:srgbClr val="010000"/>
                          </a:solidFill>
                          <a:latin typeface="Times New Roman"/>
                          <a:cs typeface="Times New Roman"/>
                        </a:rPr>
                        <a:t>L</a:t>
                      </a:r>
                      <a:r>
                        <a:rPr lang="el-GR" sz="1100" b="1" dirty="0">
                          <a:solidFill>
                            <a:srgbClr val="010000"/>
                          </a:solidFill>
                          <a:latin typeface="Times New Roman"/>
                          <a:cs typeface="Times New Roman"/>
                        </a:rPr>
                        <a:t> </a:t>
                      </a:r>
                      <a:r>
                        <a:rPr sz="1100" b="1" baseline="-13888" dirty="0">
                          <a:solidFill>
                            <a:srgbClr val="010000"/>
                          </a:solidFill>
                          <a:latin typeface="Times New Roman"/>
                          <a:cs typeface="Times New Roman"/>
                        </a:rPr>
                        <a:t>ETOH</a:t>
                      </a:r>
                      <a:endParaRPr sz="1100" baseline="-13888"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1270" algn="ctr">
                        <a:lnSpc>
                          <a:spcPts val="1265"/>
                        </a:lnSpc>
                        <a:spcBef>
                          <a:spcPts val="70"/>
                        </a:spcBef>
                      </a:pPr>
                      <a:r>
                        <a:rPr sz="1600" b="1" baseline="9259" dirty="0">
                          <a:solidFill>
                            <a:srgbClr val="010000"/>
                          </a:solidFill>
                          <a:latin typeface="Times New Roman"/>
                          <a:cs typeface="Times New Roman"/>
                        </a:rPr>
                        <a:t>1</a:t>
                      </a:r>
                      <a:r>
                        <a:rPr sz="1600" b="1" spc="-37" baseline="9259" dirty="0">
                          <a:solidFill>
                            <a:srgbClr val="010000"/>
                          </a:solidFill>
                          <a:latin typeface="Times New Roman"/>
                          <a:cs typeface="Times New Roman"/>
                        </a:rPr>
                        <a:t> </a:t>
                      </a:r>
                      <a:r>
                        <a:rPr sz="1600" b="1" baseline="9259" dirty="0">
                          <a:solidFill>
                            <a:srgbClr val="010000"/>
                          </a:solidFill>
                          <a:latin typeface="Times New Roman"/>
                          <a:cs typeface="Times New Roman"/>
                        </a:rPr>
                        <a:t>t</a:t>
                      </a:r>
                      <a:r>
                        <a:rPr sz="1600" b="1" spc="-44" baseline="9259" dirty="0">
                          <a:solidFill>
                            <a:srgbClr val="010000"/>
                          </a:solidFill>
                          <a:latin typeface="Times New Roman"/>
                          <a:cs typeface="Times New Roman"/>
                        </a:rPr>
                        <a:t> </a:t>
                      </a:r>
                      <a:r>
                        <a:rPr sz="700" b="1" dirty="0">
                          <a:solidFill>
                            <a:srgbClr val="010000"/>
                          </a:solidFill>
                          <a:latin typeface="Times New Roman"/>
                          <a:cs typeface="Times New Roman"/>
                        </a:rPr>
                        <a:t>ETOH</a:t>
                      </a:r>
                      <a:endParaRPr sz="700">
                        <a:latin typeface="Times New Roman"/>
                        <a:cs typeface="Times New Roman"/>
                      </a:endParaRPr>
                    </a:p>
                  </a:txBody>
                  <a:tcPr marL="0" marR="0" marT="8068"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extLst>
                  <a:ext uri="{0D108BD9-81ED-4DB2-BD59-A6C34878D82A}">
                    <a16:rowId xmlns:a16="http://schemas.microsoft.com/office/drawing/2014/main" val="10000"/>
                  </a:ext>
                </a:extLst>
              </a:tr>
              <a:tr h="163963">
                <a:tc>
                  <a:txBody>
                    <a:bodyPr/>
                    <a:lstStyle/>
                    <a:p>
                      <a:pPr marL="40640">
                        <a:lnSpc>
                          <a:spcPts val="1325"/>
                        </a:lnSpc>
                      </a:pPr>
                      <a:r>
                        <a:rPr lang="it-IT" sz="1100" b="1" spc="-55" dirty="0" err="1">
                          <a:solidFill>
                            <a:srgbClr val="010000"/>
                          </a:solidFill>
                          <a:latin typeface="Times New Roman"/>
                          <a:cs typeface="Times New Roman"/>
                        </a:rPr>
                        <a:t>Δημητριακά</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5"/>
                        </a:lnSpc>
                      </a:pPr>
                      <a:r>
                        <a:rPr sz="1100" dirty="0">
                          <a:solidFill>
                            <a:srgbClr val="010000"/>
                          </a:solidFill>
                          <a:latin typeface="Times New Roman"/>
                          <a:cs typeface="Times New Roman"/>
                        </a:rPr>
                        <a:t>289 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905" algn="ctr">
                        <a:lnSpc>
                          <a:spcPts val="1325"/>
                        </a:lnSpc>
                      </a:pPr>
                      <a:r>
                        <a:rPr sz="1100" dirty="0">
                          <a:solidFill>
                            <a:srgbClr val="010000"/>
                          </a:solidFill>
                          <a:latin typeface="Times New Roman"/>
                          <a:cs typeface="Times New Roman"/>
                        </a:rPr>
                        <a:t>3,636 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1"/>
                  </a:ext>
                </a:extLst>
              </a:tr>
              <a:tr h="189402">
                <a:tc>
                  <a:txBody>
                    <a:bodyPr/>
                    <a:lstStyle/>
                    <a:p>
                      <a:pPr marL="40640">
                        <a:lnSpc>
                          <a:spcPts val="1320"/>
                        </a:lnSpc>
                      </a:pPr>
                      <a:r>
                        <a:rPr lang="it-IT" sz="1100" b="1" dirty="0" err="1">
                          <a:solidFill>
                            <a:srgbClr val="010000"/>
                          </a:solidFill>
                          <a:latin typeface="Times New Roman"/>
                          <a:cs typeface="Times New Roman"/>
                        </a:rPr>
                        <a:t>Ζαχαρότευτλα</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0"/>
                        </a:lnSpc>
                      </a:pPr>
                      <a:r>
                        <a:rPr sz="1100" dirty="0">
                          <a:solidFill>
                            <a:srgbClr val="010000"/>
                          </a:solidFill>
                          <a:latin typeface="Times New Roman"/>
                          <a:cs typeface="Times New Roman"/>
                        </a:rPr>
                        <a:t>992 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270" algn="ctr">
                        <a:lnSpc>
                          <a:spcPts val="1320"/>
                        </a:lnSpc>
                      </a:pPr>
                      <a:r>
                        <a:rPr sz="1100" dirty="0">
                          <a:solidFill>
                            <a:srgbClr val="010000"/>
                          </a:solidFill>
                          <a:latin typeface="Times New Roman"/>
                          <a:cs typeface="Times New Roman"/>
                        </a:rPr>
                        <a:t>12,500 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2"/>
                  </a:ext>
                </a:extLst>
              </a:tr>
              <a:tr h="163958">
                <a:tc>
                  <a:txBody>
                    <a:bodyPr/>
                    <a:lstStyle/>
                    <a:p>
                      <a:pPr marL="40640">
                        <a:lnSpc>
                          <a:spcPts val="1320"/>
                        </a:lnSpc>
                      </a:pPr>
                      <a:r>
                        <a:rPr lang="el-GR" sz="1100" b="1" spc="-50" dirty="0">
                          <a:solidFill>
                            <a:srgbClr val="010000"/>
                          </a:solidFill>
                          <a:latin typeface="Times New Roman"/>
                          <a:cs typeface="Times New Roman"/>
                        </a:rPr>
                        <a:t>Πατάτα</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0"/>
                        </a:lnSpc>
                      </a:pPr>
                      <a:r>
                        <a:rPr sz="1100" dirty="0">
                          <a:solidFill>
                            <a:srgbClr val="010000"/>
                          </a:solidFill>
                          <a:latin typeface="Times New Roman"/>
                          <a:cs typeface="Times New Roman"/>
                        </a:rPr>
                        <a:t>794 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270" algn="ctr">
                        <a:lnSpc>
                          <a:spcPts val="1320"/>
                        </a:lnSpc>
                      </a:pPr>
                      <a:r>
                        <a:rPr sz="1100" dirty="0">
                          <a:solidFill>
                            <a:srgbClr val="010000"/>
                          </a:solidFill>
                          <a:latin typeface="Times New Roman"/>
                          <a:cs typeface="Times New Roman"/>
                        </a:rPr>
                        <a:t>10.000 kg</a:t>
                      </a:r>
                      <a:endParaRPr sz="11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3"/>
                  </a:ext>
                </a:extLst>
              </a:tr>
            </a:tbl>
          </a:graphicData>
        </a:graphic>
      </p:graphicFrame>
      <p:graphicFrame>
        <p:nvGraphicFramePr>
          <p:cNvPr id="10" name="object 10"/>
          <p:cNvGraphicFramePr>
            <a:graphicFrameLocks noGrp="1"/>
          </p:cNvGraphicFramePr>
          <p:nvPr>
            <p:extLst>
              <p:ext uri="{D42A27DB-BD31-4B8C-83A1-F6EECF244321}">
                <p14:modId xmlns:p14="http://schemas.microsoft.com/office/powerpoint/2010/main" val="4177732876"/>
              </p:ext>
            </p:extLst>
          </p:nvPr>
        </p:nvGraphicFramePr>
        <p:xfrm>
          <a:off x="6674533" y="3068642"/>
          <a:ext cx="2776626" cy="720715"/>
        </p:xfrm>
        <a:graphic>
          <a:graphicData uri="http://schemas.openxmlformats.org/drawingml/2006/table">
            <a:tbl>
              <a:tblPr firstRow="1" bandRow="1">
                <a:tableStyleId>{2D5ABB26-0587-4C30-8999-92F81FD0307C}</a:tableStyleId>
              </a:tblPr>
              <a:tblGrid>
                <a:gridCol w="1471877">
                  <a:extLst>
                    <a:ext uri="{9D8B030D-6E8A-4147-A177-3AD203B41FA5}">
                      <a16:colId xmlns:a16="http://schemas.microsoft.com/office/drawing/2014/main" val="20000"/>
                    </a:ext>
                  </a:extLst>
                </a:gridCol>
                <a:gridCol w="634509">
                  <a:extLst>
                    <a:ext uri="{9D8B030D-6E8A-4147-A177-3AD203B41FA5}">
                      <a16:colId xmlns:a16="http://schemas.microsoft.com/office/drawing/2014/main" val="20001"/>
                    </a:ext>
                  </a:extLst>
                </a:gridCol>
                <a:gridCol w="670240">
                  <a:extLst>
                    <a:ext uri="{9D8B030D-6E8A-4147-A177-3AD203B41FA5}">
                      <a16:colId xmlns:a16="http://schemas.microsoft.com/office/drawing/2014/main" val="20002"/>
                    </a:ext>
                  </a:extLst>
                </a:gridCol>
              </a:tblGrid>
              <a:tr h="174300">
                <a:tc>
                  <a:txBody>
                    <a:bodyPr/>
                    <a:lstStyle/>
                    <a:p>
                      <a:pPr>
                        <a:lnSpc>
                          <a:spcPct val="100000"/>
                        </a:lnSpc>
                      </a:pPr>
                      <a:endParaRPr sz="9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gn="ctr">
                        <a:lnSpc>
                          <a:spcPts val="1265"/>
                        </a:lnSpc>
                        <a:spcBef>
                          <a:spcPts val="80"/>
                        </a:spcBef>
                      </a:pPr>
                      <a:r>
                        <a:rPr lang="en-US" sz="1600" b="1" spc="-60" baseline="9259" dirty="0">
                          <a:solidFill>
                            <a:srgbClr val="010000"/>
                          </a:solidFill>
                          <a:latin typeface="Times New Roman"/>
                          <a:cs typeface="Times New Roman"/>
                        </a:rPr>
                        <a:t>L</a:t>
                      </a:r>
                      <a:r>
                        <a:rPr lang="el-GR" sz="1600" b="1" spc="-60" baseline="9259" dirty="0">
                          <a:solidFill>
                            <a:srgbClr val="010000"/>
                          </a:solidFill>
                          <a:latin typeface="Times New Roman"/>
                          <a:cs typeface="Times New Roman"/>
                        </a:rPr>
                        <a:t> </a:t>
                      </a:r>
                      <a:r>
                        <a:rPr sz="700" b="1" spc="-40" dirty="0">
                          <a:solidFill>
                            <a:srgbClr val="010000"/>
                          </a:solidFill>
                          <a:latin typeface="Times New Roman"/>
                          <a:cs typeface="Times New Roman"/>
                        </a:rPr>
                        <a:t>ETOH</a:t>
                      </a:r>
                      <a:endParaRPr sz="700" dirty="0">
                        <a:latin typeface="Times New Roman"/>
                        <a:cs typeface="Times New Roman"/>
                      </a:endParaRPr>
                    </a:p>
                  </a:txBody>
                  <a:tcPr marL="0" marR="0" marT="9221"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gn="ctr">
                        <a:lnSpc>
                          <a:spcPts val="1265"/>
                        </a:lnSpc>
                        <a:spcBef>
                          <a:spcPts val="80"/>
                        </a:spcBef>
                      </a:pPr>
                      <a:r>
                        <a:rPr sz="1600" b="1" baseline="9259" dirty="0">
                          <a:solidFill>
                            <a:srgbClr val="010000"/>
                          </a:solidFill>
                          <a:latin typeface="Times New Roman"/>
                          <a:cs typeface="Times New Roman"/>
                        </a:rPr>
                        <a:t>t</a:t>
                      </a:r>
                      <a:r>
                        <a:rPr sz="1600" b="1" spc="-44" baseline="9259" dirty="0">
                          <a:solidFill>
                            <a:srgbClr val="010000"/>
                          </a:solidFill>
                          <a:latin typeface="Times New Roman"/>
                          <a:cs typeface="Times New Roman"/>
                        </a:rPr>
                        <a:t> </a:t>
                      </a:r>
                      <a:r>
                        <a:rPr sz="700" b="1" dirty="0">
                          <a:solidFill>
                            <a:srgbClr val="010000"/>
                          </a:solidFill>
                          <a:latin typeface="Times New Roman"/>
                          <a:cs typeface="Times New Roman"/>
                        </a:rPr>
                        <a:t>ETOH</a:t>
                      </a:r>
                      <a:endParaRPr sz="700">
                        <a:latin typeface="Times New Roman"/>
                        <a:cs typeface="Times New Roman"/>
                      </a:endParaRPr>
                    </a:p>
                  </a:txBody>
                  <a:tcPr marL="0" marR="0" marT="9221"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extLst>
                  <a:ext uri="{0D108BD9-81ED-4DB2-BD59-A6C34878D82A}">
                    <a16:rowId xmlns:a16="http://schemas.microsoft.com/office/drawing/2014/main" val="10000"/>
                  </a:ext>
                </a:extLst>
              </a:tr>
              <a:tr h="172810">
                <a:tc>
                  <a:txBody>
                    <a:bodyPr/>
                    <a:lstStyle/>
                    <a:p>
                      <a:pPr marL="40640">
                        <a:lnSpc>
                          <a:spcPts val="1335"/>
                        </a:lnSpc>
                      </a:pPr>
                      <a:r>
                        <a:rPr lang="it-IT" sz="1100" b="1" spc="-55" dirty="0" err="1">
                          <a:solidFill>
                            <a:srgbClr val="010000"/>
                          </a:solidFill>
                          <a:latin typeface="Times New Roman"/>
                          <a:cs typeface="Times New Roman"/>
                        </a:rPr>
                        <a:t>Δημητριακά</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2,424</a:t>
                      </a:r>
                      <a:endParaRPr sz="110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1.92</a:t>
                      </a: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1"/>
                  </a:ext>
                </a:extLst>
              </a:tr>
              <a:tr h="200801">
                <a:tc>
                  <a:txBody>
                    <a:bodyPr/>
                    <a:lstStyle/>
                    <a:p>
                      <a:pPr marL="40640">
                        <a:lnSpc>
                          <a:spcPts val="1335"/>
                        </a:lnSpc>
                      </a:pPr>
                      <a:r>
                        <a:rPr lang="it-IT" sz="1100" b="1" dirty="0" err="1">
                          <a:solidFill>
                            <a:srgbClr val="010000"/>
                          </a:solidFill>
                          <a:latin typeface="Times New Roman"/>
                          <a:cs typeface="Times New Roman"/>
                        </a:rPr>
                        <a:t>Ζαχαρότευτλα</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6,650</a:t>
                      </a:r>
                      <a:endParaRPr sz="110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5.28</a:t>
                      </a: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2"/>
                  </a:ext>
                </a:extLst>
              </a:tr>
              <a:tr h="172804">
                <a:tc>
                  <a:txBody>
                    <a:bodyPr/>
                    <a:lstStyle/>
                    <a:p>
                      <a:pPr marL="40640">
                        <a:lnSpc>
                          <a:spcPts val="1335"/>
                        </a:lnSpc>
                      </a:pPr>
                      <a:r>
                        <a:rPr lang="it-IT" sz="1100" b="1" spc="-50" dirty="0">
                          <a:solidFill>
                            <a:srgbClr val="010000"/>
                          </a:solidFill>
                          <a:latin typeface="Times New Roman"/>
                          <a:cs typeface="Times New Roman"/>
                        </a:rPr>
                        <a:t>Πατάτα</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4,410</a:t>
                      </a:r>
                      <a:endParaRPr sz="1100" dirty="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3.50</a:t>
                      </a:r>
                      <a:endParaRPr sz="11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3"/>
                  </a:ext>
                </a:extLst>
              </a:tr>
            </a:tbl>
          </a:graphicData>
        </a:graphic>
      </p:graphicFrame>
      <p:graphicFrame>
        <p:nvGraphicFramePr>
          <p:cNvPr id="11" name="object 11"/>
          <p:cNvGraphicFramePr>
            <a:graphicFrameLocks noGrp="1"/>
          </p:cNvGraphicFramePr>
          <p:nvPr>
            <p:extLst>
              <p:ext uri="{D42A27DB-BD31-4B8C-83A1-F6EECF244321}">
                <p14:modId xmlns:p14="http://schemas.microsoft.com/office/powerpoint/2010/main" val="3342393951"/>
              </p:ext>
            </p:extLst>
          </p:nvPr>
        </p:nvGraphicFramePr>
        <p:xfrm>
          <a:off x="2740841" y="2124338"/>
          <a:ext cx="3350548" cy="1612398"/>
        </p:xfrm>
        <a:graphic>
          <a:graphicData uri="http://schemas.openxmlformats.org/drawingml/2006/table">
            <a:tbl>
              <a:tblPr firstRow="1" bandRow="1">
                <a:tableStyleId>{2D5ABB26-0587-4C30-8999-92F81FD0307C}</a:tableStyleId>
              </a:tblPr>
              <a:tblGrid>
                <a:gridCol w="1851766">
                  <a:extLst>
                    <a:ext uri="{9D8B030D-6E8A-4147-A177-3AD203B41FA5}">
                      <a16:colId xmlns:a16="http://schemas.microsoft.com/office/drawing/2014/main" val="20000"/>
                    </a:ext>
                  </a:extLst>
                </a:gridCol>
                <a:gridCol w="1498782">
                  <a:extLst>
                    <a:ext uri="{9D8B030D-6E8A-4147-A177-3AD203B41FA5}">
                      <a16:colId xmlns:a16="http://schemas.microsoft.com/office/drawing/2014/main" val="20001"/>
                    </a:ext>
                  </a:extLst>
                </a:gridCol>
              </a:tblGrid>
              <a:tr h="368698">
                <a:tc>
                  <a:txBody>
                    <a:bodyPr/>
                    <a:lstStyle/>
                    <a:p>
                      <a:pPr marL="8890" algn="ctr">
                        <a:lnSpc>
                          <a:spcPct val="100000"/>
                        </a:lnSpc>
                        <a:spcBef>
                          <a:spcPts val="500"/>
                        </a:spcBef>
                      </a:pPr>
                      <a:r>
                        <a:rPr sz="900" b="1" spc="-5" dirty="0">
                          <a:latin typeface="Times New Roman"/>
                          <a:cs typeface="Times New Roman"/>
                        </a:rPr>
                        <a:t>Καλλιέργεια</a:t>
                      </a:r>
                      <a:endParaRPr sz="900">
                        <a:latin typeface="Times New Roman"/>
                        <a:cs typeface="Times New Roman"/>
                      </a:endParaRPr>
                    </a:p>
                  </a:txBody>
                  <a:tcPr marL="0" marR="0" marT="57630" marB="0">
                    <a:lnL w="9525">
                      <a:solidFill>
                        <a:srgbClr val="B0B0B0"/>
                      </a:solidFill>
                      <a:prstDash val="solid"/>
                    </a:lnL>
                    <a:lnR w="6350">
                      <a:solidFill>
                        <a:srgbClr val="B0B0B0"/>
                      </a:solidFill>
                      <a:prstDash val="solid"/>
                    </a:lnR>
                    <a:lnT w="9525">
                      <a:solidFill>
                        <a:srgbClr val="B0B0B0"/>
                      </a:solidFill>
                      <a:prstDash val="solid"/>
                    </a:lnT>
                    <a:lnB w="6350">
                      <a:solidFill>
                        <a:srgbClr val="B0B0B0"/>
                      </a:solidFill>
                      <a:prstDash val="solid"/>
                    </a:lnB>
                    <a:solidFill>
                      <a:srgbClr val="EAEAEA"/>
                    </a:solidFill>
                  </a:tcPr>
                </a:tc>
                <a:tc>
                  <a:txBody>
                    <a:bodyPr/>
                    <a:lstStyle/>
                    <a:p>
                      <a:pPr marR="9525" algn="ctr">
                        <a:lnSpc>
                          <a:spcPts val="1100"/>
                        </a:lnSpc>
                      </a:pPr>
                      <a:r>
                        <a:rPr sz="900" b="1" spc="-5" dirty="0">
                          <a:latin typeface="Times New Roman"/>
                          <a:cs typeface="Times New Roman"/>
                        </a:rPr>
                        <a:t>Αναμενόμενη απόδοση βιοαιθανόλης</a:t>
                      </a:r>
                      <a:endParaRPr sz="900" dirty="0">
                        <a:latin typeface="Times New Roman"/>
                        <a:cs typeface="Times New Roman"/>
                      </a:endParaRPr>
                    </a:p>
                    <a:p>
                      <a:pPr marL="2540" algn="ctr">
                        <a:lnSpc>
                          <a:spcPct val="100000"/>
                        </a:lnSpc>
                      </a:pPr>
                      <a:r>
                        <a:rPr sz="900" b="1" spc="-5" dirty="0">
                          <a:latin typeface="Times New Roman"/>
                          <a:cs typeface="Times New Roman"/>
                        </a:rPr>
                        <a:t>(lt/ha/y)</a:t>
                      </a:r>
                      <a:endParaRPr sz="900" dirty="0">
                        <a:latin typeface="Times New Roman"/>
                        <a:cs typeface="Times New Roman"/>
                      </a:endParaRPr>
                    </a:p>
                  </a:txBody>
                  <a:tcPr marL="0" marR="0" marT="0" marB="0">
                    <a:lnL w="6350">
                      <a:solidFill>
                        <a:srgbClr val="B0B0B0"/>
                      </a:solidFill>
                      <a:prstDash val="solid"/>
                    </a:lnL>
                    <a:lnR w="9525">
                      <a:solidFill>
                        <a:srgbClr val="B0B0B0"/>
                      </a:solidFill>
                      <a:prstDash val="solid"/>
                    </a:lnR>
                    <a:lnT w="9525">
                      <a:solidFill>
                        <a:srgbClr val="B0B0B0"/>
                      </a:solidFill>
                      <a:prstDash val="solid"/>
                    </a:lnT>
                    <a:lnB w="6350">
                      <a:solidFill>
                        <a:srgbClr val="B0B0B0"/>
                      </a:solidFill>
                      <a:prstDash val="solid"/>
                    </a:lnB>
                    <a:solidFill>
                      <a:srgbClr val="EAEAEA"/>
                    </a:solidFill>
                  </a:tcPr>
                </a:tc>
                <a:extLst>
                  <a:ext uri="{0D108BD9-81ED-4DB2-BD59-A6C34878D82A}">
                    <a16:rowId xmlns:a16="http://schemas.microsoft.com/office/drawing/2014/main" val="10000"/>
                  </a:ext>
                </a:extLst>
              </a:tr>
              <a:tr h="238925">
                <a:tc>
                  <a:txBody>
                    <a:bodyPr/>
                    <a:lstStyle/>
                    <a:p>
                      <a:pPr marL="145415">
                        <a:lnSpc>
                          <a:spcPct val="100000"/>
                        </a:lnSpc>
                        <a:spcBef>
                          <a:spcPts val="359"/>
                        </a:spcBef>
                      </a:pPr>
                      <a:r>
                        <a:rPr sz="900" spc="-5" dirty="0">
                          <a:latin typeface="Times New Roman"/>
                          <a:cs typeface="Times New Roman"/>
                        </a:rPr>
                        <a:t>Δημητριακά</a:t>
                      </a:r>
                      <a:endParaRPr sz="90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1,800 - 2,500</a:t>
                      </a: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1"/>
                  </a:ext>
                </a:extLst>
              </a:tr>
              <a:tr h="238925">
                <a:tc>
                  <a:txBody>
                    <a:bodyPr/>
                    <a:lstStyle/>
                    <a:p>
                      <a:pPr marL="145415">
                        <a:lnSpc>
                          <a:spcPct val="100000"/>
                        </a:lnSpc>
                        <a:spcBef>
                          <a:spcPts val="359"/>
                        </a:spcBef>
                      </a:pPr>
                      <a:r>
                        <a:rPr sz="900" dirty="0">
                          <a:latin typeface="Times New Roman"/>
                          <a:cs typeface="Times New Roman"/>
                        </a:rPr>
                        <a:t>Καλαμπόκι</a:t>
                      </a:r>
                      <a:endParaRPr sz="90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έως 3,800</a:t>
                      </a:r>
                      <a:endParaRPr sz="900">
                        <a:latin typeface="Times New Roman"/>
                        <a:cs typeface="Times New Roman"/>
                      </a:endParaRP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2"/>
                  </a:ext>
                </a:extLst>
              </a:tr>
              <a:tr h="238925">
                <a:tc>
                  <a:txBody>
                    <a:bodyPr/>
                    <a:lstStyle/>
                    <a:p>
                      <a:pPr marL="145415">
                        <a:lnSpc>
                          <a:spcPct val="100000"/>
                        </a:lnSpc>
                        <a:spcBef>
                          <a:spcPts val="359"/>
                        </a:spcBef>
                      </a:pPr>
                      <a:r>
                        <a:rPr sz="900" dirty="0">
                          <a:latin typeface="Times New Roman"/>
                          <a:cs typeface="Times New Roman"/>
                        </a:rPr>
                        <a:t>Ζαχαροκάλαμο</a:t>
                      </a:r>
                      <a:endParaRPr sz="90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έως 5,600</a:t>
                      </a:r>
                      <a:endParaRPr sz="900">
                        <a:latin typeface="Times New Roman"/>
                        <a:cs typeface="Times New Roman"/>
                      </a:endParaRP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3"/>
                  </a:ext>
                </a:extLst>
              </a:tr>
              <a:tr h="238925">
                <a:tc>
                  <a:txBody>
                    <a:bodyPr/>
                    <a:lstStyle/>
                    <a:p>
                      <a:pPr marL="145415">
                        <a:lnSpc>
                          <a:spcPct val="100000"/>
                        </a:lnSpc>
                        <a:spcBef>
                          <a:spcPts val="360"/>
                        </a:spcBef>
                      </a:pPr>
                      <a:r>
                        <a:rPr sz="900" spc="-5" dirty="0">
                          <a:latin typeface="Times New Roman"/>
                          <a:cs typeface="Times New Roman"/>
                        </a:rPr>
                        <a:t>Ζαχαρότευτλα</a:t>
                      </a:r>
                      <a:endParaRPr sz="900" dirty="0">
                        <a:latin typeface="Times New Roman"/>
                        <a:cs typeface="Times New Roman"/>
                      </a:endParaRPr>
                    </a:p>
                  </a:txBody>
                  <a:tcPr marL="0" marR="0" marT="41494"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60"/>
                        </a:spcBef>
                      </a:pPr>
                      <a:r>
                        <a:rPr sz="900" dirty="0">
                          <a:latin typeface="Times New Roman"/>
                          <a:cs typeface="Times New Roman"/>
                        </a:rPr>
                        <a:t>έως 7,000</a:t>
                      </a:r>
                      <a:endParaRPr sz="900">
                        <a:latin typeface="Times New Roman"/>
                        <a:cs typeface="Times New Roman"/>
                      </a:endParaRPr>
                    </a:p>
                  </a:txBody>
                  <a:tcPr marL="0" marR="0" marT="41494"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4"/>
                  </a:ext>
                </a:extLst>
              </a:tr>
              <a:tr h="240138">
                <a:tc>
                  <a:txBody>
                    <a:bodyPr/>
                    <a:lstStyle/>
                    <a:p>
                      <a:pPr marL="145415">
                        <a:lnSpc>
                          <a:spcPct val="100000"/>
                        </a:lnSpc>
                        <a:spcBef>
                          <a:spcPts val="360"/>
                        </a:spcBef>
                      </a:pPr>
                      <a:r>
                        <a:rPr sz="900" spc="-5" dirty="0">
                          <a:latin typeface="Times New Roman"/>
                          <a:cs typeface="Times New Roman"/>
                        </a:rPr>
                        <a:t>Λιγνοκυτταρινική βιομάζα</a:t>
                      </a:r>
                      <a:endParaRPr sz="900">
                        <a:latin typeface="Times New Roman"/>
                        <a:cs typeface="Times New Roman"/>
                      </a:endParaRPr>
                    </a:p>
                  </a:txBody>
                  <a:tcPr marL="0" marR="0" marT="41494" marB="0">
                    <a:lnL w="9525">
                      <a:solidFill>
                        <a:srgbClr val="B0B0B0"/>
                      </a:solidFill>
                      <a:prstDash val="solid"/>
                    </a:lnL>
                    <a:lnR w="6350">
                      <a:solidFill>
                        <a:srgbClr val="B0B0B0"/>
                      </a:solidFill>
                      <a:prstDash val="solid"/>
                    </a:lnR>
                    <a:lnT w="6350">
                      <a:solidFill>
                        <a:srgbClr val="B0B0B0"/>
                      </a:solidFill>
                      <a:prstDash val="solid"/>
                    </a:lnT>
                    <a:lnB w="9525">
                      <a:solidFill>
                        <a:srgbClr val="B0B0B0"/>
                      </a:solidFill>
                      <a:prstDash val="solid"/>
                    </a:lnB>
                    <a:solidFill>
                      <a:srgbClr val="E0E0E0"/>
                    </a:solidFill>
                  </a:tcPr>
                </a:tc>
                <a:tc>
                  <a:txBody>
                    <a:bodyPr/>
                    <a:lstStyle/>
                    <a:p>
                      <a:pPr marL="3175" algn="ctr">
                        <a:lnSpc>
                          <a:spcPct val="100000"/>
                        </a:lnSpc>
                        <a:spcBef>
                          <a:spcPts val="360"/>
                        </a:spcBef>
                      </a:pPr>
                      <a:r>
                        <a:rPr sz="900" dirty="0">
                          <a:latin typeface="Times New Roman"/>
                          <a:cs typeface="Times New Roman"/>
                        </a:rPr>
                        <a:t>έως 9,000</a:t>
                      </a:r>
                    </a:p>
                  </a:txBody>
                  <a:tcPr marL="0" marR="0" marT="41494" marB="0">
                    <a:lnL w="6350">
                      <a:solidFill>
                        <a:srgbClr val="B0B0B0"/>
                      </a:solidFill>
                      <a:prstDash val="solid"/>
                    </a:lnL>
                    <a:lnR w="9525">
                      <a:solidFill>
                        <a:srgbClr val="B0B0B0"/>
                      </a:solidFill>
                      <a:prstDash val="solid"/>
                    </a:lnR>
                    <a:lnT w="6350">
                      <a:solidFill>
                        <a:srgbClr val="B0B0B0"/>
                      </a:solidFill>
                      <a:prstDash val="solid"/>
                    </a:lnT>
                    <a:lnB w="9525">
                      <a:solidFill>
                        <a:srgbClr val="B0B0B0"/>
                      </a:solidFill>
                      <a:prstDash val="solid"/>
                    </a:lnB>
                    <a:solidFill>
                      <a:srgbClr val="E0E0E0"/>
                    </a:solidFill>
                  </a:tcPr>
                </a:tc>
                <a:extLst>
                  <a:ext uri="{0D108BD9-81ED-4DB2-BD59-A6C34878D82A}">
                    <a16:rowId xmlns:a16="http://schemas.microsoft.com/office/drawing/2014/main" val="10005"/>
                  </a:ext>
                </a:extLst>
              </a:tr>
            </a:tbl>
          </a:graphicData>
        </a:graphic>
      </p:graphicFrame>
      <p:sp>
        <p:nvSpPr>
          <p:cNvPr id="16" name="object 110">
            <a:extLst>
              <a:ext uri="{FF2B5EF4-FFF2-40B4-BE49-F238E27FC236}">
                <a16:creationId xmlns:a16="http://schemas.microsoft.com/office/drawing/2014/main" id="{A486E00C-1C4D-4EC6-98CC-A8085F557BDD}"/>
              </a:ext>
            </a:extLst>
          </p:cNvPr>
          <p:cNvSpPr txBox="1">
            <a:spLocks/>
          </p:cNvSpPr>
          <p:nvPr/>
        </p:nvSpPr>
        <p:spPr>
          <a:xfrm>
            <a:off x="4682527" y="627943"/>
            <a:ext cx="2848334" cy="565636"/>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gn="ctr">
              <a:lnSpc>
                <a:spcPct val="100000"/>
              </a:lnSpc>
              <a:spcBef>
                <a:spcPts val="91"/>
              </a:spcBef>
            </a:pPr>
            <a:r>
              <a:rPr lang="el-GR" sz="3600" b="1" dirty="0" err="1"/>
              <a:t>Βιοαιθανόλη</a:t>
            </a:r>
            <a:r>
              <a:rPr lang="el-GR" sz="3600" b="1" dirty="0"/>
              <a:t> </a:t>
            </a:r>
            <a:endParaRPr lang="it-IT" sz="36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2B9A8-76C6-40C7-B5B7-3B82FFF891B2}"/>
              </a:ext>
            </a:extLst>
          </p:cNvPr>
          <p:cNvSpPr>
            <a:spLocks noGrp="1"/>
          </p:cNvSpPr>
          <p:nvPr>
            <p:ph type="title"/>
          </p:nvPr>
        </p:nvSpPr>
        <p:spPr>
          <a:xfrm>
            <a:off x="4611957" y="772095"/>
            <a:ext cx="3229343" cy="447423"/>
          </a:xfrm>
        </p:spPr>
        <p:txBody>
          <a:bodyPr>
            <a:noAutofit/>
          </a:bodyPr>
          <a:lstStyle/>
          <a:p>
            <a:pPr algn="ctr"/>
            <a:r>
              <a:rPr lang="en-GB" sz="3600" b="1" dirty="0"/>
              <a:t>Συμπέρασμα</a:t>
            </a:r>
            <a:br>
              <a:rPr lang="it-IT" sz="4000" b="1" dirty="0">
                <a:solidFill>
                  <a:srgbClr val="808080"/>
                </a:solidFill>
                <a:latin typeface="Cambria" panose="02040503050406030204" pitchFamily="18" charset="0"/>
                <a:ea typeface="Cambria" panose="02040503050406030204" pitchFamily="18" charset="0"/>
                <a:cs typeface="Times New Roman" panose="02020603050405020304" pitchFamily="18" charset="0"/>
              </a:rPr>
            </a:br>
            <a:endParaRPr lang="it-IT" sz="3600" b="1" dirty="0"/>
          </a:p>
        </p:txBody>
      </p:sp>
      <p:sp>
        <p:nvSpPr>
          <p:cNvPr id="5" name="Segnaposto numero diapositiva 4">
            <a:extLst>
              <a:ext uri="{FF2B5EF4-FFF2-40B4-BE49-F238E27FC236}">
                <a16:creationId xmlns:a16="http://schemas.microsoft.com/office/drawing/2014/main" id="{620219DC-887D-47BC-8C47-3DB7D27FF07A}"/>
              </a:ext>
            </a:extLst>
          </p:cNvPr>
          <p:cNvSpPr>
            <a:spLocks noGrp="1"/>
          </p:cNvSpPr>
          <p:nvPr>
            <p:ph type="sldNum" sz="quarter" idx="12"/>
          </p:nvPr>
        </p:nvSpPr>
        <p:spPr/>
        <p:txBody>
          <a:bodyPr/>
          <a:lstStyle/>
          <a:p>
            <a:fld id="{D57F1E4F-1CFF-5643-939E-217C01CDF565}" type="slidenum">
              <a:rPr lang="en-US" smtClean="0"/>
              <a:t>66</a:t>
            </a:fld>
            <a:endParaRPr lang="en-US" dirty="0"/>
          </a:p>
        </p:txBody>
      </p:sp>
      <p:sp>
        <p:nvSpPr>
          <p:cNvPr id="8" name="Segnaposto contenuto 7">
            <a:extLst>
              <a:ext uri="{FF2B5EF4-FFF2-40B4-BE49-F238E27FC236}">
                <a16:creationId xmlns:a16="http://schemas.microsoft.com/office/drawing/2014/main" id="{5D67A311-1842-47CE-85FA-34AE64198C78}"/>
              </a:ext>
            </a:extLst>
          </p:cNvPr>
          <p:cNvSpPr>
            <a:spLocks noGrp="1"/>
          </p:cNvSpPr>
          <p:nvPr>
            <p:ph idx="1"/>
          </p:nvPr>
        </p:nvSpPr>
        <p:spPr>
          <a:xfrm>
            <a:off x="838200" y="1314995"/>
            <a:ext cx="10515600" cy="4687797"/>
          </a:xfrm>
        </p:spPr>
        <p:txBody>
          <a:bodyPr>
            <a:normAutofit lnSpcReduction="10000"/>
          </a:bodyPr>
          <a:lstStyle/>
          <a:p>
            <a:pPr marL="0" indent="0" algn="just">
              <a:buNone/>
            </a:pPr>
            <a:r>
              <a:rPr lang="en-GB" sz="2000" dirty="0"/>
              <a:t>Η βιοενέργεια και οι ενεργειακές καλλιέργειες προσφέρουν κρίσιμες λύσεις για την αντιμετώπιση της κλιματικής αλλαγής και τη μετάβαση σε βιώσιμη ενέργεια. Καλλιεργώντας ενεργειακές καλλιέργειες για την παραγωγή βιοκαυσίμων, διαφοροποιούμε προληπτικά τις πηγές ενέργειας και μειώνουμε την εξάρτηση από τα πεπερασμένα ορυκτά καύσιμα.</a:t>
            </a:r>
            <a:endParaRPr lang="el-GR" sz="2000" dirty="0"/>
          </a:p>
          <a:p>
            <a:pPr marL="0" indent="0" algn="just">
              <a:buNone/>
            </a:pPr>
            <a:r>
              <a:rPr lang="en-GB" sz="2000" dirty="0"/>
              <a:t> Η βιοενέργεια, με τη μορφή βιοαιθανόλης και βιοντίζελ, παρέχει μια καθαρότερη εναλλακτική λύση, μετριάζοντας τις εκπομπές αερίων του θερμοκηπίου. Η βιωσιμότητα εξαρτάται από την εξισορρόπηση περιβαλλοντικών, κοινωνικών και οικονομικών παραγόντων, δίνοντας έμφαση στην υπεύθυνη χρήση της γης, τη διατήρηση της βιοποικιλότητας και τη συμμετοχή της κοινότητας. Οι τεχνολογικές καινοτομίες και η τήρηση αυστηρών προτύπων ενισχύουν την αποδοτικότητα του συστήματος βιοενέργειας. </a:t>
            </a:r>
            <a:endParaRPr lang="el-GR" sz="2000" dirty="0"/>
          </a:p>
          <a:p>
            <a:pPr marL="0" indent="0" algn="just">
              <a:buNone/>
            </a:pPr>
            <a:r>
              <a:rPr lang="en-GB" sz="2000" dirty="0" err="1"/>
              <a:t>Προκλήσεις</a:t>
            </a:r>
            <a:r>
              <a:rPr lang="en-GB" sz="2000" dirty="0"/>
              <a:t> όπως ο ανταγωνισμός της γης με τις καλλιέργειες τροφίμων καθιστούν αναγκαία τη συνεχή έρευνα και μια διαφοροποιημένη προσέγγιση για την εξισορρόπηση των ενεργειακών αναγκών, της επισιτιστικής ασφάλειας και της διατήρησης του περιβάλλοντος. Η πιστοποίηση διαδραματίζει βασικό ρόλο στην καθοδήγηση υπεύθυνων πρακτικών. Παρά τις προκλήσεις, η συνεχής επένδυση στην έρευνα, την εκπαίδευση και τη συνεργασία είναι απαραίτητη για την πλήρη αξιοποίηση του δυναμικού της βιοενέργειας, συμβάλλοντας σε ένα ανθεκτικό, βιώσιμο και πιο πράσινο ενεργειακό μέλλον.</a:t>
            </a:r>
            <a:endParaRPr lang="it-IT" sz="2000" dirty="0"/>
          </a:p>
        </p:txBody>
      </p:sp>
    </p:spTree>
    <p:extLst>
      <p:ext uri="{BB962C8B-B14F-4D97-AF65-F5344CB8AC3E}">
        <p14:creationId xmlns:p14="http://schemas.microsoft.com/office/powerpoint/2010/main" val="395312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95869"/>
            <a:ext cx="8298756" cy="6052905"/>
            <a:chOff x="771698" y="436188"/>
            <a:chExt cx="9144000" cy="6669405"/>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3" cstate="print"/>
            <a:stretch>
              <a:fillRect/>
            </a:stretch>
          </p:blipFill>
          <p:spPr>
            <a:xfrm>
              <a:off x="771698" y="436188"/>
              <a:ext cx="9143998" cy="6669086"/>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3737"/>
            <a:ext cx="8022131" cy="7492"/>
          </a:xfrm>
          <a:custGeom>
            <a:avLst/>
            <a:gdLst/>
            <a:ahLst/>
            <a:cxnLst/>
            <a:rect l="l" t="t" r="r" b="b"/>
            <a:pathLst>
              <a:path w="8839200" h="8254">
                <a:moveTo>
                  <a:pt x="0" y="7937"/>
                </a:moveTo>
                <a:lnTo>
                  <a:pt x="8839198" y="7937"/>
                </a:lnTo>
                <a:lnTo>
                  <a:pt x="8839198" y="0"/>
                </a:lnTo>
                <a:lnTo>
                  <a:pt x="0" y="0"/>
                </a:lnTo>
                <a:lnTo>
                  <a:pt x="0" y="7937"/>
                </a:lnTo>
                <a:close/>
              </a:path>
            </a:pathLst>
          </a:custGeom>
          <a:solidFill>
            <a:srgbClr val="E0E0E0"/>
          </a:solidFill>
        </p:spPr>
        <p:txBody>
          <a:bodyPr wrap="square" lIns="0" tIns="0" rIns="0" bIns="0" rtlCol="0"/>
          <a:lstStyle/>
          <a:p>
            <a:endParaRPr sz="1634"/>
          </a:p>
        </p:txBody>
      </p:sp>
      <p:pic>
        <p:nvPicPr>
          <p:cNvPr id="114" name="object 114"/>
          <p:cNvPicPr/>
          <p:nvPr/>
        </p:nvPicPr>
        <p:blipFill>
          <a:blip r:embed="rId2" cstate="print"/>
          <a:stretch>
            <a:fillRect/>
          </a:stretch>
        </p:blipFill>
        <p:spPr>
          <a:xfrm>
            <a:off x="1309966" y="888778"/>
            <a:ext cx="4783309" cy="5278929"/>
          </a:xfrm>
          <a:prstGeom prst="rect">
            <a:avLst/>
          </a:prstGeom>
        </p:spPr>
      </p:pic>
      <p:pic>
        <p:nvPicPr>
          <p:cNvPr id="119" name="object 114">
            <a:extLst>
              <a:ext uri="{FF2B5EF4-FFF2-40B4-BE49-F238E27FC236}">
                <a16:creationId xmlns:a16="http://schemas.microsoft.com/office/drawing/2014/main" id="{BCA26C59-1938-4352-B425-78558DBCD011}"/>
              </a:ext>
            </a:extLst>
          </p:cNvPr>
          <p:cNvPicPr/>
          <p:nvPr/>
        </p:nvPicPr>
        <p:blipFill>
          <a:blip r:embed="rId3" cstate="print"/>
          <a:stretch>
            <a:fillRect/>
          </a:stretch>
        </p:blipFill>
        <p:spPr>
          <a:xfrm>
            <a:off x="6141948" y="690293"/>
            <a:ext cx="4740086" cy="59215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84342"/>
            <a:ext cx="8298754" cy="6078549"/>
            <a:chOff x="771698" y="423488"/>
            <a:chExt cx="9143998" cy="66976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3" cstate="print"/>
            <a:stretch>
              <a:fillRect/>
            </a:stretch>
          </p:blipFill>
          <p:spPr>
            <a:xfrm>
              <a:off x="771698" y="423488"/>
              <a:ext cx="9143998" cy="6697661"/>
            </a:xfrm>
            <a:prstGeom prst="rect">
              <a:avLst/>
            </a:prstGeom>
          </p:spPr>
        </p:pic>
      </p:grpSp>
    </p:spTree>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AB0CC6-E360-4D21-84D6-2EDD77AB3DB4}"/>
</file>

<file path=customXml/itemProps2.xml><?xml version="1.0" encoding="utf-8"?>
<ds:datastoreItem xmlns:ds="http://schemas.openxmlformats.org/officeDocument/2006/customXml" ds:itemID="{A33C6131-EEBC-4315-BB08-0F817986E440}"/>
</file>

<file path=docProps/app.xml><?xml version="1.0" encoding="utf-8"?>
<Properties xmlns="http://schemas.openxmlformats.org/officeDocument/2006/extended-properties" xmlns:vt="http://schemas.openxmlformats.org/officeDocument/2006/docPropsVTypes">
  <Template/>
  <TotalTime>461</TotalTime>
  <Words>4716</Words>
  <Application>Microsoft Office PowerPoint</Application>
  <PresentationFormat>Widescreen</PresentationFormat>
  <Paragraphs>346</Paragraphs>
  <Slides>67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Calibri Light</vt:lpstr>
      <vt:lpstr>Cambria</vt:lpstr>
      <vt:lpstr>Georgia</vt:lpstr>
      <vt:lpstr>Times New Roman</vt:lpstr>
      <vt:lpstr>Wingdings</vt:lpstr>
      <vt:lpstr>Tema1</vt:lpstr>
      <vt:lpstr>PowerPoint Presentation</vt:lpstr>
      <vt:lpstr>Μάθημα: (HEI-C3) Ενότητα: Βιοοικονομία, κυκλική οικονομία και προϊόντα βιολογικής προέλευσης Μαθησιακή Ενότητα: Βιοενέργεια και ενεργειακές καλλιέργειες  </vt:lpstr>
      <vt:lpstr>Εισαγωγή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Βιοαιθανόλη</vt:lpstr>
      <vt:lpstr>Παραγωγή Βιοαιθανόλης</vt:lpstr>
      <vt:lpstr>Παραγωγή Βιοαιθανόλης</vt:lpstr>
      <vt:lpstr>Παραγωγή Βιοαιθανόλης</vt:lpstr>
      <vt:lpstr>Παραγωγή ζάχαρης σε αιθανόλη</vt:lpstr>
      <vt:lpstr>Η παραγωγή ζάχαρης σε αιθανόλης</vt:lpstr>
      <vt:lpstr>Η παραγωγή ζάχαρης σε αιθανόλης</vt:lpstr>
      <vt:lpstr>PowerPoint Presentation</vt:lpstr>
      <vt:lpstr>Παραγωγή σιτηρών σε αιθανόλη</vt:lpstr>
      <vt:lpstr>Η παραγωγή σιτηρών σε αιθανόλη</vt:lpstr>
      <vt:lpstr>Η παραγωγή σιτηρών σε αιθανόλη</vt:lpstr>
      <vt:lpstr>Η παραγωγή σιτηρών σε αιθανόλη</vt:lpstr>
      <vt:lpstr>Η παραγωγή σιτηρών σε αιθανόλη</vt:lpstr>
      <vt:lpstr>Παραγωγή αιθανόλης 1° γενιάς</vt:lpstr>
      <vt:lpstr>Παραγωγή αιθανόλης 1° γενιάς</vt:lpstr>
      <vt:lpstr>Παραγωγή αιθανόλης 1° γενιάς</vt:lpstr>
      <vt:lpstr>Παραγωγή αιθανόλης 1° γενιάς</vt:lpstr>
      <vt:lpstr>Παραγωγή αιθανόλης 1° γενιάς</vt:lpstr>
      <vt:lpstr>Παραγωγή αιθανόλης 1° γενιάς</vt:lpstr>
      <vt:lpstr>Παραγωγή αιθανόλης 1° γενιάς</vt:lpstr>
      <vt:lpstr>Παραγωγή αιθανόλης 1° γενιάς</vt:lpstr>
      <vt:lpstr>PowerPoint Presentation</vt:lpstr>
      <vt:lpstr>Μετατροπή κυτταρινικής βιομάζας σε αιθανόλη</vt:lpstr>
      <vt:lpstr>Κυτταρική βιομάζα σε αιθανόλη</vt:lpstr>
      <vt:lpstr>Μετατροπή  κυτταρινικής βιομάζας  σε   αιθανόλη</vt:lpstr>
      <vt:lpstr>Μετατροπή   κυτταρινικής βιομάζας   σε    αιθανόλη</vt:lpstr>
      <vt:lpstr>Μετατροπή   κυτταρινικής  βιομάζας   σε   αιθανόλη</vt:lpstr>
      <vt:lpstr>Μετατροπή κυτταρινικής βιομάζας σε αιθανόλη</vt:lpstr>
      <vt:lpstr>Μετατροπή  κυτταρινικής βιομάζας  σε   αιθανόλη</vt:lpstr>
      <vt:lpstr>Μετατροπή κυτταρινικής βιομάζας σε αιθανόλη</vt:lpstr>
      <vt:lpstr>Διαδικασία μετατροπής βιομάζας από κύτταρο σε αιθανόλη</vt:lpstr>
      <vt:lpstr>Διαδικασία μετατροπής βιομάζας από κύτταρο σε αιθανόλη</vt:lpstr>
      <vt:lpstr>Διαδικασία μετατροπής βιομάζας από κύτταρο σε αιθανόλη</vt:lpstr>
      <vt:lpstr>PowerPoint Presentation</vt:lpstr>
      <vt:lpstr>Διαδικασία μετατροπής βιομάζας από κύτταρο σε αιθανόλη</vt:lpstr>
      <vt:lpstr>Παραγωγή αιθανόλης 2° γενιάς</vt:lpstr>
      <vt:lpstr>Παραγωγή αιθανόλης 2° γενιάς</vt:lpstr>
      <vt:lpstr>Παραγωγή αιθανόλης 2° γενιάς</vt:lpstr>
      <vt:lpstr>Απόσταξη βιοαιθανόλης και αφυδάτωση</vt:lpstr>
      <vt:lpstr>Απόσταξη βιοαιθανόλης και αφυδάτωση</vt:lpstr>
      <vt:lpstr>PowerPoint Presentation</vt:lpstr>
      <vt:lpstr>Βιοαιθανόλη</vt:lpstr>
      <vt:lpstr>Πρώτες Ύλες</vt:lpstr>
      <vt:lpstr>Πρώτες Ύλες</vt:lpstr>
      <vt:lpstr>Πρώτες Ύλες</vt:lpstr>
      <vt:lpstr>Βιοαιθανόλη- Ιδιότητες</vt:lpstr>
      <vt:lpstr>Βιοαιθανόλη- Ιδιότητες</vt:lpstr>
      <vt:lpstr>Βιοαιθανόλη- Ιδιότητες</vt:lpstr>
      <vt:lpstr>Βιοαιθανόλη- Ιδιότητες</vt:lpstr>
      <vt:lpstr>Βιοαιθανόλη- Ιδιότητες</vt:lpstr>
      <vt:lpstr>Βιοαιθανόλη- Ιδιότητες</vt:lpstr>
      <vt:lpstr>Βιοαιθανόλη –Ενεργειακό Ισοζύγιο</vt:lpstr>
      <vt:lpstr>Βιοαιθανόλη – Εκπομπές αερίων του Θερμοκηπίου</vt:lpstr>
      <vt:lpstr>Βιοαιθανόλη – Εκπομπές αερίων του Θερμοκηπίου</vt:lpstr>
      <vt:lpstr>PowerPoint Presentation</vt:lpstr>
      <vt:lpstr>Συμπέρασμα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docId:8993D850289CC967F5540583C3A678F1</cp:keywords>
  <cp:lastModifiedBy>Dimitris Michas</cp:lastModifiedBy>
  <cp:revision>84</cp:revision>
  <dcterms:created xsi:type="dcterms:W3CDTF">2022-08-02T09:54:50Z</dcterms:created>
  <dcterms:modified xsi:type="dcterms:W3CDTF">2024-04-30T11:13:05Z</dcterms:modified>
</cp:coreProperties>
</file>