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6.xml" ContentType="application/vnd.openxmlformats-officedocument.presentationml.slide+xml"/>
  <Override PartName="/ppt/slides/slide1.xml" ContentType="application/vnd.openxmlformats-officedocument.presentationml.slide+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34"/>
  </p:notesMasterIdLst>
  <p:sldIdLst>
    <p:sldId id="265" r:id="rId2"/>
    <p:sldId id="256" r:id="rId3"/>
    <p:sldId id="260" r:id="rId4"/>
    <p:sldId id="269" r:id="rId5"/>
    <p:sldId id="298" r:id="rId6"/>
    <p:sldId id="267" r:id="rId7"/>
    <p:sldId id="261" r:id="rId8"/>
    <p:sldId id="271" r:id="rId9"/>
    <p:sldId id="270" r:id="rId10"/>
    <p:sldId id="280" r:id="rId11"/>
    <p:sldId id="277" r:id="rId12"/>
    <p:sldId id="279" r:id="rId13"/>
    <p:sldId id="278" r:id="rId14"/>
    <p:sldId id="272" r:id="rId15"/>
    <p:sldId id="281" r:id="rId16"/>
    <p:sldId id="282" r:id="rId17"/>
    <p:sldId id="284" r:id="rId18"/>
    <p:sldId id="285" r:id="rId19"/>
    <p:sldId id="286" r:id="rId20"/>
    <p:sldId id="287" r:id="rId21"/>
    <p:sldId id="288" r:id="rId22"/>
    <p:sldId id="289" r:id="rId23"/>
    <p:sldId id="299" r:id="rId24"/>
    <p:sldId id="291" r:id="rId25"/>
    <p:sldId id="292" r:id="rId26"/>
    <p:sldId id="300" r:id="rId27"/>
    <p:sldId id="290" r:id="rId28"/>
    <p:sldId id="293" r:id="rId29"/>
    <p:sldId id="296" r:id="rId30"/>
    <p:sldId id="297" r:id="rId31"/>
    <p:sldId id="295" r:id="rId32"/>
    <p:sldId id="266"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5"/>
    <p:restoredTop sz="96405"/>
  </p:normalViewPr>
  <p:slideViewPr>
    <p:cSldViewPr snapToGrid="0">
      <p:cViewPr varScale="1">
        <p:scale>
          <a:sx n="96" d="100"/>
          <a:sy n="96" d="100"/>
        </p:scale>
        <p:origin x="108"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02/04/2024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‹N›</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‹N›</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D31E08-0C7B-4679-859B-581BF20C62E9}"/>
              </a:ext>
            </a:extLst>
          </p:cNvPr>
          <p:cNvSpPr>
            <a:spLocks noGrp="1"/>
          </p:cNvSpPr>
          <p:nvPr>
            <p:ph type="title"/>
          </p:nvPr>
        </p:nvSpPr>
        <p:spPr/>
        <p:txBody>
          <a:bodyPr/>
          <a:lstStyle/>
          <a:p>
            <a:r>
              <a:rPr lang="pt-PT" dirty="0"/>
              <a:t>Tipi di falde acquifere</a:t>
            </a:r>
          </a:p>
        </p:txBody>
      </p:sp>
      <p:sp>
        <p:nvSpPr>
          <p:cNvPr id="3" name="Marcador de Posição do Rodapé 2">
            <a:extLst>
              <a:ext uri="{FF2B5EF4-FFF2-40B4-BE49-F238E27FC236}">
                <a16:creationId xmlns:a16="http://schemas.microsoft.com/office/drawing/2014/main" id="{B9807330-4999-44E2-97EB-C092861D9250}"/>
              </a:ext>
            </a:extLst>
          </p:cNvPr>
          <p:cNvSpPr>
            <a:spLocks noGrp="1"/>
          </p:cNvSpPr>
          <p:nvPr>
            <p:ph type="ftr" sz="quarter" idx="10"/>
          </p:nvPr>
        </p:nvSpPr>
        <p:spPr>
          <a:xfrm>
            <a:off x="748830" y="6216403"/>
            <a:ext cx="9982200" cy="600074"/>
          </a:xfrm>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4" name="Marcador de Posição do Número do Diapositivo 3">
            <a:extLst>
              <a:ext uri="{FF2B5EF4-FFF2-40B4-BE49-F238E27FC236}">
                <a16:creationId xmlns:a16="http://schemas.microsoft.com/office/drawing/2014/main" id="{2A2AAC3F-B150-47E2-B826-5502F938BDCA}"/>
              </a:ext>
            </a:extLst>
          </p:cNvPr>
          <p:cNvSpPr>
            <a:spLocks noGrp="1"/>
          </p:cNvSpPr>
          <p:nvPr>
            <p:ph type="sldNum" sz="quarter" idx="11"/>
          </p:nvPr>
        </p:nvSpPr>
        <p:spPr/>
        <p:txBody>
          <a:bodyPr/>
          <a:lstStyle/>
          <a:p>
            <a:fld id="{D57F1E4F-1CFF-5643-939E-217C01CDF565}" type="slidenum">
              <a:rPr lang="it-IT" smtClean="0"/>
              <a:pPr/>
              <a:t>10</a:t>
            </a:fld>
            <a:endParaRPr lang="it-IT" dirty="0"/>
          </a:p>
        </p:txBody>
      </p:sp>
      <p:pic>
        <p:nvPicPr>
          <p:cNvPr id="8" name="Imagem 7">
            <a:extLst>
              <a:ext uri="{FF2B5EF4-FFF2-40B4-BE49-F238E27FC236}">
                <a16:creationId xmlns:a16="http://schemas.microsoft.com/office/drawing/2014/main" id="{55D9CBBD-6574-4080-85A5-55233C833279}"/>
              </a:ext>
            </a:extLst>
          </p:cNvPr>
          <p:cNvPicPr>
            <a:picLocks noChangeAspect="1"/>
          </p:cNvPicPr>
          <p:nvPr/>
        </p:nvPicPr>
        <p:blipFill>
          <a:blip r:embed="rId2"/>
          <a:stretch>
            <a:fillRect/>
          </a:stretch>
        </p:blipFill>
        <p:spPr>
          <a:xfrm>
            <a:off x="748830" y="2126260"/>
            <a:ext cx="3194581" cy="1615580"/>
          </a:xfrm>
          <a:prstGeom prst="rect">
            <a:avLst/>
          </a:prstGeom>
        </p:spPr>
      </p:pic>
      <p:sp>
        <p:nvSpPr>
          <p:cNvPr id="11" name="Retângulo 10">
            <a:extLst>
              <a:ext uri="{FF2B5EF4-FFF2-40B4-BE49-F238E27FC236}">
                <a16:creationId xmlns:a16="http://schemas.microsoft.com/office/drawing/2014/main" id="{4FDAC0B7-C6C3-4EC5-9675-7312945EF229}"/>
              </a:ext>
            </a:extLst>
          </p:cNvPr>
          <p:cNvSpPr/>
          <p:nvPr/>
        </p:nvSpPr>
        <p:spPr>
          <a:xfrm>
            <a:off x="4077050" y="1690688"/>
            <a:ext cx="7276750" cy="4478149"/>
          </a:xfrm>
          <a:prstGeom prst="rect">
            <a:avLst/>
          </a:prstGeom>
        </p:spPr>
        <p:txBody>
          <a:bodyPr wrap="square">
            <a:spAutoFit/>
          </a:bodyPr>
          <a:lstStyle/>
          <a:p>
            <a:pPr marL="144000" algn="just">
              <a:spcBef>
                <a:spcPts val="600"/>
              </a:spcBef>
            </a:pPr>
            <a:r>
              <a:rPr lang="it-IT" dirty="0"/>
              <a:t>Esistono diversi tipi di falde acquifere</a:t>
            </a:r>
            <a:r>
              <a:rPr lang="en-US" dirty="0"/>
              <a:t>:</a:t>
            </a:r>
          </a:p>
          <a:p>
            <a:pPr marL="144000" algn="just">
              <a:spcBef>
                <a:spcPts val="600"/>
              </a:spcBef>
            </a:pPr>
            <a:r>
              <a:rPr lang="en-US" dirty="0" err="1">
                <a:solidFill>
                  <a:schemeClr val="accent6"/>
                </a:solidFill>
              </a:rPr>
              <a:t>Falda</a:t>
            </a:r>
            <a:r>
              <a:rPr lang="en-US" dirty="0">
                <a:solidFill>
                  <a:schemeClr val="accent6"/>
                </a:solidFill>
              </a:rPr>
              <a:t> </a:t>
            </a:r>
            <a:r>
              <a:rPr lang="en-US" dirty="0" err="1">
                <a:solidFill>
                  <a:schemeClr val="accent6"/>
                </a:solidFill>
              </a:rPr>
              <a:t>acquifera</a:t>
            </a:r>
            <a:r>
              <a:rPr lang="en-US" dirty="0">
                <a:solidFill>
                  <a:schemeClr val="accent6"/>
                </a:solidFill>
              </a:rPr>
              <a:t> </a:t>
            </a:r>
            <a:r>
              <a:rPr lang="en-US" dirty="0" err="1">
                <a:solidFill>
                  <a:schemeClr val="accent6"/>
                </a:solidFill>
              </a:rPr>
              <a:t>confinata</a:t>
            </a:r>
            <a:r>
              <a:rPr lang="en-US" dirty="0">
                <a:solidFill>
                  <a:schemeClr val="accent6"/>
                </a:solidFill>
              </a:rPr>
              <a:t>: </a:t>
            </a:r>
            <a:r>
              <a:rPr lang="it-IT" dirty="0"/>
              <a:t>Una falda acquifera confinata è una parte di un letto roccioso o di sabbia ricoperta da uno strato di confinamento argilloso e impedisce alle acque sotterranee di spostarsi da una falda acquifera all'altra. L'acqua nelle falde acquifere confinate può avere un'alta pressione a causa dello strato confinante sovrastante.</a:t>
            </a:r>
            <a:endParaRPr lang="en-US" dirty="0"/>
          </a:p>
          <a:p>
            <a:pPr marL="144000" algn="just">
              <a:spcBef>
                <a:spcPts val="600"/>
              </a:spcBef>
            </a:pPr>
            <a:r>
              <a:rPr lang="en-US" dirty="0" err="1">
                <a:solidFill>
                  <a:schemeClr val="accent6"/>
                </a:solidFill>
              </a:rPr>
              <a:t>Falda</a:t>
            </a:r>
            <a:r>
              <a:rPr lang="en-US" dirty="0">
                <a:solidFill>
                  <a:schemeClr val="accent6"/>
                </a:solidFill>
              </a:rPr>
              <a:t> </a:t>
            </a:r>
            <a:r>
              <a:rPr lang="en-US" dirty="0" err="1">
                <a:solidFill>
                  <a:schemeClr val="accent6"/>
                </a:solidFill>
              </a:rPr>
              <a:t>acquifera</a:t>
            </a:r>
            <a:r>
              <a:rPr lang="en-US" dirty="0">
                <a:solidFill>
                  <a:schemeClr val="accent6"/>
                </a:solidFill>
              </a:rPr>
              <a:t> non </a:t>
            </a:r>
            <a:r>
              <a:rPr lang="en-US" dirty="0" err="1">
                <a:solidFill>
                  <a:schemeClr val="accent6"/>
                </a:solidFill>
              </a:rPr>
              <a:t>confinata</a:t>
            </a:r>
            <a:r>
              <a:rPr lang="en-US" dirty="0">
                <a:solidFill>
                  <a:schemeClr val="accent6"/>
                </a:solidFill>
              </a:rPr>
              <a:t>: </a:t>
            </a:r>
            <a:r>
              <a:rPr lang="it-IT" dirty="0"/>
              <a:t>Una falda acquifera non confinata è una sezione di letto roccioso o di sabbia non coperta da uno strato confinante. Una falda acquifera non confinata è sempre poco profonda in profondità e la sua sommità è costituita dalla falda freatica. Si comporta come una spugna in cui il livello dell'acqua fluttua a seconda del deflusso e dell'afflusso dell'acqua.</a:t>
            </a:r>
          </a:p>
          <a:p>
            <a:pPr marL="144000" algn="just">
              <a:spcBef>
                <a:spcPts val="600"/>
              </a:spcBef>
            </a:pPr>
            <a:r>
              <a:rPr lang="en-US" dirty="0" err="1">
                <a:solidFill>
                  <a:schemeClr val="accent6"/>
                </a:solidFill>
              </a:rPr>
              <a:t>Falda</a:t>
            </a:r>
            <a:r>
              <a:rPr lang="en-US" dirty="0">
                <a:solidFill>
                  <a:schemeClr val="accent6"/>
                </a:solidFill>
              </a:rPr>
              <a:t> </a:t>
            </a:r>
            <a:r>
              <a:rPr lang="en-US" dirty="0" err="1">
                <a:solidFill>
                  <a:schemeClr val="accent6"/>
                </a:solidFill>
              </a:rPr>
              <a:t>acquifera</a:t>
            </a:r>
            <a:r>
              <a:rPr lang="en-US" dirty="0">
                <a:solidFill>
                  <a:schemeClr val="accent6"/>
                </a:solidFill>
              </a:rPr>
              <a:t> :</a:t>
            </a:r>
            <a:r>
              <a:rPr lang="it-IT" dirty="0"/>
              <a:t>La falda acquifera arroccata è un tipo di falda acquifera che si trova su formazioni rocciose insatura. Queste falde acquifere si sviluppano a seguito di strati impermeabili discontinui di roccia o sabbia.</a:t>
            </a:r>
            <a:endParaRPr lang="en-US" dirty="0"/>
          </a:p>
        </p:txBody>
      </p:sp>
    </p:spTree>
    <p:extLst>
      <p:ext uri="{BB962C8B-B14F-4D97-AF65-F5344CB8AC3E}">
        <p14:creationId xmlns:p14="http://schemas.microsoft.com/office/powerpoint/2010/main" val="1328137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D8BF5C-2441-4CBC-A380-FD51A7405B93}"/>
              </a:ext>
            </a:extLst>
          </p:cNvPr>
          <p:cNvSpPr>
            <a:spLocks noGrp="1"/>
          </p:cNvSpPr>
          <p:nvPr>
            <p:ph type="title"/>
          </p:nvPr>
        </p:nvSpPr>
        <p:spPr>
          <a:xfrm>
            <a:off x="838200" y="1101531"/>
            <a:ext cx="10515600" cy="1054440"/>
          </a:xfrm>
        </p:spPr>
        <p:txBody>
          <a:bodyPr>
            <a:normAutofit/>
          </a:bodyPr>
          <a:lstStyle/>
          <a:p>
            <a:r>
              <a:rPr lang="it-IT" sz="2000" dirty="0"/>
              <a:t>Considerando l'interazione delle molecole d'acqua con il suolo, l'acqua del suolo può essere classificata in tre tipi principali:</a:t>
            </a:r>
            <a:endParaRPr lang="pt-PT" sz="2000" dirty="0"/>
          </a:p>
        </p:txBody>
      </p:sp>
      <p:sp>
        <p:nvSpPr>
          <p:cNvPr id="3" name="Marcador de Posição do Rodapé 2">
            <a:extLst>
              <a:ext uri="{FF2B5EF4-FFF2-40B4-BE49-F238E27FC236}">
                <a16:creationId xmlns:a16="http://schemas.microsoft.com/office/drawing/2014/main" id="{068329BA-080F-46A0-8FD3-6B97797B386C}"/>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4" name="Marcador de Posição do Número do Diapositivo 3">
            <a:extLst>
              <a:ext uri="{FF2B5EF4-FFF2-40B4-BE49-F238E27FC236}">
                <a16:creationId xmlns:a16="http://schemas.microsoft.com/office/drawing/2014/main" id="{21AC9DDA-3119-484E-B0CD-1A40E4FADAA9}"/>
              </a:ext>
            </a:extLst>
          </p:cNvPr>
          <p:cNvSpPr>
            <a:spLocks noGrp="1"/>
          </p:cNvSpPr>
          <p:nvPr>
            <p:ph type="sldNum" sz="quarter" idx="11"/>
          </p:nvPr>
        </p:nvSpPr>
        <p:spPr/>
        <p:txBody>
          <a:bodyPr/>
          <a:lstStyle/>
          <a:p>
            <a:fld id="{D57F1E4F-1CFF-5643-939E-217C01CDF565}" type="slidenum">
              <a:rPr lang="it-IT" smtClean="0"/>
              <a:pPr/>
              <a:t>11</a:t>
            </a:fld>
            <a:endParaRPr lang="it-IT" dirty="0"/>
          </a:p>
        </p:txBody>
      </p:sp>
      <p:pic>
        <p:nvPicPr>
          <p:cNvPr id="10" name="Imagem 9">
            <a:extLst>
              <a:ext uri="{FF2B5EF4-FFF2-40B4-BE49-F238E27FC236}">
                <a16:creationId xmlns:a16="http://schemas.microsoft.com/office/drawing/2014/main" id="{684517BD-2A2C-4F15-8087-432FC165155D}"/>
              </a:ext>
            </a:extLst>
          </p:cNvPr>
          <p:cNvPicPr>
            <a:picLocks noChangeAspect="1"/>
          </p:cNvPicPr>
          <p:nvPr/>
        </p:nvPicPr>
        <p:blipFill>
          <a:blip r:embed="rId2"/>
          <a:stretch>
            <a:fillRect/>
          </a:stretch>
        </p:blipFill>
        <p:spPr>
          <a:xfrm>
            <a:off x="954320" y="2732600"/>
            <a:ext cx="4816257" cy="2158171"/>
          </a:xfrm>
          <a:prstGeom prst="rect">
            <a:avLst/>
          </a:prstGeom>
        </p:spPr>
      </p:pic>
      <p:sp>
        <p:nvSpPr>
          <p:cNvPr id="11" name="Retângulo 10">
            <a:extLst>
              <a:ext uri="{FF2B5EF4-FFF2-40B4-BE49-F238E27FC236}">
                <a16:creationId xmlns:a16="http://schemas.microsoft.com/office/drawing/2014/main" id="{AB5A7A54-0BCF-4545-A70E-CC4D1329FC17}"/>
              </a:ext>
            </a:extLst>
          </p:cNvPr>
          <p:cNvSpPr/>
          <p:nvPr/>
        </p:nvSpPr>
        <p:spPr>
          <a:xfrm>
            <a:off x="6096000" y="2582447"/>
            <a:ext cx="5361539" cy="2862322"/>
          </a:xfrm>
          <a:prstGeom prst="rect">
            <a:avLst/>
          </a:prstGeom>
        </p:spPr>
        <p:txBody>
          <a:bodyPr wrap="square">
            <a:spAutoFit/>
          </a:bodyPr>
          <a:lstStyle/>
          <a:p>
            <a:pPr algn="just"/>
            <a:r>
              <a:rPr lang="en-US" dirty="0" err="1">
                <a:solidFill>
                  <a:schemeClr val="accent6"/>
                </a:solidFill>
              </a:rPr>
              <a:t>Acqua</a:t>
            </a:r>
            <a:r>
              <a:rPr lang="en-US" dirty="0">
                <a:solidFill>
                  <a:schemeClr val="accent6"/>
                </a:solidFill>
              </a:rPr>
              <a:t> </a:t>
            </a:r>
            <a:r>
              <a:rPr lang="en-US" dirty="0" err="1">
                <a:solidFill>
                  <a:schemeClr val="accent6"/>
                </a:solidFill>
              </a:rPr>
              <a:t>gravitazionale</a:t>
            </a:r>
            <a:r>
              <a:rPr lang="en-US" dirty="0">
                <a:solidFill>
                  <a:schemeClr val="accent6"/>
                </a:solidFill>
              </a:rPr>
              <a:t>- </a:t>
            </a:r>
            <a:r>
              <a:rPr lang="it-IT" dirty="0"/>
              <a:t>Questo è un tipo di acqua che scorre liberamente che è solo debolmente trattenuta nel terreno</a:t>
            </a:r>
            <a:r>
              <a:rPr lang="en-US" dirty="0"/>
              <a:t>. </a:t>
            </a:r>
          </a:p>
          <a:p>
            <a:pPr algn="just"/>
            <a:r>
              <a:rPr lang="en-US" dirty="0" err="1">
                <a:solidFill>
                  <a:schemeClr val="accent6"/>
                </a:solidFill>
              </a:rPr>
              <a:t>Acqua</a:t>
            </a:r>
            <a:r>
              <a:rPr lang="en-US" dirty="0">
                <a:solidFill>
                  <a:schemeClr val="accent6"/>
                </a:solidFill>
              </a:rPr>
              <a:t> </a:t>
            </a:r>
            <a:r>
              <a:rPr lang="en-US" dirty="0" err="1">
                <a:solidFill>
                  <a:schemeClr val="accent6"/>
                </a:solidFill>
              </a:rPr>
              <a:t>capillare</a:t>
            </a:r>
            <a:r>
              <a:rPr lang="en-US" dirty="0">
                <a:solidFill>
                  <a:schemeClr val="accent6"/>
                </a:solidFill>
              </a:rPr>
              <a:t>- </a:t>
            </a:r>
            <a:r>
              <a:rPr lang="it-IT" dirty="0"/>
              <a:t>È l'acqua contenuta all'interno dei </a:t>
            </a:r>
            <a:r>
              <a:rPr lang="it-IT" dirty="0" err="1"/>
              <a:t>micropori</a:t>
            </a:r>
            <a:r>
              <a:rPr lang="it-IT" dirty="0"/>
              <a:t> del suolo o, più specificamente, all'interno degli spazi dei pori del suolo.</a:t>
            </a:r>
          </a:p>
          <a:p>
            <a:pPr algn="just"/>
            <a:r>
              <a:rPr lang="en-US" dirty="0" err="1">
                <a:solidFill>
                  <a:schemeClr val="accent6"/>
                </a:solidFill>
              </a:rPr>
              <a:t>Acqua</a:t>
            </a:r>
            <a:r>
              <a:rPr lang="en-US" dirty="0">
                <a:solidFill>
                  <a:schemeClr val="accent6"/>
                </a:solidFill>
              </a:rPr>
              <a:t> </a:t>
            </a:r>
            <a:r>
              <a:rPr lang="en-US" dirty="0" err="1">
                <a:solidFill>
                  <a:schemeClr val="accent6"/>
                </a:solidFill>
              </a:rPr>
              <a:t>igroscopica</a:t>
            </a:r>
            <a:r>
              <a:rPr lang="en-US" dirty="0"/>
              <a:t>- </a:t>
            </a:r>
            <a:r>
              <a:rPr lang="it-IT" dirty="0"/>
              <a:t>Questo tipo di acqua crea uno strato sottile sopra le particelle d'acqua e spesso non è prontamente disponibile per le piante a causa della sua scarsa disponibilità.</a:t>
            </a:r>
            <a:endParaRPr lang="en-US" dirty="0"/>
          </a:p>
        </p:txBody>
      </p:sp>
    </p:spTree>
    <p:extLst>
      <p:ext uri="{BB962C8B-B14F-4D97-AF65-F5344CB8AC3E}">
        <p14:creationId xmlns:p14="http://schemas.microsoft.com/office/powerpoint/2010/main" val="2690462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8E89E-8219-4783-A59D-74158EA1FDFD}"/>
              </a:ext>
            </a:extLst>
          </p:cNvPr>
          <p:cNvSpPr>
            <a:spLocks noGrp="1"/>
          </p:cNvSpPr>
          <p:nvPr>
            <p:ph type="title"/>
          </p:nvPr>
        </p:nvSpPr>
        <p:spPr>
          <a:xfrm>
            <a:off x="838200" y="1217933"/>
            <a:ext cx="10515600" cy="1009651"/>
          </a:xfrm>
        </p:spPr>
        <p:txBody>
          <a:bodyPr/>
          <a:lstStyle/>
          <a:p>
            <a:r>
              <a:rPr lang="it-IT" dirty="0"/>
              <a:t>Altre classificazioni dei tipi di acqua:</a:t>
            </a:r>
            <a:endParaRPr lang="pt-PT" dirty="0"/>
          </a:p>
        </p:txBody>
      </p:sp>
      <p:sp>
        <p:nvSpPr>
          <p:cNvPr id="3" name="Marcador de Posição do Rodapé 2">
            <a:extLst>
              <a:ext uri="{FF2B5EF4-FFF2-40B4-BE49-F238E27FC236}">
                <a16:creationId xmlns:a16="http://schemas.microsoft.com/office/drawing/2014/main" id="{11483FBD-666D-4469-887A-6F38F62AB80D}"/>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4" name="Marcador de Posição do Número do Diapositivo 3">
            <a:extLst>
              <a:ext uri="{FF2B5EF4-FFF2-40B4-BE49-F238E27FC236}">
                <a16:creationId xmlns:a16="http://schemas.microsoft.com/office/drawing/2014/main" id="{C9071015-F737-4393-BEE6-9E5208C7255A}"/>
              </a:ext>
            </a:extLst>
          </p:cNvPr>
          <p:cNvSpPr>
            <a:spLocks noGrp="1"/>
          </p:cNvSpPr>
          <p:nvPr>
            <p:ph type="sldNum" sz="quarter" idx="11"/>
          </p:nvPr>
        </p:nvSpPr>
        <p:spPr/>
        <p:txBody>
          <a:bodyPr/>
          <a:lstStyle/>
          <a:p>
            <a:fld id="{D57F1E4F-1CFF-5643-939E-217C01CDF565}" type="slidenum">
              <a:rPr lang="it-IT" smtClean="0"/>
              <a:pPr/>
              <a:t>12</a:t>
            </a:fld>
            <a:endParaRPr lang="it-IT" dirty="0"/>
          </a:p>
        </p:txBody>
      </p:sp>
      <p:sp>
        <p:nvSpPr>
          <p:cNvPr id="7" name="Retângulo 6">
            <a:extLst>
              <a:ext uri="{FF2B5EF4-FFF2-40B4-BE49-F238E27FC236}">
                <a16:creationId xmlns:a16="http://schemas.microsoft.com/office/drawing/2014/main" id="{D5F601D1-F273-478E-991D-B8CAC5EB2D1D}"/>
              </a:ext>
            </a:extLst>
          </p:cNvPr>
          <p:cNvSpPr/>
          <p:nvPr/>
        </p:nvSpPr>
        <p:spPr>
          <a:xfrm>
            <a:off x="603310" y="2874911"/>
            <a:ext cx="10671494" cy="1554272"/>
          </a:xfrm>
          <a:prstGeom prst="rect">
            <a:avLst/>
          </a:prstGeom>
        </p:spPr>
        <p:txBody>
          <a:bodyPr wrap="square">
            <a:spAutoFit/>
          </a:bodyPr>
          <a:lstStyle/>
          <a:p>
            <a:pPr>
              <a:spcBef>
                <a:spcPts val="600"/>
              </a:spcBef>
            </a:pPr>
            <a:r>
              <a:rPr lang="en-US" dirty="0" err="1">
                <a:solidFill>
                  <a:schemeClr val="accent6"/>
                </a:solidFill>
              </a:rPr>
              <a:t>Acqua</a:t>
            </a:r>
            <a:r>
              <a:rPr lang="en-US" dirty="0">
                <a:solidFill>
                  <a:schemeClr val="accent6"/>
                </a:solidFill>
              </a:rPr>
              <a:t> </a:t>
            </a:r>
            <a:r>
              <a:rPr lang="en-US" dirty="0" err="1">
                <a:solidFill>
                  <a:schemeClr val="accent6"/>
                </a:solidFill>
              </a:rPr>
              <a:t>chimicamente</a:t>
            </a:r>
            <a:r>
              <a:rPr lang="en-US" dirty="0">
                <a:solidFill>
                  <a:schemeClr val="accent6"/>
                </a:solidFill>
              </a:rPr>
              <a:t> </a:t>
            </a:r>
            <a:r>
              <a:rPr lang="en-US" dirty="0" err="1">
                <a:solidFill>
                  <a:schemeClr val="accent6"/>
                </a:solidFill>
              </a:rPr>
              <a:t>combinata</a:t>
            </a:r>
            <a:r>
              <a:rPr lang="en-US" dirty="0"/>
              <a:t>- </a:t>
            </a:r>
            <a:r>
              <a:rPr lang="it-IT" dirty="0"/>
              <a:t>L'acqua è presente nei composti chimici presenti nelle particelle del suolo perché sono solubili in acqua. Acqua chimicamente miscelata è il termine usato per descriverlo. Allo stesso modo, le piante non sono in grado di utilizzare questa risorsa.</a:t>
            </a:r>
            <a:endParaRPr lang="en-US" dirty="0"/>
          </a:p>
          <a:p>
            <a:pPr>
              <a:spcBef>
                <a:spcPts val="600"/>
              </a:spcBef>
            </a:pPr>
            <a:r>
              <a:rPr lang="en-US" dirty="0" err="1">
                <a:solidFill>
                  <a:schemeClr val="accent6"/>
                </a:solidFill>
              </a:rPr>
              <a:t>Umidità</a:t>
            </a:r>
            <a:r>
              <a:rPr lang="en-US" dirty="0">
                <a:solidFill>
                  <a:schemeClr val="accent6"/>
                </a:solidFill>
              </a:rPr>
              <a:t> </a:t>
            </a:r>
            <a:r>
              <a:rPr lang="en-US" dirty="0" err="1">
                <a:solidFill>
                  <a:schemeClr val="accent6"/>
                </a:solidFill>
              </a:rPr>
              <a:t>atmosferica</a:t>
            </a:r>
            <a:r>
              <a:rPr lang="en-US" dirty="0"/>
              <a:t>- </a:t>
            </a:r>
            <a:r>
              <a:rPr lang="it-IT" dirty="0"/>
              <a:t>A causa della presenza di peli igroscopici e tessuti </a:t>
            </a:r>
            <a:r>
              <a:rPr lang="it-IT" dirty="0" err="1"/>
              <a:t>velamen</a:t>
            </a:r>
            <a:r>
              <a:rPr lang="it-IT" dirty="0"/>
              <a:t> spugnosi, le radici pendenti delle epifite sono in grado di raccogliere l'umidità dall'aria circostante.</a:t>
            </a:r>
            <a:endParaRPr lang="en-US" dirty="0"/>
          </a:p>
        </p:txBody>
      </p:sp>
    </p:spTree>
    <p:extLst>
      <p:ext uri="{BB962C8B-B14F-4D97-AF65-F5344CB8AC3E}">
        <p14:creationId xmlns:p14="http://schemas.microsoft.com/office/powerpoint/2010/main" val="3247299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349B2D-10C3-42D6-B7A7-9C542E5EA1B8}"/>
              </a:ext>
            </a:extLst>
          </p:cNvPr>
          <p:cNvSpPr>
            <a:spLocks noGrp="1"/>
          </p:cNvSpPr>
          <p:nvPr>
            <p:ph type="title"/>
          </p:nvPr>
        </p:nvSpPr>
        <p:spPr>
          <a:xfrm>
            <a:off x="838200" y="974652"/>
            <a:ext cx="11049000" cy="1009651"/>
          </a:xfrm>
        </p:spPr>
        <p:txBody>
          <a:bodyPr>
            <a:normAutofit fontScale="90000"/>
          </a:bodyPr>
          <a:lstStyle/>
          <a:p>
            <a:r>
              <a:rPr lang="en-GB" b="1" dirty="0"/>
              <a:t>Subunit 3: </a:t>
            </a:r>
            <a:r>
              <a:rPr lang="it-IT" b="1" dirty="0"/>
              <a:t>Sistemi idrici di approvvigionamento idrico</a:t>
            </a:r>
            <a:endParaRPr lang="pt-PT" dirty="0"/>
          </a:p>
        </p:txBody>
      </p:sp>
      <p:sp>
        <p:nvSpPr>
          <p:cNvPr id="3" name="Marcador de Posição do Rodapé 2">
            <a:extLst>
              <a:ext uri="{FF2B5EF4-FFF2-40B4-BE49-F238E27FC236}">
                <a16:creationId xmlns:a16="http://schemas.microsoft.com/office/drawing/2014/main" id="{8D9B77AD-1327-46AE-98E5-DD305D4D2AF0}"/>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3: </a:t>
            </a:r>
            <a:r>
              <a:rPr lang="en-GB" dirty="0"/>
              <a:t>Supply water systems</a:t>
            </a:r>
            <a:endParaRPr lang="en-US" dirty="0"/>
          </a:p>
        </p:txBody>
      </p:sp>
      <p:sp>
        <p:nvSpPr>
          <p:cNvPr id="4" name="Marcador de Posição do Número do Diapositivo 3">
            <a:extLst>
              <a:ext uri="{FF2B5EF4-FFF2-40B4-BE49-F238E27FC236}">
                <a16:creationId xmlns:a16="http://schemas.microsoft.com/office/drawing/2014/main" id="{BC25CADC-56DB-4CEB-A02D-026123F338DF}"/>
              </a:ext>
            </a:extLst>
          </p:cNvPr>
          <p:cNvSpPr>
            <a:spLocks noGrp="1"/>
          </p:cNvSpPr>
          <p:nvPr>
            <p:ph type="sldNum" sz="quarter" idx="11"/>
          </p:nvPr>
        </p:nvSpPr>
        <p:spPr/>
        <p:txBody>
          <a:bodyPr/>
          <a:lstStyle/>
          <a:p>
            <a:fld id="{D57F1E4F-1CFF-5643-939E-217C01CDF565}" type="slidenum">
              <a:rPr lang="it-IT" smtClean="0"/>
              <a:pPr/>
              <a:t>13</a:t>
            </a:fld>
            <a:endParaRPr lang="it-IT" dirty="0"/>
          </a:p>
        </p:txBody>
      </p:sp>
      <p:sp>
        <p:nvSpPr>
          <p:cNvPr id="7" name="Retângulo 6">
            <a:extLst>
              <a:ext uri="{FF2B5EF4-FFF2-40B4-BE49-F238E27FC236}">
                <a16:creationId xmlns:a16="http://schemas.microsoft.com/office/drawing/2014/main" id="{CF49D735-7BB1-44C5-BF2C-57CE0DDC9A36}"/>
              </a:ext>
            </a:extLst>
          </p:cNvPr>
          <p:cNvSpPr/>
          <p:nvPr/>
        </p:nvSpPr>
        <p:spPr>
          <a:xfrm>
            <a:off x="1375794" y="2438505"/>
            <a:ext cx="9243969" cy="2125390"/>
          </a:xfrm>
          <a:prstGeom prst="rect">
            <a:avLst/>
          </a:prstGeom>
        </p:spPr>
        <p:txBody>
          <a:bodyPr wrap="square">
            <a:spAutoFit/>
          </a:bodyPr>
          <a:lstStyle/>
          <a:p>
            <a:pPr indent="270510" algn="just">
              <a:lnSpc>
                <a:spcPct val="150000"/>
              </a:lnSpc>
            </a:pPr>
            <a:r>
              <a:rPr lang="it-IT" dirty="0">
                <a:solidFill>
                  <a:srgbClr val="000000"/>
                </a:solidFill>
                <a:latin typeface="Calibri" panose="020F0502020204030204" pitchFamily="34" charset="0"/>
                <a:ea typeface="Times New Roman" panose="02020603050405020304" pitchFamily="18" charset="0"/>
              </a:rPr>
              <a:t>Il metodo di raccolta e stoccaggio dell'acqua piovana per un uso successivo, piuttosto che lasciarla defluire, è chiamato raccolta dell'acqua piovana. L'acqua grezza, dopo la raccolta, deve essere immagazzinata in un luogo idoneo a ottenere acqua di qualità e quantità, in modo che, dopo il trattamento, siano rispettate le disposizioni di legge, a seconda dello scopo a cui è destinata. Le risorse idriche disponibili e gli ecosistemi circostanti devono essere rispettati.</a:t>
            </a:r>
            <a:endParaRPr lang="pt-PT"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43729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p:txBody>
          <a:bodyPr/>
          <a:lstStyle/>
          <a:p>
            <a:r>
              <a:rPr lang="en-GB" dirty="0" err="1"/>
              <a:t>Origini</a:t>
            </a:r>
            <a:r>
              <a:rPr lang="en-GB" dirty="0"/>
              <a:t> </a:t>
            </a:r>
            <a:r>
              <a:rPr lang="en-GB" dirty="0" err="1"/>
              <a:t>dello</a:t>
            </a:r>
            <a:r>
              <a:rPr lang="en-GB" dirty="0"/>
              <a:t> </a:t>
            </a:r>
            <a:r>
              <a:rPr lang="en-GB" dirty="0" err="1"/>
              <a:t>stoccaggio</a:t>
            </a:r>
            <a:r>
              <a:rPr lang="en-GB" dirty="0"/>
              <a:t> </a:t>
            </a:r>
            <a:r>
              <a:rPr lang="en-GB" dirty="0" err="1"/>
              <a:t>dell'acqua</a:t>
            </a:r>
            <a:r>
              <a:rPr lang="en-GB" dirty="0"/>
              <a:t>:</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a:xfrm>
            <a:off x="838200" y="6229477"/>
            <a:ext cx="9982200" cy="600074"/>
          </a:xfrm>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3: </a:t>
            </a:r>
            <a:r>
              <a:rPr lang="en-GB" dirty="0"/>
              <a:t>Supply water systems</a:t>
            </a:r>
            <a:endParaRPr lang="en-US"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pPr/>
              <a:t>14</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8466"/>
            <a:ext cx="4472031" cy="4307822"/>
          </a:xfrm>
        </p:spPr>
        <p:txBody>
          <a:bodyPr/>
          <a:lstStyle/>
          <a:p>
            <a:pPr marL="0" indent="0" algn="just">
              <a:buNone/>
            </a:pPr>
            <a:r>
              <a:rPr lang="en-GB" sz="2400" b="1" dirty="0" err="1">
                <a:solidFill>
                  <a:schemeClr val="accent6"/>
                </a:solidFill>
              </a:rPr>
              <a:t>Acque</a:t>
            </a:r>
            <a:r>
              <a:rPr lang="en-GB" sz="2400" b="1" dirty="0">
                <a:solidFill>
                  <a:schemeClr val="accent6"/>
                </a:solidFill>
              </a:rPr>
              <a:t> </a:t>
            </a:r>
            <a:r>
              <a:rPr lang="en-GB" sz="2400" b="1" dirty="0" err="1">
                <a:solidFill>
                  <a:schemeClr val="accent6"/>
                </a:solidFill>
              </a:rPr>
              <a:t>superficiali</a:t>
            </a:r>
            <a:r>
              <a:rPr lang="en-GB" b="1" dirty="0">
                <a:solidFill>
                  <a:schemeClr val="accent6"/>
                </a:solidFill>
              </a:rPr>
              <a:t>: </a:t>
            </a:r>
            <a:r>
              <a:rPr lang="it-IT" sz="1800" dirty="0">
                <a:effectLst>
                  <a:outerShdw blurRad="38100" dist="19050" dir="2700000" algn="tl">
                    <a:schemeClr val="dk1">
                      <a:alpha val="40000"/>
                    </a:schemeClr>
                  </a:outerShdw>
                </a:effectLst>
              </a:rPr>
              <a:t>La captazione deve essere effettuata a monte delle sorgenti inquinanti e della popolazione da rifornire, normalmente ubicate nella parte centrale del corso d'acqua, e in prossimità della superficie</a:t>
            </a:r>
            <a:endParaRPr lang="en-GB" sz="1800" dirty="0"/>
          </a:p>
        </p:txBody>
      </p:sp>
      <p:pic>
        <p:nvPicPr>
          <p:cNvPr id="6" name="Imagem 5">
            <a:extLst>
              <a:ext uri="{FF2B5EF4-FFF2-40B4-BE49-F238E27FC236}">
                <a16:creationId xmlns:a16="http://schemas.microsoft.com/office/drawing/2014/main" id="{68DC6A08-986C-4812-96FA-62BC73F2C145}"/>
              </a:ext>
            </a:extLst>
          </p:cNvPr>
          <p:cNvPicPr>
            <a:picLocks noChangeAspect="1"/>
          </p:cNvPicPr>
          <p:nvPr/>
        </p:nvPicPr>
        <p:blipFill>
          <a:blip r:embed="rId2"/>
          <a:stretch>
            <a:fillRect/>
          </a:stretch>
        </p:blipFill>
        <p:spPr>
          <a:xfrm>
            <a:off x="706830" y="3475691"/>
            <a:ext cx="4734769" cy="1656635"/>
          </a:xfrm>
          <a:prstGeom prst="rect">
            <a:avLst/>
          </a:prstGeom>
        </p:spPr>
      </p:pic>
      <p:sp>
        <p:nvSpPr>
          <p:cNvPr id="10" name="CaixaDeTexto 9">
            <a:extLst>
              <a:ext uri="{FF2B5EF4-FFF2-40B4-BE49-F238E27FC236}">
                <a16:creationId xmlns:a16="http://schemas.microsoft.com/office/drawing/2014/main" id="{6E365B2A-3F66-4E98-902B-C4CF64EBB932}"/>
              </a:ext>
            </a:extLst>
          </p:cNvPr>
          <p:cNvSpPr txBox="1"/>
          <p:nvPr/>
        </p:nvSpPr>
        <p:spPr>
          <a:xfrm>
            <a:off x="1173181" y="5201083"/>
            <a:ext cx="4224426" cy="369332"/>
          </a:xfrm>
          <a:prstGeom prst="rect">
            <a:avLst/>
          </a:prstGeom>
          <a:noFill/>
        </p:spPr>
        <p:txBody>
          <a:bodyPr wrap="none" rtlCol="0">
            <a:spAutoFit/>
          </a:bodyPr>
          <a:lstStyle/>
          <a:p>
            <a:r>
              <a:rPr lang="it-IT" dirty="0"/>
              <a:t>Esempio di stoccaggio da acque superficiali</a:t>
            </a:r>
            <a:endParaRPr lang="pt-PT" dirty="0"/>
          </a:p>
        </p:txBody>
      </p:sp>
      <p:sp>
        <p:nvSpPr>
          <p:cNvPr id="11" name="CaixaDeTexto 10">
            <a:extLst>
              <a:ext uri="{FF2B5EF4-FFF2-40B4-BE49-F238E27FC236}">
                <a16:creationId xmlns:a16="http://schemas.microsoft.com/office/drawing/2014/main" id="{76D51C23-EBD0-41B3-9391-324FD3B2BD5F}"/>
              </a:ext>
            </a:extLst>
          </p:cNvPr>
          <p:cNvSpPr txBox="1"/>
          <p:nvPr/>
        </p:nvSpPr>
        <p:spPr>
          <a:xfrm>
            <a:off x="6656002" y="1843276"/>
            <a:ext cx="4164397" cy="1009651"/>
          </a:xfrm>
          <a:prstGeom prst="rect">
            <a:avLst/>
          </a:prstGeom>
          <a:noFill/>
        </p:spPr>
        <p:txBody>
          <a:bodyPr wrap="square" rtlCol="0">
            <a:spAutoFit/>
          </a:bodyPr>
          <a:lstStyle/>
          <a:p>
            <a:pPr algn="just"/>
            <a:r>
              <a:rPr lang="en-GB" sz="2400" b="1" dirty="0" err="1">
                <a:solidFill>
                  <a:schemeClr val="accent6"/>
                </a:solidFill>
              </a:rPr>
              <a:t>Raccolta</a:t>
            </a:r>
            <a:r>
              <a:rPr lang="en-GB" sz="2400" b="1" dirty="0">
                <a:solidFill>
                  <a:schemeClr val="accent6"/>
                </a:solidFill>
              </a:rPr>
              <a:t> </a:t>
            </a:r>
            <a:r>
              <a:rPr lang="en-GB" sz="2400" b="1" dirty="0" err="1">
                <a:solidFill>
                  <a:schemeClr val="accent6"/>
                </a:solidFill>
              </a:rPr>
              <a:t>dell'acqua</a:t>
            </a:r>
            <a:r>
              <a:rPr lang="en-GB" sz="2400" b="1" dirty="0">
                <a:solidFill>
                  <a:schemeClr val="accent6"/>
                </a:solidFill>
              </a:rPr>
              <a:t> </a:t>
            </a:r>
            <a:r>
              <a:rPr lang="en-GB" sz="2400" b="1" dirty="0" err="1">
                <a:solidFill>
                  <a:schemeClr val="accent6"/>
                </a:solidFill>
              </a:rPr>
              <a:t>piovana</a:t>
            </a:r>
            <a:r>
              <a:rPr lang="en-GB" sz="2400" b="1" dirty="0">
                <a:solidFill>
                  <a:schemeClr val="accent6"/>
                </a:solidFill>
              </a:rPr>
              <a:t>: </a:t>
            </a:r>
            <a:r>
              <a:rPr lang="it-IT" dirty="0">
                <a:effectLst>
                  <a:outerShdw blurRad="38100" dist="19050" dir="2700000" algn="tl">
                    <a:schemeClr val="dk1">
                      <a:alpha val="40000"/>
                    </a:schemeClr>
                  </a:outerShdw>
                </a:effectLst>
              </a:rPr>
              <a:t>sta raccogliendo il deflusso da una struttura o da un'altra superficie impermeabile</a:t>
            </a:r>
            <a:endParaRPr lang="pt-PT" dirty="0"/>
          </a:p>
        </p:txBody>
      </p:sp>
      <p:pic>
        <p:nvPicPr>
          <p:cNvPr id="12" name="Imagem 11">
            <a:extLst>
              <a:ext uri="{FF2B5EF4-FFF2-40B4-BE49-F238E27FC236}">
                <a16:creationId xmlns:a16="http://schemas.microsoft.com/office/drawing/2014/main" id="{52BB701D-09DC-4E51-8FBC-41A8C9EA4B3D}"/>
              </a:ext>
            </a:extLst>
          </p:cNvPr>
          <p:cNvPicPr>
            <a:picLocks noChangeAspect="1"/>
          </p:cNvPicPr>
          <p:nvPr/>
        </p:nvPicPr>
        <p:blipFill>
          <a:blip r:embed="rId3"/>
          <a:stretch>
            <a:fillRect/>
          </a:stretch>
        </p:blipFill>
        <p:spPr>
          <a:xfrm>
            <a:off x="7256670" y="3007328"/>
            <a:ext cx="2476858" cy="2195659"/>
          </a:xfrm>
          <a:prstGeom prst="rect">
            <a:avLst/>
          </a:prstGeom>
        </p:spPr>
      </p:pic>
      <p:sp>
        <p:nvSpPr>
          <p:cNvPr id="13" name="CaixaDeTexto 12">
            <a:extLst>
              <a:ext uri="{FF2B5EF4-FFF2-40B4-BE49-F238E27FC236}">
                <a16:creationId xmlns:a16="http://schemas.microsoft.com/office/drawing/2014/main" id="{4902A6A6-93C0-44F2-87FB-73DFC6336B27}"/>
              </a:ext>
            </a:extLst>
          </p:cNvPr>
          <p:cNvSpPr txBox="1"/>
          <p:nvPr/>
        </p:nvSpPr>
        <p:spPr>
          <a:xfrm>
            <a:off x="6912133" y="5201083"/>
            <a:ext cx="4048481" cy="369332"/>
          </a:xfrm>
          <a:prstGeom prst="rect">
            <a:avLst/>
          </a:prstGeom>
          <a:noFill/>
        </p:spPr>
        <p:txBody>
          <a:bodyPr wrap="none" rtlCol="0">
            <a:spAutoFit/>
          </a:bodyPr>
          <a:lstStyle/>
          <a:p>
            <a:r>
              <a:rPr lang="it-IT" dirty="0"/>
              <a:t>Esempio di stoccaggio dell'acqua piovana</a:t>
            </a:r>
            <a:endParaRPr lang="pt-PT" dirty="0"/>
          </a:p>
        </p:txBody>
      </p:sp>
    </p:spTree>
    <p:extLst>
      <p:ext uri="{BB962C8B-B14F-4D97-AF65-F5344CB8AC3E}">
        <p14:creationId xmlns:p14="http://schemas.microsoft.com/office/powerpoint/2010/main" val="3211433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6E6E2-B899-47BE-9B67-F99629DF19CF}"/>
              </a:ext>
            </a:extLst>
          </p:cNvPr>
          <p:cNvSpPr>
            <a:spLocks noGrp="1"/>
          </p:cNvSpPr>
          <p:nvPr>
            <p:ph type="title"/>
          </p:nvPr>
        </p:nvSpPr>
        <p:spPr/>
        <p:txBody>
          <a:bodyPr>
            <a:normAutofit fontScale="90000"/>
          </a:bodyPr>
          <a:lstStyle/>
          <a:p>
            <a:r>
              <a:rPr lang="pt-PT" dirty="0"/>
              <a:t>Origine dell'immagazzinamento dell'acqua (proseguimento)</a:t>
            </a:r>
            <a:endParaRPr lang="pt-PT" sz="3600" dirty="0"/>
          </a:p>
        </p:txBody>
      </p:sp>
      <p:sp>
        <p:nvSpPr>
          <p:cNvPr id="3" name="Marcador de Posição do Rodapé 2">
            <a:extLst>
              <a:ext uri="{FF2B5EF4-FFF2-40B4-BE49-F238E27FC236}">
                <a16:creationId xmlns:a16="http://schemas.microsoft.com/office/drawing/2014/main" id="{5ACE3B2A-D67A-49F2-9700-6CA6A7390D2C}"/>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3: </a:t>
            </a:r>
            <a:r>
              <a:rPr lang="en-GB" dirty="0"/>
              <a:t>Supply water systems</a:t>
            </a:r>
            <a:endParaRPr lang="en-US" dirty="0"/>
          </a:p>
        </p:txBody>
      </p:sp>
      <p:sp>
        <p:nvSpPr>
          <p:cNvPr id="4" name="Marcador de Posição do Número do Diapositivo 3">
            <a:extLst>
              <a:ext uri="{FF2B5EF4-FFF2-40B4-BE49-F238E27FC236}">
                <a16:creationId xmlns:a16="http://schemas.microsoft.com/office/drawing/2014/main" id="{BF21134D-110D-4ECB-8FEA-E35040F99002}"/>
              </a:ext>
            </a:extLst>
          </p:cNvPr>
          <p:cNvSpPr>
            <a:spLocks noGrp="1"/>
          </p:cNvSpPr>
          <p:nvPr>
            <p:ph type="sldNum" sz="quarter" idx="11"/>
          </p:nvPr>
        </p:nvSpPr>
        <p:spPr/>
        <p:txBody>
          <a:bodyPr/>
          <a:lstStyle/>
          <a:p>
            <a:fld id="{D57F1E4F-1CFF-5643-939E-217C01CDF565}" type="slidenum">
              <a:rPr lang="it-IT" smtClean="0"/>
              <a:pPr/>
              <a:t>15</a:t>
            </a:fld>
            <a:endParaRPr lang="it-IT" dirty="0"/>
          </a:p>
        </p:txBody>
      </p:sp>
      <p:sp>
        <p:nvSpPr>
          <p:cNvPr id="7" name="Retângulo 6">
            <a:extLst>
              <a:ext uri="{FF2B5EF4-FFF2-40B4-BE49-F238E27FC236}">
                <a16:creationId xmlns:a16="http://schemas.microsoft.com/office/drawing/2014/main" id="{F4C47BC9-129C-47D5-ABA6-95FA32628B8E}"/>
              </a:ext>
            </a:extLst>
          </p:cNvPr>
          <p:cNvSpPr/>
          <p:nvPr/>
        </p:nvSpPr>
        <p:spPr>
          <a:xfrm>
            <a:off x="5327009" y="1748790"/>
            <a:ext cx="6124800" cy="2215991"/>
          </a:xfrm>
          <a:prstGeom prst="rect">
            <a:avLst/>
          </a:prstGeom>
        </p:spPr>
        <p:txBody>
          <a:bodyPr wrap="square">
            <a:spAutoFit/>
          </a:bodyPr>
          <a:lstStyle/>
          <a:p>
            <a:pPr algn="just"/>
            <a:r>
              <a:rPr lang="en-US" sz="2400" b="1" dirty="0">
                <a:solidFill>
                  <a:schemeClr val="accent6"/>
                </a:solidFill>
              </a:rPr>
              <a:t>Pozzo </a:t>
            </a:r>
            <a:r>
              <a:rPr lang="en-US" sz="2400" b="1" dirty="0" err="1">
                <a:solidFill>
                  <a:schemeClr val="accent6"/>
                </a:solidFill>
              </a:rPr>
              <a:t>trivellato</a:t>
            </a:r>
            <a:r>
              <a:rPr lang="en-US" sz="2400" b="1" dirty="0">
                <a:solidFill>
                  <a:schemeClr val="accent6"/>
                </a:solidFill>
              </a:rPr>
              <a:t>:</a:t>
            </a:r>
            <a:r>
              <a:rPr lang="en-US" sz="2400" dirty="0">
                <a:solidFill>
                  <a:schemeClr val="accent6"/>
                </a:solidFill>
              </a:rPr>
              <a:t> </a:t>
            </a:r>
            <a:r>
              <a:rPr lang="en-US" dirty="0"/>
              <a:t>E</a:t>
            </a:r>
            <a:r>
              <a:rPr lang="it-IT" dirty="0" err="1"/>
              <a:t>lemento</a:t>
            </a:r>
            <a:r>
              <a:rPr lang="it-IT" dirty="0"/>
              <a:t> perforato nel terreno dove la profondità è maggiore della dimensione superficiale più grande e il cui obiettivo è quello di raggiungere le riserve idriche sotterranee.</a:t>
            </a:r>
          </a:p>
          <a:p>
            <a:pPr algn="just"/>
            <a:r>
              <a:rPr lang="en-US" sz="2400" b="1" dirty="0">
                <a:solidFill>
                  <a:schemeClr val="accent6"/>
                </a:solidFill>
              </a:rPr>
              <a:t>Pozzo:</a:t>
            </a:r>
            <a:r>
              <a:rPr lang="en-US" dirty="0"/>
              <a:t> </a:t>
            </a:r>
            <a:r>
              <a:rPr lang="it-IT" dirty="0"/>
              <a:t>La differenza sta nel fatto che il pozzo non necessita di una passerella e che l'acqua non viene immessa attraverso aperture a finestra, ma attraverso tubi.</a:t>
            </a:r>
            <a:endParaRPr lang="en-US" dirty="0"/>
          </a:p>
        </p:txBody>
      </p:sp>
      <p:sp>
        <p:nvSpPr>
          <p:cNvPr id="9" name="Retângulo 8">
            <a:extLst>
              <a:ext uri="{FF2B5EF4-FFF2-40B4-BE49-F238E27FC236}">
                <a16:creationId xmlns:a16="http://schemas.microsoft.com/office/drawing/2014/main" id="{36714C18-C3F8-49B9-BCD6-0F17D6D019AC}"/>
              </a:ext>
            </a:extLst>
          </p:cNvPr>
          <p:cNvSpPr/>
          <p:nvPr/>
        </p:nvSpPr>
        <p:spPr>
          <a:xfrm>
            <a:off x="674322" y="1758949"/>
            <a:ext cx="4090625" cy="1846659"/>
          </a:xfrm>
          <a:prstGeom prst="rect">
            <a:avLst/>
          </a:prstGeom>
        </p:spPr>
        <p:txBody>
          <a:bodyPr wrap="square">
            <a:spAutoFit/>
          </a:bodyPr>
          <a:lstStyle/>
          <a:p>
            <a:pPr algn="just"/>
            <a:r>
              <a:rPr lang="pt-PT" sz="2400" b="1" dirty="0">
                <a:solidFill>
                  <a:schemeClr val="accent6"/>
                </a:solidFill>
              </a:rPr>
              <a:t>Acque sotterranee: </a:t>
            </a:r>
            <a:r>
              <a:rPr lang="it-IT" dirty="0"/>
              <a:t>La cattura dell'acqua attraverso le gallerie minerarie può essere effettuata da terreni improduttivi con un'alta densità di fratture, fessure, vene e altre caratteristiche geologiche.</a:t>
            </a:r>
            <a:endParaRPr lang="pt-PT" dirty="0"/>
          </a:p>
        </p:txBody>
      </p:sp>
      <p:pic>
        <p:nvPicPr>
          <p:cNvPr id="10" name="Imagem 9">
            <a:extLst>
              <a:ext uri="{FF2B5EF4-FFF2-40B4-BE49-F238E27FC236}">
                <a16:creationId xmlns:a16="http://schemas.microsoft.com/office/drawing/2014/main" id="{9C61CB86-C68B-4DB5-A5C1-43D28DC42D9B}"/>
              </a:ext>
            </a:extLst>
          </p:cNvPr>
          <p:cNvPicPr>
            <a:picLocks noChangeAspect="1"/>
          </p:cNvPicPr>
          <p:nvPr/>
        </p:nvPicPr>
        <p:blipFill>
          <a:blip r:embed="rId2"/>
          <a:stretch>
            <a:fillRect/>
          </a:stretch>
        </p:blipFill>
        <p:spPr>
          <a:xfrm>
            <a:off x="838200" y="3861448"/>
            <a:ext cx="2619375" cy="1743075"/>
          </a:xfrm>
          <a:prstGeom prst="rect">
            <a:avLst/>
          </a:prstGeom>
        </p:spPr>
      </p:pic>
      <p:pic>
        <p:nvPicPr>
          <p:cNvPr id="11" name="Imagem 10">
            <a:extLst>
              <a:ext uri="{FF2B5EF4-FFF2-40B4-BE49-F238E27FC236}">
                <a16:creationId xmlns:a16="http://schemas.microsoft.com/office/drawing/2014/main" id="{C63CDEDE-32A9-46F9-96D8-765106F3B321}"/>
              </a:ext>
            </a:extLst>
          </p:cNvPr>
          <p:cNvPicPr>
            <a:picLocks noChangeAspect="1"/>
          </p:cNvPicPr>
          <p:nvPr/>
        </p:nvPicPr>
        <p:blipFill>
          <a:blip r:embed="rId3"/>
          <a:stretch>
            <a:fillRect/>
          </a:stretch>
        </p:blipFill>
        <p:spPr>
          <a:xfrm>
            <a:off x="7399699" y="3861449"/>
            <a:ext cx="1761079" cy="1958106"/>
          </a:xfrm>
          <a:prstGeom prst="rect">
            <a:avLst/>
          </a:prstGeom>
        </p:spPr>
      </p:pic>
    </p:spTree>
    <p:extLst>
      <p:ext uri="{BB962C8B-B14F-4D97-AF65-F5344CB8AC3E}">
        <p14:creationId xmlns:p14="http://schemas.microsoft.com/office/powerpoint/2010/main" val="317336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26296-A620-41C6-85C9-7DD23FF598E8}"/>
              </a:ext>
            </a:extLst>
          </p:cNvPr>
          <p:cNvSpPr>
            <a:spLocks noGrp="1"/>
          </p:cNvSpPr>
          <p:nvPr>
            <p:ph type="title"/>
          </p:nvPr>
        </p:nvSpPr>
        <p:spPr/>
        <p:txBody>
          <a:bodyPr/>
          <a:lstStyle/>
          <a:p>
            <a:r>
              <a:rPr lang="pt-PT" dirty="0"/>
              <a:t>Stoccaggio dell'acqua</a:t>
            </a:r>
          </a:p>
        </p:txBody>
      </p:sp>
      <p:sp>
        <p:nvSpPr>
          <p:cNvPr id="3" name="Marcador de Posição do Rodapé 2">
            <a:extLst>
              <a:ext uri="{FF2B5EF4-FFF2-40B4-BE49-F238E27FC236}">
                <a16:creationId xmlns:a16="http://schemas.microsoft.com/office/drawing/2014/main" id="{A15A2B30-9EF8-4E2E-BFE9-6ECF5EBE3F75}"/>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3: </a:t>
            </a:r>
            <a:r>
              <a:rPr lang="en-GB" dirty="0"/>
              <a:t>Supply water systems</a:t>
            </a:r>
            <a:endParaRPr lang="en-US" dirty="0"/>
          </a:p>
        </p:txBody>
      </p:sp>
      <p:sp>
        <p:nvSpPr>
          <p:cNvPr id="4" name="Marcador de Posição do Número do Diapositivo 3">
            <a:extLst>
              <a:ext uri="{FF2B5EF4-FFF2-40B4-BE49-F238E27FC236}">
                <a16:creationId xmlns:a16="http://schemas.microsoft.com/office/drawing/2014/main" id="{1F8565C8-9F54-45AD-8E4F-5CCF6E64A0CC}"/>
              </a:ext>
            </a:extLst>
          </p:cNvPr>
          <p:cNvSpPr>
            <a:spLocks noGrp="1"/>
          </p:cNvSpPr>
          <p:nvPr>
            <p:ph type="sldNum" sz="quarter" idx="11"/>
          </p:nvPr>
        </p:nvSpPr>
        <p:spPr/>
        <p:txBody>
          <a:bodyPr/>
          <a:lstStyle/>
          <a:p>
            <a:fld id="{D57F1E4F-1CFF-5643-939E-217C01CDF565}" type="slidenum">
              <a:rPr lang="it-IT" smtClean="0"/>
              <a:pPr/>
              <a:t>16</a:t>
            </a:fld>
            <a:endParaRPr lang="it-IT" dirty="0"/>
          </a:p>
        </p:txBody>
      </p:sp>
      <p:sp>
        <p:nvSpPr>
          <p:cNvPr id="8" name="Retângulo 7">
            <a:extLst>
              <a:ext uri="{FF2B5EF4-FFF2-40B4-BE49-F238E27FC236}">
                <a16:creationId xmlns:a16="http://schemas.microsoft.com/office/drawing/2014/main" id="{2DAD36A0-F26D-443C-B2F2-5507AA376A75}"/>
              </a:ext>
            </a:extLst>
          </p:cNvPr>
          <p:cNvSpPr/>
          <p:nvPr/>
        </p:nvSpPr>
        <p:spPr>
          <a:xfrm>
            <a:off x="662731" y="1788601"/>
            <a:ext cx="10914076" cy="2769989"/>
          </a:xfrm>
          <a:prstGeom prst="rect">
            <a:avLst/>
          </a:prstGeom>
        </p:spPr>
        <p:txBody>
          <a:bodyPr wrap="square">
            <a:spAutoFit/>
          </a:bodyPr>
          <a:lstStyle/>
          <a:p>
            <a:pPr algn="just"/>
            <a:r>
              <a:rPr lang="en-US" sz="2400" b="1" dirty="0" err="1">
                <a:solidFill>
                  <a:schemeClr val="accent6"/>
                </a:solidFill>
              </a:rPr>
              <a:t>Serbatoi</a:t>
            </a:r>
            <a:r>
              <a:rPr lang="en-US" sz="2400" b="1" dirty="0">
                <a:solidFill>
                  <a:schemeClr val="accent6"/>
                </a:solidFill>
              </a:rPr>
              <a:t>:</a:t>
            </a:r>
            <a:r>
              <a:rPr lang="it-IT" dirty="0"/>
              <a:t>I serbatoi sono i serbatoi che vengono utilizzati per immagazzinare l'acqua per vari scopi. Maggiore è la dimensione del serbatoio, maggiore è l'affidabilità e maggiore è il costo.</a:t>
            </a:r>
            <a:endParaRPr lang="en-US" dirty="0"/>
          </a:p>
          <a:p>
            <a:pPr algn="just"/>
            <a:r>
              <a:rPr lang="en-US" dirty="0"/>
              <a:t>Tipi di </a:t>
            </a:r>
            <a:r>
              <a:rPr lang="en-US" dirty="0" err="1"/>
              <a:t>serbatoi</a:t>
            </a:r>
            <a:r>
              <a:rPr lang="en-US" dirty="0"/>
              <a:t> </a:t>
            </a:r>
            <a:r>
              <a:rPr lang="en-US" dirty="0" err="1"/>
              <a:t>d'acqua</a:t>
            </a:r>
            <a:r>
              <a:rPr lang="en-US" dirty="0"/>
              <a:t>:</a:t>
            </a:r>
          </a:p>
          <a:p>
            <a:pPr algn="just"/>
            <a:r>
              <a:rPr lang="en-GB" sz="2000" dirty="0" err="1">
                <a:solidFill>
                  <a:schemeClr val="accent6"/>
                </a:solidFill>
              </a:rPr>
              <a:t>Serbatoio</a:t>
            </a:r>
            <a:r>
              <a:rPr lang="en-GB" sz="2000" dirty="0">
                <a:solidFill>
                  <a:schemeClr val="accent6"/>
                </a:solidFill>
              </a:rPr>
              <a:t> </a:t>
            </a:r>
            <a:r>
              <a:rPr lang="en-GB" sz="2000" dirty="0" err="1">
                <a:solidFill>
                  <a:schemeClr val="accent6"/>
                </a:solidFill>
              </a:rPr>
              <a:t>dell'acqua</a:t>
            </a:r>
            <a:r>
              <a:rPr lang="en-GB" sz="2000" dirty="0">
                <a:solidFill>
                  <a:schemeClr val="accent6"/>
                </a:solidFill>
              </a:rPr>
              <a:t> </a:t>
            </a:r>
            <a:r>
              <a:rPr lang="en-GB" sz="2000" dirty="0" err="1">
                <a:solidFill>
                  <a:schemeClr val="accent6"/>
                </a:solidFill>
              </a:rPr>
              <a:t>pulita</a:t>
            </a:r>
            <a:r>
              <a:rPr lang="en-GB" sz="2000" dirty="0">
                <a:solidFill>
                  <a:schemeClr val="accent6"/>
                </a:solidFill>
              </a:rPr>
              <a:t>: </a:t>
            </a:r>
            <a:r>
              <a:rPr lang="it-IT" dirty="0"/>
              <a:t>serbatoi che immagazzinano l'acqua trattata e limpida,</a:t>
            </a:r>
          </a:p>
          <a:p>
            <a:pPr algn="just"/>
            <a:r>
              <a:rPr lang="en-GB" sz="2000" dirty="0" err="1">
                <a:solidFill>
                  <a:schemeClr val="accent6"/>
                </a:solidFill>
              </a:rPr>
              <a:t>Serbatoio</a:t>
            </a:r>
            <a:r>
              <a:rPr lang="en-GB" sz="2000" dirty="0">
                <a:solidFill>
                  <a:schemeClr val="accent6"/>
                </a:solidFill>
              </a:rPr>
              <a:t> di </a:t>
            </a:r>
            <a:r>
              <a:rPr lang="en-GB" sz="2000" dirty="0" err="1">
                <a:solidFill>
                  <a:schemeClr val="accent6"/>
                </a:solidFill>
              </a:rPr>
              <a:t>servizio</a:t>
            </a:r>
            <a:r>
              <a:rPr lang="it-IT" sz="2000" dirty="0">
                <a:solidFill>
                  <a:schemeClr val="accent6"/>
                </a:solidFill>
              </a:rPr>
              <a:t>: </a:t>
            </a:r>
            <a:r>
              <a:rPr lang="it-IT" dirty="0"/>
              <a:t>sono utilizzati per fornire stoccaggio per soddisfare le fluttuazioni della domanda di acqua</a:t>
            </a:r>
            <a:r>
              <a:rPr lang="en-GB" dirty="0"/>
              <a:t>.</a:t>
            </a:r>
          </a:p>
          <a:p>
            <a:pPr algn="just"/>
            <a:endParaRPr lang="en-GB" dirty="0">
              <a:effectLst>
                <a:outerShdw blurRad="38100" dist="19050" dir="2700000" algn="tl">
                  <a:schemeClr val="dk1">
                    <a:alpha val="40000"/>
                  </a:schemeClr>
                </a:outerShdw>
              </a:effectLst>
            </a:endParaRPr>
          </a:p>
          <a:p>
            <a:pPr algn="just"/>
            <a:r>
              <a:rPr lang="pt-PT" sz="2000" dirty="0">
                <a:solidFill>
                  <a:schemeClr val="accent6"/>
                </a:solidFill>
              </a:rPr>
              <a:t>Dighe: </a:t>
            </a:r>
            <a:r>
              <a:rPr lang="it-IT" dirty="0"/>
              <a:t>specchio d'acqua allargato creato utilizzando una diga o una chiusa. È una struttura costruita sullo sbocco di un fiume o di un lago per trattenere l'acqua e alzarne il livello. A differenza dei laghi, che si formano per processi naturali, questi bacini idrici sono creati dall'uomo per fornire acqua ed energia idroelettrica.</a:t>
            </a:r>
            <a:endParaRPr lang="en-US" dirty="0"/>
          </a:p>
        </p:txBody>
      </p:sp>
      <p:pic>
        <p:nvPicPr>
          <p:cNvPr id="7" name="Imagem 6">
            <a:extLst>
              <a:ext uri="{FF2B5EF4-FFF2-40B4-BE49-F238E27FC236}">
                <a16:creationId xmlns:a16="http://schemas.microsoft.com/office/drawing/2014/main" id="{4FE5E2AB-8813-4F1A-92C1-09D54AF941BE}"/>
              </a:ext>
            </a:extLst>
          </p:cNvPr>
          <p:cNvPicPr>
            <a:picLocks noChangeAspect="1"/>
          </p:cNvPicPr>
          <p:nvPr/>
        </p:nvPicPr>
        <p:blipFill>
          <a:blip r:embed="rId2"/>
          <a:stretch>
            <a:fillRect/>
          </a:stretch>
        </p:blipFill>
        <p:spPr>
          <a:xfrm>
            <a:off x="9404535" y="2368842"/>
            <a:ext cx="1949265" cy="1297147"/>
          </a:xfrm>
          <a:prstGeom prst="rect">
            <a:avLst/>
          </a:prstGeom>
        </p:spPr>
      </p:pic>
    </p:spTree>
    <p:extLst>
      <p:ext uri="{BB962C8B-B14F-4D97-AF65-F5344CB8AC3E}">
        <p14:creationId xmlns:p14="http://schemas.microsoft.com/office/powerpoint/2010/main" val="2612450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3: </a:t>
            </a:r>
            <a:r>
              <a:rPr lang="en-GB" dirty="0"/>
              <a:t>Supply water systems</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17</a:t>
            </a:fld>
            <a:endParaRPr lang="it-IT" dirty="0"/>
          </a:p>
        </p:txBody>
      </p:sp>
      <p:pic>
        <p:nvPicPr>
          <p:cNvPr id="7" name="Imagem 6">
            <a:extLst>
              <a:ext uri="{FF2B5EF4-FFF2-40B4-BE49-F238E27FC236}">
                <a16:creationId xmlns:a16="http://schemas.microsoft.com/office/drawing/2014/main" id="{992C43BC-DC37-46CD-A336-0EC2A182F0C8}"/>
              </a:ext>
            </a:extLst>
          </p:cNvPr>
          <p:cNvPicPr>
            <a:picLocks noChangeAspect="1"/>
          </p:cNvPicPr>
          <p:nvPr/>
        </p:nvPicPr>
        <p:blipFill>
          <a:blip r:embed="rId2"/>
          <a:stretch>
            <a:fillRect/>
          </a:stretch>
        </p:blipFill>
        <p:spPr>
          <a:xfrm>
            <a:off x="499387" y="877603"/>
            <a:ext cx="11193226" cy="5102794"/>
          </a:xfrm>
          <a:prstGeom prst="rect">
            <a:avLst/>
          </a:prstGeom>
        </p:spPr>
      </p:pic>
      <p:pic>
        <p:nvPicPr>
          <p:cNvPr id="2" name="Imagem 1">
            <a:extLst>
              <a:ext uri="{FF2B5EF4-FFF2-40B4-BE49-F238E27FC236}">
                <a16:creationId xmlns:a16="http://schemas.microsoft.com/office/drawing/2014/main" id="{7F113602-BF09-45F5-8981-9EDE28B4BDB0}"/>
              </a:ext>
            </a:extLst>
          </p:cNvPr>
          <p:cNvPicPr>
            <a:picLocks noChangeAspect="1"/>
          </p:cNvPicPr>
          <p:nvPr/>
        </p:nvPicPr>
        <p:blipFill>
          <a:blip r:embed="rId3"/>
          <a:stretch>
            <a:fillRect/>
          </a:stretch>
        </p:blipFill>
        <p:spPr>
          <a:xfrm>
            <a:off x="8125276" y="5893210"/>
            <a:ext cx="1780186" cy="432854"/>
          </a:xfrm>
          <a:prstGeom prst="rect">
            <a:avLst/>
          </a:prstGeom>
        </p:spPr>
      </p:pic>
    </p:spTree>
    <p:extLst>
      <p:ext uri="{BB962C8B-B14F-4D97-AF65-F5344CB8AC3E}">
        <p14:creationId xmlns:p14="http://schemas.microsoft.com/office/powerpoint/2010/main" val="1442634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4: </a:t>
            </a:r>
            <a:r>
              <a:rPr lang="en-GB" dirty="0"/>
              <a:t>Water uses</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18</a:t>
            </a:fld>
            <a:endParaRPr lang="it-IT" dirty="0"/>
          </a:p>
        </p:txBody>
      </p:sp>
      <p:sp>
        <p:nvSpPr>
          <p:cNvPr id="8" name="Título 1">
            <a:extLst>
              <a:ext uri="{FF2B5EF4-FFF2-40B4-BE49-F238E27FC236}">
                <a16:creationId xmlns:a16="http://schemas.microsoft.com/office/drawing/2014/main" id="{FD9AA0EE-B1C6-4249-8664-65967ABAB4AA}"/>
              </a:ext>
            </a:extLst>
          </p:cNvPr>
          <p:cNvSpPr>
            <a:spLocks noGrp="1"/>
          </p:cNvSpPr>
          <p:nvPr>
            <p:ph type="title"/>
          </p:nvPr>
        </p:nvSpPr>
        <p:spPr>
          <a:xfrm>
            <a:off x="771088" y="983041"/>
            <a:ext cx="10515600" cy="1009651"/>
          </a:xfrm>
        </p:spPr>
        <p:txBody>
          <a:bodyPr/>
          <a:lstStyle/>
          <a:p>
            <a:r>
              <a:rPr lang="pt-PT" dirty="0"/>
              <a:t>Usi dell'acqua</a:t>
            </a:r>
          </a:p>
        </p:txBody>
      </p:sp>
      <p:sp>
        <p:nvSpPr>
          <p:cNvPr id="6" name="Retângulo 5">
            <a:extLst>
              <a:ext uri="{FF2B5EF4-FFF2-40B4-BE49-F238E27FC236}">
                <a16:creationId xmlns:a16="http://schemas.microsoft.com/office/drawing/2014/main" id="{6939A9B7-BEFF-480D-ADBF-89C9135735D0}"/>
              </a:ext>
            </a:extLst>
          </p:cNvPr>
          <p:cNvSpPr/>
          <p:nvPr/>
        </p:nvSpPr>
        <p:spPr>
          <a:xfrm>
            <a:off x="838200" y="2280849"/>
            <a:ext cx="10448488" cy="923330"/>
          </a:xfrm>
          <a:prstGeom prst="rect">
            <a:avLst/>
          </a:prstGeom>
        </p:spPr>
        <p:txBody>
          <a:bodyPr wrap="square">
            <a:spAutoFit/>
          </a:bodyPr>
          <a:lstStyle/>
          <a:p>
            <a:pPr algn="just"/>
            <a:r>
              <a:rPr lang="it-IT" dirty="0"/>
              <a:t>L'acqua può essere utilizzata per scopi diretti e indiretti. Gli scopi diretti includono lavarsi, bere e cucinare, mentre esempi di scopi indiretti sono l'uso dell'acqua nella lavorazione del legno per fare la carta e nella produzione di acciaio per le automobili.</a:t>
            </a:r>
            <a:endParaRPr lang="pt-PT" dirty="0"/>
          </a:p>
        </p:txBody>
      </p:sp>
      <p:pic>
        <p:nvPicPr>
          <p:cNvPr id="9" name="Imagem 8">
            <a:extLst>
              <a:ext uri="{FF2B5EF4-FFF2-40B4-BE49-F238E27FC236}">
                <a16:creationId xmlns:a16="http://schemas.microsoft.com/office/drawing/2014/main" id="{DC5BD715-B270-42FD-B790-A2E961962D8E}"/>
              </a:ext>
            </a:extLst>
          </p:cNvPr>
          <p:cNvPicPr>
            <a:picLocks noChangeAspect="1"/>
          </p:cNvPicPr>
          <p:nvPr/>
        </p:nvPicPr>
        <p:blipFill>
          <a:blip r:embed="rId2"/>
          <a:stretch>
            <a:fillRect/>
          </a:stretch>
        </p:blipFill>
        <p:spPr>
          <a:xfrm>
            <a:off x="3385646" y="3630248"/>
            <a:ext cx="2182557" cy="2182557"/>
          </a:xfrm>
          <a:prstGeom prst="rect">
            <a:avLst/>
          </a:prstGeom>
        </p:spPr>
      </p:pic>
      <p:sp>
        <p:nvSpPr>
          <p:cNvPr id="10" name="Retângulo 9">
            <a:extLst>
              <a:ext uri="{FF2B5EF4-FFF2-40B4-BE49-F238E27FC236}">
                <a16:creationId xmlns:a16="http://schemas.microsoft.com/office/drawing/2014/main" id="{D7B343FC-3538-4123-98E7-9AF6D308963E}"/>
              </a:ext>
            </a:extLst>
          </p:cNvPr>
          <p:cNvSpPr/>
          <p:nvPr/>
        </p:nvSpPr>
        <p:spPr>
          <a:xfrm>
            <a:off x="5829300" y="4352195"/>
            <a:ext cx="3639138" cy="369332"/>
          </a:xfrm>
          <a:prstGeom prst="rect">
            <a:avLst/>
          </a:prstGeom>
        </p:spPr>
        <p:txBody>
          <a:bodyPr wrap="none">
            <a:spAutoFit/>
          </a:bodyPr>
          <a:lstStyle/>
          <a:p>
            <a:r>
              <a:rPr lang="it-IT" dirty="0"/>
              <a:t>Stima dell'uso globale di acqua dolce</a:t>
            </a:r>
            <a:endParaRPr lang="pt-PT" dirty="0"/>
          </a:p>
        </p:txBody>
      </p:sp>
    </p:spTree>
    <p:extLst>
      <p:ext uri="{BB962C8B-B14F-4D97-AF65-F5344CB8AC3E}">
        <p14:creationId xmlns:p14="http://schemas.microsoft.com/office/powerpoint/2010/main" val="371576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4: </a:t>
            </a:r>
            <a:r>
              <a:rPr lang="en-GB" dirty="0"/>
              <a:t>Water uses</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19</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83041"/>
            <a:ext cx="10515600" cy="1009651"/>
          </a:xfrm>
        </p:spPr>
        <p:txBody>
          <a:bodyPr/>
          <a:lstStyle/>
          <a:p>
            <a:r>
              <a:rPr lang="pt-PT" dirty="0"/>
              <a:t>Usi dell'acqua</a:t>
            </a:r>
          </a:p>
        </p:txBody>
      </p:sp>
      <p:pic>
        <p:nvPicPr>
          <p:cNvPr id="8" name="Imagem 7">
            <a:extLst>
              <a:ext uri="{FF2B5EF4-FFF2-40B4-BE49-F238E27FC236}">
                <a16:creationId xmlns:a16="http://schemas.microsoft.com/office/drawing/2014/main" id="{20E2DA97-3878-44B1-828D-9D0AA650CF37}"/>
              </a:ext>
            </a:extLst>
          </p:cNvPr>
          <p:cNvPicPr>
            <a:picLocks noChangeAspect="1"/>
          </p:cNvPicPr>
          <p:nvPr/>
        </p:nvPicPr>
        <p:blipFill>
          <a:blip r:embed="rId2"/>
          <a:stretch>
            <a:fillRect/>
          </a:stretch>
        </p:blipFill>
        <p:spPr>
          <a:xfrm>
            <a:off x="6096000" y="3087257"/>
            <a:ext cx="4905455" cy="3021404"/>
          </a:xfrm>
          <a:prstGeom prst="rect">
            <a:avLst/>
          </a:prstGeom>
        </p:spPr>
      </p:pic>
      <p:sp>
        <p:nvSpPr>
          <p:cNvPr id="9" name="CaixaDeTexto 8">
            <a:extLst>
              <a:ext uri="{FF2B5EF4-FFF2-40B4-BE49-F238E27FC236}">
                <a16:creationId xmlns:a16="http://schemas.microsoft.com/office/drawing/2014/main" id="{0F490228-888F-47BC-828E-1808E511672A}"/>
              </a:ext>
            </a:extLst>
          </p:cNvPr>
          <p:cNvSpPr txBox="1"/>
          <p:nvPr/>
        </p:nvSpPr>
        <p:spPr>
          <a:xfrm>
            <a:off x="1131532" y="1820412"/>
            <a:ext cx="3042692" cy="400110"/>
          </a:xfrm>
          <a:prstGeom prst="rect">
            <a:avLst/>
          </a:prstGeom>
          <a:noFill/>
        </p:spPr>
        <p:txBody>
          <a:bodyPr wrap="none" rtlCol="0">
            <a:spAutoFit/>
          </a:bodyPr>
          <a:lstStyle/>
          <a:p>
            <a:r>
              <a:rPr lang="pt-PT" sz="2000" dirty="0">
                <a:solidFill>
                  <a:schemeClr val="accent6"/>
                </a:solidFill>
              </a:rPr>
              <a:t>Acqua potabile / domestica</a:t>
            </a:r>
          </a:p>
        </p:txBody>
      </p:sp>
      <p:sp>
        <p:nvSpPr>
          <p:cNvPr id="10" name="CaixaDeTexto 9">
            <a:extLst>
              <a:ext uri="{FF2B5EF4-FFF2-40B4-BE49-F238E27FC236}">
                <a16:creationId xmlns:a16="http://schemas.microsoft.com/office/drawing/2014/main" id="{224AD3D5-DEF9-448F-82C9-DCBF020338B9}"/>
              </a:ext>
            </a:extLst>
          </p:cNvPr>
          <p:cNvSpPr txBox="1"/>
          <p:nvPr/>
        </p:nvSpPr>
        <p:spPr>
          <a:xfrm>
            <a:off x="7675926" y="1792637"/>
            <a:ext cx="3042691" cy="400110"/>
          </a:xfrm>
          <a:prstGeom prst="rect">
            <a:avLst/>
          </a:prstGeom>
          <a:noFill/>
        </p:spPr>
        <p:txBody>
          <a:bodyPr wrap="square" rtlCol="0">
            <a:spAutoFit/>
          </a:bodyPr>
          <a:lstStyle/>
          <a:p>
            <a:r>
              <a:rPr lang="pt-PT" sz="2000" dirty="0">
                <a:solidFill>
                  <a:schemeClr val="accent6"/>
                </a:solidFill>
              </a:rPr>
              <a:t>Acqua di irrigazione</a:t>
            </a:r>
            <a:endParaRPr lang="pt-PT" dirty="0"/>
          </a:p>
        </p:txBody>
      </p:sp>
      <p:pic>
        <p:nvPicPr>
          <p:cNvPr id="11" name="Imagem 10">
            <a:extLst>
              <a:ext uri="{FF2B5EF4-FFF2-40B4-BE49-F238E27FC236}">
                <a16:creationId xmlns:a16="http://schemas.microsoft.com/office/drawing/2014/main" id="{89BD8E5E-1185-4A94-AE11-F16A8F0D8092}"/>
              </a:ext>
            </a:extLst>
          </p:cNvPr>
          <p:cNvPicPr>
            <a:picLocks noChangeAspect="1"/>
          </p:cNvPicPr>
          <p:nvPr/>
        </p:nvPicPr>
        <p:blipFill>
          <a:blip r:embed="rId3"/>
          <a:stretch>
            <a:fillRect/>
          </a:stretch>
        </p:blipFill>
        <p:spPr>
          <a:xfrm>
            <a:off x="1190537" y="2608138"/>
            <a:ext cx="2911680" cy="3402413"/>
          </a:xfrm>
          <a:prstGeom prst="rect">
            <a:avLst/>
          </a:prstGeom>
        </p:spPr>
      </p:pic>
    </p:spTree>
    <p:extLst>
      <p:ext uri="{BB962C8B-B14F-4D97-AF65-F5344CB8AC3E}">
        <p14:creationId xmlns:p14="http://schemas.microsoft.com/office/powerpoint/2010/main" val="4288009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478172" y="2139192"/>
            <a:ext cx="11065079" cy="3464654"/>
          </a:xfrm>
        </p:spPr>
        <p:txBody>
          <a:bodyPr>
            <a:noAutofit/>
          </a:bodyPr>
          <a:lstStyle/>
          <a:p>
            <a:r>
              <a:rPr lang="en-GB" sz="4400" b="1" dirty="0">
                <a:solidFill>
                  <a:srgbClr val="94C020"/>
                </a:solidFill>
                <a:latin typeface="+mn-lt"/>
              </a:rPr>
              <a:t>Corso: HEI</a:t>
            </a:r>
            <a:br>
              <a:rPr lang="en-GB" sz="4400" b="1" dirty="0">
                <a:solidFill>
                  <a:srgbClr val="94C020"/>
                </a:solidFill>
                <a:latin typeface="+mn-lt"/>
              </a:rPr>
            </a:br>
            <a:r>
              <a:rPr lang="en-GB" sz="4400" b="1" dirty="0">
                <a:solidFill>
                  <a:srgbClr val="94C020"/>
                </a:solidFill>
                <a:latin typeface="+mn-lt"/>
              </a:rPr>
              <a:t>Modulo: </a:t>
            </a:r>
            <a:r>
              <a:rPr lang="it-IT" sz="4400" dirty="0"/>
              <a:t>Sostenibilità agricola, gestione delle risorse naturali e azione per il clima Unità di apprendimento: Acqua, energia e cibo (WEF) Sicurezza del nesso, irrigazione a goccia e desalinizzazione</a:t>
            </a:r>
            <a:endParaRPr lang="en-GB" sz="4400" b="1"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5792598"/>
            <a:ext cx="9144000" cy="427511"/>
          </a:xfrm>
        </p:spPr>
        <p:txBody>
          <a:bodyPr/>
          <a:lstStyle/>
          <a:p>
            <a:pPr marL="0" indent="0">
              <a:buNone/>
            </a:pPr>
            <a:r>
              <a:rPr lang="en-GB" dirty="0" err="1"/>
              <a:t>Autore</a:t>
            </a:r>
            <a:r>
              <a:rPr lang="it-IT" dirty="0">
                <a:solidFill>
                  <a:schemeClr val="tx1">
                    <a:lumMod val="65000"/>
                    <a:lumOff val="35000"/>
                  </a:schemeClr>
                </a:solidFill>
              </a:rPr>
              <a:t>: </a:t>
            </a:r>
            <a:r>
              <a:rPr lang="en-GB" dirty="0"/>
              <a:t>UAZORES</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4: </a:t>
            </a:r>
            <a:r>
              <a:rPr lang="en-GB" dirty="0"/>
              <a:t>Water uses</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20</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32707"/>
            <a:ext cx="10515600" cy="1009651"/>
          </a:xfrm>
        </p:spPr>
        <p:txBody>
          <a:bodyPr/>
          <a:lstStyle/>
          <a:p>
            <a:r>
              <a:rPr lang="pt-PT" dirty="0"/>
              <a:t>Usi dell'acqua</a:t>
            </a:r>
          </a:p>
        </p:txBody>
      </p:sp>
      <p:sp>
        <p:nvSpPr>
          <p:cNvPr id="2" name="Retângulo 1">
            <a:extLst>
              <a:ext uri="{FF2B5EF4-FFF2-40B4-BE49-F238E27FC236}">
                <a16:creationId xmlns:a16="http://schemas.microsoft.com/office/drawing/2014/main" id="{B3C3A9CE-F06D-4A68-9EF9-908E684EC57C}"/>
              </a:ext>
            </a:extLst>
          </p:cNvPr>
          <p:cNvSpPr/>
          <p:nvPr/>
        </p:nvSpPr>
        <p:spPr>
          <a:xfrm>
            <a:off x="1702266" y="2206832"/>
            <a:ext cx="1459695" cy="369332"/>
          </a:xfrm>
          <a:prstGeom prst="rect">
            <a:avLst/>
          </a:prstGeom>
        </p:spPr>
        <p:txBody>
          <a:bodyPr wrap="none">
            <a:spAutoFit/>
          </a:bodyPr>
          <a:lstStyle/>
          <a:p>
            <a:r>
              <a:rPr lang="pt-PT" dirty="0"/>
              <a:t>Usi industriali</a:t>
            </a:r>
          </a:p>
        </p:txBody>
      </p:sp>
      <p:sp>
        <p:nvSpPr>
          <p:cNvPr id="7" name="CaixaDeTexto 6">
            <a:extLst>
              <a:ext uri="{FF2B5EF4-FFF2-40B4-BE49-F238E27FC236}">
                <a16:creationId xmlns:a16="http://schemas.microsoft.com/office/drawing/2014/main" id="{E0FDD1AE-8C39-4357-BAF8-6EF975C72BC7}"/>
              </a:ext>
            </a:extLst>
          </p:cNvPr>
          <p:cNvSpPr txBox="1"/>
          <p:nvPr/>
        </p:nvSpPr>
        <p:spPr>
          <a:xfrm>
            <a:off x="7574560" y="2136788"/>
            <a:ext cx="2231252" cy="369332"/>
          </a:xfrm>
          <a:prstGeom prst="rect">
            <a:avLst/>
          </a:prstGeom>
          <a:noFill/>
        </p:spPr>
        <p:txBody>
          <a:bodyPr wrap="none" rtlCol="0">
            <a:spAutoFit/>
          </a:bodyPr>
          <a:lstStyle/>
          <a:p>
            <a:r>
              <a:rPr lang="pt-PT" dirty="0"/>
              <a:t>Produzione di energia</a:t>
            </a:r>
          </a:p>
        </p:txBody>
      </p:sp>
      <p:pic>
        <p:nvPicPr>
          <p:cNvPr id="8" name="Imagem 7">
            <a:extLst>
              <a:ext uri="{FF2B5EF4-FFF2-40B4-BE49-F238E27FC236}">
                <a16:creationId xmlns:a16="http://schemas.microsoft.com/office/drawing/2014/main" id="{E44FABF9-B30F-4C83-938C-4332310AE889}"/>
              </a:ext>
            </a:extLst>
          </p:cNvPr>
          <p:cNvPicPr>
            <a:picLocks noChangeAspect="1"/>
          </p:cNvPicPr>
          <p:nvPr/>
        </p:nvPicPr>
        <p:blipFill>
          <a:blip r:embed="rId2"/>
          <a:stretch>
            <a:fillRect/>
          </a:stretch>
        </p:blipFill>
        <p:spPr>
          <a:xfrm>
            <a:off x="6476300" y="2769011"/>
            <a:ext cx="3726733" cy="2710351"/>
          </a:xfrm>
          <a:prstGeom prst="rect">
            <a:avLst/>
          </a:prstGeom>
        </p:spPr>
      </p:pic>
      <p:pic>
        <p:nvPicPr>
          <p:cNvPr id="9" name="Imagem 8">
            <a:extLst>
              <a:ext uri="{FF2B5EF4-FFF2-40B4-BE49-F238E27FC236}">
                <a16:creationId xmlns:a16="http://schemas.microsoft.com/office/drawing/2014/main" id="{F7F2E3E1-42F7-4402-9B12-82FCA8008F6C}"/>
              </a:ext>
            </a:extLst>
          </p:cNvPr>
          <p:cNvPicPr>
            <a:picLocks noChangeAspect="1"/>
          </p:cNvPicPr>
          <p:nvPr/>
        </p:nvPicPr>
        <p:blipFill>
          <a:blip r:embed="rId3"/>
          <a:stretch>
            <a:fillRect/>
          </a:stretch>
        </p:blipFill>
        <p:spPr>
          <a:xfrm>
            <a:off x="838200" y="3164069"/>
            <a:ext cx="4084351" cy="2317786"/>
          </a:xfrm>
          <a:prstGeom prst="rect">
            <a:avLst/>
          </a:prstGeom>
        </p:spPr>
      </p:pic>
    </p:spTree>
    <p:extLst>
      <p:ext uri="{BB962C8B-B14F-4D97-AF65-F5344CB8AC3E}">
        <p14:creationId xmlns:p14="http://schemas.microsoft.com/office/powerpoint/2010/main" val="2846241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21</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83041"/>
            <a:ext cx="10515600" cy="1009651"/>
          </a:xfrm>
        </p:spPr>
        <p:txBody>
          <a:bodyPr/>
          <a:lstStyle/>
          <a:p>
            <a:r>
              <a:rPr lang="en-GB" b="1" dirty="0" err="1"/>
              <a:t>Gestione</a:t>
            </a:r>
            <a:r>
              <a:rPr lang="en-GB" b="1" dirty="0"/>
              <a:t> </a:t>
            </a:r>
            <a:r>
              <a:rPr lang="en-GB" b="1" dirty="0" err="1"/>
              <a:t>delle</a:t>
            </a:r>
            <a:r>
              <a:rPr lang="en-GB" b="1" dirty="0"/>
              <a:t> </a:t>
            </a:r>
            <a:r>
              <a:rPr lang="en-GB" b="1" dirty="0" err="1"/>
              <a:t>acque</a:t>
            </a:r>
            <a:endParaRPr lang="pt-PT" dirty="0"/>
          </a:p>
        </p:txBody>
      </p:sp>
      <p:sp>
        <p:nvSpPr>
          <p:cNvPr id="10" name="Retângulo 9">
            <a:extLst>
              <a:ext uri="{FF2B5EF4-FFF2-40B4-BE49-F238E27FC236}">
                <a16:creationId xmlns:a16="http://schemas.microsoft.com/office/drawing/2014/main" id="{17456713-331A-4B75-955B-F4A2CD33A38F}"/>
              </a:ext>
            </a:extLst>
          </p:cNvPr>
          <p:cNvSpPr/>
          <p:nvPr/>
        </p:nvSpPr>
        <p:spPr>
          <a:xfrm>
            <a:off x="771089" y="2229269"/>
            <a:ext cx="10403047" cy="1231106"/>
          </a:xfrm>
          <a:prstGeom prst="rect">
            <a:avLst/>
          </a:prstGeom>
        </p:spPr>
        <p:txBody>
          <a:bodyPr wrap="square">
            <a:spAutoFit/>
          </a:bodyPr>
          <a:lstStyle/>
          <a:p>
            <a:pPr algn="just"/>
            <a:r>
              <a:rPr lang="pt-PT" sz="2000" b="1" dirty="0">
                <a:solidFill>
                  <a:schemeClr val="accent6"/>
                </a:solidFill>
              </a:rPr>
              <a:t>Qualità and Quantità: </a:t>
            </a:r>
            <a:r>
              <a:rPr lang="it-IT" dirty="0"/>
              <a:t>I parametri di qualità sono legati all'insieme dei parametri fisici, chimici, biologici e microbiologici che consentono di valutare l'idoneità dell'acqua per un determinato scopo. L'acqua può essere di buona qualità per un certo scopo e di scarsa qualità per un altro, a seconda delle sue caratteristiche e dei requisiti per il suo uso specifico.</a:t>
            </a:r>
            <a:endParaRPr lang="pt-PT" dirty="0"/>
          </a:p>
        </p:txBody>
      </p:sp>
      <p:sp>
        <p:nvSpPr>
          <p:cNvPr id="6" name="Retângulo 5">
            <a:extLst>
              <a:ext uri="{FF2B5EF4-FFF2-40B4-BE49-F238E27FC236}">
                <a16:creationId xmlns:a16="http://schemas.microsoft.com/office/drawing/2014/main" id="{0D2E9DBE-D125-4218-B7B8-B2EC160B2053}"/>
              </a:ext>
            </a:extLst>
          </p:cNvPr>
          <p:cNvSpPr/>
          <p:nvPr/>
        </p:nvSpPr>
        <p:spPr>
          <a:xfrm>
            <a:off x="771088" y="3546014"/>
            <a:ext cx="4237140" cy="1508105"/>
          </a:xfrm>
          <a:prstGeom prst="rect">
            <a:avLst/>
          </a:prstGeom>
        </p:spPr>
        <p:txBody>
          <a:bodyPr wrap="square">
            <a:spAutoFit/>
          </a:bodyPr>
          <a:lstStyle/>
          <a:p>
            <a:r>
              <a:rPr lang="en-US" sz="2000" b="1" dirty="0">
                <a:solidFill>
                  <a:schemeClr val="accent6"/>
                </a:solidFill>
              </a:rPr>
              <a:t>Water Framework Directive (WFD): </a:t>
            </a:r>
            <a:r>
              <a:rPr lang="it-IT" dirty="0"/>
              <a:t>è la normativa primaria ed è sostenuta da due cosiddette direttive figlie sulla qualità e la quantità delle acque sotterranee e sulla qualità delle acque superficiali.</a:t>
            </a:r>
            <a:endParaRPr lang="en-US" dirty="0"/>
          </a:p>
        </p:txBody>
      </p:sp>
      <p:pic>
        <p:nvPicPr>
          <p:cNvPr id="11" name="Imagem 10">
            <a:extLst>
              <a:ext uri="{FF2B5EF4-FFF2-40B4-BE49-F238E27FC236}">
                <a16:creationId xmlns:a16="http://schemas.microsoft.com/office/drawing/2014/main" id="{FF8F3990-7D7A-4049-AA94-B53AB3453E00}"/>
              </a:ext>
            </a:extLst>
          </p:cNvPr>
          <p:cNvPicPr>
            <a:picLocks noChangeAspect="1"/>
          </p:cNvPicPr>
          <p:nvPr/>
        </p:nvPicPr>
        <p:blipFill>
          <a:blip r:embed="rId2"/>
          <a:stretch>
            <a:fillRect/>
          </a:stretch>
        </p:blipFill>
        <p:spPr>
          <a:xfrm>
            <a:off x="5972612" y="3308362"/>
            <a:ext cx="3955936" cy="2476635"/>
          </a:xfrm>
          <a:prstGeom prst="rect">
            <a:avLst/>
          </a:prstGeom>
        </p:spPr>
      </p:pic>
      <p:sp>
        <p:nvSpPr>
          <p:cNvPr id="2" name="Retângulo 1">
            <a:extLst>
              <a:ext uri="{FF2B5EF4-FFF2-40B4-BE49-F238E27FC236}">
                <a16:creationId xmlns:a16="http://schemas.microsoft.com/office/drawing/2014/main" id="{50EF31EF-0396-4774-862F-1514C92CC650}"/>
              </a:ext>
            </a:extLst>
          </p:cNvPr>
          <p:cNvSpPr/>
          <p:nvPr/>
        </p:nvSpPr>
        <p:spPr>
          <a:xfrm>
            <a:off x="5787618" y="5873437"/>
            <a:ext cx="5386517" cy="276999"/>
          </a:xfrm>
          <a:prstGeom prst="rect">
            <a:avLst/>
          </a:prstGeom>
        </p:spPr>
        <p:txBody>
          <a:bodyPr wrap="square">
            <a:spAutoFit/>
          </a:bodyPr>
          <a:lstStyle/>
          <a:p>
            <a:r>
              <a:rPr lang="it-IT" sz="1200" dirty="0"/>
              <a:t>Schema di un quadro di gestione unico per tutta la legislazione relativa alle acque</a:t>
            </a:r>
            <a:endParaRPr lang="pt-PT" sz="1200" dirty="0"/>
          </a:p>
        </p:txBody>
      </p:sp>
    </p:spTree>
    <p:extLst>
      <p:ext uri="{BB962C8B-B14F-4D97-AF65-F5344CB8AC3E}">
        <p14:creationId xmlns:p14="http://schemas.microsoft.com/office/powerpoint/2010/main" val="3300454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22</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83041"/>
            <a:ext cx="10515600" cy="1009651"/>
          </a:xfrm>
        </p:spPr>
        <p:txBody>
          <a:bodyPr/>
          <a:lstStyle/>
          <a:p>
            <a:r>
              <a:rPr lang="en-GB" b="1" dirty="0" err="1"/>
              <a:t>Gestione</a:t>
            </a:r>
            <a:r>
              <a:rPr lang="en-GB" b="1" dirty="0"/>
              <a:t> </a:t>
            </a:r>
            <a:r>
              <a:rPr lang="en-GB" b="1" dirty="0" err="1"/>
              <a:t>delle</a:t>
            </a:r>
            <a:r>
              <a:rPr lang="en-GB" b="1" dirty="0"/>
              <a:t> </a:t>
            </a:r>
            <a:r>
              <a:rPr lang="en-GB" b="1" dirty="0" err="1"/>
              <a:t>acque</a:t>
            </a:r>
            <a:endParaRPr lang="pt-PT" dirty="0"/>
          </a:p>
        </p:txBody>
      </p:sp>
      <p:sp>
        <p:nvSpPr>
          <p:cNvPr id="7" name="Retângulo 6">
            <a:extLst>
              <a:ext uri="{FF2B5EF4-FFF2-40B4-BE49-F238E27FC236}">
                <a16:creationId xmlns:a16="http://schemas.microsoft.com/office/drawing/2014/main" id="{EAB9BE21-0F2D-4149-A90A-61C88F0C4378}"/>
              </a:ext>
            </a:extLst>
          </p:cNvPr>
          <p:cNvSpPr/>
          <p:nvPr/>
        </p:nvSpPr>
        <p:spPr>
          <a:xfrm>
            <a:off x="838200" y="1992692"/>
            <a:ext cx="5151538" cy="3139321"/>
          </a:xfrm>
          <a:prstGeom prst="rect">
            <a:avLst/>
          </a:prstGeom>
        </p:spPr>
        <p:txBody>
          <a:bodyPr wrap="square">
            <a:spAutoFit/>
          </a:bodyPr>
          <a:lstStyle/>
          <a:p>
            <a:pPr algn="just"/>
            <a:r>
              <a:rPr lang="en-GB" b="1" dirty="0" err="1">
                <a:solidFill>
                  <a:schemeClr val="accent6"/>
                </a:solidFill>
                <a:latin typeface="Calibri" panose="020F0502020204030204" pitchFamily="34" charset="0"/>
                <a:ea typeface="Times New Roman" panose="02020603050405020304" pitchFamily="18" charset="0"/>
              </a:rPr>
              <a:t>Controllo</a:t>
            </a:r>
            <a:r>
              <a:rPr lang="en-GB" b="1" dirty="0">
                <a:solidFill>
                  <a:schemeClr val="accent6"/>
                </a:solidFill>
                <a:latin typeface="Calibri" panose="020F0502020204030204" pitchFamily="34" charset="0"/>
                <a:ea typeface="Times New Roman" panose="02020603050405020304" pitchFamily="18" charset="0"/>
              </a:rPr>
              <a:t> e </a:t>
            </a:r>
            <a:r>
              <a:rPr lang="en-GB" b="1" dirty="0" err="1">
                <a:solidFill>
                  <a:schemeClr val="accent6"/>
                </a:solidFill>
                <a:latin typeface="Calibri" panose="020F0502020204030204" pitchFamily="34" charset="0"/>
                <a:ea typeface="Times New Roman" panose="02020603050405020304" pitchFamily="18" charset="0"/>
              </a:rPr>
              <a:t>monitoraggio</a:t>
            </a:r>
            <a:r>
              <a:rPr lang="en-GB" b="1" dirty="0">
                <a:solidFill>
                  <a:schemeClr val="accent6"/>
                </a:solidFill>
                <a:latin typeface="Calibri" panose="020F0502020204030204" pitchFamily="34" charset="0"/>
                <a:ea typeface="Times New Roman" panose="02020603050405020304" pitchFamily="18" charset="0"/>
              </a:rPr>
              <a:t>: </a:t>
            </a:r>
            <a:r>
              <a:rPr lang="it-IT" dirty="0"/>
              <a:t>Il monitoraggio propone un approccio metodologico globale al monitoraggio per l'attuazione della direttiva quadro sulle acque. A causa della diversità delle pressioni di bacino, dei tipi di corpi idrici, delle comunità biologiche e delle caratteristiche </a:t>
            </a:r>
            <a:r>
              <a:rPr lang="it-IT" dirty="0" err="1"/>
              <a:t>idromorfologiche</a:t>
            </a:r>
            <a:r>
              <a:rPr lang="it-IT" dirty="0"/>
              <a:t> e fisico-chimiche all'interno dell'Unione europea, l'attuazione appropriata dei programmi di misure conformi ai requisiti della direttiva varierà da uno Stato membro all'altro e da un bacino idrografico all'altro.</a:t>
            </a:r>
            <a:endParaRPr lang="en-GB" dirty="0"/>
          </a:p>
          <a:p>
            <a:pPr algn="just"/>
            <a:endParaRPr lang="pt-PT" dirty="0">
              <a:solidFill>
                <a:schemeClr val="accent6"/>
              </a:solidFill>
            </a:endParaRPr>
          </a:p>
        </p:txBody>
      </p:sp>
      <p:sp>
        <p:nvSpPr>
          <p:cNvPr id="8" name="Retângulo 7">
            <a:extLst>
              <a:ext uri="{FF2B5EF4-FFF2-40B4-BE49-F238E27FC236}">
                <a16:creationId xmlns:a16="http://schemas.microsoft.com/office/drawing/2014/main" id="{24604201-8018-4D26-AF25-E5F051C96097}"/>
              </a:ext>
            </a:extLst>
          </p:cNvPr>
          <p:cNvSpPr/>
          <p:nvPr/>
        </p:nvSpPr>
        <p:spPr>
          <a:xfrm>
            <a:off x="771088" y="3931118"/>
            <a:ext cx="184731" cy="369332"/>
          </a:xfrm>
          <a:prstGeom prst="rect">
            <a:avLst/>
          </a:prstGeom>
        </p:spPr>
        <p:txBody>
          <a:bodyPr wrap="none">
            <a:spAutoFit/>
          </a:bodyPr>
          <a:lstStyle/>
          <a:p>
            <a:endParaRPr lang="pt-PT" dirty="0">
              <a:solidFill>
                <a:schemeClr val="accent6"/>
              </a:solidFill>
            </a:endParaRPr>
          </a:p>
        </p:txBody>
      </p:sp>
      <p:pic>
        <p:nvPicPr>
          <p:cNvPr id="10" name="Imagem 9">
            <a:extLst>
              <a:ext uri="{FF2B5EF4-FFF2-40B4-BE49-F238E27FC236}">
                <a16:creationId xmlns:a16="http://schemas.microsoft.com/office/drawing/2014/main" id="{C857A252-A7E1-4EAC-B8EE-98ECDF3B4B57}"/>
              </a:ext>
            </a:extLst>
          </p:cNvPr>
          <p:cNvPicPr>
            <a:picLocks noChangeAspect="1"/>
          </p:cNvPicPr>
          <p:nvPr/>
        </p:nvPicPr>
        <p:blipFill>
          <a:blip r:embed="rId2"/>
          <a:stretch>
            <a:fillRect/>
          </a:stretch>
        </p:blipFill>
        <p:spPr>
          <a:xfrm>
            <a:off x="6598987" y="1137961"/>
            <a:ext cx="4526213" cy="4941116"/>
          </a:xfrm>
          <a:prstGeom prst="rect">
            <a:avLst/>
          </a:prstGeom>
        </p:spPr>
      </p:pic>
    </p:spTree>
    <p:extLst>
      <p:ext uri="{BB962C8B-B14F-4D97-AF65-F5344CB8AC3E}">
        <p14:creationId xmlns:p14="http://schemas.microsoft.com/office/powerpoint/2010/main" val="3075043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2ABEE5-D827-44F6-BB54-92F2B056E02C}"/>
              </a:ext>
            </a:extLst>
          </p:cNvPr>
          <p:cNvSpPr>
            <a:spLocks noGrp="1"/>
          </p:cNvSpPr>
          <p:nvPr>
            <p:ph type="title"/>
          </p:nvPr>
        </p:nvSpPr>
        <p:spPr>
          <a:xfrm>
            <a:off x="838200" y="790094"/>
            <a:ext cx="10515600" cy="1009651"/>
          </a:xfrm>
        </p:spPr>
        <p:txBody>
          <a:bodyPr/>
          <a:lstStyle/>
          <a:p>
            <a:r>
              <a:rPr lang="en-GB" b="1" dirty="0" err="1"/>
              <a:t>Gestione</a:t>
            </a:r>
            <a:r>
              <a:rPr lang="en-GB" b="1" dirty="0"/>
              <a:t> </a:t>
            </a:r>
            <a:r>
              <a:rPr lang="en-GB" b="1" dirty="0" err="1"/>
              <a:t>delle</a:t>
            </a:r>
            <a:r>
              <a:rPr lang="en-GB" b="1" dirty="0"/>
              <a:t> </a:t>
            </a:r>
            <a:r>
              <a:rPr lang="en-GB" b="1" dirty="0" err="1"/>
              <a:t>acque</a:t>
            </a:r>
            <a:endParaRPr lang="pt-PT" dirty="0"/>
          </a:p>
        </p:txBody>
      </p:sp>
      <p:sp>
        <p:nvSpPr>
          <p:cNvPr id="3" name="Marcador de Posição do Rodapé 2">
            <a:extLst>
              <a:ext uri="{FF2B5EF4-FFF2-40B4-BE49-F238E27FC236}">
                <a16:creationId xmlns:a16="http://schemas.microsoft.com/office/drawing/2014/main" id="{FD7A68DB-945D-4F61-8310-8D6E093F549A}"/>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3D827146-8929-4748-BA00-09FC62108838}"/>
              </a:ext>
            </a:extLst>
          </p:cNvPr>
          <p:cNvSpPr>
            <a:spLocks noGrp="1"/>
          </p:cNvSpPr>
          <p:nvPr>
            <p:ph type="sldNum" sz="quarter" idx="11"/>
          </p:nvPr>
        </p:nvSpPr>
        <p:spPr/>
        <p:txBody>
          <a:bodyPr/>
          <a:lstStyle/>
          <a:p>
            <a:fld id="{D57F1E4F-1CFF-5643-939E-217C01CDF565}" type="slidenum">
              <a:rPr lang="it-IT" smtClean="0"/>
              <a:pPr/>
              <a:t>23</a:t>
            </a:fld>
            <a:endParaRPr lang="it-IT" dirty="0"/>
          </a:p>
        </p:txBody>
      </p:sp>
      <p:sp>
        <p:nvSpPr>
          <p:cNvPr id="9" name="Retângulo 8">
            <a:extLst>
              <a:ext uri="{FF2B5EF4-FFF2-40B4-BE49-F238E27FC236}">
                <a16:creationId xmlns:a16="http://schemas.microsoft.com/office/drawing/2014/main" id="{1A8CF0D8-137D-4B7A-8C1F-EC2A21DB7BE7}"/>
              </a:ext>
            </a:extLst>
          </p:cNvPr>
          <p:cNvSpPr/>
          <p:nvPr/>
        </p:nvSpPr>
        <p:spPr>
          <a:xfrm>
            <a:off x="838201" y="1985175"/>
            <a:ext cx="4983760" cy="3778062"/>
          </a:xfrm>
          <a:prstGeom prst="rect">
            <a:avLst/>
          </a:prstGeom>
        </p:spPr>
        <p:txBody>
          <a:bodyPr wrap="square">
            <a:spAutoFit/>
          </a:bodyPr>
          <a:lstStyle/>
          <a:p>
            <a:pPr algn="just"/>
            <a:r>
              <a:rPr lang="en-US" b="1" dirty="0" err="1">
                <a:solidFill>
                  <a:schemeClr val="accent6"/>
                </a:solidFill>
              </a:rPr>
              <a:t>Protezione</a:t>
            </a:r>
            <a:r>
              <a:rPr lang="en-US" b="1" dirty="0">
                <a:solidFill>
                  <a:schemeClr val="accent6"/>
                </a:solidFill>
              </a:rPr>
              <a:t> e </a:t>
            </a:r>
            <a:r>
              <a:rPr lang="en-US" b="1" dirty="0" err="1">
                <a:solidFill>
                  <a:schemeClr val="accent6"/>
                </a:solidFill>
              </a:rPr>
              <a:t>sicurezza</a:t>
            </a:r>
            <a:r>
              <a:rPr lang="en-US" b="1" dirty="0">
                <a:solidFill>
                  <a:schemeClr val="accent6"/>
                </a:solidFill>
              </a:rPr>
              <a:t>: </a:t>
            </a:r>
            <a:r>
              <a:rPr lang="it-IT" dirty="0"/>
              <a:t>La direttiva quadro sulle acque stabilisce un quadro di pianificazione per, tra l'altro, sostenere il raggiungimento delle norme e degli obiettivi per le aree protette stabiliti dalla legislazione comunitaria. Per garantire che i programmi di monitoraggio siano il più possibile efficienti ed efficaci, sarebbe opportuno garantire che i programmi di monitoraggio dello stato quantitativo e dello stato chimico sopra descritti integrino e siano integrati con i programmi istituiti per le aree protette, in modo che le reti di monitoraggio delle acque sotterranee siano, per quanto possibile, polivalenti.</a:t>
            </a:r>
            <a:endParaRPr lang="en-US" dirty="0"/>
          </a:p>
        </p:txBody>
      </p:sp>
      <p:pic>
        <p:nvPicPr>
          <p:cNvPr id="10" name="Imagem 9">
            <a:extLst>
              <a:ext uri="{FF2B5EF4-FFF2-40B4-BE49-F238E27FC236}">
                <a16:creationId xmlns:a16="http://schemas.microsoft.com/office/drawing/2014/main" id="{0A00A5A7-C01F-4F9D-BF5A-E806BB79DAE4}"/>
              </a:ext>
            </a:extLst>
          </p:cNvPr>
          <p:cNvPicPr>
            <a:picLocks noChangeAspect="1"/>
          </p:cNvPicPr>
          <p:nvPr/>
        </p:nvPicPr>
        <p:blipFill>
          <a:blip r:embed="rId2"/>
          <a:stretch>
            <a:fillRect/>
          </a:stretch>
        </p:blipFill>
        <p:spPr>
          <a:xfrm>
            <a:off x="6615042" y="1746394"/>
            <a:ext cx="4510158" cy="3404446"/>
          </a:xfrm>
          <a:prstGeom prst="rect">
            <a:avLst/>
          </a:prstGeom>
        </p:spPr>
      </p:pic>
    </p:spTree>
    <p:extLst>
      <p:ext uri="{BB962C8B-B14F-4D97-AF65-F5344CB8AC3E}">
        <p14:creationId xmlns:p14="http://schemas.microsoft.com/office/powerpoint/2010/main" val="2513163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24</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83042"/>
            <a:ext cx="9538982" cy="600074"/>
          </a:xfrm>
        </p:spPr>
        <p:txBody>
          <a:bodyPr>
            <a:normAutofit/>
          </a:bodyPr>
          <a:lstStyle/>
          <a:p>
            <a:r>
              <a:rPr lang="en-GB" sz="3200" b="1" dirty="0" err="1"/>
              <a:t>Gestione</a:t>
            </a:r>
            <a:r>
              <a:rPr lang="en-GB" sz="3200" b="1" dirty="0"/>
              <a:t> </a:t>
            </a:r>
            <a:r>
              <a:rPr lang="en-GB" sz="3200" b="1" dirty="0" err="1"/>
              <a:t>delle</a:t>
            </a:r>
            <a:r>
              <a:rPr lang="en-GB" sz="3200" b="1" dirty="0"/>
              <a:t> </a:t>
            </a:r>
            <a:r>
              <a:rPr lang="en-GB" sz="3200" b="1" dirty="0" err="1"/>
              <a:t>acque</a:t>
            </a:r>
            <a:endParaRPr lang="pt-PT" sz="3200" dirty="0"/>
          </a:p>
        </p:txBody>
      </p:sp>
      <p:pic>
        <p:nvPicPr>
          <p:cNvPr id="2" name="Imagem 1">
            <a:extLst>
              <a:ext uri="{FF2B5EF4-FFF2-40B4-BE49-F238E27FC236}">
                <a16:creationId xmlns:a16="http://schemas.microsoft.com/office/drawing/2014/main" id="{B6360112-1773-4323-A135-16597CCE8368}"/>
              </a:ext>
            </a:extLst>
          </p:cNvPr>
          <p:cNvPicPr>
            <a:picLocks noChangeAspect="1"/>
          </p:cNvPicPr>
          <p:nvPr/>
        </p:nvPicPr>
        <p:blipFill>
          <a:blip r:embed="rId2"/>
          <a:stretch>
            <a:fillRect/>
          </a:stretch>
        </p:blipFill>
        <p:spPr>
          <a:xfrm>
            <a:off x="4241160" y="1713789"/>
            <a:ext cx="5003508" cy="4064997"/>
          </a:xfrm>
          <a:prstGeom prst="rect">
            <a:avLst/>
          </a:prstGeom>
        </p:spPr>
      </p:pic>
      <p:sp>
        <p:nvSpPr>
          <p:cNvPr id="6" name="Retângulo 5">
            <a:extLst>
              <a:ext uri="{FF2B5EF4-FFF2-40B4-BE49-F238E27FC236}">
                <a16:creationId xmlns:a16="http://schemas.microsoft.com/office/drawing/2014/main" id="{BDF6B9C3-5689-4FC4-9044-4D4417EA3AA5}"/>
              </a:ext>
            </a:extLst>
          </p:cNvPr>
          <p:cNvSpPr/>
          <p:nvPr/>
        </p:nvSpPr>
        <p:spPr>
          <a:xfrm>
            <a:off x="771089" y="2282932"/>
            <a:ext cx="2282504" cy="1200329"/>
          </a:xfrm>
          <a:prstGeom prst="rect">
            <a:avLst/>
          </a:prstGeom>
        </p:spPr>
        <p:txBody>
          <a:bodyPr wrap="square">
            <a:spAutoFit/>
          </a:bodyPr>
          <a:lstStyle/>
          <a:p>
            <a:pPr algn="just"/>
            <a:r>
              <a:rPr lang="it-IT" dirty="0"/>
              <a:t>Esempi di tipi di contaminazione, loro possibile fonte e conseguenze.</a:t>
            </a:r>
            <a:endParaRPr lang="pt-PT" dirty="0"/>
          </a:p>
        </p:txBody>
      </p:sp>
    </p:spTree>
    <p:extLst>
      <p:ext uri="{BB962C8B-B14F-4D97-AF65-F5344CB8AC3E}">
        <p14:creationId xmlns:p14="http://schemas.microsoft.com/office/powerpoint/2010/main" val="840695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o Rodapé 2">
            <a:extLst>
              <a:ext uri="{FF2B5EF4-FFF2-40B4-BE49-F238E27FC236}">
                <a16:creationId xmlns:a16="http://schemas.microsoft.com/office/drawing/2014/main" id="{7DB7810C-8575-41CF-A8EF-5B2A615BB37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1F7B2229-2DB1-46B9-9784-BED768489B8C}"/>
              </a:ext>
            </a:extLst>
          </p:cNvPr>
          <p:cNvSpPr>
            <a:spLocks noGrp="1"/>
          </p:cNvSpPr>
          <p:nvPr>
            <p:ph type="sldNum" sz="quarter" idx="11"/>
          </p:nvPr>
        </p:nvSpPr>
        <p:spPr/>
        <p:txBody>
          <a:bodyPr/>
          <a:lstStyle/>
          <a:p>
            <a:fld id="{D57F1E4F-1CFF-5643-939E-217C01CDF565}" type="slidenum">
              <a:rPr lang="it-IT" smtClean="0"/>
              <a:pPr/>
              <a:t>25</a:t>
            </a:fld>
            <a:endParaRPr lang="it-IT" dirty="0"/>
          </a:p>
        </p:txBody>
      </p:sp>
      <p:sp>
        <p:nvSpPr>
          <p:cNvPr id="5" name="Título 1">
            <a:extLst>
              <a:ext uri="{FF2B5EF4-FFF2-40B4-BE49-F238E27FC236}">
                <a16:creationId xmlns:a16="http://schemas.microsoft.com/office/drawing/2014/main" id="{E42F204E-0803-4BE8-BEB5-0CCEC204DEB8}"/>
              </a:ext>
            </a:extLst>
          </p:cNvPr>
          <p:cNvSpPr>
            <a:spLocks noGrp="1"/>
          </p:cNvSpPr>
          <p:nvPr>
            <p:ph type="title"/>
          </p:nvPr>
        </p:nvSpPr>
        <p:spPr>
          <a:xfrm>
            <a:off x="771088" y="983041"/>
            <a:ext cx="10515600" cy="1009651"/>
          </a:xfrm>
        </p:spPr>
        <p:txBody>
          <a:bodyPr/>
          <a:lstStyle/>
          <a:p>
            <a:r>
              <a:rPr lang="en-GB" b="1"/>
              <a:t>Water Management</a:t>
            </a:r>
            <a:endParaRPr lang="pt-PT" dirty="0"/>
          </a:p>
        </p:txBody>
      </p:sp>
      <p:pic>
        <p:nvPicPr>
          <p:cNvPr id="6" name="Imagem 5">
            <a:extLst>
              <a:ext uri="{FF2B5EF4-FFF2-40B4-BE49-F238E27FC236}">
                <a16:creationId xmlns:a16="http://schemas.microsoft.com/office/drawing/2014/main" id="{82CE1F9E-C146-42BD-A159-D00D0017086C}"/>
              </a:ext>
            </a:extLst>
          </p:cNvPr>
          <p:cNvPicPr>
            <a:picLocks noChangeAspect="1"/>
          </p:cNvPicPr>
          <p:nvPr/>
        </p:nvPicPr>
        <p:blipFill>
          <a:blip r:embed="rId2"/>
          <a:stretch>
            <a:fillRect/>
          </a:stretch>
        </p:blipFill>
        <p:spPr>
          <a:xfrm>
            <a:off x="5356600" y="1992692"/>
            <a:ext cx="5777687" cy="4013825"/>
          </a:xfrm>
          <a:prstGeom prst="rect">
            <a:avLst/>
          </a:prstGeom>
        </p:spPr>
      </p:pic>
      <p:sp>
        <p:nvSpPr>
          <p:cNvPr id="8" name="Retângulo 7">
            <a:extLst>
              <a:ext uri="{FF2B5EF4-FFF2-40B4-BE49-F238E27FC236}">
                <a16:creationId xmlns:a16="http://schemas.microsoft.com/office/drawing/2014/main" id="{2E2B44A1-92BF-48B0-9FA7-758B6BECDC7F}"/>
              </a:ext>
            </a:extLst>
          </p:cNvPr>
          <p:cNvSpPr/>
          <p:nvPr/>
        </p:nvSpPr>
        <p:spPr>
          <a:xfrm>
            <a:off x="838200" y="2405334"/>
            <a:ext cx="3649910" cy="1754326"/>
          </a:xfrm>
          <a:prstGeom prst="rect">
            <a:avLst/>
          </a:prstGeom>
        </p:spPr>
        <p:txBody>
          <a:bodyPr wrap="square">
            <a:spAutoFit/>
          </a:bodyPr>
          <a:lstStyle/>
          <a:p>
            <a:pPr algn="just"/>
            <a:r>
              <a:rPr lang="en-US" b="1" dirty="0" err="1">
                <a:solidFill>
                  <a:schemeClr val="accent6"/>
                </a:solidFill>
              </a:rPr>
              <a:t>Costi</a:t>
            </a:r>
            <a:r>
              <a:rPr lang="en-US" b="1" dirty="0">
                <a:solidFill>
                  <a:schemeClr val="accent6"/>
                </a:solidFill>
              </a:rPr>
              <a:t> e </a:t>
            </a:r>
            <a:r>
              <a:rPr lang="en-US" b="1" dirty="0" err="1">
                <a:solidFill>
                  <a:schemeClr val="accent6"/>
                </a:solidFill>
              </a:rPr>
              <a:t>valori</a:t>
            </a:r>
            <a:r>
              <a:rPr lang="en-US" b="1" dirty="0">
                <a:solidFill>
                  <a:schemeClr val="accent6"/>
                </a:solidFill>
              </a:rPr>
              <a:t>: </a:t>
            </a:r>
            <a:r>
              <a:rPr lang="it-IT" dirty="0"/>
              <a:t>Se potessimo valutare il valore dell'acqua, su cosa lo baseremmo?
Un paese del terzo mondo potrebbe applicare il prezzo per il suo vero valore dell'acqua?</a:t>
            </a:r>
            <a:endParaRPr lang="en-US" dirty="0"/>
          </a:p>
        </p:txBody>
      </p:sp>
    </p:spTree>
    <p:extLst>
      <p:ext uri="{BB962C8B-B14F-4D97-AF65-F5344CB8AC3E}">
        <p14:creationId xmlns:p14="http://schemas.microsoft.com/office/powerpoint/2010/main" val="13901565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569605-0624-4AD8-AB77-E98A72AF20F5}"/>
              </a:ext>
            </a:extLst>
          </p:cNvPr>
          <p:cNvSpPr>
            <a:spLocks noGrp="1"/>
          </p:cNvSpPr>
          <p:nvPr>
            <p:ph type="title"/>
          </p:nvPr>
        </p:nvSpPr>
        <p:spPr/>
        <p:txBody>
          <a:bodyPr/>
          <a:lstStyle/>
          <a:p>
            <a:r>
              <a:rPr lang="pt-PT"/>
              <a:t>Water Management</a:t>
            </a:r>
            <a:endParaRPr lang="pt-PT" dirty="0"/>
          </a:p>
        </p:txBody>
      </p:sp>
      <p:sp>
        <p:nvSpPr>
          <p:cNvPr id="3" name="Marcador de Posição do Rodapé 2">
            <a:extLst>
              <a:ext uri="{FF2B5EF4-FFF2-40B4-BE49-F238E27FC236}">
                <a16:creationId xmlns:a16="http://schemas.microsoft.com/office/drawing/2014/main" id="{D256F4E3-7343-411E-9725-5E37108FACD1}"/>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5: </a:t>
            </a:r>
            <a:r>
              <a:rPr lang="en-GB" dirty="0"/>
              <a:t>Water Management</a:t>
            </a:r>
            <a:endParaRPr lang="en-US" dirty="0"/>
          </a:p>
        </p:txBody>
      </p:sp>
      <p:sp>
        <p:nvSpPr>
          <p:cNvPr id="4" name="Marcador de Posição do Número do Diapositivo 3">
            <a:extLst>
              <a:ext uri="{FF2B5EF4-FFF2-40B4-BE49-F238E27FC236}">
                <a16:creationId xmlns:a16="http://schemas.microsoft.com/office/drawing/2014/main" id="{5694C3FB-AB91-48CF-961F-AFC03791CC5D}"/>
              </a:ext>
            </a:extLst>
          </p:cNvPr>
          <p:cNvSpPr>
            <a:spLocks noGrp="1"/>
          </p:cNvSpPr>
          <p:nvPr>
            <p:ph type="sldNum" sz="quarter" idx="11"/>
          </p:nvPr>
        </p:nvSpPr>
        <p:spPr/>
        <p:txBody>
          <a:bodyPr/>
          <a:lstStyle/>
          <a:p>
            <a:fld id="{D57F1E4F-1CFF-5643-939E-217C01CDF565}" type="slidenum">
              <a:rPr lang="it-IT" smtClean="0"/>
              <a:pPr/>
              <a:t>26</a:t>
            </a:fld>
            <a:endParaRPr lang="it-IT" dirty="0"/>
          </a:p>
        </p:txBody>
      </p:sp>
      <p:sp>
        <p:nvSpPr>
          <p:cNvPr id="7" name="Retângulo 6">
            <a:extLst>
              <a:ext uri="{FF2B5EF4-FFF2-40B4-BE49-F238E27FC236}">
                <a16:creationId xmlns:a16="http://schemas.microsoft.com/office/drawing/2014/main" id="{AD3AE788-E964-44E6-96D3-307E117B4E11}"/>
              </a:ext>
            </a:extLst>
          </p:cNvPr>
          <p:cNvSpPr/>
          <p:nvPr/>
        </p:nvSpPr>
        <p:spPr>
          <a:xfrm>
            <a:off x="438151" y="1923888"/>
            <a:ext cx="2635542" cy="1754326"/>
          </a:xfrm>
          <a:prstGeom prst="rect">
            <a:avLst/>
          </a:prstGeom>
        </p:spPr>
        <p:txBody>
          <a:bodyPr wrap="square">
            <a:spAutoFit/>
          </a:bodyPr>
          <a:lstStyle/>
          <a:p>
            <a:pPr algn="just"/>
            <a:r>
              <a:rPr lang="en-US" b="1" dirty="0">
                <a:solidFill>
                  <a:schemeClr val="accent6"/>
                </a:solidFill>
              </a:rPr>
              <a:t>Water footprint: </a:t>
            </a:r>
            <a:r>
              <a:rPr lang="it-IT" dirty="0"/>
              <a:t>L'impronta idrica misura la quantità di acqua utilizzata per produrre ciascuno dei beni e servizi che utilizziamo.</a:t>
            </a:r>
            <a:endParaRPr lang="pt-PT" dirty="0"/>
          </a:p>
        </p:txBody>
      </p:sp>
      <p:pic>
        <p:nvPicPr>
          <p:cNvPr id="9" name="Imagem 8">
            <a:extLst>
              <a:ext uri="{FF2B5EF4-FFF2-40B4-BE49-F238E27FC236}">
                <a16:creationId xmlns:a16="http://schemas.microsoft.com/office/drawing/2014/main" id="{2C09E6C8-FB7C-46C2-BAA3-4B4EEF269110}"/>
              </a:ext>
            </a:extLst>
          </p:cNvPr>
          <p:cNvPicPr>
            <a:picLocks noChangeAspect="1"/>
          </p:cNvPicPr>
          <p:nvPr/>
        </p:nvPicPr>
        <p:blipFill>
          <a:blip r:embed="rId2"/>
          <a:stretch>
            <a:fillRect/>
          </a:stretch>
        </p:blipFill>
        <p:spPr>
          <a:xfrm>
            <a:off x="3258298" y="1606658"/>
            <a:ext cx="3427728" cy="4570305"/>
          </a:xfrm>
          <a:prstGeom prst="rect">
            <a:avLst/>
          </a:prstGeom>
        </p:spPr>
      </p:pic>
      <p:pic>
        <p:nvPicPr>
          <p:cNvPr id="10" name="Imagem 9">
            <a:extLst>
              <a:ext uri="{FF2B5EF4-FFF2-40B4-BE49-F238E27FC236}">
                <a16:creationId xmlns:a16="http://schemas.microsoft.com/office/drawing/2014/main" id="{6F27D179-3C15-433C-A04C-D1B25F2C1F6F}"/>
              </a:ext>
            </a:extLst>
          </p:cNvPr>
          <p:cNvPicPr>
            <a:picLocks noChangeAspect="1"/>
          </p:cNvPicPr>
          <p:nvPr/>
        </p:nvPicPr>
        <p:blipFill>
          <a:blip r:embed="rId3"/>
          <a:stretch>
            <a:fillRect/>
          </a:stretch>
        </p:blipFill>
        <p:spPr>
          <a:xfrm>
            <a:off x="7486650" y="1554951"/>
            <a:ext cx="3682544" cy="4282273"/>
          </a:xfrm>
          <a:prstGeom prst="rect">
            <a:avLst/>
          </a:prstGeom>
        </p:spPr>
      </p:pic>
    </p:spTree>
    <p:extLst>
      <p:ext uri="{BB962C8B-B14F-4D97-AF65-F5344CB8AC3E}">
        <p14:creationId xmlns:p14="http://schemas.microsoft.com/office/powerpoint/2010/main" val="1756289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F902CC-3690-4FD4-A329-1B8374F4854F}"/>
              </a:ext>
            </a:extLst>
          </p:cNvPr>
          <p:cNvSpPr>
            <a:spLocks noGrp="1"/>
          </p:cNvSpPr>
          <p:nvPr>
            <p:ph type="title"/>
          </p:nvPr>
        </p:nvSpPr>
        <p:spPr>
          <a:xfrm>
            <a:off x="838200" y="1645771"/>
            <a:ext cx="10515600" cy="1009651"/>
          </a:xfrm>
        </p:spPr>
        <p:txBody>
          <a:bodyPr/>
          <a:lstStyle/>
          <a:p>
            <a:r>
              <a:rPr lang="en-US" dirty="0"/>
              <a:t>Subunit 6: </a:t>
            </a:r>
            <a:r>
              <a:rPr lang="en-US" dirty="0" err="1"/>
              <a:t>Altre</a:t>
            </a:r>
            <a:r>
              <a:rPr lang="en-US" dirty="0"/>
              <a:t> </a:t>
            </a:r>
            <a:r>
              <a:rPr lang="en-US" dirty="0" err="1"/>
              <a:t>fonti</a:t>
            </a:r>
            <a:r>
              <a:rPr lang="en-US" dirty="0"/>
              <a:t> </a:t>
            </a:r>
            <a:r>
              <a:rPr lang="en-US" dirty="0" err="1"/>
              <a:t>d'acqua</a:t>
            </a:r>
            <a:endParaRPr lang="pt-PT" dirty="0"/>
          </a:p>
        </p:txBody>
      </p:sp>
      <p:sp>
        <p:nvSpPr>
          <p:cNvPr id="3" name="Marcador de Posição do Rodapé 2">
            <a:extLst>
              <a:ext uri="{FF2B5EF4-FFF2-40B4-BE49-F238E27FC236}">
                <a16:creationId xmlns:a16="http://schemas.microsoft.com/office/drawing/2014/main" id="{CFDECCC5-9268-4DDB-9827-E151048FB16A}"/>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6: </a:t>
            </a:r>
            <a:r>
              <a:rPr lang="en-GB" dirty="0"/>
              <a:t>Other sources of water</a:t>
            </a:r>
            <a:endParaRPr lang="en-US" dirty="0"/>
          </a:p>
        </p:txBody>
      </p:sp>
      <p:sp>
        <p:nvSpPr>
          <p:cNvPr id="4" name="Marcador de Posição do Número do Diapositivo 3">
            <a:extLst>
              <a:ext uri="{FF2B5EF4-FFF2-40B4-BE49-F238E27FC236}">
                <a16:creationId xmlns:a16="http://schemas.microsoft.com/office/drawing/2014/main" id="{BFFEA411-6DA5-4150-8EC8-83B844C22CA4}"/>
              </a:ext>
            </a:extLst>
          </p:cNvPr>
          <p:cNvSpPr>
            <a:spLocks noGrp="1"/>
          </p:cNvSpPr>
          <p:nvPr>
            <p:ph type="sldNum" sz="quarter" idx="11"/>
          </p:nvPr>
        </p:nvSpPr>
        <p:spPr/>
        <p:txBody>
          <a:bodyPr/>
          <a:lstStyle/>
          <a:p>
            <a:fld id="{D57F1E4F-1CFF-5643-939E-217C01CDF565}" type="slidenum">
              <a:rPr lang="it-IT" smtClean="0"/>
              <a:pPr/>
              <a:t>27</a:t>
            </a:fld>
            <a:endParaRPr lang="it-IT" dirty="0"/>
          </a:p>
        </p:txBody>
      </p:sp>
      <p:sp>
        <p:nvSpPr>
          <p:cNvPr id="7" name="Retângulo 6">
            <a:extLst>
              <a:ext uri="{FF2B5EF4-FFF2-40B4-BE49-F238E27FC236}">
                <a16:creationId xmlns:a16="http://schemas.microsoft.com/office/drawing/2014/main" id="{09104C1E-9276-41A5-91F2-0B195FF3B985}"/>
              </a:ext>
            </a:extLst>
          </p:cNvPr>
          <p:cNvSpPr/>
          <p:nvPr/>
        </p:nvSpPr>
        <p:spPr>
          <a:xfrm>
            <a:off x="838200" y="3332338"/>
            <a:ext cx="8767194" cy="646331"/>
          </a:xfrm>
          <a:prstGeom prst="rect">
            <a:avLst/>
          </a:prstGeom>
        </p:spPr>
        <p:txBody>
          <a:bodyPr wrap="square">
            <a:spAutoFit/>
          </a:bodyPr>
          <a:lstStyle/>
          <a:p>
            <a:r>
              <a:rPr lang="it-IT" dirty="0"/>
              <a:t>Ci sono altri modi per ottenere acqua dolce, oltre a quelli menzionati nel capitolo 3.
Alcuni esempi sono: desalinizzazione, riutilizzo e riciclaggio dell'acqua.</a:t>
            </a:r>
            <a:endParaRPr lang="en-US" dirty="0"/>
          </a:p>
        </p:txBody>
      </p:sp>
    </p:spTree>
    <p:extLst>
      <p:ext uri="{BB962C8B-B14F-4D97-AF65-F5344CB8AC3E}">
        <p14:creationId xmlns:p14="http://schemas.microsoft.com/office/powerpoint/2010/main" val="3165601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435DB-D186-4119-BE23-02839D22FE77}"/>
              </a:ext>
            </a:extLst>
          </p:cNvPr>
          <p:cNvSpPr>
            <a:spLocks noGrp="1"/>
          </p:cNvSpPr>
          <p:nvPr>
            <p:ph type="title"/>
          </p:nvPr>
        </p:nvSpPr>
        <p:spPr>
          <a:xfrm>
            <a:off x="838200" y="837932"/>
            <a:ext cx="10515600" cy="1009651"/>
          </a:xfrm>
        </p:spPr>
        <p:txBody>
          <a:bodyPr/>
          <a:lstStyle/>
          <a:p>
            <a:r>
              <a:rPr lang="pt-PT" dirty="0"/>
              <a:t>Altre fonti d'acqua</a:t>
            </a:r>
          </a:p>
        </p:txBody>
      </p:sp>
      <p:sp>
        <p:nvSpPr>
          <p:cNvPr id="3" name="Marcador de Posição do Rodapé 2">
            <a:extLst>
              <a:ext uri="{FF2B5EF4-FFF2-40B4-BE49-F238E27FC236}">
                <a16:creationId xmlns:a16="http://schemas.microsoft.com/office/drawing/2014/main" id="{CF9D3CAC-CB82-4EA4-9E76-36050584B07F}"/>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6: </a:t>
            </a:r>
            <a:r>
              <a:rPr lang="en-GB" dirty="0"/>
              <a:t>Other sources of water</a:t>
            </a:r>
            <a:endParaRPr lang="en-US" dirty="0"/>
          </a:p>
        </p:txBody>
      </p:sp>
      <p:sp>
        <p:nvSpPr>
          <p:cNvPr id="4" name="Marcador de Posição do Número do Diapositivo 3">
            <a:extLst>
              <a:ext uri="{FF2B5EF4-FFF2-40B4-BE49-F238E27FC236}">
                <a16:creationId xmlns:a16="http://schemas.microsoft.com/office/drawing/2014/main" id="{E240D302-88F6-4070-ADBE-997B36D88685}"/>
              </a:ext>
            </a:extLst>
          </p:cNvPr>
          <p:cNvSpPr>
            <a:spLocks noGrp="1"/>
          </p:cNvSpPr>
          <p:nvPr>
            <p:ph type="sldNum" sz="quarter" idx="11"/>
          </p:nvPr>
        </p:nvSpPr>
        <p:spPr/>
        <p:txBody>
          <a:bodyPr/>
          <a:lstStyle/>
          <a:p>
            <a:fld id="{D57F1E4F-1CFF-5643-939E-217C01CDF565}" type="slidenum">
              <a:rPr lang="it-IT" smtClean="0"/>
              <a:pPr/>
              <a:t>28</a:t>
            </a:fld>
            <a:endParaRPr lang="it-IT" dirty="0"/>
          </a:p>
        </p:txBody>
      </p:sp>
      <p:pic>
        <p:nvPicPr>
          <p:cNvPr id="9" name="Marcador de Posição do Gráfico 8">
            <a:extLst>
              <a:ext uri="{FF2B5EF4-FFF2-40B4-BE49-F238E27FC236}">
                <a16:creationId xmlns:a16="http://schemas.microsoft.com/office/drawing/2014/main" id="{552B8D1F-783B-4B5F-B49D-8B27B9DD199A}"/>
              </a:ext>
            </a:extLst>
          </p:cNvPr>
          <p:cNvPicPr>
            <a:picLocks noGrp="1" noChangeAspect="1"/>
          </p:cNvPicPr>
          <p:nvPr>
            <p:ph type="chart" sz="quarter" idx="14"/>
          </p:nvPr>
        </p:nvPicPr>
        <p:blipFill>
          <a:blip r:embed="rId2"/>
          <a:stretch>
            <a:fillRect/>
          </a:stretch>
        </p:blipFill>
        <p:spPr>
          <a:xfrm>
            <a:off x="2913605" y="3054787"/>
            <a:ext cx="6047756" cy="2792210"/>
          </a:xfrm>
          <a:prstGeom prst="rect">
            <a:avLst/>
          </a:prstGeom>
        </p:spPr>
      </p:pic>
      <p:sp>
        <p:nvSpPr>
          <p:cNvPr id="10" name="Retângulo 9">
            <a:extLst>
              <a:ext uri="{FF2B5EF4-FFF2-40B4-BE49-F238E27FC236}">
                <a16:creationId xmlns:a16="http://schemas.microsoft.com/office/drawing/2014/main" id="{0C8E9C3C-8DC1-4C37-877F-98535909D4AC}"/>
              </a:ext>
            </a:extLst>
          </p:cNvPr>
          <p:cNvSpPr/>
          <p:nvPr/>
        </p:nvSpPr>
        <p:spPr>
          <a:xfrm>
            <a:off x="838200" y="2255183"/>
            <a:ext cx="9818650" cy="646331"/>
          </a:xfrm>
          <a:prstGeom prst="rect">
            <a:avLst/>
          </a:prstGeom>
        </p:spPr>
        <p:txBody>
          <a:bodyPr wrap="none">
            <a:spAutoFit/>
          </a:bodyPr>
          <a:lstStyle/>
          <a:p>
            <a:r>
              <a:rPr lang="it-IT" sz="2000" b="1" dirty="0">
                <a:solidFill>
                  <a:schemeClr val="accent6"/>
                </a:solidFill>
              </a:rPr>
              <a:t>Desalinizzazione: </a:t>
            </a:r>
            <a:r>
              <a:rPr lang="it-IT" sz="1600" dirty="0"/>
              <a:t>è il processo di rimozione dei sali disciolti dall'acqua di mare e da altre acque con vari metodi.
I processi di desalinizzazione più comuni sono la distillazione e l'osmosi inversa.</a:t>
            </a:r>
            <a:endParaRPr lang="pt-PT" sz="1600" dirty="0"/>
          </a:p>
        </p:txBody>
      </p:sp>
      <p:sp>
        <p:nvSpPr>
          <p:cNvPr id="11" name="Retângulo 10">
            <a:extLst>
              <a:ext uri="{FF2B5EF4-FFF2-40B4-BE49-F238E27FC236}">
                <a16:creationId xmlns:a16="http://schemas.microsoft.com/office/drawing/2014/main" id="{1B7EE6C1-C399-4DDA-BA2D-01145B28B6CE}"/>
              </a:ext>
            </a:extLst>
          </p:cNvPr>
          <p:cNvSpPr/>
          <p:nvPr/>
        </p:nvSpPr>
        <p:spPr>
          <a:xfrm>
            <a:off x="2248948" y="5846997"/>
            <a:ext cx="9210870" cy="338554"/>
          </a:xfrm>
          <a:prstGeom prst="rect">
            <a:avLst/>
          </a:prstGeom>
        </p:spPr>
        <p:txBody>
          <a:bodyPr wrap="square">
            <a:spAutoFit/>
          </a:bodyPr>
          <a:lstStyle/>
          <a:p>
            <a:r>
              <a:rPr lang="it-IT" sz="1600" dirty="0"/>
              <a:t>Desalinizzazione con tecnologia ad osmosi inversa per separare le molecole d'acqua dall'acqua di mare</a:t>
            </a:r>
            <a:endParaRPr lang="pt-PT" sz="1600" dirty="0"/>
          </a:p>
        </p:txBody>
      </p:sp>
    </p:spTree>
    <p:extLst>
      <p:ext uri="{BB962C8B-B14F-4D97-AF65-F5344CB8AC3E}">
        <p14:creationId xmlns:p14="http://schemas.microsoft.com/office/powerpoint/2010/main" val="834986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435DB-D186-4119-BE23-02839D22FE77}"/>
              </a:ext>
            </a:extLst>
          </p:cNvPr>
          <p:cNvSpPr>
            <a:spLocks noGrp="1"/>
          </p:cNvSpPr>
          <p:nvPr>
            <p:ph type="title"/>
          </p:nvPr>
        </p:nvSpPr>
        <p:spPr>
          <a:xfrm>
            <a:off x="886786" y="820318"/>
            <a:ext cx="10515600" cy="1009651"/>
          </a:xfrm>
        </p:spPr>
        <p:txBody>
          <a:bodyPr/>
          <a:lstStyle/>
          <a:p>
            <a:r>
              <a:rPr lang="pt-PT" dirty="0"/>
              <a:t>Altre fonti d'acqua</a:t>
            </a:r>
          </a:p>
        </p:txBody>
      </p:sp>
      <p:sp>
        <p:nvSpPr>
          <p:cNvPr id="3" name="Marcador de Posição do Rodapé 2">
            <a:extLst>
              <a:ext uri="{FF2B5EF4-FFF2-40B4-BE49-F238E27FC236}">
                <a16:creationId xmlns:a16="http://schemas.microsoft.com/office/drawing/2014/main" id="{CF9D3CAC-CB82-4EA4-9E76-36050584B07F}"/>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6: </a:t>
            </a:r>
            <a:r>
              <a:rPr lang="en-GB" dirty="0"/>
              <a:t>Other sources of water</a:t>
            </a:r>
            <a:endParaRPr lang="en-US" dirty="0"/>
          </a:p>
        </p:txBody>
      </p:sp>
      <p:sp>
        <p:nvSpPr>
          <p:cNvPr id="4" name="Marcador de Posição do Número do Diapositivo 3">
            <a:extLst>
              <a:ext uri="{FF2B5EF4-FFF2-40B4-BE49-F238E27FC236}">
                <a16:creationId xmlns:a16="http://schemas.microsoft.com/office/drawing/2014/main" id="{E240D302-88F6-4070-ADBE-997B36D88685}"/>
              </a:ext>
            </a:extLst>
          </p:cNvPr>
          <p:cNvSpPr>
            <a:spLocks noGrp="1"/>
          </p:cNvSpPr>
          <p:nvPr>
            <p:ph type="sldNum" sz="quarter" idx="11"/>
          </p:nvPr>
        </p:nvSpPr>
        <p:spPr/>
        <p:txBody>
          <a:bodyPr/>
          <a:lstStyle/>
          <a:p>
            <a:fld id="{D57F1E4F-1CFF-5643-939E-217C01CDF565}" type="slidenum">
              <a:rPr lang="it-IT" smtClean="0"/>
              <a:pPr/>
              <a:t>29</a:t>
            </a:fld>
            <a:endParaRPr lang="it-IT" dirty="0"/>
          </a:p>
        </p:txBody>
      </p:sp>
      <p:pic>
        <p:nvPicPr>
          <p:cNvPr id="7" name="Imagem 6">
            <a:extLst>
              <a:ext uri="{FF2B5EF4-FFF2-40B4-BE49-F238E27FC236}">
                <a16:creationId xmlns:a16="http://schemas.microsoft.com/office/drawing/2014/main" id="{93AFC01B-051D-4BB4-9386-C517BDE30E70}"/>
              </a:ext>
            </a:extLst>
          </p:cNvPr>
          <p:cNvPicPr>
            <a:picLocks noChangeAspect="1"/>
          </p:cNvPicPr>
          <p:nvPr/>
        </p:nvPicPr>
        <p:blipFill>
          <a:blip r:embed="rId2"/>
          <a:stretch>
            <a:fillRect/>
          </a:stretch>
        </p:blipFill>
        <p:spPr>
          <a:xfrm>
            <a:off x="3348658" y="2655582"/>
            <a:ext cx="5243014" cy="2487384"/>
          </a:xfrm>
          <a:prstGeom prst="rect">
            <a:avLst/>
          </a:prstGeom>
        </p:spPr>
      </p:pic>
      <p:sp>
        <p:nvSpPr>
          <p:cNvPr id="8" name="Retângulo 7">
            <a:extLst>
              <a:ext uri="{FF2B5EF4-FFF2-40B4-BE49-F238E27FC236}">
                <a16:creationId xmlns:a16="http://schemas.microsoft.com/office/drawing/2014/main" id="{83074586-611F-407A-B2B5-DBCC1143DBA9}"/>
              </a:ext>
            </a:extLst>
          </p:cNvPr>
          <p:cNvSpPr/>
          <p:nvPr/>
        </p:nvSpPr>
        <p:spPr>
          <a:xfrm>
            <a:off x="838200" y="1916228"/>
            <a:ext cx="10612772" cy="646331"/>
          </a:xfrm>
          <a:prstGeom prst="rect">
            <a:avLst/>
          </a:prstGeom>
        </p:spPr>
        <p:txBody>
          <a:bodyPr wrap="square">
            <a:spAutoFit/>
          </a:bodyPr>
          <a:lstStyle/>
          <a:p>
            <a:r>
              <a:rPr lang="it-IT" dirty="0"/>
              <a:t>I sistemi di desalinizzazione possono utilizzare in modo economicamente più efficiente il potenziale delle fonti di energia rinnovabile (FER) disponibili</a:t>
            </a:r>
            <a:endParaRPr lang="pt-PT" dirty="0"/>
          </a:p>
        </p:txBody>
      </p:sp>
      <p:sp>
        <p:nvSpPr>
          <p:cNvPr id="9" name="Retângulo 8">
            <a:extLst>
              <a:ext uri="{FF2B5EF4-FFF2-40B4-BE49-F238E27FC236}">
                <a16:creationId xmlns:a16="http://schemas.microsoft.com/office/drawing/2014/main" id="{82A31AD7-F09E-4F7D-AA04-4D95A7C6FF3C}"/>
              </a:ext>
            </a:extLst>
          </p:cNvPr>
          <p:cNvSpPr/>
          <p:nvPr/>
        </p:nvSpPr>
        <p:spPr>
          <a:xfrm>
            <a:off x="3803994" y="5438790"/>
            <a:ext cx="5282600" cy="369332"/>
          </a:xfrm>
          <a:prstGeom prst="rect">
            <a:avLst/>
          </a:prstGeom>
        </p:spPr>
        <p:txBody>
          <a:bodyPr wrap="none">
            <a:spAutoFit/>
          </a:bodyPr>
          <a:lstStyle/>
          <a:p>
            <a:r>
              <a:rPr lang="it-IT" dirty="0"/>
              <a:t>Abstract grafico di una desalinizzazione guidata da FER</a:t>
            </a:r>
            <a:endParaRPr lang="pt-PT" dirty="0"/>
          </a:p>
        </p:txBody>
      </p:sp>
    </p:spTree>
    <p:extLst>
      <p:ext uri="{BB962C8B-B14F-4D97-AF65-F5344CB8AC3E}">
        <p14:creationId xmlns:p14="http://schemas.microsoft.com/office/powerpoint/2010/main" val="332856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lstStyle/>
          <a:p>
            <a:r>
              <a:rPr lang="en-GB" dirty="0" err="1"/>
              <a:t>Introduzione</a:t>
            </a:r>
            <a:endParaRPr lang="en-GB"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fontScale="62500" lnSpcReduction="20000"/>
          </a:bodyPr>
          <a:lstStyle/>
          <a:p>
            <a:pPr marL="0" indent="0" algn="just">
              <a:lnSpc>
                <a:spcPct val="115000"/>
              </a:lnSpc>
              <a:spcAft>
                <a:spcPts val="0"/>
              </a:spcAft>
              <a:buNone/>
            </a:pPr>
            <a:r>
              <a:rPr lang="it-IT" dirty="0">
                <a:solidFill>
                  <a:srgbClr val="000000"/>
                </a:solidFill>
                <a:latin typeface="Calibri" panose="020F0502020204030204" pitchFamily="34" charset="0"/>
                <a:ea typeface="Calibri" panose="020F0502020204030204" pitchFamily="34" charset="0"/>
                <a:cs typeface="Open Sans"/>
              </a:rPr>
              <a:t>L'obiettivo di questa UBA è quello di sviluppare una buona gestione delle risorse idriche esistenti, nonché di individuare le modalità di utilizzo di tutte le possibili fonti idriche disponibili per l'agricoltura e il consumo umano. Allo stesso tempo, si otterrà anche come utilizzare l'acqua residua utilizzata in agricoltura per possibili usi.</a:t>
            </a:r>
          </a:p>
          <a:p>
            <a:pPr marL="0" indent="0" algn="just">
              <a:lnSpc>
                <a:spcPct val="115000"/>
              </a:lnSpc>
              <a:spcAft>
                <a:spcPts val="0"/>
              </a:spcAft>
              <a:buNone/>
            </a:pPr>
            <a:r>
              <a:rPr lang="it-IT" dirty="0">
                <a:solidFill>
                  <a:srgbClr val="000000"/>
                </a:solidFill>
                <a:latin typeface="Calibri" panose="020F0502020204030204" pitchFamily="34" charset="0"/>
                <a:ea typeface="Calibri" panose="020F0502020204030204" pitchFamily="34" charset="0"/>
                <a:cs typeface="Open Sans"/>
              </a:rPr>
              <a:t>Al termine della LU gli studenti dovranno essere in grado di raggiungere i seguenti obiettivi formativi:</a:t>
            </a:r>
          </a:p>
          <a:p>
            <a:pPr marL="0" indent="0" algn="just">
              <a:lnSpc>
                <a:spcPct val="115000"/>
              </a:lnSpc>
              <a:spcAft>
                <a:spcPts val="0"/>
              </a:spcAft>
              <a:buNone/>
            </a:pPr>
            <a:r>
              <a:rPr lang="en-GB" b="1" dirty="0" err="1">
                <a:solidFill>
                  <a:schemeClr val="accent6"/>
                </a:solidFill>
                <a:latin typeface="Calibri" panose="020F0502020204030204" pitchFamily="34" charset="0"/>
                <a:ea typeface="Calibri" panose="020F0502020204030204" pitchFamily="34" charset="0"/>
                <a:cs typeface="Open Sans"/>
              </a:rPr>
              <a:t>Conoscenza</a:t>
            </a:r>
            <a:endParaRPr lang="en-GB" b="1" dirty="0">
              <a:solidFill>
                <a:schemeClr val="accent6"/>
              </a:solidFill>
              <a:latin typeface="Calibri" panose="020F0502020204030204" pitchFamily="34" charset="0"/>
              <a:ea typeface="Calibri" panose="020F0502020204030204" pitchFamily="34" charset="0"/>
              <a:cs typeface="Open Sans"/>
            </a:endParaRPr>
          </a:p>
          <a:p>
            <a:pPr marL="0" indent="0" algn="just">
              <a:lnSpc>
                <a:spcPct val="115000"/>
              </a:lnSpc>
              <a:spcAft>
                <a:spcPts val="0"/>
              </a:spcAft>
              <a:buNone/>
            </a:pPr>
            <a:r>
              <a:rPr lang="it-IT" dirty="0">
                <a:solidFill>
                  <a:srgbClr val="000000"/>
                </a:solidFill>
                <a:latin typeface="Minion Pro"/>
              </a:rPr>
              <a:t>Identificare le diverse fonti d'acqua</a:t>
            </a:r>
          </a:p>
          <a:p>
            <a:pPr marL="0" indent="0" algn="just">
              <a:lnSpc>
                <a:spcPct val="115000"/>
              </a:lnSpc>
              <a:spcAft>
                <a:spcPts val="0"/>
              </a:spcAft>
              <a:buNone/>
            </a:pPr>
            <a:r>
              <a:rPr lang="en-GB" dirty="0" err="1">
                <a:solidFill>
                  <a:srgbClr val="000000"/>
                </a:solidFill>
                <a:latin typeface="Minion Pro"/>
              </a:rPr>
              <a:t>Identificare</a:t>
            </a:r>
            <a:r>
              <a:rPr lang="en-GB" dirty="0">
                <a:solidFill>
                  <a:srgbClr val="000000"/>
                </a:solidFill>
                <a:latin typeface="Minion Pro"/>
              </a:rPr>
              <a:t> </a:t>
            </a:r>
            <a:r>
              <a:rPr lang="en-GB" dirty="0" err="1">
                <a:solidFill>
                  <a:srgbClr val="000000"/>
                </a:solidFill>
                <a:latin typeface="Minion Pro"/>
              </a:rPr>
              <a:t>gli</a:t>
            </a:r>
            <a:r>
              <a:rPr lang="en-GB" dirty="0">
                <a:solidFill>
                  <a:srgbClr val="000000"/>
                </a:solidFill>
                <a:latin typeface="Minion Pro"/>
              </a:rPr>
              <a:t> </a:t>
            </a:r>
            <a:r>
              <a:rPr lang="en-GB" dirty="0" err="1">
                <a:solidFill>
                  <a:srgbClr val="000000"/>
                </a:solidFill>
                <a:latin typeface="Minion Pro"/>
              </a:rPr>
              <a:t>usi</a:t>
            </a:r>
            <a:r>
              <a:rPr lang="en-GB" dirty="0">
                <a:solidFill>
                  <a:srgbClr val="000000"/>
                </a:solidFill>
                <a:latin typeface="Minion Pro"/>
              </a:rPr>
              <a:t> </a:t>
            </a:r>
            <a:r>
              <a:rPr lang="en-GB" dirty="0" err="1">
                <a:solidFill>
                  <a:srgbClr val="000000"/>
                </a:solidFill>
                <a:latin typeface="Minion Pro"/>
              </a:rPr>
              <a:t>dell'acqua</a:t>
            </a:r>
            <a:r>
              <a:rPr lang="en-GB" dirty="0">
                <a:solidFill>
                  <a:srgbClr val="000000"/>
                </a:solidFill>
                <a:latin typeface="Minion Pro"/>
              </a:rPr>
              <a:t>.</a:t>
            </a:r>
          </a:p>
          <a:p>
            <a:pPr marL="0" indent="0" algn="just">
              <a:lnSpc>
                <a:spcPct val="115000"/>
              </a:lnSpc>
              <a:spcAft>
                <a:spcPts val="0"/>
              </a:spcAft>
              <a:buNone/>
            </a:pPr>
            <a:r>
              <a:rPr lang="en-GB" b="1" dirty="0">
                <a:solidFill>
                  <a:schemeClr val="accent6"/>
                </a:solidFill>
                <a:latin typeface="Calibri" panose="020F0502020204030204" pitchFamily="34" charset="0"/>
                <a:ea typeface="Calibri" panose="020F0502020204030204" pitchFamily="34" charset="0"/>
                <a:cs typeface="Open Sans"/>
              </a:rPr>
              <a:t>Skills</a:t>
            </a:r>
            <a:r>
              <a:rPr lang="en-GB" b="1" dirty="0">
                <a:solidFill>
                  <a:srgbClr val="000000"/>
                </a:solidFill>
                <a:latin typeface="Calibri" panose="020F0502020204030204" pitchFamily="34" charset="0"/>
                <a:ea typeface="Calibri" panose="020F0502020204030204" pitchFamily="34" charset="0"/>
                <a:cs typeface="Open Sans"/>
              </a:rPr>
              <a:t> </a:t>
            </a:r>
            <a:endParaRPr lang="pt-PT" dirty="0">
              <a:solidFill>
                <a:srgbClr val="000000"/>
              </a:solidFill>
              <a:latin typeface="Minion Pro"/>
              <a:ea typeface="Times New Roman" panose="02020603050405020304" pitchFamily="18" charset="0"/>
              <a:cs typeface="Open Sans"/>
            </a:endParaRPr>
          </a:p>
          <a:p>
            <a:pPr algn="just">
              <a:lnSpc>
                <a:spcPct val="115000"/>
              </a:lnSpc>
              <a:spcAft>
                <a:spcPts val="0"/>
              </a:spcAft>
              <a:buClr>
                <a:schemeClr val="accent6"/>
              </a:buClr>
            </a:pPr>
            <a:r>
              <a:rPr lang="it-IT" dirty="0">
                <a:solidFill>
                  <a:srgbClr val="000000"/>
                </a:solidFill>
                <a:latin typeface="Calibri" panose="020F0502020204030204" pitchFamily="34" charset="0"/>
                <a:ea typeface="Calibri" panose="020F0502020204030204" pitchFamily="34" charset="0"/>
                <a:cs typeface="Open Sans"/>
              </a:rPr>
              <a:t>Possibilità di riutilizzare l'acqua di diversa provenienza</a:t>
            </a:r>
          </a:p>
          <a:p>
            <a:pPr algn="just">
              <a:lnSpc>
                <a:spcPct val="115000"/>
              </a:lnSpc>
              <a:spcAft>
                <a:spcPts val="0"/>
              </a:spcAft>
              <a:buClr>
                <a:schemeClr val="accent6"/>
              </a:buClr>
            </a:pPr>
            <a:r>
              <a:rPr lang="en-GB" dirty="0" err="1">
                <a:solidFill>
                  <a:srgbClr val="000000"/>
                </a:solidFill>
                <a:latin typeface="Calibri" panose="020F0502020204030204" pitchFamily="34" charset="0"/>
                <a:ea typeface="Calibri" panose="020F0502020204030204" pitchFamily="34" charset="0"/>
                <a:cs typeface="Open Sans"/>
              </a:rPr>
              <a:t>Controllo</a:t>
            </a:r>
            <a:r>
              <a:rPr lang="en-GB" dirty="0">
                <a:solidFill>
                  <a:srgbClr val="000000"/>
                </a:solidFill>
                <a:latin typeface="Calibri" panose="020F0502020204030204" pitchFamily="34" charset="0"/>
                <a:ea typeface="Calibri" panose="020F0502020204030204" pitchFamily="34" charset="0"/>
                <a:cs typeface="Open Sans"/>
              </a:rPr>
              <a:t> e </a:t>
            </a:r>
            <a:r>
              <a:rPr lang="en-GB" dirty="0" err="1">
                <a:solidFill>
                  <a:srgbClr val="000000"/>
                </a:solidFill>
                <a:latin typeface="Calibri" panose="020F0502020204030204" pitchFamily="34" charset="0"/>
                <a:ea typeface="Calibri" panose="020F0502020204030204" pitchFamily="34" charset="0"/>
                <a:cs typeface="Open Sans"/>
              </a:rPr>
              <a:t>monitoraggio</a:t>
            </a:r>
            <a:r>
              <a:rPr lang="en-GB" dirty="0">
                <a:solidFill>
                  <a:srgbClr val="000000"/>
                </a:solidFill>
                <a:latin typeface="Calibri" panose="020F0502020204030204" pitchFamily="34" charset="0"/>
                <a:ea typeface="Calibri" panose="020F0502020204030204" pitchFamily="34" charset="0"/>
                <a:cs typeface="Open Sans"/>
              </a:rPr>
              <a:t> </a:t>
            </a:r>
            <a:r>
              <a:rPr lang="en-GB" dirty="0" err="1">
                <a:solidFill>
                  <a:srgbClr val="000000"/>
                </a:solidFill>
                <a:latin typeface="Calibri" panose="020F0502020204030204" pitchFamily="34" charset="0"/>
                <a:ea typeface="Calibri" panose="020F0502020204030204" pitchFamily="34" charset="0"/>
                <a:cs typeface="Open Sans"/>
              </a:rPr>
              <a:t>dell'acqua</a:t>
            </a:r>
            <a:r>
              <a:rPr lang="en-GB" dirty="0">
                <a:solidFill>
                  <a:srgbClr val="000000"/>
                </a:solidFill>
                <a:latin typeface="Calibri" panose="020F0502020204030204" pitchFamily="34" charset="0"/>
                <a:ea typeface="Calibri" panose="020F0502020204030204" pitchFamily="34" charset="0"/>
                <a:cs typeface="Open Sans"/>
              </a:rPr>
              <a:t>.</a:t>
            </a:r>
          </a:p>
          <a:p>
            <a:pPr algn="just">
              <a:lnSpc>
                <a:spcPct val="115000"/>
              </a:lnSpc>
              <a:spcAft>
                <a:spcPts val="0"/>
              </a:spcAft>
              <a:buClr>
                <a:schemeClr val="accent6"/>
              </a:buClr>
            </a:pPr>
            <a:r>
              <a:rPr lang="en-GB" b="1" dirty="0" err="1">
                <a:solidFill>
                  <a:schemeClr val="accent6"/>
                </a:solidFill>
                <a:latin typeface="Calibri" panose="020F0502020204030204" pitchFamily="34" charset="0"/>
                <a:ea typeface="Calibri" panose="020F0502020204030204" pitchFamily="34" charset="0"/>
                <a:cs typeface="Open Sans"/>
              </a:rPr>
              <a:t>Competenze</a:t>
            </a:r>
            <a:endParaRPr lang="pt-PT" dirty="0">
              <a:solidFill>
                <a:schemeClr val="accent6"/>
              </a:solidFill>
              <a:latin typeface="Minion Pro"/>
              <a:ea typeface="Times New Roman" panose="02020603050405020304" pitchFamily="18" charset="0"/>
              <a:cs typeface="Open Sans"/>
            </a:endParaRPr>
          </a:p>
          <a:p>
            <a:pPr algn="just">
              <a:lnSpc>
                <a:spcPct val="115000"/>
              </a:lnSpc>
              <a:spcAft>
                <a:spcPts val="0"/>
              </a:spcAft>
              <a:buClr>
                <a:schemeClr val="accent6"/>
              </a:buClr>
            </a:pPr>
            <a:r>
              <a:rPr lang="it-IT" dirty="0">
                <a:solidFill>
                  <a:srgbClr val="000000"/>
                </a:solidFill>
                <a:latin typeface="Calibri" panose="020F0502020204030204" pitchFamily="34" charset="0"/>
                <a:ea typeface="Calibri" panose="020F0502020204030204" pitchFamily="34" charset="0"/>
                <a:cs typeface="Open Sans"/>
              </a:rPr>
              <a:t>Migliore sensibilità all'uso e allo spreco di acqua</a:t>
            </a:r>
          </a:p>
          <a:p>
            <a:pPr algn="just">
              <a:lnSpc>
                <a:spcPct val="115000"/>
              </a:lnSpc>
              <a:spcAft>
                <a:spcPts val="0"/>
              </a:spcAft>
              <a:buClr>
                <a:schemeClr val="accent6"/>
              </a:buClr>
            </a:pPr>
            <a:r>
              <a:rPr lang="it-IT" dirty="0">
                <a:solidFill>
                  <a:srgbClr val="000000"/>
                </a:solidFill>
                <a:latin typeface="Calibri" panose="020F0502020204030204" pitchFamily="34" charset="0"/>
                <a:ea typeface="Calibri" panose="020F0502020204030204" pitchFamily="34" charset="0"/>
                <a:cs typeface="Open Sans"/>
              </a:rPr>
              <a:t>Migliore comprensione della nozione di valore dell'acqua e della sua qualità</a:t>
            </a:r>
            <a:r>
              <a:rPr lang="en-GB" dirty="0">
                <a:solidFill>
                  <a:srgbClr val="000000"/>
                </a:solidFill>
                <a:latin typeface="Calibri" panose="020F0502020204030204" pitchFamily="34" charset="0"/>
                <a:ea typeface="Calibri" panose="020F0502020204030204" pitchFamily="34" charset="0"/>
                <a:cs typeface="Open Sans"/>
              </a:rPr>
              <a:t>.         </a:t>
            </a:r>
            <a:endParaRPr lang="pt-PT" dirty="0">
              <a:solidFill>
                <a:srgbClr val="000000"/>
              </a:solidFill>
              <a:latin typeface="Minion Pro"/>
              <a:ea typeface="Times New Roman" panose="02020603050405020304" pitchFamily="18" charset="0"/>
              <a:cs typeface="Open Sans"/>
            </a:endParaRPr>
          </a:p>
          <a:p>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endParaRPr lang="en-US"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435DB-D186-4119-BE23-02839D22FE77}"/>
              </a:ext>
            </a:extLst>
          </p:cNvPr>
          <p:cNvSpPr>
            <a:spLocks noGrp="1"/>
          </p:cNvSpPr>
          <p:nvPr>
            <p:ph type="title"/>
          </p:nvPr>
        </p:nvSpPr>
        <p:spPr>
          <a:xfrm>
            <a:off x="838200" y="1005599"/>
            <a:ext cx="10515600" cy="836792"/>
          </a:xfrm>
        </p:spPr>
        <p:txBody>
          <a:bodyPr/>
          <a:lstStyle/>
          <a:p>
            <a:r>
              <a:rPr lang="pt-PT" dirty="0"/>
              <a:t>Altre fonti d'acqua</a:t>
            </a:r>
          </a:p>
        </p:txBody>
      </p:sp>
      <p:sp>
        <p:nvSpPr>
          <p:cNvPr id="3" name="Marcador de Posição do Rodapé 2">
            <a:extLst>
              <a:ext uri="{FF2B5EF4-FFF2-40B4-BE49-F238E27FC236}">
                <a16:creationId xmlns:a16="http://schemas.microsoft.com/office/drawing/2014/main" id="{CF9D3CAC-CB82-4EA4-9E76-36050584B07F}"/>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 Subunit 6: </a:t>
            </a:r>
            <a:r>
              <a:rPr lang="en-GB" dirty="0"/>
              <a:t>Other sources of water</a:t>
            </a:r>
            <a:endParaRPr lang="en-US" dirty="0"/>
          </a:p>
        </p:txBody>
      </p:sp>
      <p:sp>
        <p:nvSpPr>
          <p:cNvPr id="4" name="Marcador de Posição do Número do Diapositivo 3">
            <a:extLst>
              <a:ext uri="{FF2B5EF4-FFF2-40B4-BE49-F238E27FC236}">
                <a16:creationId xmlns:a16="http://schemas.microsoft.com/office/drawing/2014/main" id="{E240D302-88F6-4070-ADBE-997B36D88685}"/>
              </a:ext>
            </a:extLst>
          </p:cNvPr>
          <p:cNvSpPr>
            <a:spLocks noGrp="1"/>
          </p:cNvSpPr>
          <p:nvPr>
            <p:ph type="sldNum" sz="quarter" idx="11"/>
          </p:nvPr>
        </p:nvSpPr>
        <p:spPr/>
        <p:txBody>
          <a:bodyPr/>
          <a:lstStyle/>
          <a:p>
            <a:fld id="{D57F1E4F-1CFF-5643-939E-217C01CDF565}" type="slidenum">
              <a:rPr lang="it-IT" smtClean="0"/>
              <a:pPr/>
              <a:t>30</a:t>
            </a:fld>
            <a:endParaRPr lang="it-IT" dirty="0"/>
          </a:p>
        </p:txBody>
      </p:sp>
      <p:sp>
        <p:nvSpPr>
          <p:cNvPr id="7" name="Retângulo 6">
            <a:extLst>
              <a:ext uri="{FF2B5EF4-FFF2-40B4-BE49-F238E27FC236}">
                <a16:creationId xmlns:a16="http://schemas.microsoft.com/office/drawing/2014/main" id="{C714C02A-B79A-4077-A90C-9037A4B104D0}"/>
              </a:ext>
            </a:extLst>
          </p:cNvPr>
          <p:cNvSpPr/>
          <p:nvPr/>
        </p:nvSpPr>
        <p:spPr>
          <a:xfrm>
            <a:off x="838199" y="1938707"/>
            <a:ext cx="3797553" cy="2308324"/>
          </a:xfrm>
          <a:prstGeom prst="rect">
            <a:avLst/>
          </a:prstGeom>
        </p:spPr>
        <p:txBody>
          <a:bodyPr wrap="square">
            <a:spAutoFit/>
          </a:bodyPr>
          <a:lstStyle/>
          <a:p>
            <a:pPr algn="just"/>
            <a:r>
              <a:rPr lang="en-GB" sz="1600" b="1" dirty="0" err="1">
                <a:solidFill>
                  <a:schemeClr val="accent6"/>
                </a:solidFill>
              </a:rPr>
              <a:t>Riutilizzo</a:t>
            </a:r>
            <a:r>
              <a:rPr lang="en-GB" sz="1600" b="1" dirty="0">
                <a:solidFill>
                  <a:schemeClr val="accent6"/>
                </a:solidFill>
              </a:rPr>
              <a:t> </a:t>
            </a:r>
            <a:r>
              <a:rPr lang="en-GB" sz="1600" b="1" dirty="0" err="1">
                <a:solidFill>
                  <a:schemeClr val="accent6"/>
                </a:solidFill>
              </a:rPr>
              <a:t>dell'acqua</a:t>
            </a:r>
            <a:r>
              <a:rPr lang="en-GB" sz="1600" b="1" dirty="0">
                <a:solidFill>
                  <a:schemeClr val="accent6"/>
                </a:solidFill>
              </a:rPr>
              <a:t> </a:t>
            </a:r>
            <a:r>
              <a:rPr lang="it-IT" sz="1600" dirty="0"/>
              <a:t>si riferisce al processo mediante il quale le acque reflue vengono recuperate da una varietà di fonti e trattate secondo uno standard appropriato per un secondo scopo. Qualsiasi tipo di acque reflue (domestiche, municipali o industriali) può essere preso in considerazione per il riutilizzo e, a seconda della sua qualità, può essere utilizzato per diversi scopi secondari.</a:t>
            </a:r>
            <a:endParaRPr lang="pt-PT" sz="1600" dirty="0"/>
          </a:p>
        </p:txBody>
      </p:sp>
      <p:pic>
        <p:nvPicPr>
          <p:cNvPr id="9" name="Imagem 8">
            <a:extLst>
              <a:ext uri="{FF2B5EF4-FFF2-40B4-BE49-F238E27FC236}">
                <a16:creationId xmlns:a16="http://schemas.microsoft.com/office/drawing/2014/main" id="{24771178-843C-41E4-B6BE-718D8BF4A100}"/>
              </a:ext>
            </a:extLst>
          </p:cNvPr>
          <p:cNvPicPr>
            <a:picLocks noChangeAspect="1"/>
          </p:cNvPicPr>
          <p:nvPr/>
        </p:nvPicPr>
        <p:blipFill>
          <a:blip r:embed="rId2"/>
          <a:stretch>
            <a:fillRect/>
          </a:stretch>
        </p:blipFill>
        <p:spPr>
          <a:xfrm>
            <a:off x="5127770" y="1765848"/>
            <a:ext cx="6226029" cy="4280395"/>
          </a:xfrm>
          <a:prstGeom prst="rect">
            <a:avLst/>
          </a:prstGeom>
        </p:spPr>
      </p:pic>
      <p:sp>
        <p:nvSpPr>
          <p:cNvPr id="12" name="Retângulo 11">
            <a:extLst>
              <a:ext uri="{FF2B5EF4-FFF2-40B4-BE49-F238E27FC236}">
                <a16:creationId xmlns:a16="http://schemas.microsoft.com/office/drawing/2014/main" id="{06012D76-FE0F-4EFC-A91D-3C60EBA95794}"/>
              </a:ext>
            </a:extLst>
          </p:cNvPr>
          <p:cNvSpPr/>
          <p:nvPr/>
        </p:nvSpPr>
        <p:spPr>
          <a:xfrm>
            <a:off x="838199" y="4458123"/>
            <a:ext cx="3797553" cy="1569660"/>
          </a:xfrm>
          <a:prstGeom prst="rect">
            <a:avLst/>
          </a:prstGeom>
        </p:spPr>
        <p:txBody>
          <a:bodyPr wrap="square">
            <a:spAutoFit/>
          </a:bodyPr>
          <a:lstStyle/>
          <a:p>
            <a:pPr algn="just"/>
            <a:r>
              <a:rPr lang="en-US" sz="1600" b="1" dirty="0" err="1">
                <a:solidFill>
                  <a:schemeClr val="accent6"/>
                </a:solidFill>
              </a:rPr>
              <a:t>Riciclo</a:t>
            </a:r>
            <a:r>
              <a:rPr lang="en-US" sz="1600" b="1" dirty="0">
                <a:solidFill>
                  <a:schemeClr val="accent6"/>
                </a:solidFill>
              </a:rPr>
              <a:t> </a:t>
            </a:r>
            <a:r>
              <a:rPr lang="en-US" sz="1600" b="1" dirty="0" err="1">
                <a:solidFill>
                  <a:schemeClr val="accent6"/>
                </a:solidFill>
              </a:rPr>
              <a:t>dell'acqua</a:t>
            </a:r>
            <a:r>
              <a:rPr lang="en-US" sz="1600" b="1" dirty="0">
                <a:solidFill>
                  <a:schemeClr val="accent6"/>
                </a:solidFill>
              </a:rPr>
              <a:t> </a:t>
            </a:r>
            <a:r>
              <a:rPr lang="it-IT" sz="1600" dirty="0"/>
              <a:t>sta riutilizzando le acque reflue trattate per scopi benefici come l'irrigazione agricola e paesaggistica, i processi industriali, lo sciacquone dei servizi igienici e il rifornimento di un bacino idrico sotterraneo.</a:t>
            </a:r>
            <a:endParaRPr lang="pt-PT" sz="1600" dirty="0"/>
          </a:p>
        </p:txBody>
      </p:sp>
    </p:spTree>
    <p:extLst>
      <p:ext uri="{BB962C8B-B14F-4D97-AF65-F5344CB8AC3E}">
        <p14:creationId xmlns:p14="http://schemas.microsoft.com/office/powerpoint/2010/main" val="2663473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435DB-D186-4119-BE23-02839D22FE77}"/>
              </a:ext>
            </a:extLst>
          </p:cNvPr>
          <p:cNvSpPr>
            <a:spLocks noGrp="1"/>
          </p:cNvSpPr>
          <p:nvPr>
            <p:ph type="title"/>
          </p:nvPr>
        </p:nvSpPr>
        <p:spPr>
          <a:xfrm>
            <a:off x="838200" y="1125654"/>
            <a:ext cx="10515600" cy="1009651"/>
          </a:xfrm>
        </p:spPr>
        <p:txBody>
          <a:bodyPr/>
          <a:lstStyle/>
          <a:p>
            <a:r>
              <a:rPr lang="pt-PT" dirty="0"/>
              <a:t>Conclusione</a:t>
            </a:r>
          </a:p>
        </p:txBody>
      </p:sp>
      <p:sp>
        <p:nvSpPr>
          <p:cNvPr id="3" name="Marcador de Posição do Rodapé 2">
            <a:extLst>
              <a:ext uri="{FF2B5EF4-FFF2-40B4-BE49-F238E27FC236}">
                <a16:creationId xmlns:a16="http://schemas.microsoft.com/office/drawing/2014/main" id="{CF9D3CAC-CB82-4EA4-9E76-36050584B07F}"/>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endParaRPr lang="en-US" dirty="0"/>
          </a:p>
        </p:txBody>
      </p:sp>
      <p:sp>
        <p:nvSpPr>
          <p:cNvPr id="4" name="Marcador de Posição do Número do Diapositivo 3">
            <a:extLst>
              <a:ext uri="{FF2B5EF4-FFF2-40B4-BE49-F238E27FC236}">
                <a16:creationId xmlns:a16="http://schemas.microsoft.com/office/drawing/2014/main" id="{E240D302-88F6-4070-ADBE-997B36D88685}"/>
              </a:ext>
            </a:extLst>
          </p:cNvPr>
          <p:cNvSpPr>
            <a:spLocks noGrp="1"/>
          </p:cNvSpPr>
          <p:nvPr>
            <p:ph type="sldNum" sz="quarter" idx="11"/>
          </p:nvPr>
        </p:nvSpPr>
        <p:spPr/>
        <p:txBody>
          <a:bodyPr/>
          <a:lstStyle/>
          <a:p>
            <a:fld id="{D57F1E4F-1CFF-5643-939E-217C01CDF565}" type="slidenum">
              <a:rPr lang="it-IT" smtClean="0"/>
              <a:pPr/>
              <a:t>31</a:t>
            </a:fld>
            <a:endParaRPr lang="it-IT" dirty="0"/>
          </a:p>
        </p:txBody>
      </p:sp>
      <p:sp>
        <p:nvSpPr>
          <p:cNvPr id="7" name="Retângulo 6">
            <a:extLst>
              <a:ext uri="{FF2B5EF4-FFF2-40B4-BE49-F238E27FC236}">
                <a16:creationId xmlns:a16="http://schemas.microsoft.com/office/drawing/2014/main" id="{5B66029A-A344-4403-B0D5-117B47C837C9}"/>
              </a:ext>
            </a:extLst>
          </p:cNvPr>
          <p:cNvSpPr/>
          <p:nvPr/>
        </p:nvSpPr>
        <p:spPr>
          <a:xfrm>
            <a:off x="902865" y="2215816"/>
            <a:ext cx="10386269" cy="3847207"/>
          </a:xfrm>
          <a:prstGeom prst="rect">
            <a:avLst/>
          </a:prstGeom>
        </p:spPr>
        <p:txBody>
          <a:bodyPr wrap="square">
            <a:spAutoFit/>
          </a:bodyPr>
          <a:lstStyle/>
          <a:p>
            <a:pPr algn="just">
              <a:spcAft>
                <a:spcPts val="600"/>
              </a:spcAft>
            </a:pPr>
            <a:r>
              <a:rPr lang="it-IT" sz="1600" dirty="0"/>
              <a:t>Il nesso</a:t>
            </a:r>
            <a:r>
              <a:rPr lang="it-IT" sz="1600" dirty="0">
                <a:solidFill>
                  <a:schemeClr val="accent6">
                    <a:lumMod val="60000"/>
                    <a:lumOff val="40000"/>
                  </a:schemeClr>
                </a:solidFill>
              </a:rPr>
              <a:t> </a:t>
            </a:r>
            <a:r>
              <a:rPr lang="it-IT" sz="1600" b="1" dirty="0">
                <a:solidFill>
                  <a:schemeClr val="accent6">
                    <a:lumMod val="60000"/>
                    <a:lumOff val="40000"/>
                  </a:schemeClr>
                </a:solidFill>
              </a:rPr>
              <a:t>Acqua, Energia e Cibo (WEF) </a:t>
            </a:r>
            <a:r>
              <a:rPr lang="it-IT" sz="1600" dirty="0"/>
              <a:t>è un approccio che mira a garantire l'accesso all'acqua, all'energia e al cibo per tutti, rafforzando le sinergie e riducendo i compromessi tra questi settori. Il nesso del WEF è un concetto fondamentale nel contesto dello sviluppo sostenibile, in quanto riconosce l'interdipendenza di queste tre risorse e la necessità di una gestione integrata.
Sebbene negli ultimi 20 anni 6 miliardi di persone abbiano avuto accesso all'acqua potabile migliorata, c'è ancora un alto tasso di mortalità infantile legato alla scarsità di acqua pulita e, in totale, ci sono circa 829.000 morti a causa dell'acqua non sicura. 
Alla luce di tutto ciò, è importante non solo valorizzare e preservare tutta l'acqua dolce accessibile che ancora abbiamo, utilizzando tecniche e gestioni, sia agricole che industriali, che permettano di ridurre l'uso dell'acqua.
Allo stesso tempo, il riutilizzo delle acque reflue e la desalinizzazione dell'acqua oceanica sono due metodi importanti per garantire un approvvigionamento sostenibile di acqua dolce.  Adottando queste pratiche sostenibili, possiamo garantire che le risorse di acqua dolce siano utilizzate in modo efficiente ed equo, riducendo al minimo gli impatti ambientali negativi.
In questa UB sono state fornite informazioni sui vari modi in cui l'acqua può essere trovata sul pianeta Terra, ma anche informazioni che possono aiutare a fare un uso più razionale ed ecologico dell'acqua.</a:t>
            </a:r>
            <a:endParaRPr lang="en-US" sz="1600" dirty="0"/>
          </a:p>
        </p:txBody>
      </p:sp>
    </p:spTree>
    <p:extLst>
      <p:ext uri="{BB962C8B-B14F-4D97-AF65-F5344CB8AC3E}">
        <p14:creationId xmlns:p14="http://schemas.microsoft.com/office/powerpoint/2010/main" val="3347076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838200" y="1301822"/>
            <a:ext cx="10515600" cy="1009651"/>
          </a:xfrm>
        </p:spPr>
        <p:txBody>
          <a:bodyPr>
            <a:normAutofit fontScale="90000"/>
          </a:bodyPr>
          <a:lstStyle/>
          <a:p>
            <a:r>
              <a:rPr lang="en-US" dirty="0"/>
              <a:t>Subunit 1: </a:t>
            </a:r>
            <a:r>
              <a:rPr lang="it-IT" dirty="0"/>
              <a:t>Sicurezza idrica, energetica e alimentare. Generalità</a:t>
            </a:r>
            <a:endParaRPr lang="en-GB"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idx="1"/>
          </p:nvPr>
        </p:nvSpPr>
        <p:spPr>
          <a:xfrm>
            <a:off x="838200" y="3016103"/>
            <a:ext cx="10515600" cy="2332140"/>
          </a:xfrm>
        </p:spPr>
        <p:txBody>
          <a:bodyPr>
            <a:normAutofit/>
          </a:bodyPr>
          <a:lstStyle/>
          <a:p>
            <a:pPr lvl="0" algn="just">
              <a:buClr>
                <a:schemeClr val="accent6"/>
              </a:buClr>
            </a:pPr>
            <a:r>
              <a:rPr lang="it-IT" dirty="0">
                <a:solidFill>
                  <a:schemeClr val="tx1"/>
                </a:solidFill>
              </a:rPr>
              <a:t>L'importanza dell'acqua non va considerata isolatamente, ma in una prospettiva integrale, considerando cioè la sua interrelazione con il clima e con i sistemi biofisici e socioeconomici.</a:t>
            </a:r>
          </a:p>
          <a:p>
            <a:pPr lvl="0" algn="just">
              <a:buClr>
                <a:schemeClr val="accent6"/>
              </a:buClr>
            </a:pPr>
            <a:r>
              <a:rPr lang="it-IT" dirty="0">
                <a:solidFill>
                  <a:schemeClr val="tx1"/>
                </a:solidFill>
              </a:rPr>
              <a:t>I sistemi idrici, energetici e alimentari sono strettamente interconnessi. Queste interconnessioni si intensificano con l'aumento della domanda di risorse con la crescita della popolazione e il cambiamento dei modelli di consumo</a:t>
            </a:r>
            <a:r>
              <a:rPr lang="en-GB" dirty="0">
                <a:solidFill>
                  <a:schemeClr val="tx1"/>
                </a:solidFill>
              </a:rPr>
              <a:t>.</a:t>
            </a:r>
            <a:endParaRPr lang="pt-PT" dirty="0">
              <a:solidFill>
                <a:schemeClr val="tx1"/>
              </a:solidFill>
            </a:endParaRPr>
          </a:p>
        </p:txBody>
      </p:sp>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US" b="1" dirty="0"/>
              <a:t>Subunit 1: </a:t>
            </a:r>
            <a:r>
              <a:rPr lang="en-US" dirty="0"/>
              <a:t>Water, energy and food security. General information</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94512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3C9EB9-BB74-41D7-A72E-03D505B3731F}"/>
              </a:ext>
            </a:extLst>
          </p:cNvPr>
          <p:cNvSpPr>
            <a:spLocks noGrp="1"/>
          </p:cNvSpPr>
          <p:nvPr>
            <p:ph type="title"/>
          </p:nvPr>
        </p:nvSpPr>
        <p:spPr>
          <a:xfrm>
            <a:off x="838200" y="838899"/>
            <a:ext cx="10058400" cy="807339"/>
          </a:xfrm>
        </p:spPr>
        <p:txBody>
          <a:bodyPr>
            <a:normAutofit/>
          </a:bodyPr>
          <a:lstStyle/>
          <a:p>
            <a:pPr algn="just"/>
            <a:r>
              <a:rPr lang="it-IT" sz="3600" dirty="0"/>
              <a:t>Sicurezza idrica, energetica e alimentare. Generalità</a:t>
            </a:r>
            <a:endParaRPr lang="pt-PT" sz="3600" dirty="0"/>
          </a:p>
        </p:txBody>
      </p:sp>
      <p:sp>
        <p:nvSpPr>
          <p:cNvPr id="3" name="Marcador de Posição de Conteúdo 2">
            <a:extLst>
              <a:ext uri="{FF2B5EF4-FFF2-40B4-BE49-F238E27FC236}">
                <a16:creationId xmlns:a16="http://schemas.microsoft.com/office/drawing/2014/main" id="{5C050A1F-7CFE-474E-826B-EB5EACDA4C7B}"/>
              </a:ext>
            </a:extLst>
          </p:cNvPr>
          <p:cNvSpPr>
            <a:spLocks noGrp="1"/>
          </p:cNvSpPr>
          <p:nvPr>
            <p:ph idx="1"/>
          </p:nvPr>
        </p:nvSpPr>
        <p:spPr/>
        <p:txBody>
          <a:bodyPr>
            <a:normAutofit fontScale="62500" lnSpcReduction="20000"/>
          </a:bodyPr>
          <a:lstStyle/>
          <a:p>
            <a:pPr algn="just">
              <a:lnSpc>
                <a:spcPct val="170000"/>
              </a:lnSpc>
              <a:spcAft>
                <a:spcPts val="1200"/>
              </a:spcAft>
            </a:pPr>
            <a:r>
              <a:rPr lang="en-US" dirty="0" err="1">
                <a:solidFill>
                  <a:schemeClr val="accent6"/>
                </a:solidFill>
              </a:rPr>
              <a:t>Energia</a:t>
            </a:r>
            <a:r>
              <a:rPr lang="en-US" dirty="0">
                <a:solidFill>
                  <a:schemeClr val="accent6"/>
                </a:solidFill>
              </a:rPr>
              <a:t>: </a:t>
            </a:r>
            <a:r>
              <a:rPr lang="it-IT" dirty="0"/>
              <a:t>Gli scenari energetici a lungo termine sono diventati uno strumento essenziale per i responsabili politici per guidare la transizione verso l'energia pulita. Gli scenari energetici prodotti sono variegati, portando a un'abbondanza di intuizioni e combinazioni tecnologiche. Sono emersi studi comparativi per aiutare a comprendere le convergenze e le divergenze tra i vari scenari, fornendo compromessi per i responsabili delle decisioni e identificando informazioni chiave per i responsabili politici</a:t>
            </a:r>
            <a:r>
              <a:rPr lang="en-US" dirty="0"/>
              <a:t>.</a:t>
            </a:r>
          </a:p>
          <a:p>
            <a:pPr algn="just">
              <a:lnSpc>
                <a:spcPct val="170000"/>
              </a:lnSpc>
              <a:spcAft>
                <a:spcPts val="1200"/>
              </a:spcAft>
            </a:pPr>
            <a:r>
              <a:rPr lang="en-US" dirty="0" err="1">
                <a:solidFill>
                  <a:schemeClr val="accent6"/>
                </a:solidFill>
              </a:rPr>
              <a:t>Acqua</a:t>
            </a:r>
            <a:r>
              <a:rPr lang="en-US" dirty="0">
                <a:solidFill>
                  <a:schemeClr val="accent6"/>
                </a:solidFill>
              </a:rPr>
              <a:t>: </a:t>
            </a:r>
            <a:r>
              <a:rPr lang="it-IT" dirty="0"/>
              <a:t>Il Consiglio Mondiale dell'Acqua si è impegnato in un'importante iniziativa che esamina e guarda al futuro delle nostre risorse idriche: "World Water </a:t>
            </a:r>
            <a:r>
              <a:rPr lang="it-IT" dirty="0" err="1"/>
              <a:t>Scenarios</a:t>
            </a:r>
            <a:r>
              <a:rPr lang="it-IT" dirty="0"/>
              <a:t>". Questa iniziativa mira a creare una serie di scenari diversi per creare una visibilità più chiara sul futuro delle risorse idriche entro il 2050 e sulle relative decisioni politiche che sarebbero necessarie per ciascuno di essi.</a:t>
            </a:r>
          </a:p>
          <a:p>
            <a:pPr algn="just">
              <a:lnSpc>
                <a:spcPct val="170000"/>
              </a:lnSpc>
              <a:spcAft>
                <a:spcPts val="1200"/>
              </a:spcAft>
            </a:pPr>
            <a:r>
              <a:rPr lang="en-US" dirty="0" err="1">
                <a:solidFill>
                  <a:schemeClr val="accent6"/>
                </a:solidFill>
              </a:rPr>
              <a:t>Cibo</a:t>
            </a:r>
            <a:r>
              <a:rPr lang="en-US" dirty="0">
                <a:solidFill>
                  <a:schemeClr val="accent6"/>
                </a:solidFill>
              </a:rPr>
              <a:t>: </a:t>
            </a:r>
            <a:r>
              <a:rPr lang="it-IT" dirty="0"/>
              <a:t>Gli sforzi della FAO per sostenere processi decisionali basati sull'evidenza, forniscono solide analisi qualitative e quantitative e fanno luce sulle possibili opzioni strategiche per raggiungere gli Obiettivi di Sviluppo Sostenibile di sradicare la fame, migliorare la nutrizione e garantire la sostenibilità economica, sociale e ambientale dei sistemi alimentari e agricoli.</a:t>
            </a:r>
            <a:endParaRPr lang="pt-PT" dirty="0"/>
          </a:p>
        </p:txBody>
      </p:sp>
      <p:sp>
        <p:nvSpPr>
          <p:cNvPr id="4" name="Marcador de Posição do Rodapé 3">
            <a:extLst>
              <a:ext uri="{FF2B5EF4-FFF2-40B4-BE49-F238E27FC236}">
                <a16:creationId xmlns:a16="http://schemas.microsoft.com/office/drawing/2014/main" id="{7A61E3F0-B35D-4726-892E-B017D006CC1E}"/>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US" b="1" dirty="0"/>
              <a:t>Subunit 1: </a:t>
            </a:r>
            <a:r>
              <a:rPr lang="en-US" dirty="0"/>
              <a:t>Water, energy and food security. General information</a:t>
            </a:r>
          </a:p>
        </p:txBody>
      </p:sp>
      <p:sp>
        <p:nvSpPr>
          <p:cNvPr id="5" name="Marcador de Posição do Número do Diapositivo 4">
            <a:extLst>
              <a:ext uri="{FF2B5EF4-FFF2-40B4-BE49-F238E27FC236}">
                <a16:creationId xmlns:a16="http://schemas.microsoft.com/office/drawing/2014/main" id="{03A168EA-8B5F-4CA2-AE07-9760F87DBC0D}"/>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1399768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lstStyle/>
          <a:p>
            <a:r>
              <a:rPr lang="en-GB" b="1" dirty="0" err="1"/>
              <a:t>Usi</a:t>
            </a:r>
            <a:r>
              <a:rPr lang="en-GB" b="1" dirty="0"/>
              <a:t> e </a:t>
            </a:r>
            <a:r>
              <a:rPr lang="en-GB" b="1" dirty="0" err="1"/>
              <a:t>relazioni</a:t>
            </a:r>
            <a:endParaRPr lang="en-GB" dirty="0"/>
          </a:p>
        </p:txBody>
      </p:sp>
      <p:pic>
        <p:nvPicPr>
          <p:cNvPr id="6" name="Marcador de Posição de Conteúdo 5">
            <a:extLst>
              <a:ext uri="{FF2B5EF4-FFF2-40B4-BE49-F238E27FC236}">
                <a16:creationId xmlns:a16="http://schemas.microsoft.com/office/drawing/2014/main" id="{B8ECF264-AD43-4965-B002-691018DEFDB7}"/>
              </a:ext>
            </a:extLst>
          </p:cNvPr>
          <p:cNvPicPr>
            <a:picLocks noGrp="1" noChangeAspect="1"/>
          </p:cNvPicPr>
          <p:nvPr>
            <p:ph idx="1"/>
          </p:nvPr>
        </p:nvPicPr>
        <p:blipFill>
          <a:blip r:embed="rId2"/>
          <a:stretch>
            <a:fillRect/>
          </a:stretch>
        </p:blipFill>
        <p:spPr>
          <a:xfrm>
            <a:off x="2635894" y="1690688"/>
            <a:ext cx="6011195" cy="4108458"/>
          </a:xfrm>
          <a:prstGeom prst="rect">
            <a:avLst/>
          </a:prstGeom>
        </p:spPr>
      </p:pic>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US" b="1" dirty="0"/>
              <a:t>Subunit 1: </a:t>
            </a:r>
            <a:r>
              <a:rPr lang="en-US" dirty="0"/>
              <a:t>Water, energy and food security. General information</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7" name="Retângulo 6">
            <a:extLst>
              <a:ext uri="{FF2B5EF4-FFF2-40B4-BE49-F238E27FC236}">
                <a16:creationId xmlns:a16="http://schemas.microsoft.com/office/drawing/2014/main" id="{6B4F74CA-7030-4F2B-9AC6-6DF468263F19}"/>
              </a:ext>
            </a:extLst>
          </p:cNvPr>
          <p:cNvSpPr/>
          <p:nvPr/>
        </p:nvSpPr>
        <p:spPr>
          <a:xfrm>
            <a:off x="4107833" y="5869544"/>
            <a:ext cx="3232103" cy="369332"/>
          </a:xfrm>
          <a:prstGeom prst="rect">
            <a:avLst/>
          </a:prstGeom>
        </p:spPr>
        <p:txBody>
          <a:bodyPr wrap="none">
            <a:spAutoFit/>
          </a:bodyPr>
          <a:lstStyle/>
          <a:p>
            <a:r>
              <a:rPr lang="it-IT" dirty="0"/>
              <a:t>Nesso tra acqua, cibo ed energia</a:t>
            </a:r>
            <a:endParaRPr lang="pt-PT" dirty="0"/>
          </a:p>
        </p:txBody>
      </p:sp>
    </p:spTree>
    <p:extLst>
      <p:ext uri="{BB962C8B-B14F-4D97-AF65-F5344CB8AC3E}">
        <p14:creationId xmlns:p14="http://schemas.microsoft.com/office/powerpoint/2010/main" val="1666243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B1A075-D65B-516B-8746-72C3925B8A47}"/>
              </a:ext>
            </a:extLst>
          </p:cNvPr>
          <p:cNvSpPr>
            <a:spLocks noGrp="1"/>
          </p:cNvSpPr>
          <p:nvPr>
            <p:ph type="title"/>
          </p:nvPr>
        </p:nvSpPr>
        <p:spPr>
          <a:xfrm>
            <a:off x="959935" y="2197916"/>
            <a:ext cx="9738729" cy="746620"/>
          </a:xfrm>
        </p:spPr>
        <p:txBody>
          <a:bodyPr>
            <a:normAutofit/>
          </a:bodyPr>
          <a:lstStyle/>
          <a:p>
            <a:r>
              <a:rPr lang="en-GB" b="1" dirty="0"/>
              <a:t>Subunit 2: </a:t>
            </a:r>
            <a:r>
              <a:rPr lang="en-GB" b="1" dirty="0" err="1"/>
              <a:t>Ciclo</a:t>
            </a:r>
            <a:r>
              <a:rPr lang="en-GB" b="1" dirty="0"/>
              <a:t> </a:t>
            </a:r>
            <a:r>
              <a:rPr lang="en-GB" b="1" dirty="0" err="1"/>
              <a:t>idrologico</a:t>
            </a:r>
            <a:endParaRPr lang="it-IT" sz="4400" dirty="0">
              <a:solidFill>
                <a:srgbClr val="94C020"/>
              </a:solidFill>
            </a:endParaRPr>
          </a:p>
        </p:txBody>
      </p:sp>
      <p:sp>
        <p:nvSpPr>
          <p:cNvPr id="4" name="Segnaposto piè di pagina 3">
            <a:extLst>
              <a:ext uri="{FF2B5EF4-FFF2-40B4-BE49-F238E27FC236}">
                <a16:creationId xmlns:a16="http://schemas.microsoft.com/office/drawing/2014/main" id="{4AB139E5-6432-20E2-BE0B-711445D3CD74}"/>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fld id="{519954A3-9DFD-4C44-94BA-B95130A3BA1C}" type="slidenum">
              <a:rPr lang="en-US" smtClean="0"/>
              <a:t>7</a:t>
            </a:fld>
            <a:endParaRPr lang="en-US" dirty="0"/>
          </a:p>
        </p:txBody>
      </p:sp>
    </p:spTree>
    <p:extLst>
      <p:ext uri="{BB962C8B-B14F-4D97-AF65-F5344CB8AC3E}">
        <p14:creationId xmlns:p14="http://schemas.microsoft.com/office/powerpoint/2010/main" val="181223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885BE4-A431-0AEA-DC94-87403531DDD3}"/>
              </a:ext>
            </a:extLst>
          </p:cNvPr>
          <p:cNvSpPr>
            <a:spLocks noGrp="1"/>
          </p:cNvSpPr>
          <p:nvPr>
            <p:ph type="title"/>
          </p:nvPr>
        </p:nvSpPr>
        <p:spPr>
          <a:xfrm>
            <a:off x="838200" y="1158468"/>
            <a:ext cx="3932237" cy="597716"/>
          </a:xfrm>
        </p:spPr>
        <p:txBody>
          <a:bodyPr/>
          <a:lstStyle/>
          <a:p>
            <a:r>
              <a:rPr lang="en-GB" dirty="0"/>
              <a:t>Il </a:t>
            </a:r>
            <a:r>
              <a:rPr lang="en-GB" dirty="0" err="1"/>
              <a:t>ciclo</a:t>
            </a:r>
            <a:r>
              <a:rPr lang="en-GB" dirty="0"/>
              <a:t> </a:t>
            </a:r>
            <a:r>
              <a:rPr lang="en-GB" dirty="0" err="1"/>
              <a:t>dell'acqua</a:t>
            </a:r>
            <a:endParaRPr lang="en-GB" dirty="0"/>
          </a:p>
        </p:txBody>
      </p:sp>
      <p:sp>
        <p:nvSpPr>
          <p:cNvPr id="5" name="Segnaposto piè di pagina 4">
            <a:extLst>
              <a:ext uri="{FF2B5EF4-FFF2-40B4-BE49-F238E27FC236}">
                <a16:creationId xmlns:a16="http://schemas.microsoft.com/office/drawing/2014/main" id="{2076BC40-B181-C45B-69D5-05A5C3ACE9C5}"/>
              </a:ext>
            </a:extLst>
          </p:cNvPr>
          <p:cNvSpPr>
            <a:spLocks noGrp="1"/>
          </p:cNvSpPr>
          <p:nvPr>
            <p:ph type="ftr" sz="quarter" idx="11"/>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fld id="{519954A3-9DFD-4C44-94BA-B95130A3BA1C}" type="slidenum">
              <a:rPr lang="en-US" smtClean="0"/>
              <a:t>8</a:t>
            </a:fld>
            <a:endParaRPr lang="en-US" dirty="0"/>
          </a:p>
        </p:txBody>
      </p:sp>
      <p:pic>
        <p:nvPicPr>
          <p:cNvPr id="2" name="Imagem 1">
            <a:extLst>
              <a:ext uri="{FF2B5EF4-FFF2-40B4-BE49-F238E27FC236}">
                <a16:creationId xmlns:a16="http://schemas.microsoft.com/office/drawing/2014/main" id="{22F1EC25-8EC2-422F-B0DE-59B3D4DD3164}"/>
              </a:ext>
            </a:extLst>
          </p:cNvPr>
          <p:cNvPicPr>
            <a:picLocks noChangeAspect="1"/>
          </p:cNvPicPr>
          <p:nvPr/>
        </p:nvPicPr>
        <p:blipFill>
          <a:blip r:embed="rId2"/>
          <a:stretch>
            <a:fillRect/>
          </a:stretch>
        </p:blipFill>
        <p:spPr>
          <a:xfrm>
            <a:off x="2258480" y="1765933"/>
            <a:ext cx="6961022" cy="3326133"/>
          </a:xfrm>
          <a:prstGeom prst="rect">
            <a:avLst/>
          </a:prstGeom>
        </p:spPr>
      </p:pic>
      <p:sp>
        <p:nvSpPr>
          <p:cNvPr id="3" name="Retângulo 2">
            <a:extLst>
              <a:ext uri="{FF2B5EF4-FFF2-40B4-BE49-F238E27FC236}">
                <a16:creationId xmlns:a16="http://schemas.microsoft.com/office/drawing/2014/main" id="{53ABCA83-1C4C-4E09-9B5F-A426E6FB14E8}"/>
              </a:ext>
            </a:extLst>
          </p:cNvPr>
          <p:cNvSpPr/>
          <p:nvPr/>
        </p:nvSpPr>
        <p:spPr>
          <a:xfrm>
            <a:off x="605278" y="5407879"/>
            <a:ext cx="10267426" cy="830997"/>
          </a:xfrm>
          <a:prstGeom prst="rect">
            <a:avLst/>
          </a:prstGeom>
        </p:spPr>
        <p:txBody>
          <a:bodyPr wrap="square">
            <a:spAutoFit/>
          </a:bodyPr>
          <a:lstStyle/>
          <a:p>
            <a:pPr algn="just"/>
            <a:r>
              <a:rPr lang="it-IT" sz="1600" dirty="0"/>
              <a:t>Il ciclo dell'acqua è guidato dal sole. Il ciclo dell'acqua mostra il movimento continuo dell'acqua all'interno della Terra e dell'atmosfera. Si tratta di un sistema complesso che comprende molti processi diversi. L'acqua liquida evapora in vapore acqueo, si condensa per formare nuvole e precipita sulla terra sotto forma di pioggia, grandine e neve.</a:t>
            </a:r>
            <a:endParaRPr lang="pt-PT" sz="1600" dirty="0"/>
          </a:p>
        </p:txBody>
      </p:sp>
    </p:spTree>
    <p:extLst>
      <p:ext uri="{BB962C8B-B14F-4D97-AF65-F5344CB8AC3E}">
        <p14:creationId xmlns:p14="http://schemas.microsoft.com/office/powerpoint/2010/main" val="1269659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1092098"/>
            <a:ext cx="10515600" cy="1009651"/>
          </a:xfrm>
        </p:spPr>
        <p:txBody>
          <a:bodyPr/>
          <a:lstStyle/>
          <a:p>
            <a:r>
              <a:rPr lang="en-GB" dirty="0"/>
              <a:t>Tipi di </a:t>
            </a:r>
            <a:r>
              <a:rPr lang="en-GB" dirty="0" err="1"/>
              <a:t>acqua</a:t>
            </a:r>
            <a:endParaRPr lang="en-GB"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b="1" dirty="0"/>
              <a:t>Module</a:t>
            </a:r>
            <a:r>
              <a:rPr lang="en-US" dirty="0"/>
              <a:t>: </a:t>
            </a:r>
            <a:r>
              <a:rPr lang="en-GB" dirty="0"/>
              <a:t>Agricultural sustainability, management of natural resources and climate action </a:t>
            </a:r>
            <a:r>
              <a:rPr lang="en-US" dirty="0"/>
              <a:t>/ </a:t>
            </a:r>
            <a:r>
              <a:rPr lang="en-US" b="1" dirty="0"/>
              <a:t>Learning Unit</a:t>
            </a:r>
            <a:r>
              <a:rPr lang="en-US" dirty="0"/>
              <a:t>: </a:t>
            </a:r>
            <a:r>
              <a:rPr lang="en-GB" dirty="0"/>
              <a:t>Water, Energy, and Food (WEF) Nexus security, Drip Irrigation, and Desalination/</a:t>
            </a:r>
            <a:r>
              <a:rPr lang="en-GB" b="1" dirty="0"/>
              <a:t>Subunit 2: </a:t>
            </a:r>
            <a:r>
              <a:rPr lang="en-GB" dirty="0"/>
              <a:t>Hydrologic Cycle</a:t>
            </a:r>
            <a:endParaRPr lang="en-US" dirty="0"/>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9</a:t>
            </a:fld>
            <a:endParaRPr lang="en-US" dirty="0"/>
          </a:p>
        </p:txBody>
      </p:sp>
      <p:sp>
        <p:nvSpPr>
          <p:cNvPr id="2" name="CaixaDeTexto 1">
            <a:extLst>
              <a:ext uri="{FF2B5EF4-FFF2-40B4-BE49-F238E27FC236}">
                <a16:creationId xmlns:a16="http://schemas.microsoft.com/office/drawing/2014/main" id="{E17E3476-8A76-425C-926C-A0208C722684}"/>
              </a:ext>
            </a:extLst>
          </p:cNvPr>
          <p:cNvSpPr txBox="1"/>
          <p:nvPr/>
        </p:nvSpPr>
        <p:spPr>
          <a:xfrm>
            <a:off x="875590" y="2274838"/>
            <a:ext cx="11196911" cy="3970318"/>
          </a:xfrm>
          <a:prstGeom prst="rect">
            <a:avLst/>
          </a:prstGeom>
          <a:noFill/>
        </p:spPr>
        <p:txBody>
          <a:bodyPr wrap="none" rtlCol="0">
            <a:spAutoFit/>
          </a:bodyPr>
          <a:lstStyle/>
          <a:p>
            <a:pPr marL="285750" indent="-285750">
              <a:buClr>
                <a:schemeClr val="accent6"/>
              </a:buClr>
              <a:buFont typeface="Arial" panose="020B0604020202020204" pitchFamily="34" charset="0"/>
              <a:buChar char="•"/>
            </a:pPr>
            <a:r>
              <a:rPr lang="pt-PT" dirty="0"/>
              <a:t>Acqua marina</a:t>
            </a:r>
          </a:p>
          <a:p>
            <a:pPr marL="285750" indent="-285750">
              <a:buClr>
                <a:schemeClr val="accent6"/>
              </a:buClr>
              <a:buFont typeface="Arial" panose="020B0604020202020204" pitchFamily="34" charset="0"/>
              <a:buChar char="•"/>
            </a:pPr>
            <a:r>
              <a:rPr lang="pt-PT" dirty="0"/>
              <a:t>Acque superficiali:</a:t>
            </a:r>
          </a:p>
          <a:p>
            <a:pPr marL="285750" indent="-285750">
              <a:buClr>
                <a:schemeClr val="accent6"/>
              </a:buClr>
              <a:buFont typeface="Arial" panose="020B0604020202020204" pitchFamily="34" charset="0"/>
              <a:buChar char="•"/>
            </a:pPr>
            <a:r>
              <a:rPr lang="it-IT" dirty="0"/>
              <a:t>A - Perenne </a:t>
            </a:r>
            <a:r>
              <a:rPr lang="it-IT" sz="1200" dirty="0"/>
              <a:t>(Un ruscello che ha acqua corrente tutto l'anno durante un anno tipico)</a:t>
            </a:r>
          </a:p>
          <a:p>
            <a:pPr marL="285750" indent="-285750">
              <a:buClr>
                <a:schemeClr val="accent6"/>
              </a:buClr>
              <a:buFont typeface="Arial" panose="020B0604020202020204" pitchFamily="34" charset="0"/>
              <a:buChar char="•"/>
            </a:pPr>
            <a:r>
              <a:rPr lang="it-IT" dirty="0"/>
              <a:t>B - Intermittente </a:t>
            </a:r>
            <a:r>
              <a:rPr lang="it-IT" sz="1200" dirty="0"/>
              <a:t>(Un corso d'acqua che ha acqua corrente in determinati periodi dell'anno, quando le acque sotterranee forniscono acqua per il flusso del torrente)</a:t>
            </a:r>
          </a:p>
          <a:p>
            <a:pPr marL="285750" indent="-285750">
              <a:buClr>
                <a:schemeClr val="accent6"/>
              </a:buClr>
              <a:buFont typeface="Arial" panose="020B0604020202020204" pitchFamily="34" charset="0"/>
              <a:buChar char="•"/>
            </a:pPr>
            <a:r>
              <a:rPr lang="pt-PT" dirty="0"/>
              <a:t>C - Effimero </a:t>
            </a:r>
            <a:r>
              <a:rPr lang="pt-PT" sz="1400" dirty="0"/>
              <a:t>(</a:t>
            </a:r>
            <a:r>
              <a:rPr lang="it-IT" sz="1400" i="1" dirty="0"/>
              <a:t>Un corso d'acqua che ha acqua corrente solo durante o per un breve periodo dopo gli eventi di precipitazione in un anno tipico</a:t>
            </a:r>
            <a:r>
              <a:rPr lang="en-US" sz="1400" i="1" dirty="0"/>
              <a:t>)</a:t>
            </a:r>
            <a:endParaRPr lang="pt-PT" sz="1400" dirty="0"/>
          </a:p>
          <a:p>
            <a:pPr>
              <a:buClr>
                <a:schemeClr val="accent6"/>
              </a:buClr>
            </a:pPr>
            <a:endParaRPr lang="pt-PT" dirty="0"/>
          </a:p>
          <a:p>
            <a:pPr>
              <a:buClr>
                <a:schemeClr val="accent6"/>
              </a:buClr>
            </a:pPr>
            <a:endParaRPr lang="pt-PT" dirty="0"/>
          </a:p>
          <a:p>
            <a:pPr>
              <a:buClr>
                <a:schemeClr val="accent6"/>
              </a:buClr>
            </a:pPr>
            <a:endParaRPr lang="pt-PT" dirty="0"/>
          </a:p>
          <a:p>
            <a:pPr>
              <a:buClr>
                <a:schemeClr val="accent6"/>
              </a:buClr>
            </a:pPr>
            <a:endParaRPr lang="pt-PT" dirty="0"/>
          </a:p>
          <a:p>
            <a:pPr>
              <a:buClr>
                <a:schemeClr val="accent6"/>
              </a:buClr>
            </a:pPr>
            <a:endParaRPr lang="pt-PT" dirty="0"/>
          </a:p>
          <a:p>
            <a:pPr>
              <a:buClr>
                <a:schemeClr val="accent6"/>
              </a:buClr>
            </a:pPr>
            <a:endParaRPr lang="pt-PT" dirty="0"/>
          </a:p>
          <a:p>
            <a:pPr>
              <a:buClr>
                <a:schemeClr val="accent6"/>
              </a:buClr>
            </a:pPr>
            <a:r>
              <a:rPr lang="pt-PT" dirty="0"/>
              <a:t>                              A				           B                                                                      C</a:t>
            </a:r>
          </a:p>
          <a:p>
            <a:pPr marL="285750" indent="-285750">
              <a:buClr>
                <a:schemeClr val="accent6"/>
              </a:buClr>
              <a:buFont typeface="Arial" panose="020B0604020202020204" pitchFamily="34" charset="0"/>
              <a:buChar char="•"/>
            </a:pPr>
            <a:r>
              <a:rPr lang="en-US" dirty="0" err="1"/>
              <a:t>Acqua</a:t>
            </a:r>
            <a:r>
              <a:rPr lang="en-US" dirty="0"/>
              <a:t> </a:t>
            </a:r>
            <a:r>
              <a:rPr lang="en-US" dirty="0" err="1"/>
              <a:t>freatica</a:t>
            </a:r>
            <a:endParaRPr lang="en-US" dirty="0"/>
          </a:p>
          <a:p>
            <a:pPr marL="285750" indent="-285750">
              <a:buClr>
                <a:schemeClr val="accent6"/>
              </a:buClr>
              <a:buFont typeface="Arial" panose="020B0604020202020204" pitchFamily="34" charset="0"/>
              <a:buChar char="•"/>
            </a:pPr>
            <a:r>
              <a:rPr lang="en-US" dirty="0" err="1"/>
              <a:t>Falde</a:t>
            </a:r>
            <a:r>
              <a:rPr lang="en-US" dirty="0"/>
              <a:t> </a:t>
            </a:r>
            <a:r>
              <a:rPr lang="en-US" dirty="0" err="1"/>
              <a:t>acquifere</a:t>
            </a:r>
            <a:endParaRPr lang="pt-PT" dirty="0"/>
          </a:p>
        </p:txBody>
      </p:sp>
      <p:pic>
        <p:nvPicPr>
          <p:cNvPr id="4" name="Imagem 3">
            <a:extLst>
              <a:ext uri="{FF2B5EF4-FFF2-40B4-BE49-F238E27FC236}">
                <a16:creationId xmlns:a16="http://schemas.microsoft.com/office/drawing/2014/main" id="{4B1686A3-1EA7-4248-8055-7974EA47D04D}"/>
              </a:ext>
            </a:extLst>
          </p:cNvPr>
          <p:cNvPicPr>
            <a:picLocks noChangeAspect="1"/>
          </p:cNvPicPr>
          <p:nvPr/>
        </p:nvPicPr>
        <p:blipFill>
          <a:blip r:embed="rId2"/>
          <a:stretch>
            <a:fillRect/>
          </a:stretch>
        </p:blipFill>
        <p:spPr>
          <a:xfrm>
            <a:off x="9085316" y="1780785"/>
            <a:ext cx="1224753" cy="815018"/>
          </a:xfrm>
          <a:prstGeom prst="rect">
            <a:avLst/>
          </a:prstGeom>
        </p:spPr>
      </p:pic>
      <p:pic>
        <p:nvPicPr>
          <p:cNvPr id="8" name="Imagem 7">
            <a:extLst>
              <a:ext uri="{FF2B5EF4-FFF2-40B4-BE49-F238E27FC236}">
                <a16:creationId xmlns:a16="http://schemas.microsoft.com/office/drawing/2014/main" id="{6CAB461D-DBF0-401C-BB01-5EC43097A2BA}"/>
              </a:ext>
            </a:extLst>
          </p:cNvPr>
          <p:cNvPicPr>
            <a:picLocks noChangeAspect="1"/>
          </p:cNvPicPr>
          <p:nvPr/>
        </p:nvPicPr>
        <p:blipFill>
          <a:blip r:embed="rId3"/>
          <a:stretch>
            <a:fillRect/>
          </a:stretch>
        </p:blipFill>
        <p:spPr>
          <a:xfrm>
            <a:off x="1620603" y="3811250"/>
            <a:ext cx="2067369" cy="1375740"/>
          </a:xfrm>
          <a:prstGeom prst="rect">
            <a:avLst/>
          </a:prstGeom>
        </p:spPr>
      </p:pic>
      <p:pic>
        <p:nvPicPr>
          <p:cNvPr id="9" name="Imagem 8">
            <a:extLst>
              <a:ext uri="{FF2B5EF4-FFF2-40B4-BE49-F238E27FC236}">
                <a16:creationId xmlns:a16="http://schemas.microsoft.com/office/drawing/2014/main" id="{ADD395F9-E2E8-4BD2-886F-B8F4F32DB3A1}"/>
              </a:ext>
            </a:extLst>
          </p:cNvPr>
          <p:cNvPicPr>
            <a:picLocks noChangeAspect="1"/>
          </p:cNvPicPr>
          <p:nvPr/>
        </p:nvPicPr>
        <p:blipFill>
          <a:blip r:embed="rId4"/>
          <a:stretch>
            <a:fillRect/>
          </a:stretch>
        </p:blipFill>
        <p:spPr>
          <a:xfrm>
            <a:off x="5113609" y="3811250"/>
            <a:ext cx="2067369" cy="1370756"/>
          </a:xfrm>
          <a:prstGeom prst="rect">
            <a:avLst/>
          </a:prstGeom>
        </p:spPr>
      </p:pic>
      <p:pic>
        <p:nvPicPr>
          <p:cNvPr id="10" name="Imagem 9">
            <a:extLst>
              <a:ext uri="{FF2B5EF4-FFF2-40B4-BE49-F238E27FC236}">
                <a16:creationId xmlns:a16="http://schemas.microsoft.com/office/drawing/2014/main" id="{A2BEA568-7476-45D5-8368-0DC51B5B432B}"/>
              </a:ext>
            </a:extLst>
          </p:cNvPr>
          <p:cNvPicPr>
            <a:picLocks noChangeAspect="1"/>
          </p:cNvPicPr>
          <p:nvPr/>
        </p:nvPicPr>
        <p:blipFill>
          <a:blip r:embed="rId5"/>
          <a:stretch>
            <a:fillRect/>
          </a:stretch>
        </p:blipFill>
        <p:spPr>
          <a:xfrm>
            <a:off x="8892330" y="3853402"/>
            <a:ext cx="2004270" cy="1333751"/>
          </a:xfrm>
          <a:prstGeom prst="rect">
            <a:avLst/>
          </a:prstGeom>
        </p:spPr>
      </p:pic>
      <p:sp>
        <p:nvSpPr>
          <p:cNvPr id="11" name="CaixaDeTexto 10">
            <a:extLst>
              <a:ext uri="{FF2B5EF4-FFF2-40B4-BE49-F238E27FC236}">
                <a16:creationId xmlns:a16="http://schemas.microsoft.com/office/drawing/2014/main" id="{E2925AD0-C28E-4397-853F-1D2A73BAFA53}"/>
              </a:ext>
            </a:extLst>
          </p:cNvPr>
          <p:cNvSpPr txBox="1"/>
          <p:nvPr/>
        </p:nvSpPr>
        <p:spPr>
          <a:xfrm>
            <a:off x="9025072" y="2572289"/>
            <a:ext cx="1345240" cy="338554"/>
          </a:xfrm>
          <a:prstGeom prst="rect">
            <a:avLst/>
          </a:prstGeom>
          <a:noFill/>
        </p:spPr>
        <p:txBody>
          <a:bodyPr wrap="none" rtlCol="0">
            <a:spAutoFit/>
          </a:bodyPr>
          <a:lstStyle/>
          <a:p>
            <a:r>
              <a:rPr lang="pt-PT" sz="1600" dirty="0"/>
              <a:t>Marine </a:t>
            </a:r>
            <a:r>
              <a:rPr lang="pt-PT" sz="1600" dirty="0" err="1"/>
              <a:t>Water</a:t>
            </a:r>
            <a:endParaRPr lang="pt-PT" sz="1600" dirty="0"/>
          </a:p>
        </p:txBody>
      </p:sp>
    </p:spTree>
    <p:extLst>
      <p:ext uri="{BB962C8B-B14F-4D97-AF65-F5344CB8AC3E}">
        <p14:creationId xmlns:p14="http://schemas.microsoft.com/office/powerpoint/2010/main" val="306835757"/>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A1C1B7-9A56-46F7-8AE6-5EF24C530C22}"/>
</file>

<file path=customXml/itemProps2.xml><?xml version="1.0" encoding="utf-8"?>
<ds:datastoreItem xmlns:ds="http://schemas.openxmlformats.org/officeDocument/2006/customXml" ds:itemID="{FB7FF028-947D-4339-BA93-E5FFF11D6FD6}"/>
</file>

<file path=docProps/app.xml><?xml version="1.0" encoding="utf-8"?>
<Properties xmlns="http://schemas.openxmlformats.org/officeDocument/2006/extended-properties" xmlns:vt="http://schemas.openxmlformats.org/officeDocument/2006/docPropsVTypes">
  <Template/>
  <TotalTime>1075</TotalTime>
  <Words>3420</Words>
  <Application>Microsoft Office PowerPoint</Application>
  <PresentationFormat>Widescreen</PresentationFormat>
  <Paragraphs>166</Paragraphs>
  <Slides>32</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32</vt:i4>
      </vt:variant>
    </vt:vector>
  </HeadingPairs>
  <TitlesOfParts>
    <vt:vector size="40" baseType="lpstr">
      <vt:lpstr>Arial</vt:lpstr>
      <vt:lpstr>Calibri</vt:lpstr>
      <vt:lpstr>Calibri Light</vt:lpstr>
      <vt:lpstr>Minion Pro</vt:lpstr>
      <vt:lpstr>Open Sans</vt:lpstr>
      <vt:lpstr>Times New Roman</vt:lpstr>
      <vt:lpstr>Wingdings</vt:lpstr>
      <vt:lpstr>Tema1</vt:lpstr>
      <vt:lpstr>Presentazione standard di PowerPoint</vt:lpstr>
      <vt:lpstr>Corso: HEI Modulo: Sostenibilità agricola, gestione delle risorse naturali e azione per il clima Unità di apprendimento: Acqua, energia e cibo (WEF) Sicurezza del nesso, irrigazione a goccia e desalinizzazione</vt:lpstr>
      <vt:lpstr>Introduzione</vt:lpstr>
      <vt:lpstr>Subunit 1: Sicurezza idrica, energetica e alimentare. Generalità</vt:lpstr>
      <vt:lpstr>Sicurezza idrica, energetica e alimentare. Generalità</vt:lpstr>
      <vt:lpstr>Usi e relazioni</vt:lpstr>
      <vt:lpstr>Subunit 2: Ciclo idrologico</vt:lpstr>
      <vt:lpstr>Il ciclo dell'acqua</vt:lpstr>
      <vt:lpstr>Tipi di acqua</vt:lpstr>
      <vt:lpstr>Tipi di falde acquifere</vt:lpstr>
      <vt:lpstr>Considerando l'interazione delle molecole d'acqua con il suolo, l'acqua del suolo può essere classificata in tre tipi principali:</vt:lpstr>
      <vt:lpstr>Altre classificazioni dei tipi di acqua:</vt:lpstr>
      <vt:lpstr>Subunit 3: Sistemi idrici di approvvigionamento idrico</vt:lpstr>
      <vt:lpstr>Origini dello stoccaggio dell'acqua:</vt:lpstr>
      <vt:lpstr>Origine dell'immagazzinamento dell'acqua (proseguimento)</vt:lpstr>
      <vt:lpstr>Stoccaggio dell'acqua</vt:lpstr>
      <vt:lpstr>Presentazione standard di PowerPoint</vt:lpstr>
      <vt:lpstr>Usi dell'acqua</vt:lpstr>
      <vt:lpstr>Usi dell'acqua</vt:lpstr>
      <vt:lpstr>Usi dell'acqua</vt:lpstr>
      <vt:lpstr>Gestione delle acque</vt:lpstr>
      <vt:lpstr>Gestione delle acque</vt:lpstr>
      <vt:lpstr>Gestione delle acque</vt:lpstr>
      <vt:lpstr>Gestione delle acque</vt:lpstr>
      <vt:lpstr>Water Management</vt:lpstr>
      <vt:lpstr>Water Management</vt:lpstr>
      <vt:lpstr>Subunit 6: Altre fonti d'acqua</vt:lpstr>
      <vt:lpstr>Altre fonti d'acqua</vt:lpstr>
      <vt:lpstr>Altre fonti d'acqua</vt:lpstr>
      <vt:lpstr>Altre fonti d'acqua</vt:lpstr>
      <vt:lpstr>Conclusione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Leucotea</cp:lastModifiedBy>
  <cp:revision>79</cp:revision>
  <dcterms:created xsi:type="dcterms:W3CDTF">2022-08-02T09:54:50Z</dcterms:created>
  <dcterms:modified xsi:type="dcterms:W3CDTF">2024-04-02T13:20:32Z</dcterms:modified>
</cp:coreProperties>
</file>