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3.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media/image9.jpg" ContentType="image/jpg"/>
  <Override PartName="/ppt/media/image10.jpg" ContentType="image/jpg"/>
  <Override PartName="/ppt/media/image11.jpg" ContentType="image/jpg"/>
  <Override PartName="/ppt/media/image8.jpg" ContentType="image/jpg"/>
  <Override PartName="/ppt/media/image7.jpg" ContentType="image/jpg"/>
  <Override PartName="/ppt/media/image6.jpg" ContentType="image/jpg"/>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media/image4.jpg" ContentType="image/jpg"/>
  <Override PartName="/ppt/media/image44.jpg" ContentType="image/jpg"/>
  <Override PartName="/ppt/media/image43.jpg" ContentType="image/jpg"/>
  <Override PartName="/ppt/media/image42.jpg" ContentType="image/jpg"/>
  <Override PartName="/ppt/media/image47.jpg" ContentType="image/jpg"/>
  <Override PartName="/ppt/media/image51.jpg" ContentType="image/jpg"/>
  <Override PartName="/ppt/media/image50.jpg" ContentType="image/jpg"/>
  <Override PartName="/ppt/media/image48.jpg" ContentType="image/jpg"/>
  <Override PartName="/ppt/media/image26.jpg" ContentType="image/jpg"/>
  <Override PartName="/ppt/media/image25.jpg" ContentType="image/jpg"/>
  <Override PartName="/ppt/media/image28.jpg" ContentType="image/jpg"/>
  <Override PartName="/ppt/media/image27.jpg" ContentType="image/jpg"/>
  <Override PartName="/ppt/media/image31.jpg" ContentType="image/jpg"/>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68"/>
  </p:notesMasterIdLst>
  <p:sldIdLst>
    <p:sldId id="265" r:id="rId2"/>
    <p:sldId id="256" r:id="rId3"/>
    <p:sldId id="347" r:id="rId4"/>
    <p:sldId id="258" r:id="rId5"/>
    <p:sldId id="259" r:id="rId6"/>
    <p:sldId id="278" r:id="rId7"/>
    <p:sldId id="279" r:id="rId8"/>
    <p:sldId id="280" r:id="rId9"/>
    <p:sldId id="282" r:id="rId10"/>
    <p:sldId id="283"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6" r:id="rId32"/>
    <p:sldId id="307" r:id="rId33"/>
    <p:sldId id="308" r:id="rId34"/>
    <p:sldId id="310" r:id="rId35"/>
    <p:sldId id="311" r:id="rId36"/>
    <p:sldId id="312" r:id="rId37"/>
    <p:sldId id="313" r:id="rId38"/>
    <p:sldId id="314"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 id="329" r:id="rId53"/>
    <p:sldId id="330" r:id="rId54"/>
    <p:sldId id="331" r:id="rId55"/>
    <p:sldId id="334" r:id="rId56"/>
    <p:sldId id="335" r:id="rId57"/>
    <p:sldId id="336" r:id="rId58"/>
    <p:sldId id="337" r:id="rId59"/>
    <p:sldId id="338" r:id="rId60"/>
    <p:sldId id="339" r:id="rId61"/>
    <p:sldId id="341" r:id="rId62"/>
    <p:sldId id="343" r:id="rId63"/>
    <p:sldId id="344" r:id="rId64"/>
    <p:sldId id="345" r:id="rId65"/>
    <p:sldId id="346" r:id="rId66"/>
    <p:sldId id="266" r:id="rId6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96" d="100"/>
          <a:sy n="96" d="100"/>
        </p:scale>
        <p:origin x="108"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02/04/2024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‹N›</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792171" y="493657"/>
            <a:ext cx="8436661" cy="553037"/>
          </a:xfrm>
          <a:prstGeom prst="rect">
            <a:avLst/>
          </a:prstGeom>
        </p:spPr>
        <p:txBody>
          <a:bodyPr wrap="square" lIns="0" tIns="0" rIns="0" bIns="0">
            <a:spAutoFit/>
          </a:bodyPr>
          <a:lstStyle>
            <a:lvl1pPr>
              <a:defRPr sz="3993" b="1" i="0">
                <a:solidFill>
                  <a:srgbClr val="008000"/>
                </a:solidFill>
                <a:latin typeface="Arial"/>
                <a:cs typeface="Arial"/>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930925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679166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93" b="1" i="0">
                <a:solidFill>
                  <a:srgbClr val="008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50992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‹N›</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 id="2147483743" r:id="rId17"/>
    <p:sldLayoutId id="2147483744" r:id="rId18"/>
    <p:sldLayoutId id="2147483745" r:id="rId19"/>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9.xml"/><Relationship Id="rId6" Type="http://schemas.openxmlformats.org/officeDocument/2006/relationships/image" Target="../media/image20.png"/><Relationship Id="rId11" Type="http://schemas.openxmlformats.org/officeDocument/2006/relationships/image" Target="../media/image25.jp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35.png"/><Relationship Id="rId12" Type="http://schemas.openxmlformats.org/officeDocument/2006/relationships/image" Target="../media/image22.png"/><Relationship Id="rId17" Type="http://schemas.openxmlformats.org/officeDocument/2006/relationships/image" Target="../media/image42.jpg"/><Relationship Id="rId2" Type="http://schemas.openxmlformats.org/officeDocument/2006/relationships/image" Target="../media/image32.png"/><Relationship Id="rId16" Type="http://schemas.openxmlformats.org/officeDocument/2006/relationships/image" Target="../media/image41.png"/><Relationship Id="rId1" Type="http://schemas.openxmlformats.org/officeDocument/2006/relationships/slideLayout" Target="../slideLayouts/slideLayout19.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0.png"/><Relationship Id="rId10" Type="http://schemas.openxmlformats.org/officeDocument/2006/relationships/image" Target="../media/image38.png"/><Relationship Id="rId4" Type="http://schemas.openxmlformats.org/officeDocument/2006/relationships/image" Target="../media/image17.png"/><Relationship Id="rId9" Type="http://schemas.openxmlformats.org/officeDocument/2006/relationships/image" Target="../media/image37.png"/><Relationship Id="rId14"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3897" y="407394"/>
            <a:ext cx="8298754" cy="6032445"/>
            <a:chOff x="771698" y="448888"/>
            <a:chExt cx="9143998" cy="6646861"/>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448888"/>
              <a:ext cx="9143998" cy="6646861"/>
            </a:xfrm>
            <a:prstGeom prst="rect">
              <a:avLst/>
            </a:prstGeom>
          </p:spPr>
        </p:pic>
      </p:grpSp>
      <p:sp>
        <p:nvSpPr>
          <p:cNvPr id="6" name="object 6"/>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646043" y="2084626"/>
            <a:ext cx="11545957" cy="3743429"/>
          </a:xfrm>
          <a:prstGeom prst="rect">
            <a:avLst/>
          </a:prstGeom>
        </p:spPr>
        <p:txBody>
          <a:bodyPr vert="horz" wrap="square" lIns="0" tIns="11526" rIns="0" bIns="0" rtlCol="0">
            <a:spAutoFit/>
          </a:bodyPr>
          <a:lstStyle/>
          <a:p>
            <a:pPr marL="183848" marR="13255" indent="-172898">
              <a:spcBef>
                <a:spcPts val="91"/>
              </a:spcBef>
            </a:pPr>
            <a:r>
              <a:rPr lang="it-IT" sz="2400" b="1" spc="-109" dirty="0">
                <a:latin typeface="Arial"/>
                <a:cs typeface="Arial"/>
              </a:rPr>
              <a:t>L'etanolo di origine vegetale può essere ottenuto attraverso la coltivazione di grano e barbabietola da zucchero da cui si estrae lo zucchero.
La fermentazione di quest'ultimo e la successiva distillazione producono etanolo.  Questo può essere utilizzato come additivo fino al 5% direttamente nella benzina senza piombo o trasformato in ETBE (</a:t>
            </a:r>
            <a:r>
              <a:rPr lang="it-IT" sz="2400" b="1" spc="-109" dirty="0" err="1">
                <a:latin typeface="Arial"/>
                <a:cs typeface="Arial"/>
              </a:rPr>
              <a:t>Ethyl</a:t>
            </a:r>
            <a:r>
              <a:rPr lang="it-IT" sz="2400" b="1" spc="-109" dirty="0">
                <a:latin typeface="Arial"/>
                <a:cs typeface="Arial"/>
              </a:rPr>
              <a:t> </a:t>
            </a:r>
            <a:r>
              <a:rPr lang="it-IT" sz="2400" b="1" spc="-109" dirty="0" err="1">
                <a:latin typeface="Arial"/>
                <a:cs typeface="Arial"/>
              </a:rPr>
              <a:t>Tertiary-Butyl</a:t>
            </a:r>
            <a:r>
              <a:rPr lang="it-IT" sz="2400" b="1" spc="-109" dirty="0">
                <a:latin typeface="Arial"/>
                <a:cs typeface="Arial"/>
              </a:rPr>
              <a:t> Ester) per reazione con l'</a:t>
            </a:r>
            <a:r>
              <a:rPr lang="it-IT" sz="2400" b="1" spc="-109" dirty="0" err="1">
                <a:latin typeface="Arial"/>
                <a:cs typeface="Arial"/>
              </a:rPr>
              <a:t>isobutilene</a:t>
            </a:r>
            <a:r>
              <a:rPr lang="it-IT" sz="2400" b="1" spc="-109" dirty="0">
                <a:latin typeface="Arial"/>
                <a:cs typeface="Arial"/>
              </a:rPr>
              <a:t>, e miscelato fino al 15% con benzina senza piombo.
Sul mercato esistono anche auto modificate che possono essere alimentate da miscele bioetanolo-benzina con entrambi i componenti puri (FLEXFUEL CARS)
L'MTBE (</a:t>
            </a:r>
            <a:r>
              <a:rPr lang="it-IT" sz="2400" b="1" spc="-109" dirty="0" err="1">
                <a:latin typeface="Arial"/>
                <a:cs typeface="Arial"/>
              </a:rPr>
              <a:t>Metil</a:t>
            </a:r>
            <a:r>
              <a:rPr lang="it-IT" sz="2400" b="1" spc="-109" dirty="0">
                <a:latin typeface="Arial"/>
                <a:cs typeface="Arial"/>
              </a:rPr>
              <a:t> </a:t>
            </a:r>
            <a:r>
              <a:rPr lang="it-IT" sz="2400" b="1" spc="-109" dirty="0" err="1">
                <a:latin typeface="Arial"/>
                <a:cs typeface="Arial"/>
              </a:rPr>
              <a:t>Tertiario</a:t>
            </a:r>
            <a:r>
              <a:rPr lang="it-IT" sz="2400" b="1" spc="-109" dirty="0">
                <a:latin typeface="Arial"/>
                <a:cs typeface="Arial"/>
              </a:rPr>
              <a:t>-Butilico) è un derivato del Metanolo estratto da colture zuccherine dedicate ed è simile all'ETBE.</a:t>
            </a:r>
            <a:endParaRPr sz="2400" dirty="0">
              <a:latin typeface="Arial"/>
              <a:cs typeface="Arial"/>
            </a:endParaRPr>
          </a:p>
        </p:txBody>
      </p:sp>
      <p:sp>
        <p:nvSpPr>
          <p:cNvPr id="112" name="object 112"/>
          <p:cNvSpPr txBox="1">
            <a:spLocks noGrp="1"/>
          </p:cNvSpPr>
          <p:nvPr>
            <p:ph type="title"/>
          </p:nvPr>
        </p:nvSpPr>
        <p:spPr>
          <a:xfrm>
            <a:off x="4645337" y="575930"/>
            <a:ext cx="2765676" cy="688747"/>
          </a:xfrm>
          <a:prstGeom prst="rect">
            <a:avLst/>
          </a:prstGeom>
        </p:spPr>
        <p:txBody>
          <a:bodyPr vert="horz" wrap="square" lIns="0" tIns="11526" rIns="0" bIns="0" rtlCol="0" anchor="ctr">
            <a:spAutoFit/>
          </a:bodyPr>
          <a:lstStyle/>
          <a:p>
            <a:pPr marL="11527">
              <a:lnSpc>
                <a:spcPct val="100000"/>
              </a:lnSpc>
              <a:spcBef>
                <a:spcPts val="91"/>
              </a:spcBef>
            </a:pPr>
            <a:r>
              <a:rPr lang="it-IT" spc="-522" dirty="0"/>
              <a:t>BIOETANOLO</a:t>
            </a:r>
            <a:endParaRPr spc="-499"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3190014" y="607253"/>
            <a:ext cx="7345463" cy="626102"/>
          </a:xfrm>
          <a:prstGeom prst="rect">
            <a:avLst/>
          </a:prstGeom>
        </p:spPr>
        <p:txBody>
          <a:bodyPr vert="horz" wrap="square" lIns="0" tIns="11526" rIns="0" bIns="0" rtlCol="0" anchor="ctr">
            <a:spAutoFit/>
          </a:bodyPr>
          <a:lstStyle/>
          <a:p>
            <a:pPr marL="11527">
              <a:lnSpc>
                <a:spcPct val="100000"/>
              </a:lnSpc>
              <a:spcBef>
                <a:spcPts val="91"/>
              </a:spcBef>
            </a:pPr>
            <a:r>
              <a:rPr lang="it-IT" spc="-481" dirty="0"/>
              <a:t>PRODUZIONE DI BIOETANOLO</a:t>
            </a:r>
            <a:endParaRPr spc="-481" dirty="0"/>
          </a:p>
        </p:txBody>
      </p:sp>
      <p:grpSp>
        <p:nvGrpSpPr>
          <p:cNvPr id="111" name="object 111"/>
          <p:cNvGrpSpPr/>
          <p:nvPr/>
        </p:nvGrpSpPr>
        <p:grpSpPr>
          <a:xfrm>
            <a:off x="1949018" y="1819958"/>
            <a:ext cx="7973786" cy="4718477"/>
            <a:chOff x="777340" y="2005324"/>
            <a:chExt cx="8785931" cy="5199062"/>
          </a:xfrm>
        </p:grpSpPr>
        <p:pic>
          <p:nvPicPr>
            <p:cNvPr id="112" name="object 112"/>
            <p:cNvPicPr/>
            <p:nvPr/>
          </p:nvPicPr>
          <p:blipFill>
            <a:blip r:embed="rId2" cstate="print"/>
            <a:stretch>
              <a:fillRect/>
            </a:stretch>
          </p:blipFill>
          <p:spPr>
            <a:xfrm>
              <a:off x="777340" y="2005324"/>
              <a:ext cx="4780340" cy="5199062"/>
            </a:xfrm>
            <a:prstGeom prst="rect">
              <a:avLst/>
            </a:prstGeom>
          </p:spPr>
        </p:pic>
        <p:pic>
          <p:nvPicPr>
            <p:cNvPr id="113" name="object 113"/>
            <p:cNvPicPr/>
            <p:nvPr/>
          </p:nvPicPr>
          <p:blipFill>
            <a:blip r:embed="rId3" cstate="print"/>
            <a:stretch>
              <a:fillRect/>
            </a:stretch>
          </p:blipFill>
          <p:spPr>
            <a:xfrm>
              <a:off x="5556971" y="2008763"/>
              <a:ext cx="4006300" cy="5040930"/>
            </a:xfrm>
            <a:prstGeom prst="rect">
              <a:avLst/>
            </a:prstGeom>
          </p:spPr>
        </p:pic>
      </p:grpSp>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dirty="0">
              <a:latin typeface="Georgia"/>
              <a:cs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980019" y="1852727"/>
            <a:ext cx="9595216" cy="4282038"/>
          </a:xfrm>
          <a:prstGeom prst="rect">
            <a:avLst/>
          </a:prstGeom>
        </p:spPr>
        <p:txBody>
          <a:bodyPr vert="horz" wrap="square" lIns="0" tIns="11526" rIns="0" bIns="0" rtlCol="0">
            <a:spAutoFit/>
          </a:bodyPr>
          <a:lstStyle/>
          <a:p>
            <a:pPr marL="183848" marR="4611" indent="-172898" algn="just">
              <a:spcBef>
                <a:spcPts val="91"/>
              </a:spcBef>
            </a:pPr>
            <a:r>
              <a:rPr lang="it-IT" sz="2500" b="1" spc="-172" dirty="0">
                <a:latin typeface="Arial"/>
                <a:cs typeface="Arial"/>
              </a:rPr>
              <a:t>L'etanolo può essere prodotto da qualsiasi materia prima biologica che contenga quantità apprezzabili di zucchero o materiali che possono essere convertiti in zucchero come l'amido o la cellulosa.
Le </a:t>
            </a:r>
            <a:r>
              <a:rPr lang="it-IT" sz="2500" b="1" spc="-172" dirty="0">
                <a:solidFill>
                  <a:schemeClr val="accent6">
                    <a:lumMod val="75000"/>
                  </a:schemeClr>
                </a:solidFill>
                <a:latin typeface="Arial"/>
                <a:cs typeface="Arial"/>
              </a:rPr>
              <a:t>barbabietole da zucchero </a:t>
            </a:r>
            <a:r>
              <a:rPr lang="it-IT" sz="2500" b="1" spc="-172" dirty="0">
                <a:latin typeface="Arial"/>
                <a:cs typeface="Arial"/>
              </a:rPr>
              <a:t>e </a:t>
            </a:r>
            <a:r>
              <a:rPr lang="it-IT" sz="2500" b="1" spc="-172" dirty="0">
                <a:solidFill>
                  <a:schemeClr val="accent6">
                    <a:lumMod val="75000"/>
                  </a:schemeClr>
                </a:solidFill>
                <a:latin typeface="Arial"/>
                <a:cs typeface="Arial"/>
              </a:rPr>
              <a:t>la canna da zucchero </a:t>
            </a:r>
            <a:r>
              <a:rPr lang="it-IT" sz="2500" b="1" spc="-172" dirty="0">
                <a:latin typeface="Arial"/>
                <a:cs typeface="Arial"/>
              </a:rPr>
              <a:t>sono esempi ovvi di materie prime che contengono zucchero.
Il </a:t>
            </a:r>
            <a:r>
              <a:rPr lang="it-IT" sz="2500" b="1" spc="-172" dirty="0">
                <a:solidFill>
                  <a:schemeClr val="accent6">
                    <a:lumMod val="75000"/>
                  </a:schemeClr>
                </a:solidFill>
                <a:latin typeface="Arial"/>
                <a:cs typeface="Arial"/>
              </a:rPr>
              <a:t>mais</a:t>
            </a:r>
            <a:r>
              <a:rPr lang="it-IT" sz="2500" b="1" spc="-172" dirty="0">
                <a:latin typeface="Arial"/>
                <a:cs typeface="Arial"/>
              </a:rPr>
              <a:t>, il </a:t>
            </a:r>
            <a:r>
              <a:rPr lang="it-IT" sz="2500" b="1" spc="-172" dirty="0">
                <a:solidFill>
                  <a:schemeClr val="accent6">
                    <a:lumMod val="75000"/>
                  </a:schemeClr>
                </a:solidFill>
                <a:latin typeface="Arial"/>
                <a:cs typeface="Arial"/>
              </a:rPr>
              <a:t>grano</a:t>
            </a:r>
            <a:r>
              <a:rPr lang="it-IT" sz="2500" b="1" spc="-172" dirty="0">
                <a:latin typeface="Arial"/>
                <a:cs typeface="Arial"/>
              </a:rPr>
              <a:t> e altri cereali contengono amido (nei loro chicchi) che può essere convertito in zucchero con relativa facilità.
Allo stesso modo, gli alberi e le erbe sono in gran parte costituiti da cellulosa ed emicellulosa, che possono anche essere convertiti in zucchero, anche se con più difficoltà rispetto alla conversione dell'amido.</a:t>
            </a:r>
            <a:endParaRPr sz="2500" dirty="0">
              <a:latin typeface="Arial"/>
              <a:cs typeface="Arial"/>
            </a:endParaRPr>
          </a:p>
        </p:txBody>
      </p:sp>
      <p:sp>
        <p:nvSpPr>
          <p:cNvPr id="113" name="object 113"/>
          <p:cNvSpPr txBox="1">
            <a:spLocks noGrp="1"/>
          </p:cNvSpPr>
          <p:nvPr>
            <p:ph type="title"/>
          </p:nvPr>
        </p:nvSpPr>
        <p:spPr>
          <a:xfrm>
            <a:off x="3190015" y="575930"/>
            <a:ext cx="5676580" cy="688747"/>
          </a:xfrm>
          <a:prstGeom prst="rect">
            <a:avLst/>
          </a:prstGeom>
        </p:spPr>
        <p:txBody>
          <a:bodyPr vert="horz" wrap="square" lIns="0" tIns="11526" rIns="0" bIns="0" rtlCol="0" anchor="ctr">
            <a:spAutoFit/>
          </a:bodyPr>
          <a:lstStyle/>
          <a:p>
            <a:pPr marL="11527">
              <a:lnSpc>
                <a:spcPct val="100000"/>
              </a:lnSpc>
              <a:spcBef>
                <a:spcPts val="91"/>
              </a:spcBef>
            </a:pPr>
            <a:r>
              <a:rPr lang="it-IT" spc="-481"/>
              <a:t>BIOETHANOL-PRODUCTION</a:t>
            </a:r>
            <a:endParaRPr spc="-48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1414041" y="1264677"/>
            <a:ext cx="9363917" cy="5449024"/>
          </a:xfrm>
          <a:prstGeom prst="rect">
            <a:avLst/>
          </a:prstGeom>
        </p:spPr>
        <p:txBody>
          <a:bodyPr vert="horz" wrap="square" lIns="0" tIns="11526" rIns="0" bIns="0" rtlCol="0">
            <a:spAutoFit/>
          </a:bodyPr>
          <a:lstStyle/>
          <a:p>
            <a:pPr marL="183848" marR="4611" indent="-172898">
              <a:spcBef>
                <a:spcPts val="91"/>
              </a:spcBef>
            </a:pPr>
            <a:r>
              <a:rPr lang="it-IT" sz="2500" b="1" spc="-172" dirty="0">
                <a:latin typeface="Arial"/>
                <a:cs typeface="Arial"/>
              </a:rPr>
              <a:t>L'etanolo è generalmente prodotto dalla fermentazione dello zucchero da parte di enzimi prodotti dal lievito.
I processi di fermentazione tradizionali si basano su lieviti che convertono gli zuccheri a sei atomi di carbonio (principalmente glucosio) in etanolo.
Poiché l'amido è molto più facile da convertire in glucosio rispetto alla cellulosa, quasi tutto l'etanolo nei paesi settentrionali è prodotto da cereali ampiamente disponibili.
Gli organismi e gli enzimi per la conversione dell'amido e la fermentazione del glucosio su scala commerciale sono prontamente disponibili.
La cellulosa viene solitamente convertita in zuccheri a cinque e sei atomi di carbonio, il che richiede organismi speciali per la fermentazione completa.</a:t>
            </a:r>
            <a:endParaRPr sz="2500" dirty="0">
              <a:latin typeface="Arial"/>
              <a:cs typeface="Arial"/>
            </a:endParaRPr>
          </a:p>
        </p:txBody>
      </p:sp>
      <p:sp>
        <p:nvSpPr>
          <p:cNvPr id="113" name="object 113"/>
          <p:cNvSpPr txBox="1">
            <a:spLocks noGrp="1"/>
          </p:cNvSpPr>
          <p:nvPr>
            <p:ph type="title"/>
          </p:nvPr>
        </p:nvSpPr>
        <p:spPr>
          <a:xfrm>
            <a:off x="3175158" y="575930"/>
            <a:ext cx="5705971" cy="688747"/>
          </a:xfrm>
          <a:prstGeom prst="rect">
            <a:avLst/>
          </a:prstGeom>
        </p:spPr>
        <p:txBody>
          <a:bodyPr vert="horz" wrap="square" lIns="0" tIns="11526" rIns="0" bIns="0" rtlCol="0" anchor="ctr">
            <a:spAutoFit/>
          </a:bodyPr>
          <a:lstStyle/>
          <a:p>
            <a:pPr marL="11527">
              <a:lnSpc>
                <a:spcPct val="100000"/>
              </a:lnSpc>
              <a:spcBef>
                <a:spcPts val="91"/>
              </a:spcBef>
            </a:pPr>
            <a:r>
              <a:rPr lang="it-IT" spc="-472" dirty="0"/>
              <a:t>PRODUZIONE DI BIOETANOLO</a:t>
            </a:r>
            <a:endParaRPr spc="-47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1321207" y="1586757"/>
            <a:ext cx="9408705" cy="4422398"/>
          </a:xfrm>
          <a:prstGeom prst="rect">
            <a:avLst/>
          </a:prstGeom>
        </p:spPr>
        <p:txBody>
          <a:bodyPr vert="horz" wrap="square" lIns="0" tIns="11526" rIns="0" bIns="0" rtlCol="0">
            <a:spAutoFit/>
          </a:bodyPr>
          <a:lstStyle/>
          <a:p>
            <a:pPr marL="184424" marR="4611" indent="-172898">
              <a:spcBef>
                <a:spcPts val="91"/>
              </a:spcBef>
            </a:pPr>
            <a:r>
              <a:rPr lang="it-IT" sz="2500" b="1" spc="-195" dirty="0">
                <a:latin typeface="Arial"/>
                <a:cs typeface="Arial"/>
              </a:rPr>
              <a:t>Il modo meno complicato per produrre etanolo è utilizzare biomassa che contiene zuccheri a sei atomi di carbonio che possono essere fermentati direttamente in etanolo.
La canna da zucchero e le barbabietole da zucchero contengono notevoli quantità di zucchero e alcuni paesi dell'UE (ad esempio la Francia) si affidano alla barbabietola da zucchero per produrre etanolo.
In Brasile e nella maggior parte dei paesi tropicali che producono alcol, la canna da zucchero è la materia prima più comune utilizzata per produrre etanolo.
I costi di produzione di etanolo dalla canna da zucchero nei paesi caldi sono tra i più bassi per qualsiasi biocarburante.</a:t>
            </a:r>
            <a:endParaRPr sz="2500" dirty="0">
              <a:latin typeface="Arial"/>
              <a:cs typeface="Arial"/>
            </a:endParaRPr>
          </a:p>
        </p:txBody>
      </p:sp>
      <p:sp>
        <p:nvSpPr>
          <p:cNvPr id="113" name="object 113"/>
          <p:cNvSpPr txBox="1">
            <a:spLocks noGrp="1"/>
          </p:cNvSpPr>
          <p:nvPr>
            <p:ph type="title"/>
          </p:nvPr>
        </p:nvSpPr>
        <p:spPr>
          <a:xfrm>
            <a:off x="3174785" y="575930"/>
            <a:ext cx="5706548" cy="688747"/>
          </a:xfrm>
          <a:prstGeom prst="rect">
            <a:avLst/>
          </a:prstGeom>
        </p:spPr>
        <p:txBody>
          <a:bodyPr vert="horz" wrap="square" lIns="0" tIns="11526" rIns="0" bIns="0" rtlCol="0" anchor="ctr">
            <a:spAutoFit/>
          </a:bodyPr>
          <a:lstStyle/>
          <a:p>
            <a:pPr marL="11527">
              <a:lnSpc>
                <a:spcPct val="100000"/>
              </a:lnSpc>
              <a:spcBef>
                <a:spcPts val="91"/>
              </a:spcBef>
            </a:pPr>
            <a:r>
              <a:rPr lang="it-IT" spc="-481" dirty="0"/>
              <a:t>Produzione di zucchero-etanolo</a:t>
            </a:r>
            <a:endParaRPr spc="-368"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296296" y="2082136"/>
            <a:ext cx="9590183" cy="4282038"/>
          </a:xfrm>
          <a:prstGeom prst="rect">
            <a:avLst/>
          </a:prstGeom>
        </p:spPr>
        <p:txBody>
          <a:bodyPr vert="horz" wrap="square" lIns="0" tIns="11526" rIns="0" bIns="0" rtlCol="0">
            <a:spAutoFit/>
          </a:bodyPr>
          <a:lstStyle/>
          <a:p>
            <a:pPr marL="184424" marR="13255" indent="-172898" algn="just">
              <a:spcBef>
                <a:spcPts val="91"/>
              </a:spcBef>
            </a:pPr>
            <a:r>
              <a:rPr lang="it-IT" sz="2500" b="1" spc="-150" dirty="0">
                <a:latin typeface="Arial"/>
                <a:cs typeface="Arial"/>
              </a:rPr>
              <a:t>Nella produzione di etanolo da colture da zucchero, le colture devono prima essere lavorate per rimuovere lo zucchero (ad esempio attraverso la frantumazione, l'ammollo e il trattamento chimico).
Lo zucchero viene poi fermentato in alcol utilizzando lieviti e altri microbi.
Una fase finale distilla (purifica) l'etanolo alla concentrazione desiderata e di solito rimuove tutta l'acqua per produrre "etanolo anidro" che può essere miscelato con la benzina.
Nel processo di canna da zucchero, il gambo schiacciato della pianta, la "bagassa", costituito da cellulosa e lignina, può essere utilizzato per l'energia di processo nella produzione di etanolo.</a:t>
            </a:r>
            <a:endParaRPr sz="2500" dirty="0">
              <a:latin typeface="Arial"/>
              <a:cs typeface="Arial"/>
            </a:endParaRPr>
          </a:p>
        </p:txBody>
      </p:sp>
      <p:grpSp>
        <p:nvGrpSpPr>
          <p:cNvPr id="107" name="object 107"/>
          <p:cNvGrpSpPr/>
          <p:nvPr/>
        </p:nvGrpSpPr>
        <p:grpSpPr>
          <a:xfrm>
            <a:off x="2494267" y="416040"/>
            <a:ext cx="7198018" cy="1449977"/>
            <a:chOff x="1378124" y="458414"/>
            <a:chExt cx="7931150" cy="1597660"/>
          </a:xfrm>
        </p:grpSpPr>
        <p:pic>
          <p:nvPicPr>
            <p:cNvPr id="108" name="object 108"/>
            <p:cNvPicPr/>
            <p:nvPr/>
          </p:nvPicPr>
          <p:blipFill>
            <a:blip r:embed="rId2" cstate="print"/>
            <a:stretch>
              <a:fillRect/>
            </a:stretch>
          </p:blipFill>
          <p:spPr>
            <a:xfrm>
              <a:off x="1382683" y="463665"/>
              <a:ext cx="7926185" cy="1591887"/>
            </a:xfrm>
            <a:prstGeom prst="rect">
              <a:avLst/>
            </a:prstGeom>
          </p:spPr>
        </p:pic>
        <p:pic>
          <p:nvPicPr>
            <p:cNvPr id="109" name="object 109"/>
            <p:cNvPicPr/>
            <p:nvPr/>
          </p:nvPicPr>
          <p:blipFill>
            <a:blip r:embed="rId3" cstate="print"/>
            <a:stretch>
              <a:fillRect/>
            </a:stretch>
          </p:blipFill>
          <p:spPr>
            <a:xfrm>
              <a:off x="1644534" y="492760"/>
              <a:ext cx="7394169" cy="1525385"/>
            </a:xfrm>
            <a:prstGeom prst="rect">
              <a:avLst/>
            </a:prstGeom>
          </p:spPr>
        </p:pic>
        <p:sp>
          <p:nvSpPr>
            <p:cNvPr id="110" name="object 110"/>
            <p:cNvSpPr/>
            <p:nvPr/>
          </p:nvSpPr>
          <p:spPr>
            <a:xfrm>
              <a:off x="1382886" y="463176"/>
              <a:ext cx="7772400" cy="1441450"/>
            </a:xfrm>
            <a:custGeom>
              <a:avLst/>
              <a:gdLst/>
              <a:ahLst/>
              <a:cxnLst/>
              <a:rect l="l" t="t" r="r" b="b"/>
              <a:pathLst>
                <a:path w="7772400" h="1441450">
                  <a:moveTo>
                    <a:pt x="7772398" y="0"/>
                  </a:moveTo>
                  <a:lnTo>
                    <a:pt x="0" y="0"/>
                  </a:lnTo>
                  <a:lnTo>
                    <a:pt x="0" y="1441450"/>
                  </a:lnTo>
                  <a:lnTo>
                    <a:pt x="7772398" y="1441450"/>
                  </a:lnTo>
                  <a:lnTo>
                    <a:pt x="7772398" y="0"/>
                  </a:lnTo>
                  <a:close/>
                </a:path>
              </a:pathLst>
            </a:custGeom>
            <a:solidFill>
              <a:srgbClr val="FFFDA9">
                <a:alpha val="50199"/>
              </a:srgbClr>
            </a:solidFill>
          </p:spPr>
          <p:txBody>
            <a:bodyPr wrap="square" lIns="0" tIns="0" rIns="0" bIns="0" rtlCol="0"/>
            <a:lstStyle/>
            <a:p>
              <a:endParaRPr sz="1634"/>
            </a:p>
          </p:txBody>
        </p:sp>
        <p:sp>
          <p:nvSpPr>
            <p:cNvPr id="111" name="object 111"/>
            <p:cNvSpPr/>
            <p:nvPr/>
          </p:nvSpPr>
          <p:spPr>
            <a:xfrm>
              <a:off x="1382886" y="463176"/>
              <a:ext cx="7772400" cy="1441450"/>
            </a:xfrm>
            <a:custGeom>
              <a:avLst/>
              <a:gdLst/>
              <a:ahLst/>
              <a:cxnLst/>
              <a:rect l="l" t="t" r="r" b="b"/>
              <a:pathLst>
                <a:path w="7772400" h="1441450">
                  <a:moveTo>
                    <a:pt x="0" y="0"/>
                  </a:moveTo>
                  <a:lnTo>
                    <a:pt x="7772397" y="0"/>
                  </a:lnTo>
                  <a:lnTo>
                    <a:pt x="7772397" y="1441449"/>
                  </a:lnTo>
                  <a:lnTo>
                    <a:pt x="0" y="1441449"/>
                  </a:lnTo>
                  <a:lnTo>
                    <a:pt x="0" y="0"/>
                  </a:lnTo>
                  <a:close/>
                </a:path>
              </a:pathLst>
            </a:custGeom>
            <a:ln w="9524">
              <a:solidFill>
                <a:srgbClr val="D81E00"/>
              </a:solidFill>
            </a:ln>
          </p:spPr>
          <p:txBody>
            <a:bodyPr wrap="square" lIns="0" tIns="0" rIns="0" bIns="0" rtlCol="0"/>
            <a:lstStyle/>
            <a:p>
              <a:endParaRPr sz="1634"/>
            </a:p>
          </p:txBody>
        </p:sp>
      </p:grpSp>
      <p:sp>
        <p:nvSpPr>
          <p:cNvPr id="112" name="object 112"/>
          <p:cNvSpPr txBox="1">
            <a:spLocks noGrp="1"/>
          </p:cNvSpPr>
          <p:nvPr>
            <p:ph type="title"/>
          </p:nvPr>
        </p:nvSpPr>
        <p:spPr>
          <a:xfrm>
            <a:off x="2747252" y="425803"/>
            <a:ext cx="6561780" cy="688747"/>
          </a:xfrm>
          <a:prstGeom prst="rect">
            <a:avLst/>
          </a:prstGeom>
        </p:spPr>
        <p:txBody>
          <a:bodyPr vert="horz" wrap="square" lIns="0" tIns="11526" rIns="0" bIns="0" rtlCol="0" anchor="ctr">
            <a:spAutoFit/>
          </a:bodyPr>
          <a:lstStyle/>
          <a:p>
            <a:pPr marL="11527">
              <a:lnSpc>
                <a:spcPct val="100000"/>
              </a:lnSpc>
              <a:spcBef>
                <a:spcPts val="91"/>
              </a:spcBef>
            </a:pPr>
            <a:r>
              <a:rPr lang="it-IT" spc="-427" dirty="0"/>
              <a:t>La produzione di zucchero-etanolo</a:t>
            </a:r>
            <a:endParaRPr spc="-368" dirty="0"/>
          </a:p>
        </p:txBody>
      </p:sp>
      <p:sp>
        <p:nvSpPr>
          <p:cNvPr id="113" name="object 113"/>
          <p:cNvSpPr txBox="1"/>
          <p:nvPr/>
        </p:nvSpPr>
        <p:spPr>
          <a:xfrm>
            <a:off x="5207208" y="1053718"/>
            <a:ext cx="2247140" cy="626102"/>
          </a:xfrm>
          <a:prstGeom prst="rect">
            <a:avLst/>
          </a:prstGeom>
        </p:spPr>
        <p:txBody>
          <a:bodyPr vert="horz" wrap="square" lIns="0" tIns="11526" rIns="0" bIns="0" rtlCol="0">
            <a:spAutoFit/>
          </a:bodyPr>
          <a:lstStyle/>
          <a:p>
            <a:pPr marL="11527">
              <a:spcBef>
                <a:spcPts val="91"/>
              </a:spcBef>
            </a:pPr>
            <a:r>
              <a:rPr lang="it-IT" sz="3993" b="1" spc="-404" dirty="0">
                <a:solidFill>
                  <a:srgbClr val="008000"/>
                </a:solidFill>
                <a:latin typeface="Arial"/>
                <a:cs typeface="Arial"/>
              </a:rPr>
              <a:t>Processo</a:t>
            </a:r>
            <a:endParaRPr sz="3993" dirty="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46622" y="1402588"/>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sp>
        <p:nvSpPr>
          <p:cNvPr id="22" name="object 22"/>
          <p:cNvSpPr/>
          <p:nvPr/>
        </p:nvSpPr>
        <p:spPr>
          <a:xfrm>
            <a:off x="1946622" y="3892215"/>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3" name="object 23"/>
          <p:cNvPicPr/>
          <p:nvPr/>
        </p:nvPicPr>
        <p:blipFill>
          <a:blip r:embed="rId2" cstate="print"/>
          <a:stretch>
            <a:fillRect/>
          </a:stretch>
        </p:blipFill>
        <p:spPr>
          <a:xfrm>
            <a:off x="1946622" y="3892215"/>
            <a:ext cx="8298754" cy="8645"/>
          </a:xfrm>
          <a:prstGeom prst="rect">
            <a:avLst/>
          </a:prstGeom>
        </p:spPr>
      </p:pic>
      <p:sp>
        <p:nvSpPr>
          <p:cNvPr id="24" name="object 24"/>
          <p:cNvSpPr/>
          <p:nvPr/>
        </p:nvSpPr>
        <p:spPr>
          <a:xfrm>
            <a:off x="1946622" y="4168841"/>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5" name="object 25"/>
          <p:cNvPicPr/>
          <p:nvPr/>
        </p:nvPicPr>
        <p:blipFill>
          <a:blip r:embed="rId3" cstate="print"/>
          <a:stretch>
            <a:fillRect/>
          </a:stretch>
        </p:blipFill>
        <p:spPr>
          <a:xfrm>
            <a:off x="1946622" y="4168841"/>
            <a:ext cx="8298754" cy="8645"/>
          </a:xfrm>
          <a:prstGeom prst="rect">
            <a:avLst/>
          </a:prstGeom>
        </p:spPr>
      </p:pic>
      <p:sp>
        <p:nvSpPr>
          <p:cNvPr id="26" name="object 26"/>
          <p:cNvSpPr/>
          <p:nvPr/>
        </p:nvSpPr>
        <p:spPr>
          <a:xfrm>
            <a:off x="1946622" y="4445466"/>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27" name="object 27"/>
          <p:cNvPicPr/>
          <p:nvPr/>
        </p:nvPicPr>
        <p:blipFill>
          <a:blip r:embed="rId4" cstate="print"/>
          <a:stretch>
            <a:fillRect/>
          </a:stretch>
        </p:blipFill>
        <p:spPr>
          <a:xfrm>
            <a:off x="1946622" y="4445466"/>
            <a:ext cx="8298754" cy="8645"/>
          </a:xfrm>
          <a:prstGeom prst="rect">
            <a:avLst/>
          </a:prstGeom>
        </p:spPr>
      </p:pic>
      <p:sp>
        <p:nvSpPr>
          <p:cNvPr id="28" name="object 28"/>
          <p:cNvSpPr/>
          <p:nvPr/>
        </p:nvSpPr>
        <p:spPr>
          <a:xfrm>
            <a:off x="1946622" y="4722091"/>
            <a:ext cx="8298756" cy="864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29" name="object 29"/>
          <p:cNvPicPr/>
          <p:nvPr/>
        </p:nvPicPr>
        <p:blipFill>
          <a:blip r:embed="rId2" cstate="print"/>
          <a:stretch>
            <a:fillRect/>
          </a:stretch>
        </p:blipFill>
        <p:spPr>
          <a:xfrm>
            <a:off x="1946622" y="4722091"/>
            <a:ext cx="8298754" cy="8645"/>
          </a:xfrm>
          <a:prstGeom prst="rect">
            <a:avLst/>
          </a:prstGeom>
        </p:spPr>
      </p:pic>
      <p:sp>
        <p:nvSpPr>
          <p:cNvPr id="30" name="object 30"/>
          <p:cNvSpPr/>
          <p:nvPr/>
        </p:nvSpPr>
        <p:spPr>
          <a:xfrm>
            <a:off x="1946622" y="4998716"/>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1" name="object 31"/>
          <p:cNvPicPr/>
          <p:nvPr/>
        </p:nvPicPr>
        <p:blipFill>
          <a:blip r:embed="rId3" cstate="print"/>
          <a:stretch>
            <a:fillRect/>
          </a:stretch>
        </p:blipFill>
        <p:spPr>
          <a:xfrm>
            <a:off x="1946622" y="4998716"/>
            <a:ext cx="8298754" cy="8645"/>
          </a:xfrm>
          <a:prstGeom prst="rect">
            <a:avLst/>
          </a:prstGeom>
        </p:spPr>
      </p:pic>
      <p:sp>
        <p:nvSpPr>
          <p:cNvPr id="32" name="object 32"/>
          <p:cNvSpPr/>
          <p:nvPr/>
        </p:nvSpPr>
        <p:spPr>
          <a:xfrm>
            <a:off x="1946622" y="5275342"/>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3" name="object 33"/>
          <p:cNvPicPr/>
          <p:nvPr/>
        </p:nvPicPr>
        <p:blipFill>
          <a:blip r:embed="rId5" cstate="print"/>
          <a:stretch>
            <a:fillRect/>
          </a:stretch>
        </p:blipFill>
        <p:spPr>
          <a:xfrm>
            <a:off x="1946622" y="5275342"/>
            <a:ext cx="8298754" cy="8645"/>
          </a:xfrm>
          <a:prstGeom prst="rect">
            <a:avLst/>
          </a:prstGeom>
        </p:spPr>
      </p:pic>
      <p:sp>
        <p:nvSpPr>
          <p:cNvPr id="34" name="object 34"/>
          <p:cNvSpPr/>
          <p:nvPr/>
        </p:nvSpPr>
        <p:spPr>
          <a:xfrm>
            <a:off x="1946622" y="5551967"/>
            <a:ext cx="8298756" cy="864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5" name="object 35"/>
          <p:cNvPicPr/>
          <p:nvPr/>
        </p:nvPicPr>
        <p:blipFill>
          <a:blip r:embed="rId2" cstate="print"/>
          <a:stretch>
            <a:fillRect/>
          </a:stretch>
        </p:blipFill>
        <p:spPr>
          <a:xfrm>
            <a:off x="1946622" y="5551967"/>
            <a:ext cx="8298754" cy="8645"/>
          </a:xfrm>
          <a:prstGeom prst="rect">
            <a:avLst/>
          </a:prstGeom>
        </p:spPr>
      </p:pic>
      <p:sp>
        <p:nvSpPr>
          <p:cNvPr id="36" name="object 36"/>
          <p:cNvSpPr/>
          <p:nvPr/>
        </p:nvSpPr>
        <p:spPr>
          <a:xfrm>
            <a:off x="1946622" y="5828592"/>
            <a:ext cx="8298756" cy="864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7" name="object 37"/>
          <p:cNvPicPr/>
          <p:nvPr/>
        </p:nvPicPr>
        <p:blipFill>
          <a:blip r:embed="rId3" cstate="print"/>
          <a:stretch>
            <a:fillRect/>
          </a:stretch>
        </p:blipFill>
        <p:spPr>
          <a:xfrm>
            <a:off x="1946622" y="5828592"/>
            <a:ext cx="8298754" cy="8645"/>
          </a:xfrm>
          <a:prstGeom prst="rect">
            <a:avLst/>
          </a:prstGeom>
        </p:spPr>
      </p:pic>
      <p:sp>
        <p:nvSpPr>
          <p:cNvPr id="38" name="object 38"/>
          <p:cNvSpPr/>
          <p:nvPr/>
        </p:nvSpPr>
        <p:spPr>
          <a:xfrm>
            <a:off x="1946622" y="6105217"/>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9" name="object 39"/>
          <p:cNvPicPr/>
          <p:nvPr/>
        </p:nvPicPr>
        <p:blipFill>
          <a:blip r:embed="rId6" cstate="print"/>
          <a:stretch>
            <a:fillRect/>
          </a:stretch>
        </p:blipFill>
        <p:spPr>
          <a:xfrm>
            <a:off x="1946622" y="6105217"/>
            <a:ext cx="8298754" cy="8645"/>
          </a:xfrm>
          <a:prstGeom prst="rect">
            <a:avLst/>
          </a:prstGeom>
        </p:spPr>
      </p:pic>
      <p:sp>
        <p:nvSpPr>
          <p:cNvPr id="40" name="object 40"/>
          <p:cNvSpPr/>
          <p:nvPr/>
        </p:nvSpPr>
        <p:spPr>
          <a:xfrm>
            <a:off x="1946622" y="6381842"/>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1" name="object 41"/>
          <p:cNvPicPr/>
          <p:nvPr/>
        </p:nvPicPr>
        <p:blipFill>
          <a:blip r:embed="rId2" cstate="print"/>
          <a:stretch>
            <a:fillRect/>
          </a:stretch>
        </p:blipFill>
        <p:spPr>
          <a:xfrm>
            <a:off x="1946622" y="6381842"/>
            <a:ext cx="8298754" cy="8645"/>
          </a:xfrm>
          <a:prstGeom prst="rect">
            <a:avLst/>
          </a:prstGeom>
        </p:spPr>
      </p:pic>
      <p:sp>
        <p:nvSpPr>
          <p:cNvPr id="42" name="object 42"/>
          <p:cNvSpPr/>
          <p:nvPr/>
        </p:nvSpPr>
        <p:spPr>
          <a:xfrm>
            <a:off x="1946622" y="6658467"/>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43" name="object 43"/>
          <p:cNvPicPr/>
          <p:nvPr/>
        </p:nvPicPr>
        <p:blipFill>
          <a:blip r:embed="rId3" cstate="print"/>
          <a:stretch>
            <a:fillRect/>
          </a:stretch>
        </p:blipFill>
        <p:spPr>
          <a:xfrm>
            <a:off x="1946622" y="6658467"/>
            <a:ext cx="8298754" cy="8645"/>
          </a:xfrm>
          <a:prstGeom prst="rect">
            <a:avLst/>
          </a:prstGeom>
        </p:spPr>
      </p:pic>
      <p:sp>
        <p:nvSpPr>
          <p:cNvPr id="44" name="object 44"/>
          <p:cNvSpPr/>
          <p:nvPr/>
        </p:nvSpPr>
        <p:spPr>
          <a:xfrm>
            <a:off x="1946622" y="6935092"/>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5" name="object 45"/>
          <p:cNvPicPr/>
          <p:nvPr/>
        </p:nvPicPr>
        <p:blipFill>
          <a:blip r:embed="rId7" cstate="print"/>
          <a:stretch>
            <a:fillRect/>
          </a:stretch>
        </p:blipFill>
        <p:spPr>
          <a:xfrm>
            <a:off x="1946622" y="6935092"/>
            <a:ext cx="8298754" cy="8645"/>
          </a:xfrm>
          <a:prstGeom prst="rect">
            <a:avLst/>
          </a:prstGeom>
        </p:spPr>
      </p:pic>
      <p:sp>
        <p:nvSpPr>
          <p:cNvPr id="48" name="object 48"/>
          <p:cNvSpPr/>
          <p:nvPr/>
        </p:nvSpPr>
        <p:spPr>
          <a:xfrm>
            <a:off x="2495550"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sp>
        <p:nvSpPr>
          <p:cNvPr id="50" name="object 50"/>
          <p:cNvSpPr/>
          <p:nvPr/>
        </p:nvSpPr>
        <p:spPr>
          <a:xfrm>
            <a:off x="2772175"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sp>
        <p:nvSpPr>
          <p:cNvPr id="52" name="object 52"/>
          <p:cNvSpPr/>
          <p:nvPr/>
        </p:nvSpPr>
        <p:spPr>
          <a:xfrm>
            <a:off x="3048800"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3" name="object 53"/>
          <p:cNvPicPr/>
          <p:nvPr/>
        </p:nvPicPr>
        <p:blipFill>
          <a:blip r:embed="rId8" cstate="print"/>
          <a:stretch>
            <a:fillRect/>
          </a:stretch>
        </p:blipFill>
        <p:spPr>
          <a:xfrm>
            <a:off x="3048800" y="853660"/>
            <a:ext cx="8645" cy="6224067"/>
          </a:xfrm>
          <a:prstGeom prst="rect">
            <a:avLst/>
          </a:prstGeom>
        </p:spPr>
      </p:pic>
      <p:sp>
        <p:nvSpPr>
          <p:cNvPr id="54" name="object 54"/>
          <p:cNvSpPr/>
          <p:nvPr/>
        </p:nvSpPr>
        <p:spPr>
          <a:xfrm>
            <a:off x="3325425"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5" name="object 55"/>
          <p:cNvPicPr/>
          <p:nvPr/>
        </p:nvPicPr>
        <p:blipFill>
          <a:blip r:embed="rId9" cstate="print"/>
          <a:stretch>
            <a:fillRect/>
          </a:stretch>
        </p:blipFill>
        <p:spPr>
          <a:xfrm>
            <a:off x="3325425" y="853660"/>
            <a:ext cx="8645" cy="6224067"/>
          </a:xfrm>
          <a:prstGeom prst="rect">
            <a:avLst/>
          </a:prstGeom>
        </p:spPr>
      </p:pic>
      <p:sp>
        <p:nvSpPr>
          <p:cNvPr id="56" name="object 56"/>
          <p:cNvSpPr/>
          <p:nvPr/>
        </p:nvSpPr>
        <p:spPr>
          <a:xfrm>
            <a:off x="3602050"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7" name="object 57"/>
          <p:cNvPicPr/>
          <p:nvPr/>
        </p:nvPicPr>
        <p:blipFill>
          <a:blip r:embed="rId10" cstate="print"/>
          <a:stretch>
            <a:fillRect/>
          </a:stretch>
        </p:blipFill>
        <p:spPr>
          <a:xfrm>
            <a:off x="3602050" y="853660"/>
            <a:ext cx="8645" cy="6224067"/>
          </a:xfrm>
          <a:prstGeom prst="rect">
            <a:avLst/>
          </a:prstGeom>
        </p:spPr>
      </p:pic>
      <p:sp>
        <p:nvSpPr>
          <p:cNvPr id="58" name="object 58"/>
          <p:cNvSpPr/>
          <p:nvPr/>
        </p:nvSpPr>
        <p:spPr>
          <a:xfrm>
            <a:off x="3878676"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9" name="object 59"/>
          <p:cNvPicPr/>
          <p:nvPr/>
        </p:nvPicPr>
        <p:blipFill>
          <a:blip r:embed="rId8" cstate="print"/>
          <a:stretch>
            <a:fillRect/>
          </a:stretch>
        </p:blipFill>
        <p:spPr>
          <a:xfrm>
            <a:off x="3878676" y="853660"/>
            <a:ext cx="8645" cy="6224067"/>
          </a:xfrm>
          <a:prstGeom prst="rect">
            <a:avLst/>
          </a:prstGeom>
        </p:spPr>
      </p:pic>
      <p:sp>
        <p:nvSpPr>
          <p:cNvPr id="60" name="object 60"/>
          <p:cNvSpPr/>
          <p:nvPr/>
        </p:nvSpPr>
        <p:spPr>
          <a:xfrm>
            <a:off x="4155301"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1" name="object 61"/>
          <p:cNvPicPr/>
          <p:nvPr/>
        </p:nvPicPr>
        <p:blipFill>
          <a:blip r:embed="rId9" cstate="print"/>
          <a:stretch>
            <a:fillRect/>
          </a:stretch>
        </p:blipFill>
        <p:spPr>
          <a:xfrm>
            <a:off x="4155301" y="853660"/>
            <a:ext cx="8645" cy="6224067"/>
          </a:xfrm>
          <a:prstGeom prst="rect">
            <a:avLst/>
          </a:prstGeom>
        </p:spPr>
      </p:pic>
      <p:sp>
        <p:nvSpPr>
          <p:cNvPr id="62" name="object 62"/>
          <p:cNvSpPr/>
          <p:nvPr/>
        </p:nvSpPr>
        <p:spPr>
          <a:xfrm>
            <a:off x="4431926"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3" name="object 63"/>
          <p:cNvPicPr/>
          <p:nvPr/>
        </p:nvPicPr>
        <p:blipFill>
          <a:blip r:embed="rId10" cstate="print"/>
          <a:stretch>
            <a:fillRect/>
          </a:stretch>
        </p:blipFill>
        <p:spPr>
          <a:xfrm>
            <a:off x="4431926" y="853660"/>
            <a:ext cx="8645" cy="6224067"/>
          </a:xfrm>
          <a:prstGeom prst="rect">
            <a:avLst/>
          </a:prstGeom>
        </p:spPr>
      </p:pic>
      <p:sp>
        <p:nvSpPr>
          <p:cNvPr id="64" name="object 64"/>
          <p:cNvSpPr/>
          <p:nvPr/>
        </p:nvSpPr>
        <p:spPr>
          <a:xfrm>
            <a:off x="4708551"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5" name="object 65"/>
          <p:cNvPicPr/>
          <p:nvPr/>
        </p:nvPicPr>
        <p:blipFill>
          <a:blip r:embed="rId8" cstate="print"/>
          <a:stretch>
            <a:fillRect/>
          </a:stretch>
        </p:blipFill>
        <p:spPr>
          <a:xfrm>
            <a:off x="4708551" y="853660"/>
            <a:ext cx="8645" cy="6224067"/>
          </a:xfrm>
          <a:prstGeom prst="rect">
            <a:avLst/>
          </a:prstGeom>
        </p:spPr>
      </p:pic>
      <p:sp>
        <p:nvSpPr>
          <p:cNvPr id="66" name="object 66"/>
          <p:cNvSpPr/>
          <p:nvPr/>
        </p:nvSpPr>
        <p:spPr>
          <a:xfrm>
            <a:off x="4985176"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7" name="object 67"/>
          <p:cNvPicPr/>
          <p:nvPr/>
        </p:nvPicPr>
        <p:blipFill>
          <a:blip r:embed="rId9" cstate="print"/>
          <a:stretch>
            <a:fillRect/>
          </a:stretch>
        </p:blipFill>
        <p:spPr>
          <a:xfrm>
            <a:off x="4985176" y="853660"/>
            <a:ext cx="8645" cy="6224067"/>
          </a:xfrm>
          <a:prstGeom prst="rect">
            <a:avLst/>
          </a:prstGeom>
        </p:spPr>
      </p:pic>
      <p:sp>
        <p:nvSpPr>
          <p:cNvPr id="68" name="object 68"/>
          <p:cNvSpPr/>
          <p:nvPr/>
        </p:nvSpPr>
        <p:spPr>
          <a:xfrm>
            <a:off x="526180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9" name="object 69"/>
          <p:cNvPicPr/>
          <p:nvPr/>
        </p:nvPicPr>
        <p:blipFill>
          <a:blip r:embed="rId10" cstate="print"/>
          <a:stretch>
            <a:fillRect/>
          </a:stretch>
        </p:blipFill>
        <p:spPr>
          <a:xfrm>
            <a:off x="5261802" y="853660"/>
            <a:ext cx="8645" cy="6224067"/>
          </a:xfrm>
          <a:prstGeom prst="rect">
            <a:avLst/>
          </a:prstGeom>
        </p:spPr>
      </p:pic>
      <p:sp>
        <p:nvSpPr>
          <p:cNvPr id="70" name="object 70"/>
          <p:cNvSpPr/>
          <p:nvPr/>
        </p:nvSpPr>
        <p:spPr>
          <a:xfrm>
            <a:off x="5538427"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1" name="object 71"/>
          <p:cNvPicPr/>
          <p:nvPr/>
        </p:nvPicPr>
        <p:blipFill>
          <a:blip r:embed="rId8" cstate="print"/>
          <a:stretch>
            <a:fillRect/>
          </a:stretch>
        </p:blipFill>
        <p:spPr>
          <a:xfrm>
            <a:off x="5538427" y="853660"/>
            <a:ext cx="8645" cy="6224067"/>
          </a:xfrm>
          <a:prstGeom prst="rect">
            <a:avLst/>
          </a:prstGeom>
        </p:spPr>
      </p:pic>
      <p:sp>
        <p:nvSpPr>
          <p:cNvPr id="72" name="object 72"/>
          <p:cNvSpPr/>
          <p:nvPr/>
        </p:nvSpPr>
        <p:spPr>
          <a:xfrm>
            <a:off x="581505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3" name="object 73"/>
          <p:cNvPicPr/>
          <p:nvPr/>
        </p:nvPicPr>
        <p:blipFill>
          <a:blip r:embed="rId9" cstate="print"/>
          <a:stretch>
            <a:fillRect/>
          </a:stretch>
        </p:blipFill>
        <p:spPr>
          <a:xfrm>
            <a:off x="5815052" y="853660"/>
            <a:ext cx="8645" cy="6224067"/>
          </a:xfrm>
          <a:prstGeom prst="rect">
            <a:avLst/>
          </a:prstGeom>
        </p:spPr>
      </p:pic>
      <p:sp>
        <p:nvSpPr>
          <p:cNvPr id="74" name="object 74"/>
          <p:cNvSpPr/>
          <p:nvPr/>
        </p:nvSpPr>
        <p:spPr>
          <a:xfrm>
            <a:off x="6091677"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5" name="object 75"/>
          <p:cNvPicPr/>
          <p:nvPr/>
        </p:nvPicPr>
        <p:blipFill>
          <a:blip r:embed="rId10" cstate="print"/>
          <a:stretch>
            <a:fillRect/>
          </a:stretch>
        </p:blipFill>
        <p:spPr>
          <a:xfrm>
            <a:off x="6091677" y="853660"/>
            <a:ext cx="8645" cy="6224067"/>
          </a:xfrm>
          <a:prstGeom prst="rect">
            <a:avLst/>
          </a:prstGeom>
        </p:spPr>
      </p:pic>
      <p:sp>
        <p:nvSpPr>
          <p:cNvPr id="76" name="object 76"/>
          <p:cNvSpPr/>
          <p:nvPr/>
        </p:nvSpPr>
        <p:spPr>
          <a:xfrm>
            <a:off x="636830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7" name="object 77"/>
          <p:cNvPicPr/>
          <p:nvPr/>
        </p:nvPicPr>
        <p:blipFill>
          <a:blip r:embed="rId8" cstate="print"/>
          <a:stretch>
            <a:fillRect/>
          </a:stretch>
        </p:blipFill>
        <p:spPr>
          <a:xfrm>
            <a:off x="6368302" y="853660"/>
            <a:ext cx="8645" cy="6224067"/>
          </a:xfrm>
          <a:prstGeom prst="rect">
            <a:avLst/>
          </a:prstGeom>
        </p:spPr>
      </p:pic>
      <p:sp>
        <p:nvSpPr>
          <p:cNvPr id="78" name="object 78"/>
          <p:cNvSpPr/>
          <p:nvPr/>
        </p:nvSpPr>
        <p:spPr>
          <a:xfrm>
            <a:off x="6644927"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9" name="object 79"/>
          <p:cNvPicPr/>
          <p:nvPr/>
        </p:nvPicPr>
        <p:blipFill>
          <a:blip r:embed="rId9" cstate="print"/>
          <a:stretch>
            <a:fillRect/>
          </a:stretch>
        </p:blipFill>
        <p:spPr>
          <a:xfrm>
            <a:off x="6644927" y="853660"/>
            <a:ext cx="8645" cy="6224067"/>
          </a:xfrm>
          <a:prstGeom prst="rect">
            <a:avLst/>
          </a:prstGeom>
        </p:spPr>
      </p:pic>
      <p:sp>
        <p:nvSpPr>
          <p:cNvPr id="80" name="object 80"/>
          <p:cNvSpPr/>
          <p:nvPr/>
        </p:nvSpPr>
        <p:spPr>
          <a:xfrm>
            <a:off x="6921553"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1" name="object 81"/>
          <p:cNvPicPr/>
          <p:nvPr/>
        </p:nvPicPr>
        <p:blipFill>
          <a:blip r:embed="rId10" cstate="print"/>
          <a:stretch>
            <a:fillRect/>
          </a:stretch>
        </p:blipFill>
        <p:spPr>
          <a:xfrm>
            <a:off x="6921553" y="853660"/>
            <a:ext cx="8645" cy="6224067"/>
          </a:xfrm>
          <a:prstGeom prst="rect">
            <a:avLst/>
          </a:prstGeom>
        </p:spPr>
      </p:pic>
      <p:sp>
        <p:nvSpPr>
          <p:cNvPr id="82" name="object 82"/>
          <p:cNvSpPr/>
          <p:nvPr/>
        </p:nvSpPr>
        <p:spPr>
          <a:xfrm>
            <a:off x="719817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3" name="object 83"/>
          <p:cNvPicPr/>
          <p:nvPr/>
        </p:nvPicPr>
        <p:blipFill>
          <a:blip r:embed="rId8" cstate="print"/>
          <a:stretch>
            <a:fillRect/>
          </a:stretch>
        </p:blipFill>
        <p:spPr>
          <a:xfrm>
            <a:off x="7198178" y="853660"/>
            <a:ext cx="8645" cy="6224067"/>
          </a:xfrm>
          <a:prstGeom prst="rect">
            <a:avLst/>
          </a:prstGeom>
        </p:spPr>
      </p:pic>
      <p:sp>
        <p:nvSpPr>
          <p:cNvPr id="84" name="object 84"/>
          <p:cNvSpPr/>
          <p:nvPr/>
        </p:nvSpPr>
        <p:spPr>
          <a:xfrm>
            <a:off x="747480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5" name="object 85"/>
          <p:cNvPicPr/>
          <p:nvPr/>
        </p:nvPicPr>
        <p:blipFill>
          <a:blip r:embed="rId9" cstate="print"/>
          <a:stretch>
            <a:fillRect/>
          </a:stretch>
        </p:blipFill>
        <p:spPr>
          <a:xfrm>
            <a:off x="7474802" y="853660"/>
            <a:ext cx="8645" cy="6224067"/>
          </a:xfrm>
          <a:prstGeom prst="rect">
            <a:avLst/>
          </a:prstGeom>
        </p:spPr>
      </p:pic>
      <p:sp>
        <p:nvSpPr>
          <p:cNvPr id="86" name="object 86"/>
          <p:cNvSpPr/>
          <p:nvPr/>
        </p:nvSpPr>
        <p:spPr>
          <a:xfrm>
            <a:off x="775142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7" name="object 87"/>
          <p:cNvPicPr/>
          <p:nvPr/>
        </p:nvPicPr>
        <p:blipFill>
          <a:blip r:embed="rId10" cstate="print"/>
          <a:stretch>
            <a:fillRect/>
          </a:stretch>
        </p:blipFill>
        <p:spPr>
          <a:xfrm>
            <a:off x="7751428" y="853660"/>
            <a:ext cx="8645" cy="6224067"/>
          </a:xfrm>
          <a:prstGeom prst="rect">
            <a:avLst/>
          </a:prstGeom>
        </p:spPr>
      </p:pic>
      <p:sp>
        <p:nvSpPr>
          <p:cNvPr id="88" name="object 88"/>
          <p:cNvSpPr/>
          <p:nvPr/>
        </p:nvSpPr>
        <p:spPr>
          <a:xfrm>
            <a:off x="8028053"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9" name="object 89"/>
          <p:cNvPicPr/>
          <p:nvPr/>
        </p:nvPicPr>
        <p:blipFill>
          <a:blip r:embed="rId8" cstate="print"/>
          <a:stretch>
            <a:fillRect/>
          </a:stretch>
        </p:blipFill>
        <p:spPr>
          <a:xfrm>
            <a:off x="8028053" y="853660"/>
            <a:ext cx="8645" cy="6224067"/>
          </a:xfrm>
          <a:prstGeom prst="rect">
            <a:avLst/>
          </a:prstGeom>
        </p:spPr>
      </p:pic>
      <p:sp>
        <p:nvSpPr>
          <p:cNvPr id="90" name="object 90"/>
          <p:cNvSpPr/>
          <p:nvPr/>
        </p:nvSpPr>
        <p:spPr>
          <a:xfrm>
            <a:off x="830467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1" name="object 91"/>
          <p:cNvPicPr/>
          <p:nvPr/>
        </p:nvPicPr>
        <p:blipFill>
          <a:blip r:embed="rId9" cstate="print"/>
          <a:stretch>
            <a:fillRect/>
          </a:stretch>
        </p:blipFill>
        <p:spPr>
          <a:xfrm>
            <a:off x="8304678" y="853660"/>
            <a:ext cx="8645" cy="6224067"/>
          </a:xfrm>
          <a:prstGeom prst="rect">
            <a:avLst/>
          </a:prstGeom>
        </p:spPr>
      </p:pic>
      <p:sp>
        <p:nvSpPr>
          <p:cNvPr id="92" name="object 92"/>
          <p:cNvSpPr/>
          <p:nvPr/>
        </p:nvSpPr>
        <p:spPr>
          <a:xfrm>
            <a:off x="8581303"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3" name="object 93"/>
          <p:cNvPicPr/>
          <p:nvPr/>
        </p:nvPicPr>
        <p:blipFill>
          <a:blip r:embed="rId10" cstate="print"/>
          <a:stretch>
            <a:fillRect/>
          </a:stretch>
        </p:blipFill>
        <p:spPr>
          <a:xfrm>
            <a:off x="8581303" y="853660"/>
            <a:ext cx="8645" cy="6224067"/>
          </a:xfrm>
          <a:prstGeom prst="rect">
            <a:avLst/>
          </a:prstGeom>
        </p:spPr>
      </p:pic>
      <p:sp>
        <p:nvSpPr>
          <p:cNvPr id="94" name="object 94"/>
          <p:cNvSpPr/>
          <p:nvPr/>
        </p:nvSpPr>
        <p:spPr>
          <a:xfrm>
            <a:off x="885792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5" name="object 95"/>
          <p:cNvPicPr/>
          <p:nvPr/>
        </p:nvPicPr>
        <p:blipFill>
          <a:blip r:embed="rId8" cstate="print"/>
          <a:stretch>
            <a:fillRect/>
          </a:stretch>
        </p:blipFill>
        <p:spPr>
          <a:xfrm>
            <a:off x="8857928" y="853660"/>
            <a:ext cx="8645" cy="6224067"/>
          </a:xfrm>
          <a:prstGeom prst="rect">
            <a:avLst/>
          </a:prstGeom>
        </p:spPr>
      </p:pic>
      <p:sp>
        <p:nvSpPr>
          <p:cNvPr id="96" name="object 96"/>
          <p:cNvSpPr/>
          <p:nvPr/>
        </p:nvSpPr>
        <p:spPr>
          <a:xfrm>
            <a:off x="9134554"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7" name="object 97"/>
          <p:cNvPicPr/>
          <p:nvPr/>
        </p:nvPicPr>
        <p:blipFill>
          <a:blip r:embed="rId9" cstate="print"/>
          <a:stretch>
            <a:fillRect/>
          </a:stretch>
        </p:blipFill>
        <p:spPr>
          <a:xfrm>
            <a:off x="9134554" y="853660"/>
            <a:ext cx="8645" cy="6224067"/>
          </a:xfrm>
          <a:prstGeom prst="rect">
            <a:avLst/>
          </a:prstGeom>
        </p:spPr>
      </p:pic>
      <p:sp>
        <p:nvSpPr>
          <p:cNvPr id="98" name="object 98"/>
          <p:cNvSpPr/>
          <p:nvPr/>
        </p:nvSpPr>
        <p:spPr>
          <a:xfrm>
            <a:off x="9411179"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9" name="object 99"/>
          <p:cNvPicPr/>
          <p:nvPr/>
        </p:nvPicPr>
        <p:blipFill>
          <a:blip r:embed="rId10" cstate="print"/>
          <a:stretch>
            <a:fillRect/>
          </a:stretch>
        </p:blipFill>
        <p:spPr>
          <a:xfrm>
            <a:off x="9411179" y="853660"/>
            <a:ext cx="8645" cy="6224067"/>
          </a:xfrm>
          <a:prstGeom prst="rect">
            <a:avLst/>
          </a:prstGeom>
        </p:spPr>
      </p:pic>
      <p:sp>
        <p:nvSpPr>
          <p:cNvPr id="102" name="object 102"/>
          <p:cNvSpPr/>
          <p:nvPr/>
        </p:nvSpPr>
        <p:spPr>
          <a:xfrm>
            <a:off x="9964429"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106" name="object 106"/>
          <p:cNvPicPr/>
          <p:nvPr/>
        </p:nvPicPr>
        <p:blipFill>
          <a:blip r:embed="rId11" cstate="print"/>
          <a:stretch>
            <a:fillRect/>
          </a:stretch>
        </p:blipFill>
        <p:spPr>
          <a:xfrm>
            <a:off x="3022256" y="1918668"/>
            <a:ext cx="6300505" cy="4564316"/>
          </a:xfrm>
          <a:prstGeom prst="rect">
            <a:avLst/>
          </a:prstGeom>
        </p:spPr>
      </p:pic>
      <p:sp>
        <p:nvSpPr>
          <p:cNvPr id="110" name="object 110"/>
          <p:cNvSpPr/>
          <p:nvPr/>
        </p:nvSpPr>
        <p:spPr>
          <a:xfrm>
            <a:off x="2506626" y="416071"/>
            <a:ext cx="7053943" cy="1308207"/>
          </a:xfrm>
          <a:custGeom>
            <a:avLst/>
            <a:gdLst/>
            <a:ahLst/>
            <a:cxnLst/>
            <a:rect l="l" t="t" r="r" b="b"/>
            <a:pathLst>
              <a:path w="7772400" h="1441450">
                <a:moveTo>
                  <a:pt x="0" y="0"/>
                </a:moveTo>
                <a:lnTo>
                  <a:pt x="7772397" y="0"/>
                </a:lnTo>
                <a:lnTo>
                  <a:pt x="7772397" y="1441449"/>
                </a:lnTo>
                <a:lnTo>
                  <a:pt x="0" y="1441449"/>
                </a:lnTo>
                <a:lnTo>
                  <a:pt x="0" y="0"/>
                </a:lnTo>
                <a:close/>
              </a:path>
            </a:pathLst>
          </a:custGeom>
          <a:ln w="9524">
            <a:solidFill>
              <a:srgbClr val="D81E00"/>
            </a:solidFill>
          </a:ln>
        </p:spPr>
        <p:txBody>
          <a:bodyPr wrap="square" lIns="0" tIns="0" rIns="0" bIns="0" rtlCol="0"/>
          <a:lstStyle/>
          <a:p>
            <a:endParaRPr sz="1634"/>
          </a:p>
        </p:txBody>
      </p:sp>
      <p:sp>
        <p:nvSpPr>
          <p:cNvPr id="111" name="object 111"/>
          <p:cNvSpPr txBox="1">
            <a:spLocks noGrp="1"/>
          </p:cNvSpPr>
          <p:nvPr>
            <p:ph type="title"/>
          </p:nvPr>
        </p:nvSpPr>
        <p:spPr>
          <a:xfrm>
            <a:off x="2747251" y="392291"/>
            <a:ext cx="7217177" cy="626102"/>
          </a:xfrm>
          <a:prstGeom prst="rect">
            <a:avLst/>
          </a:prstGeom>
        </p:spPr>
        <p:txBody>
          <a:bodyPr vert="horz" wrap="square" lIns="0" tIns="11526" rIns="0" bIns="0" rtlCol="0" anchor="ctr">
            <a:spAutoFit/>
          </a:bodyPr>
          <a:lstStyle/>
          <a:p>
            <a:pPr marL="11527">
              <a:lnSpc>
                <a:spcPct val="100000"/>
              </a:lnSpc>
              <a:spcBef>
                <a:spcPts val="91"/>
              </a:spcBef>
            </a:pPr>
            <a:r>
              <a:rPr lang="it-IT" spc="-427" dirty="0"/>
              <a:t>La produzione di zucchero-etanolo</a:t>
            </a:r>
            <a:endParaRPr spc="-368" dirty="0"/>
          </a:p>
        </p:txBody>
      </p:sp>
      <p:sp>
        <p:nvSpPr>
          <p:cNvPr id="112" name="object 112"/>
          <p:cNvSpPr txBox="1"/>
          <p:nvPr/>
        </p:nvSpPr>
        <p:spPr>
          <a:xfrm>
            <a:off x="5207208" y="988883"/>
            <a:ext cx="1999613" cy="626102"/>
          </a:xfrm>
          <a:prstGeom prst="rect">
            <a:avLst/>
          </a:prstGeom>
        </p:spPr>
        <p:txBody>
          <a:bodyPr vert="horz" wrap="square" lIns="0" tIns="11526" rIns="0" bIns="0" rtlCol="0">
            <a:spAutoFit/>
          </a:bodyPr>
          <a:lstStyle/>
          <a:p>
            <a:pPr marL="11527">
              <a:spcBef>
                <a:spcPts val="91"/>
              </a:spcBef>
            </a:pPr>
            <a:r>
              <a:rPr lang="it-IT" sz="3993" b="1" spc="-404" dirty="0">
                <a:solidFill>
                  <a:srgbClr val="008000"/>
                </a:solidFill>
                <a:latin typeface="Arial"/>
                <a:cs typeface="Arial"/>
              </a:rPr>
              <a:t>Processo</a:t>
            </a:r>
            <a:endParaRPr sz="3993" dirty="0">
              <a:latin typeface="Arial"/>
              <a:cs typeface="Arial"/>
            </a:endParaRPr>
          </a:p>
        </p:txBody>
      </p:sp>
      <p:sp>
        <p:nvSpPr>
          <p:cNvPr id="114" name="object 114"/>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385527" y="1932380"/>
            <a:ext cx="8845690" cy="346795"/>
          </a:xfrm>
          <a:prstGeom prst="rect">
            <a:avLst/>
          </a:prstGeom>
        </p:spPr>
        <p:txBody>
          <a:bodyPr vert="horz" wrap="square" lIns="0" tIns="11526" rIns="0" bIns="0" rtlCol="0">
            <a:spAutoFit/>
          </a:bodyPr>
          <a:lstStyle/>
          <a:p>
            <a:pPr marL="11527">
              <a:spcBef>
                <a:spcPts val="91"/>
              </a:spcBef>
            </a:pPr>
            <a:r>
              <a:rPr lang="it-IT" sz="2178" b="1" spc="-222" dirty="0">
                <a:latin typeface="Arial"/>
                <a:cs typeface="Arial"/>
              </a:rPr>
              <a:t>Zuccherificio per la produzione di bioetanolo dalla canna da zucchero in Brasile</a:t>
            </a:r>
            <a:endParaRPr sz="2178" dirty="0">
              <a:latin typeface="Arial"/>
              <a:cs typeface="Arial"/>
            </a:endParaRPr>
          </a:p>
        </p:txBody>
      </p:sp>
      <p:sp>
        <p:nvSpPr>
          <p:cNvPr id="112" name="object 112"/>
          <p:cNvSpPr txBox="1"/>
          <p:nvPr/>
        </p:nvSpPr>
        <p:spPr>
          <a:xfrm>
            <a:off x="2747252" y="454363"/>
            <a:ext cx="7470174" cy="626102"/>
          </a:xfrm>
          <a:prstGeom prst="rect">
            <a:avLst/>
          </a:prstGeom>
        </p:spPr>
        <p:txBody>
          <a:bodyPr vert="horz" wrap="square" lIns="0" tIns="11526" rIns="0" bIns="0" rtlCol="0">
            <a:spAutoFit/>
          </a:bodyPr>
          <a:lstStyle/>
          <a:p>
            <a:pPr marL="11527">
              <a:spcBef>
                <a:spcPts val="91"/>
              </a:spcBef>
            </a:pPr>
            <a:r>
              <a:rPr lang="it-IT" sz="3993" b="1" spc="-427" dirty="0">
                <a:solidFill>
                  <a:srgbClr val="008000"/>
                </a:solidFill>
                <a:latin typeface="Arial"/>
                <a:cs typeface="Arial"/>
              </a:rPr>
              <a:t>La produzione di zucchero-etanolo</a:t>
            </a:r>
            <a:endParaRPr sz="3993" dirty="0">
              <a:latin typeface="Arial"/>
              <a:cs typeface="Arial"/>
            </a:endParaRPr>
          </a:p>
        </p:txBody>
      </p:sp>
      <p:sp>
        <p:nvSpPr>
          <p:cNvPr id="113" name="object 113"/>
          <p:cNvSpPr txBox="1"/>
          <p:nvPr/>
        </p:nvSpPr>
        <p:spPr>
          <a:xfrm>
            <a:off x="5207208" y="1053718"/>
            <a:ext cx="2326653" cy="626102"/>
          </a:xfrm>
          <a:prstGeom prst="rect">
            <a:avLst/>
          </a:prstGeom>
        </p:spPr>
        <p:txBody>
          <a:bodyPr vert="horz" wrap="square" lIns="0" tIns="11526" rIns="0" bIns="0" rtlCol="0">
            <a:spAutoFit/>
          </a:bodyPr>
          <a:lstStyle/>
          <a:p>
            <a:pPr marL="11527">
              <a:spcBef>
                <a:spcPts val="91"/>
              </a:spcBef>
            </a:pPr>
            <a:r>
              <a:rPr lang="it-IT" sz="3993" b="1" spc="-404" dirty="0">
                <a:solidFill>
                  <a:srgbClr val="008000"/>
                </a:solidFill>
                <a:latin typeface="Arial"/>
                <a:cs typeface="Arial"/>
              </a:rPr>
              <a:t>Processo</a:t>
            </a:r>
            <a:endParaRPr sz="3993" dirty="0">
              <a:latin typeface="Arial"/>
              <a:cs typeface="Arial"/>
            </a:endParaRPr>
          </a:p>
        </p:txBody>
      </p:sp>
      <p:pic>
        <p:nvPicPr>
          <p:cNvPr id="114" name="object 114"/>
          <p:cNvPicPr/>
          <p:nvPr/>
        </p:nvPicPr>
        <p:blipFill>
          <a:blip r:embed="rId2" cstate="print"/>
          <a:stretch>
            <a:fillRect/>
          </a:stretch>
        </p:blipFill>
        <p:spPr>
          <a:xfrm>
            <a:off x="3479743" y="2316396"/>
            <a:ext cx="5489280" cy="409606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255105" y="1408976"/>
            <a:ext cx="11791486" cy="5449024"/>
          </a:xfrm>
          <a:prstGeom prst="rect">
            <a:avLst/>
          </a:prstGeom>
        </p:spPr>
        <p:txBody>
          <a:bodyPr vert="horz" wrap="square" lIns="0" tIns="11526" rIns="0" bIns="0" rtlCol="0">
            <a:spAutoFit/>
          </a:bodyPr>
          <a:lstStyle/>
          <a:p>
            <a:pPr marL="183848" marR="4611" indent="-172898" algn="just">
              <a:spcBef>
                <a:spcPts val="91"/>
              </a:spcBef>
            </a:pPr>
            <a:r>
              <a:rPr lang="it-IT" sz="2500" b="1" spc="-150" dirty="0">
                <a:latin typeface="Arial"/>
                <a:cs typeface="Arial"/>
              </a:rPr>
              <a:t>In molti paesi, la maggior parte dell'etanolo combustibile è prodotto dalla componente di amido delle colture di cereali (principalmente mais e grano negli Stati Uniti e grano e orzo in Europa, sebbene in Europa vengano utilizzate anche barbabietole da zucchero).</a:t>
            </a:r>
          </a:p>
          <a:p>
            <a:pPr marL="183848" marR="4611" indent="-172898" algn="just">
              <a:spcBef>
                <a:spcPts val="91"/>
              </a:spcBef>
            </a:pPr>
            <a:r>
              <a:rPr lang="it-IT" sz="2500" b="1" spc="-150" dirty="0">
                <a:latin typeface="Arial"/>
                <a:cs typeface="Arial"/>
              </a:rPr>
              <a:t>Nei processi convenzionali di trasformazione in etanolo da grano, viene utilizzata solo la parte amidacea della pianta coltivata</a:t>
            </a:r>
            <a:r>
              <a:rPr sz="2500" b="1" spc="-172" dirty="0">
                <a:latin typeface="Arial"/>
                <a:cs typeface="Arial"/>
              </a:rPr>
              <a:t>.</a:t>
            </a:r>
            <a:r>
              <a:rPr sz="2500" b="1" spc="-64" dirty="0">
                <a:latin typeface="Arial"/>
                <a:cs typeface="Arial"/>
              </a:rPr>
              <a:t> </a:t>
            </a:r>
            <a:endParaRPr lang="it-IT" sz="2500" b="1" spc="-64" dirty="0">
              <a:latin typeface="Arial"/>
              <a:cs typeface="Arial"/>
            </a:endParaRPr>
          </a:p>
          <a:p>
            <a:pPr marL="183848" marR="4611" indent="-172898" algn="just">
              <a:spcBef>
                <a:spcPts val="91"/>
              </a:spcBef>
            </a:pPr>
            <a:r>
              <a:rPr lang="it-IT" sz="2500" b="1" spc="-227" dirty="0">
                <a:latin typeface="Arial"/>
                <a:cs typeface="Arial"/>
              </a:rPr>
              <a:t>Quando il mais viene utilizzato come materia prima, vengono utilizzati solo i chicchi di mais; Per il grano, è il chicco di grano integrale.
Questi prodotti amidacei rappresentano una percentuale abbastanza piccola della massa totale della pianta, lasciando notevoli resti fibrosi (ad esempio le bucce dei semi e gli steli di queste piante).
L'attuale ricerca sulla produzione di etanolo cellulosico si concentra sull'utilizzo di questi materiali cellulosici di scarto per creare zuccheri fermentabili, portando in ultima analisi a una produzione più efficiente di etanolo rispetto all'utilizzo dei soli zuccheri e amidi direttamente disponibili</a:t>
            </a:r>
            <a:r>
              <a:rPr sz="2500" b="1" spc="-150" dirty="0">
                <a:latin typeface="Arial"/>
                <a:cs typeface="Arial"/>
              </a:rPr>
              <a:t>.</a:t>
            </a:r>
            <a:endParaRPr sz="2500" dirty="0">
              <a:latin typeface="Arial"/>
              <a:cs typeface="Arial"/>
            </a:endParaRPr>
          </a:p>
        </p:txBody>
      </p:sp>
      <p:sp>
        <p:nvSpPr>
          <p:cNvPr id="114" name="object 114"/>
          <p:cNvSpPr txBox="1">
            <a:spLocks noGrp="1"/>
          </p:cNvSpPr>
          <p:nvPr>
            <p:ph type="title"/>
          </p:nvPr>
        </p:nvSpPr>
        <p:spPr>
          <a:xfrm>
            <a:off x="3343679" y="486705"/>
            <a:ext cx="5614339" cy="688747"/>
          </a:xfrm>
          <a:prstGeom prst="rect">
            <a:avLst/>
          </a:prstGeom>
        </p:spPr>
        <p:txBody>
          <a:bodyPr vert="horz" wrap="square" lIns="0" tIns="11526" rIns="0" bIns="0" rtlCol="0" anchor="ctr">
            <a:spAutoFit/>
          </a:bodyPr>
          <a:lstStyle/>
          <a:p>
            <a:pPr marL="11527">
              <a:lnSpc>
                <a:spcPct val="100000"/>
              </a:lnSpc>
              <a:spcBef>
                <a:spcPts val="91"/>
              </a:spcBef>
            </a:pPr>
            <a:r>
              <a:rPr lang="it-IT" spc="-558" dirty="0"/>
              <a:t>Produzione di cereali in etanolo</a:t>
            </a:r>
            <a:endParaRPr spc="-368"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379989" y="1736521"/>
            <a:ext cx="9432022" cy="3193789"/>
          </a:xfrm>
        </p:spPr>
        <p:txBody>
          <a:bodyPr>
            <a:normAutofit fontScale="90000"/>
          </a:bodyPr>
          <a:lstStyle/>
          <a:p>
            <a:r>
              <a:rPr lang="it-IT" sz="4000" dirty="0"/>
              <a:t>Corso: (HEI-C3)</a:t>
            </a:r>
            <a:br>
              <a:rPr lang="it-IT" sz="4000" dirty="0"/>
            </a:br>
            <a:r>
              <a:rPr lang="it-IT" sz="4000" dirty="0"/>
              <a:t>Modulo: Bioeconomia, economia circolare e </a:t>
            </a:r>
            <a:r>
              <a:rPr lang="it-IT" sz="4000" dirty="0" err="1"/>
              <a:t>bioprodotti</a:t>
            </a:r>
            <a:r>
              <a:rPr lang="it-IT" sz="4000" dirty="0"/>
              <a:t> </a:t>
            </a:r>
            <a:r>
              <a:rPr lang="it-IT" sz="4000" dirty="0" err="1"/>
              <a:t>bio-based</a:t>
            </a:r>
            <a:br>
              <a:rPr lang="it-IT" sz="4000" dirty="0"/>
            </a:br>
            <a:r>
              <a:rPr lang="it-IT" sz="4000" dirty="0"/>
              <a:t>Unità di apprendimento: Bioenergie e colture energetiche</a:t>
            </a:r>
            <a:br>
              <a:rPr lang="it-IT" dirty="0"/>
            </a:br>
            <a:endParaRPr lang="en-GB" b="1"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379989" y="4396158"/>
            <a:ext cx="9144000" cy="1655762"/>
          </a:xfrm>
        </p:spPr>
        <p:txBody>
          <a:bodyPr/>
          <a:lstStyle/>
          <a:p>
            <a:pPr marL="0" indent="0">
              <a:buNone/>
            </a:pPr>
            <a:r>
              <a:rPr lang="en-GB" dirty="0" err="1"/>
              <a:t>Autori</a:t>
            </a:r>
            <a:r>
              <a:rPr lang="en-GB" dirty="0"/>
              <a:t>:</a:t>
            </a:r>
            <a:r>
              <a:rPr lang="it-IT" dirty="0">
                <a:solidFill>
                  <a:schemeClr val="tx1">
                    <a:lumMod val="65000"/>
                    <a:lumOff val="35000"/>
                  </a:schemeClr>
                </a:solidFill>
              </a:rPr>
              <a:t> (UNIFI)</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182487" y="2215255"/>
            <a:ext cx="7676926" cy="3089404"/>
          </a:xfrm>
          <a:prstGeom prst="rect">
            <a:avLst/>
          </a:prstGeom>
        </p:spPr>
        <p:txBody>
          <a:bodyPr vert="horz" wrap="square" lIns="0" tIns="11526" rIns="0" bIns="0" rtlCol="0">
            <a:spAutoFit/>
          </a:bodyPr>
          <a:lstStyle/>
          <a:p>
            <a:pPr marL="183848" marR="13255" indent="-172898" algn="just">
              <a:spcBef>
                <a:spcPts val="91"/>
              </a:spcBef>
            </a:pPr>
            <a:r>
              <a:rPr lang="it-IT" sz="2500" b="1" spc="-195" dirty="0">
                <a:latin typeface="Arial"/>
                <a:cs typeface="Arial"/>
              </a:rPr>
              <a:t>Il processo di produzione da grano a etanolo inizia con la separazione, la pulizia e la macinazione (macinazione) della materia prima amidacea.</a:t>
            </a:r>
            <a:endParaRPr sz="2500" dirty="0">
              <a:latin typeface="Arial"/>
              <a:cs typeface="Arial"/>
            </a:endParaRPr>
          </a:p>
          <a:p>
            <a:pPr marL="183848" marR="4611" indent="-172898" algn="just">
              <a:lnSpc>
                <a:spcPct val="100400"/>
              </a:lnSpc>
            </a:pPr>
            <a:r>
              <a:rPr lang="it-IT" sz="2500" b="1" spc="-154" dirty="0">
                <a:latin typeface="Arial"/>
                <a:cs typeface="Arial"/>
              </a:rPr>
              <a:t>La macinazione può essere "a umido" o "a secco", a seconda che il grano venga ammollato e scomposto ulteriormente prima che l'amido venga convertito in zucchero (umido) o durante il processo di conversione (secco).</a:t>
            </a:r>
            <a:endParaRPr sz="2500" dirty="0">
              <a:latin typeface="Arial"/>
              <a:cs typeface="Arial"/>
            </a:endParaRPr>
          </a:p>
        </p:txBody>
      </p:sp>
      <p:sp>
        <p:nvSpPr>
          <p:cNvPr id="112" name="object 112"/>
          <p:cNvSpPr txBox="1">
            <a:spLocks noGrp="1"/>
          </p:cNvSpPr>
          <p:nvPr>
            <p:ph type="title"/>
          </p:nvPr>
        </p:nvSpPr>
        <p:spPr>
          <a:xfrm>
            <a:off x="3389842" y="441627"/>
            <a:ext cx="6469571" cy="688747"/>
          </a:xfrm>
          <a:prstGeom prst="rect">
            <a:avLst/>
          </a:prstGeom>
        </p:spPr>
        <p:txBody>
          <a:bodyPr vert="horz" wrap="square" lIns="0" tIns="11526" rIns="0" bIns="0" rtlCol="0" anchor="ctr">
            <a:spAutoFit/>
          </a:bodyPr>
          <a:lstStyle/>
          <a:p>
            <a:pPr marL="11527">
              <a:lnSpc>
                <a:spcPct val="100000"/>
              </a:lnSpc>
              <a:spcBef>
                <a:spcPts val="91"/>
              </a:spcBef>
            </a:pPr>
            <a:r>
              <a:rPr lang="it-IT" spc="-427" dirty="0"/>
              <a:t>La produzione di grano-etanolo</a:t>
            </a:r>
            <a:endParaRPr spc="-368" dirty="0"/>
          </a:p>
        </p:txBody>
      </p:sp>
      <p:sp>
        <p:nvSpPr>
          <p:cNvPr id="113" name="object 113"/>
          <p:cNvSpPr txBox="1"/>
          <p:nvPr/>
        </p:nvSpPr>
        <p:spPr>
          <a:xfrm>
            <a:off x="5032065" y="1359763"/>
            <a:ext cx="2127870" cy="626102"/>
          </a:xfrm>
          <a:prstGeom prst="rect">
            <a:avLst/>
          </a:prstGeom>
        </p:spPr>
        <p:txBody>
          <a:bodyPr vert="horz" wrap="square" lIns="0" tIns="11526" rIns="0" bIns="0" rtlCol="0">
            <a:spAutoFit/>
          </a:bodyPr>
          <a:lstStyle/>
          <a:p>
            <a:pPr marL="11527">
              <a:spcBef>
                <a:spcPts val="91"/>
              </a:spcBef>
            </a:pPr>
            <a:r>
              <a:rPr lang="it-IT" sz="3993" b="1" spc="-404" dirty="0">
                <a:solidFill>
                  <a:srgbClr val="008000"/>
                </a:solidFill>
                <a:latin typeface="Arial"/>
                <a:cs typeface="Arial"/>
              </a:rPr>
              <a:t>Processo</a:t>
            </a:r>
            <a:endParaRPr sz="3993" dirty="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1590261" y="2060964"/>
            <a:ext cx="9193491" cy="4666759"/>
          </a:xfrm>
          <a:prstGeom prst="rect">
            <a:avLst/>
          </a:prstGeom>
        </p:spPr>
        <p:txBody>
          <a:bodyPr vert="horz" wrap="square" lIns="0" tIns="11526" rIns="0" bIns="0" rtlCol="0">
            <a:spAutoFit/>
          </a:bodyPr>
          <a:lstStyle/>
          <a:p>
            <a:pPr marL="183848" marR="13255" indent="-172898" algn="just">
              <a:spcBef>
                <a:spcPts val="91"/>
              </a:spcBef>
            </a:pPr>
            <a:r>
              <a:rPr lang="it-IT" sz="2500" b="1" spc="-150" dirty="0">
                <a:latin typeface="Arial"/>
                <a:cs typeface="Arial"/>
              </a:rPr>
              <a:t>In entrambi i casi, l'amido viene convertito in zucchero, in genere utilizzando un processo enzimatico ad alta temperatura.
Da questo punto in poi, il processo è simile a quello delle colture zuccherine, dove gli zuccheri vengono fermentati in alcol utilizzando lieviti e altri microbi.</a:t>
            </a:r>
          </a:p>
          <a:p>
            <a:pPr marL="183848" marR="13255" indent="-172898" algn="just">
              <a:spcBef>
                <a:spcPts val="91"/>
              </a:spcBef>
            </a:pPr>
            <a:r>
              <a:rPr lang="it-IT" sz="2500" b="1" spc="-241" dirty="0">
                <a:solidFill>
                  <a:srgbClr val="008000"/>
                </a:solidFill>
                <a:latin typeface="Arial"/>
                <a:cs typeface="Arial"/>
              </a:rPr>
              <a:t>Un ultimo passaggio distilla (purifica) l'etanolo alla concentrazione desiderata e rimuove l'acqua.</a:t>
            </a:r>
          </a:p>
          <a:p>
            <a:pPr marL="183848" marR="13255" indent="-172898" algn="just">
              <a:spcBef>
                <a:spcPts val="91"/>
              </a:spcBef>
            </a:pPr>
            <a:r>
              <a:rPr lang="it-IT" sz="2500" b="1" spc="-195" dirty="0">
                <a:latin typeface="Arial"/>
                <a:cs typeface="Arial"/>
              </a:rPr>
              <a:t>Il processo di trasformazione in etanolo dei cereali produce anche diversi coprodotti, come mangimi per animali ricchi di proteine (ad esempio distillatori solubili in cereali secchi o DDGS) e, in alcuni casi, dolcificanti, anche se questo varia a seconda della materia prima specifica e del processo utilizzato.</a:t>
            </a:r>
            <a:endParaRPr sz="2500" dirty="0">
              <a:latin typeface="Arial"/>
              <a:cs typeface="Arial"/>
            </a:endParaRPr>
          </a:p>
        </p:txBody>
      </p:sp>
      <p:sp>
        <p:nvSpPr>
          <p:cNvPr id="113" name="object 113"/>
          <p:cNvSpPr txBox="1">
            <a:spLocks noGrp="1"/>
          </p:cNvSpPr>
          <p:nvPr>
            <p:ph type="title"/>
          </p:nvPr>
        </p:nvSpPr>
        <p:spPr>
          <a:xfrm>
            <a:off x="3310146" y="459308"/>
            <a:ext cx="6469571" cy="688747"/>
          </a:xfrm>
          <a:prstGeom prst="rect">
            <a:avLst/>
          </a:prstGeom>
        </p:spPr>
        <p:txBody>
          <a:bodyPr vert="horz" wrap="square" lIns="0" tIns="11526" rIns="0" bIns="0" rtlCol="0" anchor="ctr">
            <a:spAutoFit/>
          </a:bodyPr>
          <a:lstStyle/>
          <a:p>
            <a:pPr marL="11527">
              <a:lnSpc>
                <a:spcPct val="100000"/>
              </a:lnSpc>
              <a:spcBef>
                <a:spcPts val="91"/>
              </a:spcBef>
            </a:pPr>
            <a:r>
              <a:rPr lang="it-IT" spc="-427" dirty="0"/>
              <a:t>La produzione di grano-etanolo</a:t>
            </a:r>
            <a:endParaRPr spc="-368" dirty="0"/>
          </a:p>
        </p:txBody>
      </p:sp>
      <p:sp>
        <p:nvSpPr>
          <p:cNvPr id="114" name="object 114"/>
          <p:cNvSpPr txBox="1"/>
          <p:nvPr/>
        </p:nvSpPr>
        <p:spPr>
          <a:xfrm>
            <a:off x="5137634" y="1210807"/>
            <a:ext cx="3459714" cy="626102"/>
          </a:xfrm>
          <a:prstGeom prst="rect">
            <a:avLst/>
          </a:prstGeom>
        </p:spPr>
        <p:txBody>
          <a:bodyPr vert="horz" wrap="square" lIns="0" tIns="11526" rIns="0" bIns="0" rtlCol="0">
            <a:spAutoFit/>
          </a:bodyPr>
          <a:lstStyle/>
          <a:p>
            <a:pPr marL="11527">
              <a:spcBef>
                <a:spcPts val="91"/>
              </a:spcBef>
            </a:pPr>
            <a:r>
              <a:rPr lang="it-IT" sz="3993" b="1" spc="-404" dirty="0">
                <a:solidFill>
                  <a:srgbClr val="008000"/>
                </a:solidFill>
                <a:latin typeface="Arial"/>
                <a:cs typeface="Arial"/>
              </a:rPr>
              <a:t>Processo</a:t>
            </a:r>
            <a:endParaRPr sz="3993"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793312" y="392291"/>
            <a:ext cx="6469571" cy="626102"/>
          </a:xfrm>
          <a:prstGeom prst="rect">
            <a:avLst/>
          </a:prstGeom>
        </p:spPr>
        <p:txBody>
          <a:bodyPr vert="horz" wrap="square" lIns="0" tIns="11526" rIns="0" bIns="0" rtlCol="0" anchor="ctr">
            <a:spAutoFit/>
          </a:bodyPr>
          <a:lstStyle/>
          <a:p>
            <a:pPr marL="11527">
              <a:lnSpc>
                <a:spcPct val="100000"/>
              </a:lnSpc>
              <a:spcBef>
                <a:spcPts val="91"/>
              </a:spcBef>
            </a:pPr>
            <a:r>
              <a:rPr lang="it-IT" spc="-427" dirty="0"/>
              <a:t>La produzione di grano-etanolo</a:t>
            </a:r>
            <a:endParaRPr spc="-368" dirty="0"/>
          </a:p>
        </p:txBody>
      </p:sp>
      <p:sp>
        <p:nvSpPr>
          <p:cNvPr id="111" name="object 111"/>
          <p:cNvSpPr txBox="1"/>
          <p:nvPr/>
        </p:nvSpPr>
        <p:spPr>
          <a:xfrm>
            <a:off x="5207208" y="988883"/>
            <a:ext cx="2734157" cy="626102"/>
          </a:xfrm>
          <a:prstGeom prst="rect">
            <a:avLst/>
          </a:prstGeom>
        </p:spPr>
        <p:txBody>
          <a:bodyPr vert="horz" wrap="square" lIns="0" tIns="11526" rIns="0" bIns="0" rtlCol="0">
            <a:spAutoFit/>
          </a:bodyPr>
          <a:lstStyle/>
          <a:p>
            <a:pPr marL="11527">
              <a:spcBef>
                <a:spcPts val="91"/>
              </a:spcBef>
            </a:pPr>
            <a:r>
              <a:rPr lang="it-IT" sz="3993" b="1" spc="-404" dirty="0">
                <a:solidFill>
                  <a:srgbClr val="008000"/>
                </a:solidFill>
                <a:latin typeface="Arial"/>
                <a:cs typeface="Arial"/>
              </a:rPr>
              <a:t>Processo</a:t>
            </a:r>
            <a:endParaRPr sz="3993" dirty="0">
              <a:latin typeface="Arial"/>
              <a:cs typeface="Arial"/>
            </a:endParaRPr>
          </a:p>
        </p:txBody>
      </p:sp>
      <p:pic>
        <p:nvPicPr>
          <p:cNvPr id="113" name="object 113"/>
          <p:cNvPicPr/>
          <p:nvPr/>
        </p:nvPicPr>
        <p:blipFill>
          <a:blip r:embed="rId2" cstate="print"/>
          <a:stretch>
            <a:fillRect/>
          </a:stretch>
        </p:blipFill>
        <p:spPr>
          <a:xfrm>
            <a:off x="2825639" y="1706956"/>
            <a:ext cx="6404160" cy="4791954"/>
          </a:xfrm>
          <a:prstGeom prst="rect">
            <a:avLst/>
          </a:prstGeom>
        </p:spPr>
      </p:pic>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793312" y="457126"/>
            <a:ext cx="6469571" cy="626102"/>
          </a:xfrm>
          <a:prstGeom prst="rect">
            <a:avLst/>
          </a:prstGeom>
        </p:spPr>
        <p:txBody>
          <a:bodyPr vert="horz" wrap="square" lIns="0" tIns="11526" rIns="0" bIns="0" rtlCol="0" anchor="ctr">
            <a:spAutoFit/>
          </a:bodyPr>
          <a:lstStyle/>
          <a:p>
            <a:pPr marL="11527">
              <a:lnSpc>
                <a:spcPct val="100000"/>
              </a:lnSpc>
              <a:spcBef>
                <a:spcPts val="91"/>
              </a:spcBef>
            </a:pPr>
            <a:r>
              <a:rPr lang="it-IT" spc="-427" dirty="0"/>
              <a:t>La produzione di grano-etanolo</a:t>
            </a:r>
            <a:endParaRPr spc="-368" dirty="0"/>
          </a:p>
        </p:txBody>
      </p:sp>
      <p:sp>
        <p:nvSpPr>
          <p:cNvPr id="111" name="object 111"/>
          <p:cNvSpPr txBox="1"/>
          <p:nvPr/>
        </p:nvSpPr>
        <p:spPr>
          <a:xfrm>
            <a:off x="5207208" y="1053718"/>
            <a:ext cx="2883244"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Process</a:t>
            </a:r>
            <a:r>
              <a:rPr lang="it-IT" sz="3993" b="1" spc="-404" dirty="0">
                <a:solidFill>
                  <a:srgbClr val="008000"/>
                </a:solidFill>
                <a:latin typeface="Arial"/>
                <a:cs typeface="Arial"/>
              </a:rPr>
              <a:t>o</a:t>
            </a:r>
            <a:endParaRPr sz="3993" dirty="0">
              <a:latin typeface="Arial"/>
              <a:cs typeface="Arial"/>
            </a:endParaRPr>
          </a:p>
        </p:txBody>
      </p:sp>
      <p:pic>
        <p:nvPicPr>
          <p:cNvPr id="112" name="object 112"/>
          <p:cNvPicPr/>
          <p:nvPr/>
        </p:nvPicPr>
        <p:blipFill>
          <a:blip r:embed="rId2" cstate="print"/>
          <a:stretch>
            <a:fillRect/>
          </a:stretch>
        </p:blipFill>
        <p:spPr>
          <a:xfrm>
            <a:off x="3010056" y="1839506"/>
            <a:ext cx="6219744" cy="467381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7" name="object 7"/>
          <p:cNvSpPr txBox="1"/>
          <p:nvPr/>
        </p:nvSpPr>
        <p:spPr>
          <a:xfrm>
            <a:off x="2438941" y="3303026"/>
            <a:ext cx="2229714" cy="346795"/>
          </a:xfrm>
          <a:prstGeom prst="rect">
            <a:avLst/>
          </a:prstGeom>
        </p:spPr>
        <p:txBody>
          <a:bodyPr vert="horz" wrap="square" lIns="0" tIns="11526" rIns="0" bIns="0" rtlCol="0">
            <a:spAutoFit/>
          </a:bodyPr>
          <a:lstStyle/>
          <a:p>
            <a:pPr marL="11527">
              <a:spcBef>
                <a:spcPts val="91"/>
              </a:spcBef>
            </a:pPr>
            <a:r>
              <a:rPr lang="it-IT" sz="2178" b="1" spc="-286" dirty="0">
                <a:latin typeface="Arial"/>
                <a:cs typeface="Arial"/>
              </a:rPr>
              <a:t>Da colture amidacee</a:t>
            </a:r>
            <a:endParaRPr sz="2178" dirty="0">
              <a:latin typeface="Arial"/>
              <a:cs typeface="Arial"/>
            </a:endParaRPr>
          </a:p>
        </p:txBody>
      </p:sp>
      <p:grpSp>
        <p:nvGrpSpPr>
          <p:cNvPr id="8" name="object 8"/>
          <p:cNvGrpSpPr/>
          <p:nvPr/>
        </p:nvGrpSpPr>
        <p:grpSpPr>
          <a:xfrm>
            <a:off x="2095176" y="1895696"/>
            <a:ext cx="7722741" cy="4660449"/>
            <a:chOff x="938385" y="2088776"/>
            <a:chExt cx="8509316" cy="5135124"/>
          </a:xfrm>
        </p:grpSpPr>
        <p:sp>
          <p:nvSpPr>
            <p:cNvPr id="9" name="object 9"/>
            <p:cNvSpPr/>
            <p:nvPr/>
          </p:nvSpPr>
          <p:spPr>
            <a:xfrm>
              <a:off x="938385" y="2145926"/>
              <a:ext cx="250825" cy="0"/>
            </a:xfrm>
            <a:custGeom>
              <a:avLst/>
              <a:gdLst/>
              <a:ahLst/>
              <a:cxnLst/>
              <a:rect l="l" t="t" r="r" b="b"/>
              <a:pathLst>
                <a:path w="250825">
                  <a:moveTo>
                    <a:pt x="0" y="0"/>
                  </a:moveTo>
                  <a:lnTo>
                    <a:pt x="250824" y="0"/>
                  </a:lnTo>
                </a:path>
              </a:pathLst>
            </a:custGeom>
            <a:ln w="38099">
              <a:solidFill>
                <a:srgbClr val="000000"/>
              </a:solidFill>
            </a:ln>
          </p:spPr>
          <p:txBody>
            <a:bodyPr wrap="square" lIns="0" tIns="0" rIns="0" bIns="0" rtlCol="0"/>
            <a:lstStyle/>
            <a:p>
              <a:endParaRPr sz="1634"/>
            </a:p>
          </p:txBody>
        </p:sp>
        <p:sp>
          <p:nvSpPr>
            <p:cNvPr id="10" name="object 10"/>
            <p:cNvSpPr/>
            <p:nvPr/>
          </p:nvSpPr>
          <p:spPr>
            <a:xfrm>
              <a:off x="1113010" y="2088776"/>
              <a:ext cx="114300" cy="114300"/>
            </a:xfrm>
            <a:custGeom>
              <a:avLst/>
              <a:gdLst/>
              <a:ahLst/>
              <a:cxnLst/>
              <a:rect l="l" t="t" r="r" b="b"/>
              <a:pathLst>
                <a:path w="114300" h="114300">
                  <a:moveTo>
                    <a:pt x="0" y="0"/>
                  </a:moveTo>
                  <a:lnTo>
                    <a:pt x="0" y="114300"/>
                  </a:lnTo>
                  <a:lnTo>
                    <a:pt x="114300" y="57150"/>
                  </a:lnTo>
                  <a:lnTo>
                    <a:pt x="0" y="0"/>
                  </a:lnTo>
                  <a:close/>
                </a:path>
              </a:pathLst>
            </a:custGeom>
            <a:solidFill>
              <a:srgbClr val="000000"/>
            </a:solidFill>
          </p:spPr>
          <p:txBody>
            <a:bodyPr wrap="square" lIns="0" tIns="0" rIns="0" bIns="0" rtlCol="0"/>
            <a:lstStyle/>
            <a:p>
              <a:endParaRPr sz="1634"/>
            </a:p>
          </p:txBody>
        </p:sp>
        <p:sp>
          <p:nvSpPr>
            <p:cNvPr id="11" name="object 11"/>
            <p:cNvSpPr/>
            <p:nvPr/>
          </p:nvSpPr>
          <p:spPr>
            <a:xfrm>
              <a:off x="951085" y="3822325"/>
              <a:ext cx="250825" cy="0"/>
            </a:xfrm>
            <a:custGeom>
              <a:avLst/>
              <a:gdLst/>
              <a:ahLst/>
              <a:cxnLst/>
              <a:rect l="l" t="t" r="r" b="b"/>
              <a:pathLst>
                <a:path w="250825">
                  <a:moveTo>
                    <a:pt x="0" y="0"/>
                  </a:moveTo>
                  <a:lnTo>
                    <a:pt x="250824" y="0"/>
                  </a:lnTo>
                </a:path>
              </a:pathLst>
            </a:custGeom>
            <a:ln w="38099">
              <a:solidFill>
                <a:srgbClr val="000000"/>
              </a:solidFill>
            </a:ln>
          </p:spPr>
          <p:txBody>
            <a:bodyPr wrap="square" lIns="0" tIns="0" rIns="0" bIns="0" rtlCol="0"/>
            <a:lstStyle/>
            <a:p>
              <a:endParaRPr sz="1634"/>
            </a:p>
          </p:txBody>
        </p:sp>
        <p:sp>
          <p:nvSpPr>
            <p:cNvPr id="12" name="object 12"/>
            <p:cNvSpPr/>
            <p:nvPr/>
          </p:nvSpPr>
          <p:spPr>
            <a:xfrm>
              <a:off x="1125710" y="3765175"/>
              <a:ext cx="114300" cy="114300"/>
            </a:xfrm>
            <a:custGeom>
              <a:avLst/>
              <a:gdLst/>
              <a:ahLst/>
              <a:cxnLst/>
              <a:rect l="l" t="t" r="r" b="b"/>
              <a:pathLst>
                <a:path w="114300" h="114300">
                  <a:moveTo>
                    <a:pt x="0" y="0"/>
                  </a:moveTo>
                  <a:lnTo>
                    <a:pt x="0" y="114300"/>
                  </a:lnTo>
                  <a:lnTo>
                    <a:pt x="114300" y="57150"/>
                  </a:lnTo>
                  <a:lnTo>
                    <a:pt x="0" y="0"/>
                  </a:lnTo>
                  <a:close/>
                </a:path>
              </a:pathLst>
            </a:custGeom>
            <a:solidFill>
              <a:srgbClr val="000000"/>
            </a:solidFill>
          </p:spPr>
          <p:txBody>
            <a:bodyPr wrap="square" lIns="0" tIns="0" rIns="0" bIns="0" rtlCol="0"/>
            <a:lstStyle/>
            <a:p>
              <a:endParaRPr sz="1634"/>
            </a:p>
          </p:txBody>
        </p:sp>
        <p:sp>
          <p:nvSpPr>
            <p:cNvPr id="13" name="object 13"/>
            <p:cNvSpPr/>
            <p:nvPr/>
          </p:nvSpPr>
          <p:spPr>
            <a:xfrm>
              <a:off x="951085" y="5733675"/>
              <a:ext cx="250825" cy="0"/>
            </a:xfrm>
            <a:custGeom>
              <a:avLst/>
              <a:gdLst/>
              <a:ahLst/>
              <a:cxnLst/>
              <a:rect l="l" t="t" r="r" b="b"/>
              <a:pathLst>
                <a:path w="250825">
                  <a:moveTo>
                    <a:pt x="0" y="0"/>
                  </a:moveTo>
                  <a:lnTo>
                    <a:pt x="250824" y="0"/>
                  </a:lnTo>
                </a:path>
              </a:pathLst>
            </a:custGeom>
            <a:ln w="38099">
              <a:solidFill>
                <a:srgbClr val="000000"/>
              </a:solidFill>
            </a:ln>
          </p:spPr>
          <p:txBody>
            <a:bodyPr wrap="square" lIns="0" tIns="0" rIns="0" bIns="0" rtlCol="0"/>
            <a:lstStyle/>
            <a:p>
              <a:endParaRPr sz="1634"/>
            </a:p>
          </p:txBody>
        </p:sp>
        <p:sp>
          <p:nvSpPr>
            <p:cNvPr id="14" name="object 14"/>
            <p:cNvSpPr/>
            <p:nvPr/>
          </p:nvSpPr>
          <p:spPr>
            <a:xfrm>
              <a:off x="1125710" y="5676525"/>
              <a:ext cx="114300" cy="114300"/>
            </a:xfrm>
            <a:custGeom>
              <a:avLst/>
              <a:gdLst/>
              <a:ahLst/>
              <a:cxnLst/>
              <a:rect l="l" t="t" r="r" b="b"/>
              <a:pathLst>
                <a:path w="114300" h="114300">
                  <a:moveTo>
                    <a:pt x="0" y="0"/>
                  </a:moveTo>
                  <a:lnTo>
                    <a:pt x="0" y="114299"/>
                  </a:lnTo>
                  <a:lnTo>
                    <a:pt x="114300" y="57149"/>
                  </a:lnTo>
                  <a:lnTo>
                    <a:pt x="0" y="0"/>
                  </a:lnTo>
                  <a:close/>
                </a:path>
              </a:pathLst>
            </a:custGeom>
            <a:solidFill>
              <a:srgbClr val="000000"/>
            </a:solidFill>
          </p:spPr>
          <p:txBody>
            <a:bodyPr wrap="square" lIns="0" tIns="0" rIns="0" bIns="0" rtlCol="0"/>
            <a:lstStyle/>
            <a:p>
              <a:endParaRPr sz="1634"/>
            </a:p>
          </p:txBody>
        </p:sp>
        <p:sp>
          <p:nvSpPr>
            <p:cNvPr id="15" name="object 15"/>
            <p:cNvSpPr/>
            <p:nvPr/>
          </p:nvSpPr>
          <p:spPr>
            <a:xfrm>
              <a:off x="3830809" y="2931409"/>
              <a:ext cx="1624330" cy="916940"/>
            </a:xfrm>
            <a:custGeom>
              <a:avLst/>
              <a:gdLst/>
              <a:ahLst/>
              <a:cxnLst/>
              <a:rect l="l" t="t" r="r" b="b"/>
              <a:pathLst>
                <a:path w="1624329" h="916939">
                  <a:moveTo>
                    <a:pt x="0" y="916315"/>
                  </a:moveTo>
                  <a:lnTo>
                    <a:pt x="1624166" y="0"/>
                  </a:lnTo>
                </a:path>
              </a:pathLst>
            </a:custGeom>
            <a:ln w="38099">
              <a:solidFill>
                <a:srgbClr val="000000"/>
              </a:solidFill>
            </a:ln>
          </p:spPr>
          <p:txBody>
            <a:bodyPr wrap="square" lIns="0" tIns="0" rIns="0" bIns="0" rtlCol="0"/>
            <a:lstStyle/>
            <a:p>
              <a:endParaRPr sz="1634"/>
            </a:p>
          </p:txBody>
        </p:sp>
        <p:sp>
          <p:nvSpPr>
            <p:cNvPr id="16" name="object 16"/>
            <p:cNvSpPr/>
            <p:nvPr/>
          </p:nvSpPr>
          <p:spPr>
            <a:xfrm>
              <a:off x="5360528" y="2912687"/>
              <a:ext cx="127635" cy="106045"/>
            </a:xfrm>
            <a:custGeom>
              <a:avLst/>
              <a:gdLst/>
              <a:ahLst/>
              <a:cxnLst/>
              <a:rect l="l" t="t" r="r" b="b"/>
              <a:pathLst>
                <a:path w="127635" h="106044">
                  <a:moveTo>
                    <a:pt x="127631" y="0"/>
                  </a:moveTo>
                  <a:lnTo>
                    <a:pt x="0" y="6389"/>
                  </a:lnTo>
                  <a:lnTo>
                    <a:pt x="56164" y="105938"/>
                  </a:lnTo>
                  <a:lnTo>
                    <a:pt x="127631" y="0"/>
                  </a:lnTo>
                  <a:close/>
                </a:path>
              </a:pathLst>
            </a:custGeom>
            <a:solidFill>
              <a:srgbClr val="000000"/>
            </a:solidFill>
          </p:spPr>
          <p:txBody>
            <a:bodyPr wrap="square" lIns="0" tIns="0" rIns="0" bIns="0" rtlCol="0"/>
            <a:lstStyle/>
            <a:p>
              <a:endParaRPr sz="1634"/>
            </a:p>
          </p:txBody>
        </p:sp>
        <p:sp>
          <p:nvSpPr>
            <p:cNvPr id="17" name="object 17"/>
            <p:cNvSpPr/>
            <p:nvPr/>
          </p:nvSpPr>
          <p:spPr>
            <a:xfrm>
              <a:off x="3830809" y="3920750"/>
              <a:ext cx="1623060" cy="775970"/>
            </a:xfrm>
            <a:custGeom>
              <a:avLst/>
              <a:gdLst/>
              <a:ahLst/>
              <a:cxnLst/>
              <a:rect l="l" t="t" r="r" b="b"/>
              <a:pathLst>
                <a:path w="1623060" h="775970">
                  <a:moveTo>
                    <a:pt x="0" y="0"/>
                  </a:moveTo>
                  <a:lnTo>
                    <a:pt x="1622974" y="775731"/>
                  </a:lnTo>
                </a:path>
              </a:pathLst>
            </a:custGeom>
            <a:ln w="38099">
              <a:solidFill>
                <a:srgbClr val="000000"/>
              </a:solidFill>
            </a:ln>
          </p:spPr>
          <p:txBody>
            <a:bodyPr wrap="square" lIns="0" tIns="0" rIns="0" bIns="0" rtlCol="0"/>
            <a:lstStyle/>
            <a:p>
              <a:endParaRPr sz="1634"/>
            </a:p>
          </p:txBody>
        </p:sp>
        <p:sp>
          <p:nvSpPr>
            <p:cNvPr id="18" name="object 18"/>
            <p:cNvSpPr/>
            <p:nvPr/>
          </p:nvSpPr>
          <p:spPr>
            <a:xfrm>
              <a:off x="5360389" y="4612059"/>
              <a:ext cx="128270" cy="103505"/>
            </a:xfrm>
            <a:custGeom>
              <a:avLst/>
              <a:gdLst/>
              <a:ahLst/>
              <a:cxnLst/>
              <a:rect l="l" t="t" r="r" b="b"/>
              <a:pathLst>
                <a:path w="128270" h="103504">
                  <a:moveTo>
                    <a:pt x="49291" y="0"/>
                  </a:moveTo>
                  <a:lnTo>
                    <a:pt x="0" y="103125"/>
                  </a:lnTo>
                  <a:lnTo>
                    <a:pt x="127770" y="100853"/>
                  </a:lnTo>
                  <a:lnTo>
                    <a:pt x="49291" y="0"/>
                  </a:lnTo>
                  <a:close/>
                </a:path>
              </a:pathLst>
            </a:custGeom>
            <a:solidFill>
              <a:srgbClr val="000000"/>
            </a:solidFill>
          </p:spPr>
          <p:txBody>
            <a:bodyPr wrap="square" lIns="0" tIns="0" rIns="0" bIns="0" rtlCol="0"/>
            <a:lstStyle/>
            <a:p>
              <a:endParaRPr sz="1634"/>
            </a:p>
          </p:txBody>
        </p:sp>
        <p:sp>
          <p:nvSpPr>
            <p:cNvPr id="19" name="object 19"/>
            <p:cNvSpPr/>
            <p:nvPr/>
          </p:nvSpPr>
          <p:spPr>
            <a:xfrm>
              <a:off x="6280321" y="6368675"/>
              <a:ext cx="904875" cy="217804"/>
            </a:xfrm>
            <a:custGeom>
              <a:avLst/>
              <a:gdLst/>
              <a:ahLst/>
              <a:cxnLst/>
              <a:rect l="l" t="t" r="r" b="b"/>
              <a:pathLst>
                <a:path w="904875" h="217804">
                  <a:moveTo>
                    <a:pt x="678656" y="0"/>
                  </a:moveTo>
                  <a:lnTo>
                    <a:pt x="678656" y="54372"/>
                  </a:lnTo>
                  <a:lnTo>
                    <a:pt x="0" y="54372"/>
                  </a:lnTo>
                  <a:lnTo>
                    <a:pt x="0" y="163114"/>
                  </a:lnTo>
                  <a:lnTo>
                    <a:pt x="678656" y="163114"/>
                  </a:lnTo>
                  <a:lnTo>
                    <a:pt x="678656" y="217486"/>
                  </a:lnTo>
                  <a:lnTo>
                    <a:pt x="904875" y="108744"/>
                  </a:lnTo>
                  <a:lnTo>
                    <a:pt x="678656" y="0"/>
                  </a:lnTo>
                  <a:close/>
                </a:path>
              </a:pathLst>
            </a:custGeom>
            <a:solidFill>
              <a:srgbClr val="FFFB00"/>
            </a:solidFill>
          </p:spPr>
          <p:txBody>
            <a:bodyPr wrap="square" lIns="0" tIns="0" rIns="0" bIns="0" rtlCol="0"/>
            <a:lstStyle/>
            <a:p>
              <a:endParaRPr sz="1634"/>
            </a:p>
          </p:txBody>
        </p:sp>
        <p:sp>
          <p:nvSpPr>
            <p:cNvPr id="20" name="object 20"/>
            <p:cNvSpPr/>
            <p:nvPr/>
          </p:nvSpPr>
          <p:spPr>
            <a:xfrm>
              <a:off x="6280321" y="6368675"/>
              <a:ext cx="904875" cy="217804"/>
            </a:xfrm>
            <a:custGeom>
              <a:avLst/>
              <a:gdLst/>
              <a:ahLst/>
              <a:cxnLst/>
              <a:rect l="l" t="t" r="r" b="b"/>
              <a:pathLst>
                <a:path w="904875" h="217804">
                  <a:moveTo>
                    <a:pt x="0" y="54371"/>
                  </a:moveTo>
                  <a:lnTo>
                    <a:pt x="678656" y="54371"/>
                  </a:lnTo>
                  <a:lnTo>
                    <a:pt x="678656" y="0"/>
                  </a:lnTo>
                  <a:lnTo>
                    <a:pt x="904874" y="108743"/>
                  </a:lnTo>
                  <a:lnTo>
                    <a:pt x="678656" y="217486"/>
                  </a:lnTo>
                  <a:lnTo>
                    <a:pt x="678656" y="163114"/>
                  </a:lnTo>
                  <a:lnTo>
                    <a:pt x="0" y="163114"/>
                  </a:lnTo>
                  <a:lnTo>
                    <a:pt x="0" y="54371"/>
                  </a:lnTo>
                  <a:close/>
                </a:path>
              </a:pathLst>
            </a:custGeom>
            <a:ln w="9524">
              <a:solidFill>
                <a:srgbClr val="000000"/>
              </a:solidFill>
            </a:ln>
          </p:spPr>
          <p:txBody>
            <a:bodyPr wrap="square" lIns="0" tIns="0" rIns="0" bIns="0" rtlCol="0"/>
            <a:lstStyle/>
            <a:p>
              <a:endParaRPr sz="1634"/>
            </a:p>
          </p:txBody>
        </p:sp>
        <p:sp>
          <p:nvSpPr>
            <p:cNvPr id="21" name="object 21"/>
            <p:cNvSpPr/>
            <p:nvPr/>
          </p:nvSpPr>
          <p:spPr>
            <a:xfrm>
              <a:off x="7143921" y="5936875"/>
              <a:ext cx="2303780" cy="1287025"/>
            </a:xfrm>
            <a:custGeom>
              <a:avLst/>
              <a:gdLst/>
              <a:ahLst/>
              <a:cxnLst/>
              <a:rect l="l" t="t" r="r" b="b"/>
              <a:pathLst>
                <a:path w="2303779" h="1008379">
                  <a:moveTo>
                    <a:pt x="0" y="0"/>
                  </a:moveTo>
                  <a:lnTo>
                    <a:pt x="2303462" y="0"/>
                  </a:lnTo>
                  <a:lnTo>
                    <a:pt x="2303462" y="1008061"/>
                  </a:lnTo>
                  <a:lnTo>
                    <a:pt x="0" y="1008061"/>
                  </a:lnTo>
                  <a:lnTo>
                    <a:pt x="0" y="0"/>
                  </a:lnTo>
                  <a:close/>
                </a:path>
              </a:pathLst>
            </a:custGeom>
            <a:ln w="38099">
              <a:solidFill>
                <a:srgbClr val="FFFB00"/>
              </a:solidFill>
            </a:ln>
          </p:spPr>
          <p:txBody>
            <a:bodyPr wrap="square" lIns="0" tIns="0" rIns="0" bIns="0" rtlCol="0"/>
            <a:lstStyle/>
            <a:p>
              <a:endParaRPr sz="1634"/>
            </a:p>
          </p:txBody>
        </p:sp>
      </p:grpSp>
      <p:sp>
        <p:nvSpPr>
          <p:cNvPr id="22" name="object 22"/>
          <p:cNvSpPr txBox="1"/>
          <p:nvPr/>
        </p:nvSpPr>
        <p:spPr>
          <a:xfrm>
            <a:off x="2464826" y="1616802"/>
            <a:ext cx="2384740" cy="609605"/>
          </a:xfrm>
          <a:prstGeom prst="rect">
            <a:avLst/>
          </a:prstGeom>
        </p:spPr>
        <p:txBody>
          <a:bodyPr vert="horz" wrap="square" lIns="0" tIns="70309" rIns="0" bIns="0" rtlCol="0">
            <a:spAutoFit/>
          </a:bodyPr>
          <a:lstStyle/>
          <a:p>
            <a:pPr marL="11527" marR="4611">
              <a:lnSpc>
                <a:spcPts val="2142"/>
              </a:lnSpc>
              <a:spcBef>
                <a:spcPts val="554"/>
              </a:spcBef>
            </a:pPr>
            <a:r>
              <a:rPr lang="it-IT" sz="2178" b="1" spc="-286" dirty="0">
                <a:latin typeface="Arial"/>
                <a:cs typeface="Arial"/>
              </a:rPr>
              <a:t>Da colture zuccherine in acqua a T=70-80°</a:t>
            </a:r>
            <a:r>
              <a:rPr lang="en-US" sz="2178" b="1" spc="-286" dirty="0">
                <a:latin typeface="Arial"/>
                <a:cs typeface="Arial"/>
              </a:rPr>
              <a:t>C</a:t>
            </a:r>
            <a:endParaRPr sz="2178" dirty="0">
              <a:latin typeface="Arial"/>
              <a:cs typeface="Arial"/>
            </a:endParaRPr>
          </a:p>
        </p:txBody>
      </p:sp>
      <p:sp>
        <p:nvSpPr>
          <p:cNvPr id="23" name="object 23"/>
          <p:cNvSpPr txBox="1"/>
          <p:nvPr/>
        </p:nvSpPr>
        <p:spPr>
          <a:xfrm>
            <a:off x="6259826" y="1627426"/>
            <a:ext cx="3511410" cy="1725954"/>
          </a:xfrm>
          <a:prstGeom prst="rect">
            <a:avLst/>
          </a:prstGeom>
        </p:spPr>
        <p:txBody>
          <a:bodyPr vert="horz" wrap="square" lIns="0" tIns="11526" rIns="0" bIns="0" rtlCol="0">
            <a:spAutoFit/>
          </a:bodyPr>
          <a:lstStyle/>
          <a:p>
            <a:pPr marL="46106" marR="27664">
              <a:spcBef>
                <a:spcPts val="91"/>
              </a:spcBef>
              <a:tabLst>
                <a:tab pos="661046" algn="l"/>
              </a:tabLst>
            </a:pPr>
            <a:r>
              <a:rPr lang="it-IT" sz="1815" b="1" i="1" u="sng" spc="-268" dirty="0">
                <a:uFill>
                  <a:solidFill>
                    <a:srgbClr val="000000"/>
                  </a:solidFill>
                </a:uFill>
                <a:latin typeface="Arial"/>
                <a:cs typeface="Arial"/>
              </a:rPr>
              <a:t>UMIDO: 1-2 giorni in soluzione acquosa 0,1/0,2% H2SO4;
spremitura;
separazione di amido, oli e proteine </a:t>
            </a:r>
            <a:r>
              <a:rPr lang="it-IT" sz="1815" b="1" i="1" u="sng" spc="-268" dirty="0" err="1">
                <a:uFill>
                  <a:solidFill>
                    <a:srgbClr val="000000"/>
                  </a:solidFill>
                </a:uFill>
                <a:latin typeface="Arial"/>
                <a:cs typeface="Arial"/>
              </a:rPr>
              <a:t>pH</a:t>
            </a:r>
            <a:r>
              <a:rPr lang="it-IT" sz="1815" b="1" i="1" u="sng" spc="-268" dirty="0">
                <a:uFill>
                  <a:solidFill>
                    <a:srgbClr val="000000"/>
                  </a:solidFill>
                </a:uFill>
                <a:latin typeface="Arial"/>
                <a:cs typeface="Arial"/>
              </a:rPr>
              <a:t>=5.5-6.2 con Na(OH) a 70°C
aggiunta di α-amilasi e CaCl2</a:t>
            </a:r>
            <a:endParaRPr sz="1770" baseline="-21367" dirty="0">
              <a:latin typeface="Arial"/>
              <a:cs typeface="Arial"/>
            </a:endParaRPr>
          </a:p>
        </p:txBody>
      </p:sp>
      <p:sp>
        <p:nvSpPr>
          <p:cNvPr id="24" name="object 24"/>
          <p:cNvSpPr txBox="1"/>
          <p:nvPr/>
        </p:nvSpPr>
        <p:spPr>
          <a:xfrm>
            <a:off x="6425514" y="3781357"/>
            <a:ext cx="3132204" cy="1128867"/>
          </a:xfrm>
          <a:prstGeom prst="rect">
            <a:avLst/>
          </a:prstGeom>
        </p:spPr>
        <p:txBody>
          <a:bodyPr vert="horz" wrap="square" lIns="0" tIns="11526" rIns="0" bIns="0" rtlCol="0">
            <a:spAutoFit/>
          </a:bodyPr>
          <a:lstStyle/>
          <a:p>
            <a:pPr marL="11527" marR="4611">
              <a:spcBef>
                <a:spcPts val="91"/>
              </a:spcBef>
            </a:pPr>
            <a:r>
              <a:rPr lang="it-IT" sz="1815" b="1" i="1" u="sng" spc="-241" dirty="0">
                <a:uFill>
                  <a:solidFill>
                    <a:srgbClr val="000000"/>
                  </a:solidFill>
                </a:uFill>
                <a:latin typeface="Arial"/>
                <a:cs typeface="Arial"/>
              </a:rPr>
              <a:t>SECCO: grano spremuto senza pretrattamento; minori costi;  aumento della produzione di bioetanolo;  Senza oli e proteine.</a:t>
            </a:r>
            <a:endParaRPr sz="2178" dirty="0">
              <a:latin typeface="Arial"/>
              <a:cs typeface="Arial"/>
            </a:endParaRPr>
          </a:p>
        </p:txBody>
      </p:sp>
      <p:sp>
        <p:nvSpPr>
          <p:cNvPr id="25" name="object 25"/>
          <p:cNvSpPr txBox="1"/>
          <p:nvPr/>
        </p:nvSpPr>
        <p:spPr>
          <a:xfrm>
            <a:off x="2438941" y="5036254"/>
            <a:ext cx="4310167" cy="678488"/>
          </a:xfrm>
          <a:prstGeom prst="rect">
            <a:avLst/>
          </a:prstGeom>
        </p:spPr>
        <p:txBody>
          <a:bodyPr vert="horz" wrap="square" lIns="0" tIns="11526" rIns="0" bIns="0" rtlCol="0">
            <a:spAutoFit/>
          </a:bodyPr>
          <a:lstStyle/>
          <a:p>
            <a:pPr marL="11527">
              <a:lnSpc>
                <a:spcPts val="2587"/>
              </a:lnSpc>
              <a:spcBef>
                <a:spcPts val="91"/>
              </a:spcBef>
            </a:pPr>
            <a:r>
              <a:rPr lang="it-IT" sz="2178" b="1" spc="-286" dirty="0">
                <a:latin typeface="Arial"/>
                <a:cs typeface="Arial"/>
              </a:rPr>
              <a:t>Da succo </a:t>
            </a:r>
            <a:r>
              <a:rPr lang="it-IT" sz="2178" b="1" spc="-286" dirty="0" err="1">
                <a:latin typeface="Arial"/>
                <a:cs typeface="Arial"/>
              </a:rPr>
              <a:t>zuccherino:Estrazione</a:t>
            </a:r>
            <a:r>
              <a:rPr lang="it-IT" sz="2178" b="1" spc="-286" dirty="0">
                <a:latin typeface="Arial"/>
                <a:cs typeface="Arial"/>
              </a:rPr>
              <a:t>: - meccanica: con mulini o presse</a:t>
            </a:r>
            <a:endParaRPr sz="1815" dirty="0">
              <a:latin typeface="Arial"/>
              <a:cs typeface="Arial"/>
            </a:endParaRPr>
          </a:p>
        </p:txBody>
      </p:sp>
      <p:sp>
        <p:nvSpPr>
          <p:cNvPr id="26" name="object 26"/>
          <p:cNvSpPr txBox="1"/>
          <p:nvPr/>
        </p:nvSpPr>
        <p:spPr>
          <a:xfrm>
            <a:off x="3484929" y="5616881"/>
            <a:ext cx="1882204" cy="732763"/>
          </a:xfrm>
          <a:prstGeom prst="rect">
            <a:avLst/>
          </a:prstGeom>
        </p:spPr>
        <p:txBody>
          <a:bodyPr vert="horz" wrap="square" lIns="0" tIns="83564" rIns="0" bIns="0" rtlCol="0">
            <a:spAutoFit/>
          </a:bodyPr>
          <a:lstStyle/>
          <a:p>
            <a:pPr marL="141200" indent="-116418">
              <a:spcBef>
                <a:spcPts val="658"/>
              </a:spcBef>
              <a:buChar char="-"/>
              <a:tabLst>
                <a:tab pos="141776" algn="l"/>
              </a:tabLst>
            </a:pPr>
            <a:r>
              <a:rPr lang="it-IT" sz="1815" b="1" spc="-191" dirty="0">
                <a:latin typeface="Arial"/>
                <a:cs typeface="Arial"/>
              </a:rPr>
              <a:t>per diffusione
centrifugazione</a:t>
            </a:r>
            <a:endParaRPr sz="1815" dirty="0">
              <a:latin typeface="Arial"/>
              <a:cs typeface="Arial"/>
            </a:endParaRPr>
          </a:p>
        </p:txBody>
      </p:sp>
      <p:sp>
        <p:nvSpPr>
          <p:cNvPr id="27" name="object 27"/>
          <p:cNvSpPr txBox="1"/>
          <p:nvPr/>
        </p:nvSpPr>
        <p:spPr>
          <a:xfrm>
            <a:off x="7798555" y="5419064"/>
            <a:ext cx="1950208" cy="1141692"/>
          </a:xfrm>
          <a:prstGeom prst="rect">
            <a:avLst/>
          </a:prstGeom>
        </p:spPr>
        <p:txBody>
          <a:bodyPr vert="horz" wrap="square" lIns="0" tIns="11526" rIns="0" bIns="0" rtlCol="0">
            <a:spAutoFit/>
          </a:bodyPr>
          <a:lstStyle/>
          <a:p>
            <a:pPr marL="34580" marR="27664" algn="ctr">
              <a:spcBef>
                <a:spcPts val="91"/>
              </a:spcBef>
            </a:pPr>
            <a:r>
              <a:rPr lang="it-IT" sz="1815" b="1" spc="-127" dirty="0">
                <a:latin typeface="Arial"/>
                <a:cs typeface="Arial"/>
              </a:rPr>
              <a:t>gli steli sono sempre imbevuti di H2O
a 50-70 °C</a:t>
            </a:r>
            <a:endParaRPr sz="1815" dirty="0">
              <a:latin typeface="Arial"/>
              <a:cs typeface="Arial"/>
            </a:endParaRPr>
          </a:p>
        </p:txBody>
      </p:sp>
      <p:sp>
        <p:nvSpPr>
          <p:cNvPr id="33" name="object 33"/>
          <p:cNvSpPr txBox="1">
            <a:spLocks noGrp="1"/>
          </p:cNvSpPr>
          <p:nvPr>
            <p:ph type="title"/>
          </p:nvPr>
        </p:nvSpPr>
        <p:spPr>
          <a:xfrm>
            <a:off x="2668258" y="492367"/>
            <a:ext cx="7837403" cy="688747"/>
          </a:xfrm>
          <a:prstGeom prst="rect">
            <a:avLst/>
          </a:prstGeom>
        </p:spPr>
        <p:txBody>
          <a:bodyPr vert="horz" wrap="square" lIns="0" tIns="11526" rIns="0" bIns="0" rtlCol="0" anchor="ctr">
            <a:spAutoFit/>
          </a:bodyPr>
          <a:lstStyle/>
          <a:p>
            <a:pPr marL="11527">
              <a:lnSpc>
                <a:spcPct val="100000"/>
              </a:lnSpc>
              <a:spcBef>
                <a:spcPts val="91"/>
              </a:spcBef>
            </a:pPr>
            <a:r>
              <a:rPr lang="it-IT" spc="-404" dirty="0"/>
              <a:t>Produzione di etanolo di 1° generazione</a:t>
            </a:r>
            <a:endParaRPr spc="-368"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10" name="object 10"/>
          <p:cNvSpPr txBox="1"/>
          <p:nvPr/>
        </p:nvSpPr>
        <p:spPr>
          <a:xfrm>
            <a:off x="3329553" y="1504387"/>
            <a:ext cx="1050023" cy="402771"/>
          </a:xfrm>
          <a:prstGeom prst="rect">
            <a:avLst/>
          </a:prstGeom>
        </p:spPr>
        <p:txBody>
          <a:bodyPr vert="horz" wrap="square" lIns="0" tIns="11526" rIns="0" bIns="0" rtlCol="0">
            <a:spAutoFit/>
          </a:bodyPr>
          <a:lstStyle/>
          <a:p>
            <a:pPr marL="34580">
              <a:spcBef>
                <a:spcPts val="91"/>
              </a:spcBef>
            </a:pPr>
            <a:r>
              <a:rPr sz="3812" b="1" spc="-360" baseline="13888" dirty="0">
                <a:latin typeface="Arial"/>
                <a:cs typeface="Arial"/>
              </a:rPr>
              <a:t>C</a:t>
            </a:r>
            <a:r>
              <a:rPr sz="1679" b="1" spc="-241" dirty="0">
                <a:latin typeface="Arial"/>
                <a:cs typeface="Arial"/>
              </a:rPr>
              <a:t>6</a:t>
            </a:r>
            <a:r>
              <a:rPr sz="3812" b="1" spc="-360" baseline="13888" dirty="0">
                <a:latin typeface="Arial"/>
                <a:cs typeface="Arial"/>
              </a:rPr>
              <a:t>H</a:t>
            </a:r>
            <a:r>
              <a:rPr sz="1679" b="1" spc="-241" dirty="0">
                <a:latin typeface="Arial"/>
                <a:cs typeface="Arial"/>
              </a:rPr>
              <a:t>12</a:t>
            </a:r>
            <a:r>
              <a:rPr sz="3812" b="1" spc="-360" baseline="13888" dirty="0">
                <a:latin typeface="Arial"/>
                <a:cs typeface="Arial"/>
              </a:rPr>
              <a:t>O</a:t>
            </a:r>
            <a:r>
              <a:rPr sz="1679" b="1" spc="-241" dirty="0">
                <a:latin typeface="Arial"/>
                <a:cs typeface="Arial"/>
              </a:rPr>
              <a:t>6</a:t>
            </a:r>
            <a:endParaRPr sz="1679">
              <a:latin typeface="Arial"/>
              <a:cs typeface="Arial"/>
            </a:endParaRPr>
          </a:p>
        </p:txBody>
      </p:sp>
      <p:sp>
        <p:nvSpPr>
          <p:cNvPr id="11" name="object 11"/>
          <p:cNvSpPr txBox="1"/>
          <p:nvPr/>
        </p:nvSpPr>
        <p:spPr>
          <a:xfrm>
            <a:off x="4865174" y="1562017"/>
            <a:ext cx="1949055" cy="235098"/>
          </a:xfrm>
          <a:prstGeom prst="rect">
            <a:avLst/>
          </a:prstGeom>
        </p:spPr>
        <p:txBody>
          <a:bodyPr vert="horz" wrap="square" lIns="0" tIns="11526" rIns="0" bIns="0" rtlCol="0">
            <a:spAutoFit/>
          </a:bodyPr>
          <a:lstStyle/>
          <a:p>
            <a:pPr marL="11527">
              <a:spcBef>
                <a:spcPts val="91"/>
              </a:spcBef>
            </a:pPr>
            <a:r>
              <a:rPr sz="1452" b="1" spc="-177" dirty="0">
                <a:latin typeface="Arial"/>
                <a:cs typeface="Arial"/>
              </a:rPr>
              <a:t>S</a:t>
            </a:r>
            <a:r>
              <a:rPr sz="1452" b="1" spc="-150" dirty="0">
                <a:latin typeface="Arial"/>
                <a:cs typeface="Arial"/>
              </a:rPr>
              <a:t>accha</a:t>
            </a:r>
            <a:r>
              <a:rPr sz="1452" b="1" spc="-109" dirty="0">
                <a:latin typeface="Arial"/>
                <a:cs typeface="Arial"/>
              </a:rPr>
              <a:t>r</a:t>
            </a:r>
            <a:r>
              <a:rPr sz="1452" b="1" spc="-163" dirty="0">
                <a:latin typeface="Arial"/>
                <a:cs typeface="Arial"/>
              </a:rPr>
              <a:t>omyces</a:t>
            </a:r>
            <a:r>
              <a:rPr sz="1452" b="1" spc="-73" dirty="0">
                <a:latin typeface="Arial"/>
                <a:cs typeface="Arial"/>
              </a:rPr>
              <a:t> </a:t>
            </a:r>
            <a:r>
              <a:rPr sz="1452" b="1" spc="-150" dirty="0">
                <a:latin typeface="Arial"/>
                <a:cs typeface="Arial"/>
              </a:rPr>
              <a:t>ce</a:t>
            </a:r>
            <a:r>
              <a:rPr sz="1452" b="1" spc="-109" dirty="0">
                <a:latin typeface="Arial"/>
                <a:cs typeface="Arial"/>
              </a:rPr>
              <a:t>r</a:t>
            </a:r>
            <a:r>
              <a:rPr sz="1452" b="1" spc="-150" dirty="0">
                <a:latin typeface="Arial"/>
                <a:cs typeface="Arial"/>
              </a:rPr>
              <a:t>ev</a:t>
            </a:r>
            <a:r>
              <a:rPr sz="1452" b="1" spc="-109" dirty="0">
                <a:latin typeface="Arial"/>
                <a:cs typeface="Arial"/>
              </a:rPr>
              <a:t>isia</a:t>
            </a:r>
            <a:r>
              <a:rPr sz="1452" b="1" spc="-150" dirty="0">
                <a:latin typeface="Arial"/>
                <a:cs typeface="Arial"/>
              </a:rPr>
              <a:t>e</a:t>
            </a:r>
            <a:endParaRPr sz="1452" dirty="0">
              <a:latin typeface="Arial"/>
              <a:cs typeface="Arial"/>
            </a:endParaRPr>
          </a:p>
        </p:txBody>
      </p:sp>
      <p:sp>
        <p:nvSpPr>
          <p:cNvPr id="12" name="object 12"/>
          <p:cNvSpPr txBox="1"/>
          <p:nvPr/>
        </p:nvSpPr>
        <p:spPr>
          <a:xfrm>
            <a:off x="8161626" y="1423704"/>
            <a:ext cx="1988820" cy="402643"/>
          </a:xfrm>
          <a:prstGeom prst="rect">
            <a:avLst/>
          </a:prstGeom>
        </p:spPr>
        <p:txBody>
          <a:bodyPr vert="horz" wrap="square" lIns="0" tIns="11526" rIns="0" bIns="0" rtlCol="0">
            <a:spAutoFit/>
          </a:bodyPr>
          <a:lstStyle/>
          <a:p>
            <a:pPr marL="34580">
              <a:spcBef>
                <a:spcPts val="91"/>
              </a:spcBef>
            </a:pPr>
            <a:r>
              <a:rPr sz="2541" b="1" spc="-331" dirty="0">
                <a:latin typeface="Arial"/>
                <a:cs typeface="Arial"/>
              </a:rPr>
              <a:t>C</a:t>
            </a:r>
            <a:r>
              <a:rPr sz="2519" b="1" spc="-245" baseline="-21021" dirty="0">
                <a:latin typeface="Arial"/>
                <a:cs typeface="Arial"/>
              </a:rPr>
              <a:t>2</a:t>
            </a:r>
            <a:r>
              <a:rPr sz="2541" b="1" spc="-331" dirty="0">
                <a:latin typeface="Arial"/>
                <a:cs typeface="Arial"/>
              </a:rPr>
              <a:t>H</a:t>
            </a:r>
            <a:r>
              <a:rPr sz="2519" b="1" spc="-245" baseline="-21021" dirty="0">
                <a:latin typeface="Arial"/>
                <a:cs typeface="Arial"/>
              </a:rPr>
              <a:t>5</a:t>
            </a:r>
            <a:r>
              <a:rPr sz="2541" b="1" spc="-359" dirty="0">
                <a:latin typeface="Arial"/>
                <a:cs typeface="Arial"/>
              </a:rPr>
              <a:t>O</a:t>
            </a:r>
            <a:r>
              <a:rPr sz="2541" b="1" spc="-331" dirty="0">
                <a:latin typeface="Arial"/>
                <a:cs typeface="Arial"/>
              </a:rPr>
              <a:t>H</a:t>
            </a:r>
            <a:r>
              <a:rPr sz="2541" b="1" spc="-127" dirty="0">
                <a:latin typeface="Arial"/>
                <a:cs typeface="Arial"/>
              </a:rPr>
              <a:t> </a:t>
            </a:r>
            <a:r>
              <a:rPr sz="2541" b="1" spc="-268" dirty="0">
                <a:latin typeface="Arial"/>
                <a:cs typeface="Arial"/>
              </a:rPr>
              <a:t>+</a:t>
            </a:r>
            <a:r>
              <a:rPr sz="2541" b="1" spc="-127" dirty="0">
                <a:latin typeface="Arial"/>
                <a:cs typeface="Arial"/>
              </a:rPr>
              <a:t> </a:t>
            </a:r>
            <a:r>
              <a:rPr sz="2541" b="1" spc="-259" dirty="0">
                <a:latin typeface="Arial"/>
                <a:cs typeface="Arial"/>
              </a:rPr>
              <a:t>2</a:t>
            </a:r>
            <a:r>
              <a:rPr sz="2541" b="1" spc="-331" dirty="0">
                <a:latin typeface="Arial"/>
                <a:cs typeface="Arial"/>
              </a:rPr>
              <a:t>C</a:t>
            </a:r>
            <a:r>
              <a:rPr sz="2541" b="1" spc="-359" dirty="0">
                <a:latin typeface="Arial"/>
                <a:cs typeface="Arial"/>
              </a:rPr>
              <a:t>O</a:t>
            </a:r>
            <a:r>
              <a:rPr sz="2519" b="1" spc="-245" baseline="-21021" dirty="0">
                <a:latin typeface="Arial"/>
                <a:cs typeface="Arial"/>
              </a:rPr>
              <a:t>2</a:t>
            </a:r>
            <a:endParaRPr sz="2519" baseline="-21021">
              <a:latin typeface="Arial"/>
              <a:cs typeface="Arial"/>
            </a:endParaRPr>
          </a:p>
        </p:txBody>
      </p:sp>
      <p:sp>
        <p:nvSpPr>
          <p:cNvPr id="13" name="object 13"/>
          <p:cNvSpPr txBox="1"/>
          <p:nvPr/>
        </p:nvSpPr>
        <p:spPr>
          <a:xfrm>
            <a:off x="3170844" y="2405261"/>
            <a:ext cx="5236285" cy="2973540"/>
          </a:xfrm>
          <a:prstGeom prst="rect">
            <a:avLst/>
          </a:prstGeom>
        </p:spPr>
        <p:txBody>
          <a:bodyPr vert="horz" wrap="square" lIns="0" tIns="11526" rIns="0" bIns="0" rtlCol="0">
            <a:spAutoFit/>
          </a:bodyPr>
          <a:lstStyle/>
          <a:p>
            <a:pPr marL="295079" indent="-248973">
              <a:spcBef>
                <a:spcPts val="91"/>
              </a:spcBef>
              <a:buClr>
                <a:srgbClr val="D16349"/>
              </a:buClr>
              <a:buSzPct val="83333"/>
              <a:buFont typeface="Wingdings"/>
              <a:buChar char=""/>
              <a:tabLst>
                <a:tab pos="295079" algn="l"/>
              </a:tabLst>
            </a:pPr>
            <a:r>
              <a:rPr sz="2178" b="1" spc="-222" dirty="0">
                <a:latin typeface="Arial"/>
                <a:cs typeface="Arial"/>
              </a:rPr>
              <a:t>29</a:t>
            </a:r>
            <a:r>
              <a:rPr sz="2178" b="1" dirty="0">
                <a:latin typeface="Arial"/>
                <a:cs typeface="Arial"/>
              </a:rPr>
              <a:t>°</a:t>
            </a:r>
            <a:r>
              <a:rPr sz="2178" b="1" spc="-286" dirty="0">
                <a:latin typeface="Arial"/>
                <a:cs typeface="Arial"/>
              </a:rPr>
              <a:t>C</a:t>
            </a:r>
            <a:r>
              <a:rPr sz="2178" b="1" spc="-109" dirty="0">
                <a:latin typeface="Arial"/>
                <a:cs typeface="Arial"/>
              </a:rPr>
              <a:t> </a:t>
            </a:r>
            <a:r>
              <a:rPr sz="2178" b="1" spc="-231" dirty="0">
                <a:latin typeface="Arial"/>
                <a:cs typeface="Arial"/>
              </a:rPr>
              <a:t>&lt;</a:t>
            </a:r>
            <a:r>
              <a:rPr sz="2178" b="1" spc="-109" dirty="0">
                <a:latin typeface="Arial"/>
                <a:cs typeface="Arial"/>
              </a:rPr>
              <a:t> </a:t>
            </a:r>
            <a:r>
              <a:rPr sz="2178" b="1" spc="-241" dirty="0">
                <a:latin typeface="Arial"/>
                <a:cs typeface="Arial"/>
              </a:rPr>
              <a:t>T</a:t>
            </a:r>
            <a:r>
              <a:rPr sz="2178" b="1" spc="-109" dirty="0">
                <a:latin typeface="Arial"/>
                <a:cs typeface="Arial"/>
              </a:rPr>
              <a:t> </a:t>
            </a:r>
            <a:r>
              <a:rPr sz="2178" b="1" spc="-231" dirty="0">
                <a:latin typeface="Arial"/>
                <a:cs typeface="Arial"/>
              </a:rPr>
              <a:t>&lt;</a:t>
            </a:r>
            <a:r>
              <a:rPr sz="2178" b="1" spc="-109" dirty="0">
                <a:latin typeface="Arial"/>
                <a:cs typeface="Arial"/>
              </a:rPr>
              <a:t> </a:t>
            </a:r>
            <a:r>
              <a:rPr sz="2178" b="1" spc="-222" dirty="0">
                <a:latin typeface="Arial"/>
                <a:cs typeface="Arial"/>
              </a:rPr>
              <a:t>35</a:t>
            </a:r>
            <a:r>
              <a:rPr sz="2178" b="1" spc="-109" dirty="0">
                <a:latin typeface="Arial"/>
                <a:cs typeface="Arial"/>
              </a:rPr>
              <a:t> </a:t>
            </a:r>
            <a:r>
              <a:rPr sz="2178" b="1" dirty="0">
                <a:latin typeface="Arial"/>
                <a:cs typeface="Arial"/>
              </a:rPr>
              <a:t>°</a:t>
            </a:r>
            <a:r>
              <a:rPr sz="2178" b="1" spc="-286" dirty="0">
                <a:latin typeface="Arial"/>
                <a:cs typeface="Arial"/>
              </a:rPr>
              <a:t>C</a:t>
            </a:r>
            <a:endParaRPr sz="2178" dirty="0">
              <a:latin typeface="Arial"/>
              <a:cs typeface="Arial"/>
            </a:endParaRPr>
          </a:p>
          <a:p>
            <a:pPr>
              <a:spcBef>
                <a:spcPts val="23"/>
              </a:spcBef>
              <a:buChar char=""/>
            </a:pPr>
            <a:endParaRPr sz="2677" dirty="0">
              <a:latin typeface="Arial"/>
              <a:cs typeface="Arial"/>
            </a:endParaRPr>
          </a:p>
          <a:p>
            <a:pPr marL="295079" indent="-248973">
              <a:buClr>
                <a:srgbClr val="D16349"/>
              </a:buClr>
              <a:buSzPct val="83333"/>
              <a:buFont typeface="Wingdings"/>
              <a:buChar char=""/>
              <a:tabLst>
                <a:tab pos="295079" algn="l"/>
              </a:tabLst>
            </a:pPr>
            <a:r>
              <a:rPr lang="en-US" sz="2178" b="1" spc="-222" dirty="0">
                <a:latin typeface="Arial"/>
                <a:cs typeface="Arial"/>
              </a:rPr>
              <a:t>450 g </a:t>
            </a:r>
            <a:r>
              <a:rPr lang="it-IT" sz="2178" b="1" spc="-222" dirty="0">
                <a:latin typeface="Arial"/>
                <a:cs typeface="Arial"/>
              </a:rPr>
              <a:t>di lievito per 1000 l di succo zuccherato</a:t>
            </a:r>
            <a:endParaRPr sz="3177" dirty="0">
              <a:latin typeface="Arial"/>
              <a:cs typeface="Arial"/>
            </a:endParaRPr>
          </a:p>
          <a:p>
            <a:pPr marL="295079" indent="-248973">
              <a:spcBef>
                <a:spcPts val="5"/>
              </a:spcBef>
              <a:buClr>
                <a:srgbClr val="D16349"/>
              </a:buClr>
              <a:buSzPct val="83928"/>
              <a:buFont typeface="Wingdings"/>
              <a:buChar char=""/>
              <a:tabLst>
                <a:tab pos="295079" algn="l"/>
              </a:tabLst>
            </a:pPr>
            <a:r>
              <a:rPr sz="2541" b="1" u="heavy" spc="-245" dirty="0" err="1">
                <a:uFill>
                  <a:solidFill>
                    <a:srgbClr val="000000"/>
                  </a:solidFill>
                </a:uFill>
                <a:latin typeface="Arial"/>
                <a:cs typeface="Arial"/>
              </a:rPr>
              <a:t>Rendimenti</a:t>
            </a:r>
            <a:r>
              <a:rPr sz="2541" b="1" u="heavy" spc="-245" dirty="0">
                <a:uFill>
                  <a:solidFill>
                    <a:srgbClr val="000000"/>
                  </a:solidFill>
                </a:uFill>
                <a:latin typeface="Arial"/>
                <a:cs typeface="Arial"/>
              </a:rPr>
              <a:t>:</a:t>
            </a:r>
            <a:endParaRPr sz="2541" dirty="0">
              <a:latin typeface="Arial"/>
              <a:cs typeface="Arial"/>
            </a:endParaRPr>
          </a:p>
          <a:p>
            <a:pPr>
              <a:spcBef>
                <a:spcPts val="27"/>
              </a:spcBef>
              <a:buChar char=""/>
            </a:pPr>
            <a:endParaRPr sz="2723" dirty="0">
              <a:latin typeface="Arial"/>
              <a:cs typeface="Arial"/>
            </a:endParaRPr>
          </a:p>
          <a:p>
            <a:pPr marL="357898" indent="-312369">
              <a:buClr>
                <a:srgbClr val="D16349"/>
              </a:buClr>
              <a:buSzPct val="83333"/>
              <a:buFont typeface="Wingdings"/>
              <a:buChar char=""/>
              <a:tabLst>
                <a:tab pos="358475" algn="l"/>
              </a:tabLst>
            </a:pPr>
            <a:r>
              <a:rPr lang="it-IT" sz="2178" b="1" spc="-222" dirty="0">
                <a:latin typeface="Arial"/>
                <a:cs typeface="Arial"/>
              </a:rPr>
              <a:t>1 kg di amido = 0,568 kg di CH3CH2OH1 kg di saccarosio = 0,538 kg di lieviti CH3CH2OH10% non sopravvivono</a:t>
            </a:r>
            <a:endParaRPr sz="2178" dirty="0">
              <a:latin typeface="Arial"/>
              <a:cs typeface="Arial"/>
            </a:endParaRPr>
          </a:p>
        </p:txBody>
      </p:sp>
      <p:sp>
        <p:nvSpPr>
          <p:cNvPr id="21" name="object 21"/>
          <p:cNvSpPr txBox="1">
            <a:spLocks noGrp="1"/>
          </p:cNvSpPr>
          <p:nvPr>
            <p:ph type="title"/>
          </p:nvPr>
        </p:nvSpPr>
        <p:spPr>
          <a:xfrm>
            <a:off x="2668258" y="492367"/>
            <a:ext cx="6719687" cy="688747"/>
          </a:xfrm>
          <a:prstGeom prst="rect">
            <a:avLst/>
          </a:prstGeom>
        </p:spPr>
        <p:txBody>
          <a:bodyPr vert="horz" wrap="square" lIns="0" tIns="11526" rIns="0" bIns="0" rtlCol="0" anchor="ctr">
            <a:spAutoFit/>
          </a:bodyPr>
          <a:lstStyle/>
          <a:p>
            <a:pPr marL="11527">
              <a:lnSpc>
                <a:spcPct val="100000"/>
              </a:lnSpc>
              <a:spcBef>
                <a:spcPts val="91"/>
              </a:spcBef>
            </a:pPr>
            <a:r>
              <a:rPr spc="-404" dirty="0"/>
              <a:t>1°</a:t>
            </a:r>
            <a:r>
              <a:rPr spc="-200" dirty="0"/>
              <a:t> </a:t>
            </a:r>
            <a:r>
              <a:rPr spc="-558" dirty="0"/>
              <a:t>G</a:t>
            </a:r>
            <a:r>
              <a:rPr spc="-413" dirty="0"/>
              <a:t>ene</a:t>
            </a:r>
            <a:r>
              <a:rPr spc="-286" dirty="0"/>
              <a:t>r</a:t>
            </a:r>
            <a:r>
              <a:rPr spc="-404" dirty="0"/>
              <a:t>a</a:t>
            </a:r>
            <a:r>
              <a:rPr spc="-245" dirty="0"/>
              <a:t>t</a:t>
            </a:r>
            <a:r>
              <a:rPr spc="-327" dirty="0"/>
              <a:t>io</a:t>
            </a:r>
            <a:r>
              <a:rPr spc="-439" dirty="0"/>
              <a:t>n</a:t>
            </a:r>
            <a:r>
              <a:rPr spc="-200" dirty="0"/>
              <a:t> </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7" name="object 7"/>
          <p:cNvSpPr txBox="1"/>
          <p:nvPr/>
        </p:nvSpPr>
        <p:spPr>
          <a:xfrm>
            <a:off x="665923" y="2000174"/>
            <a:ext cx="11052312" cy="3302671"/>
          </a:xfrm>
          <a:prstGeom prst="rect">
            <a:avLst/>
          </a:prstGeom>
        </p:spPr>
        <p:txBody>
          <a:bodyPr vert="horz" wrap="square" lIns="0" tIns="57630" rIns="0" bIns="0" rtlCol="0">
            <a:spAutoFit/>
          </a:bodyPr>
          <a:lstStyle/>
          <a:p>
            <a:pPr marL="253583" marR="133131" indent="-242057" algn="just">
              <a:lnSpc>
                <a:spcPts val="2723"/>
              </a:lnSpc>
              <a:spcBef>
                <a:spcPts val="454"/>
              </a:spcBef>
            </a:pPr>
            <a:r>
              <a:rPr lang="it-IT" sz="2500" b="1" spc="-127" dirty="0">
                <a:latin typeface="Arial"/>
                <a:cs typeface="Arial"/>
              </a:rPr>
              <a:t>I punti principali del processo di produzione del bioetanolo secco sono:</a:t>
            </a:r>
            <a:r>
              <a:rPr lang="en-US" sz="2500" b="1" spc="-127" dirty="0">
                <a:latin typeface="Arial"/>
                <a:cs typeface="Arial"/>
              </a:rPr>
              <a:t>
</a:t>
            </a:r>
            <a:r>
              <a:rPr lang="en-US" sz="2500" b="1" spc="-127" dirty="0" err="1">
                <a:solidFill>
                  <a:schemeClr val="accent6">
                    <a:lumMod val="75000"/>
                  </a:schemeClr>
                </a:solidFill>
                <a:latin typeface="Arial"/>
                <a:cs typeface="Arial"/>
              </a:rPr>
              <a:t>Macinatura</a:t>
            </a:r>
            <a:r>
              <a:rPr lang="en-US" sz="2500" b="1" spc="-127" dirty="0">
                <a:solidFill>
                  <a:schemeClr val="accent6">
                    <a:lumMod val="75000"/>
                  </a:schemeClr>
                </a:solidFill>
                <a:latin typeface="Arial"/>
                <a:cs typeface="Arial"/>
              </a:rPr>
              <a:t>:</a:t>
            </a:r>
            <a:r>
              <a:rPr lang="it-IT" sz="2500" b="1" spc="-127" dirty="0">
                <a:latin typeface="Arial"/>
                <a:cs typeface="Arial"/>
              </a:rPr>
              <a:t>Il materiale di base passa attraverso un mulino che lo macina in una polvere fine, chiamata pasta.</a:t>
            </a:r>
            <a:r>
              <a:rPr lang="en-US" sz="2500" b="1" spc="-127" dirty="0">
                <a:latin typeface="Arial"/>
                <a:cs typeface="Arial"/>
              </a:rPr>
              <a:t>
</a:t>
            </a:r>
            <a:r>
              <a:rPr lang="en-US" sz="2500" b="1" spc="-127" dirty="0" err="1">
                <a:solidFill>
                  <a:schemeClr val="accent6">
                    <a:lumMod val="75000"/>
                  </a:schemeClr>
                </a:solidFill>
                <a:latin typeface="Arial"/>
                <a:cs typeface="Arial"/>
              </a:rPr>
              <a:t>Liquefazione</a:t>
            </a:r>
            <a:r>
              <a:rPr lang="en-US" sz="2500" b="1" spc="-127" dirty="0">
                <a:solidFill>
                  <a:schemeClr val="accent6">
                    <a:lumMod val="75000"/>
                  </a:schemeClr>
                </a:solidFill>
                <a:latin typeface="Arial"/>
                <a:cs typeface="Arial"/>
              </a:rPr>
              <a:t>. </a:t>
            </a:r>
            <a:r>
              <a:rPr lang="it-IT" sz="2500" b="1" spc="-127" dirty="0">
                <a:latin typeface="Arial"/>
                <a:cs typeface="Arial"/>
              </a:rPr>
              <a:t>La pasta viene mescolata con acqua e α-amilasi, quindi passata attraverso il fornello dove l'amido viene liquefatto. In questa fase viene applicato calore per consentire la liquefazione. Le stufe vengono utilizzate con una fase ad alta temperatura (120-150 gradi centigradi) e un periodo di ritenzione della temperatura inferiore (95 gradi centigradi). Le alte temperature riducono i livelli di batteri nella miscela d'acqua.</a:t>
            </a:r>
            <a:endParaRPr sz="2500" dirty="0">
              <a:latin typeface="Arial"/>
              <a:cs typeface="Arial"/>
            </a:endParaRPr>
          </a:p>
        </p:txBody>
      </p:sp>
      <p:sp>
        <p:nvSpPr>
          <p:cNvPr id="13" name="object 13"/>
          <p:cNvSpPr txBox="1">
            <a:spLocks noGrp="1"/>
          </p:cNvSpPr>
          <p:nvPr>
            <p:ph type="title"/>
          </p:nvPr>
        </p:nvSpPr>
        <p:spPr>
          <a:xfrm>
            <a:off x="2668258" y="492367"/>
            <a:ext cx="8324420" cy="688747"/>
          </a:xfrm>
          <a:prstGeom prst="rect">
            <a:avLst/>
          </a:prstGeom>
        </p:spPr>
        <p:txBody>
          <a:bodyPr vert="horz" wrap="square" lIns="0" tIns="11526" rIns="0" bIns="0" rtlCol="0" anchor="ctr">
            <a:spAutoFit/>
          </a:bodyPr>
          <a:lstStyle/>
          <a:p>
            <a:pPr marL="11527">
              <a:lnSpc>
                <a:spcPct val="100000"/>
              </a:lnSpc>
              <a:spcBef>
                <a:spcPts val="91"/>
              </a:spcBef>
            </a:pPr>
            <a:r>
              <a:rPr lang="it-IT" spc="-404" dirty="0"/>
              <a:t>Produzione di etanolo di 1° generazione</a:t>
            </a:r>
            <a:endParaRPr spc="-368"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13" name="object 13"/>
          <p:cNvSpPr txBox="1">
            <a:spLocks noGrp="1"/>
          </p:cNvSpPr>
          <p:nvPr>
            <p:ph type="title"/>
          </p:nvPr>
        </p:nvSpPr>
        <p:spPr>
          <a:xfrm>
            <a:off x="2658319" y="746804"/>
            <a:ext cx="8165394" cy="688747"/>
          </a:xfrm>
          <a:prstGeom prst="rect">
            <a:avLst/>
          </a:prstGeom>
        </p:spPr>
        <p:txBody>
          <a:bodyPr vert="horz" wrap="square" lIns="0" tIns="11526" rIns="0" bIns="0" rtlCol="0" anchor="ctr">
            <a:spAutoFit/>
          </a:bodyPr>
          <a:lstStyle/>
          <a:p>
            <a:pPr marL="11527">
              <a:lnSpc>
                <a:spcPct val="100000"/>
              </a:lnSpc>
              <a:spcBef>
                <a:spcPts val="91"/>
              </a:spcBef>
            </a:pPr>
            <a:r>
              <a:rPr lang="it-IT" spc="-404" dirty="0"/>
              <a:t>Produzione di etanolo di 1° generazione</a:t>
            </a:r>
            <a:endParaRPr spc="-368" dirty="0"/>
          </a:p>
        </p:txBody>
      </p:sp>
      <p:sp>
        <p:nvSpPr>
          <p:cNvPr id="7" name="object 7"/>
          <p:cNvSpPr txBox="1">
            <a:spLocks noGrp="1"/>
          </p:cNvSpPr>
          <p:nvPr>
            <p:ph idx="1"/>
          </p:nvPr>
        </p:nvSpPr>
        <p:spPr>
          <a:xfrm>
            <a:off x="1169365" y="1835774"/>
            <a:ext cx="9543570" cy="3931048"/>
          </a:xfrm>
          <a:prstGeom prst="rect">
            <a:avLst/>
          </a:prstGeom>
        </p:spPr>
        <p:txBody>
          <a:bodyPr vert="horz" wrap="square" lIns="0" tIns="57630" rIns="0" bIns="0" rtlCol="0">
            <a:spAutoFit/>
          </a:bodyPr>
          <a:lstStyle/>
          <a:p>
            <a:pPr marL="253583" marR="133131" indent="-242057" algn="just">
              <a:lnSpc>
                <a:spcPts val="2723"/>
              </a:lnSpc>
              <a:spcBef>
                <a:spcPts val="454"/>
              </a:spcBef>
              <a:buClr>
                <a:srgbClr val="000000"/>
              </a:buClr>
              <a:buAutoNum type="arabicPeriod" startAt="3"/>
              <a:tabLst>
                <a:tab pos="1023555" algn="l"/>
              </a:tabLst>
            </a:pPr>
            <a:r>
              <a:rPr lang="en-US" sz="2500" b="1" spc="-127" dirty="0" err="1">
                <a:solidFill>
                  <a:schemeClr val="accent6">
                    <a:lumMod val="75000"/>
                  </a:schemeClr>
                </a:solidFill>
                <a:latin typeface="Arial"/>
                <a:cs typeface="Arial"/>
              </a:rPr>
              <a:t>Saccarificatione</a:t>
            </a:r>
            <a:r>
              <a:rPr lang="en-US" sz="2500" b="1" spc="-127" dirty="0">
                <a:solidFill>
                  <a:schemeClr val="accent6">
                    <a:lumMod val="75000"/>
                  </a:schemeClr>
                </a:solidFill>
                <a:latin typeface="Arial"/>
                <a:cs typeface="Arial"/>
              </a:rPr>
              <a:t>: </a:t>
            </a:r>
            <a:r>
              <a:rPr lang="it-IT" sz="2500" b="1" spc="-127" dirty="0">
                <a:solidFill>
                  <a:schemeClr val="tx1"/>
                </a:solidFill>
                <a:latin typeface="Arial"/>
                <a:cs typeface="Arial"/>
              </a:rPr>
              <a:t>La miscela acquosa che fuoriesce dal fornello di cottura viene raffreddata e viene aggiunto l'enzima secondario (</a:t>
            </a:r>
            <a:r>
              <a:rPr lang="it-IT" sz="2500" b="1" spc="-127" dirty="0" err="1">
                <a:solidFill>
                  <a:schemeClr val="tx1"/>
                </a:solidFill>
                <a:latin typeface="Arial"/>
                <a:cs typeface="Arial"/>
              </a:rPr>
              <a:t>glucoamilasi</a:t>
            </a:r>
            <a:r>
              <a:rPr lang="it-IT" sz="2500" b="1" spc="-127" dirty="0">
                <a:solidFill>
                  <a:schemeClr val="tx1"/>
                </a:solidFill>
                <a:latin typeface="Arial"/>
                <a:cs typeface="Arial"/>
              </a:rPr>
              <a:t>) per convertire l'amido liquefatto in zuccheri fermentabili (destrosio).</a:t>
            </a:r>
            <a:r>
              <a:rPr lang="en-US" sz="2500" b="1" spc="-127" dirty="0">
                <a:solidFill>
                  <a:schemeClr val="tx1"/>
                </a:solidFill>
                <a:latin typeface="Arial"/>
                <a:cs typeface="Arial"/>
              </a:rPr>
              <a:t>
</a:t>
            </a:r>
            <a:r>
              <a:rPr lang="en-US" sz="2500" b="1" spc="-127" dirty="0" err="1">
                <a:solidFill>
                  <a:schemeClr val="accent6">
                    <a:lumMod val="75000"/>
                  </a:schemeClr>
                </a:solidFill>
                <a:latin typeface="Arial"/>
                <a:cs typeface="Arial"/>
              </a:rPr>
              <a:t>Fermentatione</a:t>
            </a:r>
            <a:r>
              <a:rPr lang="en-US" sz="2500" b="1" spc="-127" dirty="0">
                <a:solidFill>
                  <a:schemeClr val="accent6">
                    <a:lumMod val="75000"/>
                  </a:schemeClr>
                </a:solidFill>
                <a:latin typeface="Arial"/>
                <a:cs typeface="Arial"/>
              </a:rPr>
              <a:t>: </a:t>
            </a:r>
            <a:r>
              <a:rPr lang="it-IT" sz="2500" b="1" spc="-127" dirty="0">
                <a:solidFill>
                  <a:schemeClr val="tx1"/>
                </a:solidFill>
                <a:latin typeface="Arial"/>
                <a:cs typeface="Arial"/>
              </a:rPr>
              <a:t>Il lievito viene aggiunto al mosto per fermentare gli zuccheri in etanolo e anidride carbonica. Utilizzando un processo continuo, la miscela di fermentazione passa attraverso diversi fermentatori fino a quando non è completamente fermentata e lasciata riposare in un bagno finale. In un processo discontinuo, la miscela di fermentazione rimane in un fermentatore per circa 48 ore prima dell'inizio del processo di distillazione</a:t>
            </a:r>
            <a:r>
              <a:rPr lang="en-US" sz="2500" b="1" spc="-127" dirty="0">
                <a:solidFill>
                  <a:schemeClr val="tx1"/>
                </a:solidFill>
                <a:latin typeface="Arial"/>
                <a:cs typeface="Arial"/>
              </a:rPr>
              <a:t>.</a:t>
            </a:r>
            <a:endParaRPr sz="2500" b="1" spc="-127" dirty="0">
              <a:solidFill>
                <a:schemeClr val="tx1"/>
              </a:solidFill>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7" name="object 7"/>
          <p:cNvSpPr txBox="1"/>
          <p:nvPr/>
        </p:nvSpPr>
        <p:spPr>
          <a:xfrm>
            <a:off x="1520687" y="2236629"/>
            <a:ext cx="9656945" cy="2129284"/>
          </a:xfrm>
          <a:prstGeom prst="rect">
            <a:avLst/>
          </a:prstGeom>
        </p:spPr>
        <p:txBody>
          <a:bodyPr vert="horz" wrap="square" lIns="0" tIns="51291" rIns="0" bIns="0" rtlCol="0">
            <a:spAutoFit/>
          </a:bodyPr>
          <a:lstStyle/>
          <a:p>
            <a:pPr marL="253583" marR="4611" indent="-242057">
              <a:lnSpc>
                <a:spcPct val="89700"/>
              </a:lnSpc>
              <a:spcBef>
                <a:spcPts val="404"/>
              </a:spcBef>
            </a:pPr>
            <a:r>
              <a:rPr sz="2500" b="1" spc="-259" dirty="0">
                <a:latin typeface="Arial"/>
                <a:cs typeface="Arial"/>
              </a:rPr>
              <a:t>5</a:t>
            </a:r>
            <a:r>
              <a:rPr sz="2500" b="1" spc="-127" dirty="0">
                <a:latin typeface="Arial"/>
                <a:cs typeface="Arial"/>
              </a:rPr>
              <a:t>. </a:t>
            </a:r>
            <a:r>
              <a:rPr sz="2500" b="1" spc="-331" dirty="0" err="1">
                <a:solidFill>
                  <a:srgbClr val="008000"/>
                </a:solidFill>
                <a:latin typeface="Arial"/>
                <a:cs typeface="Arial"/>
              </a:rPr>
              <a:t>D</a:t>
            </a:r>
            <a:r>
              <a:rPr sz="2500" b="1" spc="-132" dirty="0" err="1">
                <a:solidFill>
                  <a:srgbClr val="008000"/>
                </a:solidFill>
                <a:latin typeface="Arial"/>
                <a:cs typeface="Arial"/>
              </a:rPr>
              <a:t>i</a:t>
            </a:r>
            <a:r>
              <a:rPr sz="2500" b="1" spc="-254" dirty="0" err="1">
                <a:solidFill>
                  <a:srgbClr val="008000"/>
                </a:solidFill>
                <a:latin typeface="Arial"/>
                <a:cs typeface="Arial"/>
              </a:rPr>
              <a:t>s</a:t>
            </a:r>
            <a:r>
              <a:rPr sz="2500" b="1" spc="-159" dirty="0" err="1">
                <a:solidFill>
                  <a:srgbClr val="008000"/>
                </a:solidFill>
                <a:latin typeface="Arial"/>
                <a:cs typeface="Arial"/>
              </a:rPr>
              <a:t>t</a:t>
            </a:r>
            <a:r>
              <a:rPr sz="2500" b="1" spc="-132" dirty="0" err="1">
                <a:solidFill>
                  <a:srgbClr val="008000"/>
                </a:solidFill>
                <a:latin typeface="Arial"/>
                <a:cs typeface="Arial"/>
              </a:rPr>
              <a:t>ill</a:t>
            </a:r>
            <a:r>
              <a:rPr sz="2500" b="1" spc="-254" dirty="0" err="1">
                <a:solidFill>
                  <a:srgbClr val="008000"/>
                </a:solidFill>
                <a:latin typeface="Arial"/>
                <a:cs typeface="Arial"/>
              </a:rPr>
              <a:t>a</a:t>
            </a:r>
            <a:r>
              <a:rPr lang="it-IT" sz="2500" b="1" spc="-231" dirty="0">
                <a:solidFill>
                  <a:srgbClr val="008000"/>
                </a:solidFill>
                <a:latin typeface="Arial"/>
                <a:cs typeface="Arial"/>
              </a:rPr>
              <a:t>zione</a:t>
            </a:r>
            <a:r>
              <a:rPr sz="2500" b="1" spc="-127" dirty="0">
                <a:latin typeface="Arial"/>
                <a:cs typeface="Arial"/>
              </a:rPr>
              <a:t>. </a:t>
            </a:r>
            <a:r>
              <a:rPr lang="it-IT" sz="2500" b="1" spc="-268" dirty="0">
                <a:latin typeface="Arial"/>
                <a:cs typeface="Arial"/>
              </a:rPr>
              <a:t>La miscela fermentata, ora chiamata birra, contiene circa il 10% di alcol più tutti i solidi non fermentabili del lievito e del grano. La miscela viene pompata in un sistema di distillazione continuo a più colonne in cui l'alcol viene estratto dai solidi e dall'acqua. L'alcol esce dalla parte superiore della colonna finale con una purezza di circa il 96% e il residuo viene trasferito dalla base della colonna al coprodotto.</a:t>
            </a:r>
            <a:endParaRPr sz="2500" dirty="0">
              <a:latin typeface="Arial"/>
              <a:cs typeface="Arial"/>
            </a:endParaRPr>
          </a:p>
        </p:txBody>
      </p:sp>
      <p:sp>
        <p:nvSpPr>
          <p:cNvPr id="13" name="object 13"/>
          <p:cNvSpPr txBox="1">
            <a:spLocks noGrp="1"/>
          </p:cNvSpPr>
          <p:nvPr>
            <p:ph type="title"/>
          </p:nvPr>
        </p:nvSpPr>
        <p:spPr>
          <a:xfrm>
            <a:off x="2668258" y="492367"/>
            <a:ext cx="6719687" cy="688747"/>
          </a:xfrm>
          <a:prstGeom prst="rect">
            <a:avLst/>
          </a:prstGeom>
        </p:spPr>
        <p:txBody>
          <a:bodyPr vert="horz" wrap="square" lIns="0" tIns="11526" rIns="0" bIns="0" rtlCol="0" anchor="ctr">
            <a:spAutoFit/>
          </a:bodyPr>
          <a:lstStyle/>
          <a:p>
            <a:pPr marL="11527">
              <a:lnSpc>
                <a:spcPct val="100000"/>
              </a:lnSpc>
              <a:spcBef>
                <a:spcPts val="91"/>
              </a:spcBef>
            </a:pPr>
            <a:r>
              <a:rPr spc="-404" dirty="0"/>
              <a:t>1°</a:t>
            </a:r>
            <a:r>
              <a:rPr spc="-200" dirty="0"/>
              <a:t> </a:t>
            </a:r>
            <a:r>
              <a:rPr spc="-558" dirty="0"/>
              <a:t>G</a:t>
            </a:r>
            <a:r>
              <a:rPr spc="-413" dirty="0"/>
              <a:t>ene</a:t>
            </a:r>
            <a:r>
              <a:rPr spc="-286" dirty="0"/>
              <a:t>r</a:t>
            </a:r>
            <a:r>
              <a:rPr spc="-404" dirty="0"/>
              <a:t>a</a:t>
            </a:r>
            <a:r>
              <a:rPr spc="-245" dirty="0"/>
              <a:t>t</a:t>
            </a:r>
            <a:r>
              <a:rPr spc="-327" dirty="0"/>
              <a:t>io</a:t>
            </a:r>
            <a:r>
              <a:rPr spc="-439" dirty="0"/>
              <a:t>n</a:t>
            </a:r>
            <a:r>
              <a:rPr spc="-200" dirty="0"/>
              <a:t> </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7" name="object 7"/>
          <p:cNvSpPr txBox="1"/>
          <p:nvPr/>
        </p:nvSpPr>
        <p:spPr>
          <a:xfrm>
            <a:off x="1473225" y="1844663"/>
            <a:ext cx="9245549" cy="2872495"/>
          </a:xfrm>
          <a:prstGeom prst="rect">
            <a:avLst/>
          </a:prstGeom>
        </p:spPr>
        <p:txBody>
          <a:bodyPr vert="horz" wrap="square" lIns="0" tIns="50715" rIns="0" bIns="0" rtlCol="0">
            <a:spAutoFit/>
          </a:bodyPr>
          <a:lstStyle/>
          <a:p>
            <a:pPr marL="253583" marR="265686" indent="-242057">
              <a:lnSpc>
                <a:spcPct val="89800"/>
              </a:lnSpc>
              <a:spcBef>
                <a:spcPts val="399"/>
              </a:spcBef>
              <a:buClr>
                <a:srgbClr val="000000"/>
              </a:buClr>
              <a:buAutoNum type="arabicPeriod" startAt="6"/>
              <a:tabLst>
                <a:tab pos="306029" algn="l"/>
              </a:tabLst>
            </a:pPr>
            <a:r>
              <a:rPr sz="2500" b="1" spc="-222" dirty="0">
                <a:solidFill>
                  <a:srgbClr val="008000"/>
                </a:solidFill>
                <a:latin typeface="Arial"/>
                <a:cs typeface="Arial"/>
              </a:rPr>
              <a:t>Disidratazione</a:t>
            </a:r>
            <a:r>
              <a:rPr sz="2500" b="1" spc="-222" dirty="0">
                <a:latin typeface="Arial"/>
                <a:cs typeface="Arial"/>
              </a:rPr>
              <a:t>.</a:t>
            </a:r>
            <a:r>
              <a:rPr sz="2500" b="1" spc="-127" dirty="0">
                <a:latin typeface="Arial"/>
                <a:cs typeface="Arial"/>
              </a:rPr>
              <a:t> </a:t>
            </a:r>
            <a:r>
              <a:rPr lang="it-IT" sz="2500" b="1" spc="-218" dirty="0">
                <a:latin typeface="Arial"/>
                <a:cs typeface="Arial"/>
              </a:rPr>
              <a:t>L'alcol dalla parte superiore della colonna passa attraverso un sistema di disidratazione in cui l'acqua rimanente verrà rimossa. La maggior parte delle piante utilizza setacci molecolari per bloccare l'ultima quantità di acqua nell'etanolo. Il prodotto dell'alcol in questa fase è chiamato etanolo anidro (puro, senza acqua).</a:t>
            </a:r>
          </a:p>
          <a:p>
            <a:pPr marL="253583" marR="265686" indent="-242057">
              <a:lnSpc>
                <a:spcPct val="89800"/>
              </a:lnSpc>
              <a:spcBef>
                <a:spcPts val="399"/>
              </a:spcBef>
              <a:buClr>
                <a:srgbClr val="000000"/>
              </a:buClr>
              <a:buAutoNum type="arabicPeriod" startAt="6"/>
              <a:tabLst>
                <a:tab pos="306029" algn="l"/>
              </a:tabLst>
            </a:pPr>
            <a:r>
              <a:rPr sz="2500" b="1" spc="-331" dirty="0" err="1">
                <a:solidFill>
                  <a:srgbClr val="008000"/>
                </a:solidFill>
                <a:latin typeface="Arial"/>
                <a:cs typeface="Arial"/>
              </a:rPr>
              <a:t>D</a:t>
            </a:r>
            <a:r>
              <a:rPr sz="2500" b="1" spc="-263" dirty="0" err="1">
                <a:solidFill>
                  <a:srgbClr val="008000"/>
                </a:solidFill>
                <a:latin typeface="Arial"/>
                <a:cs typeface="Arial"/>
              </a:rPr>
              <a:t>ena</a:t>
            </a:r>
            <a:r>
              <a:rPr sz="2500" b="1" spc="-159" dirty="0" err="1">
                <a:solidFill>
                  <a:srgbClr val="008000"/>
                </a:solidFill>
                <a:latin typeface="Arial"/>
                <a:cs typeface="Arial"/>
              </a:rPr>
              <a:t>t</a:t>
            </a:r>
            <a:r>
              <a:rPr sz="2500" b="1" spc="-281" dirty="0" err="1">
                <a:solidFill>
                  <a:srgbClr val="008000"/>
                </a:solidFill>
                <a:latin typeface="Arial"/>
                <a:cs typeface="Arial"/>
              </a:rPr>
              <a:t>u</a:t>
            </a:r>
            <a:r>
              <a:rPr sz="2500" b="1" spc="-185" dirty="0" err="1">
                <a:solidFill>
                  <a:srgbClr val="008000"/>
                </a:solidFill>
                <a:latin typeface="Arial"/>
                <a:cs typeface="Arial"/>
              </a:rPr>
              <a:t>r</a:t>
            </a:r>
            <a:r>
              <a:rPr sz="2500" b="1" spc="-259" dirty="0" err="1">
                <a:solidFill>
                  <a:srgbClr val="008000"/>
                </a:solidFill>
                <a:latin typeface="Arial"/>
                <a:cs typeface="Arial"/>
              </a:rPr>
              <a:t>a</a:t>
            </a:r>
            <a:r>
              <a:rPr sz="2500" b="1" spc="-231" dirty="0" err="1">
                <a:solidFill>
                  <a:srgbClr val="008000"/>
                </a:solidFill>
                <a:latin typeface="Arial"/>
                <a:cs typeface="Arial"/>
              </a:rPr>
              <a:t>z</a:t>
            </a:r>
            <a:r>
              <a:rPr sz="2500" b="1" spc="-236" dirty="0" err="1">
                <a:solidFill>
                  <a:srgbClr val="008000"/>
                </a:solidFill>
                <a:latin typeface="Arial"/>
                <a:cs typeface="Arial"/>
              </a:rPr>
              <a:t>ion</a:t>
            </a:r>
            <a:r>
              <a:rPr sz="2500" b="1" spc="-254" dirty="0" err="1">
                <a:solidFill>
                  <a:srgbClr val="008000"/>
                </a:solidFill>
                <a:latin typeface="Arial"/>
                <a:cs typeface="Arial"/>
              </a:rPr>
              <a:t>e</a:t>
            </a:r>
            <a:r>
              <a:rPr sz="2500" b="1" spc="-127" dirty="0">
                <a:latin typeface="Arial"/>
                <a:cs typeface="Arial"/>
              </a:rPr>
              <a:t>. </a:t>
            </a:r>
            <a:r>
              <a:rPr lang="it-IT" sz="2500" b="1" spc="-281" dirty="0">
                <a:latin typeface="Arial"/>
                <a:cs typeface="Arial"/>
              </a:rPr>
              <a:t>L'etanolo che verrà utilizzato come carburante deve essere denaturato, o reso immangiabile, con una piccola quantità di benzina (2-5%).</a:t>
            </a:r>
            <a:endParaRPr sz="2500" dirty="0">
              <a:latin typeface="Arial"/>
              <a:cs typeface="Arial"/>
            </a:endParaRPr>
          </a:p>
        </p:txBody>
      </p:sp>
      <p:sp>
        <p:nvSpPr>
          <p:cNvPr id="13" name="object 13"/>
          <p:cNvSpPr txBox="1">
            <a:spLocks noGrp="1"/>
          </p:cNvSpPr>
          <p:nvPr>
            <p:ph type="title"/>
          </p:nvPr>
        </p:nvSpPr>
        <p:spPr>
          <a:xfrm>
            <a:off x="2668258" y="492367"/>
            <a:ext cx="6719687" cy="688747"/>
          </a:xfrm>
          <a:prstGeom prst="rect">
            <a:avLst/>
          </a:prstGeom>
        </p:spPr>
        <p:txBody>
          <a:bodyPr vert="horz" wrap="square" lIns="0" tIns="11526" rIns="0" bIns="0" rtlCol="0" anchor="ctr">
            <a:spAutoFit/>
          </a:bodyPr>
          <a:lstStyle/>
          <a:p>
            <a:pPr marL="11527">
              <a:lnSpc>
                <a:spcPct val="100000"/>
              </a:lnSpc>
              <a:spcBef>
                <a:spcPts val="91"/>
              </a:spcBef>
            </a:pPr>
            <a:r>
              <a:rPr spc="-404" dirty="0"/>
              <a:t>1°</a:t>
            </a:r>
            <a:r>
              <a:rPr spc="-200" dirty="0"/>
              <a:t> </a:t>
            </a:r>
            <a:r>
              <a:rPr spc="-558" dirty="0"/>
              <a:t>G</a:t>
            </a:r>
            <a:r>
              <a:rPr spc="-413" dirty="0"/>
              <a:t>ene</a:t>
            </a:r>
            <a:r>
              <a:rPr spc="-286" dirty="0"/>
              <a:t>r</a:t>
            </a:r>
            <a:r>
              <a:rPr spc="-404" dirty="0"/>
              <a:t>a</a:t>
            </a:r>
            <a:r>
              <a:rPr spc="-245" dirty="0"/>
              <a:t>t</a:t>
            </a:r>
            <a:r>
              <a:rPr spc="-327" dirty="0"/>
              <a:t>io</a:t>
            </a:r>
            <a:r>
              <a:rPr spc="-439" dirty="0"/>
              <a:t>n</a:t>
            </a:r>
            <a:r>
              <a:rPr spc="-200" dirty="0"/>
              <a:t> </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439F13-674A-4327-AB14-09EED1D8CA5B}"/>
              </a:ext>
            </a:extLst>
          </p:cNvPr>
          <p:cNvSpPr>
            <a:spLocks noGrp="1"/>
          </p:cNvSpPr>
          <p:nvPr>
            <p:ph type="ctrTitle"/>
          </p:nvPr>
        </p:nvSpPr>
        <p:spPr>
          <a:xfrm>
            <a:off x="3528391" y="1311239"/>
            <a:ext cx="4263887" cy="836337"/>
          </a:xfrm>
        </p:spPr>
        <p:txBody>
          <a:bodyPr>
            <a:normAutofit fontScale="90000"/>
          </a:bodyPr>
          <a:lstStyle/>
          <a:p>
            <a:r>
              <a:rPr lang="it-IT" dirty="0"/>
              <a:t>Introduzione </a:t>
            </a:r>
          </a:p>
        </p:txBody>
      </p:sp>
      <p:sp>
        <p:nvSpPr>
          <p:cNvPr id="3" name="Sottotitolo 2">
            <a:extLst>
              <a:ext uri="{FF2B5EF4-FFF2-40B4-BE49-F238E27FC236}">
                <a16:creationId xmlns:a16="http://schemas.microsoft.com/office/drawing/2014/main" id="{8E2CC577-7647-4194-95D6-59B62A90178D}"/>
              </a:ext>
            </a:extLst>
          </p:cNvPr>
          <p:cNvSpPr>
            <a:spLocks noGrp="1"/>
          </p:cNvSpPr>
          <p:nvPr>
            <p:ph type="subTitle" idx="1"/>
          </p:nvPr>
        </p:nvSpPr>
        <p:spPr>
          <a:xfrm>
            <a:off x="576324" y="2666806"/>
            <a:ext cx="11039351" cy="3555953"/>
          </a:xfrm>
        </p:spPr>
        <p:txBody>
          <a:bodyPr>
            <a:normAutofit fontScale="25000" lnSpcReduction="20000"/>
          </a:bodyPr>
          <a:lstStyle/>
          <a:p>
            <a:pPr marL="0" indent="0" algn="l">
              <a:buNone/>
            </a:pPr>
            <a:r>
              <a:rPr lang="en-GB" sz="10000" i="1" dirty="0"/>
              <a:t>I</a:t>
            </a:r>
            <a:r>
              <a:rPr lang="it-IT" sz="10000" i="1" dirty="0"/>
              <a:t>In un'epoca caratterizzata da crescenti preoccupazioni ambientali e da un'urgente domanda di soluzioni energetiche sostenibili, la bioenergia si distingue come una risposta promettente all'intersezione tra energia rinnovabile e agricoltura. La bioenergia comprende una serie di forme di energia derivate da materiali organici, prevalentemente risorse biologiche come piante e biomasse, finalizzate alla produzione di energia e calore. Un elemento fondamentale nella produzione di bioenergia ruota attorno alla coltivazione di colture energetiche dedicate. Queste colture sono coltivate intenzionalmente al solo scopo di generare energia in varie forme, tra cui elettricità, calore e biocarburanti. La coltivazione di colture energetiche svolge un ruolo fondamentale nel settore delle bioenergie, fornendo un'alternativa ecologica ed economicamente valida ai combustibili fossili tradizionali.</a:t>
            </a:r>
            <a:endParaRPr lang="it-IT" dirty="0"/>
          </a:p>
        </p:txBody>
      </p:sp>
    </p:spTree>
    <p:extLst>
      <p:ext uri="{BB962C8B-B14F-4D97-AF65-F5344CB8AC3E}">
        <p14:creationId xmlns:p14="http://schemas.microsoft.com/office/powerpoint/2010/main" val="236376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13" name="object 13"/>
          <p:cNvSpPr txBox="1">
            <a:spLocks noGrp="1"/>
          </p:cNvSpPr>
          <p:nvPr>
            <p:ph type="title"/>
          </p:nvPr>
        </p:nvSpPr>
        <p:spPr>
          <a:xfrm>
            <a:off x="2668258" y="492367"/>
            <a:ext cx="6719687" cy="688747"/>
          </a:xfrm>
          <a:prstGeom prst="rect">
            <a:avLst/>
          </a:prstGeom>
        </p:spPr>
        <p:txBody>
          <a:bodyPr vert="horz" wrap="square" lIns="0" tIns="11526" rIns="0" bIns="0" rtlCol="0" anchor="ctr">
            <a:spAutoFit/>
          </a:bodyPr>
          <a:lstStyle/>
          <a:p>
            <a:pPr marL="11527">
              <a:lnSpc>
                <a:spcPct val="100000"/>
              </a:lnSpc>
              <a:spcBef>
                <a:spcPts val="91"/>
              </a:spcBef>
            </a:pPr>
            <a:r>
              <a:rPr spc="-404" dirty="0"/>
              <a:t>1°</a:t>
            </a:r>
            <a:r>
              <a:rPr spc="-200" dirty="0"/>
              <a:t> </a:t>
            </a:r>
            <a:r>
              <a:rPr spc="-558" dirty="0"/>
              <a:t>G</a:t>
            </a:r>
            <a:r>
              <a:rPr spc="-413" dirty="0"/>
              <a:t>ene</a:t>
            </a:r>
            <a:r>
              <a:rPr spc="-286" dirty="0"/>
              <a:t>r</a:t>
            </a:r>
            <a:r>
              <a:rPr spc="-404" dirty="0"/>
              <a:t>a</a:t>
            </a:r>
            <a:r>
              <a:rPr spc="-245" dirty="0"/>
              <a:t>t</a:t>
            </a:r>
            <a:r>
              <a:rPr spc="-327" dirty="0"/>
              <a:t>io</a:t>
            </a:r>
            <a:r>
              <a:rPr spc="-439" dirty="0"/>
              <a:t>n</a:t>
            </a:r>
            <a:r>
              <a:rPr spc="-200" dirty="0"/>
              <a:t> </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
        <p:nvSpPr>
          <p:cNvPr id="7" name="object 7"/>
          <p:cNvSpPr txBox="1">
            <a:spLocks noGrp="1"/>
          </p:cNvSpPr>
          <p:nvPr>
            <p:ph idx="1"/>
          </p:nvPr>
        </p:nvSpPr>
        <p:spPr>
          <a:xfrm>
            <a:off x="1319603" y="2491757"/>
            <a:ext cx="9543570" cy="1507307"/>
          </a:xfrm>
          <a:prstGeom prst="rect">
            <a:avLst/>
          </a:prstGeom>
        </p:spPr>
        <p:txBody>
          <a:bodyPr vert="horz" wrap="square" lIns="0" tIns="57630" rIns="0" bIns="0" rtlCol="0">
            <a:spAutoFit/>
          </a:bodyPr>
          <a:lstStyle/>
          <a:p>
            <a:pPr marL="970533" marR="4611" indent="-242057">
              <a:lnSpc>
                <a:spcPts val="2723"/>
              </a:lnSpc>
              <a:spcBef>
                <a:spcPts val="454"/>
              </a:spcBef>
            </a:pPr>
            <a:r>
              <a:rPr sz="2500" b="1" spc="-218" dirty="0">
                <a:solidFill>
                  <a:schemeClr val="tx1"/>
                </a:solidFill>
                <a:latin typeface="Arial"/>
                <a:cs typeface="Arial"/>
              </a:rPr>
              <a:t>8. </a:t>
            </a:r>
            <a:r>
              <a:rPr lang="it-IT" sz="2500" b="1" spc="-218" dirty="0">
                <a:solidFill>
                  <a:schemeClr val="accent6">
                    <a:lumMod val="75000"/>
                  </a:schemeClr>
                </a:solidFill>
                <a:latin typeface="Arial"/>
                <a:cs typeface="Arial"/>
              </a:rPr>
              <a:t>Sottoprodotti</a:t>
            </a:r>
            <a:r>
              <a:rPr sz="2500" b="1" spc="-218" dirty="0">
                <a:solidFill>
                  <a:schemeClr val="accent6">
                    <a:lumMod val="75000"/>
                  </a:schemeClr>
                </a:solidFill>
                <a:latin typeface="Arial"/>
                <a:cs typeface="Arial"/>
              </a:rPr>
              <a:t>. </a:t>
            </a:r>
            <a:r>
              <a:rPr lang="it-IT" sz="2500" b="1" spc="-218" dirty="0">
                <a:solidFill>
                  <a:schemeClr val="tx1"/>
                </a:solidFill>
                <a:latin typeface="Arial"/>
                <a:cs typeface="Arial"/>
              </a:rPr>
              <a:t>Ci sono due sottoprodotti principali generati nella produzione di etanolo: il grano e l'anidride carbonica dei distillatori.
Il grano dei distillatori, sia che venga utilizzato umido o secco, è un mangime altamente nutriente per il bestiame.</a:t>
            </a:r>
            <a:endParaRPr sz="2500" b="1" spc="-218" dirty="0">
              <a:solidFill>
                <a:schemeClr val="tx1"/>
              </a:solidFill>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11" name="object 11"/>
          <p:cNvSpPr txBox="1">
            <a:spLocks noGrp="1"/>
          </p:cNvSpPr>
          <p:nvPr>
            <p:ph type="title"/>
          </p:nvPr>
        </p:nvSpPr>
        <p:spPr>
          <a:xfrm>
            <a:off x="2668258" y="450831"/>
            <a:ext cx="6719687" cy="1238046"/>
          </a:xfrm>
          <a:prstGeom prst="rect">
            <a:avLst/>
          </a:prstGeom>
        </p:spPr>
        <p:txBody>
          <a:bodyPr vert="horz" wrap="square" lIns="0" tIns="32273" rIns="0" bIns="0" rtlCol="0" anchor="ctr">
            <a:spAutoFit/>
          </a:bodyPr>
          <a:lstStyle/>
          <a:p>
            <a:pPr marL="2223466" marR="4611" indent="-2212516">
              <a:lnSpc>
                <a:spcPts val="4720"/>
              </a:lnSpc>
              <a:spcBef>
                <a:spcPts val="254"/>
              </a:spcBef>
            </a:pPr>
            <a:r>
              <a:rPr lang="it-IT" spc="-404" dirty="0"/>
              <a:t>Produzione di etanolo di 1° generazione</a:t>
            </a:r>
            <a:endParaRPr spc="-522" dirty="0"/>
          </a:p>
        </p:txBody>
      </p:sp>
      <p:pic>
        <p:nvPicPr>
          <p:cNvPr id="12" name="object 12"/>
          <p:cNvPicPr/>
          <p:nvPr/>
        </p:nvPicPr>
        <p:blipFill>
          <a:blip r:embed="rId2"/>
          <a:stretch>
            <a:fillRect/>
          </a:stretch>
        </p:blipFill>
        <p:spPr>
          <a:xfrm>
            <a:off x="1485829" y="1793420"/>
            <a:ext cx="6400293" cy="4197289"/>
          </a:xfrm>
          <a:prstGeom prst="rect">
            <a:avLst/>
          </a:prstGeom>
        </p:spPr>
      </p:pic>
      <p:sp>
        <p:nvSpPr>
          <p:cNvPr id="3" name="CasellaDiTesto 2">
            <a:extLst>
              <a:ext uri="{FF2B5EF4-FFF2-40B4-BE49-F238E27FC236}">
                <a16:creationId xmlns:a16="http://schemas.microsoft.com/office/drawing/2014/main" id="{3163519C-E9C7-451E-B316-5C632DC5D45C}"/>
              </a:ext>
            </a:extLst>
          </p:cNvPr>
          <p:cNvSpPr txBox="1"/>
          <p:nvPr/>
        </p:nvSpPr>
        <p:spPr>
          <a:xfrm>
            <a:off x="8852850" y="2537847"/>
            <a:ext cx="1715006" cy="2862322"/>
          </a:xfrm>
          <a:prstGeom prst="rect">
            <a:avLst/>
          </a:prstGeom>
          <a:noFill/>
        </p:spPr>
        <p:txBody>
          <a:bodyPr wrap="square" rtlCol="0">
            <a:spAutoFit/>
          </a:bodyPr>
          <a:lstStyle/>
          <a:p>
            <a:pPr algn="ctr"/>
            <a:r>
              <a:rPr lang="en-US" sz="1000" b="1" dirty="0"/>
              <a:t>Figure: </a:t>
            </a:r>
            <a:r>
              <a:rPr lang="it-IT" sz="1000" dirty="0"/>
              <a:t>Illustrazione semplificata che mostra la produzione di bioetanolo e le principali sfide scientifiche. a Introduzione di nuove materie prime. b Produzione di bioetanolo di seconda generazione da bagassa. c Selezione di nuovi ceppi di lievito più adatti alle condizioni di stress delle fermentazioni industriali. d Contaminazione batterica e da lieviti nel processo di fermentazione con riciclo cellulare. e Riduzione del volume della vinaccia
(Fonte: </a:t>
            </a:r>
            <a:r>
              <a:rPr lang="it-IT" sz="1000" dirty="0" err="1"/>
              <a:t>Amorim</a:t>
            </a:r>
            <a:r>
              <a:rPr lang="it-IT" sz="1000" dirty="0"/>
              <a:t>, et al., 2011)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11" name="object 11"/>
          <p:cNvSpPr txBox="1">
            <a:spLocks noGrp="1"/>
          </p:cNvSpPr>
          <p:nvPr>
            <p:ph type="title"/>
          </p:nvPr>
        </p:nvSpPr>
        <p:spPr>
          <a:xfrm>
            <a:off x="1995669" y="644321"/>
            <a:ext cx="8195212" cy="1169118"/>
          </a:xfrm>
          <a:prstGeom prst="rect">
            <a:avLst/>
          </a:prstGeom>
        </p:spPr>
        <p:txBody>
          <a:bodyPr vert="horz" wrap="square" lIns="0" tIns="32273" rIns="0" bIns="0" rtlCol="0" anchor="ctr">
            <a:spAutoFit/>
          </a:bodyPr>
          <a:lstStyle/>
          <a:p>
            <a:pPr marL="2223466" marR="4611" indent="-2212516" algn="ctr">
              <a:lnSpc>
                <a:spcPts val="4720"/>
              </a:lnSpc>
              <a:spcBef>
                <a:spcPts val="254"/>
              </a:spcBef>
            </a:pPr>
            <a:r>
              <a:rPr lang="fr-FR" spc="-404" dirty="0"/>
              <a:t>1° </a:t>
            </a:r>
            <a:r>
              <a:rPr lang="it-IT" spc="-404" dirty="0"/>
              <a:t>Generazione Produzione di etanolo </a:t>
            </a:r>
            <a:br>
              <a:rPr lang="it-IT" spc="-404" dirty="0"/>
            </a:br>
            <a:r>
              <a:rPr lang="it-IT" sz="2800" spc="-404" dirty="0"/>
              <a:t>LA CATENA DI APPROVVIGIONAMENTO</a:t>
            </a:r>
            <a:endParaRPr spc="-522" dirty="0"/>
          </a:p>
        </p:txBody>
      </p:sp>
      <p:pic>
        <p:nvPicPr>
          <p:cNvPr id="12" name="object 12"/>
          <p:cNvPicPr/>
          <p:nvPr/>
        </p:nvPicPr>
        <p:blipFill rotWithShape="1">
          <a:blip r:embed="rId2" cstate="print"/>
          <a:srcRect b="8979"/>
          <a:stretch/>
        </p:blipFill>
        <p:spPr>
          <a:xfrm>
            <a:off x="1724599" y="2176898"/>
            <a:ext cx="8291551" cy="291522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object 112"/>
          <p:cNvSpPr txBox="1">
            <a:spLocks noGrp="1"/>
          </p:cNvSpPr>
          <p:nvPr>
            <p:ph type="title"/>
          </p:nvPr>
        </p:nvSpPr>
        <p:spPr>
          <a:xfrm>
            <a:off x="3435487" y="642418"/>
            <a:ext cx="9543570" cy="688747"/>
          </a:xfrm>
          <a:prstGeom prst="rect">
            <a:avLst/>
          </a:prstGeom>
        </p:spPr>
        <p:txBody>
          <a:bodyPr vert="horz" wrap="square" lIns="0" tIns="11526" rIns="0" bIns="0" rtlCol="0" anchor="ctr">
            <a:spAutoFit/>
          </a:bodyPr>
          <a:lstStyle/>
          <a:p>
            <a:pPr marL="11527">
              <a:lnSpc>
                <a:spcPct val="100000"/>
              </a:lnSpc>
              <a:spcBef>
                <a:spcPts val="91"/>
              </a:spcBef>
            </a:pPr>
            <a:r>
              <a:rPr lang="it-IT" spc="-522" dirty="0"/>
              <a:t>Biomassa cellulosica in etanolo</a:t>
            </a:r>
            <a:endParaRPr spc="-363" dirty="0"/>
          </a:p>
        </p:txBody>
      </p:sp>
      <p:sp>
        <p:nvSpPr>
          <p:cNvPr id="106" name="object 106"/>
          <p:cNvSpPr txBox="1">
            <a:spLocks noGrp="1"/>
          </p:cNvSpPr>
          <p:nvPr>
            <p:ph idx="1"/>
          </p:nvPr>
        </p:nvSpPr>
        <p:spPr>
          <a:xfrm>
            <a:off x="1520940" y="2364136"/>
            <a:ext cx="9543570" cy="3266288"/>
          </a:xfrm>
          <a:prstGeom prst="rect">
            <a:avLst/>
          </a:prstGeom>
        </p:spPr>
        <p:txBody>
          <a:bodyPr vert="horz" wrap="square" lIns="0" tIns="542299" rIns="0" bIns="0" rtlCol="0">
            <a:spAutoFit/>
          </a:bodyPr>
          <a:lstStyle/>
          <a:p>
            <a:pPr marL="349830" marR="4611" indent="-172898">
              <a:lnSpc>
                <a:spcPct val="100000"/>
              </a:lnSpc>
              <a:spcBef>
                <a:spcPts val="91"/>
              </a:spcBef>
            </a:pPr>
            <a:r>
              <a:rPr lang="it-IT" sz="2500" spc="-191" dirty="0"/>
              <a:t>La maggior parte della materia vegetale non è zucchero o amido, ma cellulosa, emicellulosa e lignina. La parte verde di una pianta è composta quasi interamente da queste tre sostanze.
La cellulosa e l'emicellulosa possono essere convertite in alcol convertendole prima in zucchero (la lignina no).
Il processo, tuttavia, è più complicato della conversione dell'amido in zuccheri e quindi in alcol</a:t>
            </a:r>
            <a:r>
              <a:rPr sz="2500" spc="-159" dirty="0"/>
              <a:t>.</a:t>
            </a:r>
          </a:p>
        </p:txBody>
      </p:sp>
      <p:sp>
        <p:nvSpPr>
          <p:cNvPr id="113" name="object 113"/>
          <p:cNvSpPr txBox="1"/>
          <p:nvPr/>
        </p:nvSpPr>
        <p:spPr>
          <a:xfrm>
            <a:off x="4927356" y="1579326"/>
            <a:ext cx="3192913" cy="626102"/>
          </a:xfrm>
          <a:prstGeom prst="rect">
            <a:avLst/>
          </a:prstGeom>
        </p:spPr>
        <p:txBody>
          <a:bodyPr vert="horz" wrap="square" lIns="0" tIns="11526" rIns="0" bIns="0" rtlCol="0">
            <a:spAutoFit/>
          </a:bodyPr>
          <a:lstStyle/>
          <a:p>
            <a:pPr marL="11527">
              <a:spcBef>
                <a:spcPts val="91"/>
              </a:spcBef>
            </a:pPr>
            <a:r>
              <a:rPr lang="it-IT" sz="3993" b="1" spc="-386" dirty="0">
                <a:solidFill>
                  <a:srgbClr val="008000"/>
                </a:solidFill>
                <a:latin typeface="Arial"/>
                <a:cs typeface="Arial"/>
              </a:rPr>
              <a:t>Produzione</a:t>
            </a:r>
            <a:endParaRPr sz="3993" dirty="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3074854" y="392580"/>
            <a:ext cx="5915169" cy="626102"/>
          </a:xfrm>
          <a:prstGeom prst="rect">
            <a:avLst/>
          </a:prstGeom>
        </p:spPr>
        <p:txBody>
          <a:bodyPr vert="horz" wrap="square" lIns="0" tIns="11526" rIns="0" bIns="0" rtlCol="0" anchor="ctr">
            <a:spAutoFit/>
          </a:bodyPr>
          <a:lstStyle/>
          <a:p>
            <a:pPr marL="11527">
              <a:lnSpc>
                <a:spcPct val="100000"/>
              </a:lnSpc>
              <a:spcBef>
                <a:spcPts val="91"/>
              </a:spcBef>
            </a:pPr>
            <a:r>
              <a:rPr spc="-522" dirty="0"/>
              <a:t>C</a:t>
            </a:r>
            <a:r>
              <a:rPr spc="-404" dirty="0"/>
              <a:t>e</a:t>
            </a:r>
            <a:r>
              <a:rPr spc="-218" dirty="0"/>
              <a:t>ll-</a:t>
            </a:r>
            <a:r>
              <a:rPr spc="-522" dirty="0"/>
              <a:t>B</a:t>
            </a:r>
            <a:r>
              <a:rPr spc="-431" dirty="0"/>
              <a:t>iom</a:t>
            </a:r>
            <a:r>
              <a:rPr spc="-404" dirty="0"/>
              <a:t>ass</a:t>
            </a:r>
            <a:r>
              <a:rPr spc="-245" dirty="0"/>
              <a:t>-t</a:t>
            </a:r>
            <a:r>
              <a:rPr spc="-439" dirty="0"/>
              <a:t>o</a:t>
            </a:r>
            <a:r>
              <a:rPr spc="-245" dirty="0"/>
              <a:t>-</a:t>
            </a:r>
            <a:r>
              <a:rPr spc="-481" dirty="0"/>
              <a:t>E</a:t>
            </a:r>
            <a:r>
              <a:rPr spc="-245" dirty="0"/>
              <a:t>t</a:t>
            </a:r>
            <a:r>
              <a:rPr spc="-422" dirty="0"/>
              <a:t>ha</a:t>
            </a:r>
            <a:r>
              <a:rPr spc="-363" dirty="0"/>
              <a:t>nol</a:t>
            </a:r>
            <a:r>
              <a:rPr spc="-200" dirty="0"/>
              <a:t> </a:t>
            </a:r>
            <a:r>
              <a:rPr spc="-481" dirty="0"/>
              <a:t>P</a:t>
            </a:r>
            <a:r>
              <a:rPr spc="-286" dirty="0"/>
              <a:t>r</a:t>
            </a:r>
            <a:r>
              <a:rPr spc="-439" dirty="0"/>
              <a:t>od</a:t>
            </a:r>
          </a:p>
        </p:txBody>
      </p:sp>
      <p:pic>
        <p:nvPicPr>
          <p:cNvPr id="112" name="object 112"/>
          <p:cNvPicPr/>
          <p:nvPr/>
        </p:nvPicPr>
        <p:blipFill>
          <a:blip r:embed="rId2" cstate="print"/>
          <a:stretch>
            <a:fillRect/>
          </a:stretch>
        </p:blipFill>
        <p:spPr>
          <a:xfrm>
            <a:off x="2171537" y="1270407"/>
            <a:ext cx="7843475" cy="516366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42819" y="1949061"/>
            <a:ext cx="11897140" cy="4294862"/>
          </a:xfrm>
          <a:prstGeom prst="rect">
            <a:avLst/>
          </a:prstGeom>
        </p:spPr>
        <p:txBody>
          <a:bodyPr vert="horz" wrap="square" lIns="0" tIns="11526" rIns="0" bIns="0" rtlCol="0">
            <a:spAutoFit/>
          </a:bodyPr>
          <a:lstStyle/>
          <a:p>
            <a:pPr marL="184424" marR="13255" indent="-172898" algn="just">
              <a:spcBef>
                <a:spcPts val="91"/>
              </a:spcBef>
            </a:pPr>
            <a:r>
              <a:rPr lang="it-IT" sz="2500" b="1" spc="-182" dirty="0">
                <a:latin typeface="Arial"/>
                <a:cs typeface="Arial"/>
              </a:rPr>
              <a:t>Ci sono diversi vantaggi potenzialmente importanti nello sviluppo di un processo di etanolo cellulosico praticabile e commerciale:</a:t>
            </a:r>
          </a:p>
          <a:p>
            <a:pPr marL="184424" marR="13255" indent="-172898" algn="just">
              <a:spcBef>
                <a:spcPts val="91"/>
              </a:spcBef>
            </a:pPr>
            <a:r>
              <a:rPr lang="it-IT" sz="2500" b="1" spc="-195" dirty="0">
                <a:latin typeface="Arial"/>
                <a:cs typeface="Arial"/>
              </a:rPr>
              <a:t>L'accesso a una gamma molto più ampia di potenziali materie prime (compresi i materiali cellulosici di scarto e le colture cellulosiche dedicate come erbe e alberi), aprendo le porte a livelli di produzione di etanolo molto più elevati.</a:t>
            </a:r>
          </a:p>
          <a:p>
            <a:pPr marL="184424" marR="13255" indent="-172898" algn="just">
              <a:spcBef>
                <a:spcPts val="91"/>
              </a:spcBef>
            </a:pPr>
            <a:r>
              <a:rPr lang="it-IT" sz="2500" b="1" spc="-168" dirty="0">
                <a:latin typeface="Arial"/>
                <a:cs typeface="Arial"/>
              </a:rPr>
              <a:t>Maggiore prevenzione dei conflitti con l'uso del suolo per la produzione di alimenti e mangimi.
Uno spostamento molto maggiore di energia fossile per litro di combustibile, dovuto a sistemi quasi completamente alimentati a biomassa.
Emissioni nette di gas serra dal pozzo alle ruote molto più basse rispetto ai processi di trasformazione in etanolo da cereali alimentati principalmente da energia fossile.</a:t>
            </a:r>
            <a:endParaRPr sz="2500" dirty="0">
              <a:latin typeface="Arial"/>
              <a:cs typeface="Arial"/>
            </a:endParaRPr>
          </a:p>
        </p:txBody>
      </p:sp>
      <p:sp>
        <p:nvSpPr>
          <p:cNvPr id="112" name="object 112"/>
          <p:cNvSpPr txBox="1">
            <a:spLocks noGrp="1"/>
          </p:cNvSpPr>
          <p:nvPr>
            <p:ph type="title"/>
          </p:nvPr>
        </p:nvSpPr>
        <p:spPr>
          <a:xfrm>
            <a:off x="1467357" y="535742"/>
            <a:ext cx="9543570" cy="627192"/>
          </a:xfrm>
          <a:prstGeom prst="rect">
            <a:avLst/>
          </a:prstGeom>
        </p:spPr>
        <p:txBody>
          <a:bodyPr vert="horz" wrap="square" lIns="0" tIns="11526" rIns="0" bIns="0" rtlCol="0" anchor="ctr">
            <a:spAutoFit/>
          </a:bodyPr>
          <a:lstStyle/>
          <a:p>
            <a:pPr marL="11527">
              <a:lnSpc>
                <a:spcPct val="100000"/>
              </a:lnSpc>
              <a:spcBef>
                <a:spcPts val="91"/>
              </a:spcBef>
            </a:pPr>
            <a:r>
              <a:rPr lang="it-IT" sz="4000" spc="-522" dirty="0"/>
              <a:t>Biomassa cellulosica in etanolo</a:t>
            </a:r>
            <a:endParaRPr sz="4000" spc="-200" dirty="0"/>
          </a:p>
        </p:txBody>
      </p:sp>
      <p:sp>
        <p:nvSpPr>
          <p:cNvPr id="113" name="object 113"/>
          <p:cNvSpPr txBox="1"/>
          <p:nvPr/>
        </p:nvSpPr>
        <p:spPr>
          <a:xfrm>
            <a:off x="4779485" y="1230272"/>
            <a:ext cx="2919314" cy="626102"/>
          </a:xfrm>
          <a:prstGeom prst="rect">
            <a:avLst/>
          </a:prstGeom>
        </p:spPr>
        <p:txBody>
          <a:bodyPr vert="horz" wrap="square" lIns="0" tIns="11526" rIns="0" bIns="0" rtlCol="0">
            <a:spAutoFit/>
          </a:bodyPr>
          <a:lstStyle/>
          <a:p>
            <a:pPr marL="11527">
              <a:spcBef>
                <a:spcPts val="91"/>
              </a:spcBef>
            </a:pPr>
            <a:r>
              <a:rPr sz="3993" b="1" spc="-386" dirty="0" err="1">
                <a:solidFill>
                  <a:srgbClr val="008000"/>
                </a:solidFill>
                <a:latin typeface="Arial"/>
                <a:cs typeface="Arial"/>
              </a:rPr>
              <a:t>Produ</a:t>
            </a:r>
            <a:r>
              <a:rPr lang="it-IT" sz="3993" b="1" spc="-386" dirty="0">
                <a:solidFill>
                  <a:srgbClr val="008000"/>
                </a:solidFill>
                <a:latin typeface="Arial"/>
                <a:cs typeface="Arial"/>
              </a:rPr>
              <a:t>zi</a:t>
            </a:r>
            <a:r>
              <a:rPr sz="3993" b="1" spc="-386" dirty="0">
                <a:solidFill>
                  <a:srgbClr val="008000"/>
                </a:solidFill>
                <a:latin typeface="Arial"/>
                <a:cs typeface="Arial"/>
              </a:rPr>
              <a:t>on</a:t>
            </a:r>
            <a:r>
              <a:rPr lang="it-IT" sz="3993" b="1" spc="-386" dirty="0">
                <a:solidFill>
                  <a:srgbClr val="008000"/>
                </a:solidFill>
                <a:latin typeface="Arial"/>
                <a:cs typeface="Arial"/>
              </a:rPr>
              <a:t>e</a:t>
            </a:r>
            <a:endParaRPr sz="3993" dirty="0">
              <a:latin typeface="Arial"/>
              <a:cs typeface="Arial"/>
            </a:endParaRPr>
          </a:p>
        </p:txBody>
      </p:sp>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55713" y="2039634"/>
            <a:ext cx="11642035" cy="3897318"/>
          </a:xfrm>
          <a:prstGeom prst="rect">
            <a:avLst/>
          </a:prstGeom>
        </p:spPr>
        <p:txBody>
          <a:bodyPr vert="horz" wrap="square" lIns="0" tIns="11526" rIns="0" bIns="0" rtlCol="0">
            <a:spAutoFit/>
          </a:bodyPr>
          <a:lstStyle/>
          <a:p>
            <a:pPr marL="184424" marR="12679" indent="-172898" algn="just">
              <a:spcBef>
                <a:spcPts val="91"/>
              </a:spcBef>
            </a:pPr>
            <a:r>
              <a:rPr lang="it-IT" sz="2500" b="1" spc="-241" dirty="0">
                <a:latin typeface="Arial"/>
                <a:cs typeface="Arial"/>
              </a:rPr>
              <a:t>È disponibile una grande varietà di materie prime per la produzione di etanolo da biomassa cellulosica.
Rifiuti agricoli (compresi quelli derivanti dalla produzione convenzionale di etanolo), residui forestali, rifiuti solidi urbani (RSU), rifiuti derivanti dalla lavorazione della pasta di legno/carta e colture energetiche.
I rifiuti agricoli disponibili per la conversione dell'etanolo includono residui colturali come paglia di grano, paglia di mais (foglie, steli e pannocchie), paglia di riso e bagassa (scarti di canna da zucchero).
I rifiuti forestali comprendono il legno sottoutilizzato e i residui di disboscamento; legno morto ruvido, marcio e salvabile; e l'eccesso di alberelli e piccoli alberi.</a:t>
            </a:r>
            <a:endParaRPr sz="2500" dirty="0">
              <a:latin typeface="Arial"/>
              <a:cs typeface="Arial"/>
            </a:endParaRPr>
          </a:p>
        </p:txBody>
      </p:sp>
      <p:sp>
        <p:nvSpPr>
          <p:cNvPr id="112" name="object 112"/>
          <p:cNvSpPr txBox="1">
            <a:spLocks noGrp="1"/>
          </p:cNvSpPr>
          <p:nvPr>
            <p:ph type="title"/>
          </p:nvPr>
        </p:nvSpPr>
        <p:spPr>
          <a:xfrm>
            <a:off x="1478475" y="538388"/>
            <a:ext cx="5638119" cy="565636"/>
          </a:xfrm>
          <a:prstGeom prst="rect">
            <a:avLst/>
          </a:prstGeom>
        </p:spPr>
        <p:txBody>
          <a:bodyPr vert="horz" wrap="square" lIns="0" tIns="11526" rIns="0" bIns="0" rtlCol="0" anchor="ctr">
            <a:spAutoFit/>
          </a:bodyPr>
          <a:lstStyle/>
          <a:p>
            <a:pPr marL="11527">
              <a:lnSpc>
                <a:spcPct val="100000"/>
              </a:lnSpc>
              <a:spcBef>
                <a:spcPts val="91"/>
              </a:spcBef>
            </a:pPr>
            <a:r>
              <a:rPr lang="it-IT" sz="3600" spc="-522" dirty="0"/>
              <a:t>Biomassa cellulosica in etanolo</a:t>
            </a:r>
            <a:endParaRPr sz="3600" spc="-200" dirty="0"/>
          </a:p>
        </p:txBody>
      </p:sp>
      <p:sp>
        <p:nvSpPr>
          <p:cNvPr id="113" name="object 113"/>
          <p:cNvSpPr txBox="1"/>
          <p:nvPr/>
        </p:nvSpPr>
        <p:spPr>
          <a:xfrm>
            <a:off x="3323433" y="1104024"/>
            <a:ext cx="6476550" cy="626102"/>
          </a:xfrm>
          <a:prstGeom prst="rect">
            <a:avLst/>
          </a:prstGeom>
        </p:spPr>
        <p:txBody>
          <a:bodyPr vert="horz" wrap="square" lIns="0" tIns="11526" rIns="0" bIns="0" rtlCol="0">
            <a:spAutoFit/>
          </a:bodyPr>
          <a:lstStyle/>
          <a:p>
            <a:pPr marL="11527">
              <a:spcBef>
                <a:spcPts val="91"/>
              </a:spcBef>
            </a:pPr>
            <a:r>
              <a:rPr lang="it-IT" sz="3993" b="1" spc="-481" dirty="0">
                <a:solidFill>
                  <a:srgbClr val="008000"/>
                </a:solidFill>
                <a:latin typeface="Arial"/>
                <a:cs typeface="Arial"/>
              </a:rPr>
              <a:t>Produzione: MATERIE PRIME</a:t>
            </a:r>
            <a:endParaRPr sz="3993" dirty="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133061" y="1949061"/>
            <a:ext cx="9327899" cy="4042951"/>
          </a:xfrm>
          <a:prstGeom prst="rect">
            <a:avLst/>
          </a:prstGeom>
        </p:spPr>
        <p:txBody>
          <a:bodyPr vert="horz" wrap="square" lIns="0" tIns="66851" rIns="0" bIns="0" rtlCol="0">
            <a:spAutoFit/>
          </a:bodyPr>
          <a:lstStyle/>
          <a:p>
            <a:pPr marL="11527" algn="just">
              <a:spcBef>
                <a:spcPts val="526"/>
              </a:spcBef>
            </a:pPr>
            <a:r>
              <a:rPr lang="it-IT" sz="2500" b="1" spc="-268" dirty="0">
                <a:latin typeface="Arial"/>
                <a:cs typeface="Arial"/>
              </a:rPr>
              <a:t>I rifiuti solidi urbani contengono alcuni materiali cellulosici, come carta e cartone.
Le colture energetiche, sviluppate e coltivate specificamente per il combustibile, includono alberi, arbusti ed erbe a crescita rapida come pioppi ibridi, salici e </a:t>
            </a:r>
            <a:r>
              <a:rPr lang="it-IT" sz="2500" b="1" spc="-268" dirty="0" err="1">
                <a:latin typeface="Arial"/>
                <a:cs typeface="Arial"/>
              </a:rPr>
              <a:t>switchgrass</a:t>
            </a:r>
            <a:r>
              <a:rPr lang="it-IT" sz="2500" b="1" spc="-268" dirty="0">
                <a:latin typeface="Arial"/>
                <a:cs typeface="Arial"/>
              </a:rPr>
              <a:t>.
I componenti cellulosici di questi materiali possono variare dal 30% al 70%.  Il resto è lignina, che non può essere convertita in zucchero, ma può essere utilizzata come combustibile di processo nella conversione della cellulosa in alcol, o può essere convertita in combustibile liquido attraverso la gassificazione e la conversione da gas a liquido.</a:t>
            </a:r>
            <a:endParaRPr sz="2500" dirty="0">
              <a:latin typeface="Arial"/>
              <a:cs typeface="Arial"/>
            </a:endParaRPr>
          </a:p>
        </p:txBody>
      </p:sp>
      <p:sp>
        <p:nvSpPr>
          <p:cNvPr id="112" name="object 112"/>
          <p:cNvSpPr txBox="1">
            <a:spLocks noGrp="1"/>
          </p:cNvSpPr>
          <p:nvPr>
            <p:ph type="title"/>
          </p:nvPr>
        </p:nvSpPr>
        <p:spPr>
          <a:xfrm>
            <a:off x="1458969" y="566520"/>
            <a:ext cx="9543570" cy="565636"/>
          </a:xfrm>
          <a:prstGeom prst="rect">
            <a:avLst/>
          </a:prstGeom>
        </p:spPr>
        <p:txBody>
          <a:bodyPr vert="horz" wrap="square" lIns="0" tIns="11526" rIns="0" bIns="0" rtlCol="0" anchor="ctr">
            <a:spAutoFit/>
          </a:bodyPr>
          <a:lstStyle/>
          <a:p>
            <a:pPr marL="11527">
              <a:lnSpc>
                <a:spcPct val="100000"/>
              </a:lnSpc>
              <a:spcBef>
                <a:spcPts val="91"/>
              </a:spcBef>
            </a:pPr>
            <a:r>
              <a:rPr lang="it-IT" sz="3600" spc="-522" dirty="0"/>
              <a:t>Biomassa cellulosica in etanolo</a:t>
            </a:r>
            <a:endParaRPr sz="3600" spc="-200" dirty="0"/>
          </a:p>
        </p:txBody>
      </p:sp>
      <p:sp>
        <p:nvSpPr>
          <p:cNvPr id="113" name="object 113"/>
          <p:cNvSpPr txBox="1"/>
          <p:nvPr/>
        </p:nvSpPr>
        <p:spPr>
          <a:xfrm>
            <a:off x="4136371" y="1288568"/>
            <a:ext cx="5421854" cy="504081"/>
          </a:xfrm>
          <a:prstGeom prst="rect">
            <a:avLst/>
          </a:prstGeom>
        </p:spPr>
        <p:txBody>
          <a:bodyPr vert="horz" wrap="square" lIns="0" tIns="11526" rIns="0" bIns="0" rtlCol="0">
            <a:spAutoFit/>
          </a:bodyPr>
          <a:lstStyle/>
          <a:p>
            <a:pPr marL="11527">
              <a:spcBef>
                <a:spcPts val="91"/>
              </a:spcBef>
            </a:pPr>
            <a:r>
              <a:rPr lang="it-IT" sz="3200" b="1" spc="-481" dirty="0">
                <a:solidFill>
                  <a:srgbClr val="008000"/>
                </a:solidFill>
                <a:latin typeface="Arial"/>
                <a:cs typeface="Arial"/>
              </a:rPr>
              <a:t>Produzione - MATERIE PRIME</a:t>
            </a:r>
            <a:endParaRPr sz="3200" dirty="0">
              <a:latin typeface="Arial"/>
              <a:cs typeface="Arial"/>
            </a:endParaRPr>
          </a:p>
        </p:txBody>
      </p:sp>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477078" y="1899153"/>
            <a:ext cx="11191461" cy="4407153"/>
          </a:xfrm>
          <a:prstGeom prst="rect">
            <a:avLst/>
          </a:prstGeom>
        </p:spPr>
        <p:txBody>
          <a:bodyPr vert="horz" wrap="square" lIns="0" tIns="66851" rIns="0" bIns="0" rtlCol="0">
            <a:spAutoFit/>
          </a:bodyPr>
          <a:lstStyle/>
          <a:p>
            <a:pPr marL="11527" algn="just">
              <a:spcBef>
                <a:spcPts val="526"/>
              </a:spcBef>
            </a:pPr>
            <a:r>
              <a:rPr lang="it-IT" sz="2500" b="1" spc="-259" dirty="0">
                <a:latin typeface="Arial"/>
                <a:cs typeface="Arial"/>
              </a:rPr>
              <a:t>Per convertire la cellulosa in etanolo, devono verificarsi due passaggi chiave.</a:t>
            </a:r>
          </a:p>
          <a:p>
            <a:pPr marL="11527" algn="just">
              <a:spcBef>
                <a:spcPts val="526"/>
              </a:spcBef>
            </a:pPr>
            <a:r>
              <a:rPr lang="it-IT" sz="2500" b="1" spc="-136" dirty="0">
                <a:latin typeface="Arial"/>
                <a:cs typeface="Arial"/>
              </a:rPr>
              <a:t>Innanzitutto, le porzioni di cellulosa ed emicellulosa della biomassa devono essere scomposte in zuccheri attraverso un processo chiamato saccarificazione. Gli zuccheri prodotti, tuttavia, sono una miscela complessa di zuccheri a cinque e sei atomi di carbonio che rappresentano una sfida maggiore per la fermentazione completa in etanolo.
In secondo luogo, questi zuccheri devono essere fermentati per produrre etanolo, come avviene nei processi da grano a etanolo.</a:t>
            </a:r>
            <a:endParaRPr sz="2500" dirty="0">
              <a:latin typeface="Arial"/>
              <a:cs typeface="Arial"/>
            </a:endParaRPr>
          </a:p>
          <a:p>
            <a:pPr marL="564799" marR="4611" indent="-553273" algn="just">
              <a:lnSpc>
                <a:spcPct val="100400"/>
              </a:lnSpc>
            </a:pPr>
            <a:r>
              <a:rPr lang="it-IT" sz="2500" b="1" spc="-195" dirty="0">
                <a:latin typeface="Arial"/>
                <a:cs typeface="Arial"/>
              </a:rPr>
              <a:t>Il primo passo è una grande sfida e una varietà di processi termici, chimici e biologici sono in fase di sviluppo per eseguire questa fase di saccarificazione in modo efficiente e a basso costo.</a:t>
            </a:r>
            <a:endParaRPr sz="2500" dirty="0">
              <a:latin typeface="Arial"/>
              <a:cs typeface="Arial"/>
            </a:endParaRPr>
          </a:p>
        </p:txBody>
      </p:sp>
      <p:sp>
        <p:nvSpPr>
          <p:cNvPr id="113" name="object 113"/>
          <p:cNvSpPr txBox="1">
            <a:spLocks noGrp="1"/>
          </p:cNvSpPr>
          <p:nvPr>
            <p:ph type="title"/>
          </p:nvPr>
        </p:nvSpPr>
        <p:spPr>
          <a:xfrm>
            <a:off x="1618359" y="551566"/>
            <a:ext cx="5518797" cy="565636"/>
          </a:xfrm>
          <a:prstGeom prst="rect">
            <a:avLst/>
          </a:prstGeom>
        </p:spPr>
        <p:txBody>
          <a:bodyPr vert="horz" wrap="square" lIns="0" tIns="11526" rIns="0" bIns="0" rtlCol="0" anchor="ctr">
            <a:spAutoFit/>
          </a:bodyPr>
          <a:lstStyle/>
          <a:p>
            <a:pPr marL="11527">
              <a:lnSpc>
                <a:spcPct val="100000"/>
              </a:lnSpc>
              <a:spcBef>
                <a:spcPts val="91"/>
              </a:spcBef>
            </a:pPr>
            <a:r>
              <a:rPr lang="it-IT" sz="3600" spc="-522" dirty="0"/>
              <a:t>Biomassa cellulosica in etanolo</a:t>
            </a:r>
            <a:endParaRPr sz="3600" spc="-200" dirty="0"/>
          </a:p>
        </p:txBody>
      </p:sp>
      <p:sp>
        <p:nvSpPr>
          <p:cNvPr id="114" name="object 114"/>
          <p:cNvSpPr txBox="1"/>
          <p:nvPr/>
        </p:nvSpPr>
        <p:spPr>
          <a:xfrm>
            <a:off x="4986906" y="1225904"/>
            <a:ext cx="2944520" cy="626102"/>
          </a:xfrm>
          <a:prstGeom prst="rect">
            <a:avLst/>
          </a:prstGeom>
        </p:spPr>
        <p:txBody>
          <a:bodyPr vert="horz" wrap="square" lIns="0" tIns="11526" rIns="0" bIns="0" rtlCol="0">
            <a:spAutoFit/>
          </a:bodyPr>
          <a:lstStyle/>
          <a:p>
            <a:pPr marL="11527">
              <a:spcBef>
                <a:spcPts val="91"/>
              </a:spcBef>
            </a:pPr>
            <a:r>
              <a:rPr lang="it-IT" sz="3993" b="1" spc="-386" dirty="0">
                <a:solidFill>
                  <a:srgbClr val="008000"/>
                </a:solidFill>
                <a:latin typeface="Arial"/>
                <a:cs typeface="Arial"/>
              </a:rPr>
              <a:t>Produzione</a:t>
            </a:r>
            <a:endParaRPr sz="3993" dirty="0">
              <a:latin typeface="Arial"/>
              <a:cs typeface="Arial"/>
            </a:endParaRPr>
          </a:p>
        </p:txBody>
      </p:sp>
      <p:sp>
        <p:nvSpPr>
          <p:cNvPr id="116" name="object 116"/>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407505" y="1891949"/>
            <a:ext cx="11526078" cy="5051480"/>
          </a:xfrm>
          <a:prstGeom prst="rect">
            <a:avLst/>
          </a:prstGeom>
        </p:spPr>
        <p:txBody>
          <a:bodyPr vert="horz" wrap="square" lIns="0" tIns="11526" rIns="0" bIns="0" rtlCol="0">
            <a:spAutoFit/>
          </a:bodyPr>
          <a:lstStyle/>
          <a:p>
            <a:pPr marL="184424" marR="13255" indent="-172898" algn="just">
              <a:spcBef>
                <a:spcPts val="91"/>
              </a:spcBef>
            </a:pPr>
            <a:r>
              <a:rPr lang="it-IT" sz="2500" b="1" spc="-213" dirty="0">
                <a:latin typeface="Arial"/>
                <a:cs typeface="Arial"/>
              </a:rPr>
              <a:t>Un'importante differenza tra la produzione di etanolo cellulosico e quella convenzionale (cereali e colture da zucchero) è la scelta del combustibile per guidare il processo di conversione.
Negli attuali processi di produzione di cereali in etanolo in Nord America e in Europa, praticamente tutta l'energia di processo è fornita da input fossili, come il gas naturale utilizzato per alimentare caldaie e sistemi di fermentazione.
Per la conversione da cellulosa a etanolo, quasi tutta l'energia di processo è fornita dalla biomassa, in particolare dalle parti cellulosiche e di lignina inutilizzate dell'impianto in lavorazione.
In breve, è stato più facile e meno costoso continuare a fare affidamento sugli input di energia fossile per guidare il processo di conversione, anche se questo emette molti più gas serra rispetto alla conversione che si basa sulla bioenergia come combustibile di processo.</a:t>
            </a:r>
            <a:endParaRPr sz="2500" dirty="0">
              <a:latin typeface="Arial"/>
              <a:cs typeface="Arial"/>
            </a:endParaRPr>
          </a:p>
        </p:txBody>
      </p:sp>
      <p:sp>
        <p:nvSpPr>
          <p:cNvPr id="113" name="object 113"/>
          <p:cNvSpPr txBox="1">
            <a:spLocks noGrp="1"/>
          </p:cNvSpPr>
          <p:nvPr>
            <p:ph type="title"/>
          </p:nvPr>
        </p:nvSpPr>
        <p:spPr>
          <a:xfrm>
            <a:off x="1324215" y="664836"/>
            <a:ext cx="9543570" cy="565636"/>
          </a:xfrm>
          <a:prstGeom prst="rect">
            <a:avLst/>
          </a:prstGeom>
        </p:spPr>
        <p:txBody>
          <a:bodyPr vert="horz" wrap="square" lIns="0" tIns="11526" rIns="0" bIns="0" rtlCol="0" anchor="ctr">
            <a:spAutoFit/>
          </a:bodyPr>
          <a:lstStyle/>
          <a:p>
            <a:pPr marL="11527">
              <a:lnSpc>
                <a:spcPct val="100000"/>
              </a:lnSpc>
              <a:spcBef>
                <a:spcPts val="91"/>
              </a:spcBef>
            </a:pPr>
            <a:r>
              <a:rPr sz="3600" spc="-522" dirty="0"/>
              <a:t>C</a:t>
            </a:r>
            <a:r>
              <a:rPr sz="3600" spc="-404" dirty="0"/>
              <a:t>e</a:t>
            </a:r>
            <a:r>
              <a:rPr sz="3600" spc="-300" dirty="0"/>
              <a:t>llulo</a:t>
            </a:r>
            <a:r>
              <a:rPr sz="3600" spc="-399" dirty="0"/>
              <a:t>s</a:t>
            </a:r>
            <a:r>
              <a:rPr sz="3600" spc="-204" dirty="0"/>
              <a:t>i</a:t>
            </a:r>
            <a:r>
              <a:rPr sz="3600" spc="-399" dirty="0"/>
              <a:t>c</a:t>
            </a:r>
            <a:r>
              <a:rPr sz="3600" spc="-200" dirty="0"/>
              <a:t> </a:t>
            </a:r>
            <a:r>
              <a:rPr sz="3600" spc="-522" dirty="0"/>
              <a:t>B</a:t>
            </a:r>
            <a:r>
              <a:rPr sz="3600" spc="-431" dirty="0"/>
              <a:t>iom</a:t>
            </a:r>
            <a:r>
              <a:rPr sz="3600" spc="-404" dirty="0"/>
              <a:t>ass</a:t>
            </a:r>
            <a:r>
              <a:rPr sz="3600" spc="-245" dirty="0"/>
              <a:t>-t</a:t>
            </a:r>
            <a:r>
              <a:rPr sz="3600" spc="-439" dirty="0"/>
              <a:t>o</a:t>
            </a:r>
            <a:r>
              <a:rPr sz="3600" spc="-245" dirty="0"/>
              <a:t>-</a:t>
            </a:r>
            <a:r>
              <a:rPr sz="3600" spc="-481" dirty="0"/>
              <a:t>E</a:t>
            </a:r>
            <a:r>
              <a:rPr sz="3600" spc="-245" dirty="0"/>
              <a:t>t</a:t>
            </a:r>
            <a:r>
              <a:rPr sz="3600" spc="-422" dirty="0"/>
              <a:t>ha</a:t>
            </a:r>
            <a:r>
              <a:rPr sz="3600" spc="-363" dirty="0"/>
              <a:t>nol</a:t>
            </a:r>
          </a:p>
        </p:txBody>
      </p:sp>
      <p:sp>
        <p:nvSpPr>
          <p:cNvPr id="114" name="object 114"/>
          <p:cNvSpPr txBox="1"/>
          <p:nvPr/>
        </p:nvSpPr>
        <p:spPr>
          <a:xfrm>
            <a:off x="4986905" y="1230472"/>
            <a:ext cx="2636407" cy="626102"/>
          </a:xfrm>
          <a:prstGeom prst="rect">
            <a:avLst/>
          </a:prstGeom>
        </p:spPr>
        <p:txBody>
          <a:bodyPr vert="horz" wrap="square" lIns="0" tIns="11526" rIns="0" bIns="0" rtlCol="0">
            <a:spAutoFit/>
          </a:bodyPr>
          <a:lstStyle/>
          <a:p>
            <a:pPr marL="11527">
              <a:spcBef>
                <a:spcPts val="91"/>
              </a:spcBef>
            </a:pPr>
            <a:r>
              <a:rPr lang="it-IT" sz="3993" b="1" spc="-386" dirty="0">
                <a:solidFill>
                  <a:srgbClr val="008000"/>
                </a:solidFill>
                <a:latin typeface="Arial"/>
                <a:cs typeface="Arial"/>
              </a:rPr>
              <a:t>Produzione</a:t>
            </a:r>
            <a:endParaRPr sz="3993"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37190" y="383517"/>
            <a:ext cx="8298754" cy="5941679"/>
            <a:chOff x="771698" y="506037"/>
            <a:chExt cx="9143998" cy="6546850"/>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1083888"/>
              <a:ext cx="9143998" cy="5368923"/>
            </a:xfrm>
            <a:prstGeom prst="rect">
              <a:avLst/>
            </a:prstGeom>
          </p:spPr>
        </p:pic>
      </p:grpSp>
      <p:sp>
        <p:nvSpPr>
          <p:cNvPr id="7" name="object 11">
            <a:extLst>
              <a:ext uri="{FF2B5EF4-FFF2-40B4-BE49-F238E27FC236}">
                <a16:creationId xmlns:a16="http://schemas.microsoft.com/office/drawing/2014/main" id="{720E5CEA-D233-414D-B536-965702F44FD3}"/>
              </a:ext>
            </a:extLst>
          </p:cNvPr>
          <p:cNvSpPr txBox="1"/>
          <p:nvPr/>
        </p:nvSpPr>
        <p:spPr>
          <a:xfrm>
            <a:off x="8956077" y="3003296"/>
            <a:ext cx="3030513" cy="565636"/>
          </a:xfrm>
          <a:prstGeom prst="rect">
            <a:avLst/>
          </a:prstGeom>
        </p:spPr>
        <p:txBody>
          <a:bodyPr vert="horz" wrap="square" lIns="0" tIns="11526" rIns="0" bIns="0" rtlCol="0">
            <a:spAutoFit/>
          </a:bodyPr>
          <a:lstStyle/>
          <a:p>
            <a:pPr>
              <a:spcBef>
                <a:spcPts val="91"/>
              </a:spcBef>
            </a:pPr>
            <a:r>
              <a:rPr lang="it-IT" sz="3600" b="1" spc="-572" dirty="0">
                <a:solidFill>
                  <a:srgbClr val="008000"/>
                </a:solidFill>
                <a:latin typeface="Arial"/>
                <a:cs typeface="Arial"/>
              </a:rPr>
              <a:t>BIOCARBURANTI</a:t>
            </a:r>
            <a:endParaRPr sz="3600" dirty="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187097" y="1884298"/>
            <a:ext cx="7676926" cy="3089404"/>
          </a:xfrm>
          <a:prstGeom prst="rect">
            <a:avLst/>
          </a:prstGeom>
        </p:spPr>
        <p:txBody>
          <a:bodyPr vert="horz" wrap="square" lIns="0" tIns="11526" rIns="0" bIns="0" rtlCol="0">
            <a:spAutoFit/>
          </a:bodyPr>
          <a:lstStyle/>
          <a:p>
            <a:pPr marL="184424" marR="4611" indent="-172898" algn="just">
              <a:spcBef>
                <a:spcPts val="91"/>
              </a:spcBef>
            </a:pPr>
            <a:r>
              <a:rPr lang="it-IT" sz="2500" b="1" spc="-195" dirty="0">
                <a:latin typeface="Arial"/>
                <a:cs typeface="Arial"/>
              </a:rPr>
              <a:t>Il primo passo per convertire la biomassa in etanolo è il pretrattamento, che comporta la pulizia e la scomposizione dei materiali. In genere viene applicata una combinazione di processi fisici e chimici (ad esempio l'idrolisi acida), che consente la separazione della biomassa nei suoi componenti cellulosa, emicellulosa e lignina. Un po' di emicellulosa può essere convertita in zuccheri in questa fase e la lignina rimossa.</a:t>
            </a:r>
            <a:endParaRPr sz="2500" dirty="0">
              <a:latin typeface="Arial"/>
              <a:cs typeface="Arial"/>
            </a:endParaRPr>
          </a:p>
        </p:txBody>
      </p:sp>
      <p:sp>
        <p:nvSpPr>
          <p:cNvPr id="112" name="object 112"/>
          <p:cNvSpPr txBox="1">
            <a:spLocks noGrp="1"/>
          </p:cNvSpPr>
          <p:nvPr>
            <p:ph type="title"/>
          </p:nvPr>
        </p:nvSpPr>
        <p:spPr>
          <a:xfrm>
            <a:off x="1504815" y="587479"/>
            <a:ext cx="6563509" cy="688747"/>
          </a:xfrm>
          <a:prstGeom prst="rect">
            <a:avLst/>
          </a:prstGeom>
        </p:spPr>
        <p:txBody>
          <a:bodyPr vert="horz" wrap="square" lIns="0" tIns="11526" rIns="0" bIns="0" rtlCol="0" anchor="ctr">
            <a:spAutoFit/>
          </a:bodyPr>
          <a:lstStyle/>
          <a:p>
            <a:pPr marL="11527">
              <a:lnSpc>
                <a:spcPct val="100000"/>
              </a:lnSpc>
              <a:spcBef>
                <a:spcPts val="91"/>
              </a:spcBef>
            </a:pPr>
            <a:r>
              <a:rPr spc="-522" dirty="0"/>
              <a:t>C</a:t>
            </a:r>
            <a:r>
              <a:rPr spc="-404" dirty="0"/>
              <a:t>e</a:t>
            </a:r>
            <a:r>
              <a:rPr spc="-204" dirty="0"/>
              <a:t>l</a:t>
            </a:r>
            <a:r>
              <a:rPr spc="-200" dirty="0"/>
              <a:t>l </a:t>
            </a:r>
            <a:r>
              <a:rPr spc="-522" dirty="0"/>
              <a:t>B</a:t>
            </a:r>
            <a:r>
              <a:rPr spc="-431" dirty="0"/>
              <a:t>iom</a:t>
            </a:r>
            <a:r>
              <a:rPr spc="-404" dirty="0"/>
              <a:t>ass</a:t>
            </a:r>
            <a:r>
              <a:rPr spc="-245" dirty="0"/>
              <a:t>-t</a:t>
            </a:r>
            <a:r>
              <a:rPr spc="-439" dirty="0"/>
              <a:t>o</a:t>
            </a:r>
            <a:r>
              <a:rPr spc="-245" dirty="0"/>
              <a:t>-</a:t>
            </a:r>
            <a:r>
              <a:rPr spc="-481" dirty="0"/>
              <a:t>E</a:t>
            </a:r>
            <a:r>
              <a:rPr spc="-245" dirty="0"/>
              <a:t>t</a:t>
            </a:r>
            <a:r>
              <a:rPr spc="-422" dirty="0"/>
              <a:t>ha</a:t>
            </a:r>
            <a:r>
              <a:rPr spc="-363" dirty="0"/>
              <a:t>nol</a:t>
            </a:r>
            <a:r>
              <a:rPr spc="-200" dirty="0"/>
              <a:t> </a:t>
            </a:r>
            <a:r>
              <a:rPr spc="-481" dirty="0"/>
              <a:t>P</a:t>
            </a:r>
            <a:r>
              <a:rPr spc="-286" dirty="0"/>
              <a:t>r</a:t>
            </a:r>
            <a:r>
              <a:rPr spc="-408" dirty="0"/>
              <a:t>ocess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785786" y="1102780"/>
            <a:ext cx="7676926" cy="5038656"/>
          </a:xfrm>
          <a:prstGeom prst="rect">
            <a:avLst/>
          </a:prstGeom>
        </p:spPr>
        <p:txBody>
          <a:bodyPr vert="horz" wrap="square" lIns="0" tIns="11526" rIns="0" bIns="0" rtlCol="0">
            <a:spAutoFit/>
          </a:bodyPr>
          <a:lstStyle/>
          <a:p>
            <a:pPr marL="184424" marR="13255" indent="-172898" algn="just">
              <a:spcBef>
                <a:spcPts val="91"/>
              </a:spcBef>
            </a:pPr>
            <a:r>
              <a:rPr lang="it-IT" sz="2500" b="1" spc="-163" dirty="0">
                <a:latin typeface="Arial"/>
                <a:cs typeface="Arial"/>
              </a:rPr>
              <a:t>Successivamente, la cellulosa rimanente viene idrolizzata in zuccheri, la fase principale di saccarificazione.</a:t>
            </a:r>
          </a:p>
          <a:p>
            <a:pPr marL="184424" marR="13255" indent="-172898" algn="just">
              <a:spcBef>
                <a:spcPts val="91"/>
              </a:spcBef>
            </a:pPr>
            <a:r>
              <a:rPr lang="it-IT" sz="2500" b="1" spc="-241" dirty="0">
                <a:latin typeface="Arial"/>
                <a:cs typeface="Arial"/>
              </a:rPr>
              <a:t>I metodi più comuni sono l'idrolisi acida diluita e concentrata, che sono costosi e sembrano raggiungere i loro limiti in termini di resa.</a:t>
            </a:r>
          </a:p>
          <a:p>
            <a:pPr marL="184424" marR="13255" indent="-172898" algn="just">
              <a:spcBef>
                <a:spcPts val="91"/>
              </a:spcBef>
            </a:pPr>
            <a:r>
              <a:rPr lang="it-IT" sz="2500" b="1" spc="-163" dirty="0">
                <a:latin typeface="Arial"/>
                <a:cs typeface="Arial"/>
              </a:rPr>
              <a:t>Pertanto, si sta investendo una notevole ricerca nello sviluppo di </a:t>
            </a:r>
            <a:r>
              <a:rPr lang="it-IT" sz="2500" b="1" spc="-163" dirty="0">
                <a:solidFill>
                  <a:schemeClr val="accent6">
                    <a:lumMod val="50000"/>
                  </a:schemeClr>
                </a:solidFill>
                <a:latin typeface="Arial"/>
                <a:cs typeface="Arial"/>
              </a:rPr>
              <a:t>enzimi biologici </a:t>
            </a:r>
            <a:r>
              <a:rPr lang="it-IT" sz="2500" b="1" spc="-163" dirty="0">
                <a:latin typeface="Arial"/>
                <a:cs typeface="Arial"/>
              </a:rPr>
              <a:t>in grado di scomporre la cellulosa e l'emicellulosa.</a:t>
            </a:r>
            <a:r>
              <a:rPr lang="it-IT" sz="2500" b="1" spc="-195" dirty="0">
                <a:latin typeface="Arial"/>
                <a:cs typeface="Arial"/>
              </a:rPr>
              <a:t> </a:t>
            </a:r>
          </a:p>
          <a:p>
            <a:pPr marL="184424" marR="13255" indent="-172898" algn="just">
              <a:spcBef>
                <a:spcPts val="91"/>
              </a:spcBef>
            </a:pPr>
            <a:r>
              <a:rPr lang="it-IT" sz="2500" b="1" spc="-195" dirty="0">
                <a:latin typeface="Arial"/>
                <a:cs typeface="Arial"/>
              </a:rPr>
              <a:t>La prima applicazione degli enzimi all'idrolisi del legno in un processo di etanolo è stata semplicemente quella di sostituire la fase di idrolisi dell'acido della cellulosa con una fase di idrolisi dell'enzima della cellulosa. Questo è chiamato idrolisi e fermentazione separate (SHF).</a:t>
            </a:r>
            <a:endParaRPr sz="2500" dirty="0">
              <a:latin typeface="Arial"/>
              <a:cs typeface="Arial"/>
            </a:endParaRPr>
          </a:p>
        </p:txBody>
      </p:sp>
      <p:sp>
        <p:nvSpPr>
          <p:cNvPr id="112" name="object 112"/>
          <p:cNvSpPr txBox="1">
            <a:spLocks noGrp="1"/>
          </p:cNvSpPr>
          <p:nvPr>
            <p:ph type="title"/>
          </p:nvPr>
        </p:nvSpPr>
        <p:spPr>
          <a:xfrm>
            <a:off x="1546761" y="537144"/>
            <a:ext cx="6563509" cy="565636"/>
          </a:xfrm>
          <a:prstGeom prst="rect">
            <a:avLst/>
          </a:prstGeom>
        </p:spPr>
        <p:txBody>
          <a:bodyPr vert="horz" wrap="square" lIns="0" tIns="11526" rIns="0" bIns="0" rtlCol="0" anchor="ctr">
            <a:spAutoFit/>
          </a:bodyPr>
          <a:lstStyle/>
          <a:p>
            <a:pPr marL="11527">
              <a:lnSpc>
                <a:spcPct val="100000"/>
              </a:lnSpc>
              <a:spcBef>
                <a:spcPts val="91"/>
              </a:spcBef>
            </a:pPr>
            <a:r>
              <a:rPr sz="3600" spc="-522" dirty="0"/>
              <a:t>C</a:t>
            </a:r>
            <a:r>
              <a:rPr sz="3600" spc="-404" dirty="0"/>
              <a:t>e</a:t>
            </a:r>
            <a:r>
              <a:rPr sz="3600" spc="-204" dirty="0"/>
              <a:t>l</a:t>
            </a:r>
            <a:r>
              <a:rPr sz="3600" spc="-200" dirty="0"/>
              <a:t>l </a:t>
            </a:r>
            <a:r>
              <a:rPr sz="3600" spc="-522" dirty="0"/>
              <a:t>B</a:t>
            </a:r>
            <a:r>
              <a:rPr sz="3600" spc="-431" dirty="0"/>
              <a:t>iom</a:t>
            </a:r>
            <a:r>
              <a:rPr sz="3600" spc="-404" dirty="0"/>
              <a:t>ass</a:t>
            </a:r>
            <a:r>
              <a:rPr sz="3600" spc="-245" dirty="0"/>
              <a:t>-t</a:t>
            </a:r>
            <a:r>
              <a:rPr sz="3600" spc="-439" dirty="0"/>
              <a:t>o</a:t>
            </a:r>
            <a:r>
              <a:rPr sz="3600" spc="-245" dirty="0"/>
              <a:t>-</a:t>
            </a:r>
            <a:r>
              <a:rPr sz="3600" spc="-481" dirty="0"/>
              <a:t>E</a:t>
            </a:r>
            <a:r>
              <a:rPr sz="3600" spc="-245" dirty="0"/>
              <a:t>t</a:t>
            </a:r>
            <a:r>
              <a:rPr sz="3600" spc="-422" dirty="0"/>
              <a:t>ha</a:t>
            </a:r>
            <a:r>
              <a:rPr sz="3600" spc="-363" dirty="0"/>
              <a:t>nol</a:t>
            </a:r>
            <a:r>
              <a:rPr sz="3600" spc="-200" dirty="0"/>
              <a:t> </a:t>
            </a:r>
            <a:r>
              <a:rPr sz="3600" spc="-481" dirty="0"/>
              <a:t>P</a:t>
            </a:r>
            <a:r>
              <a:rPr sz="3600" spc="-286" dirty="0"/>
              <a:t>r</a:t>
            </a:r>
            <a:r>
              <a:rPr sz="3600" spc="-408" dirty="0"/>
              <a:t>ocess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247321" y="1954478"/>
            <a:ext cx="7676926" cy="3893727"/>
          </a:xfrm>
          <a:prstGeom prst="rect">
            <a:avLst/>
          </a:prstGeom>
        </p:spPr>
        <p:txBody>
          <a:bodyPr vert="horz" wrap="square" lIns="0" tIns="11526" rIns="0" bIns="0" rtlCol="0">
            <a:spAutoFit/>
          </a:bodyPr>
          <a:lstStyle/>
          <a:p>
            <a:pPr marL="184424" marR="4611" indent="-172898" algn="just">
              <a:spcBef>
                <a:spcPts val="91"/>
              </a:spcBef>
            </a:pPr>
            <a:r>
              <a:rPr lang="it-IT" sz="2500" b="1" spc="-222" dirty="0">
                <a:latin typeface="Arial"/>
                <a:cs typeface="Arial"/>
              </a:rPr>
              <a:t>Un'importante modifica di processo apportata per l'idrolisi enzimatica della biomassa è stata l'introduzione </a:t>
            </a:r>
            <a:r>
              <a:rPr lang="it-IT" sz="2500" b="1" spc="-222" dirty="0">
                <a:solidFill>
                  <a:schemeClr val="accent6">
                    <a:lumMod val="50000"/>
                  </a:schemeClr>
                </a:solidFill>
                <a:latin typeface="Arial"/>
                <a:cs typeface="Arial"/>
              </a:rPr>
              <a:t>della saccarificazione e della fermentazione simultanee (SSF)</a:t>
            </a:r>
            <a:r>
              <a:rPr lang="it-IT" sz="2500" b="1" spc="-222" dirty="0">
                <a:latin typeface="Arial"/>
                <a:cs typeface="Arial"/>
              </a:rPr>
              <a:t>, che è stata recentemente migliorata per includere la co-fermentazione di più substrati zuccherini.</a:t>
            </a:r>
            <a:r>
              <a:rPr lang="it-IT" sz="2500" b="1" spc="-150" dirty="0">
                <a:latin typeface="Arial"/>
                <a:cs typeface="Arial"/>
              </a:rPr>
              <a:t> Nel processo SSF, la cellulosa, gli enzimi e i microbi fermentanti vengono combinati, riducendo il numero di recipienti necessari e migliorando l'efficienza.</a:t>
            </a:r>
          </a:p>
          <a:p>
            <a:pPr marL="184424" marR="4611" indent="-172898" algn="just">
              <a:spcBef>
                <a:spcPts val="91"/>
              </a:spcBef>
            </a:pPr>
            <a:r>
              <a:rPr lang="it-IT" sz="2500" b="1" spc="-213" dirty="0">
                <a:latin typeface="Arial"/>
                <a:cs typeface="Arial"/>
              </a:rPr>
              <a:t>Man mano che gli zuccheri vengono prodotti, gli organismi fermentativi li convertono in etanolo</a:t>
            </a:r>
            <a:r>
              <a:rPr sz="2500" b="1" spc="-163" dirty="0">
                <a:latin typeface="Arial"/>
                <a:cs typeface="Arial"/>
              </a:rPr>
              <a:t> </a:t>
            </a:r>
            <a:r>
              <a:rPr sz="2500" b="1" spc="-172" dirty="0">
                <a:latin typeface="Arial"/>
                <a:cs typeface="Arial"/>
              </a:rPr>
              <a:t>(Sreenath</a:t>
            </a:r>
            <a:r>
              <a:rPr sz="2500" b="1" spc="-95" dirty="0">
                <a:latin typeface="Arial"/>
                <a:cs typeface="Arial"/>
              </a:rPr>
              <a:t> </a:t>
            </a:r>
            <a:r>
              <a:rPr sz="2500" b="1" spc="-150" dirty="0">
                <a:latin typeface="Arial"/>
                <a:cs typeface="Arial"/>
              </a:rPr>
              <a:t>et</a:t>
            </a:r>
            <a:r>
              <a:rPr sz="2500" b="1" spc="-91" dirty="0">
                <a:latin typeface="Arial"/>
                <a:cs typeface="Arial"/>
              </a:rPr>
              <a:t> </a:t>
            </a:r>
            <a:r>
              <a:rPr sz="2500" b="1" spc="-118" dirty="0">
                <a:latin typeface="Arial"/>
                <a:cs typeface="Arial"/>
              </a:rPr>
              <a:t>al.,</a:t>
            </a:r>
            <a:r>
              <a:rPr sz="2500" b="1" spc="-91" dirty="0">
                <a:latin typeface="Arial"/>
                <a:cs typeface="Arial"/>
              </a:rPr>
              <a:t> </a:t>
            </a:r>
            <a:r>
              <a:rPr sz="2500" b="1" spc="-159" dirty="0">
                <a:latin typeface="Arial"/>
                <a:cs typeface="Arial"/>
              </a:rPr>
              <a:t>2001).</a:t>
            </a:r>
            <a:endParaRPr sz="2500" dirty="0">
              <a:latin typeface="Arial"/>
              <a:cs typeface="Arial"/>
            </a:endParaRPr>
          </a:p>
        </p:txBody>
      </p:sp>
      <p:sp>
        <p:nvSpPr>
          <p:cNvPr id="11" name="object 112">
            <a:extLst>
              <a:ext uri="{FF2B5EF4-FFF2-40B4-BE49-F238E27FC236}">
                <a16:creationId xmlns:a16="http://schemas.microsoft.com/office/drawing/2014/main" id="{ABD72C3E-D3B6-4A53-A23B-5E681D1F16C8}"/>
              </a:ext>
            </a:extLst>
          </p:cNvPr>
          <p:cNvSpPr txBox="1">
            <a:spLocks noGrp="1"/>
          </p:cNvSpPr>
          <p:nvPr>
            <p:ph type="title"/>
          </p:nvPr>
        </p:nvSpPr>
        <p:spPr>
          <a:xfrm>
            <a:off x="1395759" y="805591"/>
            <a:ext cx="6563509" cy="565636"/>
          </a:xfrm>
          <a:prstGeom prst="rect">
            <a:avLst/>
          </a:prstGeom>
        </p:spPr>
        <p:txBody>
          <a:bodyPr vert="horz" wrap="square" lIns="0" tIns="11526" rIns="0" bIns="0" rtlCol="0" anchor="ctr">
            <a:spAutoFit/>
          </a:bodyPr>
          <a:lstStyle/>
          <a:p>
            <a:pPr marL="11527">
              <a:lnSpc>
                <a:spcPct val="100000"/>
              </a:lnSpc>
              <a:spcBef>
                <a:spcPts val="91"/>
              </a:spcBef>
            </a:pPr>
            <a:r>
              <a:rPr lang="it-IT" sz="3600" spc="-522" dirty="0"/>
              <a:t>Processo da biomassa cellulare a etanolo</a:t>
            </a:r>
            <a:endParaRPr sz="3600" spc="-408"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187097" y="1731077"/>
            <a:ext cx="7676926" cy="4243566"/>
          </a:xfrm>
          <a:prstGeom prst="rect">
            <a:avLst/>
          </a:prstGeom>
        </p:spPr>
        <p:txBody>
          <a:bodyPr vert="horz" wrap="square" lIns="0" tIns="11526" rIns="0" bIns="0" rtlCol="0">
            <a:spAutoFit/>
          </a:bodyPr>
          <a:lstStyle/>
          <a:p>
            <a:pPr marL="184424" marR="4611" indent="-172898" algn="just">
              <a:spcBef>
                <a:spcPts val="91"/>
              </a:spcBef>
            </a:pPr>
            <a:r>
              <a:rPr lang="it-IT" sz="2500" b="1" spc="-159" dirty="0">
                <a:latin typeface="Arial"/>
                <a:cs typeface="Arial"/>
              </a:rPr>
              <a:t>Infine, i ricercatori stanno ora esaminando la possibilità di produrre tutti gli enzimi necessari all'interno del contenitore del reattore, utilizzando così la stessa "comunità microbica" per produrre sia gli enzimi che aiutano a scomporre la cellulosa in zuccheri che per fermentare gli zuccheri in etanolo.</a:t>
            </a:r>
            <a:endParaRPr sz="2500" dirty="0">
              <a:latin typeface="Arial"/>
              <a:cs typeface="Arial"/>
            </a:endParaRPr>
          </a:p>
          <a:p>
            <a:pPr marL="184424" marR="4611" indent="-172898" algn="just">
              <a:lnSpc>
                <a:spcPct val="100400"/>
              </a:lnSpc>
            </a:pPr>
            <a:r>
              <a:rPr lang="it-IT" sz="2500" b="1" spc="-168" dirty="0">
                <a:latin typeface="Arial"/>
                <a:cs typeface="Arial"/>
              </a:rPr>
              <a:t>Questo "</a:t>
            </a:r>
            <a:r>
              <a:rPr lang="it-IT" sz="2500" b="1" spc="-168" dirty="0" err="1">
                <a:solidFill>
                  <a:schemeClr val="accent6">
                    <a:lumMod val="50000"/>
                  </a:schemeClr>
                </a:solidFill>
                <a:latin typeface="Arial"/>
                <a:cs typeface="Arial"/>
              </a:rPr>
              <a:t>bioprocesso</a:t>
            </a:r>
            <a:r>
              <a:rPr lang="it-IT" sz="2500" b="1" spc="-168" dirty="0">
                <a:solidFill>
                  <a:schemeClr val="accent6">
                    <a:lumMod val="50000"/>
                  </a:schemeClr>
                </a:solidFill>
                <a:latin typeface="Arial"/>
                <a:cs typeface="Arial"/>
              </a:rPr>
              <a:t> consolidato</a:t>
            </a:r>
            <a:r>
              <a:rPr lang="it-IT" sz="2500" b="1" spc="-168" dirty="0">
                <a:latin typeface="Arial"/>
                <a:cs typeface="Arial"/>
              </a:rPr>
              <a:t>" (CBP) è visto da molti come il logico punto finale nell'evoluzione della tecnologia di conversione della biomassa, con un eccellente potenziale di miglioramento dell'efficienza e riduzione dei costi</a:t>
            </a:r>
            <a:r>
              <a:rPr sz="2500" b="1" spc="-91" dirty="0">
                <a:latin typeface="Arial"/>
                <a:cs typeface="Arial"/>
              </a:rPr>
              <a:t> </a:t>
            </a:r>
            <a:r>
              <a:rPr sz="2500" b="1" spc="-177" dirty="0">
                <a:latin typeface="Arial"/>
                <a:cs typeface="Arial"/>
              </a:rPr>
              <a:t>(Hamelinck</a:t>
            </a:r>
            <a:r>
              <a:rPr sz="2500" b="1" spc="-91" dirty="0">
                <a:latin typeface="Arial"/>
                <a:cs typeface="Arial"/>
              </a:rPr>
              <a:t> </a:t>
            </a:r>
            <a:r>
              <a:rPr sz="2500" b="1" spc="-150" dirty="0">
                <a:latin typeface="Arial"/>
                <a:cs typeface="Arial"/>
              </a:rPr>
              <a:t>et</a:t>
            </a:r>
            <a:r>
              <a:rPr sz="2500" b="1" spc="-91" dirty="0">
                <a:latin typeface="Arial"/>
                <a:cs typeface="Arial"/>
              </a:rPr>
              <a:t> </a:t>
            </a:r>
            <a:r>
              <a:rPr sz="2500" b="1" spc="-118" dirty="0">
                <a:latin typeface="Arial"/>
                <a:cs typeface="Arial"/>
              </a:rPr>
              <a:t>al.,</a:t>
            </a:r>
            <a:r>
              <a:rPr sz="2500" b="1" spc="-91" dirty="0">
                <a:latin typeface="Arial"/>
                <a:cs typeface="Arial"/>
              </a:rPr>
              <a:t> </a:t>
            </a:r>
            <a:r>
              <a:rPr sz="2500" b="1" spc="-159" dirty="0">
                <a:latin typeface="Arial"/>
                <a:cs typeface="Arial"/>
              </a:rPr>
              <a:t>2003).</a:t>
            </a:r>
            <a:endParaRPr sz="2500" dirty="0">
              <a:latin typeface="Arial"/>
              <a:cs typeface="Arial"/>
            </a:endParaRPr>
          </a:p>
        </p:txBody>
      </p:sp>
      <p:sp>
        <p:nvSpPr>
          <p:cNvPr id="11" name="object 112">
            <a:extLst>
              <a:ext uri="{FF2B5EF4-FFF2-40B4-BE49-F238E27FC236}">
                <a16:creationId xmlns:a16="http://schemas.microsoft.com/office/drawing/2014/main" id="{924DAB01-7F0B-4B15-AFB6-65884AB37D27}"/>
              </a:ext>
            </a:extLst>
          </p:cNvPr>
          <p:cNvSpPr txBox="1">
            <a:spLocks/>
          </p:cNvSpPr>
          <p:nvPr/>
        </p:nvSpPr>
        <p:spPr>
          <a:xfrm>
            <a:off x="1546761" y="537144"/>
            <a:ext cx="6563509" cy="565636"/>
          </a:xfrm>
          <a:prstGeom prst="rect">
            <a:avLst/>
          </a:prstGeom>
        </p:spPr>
        <p:txBody>
          <a:bodyPr vert="horz" wrap="square" lIns="0" tIns="11526" rIns="0" bIns="0" rtlCol="0" anchor="ctr">
            <a:spAutoFit/>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pPr marL="11527">
              <a:lnSpc>
                <a:spcPct val="100000"/>
              </a:lnSpc>
              <a:spcBef>
                <a:spcPts val="91"/>
              </a:spcBef>
            </a:pPr>
            <a:r>
              <a:rPr lang="it-IT" sz="3600" spc="-522" dirty="0"/>
              <a:t>Processo da biomassa cellulare a etanolo</a:t>
            </a:r>
            <a:endParaRPr lang="it-IT" sz="3600" spc="-408"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6622" y="331963"/>
            <a:ext cx="8298756" cy="6322534"/>
            <a:chOff x="771698" y="347287"/>
            <a:chExt cx="9144000" cy="6966496"/>
          </a:xfrm>
        </p:grpSpPr>
        <p:pic>
          <p:nvPicPr>
            <p:cNvPr id="3" name="object 3"/>
            <p:cNvPicPr/>
            <p:nvPr/>
          </p:nvPicPr>
          <p:blipFill>
            <a:blip r:embed="rId2" cstate="print"/>
            <a:stretch>
              <a:fillRect/>
            </a:stretch>
          </p:blipFill>
          <p:spPr>
            <a:xfrm>
              <a:off x="771698" y="647325"/>
              <a:ext cx="9143998" cy="9526"/>
            </a:xfrm>
            <a:prstGeom prst="rect">
              <a:avLst/>
            </a:prstGeom>
          </p:spPr>
        </p:pic>
        <p:sp>
          <p:nvSpPr>
            <p:cNvPr id="4" name="object 4"/>
            <p:cNvSpPr/>
            <p:nvPr/>
          </p:nvSpPr>
          <p:spPr>
            <a:xfrm>
              <a:off x="771698" y="9521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5" name="object 5"/>
            <p:cNvPicPr/>
            <p:nvPr/>
          </p:nvPicPr>
          <p:blipFill>
            <a:blip r:embed="rId3" cstate="print"/>
            <a:stretch>
              <a:fillRect/>
            </a:stretch>
          </p:blipFill>
          <p:spPr>
            <a:xfrm>
              <a:off x="771698" y="952125"/>
              <a:ext cx="9143998" cy="9526"/>
            </a:xfrm>
            <a:prstGeom prst="rect">
              <a:avLst/>
            </a:prstGeom>
          </p:spPr>
        </p:pic>
        <p:sp>
          <p:nvSpPr>
            <p:cNvPr id="6" name="object 6"/>
            <p:cNvSpPr/>
            <p:nvPr/>
          </p:nvSpPr>
          <p:spPr>
            <a:xfrm>
              <a:off x="771698" y="12569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7" name="object 7"/>
            <p:cNvPicPr/>
            <p:nvPr/>
          </p:nvPicPr>
          <p:blipFill>
            <a:blip r:embed="rId4" cstate="print"/>
            <a:stretch>
              <a:fillRect/>
            </a:stretch>
          </p:blipFill>
          <p:spPr>
            <a:xfrm>
              <a:off x="771698" y="1256925"/>
              <a:ext cx="9143998" cy="9526"/>
            </a:xfrm>
            <a:prstGeom prst="rect">
              <a:avLst/>
            </a:prstGeom>
          </p:spPr>
        </p:pic>
        <p:sp>
          <p:nvSpPr>
            <p:cNvPr id="8" name="object 8"/>
            <p:cNvSpPr/>
            <p:nvPr/>
          </p:nvSpPr>
          <p:spPr>
            <a:xfrm>
              <a:off x="771698" y="15617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9" name="object 9"/>
            <p:cNvPicPr/>
            <p:nvPr/>
          </p:nvPicPr>
          <p:blipFill>
            <a:blip r:embed="rId5" cstate="print"/>
            <a:stretch>
              <a:fillRect/>
            </a:stretch>
          </p:blipFill>
          <p:spPr>
            <a:xfrm>
              <a:off x="771698" y="1561725"/>
              <a:ext cx="9143998" cy="9526"/>
            </a:xfrm>
            <a:prstGeom prst="rect">
              <a:avLst/>
            </a:prstGeom>
          </p:spPr>
        </p:pic>
        <p:sp>
          <p:nvSpPr>
            <p:cNvPr id="10" name="object 10"/>
            <p:cNvSpPr/>
            <p:nvPr/>
          </p:nvSpPr>
          <p:spPr>
            <a:xfrm>
              <a:off x="771698" y="18665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1" name="object 11"/>
            <p:cNvPicPr/>
            <p:nvPr/>
          </p:nvPicPr>
          <p:blipFill>
            <a:blip r:embed="rId3" cstate="print"/>
            <a:stretch>
              <a:fillRect/>
            </a:stretch>
          </p:blipFill>
          <p:spPr>
            <a:xfrm>
              <a:off x="771698" y="1866525"/>
              <a:ext cx="9143998" cy="9526"/>
            </a:xfrm>
            <a:prstGeom prst="rect">
              <a:avLst/>
            </a:prstGeom>
          </p:spPr>
        </p:pic>
        <p:sp>
          <p:nvSpPr>
            <p:cNvPr id="12" name="object 12"/>
            <p:cNvSpPr/>
            <p:nvPr/>
          </p:nvSpPr>
          <p:spPr>
            <a:xfrm>
              <a:off x="771698" y="21713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3" name="object 13"/>
            <p:cNvPicPr/>
            <p:nvPr/>
          </p:nvPicPr>
          <p:blipFill>
            <a:blip r:embed="rId4" cstate="print"/>
            <a:stretch>
              <a:fillRect/>
            </a:stretch>
          </p:blipFill>
          <p:spPr>
            <a:xfrm>
              <a:off x="771698" y="2171325"/>
              <a:ext cx="9143998" cy="9526"/>
            </a:xfrm>
            <a:prstGeom prst="rect">
              <a:avLst/>
            </a:prstGeom>
          </p:spPr>
        </p:pic>
        <p:sp>
          <p:nvSpPr>
            <p:cNvPr id="14" name="object 14"/>
            <p:cNvSpPr/>
            <p:nvPr/>
          </p:nvSpPr>
          <p:spPr>
            <a:xfrm>
              <a:off x="771698" y="24761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5" name="object 15"/>
            <p:cNvPicPr/>
            <p:nvPr/>
          </p:nvPicPr>
          <p:blipFill>
            <a:blip r:embed="rId6" cstate="print"/>
            <a:stretch>
              <a:fillRect/>
            </a:stretch>
          </p:blipFill>
          <p:spPr>
            <a:xfrm>
              <a:off x="771698" y="2476125"/>
              <a:ext cx="9143998" cy="9526"/>
            </a:xfrm>
            <a:prstGeom prst="rect">
              <a:avLst/>
            </a:prstGeom>
          </p:spPr>
        </p:pic>
        <p:sp>
          <p:nvSpPr>
            <p:cNvPr id="16" name="object 16"/>
            <p:cNvSpPr/>
            <p:nvPr/>
          </p:nvSpPr>
          <p:spPr>
            <a:xfrm>
              <a:off x="771698" y="27809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7" name="object 17"/>
            <p:cNvPicPr/>
            <p:nvPr/>
          </p:nvPicPr>
          <p:blipFill>
            <a:blip r:embed="rId3" cstate="print"/>
            <a:stretch>
              <a:fillRect/>
            </a:stretch>
          </p:blipFill>
          <p:spPr>
            <a:xfrm>
              <a:off x="771698" y="2780925"/>
              <a:ext cx="9143998" cy="9526"/>
            </a:xfrm>
            <a:prstGeom prst="rect">
              <a:avLst/>
            </a:prstGeom>
          </p:spPr>
        </p:pic>
        <p:sp>
          <p:nvSpPr>
            <p:cNvPr id="18" name="object 18"/>
            <p:cNvSpPr/>
            <p:nvPr/>
          </p:nvSpPr>
          <p:spPr>
            <a:xfrm>
              <a:off x="771698" y="30857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9" name="object 19"/>
            <p:cNvPicPr/>
            <p:nvPr/>
          </p:nvPicPr>
          <p:blipFill>
            <a:blip r:embed="rId4" cstate="print"/>
            <a:stretch>
              <a:fillRect/>
            </a:stretch>
          </p:blipFill>
          <p:spPr>
            <a:xfrm>
              <a:off x="771698" y="3085725"/>
              <a:ext cx="9143998" cy="9526"/>
            </a:xfrm>
            <a:prstGeom prst="rect">
              <a:avLst/>
            </a:prstGeom>
          </p:spPr>
        </p:pic>
        <p:sp>
          <p:nvSpPr>
            <p:cNvPr id="20" name="object 20"/>
            <p:cNvSpPr/>
            <p:nvPr/>
          </p:nvSpPr>
          <p:spPr>
            <a:xfrm>
              <a:off x="771698" y="33905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1" name="object 21"/>
            <p:cNvPicPr/>
            <p:nvPr/>
          </p:nvPicPr>
          <p:blipFill>
            <a:blip r:embed="rId7" cstate="print"/>
            <a:stretch>
              <a:fillRect/>
            </a:stretch>
          </p:blipFill>
          <p:spPr>
            <a:xfrm>
              <a:off x="771698" y="3390525"/>
              <a:ext cx="9143998" cy="9526"/>
            </a:xfrm>
            <a:prstGeom prst="rect">
              <a:avLst/>
            </a:prstGeom>
          </p:spPr>
        </p:pic>
        <p:sp>
          <p:nvSpPr>
            <p:cNvPr id="22" name="object 22"/>
            <p:cNvSpPr/>
            <p:nvPr/>
          </p:nvSpPr>
          <p:spPr>
            <a:xfrm>
              <a:off x="771698" y="36953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3" name="object 23"/>
            <p:cNvPicPr/>
            <p:nvPr/>
          </p:nvPicPr>
          <p:blipFill>
            <a:blip r:embed="rId3" cstate="print"/>
            <a:stretch>
              <a:fillRect/>
            </a:stretch>
          </p:blipFill>
          <p:spPr>
            <a:xfrm>
              <a:off x="771698" y="3695325"/>
              <a:ext cx="9143998" cy="9526"/>
            </a:xfrm>
            <a:prstGeom prst="rect">
              <a:avLst/>
            </a:prstGeom>
          </p:spPr>
        </p:pic>
        <p:sp>
          <p:nvSpPr>
            <p:cNvPr id="24" name="object 24"/>
            <p:cNvSpPr/>
            <p:nvPr/>
          </p:nvSpPr>
          <p:spPr>
            <a:xfrm>
              <a:off x="771698" y="40001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5" name="object 25"/>
            <p:cNvPicPr/>
            <p:nvPr/>
          </p:nvPicPr>
          <p:blipFill>
            <a:blip r:embed="rId4" cstate="print"/>
            <a:stretch>
              <a:fillRect/>
            </a:stretch>
          </p:blipFill>
          <p:spPr>
            <a:xfrm>
              <a:off x="771698" y="4000125"/>
              <a:ext cx="9143998" cy="9526"/>
            </a:xfrm>
            <a:prstGeom prst="rect">
              <a:avLst/>
            </a:prstGeom>
          </p:spPr>
        </p:pic>
        <p:sp>
          <p:nvSpPr>
            <p:cNvPr id="26" name="object 26"/>
            <p:cNvSpPr/>
            <p:nvPr/>
          </p:nvSpPr>
          <p:spPr>
            <a:xfrm>
              <a:off x="771698" y="43049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27" name="object 27"/>
            <p:cNvPicPr/>
            <p:nvPr/>
          </p:nvPicPr>
          <p:blipFill>
            <a:blip r:embed="rId8" cstate="print"/>
            <a:stretch>
              <a:fillRect/>
            </a:stretch>
          </p:blipFill>
          <p:spPr>
            <a:xfrm>
              <a:off x="771698" y="4304925"/>
              <a:ext cx="9143998" cy="9526"/>
            </a:xfrm>
            <a:prstGeom prst="rect">
              <a:avLst/>
            </a:prstGeom>
          </p:spPr>
        </p:pic>
        <p:sp>
          <p:nvSpPr>
            <p:cNvPr id="28" name="object 28"/>
            <p:cNvSpPr/>
            <p:nvPr/>
          </p:nvSpPr>
          <p:spPr>
            <a:xfrm>
              <a:off x="771698" y="4609725"/>
              <a:ext cx="9144000" cy="952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29" name="object 29"/>
            <p:cNvPicPr/>
            <p:nvPr/>
          </p:nvPicPr>
          <p:blipFill>
            <a:blip r:embed="rId3" cstate="print"/>
            <a:stretch>
              <a:fillRect/>
            </a:stretch>
          </p:blipFill>
          <p:spPr>
            <a:xfrm>
              <a:off x="771698" y="4609725"/>
              <a:ext cx="9143998" cy="9525"/>
            </a:xfrm>
            <a:prstGeom prst="rect">
              <a:avLst/>
            </a:prstGeom>
          </p:spPr>
        </p:pic>
        <p:sp>
          <p:nvSpPr>
            <p:cNvPr id="30" name="object 30"/>
            <p:cNvSpPr/>
            <p:nvPr/>
          </p:nvSpPr>
          <p:spPr>
            <a:xfrm>
              <a:off x="771698" y="49145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1" name="object 31"/>
            <p:cNvPicPr/>
            <p:nvPr/>
          </p:nvPicPr>
          <p:blipFill>
            <a:blip r:embed="rId4" cstate="print"/>
            <a:stretch>
              <a:fillRect/>
            </a:stretch>
          </p:blipFill>
          <p:spPr>
            <a:xfrm>
              <a:off x="771698" y="4914525"/>
              <a:ext cx="9143998" cy="9526"/>
            </a:xfrm>
            <a:prstGeom prst="rect">
              <a:avLst/>
            </a:prstGeom>
          </p:spPr>
        </p:pic>
        <p:sp>
          <p:nvSpPr>
            <p:cNvPr id="32" name="object 32"/>
            <p:cNvSpPr/>
            <p:nvPr/>
          </p:nvSpPr>
          <p:spPr>
            <a:xfrm>
              <a:off x="771698" y="52193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3" name="object 33"/>
            <p:cNvPicPr/>
            <p:nvPr/>
          </p:nvPicPr>
          <p:blipFill>
            <a:blip r:embed="rId9" cstate="print"/>
            <a:stretch>
              <a:fillRect/>
            </a:stretch>
          </p:blipFill>
          <p:spPr>
            <a:xfrm>
              <a:off x="771698" y="5219325"/>
              <a:ext cx="9143998" cy="9526"/>
            </a:xfrm>
            <a:prstGeom prst="rect">
              <a:avLst/>
            </a:prstGeom>
          </p:spPr>
        </p:pic>
        <p:sp>
          <p:nvSpPr>
            <p:cNvPr id="34" name="object 34"/>
            <p:cNvSpPr/>
            <p:nvPr/>
          </p:nvSpPr>
          <p:spPr>
            <a:xfrm>
              <a:off x="771698" y="5524125"/>
              <a:ext cx="9144000" cy="952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5" name="object 35"/>
            <p:cNvPicPr/>
            <p:nvPr/>
          </p:nvPicPr>
          <p:blipFill>
            <a:blip r:embed="rId3" cstate="print"/>
            <a:stretch>
              <a:fillRect/>
            </a:stretch>
          </p:blipFill>
          <p:spPr>
            <a:xfrm>
              <a:off x="771698" y="5524125"/>
              <a:ext cx="9143998" cy="9525"/>
            </a:xfrm>
            <a:prstGeom prst="rect">
              <a:avLst/>
            </a:prstGeom>
          </p:spPr>
        </p:pic>
        <p:sp>
          <p:nvSpPr>
            <p:cNvPr id="36" name="object 36"/>
            <p:cNvSpPr/>
            <p:nvPr/>
          </p:nvSpPr>
          <p:spPr>
            <a:xfrm>
              <a:off x="771698" y="5828925"/>
              <a:ext cx="9144000" cy="952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7" name="object 37"/>
            <p:cNvPicPr/>
            <p:nvPr/>
          </p:nvPicPr>
          <p:blipFill>
            <a:blip r:embed="rId4" cstate="print"/>
            <a:stretch>
              <a:fillRect/>
            </a:stretch>
          </p:blipFill>
          <p:spPr>
            <a:xfrm>
              <a:off x="771698" y="5828925"/>
              <a:ext cx="9143998" cy="9525"/>
            </a:xfrm>
            <a:prstGeom prst="rect">
              <a:avLst/>
            </a:prstGeom>
          </p:spPr>
        </p:pic>
        <p:sp>
          <p:nvSpPr>
            <p:cNvPr id="38" name="object 38"/>
            <p:cNvSpPr/>
            <p:nvPr/>
          </p:nvSpPr>
          <p:spPr>
            <a:xfrm>
              <a:off x="771698" y="61337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9" name="object 39"/>
            <p:cNvPicPr/>
            <p:nvPr/>
          </p:nvPicPr>
          <p:blipFill>
            <a:blip r:embed="rId10" cstate="print"/>
            <a:stretch>
              <a:fillRect/>
            </a:stretch>
          </p:blipFill>
          <p:spPr>
            <a:xfrm>
              <a:off x="771698" y="6133725"/>
              <a:ext cx="9143998" cy="9526"/>
            </a:xfrm>
            <a:prstGeom prst="rect">
              <a:avLst/>
            </a:prstGeom>
          </p:spPr>
        </p:pic>
        <p:sp>
          <p:nvSpPr>
            <p:cNvPr id="40" name="object 40"/>
            <p:cNvSpPr/>
            <p:nvPr/>
          </p:nvSpPr>
          <p:spPr>
            <a:xfrm>
              <a:off x="771698" y="6438524"/>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1" name="object 41"/>
            <p:cNvPicPr/>
            <p:nvPr/>
          </p:nvPicPr>
          <p:blipFill>
            <a:blip r:embed="rId3" cstate="print"/>
            <a:stretch>
              <a:fillRect/>
            </a:stretch>
          </p:blipFill>
          <p:spPr>
            <a:xfrm>
              <a:off x="771698" y="6438524"/>
              <a:ext cx="9143998" cy="9526"/>
            </a:xfrm>
            <a:prstGeom prst="rect">
              <a:avLst/>
            </a:prstGeom>
          </p:spPr>
        </p:pic>
        <p:sp>
          <p:nvSpPr>
            <p:cNvPr id="42" name="object 42"/>
            <p:cNvSpPr/>
            <p:nvPr/>
          </p:nvSpPr>
          <p:spPr>
            <a:xfrm>
              <a:off x="771698" y="6743324"/>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43" name="object 43"/>
            <p:cNvPicPr/>
            <p:nvPr/>
          </p:nvPicPr>
          <p:blipFill>
            <a:blip r:embed="rId4" cstate="print"/>
            <a:stretch>
              <a:fillRect/>
            </a:stretch>
          </p:blipFill>
          <p:spPr>
            <a:xfrm>
              <a:off x="771698" y="6743324"/>
              <a:ext cx="9143998" cy="9526"/>
            </a:xfrm>
            <a:prstGeom prst="rect">
              <a:avLst/>
            </a:prstGeom>
          </p:spPr>
        </p:pic>
        <p:sp>
          <p:nvSpPr>
            <p:cNvPr id="44" name="object 44"/>
            <p:cNvSpPr/>
            <p:nvPr/>
          </p:nvSpPr>
          <p:spPr>
            <a:xfrm>
              <a:off x="771698" y="7048124"/>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5" name="object 45"/>
            <p:cNvPicPr/>
            <p:nvPr/>
          </p:nvPicPr>
          <p:blipFill>
            <a:blip r:embed="rId11" cstate="print"/>
            <a:stretch>
              <a:fillRect/>
            </a:stretch>
          </p:blipFill>
          <p:spPr>
            <a:xfrm>
              <a:off x="771698" y="7048124"/>
              <a:ext cx="9143998" cy="9526"/>
            </a:xfrm>
            <a:prstGeom prst="rect">
              <a:avLst/>
            </a:prstGeom>
          </p:spPr>
        </p:pic>
        <p:sp>
          <p:nvSpPr>
            <p:cNvPr id="46" name="object 46"/>
            <p:cNvSpPr/>
            <p:nvPr/>
          </p:nvSpPr>
          <p:spPr>
            <a:xfrm>
              <a:off x="1071735" y="347287"/>
              <a:ext cx="9525" cy="6858000"/>
            </a:xfrm>
            <a:custGeom>
              <a:avLst/>
              <a:gdLst/>
              <a:ahLst/>
              <a:cxnLst/>
              <a:rect l="l" t="t" r="r" b="b"/>
              <a:pathLst>
                <a:path w="9525" h="6858000">
                  <a:moveTo>
                    <a:pt x="9525" y="0"/>
                  </a:moveTo>
                  <a:lnTo>
                    <a:pt x="0" y="0"/>
                  </a:lnTo>
                  <a:lnTo>
                    <a:pt x="0" y="6857999"/>
                  </a:lnTo>
                  <a:lnTo>
                    <a:pt x="9525" y="6857999"/>
                  </a:lnTo>
                  <a:lnTo>
                    <a:pt x="9525" y="0"/>
                  </a:lnTo>
                  <a:close/>
                </a:path>
              </a:pathLst>
            </a:custGeom>
            <a:solidFill>
              <a:srgbClr val="FFFFFF"/>
            </a:solidFill>
          </p:spPr>
          <p:txBody>
            <a:bodyPr wrap="square" lIns="0" tIns="0" rIns="0" bIns="0" rtlCol="0"/>
            <a:lstStyle/>
            <a:p>
              <a:endParaRPr sz="1634"/>
            </a:p>
          </p:txBody>
        </p:sp>
        <p:pic>
          <p:nvPicPr>
            <p:cNvPr id="47" name="object 47"/>
            <p:cNvPicPr/>
            <p:nvPr/>
          </p:nvPicPr>
          <p:blipFill>
            <a:blip r:embed="rId12" cstate="print"/>
            <a:stretch>
              <a:fillRect/>
            </a:stretch>
          </p:blipFill>
          <p:spPr>
            <a:xfrm>
              <a:off x="1071735" y="347287"/>
              <a:ext cx="9525" cy="6857999"/>
            </a:xfrm>
            <a:prstGeom prst="rect">
              <a:avLst/>
            </a:prstGeom>
          </p:spPr>
        </p:pic>
        <p:sp>
          <p:nvSpPr>
            <p:cNvPr id="48" name="object 48"/>
            <p:cNvSpPr/>
            <p:nvPr/>
          </p:nvSpPr>
          <p:spPr>
            <a:xfrm>
              <a:off x="13765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49" name="object 49"/>
            <p:cNvPicPr/>
            <p:nvPr/>
          </p:nvPicPr>
          <p:blipFill>
            <a:blip r:embed="rId13" cstate="print"/>
            <a:stretch>
              <a:fillRect/>
            </a:stretch>
          </p:blipFill>
          <p:spPr>
            <a:xfrm>
              <a:off x="1376535" y="347287"/>
              <a:ext cx="9526" cy="6857999"/>
            </a:xfrm>
            <a:prstGeom prst="rect">
              <a:avLst/>
            </a:prstGeom>
          </p:spPr>
        </p:pic>
        <p:sp>
          <p:nvSpPr>
            <p:cNvPr id="50" name="object 50"/>
            <p:cNvSpPr/>
            <p:nvPr/>
          </p:nvSpPr>
          <p:spPr>
            <a:xfrm>
              <a:off x="1681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1" name="object 51"/>
            <p:cNvPicPr/>
            <p:nvPr/>
          </p:nvPicPr>
          <p:blipFill>
            <a:blip r:embed="rId14" cstate="print"/>
            <a:stretch>
              <a:fillRect/>
            </a:stretch>
          </p:blipFill>
          <p:spPr>
            <a:xfrm>
              <a:off x="1681335" y="347287"/>
              <a:ext cx="9526" cy="6857999"/>
            </a:xfrm>
            <a:prstGeom prst="rect">
              <a:avLst/>
            </a:prstGeom>
          </p:spPr>
        </p:pic>
        <p:sp>
          <p:nvSpPr>
            <p:cNvPr id="52" name="object 52"/>
            <p:cNvSpPr/>
            <p:nvPr/>
          </p:nvSpPr>
          <p:spPr>
            <a:xfrm>
              <a:off x="1986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3" name="object 53"/>
            <p:cNvPicPr/>
            <p:nvPr/>
          </p:nvPicPr>
          <p:blipFill>
            <a:blip r:embed="rId12" cstate="print"/>
            <a:stretch>
              <a:fillRect/>
            </a:stretch>
          </p:blipFill>
          <p:spPr>
            <a:xfrm>
              <a:off x="1986135" y="347287"/>
              <a:ext cx="9526" cy="6857999"/>
            </a:xfrm>
            <a:prstGeom prst="rect">
              <a:avLst/>
            </a:prstGeom>
          </p:spPr>
        </p:pic>
        <p:sp>
          <p:nvSpPr>
            <p:cNvPr id="54" name="object 54"/>
            <p:cNvSpPr/>
            <p:nvPr/>
          </p:nvSpPr>
          <p:spPr>
            <a:xfrm>
              <a:off x="22909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5" name="object 55"/>
            <p:cNvPicPr/>
            <p:nvPr/>
          </p:nvPicPr>
          <p:blipFill>
            <a:blip r:embed="rId13" cstate="print"/>
            <a:stretch>
              <a:fillRect/>
            </a:stretch>
          </p:blipFill>
          <p:spPr>
            <a:xfrm>
              <a:off x="2290935" y="347287"/>
              <a:ext cx="9526" cy="6857999"/>
            </a:xfrm>
            <a:prstGeom prst="rect">
              <a:avLst/>
            </a:prstGeom>
          </p:spPr>
        </p:pic>
        <p:sp>
          <p:nvSpPr>
            <p:cNvPr id="56" name="object 56"/>
            <p:cNvSpPr/>
            <p:nvPr/>
          </p:nvSpPr>
          <p:spPr>
            <a:xfrm>
              <a:off x="25957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7" name="object 57"/>
            <p:cNvPicPr/>
            <p:nvPr/>
          </p:nvPicPr>
          <p:blipFill>
            <a:blip r:embed="rId14" cstate="print"/>
            <a:stretch>
              <a:fillRect/>
            </a:stretch>
          </p:blipFill>
          <p:spPr>
            <a:xfrm>
              <a:off x="2595735" y="347287"/>
              <a:ext cx="9526" cy="6857999"/>
            </a:xfrm>
            <a:prstGeom prst="rect">
              <a:avLst/>
            </a:prstGeom>
          </p:spPr>
        </p:pic>
        <p:sp>
          <p:nvSpPr>
            <p:cNvPr id="58" name="object 58"/>
            <p:cNvSpPr/>
            <p:nvPr/>
          </p:nvSpPr>
          <p:spPr>
            <a:xfrm>
              <a:off x="29005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9" name="object 59"/>
            <p:cNvPicPr/>
            <p:nvPr/>
          </p:nvPicPr>
          <p:blipFill>
            <a:blip r:embed="rId12" cstate="print"/>
            <a:stretch>
              <a:fillRect/>
            </a:stretch>
          </p:blipFill>
          <p:spPr>
            <a:xfrm>
              <a:off x="2900535" y="347287"/>
              <a:ext cx="9526" cy="6857999"/>
            </a:xfrm>
            <a:prstGeom prst="rect">
              <a:avLst/>
            </a:prstGeom>
          </p:spPr>
        </p:pic>
        <p:sp>
          <p:nvSpPr>
            <p:cNvPr id="60" name="object 60"/>
            <p:cNvSpPr/>
            <p:nvPr/>
          </p:nvSpPr>
          <p:spPr>
            <a:xfrm>
              <a:off x="3205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1" name="object 61"/>
            <p:cNvPicPr/>
            <p:nvPr/>
          </p:nvPicPr>
          <p:blipFill>
            <a:blip r:embed="rId13" cstate="print"/>
            <a:stretch>
              <a:fillRect/>
            </a:stretch>
          </p:blipFill>
          <p:spPr>
            <a:xfrm>
              <a:off x="3205335" y="347287"/>
              <a:ext cx="9526" cy="6857999"/>
            </a:xfrm>
            <a:prstGeom prst="rect">
              <a:avLst/>
            </a:prstGeom>
          </p:spPr>
        </p:pic>
        <p:sp>
          <p:nvSpPr>
            <p:cNvPr id="62" name="object 62"/>
            <p:cNvSpPr/>
            <p:nvPr/>
          </p:nvSpPr>
          <p:spPr>
            <a:xfrm>
              <a:off x="3510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3" name="object 63"/>
            <p:cNvPicPr/>
            <p:nvPr/>
          </p:nvPicPr>
          <p:blipFill>
            <a:blip r:embed="rId14" cstate="print"/>
            <a:stretch>
              <a:fillRect/>
            </a:stretch>
          </p:blipFill>
          <p:spPr>
            <a:xfrm>
              <a:off x="3510135" y="347287"/>
              <a:ext cx="9526" cy="6857999"/>
            </a:xfrm>
            <a:prstGeom prst="rect">
              <a:avLst/>
            </a:prstGeom>
          </p:spPr>
        </p:pic>
        <p:sp>
          <p:nvSpPr>
            <p:cNvPr id="64" name="object 64"/>
            <p:cNvSpPr/>
            <p:nvPr/>
          </p:nvSpPr>
          <p:spPr>
            <a:xfrm>
              <a:off x="38149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5" name="object 65"/>
            <p:cNvPicPr/>
            <p:nvPr/>
          </p:nvPicPr>
          <p:blipFill>
            <a:blip r:embed="rId12" cstate="print"/>
            <a:stretch>
              <a:fillRect/>
            </a:stretch>
          </p:blipFill>
          <p:spPr>
            <a:xfrm>
              <a:off x="3814935" y="347287"/>
              <a:ext cx="9526" cy="6857999"/>
            </a:xfrm>
            <a:prstGeom prst="rect">
              <a:avLst/>
            </a:prstGeom>
          </p:spPr>
        </p:pic>
        <p:sp>
          <p:nvSpPr>
            <p:cNvPr id="66" name="object 66"/>
            <p:cNvSpPr/>
            <p:nvPr/>
          </p:nvSpPr>
          <p:spPr>
            <a:xfrm>
              <a:off x="41197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7" name="object 67"/>
            <p:cNvPicPr/>
            <p:nvPr/>
          </p:nvPicPr>
          <p:blipFill>
            <a:blip r:embed="rId13" cstate="print"/>
            <a:stretch>
              <a:fillRect/>
            </a:stretch>
          </p:blipFill>
          <p:spPr>
            <a:xfrm>
              <a:off x="4119735" y="347287"/>
              <a:ext cx="9526" cy="6857999"/>
            </a:xfrm>
            <a:prstGeom prst="rect">
              <a:avLst/>
            </a:prstGeom>
          </p:spPr>
        </p:pic>
        <p:sp>
          <p:nvSpPr>
            <p:cNvPr id="68" name="object 68"/>
            <p:cNvSpPr/>
            <p:nvPr/>
          </p:nvSpPr>
          <p:spPr>
            <a:xfrm>
              <a:off x="44245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9" name="object 69"/>
            <p:cNvPicPr/>
            <p:nvPr/>
          </p:nvPicPr>
          <p:blipFill>
            <a:blip r:embed="rId14" cstate="print"/>
            <a:stretch>
              <a:fillRect/>
            </a:stretch>
          </p:blipFill>
          <p:spPr>
            <a:xfrm>
              <a:off x="4424535" y="347287"/>
              <a:ext cx="9526" cy="6857999"/>
            </a:xfrm>
            <a:prstGeom prst="rect">
              <a:avLst/>
            </a:prstGeom>
          </p:spPr>
        </p:pic>
        <p:sp>
          <p:nvSpPr>
            <p:cNvPr id="70" name="object 70"/>
            <p:cNvSpPr/>
            <p:nvPr/>
          </p:nvSpPr>
          <p:spPr>
            <a:xfrm>
              <a:off x="4729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1" name="object 71"/>
            <p:cNvPicPr/>
            <p:nvPr/>
          </p:nvPicPr>
          <p:blipFill>
            <a:blip r:embed="rId12" cstate="print"/>
            <a:stretch>
              <a:fillRect/>
            </a:stretch>
          </p:blipFill>
          <p:spPr>
            <a:xfrm>
              <a:off x="4729335" y="347287"/>
              <a:ext cx="9526" cy="6857999"/>
            </a:xfrm>
            <a:prstGeom prst="rect">
              <a:avLst/>
            </a:prstGeom>
          </p:spPr>
        </p:pic>
        <p:sp>
          <p:nvSpPr>
            <p:cNvPr id="72" name="object 72"/>
            <p:cNvSpPr/>
            <p:nvPr/>
          </p:nvSpPr>
          <p:spPr>
            <a:xfrm>
              <a:off x="5034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3" name="object 73"/>
            <p:cNvPicPr/>
            <p:nvPr/>
          </p:nvPicPr>
          <p:blipFill>
            <a:blip r:embed="rId13" cstate="print"/>
            <a:stretch>
              <a:fillRect/>
            </a:stretch>
          </p:blipFill>
          <p:spPr>
            <a:xfrm>
              <a:off x="5034135" y="347287"/>
              <a:ext cx="9526" cy="6857999"/>
            </a:xfrm>
            <a:prstGeom prst="rect">
              <a:avLst/>
            </a:prstGeom>
          </p:spPr>
        </p:pic>
        <p:sp>
          <p:nvSpPr>
            <p:cNvPr id="74" name="object 74"/>
            <p:cNvSpPr/>
            <p:nvPr/>
          </p:nvSpPr>
          <p:spPr>
            <a:xfrm>
              <a:off x="53389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5" name="object 75"/>
            <p:cNvPicPr/>
            <p:nvPr/>
          </p:nvPicPr>
          <p:blipFill>
            <a:blip r:embed="rId14" cstate="print"/>
            <a:stretch>
              <a:fillRect/>
            </a:stretch>
          </p:blipFill>
          <p:spPr>
            <a:xfrm>
              <a:off x="5338935" y="347287"/>
              <a:ext cx="9526" cy="6857999"/>
            </a:xfrm>
            <a:prstGeom prst="rect">
              <a:avLst/>
            </a:prstGeom>
          </p:spPr>
        </p:pic>
        <p:sp>
          <p:nvSpPr>
            <p:cNvPr id="76" name="object 76"/>
            <p:cNvSpPr/>
            <p:nvPr/>
          </p:nvSpPr>
          <p:spPr>
            <a:xfrm>
              <a:off x="56437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7" name="object 77"/>
            <p:cNvPicPr/>
            <p:nvPr/>
          </p:nvPicPr>
          <p:blipFill>
            <a:blip r:embed="rId12" cstate="print"/>
            <a:stretch>
              <a:fillRect/>
            </a:stretch>
          </p:blipFill>
          <p:spPr>
            <a:xfrm>
              <a:off x="5643735" y="347287"/>
              <a:ext cx="9526" cy="6857999"/>
            </a:xfrm>
            <a:prstGeom prst="rect">
              <a:avLst/>
            </a:prstGeom>
          </p:spPr>
        </p:pic>
        <p:sp>
          <p:nvSpPr>
            <p:cNvPr id="78" name="object 78"/>
            <p:cNvSpPr/>
            <p:nvPr/>
          </p:nvSpPr>
          <p:spPr>
            <a:xfrm>
              <a:off x="59485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9" name="object 79"/>
            <p:cNvPicPr/>
            <p:nvPr/>
          </p:nvPicPr>
          <p:blipFill>
            <a:blip r:embed="rId13" cstate="print"/>
            <a:stretch>
              <a:fillRect/>
            </a:stretch>
          </p:blipFill>
          <p:spPr>
            <a:xfrm>
              <a:off x="5948534" y="347287"/>
              <a:ext cx="9526" cy="6857999"/>
            </a:xfrm>
            <a:prstGeom prst="rect">
              <a:avLst/>
            </a:prstGeom>
          </p:spPr>
        </p:pic>
        <p:sp>
          <p:nvSpPr>
            <p:cNvPr id="80" name="object 80"/>
            <p:cNvSpPr/>
            <p:nvPr/>
          </p:nvSpPr>
          <p:spPr>
            <a:xfrm>
              <a:off x="6253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1" name="object 81"/>
            <p:cNvPicPr/>
            <p:nvPr/>
          </p:nvPicPr>
          <p:blipFill>
            <a:blip r:embed="rId14" cstate="print"/>
            <a:stretch>
              <a:fillRect/>
            </a:stretch>
          </p:blipFill>
          <p:spPr>
            <a:xfrm>
              <a:off x="6253335" y="347287"/>
              <a:ext cx="9526" cy="6857999"/>
            </a:xfrm>
            <a:prstGeom prst="rect">
              <a:avLst/>
            </a:prstGeom>
          </p:spPr>
        </p:pic>
        <p:sp>
          <p:nvSpPr>
            <p:cNvPr id="82" name="object 82"/>
            <p:cNvSpPr/>
            <p:nvPr/>
          </p:nvSpPr>
          <p:spPr>
            <a:xfrm>
              <a:off x="6558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3" name="object 83"/>
            <p:cNvPicPr/>
            <p:nvPr/>
          </p:nvPicPr>
          <p:blipFill>
            <a:blip r:embed="rId12" cstate="print"/>
            <a:stretch>
              <a:fillRect/>
            </a:stretch>
          </p:blipFill>
          <p:spPr>
            <a:xfrm>
              <a:off x="6558135" y="347287"/>
              <a:ext cx="9526" cy="6857999"/>
            </a:xfrm>
            <a:prstGeom prst="rect">
              <a:avLst/>
            </a:prstGeom>
          </p:spPr>
        </p:pic>
        <p:sp>
          <p:nvSpPr>
            <p:cNvPr id="84" name="object 84"/>
            <p:cNvSpPr/>
            <p:nvPr/>
          </p:nvSpPr>
          <p:spPr>
            <a:xfrm>
              <a:off x="68629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5" name="object 85"/>
            <p:cNvPicPr/>
            <p:nvPr/>
          </p:nvPicPr>
          <p:blipFill>
            <a:blip r:embed="rId13" cstate="print"/>
            <a:stretch>
              <a:fillRect/>
            </a:stretch>
          </p:blipFill>
          <p:spPr>
            <a:xfrm>
              <a:off x="6862934" y="347287"/>
              <a:ext cx="9526" cy="6857999"/>
            </a:xfrm>
            <a:prstGeom prst="rect">
              <a:avLst/>
            </a:prstGeom>
          </p:spPr>
        </p:pic>
        <p:sp>
          <p:nvSpPr>
            <p:cNvPr id="86" name="object 86"/>
            <p:cNvSpPr/>
            <p:nvPr/>
          </p:nvSpPr>
          <p:spPr>
            <a:xfrm>
              <a:off x="71677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7" name="object 87"/>
            <p:cNvPicPr/>
            <p:nvPr/>
          </p:nvPicPr>
          <p:blipFill>
            <a:blip r:embed="rId14" cstate="print"/>
            <a:stretch>
              <a:fillRect/>
            </a:stretch>
          </p:blipFill>
          <p:spPr>
            <a:xfrm>
              <a:off x="7167734" y="347287"/>
              <a:ext cx="9526" cy="6857999"/>
            </a:xfrm>
            <a:prstGeom prst="rect">
              <a:avLst/>
            </a:prstGeom>
          </p:spPr>
        </p:pic>
        <p:sp>
          <p:nvSpPr>
            <p:cNvPr id="88" name="object 88"/>
            <p:cNvSpPr/>
            <p:nvPr/>
          </p:nvSpPr>
          <p:spPr>
            <a:xfrm>
              <a:off x="74725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9" name="object 89"/>
            <p:cNvPicPr/>
            <p:nvPr/>
          </p:nvPicPr>
          <p:blipFill>
            <a:blip r:embed="rId12" cstate="print"/>
            <a:stretch>
              <a:fillRect/>
            </a:stretch>
          </p:blipFill>
          <p:spPr>
            <a:xfrm>
              <a:off x="7472534" y="347287"/>
              <a:ext cx="9526" cy="6857999"/>
            </a:xfrm>
            <a:prstGeom prst="rect">
              <a:avLst/>
            </a:prstGeom>
          </p:spPr>
        </p:pic>
        <p:sp>
          <p:nvSpPr>
            <p:cNvPr id="90" name="object 90"/>
            <p:cNvSpPr/>
            <p:nvPr/>
          </p:nvSpPr>
          <p:spPr>
            <a:xfrm>
              <a:off x="77773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1" name="object 91"/>
            <p:cNvPicPr/>
            <p:nvPr/>
          </p:nvPicPr>
          <p:blipFill>
            <a:blip r:embed="rId13" cstate="print"/>
            <a:stretch>
              <a:fillRect/>
            </a:stretch>
          </p:blipFill>
          <p:spPr>
            <a:xfrm>
              <a:off x="7777334" y="347287"/>
              <a:ext cx="9526" cy="6857999"/>
            </a:xfrm>
            <a:prstGeom prst="rect">
              <a:avLst/>
            </a:prstGeom>
          </p:spPr>
        </p:pic>
        <p:sp>
          <p:nvSpPr>
            <p:cNvPr id="92" name="object 92"/>
            <p:cNvSpPr/>
            <p:nvPr/>
          </p:nvSpPr>
          <p:spPr>
            <a:xfrm>
              <a:off x="80821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3" name="object 93"/>
            <p:cNvPicPr/>
            <p:nvPr/>
          </p:nvPicPr>
          <p:blipFill>
            <a:blip r:embed="rId14" cstate="print"/>
            <a:stretch>
              <a:fillRect/>
            </a:stretch>
          </p:blipFill>
          <p:spPr>
            <a:xfrm>
              <a:off x="8082134" y="347287"/>
              <a:ext cx="9526" cy="6857999"/>
            </a:xfrm>
            <a:prstGeom prst="rect">
              <a:avLst/>
            </a:prstGeom>
          </p:spPr>
        </p:pic>
        <p:sp>
          <p:nvSpPr>
            <p:cNvPr id="94" name="object 94"/>
            <p:cNvSpPr/>
            <p:nvPr/>
          </p:nvSpPr>
          <p:spPr>
            <a:xfrm>
              <a:off x="83869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5" name="object 95"/>
            <p:cNvPicPr/>
            <p:nvPr/>
          </p:nvPicPr>
          <p:blipFill>
            <a:blip r:embed="rId12" cstate="print"/>
            <a:stretch>
              <a:fillRect/>
            </a:stretch>
          </p:blipFill>
          <p:spPr>
            <a:xfrm>
              <a:off x="8386934" y="347287"/>
              <a:ext cx="9526" cy="6857999"/>
            </a:xfrm>
            <a:prstGeom prst="rect">
              <a:avLst/>
            </a:prstGeom>
          </p:spPr>
        </p:pic>
        <p:sp>
          <p:nvSpPr>
            <p:cNvPr id="96" name="object 96"/>
            <p:cNvSpPr/>
            <p:nvPr/>
          </p:nvSpPr>
          <p:spPr>
            <a:xfrm>
              <a:off x="86917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7" name="object 97"/>
            <p:cNvPicPr/>
            <p:nvPr/>
          </p:nvPicPr>
          <p:blipFill>
            <a:blip r:embed="rId13" cstate="print"/>
            <a:stretch>
              <a:fillRect/>
            </a:stretch>
          </p:blipFill>
          <p:spPr>
            <a:xfrm>
              <a:off x="8691734" y="347287"/>
              <a:ext cx="9526" cy="6857999"/>
            </a:xfrm>
            <a:prstGeom prst="rect">
              <a:avLst/>
            </a:prstGeom>
          </p:spPr>
        </p:pic>
        <p:sp>
          <p:nvSpPr>
            <p:cNvPr id="98" name="object 98"/>
            <p:cNvSpPr/>
            <p:nvPr/>
          </p:nvSpPr>
          <p:spPr>
            <a:xfrm>
              <a:off x="89965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9" name="object 99"/>
            <p:cNvPicPr/>
            <p:nvPr/>
          </p:nvPicPr>
          <p:blipFill>
            <a:blip r:embed="rId14" cstate="print"/>
            <a:stretch>
              <a:fillRect/>
            </a:stretch>
          </p:blipFill>
          <p:spPr>
            <a:xfrm>
              <a:off x="8996534" y="347287"/>
              <a:ext cx="9526" cy="6857999"/>
            </a:xfrm>
            <a:prstGeom prst="rect">
              <a:avLst/>
            </a:prstGeom>
          </p:spPr>
        </p:pic>
        <p:sp>
          <p:nvSpPr>
            <p:cNvPr id="100" name="object 100"/>
            <p:cNvSpPr/>
            <p:nvPr/>
          </p:nvSpPr>
          <p:spPr>
            <a:xfrm>
              <a:off x="9301334" y="347287"/>
              <a:ext cx="9525" cy="6858000"/>
            </a:xfrm>
            <a:custGeom>
              <a:avLst/>
              <a:gdLst/>
              <a:ahLst/>
              <a:cxnLst/>
              <a:rect l="l" t="t" r="r" b="b"/>
              <a:pathLst>
                <a:path w="9525" h="6858000">
                  <a:moveTo>
                    <a:pt x="9525" y="0"/>
                  </a:moveTo>
                  <a:lnTo>
                    <a:pt x="0" y="0"/>
                  </a:lnTo>
                  <a:lnTo>
                    <a:pt x="0" y="6857999"/>
                  </a:lnTo>
                  <a:lnTo>
                    <a:pt x="9525" y="6857999"/>
                  </a:lnTo>
                  <a:lnTo>
                    <a:pt x="9525" y="0"/>
                  </a:lnTo>
                  <a:close/>
                </a:path>
              </a:pathLst>
            </a:custGeom>
            <a:solidFill>
              <a:srgbClr val="FFFFFF"/>
            </a:solidFill>
          </p:spPr>
          <p:txBody>
            <a:bodyPr wrap="square" lIns="0" tIns="0" rIns="0" bIns="0" rtlCol="0"/>
            <a:lstStyle/>
            <a:p>
              <a:endParaRPr sz="1634"/>
            </a:p>
          </p:txBody>
        </p:sp>
        <p:pic>
          <p:nvPicPr>
            <p:cNvPr id="101" name="object 101"/>
            <p:cNvPicPr/>
            <p:nvPr/>
          </p:nvPicPr>
          <p:blipFill>
            <a:blip r:embed="rId15" cstate="print"/>
            <a:stretch>
              <a:fillRect/>
            </a:stretch>
          </p:blipFill>
          <p:spPr>
            <a:xfrm>
              <a:off x="9301334" y="347287"/>
              <a:ext cx="9525" cy="6857999"/>
            </a:xfrm>
            <a:prstGeom prst="rect">
              <a:avLst/>
            </a:prstGeom>
          </p:spPr>
        </p:pic>
        <p:sp>
          <p:nvSpPr>
            <p:cNvPr id="102" name="object 102"/>
            <p:cNvSpPr/>
            <p:nvPr/>
          </p:nvSpPr>
          <p:spPr>
            <a:xfrm>
              <a:off x="96061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103" name="object 103"/>
            <p:cNvPicPr/>
            <p:nvPr/>
          </p:nvPicPr>
          <p:blipFill>
            <a:blip r:embed="rId13" cstate="print"/>
            <a:stretch>
              <a:fillRect/>
            </a:stretch>
          </p:blipFill>
          <p:spPr>
            <a:xfrm>
              <a:off x="9606134" y="347287"/>
              <a:ext cx="9526" cy="6857999"/>
            </a:xfrm>
            <a:prstGeom prst="rect">
              <a:avLst/>
            </a:prstGeom>
          </p:spPr>
        </p:pic>
        <p:sp>
          <p:nvSpPr>
            <p:cNvPr id="105" name="object 105"/>
            <p:cNvSpPr/>
            <p:nvPr/>
          </p:nvSpPr>
          <p:spPr>
            <a:xfrm>
              <a:off x="9610895" y="347287"/>
              <a:ext cx="0" cy="2362200"/>
            </a:xfrm>
            <a:custGeom>
              <a:avLst/>
              <a:gdLst/>
              <a:ahLst/>
              <a:cxnLst/>
              <a:rect l="l" t="t" r="r" b="b"/>
              <a:pathLst>
                <a:path h="2362200">
                  <a:moveTo>
                    <a:pt x="0" y="0"/>
                  </a:moveTo>
                  <a:lnTo>
                    <a:pt x="0" y="2362199"/>
                  </a:lnTo>
                </a:path>
              </a:pathLst>
            </a:custGeom>
            <a:ln w="9524">
              <a:solidFill>
                <a:srgbClr val="00B2DE"/>
              </a:solidFill>
            </a:ln>
          </p:spPr>
          <p:txBody>
            <a:bodyPr wrap="square" lIns="0" tIns="0" rIns="0" bIns="0" rtlCol="0"/>
            <a:lstStyle/>
            <a:p>
              <a:endParaRPr sz="1634"/>
            </a:p>
          </p:txBody>
        </p:sp>
        <p:pic>
          <p:nvPicPr>
            <p:cNvPr id="106" name="object 106"/>
            <p:cNvPicPr/>
            <p:nvPr/>
          </p:nvPicPr>
          <p:blipFill>
            <a:blip r:embed="rId16" cstate="print"/>
            <a:stretch>
              <a:fillRect/>
            </a:stretch>
          </p:blipFill>
          <p:spPr>
            <a:xfrm>
              <a:off x="1382683" y="538480"/>
              <a:ext cx="7926185" cy="922712"/>
            </a:xfrm>
            <a:prstGeom prst="rect">
              <a:avLst/>
            </a:prstGeom>
          </p:spPr>
        </p:pic>
        <p:pic>
          <p:nvPicPr>
            <p:cNvPr id="110" name="object 110"/>
            <p:cNvPicPr/>
            <p:nvPr/>
          </p:nvPicPr>
          <p:blipFill>
            <a:blip r:embed="rId17" cstate="print"/>
            <a:stretch>
              <a:fillRect/>
            </a:stretch>
          </p:blipFill>
          <p:spPr>
            <a:xfrm>
              <a:off x="1615108" y="1884535"/>
              <a:ext cx="7250111" cy="5429248"/>
            </a:xfrm>
            <a:prstGeom prst="rect">
              <a:avLst/>
            </a:prstGeom>
          </p:spPr>
        </p:pic>
      </p:grpSp>
      <p:sp>
        <p:nvSpPr>
          <p:cNvPr id="114" name="object 112">
            <a:extLst>
              <a:ext uri="{FF2B5EF4-FFF2-40B4-BE49-F238E27FC236}">
                <a16:creationId xmlns:a16="http://schemas.microsoft.com/office/drawing/2014/main" id="{BDEAA3E5-1E5C-41A9-8173-906CE6C2E888}"/>
              </a:ext>
            </a:extLst>
          </p:cNvPr>
          <p:cNvSpPr txBox="1">
            <a:spLocks noGrp="1"/>
          </p:cNvSpPr>
          <p:nvPr>
            <p:ph type="title"/>
          </p:nvPr>
        </p:nvSpPr>
        <p:spPr>
          <a:xfrm>
            <a:off x="1546761" y="537144"/>
            <a:ext cx="6563509" cy="565636"/>
          </a:xfrm>
          <a:prstGeom prst="rect">
            <a:avLst/>
          </a:prstGeom>
        </p:spPr>
        <p:txBody>
          <a:bodyPr vert="horz" wrap="square" lIns="0" tIns="11526" rIns="0" bIns="0" rtlCol="0" anchor="ctr">
            <a:spAutoFit/>
          </a:bodyPr>
          <a:lstStyle/>
          <a:p>
            <a:pPr marL="11527">
              <a:lnSpc>
                <a:spcPct val="100000"/>
              </a:lnSpc>
              <a:spcBef>
                <a:spcPts val="91"/>
              </a:spcBef>
            </a:pPr>
            <a:r>
              <a:rPr sz="3600" spc="-522"/>
              <a:t>C</a:t>
            </a:r>
            <a:r>
              <a:rPr sz="3600" spc="-404"/>
              <a:t>e</a:t>
            </a:r>
            <a:r>
              <a:rPr sz="3600" spc="-204"/>
              <a:t>l</a:t>
            </a:r>
            <a:r>
              <a:rPr sz="3600" spc="-200"/>
              <a:t>l </a:t>
            </a:r>
            <a:r>
              <a:rPr sz="3600" spc="-522"/>
              <a:t>B</a:t>
            </a:r>
            <a:r>
              <a:rPr sz="3600" spc="-431"/>
              <a:t>iom</a:t>
            </a:r>
            <a:r>
              <a:rPr sz="3600" spc="-404"/>
              <a:t>ass</a:t>
            </a:r>
            <a:r>
              <a:rPr sz="3600" spc="-245"/>
              <a:t>-t</a:t>
            </a:r>
            <a:r>
              <a:rPr sz="3600" spc="-439"/>
              <a:t>o</a:t>
            </a:r>
            <a:r>
              <a:rPr sz="3600" spc="-245"/>
              <a:t>-</a:t>
            </a:r>
            <a:r>
              <a:rPr sz="3600" spc="-481"/>
              <a:t>E</a:t>
            </a:r>
            <a:r>
              <a:rPr sz="3600" spc="-245"/>
              <a:t>t</a:t>
            </a:r>
            <a:r>
              <a:rPr sz="3600" spc="-422"/>
              <a:t>ha</a:t>
            </a:r>
            <a:r>
              <a:rPr sz="3600" spc="-363"/>
              <a:t>nol</a:t>
            </a:r>
            <a:r>
              <a:rPr sz="3600" spc="-200"/>
              <a:t> </a:t>
            </a:r>
            <a:r>
              <a:rPr sz="3600" spc="-481"/>
              <a:t>P</a:t>
            </a:r>
            <a:r>
              <a:rPr sz="3600" spc="-286"/>
              <a:t>r</a:t>
            </a:r>
            <a:r>
              <a:rPr sz="3600" spc="-408"/>
              <a:t>ocess</a:t>
            </a:r>
            <a:endParaRPr sz="3600" spc="-408"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668258" y="492367"/>
            <a:ext cx="7668438" cy="688747"/>
          </a:xfrm>
          <a:prstGeom prst="rect">
            <a:avLst/>
          </a:prstGeom>
        </p:spPr>
        <p:txBody>
          <a:bodyPr vert="horz" wrap="square" lIns="0" tIns="11526" rIns="0" bIns="0" rtlCol="0" anchor="ctr">
            <a:spAutoFit/>
          </a:bodyPr>
          <a:lstStyle/>
          <a:p>
            <a:pPr marL="11527">
              <a:lnSpc>
                <a:spcPct val="100000"/>
              </a:lnSpc>
              <a:spcBef>
                <a:spcPts val="91"/>
              </a:spcBef>
            </a:pPr>
            <a:r>
              <a:rPr lang="it-IT" spc="-404" dirty="0"/>
              <a:t>Produzione di etanolo di 2° generazione</a:t>
            </a:r>
            <a:endParaRPr spc="-368" dirty="0"/>
          </a:p>
        </p:txBody>
      </p:sp>
      <p:sp>
        <p:nvSpPr>
          <p:cNvPr id="126" name="object 126"/>
          <p:cNvSpPr txBox="1"/>
          <p:nvPr/>
        </p:nvSpPr>
        <p:spPr>
          <a:xfrm>
            <a:off x="2246609" y="1360091"/>
            <a:ext cx="7299447" cy="2191959"/>
          </a:xfrm>
          <a:prstGeom prst="rect">
            <a:avLst/>
          </a:prstGeom>
        </p:spPr>
        <p:txBody>
          <a:bodyPr vert="horz" wrap="square" lIns="0" tIns="16713" rIns="0" bIns="0" rtlCol="0">
            <a:spAutoFit/>
          </a:bodyPr>
          <a:lstStyle/>
          <a:p>
            <a:pPr marL="362509" indent="-316979">
              <a:spcBef>
                <a:spcPts val="132"/>
              </a:spcBef>
              <a:buClr>
                <a:srgbClr val="00A3D6"/>
              </a:buClr>
              <a:buSzPct val="105357"/>
              <a:buFont typeface="Wingdings"/>
              <a:buChar char=""/>
              <a:tabLst>
                <a:tab pos="363085" algn="l"/>
              </a:tabLst>
            </a:pPr>
            <a:r>
              <a:rPr sz="2541" b="1" spc="-200" dirty="0" err="1">
                <a:latin typeface="Arial"/>
                <a:cs typeface="Arial"/>
              </a:rPr>
              <a:t>Idrolis</a:t>
            </a:r>
            <a:r>
              <a:rPr sz="2541" b="1" spc="-127" dirty="0" err="1">
                <a:latin typeface="Arial"/>
                <a:cs typeface="Arial"/>
              </a:rPr>
              <a:t>i</a:t>
            </a:r>
            <a:r>
              <a:rPr sz="2541" b="1" spc="-127" dirty="0">
                <a:latin typeface="Arial"/>
                <a:cs typeface="Arial"/>
              </a:rPr>
              <a:t> </a:t>
            </a:r>
            <a:r>
              <a:rPr sz="2541" b="1" spc="-259" dirty="0" err="1">
                <a:latin typeface="Arial"/>
                <a:cs typeface="Arial"/>
              </a:rPr>
              <a:t>ac</a:t>
            </a:r>
            <a:r>
              <a:rPr sz="2541" b="1" spc="-208" dirty="0" err="1">
                <a:latin typeface="Arial"/>
                <a:cs typeface="Arial"/>
              </a:rPr>
              <a:t>id</a:t>
            </a:r>
            <a:r>
              <a:rPr sz="2541" b="1" spc="-254" dirty="0" err="1">
                <a:latin typeface="Arial"/>
                <a:cs typeface="Arial"/>
              </a:rPr>
              <a:t>a</a:t>
            </a:r>
            <a:r>
              <a:rPr sz="2178" b="1" spc="-132" dirty="0">
                <a:latin typeface="Arial"/>
                <a:cs typeface="Arial"/>
              </a:rPr>
              <a:t>:</a:t>
            </a:r>
            <a:endParaRPr sz="2178" dirty="0">
              <a:latin typeface="Arial"/>
              <a:cs typeface="Arial"/>
            </a:endParaRPr>
          </a:p>
          <a:p>
            <a:pPr marL="361356">
              <a:spcBef>
                <a:spcPts val="190"/>
              </a:spcBef>
            </a:pPr>
            <a:r>
              <a:rPr lang="it-IT" sz="2178" b="1" spc="-222" dirty="0">
                <a:latin typeface="Arial"/>
                <a:cs typeface="Arial"/>
              </a:rPr>
              <a:t>2 ore in soluzione con H2SO4 al 10%: Idrolisi dell'emicellulosa</a:t>
            </a:r>
          </a:p>
          <a:p>
            <a:pPr marL="361356">
              <a:spcBef>
                <a:spcPts val="190"/>
              </a:spcBef>
            </a:pPr>
            <a:endParaRPr lang="it-IT" sz="2904" dirty="0">
              <a:latin typeface="Arial"/>
              <a:cs typeface="Arial"/>
            </a:endParaRPr>
          </a:p>
          <a:p>
            <a:pPr marL="356746" marR="27664" indent="4034">
              <a:lnSpc>
                <a:spcPts val="2378"/>
              </a:lnSpc>
              <a:tabLst>
                <a:tab pos="5941345" algn="l"/>
              </a:tabLst>
            </a:pPr>
            <a:r>
              <a:rPr lang="it-IT" sz="2178" b="1" spc="-182" dirty="0">
                <a:latin typeface="Arial"/>
                <a:cs typeface="Arial"/>
              </a:rPr>
              <a:t>lignina + cellulosa in soluzione acida al 30%                70%: Rottura della struttura cristallina della cellulosa</a:t>
            </a:r>
            <a:endParaRPr sz="2632" dirty="0">
              <a:latin typeface="Arial"/>
              <a:cs typeface="Arial"/>
            </a:endParaRPr>
          </a:p>
          <a:p>
            <a:pPr marL="361356"/>
            <a:r>
              <a:rPr lang="it-IT" sz="2178" b="1" spc="-231" dirty="0">
                <a:latin typeface="Arial"/>
                <a:cs typeface="Arial"/>
              </a:rPr>
              <a:t>sospensione</a:t>
            </a:r>
            <a:r>
              <a:rPr sz="2178" b="1" spc="-132" dirty="0">
                <a:latin typeface="Arial"/>
                <a:cs typeface="Arial"/>
              </a:rPr>
              <a:t>:</a:t>
            </a:r>
            <a:r>
              <a:rPr sz="2178" b="1" spc="-109" dirty="0">
                <a:latin typeface="Arial"/>
                <a:cs typeface="Arial"/>
              </a:rPr>
              <a:t> </a:t>
            </a:r>
            <a:r>
              <a:rPr sz="2178" b="1" spc="-113" dirty="0">
                <a:latin typeface="Arial"/>
                <a:cs typeface="Arial"/>
              </a:rPr>
              <a:t>i</a:t>
            </a:r>
            <a:r>
              <a:rPr sz="2178" b="1" spc="-241" dirty="0">
                <a:latin typeface="Arial"/>
                <a:cs typeface="Arial"/>
              </a:rPr>
              <a:t>n</a:t>
            </a:r>
            <a:r>
              <a:rPr sz="2178" b="1" spc="-109" dirty="0">
                <a:latin typeface="Arial"/>
                <a:cs typeface="Arial"/>
              </a:rPr>
              <a:t> </a:t>
            </a:r>
            <a:r>
              <a:rPr sz="2178" b="1" spc="-290" dirty="0">
                <a:latin typeface="Arial"/>
                <a:cs typeface="Arial"/>
              </a:rPr>
              <a:t>H</a:t>
            </a:r>
            <a:r>
              <a:rPr sz="2178" b="1" spc="-224" baseline="-20833" dirty="0">
                <a:latin typeface="Arial"/>
                <a:cs typeface="Arial"/>
              </a:rPr>
              <a:t>2</a:t>
            </a:r>
            <a:r>
              <a:rPr sz="2178" b="1" spc="-309" dirty="0">
                <a:latin typeface="Arial"/>
                <a:cs typeface="Arial"/>
              </a:rPr>
              <a:t>O</a:t>
            </a:r>
            <a:r>
              <a:rPr sz="2178" b="1" spc="-109" dirty="0">
                <a:latin typeface="Arial"/>
                <a:cs typeface="Arial"/>
              </a:rPr>
              <a:t> </a:t>
            </a:r>
            <a:r>
              <a:rPr sz="2178" b="1" spc="-222" dirty="0">
                <a:latin typeface="Arial"/>
                <a:cs typeface="Arial"/>
              </a:rPr>
              <a:t>a</a:t>
            </a:r>
            <a:r>
              <a:rPr sz="2178" b="1" spc="-109" dirty="0">
                <a:latin typeface="Arial"/>
                <a:cs typeface="Arial"/>
              </a:rPr>
              <a:t> </a:t>
            </a:r>
            <a:r>
              <a:rPr sz="2178" b="1" spc="-222" dirty="0">
                <a:latin typeface="Arial"/>
                <a:cs typeface="Arial"/>
              </a:rPr>
              <a:t>100</a:t>
            </a:r>
            <a:r>
              <a:rPr sz="2178" b="1" dirty="0">
                <a:latin typeface="Arial"/>
                <a:cs typeface="Arial"/>
              </a:rPr>
              <a:t>°</a:t>
            </a:r>
            <a:r>
              <a:rPr sz="2178" b="1" spc="-286" dirty="0">
                <a:latin typeface="Arial"/>
                <a:cs typeface="Arial"/>
              </a:rPr>
              <a:t>C</a:t>
            </a:r>
            <a:r>
              <a:rPr sz="2178" b="1" spc="-109" dirty="0">
                <a:latin typeface="Arial"/>
                <a:cs typeface="Arial"/>
              </a:rPr>
              <a:t> </a:t>
            </a:r>
            <a:r>
              <a:rPr lang="it-IT" sz="2178" b="1" spc="-231" dirty="0">
                <a:latin typeface="Arial"/>
                <a:cs typeface="Arial"/>
              </a:rPr>
              <a:t>per</a:t>
            </a:r>
            <a:r>
              <a:rPr sz="2178" b="1" spc="-109" dirty="0">
                <a:latin typeface="Arial"/>
                <a:cs typeface="Arial"/>
              </a:rPr>
              <a:t> </a:t>
            </a:r>
            <a:r>
              <a:rPr sz="2178" b="1" spc="-222" dirty="0">
                <a:latin typeface="Arial"/>
                <a:cs typeface="Arial"/>
              </a:rPr>
              <a:t>2</a:t>
            </a:r>
            <a:r>
              <a:rPr sz="2178" b="1" spc="-109" dirty="0">
                <a:latin typeface="Arial"/>
                <a:cs typeface="Arial"/>
              </a:rPr>
              <a:t> </a:t>
            </a:r>
            <a:r>
              <a:rPr sz="2178" b="1" spc="-241" dirty="0">
                <a:latin typeface="Arial"/>
                <a:cs typeface="Arial"/>
              </a:rPr>
              <a:t>h</a:t>
            </a:r>
            <a:endParaRPr sz="2178" dirty="0">
              <a:latin typeface="Arial"/>
              <a:cs typeface="Arial"/>
            </a:endParaRPr>
          </a:p>
        </p:txBody>
      </p:sp>
      <p:sp>
        <p:nvSpPr>
          <p:cNvPr id="127" name="object 127"/>
          <p:cNvSpPr txBox="1"/>
          <p:nvPr/>
        </p:nvSpPr>
        <p:spPr>
          <a:xfrm>
            <a:off x="2590048" y="4304178"/>
            <a:ext cx="3892924" cy="346795"/>
          </a:xfrm>
          <a:prstGeom prst="rect">
            <a:avLst/>
          </a:prstGeom>
        </p:spPr>
        <p:txBody>
          <a:bodyPr vert="horz" wrap="square" lIns="0" tIns="11526" rIns="0" bIns="0" rtlCol="0">
            <a:spAutoFit/>
          </a:bodyPr>
          <a:lstStyle/>
          <a:p>
            <a:pPr marL="11527">
              <a:spcBef>
                <a:spcPts val="91"/>
              </a:spcBef>
            </a:pPr>
            <a:r>
              <a:rPr lang="en-US" sz="2178" b="1" spc="-222" dirty="0" err="1">
                <a:latin typeface="Arial"/>
                <a:cs typeface="Arial"/>
              </a:rPr>
              <a:t>soluzione</a:t>
            </a:r>
            <a:r>
              <a:rPr lang="en-US" sz="2178" b="1" spc="-222" dirty="0">
                <a:latin typeface="Arial"/>
                <a:cs typeface="Arial"/>
              </a:rPr>
              <a:t>: </a:t>
            </a:r>
            <a:r>
              <a:rPr lang="en-US" sz="2178" b="1" spc="-222" dirty="0" err="1">
                <a:latin typeface="Arial"/>
                <a:cs typeface="Arial"/>
              </a:rPr>
              <a:t>neutralizzato</a:t>
            </a:r>
            <a:r>
              <a:rPr lang="en-US" sz="2178" b="1" spc="-222" dirty="0">
                <a:latin typeface="Arial"/>
                <a:cs typeface="Arial"/>
              </a:rPr>
              <a:t> con Na (OH)</a:t>
            </a:r>
            <a:endParaRPr sz="2178" dirty="0">
              <a:latin typeface="Arial"/>
              <a:cs typeface="Arial"/>
            </a:endParaRPr>
          </a:p>
        </p:txBody>
      </p:sp>
      <p:sp>
        <p:nvSpPr>
          <p:cNvPr id="128" name="object 128"/>
          <p:cNvSpPr txBox="1"/>
          <p:nvPr/>
        </p:nvSpPr>
        <p:spPr>
          <a:xfrm>
            <a:off x="7090431" y="4304178"/>
            <a:ext cx="3126995" cy="346795"/>
          </a:xfrm>
          <a:prstGeom prst="rect">
            <a:avLst/>
          </a:prstGeom>
        </p:spPr>
        <p:txBody>
          <a:bodyPr vert="horz" wrap="square" lIns="0" tIns="11526" rIns="0" bIns="0" rtlCol="0">
            <a:spAutoFit/>
          </a:bodyPr>
          <a:lstStyle/>
          <a:p>
            <a:pPr marL="11527">
              <a:spcBef>
                <a:spcPts val="91"/>
              </a:spcBef>
            </a:pPr>
            <a:r>
              <a:rPr lang="it-IT" sz="2178" b="1" spc="-136" dirty="0">
                <a:latin typeface="Arial"/>
                <a:cs typeface="Arial"/>
              </a:rPr>
              <a:t>Formazione di idrati di</a:t>
            </a:r>
            <a:endParaRPr sz="2178" dirty="0">
              <a:latin typeface="Arial"/>
              <a:cs typeface="Arial"/>
            </a:endParaRPr>
          </a:p>
        </p:txBody>
      </p:sp>
      <p:sp>
        <p:nvSpPr>
          <p:cNvPr id="129" name="object 129"/>
          <p:cNvSpPr txBox="1"/>
          <p:nvPr/>
        </p:nvSpPr>
        <p:spPr>
          <a:xfrm>
            <a:off x="2274695" y="4595095"/>
            <a:ext cx="4972338" cy="1777186"/>
          </a:xfrm>
          <a:prstGeom prst="rect">
            <a:avLst/>
          </a:prstGeom>
        </p:spPr>
        <p:txBody>
          <a:bodyPr vert="horz" wrap="square" lIns="0" tIns="11526" rIns="0" bIns="0" rtlCol="0">
            <a:spAutoFit/>
          </a:bodyPr>
          <a:lstStyle/>
          <a:p>
            <a:pPr marL="322166">
              <a:spcBef>
                <a:spcPts val="91"/>
              </a:spcBef>
            </a:pPr>
            <a:r>
              <a:rPr lang="it-IT" sz="2178" b="1" spc="-227" dirty="0">
                <a:latin typeface="Arial"/>
                <a:cs typeface="Arial"/>
              </a:rPr>
              <a:t>Gesso</a:t>
            </a:r>
          </a:p>
          <a:p>
            <a:pPr marL="322166">
              <a:spcBef>
                <a:spcPts val="91"/>
              </a:spcBef>
            </a:pPr>
            <a:r>
              <a:rPr lang="it-IT" sz="2178" b="1" spc="-227" dirty="0">
                <a:latin typeface="Arial"/>
                <a:cs typeface="Arial"/>
              </a:rPr>
              <a:t>EFFICIENZA:</a:t>
            </a:r>
          </a:p>
          <a:p>
            <a:pPr marL="322166">
              <a:spcBef>
                <a:spcPts val="91"/>
              </a:spcBef>
            </a:pPr>
            <a:r>
              <a:rPr lang="it-IT" sz="2178" b="1" spc="-222" dirty="0">
                <a:latin typeface="Arial"/>
                <a:cs typeface="Arial"/>
              </a:rPr>
              <a:t>emicellulosa</a:t>
            </a:r>
            <a:r>
              <a:rPr sz="2178" b="1" spc="-231" dirty="0">
                <a:latin typeface="Arial"/>
                <a:cs typeface="Arial"/>
              </a:rPr>
              <a:t>=</a:t>
            </a:r>
            <a:r>
              <a:rPr sz="2178" b="1" spc="-109" dirty="0">
                <a:latin typeface="Arial"/>
                <a:cs typeface="Arial"/>
              </a:rPr>
              <a:t> </a:t>
            </a:r>
            <a:r>
              <a:rPr sz="2178" b="1" spc="-222" dirty="0">
                <a:latin typeface="Arial"/>
                <a:cs typeface="Arial"/>
              </a:rPr>
              <a:t>90</a:t>
            </a:r>
            <a:r>
              <a:rPr sz="2178" b="1" spc="-109" dirty="0">
                <a:latin typeface="Arial"/>
                <a:cs typeface="Arial"/>
              </a:rPr>
              <a:t> </a:t>
            </a:r>
            <a:r>
              <a:rPr sz="2178" b="1" spc="-222" dirty="0">
                <a:latin typeface="Arial"/>
                <a:cs typeface="Arial"/>
              </a:rPr>
              <a:t>–</a:t>
            </a:r>
            <a:r>
              <a:rPr sz="2178" b="1" spc="-109" dirty="0">
                <a:latin typeface="Arial"/>
                <a:cs typeface="Arial"/>
              </a:rPr>
              <a:t> </a:t>
            </a:r>
            <a:r>
              <a:rPr sz="2178" b="1" spc="-222" dirty="0">
                <a:latin typeface="Arial"/>
                <a:cs typeface="Arial"/>
              </a:rPr>
              <a:t>96</a:t>
            </a:r>
            <a:r>
              <a:rPr sz="2178" b="1" spc="-109" dirty="0">
                <a:latin typeface="Arial"/>
                <a:cs typeface="Arial"/>
              </a:rPr>
              <a:t> </a:t>
            </a:r>
            <a:r>
              <a:rPr sz="2178" b="1" spc="-349" dirty="0">
                <a:latin typeface="Arial"/>
                <a:cs typeface="Arial"/>
              </a:rPr>
              <a:t>%</a:t>
            </a:r>
            <a:endParaRPr sz="2178" dirty="0">
              <a:latin typeface="Arial"/>
              <a:cs typeface="Arial"/>
            </a:endParaRPr>
          </a:p>
          <a:p>
            <a:pPr marL="957277">
              <a:spcBef>
                <a:spcPts val="290"/>
              </a:spcBef>
            </a:pPr>
            <a:r>
              <a:rPr lang="it-IT" sz="2178" b="1" spc="-222" dirty="0">
                <a:latin typeface="Arial"/>
                <a:cs typeface="Arial"/>
              </a:rPr>
              <a:t>cellulosa</a:t>
            </a:r>
            <a:r>
              <a:rPr sz="2178" b="1" spc="-109" dirty="0">
                <a:latin typeface="Arial"/>
                <a:cs typeface="Arial"/>
              </a:rPr>
              <a:t> </a:t>
            </a:r>
            <a:r>
              <a:rPr sz="2178" b="1" spc="-231" dirty="0">
                <a:latin typeface="Arial"/>
                <a:cs typeface="Arial"/>
              </a:rPr>
              <a:t>=</a:t>
            </a:r>
            <a:r>
              <a:rPr sz="2178" b="1" spc="-109" dirty="0">
                <a:latin typeface="Arial"/>
                <a:cs typeface="Arial"/>
              </a:rPr>
              <a:t> </a:t>
            </a:r>
            <a:r>
              <a:rPr sz="2178" b="1" spc="-222" dirty="0">
                <a:latin typeface="Arial"/>
                <a:cs typeface="Arial"/>
              </a:rPr>
              <a:t>79</a:t>
            </a:r>
            <a:r>
              <a:rPr sz="2178" b="1" spc="-109" dirty="0">
                <a:latin typeface="Arial"/>
                <a:cs typeface="Arial"/>
              </a:rPr>
              <a:t> </a:t>
            </a:r>
            <a:r>
              <a:rPr sz="2178" b="1" spc="-222" dirty="0">
                <a:latin typeface="Arial"/>
                <a:cs typeface="Arial"/>
              </a:rPr>
              <a:t>–</a:t>
            </a:r>
            <a:r>
              <a:rPr sz="2178" b="1" spc="-109" dirty="0">
                <a:latin typeface="Arial"/>
                <a:cs typeface="Arial"/>
              </a:rPr>
              <a:t> </a:t>
            </a:r>
            <a:r>
              <a:rPr sz="2178" b="1" spc="-222" dirty="0">
                <a:latin typeface="Arial"/>
                <a:cs typeface="Arial"/>
              </a:rPr>
              <a:t>90</a:t>
            </a:r>
            <a:r>
              <a:rPr sz="2178" b="1" spc="-109" dirty="0">
                <a:latin typeface="Arial"/>
                <a:cs typeface="Arial"/>
              </a:rPr>
              <a:t> </a:t>
            </a:r>
            <a:r>
              <a:rPr sz="2178" b="1" spc="-349" dirty="0">
                <a:latin typeface="Arial"/>
                <a:cs typeface="Arial"/>
              </a:rPr>
              <a:t>%</a:t>
            </a:r>
            <a:endParaRPr sz="2178" dirty="0">
              <a:latin typeface="Arial"/>
              <a:cs typeface="Arial"/>
            </a:endParaRPr>
          </a:p>
          <a:p>
            <a:pPr marL="957277">
              <a:spcBef>
                <a:spcPts val="200"/>
              </a:spcBef>
            </a:pPr>
            <a:r>
              <a:rPr lang="it-IT" sz="2178" b="1" spc="-185" dirty="0">
                <a:latin typeface="Arial"/>
                <a:cs typeface="Arial"/>
              </a:rPr>
              <a:t>lignina = Residuo solido di processo</a:t>
            </a:r>
            <a:endParaRPr sz="2178" dirty="0">
              <a:latin typeface="Arial"/>
              <a:cs typeface="Arial"/>
            </a:endParaRPr>
          </a:p>
        </p:txBody>
      </p:sp>
      <p:grpSp>
        <p:nvGrpSpPr>
          <p:cNvPr id="130" name="object 130"/>
          <p:cNvGrpSpPr/>
          <p:nvPr/>
        </p:nvGrpSpPr>
        <p:grpSpPr>
          <a:xfrm>
            <a:off x="6520890" y="2572694"/>
            <a:ext cx="1544491" cy="2014177"/>
            <a:chOff x="5842172" y="2871412"/>
            <a:chExt cx="1701800" cy="2219325"/>
          </a:xfrm>
        </p:grpSpPr>
        <p:sp>
          <p:nvSpPr>
            <p:cNvPr id="131" name="object 131"/>
            <p:cNvSpPr/>
            <p:nvPr/>
          </p:nvSpPr>
          <p:spPr>
            <a:xfrm>
              <a:off x="7034385" y="2877762"/>
              <a:ext cx="503555" cy="287655"/>
            </a:xfrm>
            <a:custGeom>
              <a:avLst/>
              <a:gdLst/>
              <a:ahLst/>
              <a:cxnLst/>
              <a:rect l="l" t="t" r="r" b="b"/>
              <a:pathLst>
                <a:path w="503554" h="287655">
                  <a:moveTo>
                    <a:pt x="377428" y="0"/>
                  </a:moveTo>
                  <a:lnTo>
                    <a:pt x="377428" y="71835"/>
                  </a:lnTo>
                  <a:lnTo>
                    <a:pt x="0" y="71835"/>
                  </a:lnTo>
                  <a:lnTo>
                    <a:pt x="0" y="215503"/>
                  </a:lnTo>
                  <a:lnTo>
                    <a:pt x="377428" y="215503"/>
                  </a:lnTo>
                  <a:lnTo>
                    <a:pt x="377428" y="287337"/>
                  </a:lnTo>
                  <a:lnTo>
                    <a:pt x="503236" y="143668"/>
                  </a:lnTo>
                  <a:lnTo>
                    <a:pt x="377428" y="0"/>
                  </a:lnTo>
                  <a:close/>
                </a:path>
              </a:pathLst>
            </a:custGeom>
            <a:solidFill>
              <a:srgbClr val="DB795B"/>
            </a:solidFill>
          </p:spPr>
          <p:txBody>
            <a:bodyPr wrap="square" lIns="0" tIns="0" rIns="0" bIns="0" rtlCol="0"/>
            <a:lstStyle/>
            <a:p>
              <a:endParaRPr sz="1634"/>
            </a:p>
          </p:txBody>
        </p:sp>
        <p:sp>
          <p:nvSpPr>
            <p:cNvPr id="132" name="object 132"/>
            <p:cNvSpPr/>
            <p:nvPr/>
          </p:nvSpPr>
          <p:spPr>
            <a:xfrm>
              <a:off x="7034385" y="2877762"/>
              <a:ext cx="503555" cy="287655"/>
            </a:xfrm>
            <a:custGeom>
              <a:avLst/>
              <a:gdLst/>
              <a:ahLst/>
              <a:cxnLst/>
              <a:rect l="l" t="t" r="r" b="b"/>
              <a:pathLst>
                <a:path w="503554" h="287655">
                  <a:moveTo>
                    <a:pt x="0" y="71835"/>
                  </a:moveTo>
                  <a:lnTo>
                    <a:pt x="377428" y="71835"/>
                  </a:lnTo>
                  <a:lnTo>
                    <a:pt x="377428" y="0"/>
                  </a:lnTo>
                  <a:lnTo>
                    <a:pt x="503236" y="143669"/>
                  </a:lnTo>
                  <a:lnTo>
                    <a:pt x="377428" y="287337"/>
                  </a:lnTo>
                  <a:lnTo>
                    <a:pt x="377428" y="215503"/>
                  </a:lnTo>
                  <a:lnTo>
                    <a:pt x="0" y="215503"/>
                  </a:lnTo>
                  <a:lnTo>
                    <a:pt x="0" y="71835"/>
                  </a:lnTo>
                  <a:close/>
                </a:path>
              </a:pathLst>
            </a:custGeom>
            <a:ln w="12699">
              <a:solidFill>
                <a:srgbClr val="FFFB00"/>
              </a:solidFill>
            </a:ln>
          </p:spPr>
          <p:txBody>
            <a:bodyPr wrap="square" lIns="0" tIns="0" rIns="0" bIns="0" rtlCol="0"/>
            <a:lstStyle/>
            <a:p>
              <a:endParaRPr sz="1634"/>
            </a:p>
          </p:txBody>
        </p:sp>
        <p:sp>
          <p:nvSpPr>
            <p:cNvPr id="133" name="object 133"/>
            <p:cNvSpPr/>
            <p:nvPr/>
          </p:nvSpPr>
          <p:spPr>
            <a:xfrm>
              <a:off x="5848522" y="4797050"/>
              <a:ext cx="503555" cy="287655"/>
            </a:xfrm>
            <a:custGeom>
              <a:avLst/>
              <a:gdLst/>
              <a:ahLst/>
              <a:cxnLst/>
              <a:rect l="l" t="t" r="r" b="b"/>
              <a:pathLst>
                <a:path w="503554" h="287654">
                  <a:moveTo>
                    <a:pt x="377426" y="0"/>
                  </a:moveTo>
                  <a:lnTo>
                    <a:pt x="377426" y="71835"/>
                  </a:lnTo>
                  <a:lnTo>
                    <a:pt x="0" y="71835"/>
                  </a:lnTo>
                  <a:lnTo>
                    <a:pt x="0" y="215503"/>
                  </a:lnTo>
                  <a:lnTo>
                    <a:pt x="377426" y="215503"/>
                  </a:lnTo>
                  <a:lnTo>
                    <a:pt x="377426" y="287337"/>
                  </a:lnTo>
                  <a:lnTo>
                    <a:pt x="503237" y="143670"/>
                  </a:lnTo>
                  <a:lnTo>
                    <a:pt x="377426" y="0"/>
                  </a:lnTo>
                  <a:close/>
                </a:path>
              </a:pathLst>
            </a:custGeom>
            <a:solidFill>
              <a:srgbClr val="DB795B"/>
            </a:solidFill>
          </p:spPr>
          <p:txBody>
            <a:bodyPr wrap="square" lIns="0" tIns="0" rIns="0" bIns="0" rtlCol="0"/>
            <a:lstStyle/>
            <a:p>
              <a:endParaRPr sz="1634"/>
            </a:p>
          </p:txBody>
        </p:sp>
        <p:sp>
          <p:nvSpPr>
            <p:cNvPr id="134" name="object 134"/>
            <p:cNvSpPr/>
            <p:nvPr/>
          </p:nvSpPr>
          <p:spPr>
            <a:xfrm>
              <a:off x="5848522" y="4797050"/>
              <a:ext cx="503555" cy="287655"/>
            </a:xfrm>
            <a:custGeom>
              <a:avLst/>
              <a:gdLst/>
              <a:ahLst/>
              <a:cxnLst/>
              <a:rect l="l" t="t" r="r" b="b"/>
              <a:pathLst>
                <a:path w="503554" h="287654">
                  <a:moveTo>
                    <a:pt x="0" y="71833"/>
                  </a:moveTo>
                  <a:lnTo>
                    <a:pt x="377426" y="71833"/>
                  </a:lnTo>
                  <a:lnTo>
                    <a:pt x="377426" y="0"/>
                  </a:lnTo>
                  <a:lnTo>
                    <a:pt x="503237" y="143668"/>
                  </a:lnTo>
                  <a:lnTo>
                    <a:pt x="377426" y="287336"/>
                  </a:lnTo>
                  <a:lnTo>
                    <a:pt x="377426" y="215502"/>
                  </a:lnTo>
                  <a:lnTo>
                    <a:pt x="0" y="215502"/>
                  </a:lnTo>
                  <a:lnTo>
                    <a:pt x="0" y="71833"/>
                  </a:lnTo>
                  <a:close/>
                </a:path>
              </a:pathLst>
            </a:custGeom>
            <a:ln w="12699">
              <a:solidFill>
                <a:srgbClr val="FFFB00"/>
              </a:solidFill>
            </a:ln>
          </p:spPr>
          <p:txBody>
            <a:bodyPr wrap="square" lIns="0" tIns="0" rIns="0" bIns="0" rtlCol="0"/>
            <a:lstStyle/>
            <a:p>
              <a:endParaRPr sz="1634"/>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object 120"/>
          <p:cNvSpPr txBox="1"/>
          <p:nvPr/>
        </p:nvSpPr>
        <p:spPr>
          <a:xfrm>
            <a:off x="2274696" y="1253351"/>
            <a:ext cx="6327225" cy="1251754"/>
          </a:xfrm>
          <a:prstGeom prst="rect">
            <a:avLst/>
          </a:prstGeom>
        </p:spPr>
        <p:txBody>
          <a:bodyPr vert="horz" wrap="square" lIns="0" tIns="30544" rIns="0" bIns="0" rtlCol="0">
            <a:spAutoFit/>
          </a:bodyPr>
          <a:lstStyle/>
          <a:p>
            <a:pPr marL="11527">
              <a:spcBef>
                <a:spcPts val="241"/>
              </a:spcBef>
            </a:pPr>
            <a:r>
              <a:rPr sz="1815" b="1" spc="-113" dirty="0">
                <a:latin typeface="Arial"/>
                <a:cs typeface="Arial"/>
              </a:rPr>
              <a:t>-</a:t>
            </a:r>
            <a:r>
              <a:rPr sz="1815" b="1" spc="-91" dirty="0">
                <a:latin typeface="Arial"/>
                <a:cs typeface="Arial"/>
              </a:rPr>
              <a:t> </a:t>
            </a:r>
            <a:r>
              <a:rPr sz="2178" b="1" spc="-263" dirty="0">
                <a:latin typeface="Arial"/>
                <a:cs typeface="Arial"/>
              </a:rPr>
              <a:t>S</a:t>
            </a:r>
            <a:r>
              <a:rPr sz="2178" b="1" spc="-136" dirty="0">
                <a:latin typeface="Arial"/>
                <a:cs typeface="Arial"/>
              </a:rPr>
              <a:t>t</a:t>
            </a:r>
            <a:r>
              <a:rPr sz="2178" b="1" spc="-222" dirty="0">
                <a:latin typeface="Arial"/>
                <a:cs typeface="Arial"/>
              </a:rPr>
              <a:t>ea</a:t>
            </a:r>
            <a:r>
              <a:rPr sz="2178" b="1" spc="-349" dirty="0">
                <a:latin typeface="Arial"/>
                <a:cs typeface="Arial"/>
              </a:rPr>
              <a:t>m</a:t>
            </a:r>
            <a:r>
              <a:rPr sz="2178" b="1" spc="-109" dirty="0">
                <a:latin typeface="Arial"/>
                <a:cs typeface="Arial"/>
              </a:rPr>
              <a:t> </a:t>
            </a:r>
            <a:r>
              <a:rPr sz="2178" b="1" spc="-222" dirty="0">
                <a:latin typeface="Arial"/>
                <a:cs typeface="Arial"/>
              </a:rPr>
              <a:t>ex</a:t>
            </a:r>
            <a:r>
              <a:rPr sz="2178" b="1" spc="-204" dirty="0">
                <a:latin typeface="Arial"/>
                <a:cs typeface="Arial"/>
              </a:rPr>
              <a:t>plos</a:t>
            </a:r>
            <a:r>
              <a:rPr sz="2178" b="1" spc="-182" dirty="0">
                <a:latin typeface="Arial"/>
                <a:cs typeface="Arial"/>
              </a:rPr>
              <a:t>io</a:t>
            </a:r>
            <a:r>
              <a:rPr sz="2178" b="1" spc="-241" dirty="0">
                <a:latin typeface="Arial"/>
                <a:cs typeface="Arial"/>
              </a:rPr>
              <a:t>n</a:t>
            </a:r>
            <a:r>
              <a:rPr sz="2178" b="1" spc="-109" dirty="0">
                <a:latin typeface="Arial"/>
                <a:cs typeface="Arial"/>
              </a:rPr>
              <a:t> </a:t>
            </a:r>
            <a:r>
              <a:rPr sz="2178" b="1" spc="-222" dirty="0">
                <a:latin typeface="Arial"/>
                <a:cs typeface="Arial"/>
              </a:rPr>
              <a:t>e</a:t>
            </a:r>
            <a:r>
              <a:rPr sz="2178" b="1" spc="-109" dirty="0">
                <a:latin typeface="Arial"/>
                <a:cs typeface="Arial"/>
              </a:rPr>
              <a:t> </a:t>
            </a:r>
            <a:r>
              <a:rPr lang="it-IT" sz="2178" b="1" spc="-172" dirty="0" err="1">
                <a:latin typeface="Arial"/>
                <a:cs typeface="Arial"/>
              </a:rPr>
              <a:t>Enzymatic</a:t>
            </a:r>
            <a:r>
              <a:rPr lang="it-IT" sz="2178" b="1" spc="-172" dirty="0">
                <a:latin typeface="Arial"/>
                <a:cs typeface="Arial"/>
              </a:rPr>
              <a:t> </a:t>
            </a:r>
            <a:r>
              <a:rPr lang="it-IT" sz="2178" b="1" spc="-172" dirty="0" err="1">
                <a:latin typeface="Arial"/>
                <a:cs typeface="Arial"/>
              </a:rPr>
              <a:t>hydrolysis</a:t>
            </a:r>
            <a:r>
              <a:rPr lang="it-IT" sz="2178" b="1" spc="-172" dirty="0">
                <a:latin typeface="Arial"/>
                <a:cs typeface="Arial"/>
              </a:rPr>
              <a:t>:</a:t>
            </a:r>
          </a:p>
          <a:p>
            <a:pPr marL="11527">
              <a:spcBef>
                <a:spcPts val="241"/>
              </a:spcBef>
            </a:pPr>
            <a:r>
              <a:rPr sz="1815" b="1" spc="-200" dirty="0">
                <a:latin typeface="Arial"/>
                <a:cs typeface="Arial"/>
              </a:rPr>
              <a:t>Steam</a:t>
            </a:r>
            <a:r>
              <a:rPr sz="1815" b="1" spc="-86" dirty="0">
                <a:latin typeface="Arial"/>
                <a:cs typeface="Arial"/>
              </a:rPr>
              <a:t> </a:t>
            </a:r>
            <a:r>
              <a:rPr sz="1815" b="1" spc="-168" dirty="0">
                <a:latin typeface="Arial"/>
                <a:cs typeface="Arial"/>
              </a:rPr>
              <a:t>explosion:</a:t>
            </a:r>
            <a:r>
              <a:rPr sz="1815" b="1" spc="331" dirty="0">
                <a:latin typeface="Arial"/>
                <a:cs typeface="Arial"/>
              </a:rPr>
              <a:t> </a:t>
            </a:r>
            <a:r>
              <a:rPr lang="en-US" sz="1815" b="1" spc="-191" dirty="0">
                <a:latin typeface="Arial"/>
                <a:cs typeface="Arial"/>
              </a:rPr>
              <a:t>Biomass heated with high-pressure steam:
P = 20-25 bar, T = 210 – 290 °C, </a:t>
            </a:r>
            <a:r>
              <a:rPr lang="it-IT" sz="1815" b="1" spc="-191" dirty="0">
                <a:latin typeface="Arial"/>
                <a:cs typeface="Arial"/>
              </a:rPr>
              <a:t>per pochi minuti decompressione improvvisa fino a 1 atm</a:t>
            </a:r>
            <a:endParaRPr sz="1815" dirty="0">
              <a:latin typeface="Arial"/>
              <a:cs typeface="Arial"/>
            </a:endParaRPr>
          </a:p>
        </p:txBody>
      </p:sp>
      <p:sp>
        <p:nvSpPr>
          <p:cNvPr id="121" name="object 121"/>
          <p:cNvSpPr txBox="1"/>
          <p:nvPr/>
        </p:nvSpPr>
        <p:spPr>
          <a:xfrm>
            <a:off x="2379812" y="3430389"/>
            <a:ext cx="8533353" cy="2188454"/>
          </a:xfrm>
          <a:prstGeom prst="rect">
            <a:avLst/>
          </a:prstGeom>
        </p:spPr>
        <p:txBody>
          <a:bodyPr vert="horz" wrap="square" lIns="0" tIns="34578" rIns="0" bIns="0" rtlCol="0">
            <a:spAutoFit/>
          </a:bodyPr>
          <a:lstStyle/>
          <a:p>
            <a:pPr marL="1745691">
              <a:spcBef>
                <a:spcPts val="272"/>
              </a:spcBef>
            </a:pPr>
            <a:r>
              <a:rPr lang="it-IT" sz="1815" b="1" spc="-241" dirty="0">
                <a:latin typeface="Arial"/>
                <a:cs typeface="Arial"/>
              </a:rPr>
              <a:t>DEGRADAZIONE DEGLI ZUCCHERI EMICELLULOLITICI
(</a:t>
            </a:r>
            <a:r>
              <a:rPr lang="it-IT" sz="1815" b="1" spc="-241" dirty="0" err="1">
                <a:latin typeface="Arial"/>
                <a:cs typeface="Arial"/>
              </a:rPr>
              <a:t>xylose</a:t>
            </a:r>
            <a:r>
              <a:rPr lang="it-IT" sz="1815" b="1" spc="-241" dirty="0">
                <a:latin typeface="Arial"/>
                <a:cs typeface="Arial"/>
              </a:rPr>
              <a:t>, </a:t>
            </a:r>
            <a:r>
              <a:rPr lang="it-IT" sz="1815" b="1" spc="-241" dirty="0" err="1">
                <a:latin typeface="Arial"/>
                <a:cs typeface="Arial"/>
              </a:rPr>
              <a:t>arabinose</a:t>
            </a:r>
            <a:r>
              <a:rPr lang="it-IT" sz="1815" b="1" spc="-241" dirty="0">
                <a:latin typeface="Arial"/>
                <a:cs typeface="Arial"/>
              </a:rPr>
              <a:t>, </a:t>
            </a:r>
            <a:r>
              <a:rPr lang="it-IT" sz="1815" b="1" spc="-241" dirty="0" err="1">
                <a:latin typeface="Arial"/>
                <a:cs typeface="Arial"/>
              </a:rPr>
              <a:t>mannose</a:t>
            </a:r>
            <a:r>
              <a:rPr lang="it-IT" sz="1815" b="1" spc="-241" dirty="0">
                <a:latin typeface="Arial"/>
                <a:cs typeface="Arial"/>
              </a:rPr>
              <a:t>, </a:t>
            </a:r>
            <a:r>
              <a:rPr lang="it-IT" sz="1815" b="1" spc="-241" dirty="0" err="1">
                <a:latin typeface="Arial"/>
                <a:cs typeface="Arial"/>
              </a:rPr>
              <a:t>galactose</a:t>
            </a:r>
            <a:r>
              <a:rPr lang="it-IT" sz="1815" b="1" spc="-241" dirty="0">
                <a:latin typeface="Arial"/>
                <a:cs typeface="Arial"/>
              </a:rPr>
              <a:t>)
Parte solida: (lignina + cellulosa) da idrolizzare
Parte liquida: pronta per la fermentazione</a:t>
            </a:r>
            <a:endParaRPr sz="2042" dirty="0">
              <a:latin typeface="Arial"/>
              <a:cs typeface="Arial"/>
            </a:endParaRPr>
          </a:p>
          <a:p>
            <a:pPr marL="1745691" marR="277213" indent="-1734741">
              <a:lnSpc>
                <a:spcPct val="112500"/>
              </a:lnSpc>
            </a:pPr>
            <a:r>
              <a:rPr lang="it-IT" sz="1815" b="1" spc="-150" dirty="0" err="1">
                <a:latin typeface="Arial"/>
                <a:cs typeface="Arial"/>
              </a:rPr>
              <a:t>Drolisi</a:t>
            </a:r>
            <a:r>
              <a:rPr lang="it-IT" sz="1815" b="1" spc="-150" dirty="0">
                <a:latin typeface="Arial"/>
                <a:cs typeface="Arial"/>
              </a:rPr>
              <a:t> enzimatica: gli enzimi </a:t>
            </a:r>
            <a:r>
              <a:rPr lang="it-IT" sz="1815" b="1" spc="-150" dirty="0" err="1">
                <a:latin typeface="Arial"/>
                <a:cs typeface="Arial"/>
              </a:rPr>
              <a:t>cellulasi</a:t>
            </a:r>
            <a:r>
              <a:rPr lang="it-IT" sz="1815" b="1" spc="-150" dirty="0">
                <a:latin typeface="Arial"/>
                <a:cs typeface="Arial"/>
              </a:rPr>
              <a:t> scompongono le catene polimeriche della cellulosa</a:t>
            </a:r>
            <a:r>
              <a:rPr lang="en-US" sz="1815" b="1" spc="-150" dirty="0">
                <a:latin typeface="Arial"/>
                <a:cs typeface="Arial"/>
              </a:rPr>
              <a:t>
                                       </a:t>
            </a:r>
            <a:r>
              <a:rPr lang="it-IT" sz="1815" b="1" spc="-150" dirty="0">
                <a:latin typeface="Arial"/>
                <a:cs typeface="Arial"/>
              </a:rPr>
              <a:t>Un pretrattamento è di fondamentale importanza per avere rese fino al 90%</a:t>
            </a:r>
            <a:endParaRPr sz="1815" dirty="0">
              <a:latin typeface="Arial"/>
              <a:cs typeface="Arial"/>
            </a:endParaRPr>
          </a:p>
        </p:txBody>
      </p:sp>
      <p:sp>
        <p:nvSpPr>
          <p:cNvPr id="127" name="object 127"/>
          <p:cNvSpPr txBox="1">
            <a:spLocks noGrp="1"/>
          </p:cNvSpPr>
          <p:nvPr>
            <p:ph type="title"/>
          </p:nvPr>
        </p:nvSpPr>
        <p:spPr>
          <a:xfrm>
            <a:off x="2668258" y="492367"/>
            <a:ext cx="7817525" cy="688747"/>
          </a:xfrm>
          <a:prstGeom prst="rect">
            <a:avLst/>
          </a:prstGeom>
        </p:spPr>
        <p:txBody>
          <a:bodyPr vert="horz" wrap="square" lIns="0" tIns="11526" rIns="0" bIns="0" rtlCol="0" anchor="ctr">
            <a:spAutoFit/>
          </a:bodyPr>
          <a:lstStyle/>
          <a:p>
            <a:pPr marL="11527">
              <a:lnSpc>
                <a:spcPct val="100000"/>
              </a:lnSpc>
              <a:spcBef>
                <a:spcPts val="91"/>
              </a:spcBef>
            </a:pPr>
            <a:r>
              <a:rPr lang="it-IT" spc="-404" dirty="0"/>
              <a:t>Produzione di etanolo di 2° generazione</a:t>
            </a:r>
            <a:endParaRPr spc="-368" dirty="0"/>
          </a:p>
        </p:txBody>
      </p:sp>
      <p:grpSp>
        <p:nvGrpSpPr>
          <p:cNvPr id="128" name="object 128"/>
          <p:cNvGrpSpPr/>
          <p:nvPr/>
        </p:nvGrpSpPr>
        <p:grpSpPr>
          <a:xfrm>
            <a:off x="2694532" y="2709722"/>
            <a:ext cx="3463865" cy="1894883"/>
            <a:chOff x="1598786" y="2985712"/>
            <a:chExt cx="3816666" cy="2087880"/>
          </a:xfrm>
        </p:grpSpPr>
        <p:sp>
          <p:nvSpPr>
            <p:cNvPr id="129" name="object 129"/>
            <p:cNvSpPr/>
            <p:nvPr/>
          </p:nvSpPr>
          <p:spPr>
            <a:xfrm>
              <a:off x="5127797" y="2985712"/>
              <a:ext cx="287655" cy="503555"/>
            </a:xfrm>
            <a:custGeom>
              <a:avLst/>
              <a:gdLst/>
              <a:ahLst/>
              <a:cxnLst/>
              <a:rect l="l" t="t" r="r" b="b"/>
              <a:pathLst>
                <a:path w="287654" h="503554">
                  <a:moveTo>
                    <a:pt x="215502" y="0"/>
                  </a:moveTo>
                  <a:lnTo>
                    <a:pt x="71833" y="0"/>
                  </a:lnTo>
                  <a:lnTo>
                    <a:pt x="71833" y="377430"/>
                  </a:lnTo>
                  <a:lnTo>
                    <a:pt x="0" y="377430"/>
                  </a:lnTo>
                  <a:lnTo>
                    <a:pt x="143668" y="503237"/>
                  </a:lnTo>
                  <a:lnTo>
                    <a:pt x="287337" y="377430"/>
                  </a:lnTo>
                  <a:lnTo>
                    <a:pt x="215502" y="377430"/>
                  </a:lnTo>
                  <a:lnTo>
                    <a:pt x="215502" y="0"/>
                  </a:lnTo>
                  <a:close/>
                </a:path>
              </a:pathLst>
            </a:custGeom>
            <a:solidFill>
              <a:srgbClr val="DB795B"/>
            </a:solidFill>
          </p:spPr>
          <p:txBody>
            <a:bodyPr wrap="square" lIns="0" tIns="0" rIns="0" bIns="0" rtlCol="0"/>
            <a:lstStyle/>
            <a:p>
              <a:endParaRPr sz="1634"/>
            </a:p>
          </p:txBody>
        </p:sp>
        <p:sp>
          <p:nvSpPr>
            <p:cNvPr id="130" name="object 130"/>
            <p:cNvSpPr/>
            <p:nvPr/>
          </p:nvSpPr>
          <p:spPr>
            <a:xfrm>
              <a:off x="5127796" y="2985712"/>
              <a:ext cx="287655" cy="503555"/>
            </a:xfrm>
            <a:custGeom>
              <a:avLst/>
              <a:gdLst/>
              <a:ahLst/>
              <a:cxnLst/>
              <a:rect l="l" t="t" r="r" b="b"/>
              <a:pathLst>
                <a:path w="287654" h="503554">
                  <a:moveTo>
                    <a:pt x="215502" y="0"/>
                  </a:moveTo>
                  <a:lnTo>
                    <a:pt x="215502" y="377429"/>
                  </a:lnTo>
                  <a:lnTo>
                    <a:pt x="287337" y="377429"/>
                  </a:lnTo>
                  <a:lnTo>
                    <a:pt x="143668" y="503237"/>
                  </a:lnTo>
                  <a:lnTo>
                    <a:pt x="0" y="377429"/>
                  </a:lnTo>
                  <a:lnTo>
                    <a:pt x="71833" y="377429"/>
                  </a:lnTo>
                  <a:lnTo>
                    <a:pt x="71833" y="0"/>
                  </a:lnTo>
                  <a:lnTo>
                    <a:pt x="215502" y="0"/>
                  </a:lnTo>
                  <a:close/>
                </a:path>
              </a:pathLst>
            </a:custGeom>
            <a:ln w="12699">
              <a:solidFill>
                <a:srgbClr val="FFFB00"/>
              </a:solidFill>
            </a:ln>
          </p:spPr>
          <p:txBody>
            <a:bodyPr wrap="square" lIns="0" tIns="0" rIns="0" bIns="0" rtlCol="0"/>
            <a:lstStyle/>
            <a:p>
              <a:endParaRPr sz="1634"/>
            </a:p>
          </p:txBody>
        </p:sp>
        <p:sp>
          <p:nvSpPr>
            <p:cNvPr id="131" name="object 131"/>
            <p:cNvSpPr/>
            <p:nvPr/>
          </p:nvSpPr>
          <p:spPr>
            <a:xfrm>
              <a:off x="2984672" y="4149350"/>
              <a:ext cx="934689" cy="361949"/>
            </a:xfrm>
            <a:custGeom>
              <a:avLst/>
              <a:gdLst/>
              <a:ahLst/>
              <a:cxnLst/>
              <a:rect l="l" t="t" r="r" b="b"/>
              <a:pathLst>
                <a:path w="1567179" h="361950">
                  <a:moveTo>
                    <a:pt x="0" y="180974"/>
                  </a:moveTo>
                  <a:lnTo>
                    <a:pt x="27984" y="132864"/>
                  </a:lnTo>
                  <a:lnTo>
                    <a:pt x="75431" y="103395"/>
                  </a:lnTo>
                  <a:lnTo>
                    <a:pt x="143327" y="76605"/>
                  </a:lnTo>
                  <a:lnTo>
                    <a:pt x="184253" y="64375"/>
                  </a:lnTo>
                  <a:lnTo>
                    <a:pt x="229461" y="53006"/>
                  </a:lnTo>
                  <a:lnTo>
                    <a:pt x="278676" y="42563"/>
                  </a:lnTo>
                  <a:lnTo>
                    <a:pt x="331621" y="33109"/>
                  </a:lnTo>
                  <a:lnTo>
                    <a:pt x="388018" y="24708"/>
                  </a:lnTo>
                  <a:lnTo>
                    <a:pt x="447592" y="17424"/>
                  </a:lnTo>
                  <a:lnTo>
                    <a:pt x="510067" y="11322"/>
                  </a:lnTo>
                  <a:lnTo>
                    <a:pt x="575164" y="6464"/>
                  </a:lnTo>
                  <a:lnTo>
                    <a:pt x="642608" y="2915"/>
                  </a:lnTo>
                  <a:lnTo>
                    <a:pt x="712123" y="739"/>
                  </a:lnTo>
                  <a:lnTo>
                    <a:pt x="783431" y="0"/>
                  </a:lnTo>
                  <a:lnTo>
                    <a:pt x="854739" y="739"/>
                  </a:lnTo>
                  <a:lnTo>
                    <a:pt x="924254" y="2915"/>
                  </a:lnTo>
                  <a:lnTo>
                    <a:pt x="991698" y="6464"/>
                  </a:lnTo>
                  <a:lnTo>
                    <a:pt x="1056796" y="11322"/>
                  </a:lnTo>
                  <a:lnTo>
                    <a:pt x="1119270" y="17424"/>
                  </a:lnTo>
                  <a:lnTo>
                    <a:pt x="1178844" y="24708"/>
                  </a:lnTo>
                  <a:lnTo>
                    <a:pt x="1235242" y="33109"/>
                  </a:lnTo>
                  <a:lnTo>
                    <a:pt x="1288186" y="42563"/>
                  </a:lnTo>
                  <a:lnTo>
                    <a:pt x="1337401" y="53006"/>
                  </a:lnTo>
                  <a:lnTo>
                    <a:pt x="1382610" y="64375"/>
                  </a:lnTo>
                  <a:lnTo>
                    <a:pt x="1423535" y="76605"/>
                  </a:lnTo>
                  <a:lnTo>
                    <a:pt x="1459902" y="89633"/>
                  </a:lnTo>
                  <a:lnTo>
                    <a:pt x="1517850" y="117826"/>
                  </a:lnTo>
                  <a:lnTo>
                    <a:pt x="1554241" y="148444"/>
                  </a:lnTo>
                  <a:lnTo>
                    <a:pt x="1566863" y="180974"/>
                  </a:lnTo>
                  <a:lnTo>
                    <a:pt x="1563662" y="197447"/>
                  </a:lnTo>
                  <a:lnTo>
                    <a:pt x="1538878" y="229085"/>
                  </a:lnTo>
                  <a:lnTo>
                    <a:pt x="1491432" y="258554"/>
                  </a:lnTo>
                  <a:lnTo>
                    <a:pt x="1423535" y="285344"/>
                  </a:lnTo>
                  <a:lnTo>
                    <a:pt x="1382610" y="297574"/>
                  </a:lnTo>
                  <a:lnTo>
                    <a:pt x="1337401" y="308943"/>
                  </a:lnTo>
                  <a:lnTo>
                    <a:pt x="1288186" y="319386"/>
                  </a:lnTo>
                  <a:lnTo>
                    <a:pt x="1235242" y="328840"/>
                  </a:lnTo>
                  <a:lnTo>
                    <a:pt x="1178844" y="337241"/>
                  </a:lnTo>
                  <a:lnTo>
                    <a:pt x="1119270" y="344525"/>
                  </a:lnTo>
                  <a:lnTo>
                    <a:pt x="1056796" y="350627"/>
                  </a:lnTo>
                  <a:lnTo>
                    <a:pt x="991698" y="355485"/>
                  </a:lnTo>
                  <a:lnTo>
                    <a:pt x="924254" y="359034"/>
                  </a:lnTo>
                  <a:lnTo>
                    <a:pt x="854739" y="361210"/>
                  </a:lnTo>
                  <a:lnTo>
                    <a:pt x="783431" y="361949"/>
                  </a:lnTo>
                  <a:lnTo>
                    <a:pt x="712123" y="361210"/>
                  </a:lnTo>
                  <a:lnTo>
                    <a:pt x="642608" y="359034"/>
                  </a:lnTo>
                  <a:lnTo>
                    <a:pt x="575164" y="355485"/>
                  </a:lnTo>
                  <a:lnTo>
                    <a:pt x="510067" y="350627"/>
                  </a:lnTo>
                  <a:lnTo>
                    <a:pt x="447592" y="344525"/>
                  </a:lnTo>
                  <a:lnTo>
                    <a:pt x="388018" y="337241"/>
                  </a:lnTo>
                  <a:lnTo>
                    <a:pt x="331621" y="328840"/>
                  </a:lnTo>
                  <a:lnTo>
                    <a:pt x="278676" y="319386"/>
                  </a:lnTo>
                  <a:lnTo>
                    <a:pt x="229461" y="308943"/>
                  </a:lnTo>
                  <a:lnTo>
                    <a:pt x="184253" y="297574"/>
                  </a:lnTo>
                  <a:lnTo>
                    <a:pt x="143327" y="285344"/>
                  </a:lnTo>
                  <a:lnTo>
                    <a:pt x="106961" y="272316"/>
                  </a:lnTo>
                  <a:lnTo>
                    <a:pt x="49013" y="244122"/>
                  </a:lnTo>
                  <a:lnTo>
                    <a:pt x="12622" y="213505"/>
                  </a:lnTo>
                  <a:lnTo>
                    <a:pt x="0" y="180974"/>
                  </a:lnTo>
                  <a:close/>
                </a:path>
              </a:pathLst>
            </a:custGeom>
            <a:ln w="38099">
              <a:solidFill>
                <a:srgbClr val="FF2600"/>
              </a:solidFill>
            </a:ln>
          </p:spPr>
          <p:txBody>
            <a:bodyPr wrap="square" lIns="0" tIns="0" rIns="0" bIns="0" rtlCol="0"/>
            <a:lstStyle/>
            <a:p>
              <a:endParaRPr sz="1634" dirty="0"/>
            </a:p>
          </p:txBody>
        </p:sp>
        <p:sp>
          <p:nvSpPr>
            <p:cNvPr id="132" name="object 132"/>
            <p:cNvSpPr/>
            <p:nvPr/>
          </p:nvSpPr>
          <p:spPr>
            <a:xfrm>
              <a:off x="1598786" y="4281112"/>
              <a:ext cx="1152525" cy="792480"/>
            </a:xfrm>
            <a:custGeom>
              <a:avLst/>
              <a:gdLst/>
              <a:ahLst/>
              <a:cxnLst/>
              <a:rect l="l" t="t" r="r" b="b"/>
              <a:pathLst>
                <a:path w="1152525" h="792479">
                  <a:moveTo>
                    <a:pt x="274578" y="792162"/>
                  </a:moveTo>
                  <a:lnTo>
                    <a:pt x="549156" y="529868"/>
                  </a:lnTo>
                  <a:lnTo>
                    <a:pt x="349118" y="529868"/>
                  </a:lnTo>
                  <a:lnTo>
                    <a:pt x="349118" y="123995"/>
                  </a:lnTo>
                  <a:lnTo>
                    <a:pt x="1152524" y="123995"/>
                  </a:lnTo>
                  <a:lnTo>
                    <a:pt x="1152524" y="0"/>
                  </a:lnTo>
                  <a:lnTo>
                    <a:pt x="200037" y="0"/>
                  </a:lnTo>
                  <a:lnTo>
                    <a:pt x="200037" y="529868"/>
                  </a:lnTo>
                  <a:lnTo>
                    <a:pt x="0" y="529868"/>
                  </a:lnTo>
                  <a:lnTo>
                    <a:pt x="274578" y="792162"/>
                  </a:lnTo>
                  <a:close/>
                </a:path>
              </a:pathLst>
            </a:custGeom>
            <a:ln w="38099">
              <a:solidFill>
                <a:srgbClr val="FF2600"/>
              </a:solidFill>
            </a:ln>
          </p:spPr>
          <p:txBody>
            <a:bodyPr wrap="square" lIns="0" tIns="0" rIns="0" bIns="0" rtlCol="0"/>
            <a:lstStyle/>
            <a:p>
              <a:endParaRPr sz="1634"/>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668257" y="523689"/>
            <a:ext cx="8344299" cy="626102"/>
          </a:xfrm>
          <a:prstGeom prst="rect">
            <a:avLst/>
          </a:prstGeom>
        </p:spPr>
        <p:txBody>
          <a:bodyPr vert="horz" wrap="square" lIns="0" tIns="11526" rIns="0" bIns="0" rtlCol="0" anchor="ctr">
            <a:spAutoFit/>
          </a:bodyPr>
          <a:lstStyle/>
          <a:p>
            <a:pPr marL="11527">
              <a:lnSpc>
                <a:spcPct val="100000"/>
              </a:lnSpc>
              <a:spcBef>
                <a:spcPts val="91"/>
              </a:spcBef>
            </a:pPr>
            <a:r>
              <a:rPr lang="it-IT" spc="-404" dirty="0"/>
              <a:t>Produzione di etanolo di 2° generazione</a:t>
            </a:r>
            <a:endParaRPr spc="-368" dirty="0"/>
          </a:p>
        </p:txBody>
      </p:sp>
      <p:pic>
        <p:nvPicPr>
          <p:cNvPr id="111" name="object 111"/>
          <p:cNvPicPr/>
          <p:nvPr/>
        </p:nvPicPr>
        <p:blipFill>
          <a:blip r:embed="rId2" cstate="print"/>
          <a:stretch>
            <a:fillRect/>
          </a:stretch>
        </p:blipFill>
        <p:spPr>
          <a:xfrm>
            <a:off x="2237812" y="1467790"/>
            <a:ext cx="7646092" cy="4704069"/>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000844" y="1679820"/>
            <a:ext cx="10465599" cy="5060393"/>
          </a:xfrm>
          <a:prstGeom prst="rect">
            <a:avLst/>
          </a:prstGeom>
        </p:spPr>
        <p:txBody>
          <a:bodyPr vert="horz" wrap="square" lIns="0" tIns="11526" rIns="0" bIns="0" rtlCol="0">
            <a:spAutoFit/>
          </a:bodyPr>
          <a:lstStyle/>
          <a:p>
            <a:pPr marL="11527" marR="976873" algn="just">
              <a:lnSpc>
                <a:spcPct val="120000"/>
              </a:lnSpc>
              <a:spcBef>
                <a:spcPts val="91"/>
              </a:spcBef>
            </a:pPr>
            <a:r>
              <a:rPr lang="it-IT" sz="2500" b="1" spc="-172" dirty="0">
                <a:latin typeface="Arial"/>
                <a:cs typeface="Arial"/>
              </a:rPr>
              <a:t>L'etanolo prodotto dalla fermentazione si traduce in una soluzione di etanolo in acqua.  Affinché l'etanolo possa essere utilizzato come </a:t>
            </a:r>
            <a:r>
              <a:rPr lang="it-IT" sz="2500" b="1" spc="-172" dirty="0">
                <a:solidFill>
                  <a:schemeClr val="accent6">
                    <a:lumMod val="50000"/>
                  </a:schemeClr>
                </a:solidFill>
                <a:latin typeface="Arial"/>
                <a:cs typeface="Arial"/>
              </a:rPr>
              <a:t>combustibile</a:t>
            </a:r>
            <a:r>
              <a:rPr lang="it-IT" sz="2500" b="1" spc="-172" dirty="0">
                <a:latin typeface="Arial"/>
                <a:cs typeface="Arial"/>
              </a:rPr>
              <a:t>, l'acqua deve essere rimossa.
Il metodo più antico è quindi la distillazione, ma la purezza è limitata al 95-96% a causa della formazione di un </a:t>
            </a:r>
            <a:r>
              <a:rPr lang="it-IT" sz="2500" b="1" spc="-172" dirty="0" err="1">
                <a:latin typeface="Arial"/>
                <a:cs typeface="Arial"/>
              </a:rPr>
              <a:t>azeotrope</a:t>
            </a:r>
            <a:r>
              <a:rPr lang="it-IT" sz="2500" b="1" spc="-172" dirty="0">
                <a:latin typeface="Arial"/>
                <a:cs typeface="Arial"/>
              </a:rPr>
              <a:t> acqua-etanolo a basso punto di ebollizione. Un azeotropo è una miscela liquida di due o più sostanze che mantiene la stessa composizione allo stato di vapore e allo stato liquido quando viene distillata o parzialmente evaporata a una certa pressione. Significa che la composizione di questo liquido alla sua composizione azeotropica non può essere modificata dalla semplice ebollizione.</a:t>
            </a:r>
            <a:endParaRPr sz="2500" dirty="0">
              <a:latin typeface="Arial"/>
              <a:cs typeface="Arial"/>
            </a:endParaRPr>
          </a:p>
        </p:txBody>
      </p:sp>
      <p:sp>
        <p:nvSpPr>
          <p:cNvPr id="112" name="object 112"/>
          <p:cNvSpPr txBox="1">
            <a:spLocks noGrp="1"/>
          </p:cNvSpPr>
          <p:nvPr>
            <p:ph type="title"/>
          </p:nvPr>
        </p:nvSpPr>
        <p:spPr>
          <a:xfrm>
            <a:off x="2670116" y="425803"/>
            <a:ext cx="6715653" cy="688747"/>
          </a:xfrm>
          <a:prstGeom prst="rect">
            <a:avLst/>
          </a:prstGeom>
        </p:spPr>
        <p:txBody>
          <a:bodyPr vert="horz" wrap="square" lIns="0" tIns="11526" rIns="0" bIns="0" rtlCol="0" anchor="ctr">
            <a:spAutoFit/>
          </a:bodyPr>
          <a:lstStyle/>
          <a:p>
            <a:pPr marL="11527">
              <a:lnSpc>
                <a:spcPct val="100000"/>
              </a:lnSpc>
              <a:spcBef>
                <a:spcPts val="91"/>
              </a:spcBef>
            </a:pPr>
            <a:r>
              <a:rPr lang="it-IT" spc="-522" dirty="0"/>
              <a:t>DISTILLAZIONE DEL BIOETANOLO E</a:t>
            </a:r>
            <a:endParaRPr spc="-522" dirty="0"/>
          </a:p>
        </p:txBody>
      </p:sp>
      <p:sp>
        <p:nvSpPr>
          <p:cNvPr id="113" name="object 113"/>
          <p:cNvSpPr txBox="1"/>
          <p:nvPr/>
        </p:nvSpPr>
        <p:spPr>
          <a:xfrm>
            <a:off x="4507159" y="1053718"/>
            <a:ext cx="4626902" cy="626102"/>
          </a:xfrm>
          <a:prstGeom prst="rect">
            <a:avLst/>
          </a:prstGeom>
        </p:spPr>
        <p:txBody>
          <a:bodyPr vert="horz" wrap="square" lIns="0" tIns="11526" rIns="0" bIns="0" rtlCol="0">
            <a:spAutoFit/>
          </a:bodyPr>
          <a:lstStyle/>
          <a:p>
            <a:pPr marL="11527">
              <a:spcBef>
                <a:spcPts val="91"/>
              </a:spcBef>
            </a:pPr>
            <a:r>
              <a:rPr lang="it-IT" sz="3993" b="1" spc="-522" dirty="0">
                <a:solidFill>
                  <a:srgbClr val="008000"/>
                </a:solidFill>
                <a:latin typeface="Arial"/>
                <a:cs typeface="Arial"/>
              </a:rPr>
              <a:t>DISIDRATAZIONE</a:t>
            </a:r>
            <a:endParaRPr sz="3993" dirty="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084516" y="1954478"/>
            <a:ext cx="7676926" cy="2730332"/>
          </a:xfrm>
          <a:prstGeom prst="rect">
            <a:avLst/>
          </a:prstGeom>
        </p:spPr>
        <p:txBody>
          <a:bodyPr vert="horz" wrap="square" lIns="0" tIns="11526" rIns="0" bIns="0" rtlCol="0">
            <a:spAutoFit/>
          </a:bodyPr>
          <a:lstStyle/>
          <a:p>
            <a:pPr marL="184424" marR="12679" indent="-172898" algn="just">
              <a:spcBef>
                <a:spcPts val="91"/>
              </a:spcBef>
            </a:pPr>
            <a:r>
              <a:rPr lang="it-IT" sz="2500" b="1" spc="-195" dirty="0">
                <a:latin typeface="Arial"/>
                <a:cs typeface="Arial"/>
              </a:rPr>
              <a:t>Pertanto non è possibile ottenere etanolo di purezza superiore al 96 % distillando una soluzione più diluita.</a:t>
            </a:r>
          </a:p>
          <a:p>
            <a:pPr marL="184424" marR="12679" indent="-172898" algn="just">
              <a:spcBef>
                <a:spcPts val="91"/>
              </a:spcBef>
            </a:pPr>
            <a:r>
              <a:rPr lang="it-IT" sz="2500" b="1" spc="-185" dirty="0">
                <a:latin typeface="Arial"/>
                <a:cs typeface="Arial"/>
              </a:rPr>
              <a:t>Ma per la miscelazione con la benzina, sono necessarie purezze di etanolo dal 99,5 al 99,9%, a seconda della temperatura, per evitare la separazione. Attualmente, il metodo di purificazione più utilizzato è un processo di assorbimento fisico mediante setacci molecolari.</a:t>
            </a:r>
            <a:endParaRPr sz="2500" dirty="0">
              <a:latin typeface="Arial"/>
              <a:cs typeface="Arial"/>
            </a:endParaRPr>
          </a:p>
        </p:txBody>
      </p:sp>
      <p:sp>
        <p:nvSpPr>
          <p:cNvPr id="112" name="object 112"/>
          <p:cNvSpPr txBox="1">
            <a:spLocks noGrp="1"/>
          </p:cNvSpPr>
          <p:nvPr>
            <p:ph type="title"/>
          </p:nvPr>
        </p:nvSpPr>
        <p:spPr>
          <a:xfrm>
            <a:off x="2670116" y="425803"/>
            <a:ext cx="6715653" cy="688747"/>
          </a:xfrm>
          <a:prstGeom prst="rect">
            <a:avLst/>
          </a:prstGeom>
        </p:spPr>
        <p:txBody>
          <a:bodyPr vert="horz" wrap="square" lIns="0" tIns="11526" rIns="0" bIns="0" rtlCol="0" anchor="ctr">
            <a:spAutoFit/>
          </a:bodyPr>
          <a:lstStyle/>
          <a:p>
            <a:pPr marL="11527">
              <a:lnSpc>
                <a:spcPct val="100000"/>
              </a:lnSpc>
              <a:spcBef>
                <a:spcPts val="91"/>
              </a:spcBef>
            </a:pPr>
            <a:r>
              <a:rPr lang="it-IT" spc="-522" dirty="0"/>
              <a:t>DISTILLAZIONE DEL BIOETANOLO E</a:t>
            </a:r>
            <a:endParaRPr spc="-522" dirty="0"/>
          </a:p>
        </p:txBody>
      </p:sp>
      <p:sp>
        <p:nvSpPr>
          <p:cNvPr id="113" name="object 113"/>
          <p:cNvSpPr txBox="1"/>
          <p:nvPr/>
        </p:nvSpPr>
        <p:spPr>
          <a:xfrm>
            <a:off x="4507158" y="1053718"/>
            <a:ext cx="4686537" cy="626102"/>
          </a:xfrm>
          <a:prstGeom prst="rect">
            <a:avLst/>
          </a:prstGeom>
        </p:spPr>
        <p:txBody>
          <a:bodyPr vert="horz" wrap="square" lIns="0" tIns="11526" rIns="0" bIns="0" rtlCol="0">
            <a:spAutoFit/>
          </a:bodyPr>
          <a:lstStyle/>
          <a:p>
            <a:pPr marL="11527">
              <a:spcBef>
                <a:spcPts val="91"/>
              </a:spcBef>
            </a:pPr>
            <a:r>
              <a:rPr lang="it-IT" sz="3993" b="1" spc="-522" dirty="0">
                <a:solidFill>
                  <a:srgbClr val="008000"/>
                </a:solidFill>
                <a:latin typeface="Arial"/>
                <a:cs typeface="Arial"/>
              </a:rPr>
              <a:t>DISIDRATAZIONE</a:t>
            </a:r>
            <a:endParaRPr sz="3993"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946623" y="441592"/>
            <a:ext cx="8298754" cy="5974815"/>
          </a:xfrm>
          <a:prstGeom prst="rect">
            <a:avLst/>
          </a:prstGeom>
        </p:spPr>
      </p:pic>
      <p:sp>
        <p:nvSpPr>
          <p:cNvPr id="7" name="object 7"/>
          <p:cNvSpPr txBox="1"/>
          <p:nvPr/>
        </p:nvSpPr>
        <p:spPr>
          <a:xfrm>
            <a:off x="9372656" y="987650"/>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247320" y="1823368"/>
            <a:ext cx="8864628" cy="346795"/>
          </a:xfrm>
          <a:prstGeom prst="rect">
            <a:avLst/>
          </a:prstGeom>
        </p:spPr>
        <p:txBody>
          <a:bodyPr vert="horz" wrap="square" lIns="0" tIns="11526" rIns="0" bIns="0" rtlCol="0">
            <a:spAutoFit/>
          </a:bodyPr>
          <a:lstStyle/>
          <a:p>
            <a:pPr marL="11527">
              <a:spcBef>
                <a:spcPts val="91"/>
              </a:spcBef>
            </a:pPr>
            <a:r>
              <a:rPr lang="it-IT" sz="2178" b="1" spc="-172" dirty="0">
                <a:latin typeface="Arial"/>
                <a:cs typeface="Arial"/>
              </a:rPr>
              <a:t>Distilleria per la produzione di bioetanolo dalla canna da zucchero in Brasile</a:t>
            </a:r>
            <a:endParaRPr sz="2178" dirty="0">
              <a:latin typeface="Arial"/>
              <a:cs typeface="Arial"/>
            </a:endParaRPr>
          </a:p>
        </p:txBody>
      </p:sp>
      <p:sp>
        <p:nvSpPr>
          <p:cNvPr id="112" name="object 112"/>
          <p:cNvSpPr txBox="1">
            <a:spLocks noGrp="1"/>
          </p:cNvSpPr>
          <p:nvPr>
            <p:ph type="ctrTitle"/>
          </p:nvPr>
        </p:nvSpPr>
        <p:spPr>
          <a:xfrm>
            <a:off x="2870041" y="385933"/>
            <a:ext cx="7656802" cy="626102"/>
          </a:xfrm>
          <a:prstGeom prst="rect">
            <a:avLst/>
          </a:prstGeom>
        </p:spPr>
        <p:txBody>
          <a:bodyPr vert="horz" wrap="square" lIns="0" tIns="11526" rIns="0" bIns="0" rtlCol="0" anchor="ctr">
            <a:spAutoFit/>
          </a:bodyPr>
          <a:lstStyle/>
          <a:p>
            <a:pPr marL="11527">
              <a:lnSpc>
                <a:spcPct val="100000"/>
              </a:lnSpc>
              <a:spcBef>
                <a:spcPts val="91"/>
              </a:spcBef>
            </a:pPr>
            <a:r>
              <a:rPr lang="it-IT" spc="-522" dirty="0"/>
              <a:t>DISTILLAZIONE DEL BIOETANOLO E</a:t>
            </a:r>
            <a:endParaRPr spc="-522" dirty="0"/>
          </a:p>
        </p:txBody>
      </p:sp>
      <p:sp>
        <p:nvSpPr>
          <p:cNvPr id="113" name="object 113"/>
          <p:cNvSpPr txBox="1"/>
          <p:nvPr/>
        </p:nvSpPr>
        <p:spPr>
          <a:xfrm>
            <a:off x="4507159" y="1053718"/>
            <a:ext cx="5581058" cy="626102"/>
          </a:xfrm>
          <a:prstGeom prst="rect">
            <a:avLst/>
          </a:prstGeom>
        </p:spPr>
        <p:txBody>
          <a:bodyPr vert="horz" wrap="square" lIns="0" tIns="11526" rIns="0" bIns="0" rtlCol="0">
            <a:spAutoFit/>
          </a:bodyPr>
          <a:lstStyle/>
          <a:p>
            <a:pPr marL="11527">
              <a:spcBef>
                <a:spcPts val="91"/>
              </a:spcBef>
            </a:pPr>
            <a:r>
              <a:rPr lang="it-IT" sz="3993" b="1" spc="-522" dirty="0">
                <a:solidFill>
                  <a:srgbClr val="008000"/>
                </a:solidFill>
                <a:latin typeface="Arial"/>
                <a:cs typeface="Arial"/>
              </a:rPr>
              <a:t>DISIDRATAZIONE</a:t>
            </a:r>
            <a:endParaRPr sz="3993" dirty="0">
              <a:latin typeface="Arial"/>
              <a:cs typeface="Arial"/>
            </a:endParaRPr>
          </a:p>
        </p:txBody>
      </p:sp>
      <p:pic>
        <p:nvPicPr>
          <p:cNvPr id="114" name="object 114"/>
          <p:cNvPicPr/>
          <p:nvPr/>
        </p:nvPicPr>
        <p:blipFill>
          <a:blip r:embed="rId2" cstate="print"/>
          <a:stretch>
            <a:fillRect/>
          </a:stretch>
        </p:blipFill>
        <p:spPr>
          <a:xfrm>
            <a:off x="3283800" y="2381231"/>
            <a:ext cx="5686664" cy="397360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pic>
        <p:nvPicPr>
          <p:cNvPr id="7" name="object 7"/>
          <p:cNvPicPr/>
          <p:nvPr/>
        </p:nvPicPr>
        <p:blipFill>
          <a:blip r:embed="rId2" cstate="print"/>
          <a:stretch>
            <a:fillRect/>
          </a:stretch>
        </p:blipFill>
        <p:spPr>
          <a:xfrm>
            <a:off x="2368921" y="1574407"/>
            <a:ext cx="7210982" cy="4793395"/>
          </a:xfrm>
          <a:prstGeom prst="rect">
            <a:avLst/>
          </a:prstGeom>
        </p:spPr>
      </p:pic>
      <p:sp>
        <p:nvSpPr>
          <p:cNvPr id="10" name="object 10"/>
          <p:cNvSpPr txBox="1">
            <a:spLocks noGrp="1"/>
          </p:cNvSpPr>
          <p:nvPr>
            <p:ph type="title"/>
          </p:nvPr>
        </p:nvSpPr>
        <p:spPr>
          <a:xfrm>
            <a:off x="2221752" y="593438"/>
            <a:ext cx="7053943" cy="723081"/>
          </a:xfrm>
          <a:prstGeom prst="rect">
            <a:avLst/>
          </a:prstGeom>
          <a:solidFill>
            <a:srgbClr val="FFFDA9">
              <a:alpha val="50199"/>
            </a:srgbClr>
          </a:solidFill>
          <a:ln w="9524">
            <a:solidFill>
              <a:srgbClr val="D81E00"/>
            </a:solidFill>
          </a:ln>
        </p:spPr>
        <p:txBody>
          <a:bodyPr vert="horz" wrap="square" lIns="0" tIns="45528" rIns="0" bIns="0" rtlCol="0" anchor="ctr">
            <a:spAutoFit/>
          </a:bodyPr>
          <a:lstStyle/>
          <a:p>
            <a:pPr marL="4611" algn="ctr">
              <a:lnSpc>
                <a:spcPct val="100000"/>
              </a:lnSpc>
              <a:spcBef>
                <a:spcPts val="359"/>
              </a:spcBef>
            </a:pPr>
            <a:r>
              <a:rPr lang="it-IT" spc="-504" dirty="0"/>
              <a:t>BIOETANOLO</a:t>
            </a:r>
            <a:endParaRPr spc="-504"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11" name="object 11"/>
          <p:cNvSpPr txBox="1">
            <a:spLocks noGrp="1"/>
          </p:cNvSpPr>
          <p:nvPr>
            <p:ph type="title"/>
          </p:nvPr>
        </p:nvSpPr>
        <p:spPr>
          <a:xfrm>
            <a:off x="4664332" y="549506"/>
            <a:ext cx="4400155" cy="626102"/>
          </a:xfrm>
          <a:prstGeom prst="rect">
            <a:avLst/>
          </a:prstGeom>
        </p:spPr>
        <p:txBody>
          <a:bodyPr vert="horz" wrap="square" lIns="0" tIns="11526" rIns="0" bIns="0" rtlCol="0" anchor="ctr">
            <a:spAutoFit/>
          </a:bodyPr>
          <a:lstStyle/>
          <a:p>
            <a:pPr marL="11527">
              <a:lnSpc>
                <a:spcPct val="100000"/>
              </a:lnSpc>
              <a:spcBef>
                <a:spcPts val="91"/>
              </a:spcBef>
            </a:pPr>
            <a:r>
              <a:rPr lang="it-IT" spc="-439" dirty="0"/>
              <a:t>MATERIE PRIME</a:t>
            </a:r>
            <a:endParaRPr spc="-481" dirty="0"/>
          </a:p>
        </p:txBody>
      </p:sp>
      <p:pic>
        <p:nvPicPr>
          <p:cNvPr id="13" name="object 13"/>
          <p:cNvPicPr/>
          <p:nvPr/>
        </p:nvPicPr>
        <p:blipFill>
          <a:blip r:embed="rId2" cstate="print"/>
          <a:stretch>
            <a:fillRect/>
          </a:stretch>
        </p:blipFill>
        <p:spPr>
          <a:xfrm>
            <a:off x="3152693" y="1270408"/>
            <a:ext cx="6091515" cy="522562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pic>
        <p:nvPicPr>
          <p:cNvPr id="7" name="object 7"/>
          <p:cNvPicPr/>
          <p:nvPr/>
        </p:nvPicPr>
        <p:blipFill>
          <a:blip r:embed="rId2" cstate="print"/>
          <a:stretch>
            <a:fillRect/>
          </a:stretch>
        </p:blipFill>
        <p:spPr>
          <a:xfrm>
            <a:off x="2760807" y="1139299"/>
            <a:ext cx="6532387" cy="5146380"/>
          </a:xfrm>
          <a:prstGeom prst="rect">
            <a:avLst/>
          </a:prstGeom>
        </p:spPr>
      </p:pic>
      <p:sp>
        <p:nvSpPr>
          <p:cNvPr id="12" name="object 12"/>
          <p:cNvSpPr txBox="1">
            <a:spLocks noGrp="1"/>
          </p:cNvSpPr>
          <p:nvPr>
            <p:ph type="title"/>
          </p:nvPr>
        </p:nvSpPr>
        <p:spPr>
          <a:xfrm>
            <a:off x="4665427" y="392580"/>
            <a:ext cx="4309607" cy="626102"/>
          </a:xfrm>
          <a:prstGeom prst="rect">
            <a:avLst/>
          </a:prstGeom>
        </p:spPr>
        <p:txBody>
          <a:bodyPr vert="horz" wrap="square" lIns="0" tIns="11526" rIns="0" bIns="0" rtlCol="0" anchor="ctr">
            <a:spAutoFit/>
          </a:bodyPr>
          <a:lstStyle/>
          <a:p>
            <a:pPr marL="11527">
              <a:lnSpc>
                <a:spcPct val="100000"/>
              </a:lnSpc>
              <a:spcBef>
                <a:spcPts val="91"/>
              </a:spcBef>
            </a:pPr>
            <a:r>
              <a:rPr lang="it-IT" spc="-439" dirty="0"/>
              <a:t>MATERIE PRIME</a:t>
            </a:r>
            <a:endParaRPr spc="-48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pic>
        <p:nvPicPr>
          <p:cNvPr id="7" name="object 7"/>
          <p:cNvPicPr/>
          <p:nvPr/>
        </p:nvPicPr>
        <p:blipFill>
          <a:blip r:embed="rId2" cstate="print"/>
          <a:stretch>
            <a:fillRect/>
          </a:stretch>
        </p:blipFill>
        <p:spPr>
          <a:xfrm>
            <a:off x="2592775" y="2795296"/>
            <a:ext cx="6532388" cy="3097623"/>
          </a:xfrm>
          <a:prstGeom prst="rect">
            <a:avLst/>
          </a:prstGeom>
        </p:spPr>
      </p:pic>
      <p:sp>
        <p:nvSpPr>
          <p:cNvPr id="12" name="object 12"/>
          <p:cNvSpPr txBox="1">
            <a:spLocks noGrp="1"/>
          </p:cNvSpPr>
          <p:nvPr>
            <p:ph type="title"/>
          </p:nvPr>
        </p:nvSpPr>
        <p:spPr>
          <a:xfrm>
            <a:off x="4430026" y="763483"/>
            <a:ext cx="3869147" cy="626102"/>
          </a:xfrm>
          <a:prstGeom prst="rect">
            <a:avLst/>
          </a:prstGeom>
        </p:spPr>
        <p:txBody>
          <a:bodyPr vert="horz" wrap="square" lIns="0" tIns="11526" rIns="0" bIns="0" rtlCol="0" anchor="ctr">
            <a:spAutoFit/>
          </a:bodyPr>
          <a:lstStyle/>
          <a:p>
            <a:pPr marL="11527">
              <a:lnSpc>
                <a:spcPct val="100000"/>
              </a:lnSpc>
              <a:spcBef>
                <a:spcPts val="91"/>
              </a:spcBef>
            </a:pPr>
            <a:r>
              <a:rPr lang="it-IT" spc="-439" dirty="0"/>
              <a:t>MATERIE PRIME</a:t>
            </a:r>
            <a:endParaRPr spc="-48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178164" y="1889643"/>
            <a:ext cx="7806018" cy="1700306"/>
          </a:xfrm>
          <a:prstGeom prst="rect">
            <a:avLst/>
          </a:prstGeom>
        </p:spPr>
        <p:txBody>
          <a:bodyPr vert="horz" wrap="square" lIns="0" tIns="11526" rIns="0" bIns="0" rtlCol="0">
            <a:spAutoFit/>
          </a:bodyPr>
          <a:lstStyle/>
          <a:p>
            <a:pPr marL="253583" marR="64549" indent="-172898" algn="just">
              <a:spcBef>
                <a:spcPts val="91"/>
              </a:spcBef>
            </a:pPr>
            <a:r>
              <a:rPr lang="it-IT" sz="1815" b="1" spc="-163" dirty="0">
                <a:latin typeface="Arial"/>
                <a:cs typeface="Arial"/>
              </a:rPr>
              <a:t>L'etanolo, noto anche come "alcol etilico" o "alcol di qualità", è un composto chimico infiammabile e incolore, uno degli alcoli che si trova più spesso nelle bevande alcoliche.</a:t>
            </a:r>
          </a:p>
          <a:p>
            <a:pPr marL="253583" marR="64549" indent="-172898" algn="just">
              <a:spcBef>
                <a:spcPts val="91"/>
              </a:spcBef>
            </a:pPr>
            <a:r>
              <a:rPr lang="it-IT" sz="1815" b="1" spc="-132" dirty="0">
                <a:latin typeface="Arial"/>
                <a:cs typeface="Arial"/>
              </a:rPr>
              <a:t>La sua formula molecolare è C2H6O, variamente rappresentata come </a:t>
            </a:r>
            <a:r>
              <a:rPr lang="it-IT" sz="1815" b="1" spc="-132" dirty="0" err="1">
                <a:latin typeface="Arial"/>
                <a:cs typeface="Arial"/>
              </a:rPr>
              <a:t>EtOH</a:t>
            </a:r>
            <a:r>
              <a:rPr lang="it-IT" sz="1815" b="1" spc="-132" dirty="0">
                <a:latin typeface="Arial"/>
                <a:cs typeface="Arial"/>
              </a:rPr>
              <a:t>, C2H5OH o come la sua formula empirica C2H6O. Le proprietà più importanti dell'etanolo sono mostrate nella tabella</a:t>
            </a:r>
            <a:endParaRPr sz="1815" dirty="0">
              <a:latin typeface="Arial"/>
              <a:cs typeface="Arial"/>
            </a:endParaRPr>
          </a:p>
        </p:txBody>
      </p:sp>
      <p:sp>
        <p:nvSpPr>
          <p:cNvPr id="112" name="object 112"/>
          <p:cNvSpPr txBox="1">
            <a:spLocks noGrp="1"/>
          </p:cNvSpPr>
          <p:nvPr>
            <p:ph type="title"/>
          </p:nvPr>
        </p:nvSpPr>
        <p:spPr>
          <a:xfrm>
            <a:off x="3123155" y="734205"/>
            <a:ext cx="5814892" cy="688747"/>
          </a:xfrm>
          <a:prstGeom prst="rect">
            <a:avLst/>
          </a:prstGeom>
        </p:spPr>
        <p:txBody>
          <a:bodyPr vert="horz" wrap="square" lIns="0" tIns="11526" rIns="0" bIns="0" rtlCol="0" anchor="ctr">
            <a:spAutoFit/>
          </a:bodyPr>
          <a:lstStyle/>
          <a:p>
            <a:pPr marL="11527">
              <a:lnSpc>
                <a:spcPct val="100000"/>
              </a:lnSpc>
              <a:spcBef>
                <a:spcPts val="91"/>
              </a:spcBef>
            </a:pPr>
            <a:r>
              <a:rPr lang="it-IT" spc="-522" dirty="0"/>
              <a:t>BIOETANOLO - PROPRIETÀ</a:t>
            </a:r>
            <a:endParaRPr spc="-481" dirty="0"/>
          </a:p>
        </p:txBody>
      </p:sp>
      <p:pic>
        <p:nvPicPr>
          <p:cNvPr id="113" name="object 113"/>
          <p:cNvPicPr/>
          <p:nvPr/>
        </p:nvPicPr>
        <p:blipFill>
          <a:blip r:embed="rId2" cstate="print"/>
          <a:stretch>
            <a:fillRect/>
          </a:stretch>
        </p:blipFill>
        <p:spPr>
          <a:xfrm>
            <a:off x="3217525" y="3754271"/>
            <a:ext cx="5499365" cy="2480982"/>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362577" y="3208709"/>
            <a:ext cx="9530549" cy="3474125"/>
          </a:xfrm>
          <a:prstGeom prst="rect">
            <a:avLst/>
          </a:prstGeom>
        </p:spPr>
        <p:txBody>
          <a:bodyPr vert="horz" wrap="square" lIns="0" tIns="11526" rIns="0" bIns="0" rtlCol="0">
            <a:spAutoFit/>
          </a:bodyPr>
          <a:lstStyle/>
          <a:p>
            <a:pPr marL="184424" marR="4611" indent="-172898" algn="just">
              <a:spcBef>
                <a:spcPts val="91"/>
              </a:spcBef>
            </a:pPr>
            <a:r>
              <a:rPr lang="it-IT" sz="2500" b="1" spc="-172" dirty="0">
                <a:latin typeface="Arial"/>
                <a:cs typeface="Arial"/>
              </a:rPr>
              <a:t>L'etanolo ha molte proprietà favorevoli. Ad esempio, il numero di ottano dell'etanolo è superiore al numero di </a:t>
            </a:r>
            <a:r>
              <a:rPr lang="it-IT" sz="2500" b="1" spc="-172" dirty="0">
                <a:solidFill>
                  <a:schemeClr val="accent6">
                    <a:lumMod val="50000"/>
                  </a:schemeClr>
                </a:solidFill>
                <a:latin typeface="Arial"/>
                <a:cs typeface="Arial"/>
              </a:rPr>
              <a:t>ottano della benzina </a:t>
            </a:r>
            <a:r>
              <a:rPr lang="it-IT" sz="2500" b="1" spc="-172" dirty="0">
                <a:latin typeface="Arial"/>
                <a:cs typeface="Arial"/>
              </a:rPr>
              <a:t>convenzionale. Il numero di ottano influenza la proprietà antidetonante del carburante. Il numero antidetonante (AKI) e il numero di ottano di ricerca (RON) dell'etanolo puro sono 116 e 129 rispetto alla benzina ordinaria con 86/87 AKI e 91/92 RON. Un numero di ottano elevato indica un carburante antidetonante. Il battito descrive una combustione incontrollata che sottopone il motore a pesanti carichi meccanici e termici.</a:t>
            </a:r>
            <a:endParaRPr sz="2500" dirty="0">
              <a:latin typeface="Arial"/>
              <a:cs typeface="Arial"/>
            </a:endParaRPr>
          </a:p>
        </p:txBody>
      </p:sp>
      <p:sp>
        <p:nvSpPr>
          <p:cNvPr id="112" name="object 112"/>
          <p:cNvSpPr txBox="1">
            <a:spLocks noGrp="1"/>
          </p:cNvSpPr>
          <p:nvPr>
            <p:ph type="title"/>
          </p:nvPr>
        </p:nvSpPr>
        <p:spPr>
          <a:xfrm>
            <a:off x="3120431" y="426092"/>
            <a:ext cx="5814892" cy="688747"/>
          </a:xfrm>
          <a:prstGeom prst="rect">
            <a:avLst/>
          </a:prstGeom>
        </p:spPr>
        <p:txBody>
          <a:bodyPr vert="horz" wrap="square" lIns="0" tIns="11526" rIns="0" bIns="0" rtlCol="0" anchor="ctr">
            <a:spAutoFit/>
          </a:bodyPr>
          <a:lstStyle/>
          <a:p>
            <a:pPr marL="11527">
              <a:lnSpc>
                <a:spcPct val="100000"/>
              </a:lnSpc>
              <a:spcBef>
                <a:spcPts val="91"/>
              </a:spcBef>
            </a:pPr>
            <a:r>
              <a:rPr lang="it-IT" spc="-522" dirty="0"/>
              <a:t>BIOETANOLO - PROPRIETÀ</a:t>
            </a:r>
            <a:endParaRPr spc="-481" dirty="0"/>
          </a:p>
        </p:txBody>
      </p:sp>
      <p:pic>
        <p:nvPicPr>
          <p:cNvPr id="113" name="object 113"/>
          <p:cNvPicPr/>
          <p:nvPr/>
        </p:nvPicPr>
        <p:blipFill>
          <a:blip r:embed="rId2" cstate="print"/>
          <a:stretch>
            <a:fillRect/>
          </a:stretch>
        </p:blipFill>
        <p:spPr>
          <a:xfrm>
            <a:off x="2044750" y="1603223"/>
            <a:ext cx="8166205" cy="1432110"/>
          </a:xfrm>
          <a:prstGeom prst="rect">
            <a:avLst/>
          </a:prstGeom>
        </p:spPr>
      </p:pic>
      <p:sp>
        <p:nvSpPr>
          <p:cNvPr id="114" name="object 114"/>
          <p:cNvSpPr txBox="1"/>
          <p:nvPr/>
        </p:nvSpPr>
        <p:spPr>
          <a:xfrm>
            <a:off x="2796248" y="1235540"/>
            <a:ext cx="5569964" cy="346795"/>
          </a:xfrm>
          <a:prstGeom prst="rect">
            <a:avLst/>
          </a:prstGeom>
        </p:spPr>
        <p:txBody>
          <a:bodyPr vert="horz" wrap="square" lIns="0" tIns="11526" rIns="0" bIns="0" rtlCol="0">
            <a:spAutoFit/>
          </a:bodyPr>
          <a:lstStyle/>
          <a:p>
            <a:pPr marL="11527">
              <a:spcBef>
                <a:spcPts val="91"/>
              </a:spcBef>
            </a:pPr>
            <a:r>
              <a:rPr lang="it-IT" sz="2178" b="1" spc="-218" dirty="0">
                <a:latin typeface="Arial"/>
                <a:cs typeface="Arial"/>
              </a:rPr>
              <a:t>Parametri del bioetanolo a confronto con la benzina</a:t>
            </a:r>
            <a:endParaRPr sz="2178" dirty="0">
              <a:latin typeface="Arial"/>
              <a:cs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247321" y="1627425"/>
            <a:ext cx="7676926" cy="1935242"/>
          </a:xfrm>
          <a:prstGeom prst="rect">
            <a:avLst/>
          </a:prstGeom>
        </p:spPr>
        <p:txBody>
          <a:bodyPr vert="horz" wrap="square" lIns="0" tIns="11526" rIns="0" bIns="0" rtlCol="0">
            <a:spAutoFit/>
          </a:bodyPr>
          <a:lstStyle/>
          <a:p>
            <a:pPr marL="184424" marR="4611" indent="-172898" algn="just">
              <a:spcBef>
                <a:spcPts val="91"/>
              </a:spcBef>
            </a:pPr>
            <a:r>
              <a:rPr lang="it-IT" sz="2500" b="1" spc="-227" dirty="0">
                <a:latin typeface="Arial"/>
                <a:cs typeface="Arial"/>
              </a:rPr>
              <a:t>D'altra parte, la </a:t>
            </a:r>
            <a:r>
              <a:rPr lang="it-IT" sz="2500" b="1" spc="-227" dirty="0">
                <a:solidFill>
                  <a:schemeClr val="accent6">
                    <a:lumMod val="50000"/>
                  </a:schemeClr>
                </a:solidFill>
                <a:latin typeface="Arial"/>
                <a:cs typeface="Arial"/>
              </a:rPr>
              <a:t>resa energetica </a:t>
            </a:r>
            <a:r>
              <a:rPr lang="it-IT" sz="2500" b="1" spc="-227" dirty="0">
                <a:latin typeface="Arial"/>
                <a:cs typeface="Arial"/>
              </a:rPr>
              <a:t>dell'etanolo è inferiore di circa un terzo rispetto alla benzina.  Un litro di etanolo sostituisce solo circa 0,65 litri di benzina. Ciò è dovuto ai diversi valori calorici della benzina e dell'etanolo. Il contenuto energetico della benzina è di 32,5 MJ/l e di 21,2 MJ/l di etanolo.</a:t>
            </a:r>
            <a:endParaRPr sz="2500" dirty="0">
              <a:latin typeface="Arial"/>
              <a:cs typeface="Arial"/>
            </a:endParaRPr>
          </a:p>
        </p:txBody>
      </p:sp>
      <p:sp>
        <p:nvSpPr>
          <p:cNvPr id="112" name="object 112"/>
          <p:cNvSpPr txBox="1">
            <a:spLocks noGrp="1"/>
          </p:cNvSpPr>
          <p:nvPr>
            <p:ph type="title"/>
          </p:nvPr>
        </p:nvSpPr>
        <p:spPr>
          <a:xfrm>
            <a:off x="3120431" y="426092"/>
            <a:ext cx="5814892" cy="688747"/>
          </a:xfrm>
          <a:prstGeom prst="rect">
            <a:avLst/>
          </a:prstGeom>
        </p:spPr>
        <p:txBody>
          <a:bodyPr vert="horz" wrap="square" lIns="0" tIns="11526" rIns="0" bIns="0" rtlCol="0" anchor="ctr">
            <a:spAutoFit/>
          </a:bodyPr>
          <a:lstStyle/>
          <a:p>
            <a:pPr marL="11527">
              <a:lnSpc>
                <a:spcPct val="100000"/>
              </a:lnSpc>
              <a:spcBef>
                <a:spcPts val="91"/>
              </a:spcBef>
            </a:pPr>
            <a:r>
              <a:rPr lang="it-IT" spc="-522" dirty="0"/>
              <a:t>BIOETANOLO - PROPRIETÀ</a:t>
            </a:r>
            <a:endParaRPr spc="-48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834887" y="1627426"/>
            <a:ext cx="10565296" cy="3858846"/>
          </a:xfrm>
          <a:prstGeom prst="rect">
            <a:avLst/>
          </a:prstGeom>
        </p:spPr>
        <p:txBody>
          <a:bodyPr vert="horz" wrap="square" lIns="0" tIns="11526" rIns="0" bIns="0" rtlCol="0">
            <a:spAutoFit/>
          </a:bodyPr>
          <a:lstStyle/>
          <a:p>
            <a:pPr marL="184424" marR="4611" indent="-172898" algn="just">
              <a:spcBef>
                <a:spcPts val="91"/>
              </a:spcBef>
            </a:pPr>
            <a:r>
              <a:rPr lang="it-IT" sz="2500" b="1" spc="-182" dirty="0">
                <a:latin typeface="Arial"/>
                <a:cs typeface="Arial"/>
              </a:rPr>
              <a:t>Un'altra proprietà dell'etanolo è la sua </a:t>
            </a:r>
            <a:r>
              <a:rPr lang="it-IT" sz="2500" b="1" spc="-182" dirty="0">
                <a:solidFill>
                  <a:schemeClr val="accent6">
                    <a:lumMod val="50000"/>
                  </a:schemeClr>
                </a:solidFill>
                <a:latin typeface="Arial"/>
                <a:cs typeface="Arial"/>
              </a:rPr>
              <a:t>bassa tensione di vapore</a:t>
            </a:r>
            <a:r>
              <a:rPr lang="it-IT" sz="2500" b="1" spc="-182" dirty="0">
                <a:latin typeface="Arial"/>
                <a:cs typeface="Arial"/>
              </a:rPr>
              <a:t>. Se immagazzinato come carburante puro (o anche come miscela E-85), ha una pressione di vapore inferiore rispetto alla benzina e quindi avrà meno emissioni evaporative. Nei climi più freddi, la bassa tensione di vapore dell'etanolo puro può causare problemi di avviamento a freddo. Pertanto, nei climi freddi, l'etanolo viene miscelato con la benzina (E85). Al contrario, le miscele di etanolo di livello inferiore nella benzina tendono ad aumentare la tensione di vapore della benzina base a cui viene aggiunto l'etanolo.  Quando l'etanolo viene miscelato fino a circa il 40% con la benzina, i due combustibili combinati hanno emissioni evaporative più elevate rispetto a quelle che fanno da soli (WWI 2006, p. 192).</a:t>
            </a:r>
            <a:endParaRPr sz="2500" dirty="0">
              <a:latin typeface="Arial"/>
              <a:cs typeface="Arial"/>
            </a:endParaRPr>
          </a:p>
        </p:txBody>
      </p:sp>
      <p:sp>
        <p:nvSpPr>
          <p:cNvPr id="112" name="object 112"/>
          <p:cNvSpPr txBox="1">
            <a:spLocks noGrp="1"/>
          </p:cNvSpPr>
          <p:nvPr>
            <p:ph type="title"/>
          </p:nvPr>
        </p:nvSpPr>
        <p:spPr>
          <a:xfrm>
            <a:off x="3120431" y="426092"/>
            <a:ext cx="5814892" cy="688747"/>
          </a:xfrm>
          <a:prstGeom prst="rect">
            <a:avLst/>
          </a:prstGeom>
        </p:spPr>
        <p:txBody>
          <a:bodyPr vert="horz" wrap="square" lIns="0" tIns="11526" rIns="0" bIns="0" rtlCol="0" anchor="ctr">
            <a:spAutoFit/>
          </a:bodyPr>
          <a:lstStyle/>
          <a:p>
            <a:pPr marL="11527">
              <a:lnSpc>
                <a:spcPct val="100000"/>
              </a:lnSpc>
              <a:spcBef>
                <a:spcPts val="91"/>
              </a:spcBef>
            </a:pPr>
            <a:r>
              <a:rPr lang="it-IT" spc="-522" dirty="0"/>
              <a:t>BIOETANOLO - PROPRIETÀ</a:t>
            </a:r>
            <a:endParaRPr spc="-48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521764" y="1822430"/>
            <a:ext cx="9460975" cy="4256390"/>
          </a:xfrm>
          <a:prstGeom prst="rect">
            <a:avLst/>
          </a:prstGeom>
        </p:spPr>
        <p:txBody>
          <a:bodyPr vert="horz" wrap="square" lIns="0" tIns="11526" rIns="0" bIns="0" rtlCol="0">
            <a:spAutoFit/>
          </a:bodyPr>
          <a:lstStyle/>
          <a:p>
            <a:pPr marL="184424" marR="4611" indent="-172898" algn="just">
              <a:spcBef>
                <a:spcPts val="91"/>
              </a:spcBef>
            </a:pPr>
            <a:r>
              <a:rPr lang="it-IT" sz="2500" b="1" spc="-168" dirty="0">
                <a:latin typeface="Arial"/>
                <a:cs typeface="Arial"/>
              </a:rPr>
              <a:t>Questo esempio mostra che diverse miscele di etanolo e benzina hanno proprietà diverse. A seconda della situazione e del carburante desiderato, l'etanolo viene quindi miscelato con la benzina in qualsiasi rapporto. Le miscele di etanolo comuni sono E5, E10, E20, E25, E70, E85, E95 ed E100, che contengono il 5%, 10%, 20%, 25%, 70%, 85%, 95% e
100% etanolo, rispettivamente. Sono possibili anche altre quantità variabili. Nell'Unione Europea stanno attualmente entrando sul mercato i cosiddetti veicoli a carburante flessibile (FFV). Possono funzionare con una percentuale di etanolo di qualsiasi miscela fino all'85 %.</a:t>
            </a:r>
            <a:endParaRPr sz="2500" dirty="0">
              <a:latin typeface="Arial"/>
              <a:cs typeface="Arial"/>
            </a:endParaRPr>
          </a:p>
        </p:txBody>
      </p:sp>
      <p:sp>
        <p:nvSpPr>
          <p:cNvPr id="112" name="object 112"/>
          <p:cNvSpPr txBox="1">
            <a:spLocks noGrp="1"/>
          </p:cNvSpPr>
          <p:nvPr>
            <p:ph type="title"/>
          </p:nvPr>
        </p:nvSpPr>
        <p:spPr>
          <a:xfrm>
            <a:off x="3120431" y="426092"/>
            <a:ext cx="5814892" cy="688747"/>
          </a:xfrm>
          <a:prstGeom prst="rect">
            <a:avLst/>
          </a:prstGeom>
        </p:spPr>
        <p:txBody>
          <a:bodyPr vert="horz" wrap="square" lIns="0" tIns="11526" rIns="0" bIns="0" rtlCol="0" anchor="ctr">
            <a:spAutoFit/>
          </a:bodyPr>
          <a:lstStyle/>
          <a:p>
            <a:pPr marL="11527">
              <a:lnSpc>
                <a:spcPct val="100000"/>
              </a:lnSpc>
              <a:spcBef>
                <a:spcPts val="91"/>
              </a:spcBef>
            </a:pPr>
            <a:r>
              <a:rPr lang="it-IT" spc="-522" dirty="0"/>
              <a:t>BIOETANOLO - PROPRIETÀ</a:t>
            </a:r>
            <a:endParaRPr spc="-48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82210" y="399090"/>
            <a:ext cx="8707094" cy="6059819"/>
            <a:chOff x="924098" y="439737"/>
            <a:chExt cx="9593928" cy="6677023"/>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1374028" y="439737"/>
              <a:ext cx="9143998" cy="6677023"/>
            </a:xfrm>
            <a:prstGeom prst="rect">
              <a:avLst/>
            </a:prstGeom>
          </p:spPr>
        </p:pic>
      </p:grpSp>
      <p:sp>
        <p:nvSpPr>
          <p:cNvPr id="6" name="object 6"/>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679662" y="1691937"/>
            <a:ext cx="8691795" cy="3858846"/>
          </a:xfrm>
          <a:prstGeom prst="rect">
            <a:avLst/>
          </a:prstGeom>
        </p:spPr>
        <p:txBody>
          <a:bodyPr vert="horz" wrap="square" lIns="0" tIns="11526" rIns="0" bIns="0" rtlCol="0">
            <a:spAutoFit/>
          </a:bodyPr>
          <a:lstStyle/>
          <a:p>
            <a:pPr marL="184424" marR="4611" indent="-172898" algn="just">
              <a:spcBef>
                <a:spcPts val="91"/>
              </a:spcBef>
            </a:pPr>
            <a:r>
              <a:rPr lang="it-IT" sz="2500" b="1" spc="-172" dirty="0">
                <a:latin typeface="Arial"/>
                <a:cs typeface="Arial"/>
              </a:rPr>
              <a:t>L'etanolo è anche sempre più utilizzato come additivo ossigenato per la benzina standard, in sostituzione dell'etere </a:t>
            </a:r>
            <a:r>
              <a:rPr lang="it-IT" sz="2500" b="1" spc="-172" dirty="0" err="1">
                <a:latin typeface="Arial"/>
                <a:cs typeface="Arial"/>
              </a:rPr>
              <a:t>metil</a:t>
            </a:r>
            <a:r>
              <a:rPr lang="it-IT" sz="2500" b="1" spc="-172" dirty="0">
                <a:latin typeface="Arial"/>
                <a:cs typeface="Arial"/>
              </a:rPr>
              <a:t>-terziario butilico (MTBE). L'MTBE viene solitamente miscelato con la benzina come additivo per migliorare il numero di ottano. Poiché l'MTBE ha proprietà tossiche ed è responsabile di una considerevole contaminazione delle acque sotterranee e del suolo, l'MTBE è sempre più frequentemente sostituito dall'ETBE (etere butilico terziario etilico). ETBE è prodotto a partire da bioetanolo e può essere miscelato in quantità massime del 15% con la benzina.</a:t>
            </a:r>
            <a:endParaRPr sz="2500" dirty="0">
              <a:latin typeface="Arial"/>
              <a:cs typeface="Arial"/>
            </a:endParaRPr>
          </a:p>
        </p:txBody>
      </p:sp>
      <p:sp>
        <p:nvSpPr>
          <p:cNvPr id="112" name="object 112"/>
          <p:cNvSpPr txBox="1">
            <a:spLocks noGrp="1"/>
          </p:cNvSpPr>
          <p:nvPr>
            <p:ph type="title"/>
          </p:nvPr>
        </p:nvSpPr>
        <p:spPr>
          <a:xfrm>
            <a:off x="3696901" y="714327"/>
            <a:ext cx="5814892" cy="688747"/>
          </a:xfrm>
          <a:prstGeom prst="rect">
            <a:avLst/>
          </a:prstGeom>
        </p:spPr>
        <p:txBody>
          <a:bodyPr vert="horz" wrap="square" lIns="0" tIns="11526" rIns="0" bIns="0" rtlCol="0" anchor="ctr">
            <a:spAutoFit/>
          </a:bodyPr>
          <a:lstStyle/>
          <a:p>
            <a:pPr marL="11527">
              <a:lnSpc>
                <a:spcPct val="100000"/>
              </a:lnSpc>
              <a:spcBef>
                <a:spcPts val="91"/>
              </a:spcBef>
            </a:pPr>
            <a:r>
              <a:rPr lang="it-IT" spc="-522" dirty="0"/>
              <a:t>BIOETANOLO - PROPRIETÀ</a:t>
            </a:r>
            <a:endParaRPr spc="-48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428281" y="688309"/>
            <a:ext cx="6915630" cy="688747"/>
          </a:xfrm>
          <a:prstGeom prst="rect">
            <a:avLst/>
          </a:prstGeom>
        </p:spPr>
        <p:txBody>
          <a:bodyPr vert="horz" wrap="square" lIns="0" tIns="11526" rIns="0" bIns="0" rtlCol="0" anchor="ctr">
            <a:spAutoFit/>
          </a:bodyPr>
          <a:lstStyle/>
          <a:p>
            <a:pPr marL="11527">
              <a:lnSpc>
                <a:spcPct val="100000"/>
              </a:lnSpc>
              <a:spcBef>
                <a:spcPts val="91"/>
              </a:spcBef>
            </a:pPr>
            <a:r>
              <a:rPr spc="-522" dirty="0"/>
              <a:t>B</a:t>
            </a:r>
            <a:r>
              <a:rPr spc="-204" dirty="0"/>
              <a:t>I</a:t>
            </a:r>
            <a:r>
              <a:rPr spc="-558" dirty="0"/>
              <a:t>O</a:t>
            </a:r>
            <a:r>
              <a:rPr spc="-481" dirty="0"/>
              <a:t>E</a:t>
            </a:r>
            <a:r>
              <a:rPr spc="-439" dirty="0"/>
              <a:t>T</a:t>
            </a:r>
            <a:r>
              <a:rPr spc="-526" dirty="0"/>
              <a:t>H</a:t>
            </a:r>
            <a:r>
              <a:rPr spc="-522" dirty="0"/>
              <a:t>AN</a:t>
            </a:r>
            <a:r>
              <a:rPr spc="-558" dirty="0"/>
              <a:t>O</a:t>
            </a:r>
            <a:r>
              <a:rPr spc="-439" dirty="0"/>
              <a:t>L</a:t>
            </a:r>
            <a:r>
              <a:rPr spc="-259" dirty="0"/>
              <a:t> </a:t>
            </a:r>
            <a:r>
              <a:rPr spc="-245" dirty="0"/>
              <a:t>-</a:t>
            </a:r>
            <a:r>
              <a:rPr spc="-481" dirty="0"/>
              <a:t>E</a:t>
            </a:r>
            <a:r>
              <a:rPr spc="-522" dirty="0"/>
              <a:t>N</a:t>
            </a:r>
            <a:r>
              <a:rPr spc="-481" dirty="0"/>
              <a:t>E</a:t>
            </a:r>
            <a:r>
              <a:rPr spc="-522" dirty="0"/>
              <a:t>R</a:t>
            </a:r>
            <a:r>
              <a:rPr spc="-558" dirty="0"/>
              <a:t>G</a:t>
            </a:r>
            <a:r>
              <a:rPr spc="-481" dirty="0"/>
              <a:t>Y</a:t>
            </a:r>
            <a:r>
              <a:rPr spc="-259" dirty="0"/>
              <a:t> </a:t>
            </a:r>
            <a:r>
              <a:rPr spc="-522" dirty="0"/>
              <a:t>BA</a:t>
            </a:r>
            <a:r>
              <a:rPr spc="-439" dirty="0"/>
              <a:t>L</a:t>
            </a:r>
            <a:r>
              <a:rPr spc="-526" dirty="0"/>
              <a:t>A</a:t>
            </a:r>
            <a:r>
              <a:rPr spc="-522" dirty="0"/>
              <a:t>NC</a:t>
            </a:r>
            <a:r>
              <a:rPr spc="-481" dirty="0"/>
              <a:t>E</a:t>
            </a:r>
          </a:p>
        </p:txBody>
      </p:sp>
      <p:pic>
        <p:nvPicPr>
          <p:cNvPr id="111" name="object 111"/>
          <p:cNvPicPr/>
          <p:nvPr/>
        </p:nvPicPr>
        <p:blipFill>
          <a:blip r:embed="rId2" cstate="print"/>
          <a:stretch>
            <a:fillRect/>
          </a:stretch>
        </p:blipFill>
        <p:spPr>
          <a:xfrm>
            <a:off x="2302647" y="1793402"/>
            <a:ext cx="4378457" cy="4221414"/>
          </a:xfrm>
          <a:prstGeom prst="rect">
            <a:avLst/>
          </a:prstGeom>
        </p:spPr>
      </p:pic>
      <p:sp>
        <p:nvSpPr>
          <p:cNvPr id="112" name="object 112"/>
          <p:cNvSpPr txBox="1"/>
          <p:nvPr/>
        </p:nvSpPr>
        <p:spPr>
          <a:xfrm>
            <a:off x="2247321" y="1454297"/>
            <a:ext cx="7687299" cy="5076904"/>
          </a:xfrm>
          <a:prstGeom prst="rect">
            <a:avLst/>
          </a:prstGeom>
        </p:spPr>
        <p:txBody>
          <a:bodyPr vert="horz" wrap="square" lIns="0" tIns="53595" rIns="0" bIns="0" rtlCol="0">
            <a:spAutoFit/>
          </a:bodyPr>
          <a:lstStyle/>
          <a:p>
            <a:pPr marL="11527" algn="just">
              <a:spcBef>
                <a:spcPts val="421"/>
              </a:spcBef>
            </a:pPr>
            <a:r>
              <a:rPr lang="it-IT" sz="1815" b="1" spc="-177" dirty="0">
                <a:latin typeface="Arial"/>
                <a:cs typeface="Arial"/>
              </a:rPr>
              <a:t>Stima dei bilanci energetici fossili </a:t>
            </a:r>
            <a:r>
              <a:rPr lang="it-IT" sz="1815" b="1" spc="-154" dirty="0">
                <a:latin typeface="Arial"/>
                <a:cs typeface="Arial"/>
              </a:rPr>
              <a:t>di tipi di carburante selezionati da diversi s</a:t>
            </a:r>
            <a:r>
              <a:rPr sz="1815" b="1" spc="-168" dirty="0" err="1">
                <a:latin typeface="Arial"/>
                <a:cs typeface="Arial"/>
              </a:rPr>
              <a:t>tudi</a:t>
            </a:r>
            <a:endParaRPr sz="1815" dirty="0">
              <a:latin typeface="Arial"/>
              <a:cs typeface="Arial"/>
            </a:endParaRPr>
          </a:p>
          <a:p>
            <a:pPr marL="4758724" marR="4611" indent="-172898" algn="just">
              <a:lnSpc>
                <a:spcPct val="99900"/>
              </a:lnSpc>
              <a:spcBef>
                <a:spcPts val="398"/>
              </a:spcBef>
            </a:pPr>
            <a:r>
              <a:rPr lang="it-IT" sz="2178" b="1" spc="-236" dirty="0">
                <a:latin typeface="Arial"/>
                <a:cs typeface="Arial"/>
              </a:rPr>
              <a:t>I migliori bilanci energetici sono il bioetanolo da canna da zucchero. È superato solo dall'etanolo prodotto da materie prime cellulosiche, ma la tecnologia non è ancora in funzione commerciale.  Significativamente, tutti i tipi di bioetanolo non solo hanno bilanci energetici migliori rispetto alla benzina fossile, ma anche bilanci energetici più grandi di uno.</a:t>
            </a:r>
            <a:endParaRPr sz="2178" dirty="0">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585279" y="688309"/>
            <a:ext cx="7910443" cy="688747"/>
          </a:xfrm>
          <a:prstGeom prst="rect">
            <a:avLst/>
          </a:prstGeom>
        </p:spPr>
        <p:txBody>
          <a:bodyPr vert="horz" wrap="square" lIns="0" tIns="11526" rIns="0" bIns="0" rtlCol="0" anchor="ctr">
            <a:spAutoFit/>
          </a:bodyPr>
          <a:lstStyle/>
          <a:p>
            <a:pPr marL="11527">
              <a:lnSpc>
                <a:spcPct val="100000"/>
              </a:lnSpc>
              <a:spcBef>
                <a:spcPts val="91"/>
              </a:spcBef>
            </a:pPr>
            <a:r>
              <a:rPr lang="it-IT" spc="-522" dirty="0"/>
              <a:t>BIOETANOLO – EMISSIONI DI GAS SERRA</a:t>
            </a:r>
            <a:endParaRPr spc="-481" dirty="0"/>
          </a:p>
        </p:txBody>
      </p:sp>
      <p:sp>
        <p:nvSpPr>
          <p:cNvPr id="111" name="object 111"/>
          <p:cNvSpPr txBox="1"/>
          <p:nvPr/>
        </p:nvSpPr>
        <p:spPr>
          <a:xfrm>
            <a:off x="2051377" y="1954478"/>
            <a:ext cx="8182343" cy="4059738"/>
          </a:xfrm>
          <a:prstGeom prst="rect">
            <a:avLst/>
          </a:prstGeom>
        </p:spPr>
        <p:txBody>
          <a:bodyPr vert="horz" wrap="square" lIns="0" tIns="12102" rIns="0" bIns="0" rtlCol="0">
            <a:spAutoFit/>
          </a:bodyPr>
          <a:lstStyle/>
          <a:p>
            <a:pPr marL="44377" marR="4611" algn="just">
              <a:lnSpc>
                <a:spcPct val="99800"/>
              </a:lnSpc>
              <a:spcBef>
                <a:spcPts val="95"/>
              </a:spcBef>
            </a:pPr>
            <a:r>
              <a:rPr lang="it-IT" sz="2178" b="1" spc="-200" dirty="0">
                <a:latin typeface="Arial"/>
                <a:cs typeface="Arial"/>
              </a:rPr>
              <a:t>il bilancio dei gas serra per il bioetanolo è molto variabile e comprende le emissioni di coltivazione, trasporto, processo di conversione e distribuzione. Inoltre, il potenziale di riduzione dei gas serra dipende dal tipo di materia prima, dalle pratiche agricole, dalla produttività del sito, dalla tecnologia di conversione e, infine, dall'intero disegno dello studio.
Studi dettagliati, che indicano riduzioni dei gas a effetto serra mediante l'utilizzo di bioetanolo intero o miscelato, mostrano riduzioni fino al 96 % per il bioetanolo anidro in Brasile.
Le riduzioni totali delle emissioni di gas serra del ciclo di vita associate all'industria dell'etanolo in Brasile sono equivalenti a 46,6 milioni di tonnellate all'anno. Si tratta di circa il 20 % delle emissioni annuali di combustibili fossili del Brasile.</a:t>
            </a:r>
            <a:endParaRPr sz="2178" dirty="0">
              <a:latin typeface="Arial"/>
              <a:cs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585279" y="688309"/>
            <a:ext cx="7413486" cy="688747"/>
          </a:xfrm>
          <a:prstGeom prst="rect">
            <a:avLst/>
          </a:prstGeom>
        </p:spPr>
        <p:txBody>
          <a:bodyPr vert="horz" wrap="square" lIns="0" tIns="11526" rIns="0" bIns="0" rtlCol="0" anchor="ctr">
            <a:spAutoFit/>
          </a:bodyPr>
          <a:lstStyle/>
          <a:p>
            <a:pPr marL="11527">
              <a:lnSpc>
                <a:spcPct val="100000"/>
              </a:lnSpc>
              <a:spcBef>
                <a:spcPts val="91"/>
              </a:spcBef>
            </a:pPr>
            <a:r>
              <a:rPr lang="it-IT" spc="-522" dirty="0"/>
              <a:t>BIOETANOLO – EMISSIONI DI GAS SERRA</a:t>
            </a:r>
            <a:endParaRPr spc="-481" dirty="0"/>
          </a:p>
        </p:txBody>
      </p:sp>
      <p:sp>
        <p:nvSpPr>
          <p:cNvPr id="111" name="object 111"/>
          <p:cNvSpPr txBox="1"/>
          <p:nvPr/>
        </p:nvSpPr>
        <p:spPr>
          <a:xfrm>
            <a:off x="1986544" y="1562592"/>
            <a:ext cx="8214616" cy="4396059"/>
          </a:xfrm>
          <a:prstGeom prst="rect">
            <a:avLst/>
          </a:prstGeom>
        </p:spPr>
        <p:txBody>
          <a:bodyPr vert="horz" wrap="square" lIns="0" tIns="13255" rIns="0" bIns="0" rtlCol="0">
            <a:spAutoFit/>
          </a:bodyPr>
          <a:lstStyle/>
          <a:p>
            <a:pPr marL="11527" marR="69159" algn="just">
              <a:lnSpc>
                <a:spcPct val="99500"/>
              </a:lnSpc>
              <a:spcBef>
                <a:spcPts val="104"/>
              </a:spcBef>
            </a:pPr>
            <a:r>
              <a:rPr lang="it-IT" sz="2178" b="1" spc="-204" dirty="0">
                <a:latin typeface="Arial"/>
                <a:cs typeface="Arial"/>
              </a:rPr>
              <a:t>Ciò è dovuto all'elevata produttività del sito in Brasile e al suo clima favorevole per la canna da zucchero, che è altamente produttiva e richiede solo bassi input di fertilizzanti. Inoltre, quasi tutti gli impianti di conversione utilizzano la bagassa per l'energia di processo, riducendo anche le emissioni di gas serra.
Le emissioni di CO2 </a:t>
            </a:r>
            <a:r>
              <a:rPr lang="it-IT" sz="2178" b="1" spc="-204" dirty="0" err="1">
                <a:latin typeface="Arial"/>
                <a:cs typeface="Arial"/>
              </a:rPr>
              <a:t>well</a:t>
            </a:r>
            <a:r>
              <a:rPr lang="it-IT" sz="2178" b="1" spc="-204" dirty="0">
                <a:latin typeface="Arial"/>
                <a:cs typeface="Arial"/>
              </a:rPr>
              <a:t>-to-wheel dell'etanolo da canna da zucchero sono stimate in media 0,20 kg per litro di carburante utilizzato, contro i 2,82 kg della benzina
Al contrario, l'etanolo da mais mostra riduzioni di gas serra molto piccole all'interno di tutte le potenziali opzioni di materie prime, Utilizzando processi commerciali, l'uso di etanolo derivato dai cereali, porta una riduzione dal 20% al 40% delle emissioni di gas serra equivalenti di CO2 dal pozzo alle ruote, rispetto alla benzina.</a:t>
            </a:r>
            <a:endParaRPr sz="2178" dirty="0">
              <a:latin typeface="Arial"/>
              <a:cs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7" name="object 7"/>
          <p:cNvSpPr txBox="1"/>
          <p:nvPr/>
        </p:nvSpPr>
        <p:spPr>
          <a:xfrm>
            <a:off x="2499452" y="1451654"/>
            <a:ext cx="4065238" cy="514597"/>
          </a:xfrm>
          <a:prstGeom prst="rect">
            <a:avLst/>
          </a:prstGeom>
        </p:spPr>
        <p:txBody>
          <a:bodyPr vert="horz" wrap="square" lIns="0" tIns="11526" rIns="0" bIns="0" rtlCol="0">
            <a:spAutoFit/>
          </a:bodyPr>
          <a:lstStyle/>
          <a:p>
            <a:pPr marL="270873" indent="-259347">
              <a:spcBef>
                <a:spcPts val="91"/>
              </a:spcBef>
              <a:buFont typeface="Wingdings"/>
              <a:buChar char=""/>
              <a:tabLst>
                <a:tab pos="270873" algn="l"/>
              </a:tabLst>
            </a:pPr>
            <a:r>
              <a:rPr lang="it-IT" sz="1634" b="1" spc="-177" dirty="0">
                <a:latin typeface="Arial"/>
                <a:cs typeface="Arial"/>
              </a:rPr>
              <a:t>Biomassa necessaria per produrre 100 litri o 1 tonnellata:</a:t>
            </a:r>
            <a:endParaRPr sz="1634" dirty="0">
              <a:latin typeface="Arial"/>
              <a:cs typeface="Arial"/>
            </a:endParaRPr>
          </a:p>
        </p:txBody>
      </p:sp>
      <p:sp>
        <p:nvSpPr>
          <p:cNvPr id="8" name="object 8"/>
          <p:cNvSpPr txBox="1"/>
          <p:nvPr/>
        </p:nvSpPr>
        <p:spPr>
          <a:xfrm>
            <a:off x="2724211" y="4025206"/>
            <a:ext cx="6602698" cy="2352857"/>
          </a:xfrm>
          <a:prstGeom prst="rect">
            <a:avLst/>
          </a:prstGeom>
        </p:spPr>
        <p:txBody>
          <a:bodyPr vert="horz" wrap="square" lIns="0" tIns="11526" rIns="0" bIns="0" rtlCol="0">
            <a:spAutoFit/>
          </a:bodyPr>
          <a:lstStyle/>
          <a:p>
            <a:pPr marL="270873" indent="-259347">
              <a:spcBef>
                <a:spcPts val="91"/>
              </a:spcBef>
              <a:buFont typeface="Wingdings"/>
              <a:buChar char=""/>
              <a:tabLst>
                <a:tab pos="270873" algn="l"/>
              </a:tabLst>
            </a:pPr>
            <a:r>
              <a:rPr lang="it-IT" sz="1634" b="1" spc="-163" dirty="0">
                <a:latin typeface="Arial"/>
                <a:cs typeface="Arial"/>
              </a:rPr>
              <a:t>Produzione di biocarburante per ettaro</a:t>
            </a:r>
            <a:r>
              <a:rPr lang="en-US" sz="1634" b="1" spc="-163" dirty="0">
                <a:latin typeface="Arial"/>
                <a:cs typeface="Arial"/>
              </a:rPr>
              <a:t>:</a:t>
            </a:r>
            <a:endParaRPr sz="2314" dirty="0">
              <a:latin typeface="Arial"/>
              <a:cs typeface="Arial"/>
            </a:endParaRPr>
          </a:p>
          <a:p>
            <a:pPr marL="270873" indent="-259347">
              <a:buFont typeface="Wingdings"/>
              <a:buChar char=""/>
              <a:tabLst>
                <a:tab pos="270873" algn="l"/>
              </a:tabLst>
            </a:pPr>
            <a:r>
              <a:rPr lang="it-IT" sz="1634" b="1" u="sng" spc="-213" dirty="0">
                <a:uFill>
                  <a:solidFill>
                    <a:srgbClr val="000000"/>
                  </a:solidFill>
                </a:uFill>
                <a:latin typeface="Arial"/>
                <a:cs typeface="Arial"/>
              </a:rPr>
              <a:t>Bilancio energetico</a:t>
            </a:r>
            <a:r>
              <a:rPr sz="1271" spc="36" dirty="0">
                <a:latin typeface="Wingdings"/>
                <a:cs typeface="Wingdings"/>
              </a:rPr>
              <a:t></a:t>
            </a:r>
            <a:r>
              <a:rPr lang="it-IT" sz="1634" b="1" spc="-163" dirty="0">
                <a:latin typeface="Arial"/>
                <a:cs typeface="Arial"/>
              </a:rPr>
              <a:t>Fonti diverse, risultati contrastanti (a seconda delle risorse e delle tecnologie iniziali</a:t>
            </a:r>
            <a:r>
              <a:rPr lang="en-US" sz="1634" b="1" spc="-163" dirty="0">
                <a:latin typeface="Arial"/>
                <a:cs typeface="Arial"/>
              </a:rPr>
              <a:t>)</a:t>
            </a:r>
            <a:endParaRPr sz="1634" dirty="0">
              <a:latin typeface="Arial"/>
              <a:cs typeface="Arial"/>
            </a:endParaRPr>
          </a:p>
          <a:p>
            <a:pPr marL="270873" indent="-259347">
              <a:spcBef>
                <a:spcPts val="399"/>
              </a:spcBef>
              <a:buFont typeface="Wingdings"/>
              <a:buChar char=""/>
              <a:tabLst>
                <a:tab pos="270873" algn="l"/>
              </a:tabLst>
            </a:pPr>
            <a:r>
              <a:rPr sz="1634" b="1" spc="-136" dirty="0" err="1">
                <a:latin typeface="Arial"/>
                <a:cs typeface="Arial"/>
              </a:rPr>
              <a:t>Altre</a:t>
            </a:r>
            <a:r>
              <a:rPr sz="1634" b="1" spc="-82" dirty="0">
                <a:latin typeface="Arial"/>
                <a:cs typeface="Arial"/>
              </a:rPr>
              <a:t> </a:t>
            </a:r>
            <a:r>
              <a:rPr sz="1634" b="1" spc="-154" dirty="0" err="1">
                <a:latin typeface="Arial"/>
                <a:cs typeface="Arial"/>
              </a:rPr>
              <a:t>emissioni</a:t>
            </a:r>
            <a:r>
              <a:rPr sz="1634" b="1" spc="-82" dirty="0">
                <a:latin typeface="Arial"/>
                <a:cs typeface="Arial"/>
              </a:rPr>
              <a:t> </a:t>
            </a:r>
            <a:r>
              <a:rPr sz="1634" b="1" spc="-168" dirty="0">
                <a:latin typeface="Arial"/>
                <a:cs typeface="Arial"/>
              </a:rPr>
              <a:t>–</a:t>
            </a:r>
            <a:r>
              <a:rPr sz="1634" b="1" spc="-82" dirty="0">
                <a:latin typeface="Arial"/>
                <a:cs typeface="Arial"/>
              </a:rPr>
              <a:t> </a:t>
            </a:r>
            <a:r>
              <a:rPr sz="1634" b="1" spc="-168" dirty="0" err="1">
                <a:latin typeface="Arial"/>
                <a:cs typeface="Arial"/>
              </a:rPr>
              <a:t>Considerando</a:t>
            </a:r>
            <a:r>
              <a:rPr sz="1634" b="1" spc="-82" dirty="0">
                <a:latin typeface="Arial"/>
                <a:cs typeface="Arial"/>
              </a:rPr>
              <a:t> </a:t>
            </a:r>
            <a:r>
              <a:rPr sz="1634" b="1" spc="-154" dirty="0" err="1">
                <a:latin typeface="Arial"/>
                <a:cs typeface="Arial"/>
              </a:rPr>
              <a:t>miscele</a:t>
            </a:r>
            <a:r>
              <a:rPr sz="1634" b="1" spc="-82" dirty="0">
                <a:latin typeface="Arial"/>
                <a:cs typeface="Arial"/>
              </a:rPr>
              <a:t> </a:t>
            </a:r>
            <a:r>
              <a:rPr sz="1634" b="1" spc="-145" dirty="0">
                <a:latin typeface="Arial"/>
                <a:cs typeface="Arial"/>
              </a:rPr>
              <a:t>(blending)</a:t>
            </a:r>
            <a:r>
              <a:rPr sz="1634" b="1" spc="-82" dirty="0">
                <a:latin typeface="Arial"/>
                <a:cs typeface="Arial"/>
              </a:rPr>
              <a:t> </a:t>
            </a:r>
            <a:r>
              <a:rPr sz="1634" b="1" spc="-123" dirty="0">
                <a:latin typeface="Arial"/>
                <a:cs typeface="Arial"/>
              </a:rPr>
              <a:t>al</a:t>
            </a:r>
            <a:r>
              <a:rPr sz="1634" b="1" spc="-82" dirty="0">
                <a:latin typeface="Arial"/>
                <a:cs typeface="Arial"/>
              </a:rPr>
              <a:t> </a:t>
            </a:r>
            <a:r>
              <a:rPr sz="1634" b="1" spc="-145" dirty="0">
                <a:latin typeface="Arial"/>
                <a:cs typeface="Arial"/>
              </a:rPr>
              <a:t>5-7</a:t>
            </a:r>
            <a:r>
              <a:rPr sz="1634" b="1" spc="-82" dirty="0">
                <a:latin typeface="Arial"/>
                <a:cs typeface="Arial"/>
              </a:rPr>
              <a:t> </a:t>
            </a:r>
            <a:r>
              <a:rPr sz="1634" b="1" spc="-263" dirty="0">
                <a:latin typeface="Arial"/>
                <a:cs typeface="Arial"/>
              </a:rPr>
              <a:t>%</a:t>
            </a:r>
            <a:endParaRPr sz="1634" dirty="0">
              <a:latin typeface="Arial"/>
              <a:cs typeface="Arial"/>
            </a:endParaRPr>
          </a:p>
          <a:p>
            <a:pPr marL="426481">
              <a:spcBef>
                <a:spcPts val="359"/>
              </a:spcBef>
            </a:pPr>
            <a:r>
              <a:rPr sz="1135" spc="27" dirty="0">
                <a:latin typeface="Wingdings"/>
                <a:cs typeface="Wingdings"/>
              </a:rPr>
              <a:t></a:t>
            </a:r>
            <a:r>
              <a:rPr sz="1135" spc="109" dirty="0">
                <a:latin typeface="Times New Roman"/>
                <a:cs typeface="Times New Roman"/>
              </a:rPr>
              <a:t> </a:t>
            </a:r>
            <a:r>
              <a:rPr sz="1452" b="1" spc="-91" dirty="0">
                <a:latin typeface="Arial"/>
                <a:cs typeface="Arial"/>
              </a:rPr>
              <a:t>-</a:t>
            </a:r>
            <a:r>
              <a:rPr sz="1452" b="1" spc="-73" dirty="0">
                <a:latin typeface="Arial"/>
                <a:cs typeface="Arial"/>
              </a:rPr>
              <a:t> </a:t>
            </a:r>
            <a:r>
              <a:rPr sz="1452" b="1" spc="-150" dirty="0">
                <a:latin typeface="Arial"/>
                <a:cs typeface="Arial"/>
              </a:rPr>
              <a:t>15</a:t>
            </a:r>
            <a:r>
              <a:rPr sz="1452" b="1" spc="-73" dirty="0">
                <a:latin typeface="Arial"/>
                <a:cs typeface="Arial"/>
              </a:rPr>
              <a:t> / </a:t>
            </a:r>
            <a:r>
              <a:rPr sz="1452" b="1" spc="-91" dirty="0">
                <a:latin typeface="Arial"/>
                <a:cs typeface="Arial"/>
              </a:rPr>
              <a:t>-</a:t>
            </a:r>
            <a:r>
              <a:rPr sz="1452" b="1" spc="-73" dirty="0">
                <a:latin typeface="Arial"/>
                <a:cs typeface="Arial"/>
              </a:rPr>
              <a:t> </a:t>
            </a:r>
            <a:r>
              <a:rPr sz="1452" b="1" spc="-150" dirty="0">
                <a:latin typeface="Arial"/>
                <a:cs typeface="Arial"/>
              </a:rPr>
              <a:t>40</a:t>
            </a:r>
            <a:r>
              <a:rPr sz="1452" b="1" spc="-73" dirty="0">
                <a:latin typeface="Arial"/>
                <a:cs typeface="Arial"/>
              </a:rPr>
              <a:t> </a:t>
            </a:r>
            <a:r>
              <a:rPr sz="1452" b="1" spc="-236" dirty="0">
                <a:latin typeface="Arial"/>
                <a:cs typeface="Arial"/>
              </a:rPr>
              <a:t>%</a:t>
            </a:r>
            <a:r>
              <a:rPr sz="1452" b="1" spc="-73" dirty="0">
                <a:latin typeface="Arial"/>
                <a:cs typeface="Arial"/>
              </a:rPr>
              <a:t> </a:t>
            </a:r>
            <a:r>
              <a:rPr sz="1452" b="1" spc="-191" dirty="0">
                <a:latin typeface="Arial"/>
                <a:cs typeface="Arial"/>
              </a:rPr>
              <a:t>C</a:t>
            </a:r>
            <a:r>
              <a:rPr sz="1452" b="1" spc="-204" dirty="0">
                <a:latin typeface="Arial"/>
                <a:cs typeface="Arial"/>
              </a:rPr>
              <a:t>O</a:t>
            </a:r>
            <a:endParaRPr sz="1452" dirty="0">
              <a:latin typeface="Arial"/>
              <a:cs typeface="Arial"/>
            </a:endParaRPr>
          </a:p>
          <a:p>
            <a:pPr marL="426481">
              <a:spcBef>
                <a:spcPts val="345"/>
              </a:spcBef>
            </a:pPr>
            <a:r>
              <a:rPr sz="1135" spc="27" dirty="0">
                <a:latin typeface="Wingdings"/>
                <a:cs typeface="Wingdings"/>
              </a:rPr>
              <a:t></a:t>
            </a:r>
            <a:r>
              <a:rPr sz="1135" spc="109" dirty="0">
                <a:latin typeface="Times New Roman"/>
                <a:cs typeface="Times New Roman"/>
              </a:rPr>
              <a:t> </a:t>
            </a:r>
            <a:r>
              <a:rPr sz="1452" b="1" spc="-91" dirty="0">
                <a:latin typeface="Arial"/>
                <a:cs typeface="Arial"/>
              </a:rPr>
              <a:t>-</a:t>
            </a:r>
            <a:r>
              <a:rPr sz="1452" b="1" spc="-73" dirty="0">
                <a:latin typeface="Arial"/>
                <a:cs typeface="Arial"/>
              </a:rPr>
              <a:t> </a:t>
            </a:r>
            <a:r>
              <a:rPr sz="1452" b="1" spc="-150" dirty="0">
                <a:latin typeface="Arial"/>
                <a:cs typeface="Arial"/>
              </a:rPr>
              <a:t>2</a:t>
            </a:r>
            <a:r>
              <a:rPr sz="1452" b="1" spc="-73" dirty="0">
                <a:latin typeface="Arial"/>
                <a:cs typeface="Arial"/>
              </a:rPr>
              <a:t> / </a:t>
            </a:r>
            <a:r>
              <a:rPr sz="1452" b="1" spc="-91" dirty="0">
                <a:latin typeface="Arial"/>
                <a:cs typeface="Arial"/>
              </a:rPr>
              <a:t>-</a:t>
            </a:r>
            <a:r>
              <a:rPr sz="1452" b="1" spc="-73" dirty="0">
                <a:latin typeface="Arial"/>
                <a:cs typeface="Arial"/>
              </a:rPr>
              <a:t> </a:t>
            </a:r>
            <a:r>
              <a:rPr sz="1452" b="1" spc="-150" dirty="0">
                <a:latin typeface="Arial"/>
                <a:cs typeface="Arial"/>
              </a:rPr>
              <a:t>7</a:t>
            </a:r>
            <a:r>
              <a:rPr sz="1452" b="1" spc="-73" dirty="0">
                <a:latin typeface="Arial"/>
                <a:cs typeface="Arial"/>
              </a:rPr>
              <a:t> </a:t>
            </a:r>
            <a:r>
              <a:rPr sz="1452" b="1" spc="-236" dirty="0">
                <a:latin typeface="Arial"/>
                <a:cs typeface="Arial"/>
              </a:rPr>
              <a:t>%</a:t>
            </a:r>
            <a:r>
              <a:rPr sz="1452" b="1" spc="-73" dirty="0">
                <a:latin typeface="Arial"/>
                <a:cs typeface="Arial"/>
              </a:rPr>
              <a:t> </a:t>
            </a:r>
            <a:r>
              <a:rPr lang="it-IT" sz="1452" b="1" spc="-118" dirty="0">
                <a:latin typeface="Arial"/>
                <a:cs typeface="Arial"/>
              </a:rPr>
              <a:t>Idrocarburi incombusti</a:t>
            </a:r>
            <a:r>
              <a:rPr sz="1135" spc="27" dirty="0">
                <a:latin typeface="Wingdings"/>
                <a:cs typeface="Wingdings"/>
              </a:rPr>
              <a:t></a:t>
            </a:r>
            <a:r>
              <a:rPr sz="1135" spc="109" dirty="0">
                <a:latin typeface="Times New Roman"/>
                <a:cs typeface="Times New Roman"/>
              </a:rPr>
              <a:t> </a:t>
            </a:r>
            <a:r>
              <a:rPr lang="it-IT" sz="1452" b="1" spc="-141" dirty="0">
                <a:latin typeface="Arial"/>
                <a:cs typeface="Arial"/>
              </a:rPr>
              <a:t>Riduzione significativa delle emissioni di particolato</a:t>
            </a:r>
            <a:endParaRPr sz="1452" dirty="0">
              <a:latin typeface="Arial"/>
              <a:cs typeface="Arial"/>
            </a:endParaRPr>
          </a:p>
          <a:p>
            <a:pPr marL="426481">
              <a:spcBef>
                <a:spcPts val="345"/>
              </a:spcBef>
            </a:pPr>
            <a:r>
              <a:rPr sz="1135" spc="27" dirty="0">
                <a:latin typeface="Wingdings"/>
                <a:cs typeface="Wingdings"/>
              </a:rPr>
              <a:t></a:t>
            </a:r>
            <a:r>
              <a:rPr sz="1135" spc="109" dirty="0">
                <a:latin typeface="Times New Roman"/>
                <a:cs typeface="Times New Roman"/>
              </a:rPr>
              <a:t> </a:t>
            </a:r>
            <a:r>
              <a:rPr sz="1452" b="1" spc="-154" dirty="0">
                <a:latin typeface="Arial"/>
                <a:cs typeface="Arial"/>
              </a:rPr>
              <a:t>+</a:t>
            </a:r>
            <a:r>
              <a:rPr sz="1452" b="1" spc="-73" dirty="0">
                <a:latin typeface="Arial"/>
                <a:cs typeface="Arial"/>
              </a:rPr>
              <a:t> </a:t>
            </a:r>
            <a:r>
              <a:rPr sz="1452" b="1" spc="-150" dirty="0">
                <a:latin typeface="Arial"/>
                <a:cs typeface="Arial"/>
              </a:rPr>
              <a:t>4</a:t>
            </a:r>
            <a:r>
              <a:rPr sz="1452" b="1" spc="-73" dirty="0">
                <a:latin typeface="Arial"/>
                <a:cs typeface="Arial"/>
              </a:rPr>
              <a:t> / </a:t>
            </a:r>
            <a:r>
              <a:rPr sz="1452" b="1" spc="-154" dirty="0">
                <a:latin typeface="Arial"/>
                <a:cs typeface="Arial"/>
              </a:rPr>
              <a:t>+</a:t>
            </a:r>
            <a:r>
              <a:rPr sz="1452" b="1" spc="-73" dirty="0">
                <a:latin typeface="Arial"/>
                <a:cs typeface="Arial"/>
              </a:rPr>
              <a:t> </a:t>
            </a:r>
            <a:r>
              <a:rPr sz="1452" b="1" spc="-150" dirty="0">
                <a:latin typeface="Arial"/>
                <a:cs typeface="Arial"/>
              </a:rPr>
              <a:t>10</a:t>
            </a:r>
            <a:r>
              <a:rPr sz="1452" b="1" spc="-73" dirty="0">
                <a:latin typeface="Arial"/>
                <a:cs typeface="Arial"/>
              </a:rPr>
              <a:t> </a:t>
            </a:r>
            <a:r>
              <a:rPr sz="1452" b="1" spc="-236" dirty="0">
                <a:latin typeface="Arial"/>
                <a:cs typeface="Arial"/>
              </a:rPr>
              <a:t>%</a:t>
            </a:r>
            <a:r>
              <a:rPr sz="1452" b="1" spc="-73" dirty="0">
                <a:latin typeface="Arial"/>
                <a:cs typeface="Arial"/>
              </a:rPr>
              <a:t> </a:t>
            </a:r>
            <a:r>
              <a:rPr sz="1452" b="1" spc="-191" dirty="0">
                <a:latin typeface="Arial"/>
                <a:cs typeface="Arial"/>
              </a:rPr>
              <a:t>N</a:t>
            </a:r>
            <a:r>
              <a:rPr sz="1452" b="1" spc="-204" dirty="0">
                <a:latin typeface="Arial"/>
                <a:cs typeface="Arial"/>
              </a:rPr>
              <a:t>O</a:t>
            </a:r>
            <a:r>
              <a:rPr sz="1452" b="1" spc="-150" dirty="0">
                <a:latin typeface="Arial"/>
                <a:cs typeface="Arial"/>
              </a:rPr>
              <a:t>x</a:t>
            </a:r>
            <a:endParaRPr sz="1452" dirty="0">
              <a:latin typeface="Arial"/>
              <a:cs typeface="Arial"/>
            </a:endParaRPr>
          </a:p>
          <a:p>
            <a:pPr marL="426481">
              <a:spcBef>
                <a:spcPts val="345"/>
              </a:spcBef>
            </a:pPr>
            <a:r>
              <a:rPr sz="1135" spc="27" dirty="0">
                <a:latin typeface="Wingdings"/>
                <a:cs typeface="Wingdings"/>
              </a:rPr>
              <a:t></a:t>
            </a:r>
            <a:r>
              <a:rPr sz="1135" spc="109" dirty="0">
                <a:latin typeface="Times New Roman"/>
                <a:cs typeface="Times New Roman"/>
              </a:rPr>
              <a:t> </a:t>
            </a:r>
            <a:r>
              <a:rPr sz="1452" b="1" spc="-191" dirty="0" err="1">
                <a:latin typeface="Arial"/>
                <a:cs typeface="Arial"/>
              </a:rPr>
              <a:t>A</a:t>
            </a:r>
            <a:r>
              <a:rPr sz="1452" b="1" spc="-127" dirty="0" err="1">
                <a:latin typeface="Arial"/>
                <a:cs typeface="Arial"/>
              </a:rPr>
              <a:t>lde</a:t>
            </a:r>
            <a:r>
              <a:rPr sz="1452" b="1" spc="-123" dirty="0" err="1">
                <a:latin typeface="Arial"/>
                <a:cs typeface="Arial"/>
              </a:rPr>
              <a:t>id</a:t>
            </a:r>
            <a:r>
              <a:rPr sz="1452" b="1" spc="-73" dirty="0" err="1">
                <a:latin typeface="Arial"/>
                <a:cs typeface="Arial"/>
              </a:rPr>
              <a:t>i</a:t>
            </a:r>
            <a:r>
              <a:rPr sz="1452" b="1" spc="-73" dirty="0">
                <a:latin typeface="Arial"/>
                <a:cs typeface="Arial"/>
              </a:rPr>
              <a:t> </a:t>
            </a:r>
            <a:r>
              <a:rPr sz="1452" b="1" spc="-150" dirty="0">
                <a:latin typeface="Arial"/>
                <a:cs typeface="Arial"/>
              </a:rPr>
              <a:t>e</a:t>
            </a:r>
            <a:r>
              <a:rPr sz="1452" b="1" spc="-73" dirty="0">
                <a:latin typeface="Arial"/>
                <a:cs typeface="Arial"/>
              </a:rPr>
              <a:t> </a:t>
            </a:r>
            <a:r>
              <a:rPr sz="1452" b="1" spc="-191" dirty="0" err="1">
                <a:latin typeface="Arial"/>
                <a:cs typeface="Arial"/>
              </a:rPr>
              <a:t>C</a:t>
            </a:r>
            <a:r>
              <a:rPr sz="1452" b="1" spc="-154" dirty="0" err="1">
                <a:latin typeface="Arial"/>
                <a:cs typeface="Arial"/>
              </a:rPr>
              <a:t>he</a:t>
            </a:r>
            <a:r>
              <a:rPr sz="1452" b="1" spc="-95" dirty="0" err="1">
                <a:latin typeface="Arial"/>
                <a:cs typeface="Arial"/>
              </a:rPr>
              <a:t>t</a:t>
            </a:r>
            <a:r>
              <a:rPr sz="1452" b="1" spc="-132" dirty="0" err="1">
                <a:latin typeface="Arial"/>
                <a:cs typeface="Arial"/>
              </a:rPr>
              <a:t>oni</a:t>
            </a:r>
            <a:endParaRPr sz="1452" dirty="0">
              <a:latin typeface="Arial"/>
              <a:cs typeface="Arial"/>
            </a:endParaRPr>
          </a:p>
        </p:txBody>
      </p:sp>
      <p:graphicFrame>
        <p:nvGraphicFramePr>
          <p:cNvPr id="9" name="object 9"/>
          <p:cNvGraphicFramePr>
            <a:graphicFrameLocks noGrp="1"/>
          </p:cNvGraphicFramePr>
          <p:nvPr/>
        </p:nvGraphicFramePr>
        <p:xfrm>
          <a:off x="6841476" y="1507330"/>
          <a:ext cx="2778353" cy="795253"/>
        </p:xfrm>
        <a:graphic>
          <a:graphicData uri="http://schemas.openxmlformats.org/drawingml/2006/table">
            <a:tbl>
              <a:tblPr firstRow="1" bandRow="1">
                <a:tableStyleId>{2D5ABB26-0587-4C30-8999-92F81FD0307C}</a:tableStyleId>
              </a:tblPr>
              <a:tblGrid>
                <a:gridCol w="1472453">
                  <a:extLst>
                    <a:ext uri="{9D8B030D-6E8A-4147-A177-3AD203B41FA5}">
                      <a16:colId xmlns:a16="http://schemas.microsoft.com/office/drawing/2014/main" val="20000"/>
                    </a:ext>
                  </a:extLst>
                </a:gridCol>
                <a:gridCol w="635084">
                  <a:extLst>
                    <a:ext uri="{9D8B030D-6E8A-4147-A177-3AD203B41FA5}">
                      <a16:colId xmlns:a16="http://schemas.microsoft.com/office/drawing/2014/main" val="20001"/>
                    </a:ext>
                  </a:extLst>
                </a:gridCol>
                <a:gridCol w="670816">
                  <a:extLst>
                    <a:ext uri="{9D8B030D-6E8A-4147-A177-3AD203B41FA5}">
                      <a16:colId xmlns:a16="http://schemas.microsoft.com/office/drawing/2014/main" val="20002"/>
                    </a:ext>
                  </a:extLst>
                </a:gridCol>
              </a:tblGrid>
              <a:tr h="165376">
                <a:tc>
                  <a:txBody>
                    <a:bodyPr/>
                    <a:lstStyle/>
                    <a:p>
                      <a:pPr>
                        <a:lnSpc>
                          <a:spcPct val="100000"/>
                        </a:lnSpc>
                      </a:pPr>
                      <a:endParaRPr sz="90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marL="1270" algn="ctr">
                        <a:lnSpc>
                          <a:spcPts val="1330"/>
                        </a:lnSpc>
                      </a:pPr>
                      <a:r>
                        <a:rPr sz="1100" b="1" dirty="0">
                          <a:solidFill>
                            <a:srgbClr val="010000"/>
                          </a:solidFill>
                          <a:latin typeface="Times New Roman"/>
                          <a:cs typeface="Times New Roman"/>
                        </a:rPr>
                        <a:t>100</a:t>
                      </a:r>
                      <a:r>
                        <a:rPr sz="1100" b="1" spc="-30" dirty="0">
                          <a:solidFill>
                            <a:srgbClr val="010000"/>
                          </a:solidFill>
                          <a:latin typeface="Times New Roman"/>
                          <a:cs typeface="Times New Roman"/>
                        </a:rPr>
                        <a:t> </a:t>
                      </a:r>
                      <a:r>
                        <a:rPr sz="1100" b="1" dirty="0">
                          <a:solidFill>
                            <a:srgbClr val="010000"/>
                          </a:solidFill>
                          <a:latin typeface="Times New Roman"/>
                          <a:cs typeface="Times New Roman"/>
                        </a:rPr>
                        <a:t>l</a:t>
                      </a:r>
                      <a:r>
                        <a:rPr sz="1100" b="1" baseline="-13888" dirty="0">
                          <a:solidFill>
                            <a:srgbClr val="010000"/>
                          </a:solidFill>
                          <a:latin typeface="Times New Roman"/>
                          <a:cs typeface="Times New Roman"/>
                        </a:rPr>
                        <a:t>ETOH</a:t>
                      </a:r>
                      <a:endParaRPr sz="1100" baseline="-13888">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marL="1270" algn="ctr">
                        <a:lnSpc>
                          <a:spcPts val="1265"/>
                        </a:lnSpc>
                        <a:spcBef>
                          <a:spcPts val="70"/>
                        </a:spcBef>
                      </a:pPr>
                      <a:r>
                        <a:rPr sz="1600" b="1" baseline="9259" dirty="0">
                          <a:solidFill>
                            <a:srgbClr val="010000"/>
                          </a:solidFill>
                          <a:latin typeface="Times New Roman"/>
                          <a:cs typeface="Times New Roman"/>
                        </a:rPr>
                        <a:t>1</a:t>
                      </a:r>
                      <a:r>
                        <a:rPr sz="1600" b="1" spc="-37" baseline="9259" dirty="0">
                          <a:solidFill>
                            <a:srgbClr val="010000"/>
                          </a:solidFill>
                          <a:latin typeface="Times New Roman"/>
                          <a:cs typeface="Times New Roman"/>
                        </a:rPr>
                        <a:t> </a:t>
                      </a:r>
                      <a:r>
                        <a:rPr sz="1600" b="1" baseline="9259" dirty="0">
                          <a:solidFill>
                            <a:srgbClr val="010000"/>
                          </a:solidFill>
                          <a:latin typeface="Times New Roman"/>
                          <a:cs typeface="Times New Roman"/>
                        </a:rPr>
                        <a:t>t</a:t>
                      </a:r>
                      <a:r>
                        <a:rPr sz="1600" b="1" spc="-44" baseline="9259" dirty="0">
                          <a:solidFill>
                            <a:srgbClr val="010000"/>
                          </a:solidFill>
                          <a:latin typeface="Times New Roman"/>
                          <a:cs typeface="Times New Roman"/>
                        </a:rPr>
                        <a:t> </a:t>
                      </a:r>
                      <a:r>
                        <a:rPr sz="700" b="1" dirty="0">
                          <a:solidFill>
                            <a:srgbClr val="010000"/>
                          </a:solidFill>
                          <a:latin typeface="Times New Roman"/>
                          <a:cs typeface="Times New Roman"/>
                        </a:rPr>
                        <a:t>ETOH</a:t>
                      </a:r>
                      <a:endParaRPr sz="700">
                        <a:latin typeface="Times New Roman"/>
                        <a:cs typeface="Times New Roman"/>
                      </a:endParaRPr>
                    </a:p>
                  </a:txBody>
                  <a:tcPr marL="0" marR="0" marT="8068"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FFFF00"/>
                    </a:solidFill>
                  </a:tcPr>
                </a:tc>
                <a:extLst>
                  <a:ext uri="{0D108BD9-81ED-4DB2-BD59-A6C34878D82A}">
                    <a16:rowId xmlns:a16="http://schemas.microsoft.com/office/drawing/2014/main" val="10000"/>
                  </a:ext>
                </a:extLst>
              </a:tr>
              <a:tr h="163963">
                <a:tc>
                  <a:txBody>
                    <a:bodyPr/>
                    <a:lstStyle/>
                    <a:p>
                      <a:pPr marL="40640">
                        <a:lnSpc>
                          <a:spcPts val="1325"/>
                        </a:lnSpc>
                      </a:pPr>
                      <a:r>
                        <a:rPr lang="it-IT" sz="1100" b="1" spc="-55" dirty="0" err="1">
                          <a:solidFill>
                            <a:srgbClr val="010000"/>
                          </a:solidFill>
                          <a:latin typeface="Times New Roman"/>
                          <a:cs typeface="Times New Roman"/>
                        </a:rPr>
                        <a:t>Grain</a:t>
                      </a:r>
                      <a:endParaRPr sz="1100" dirty="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marL="635" algn="ctr">
                        <a:lnSpc>
                          <a:spcPts val="1325"/>
                        </a:lnSpc>
                      </a:pPr>
                      <a:r>
                        <a:rPr sz="1100" dirty="0">
                          <a:solidFill>
                            <a:srgbClr val="010000"/>
                          </a:solidFill>
                          <a:latin typeface="Times New Roman"/>
                          <a:cs typeface="Times New Roman"/>
                        </a:rPr>
                        <a:t>289</a:t>
                      </a:r>
                      <a:r>
                        <a:rPr sz="1100" spc="-30" dirty="0">
                          <a:solidFill>
                            <a:srgbClr val="010000"/>
                          </a:solidFill>
                          <a:latin typeface="Times New Roman"/>
                          <a:cs typeface="Times New Roman"/>
                        </a:rPr>
                        <a:t> </a:t>
                      </a:r>
                      <a:r>
                        <a:rPr sz="1100" dirty="0">
                          <a:solidFill>
                            <a:srgbClr val="010000"/>
                          </a:solidFill>
                          <a:latin typeface="Times New Roman"/>
                          <a:cs typeface="Times New Roman"/>
                        </a:rPr>
                        <a:t>kg</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E0E0E0"/>
                    </a:solidFill>
                  </a:tcPr>
                </a:tc>
                <a:tc>
                  <a:txBody>
                    <a:bodyPr/>
                    <a:lstStyle/>
                    <a:p>
                      <a:pPr marL="1905" algn="ctr">
                        <a:lnSpc>
                          <a:spcPts val="1325"/>
                        </a:lnSpc>
                      </a:pPr>
                      <a:r>
                        <a:rPr sz="1100" dirty="0">
                          <a:solidFill>
                            <a:srgbClr val="010000"/>
                          </a:solidFill>
                          <a:latin typeface="Times New Roman"/>
                          <a:cs typeface="Times New Roman"/>
                        </a:rPr>
                        <a:t>3,6</a:t>
                      </a:r>
                      <a:r>
                        <a:rPr sz="1100" spc="-5" dirty="0">
                          <a:solidFill>
                            <a:srgbClr val="010000"/>
                          </a:solidFill>
                          <a:latin typeface="Times New Roman"/>
                          <a:cs typeface="Times New Roman"/>
                        </a:rPr>
                        <a:t>3</a:t>
                      </a:r>
                      <a:r>
                        <a:rPr sz="1100" dirty="0">
                          <a:solidFill>
                            <a:srgbClr val="010000"/>
                          </a:solidFill>
                          <a:latin typeface="Times New Roman"/>
                          <a:cs typeface="Times New Roman"/>
                        </a:rPr>
                        <a:t>6</a:t>
                      </a:r>
                      <a:r>
                        <a:rPr sz="1100" spc="-25" dirty="0">
                          <a:solidFill>
                            <a:srgbClr val="010000"/>
                          </a:solidFill>
                          <a:latin typeface="Times New Roman"/>
                          <a:cs typeface="Times New Roman"/>
                        </a:rPr>
                        <a:t> </a:t>
                      </a:r>
                      <a:r>
                        <a:rPr sz="1100" dirty="0">
                          <a:solidFill>
                            <a:srgbClr val="010000"/>
                          </a:solidFill>
                          <a:latin typeface="Times New Roman"/>
                          <a:cs typeface="Times New Roman"/>
                        </a:rPr>
                        <a:t>kg</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E0E0E0"/>
                    </a:solidFill>
                  </a:tcPr>
                </a:tc>
                <a:extLst>
                  <a:ext uri="{0D108BD9-81ED-4DB2-BD59-A6C34878D82A}">
                    <a16:rowId xmlns:a16="http://schemas.microsoft.com/office/drawing/2014/main" val="10001"/>
                  </a:ext>
                </a:extLst>
              </a:tr>
              <a:tr h="299677">
                <a:tc>
                  <a:txBody>
                    <a:bodyPr/>
                    <a:lstStyle/>
                    <a:p>
                      <a:pPr marL="40640">
                        <a:lnSpc>
                          <a:spcPts val="1320"/>
                        </a:lnSpc>
                      </a:pPr>
                      <a:r>
                        <a:rPr lang="it-IT" sz="1100" b="1" dirty="0">
                          <a:solidFill>
                            <a:srgbClr val="010000"/>
                          </a:solidFill>
                          <a:latin typeface="Times New Roman"/>
                          <a:cs typeface="Times New Roman"/>
                        </a:rPr>
                        <a:t>Sugar </a:t>
                      </a:r>
                      <a:r>
                        <a:rPr lang="it-IT" sz="1100" b="1" dirty="0" err="1">
                          <a:solidFill>
                            <a:srgbClr val="010000"/>
                          </a:solidFill>
                          <a:latin typeface="Times New Roman"/>
                          <a:cs typeface="Times New Roman"/>
                        </a:rPr>
                        <a:t>beet</a:t>
                      </a:r>
                      <a:endParaRPr sz="1100" dirty="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marL="635" algn="ctr">
                        <a:lnSpc>
                          <a:spcPts val="1320"/>
                        </a:lnSpc>
                      </a:pPr>
                      <a:r>
                        <a:rPr sz="1100" dirty="0">
                          <a:solidFill>
                            <a:srgbClr val="010000"/>
                          </a:solidFill>
                          <a:latin typeface="Times New Roman"/>
                          <a:cs typeface="Times New Roman"/>
                        </a:rPr>
                        <a:t>992</a:t>
                      </a:r>
                      <a:r>
                        <a:rPr sz="1100" spc="-30" dirty="0">
                          <a:solidFill>
                            <a:srgbClr val="010000"/>
                          </a:solidFill>
                          <a:latin typeface="Times New Roman"/>
                          <a:cs typeface="Times New Roman"/>
                        </a:rPr>
                        <a:t> </a:t>
                      </a:r>
                      <a:r>
                        <a:rPr sz="1100" dirty="0">
                          <a:solidFill>
                            <a:srgbClr val="010000"/>
                          </a:solidFill>
                          <a:latin typeface="Times New Roman"/>
                          <a:cs typeface="Times New Roman"/>
                        </a:rPr>
                        <a:t>kg</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E0E0E0"/>
                    </a:solidFill>
                  </a:tcPr>
                </a:tc>
                <a:tc>
                  <a:txBody>
                    <a:bodyPr/>
                    <a:lstStyle/>
                    <a:p>
                      <a:pPr marL="1270" algn="ctr">
                        <a:lnSpc>
                          <a:spcPts val="1320"/>
                        </a:lnSpc>
                      </a:pPr>
                      <a:r>
                        <a:rPr sz="1100" dirty="0">
                          <a:solidFill>
                            <a:srgbClr val="010000"/>
                          </a:solidFill>
                          <a:latin typeface="Times New Roman"/>
                          <a:cs typeface="Times New Roman"/>
                        </a:rPr>
                        <a:t>12,</a:t>
                      </a:r>
                      <a:r>
                        <a:rPr sz="1100" spc="-5" dirty="0">
                          <a:solidFill>
                            <a:srgbClr val="010000"/>
                          </a:solidFill>
                          <a:latin typeface="Times New Roman"/>
                          <a:cs typeface="Times New Roman"/>
                        </a:rPr>
                        <a:t>5</a:t>
                      </a:r>
                      <a:r>
                        <a:rPr sz="1100" dirty="0">
                          <a:solidFill>
                            <a:srgbClr val="010000"/>
                          </a:solidFill>
                          <a:latin typeface="Times New Roman"/>
                          <a:cs typeface="Times New Roman"/>
                        </a:rPr>
                        <a:t>00</a:t>
                      </a:r>
                      <a:r>
                        <a:rPr sz="1100" spc="-25" dirty="0">
                          <a:solidFill>
                            <a:srgbClr val="010000"/>
                          </a:solidFill>
                          <a:latin typeface="Times New Roman"/>
                          <a:cs typeface="Times New Roman"/>
                        </a:rPr>
                        <a:t> </a:t>
                      </a:r>
                      <a:r>
                        <a:rPr sz="1100" spc="-5" dirty="0">
                          <a:solidFill>
                            <a:srgbClr val="010000"/>
                          </a:solidFill>
                          <a:latin typeface="Times New Roman"/>
                          <a:cs typeface="Times New Roman"/>
                        </a:rPr>
                        <a:t>k</a:t>
                      </a:r>
                      <a:r>
                        <a:rPr sz="1100" dirty="0">
                          <a:solidFill>
                            <a:srgbClr val="010000"/>
                          </a:solidFill>
                          <a:latin typeface="Times New Roman"/>
                          <a:cs typeface="Times New Roman"/>
                        </a:rPr>
                        <a:t>g</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E0E0E0"/>
                    </a:solidFill>
                  </a:tcPr>
                </a:tc>
                <a:extLst>
                  <a:ext uri="{0D108BD9-81ED-4DB2-BD59-A6C34878D82A}">
                    <a16:rowId xmlns:a16="http://schemas.microsoft.com/office/drawing/2014/main" val="10002"/>
                  </a:ext>
                </a:extLst>
              </a:tr>
              <a:tr h="163958">
                <a:tc>
                  <a:txBody>
                    <a:bodyPr/>
                    <a:lstStyle/>
                    <a:p>
                      <a:pPr marL="40640">
                        <a:lnSpc>
                          <a:spcPts val="1320"/>
                        </a:lnSpc>
                      </a:pPr>
                      <a:r>
                        <a:rPr sz="1100" b="1" spc="-50" dirty="0">
                          <a:solidFill>
                            <a:srgbClr val="010000"/>
                          </a:solidFill>
                          <a:latin typeface="Times New Roman"/>
                          <a:cs typeface="Times New Roman"/>
                        </a:rPr>
                        <a:t>Patata</a:t>
                      </a:r>
                      <a:endParaRPr sz="110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marL="635" algn="ctr">
                        <a:lnSpc>
                          <a:spcPts val="1320"/>
                        </a:lnSpc>
                      </a:pPr>
                      <a:r>
                        <a:rPr sz="1100" dirty="0">
                          <a:solidFill>
                            <a:srgbClr val="010000"/>
                          </a:solidFill>
                          <a:latin typeface="Times New Roman"/>
                          <a:cs typeface="Times New Roman"/>
                        </a:rPr>
                        <a:t>794</a:t>
                      </a:r>
                      <a:r>
                        <a:rPr sz="1100" spc="-30" dirty="0">
                          <a:solidFill>
                            <a:srgbClr val="010000"/>
                          </a:solidFill>
                          <a:latin typeface="Times New Roman"/>
                          <a:cs typeface="Times New Roman"/>
                        </a:rPr>
                        <a:t> </a:t>
                      </a:r>
                      <a:r>
                        <a:rPr sz="1100" dirty="0">
                          <a:solidFill>
                            <a:srgbClr val="010000"/>
                          </a:solidFill>
                          <a:latin typeface="Times New Roman"/>
                          <a:cs typeface="Times New Roman"/>
                        </a:rPr>
                        <a:t>kg</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E0E0E0"/>
                    </a:solidFill>
                  </a:tcPr>
                </a:tc>
                <a:tc>
                  <a:txBody>
                    <a:bodyPr/>
                    <a:lstStyle/>
                    <a:p>
                      <a:pPr marL="1270" algn="ctr">
                        <a:lnSpc>
                          <a:spcPts val="1320"/>
                        </a:lnSpc>
                      </a:pPr>
                      <a:r>
                        <a:rPr sz="1100" dirty="0">
                          <a:solidFill>
                            <a:srgbClr val="010000"/>
                          </a:solidFill>
                          <a:latin typeface="Times New Roman"/>
                          <a:cs typeface="Times New Roman"/>
                        </a:rPr>
                        <a:t>10,</a:t>
                      </a:r>
                      <a:r>
                        <a:rPr sz="1100" spc="-5" dirty="0">
                          <a:solidFill>
                            <a:srgbClr val="010000"/>
                          </a:solidFill>
                          <a:latin typeface="Times New Roman"/>
                          <a:cs typeface="Times New Roman"/>
                        </a:rPr>
                        <a:t>0</a:t>
                      </a:r>
                      <a:r>
                        <a:rPr sz="1100" dirty="0">
                          <a:solidFill>
                            <a:srgbClr val="010000"/>
                          </a:solidFill>
                          <a:latin typeface="Times New Roman"/>
                          <a:cs typeface="Times New Roman"/>
                        </a:rPr>
                        <a:t>00</a:t>
                      </a:r>
                      <a:r>
                        <a:rPr sz="1100" spc="-25" dirty="0">
                          <a:solidFill>
                            <a:srgbClr val="010000"/>
                          </a:solidFill>
                          <a:latin typeface="Times New Roman"/>
                          <a:cs typeface="Times New Roman"/>
                        </a:rPr>
                        <a:t> </a:t>
                      </a:r>
                      <a:r>
                        <a:rPr sz="1100" spc="-5" dirty="0">
                          <a:solidFill>
                            <a:srgbClr val="010000"/>
                          </a:solidFill>
                          <a:latin typeface="Times New Roman"/>
                          <a:cs typeface="Times New Roman"/>
                        </a:rPr>
                        <a:t>k</a:t>
                      </a:r>
                      <a:r>
                        <a:rPr sz="1100" dirty="0">
                          <a:solidFill>
                            <a:srgbClr val="010000"/>
                          </a:solidFill>
                          <a:latin typeface="Times New Roman"/>
                          <a:cs typeface="Times New Roman"/>
                        </a:rPr>
                        <a:t>g</a:t>
                      </a:r>
                      <a:endParaRPr sz="11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E0E0E0"/>
                    </a:solidFill>
                  </a:tcPr>
                </a:tc>
                <a:extLst>
                  <a:ext uri="{0D108BD9-81ED-4DB2-BD59-A6C34878D82A}">
                    <a16:rowId xmlns:a16="http://schemas.microsoft.com/office/drawing/2014/main" val="10003"/>
                  </a:ext>
                </a:extLst>
              </a:tr>
            </a:tbl>
          </a:graphicData>
        </a:graphic>
      </p:graphicFrame>
      <p:graphicFrame>
        <p:nvGraphicFramePr>
          <p:cNvPr id="10" name="object 10"/>
          <p:cNvGraphicFramePr>
            <a:graphicFrameLocks noGrp="1"/>
          </p:cNvGraphicFramePr>
          <p:nvPr>
            <p:extLst>
              <p:ext uri="{D42A27DB-BD31-4B8C-83A1-F6EECF244321}">
                <p14:modId xmlns:p14="http://schemas.microsoft.com/office/powerpoint/2010/main" val="1145503943"/>
              </p:ext>
            </p:extLst>
          </p:nvPr>
        </p:nvGraphicFramePr>
        <p:xfrm>
          <a:off x="6843203" y="2695621"/>
          <a:ext cx="2776626" cy="832809"/>
        </p:xfrm>
        <a:graphic>
          <a:graphicData uri="http://schemas.openxmlformats.org/drawingml/2006/table">
            <a:tbl>
              <a:tblPr firstRow="1" bandRow="1">
                <a:tableStyleId>{2D5ABB26-0587-4C30-8999-92F81FD0307C}</a:tableStyleId>
              </a:tblPr>
              <a:tblGrid>
                <a:gridCol w="1471877">
                  <a:extLst>
                    <a:ext uri="{9D8B030D-6E8A-4147-A177-3AD203B41FA5}">
                      <a16:colId xmlns:a16="http://schemas.microsoft.com/office/drawing/2014/main" val="20000"/>
                    </a:ext>
                  </a:extLst>
                </a:gridCol>
                <a:gridCol w="634509">
                  <a:extLst>
                    <a:ext uri="{9D8B030D-6E8A-4147-A177-3AD203B41FA5}">
                      <a16:colId xmlns:a16="http://schemas.microsoft.com/office/drawing/2014/main" val="20001"/>
                    </a:ext>
                  </a:extLst>
                </a:gridCol>
                <a:gridCol w="670240">
                  <a:extLst>
                    <a:ext uri="{9D8B030D-6E8A-4147-A177-3AD203B41FA5}">
                      <a16:colId xmlns:a16="http://schemas.microsoft.com/office/drawing/2014/main" val="20002"/>
                    </a:ext>
                  </a:extLst>
                </a:gridCol>
              </a:tblGrid>
              <a:tr h="174300">
                <a:tc>
                  <a:txBody>
                    <a:bodyPr/>
                    <a:lstStyle/>
                    <a:p>
                      <a:pPr>
                        <a:lnSpc>
                          <a:spcPct val="100000"/>
                        </a:lnSpc>
                      </a:pPr>
                      <a:endParaRPr sz="90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algn="ctr">
                        <a:lnSpc>
                          <a:spcPts val="1265"/>
                        </a:lnSpc>
                        <a:spcBef>
                          <a:spcPts val="80"/>
                        </a:spcBef>
                      </a:pPr>
                      <a:r>
                        <a:rPr sz="1600" b="1" spc="-60" baseline="9259" dirty="0">
                          <a:solidFill>
                            <a:srgbClr val="010000"/>
                          </a:solidFill>
                          <a:latin typeface="Times New Roman"/>
                          <a:cs typeface="Times New Roman"/>
                        </a:rPr>
                        <a:t>l</a:t>
                      </a:r>
                      <a:r>
                        <a:rPr sz="700" b="1" spc="-40" dirty="0">
                          <a:solidFill>
                            <a:srgbClr val="010000"/>
                          </a:solidFill>
                          <a:latin typeface="Times New Roman"/>
                          <a:cs typeface="Times New Roman"/>
                        </a:rPr>
                        <a:t>ETOH</a:t>
                      </a:r>
                      <a:endParaRPr sz="700">
                        <a:latin typeface="Times New Roman"/>
                        <a:cs typeface="Times New Roman"/>
                      </a:endParaRPr>
                    </a:p>
                  </a:txBody>
                  <a:tcPr marL="0" marR="0" marT="9221" marB="0">
                    <a:lnL w="63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algn="ctr">
                        <a:lnSpc>
                          <a:spcPts val="1265"/>
                        </a:lnSpc>
                        <a:spcBef>
                          <a:spcPts val="80"/>
                        </a:spcBef>
                      </a:pPr>
                      <a:r>
                        <a:rPr sz="1600" b="1" baseline="9259" dirty="0">
                          <a:solidFill>
                            <a:srgbClr val="010000"/>
                          </a:solidFill>
                          <a:latin typeface="Times New Roman"/>
                          <a:cs typeface="Times New Roman"/>
                        </a:rPr>
                        <a:t>t</a:t>
                      </a:r>
                      <a:r>
                        <a:rPr sz="1600" b="1" spc="-44" baseline="9259" dirty="0">
                          <a:solidFill>
                            <a:srgbClr val="010000"/>
                          </a:solidFill>
                          <a:latin typeface="Times New Roman"/>
                          <a:cs typeface="Times New Roman"/>
                        </a:rPr>
                        <a:t> </a:t>
                      </a:r>
                      <a:r>
                        <a:rPr sz="700" b="1" dirty="0">
                          <a:solidFill>
                            <a:srgbClr val="010000"/>
                          </a:solidFill>
                          <a:latin typeface="Times New Roman"/>
                          <a:cs typeface="Times New Roman"/>
                        </a:rPr>
                        <a:t>ETOH</a:t>
                      </a:r>
                      <a:endParaRPr sz="700">
                        <a:latin typeface="Times New Roman"/>
                        <a:cs typeface="Times New Roman"/>
                      </a:endParaRPr>
                    </a:p>
                  </a:txBody>
                  <a:tcPr marL="0" marR="0" marT="9221"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extLst>
                  <a:ext uri="{0D108BD9-81ED-4DB2-BD59-A6C34878D82A}">
                    <a16:rowId xmlns:a16="http://schemas.microsoft.com/office/drawing/2014/main" val="10000"/>
                  </a:ext>
                </a:extLst>
              </a:tr>
              <a:tr h="172810">
                <a:tc>
                  <a:txBody>
                    <a:bodyPr/>
                    <a:lstStyle/>
                    <a:p>
                      <a:pPr marL="40640">
                        <a:lnSpc>
                          <a:spcPts val="1335"/>
                        </a:lnSpc>
                      </a:pPr>
                      <a:r>
                        <a:rPr lang="it-IT" sz="1100" b="1" spc="-55" dirty="0" err="1">
                          <a:solidFill>
                            <a:srgbClr val="010000"/>
                          </a:solidFill>
                          <a:latin typeface="Times New Roman"/>
                          <a:cs typeface="Times New Roman"/>
                        </a:rPr>
                        <a:t>Grain</a:t>
                      </a:r>
                      <a:endParaRPr sz="1100" dirty="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marL="635" algn="ctr">
                        <a:lnSpc>
                          <a:spcPts val="1335"/>
                        </a:lnSpc>
                      </a:pPr>
                      <a:r>
                        <a:rPr sz="1100" spc="-45" dirty="0">
                          <a:solidFill>
                            <a:srgbClr val="010000"/>
                          </a:solidFill>
                          <a:latin typeface="Times New Roman"/>
                          <a:cs typeface="Times New Roman"/>
                        </a:rPr>
                        <a:t>2,424</a:t>
                      </a:r>
                      <a:endParaRPr sz="1100">
                        <a:latin typeface="Times New Roman"/>
                        <a:cs typeface="Times New Roman"/>
                      </a:endParaRPr>
                    </a:p>
                  </a:txBody>
                  <a:tcPr marL="0" marR="0" marT="0" marB="0">
                    <a:lnL w="63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0E0E0"/>
                    </a:solidFill>
                  </a:tcPr>
                </a:tc>
                <a:tc>
                  <a:txBody>
                    <a:bodyPr/>
                    <a:lstStyle/>
                    <a:p>
                      <a:pPr marL="635" algn="ctr">
                        <a:lnSpc>
                          <a:spcPts val="1335"/>
                        </a:lnSpc>
                      </a:pPr>
                      <a:r>
                        <a:rPr sz="1100" spc="-40" dirty="0">
                          <a:solidFill>
                            <a:srgbClr val="010000"/>
                          </a:solidFill>
                          <a:latin typeface="Times New Roman"/>
                          <a:cs typeface="Times New Roman"/>
                        </a:rPr>
                        <a:t>1.92</a:t>
                      </a:r>
                      <a:endParaRPr sz="1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0E0E0"/>
                    </a:solidFill>
                  </a:tcPr>
                </a:tc>
                <a:extLst>
                  <a:ext uri="{0D108BD9-81ED-4DB2-BD59-A6C34878D82A}">
                    <a16:rowId xmlns:a16="http://schemas.microsoft.com/office/drawing/2014/main" val="10001"/>
                  </a:ext>
                </a:extLst>
              </a:tr>
              <a:tr h="312895">
                <a:tc>
                  <a:txBody>
                    <a:bodyPr/>
                    <a:lstStyle/>
                    <a:p>
                      <a:pPr marL="40640">
                        <a:lnSpc>
                          <a:spcPts val="1335"/>
                        </a:lnSpc>
                      </a:pPr>
                      <a:r>
                        <a:rPr lang="it-IT" sz="1100" b="1" dirty="0">
                          <a:solidFill>
                            <a:srgbClr val="010000"/>
                          </a:solidFill>
                          <a:latin typeface="Times New Roman"/>
                          <a:cs typeface="Times New Roman"/>
                        </a:rPr>
                        <a:t>Sugar </a:t>
                      </a:r>
                      <a:r>
                        <a:rPr lang="it-IT" sz="1100" b="1" dirty="0" err="1">
                          <a:solidFill>
                            <a:srgbClr val="010000"/>
                          </a:solidFill>
                          <a:latin typeface="Times New Roman"/>
                          <a:cs typeface="Times New Roman"/>
                        </a:rPr>
                        <a:t>beet</a:t>
                      </a:r>
                      <a:endParaRPr sz="1100" dirty="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marL="635" algn="ctr">
                        <a:lnSpc>
                          <a:spcPts val="1335"/>
                        </a:lnSpc>
                      </a:pPr>
                      <a:r>
                        <a:rPr sz="1100" spc="-45" dirty="0">
                          <a:solidFill>
                            <a:srgbClr val="010000"/>
                          </a:solidFill>
                          <a:latin typeface="Times New Roman"/>
                          <a:cs typeface="Times New Roman"/>
                        </a:rPr>
                        <a:t>6,650</a:t>
                      </a:r>
                      <a:endParaRPr sz="1100">
                        <a:latin typeface="Times New Roman"/>
                        <a:cs typeface="Times New Roman"/>
                      </a:endParaRPr>
                    </a:p>
                  </a:txBody>
                  <a:tcPr marL="0" marR="0" marT="0" marB="0">
                    <a:lnL w="63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0E0E0"/>
                    </a:solidFill>
                  </a:tcPr>
                </a:tc>
                <a:tc>
                  <a:txBody>
                    <a:bodyPr/>
                    <a:lstStyle/>
                    <a:p>
                      <a:pPr marL="635" algn="ctr">
                        <a:lnSpc>
                          <a:spcPts val="1335"/>
                        </a:lnSpc>
                      </a:pPr>
                      <a:r>
                        <a:rPr sz="1100" spc="-40" dirty="0">
                          <a:solidFill>
                            <a:srgbClr val="010000"/>
                          </a:solidFill>
                          <a:latin typeface="Times New Roman"/>
                          <a:cs typeface="Times New Roman"/>
                        </a:rPr>
                        <a:t>5.28</a:t>
                      </a:r>
                      <a:endParaRPr sz="1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0E0E0"/>
                    </a:solidFill>
                  </a:tcPr>
                </a:tc>
                <a:extLst>
                  <a:ext uri="{0D108BD9-81ED-4DB2-BD59-A6C34878D82A}">
                    <a16:rowId xmlns:a16="http://schemas.microsoft.com/office/drawing/2014/main" val="10002"/>
                  </a:ext>
                </a:extLst>
              </a:tr>
              <a:tr h="172804">
                <a:tc>
                  <a:txBody>
                    <a:bodyPr/>
                    <a:lstStyle/>
                    <a:p>
                      <a:pPr marL="40640">
                        <a:lnSpc>
                          <a:spcPts val="1335"/>
                        </a:lnSpc>
                      </a:pPr>
                      <a:r>
                        <a:rPr lang="it-IT" sz="1100" b="1" spc="-50" dirty="0">
                          <a:solidFill>
                            <a:srgbClr val="010000"/>
                          </a:solidFill>
                          <a:latin typeface="Times New Roman"/>
                          <a:cs typeface="Times New Roman"/>
                        </a:rPr>
                        <a:t>Potato</a:t>
                      </a:r>
                      <a:endParaRPr sz="1100" dirty="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marL="635" algn="ctr">
                        <a:lnSpc>
                          <a:spcPts val="1335"/>
                        </a:lnSpc>
                      </a:pPr>
                      <a:r>
                        <a:rPr sz="1100" spc="-45" dirty="0">
                          <a:solidFill>
                            <a:srgbClr val="010000"/>
                          </a:solidFill>
                          <a:latin typeface="Times New Roman"/>
                          <a:cs typeface="Times New Roman"/>
                        </a:rPr>
                        <a:t>4,410</a:t>
                      </a:r>
                      <a:endParaRPr sz="1100" dirty="0">
                        <a:latin typeface="Times New Roman"/>
                        <a:cs typeface="Times New Roman"/>
                      </a:endParaRPr>
                    </a:p>
                  </a:txBody>
                  <a:tcPr marL="0" marR="0" marT="0" marB="0">
                    <a:lnL w="63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0E0E0"/>
                    </a:solidFill>
                  </a:tcPr>
                </a:tc>
                <a:tc>
                  <a:txBody>
                    <a:bodyPr/>
                    <a:lstStyle/>
                    <a:p>
                      <a:pPr marL="635" algn="ctr">
                        <a:lnSpc>
                          <a:spcPts val="1335"/>
                        </a:lnSpc>
                      </a:pPr>
                      <a:r>
                        <a:rPr sz="1100" spc="-40" dirty="0">
                          <a:solidFill>
                            <a:srgbClr val="010000"/>
                          </a:solidFill>
                          <a:latin typeface="Times New Roman"/>
                          <a:cs typeface="Times New Roman"/>
                        </a:rPr>
                        <a:t>3.50</a:t>
                      </a:r>
                      <a:endParaRPr sz="11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0E0E0"/>
                    </a:solidFill>
                  </a:tcPr>
                </a:tc>
                <a:extLst>
                  <a:ext uri="{0D108BD9-81ED-4DB2-BD59-A6C34878D82A}">
                    <a16:rowId xmlns:a16="http://schemas.microsoft.com/office/drawing/2014/main" val="10003"/>
                  </a:ext>
                </a:extLst>
              </a:tr>
            </a:tbl>
          </a:graphicData>
        </a:graphic>
      </p:graphicFrame>
      <p:graphicFrame>
        <p:nvGraphicFramePr>
          <p:cNvPr id="11" name="object 11"/>
          <p:cNvGraphicFramePr>
            <a:graphicFrameLocks noGrp="1"/>
          </p:cNvGraphicFramePr>
          <p:nvPr>
            <p:extLst>
              <p:ext uri="{D42A27DB-BD31-4B8C-83A1-F6EECF244321}">
                <p14:modId xmlns:p14="http://schemas.microsoft.com/office/powerpoint/2010/main" val="3342393951"/>
              </p:ext>
            </p:extLst>
          </p:nvPr>
        </p:nvGraphicFramePr>
        <p:xfrm>
          <a:off x="2740841" y="2124338"/>
          <a:ext cx="3350548" cy="1564536"/>
        </p:xfrm>
        <a:graphic>
          <a:graphicData uri="http://schemas.openxmlformats.org/drawingml/2006/table">
            <a:tbl>
              <a:tblPr firstRow="1" bandRow="1">
                <a:tableStyleId>{2D5ABB26-0587-4C30-8999-92F81FD0307C}</a:tableStyleId>
              </a:tblPr>
              <a:tblGrid>
                <a:gridCol w="1851766">
                  <a:extLst>
                    <a:ext uri="{9D8B030D-6E8A-4147-A177-3AD203B41FA5}">
                      <a16:colId xmlns:a16="http://schemas.microsoft.com/office/drawing/2014/main" val="20000"/>
                    </a:ext>
                  </a:extLst>
                </a:gridCol>
                <a:gridCol w="1498782">
                  <a:extLst>
                    <a:ext uri="{9D8B030D-6E8A-4147-A177-3AD203B41FA5}">
                      <a16:colId xmlns:a16="http://schemas.microsoft.com/office/drawing/2014/main" val="20001"/>
                    </a:ext>
                  </a:extLst>
                </a:gridCol>
              </a:tblGrid>
              <a:tr h="368698">
                <a:tc>
                  <a:txBody>
                    <a:bodyPr/>
                    <a:lstStyle/>
                    <a:p>
                      <a:pPr marL="8890" algn="ctr">
                        <a:lnSpc>
                          <a:spcPct val="100000"/>
                        </a:lnSpc>
                        <a:spcBef>
                          <a:spcPts val="500"/>
                        </a:spcBef>
                      </a:pPr>
                      <a:r>
                        <a:rPr sz="900" b="1" spc="-5" dirty="0">
                          <a:latin typeface="Times New Roman"/>
                          <a:cs typeface="Times New Roman"/>
                        </a:rPr>
                        <a:t>Crop</a:t>
                      </a:r>
                      <a:endParaRPr sz="900">
                        <a:latin typeface="Times New Roman"/>
                        <a:cs typeface="Times New Roman"/>
                      </a:endParaRPr>
                    </a:p>
                  </a:txBody>
                  <a:tcPr marL="0" marR="0" marT="57630" marB="0">
                    <a:lnL w="9525">
                      <a:solidFill>
                        <a:srgbClr val="B0B0B0"/>
                      </a:solidFill>
                      <a:prstDash val="solid"/>
                    </a:lnL>
                    <a:lnR w="6350">
                      <a:solidFill>
                        <a:srgbClr val="B0B0B0"/>
                      </a:solidFill>
                      <a:prstDash val="solid"/>
                    </a:lnR>
                    <a:lnT w="9525">
                      <a:solidFill>
                        <a:srgbClr val="B0B0B0"/>
                      </a:solidFill>
                      <a:prstDash val="solid"/>
                    </a:lnT>
                    <a:lnB w="6350">
                      <a:solidFill>
                        <a:srgbClr val="B0B0B0"/>
                      </a:solidFill>
                      <a:prstDash val="solid"/>
                    </a:lnB>
                    <a:solidFill>
                      <a:srgbClr val="EAEAEA"/>
                    </a:solidFill>
                  </a:tcPr>
                </a:tc>
                <a:tc>
                  <a:txBody>
                    <a:bodyPr/>
                    <a:lstStyle/>
                    <a:p>
                      <a:pPr marR="9525" algn="ctr">
                        <a:lnSpc>
                          <a:spcPts val="1100"/>
                        </a:lnSpc>
                      </a:pPr>
                      <a:r>
                        <a:rPr sz="900" b="1" spc="-5" dirty="0">
                          <a:latin typeface="Times New Roman"/>
                          <a:cs typeface="Times New Roman"/>
                        </a:rPr>
                        <a:t>Expected</a:t>
                      </a:r>
                      <a:r>
                        <a:rPr sz="900" b="1" dirty="0">
                          <a:latin typeface="Times New Roman"/>
                          <a:cs typeface="Times New Roman"/>
                        </a:rPr>
                        <a:t> </a:t>
                      </a:r>
                      <a:r>
                        <a:rPr sz="900" b="1" spc="-5" dirty="0">
                          <a:latin typeface="Times New Roman"/>
                          <a:cs typeface="Times New Roman"/>
                        </a:rPr>
                        <a:t>bioethanol yield</a:t>
                      </a:r>
                      <a:endParaRPr sz="900">
                        <a:latin typeface="Times New Roman"/>
                        <a:cs typeface="Times New Roman"/>
                      </a:endParaRPr>
                    </a:p>
                    <a:p>
                      <a:pPr marL="2540" algn="ctr">
                        <a:lnSpc>
                          <a:spcPct val="100000"/>
                        </a:lnSpc>
                      </a:pPr>
                      <a:r>
                        <a:rPr sz="900" b="1" spc="-5" dirty="0">
                          <a:latin typeface="Times New Roman"/>
                          <a:cs typeface="Times New Roman"/>
                        </a:rPr>
                        <a:t>(lt/ha/y)</a:t>
                      </a:r>
                      <a:endParaRPr sz="900">
                        <a:latin typeface="Times New Roman"/>
                        <a:cs typeface="Times New Roman"/>
                      </a:endParaRPr>
                    </a:p>
                  </a:txBody>
                  <a:tcPr marL="0" marR="0" marT="0" marB="0">
                    <a:lnL w="6350">
                      <a:solidFill>
                        <a:srgbClr val="B0B0B0"/>
                      </a:solidFill>
                      <a:prstDash val="solid"/>
                    </a:lnL>
                    <a:lnR w="9525">
                      <a:solidFill>
                        <a:srgbClr val="B0B0B0"/>
                      </a:solidFill>
                      <a:prstDash val="solid"/>
                    </a:lnR>
                    <a:lnT w="9525">
                      <a:solidFill>
                        <a:srgbClr val="B0B0B0"/>
                      </a:solidFill>
                      <a:prstDash val="solid"/>
                    </a:lnT>
                    <a:lnB w="6350">
                      <a:solidFill>
                        <a:srgbClr val="B0B0B0"/>
                      </a:solidFill>
                      <a:prstDash val="solid"/>
                    </a:lnB>
                    <a:solidFill>
                      <a:srgbClr val="EAEAEA"/>
                    </a:solidFill>
                  </a:tcPr>
                </a:tc>
                <a:extLst>
                  <a:ext uri="{0D108BD9-81ED-4DB2-BD59-A6C34878D82A}">
                    <a16:rowId xmlns:a16="http://schemas.microsoft.com/office/drawing/2014/main" val="10000"/>
                  </a:ext>
                </a:extLst>
              </a:tr>
              <a:tr h="238925">
                <a:tc>
                  <a:txBody>
                    <a:bodyPr/>
                    <a:lstStyle/>
                    <a:p>
                      <a:pPr marL="145415">
                        <a:lnSpc>
                          <a:spcPct val="100000"/>
                        </a:lnSpc>
                        <a:spcBef>
                          <a:spcPts val="359"/>
                        </a:spcBef>
                      </a:pPr>
                      <a:r>
                        <a:rPr sz="900" spc="-5" dirty="0">
                          <a:latin typeface="Times New Roman"/>
                          <a:cs typeface="Times New Roman"/>
                        </a:rPr>
                        <a:t>Grain</a:t>
                      </a:r>
                      <a:endParaRPr sz="900">
                        <a:latin typeface="Times New Roman"/>
                        <a:cs typeface="Times New Roman"/>
                      </a:endParaRPr>
                    </a:p>
                  </a:txBody>
                  <a:tcPr marL="0" marR="0" marT="41493" marB="0">
                    <a:lnL w="9525">
                      <a:solidFill>
                        <a:srgbClr val="B0B0B0"/>
                      </a:solidFill>
                      <a:prstDash val="solid"/>
                    </a:lnL>
                    <a:lnR w="6350">
                      <a:solidFill>
                        <a:srgbClr val="B0B0B0"/>
                      </a:solidFill>
                      <a:prstDash val="solid"/>
                    </a:lnR>
                    <a:lnT w="6350">
                      <a:solidFill>
                        <a:srgbClr val="B0B0B0"/>
                      </a:solidFill>
                      <a:prstDash val="solid"/>
                    </a:lnT>
                    <a:lnB w="6350">
                      <a:solidFill>
                        <a:srgbClr val="B0B0B0"/>
                      </a:solidFill>
                      <a:prstDash val="solid"/>
                    </a:lnB>
                    <a:solidFill>
                      <a:srgbClr val="E0E0E0"/>
                    </a:solidFill>
                  </a:tcPr>
                </a:tc>
                <a:tc>
                  <a:txBody>
                    <a:bodyPr/>
                    <a:lstStyle/>
                    <a:p>
                      <a:pPr marL="3175" algn="ctr">
                        <a:lnSpc>
                          <a:spcPct val="100000"/>
                        </a:lnSpc>
                        <a:spcBef>
                          <a:spcPts val="359"/>
                        </a:spcBef>
                      </a:pPr>
                      <a:r>
                        <a:rPr sz="900" dirty="0">
                          <a:latin typeface="Times New Roman"/>
                          <a:cs typeface="Times New Roman"/>
                        </a:rPr>
                        <a:t>1,800</a:t>
                      </a:r>
                      <a:r>
                        <a:rPr sz="900" spc="-30" dirty="0">
                          <a:latin typeface="Times New Roman"/>
                          <a:cs typeface="Times New Roman"/>
                        </a:rPr>
                        <a:t> </a:t>
                      </a:r>
                      <a:r>
                        <a:rPr sz="900" dirty="0">
                          <a:latin typeface="Times New Roman"/>
                          <a:cs typeface="Times New Roman"/>
                        </a:rPr>
                        <a:t>–</a:t>
                      </a:r>
                      <a:r>
                        <a:rPr sz="900" spc="-30" dirty="0">
                          <a:latin typeface="Times New Roman"/>
                          <a:cs typeface="Times New Roman"/>
                        </a:rPr>
                        <a:t> </a:t>
                      </a:r>
                      <a:r>
                        <a:rPr sz="900" dirty="0">
                          <a:latin typeface="Times New Roman"/>
                          <a:cs typeface="Times New Roman"/>
                        </a:rPr>
                        <a:t>2,500</a:t>
                      </a:r>
                      <a:endParaRPr sz="900">
                        <a:latin typeface="Times New Roman"/>
                        <a:cs typeface="Times New Roman"/>
                      </a:endParaRPr>
                    </a:p>
                  </a:txBody>
                  <a:tcPr marL="0" marR="0" marT="41493" marB="0">
                    <a:lnL w="6350">
                      <a:solidFill>
                        <a:srgbClr val="B0B0B0"/>
                      </a:solidFill>
                      <a:prstDash val="solid"/>
                    </a:lnL>
                    <a:lnR w="9525">
                      <a:solidFill>
                        <a:srgbClr val="B0B0B0"/>
                      </a:solidFill>
                      <a:prstDash val="solid"/>
                    </a:lnR>
                    <a:lnT w="6350">
                      <a:solidFill>
                        <a:srgbClr val="B0B0B0"/>
                      </a:solidFill>
                      <a:prstDash val="solid"/>
                    </a:lnT>
                    <a:lnB w="6350">
                      <a:solidFill>
                        <a:srgbClr val="B0B0B0"/>
                      </a:solidFill>
                      <a:prstDash val="solid"/>
                    </a:lnB>
                    <a:solidFill>
                      <a:srgbClr val="E0E0E0"/>
                    </a:solidFill>
                  </a:tcPr>
                </a:tc>
                <a:extLst>
                  <a:ext uri="{0D108BD9-81ED-4DB2-BD59-A6C34878D82A}">
                    <a16:rowId xmlns:a16="http://schemas.microsoft.com/office/drawing/2014/main" val="10001"/>
                  </a:ext>
                </a:extLst>
              </a:tr>
              <a:tr h="238925">
                <a:tc>
                  <a:txBody>
                    <a:bodyPr/>
                    <a:lstStyle/>
                    <a:p>
                      <a:pPr marL="145415">
                        <a:lnSpc>
                          <a:spcPct val="100000"/>
                        </a:lnSpc>
                        <a:spcBef>
                          <a:spcPts val="359"/>
                        </a:spcBef>
                      </a:pPr>
                      <a:r>
                        <a:rPr sz="900" dirty="0">
                          <a:latin typeface="Times New Roman"/>
                          <a:cs typeface="Times New Roman"/>
                        </a:rPr>
                        <a:t>Corn</a:t>
                      </a:r>
                      <a:endParaRPr sz="900">
                        <a:latin typeface="Times New Roman"/>
                        <a:cs typeface="Times New Roman"/>
                      </a:endParaRPr>
                    </a:p>
                  </a:txBody>
                  <a:tcPr marL="0" marR="0" marT="41493" marB="0">
                    <a:lnL w="9525">
                      <a:solidFill>
                        <a:srgbClr val="B0B0B0"/>
                      </a:solidFill>
                      <a:prstDash val="solid"/>
                    </a:lnL>
                    <a:lnR w="6350">
                      <a:solidFill>
                        <a:srgbClr val="B0B0B0"/>
                      </a:solidFill>
                      <a:prstDash val="solid"/>
                    </a:lnR>
                    <a:lnT w="6350">
                      <a:solidFill>
                        <a:srgbClr val="B0B0B0"/>
                      </a:solidFill>
                      <a:prstDash val="solid"/>
                    </a:lnT>
                    <a:lnB w="6350">
                      <a:solidFill>
                        <a:srgbClr val="B0B0B0"/>
                      </a:solidFill>
                      <a:prstDash val="solid"/>
                    </a:lnB>
                    <a:solidFill>
                      <a:srgbClr val="E0E0E0"/>
                    </a:solidFill>
                  </a:tcPr>
                </a:tc>
                <a:tc>
                  <a:txBody>
                    <a:bodyPr/>
                    <a:lstStyle/>
                    <a:p>
                      <a:pPr marL="3175" algn="ctr">
                        <a:lnSpc>
                          <a:spcPct val="100000"/>
                        </a:lnSpc>
                        <a:spcBef>
                          <a:spcPts val="359"/>
                        </a:spcBef>
                      </a:pPr>
                      <a:r>
                        <a:rPr sz="900" dirty="0">
                          <a:latin typeface="Times New Roman"/>
                          <a:cs typeface="Times New Roman"/>
                        </a:rPr>
                        <a:t>up</a:t>
                      </a:r>
                      <a:r>
                        <a:rPr sz="900" spc="200" dirty="0">
                          <a:latin typeface="Times New Roman"/>
                          <a:cs typeface="Times New Roman"/>
                        </a:rPr>
                        <a:t> </a:t>
                      </a:r>
                      <a:r>
                        <a:rPr sz="900" dirty="0">
                          <a:latin typeface="Times New Roman"/>
                          <a:cs typeface="Times New Roman"/>
                        </a:rPr>
                        <a:t>to</a:t>
                      </a:r>
                      <a:r>
                        <a:rPr sz="900" spc="-20" dirty="0">
                          <a:latin typeface="Times New Roman"/>
                          <a:cs typeface="Times New Roman"/>
                        </a:rPr>
                        <a:t> </a:t>
                      </a:r>
                      <a:r>
                        <a:rPr sz="900" dirty="0">
                          <a:latin typeface="Times New Roman"/>
                          <a:cs typeface="Times New Roman"/>
                        </a:rPr>
                        <a:t>3,800</a:t>
                      </a:r>
                      <a:endParaRPr sz="900">
                        <a:latin typeface="Times New Roman"/>
                        <a:cs typeface="Times New Roman"/>
                      </a:endParaRPr>
                    </a:p>
                  </a:txBody>
                  <a:tcPr marL="0" marR="0" marT="41493" marB="0">
                    <a:lnL w="6350">
                      <a:solidFill>
                        <a:srgbClr val="B0B0B0"/>
                      </a:solidFill>
                      <a:prstDash val="solid"/>
                    </a:lnL>
                    <a:lnR w="9525">
                      <a:solidFill>
                        <a:srgbClr val="B0B0B0"/>
                      </a:solidFill>
                      <a:prstDash val="solid"/>
                    </a:lnR>
                    <a:lnT w="6350">
                      <a:solidFill>
                        <a:srgbClr val="B0B0B0"/>
                      </a:solidFill>
                      <a:prstDash val="solid"/>
                    </a:lnT>
                    <a:lnB w="6350">
                      <a:solidFill>
                        <a:srgbClr val="B0B0B0"/>
                      </a:solidFill>
                      <a:prstDash val="solid"/>
                    </a:lnB>
                    <a:solidFill>
                      <a:srgbClr val="E0E0E0"/>
                    </a:solidFill>
                  </a:tcPr>
                </a:tc>
                <a:extLst>
                  <a:ext uri="{0D108BD9-81ED-4DB2-BD59-A6C34878D82A}">
                    <a16:rowId xmlns:a16="http://schemas.microsoft.com/office/drawing/2014/main" val="10002"/>
                  </a:ext>
                </a:extLst>
              </a:tr>
              <a:tr h="238925">
                <a:tc>
                  <a:txBody>
                    <a:bodyPr/>
                    <a:lstStyle/>
                    <a:p>
                      <a:pPr marL="145415">
                        <a:lnSpc>
                          <a:spcPct val="100000"/>
                        </a:lnSpc>
                        <a:spcBef>
                          <a:spcPts val="359"/>
                        </a:spcBef>
                      </a:pPr>
                      <a:r>
                        <a:rPr sz="900" spc="-5" dirty="0">
                          <a:latin typeface="Times New Roman"/>
                          <a:cs typeface="Times New Roman"/>
                        </a:rPr>
                        <a:t>Sugar</a:t>
                      </a:r>
                      <a:r>
                        <a:rPr sz="900" spc="-35" dirty="0">
                          <a:latin typeface="Times New Roman"/>
                          <a:cs typeface="Times New Roman"/>
                        </a:rPr>
                        <a:t> </a:t>
                      </a:r>
                      <a:r>
                        <a:rPr sz="900" dirty="0">
                          <a:latin typeface="Times New Roman"/>
                          <a:cs typeface="Times New Roman"/>
                        </a:rPr>
                        <a:t>cane</a:t>
                      </a:r>
                      <a:endParaRPr sz="900">
                        <a:latin typeface="Times New Roman"/>
                        <a:cs typeface="Times New Roman"/>
                      </a:endParaRPr>
                    </a:p>
                  </a:txBody>
                  <a:tcPr marL="0" marR="0" marT="41493" marB="0">
                    <a:lnL w="9525">
                      <a:solidFill>
                        <a:srgbClr val="B0B0B0"/>
                      </a:solidFill>
                      <a:prstDash val="solid"/>
                    </a:lnL>
                    <a:lnR w="6350">
                      <a:solidFill>
                        <a:srgbClr val="B0B0B0"/>
                      </a:solidFill>
                      <a:prstDash val="solid"/>
                    </a:lnR>
                    <a:lnT w="6350">
                      <a:solidFill>
                        <a:srgbClr val="B0B0B0"/>
                      </a:solidFill>
                      <a:prstDash val="solid"/>
                    </a:lnT>
                    <a:lnB w="6350">
                      <a:solidFill>
                        <a:srgbClr val="B0B0B0"/>
                      </a:solidFill>
                      <a:prstDash val="solid"/>
                    </a:lnB>
                    <a:solidFill>
                      <a:srgbClr val="E0E0E0"/>
                    </a:solidFill>
                  </a:tcPr>
                </a:tc>
                <a:tc>
                  <a:txBody>
                    <a:bodyPr/>
                    <a:lstStyle/>
                    <a:p>
                      <a:pPr marL="3175" algn="ctr">
                        <a:lnSpc>
                          <a:spcPct val="100000"/>
                        </a:lnSpc>
                        <a:spcBef>
                          <a:spcPts val="359"/>
                        </a:spcBef>
                      </a:pPr>
                      <a:r>
                        <a:rPr sz="900" dirty="0">
                          <a:latin typeface="Times New Roman"/>
                          <a:cs typeface="Times New Roman"/>
                        </a:rPr>
                        <a:t>up</a:t>
                      </a:r>
                      <a:r>
                        <a:rPr sz="900" spc="200" dirty="0">
                          <a:latin typeface="Times New Roman"/>
                          <a:cs typeface="Times New Roman"/>
                        </a:rPr>
                        <a:t> </a:t>
                      </a:r>
                      <a:r>
                        <a:rPr sz="900" dirty="0">
                          <a:latin typeface="Times New Roman"/>
                          <a:cs typeface="Times New Roman"/>
                        </a:rPr>
                        <a:t>to</a:t>
                      </a:r>
                      <a:r>
                        <a:rPr sz="900" spc="-20" dirty="0">
                          <a:latin typeface="Times New Roman"/>
                          <a:cs typeface="Times New Roman"/>
                        </a:rPr>
                        <a:t> </a:t>
                      </a:r>
                      <a:r>
                        <a:rPr sz="900" dirty="0">
                          <a:latin typeface="Times New Roman"/>
                          <a:cs typeface="Times New Roman"/>
                        </a:rPr>
                        <a:t>5,600</a:t>
                      </a:r>
                      <a:endParaRPr sz="900">
                        <a:latin typeface="Times New Roman"/>
                        <a:cs typeface="Times New Roman"/>
                      </a:endParaRPr>
                    </a:p>
                  </a:txBody>
                  <a:tcPr marL="0" marR="0" marT="41493" marB="0">
                    <a:lnL w="6350">
                      <a:solidFill>
                        <a:srgbClr val="B0B0B0"/>
                      </a:solidFill>
                      <a:prstDash val="solid"/>
                    </a:lnL>
                    <a:lnR w="9525">
                      <a:solidFill>
                        <a:srgbClr val="B0B0B0"/>
                      </a:solidFill>
                      <a:prstDash val="solid"/>
                    </a:lnR>
                    <a:lnT w="6350">
                      <a:solidFill>
                        <a:srgbClr val="B0B0B0"/>
                      </a:solidFill>
                      <a:prstDash val="solid"/>
                    </a:lnT>
                    <a:lnB w="6350">
                      <a:solidFill>
                        <a:srgbClr val="B0B0B0"/>
                      </a:solidFill>
                      <a:prstDash val="solid"/>
                    </a:lnB>
                    <a:solidFill>
                      <a:srgbClr val="E0E0E0"/>
                    </a:solidFill>
                  </a:tcPr>
                </a:tc>
                <a:extLst>
                  <a:ext uri="{0D108BD9-81ED-4DB2-BD59-A6C34878D82A}">
                    <a16:rowId xmlns:a16="http://schemas.microsoft.com/office/drawing/2014/main" val="10003"/>
                  </a:ext>
                </a:extLst>
              </a:tr>
              <a:tr h="238925">
                <a:tc>
                  <a:txBody>
                    <a:bodyPr/>
                    <a:lstStyle/>
                    <a:p>
                      <a:pPr marL="145415">
                        <a:lnSpc>
                          <a:spcPct val="100000"/>
                        </a:lnSpc>
                        <a:spcBef>
                          <a:spcPts val="360"/>
                        </a:spcBef>
                      </a:pPr>
                      <a:r>
                        <a:rPr sz="900" spc="-5" dirty="0">
                          <a:latin typeface="Times New Roman"/>
                          <a:cs typeface="Times New Roman"/>
                        </a:rPr>
                        <a:t>Sugar</a:t>
                      </a:r>
                      <a:r>
                        <a:rPr sz="900" spc="-30" dirty="0">
                          <a:latin typeface="Times New Roman"/>
                          <a:cs typeface="Times New Roman"/>
                        </a:rPr>
                        <a:t> </a:t>
                      </a:r>
                      <a:r>
                        <a:rPr sz="900" spc="-5" dirty="0">
                          <a:latin typeface="Times New Roman"/>
                          <a:cs typeface="Times New Roman"/>
                        </a:rPr>
                        <a:t>beet</a:t>
                      </a:r>
                      <a:endParaRPr sz="900" dirty="0">
                        <a:latin typeface="Times New Roman"/>
                        <a:cs typeface="Times New Roman"/>
                      </a:endParaRPr>
                    </a:p>
                  </a:txBody>
                  <a:tcPr marL="0" marR="0" marT="41494" marB="0">
                    <a:lnL w="9525">
                      <a:solidFill>
                        <a:srgbClr val="B0B0B0"/>
                      </a:solidFill>
                      <a:prstDash val="solid"/>
                    </a:lnL>
                    <a:lnR w="6350">
                      <a:solidFill>
                        <a:srgbClr val="B0B0B0"/>
                      </a:solidFill>
                      <a:prstDash val="solid"/>
                    </a:lnR>
                    <a:lnT w="6350">
                      <a:solidFill>
                        <a:srgbClr val="B0B0B0"/>
                      </a:solidFill>
                      <a:prstDash val="solid"/>
                    </a:lnT>
                    <a:lnB w="6350">
                      <a:solidFill>
                        <a:srgbClr val="B0B0B0"/>
                      </a:solidFill>
                      <a:prstDash val="solid"/>
                    </a:lnB>
                    <a:solidFill>
                      <a:srgbClr val="E0E0E0"/>
                    </a:solidFill>
                  </a:tcPr>
                </a:tc>
                <a:tc>
                  <a:txBody>
                    <a:bodyPr/>
                    <a:lstStyle/>
                    <a:p>
                      <a:pPr marL="3175" algn="ctr">
                        <a:lnSpc>
                          <a:spcPct val="100000"/>
                        </a:lnSpc>
                        <a:spcBef>
                          <a:spcPts val="360"/>
                        </a:spcBef>
                      </a:pPr>
                      <a:r>
                        <a:rPr sz="900" dirty="0">
                          <a:latin typeface="Times New Roman"/>
                          <a:cs typeface="Times New Roman"/>
                        </a:rPr>
                        <a:t>up</a:t>
                      </a:r>
                      <a:r>
                        <a:rPr sz="900" spc="200" dirty="0">
                          <a:latin typeface="Times New Roman"/>
                          <a:cs typeface="Times New Roman"/>
                        </a:rPr>
                        <a:t> </a:t>
                      </a:r>
                      <a:r>
                        <a:rPr sz="900" dirty="0">
                          <a:latin typeface="Times New Roman"/>
                          <a:cs typeface="Times New Roman"/>
                        </a:rPr>
                        <a:t>to</a:t>
                      </a:r>
                      <a:r>
                        <a:rPr sz="900" spc="-20" dirty="0">
                          <a:latin typeface="Times New Roman"/>
                          <a:cs typeface="Times New Roman"/>
                        </a:rPr>
                        <a:t> </a:t>
                      </a:r>
                      <a:r>
                        <a:rPr sz="900" dirty="0">
                          <a:latin typeface="Times New Roman"/>
                          <a:cs typeface="Times New Roman"/>
                        </a:rPr>
                        <a:t>7,000</a:t>
                      </a:r>
                      <a:endParaRPr sz="900">
                        <a:latin typeface="Times New Roman"/>
                        <a:cs typeface="Times New Roman"/>
                      </a:endParaRPr>
                    </a:p>
                  </a:txBody>
                  <a:tcPr marL="0" marR="0" marT="41494" marB="0">
                    <a:lnL w="6350">
                      <a:solidFill>
                        <a:srgbClr val="B0B0B0"/>
                      </a:solidFill>
                      <a:prstDash val="solid"/>
                    </a:lnL>
                    <a:lnR w="9525">
                      <a:solidFill>
                        <a:srgbClr val="B0B0B0"/>
                      </a:solidFill>
                      <a:prstDash val="solid"/>
                    </a:lnR>
                    <a:lnT w="6350">
                      <a:solidFill>
                        <a:srgbClr val="B0B0B0"/>
                      </a:solidFill>
                      <a:prstDash val="solid"/>
                    </a:lnT>
                    <a:lnB w="6350">
                      <a:solidFill>
                        <a:srgbClr val="B0B0B0"/>
                      </a:solidFill>
                      <a:prstDash val="solid"/>
                    </a:lnB>
                    <a:solidFill>
                      <a:srgbClr val="E0E0E0"/>
                    </a:solidFill>
                  </a:tcPr>
                </a:tc>
                <a:extLst>
                  <a:ext uri="{0D108BD9-81ED-4DB2-BD59-A6C34878D82A}">
                    <a16:rowId xmlns:a16="http://schemas.microsoft.com/office/drawing/2014/main" val="10004"/>
                  </a:ext>
                </a:extLst>
              </a:tr>
              <a:tr h="240138">
                <a:tc>
                  <a:txBody>
                    <a:bodyPr/>
                    <a:lstStyle/>
                    <a:p>
                      <a:pPr marL="145415">
                        <a:lnSpc>
                          <a:spcPct val="100000"/>
                        </a:lnSpc>
                        <a:spcBef>
                          <a:spcPts val="360"/>
                        </a:spcBef>
                      </a:pPr>
                      <a:r>
                        <a:rPr sz="900" spc="-5" dirty="0">
                          <a:latin typeface="Times New Roman"/>
                          <a:cs typeface="Times New Roman"/>
                        </a:rPr>
                        <a:t>Lignocellulosic biomass</a:t>
                      </a:r>
                      <a:endParaRPr sz="900">
                        <a:latin typeface="Times New Roman"/>
                        <a:cs typeface="Times New Roman"/>
                      </a:endParaRPr>
                    </a:p>
                  </a:txBody>
                  <a:tcPr marL="0" marR="0" marT="41494" marB="0">
                    <a:lnL w="9525">
                      <a:solidFill>
                        <a:srgbClr val="B0B0B0"/>
                      </a:solidFill>
                      <a:prstDash val="solid"/>
                    </a:lnL>
                    <a:lnR w="6350">
                      <a:solidFill>
                        <a:srgbClr val="B0B0B0"/>
                      </a:solidFill>
                      <a:prstDash val="solid"/>
                    </a:lnR>
                    <a:lnT w="6350">
                      <a:solidFill>
                        <a:srgbClr val="B0B0B0"/>
                      </a:solidFill>
                      <a:prstDash val="solid"/>
                    </a:lnT>
                    <a:lnB w="9525">
                      <a:solidFill>
                        <a:srgbClr val="B0B0B0"/>
                      </a:solidFill>
                      <a:prstDash val="solid"/>
                    </a:lnB>
                    <a:solidFill>
                      <a:srgbClr val="E0E0E0"/>
                    </a:solidFill>
                  </a:tcPr>
                </a:tc>
                <a:tc>
                  <a:txBody>
                    <a:bodyPr/>
                    <a:lstStyle/>
                    <a:p>
                      <a:pPr marL="3175" algn="ctr">
                        <a:lnSpc>
                          <a:spcPct val="100000"/>
                        </a:lnSpc>
                        <a:spcBef>
                          <a:spcPts val="360"/>
                        </a:spcBef>
                      </a:pPr>
                      <a:r>
                        <a:rPr sz="900" dirty="0">
                          <a:latin typeface="Times New Roman"/>
                          <a:cs typeface="Times New Roman"/>
                        </a:rPr>
                        <a:t>up</a:t>
                      </a:r>
                      <a:r>
                        <a:rPr sz="900" spc="200" dirty="0">
                          <a:latin typeface="Times New Roman"/>
                          <a:cs typeface="Times New Roman"/>
                        </a:rPr>
                        <a:t> </a:t>
                      </a:r>
                      <a:r>
                        <a:rPr sz="900" dirty="0">
                          <a:latin typeface="Times New Roman"/>
                          <a:cs typeface="Times New Roman"/>
                        </a:rPr>
                        <a:t>to</a:t>
                      </a:r>
                      <a:r>
                        <a:rPr sz="900" spc="-20" dirty="0">
                          <a:latin typeface="Times New Roman"/>
                          <a:cs typeface="Times New Roman"/>
                        </a:rPr>
                        <a:t> </a:t>
                      </a:r>
                      <a:r>
                        <a:rPr sz="900" dirty="0">
                          <a:latin typeface="Times New Roman"/>
                          <a:cs typeface="Times New Roman"/>
                        </a:rPr>
                        <a:t>9,000</a:t>
                      </a:r>
                    </a:p>
                  </a:txBody>
                  <a:tcPr marL="0" marR="0" marT="41494" marB="0">
                    <a:lnL w="6350">
                      <a:solidFill>
                        <a:srgbClr val="B0B0B0"/>
                      </a:solidFill>
                      <a:prstDash val="solid"/>
                    </a:lnL>
                    <a:lnR w="9525">
                      <a:solidFill>
                        <a:srgbClr val="B0B0B0"/>
                      </a:solidFill>
                      <a:prstDash val="solid"/>
                    </a:lnR>
                    <a:lnT w="6350">
                      <a:solidFill>
                        <a:srgbClr val="B0B0B0"/>
                      </a:solidFill>
                      <a:prstDash val="solid"/>
                    </a:lnT>
                    <a:lnB w="9525">
                      <a:solidFill>
                        <a:srgbClr val="B0B0B0"/>
                      </a:solidFill>
                      <a:prstDash val="solid"/>
                    </a:lnB>
                    <a:solidFill>
                      <a:srgbClr val="E0E0E0"/>
                    </a:solidFill>
                  </a:tcPr>
                </a:tc>
                <a:extLst>
                  <a:ext uri="{0D108BD9-81ED-4DB2-BD59-A6C34878D82A}">
                    <a16:rowId xmlns:a16="http://schemas.microsoft.com/office/drawing/2014/main" val="10005"/>
                  </a:ext>
                </a:extLst>
              </a:tr>
            </a:tbl>
          </a:graphicData>
        </a:graphic>
      </p:graphicFrame>
      <p:sp>
        <p:nvSpPr>
          <p:cNvPr id="16" name="object 110">
            <a:extLst>
              <a:ext uri="{FF2B5EF4-FFF2-40B4-BE49-F238E27FC236}">
                <a16:creationId xmlns:a16="http://schemas.microsoft.com/office/drawing/2014/main" id="{A486E00C-1C4D-4EC6-98CC-A8085F557BDD}"/>
              </a:ext>
            </a:extLst>
          </p:cNvPr>
          <p:cNvSpPr txBox="1">
            <a:spLocks/>
          </p:cNvSpPr>
          <p:nvPr/>
        </p:nvSpPr>
        <p:spPr>
          <a:xfrm>
            <a:off x="4682526" y="566388"/>
            <a:ext cx="6601545" cy="688747"/>
          </a:xfrm>
          <a:prstGeom prst="rect">
            <a:avLst/>
          </a:prstGeom>
        </p:spPr>
        <p:txBody>
          <a:bodyPr vert="horz" wrap="square" lIns="0" tIns="11526" rIns="0" bIns="0" rtlCol="0" anchor="ctr">
            <a:spAutoFit/>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pPr marL="11527">
              <a:lnSpc>
                <a:spcPct val="100000"/>
              </a:lnSpc>
              <a:spcBef>
                <a:spcPts val="91"/>
              </a:spcBef>
            </a:pPr>
            <a:r>
              <a:rPr lang="it-IT" spc="-522" dirty="0"/>
              <a:t>BIOETANOLO</a:t>
            </a:r>
            <a:endParaRPr lang="it-IT" spc="-48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72B9A8-76C6-40C7-B5B7-3B82FFF891B2}"/>
              </a:ext>
            </a:extLst>
          </p:cNvPr>
          <p:cNvSpPr>
            <a:spLocks noGrp="1"/>
          </p:cNvSpPr>
          <p:nvPr>
            <p:ph type="title"/>
          </p:nvPr>
        </p:nvSpPr>
        <p:spPr>
          <a:xfrm>
            <a:off x="738808" y="1198815"/>
            <a:ext cx="10515600" cy="1009651"/>
          </a:xfrm>
        </p:spPr>
        <p:txBody>
          <a:bodyPr>
            <a:normAutofit fontScale="90000"/>
          </a:bodyPr>
          <a:lstStyle/>
          <a:p>
            <a:r>
              <a:rPr lang="en-GB" dirty="0" err="1"/>
              <a:t>Conclusioni</a:t>
            </a:r>
            <a:br>
              <a:rPr lang="it-IT" sz="4800" dirty="0">
                <a:solidFill>
                  <a:srgbClr val="808080"/>
                </a:solidFill>
                <a:latin typeface="Cambria" panose="02040503050406030204" pitchFamily="18" charset="0"/>
                <a:ea typeface="Cambria" panose="02040503050406030204" pitchFamily="18" charset="0"/>
                <a:cs typeface="Times New Roman" panose="02020603050405020304" pitchFamily="18" charset="0"/>
              </a:rPr>
            </a:br>
            <a:endParaRPr lang="it-IT" dirty="0"/>
          </a:p>
        </p:txBody>
      </p:sp>
      <p:sp>
        <p:nvSpPr>
          <p:cNvPr id="4" name="Segnaposto piè di pagina 3">
            <a:extLst>
              <a:ext uri="{FF2B5EF4-FFF2-40B4-BE49-F238E27FC236}">
                <a16:creationId xmlns:a16="http://schemas.microsoft.com/office/drawing/2014/main" id="{0E63A849-3ACE-4A33-849A-AA1240F6C0FB}"/>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Bioenergy and energy crops </a:t>
            </a:r>
            <a:endParaRPr lang="en-US" dirty="0"/>
          </a:p>
        </p:txBody>
      </p:sp>
      <p:sp>
        <p:nvSpPr>
          <p:cNvPr id="5" name="Segnaposto numero diapositiva 4">
            <a:extLst>
              <a:ext uri="{FF2B5EF4-FFF2-40B4-BE49-F238E27FC236}">
                <a16:creationId xmlns:a16="http://schemas.microsoft.com/office/drawing/2014/main" id="{620219DC-887D-47BC-8C47-3DB7D27FF07A}"/>
              </a:ext>
            </a:extLst>
          </p:cNvPr>
          <p:cNvSpPr>
            <a:spLocks noGrp="1"/>
          </p:cNvSpPr>
          <p:nvPr>
            <p:ph type="sldNum" sz="quarter" idx="12"/>
          </p:nvPr>
        </p:nvSpPr>
        <p:spPr/>
        <p:txBody>
          <a:bodyPr/>
          <a:lstStyle/>
          <a:p>
            <a:fld id="{D57F1E4F-1CFF-5643-939E-217C01CDF565}" type="slidenum">
              <a:rPr lang="en-US" smtClean="0"/>
              <a:pPr/>
              <a:t>65</a:t>
            </a:fld>
            <a:endParaRPr lang="en-US" dirty="0"/>
          </a:p>
        </p:txBody>
      </p:sp>
      <p:sp>
        <p:nvSpPr>
          <p:cNvPr id="8" name="Segnaposto contenuto 7">
            <a:extLst>
              <a:ext uri="{FF2B5EF4-FFF2-40B4-BE49-F238E27FC236}">
                <a16:creationId xmlns:a16="http://schemas.microsoft.com/office/drawing/2014/main" id="{5D67A311-1842-47CE-85FA-34AE64198C78}"/>
              </a:ext>
            </a:extLst>
          </p:cNvPr>
          <p:cNvSpPr>
            <a:spLocks noGrp="1"/>
          </p:cNvSpPr>
          <p:nvPr>
            <p:ph idx="1"/>
          </p:nvPr>
        </p:nvSpPr>
        <p:spPr/>
        <p:txBody>
          <a:bodyPr>
            <a:normAutofit fontScale="92500" lnSpcReduction="10000"/>
          </a:bodyPr>
          <a:lstStyle/>
          <a:p>
            <a:pPr marL="0" indent="0">
              <a:buNone/>
            </a:pPr>
            <a:r>
              <a:rPr lang="it-IT" i="1" dirty="0"/>
              <a:t>La bioenergia e le colture energetiche offrono soluzioni cruciali per affrontare il cambiamento climatico e la transizione verso un'energia sostenibile. Coltivando colture energetiche per la produzione di biocarburanti, diversifichiamo in modo proattivo le fonti energetiche e riduciamo la dipendenza dai combustibili fossili limitati. La bioenergia, sotto forma di bioetanolo e biodiesel, fornisce un'alternativa più pulita, mitigando le emissioni di gas serra. La sostenibilità dipende dall'equilibrio tra fattori ambientali, sociali ed economici, dall'enfasi sull'uso responsabile del suolo, sulla conservazione della biodiversità e sull'impegno della comunità. Le innovazioni tecnologiche e il rispetto di standard rigorosi migliorano l'efficienza del sistema bioenergetico. Sfide come la competizione della terra con le colture alimentari richiedono una ricerca continua e un approccio sfumato per bilanciare il fabbisogno energetico, la sicurezza alimentare e la conservazione dell'ambiente. La certificazione svolge un ruolo chiave nel guidare le pratiche responsabili. Nonostante le sfide, i continui investimenti nella ricerca, nell'istruzione e nella collaborazione sono essenziali per sbloccare il pieno potenziale della bioenergia, contribuendo a un futuro energetico resiliente, sostenibile e più verde.</a:t>
            </a:r>
          </a:p>
        </p:txBody>
      </p:sp>
    </p:spTree>
    <p:extLst>
      <p:ext uri="{BB962C8B-B14F-4D97-AF65-F5344CB8AC3E}">
        <p14:creationId xmlns:p14="http://schemas.microsoft.com/office/powerpoint/2010/main" val="3953123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3897" y="395869"/>
            <a:ext cx="8298756" cy="6052905"/>
            <a:chOff x="771698" y="436188"/>
            <a:chExt cx="9144000" cy="6669405"/>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436188"/>
              <a:ext cx="9143998" cy="6669086"/>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3737"/>
            <a:ext cx="8022131" cy="7492"/>
          </a:xfrm>
          <a:custGeom>
            <a:avLst/>
            <a:gdLst/>
            <a:ahLst/>
            <a:cxnLst/>
            <a:rect l="l" t="t" r="r" b="b"/>
            <a:pathLst>
              <a:path w="8839200" h="8254">
                <a:moveTo>
                  <a:pt x="0" y="7937"/>
                </a:moveTo>
                <a:lnTo>
                  <a:pt x="8839198" y="7937"/>
                </a:lnTo>
                <a:lnTo>
                  <a:pt x="8839198" y="0"/>
                </a:lnTo>
                <a:lnTo>
                  <a:pt x="0" y="0"/>
                </a:lnTo>
                <a:lnTo>
                  <a:pt x="0" y="7937"/>
                </a:lnTo>
                <a:close/>
              </a:path>
            </a:pathLst>
          </a:custGeom>
          <a:solidFill>
            <a:srgbClr val="E0E0E0"/>
          </a:solidFill>
        </p:spPr>
        <p:txBody>
          <a:bodyPr wrap="square" lIns="0" tIns="0" rIns="0" bIns="0" rtlCol="0"/>
          <a:lstStyle/>
          <a:p>
            <a:endParaRPr sz="1634"/>
          </a:p>
        </p:txBody>
      </p:sp>
      <p:pic>
        <p:nvPicPr>
          <p:cNvPr id="114" name="object 114"/>
          <p:cNvPicPr/>
          <p:nvPr/>
        </p:nvPicPr>
        <p:blipFill>
          <a:blip r:embed="rId2" cstate="print"/>
          <a:stretch>
            <a:fillRect/>
          </a:stretch>
        </p:blipFill>
        <p:spPr>
          <a:xfrm>
            <a:off x="1808309" y="789536"/>
            <a:ext cx="4783309" cy="5278929"/>
          </a:xfrm>
          <a:prstGeom prst="rect">
            <a:avLst/>
          </a:prstGeom>
        </p:spPr>
      </p:pic>
      <p:pic>
        <p:nvPicPr>
          <p:cNvPr id="119" name="object 114">
            <a:extLst>
              <a:ext uri="{FF2B5EF4-FFF2-40B4-BE49-F238E27FC236}">
                <a16:creationId xmlns:a16="http://schemas.microsoft.com/office/drawing/2014/main" id="{BCA26C59-1938-4352-B425-78558DBCD011}"/>
              </a:ext>
            </a:extLst>
          </p:cNvPr>
          <p:cNvPicPr/>
          <p:nvPr/>
        </p:nvPicPr>
        <p:blipFill>
          <a:blip r:embed="rId3" cstate="print"/>
          <a:stretch>
            <a:fillRect/>
          </a:stretch>
        </p:blipFill>
        <p:spPr>
          <a:xfrm>
            <a:off x="5957688" y="662748"/>
            <a:ext cx="4740086" cy="592150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3897" y="384342"/>
            <a:ext cx="8298754" cy="6078549"/>
            <a:chOff x="771698" y="423488"/>
            <a:chExt cx="9143998" cy="6697661"/>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423488"/>
              <a:ext cx="9143998" cy="6697661"/>
            </a:xfrm>
            <a:prstGeom prst="rect">
              <a:avLst/>
            </a:prstGeom>
          </p:spPr>
        </p:pic>
      </p:grpSp>
    </p:spTree>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630E87-6CF5-41C1-B45F-351B361C55E1}"/>
</file>

<file path=customXml/itemProps2.xml><?xml version="1.0" encoding="utf-8"?>
<ds:datastoreItem xmlns:ds="http://schemas.openxmlformats.org/officeDocument/2006/customXml" ds:itemID="{CA694C16-4EDC-49BA-BC15-9F126600316F}"/>
</file>

<file path=docProps/app.xml><?xml version="1.0" encoding="utf-8"?>
<Properties xmlns="http://schemas.openxmlformats.org/officeDocument/2006/extended-properties" xmlns:vt="http://schemas.openxmlformats.org/officeDocument/2006/docPropsVTypes">
  <Template/>
  <TotalTime>361</TotalTime>
  <Words>4725</Words>
  <Application>Microsoft Office PowerPoint</Application>
  <PresentationFormat>Widescreen</PresentationFormat>
  <Paragraphs>219</Paragraphs>
  <Slides>66</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66</vt:i4>
      </vt:variant>
    </vt:vector>
  </HeadingPairs>
  <TitlesOfParts>
    <vt:vector size="74" baseType="lpstr">
      <vt:lpstr>Arial</vt:lpstr>
      <vt:lpstr>Calibri</vt:lpstr>
      <vt:lpstr>Calibri Light</vt:lpstr>
      <vt:lpstr>Cambria</vt:lpstr>
      <vt:lpstr>Georgia</vt:lpstr>
      <vt:lpstr>Times New Roman</vt:lpstr>
      <vt:lpstr>Wingdings</vt:lpstr>
      <vt:lpstr>Tema1</vt:lpstr>
      <vt:lpstr>Presentazione standard di PowerPoint</vt:lpstr>
      <vt:lpstr>Corso: (HEI-C3) Modulo: Bioeconomia, economia circolare e bioprodotti bio-based Unità di apprendimento: Bioenergie e colture energetiche </vt:lpstr>
      <vt:lpstr>Introduzione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BIOETANOLO</vt:lpstr>
      <vt:lpstr>PRODUZIONE DI BIOETANOLO</vt:lpstr>
      <vt:lpstr>BIOETHANOL-PRODUCTION</vt:lpstr>
      <vt:lpstr>PRODUZIONE DI BIOETANOLO</vt:lpstr>
      <vt:lpstr>Produzione di zucchero-etanolo</vt:lpstr>
      <vt:lpstr>La produzione di zucchero-etanolo</vt:lpstr>
      <vt:lpstr>La produzione di zucchero-etanolo</vt:lpstr>
      <vt:lpstr>Presentazione standard di PowerPoint</vt:lpstr>
      <vt:lpstr>Produzione di cereali in etanolo</vt:lpstr>
      <vt:lpstr>La produzione di grano-etanolo</vt:lpstr>
      <vt:lpstr>La produzione di grano-etanolo</vt:lpstr>
      <vt:lpstr>La produzione di grano-etanolo</vt:lpstr>
      <vt:lpstr>La produzione di grano-etanolo</vt:lpstr>
      <vt:lpstr>Produzione di etanolo di 1° generazione</vt:lpstr>
      <vt:lpstr>1° Generation Ethanol Production</vt:lpstr>
      <vt:lpstr>Produzione di etanolo di 1° generazione</vt:lpstr>
      <vt:lpstr>Produzione di etanolo di 1° generazione</vt:lpstr>
      <vt:lpstr>1° Generation Ethanol Production</vt:lpstr>
      <vt:lpstr>1° Generation Ethanol Production</vt:lpstr>
      <vt:lpstr>1° Generation Ethanol Production</vt:lpstr>
      <vt:lpstr>Produzione di etanolo di 1° generazione</vt:lpstr>
      <vt:lpstr>1° Generazione Produzione di etanolo  LA CATENA DI APPROVVIGIONAMENTO</vt:lpstr>
      <vt:lpstr>Biomassa cellulosica in etanolo</vt:lpstr>
      <vt:lpstr>Cell-Biomass-to-Ethanol Prod</vt:lpstr>
      <vt:lpstr>Biomassa cellulosica in etanolo</vt:lpstr>
      <vt:lpstr>Biomassa cellulosica in etanolo</vt:lpstr>
      <vt:lpstr>Biomassa cellulosica in etanolo</vt:lpstr>
      <vt:lpstr>Biomassa cellulosica in etanolo</vt:lpstr>
      <vt:lpstr>Cellulosic Biomass-to-Ethanol</vt:lpstr>
      <vt:lpstr>Cell Biomass-to-Ethanol Process</vt:lpstr>
      <vt:lpstr>Cell Biomass-to-Ethanol Process</vt:lpstr>
      <vt:lpstr>Processo da biomassa cellulare a etanolo</vt:lpstr>
      <vt:lpstr>Presentazione standard di PowerPoint</vt:lpstr>
      <vt:lpstr>Cell Biomass-to-Ethanol Process</vt:lpstr>
      <vt:lpstr>Produzione di etanolo di 2° generazione</vt:lpstr>
      <vt:lpstr>Produzione di etanolo di 2° generazione</vt:lpstr>
      <vt:lpstr>Produzione di etanolo di 2° generazione</vt:lpstr>
      <vt:lpstr>DISTILLAZIONE DEL BIOETANOLO E</vt:lpstr>
      <vt:lpstr>DISTILLAZIONE DEL BIOETANOLO E</vt:lpstr>
      <vt:lpstr>DISTILLAZIONE DEL BIOETANOLO E</vt:lpstr>
      <vt:lpstr>BIOETANOLO</vt:lpstr>
      <vt:lpstr>MATERIE PRIME</vt:lpstr>
      <vt:lpstr>MATERIE PRIME</vt:lpstr>
      <vt:lpstr>MATERIE PRIME</vt:lpstr>
      <vt:lpstr>BIOETANOLO - PROPRIETÀ</vt:lpstr>
      <vt:lpstr>BIOETANOLO - PROPRIETÀ</vt:lpstr>
      <vt:lpstr>BIOETANOLO - PROPRIETÀ</vt:lpstr>
      <vt:lpstr>BIOETANOLO - PROPRIETÀ</vt:lpstr>
      <vt:lpstr>BIOETANOLO - PROPRIETÀ</vt:lpstr>
      <vt:lpstr>BIOETANOLO - PROPRIETÀ</vt:lpstr>
      <vt:lpstr>BIOETHANOL -ENERGY BALANCE</vt:lpstr>
      <vt:lpstr>BIOETANOLO – EMISSIONI DI GAS SERRA</vt:lpstr>
      <vt:lpstr>BIOETANOLO – EMISSIONI DI GAS SERRA</vt:lpstr>
      <vt:lpstr>Presentazione standard di PowerPoint</vt:lpstr>
      <vt:lpstr>Conclusioni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Leucotea</cp:lastModifiedBy>
  <cp:revision>46</cp:revision>
  <dcterms:created xsi:type="dcterms:W3CDTF">2022-08-02T09:54:50Z</dcterms:created>
  <dcterms:modified xsi:type="dcterms:W3CDTF">2024-04-02T10:08:20Z</dcterms:modified>
</cp:coreProperties>
</file>