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9.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19.jpg" ContentType="image/pn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 id="2147483653" r:id="rId2"/>
  </p:sldMasterIdLst>
  <p:notesMasterIdLst>
    <p:notesMasterId r:id="rId78"/>
  </p:notesMasterIdLst>
  <p:sldIdLst>
    <p:sldId id="265" r:id="rId3"/>
    <p:sldId id="256" r:id="rId4"/>
    <p:sldId id="260" r:id="rId5"/>
    <p:sldId id="277" r:id="rId6"/>
    <p:sldId id="278" r:id="rId7"/>
    <p:sldId id="297" r:id="rId8"/>
    <p:sldId id="298" r:id="rId9"/>
    <p:sldId id="299" r:id="rId10"/>
    <p:sldId id="300" r:id="rId11"/>
    <p:sldId id="301" r:id="rId12"/>
    <p:sldId id="302" r:id="rId13"/>
    <p:sldId id="303" r:id="rId14"/>
    <p:sldId id="304" r:id="rId15"/>
    <p:sldId id="305" r:id="rId16"/>
    <p:sldId id="306" r:id="rId17"/>
    <p:sldId id="365" r:id="rId18"/>
    <p:sldId id="308" r:id="rId19"/>
    <p:sldId id="309" r:id="rId20"/>
    <p:sldId id="279" r:id="rId21"/>
    <p:sldId id="280" r:id="rId22"/>
    <p:sldId id="322" r:id="rId23"/>
    <p:sldId id="281" r:id="rId24"/>
    <p:sldId id="283" r:id="rId25"/>
    <p:sldId id="282" r:id="rId26"/>
    <p:sldId id="326" r:id="rId27"/>
    <p:sldId id="327"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50" r:id="rId44"/>
    <p:sldId id="351" r:id="rId45"/>
    <p:sldId id="352" r:id="rId46"/>
    <p:sldId id="356" r:id="rId47"/>
    <p:sldId id="357" r:id="rId48"/>
    <p:sldId id="345" r:id="rId49"/>
    <p:sldId id="344" r:id="rId50"/>
    <p:sldId id="347" r:id="rId51"/>
    <p:sldId id="346" r:id="rId52"/>
    <p:sldId id="348" r:id="rId53"/>
    <p:sldId id="349" r:id="rId54"/>
    <p:sldId id="358" r:id="rId55"/>
    <p:sldId id="353" r:id="rId56"/>
    <p:sldId id="354" r:id="rId57"/>
    <p:sldId id="355" r:id="rId58"/>
    <p:sldId id="324" r:id="rId59"/>
    <p:sldId id="295" r:id="rId60"/>
    <p:sldId id="293" r:id="rId61"/>
    <p:sldId id="294" r:id="rId62"/>
    <p:sldId id="291" r:id="rId63"/>
    <p:sldId id="292" r:id="rId64"/>
    <p:sldId id="359" r:id="rId65"/>
    <p:sldId id="360" r:id="rId66"/>
    <p:sldId id="361" r:id="rId67"/>
    <p:sldId id="362" r:id="rId68"/>
    <p:sldId id="285" r:id="rId69"/>
    <p:sldId id="286" r:id="rId70"/>
    <p:sldId id="289" r:id="rId71"/>
    <p:sldId id="290" r:id="rId72"/>
    <p:sldId id="296" r:id="rId73"/>
    <p:sldId id="363" r:id="rId74"/>
    <p:sldId id="364" r:id="rId75"/>
    <p:sldId id="268" r:id="rId76"/>
    <p:sldId id="266" r:id="rId7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EB1"/>
    <a:srgbClr val="CCECFF"/>
    <a:srgbClr val="CCFFFF"/>
    <a:srgbClr val="FFCC66"/>
    <a:srgbClr val="D68E05"/>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FCCDFB-E34D-4CE2-B1C4-982263ABEB25}" v="21" dt="2024-05-10T15:10:37.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5"/>
    <p:restoredTop sz="96405"/>
  </p:normalViewPr>
  <p:slideViewPr>
    <p:cSldViewPr snapToGrid="0">
      <p:cViewPr varScale="1">
        <p:scale>
          <a:sx n="160" d="100"/>
          <a:sy n="160" d="100"/>
        </p:scale>
        <p:origin x="92"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customXml" Target="../customXml/item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85"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13/05/2024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Klicka för att ändra de olika delarna av testo i schemat</a:t>
            </a:r>
          </a:p>
          <a:p>
            <a:pPr lvl="1"/>
            <a:r>
              <a:rPr lang="it-IT"/>
              <a:t>Andra livello</a:t>
            </a:r>
          </a:p>
          <a:p>
            <a:pPr lvl="2"/>
            <a:r>
              <a:rPr lang="it-IT"/>
              <a:t>Terzo livello</a:t>
            </a:r>
          </a:p>
          <a:p>
            <a:pPr lvl="3"/>
            <a:r>
              <a:rPr lang="it-IT"/>
              <a:t>Kvarto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21</a:t>
            </a:fld>
            <a:endParaRPr lang="de-DE"/>
          </a:p>
        </p:txBody>
      </p:sp>
    </p:spTree>
    <p:extLst>
      <p:ext uri="{BB962C8B-B14F-4D97-AF65-F5344CB8AC3E}">
        <p14:creationId xmlns:p14="http://schemas.microsoft.com/office/powerpoint/2010/main" val="580897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34</a:t>
            </a:fld>
            <a:endParaRPr lang="de-DE"/>
          </a:p>
        </p:txBody>
      </p:sp>
    </p:spTree>
    <p:extLst>
      <p:ext uri="{BB962C8B-B14F-4D97-AF65-F5344CB8AC3E}">
        <p14:creationId xmlns:p14="http://schemas.microsoft.com/office/powerpoint/2010/main" val="661315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35</a:t>
            </a:fld>
            <a:endParaRPr lang="de-DE"/>
          </a:p>
        </p:txBody>
      </p:sp>
    </p:spTree>
    <p:extLst>
      <p:ext uri="{BB962C8B-B14F-4D97-AF65-F5344CB8AC3E}">
        <p14:creationId xmlns:p14="http://schemas.microsoft.com/office/powerpoint/2010/main" val="303432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36</a:t>
            </a:fld>
            <a:endParaRPr lang="de-DE"/>
          </a:p>
        </p:txBody>
      </p:sp>
    </p:spTree>
    <p:extLst>
      <p:ext uri="{BB962C8B-B14F-4D97-AF65-F5344CB8AC3E}">
        <p14:creationId xmlns:p14="http://schemas.microsoft.com/office/powerpoint/2010/main" val="248700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37</a:t>
            </a:fld>
            <a:endParaRPr lang="de-DE"/>
          </a:p>
        </p:txBody>
      </p:sp>
    </p:spTree>
    <p:extLst>
      <p:ext uri="{BB962C8B-B14F-4D97-AF65-F5344CB8AC3E}">
        <p14:creationId xmlns:p14="http://schemas.microsoft.com/office/powerpoint/2010/main" val="622299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38</a:t>
            </a:fld>
            <a:endParaRPr lang="de-DE"/>
          </a:p>
        </p:txBody>
      </p:sp>
    </p:spTree>
    <p:extLst>
      <p:ext uri="{BB962C8B-B14F-4D97-AF65-F5344CB8AC3E}">
        <p14:creationId xmlns:p14="http://schemas.microsoft.com/office/powerpoint/2010/main" val="1914003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39</a:t>
            </a:fld>
            <a:endParaRPr lang="de-DE"/>
          </a:p>
        </p:txBody>
      </p:sp>
    </p:spTree>
    <p:extLst>
      <p:ext uri="{BB962C8B-B14F-4D97-AF65-F5344CB8AC3E}">
        <p14:creationId xmlns:p14="http://schemas.microsoft.com/office/powerpoint/2010/main" val="3875855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41</a:t>
            </a:fld>
            <a:endParaRPr lang="de-DE"/>
          </a:p>
        </p:txBody>
      </p:sp>
    </p:spTree>
    <p:extLst>
      <p:ext uri="{BB962C8B-B14F-4D97-AF65-F5344CB8AC3E}">
        <p14:creationId xmlns:p14="http://schemas.microsoft.com/office/powerpoint/2010/main" val="2548042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42</a:t>
            </a:fld>
            <a:endParaRPr lang="de-DE"/>
          </a:p>
        </p:txBody>
      </p:sp>
    </p:spTree>
    <p:extLst>
      <p:ext uri="{BB962C8B-B14F-4D97-AF65-F5344CB8AC3E}">
        <p14:creationId xmlns:p14="http://schemas.microsoft.com/office/powerpoint/2010/main" val="79960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43</a:t>
            </a:fld>
            <a:endParaRPr lang="de-DE"/>
          </a:p>
        </p:txBody>
      </p:sp>
    </p:spTree>
    <p:extLst>
      <p:ext uri="{BB962C8B-B14F-4D97-AF65-F5344CB8AC3E}">
        <p14:creationId xmlns:p14="http://schemas.microsoft.com/office/powerpoint/2010/main" val="752905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44</a:t>
            </a:fld>
            <a:endParaRPr lang="de-DE"/>
          </a:p>
        </p:txBody>
      </p:sp>
    </p:spTree>
    <p:extLst>
      <p:ext uri="{BB962C8B-B14F-4D97-AF65-F5344CB8AC3E}">
        <p14:creationId xmlns:p14="http://schemas.microsoft.com/office/powerpoint/2010/main" val="289174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25</a:t>
            </a:fld>
            <a:endParaRPr lang="de-DE"/>
          </a:p>
        </p:txBody>
      </p:sp>
    </p:spTree>
    <p:extLst>
      <p:ext uri="{BB962C8B-B14F-4D97-AF65-F5344CB8AC3E}">
        <p14:creationId xmlns:p14="http://schemas.microsoft.com/office/powerpoint/2010/main" val="194181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47</a:t>
            </a:fld>
            <a:endParaRPr lang="de-DE"/>
          </a:p>
        </p:txBody>
      </p:sp>
    </p:spTree>
    <p:extLst>
      <p:ext uri="{BB962C8B-B14F-4D97-AF65-F5344CB8AC3E}">
        <p14:creationId xmlns:p14="http://schemas.microsoft.com/office/powerpoint/2010/main" val="2768011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48</a:t>
            </a:fld>
            <a:endParaRPr lang="de-DE"/>
          </a:p>
        </p:txBody>
      </p:sp>
    </p:spTree>
    <p:extLst>
      <p:ext uri="{BB962C8B-B14F-4D97-AF65-F5344CB8AC3E}">
        <p14:creationId xmlns:p14="http://schemas.microsoft.com/office/powerpoint/2010/main" val="3860984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49</a:t>
            </a:fld>
            <a:endParaRPr lang="de-DE"/>
          </a:p>
        </p:txBody>
      </p:sp>
    </p:spTree>
    <p:extLst>
      <p:ext uri="{BB962C8B-B14F-4D97-AF65-F5344CB8AC3E}">
        <p14:creationId xmlns:p14="http://schemas.microsoft.com/office/powerpoint/2010/main" val="1071791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50</a:t>
            </a:fld>
            <a:endParaRPr lang="de-DE"/>
          </a:p>
        </p:txBody>
      </p:sp>
    </p:spTree>
    <p:extLst>
      <p:ext uri="{BB962C8B-B14F-4D97-AF65-F5344CB8AC3E}">
        <p14:creationId xmlns:p14="http://schemas.microsoft.com/office/powerpoint/2010/main" val="596859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51</a:t>
            </a:fld>
            <a:endParaRPr lang="de-DE"/>
          </a:p>
        </p:txBody>
      </p:sp>
    </p:spTree>
    <p:extLst>
      <p:ext uri="{BB962C8B-B14F-4D97-AF65-F5344CB8AC3E}">
        <p14:creationId xmlns:p14="http://schemas.microsoft.com/office/powerpoint/2010/main" val="4135050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52</a:t>
            </a:fld>
            <a:endParaRPr lang="de-DE"/>
          </a:p>
        </p:txBody>
      </p:sp>
    </p:spTree>
    <p:extLst>
      <p:ext uri="{BB962C8B-B14F-4D97-AF65-F5344CB8AC3E}">
        <p14:creationId xmlns:p14="http://schemas.microsoft.com/office/powerpoint/2010/main" val="318373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26</a:t>
            </a:fld>
            <a:endParaRPr lang="de-DE"/>
          </a:p>
        </p:txBody>
      </p:sp>
    </p:spTree>
    <p:extLst>
      <p:ext uri="{BB962C8B-B14F-4D97-AF65-F5344CB8AC3E}">
        <p14:creationId xmlns:p14="http://schemas.microsoft.com/office/powerpoint/2010/main" val="384114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84138" y="744538"/>
            <a:ext cx="6623050" cy="3725862"/>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73892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28</a:t>
            </a:fld>
            <a:endParaRPr lang="de-DE"/>
          </a:p>
        </p:txBody>
      </p:sp>
    </p:spTree>
    <p:extLst>
      <p:ext uri="{BB962C8B-B14F-4D97-AF65-F5344CB8AC3E}">
        <p14:creationId xmlns:p14="http://schemas.microsoft.com/office/powerpoint/2010/main" val="307652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29</a:t>
            </a:fld>
            <a:endParaRPr lang="de-DE"/>
          </a:p>
        </p:txBody>
      </p:sp>
    </p:spTree>
    <p:extLst>
      <p:ext uri="{BB962C8B-B14F-4D97-AF65-F5344CB8AC3E}">
        <p14:creationId xmlns:p14="http://schemas.microsoft.com/office/powerpoint/2010/main" val="102017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84138" y="744538"/>
            <a:ext cx="6623050" cy="3725862"/>
          </a:xfrm>
          <a:ln/>
        </p:spPr>
      </p:sp>
      <p:sp>
        <p:nvSpPr>
          <p:cNvPr id="686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3777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32</a:t>
            </a:fld>
            <a:endParaRPr lang="de-DE"/>
          </a:p>
        </p:txBody>
      </p:sp>
    </p:spTree>
    <p:extLst>
      <p:ext uri="{BB962C8B-B14F-4D97-AF65-F5344CB8AC3E}">
        <p14:creationId xmlns:p14="http://schemas.microsoft.com/office/powerpoint/2010/main" val="70657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t>33</a:t>
            </a:fld>
            <a:endParaRPr lang="de-DE"/>
          </a:p>
        </p:txBody>
      </p:sp>
    </p:spTree>
    <p:extLst>
      <p:ext uri="{BB962C8B-B14F-4D97-AF65-F5344CB8AC3E}">
        <p14:creationId xmlns:p14="http://schemas.microsoft.com/office/powerpoint/2010/main" val="3921838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Nur_Titel">
    <p:spTree>
      <p:nvGrpSpPr>
        <p:cNvPr id="1" name=""/>
        <p:cNvGrpSpPr/>
        <p:nvPr/>
      </p:nvGrpSpPr>
      <p:grpSpPr>
        <a:xfrm>
          <a:off x="0" y="0"/>
          <a:ext cx="0" cy="0"/>
          <a:chOff x="0" y="0"/>
          <a:chExt cx="0" cy="0"/>
        </a:xfrm>
      </p:grpSpPr>
      <p:sp>
        <p:nvSpPr>
          <p:cNvPr id="2" name="Titel 1"/>
          <p:cNvSpPr>
            <a:spLocks noGrp="1"/>
          </p:cNvSpPr>
          <p:nvPr>
            <p:ph type="title"/>
          </p:nvPr>
        </p:nvSpPr>
        <p:spPr>
          <a:xfrm>
            <a:off x="1712686" y="571501"/>
            <a:ext cx="8766628" cy="836613"/>
          </a:xfrm>
        </p:spPr>
        <p:txBody>
          <a:bodyPr/>
          <a:lstStyle>
            <a:lvl1pPr algn="ctr">
              <a:defRPr/>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4" name="Foliennummernplatzhalter 3"/>
          <p:cNvSpPr>
            <a:spLocks noGrp="1"/>
          </p:cNvSpPr>
          <p:nvPr>
            <p:ph type="sldNum" sz="quarter" idx="10"/>
          </p:nvPr>
        </p:nvSpPr>
        <p:spPr/>
        <p:txBody>
          <a:bodyPr/>
          <a:lstStyle>
            <a:lvl1pPr>
              <a:defRPr/>
            </a:lvl1pPr>
          </a:lstStyle>
          <a:p>
            <a:fld id="{928F1B6E-29C0-4F32-8139-A0C6EF1962A3}" type="slidenum">
              <a:rPr lang="de-DE"/>
              <a:pPr/>
              <a:t>‹#›</a:t>
            </a:fld>
            <a:endParaRPr lang="de-DE"/>
          </a:p>
        </p:txBody>
      </p:sp>
    </p:spTree>
    <p:extLst>
      <p:ext uri="{BB962C8B-B14F-4D97-AF65-F5344CB8AC3E}">
        <p14:creationId xmlns:p14="http://schemas.microsoft.com/office/powerpoint/2010/main" val="1760210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91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9684" y="1"/>
            <a:ext cx="8472411" cy="836613"/>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p:nvPr>
        </p:nvSpPr>
        <p:spPr>
          <a:xfrm>
            <a:off x="429685" y="908051"/>
            <a:ext cx="11330516" cy="5322933"/>
          </a:xfrm>
        </p:spPr>
        <p:txBody>
          <a:bodyPr/>
          <a:lstStyle>
            <a:lvl1pPr>
              <a:lnSpc>
                <a:spcPct val="120000"/>
              </a:lnSpc>
              <a:defRPr sz="2400"/>
            </a:lvl1pPr>
            <a:lvl2pPr>
              <a:lnSpc>
                <a:spcPct val="120000"/>
              </a:lnSpc>
              <a:defRPr sz="2200"/>
            </a:lvl2p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Foliennummernplatzhalter 3"/>
          <p:cNvSpPr>
            <a:spLocks noGrp="1"/>
          </p:cNvSpPr>
          <p:nvPr>
            <p:ph type="sldNum" sz="quarter" idx="10"/>
          </p:nvPr>
        </p:nvSpPr>
        <p:spPr/>
        <p:txBody>
          <a:bodyPr/>
          <a:lstStyle>
            <a:lvl1pPr>
              <a:defRPr/>
            </a:lvl1pPr>
          </a:lstStyle>
          <a:p>
            <a:fld id="{928F1B6E-29C0-4F32-8139-A0C6EF1962A3}" type="slidenum">
              <a:rPr lang="de-DE"/>
              <a:pPr/>
              <a:t>‹#›</a:t>
            </a:fld>
            <a:endParaRPr lang="de-DE"/>
          </a:p>
        </p:txBody>
      </p:sp>
    </p:spTree>
    <p:extLst>
      <p:ext uri="{BB962C8B-B14F-4D97-AF65-F5344CB8AC3E}">
        <p14:creationId xmlns:p14="http://schemas.microsoft.com/office/powerpoint/2010/main" val="45111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Klicka för att ändra titelstilen för schemat</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Klicka för att ändra de olika delarna av texten i schemat</a:t>
            </a:r>
          </a:p>
          <a:p>
            <a:pPr lvl="1"/>
            <a:r>
              <a:rPr lang="it-IT"/>
              <a:t>Andra livello</a:t>
            </a:r>
          </a:p>
          <a:p>
            <a:pPr lvl="2"/>
            <a:r>
              <a:rPr lang="it-IT"/>
              <a:t>Terzo livello</a:t>
            </a:r>
          </a:p>
          <a:p>
            <a:pPr lvl="3"/>
            <a:r>
              <a:rPr lang="it-IT"/>
              <a:t>Kvarto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a:t>
            </a:r>
            <a:r>
              <a:rPr lang="en-US" dirty="0"/>
              <a:t>: XXXXXXX / </a:t>
            </a:r>
            <a:r>
              <a:rPr lang="en-US" b="1" dirty="0"/>
              <a:t>Lärandeenhet</a:t>
            </a:r>
            <a:r>
              <a:rPr lang="en-US" dirty="0"/>
              <a:t>: YYYYYYY / </a:t>
            </a:r>
            <a:r>
              <a:rPr lang="en-US" b="1" dirty="0"/>
              <a:t>Underenhet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 id="2147483743" r:id="rId17"/>
    <p:sldLayoutId id="2147483744" r:id="rId18"/>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5176" name="Rectangle 24"/>
          <p:cNvSpPr>
            <a:spLocks noChangeArrowheads="1"/>
          </p:cNvSpPr>
          <p:nvPr userDrawn="1"/>
        </p:nvSpPr>
        <p:spPr bwMode="auto">
          <a:xfrm>
            <a:off x="11279717" y="6597650"/>
            <a:ext cx="912283" cy="260350"/>
          </a:xfrm>
          <a:prstGeom prst="rect">
            <a:avLst/>
          </a:prstGeom>
          <a:solidFill>
            <a:srgbClr val="C1E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de-DE" sz="1600" dirty="0"/>
          </a:p>
        </p:txBody>
      </p:sp>
      <p:sp>
        <p:nvSpPr>
          <p:cNvPr id="305175" name="Rectangle 23"/>
          <p:cNvSpPr>
            <a:spLocks noChangeArrowheads="1"/>
          </p:cNvSpPr>
          <p:nvPr userDrawn="1"/>
        </p:nvSpPr>
        <p:spPr bwMode="auto">
          <a:xfrm>
            <a:off x="0" y="6304351"/>
            <a:ext cx="12192000" cy="549360"/>
          </a:xfrm>
          <a:prstGeom prst="rect">
            <a:avLst/>
          </a:prstGeom>
          <a:gradFill>
            <a:gsLst>
              <a:gs pos="80000">
                <a:schemeClr val="bg1"/>
              </a:gs>
              <a:gs pos="71000">
                <a:schemeClr val="bg1"/>
              </a:gs>
              <a:gs pos="0">
                <a:srgbClr val="C72426"/>
              </a:gs>
              <a:gs pos="100000">
                <a:srgbClr val="C72426"/>
              </a:gs>
            </a:gsLst>
            <a:lin ang="0" scaled="1"/>
          </a:gradFill>
          <a:ln>
            <a:noFill/>
          </a:ln>
          <a:effectLst/>
        </p:spPr>
        <p:txBody>
          <a:bodyPr wrap="square" anchor="ctr">
            <a:spAutoFit/>
          </a:bodyPr>
          <a:lstStyle/>
          <a:p>
            <a:endParaRPr lang="de-DE" sz="1600" dirty="0"/>
          </a:p>
        </p:txBody>
      </p:sp>
      <p:sp>
        <p:nvSpPr>
          <p:cNvPr id="305167" name="Line 15"/>
          <p:cNvSpPr>
            <a:spLocks noChangeShapeType="1"/>
          </p:cNvSpPr>
          <p:nvPr userDrawn="1"/>
        </p:nvSpPr>
        <p:spPr bwMode="auto">
          <a:xfrm>
            <a:off x="0" y="836613"/>
            <a:ext cx="12192000" cy="0"/>
          </a:xfrm>
          <a:prstGeom prst="line">
            <a:avLst/>
          </a:prstGeom>
          <a:noFill/>
          <a:ln w="15875">
            <a:solidFill>
              <a:srgbClr val="0066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600" dirty="0"/>
          </a:p>
        </p:txBody>
      </p:sp>
      <p:sp>
        <p:nvSpPr>
          <p:cNvPr id="305154" name="Rectangle 2"/>
          <p:cNvSpPr>
            <a:spLocks noGrp="1" noChangeArrowheads="1"/>
          </p:cNvSpPr>
          <p:nvPr>
            <p:ph type="body" idx="1"/>
          </p:nvPr>
        </p:nvSpPr>
        <p:spPr bwMode="auto">
          <a:xfrm>
            <a:off x="429685" y="908051"/>
            <a:ext cx="11330516" cy="539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dirty="0" err="1"/>
              <a:t>Textmasterformatet genom Klicken bearbetas</a:t>
            </a:r>
            <a:endParaRPr lang="en-GB" noProof="0" dirty="0"/>
          </a:p>
          <a:p>
            <a:pPr lvl="1"/>
            <a:r>
              <a:rPr lang="en-GB" noProof="0" dirty="0" err="1"/>
              <a:t>Andra nivån</a:t>
            </a:r>
            <a:endParaRPr lang="en-GB" noProof="0" dirty="0"/>
          </a:p>
          <a:p>
            <a:pPr lvl="2"/>
            <a:r>
              <a:rPr lang="en-GB" noProof="0" dirty="0" err="1"/>
              <a:t>Tredje nivån</a:t>
            </a:r>
            <a:endParaRPr lang="en-GB" noProof="0" dirty="0"/>
          </a:p>
          <a:p>
            <a:pPr lvl="3"/>
            <a:r>
              <a:rPr lang="en-GB" noProof="0" dirty="0" err="1"/>
              <a:t>Vierte Ebene</a:t>
            </a:r>
            <a:endParaRPr lang="en-GB" noProof="0" dirty="0"/>
          </a:p>
          <a:p>
            <a:pPr lvl="4"/>
            <a:r>
              <a:rPr lang="en-GB" noProof="0" dirty="0" err="1"/>
              <a:t>Femte nivån</a:t>
            </a:r>
            <a:endParaRPr lang="en-GB" noProof="0" dirty="0"/>
          </a:p>
        </p:txBody>
      </p:sp>
      <p:sp>
        <p:nvSpPr>
          <p:cNvPr id="305155" name="Rectangle 3"/>
          <p:cNvSpPr>
            <a:spLocks noGrp="1" noChangeArrowheads="1"/>
          </p:cNvSpPr>
          <p:nvPr>
            <p:ph type="sldNum" sz="quarter" idx="4"/>
          </p:nvPr>
        </p:nvSpPr>
        <p:spPr bwMode="auto">
          <a:xfrm>
            <a:off x="11377084" y="6589714"/>
            <a:ext cx="768349"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ADB47CAB-954E-48AF-B27F-E57CF6263E6F}" type="slidenum">
              <a:rPr lang="de-DE"/>
              <a:t>‹#›</a:t>
            </a:fld>
            <a:endParaRPr lang="de-DE" dirty="0"/>
          </a:p>
        </p:txBody>
      </p:sp>
      <p:sp>
        <p:nvSpPr>
          <p:cNvPr id="305161" name="Rectangle 9"/>
          <p:cNvSpPr>
            <a:spLocks noGrp="1" noChangeArrowheads="1"/>
          </p:cNvSpPr>
          <p:nvPr>
            <p:ph type="title"/>
          </p:nvPr>
        </p:nvSpPr>
        <p:spPr bwMode="auto">
          <a:xfrm>
            <a:off x="429684" y="1"/>
            <a:ext cx="8591888"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GB" noProof="0" dirty="0"/>
          </a:p>
        </p:txBody>
      </p:sp>
      <p:sp>
        <p:nvSpPr>
          <p:cNvPr id="305170" name="Text Box 18"/>
          <p:cNvSpPr txBox="1">
            <a:spLocks noChangeArrowheads="1"/>
          </p:cNvSpPr>
          <p:nvPr userDrawn="1"/>
        </p:nvSpPr>
        <p:spPr bwMode="auto">
          <a:xfrm>
            <a:off x="2031996" y="6600142"/>
            <a:ext cx="92646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GB" sz="1200" b="1" noProof="0" dirty="0">
                <a:solidFill>
                  <a:schemeClr val="bg2">
                    <a:lumMod val="50000"/>
                  </a:schemeClr>
                </a:solidFill>
              </a:rPr>
              <a:t>Kurs: Vind- och geotermisk energi - </a:t>
            </a:r>
            <a:r>
              <a:rPr lang="en-GB" sz="1200" b="1" baseline="0" noProof="0" dirty="0">
                <a:solidFill>
                  <a:schemeClr val="bg2">
                    <a:lumMod val="50000"/>
                  </a:schemeClr>
                </a:solidFill>
              </a:rPr>
              <a:t>Förnybar energi</a:t>
            </a:r>
            <a:endParaRPr lang="en-GB" sz="1200" b="1" noProof="0" dirty="0">
              <a:solidFill>
                <a:schemeClr val="bg2">
                  <a:lumMod val="50000"/>
                </a:schemeClr>
              </a:solidFill>
            </a:endParaRPr>
          </a:p>
        </p:txBody>
      </p:sp>
      <p:sp>
        <p:nvSpPr>
          <p:cNvPr id="305174" name="Rectangle 22"/>
          <p:cNvSpPr>
            <a:spLocks noChangeArrowheads="1"/>
          </p:cNvSpPr>
          <p:nvPr/>
        </p:nvSpPr>
        <p:spPr bwMode="auto">
          <a:xfrm>
            <a:off x="10703985" y="6589714"/>
            <a:ext cx="1441449"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8788C8AD-96C5-4CBF-8073-1C0F721A9057}" type="slidenum">
              <a:rPr lang="de-DE" sz="1200"/>
              <a:t>‹#›</a:t>
            </a:fld>
            <a:endParaRPr lang="de-DE" sz="1200"/>
          </a:p>
        </p:txBody>
      </p:sp>
      <p:pic>
        <p:nvPicPr>
          <p:cNvPr id="2" name="Grafik 6">
            <a:extLst>
              <a:ext uri="{FF2B5EF4-FFF2-40B4-BE49-F238E27FC236}">
                <a16:creationId xmlns:a16="http://schemas.microsoft.com/office/drawing/2014/main" id="{5581C2AE-200E-F919-3C87-AB4B8C200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6095" y="153130"/>
            <a:ext cx="2881381" cy="530353"/>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l" rtl="0" fontAlgn="base">
        <a:spcBef>
          <a:spcPct val="0"/>
        </a:spcBef>
        <a:spcAft>
          <a:spcPct val="0"/>
        </a:spcAft>
        <a:defRPr sz="2800">
          <a:solidFill>
            <a:srgbClr val="C72426"/>
          </a:solidFill>
          <a:latin typeface="Public Sans" pitchFamily="50" charset="0"/>
          <a:ea typeface="+mj-ea"/>
          <a:cs typeface="+mj-cs"/>
        </a:defRPr>
      </a:lvl1pPr>
      <a:lvl2pPr algn="l" rtl="0" fontAlgn="base">
        <a:spcBef>
          <a:spcPct val="0"/>
        </a:spcBef>
        <a:spcAft>
          <a:spcPct val="0"/>
        </a:spcAft>
        <a:defRPr sz="2800">
          <a:solidFill>
            <a:schemeClr val="tx2"/>
          </a:solidFill>
          <a:latin typeface="Arial" charset="0"/>
          <a:cs typeface="Arial" charset="0"/>
        </a:defRPr>
      </a:lvl2pPr>
      <a:lvl3pPr algn="l" rtl="0" fontAlgn="base">
        <a:spcBef>
          <a:spcPct val="0"/>
        </a:spcBef>
        <a:spcAft>
          <a:spcPct val="0"/>
        </a:spcAft>
        <a:defRPr sz="2800">
          <a:solidFill>
            <a:schemeClr val="tx2"/>
          </a:solidFill>
          <a:latin typeface="Arial" charset="0"/>
          <a:cs typeface="Arial" charset="0"/>
        </a:defRPr>
      </a:lvl3pPr>
      <a:lvl4pPr algn="l" rtl="0" fontAlgn="base">
        <a:spcBef>
          <a:spcPct val="0"/>
        </a:spcBef>
        <a:spcAft>
          <a:spcPct val="0"/>
        </a:spcAft>
        <a:defRPr sz="2800">
          <a:solidFill>
            <a:schemeClr val="tx2"/>
          </a:solidFill>
          <a:latin typeface="Arial" charset="0"/>
          <a:cs typeface="Arial" charset="0"/>
        </a:defRPr>
      </a:lvl4pPr>
      <a:lvl5pPr algn="l" rtl="0" fontAlgn="base">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2600">
          <a:solidFill>
            <a:schemeClr val="tx1"/>
          </a:solidFill>
          <a:latin typeface="Public Sans" pitchFamily="50" charset="0"/>
          <a:ea typeface="+mn-ea"/>
          <a:cs typeface="+mn-cs"/>
        </a:defRPr>
      </a:lvl1pPr>
      <a:lvl2pPr marL="742950" indent="-285750" algn="l" rtl="0" fontAlgn="base">
        <a:spcBef>
          <a:spcPct val="20000"/>
        </a:spcBef>
        <a:spcAft>
          <a:spcPct val="0"/>
        </a:spcAft>
        <a:buChar char="–"/>
        <a:defRPr sz="2400">
          <a:solidFill>
            <a:schemeClr val="tx1"/>
          </a:solidFill>
          <a:latin typeface="Public Sans" pitchFamily="50" charset="0"/>
          <a:cs typeface="+mn-cs"/>
        </a:defRPr>
      </a:lvl2pPr>
      <a:lvl3pPr marL="1143000" indent="-228600" algn="l" rtl="0" fontAlgn="base">
        <a:spcBef>
          <a:spcPct val="20000"/>
        </a:spcBef>
        <a:spcAft>
          <a:spcPct val="0"/>
        </a:spcAft>
        <a:buChar char="•"/>
        <a:defRPr sz="2000">
          <a:solidFill>
            <a:schemeClr val="tx1"/>
          </a:solidFill>
          <a:latin typeface="Public Sans" pitchFamily="50" charset="0"/>
          <a:cs typeface="+mn-cs"/>
        </a:defRPr>
      </a:lvl3pPr>
      <a:lvl4pPr marL="1600200" indent="-228600" algn="l" rtl="0" fontAlgn="t">
        <a:spcBef>
          <a:spcPct val="20000"/>
        </a:spcBef>
        <a:spcAft>
          <a:spcPct val="0"/>
        </a:spcAft>
        <a:buChar char="–"/>
        <a:defRPr sz="1600">
          <a:solidFill>
            <a:srgbClr val="000000"/>
          </a:solidFill>
          <a:latin typeface="Public Sans" pitchFamily="50" charset="0"/>
          <a:cs typeface="+mn-cs"/>
        </a:defRPr>
      </a:lvl4pPr>
      <a:lvl5pPr marL="2057400" indent="-228600" algn="l" rtl="0" fontAlgn="base">
        <a:spcBef>
          <a:spcPct val="20000"/>
        </a:spcBef>
        <a:spcAft>
          <a:spcPct val="0"/>
        </a:spcAft>
        <a:buChar char="»"/>
        <a:defRPr sz="1600">
          <a:solidFill>
            <a:schemeClr val="tx1"/>
          </a:solidFill>
          <a:latin typeface="Public Sans" pitchFamily="50" charset="0"/>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7.xml"/><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wmf"/><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gif"/></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1D8A53F-8D0E-B43A-0F63-AF4E80CBB96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30499" y="1408114"/>
            <a:ext cx="6731001" cy="5048251"/>
          </a:xfrm>
          <a:prstGeom prst="rect">
            <a:avLst/>
          </a:prstGeom>
        </p:spPr>
      </p:pic>
      <p:sp>
        <p:nvSpPr>
          <p:cNvPr id="2" name="Titolo 1"/>
          <p:cNvSpPr>
            <a:spLocks noGrp="1"/>
          </p:cNvSpPr>
          <p:nvPr>
            <p:ph type="title"/>
          </p:nvPr>
        </p:nvSpPr>
        <p:spPr/>
        <p:txBody>
          <a:bodyPr>
            <a:normAutofit fontScale="90000"/>
          </a:bodyPr>
          <a:lstStyle/>
          <a:p>
            <a:r>
              <a:rPr lang="en-GB" dirty="0"/>
              <a:t>Koncentrationer av växthusgaser: N O</a:t>
            </a:r>
            <a:r>
              <a:rPr lang="en-GB" baseline="-25000" dirty="0"/>
              <a:t>2</a:t>
            </a:r>
          </a:p>
        </p:txBody>
      </p:sp>
      <p:sp>
        <p:nvSpPr>
          <p:cNvPr id="4" name="Segnaposto numero diapositiva 3"/>
          <p:cNvSpPr>
            <a:spLocks noGrp="1"/>
          </p:cNvSpPr>
          <p:nvPr>
            <p:ph type="sldNum" sz="quarter" idx="10"/>
          </p:nvPr>
        </p:nvSpPr>
        <p:spPr/>
        <p:txBody>
          <a:bodyPr/>
          <a:lstStyle/>
          <a:p>
            <a:fld id="{928F1B6E-29C0-4F32-8139-A0C6EF1962A3}" type="slidenum">
              <a:rPr lang="de-DE" smtClean="0"/>
              <a:t>10</a:t>
            </a:fld>
            <a:endParaRPr lang="de-DE"/>
          </a:p>
        </p:txBody>
      </p:sp>
      <p:sp>
        <p:nvSpPr>
          <p:cNvPr id="12" name="CasellaDiTesto 11">
            <a:extLst>
              <a:ext uri="{FF2B5EF4-FFF2-40B4-BE49-F238E27FC236}">
                <a16:creationId xmlns:a16="http://schemas.microsoft.com/office/drawing/2014/main" id="{EB858981-FE41-6DE0-748A-74EF39E81B51}"/>
              </a:ext>
            </a:extLst>
          </p:cNvPr>
          <p:cNvSpPr txBox="1"/>
          <p:nvPr/>
        </p:nvSpPr>
        <p:spPr>
          <a:xfrm>
            <a:off x="1530348" y="1263366"/>
            <a:ext cx="9144000" cy="338554"/>
          </a:xfrm>
          <a:prstGeom prst="rect">
            <a:avLst/>
          </a:prstGeom>
          <a:noFill/>
        </p:spPr>
        <p:txBody>
          <a:bodyPr wrap="square">
            <a:spAutoFit/>
          </a:bodyPr>
          <a:lstStyle/>
          <a:p>
            <a:r>
              <a:rPr lang="en-GB" sz="1600" dirty="0"/>
              <a:t>N</a:t>
            </a:r>
            <a:r>
              <a:rPr lang="en-GB" sz="1600" baseline="-25000" dirty="0"/>
              <a:t>2</a:t>
            </a:r>
            <a:r>
              <a:rPr lang="en-GB" sz="1600" dirty="0"/>
              <a:t> O 100-årig global uppvärmningspotential (CO</a:t>
            </a:r>
            <a:r>
              <a:rPr lang="en-GB" sz="1600" baseline="-25000" dirty="0"/>
              <a:t>2</a:t>
            </a:r>
            <a:r>
              <a:rPr lang="en-GB" sz="1600" b="1" dirty="0"/>
              <a:t> =1): 298</a:t>
            </a:r>
          </a:p>
        </p:txBody>
      </p:sp>
    </p:spTree>
    <p:extLst>
      <p:ext uri="{BB962C8B-B14F-4D97-AF65-F5344CB8AC3E}">
        <p14:creationId xmlns:p14="http://schemas.microsoft.com/office/powerpoint/2010/main" val="448800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D717858-727C-0C52-A32F-D6BD87E2541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97153" y="1408114"/>
            <a:ext cx="6772273" cy="5079205"/>
          </a:xfrm>
          <a:prstGeom prst="rect">
            <a:avLst/>
          </a:prstGeom>
        </p:spPr>
      </p:pic>
      <p:sp>
        <p:nvSpPr>
          <p:cNvPr id="2" name="Titolo 1"/>
          <p:cNvSpPr>
            <a:spLocks noGrp="1"/>
          </p:cNvSpPr>
          <p:nvPr>
            <p:ph type="title"/>
          </p:nvPr>
        </p:nvSpPr>
        <p:spPr/>
        <p:txBody>
          <a:bodyPr/>
          <a:lstStyle/>
          <a:p>
            <a:r>
              <a:rPr lang="en-GB" dirty="0"/>
              <a:t>Koncentrationer av växthusgaser: SF</a:t>
            </a:r>
            <a:r>
              <a:rPr lang="en-GB" baseline="-25000" dirty="0"/>
              <a:t>6</a:t>
            </a:r>
          </a:p>
        </p:txBody>
      </p:sp>
      <p:sp>
        <p:nvSpPr>
          <p:cNvPr id="4" name="Segnaposto numero diapositiva 3"/>
          <p:cNvSpPr>
            <a:spLocks noGrp="1"/>
          </p:cNvSpPr>
          <p:nvPr>
            <p:ph type="sldNum" sz="quarter" idx="10"/>
          </p:nvPr>
        </p:nvSpPr>
        <p:spPr/>
        <p:txBody>
          <a:bodyPr/>
          <a:lstStyle/>
          <a:p>
            <a:fld id="{928F1B6E-29C0-4F32-8139-A0C6EF1962A3}" type="slidenum">
              <a:rPr lang="de-DE" smtClean="0"/>
              <a:t>11</a:t>
            </a:fld>
            <a:endParaRPr lang="de-DE"/>
          </a:p>
        </p:txBody>
      </p:sp>
      <p:sp>
        <p:nvSpPr>
          <p:cNvPr id="12" name="CasellaDiTesto 11">
            <a:extLst>
              <a:ext uri="{FF2B5EF4-FFF2-40B4-BE49-F238E27FC236}">
                <a16:creationId xmlns:a16="http://schemas.microsoft.com/office/drawing/2014/main" id="{EB858981-FE41-6DE0-748A-74EF39E81B51}"/>
              </a:ext>
            </a:extLst>
          </p:cNvPr>
          <p:cNvSpPr txBox="1"/>
          <p:nvPr/>
        </p:nvSpPr>
        <p:spPr>
          <a:xfrm>
            <a:off x="1435100" y="1294320"/>
            <a:ext cx="9144000" cy="338554"/>
          </a:xfrm>
          <a:prstGeom prst="rect">
            <a:avLst/>
          </a:prstGeom>
          <a:noFill/>
        </p:spPr>
        <p:txBody>
          <a:bodyPr wrap="square">
            <a:spAutoFit/>
          </a:bodyPr>
          <a:lstStyle/>
          <a:p>
            <a:r>
              <a:rPr lang="en-GB" sz="1600" dirty="0"/>
              <a:t>SF</a:t>
            </a:r>
            <a:r>
              <a:rPr lang="en-GB" sz="1600" baseline="-25000" dirty="0"/>
              <a:t>6</a:t>
            </a:r>
            <a:r>
              <a:rPr lang="en-GB" sz="1600" dirty="0"/>
              <a:t> 100-årig global uppvärmningspotential (CO</a:t>
            </a:r>
            <a:r>
              <a:rPr lang="en-GB" sz="1600" baseline="-25000" dirty="0"/>
              <a:t>2</a:t>
            </a:r>
            <a:r>
              <a:rPr lang="en-GB" sz="1600" b="1" dirty="0"/>
              <a:t> =1): 22800</a:t>
            </a:r>
          </a:p>
        </p:txBody>
      </p:sp>
    </p:spTree>
    <p:extLst>
      <p:ext uri="{BB962C8B-B14F-4D97-AF65-F5344CB8AC3E}">
        <p14:creationId xmlns:p14="http://schemas.microsoft.com/office/powerpoint/2010/main" val="3478643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en-GB" dirty="0"/>
              <a:t>Hur växthusgaser leder till global uppvärmning</a:t>
            </a:r>
          </a:p>
        </p:txBody>
      </p:sp>
      <p:sp>
        <p:nvSpPr>
          <p:cNvPr id="4" name="Segnaposto numero diapositiva 3"/>
          <p:cNvSpPr>
            <a:spLocks noGrp="1"/>
          </p:cNvSpPr>
          <p:nvPr>
            <p:ph type="sldNum" sz="quarter" idx="12"/>
          </p:nvPr>
        </p:nvSpPr>
        <p:spPr/>
        <p:txBody>
          <a:bodyPr/>
          <a:lstStyle/>
          <a:p>
            <a:fld id="{928F1B6E-29C0-4F32-8139-A0C6EF1962A3}" type="slidenum">
              <a:rPr lang="de-DE" smtClean="0"/>
              <a:t>12</a:t>
            </a:fld>
            <a:endParaRPr lang="de-DE"/>
          </a:p>
        </p:txBody>
      </p:sp>
      <p:pic>
        <p:nvPicPr>
          <p:cNvPr id="6" name="Immagine 5"/>
          <p:cNvPicPr>
            <a:picLocks noChangeAspect="1"/>
          </p:cNvPicPr>
          <p:nvPr/>
        </p:nvPicPr>
        <p:blipFill rotWithShape="1">
          <a:blip r:embed="rId2"/>
          <a:srcRect l="6031" t="8428" r="3809" b="16474"/>
          <a:stretch/>
        </p:blipFill>
        <p:spPr>
          <a:xfrm>
            <a:off x="1538347" y="1854200"/>
            <a:ext cx="9115306" cy="4268788"/>
          </a:xfrm>
          <a:prstGeom prst="rect">
            <a:avLst/>
          </a:prstGeom>
        </p:spPr>
      </p:pic>
      <p:sp>
        <p:nvSpPr>
          <p:cNvPr id="3" name="Segnaposto piè di pagina 3">
            <a:extLst>
              <a:ext uri="{FF2B5EF4-FFF2-40B4-BE49-F238E27FC236}">
                <a16:creationId xmlns:a16="http://schemas.microsoft.com/office/drawing/2014/main" id="{09F77BEF-F411-80DB-5132-08248E5274D0}"/>
              </a:ext>
            </a:extLst>
          </p:cNvPr>
          <p:cNvSpPr txBox="1">
            <a:spLocks/>
          </p:cNvSpPr>
          <p:nvPr/>
        </p:nvSpPr>
        <p:spPr>
          <a:xfrm>
            <a:off x="838200" y="6238876"/>
            <a:ext cx="9982200" cy="60007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Modul: </a:t>
            </a:r>
            <a:r>
              <a:rPr lang="en-US" sz="1200" dirty="0" err="1"/>
              <a:t>Hållbart</a:t>
            </a:r>
            <a:r>
              <a:rPr lang="en-US" sz="1200" dirty="0"/>
              <a:t> </a:t>
            </a:r>
            <a:r>
              <a:rPr lang="en-US" sz="1200" dirty="0" err="1"/>
              <a:t>jordbruk</a:t>
            </a:r>
            <a:r>
              <a:rPr lang="en-US" sz="1200" dirty="0"/>
              <a:t>, </a:t>
            </a:r>
            <a:r>
              <a:rPr lang="en-US" sz="1200" dirty="0" err="1"/>
              <a:t>förvaltning</a:t>
            </a:r>
            <a:r>
              <a:rPr lang="en-US" sz="1200" dirty="0"/>
              <a:t> av </a:t>
            </a:r>
            <a:r>
              <a:rPr lang="en-US" sz="1200" dirty="0" err="1"/>
              <a:t>naturresurser</a:t>
            </a:r>
            <a:r>
              <a:rPr lang="en-US" sz="1200" dirty="0"/>
              <a:t> </a:t>
            </a:r>
            <a:r>
              <a:rPr lang="en-US" sz="1200" dirty="0" err="1"/>
              <a:t>och</a:t>
            </a:r>
            <a:r>
              <a:rPr lang="en-US" sz="1200" dirty="0"/>
              <a:t> </a:t>
            </a:r>
            <a:r>
              <a:rPr lang="en-US" sz="1200" dirty="0" err="1"/>
              <a:t>klimatåtgärder</a:t>
            </a:r>
            <a:r>
              <a:rPr lang="en-US" sz="1200" dirty="0"/>
              <a:t> </a:t>
            </a:r>
            <a:r>
              <a:rPr lang="en-US" sz="1200" dirty="0" err="1"/>
              <a:t>Ämne</a:t>
            </a:r>
            <a:r>
              <a:rPr lang="en-US" sz="1200" dirty="0"/>
              <a:t>: </a:t>
            </a:r>
            <a:r>
              <a:rPr lang="en-US" sz="1200" dirty="0" err="1"/>
              <a:t>Förnybar</a:t>
            </a:r>
            <a:r>
              <a:rPr lang="en-US" sz="1200" dirty="0"/>
              <a:t> </a:t>
            </a:r>
            <a:r>
              <a:rPr lang="en-US" sz="1200" dirty="0" err="1"/>
              <a:t>energi</a:t>
            </a:r>
            <a:r>
              <a:rPr lang="en-US" sz="1200" dirty="0"/>
              <a:t> </a:t>
            </a:r>
            <a:r>
              <a:rPr lang="en-US" sz="1200" dirty="0" err="1"/>
              <a:t>och</a:t>
            </a:r>
            <a:r>
              <a:rPr lang="en-US" sz="1200" dirty="0"/>
              <a:t> </a:t>
            </a:r>
            <a:r>
              <a:rPr lang="en-US" sz="1200" dirty="0" err="1"/>
              <a:t>dess</a:t>
            </a:r>
            <a:r>
              <a:rPr lang="en-US" sz="1200" dirty="0"/>
              <a:t> </a:t>
            </a:r>
            <a:r>
              <a:rPr lang="en-US" sz="1200" dirty="0" err="1"/>
              <a:t>tillämpning</a:t>
            </a:r>
            <a:r>
              <a:rPr lang="en-US" sz="1200" dirty="0"/>
              <a:t> </a:t>
            </a:r>
            <a:r>
              <a:rPr lang="en-US" sz="1200" dirty="0" err="1"/>
              <a:t>som</a:t>
            </a:r>
            <a:r>
              <a:rPr lang="en-US" sz="1200" dirty="0"/>
              <a:t> </a:t>
            </a:r>
            <a:r>
              <a:rPr lang="en-US" sz="1200" dirty="0" err="1"/>
              <a:t>grön</a:t>
            </a:r>
            <a:r>
              <a:rPr lang="en-US" sz="1200" dirty="0"/>
              <a:t> </a:t>
            </a:r>
            <a:r>
              <a:rPr lang="en-US" sz="1200" dirty="0" err="1"/>
              <a:t>energikälla</a:t>
            </a:r>
            <a:r>
              <a:rPr lang="en-US" sz="1200" dirty="0"/>
              <a:t> </a:t>
            </a:r>
            <a:r>
              <a:rPr lang="en-US" sz="1200" dirty="0" err="1"/>
              <a:t>inom</a:t>
            </a:r>
            <a:r>
              <a:rPr lang="en-US" sz="1200" dirty="0"/>
              <a:t> </a:t>
            </a:r>
            <a:r>
              <a:rPr lang="en-US" sz="1200" dirty="0" err="1"/>
              <a:t>jordbruket</a:t>
            </a:r>
            <a:r>
              <a:rPr lang="en-US" sz="1200" dirty="0"/>
              <a:t> - </a:t>
            </a:r>
            <a:r>
              <a:rPr lang="en-US" sz="1200" dirty="0" err="1"/>
              <a:t>Delämne</a:t>
            </a:r>
            <a:r>
              <a:rPr lang="en-US" sz="1200" dirty="0"/>
              <a:t>: </a:t>
            </a:r>
            <a:r>
              <a:rPr lang="en-US" sz="1200" b="1" dirty="0" err="1"/>
              <a:t>Introduktion</a:t>
            </a:r>
            <a:r>
              <a:rPr lang="en-US" sz="1200" b="1" dirty="0"/>
              <a:t> till </a:t>
            </a:r>
            <a:r>
              <a:rPr lang="en-US" sz="1200" b="1" dirty="0" err="1"/>
              <a:t>förnybara</a:t>
            </a:r>
            <a:r>
              <a:rPr lang="en-US" sz="1200" b="1" dirty="0"/>
              <a:t> </a:t>
            </a:r>
            <a:r>
              <a:rPr lang="en-US" sz="1200" b="1" dirty="0" err="1"/>
              <a:t>energikällor</a:t>
            </a:r>
            <a:r>
              <a:rPr lang="en-US" sz="1200" b="1" dirty="0"/>
              <a:t> </a:t>
            </a:r>
            <a:r>
              <a:rPr lang="en-US" sz="1200" b="1" dirty="0" err="1"/>
              <a:t>och</a:t>
            </a:r>
            <a:r>
              <a:rPr lang="en-US" sz="1200" b="1" dirty="0"/>
              <a:t> </a:t>
            </a:r>
            <a:r>
              <a:rPr lang="en-US" sz="1200" b="1" dirty="0" err="1"/>
              <a:t>effektivitet</a:t>
            </a:r>
            <a:endParaRPr lang="en-US" sz="1200" b="1" dirty="0"/>
          </a:p>
        </p:txBody>
      </p:sp>
    </p:spTree>
    <p:extLst>
      <p:ext uri="{BB962C8B-B14F-4D97-AF65-F5344CB8AC3E}">
        <p14:creationId xmlns:p14="http://schemas.microsoft.com/office/powerpoint/2010/main" val="119728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Minskade utsläpp av växthusgaser</a:t>
            </a:r>
          </a:p>
        </p:txBody>
      </p:sp>
      <p:sp>
        <p:nvSpPr>
          <p:cNvPr id="3" name="Segnaposto contenuto 2"/>
          <p:cNvSpPr>
            <a:spLocks noGrp="1"/>
          </p:cNvSpPr>
          <p:nvPr>
            <p:ph idx="1"/>
          </p:nvPr>
        </p:nvSpPr>
        <p:spPr/>
        <p:txBody>
          <a:bodyPr/>
          <a:lstStyle/>
          <a:p>
            <a:r>
              <a:rPr lang="en-GB" dirty="0"/>
              <a:t>Det finns flera alternativ för att minska utsläppen av växthusgaser från energisystemet och samtidigt tillgodose den globala efterfrågan på energitjänster.</a:t>
            </a:r>
          </a:p>
          <a:p>
            <a:r>
              <a:rPr lang="en-GB" dirty="0"/>
              <a:t>Några av dessa möjliga alternativ är: energibesparing och energieffektivitet, byte till fossila bränslen, </a:t>
            </a:r>
            <a:r>
              <a:rPr lang="en-GB" b="1" i="1" u="sng" dirty="0"/>
              <a:t>förnybar energi, </a:t>
            </a:r>
            <a:r>
              <a:rPr lang="en-GB" dirty="0"/>
              <a:t>kärnkraft samt avskiljning och lagring av koldioxid (CCS). </a:t>
            </a:r>
          </a:p>
          <a:p>
            <a:r>
              <a:rPr lang="en-GB" dirty="0"/>
              <a:t>En heltäckande utvärdering av en portfölj med begränsningsalternativ skulle omfatta en utvärdering av deras respektive begränsningspotential samt deras bidrag till hållbar utveckling och alla därmed sammanhängande risker och kostnader.</a:t>
            </a:r>
          </a:p>
        </p:txBody>
      </p:sp>
      <p:sp>
        <p:nvSpPr>
          <p:cNvPr id="4" name="Segnaposto numero diapositiva 3"/>
          <p:cNvSpPr>
            <a:spLocks noGrp="1"/>
          </p:cNvSpPr>
          <p:nvPr>
            <p:ph type="sldNum" sz="quarter" idx="10"/>
          </p:nvPr>
        </p:nvSpPr>
        <p:spPr/>
        <p:txBody>
          <a:bodyPr/>
          <a:lstStyle/>
          <a:p>
            <a:fld id="{928F1B6E-29C0-4F32-8139-A0C6EF1962A3}" type="slidenum">
              <a:rPr lang="de-DE" smtClean="0"/>
              <a:t>13</a:t>
            </a:fld>
            <a:endParaRPr lang="de-DE"/>
          </a:p>
        </p:txBody>
      </p:sp>
      <p:pic>
        <p:nvPicPr>
          <p:cNvPr id="5" name="Picture 2" descr="http://www.ipcc.ch/Home_files/Banner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53465"/>
          <a:stretch/>
        </p:blipFill>
        <p:spPr bwMode="auto">
          <a:xfrm>
            <a:off x="9561286" y="4710033"/>
            <a:ext cx="2510972" cy="441575"/>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piè di pagina 3">
            <a:extLst>
              <a:ext uri="{FF2B5EF4-FFF2-40B4-BE49-F238E27FC236}">
                <a16:creationId xmlns:a16="http://schemas.microsoft.com/office/drawing/2014/main" id="{9F6EB031-059B-8368-0A7D-C0B400C1C55B}"/>
              </a:ext>
            </a:extLst>
          </p:cNvPr>
          <p:cNvSpPr txBox="1">
            <a:spLocks/>
          </p:cNvSpPr>
          <p:nvPr/>
        </p:nvSpPr>
        <p:spPr>
          <a:xfrm>
            <a:off x="838200" y="6238876"/>
            <a:ext cx="9982200" cy="60007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Modul: Hållbart jordbruk, förvaltning av naturresurser och </a:t>
            </a:r>
            <a:r>
              <a:rPr lang="en-US" sz="1200" dirty="0" err="1"/>
              <a:t>klimatåtgärder</a:t>
            </a:r>
            <a:r>
              <a:rPr lang="en-US" sz="1200" dirty="0"/>
              <a:t> </a:t>
            </a:r>
            <a:r>
              <a:rPr lang="en-US" sz="1200" dirty="0" err="1"/>
              <a:t>Ämne</a:t>
            </a:r>
            <a:r>
              <a:rPr lang="en-US" sz="1200" dirty="0"/>
              <a:t>: Förnybar energi och dess tillämpning som grön energikälla inom jordbruket - </a:t>
            </a:r>
            <a:r>
              <a:rPr lang="en-US" sz="1200" dirty="0" err="1"/>
              <a:t>Delämne</a:t>
            </a:r>
            <a:r>
              <a:rPr lang="en-US" sz="1200" dirty="0"/>
              <a:t>: </a:t>
            </a:r>
            <a:r>
              <a:rPr lang="en-US" sz="1200" b="1" dirty="0"/>
              <a:t>Introduktion till förnybara energikällor och effektivitet</a:t>
            </a:r>
          </a:p>
        </p:txBody>
      </p:sp>
    </p:spTree>
    <p:extLst>
      <p:ext uri="{BB962C8B-B14F-4D97-AF65-F5344CB8AC3E}">
        <p14:creationId xmlns:p14="http://schemas.microsoft.com/office/powerpoint/2010/main" val="2343329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F9F6D5C9-800B-B6B8-905A-2DDBED314755}"/>
              </a:ext>
            </a:extLst>
          </p:cNvPr>
          <p:cNvSpPr/>
          <p:nvPr/>
        </p:nvSpPr>
        <p:spPr bwMode="auto">
          <a:xfrm>
            <a:off x="1523999" y="1265238"/>
            <a:ext cx="9144000" cy="5464242"/>
          </a:xfrm>
          <a:prstGeom prst="rect">
            <a:avLst/>
          </a:prstGeom>
          <a:solidFill>
            <a:srgbClr val="E7E5D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cs typeface="Arial" charset="0"/>
            </a:endParaRPr>
          </a:p>
        </p:txBody>
      </p:sp>
      <p:sp>
        <p:nvSpPr>
          <p:cNvPr id="15" name="Titolo 14">
            <a:extLst>
              <a:ext uri="{FF2B5EF4-FFF2-40B4-BE49-F238E27FC236}">
                <a16:creationId xmlns:a16="http://schemas.microsoft.com/office/drawing/2014/main" id="{98D3E265-968C-01AE-A5EF-63379DBBAD24}"/>
              </a:ext>
            </a:extLst>
          </p:cNvPr>
          <p:cNvSpPr>
            <a:spLocks noGrp="1"/>
          </p:cNvSpPr>
          <p:nvPr>
            <p:ph type="title"/>
          </p:nvPr>
        </p:nvSpPr>
        <p:spPr>
          <a:xfrm>
            <a:off x="1214472" y="352736"/>
            <a:ext cx="10515600" cy="928688"/>
          </a:xfrm>
        </p:spPr>
        <p:txBody>
          <a:bodyPr>
            <a:normAutofit/>
          </a:bodyPr>
          <a:lstStyle/>
          <a:p>
            <a:r>
              <a:rPr lang="en-US" dirty="0"/>
              <a:t>10 riktlinjer för en säker energiomställning</a:t>
            </a:r>
            <a:endParaRPr lang="en-GB" dirty="0"/>
          </a:p>
        </p:txBody>
      </p:sp>
      <p:sp>
        <p:nvSpPr>
          <p:cNvPr id="4" name="Segnaposto numero diapositiva 3">
            <a:extLst>
              <a:ext uri="{FF2B5EF4-FFF2-40B4-BE49-F238E27FC236}">
                <a16:creationId xmlns:a16="http://schemas.microsoft.com/office/drawing/2014/main" id="{D1FD10E4-23EE-86B1-D042-382F890B2385}"/>
              </a:ext>
            </a:extLst>
          </p:cNvPr>
          <p:cNvSpPr>
            <a:spLocks noGrp="1"/>
          </p:cNvSpPr>
          <p:nvPr>
            <p:ph type="sldNum" sz="quarter" idx="12"/>
          </p:nvPr>
        </p:nvSpPr>
        <p:spPr/>
        <p:txBody>
          <a:bodyPr/>
          <a:lstStyle/>
          <a:p>
            <a:fld id="{928F1B6E-29C0-4F32-8139-A0C6EF1962A3}" type="slidenum">
              <a:rPr lang="de-DE" smtClean="0"/>
              <a:t>14</a:t>
            </a:fld>
            <a:endParaRPr lang="de-DE"/>
          </a:p>
        </p:txBody>
      </p:sp>
      <p:pic>
        <p:nvPicPr>
          <p:cNvPr id="17" name="Immagine 16">
            <a:extLst>
              <a:ext uri="{FF2B5EF4-FFF2-40B4-BE49-F238E27FC236}">
                <a16:creationId xmlns:a16="http://schemas.microsoft.com/office/drawing/2014/main" id="{F845138D-F2CD-8F12-2555-729A2E869C53}"/>
              </a:ext>
            </a:extLst>
          </p:cNvPr>
          <p:cNvPicPr>
            <a:picLocks noChangeAspect="1"/>
          </p:cNvPicPr>
          <p:nvPr/>
        </p:nvPicPr>
        <p:blipFill rotWithShape="1">
          <a:blip r:embed="rId2"/>
          <a:srcRect r="20073"/>
          <a:stretch/>
        </p:blipFill>
        <p:spPr>
          <a:xfrm>
            <a:off x="8204203" y="1591793"/>
            <a:ext cx="2466973" cy="1306512"/>
          </a:xfrm>
          <a:prstGeom prst="rect">
            <a:avLst/>
          </a:prstGeom>
        </p:spPr>
      </p:pic>
      <p:grpSp>
        <p:nvGrpSpPr>
          <p:cNvPr id="20" name="Gruppo 19">
            <a:extLst>
              <a:ext uri="{FF2B5EF4-FFF2-40B4-BE49-F238E27FC236}">
                <a16:creationId xmlns:a16="http://schemas.microsoft.com/office/drawing/2014/main" id="{E006693C-BA45-93D2-B88E-BAE5A0182F66}"/>
              </a:ext>
            </a:extLst>
          </p:cNvPr>
          <p:cNvGrpSpPr/>
          <p:nvPr/>
        </p:nvGrpSpPr>
        <p:grpSpPr>
          <a:xfrm>
            <a:off x="1562099" y="1240728"/>
            <a:ext cx="9109076" cy="5488752"/>
            <a:chOff x="-1" y="812103"/>
            <a:chExt cx="9109076" cy="5488752"/>
          </a:xfrm>
        </p:grpSpPr>
        <p:pic>
          <p:nvPicPr>
            <p:cNvPr id="7" name="Immagine 6">
              <a:extLst>
                <a:ext uri="{FF2B5EF4-FFF2-40B4-BE49-F238E27FC236}">
                  <a16:creationId xmlns:a16="http://schemas.microsoft.com/office/drawing/2014/main" id="{57FDBE29-2192-C66B-5837-446116CEC7F4}"/>
                </a:ext>
              </a:extLst>
            </p:cNvPr>
            <p:cNvPicPr>
              <a:picLocks noChangeAspect="1"/>
            </p:cNvPicPr>
            <p:nvPr/>
          </p:nvPicPr>
          <p:blipFill rotWithShape="1">
            <a:blip r:embed="rId3">
              <a:clrChange>
                <a:clrFrom>
                  <a:srgbClr val="FFFFFF"/>
                </a:clrFrom>
                <a:clrTo>
                  <a:srgbClr val="FFFFFF">
                    <a:alpha val="0"/>
                  </a:srgbClr>
                </a:clrTo>
              </a:clrChange>
            </a:blip>
            <a:srcRect l="4919" r="11467" b="55266"/>
            <a:stretch/>
          </p:blipFill>
          <p:spPr>
            <a:xfrm>
              <a:off x="-1" y="812103"/>
              <a:ext cx="3005864" cy="1984133"/>
            </a:xfrm>
            <a:prstGeom prst="rect">
              <a:avLst/>
            </a:prstGeom>
          </p:spPr>
        </p:pic>
        <p:pic>
          <p:nvPicPr>
            <p:cNvPr id="11" name="Immagine 10">
              <a:extLst>
                <a:ext uri="{FF2B5EF4-FFF2-40B4-BE49-F238E27FC236}">
                  <a16:creationId xmlns:a16="http://schemas.microsoft.com/office/drawing/2014/main" id="{104DE426-4E32-B374-B40C-F4075E8F3F87}"/>
                </a:ext>
              </a:extLst>
            </p:cNvPr>
            <p:cNvPicPr>
              <a:picLocks noChangeAspect="1"/>
            </p:cNvPicPr>
            <p:nvPr/>
          </p:nvPicPr>
          <p:blipFill rotWithShape="1">
            <a:blip r:embed="rId4"/>
            <a:srcRect l="5072" r="10615"/>
            <a:stretch/>
          </p:blipFill>
          <p:spPr>
            <a:xfrm>
              <a:off x="115596" y="4550905"/>
              <a:ext cx="2970937" cy="1694085"/>
            </a:xfrm>
            <a:prstGeom prst="rect">
              <a:avLst/>
            </a:prstGeom>
          </p:spPr>
        </p:pic>
        <p:pic>
          <p:nvPicPr>
            <p:cNvPr id="12" name="Immagine 11">
              <a:extLst>
                <a:ext uri="{FF2B5EF4-FFF2-40B4-BE49-F238E27FC236}">
                  <a16:creationId xmlns:a16="http://schemas.microsoft.com/office/drawing/2014/main" id="{A1A3C84D-2708-E84A-8CC9-AAF0565C3403}"/>
                </a:ext>
              </a:extLst>
            </p:cNvPr>
            <p:cNvPicPr>
              <a:picLocks noChangeAspect="1"/>
            </p:cNvPicPr>
            <p:nvPr/>
          </p:nvPicPr>
          <p:blipFill rotWithShape="1">
            <a:blip r:embed="rId3">
              <a:clrChange>
                <a:clrFrom>
                  <a:srgbClr val="FFFFFF"/>
                </a:clrFrom>
                <a:clrTo>
                  <a:srgbClr val="FFFFFF">
                    <a:alpha val="0"/>
                  </a:srgbClr>
                </a:clrTo>
              </a:clrChange>
            </a:blip>
            <a:srcRect t="52801"/>
            <a:stretch/>
          </p:blipFill>
          <p:spPr>
            <a:xfrm>
              <a:off x="3047140" y="1150914"/>
              <a:ext cx="3594962" cy="2093479"/>
            </a:xfrm>
            <a:prstGeom prst="rect">
              <a:avLst/>
            </a:prstGeom>
          </p:spPr>
        </p:pic>
        <p:pic>
          <p:nvPicPr>
            <p:cNvPr id="9" name="Immagine 8">
              <a:extLst>
                <a:ext uri="{FF2B5EF4-FFF2-40B4-BE49-F238E27FC236}">
                  <a16:creationId xmlns:a16="http://schemas.microsoft.com/office/drawing/2014/main" id="{8B5853AC-81BE-8C1E-032C-0BC885C22EA2}"/>
                </a:ext>
              </a:extLst>
            </p:cNvPr>
            <p:cNvPicPr>
              <a:picLocks noChangeAspect="1"/>
            </p:cNvPicPr>
            <p:nvPr/>
          </p:nvPicPr>
          <p:blipFill rotWithShape="1">
            <a:blip r:embed="rId5"/>
            <a:srcRect l="13243" r="6622" b="52801"/>
            <a:stretch/>
          </p:blipFill>
          <p:spPr>
            <a:xfrm>
              <a:off x="6138138" y="2457426"/>
              <a:ext cx="2970937" cy="2093479"/>
            </a:xfrm>
            <a:prstGeom prst="rect">
              <a:avLst/>
            </a:prstGeom>
          </p:spPr>
        </p:pic>
        <p:pic>
          <p:nvPicPr>
            <p:cNvPr id="13" name="Immagine 12">
              <a:extLst>
                <a:ext uri="{FF2B5EF4-FFF2-40B4-BE49-F238E27FC236}">
                  <a16:creationId xmlns:a16="http://schemas.microsoft.com/office/drawing/2014/main" id="{5CC0B7AE-1044-479A-3C29-42EFA144B53D}"/>
                </a:ext>
              </a:extLst>
            </p:cNvPr>
            <p:cNvPicPr>
              <a:picLocks noChangeAspect="1"/>
            </p:cNvPicPr>
            <p:nvPr/>
          </p:nvPicPr>
          <p:blipFill rotWithShape="1">
            <a:blip r:embed="rId5"/>
            <a:srcRect t="52801" r="5028"/>
            <a:stretch/>
          </p:blipFill>
          <p:spPr>
            <a:xfrm>
              <a:off x="3149668" y="4151511"/>
              <a:ext cx="3521009" cy="2093479"/>
            </a:xfrm>
            <a:prstGeom prst="rect">
              <a:avLst/>
            </a:prstGeom>
          </p:spPr>
        </p:pic>
        <p:sp>
          <p:nvSpPr>
            <p:cNvPr id="19" name="Rettangolo 18">
              <a:extLst>
                <a:ext uri="{FF2B5EF4-FFF2-40B4-BE49-F238E27FC236}">
                  <a16:creationId xmlns:a16="http://schemas.microsoft.com/office/drawing/2014/main" id="{AADA8175-F61B-3610-0930-E52201A5A8E7}"/>
                </a:ext>
              </a:extLst>
            </p:cNvPr>
            <p:cNvSpPr/>
            <p:nvPr/>
          </p:nvSpPr>
          <p:spPr bwMode="auto">
            <a:xfrm>
              <a:off x="3129687" y="5353399"/>
              <a:ext cx="1032738" cy="947456"/>
            </a:xfrm>
            <a:prstGeom prst="rect">
              <a:avLst/>
            </a:prstGeom>
            <a:solidFill>
              <a:srgbClr val="E7E5D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GB" sz="1600"/>
            </a:p>
          </p:txBody>
        </p:sp>
      </p:grpSp>
    </p:spTree>
    <p:extLst>
      <p:ext uri="{BB962C8B-B14F-4D97-AF65-F5344CB8AC3E}">
        <p14:creationId xmlns:p14="http://schemas.microsoft.com/office/powerpoint/2010/main" val="659609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1712686" y="571501"/>
            <a:ext cx="8766628" cy="836613"/>
          </a:xfrm>
        </p:spPr>
        <p:txBody>
          <a:bodyPr/>
          <a:lstStyle/>
          <a:p>
            <a:r>
              <a:rPr lang="en-GB" dirty="0"/>
              <a:t>Inte en helt ny fråga...</a:t>
            </a:r>
          </a:p>
        </p:txBody>
      </p:sp>
      <p:sp>
        <p:nvSpPr>
          <p:cNvPr id="4" name="Segnaposto numero diapositiva 3"/>
          <p:cNvSpPr>
            <a:spLocks noGrp="1"/>
          </p:cNvSpPr>
          <p:nvPr>
            <p:ph type="sldNum" sz="quarter" idx="10"/>
          </p:nvPr>
        </p:nvSpPr>
        <p:spPr>
          <a:xfrm>
            <a:off x="10896600" y="6356350"/>
            <a:ext cx="457200" cy="365125"/>
          </a:xfrm>
        </p:spPr>
        <p:txBody>
          <a:bodyPr/>
          <a:lstStyle/>
          <a:p>
            <a:fld id="{928F1B6E-29C0-4F32-8139-A0C6EF1962A3}" type="slidenum">
              <a:rPr lang="de-DE" smtClean="0"/>
              <a:t>15</a:t>
            </a:fld>
            <a:endParaRPr lang="de-DE"/>
          </a:p>
        </p:txBody>
      </p:sp>
      <p:pic>
        <p:nvPicPr>
          <p:cNvPr id="6" name="Immagine 5" descr="Immagine che contiene testo, cibo, segnale&#10;&#10;Descrizione generata automaticamente">
            <a:extLst>
              <a:ext uri="{FF2B5EF4-FFF2-40B4-BE49-F238E27FC236}">
                <a16:creationId xmlns:a16="http://schemas.microsoft.com/office/drawing/2014/main" id="{4145FD5C-250A-D04E-9BA0-994DDE676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323" y="1368547"/>
            <a:ext cx="3920629" cy="5227505"/>
          </a:xfrm>
          <a:prstGeom prst="rect">
            <a:avLst/>
          </a:prstGeom>
          <a:ln>
            <a:solidFill>
              <a:schemeClr val="tx1"/>
            </a:solidFill>
          </a:ln>
          <a:effectLst>
            <a:outerShdw blurRad="50800" dist="38100" dir="2700000" algn="tl" rotWithShape="0">
              <a:prstClr val="black">
                <a:alpha val="40000"/>
              </a:prstClr>
            </a:outerShdw>
          </a:effectLst>
        </p:spPr>
      </p:pic>
      <p:pic>
        <p:nvPicPr>
          <p:cNvPr id="7" name="Immagine 6">
            <a:extLst>
              <a:ext uri="{FF2B5EF4-FFF2-40B4-BE49-F238E27FC236}">
                <a16:creationId xmlns:a16="http://schemas.microsoft.com/office/drawing/2014/main" id="{F5D115AA-7BDE-3440-B207-A6028F704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309" y="1368546"/>
            <a:ext cx="3983637" cy="3306068"/>
          </a:xfrm>
          <a:prstGeom prst="rect">
            <a:avLst/>
          </a:prstGeom>
          <a:ln>
            <a:solidFill>
              <a:schemeClr val="tx1"/>
            </a:solidFill>
          </a:ln>
          <a:effectLst>
            <a:outerShdw blurRad="50800" dist="38100" dir="2700000" algn="tl" rotWithShape="0">
              <a:prstClr val="black">
                <a:alpha val="40000"/>
              </a:prstClr>
            </a:outerShdw>
          </a:effectLst>
        </p:spPr>
      </p:pic>
      <p:grpSp>
        <p:nvGrpSpPr>
          <p:cNvPr id="8" name="Gruppo 7"/>
          <p:cNvGrpSpPr/>
          <p:nvPr/>
        </p:nvGrpSpPr>
        <p:grpSpPr>
          <a:xfrm>
            <a:off x="1616765" y="4816439"/>
            <a:ext cx="4305064" cy="1871767"/>
            <a:chOff x="92765" y="2348972"/>
            <a:chExt cx="9016310" cy="3920134"/>
          </a:xfrm>
        </p:grpSpPr>
        <p:pic>
          <p:nvPicPr>
            <p:cNvPr id="9" name="Picture 2" descr="http://www.ipcc.ch/report/graphics/images/Special%20Reports/SRREN/Chapter%2001/figure-01.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5" y="2348972"/>
              <a:ext cx="9016310" cy="39201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ipcc.ch/Home_files/Banner_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465"/>
            <a:stretch/>
          </p:blipFill>
          <p:spPr bwMode="auto">
            <a:xfrm>
              <a:off x="5958115" y="2523091"/>
              <a:ext cx="2510972" cy="441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uppo 10"/>
          <p:cNvGrpSpPr/>
          <p:nvPr/>
        </p:nvGrpSpPr>
        <p:grpSpPr>
          <a:xfrm>
            <a:off x="2857466" y="5568602"/>
            <a:ext cx="466794" cy="1027459"/>
            <a:chOff x="1333466" y="5173316"/>
            <a:chExt cx="466794" cy="1027459"/>
          </a:xfrm>
        </p:grpSpPr>
        <p:cxnSp>
          <p:nvCxnSpPr>
            <p:cNvPr id="12" name="Connettore 1 11"/>
            <p:cNvCxnSpPr/>
            <p:nvPr/>
          </p:nvCxnSpPr>
          <p:spPr bwMode="auto">
            <a:xfrm flipV="1">
              <a:off x="1566863" y="5367338"/>
              <a:ext cx="0" cy="83343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CasellaDiTesto 12"/>
            <p:cNvSpPr txBox="1"/>
            <p:nvPr/>
          </p:nvSpPr>
          <p:spPr>
            <a:xfrm>
              <a:off x="1333466" y="5173316"/>
              <a:ext cx="466794" cy="246221"/>
            </a:xfrm>
            <a:prstGeom prst="rect">
              <a:avLst/>
            </a:prstGeom>
            <a:noFill/>
          </p:spPr>
          <p:txBody>
            <a:bodyPr wrap="none" rtlCol="0">
              <a:spAutoFit/>
            </a:bodyPr>
            <a:lstStyle/>
            <a:p>
              <a:r>
                <a:rPr lang="en-GB" sz="1000" dirty="0"/>
                <a:t>1896</a:t>
              </a:r>
            </a:p>
          </p:txBody>
        </p:sp>
      </p:grpSp>
      <p:grpSp>
        <p:nvGrpSpPr>
          <p:cNvPr id="14" name="Gruppo 13"/>
          <p:cNvGrpSpPr/>
          <p:nvPr/>
        </p:nvGrpSpPr>
        <p:grpSpPr>
          <a:xfrm>
            <a:off x="3267038" y="5243511"/>
            <a:ext cx="466795" cy="1352540"/>
            <a:chOff x="1333466" y="5173316"/>
            <a:chExt cx="466795" cy="1027459"/>
          </a:xfrm>
        </p:grpSpPr>
        <p:cxnSp>
          <p:nvCxnSpPr>
            <p:cNvPr id="15" name="Connettore 1 14"/>
            <p:cNvCxnSpPr/>
            <p:nvPr/>
          </p:nvCxnSpPr>
          <p:spPr bwMode="auto">
            <a:xfrm flipV="1">
              <a:off x="1566863" y="5367338"/>
              <a:ext cx="0" cy="83343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CasellaDiTesto 15"/>
            <p:cNvSpPr txBox="1"/>
            <p:nvPr/>
          </p:nvSpPr>
          <p:spPr>
            <a:xfrm>
              <a:off x="1333466" y="5173316"/>
              <a:ext cx="466795" cy="187042"/>
            </a:xfrm>
            <a:prstGeom prst="rect">
              <a:avLst/>
            </a:prstGeom>
            <a:noFill/>
          </p:spPr>
          <p:txBody>
            <a:bodyPr wrap="none" rtlCol="0">
              <a:spAutoFit/>
            </a:bodyPr>
            <a:lstStyle/>
            <a:p>
              <a:r>
                <a:rPr lang="en-GB" sz="1000" dirty="0"/>
                <a:t>1912</a:t>
              </a:r>
            </a:p>
          </p:txBody>
        </p:sp>
      </p:grpSp>
      <p:sp>
        <p:nvSpPr>
          <p:cNvPr id="19" name="Rettangolo 18">
            <a:extLst>
              <a:ext uri="{FF2B5EF4-FFF2-40B4-BE49-F238E27FC236}">
                <a16:creationId xmlns:a16="http://schemas.microsoft.com/office/drawing/2014/main" id="{1D0CF64F-C3F5-55A9-9A7E-F921407BEB89}"/>
              </a:ext>
            </a:extLst>
          </p:cNvPr>
          <p:cNvSpPr/>
          <p:nvPr/>
        </p:nvSpPr>
        <p:spPr>
          <a:xfrm rot="16200000">
            <a:off x="-1389458" y="2354536"/>
            <a:ext cx="3662413" cy="769441"/>
          </a:xfrm>
          <a:prstGeom prst="rect">
            <a:avLst/>
          </a:prstGeom>
          <a:noFill/>
        </p:spPr>
        <p:txBody>
          <a:bodyPr wrap="none" lIns="91440" tIns="45720" rIns="91440" bIns="45720">
            <a:spAutoFit/>
          </a:bodyPr>
          <a:lstStyle/>
          <a:p>
            <a:pPr algn="ctr"/>
            <a:r>
              <a:rPr lang="it-IT" sz="4400" b="1" cap="none" spc="0" dirty="0">
                <a:ln w="22225">
                  <a:solidFill>
                    <a:schemeClr val="accent6">
                      <a:lumMod val="75000"/>
                    </a:schemeClr>
                  </a:solidFill>
                  <a:prstDash val="solid"/>
                </a:ln>
                <a:solidFill>
                  <a:schemeClr val="accent6">
                    <a:lumMod val="40000"/>
                    <a:lumOff val="60000"/>
                  </a:schemeClr>
                </a:solidFill>
                <a:effectLst/>
              </a:rPr>
              <a:t>Visste </a:t>
            </a:r>
            <a:r>
              <a:rPr lang="it-IT" sz="4400" b="1" cap="none" spc="0" dirty="0" err="1">
                <a:ln w="22225">
                  <a:solidFill>
                    <a:schemeClr val="accent6">
                      <a:lumMod val="75000"/>
                    </a:schemeClr>
                  </a:solidFill>
                  <a:prstDash val="solid"/>
                </a:ln>
                <a:solidFill>
                  <a:schemeClr val="accent6">
                    <a:lumMod val="40000"/>
                    <a:lumOff val="60000"/>
                  </a:schemeClr>
                </a:solidFill>
                <a:effectLst/>
              </a:rPr>
              <a:t>du det?</a:t>
            </a:r>
          </a:p>
        </p:txBody>
      </p:sp>
    </p:spTree>
    <p:extLst>
      <p:ext uri="{BB962C8B-B14F-4D97-AF65-F5344CB8AC3E}">
        <p14:creationId xmlns:p14="http://schemas.microsoft.com/office/powerpoint/2010/main" val="32270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0EC899A2-1A05-1135-D623-B5837DA4BC81}"/>
              </a:ext>
            </a:extLst>
          </p:cNvPr>
          <p:cNvSpPr>
            <a:spLocks noGrp="1"/>
          </p:cNvSpPr>
          <p:nvPr>
            <p:ph type="sldNum" sz="quarter" idx="12"/>
          </p:nvPr>
        </p:nvSpPr>
        <p:spPr/>
        <p:txBody>
          <a:bodyPr/>
          <a:lstStyle/>
          <a:p>
            <a:fld id="{D57F1E4F-1CFF-5643-939E-217C01CDF565}" type="slidenum">
              <a:rPr lang="en-US" smtClean="0"/>
              <a:t>16</a:t>
            </a:fld>
            <a:endParaRPr lang="en-US" dirty="0"/>
          </a:p>
        </p:txBody>
      </p:sp>
      <p:pic>
        <p:nvPicPr>
          <p:cNvPr id="5" name="Immagine 4">
            <a:extLst>
              <a:ext uri="{FF2B5EF4-FFF2-40B4-BE49-F238E27FC236}">
                <a16:creationId xmlns:a16="http://schemas.microsoft.com/office/drawing/2014/main" id="{F3933BFE-B972-4622-9A1A-FBF31F46FE8C}"/>
              </a:ext>
            </a:extLst>
          </p:cNvPr>
          <p:cNvPicPr>
            <a:picLocks noChangeAspect="1"/>
          </p:cNvPicPr>
          <p:nvPr/>
        </p:nvPicPr>
        <p:blipFill rotWithShape="1">
          <a:blip r:embed="rId2">
            <a:clrChange>
              <a:clrFrom>
                <a:srgbClr val="FFFFFF"/>
              </a:clrFrom>
              <a:clrTo>
                <a:srgbClr val="FFFFFF">
                  <a:alpha val="0"/>
                </a:srgbClr>
              </a:clrTo>
            </a:clrChange>
          </a:blip>
          <a:srcRect l="16367" r="17024"/>
          <a:stretch/>
        </p:blipFill>
        <p:spPr>
          <a:xfrm>
            <a:off x="1562101" y="827732"/>
            <a:ext cx="6309109" cy="5325210"/>
          </a:xfrm>
          <a:prstGeom prst="rect">
            <a:avLst/>
          </a:prstGeom>
        </p:spPr>
      </p:pic>
      <p:sp>
        <p:nvSpPr>
          <p:cNvPr id="4" name="CasellaDiTesto 3">
            <a:extLst>
              <a:ext uri="{FF2B5EF4-FFF2-40B4-BE49-F238E27FC236}">
                <a16:creationId xmlns:a16="http://schemas.microsoft.com/office/drawing/2014/main" id="{EC6B0EF4-875C-045D-8B8D-190F5B1E0130}"/>
              </a:ext>
            </a:extLst>
          </p:cNvPr>
          <p:cNvSpPr txBox="1"/>
          <p:nvPr/>
        </p:nvSpPr>
        <p:spPr>
          <a:xfrm>
            <a:off x="7962900" y="1351628"/>
            <a:ext cx="2670175" cy="4801314"/>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wrap="square">
            <a:spAutoFit/>
          </a:bodyPr>
          <a:lstStyle/>
          <a:p>
            <a:pPr marL="285750" indent="-285750" algn="l">
              <a:buFont typeface="Arial" panose="020B0604020202020204" pitchFamily="34" charset="0"/>
              <a:buChar char="•"/>
            </a:pPr>
            <a:r>
              <a:rPr lang="en-GB" sz="1800" dirty="0"/>
              <a:t>Joseph Fourier (</a:t>
            </a:r>
            <a:r>
              <a:rPr lang="en-GB" sz="1800" b="1" dirty="0"/>
              <a:t>1824</a:t>
            </a:r>
            <a:r>
              <a:rPr lang="en-GB" sz="1800" dirty="0"/>
              <a:t>): Gaser i atmosfären måste skapa barriärer som fångar upp värme;</a:t>
            </a:r>
          </a:p>
          <a:p>
            <a:pPr marL="285750" indent="-285750" algn="l">
              <a:buFont typeface="Arial" panose="020B0604020202020204" pitchFamily="34" charset="0"/>
              <a:buChar char="•"/>
            </a:pPr>
            <a:r>
              <a:rPr lang="en-GB" sz="1800" dirty="0"/>
              <a:t>Eunice Newton Foote (</a:t>
            </a:r>
            <a:r>
              <a:rPr lang="en-GB" sz="1800" b="1" dirty="0"/>
              <a:t>1856)</a:t>
            </a:r>
            <a:r>
              <a:rPr lang="en-GB" sz="1800" dirty="0"/>
              <a:t>: En atmosfär av CO2 skulle ge vår jord en hög temperatur.</a:t>
            </a:r>
          </a:p>
          <a:p>
            <a:pPr marL="285750" indent="-285750" algn="l">
              <a:buFont typeface="Arial" panose="020B0604020202020204" pitchFamily="34" charset="0"/>
              <a:buChar char="•"/>
            </a:pPr>
            <a:r>
              <a:rPr lang="en-GB" sz="1800" dirty="0"/>
              <a:t>John Tyndall (</a:t>
            </a:r>
            <a:r>
              <a:rPr lang="en-GB" sz="1800" b="1" dirty="0"/>
              <a:t>1861</a:t>
            </a:r>
            <a:r>
              <a:rPr lang="en-GB" sz="1800" dirty="0"/>
              <a:t>): små mängder CO2 - några hundra miljondelar - kan förändra jordens temperatur.</a:t>
            </a:r>
          </a:p>
        </p:txBody>
      </p:sp>
      <p:sp>
        <p:nvSpPr>
          <p:cNvPr id="7" name="CasellaDiTesto 6">
            <a:extLst>
              <a:ext uri="{FF2B5EF4-FFF2-40B4-BE49-F238E27FC236}">
                <a16:creationId xmlns:a16="http://schemas.microsoft.com/office/drawing/2014/main" id="{4EA681C0-6D08-CAFF-40FC-8879D0A7B18F}"/>
              </a:ext>
            </a:extLst>
          </p:cNvPr>
          <p:cNvSpPr txBox="1"/>
          <p:nvPr/>
        </p:nvSpPr>
        <p:spPr>
          <a:xfrm>
            <a:off x="1597025" y="6290951"/>
            <a:ext cx="8712200" cy="338554"/>
          </a:xfrm>
          <a:prstGeom prst="rect">
            <a:avLst/>
          </a:prstGeom>
          <a:noFill/>
        </p:spPr>
        <p:txBody>
          <a:bodyPr wrap="square">
            <a:spAutoFit/>
          </a:bodyPr>
          <a:lstStyle/>
          <a:p>
            <a:pPr algn="l"/>
            <a:r>
              <a:rPr lang="en-GB" sz="1600" dirty="0"/>
              <a:t>https://daily.jstor.org/how-19th-century-scientists-predicted-global-warming/</a:t>
            </a:r>
          </a:p>
        </p:txBody>
      </p:sp>
      <p:sp>
        <p:nvSpPr>
          <p:cNvPr id="6" name="Rettangolo 5">
            <a:extLst>
              <a:ext uri="{FF2B5EF4-FFF2-40B4-BE49-F238E27FC236}">
                <a16:creationId xmlns:a16="http://schemas.microsoft.com/office/drawing/2014/main" id="{264A8144-077F-4997-7768-D3A96FCCC404}"/>
              </a:ext>
            </a:extLst>
          </p:cNvPr>
          <p:cNvSpPr/>
          <p:nvPr/>
        </p:nvSpPr>
        <p:spPr>
          <a:xfrm rot="16200000">
            <a:off x="-1351358" y="2354536"/>
            <a:ext cx="3662413" cy="769441"/>
          </a:xfrm>
          <a:prstGeom prst="rect">
            <a:avLst/>
          </a:prstGeom>
          <a:noFill/>
        </p:spPr>
        <p:txBody>
          <a:bodyPr wrap="none" lIns="91440" tIns="45720" rIns="91440" bIns="45720">
            <a:spAutoFit/>
          </a:bodyPr>
          <a:lstStyle/>
          <a:p>
            <a:pPr algn="ctr"/>
            <a:r>
              <a:rPr lang="it-IT" sz="4400" b="1" cap="none" spc="0" dirty="0">
                <a:ln w="22225">
                  <a:solidFill>
                    <a:schemeClr val="accent6">
                      <a:lumMod val="75000"/>
                    </a:schemeClr>
                  </a:solidFill>
                  <a:prstDash val="solid"/>
                </a:ln>
                <a:solidFill>
                  <a:schemeClr val="accent6">
                    <a:lumMod val="40000"/>
                    <a:lumOff val="60000"/>
                  </a:schemeClr>
                </a:solidFill>
                <a:effectLst/>
              </a:rPr>
              <a:t>Visste </a:t>
            </a:r>
            <a:r>
              <a:rPr lang="it-IT" sz="4400" b="1" cap="none" spc="0" dirty="0" err="1">
                <a:ln w="22225">
                  <a:solidFill>
                    <a:schemeClr val="accent6">
                      <a:lumMod val="75000"/>
                    </a:schemeClr>
                  </a:solidFill>
                  <a:prstDash val="solid"/>
                </a:ln>
                <a:solidFill>
                  <a:schemeClr val="accent6">
                    <a:lumMod val="40000"/>
                    <a:lumOff val="60000"/>
                  </a:schemeClr>
                </a:solidFill>
                <a:effectLst/>
              </a:rPr>
              <a:t>du det?</a:t>
            </a:r>
          </a:p>
        </p:txBody>
      </p:sp>
    </p:spTree>
    <p:extLst>
      <p:ext uri="{BB962C8B-B14F-4D97-AF65-F5344CB8AC3E}">
        <p14:creationId xmlns:p14="http://schemas.microsoft.com/office/powerpoint/2010/main" val="3694909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19610A06-B068-1C16-F82F-0F41DD43935A}"/>
              </a:ext>
            </a:extLst>
          </p:cNvPr>
          <p:cNvSpPr>
            <a:spLocks noGrp="1"/>
          </p:cNvSpPr>
          <p:nvPr>
            <p:ph type="title"/>
          </p:nvPr>
        </p:nvSpPr>
        <p:spPr>
          <a:xfrm>
            <a:off x="1266825" y="447368"/>
            <a:ext cx="10515600" cy="1009650"/>
          </a:xfrm>
        </p:spPr>
        <p:txBody>
          <a:bodyPr>
            <a:normAutofit fontScale="90000"/>
          </a:bodyPr>
          <a:lstStyle/>
          <a:p>
            <a:r>
              <a:rPr lang="en-GB" dirty="0"/>
              <a:t>Global uppvärmning: Första gången observerad och uppmätt</a:t>
            </a:r>
          </a:p>
        </p:txBody>
      </p:sp>
      <p:sp>
        <p:nvSpPr>
          <p:cNvPr id="4" name="Segnaposto contenuto 3">
            <a:extLst>
              <a:ext uri="{FF2B5EF4-FFF2-40B4-BE49-F238E27FC236}">
                <a16:creationId xmlns:a16="http://schemas.microsoft.com/office/drawing/2014/main" id="{86D91F20-C4BB-CD9F-387C-1E10E4196F5E}"/>
              </a:ext>
            </a:extLst>
          </p:cNvPr>
          <p:cNvSpPr>
            <a:spLocks noGrp="1"/>
          </p:cNvSpPr>
          <p:nvPr>
            <p:ph idx="1"/>
          </p:nvPr>
        </p:nvSpPr>
        <p:spPr>
          <a:xfrm>
            <a:off x="178017" y="4768850"/>
            <a:ext cx="7949983" cy="1907450"/>
          </a:xfrm>
        </p:spPr>
        <p:txBody>
          <a:bodyPr>
            <a:normAutofit/>
          </a:bodyPr>
          <a:lstStyle/>
          <a:p>
            <a:pPr marL="0" indent="0">
              <a:buNone/>
            </a:pPr>
            <a:r>
              <a:rPr lang="en-US" sz="1800" dirty="0"/>
              <a:t>För första gången publicerades en vetenskaplig undersökning som, med hjälp av meteorologiska mätningar från 200 stationer under 1800- och 1900-talen, visade att världstemperaturen faktiskt hade ökat med i genomsnitt 0,005°C per år under perioden 1880-1930 ("Callendar-effekten").</a:t>
            </a:r>
          </a:p>
          <a:p>
            <a:pPr marL="0" indent="0">
              <a:buNone/>
            </a:pPr>
            <a:r>
              <a:rPr lang="en-US" sz="1800" dirty="0" err="1"/>
              <a:t>Callendar, </a:t>
            </a:r>
            <a:r>
              <a:rPr lang="en-US" sz="1800" dirty="0"/>
              <a:t>G. S.; The artificial production of carbon dioxide and its influence on temperature; (1938) doi.org/10.1002/qj.49706427503</a:t>
            </a:r>
            <a:endParaRPr lang="en-GB" sz="1800" dirty="0"/>
          </a:p>
        </p:txBody>
      </p:sp>
      <p:sp>
        <p:nvSpPr>
          <p:cNvPr id="2" name="Segnaposto numero diapositiva 1">
            <a:extLst>
              <a:ext uri="{FF2B5EF4-FFF2-40B4-BE49-F238E27FC236}">
                <a16:creationId xmlns:a16="http://schemas.microsoft.com/office/drawing/2014/main" id="{750AA80F-5DD3-CE3E-3E61-0C89811DAA26}"/>
              </a:ext>
            </a:extLst>
          </p:cNvPr>
          <p:cNvSpPr>
            <a:spLocks noGrp="1"/>
          </p:cNvSpPr>
          <p:nvPr>
            <p:ph type="sldNum" sz="quarter" idx="12"/>
          </p:nvPr>
        </p:nvSpPr>
        <p:spPr>
          <a:xfrm>
            <a:off x="10896600" y="6356350"/>
            <a:ext cx="457200" cy="365125"/>
          </a:xfrm>
        </p:spPr>
        <p:txBody>
          <a:bodyPr/>
          <a:lstStyle/>
          <a:p>
            <a:fld id="{EC4C7508-AD82-4C73-B448-FD2A95E3044B}" type="slidenum">
              <a:rPr lang="de-DE" smtClean="0"/>
              <a:t>17</a:t>
            </a:fld>
            <a:endParaRPr lang="de-DE"/>
          </a:p>
        </p:txBody>
      </p:sp>
      <p:pic>
        <p:nvPicPr>
          <p:cNvPr id="6" name="Immagine 5">
            <a:extLst>
              <a:ext uri="{FF2B5EF4-FFF2-40B4-BE49-F238E27FC236}">
                <a16:creationId xmlns:a16="http://schemas.microsoft.com/office/drawing/2014/main" id="{F170F405-017B-A0E3-67B5-971667E6B12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66825" y="1215783"/>
            <a:ext cx="4514705" cy="3553067"/>
          </a:xfrm>
          <a:prstGeom prst="rect">
            <a:avLst/>
          </a:prstGeom>
        </p:spPr>
      </p:pic>
      <p:pic>
        <p:nvPicPr>
          <p:cNvPr id="8" name="Immagine 7">
            <a:extLst>
              <a:ext uri="{FF2B5EF4-FFF2-40B4-BE49-F238E27FC236}">
                <a16:creationId xmlns:a16="http://schemas.microsoft.com/office/drawing/2014/main" id="{C6B9AD0F-B62D-5207-C3F0-69C6896902D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2801" y="984250"/>
            <a:ext cx="4746233" cy="2520950"/>
          </a:xfrm>
          <a:prstGeom prst="rect">
            <a:avLst/>
          </a:prstGeom>
        </p:spPr>
      </p:pic>
      <p:pic>
        <p:nvPicPr>
          <p:cNvPr id="10" name="Immagine 9">
            <a:extLst>
              <a:ext uri="{FF2B5EF4-FFF2-40B4-BE49-F238E27FC236}">
                <a16:creationId xmlns:a16="http://schemas.microsoft.com/office/drawing/2014/main" id="{4ACDBB16-7881-82C2-3177-E1708E93C5B8}"/>
              </a:ext>
            </a:extLst>
          </p:cNvPr>
          <p:cNvPicPr>
            <a:picLocks noChangeAspect="1"/>
          </p:cNvPicPr>
          <p:nvPr/>
        </p:nvPicPr>
        <p:blipFill>
          <a:blip r:embed="rId4"/>
          <a:stretch>
            <a:fillRect/>
          </a:stretch>
        </p:blipFill>
        <p:spPr>
          <a:xfrm>
            <a:off x="8128001" y="3559730"/>
            <a:ext cx="2362632" cy="3062040"/>
          </a:xfrm>
          <a:prstGeom prst="rect">
            <a:avLst/>
          </a:prstGeom>
        </p:spPr>
      </p:pic>
      <p:sp>
        <p:nvSpPr>
          <p:cNvPr id="12" name="CasellaDiTesto 11">
            <a:extLst>
              <a:ext uri="{FF2B5EF4-FFF2-40B4-BE49-F238E27FC236}">
                <a16:creationId xmlns:a16="http://schemas.microsoft.com/office/drawing/2014/main" id="{2C92884D-AF3E-806E-0D9B-DC5B84EFFEDC}"/>
              </a:ext>
            </a:extLst>
          </p:cNvPr>
          <p:cNvSpPr txBox="1"/>
          <p:nvPr/>
        </p:nvSpPr>
        <p:spPr>
          <a:xfrm>
            <a:off x="8128000" y="3502580"/>
            <a:ext cx="2362632" cy="338554"/>
          </a:xfrm>
          <a:prstGeom prst="rect">
            <a:avLst/>
          </a:prstGeom>
          <a:noFill/>
        </p:spPr>
        <p:txBody>
          <a:bodyPr wrap="square">
            <a:spAutoFit/>
          </a:bodyPr>
          <a:lstStyle/>
          <a:p>
            <a:pPr algn="ctr"/>
            <a:r>
              <a:rPr lang="en-GB" sz="1600" b="0" i="0" u="none" strike="noStrike" baseline="0" dirty="0">
                <a:latin typeface="MinionPro-Regular" panose="02040503050306020203" pitchFamily="18" charset="0"/>
              </a:rPr>
              <a:t>Guy Stewart </a:t>
            </a:r>
            <a:r>
              <a:rPr lang="en-GB" sz="1600" b="0" i="0" u="none" strike="noStrike" baseline="0" dirty="0" err="1">
                <a:latin typeface="MinionPro-Regular" panose="02040503050306020203" pitchFamily="18" charset="0"/>
              </a:rPr>
              <a:t>Callendar</a:t>
            </a:r>
            <a:endParaRPr lang="en-GB" sz="1600" dirty="0"/>
          </a:p>
        </p:txBody>
      </p:sp>
      <p:sp>
        <p:nvSpPr>
          <p:cNvPr id="14" name="Rettangolo 13">
            <a:extLst>
              <a:ext uri="{FF2B5EF4-FFF2-40B4-BE49-F238E27FC236}">
                <a16:creationId xmlns:a16="http://schemas.microsoft.com/office/drawing/2014/main" id="{0EC734D9-1097-11AE-A3E3-98F72185A48A}"/>
              </a:ext>
            </a:extLst>
          </p:cNvPr>
          <p:cNvSpPr/>
          <p:nvPr/>
        </p:nvSpPr>
        <p:spPr>
          <a:xfrm rot="16200000">
            <a:off x="-1389458" y="2354536"/>
            <a:ext cx="3662413" cy="769441"/>
          </a:xfrm>
          <a:prstGeom prst="rect">
            <a:avLst/>
          </a:prstGeom>
          <a:noFill/>
        </p:spPr>
        <p:txBody>
          <a:bodyPr wrap="none" lIns="91440" tIns="45720" rIns="91440" bIns="45720">
            <a:spAutoFit/>
          </a:bodyPr>
          <a:lstStyle/>
          <a:p>
            <a:pPr algn="ctr"/>
            <a:r>
              <a:rPr lang="it-IT" sz="4400" b="1" cap="none" spc="0" dirty="0">
                <a:ln w="22225">
                  <a:solidFill>
                    <a:schemeClr val="accent6">
                      <a:lumMod val="75000"/>
                    </a:schemeClr>
                  </a:solidFill>
                  <a:prstDash val="solid"/>
                </a:ln>
                <a:solidFill>
                  <a:schemeClr val="accent6">
                    <a:lumMod val="40000"/>
                    <a:lumOff val="60000"/>
                  </a:schemeClr>
                </a:solidFill>
                <a:effectLst/>
              </a:rPr>
              <a:t>Visste </a:t>
            </a:r>
            <a:r>
              <a:rPr lang="it-IT" sz="4400" b="1" cap="none" spc="0" dirty="0" err="1">
                <a:ln w="22225">
                  <a:solidFill>
                    <a:schemeClr val="accent6">
                      <a:lumMod val="75000"/>
                    </a:schemeClr>
                  </a:solidFill>
                  <a:prstDash val="solid"/>
                </a:ln>
                <a:solidFill>
                  <a:schemeClr val="accent6">
                    <a:lumMod val="40000"/>
                    <a:lumOff val="60000"/>
                  </a:schemeClr>
                </a:solidFill>
                <a:effectLst/>
              </a:rPr>
              <a:t>du det?</a:t>
            </a:r>
          </a:p>
        </p:txBody>
      </p:sp>
    </p:spTree>
    <p:extLst>
      <p:ext uri="{BB962C8B-B14F-4D97-AF65-F5344CB8AC3E}">
        <p14:creationId xmlns:p14="http://schemas.microsoft.com/office/powerpoint/2010/main" val="3379014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07DC50-13DD-D21A-A238-BC1A4BC38759}"/>
              </a:ext>
            </a:extLst>
          </p:cNvPr>
          <p:cNvSpPr>
            <a:spLocks noGrp="1"/>
          </p:cNvSpPr>
          <p:nvPr>
            <p:ph type="title"/>
          </p:nvPr>
        </p:nvSpPr>
        <p:spPr/>
        <p:txBody>
          <a:bodyPr/>
          <a:lstStyle/>
          <a:p>
            <a:r>
              <a:rPr lang="en-GB" dirty="0"/>
              <a:t>Energieffektivitet</a:t>
            </a:r>
          </a:p>
        </p:txBody>
      </p:sp>
      <p:sp>
        <p:nvSpPr>
          <p:cNvPr id="3" name="Segnaposto contenuto 2">
            <a:extLst>
              <a:ext uri="{FF2B5EF4-FFF2-40B4-BE49-F238E27FC236}">
                <a16:creationId xmlns:a16="http://schemas.microsoft.com/office/drawing/2014/main" id="{445F9830-DD91-A060-5EC0-26C54E2851B0}"/>
              </a:ext>
            </a:extLst>
          </p:cNvPr>
          <p:cNvSpPr>
            <a:spLocks noGrp="1"/>
          </p:cNvSpPr>
          <p:nvPr>
            <p:ph idx="1"/>
          </p:nvPr>
        </p:nvSpPr>
        <p:spPr/>
        <p:txBody>
          <a:bodyPr>
            <a:normAutofit fontScale="85000" lnSpcReduction="20000"/>
          </a:bodyPr>
          <a:lstStyle/>
          <a:p>
            <a:r>
              <a:rPr lang="en-US" dirty="0"/>
              <a:t>Övergången till förnybar energi är ett viktigt steg, men att </a:t>
            </a:r>
            <a:r>
              <a:rPr lang="en-US" dirty="0" err="1"/>
              <a:t>optimera vårt </a:t>
            </a:r>
            <a:r>
              <a:rPr lang="en-US" dirty="0"/>
              <a:t>sätt att använda energi spelar en lika viktig roll för att skapa ett mer hållbart och motståndskraftigt ekosystem för energi.</a:t>
            </a:r>
          </a:p>
          <a:p>
            <a:r>
              <a:rPr lang="en-US" dirty="0"/>
              <a:t>En förbättrad energianvändning är en integrerad del av den bredare övergången från fossila bränslen till förnybara energikällor. Att förbättra energieffektiviteten inom olika sektorer som industri, transport, byggnader och apparater är av yttersta vikt. Genom att </a:t>
            </a:r>
            <a:r>
              <a:rPr lang="en-US" dirty="0" err="1"/>
              <a:t>optimera vårt </a:t>
            </a:r>
            <a:r>
              <a:rPr lang="en-US" dirty="0"/>
              <a:t>sätt att använda energi kan vi avsevärt minska den totala efterfrågan på energi. Detta kommer i sin tur att minska belastningen på både fossila bränslen och förnybara resurser, vilket banar väg för en mer hållbar energiframtid.</a:t>
            </a:r>
          </a:p>
          <a:p>
            <a:r>
              <a:rPr lang="en-US" dirty="0"/>
              <a:t>En förbättrad energianvändning ökar effektiviteten i utbyggnaden av förnybar energi. När vi använder energin mer effektivt minskar efterfrågan, vilket gör det lättare för förnybara energikällor att tillgodose en större del av denna minskade efterfrågan. Detta symbiotiska förhållande mellan effektivitet och förnybar energi är avgörande för ett mer hållbart och motståndskraftigt energilandskap.</a:t>
            </a:r>
          </a:p>
          <a:p>
            <a:r>
              <a:rPr lang="en-US" dirty="0"/>
              <a:t>Dessutom sänker energieffektiviseringsåtgärder inte bara energiräkningarna utan minskar också utsläppen och miljöpåverkan. Genom att använda energin mer effektivt kan vi uppnå flera mål samtidigt: sänka kostnaderna, </a:t>
            </a:r>
            <a:r>
              <a:rPr lang="en-US" dirty="0" err="1"/>
              <a:t>minimera </a:t>
            </a:r>
            <a:r>
              <a:rPr lang="en-US" dirty="0"/>
              <a:t>föroreningarna och minska trycket på naturresurserna.</a:t>
            </a:r>
          </a:p>
        </p:txBody>
      </p:sp>
      <p:sp>
        <p:nvSpPr>
          <p:cNvPr id="4" name="Segnaposto piè di pagina 3">
            <a:extLst>
              <a:ext uri="{FF2B5EF4-FFF2-40B4-BE49-F238E27FC236}">
                <a16:creationId xmlns:a16="http://schemas.microsoft.com/office/drawing/2014/main" id="{029F3093-6F3C-CF79-FFD2-0C06B50118A2}"/>
              </a:ext>
            </a:extLst>
          </p:cNvPr>
          <p:cNvSpPr>
            <a:spLocks noGrp="1"/>
          </p:cNvSpPr>
          <p:nvPr>
            <p:ph type="ftr" sz="quarter" idx="11"/>
          </p:nvPr>
        </p:nvSpPr>
        <p:spPr/>
        <p:txBody>
          <a:bodyPr/>
          <a:lstStyle/>
          <a:p>
            <a:r>
              <a:rPr lang="sv-SE"/>
              <a:t>Modul: Hållbart jordbruk, förvaltning av naturresurser och klimatåtgärder Ämne: Förnybar energi och dess tillämpning som grön energikälla inom jordbruket - Delämne: Introduktion till förnybara energikällor och effektivitet</a:t>
            </a:r>
            <a:endParaRPr lang="en-US" b="1" dirty="0"/>
          </a:p>
        </p:txBody>
      </p:sp>
      <p:sp>
        <p:nvSpPr>
          <p:cNvPr id="5" name="Segnaposto numero diapositiva 4">
            <a:extLst>
              <a:ext uri="{FF2B5EF4-FFF2-40B4-BE49-F238E27FC236}">
                <a16:creationId xmlns:a16="http://schemas.microsoft.com/office/drawing/2014/main" id="{183E481D-58C1-F80E-9583-E11597DA9AA8}"/>
              </a:ext>
            </a:extLst>
          </p:cNvPr>
          <p:cNvSpPr>
            <a:spLocks noGrp="1"/>
          </p:cNvSpPr>
          <p:nvPr>
            <p:ph type="sldNum" sz="quarter" idx="12"/>
          </p:nvPr>
        </p:nvSpPr>
        <p:spPr/>
        <p:txBody>
          <a:bodyPr/>
          <a:lstStyle/>
          <a:p>
            <a:fld id="{D57F1E4F-1CFF-5643-939E-217C01CDF565}" type="slidenum">
              <a:rPr lang="en-US" smtClean="0"/>
              <a:t>18</a:t>
            </a:fld>
            <a:endParaRPr lang="en-US" dirty="0"/>
          </a:p>
        </p:txBody>
      </p:sp>
    </p:spTree>
    <p:extLst>
      <p:ext uri="{BB962C8B-B14F-4D97-AF65-F5344CB8AC3E}">
        <p14:creationId xmlns:p14="http://schemas.microsoft.com/office/powerpoint/2010/main" val="2953717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7A2244-D286-E735-7FA3-D0DCD846409F}"/>
              </a:ext>
            </a:extLst>
          </p:cNvPr>
          <p:cNvSpPr>
            <a:spLocks noGrp="1"/>
          </p:cNvSpPr>
          <p:nvPr>
            <p:ph type="title"/>
          </p:nvPr>
        </p:nvSpPr>
        <p:spPr/>
        <p:txBody>
          <a:bodyPr/>
          <a:lstStyle/>
          <a:p>
            <a:r>
              <a:rPr lang="en-GB" dirty="0"/>
              <a:t>Minskade utsläpp av växthusgaser</a:t>
            </a:r>
          </a:p>
        </p:txBody>
      </p:sp>
      <p:sp>
        <p:nvSpPr>
          <p:cNvPr id="3" name="Segnaposto contenuto 2">
            <a:extLst>
              <a:ext uri="{FF2B5EF4-FFF2-40B4-BE49-F238E27FC236}">
                <a16:creationId xmlns:a16="http://schemas.microsoft.com/office/drawing/2014/main" id="{4A739AE2-922E-795D-8452-C3F0F61D75BC}"/>
              </a:ext>
            </a:extLst>
          </p:cNvPr>
          <p:cNvSpPr>
            <a:spLocks noGrp="1"/>
          </p:cNvSpPr>
          <p:nvPr>
            <p:ph sz="half" idx="1"/>
          </p:nvPr>
        </p:nvSpPr>
        <p:spPr/>
        <p:txBody>
          <a:bodyPr anchor="ctr">
            <a:normAutofit fontScale="92500" lnSpcReduction="10000"/>
          </a:bodyPr>
          <a:lstStyle/>
          <a:p>
            <a:pPr marL="0" indent="0">
              <a:buNone/>
            </a:pPr>
            <a:r>
              <a:rPr lang="en-GB" dirty="0"/>
              <a:t>Det finns många olika sätt att minska utsläppen av växthusgaser från energisystemet och samtidigt tillgodose den globala efterfrågan på energitjänster. </a:t>
            </a:r>
            <a:r>
              <a:rPr lang="en-GB" b="1" dirty="0"/>
              <a:t>Förnybar energi är ett </a:t>
            </a:r>
            <a:r>
              <a:rPr lang="en-GB" dirty="0"/>
              <a:t>av dessa.</a:t>
            </a:r>
          </a:p>
          <a:p>
            <a:pPr marL="0" indent="0">
              <a:buNone/>
            </a:pPr>
            <a:r>
              <a:rPr lang="en-GB" dirty="0"/>
              <a:t>Förnybar energi omfattar alla former av energi som produceras från förnybara källor på ett hållbart sätt, inklusive bioenergi, geotermisk energi, vattenkraft, havsenergi, solenergi och vindenergi. (IRENA).</a:t>
            </a:r>
          </a:p>
        </p:txBody>
      </p:sp>
      <p:pic>
        <p:nvPicPr>
          <p:cNvPr id="7" name="Segnaposto contenuto 6">
            <a:extLst>
              <a:ext uri="{FF2B5EF4-FFF2-40B4-BE49-F238E27FC236}">
                <a16:creationId xmlns:a16="http://schemas.microsoft.com/office/drawing/2014/main" id="{E440FEAD-B187-B0F5-4509-AEAF57924C1E}"/>
              </a:ext>
            </a:extLst>
          </p:cNvPr>
          <p:cNvPicPr>
            <a:picLocks noGrp="1" noChangeAspect="1"/>
          </p:cNvPicPr>
          <p:nvPr>
            <p:ph sz="half" idx="2"/>
          </p:nvPr>
        </p:nvPicPr>
        <p:blipFill>
          <a:blip r:embed="rId2"/>
          <a:stretch>
            <a:fillRect/>
          </a:stretch>
        </p:blipFill>
        <p:spPr>
          <a:xfrm>
            <a:off x="6593115" y="1866752"/>
            <a:ext cx="5181600" cy="4269083"/>
          </a:xfrm>
          <a:prstGeom prst="rect">
            <a:avLst/>
          </a:prstGeom>
        </p:spPr>
      </p:pic>
      <p:sp>
        <p:nvSpPr>
          <p:cNvPr id="6" name="Segnaposto numero diapositiva 5">
            <a:extLst>
              <a:ext uri="{FF2B5EF4-FFF2-40B4-BE49-F238E27FC236}">
                <a16:creationId xmlns:a16="http://schemas.microsoft.com/office/drawing/2014/main" id="{1C356E3F-C2D0-3948-2999-B9CFCE393374}"/>
              </a:ext>
            </a:extLst>
          </p:cNvPr>
          <p:cNvSpPr>
            <a:spLocks noGrp="1"/>
          </p:cNvSpPr>
          <p:nvPr>
            <p:ph type="sldNum" sz="quarter" idx="12"/>
          </p:nvPr>
        </p:nvSpPr>
        <p:spPr/>
        <p:txBody>
          <a:bodyPr/>
          <a:lstStyle/>
          <a:p>
            <a:fld id="{6FF9F0C5-380F-41C2-899A-BAC0F0927E16}" type="slidenum">
              <a:rPr lang="en-US" smtClean="0"/>
              <a:t>19</a:t>
            </a:fld>
            <a:endParaRPr lang="en-US" dirty="0"/>
          </a:p>
        </p:txBody>
      </p:sp>
      <p:sp>
        <p:nvSpPr>
          <p:cNvPr id="8" name="Segnaposto piè di pagina 3">
            <a:extLst>
              <a:ext uri="{FF2B5EF4-FFF2-40B4-BE49-F238E27FC236}">
                <a16:creationId xmlns:a16="http://schemas.microsoft.com/office/drawing/2014/main" id="{29679F6C-F051-9396-7C01-1C9D742BCD61}"/>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Introduktion till förnybara energikällor och effektivitet</a:t>
            </a:r>
            <a:endParaRPr lang="en-US" b="1" dirty="0"/>
          </a:p>
        </p:txBody>
      </p:sp>
    </p:spTree>
    <p:extLst>
      <p:ext uri="{BB962C8B-B14F-4D97-AF65-F5344CB8AC3E}">
        <p14:creationId xmlns:p14="http://schemas.microsoft.com/office/powerpoint/2010/main" val="2231199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304800" y="2123260"/>
            <a:ext cx="11582400" cy="2387600"/>
          </a:xfrm>
        </p:spPr>
        <p:txBody>
          <a:bodyPr anchor="ctr">
            <a:normAutofit fontScale="90000"/>
          </a:bodyPr>
          <a:lstStyle/>
          <a:p>
            <a:r>
              <a:rPr lang="en-GB" b="1" dirty="0">
                <a:solidFill>
                  <a:srgbClr val="94C020"/>
                </a:solidFill>
                <a:latin typeface="+mn-lt"/>
              </a:rPr>
              <a:t>Kurs: HEI-A1</a:t>
            </a:r>
            <a:br>
              <a:rPr lang="en-GB" b="1" dirty="0">
                <a:solidFill>
                  <a:srgbClr val="94C020"/>
                </a:solidFill>
                <a:latin typeface="+mn-lt"/>
              </a:rPr>
            </a:br>
            <a:r>
              <a:rPr lang="en-GB" b="1" dirty="0">
                <a:solidFill>
                  <a:srgbClr val="94C020"/>
                </a:solidFill>
                <a:latin typeface="+mn-lt"/>
              </a:rPr>
              <a:t>Modul: </a:t>
            </a:r>
            <a:r>
              <a:rPr lang="en-US" b="1" dirty="0">
                <a:solidFill>
                  <a:srgbClr val="94C020"/>
                </a:solidFill>
                <a:latin typeface="+mn-lt"/>
              </a:rPr>
              <a:t>Hållbart jordbruk, förvaltning av naturresurser och klimatåtgärder</a:t>
            </a:r>
            <a:br>
              <a:rPr lang="en-GB" b="1" dirty="0">
                <a:solidFill>
                  <a:srgbClr val="94C020"/>
                </a:solidFill>
                <a:latin typeface="+mn-lt"/>
              </a:rPr>
            </a:br>
            <a:r>
              <a:rPr lang="en-GB" dirty="0" err="1"/>
              <a:t>Ämne</a:t>
            </a:r>
            <a:r>
              <a:rPr lang="en-GB" b="1" dirty="0">
                <a:solidFill>
                  <a:srgbClr val="94C020"/>
                </a:solidFill>
                <a:latin typeface="+mn-lt"/>
              </a:rPr>
              <a:t>: </a:t>
            </a:r>
            <a:r>
              <a:rPr lang="en-US" b="1" dirty="0">
                <a:solidFill>
                  <a:srgbClr val="94C020"/>
                </a:solidFill>
                <a:latin typeface="+mn-lt"/>
              </a:rPr>
              <a:t>Förnyelsebar energi och dess tillämpning som grön energikälla inom jordbruket</a:t>
            </a:r>
            <a:endParaRPr lang="en-GB" b="1"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5715000"/>
            <a:ext cx="9144000" cy="840260"/>
          </a:xfrm>
        </p:spPr>
        <p:txBody>
          <a:bodyPr/>
          <a:lstStyle/>
          <a:p>
            <a:pPr marL="0" indent="0">
              <a:buNone/>
            </a:pPr>
            <a:r>
              <a:rPr lang="en-GB" dirty="0">
                <a:solidFill>
                  <a:schemeClr val="tx1">
                    <a:lumMod val="65000"/>
                    <a:lumOff val="35000"/>
                  </a:schemeClr>
                </a:solidFill>
              </a:rPr>
              <a:t>Författare </a:t>
            </a:r>
            <a:r>
              <a:rPr lang="it-IT" dirty="0"/>
              <a:t>UNIFI</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Oggetto astronomico, Evento celeste, astronomia, Spazio esterno&#10;&#10;Descrizione generata automaticamente">
            <a:extLst>
              <a:ext uri="{FF2B5EF4-FFF2-40B4-BE49-F238E27FC236}">
                <a16:creationId xmlns:a16="http://schemas.microsoft.com/office/drawing/2014/main" id="{F308418C-0781-13EF-4EA6-C106A4D83D02}"/>
              </a:ext>
            </a:extLst>
          </p:cNvPr>
          <p:cNvPicPr>
            <a:picLocks noChangeAspect="1"/>
          </p:cNvPicPr>
          <p:nvPr/>
        </p:nvPicPr>
        <p:blipFill rotWithShape="1">
          <a:blip r:embed="rId2"/>
          <a:srcRect t="10637" b="10637"/>
          <a:stretch/>
        </p:blipFill>
        <p:spPr>
          <a:xfrm>
            <a:off x="-1" y="0"/>
            <a:ext cx="12192002" cy="6858000"/>
          </a:xfrm>
          <a:prstGeom prst="rect">
            <a:avLst/>
          </a:prstGeom>
        </p:spPr>
      </p:pic>
      <p:sp>
        <p:nvSpPr>
          <p:cNvPr id="6" name="Segnaposto numero diapositiva 5">
            <a:extLst>
              <a:ext uri="{FF2B5EF4-FFF2-40B4-BE49-F238E27FC236}">
                <a16:creationId xmlns:a16="http://schemas.microsoft.com/office/drawing/2014/main" id="{57859768-4995-09D0-94CC-969D99A8D634}"/>
              </a:ext>
            </a:extLst>
          </p:cNvPr>
          <p:cNvSpPr>
            <a:spLocks noGrp="1"/>
          </p:cNvSpPr>
          <p:nvPr>
            <p:ph type="sldNum" sz="quarter" idx="12"/>
          </p:nvPr>
        </p:nvSpPr>
        <p:spPr/>
        <p:txBody>
          <a:bodyPr/>
          <a:lstStyle/>
          <a:p>
            <a:fld id="{6FF9F0C5-380F-41C2-899A-BAC0F0927E16}" type="slidenum">
              <a:rPr lang="en-US" smtClean="0">
                <a:solidFill>
                  <a:schemeClr val="bg1"/>
                </a:solidFill>
              </a:rPr>
              <a:t>20</a:t>
            </a:fld>
            <a:endParaRPr lang="en-US" dirty="0">
              <a:solidFill>
                <a:schemeClr val="bg1"/>
              </a:solidFill>
            </a:endParaRPr>
          </a:p>
        </p:txBody>
      </p:sp>
      <p:sp>
        <p:nvSpPr>
          <p:cNvPr id="2" name="Titolo 1">
            <a:extLst>
              <a:ext uri="{FF2B5EF4-FFF2-40B4-BE49-F238E27FC236}">
                <a16:creationId xmlns:a16="http://schemas.microsoft.com/office/drawing/2014/main" id="{555B0AF6-9741-CBBE-86D4-29A6E861FE1A}"/>
              </a:ext>
            </a:extLst>
          </p:cNvPr>
          <p:cNvSpPr>
            <a:spLocks noGrp="1"/>
          </p:cNvSpPr>
          <p:nvPr>
            <p:ph type="title" idx="4294967295"/>
          </p:nvPr>
        </p:nvSpPr>
        <p:spPr>
          <a:xfrm>
            <a:off x="0" y="136525"/>
            <a:ext cx="10515600" cy="877888"/>
          </a:xfrm>
        </p:spPr>
        <p:txBody>
          <a:bodyPr/>
          <a:lstStyle/>
          <a:p>
            <a:r>
              <a:rPr lang="en-GB" dirty="0">
                <a:solidFill>
                  <a:schemeClr val="bg1"/>
                </a:solidFill>
              </a:rPr>
              <a:t>Solenergi</a:t>
            </a:r>
          </a:p>
        </p:txBody>
      </p:sp>
      <p:sp>
        <p:nvSpPr>
          <p:cNvPr id="10" name="Segnaposto contenuto 9">
            <a:extLst>
              <a:ext uri="{FF2B5EF4-FFF2-40B4-BE49-F238E27FC236}">
                <a16:creationId xmlns:a16="http://schemas.microsoft.com/office/drawing/2014/main" id="{431F4789-22A6-0BF6-BD01-356BE905A99F}"/>
              </a:ext>
            </a:extLst>
          </p:cNvPr>
          <p:cNvSpPr>
            <a:spLocks noGrp="1"/>
          </p:cNvSpPr>
          <p:nvPr>
            <p:ph sz="half" idx="4294967295"/>
          </p:nvPr>
        </p:nvSpPr>
        <p:spPr>
          <a:xfrm>
            <a:off x="203200" y="1450975"/>
            <a:ext cx="4419600" cy="4351338"/>
          </a:xfrm>
        </p:spPr>
        <p:txBody>
          <a:bodyPr anchor="ctr">
            <a:normAutofit fontScale="70000" lnSpcReduction="20000"/>
          </a:bodyPr>
          <a:lstStyle/>
          <a:p>
            <a:pPr marL="0" indent="0">
              <a:buNone/>
            </a:pPr>
            <a:r>
              <a:rPr lang="en-GB" sz="2800" dirty="0">
                <a:solidFill>
                  <a:schemeClr val="bg1"/>
                </a:solidFill>
              </a:rPr>
              <a:t>Solen avger ca 175~178 miljarder MW</a:t>
            </a:r>
          </a:p>
          <a:p>
            <a:pPr marL="0" indent="0">
              <a:buNone/>
            </a:pPr>
            <a:r>
              <a:rPr lang="en-GB" sz="2800" dirty="0">
                <a:solidFill>
                  <a:schemeClr val="bg1"/>
                </a:solidFill>
              </a:rPr>
              <a:t>Irradians, en momentan storhet som ofta identifieras som solljusets intensitet, är ett mått på solljusets effekttäthet. Den mäts vanligtvis i W/m</a:t>
            </a:r>
            <a:r>
              <a:rPr lang="en-GB" sz="2800" baseline="30000" dirty="0">
                <a:solidFill>
                  <a:schemeClr val="bg1"/>
                </a:solidFill>
              </a:rPr>
              <a:t>2</a:t>
            </a:r>
            <a:r>
              <a:rPr lang="en-GB" sz="2800" dirty="0">
                <a:solidFill>
                  <a:schemeClr val="bg1"/>
                </a:solidFill>
              </a:rPr>
              <a:t> .</a:t>
            </a:r>
          </a:p>
          <a:p>
            <a:pPr marL="0" indent="0">
              <a:buNone/>
            </a:pPr>
            <a:r>
              <a:rPr lang="en-GB" sz="2800" dirty="0">
                <a:solidFill>
                  <a:schemeClr val="bg1"/>
                </a:solidFill>
              </a:rPr>
              <a:t>Den strålning som tas emot från solen i toppen av atmosfären (även kallad solkonstanten för jorden) är ungefär lika med 1367 W/m</a:t>
            </a:r>
            <a:r>
              <a:rPr lang="en-GB" sz="2800" baseline="30000" dirty="0">
                <a:solidFill>
                  <a:schemeClr val="bg1"/>
                </a:solidFill>
              </a:rPr>
              <a:t>2</a:t>
            </a:r>
            <a:r>
              <a:rPr lang="en-GB" sz="2800" dirty="0">
                <a:solidFill>
                  <a:schemeClr val="bg1"/>
                </a:solidFill>
              </a:rPr>
              <a:t> .  </a:t>
            </a:r>
          </a:p>
          <a:p>
            <a:pPr marL="0" indent="0">
              <a:buNone/>
            </a:pPr>
            <a:r>
              <a:rPr lang="en-GB" sz="2800" dirty="0">
                <a:solidFill>
                  <a:schemeClr val="bg1"/>
                </a:solidFill>
              </a:rPr>
              <a:t>Efter att ha passerat genom atmosfären minskar strålningen till cirka 1000 W/m</a:t>
            </a:r>
            <a:r>
              <a:rPr lang="en-GB" sz="2800" baseline="30000" dirty="0">
                <a:solidFill>
                  <a:schemeClr val="bg1"/>
                </a:solidFill>
              </a:rPr>
              <a:t>2 </a:t>
            </a:r>
            <a:r>
              <a:rPr lang="en-GB" sz="2800" dirty="0">
                <a:solidFill>
                  <a:schemeClr val="bg1"/>
                </a:solidFill>
              </a:rPr>
              <a:t> (i genomsnitt).</a:t>
            </a:r>
          </a:p>
          <a:p>
            <a:pPr marL="0" indent="0">
              <a:buNone/>
            </a:pPr>
            <a:r>
              <a:rPr lang="en-GB" sz="2800" b="1" dirty="0">
                <a:solidFill>
                  <a:schemeClr val="bg1"/>
                </a:solidFill>
              </a:rPr>
              <a:t>Solenergin står för mer än 99,9% av all energi som omvandlas på jorden.</a:t>
            </a:r>
          </a:p>
        </p:txBody>
      </p:sp>
      <p:sp>
        <p:nvSpPr>
          <p:cNvPr id="11" name="Segnaposto contenuto 10">
            <a:extLst>
              <a:ext uri="{FF2B5EF4-FFF2-40B4-BE49-F238E27FC236}">
                <a16:creationId xmlns:a16="http://schemas.microsoft.com/office/drawing/2014/main" id="{BB9B8F32-8756-618A-0ADB-9A8EC24D4F34}"/>
              </a:ext>
            </a:extLst>
          </p:cNvPr>
          <p:cNvSpPr>
            <a:spLocks noGrp="1"/>
          </p:cNvSpPr>
          <p:nvPr>
            <p:ph sz="half" idx="4294967295"/>
          </p:nvPr>
        </p:nvSpPr>
        <p:spPr>
          <a:xfrm>
            <a:off x="7772400" y="136525"/>
            <a:ext cx="4419600" cy="6040438"/>
          </a:xfrm>
        </p:spPr>
        <p:txBody>
          <a:bodyPr anchor="ctr">
            <a:normAutofit fontScale="70000" lnSpcReduction="20000"/>
          </a:bodyPr>
          <a:lstStyle/>
          <a:p>
            <a:pPr marL="0" indent="0">
              <a:spcBef>
                <a:spcPts val="1200"/>
              </a:spcBef>
              <a:buNone/>
            </a:pPr>
            <a:r>
              <a:rPr lang="en-GB" b="1" dirty="0">
                <a:solidFill>
                  <a:schemeClr val="bg1"/>
                </a:solidFill>
                <a:effectLst>
                  <a:outerShdw blurRad="38100" dist="38100" dir="2700000" algn="tl">
                    <a:srgbClr val="000000">
                      <a:alpha val="43137"/>
                    </a:srgbClr>
                  </a:outerShdw>
                </a:effectLst>
              </a:rPr>
              <a:t>Solvärme</a:t>
            </a:r>
          </a:p>
          <a:p>
            <a:pPr>
              <a:spcBef>
                <a:spcPts val="1200"/>
              </a:spcBef>
            </a:pPr>
            <a:r>
              <a:rPr lang="en-GB" dirty="0">
                <a:solidFill>
                  <a:schemeClr val="bg1"/>
                </a:solidFill>
              </a:rPr>
              <a:t>Att omvandla solens strålningsenergi till värme är en gammal företeelse som idag har utvecklats till en välutvecklad teknik. </a:t>
            </a:r>
          </a:p>
          <a:p>
            <a:pPr>
              <a:spcBef>
                <a:spcPts val="1200"/>
              </a:spcBef>
            </a:pPr>
            <a:r>
              <a:rPr lang="en-GB" dirty="0">
                <a:solidFill>
                  <a:schemeClr val="bg1"/>
                </a:solidFill>
              </a:rPr>
              <a:t>Grundprincipen för solfångare är att när solstrålningen träffar en yta absorberas en del av den och höjer därmed ytans temperatur. </a:t>
            </a:r>
          </a:p>
          <a:p>
            <a:pPr marL="0" indent="0">
              <a:buNone/>
            </a:pPr>
            <a:r>
              <a:rPr lang="en-GB" b="1" dirty="0">
                <a:solidFill>
                  <a:schemeClr val="bg1"/>
                </a:solidFill>
                <a:effectLst>
                  <a:outerShdw blurRad="38100" dist="38100" dir="2700000" algn="tl">
                    <a:srgbClr val="000000">
                      <a:alpha val="43137"/>
                    </a:srgbClr>
                  </a:outerShdw>
                </a:effectLst>
              </a:rPr>
              <a:t>Fotovoltaisk (PV) omvandling</a:t>
            </a:r>
          </a:p>
          <a:p>
            <a:r>
              <a:rPr lang="en-GB" dirty="0">
                <a:solidFill>
                  <a:schemeClr val="bg1"/>
                </a:solidFill>
              </a:rPr>
              <a:t>Direkt omvandling av solljus till elektricitet utan mellanliggande värmemotor.</a:t>
            </a:r>
          </a:p>
          <a:p>
            <a:r>
              <a:rPr lang="en-GB" dirty="0">
                <a:solidFill>
                  <a:schemeClr val="bg1"/>
                </a:solidFill>
              </a:rPr>
              <a:t>Omvandling av solstrålning till elektrisk energi med hjälp av solceller som utvecklats sedan början av 1960-talet som en del av satellit- och rymdfartstekniken.</a:t>
            </a:r>
          </a:p>
          <a:p>
            <a:r>
              <a:rPr lang="en-GB" dirty="0">
                <a:solidFill>
                  <a:schemeClr val="bg1"/>
                </a:solidFill>
              </a:rPr>
              <a:t>PV-enheter: fristående system som ger effekt från mikrowatt till megawatt.</a:t>
            </a:r>
          </a:p>
          <a:p>
            <a:endParaRPr lang="en-GB" dirty="0">
              <a:solidFill>
                <a:schemeClr val="bg1"/>
              </a:solidFill>
            </a:endParaRPr>
          </a:p>
        </p:txBody>
      </p:sp>
      <p:sp>
        <p:nvSpPr>
          <p:cNvPr id="14" name="Segnaposto piè di pagina 3">
            <a:extLst>
              <a:ext uri="{FF2B5EF4-FFF2-40B4-BE49-F238E27FC236}">
                <a16:creationId xmlns:a16="http://schemas.microsoft.com/office/drawing/2014/main" id="{50C6743C-44BF-D495-9B79-066B8E1672F8}"/>
              </a:ext>
            </a:extLst>
          </p:cNvPr>
          <p:cNvSpPr>
            <a:spLocks noGrp="1"/>
          </p:cNvSpPr>
          <p:nvPr>
            <p:ph type="ftr" sz="quarter" idx="11"/>
          </p:nvPr>
        </p:nvSpPr>
        <p:spPr>
          <a:xfrm>
            <a:off x="838200" y="6238876"/>
            <a:ext cx="9982200" cy="600074"/>
          </a:xfrm>
        </p:spPr>
        <p:txBody>
          <a:bodyPr/>
          <a:lstStyle/>
          <a:p>
            <a:r>
              <a:rPr lang="sv-SE">
                <a:solidFill>
                  <a:schemeClr val="bg1"/>
                </a:solidFill>
              </a:rPr>
              <a:t>Modul: Hållbart jordbruk, förvaltning av naturresurser och klimatåtgärder Ämne: Förnybar energi och dess tillämpning som grön energikälla inom jordbruket - Delämne: Solenergi</a:t>
            </a:r>
            <a:endParaRPr lang="en-US" b="1" dirty="0">
              <a:solidFill>
                <a:schemeClr val="bg1"/>
              </a:solidFill>
            </a:endParaRPr>
          </a:p>
        </p:txBody>
      </p:sp>
      <p:sp>
        <p:nvSpPr>
          <p:cNvPr id="16" name="CasellaDiTesto 15">
            <a:extLst>
              <a:ext uri="{FF2B5EF4-FFF2-40B4-BE49-F238E27FC236}">
                <a16:creationId xmlns:a16="http://schemas.microsoft.com/office/drawing/2014/main" id="{0C981FB7-1B31-A465-58DD-1F9DECAEB7D5}"/>
              </a:ext>
            </a:extLst>
          </p:cNvPr>
          <p:cNvSpPr txBox="1"/>
          <p:nvPr/>
        </p:nvSpPr>
        <p:spPr>
          <a:xfrm rot="16200000">
            <a:off x="11031764" y="5793421"/>
            <a:ext cx="1914071" cy="276999"/>
          </a:xfrm>
          <a:prstGeom prst="rect">
            <a:avLst/>
          </a:prstGeom>
          <a:noFill/>
        </p:spPr>
        <p:txBody>
          <a:bodyPr wrap="square">
            <a:spAutoFit/>
          </a:bodyPr>
          <a:lstStyle/>
          <a:p>
            <a:r>
              <a:rPr lang="en-GB" sz="1200" dirty="0">
                <a:solidFill>
                  <a:schemeClr val="bg1"/>
                </a:solidFill>
              </a:rPr>
              <a:t>Bild av </a:t>
            </a:r>
            <a:r>
              <a:rPr lang="en-GB" sz="1200" dirty="0" err="1">
                <a:solidFill>
                  <a:schemeClr val="bg1"/>
                </a:solidFill>
              </a:rPr>
              <a:t>freepik</a:t>
            </a:r>
            <a:endParaRPr lang="en-GB" sz="1200" dirty="0">
              <a:solidFill>
                <a:schemeClr val="bg1"/>
              </a:solidFill>
            </a:endParaRPr>
          </a:p>
        </p:txBody>
      </p:sp>
    </p:spTree>
    <p:extLst>
      <p:ext uri="{BB962C8B-B14F-4D97-AF65-F5344CB8AC3E}">
        <p14:creationId xmlns:p14="http://schemas.microsoft.com/office/powerpoint/2010/main" val="2876088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38200" y="812800"/>
            <a:ext cx="10515600" cy="877888"/>
          </a:xfrm>
        </p:spPr>
        <p:txBody>
          <a:bodyPr/>
          <a:lstStyle/>
          <a:p>
            <a:r>
              <a:rPr lang="en-GB" dirty="0"/>
              <a:t>Solstrålning</a:t>
            </a:r>
          </a:p>
        </p:txBody>
      </p:sp>
      <p:sp>
        <p:nvSpPr>
          <p:cNvPr id="4" name="Segnaposto testo 3"/>
          <p:cNvSpPr>
            <a:spLocks noGrp="1"/>
          </p:cNvSpPr>
          <p:nvPr>
            <p:ph sz="half" idx="1"/>
          </p:nvPr>
        </p:nvSpPr>
        <p:spPr>
          <a:xfrm>
            <a:off x="838200" y="1825625"/>
            <a:ext cx="5181600" cy="4351338"/>
          </a:xfrm>
        </p:spPr>
        <p:txBody>
          <a:bodyPr/>
          <a:lstStyle/>
          <a:p>
            <a:r>
              <a:rPr lang="en-GB" dirty="0"/>
              <a:t>Solstrålningen når en solenhet på tre olika sätt: antingen direkt från solen, genom reflektion från den omgivande terrängen (albedokomponent) eller genom spridning från partiklar eller molekyler (diffus komponent). En del strålning absorberas av atmosfären och når inte enheten alls.</a:t>
            </a:r>
          </a:p>
        </p:txBody>
      </p:sp>
      <p:sp>
        <p:nvSpPr>
          <p:cNvPr id="7" name="Rettangolo 6"/>
          <p:cNvSpPr/>
          <p:nvPr/>
        </p:nvSpPr>
        <p:spPr>
          <a:xfrm>
            <a:off x="7476039" y="5613899"/>
            <a:ext cx="2363147" cy="348109"/>
          </a:xfrm>
          <a:prstGeom prst="rect">
            <a:avLst/>
          </a:prstGeom>
        </p:spPr>
        <p:txBody>
          <a:bodyPr wrap="square">
            <a:spAutoFit/>
          </a:bodyPr>
          <a:lstStyle/>
          <a:p>
            <a:r>
              <a:rPr lang="en-GB" sz="1662" i="1" dirty="0"/>
              <a:t>[Källa: Mackay 2015].</a:t>
            </a:r>
          </a:p>
        </p:txBody>
      </p:sp>
      <p:pic>
        <p:nvPicPr>
          <p:cNvPr id="10" name="Segnaposto contenuto 9"/>
          <p:cNvPicPr>
            <a:picLocks noGrp="1" noChangeAspect="1"/>
          </p:cNvPicPr>
          <p:nvPr>
            <p:ph sz="half" idx="2"/>
          </p:nvPr>
        </p:nvPicPr>
        <p:blipFill rotWithShape="1">
          <a:blip r:embed="rId3"/>
          <a:srcRect l="5172" t="2750" r="59962" b="5704"/>
          <a:stretch/>
        </p:blipFill>
        <p:spPr>
          <a:xfrm>
            <a:off x="7660454" y="1152525"/>
            <a:ext cx="2947644" cy="4351338"/>
          </a:xfrm>
          <a:prstGeom prst="rect">
            <a:avLst/>
          </a:prstGeom>
        </p:spPr>
      </p:pic>
      <p:sp>
        <p:nvSpPr>
          <p:cNvPr id="11" name="Segnaposto piè di pagina 3">
            <a:extLst>
              <a:ext uri="{FF2B5EF4-FFF2-40B4-BE49-F238E27FC236}">
                <a16:creationId xmlns:a16="http://schemas.microsoft.com/office/drawing/2014/main" id="{95E10E17-D4F1-E11F-27D0-1BDF15647C7C}"/>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Solenergi</a:t>
            </a:r>
            <a:endParaRPr lang="en-US" b="1" dirty="0"/>
          </a:p>
        </p:txBody>
      </p:sp>
    </p:spTree>
    <p:extLst>
      <p:ext uri="{BB962C8B-B14F-4D97-AF65-F5344CB8AC3E}">
        <p14:creationId xmlns:p14="http://schemas.microsoft.com/office/powerpoint/2010/main" val="35712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C31BAAF-8362-89A5-DB77-6369921A06C1}"/>
              </a:ext>
            </a:extLst>
          </p:cNvPr>
          <p:cNvSpPr>
            <a:spLocks noGrp="1"/>
          </p:cNvSpPr>
          <p:nvPr>
            <p:ph type="title"/>
          </p:nvPr>
        </p:nvSpPr>
        <p:spPr/>
        <p:txBody>
          <a:bodyPr/>
          <a:lstStyle/>
          <a:p>
            <a:r>
              <a:rPr lang="en-GB" dirty="0"/>
              <a:t>Solvärmeenergi</a:t>
            </a:r>
          </a:p>
        </p:txBody>
      </p:sp>
      <p:sp>
        <p:nvSpPr>
          <p:cNvPr id="7" name="Segnaposto contenuto 6">
            <a:extLst>
              <a:ext uri="{FF2B5EF4-FFF2-40B4-BE49-F238E27FC236}">
                <a16:creationId xmlns:a16="http://schemas.microsoft.com/office/drawing/2014/main" id="{7DCFB9C0-3B20-1442-C075-B6A6AADC5E93}"/>
              </a:ext>
            </a:extLst>
          </p:cNvPr>
          <p:cNvSpPr>
            <a:spLocks noGrp="1"/>
          </p:cNvSpPr>
          <p:nvPr>
            <p:ph sz="half" idx="1"/>
          </p:nvPr>
        </p:nvSpPr>
        <p:spPr>
          <a:xfrm>
            <a:off x="838200" y="1825625"/>
            <a:ext cx="4238625" cy="4351338"/>
          </a:xfrm>
        </p:spPr>
        <p:txBody>
          <a:bodyPr anchor="ctr"/>
          <a:lstStyle/>
          <a:p>
            <a:r>
              <a:rPr lang="en-US" sz="1800" kern="100" dirty="0">
                <a:effectLst/>
                <a:latin typeface="Calibri" panose="020F0502020204030204" pitchFamily="34" charset="0"/>
                <a:ea typeface="DengXian" panose="02010600030101010101" pitchFamily="2" charset="-122"/>
              </a:rPr>
              <a:t>Att utnyttja solens strålningsenergi och omvandla den till värme har utvecklats från det förflutna till en sofistikerad teknik idag.</a:t>
            </a:r>
          </a:p>
          <a:p>
            <a:r>
              <a:rPr lang="en-US" sz="1800" kern="100" dirty="0">
                <a:effectLst/>
                <a:latin typeface="Calibri" panose="020F0502020204030204" pitchFamily="34" charset="0"/>
                <a:ea typeface="DengXian" panose="02010600030101010101" pitchFamily="2" charset="-122"/>
              </a:rPr>
              <a:t>Vid termisk solfångning absorberas en del av solstrålningen när den träffar en yta, vilket höjer yttemperaturen.</a:t>
            </a:r>
          </a:p>
          <a:p>
            <a:r>
              <a:rPr lang="en-US" sz="1800" kern="100" dirty="0">
                <a:effectLst/>
                <a:latin typeface="Calibri" panose="020F0502020204030204" pitchFamily="34" charset="0"/>
                <a:ea typeface="DengXian" panose="02010600030101010101" pitchFamily="2" charset="-122"/>
              </a:rPr>
              <a:t>En solfångares effektivitet beror på absorptionseffektiviteten och minimeringen av värme- och strålningsförluster till omgivningen, samt på hur effektivt energin utvinns för praktisk användning.</a:t>
            </a:r>
            <a:endParaRPr lang="it-IT" sz="1800" kern="100" dirty="0">
              <a:effectLst/>
              <a:latin typeface="Calibri" panose="020F0502020204030204" pitchFamily="34" charset="0"/>
              <a:ea typeface="DengXian" panose="02010600030101010101" pitchFamily="2" charset="-122"/>
            </a:endParaRPr>
          </a:p>
        </p:txBody>
      </p:sp>
      <p:sp>
        <p:nvSpPr>
          <p:cNvPr id="4" name="Segnaposto piè di pagina 3">
            <a:extLst>
              <a:ext uri="{FF2B5EF4-FFF2-40B4-BE49-F238E27FC236}">
                <a16:creationId xmlns:a16="http://schemas.microsoft.com/office/drawing/2014/main" id="{6A7F16F4-D9AF-1C30-7761-6935B1CE99FE}"/>
              </a:ext>
            </a:extLst>
          </p:cNvPr>
          <p:cNvSpPr>
            <a:spLocks noGrp="1"/>
          </p:cNvSpPr>
          <p:nvPr>
            <p:ph type="ftr" sz="quarter" idx="11"/>
          </p:nvPr>
        </p:nvSpPr>
        <p:spPr/>
        <p:txBody>
          <a:bodyPr/>
          <a:lstStyle/>
          <a:p>
            <a:r>
              <a:rPr lang="sv-SE"/>
              <a:t>Modul: Hållbart jordbruk, förvaltning av naturresurser och klimatåtgärder Ämne: Förnybar energi och dess tillämpning som grön energikälla inom jordbruket - Delämne: Solenergi</a:t>
            </a:r>
            <a:endParaRPr lang="en-US" b="1" dirty="0"/>
          </a:p>
        </p:txBody>
      </p:sp>
      <p:sp>
        <p:nvSpPr>
          <p:cNvPr id="3" name="Segnaposto numero diapositiva 2">
            <a:extLst>
              <a:ext uri="{FF2B5EF4-FFF2-40B4-BE49-F238E27FC236}">
                <a16:creationId xmlns:a16="http://schemas.microsoft.com/office/drawing/2014/main" id="{E44E9239-237E-5DBB-718B-AF365FAD2488}"/>
              </a:ext>
            </a:extLst>
          </p:cNvPr>
          <p:cNvSpPr>
            <a:spLocks noGrp="1"/>
          </p:cNvSpPr>
          <p:nvPr>
            <p:ph type="sldNum" sz="quarter" idx="12"/>
          </p:nvPr>
        </p:nvSpPr>
        <p:spPr/>
        <p:txBody>
          <a:bodyPr/>
          <a:lstStyle/>
          <a:p>
            <a:fld id="{D57F1E4F-1CFF-5643-939E-217C01CDF565}" type="slidenum">
              <a:rPr lang="en-US" smtClean="0"/>
              <a:t>22</a:t>
            </a:fld>
            <a:endParaRPr lang="en-US" dirty="0"/>
          </a:p>
        </p:txBody>
      </p:sp>
      <p:pic>
        <p:nvPicPr>
          <p:cNvPr id="9" name="Picture 2" descr="Credits: https://www.zenenergy.com.au/">
            <a:extLst>
              <a:ext uri="{FF2B5EF4-FFF2-40B4-BE49-F238E27FC236}">
                <a16:creationId xmlns:a16="http://schemas.microsoft.com/office/drawing/2014/main" id="{1FF3E3F4-B185-D1CE-E500-B593438A99BF}"/>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107" r="19084"/>
          <a:stretch/>
        </p:blipFill>
        <p:spPr bwMode="auto">
          <a:xfrm>
            <a:off x="5324475" y="2099425"/>
            <a:ext cx="6877050" cy="380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236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egnaposto contenuto 18">
            <a:extLst>
              <a:ext uri="{FF2B5EF4-FFF2-40B4-BE49-F238E27FC236}">
                <a16:creationId xmlns:a16="http://schemas.microsoft.com/office/drawing/2014/main" id="{C510B414-ED68-1098-9853-978835C493D8}"/>
              </a:ext>
            </a:extLst>
          </p:cNvPr>
          <p:cNvPicPr>
            <a:picLocks noGrp="1" noChangeAspect="1"/>
          </p:cNvPicPr>
          <p:nvPr>
            <p:ph sz="half" idx="1"/>
          </p:nvPr>
        </p:nvPicPr>
        <p:blipFill>
          <a:blip r:embed="rId2"/>
          <a:stretch>
            <a:fillRect/>
          </a:stretch>
        </p:blipFill>
        <p:spPr>
          <a:xfrm>
            <a:off x="22479" y="1905001"/>
            <a:ext cx="6298692" cy="4192586"/>
          </a:xfrm>
          <a:prstGeom prst="rect">
            <a:avLst/>
          </a:prstGeom>
        </p:spPr>
      </p:pic>
      <p:sp>
        <p:nvSpPr>
          <p:cNvPr id="2" name="Titolo 1">
            <a:extLst>
              <a:ext uri="{FF2B5EF4-FFF2-40B4-BE49-F238E27FC236}">
                <a16:creationId xmlns:a16="http://schemas.microsoft.com/office/drawing/2014/main" id="{B6331DD3-19B5-791C-CE06-0B4D5B9405BD}"/>
              </a:ext>
            </a:extLst>
          </p:cNvPr>
          <p:cNvSpPr>
            <a:spLocks noGrp="1"/>
          </p:cNvSpPr>
          <p:nvPr>
            <p:ph type="title"/>
          </p:nvPr>
        </p:nvSpPr>
        <p:spPr/>
        <p:txBody>
          <a:bodyPr/>
          <a:lstStyle/>
          <a:p>
            <a:r>
              <a:rPr lang="en-GB" dirty="0"/>
              <a:t>Inhemskt solvärmesystem</a:t>
            </a:r>
          </a:p>
        </p:txBody>
      </p:sp>
      <p:sp>
        <p:nvSpPr>
          <p:cNvPr id="4" name="Segnaposto contenuto 3">
            <a:extLst>
              <a:ext uri="{FF2B5EF4-FFF2-40B4-BE49-F238E27FC236}">
                <a16:creationId xmlns:a16="http://schemas.microsoft.com/office/drawing/2014/main" id="{73BCC559-E1CA-6A5A-4500-4CFE41A4DCA7}"/>
              </a:ext>
            </a:extLst>
          </p:cNvPr>
          <p:cNvSpPr>
            <a:spLocks noGrp="1"/>
          </p:cNvSpPr>
          <p:nvPr>
            <p:ph sz="half" idx="2"/>
          </p:nvPr>
        </p:nvSpPr>
        <p:spPr/>
        <p:txBody>
          <a:bodyPr>
            <a:normAutofit fontScale="92500" lnSpcReduction="10000"/>
          </a:bodyPr>
          <a:lstStyle/>
          <a:p>
            <a:pPr marL="0" indent="0">
              <a:buNone/>
            </a:pPr>
            <a:r>
              <a:rPr lang="en-GB" dirty="0"/>
              <a:t>Ett traditionellt solvärmesystem fungerar enligt tre huvudprinciper:</a:t>
            </a:r>
          </a:p>
          <a:p>
            <a:r>
              <a:rPr lang="en-GB" dirty="0"/>
              <a:t>"Skörd" av solstrålning med paneler (</a:t>
            </a:r>
            <a:r>
              <a:rPr lang="en-GB" dirty="0">
                <a:ln>
                  <a:solidFill>
                    <a:srgbClr val="92D050"/>
                  </a:solidFill>
                </a:ln>
              </a:rPr>
              <a:t>1)</a:t>
            </a:r>
          </a:p>
          <a:p>
            <a:r>
              <a:rPr lang="en-GB" dirty="0"/>
              <a:t>Överföring av värme till ett lagringssystem/panna (</a:t>
            </a:r>
            <a:r>
              <a:rPr lang="en-GB" dirty="0">
                <a:ln>
                  <a:solidFill>
                    <a:srgbClr val="92D050"/>
                  </a:solidFill>
                </a:ln>
              </a:rPr>
              <a:t>2) </a:t>
            </a:r>
            <a:r>
              <a:rPr lang="en-GB" dirty="0"/>
              <a:t>med naturlig eller forcerad cirkulation,</a:t>
            </a:r>
          </a:p>
          <a:p>
            <a:r>
              <a:rPr lang="en-GB" dirty="0"/>
              <a:t>Styrsystemet </a:t>
            </a:r>
            <a:r>
              <a:rPr lang="en-GB" dirty="0">
                <a:ln>
                  <a:solidFill>
                    <a:srgbClr val="92D050"/>
                  </a:solidFill>
                </a:ln>
              </a:rPr>
              <a:t>(3) </a:t>
            </a:r>
            <a:r>
              <a:rPr lang="en-GB" dirty="0"/>
              <a:t>hanterar fördelningen av värmen till användningsområdet (</a:t>
            </a:r>
            <a:r>
              <a:rPr lang="en-GB" dirty="0">
                <a:ln>
                  <a:solidFill>
                    <a:srgbClr val="92D050"/>
                  </a:solidFill>
                </a:ln>
              </a:rPr>
              <a:t>4), t.</a:t>
            </a:r>
            <a:r>
              <a:rPr lang="en-GB" dirty="0"/>
              <a:t>ex. uppvärmning eller varmvatten.</a:t>
            </a:r>
          </a:p>
          <a:p>
            <a:endParaRPr lang="en-GB" dirty="0"/>
          </a:p>
        </p:txBody>
      </p:sp>
      <p:sp>
        <p:nvSpPr>
          <p:cNvPr id="6" name="Segnaposto numero diapositiva 5">
            <a:extLst>
              <a:ext uri="{FF2B5EF4-FFF2-40B4-BE49-F238E27FC236}">
                <a16:creationId xmlns:a16="http://schemas.microsoft.com/office/drawing/2014/main" id="{FBE52C02-EFF2-008F-E86A-3F7A0EEBFB5A}"/>
              </a:ext>
            </a:extLst>
          </p:cNvPr>
          <p:cNvSpPr>
            <a:spLocks noGrp="1"/>
          </p:cNvSpPr>
          <p:nvPr>
            <p:ph type="sldNum" sz="quarter" idx="12"/>
          </p:nvPr>
        </p:nvSpPr>
        <p:spPr/>
        <p:txBody>
          <a:bodyPr/>
          <a:lstStyle/>
          <a:p>
            <a:fld id="{6FF9F0C5-380F-41C2-899A-BAC0F0927E16}" type="slidenum">
              <a:rPr lang="en-US" smtClean="0"/>
              <a:t>23</a:t>
            </a:fld>
            <a:endParaRPr lang="en-US" dirty="0"/>
          </a:p>
        </p:txBody>
      </p:sp>
      <p:sp>
        <p:nvSpPr>
          <p:cNvPr id="7" name="Segnaposto piè di pagina 3">
            <a:extLst>
              <a:ext uri="{FF2B5EF4-FFF2-40B4-BE49-F238E27FC236}">
                <a16:creationId xmlns:a16="http://schemas.microsoft.com/office/drawing/2014/main" id="{76774AEE-D692-4D69-8D1F-8B3E6273B76C}"/>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Solenergi</a:t>
            </a:r>
            <a:endParaRPr lang="en-US" b="1" dirty="0"/>
          </a:p>
        </p:txBody>
      </p:sp>
      <p:sp>
        <p:nvSpPr>
          <p:cNvPr id="21" name="CasellaDiTesto 20">
            <a:extLst>
              <a:ext uri="{FF2B5EF4-FFF2-40B4-BE49-F238E27FC236}">
                <a16:creationId xmlns:a16="http://schemas.microsoft.com/office/drawing/2014/main" id="{93CBB986-18F4-F7B0-5976-1F05538629B8}"/>
              </a:ext>
            </a:extLst>
          </p:cNvPr>
          <p:cNvSpPr txBox="1"/>
          <p:nvPr/>
        </p:nvSpPr>
        <p:spPr>
          <a:xfrm rot="16200000">
            <a:off x="10557027" y="4926419"/>
            <a:ext cx="2947988" cy="276999"/>
          </a:xfrm>
          <a:prstGeom prst="rect">
            <a:avLst/>
          </a:prstGeom>
          <a:noFill/>
        </p:spPr>
        <p:txBody>
          <a:bodyPr wrap="square">
            <a:spAutoFit/>
          </a:bodyPr>
          <a:lstStyle/>
          <a:p>
            <a:r>
              <a:rPr lang="en-GB" sz="1200" dirty="0"/>
              <a:t>Bildkreditering: buildersontario.com</a:t>
            </a:r>
          </a:p>
        </p:txBody>
      </p:sp>
    </p:spTree>
    <p:extLst>
      <p:ext uri="{BB962C8B-B14F-4D97-AF65-F5344CB8AC3E}">
        <p14:creationId xmlns:p14="http://schemas.microsoft.com/office/powerpoint/2010/main" val="1169350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76E413-2BD9-CCBB-6E2E-DF75B47CBC34}"/>
              </a:ext>
            </a:extLst>
          </p:cNvPr>
          <p:cNvSpPr>
            <a:spLocks noGrp="1"/>
          </p:cNvSpPr>
          <p:nvPr>
            <p:ph type="title"/>
          </p:nvPr>
        </p:nvSpPr>
        <p:spPr/>
        <p:txBody>
          <a:bodyPr/>
          <a:lstStyle/>
          <a:p>
            <a:r>
              <a:rPr lang="en-GB" dirty="0"/>
              <a:t>Solcellssystem för hushållsbruk</a:t>
            </a:r>
          </a:p>
        </p:txBody>
      </p:sp>
      <p:sp>
        <p:nvSpPr>
          <p:cNvPr id="3" name="Segnaposto contenuto 2">
            <a:extLst>
              <a:ext uri="{FF2B5EF4-FFF2-40B4-BE49-F238E27FC236}">
                <a16:creationId xmlns:a16="http://schemas.microsoft.com/office/drawing/2014/main" id="{B0104B6E-AB10-B7C9-A5BD-C3B9F8DCAE71}"/>
              </a:ext>
            </a:extLst>
          </p:cNvPr>
          <p:cNvSpPr>
            <a:spLocks noGrp="1"/>
          </p:cNvSpPr>
          <p:nvPr>
            <p:ph sz="half" idx="1"/>
          </p:nvPr>
        </p:nvSpPr>
        <p:spPr>
          <a:xfrm>
            <a:off x="0" y="1590675"/>
            <a:ext cx="5262862" cy="4586287"/>
          </a:xfrm>
        </p:spPr>
        <p:txBody>
          <a:bodyPr anchor="ctr">
            <a:normAutofit fontScale="92500" lnSpcReduction="10000"/>
          </a:bodyPr>
          <a:lstStyle/>
          <a:p>
            <a:pPr marL="0" indent="0">
              <a:buNone/>
            </a:pPr>
            <a:r>
              <a:rPr lang="en-US" dirty="0"/>
              <a:t>Solpanelen (</a:t>
            </a:r>
            <a:r>
              <a:rPr lang="en-US" dirty="0">
                <a:ln>
                  <a:solidFill>
                    <a:srgbClr val="92D050"/>
                  </a:solidFill>
                </a:ln>
              </a:rPr>
              <a:t>1) är </a:t>
            </a:r>
            <a:r>
              <a:rPr lang="en-US" dirty="0"/>
              <a:t>monterad på taket. </a:t>
            </a:r>
          </a:p>
          <a:p>
            <a:pPr marL="0" indent="0">
              <a:buNone/>
            </a:pPr>
            <a:r>
              <a:rPr lang="en-US" dirty="0"/>
              <a:t>En växelriktare (</a:t>
            </a:r>
            <a:r>
              <a:rPr lang="en-US" dirty="0">
                <a:ln>
                  <a:solidFill>
                    <a:srgbClr val="92D050"/>
                  </a:solidFill>
                </a:ln>
              </a:rPr>
              <a:t>2) </a:t>
            </a:r>
            <a:r>
              <a:rPr lang="en-US" dirty="0"/>
              <a:t>omvandlar den el som systemet producerar från likström (DC, Direct Current) till växelström (AC, Alternating Current). </a:t>
            </a:r>
          </a:p>
          <a:p>
            <a:pPr marL="0" indent="0">
              <a:buNone/>
            </a:pPr>
            <a:r>
              <a:rPr lang="en-US" dirty="0"/>
              <a:t>En elcentral (</a:t>
            </a:r>
            <a:r>
              <a:rPr lang="en-US" dirty="0">
                <a:ln>
                  <a:solidFill>
                    <a:srgbClr val="92D050"/>
                  </a:solidFill>
                </a:ln>
              </a:rPr>
              <a:t>3) är </a:t>
            </a:r>
            <a:r>
              <a:rPr lang="en-US" dirty="0"/>
              <a:t>ansluten till bostadens AC-system. </a:t>
            </a:r>
          </a:p>
          <a:p>
            <a:pPr marL="0" indent="0">
              <a:buNone/>
            </a:pPr>
            <a:r>
              <a:rPr lang="en-US" dirty="0"/>
              <a:t>En effektmätare (</a:t>
            </a:r>
            <a:r>
              <a:rPr lang="en-US" dirty="0">
                <a:ln>
                  <a:solidFill>
                    <a:srgbClr val="92D050"/>
                  </a:solidFill>
                </a:ln>
              </a:rPr>
              <a:t>4) registrerar </a:t>
            </a:r>
            <a:r>
              <a:rPr lang="en-US" dirty="0"/>
              <a:t>hur mycket energi som utbyts och balanseras mellan systemanvändarna (</a:t>
            </a:r>
            <a:r>
              <a:rPr lang="en-US" dirty="0">
                <a:ln>
                  <a:solidFill>
                    <a:srgbClr val="92D050"/>
                  </a:solidFill>
                </a:ln>
              </a:rPr>
              <a:t>5), antingen i </a:t>
            </a:r>
            <a:r>
              <a:rPr lang="en-US" dirty="0"/>
              <a:t>likström eller växelström, och elnätet (</a:t>
            </a:r>
            <a:r>
              <a:rPr lang="en-US" dirty="0">
                <a:ln>
                  <a:solidFill>
                    <a:srgbClr val="92D050"/>
                  </a:solidFill>
                </a:ln>
              </a:rPr>
              <a:t>6). </a:t>
            </a:r>
            <a:endParaRPr lang="en-GB" dirty="0"/>
          </a:p>
        </p:txBody>
      </p:sp>
      <p:sp>
        <p:nvSpPr>
          <p:cNvPr id="6" name="Segnaposto numero diapositiva 5">
            <a:extLst>
              <a:ext uri="{FF2B5EF4-FFF2-40B4-BE49-F238E27FC236}">
                <a16:creationId xmlns:a16="http://schemas.microsoft.com/office/drawing/2014/main" id="{2F4F0FF3-1F30-5B1D-F461-638F4EBC4140}"/>
              </a:ext>
            </a:extLst>
          </p:cNvPr>
          <p:cNvSpPr>
            <a:spLocks noGrp="1"/>
          </p:cNvSpPr>
          <p:nvPr>
            <p:ph type="sldNum" sz="quarter" idx="12"/>
          </p:nvPr>
        </p:nvSpPr>
        <p:spPr/>
        <p:txBody>
          <a:bodyPr/>
          <a:lstStyle/>
          <a:p>
            <a:fld id="{6FF9F0C5-380F-41C2-899A-BAC0F0927E16}" type="slidenum">
              <a:rPr lang="en-US" smtClean="0"/>
              <a:t>24</a:t>
            </a:fld>
            <a:endParaRPr lang="en-US" dirty="0"/>
          </a:p>
        </p:txBody>
      </p:sp>
      <p:sp>
        <p:nvSpPr>
          <p:cNvPr id="7" name="Segnaposto piè di pagina 3">
            <a:extLst>
              <a:ext uri="{FF2B5EF4-FFF2-40B4-BE49-F238E27FC236}">
                <a16:creationId xmlns:a16="http://schemas.microsoft.com/office/drawing/2014/main" id="{CC903B94-3321-A903-B534-6AA0E371A8C6}"/>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Solenergi</a:t>
            </a:r>
            <a:endParaRPr lang="en-US" b="1" dirty="0"/>
          </a:p>
        </p:txBody>
      </p:sp>
      <p:pic>
        <p:nvPicPr>
          <p:cNvPr id="11" name="Segnaposto contenuto 10">
            <a:extLst>
              <a:ext uri="{FF2B5EF4-FFF2-40B4-BE49-F238E27FC236}">
                <a16:creationId xmlns:a16="http://schemas.microsoft.com/office/drawing/2014/main" id="{B47050C7-DD09-3F35-E377-5C0B12CFBE01}"/>
              </a:ext>
            </a:extLst>
          </p:cNvPr>
          <p:cNvPicPr>
            <a:picLocks noGrp="1" noChangeAspect="1"/>
          </p:cNvPicPr>
          <p:nvPr>
            <p:ph sz="half" idx="2"/>
          </p:nvPr>
        </p:nvPicPr>
        <p:blipFill>
          <a:blip r:embed="rId2"/>
          <a:stretch>
            <a:fillRect/>
          </a:stretch>
        </p:blipFill>
        <p:spPr>
          <a:xfrm>
            <a:off x="5262862" y="2679295"/>
            <a:ext cx="6852938" cy="3559582"/>
          </a:xfrm>
          <a:prstGeom prst="rect">
            <a:avLst/>
          </a:prstGeom>
        </p:spPr>
      </p:pic>
    </p:spTree>
    <p:extLst>
      <p:ext uri="{BB962C8B-B14F-4D97-AF65-F5344CB8AC3E}">
        <p14:creationId xmlns:p14="http://schemas.microsoft.com/office/powerpoint/2010/main" val="2177504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38200" y="812800"/>
            <a:ext cx="10515600" cy="877888"/>
          </a:xfrm>
        </p:spPr>
        <p:txBody>
          <a:bodyPr/>
          <a:lstStyle/>
          <a:p>
            <a:r>
              <a:rPr lang="en-GB" dirty="0"/>
              <a:t>Fotovoltaik</a:t>
            </a:r>
          </a:p>
        </p:txBody>
      </p:sp>
      <p:sp>
        <p:nvSpPr>
          <p:cNvPr id="4" name="Segnaposto testo 3"/>
          <p:cNvSpPr>
            <a:spLocks noGrp="1"/>
          </p:cNvSpPr>
          <p:nvPr>
            <p:ph sz="half" idx="1"/>
          </p:nvPr>
        </p:nvSpPr>
        <p:spPr>
          <a:xfrm>
            <a:off x="838200" y="1825625"/>
            <a:ext cx="5181600" cy="4351338"/>
          </a:xfrm>
        </p:spPr>
        <p:txBody>
          <a:bodyPr>
            <a:normAutofit fontScale="85000" lnSpcReduction="10000"/>
          </a:bodyPr>
          <a:lstStyle/>
          <a:p>
            <a:r>
              <a:rPr lang="en-GB" dirty="0"/>
              <a:t>Fotovoltaisk omvandling (PV): direkt omvandling av solljus till elektricitet utan någon värmemotor.</a:t>
            </a:r>
          </a:p>
          <a:p>
            <a:r>
              <a:rPr lang="en-GB" dirty="0"/>
              <a:t>PV-enheter är solid state: </a:t>
            </a:r>
          </a:p>
          <a:p>
            <a:pPr lvl="1"/>
            <a:r>
              <a:rPr lang="en-GB" dirty="0"/>
              <a:t>enkel design</a:t>
            </a:r>
          </a:p>
          <a:p>
            <a:pPr lvl="1"/>
            <a:r>
              <a:rPr lang="en-GB" dirty="0"/>
              <a:t>kräver mycket lite underhåll. </a:t>
            </a:r>
          </a:p>
          <a:p>
            <a:r>
              <a:rPr lang="en-GB" dirty="0"/>
              <a:t>Omvandling av solstrålning till elektrisk energi med hjälp av solceller som utvecklats som en del av satellit- och rymdfärdstekniken.</a:t>
            </a:r>
          </a:p>
          <a:p>
            <a:r>
              <a:rPr lang="en-GB" dirty="0"/>
              <a:t>PV-enheter: fristående system som ger effekt från mikrowatt till megawatt.</a:t>
            </a:r>
          </a:p>
          <a:p>
            <a:endParaRPr lang="en-GB" dirty="0"/>
          </a:p>
        </p:txBody>
      </p:sp>
      <p:sp>
        <p:nvSpPr>
          <p:cNvPr id="5" name="Segnaposto contenuto 4"/>
          <p:cNvSpPr>
            <a:spLocks noGrp="1"/>
          </p:cNvSpPr>
          <p:nvPr>
            <p:ph sz="half" idx="2"/>
          </p:nvPr>
        </p:nvSpPr>
        <p:spPr>
          <a:xfrm>
            <a:off x="6172200" y="1825625"/>
            <a:ext cx="5181600" cy="4351338"/>
          </a:xfrm>
        </p:spPr>
        <p:txBody>
          <a:bodyPr>
            <a:normAutofit fontScale="85000" lnSpcReduction="10000"/>
          </a:bodyPr>
          <a:lstStyle/>
          <a:p>
            <a:r>
              <a:rPr lang="en-GB" dirty="0"/>
              <a:t>I solcellernas barndom (1960- och 1970-talen) krävdes mer energi för att producera en cell än vad den kunde leverera under sin livstid. Dramatiska förbättringar (dvs. 2008 års status): </a:t>
            </a:r>
          </a:p>
          <a:p>
            <a:pPr lvl="1"/>
            <a:r>
              <a:rPr lang="en-GB" dirty="0"/>
              <a:t>Återbetalningstiden för energi minskade till ~2 till 5 år; </a:t>
            </a:r>
          </a:p>
          <a:p>
            <a:pPr lvl="1"/>
            <a:r>
              <a:rPr lang="en-GB" dirty="0"/>
              <a:t>Panelernas livslängd ökade till mer än 30 år.</a:t>
            </a:r>
          </a:p>
          <a:p>
            <a:r>
              <a:rPr lang="en-GB" dirty="0"/>
              <a:t>Dagens teknik utnyttjar bandgapet i halvledarmaterial för att generera elektroner och leda dem i en önskad riktning med hjälp av en p-n-koppling.</a:t>
            </a:r>
          </a:p>
          <a:p>
            <a:endParaRPr lang="en-GB" dirty="0"/>
          </a:p>
        </p:txBody>
      </p:sp>
      <p:sp>
        <p:nvSpPr>
          <p:cNvPr id="9" name="Segnaposto piè di pagina 3">
            <a:extLst>
              <a:ext uri="{FF2B5EF4-FFF2-40B4-BE49-F238E27FC236}">
                <a16:creationId xmlns:a16="http://schemas.microsoft.com/office/drawing/2014/main" id="{838EBC75-9CE0-7D99-EE37-892C0F09C071}"/>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Solenergi</a:t>
            </a:r>
            <a:endParaRPr lang="en-US" b="1" dirty="0"/>
          </a:p>
        </p:txBody>
      </p:sp>
    </p:spTree>
    <p:extLst>
      <p:ext uri="{BB962C8B-B14F-4D97-AF65-F5344CB8AC3E}">
        <p14:creationId xmlns:p14="http://schemas.microsoft.com/office/powerpoint/2010/main" val="3001043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Fotovoltaik: för- och nackdelar</a:t>
            </a:r>
          </a:p>
        </p:txBody>
      </p:sp>
      <p:sp>
        <p:nvSpPr>
          <p:cNvPr id="3" name="Segnaposto testo 2"/>
          <p:cNvSpPr>
            <a:spLocks noGrp="1"/>
          </p:cNvSpPr>
          <p:nvPr>
            <p:ph type="body" sz="half" idx="1"/>
          </p:nvPr>
        </p:nvSpPr>
        <p:spPr/>
        <p:txBody>
          <a:bodyPr>
            <a:normAutofit fontScale="85000" lnSpcReduction="20000"/>
          </a:bodyPr>
          <a:lstStyle/>
          <a:p>
            <a:pPr marL="0" indent="0">
              <a:buNone/>
            </a:pPr>
            <a:r>
              <a:rPr lang="en-GB" b="1" dirty="0"/>
              <a:t>Proffs</a:t>
            </a:r>
          </a:p>
          <a:p>
            <a:r>
              <a:rPr lang="en-GB" dirty="0"/>
              <a:t>Ren, hållbar och gratis energikälla</a:t>
            </a:r>
          </a:p>
          <a:p>
            <a:r>
              <a:rPr lang="en-GB" dirty="0"/>
              <a:t>efter tillverkning producerar fotovoltaiska celler föroreningsfri energi</a:t>
            </a:r>
          </a:p>
          <a:p>
            <a:r>
              <a:rPr lang="en-GB" dirty="0"/>
              <a:t>CAPEX för kommersiella moduler når rekordlåg nivå </a:t>
            </a:r>
          </a:p>
          <a:p>
            <a:r>
              <a:rPr lang="en-GB" dirty="0"/>
              <a:t>LCOE för kraftverk når rekordlåg nivå</a:t>
            </a:r>
          </a:p>
          <a:p>
            <a:r>
              <a:rPr lang="en-GB" dirty="0"/>
              <a:t>Effektiviteten ökar snabbt; prognoserna tyder på att högre effektivitet snart kommer att uppnås.</a:t>
            </a:r>
          </a:p>
          <a:p>
            <a:r>
              <a:rPr lang="en-GB" dirty="0"/>
              <a:t>tillhandahålla el till avlägsna platser</a:t>
            </a:r>
          </a:p>
          <a:p>
            <a:endParaRPr lang="en-GB" dirty="0"/>
          </a:p>
        </p:txBody>
      </p:sp>
      <p:sp>
        <p:nvSpPr>
          <p:cNvPr id="4" name="Segnaposto contenuto 3"/>
          <p:cNvSpPr>
            <a:spLocks noGrp="1"/>
          </p:cNvSpPr>
          <p:nvPr>
            <p:ph sz="half" idx="2"/>
          </p:nvPr>
        </p:nvSpPr>
        <p:spPr/>
        <p:txBody>
          <a:bodyPr>
            <a:normAutofit fontScale="85000" lnSpcReduction="20000"/>
          </a:bodyPr>
          <a:lstStyle/>
          <a:p>
            <a:pPr marL="0" indent="0">
              <a:buNone/>
            </a:pPr>
            <a:r>
              <a:rPr lang="en-GB" b="1" dirty="0"/>
              <a:t>Nackdelar</a:t>
            </a:r>
          </a:p>
          <a:p>
            <a:r>
              <a:rPr lang="en-GB" dirty="0"/>
              <a:t>Solen skiner inte alltid eller 100% solstrålning är inte tillgänglig; alternativa metoder krävs för att lagra energi och matcha produktionen med efterfrågan på energi.</a:t>
            </a:r>
          </a:p>
          <a:p>
            <a:r>
              <a:rPr lang="en-GB" dirty="0"/>
              <a:t>dyrt att producera </a:t>
            </a:r>
            <a:r>
              <a:rPr lang="en-GB" dirty="0">
                <a:effectLst>
                  <a:outerShdw blurRad="38100" dist="38100" dir="2700000" algn="tl">
                    <a:srgbClr val="000000">
                      <a:alpha val="43137"/>
                    </a:srgbClr>
                  </a:outerShdw>
                </a:effectLst>
              </a:rPr>
              <a:t>avancerade </a:t>
            </a:r>
            <a:r>
              <a:rPr lang="en-GB" dirty="0"/>
              <a:t>solceller (men kostnaderna sjunker)</a:t>
            </a:r>
          </a:p>
          <a:p>
            <a:r>
              <a:rPr lang="en-GB" dirty="0"/>
              <a:t>underhåll för att förhindra försämrad prestanda (damm etc.).</a:t>
            </a:r>
          </a:p>
          <a:p>
            <a:r>
              <a:rPr lang="en-GB" dirty="0"/>
              <a:t>tillförlitlighet beror på plats</a:t>
            </a:r>
          </a:p>
          <a:p>
            <a:r>
              <a:rPr lang="en-GB" dirty="0"/>
              <a:t>miljöpåverkan vid produktion av solceller (minskar med ökad teknik)</a:t>
            </a:r>
          </a:p>
          <a:p>
            <a:pPr marL="0" indent="0">
              <a:buNone/>
            </a:pPr>
            <a:endParaRPr lang="en-GB" dirty="0"/>
          </a:p>
        </p:txBody>
      </p:sp>
      <p:sp>
        <p:nvSpPr>
          <p:cNvPr id="5" name="Segnaposto piè di pagina 3">
            <a:extLst>
              <a:ext uri="{FF2B5EF4-FFF2-40B4-BE49-F238E27FC236}">
                <a16:creationId xmlns:a16="http://schemas.microsoft.com/office/drawing/2014/main" id="{41B4B9A5-1242-398D-4C09-93D0585A1655}"/>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Solenergi</a:t>
            </a:r>
            <a:endParaRPr lang="en-US" b="1" dirty="0"/>
          </a:p>
        </p:txBody>
      </p:sp>
    </p:spTree>
    <p:extLst>
      <p:ext uri="{BB962C8B-B14F-4D97-AF65-F5344CB8AC3E}">
        <p14:creationId xmlns:p14="http://schemas.microsoft.com/office/powerpoint/2010/main" val="930794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1028" descr="analogia_h2o_PV"/>
          <p:cNvPicPr>
            <a:picLocks noChangeAspect="1" noChangeArrowheads="1"/>
          </p:cNvPicPr>
          <p:nvPr/>
        </p:nvPicPr>
        <p:blipFill rotWithShape="1">
          <a:blip r:embed="rId3">
            <a:clrChange>
              <a:clrFrom>
                <a:srgbClr val="EEF9FD"/>
              </a:clrFrom>
              <a:clrTo>
                <a:srgbClr val="EEF9FD">
                  <a:alpha val="0"/>
                </a:srgbClr>
              </a:clrTo>
            </a:clrChange>
            <a:lum bright="6000" contrast="6000"/>
            <a:extLst>
              <a:ext uri="{28A0092B-C50C-407E-A947-70E740481C1C}">
                <a14:useLocalDpi xmlns:a14="http://schemas.microsoft.com/office/drawing/2010/main" val="0"/>
              </a:ext>
            </a:extLst>
          </a:blip>
          <a:srcRect b="16693"/>
          <a:stretch/>
        </p:blipFill>
        <p:spPr bwMode="auto">
          <a:xfrm>
            <a:off x="1711734" y="1690688"/>
            <a:ext cx="8956267" cy="33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1282700" y="681038"/>
            <a:ext cx="10071100" cy="1009650"/>
          </a:xfrm>
        </p:spPr>
        <p:txBody>
          <a:bodyPr>
            <a:normAutofit fontScale="90000"/>
          </a:bodyPr>
          <a:lstStyle/>
          <a:p>
            <a:r>
              <a:rPr lang="en-GB" dirty="0"/>
              <a:t>Modellering av principen för drift av solceller: analogi av processen</a:t>
            </a:r>
          </a:p>
        </p:txBody>
      </p:sp>
      <p:sp>
        <p:nvSpPr>
          <p:cNvPr id="3" name="Segnaposto contenuto 2"/>
          <p:cNvSpPr>
            <a:spLocks noGrp="1"/>
          </p:cNvSpPr>
          <p:nvPr>
            <p:ph idx="1"/>
          </p:nvPr>
        </p:nvSpPr>
        <p:spPr>
          <a:xfrm>
            <a:off x="838200" y="4895242"/>
            <a:ext cx="10515600" cy="1858963"/>
          </a:xfrm>
        </p:spPr>
        <p:txBody>
          <a:bodyPr>
            <a:normAutofit/>
          </a:bodyPr>
          <a:lstStyle/>
          <a:p>
            <a:r>
              <a:rPr lang="en-GB" sz="1800" dirty="0"/>
              <a:t>Om fotonens (gummibollens) energi är lägre än 1,12 eV kommer droppen inte att kunna nå den andra nivån: denna energi går förlorad.</a:t>
            </a:r>
          </a:p>
          <a:p>
            <a:r>
              <a:rPr lang="en-GB" sz="1800" dirty="0"/>
              <a:t>Om fotonenergin är högre än 1,12 eV kommer droppen i vilket fall som helst att nå "samma" andra nivå och producera samma mängd energi, oavsett vilken energi den har fått från fotonen (gummiboll).</a:t>
            </a:r>
          </a:p>
        </p:txBody>
      </p:sp>
      <p:sp>
        <p:nvSpPr>
          <p:cNvPr id="7" name="Segnaposto piè di pagina 3">
            <a:extLst>
              <a:ext uri="{FF2B5EF4-FFF2-40B4-BE49-F238E27FC236}">
                <a16:creationId xmlns:a16="http://schemas.microsoft.com/office/drawing/2014/main" id="{6A99455A-94B8-1714-5F57-CCC4F69906C0}"/>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Solenergi</a:t>
            </a:r>
            <a:endParaRPr lang="en-US" b="1" dirty="0"/>
          </a:p>
        </p:txBody>
      </p:sp>
    </p:spTree>
    <p:extLst>
      <p:ext uri="{BB962C8B-B14F-4D97-AF65-F5344CB8AC3E}">
        <p14:creationId xmlns:p14="http://schemas.microsoft.com/office/powerpoint/2010/main" val="4153288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11096" t="9450" r="11232" b="62201"/>
          <a:stretch/>
        </p:blipFill>
        <p:spPr>
          <a:xfrm>
            <a:off x="2122221" y="1397657"/>
            <a:ext cx="7097819" cy="3911042"/>
          </a:xfrm>
          <a:prstGeom prst="rect">
            <a:avLst/>
          </a:prstGeom>
        </p:spPr>
      </p:pic>
      <p:sp>
        <p:nvSpPr>
          <p:cNvPr id="8" name="Titolo 7"/>
          <p:cNvSpPr>
            <a:spLocks noGrp="1"/>
          </p:cNvSpPr>
          <p:nvPr>
            <p:ph type="title"/>
          </p:nvPr>
        </p:nvSpPr>
        <p:spPr/>
        <p:txBody>
          <a:bodyPr/>
          <a:lstStyle/>
          <a:p>
            <a:r>
              <a:rPr lang="en-GB" dirty="0"/>
              <a:t>Kisel och PV-effekten</a:t>
            </a:r>
          </a:p>
        </p:txBody>
      </p:sp>
      <p:sp>
        <p:nvSpPr>
          <p:cNvPr id="9" name="Segnaposto contenuto 8"/>
          <p:cNvSpPr>
            <a:spLocks noGrp="1"/>
          </p:cNvSpPr>
          <p:nvPr>
            <p:ph idx="1"/>
          </p:nvPr>
        </p:nvSpPr>
        <p:spPr>
          <a:xfrm>
            <a:off x="1642583" y="5308699"/>
            <a:ext cx="8840367" cy="935348"/>
          </a:xfrm>
        </p:spPr>
        <p:txBody>
          <a:bodyPr/>
          <a:lstStyle/>
          <a:p>
            <a:pPr marL="0" indent="0">
              <a:buNone/>
            </a:pPr>
            <a:r>
              <a:rPr lang="en-GB" sz="1477" dirty="0"/>
              <a:t>Fotoner med våglängder över 1,11 m har inte de 1,12 eV som krävs för att excitera en elektron, och denna energi går förlorad. Fotoner med kortare våglängder har mer än tillräckligt med energi, men all energi över 1,12 eV går också till spillo.</a:t>
            </a:r>
          </a:p>
          <a:p>
            <a:pPr marL="0" indent="0">
              <a:buNone/>
            </a:pPr>
            <a:endParaRPr lang="en-GB" sz="1477" dirty="0"/>
          </a:p>
        </p:txBody>
      </p:sp>
      <p:sp>
        <p:nvSpPr>
          <p:cNvPr id="3" name="Segnaposto piè di pagina 3">
            <a:extLst>
              <a:ext uri="{FF2B5EF4-FFF2-40B4-BE49-F238E27FC236}">
                <a16:creationId xmlns:a16="http://schemas.microsoft.com/office/drawing/2014/main" id="{5ECFF35E-925F-0E6D-4A88-E9F87FE5C113}"/>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Solenergi</a:t>
            </a:r>
            <a:endParaRPr lang="en-US" b="1" dirty="0"/>
          </a:p>
        </p:txBody>
      </p:sp>
    </p:spTree>
    <p:extLst>
      <p:ext uri="{BB962C8B-B14F-4D97-AF65-F5344CB8AC3E}">
        <p14:creationId xmlns:p14="http://schemas.microsoft.com/office/powerpoint/2010/main" val="2710127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Klassificering av PV-teknik</a:t>
            </a:r>
            <a:endParaRPr lang="en-GB" dirty="0"/>
          </a:p>
        </p:txBody>
      </p:sp>
      <p:sp>
        <p:nvSpPr>
          <p:cNvPr id="6" name="Segnaposto testo 5"/>
          <p:cNvSpPr>
            <a:spLocks noGrp="1"/>
          </p:cNvSpPr>
          <p:nvPr>
            <p:ph type="body" sz="half" idx="1"/>
          </p:nvPr>
        </p:nvSpPr>
        <p:spPr/>
        <p:txBody>
          <a:bodyPr>
            <a:normAutofit fontScale="77500" lnSpcReduction="20000"/>
          </a:bodyPr>
          <a:lstStyle/>
          <a:p>
            <a:pPr marL="0" indent="0">
              <a:buNone/>
            </a:pPr>
            <a:r>
              <a:rPr lang="en-GB" b="1" dirty="0"/>
              <a:t>Kristallin teknik för kisel</a:t>
            </a:r>
          </a:p>
          <a:p>
            <a:r>
              <a:rPr lang="en-GB" dirty="0"/>
              <a:t>Monokristallina PV-celler</a:t>
            </a:r>
          </a:p>
          <a:p>
            <a:r>
              <a:rPr lang="en-GB" dirty="0"/>
              <a:t>Multikristallina PV-celler</a:t>
            </a:r>
          </a:p>
          <a:p>
            <a:pPr marL="0" indent="0">
              <a:buNone/>
            </a:pPr>
            <a:endParaRPr lang="en-GB" dirty="0"/>
          </a:p>
          <a:p>
            <a:r>
              <a:rPr lang="en-GB" dirty="0"/>
              <a:t>Kristallint kisel (c-Si) är ett samlingsbegrepp för de kristallina formerna av kisel som omfattar </a:t>
            </a:r>
            <a:r>
              <a:rPr lang="en-GB" dirty="0" err="1"/>
              <a:t>multikristallint kisel (</a:t>
            </a:r>
            <a:r>
              <a:rPr lang="en-GB" dirty="0"/>
              <a:t>multi-Si) och monokristallint kisel (mono-Si), de två dominerande halvledande materialen som används inom solcellstekniken för tillverkning av solceller, som sätts samman till en solpanel och en del av ett solcellssystem för att generera solenergi från solljus.</a:t>
            </a:r>
          </a:p>
        </p:txBody>
      </p:sp>
      <p:sp>
        <p:nvSpPr>
          <p:cNvPr id="7" name="Segnaposto contenuto 6"/>
          <p:cNvSpPr>
            <a:spLocks noGrp="1"/>
          </p:cNvSpPr>
          <p:nvPr>
            <p:ph sz="half" idx="2"/>
          </p:nvPr>
        </p:nvSpPr>
        <p:spPr/>
        <p:txBody>
          <a:bodyPr>
            <a:normAutofit fontScale="77500" lnSpcReduction="20000"/>
          </a:bodyPr>
          <a:lstStyle/>
          <a:p>
            <a:pPr marL="0" indent="0">
              <a:buNone/>
            </a:pPr>
            <a:r>
              <a:rPr lang="en-GB" b="1" dirty="0"/>
              <a:t>Tunnfilmsteknik</a:t>
            </a:r>
          </a:p>
          <a:p>
            <a:r>
              <a:rPr lang="en-GB" dirty="0"/>
              <a:t>Amorft kisel PV-celler</a:t>
            </a:r>
          </a:p>
          <a:p>
            <a:r>
              <a:rPr lang="en-GB" dirty="0"/>
              <a:t>Polykristallina PV-celler</a:t>
            </a:r>
            <a:br>
              <a:rPr lang="en-GB" dirty="0"/>
            </a:br>
            <a:r>
              <a:rPr lang="en-GB" dirty="0"/>
              <a:t>(ej kiselbaserade)</a:t>
            </a:r>
          </a:p>
          <a:p>
            <a:r>
              <a:rPr lang="en-GB" dirty="0"/>
              <a:t>En tunnfilmssolcell är en andra generationens solcell som tillverkas genom att ett eller flera tunna lager, eller tunnfilm (TF), av solcellsmaterial deponeras på ett substrat, t.ex. glas, plast eller metall. Tunnfilmssolceller används kommersiellt i flera olika tekniker, bland annat kadmiumtellurid (</a:t>
            </a:r>
            <a:r>
              <a:rPr lang="en-GB" dirty="0" err="1"/>
              <a:t>CdTe</a:t>
            </a:r>
            <a:r>
              <a:rPr lang="en-GB" dirty="0"/>
              <a:t>), </a:t>
            </a:r>
            <a:r>
              <a:rPr lang="en-GB" dirty="0" err="1"/>
              <a:t>kopparindiumgalliumdiselenid (</a:t>
            </a:r>
            <a:r>
              <a:rPr lang="en-GB" dirty="0"/>
              <a:t>CIGS) och amorft tunnfilmskisel (a-Si, TF-Si).</a:t>
            </a:r>
          </a:p>
        </p:txBody>
      </p:sp>
      <p:sp>
        <p:nvSpPr>
          <p:cNvPr id="11" name="Segnaposto piè di pagina 3">
            <a:extLst>
              <a:ext uri="{FF2B5EF4-FFF2-40B4-BE49-F238E27FC236}">
                <a16:creationId xmlns:a16="http://schemas.microsoft.com/office/drawing/2014/main" id="{7ADDBDC1-805E-9505-2449-6CD35036FA3F}"/>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Solenergi</a:t>
            </a:r>
            <a:endParaRPr lang="en-US" b="1" dirty="0"/>
          </a:p>
        </p:txBody>
      </p:sp>
    </p:spTree>
    <p:extLst>
      <p:ext uri="{BB962C8B-B14F-4D97-AF65-F5344CB8AC3E}">
        <p14:creationId xmlns:p14="http://schemas.microsoft.com/office/powerpoint/2010/main" val="87589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1EB1FF6-C5CA-9F58-F225-83146C3FFE74}"/>
              </a:ext>
            </a:extLst>
          </p:cNvPr>
          <p:cNvSpPr>
            <a:spLocks noGrp="1"/>
          </p:cNvSpPr>
          <p:nvPr>
            <p:ph type="title"/>
          </p:nvPr>
        </p:nvSpPr>
        <p:spPr/>
        <p:txBody>
          <a:bodyPr/>
          <a:lstStyle/>
          <a:p>
            <a:r>
              <a:rPr lang="en-GB" dirty="0"/>
              <a:t>Sammanfattning</a:t>
            </a:r>
          </a:p>
        </p:txBody>
      </p:sp>
      <p:sp>
        <p:nvSpPr>
          <p:cNvPr id="5" name="Segnaposto contenuto 4">
            <a:extLst>
              <a:ext uri="{FF2B5EF4-FFF2-40B4-BE49-F238E27FC236}">
                <a16:creationId xmlns:a16="http://schemas.microsoft.com/office/drawing/2014/main" id="{CBCA397B-1A77-F5AE-5632-5E60152DE354}"/>
              </a:ext>
            </a:extLst>
          </p:cNvPr>
          <p:cNvSpPr>
            <a:spLocks noGrp="1"/>
          </p:cNvSpPr>
          <p:nvPr>
            <p:ph idx="1"/>
          </p:nvPr>
        </p:nvSpPr>
        <p:spPr/>
        <p:txBody>
          <a:bodyPr/>
          <a:lstStyle/>
          <a:p>
            <a:r>
              <a:rPr lang="en-US" dirty="0"/>
              <a:t>Introduktion till förnybara energikällor och effektivitet</a:t>
            </a:r>
          </a:p>
          <a:p>
            <a:r>
              <a:rPr lang="en-US" dirty="0"/>
              <a:t>Solenergi</a:t>
            </a:r>
          </a:p>
          <a:p>
            <a:r>
              <a:rPr lang="en-US" dirty="0"/>
              <a:t>Vindenergi</a:t>
            </a:r>
          </a:p>
          <a:p>
            <a:r>
              <a:rPr lang="en-US" dirty="0"/>
              <a:t>Biomassa till energi</a:t>
            </a:r>
          </a:p>
          <a:p>
            <a:r>
              <a:rPr lang="en-US" dirty="0"/>
              <a:t>Lagring av energi</a:t>
            </a:r>
          </a:p>
          <a:p>
            <a:r>
              <a:rPr lang="en-US" dirty="0"/>
              <a:t>Agrivoltaik</a:t>
            </a:r>
          </a:p>
          <a:p>
            <a:r>
              <a:rPr lang="en-US" dirty="0"/>
              <a:t>Andra RES-baserade lösningar för jordbruk</a:t>
            </a:r>
          </a:p>
          <a:p>
            <a:pPr marL="0" indent="0">
              <a:buNone/>
            </a:pPr>
            <a:endParaRPr lang="en-GB"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681037"/>
            <a:ext cx="10515600" cy="1009651"/>
          </a:xfrm>
        </p:spPr>
        <p:txBody>
          <a:bodyPr/>
          <a:lstStyle/>
          <a:p>
            <a:r>
              <a:rPr lang="en-GB" dirty="0"/>
              <a:t>Hur snabbt försämras solpaneler?</a:t>
            </a:r>
          </a:p>
        </p:txBody>
      </p:sp>
      <p:sp>
        <p:nvSpPr>
          <p:cNvPr id="5" name="Segnaposto contenuto 4"/>
          <p:cNvSpPr>
            <a:spLocks noGrp="1"/>
          </p:cNvSpPr>
          <p:nvPr>
            <p:ph idx="1"/>
          </p:nvPr>
        </p:nvSpPr>
        <p:spPr>
          <a:xfrm>
            <a:off x="838200" y="1825625"/>
            <a:ext cx="10515600" cy="4351338"/>
          </a:xfrm>
        </p:spPr>
        <p:txBody>
          <a:bodyPr>
            <a:normAutofit fontScale="92500" lnSpcReduction="10000"/>
          </a:bodyPr>
          <a:lstStyle/>
          <a:p>
            <a:r>
              <a:rPr lang="en-GB" dirty="0"/>
              <a:t>I genomsnitt försämras solpaneler med 1% varje år. Detta backas upp av solpanelstillverkarens garanti, som garanterar 90% produktion under de första tio åren och 80% år 25 eller 30.</a:t>
            </a:r>
          </a:p>
          <a:p>
            <a:r>
              <a:rPr lang="en-GB" dirty="0"/>
              <a:t>En studie utförd av National Renewable Energy Laboratory (NREL) visar dock en mer exakt bild av nedbrytningen av solpaneler. I studien tittade man på nedbrytningshastigheten för nästan 2 000 solsystem över hela världen i olika klimat och fann att monokristallina paneler tillverkade efter år 2000 försämrades med en hastighet på bara 0,4 % - mindre än hälften av den hastighet på 1 % som används i garantierna.</a:t>
            </a:r>
          </a:p>
          <a:p>
            <a:r>
              <a:rPr lang="en-GB" dirty="0"/>
              <a:t>Solpaneler förlorar visserligen några procent direkt på grund av LID, men försämringen avtar betydligt under återstoden av deras livstid.</a:t>
            </a:r>
          </a:p>
          <a:p>
            <a:endParaRPr lang="en-US" dirty="0"/>
          </a:p>
          <a:p>
            <a:r>
              <a:rPr lang="en-US" dirty="0"/>
              <a:t>LID (Light Induced Degradation) är en förlust av prestanda som uppstår under de allra första timmarna av exponering för solen, med kristallina moduler.</a:t>
            </a:r>
            <a:endParaRPr lang="en-GB" dirty="0"/>
          </a:p>
          <a:p>
            <a:endParaRPr lang="en-GB" dirty="0"/>
          </a:p>
        </p:txBody>
      </p:sp>
      <p:sp>
        <p:nvSpPr>
          <p:cNvPr id="2" name="Segnaposto piè di pagina 3">
            <a:extLst>
              <a:ext uri="{FF2B5EF4-FFF2-40B4-BE49-F238E27FC236}">
                <a16:creationId xmlns:a16="http://schemas.microsoft.com/office/drawing/2014/main" id="{80788DB3-CEAE-7DD4-4052-4AFA3E2E2A1B}"/>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Solenergi</a:t>
            </a:r>
            <a:endParaRPr lang="en-US" dirty="0"/>
          </a:p>
        </p:txBody>
      </p:sp>
      <p:sp>
        <p:nvSpPr>
          <p:cNvPr id="6" name="Rettangolo 5"/>
          <p:cNvSpPr/>
          <p:nvPr/>
        </p:nvSpPr>
        <p:spPr>
          <a:xfrm>
            <a:off x="190500" y="6004123"/>
            <a:ext cx="8051800" cy="307777"/>
          </a:xfrm>
          <a:prstGeom prst="rect">
            <a:avLst/>
          </a:prstGeom>
        </p:spPr>
        <p:txBody>
          <a:bodyPr wrap="square">
            <a:spAutoFit/>
          </a:bodyPr>
          <a:lstStyle/>
          <a:p>
            <a:r>
              <a:rPr lang="en-GB" sz="1400" dirty="0"/>
              <a:t>NREL - Nedbrytningshastigheter för fotovoltaik - en analytisk genomgång </a:t>
            </a:r>
          </a:p>
        </p:txBody>
      </p:sp>
    </p:spTree>
    <p:extLst>
      <p:ext uri="{BB962C8B-B14F-4D97-AF65-F5344CB8AC3E}">
        <p14:creationId xmlns:p14="http://schemas.microsoft.com/office/powerpoint/2010/main" val="267051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027"/>
          <p:cNvSpPr>
            <a:spLocks noChangeArrowheads="1"/>
          </p:cNvSpPr>
          <p:nvPr/>
        </p:nvSpPr>
        <p:spPr bwMode="auto">
          <a:xfrm>
            <a:off x="1580903" y="1812683"/>
            <a:ext cx="3365025" cy="60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it-IT" altLang="en-US" sz="1662" dirty="0" err="1">
                <a:latin typeface="Arial" panose="020B0604020202020204" pitchFamily="34" charset="0"/>
                <a:cs typeface="Times New Roman" panose="02020603050405020304" pitchFamily="18" charset="0"/>
              </a:rPr>
              <a:t>Elementär </a:t>
            </a:r>
            <a:r>
              <a:rPr lang="it-IT" altLang="en-US" sz="1662" dirty="0">
                <a:latin typeface="Arial" panose="020B0604020202020204" pitchFamily="34" charset="0"/>
                <a:cs typeface="Times New Roman" panose="02020603050405020304" pitchFamily="18" charset="0"/>
              </a:rPr>
              <a:t>enhet för PV-panelen:</a:t>
            </a:r>
          </a:p>
          <a:p>
            <a:pPr algn="ctr"/>
            <a:r>
              <a:rPr lang="it-IT" altLang="en-US" sz="1662" b="1" u="sng" dirty="0">
                <a:latin typeface="Arial" panose="020B0604020202020204" pitchFamily="34" charset="0"/>
                <a:cs typeface="Times New Roman" panose="02020603050405020304" pitchFamily="18" charset="0"/>
              </a:rPr>
              <a:t>PV-cell</a:t>
            </a:r>
          </a:p>
        </p:txBody>
      </p:sp>
      <p:sp>
        <p:nvSpPr>
          <p:cNvPr id="23556" name="Rectangle 1028"/>
          <p:cNvSpPr>
            <a:spLocks noChangeArrowheads="1"/>
          </p:cNvSpPr>
          <p:nvPr/>
        </p:nvSpPr>
        <p:spPr bwMode="auto">
          <a:xfrm>
            <a:off x="5140565" y="1742344"/>
            <a:ext cx="2481898" cy="85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i="1" dirty="0" err="1">
                <a:latin typeface="Arial" panose="020B0604020202020204" pitchFamily="34" charset="0"/>
                <a:cs typeface="Times New Roman" panose="02020603050405020304" pitchFamily="18" charset="0"/>
              </a:rPr>
              <a:t>Ytarea </a:t>
            </a:r>
            <a:r>
              <a:rPr lang="it-IT" altLang="en-US" sz="1662" i="1" dirty="0">
                <a:latin typeface="Arial" panose="020B0604020202020204" pitchFamily="34" charset="0"/>
                <a:cs typeface="Times New Roman" panose="02020603050405020304" pitchFamily="18" charset="0"/>
              </a:rPr>
              <a:t>= 100 cm</a:t>
            </a:r>
            <a:r>
              <a:rPr lang="it-IT" altLang="en-US" sz="1662" i="1" baseline="30000" dirty="0">
                <a:latin typeface="Arial" panose="020B0604020202020204" pitchFamily="34" charset="0"/>
                <a:cs typeface="Times New Roman" panose="02020603050405020304" pitchFamily="18" charset="0"/>
              </a:rPr>
              <a:t>2 </a:t>
            </a:r>
          </a:p>
          <a:p>
            <a:r>
              <a:rPr lang="it-IT" altLang="en-US" sz="1662" i="1" dirty="0">
                <a:latin typeface="Arial" panose="020B0604020202020204" pitchFamily="34" charset="0"/>
                <a:cs typeface="Times New Roman" panose="02020603050405020304" pitchFamily="18" charset="0"/>
              </a:rPr>
              <a:t>Öppen krets V = </a:t>
            </a:r>
            <a:r>
              <a:rPr lang="it-IT" altLang="en-US" sz="1662" dirty="0">
                <a:latin typeface="Arial" panose="020B0604020202020204" pitchFamily="34" charset="0"/>
                <a:cs typeface="Times New Roman" panose="02020603050405020304" pitchFamily="18" charset="0"/>
              </a:rPr>
              <a:t>0,6 V</a:t>
            </a:r>
          </a:p>
          <a:p>
            <a:r>
              <a:rPr lang="it-IT" altLang="en-US" sz="1662" i="1" dirty="0" err="1">
                <a:latin typeface="Arial" panose="020B0604020202020204" pitchFamily="34" charset="0"/>
                <a:cs typeface="Times New Roman" panose="02020603050405020304" pitchFamily="18" charset="0"/>
              </a:rPr>
              <a:t>Effekt </a:t>
            </a:r>
            <a:r>
              <a:rPr lang="it-IT" altLang="en-US" sz="1662" i="1" dirty="0">
                <a:latin typeface="Arial" panose="020B0604020202020204" pitchFamily="34" charset="0"/>
                <a:cs typeface="Times New Roman" panose="02020603050405020304" pitchFamily="18" charset="0"/>
              </a:rPr>
              <a:t>= 1 ~ 2 W </a:t>
            </a:r>
          </a:p>
        </p:txBody>
      </p:sp>
      <p:sp>
        <p:nvSpPr>
          <p:cNvPr id="23557" name="AutoShape 1029"/>
          <p:cNvSpPr>
            <a:spLocks/>
          </p:cNvSpPr>
          <p:nvPr/>
        </p:nvSpPr>
        <p:spPr bwMode="auto">
          <a:xfrm>
            <a:off x="4980843" y="1812682"/>
            <a:ext cx="152400" cy="703385"/>
          </a:xfrm>
          <a:prstGeom prst="leftBrace">
            <a:avLst>
              <a:gd name="adj1" fmla="val 38462"/>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sz="2954"/>
          </a:p>
        </p:txBody>
      </p:sp>
      <p:sp>
        <p:nvSpPr>
          <p:cNvPr id="23558" name="Rectangle 1030"/>
          <p:cNvSpPr>
            <a:spLocks noChangeArrowheads="1"/>
          </p:cNvSpPr>
          <p:nvPr/>
        </p:nvSpPr>
        <p:spPr bwMode="auto">
          <a:xfrm>
            <a:off x="8459827" y="1672004"/>
            <a:ext cx="1489510" cy="103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457200" indent="-457200">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b="1" dirty="0" err="1">
                <a:latin typeface="Arial" panose="020B0604020202020204" pitchFamily="34" charset="0"/>
                <a:cs typeface="Times New Roman" panose="02020603050405020304" pitchFamily="18" charset="0"/>
              </a:rPr>
              <a:t>Förluster</a:t>
            </a:r>
            <a:endParaRPr lang="it-IT" altLang="en-US" sz="1662" b="1" dirty="0">
              <a:latin typeface="Arial" panose="020B0604020202020204" pitchFamily="34" charset="0"/>
              <a:cs typeface="Times New Roman" panose="02020603050405020304" pitchFamily="18" charset="0"/>
            </a:endParaRPr>
          </a:p>
          <a:p>
            <a:pPr>
              <a:buFontTx/>
              <a:buAutoNum type="arabicPeriod"/>
            </a:pPr>
            <a:r>
              <a:rPr lang="it-IT" altLang="en-US" sz="1477" dirty="0">
                <a:latin typeface="Arial" panose="020B0604020202020204" pitchFamily="34" charset="0"/>
                <a:cs typeface="Times New Roman" panose="02020603050405020304" pitchFamily="18" charset="0"/>
              </a:rPr>
              <a:t>Omslag</a:t>
            </a:r>
          </a:p>
          <a:p>
            <a:pPr>
              <a:buFontTx/>
              <a:buAutoNum type="arabicPeriod"/>
            </a:pPr>
            <a:r>
              <a:rPr lang="it-IT" altLang="en-US" sz="1477" dirty="0" err="1">
                <a:latin typeface="Arial" panose="020B0604020202020204" pitchFamily="34" charset="0"/>
                <a:cs typeface="Times New Roman" panose="02020603050405020304" pitchFamily="18" charset="0"/>
              </a:rPr>
              <a:t>Reflektion</a:t>
            </a:r>
            <a:endParaRPr lang="it-IT" altLang="en-US" sz="1477" dirty="0">
              <a:latin typeface="Arial" panose="020B0604020202020204" pitchFamily="34" charset="0"/>
              <a:cs typeface="Times New Roman" panose="02020603050405020304" pitchFamily="18" charset="0"/>
            </a:endParaRPr>
          </a:p>
          <a:p>
            <a:pPr>
              <a:buFontTx/>
              <a:buAutoNum type="arabicPeriod"/>
            </a:pPr>
            <a:r>
              <a:rPr lang="it-IT" altLang="en-US" sz="1477" dirty="0" err="1">
                <a:latin typeface="Arial" panose="020B0604020202020204" pitchFamily="34" charset="0"/>
                <a:cs typeface="Times New Roman" panose="02020603050405020304" pitchFamily="18" charset="0"/>
              </a:rPr>
              <a:t>Uppvärmning</a:t>
            </a:r>
            <a:endParaRPr lang="it-IT" altLang="en-US" sz="1477" dirty="0">
              <a:latin typeface="Arial" panose="020B0604020202020204" pitchFamily="34" charset="0"/>
              <a:cs typeface="Times New Roman" panose="02020603050405020304" pitchFamily="18" charset="0"/>
            </a:endParaRPr>
          </a:p>
        </p:txBody>
      </p:sp>
      <p:sp>
        <p:nvSpPr>
          <p:cNvPr id="23559" name="Rectangle 1031"/>
          <p:cNvSpPr>
            <a:spLocks noChangeArrowheads="1"/>
          </p:cNvSpPr>
          <p:nvPr/>
        </p:nvSpPr>
        <p:spPr bwMode="auto">
          <a:xfrm>
            <a:off x="1634987" y="2727083"/>
            <a:ext cx="2198039"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dirty="0">
                <a:latin typeface="Arial" panose="020B0604020202020204" pitchFamily="34" charset="0"/>
                <a:cs typeface="Times New Roman" panose="02020603050405020304" pitchFamily="18" charset="0"/>
              </a:rPr>
              <a:t>Fler </a:t>
            </a:r>
            <a:r>
              <a:rPr lang="it-IT" altLang="en-US" sz="1662" dirty="0" err="1">
                <a:latin typeface="Arial" panose="020B0604020202020204" pitchFamily="34" charset="0"/>
                <a:cs typeface="Times New Roman" panose="02020603050405020304" pitchFamily="18" charset="0"/>
              </a:rPr>
              <a:t>celler</a:t>
            </a:r>
            <a:r>
              <a:rPr lang="it-IT" altLang="en-US" sz="1662" dirty="0">
                <a:latin typeface="Arial" panose="020B0604020202020204" pitchFamily="34" charset="0"/>
                <a:cs typeface="Times New Roman" panose="02020603050405020304" pitchFamily="18" charset="0"/>
              </a:rPr>
              <a:t>: </a:t>
            </a:r>
            <a:r>
              <a:rPr lang="it-IT" altLang="en-US" sz="1662" b="1" i="1" u="sng" dirty="0" err="1">
                <a:latin typeface="Arial" panose="020B0604020202020204" pitchFamily="34" charset="0"/>
                <a:cs typeface="Times New Roman" panose="02020603050405020304" pitchFamily="18" charset="0"/>
              </a:rPr>
              <a:t>moduler</a:t>
            </a:r>
            <a:endParaRPr lang="it-IT" altLang="en-US" sz="1662" dirty="0">
              <a:latin typeface="Arial" panose="020B0604020202020204" pitchFamily="34" charset="0"/>
              <a:cs typeface="Times New Roman" panose="02020603050405020304" pitchFamily="18" charset="0"/>
            </a:endParaRPr>
          </a:p>
        </p:txBody>
      </p:sp>
      <p:sp>
        <p:nvSpPr>
          <p:cNvPr id="23560" name="Rectangle 1032"/>
          <p:cNvSpPr>
            <a:spLocks noChangeArrowheads="1"/>
          </p:cNvSpPr>
          <p:nvPr/>
        </p:nvSpPr>
        <p:spPr bwMode="auto">
          <a:xfrm>
            <a:off x="4375356" y="2727083"/>
            <a:ext cx="2236511"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dirty="0">
                <a:latin typeface="Arial" panose="020B0604020202020204" pitchFamily="34" charset="0"/>
                <a:cs typeface="Times New Roman" panose="02020603050405020304" pitchFamily="18" charset="0"/>
              </a:rPr>
              <a:t>Fler </a:t>
            </a:r>
            <a:r>
              <a:rPr lang="it-IT" altLang="en-US" sz="1662" dirty="0" err="1">
                <a:latin typeface="Arial" panose="020B0604020202020204" pitchFamily="34" charset="0"/>
                <a:cs typeface="Times New Roman" panose="02020603050405020304" pitchFamily="18" charset="0"/>
              </a:rPr>
              <a:t>moduler</a:t>
            </a:r>
            <a:r>
              <a:rPr lang="it-IT" altLang="en-US" sz="1662" dirty="0">
                <a:latin typeface="Arial" panose="020B0604020202020204" pitchFamily="34" charset="0"/>
                <a:cs typeface="Times New Roman" panose="02020603050405020304" pitchFamily="18" charset="0"/>
              </a:rPr>
              <a:t>: array </a:t>
            </a:r>
          </a:p>
        </p:txBody>
      </p:sp>
      <p:sp>
        <p:nvSpPr>
          <p:cNvPr id="23561" name="AutoShape 1033"/>
          <p:cNvSpPr>
            <a:spLocks noChangeArrowheads="1"/>
          </p:cNvSpPr>
          <p:nvPr/>
        </p:nvSpPr>
        <p:spPr bwMode="auto">
          <a:xfrm>
            <a:off x="3059723" y="2445727"/>
            <a:ext cx="533400" cy="281354"/>
          </a:xfrm>
          <a:prstGeom prst="downArrow">
            <a:avLst>
              <a:gd name="adj1" fmla="val 50000"/>
              <a:gd name="adj2" fmla="val 25000"/>
            </a:avLst>
          </a:prstGeom>
          <a:solidFill>
            <a:schemeClr val="accent1"/>
          </a:solidFill>
          <a:ln w="12700">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sz="2954"/>
          </a:p>
        </p:txBody>
      </p:sp>
      <p:sp>
        <p:nvSpPr>
          <p:cNvPr id="23562" name="AutoShape 1034"/>
          <p:cNvSpPr>
            <a:spLocks noChangeArrowheads="1"/>
          </p:cNvSpPr>
          <p:nvPr/>
        </p:nvSpPr>
        <p:spPr bwMode="auto">
          <a:xfrm>
            <a:off x="3968995" y="2727082"/>
            <a:ext cx="415436" cy="318583"/>
          </a:xfrm>
          <a:prstGeom prst="rightArrow">
            <a:avLst>
              <a:gd name="adj1" fmla="val 50000"/>
              <a:gd name="adj2" fmla="val 27083"/>
            </a:avLst>
          </a:prstGeom>
          <a:solidFill>
            <a:schemeClr val="accent1"/>
          </a:solidFill>
          <a:ln w="12700">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sz="2954"/>
          </a:p>
        </p:txBody>
      </p:sp>
      <p:pic>
        <p:nvPicPr>
          <p:cNvPr id="23563" name="Picture 1035" descr="cell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061" y="3219451"/>
            <a:ext cx="6324600" cy="274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AutoShape 1036"/>
          <p:cNvSpPr>
            <a:spLocks noChangeArrowheads="1"/>
          </p:cNvSpPr>
          <p:nvPr/>
        </p:nvSpPr>
        <p:spPr bwMode="auto">
          <a:xfrm>
            <a:off x="6635834" y="2797420"/>
            <a:ext cx="457200" cy="281354"/>
          </a:xfrm>
          <a:prstGeom prst="rightArrow">
            <a:avLst>
              <a:gd name="adj1" fmla="val 50000"/>
              <a:gd name="adj2" fmla="val 40625"/>
            </a:avLst>
          </a:prstGeom>
          <a:solidFill>
            <a:schemeClr val="accent1"/>
          </a:solidFill>
          <a:ln w="12700">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sz="2954"/>
          </a:p>
        </p:txBody>
      </p:sp>
      <p:sp>
        <p:nvSpPr>
          <p:cNvPr id="23565" name="Rectangle 1037"/>
          <p:cNvSpPr>
            <a:spLocks noChangeArrowheads="1"/>
          </p:cNvSpPr>
          <p:nvPr/>
        </p:nvSpPr>
        <p:spPr bwMode="auto">
          <a:xfrm>
            <a:off x="7119297" y="2764312"/>
            <a:ext cx="2909771"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dirty="0">
                <a:latin typeface="Arial" panose="020B0604020202020204" pitchFamily="34" charset="0"/>
                <a:cs typeface="Times New Roman" panose="02020603050405020304" pitchFamily="18" charset="0"/>
              </a:rPr>
              <a:t>Generering av </a:t>
            </a:r>
            <a:r>
              <a:rPr lang="it-IT" altLang="en-US" sz="1662" b="1" u="sng" dirty="0" err="1">
                <a:latin typeface="Arial" panose="020B0604020202020204" pitchFamily="34" charset="0"/>
                <a:cs typeface="Times New Roman" panose="02020603050405020304" pitchFamily="18" charset="0"/>
              </a:rPr>
              <a:t>likström</a:t>
            </a:r>
            <a:endParaRPr lang="it-IT" altLang="en-US" sz="1662" b="1" u="sng" dirty="0">
              <a:latin typeface="Arial" panose="020B0604020202020204" pitchFamily="34" charset="0"/>
              <a:cs typeface="Times New Roman" panose="02020603050405020304" pitchFamily="18" charset="0"/>
            </a:endParaRPr>
          </a:p>
        </p:txBody>
      </p:sp>
      <p:sp>
        <p:nvSpPr>
          <p:cNvPr id="23566" name="AutoShape 1038"/>
          <p:cNvSpPr>
            <a:spLocks noChangeArrowheads="1"/>
          </p:cNvSpPr>
          <p:nvPr/>
        </p:nvSpPr>
        <p:spPr bwMode="auto">
          <a:xfrm>
            <a:off x="8909538" y="3288323"/>
            <a:ext cx="533400" cy="562708"/>
          </a:xfrm>
          <a:prstGeom prst="downArrow">
            <a:avLst>
              <a:gd name="adj1" fmla="val 50000"/>
              <a:gd name="adj2" fmla="val 26374"/>
            </a:avLst>
          </a:prstGeom>
          <a:solidFill>
            <a:schemeClr val="accent1"/>
          </a:solidFill>
          <a:ln w="12700">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sz="2954"/>
          </a:p>
        </p:txBody>
      </p:sp>
      <p:sp>
        <p:nvSpPr>
          <p:cNvPr id="23567" name="Rectangle 1039"/>
          <p:cNvSpPr>
            <a:spLocks noChangeArrowheads="1"/>
          </p:cNvSpPr>
          <p:nvPr/>
        </p:nvSpPr>
        <p:spPr bwMode="auto">
          <a:xfrm>
            <a:off x="8023599" y="3993174"/>
            <a:ext cx="2326412" cy="11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i="1" dirty="0" err="1">
                <a:latin typeface="Arial" panose="020B0604020202020204" pitchFamily="34" charset="0"/>
                <a:cs typeface="Times New Roman" panose="02020603050405020304" pitchFamily="18" charset="0"/>
              </a:rPr>
              <a:t>Det är ofta nödvändigt </a:t>
            </a:r>
            <a:r>
              <a:rPr lang="it-IT" altLang="en-US" sz="1662" i="1" dirty="0">
                <a:latin typeface="Arial" panose="020B0604020202020204" pitchFamily="34" charset="0"/>
                <a:cs typeface="Times New Roman" panose="02020603050405020304" pitchFamily="18" charset="0"/>
              </a:rPr>
              <a:t>att </a:t>
            </a:r>
            <a:r>
              <a:rPr lang="it-IT" altLang="en-US" sz="1662" i="1" dirty="0" err="1">
                <a:latin typeface="Arial" panose="020B0604020202020204" pitchFamily="34" charset="0"/>
                <a:cs typeface="Times New Roman" panose="02020603050405020304" pitchFamily="18" charset="0"/>
              </a:rPr>
              <a:t>omvandla den till växelström genom </a:t>
            </a:r>
            <a:r>
              <a:rPr lang="it-IT" altLang="en-US" sz="1662" i="1" dirty="0">
                <a:latin typeface="Arial" panose="020B0604020202020204" pitchFamily="34" charset="0"/>
                <a:cs typeface="Times New Roman" panose="02020603050405020304" pitchFamily="18" charset="0"/>
              </a:rPr>
              <a:t>en </a:t>
            </a:r>
            <a:r>
              <a:rPr lang="it-IT" altLang="en-US" sz="1662" i="1" dirty="0" err="1">
                <a:latin typeface="Arial" panose="020B0604020202020204" pitchFamily="34" charset="0"/>
                <a:cs typeface="Times New Roman" panose="02020603050405020304" pitchFamily="18" charset="0"/>
              </a:rPr>
              <a:t>enhet </a:t>
            </a:r>
            <a:r>
              <a:rPr lang="it-IT" altLang="en-US" sz="1662" dirty="0">
                <a:latin typeface="Arial" panose="020B0604020202020204" pitchFamily="34" charset="0"/>
                <a:cs typeface="Times New Roman" panose="02020603050405020304" pitchFamily="18" charset="0"/>
              </a:rPr>
              <a:t>(</a:t>
            </a:r>
            <a:r>
              <a:rPr lang="it-IT" altLang="en-US" sz="1662" b="1" u="sng" dirty="0">
                <a:latin typeface="Arial" panose="020B0604020202020204" pitchFamily="34" charset="0"/>
                <a:cs typeface="Times New Roman" panose="02020603050405020304" pitchFamily="18" charset="0"/>
              </a:rPr>
              <a:t>växelriktare</a:t>
            </a:r>
            <a:r>
              <a:rPr lang="it-IT" altLang="en-US" sz="1662" dirty="0">
                <a:latin typeface="Arial" panose="020B0604020202020204" pitchFamily="34" charset="0"/>
                <a:cs typeface="Times New Roman" panose="02020603050405020304" pitchFamily="18" charset="0"/>
              </a:rPr>
              <a:t>)</a:t>
            </a:r>
          </a:p>
        </p:txBody>
      </p:sp>
      <p:sp>
        <p:nvSpPr>
          <p:cNvPr id="4" name="Titolo 3"/>
          <p:cNvSpPr>
            <a:spLocks noGrp="1"/>
          </p:cNvSpPr>
          <p:nvPr>
            <p:ph type="title"/>
          </p:nvPr>
        </p:nvSpPr>
        <p:spPr/>
        <p:txBody>
          <a:bodyPr/>
          <a:lstStyle/>
          <a:p>
            <a:r>
              <a:rPr lang="en-GB" dirty="0"/>
              <a:t>Celler och PV-paneler</a:t>
            </a:r>
          </a:p>
        </p:txBody>
      </p:sp>
      <p:sp>
        <p:nvSpPr>
          <p:cNvPr id="5" name="Segnaposto piè di pagina 3">
            <a:extLst>
              <a:ext uri="{FF2B5EF4-FFF2-40B4-BE49-F238E27FC236}">
                <a16:creationId xmlns:a16="http://schemas.microsoft.com/office/drawing/2014/main" id="{0D38ED42-BA7B-78A9-3DD3-F258B526AF6A}"/>
              </a:ext>
            </a:extLst>
          </p:cNvPr>
          <p:cNvSpPr txBox="1">
            <a:spLocks/>
          </p:cNvSpPr>
          <p:nvPr/>
        </p:nvSpPr>
        <p:spPr>
          <a:xfrm>
            <a:off x="838200" y="6238876"/>
            <a:ext cx="9982200" cy="60007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Modul: </a:t>
            </a:r>
            <a:r>
              <a:rPr lang="en-US" sz="1200" dirty="0" err="1"/>
              <a:t>Hållbart</a:t>
            </a:r>
            <a:r>
              <a:rPr lang="en-US" sz="1200" dirty="0"/>
              <a:t> </a:t>
            </a:r>
            <a:r>
              <a:rPr lang="en-US" sz="1200" dirty="0" err="1"/>
              <a:t>jordbruk</a:t>
            </a:r>
            <a:r>
              <a:rPr lang="en-US" sz="1200" dirty="0"/>
              <a:t>, </a:t>
            </a:r>
            <a:r>
              <a:rPr lang="en-US" sz="1200" dirty="0" err="1"/>
              <a:t>förvaltning</a:t>
            </a:r>
            <a:r>
              <a:rPr lang="en-US" sz="1200" dirty="0"/>
              <a:t> av </a:t>
            </a:r>
            <a:r>
              <a:rPr lang="en-US" sz="1200" dirty="0" err="1"/>
              <a:t>naturresurser</a:t>
            </a:r>
            <a:r>
              <a:rPr lang="en-US" sz="1200" dirty="0"/>
              <a:t> </a:t>
            </a:r>
            <a:r>
              <a:rPr lang="en-US" sz="1200" dirty="0" err="1"/>
              <a:t>och</a:t>
            </a:r>
            <a:r>
              <a:rPr lang="en-US" sz="1200" dirty="0"/>
              <a:t> </a:t>
            </a:r>
            <a:r>
              <a:rPr lang="en-US" sz="1200" dirty="0" err="1"/>
              <a:t>klimatåtgärder</a:t>
            </a:r>
            <a:r>
              <a:rPr lang="en-US" sz="1200" dirty="0"/>
              <a:t> </a:t>
            </a:r>
            <a:r>
              <a:rPr lang="en-US" sz="1200" dirty="0" err="1"/>
              <a:t>Ämne</a:t>
            </a:r>
            <a:r>
              <a:rPr lang="en-US" sz="1200" dirty="0"/>
              <a:t>: </a:t>
            </a:r>
            <a:r>
              <a:rPr lang="en-US" sz="1200" dirty="0" err="1"/>
              <a:t>Förnybar</a:t>
            </a:r>
            <a:r>
              <a:rPr lang="en-US" sz="1200" dirty="0"/>
              <a:t> </a:t>
            </a:r>
            <a:r>
              <a:rPr lang="en-US" sz="1200" dirty="0" err="1"/>
              <a:t>energi</a:t>
            </a:r>
            <a:r>
              <a:rPr lang="en-US" sz="1200" dirty="0"/>
              <a:t> </a:t>
            </a:r>
            <a:r>
              <a:rPr lang="en-US" sz="1200" dirty="0" err="1"/>
              <a:t>och</a:t>
            </a:r>
            <a:r>
              <a:rPr lang="en-US" sz="1200" dirty="0"/>
              <a:t> </a:t>
            </a:r>
            <a:r>
              <a:rPr lang="en-US" sz="1200" dirty="0" err="1"/>
              <a:t>dess</a:t>
            </a:r>
            <a:r>
              <a:rPr lang="en-US" sz="1200" dirty="0"/>
              <a:t> </a:t>
            </a:r>
            <a:r>
              <a:rPr lang="en-US" sz="1200" dirty="0" err="1"/>
              <a:t>tillämpning</a:t>
            </a:r>
            <a:r>
              <a:rPr lang="en-US" sz="1200" dirty="0"/>
              <a:t> </a:t>
            </a:r>
            <a:r>
              <a:rPr lang="en-US" sz="1200" dirty="0" err="1"/>
              <a:t>som</a:t>
            </a:r>
            <a:r>
              <a:rPr lang="en-US" sz="1200" dirty="0"/>
              <a:t> </a:t>
            </a:r>
            <a:r>
              <a:rPr lang="en-US" sz="1200" dirty="0" err="1"/>
              <a:t>grön</a:t>
            </a:r>
            <a:r>
              <a:rPr lang="en-US" sz="1200" dirty="0"/>
              <a:t> </a:t>
            </a:r>
            <a:r>
              <a:rPr lang="en-US" sz="1200" dirty="0" err="1"/>
              <a:t>energikälla</a:t>
            </a:r>
            <a:r>
              <a:rPr lang="en-US" sz="1200" dirty="0"/>
              <a:t> </a:t>
            </a:r>
            <a:r>
              <a:rPr lang="en-US" sz="1200" dirty="0" err="1"/>
              <a:t>inom</a:t>
            </a:r>
            <a:r>
              <a:rPr lang="en-US" sz="1200" dirty="0"/>
              <a:t> </a:t>
            </a:r>
            <a:r>
              <a:rPr lang="en-US" sz="1200" dirty="0" err="1"/>
              <a:t>jordbruket</a:t>
            </a:r>
            <a:r>
              <a:rPr lang="en-US" sz="1200" dirty="0"/>
              <a:t> - </a:t>
            </a:r>
            <a:r>
              <a:rPr lang="en-US" sz="1200" dirty="0" err="1"/>
              <a:t>Delämne</a:t>
            </a:r>
            <a:r>
              <a:rPr lang="en-US" sz="1200" dirty="0"/>
              <a:t>: </a:t>
            </a:r>
            <a:r>
              <a:rPr lang="en-US" sz="1200" b="1" dirty="0" err="1"/>
              <a:t>Solenergi</a:t>
            </a:r>
            <a:endParaRPr lang="en-US" sz="1200" b="1" dirty="0"/>
          </a:p>
        </p:txBody>
      </p:sp>
    </p:spTree>
    <p:extLst>
      <p:ext uri="{BB962C8B-B14F-4D97-AF65-F5344CB8AC3E}">
        <p14:creationId xmlns:p14="http://schemas.microsoft.com/office/powerpoint/2010/main" val="3209868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p:cNvGrpSpPr/>
          <p:nvPr/>
        </p:nvGrpSpPr>
        <p:grpSpPr>
          <a:xfrm>
            <a:off x="1642582" y="3857585"/>
            <a:ext cx="8906836" cy="2193474"/>
            <a:chOff x="128464" y="3645024"/>
            <a:chExt cx="9649072" cy="2376264"/>
          </a:xfrm>
        </p:grpSpPr>
        <p:sp>
          <p:nvSpPr>
            <p:cNvPr id="8" name="Rettangolo 7"/>
            <p:cNvSpPr/>
            <p:nvPr/>
          </p:nvSpPr>
          <p:spPr bwMode="auto">
            <a:xfrm>
              <a:off x="6729413" y="4857750"/>
              <a:ext cx="1233488" cy="657225"/>
            </a:xfrm>
            <a:prstGeom prst="rect">
              <a:avLst/>
            </a:prstGeom>
            <a:solidFill>
              <a:srgbClr val="CCECFF"/>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defTabSz="844083"/>
              <a:endParaRPr lang="en-GB" sz="1477"/>
            </a:p>
          </p:txBody>
        </p:sp>
        <p:pic>
          <p:nvPicPr>
            <p:cNvPr id="7" name="Immagine 6"/>
            <p:cNvPicPr>
              <a:picLocks noChangeAspect="1"/>
            </p:cNvPicPr>
            <p:nvPr/>
          </p:nvPicPr>
          <p:blipFill rotWithShape="1">
            <a:blip r:embed="rId3">
              <a:clrChange>
                <a:clrFrom>
                  <a:srgbClr val="FFFFFF"/>
                </a:clrFrom>
                <a:clrTo>
                  <a:srgbClr val="FFFFFF">
                    <a:alpha val="0"/>
                  </a:srgbClr>
                </a:clrTo>
              </a:clrChange>
            </a:blip>
            <a:srcRect l="12920" t="37203" r="12920" b="30313"/>
            <a:stretch/>
          </p:blipFill>
          <p:spPr>
            <a:xfrm>
              <a:off x="128464" y="3645024"/>
              <a:ext cx="9649072" cy="2376264"/>
            </a:xfrm>
            <a:prstGeom prst="rect">
              <a:avLst/>
            </a:prstGeom>
          </p:spPr>
        </p:pic>
      </p:grpSp>
      <p:sp>
        <p:nvSpPr>
          <p:cNvPr id="4" name="Titolo 3"/>
          <p:cNvSpPr>
            <a:spLocks noGrp="1"/>
          </p:cNvSpPr>
          <p:nvPr>
            <p:ph type="title"/>
          </p:nvPr>
        </p:nvSpPr>
        <p:spPr>
          <a:xfrm>
            <a:off x="838200" y="812800"/>
            <a:ext cx="10515600" cy="877888"/>
          </a:xfrm>
        </p:spPr>
        <p:txBody>
          <a:bodyPr/>
          <a:lstStyle/>
          <a:p>
            <a:r>
              <a:rPr lang="en-GB" dirty="0"/>
              <a:t>Anslutning till elnätet: växelriktare</a:t>
            </a:r>
          </a:p>
        </p:txBody>
      </p:sp>
      <p:sp>
        <p:nvSpPr>
          <p:cNvPr id="5" name="Segnaposto testo 4"/>
          <p:cNvSpPr>
            <a:spLocks noGrp="1"/>
          </p:cNvSpPr>
          <p:nvPr>
            <p:ph sz="half" idx="1"/>
          </p:nvPr>
        </p:nvSpPr>
        <p:spPr>
          <a:xfrm>
            <a:off x="838200" y="1825625"/>
            <a:ext cx="5181600" cy="4351338"/>
          </a:xfrm>
        </p:spPr>
        <p:txBody>
          <a:bodyPr/>
          <a:lstStyle/>
          <a:p>
            <a:r>
              <a:rPr lang="en-GB" sz="2400" dirty="0"/>
              <a:t>En inverterare är en elektrisk krets som kan omvandla likström till växelström och samtidigt reglera signalens spänning, ström och frekvens. </a:t>
            </a:r>
          </a:p>
          <a:p>
            <a:endParaRPr lang="en-GB" sz="2400" dirty="0"/>
          </a:p>
        </p:txBody>
      </p:sp>
      <p:sp>
        <p:nvSpPr>
          <p:cNvPr id="6" name="Segnaposto contenuto 5"/>
          <p:cNvSpPr>
            <a:spLocks noGrp="1"/>
          </p:cNvSpPr>
          <p:nvPr>
            <p:ph sz="half" idx="2"/>
          </p:nvPr>
        </p:nvSpPr>
        <p:spPr>
          <a:xfrm>
            <a:off x="6172200" y="1825625"/>
            <a:ext cx="5181600" cy="3151399"/>
          </a:xfrm>
        </p:spPr>
        <p:txBody>
          <a:bodyPr>
            <a:normAutofit/>
          </a:bodyPr>
          <a:lstStyle/>
          <a:p>
            <a:r>
              <a:rPr lang="en-GB" sz="2400" dirty="0"/>
              <a:t>För att ansluta till elnätet eller till hushållsapparater krävs en växelriktare, eftersom solpaneler ger likström (oftast 12 V) medan elnätet och hushållsapparater använder växelström (oftast 220 V~230/50 Hz eller 120 V/60 Hz).</a:t>
            </a:r>
          </a:p>
          <a:p>
            <a:endParaRPr lang="en-GB" sz="2400" dirty="0"/>
          </a:p>
        </p:txBody>
      </p:sp>
      <p:sp>
        <p:nvSpPr>
          <p:cNvPr id="3" name="Segnaposto piè di pagina 3">
            <a:extLst>
              <a:ext uri="{FF2B5EF4-FFF2-40B4-BE49-F238E27FC236}">
                <a16:creationId xmlns:a16="http://schemas.microsoft.com/office/drawing/2014/main" id="{9AB335FD-7DD7-A6FD-EC5F-9EF8682B97DE}"/>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Solenergi</a:t>
            </a:r>
            <a:endParaRPr lang="en-US" dirty="0"/>
          </a:p>
        </p:txBody>
      </p:sp>
    </p:spTree>
    <p:extLst>
      <p:ext uri="{BB962C8B-B14F-4D97-AF65-F5344CB8AC3E}">
        <p14:creationId xmlns:p14="http://schemas.microsoft.com/office/powerpoint/2010/main" val="1412369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Elektriska vågformer</a:t>
            </a:r>
          </a:p>
        </p:txBody>
      </p:sp>
      <p:sp>
        <p:nvSpPr>
          <p:cNvPr id="3" name="Segnaposto testo 2"/>
          <p:cNvSpPr>
            <a:spLocks noGrp="1"/>
          </p:cNvSpPr>
          <p:nvPr>
            <p:ph idx="1"/>
          </p:nvPr>
        </p:nvSpPr>
        <p:spPr>
          <a:xfrm>
            <a:off x="811244" y="1521628"/>
            <a:ext cx="4699000" cy="2501793"/>
          </a:xfrm>
        </p:spPr>
        <p:txBody>
          <a:bodyPr>
            <a:normAutofit/>
          </a:bodyPr>
          <a:lstStyle/>
          <a:p>
            <a:r>
              <a:rPr lang="en-US" dirty="0"/>
              <a:t>Ström från en solcellspanel är vanligtvis 12 V likström. </a:t>
            </a:r>
          </a:p>
          <a:p>
            <a:r>
              <a:rPr lang="en-US" dirty="0"/>
              <a:t>Olika typer av inverterare ger utdata med olika AC-vågformer.</a:t>
            </a:r>
            <a:endParaRPr lang="en-GB" dirty="0"/>
          </a:p>
        </p:txBody>
      </p:sp>
      <p:sp>
        <p:nvSpPr>
          <p:cNvPr id="17" name="Segnaposto piè di pagina 3">
            <a:extLst>
              <a:ext uri="{FF2B5EF4-FFF2-40B4-BE49-F238E27FC236}">
                <a16:creationId xmlns:a16="http://schemas.microsoft.com/office/drawing/2014/main" id="{3397B5D0-C50A-0329-930E-FA73126B65D5}"/>
              </a:ext>
            </a:extLst>
          </p:cNvPr>
          <p:cNvSpPr>
            <a:spLocks noGrp="1"/>
          </p:cNvSpPr>
          <p:nvPr>
            <p:ph type="ftr" sz="quarter" idx="11"/>
          </p:nvPr>
        </p:nvSpPr>
        <p:spPr/>
        <p:txBody>
          <a:bodyPr/>
          <a:lstStyle/>
          <a:p>
            <a:r>
              <a:rPr lang="sv-SE"/>
              <a:t>Modul: Hållbart jordbruk, förvaltning av naturresurser och klimatåtgärder Ämne: Förnybar energi och dess tillämpning som grön energikälla inom jordbruket - Delämne: Solenergi</a:t>
            </a:r>
            <a:endParaRPr lang="en-US" dirty="0"/>
          </a:p>
        </p:txBody>
      </p:sp>
      <p:grpSp>
        <p:nvGrpSpPr>
          <p:cNvPr id="14" name="Gruppo 13"/>
          <p:cNvGrpSpPr/>
          <p:nvPr/>
        </p:nvGrpSpPr>
        <p:grpSpPr>
          <a:xfrm>
            <a:off x="2107865" y="3253314"/>
            <a:ext cx="2105758" cy="1305658"/>
            <a:chOff x="2895600" y="1752600"/>
            <a:chExt cx="2281238" cy="1414463"/>
          </a:xfrm>
        </p:grpSpPr>
        <p:pic>
          <p:nvPicPr>
            <p:cNvPr id="6" name="Picture 1030" descr="dc paher"/>
            <p:cNvPicPr>
              <a:picLocks noChangeAspect="1" noChangeArrowheads="1"/>
            </p:cNvPicPr>
            <p:nvPr/>
          </p:nvPicPr>
          <p:blipFill>
            <a:blip r:embed="rId3">
              <a:extLst>
                <a:ext uri="{28A0092B-C50C-407E-A947-70E740481C1C}">
                  <a14:useLocalDpi xmlns:a14="http://schemas.microsoft.com/office/drawing/2010/main" val="0"/>
                </a:ext>
              </a:extLst>
            </a:blip>
            <a:srcRect r="48273" b="62213"/>
            <a:stretch>
              <a:fillRect/>
            </a:stretch>
          </p:blipFill>
          <p:spPr bwMode="auto">
            <a:xfrm>
              <a:off x="2895600" y="1752600"/>
              <a:ext cx="2281238" cy="1414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037"/>
            <p:cNvSpPr txBox="1">
              <a:spLocks noChangeArrowheads="1"/>
            </p:cNvSpPr>
            <p:nvPr/>
          </p:nvSpPr>
          <p:spPr bwMode="auto">
            <a:xfrm>
              <a:off x="3198837" y="2708921"/>
              <a:ext cx="1674765" cy="40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6" dirty="0">
                  <a:latin typeface="Calibri" panose="020F0502020204030204" pitchFamily="34" charset="0"/>
                </a:rPr>
                <a:t>12V DC strömförsörjning</a:t>
              </a:r>
            </a:p>
          </p:txBody>
        </p:sp>
      </p:grpSp>
      <p:grpSp>
        <p:nvGrpSpPr>
          <p:cNvPr id="13" name="Gruppo 12"/>
          <p:cNvGrpSpPr/>
          <p:nvPr/>
        </p:nvGrpSpPr>
        <p:grpSpPr>
          <a:xfrm>
            <a:off x="7446626" y="1230752"/>
            <a:ext cx="2105758" cy="1481664"/>
            <a:chOff x="685800" y="4495800"/>
            <a:chExt cx="2281238" cy="1605136"/>
          </a:xfrm>
        </p:grpSpPr>
        <p:pic>
          <p:nvPicPr>
            <p:cNvPr id="7" name="Picture 1032" descr="bad mod sin wave"/>
            <p:cNvPicPr>
              <a:picLocks noChangeAspect="1" noChangeArrowheads="1"/>
            </p:cNvPicPr>
            <p:nvPr/>
          </p:nvPicPr>
          <p:blipFill>
            <a:blip r:embed="rId4">
              <a:extLst>
                <a:ext uri="{28A0092B-C50C-407E-A947-70E740481C1C}">
                  <a14:useLocalDpi xmlns:a14="http://schemas.microsoft.com/office/drawing/2010/main" val="0"/>
                </a:ext>
              </a:extLst>
            </a:blip>
            <a:srcRect r="48273" b="60178"/>
            <a:stretch>
              <a:fillRect/>
            </a:stretch>
          </p:blipFill>
          <p:spPr bwMode="auto">
            <a:xfrm>
              <a:off x="685800" y="4495800"/>
              <a:ext cx="2281238" cy="14906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41"/>
            <p:cNvSpPr txBox="1">
              <a:spLocks noChangeArrowheads="1"/>
            </p:cNvSpPr>
            <p:nvPr/>
          </p:nvSpPr>
          <p:spPr bwMode="auto">
            <a:xfrm>
              <a:off x="984370" y="5693186"/>
              <a:ext cx="1559872" cy="40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6" dirty="0">
                  <a:latin typeface="Calibri" panose="020F0502020204030204" pitchFamily="34" charset="0"/>
                </a:rPr>
                <a:t>Fyrkantig våg</a:t>
              </a:r>
            </a:p>
          </p:txBody>
        </p:sp>
      </p:grpSp>
      <p:grpSp>
        <p:nvGrpSpPr>
          <p:cNvPr id="15" name="Gruppo 14"/>
          <p:cNvGrpSpPr/>
          <p:nvPr/>
        </p:nvGrpSpPr>
        <p:grpSpPr>
          <a:xfrm>
            <a:off x="7442486" y="2951421"/>
            <a:ext cx="2170080" cy="1481664"/>
            <a:chOff x="3352800" y="4495800"/>
            <a:chExt cx="2350920" cy="1605136"/>
          </a:xfrm>
        </p:grpSpPr>
        <p:pic>
          <p:nvPicPr>
            <p:cNvPr id="8" name="Picture 1034" descr="good mod sin wave"/>
            <p:cNvPicPr>
              <a:picLocks noChangeAspect="1" noChangeArrowheads="1"/>
            </p:cNvPicPr>
            <p:nvPr/>
          </p:nvPicPr>
          <p:blipFill>
            <a:blip r:embed="rId5">
              <a:extLst>
                <a:ext uri="{28A0092B-C50C-407E-A947-70E740481C1C}">
                  <a14:useLocalDpi xmlns:a14="http://schemas.microsoft.com/office/drawing/2010/main" val="0"/>
                </a:ext>
              </a:extLst>
            </a:blip>
            <a:srcRect r="50000" b="60178"/>
            <a:stretch>
              <a:fillRect/>
            </a:stretch>
          </p:blipFill>
          <p:spPr bwMode="auto">
            <a:xfrm>
              <a:off x="3352800" y="4495800"/>
              <a:ext cx="2205038" cy="14906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42"/>
            <p:cNvSpPr txBox="1">
              <a:spLocks noChangeArrowheads="1"/>
            </p:cNvSpPr>
            <p:nvPr/>
          </p:nvSpPr>
          <p:spPr bwMode="auto">
            <a:xfrm>
              <a:off x="3423234" y="5693186"/>
              <a:ext cx="2280486" cy="40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6" dirty="0">
                  <a:latin typeface="Calibri" panose="020F0502020204030204" pitchFamily="34" charset="0"/>
                </a:rPr>
                <a:t>Modifierad sinusvåg</a:t>
              </a:r>
            </a:p>
          </p:txBody>
        </p:sp>
      </p:grpSp>
      <p:grpSp>
        <p:nvGrpSpPr>
          <p:cNvPr id="16" name="Gruppo 15"/>
          <p:cNvGrpSpPr/>
          <p:nvPr/>
        </p:nvGrpSpPr>
        <p:grpSpPr>
          <a:xfrm>
            <a:off x="7442486" y="4558971"/>
            <a:ext cx="2035420" cy="1481664"/>
            <a:chOff x="5867400" y="4495800"/>
            <a:chExt cx="2205038" cy="1605136"/>
          </a:xfrm>
        </p:grpSpPr>
        <p:pic>
          <p:nvPicPr>
            <p:cNvPr id="5" name="Picture 1028" descr="sin wave"/>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r="50000" b="61662"/>
            <a:stretch>
              <a:fillRect/>
            </a:stretch>
          </p:blipFill>
          <p:spPr>
            <a:xfrm>
              <a:off x="5867400" y="4495800"/>
              <a:ext cx="2205038" cy="1435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1043"/>
            <p:cNvSpPr txBox="1">
              <a:spLocks noChangeArrowheads="1"/>
            </p:cNvSpPr>
            <p:nvPr/>
          </p:nvSpPr>
          <p:spPr bwMode="auto">
            <a:xfrm>
              <a:off x="6090972" y="5693186"/>
              <a:ext cx="1849534" cy="40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6" dirty="0">
                  <a:latin typeface="Calibri" panose="020F0502020204030204" pitchFamily="34" charset="0"/>
                </a:rPr>
                <a:t>Sann sinusvåg </a:t>
              </a:r>
            </a:p>
          </p:txBody>
        </p:sp>
      </p:grpSp>
      <p:cxnSp>
        <p:nvCxnSpPr>
          <p:cNvPr id="18" name="Connettore 7 17"/>
          <p:cNvCxnSpPr>
            <a:stCxn id="6" idx="3"/>
            <a:endCxn id="7" idx="1"/>
          </p:cNvCxnSpPr>
          <p:nvPr/>
        </p:nvCxnSpPr>
        <p:spPr bwMode="auto">
          <a:xfrm flipV="1">
            <a:off x="4213624" y="1918751"/>
            <a:ext cx="3233003" cy="1987392"/>
          </a:xfrm>
          <a:prstGeom prst="curvedConnector3">
            <a:avLst/>
          </a:prstGeom>
          <a:solidFill>
            <a:schemeClr val="accent1"/>
          </a:solidFill>
          <a:ln w="38100" cap="flat" cmpd="sng" algn="ctr">
            <a:solidFill>
              <a:srgbClr val="006E92"/>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Connettore 7 20"/>
          <p:cNvCxnSpPr>
            <a:stCxn id="6" idx="3"/>
            <a:endCxn id="8" idx="1"/>
          </p:cNvCxnSpPr>
          <p:nvPr/>
        </p:nvCxnSpPr>
        <p:spPr bwMode="auto">
          <a:xfrm flipV="1">
            <a:off x="4213624" y="3639421"/>
            <a:ext cx="3228863" cy="266722"/>
          </a:xfrm>
          <a:prstGeom prst="curvedConnector3">
            <a:avLst/>
          </a:prstGeom>
          <a:solidFill>
            <a:schemeClr val="accent1"/>
          </a:solidFill>
          <a:ln w="38100" cap="flat" cmpd="sng" algn="ctr">
            <a:solidFill>
              <a:srgbClr val="006E92"/>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ttore 7 23"/>
          <p:cNvCxnSpPr>
            <a:stCxn id="6" idx="3"/>
            <a:endCxn id="5" idx="1"/>
          </p:cNvCxnSpPr>
          <p:nvPr/>
        </p:nvCxnSpPr>
        <p:spPr bwMode="auto">
          <a:xfrm>
            <a:off x="4213624" y="3906144"/>
            <a:ext cx="3228863" cy="1315182"/>
          </a:xfrm>
          <a:prstGeom prst="curvedConnector3">
            <a:avLst/>
          </a:prstGeom>
          <a:solidFill>
            <a:schemeClr val="accent1"/>
          </a:solidFill>
          <a:ln w="38100" cap="flat" cmpd="sng" algn="ctr">
            <a:solidFill>
              <a:srgbClr val="006E92"/>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43442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12686" y="571501"/>
            <a:ext cx="8766628" cy="836613"/>
          </a:xfrm>
        </p:spPr>
        <p:txBody>
          <a:bodyPr/>
          <a:lstStyle/>
          <a:p>
            <a:r>
              <a:rPr lang="en-GB" dirty="0"/>
              <a:t>Nätanslutna system</a:t>
            </a:r>
          </a:p>
        </p:txBody>
      </p:sp>
      <p:pic>
        <p:nvPicPr>
          <p:cNvPr id="71682" name="Picture 2" descr="http://bendygo.com/blog/wp-content/uploads/2015/07/home_example_solar.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0594" y="1184843"/>
            <a:ext cx="6908493" cy="51016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o 10"/>
          <p:cNvGrpSpPr/>
          <p:nvPr/>
        </p:nvGrpSpPr>
        <p:grpSpPr>
          <a:xfrm>
            <a:off x="1974928" y="4359567"/>
            <a:ext cx="2858165" cy="937773"/>
            <a:chOff x="71861" y="4813772"/>
            <a:chExt cx="2915947" cy="1015921"/>
          </a:xfrm>
        </p:grpSpPr>
        <p:sp>
          <p:nvSpPr>
            <p:cNvPr id="8" name="Rettangolo arrotondato 7"/>
            <p:cNvSpPr/>
            <p:nvPr/>
          </p:nvSpPr>
          <p:spPr bwMode="auto">
            <a:xfrm>
              <a:off x="368896" y="4813772"/>
              <a:ext cx="2618912" cy="1015921"/>
            </a:xfrm>
            <a:prstGeom prst="roundRect">
              <a:avLst/>
            </a:prstGeom>
            <a:solidFill>
              <a:schemeClr val="bg1"/>
            </a:solidFill>
            <a:ln w="28575" cap="flat" cmpd="sng" algn="ctr">
              <a:solidFill>
                <a:schemeClr val="accent1">
                  <a:lumMod val="75000"/>
                </a:schemeClr>
              </a:solidFill>
              <a:prstDash val="solid"/>
              <a:round/>
              <a:headEnd type="none" w="med" len="med"/>
              <a:tailEnd type="none" w="med" len="med"/>
            </a:ln>
            <a:effectLst/>
          </p:spPr>
          <p:txBody>
            <a:bodyPr vert="horz" wrap="square" lIns="84406" tIns="42203" rIns="84406" bIns="42203" numCol="1" rtlCol="0" anchor="ctr" anchorCtr="0" compatLnSpc="1">
              <a:prstTxWarp prst="textNoShape">
                <a:avLst/>
              </a:prstTxWarp>
              <a:normAutofit/>
            </a:bodyPr>
            <a:lstStyle/>
            <a:p>
              <a:pPr algn="ctr" eaLnBrk="1" hangingPunct="1"/>
              <a:r>
                <a:rPr lang="en-GB" sz="1662" b="1" dirty="0">
                  <a:latin typeface="Calibri" panose="020F0502020204030204" pitchFamily="34" charset="0"/>
                </a:rPr>
                <a:t>Inget batteri behövs: nätet är lagringsenheten</a:t>
              </a:r>
            </a:p>
          </p:txBody>
        </p:sp>
        <p:sp>
          <p:nvSpPr>
            <p:cNvPr id="10" name="Ovale 9"/>
            <p:cNvSpPr/>
            <p:nvPr/>
          </p:nvSpPr>
          <p:spPr bwMode="auto">
            <a:xfrm>
              <a:off x="71861" y="5083696"/>
              <a:ext cx="458444" cy="476071"/>
            </a:xfrm>
            <a:prstGeom prst="ellipse">
              <a:avLst/>
            </a:prstGeom>
            <a:solidFill>
              <a:srgbClr val="E37200"/>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defTabSz="844083"/>
              <a:r>
                <a:rPr lang="en-GB" sz="2585" b="1" dirty="0"/>
                <a:t>!</a:t>
              </a:r>
            </a:p>
          </p:txBody>
        </p:sp>
      </p:grpSp>
      <p:sp>
        <p:nvSpPr>
          <p:cNvPr id="4" name="Segnaposto piè di pagina 3">
            <a:extLst>
              <a:ext uri="{FF2B5EF4-FFF2-40B4-BE49-F238E27FC236}">
                <a16:creationId xmlns:a16="http://schemas.microsoft.com/office/drawing/2014/main" id="{E5F8C4BB-E433-4DA1-B66E-9765BF95E43D}"/>
              </a:ext>
            </a:extLst>
          </p:cNvPr>
          <p:cNvSpPr txBox="1">
            <a:spLocks/>
          </p:cNvSpPr>
          <p:nvPr/>
        </p:nvSpPr>
        <p:spPr>
          <a:xfrm>
            <a:off x="838200" y="6238876"/>
            <a:ext cx="9982200" cy="60007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Modul: Hållbart jordbruk, förvaltning av naturresurser och </a:t>
            </a:r>
            <a:r>
              <a:rPr lang="en-US" sz="1200" dirty="0" err="1"/>
              <a:t>klimatåtgärder</a:t>
            </a:r>
            <a:r>
              <a:rPr lang="en-US" sz="1200" dirty="0"/>
              <a:t> </a:t>
            </a:r>
            <a:r>
              <a:rPr lang="en-US" sz="1200" dirty="0" err="1"/>
              <a:t>Ämne</a:t>
            </a:r>
            <a:r>
              <a:rPr lang="en-US" sz="1200" dirty="0"/>
              <a:t>: Förnybar energi och dess tillämpning som grön energikälla inom jordbruket - </a:t>
            </a:r>
            <a:r>
              <a:rPr lang="en-US" sz="1200" dirty="0" err="1"/>
              <a:t>Delämne</a:t>
            </a:r>
            <a:r>
              <a:rPr lang="en-US" sz="1200" dirty="0"/>
              <a:t>: </a:t>
            </a:r>
            <a:r>
              <a:rPr lang="en-US" sz="1200" b="1" dirty="0"/>
              <a:t>Solenergi</a:t>
            </a:r>
          </a:p>
        </p:txBody>
      </p:sp>
    </p:spTree>
    <p:extLst>
      <p:ext uri="{BB962C8B-B14F-4D97-AF65-F5344CB8AC3E}">
        <p14:creationId xmlns:p14="http://schemas.microsoft.com/office/powerpoint/2010/main" val="426409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91" t="2477" r="5191" b="17166"/>
          <a:stretch/>
        </p:blipFill>
        <p:spPr bwMode="auto">
          <a:xfrm>
            <a:off x="2110289" y="2300518"/>
            <a:ext cx="7948610" cy="372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olo 4"/>
          <p:cNvSpPr>
            <a:spLocks noGrp="1"/>
          </p:cNvSpPr>
          <p:nvPr>
            <p:ph type="title"/>
          </p:nvPr>
        </p:nvSpPr>
        <p:spPr>
          <a:xfrm>
            <a:off x="838200" y="681037"/>
            <a:ext cx="10515600" cy="1009651"/>
          </a:xfrm>
        </p:spPr>
        <p:txBody>
          <a:bodyPr/>
          <a:lstStyle/>
          <a:p>
            <a:r>
              <a:rPr lang="en-GB" dirty="0"/>
              <a:t>Nätanslutna system: nettomätning</a:t>
            </a:r>
          </a:p>
        </p:txBody>
      </p:sp>
      <p:sp>
        <p:nvSpPr>
          <p:cNvPr id="6" name="Segnaposto contenuto 5"/>
          <p:cNvSpPr>
            <a:spLocks noGrp="1"/>
          </p:cNvSpPr>
          <p:nvPr>
            <p:ph idx="1"/>
          </p:nvPr>
        </p:nvSpPr>
        <p:spPr>
          <a:xfrm>
            <a:off x="838200" y="1525587"/>
            <a:ext cx="10515600" cy="1692275"/>
          </a:xfrm>
        </p:spPr>
        <p:txBody>
          <a:bodyPr/>
          <a:lstStyle/>
          <a:p>
            <a:r>
              <a:rPr lang="en-GB" dirty="0"/>
              <a:t>Systemet är anslutet till elnätet; under dagen säljs överskottsenergi från anläggningen till elnätet; på natten köps energiunderskottet från elnätet</a:t>
            </a:r>
          </a:p>
        </p:txBody>
      </p:sp>
      <p:sp>
        <p:nvSpPr>
          <p:cNvPr id="3" name="Segnaposto piè di pagina 3">
            <a:extLst>
              <a:ext uri="{FF2B5EF4-FFF2-40B4-BE49-F238E27FC236}">
                <a16:creationId xmlns:a16="http://schemas.microsoft.com/office/drawing/2014/main" id="{A5558E9A-3A6C-AA2B-329D-325DDCBE0F50}"/>
              </a:ext>
            </a:extLst>
          </p:cNvPr>
          <p:cNvSpPr>
            <a:spLocks noGrp="1"/>
          </p:cNvSpPr>
          <p:nvPr>
            <p:ph type="ftr" sz="quarter" idx="11"/>
          </p:nvPr>
        </p:nvSpPr>
        <p:spPr>
          <a:xfrm>
            <a:off x="838200" y="6238876"/>
            <a:ext cx="9982200" cy="600074"/>
          </a:xfrm>
        </p:spPr>
        <p:txBody>
          <a:bodyPr/>
          <a:lstStyle/>
          <a:p>
            <a:r>
              <a:rPr lang="sv-SE" dirty="0"/>
              <a:t>Modul: Hållbart jordbruk, förvaltning av naturresurser och klimatåtgärder Ämne: Förnybar energi och dess tillämpning som grön energikälla inom jordbruket - Delämne: Solenergi</a:t>
            </a:r>
            <a:endParaRPr lang="en-US" dirty="0"/>
          </a:p>
        </p:txBody>
      </p:sp>
      <p:sp>
        <p:nvSpPr>
          <p:cNvPr id="8" name="Rettangolo 7"/>
          <p:cNvSpPr/>
          <p:nvPr/>
        </p:nvSpPr>
        <p:spPr>
          <a:xfrm>
            <a:off x="1657471" y="6026533"/>
            <a:ext cx="2175981" cy="348109"/>
          </a:xfrm>
          <a:prstGeom prst="rect">
            <a:avLst/>
          </a:prstGeom>
        </p:spPr>
        <p:txBody>
          <a:bodyPr wrap="square">
            <a:spAutoFit/>
          </a:bodyPr>
          <a:lstStyle/>
          <a:p>
            <a:pPr fontAlgn="auto">
              <a:spcBef>
                <a:spcPts val="0"/>
              </a:spcBef>
              <a:spcAft>
                <a:spcPts val="0"/>
              </a:spcAft>
            </a:pPr>
            <a:r>
              <a:rPr lang="en-GB" sz="1662" i="1" dirty="0">
                <a:solidFill>
                  <a:prstClr val="black"/>
                </a:solidFill>
                <a:latin typeface="Calibri" panose="020F0502020204030204"/>
              </a:rPr>
              <a:t>[Källa: Masters 2004].</a:t>
            </a:r>
          </a:p>
        </p:txBody>
      </p:sp>
    </p:spTree>
    <p:extLst>
      <p:ext uri="{BB962C8B-B14F-4D97-AF65-F5344CB8AC3E}">
        <p14:creationId xmlns:p14="http://schemas.microsoft.com/office/powerpoint/2010/main" val="339422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485" y="1690688"/>
            <a:ext cx="6493002" cy="418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7"/>
          <p:cNvSpPr>
            <a:spLocks noGrp="1"/>
          </p:cNvSpPr>
          <p:nvPr>
            <p:ph type="title"/>
          </p:nvPr>
        </p:nvSpPr>
        <p:spPr>
          <a:xfrm>
            <a:off x="838200" y="681037"/>
            <a:ext cx="10515600" cy="1009651"/>
          </a:xfrm>
        </p:spPr>
        <p:txBody>
          <a:bodyPr/>
          <a:lstStyle/>
          <a:p>
            <a:r>
              <a:rPr lang="en-GB" dirty="0"/>
              <a:t>Fristående system</a:t>
            </a:r>
          </a:p>
        </p:txBody>
      </p:sp>
      <p:sp>
        <p:nvSpPr>
          <p:cNvPr id="4" name="Segnaposto testo 3"/>
          <p:cNvSpPr>
            <a:spLocks noGrp="1"/>
          </p:cNvSpPr>
          <p:nvPr>
            <p:ph idx="1"/>
          </p:nvPr>
        </p:nvSpPr>
        <p:spPr>
          <a:xfrm>
            <a:off x="838200" y="1491703"/>
            <a:ext cx="3505200" cy="4351338"/>
          </a:xfrm>
        </p:spPr>
        <p:txBody>
          <a:bodyPr>
            <a:normAutofit fontScale="92500"/>
          </a:bodyPr>
          <a:lstStyle/>
          <a:p>
            <a:r>
              <a:rPr lang="en-US" altLang="zh-CN" dirty="0"/>
              <a:t>I det fristående systemet omvandlar en växelriktare batteriets likspänning till växelström för vanlig hushållsel, men i mycket enkla system kan allt drivas med likspänning och då behövs ingen växelriktare.</a:t>
            </a:r>
          </a:p>
          <a:p>
            <a:r>
              <a:rPr lang="en-US" altLang="zh-CN" dirty="0"/>
              <a:t>Omriktarens laddningsfunktion gör att generatorn kan fylla på batterierna när solenergin inte räcker till</a:t>
            </a:r>
          </a:p>
          <a:p>
            <a:endParaRPr lang="en-GB" dirty="0"/>
          </a:p>
        </p:txBody>
      </p:sp>
      <p:sp>
        <p:nvSpPr>
          <p:cNvPr id="3" name="Segnaposto piè di pagina 3">
            <a:extLst>
              <a:ext uri="{FF2B5EF4-FFF2-40B4-BE49-F238E27FC236}">
                <a16:creationId xmlns:a16="http://schemas.microsoft.com/office/drawing/2014/main" id="{4E0B0F64-AA52-3FA1-F36D-BECBF74102E5}"/>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Solenergi</a:t>
            </a:r>
            <a:endParaRPr lang="en-US" dirty="0"/>
          </a:p>
        </p:txBody>
      </p:sp>
      <p:sp>
        <p:nvSpPr>
          <p:cNvPr id="5" name="Rettangolo 4"/>
          <p:cNvSpPr/>
          <p:nvPr/>
        </p:nvSpPr>
        <p:spPr>
          <a:xfrm>
            <a:off x="1657471" y="6026533"/>
            <a:ext cx="2175981" cy="348109"/>
          </a:xfrm>
          <a:prstGeom prst="rect">
            <a:avLst/>
          </a:prstGeom>
        </p:spPr>
        <p:txBody>
          <a:bodyPr wrap="square">
            <a:spAutoFit/>
          </a:bodyPr>
          <a:lstStyle/>
          <a:p>
            <a:pPr fontAlgn="auto">
              <a:spcBef>
                <a:spcPts val="0"/>
              </a:spcBef>
              <a:spcAft>
                <a:spcPts val="0"/>
              </a:spcAft>
            </a:pPr>
            <a:r>
              <a:rPr lang="en-GB" sz="1662" i="1" dirty="0">
                <a:solidFill>
                  <a:prstClr val="black"/>
                </a:solidFill>
                <a:latin typeface="Calibri" panose="020F0502020204030204"/>
              </a:rPr>
              <a:t>[Källa: Masters 2004].</a:t>
            </a:r>
          </a:p>
        </p:txBody>
      </p:sp>
    </p:spTree>
    <p:extLst>
      <p:ext uri="{BB962C8B-B14F-4D97-AF65-F5344CB8AC3E}">
        <p14:creationId xmlns:p14="http://schemas.microsoft.com/office/powerpoint/2010/main" val="2169345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a:t>Koncentratorer för solspårning</a:t>
            </a:r>
          </a:p>
        </p:txBody>
      </p:sp>
      <p:sp>
        <p:nvSpPr>
          <p:cNvPr id="5" name="Segnaposto testo 4"/>
          <p:cNvSpPr>
            <a:spLocks noGrp="1"/>
          </p:cNvSpPr>
          <p:nvPr>
            <p:ph type="body" sz="half" idx="1"/>
          </p:nvPr>
        </p:nvSpPr>
        <p:spPr>
          <a:xfrm>
            <a:off x="877880" y="1588294"/>
            <a:ext cx="5181600" cy="4752975"/>
          </a:xfrm>
        </p:spPr>
        <p:txBody>
          <a:bodyPr>
            <a:normAutofit/>
          </a:bodyPr>
          <a:lstStyle/>
          <a:p>
            <a:pPr marL="0" indent="0">
              <a:buNone/>
            </a:pPr>
            <a:r>
              <a:rPr lang="en-GB" sz="2000" b="1" dirty="0"/>
              <a:t>Koncentrator med paraboliskt tråg (PTC)</a:t>
            </a:r>
          </a:p>
          <a:p>
            <a:pPr marL="0" indent="0">
              <a:buNone/>
            </a:pPr>
            <a:r>
              <a:rPr lang="en-GB" sz="2000" dirty="0"/>
              <a:t>PTC är den vanligaste kommersiellt tillgängliga solkoncentratorn. </a:t>
            </a:r>
          </a:p>
          <a:p>
            <a:pPr marL="0" indent="0">
              <a:buNone/>
            </a:pPr>
            <a:r>
              <a:rPr lang="en-GB" sz="2000" dirty="0"/>
              <a:t>PTC koncentrerar solstrålningen över en enda linje (fokus) där absorbatorn är placerad. De når höga temperaturer, upp till 350°C. </a:t>
            </a:r>
          </a:p>
          <a:p>
            <a:pPr marL="0" indent="0">
              <a:buNone/>
            </a:pPr>
            <a:r>
              <a:rPr lang="en-GB" sz="2000" dirty="0"/>
              <a:t>PTC-solfångare följer vanligtvis solen med en frihetsgrad genom att använda en av tre orienteringar: öst-väst, nord-syd eller polar. </a:t>
            </a:r>
            <a:r>
              <a:rPr lang="en-GB" sz="2000" b="1" dirty="0"/>
              <a:t>Då krävs en solföljning med en enda axel. </a:t>
            </a:r>
            <a:r>
              <a:rPr lang="en-GB" sz="2000" dirty="0"/>
              <a:t>En mycket enkel säsongsjustering krävs också på den andra axeln.</a:t>
            </a:r>
          </a:p>
          <a:p>
            <a:pPr marL="0" indent="0">
              <a:buNone/>
            </a:pPr>
            <a:r>
              <a:rPr lang="en-GB" sz="2000" dirty="0"/>
              <a:t>Absorbatorn i en PTC är vanligtvis rörformad och innesluten i ett glasrör för att minska strålnings- och konvektionsförlusterna.</a:t>
            </a:r>
          </a:p>
          <a:p>
            <a:pPr marL="0" indent="0">
              <a:buNone/>
            </a:pPr>
            <a:endParaRPr lang="en-GB" sz="2000" dirty="0"/>
          </a:p>
          <a:p>
            <a:pPr marL="0" indent="0">
              <a:buNone/>
            </a:pPr>
            <a:endParaRPr lang="en-GB" sz="2000" dirty="0"/>
          </a:p>
        </p:txBody>
      </p:sp>
      <p:pic>
        <p:nvPicPr>
          <p:cNvPr id="44034" name="Picture 2" descr="http://www.beartrapent.com/images/solar%20(6).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32521" y="1907479"/>
            <a:ext cx="4416899" cy="3312672"/>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3">
            <a:extLst>
              <a:ext uri="{FF2B5EF4-FFF2-40B4-BE49-F238E27FC236}">
                <a16:creationId xmlns:a16="http://schemas.microsoft.com/office/drawing/2014/main" id="{CC4C9C84-DC8A-7CFF-65FB-7F5D0DE7261B}"/>
              </a:ext>
            </a:extLst>
          </p:cNvPr>
          <p:cNvSpPr>
            <a:spLocks noGrp="1"/>
          </p:cNvSpPr>
          <p:nvPr>
            <p:ph type="ftr" sz="quarter" idx="11"/>
          </p:nvPr>
        </p:nvSpPr>
        <p:spPr>
          <a:xfrm>
            <a:off x="838200" y="6238875"/>
            <a:ext cx="9982200" cy="600075"/>
          </a:xfrm>
        </p:spPr>
        <p:txBody>
          <a:bodyPr/>
          <a:lstStyle/>
          <a:p>
            <a:r>
              <a:rPr lang="sv-SE"/>
              <a:t>Modul: Hållbart jordbruk, förvaltning av naturresurser och klimatåtgärder Ämne: Förnybar energi och dess tillämpning som grön energikälla inom jordbruket - Delämne: Solenergi</a:t>
            </a:r>
            <a:endParaRPr lang="en-US" dirty="0"/>
          </a:p>
        </p:txBody>
      </p:sp>
    </p:spTree>
    <p:extLst>
      <p:ext uri="{BB962C8B-B14F-4D97-AF65-F5344CB8AC3E}">
        <p14:creationId xmlns:p14="http://schemas.microsoft.com/office/powerpoint/2010/main" val="192786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Koncentratorer för solspårning</a:t>
            </a:r>
          </a:p>
        </p:txBody>
      </p:sp>
      <p:sp>
        <p:nvSpPr>
          <p:cNvPr id="3" name="Segnaposto testo 2"/>
          <p:cNvSpPr>
            <a:spLocks noGrp="1"/>
          </p:cNvSpPr>
          <p:nvPr>
            <p:ph type="body" sz="half" idx="1"/>
          </p:nvPr>
        </p:nvSpPr>
        <p:spPr/>
        <p:txBody>
          <a:bodyPr>
            <a:normAutofit fontScale="77500" lnSpcReduction="20000"/>
          </a:bodyPr>
          <a:lstStyle/>
          <a:p>
            <a:pPr marL="0" indent="0">
              <a:buNone/>
            </a:pPr>
            <a:r>
              <a:rPr lang="en-GB" b="1" dirty="0" err="1"/>
              <a:t>Paraboloida </a:t>
            </a:r>
            <a:r>
              <a:rPr lang="en-GB" b="1" dirty="0"/>
              <a:t>koncentratorer</a:t>
            </a:r>
          </a:p>
          <a:p>
            <a:pPr marL="0" indent="0">
              <a:buNone/>
            </a:pPr>
            <a:r>
              <a:rPr lang="en-GB" dirty="0"/>
              <a:t>Paraboloiden är en geometrisk form som erhålls genom att rotera en parabel runt dess optiska axel. </a:t>
            </a:r>
          </a:p>
          <a:p>
            <a:pPr marL="0" indent="0">
              <a:buNone/>
            </a:pPr>
            <a:r>
              <a:rPr lang="en-GB" dirty="0"/>
              <a:t>Den ideala optiken i en sådan reflektor är densamma som i PTC, men på grund av den sammansatta krökningen sker fokuseringen idealiskt i en punkt i stället för längs en linje.</a:t>
            </a:r>
          </a:p>
          <a:p>
            <a:pPr marL="0" indent="0">
              <a:buNone/>
            </a:pPr>
            <a:r>
              <a:rPr lang="en-GB" dirty="0" err="1"/>
              <a:t>Paraboloidala </a:t>
            </a:r>
            <a:r>
              <a:rPr lang="en-GB" dirty="0"/>
              <a:t>koncentratorer når en </a:t>
            </a:r>
          </a:p>
          <a:p>
            <a:pPr marL="0" indent="0">
              <a:buNone/>
            </a:pPr>
            <a:r>
              <a:rPr lang="en-GB" dirty="0"/>
              <a:t>CR = 500-3000 och </a:t>
            </a:r>
          </a:p>
          <a:p>
            <a:pPr marL="0" indent="0">
              <a:buNone/>
            </a:pPr>
            <a:r>
              <a:rPr lang="en-GB" dirty="0"/>
              <a:t>T=250°C - 500°C</a:t>
            </a:r>
          </a:p>
          <a:p>
            <a:pPr marL="0" indent="0">
              <a:buNone/>
            </a:pPr>
            <a:r>
              <a:rPr lang="en-GB" dirty="0"/>
              <a:t>En spårningsenhet med två frihetsgrader krävs.</a:t>
            </a:r>
          </a:p>
          <a:p>
            <a:pPr marL="0" indent="0">
              <a:buNone/>
            </a:pPr>
            <a:endParaRPr lang="en-GB" dirty="0"/>
          </a:p>
          <a:p>
            <a:pPr marL="0" indent="0">
              <a:buNone/>
            </a:pPr>
            <a:endParaRPr lang="en-GB" dirty="0"/>
          </a:p>
        </p:txBody>
      </p:sp>
      <p:pic>
        <p:nvPicPr>
          <p:cNvPr id="45058" name="Picture 2" descr="http://solarbeam.us/wp-content/uploads/2011/01/solarbeam_parabolic_solar_concentrator_1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8151422" y="1159609"/>
            <a:ext cx="3202378" cy="4783015"/>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piè di pagina 3">
            <a:extLst>
              <a:ext uri="{FF2B5EF4-FFF2-40B4-BE49-F238E27FC236}">
                <a16:creationId xmlns:a16="http://schemas.microsoft.com/office/drawing/2014/main" id="{38DFD308-EF57-D9E4-E436-292A8F66389D}"/>
              </a:ext>
            </a:extLst>
          </p:cNvPr>
          <p:cNvSpPr>
            <a:spLocks noGrp="1"/>
          </p:cNvSpPr>
          <p:nvPr>
            <p:ph type="ftr" sz="quarter" idx="11"/>
          </p:nvPr>
        </p:nvSpPr>
        <p:spPr>
          <a:xfrm>
            <a:off x="838200" y="6238875"/>
            <a:ext cx="9982200" cy="600075"/>
          </a:xfrm>
        </p:spPr>
        <p:txBody>
          <a:bodyPr/>
          <a:lstStyle/>
          <a:p>
            <a:r>
              <a:rPr lang="sv-SE"/>
              <a:t>Modul: Hållbart jordbruk, förvaltning av naturresurser och klimatåtgärder Ämne: Förnybar energi och dess tillämpning som grön energikälla inom jordbruket - Delämne: Solenergi</a:t>
            </a:r>
            <a:endParaRPr lang="en-US" dirty="0"/>
          </a:p>
        </p:txBody>
      </p:sp>
    </p:spTree>
    <p:extLst>
      <p:ext uri="{BB962C8B-B14F-4D97-AF65-F5344CB8AC3E}">
        <p14:creationId xmlns:p14="http://schemas.microsoft.com/office/powerpoint/2010/main" val="211251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812800"/>
            <a:ext cx="10515600" cy="877888"/>
          </a:xfrm>
        </p:spPr>
        <p:txBody>
          <a:bodyPr/>
          <a:lstStyle/>
          <a:p>
            <a:r>
              <a:rPr lang="en-GB" dirty="0"/>
              <a:t>Koncentratorer för solspårning</a:t>
            </a:r>
          </a:p>
        </p:txBody>
      </p:sp>
      <p:sp>
        <p:nvSpPr>
          <p:cNvPr id="3" name="Segnaposto testo 2"/>
          <p:cNvSpPr>
            <a:spLocks noGrp="1"/>
          </p:cNvSpPr>
          <p:nvPr>
            <p:ph sz="half" idx="1"/>
          </p:nvPr>
        </p:nvSpPr>
        <p:spPr>
          <a:xfrm>
            <a:off x="838200" y="1825625"/>
            <a:ext cx="5181600" cy="4351338"/>
          </a:xfrm>
        </p:spPr>
        <p:txBody>
          <a:bodyPr>
            <a:normAutofit fontScale="85000" lnSpcReduction="20000"/>
          </a:bodyPr>
          <a:lstStyle/>
          <a:p>
            <a:pPr marL="0" indent="0">
              <a:buNone/>
            </a:pPr>
            <a:r>
              <a:rPr lang="en-GB" b="1" dirty="0"/>
              <a:t>Central Receiver Collectors</a:t>
            </a:r>
          </a:p>
          <a:p>
            <a:r>
              <a:rPr lang="en-GB" dirty="0"/>
              <a:t>En central mottagarkollektor består av ett stort fält med speglar på marken som följer solen så att den reflekterade strålningen koncentreras till en mottagare/absorbent på toppen av ett torn. </a:t>
            </a:r>
          </a:p>
          <a:p>
            <a:r>
              <a:rPr lang="en-GB" dirty="0"/>
              <a:t>Speglarna kallas heliostater. </a:t>
            </a:r>
          </a:p>
          <a:p>
            <a:r>
              <a:rPr lang="en-GB" dirty="0"/>
              <a:t>Centrala mottagare kan uppnå temperaturer mellan 500°C och 1000°C eller till och med högre. </a:t>
            </a:r>
          </a:p>
          <a:p>
            <a:r>
              <a:rPr lang="en-GB" dirty="0"/>
              <a:t>Ett kraftverk baserat på en koncentrator med central mottagare är lämpligt för termisk elproduktion.</a:t>
            </a:r>
          </a:p>
          <a:p>
            <a:endParaRPr lang="en-GB" dirty="0"/>
          </a:p>
        </p:txBody>
      </p:sp>
      <p:pic>
        <p:nvPicPr>
          <p:cNvPr id="46082" name="Picture 2" descr="https://upload.wikimedia.org/wikipedia/commons/2/22/PS20andPS1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272407"/>
            <a:ext cx="5181600" cy="3457773"/>
          </a:xfr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4"/>
          <a:srcRect l="50925" t="39374" r="1801" b="33064"/>
          <a:stretch/>
        </p:blipFill>
        <p:spPr bwMode="auto">
          <a:xfrm>
            <a:off x="10110690" y="4812071"/>
            <a:ext cx="1727711" cy="1395848"/>
          </a:xfrm>
          <a:prstGeom prst="rect">
            <a:avLst/>
          </a:prstGeom>
          <a:noFill/>
          <a:ln w="28575">
            <a:solidFill>
              <a:schemeClr val="bg2"/>
            </a:solidFill>
            <a:miter lim="800000"/>
            <a:headEnd/>
            <a:tailEnd/>
          </a:ln>
        </p:spPr>
      </p:pic>
      <p:sp>
        <p:nvSpPr>
          <p:cNvPr id="9" name="Segnaposto piè di pagina 3">
            <a:extLst>
              <a:ext uri="{FF2B5EF4-FFF2-40B4-BE49-F238E27FC236}">
                <a16:creationId xmlns:a16="http://schemas.microsoft.com/office/drawing/2014/main" id="{ECC5BA87-2B75-D946-15FB-4EAEB5365BAA}"/>
              </a:ext>
            </a:extLst>
          </p:cNvPr>
          <p:cNvSpPr>
            <a:spLocks noGrp="1"/>
          </p:cNvSpPr>
          <p:nvPr>
            <p:ph type="ftr" sz="quarter" idx="11"/>
          </p:nvPr>
        </p:nvSpPr>
        <p:spPr>
          <a:xfrm>
            <a:off x="838200" y="6238875"/>
            <a:ext cx="9982200" cy="600075"/>
          </a:xfrm>
        </p:spPr>
        <p:txBody>
          <a:bodyPr/>
          <a:lstStyle/>
          <a:p>
            <a:r>
              <a:rPr lang="sv-SE"/>
              <a:t>Modul: Hållbart jordbruk, förvaltning av naturresurser och klimatåtgärder Ämne: Förnybar energi och dess tillämpning som grön energikälla inom jordbruket - Delämne: Solenergi</a:t>
            </a:r>
            <a:endParaRPr lang="en-US" dirty="0"/>
          </a:p>
        </p:txBody>
      </p:sp>
    </p:spTree>
    <p:extLst>
      <p:ext uri="{BB962C8B-B14F-4D97-AF65-F5344CB8AC3E}">
        <p14:creationId xmlns:p14="http://schemas.microsoft.com/office/powerpoint/2010/main" val="1326756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F948D5FA-F915-B94F-3CD6-F3D42CAA640E}"/>
              </a:ext>
            </a:extLst>
          </p:cNvPr>
          <p:cNvSpPr>
            <a:spLocks noGrp="1"/>
          </p:cNvSpPr>
          <p:nvPr>
            <p:ph type="title"/>
          </p:nvPr>
        </p:nvSpPr>
        <p:spPr/>
        <p:txBody>
          <a:bodyPr>
            <a:normAutofit fontScale="90000"/>
          </a:bodyPr>
          <a:lstStyle/>
          <a:p>
            <a:r>
              <a:rPr lang="en-US" dirty="0"/>
              <a:t>Förändringar i BNP och efterfrågan på energi 2000-2014</a:t>
            </a:r>
            <a:endParaRPr lang="en-GB" dirty="0"/>
          </a:p>
        </p:txBody>
      </p:sp>
      <p:pic>
        <p:nvPicPr>
          <p:cNvPr id="12" name="Segnaposto contenuto 11">
            <a:extLst>
              <a:ext uri="{FF2B5EF4-FFF2-40B4-BE49-F238E27FC236}">
                <a16:creationId xmlns:a16="http://schemas.microsoft.com/office/drawing/2014/main" id="{B938C827-C7CD-7130-0AA4-184EBD4EFDFC}"/>
              </a:ext>
            </a:extLst>
          </p:cNvPr>
          <p:cNvPicPr>
            <a:picLocks noGrp="1" noChangeAspect="1"/>
          </p:cNvPicPr>
          <p:nvPr>
            <p:ph sz="half" idx="1"/>
          </p:nvPr>
        </p:nvPicPr>
        <p:blipFill>
          <a:blip r:embed="rId2"/>
          <a:stretch>
            <a:fillRect/>
          </a:stretch>
        </p:blipFill>
        <p:spPr>
          <a:xfrm>
            <a:off x="261770" y="2068513"/>
            <a:ext cx="7229810" cy="3865562"/>
          </a:xfrm>
          <a:prstGeom prst="rect">
            <a:avLst/>
          </a:prstGeom>
        </p:spPr>
      </p:pic>
      <p:sp>
        <p:nvSpPr>
          <p:cNvPr id="11" name="Segnaposto contenuto 10">
            <a:extLst>
              <a:ext uri="{FF2B5EF4-FFF2-40B4-BE49-F238E27FC236}">
                <a16:creationId xmlns:a16="http://schemas.microsoft.com/office/drawing/2014/main" id="{9E4812F3-14A3-E4F7-D311-B6FFA02395EB}"/>
              </a:ext>
            </a:extLst>
          </p:cNvPr>
          <p:cNvSpPr>
            <a:spLocks noGrp="1"/>
          </p:cNvSpPr>
          <p:nvPr>
            <p:ph sz="half" idx="2"/>
          </p:nvPr>
        </p:nvSpPr>
        <p:spPr>
          <a:xfrm>
            <a:off x="7581899" y="1825625"/>
            <a:ext cx="4048125" cy="4351338"/>
          </a:xfrm>
        </p:spPr>
        <p:txBody>
          <a:bodyPr anchor="ctr">
            <a:normAutofit/>
          </a:bodyPr>
          <a:lstStyle/>
          <a:p>
            <a:pPr marL="0" indent="0">
              <a:buNone/>
            </a:pPr>
            <a:r>
              <a:rPr lang="en-US" dirty="0"/>
              <a:t>För världen som helhet leder BNP-tillväxten till att energiförbrukningen ökar. </a:t>
            </a:r>
          </a:p>
          <a:p>
            <a:pPr marL="0" indent="0">
              <a:buNone/>
            </a:pPr>
            <a:r>
              <a:rPr lang="en-US" dirty="0"/>
              <a:t>För varje procentenhets ökning av den ekonomiska tillväxten utanför OECD under perioden 2000-2014 ökade efterfrågan på energi med cirka 0,7%.</a:t>
            </a:r>
            <a:endParaRPr lang="en-GB" dirty="0"/>
          </a:p>
        </p:txBody>
      </p:sp>
      <p:sp>
        <p:nvSpPr>
          <p:cNvPr id="4" name="Segnaposto piè di pagina 3">
            <a:extLst>
              <a:ext uri="{FF2B5EF4-FFF2-40B4-BE49-F238E27FC236}">
                <a16:creationId xmlns:a16="http://schemas.microsoft.com/office/drawing/2014/main" id="{B24E6346-1AB1-1D93-945C-24A8FAC3EE10}"/>
              </a:ext>
            </a:extLst>
          </p:cNvPr>
          <p:cNvSpPr>
            <a:spLocks noGrp="1"/>
          </p:cNvSpPr>
          <p:nvPr>
            <p:ph type="ftr" sz="quarter" idx="11"/>
          </p:nvPr>
        </p:nvSpPr>
        <p:spPr/>
        <p:txBody>
          <a:bodyPr/>
          <a:lstStyle/>
          <a:p>
            <a:r>
              <a:rPr lang="sv-SE"/>
              <a:t>Modul: Hållbart jordbruk, förvaltning av naturresurser och klimatåtgärder Ämne: Förnybar energi och dess tillämpning som grön energikälla inom jordbruket - Delämne: Introduktion till förnybara energikällor och effektivitet</a:t>
            </a:r>
            <a:endParaRPr lang="en-US" b="1" dirty="0"/>
          </a:p>
        </p:txBody>
      </p:sp>
      <p:sp>
        <p:nvSpPr>
          <p:cNvPr id="5" name="Segnaposto numero diapositiva 4">
            <a:extLst>
              <a:ext uri="{FF2B5EF4-FFF2-40B4-BE49-F238E27FC236}">
                <a16:creationId xmlns:a16="http://schemas.microsoft.com/office/drawing/2014/main" id="{0733F5C2-D1A1-1B2F-D60B-15834F1E87F9}"/>
              </a:ext>
            </a:extLst>
          </p:cNvPr>
          <p:cNvSpPr>
            <a:spLocks noGrp="1"/>
          </p:cNvSpPr>
          <p:nvPr>
            <p:ph type="sldNum" sz="quarter" idx="12"/>
          </p:nvPr>
        </p:nvSpPr>
        <p:spPr/>
        <p:txBody>
          <a:bodyPr/>
          <a:lstStyle/>
          <a:p>
            <a:fld id="{D57F1E4F-1CFF-5643-939E-217C01CDF565}" type="slidenum">
              <a:rPr lang="en-US" smtClean="0"/>
              <a:t>4</a:t>
            </a:fld>
            <a:endParaRPr lang="en-US" dirty="0"/>
          </a:p>
        </p:txBody>
      </p:sp>
    </p:spTree>
    <p:extLst>
      <p:ext uri="{BB962C8B-B14F-4D97-AF65-F5344CB8AC3E}">
        <p14:creationId xmlns:p14="http://schemas.microsoft.com/office/powerpoint/2010/main" val="73271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mulino a vento, generatore, dispositivo, cielo&#10;&#10;Descrizione generata automaticamente">
            <a:extLst>
              <a:ext uri="{FF2B5EF4-FFF2-40B4-BE49-F238E27FC236}">
                <a16:creationId xmlns:a16="http://schemas.microsoft.com/office/drawing/2014/main" id="{C361B027-1A0A-87D0-BD21-41C99B869FB0}"/>
              </a:ext>
            </a:extLst>
          </p:cNvPr>
          <p:cNvPicPr>
            <a:picLocks noChangeAspect="1"/>
          </p:cNvPicPr>
          <p:nvPr/>
        </p:nvPicPr>
        <p:blipFill rotWithShape="1">
          <a:blip r:embed="rId2"/>
          <a:srcRect t="10626" b="5234"/>
          <a:stretch/>
        </p:blipFill>
        <p:spPr>
          <a:xfrm>
            <a:off x="0" y="0"/>
            <a:ext cx="12192000" cy="6838950"/>
          </a:xfrm>
          <a:prstGeom prst="rect">
            <a:avLst/>
          </a:prstGeom>
        </p:spPr>
      </p:pic>
      <p:sp>
        <p:nvSpPr>
          <p:cNvPr id="15" name="Titolo 14">
            <a:extLst>
              <a:ext uri="{FF2B5EF4-FFF2-40B4-BE49-F238E27FC236}">
                <a16:creationId xmlns:a16="http://schemas.microsoft.com/office/drawing/2014/main" id="{8224F92A-F703-B674-358D-B17A8344A6D0}"/>
              </a:ext>
            </a:extLst>
          </p:cNvPr>
          <p:cNvSpPr>
            <a:spLocks noGrp="1"/>
          </p:cNvSpPr>
          <p:nvPr>
            <p:ph type="title"/>
          </p:nvPr>
        </p:nvSpPr>
        <p:spPr>
          <a:xfrm>
            <a:off x="127000" y="57150"/>
            <a:ext cx="5080000" cy="928688"/>
          </a:xfrm>
        </p:spPr>
        <p:txBody>
          <a:bodyPr/>
          <a:lstStyle/>
          <a:p>
            <a:r>
              <a:rPr lang="en-GB" dirty="0">
                <a:solidFill>
                  <a:schemeClr val="bg1"/>
                </a:solidFill>
                <a:effectLst>
                  <a:outerShdw blurRad="38100" dist="38100" dir="2700000" algn="tl">
                    <a:srgbClr val="000000">
                      <a:alpha val="43137"/>
                    </a:srgbClr>
                  </a:outerShdw>
                </a:effectLst>
              </a:rPr>
              <a:t>Vindenergi</a:t>
            </a:r>
          </a:p>
        </p:txBody>
      </p:sp>
      <p:sp>
        <p:nvSpPr>
          <p:cNvPr id="6" name="Segnaposto numero diapositiva 5">
            <a:extLst>
              <a:ext uri="{FF2B5EF4-FFF2-40B4-BE49-F238E27FC236}">
                <a16:creationId xmlns:a16="http://schemas.microsoft.com/office/drawing/2014/main" id="{898A6FC5-0061-2C6D-1E53-38CE658FC5FE}"/>
              </a:ext>
            </a:extLst>
          </p:cNvPr>
          <p:cNvSpPr>
            <a:spLocks noGrp="1"/>
          </p:cNvSpPr>
          <p:nvPr>
            <p:ph type="sldNum" sz="quarter" idx="12"/>
          </p:nvPr>
        </p:nvSpPr>
        <p:spPr/>
        <p:txBody>
          <a:bodyPr/>
          <a:lstStyle/>
          <a:p>
            <a:fld id="{6FF9F0C5-380F-41C2-899A-BAC0F0927E16}" type="slidenum">
              <a:rPr lang="en-US" smtClean="0"/>
              <a:t>40</a:t>
            </a:fld>
            <a:endParaRPr lang="en-US" dirty="0"/>
          </a:p>
        </p:txBody>
      </p:sp>
      <p:sp>
        <p:nvSpPr>
          <p:cNvPr id="12" name="CasellaDiTesto 11">
            <a:extLst>
              <a:ext uri="{FF2B5EF4-FFF2-40B4-BE49-F238E27FC236}">
                <a16:creationId xmlns:a16="http://schemas.microsoft.com/office/drawing/2014/main" id="{8B3EC351-80E8-2097-2931-F4567EFAF9F8}"/>
              </a:ext>
            </a:extLst>
          </p:cNvPr>
          <p:cNvSpPr txBox="1"/>
          <p:nvPr/>
        </p:nvSpPr>
        <p:spPr>
          <a:xfrm>
            <a:off x="5930900" y="57150"/>
            <a:ext cx="6261100" cy="6524863"/>
          </a:xfrm>
          <a:prstGeom prst="rect">
            <a:avLst/>
          </a:prstGeom>
          <a:noFill/>
        </p:spPr>
        <p:txBody>
          <a:bodyPr wrap="square">
            <a:spAutoFit/>
          </a:bodyPr>
          <a:lstStyle/>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Solstrålningen upprätthåller rörelsen hos luftmassorna i jordens atmosfär. </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Av den totala solstrålningen som träffar atmosfärens yttre skikt utnyttjas ca 2,5% eller 1,4 10</a:t>
            </a:r>
            <a:r>
              <a:rPr lang="en-GB" sz="2200" baseline="30000" dirty="0">
                <a:solidFill>
                  <a:schemeClr val="bg1"/>
                </a:solidFill>
                <a:effectLst>
                  <a:outerShdw blurRad="38100" dist="38100" dir="2700000" algn="tl">
                    <a:srgbClr val="000000">
                      <a:alpha val="43137"/>
                    </a:srgbClr>
                  </a:outerShdw>
                </a:effectLst>
              </a:rPr>
              <a:t>20</a:t>
            </a:r>
            <a:r>
              <a:rPr lang="en-GB" sz="2200" dirty="0">
                <a:solidFill>
                  <a:schemeClr val="bg1"/>
                </a:solidFill>
                <a:effectLst>
                  <a:outerShdw blurRad="38100" dist="38100" dir="2700000" algn="tl">
                    <a:srgbClr val="000000">
                      <a:alpha val="43137"/>
                    </a:srgbClr>
                  </a:outerShdw>
                </a:effectLst>
              </a:rPr>
              <a:t> J/a för atmosfärens rörelser.</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Den energi som finns i de rörliga luftmassorna och som kan omvandlas till mekanisk och/eller elektrisk energi i vindkraftverk är en sekundär form av solenergi.</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De första väderkvarnarna utvecklades för att mala spannmål och pumpa vatten; den tidigaste kända konstruktionen är ett persiskt system med vertikal axel som utvecklades 500-900 e.Kr. men troligen utvecklades det första systemet tidigare i Kina</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I Europa ~1400 Holländsk väderkvarn (horisontell axel)</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1888 första väderkvarnen för elproduktion (12 kW) från Charles Brush; därefter Paul La Cour 1891</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Moderna vindgeneratorer från 1970-talet och framåt</a:t>
            </a:r>
          </a:p>
        </p:txBody>
      </p:sp>
      <p:sp>
        <p:nvSpPr>
          <p:cNvPr id="14" name="CasellaDiTesto 13">
            <a:extLst>
              <a:ext uri="{FF2B5EF4-FFF2-40B4-BE49-F238E27FC236}">
                <a16:creationId xmlns:a16="http://schemas.microsoft.com/office/drawing/2014/main" id="{6C1B1249-6774-65B8-E519-235D4A4B4ADA}"/>
              </a:ext>
            </a:extLst>
          </p:cNvPr>
          <p:cNvSpPr txBox="1"/>
          <p:nvPr/>
        </p:nvSpPr>
        <p:spPr>
          <a:xfrm>
            <a:off x="-31750" y="6536809"/>
            <a:ext cx="6127750" cy="338554"/>
          </a:xfrm>
          <a:prstGeom prst="rect">
            <a:avLst/>
          </a:prstGeom>
          <a:noFill/>
        </p:spPr>
        <p:txBody>
          <a:bodyPr wrap="square">
            <a:spAutoFit/>
          </a:bodyPr>
          <a:lstStyle/>
          <a:p>
            <a:r>
              <a:rPr lang="en-GB" sz="1600" dirty="0">
                <a:solidFill>
                  <a:schemeClr val="bg1"/>
                </a:solidFill>
                <a:effectLst>
                  <a:outerShdw blurRad="38100" dist="38100" dir="2700000" algn="tl">
                    <a:srgbClr val="000000">
                      <a:alpha val="43137"/>
                    </a:srgbClr>
                  </a:outerShdw>
                </a:effectLst>
              </a:rPr>
              <a:t>Bild av </a:t>
            </a:r>
            <a:r>
              <a:rPr lang="en-GB" sz="1600" dirty="0" err="1">
                <a:solidFill>
                  <a:schemeClr val="bg1"/>
                </a:solidFill>
                <a:effectLst>
                  <a:outerShdw blurRad="38100" dist="38100" dir="2700000" algn="tl">
                    <a:srgbClr val="000000">
                      <a:alpha val="43137"/>
                    </a:srgbClr>
                  </a:outerShdw>
                </a:effectLst>
              </a:rPr>
              <a:t>gpointstudio </a:t>
            </a:r>
            <a:r>
              <a:rPr lang="en-GB" sz="1600" dirty="0">
                <a:solidFill>
                  <a:schemeClr val="bg1"/>
                </a:solidFill>
                <a:effectLst>
                  <a:outerShdw blurRad="38100" dist="38100" dir="2700000" algn="tl">
                    <a:srgbClr val="000000">
                      <a:alpha val="43137"/>
                    </a:srgbClr>
                  </a:outerShdw>
                </a:effectLst>
              </a:rPr>
              <a:t>på </a:t>
            </a:r>
            <a:r>
              <a:rPr lang="en-GB" sz="1600" dirty="0" err="1">
                <a:solidFill>
                  <a:schemeClr val="bg1"/>
                </a:solidFill>
                <a:effectLst>
                  <a:outerShdw blurRad="38100" dist="38100" dir="2700000" algn="tl">
                    <a:srgbClr val="000000">
                      <a:alpha val="43137"/>
                    </a:srgbClr>
                  </a:outerShdw>
                </a:effectLst>
              </a:rPr>
              <a:t>Freepik</a:t>
            </a:r>
            <a:endParaRPr lang="en-GB"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0757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19200" y="812800"/>
            <a:ext cx="10134600" cy="877888"/>
          </a:xfrm>
        </p:spPr>
        <p:txBody>
          <a:bodyPr>
            <a:normAutofit fontScale="90000"/>
          </a:bodyPr>
          <a:lstStyle/>
          <a:p>
            <a:r>
              <a:rPr lang="en-GB" dirty="0"/>
              <a:t>Grundläggande atmosfäriska begrepp: </a:t>
            </a:r>
            <a:br>
              <a:rPr lang="en-GB" dirty="0"/>
            </a:br>
            <a:r>
              <a:rPr lang="en-GB" dirty="0"/>
              <a:t>var kommer vindarna ifrån?</a:t>
            </a:r>
          </a:p>
        </p:txBody>
      </p:sp>
      <p:sp>
        <p:nvSpPr>
          <p:cNvPr id="5" name="Segnaposto contenuto 4"/>
          <p:cNvSpPr>
            <a:spLocks noGrp="1"/>
          </p:cNvSpPr>
          <p:nvPr>
            <p:ph sz="half" idx="1"/>
          </p:nvPr>
        </p:nvSpPr>
        <p:spPr>
          <a:xfrm>
            <a:off x="838200" y="1825625"/>
            <a:ext cx="5181600" cy="4351338"/>
          </a:xfrm>
        </p:spPr>
        <p:txBody>
          <a:bodyPr>
            <a:normAutofit fontScale="85000" lnSpcReduction="20000"/>
          </a:bodyPr>
          <a:lstStyle/>
          <a:p>
            <a:r>
              <a:rPr lang="en-GB" dirty="0"/>
              <a:t>Det enkla svaret på denna fråga är att luften rör sig på grund av tryckskillnader, eller gradienter, mellan olika delar av jordytan. </a:t>
            </a:r>
          </a:p>
          <a:p>
            <a:r>
              <a:rPr lang="en-GB" dirty="0"/>
              <a:t>En luftmassa tenderar att röra sig mot en lågtryckszon och bort från en högtryckszon. Om den lämnas ensam kommer den resulterande vinden så småningom att utjämna tryckskillnaden och dö bort. </a:t>
            </a:r>
          </a:p>
          <a:p>
            <a:r>
              <a:rPr lang="en-GB" dirty="0"/>
              <a:t>Anledningen till att lufttrycksgradienterna aldrig försvinner helt är att de hela tiden drivs av den ojämna soluppvärmningen av jordytan.</a:t>
            </a:r>
          </a:p>
          <a:p>
            <a:endParaRPr lang="en-GB" dirty="0"/>
          </a:p>
        </p:txBody>
      </p:sp>
      <p:sp>
        <p:nvSpPr>
          <p:cNvPr id="6" name="Segnaposto contenuto 5"/>
          <p:cNvSpPr>
            <a:spLocks noGrp="1"/>
          </p:cNvSpPr>
          <p:nvPr>
            <p:ph sz="half" idx="2"/>
          </p:nvPr>
        </p:nvSpPr>
        <p:spPr>
          <a:xfrm>
            <a:off x="6172200" y="1825625"/>
            <a:ext cx="5181600" cy="4351338"/>
          </a:xfrm>
        </p:spPr>
        <p:txBody>
          <a:bodyPr>
            <a:normAutofit fontScale="85000" lnSpcReduction="20000"/>
          </a:bodyPr>
          <a:lstStyle/>
          <a:p>
            <a:r>
              <a:rPr lang="en-GB" dirty="0"/>
              <a:t>När ytan värms upp expanderar och stiger luften ovanför den, och trycket sjunker. När ytan kyls av sker den motsatta processen och trycket stiger. </a:t>
            </a:r>
          </a:p>
          <a:p>
            <a:r>
              <a:rPr lang="en-GB" dirty="0"/>
              <a:t>På grund av skillnader i hur mycket solstrålning som tas emot och behålls på olika punkter på jordytan skapas ständigt stora och små variationer i yttemperatur och tryck. Därför blåser det alltid någonstans på planeten. </a:t>
            </a:r>
          </a:p>
          <a:p>
            <a:endParaRPr lang="en-GB" dirty="0"/>
          </a:p>
        </p:txBody>
      </p:sp>
      <p:sp>
        <p:nvSpPr>
          <p:cNvPr id="9" name="Segnaposto piè di pagina 3">
            <a:extLst>
              <a:ext uri="{FF2B5EF4-FFF2-40B4-BE49-F238E27FC236}">
                <a16:creationId xmlns:a16="http://schemas.microsoft.com/office/drawing/2014/main" id="{C93176D2-C8FC-6E47-8293-4B7FC6C572FD}"/>
              </a:ext>
            </a:extLst>
          </p:cNvPr>
          <p:cNvSpPr>
            <a:spLocks noGrp="1"/>
          </p:cNvSpPr>
          <p:nvPr>
            <p:ph type="ftr" sz="quarter" idx="11"/>
          </p:nvPr>
        </p:nvSpPr>
        <p:spPr>
          <a:xfrm>
            <a:off x="838200" y="6238875"/>
            <a:ext cx="9982200" cy="600075"/>
          </a:xfrm>
        </p:spPr>
        <p:txBody>
          <a:bodyPr/>
          <a:lstStyle/>
          <a:p>
            <a:r>
              <a:rPr lang="sv-SE"/>
              <a:t>Modul: Hållbart jordbruk, förvaltning av naturresurser och klimatåtgärder Ämne: Förnybar energi och dess tillämpning som grön energikälla inom jordbruket - Delämne: Vindenergi</a:t>
            </a:r>
            <a:endParaRPr lang="en-US" b="1" dirty="0"/>
          </a:p>
        </p:txBody>
      </p:sp>
    </p:spTree>
    <p:extLst>
      <p:ext uri="{BB962C8B-B14F-4D97-AF65-F5344CB8AC3E}">
        <p14:creationId xmlns:p14="http://schemas.microsoft.com/office/powerpoint/2010/main" val="3579505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Vindresurs: vindskjuvning / gränsskikt</a:t>
            </a:r>
            <a:endParaRPr lang="en-GB" dirty="0"/>
          </a:p>
        </p:txBody>
      </p:sp>
      <p:sp>
        <p:nvSpPr>
          <p:cNvPr id="19" name="Segnaposto contenuto 18"/>
          <p:cNvSpPr>
            <a:spLocks noGrp="1"/>
          </p:cNvSpPr>
          <p:nvPr>
            <p:ph sz="half" idx="4294967295"/>
          </p:nvPr>
        </p:nvSpPr>
        <p:spPr>
          <a:xfrm>
            <a:off x="6063922" y="1651681"/>
            <a:ext cx="5607378" cy="2674937"/>
          </a:xfrm>
        </p:spPr>
        <p:txBody>
          <a:bodyPr>
            <a:normAutofit fontScale="92500" lnSpcReduction="10000"/>
          </a:bodyPr>
          <a:lstStyle/>
          <a:p>
            <a:r>
              <a:rPr lang="en-GB" sz="2000" dirty="0"/>
              <a:t>Variationen i hastighet med höjden kallas </a:t>
            </a:r>
            <a:r>
              <a:rPr lang="en-GB" sz="2000" b="1" dirty="0"/>
              <a:t>vindskjuvning</a:t>
            </a:r>
            <a:r>
              <a:rPr lang="en-GB" sz="2000" dirty="0"/>
              <a:t>.</a:t>
            </a:r>
          </a:p>
          <a:p>
            <a:r>
              <a:rPr lang="en-GB" sz="2000" dirty="0"/>
              <a:t>Vanligtvis är skjuvningen positiv: hastigheten ökar med ökande höjd på grund av ytmotståndets minskande inverkan. </a:t>
            </a:r>
          </a:p>
          <a:p>
            <a:r>
              <a:rPr lang="en-GB" sz="2000" dirty="0"/>
              <a:t>Att känna till shear är viktigt för att kunna projicera vindhastighetsmätningar från en höjd (t.ex. toppen av en mast) till en annan (t.ex. navhöjden på en turbin).</a:t>
            </a:r>
          </a:p>
          <a:p>
            <a:endParaRPr lang="en-GB" sz="2000" dirty="0"/>
          </a:p>
        </p:txBody>
      </p:sp>
      <p:grpSp>
        <p:nvGrpSpPr>
          <p:cNvPr id="16" name="Gruppo 15"/>
          <p:cNvGrpSpPr/>
          <p:nvPr/>
        </p:nvGrpSpPr>
        <p:grpSpPr>
          <a:xfrm>
            <a:off x="1531914" y="1847964"/>
            <a:ext cx="4197598" cy="5010036"/>
            <a:chOff x="45562" y="2217565"/>
            <a:chExt cx="3467278" cy="4138364"/>
          </a:xfrm>
        </p:grpSpPr>
        <p:pic>
          <p:nvPicPr>
            <p:cNvPr id="15362" name="Picture 2" descr="https://docs.wind-watch.org/trees-shear-1.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811" t="16065" r="22416" b="6344"/>
            <a:stretch/>
          </p:blipFill>
          <p:spPr bwMode="auto">
            <a:xfrm>
              <a:off x="45562" y="2217565"/>
              <a:ext cx="3467278" cy="413836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ttore 1 6"/>
            <p:cNvCxnSpPr/>
            <p:nvPr/>
          </p:nvCxnSpPr>
          <p:spPr bwMode="auto">
            <a:xfrm>
              <a:off x="128464" y="5301208"/>
              <a:ext cx="2952328" cy="0"/>
            </a:xfrm>
            <a:prstGeom prst="line">
              <a:avLst/>
            </a:prstGeom>
            <a:solidFill>
              <a:schemeClr val="accent1"/>
            </a:solidFill>
            <a:ln w="1905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ttore 1 9"/>
            <p:cNvCxnSpPr/>
            <p:nvPr/>
          </p:nvCxnSpPr>
          <p:spPr bwMode="auto">
            <a:xfrm>
              <a:off x="128464" y="3344292"/>
              <a:ext cx="2952328" cy="0"/>
            </a:xfrm>
            <a:prstGeom prst="line">
              <a:avLst/>
            </a:prstGeom>
            <a:solidFill>
              <a:schemeClr val="accent1"/>
            </a:solidFill>
            <a:ln w="1905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CasellaDiTesto 13"/>
          <p:cNvSpPr txBox="1"/>
          <p:nvPr/>
        </p:nvSpPr>
        <p:spPr>
          <a:xfrm>
            <a:off x="1625792" y="6416164"/>
            <a:ext cx="1188147" cy="348109"/>
          </a:xfrm>
          <a:prstGeom prst="rect">
            <a:avLst/>
          </a:prstGeom>
          <a:noFill/>
        </p:spPr>
        <p:txBody>
          <a:bodyPr wrap="square" rtlCol="0">
            <a:spAutoFit/>
          </a:bodyPr>
          <a:lstStyle/>
          <a:p>
            <a:r>
              <a:rPr lang="en-GB" sz="1662" dirty="0">
                <a:latin typeface="Calibri" panose="020F0502020204030204" pitchFamily="34" charset="0"/>
                <a:cs typeface="Calibri" panose="020F0502020204030204" pitchFamily="34" charset="0"/>
              </a:rPr>
              <a:t>Vindskjuvning</a:t>
            </a:r>
          </a:p>
        </p:txBody>
      </p:sp>
      <p:pic>
        <p:nvPicPr>
          <p:cNvPr id="18" name="Picture 4"/>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47012"/>
          <a:stretch/>
        </p:blipFill>
        <p:spPr bwMode="auto">
          <a:xfrm rot="-60000">
            <a:off x="5613192" y="4694969"/>
            <a:ext cx="4990398" cy="211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 name="CasellaDiTesto 19"/>
          <p:cNvSpPr txBox="1"/>
          <p:nvPr/>
        </p:nvSpPr>
        <p:spPr>
          <a:xfrm>
            <a:off x="7905828" y="5599709"/>
            <a:ext cx="923266" cy="348109"/>
          </a:xfrm>
          <a:prstGeom prst="rect">
            <a:avLst/>
          </a:prstGeom>
          <a:noFill/>
        </p:spPr>
        <p:txBody>
          <a:bodyPr wrap="square" rtlCol="0">
            <a:spAutoFit/>
          </a:bodyPr>
          <a:lstStyle/>
          <a:p>
            <a:r>
              <a:rPr lang="en-GB" sz="1662" dirty="0">
                <a:latin typeface="Calibri" panose="020F0502020204030204" pitchFamily="34" charset="0"/>
                <a:cs typeface="Calibri" panose="020F0502020204030204" pitchFamily="34" charset="0"/>
              </a:rPr>
              <a:t>v=99%v</a:t>
            </a:r>
            <a:r>
              <a:rPr lang="en-GB" sz="1662" baseline="-25000" dirty="0">
                <a:latin typeface="Calibri" panose="020F0502020204030204" pitchFamily="34" charset="0"/>
                <a:cs typeface="Calibri" panose="020F0502020204030204" pitchFamily="34" charset="0"/>
              </a:rPr>
              <a:t>o</a:t>
            </a:r>
          </a:p>
        </p:txBody>
      </p:sp>
      <p:sp>
        <p:nvSpPr>
          <p:cNvPr id="21" name="Rettangolo 20"/>
          <p:cNvSpPr/>
          <p:nvPr/>
        </p:nvSpPr>
        <p:spPr>
          <a:xfrm>
            <a:off x="9710625" y="4745864"/>
            <a:ext cx="354201" cy="348109"/>
          </a:xfrm>
          <a:prstGeom prst="rect">
            <a:avLst/>
          </a:prstGeom>
        </p:spPr>
        <p:txBody>
          <a:bodyPr wrap="square">
            <a:spAutoFit/>
          </a:bodyPr>
          <a:lstStyle/>
          <a:p>
            <a:r>
              <a:rPr lang="en-GB" sz="1662" dirty="0" err="1">
                <a:latin typeface="Calibri" panose="020F0502020204030204" pitchFamily="34" charset="0"/>
                <a:cs typeface="Calibri" panose="020F0502020204030204" pitchFamily="34" charset="0"/>
              </a:rPr>
              <a:t>v</a:t>
            </a:r>
            <a:r>
              <a:rPr lang="en-GB" sz="1662" baseline="-25000" dirty="0" err="1">
                <a:latin typeface="Calibri" panose="020F0502020204030204" pitchFamily="34" charset="0"/>
                <a:cs typeface="Calibri" panose="020F0502020204030204" pitchFamily="34" charset="0"/>
              </a:rPr>
              <a:t>o</a:t>
            </a:r>
            <a:endParaRPr lang="en-GB" sz="1662" dirty="0"/>
          </a:p>
        </p:txBody>
      </p:sp>
    </p:spTree>
    <p:extLst>
      <p:ext uri="{BB962C8B-B14F-4D97-AF65-F5344CB8AC3E}">
        <p14:creationId xmlns:p14="http://schemas.microsoft.com/office/powerpoint/2010/main" val="2873309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81037"/>
            <a:ext cx="10515600" cy="1009651"/>
          </a:xfrm>
        </p:spPr>
        <p:txBody>
          <a:bodyPr/>
          <a:lstStyle/>
          <a:p>
            <a:r>
              <a:rPr lang="it-IT" altLang="en-US" dirty="0" err="1"/>
              <a:t>Anemometrar</a:t>
            </a:r>
            <a:endParaRPr lang="en-GB" dirty="0"/>
          </a:p>
        </p:txBody>
      </p:sp>
      <p:sp>
        <p:nvSpPr>
          <p:cNvPr id="3" name="Segnaposto contenuto 2"/>
          <p:cNvSpPr>
            <a:spLocks noGrp="1"/>
          </p:cNvSpPr>
          <p:nvPr>
            <p:ph idx="1"/>
          </p:nvPr>
        </p:nvSpPr>
        <p:spPr>
          <a:xfrm>
            <a:off x="838200" y="1825625"/>
            <a:ext cx="4129112" cy="4351338"/>
          </a:xfrm>
        </p:spPr>
        <p:txBody>
          <a:bodyPr/>
          <a:lstStyle/>
          <a:p>
            <a:r>
              <a:rPr lang="en-GB" altLang="en-US" dirty="0"/>
              <a:t>Mätning av vind</a:t>
            </a:r>
            <a:br>
              <a:rPr lang="en-GB" altLang="en-US" dirty="0"/>
            </a:br>
            <a:r>
              <a:rPr lang="en-GB" altLang="en-US" dirty="0"/>
              <a:t>hastighet och riktning</a:t>
            </a:r>
          </a:p>
          <a:p>
            <a:pPr lvl="1"/>
            <a:r>
              <a:rPr lang="en-GB" altLang="en-US" dirty="0"/>
              <a:t>Anemometrar</a:t>
            </a:r>
          </a:p>
          <a:p>
            <a:pPr lvl="2"/>
            <a:r>
              <a:rPr lang="en-GB" altLang="en-US" dirty="0"/>
              <a:t>Mäter vanligtvis vid 10, 20 &amp; 40 m </a:t>
            </a:r>
          </a:p>
          <a:p>
            <a:pPr lvl="2"/>
            <a:r>
              <a:rPr lang="en-GB" altLang="en-US" dirty="0"/>
              <a:t>Precision</a:t>
            </a:r>
          </a:p>
          <a:p>
            <a:pPr lvl="3"/>
            <a:r>
              <a:rPr lang="en-GB" altLang="en-US" dirty="0"/>
              <a:t>Hastighet: 0,1 m/s i intervallet 5 - 25 m/s</a:t>
            </a:r>
          </a:p>
          <a:p>
            <a:pPr lvl="2"/>
            <a:r>
              <a:rPr lang="en-GB" altLang="en-US" dirty="0"/>
              <a:t>10 minuter i genomsnitt</a:t>
            </a:r>
          </a:p>
          <a:p>
            <a:pPr lvl="2"/>
            <a:r>
              <a:rPr lang="en-GB" altLang="en-US" dirty="0"/>
              <a:t>Ta hand om positioneringen </a:t>
            </a:r>
          </a:p>
          <a:p>
            <a:pPr lvl="2"/>
            <a:r>
              <a:rPr lang="en-GB" altLang="en-US" dirty="0"/>
              <a:t>	(ojämnhet, komplex terräng, hinder ...)</a:t>
            </a:r>
          </a:p>
        </p:txBody>
      </p:sp>
      <p:grpSp>
        <p:nvGrpSpPr>
          <p:cNvPr id="4" name="Group 22"/>
          <p:cNvGrpSpPr>
            <a:grpSpLocks/>
          </p:cNvGrpSpPr>
          <p:nvPr/>
        </p:nvGrpSpPr>
        <p:grpSpPr bwMode="auto">
          <a:xfrm>
            <a:off x="5487523" y="3640017"/>
            <a:ext cx="4991100" cy="2385647"/>
            <a:chOff x="2834" y="1594"/>
            <a:chExt cx="3406" cy="1628"/>
          </a:xfrm>
        </p:grpSpPr>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28104" t="22221" r="26160" b="36176"/>
            <a:stretch>
              <a:fillRect/>
            </a:stretch>
          </p:blipFill>
          <p:spPr bwMode="auto">
            <a:xfrm>
              <a:off x="3879" y="1594"/>
              <a:ext cx="2361" cy="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Wind rose from Caen, Fr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 y="2155"/>
              <a:ext cx="808"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2834" y="3043"/>
              <a:ext cx="120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108" b="1"/>
                <a:t>Windrose för vindenergi</a:t>
              </a:r>
            </a:p>
          </p:txBody>
        </p:sp>
        <p:sp>
          <p:nvSpPr>
            <p:cNvPr id="8" name="Text Box 10"/>
            <p:cNvSpPr txBox="1">
              <a:spLocks noChangeArrowheads="1"/>
            </p:cNvSpPr>
            <p:nvPr/>
          </p:nvSpPr>
          <p:spPr bwMode="auto">
            <a:xfrm>
              <a:off x="4458" y="3043"/>
              <a:ext cx="121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108" b="1"/>
                <a:t>Windrose för luftföroreningar</a:t>
              </a:r>
            </a:p>
          </p:txBody>
        </p:sp>
      </p:grpSp>
      <p:pic>
        <p:nvPicPr>
          <p:cNvPr id="9"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5946" y="1783375"/>
            <a:ext cx="1417027" cy="145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7468" y="2135067"/>
            <a:ext cx="1547446" cy="115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 name="Picture 25" descr="NRG data logg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6204" y="1846386"/>
            <a:ext cx="681403" cy="158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7"/>
          <p:cNvSpPr>
            <a:spLocks noChangeArrowheads="1"/>
          </p:cNvSpPr>
          <p:nvPr/>
        </p:nvSpPr>
        <p:spPr bwMode="auto">
          <a:xfrm>
            <a:off x="6494864" y="1557706"/>
            <a:ext cx="54534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108" b="1"/>
              <a:t>Hastighet</a:t>
            </a:r>
          </a:p>
        </p:txBody>
      </p:sp>
      <p:sp>
        <p:nvSpPr>
          <p:cNvPr id="13" name="Rectangle 28"/>
          <p:cNvSpPr>
            <a:spLocks noChangeArrowheads="1"/>
          </p:cNvSpPr>
          <p:nvPr/>
        </p:nvSpPr>
        <p:spPr bwMode="auto">
          <a:xfrm>
            <a:off x="8148468" y="1559171"/>
            <a:ext cx="75212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108" b="1"/>
              <a:t>Riktning</a:t>
            </a:r>
          </a:p>
        </p:txBody>
      </p:sp>
      <p:sp>
        <p:nvSpPr>
          <p:cNvPr id="14" name="Rectangle 29"/>
          <p:cNvSpPr>
            <a:spLocks noChangeArrowheads="1"/>
          </p:cNvSpPr>
          <p:nvPr/>
        </p:nvSpPr>
        <p:spPr bwMode="auto">
          <a:xfrm>
            <a:off x="9454138" y="1559171"/>
            <a:ext cx="888385"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108" b="1"/>
              <a:t>Datalogger</a:t>
            </a:r>
          </a:p>
        </p:txBody>
      </p:sp>
      <p:pic>
        <p:nvPicPr>
          <p:cNvPr id="15"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2907" y="1881554"/>
            <a:ext cx="1028700" cy="136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 name="Picture 23" descr="Anemomete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727524" y="3556490"/>
            <a:ext cx="967154" cy="61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051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a:t>Mast: exempel</a:t>
            </a:r>
          </a:p>
        </p:txBody>
      </p:sp>
      <p:sp>
        <p:nvSpPr>
          <p:cNvPr id="4" name="Segnaposto numero diapositiva 3"/>
          <p:cNvSpPr>
            <a:spLocks noGrp="1"/>
          </p:cNvSpPr>
          <p:nvPr>
            <p:ph type="sldNum" sz="quarter" idx="12"/>
          </p:nvPr>
        </p:nvSpPr>
        <p:spPr/>
        <p:txBody>
          <a:bodyPr/>
          <a:lstStyle/>
          <a:p>
            <a:fld id="{928F1B6E-29C0-4F32-8139-A0C6EF1962A3}" type="slidenum">
              <a:rPr lang="de-DE" smtClean="0"/>
              <a:t>44</a:t>
            </a:fld>
            <a:endParaRPr lang="de-DE"/>
          </a:p>
        </p:txBody>
      </p:sp>
      <p:pic>
        <p:nvPicPr>
          <p:cNvPr id="6" name="Immagin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2477" y="355601"/>
            <a:ext cx="2636837" cy="660876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CasellaDiTesto 1"/>
          <p:cNvSpPr txBox="1">
            <a:spLocks noChangeArrowheads="1"/>
          </p:cNvSpPr>
          <p:nvPr/>
        </p:nvSpPr>
        <p:spPr bwMode="auto">
          <a:xfrm>
            <a:off x="10118951" y="4648201"/>
            <a:ext cx="1611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10 m </a:t>
            </a:r>
            <a:r>
              <a:rPr lang="it-IT" altLang="it-IT" sz="1600" b="0" u="none" dirty="0" err="1"/>
              <a:t>hastighet</a:t>
            </a:r>
            <a:endParaRPr lang="it-IT" altLang="it-IT" sz="1600" b="0" u="none" dirty="0"/>
          </a:p>
        </p:txBody>
      </p:sp>
      <p:sp>
        <p:nvSpPr>
          <p:cNvPr id="8" name="CasellaDiTesto 6"/>
          <p:cNvSpPr txBox="1">
            <a:spLocks noChangeArrowheads="1"/>
          </p:cNvSpPr>
          <p:nvPr/>
        </p:nvSpPr>
        <p:spPr bwMode="auto">
          <a:xfrm>
            <a:off x="10133239" y="3705225"/>
            <a:ext cx="1597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18m </a:t>
            </a:r>
            <a:r>
              <a:rPr lang="it-IT" altLang="it-IT" sz="1600" b="0" u="none" dirty="0" err="1"/>
              <a:t>riktning</a:t>
            </a:r>
            <a:endParaRPr lang="it-IT" altLang="it-IT" sz="1600" b="0" u="none" dirty="0"/>
          </a:p>
        </p:txBody>
      </p:sp>
      <p:sp>
        <p:nvSpPr>
          <p:cNvPr id="9" name="CasellaDiTesto 7"/>
          <p:cNvSpPr txBox="1">
            <a:spLocks noChangeArrowheads="1"/>
          </p:cNvSpPr>
          <p:nvPr/>
        </p:nvSpPr>
        <p:spPr bwMode="auto">
          <a:xfrm>
            <a:off x="10133239" y="3165475"/>
            <a:ext cx="1597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20 m </a:t>
            </a:r>
            <a:r>
              <a:rPr lang="it-IT" altLang="it-IT" sz="1600" b="0" u="none" dirty="0" err="1"/>
              <a:t>hastighet</a:t>
            </a:r>
            <a:endParaRPr lang="it-IT" altLang="it-IT" sz="1600" b="0" u="none" dirty="0"/>
          </a:p>
        </p:txBody>
      </p:sp>
      <p:sp>
        <p:nvSpPr>
          <p:cNvPr id="10" name="CasellaDiTesto 8"/>
          <p:cNvSpPr txBox="1">
            <a:spLocks noChangeArrowheads="1"/>
          </p:cNvSpPr>
          <p:nvPr/>
        </p:nvSpPr>
        <p:spPr bwMode="auto">
          <a:xfrm>
            <a:off x="10118951" y="2220914"/>
            <a:ext cx="161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28m </a:t>
            </a:r>
            <a:r>
              <a:rPr lang="it-IT" altLang="it-IT" sz="1600" b="0" u="none" dirty="0" err="1"/>
              <a:t>riktning</a:t>
            </a:r>
            <a:endParaRPr lang="it-IT" altLang="it-IT" sz="1600" b="0" u="none" dirty="0"/>
          </a:p>
        </p:txBody>
      </p:sp>
      <p:sp>
        <p:nvSpPr>
          <p:cNvPr id="11" name="CasellaDiTesto 9"/>
          <p:cNvSpPr txBox="1">
            <a:spLocks noChangeArrowheads="1"/>
          </p:cNvSpPr>
          <p:nvPr/>
        </p:nvSpPr>
        <p:spPr bwMode="auto">
          <a:xfrm>
            <a:off x="10076089" y="1681164"/>
            <a:ext cx="1654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30 m </a:t>
            </a:r>
            <a:r>
              <a:rPr lang="it-IT" altLang="it-IT" sz="1600" b="0" u="none" dirty="0" err="1"/>
              <a:t>hastighet</a:t>
            </a:r>
            <a:endParaRPr lang="it-IT" altLang="it-IT" sz="1600" b="0" u="none" dirty="0"/>
          </a:p>
        </p:txBody>
      </p:sp>
      <p:sp>
        <p:nvSpPr>
          <p:cNvPr id="12" name="CasellaDiTesto 10"/>
          <p:cNvSpPr txBox="1">
            <a:spLocks noChangeArrowheads="1"/>
          </p:cNvSpPr>
          <p:nvPr/>
        </p:nvSpPr>
        <p:spPr bwMode="auto">
          <a:xfrm>
            <a:off x="10076089" y="5297489"/>
            <a:ext cx="1654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  3m temperatur</a:t>
            </a:r>
          </a:p>
        </p:txBody>
      </p:sp>
      <p:pic>
        <p:nvPicPr>
          <p:cNvPr id="13"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895" y="2019301"/>
            <a:ext cx="6650831"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134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D92B518D-C29B-0C2F-3590-5F3DC78F3F9A}"/>
              </a:ext>
            </a:extLst>
          </p:cNvPr>
          <p:cNvSpPr>
            <a:spLocks noGrp="1"/>
          </p:cNvSpPr>
          <p:nvPr>
            <p:ph type="title"/>
          </p:nvPr>
        </p:nvSpPr>
        <p:spPr/>
        <p:txBody>
          <a:bodyPr/>
          <a:lstStyle/>
          <a:p>
            <a:r>
              <a:rPr lang="en-GB" dirty="0"/>
              <a:t>Kampanjer för vindmätning</a:t>
            </a:r>
          </a:p>
        </p:txBody>
      </p:sp>
      <p:sp>
        <p:nvSpPr>
          <p:cNvPr id="6" name="Segnaposto contenuto 5">
            <a:extLst>
              <a:ext uri="{FF2B5EF4-FFF2-40B4-BE49-F238E27FC236}">
                <a16:creationId xmlns:a16="http://schemas.microsoft.com/office/drawing/2014/main" id="{90E62267-671F-E81A-C6C8-6BD990563EFA}"/>
              </a:ext>
            </a:extLst>
          </p:cNvPr>
          <p:cNvSpPr>
            <a:spLocks noGrp="1"/>
          </p:cNvSpPr>
          <p:nvPr>
            <p:ph sz="half" idx="1"/>
          </p:nvPr>
        </p:nvSpPr>
        <p:spPr>
          <a:xfrm>
            <a:off x="838200" y="1825625"/>
            <a:ext cx="5918200" cy="4351338"/>
          </a:xfrm>
        </p:spPr>
        <p:txBody>
          <a:bodyPr>
            <a:normAutofit fontScale="92500" lnSpcReduction="10000"/>
          </a:bodyPr>
          <a:lstStyle/>
          <a:p>
            <a:r>
              <a:rPr lang="en-GB" sz="24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Vindmätningskampanjer är vanligtvis omfattande och sträcker sig över flera år, ofta minst tre, för att på ett heltäckande sätt fånga vindkarakteristiken på en specifik plats. I dessa kampanjer används anemometrar som är installerade på master och strategiskt placerade för att mäta vindhastighet och vindriktning. </a:t>
            </a:r>
          </a:p>
          <a:p>
            <a:r>
              <a:rPr lang="en-GB" sz="24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Genom att samla in data på olika höjder över marken (vanligtvis tre olika nivåer) underlättar dessa kampanjer rekonstruktionen av vindprofilen över terrängen, eftersom vindhastigheten tenderar att öka med ökande avstånd från marken på grund av den minskande effekten av markfriktion när man rör sig högre upp över ytan.</a:t>
            </a:r>
            <a:endParaRPr lang="it-IT"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3600" dirty="0"/>
          </a:p>
        </p:txBody>
      </p:sp>
      <p:sp>
        <p:nvSpPr>
          <p:cNvPr id="7" name="Segnaposto contenuto 6">
            <a:extLst>
              <a:ext uri="{FF2B5EF4-FFF2-40B4-BE49-F238E27FC236}">
                <a16:creationId xmlns:a16="http://schemas.microsoft.com/office/drawing/2014/main" id="{1B5D12B3-EDF7-4F31-2CF1-3E14DD950E17}"/>
              </a:ext>
            </a:extLst>
          </p:cNvPr>
          <p:cNvSpPr>
            <a:spLocks noGrp="1"/>
          </p:cNvSpPr>
          <p:nvPr>
            <p:ph sz="half" idx="2"/>
          </p:nvPr>
        </p:nvSpPr>
        <p:spPr>
          <a:xfrm>
            <a:off x="7010400" y="1825625"/>
            <a:ext cx="4343400" cy="4351338"/>
          </a:xfrm>
        </p:spPr>
        <p:txBody>
          <a:bodyPr>
            <a:normAutofit fontScale="92500" lnSpcReduction="10000"/>
          </a:bodyPr>
          <a:lstStyle/>
          <a:p>
            <a:pPr algn="just">
              <a:spcBef>
                <a:spcPts val="600"/>
              </a:spcBef>
              <a:spcAft>
                <a:spcPts val="600"/>
              </a:spcAft>
            </a:pPr>
            <a:r>
              <a:rPr lang="en-GB" sz="24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De data som samlas in från dessa vindmätare på olika höjder bidrar till att skapa en omfattande vindprofil för det område som undersöks. Denna detaljerade profil hjälper till att förstå hur vindmönster utvecklas och förändras på olika höjder, vilket ger viktiga insikter för vindkraftsprojekt.</a:t>
            </a:r>
            <a:endParaRPr lang="it-IT"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3" name="Segnaposto piè di pagina 2">
            <a:extLst>
              <a:ext uri="{FF2B5EF4-FFF2-40B4-BE49-F238E27FC236}">
                <a16:creationId xmlns:a16="http://schemas.microsoft.com/office/drawing/2014/main" id="{92A3E7F5-62C0-8E63-3DAC-21CD3777B5DD}"/>
              </a:ext>
            </a:extLst>
          </p:cNvPr>
          <p:cNvSpPr>
            <a:spLocks noGrp="1"/>
          </p:cNvSpPr>
          <p:nvPr>
            <p:ph type="ftr" sz="quarter" idx="11"/>
          </p:nvPr>
        </p:nvSpPr>
        <p:spPr/>
        <p:txBody>
          <a:bodyPr/>
          <a:lstStyle/>
          <a:p>
            <a:r>
              <a:rPr lang="sv-SE"/>
              <a:t>Modul: Hållbart jordbruk, förvaltning av naturresurser och klimatåtgärder Ämne: Förnybar energi och dess tillämpning som grön energikälla inom jordbruket - Delämne: Vindenergi</a:t>
            </a:r>
            <a:endParaRPr lang="en-US" b="1" dirty="0"/>
          </a:p>
        </p:txBody>
      </p:sp>
      <p:sp>
        <p:nvSpPr>
          <p:cNvPr id="4" name="Segnaposto numero diapositiva 3">
            <a:extLst>
              <a:ext uri="{FF2B5EF4-FFF2-40B4-BE49-F238E27FC236}">
                <a16:creationId xmlns:a16="http://schemas.microsoft.com/office/drawing/2014/main" id="{06FA57BC-D875-1289-D69F-156E407681A3}"/>
              </a:ext>
            </a:extLst>
          </p:cNvPr>
          <p:cNvSpPr>
            <a:spLocks noGrp="1"/>
          </p:cNvSpPr>
          <p:nvPr>
            <p:ph type="sldNum" sz="quarter" idx="12"/>
          </p:nvPr>
        </p:nvSpPr>
        <p:spPr/>
        <p:txBody>
          <a:bodyPr/>
          <a:lstStyle/>
          <a:p>
            <a:fld id="{D57F1E4F-1CFF-5643-939E-217C01CDF565}" type="slidenum">
              <a:rPr lang="en-US" smtClean="0"/>
              <a:t>45</a:t>
            </a:fld>
            <a:endParaRPr lang="en-US" dirty="0"/>
          </a:p>
        </p:txBody>
      </p:sp>
    </p:spTree>
    <p:extLst>
      <p:ext uri="{BB962C8B-B14F-4D97-AF65-F5344CB8AC3E}">
        <p14:creationId xmlns:p14="http://schemas.microsoft.com/office/powerpoint/2010/main" val="3595016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1A0C5F-331D-7F0B-7E43-982D4F47686E}"/>
              </a:ext>
            </a:extLst>
          </p:cNvPr>
          <p:cNvSpPr>
            <a:spLocks noGrp="1"/>
          </p:cNvSpPr>
          <p:nvPr>
            <p:ph type="title"/>
          </p:nvPr>
        </p:nvSpPr>
        <p:spPr/>
        <p:txBody>
          <a:bodyPr/>
          <a:lstStyle/>
          <a:p>
            <a:r>
              <a:rPr lang="en-GB" dirty="0"/>
              <a:t>Kampanjer för vindmätning</a:t>
            </a:r>
          </a:p>
        </p:txBody>
      </p:sp>
      <p:sp>
        <p:nvSpPr>
          <p:cNvPr id="4" name="Segnaposto contenuto 3">
            <a:extLst>
              <a:ext uri="{FF2B5EF4-FFF2-40B4-BE49-F238E27FC236}">
                <a16:creationId xmlns:a16="http://schemas.microsoft.com/office/drawing/2014/main" id="{A5A03E45-1399-CBEF-915C-F43E2330030E}"/>
              </a:ext>
            </a:extLst>
          </p:cNvPr>
          <p:cNvSpPr>
            <a:spLocks noGrp="1"/>
          </p:cNvSpPr>
          <p:nvPr>
            <p:ph sz="half" idx="2"/>
          </p:nvPr>
        </p:nvSpPr>
        <p:spPr>
          <a:xfrm>
            <a:off x="7251700" y="1825625"/>
            <a:ext cx="4755938" cy="4351338"/>
          </a:xfrm>
        </p:spPr>
        <p:txBody>
          <a:bodyPr>
            <a:normAutofit fontScale="85000" lnSpcReduction="20000"/>
          </a:bodyPr>
          <a:lstStyle/>
          <a:p>
            <a:r>
              <a:rPr lang="en-GB" sz="2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För att sammanställa dessa mätdata används ofta statistiska verktyg som Weibullkurvan och en vindros. Weibull-kurvan hjälper till att modellera frekvensfördelningen för vindhastigheten och ger insikter om sannolikheten för att olika vindhastigheter ska förekomma på platsen. Samtidigt representerar vindrosen visuellt vindriktningsfrekvensen och visar dominerande vindriktningar och deras förekomst under hela mätperioden.</a:t>
            </a:r>
            <a:endParaRPr lang="it-IT" sz="2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5" name="Segnaposto piè di pagina 4">
            <a:extLst>
              <a:ext uri="{FF2B5EF4-FFF2-40B4-BE49-F238E27FC236}">
                <a16:creationId xmlns:a16="http://schemas.microsoft.com/office/drawing/2014/main" id="{BC64DD42-240B-4B27-BCE9-63D62A36E6F0}"/>
              </a:ext>
            </a:extLst>
          </p:cNvPr>
          <p:cNvSpPr>
            <a:spLocks noGrp="1"/>
          </p:cNvSpPr>
          <p:nvPr>
            <p:ph type="ftr" sz="quarter" idx="11"/>
          </p:nvPr>
        </p:nvSpPr>
        <p:spPr/>
        <p:txBody>
          <a:bodyPr/>
          <a:lstStyle/>
          <a:p>
            <a:r>
              <a:rPr lang="sv-SE"/>
              <a:t>Modul: Hållbart jordbruk, förvaltning av naturresurser och klimatåtgärder Ämne: Förnybar energi och dess tillämpning som grön energikälla inom jordbruket - Delämne: Vindenergi</a:t>
            </a:r>
            <a:endParaRPr lang="en-US" b="1" dirty="0"/>
          </a:p>
        </p:txBody>
      </p:sp>
      <p:sp>
        <p:nvSpPr>
          <p:cNvPr id="6" name="Segnaposto numero diapositiva 5">
            <a:extLst>
              <a:ext uri="{FF2B5EF4-FFF2-40B4-BE49-F238E27FC236}">
                <a16:creationId xmlns:a16="http://schemas.microsoft.com/office/drawing/2014/main" id="{2957D9D8-8554-8C51-9075-96EFCFECAB26}"/>
              </a:ext>
            </a:extLst>
          </p:cNvPr>
          <p:cNvSpPr>
            <a:spLocks noGrp="1"/>
          </p:cNvSpPr>
          <p:nvPr>
            <p:ph type="sldNum" sz="quarter" idx="12"/>
          </p:nvPr>
        </p:nvSpPr>
        <p:spPr/>
        <p:txBody>
          <a:bodyPr/>
          <a:lstStyle/>
          <a:p>
            <a:fld id="{6FF9F0C5-380F-41C2-899A-BAC0F0927E16}" type="slidenum">
              <a:rPr lang="en-US" smtClean="0"/>
              <a:t>46</a:t>
            </a:fld>
            <a:endParaRPr lang="en-US" dirty="0"/>
          </a:p>
        </p:txBody>
      </p:sp>
      <p:pic>
        <p:nvPicPr>
          <p:cNvPr id="7" name="Segnaposto contenuto 6">
            <a:extLst>
              <a:ext uri="{FF2B5EF4-FFF2-40B4-BE49-F238E27FC236}">
                <a16:creationId xmlns:a16="http://schemas.microsoft.com/office/drawing/2014/main" id="{21BA1772-D68B-8E29-893C-2596C8313061}"/>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4241" b="5108"/>
          <a:stretch/>
        </p:blipFill>
        <p:spPr bwMode="auto">
          <a:xfrm>
            <a:off x="184362" y="2053432"/>
            <a:ext cx="6972858" cy="38227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1226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p:cNvSpPr>
            <a:spLocks noGrp="1"/>
          </p:cNvSpPr>
          <p:nvPr>
            <p:ph type="title"/>
          </p:nvPr>
        </p:nvSpPr>
        <p:spPr>
          <a:xfrm>
            <a:off x="838200" y="681037"/>
            <a:ext cx="10515600" cy="1009651"/>
          </a:xfrm>
        </p:spPr>
        <p:txBody>
          <a:bodyPr/>
          <a:lstStyle/>
          <a:p>
            <a:r>
              <a:rPr lang="it-IT" altLang="en-US" dirty="0"/>
              <a:t>Vindens </a:t>
            </a:r>
            <a:r>
              <a:rPr lang="it-IT" altLang="en-US" dirty="0" err="1"/>
              <a:t>kraft</a:t>
            </a:r>
          </a:p>
        </p:txBody>
      </p:sp>
      <p:sp>
        <p:nvSpPr>
          <p:cNvPr id="27651" name="Segnaposto contenuto 2"/>
          <p:cNvSpPr>
            <a:spLocks noGrp="1"/>
          </p:cNvSpPr>
          <p:nvPr>
            <p:ph idx="1"/>
          </p:nvPr>
        </p:nvSpPr>
        <p:spPr>
          <a:xfrm>
            <a:off x="838200" y="1506025"/>
            <a:ext cx="10515600" cy="4351338"/>
          </a:xfrm>
        </p:spPr>
        <p:txBody>
          <a:bodyPr/>
          <a:lstStyle/>
          <a:p>
            <a:r>
              <a:rPr lang="it-IT" altLang="en-US" dirty="0"/>
              <a:t>P = (1/2) r A V3 = (1/2) r pR2 V3 = (1/2) r p(D2/4) V3</a:t>
            </a:r>
          </a:p>
          <a:p>
            <a:r>
              <a:rPr lang="it-IT" altLang="en-US" dirty="0" err="1"/>
              <a:t>Fördubbling av vindhastigheten </a:t>
            </a:r>
            <a:r>
              <a:rPr lang="it-IT" altLang="en-US" dirty="0"/>
              <a:t>V </a:t>
            </a:r>
            <a:r>
              <a:rPr lang="it-IT" altLang="en-US" dirty="0">
                <a:sym typeface="Wingdings" panose="05000000000000000000" pitchFamily="2" charset="2"/>
              </a:rPr>
              <a:t> </a:t>
            </a:r>
            <a:r>
              <a:rPr lang="it-IT" altLang="en-US" dirty="0" err="1">
                <a:sym typeface="Wingdings" panose="05000000000000000000" pitchFamily="2" charset="2"/>
              </a:rPr>
              <a:t>Effekten </a:t>
            </a:r>
            <a:r>
              <a:rPr lang="it-IT" altLang="en-US" dirty="0">
                <a:sym typeface="Wingdings" panose="05000000000000000000" pitchFamily="2" charset="2"/>
              </a:rPr>
              <a:t>P </a:t>
            </a:r>
            <a:r>
              <a:rPr lang="it-IT" altLang="en-US" dirty="0" err="1">
                <a:sym typeface="Wingdings" panose="05000000000000000000" pitchFamily="2" charset="2"/>
              </a:rPr>
              <a:t>ökar </a:t>
            </a:r>
            <a:r>
              <a:rPr lang="it-IT" altLang="en-US" dirty="0">
                <a:sym typeface="Wingdings" panose="05000000000000000000" pitchFamily="2" charset="2"/>
              </a:rPr>
              <a:t>8 </a:t>
            </a:r>
            <a:r>
              <a:rPr lang="it-IT" altLang="en-US" dirty="0" err="1">
                <a:sym typeface="Wingdings" panose="05000000000000000000" pitchFamily="2" charset="2"/>
              </a:rPr>
              <a:t>gånger</a:t>
            </a:r>
            <a:endParaRPr lang="it-IT" altLang="en-US" dirty="0">
              <a:sym typeface="Wingdings" panose="05000000000000000000" pitchFamily="2" charset="2"/>
            </a:endParaRPr>
          </a:p>
          <a:p>
            <a:r>
              <a:rPr lang="it-IT" altLang="en-US" dirty="0" err="1">
                <a:sym typeface="Wingdings" panose="05000000000000000000" pitchFamily="2" charset="2"/>
              </a:rPr>
              <a:t>Fördubbling </a:t>
            </a:r>
            <a:r>
              <a:rPr lang="it-IT" altLang="en-US" dirty="0">
                <a:sym typeface="Wingdings" panose="05000000000000000000" pitchFamily="2" charset="2"/>
              </a:rPr>
              <a:t>av </a:t>
            </a:r>
            <a:r>
              <a:rPr lang="it-IT" altLang="en-US" dirty="0" err="1">
                <a:sym typeface="Wingdings" panose="05000000000000000000" pitchFamily="2" charset="2"/>
              </a:rPr>
              <a:t>diametern </a:t>
            </a:r>
            <a:r>
              <a:rPr lang="it-IT" altLang="en-US" dirty="0">
                <a:sym typeface="Wingdings" panose="05000000000000000000" pitchFamily="2" charset="2"/>
              </a:rPr>
              <a:t>D  </a:t>
            </a:r>
            <a:r>
              <a:rPr lang="it-IT" altLang="en-US" dirty="0" err="1">
                <a:sym typeface="Wingdings" panose="05000000000000000000" pitchFamily="2" charset="2"/>
              </a:rPr>
              <a:t>Effekten </a:t>
            </a:r>
            <a:r>
              <a:rPr lang="it-IT" altLang="en-US" dirty="0">
                <a:sym typeface="Wingdings" panose="05000000000000000000" pitchFamily="2" charset="2"/>
              </a:rPr>
              <a:t>P </a:t>
            </a:r>
            <a:r>
              <a:rPr lang="it-IT" altLang="en-US" dirty="0" err="1">
                <a:sym typeface="Wingdings" panose="05000000000000000000" pitchFamily="2" charset="2"/>
              </a:rPr>
              <a:t>ökar </a:t>
            </a:r>
            <a:r>
              <a:rPr lang="it-IT" altLang="en-US" dirty="0">
                <a:sym typeface="Wingdings" panose="05000000000000000000" pitchFamily="2" charset="2"/>
              </a:rPr>
              <a:t>4 </a:t>
            </a:r>
            <a:r>
              <a:rPr lang="it-IT" altLang="en-US" dirty="0" err="1">
                <a:sym typeface="Wingdings" panose="05000000000000000000" pitchFamily="2" charset="2"/>
              </a:rPr>
              <a:t>gånger</a:t>
            </a:r>
            <a:endParaRPr lang="it-IT" altLang="en-US" dirty="0"/>
          </a:p>
          <a:p>
            <a:r>
              <a:rPr lang="it-IT" altLang="en-US" dirty="0" err="1">
                <a:sym typeface="Wingdings" panose="05000000000000000000" pitchFamily="2" charset="2"/>
              </a:rPr>
              <a:t>Fördubbling av </a:t>
            </a:r>
            <a:r>
              <a:rPr lang="it-IT" altLang="en-US" dirty="0">
                <a:sym typeface="Wingdings" panose="05000000000000000000" pitchFamily="2" charset="2"/>
              </a:rPr>
              <a:t>ytan A  </a:t>
            </a:r>
            <a:r>
              <a:rPr lang="it-IT" altLang="en-US" dirty="0" err="1">
                <a:sym typeface="Wingdings" panose="05000000000000000000" pitchFamily="2" charset="2"/>
              </a:rPr>
              <a:t>Effekten </a:t>
            </a:r>
            <a:r>
              <a:rPr lang="it-IT" altLang="en-US" dirty="0">
                <a:sym typeface="Wingdings" panose="05000000000000000000" pitchFamily="2" charset="2"/>
              </a:rPr>
              <a:t>P </a:t>
            </a:r>
            <a:r>
              <a:rPr lang="it-IT" altLang="en-US" dirty="0" err="1">
                <a:sym typeface="Wingdings" panose="05000000000000000000" pitchFamily="2" charset="2"/>
              </a:rPr>
              <a:t>ökar </a:t>
            </a:r>
            <a:r>
              <a:rPr lang="it-IT" altLang="en-US" dirty="0">
                <a:sym typeface="Wingdings" panose="05000000000000000000" pitchFamily="2" charset="2"/>
              </a:rPr>
              <a:t>2 </a:t>
            </a:r>
            <a:r>
              <a:rPr lang="it-IT" altLang="en-US" dirty="0" err="1">
                <a:sym typeface="Wingdings" panose="05000000000000000000" pitchFamily="2" charset="2"/>
              </a:rPr>
              <a:t>gånger</a:t>
            </a:r>
            <a:endParaRPr lang="it-IT" altLang="en-US" dirty="0"/>
          </a:p>
          <a:p>
            <a:endParaRPr lang="it-IT" altLang="en-US" dirty="0"/>
          </a:p>
        </p:txBody>
      </p:sp>
      <p:pic>
        <p:nvPicPr>
          <p:cNvPr id="276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638" y="3435762"/>
            <a:ext cx="3991708" cy="250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CasellaDiTesto 5"/>
          <p:cNvSpPr txBox="1"/>
          <p:nvPr/>
        </p:nvSpPr>
        <p:spPr>
          <a:xfrm>
            <a:off x="1651474" y="5961581"/>
            <a:ext cx="816250" cy="220188"/>
          </a:xfrm>
          <a:prstGeom prst="rect">
            <a:avLst/>
          </a:prstGeom>
          <a:noFill/>
        </p:spPr>
        <p:txBody>
          <a:bodyPr wrap="square">
            <a:spAutoFit/>
          </a:bodyPr>
          <a:lstStyle/>
          <a:p>
            <a:pPr>
              <a:defRPr/>
            </a:pPr>
            <a:r>
              <a:rPr lang="it-IT" sz="831" b="1" dirty="0" err="1">
                <a:latin typeface="+mn-lt"/>
              </a:rPr>
              <a:t>P.Gipe, </a:t>
            </a:r>
            <a:r>
              <a:rPr lang="it-IT" sz="831" b="1" dirty="0">
                <a:latin typeface="+mn-lt"/>
              </a:rPr>
              <a:t>2002</a:t>
            </a:r>
          </a:p>
        </p:txBody>
      </p:sp>
      <p:sp>
        <p:nvSpPr>
          <p:cNvPr id="7" name="Segnaposto contenuto 2"/>
          <p:cNvSpPr txBox="1">
            <a:spLocks/>
          </p:cNvSpPr>
          <p:nvPr/>
        </p:nvSpPr>
        <p:spPr bwMode="auto">
          <a:xfrm>
            <a:off x="5830124" y="3568700"/>
            <a:ext cx="4719294" cy="237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t" anchorCtr="0" compatLnSpc="1">
            <a:prstTxWarp prst="textNoShape">
              <a:avLst/>
            </a:prstTxWarp>
          </a:bodyPr>
          <a:lstStyle>
            <a:lvl1pPr marL="342900" indent="-342900" algn="l" rtl="0" eaLnBrk="1" fontAlgn="base" hangingPunct="1">
              <a:lnSpc>
                <a:spcPct val="12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20000"/>
              </a:lnSpc>
              <a:spcBef>
                <a:spcPct val="20000"/>
              </a:spcBef>
              <a:spcAft>
                <a:spcPct val="0"/>
              </a:spcAft>
              <a:buChar char="–"/>
              <a:defRPr sz="22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t" hangingPunct="1">
              <a:spcBef>
                <a:spcPct val="20000"/>
              </a:spcBef>
              <a:spcAft>
                <a:spcPct val="0"/>
              </a:spcAft>
              <a:buChar char="–"/>
              <a:defRPr sz="1600">
                <a:solidFill>
                  <a:srgbClr val="000000"/>
                </a:solidFill>
                <a:latin typeface="+mn-lt"/>
                <a:cs typeface="+mn-cs"/>
              </a:defRPr>
            </a:lvl4pPr>
            <a:lvl5pPr marL="2057400" indent="-228600" algn="l" rtl="0" eaLnBrk="1" fontAlgn="base" hangingPunct="1">
              <a:spcBef>
                <a:spcPct val="20000"/>
              </a:spcBef>
              <a:spcAft>
                <a:spcPct val="0"/>
              </a:spcAft>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1600">
                <a:solidFill>
                  <a:schemeClr val="tx1"/>
                </a:solidFill>
                <a:latin typeface="+mn-lt"/>
                <a:cs typeface="+mn-cs"/>
              </a:defRPr>
            </a:lvl6pPr>
            <a:lvl7pPr marL="2971800" indent="-228600" algn="l" rtl="0" eaLnBrk="1" fontAlgn="base" hangingPunct="1">
              <a:spcBef>
                <a:spcPct val="20000"/>
              </a:spcBef>
              <a:spcAft>
                <a:spcPct val="0"/>
              </a:spcAft>
              <a:buChar char="»"/>
              <a:defRPr sz="1600">
                <a:solidFill>
                  <a:schemeClr val="tx1"/>
                </a:solidFill>
                <a:latin typeface="+mn-lt"/>
                <a:cs typeface="+mn-cs"/>
              </a:defRPr>
            </a:lvl7pPr>
            <a:lvl8pPr marL="3429000" indent="-228600" algn="l" rtl="0" eaLnBrk="1" fontAlgn="base" hangingPunct="1">
              <a:spcBef>
                <a:spcPct val="20000"/>
              </a:spcBef>
              <a:spcAft>
                <a:spcPct val="0"/>
              </a:spcAft>
              <a:buChar char="»"/>
              <a:defRPr sz="1600">
                <a:solidFill>
                  <a:schemeClr val="tx1"/>
                </a:solidFill>
                <a:latin typeface="+mn-lt"/>
                <a:cs typeface="+mn-cs"/>
              </a:defRPr>
            </a:lvl8pPr>
            <a:lvl9pPr marL="3886200" indent="-228600" algn="l" rtl="0" eaLnBrk="1" fontAlgn="base" hangingPunct="1">
              <a:spcBef>
                <a:spcPct val="20000"/>
              </a:spcBef>
              <a:spcAft>
                <a:spcPct val="0"/>
              </a:spcAft>
              <a:buChar char="»"/>
              <a:defRPr sz="1600">
                <a:solidFill>
                  <a:schemeClr val="tx1"/>
                </a:solidFill>
                <a:latin typeface="+mn-lt"/>
                <a:cs typeface="+mn-cs"/>
              </a:defRPr>
            </a:lvl9pPr>
          </a:lstStyle>
          <a:p>
            <a:pPr marL="0" indent="0">
              <a:buClr>
                <a:schemeClr val="tx1"/>
              </a:buClr>
              <a:buSzPct val="100000"/>
              <a:buNone/>
            </a:pPr>
            <a:r>
              <a:rPr lang="en-GB" altLang="en-US" sz="1662" b="1" kern="0" dirty="0">
                <a:latin typeface="Calibri" panose="020F0502020204030204" pitchFamily="34" charset="0"/>
                <a:cs typeface="Calibri" panose="020F0502020204030204" pitchFamily="34" charset="0"/>
              </a:rPr>
              <a:t>P = (1/2) </a:t>
            </a:r>
            <a:r>
              <a:rPr lang="it-IT" altLang="en-US" sz="1800" b="1" dirty="0">
                <a:latin typeface="Symbol" panose="05050102010706020507" pitchFamily="18" charset="2"/>
              </a:rPr>
              <a:t>r </a:t>
            </a:r>
            <a:r>
              <a:rPr lang="en-GB" altLang="en-US" sz="1662" b="1" kern="0" dirty="0">
                <a:latin typeface="Calibri" panose="020F0502020204030204" pitchFamily="34" charset="0"/>
                <a:cs typeface="Calibri" panose="020F0502020204030204" pitchFamily="34" charset="0"/>
              </a:rPr>
              <a:t>A V </a:t>
            </a:r>
            <a:r>
              <a:rPr lang="en-GB" altLang="en-US" sz="1662" b="1" kern="0" baseline="30000" dirty="0">
                <a:latin typeface="Calibri" panose="020F0502020204030204" pitchFamily="34" charset="0"/>
                <a:cs typeface="Calibri" panose="020F0502020204030204" pitchFamily="34" charset="0"/>
              </a:rPr>
              <a:t>3</a:t>
            </a:r>
          </a:p>
          <a:p>
            <a:pPr lvl="1">
              <a:buSzPct val="100000"/>
              <a:buFont typeface="Wingdings" panose="05000000000000000000" pitchFamily="2" charset="2"/>
              <a:buChar char="ð"/>
            </a:pPr>
            <a:r>
              <a:rPr lang="it-IT" altLang="en-US" sz="1600" b="1" dirty="0">
                <a:latin typeface="Symbol" panose="05050102010706020507" pitchFamily="18" charset="2"/>
              </a:rPr>
              <a:t>r </a:t>
            </a:r>
            <a:r>
              <a:rPr lang="en-GB" altLang="en-US" sz="1477" b="1" kern="0" dirty="0">
                <a:latin typeface="Calibri" panose="020F0502020204030204" pitchFamily="34" charset="0"/>
                <a:cs typeface="Calibri" panose="020F0502020204030204" pitchFamily="34" charset="0"/>
              </a:rPr>
              <a:t>= luftens densitet</a:t>
            </a:r>
          </a:p>
          <a:p>
            <a:pPr lvl="1">
              <a:buSzPct val="100000"/>
              <a:buFont typeface="Wingdings" panose="05000000000000000000" pitchFamily="2" charset="2"/>
              <a:buChar char="ð"/>
            </a:pPr>
            <a:r>
              <a:rPr lang="en-GB" altLang="en-US" sz="1477" b="1" kern="0" dirty="0">
                <a:latin typeface="Calibri" panose="020F0502020204030204" pitchFamily="34" charset="0"/>
                <a:cs typeface="Calibri" panose="020F0502020204030204" pitchFamily="34" charset="0"/>
              </a:rPr>
              <a:t>A = Betraktat område</a:t>
            </a:r>
          </a:p>
          <a:p>
            <a:pPr lvl="1">
              <a:buSzPct val="100000"/>
              <a:buFont typeface="Wingdings" panose="05000000000000000000" pitchFamily="2" charset="2"/>
              <a:buChar char="ð"/>
            </a:pPr>
            <a:r>
              <a:rPr lang="en-GB" altLang="en-US" sz="1477" b="1" kern="0" dirty="0">
                <a:latin typeface="Calibri" panose="020F0502020204030204" pitchFamily="34" charset="0"/>
                <a:cs typeface="Calibri" panose="020F0502020204030204" pitchFamily="34" charset="0"/>
              </a:rPr>
              <a:t>V = Vindhastighet</a:t>
            </a:r>
          </a:p>
          <a:p>
            <a:pPr lvl="1">
              <a:buSzPct val="100000"/>
              <a:buFont typeface="Wingdings" panose="05000000000000000000" pitchFamily="2" charset="2"/>
              <a:buChar char="ð"/>
            </a:pPr>
            <a:r>
              <a:rPr lang="en-GB" altLang="en-US" sz="1477" kern="0" dirty="0" err="1">
                <a:latin typeface="Calibri" panose="020F0502020204030204" pitchFamily="34" charset="0"/>
                <a:cs typeface="Calibri" panose="020F0502020204030204" pitchFamily="34" charset="0"/>
              </a:rPr>
              <a:t>Typiska </a:t>
            </a:r>
            <a:r>
              <a:rPr lang="en-GB" altLang="en-US" sz="1477" kern="0" dirty="0">
                <a:latin typeface="Calibri" panose="020F0502020204030204" pitchFamily="34" charset="0"/>
                <a:cs typeface="Calibri" panose="020F0502020204030204" pitchFamily="34" charset="0"/>
              </a:rPr>
              <a:t>värden för luftdensitet varierar mellan</a:t>
            </a:r>
            <a:br>
              <a:rPr lang="en-GB" altLang="en-US" sz="1477" kern="0" dirty="0">
                <a:latin typeface="Calibri" panose="020F0502020204030204" pitchFamily="34" charset="0"/>
                <a:cs typeface="Calibri" panose="020F0502020204030204" pitchFamily="34" charset="0"/>
              </a:rPr>
            </a:br>
            <a:r>
              <a:rPr lang="en-GB" altLang="en-US" sz="1477" kern="0" dirty="0">
                <a:latin typeface="Calibri" panose="020F0502020204030204" pitchFamily="34" charset="0"/>
                <a:cs typeface="Calibri" panose="020F0502020204030204" pitchFamily="34" charset="0"/>
              </a:rPr>
              <a:t>0,9 - 1,4 kg/m</a:t>
            </a:r>
            <a:r>
              <a:rPr lang="en-GB" altLang="en-US" sz="1477" kern="0" baseline="30000" dirty="0">
                <a:latin typeface="Calibri" panose="020F0502020204030204" pitchFamily="34" charset="0"/>
                <a:cs typeface="Calibri" panose="020F0502020204030204" pitchFamily="34" charset="0"/>
              </a:rPr>
              <a:t>3</a:t>
            </a:r>
            <a:r>
              <a:rPr lang="en-GB" altLang="en-US" sz="1477" kern="0" dirty="0">
                <a:latin typeface="Calibri" panose="020F0502020204030204" pitchFamily="34" charset="0"/>
                <a:cs typeface="Calibri" panose="020F0502020204030204" pitchFamily="34" charset="0"/>
              </a:rPr>
              <a:t> (</a:t>
            </a:r>
            <a:r>
              <a:rPr lang="en-GB" altLang="en-US" sz="1477" i="1" kern="0" dirty="0">
                <a:latin typeface="Calibri" panose="020F0502020204030204" pitchFamily="34" charset="0"/>
                <a:cs typeface="Calibri" panose="020F0502020204030204" pitchFamily="34" charset="0"/>
              </a:rPr>
              <a:t>Standardvärde: 1,225 </a:t>
            </a:r>
            <a:r>
              <a:rPr lang="en-GB" altLang="en-US" sz="1477" kern="0" dirty="0">
                <a:latin typeface="Calibri" panose="020F0502020204030204" pitchFamily="34" charset="0"/>
                <a:cs typeface="Calibri" panose="020F0502020204030204" pitchFamily="34" charset="0"/>
              </a:rPr>
              <a:t>kg/m</a:t>
            </a:r>
            <a:r>
              <a:rPr lang="en-GB" altLang="en-US" sz="1477" kern="0" baseline="30000" dirty="0">
                <a:latin typeface="Calibri" panose="020F0502020204030204" pitchFamily="34" charset="0"/>
                <a:cs typeface="Calibri" panose="020F0502020204030204" pitchFamily="34" charset="0"/>
              </a:rPr>
              <a:t>3 </a:t>
            </a:r>
            <a:r>
              <a:rPr lang="en-GB" altLang="en-US" sz="1477" i="1" kern="0" dirty="0">
                <a:latin typeface="Calibri" panose="020F0502020204030204" pitchFamily="34" charset="0"/>
                <a:cs typeface="Calibri" panose="020F0502020204030204" pitchFamily="34" charset="0"/>
              </a:rPr>
              <a:t> - mindre värden för varma klimat och de högsta latituderna)</a:t>
            </a:r>
          </a:p>
        </p:txBody>
      </p:sp>
      <p:sp>
        <p:nvSpPr>
          <p:cNvPr id="5" name="Segnaposto piè di pagina 3">
            <a:extLst>
              <a:ext uri="{FF2B5EF4-FFF2-40B4-BE49-F238E27FC236}">
                <a16:creationId xmlns:a16="http://schemas.microsoft.com/office/drawing/2014/main" id="{FE819EF7-F0D0-CD53-84DB-F57BD4983A56}"/>
              </a:ext>
            </a:extLst>
          </p:cNvPr>
          <p:cNvSpPr>
            <a:spLocks noGrp="1"/>
          </p:cNvSpPr>
          <p:nvPr>
            <p:ph type="ftr" sz="quarter" idx="11"/>
          </p:nvPr>
        </p:nvSpPr>
        <p:spPr>
          <a:xfrm>
            <a:off x="838200" y="6238875"/>
            <a:ext cx="9982200" cy="600075"/>
          </a:xfrm>
        </p:spPr>
        <p:txBody>
          <a:bodyPr/>
          <a:lstStyle/>
          <a:p>
            <a:r>
              <a:rPr lang="sv-SE"/>
              <a:t>Modul: Hållbart jordbruk, förvaltning av naturresurser och klimatåtgärder Ämne: Förnybar energi och dess tillämpning som grön energikälla inom jordbruket - Delämne: Vindenergi</a:t>
            </a:r>
            <a:endParaRPr lang="en-US" b="1" dirty="0"/>
          </a:p>
        </p:txBody>
      </p:sp>
    </p:spTree>
    <p:extLst>
      <p:ext uri="{BB962C8B-B14F-4D97-AF65-F5344CB8AC3E}">
        <p14:creationId xmlns:p14="http://schemas.microsoft.com/office/powerpoint/2010/main" val="3536318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81037"/>
            <a:ext cx="10515600" cy="1009651"/>
          </a:xfrm>
        </p:spPr>
        <p:txBody>
          <a:bodyPr/>
          <a:lstStyle/>
          <a:p>
            <a:r>
              <a:rPr lang="en-GB" altLang="en-US" dirty="0"/>
              <a:t>Betz elementära momentumteori</a:t>
            </a:r>
            <a:endParaRPr lang="en-GB" dirty="0"/>
          </a:p>
        </p:txBody>
      </p:sp>
      <p:sp>
        <p:nvSpPr>
          <p:cNvPr id="3" name="Segnaposto contenuto 2"/>
          <p:cNvSpPr>
            <a:spLocks noGrp="1"/>
          </p:cNvSpPr>
          <p:nvPr>
            <p:ph idx="1"/>
          </p:nvPr>
        </p:nvSpPr>
        <p:spPr>
          <a:xfrm>
            <a:off x="838200" y="1825625"/>
            <a:ext cx="10515600" cy="4351338"/>
          </a:xfrm>
        </p:spPr>
        <p:txBody>
          <a:bodyPr>
            <a:normAutofit fontScale="92500" lnSpcReduction="20000"/>
          </a:bodyPr>
          <a:lstStyle/>
          <a:p>
            <a:pPr marL="0" indent="0">
              <a:buNone/>
            </a:pPr>
            <a:r>
              <a:rPr lang="en-GB" dirty="0"/>
              <a:t>De viktigaste slutsatserna från momentumteorin kan sammanfattas på följande sätt:</a:t>
            </a:r>
          </a:p>
          <a:p>
            <a:r>
              <a:rPr lang="en-GB" dirty="0"/>
              <a:t>Den mekaniska effekt som kan utvinnas ur ett fritt luftflöde med hjälp av en energiomvandlare ökar med tredje potensen av vindhastigheten.</a:t>
            </a:r>
          </a:p>
          <a:p>
            <a:r>
              <a:rPr lang="en-GB" dirty="0"/>
              <a:t>Effekten ökar linjärt med den genomkorsade omvandlarens tvärsnittsarea, den ökar alltså med kvadraten på dess diameter.</a:t>
            </a:r>
          </a:p>
          <a:p>
            <a:r>
              <a:rPr lang="en-GB" dirty="0"/>
              <a:t>Även med ett idealiskt luftflöde och förlustfri omvandling är förhållandet mellan utvinningsbart mekaniskt arbete och den kraft som finns i vinden begränsat till ett värde på 0,593. Därmed kan endast ca 60 % av vindenergin i ett visst tvärsnitt omvandlas till mekanisk kraft. </a:t>
            </a:r>
          </a:p>
          <a:p>
            <a:r>
              <a:rPr lang="en-GB" dirty="0"/>
              <a:t>Betz-gränsen (eller "Betz-Joukowsky-gränsen") omfattar inte förlusterna på grund av kölvattnets rotation och utgör därför ett konservativt övre maximum. </a:t>
            </a:r>
          </a:p>
          <a:p>
            <a:r>
              <a:rPr lang="en-GB" dirty="0"/>
              <a:t>Hur som helst finns det inget intresse av ett vindkraftverk med hög "verkningsgrad" eftersom bränslet till vindkraftverken är gratis; det viktiga är att producera energi till lägsta möjliga pris.</a:t>
            </a:r>
          </a:p>
          <a:p>
            <a:endParaRPr lang="en-GB" dirty="0"/>
          </a:p>
        </p:txBody>
      </p:sp>
      <p:sp>
        <p:nvSpPr>
          <p:cNvPr id="7" name="Segnaposto piè di pagina 3">
            <a:extLst>
              <a:ext uri="{FF2B5EF4-FFF2-40B4-BE49-F238E27FC236}">
                <a16:creationId xmlns:a16="http://schemas.microsoft.com/office/drawing/2014/main" id="{E2F15E8C-6555-811A-0249-4B64FE08526A}"/>
              </a:ext>
            </a:extLst>
          </p:cNvPr>
          <p:cNvSpPr>
            <a:spLocks noGrp="1"/>
          </p:cNvSpPr>
          <p:nvPr>
            <p:ph type="ftr" sz="quarter" idx="11"/>
          </p:nvPr>
        </p:nvSpPr>
        <p:spPr>
          <a:xfrm>
            <a:off x="838200" y="6238875"/>
            <a:ext cx="9982200" cy="600075"/>
          </a:xfrm>
        </p:spPr>
        <p:txBody>
          <a:bodyPr/>
          <a:lstStyle/>
          <a:p>
            <a:r>
              <a:rPr lang="sv-SE"/>
              <a:t>Modul: Hållbart jordbruk, förvaltning av naturresurser och klimatåtgärder Ämne: Förnybar energi och dess tillämpning som grön energikälla inom jordbruket - Delämne: Vindenergi</a:t>
            </a:r>
            <a:endParaRPr lang="en-US" b="1" dirty="0"/>
          </a:p>
        </p:txBody>
      </p:sp>
    </p:spTree>
    <p:extLst>
      <p:ext uri="{BB962C8B-B14F-4D97-AF65-F5344CB8AC3E}">
        <p14:creationId xmlns:p14="http://schemas.microsoft.com/office/powerpoint/2010/main" val="3716285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838200" y="812800"/>
            <a:ext cx="10515600" cy="877888"/>
          </a:xfrm>
        </p:spPr>
        <p:txBody>
          <a:bodyPr/>
          <a:lstStyle/>
          <a:p>
            <a:r>
              <a:rPr lang="en-GB" dirty="0"/>
              <a:t>Vindgeneratorer: klassificering</a:t>
            </a:r>
          </a:p>
        </p:txBody>
      </p:sp>
      <p:sp>
        <p:nvSpPr>
          <p:cNvPr id="8" name="Segnaposto contenuto 7"/>
          <p:cNvSpPr>
            <a:spLocks noGrp="1"/>
          </p:cNvSpPr>
          <p:nvPr>
            <p:ph sz="half" idx="1"/>
          </p:nvPr>
        </p:nvSpPr>
        <p:spPr>
          <a:xfrm>
            <a:off x="838200" y="1825625"/>
            <a:ext cx="5181600" cy="4351338"/>
          </a:xfrm>
        </p:spPr>
        <p:txBody>
          <a:bodyPr>
            <a:normAutofit fontScale="77500" lnSpcReduction="20000"/>
          </a:bodyPr>
          <a:lstStyle/>
          <a:p>
            <a:r>
              <a:rPr lang="en-GB" dirty="0"/>
              <a:t>Det finns flera olika designkoncept för vindkraftverk. En grundläggande klassificering är vindkraftverk med horisontell axel (HAWT) kontra vindkraftverk med vertikal axel (VAWT). </a:t>
            </a:r>
          </a:p>
          <a:p>
            <a:r>
              <a:rPr lang="en-GB" dirty="0"/>
              <a:t>Vindkraftverk med horisontell axel kan ha rotorn i medvind, det vill säga i riktning mot vinden, eller i motvind så att vinden passerar tornet och maskinhuset innan den träffar rotorn.</a:t>
            </a:r>
          </a:p>
          <a:p>
            <a:r>
              <a:rPr lang="en-GB" dirty="0"/>
              <a:t>Idag har de flesta turbiner en medvindsrotor, men det finns turbiner, från prototyper i MW-klassen till mindre turbiner med en nominell effekt på 20-150 kW, samt vattenpumpande vindhjul från 1800-talet, med medvindsrotorer.</a:t>
            </a:r>
          </a:p>
          <a:p>
            <a:endParaRPr lang="en-GB" dirty="0"/>
          </a:p>
        </p:txBody>
      </p:sp>
      <p:sp>
        <p:nvSpPr>
          <p:cNvPr id="10" name="CasellaDiTesto 9"/>
          <p:cNvSpPr txBox="1"/>
          <p:nvPr/>
        </p:nvSpPr>
        <p:spPr>
          <a:xfrm>
            <a:off x="10757568" y="6042024"/>
            <a:ext cx="1434432" cy="291170"/>
          </a:xfrm>
          <a:prstGeom prst="rect">
            <a:avLst/>
          </a:prstGeom>
          <a:noFill/>
        </p:spPr>
        <p:txBody>
          <a:bodyPr wrap="square">
            <a:spAutoFit/>
          </a:bodyPr>
          <a:lstStyle/>
          <a:p>
            <a:pPr>
              <a:defRPr/>
            </a:pPr>
            <a:r>
              <a:rPr lang="it-IT" sz="1292" b="1" dirty="0" err="1">
                <a:latin typeface="+mn-lt"/>
              </a:rPr>
              <a:t>T.Wizelius, </a:t>
            </a:r>
            <a:r>
              <a:rPr lang="it-IT" sz="1292" b="1" dirty="0">
                <a:latin typeface="+mn-lt"/>
              </a:rPr>
              <a:t>2007</a:t>
            </a:r>
          </a:p>
        </p:txBody>
      </p:sp>
      <p:pic>
        <p:nvPicPr>
          <p:cNvPr id="9" name="Segnaposto contenuto 8"/>
          <p:cNvPicPr>
            <a:picLocks noGrp="1" noChangeAspect="1"/>
          </p:cNvPicPr>
          <p:nvPr>
            <p:ph sz="half" idx="2"/>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572" t="45713" r="14357" b="17616"/>
          <a:stretch/>
        </p:blipFill>
        <p:spPr>
          <a:xfrm>
            <a:off x="6019800" y="1690688"/>
            <a:ext cx="5620434" cy="4351336"/>
          </a:xfrm>
          <a:prstGeom prst="rect">
            <a:avLst/>
          </a:prstGeom>
        </p:spPr>
      </p:pic>
      <p:sp>
        <p:nvSpPr>
          <p:cNvPr id="11" name="Segnaposto piè di pagina 3">
            <a:extLst>
              <a:ext uri="{FF2B5EF4-FFF2-40B4-BE49-F238E27FC236}">
                <a16:creationId xmlns:a16="http://schemas.microsoft.com/office/drawing/2014/main" id="{748C8E21-3ED2-37E0-8894-837A326C84AB}"/>
              </a:ext>
            </a:extLst>
          </p:cNvPr>
          <p:cNvSpPr>
            <a:spLocks noGrp="1"/>
          </p:cNvSpPr>
          <p:nvPr>
            <p:ph type="ftr" sz="quarter" idx="11"/>
          </p:nvPr>
        </p:nvSpPr>
        <p:spPr>
          <a:xfrm>
            <a:off x="838200" y="6238875"/>
            <a:ext cx="9982200" cy="600075"/>
          </a:xfrm>
        </p:spPr>
        <p:txBody>
          <a:bodyPr/>
          <a:lstStyle/>
          <a:p>
            <a:r>
              <a:rPr lang="sv-SE"/>
              <a:t>Modul: Hållbart jordbruk, förvaltning av naturresurser och klimatåtgärder Ämne: Förnybar energi och dess tillämpning som grön energikälla inom jordbruket - Delämne: Vindenergi</a:t>
            </a:r>
            <a:endParaRPr lang="en-US" b="1" dirty="0"/>
          </a:p>
        </p:txBody>
      </p:sp>
    </p:spTree>
    <p:extLst>
      <p:ext uri="{BB962C8B-B14F-4D97-AF65-F5344CB8AC3E}">
        <p14:creationId xmlns:p14="http://schemas.microsoft.com/office/powerpoint/2010/main" val="198710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1F91AF-0E62-BAC4-8FEC-9B4178425CC9}"/>
              </a:ext>
            </a:extLst>
          </p:cNvPr>
          <p:cNvSpPr>
            <a:spLocks noGrp="1"/>
          </p:cNvSpPr>
          <p:nvPr>
            <p:ph type="title"/>
          </p:nvPr>
        </p:nvSpPr>
        <p:spPr/>
        <p:txBody>
          <a:bodyPr/>
          <a:lstStyle/>
          <a:p>
            <a:r>
              <a:rPr lang="en-GB" dirty="0"/>
              <a:t>Konsumtion i världen</a:t>
            </a:r>
          </a:p>
        </p:txBody>
      </p:sp>
      <p:pic>
        <p:nvPicPr>
          <p:cNvPr id="7" name="Segnaposto contenuto 6">
            <a:extLst>
              <a:ext uri="{FF2B5EF4-FFF2-40B4-BE49-F238E27FC236}">
                <a16:creationId xmlns:a16="http://schemas.microsoft.com/office/drawing/2014/main" id="{4ADB95BF-A1EA-67E5-12C4-78FE3C7E0FF1}"/>
              </a:ext>
            </a:extLst>
          </p:cNvPr>
          <p:cNvPicPr>
            <a:picLocks noGrp="1" noChangeAspect="1"/>
          </p:cNvPicPr>
          <p:nvPr>
            <p:ph sz="half" idx="1"/>
          </p:nvPr>
        </p:nvPicPr>
        <p:blipFill>
          <a:blip r:embed="rId2">
            <a:clrChange>
              <a:clrFrom>
                <a:srgbClr val="FFFFFF"/>
              </a:clrFrom>
              <a:clrTo>
                <a:srgbClr val="FFFFFF">
                  <a:alpha val="0"/>
                </a:srgbClr>
              </a:clrTo>
            </a:clrChange>
          </a:blip>
          <a:stretch>
            <a:fillRect/>
          </a:stretch>
        </p:blipFill>
        <p:spPr>
          <a:xfrm>
            <a:off x="838199" y="1676402"/>
            <a:ext cx="3983111" cy="4809692"/>
          </a:xfrm>
          <a:prstGeom prst="rect">
            <a:avLst/>
          </a:prstGeom>
        </p:spPr>
      </p:pic>
      <p:sp>
        <p:nvSpPr>
          <p:cNvPr id="4" name="Segnaposto contenuto 3">
            <a:extLst>
              <a:ext uri="{FF2B5EF4-FFF2-40B4-BE49-F238E27FC236}">
                <a16:creationId xmlns:a16="http://schemas.microsoft.com/office/drawing/2014/main" id="{1D93303A-3E2F-20BE-2BF7-175196459D55}"/>
              </a:ext>
            </a:extLst>
          </p:cNvPr>
          <p:cNvSpPr>
            <a:spLocks noGrp="1"/>
          </p:cNvSpPr>
          <p:nvPr>
            <p:ph sz="half" idx="2"/>
          </p:nvPr>
        </p:nvSpPr>
        <p:spPr/>
        <p:txBody>
          <a:bodyPr anchor="ctr">
            <a:normAutofit fontScale="85000" lnSpcReduction="20000"/>
          </a:bodyPr>
          <a:lstStyle/>
          <a:p>
            <a:r>
              <a:rPr lang="en-US" dirty="0"/>
              <a:t>År 2022 behövde världen en energimängd motsvarande den som finns i 14430 miljoner fat olja. De förnybara energikällornas (exklusive vattenkraft) andel av primärenergiförbrukningen uppgick till 7,5%, medan förbrukningen av fossila bränslen som andel av primärenergin låg kvar på 82%. </a:t>
            </a:r>
          </a:p>
          <a:p>
            <a:r>
              <a:rPr lang="en-US" dirty="0"/>
              <a:t>Utsläppen av växthusgaser från fossila energikällor (kol, olja och gas) har i hög grad bidragit till den historiska ökningen av växthusgaskoncentrationerna i atmosfären.</a:t>
            </a:r>
          </a:p>
        </p:txBody>
      </p:sp>
      <p:sp>
        <p:nvSpPr>
          <p:cNvPr id="6" name="Segnaposto numero diapositiva 5">
            <a:extLst>
              <a:ext uri="{FF2B5EF4-FFF2-40B4-BE49-F238E27FC236}">
                <a16:creationId xmlns:a16="http://schemas.microsoft.com/office/drawing/2014/main" id="{A402844C-8913-6268-59D7-BF32F40B549C}"/>
              </a:ext>
            </a:extLst>
          </p:cNvPr>
          <p:cNvSpPr>
            <a:spLocks noGrp="1"/>
          </p:cNvSpPr>
          <p:nvPr>
            <p:ph type="sldNum" sz="quarter" idx="12"/>
          </p:nvPr>
        </p:nvSpPr>
        <p:spPr/>
        <p:txBody>
          <a:bodyPr/>
          <a:lstStyle/>
          <a:p>
            <a:fld id="{6FF9F0C5-380F-41C2-899A-BAC0F0927E16}" type="slidenum">
              <a:rPr lang="en-US" smtClean="0"/>
              <a:t>5</a:t>
            </a:fld>
            <a:endParaRPr lang="en-US" dirty="0"/>
          </a:p>
        </p:txBody>
      </p:sp>
      <p:sp>
        <p:nvSpPr>
          <p:cNvPr id="8" name="Segnaposto piè di pagina 3">
            <a:extLst>
              <a:ext uri="{FF2B5EF4-FFF2-40B4-BE49-F238E27FC236}">
                <a16:creationId xmlns:a16="http://schemas.microsoft.com/office/drawing/2014/main" id="{F4C39E32-E82E-40C2-21B8-1BE1AAB035ED}"/>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Introduktion till förnybara energikällor och effektivitet</a:t>
            </a:r>
            <a:endParaRPr lang="en-US" b="1" dirty="0"/>
          </a:p>
        </p:txBody>
      </p:sp>
    </p:spTree>
    <p:extLst>
      <p:ext uri="{BB962C8B-B14F-4D97-AF65-F5344CB8AC3E}">
        <p14:creationId xmlns:p14="http://schemas.microsoft.com/office/powerpoint/2010/main" val="1508035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38200" y="812800"/>
            <a:ext cx="10515600" cy="877888"/>
          </a:xfrm>
        </p:spPr>
        <p:txBody>
          <a:bodyPr/>
          <a:lstStyle/>
          <a:p>
            <a:r>
              <a:rPr lang="en-GB" dirty="0"/>
              <a:t>Vindkraftverk med vertikal axel</a:t>
            </a:r>
          </a:p>
        </p:txBody>
      </p:sp>
      <p:sp>
        <p:nvSpPr>
          <p:cNvPr id="4" name="Segnaposto contenuto 3"/>
          <p:cNvSpPr>
            <a:spLocks noGrp="1"/>
          </p:cNvSpPr>
          <p:nvPr>
            <p:ph sz="half" idx="1"/>
          </p:nvPr>
        </p:nvSpPr>
        <p:spPr>
          <a:xfrm>
            <a:off x="838200" y="1825625"/>
            <a:ext cx="5181600" cy="4351338"/>
          </a:xfrm>
        </p:spPr>
        <p:txBody>
          <a:bodyPr>
            <a:normAutofit fontScale="77500" lnSpcReduction="20000"/>
          </a:bodyPr>
          <a:lstStyle/>
          <a:p>
            <a:r>
              <a:rPr lang="en-GB" dirty="0"/>
              <a:t>De specifika fördelarna med vertikalaxlade turbinkoncept är att deras i grunden enkla konstruktion omfattar </a:t>
            </a:r>
          </a:p>
          <a:p>
            <a:r>
              <a:rPr lang="en-GB" dirty="0"/>
              <a:t>möjlighet att förvara mekaniska och elektriska komponenter, växellåda och generator på marknivå och att </a:t>
            </a:r>
          </a:p>
          <a:p>
            <a:r>
              <a:rPr lang="en-GB" dirty="0"/>
              <a:t>Det finns inget yaw-system. </a:t>
            </a:r>
          </a:p>
          <a:p>
            <a:r>
              <a:rPr lang="en-GB" dirty="0"/>
              <a:t>Detta motverkas av nackdelar såsom dess </a:t>
            </a:r>
          </a:p>
          <a:p>
            <a:r>
              <a:rPr lang="en-GB" dirty="0"/>
              <a:t>lågt tipphastighetsförhållande, dess </a:t>
            </a:r>
          </a:p>
          <a:p>
            <a:r>
              <a:rPr lang="en-GB" dirty="0"/>
              <a:t>oförmåga att starta av sig själv, </a:t>
            </a:r>
          </a:p>
          <a:p>
            <a:r>
              <a:rPr lang="en-GB" dirty="0"/>
              <a:t>att inte kunna kontrollera effektuttag eller hastighet genom att vrida rotorbladen,</a:t>
            </a:r>
          </a:p>
          <a:p>
            <a:r>
              <a:rPr lang="en-GB" dirty="0"/>
              <a:t>Byte av lager innebär att hela maskinen måste demonteras,</a:t>
            </a:r>
          </a:p>
          <a:p>
            <a:endParaRPr lang="en-GB" dirty="0"/>
          </a:p>
        </p:txBody>
      </p:sp>
      <p:sp>
        <p:nvSpPr>
          <p:cNvPr id="5" name="Segnaposto contenuto 4"/>
          <p:cNvSpPr>
            <a:spLocks noGrp="1"/>
          </p:cNvSpPr>
          <p:nvPr>
            <p:ph sz="half" idx="2"/>
          </p:nvPr>
        </p:nvSpPr>
        <p:spPr>
          <a:xfrm>
            <a:off x="6172200" y="1825625"/>
            <a:ext cx="5181600" cy="4351338"/>
          </a:xfrm>
        </p:spPr>
        <p:txBody>
          <a:bodyPr>
            <a:normAutofit fontScale="77500" lnSpcReduction="20000"/>
          </a:bodyPr>
          <a:lstStyle/>
          <a:p>
            <a:r>
              <a:rPr lang="en-GB" dirty="0"/>
              <a:t>generatorn arbetar även nära marken (lägsta vindhastigheter) och</a:t>
            </a:r>
          </a:p>
          <a:p>
            <a:r>
              <a:rPr lang="en-GB" dirty="0"/>
              <a:t>i vissa fall (t.ex. </a:t>
            </a:r>
            <a:r>
              <a:rPr lang="en-GB" dirty="0" err="1"/>
              <a:t>Darrieus) </a:t>
            </a:r>
            <a:r>
              <a:rPr lang="en-GB" dirty="0"/>
              <a:t>har kablar en stor inverkan på den lokala miljön.</a:t>
            </a:r>
          </a:p>
        </p:txBody>
      </p:sp>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8135" t="43700" r="7933" b="20600"/>
          <a:stretch/>
        </p:blipFill>
        <p:spPr>
          <a:xfrm>
            <a:off x="6432139" y="2996405"/>
            <a:ext cx="4386949" cy="2828882"/>
          </a:xfrm>
          <a:prstGeom prst="rect">
            <a:avLst/>
          </a:prstGeom>
        </p:spPr>
      </p:pic>
      <p:sp>
        <p:nvSpPr>
          <p:cNvPr id="7" name="Rettangolo 6"/>
          <p:cNvSpPr/>
          <p:nvPr/>
        </p:nvSpPr>
        <p:spPr>
          <a:xfrm>
            <a:off x="5799822" y="5825287"/>
            <a:ext cx="2251387" cy="291170"/>
          </a:xfrm>
          <a:prstGeom prst="rect">
            <a:avLst/>
          </a:prstGeom>
        </p:spPr>
        <p:txBody>
          <a:bodyPr wrap="square">
            <a:spAutoFit/>
          </a:bodyPr>
          <a:lstStyle/>
          <a:p>
            <a:r>
              <a:rPr lang="en-GB" sz="1292" dirty="0"/>
              <a:t>Källa: </a:t>
            </a:r>
            <a:r>
              <a:rPr lang="en-GB" sz="1292" dirty="0" err="1"/>
              <a:t>Hau, </a:t>
            </a:r>
            <a:r>
              <a:rPr lang="en-GB" sz="1292" dirty="0"/>
              <a:t>Vindkraftverk</a:t>
            </a:r>
          </a:p>
        </p:txBody>
      </p:sp>
      <p:sp>
        <p:nvSpPr>
          <p:cNvPr id="11" name="Segnaposto piè di pagina 3">
            <a:extLst>
              <a:ext uri="{FF2B5EF4-FFF2-40B4-BE49-F238E27FC236}">
                <a16:creationId xmlns:a16="http://schemas.microsoft.com/office/drawing/2014/main" id="{2632EB83-808F-E04B-1517-1556C40B67FB}"/>
              </a:ext>
            </a:extLst>
          </p:cNvPr>
          <p:cNvSpPr>
            <a:spLocks noGrp="1"/>
          </p:cNvSpPr>
          <p:nvPr>
            <p:ph type="ftr" sz="quarter" idx="11"/>
          </p:nvPr>
        </p:nvSpPr>
        <p:spPr>
          <a:xfrm>
            <a:off x="838200" y="6238875"/>
            <a:ext cx="9982200" cy="600075"/>
          </a:xfrm>
        </p:spPr>
        <p:txBody>
          <a:bodyPr/>
          <a:lstStyle/>
          <a:p>
            <a:r>
              <a:rPr lang="sv-SE" dirty="0"/>
              <a:t>Modul: Hållbart jordbruk, förvaltning av naturresurser och klimatåtgärder Ämne: Förnybar energi och dess tillämpning som grön energikälla inom jordbruket - Delämne: Vindenergi</a:t>
            </a:r>
            <a:endParaRPr lang="en-US" b="1" dirty="0"/>
          </a:p>
        </p:txBody>
      </p:sp>
    </p:spTree>
    <p:extLst>
      <p:ext uri="{BB962C8B-B14F-4D97-AF65-F5344CB8AC3E}">
        <p14:creationId xmlns:p14="http://schemas.microsoft.com/office/powerpoint/2010/main" val="954147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9329480" y="6154226"/>
            <a:ext cx="816250" cy="220188"/>
          </a:xfrm>
          <a:prstGeom prst="rect">
            <a:avLst/>
          </a:prstGeom>
          <a:noFill/>
        </p:spPr>
        <p:txBody>
          <a:bodyPr wrap="square">
            <a:spAutoFit/>
          </a:bodyPr>
          <a:lstStyle/>
          <a:p>
            <a:pPr>
              <a:defRPr/>
            </a:pPr>
            <a:r>
              <a:rPr lang="it-IT" sz="831" b="1" dirty="0" err="1">
                <a:latin typeface="+mn-lt"/>
              </a:rPr>
              <a:t>P.Gipe, </a:t>
            </a:r>
            <a:r>
              <a:rPr lang="it-IT" sz="831" b="1" dirty="0">
                <a:latin typeface="+mn-lt"/>
              </a:rPr>
              <a:t>2002</a:t>
            </a:r>
          </a:p>
        </p:txBody>
      </p:sp>
      <p:sp>
        <p:nvSpPr>
          <p:cNvPr id="3" name="Titolo 2"/>
          <p:cNvSpPr>
            <a:spLocks noGrp="1"/>
          </p:cNvSpPr>
          <p:nvPr>
            <p:ph type="title"/>
          </p:nvPr>
        </p:nvSpPr>
        <p:spPr>
          <a:xfrm>
            <a:off x="838200" y="812800"/>
            <a:ext cx="10515600" cy="877888"/>
          </a:xfrm>
        </p:spPr>
        <p:txBody>
          <a:bodyPr/>
          <a:lstStyle/>
          <a:p>
            <a:r>
              <a:rPr lang="en-GB" dirty="0"/>
              <a:t>Vindkraftverk med horisontell axel</a:t>
            </a:r>
          </a:p>
        </p:txBody>
      </p:sp>
      <p:sp>
        <p:nvSpPr>
          <p:cNvPr id="4" name="Segnaposto contenuto 3"/>
          <p:cNvSpPr>
            <a:spLocks noGrp="1"/>
          </p:cNvSpPr>
          <p:nvPr>
            <p:ph sz="half" idx="1"/>
          </p:nvPr>
        </p:nvSpPr>
        <p:spPr>
          <a:xfrm>
            <a:off x="838200" y="1825625"/>
            <a:ext cx="5181600" cy="4351338"/>
          </a:xfrm>
        </p:spPr>
        <p:txBody>
          <a:bodyPr>
            <a:normAutofit fontScale="62500" lnSpcReduction="20000"/>
          </a:bodyPr>
          <a:lstStyle/>
          <a:p>
            <a:r>
              <a:rPr lang="en-GB" dirty="0"/>
              <a:t>Vindkraftsomvandlare, som har sin rotationsaxel i horisontellt läge, realiseras nästan uteslutande baserat på "propellerliknande" koncept. </a:t>
            </a:r>
          </a:p>
          <a:p>
            <a:r>
              <a:rPr lang="en-GB" dirty="0"/>
              <a:t>Denna konstruktion är den dominerande konstruktionsprincipen inom dagens vindkraftsteknik och på grund av de fördelar som anges nedan har de vindkraftverk för elproduktion som hittills byggts oftast horisontalaxlade rotorer.</a:t>
            </a:r>
          </a:p>
          <a:p>
            <a:endParaRPr lang="en-GB" dirty="0"/>
          </a:p>
        </p:txBody>
      </p:sp>
      <p:sp>
        <p:nvSpPr>
          <p:cNvPr id="8" name="Segnaposto contenuto 7"/>
          <p:cNvSpPr>
            <a:spLocks noGrp="1"/>
          </p:cNvSpPr>
          <p:nvPr>
            <p:ph sz="half" idx="2"/>
          </p:nvPr>
        </p:nvSpPr>
        <p:spPr>
          <a:xfrm>
            <a:off x="6172200" y="1825625"/>
            <a:ext cx="5181600" cy="4351338"/>
          </a:xfrm>
        </p:spPr>
        <p:txBody>
          <a:bodyPr>
            <a:normAutofit fontScale="62500" lnSpcReduction="20000"/>
          </a:bodyPr>
          <a:lstStyle/>
          <a:p>
            <a:r>
              <a:rPr lang="en-GB" dirty="0"/>
              <a:t>Den hittills obestridda överlägsenheten hos denna design baseras till stor del på följande egenskaper:</a:t>
            </a:r>
          </a:p>
          <a:p>
            <a:r>
              <a:rPr lang="en-GB" dirty="0"/>
              <a:t>I propellerkonstruktioner kan rotorvarvtal och uteffekt styras genom att rotorbladen vrids runt sin längdaxel (bladvinkelreglering). </a:t>
            </a:r>
          </a:p>
          <a:p>
            <a:r>
              <a:rPr lang="en-GB" dirty="0"/>
              <a:t>Dessutom är rotorbladets pitchning det mest effektiva skyddet mot </a:t>
            </a:r>
            <a:r>
              <a:rPr lang="en-GB" dirty="0" err="1"/>
              <a:t>övervarv och </a:t>
            </a:r>
            <a:r>
              <a:rPr lang="en-GB" dirty="0"/>
              <a:t>extrema vindhastigheter, särskilt i stora vindkraftverk.</a:t>
            </a:r>
          </a:p>
          <a:p>
            <a:r>
              <a:rPr lang="en-GB" dirty="0"/>
              <a:t>Rotorbladets form kan optimeras aerodynamiskt och det har visat sig att det uppnår sin högsta effektivitet när den aerodynamiska lyftkraften utnyttjas maximalt.</a:t>
            </a:r>
          </a:p>
          <a:p>
            <a:r>
              <a:rPr lang="en-GB" dirty="0"/>
              <a:t>Det svepta området ligger långt från marken, vilket begränsar gränsskiktseffekten.</a:t>
            </a:r>
          </a:p>
          <a:p>
            <a:r>
              <a:rPr lang="en-GB" dirty="0"/>
              <a:t>I storskaliga vindkraftverk kan operatörerna ta sig in i maskinhuset och arbeta direkt på de mekaniska och elektriska komponenterna.</a:t>
            </a:r>
          </a:p>
          <a:p>
            <a:endParaRPr lang="en-GB" dirty="0"/>
          </a:p>
        </p:txBody>
      </p:sp>
      <p:pic>
        <p:nvPicPr>
          <p:cNvPr id="7" name="Immagin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823" t="8000" r="13946" b="50200"/>
          <a:stretch/>
        </p:blipFill>
        <p:spPr>
          <a:xfrm>
            <a:off x="1981200" y="3817780"/>
            <a:ext cx="3589322" cy="3040220"/>
          </a:xfrm>
          <a:prstGeom prst="rect">
            <a:avLst/>
          </a:prstGeom>
        </p:spPr>
      </p:pic>
      <p:sp>
        <p:nvSpPr>
          <p:cNvPr id="9" name="CasellaDiTesto 8"/>
          <p:cNvSpPr txBox="1"/>
          <p:nvPr/>
        </p:nvSpPr>
        <p:spPr>
          <a:xfrm>
            <a:off x="6222408" y="5944682"/>
            <a:ext cx="1566326" cy="319639"/>
          </a:xfrm>
          <a:prstGeom prst="rect">
            <a:avLst/>
          </a:prstGeom>
          <a:noFill/>
        </p:spPr>
        <p:txBody>
          <a:bodyPr wrap="square">
            <a:spAutoFit/>
          </a:bodyPr>
          <a:lstStyle/>
          <a:p>
            <a:pPr>
              <a:defRPr/>
            </a:pPr>
            <a:r>
              <a:rPr lang="it-IT" sz="1477" dirty="0" err="1">
                <a:latin typeface="+mn-lt"/>
              </a:rPr>
              <a:t>T.Wizelius, </a:t>
            </a:r>
            <a:r>
              <a:rPr lang="it-IT" sz="1477" dirty="0">
                <a:latin typeface="+mn-lt"/>
              </a:rPr>
              <a:t>2007</a:t>
            </a:r>
          </a:p>
        </p:txBody>
      </p:sp>
    </p:spTree>
    <p:extLst>
      <p:ext uri="{BB962C8B-B14F-4D97-AF65-F5344CB8AC3E}">
        <p14:creationId xmlns:p14="http://schemas.microsoft.com/office/powerpoint/2010/main" val="2060215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838200" y="681037"/>
            <a:ext cx="10515600" cy="1009651"/>
          </a:xfrm>
        </p:spPr>
        <p:txBody>
          <a:bodyPr/>
          <a:lstStyle/>
          <a:p>
            <a:r>
              <a:rPr lang="en-GB" dirty="0"/>
              <a:t>Motvind eller medvind</a:t>
            </a:r>
          </a:p>
        </p:txBody>
      </p:sp>
      <p:sp>
        <p:nvSpPr>
          <p:cNvPr id="6" name="Segnaposto contenuto 5"/>
          <p:cNvSpPr>
            <a:spLocks noGrp="1"/>
          </p:cNvSpPr>
          <p:nvPr>
            <p:ph idx="1"/>
          </p:nvPr>
        </p:nvSpPr>
        <p:spPr>
          <a:xfrm>
            <a:off x="838200" y="3931779"/>
            <a:ext cx="10515600" cy="2245183"/>
          </a:xfrm>
        </p:spPr>
        <p:txBody>
          <a:bodyPr>
            <a:normAutofit fontScale="85000" lnSpcReduction="20000"/>
          </a:bodyPr>
          <a:lstStyle/>
          <a:p>
            <a:r>
              <a:rPr lang="en-GB" dirty="0"/>
              <a:t>Rotorn kan placeras i medvind eller motvind från tornet. </a:t>
            </a:r>
          </a:p>
          <a:p>
            <a:r>
              <a:rPr lang="en-GB" dirty="0"/>
              <a:t>I uppvindrotorer använder både stjärtvingar och fläktvingar själva vindkraften för att orientera rotorn i uppvind från tornet. De ändrar passivt vindkraftverkets orientering, eller yaw, med avseende på förändringar i vindriktningen utan att använda mänsklig eller elektrisk kraft. Annars driver aktiva girmekanismer rotorn mot vinden.</a:t>
            </a:r>
          </a:p>
          <a:p>
            <a:r>
              <a:rPr lang="en-GB" dirty="0"/>
              <a:t>Medvindsrotorer behöver inte nödvändigtvis stjärtvingar eller fläktsvansar. Istället sveps bladen något nedåt i vinden, vilket ger den snurrande rotorn formen av en grund kon med toppen vid tornet. Denna koning av bladen gör att rotorn i sig själv orienterar sig i medvind. </a:t>
            </a:r>
          </a:p>
          <a:p>
            <a:endParaRPr lang="en-GB" dirty="0"/>
          </a:p>
        </p:txBody>
      </p:sp>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10630" t="25850" r="10630" b="56300"/>
          <a:stretch/>
        </p:blipFill>
        <p:spPr>
          <a:xfrm>
            <a:off x="1847056" y="1588460"/>
            <a:ext cx="8497887" cy="2407734"/>
          </a:xfrm>
          <a:prstGeom prst="rect">
            <a:avLst/>
          </a:prstGeom>
        </p:spPr>
      </p:pic>
      <p:sp>
        <p:nvSpPr>
          <p:cNvPr id="8" name="CasellaDiTesto 7"/>
          <p:cNvSpPr txBox="1"/>
          <p:nvPr/>
        </p:nvSpPr>
        <p:spPr>
          <a:xfrm>
            <a:off x="10719042" y="6501251"/>
            <a:ext cx="1269515" cy="319639"/>
          </a:xfrm>
          <a:prstGeom prst="rect">
            <a:avLst/>
          </a:prstGeom>
          <a:noFill/>
        </p:spPr>
        <p:txBody>
          <a:bodyPr wrap="square">
            <a:spAutoFit/>
          </a:bodyPr>
          <a:lstStyle/>
          <a:p>
            <a:pPr>
              <a:defRPr/>
            </a:pPr>
            <a:r>
              <a:rPr lang="it-IT" sz="1477" dirty="0" err="1">
                <a:latin typeface="+mn-lt"/>
              </a:rPr>
              <a:t>P.Gipe, </a:t>
            </a:r>
            <a:r>
              <a:rPr lang="it-IT" sz="1477" dirty="0">
                <a:latin typeface="+mn-lt"/>
              </a:rPr>
              <a:t>2002</a:t>
            </a:r>
          </a:p>
        </p:txBody>
      </p:sp>
      <p:grpSp>
        <p:nvGrpSpPr>
          <p:cNvPr id="9" name="Gruppo 8"/>
          <p:cNvGrpSpPr/>
          <p:nvPr/>
        </p:nvGrpSpPr>
        <p:grpSpPr>
          <a:xfrm>
            <a:off x="7703955" y="1508052"/>
            <a:ext cx="664689" cy="485917"/>
            <a:chOff x="10425608" y="1116033"/>
            <a:chExt cx="1152128" cy="584775"/>
          </a:xfrm>
        </p:grpSpPr>
        <p:cxnSp>
          <p:nvCxnSpPr>
            <p:cNvPr id="3" name="Connettore 2 2"/>
            <p:cNvCxnSpPr/>
            <p:nvPr/>
          </p:nvCxnSpPr>
          <p:spPr bwMode="auto">
            <a:xfrm>
              <a:off x="10425608" y="1700808"/>
              <a:ext cx="1152128" cy="0"/>
            </a:xfrm>
            <a:prstGeom prst="straightConnector1">
              <a:avLst/>
            </a:prstGeom>
            <a:solidFill>
              <a:schemeClr val="accent1"/>
            </a:solidFill>
            <a:ln w="57150" cap="flat" cmpd="sng" algn="ctr">
              <a:solidFill>
                <a:schemeClr val="accent6">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CasellaDiTesto 3"/>
            <p:cNvSpPr txBox="1"/>
            <p:nvPr/>
          </p:nvSpPr>
          <p:spPr>
            <a:xfrm>
              <a:off x="10608946" y="1116033"/>
              <a:ext cx="484023" cy="384668"/>
            </a:xfrm>
            <a:prstGeom prst="rect">
              <a:avLst/>
            </a:prstGeom>
            <a:noFill/>
          </p:spPr>
          <p:txBody>
            <a:bodyPr wrap="none" rtlCol="0">
              <a:spAutoFit/>
            </a:bodyPr>
            <a:lstStyle/>
            <a:p>
              <a:r>
                <a:rPr lang="en-GB" sz="1477" dirty="0"/>
                <a:t>v</a:t>
              </a:r>
            </a:p>
          </p:txBody>
        </p:sp>
      </p:grpSp>
      <p:sp>
        <p:nvSpPr>
          <p:cNvPr id="12" name="Segnaposto piè di pagina 3">
            <a:extLst>
              <a:ext uri="{FF2B5EF4-FFF2-40B4-BE49-F238E27FC236}">
                <a16:creationId xmlns:a16="http://schemas.microsoft.com/office/drawing/2014/main" id="{8E8A57AF-CE6E-7CA3-3D51-A7032F426D0F}"/>
              </a:ext>
            </a:extLst>
          </p:cNvPr>
          <p:cNvSpPr>
            <a:spLocks noGrp="1"/>
          </p:cNvSpPr>
          <p:nvPr>
            <p:ph type="ftr" sz="quarter" idx="11"/>
          </p:nvPr>
        </p:nvSpPr>
        <p:spPr>
          <a:xfrm>
            <a:off x="838200" y="6238875"/>
            <a:ext cx="9982200" cy="600075"/>
          </a:xfrm>
        </p:spPr>
        <p:txBody>
          <a:bodyPr/>
          <a:lstStyle/>
          <a:p>
            <a:r>
              <a:rPr lang="sv-SE"/>
              <a:t>Modul: Hållbart jordbruk, förvaltning av naturresurser och klimatåtgärder Ämne: Förnybar energi och dess tillämpning som grön energikälla inom jordbruket - Delämne: Vindenergi</a:t>
            </a:r>
            <a:endParaRPr lang="en-US" b="1" dirty="0"/>
          </a:p>
        </p:txBody>
      </p:sp>
    </p:spTree>
    <p:extLst>
      <p:ext uri="{BB962C8B-B14F-4D97-AF65-F5344CB8AC3E}">
        <p14:creationId xmlns:p14="http://schemas.microsoft.com/office/powerpoint/2010/main" val="26965843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2C543E4-71AF-E92E-DB49-51AEFB19E710}"/>
              </a:ext>
            </a:extLst>
          </p:cNvPr>
          <p:cNvSpPr>
            <a:spLocks noGrp="1"/>
          </p:cNvSpPr>
          <p:nvPr>
            <p:ph type="title"/>
          </p:nvPr>
        </p:nvSpPr>
        <p:spPr/>
        <p:txBody>
          <a:bodyPr/>
          <a:lstStyle/>
          <a:p>
            <a:r>
              <a:rPr lang="en-GB" dirty="0"/>
              <a:t>Effektkurva</a:t>
            </a:r>
          </a:p>
        </p:txBody>
      </p:sp>
      <p:sp>
        <p:nvSpPr>
          <p:cNvPr id="7" name="Segnaposto contenuto 6">
            <a:extLst>
              <a:ext uri="{FF2B5EF4-FFF2-40B4-BE49-F238E27FC236}">
                <a16:creationId xmlns:a16="http://schemas.microsoft.com/office/drawing/2014/main" id="{7CE48056-27E3-9413-4DF0-A8A0F1B1484A}"/>
              </a:ext>
            </a:extLst>
          </p:cNvPr>
          <p:cNvSpPr>
            <a:spLocks noGrp="1"/>
          </p:cNvSpPr>
          <p:nvPr>
            <p:ph sz="half" idx="1"/>
          </p:nvPr>
        </p:nvSpPr>
        <p:spPr/>
        <p:txBody>
          <a:bodyPr>
            <a:normAutofit fontScale="85000" lnSpcReduction="10000"/>
          </a:bodyPr>
          <a:lstStyle/>
          <a:p>
            <a:pPr marL="0" indent="0">
              <a:buNone/>
            </a:pPr>
            <a:r>
              <a:rPr lang="en-US" dirty="0"/>
              <a:t>En effektkurva visar hur mycket elkraft ett vindkraftverk producerar vid olika vindhastigheter. Kurvan kan beräknas om man känner till verkningsgraden för de olika komponenterna vid olika vindhastigheter. </a:t>
            </a:r>
          </a:p>
          <a:p>
            <a:pPr marL="0" indent="0">
              <a:buNone/>
            </a:pPr>
            <a:r>
              <a:rPr lang="en-US" dirty="0"/>
              <a:t>Men kurvan måste också verifieras genom mätningar när turbinen är i drift. Det finns mycket specifika regler för hur sådana mätningar ska utföras, och oberoende certifieringsinstitut eller företag utför dem för att verifiera effektkurvan.</a:t>
            </a:r>
          </a:p>
          <a:p>
            <a:endParaRPr lang="en-GB" dirty="0"/>
          </a:p>
        </p:txBody>
      </p:sp>
      <p:sp>
        <p:nvSpPr>
          <p:cNvPr id="4" name="Segnaposto piè di pagina 3">
            <a:extLst>
              <a:ext uri="{FF2B5EF4-FFF2-40B4-BE49-F238E27FC236}">
                <a16:creationId xmlns:a16="http://schemas.microsoft.com/office/drawing/2014/main" id="{49754195-4F10-9506-D981-F63795DE39D1}"/>
              </a:ext>
            </a:extLst>
          </p:cNvPr>
          <p:cNvSpPr>
            <a:spLocks noGrp="1"/>
          </p:cNvSpPr>
          <p:nvPr>
            <p:ph type="ftr" sz="quarter" idx="11"/>
          </p:nvPr>
        </p:nvSpPr>
        <p:spPr/>
        <p:txBody>
          <a:bodyPr/>
          <a:lstStyle/>
          <a:p>
            <a:r>
              <a:rPr lang="sv-SE"/>
              <a:t>Modul: Hållbart jordbruk, förvaltning av naturresurser och klimatåtgärder Ämne: Förnybar energi och dess tillämpning som grön energikälla inom jordbruket - Delämne: Vindenergi</a:t>
            </a:r>
            <a:endParaRPr lang="en-US" b="1" dirty="0"/>
          </a:p>
        </p:txBody>
      </p:sp>
      <p:sp>
        <p:nvSpPr>
          <p:cNvPr id="5" name="Segnaposto numero diapositiva 4">
            <a:extLst>
              <a:ext uri="{FF2B5EF4-FFF2-40B4-BE49-F238E27FC236}">
                <a16:creationId xmlns:a16="http://schemas.microsoft.com/office/drawing/2014/main" id="{D1D7B251-8F95-F755-FB18-D3F7B617362A}"/>
              </a:ext>
            </a:extLst>
          </p:cNvPr>
          <p:cNvSpPr>
            <a:spLocks noGrp="1"/>
          </p:cNvSpPr>
          <p:nvPr>
            <p:ph type="sldNum" sz="quarter" idx="12"/>
          </p:nvPr>
        </p:nvSpPr>
        <p:spPr/>
        <p:txBody>
          <a:bodyPr/>
          <a:lstStyle/>
          <a:p>
            <a:fld id="{D57F1E4F-1CFF-5643-939E-217C01CDF565}" type="slidenum">
              <a:rPr lang="en-US" smtClean="0"/>
              <a:t>53</a:t>
            </a:fld>
            <a:endParaRPr lang="en-US" dirty="0"/>
          </a:p>
        </p:txBody>
      </p:sp>
      <p:pic>
        <p:nvPicPr>
          <p:cNvPr id="9" name="Segnaposto contenuto 8">
            <a:extLst>
              <a:ext uri="{FF2B5EF4-FFF2-40B4-BE49-F238E27FC236}">
                <a16:creationId xmlns:a16="http://schemas.microsoft.com/office/drawing/2014/main" id="{0FA943A3-67BA-F53B-147B-6EE0B4A8C29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994694"/>
            <a:ext cx="5181600" cy="4013200"/>
          </a:xfrm>
          <a:prstGeom prst="rect">
            <a:avLst/>
          </a:prstGeom>
          <a:noFill/>
        </p:spPr>
      </p:pic>
    </p:spTree>
    <p:extLst>
      <p:ext uri="{BB962C8B-B14F-4D97-AF65-F5344CB8AC3E}">
        <p14:creationId xmlns:p14="http://schemas.microsoft.com/office/powerpoint/2010/main" val="165643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12F85C6-DF3D-4ABD-AAFC-D303FE9BFB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608" t="8552" r="9796" b="27811"/>
          <a:stretch/>
        </p:blipFill>
        <p:spPr>
          <a:xfrm>
            <a:off x="1487488" y="444500"/>
            <a:ext cx="3434382" cy="6413500"/>
          </a:xfrm>
          <a:prstGeom prst="rect">
            <a:avLst/>
          </a:prstGeom>
        </p:spPr>
      </p:pic>
      <p:pic>
        <p:nvPicPr>
          <p:cNvPr id="6" name="Immagine 5">
            <a:extLst>
              <a:ext uri="{FF2B5EF4-FFF2-40B4-BE49-F238E27FC236}">
                <a16:creationId xmlns:a16="http://schemas.microsoft.com/office/drawing/2014/main" id="{59379121-6FC6-415F-9236-2B0AEB406F32}"/>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188" t="11647" r="8000" b="59450"/>
          <a:stretch/>
        </p:blipFill>
        <p:spPr>
          <a:xfrm>
            <a:off x="4982904" y="3846286"/>
            <a:ext cx="5685097" cy="2745566"/>
          </a:xfrm>
          <a:prstGeom prst="rect">
            <a:avLst/>
          </a:prstGeom>
        </p:spPr>
      </p:pic>
      <p:pic>
        <p:nvPicPr>
          <p:cNvPr id="7" name="Immagine 6">
            <a:extLst>
              <a:ext uri="{FF2B5EF4-FFF2-40B4-BE49-F238E27FC236}">
                <a16:creationId xmlns:a16="http://schemas.microsoft.com/office/drawing/2014/main" id="{7FEAEE99-B97A-432F-AC22-04E8F568F6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937" t="73682" r="8126" b="15414"/>
          <a:stretch/>
        </p:blipFill>
        <p:spPr>
          <a:xfrm>
            <a:off x="5036524" y="2182420"/>
            <a:ext cx="5607801" cy="1663866"/>
          </a:xfrm>
          <a:prstGeom prst="rect">
            <a:avLst/>
          </a:prstGeom>
        </p:spPr>
      </p:pic>
      <p:sp>
        <p:nvSpPr>
          <p:cNvPr id="2" name="Rettangolo 1">
            <a:extLst>
              <a:ext uri="{FF2B5EF4-FFF2-40B4-BE49-F238E27FC236}">
                <a16:creationId xmlns:a16="http://schemas.microsoft.com/office/drawing/2014/main" id="{1B10CF12-6DCE-44E8-8CE1-D7ADE5617733}"/>
              </a:ext>
            </a:extLst>
          </p:cNvPr>
          <p:cNvSpPr/>
          <p:nvPr/>
        </p:nvSpPr>
        <p:spPr>
          <a:xfrm>
            <a:off x="5036524" y="1224851"/>
            <a:ext cx="5083674" cy="923330"/>
          </a:xfrm>
          <a:prstGeom prst="rect">
            <a:avLst/>
          </a:prstGeom>
        </p:spPr>
        <p:txBody>
          <a:bodyPr wrap="square">
            <a:spAutoFit/>
          </a:bodyPr>
          <a:lstStyle/>
          <a:p>
            <a:r>
              <a:rPr lang="en-GB" dirty="0"/>
              <a:t>Den årliga energiproduktionen (</a:t>
            </a:r>
            <a:r>
              <a:rPr lang="en-GB" b="1" i="1" dirty="0"/>
              <a:t>AEP</a:t>
            </a:r>
            <a:r>
              <a:rPr lang="en-GB" dirty="0"/>
              <a:t>) beräknas genom att den normaliserade och medelvärdesbildade effektkurvan appliceras på referensvindhastighetsfrekvensfördelningen.</a:t>
            </a:r>
          </a:p>
        </p:txBody>
      </p:sp>
    </p:spTree>
    <p:extLst>
      <p:ext uri="{BB962C8B-B14F-4D97-AF65-F5344CB8AC3E}">
        <p14:creationId xmlns:p14="http://schemas.microsoft.com/office/powerpoint/2010/main" val="1507308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1EFBCC-1E2C-4F06-B78A-6EC154187017}"/>
              </a:ext>
            </a:extLst>
          </p:cNvPr>
          <p:cNvSpPr>
            <a:spLocks noGrp="1"/>
          </p:cNvSpPr>
          <p:nvPr>
            <p:ph type="title"/>
          </p:nvPr>
        </p:nvSpPr>
        <p:spPr/>
        <p:txBody>
          <a:bodyPr/>
          <a:lstStyle/>
          <a:p>
            <a:r>
              <a:rPr lang="it-IT" dirty="0" err="1"/>
              <a:t>Kapacitetsfaktor </a:t>
            </a:r>
            <a:r>
              <a:rPr lang="it-IT" i="1" dirty="0"/>
              <a:t>C</a:t>
            </a:r>
            <a:r>
              <a:rPr lang="it-IT" i="1" baseline="-25000" dirty="0"/>
              <a:t>F</a:t>
            </a:r>
            <a:endParaRPr lang="en-GB" dirty="0"/>
          </a:p>
        </p:txBody>
      </p:sp>
      <mc:AlternateContent xmlns:mc="http://schemas.openxmlformats.org/markup-compatibility/2006" xmlns:a14="http://schemas.microsoft.com/office/drawing/2010/main">
        <mc:Choice Requires="a14">
          <p:sp>
            <p:nvSpPr>
              <p:cNvPr id="4" name="Segnaposto contenuto 3">
                <a:extLst>
                  <a:ext uri="{FF2B5EF4-FFF2-40B4-BE49-F238E27FC236}">
                    <a16:creationId xmlns:a16="http://schemas.microsoft.com/office/drawing/2014/main" id="{20EC215A-04EA-43BE-92E2-E8A4A7533981}"/>
                  </a:ext>
                </a:extLst>
              </p:cNvPr>
              <p:cNvSpPr>
                <a:spLocks noGrp="1"/>
              </p:cNvSpPr>
              <p:nvPr>
                <p:ph idx="1"/>
              </p:nvPr>
            </p:nvSpPr>
            <p:spPr/>
            <p:txBody>
              <a:bodyPr/>
              <a:lstStyle/>
              <a:p>
                <a:pPr marL="0" indent="0">
                  <a:buNone/>
                </a:pPr>
                <a:r>
                  <a:rPr lang="it-IT" sz="2800" dirty="0" err="1"/>
                  <a:t>Kapacitetsfaktorn visar </a:t>
                </a:r>
                <a:r>
                  <a:rPr lang="it-IT" sz="2800" dirty="0"/>
                  <a:t>den </a:t>
                </a:r>
                <a:r>
                  <a:rPr lang="en-GB" sz="2800" dirty="0"/>
                  <a:t>totala tillgängligheten för en vindturbin, inklusive vindförhållandena för en viss plats.</a:t>
                </a:r>
              </a:p>
              <a:p>
                <a:pPr marL="0" indent="0">
                  <a:buNone/>
                </a:pPr>
                <a:endParaRPr lang="en-GB" sz="2800" dirty="0"/>
              </a:p>
              <a:p>
                <a:pPr marL="0" indent="0">
                  <a:buNone/>
                </a:pPr>
                <a14:m>
                  <m:oMathPara xmlns:m="http://schemas.openxmlformats.org/officeDocument/2006/math">
                    <m:oMathParaPr>
                      <m:jc m:val="centerGroup"/>
                    </m:oMathParaPr>
                    <m:oMath xmlns:m="http://schemas.openxmlformats.org/officeDocument/2006/math">
                      <m:sSub>
                        <m:sSubPr>
                          <m:ctrlPr>
                            <a:rPr lang="en-GB" sz="2800" i="1" smtClean="0">
                              <a:latin typeface="Cambria Math" panose="02040503050406030204" pitchFamily="18" charset="0"/>
                            </a:rPr>
                          </m:ctrlPr>
                        </m:sSubPr>
                        <m:e>
                          <m:r>
                            <a:rPr lang="it-IT" sz="2800" b="0" i="1" smtClean="0">
                              <a:latin typeface="Cambria Math" panose="02040503050406030204" pitchFamily="18" charset="0"/>
                            </a:rPr>
                            <m:t>𝐶</m:t>
                          </m:r>
                        </m:e>
                        <m:sub>
                          <m:r>
                            <a:rPr lang="it-IT" sz="2800" b="0" i="1" smtClean="0">
                              <a:latin typeface="Cambria Math" panose="02040503050406030204" pitchFamily="18" charset="0"/>
                            </a:rPr>
                            <m:t>𝐹</m:t>
                          </m:r>
                        </m:sub>
                      </m:sSub>
                      <m:r>
                        <a:rPr lang="it-IT" sz="2800" b="0" i="1" smtClean="0">
                          <a:latin typeface="Cambria Math" panose="02040503050406030204" pitchFamily="18" charset="0"/>
                        </a:rPr>
                        <m:t>=</m:t>
                      </m:r>
                      <m:f>
                        <m:fPr>
                          <m:ctrlPr>
                            <a:rPr lang="it-IT" sz="2800" b="0" i="1" smtClean="0">
                              <a:latin typeface="Cambria Math" panose="02040503050406030204" pitchFamily="18" charset="0"/>
                            </a:rPr>
                          </m:ctrlPr>
                        </m:fPr>
                        <m:num>
                          <m:r>
                            <a:rPr lang="it-IT" sz="2800" b="0" i="1" smtClean="0">
                              <a:latin typeface="Cambria Math" panose="02040503050406030204" pitchFamily="18" charset="0"/>
                            </a:rPr>
                            <m:t>𝐴𝑛𝑛𝑢𝑎𝑙</m:t>
                          </m:r>
                          <m:r>
                            <a:rPr lang="it-IT" sz="2800" b="0" i="1" smtClean="0">
                              <a:latin typeface="Cambria Math" panose="02040503050406030204" pitchFamily="18" charset="0"/>
                            </a:rPr>
                            <m:t> </m:t>
                          </m:r>
                          <m:r>
                            <a:rPr lang="it-IT" sz="2800" b="0" i="1" smtClean="0">
                              <a:latin typeface="Cambria Math" panose="02040503050406030204" pitchFamily="18" charset="0"/>
                            </a:rPr>
                            <m:t>𝐸𝑛𝑒𝑟𝑔𝑦</m:t>
                          </m:r>
                          <m:r>
                            <a:rPr lang="it-IT" sz="2800" b="0" i="1" smtClean="0">
                              <a:latin typeface="Cambria Math" panose="02040503050406030204" pitchFamily="18" charset="0"/>
                            </a:rPr>
                            <m:t> </m:t>
                          </m:r>
                          <m:r>
                            <a:rPr lang="it-IT" sz="2800" b="0" i="1" smtClean="0">
                              <a:latin typeface="Cambria Math" panose="02040503050406030204" pitchFamily="18" charset="0"/>
                            </a:rPr>
                            <m:t>𝑌𝑖𝑒𝑙𝑑</m:t>
                          </m:r>
                          <m:r>
                            <a:rPr lang="it-IT" sz="2800" b="0" i="1" smtClean="0">
                              <a:latin typeface="Cambria Math" panose="02040503050406030204" pitchFamily="18" charset="0"/>
                            </a:rPr>
                            <m:t> (</m:t>
                          </m:r>
                          <m:r>
                            <a:rPr lang="it-IT" sz="2800" b="0" i="1" smtClean="0">
                              <a:latin typeface="Cambria Math" panose="02040503050406030204" pitchFamily="18" charset="0"/>
                            </a:rPr>
                            <m:t>𝑘𝑊h</m:t>
                          </m:r>
                          <m:r>
                            <a:rPr lang="it-IT" sz="2800" b="0" i="1" smtClean="0">
                              <a:latin typeface="Cambria Math" panose="02040503050406030204" pitchFamily="18" charset="0"/>
                            </a:rPr>
                            <m:t>)</m:t>
                          </m:r>
                        </m:num>
                        <m:den>
                          <m:r>
                            <a:rPr lang="it-IT" sz="2800" b="0" i="1" smtClean="0">
                              <a:latin typeface="Cambria Math" panose="02040503050406030204" pitchFamily="18" charset="0"/>
                            </a:rPr>
                            <m:t>𝑅𝑎𝑡𝑒𝑑</m:t>
                          </m:r>
                          <m:r>
                            <a:rPr lang="it-IT" sz="2800" b="0" i="1" smtClean="0">
                              <a:latin typeface="Cambria Math" panose="02040503050406030204" pitchFamily="18" charset="0"/>
                            </a:rPr>
                            <m:t> </m:t>
                          </m:r>
                          <m:r>
                            <a:rPr lang="it-IT" sz="2800" b="0" i="1" smtClean="0">
                              <a:latin typeface="Cambria Math" panose="02040503050406030204" pitchFamily="18" charset="0"/>
                            </a:rPr>
                            <m:t>𝑃𝑜𝑤𝑒𝑟</m:t>
                          </m:r>
                          <m:r>
                            <a:rPr lang="it-IT" sz="2800" b="0" i="1" smtClean="0">
                              <a:latin typeface="Cambria Math" panose="02040503050406030204" pitchFamily="18" charset="0"/>
                            </a:rPr>
                            <m:t> </m:t>
                          </m:r>
                          <m:d>
                            <m:dPr>
                              <m:ctrlPr>
                                <a:rPr lang="it-IT" sz="2800" b="0" i="1" smtClean="0">
                                  <a:latin typeface="Cambria Math" panose="02040503050406030204" pitchFamily="18" charset="0"/>
                                </a:rPr>
                              </m:ctrlPr>
                            </m:dPr>
                            <m:e>
                              <m:r>
                                <a:rPr lang="it-IT" sz="2800" b="0" i="1" smtClean="0">
                                  <a:latin typeface="Cambria Math" panose="02040503050406030204" pitchFamily="18" charset="0"/>
                                </a:rPr>
                                <m:t>𝑘𝑊</m:t>
                              </m:r>
                            </m:e>
                          </m:d>
                          <m:r>
                            <a:rPr lang="it-IT" sz="2800" b="0" i="1" smtClean="0">
                              <a:latin typeface="Cambria Math" panose="02040503050406030204" pitchFamily="18" charset="0"/>
                              <a:ea typeface="Cambria Math" panose="02040503050406030204" pitchFamily="18" charset="0"/>
                            </a:rPr>
                            <m:t>∙8760</m:t>
                          </m:r>
                          <m:r>
                            <a:rPr lang="it-IT" sz="2800" b="0" i="1" smtClean="0">
                              <a:latin typeface="Cambria Math" panose="02040503050406030204" pitchFamily="18" charset="0"/>
                              <a:ea typeface="Cambria Math" panose="02040503050406030204" pitchFamily="18" charset="0"/>
                            </a:rPr>
                            <m:t>h</m:t>
                          </m:r>
                        </m:den>
                      </m:f>
                    </m:oMath>
                  </m:oMathPara>
                </a14:m>
                <a:endParaRPr lang="en-GB" sz="2800" dirty="0"/>
              </a:p>
              <a:p>
                <a:endParaRPr lang="en-GB" sz="2800" dirty="0"/>
              </a:p>
            </p:txBody>
          </p:sp>
        </mc:Choice>
        <mc:Fallback xmlns:p14="http://schemas.microsoft.com/office/powerpoint/2010/main" xmlns:a16="http://schemas.microsoft.com/office/drawing/2014/main" xmlns="">
          <p:sp>
            <p:nvSpPr>
              <p:cNvPr id="4" name="Segnaposto contenuto 3">
                <a:extLst>
                  <a:ext uri="{FF2B5EF4-FFF2-40B4-BE49-F238E27FC236}">
                    <a16:creationId xmlns:a16="http://schemas.microsoft.com/office/drawing/2014/main" id="{20EC215A-04EA-43BE-92E2-E8A4A7533981}"/>
                  </a:ext>
                </a:extLst>
              </p:cNvPr>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en-GB">
                    <a:noFill/>
                  </a:rPr>
                  <a:t> </a:t>
                </a:r>
              </a:p>
            </p:txBody>
          </p:sp>
        </mc:Fallback>
      </mc:AlternateContent>
      <p:sp>
        <p:nvSpPr>
          <p:cNvPr id="3" name="Segnaposto numero diapositiva 2">
            <a:extLst>
              <a:ext uri="{FF2B5EF4-FFF2-40B4-BE49-F238E27FC236}">
                <a16:creationId xmlns:a16="http://schemas.microsoft.com/office/drawing/2014/main" id="{D8AB4452-137A-4029-ABD7-447CECCE0589}"/>
              </a:ext>
            </a:extLst>
          </p:cNvPr>
          <p:cNvSpPr>
            <a:spLocks noGrp="1"/>
          </p:cNvSpPr>
          <p:nvPr>
            <p:ph type="sldNum" sz="quarter" idx="10"/>
          </p:nvPr>
        </p:nvSpPr>
        <p:spPr/>
        <p:txBody>
          <a:bodyPr/>
          <a:lstStyle/>
          <a:p>
            <a:fld id="{928F1B6E-29C0-4F32-8139-A0C6EF1962A3}" type="slidenum">
              <a:rPr lang="de-DE" smtClean="0"/>
              <a:t>55</a:t>
            </a:fld>
            <a:endParaRPr lang="de-DE"/>
          </a:p>
        </p:txBody>
      </p:sp>
      <p:sp>
        <p:nvSpPr>
          <p:cNvPr id="5" name="Segnaposto piè di pagina 3">
            <a:extLst>
              <a:ext uri="{FF2B5EF4-FFF2-40B4-BE49-F238E27FC236}">
                <a16:creationId xmlns:a16="http://schemas.microsoft.com/office/drawing/2014/main" id="{0B63CFDA-6FCE-2BED-B597-426C695EEEF7}"/>
              </a:ext>
            </a:extLst>
          </p:cNvPr>
          <p:cNvSpPr>
            <a:spLocks noGrp="1"/>
          </p:cNvSpPr>
          <p:nvPr>
            <p:ph type="ftr" sz="quarter" idx="11"/>
          </p:nvPr>
        </p:nvSpPr>
        <p:spPr>
          <a:xfrm>
            <a:off x="838200" y="6238875"/>
            <a:ext cx="9982200" cy="600075"/>
          </a:xfrm>
        </p:spPr>
        <p:txBody>
          <a:bodyPr/>
          <a:lstStyle/>
          <a:p>
            <a:r>
              <a:rPr lang="sv-SE"/>
              <a:t>Modul: Hållbart jordbruk, förvaltning av naturresurser och klimatåtgärder Ämne: Förnybar energi och dess tillämpning som grön energikälla inom jordbruket - Delämne: Vindenergi</a:t>
            </a:r>
            <a:endParaRPr lang="en-US" b="1" dirty="0"/>
          </a:p>
        </p:txBody>
      </p:sp>
    </p:spTree>
    <p:extLst>
      <p:ext uri="{BB962C8B-B14F-4D97-AF65-F5344CB8AC3E}">
        <p14:creationId xmlns:p14="http://schemas.microsoft.com/office/powerpoint/2010/main" val="3303781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751DEE-4153-4998-94CD-FDB4D62E5F78}"/>
              </a:ext>
            </a:extLst>
          </p:cNvPr>
          <p:cNvSpPr>
            <a:spLocks noGrp="1"/>
          </p:cNvSpPr>
          <p:nvPr>
            <p:ph type="title"/>
          </p:nvPr>
        </p:nvSpPr>
        <p:spPr/>
        <p:txBody>
          <a:bodyPr/>
          <a:lstStyle/>
          <a:p>
            <a:r>
              <a:rPr lang="it-IT" dirty="0" err="1"/>
              <a:t>Ekvivalenta </a:t>
            </a:r>
            <a:r>
              <a:rPr lang="it-IT" dirty="0"/>
              <a:t>timmar med full belastning</a:t>
            </a:r>
            <a:endParaRPr lang="en-GB" dirty="0"/>
          </a:p>
        </p:txBody>
      </p:sp>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1C2DDD47-8048-444F-AABF-6E6EC42CC506}"/>
                  </a:ext>
                </a:extLst>
              </p:cNvPr>
              <p:cNvSpPr>
                <a:spLocks noGrp="1"/>
              </p:cNvSpPr>
              <p:nvPr>
                <p:ph idx="1"/>
              </p:nvPr>
            </p:nvSpPr>
            <p:spPr/>
            <p:txBody>
              <a:bodyPr/>
              <a:lstStyle/>
              <a:p>
                <a:pPr marL="0" indent="0">
                  <a:buNone/>
                </a:pPr>
                <a:r>
                  <a:rPr lang="en-GB" sz="2800" dirty="0"/>
                  <a:t>Ekvivalenta fullasttimmar beräknas utifrån den årliga energiproduktionen dividerad med turbinens nominella effekt.</a:t>
                </a:r>
              </a:p>
              <a:p>
                <a:pPr marL="0" indent="0">
                  <a:buNone/>
                </a:pPr>
                <a:endParaRPr lang="en-GB" sz="2800" dirty="0"/>
              </a:p>
              <a:p>
                <a:pPr marL="0" indent="0">
                  <a:buNone/>
                </a:pPr>
                <a14:m>
                  <m:oMathPara xmlns:m="http://schemas.openxmlformats.org/officeDocument/2006/math">
                    <m:oMathParaPr>
                      <m:jc m:val="centerGroup"/>
                    </m:oMathParaPr>
                    <m:oMath xmlns:m="http://schemas.openxmlformats.org/officeDocument/2006/math">
                      <m:sSub>
                        <m:sSubPr>
                          <m:ctrlPr>
                            <a:rPr lang="en-GB" sz="2800" i="1" smtClean="0">
                              <a:latin typeface="Cambria Math" panose="02040503050406030204" pitchFamily="18" charset="0"/>
                            </a:rPr>
                          </m:ctrlPr>
                        </m:sSubPr>
                        <m:e>
                          <m:r>
                            <a:rPr lang="it-IT" sz="2800" b="0" i="1" smtClean="0">
                              <a:latin typeface="Cambria Math" panose="02040503050406030204" pitchFamily="18" charset="0"/>
                            </a:rPr>
                            <m:t>h</m:t>
                          </m:r>
                        </m:e>
                        <m:sub>
                          <m:r>
                            <a:rPr lang="it-IT" sz="2800" b="0" i="1" smtClean="0">
                              <a:latin typeface="Cambria Math" panose="02040503050406030204" pitchFamily="18" charset="0"/>
                            </a:rPr>
                            <m:t>𝑒𝑞</m:t>
                          </m:r>
                        </m:sub>
                      </m:sSub>
                      <m:r>
                        <a:rPr lang="it-IT" sz="2800" b="0" i="1" smtClean="0">
                          <a:latin typeface="Cambria Math" panose="02040503050406030204" pitchFamily="18" charset="0"/>
                        </a:rPr>
                        <m:t>=</m:t>
                      </m:r>
                      <m:f>
                        <m:fPr>
                          <m:ctrlPr>
                            <a:rPr lang="it-IT" sz="2800" b="0" i="1" smtClean="0">
                              <a:latin typeface="Cambria Math" panose="02040503050406030204" pitchFamily="18" charset="0"/>
                            </a:rPr>
                          </m:ctrlPr>
                        </m:fPr>
                        <m:num>
                          <m:r>
                            <a:rPr lang="it-IT" sz="2800" b="0" i="1" smtClean="0">
                              <a:latin typeface="Cambria Math" panose="02040503050406030204" pitchFamily="18" charset="0"/>
                            </a:rPr>
                            <m:t>𝐴𝑛𝑛𝑢𝑎𝑙</m:t>
                          </m:r>
                          <m:r>
                            <a:rPr lang="it-IT" sz="2800" b="0" i="1" smtClean="0">
                              <a:latin typeface="Cambria Math" panose="02040503050406030204" pitchFamily="18" charset="0"/>
                            </a:rPr>
                            <m:t> </m:t>
                          </m:r>
                          <m:r>
                            <a:rPr lang="it-IT" sz="2800" b="0" i="1" smtClean="0">
                              <a:latin typeface="Cambria Math" panose="02040503050406030204" pitchFamily="18" charset="0"/>
                            </a:rPr>
                            <m:t>𝐸𝑛𝑒𝑟𝑔𝑦</m:t>
                          </m:r>
                          <m:r>
                            <a:rPr lang="it-IT" sz="2800" b="0" i="1" smtClean="0">
                              <a:latin typeface="Cambria Math" panose="02040503050406030204" pitchFamily="18" charset="0"/>
                            </a:rPr>
                            <m:t> </m:t>
                          </m:r>
                          <m:r>
                            <a:rPr lang="it-IT" sz="2800" b="0" i="1" smtClean="0">
                              <a:latin typeface="Cambria Math" panose="02040503050406030204" pitchFamily="18" charset="0"/>
                            </a:rPr>
                            <m:t>𝑌𝑖𝑒𝑙𝑑</m:t>
                          </m:r>
                          <m:r>
                            <a:rPr lang="it-IT" sz="2800" b="0" i="1" smtClean="0">
                              <a:latin typeface="Cambria Math" panose="02040503050406030204" pitchFamily="18" charset="0"/>
                            </a:rPr>
                            <m:t> (</m:t>
                          </m:r>
                          <m:r>
                            <a:rPr lang="it-IT" sz="2800" b="0" i="1" smtClean="0">
                              <a:latin typeface="Cambria Math" panose="02040503050406030204" pitchFamily="18" charset="0"/>
                            </a:rPr>
                            <m:t>𝑘𝑊h</m:t>
                          </m:r>
                          <m:r>
                            <a:rPr lang="it-IT" sz="2800" b="0" i="1" smtClean="0">
                              <a:latin typeface="Cambria Math" panose="02040503050406030204" pitchFamily="18" charset="0"/>
                            </a:rPr>
                            <m:t>)</m:t>
                          </m:r>
                        </m:num>
                        <m:den>
                          <m:r>
                            <a:rPr lang="it-IT" sz="2800" b="0" i="1" smtClean="0">
                              <a:latin typeface="Cambria Math" panose="02040503050406030204" pitchFamily="18" charset="0"/>
                            </a:rPr>
                            <m:t>𝑅𝑎𝑡𝑒𝑑</m:t>
                          </m:r>
                          <m:r>
                            <a:rPr lang="it-IT" sz="2800" b="0" i="1" smtClean="0">
                              <a:latin typeface="Cambria Math" panose="02040503050406030204" pitchFamily="18" charset="0"/>
                            </a:rPr>
                            <m:t> </m:t>
                          </m:r>
                          <m:r>
                            <a:rPr lang="it-IT" sz="2800" b="0" i="1" smtClean="0">
                              <a:latin typeface="Cambria Math" panose="02040503050406030204" pitchFamily="18" charset="0"/>
                            </a:rPr>
                            <m:t>𝑃𝑜𝑤𝑒𝑟</m:t>
                          </m:r>
                          <m:r>
                            <a:rPr lang="it-IT" sz="2800" b="0" i="1" smtClean="0">
                              <a:latin typeface="Cambria Math" panose="02040503050406030204" pitchFamily="18" charset="0"/>
                            </a:rPr>
                            <m:t> </m:t>
                          </m:r>
                          <m:d>
                            <m:dPr>
                              <m:ctrlPr>
                                <a:rPr lang="it-IT" sz="2800" b="0" i="1" smtClean="0">
                                  <a:latin typeface="Cambria Math" panose="02040503050406030204" pitchFamily="18" charset="0"/>
                                </a:rPr>
                              </m:ctrlPr>
                            </m:dPr>
                            <m:e>
                              <m:r>
                                <a:rPr lang="it-IT" sz="2800" b="0" i="1" smtClean="0">
                                  <a:latin typeface="Cambria Math" panose="02040503050406030204" pitchFamily="18" charset="0"/>
                                </a:rPr>
                                <m:t>𝑘𝑊</m:t>
                              </m:r>
                            </m:e>
                          </m:d>
                        </m:den>
                      </m:f>
                    </m:oMath>
                  </m:oMathPara>
                </a14:m>
                <a:endParaRPr lang="en-GB" sz="2800" dirty="0"/>
              </a:p>
              <a:p>
                <a:pPr marL="0" indent="0">
                  <a:buNone/>
                </a:pPr>
                <a:endParaRPr lang="en-GB" sz="2800" dirty="0"/>
              </a:p>
              <a:p>
                <a:pPr marL="0" indent="0">
                  <a:buNone/>
                </a:pPr>
                <a:r>
                  <a:rPr lang="en-GB" sz="2800" dirty="0"/>
                  <a:t>Det motsvarar det antal timmar per år som turbinen måste köras med nominell effekt för att producera samma mängd energi.</a:t>
                </a:r>
              </a:p>
              <a:p>
                <a:endParaRPr lang="en-GB" sz="2800" dirty="0"/>
              </a:p>
            </p:txBody>
          </p:sp>
        </mc:Choice>
        <mc:Fallback xmlns:p14="http://schemas.microsoft.com/office/powerpoint/2010/main" xmlns:a16="http://schemas.microsoft.com/office/drawing/2014/main" xmlns="">
          <p:sp>
            <p:nvSpPr>
              <p:cNvPr id="3" name="Segnaposto contenuto 2">
                <a:extLst>
                  <a:ext uri="{FF2B5EF4-FFF2-40B4-BE49-F238E27FC236}">
                    <a16:creationId xmlns:a16="http://schemas.microsoft.com/office/drawing/2014/main" id="{1C2DDD47-8048-444F-AABF-6E6EC42CC506}"/>
                  </a:ext>
                </a:extLst>
              </p:cNvPr>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98A6BBD9-85C5-40A4-8E37-64B336ACBF77}"/>
              </a:ext>
            </a:extLst>
          </p:cNvPr>
          <p:cNvSpPr>
            <a:spLocks noGrp="1"/>
          </p:cNvSpPr>
          <p:nvPr>
            <p:ph type="sldNum" sz="quarter" idx="10"/>
          </p:nvPr>
        </p:nvSpPr>
        <p:spPr/>
        <p:txBody>
          <a:bodyPr/>
          <a:lstStyle/>
          <a:p>
            <a:fld id="{928F1B6E-29C0-4F32-8139-A0C6EF1962A3}" type="slidenum">
              <a:rPr lang="de-DE" smtClean="0"/>
              <a:t>56</a:t>
            </a:fld>
            <a:endParaRPr lang="de-DE"/>
          </a:p>
        </p:txBody>
      </p:sp>
      <p:sp>
        <p:nvSpPr>
          <p:cNvPr id="5" name="Segnaposto piè di pagina 3">
            <a:extLst>
              <a:ext uri="{FF2B5EF4-FFF2-40B4-BE49-F238E27FC236}">
                <a16:creationId xmlns:a16="http://schemas.microsoft.com/office/drawing/2014/main" id="{60EECAD5-6A98-AEA6-A10B-5EB03E4DC8A3}"/>
              </a:ext>
            </a:extLst>
          </p:cNvPr>
          <p:cNvSpPr>
            <a:spLocks noGrp="1"/>
          </p:cNvSpPr>
          <p:nvPr>
            <p:ph type="ftr" sz="quarter" idx="11"/>
          </p:nvPr>
        </p:nvSpPr>
        <p:spPr>
          <a:xfrm>
            <a:off x="838200" y="6238875"/>
            <a:ext cx="9982200" cy="600075"/>
          </a:xfrm>
        </p:spPr>
        <p:txBody>
          <a:bodyPr/>
          <a:lstStyle/>
          <a:p>
            <a:r>
              <a:rPr lang="sv-SE"/>
              <a:t>Modul: Hållbart jordbruk, förvaltning av naturresurser och klimatåtgärder Ämne: Förnybar energi och dess tillämpning som grön energikälla inom jordbruket - Delämne: Vindenergi</a:t>
            </a:r>
            <a:endParaRPr lang="en-US" b="1" dirty="0"/>
          </a:p>
        </p:txBody>
      </p:sp>
    </p:spTree>
    <p:extLst>
      <p:ext uri="{BB962C8B-B14F-4D97-AF65-F5344CB8AC3E}">
        <p14:creationId xmlns:p14="http://schemas.microsoft.com/office/powerpoint/2010/main" val="1365369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FFDC2F32-0911-C0B7-1E71-2A00E2C8AC3D}"/>
              </a:ext>
            </a:extLst>
          </p:cNvPr>
          <p:cNvSpPr>
            <a:spLocks noGrp="1"/>
          </p:cNvSpPr>
          <p:nvPr>
            <p:ph type="title"/>
          </p:nvPr>
        </p:nvSpPr>
        <p:spPr>
          <a:xfrm>
            <a:off x="1333500" y="762000"/>
            <a:ext cx="10020300" cy="928688"/>
          </a:xfrm>
        </p:spPr>
        <p:txBody>
          <a:bodyPr>
            <a:normAutofit fontScale="90000"/>
          </a:bodyPr>
          <a:lstStyle/>
          <a:p>
            <a:r>
              <a:rPr lang="en-US" dirty="0"/>
              <a:t>Utveckling av vindkraftsprojekt: från val av plats till driftsättning</a:t>
            </a:r>
            <a:endParaRPr lang="en-GB" dirty="0"/>
          </a:p>
        </p:txBody>
      </p:sp>
      <p:sp>
        <p:nvSpPr>
          <p:cNvPr id="5" name="Segnaposto piè di pagina 4">
            <a:extLst>
              <a:ext uri="{FF2B5EF4-FFF2-40B4-BE49-F238E27FC236}">
                <a16:creationId xmlns:a16="http://schemas.microsoft.com/office/drawing/2014/main" id="{5BC71132-0FD4-4C4B-4CB1-395FB1E5E722}"/>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Vindenergi</a:t>
            </a:r>
            <a:endParaRPr lang="en-US" b="1" dirty="0"/>
          </a:p>
        </p:txBody>
      </p:sp>
      <p:sp>
        <p:nvSpPr>
          <p:cNvPr id="6" name="Segnaposto numero diapositiva 5">
            <a:extLst>
              <a:ext uri="{FF2B5EF4-FFF2-40B4-BE49-F238E27FC236}">
                <a16:creationId xmlns:a16="http://schemas.microsoft.com/office/drawing/2014/main" id="{7EEBBAD3-3B0F-1B8E-1C12-214D1B1FE90F}"/>
              </a:ext>
            </a:extLst>
          </p:cNvPr>
          <p:cNvSpPr>
            <a:spLocks noGrp="1"/>
          </p:cNvSpPr>
          <p:nvPr>
            <p:ph type="sldNum" sz="quarter" idx="12"/>
          </p:nvPr>
        </p:nvSpPr>
        <p:spPr>
          <a:xfrm>
            <a:off x="10896600" y="6356350"/>
            <a:ext cx="457200" cy="365125"/>
          </a:xfrm>
        </p:spPr>
        <p:txBody>
          <a:bodyPr/>
          <a:lstStyle/>
          <a:p>
            <a:fld id="{6FF9F0C5-380F-41C2-899A-BAC0F0927E16}" type="slidenum">
              <a:rPr lang="en-US" smtClean="0"/>
              <a:t>57</a:t>
            </a:fld>
            <a:endParaRPr lang="en-US" dirty="0"/>
          </a:p>
        </p:txBody>
      </p:sp>
      <p:pic>
        <p:nvPicPr>
          <p:cNvPr id="9" name="Immagine 8">
            <a:extLst>
              <a:ext uri="{FF2B5EF4-FFF2-40B4-BE49-F238E27FC236}">
                <a16:creationId xmlns:a16="http://schemas.microsoft.com/office/drawing/2014/main" id="{A0B94948-7E43-E284-3CD4-48604018D5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97" y="2197100"/>
            <a:ext cx="12159803" cy="3086099"/>
          </a:xfrm>
          <a:prstGeom prst="rect">
            <a:avLst/>
          </a:prstGeom>
          <a:noFill/>
        </p:spPr>
      </p:pic>
    </p:spTree>
    <p:extLst>
      <p:ext uri="{BB962C8B-B14F-4D97-AF65-F5344CB8AC3E}">
        <p14:creationId xmlns:p14="http://schemas.microsoft.com/office/powerpoint/2010/main" val="896811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cielo, aria aperta, dispositivo, mulino a vento&#10;&#10;Descrizione generata automaticamente">
            <a:extLst>
              <a:ext uri="{FF2B5EF4-FFF2-40B4-BE49-F238E27FC236}">
                <a16:creationId xmlns:a16="http://schemas.microsoft.com/office/drawing/2014/main" id="{CC5E6CA6-B8CD-6D30-29C2-AFD549B87088}"/>
              </a:ext>
            </a:extLst>
          </p:cNvPr>
          <p:cNvPicPr>
            <a:picLocks noChangeAspect="1"/>
          </p:cNvPicPr>
          <p:nvPr/>
        </p:nvPicPr>
        <p:blipFill rotWithShape="1">
          <a:blip r:embed="rId2"/>
          <a:srcRect t="7802" b="8036"/>
          <a:stretch/>
        </p:blipFill>
        <p:spPr>
          <a:xfrm>
            <a:off x="0" y="0"/>
            <a:ext cx="12192000" cy="6838950"/>
          </a:xfrm>
          <a:prstGeom prst="rect">
            <a:avLst/>
          </a:prstGeom>
        </p:spPr>
      </p:pic>
      <p:sp>
        <p:nvSpPr>
          <p:cNvPr id="2" name="Titolo 1">
            <a:extLst>
              <a:ext uri="{FF2B5EF4-FFF2-40B4-BE49-F238E27FC236}">
                <a16:creationId xmlns:a16="http://schemas.microsoft.com/office/drawing/2014/main" id="{FA2CBFD6-DCBB-9F1D-958A-FDFF628FB4A8}"/>
              </a:ext>
            </a:extLst>
          </p:cNvPr>
          <p:cNvSpPr>
            <a:spLocks noGrp="1"/>
          </p:cNvSpPr>
          <p:nvPr>
            <p:ph type="title"/>
          </p:nvPr>
        </p:nvSpPr>
        <p:spPr/>
        <p:txBody>
          <a:bodyPr>
            <a:normAutofit fontScale="90000"/>
          </a:bodyPr>
          <a:lstStyle/>
          <a:p>
            <a:pPr algn="r"/>
            <a:r>
              <a:rPr lang="en-GB" dirty="0">
                <a:solidFill>
                  <a:schemeClr val="accent1">
                    <a:lumMod val="20000"/>
                    <a:lumOff val="80000"/>
                  </a:schemeClr>
                </a:solidFill>
                <a:effectLst>
                  <a:outerShdw blurRad="38100" dist="38100" dir="2700000" algn="tl">
                    <a:srgbClr val="000000">
                      <a:alpha val="43137"/>
                    </a:srgbClr>
                  </a:outerShdw>
                </a:effectLst>
              </a:rPr>
              <a:t>Småskalig vindkraftsproduktion</a:t>
            </a:r>
            <a:br>
              <a:rPr lang="en-GB" dirty="0">
                <a:solidFill>
                  <a:schemeClr val="accent1">
                    <a:lumMod val="20000"/>
                    <a:lumOff val="80000"/>
                  </a:schemeClr>
                </a:solidFill>
                <a:effectLst>
                  <a:outerShdw blurRad="38100" dist="38100" dir="2700000" algn="tl">
                    <a:srgbClr val="000000">
                      <a:alpha val="43137"/>
                    </a:srgbClr>
                  </a:outerShdw>
                </a:effectLst>
              </a:rPr>
            </a:br>
            <a:r>
              <a:rPr lang="en-GB" dirty="0">
                <a:solidFill>
                  <a:schemeClr val="accent1">
                    <a:lumMod val="20000"/>
                    <a:lumOff val="80000"/>
                  </a:schemeClr>
                </a:solidFill>
                <a:effectLst>
                  <a:outerShdw blurRad="38100" dist="38100" dir="2700000" algn="tl">
                    <a:srgbClr val="000000">
                      <a:alpha val="43137"/>
                    </a:srgbClr>
                  </a:outerShdw>
                </a:effectLst>
              </a:rPr>
              <a:t>för landsbygdsområden</a:t>
            </a:r>
          </a:p>
        </p:txBody>
      </p:sp>
      <p:sp>
        <p:nvSpPr>
          <p:cNvPr id="9" name="Segnaposto contenuto 8">
            <a:extLst>
              <a:ext uri="{FF2B5EF4-FFF2-40B4-BE49-F238E27FC236}">
                <a16:creationId xmlns:a16="http://schemas.microsoft.com/office/drawing/2014/main" id="{E673BCE0-51C3-AAD4-E243-2E6656096BEE}"/>
              </a:ext>
            </a:extLst>
          </p:cNvPr>
          <p:cNvSpPr>
            <a:spLocks noGrp="1"/>
          </p:cNvSpPr>
          <p:nvPr>
            <p:ph idx="1"/>
          </p:nvPr>
        </p:nvSpPr>
        <p:spPr>
          <a:xfrm>
            <a:off x="5994400" y="1825625"/>
            <a:ext cx="6197600" cy="4351338"/>
          </a:xfrm>
          <a:solidFill>
            <a:srgbClr val="346EB1">
              <a:alpha val="40000"/>
            </a:srgbClr>
          </a:solidFill>
        </p:spPr>
        <p:txBody>
          <a:bodyPr>
            <a:normAutofit fontScale="92500" lnSpcReduction="10000"/>
          </a:bodyPr>
          <a:lstStyle/>
          <a:p>
            <a:pPr marL="0" indent="0">
              <a:buNone/>
            </a:pPr>
            <a:r>
              <a:rPr lang="en-US" dirty="0">
                <a:solidFill>
                  <a:srgbClr val="CCECFF"/>
                </a:solidFill>
                <a:effectLst>
                  <a:outerShdw blurRad="38100" dist="38100" dir="2700000" algn="tl">
                    <a:srgbClr val="000000">
                      <a:alpha val="43137"/>
                    </a:srgbClr>
                  </a:outerShdw>
                </a:effectLst>
              </a:rPr>
              <a:t>Små vindkraftverk (SWT) erbjuder decentraliserade kraftlösningar som ger energioberoende och motståndskraft, särskilt i områden med begränsad tillgång till centraliserade elnät. Medan stora vindkraftsparker används för storskalig elproduktion fortsätter SWT att tillgodose lokala behov och specifika tillämpningar, vilket bidrar till hållbar energitillgång och landsbygdsutveckling över hela världen. Några exempel på tillämpningar är:</a:t>
            </a:r>
          </a:p>
          <a:p>
            <a:r>
              <a:rPr lang="en-US" dirty="0">
                <a:solidFill>
                  <a:srgbClr val="CCECFF"/>
                </a:solidFill>
                <a:effectLst>
                  <a:outerShdw blurRad="38100" dist="38100" dir="2700000" algn="tl">
                    <a:srgbClr val="000000">
                      <a:alpha val="43137"/>
                    </a:srgbClr>
                  </a:outerShdw>
                </a:effectLst>
              </a:rPr>
              <a:t>Hushåll och landsbygdsområden.</a:t>
            </a:r>
          </a:p>
          <a:p>
            <a:r>
              <a:rPr lang="en-US" dirty="0">
                <a:solidFill>
                  <a:srgbClr val="CCECFF"/>
                </a:solidFill>
                <a:effectLst>
                  <a:outerShdw blurRad="38100" dist="38100" dir="2700000" algn="tl">
                    <a:srgbClr val="000000">
                      <a:alpha val="43137"/>
                    </a:srgbClr>
                  </a:outerShdw>
                </a:effectLst>
              </a:rPr>
              <a:t>Hybrida energisystem.</a:t>
            </a:r>
          </a:p>
          <a:p>
            <a:r>
              <a:rPr lang="en-US" dirty="0">
                <a:solidFill>
                  <a:srgbClr val="CCECFF"/>
                </a:solidFill>
                <a:effectLst>
                  <a:outerShdw blurRad="38100" dist="38100" dir="2700000" algn="tl">
                    <a:srgbClr val="000000">
                      <a:alpha val="43137"/>
                    </a:srgbClr>
                  </a:outerShdw>
                </a:effectLst>
              </a:rPr>
              <a:t>Direct Energy Services.</a:t>
            </a:r>
          </a:p>
          <a:p>
            <a:r>
              <a:rPr lang="en-US" dirty="0">
                <a:solidFill>
                  <a:srgbClr val="CCECFF"/>
                </a:solidFill>
                <a:effectLst>
                  <a:outerShdw blurRad="38100" dist="38100" dir="2700000" algn="tl">
                    <a:srgbClr val="000000">
                      <a:alpha val="43137"/>
                    </a:srgbClr>
                  </a:outerShdw>
                </a:effectLst>
              </a:rPr>
              <a:t>Landsbygdsutveckling.</a:t>
            </a:r>
            <a:endParaRPr lang="en-GB" dirty="0">
              <a:solidFill>
                <a:srgbClr val="CCECFF"/>
              </a:solidFill>
              <a:effectLst>
                <a:outerShdw blurRad="38100" dist="38100" dir="2700000" algn="tl">
                  <a:srgbClr val="000000">
                    <a:alpha val="43137"/>
                  </a:srgbClr>
                </a:outerShdw>
              </a:effectLst>
            </a:endParaRPr>
          </a:p>
        </p:txBody>
      </p:sp>
      <p:sp>
        <p:nvSpPr>
          <p:cNvPr id="8" name="Segnaposto piè di pagina 3">
            <a:extLst>
              <a:ext uri="{FF2B5EF4-FFF2-40B4-BE49-F238E27FC236}">
                <a16:creationId xmlns:a16="http://schemas.microsoft.com/office/drawing/2014/main" id="{C51769E0-BF69-BA56-9295-8487891A1B1E}"/>
              </a:ext>
            </a:extLst>
          </p:cNvPr>
          <p:cNvSpPr>
            <a:spLocks noGrp="1"/>
          </p:cNvSpPr>
          <p:nvPr>
            <p:ph type="ftr" sz="quarter" idx="11"/>
          </p:nvPr>
        </p:nvSpPr>
        <p:spPr/>
        <p:txBody>
          <a:bodyPr/>
          <a:lstStyle/>
          <a:p>
            <a:r>
              <a:rPr lang="sv-SE">
                <a:solidFill>
                  <a:schemeClr val="bg1"/>
                </a:solidFill>
              </a:rPr>
              <a:t>Modul: Hållbart jordbruk, förvaltning av naturresurser och klimatåtgärder Ämne: Förnybar energi och dess tillämpning som grön energikälla inom jordbruket - Delämne:  Vindenergi</a:t>
            </a:r>
            <a:endParaRPr lang="en-US" b="1" dirty="0">
              <a:solidFill>
                <a:schemeClr val="bg1"/>
              </a:solidFill>
            </a:endParaRPr>
          </a:p>
        </p:txBody>
      </p:sp>
      <p:sp>
        <p:nvSpPr>
          <p:cNvPr id="5" name="Segnaposto numero diapositiva 4">
            <a:extLst>
              <a:ext uri="{FF2B5EF4-FFF2-40B4-BE49-F238E27FC236}">
                <a16:creationId xmlns:a16="http://schemas.microsoft.com/office/drawing/2014/main" id="{ABFC0ADB-DB03-EDE2-25B8-DF782EE15014}"/>
              </a:ext>
            </a:extLst>
          </p:cNvPr>
          <p:cNvSpPr>
            <a:spLocks noGrp="1"/>
          </p:cNvSpPr>
          <p:nvPr>
            <p:ph type="sldNum" sz="quarter" idx="12"/>
          </p:nvPr>
        </p:nvSpPr>
        <p:spPr/>
        <p:txBody>
          <a:bodyPr/>
          <a:lstStyle/>
          <a:p>
            <a:fld id="{D57F1E4F-1CFF-5643-939E-217C01CDF565}" type="slidenum">
              <a:rPr lang="en-US" smtClean="0"/>
              <a:t>58</a:t>
            </a:fld>
            <a:endParaRPr lang="en-US" dirty="0"/>
          </a:p>
        </p:txBody>
      </p:sp>
      <p:sp>
        <p:nvSpPr>
          <p:cNvPr id="20" name="CasellaDiTesto 19">
            <a:extLst>
              <a:ext uri="{FF2B5EF4-FFF2-40B4-BE49-F238E27FC236}">
                <a16:creationId xmlns:a16="http://schemas.microsoft.com/office/drawing/2014/main" id="{816245F8-52B7-67D6-EB49-C9961E44156F}"/>
              </a:ext>
            </a:extLst>
          </p:cNvPr>
          <p:cNvSpPr txBox="1"/>
          <p:nvPr/>
        </p:nvSpPr>
        <p:spPr>
          <a:xfrm rot="16200000">
            <a:off x="10525522" y="5172472"/>
            <a:ext cx="3025180" cy="307777"/>
          </a:xfrm>
          <a:prstGeom prst="rect">
            <a:avLst/>
          </a:prstGeom>
          <a:noFill/>
        </p:spPr>
        <p:txBody>
          <a:bodyPr wrap="square">
            <a:spAutoFit/>
          </a:bodyPr>
          <a:lstStyle/>
          <a:p>
            <a:r>
              <a:rPr lang="en-GB" sz="1400" dirty="0">
                <a:solidFill>
                  <a:schemeClr val="bg1">
                    <a:lumMod val="85000"/>
                  </a:schemeClr>
                </a:solidFill>
              </a:rPr>
              <a:t>Bildkreditering: jannoon028 på </a:t>
            </a:r>
            <a:r>
              <a:rPr lang="en-GB" sz="1400" dirty="0" err="1">
                <a:solidFill>
                  <a:schemeClr val="bg1">
                    <a:lumMod val="85000"/>
                  </a:schemeClr>
                </a:solidFill>
              </a:rPr>
              <a:t>Freepik</a:t>
            </a:r>
            <a:endParaRPr lang="en-GB" sz="1400" dirty="0">
              <a:solidFill>
                <a:schemeClr val="bg1">
                  <a:lumMod val="85000"/>
                </a:schemeClr>
              </a:solidFill>
            </a:endParaRPr>
          </a:p>
        </p:txBody>
      </p:sp>
    </p:spTree>
    <p:extLst>
      <p:ext uri="{BB962C8B-B14F-4D97-AF65-F5344CB8AC3E}">
        <p14:creationId xmlns:p14="http://schemas.microsoft.com/office/powerpoint/2010/main" val="1185948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erba, Raccolto, raccolto/taglio, aria aperta&#10;&#10;Descrizione generata automaticamente">
            <a:extLst>
              <a:ext uri="{FF2B5EF4-FFF2-40B4-BE49-F238E27FC236}">
                <a16:creationId xmlns:a16="http://schemas.microsoft.com/office/drawing/2014/main" id="{EE07526B-6FFB-BAF4-8BE2-01BC85DA6B03}"/>
              </a:ext>
            </a:extLst>
          </p:cNvPr>
          <p:cNvPicPr>
            <a:picLocks noChangeAspect="1"/>
          </p:cNvPicPr>
          <p:nvPr/>
        </p:nvPicPr>
        <p:blipFill rotWithShape="1">
          <a:blip r:embed="rId2"/>
          <a:srcRect b="15667"/>
          <a:stretch/>
        </p:blipFill>
        <p:spPr>
          <a:xfrm>
            <a:off x="0" y="0"/>
            <a:ext cx="12192000" cy="6858000"/>
          </a:xfrm>
          <a:prstGeom prst="rect">
            <a:avLst/>
          </a:prstGeom>
        </p:spPr>
      </p:pic>
      <p:sp>
        <p:nvSpPr>
          <p:cNvPr id="7" name="Titolo 6">
            <a:extLst>
              <a:ext uri="{FF2B5EF4-FFF2-40B4-BE49-F238E27FC236}">
                <a16:creationId xmlns:a16="http://schemas.microsoft.com/office/drawing/2014/main" id="{8014F5FA-46F7-60F7-5CC5-BF4CCBD9F684}"/>
              </a:ext>
            </a:extLst>
          </p:cNvPr>
          <p:cNvSpPr>
            <a:spLocks noGrp="1"/>
          </p:cNvSpPr>
          <p:nvPr>
            <p:ph type="title"/>
          </p:nvPr>
        </p:nvSpPr>
        <p:spPr/>
        <p:txBody>
          <a:bodyPr/>
          <a:lstStyle/>
          <a:p>
            <a:pPr algn="ctr"/>
            <a:r>
              <a:rPr lang="en-GB" b="1" dirty="0">
                <a:solidFill>
                  <a:schemeClr val="accent4">
                    <a:lumMod val="20000"/>
                    <a:lumOff val="80000"/>
                  </a:schemeClr>
                </a:solidFill>
                <a:effectLst>
                  <a:outerShdw blurRad="38100" dist="38100" dir="2700000" algn="tl">
                    <a:srgbClr val="000000">
                      <a:alpha val="43137"/>
                    </a:srgbClr>
                  </a:outerShdw>
                </a:effectLst>
              </a:rPr>
              <a:t>Biomassa</a:t>
            </a:r>
          </a:p>
        </p:txBody>
      </p:sp>
      <p:sp>
        <p:nvSpPr>
          <p:cNvPr id="11" name="Segnaposto contenuto 10">
            <a:extLst>
              <a:ext uri="{FF2B5EF4-FFF2-40B4-BE49-F238E27FC236}">
                <a16:creationId xmlns:a16="http://schemas.microsoft.com/office/drawing/2014/main" id="{09295C76-41C2-AFF5-42B9-9D7B7AB90F21}"/>
              </a:ext>
            </a:extLst>
          </p:cNvPr>
          <p:cNvSpPr>
            <a:spLocks noGrp="1"/>
          </p:cNvSpPr>
          <p:nvPr>
            <p:ph idx="1"/>
          </p:nvPr>
        </p:nvSpPr>
        <p:spPr>
          <a:solidFill>
            <a:srgbClr val="FFCC66">
              <a:alpha val="50196"/>
            </a:srgbClr>
          </a:solidFill>
        </p:spPr>
        <p:txBody>
          <a:bodyPr>
            <a:normAutofit/>
          </a:bodyPr>
          <a:lstStyle/>
          <a:p>
            <a:r>
              <a:rPr lang="en-GB" sz="3200" dirty="0">
                <a:solidFill>
                  <a:schemeClr val="accent2">
                    <a:lumMod val="50000"/>
                  </a:schemeClr>
                </a:solidFill>
                <a:effectLst>
                  <a:outerShdw blurRad="38100" dist="38100" dir="2700000" algn="tl">
                    <a:srgbClr val="000000">
                      <a:alpha val="43137"/>
                    </a:srgbClr>
                  </a:outerShdw>
                </a:effectLst>
              </a:rPr>
              <a:t>Biomassa till energi som används av mänskligheten från upptäckten av eld för matlagning, uppvärmning och senare metallurgi</a:t>
            </a:r>
          </a:p>
          <a:p>
            <a:r>
              <a:rPr lang="en-GB" sz="3200" dirty="0">
                <a:solidFill>
                  <a:schemeClr val="accent2">
                    <a:lumMod val="50000"/>
                  </a:schemeClr>
                </a:solidFill>
                <a:effectLst>
                  <a:outerShdw blurRad="38100" dist="38100" dir="2700000" algn="tl">
                    <a:srgbClr val="000000">
                      <a:alpha val="43137"/>
                    </a:srgbClr>
                  </a:outerShdw>
                </a:effectLst>
              </a:rPr>
              <a:t>Begreppet biomassa omfattar allt organiskt material från grönsaker och djur (marint eller jordiskt ursprung), med undantag för fossila material, som kan användas för energiproduktion</a:t>
            </a:r>
          </a:p>
          <a:p>
            <a:r>
              <a:rPr lang="en-GB" sz="3200" i="1" u="sng" dirty="0">
                <a:solidFill>
                  <a:schemeClr val="accent2">
                    <a:lumMod val="50000"/>
                  </a:schemeClr>
                </a:solidFill>
                <a:effectLst>
                  <a:outerShdw blurRad="38100" dist="38100" dir="2700000" algn="tl">
                    <a:srgbClr val="000000">
                      <a:alpha val="43137"/>
                    </a:srgbClr>
                  </a:outerShdw>
                </a:effectLst>
              </a:rPr>
              <a:t>Biomassa är solenergi som fixeras i organiskt material genom fotosyntes</a:t>
            </a:r>
          </a:p>
          <a:p>
            <a:endParaRPr lang="en-GB" sz="3200" dirty="0">
              <a:solidFill>
                <a:schemeClr val="accent2">
                  <a:lumMod val="50000"/>
                </a:schemeClr>
              </a:solidFill>
              <a:effectLst>
                <a:outerShdw blurRad="38100" dist="38100" dir="2700000" algn="tl">
                  <a:srgbClr val="000000">
                    <a:alpha val="43137"/>
                  </a:srgbClr>
                </a:outerShdw>
              </a:effectLst>
            </a:endParaRPr>
          </a:p>
        </p:txBody>
      </p:sp>
      <p:sp>
        <p:nvSpPr>
          <p:cNvPr id="10" name="Segnaposto piè di pagina 3">
            <a:extLst>
              <a:ext uri="{FF2B5EF4-FFF2-40B4-BE49-F238E27FC236}">
                <a16:creationId xmlns:a16="http://schemas.microsoft.com/office/drawing/2014/main" id="{0E38F392-A0F9-168C-467A-7D4C3DF53EAA}"/>
              </a:ext>
            </a:extLst>
          </p:cNvPr>
          <p:cNvSpPr>
            <a:spLocks noGrp="1"/>
          </p:cNvSpPr>
          <p:nvPr>
            <p:ph type="ftr" sz="quarter" idx="11"/>
          </p:nvPr>
        </p:nvSpPr>
        <p:spPr/>
        <p:txBody>
          <a:bodyPr/>
          <a:lstStyle/>
          <a:p>
            <a:r>
              <a:rPr lang="en-US" dirty="0">
                <a:solidFill>
                  <a:schemeClr val="accent4">
                    <a:lumMod val="20000"/>
                    <a:lumOff val="80000"/>
                  </a:schemeClr>
                </a:solidFill>
                <a:effectLst>
                  <a:outerShdw blurRad="38100" dist="38100" dir="2700000" algn="tl">
                    <a:srgbClr val="000000">
                      <a:alpha val="43137"/>
                    </a:srgbClr>
                  </a:outerShdw>
                </a:effectLst>
              </a:rPr>
              <a:t>Modul: Hållbart jordbruk, förvaltning av naturresurser och </a:t>
            </a:r>
            <a:r>
              <a:rPr lang="en-US" dirty="0" err="1">
                <a:solidFill>
                  <a:schemeClr val="accent4">
                    <a:lumMod val="20000"/>
                    <a:lumOff val="80000"/>
                  </a:schemeClr>
                </a:solidFill>
                <a:effectLst>
                  <a:outerShdw blurRad="38100" dist="38100" dir="2700000" algn="tl">
                    <a:srgbClr val="000000">
                      <a:alpha val="43137"/>
                    </a:srgbClr>
                  </a:outerShdw>
                </a:effectLst>
              </a:rPr>
              <a:t>klimatåtgärder</a:t>
            </a:r>
            <a:r>
              <a:rPr lang="en-US" dirty="0">
                <a:solidFill>
                  <a:schemeClr val="accent4">
                    <a:lumMod val="20000"/>
                    <a:lumOff val="80000"/>
                  </a:schemeClr>
                </a:solidFill>
                <a:effectLst>
                  <a:outerShdw blurRad="38100" dist="38100" dir="2700000" algn="tl">
                    <a:srgbClr val="000000">
                      <a:alpha val="43137"/>
                    </a:srgbClr>
                  </a:outerShdw>
                </a:effectLst>
              </a:rPr>
              <a:t> </a:t>
            </a:r>
            <a:r>
              <a:rPr lang="en-US" dirty="0" err="1">
                <a:solidFill>
                  <a:schemeClr val="accent4">
                    <a:lumMod val="20000"/>
                    <a:lumOff val="80000"/>
                  </a:schemeClr>
                </a:solidFill>
                <a:effectLst>
                  <a:outerShdw blurRad="38100" dist="38100" dir="2700000" algn="tl">
                    <a:srgbClr val="000000">
                      <a:alpha val="43137"/>
                    </a:srgbClr>
                  </a:outerShdw>
                </a:effectLst>
              </a:rPr>
              <a:t>Ämne</a:t>
            </a:r>
            <a:r>
              <a:rPr lang="en-US" dirty="0">
                <a:solidFill>
                  <a:schemeClr val="accent4">
                    <a:lumMod val="20000"/>
                    <a:lumOff val="80000"/>
                  </a:schemeClr>
                </a:solidFill>
                <a:effectLst>
                  <a:outerShdw blurRad="38100" dist="38100" dir="2700000" algn="tl">
                    <a:srgbClr val="000000">
                      <a:alpha val="43137"/>
                    </a:srgbClr>
                  </a:outerShdw>
                </a:effectLst>
              </a:rPr>
              <a:t>: Förnybar energi och dess tillämpning som grön energikälla inom jordbruket - </a:t>
            </a:r>
            <a:r>
              <a:rPr lang="en-US" dirty="0" err="1">
                <a:solidFill>
                  <a:schemeClr val="accent4">
                    <a:lumMod val="20000"/>
                    <a:lumOff val="80000"/>
                  </a:schemeClr>
                </a:solidFill>
                <a:effectLst>
                  <a:outerShdw blurRad="38100" dist="38100" dir="2700000" algn="tl">
                    <a:srgbClr val="000000">
                      <a:alpha val="43137"/>
                    </a:srgbClr>
                  </a:outerShdw>
                </a:effectLst>
              </a:rPr>
              <a:t>Delämne</a:t>
            </a:r>
            <a:r>
              <a:rPr lang="en-US" dirty="0">
                <a:solidFill>
                  <a:schemeClr val="accent4">
                    <a:lumMod val="20000"/>
                    <a:lumOff val="80000"/>
                  </a:schemeClr>
                </a:solidFill>
                <a:effectLst>
                  <a:outerShdw blurRad="38100" dist="38100" dir="2700000" algn="tl">
                    <a:srgbClr val="000000">
                      <a:alpha val="43137"/>
                    </a:srgbClr>
                  </a:outerShdw>
                </a:effectLst>
              </a:rPr>
              <a:t>: </a:t>
            </a:r>
            <a:r>
              <a:rPr lang="en-US" b="1" dirty="0">
                <a:solidFill>
                  <a:schemeClr val="accent4">
                    <a:lumMod val="20000"/>
                    <a:lumOff val="80000"/>
                  </a:schemeClr>
                </a:solidFill>
                <a:effectLst>
                  <a:outerShdw blurRad="38100" dist="38100" dir="2700000" algn="tl">
                    <a:srgbClr val="000000">
                      <a:alpha val="43137"/>
                    </a:srgbClr>
                  </a:outerShdw>
                </a:effectLst>
              </a:rPr>
              <a:t> Biomassa till energi </a:t>
            </a:r>
          </a:p>
        </p:txBody>
      </p:sp>
      <p:sp>
        <p:nvSpPr>
          <p:cNvPr id="6" name="Segnaposto numero diapositiva 5">
            <a:extLst>
              <a:ext uri="{FF2B5EF4-FFF2-40B4-BE49-F238E27FC236}">
                <a16:creationId xmlns:a16="http://schemas.microsoft.com/office/drawing/2014/main" id="{C650D731-8BDF-26B0-F5F1-2E492A23FA7E}"/>
              </a:ext>
            </a:extLst>
          </p:cNvPr>
          <p:cNvSpPr>
            <a:spLocks noGrp="1"/>
          </p:cNvSpPr>
          <p:nvPr>
            <p:ph type="sldNum" sz="quarter" idx="12"/>
          </p:nvPr>
        </p:nvSpPr>
        <p:spPr/>
        <p:txBody>
          <a:bodyPr/>
          <a:lstStyle/>
          <a:p>
            <a:fld id="{6FF9F0C5-380F-41C2-899A-BAC0F0927E16}" type="slidenum">
              <a:rPr lang="en-US" smtClean="0"/>
              <a:t>59</a:t>
            </a:fld>
            <a:endParaRPr lang="en-US" dirty="0"/>
          </a:p>
        </p:txBody>
      </p:sp>
      <p:sp>
        <p:nvSpPr>
          <p:cNvPr id="13" name="CasellaDiTesto 12">
            <a:extLst>
              <a:ext uri="{FF2B5EF4-FFF2-40B4-BE49-F238E27FC236}">
                <a16:creationId xmlns:a16="http://schemas.microsoft.com/office/drawing/2014/main" id="{285E2B77-5130-1459-6CFE-2DC843A067E2}"/>
              </a:ext>
            </a:extLst>
          </p:cNvPr>
          <p:cNvSpPr txBox="1"/>
          <p:nvPr/>
        </p:nvSpPr>
        <p:spPr>
          <a:xfrm rot="16200000">
            <a:off x="10361711" y="4980083"/>
            <a:ext cx="3429001" cy="307777"/>
          </a:xfrm>
          <a:prstGeom prst="rect">
            <a:avLst/>
          </a:prstGeom>
          <a:noFill/>
        </p:spPr>
        <p:txBody>
          <a:bodyPr wrap="square">
            <a:spAutoFit/>
          </a:bodyPr>
          <a:lstStyle/>
          <a:p>
            <a:r>
              <a:rPr lang="en-GB" sz="1400" dirty="0">
                <a:solidFill>
                  <a:schemeClr val="accent4">
                    <a:lumMod val="20000"/>
                    <a:lumOff val="80000"/>
                  </a:schemeClr>
                </a:solidFill>
                <a:effectLst>
                  <a:outerShdw blurRad="38100" dist="38100" dir="2700000" algn="tl">
                    <a:srgbClr val="000000">
                      <a:alpha val="43137"/>
                    </a:srgbClr>
                  </a:outerShdw>
                </a:effectLst>
              </a:rPr>
              <a:t>Bildkreditering: </a:t>
            </a:r>
            <a:r>
              <a:rPr lang="en-GB" sz="1400" dirty="0" err="1">
                <a:solidFill>
                  <a:schemeClr val="accent4">
                    <a:lumMod val="20000"/>
                    <a:lumOff val="80000"/>
                  </a:schemeClr>
                </a:solidFill>
                <a:effectLst>
                  <a:outerShdw blurRad="38100" dist="38100" dir="2700000" algn="tl">
                    <a:srgbClr val="000000">
                      <a:alpha val="43137"/>
                    </a:srgbClr>
                  </a:outerShdw>
                </a:effectLst>
              </a:rPr>
              <a:t>prostooleh </a:t>
            </a:r>
            <a:r>
              <a:rPr lang="en-GB" sz="1400" dirty="0">
                <a:solidFill>
                  <a:schemeClr val="accent4">
                    <a:lumMod val="20000"/>
                    <a:lumOff val="80000"/>
                  </a:schemeClr>
                </a:solidFill>
                <a:effectLst>
                  <a:outerShdw blurRad="38100" dist="38100" dir="2700000" algn="tl">
                    <a:srgbClr val="000000">
                      <a:alpha val="43137"/>
                    </a:srgbClr>
                  </a:outerShdw>
                </a:effectLst>
              </a:rPr>
              <a:t>på </a:t>
            </a:r>
            <a:r>
              <a:rPr lang="en-GB" sz="1400" dirty="0" err="1">
                <a:solidFill>
                  <a:schemeClr val="accent4">
                    <a:lumMod val="20000"/>
                    <a:lumOff val="80000"/>
                  </a:schemeClr>
                </a:solidFill>
                <a:effectLst>
                  <a:outerShdw blurRad="38100" dist="38100" dir="2700000" algn="tl">
                    <a:srgbClr val="000000">
                      <a:alpha val="43137"/>
                    </a:srgbClr>
                  </a:outerShdw>
                </a:effectLst>
              </a:rPr>
              <a:t>Freepik</a:t>
            </a:r>
            <a:endParaRPr lang="en-GB" sz="1400" dirty="0">
              <a:solidFill>
                <a:schemeClr val="accent4">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087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1900" y="681038"/>
            <a:ext cx="10121900" cy="1009650"/>
          </a:xfrm>
        </p:spPr>
        <p:txBody>
          <a:bodyPr>
            <a:normAutofit fontScale="90000"/>
          </a:bodyPr>
          <a:lstStyle/>
          <a:p>
            <a:r>
              <a:rPr lang="en-GB" dirty="0"/>
              <a:t>Energibehov &amp; ökning av antropogena koncentrationer av växthusgaser</a:t>
            </a:r>
          </a:p>
        </p:txBody>
      </p:sp>
      <p:sp>
        <p:nvSpPr>
          <p:cNvPr id="3" name="Segnaposto contenuto 2"/>
          <p:cNvSpPr>
            <a:spLocks noGrp="1"/>
          </p:cNvSpPr>
          <p:nvPr>
            <p:ph idx="1"/>
          </p:nvPr>
        </p:nvSpPr>
        <p:spPr>
          <a:xfrm>
            <a:off x="838200" y="1825625"/>
            <a:ext cx="10515600" cy="4351338"/>
          </a:xfrm>
        </p:spPr>
        <p:txBody>
          <a:bodyPr/>
          <a:lstStyle/>
          <a:p>
            <a:r>
              <a:rPr lang="en-GB" dirty="0"/>
              <a:t>Utsläppen av växthusgaser från energitjänster har i hög grad bidragit till den historiska ökningen av växthusgaskoncentrationerna i atmosfären. </a:t>
            </a:r>
          </a:p>
          <a:p>
            <a:r>
              <a:rPr lang="en-GB" dirty="0"/>
              <a:t>I IPCC:s fjärde utvärderingsrapport (AR4) drogs slutsatsen att "merparten av den observerade ökningen av den globala medeltemperaturen sedan mitten av 1900-talet mycket sannolikt beror på den observerade ökningen av antropogena koncentrationer av växthusgaser".</a:t>
            </a:r>
          </a:p>
          <a:p>
            <a:r>
              <a:rPr lang="en-GB" dirty="0"/>
              <a:t>Nya uppgifter bekräftar att förbrukningen av fossila bränslen står för merparten av de globala antropogena utsläppen av växthusgaser.</a:t>
            </a:r>
          </a:p>
          <a:p>
            <a:r>
              <a:rPr lang="en-GB" dirty="0"/>
              <a:t>Utsläppen fortsätter att öka och i slutet av 2010 hade CO2-koncentrationerna ökat till över 390 ppm, eller 39% över förindustriella nivåer. År 2015 nåddes 400 ppm.</a:t>
            </a:r>
          </a:p>
        </p:txBody>
      </p:sp>
      <p:sp>
        <p:nvSpPr>
          <p:cNvPr id="4" name="Segnaposto numero diapositiva 3"/>
          <p:cNvSpPr>
            <a:spLocks noGrp="1"/>
          </p:cNvSpPr>
          <p:nvPr>
            <p:ph type="sldNum" sz="quarter" idx="12"/>
          </p:nvPr>
        </p:nvSpPr>
        <p:spPr>
          <a:xfrm>
            <a:off x="10896600" y="6356350"/>
            <a:ext cx="457200" cy="365125"/>
          </a:xfrm>
        </p:spPr>
        <p:txBody>
          <a:bodyPr/>
          <a:lstStyle/>
          <a:p>
            <a:fld id="{928F1B6E-29C0-4F32-8139-A0C6EF1962A3}" type="slidenum">
              <a:rPr lang="de-DE" smtClean="0"/>
              <a:t>6</a:t>
            </a:fld>
            <a:endParaRPr lang="de-DE"/>
          </a:p>
        </p:txBody>
      </p:sp>
      <p:pic>
        <p:nvPicPr>
          <p:cNvPr id="5" name="Picture 2" descr="http://www.ipcc.ch/Home_files/Banner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53465"/>
          <a:stretch/>
        </p:blipFill>
        <p:spPr bwMode="auto">
          <a:xfrm>
            <a:off x="9425441" y="5514896"/>
            <a:ext cx="2510972" cy="441575"/>
          </a:xfrm>
          <a:prstGeom prst="rect">
            <a:avLst/>
          </a:prstGeom>
          <a:noFill/>
          <a:extLst>
            <a:ext uri="{909E8E84-426E-40DD-AFC4-6F175D3DCCD1}">
              <a14:hiddenFill xmlns:a14="http://schemas.microsoft.com/office/drawing/2010/main">
                <a:solidFill>
                  <a:srgbClr val="FFFFFF"/>
                </a:solidFill>
              </a14:hiddenFill>
            </a:ext>
          </a:extLst>
        </p:spPr>
      </p:pic>
      <p:sp>
        <p:nvSpPr>
          <p:cNvPr id="11" name="Segnaposto piè di pagina 3">
            <a:extLst>
              <a:ext uri="{FF2B5EF4-FFF2-40B4-BE49-F238E27FC236}">
                <a16:creationId xmlns:a16="http://schemas.microsoft.com/office/drawing/2014/main" id="{ECE26961-58A3-5E2A-B51D-F1B98F7DAA58}"/>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Introduktion till förnybara energikällor och effektivitet</a:t>
            </a:r>
            <a:endParaRPr lang="en-US" b="1" dirty="0"/>
          </a:p>
        </p:txBody>
      </p:sp>
    </p:spTree>
    <p:extLst>
      <p:ext uri="{BB962C8B-B14F-4D97-AF65-F5344CB8AC3E}">
        <p14:creationId xmlns:p14="http://schemas.microsoft.com/office/powerpoint/2010/main" val="268820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B3CC22-2394-86F5-08F9-EF51FDBE3E5E}"/>
              </a:ext>
            </a:extLst>
          </p:cNvPr>
          <p:cNvSpPr>
            <a:spLocks noGrp="1"/>
          </p:cNvSpPr>
          <p:nvPr>
            <p:ph type="title"/>
          </p:nvPr>
        </p:nvSpPr>
        <p:spPr/>
        <p:txBody>
          <a:bodyPr/>
          <a:lstStyle/>
          <a:p>
            <a:r>
              <a:rPr lang="en-GB" dirty="0"/>
              <a:t>Flera källor till biomassa</a:t>
            </a:r>
          </a:p>
        </p:txBody>
      </p:sp>
      <p:pic>
        <p:nvPicPr>
          <p:cNvPr id="6" name="Segnaposto contenuto 5">
            <a:extLst>
              <a:ext uri="{FF2B5EF4-FFF2-40B4-BE49-F238E27FC236}">
                <a16:creationId xmlns:a16="http://schemas.microsoft.com/office/drawing/2014/main" id="{68957D9C-9222-2102-BF46-E49BA8624372}"/>
              </a:ext>
            </a:extLst>
          </p:cNvPr>
          <p:cNvPicPr>
            <a:picLocks noGrp="1" noChangeAspect="1"/>
          </p:cNvPicPr>
          <p:nvPr>
            <p:ph idx="1"/>
          </p:nvPr>
        </p:nvPicPr>
        <p:blipFill>
          <a:blip r:embed="rId2"/>
          <a:stretch>
            <a:fillRect/>
          </a:stretch>
        </p:blipFill>
        <p:spPr>
          <a:xfrm>
            <a:off x="838200" y="1986249"/>
            <a:ext cx="10515600" cy="4030090"/>
          </a:xfrm>
          <a:prstGeom prst="rect">
            <a:avLst/>
          </a:prstGeom>
        </p:spPr>
      </p:pic>
      <p:sp>
        <p:nvSpPr>
          <p:cNvPr id="5" name="Segnaposto numero diapositiva 4">
            <a:extLst>
              <a:ext uri="{FF2B5EF4-FFF2-40B4-BE49-F238E27FC236}">
                <a16:creationId xmlns:a16="http://schemas.microsoft.com/office/drawing/2014/main" id="{75D20C6B-3C0A-79B9-6159-E6B93A2B5FC4}"/>
              </a:ext>
            </a:extLst>
          </p:cNvPr>
          <p:cNvSpPr>
            <a:spLocks noGrp="1"/>
          </p:cNvSpPr>
          <p:nvPr>
            <p:ph type="sldNum" sz="quarter" idx="12"/>
          </p:nvPr>
        </p:nvSpPr>
        <p:spPr/>
        <p:txBody>
          <a:bodyPr/>
          <a:lstStyle/>
          <a:p>
            <a:fld id="{D57F1E4F-1CFF-5643-939E-217C01CDF565}" type="slidenum">
              <a:rPr lang="en-US" smtClean="0"/>
              <a:t>60</a:t>
            </a:fld>
            <a:endParaRPr lang="en-US" dirty="0"/>
          </a:p>
        </p:txBody>
      </p:sp>
      <p:pic>
        <p:nvPicPr>
          <p:cNvPr id="7" name="Immagine 6">
            <a:extLst>
              <a:ext uri="{FF2B5EF4-FFF2-40B4-BE49-F238E27FC236}">
                <a16:creationId xmlns:a16="http://schemas.microsoft.com/office/drawing/2014/main" id="{2E5C095D-2CD2-E4C9-544B-1193109AE805}"/>
              </a:ext>
            </a:extLst>
          </p:cNvPr>
          <p:cNvPicPr>
            <a:picLocks noChangeAspect="1"/>
          </p:cNvPicPr>
          <p:nvPr/>
        </p:nvPicPr>
        <p:blipFill>
          <a:blip r:embed="rId3"/>
          <a:stretch>
            <a:fillRect/>
          </a:stretch>
        </p:blipFill>
        <p:spPr>
          <a:xfrm>
            <a:off x="9426699" y="3612284"/>
            <a:ext cx="929774" cy="778019"/>
          </a:xfrm>
          <a:prstGeom prst="rect">
            <a:avLst/>
          </a:prstGeom>
        </p:spPr>
      </p:pic>
      <p:sp>
        <p:nvSpPr>
          <p:cNvPr id="9" name="CasellaDiTesto 8">
            <a:extLst>
              <a:ext uri="{FF2B5EF4-FFF2-40B4-BE49-F238E27FC236}">
                <a16:creationId xmlns:a16="http://schemas.microsoft.com/office/drawing/2014/main" id="{516CC852-EE98-D209-C694-7447967F530C}"/>
              </a:ext>
            </a:extLst>
          </p:cNvPr>
          <p:cNvSpPr txBox="1"/>
          <p:nvPr/>
        </p:nvSpPr>
        <p:spPr>
          <a:xfrm rot="16200000">
            <a:off x="10806212" y="4853087"/>
            <a:ext cx="2463800" cy="307777"/>
          </a:xfrm>
          <a:prstGeom prst="rect">
            <a:avLst/>
          </a:prstGeom>
          <a:noFill/>
        </p:spPr>
        <p:txBody>
          <a:bodyPr wrap="square">
            <a:spAutoFit/>
          </a:bodyPr>
          <a:lstStyle/>
          <a:p>
            <a:r>
              <a:rPr lang="en-GB" sz="1400" dirty="0"/>
              <a:t>Källa: IEA IEA ETP 2017</a:t>
            </a:r>
          </a:p>
        </p:txBody>
      </p:sp>
      <p:sp>
        <p:nvSpPr>
          <p:cNvPr id="10" name="Segnaposto piè di pagina 3">
            <a:extLst>
              <a:ext uri="{FF2B5EF4-FFF2-40B4-BE49-F238E27FC236}">
                <a16:creationId xmlns:a16="http://schemas.microsoft.com/office/drawing/2014/main" id="{4664C394-746A-AB98-99F6-76CCCD1167E8}"/>
              </a:ext>
            </a:extLst>
          </p:cNvPr>
          <p:cNvSpPr>
            <a:spLocks noGrp="1"/>
          </p:cNvSpPr>
          <p:nvPr>
            <p:ph type="ftr" sz="quarter" idx="11"/>
          </p:nvPr>
        </p:nvSpPr>
        <p:spPr>
          <a:xfrm>
            <a:off x="838200" y="6238876"/>
            <a:ext cx="9982200" cy="600074"/>
          </a:xfrm>
        </p:spPr>
        <p:txBody>
          <a:bodyPr/>
          <a:lstStyle/>
          <a:p>
            <a:r>
              <a:rPr lang="sv-SE">
                <a:solidFill>
                  <a:schemeClr val="tx1"/>
                </a:solidFill>
              </a:rPr>
              <a:t>Modul: Hållbart jordbruk, förvaltning av naturresurser och klimatåtgärder Ämne: Förnybar energi och dess tillämpning som grön energikälla inom jordbruket - Delämne:  Biomassa till energi </a:t>
            </a:r>
            <a:endParaRPr lang="en-US" b="1" dirty="0">
              <a:solidFill>
                <a:schemeClr val="tx1"/>
              </a:solidFill>
            </a:endParaRPr>
          </a:p>
        </p:txBody>
      </p:sp>
    </p:spTree>
    <p:extLst>
      <p:ext uri="{BB962C8B-B14F-4D97-AF65-F5344CB8AC3E}">
        <p14:creationId xmlns:p14="http://schemas.microsoft.com/office/powerpoint/2010/main" val="3977764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EF28A4-9052-98F1-DD75-030FC8999091}"/>
              </a:ext>
            </a:extLst>
          </p:cNvPr>
          <p:cNvSpPr>
            <a:spLocks noGrp="1"/>
          </p:cNvSpPr>
          <p:nvPr>
            <p:ph type="title"/>
          </p:nvPr>
        </p:nvSpPr>
        <p:spPr/>
        <p:txBody>
          <a:bodyPr/>
          <a:lstStyle/>
          <a:p>
            <a:r>
              <a:rPr lang="en-GB" dirty="0"/>
              <a:t>Biomassa: CO</a:t>
            </a:r>
            <a:r>
              <a:rPr lang="en-GB" baseline="-25000" dirty="0"/>
              <a:t>2</a:t>
            </a:r>
            <a:r>
              <a:rPr lang="en-GB" dirty="0"/>
              <a:t> "neutral"</a:t>
            </a:r>
          </a:p>
        </p:txBody>
      </p:sp>
      <p:pic>
        <p:nvPicPr>
          <p:cNvPr id="7" name="Segnaposto contenuto 6">
            <a:extLst>
              <a:ext uri="{FF2B5EF4-FFF2-40B4-BE49-F238E27FC236}">
                <a16:creationId xmlns:a16="http://schemas.microsoft.com/office/drawing/2014/main" id="{4CC78A9D-999D-5CDB-CF44-20B5FD1DA13A}"/>
              </a:ext>
            </a:extLst>
          </p:cNvPr>
          <p:cNvPicPr>
            <a:picLocks noGrp="1" noChangeAspect="1"/>
          </p:cNvPicPr>
          <p:nvPr>
            <p:ph sz="half" idx="1"/>
          </p:nvPr>
        </p:nvPicPr>
        <p:blipFill>
          <a:blip r:embed="rId2"/>
          <a:stretch>
            <a:fillRect/>
          </a:stretch>
        </p:blipFill>
        <p:spPr>
          <a:xfrm>
            <a:off x="110804" y="2770187"/>
            <a:ext cx="5908997" cy="3406776"/>
          </a:xfrm>
          <a:prstGeom prst="rect">
            <a:avLst/>
          </a:prstGeom>
        </p:spPr>
      </p:pic>
      <p:sp>
        <p:nvSpPr>
          <p:cNvPr id="4" name="Segnaposto contenuto 3">
            <a:extLst>
              <a:ext uri="{FF2B5EF4-FFF2-40B4-BE49-F238E27FC236}">
                <a16:creationId xmlns:a16="http://schemas.microsoft.com/office/drawing/2014/main" id="{196B00CC-4790-8FB4-97C4-8D74B858FF01}"/>
              </a:ext>
            </a:extLst>
          </p:cNvPr>
          <p:cNvSpPr>
            <a:spLocks noGrp="1"/>
          </p:cNvSpPr>
          <p:nvPr>
            <p:ph sz="half" idx="2"/>
          </p:nvPr>
        </p:nvSpPr>
        <p:spPr/>
        <p:txBody>
          <a:bodyPr>
            <a:normAutofit fontScale="77500" lnSpcReduction="20000"/>
          </a:bodyPr>
          <a:lstStyle/>
          <a:p>
            <a:pPr marL="0" indent="0">
              <a:buNone/>
            </a:pPr>
            <a:r>
              <a:rPr lang="en-GB" dirty="0"/>
              <a:t>När biomassan (skogar, grödor etc.) växer avlägsnas CO</a:t>
            </a:r>
            <a:r>
              <a:rPr lang="en-GB" baseline="-25000" dirty="0"/>
              <a:t>2</a:t>
            </a:r>
            <a:r>
              <a:rPr lang="en-GB" dirty="0"/>
              <a:t> från atmosfären via fotosyntesen, omvandlas till organiskt kol och lagras i biomassan. </a:t>
            </a:r>
          </a:p>
          <a:p>
            <a:pPr marL="0" indent="0">
              <a:buNone/>
            </a:pPr>
            <a:r>
              <a:rPr lang="en-GB" dirty="0"/>
              <a:t>Träd och grödor frigör det lagrade kolet när de dör, förmultnar eller förbränns. </a:t>
            </a:r>
          </a:p>
          <a:p>
            <a:pPr marL="0" indent="0">
              <a:buNone/>
            </a:pPr>
            <a:r>
              <a:rPr lang="en-GB" dirty="0"/>
              <a:t>När biomassan släpper ifrån sig kol i form av CO</a:t>
            </a:r>
            <a:r>
              <a:rPr lang="en-GB" baseline="-25000" dirty="0"/>
              <a:t>2</a:t>
            </a:r>
            <a:r>
              <a:rPr lang="en-GB" dirty="0"/>
              <a:t> är kolets kretslopp avslutat. Kolet i biomassan kommer att återgå till atmosfären oavsett om den bränns för energi, tillåts brytas ned biologiskt eller försvinner i en skogsbrand.</a:t>
            </a:r>
          </a:p>
          <a:p>
            <a:pPr marL="0" indent="0">
              <a:buNone/>
            </a:pPr>
            <a:r>
              <a:rPr lang="en-GB" dirty="0"/>
              <a:t>Sammantaget är flödet av CO</a:t>
            </a:r>
            <a:r>
              <a:rPr lang="en-GB" baseline="-25000" dirty="0"/>
              <a:t>2</a:t>
            </a:r>
            <a:r>
              <a:rPr lang="en-GB" dirty="0"/>
              <a:t> från skogarna kolpositivt när skogarna sköts på ett hållbart sätt, och skogssystemet förblir en nettosänka för CO</a:t>
            </a:r>
            <a:r>
              <a:rPr lang="en-GB" baseline="-25000" dirty="0"/>
              <a:t>2</a:t>
            </a:r>
            <a:r>
              <a:rPr lang="en-GB" dirty="0"/>
              <a:t> från atmosfären.</a:t>
            </a:r>
          </a:p>
          <a:p>
            <a:pPr marL="0" indent="0">
              <a:buNone/>
            </a:pPr>
            <a:endParaRPr lang="en-GB" dirty="0"/>
          </a:p>
        </p:txBody>
      </p:sp>
      <p:sp>
        <p:nvSpPr>
          <p:cNvPr id="6" name="Segnaposto numero diapositiva 5">
            <a:extLst>
              <a:ext uri="{FF2B5EF4-FFF2-40B4-BE49-F238E27FC236}">
                <a16:creationId xmlns:a16="http://schemas.microsoft.com/office/drawing/2014/main" id="{DDFC8178-730A-50CF-1AAE-501E001CEAC8}"/>
              </a:ext>
            </a:extLst>
          </p:cNvPr>
          <p:cNvSpPr>
            <a:spLocks noGrp="1"/>
          </p:cNvSpPr>
          <p:nvPr>
            <p:ph type="sldNum" sz="quarter" idx="12"/>
          </p:nvPr>
        </p:nvSpPr>
        <p:spPr/>
        <p:txBody>
          <a:bodyPr/>
          <a:lstStyle/>
          <a:p>
            <a:fld id="{6FF9F0C5-380F-41C2-899A-BAC0F0927E16}" type="slidenum">
              <a:rPr lang="en-US" smtClean="0"/>
              <a:t>61</a:t>
            </a:fld>
            <a:endParaRPr lang="en-US" dirty="0"/>
          </a:p>
        </p:txBody>
      </p:sp>
      <p:sp>
        <p:nvSpPr>
          <p:cNvPr id="8" name="Segnaposto piè di pagina 3">
            <a:extLst>
              <a:ext uri="{FF2B5EF4-FFF2-40B4-BE49-F238E27FC236}">
                <a16:creationId xmlns:a16="http://schemas.microsoft.com/office/drawing/2014/main" id="{F3474226-7D3E-9FC7-61F8-5F05DE7A9216}"/>
              </a:ext>
            </a:extLst>
          </p:cNvPr>
          <p:cNvSpPr>
            <a:spLocks noGrp="1"/>
          </p:cNvSpPr>
          <p:nvPr>
            <p:ph type="ftr" sz="quarter" idx="11"/>
          </p:nvPr>
        </p:nvSpPr>
        <p:spPr>
          <a:xfrm>
            <a:off x="838200" y="6238876"/>
            <a:ext cx="9982200" cy="600074"/>
          </a:xfrm>
        </p:spPr>
        <p:txBody>
          <a:bodyPr/>
          <a:lstStyle/>
          <a:p>
            <a:r>
              <a:rPr lang="sv-SE">
                <a:solidFill>
                  <a:schemeClr val="tx1"/>
                </a:solidFill>
              </a:rPr>
              <a:t>Modul: Hållbart jordbruk, förvaltning av naturresurser och klimatåtgärder Ämne: Förnybar energi och dess tillämpning som grön energikälla inom jordbruket - Delämne:  Biomassa till energi </a:t>
            </a:r>
            <a:endParaRPr lang="en-US" b="1" dirty="0">
              <a:solidFill>
                <a:schemeClr val="tx1"/>
              </a:solidFill>
            </a:endParaRPr>
          </a:p>
        </p:txBody>
      </p:sp>
    </p:spTree>
    <p:extLst>
      <p:ext uri="{BB962C8B-B14F-4D97-AF65-F5344CB8AC3E}">
        <p14:creationId xmlns:p14="http://schemas.microsoft.com/office/powerpoint/2010/main" val="2684329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5FF2E134-BD24-1677-210F-9721804E0035}"/>
              </a:ext>
            </a:extLst>
          </p:cNvPr>
          <p:cNvSpPr>
            <a:spLocks noGrp="1"/>
          </p:cNvSpPr>
          <p:nvPr>
            <p:ph type="title"/>
          </p:nvPr>
        </p:nvSpPr>
        <p:spPr/>
        <p:txBody>
          <a:bodyPr/>
          <a:lstStyle/>
          <a:p>
            <a:r>
              <a:rPr lang="en-GB" dirty="0"/>
              <a:t>Översikt över bioenergiförädlingsvägar</a:t>
            </a:r>
          </a:p>
        </p:txBody>
      </p:sp>
      <p:pic>
        <p:nvPicPr>
          <p:cNvPr id="10" name="Segnaposto contenuto 9">
            <a:extLst>
              <a:ext uri="{FF2B5EF4-FFF2-40B4-BE49-F238E27FC236}">
                <a16:creationId xmlns:a16="http://schemas.microsoft.com/office/drawing/2014/main" id="{4DF09BE2-E955-B290-7F16-13D842BD3E5D}"/>
              </a:ext>
            </a:extLst>
          </p:cNvPr>
          <p:cNvPicPr>
            <a:picLocks noGrp="1" noChangeAspect="1"/>
          </p:cNvPicPr>
          <p:nvPr>
            <p:ph idx="1"/>
          </p:nvPr>
        </p:nvPicPr>
        <p:blipFill>
          <a:blip r:embed="rId2"/>
          <a:stretch>
            <a:fillRect/>
          </a:stretch>
        </p:blipFill>
        <p:spPr>
          <a:xfrm>
            <a:off x="1371599" y="1487523"/>
            <a:ext cx="9448802" cy="4849742"/>
          </a:xfrm>
          <a:prstGeom prst="rect">
            <a:avLst/>
          </a:prstGeom>
        </p:spPr>
      </p:pic>
      <p:sp>
        <p:nvSpPr>
          <p:cNvPr id="6" name="Segnaposto numero diapositiva 5">
            <a:extLst>
              <a:ext uri="{FF2B5EF4-FFF2-40B4-BE49-F238E27FC236}">
                <a16:creationId xmlns:a16="http://schemas.microsoft.com/office/drawing/2014/main" id="{3D773352-300B-9EFA-A9E7-052FCEBA3B34}"/>
              </a:ext>
            </a:extLst>
          </p:cNvPr>
          <p:cNvSpPr>
            <a:spLocks noGrp="1"/>
          </p:cNvSpPr>
          <p:nvPr>
            <p:ph type="sldNum" sz="quarter" idx="12"/>
          </p:nvPr>
        </p:nvSpPr>
        <p:spPr/>
        <p:txBody>
          <a:bodyPr/>
          <a:lstStyle/>
          <a:p>
            <a:fld id="{6FF9F0C5-380F-41C2-899A-BAC0F0927E16}" type="slidenum">
              <a:rPr lang="en-US" smtClean="0"/>
              <a:t>62</a:t>
            </a:fld>
            <a:endParaRPr lang="en-US" dirty="0"/>
          </a:p>
        </p:txBody>
      </p:sp>
      <p:pic>
        <p:nvPicPr>
          <p:cNvPr id="11" name="Immagine 10">
            <a:extLst>
              <a:ext uri="{FF2B5EF4-FFF2-40B4-BE49-F238E27FC236}">
                <a16:creationId xmlns:a16="http://schemas.microsoft.com/office/drawing/2014/main" id="{4EFC444D-884A-61BE-07D6-DF0893EE1B2E}"/>
              </a:ext>
            </a:extLst>
          </p:cNvPr>
          <p:cNvPicPr>
            <a:picLocks noChangeAspect="1"/>
          </p:cNvPicPr>
          <p:nvPr/>
        </p:nvPicPr>
        <p:blipFill>
          <a:blip r:embed="rId3"/>
          <a:stretch>
            <a:fillRect/>
          </a:stretch>
        </p:blipFill>
        <p:spPr>
          <a:xfrm>
            <a:off x="175126" y="5849866"/>
            <a:ext cx="929774" cy="778019"/>
          </a:xfrm>
          <a:prstGeom prst="rect">
            <a:avLst/>
          </a:prstGeom>
        </p:spPr>
      </p:pic>
      <p:sp>
        <p:nvSpPr>
          <p:cNvPr id="12" name="CasellaDiTesto 11">
            <a:extLst>
              <a:ext uri="{FF2B5EF4-FFF2-40B4-BE49-F238E27FC236}">
                <a16:creationId xmlns:a16="http://schemas.microsoft.com/office/drawing/2014/main" id="{39FC67DD-E4AE-7357-E7AF-4145BD0D0F85}"/>
              </a:ext>
            </a:extLst>
          </p:cNvPr>
          <p:cNvSpPr txBox="1"/>
          <p:nvPr/>
        </p:nvSpPr>
        <p:spPr>
          <a:xfrm rot="16200000">
            <a:off x="10220424" y="4267299"/>
            <a:ext cx="3635376" cy="307777"/>
          </a:xfrm>
          <a:prstGeom prst="rect">
            <a:avLst/>
          </a:prstGeom>
          <a:noFill/>
        </p:spPr>
        <p:txBody>
          <a:bodyPr wrap="square">
            <a:spAutoFit/>
          </a:bodyPr>
          <a:lstStyle/>
          <a:p>
            <a:r>
              <a:rPr lang="en-GB" sz="1400" dirty="0"/>
              <a:t>Källa: IEA IEA:s färdplan för bioenergi, 2017</a:t>
            </a:r>
          </a:p>
        </p:txBody>
      </p:sp>
      <p:sp>
        <p:nvSpPr>
          <p:cNvPr id="13" name="Segnaposto piè di pagina 3">
            <a:extLst>
              <a:ext uri="{FF2B5EF4-FFF2-40B4-BE49-F238E27FC236}">
                <a16:creationId xmlns:a16="http://schemas.microsoft.com/office/drawing/2014/main" id="{3B3EE96E-14BD-9507-42C4-BE69BB0CBEF1}"/>
              </a:ext>
            </a:extLst>
          </p:cNvPr>
          <p:cNvSpPr>
            <a:spLocks noGrp="1"/>
          </p:cNvSpPr>
          <p:nvPr>
            <p:ph type="ftr" sz="quarter" idx="11"/>
          </p:nvPr>
        </p:nvSpPr>
        <p:spPr>
          <a:xfrm>
            <a:off x="838200" y="6238876"/>
            <a:ext cx="9982200" cy="600074"/>
          </a:xfrm>
        </p:spPr>
        <p:txBody>
          <a:bodyPr/>
          <a:lstStyle/>
          <a:p>
            <a:r>
              <a:rPr lang="sv-SE">
                <a:solidFill>
                  <a:schemeClr val="tx1"/>
                </a:solidFill>
              </a:rPr>
              <a:t>Modul: Hållbart jordbruk, förvaltning av naturresurser och klimatåtgärder Ämne: Förnybar energi och dess tillämpning som grön energikälla inom jordbruket - Delämne:  Biomassa till energi </a:t>
            </a:r>
            <a:endParaRPr lang="en-US" b="1" dirty="0">
              <a:solidFill>
                <a:schemeClr val="tx1"/>
              </a:solidFill>
            </a:endParaRPr>
          </a:p>
        </p:txBody>
      </p:sp>
    </p:spTree>
    <p:extLst>
      <p:ext uri="{BB962C8B-B14F-4D97-AF65-F5344CB8AC3E}">
        <p14:creationId xmlns:p14="http://schemas.microsoft.com/office/powerpoint/2010/main" val="3926178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02E7AE-1A8E-60A5-5600-D110C3D5905E}"/>
              </a:ext>
            </a:extLst>
          </p:cNvPr>
          <p:cNvSpPr>
            <a:spLocks noGrp="1"/>
          </p:cNvSpPr>
          <p:nvPr>
            <p:ph type="title"/>
          </p:nvPr>
        </p:nvSpPr>
        <p:spPr/>
        <p:txBody>
          <a:bodyPr/>
          <a:lstStyle/>
          <a:p>
            <a:r>
              <a:rPr lang="en-GB" dirty="0"/>
              <a:t>Jordbruk 4.0</a:t>
            </a:r>
          </a:p>
        </p:txBody>
      </p:sp>
      <p:sp>
        <p:nvSpPr>
          <p:cNvPr id="3" name="Segnaposto contenuto 2">
            <a:extLst>
              <a:ext uri="{FF2B5EF4-FFF2-40B4-BE49-F238E27FC236}">
                <a16:creationId xmlns:a16="http://schemas.microsoft.com/office/drawing/2014/main" id="{AC165D91-2CEC-CCE2-5AFA-EBB938EE4240}"/>
              </a:ext>
            </a:extLst>
          </p:cNvPr>
          <p:cNvSpPr>
            <a:spLocks noGrp="1"/>
          </p:cNvSpPr>
          <p:nvPr>
            <p:ph sz="half" idx="1"/>
          </p:nvPr>
        </p:nvSpPr>
        <p:spPr>
          <a:xfrm>
            <a:off x="88900" y="1525588"/>
            <a:ext cx="5080000" cy="4608512"/>
          </a:xfrm>
        </p:spPr>
        <p:txBody>
          <a:bodyPr>
            <a:normAutofit fontScale="77500" lnSpcReduction="20000"/>
          </a:bodyPr>
          <a:lstStyle/>
          <a:p>
            <a:r>
              <a:rPr lang="en-US" dirty="0"/>
              <a:t>Digital Farming (även känt som Digital Agriculture eller Agriculture 4.0) representeras av användningen av automation och robotteknik, mark-, växt- och klimatsensorer, databehandling och lagring i molnet, AI och uppkoppling. Detta är kärnan i en ny jordbruksrevolution som skapar det som många kallar en ny grön revolution. Enorma mängder data, terabytes av information, samlas in för att säkerställa den mest effektiva och hållbara användningen av ändliga jordbruksresurser som mark, vatten, </a:t>
            </a:r>
            <a:r>
              <a:rPr lang="en-US" dirty="0" err="1"/>
              <a:t>arbetskraft och </a:t>
            </a:r>
            <a:r>
              <a:rPr lang="en-US" dirty="0"/>
              <a:t>insatsvaror. En stor del av dessa data samlas in av drönare, satelliter och andra plattformar </a:t>
            </a:r>
            <a:endParaRPr lang="en-GB" dirty="0"/>
          </a:p>
        </p:txBody>
      </p:sp>
      <p:pic>
        <p:nvPicPr>
          <p:cNvPr id="9" name="Segnaposto contenuto 8">
            <a:extLst>
              <a:ext uri="{FF2B5EF4-FFF2-40B4-BE49-F238E27FC236}">
                <a16:creationId xmlns:a16="http://schemas.microsoft.com/office/drawing/2014/main" id="{93B221C8-9D24-6583-9E41-7AF67DABDB1C}"/>
              </a:ext>
            </a:extLst>
          </p:cNvPr>
          <p:cNvPicPr>
            <a:picLocks noGrp="1" noChangeAspect="1"/>
          </p:cNvPicPr>
          <p:nvPr>
            <p:ph sz="half" idx="2"/>
          </p:nvPr>
        </p:nvPicPr>
        <p:blipFill>
          <a:blip r:embed="rId2"/>
          <a:stretch>
            <a:fillRect/>
          </a:stretch>
        </p:blipFill>
        <p:spPr>
          <a:xfrm>
            <a:off x="5140959" y="1525587"/>
            <a:ext cx="6962141" cy="4351338"/>
          </a:xfrm>
          <a:prstGeom prst="rect">
            <a:avLst/>
          </a:prstGeom>
        </p:spPr>
      </p:pic>
      <p:sp>
        <p:nvSpPr>
          <p:cNvPr id="4" name="Segnaposto piè di pagina 3">
            <a:extLst>
              <a:ext uri="{FF2B5EF4-FFF2-40B4-BE49-F238E27FC236}">
                <a16:creationId xmlns:a16="http://schemas.microsoft.com/office/drawing/2014/main" id="{76BA35CD-D76D-5BD7-DB63-BE6F20C5BBFD}"/>
              </a:ext>
            </a:extLst>
          </p:cNvPr>
          <p:cNvSpPr>
            <a:spLocks noGrp="1"/>
          </p:cNvSpPr>
          <p:nvPr>
            <p:ph type="ftr" sz="quarter" idx="11"/>
          </p:nvPr>
        </p:nvSpPr>
        <p:spPr/>
        <p:txBody>
          <a:bodyPr/>
          <a:lstStyle/>
          <a:p>
            <a:r>
              <a:rPr lang="sv-SE">
                <a:solidFill>
                  <a:schemeClr val="tx1"/>
                </a:solidFill>
              </a:rPr>
              <a:t>Modul: Hållbart jordbruk, förvaltning av naturresurser och klimatåtgärder Ämne: Förnybar energi och dess tillämpning som grön energikälla inom jordbruket - Delämne:  Biomassa till energi </a:t>
            </a:r>
            <a:endParaRPr lang="en-US" b="1" dirty="0">
              <a:solidFill>
                <a:schemeClr val="tx1"/>
              </a:solidFill>
            </a:endParaRPr>
          </a:p>
        </p:txBody>
      </p:sp>
      <p:sp>
        <p:nvSpPr>
          <p:cNvPr id="5" name="Segnaposto numero diapositiva 4">
            <a:extLst>
              <a:ext uri="{FF2B5EF4-FFF2-40B4-BE49-F238E27FC236}">
                <a16:creationId xmlns:a16="http://schemas.microsoft.com/office/drawing/2014/main" id="{912EF623-89FD-EE52-F0FE-2AF52CA73203}"/>
              </a:ext>
            </a:extLst>
          </p:cNvPr>
          <p:cNvSpPr>
            <a:spLocks noGrp="1"/>
          </p:cNvSpPr>
          <p:nvPr>
            <p:ph type="sldNum" sz="quarter" idx="12"/>
          </p:nvPr>
        </p:nvSpPr>
        <p:spPr/>
        <p:txBody>
          <a:bodyPr/>
          <a:lstStyle/>
          <a:p>
            <a:fld id="{D57F1E4F-1CFF-5643-939E-217C01CDF565}" type="slidenum">
              <a:rPr lang="en-US" smtClean="0"/>
              <a:t>63</a:t>
            </a:fld>
            <a:endParaRPr lang="en-US" dirty="0"/>
          </a:p>
        </p:txBody>
      </p:sp>
    </p:spTree>
    <p:extLst>
      <p:ext uri="{BB962C8B-B14F-4D97-AF65-F5344CB8AC3E}">
        <p14:creationId xmlns:p14="http://schemas.microsoft.com/office/powerpoint/2010/main" val="2924928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06A7F8-6A16-F5CE-BAC0-BA887CC8D908}"/>
              </a:ext>
            </a:extLst>
          </p:cNvPr>
          <p:cNvSpPr>
            <a:spLocks noGrp="1"/>
          </p:cNvSpPr>
          <p:nvPr>
            <p:ph type="title"/>
          </p:nvPr>
        </p:nvSpPr>
        <p:spPr/>
        <p:txBody>
          <a:bodyPr/>
          <a:lstStyle/>
          <a:p>
            <a:r>
              <a:rPr lang="en-GB" dirty="0"/>
              <a:t>Lagring av energi</a:t>
            </a:r>
          </a:p>
        </p:txBody>
      </p:sp>
      <p:sp>
        <p:nvSpPr>
          <p:cNvPr id="7" name="Segnaposto contenuto 6">
            <a:extLst>
              <a:ext uri="{FF2B5EF4-FFF2-40B4-BE49-F238E27FC236}">
                <a16:creationId xmlns:a16="http://schemas.microsoft.com/office/drawing/2014/main" id="{71A627EB-CE33-30C5-80B0-1416440C3EA8}"/>
              </a:ext>
            </a:extLst>
          </p:cNvPr>
          <p:cNvSpPr>
            <a:spLocks noGrp="1"/>
          </p:cNvSpPr>
          <p:nvPr>
            <p:ph idx="1"/>
          </p:nvPr>
        </p:nvSpPr>
        <p:spPr/>
        <p:txBody>
          <a:bodyPr>
            <a:normAutofit lnSpcReduction="10000"/>
          </a:bodyPr>
          <a:lstStyle/>
          <a:p>
            <a:r>
              <a:rPr lang="en-US" dirty="0"/>
              <a:t>Vind- och solenergins roll i elproduktionen ökar snabbt, men integreringen av dessa intermittenta, variabla och osäkra energikällor i elnätet sätter stor press på nätdriften eftersom elförsörjningen, särskilt från vind, inte kan kontrolleras helt eller snabbt förutses och enkelt matchas med efterfrågan.</a:t>
            </a:r>
          </a:p>
          <a:p>
            <a:r>
              <a:rPr lang="en-US" dirty="0"/>
              <a:t>Flexibilitet är ett kraftsystems förmåga att hantera de variationer och den osäkerhet som sol- och vindenergi medför på olika tidsskalor, från mycket kort till lång sikt, så att man undviker att begränsa effekten från dessa variabla förnybara energikällor (VRE) och på ett tillförlitligt sätt tillgodoser kundernas hela efterfrågan på energi.</a:t>
            </a:r>
          </a:p>
          <a:p>
            <a:r>
              <a:rPr lang="en-US" dirty="0"/>
              <a:t>Energilagring möjliggör flexibilitet genom att överskottsenergi lagras för senare användning när produktionen inte räcker till för att täcka efterfrågan. Fem olika typer av energilagring brukar användas för klassificering: Kemisk, elektrisk, elektrokemisk, mekanisk och termisk.</a:t>
            </a:r>
            <a:endParaRPr lang="en-GB" dirty="0"/>
          </a:p>
        </p:txBody>
      </p:sp>
      <p:sp>
        <p:nvSpPr>
          <p:cNvPr id="5" name="Segnaposto piè di pagina 4">
            <a:extLst>
              <a:ext uri="{FF2B5EF4-FFF2-40B4-BE49-F238E27FC236}">
                <a16:creationId xmlns:a16="http://schemas.microsoft.com/office/drawing/2014/main" id="{C989186F-8642-5D0C-60CA-B2C64A779CA6}"/>
              </a:ext>
            </a:extLst>
          </p:cNvPr>
          <p:cNvSpPr>
            <a:spLocks noGrp="1"/>
          </p:cNvSpPr>
          <p:nvPr>
            <p:ph type="ftr" sz="quarter" idx="11"/>
          </p:nvPr>
        </p:nvSpPr>
        <p:spPr/>
        <p:txBody>
          <a:bodyPr/>
          <a:lstStyle/>
          <a:p>
            <a:r>
              <a:rPr lang="sv-SE">
                <a:solidFill>
                  <a:schemeClr val="tx1"/>
                </a:solidFill>
              </a:rPr>
              <a:t>Modul: Hållbart jordbruk, förvaltning av naturresurser och klimatåtgärder Ämne: Förnybar energi och dess tillämpning som grön energikälla inom jordbruket - Delämne: Energilagring</a:t>
            </a:r>
            <a:endParaRPr lang="en-US" b="1" dirty="0">
              <a:solidFill>
                <a:schemeClr val="tx1"/>
              </a:solidFill>
            </a:endParaRPr>
          </a:p>
        </p:txBody>
      </p:sp>
      <p:sp>
        <p:nvSpPr>
          <p:cNvPr id="6" name="Segnaposto numero diapositiva 5">
            <a:extLst>
              <a:ext uri="{FF2B5EF4-FFF2-40B4-BE49-F238E27FC236}">
                <a16:creationId xmlns:a16="http://schemas.microsoft.com/office/drawing/2014/main" id="{321B28DC-B063-3F74-D486-7A74EE8E1106}"/>
              </a:ext>
            </a:extLst>
          </p:cNvPr>
          <p:cNvSpPr>
            <a:spLocks noGrp="1"/>
          </p:cNvSpPr>
          <p:nvPr>
            <p:ph type="sldNum" sz="quarter" idx="12"/>
          </p:nvPr>
        </p:nvSpPr>
        <p:spPr/>
        <p:txBody>
          <a:bodyPr/>
          <a:lstStyle/>
          <a:p>
            <a:fld id="{6FF9F0C5-380F-41C2-899A-BAC0F0927E16}" type="slidenum">
              <a:rPr lang="en-US" smtClean="0"/>
              <a:t>64</a:t>
            </a:fld>
            <a:endParaRPr lang="en-US" dirty="0"/>
          </a:p>
        </p:txBody>
      </p:sp>
    </p:spTree>
    <p:extLst>
      <p:ext uri="{BB962C8B-B14F-4D97-AF65-F5344CB8AC3E}">
        <p14:creationId xmlns:p14="http://schemas.microsoft.com/office/powerpoint/2010/main" val="26309157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B9D65D-0BE5-A8B1-F311-ED1C228B5ED7}"/>
              </a:ext>
            </a:extLst>
          </p:cNvPr>
          <p:cNvSpPr>
            <a:spLocks noGrp="1"/>
          </p:cNvSpPr>
          <p:nvPr>
            <p:ph type="title"/>
          </p:nvPr>
        </p:nvSpPr>
        <p:spPr/>
        <p:txBody>
          <a:bodyPr/>
          <a:lstStyle/>
          <a:p>
            <a:r>
              <a:rPr lang="en-US" dirty="0"/>
              <a:t>De viktigaste typerna av energilagring </a:t>
            </a:r>
            <a:endParaRPr lang="en-GB" dirty="0"/>
          </a:p>
        </p:txBody>
      </p:sp>
      <p:pic>
        <p:nvPicPr>
          <p:cNvPr id="6" name="Segnaposto contenuto 5">
            <a:extLst>
              <a:ext uri="{FF2B5EF4-FFF2-40B4-BE49-F238E27FC236}">
                <a16:creationId xmlns:a16="http://schemas.microsoft.com/office/drawing/2014/main" id="{C7320EF7-EC0E-450E-8244-E6FD76E742E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52400" y="1913656"/>
            <a:ext cx="5181600" cy="4102251"/>
          </a:xfrm>
          <a:prstGeom prst="rect">
            <a:avLst/>
          </a:prstGeom>
          <a:noFill/>
        </p:spPr>
      </p:pic>
      <p:sp>
        <p:nvSpPr>
          <p:cNvPr id="4" name="Segnaposto piè di pagina 3">
            <a:extLst>
              <a:ext uri="{FF2B5EF4-FFF2-40B4-BE49-F238E27FC236}">
                <a16:creationId xmlns:a16="http://schemas.microsoft.com/office/drawing/2014/main" id="{F0223940-2F25-1DF1-C23A-E23374F99D8F}"/>
              </a:ext>
            </a:extLst>
          </p:cNvPr>
          <p:cNvSpPr>
            <a:spLocks noGrp="1"/>
          </p:cNvSpPr>
          <p:nvPr>
            <p:ph type="ftr" sz="quarter" idx="11"/>
          </p:nvPr>
        </p:nvSpPr>
        <p:spPr/>
        <p:txBody>
          <a:bodyPr/>
          <a:lstStyle/>
          <a:p>
            <a:r>
              <a:rPr lang="sv-SE">
                <a:solidFill>
                  <a:schemeClr val="tx1"/>
                </a:solidFill>
              </a:rPr>
              <a:t>Modul: Hållbart jordbruk, förvaltning av naturresurser och klimatåtgärder Ämne: Förnybar energi och dess tillämpning som grön energikälla inom jordbruket - Delämne: Energilagring</a:t>
            </a:r>
            <a:endParaRPr lang="en-US" b="1" dirty="0">
              <a:solidFill>
                <a:schemeClr val="tx1"/>
              </a:solidFill>
            </a:endParaRPr>
          </a:p>
        </p:txBody>
      </p:sp>
      <p:sp>
        <p:nvSpPr>
          <p:cNvPr id="5" name="Segnaposto numero diapositiva 4">
            <a:extLst>
              <a:ext uri="{FF2B5EF4-FFF2-40B4-BE49-F238E27FC236}">
                <a16:creationId xmlns:a16="http://schemas.microsoft.com/office/drawing/2014/main" id="{A1FBE38E-773A-C756-F1F3-45B77EF600C0}"/>
              </a:ext>
            </a:extLst>
          </p:cNvPr>
          <p:cNvSpPr>
            <a:spLocks noGrp="1"/>
          </p:cNvSpPr>
          <p:nvPr>
            <p:ph type="sldNum" sz="quarter" idx="12"/>
          </p:nvPr>
        </p:nvSpPr>
        <p:spPr/>
        <p:txBody>
          <a:bodyPr/>
          <a:lstStyle/>
          <a:p>
            <a:fld id="{D57F1E4F-1CFF-5643-939E-217C01CDF565}" type="slidenum">
              <a:rPr lang="en-US" smtClean="0"/>
              <a:t>65</a:t>
            </a:fld>
            <a:endParaRPr lang="en-US" dirty="0"/>
          </a:p>
        </p:txBody>
      </p:sp>
      <p:pic>
        <p:nvPicPr>
          <p:cNvPr id="8" name="Segnaposto contenuto 7">
            <a:extLst>
              <a:ext uri="{FF2B5EF4-FFF2-40B4-BE49-F238E27FC236}">
                <a16:creationId xmlns:a16="http://schemas.microsoft.com/office/drawing/2014/main" id="{1847AC01-0354-2910-C4E1-788AD8A2059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420974" y="2336800"/>
            <a:ext cx="6771026" cy="3111500"/>
          </a:xfrm>
          <a:prstGeom prst="rect">
            <a:avLst/>
          </a:prstGeom>
          <a:noFill/>
        </p:spPr>
      </p:pic>
      <p:sp>
        <p:nvSpPr>
          <p:cNvPr id="10" name="CasellaDiTesto 9">
            <a:extLst>
              <a:ext uri="{FF2B5EF4-FFF2-40B4-BE49-F238E27FC236}">
                <a16:creationId xmlns:a16="http://schemas.microsoft.com/office/drawing/2014/main" id="{ED7E719A-8C80-8B0B-2DBF-F1FB97E8B11B}"/>
              </a:ext>
            </a:extLst>
          </p:cNvPr>
          <p:cNvSpPr txBox="1"/>
          <p:nvPr/>
        </p:nvSpPr>
        <p:spPr>
          <a:xfrm>
            <a:off x="9067800" y="2519364"/>
            <a:ext cx="3124200" cy="523220"/>
          </a:xfrm>
          <a:prstGeom prst="rect">
            <a:avLst/>
          </a:prstGeom>
          <a:noFill/>
        </p:spPr>
        <p:txBody>
          <a:bodyPr wrap="square">
            <a:spAutoFit/>
          </a:bodyPr>
          <a:lstStyle/>
          <a:p>
            <a:r>
              <a:rPr lang="en-GB" sz="1400" i="1" dirty="0">
                <a:solidFill>
                  <a:srgbClr val="000000"/>
                </a:solidFill>
                <a:effectLst/>
                <a:latin typeface="Calibri" panose="020F0502020204030204" pitchFamily="34" charset="0"/>
                <a:ea typeface="Calibri" panose="020F0502020204030204" pitchFamily="34" charset="0"/>
              </a:rPr>
              <a:t>Distribution av energilagring på global nivå (gesdb.sandia.gov)</a:t>
            </a:r>
            <a:endParaRPr lang="en-GB" sz="1400" i="1" dirty="0"/>
          </a:p>
        </p:txBody>
      </p:sp>
    </p:spTree>
    <p:extLst>
      <p:ext uri="{BB962C8B-B14F-4D97-AF65-F5344CB8AC3E}">
        <p14:creationId xmlns:p14="http://schemas.microsoft.com/office/powerpoint/2010/main" val="1347124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71FF1234-E68D-54B5-C2AB-7A1490E41431}"/>
              </a:ext>
            </a:extLst>
          </p:cNvPr>
          <p:cNvSpPr>
            <a:spLocks noGrp="1"/>
          </p:cNvSpPr>
          <p:nvPr>
            <p:ph type="title"/>
          </p:nvPr>
        </p:nvSpPr>
        <p:spPr>
          <a:xfrm>
            <a:off x="0" y="987425"/>
            <a:ext cx="4346577" cy="498476"/>
          </a:xfrm>
        </p:spPr>
        <p:txBody>
          <a:bodyPr anchor="t">
            <a:normAutofit fontScale="90000"/>
          </a:bodyPr>
          <a:lstStyle/>
          <a:p>
            <a:r>
              <a:rPr lang="en-GB" dirty="0"/>
              <a:t>Pumpad vattenlagring</a:t>
            </a:r>
          </a:p>
        </p:txBody>
      </p:sp>
      <p:sp>
        <p:nvSpPr>
          <p:cNvPr id="9" name="Segnaposto immagine 8">
            <a:extLst>
              <a:ext uri="{FF2B5EF4-FFF2-40B4-BE49-F238E27FC236}">
                <a16:creationId xmlns:a16="http://schemas.microsoft.com/office/drawing/2014/main" id="{25312F83-276E-432E-59D7-A6BA6946ED43}"/>
              </a:ext>
            </a:extLst>
          </p:cNvPr>
          <p:cNvSpPr>
            <a:spLocks noGrp="1"/>
          </p:cNvSpPr>
          <p:nvPr>
            <p:ph type="pic" idx="1"/>
          </p:nvPr>
        </p:nvSpPr>
        <p:spPr/>
        <p:txBody>
          <a:bodyPr/>
          <a:lstStyle/>
          <a:p>
            <a:endParaRPr lang="en-GB"/>
          </a:p>
        </p:txBody>
      </p:sp>
      <p:sp>
        <p:nvSpPr>
          <p:cNvPr id="10" name="Segnaposto testo 9">
            <a:extLst>
              <a:ext uri="{FF2B5EF4-FFF2-40B4-BE49-F238E27FC236}">
                <a16:creationId xmlns:a16="http://schemas.microsoft.com/office/drawing/2014/main" id="{63B29487-AE6B-0980-F1C8-E78D9E3CA8CD}"/>
              </a:ext>
            </a:extLst>
          </p:cNvPr>
          <p:cNvSpPr>
            <a:spLocks noGrp="1"/>
          </p:cNvSpPr>
          <p:nvPr>
            <p:ph type="body" sz="half" idx="2"/>
          </p:nvPr>
        </p:nvSpPr>
        <p:spPr>
          <a:xfrm>
            <a:off x="1" y="1485901"/>
            <a:ext cx="4521200" cy="5235574"/>
          </a:xfrm>
        </p:spPr>
        <p:txBody>
          <a:bodyPr>
            <a:normAutofit/>
          </a:bodyPr>
          <a:lstStyle/>
          <a:p>
            <a:r>
              <a:rPr lang="en-US" sz="1800" dirty="0"/>
              <a:t>Pumpvattenkraftverk (PHS) är system för lagring av elektrisk energi som baseras på vattenkraft. De drivs genom att två eller flera reservoarer kopplas samman med ett hydrauliskt tryck. De nedre och övre reservoarerna är förbundna med varandra genom tunnlar eller fördämningar. </a:t>
            </a:r>
          </a:p>
          <a:p>
            <a:r>
              <a:rPr lang="en-US" sz="1800" dirty="0"/>
              <a:t>En PHS-anläggning fungerar tack vare utbytet av vatten mellan de två reservoarerna. I produktionsläget, även kallat turbinläget, fungerar anläggningen som ett konventionellt vattenkraftverk: vatten släpps ut från den övre reservoaren och passerar genom turbinerna för att generera el. I pumpläge används elkraft från elnätet för att pumpa vattnet från den nedre reservoaren till den övre, vilket gör det möjligt att lagra elektrisk energi som potentiell energi i form av förhöjt vatten för produktion på begäran.</a:t>
            </a:r>
          </a:p>
          <a:p>
            <a:endParaRPr lang="en-GB" sz="1800" dirty="0"/>
          </a:p>
        </p:txBody>
      </p:sp>
      <p:sp>
        <p:nvSpPr>
          <p:cNvPr id="6" name="Segnaposto numero diapositiva 5">
            <a:extLst>
              <a:ext uri="{FF2B5EF4-FFF2-40B4-BE49-F238E27FC236}">
                <a16:creationId xmlns:a16="http://schemas.microsoft.com/office/drawing/2014/main" id="{9FDF3E35-A7C8-91A9-0610-1EE0E8E89586}"/>
              </a:ext>
            </a:extLst>
          </p:cNvPr>
          <p:cNvSpPr>
            <a:spLocks noGrp="1"/>
          </p:cNvSpPr>
          <p:nvPr>
            <p:ph type="sldNum" sz="quarter" idx="12"/>
          </p:nvPr>
        </p:nvSpPr>
        <p:spPr/>
        <p:txBody>
          <a:bodyPr/>
          <a:lstStyle/>
          <a:p>
            <a:fld id="{6FF9F0C5-380F-41C2-899A-BAC0F0927E16}" type="slidenum">
              <a:rPr lang="en-US" smtClean="0"/>
              <a:t>66</a:t>
            </a:fld>
            <a:endParaRPr lang="en-US" dirty="0"/>
          </a:p>
        </p:txBody>
      </p:sp>
      <p:pic>
        <p:nvPicPr>
          <p:cNvPr id="7" name="Picture 2" descr="https://cdn.theconversation.com/static_files/files/507/Sc01.gif">
            <a:extLst>
              <a:ext uri="{FF2B5EF4-FFF2-40B4-BE49-F238E27FC236}">
                <a16:creationId xmlns:a16="http://schemas.microsoft.com/office/drawing/2014/main" id="{AA7CE0F7-2682-106B-6A2A-C3DFAAA4AD0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10100" y="-387"/>
            <a:ext cx="7581900" cy="683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613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386A26-A7EE-DA4D-E460-9A4DF59578F1}"/>
              </a:ext>
            </a:extLst>
          </p:cNvPr>
          <p:cNvSpPr>
            <a:spLocks noGrp="1"/>
          </p:cNvSpPr>
          <p:nvPr>
            <p:ph type="title"/>
          </p:nvPr>
        </p:nvSpPr>
        <p:spPr/>
        <p:txBody>
          <a:bodyPr/>
          <a:lstStyle/>
          <a:p>
            <a:r>
              <a:rPr lang="en-GB" dirty="0"/>
              <a:t>Konceptet med Agri-Photovoltaics (APV)</a:t>
            </a:r>
          </a:p>
        </p:txBody>
      </p:sp>
      <p:sp>
        <p:nvSpPr>
          <p:cNvPr id="3" name="Segnaposto contenuto 2">
            <a:extLst>
              <a:ext uri="{FF2B5EF4-FFF2-40B4-BE49-F238E27FC236}">
                <a16:creationId xmlns:a16="http://schemas.microsoft.com/office/drawing/2014/main" id="{C5F61165-ABC3-D891-5ABA-1474E022E844}"/>
              </a:ext>
            </a:extLst>
          </p:cNvPr>
          <p:cNvSpPr>
            <a:spLocks noGrp="1"/>
          </p:cNvSpPr>
          <p:nvPr>
            <p:ph sz="half" idx="1"/>
          </p:nvPr>
        </p:nvSpPr>
        <p:spPr>
          <a:xfrm>
            <a:off x="38100" y="1571625"/>
            <a:ext cx="4943475" cy="4616451"/>
          </a:xfrm>
        </p:spPr>
        <p:txBody>
          <a:bodyPr>
            <a:normAutofit fontScale="92500"/>
          </a:bodyPr>
          <a:lstStyle/>
          <a:p>
            <a:pPr marL="0" indent="0">
              <a:buNone/>
            </a:pPr>
            <a:r>
              <a:rPr lang="en-US" dirty="0"/>
              <a:t>Under den reglerade skuggan av APV-systemet (</a:t>
            </a:r>
            <a:r>
              <a:rPr lang="en-US" dirty="0">
                <a:ln>
                  <a:solidFill>
                    <a:srgbClr val="92D050"/>
                  </a:solidFill>
                </a:ln>
              </a:rPr>
              <a:t>1) </a:t>
            </a:r>
            <a:r>
              <a:rPr lang="en-US" dirty="0"/>
              <a:t>växer grödor (</a:t>
            </a:r>
            <a:r>
              <a:rPr lang="en-US" dirty="0">
                <a:ln>
                  <a:solidFill>
                    <a:srgbClr val="92D050"/>
                  </a:solidFill>
                </a:ln>
              </a:rPr>
              <a:t>2) med </a:t>
            </a:r>
            <a:r>
              <a:rPr lang="en-US" dirty="0"/>
              <a:t>mindre vattenbehov, djur (</a:t>
            </a:r>
            <a:r>
              <a:rPr lang="en-US" dirty="0">
                <a:ln>
                  <a:solidFill>
                    <a:srgbClr val="92D050"/>
                  </a:solidFill>
                </a:ln>
              </a:rPr>
              <a:t>3) kan </a:t>
            </a:r>
            <a:r>
              <a:rPr lang="en-US" dirty="0"/>
              <a:t>hitta skugga och traktorer (</a:t>
            </a:r>
            <a:r>
              <a:rPr lang="en-US" dirty="0">
                <a:ln>
                  <a:solidFill>
                    <a:srgbClr val="92D050"/>
                  </a:solidFill>
                </a:ln>
              </a:rPr>
              <a:t>4) </a:t>
            </a:r>
            <a:r>
              <a:rPr lang="en-US" dirty="0"/>
              <a:t>kan arbeta utan att störa PV-strukturerna och -panelerna (</a:t>
            </a:r>
            <a:r>
              <a:rPr lang="en-US" dirty="0">
                <a:ln>
                  <a:solidFill>
                    <a:srgbClr val="92D050"/>
                  </a:solidFill>
                </a:ln>
              </a:rPr>
              <a:t>5)</a:t>
            </a:r>
            <a:r>
              <a:rPr lang="en-US" dirty="0"/>
              <a:t>.</a:t>
            </a:r>
          </a:p>
          <a:p>
            <a:pPr marL="0" indent="0">
              <a:buNone/>
            </a:pPr>
            <a:r>
              <a:rPr lang="en-US" dirty="0"/>
              <a:t>Elektriciteten kan antingen förbrukas av kunderna själva (</a:t>
            </a:r>
            <a:r>
              <a:rPr lang="en-US" dirty="0">
                <a:ln>
                  <a:solidFill>
                    <a:srgbClr val="92D050"/>
                  </a:solidFill>
                </a:ln>
              </a:rPr>
              <a:t>6), </a:t>
            </a:r>
            <a:r>
              <a:rPr lang="en-US" dirty="0"/>
              <a:t>säljas enligt elförsäljningsavtal med lokala bostadsområden och industriområden (</a:t>
            </a:r>
            <a:r>
              <a:rPr lang="en-US" dirty="0">
                <a:ln>
                  <a:solidFill>
                    <a:srgbClr val="92D050"/>
                  </a:solidFill>
                </a:ln>
              </a:rPr>
              <a:t>7) </a:t>
            </a:r>
            <a:r>
              <a:rPr lang="en-US" dirty="0"/>
              <a:t>eller matas in i elnätet (</a:t>
            </a:r>
            <a:r>
              <a:rPr lang="en-US" dirty="0">
                <a:ln>
                  <a:solidFill>
                    <a:srgbClr val="92D050"/>
                  </a:solidFill>
                </a:ln>
              </a:rPr>
              <a:t>8).</a:t>
            </a:r>
            <a:endParaRPr lang="en-GB" dirty="0"/>
          </a:p>
        </p:txBody>
      </p:sp>
      <p:sp>
        <p:nvSpPr>
          <p:cNvPr id="6" name="Segnaposto numero diapositiva 5">
            <a:extLst>
              <a:ext uri="{FF2B5EF4-FFF2-40B4-BE49-F238E27FC236}">
                <a16:creationId xmlns:a16="http://schemas.microsoft.com/office/drawing/2014/main" id="{8FE7B62C-EDF2-D7CE-A0A5-40EC4CED5834}"/>
              </a:ext>
            </a:extLst>
          </p:cNvPr>
          <p:cNvSpPr>
            <a:spLocks noGrp="1"/>
          </p:cNvSpPr>
          <p:nvPr>
            <p:ph type="sldNum" sz="quarter" idx="12"/>
          </p:nvPr>
        </p:nvSpPr>
        <p:spPr/>
        <p:txBody>
          <a:bodyPr/>
          <a:lstStyle/>
          <a:p>
            <a:fld id="{6FF9F0C5-380F-41C2-899A-BAC0F0927E16}" type="slidenum">
              <a:rPr lang="en-US" smtClean="0"/>
              <a:t>67</a:t>
            </a:fld>
            <a:endParaRPr lang="en-US" dirty="0"/>
          </a:p>
        </p:txBody>
      </p:sp>
      <p:pic>
        <p:nvPicPr>
          <p:cNvPr id="10" name="Segnaposto contenuto 9">
            <a:extLst>
              <a:ext uri="{FF2B5EF4-FFF2-40B4-BE49-F238E27FC236}">
                <a16:creationId xmlns:a16="http://schemas.microsoft.com/office/drawing/2014/main" id="{2E63A54E-ABBD-7CA5-89CB-8883D367E068}"/>
              </a:ext>
            </a:extLst>
          </p:cNvPr>
          <p:cNvPicPr>
            <a:picLocks noGrp="1" noChangeAspect="1"/>
          </p:cNvPicPr>
          <p:nvPr>
            <p:ph sz="half" idx="2"/>
          </p:nvPr>
        </p:nvPicPr>
        <p:blipFill>
          <a:blip r:embed="rId2"/>
          <a:stretch>
            <a:fillRect/>
          </a:stretch>
        </p:blipFill>
        <p:spPr>
          <a:xfrm>
            <a:off x="5081089" y="1665816"/>
            <a:ext cx="7006136" cy="4379384"/>
          </a:xfrm>
          <a:prstGeom prst="rect">
            <a:avLst/>
          </a:prstGeom>
        </p:spPr>
      </p:pic>
      <p:sp>
        <p:nvSpPr>
          <p:cNvPr id="11" name="Segnaposto piè di pagina 3">
            <a:extLst>
              <a:ext uri="{FF2B5EF4-FFF2-40B4-BE49-F238E27FC236}">
                <a16:creationId xmlns:a16="http://schemas.microsoft.com/office/drawing/2014/main" id="{EE3BE682-AF90-28EC-DCF5-44A56480E86D}"/>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Agrivoltaik</a:t>
            </a:r>
            <a:endParaRPr lang="en-US" b="1" dirty="0"/>
          </a:p>
        </p:txBody>
      </p:sp>
    </p:spTree>
    <p:extLst>
      <p:ext uri="{BB962C8B-B14F-4D97-AF65-F5344CB8AC3E}">
        <p14:creationId xmlns:p14="http://schemas.microsoft.com/office/powerpoint/2010/main" val="32454462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E8E650-2246-E064-3DD1-4B586FAB0CEE}"/>
              </a:ext>
            </a:extLst>
          </p:cNvPr>
          <p:cNvSpPr>
            <a:spLocks noGrp="1"/>
          </p:cNvSpPr>
          <p:nvPr>
            <p:ph type="title"/>
          </p:nvPr>
        </p:nvSpPr>
        <p:spPr/>
        <p:txBody>
          <a:bodyPr/>
          <a:lstStyle/>
          <a:p>
            <a:r>
              <a:rPr lang="en-GB" dirty="0"/>
              <a:t>Agri-Photovoltaics: en Win-Win-lösning</a:t>
            </a:r>
          </a:p>
        </p:txBody>
      </p:sp>
      <p:pic>
        <p:nvPicPr>
          <p:cNvPr id="10" name="Segnaposto contenuto 9">
            <a:extLst>
              <a:ext uri="{FF2B5EF4-FFF2-40B4-BE49-F238E27FC236}">
                <a16:creationId xmlns:a16="http://schemas.microsoft.com/office/drawing/2014/main" id="{2FF4F41A-FD28-3A7F-4479-DF37AC065D3C}"/>
              </a:ext>
            </a:extLst>
          </p:cNvPr>
          <p:cNvPicPr>
            <a:picLocks noGrp="1" noChangeAspect="1"/>
          </p:cNvPicPr>
          <p:nvPr>
            <p:ph sz="half" idx="1"/>
          </p:nvPr>
        </p:nvPicPr>
        <p:blipFill>
          <a:blip r:embed="rId2"/>
          <a:stretch>
            <a:fillRect/>
          </a:stretch>
        </p:blipFill>
        <p:spPr>
          <a:xfrm>
            <a:off x="892844" y="2562513"/>
            <a:ext cx="5072312" cy="2877561"/>
          </a:xfrm>
          <a:prstGeom prst="rect">
            <a:avLst/>
          </a:prstGeom>
        </p:spPr>
      </p:pic>
      <p:sp>
        <p:nvSpPr>
          <p:cNvPr id="4" name="Segnaposto contenuto 3">
            <a:extLst>
              <a:ext uri="{FF2B5EF4-FFF2-40B4-BE49-F238E27FC236}">
                <a16:creationId xmlns:a16="http://schemas.microsoft.com/office/drawing/2014/main" id="{F1112725-ECD7-DF93-A7B9-8218B9A47089}"/>
              </a:ext>
            </a:extLst>
          </p:cNvPr>
          <p:cNvSpPr>
            <a:spLocks noGrp="1"/>
          </p:cNvSpPr>
          <p:nvPr>
            <p:ph sz="half" idx="2"/>
          </p:nvPr>
        </p:nvSpPr>
        <p:spPr>
          <a:xfrm>
            <a:off x="6172202" y="1825625"/>
            <a:ext cx="6019798" cy="4351338"/>
          </a:xfrm>
        </p:spPr>
        <p:txBody>
          <a:bodyPr>
            <a:normAutofit fontScale="77500" lnSpcReduction="20000"/>
          </a:bodyPr>
          <a:lstStyle/>
          <a:p>
            <a:pPr marL="0" indent="0">
              <a:buNone/>
            </a:pPr>
            <a:r>
              <a:rPr lang="en-US" b="1" dirty="0"/>
              <a:t>Kategori I (DIN SPEC 91434): </a:t>
            </a:r>
          </a:p>
          <a:p>
            <a:r>
              <a:rPr lang="en-US" dirty="0"/>
              <a:t>Överliggande PV med vertikalt avstånd &gt; 2,1 m</a:t>
            </a:r>
          </a:p>
          <a:p>
            <a:r>
              <a:rPr lang="en-US" dirty="0"/>
              <a:t>Jordbruk </a:t>
            </a:r>
            <a:r>
              <a:rPr lang="en-US" b="1" dirty="0"/>
              <a:t>enligt </a:t>
            </a:r>
            <a:r>
              <a:rPr lang="en-US" dirty="0"/>
              <a:t>APV-systemet</a:t>
            </a:r>
          </a:p>
          <a:p>
            <a:pPr marL="0" indent="0">
              <a:buNone/>
            </a:pPr>
            <a:endParaRPr lang="en-US" dirty="0"/>
          </a:p>
          <a:p>
            <a:pPr marL="0" indent="0">
              <a:buNone/>
            </a:pPr>
            <a:r>
              <a:rPr lang="en-US" dirty="0"/>
              <a:t>A</a:t>
            </a:r>
            <a:r>
              <a:rPr lang="en-US" baseline="-25000" dirty="0"/>
              <a:t>L</a:t>
            </a:r>
            <a:r>
              <a:rPr lang="en-US" dirty="0"/>
              <a:t> Odlingsbara jordbruksarealer</a:t>
            </a:r>
          </a:p>
          <a:p>
            <a:pPr marL="0" indent="0">
              <a:buNone/>
            </a:pPr>
            <a:r>
              <a:rPr lang="en-US" dirty="0"/>
              <a:t>A</a:t>
            </a:r>
            <a:r>
              <a:rPr lang="en-US" baseline="-25000" dirty="0"/>
              <a:t>N</a:t>
            </a:r>
            <a:r>
              <a:rPr lang="en-US" dirty="0"/>
              <a:t> Icke odlingsbara jordbruksarealer</a:t>
            </a:r>
          </a:p>
          <a:p>
            <a:pPr marL="0" indent="0">
              <a:buNone/>
            </a:pPr>
            <a:r>
              <a:rPr lang="en-US" dirty="0"/>
              <a:t>h</a:t>
            </a:r>
            <a:r>
              <a:rPr lang="en-US" baseline="-25000" dirty="0"/>
              <a:t>1</a:t>
            </a:r>
            <a:r>
              <a:rPr lang="en-US" dirty="0"/>
              <a:t> Fri höjd under 2,1 m</a:t>
            </a:r>
          </a:p>
          <a:p>
            <a:pPr marL="0" indent="0">
              <a:buNone/>
            </a:pPr>
            <a:r>
              <a:rPr lang="en-US" dirty="0"/>
              <a:t>h</a:t>
            </a:r>
            <a:r>
              <a:rPr lang="en-US" baseline="-25000" dirty="0"/>
              <a:t>2</a:t>
            </a:r>
            <a:r>
              <a:rPr lang="en-US" dirty="0"/>
              <a:t> Fri höjd över 2,1 m</a:t>
            </a:r>
          </a:p>
          <a:p>
            <a:pPr marL="0" indent="0">
              <a:buNone/>
            </a:pPr>
            <a:r>
              <a:rPr lang="en-US" dirty="0"/>
              <a:t>1 Exempel på solcellsmoduler</a:t>
            </a:r>
          </a:p>
          <a:p>
            <a:pPr marL="0" indent="0">
              <a:buNone/>
            </a:pPr>
            <a:r>
              <a:rPr lang="en-US" dirty="0"/>
              <a:t>2 Monteringsstruktur</a:t>
            </a:r>
          </a:p>
          <a:p>
            <a:pPr marL="0" indent="0">
              <a:buNone/>
            </a:pPr>
            <a:r>
              <a:rPr lang="en-US" dirty="0"/>
              <a:t>3 Exempel på grödor</a:t>
            </a:r>
            <a:endParaRPr lang="en-GB" dirty="0"/>
          </a:p>
        </p:txBody>
      </p:sp>
      <p:sp>
        <p:nvSpPr>
          <p:cNvPr id="6" name="Segnaposto numero diapositiva 5">
            <a:extLst>
              <a:ext uri="{FF2B5EF4-FFF2-40B4-BE49-F238E27FC236}">
                <a16:creationId xmlns:a16="http://schemas.microsoft.com/office/drawing/2014/main" id="{BA2A7251-5772-3402-A5F8-476630E5F258}"/>
              </a:ext>
            </a:extLst>
          </p:cNvPr>
          <p:cNvSpPr>
            <a:spLocks noGrp="1"/>
          </p:cNvSpPr>
          <p:nvPr>
            <p:ph type="sldNum" sz="quarter" idx="12"/>
          </p:nvPr>
        </p:nvSpPr>
        <p:spPr/>
        <p:txBody>
          <a:bodyPr/>
          <a:lstStyle/>
          <a:p>
            <a:fld id="{6FF9F0C5-380F-41C2-899A-BAC0F0927E16}" type="slidenum">
              <a:rPr lang="en-US" smtClean="0"/>
              <a:t>68</a:t>
            </a:fld>
            <a:endParaRPr lang="en-US" dirty="0"/>
          </a:p>
        </p:txBody>
      </p:sp>
      <p:sp>
        <p:nvSpPr>
          <p:cNvPr id="7" name="Segnaposto piè di pagina 3">
            <a:extLst>
              <a:ext uri="{FF2B5EF4-FFF2-40B4-BE49-F238E27FC236}">
                <a16:creationId xmlns:a16="http://schemas.microsoft.com/office/drawing/2014/main" id="{5B43B2FD-8B72-28CE-B9DB-2B4C015F4F89}"/>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Agrivoltaik</a:t>
            </a:r>
            <a:endParaRPr lang="en-US" b="1" dirty="0"/>
          </a:p>
        </p:txBody>
      </p:sp>
      <p:sp>
        <p:nvSpPr>
          <p:cNvPr id="9" name="CasellaDiTesto 8">
            <a:extLst>
              <a:ext uri="{FF2B5EF4-FFF2-40B4-BE49-F238E27FC236}">
                <a16:creationId xmlns:a16="http://schemas.microsoft.com/office/drawing/2014/main" id="{5375AC7F-8FF7-690F-3621-0DC7C7EBBB9F}"/>
              </a:ext>
            </a:extLst>
          </p:cNvPr>
          <p:cNvSpPr txBox="1"/>
          <p:nvPr/>
        </p:nvSpPr>
        <p:spPr>
          <a:xfrm rot="16200000">
            <a:off x="10453463" y="4800375"/>
            <a:ext cx="3169296" cy="307777"/>
          </a:xfrm>
          <a:prstGeom prst="rect">
            <a:avLst/>
          </a:prstGeom>
          <a:noFill/>
        </p:spPr>
        <p:txBody>
          <a:bodyPr wrap="square">
            <a:spAutoFit/>
          </a:bodyPr>
          <a:lstStyle/>
          <a:p>
            <a:r>
              <a:rPr lang="en-GB" sz="1400" i="1" dirty="0"/>
              <a:t>Krediter: Fraunhofer ISE</a:t>
            </a:r>
          </a:p>
        </p:txBody>
      </p:sp>
    </p:spTree>
    <p:extLst>
      <p:ext uri="{BB962C8B-B14F-4D97-AF65-F5344CB8AC3E}">
        <p14:creationId xmlns:p14="http://schemas.microsoft.com/office/powerpoint/2010/main" val="29311516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D7B58-E905-5609-D6A1-AD76C0A3C83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1D212C8-B69A-1780-71C4-2880BC2AE10C}"/>
              </a:ext>
            </a:extLst>
          </p:cNvPr>
          <p:cNvSpPr>
            <a:spLocks noGrp="1"/>
          </p:cNvSpPr>
          <p:nvPr>
            <p:ph type="title"/>
          </p:nvPr>
        </p:nvSpPr>
        <p:spPr/>
        <p:txBody>
          <a:bodyPr/>
          <a:lstStyle/>
          <a:p>
            <a:r>
              <a:rPr lang="en-GB" dirty="0"/>
              <a:t>Agri-Photovoltaics: en Win-Win-lösning</a:t>
            </a:r>
          </a:p>
        </p:txBody>
      </p:sp>
      <p:pic>
        <p:nvPicPr>
          <p:cNvPr id="5" name="Segnaposto contenuto 4">
            <a:extLst>
              <a:ext uri="{FF2B5EF4-FFF2-40B4-BE49-F238E27FC236}">
                <a16:creationId xmlns:a16="http://schemas.microsoft.com/office/drawing/2014/main" id="{BCD33992-70E0-8366-E694-2FE44CB58AF4}"/>
              </a:ext>
            </a:extLst>
          </p:cNvPr>
          <p:cNvPicPr>
            <a:picLocks noGrp="1" noChangeAspect="1"/>
          </p:cNvPicPr>
          <p:nvPr>
            <p:ph sz="half" idx="1"/>
          </p:nvPr>
        </p:nvPicPr>
        <p:blipFill>
          <a:blip r:embed="rId2"/>
          <a:stretch>
            <a:fillRect/>
          </a:stretch>
        </p:blipFill>
        <p:spPr>
          <a:xfrm>
            <a:off x="1033064" y="2690540"/>
            <a:ext cx="4791871" cy="2621507"/>
          </a:xfrm>
          <a:prstGeom prst="rect">
            <a:avLst/>
          </a:prstGeom>
        </p:spPr>
      </p:pic>
      <p:sp>
        <p:nvSpPr>
          <p:cNvPr id="4" name="Segnaposto contenuto 3">
            <a:extLst>
              <a:ext uri="{FF2B5EF4-FFF2-40B4-BE49-F238E27FC236}">
                <a16:creationId xmlns:a16="http://schemas.microsoft.com/office/drawing/2014/main" id="{B490882B-BE34-741D-D36A-4AB1ADA0EC3B}"/>
              </a:ext>
            </a:extLst>
          </p:cNvPr>
          <p:cNvSpPr>
            <a:spLocks noGrp="1"/>
          </p:cNvSpPr>
          <p:nvPr>
            <p:ph sz="half" idx="2"/>
          </p:nvPr>
        </p:nvSpPr>
        <p:spPr>
          <a:xfrm>
            <a:off x="6172202" y="1825625"/>
            <a:ext cx="6019798" cy="4351338"/>
          </a:xfrm>
        </p:spPr>
        <p:txBody>
          <a:bodyPr>
            <a:normAutofit fontScale="85000" lnSpcReduction="20000"/>
          </a:bodyPr>
          <a:lstStyle/>
          <a:p>
            <a:pPr marL="0" indent="0">
              <a:buNone/>
            </a:pPr>
            <a:r>
              <a:rPr lang="en-US" b="1" dirty="0"/>
              <a:t>Kategori II (DIN SPEC 91434) Variant 1: </a:t>
            </a:r>
          </a:p>
          <a:p>
            <a:r>
              <a:rPr lang="en-US" dirty="0"/>
              <a:t>Interspace PV med vertikal frigång &lt; 2,1 m</a:t>
            </a:r>
          </a:p>
          <a:p>
            <a:r>
              <a:rPr lang="en-US" dirty="0"/>
              <a:t>Jordbruk </a:t>
            </a:r>
            <a:r>
              <a:rPr lang="en-US" b="1" dirty="0"/>
              <a:t>mellan </a:t>
            </a:r>
            <a:r>
              <a:rPr lang="en-US" dirty="0"/>
              <a:t>raderna av APV-system</a:t>
            </a:r>
          </a:p>
          <a:p>
            <a:endParaRPr lang="en-US" dirty="0"/>
          </a:p>
          <a:p>
            <a:pPr marL="0" indent="0">
              <a:buNone/>
            </a:pPr>
            <a:r>
              <a:rPr lang="en-US" dirty="0"/>
              <a:t>A</a:t>
            </a:r>
            <a:r>
              <a:rPr lang="en-US" baseline="-25000" dirty="0"/>
              <a:t>L</a:t>
            </a:r>
            <a:r>
              <a:rPr lang="en-US" dirty="0"/>
              <a:t> Odlingsbara jordbruksarealer</a:t>
            </a:r>
          </a:p>
          <a:p>
            <a:pPr marL="0" indent="0">
              <a:buNone/>
            </a:pPr>
            <a:r>
              <a:rPr lang="en-US" dirty="0"/>
              <a:t>A</a:t>
            </a:r>
            <a:r>
              <a:rPr lang="en-US" baseline="-25000" dirty="0"/>
              <a:t>N</a:t>
            </a:r>
            <a:r>
              <a:rPr lang="en-US" dirty="0"/>
              <a:t> Icke odlingsbara jordbruksarealer</a:t>
            </a:r>
          </a:p>
          <a:p>
            <a:pPr marL="0" indent="0">
              <a:buNone/>
            </a:pPr>
            <a:r>
              <a:rPr lang="en-US" dirty="0"/>
              <a:t>h</a:t>
            </a:r>
            <a:r>
              <a:rPr lang="en-US" baseline="-25000" dirty="0"/>
              <a:t>1</a:t>
            </a:r>
            <a:r>
              <a:rPr lang="en-US" dirty="0"/>
              <a:t> Fri höjd under 2,1 m</a:t>
            </a:r>
          </a:p>
          <a:p>
            <a:pPr marL="0" indent="0">
              <a:buNone/>
            </a:pPr>
            <a:r>
              <a:rPr lang="en-US" dirty="0"/>
              <a:t>h</a:t>
            </a:r>
            <a:r>
              <a:rPr lang="en-US" baseline="-25000" dirty="0"/>
              <a:t>2</a:t>
            </a:r>
            <a:r>
              <a:rPr lang="en-US" dirty="0"/>
              <a:t> Fri höjd över 2,1 m</a:t>
            </a:r>
          </a:p>
          <a:p>
            <a:pPr marL="0" indent="0">
              <a:buNone/>
            </a:pPr>
            <a:r>
              <a:rPr lang="en-US" dirty="0"/>
              <a:t>1 Exempel på solcellsmoduler</a:t>
            </a:r>
          </a:p>
          <a:p>
            <a:pPr marL="0" indent="0">
              <a:buNone/>
            </a:pPr>
            <a:r>
              <a:rPr lang="en-US" dirty="0"/>
              <a:t>2 Monteringsstruktur</a:t>
            </a:r>
          </a:p>
          <a:p>
            <a:pPr marL="0" indent="0">
              <a:buNone/>
            </a:pPr>
            <a:r>
              <a:rPr lang="en-US" dirty="0"/>
              <a:t>3 Exempel på grödor</a:t>
            </a:r>
            <a:endParaRPr lang="en-GB" dirty="0"/>
          </a:p>
        </p:txBody>
      </p:sp>
      <p:sp>
        <p:nvSpPr>
          <p:cNvPr id="6" name="Segnaposto numero diapositiva 5">
            <a:extLst>
              <a:ext uri="{FF2B5EF4-FFF2-40B4-BE49-F238E27FC236}">
                <a16:creationId xmlns:a16="http://schemas.microsoft.com/office/drawing/2014/main" id="{8CB40BAE-59AE-F732-255E-66B82F88B96D}"/>
              </a:ext>
            </a:extLst>
          </p:cNvPr>
          <p:cNvSpPr>
            <a:spLocks noGrp="1"/>
          </p:cNvSpPr>
          <p:nvPr>
            <p:ph type="sldNum" sz="quarter" idx="12"/>
          </p:nvPr>
        </p:nvSpPr>
        <p:spPr/>
        <p:txBody>
          <a:bodyPr/>
          <a:lstStyle/>
          <a:p>
            <a:fld id="{6FF9F0C5-380F-41C2-899A-BAC0F0927E16}" type="slidenum">
              <a:rPr lang="en-US" smtClean="0"/>
              <a:t>69</a:t>
            </a:fld>
            <a:endParaRPr lang="en-US" dirty="0"/>
          </a:p>
        </p:txBody>
      </p:sp>
      <p:sp>
        <p:nvSpPr>
          <p:cNvPr id="7" name="Segnaposto piè di pagina 3">
            <a:extLst>
              <a:ext uri="{FF2B5EF4-FFF2-40B4-BE49-F238E27FC236}">
                <a16:creationId xmlns:a16="http://schemas.microsoft.com/office/drawing/2014/main" id="{4C382F25-83D4-93FA-DE75-3A98DFD97514}"/>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Agrivoltaik</a:t>
            </a:r>
            <a:endParaRPr lang="en-US" b="1" dirty="0"/>
          </a:p>
        </p:txBody>
      </p:sp>
      <p:sp>
        <p:nvSpPr>
          <p:cNvPr id="9" name="CasellaDiTesto 8">
            <a:extLst>
              <a:ext uri="{FF2B5EF4-FFF2-40B4-BE49-F238E27FC236}">
                <a16:creationId xmlns:a16="http://schemas.microsoft.com/office/drawing/2014/main" id="{A5EBA017-A76C-F0F0-4D31-E2BDC4250D01}"/>
              </a:ext>
            </a:extLst>
          </p:cNvPr>
          <p:cNvSpPr txBox="1"/>
          <p:nvPr/>
        </p:nvSpPr>
        <p:spPr>
          <a:xfrm rot="16200000">
            <a:off x="10453463" y="4800375"/>
            <a:ext cx="3169296" cy="307777"/>
          </a:xfrm>
          <a:prstGeom prst="rect">
            <a:avLst/>
          </a:prstGeom>
          <a:noFill/>
        </p:spPr>
        <p:txBody>
          <a:bodyPr wrap="square">
            <a:spAutoFit/>
          </a:bodyPr>
          <a:lstStyle/>
          <a:p>
            <a:r>
              <a:rPr lang="en-GB" sz="1400" i="1" dirty="0"/>
              <a:t>Krediter: Fraunhofer ISE</a:t>
            </a:r>
          </a:p>
        </p:txBody>
      </p:sp>
    </p:spTree>
    <p:extLst>
      <p:ext uri="{BB962C8B-B14F-4D97-AF65-F5344CB8AC3E}">
        <p14:creationId xmlns:p14="http://schemas.microsoft.com/office/powerpoint/2010/main" val="2744844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040C8B1-1356-C119-DCC9-80E2E63B54F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70628" y="914400"/>
            <a:ext cx="6778172" cy="5083629"/>
          </a:xfrm>
          <a:prstGeom prst="rect">
            <a:avLst/>
          </a:prstGeom>
        </p:spPr>
      </p:pic>
      <p:sp>
        <p:nvSpPr>
          <p:cNvPr id="2" name="Titolo 1"/>
          <p:cNvSpPr>
            <a:spLocks noGrp="1"/>
          </p:cNvSpPr>
          <p:nvPr>
            <p:ph type="title"/>
          </p:nvPr>
        </p:nvSpPr>
        <p:spPr>
          <a:xfrm>
            <a:off x="1524000" y="323402"/>
            <a:ext cx="10515600" cy="928688"/>
          </a:xfrm>
        </p:spPr>
        <p:txBody>
          <a:bodyPr/>
          <a:lstStyle/>
          <a:p>
            <a:r>
              <a:rPr lang="en-GB" dirty="0"/>
              <a:t>Koncentrationer av växthusgaser: CO2</a:t>
            </a:r>
          </a:p>
        </p:txBody>
      </p:sp>
      <p:sp>
        <p:nvSpPr>
          <p:cNvPr id="4" name="Segnaposto numero diapositiva 3"/>
          <p:cNvSpPr>
            <a:spLocks noGrp="1"/>
          </p:cNvSpPr>
          <p:nvPr>
            <p:ph type="sldNum" sz="quarter" idx="12"/>
          </p:nvPr>
        </p:nvSpPr>
        <p:spPr>
          <a:xfrm>
            <a:off x="10896600" y="6356350"/>
            <a:ext cx="457200" cy="365125"/>
          </a:xfrm>
        </p:spPr>
        <p:txBody>
          <a:bodyPr/>
          <a:lstStyle/>
          <a:p>
            <a:fld id="{928F1B6E-29C0-4F32-8139-A0C6EF1962A3}" type="slidenum">
              <a:rPr lang="de-DE" smtClean="0"/>
              <a:t>7</a:t>
            </a:fld>
            <a:endParaRPr lang="de-DE"/>
          </a:p>
        </p:txBody>
      </p:sp>
      <p:sp>
        <p:nvSpPr>
          <p:cNvPr id="3" name="Rettangolo 2"/>
          <p:cNvSpPr/>
          <p:nvPr/>
        </p:nvSpPr>
        <p:spPr>
          <a:xfrm>
            <a:off x="272597" y="2095666"/>
            <a:ext cx="2175328" cy="3046988"/>
          </a:xfrm>
          <a:prstGeom prst="rect">
            <a:avLst/>
          </a:prstGeom>
          <a:solidFill>
            <a:schemeClr val="bg1"/>
          </a:solidFill>
        </p:spPr>
        <p:txBody>
          <a:bodyPr wrap="square">
            <a:spAutoFit/>
          </a:bodyPr>
          <a:lstStyle/>
          <a:p>
            <a:pPr algn="l"/>
            <a:r>
              <a:rPr lang="en-GB" sz="1600" dirty="0">
                <a:solidFill>
                  <a:srgbClr val="333333"/>
                </a:solidFill>
                <a:latin typeface="Calibri" panose="020F0502020204030204" pitchFamily="34" charset="0"/>
                <a:cs typeface="Calibri" panose="020F0502020204030204" pitchFamily="34" charset="0"/>
              </a:rPr>
              <a:t>I figuren representerar den streckade </a:t>
            </a:r>
            <a:r>
              <a:rPr lang="en-GB" sz="1600" dirty="0">
                <a:solidFill>
                  <a:srgbClr val="FF0000"/>
                </a:solidFill>
                <a:latin typeface="Calibri" panose="020F0502020204030204" pitchFamily="34" charset="0"/>
                <a:cs typeface="Calibri" panose="020F0502020204030204" pitchFamily="34" charset="0"/>
              </a:rPr>
              <a:t>röda linjen med </a:t>
            </a:r>
            <a:r>
              <a:rPr lang="en-GB" sz="1600" dirty="0">
                <a:solidFill>
                  <a:srgbClr val="333333"/>
                </a:solidFill>
                <a:latin typeface="Calibri" panose="020F0502020204030204" pitchFamily="34" charset="0"/>
                <a:cs typeface="Calibri" panose="020F0502020204030204" pitchFamily="34" charset="0"/>
              </a:rPr>
              <a:t>diamantsymboler de månatliga medelvärdena, </a:t>
            </a:r>
            <a:r>
              <a:rPr lang="en-GB" sz="1600" dirty="0" err="1">
                <a:solidFill>
                  <a:srgbClr val="333333"/>
                </a:solidFill>
                <a:latin typeface="Calibri" panose="020F0502020204030204" pitchFamily="34" charset="0"/>
                <a:cs typeface="Calibri" panose="020F0502020204030204" pitchFamily="34" charset="0"/>
              </a:rPr>
              <a:t>centrerade i </a:t>
            </a:r>
            <a:r>
              <a:rPr lang="en-GB" sz="1600" dirty="0">
                <a:solidFill>
                  <a:srgbClr val="333333"/>
                </a:solidFill>
                <a:latin typeface="Calibri" panose="020F0502020204030204" pitchFamily="34" charset="0"/>
                <a:cs typeface="Calibri" panose="020F0502020204030204" pitchFamily="34" charset="0"/>
              </a:rPr>
              <a:t>mitten av varje månad. Den </a:t>
            </a:r>
            <a:r>
              <a:rPr lang="en-GB" sz="1600" b="1" dirty="0">
                <a:solidFill>
                  <a:srgbClr val="333333"/>
                </a:solidFill>
                <a:latin typeface="Calibri" panose="020F0502020204030204" pitchFamily="34" charset="0"/>
                <a:cs typeface="Calibri" panose="020F0502020204030204" pitchFamily="34" charset="0"/>
              </a:rPr>
              <a:t>svarta linjen med </a:t>
            </a:r>
            <a:r>
              <a:rPr lang="en-GB" sz="1600" dirty="0">
                <a:solidFill>
                  <a:srgbClr val="333333"/>
                </a:solidFill>
                <a:latin typeface="Calibri" panose="020F0502020204030204" pitchFamily="34" charset="0"/>
                <a:cs typeface="Calibri" panose="020F0502020204030204" pitchFamily="34" charset="0"/>
              </a:rPr>
              <a:t>fyrkantiga symboler representerar samma sak, efter korrigering för den genomsnittliga säsongscykeln</a:t>
            </a:r>
            <a:endParaRPr lang="en-GB" sz="1600" dirty="0">
              <a:latin typeface="Calibri" panose="020F0502020204030204" pitchFamily="34" charset="0"/>
              <a:cs typeface="Calibri" panose="020F0502020204030204" pitchFamily="34" charset="0"/>
            </a:endParaRPr>
          </a:p>
        </p:txBody>
      </p:sp>
      <p:sp>
        <p:nvSpPr>
          <p:cNvPr id="8" name="CasellaDiTesto 7"/>
          <p:cNvSpPr txBox="1"/>
          <p:nvPr/>
        </p:nvSpPr>
        <p:spPr>
          <a:xfrm>
            <a:off x="7557570" y="3261579"/>
            <a:ext cx="2975495" cy="1600438"/>
          </a:xfrm>
          <a:prstGeom prst="rect">
            <a:avLst/>
          </a:prstGeom>
          <a:solidFill>
            <a:srgbClr val="B5D1DC"/>
          </a:solidFill>
          <a:ln w="38100">
            <a:solidFill>
              <a:srgbClr val="B3B7D2"/>
            </a:solidFill>
          </a:ln>
        </p:spPr>
        <p:txBody>
          <a:bodyPr wrap="square" rtlCol="0">
            <a:spAutoFit/>
          </a:bodyPr>
          <a:lstStyle/>
          <a:p>
            <a:pPr algn="l"/>
            <a:r>
              <a:rPr lang="nb-NO" sz="1400" dirty="0"/>
              <a:t>Augusti 2023:. 419,68 ppm</a:t>
            </a:r>
          </a:p>
          <a:p>
            <a:pPr algn="l"/>
            <a:r>
              <a:rPr lang="nb-NO" sz="1400" dirty="0"/>
              <a:t>September 2022: 415,95 ppm</a:t>
            </a:r>
          </a:p>
          <a:p>
            <a:pPr algn="l"/>
            <a:r>
              <a:rPr lang="nb-NO" sz="1400" dirty="0"/>
              <a:t>September 2021: 413,30 ppm</a:t>
            </a:r>
          </a:p>
          <a:p>
            <a:pPr algn="l"/>
            <a:r>
              <a:rPr lang="nb-NO" sz="1400" dirty="0"/>
              <a:t>September 2020: 411,29 ppm</a:t>
            </a:r>
          </a:p>
          <a:p>
            <a:pPr algn="l"/>
            <a:r>
              <a:rPr lang="nb-NO" sz="1400" dirty="0"/>
              <a:t>September 2019: 408,54 ppm</a:t>
            </a:r>
          </a:p>
          <a:p>
            <a:pPr algn="l"/>
            <a:r>
              <a:rPr lang="nb-NO" sz="1400" dirty="0"/>
              <a:t>September 2018: 405,51 ppm</a:t>
            </a:r>
          </a:p>
          <a:p>
            <a:pPr algn="l"/>
            <a:r>
              <a:rPr lang="nb-NO" sz="1400" dirty="0"/>
              <a:t>September 2017: 403,37 ppm</a:t>
            </a:r>
          </a:p>
        </p:txBody>
      </p:sp>
      <p:sp>
        <p:nvSpPr>
          <p:cNvPr id="9" name="Rettangolo 8"/>
          <p:cNvSpPr/>
          <p:nvPr/>
        </p:nvSpPr>
        <p:spPr bwMode="auto">
          <a:xfrm>
            <a:off x="5023567" y="3068200"/>
            <a:ext cx="1668813" cy="1654917"/>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cs typeface="Arial" charset="0"/>
            </a:endParaRPr>
          </a:p>
        </p:txBody>
      </p:sp>
      <p:sp>
        <p:nvSpPr>
          <p:cNvPr id="10" name="CasellaDiTesto 9"/>
          <p:cNvSpPr txBox="1"/>
          <p:nvPr/>
        </p:nvSpPr>
        <p:spPr>
          <a:xfrm>
            <a:off x="1815522" y="1040257"/>
            <a:ext cx="1710213" cy="338554"/>
          </a:xfrm>
          <a:prstGeom prst="rect">
            <a:avLst/>
          </a:prstGeom>
          <a:solidFill>
            <a:schemeClr val="bg1"/>
          </a:solidFill>
          <a:ln>
            <a:solidFill>
              <a:srgbClr val="FF0000"/>
            </a:solidFill>
          </a:ln>
        </p:spPr>
        <p:txBody>
          <a:bodyPr wrap="square" rtlCol="0">
            <a:spAutoFit/>
          </a:bodyPr>
          <a:lstStyle/>
          <a:p>
            <a:r>
              <a:rPr lang="en-GB" sz="1600" dirty="0"/>
              <a:t>Ingen COVID-effekt</a:t>
            </a:r>
          </a:p>
        </p:txBody>
      </p:sp>
      <p:cxnSp>
        <p:nvCxnSpPr>
          <p:cNvPr id="11" name="Connettore 4 10"/>
          <p:cNvCxnSpPr>
            <a:cxnSpLocks/>
            <a:stCxn id="9" idx="0"/>
            <a:endCxn id="10" idx="2"/>
          </p:cNvCxnSpPr>
          <p:nvPr/>
        </p:nvCxnSpPr>
        <p:spPr bwMode="auto">
          <a:xfrm rot="16200000" flipV="1">
            <a:off x="3419607" y="629833"/>
            <a:ext cx="1689388" cy="3187345"/>
          </a:xfrm>
          <a:prstGeom prst="bentConnector3">
            <a:avLst>
              <a:gd name="adj1" fmla="val 50000"/>
            </a:avLst>
          </a:prstGeom>
          <a:solidFill>
            <a:schemeClr val="accent1"/>
          </a:solidFill>
          <a:ln w="12700" cap="flat" cmpd="sng" algn="ctr">
            <a:solidFill>
              <a:srgbClr val="FF0000"/>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Segnaposto piè di pagina 3">
            <a:extLst>
              <a:ext uri="{FF2B5EF4-FFF2-40B4-BE49-F238E27FC236}">
                <a16:creationId xmlns:a16="http://schemas.microsoft.com/office/drawing/2014/main" id="{A4D4C424-863E-D02B-4B74-8E1B7B532005}"/>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Introduktion till förnybara energikällor och effektivitet</a:t>
            </a:r>
            <a:endParaRPr lang="en-US" b="1" dirty="0"/>
          </a:p>
        </p:txBody>
      </p:sp>
    </p:spTree>
    <p:extLst>
      <p:ext uri="{BB962C8B-B14F-4D97-AF65-F5344CB8AC3E}">
        <p14:creationId xmlns:p14="http://schemas.microsoft.com/office/powerpoint/2010/main" val="2067237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1FB73-3007-54A8-6FF3-FAFEAE242E7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A4749B4-47F8-A89A-B67F-1155C0FA7870}"/>
              </a:ext>
            </a:extLst>
          </p:cNvPr>
          <p:cNvSpPr>
            <a:spLocks noGrp="1"/>
          </p:cNvSpPr>
          <p:nvPr>
            <p:ph type="title"/>
          </p:nvPr>
        </p:nvSpPr>
        <p:spPr/>
        <p:txBody>
          <a:bodyPr/>
          <a:lstStyle/>
          <a:p>
            <a:r>
              <a:rPr lang="en-GB" dirty="0"/>
              <a:t>Agri-Photovoltaics: en Win-Win-lösning</a:t>
            </a:r>
          </a:p>
        </p:txBody>
      </p:sp>
      <p:pic>
        <p:nvPicPr>
          <p:cNvPr id="5" name="Segnaposto contenuto 4">
            <a:extLst>
              <a:ext uri="{FF2B5EF4-FFF2-40B4-BE49-F238E27FC236}">
                <a16:creationId xmlns:a16="http://schemas.microsoft.com/office/drawing/2014/main" id="{7FA7943A-2239-4EAB-23C4-C330415755C4}"/>
              </a:ext>
            </a:extLst>
          </p:cNvPr>
          <p:cNvPicPr>
            <a:picLocks noGrp="1" noChangeAspect="1"/>
          </p:cNvPicPr>
          <p:nvPr>
            <p:ph sz="half" idx="1"/>
          </p:nvPr>
        </p:nvPicPr>
        <p:blipFill>
          <a:blip r:embed="rId2"/>
          <a:stretch>
            <a:fillRect/>
          </a:stretch>
        </p:blipFill>
        <p:spPr>
          <a:xfrm>
            <a:off x="920278" y="2730168"/>
            <a:ext cx="5017443" cy="2542252"/>
          </a:xfrm>
          <a:prstGeom prst="rect">
            <a:avLst/>
          </a:prstGeom>
        </p:spPr>
      </p:pic>
      <p:sp>
        <p:nvSpPr>
          <p:cNvPr id="4" name="Segnaposto contenuto 3">
            <a:extLst>
              <a:ext uri="{FF2B5EF4-FFF2-40B4-BE49-F238E27FC236}">
                <a16:creationId xmlns:a16="http://schemas.microsoft.com/office/drawing/2014/main" id="{D4A05F10-E23D-E90C-B2D2-3351A461E011}"/>
              </a:ext>
            </a:extLst>
          </p:cNvPr>
          <p:cNvSpPr>
            <a:spLocks noGrp="1"/>
          </p:cNvSpPr>
          <p:nvPr>
            <p:ph sz="half" idx="2"/>
          </p:nvPr>
        </p:nvSpPr>
        <p:spPr>
          <a:xfrm>
            <a:off x="6172202" y="1825625"/>
            <a:ext cx="6019798" cy="4351338"/>
          </a:xfrm>
        </p:spPr>
        <p:txBody>
          <a:bodyPr>
            <a:normAutofit fontScale="85000" lnSpcReduction="20000"/>
          </a:bodyPr>
          <a:lstStyle/>
          <a:p>
            <a:pPr marL="0" indent="0">
              <a:buNone/>
            </a:pPr>
            <a:r>
              <a:rPr lang="en-US" b="1" dirty="0"/>
              <a:t>Kategori II (DIN SPEC 91434) Variant 2: </a:t>
            </a:r>
          </a:p>
          <a:p>
            <a:r>
              <a:rPr lang="en-US" dirty="0"/>
              <a:t>Interspace PV med vertikal frigång &lt; 2,1 m</a:t>
            </a:r>
          </a:p>
          <a:p>
            <a:r>
              <a:rPr lang="en-US" dirty="0"/>
              <a:t>Odling </a:t>
            </a:r>
            <a:r>
              <a:rPr lang="en-US" b="1" dirty="0"/>
              <a:t>mellan </a:t>
            </a:r>
            <a:r>
              <a:rPr lang="en-US" dirty="0"/>
              <a:t>raderna av APV-system</a:t>
            </a:r>
          </a:p>
          <a:p>
            <a:endParaRPr lang="en-US" dirty="0"/>
          </a:p>
          <a:p>
            <a:pPr marL="0" indent="0">
              <a:buNone/>
            </a:pPr>
            <a:r>
              <a:rPr lang="en-US" dirty="0"/>
              <a:t>A</a:t>
            </a:r>
            <a:r>
              <a:rPr lang="en-US" baseline="-25000" dirty="0"/>
              <a:t>L</a:t>
            </a:r>
            <a:r>
              <a:rPr lang="en-US" dirty="0"/>
              <a:t> Odlingsbara jordbruksarealer</a:t>
            </a:r>
          </a:p>
          <a:p>
            <a:pPr marL="0" indent="0">
              <a:buNone/>
            </a:pPr>
            <a:r>
              <a:rPr lang="en-US" dirty="0"/>
              <a:t>A</a:t>
            </a:r>
            <a:r>
              <a:rPr lang="en-US" baseline="-25000" dirty="0"/>
              <a:t>N</a:t>
            </a:r>
            <a:r>
              <a:rPr lang="en-US" dirty="0"/>
              <a:t> Icke odlingsbara jordbruksarealer</a:t>
            </a:r>
          </a:p>
          <a:p>
            <a:pPr marL="0" indent="0">
              <a:buNone/>
            </a:pPr>
            <a:r>
              <a:rPr lang="en-US" dirty="0"/>
              <a:t>h</a:t>
            </a:r>
            <a:r>
              <a:rPr lang="en-US" baseline="-25000" dirty="0"/>
              <a:t>1</a:t>
            </a:r>
            <a:r>
              <a:rPr lang="en-US" dirty="0"/>
              <a:t> Fri höjd under 2,1 m</a:t>
            </a:r>
          </a:p>
          <a:p>
            <a:pPr marL="0" indent="0">
              <a:buNone/>
            </a:pPr>
            <a:r>
              <a:rPr lang="en-US" dirty="0"/>
              <a:t>h</a:t>
            </a:r>
            <a:r>
              <a:rPr lang="en-US" baseline="-25000" dirty="0"/>
              <a:t>2</a:t>
            </a:r>
            <a:r>
              <a:rPr lang="en-US" dirty="0"/>
              <a:t> Fri höjd över 2,1 m</a:t>
            </a:r>
          </a:p>
          <a:p>
            <a:pPr marL="0" indent="0">
              <a:buNone/>
            </a:pPr>
            <a:r>
              <a:rPr lang="en-US" dirty="0"/>
              <a:t>1 Exempel på solcellsmoduler</a:t>
            </a:r>
          </a:p>
          <a:p>
            <a:pPr marL="0" indent="0">
              <a:buNone/>
            </a:pPr>
            <a:r>
              <a:rPr lang="en-US" dirty="0"/>
              <a:t>2 Monteringsstruktur</a:t>
            </a:r>
          </a:p>
          <a:p>
            <a:pPr marL="0" indent="0">
              <a:buNone/>
            </a:pPr>
            <a:r>
              <a:rPr lang="en-US" dirty="0"/>
              <a:t>3 Exempel på grödor</a:t>
            </a:r>
            <a:endParaRPr lang="en-GB" dirty="0"/>
          </a:p>
        </p:txBody>
      </p:sp>
      <p:sp>
        <p:nvSpPr>
          <p:cNvPr id="6" name="Segnaposto numero diapositiva 5">
            <a:extLst>
              <a:ext uri="{FF2B5EF4-FFF2-40B4-BE49-F238E27FC236}">
                <a16:creationId xmlns:a16="http://schemas.microsoft.com/office/drawing/2014/main" id="{A31D4A88-3740-8C31-FE04-F495406C74E8}"/>
              </a:ext>
            </a:extLst>
          </p:cNvPr>
          <p:cNvSpPr>
            <a:spLocks noGrp="1"/>
          </p:cNvSpPr>
          <p:nvPr>
            <p:ph type="sldNum" sz="quarter" idx="12"/>
          </p:nvPr>
        </p:nvSpPr>
        <p:spPr/>
        <p:txBody>
          <a:bodyPr/>
          <a:lstStyle/>
          <a:p>
            <a:fld id="{6FF9F0C5-380F-41C2-899A-BAC0F0927E16}" type="slidenum">
              <a:rPr lang="en-US" smtClean="0"/>
              <a:t>70</a:t>
            </a:fld>
            <a:endParaRPr lang="en-US" dirty="0"/>
          </a:p>
        </p:txBody>
      </p:sp>
      <p:sp>
        <p:nvSpPr>
          <p:cNvPr id="7" name="Segnaposto piè di pagina 3">
            <a:extLst>
              <a:ext uri="{FF2B5EF4-FFF2-40B4-BE49-F238E27FC236}">
                <a16:creationId xmlns:a16="http://schemas.microsoft.com/office/drawing/2014/main" id="{6E46741D-4AF1-CBC1-0964-D3D333D04A04}"/>
              </a:ext>
            </a:extLst>
          </p:cNvPr>
          <p:cNvSpPr>
            <a:spLocks noGrp="1"/>
          </p:cNvSpPr>
          <p:nvPr>
            <p:ph type="ftr" sz="quarter" idx="11"/>
          </p:nvPr>
        </p:nvSpPr>
        <p:spPr>
          <a:xfrm>
            <a:off x="838200" y="6238876"/>
            <a:ext cx="9982200" cy="600074"/>
          </a:xfrm>
        </p:spPr>
        <p:txBody>
          <a:bodyPr/>
          <a:lstStyle/>
          <a:p>
            <a:r>
              <a:rPr lang="sv-SE"/>
              <a:t>Modul: Hållbart jordbruk, förvaltning av naturresurser och klimatåtgärder Ämne: Förnybar energi och dess tillämpning som grön energikälla inom jordbruket - Delämne: Agrivoltaik</a:t>
            </a:r>
            <a:endParaRPr lang="en-US" b="1" dirty="0"/>
          </a:p>
        </p:txBody>
      </p:sp>
      <p:sp>
        <p:nvSpPr>
          <p:cNvPr id="9" name="CasellaDiTesto 8">
            <a:extLst>
              <a:ext uri="{FF2B5EF4-FFF2-40B4-BE49-F238E27FC236}">
                <a16:creationId xmlns:a16="http://schemas.microsoft.com/office/drawing/2014/main" id="{D83A0AFE-13F3-7F1A-483C-30360CE9EB59}"/>
              </a:ext>
            </a:extLst>
          </p:cNvPr>
          <p:cNvSpPr txBox="1"/>
          <p:nvPr/>
        </p:nvSpPr>
        <p:spPr>
          <a:xfrm rot="16200000">
            <a:off x="10453463" y="4800375"/>
            <a:ext cx="3169296" cy="307777"/>
          </a:xfrm>
          <a:prstGeom prst="rect">
            <a:avLst/>
          </a:prstGeom>
          <a:noFill/>
        </p:spPr>
        <p:txBody>
          <a:bodyPr wrap="square">
            <a:spAutoFit/>
          </a:bodyPr>
          <a:lstStyle/>
          <a:p>
            <a:r>
              <a:rPr lang="en-GB" sz="1400" i="1" dirty="0"/>
              <a:t>Krediter: Fraunhofer ISE</a:t>
            </a:r>
          </a:p>
        </p:txBody>
      </p:sp>
    </p:spTree>
    <p:extLst>
      <p:ext uri="{BB962C8B-B14F-4D97-AF65-F5344CB8AC3E}">
        <p14:creationId xmlns:p14="http://schemas.microsoft.com/office/powerpoint/2010/main" val="892848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D841D0A0-10F3-739B-EE3D-76C28F6BAC39}"/>
              </a:ext>
            </a:extLst>
          </p:cNvPr>
          <p:cNvSpPr>
            <a:spLocks noGrp="1"/>
          </p:cNvSpPr>
          <p:nvPr>
            <p:ph type="title"/>
          </p:nvPr>
        </p:nvSpPr>
        <p:spPr/>
        <p:txBody>
          <a:bodyPr/>
          <a:lstStyle/>
          <a:p>
            <a:r>
              <a:rPr lang="en-GB" dirty="0"/>
              <a:t>Mikro- och pico-vattenkraft</a:t>
            </a:r>
          </a:p>
        </p:txBody>
      </p:sp>
      <p:pic>
        <p:nvPicPr>
          <p:cNvPr id="12" name="Segnaposto contenuto 11" descr="Immagine che contiene schizzo, disegno, mappa, Line art&#10;&#10;Descrizione generata automaticamente">
            <a:extLst>
              <a:ext uri="{FF2B5EF4-FFF2-40B4-BE49-F238E27FC236}">
                <a16:creationId xmlns:a16="http://schemas.microsoft.com/office/drawing/2014/main" id="{8171087E-A19A-B4B3-599F-D7FE0584B7C8}"/>
              </a:ext>
            </a:extLst>
          </p:cNvPr>
          <p:cNvPicPr>
            <a:picLocks noGrp="1" noChangeAspect="1"/>
          </p:cNvPicPr>
          <p:nvPr>
            <p:ph sz="half" idx="1"/>
          </p:nvPr>
        </p:nvPicPr>
        <p:blipFill>
          <a:blip r:embed="rId2"/>
          <a:stretch>
            <a:fillRect/>
          </a:stretch>
        </p:blipFill>
        <p:spPr>
          <a:xfrm>
            <a:off x="368300" y="1850930"/>
            <a:ext cx="5181600" cy="4300728"/>
          </a:xfrm>
        </p:spPr>
      </p:pic>
      <p:sp>
        <p:nvSpPr>
          <p:cNvPr id="10" name="Segnaposto contenuto 9">
            <a:extLst>
              <a:ext uri="{FF2B5EF4-FFF2-40B4-BE49-F238E27FC236}">
                <a16:creationId xmlns:a16="http://schemas.microsoft.com/office/drawing/2014/main" id="{1F114039-E6EF-EA96-8071-B51C91F0AC58}"/>
              </a:ext>
            </a:extLst>
          </p:cNvPr>
          <p:cNvSpPr>
            <a:spLocks noGrp="1"/>
          </p:cNvSpPr>
          <p:nvPr>
            <p:ph sz="half" idx="2"/>
          </p:nvPr>
        </p:nvSpPr>
        <p:spPr>
          <a:xfrm>
            <a:off x="5384800" y="1825625"/>
            <a:ext cx="6807200" cy="4351338"/>
          </a:xfrm>
        </p:spPr>
        <p:txBody>
          <a:bodyPr>
            <a:normAutofit fontScale="92500" lnSpcReduction="20000"/>
          </a:bodyPr>
          <a:lstStyle/>
          <a:p>
            <a:r>
              <a:rPr lang="en-US" dirty="0"/>
              <a:t>Mikro- och pico-vattenkraft är ett genomförbart alternativ för att generera el utanför elnätet i avlägsna områden med tillgång till rinnande vatten. </a:t>
            </a:r>
          </a:p>
          <a:p>
            <a:r>
              <a:rPr lang="en-US" dirty="0"/>
              <a:t>Dessa system ger tillförlitlig kraft och minskar beroendet av avlägsna elnät. Ekonomiskt sett erbjuder de ett kostnadseffektivt alternativ för lokal elproduktion i utmanande, avlägsna regioner där det är opraktiskt att bygga ut elnätet. </a:t>
            </a:r>
          </a:p>
          <a:p>
            <a:r>
              <a:rPr lang="en-US" dirty="0"/>
              <a:t>Dessutom kan strategiska reservoarer eller små dammar ha dubbla syften som energilagrings- och bevattningsreservoarer.</a:t>
            </a:r>
            <a:endParaRPr lang="en-GB" dirty="0"/>
          </a:p>
        </p:txBody>
      </p:sp>
      <p:sp>
        <p:nvSpPr>
          <p:cNvPr id="6" name="Segnaposto piè di pagina 3">
            <a:extLst>
              <a:ext uri="{FF2B5EF4-FFF2-40B4-BE49-F238E27FC236}">
                <a16:creationId xmlns:a16="http://schemas.microsoft.com/office/drawing/2014/main" id="{F8B07021-ABF7-8E5A-F2FF-7D8118C1FFFA}"/>
              </a:ext>
            </a:extLst>
          </p:cNvPr>
          <p:cNvSpPr>
            <a:spLocks noGrp="1"/>
          </p:cNvSpPr>
          <p:nvPr>
            <p:ph type="ftr" sz="quarter" idx="11"/>
          </p:nvPr>
        </p:nvSpPr>
        <p:spPr/>
        <p:txBody>
          <a:bodyPr/>
          <a:lstStyle/>
          <a:p>
            <a:r>
              <a:rPr lang="sv-SE">
                <a:solidFill>
                  <a:schemeClr val="tx1"/>
                </a:solidFill>
              </a:rPr>
              <a:t>Modul: Hållbart jordbruk, förvaltning av naturresurser och klimatåtgärder Ämne: Förnybar energi och dess tillämpning som grön energikälla inom jordbruket - Delämne:  Andra RES-baserade lösningar för jordbruket</a:t>
            </a:r>
            <a:endParaRPr lang="en-US" b="1" dirty="0">
              <a:solidFill>
                <a:schemeClr val="tx1"/>
              </a:solidFill>
            </a:endParaRPr>
          </a:p>
        </p:txBody>
      </p:sp>
      <p:sp>
        <p:nvSpPr>
          <p:cNvPr id="5" name="Segnaposto numero diapositiva 4">
            <a:extLst>
              <a:ext uri="{FF2B5EF4-FFF2-40B4-BE49-F238E27FC236}">
                <a16:creationId xmlns:a16="http://schemas.microsoft.com/office/drawing/2014/main" id="{BAC64AB2-EFC9-9C94-1E41-35026EE89815}"/>
              </a:ext>
            </a:extLst>
          </p:cNvPr>
          <p:cNvSpPr>
            <a:spLocks noGrp="1"/>
          </p:cNvSpPr>
          <p:nvPr>
            <p:ph type="sldNum" sz="quarter" idx="12"/>
          </p:nvPr>
        </p:nvSpPr>
        <p:spPr/>
        <p:txBody>
          <a:bodyPr/>
          <a:lstStyle/>
          <a:p>
            <a:fld id="{D57F1E4F-1CFF-5643-939E-217C01CDF565}" type="slidenum">
              <a:rPr lang="en-US" smtClean="0"/>
              <a:t>71</a:t>
            </a:fld>
            <a:endParaRPr lang="en-US" dirty="0"/>
          </a:p>
        </p:txBody>
      </p:sp>
      <p:sp>
        <p:nvSpPr>
          <p:cNvPr id="13" name="CasellaDiTesto 12">
            <a:extLst>
              <a:ext uri="{FF2B5EF4-FFF2-40B4-BE49-F238E27FC236}">
                <a16:creationId xmlns:a16="http://schemas.microsoft.com/office/drawing/2014/main" id="{A6BBF8AB-6580-A2E4-EB1C-4B4DAF298F51}"/>
              </a:ext>
            </a:extLst>
          </p:cNvPr>
          <p:cNvSpPr txBox="1"/>
          <p:nvPr/>
        </p:nvSpPr>
        <p:spPr>
          <a:xfrm rot="16200000">
            <a:off x="11028277" y="5618077"/>
            <a:ext cx="2172069" cy="307777"/>
          </a:xfrm>
          <a:prstGeom prst="rect">
            <a:avLst/>
          </a:prstGeom>
          <a:noFill/>
        </p:spPr>
        <p:txBody>
          <a:bodyPr wrap="none" rtlCol="0">
            <a:spAutoFit/>
          </a:bodyPr>
          <a:lstStyle/>
          <a:p>
            <a:r>
              <a:rPr lang="en-GB" sz="1400" dirty="0"/>
              <a:t>Bildkreditering: </a:t>
            </a:r>
            <a:r>
              <a:rPr lang="en-GB" sz="1400" dirty="0" err="1"/>
              <a:t>Intechopen</a:t>
            </a:r>
            <a:endParaRPr lang="en-GB" sz="1400" dirty="0"/>
          </a:p>
        </p:txBody>
      </p:sp>
    </p:spTree>
    <p:extLst>
      <p:ext uri="{BB962C8B-B14F-4D97-AF65-F5344CB8AC3E}">
        <p14:creationId xmlns:p14="http://schemas.microsoft.com/office/powerpoint/2010/main" val="16200227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FBF705-081C-88DD-E3E0-9CB84BFAA216}"/>
              </a:ext>
            </a:extLst>
          </p:cNvPr>
          <p:cNvSpPr>
            <a:spLocks noGrp="1"/>
          </p:cNvSpPr>
          <p:nvPr>
            <p:ph type="title"/>
          </p:nvPr>
        </p:nvSpPr>
        <p:spPr/>
        <p:txBody>
          <a:bodyPr/>
          <a:lstStyle/>
          <a:p>
            <a:r>
              <a:rPr lang="en-GB" dirty="0"/>
              <a:t>Utanför elnätet</a:t>
            </a:r>
          </a:p>
        </p:txBody>
      </p:sp>
      <p:sp>
        <p:nvSpPr>
          <p:cNvPr id="7" name="Segnaposto contenuto 6">
            <a:extLst>
              <a:ext uri="{FF2B5EF4-FFF2-40B4-BE49-F238E27FC236}">
                <a16:creationId xmlns:a16="http://schemas.microsoft.com/office/drawing/2014/main" id="{B4935FE0-894B-20A2-195B-C65A64254785}"/>
              </a:ext>
            </a:extLst>
          </p:cNvPr>
          <p:cNvSpPr>
            <a:spLocks noGrp="1"/>
          </p:cNvSpPr>
          <p:nvPr>
            <p:ph idx="1"/>
          </p:nvPr>
        </p:nvSpPr>
        <p:spPr/>
        <p:txBody>
          <a:bodyPr>
            <a:normAutofit fontScale="92500" lnSpcReduction="10000"/>
          </a:bodyPr>
          <a:lstStyle/>
          <a:p>
            <a:pPr algn="l"/>
            <a:r>
              <a:rPr lang="en-GB" b="0" i="0">
                <a:solidFill>
                  <a:srgbClr val="0D0D0D"/>
                </a:solidFill>
                <a:effectLst/>
                <a:highlight>
                  <a:srgbClr val="FFFFFF"/>
                </a:highlight>
                <a:latin typeface="Söhne"/>
              </a:rPr>
              <a:t>Off-grid-system för förnybar energi genererar ström oberoende av elnätet och används ofta i avlägsna områden. </a:t>
            </a:r>
            <a:r>
              <a:rPr lang="en-GB" b="0" i="0" dirty="0">
                <a:solidFill>
                  <a:srgbClr val="0D0D0D"/>
                </a:solidFill>
                <a:effectLst/>
                <a:highlight>
                  <a:srgbClr val="FFFFFF"/>
                </a:highlight>
                <a:latin typeface="Söhne"/>
              </a:rPr>
              <a:t>De utnyttjar olika förnybara energikällor beroende på lokal tillgänglighet.</a:t>
            </a:r>
          </a:p>
          <a:p>
            <a:pPr algn="l"/>
            <a:r>
              <a:rPr lang="en-GB" b="0" i="0" dirty="0">
                <a:solidFill>
                  <a:srgbClr val="0D0D0D"/>
                </a:solidFill>
                <a:effectLst/>
                <a:highlight>
                  <a:srgbClr val="FFFFFF"/>
                </a:highlight>
                <a:latin typeface="Söhne"/>
              </a:rPr>
              <a:t>Utformningen av dessa system börjar med en utvärdering av energibehovet baserat på användningsmönster. Förståelse för resurstillgång och variabilitet är avgörande för dimensionering av kraftverk och lagringskapacitet. Solenergi är vanligtvis den primära lösningen på grund av dess kostnadseffektivitet.</a:t>
            </a:r>
          </a:p>
          <a:p>
            <a:pPr algn="l"/>
            <a:r>
              <a:rPr lang="en-GB" b="0" i="0" dirty="0">
                <a:solidFill>
                  <a:srgbClr val="0D0D0D"/>
                </a:solidFill>
                <a:effectLst/>
                <a:highlight>
                  <a:srgbClr val="FFFFFF"/>
                </a:highlight>
                <a:latin typeface="Söhne"/>
              </a:rPr>
              <a:t>Vattenkraft och vindkraft kan komplettera solenergi under perioder med låg strålning. Biomassa används för uppvärmning, och geotermisk energi är lönsam på vissa platser.</a:t>
            </a:r>
          </a:p>
          <a:p>
            <a:pPr algn="l"/>
            <a:r>
              <a:rPr lang="en-GB" b="0" i="0" dirty="0">
                <a:solidFill>
                  <a:srgbClr val="0D0D0D"/>
                </a:solidFill>
                <a:effectLst/>
                <a:highlight>
                  <a:srgbClr val="FFFFFF"/>
                </a:highlight>
                <a:latin typeface="Söhne"/>
              </a:rPr>
              <a:t>Det är viktigt att balansera belastning och försörjning, vilket uppnås genom lagring av el och värme. Hybridsystem som kombinerar förnybara energikällor ger tillförlitlighet, särskilt i olika klimat. Anpassning av tekniken till lokala förhållanden säkerställer framgångsrika tillämpningar utanför elnätet.</a:t>
            </a:r>
          </a:p>
          <a:p>
            <a:endParaRPr lang="en-GB" dirty="0"/>
          </a:p>
        </p:txBody>
      </p:sp>
      <p:sp>
        <p:nvSpPr>
          <p:cNvPr id="5" name="Segnaposto piè di pagina 4">
            <a:extLst>
              <a:ext uri="{FF2B5EF4-FFF2-40B4-BE49-F238E27FC236}">
                <a16:creationId xmlns:a16="http://schemas.microsoft.com/office/drawing/2014/main" id="{40A79A16-E820-A16D-CBD7-156188539F9B}"/>
              </a:ext>
            </a:extLst>
          </p:cNvPr>
          <p:cNvSpPr>
            <a:spLocks noGrp="1"/>
          </p:cNvSpPr>
          <p:nvPr>
            <p:ph type="ftr" sz="quarter" idx="11"/>
          </p:nvPr>
        </p:nvSpPr>
        <p:spPr/>
        <p:txBody>
          <a:bodyPr/>
          <a:lstStyle/>
          <a:p>
            <a:r>
              <a:rPr lang="sv-SE">
                <a:solidFill>
                  <a:schemeClr val="tx1"/>
                </a:solidFill>
              </a:rPr>
              <a:t>Modul: Hållbart jordbruk, förvaltning av naturresurser och klimatåtgärder Ämne: Förnybar energi och dess tillämpning som grön energikälla inom jordbruket - Delämne:  Fallstudier av projekt utanför elnätet</a:t>
            </a:r>
            <a:endParaRPr lang="en-US" b="1" dirty="0">
              <a:solidFill>
                <a:schemeClr val="tx1"/>
              </a:solidFill>
            </a:endParaRPr>
          </a:p>
        </p:txBody>
      </p:sp>
      <p:sp>
        <p:nvSpPr>
          <p:cNvPr id="6" name="Segnaposto numero diapositiva 5">
            <a:extLst>
              <a:ext uri="{FF2B5EF4-FFF2-40B4-BE49-F238E27FC236}">
                <a16:creationId xmlns:a16="http://schemas.microsoft.com/office/drawing/2014/main" id="{D3CBAF2C-3F9E-1AE5-BCCF-5407993F4BE9}"/>
              </a:ext>
            </a:extLst>
          </p:cNvPr>
          <p:cNvSpPr>
            <a:spLocks noGrp="1"/>
          </p:cNvSpPr>
          <p:nvPr>
            <p:ph type="sldNum" sz="quarter" idx="12"/>
          </p:nvPr>
        </p:nvSpPr>
        <p:spPr/>
        <p:txBody>
          <a:bodyPr/>
          <a:lstStyle/>
          <a:p>
            <a:fld id="{6FF9F0C5-380F-41C2-899A-BAC0F0927E16}" type="slidenum">
              <a:rPr lang="en-US" smtClean="0"/>
              <a:t>72</a:t>
            </a:fld>
            <a:endParaRPr lang="en-US" dirty="0"/>
          </a:p>
        </p:txBody>
      </p:sp>
    </p:spTree>
    <p:extLst>
      <p:ext uri="{BB962C8B-B14F-4D97-AF65-F5344CB8AC3E}">
        <p14:creationId xmlns:p14="http://schemas.microsoft.com/office/powerpoint/2010/main" val="9151740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5EDDE8-3898-9244-18B2-5FF1D465B162}"/>
              </a:ext>
            </a:extLst>
          </p:cNvPr>
          <p:cNvSpPr>
            <a:spLocks noGrp="1"/>
          </p:cNvSpPr>
          <p:nvPr>
            <p:ph type="title"/>
          </p:nvPr>
        </p:nvSpPr>
        <p:spPr/>
        <p:txBody>
          <a:bodyPr/>
          <a:lstStyle/>
          <a:p>
            <a:r>
              <a:rPr lang="en-US" dirty="0"/>
              <a:t>Off-grid-lösningar: användningsområden </a:t>
            </a:r>
            <a:endParaRPr lang="en-GB" dirty="0"/>
          </a:p>
        </p:txBody>
      </p:sp>
      <p:sp>
        <p:nvSpPr>
          <p:cNvPr id="4" name="Segnaposto piè di pagina 3">
            <a:extLst>
              <a:ext uri="{FF2B5EF4-FFF2-40B4-BE49-F238E27FC236}">
                <a16:creationId xmlns:a16="http://schemas.microsoft.com/office/drawing/2014/main" id="{FDF4A815-F779-6308-71DA-3EC47FA05917}"/>
              </a:ext>
            </a:extLst>
          </p:cNvPr>
          <p:cNvSpPr>
            <a:spLocks noGrp="1"/>
          </p:cNvSpPr>
          <p:nvPr>
            <p:ph type="ftr" sz="quarter" idx="11"/>
          </p:nvPr>
        </p:nvSpPr>
        <p:spPr/>
        <p:txBody>
          <a:bodyPr/>
          <a:lstStyle/>
          <a:p>
            <a:r>
              <a:rPr lang="sv-SE">
                <a:solidFill>
                  <a:schemeClr val="tx1"/>
                </a:solidFill>
              </a:rPr>
              <a:t>Modul: Hållbart jordbruk, förvaltning av naturresurser och klimatåtgärder Ämne: Förnybar energi och dess tillämpning som grön energikälla inom jordbruket - Delämne:  Fallstudier av projekt utanför elnätet</a:t>
            </a:r>
            <a:endParaRPr lang="en-US" b="1" dirty="0">
              <a:solidFill>
                <a:schemeClr val="tx1"/>
              </a:solidFill>
            </a:endParaRPr>
          </a:p>
        </p:txBody>
      </p:sp>
      <p:sp>
        <p:nvSpPr>
          <p:cNvPr id="5" name="Segnaposto numero diapositiva 4">
            <a:extLst>
              <a:ext uri="{FF2B5EF4-FFF2-40B4-BE49-F238E27FC236}">
                <a16:creationId xmlns:a16="http://schemas.microsoft.com/office/drawing/2014/main" id="{0DAFA7B1-BCB8-A071-1C0C-0D2F43245A44}"/>
              </a:ext>
            </a:extLst>
          </p:cNvPr>
          <p:cNvSpPr>
            <a:spLocks noGrp="1"/>
          </p:cNvSpPr>
          <p:nvPr>
            <p:ph type="sldNum" sz="quarter" idx="12"/>
          </p:nvPr>
        </p:nvSpPr>
        <p:spPr/>
        <p:txBody>
          <a:bodyPr/>
          <a:lstStyle/>
          <a:p>
            <a:fld id="{D57F1E4F-1CFF-5643-939E-217C01CDF565}" type="slidenum">
              <a:rPr lang="en-US" smtClean="0"/>
              <a:t>73</a:t>
            </a:fld>
            <a:endParaRPr lang="en-US" dirty="0"/>
          </a:p>
        </p:txBody>
      </p:sp>
      <p:pic>
        <p:nvPicPr>
          <p:cNvPr id="6" name="Segnaposto contenuto 5">
            <a:extLst>
              <a:ext uri="{FF2B5EF4-FFF2-40B4-BE49-F238E27FC236}">
                <a16:creationId xmlns:a16="http://schemas.microsoft.com/office/drawing/2014/main" id="{BFCB9C3E-7226-B0EA-4BAF-1E1014F309D6}"/>
              </a:ext>
            </a:extLst>
          </p:cNvPr>
          <p:cNvPicPr>
            <a:picLocks noGrp="1" noChangeAspect="1"/>
          </p:cNvPicPr>
          <p:nvPr>
            <p:ph idx="1"/>
          </p:nvPr>
        </p:nvPicPr>
        <p:blipFill>
          <a:blip r:embed="rId2"/>
          <a:stretch>
            <a:fillRect/>
          </a:stretch>
        </p:blipFill>
        <p:spPr>
          <a:xfrm>
            <a:off x="114299" y="1769526"/>
            <a:ext cx="11963402" cy="4463536"/>
          </a:xfrm>
          <a:prstGeom prst="rect">
            <a:avLst/>
          </a:prstGeom>
        </p:spPr>
      </p:pic>
    </p:spTree>
    <p:extLst>
      <p:ext uri="{BB962C8B-B14F-4D97-AF65-F5344CB8AC3E}">
        <p14:creationId xmlns:p14="http://schemas.microsoft.com/office/powerpoint/2010/main" val="4478336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p:txBody>
          <a:bodyPr/>
          <a:lstStyle/>
          <a:p>
            <a:r>
              <a:rPr lang="en-GB" dirty="0"/>
              <a:t>Slutsatser</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idx="1"/>
          </p:nvPr>
        </p:nvSpPr>
        <p:spPr/>
        <p:txBody>
          <a:bodyPr>
            <a:normAutofit fontScale="92500"/>
          </a:bodyPr>
          <a:lstStyle/>
          <a:p>
            <a:r>
              <a:rPr lang="en-US" dirty="0"/>
              <a:t>Jordbruk och förnybar energi har varit nära sammankopplade sedan urminnes tider. </a:t>
            </a:r>
          </a:p>
          <a:p>
            <a:r>
              <a:rPr lang="en-US" dirty="0"/>
              <a:t>Före den industriella eran producerades den mesta energin genom förbränning av biomassa. </a:t>
            </a:r>
          </a:p>
          <a:p>
            <a:r>
              <a:rPr lang="en-US" dirty="0"/>
              <a:t>Trots att fossilbränsle-eran har tagit slut är biomassa fortfarande en viktig energikälla i utvecklingsländerna.</a:t>
            </a:r>
          </a:p>
          <a:p>
            <a:r>
              <a:rPr lang="en-US" dirty="0"/>
              <a:t>Jordbrukssektorn har nya möjligheter att bidra till att minska koldioxidutsläppen i hela produktionskedjan på grund av de miljöutmaningar som koldioxidutsläppen efter </a:t>
            </a:r>
            <a:r>
              <a:rPr lang="en-US" dirty="0" err="1"/>
              <a:t>industrialiseringen innebär</a:t>
            </a:r>
            <a:r>
              <a:rPr lang="en-US" dirty="0"/>
              <a:t>.</a:t>
            </a:r>
          </a:p>
          <a:p>
            <a:r>
              <a:rPr lang="en-US" dirty="0"/>
              <a:t>Detta kan uppnås inte bara genom traditionell användning av biomassa utan också genom avancerad teknik för förnybar energi, t.ex. solceller och vindkraft, samt den digitala revolutionen, som stöder bättre och effektivare jordbruksmetoder.</a:t>
            </a:r>
            <a:endParaRPr lang="en-GB"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t>74</a:t>
            </a:fld>
            <a:endParaRPr lang="en-US" dirty="0"/>
          </a:p>
        </p:txBody>
      </p:sp>
    </p:spTree>
    <p:extLst>
      <p:ext uri="{BB962C8B-B14F-4D97-AF65-F5344CB8AC3E}">
        <p14:creationId xmlns:p14="http://schemas.microsoft.com/office/powerpoint/2010/main" val="31446442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1FCE62-77DE-48E1-8E2F-DC4A1DA5E267}"/>
              </a:ext>
            </a:extLst>
          </p:cNvPr>
          <p:cNvSpPr>
            <a:spLocks noGrp="1"/>
          </p:cNvSpPr>
          <p:nvPr>
            <p:ph type="title"/>
          </p:nvPr>
        </p:nvSpPr>
        <p:spPr>
          <a:xfrm>
            <a:off x="838200" y="762000"/>
            <a:ext cx="10515600" cy="928688"/>
          </a:xfrm>
        </p:spPr>
        <p:txBody>
          <a:bodyPr>
            <a:normAutofit fontScale="90000"/>
          </a:bodyPr>
          <a:lstStyle/>
          <a:p>
            <a:r>
              <a:rPr lang="en-GB" dirty="0"/>
              <a:t>Koncentrationer av växthusgaser: CO2 Fullständiga poster</a:t>
            </a:r>
          </a:p>
        </p:txBody>
      </p:sp>
      <p:sp>
        <p:nvSpPr>
          <p:cNvPr id="3" name="Segnaposto numero diapositiva 2">
            <a:extLst>
              <a:ext uri="{FF2B5EF4-FFF2-40B4-BE49-F238E27FC236}">
                <a16:creationId xmlns:a16="http://schemas.microsoft.com/office/drawing/2014/main" id="{AA39B3B6-BD9D-4609-A603-59955D3DBA29}"/>
              </a:ext>
            </a:extLst>
          </p:cNvPr>
          <p:cNvSpPr>
            <a:spLocks noGrp="1"/>
          </p:cNvSpPr>
          <p:nvPr>
            <p:ph type="sldNum" sz="quarter" idx="12"/>
          </p:nvPr>
        </p:nvSpPr>
        <p:spPr>
          <a:xfrm>
            <a:off x="10896600" y="6356350"/>
            <a:ext cx="457200" cy="365125"/>
          </a:xfrm>
        </p:spPr>
        <p:txBody>
          <a:bodyPr/>
          <a:lstStyle/>
          <a:p>
            <a:fld id="{928F1B6E-29C0-4F32-8139-A0C6EF1962A3}" type="slidenum">
              <a:rPr lang="de-DE" smtClean="0"/>
              <a:t>8</a:t>
            </a:fld>
            <a:endParaRPr lang="de-DE"/>
          </a:p>
        </p:txBody>
      </p:sp>
      <p:pic>
        <p:nvPicPr>
          <p:cNvPr id="4" name="Immagine 3">
            <a:extLst>
              <a:ext uri="{FF2B5EF4-FFF2-40B4-BE49-F238E27FC236}">
                <a16:creationId xmlns:a16="http://schemas.microsoft.com/office/drawing/2014/main" id="{7895D95A-80AA-EE09-B2B4-32A752FEB6F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79650" y="1226344"/>
            <a:ext cx="7632700" cy="5724525"/>
          </a:xfrm>
          <a:prstGeom prst="rect">
            <a:avLst/>
          </a:prstGeom>
        </p:spPr>
      </p:pic>
    </p:spTree>
    <p:extLst>
      <p:ext uri="{BB962C8B-B14F-4D97-AF65-F5344CB8AC3E}">
        <p14:creationId xmlns:p14="http://schemas.microsoft.com/office/powerpoint/2010/main" val="2934875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Koncentrationer av växthusgaser: CH</a:t>
            </a:r>
            <a:r>
              <a:rPr lang="en-GB" baseline="-25000" dirty="0"/>
              <a:t>4</a:t>
            </a:r>
          </a:p>
        </p:txBody>
      </p:sp>
      <p:sp>
        <p:nvSpPr>
          <p:cNvPr id="4" name="Segnaposto numero diapositiva 3"/>
          <p:cNvSpPr>
            <a:spLocks noGrp="1"/>
          </p:cNvSpPr>
          <p:nvPr>
            <p:ph type="sldNum" sz="quarter" idx="10"/>
          </p:nvPr>
        </p:nvSpPr>
        <p:spPr/>
        <p:txBody>
          <a:bodyPr/>
          <a:lstStyle/>
          <a:p>
            <a:fld id="{928F1B6E-29C0-4F32-8139-A0C6EF1962A3}" type="slidenum">
              <a:rPr lang="de-DE" smtClean="0"/>
              <a:t>9</a:t>
            </a:fld>
            <a:endParaRPr lang="de-DE"/>
          </a:p>
        </p:txBody>
      </p:sp>
      <p:pic>
        <p:nvPicPr>
          <p:cNvPr id="5" name="Immagine 4">
            <a:extLst>
              <a:ext uri="{FF2B5EF4-FFF2-40B4-BE49-F238E27FC236}">
                <a16:creationId xmlns:a16="http://schemas.microsoft.com/office/drawing/2014/main" id="{A048D9C9-3DBE-3A00-3954-9AB835D1F979}"/>
              </a:ext>
            </a:extLst>
          </p:cNvPr>
          <p:cNvPicPr>
            <a:picLocks noChangeAspect="1"/>
          </p:cNvPicPr>
          <p:nvPr/>
        </p:nvPicPr>
        <p:blipFill>
          <a:blip r:embed="rId2"/>
          <a:stretch>
            <a:fillRect/>
          </a:stretch>
        </p:blipFill>
        <p:spPr>
          <a:xfrm>
            <a:off x="2730500" y="1408114"/>
            <a:ext cx="6731000" cy="5048250"/>
          </a:xfrm>
          <a:prstGeom prst="rect">
            <a:avLst/>
          </a:prstGeom>
        </p:spPr>
      </p:pic>
      <p:sp>
        <p:nvSpPr>
          <p:cNvPr id="12" name="CasellaDiTesto 11">
            <a:extLst>
              <a:ext uri="{FF2B5EF4-FFF2-40B4-BE49-F238E27FC236}">
                <a16:creationId xmlns:a16="http://schemas.microsoft.com/office/drawing/2014/main" id="{EB858981-FE41-6DE0-748A-74EF39E81B51}"/>
              </a:ext>
            </a:extLst>
          </p:cNvPr>
          <p:cNvSpPr txBox="1"/>
          <p:nvPr/>
        </p:nvSpPr>
        <p:spPr>
          <a:xfrm>
            <a:off x="1524000" y="1258602"/>
            <a:ext cx="9144000" cy="338554"/>
          </a:xfrm>
          <a:prstGeom prst="rect">
            <a:avLst/>
          </a:prstGeom>
          <a:noFill/>
        </p:spPr>
        <p:txBody>
          <a:bodyPr wrap="square">
            <a:spAutoFit/>
          </a:bodyPr>
          <a:lstStyle/>
          <a:p>
            <a:r>
              <a:rPr lang="en-GB" sz="1600" dirty="0"/>
              <a:t>CH</a:t>
            </a:r>
            <a:r>
              <a:rPr lang="en-GB" sz="1600" baseline="-25000" dirty="0"/>
              <a:t>4</a:t>
            </a:r>
            <a:r>
              <a:rPr lang="en-GB" sz="1600" dirty="0"/>
              <a:t> 100-årig global uppvärmningspotential (CO</a:t>
            </a:r>
            <a:r>
              <a:rPr lang="en-GB" sz="1600" baseline="-25000" dirty="0"/>
              <a:t>2</a:t>
            </a:r>
            <a:r>
              <a:rPr lang="en-GB" sz="1600" b="1" dirty="0"/>
              <a:t> =1): 25</a:t>
            </a:r>
          </a:p>
        </p:txBody>
      </p:sp>
    </p:spTree>
    <p:extLst>
      <p:ext uri="{BB962C8B-B14F-4D97-AF65-F5344CB8AC3E}">
        <p14:creationId xmlns:p14="http://schemas.microsoft.com/office/powerpoint/2010/main" val="496934593"/>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1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C608BE-F422-453E-9972-7DAFCB343247}"/>
</file>

<file path=customXml/itemProps2.xml><?xml version="1.0" encoding="utf-8"?>
<ds:datastoreItem xmlns:ds="http://schemas.openxmlformats.org/officeDocument/2006/customXml" ds:itemID="{D0B018ED-223A-4956-AE2E-445EF110A0A3}"/>
</file>

<file path=docProps/app.xml><?xml version="1.0" encoding="utf-8"?>
<Properties xmlns="http://schemas.openxmlformats.org/officeDocument/2006/extended-properties" xmlns:vt="http://schemas.openxmlformats.org/officeDocument/2006/docPropsVTypes">
  <Template/>
  <TotalTime>915</TotalTime>
  <Words>6974</Words>
  <Application>Microsoft Office PowerPoint</Application>
  <PresentationFormat>Widescreen</PresentationFormat>
  <Paragraphs>530</Paragraphs>
  <Slides>75</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75</vt:i4>
      </vt:variant>
    </vt:vector>
  </HeadingPairs>
  <TitlesOfParts>
    <vt:vector size="86" baseType="lpstr">
      <vt:lpstr>Arial</vt:lpstr>
      <vt:lpstr>Calibri</vt:lpstr>
      <vt:lpstr>Calibri Light</vt:lpstr>
      <vt:lpstr>Cambria Math</vt:lpstr>
      <vt:lpstr>MinionPro-Regular</vt:lpstr>
      <vt:lpstr>Public Sans</vt:lpstr>
      <vt:lpstr>Söhne</vt:lpstr>
      <vt:lpstr>Symbol</vt:lpstr>
      <vt:lpstr>Wingdings</vt:lpstr>
      <vt:lpstr>Tema1</vt:lpstr>
      <vt:lpstr>1_Benutzerdefiniertes Design</vt:lpstr>
      <vt:lpstr>PowerPoint Presentation</vt:lpstr>
      <vt:lpstr>Kurs: HEI-A1 Modul: Hållbart jordbruk, förvaltning av naturresurser och klimatåtgärder Ämne: Förnyelsebar energi och dess tillämpning som grön energikälla inom jordbruket</vt:lpstr>
      <vt:lpstr>Sammanfattning</vt:lpstr>
      <vt:lpstr>Förändringar i BNP och efterfrågan på energi 2000-2014</vt:lpstr>
      <vt:lpstr>Konsumtion i världen</vt:lpstr>
      <vt:lpstr>Energibehov &amp; ökning av antropogena koncentrationer av växthusgaser</vt:lpstr>
      <vt:lpstr>Koncentrationer av växthusgaser: CO2</vt:lpstr>
      <vt:lpstr>Koncentrationer av växthusgaser: CO2 Fullständiga poster</vt:lpstr>
      <vt:lpstr>Koncentrationer av växthusgaser: CH4</vt:lpstr>
      <vt:lpstr>Koncentrationer av växthusgaser: N O2</vt:lpstr>
      <vt:lpstr>Koncentrationer av växthusgaser: SF6</vt:lpstr>
      <vt:lpstr>Hur växthusgaser leder till global uppvärmning</vt:lpstr>
      <vt:lpstr>Minskade utsläpp av växthusgaser</vt:lpstr>
      <vt:lpstr>10 riktlinjer för en säker energiomställning</vt:lpstr>
      <vt:lpstr>Inte en helt ny fråga...</vt:lpstr>
      <vt:lpstr>PowerPoint Presentation</vt:lpstr>
      <vt:lpstr>Global uppvärmning: Första gången observerad och uppmätt</vt:lpstr>
      <vt:lpstr>Energieffektivitet</vt:lpstr>
      <vt:lpstr>Minskade utsläpp av växthusgaser</vt:lpstr>
      <vt:lpstr>Solenergi</vt:lpstr>
      <vt:lpstr>Solstrålning</vt:lpstr>
      <vt:lpstr>Solvärmeenergi</vt:lpstr>
      <vt:lpstr>Inhemskt solvärmesystem</vt:lpstr>
      <vt:lpstr>Solcellssystem för hushållsbruk</vt:lpstr>
      <vt:lpstr>Fotovoltaik</vt:lpstr>
      <vt:lpstr>Fotovoltaik: för- och nackdelar</vt:lpstr>
      <vt:lpstr>Modellering av principen för drift av solceller: analogi av processen</vt:lpstr>
      <vt:lpstr>Kisel och PV-effekten</vt:lpstr>
      <vt:lpstr>Klassificering av PV-teknik</vt:lpstr>
      <vt:lpstr>Hur snabbt försämras solpaneler?</vt:lpstr>
      <vt:lpstr>Celler och PV-paneler</vt:lpstr>
      <vt:lpstr>Anslutning till elnätet: växelriktare</vt:lpstr>
      <vt:lpstr>Elektriska vågformer</vt:lpstr>
      <vt:lpstr>Nätanslutna system</vt:lpstr>
      <vt:lpstr>Nätanslutna system: nettomätning</vt:lpstr>
      <vt:lpstr>Fristående system</vt:lpstr>
      <vt:lpstr>Koncentratorer för solspårning</vt:lpstr>
      <vt:lpstr>Koncentratorer för solspårning</vt:lpstr>
      <vt:lpstr>Koncentratorer för solspårning</vt:lpstr>
      <vt:lpstr>Vindenergi</vt:lpstr>
      <vt:lpstr>Grundläggande atmosfäriska begrepp:  var kommer vindarna ifrån?</vt:lpstr>
      <vt:lpstr>Vindresurs: vindskjuvning / gränsskikt</vt:lpstr>
      <vt:lpstr>Anemometrar</vt:lpstr>
      <vt:lpstr>Mast: exempel</vt:lpstr>
      <vt:lpstr>Kampanjer för vindmätning</vt:lpstr>
      <vt:lpstr>Kampanjer för vindmätning</vt:lpstr>
      <vt:lpstr>Vindens kraft</vt:lpstr>
      <vt:lpstr>Betz elementära momentumteori</vt:lpstr>
      <vt:lpstr>Vindgeneratorer: klassificering</vt:lpstr>
      <vt:lpstr>Vindkraftverk med vertikal axel</vt:lpstr>
      <vt:lpstr>Vindkraftverk med horisontell axel</vt:lpstr>
      <vt:lpstr>Motvind eller medvind</vt:lpstr>
      <vt:lpstr>Effektkurva</vt:lpstr>
      <vt:lpstr>PowerPoint Presentation</vt:lpstr>
      <vt:lpstr>Kapacitetsfaktor CF</vt:lpstr>
      <vt:lpstr>Ekvivalenta timmar med full belastning</vt:lpstr>
      <vt:lpstr>Utveckling av vindkraftsprojekt: från val av plats till driftsättning</vt:lpstr>
      <vt:lpstr>Småskalig vindkraftsproduktion för landsbygdsområden</vt:lpstr>
      <vt:lpstr>Biomassa</vt:lpstr>
      <vt:lpstr>Flera källor till biomassa</vt:lpstr>
      <vt:lpstr>Biomassa: CO2 "neutral"</vt:lpstr>
      <vt:lpstr>Översikt över bioenergiförädlingsvägar</vt:lpstr>
      <vt:lpstr>Jordbruk 4.0</vt:lpstr>
      <vt:lpstr>Lagring av energi</vt:lpstr>
      <vt:lpstr>De viktigaste typerna av energilagring </vt:lpstr>
      <vt:lpstr>Pumpad vattenlagring</vt:lpstr>
      <vt:lpstr>Konceptet med Agri-Photovoltaics (APV)</vt:lpstr>
      <vt:lpstr>Agri-Photovoltaics: en Win-Win-lösning</vt:lpstr>
      <vt:lpstr>Agri-Photovoltaics: en Win-Win-lösning</vt:lpstr>
      <vt:lpstr>Agri-Photovoltaics: en Win-Win-lösning</vt:lpstr>
      <vt:lpstr>Mikro- och pico-vattenkraft</vt:lpstr>
      <vt:lpstr>Utanför elnätet</vt:lpstr>
      <vt:lpstr>Off-grid-lösningar: användningsområden </vt:lpstr>
      <vt:lpstr>Slutsatser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keywords>, docId:0FB5636177916DAA45E17BECAADCCC32</cp:keywords>
  <cp:lastModifiedBy>Julia B. C. Moreira</cp:lastModifiedBy>
  <cp:revision>64</cp:revision>
  <dcterms:created xsi:type="dcterms:W3CDTF">2022-08-02T09:54:50Z</dcterms:created>
  <dcterms:modified xsi:type="dcterms:W3CDTF">2024-05-13T08:40:15Z</dcterms:modified>
</cp:coreProperties>
</file>