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33"/>
  </p:notesMasterIdLst>
  <p:sldIdLst>
    <p:sldId id="265" r:id="rId2"/>
    <p:sldId id="256" r:id="rId3"/>
    <p:sldId id="260" r:id="rId4"/>
    <p:sldId id="277" r:id="rId5"/>
    <p:sldId id="269" r:id="rId6"/>
    <p:sldId id="267" r:id="rId7"/>
    <p:sldId id="278" r:id="rId8"/>
    <p:sldId id="268" r:id="rId9"/>
    <p:sldId id="263" r:id="rId10"/>
    <p:sldId id="261" r:id="rId11"/>
    <p:sldId id="271" r:id="rId12"/>
    <p:sldId id="270" r:id="rId13"/>
    <p:sldId id="272" r:id="rId14"/>
    <p:sldId id="279" r:id="rId15"/>
    <p:sldId id="281" r:id="rId16"/>
    <p:sldId id="290" r:id="rId17"/>
    <p:sldId id="291" r:id="rId18"/>
    <p:sldId id="297" r:id="rId19"/>
    <p:sldId id="292" r:id="rId20"/>
    <p:sldId id="293" r:id="rId21"/>
    <p:sldId id="282" r:id="rId22"/>
    <p:sldId id="294" r:id="rId23"/>
    <p:sldId id="295" r:id="rId24"/>
    <p:sldId id="296" r:id="rId25"/>
    <p:sldId id="283" r:id="rId26"/>
    <p:sldId id="298" r:id="rId27"/>
    <p:sldId id="284" r:id="rId28"/>
    <p:sldId id="286" r:id="rId29"/>
    <p:sldId id="287" r:id="rId30"/>
    <p:sldId id="280" r:id="rId31"/>
    <p:sldId id="26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97D2C-9801-48F4-9ADE-E3B458E9ED7B}" v="14" dt="2024-04-26T17:30:55.223"/>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59" d="100"/>
          <a:sy n="59" d="100"/>
        </p:scale>
        <p:origin x="8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29/04/2024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Klicka för att ändra de olika delarna av texten i schemat</a:t>
            </a:r>
          </a:p>
          <a:p>
            <a:pPr lvl="1"/>
            <a:r>
              <a:rPr lang="it-IT"/>
              <a:t>Andra livello</a:t>
            </a:r>
          </a:p>
          <a:p>
            <a:pPr lvl="2"/>
            <a:r>
              <a:rPr lang="it-IT"/>
              <a:t>Terzo livello</a:t>
            </a:r>
          </a:p>
          <a:p>
            <a:pPr lvl="3"/>
            <a:r>
              <a:rPr lang="it-IT"/>
              <a:t>Kvarto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Klicka för att ändra titelstilen för schemat</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Klicka för att ändra de olika delarna av texten i schemat</a:t>
            </a:r>
          </a:p>
          <a:p>
            <a:pPr lvl="1"/>
            <a:r>
              <a:rPr lang="it-IT"/>
              <a:t>Andra livello</a:t>
            </a:r>
          </a:p>
          <a:p>
            <a:pPr lvl="2"/>
            <a:r>
              <a:rPr lang="it-IT"/>
              <a:t>Terzo livello</a:t>
            </a:r>
          </a:p>
          <a:p>
            <a:pPr lvl="3"/>
            <a:r>
              <a:rPr lang="it-IT"/>
              <a:t>Kvarto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a:t>
            </a:r>
            <a:r>
              <a:rPr lang="en-US" dirty="0"/>
              <a:t>: XXXXXXX / </a:t>
            </a:r>
            <a:r>
              <a:rPr lang="en-US" b="1" dirty="0"/>
              <a:t>Lärandeenhet</a:t>
            </a:r>
            <a:r>
              <a:rPr lang="en-US" dirty="0"/>
              <a:t>: YYYYYYY / </a:t>
            </a:r>
            <a:r>
              <a:rPr lang="en-US" b="1" dirty="0"/>
              <a:t>Del-</a:t>
            </a:r>
            <a:r>
              <a:rPr lang="en-US" b="1" dirty="0" err="1"/>
              <a:t>ämne</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1A075-D65B-516B-8746-72C3925B8A47}"/>
              </a:ext>
            </a:extLst>
          </p:cNvPr>
          <p:cNvSpPr>
            <a:spLocks noGrp="1"/>
          </p:cNvSpPr>
          <p:nvPr>
            <p:ph type="title"/>
          </p:nvPr>
        </p:nvSpPr>
        <p:spPr>
          <a:xfrm>
            <a:off x="710458" y="1157680"/>
            <a:ext cx="10056812" cy="939567"/>
          </a:xfrm>
        </p:spPr>
        <p:txBody>
          <a:bodyPr>
            <a:normAutofit/>
          </a:bodyPr>
          <a:lstStyle/>
          <a:p>
            <a:pPr algn="just"/>
            <a:r>
              <a:rPr lang="en-US" sz="2800" dirty="0"/>
              <a:t>Klimatmodeller och prediktiva verktyg: Introduktion till klimatmodeller och deras roll i förståelsen av klimatförändringarna</a:t>
            </a:r>
            <a:endParaRPr lang="it-IT" sz="2800" dirty="0">
              <a:solidFill>
                <a:srgbClr val="94C020"/>
              </a:solidFill>
            </a:endParaRPr>
          </a:p>
        </p:txBody>
      </p:sp>
      <p:sp>
        <p:nvSpPr>
          <p:cNvPr id="4" name="Segnaposto piè di pagina 3">
            <a:extLst>
              <a:ext uri="{FF2B5EF4-FFF2-40B4-BE49-F238E27FC236}">
                <a16:creationId xmlns:a16="http://schemas.microsoft.com/office/drawing/2014/main" id="{4AB139E5-6432-20E2-BE0B-711445D3CD74}"/>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tângulo 8">
            <a:extLst>
              <a:ext uri="{FF2B5EF4-FFF2-40B4-BE49-F238E27FC236}">
                <a16:creationId xmlns:a16="http://schemas.microsoft.com/office/drawing/2014/main" id="{6FE94015-14CE-4960-972D-BDD70EACF1D2}"/>
              </a:ext>
            </a:extLst>
          </p:cNvPr>
          <p:cNvSpPr/>
          <p:nvPr/>
        </p:nvSpPr>
        <p:spPr>
          <a:xfrm>
            <a:off x="710458" y="2220877"/>
            <a:ext cx="1663626" cy="379710"/>
          </a:xfrm>
          <a:prstGeom prst="rect">
            <a:avLst/>
          </a:prstGeom>
        </p:spPr>
        <p:txBody>
          <a:bodyPr wrap="square">
            <a:spAutoFit/>
          </a:bodyPr>
          <a:lstStyle/>
          <a:p>
            <a:r>
              <a:rPr lang="pt-PT" b="1" dirty="0" err="1">
                <a:solidFill>
                  <a:schemeClr val="accent6"/>
                </a:solidFill>
              </a:rPr>
              <a:t>Klimatmodeller</a:t>
            </a:r>
            <a:endParaRPr lang="pt-PT" b="1" dirty="0">
              <a:solidFill>
                <a:schemeClr val="accent6"/>
              </a:solidFill>
            </a:endParaRPr>
          </a:p>
        </p:txBody>
      </p:sp>
      <p:sp>
        <p:nvSpPr>
          <p:cNvPr id="11" name="Retângulo 10">
            <a:extLst>
              <a:ext uri="{FF2B5EF4-FFF2-40B4-BE49-F238E27FC236}">
                <a16:creationId xmlns:a16="http://schemas.microsoft.com/office/drawing/2014/main" id="{445BFFC1-4ABE-4741-9BD4-3B7AA4175B0C}"/>
              </a:ext>
            </a:extLst>
          </p:cNvPr>
          <p:cNvSpPr/>
          <p:nvPr/>
        </p:nvSpPr>
        <p:spPr>
          <a:xfrm>
            <a:off x="645951" y="2724217"/>
            <a:ext cx="10570129" cy="313932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dirty="0">
                <a:solidFill>
                  <a:schemeClr val="accent6"/>
                </a:solidFill>
              </a:rPr>
              <a:t>Klimatmodeller </a:t>
            </a:r>
            <a:r>
              <a:rPr lang="en-US" dirty="0"/>
              <a:t>är system av differentialekvationer som bygger på grundläggande lagar inom fysik, vätskerörelse och kemi. </a:t>
            </a:r>
          </a:p>
          <a:p>
            <a:pPr marL="285750" indent="-285750" algn="just">
              <a:buClr>
                <a:schemeClr val="accent6"/>
              </a:buClr>
              <a:buFont typeface="Arial" panose="020B0604020202020204" pitchFamily="34" charset="0"/>
              <a:buChar char="•"/>
            </a:pPr>
            <a:r>
              <a:rPr lang="en-US" dirty="0">
                <a:solidFill>
                  <a:schemeClr val="accent6"/>
                </a:solidFill>
              </a:rPr>
              <a:t>Klimatmodeller </a:t>
            </a:r>
            <a:r>
              <a:rPr lang="en-US" dirty="0"/>
              <a:t>är matematiska representationer av klimatsystemet som uttrycks i form av datorkoder och körs på kraftfulla datorer.</a:t>
            </a:r>
          </a:p>
          <a:p>
            <a:pPr marL="285750" indent="-285750" algn="just">
              <a:buClr>
                <a:schemeClr val="accent6"/>
              </a:buClr>
              <a:buFont typeface="Arial" panose="020B0604020202020204" pitchFamily="34" charset="0"/>
              <a:buChar char="•"/>
            </a:pPr>
            <a:r>
              <a:rPr lang="en-US" dirty="0"/>
              <a:t>En </a:t>
            </a:r>
            <a:r>
              <a:rPr lang="en-US" dirty="0">
                <a:solidFill>
                  <a:schemeClr val="accent6"/>
                </a:solidFill>
              </a:rPr>
              <a:t>källa till tilltro till modeller är det </a:t>
            </a:r>
            <a:r>
              <a:rPr lang="en-US" dirty="0"/>
              <a:t>faktum att modellernas grundprinciper bygger på etablerade fysikaliska lagar, t.ex. bevarandet av massa, energi och rörelsemängdsmoment, tillsammans med en mängd observationer.</a:t>
            </a:r>
          </a:p>
          <a:p>
            <a:pPr marL="285750" indent="-285750" algn="just">
              <a:buClr>
                <a:schemeClr val="accent6"/>
              </a:buClr>
              <a:buFont typeface="Arial" panose="020B0604020202020204" pitchFamily="34" charset="0"/>
              <a:buChar char="•"/>
            </a:pPr>
            <a:r>
              <a:rPr lang="en-US" dirty="0"/>
              <a:t>En andra </a:t>
            </a:r>
            <a:r>
              <a:rPr lang="en-US" dirty="0">
                <a:solidFill>
                  <a:schemeClr val="accent6"/>
                </a:solidFill>
              </a:rPr>
              <a:t>källa till förtroende </a:t>
            </a:r>
            <a:r>
              <a:rPr lang="en-US" dirty="0"/>
              <a:t>kommer från modellernas förmåga att simulera viktiga aspekter av det nuvarande klimatet.</a:t>
            </a:r>
          </a:p>
          <a:p>
            <a:pPr marL="285750" indent="-285750" algn="just">
              <a:buClr>
                <a:schemeClr val="accent6"/>
              </a:buClr>
              <a:buFont typeface="Arial" panose="020B0604020202020204" pitchFamily="34" charset="0"/>
              <a:buChar char="•"/>
            </a:pPr>
            <a:r>
              <a:rPr lang="en-US" dirty="0">
                <a:solidFill>
                  <a:schemeClr val="accent6"/>
                </a:solidFill>
              </a:rPr>
              <a:t>Modeller utvärderas rutinmässigt och i stor utsträckning genom att </a:t>
            </a:r>
            <a:r>
              <a:rPr lang="en-US" dirty="0"/>
              <a:t>jämföra deras simuleringar med observationer av atmosfären, havet, kryosfären och landytan.</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076BC40-B181-C45B-69D5-05A5C3ACE9C5}"/>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10" name="Imagem 9">
            <a:extLst>
              <a:ext uri="{FF2B5EF4-FFF2-40B4-BE49-F238E27FC236}">
                <a16:creationId xmlns:a16="http://schemas.microsoft.com/office/drawing/2014/main" id="{D150BC7D-CD41-434B-A549-53EDAE96616E}"/>
              </a:ext>
            </a:extLst>
          </p:cNvPr>
          <p:cNvPicPr>
            <a:picLocks noChangeAspect="1"/>
          </p:cNvPicPr>
          <p:nvPr/>
        </p:nvPicPr>
        <p:blipFill>
          <a:blip r:embed="rId2"/>
          <a:stretch>
            <a:fillRect/>
          </a:stretch>
        </p:blipFill>
        <p:spPr>
          <a:xfrm>
            <a:off x="1490937" y="1777216"/>
            <a:ext cx="5440276" cy="3585916"/>
          </a:xfrm>
          <a:prstGeom prst="rect">
            <a:avLst/>
          </a:prstGeom>
        </p:spPr>
      </p:pic>
      <p:sp>
        <p:nvSpPr>
          <p:cNvPr id="11" name="Retângulo 10">
            <a:extLst>
              <a:ext uri="{FF2B5EF4-FFF2-40B4-BE49-F238E27FC236}">
                <a16:creationId xmlns:a16="http://schemas.microsoft.com/office/drawing/2014/main" id="{D9E8A881-C7D9-40C8-8F51-F141A034E0C0}"/>
              </a:ext>
            </a:extLst>
          </p:cNvPr>
          <p:cNvSpPr/>
          <p:nvPr/>
        </p:nvSpPr>
        <p:spPr>
          <a:xfrm>
            <a:off x="1490937" y="5505998"/>
            <a:ext cx="3974678" cy="369332"/>
          </a:xfrm>
          <a:prstGeom prst="rect">
            <a:avLst/>
          </a:prstGeom>
        </p:spPr>
        <p:txBody>
          <a:bodyPr wrap="none">
            <a:spAutoFit/>
          </a:bodyPr>
          <a:lstStyle/>
          <a:p>
            <a:r>
              <a:rPr lang="en-US" dirty="0"/>
              <a:t>Schematisk bild av global atmosfärisk modell</a:t>
            </a:r>
            <a:endParaRPr lang="pt-PT" dirty="0"/>
          </a:p>
        </p:txBody>
      </p:sp>
      <p:sp>
        <p:nvSpPr>
          <p:cNvPr id="12" name="Retângulo 11">
            <a:extLst>
              <a:ext uri="{FF2B5EF4-FFF2-40B4-BE49-F238E27FC236}">
                <a16:creationId xmlns:a16="http://schemas.microsoft.com/office/drawing/2014/main" id="{4B0B6D75-C23D-44CE-A3DA-1532B4924081}"/>
              </a:ext>
            </a:extLst>
          </p:cNvPr>
          <p:cNvSpPr/>
          <p:nvPr/>
        </p:nvSpPr>
        <p:spPr>
          <a:xfrm>
            <a:off x="6931213" y="1413670"/>
            <a:ext cx="3898478" cy="4609211"/>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Vanligtvis består modellerna av att överlappa ett 3d-rutnät över det utvalda området som kan omfatta hela planeten, tillämpa ekvationerna och observera och utvärdera resultaten. </a:t>
            </a:r>
          </a:p>
          <a:p>
            <a:pPr marL="285750" indent="-285750" algn="just">
              <a:lnSpc>
                <a:spcPct val="150000"/>
              </a:lnSpc>
              <a:buClr>
                <a:schemeClr val="accent6"/>
              </a:buClr>
              <a:buFont typeface="Arial" panose="020B0604020202020204" pitchFamily="34" charset="0"/>
              <a:buChar char="•"/>
            </a:pPr>
            <a:r>
              <a:rPr lang="en-US" sz="1600" dirty="0"/>
              <a:t>Atmosfäriska modeller baseras på data som erhållits under minst 30 år om vindar, temperatur, strålning, relativ luftfuktighet och ythydrologi och beräknar ekvationerna med hjälp av denna information inom varje rutnät och utvärderar interaktioner med närliggande punkter för att producera ett koncept för det tidigare klimatet och föreslå framtida klimat.</a:t>
            </a:r>
            <a:endParaRPr lang="pt-PT" sz="1600" dirty="0"/>
          </a:p>
        </p:txBody>
      </p:sp>
      <p:sp>
        <p:nvSpPr>
          <p:cNvPr id="14" name="Retângulo 13">
            <a:extLst>
              <a:ext uri="{FF2B5EF4-FFF2-40B4-BE49-F238E27FC236}">
                <a16:creationId xmlns:a16="http://schemas.microsoft.com/office/drawing/2014/main" id="{716BF5D4-F99F-4318-9B3A-88C73D86C2F1}"/>
              </a:ext>
            </a:extLst>
          </p:cNvPr>
          <p:cNvSpPr/>
          <p:nvPr/>
        </p:nvSpPr>
        <p:spPr>
          <a:xfrm>
            <a:off x="1171721" y="1044338"/>
            <a:ext cx="1660904" cy="369332"/>
          </a:xfrm>
          <a:prstGeom prst="rect">
            <a:avLst/>
          </a:prstGeom>
        </p:spPr>
        <p:txBody>
          <a:bodyPr wrap="none">
            <a:spAutoFit/>
          </a:bodyPr>
          <a:lstStyle/>
          <a:p>
            <a:pPr lvl="0"/>
            <a:r>
              <a:rPr lang="pt-PT" b="1" dirty="0" err="1">
                <a:solidFill>
                  <a:srgbClr val="70AD47"/>
                </a:solidFill>
              </a:rPr>
              <a:t>Klimatmodeller</a:t>
            </a:r>
            <a:endParaRPr lang="pt-PT" b="1" dirty="0">
              <a:solidFill>
                <a:srgbClr val="70AD47"/>
              </a:solidFill>
            </a:endParaRPr>
          </a:p>
        </p:txBody>
      </p:sp>
    </p:spTree>
    <p:extLst>
      <p:ext uri="{BB962C8B-B14F-4D97-AF65-F5344CB8AC3E}">
        <p14:creationId xmlns:p14="http://schemas.microsoft.com/office/powerpoint/2010/main" val="126965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3A73C0FA-5528-4E23-A54F-C1A9294981FC}"/>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12</a:t>
            </a:fld>
            <a:endParaRPr lang="en-US" dirty="0"/>
          </a:p>
        </p:txBody>
      </p:sp>
      <p:sp>
        <p:nvSpPr>
          <p:cNvPr id="2" name="Retângulo 1">
            <a:extLst>
              <a:ext uri="{FF2B5EF4-FFF2-40B4-BE49-F238E27FC236}">
                <a16:creationId xmlns:a16="http://schemas.microsoft.com/office/drawing/2014/main" id="{7E82EF6D-1F3B-4CB4-8624-58D969C2497B}"/>
              </a:ext>
            </a:extLst>
          </p:cNvPr>
          <p:cNvSpPr/>
          <p:nvPr/>
        </p:nvSpPr>
        <p:spPr>
          <a:xfrm>
            <a:off x="1148593" y="971597"/>
            <a:ext cx="1909690" cy="369332"/>
          </a:xfrm>
          <a:prstGeom prst="rect">
            <a:avLst/>
          </a:prstGeom>
        </p:spPr>
        <p:txBody>
          <a:bodyPr wrap="none">
            <a:spAutoFit/>
          </a:bodyPr>
          <a:lstStyle/>
          <a:p>
            <a:r>
              <a:rPr lang="pt-PT" b="1" dirty="0">
                <a:solidFill>
                  <a:schemeClr val="accent6"/>
                </a:solidFill>
              </a:rPr>
              <a:t>Prediktiva verktyg</a:t>
            </a:r>
          </a:p>
        </p:txBody>
      </p:sp>
      <p:sp>
        <p:nvSpPr>
          <p:cNvPr id="4" name="Retângulo 3">
            <a:extLst>
              <a:ext uri="{FF2B5EF4-FFF2-40B4-BE49-F238E27FC236}">
                <a16:creationId xmlns:a16="http://schemas.microsoft.com/office/drawing/2014/main" id="{4001187A-A648-49BB-891D-D25CED01B2D4}"/>
              </a:ext>
            </a:extLst>
          </p:cNvPr>
          <p:cNvSpPr/>
          <p:nvPr/>
        </p:nvSpPr>
        <p:spPr>
          <a:xfrm>
            <a:off x="598414" y="1478211"/>
            <a:ext cx="6196669" cy="4486100"/>
          </a:xfrm>
          <a:prstGeom prst="rect">
            <a:avLst/>
          </a:prstGeom>
        </p:spPr>
        <p:txBody>
          <a:bodyPr wrap="square">
            <a:spAutoFit/>
          </a:bodyPr>
          <a:lstStyle/>
          <a:p>
            <a:pPr>
              <a:lnSpc>
                <a:spcPct val="150000"/>
              </a:lnSpc>
              <a:buClr>
                <a:schemeClr val="accent6"/>
              </a:buClr>
            </a:pPr>
            <a:r>
              <a:rPr lang="en-US" sz="1600" dirty="0"/>
              <a:t>Exempel på prediktiva verktyg: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Instrumentpanel för klimatrisker:</a:t>
            </a:r>
            <a:r>
              <a:rPr lang="en-US" sz="1600" dirty="0"/>
              <a:t> Med instrumentpanelen för klimatrisker (BETA) kan du utforska framtida effekter av klimatförändringar när världen blir varmare.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Climate Action Tracker: </a:t>
            </a:r>
            <a:r>
              <a:rPr lang="en-US" sz="1600" dirty="0"/>
              <a:t>Climate Action Tracker är en oberoende vetenskaplig analys som följer regeringens klimatåtgärder och mäter dem mot det globalt överenskomna målet i Parisavtalet om att "hålla uppvärmningen väl under 2°C och fortsätta ansträngningarna för att begränsa uppvärmningen till 1,5°C". </a:t>
            </a:r>
          </a:p>
          <a:p>
            <a:pPr marL="285750" indent="-285750">
              <a:lnSpc>
                <a:spcPct val="150000"/>
              </a:lnSpc>
              <a:buClr>
                <a:schemeClr val="accent6"/>
              </a:buClr>
              <a:buFont typeface="Arial" panose="020B0604020202020204" pitchFamily="34" charset="0"/>
              <a:buChar char="•"/>
            </a:pPr>
            <a:r>
              <a:rPr lang="en-US" sz="1600" dirty="0">
                <a:solidFill>
                  <a:schemeClr val="accent6"/>
                </a:solidFill>
              </a:rPr>
              <a:t>Utforskare av klimatpåverkan: </a:t>
            </a:r>
            <a:r>
              <a:rPr lang="en-US" sz="1600" dirty="0"/>
              <a:t>Detta verktyg visar hur klimatförändringens effekter kommer att öka över tid i regioner, länder och provinser vid olika uppvärmningsnivåer, med början vid 1,5°C, gränsen i Parisavtalet. Det ger också tillgång till underliggande data. </a:t>
            </a:r>
          </a:p>
        </p:txBody>
      </p:sp>
      <p:pic>
        <p:nvPicPr>
          <p:cNvPr id="7" name="Imagem 6">
            <a:extLst>
              <a:ext uri="{FF2B5EF4-FFF2-40B4-BE49-F238E27FC236}">
                <a16:creationId xmlns:a16="http://schemas.microsoft.com/office/drawing/2014/main" id="{E284EB2B-B6A3-4ADE-8004-E335B4F9996D}"/>
              </a:ext>
            </a:extLst>
          </p:cNvPr>
          <p:cNvPicPr>
            <a:picLocks noChangeAspect="1"/>
          </p:cNvPicPr>
          <p:nvPr/>
        </p:nvPicPr>
        <p:blipFill>
          <a:blip r:embed="rId2"/>
          <a:stretch>
            <a:fillRect/>
          </a:stretch>
        </p:blipFill>
        <p:spPr>
          <a:xfrm>
            <a:off x="7171204" y="1566753"/>
            <a:ext cx="2663908" cy="1512762"/>
          </a:xfrm>
          <a:prstGeom prst="rect">
            <a:avLst/>
          </a:prstGeom>
        </p:spPr>
      </p:pic>
      <p:pic>
        <p:nvPicPr>
          <p:cNvPr id="8" name="Imagem 7">
            <a:extLst>
              <a:ext uri="{FF2B5EF4-FFF2-40B4-BE49-F238E27FC236}">
                <a16:creationId xmlns:a16="http://schemas.microsoft.com/office/drawing/2014/main" id="{882E3D59-5692-43F7-9092-151C75C40BC7}"/>
              </a:ext>
            </a:extLst>
          </p:cNvPr>
          <p:cNvPicPr>
            <a:picLocks noChangeAspect="1"/>
          </p:cNvPicPr>
          <p:nvPr/>
        </p:nvPicPr>
        <p:blipFill>
          <a:blip r:embed="rId3"/>
          <a:stretch>
            <a:fillRect/>
          </a:stretch>
        </p:blipFill>
        <p:spPr>
          <a:xfrm>
            <a:off x="8680342" y="3160553"/>
            <a:ext cx="2673458" cy="1394073"/>
          </a:xfrm>
          <a:prstGeom prst="rect">
            <a:avLst/>
          </a:prstGeom>
        </p:spPr>
      </p:pic>
      <p:pic>
        <p:nvPicPr>
          <p:cNvPr id="9" name="Imagem 8">
            <a:extLst>
              <a:ext uri="{FF2B5EF4-FFF2-40B4-BE49-F238E27FC236}">
                <a16:creationId xmlns:a16="http://schemas.microsoft.com/office/drawing/2014/main" id="{F03C5714-DFB6-4558-9D53-E2321476BABB}"/>
              </a:ext>
            </a:extLst>
          </p:cNvPr>
          <p:cNvPicPr>
            <a:picLocks noChangeAspect="1"/>
          </p:cNvPicPr>
          <p:nvPr/>
        </p:nvPicPr>
        <p:blipFill>
          <a:blip r:embed="rId4"/>
          <a:stretch>
            <a:fillRect/>
          </a:stretch>
        </p:blipFill>
        <p:spPr>
          <a:xfrm>
            <a:off x="7224392" y="4635664"/>
            <a:ext cx="2610720" cy="1421968"/>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F243F8A5-EDB8-4D5B-AA79-8DE358833FAB}"/>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Segnaposto numero diapositiva 3">
            <a:extLst>
              <a:ext uri="{FF2B5EF4-FFF2-40B4-BE49-F238E27FC236}">
                <a16:creationId xmlns:a16="http://schemas.microsoft.com/office/drawing/2014/main" id="{BCDF8C3F-6725-02DC-5B3A-D8DA4D38CBAC}"/>
              </a:ext>
            </a:extLst>
          </p:cNvPr>
          <p:cNvSpPr>
            <a:spLocks noGrp="1"/>
          </p:cNvSpPr>
          <p:nvPr>
            <p:ph type="sldNum" sz="quarter" idx="11"/>
          </p:nvPr>
        </p:nvSpPr>
        <p:spPr/>
        <p:txBody>
          <a:bodyPr/>
          <a:lstStyle/>
          <a:p>
            <a:fld id="{D57F1E4F-1CFF-5643-939E-217C01CDF565}" type="slidenum">
              <a:rPr lang="it-IT" smtClean="0"/>
              <a:t>13</a:t>
            </a:fld>
            <a:endParaRPr lang="it-IT" dirty="0"/>
          </a:p>
        </p:txBody>
      </p:sp>
      <p:sp>
        <p:nvSpPr>
          <p:cNvPr id="2" name="Retângulo 1">
            <a:extLst>
              <a:ext uri="{FF2B5EF4-FFF2-40B4-BE49-F238E27FC236}">
                <a16:creationId xmlns:a16="http://schemas.microsoft.com/office/drawing/2014/main" id="{A5B5E93E-F32B-4F3C-9B36-152EF247AB5D}"/>
              </a:ext>
            </a:extLst>
          </p:cNvPr>
          <p:cNvSpPr/>
          <p:nvPr/>
        </p:nvSpPr>
        <p:spPr>
          <a:xfrm>
            <a:off x="838200" y="1063197"/>
            <a:ext cx="2932598" cy="369332"/>
          </a:xfrm>
          <a:prstGeom prst="rect">
            <a:avLst/>
          </a:prstGeom>
        </p:spPr>
        <p:txBody>
          <a:bodyPr wrap="none">
            <a:spAutoFit/>
          </a:bodyPr>
          <a:lstStyle/>
          <a:p>
            <a:r>
              <a:rPr lang="pt-PT" dirty="0" err="1">
                <a:solidFill>
                  <a:schemeClr val="accent6"/>
                </a:solidFill>
              </a:rPr>
              <a:t>Klimatmodeller </a:t>
            </a:r>
            <a:r>
              <a:rPr lang="pt-PT" dirty="0">
                <a:solidFill>
                  <a:schemeClr val="accent6"/>
                </a:solidFill>
              </a:rPr>
              <a:t>inom </a:t>
            </a:r>
            <a:r>
              <a:rPr lang="pt-PT" dirty="0" err="1">
                <a:solidFill>
                  <a:schemeClr val="accent6"/>
                </a:solidFill>
              </a:rPr>
              <a:t>jordbruket</a:t>
            </a:r>
            <a:endParaRPr lang="pt-PT" dirty="0">
              <a:solidFill>
                <a:schemeClr val="accent6"/>
              </a:solidFill>
            </a:endParaRPr>
          </a:p>
        </p:txBody>
      </p:sp>
      <p:sp>
        <p:nvSpPr>
          <p:cNvPr id="5" name="Retângulo 4">
            <a:extLst>
              <a:ext uri="{FF2B5EF4-FFF2-40B4-BE49-F238E27FC236}">
                <a16:creationId xmlns:a16="http://schemas.microsoft.com/office/drawing/2014/main" id="{642D8552-27F5-40A2-8A64-E43DAF4D3A04}"/>
              </a:ext>
            </a:extLst>
          </p:cNvPr>
          <p:cNvSpPr/>
          <p:nvPr/>
        </p:nvSpPr>
        <p:spPr>
          <a:xfrm>
            <a:off x="947956" y="1499117"/>
            <a:ext cx="4211274" cy="4739759"/>
          </a:xfrm>
          <a:prstGeom prst="rect">
            <a:avLst/>
          </a:prstGeom>
        </p:spPr>
        <p:txBody>
          <a:bodyPr wrap="square">
            <a:spAutoFit/>
          </a:bodyPr>
          <a:lstStyle/>
          <a:p>
            <a:pPr marL="285750" indent="-285750" algn="just">
              <a:spcBef>
                <a:spcPts val="1200"/>
              </a:spcBef>
              <a:buClr>
                <a:schemeClr val="accent6"/>
              </a:buClr>
              <a:buFont typeface="Arial" panose="020B0604020202020204" pitchFamily="34" charset="0"/>
              <a:buChar char="•"/>
            </a:pPr>
            <a:r>
              <a:rPr lang="en-US" sz="1600" dirty="0"/>
              <a:t>Jordbruket är känsligt för vädervariationer, med särskild tonvikt på temperatur och nederbörd. </a:t>
            </a:r>
          </a:p>
          <a:p>
            <a:pPr marL="285750" indent="-285750" algn="just">
              <a:spcBef>
                <a:spcPts val="1200"/>
              </a:spcBef>
              <a:buClr>
                <a:schemeClr val="accent6"/>
              </a:buClr>
              <a:buFont typeface="Arial" panose="020B0604020202020204" pitchFamily="34" charset="0"/>
              <a:buChar char="•"/>
            </a:pPr>
            <a:r>
              <a:rPr lang="en-US" sz="1600" dirty="0"/>
              <a:t>De variationer som observerats i vädret under senare tid tyder på en högre frekvens av extrema händelser med potentiellt skadliga effekter på jordbruket. </a:t>
            </a:r>
          </a:p>
          <a:p>
            <a:pPr marL="285750" indent="-285750" algn="just">
              <a:spcBef>
                <a:spcPts val="1200"/>
              </a:spcBef>
              <a:buClr>
                <a:schemeClr val="accent6"/>
              </a:buClr>
              <a:buFont typeface="Arial" panose="020B0604020202020204" pitchFamily="34" charset="0"/>
              <a:buChar char="•"/>
            </a:pPr>
            <a:r>
              <a:rPr lang="en-US" sz="1600" dirty="0"/>
              <a:t>Modeller baserade på statistik över grödor och klimat eller agroekologiska zonindikatorer som bygger på klimat- och markinformation i kombination med enkla uppskattningar av markens vattenbudget.</a:t>
            </a:r>
          </a:p>
          <a:p>
            <a:pPr marL="285750" indent="-285750" algn="just">
              <a:spcBef>
                <a:spcPts val="1200"/>
              </a:spcBef>
              <a:buClr>
                <a:schemeClr val="accent6"/>
              </a:buClr>
              <a:buFont typeface="Arial" panose="020B0604020202020204" pitchFamily="34" charset="0"/>
              <a:buChar char="•"/>
            </a:pPr>
            <a:r>
              <a:rPr lang="en-US" sz="1600" dirty="0"/>
              <a:t>Dessa metoder är användbara för att bedöma storskaliga trender i förhållandet mellan grödor och klimat, men de kan inte fånga upp icke-linjära reaktioner och tipping-points, och representationen av jordbruksmetoder är begränsad i dessa metoder </a:t>
            </a:r>
            <a:endParaRPr lang="pt-PT" sz="1600" dirty="0"/>
          </a:p>
        </p:txBody>
      </p:sp>
      <p:pic>
        <p:nvPicPr>
          <p:cNvPr id="6" name="Imagem 5">
            <a:extLst>
              <a:ext uri="{FF2B5EF4-FFF2-40B4-BE49-F238E27FC236}">
                <a16:creationId xmlns:a16="http://schemas.microsoft.com/office/drawing/2014/main" id="{E4703C64-F476-4297-A770-B5B80867514E}"/>
              </a:ext>
            </a:extLst>
          </p:cNvPr>
          <p:cNvPicPr>
            <a:picLocks noChangeAspect="1"/>
          </p:cNvPicPr>
          <p:nvPr/>
        </p:nvPicPr>
        <p:blipFill>
          <a:blip r:embed="rId2"/>
          <a:stretch>
            <a:fillRect/>
          </a:stretch>
        </p:blipFill>
        <p:spPr>
          <a:xfrm>
            <a:off x="5594362" y="1561335"/>
            <a:ext cx="5649682" cy="2750606"/>
          </a:xfrm>
          <a:prstGeom prst="rect">
            <a:avLst/>
          </a:prstGeom>
        </p:spPr>
      </p:pic>
      <p:sp>
        <p:nvSpPr>
          <p:cNvPr id="10" name="CaixaDeTexto 9">
            <a:extLst>
              <a:ext uri="{FF2B5EF4-FFF2-40B4-BE49-F238E27FC236}">
                <a16:creationId xmlns:a16="http://schemas.microsoft.com/office/drawing/2014/main" id="{4B17525E-0382-4610-979D-F88650BC2E0A}"/>
              </a:ext>
            </a:extLst>
          </p:cNvPr>
          <p:cNvSpPr txBox="1"/>
          <p:nvPr/>
        </p:nvSpPr>
        <p:spPr>
          <a:xfrm>
            <a:off x="6778304" y="4655890"/>
            <a:ext cx="3682767" cy="338554"/>
          </a:xfrm>
          <a:prstGeom prst="rect">
            <a:avLst/>
          </a:prstGeom>
          <a:noFill/>
        </p:spPr>
        <p:txBody>
          <a:bodyPr wrap="square" rtlCol="0">
            <a:spAutoFit/>
          </a:bodyPr>
          <a:lstStyle/>
          <a:p>
            <a:r>
              <a:rPr lang="pt-PT" sz="1600" dirty="0" err="1"/>
              <a:t>Simuleringsmodell för grödor</a:t>
            </a:r>
            <a:r>
              <a:rPr lang="pt-PT" sz="1600" dirty="0"/>
              <a:t>, </a:t>
            </a:r>
            <a:r>
              <a:rPr lang="pt-PT" sz="1600" dirty="0" err="1"/>
              <a:t>översikt</a:t>
            </a:r>
            <a:endParaRPr lang="pt-PT" sz="1600" dirty="0"/>
          </a:p>
        </p:txBody>
      </p:sp>
    </p:spTree>
    <p:extLst>
      <p:ext uri="{BB962C8B-B14F-4D97-AF65-F5344CB8AC3E}">
        <p14:creationId xmlns:p14="http://schemas.microsoft.com/office/powerpoint/2010/main" val="321143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745921" y="2585339"/>
            <a:ext cx="10515600" cy="1009651"/>
          </a:xfrm>
        </p:spPr>
        <p:txBody>
          <a:bodyPr>
            <a:noAutofit/>
          </a:bodyPr>
          <a:lstStyle/>
          <a:p>
            <a:pPr algn="ctr"/>
            <a:r>
              <a:rPr lang="en-GB" b="1" dirty="0"/>
              <a:t>Delkurs 2: Klimatmodeller och prediktiva verktyg: Introduktion till klimatmodeller och deras roll i förståelsen av klimatförändringarna</a:t>
            </a:r>
            <a:endParaRPr lang="pt-PT" sz="36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14</a:t>
            </a:fld>
            <a:endParaRPr lang="it-IT" dirty="0"/>
          </a:p>
        </p:txBody>
      </p:sp>
    </p:spTree>
    <p:extLst>
      <p:ext uri="{BB962C8B-B14F-4D97-AF65-F5344CB8AC3E}">
        <p14:creationId xmlns:p14="http://schemas.microsoft.com/office/powerpoint/2010/main" val="331989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Hur klimatförändringarna påverkar och kommer att påverka jordbruket</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15</a:t>
            </a:fld>
            <a:endParaRPr lang="it-IT" dirty="0"/>
          </a:p>
        </p:txBody>
      </p:sp>
      <p:sp>
        <p:nvSpPr>
          <p:cNvPr id="5" name="Retângulo 4">
            <a:extLst>
              <a:ext uri="{FF2B5EF4-FFF2-40B4-BE49-F238E27FC236}">
                <a16:creationId xmlns:a16="http://schemas.microsoft.com/office/drawing/2014/main" id="{883AF594-C034-4B04-A1B3-9D796954D925}"/>
              </a:ext>
            </a:extLst>
          </p:cNvPr>
          <p:cNvSpPr/>
          <p:nvPr/>
        </p:nvSpPr>
        <p:spPr>
          <a:xfrm>
            <a:off x="838200" y="1690688"/>
            <a:ext cx="10515600" cy="923330"/>
          </a:xfrm>
          <a:prstGeom prst="rect">
            <a:avLst/>
          </a:prstGeom>
        </p:spPr>
        <p:txBody>
          <a:bodyPr wrap="square">
            <a:spAutoFit/>
          </a:bodyPr>
          <a:lstStyle/>
          <a:p>
            <a:pPr algn="just"/>
            <a:r>
              <a:rPr lang="en-US" dirty="0"/>
              <a:t>De flesta jordbruksmetoder är intimt förknippade med väder- och klimatförhållanden. Klimatförändringens effekter på jordbruket kommer att bero på hur snabb och allvarlig förändringen blir, samt i vilken grad jordbrukare och ranchägare kan anpassa sig.</a:t>
            </a:r>
            <a:endParaRPr lang="pt-PT" dirty="0"/>
          </a:p>
        </p:txBody>
      </p:sp>
      <p:sp>
        <p:nvSpPr>
          <p:cNvPr id="6" name="Retângulo 5">
            <a:extLst>
              <a:ext uri="{FF2B5EF4-FFF2-40B4-BE49-F238E27FC236}">
                <a16:creationId xmlns:a16="http://schemas.microsoft.com/office/drawing/2014/main" id="{705293C6-E8E8-4D19-85C5-776A2CFAC787}"/>
              </a:ext>
            </a:extLst>
          </p:cNvPr>
          <p:cNvSpPr/>
          <p:nvPr/>
        </p:nvSpPr>
        <p:spPr>
          <a:xfrm>
            <a:off x="838200" y="2614018"/>
            <a:ext cx="10386270" cy="3139321"/>
          </a:xfrm>
          <a:prstGeom prst="rect">
            <a:avLst/>
          </a:prstGeom>
        </p:spPr>
        <p:txBody>
          <a:bodyPr wrap="square">
            <a:spAutoFit/>
          </a:bodyPr>
          <a:lstStyle/>
          <a:p>
            <a:r>
              <a:rPr lang="en-US" dirty="0"/>
              <a:t>När </a:t>
            </a:r>
            <a:r>
              <a:rPr lang="en-US" dirty="0">
                <a:solidFill>
                  <a:schemeClr val="accent6"/>
                </a:solidFill>
              </a:rPr>
              <a:t>klimatet förändras </a:t>
            </a:r>
            <a:r>
              <a:rPr lang="en-US" dirty="0"/>
              <a:t>påverkar det </a:t>
            </a:r>
            <a:r>
              <a:rPr lang="en-US" dirty="0">
                <a:solidFill>
                  <a:schemeClr val="accent6"/>
                </a:solidFill>
              </a:rPr>
              <a:t>jordbruket på </a:t>
            </a:r>
            <a:r>
              <a:rPr lang="en-US" dirty="0"/>
              <a:t>grund av förändringar av variabler som t.ex:</a:t>
            </a:r>
          </a:p>
          <a:p>
            <a:pPr marL="285750" indent="-285750">
              <a:buClr>
                <a:schemeClr val="accent6"/>
              </a:buClr>
              <a:buFont typeface="Arial" panose="020B0604020202020204" pitchFamily="34" charset="0"/>
              <a:buChar char="•"/>
            </a:pPr>
            <a:r>
              <a:rPr lang="en-US" dirty="0"/>
              <a:t>koldioxidkoncentrationer, </a:t>
            </a:r>
          </a:p>
          <a:p>
            <a:pPr marL="285750" indent="-285750">
              <a:buClr>
                <a:schemeClr val="accent6"/>
              </a:buClr>
              <a:buFont typeface="Arial" panose="020B0604020202020204" pitchFamily="34" charset="0"/>
              <a:buChar char="•"/>
            </a:pPr>
            <a:r>
              <a:rPr lang="en-US" dirty="0"/>
              <a:t>genomsnittlig temperatur, </a:t>
            </a:r>
          </a:p>
          <a:p>
            <a:pPr marL="285750" indent="-285750">
              <a:buClr>
                <a:schemeClr val="accent6"/>
              </a:buClr>
              <a:buFont typeface="Arial" panose="020B0604020202020204" pitchFamily="34" charset="0"/>
              <a:buChar char="•"/>
            </a:pPr>
            <a:r>
              <a:rPr lang="en-US" dirty="0"/>
              <a:t>nederbörd frost tidpunkt, </a:t>
            </a:r>
          </a:p>
          <a:p>
            <a:pPr marL="285750" indent="-285750">
              <a:buClr>
                <a:schemeClr val="accent6"/>
              </a:buClr>
              <a:buFont typeface="Arial" panose="020B0604020202020204" pitchFamily="34" charset="0"/>
              <a:buChar char="•"/>
            </a:pPr>
            <a:r>
              <a:rPr lang="en-US" dirty="0"/>
              <a:t>Frekvens/tidpunkt för extrema väderhändelser. </a:t>
            </a:r>
          </a:p>
          <a:p>
            <a:endParaRPr lang="en-US" dirty="0"/>
          </a:p>
          <a:p>
            <a:r>
              <a:rPr lang="en-US" dirty="0"/>
              <a:t>Dessa parametrar </a:t>
            </a:r>
            <a:r>
              <a:rPr lang="en-US" dirty="0">
                <a:solidFill>
                  <a:schemeClr val="accent6"/>
                </a:solidFill>
              </a:rPr>
              <a:t>påverkar till </a:t>
            </a:r>
            <a:r>
              <a:rPr lang="en-US" dirty="0"/>
              <a:t>exempel</a:t>
            </a:r>
            <a:r>
              <a:rPr lang="en-US" dirty="0">
                <a:solidFill>
                  <a:schemeClr val="accent6"/>
                </a:solidFill>
              </a:rPr>
              <a:t> grödor specifikt: </a:t>
            </a:r>
          </a:p>
          <a:p>
            <a:pPr marL="285750" indent="-285750">
              <a:buClr>
                <a:schemeClr val="accent6"/>
              </a:buClr>
              <a:buFont typeface="Arial" panose="020B0604020202020204" pitchFamily="34" charset="0"/>
              <a:buChar char="•"/>
            </a:pPr>
            <a:r>
              <a:rPr lang="en-US" dirty="0"/>
              <a:t>CO2-nivåerna påverkar växternas fotosyntes och andning,</a:t>
            </a:r>
          </a:p>
          <a:p>
            <a:pPr marL="285750" indent="-285750">
              <a:buClr>
                <a:schemeClr val="accent6"/>
              </a:buClr>
              <a:buFont typeface="Arial" panose="020B0604020202020204" pitchFamily="34" charset="0"/>
              <a:buChar char="•"/>
            </a:pPr>
            <a:r>
              <a:rPr lang="en-US" dirty="0"/>
              <a:t>Genomsnittliga och extrema temperaturer påverkar grödornas utveckling, </a:t>
            </a:r>
          </a:p>
          <a:p>
            <a:pPr marL="285750" indent="-285750">
              <a:buClr>
                <a:schemeClr val="accent6"/>
              </a:buClr>
              <a:buFont typeface="Arial" panose="020B0604020202020204" pitchFamily="34" charset="0"/>
              <a:buChar char="•"/>
            </a:pPr>
            <a:r>
              <a:rPr lang="en-US" dirty="0"/>
              <a:t>kombinerade faktorer som högre temperaturer och ojämn nederbörd ökar vattenstressen för grödorna, </a:t>
            </a:r>
          </a:p>
          <a:p>
            <a:pPr marL="285750" indent="-285750">
              <a:buClr>
                <a:schemeClr val="accent6"/>
              </a:buClr>
              <a:buFont typeface="Arial" panose="020B0604020202020204" pitchFamily="34" charset="0"/>
              <a:buChar char="•"/>
            </a:pPr>
            <a:r>
              <a:rPr lang="en-US" dirty="0"/>
              <a:t>indirekta effekter som skadedjur och sjukdomar kan leda till ytterligare skador på grödorna.</a:t>
            </a:r>
            <a:endParaRPr lang="pt-PT" dirty="0"/>
          </a:p>
        </p:txBody>
      </p:sp>
    </p:spTree>
    <p:extLst>
      <p:ext uri="{BB962C8B-B14F-4D97-AF65-F5344CB8AC3E}">
        <p14:creationId xmlns:p14="http://schemas.microsoft.com/office/powerpoint/2010/main" val="5403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Förändringar i jordbruksproduktiviteten </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16</a:t>
            </a:fld>
            <a:endParaRPr lang="it-IT" dirty="0"/>
          </a:p>
        </p:txBody>
      </p:sp>
      <p:pic>
        <p:nvPicPr>
          <p:cNvPr id="5" name="Imagem 4">
            <a:extLst>
              <a:ext uri="{FF2B5EF4-FFF2-40B4-BE49-F238E27FC236}">
                <a16:creationId xmlns:a16="http://schemas.microsoft.com/office/drawing/2014/main" id="{80396E41-4044-44EE-B1CF-4D090B91781B}"/>
              </a:ext>
            </a:extLst>
          </p:cNvPr>
          <p:cNvPicPr>
            <a:picLocks noChangeAspect="1"/>
          </p:cNvPicPr>
          <p:nvPr/>
        </p:nvPicPr>
        <p:blipFill>
          <a:blip r:embed="rId2"/>
          <a:stretch>
            <a:fillRect/>
          </a:stretch>
        </p:blipFill>
        <p:spPr>
          <a:xfrm>
            <a:off x="5761815" y="1817525"/>
            <a:ext cx="5718544" cy="4011516"/>
          </a:xfrm>
          <a:prstGeom prst="rect">
            <a:avLst/>
          </a:prstGeom>
        </p:spPr>
      </p:pic>
      <p:sp>
        <p:nvSpPr>
          <p:cNvPr id="6" name="Retângulo 5">
            <a:extLst>
              <a:ext uri="{FF2B5EF4-FFF2-40B4-BE49-F238E27FC236}">
                <a16:creationId xmlns:a16="http://schemas.microsoft.com/office/drawing/2014/main" id="{6764D59A-DB9C-4490-9B8D-7FD36EC9818D}"/>
              </a:ext>
            </a:extLst>
          </p:cNvPr>
          <p:cNvSpPr/>
          <p:nvPr/>
        </p:nvSpPr>
        <p:spPr>
          <a:xfrm>
            <a:off x="838200" y="2233113"/>
            <a:ext cx="4438475" cy="2031325"/>
          </a:xfrm>
          <a:prstGeom prst="rect">
            <a:avLst/>
          </a:prstGeom>
        </p:spPr>
        <p:txBody>
          <a:bodyPr wrap="square">
            <a:spAutoFit/>
          </a:bodyPr>
          <a:lstStyle/>
          <a:p>
            <a:pPr algn="just"/>
            <a:r>
              <a:rPr lang="en-US" dirty="0"/>
              <a:t>I takt med att </a:t>
            </a:r>
            <a:r>
              <a:rPr lang="en-US" dirty="0">
                <a:solidFill>
                  <a:schemeClr val="accent6"/>
                </a:solidFill>
              </a:rPr>
              <a:t>klimatet förändras </a:t>
            </a:r>
            <a:r>
              <a:rPr lang="en-US" dirty="0"/>
              <a:t>kommer förutsättningarna för ett optimalt jordbruk att variera, vilket påverkar produktiviteten olika beroende på region och gröda. </a:t>
            </a:r>
          </a:p>
          <a:p>
            <a:pPr algn="just"/>
            <a:r>
              <a:rPr lang="en-GB" dirty="0">
                <a:solidFill>
                  <a:schemeClr val="accent6"/>
                </a:solidFill>
              </a:rPr>
              <a:t>Lantbrukarna </a:t>
            </a:r>
            <a:r>
              <a:rPr lang="en-GB" dirty="0"/>
              <a:t>måste </a:t>
            </a:r>
            <a:r>
              <a:rPr lang="en-GB" dirty="0">
                <a:solidFill>
                  <a:schemeClr val="accent6"/>
                </a:solidFill>
              </a:rPr>
              <a:t>anpassa sina </a:t>
            </a:r>
            <a:r>
              <a:rPr lang="en-GB" dirty="0"/>
              <a:t>metoder för att öka produktiviteten utifrån sina specifika förutsättningar.</a:t>
            </a:r>
            <a:endParaRPr lang="pt-PT" dirty="0"/>
          </a:p>
        </p:txBody>
      </p:sp>
    </p:spTree>
    <p:extLst>
      <p:ext uri="{BB962C8B-B14F-4D97-AF65-F5344CB8AC3E}">
        <p14:creationId xmlns:p14="http://schemas.microsoft.com/office/powerpoint/2010/main" val="30179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Påverkan på jordbruksarbetare och boskap</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17</a:t>
            </a:fld>
            <a:endParaRPr lang="it-IT" dirty="0"/>
          </a:p>
        </p:txBody>
      </p:sp>
      <p:sp>
        <p:nvSpPr>
          <p:cNvPr id="6" name="Retângulo 5">
            <a:extLst>
              <a:ext uri="{FF2B5EF4-FFF2-40B4-BE49-F238E27FC236}">
                <a16:creationId xmlns:a16="http://schemas.microsoft.com/office/drawing/2014/main" id="{FDB352BC-A755-4B1D-905F-DD3F6FE7A4DE}"/>
              </a:ext>
            </a:extLst>
          </p:cNvPr>
          <p:cNvSpPr/>
          <p:nvPr/>
        </p:nvSpPr>
        <p:spPr>
          <a:xfrm>
            <a:off x="623581" y="1476462"/>
            <a:ext cx="10730219" cy="4154984"/>
          </a:xfrm>
          <a:prstGeom prst="rect">
            <a:avLst/>
          </a:prstGeom>
        </p:spPr>
        <p:txBody>
          <a:bodyPr wrap="square">
            <a:spAutoFit/>
          </a:bodyPr>
          <a:lstStyle/>
          <a:p>
            <a:pPr algn="just">
              <a:spcBef>
                <a:spcPts val="600"/>
              </a:spcBef>
            </a:pPr>
            <a:r>
              <a:rPr lang="en-US" dirty="0"/>
              <a:t>Värme och luftfuktighet kan påverka hälsan och produktiviteten hos djur som föds upp för kött, mjölk och ägg. Dessutom utsätts djuren för direkt stress på grund av värmen och indirekt stress på grund av försämrad kvalitet på födan.</a:t>
            </a:r>
          </a:p>
          <a:p>
            <a:pPr algn="just">
              <a:spcBef>
                <a:spcPts val="600"/>
              </a:spcBef>
            </a:pPr>
            <a:r>
              <a:rPr lang="en-US" dirty="0"/>
              <a:t>Jordbruksarbetare utsätts också för klimatrelaterade hälsorisker som exponering för värme och annat extremt väder, ökad exponering för bekämpningsmedel på grund av ökad förekomst av skadedjur, sjukdomsbärande skadedjur som myggor och fästingar samt försämrad luftkvalitet.</a:t>
            </a:r>
          </a:p>
          <a:p>
            <a:pPr algn="just">
              <a:spcBef>
                <a:spcPts val="600"/>
              </a:spcBef>
            </a:pPr>
            <a:r>
              <a:rPr lang="en-US" dirty="0"/>
              <a:t>Klimatförändringarna hotar att omintetgöra de framsteg som hittills gjorts i kampen mot hunger och undernäring, vilket framgår av IPCC:s rapport AR5. Klimatförändringarna ökar och intensifierar särskilt riskerna för livsmedelsförsörjningen för de mest utsatta länderna och befolkningarna. Fyra av de åtta nyckelrisker som klimatförändringarna medför enligt IPCC AR5 har direkta konsekvenser för livsmedelsförsörjningen: </a:t>
            </a:r>
          </a:p>
          <a:p>
            <a:pPr marL="285750" indent="-285750" algn="just">
              <a:spcBef>
                <a:spcPts val="600"/>
              </a:spcBef>
              <a:buClr>
                <a:schemeClr val="accent6"/>
              </a:buClr>
              <a:buFont typeface="Arial" panose="020B0604020202020204" pitchFamily="34" charset="0"/>
              <a:buChar char="•"/>
            </a:pPr>
            <a:r>
              <a:rPr lang="en-US" dirty="0"/>
              <a:t>Förlust av försörjningsmöjligheter och inkomster på landsbygden,</a:t>
            </a:r>
          </a:p>
          <a:p>
            <a:pPr marL="285750" indent="-285750" algn="just">
              <a:spcBef>
                <a:spcPts val="600"/>
              </a:spcBef>
              <a:buClr>
                <a:schemeClr val="accent6"/>
              </a:buClr>
              <a:buFont typeface="Arial" panose="020B0604020202020204" pitchFamily="34" charset="0"/>
              <a:buChar char="•"/>
            </a:pPr>
            <a:r>
              <a:rPr lang="en-US" dirty="0"/>
              <a:t>Förlust av marina och kustnära ekosystem och försörjningsmöjligheter, </a:t>
            </a:r>
          </a:p>
          <a:p>
            <a:pPr marL="285750" indent="-285750" algn="just">
              <a:spcBef>
                <a:spcPts val="600"/>
              </a:spcBef>
              <a:buClr>
                <a:schemeClr val="accent6"/>
              </a:buClr>
              <a:buFont typeface="Arial" panose="020B0604020202020204" pitchFamily="34" charset="0"/>
              <a:buChar char="•"/>
            </a:pPr>
            <a:r>
              <a:rPr lang="en-US" dirty="0"/>
              <a:t>Förlust av ekosystem på land och i inlandsvatten samt försörjningsmöjligheter, </a:t>
            </a:r>
          </a:p>
          <a:p>
            <a:pPr marL="285750" indent="-285750" algn="just">
              <a:spcBef>
                <a:spcPts val="600"/>
              </a:spcBef>
              <a:buClr>
                <a:schemeClr val="accent6"/>
              </a:buClr>
              <a:buFont typeface="Arial" panose="020B0604020202020204" pitchFamily="34" charset="0"/>
              <a:buChar char="•"/>
            </a:pPr>
            <a:r>
              <a:rPr lang="en-US" dirty="0"/>
              <a:t>Osäker livsmedelsförsörjning och nedbrytning av livsmedelssystem.</a:t>
            </a:r>
          </a:p>
        </p:txBody>
      </p:sp>
    </p:spTree>
    <p:extLst>
      <p:ext uri="{BB962C8B-B14F-4D97-AF65-F5344CB8AC3E}">
        <p14:creationId xmlns:p14="http://schemas.microsoft.com/office/powerpoint/2010/main" val="108173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p:txBody>
          <a:bodyPr>
            <a:normAutofit/>
          </a:bodyPr>
          <a:lstStyle/>
          <a:p>
            <a:r>
              <a:rPr lang="en-US" sz="3200" dirty="0"/>
              <a:t>Påverkan på jordbruksarbetare och boskap</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18</a:t>
            </a:fld>
            <a:endParaRPr lang="it-IT" dirty="0"/>
          </a:p>
        </p:txBody>
      </p:sp>
      <p:pic>
        <p:nvPicPr>
          <p:cNvPr id="5" name="Imagem 4">
            <a:extLst>
              <a:ext uri="{FF2B5EF4-FFF2-40B4-BE49-F238E27FC236}">
                <a16:creationId xmlns:a16="http://schemas.microsoft.com/office/drawing/2014/main" id="{CDD6E6A0-A2B6-4641-B6AC-512B073192FF}"/>
              </a:ext>
            </a:extLst>
          </p:cNvPr>
          <p:cNvPicPr>
            <a:picLocks noChangeAspect="1"/>
          </p:cNvPicPr>
          <p:nvPr/>
        </p:nvPicPr>
        <p:blipFill>
          <a:blip r:embed="rId2"/>
          <a:stretch>
            <a:fillRect/>
          </a:stretch>
        </p:blipFill>
        <p:spPr>
          <a:xfrm>
            <a:off x="2224496" y="2019080"/>
            <a:ext cx="6216227" cy="3517653"/>
          </a:xfrm>
          <a:prstGeom prst="rect">
            <a:avLst/>
          </a:prstGeom>
        </p:spPr>
      </p:pic>
    </p:spTree>
    <p:extLst>
      <p:ext uri="{BB962C8B-B14F-4D97-AF65-F5344CB8AC3E}">
        <p14:creationId xmlns:p14="http://schemas.microsoft.com/office/powerpoint/2010/main" val="41996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73E1A4B7-0EC0-4A91-92BB-C6F4CD15B3B5}"/>
              </a:ext>
            </a:extLst>
          </p:cNvPr>
          <p:cNvPicPr>
            <a:picLocks noChangeAspect="1"/>
          </p:cNvPicPr>
          <p:nvPr/>
        </p:nvPicPr>
        <p:blipFill>
          <a:blip r:embed="rId2"/>
          <a:stretch>
            <a:fillRect/>
          </a:stretch>
        </p:blipFill>
        <p:spPr>
          <a:xfrm>
            <a:off x="9062774" y="4270970"/>
            <a:ext cx="2176190" cy="1913377"/>
          </a:xfrm>
          <a:prstGeom prst="rect">
            <a:avLst/>
          </a:prstGeom>
        </p:spPr>
      </p:pic>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Vad kan göras?</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19</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200329"/>
          </a:xfrm>
          <a:prstGeom prst="rect">
            <a:avLst/>
          </a:prstGeom>
        </p:spPr>
        <p:txBody>
          <a:bodyPr wrap="square">
            <a:spAutoFit/>
          </a:bodyPr>
          <a:lstStyle/>
          <a:p>
            <a:pPr algn="just"/>
            <a:r>
              <a:rPr lang="en-US" dirty="0"/>
              <a:t>Det är viktigt att engagera studenter, nyckelaktörer och beslutsfattare i diskussionerna om klimatförändringarna. Därför är det viktigt att avsätta tid för att diskutera klimatförändringarnas effekter på jordbruket, samtidigt som man överväger vilka anpassningar som kan vara genomförbara för jordbrukare och </a:t>
            </a:r>
            <a:r>
              <a:rPr lang="en-US" dirty="0" err="1"/>
              <a:t>landägare</a:t>
            </a:r>
            <a:r>
              <a:rPr lang="en-US" dirty="0"/>
              <a:t>. Med </a:t>
            </a:r>
            <a:r>
              <a:rPr lang="en-US" dirty="0" err="1"/>
              <a:t>tanke</a:t>
            </a:r>
            <a:r>
              <a:rPr lang="en-US" dirty="0"/>
              <a:t> på </a:t>
            </a:r>
            <a:r>
              <a:rPr lang="en-US" dirty="0" err="1"/>
              <a:t>detta</a:t>
            </a:r>
            <a:r>
              <a:rPr lang="en-US" dirty="0"/>
              <a:t>, kan några förslag vara:</a:t>
            </a:r>
          </a:p>
        </p:txBody>
      </p:sp>
      <p:pic>
        <p:nvPicPr>
          <p:cNvPr id="6" name="Imagem 5">
            <a:extLst>
              <a:ext uri="{FF2B5EF4-FFF2-40B4-BE49-F238E27FC236}">
                <a16:creationId xmlns:a16="http://schemas.microsoft.com/office/drawing/2014/main" id="{0396DD67-B69C-4825-B67A-404BE99C802A}"/>
              </a:ext>
            </a:extLst>
          </p:cNvPr>
          <p:cNvPicPr>
            <a:picLocks noChangeAspect="1"/>
          </p:cNvPicPr>
          <p:nvPr/>
        </p:nvPicPr>
        <p:blipFill>
          <a:blip r:embed="rId3"/>
          <a:stretch>
            <a:fillRect/>
          </a:stretch>
        </p:blipFill>
        <p:spPr>
          <a:xfrm>
            <a:off x="7002145" y="3274825"/>
            <a:ext cx="2303910" cy="1290498"/>
          </a:xfrm>
          <a:prstGeom prst="rect">
            <a:avLst/>
          </a:prstGeom>
        </p:spPr>
      </p:pic>
      <p:sp>
        <p:nvSpPr>
          <p:cNvPr id="11" name="Retângulo 10">
            <a:extLst>
              <a:ext uri="{FF2B5EF4-FFF2-40B4-BE49-F238E27FC236}">
                <a16:creationId xmlns:a16="http://schemas.microsoft.com/office/drawing/2014/main" id="{10FFC852-1B54-45EF-A7C6-C5652B991D0D}"/>
              </a:ext>
            </a:extLst>
          </p:cNvPr>
          <p:cNvSpPr/>
          <p:nvPr/>
        </p:nvSpPr>
        <p:spPr>
          <a:xfrm>
            <a:off x="838200" y="2925291"/>
            <a:ext cx="10515600" cy="369332"/>
          </a:xfrm>
          <a:prstGeom prst="rect">
            <a:avLst/>
          </a:prstGeom>
        </p:spPr>
        <p:txBody>
          <a:bodyPr wrap="square">
            <a:spAutoFit/>
          </a:bodyPr>
          <a:lstStyle/>
          <a:p>
            <a:pPr marL="285750" indent="-285750">
              <a:buClr>
                <a:schemeClr val="accent6"/>
              </a:buClr>
              <a:buFont typeface="Arial" panose="020B0604020202020204" pitchFamily="34" charset="0"/>
              <a:buChar char="•"/>
            </a:pPr>
            <a:r>
              <a:rPr lang="en-US" dirty="0"/>
              <a:t>Anlägga en trädgård som lockar pollinatörer med inhemska arter, som hjälper bin och fjärilar att trivas;</a:t>
            </a:r>
            <a:endParaRPr lang="pt-PT" dirty="0"/>
          </a:p>
        </p:txBody>
      </p:sp>
      <p:sp>
        <p:nvSpPr>
          <p:cNvPr id="12" name="Retângulo 11">
            <a:extLst>
              <a:ext uri="{FF2B5EF4-FFF2-40B4-BE49-F238E27FC236}">
                <a16:creationId xmlns:a16="http://schemas.microsoft.com/office/drawing/2014/main" id="{E4F56074-24FB-4C01-83F2-150C411D4261}"/>
              </a:ext>
            </a:extLst>
          </p:cNvPr>
          <p:cNvSpPr/>
          <p:nvPr/>
        </p:nvSpPr>
        <p:spPr>
          <a:xfrm>
            <a:off x="838200" y="3546806"/>
            <a:ext cx="6096000" cy="923330"/>
          </a:xfrm>
          <a:prstGeom prst="rect">
            <a:avLst/>
          </a:prstGeom>
        </p:spPr>
        <p:txBody>
          <a:bodyPr>
            <a:spAutoFit/>
          </a:bodyPr>
          <a:lstStyle/>
          <a:p>
            <a:pPr marL="285750" indent="-285750" algn="just">
              <a:buClr>
                <a:schemeClr val="accent6"/>
              </a:buClr>
              <a:buFont typeface="Arial" panose="020B0604020202020204" pitchFamily="34" charset="0"/>
              <a:buChar char="•"/>
            </a:pPr>
            <a:r>
              <a:rPr lang="en-US" dirty="0"/>
              <a:t>Införliva forskning i produktionen, bland annat genom att förbättra pollineringen och minska användningen av bekämpningsmedel;</a:t>
            </a:r>
            <a:endParaRPr lang="pt-PT" dirty="0"/>
          </a:p>
        </p:txBody>
      </p:sp>
      <p:sp>
        <p:nvSpPr>
          <p:cNvPr id="13" name="Retângulo 12">
            <a:extLst>
              <a:ext uri="{FF2B5EF4-FFF2-40B4-BE49-F238E27FC236}">
                <a16:creationId xmlns:a16="http://schemas.microsoft.com/office/drawing/2014/main" id="{BCD0910B-CD84-42AA-92D0-074E46202D44}"/>
              </a:ext>
            </a:extLst>
          </p:cNvPr>
          <p:cNvSpPr/>
          <p:nvPr/>
        </p:nvSpPr>
        <p:spPr>
          <a:xfrm>
            <a:off x="838200" y="4764757"/>
            <a:ext cx="6096000" cy="646331"/>
          </a:xfrm>
          <a:prstGeom prst="rect">
            <a:avLst/>
          </a:prstGeom>
        </p:spPr>
        <p:txBody>
          <a:bodyPr>
            <a:spAutoFit/>
          </a:bodyPr>
          <a:lstStyle/>
          <a:p>
            <a:pPr marL="285750" indent="-285750">
              <a:buClr>
                <a:schemeClr val="accent6"/>
              </a:buClr>
              <a:buFont typeface="Arial" panose="020B0604020202020204" pitchFamily="34" charset="0"/>
              <a:buChar char="•"/>
            </a:pPr>
            <a:r>
              <a:rPr lang="en-US" dirty="0"/>
              <a:t>Införliva klimatsmarta jordbruksmetoder för att anpassa skördehanteringen;</a:t>
            </a:r>
            <a:endParaRPr lang="pt-PT" dirty="0"/>
          </a:p>
        </p:txBody>
      </p:sp>
    </p:spTree>
    <p:extLst>
      <p:ext uri="{BB962C8B-B14F-4D97-AF65-F5344CB8AC3E}">
        <p14:creationId xmlns:p14="http://schemas.microsoft.com/office/powerpoint/2010/main" val="27307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65402" y="2266010"/>
            <a:ext cx="10061196" cy="2927430"/>
          </a:xfrm>
        </p:spPr>
        <p:txBody>
          <a:bodyPr>
            <a:noAutofit/>
          </a:bodyPr>
          <a:lstStyle/>
          <a:p>
            <a:r>
              <a:rPr lang="en-GB" sz="4400" b="1" dirty="0">
                <a:solidFill>
                  <a:srgbClr val="94C020"/>
                </a:solidFill>
                <a:latin typeface="+mn-lt"/>
              </a:rPr>
              <a:t>Kurs: HEI</a:t>
            </a:r>
            <a:br>
              <a:rPr lang="en-GB" sz="4400" b="1" dirty="0">
                <a:solidFill>
                  <a:srgbClr val="94C020"/>
                </a:solidFill>
                <a:latin typeface="+mn-lt"/>
              </a:rPr>
            </a:br>
            <a:r>
              <a:rPr lang="en-GB" sz="4400" b="1" dirty="0">
                <a:solidFill>
                  <a:srgbClr val="94C020"/>
                </a:solidFill>
                <a:latin typeface="+mn-lt"/>
              </a:rPr>
              <a:t>Modul: </a:t>
            </a:r>
            <a:r>
              <a:rPr lang="en-US" sz="4400" dirty="0"/>
              <a:t>Hållbart jordbruk, förvaltning av naturresurser och klimatåtgärder</a:t>
            </a:r>
            <a:br>
              <a:rPr lang="en-GB" sz="4400" dirty="0"/>
            </a:br>
            <a:r>
              <a:rPr lang="en-GB" sz="4400" b="1" dirty="0" err="1">
                <a:solidFill>
                  <a:srgbClr val="94C020"/>
                </a:solidFill>
                <a:latin typeface="+mn-lt"/>
              </a:rPr>
              <a:t>Ämne</a:t>
            </a:r>
            <a:r>
              <a:rPr lang="en-GB" sz="4400" b="1" dirty="0">
                <a:solidFill>
                  <a:srgbClr val="94C020"/>
                </a:solidFill>
                <a:latin typeface="+mn-lt"/>
              </a:rPr>
              <a:t>: </a:t>
            </a:r>
            <a:r>
              <a:rPr lang="en-GB" sz="4400" dirty="0"/>
              <a:t>Klimatförändringar</a:t>
            </a:r>
            <a:endParaRPr lang="en-GB" sz="4400" b="1"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897788"/>
            <a:ext cx="9144000" cy="561735"/>
          </a:xfrm>
        </p:spPr>
        <p:txBody>
          <a:bodyPr/>
          <a:lstStyle/>
          <a:p>
            <a:pPr marL="0" indent="0">
              <a:buNone/>
            </a:pPr>
            <a:r>
              <a:rPr lang="en-GB" dirty="0">
                <a:solidFill>
                  <a:schemeClr val="tx1">
                    <a:lumMod val="65000"/>
                    <a:lumOff val="35000"/>
                  </a:schemeClr>
                </a:solidFill>
              </a:rPr>
              <a:t>Författare</a:t>
            </a:r>
            <a:r>
              <a:rPr lang="it-IT" dirty="0">
                <a:solidFill>
                  <a:schemeClr val="tx1">
                    <a:lumMod val="65000"/>
                    <a:lumOff val="35000"/>
                  </a:schemeClr>
                </a:solidFill>
              </a:rPr>
              <a:t>: </a:t>
            </a:r>
            <a:r>
              <a:rPr lang="en-GB" dirty="0"/>
              <a:t>UAZORES</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66264"/>
            <a:ext cx="10515600" cy="803814"/>
          </a:xfrm>
        </p:spPr>
        <p:txBody>
          <a:bodyPr>
            <a:normAutofit/>
          </a:bodyPr>
          <a:lstStyle/>
          <a:p>
            <a:r>
              <a:rPr lang="en-US" sz="3200" dirty="0"/>
              <a:t>Vad kan göras?</a:t>
            </a:r>
            <a:endParaRPr lang="pt-PT" sz="32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Delkurs 2: Klimatmodeller och prediktiva verktyg: Introduktion till klimatmodeller och deras roll i förståelsen av klimatförändringarna</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20</a:t>
            </a:fld>
            <a:endParaRPr lang="it-IT" dirty="0"/>
          </a:p>
        </p:txBody>
      </p:sp>
      <p:sp>
        <p:nvSpPr>
          <p:cNvPr id="5" name="Retângulo 4">
            <a:extLst>
              <a:ext uri="{FF2B5EF4-FFF2-40B4-BE49-F238E27FC236}">
                <a16:creationId xmlns:a16="http://schemas.microsoft.com/office/drawing/2014/main" id="{9B873B1F-C2B9-4799-AC1F-DC97ED2F98D8}"/>
              </a:ext>
            </a:extLst>
          </p:cNvPr>
          <p:cNvSpPr/>
          <p:nvPr/>
        </p:nvSpPr>
        <p:spPr>
          <a:xfrm>
            <a:off x="838200" y="1737598"/>
            <a:ext cx="10184934" cy="1572866"/>
          </a:xfrm>
          <a:prstGeom prst="rect">
            <a:avLst/>
          </a:prstGeom>
        </p:spPr>
        <p:txBody>
          <a:bodyPr wrap="square">
            <a:spAutoFit/>
          </a:bodyPr>
          <a:lstStyle/>
          <a:p>
            <a:pPr algn="just"/>
            <a:r>
              <a:rPr lang="en-US" dirty="0"/>
              <a:t>Det är viktigt att engagera studenter, nyckelaktörer och beslutsfattare i diskussionerna om klimatförändringarna. Därför är det viktigt att avsätta tid för att diskutera klimatförändringarnas effekter på jordbruket, samtidigt som man överväger vilka anpassningar som kan vara genomförbara för jordbrukare och </a:t>
            </a:r>
            <a:r>
              <a:rPr lang="en-US" dirty="0" err="1"/>
              <a:t>landägare</a:t>
            </a:r>
            <a:r>
              <a:rPr lang="en-US" dirty="0"/>
              <a:t>. Med </a:t>
            </a:r>
            <a:r>
              <a:rPr lang="en-US" dirty="0" err="1"/>
              <a:t>tanke</a:t>
            </a:r>
            <a:r>
              <a:rPr lang="en-US" dirty="0"/>
              <a:t> på </a:t>
            </a:r>
            <a:r>
              <a:rPr lang="en-US" dirty="0" err="1"/>
              <a:t>detta</a:t>
            </a:r>
            <a:r>
              <a:rPr lang="en-US" dirty="0"/>
              <a:t>, </a:t>
            </a:r>
            <a:r>
              <a:rPr lang="en-US" dirty="0" err="1"/>
              <a:t>kan</a:t>
            </a:r>
            <a:r>
              <a:rPr lang="en-US" dirty="0"/>
              <a:t> några förslag vara:</a:t>
            </a:r>
          </a:p>
          <a:p>
            <a:pPr marL="285750" indent="-285750" algn="just">
              <a:lnSpc>
                <a:spcPct val="150000"/>
              </a:lnSpc>
              <a:buClr>
                <a:schemeClr val="accent6"/>
              </a:buClr>
              <a:buFont typeface="Arial" panose="020B0604020202020204" pitchFamily="34" charset="0"/>
              <a:buChar char="•"/>
            </a:pPr>
            <a:r>
              <a:rPr lang="en-US" dirty="0"/>
              <a:t>Återvinna metan eller minska utsläppen från boskapsuppfödare; </a:t>
            </a:r>
          </a:p>
        </p:txBody>
      </p:sp>
      <p:pic>
        <p:nvPicPr>
          <p:cNvPr id="7" name="Imagem 6">
            <a:extLst>
              <a:ext uri="{FF2B5EF4-FFF2-40B4-BE49-F238E27FC236}">
                <a16:creationId xmlns:a16="http://schemas.microsoft.com/office/drawing/2014/main" id="{92777442-CBD3-4248-BCF3-0E37AA18C675}"/>
              </a:ext>
            </a:extLst>
          </p:cNvPr>
          <p:cNvPicPr>
            <a:picLocks noChangeAspect="1"/>
          </p:cNvPicPr>
          <p:nvPr/>
        </p:nvPicPr>
        <p:blipFill>
          <a:blip r:embed="rId2"/>
          <a:stretch>
            <a:fillRect/>
          </a:stretch>
        </p:blipFill>
        <p:spPr>
          <a:xfrm>
            <a:off x="7681654" y="3188938"/>
            <a:ext cx="3214946" cy="2403863"/>
          </a:xfrm>
          <a:prstGeom prst="rect">
            <a:avLst/>
          </a:prstGeom>
        </p:spPr>
      </p:pic>
      <p:sp>
        <p:nvSpPr>
          <p:cNvPr id="8" name="Retângulo 7">
            <a:extLst>
              <a:ext uri="{FF2B5EF4-FFF2-40B4-BE49-F238E27FC236}">
                <a16:creationId xmlns:a16="http://schemas.microsoft.com/office/drawing/2014/main" id="{0AF5CDA6-6A76-4284-B34A-FB597486237B}"/>
              </a:ext>
            </a:extLst>
          </p:cNvPr>
          <p:cNvSpPr/>
          <p:nvPr/>
        </p:nvSpPr>
        <p:spPr>
          <a:xfrm>
            <a:off x="838200" y="3633373"/>
            <a:ext cx="6096000" cy="923330"/>
          </a:xfrm>
          <a:prstGeom prst="rect">
            <a:avLst/>
          </a:prstGeom>
        </p:spPr>
        <p:txBody>
          <a:bodyPr>
            <a:spAutoFit/>
          </a:bodyPr>
          <a:lstStyle/>
          <a:p>
            <a:pPr marL="285750" indent="-285750">
              <a:buClr>
                <a:schemeClr val="accent6"/>
              </a:buClr>
              <a:buFont typeface="Arial" panose="020B0604020202020204" pitchFamily="34" charset="0"/>
              <a:buChar char="•"/>
            </a:pPr>
            <a:r>
              <a:rPr lang="en-US" dirty="0"/>
              <a:t>Förbättra appliceringen av gödselmedel för att undvika avrinning;</a:t>
            </a:r>
          </a:p>
          <a:p>
            <a:pPr>
              <a:buClr>
                <a:schemeClr val="accent6"/>
              </a:buClr>
            </a:pPr>
            <a:r>
              <a:rPr lang="en-US" dirty="0"/>
              <a:t> </a:t>
            </a:r>
          </a:p>
          <a:p>
            <a:pPr marL="285750" indent="-285750">
              <a:buClr>
                <a:schemeClr val="accent6"/>
              </a:buClr>
              <a:buFont typeface="Arial" panose="020B0604020202020204" pitchFamily="34" charset="0"/>
              <a:buChar char="•"/>
            </a:pPr>
            <a:r>
              <a:rPr lang="en-US" dirty="0"/>
              <a:t>Förbättra grödans resistens.</a:t>
            </a:r>
          </a:p>
        </p:txBody>
      </p:sp>
    </p:spTree>
    <p:extLst>
      <p:ext uri="{BB962C8B-B14F-4D97-AF65-F5344CB8AC3E}">
        <p14:creationId xmlns:p14="http://schemas.microsoft.com/office/powerpoint/2010/main" val="343627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947256" y="2419349"/>
            <a:ext cx="10515600" cy="1009651"/>
          </a:xfrm>
        </p:spPr>
        <p:txBody>
          <a:bodyPr>
            <a:normAutofit fontScale="90000"/>
          </a:bodyPr>
          <a:lstStyle/>
          <a:p>
            <a:r>
              <a:rPr lang="pt-PT" dirty="0"/>
              <a:t>Del-ämne 3: Strategier för begränsning, anpassning och avlägsnande av koldioxid</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Delområde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21</a:t>
            </a:fld>
            <a:endParaRPr lang="it-IT" dirty="0"/>
          </a:p>
        </p:txBody>
      </p:sp>
    </p:spTree>
    <p:extLst>
      <p:ext uri="{BB962C8B-B14F-4D97-AF65-F5344CB8AC3E}">
        <p14:creationId xmlns:p14="http://schemas.microsoft.com/office/powerpoint/2010/main" val="374734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22</a:t>
            </a:fld>
            <a:endParaRPr lang="it-IT" dirty="0"/>
          </a:p>
        </p:txBody>
      </p:sp>
      <p:pic>
        <p:nvPicPr>
          <p:cNvPr id="7" name="Imagem 6">
            <a:extLst>
              <a:ext uri="{FF2B5EF4-FFF2-40B4-BE49-F238E27FC236}">
                <a16:creationId xmlns:a16="http://schemas.microsoft.com/office/drawing/2014/main" id="{64238ACC-F3A5-4344-81E7-0418AA78473D}"/>
              </a:ext>
            </a:extLst>
          </p:cNvPr>
          <p:cNvPicPr>
            <a:picLocks noChangeAspect="1"/>
          </p:cNvPicPr>
          <p:nvPr/>
        </p:nvPicPr>
        <p:blipFill>
          <a:blip r:embed="rId2"/>
          <a:stretch>
            <a:fillRect/>
          </a:stretch>
        </p:blipFill>
        <p:spPr>
          <a:xfrm>
            <a:off x="774277" y="1233652"/>
            <a:ext cx="1902117" cy="749873"/>
          </a:xfrm>
          <a:prstGeom prst="rect">
            <a:avLst/>
          </a:prstGeom>
        </p:spPr>
      </p:pic>
      <p:sp>
        <p:nvSpPr>
          <p:cNvPr id="8" name="Retângulo 7">
            <a:extLst>
              <a:ext uri="{FF2B5EF4-FFF2-40B4-BE49-F238E27FC236}">
                <a16:creationId xmlns:a16="http://schemas.microsoft.com/office/drawing/2014/main" id="{35E6114B-8D9B-4E07-A185-46BD54C7F47A}"/>
              </a:ext>
            </a:extLst>
          </p:cNvPr>
          <p:cNvSpPr/>
          <p:nvPr/>
        </p:nvSpPr>
        <p:spPr>
          <a:xfrm>
            <a:off x="774277" y="1931029"/>
            <a:ext cx="10492138" cy="2957861"/>
          </a:xfrm>
          <a:prstGeom prst="rect">
            <a:avLst/>
          </a:prstGeom>
        </p:spPr>
        <p:txBody>
          <a:bodyPr wrap="square">
            <a:spAutoFit/>
          </a:bodyPr>
          <a:lstStyle/>
          <a:p>
            <a:pPr algn="just">
              <a:lnSpc>
                <a:spcPct val="150000"/>
              </a:lnSpc>
            </a:pPr>
            <a:r>
              <a:rPr lang="en-US" dirty="0">
                <a:solidFill>
                  <a:schemeClr val="accent6"/>
                </a:solidFill>
              </a:rPr>
              <a:t>Att motverka klimatförändringarna </a:t>
            </a:r>
            <a:r>
              <a:rPr lang="en-US" dirty="0"/>
              <a:t>innebär att minska flödet av växthusgaser som fångar upp värme i atmosfären: </a:t>
            </a:r>
          </a:p>
          <a:p>
            <a:pPr marL="285750" indent="-285750" algn="just">
              <a:lnSpc>
                <a:spcPct val="150000"/>
              </a:lnSpc>
              <a:buClr>
                <a:schemeClr val="accent6"/>
              </a:buClr>
              <a:buFont typeface="Arial" panose="020B0604020202020204" pitchFamily="34" charset="0"/>
              <a:buChar char="•"/>
            </a:pPr>
            <a:r>
              <a:rPr lang="en-US" dirty="0"/>
              <a:t>minska användningen av källorna till dessa gaser (t.ex. förbränning av fossila bränslen för el, värme eller transporter), eller/och </a:t>
            </a:r>
          </a:p>
          <a:p>
            <a:pPr marL="285750" indent="-285750" algn="just">
              <a:lnSpc>
                <a:spcPct val="150000"/>
              </a:lnSpc>
              <a:buClr>
                <a:schemeClr val="accent6"/>
              </a:buClr>
              <a:buFont typeface="Arial" panose="020B0604020202020204" pitchFamily="34" charset="0"/>
              <a:buChar char="•"/>
            </a:pPr>
            <a:r>
              <a:rPr lang="en-US" dirty="0"/>
              <a:t>Förbättring av de "sänkor" som ackumulerar och lagrar dessa gaser (t.ex. hav, skogar och mark). </a:t>
            </a:r>
          </a:p>
          <a:p>
            <a:pPr algn="just">
              <a:lnSpc>
                <a:spcPct val="150000"/>
              </a:lnSpc>
            </a:pPr>
            <a:r>
              <a:rPr lang="en-US" dirty="0"/>
              <a:t>Målet med begränsningsåtgärderna är att undvika betydande mänsklig påverkan på jordens klimat, "stabilisera nivåerna av växthusgaser inom en tidsram som är tillräcklig för att ekosystemen ska kunna anpassa sig naturligt till klimatförändringarna, säkerställa att livsmedelsproduktionen inte hotas och möjliggöra en hållbar ekonomisk utveckling".</a:t>
            </a:r>
            <a:endParaRPr lang="pt-PT" dirty="0"/>
          </a:p>
        </p:txBody>
      </p:sp>
    </p:spTree>
    <p:extLst>
      <p:ext uri="{BB962C8B-B14F-4D97-AF65-F5344CB8AC3E}">
        <p14:creationId xmlns:p14="http://schemas.microsoft.com/office/powerpoint/2010/main" val="404978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485862" y="1102278"/>
            <a:ext cx="1871445" cy="500020"/>
          </a:xfrm>
        </p:spPr>
        <p:txBody>
          <a:bodyPr>
            <a:normAutofit fontScale="90000"/>
          </a:bodyPr>
          <a:lstStyle/>
          <a:p>
            <a:r>
              <a:rPr lang="pt-PT" sz="2800" dirty="0" err="1"/>
              <a:t>Begränsning</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23</a:t>
            </a:fld>
            <a:endParaRPr lang="it-IT" dirty="0"/>
          </a:p>
        </p:txBody>
      </p:sp>
      <p:sp>
        <p:nvSpPr>
          <p:cNvPr id="5" name="Retângulo 4">
            <a:extLst>
              <a:ext uri="{FF2B5EF4-FFF2-40B4-BE49-F238E27FC236}">
                <a16:creationId xmlns:a16="http://schemas.microsoft.com/office/drawing/2014/main" id="{04DCA4C3-CFAF-4A86-B0C4-700BC3EF45E1}"/>
              </a:ext>
            </a:extLst>
          </p:cNvPr>
          <p:cNvSpPr/>
          <p:nvPr/>
        </p:nvSpPr>
        <p:spPr>
          <a:xfrm>
            <a:off x="485862" y="1602298"/>
            <a:ext cx="10965110" cy="4801314"/>
          </a:xfrm>
          <a:prstGeom prst="rect">
            <a:avLst/>
          </a:prstGeom>
        </p:spPr>
        <p:txBody>
          <a:bodyPr wrap="square">
            <a:spAutoFit/>
          </a:bodyPr>
          <a:lstStyle/>
          <a:p>
            <a:pPr algn="just"/>
            <a:r>
              <a:rPr lang="en-US" dirty="0"/>
              <a:t>De åtgärder som EU har vidtagit inom olika sektorer för att minska växthuseffekten, med den gröna given 2020, som syftar till att göra Europeiska unionen (EU) klimatneutral 2050 (https://commission.europa.eu/strategy-and-policy/priorities-2019-2024/european-green-deal_en ), omfattar alla ansvariga sektorer:</a:t>
            </a:r>
          </a:p>
          <a:p>
            <a:pPr algn="just"/>
            <a:endParaRPr lang="en-US" dirty="0"/>
          </a:p>
          <a:p>
            <a:pPr marL="285750" indent="-285750" algn="just">
              <a:buClr>
                <a:schemeClr val="accent6"/>
              </a:buClr>
              <a:buFont typeface="Arial" panose="020B0604020202020204" pitchFamily="34" charset="0"/>
              <a:buChar char="•"/>
            </a:pPr>
            <a:r>
              <a:rPr lang="en-US" dirty="0">
                <a:solidFill>
                  <a:schemeClr val="accent6"/>
                </a:solidFill>
              </a:rPr>
              <a:t>Kraftverk och industri: ett </a:t>
            </a:r>
            <a:r>
              <a:rPr lang="en-US" dirty="0"/>
              <a:t>första viktigt steg för att minska utsläppen var införandet av det första systemet för handel med utsläppsrätter (ETS), även kallat "koldioxidmarknaden".</a:t>
            </a:r>
          </a:p>
          <a:p>
            <a:pPr marL="285750" indent="-285750" algn="just">
              <a:buClr>
                <a:schemeClr val="accent6"/>
              </a:buClr>
              <a:buFont typeface="Arial" panose="020B0604020202020204" pitchFamily="34" charset="0"/>
              <a:buChar char="•"/>
            </a:pPr>
            <a:r>
              <a:rPr lang="en-GB" dirty="0"/>
              <a:t>Minskning av industrins utsläpp med 62% fram till 2030.</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Transport</a:t>
            </a:r>
            <a:r>
              <a:rPr lang="pt-PT" dirty="0">
                <a:solidFill>
                  <a:schemeClr val="accent6"/>
                </a:solidFill>
              </a:rPr>
              <a:t>: </a:t>
            </a:r>
            <a:r>
              <a:rPr lang="en-GB" dirty="0"/>
              <a:t>förslag om att nå nollutsläpp av koldioxid</a:t>
            </a:r>
            <a:r>
              <a:rPr lang="en-GB" baseline="-25000" dirty="0"/>
              <a:t>2</a:t>
            </a:r>
            <a:r>
              <a:rPr lang="en-GB" dirty="0"/>
              <a:t> från nya bilar och skåpbilar i EU senast 2035, och antagande av det reviderade förslaget om att fasa ut gratis utsläppsrätter för flyg senast 2026 och främja användningen av hållbara flygbränslen.</a:t>
            </a:r>
            <a:endParaRPr lang="pt-PT" dirty="0"/>
          </a:p>
          <a:p>
            <a:pPr algn="just">
              <a:buClr>
                <a:schemeClr val="accent6"/>
              </a:buClr>
            </a:pPr>
            <a:endParaRPr lang="pt-PT" dirty="0"/>
          </a:p>
          <a:p>
            <a:pPr marL="285750" indent="-285750" algn="just">
              <a:buClr>
                <a:schemeClr val="accent6"/>
              </a:buClr>
              <a:buFont typeface="Arial" panose="020B0604020202020204" pitchFamily="34" charset="0"/>
              <a:buChar char="•"/>
            </a:pPr>
            <a:r>
              <a:rPr lang="en-GB" dirty="0">
                <a:solidFill>
                  <a:schemeClr val="accent6"/>
                </a:solidFill>
              </a:rPr>
              <a:t>Avskogning och markanvändning</a:t>
            </a:r>
            <a:r>
              <a:rPr lang="pt-PT" dirty="0">
                <a:solidFill>
                  <a:schemeClr val="accent6"/>
                </a:solidFill>
              </a:rPr>
              <a:t>: </a:t>
            </a:r>
            <a:r>
              <a:rPr lang="pt-PT" dirty="0"/>
              <a:t>dra nytta av </a:t>
            </a:r>
            <a:r>
              <a:rPr lang="en-GB" dirty="0"/>
              <a:t>skogarnas förmåga att absorbera koldioxid</a:t>
            </a:r>
            <a:r>
              <a:rPr lang="en-GB" baseline="-25000" dirty="0"/>
              <a:t>2</a:t>
            </a:r>
            <a:r>
              <a:rPr lang="en-GB" dirty="0"/>
              <a:t> för att bekämpa klimatförändringarna. De nya reglerna kommer att öka EU:s kolsänkor med 15 % fram till 2030. Jordbruket har en positiv och viktig roll att spela när det gäller att begränsa klimatförändringarna: grödor, häckar och träd på jordbruksmark binder kol från atmosfären genom fotosyntesen, medan välskötta jordar lagrar kol.</a:t>
            </a:r>
            <a:endParaRPr lang="pt-PT" dirty="0"/>
          </a:p>
          <a:p>
            <a:pPr algn="just"/>
            <a:r>
              <a:rPr lang="en-GB" dirty="0"/>
              <a:t> </a:t>
            </a:r>
            <a:endParaRPr lang="en-US" dirty="0"/>
          </a:p>
        </p:txBody>
      </p:sp>
    </p:spTree>
    <p:extLst>
      <p:ext uri="{BB962C8B-B14F-4D97-AF65-F5344CB8AC3E}">
        <p14:creationId xmlns:p14="http://schemas.microsoft.com/office/powerpoint/2010/main" val="932550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24</a:t>
            </a:fld>
            <a:endParaRPr lang="it-IT" dirty="0"/>
          </a:p>
        </p:txBody>
      </p:sp>
      <p:pic>
        <p:nvPicPr>
          <p:cNvPr id="7" name="Imagem 6">
            <a:extLst>
              <a:ext uri="{FF2B5EF4-FFF2-40B4-BE49-F238E27FC236}">
                <a16:creationId xmlns:a16="http://schemas.microsoft.com/office/drawing/2014/main" id="{650299B2-D621-45EC-A9B6-91F9BDCF446D}"/>
              </a:ext>
            </a:extLst>
          </p:cNvPr>
          <p:cNvPicPr>
            <a:picLocks noChangeAspect="1"/>
          </p:cNvPicPr>
          <p:nvPr/>
        </p:nvPicPr>
        <p:blipFill>
          <a:blip r:embed="rId2"/>
          <a:stretch>
            <a:fillRect/>
          </a:stretch>
        </p:blipFill>
        <p:spPr>
          <a:xfrm>
            <a:off x="472273" y="856147"/>
            <a:ext cx="1902117" cy="749873"/>
          </a:xfrm>
          <a:prstGeom prst="rect">
            <a:avLst/>
          </a:prstGeom>
        </p:spPr>
      </p:pic>
      <p:sp>
        <p:nvSpPr>
          <p:cNvPr id="8" name="Retângulo 7">
            <a:extLst>
              <a:ext uri="{FF2B5EF4-FFF2-40B4-BE49-F238E27FC236}">
                <a16:creationId xmlns:a16="http://schemas.microsoft.com/office/drawing/2014/main" id="{B7B3C3EE-5BE0-4D90-9632-71215DA7C365}"/>
              </a:ext>
            </a:extLst>
          </p:cNvPr>
          <p:cNvSpPr/>
          <p:nvPr/>
        </p:nvSpPr>
        <p:spPr>
          <a:xfrm>
            <a:off x="472273" y="2399251"/>
            <a:ext cx="10881527" cy="4001095"/>
          </a:xfrm>
          <a:prstGeom prst="rect">
            <a:avLst/>
          </a:prstGeom>
        </p:spPr>
        <p:txBody>
          <a:bodyPr wrap="square">
            <a:spAutoFit/>
          </a:bodyPr>
          <a:lstStyle/>
          <a:p>
            <a:pPr marL="285750" indent="-285750" algn="just">
              <a:spcBef>
                <a:spcPts val="600"/>
              </a:spcBef>
              <a:buClr>
                <a:schemeClr val="accent6"/>
              </a:buClr>
              <a:buFont typeface="Arial" panose="020B0604020202020204" pitchFamily="34" charset="0"/>
              <a:buChar char="•"/>
            </a:pPr>
            <a:r>
              <a:rPr lang="en-US" dirty="0">
                <a:solidFill>
                  <a:schemeClr val="accent6"/>
                </a:solidFill>
              </a:rPr>
              <a:t>Import från länder med lägre klimatambitioner: </a:t>
            </a:r>
            <a:r>
              <a:rPr lang="en-US" dirty="0"/>
              <a:t>införa ett koldioxidpris på import från koldioxidintensiva industrier utanför EU i syfte att motverka omlokalisering av industrier till länder med mindre ambitiösa klimatmål.</a:t>
            </a:r>
          </a:p>
          <a:p>
            <a:pPr marL="285750" indent="-285750" algn="just">
              <a:spcBef>
                <a:spcPts val="600"/>
              </a:spcBef>
              <a:buClr>
                <a:schemeClr val="accent6"/>
              </a:buClr>
              <a:buFont typeface="Arial" panose="020B0604020202020204" pitchFamily="34" charset="0"/>
              <a:buChar char="•"/>
            </a:pPr>
            <a:r>
              <a:rPr lang="en-US" dirty="0">
                <a:solidFill>
                  <a:schemeClr val="accent6"/>
                </a:solidFill>
              </a:rPr>
              <a:t>Öka andelen förnybar energi och energieffektivitet: </a:t>
            </a:r>
            <a:r>
              <a:rPr lang="en-US" dirty="0"/>
              <a:t>Andelen förnybar energi i EU:s slutliga energiförbrukning ska öka till 42,5% till 2030, medan enskilda länder ska sikta på 45%. </a:t>
            </a:r>
          </a:p>
          <a:p>
            <a:pPr marL="285750" indent="-285750" algn="just">
              <a:spcBef>
                <a:spcPts val="600"/>
              </a:spcBef>
              <a:buClr>
                <a:schemeClr val="accent6"/>
              </a:buClr>
              <a:buFont typeface="Arial" panose="020B0604020202020204" pitchFamily="34" charset="0"/>
              <a:buChar char="•"/>
            </a:pPr>
            <a:r>
              <a:rPr lang="en-US" dirty="0"/>
              <a:t>Dessutom förväntar sig EU en minskning av den slutliga energianvändningen med 40% och av primärenergianvändningen med 42,5% till 2030.</a:t>
            </a:r>
          </a:p>
          <a:p>
            <a:pPr marL="285750" indent="-285750" algn="just">
              <a:spcBef>
                <a:spcPts val="600"/>
              </a:spcBef>
              <a:buClr>
                <a:schemeClr val="accent6"/>
              </a:buClr>
              <a:buFont typeface="Arial" panose="020B0604020202020204" pitchFamily="34" charset="0"/>
              <a:buChar char="•"/>
            </a:pPr>
            <a:r>
              <a:rPr lang="en-US" dirty="0"/>
              <a:t>Till 2050 förväntas en hållbar och cirkulär ekonomi ha skapats som bygger på andelen förnybar energi och energieffektivitet.</a:t>
            </a:r>
          </a:p>
          <a:p>
            <a:pPr marL="285750" indent="-285750" algn="just">
              <a:spcBef>
                <a:spcPts val="600"/>
              </a:spcBef>
              <a:buClr>
                <a:schemeClr val="accent6"/>
              </a:buClr>
              <a:buFont typeface="Arial" panose="020B0604020202020204" pitchFamily="34" charset="0"/>
              <a:buChar char="•"/>
            </a:pPr>
            <a:r>
              <a:rPr lang="en-US" dirty="0"/>
              <a:t>Övergången till ett koldioxidneutralt EU senast 2050 enligt den gröna given innebär att man måste se över produkternas hela livscykel samt främja hållbar konsumtion och den cirkulära ekonomin. Detta bör leda till minskad resursförbrukning, mindre avfall och minskade utsläpp av växthusgaser.</a:t>
            </a:r>
          </a:p>
          <a:p>
            <a:pPr algn="just"/>
            <a:endParaRPr lang="en-US" dirty="0"/>
          </a:p>
        </p:txBody>
      </p:sp>
    </p:spTree>
    <p:extLst>
      <p:ext uri="{BB962C8B-B14F-4D97-AF65-F5344CB8AC3E}">
        <p14:creationId xmlns:p14="http://schemas.microsoft.com/office/powerpoint/2010/main" val="250788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Anpassning - anpassning till livet i ett </a:t>
            </a:r>
            <a:r>
              <a:rPr lang="en-US" sz="2800" dirty="0" err="1"/>
              <a:t>klimat</a:t>
            </a:r>
            <a:r>
              <a:rPr lang="en-US" sz="2800" dirty="0"/>
              <a:t> </a:t>
            </a:r>
            <a:r>
              <a:rPr lang="en-US" sz="2800" dirty="0" err="1"/>
              <a:t>som</a:t>
            </a:r>
            <a:r>
              <a:rPr lang="en-US" sz="2800" dirty="0"/>
              <a:t> </a:t>
            </a:r>
            <a:r>
              <a:rPr lang="en-US" sz="2800" dirty="0" err="1"/>
              <a:t>förändras</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25</a:t>
            </a:fld>
            <a:endParaRPr lang="it-IT" dirty="0"/>
          </a:p>
        </p:txBody>
      </p:sp>
      <p:sp>
        <p:nvSpPr>
          <p:cNvPr id="7" name="Retângulo 6">
            <a:extLst>
              <a:ext uri="{FF2B5EF4-FFF2-40B4-BE49-F238E27FC236}">
                <a16:creationId xmlns:a16="http://schemas.microsoft.com/office/drawing/2014/main" id="{A3A2FDA4-3192-443D-8D94-A0CE162E7ACA}"/>
              </a:ext>
            </a:extLst>
          </p:cNvPr>
          <p:cNvSpPr/>
          <p:nvPr/>
        </p:nvSpPr>
        <p:spPr>
          <a:xfrm>
            <a:off x="838200" y="1716889"/>
            <a:ext cx="4815980" cy="3139321"/>
          </a:xfrm>
          <a:prstGeom prst="rect">
            <a:avLst/>
          </a:prstGeom>
        </p:spPr>
        <p:txBody>
          <a:bodyPr wrap="square">
            <a:spAutoFit/>
          </a:bodyPr>
          <a:lstStyle/>
          <a:p>
            <a:r>
              <a:rPr lang="en-GB" dirty="0">
                <a:latin typeface="Minion Pro"/>
                <a:ea typeface="Times New Roman" panose="02020603050405020304" pitchFamily="18" charset="0"/>
                <a:cs typeface="Open Sans"/>
              </a:rPr>
              <a:t>Det finns många lösningar som sektorn kan använda för att öka sin anpassningsförmåga när det gäller ogynnsamma klimathändelser och göra jordbruket mer klimattåligt (Europeiska kommissionen, 2017). Även om det inte finns någon definitiv typologi för anpassningsalternativ är flera klassificeringar möjliga, bland annat baserat på i vilken skala de hanteras eller genomförs, vilken typ av produkt de kan tillämpas på, alternativets karaktär, den klimatrisk som hanteras och den tidsskala som krävs för genomförandet.</a:t>
            </a:r>
          </a:p>
        </p:txBody>
      </p:sp>
      <p:pic>
        <p:nvPicPr>
          <p:cNvPr id="8" name="Imagem 7">
            <a:extLst>
              <a:ext uri="{FF2B5EF4-FFF2-40B4-BE49-F238E27FC236}">
                <a16:creationId xmlns:a16="http://schemas.microsoft.com/office/drawing/2014/main" id="{1DE835DE-C915-48FF-9F5E-BF61E8BE58A0}"/>
              </a:ext>
            </a:extLst>
          </p:cNvPr>
          <p:cNvPicPr>
            <a:picLocks noChangeAspect="1"/>
          </p:cNvPicPr>
          <p:nvPr/>
        </p:nvPicPr>
        <p:blipFill>
          <a:blip r:embed="rId2"/>
          <a:stretch>
            <a:fillRect/>
          </a:stretch>
        </p:blipFill>
        <p:spPr>
          <a:xfrm>
            <a:off x="5744156" y="1951467"/>
            <a:ext cx="4966346" cy="2494384"/>
          </a:xfrm>
          <a:prstGeom prst="rect">
            <a:avLst/>
          </a:prstGeom>
        </p:spPr>
      </p:pic>
      <p:sp>
        <p:nvSpPr>
          <p:cNvPr id="9" name="Retângulo 8">
            <a:extLst>
              <a:ext uri="{FF2B5EF4-FFF2-40B4-BE49-F238E27FC236}">
                <a16:creationId xmlns:a16="http://schemas.microsoft.com/office/drawing/2014/main" id="{426EEC48-D339-4294-969C-12A8659492AB}"/>
              </a:ext>
            </a:extLst>
          </p:cNvPr>
          <p:cNvSpPr/>
          <p:nvPr/>
        </p:nvSpPr>
        <p:spPr>
          <a:xfrm>
            <a:off x="838200" y="4905187"/>
            <a:ext cx="9872302" cy="646331"/>
          </a:xfrm>
          <a:prstGeom prst="rect">
            <a:avLst/>
          </a:prstGeom>
        </p:spPr>
        <p:txBody>
          <a:bodyPr wrap="square">
            <a:spAutoFit/>
          </a:bodyPr>
          <a:lstStyle/>
          <a:p>
            <a:pPr algn="just"/>
            <a:r>
              <a:rPr lang="en-US" dirty="0"/>
              <a:t>För att beskriva tidpunkten för genomförandet av "top-down"-anpassningsalternativ är katastrofriskhanteringscykeln en användbar parallell.</a:t>
            </a:r>
          </a:p>
        </p:txBody>
      </p:sp>
    </p:spTree>
    <p:extLst>
      <p:ext uri="{BB962C8B-B14F-4D97-AF65-F5344CB8AC3E}">
        <p14:creationId xmlns:p14="http://schemas.microsoft.com/office/powerpoint/2010/main" val="422990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921150"/>
            <a:ext cx="10515600" cy="719924"/>
          </a:xfrm>
        </p:spPr>
        <p:txBody>
          <a:bodyPr>
            <a:normAutofit/>
          </a:bodyPr>
          <a:lstStyle/>
          <a:p>
            <a:r>
              <a:rPr lang="en-US" sz="2800" dirty="0"/>
              <a:t>Anpassning - anpassning till livet i ett </a:t>
            </a:r>
            <a:r>
              <a:rPr lang="en-US" sz="2800" dirty="0" err="1"/>
              <a:t>klimat</a:t>
            </a:r>
            <a:r>
              <a:rPr lang="en-US" sz="2800" dirty="0"/>
              <a:t> </a:t>
            </a:r>
            <a:r>
              <a:rPr lang="en-US" sz="2800" dirty="0" err="1"/>
              <a:t>som</a:t>
            </a:r>
            <a:r>
              <a:rPr lang="en-US" sz="2800" dirty="0"/>
              <a:t> </a:t>
            </a:r>
            <a:r>
              <a:rPr lang="en-US" sz="2800" dirty="0" err="1"/>
              <a:t>förändras</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3: Strategier för begränsning, anpassning och avlägsnande av koldioxid</a:t>
            </a:r>
            <a:endParaRPr lang="en-US"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26</a:t>
            </a:fld>
            <a:endParaRPr lang="it-IT" dirty="0"/>
          </a:p>
        </p:txBody>
      </p:sp>
      <p:pic>
        <p:nvPicPr>
          <p:cNvPr id="5" name="Imagem 4">
            <a:extLst>
              <a:ext uri="{FF2B5EF4-FFF2-40B4-BE49-F238E27FC236}">
                <a16:creationId xmlns:a16="http://schemas.microsoft.com/office/drawing/2014/main" id="{BDD81B6F-1F08-4751-9276-29E78AE6FC09}"/>
              </a:ext>
            </a:extLst>
          </p:cNvPr>
          <p:cNvPicPr>
            <a:picLocks noChangeAspect="1"/>
          </p:cNvPicPr>
          <p:nvPr/>
        </p:nvPicPr>
        <p:blipFill>
          <a:blip r:embed="rId2"/>
          <a:stretch>
            <a:fillRect/>
          </a:stretch>
        </p:blipFill>
        <p:spPr>
          <a:xfrm>
            <a:off x="6862457" y="1641074"/>
            <a:ext cx="4262743" cy="4305008"/>
          </a:xfrm>
          <a:prstGeom prst="rect">
            <a:avLst/>
          </a:prstGeom>
        </p:spPr>
      </p:pic>
      <p:sp>
        <p:nvSpPr>
          <p:cNvPr id="6" name="Retângulo 5">
            <a:extLst>
              <a:ext uri="{FF2B5EF4-FFF2-40B4-BE49-F238E27FC236}">
                <a16:creationId xmlns:a16="http://schemas.microsoft.com/office/drawing/2014/main" id="{02D42758-40D7-4FB7-AD16-8A58761D96D1}"/>
              </a:ext>
            </a:extLst>
          </p:cNvPr>
          <p:cNvSpPr/>
          <p:nvPr/>
        </p:nvSpPr>
        <p:spPr>
          <a:xfrm>
            <a:off x="838200" y="2487342"/>
            <a:ext cx="5609439" cy="2585323"/>
          </a:xfrm>
          <a:prstGeom prst="rect">
            <a:avLst/>
          </a:prstGeom>
        </p:spPr>
        <p:txBody>
          <a:bodyPr wrap="square">
            <a:spAutoFit/>
          </a:bodyPr>
          <a:lstStyle/>
          <a:p>
            <a:pPr algn="just"/>
            <a:r>
              <a:rPr lang="en-US" dirty="0"/>
              <a:t>Anpassningscykeln med 6 faser - tyngdpunkten i informationsbehoven ändras över tid från huvudsakligen klimatriskdata (blå) till socioekonomisk information om lösningar (orange). Olika projektnav befinner sig i olika faser, men kan inte enkelt placeras in i cykeln eftersom man ofta arbetar med mer än ett steg samtidigt och under planeringsprocessen återkommer till tidigare faser. Färger som författarna har lagt till i cykeln, så som den vanligtvis används i Europa</a:t>
            </a:r>
            <a:endParaRPr lang="pt-PT" dirty="0"/>
          </a:p>
        </p:txBody>
      </p:sp>
    </p:spTree>
    <p:extLst>
      <p:ext uri="{BB962C8B-B14F-4D97-AF65-F5344CB8AC3E}">
        <p14:creationId xmlns:p14="http://schemas.microsoft.com/office/powerpoint/2010/main" val="281638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550877" y="962889"/>
            <a:ext cx="10515600" cy="726674"/>
          </a:xfrm>
        </p:spPr>
        <p:txBody>
          <a:bodyPr>
            <a:normAutofit/>
          </a:bodyPr>
          <a:lstStyle/>
          <a:p>
            <a:r>
              <a:rPr lang="pt-PT" sz="2800" dirty="0" err="1"/>
              <a:t>Avlägsnande av koldioxid (</a:t>
            </a:r>
            <a:r>
              <a:rPr lang="pt-PT" sz="2800" dirty="0"/>
              <a:t>CDR)</a:t>
            </a:r>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27</a:t>
            </a:fld>
            <a:endParaRPr lang="it-IT" dirty="0"/>
          </a:p>
        </p:txBody>
      </p:sp>
      <p:sp>
        <p:nvSpPr>
          <p:cNvPr id="7" name="Retângulo 6">
            <a:extLst>
              <a:ext uri="{FF2B5EF4-FFF2-40B4-BE49-F238E27FC236}">
                <a16:creationId xmlns:a16="http://schemas.microsoft.com/office/drawing/2014/main" id="{5A9DF6DC-DD97-4E1E-8E53-1D5E3230ED0B}"/>
              </a:ext>
            </a:extLst>
          </p:cNvPr>
          <p:cNvSpPr/>
          <p:nvPr/>
        </p:nvSpPr>
        <p:spPr>
          <a:xfrm>
            <a:off x="550877" y="1583580"/>
            <a:ext cx="11081857" cy="4801314"/>
          </a:xfrm>
          <a:prstGeom prst="rect">
            <a:avLst/>
          </a:prstGeom>
        </p:spPr>
        <p:txBody>
          <a:bodyPr wrap="square">
            <a:spAutoFit/>
          </a:bodyPr>
          <a:lstStyle/>
          <a:p>
            <a:pPr algn="just">
              <a:spcBef>
                <a:spcPts val="600"/>
              </a:spcBef>
            </a:pPr>
            <a:r>
              <a:rPr lang="en-US" sz="1600" dirty="0"/>
              <a:t>Den ökade mängden växthusgaser och medeltemperaturen påverkar klimatet, biota och samhällen, och det kommer inte att räcka att minska utsläppen för att hålla temperaturökningen under 1,5 ⁰ C. Därför är det absolut nödvändigt att undersöka strategier som, om de är säkra för miljön, bör genomföras snarast. CDR, eller helt enkelt koldioxidavskiljning, är en process där koldioxidgas (CO2) avlägsnas från atmosfären genom avsiktlig mänsklig verksamhet och lagras varaktigt i geologiska reservoarer, på land eller i hav, eller i produkter.</a:t>
            </a:r>
          </a:p>
          <a:p>
            <a:pPr algn="just">
              <a:spcBef>
                <a:spcPts val="600"/>
              </a:spcBef>
            </a:pPr>
            <a:r>
              <a:rPr lang="en-US" sz="1600" dirty="0"/>
              <a:t>CDR-metoder inkluderar:</a:t>
            </a:r>
          </a:p>
          <a:p>
            <a:pPr marL="285750" indent="-285750" algn="just">
              <a:spcBef>
                <a:spcPts val="600"/>
              </a:spcBef>
              <a:buClr>
                <a:schemeClr val="accent6"/>
              </a:buClr>
              <a:buFont typeface="Arial" panose="020B0604020202020204" pitchFamily="34" charset="0"/>
              <a:buChar char="•"/>
            </a:pPr>
            <a:r>
              <a:rPr lang="en-US" sz="1600" dirty="0"/>
              <a:t>Beskogning/återbeskogning;</a:t>
            </a:r>
          </a:p>
          <a:p>
            <a:pPr marL="285750" indent="-285750" algn="just">
              <a:spcBef>
                <a:spcPts val="600"/>
              </a:spcBef>
              <a:buClr>
                <a:schemeClr val="accent6"/>
              </a:buClr>
              <a:buFont typeface="Arial" panose="020B0604020202020204" pitchFamily="34" charset="0"/>
              <a:buChar char="•"/>
            </a:pPr>
            <a:r>
              <a:rPr lang="en-US" sz="1600" dirty="0"/>
              <a:t>Kolinlagring i mark i odlingsmark och gräsmarker;</a:t>
            </a:r>
          </a:p>
          <a:p>
            <a:pPr marL="285750" indent="-285750" algn="just">
              <a:spcBef>
                <a:spcPts val="600"/>
              </a:spcBef>
              <a:buClr>
                <a:schemeClr val="accent6"/>
              </a:buClr>
              <a:buFont typeface="Arial" panose="020B0604020202020204" pitchFamily="34" charset="0"/>
              <a:buChar char="•"/>
            </a:pPr>
            <a:r>
              <a:rPr lang="en-US" sz="1600" dirty="0"/>
              <a:t>Restaurering av torvmarker och kustnära våtmarker;</a:t>
            </a:r>
          </a:p>
          <a:p>
            <a:pPr marL="285750" indent="-285750" algn="just">
              <a:spcBef>
                <a:spcPts val="600"/>
              </a:spcBef>
              <a:buClr>
                <a:schemeClr val="accent6"/>
              </a:buClr>
              <a:buFont typeface="Arial" panose="020B0604020202020204" pitchFamily="34" charset="0"/>
              <a:buChar char="•"/>
            </a:pPr>
            <a:r>
              <a:rPr lang="en-US" sz="1600" dirty="0"/>
              <a:t>Agroforestry, förbättrad skogsskötsel;</a:t>
            </a:r>
          </a:p>
          <a:p>
            <a:pPr marL="285750" indent="-285750" algn="just">
              <a:spcBef>
                <a:spcPts val="600"/>
              </a:spcBef>
              <a:buClr>
                <a:schemeClr val="accent6"/>
              </a:buClr>
              <a:buFont typeface="Arial" panose="020B0604020202020204" pitchFamily="34" charset="0"/>
              <a:buChar char="•"/>
            </a:pPr>
            <a:r>
              <a:rPr lang="en-US" sz="1600" dirty="0"/>
              <a:t>Kolavskiljning med biokol (BCR);</a:t>
            </a:r>
          </a:p>
          <a:p>
            <a:pPr marL="285750" indent="-285750" algn="just">
              <a:spcBef>
                <a:spcPts val="600"/>
              </a:spcBef>
              <a:buClr>
                <a:schemeClr val="accent6"/>
              </a:buClr>
              <a:buFont typeface="Arial" panose="020B0604020202020204" pitchFamily="34" charset="0"/>
              <a:buChar char="•"/>
            </a:pPr>
            <a:r>
              <a:rPr lang="en-US" sz="1600" dirty="0"/>
              <a:t>Direkt luftbaserad avskiljning och lagring av koldioxid (DACCS), bioenergi med avskiljning och lagring av koldioxid (BECCS);</a:t>
            </a:r>
          </a:p>
          <a:p>
            <a:pPr marL="285750" indent="-285750" algn="just">
              <a:spcBef>
                <a:spcPts val="600"/>
              </a:spcBef>
              <a:buClr>
                <a:schemeClr val="accent6"/>
              </a:buClr>
              <a:buFont typeface="Arial" panose="020B0604020202020204" pitchFamily="34" charset="0"/>
              <a:buChar char="•"/>
            </a:pPr>
            <a:r>
              <a:rPr lang="en-US" sz="1600" dirty="0"/>
              <a:t>Förbättrad vittring (alkalinitetsförbättring);</a:t>
            </a:r>
          </a:p>
          <a:p>
            <a:pPr marL="285750" indent="-285750" algn="just">
              <a:spcBef>
                <a:spcPts val="600"/>
              </a:spcBef>
              <a:buClr>
                <a:schemeClr val="accent6"/>
              </a:buClr>
              <a:buFont typeface="Arial" panose="020B0604020202020204" pitchFamily="34" charset="0"/>
              <a:buChar char="•"/>
            </a:pPr>
            <a:r>
              <a:rPr lang="en-US" sz="1600" dirty="0"/>
              <a:t>"Blue carbon management" i kustnära våtmarker (restaurering av vegetationsklädda kustekosystem; en havsbaserad biologisk CDR-metod som omfattar mangrove, salta träsk och sjögräsängar);</a:t>
            </a:r>
          </a:p>
          <a:p>
            <a:pPr marL="285750" indent="-285750" algn="just">
              <a:spcBef>
                <a:spcPts val="600"/>
              </a:spcBef>
              <a:buClr>
                <a:schemeClr val="accent6"/>
              </a:buClr>
              <a:buFont typeface="Arial" panose="020B0604020202020204" pitchFamily="34" charset="0"/>
              <a:buChar char="•"/>
            </a:pPr>
            <a:r>
              <a:rPr lang="en-US" sz="1600" dirty="0"/>
              <a:t>Havsbefruktning, alkalinitetsförbättring i havet som förstärker den oceaniska kolcykeln.</a:t>
            </a:r>
          </a:p>
        </p:txBody>
      </p:sp>
    </p:spTree>
    <p:extLst>
      <p:ext uri="{BB962C8B-B14F-4D97-AF65-F5344CB8AC3E}">
        <p14:creationId xmlns:p14="http://schemas.microsoft.com/office/powerpoint/2010/main" val="1707562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838200" y="2115555"/>
            <a:ext cx="10515600" cy="1009651"/>
          </a:xfrm>
        </p:spPr>
        <p:txBody>
          <a:bodyPr>
            <a:normAutofit fontScale="90000"/>
          </a:bodyPr>
          <a:lstStyle/>
          <a:p>
            <a:r>
              <a:rPr lang="en-US" dirty="0"/>
              <a:t>Del-</a:t>
            </a:r>
            <a:r>
              <a:rPr lang="en-US" dirty="0" err="1"/>
              <a:t>ämne</a:t>
            </a:r>
            <a:r>
              <a:rPr lang="en-US" dirty="0"/>
              <a:t> 4: Klimatpolitik och internationella avtal. </a:t>
            </a:r>
            <a:endParaRPr lang="pt-PT"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4: Klimatpolitik och internationella avtal.  </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28</a:t>
            </a:fld>
            <a:endParaRPr lang="it-IT" dirty="0"/>
          </a:p>
        </p:txBody>
      </p:sp>
    </p:spTree>
    <p:extLst>
      <p:ext uri="{BB962C8B-B14F-4D97-AF65-F5344CB8AC3E}">
        <p14:creationId xmlns:p14="http://schemas.microsoft.com/office/powerpoint/2010/main" val="15603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82214-649F-4523-A13F-71BF46CFC584}"/>
              </a:ext>
            </a:extLst>
          </p:cNvPr>
          <p:cNvSpPr>
            <a:spLocks noGrp="1"/>
          </p:cNvSpPr>
          <p:nvPr>
            <p:ph type="title"/>
          </p:nvPr>
        </p:nvSpPr>
        <p:spPr>
          <a:xfrm>
            <a:off x="624980" y="950278"/>
            <a:ext cx="10515600" cy="574953"/>
          </a:xfrm>
        </p:spPr>
        <p:txBody>
          <a:bodyPr>
            <a:normAutofit/>
          </a:bodyPr>
          <a:lstStyle/>
          <a:p>
            <a:r>
              <a:rPr lang="en-US" sz="2800" dirty="0"/>
              <a:t>Klimatpolitik och internationella avtal</a:t>
            </a:r>
            <a:endParaRPr lang="pt-PT" sz="2800" dirty="0"/>
          </a:p>
        </p:txBody>
      </p:sp>
      <p:sp>
        <p:nvSpPr>
          <p:cNvPr id="3" name="Marcador de Posição do Rodapé 2">
            <a:extLst>
              <a:ext uri="{FF2B5EF4-FFF2-40B4-BE49-F238E27FC236}">
                <a16:creationId xmlns:a16="http://schemas.microsoft.com/office/drawing/2014/main" id="{F1ACA6F1-485C-4AB8-9AC9-85D0DAF86AF6}"/>
              </a:ext>
            </a:extLst>
          </p:cNvPr>
          <p:cNvSpPr>
            <a:spLocks noGrp="1"/>
          </p:cNvSpPr>
          <p:nvPr>
            <p:ph type="ftr" sz="quarter" idx="10"/>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b="1" dirty="0"/>
          </a:p>
        </p:txBody>
      </p:sp>
      <p:sp>
        <p:nvSpPr>
          <p:cNvPr id="4" name="Marcador de Posição do Número do Diapositivo 3">
            <a:extLst>
              <a:ext uri="{FF2B5EF4-FFF2-40B4-BE49-F238E27FC236}">
                <a16:creationId xmlns:a16="http://schemas.microsoft.com/office/drawing/2014/main" id="{20169411-342A-4710-BD2F-F40C343D2A26}"/>
              </a:ext>
            </a:extLst>
          </p:cNvPr>
          <p:cNvSpPr>
            <a:spLocks noGrp="1"/>
          </p:cNvSpPr>
          <p:nvPr>
            <p:ph type="sldNum" sz="quarter" idx="11"/>
          </p:nvPr>
        </p:nvSpPr>
        <p:spPr/>
        <p:txBody>
          <a:bodyPr/>
          <a:lstStyle/>
          <a:p>
            <a:fld id="{D57F1E4F-1CFF-5643-939E-217C01CDF565}" type="slidenum">
              <a:rPr lang="it-IT" smtClean="0"/>
              <a:t>29</a:t>
            </a:fld>
            <a:endParaRPr lang="it-IT" dirty="0"/>
          </a:p>
        </p:txBody>
      </p:sp>
      <p:sp>
        <p:nvSpPr>
          <p:cNvPr id="7" name="Retângulo 6">
            <a:extLst>
              <a:ext uri="{FF2B5EF4-FFF2-40B4-BE49-F238E27FC236}">
                <a16:creationId xmlns:a16="http://schemas.microsoft.com/office/drawing/2014/main" id="{E671E897-5618-4EF7-8404-1CA2E0B1E547}"/>
              </a:ext>
            </a:extLst>
          </p:cNvPr>
          <p:cNvSpPr/>
          <p:nvPr/>
        </p:nvSpPr>
        <p:spPr>
          <a:xfrm>
            <a:off x="624980" y="1503030"/>
            <a:ext cx="10604384" cy="830997"/>
          </a:xfrm>
          <a:prstGeom prst="rect">
            <a:avLst/>
          </a:prstGeom>
        </p:spPr>
        <p:txBody>
          <a:bodyPr wrap="square">
            <a:spAutoFit/>
          </a:bodyPr>
          <a:lstStyle/>
          <a:p>
            <a:pPr algn="just"/>
            <a:r>
              <a:rPr lang="en-US" sz="1600" dirty="0"/>
              <a:t>Den europeiska gröna given, som godkändes 2020, är en uppsättning politiska initiativ från Europeiska kommissionen (kommissionen) vars övergripande mål är att göra Europeiska unionen (EU) klimatneutral senast 2050, men också att begränsa de negativa effekterna av klimatförändringarna, gå mot en ren och cirkulär ekonomi, vända förlusten av biologisk mångfald och minska föroreningarna. </a:t>
            </a:r>
            <a:endParaRPr lang="pt-PT" sz="1600" dirty="0"/>
          </a:p>
        </p:txBody>
      </p:sp>
      <p:sp>
        <p:nvSpPr>
          <p:cNvPr id="9" name="Retângulo 8">
            <a:extLst>
              <a:ext uri="{FF2B5EF4-FFF2-40B4-BE49-F238E27FC236}">
                <a16:creationId xmlns:a16="http://schemas.microsoft.com/office/drawing/2014/main" id="{C8DA70CD-F66E-4DB1-9370-E5E9C2F0390E}"/>
              </a:ext>
            </a:extLst>
          </p:cNvPr>
          <p:cNvSpPr/>
          <p:nvPr/>
        </p:nvSpPr>
        <p:spPr>
          <a:xfrm>
            <a:off x="624980" y="2732975"/>
            <a:ext cx="8158293" cy="523220"/>
          </a:xfrm>
          <a:prstGeom prst="rect">
            <a:avLst/>
          </a:prstGeom>
        </p:spPr>
        <p:txBody>
          <a:bodyPr wrap="square">
            <a:spAutoFit/>
          </a:bodyPr>
          <a:lstStyle/>
          <a:p>
            <a:r>
              <a:rPr lang="en-US" sz="2800" dirty="0">
                <a:solidFill>
                  <a:srgbClr val="94C020"/>
                </a:solidFill>
                <a:latin typeface="Calibri Light" panose="020F0302020204030204"/>
                <a:ea typeface="+mj-ea"/>
                <a:cs typeface="+mj-cs"/>
              </a:rPr>
              <a:t>Översikt över global och regional klimatpolitik</a:t>
            </a:r>
            <a:endParaRPr lang="pt-PT" dirty="0"/>
          </a:p>
        </p:txBody>
      </p:sp>
      <p:sp>
        <p:nvSpPr>
          <p:cNvPr id="10" name="Retângulo 9">
            <a:extLst>
              <a:ext uri="{FF2B5EF4-FFF2-40B4-BE49-F238E27FC236}">
                <a16:creationId xmlns:a16="http://schemas.microsoft.com/office/drawing/2014/main" id="{1556F230-7F29-4CAD-A5B1-96ACA15FB3B9}"/>
              </a:ext>
            </a:extLst>
          </p:cNvPr>
          <p:cNvSpPr/>
          <p:nvPr/>
        </p:nvSpPr>
        <p:spPr>
          <a:xfrm>
            <a:off x="624980" y="3429000"/>
            <a:ext cx="10374386" cy="2585323"/>
          </a:xfrm>
          <a:prstGeom prst="rect">
            <a:avLst/>
          </a:prstGeom>
        </p:spPr>
        <p:txBody>
          <a:bodyPr wrap="square">
            <a:spAutoFit/>
          </a:bodyPr>
          <a:lstStyle/>
          <a:p>
            <a:r>
              <a:rPr lang="en-US" sz="1600" dirty="0"/>
              <a:t>Länderna har diskuterat hur klimatförändringarna ska bekämpas sedan början av 1990-talet.</a:t>
            </a:r>
          </a:p>
          <a:p>
            <a:pPr algn="just"/>
            <a:r>
              <a:rPr lang="en-GB" sz="1600" dirty="0"/>
              <a:t>Dessa förhandlingar har resulterat i flera viktiga avtal, bland annat Kyotoprotokollet (1997) och Parisavtalet (2015).</a:t>
            </a:r>
            <a:endParaRPr lang="pt-PT" sz="1600" dirty="0"/>
          </a:p>
          <a:p>
            <a:pPr algn="just"/>
            <a:r>
              <a:rPr lang="en-GB" sz="1600" dirty="0"/>
              <a:t>Avtalet innehåller åtaganden från alla 195 länder att minska sina utsläpp och arbeta tillsammans för att anpassa sig till klimatförändringarnas effekter och uppmanar länderna att stärka sina åtaganden över tid genom att uttrycka sina åsikter under FN:s årliga klimatkonferenser, de så kallade partskonferenserna (COP).</a:t>
            </a:r>
            <a:endParaRPr lang="pt-PT" sz="1600" dirty="0"/>
          </a:p>
          <a:p>
            <a:pPr algn="just"/>
            <a:r>
              <a:rPr lang="en-GB" sz="1600" dirty="0"/>
              <a:t>De viktigaste källorna till internationell lagstiftning om klimatförändringar är </a:t>
            </a:r>
            <a:r>
              <a:rPr lang="en-GB" sz="1600" dirty="0">
                <a:solidFill>
                  <a:schemeClr val="accent6"/>
                </a:solidFill>
              </a:rPr>
              <a:t>Parisavtalet, Kyotoprotokollet, FN</a:t>
            </a:r>
            <a:r>
              <a:rPr lang="en-GB" sz="1600" dirty="0"/>
              <a:t>:s </a:t>
            </a:r>
            <a:r>
              <a:rPr lang="en-GB" sz="1600" dirty="0">
                <a:solidFill>
                  <a:schemeClr val="accent6"/>
                </a:solidFill>
              </a:rPr>
              <a:t>ramkonvention om klimatförändringar (</a:t>
            </a:r>
            <a:r>
              <a:rPr lang="en-GB" sz="1600" dirty="0"/>
              <a:t>UNFCCC), det första globala fördraget som uttryckligen behandlar klimatförändringar, och de beslut som UNFCCC fattar för att genomföra dessa fördrag.</a:t>
            </a:r>
            <a:endParaRPr lang="pt-PT" sz="1600" dirty="0"/>
          </a:p>
          <a:p>
            <a:pPr algn="just"/>
            <a:endParaRPr lang="pt-PT" dirty="0"/>
          </a:p>
        </p:txBody>
      </p:sp>
    </p:spTree>
    <p:extLst>
      <p:ext uri="{BB962C8B-B14F-4D97-AF65-F5344CB8AC3E}">
        <p14:creationId xmlns:p14="http://schemas.microsoft.com/office/powerpoint/2010/main" val="164639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89901"/>
            <a:ext cx="10515600" cy="700787"/>
          </a:xfrm>
        </p:spPr>
        <p:txBody>
          <a:bodyPr>
            <a:normAutofit/>
          </a:bodyPr>
          <a:lstStyle/>
          <a:p>
            <a:r>
              <a:rPr lang="en-GB" sz="4000" dirty="0"/>
              <a:t>Inledning</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411061" y="1690689"/>
            <a:ext cx="11182524" cy="4548187"/>
          </a:xfrm>
        </p:spPr>
        <p:txBody>
          <a:bodyPr>
            <a:normAutofit fontScale="25000" lnSpcReduction="20000"/>
          </a:bodyPr>
          <a:lstStyle/>
          <a:p>
            <a:pPr marL="0" indent="0" algn="just">
              <a:lnSpc>
                <a:spcPct val="120000"/>
              </a:lnSpc>
              <a:buNone/>
            </a:pPr>
            <a:r>
              <a:rPr lang="en-US" sz="5600" dirty="0"/>
              <a:t>I </a:t>
            </a:r>
            <a:r>
              <a:rPr lang="en-US" sz="5600" dirty="0" err="1"/>
              <a:t>denna</a:t>
            </a:r>
            <a:r>
              <a:rPr lang="en-US" sz="5600" dirty="0"/>
              <a:t> del kommer eleverna att lära sig om klimatförändringar och deras effekter på de olika komponenterna i jordbruket, såsom väder, tillgängligt vatten, erosion, organiskt material, försaltning, förlust av biologisk mångfald i marken, jordskred, ökenspridning och översvämningar etc. Sättet att kontrollera några av dessa omvandlingar, genom en förändring av den typ av kultur som utförs eller andra kulturella tekniker, bland andra alternativ, kommer att </a:t>
            </a:r>
            <a:r>
              <a:rPr lang="en-US" sz="5600" dirty="0" err="1"/>
              <a:t>diskuteras</a:t>
            </a:r>
            <a:r>
              <a:rPr lang="en-US" sz="5600" dirty="0"/>
              <a:t> </a:t>
            </a:r>
            <a:r>
              <a:rPr lang="en-US" sz="5600" dirty="0" err="1"/>
              <a:t>fullständigt</a:t>
            </a:r>
            <a:r>
              <a:rPr lang="en-US" sz="5600" dirty="0"/>
              <a:t>.</a:t>
            </a:r>
          </a:p>
          <a:p>
            <a:pPr marL="0" indent="0">
              <a:buNone/>
            </a:pPr>
            <a:r>
              <a:rPr lang="en-US" sz="5600" dirty="0"/>
              <a:t>Efter slutförandet av </a:t>
            </a:r>
            <a:r>
              <a:rPr lang="en-US" sz="5600" dirty="0" err="1"/>
              <a:t>detta</a:t>
            </a:r>
            <a:r>
              <a:rPr lang="en-US" sz="5600" dirty="0"/>
              <a:t> </a:t>
            </a:r>
            <a:r>
              <a:rPr lang="en-US" sz="5600" dirty="0" err="1"/>
              <a:t>ämne</a:t>
            </a:r>
            <a:r>
              <a:rPr lang="en-US" sz="5600" dirty="0"/>
              <a:t> kommer eleven att:</a:t>
            </a:r>
          </a:p>
          <a:p>
            <a:pPr marL="0" indent="0">
              <a:buNone/>
            </a:pPr>
            <a:r>
              <a:rPr lang="en-US" sz="5600" dirty="0">
                <a:solidFill>
                  <a:schemeClr val="accent6"/>
                </a:solidFill>
              </a:rPr>
              <a:t>Kunskap</a:t>
            </a:r>
          </a:p>
          <a:p>
            <a:pPr>
              <a:buClr>
                <a:schemeClr val="accent6"/>
              </a:buClr>
            </a:pPr>
            <a:r>
              <a:rPr lang="en-US" sz="5600" dirty="0"/>
              <a:t>Identifiera och diskutera de grundläggande begreppen inom klimatsystemet, inklusive drivkrafterna bakom klimatförändringar;</a:t>
            </a:r>
          </a:p>
          <a:p>
            <a:pPr>
              <a:buClr>
                <a:schemeClr val="accent6"/>
              </a:buClr>
            </a:pPr>
            <a:r>
              <a:rPr lang="en-US" sz="5600" dirty="0"/>
              <a:t>Identifiera och bedöma de specifika effekterna av klimatförändringar inom jordbruket;</a:t>
            </a:r>
          </a:p>
          <a:p>
            <a:pPr>
              <a:buClr>
                <a:schemeClr val="accent6"/>
              </a:buClr>
            </a:pPr>
            <a:r>
              <a:rPr lang="en-US" sz="5600" dirty="0"/>
              <a:t>Beskriva klimatmodellernas roll;</a:t>
            </a:r>
          </a:p>
          <a:p>
            <a:pPr>
              <a:buClr>
                <a:schemeClr val="accent6"/>
              </a:buClr>
            </a:pPr>
            <a:r>
              <a:rPr lang="en-US" sz="5600" dirty="0"/>
              <a:t>Identifiera effekterna av dessa klimatförändringar på jordbruket.</a:t>
            </a:r>
          </a:p>
          <a:p>
            <a:pPr marL="0" indent="0">
              <a:buNone/>
            </a:pPr>
            <a:r>
              <a:rPr lang="en-US" sz="5600" dirty="0">
                <a:solidFill>
                  <a:schemeClr val="accent6"/>
                </a:solidFill>
              </a:rPr>
              <a:t>Färdigheter </a:t>
            </a:r>
          </a:p>
          <a:p>
            <a:pPr>
              <a:buClr>
                <a:schemeClr val="accent6"/>
              </a:buClr>
            </a:pPr>
            <a:r>
              <a:rPr lang="en-US" sz="5600" dirty="0" err="1"/>
              <a:t>Analysera</a:t>
            </a:r>
            <a:r>
              <a:rPr lang="en-US" sz="5600" dirty="0"/>
              <a:t> och diskutera strategier inom jordbruket för att minska utsläppen av växthusgaser;</a:t>
            </a:r>
          </a:p>
          <a:p>
            <a:pPr>
              <a:buClr>
                <a:schemeClr val="accent6"/>
              </a:buClr>
            </a:pPr>
            <a:r>
              <a:rPr lang="en-US" sz="5600" dirty="0"/>
              <a:t>Utveckla och föreslå anpassningsstrategier inom jordbruket.</a:t>
            </a:r>
          </a:p>
          <a:p>
            <a:pPr marL="0" indent="0">
              <a:buNone/>
            </a:pPr>
            <a:r>
              <a:rPr lang="en-US" sz="5600" dirty="0">
                <a:solidFill>
                  <a:schemeClr val="accent6"/>
                </a:solidFill>
              </a:rPr>
              <a:t>Kompetenser</a:t>
            </a:r>
          </a:p>
          <a:p>
            <a:pPr>
              <a:buClr>
                <a:schemeClr val="accent6"/>
              </a:buClr>
            </a:pPr>
            <a:r>
              <a:rPr lang="en-US" sz="5600" dirty="0"/>
              <a:t>Bedöma och analysera specifika effekter av klimatförändringar på jordbruket;</a:t>
            </a:r>
          </a:p>
          <a:p>
            <a:pPr>
              <a:buClr>
                <a:schemeClr val="accent6"/>
              </a:buClr>
            </a:pPr>
            <a:r>
              <a:rPr lang="en-US" sz="5600" dirty="0"/>
              <a:t>Formulera handlingsplaner för att anpassa jordbruksmetoder till potentiella effekter av klimatförändringar;</a:t>
            </a:r>
          </a:p>
          <a:p>
            <a:pPr>
              <a:buClr>
                <a:schemeClr val="accent6"/>
              </a:buClr>
            </a:pPr>
            <a:r>
              <a:rPr lang="en-US" sz="5600" dirty="0"/>
              <a:t>Identifiera klimatförändringsinducerade effekter och förändringar inom jordbrukssystem.</a:t>
            </a: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sv-SE" b="1"/>
              <a:t>Modul: Hållbart jordbruk, förvaltning av naturresurser och klimatåtgärder / Ämne: Klimatförändringar</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F0ECF-3E85-40C9-84B3-28F1C87FE263}"/>
              </a:ext>
            </a:extLst>
          </p:cNvPr>
          <p:cNvSpPr>
            <a:spLocks noGrp="1"/>
          </p:cNvSpPr>
          <p:nvPr>
            <p:ph type="title"/>
          </p:nvPr>
        </p:nvSpPr>
        <p:spPr/>
        <p:txBody>
          <a:bodyPr/>
          <a:lstStyle/>
          <a:p>
            <a:pPr algn="just"/>
            <a:r>
              <a:rPr lang="pt-PT" dirty="0" err="1"/>
              <a:t>Slutsats</a:t>
            </a:r>
            <a:endParaRPr lang="pt-PT" dirty="0"/>
          </a:p>
        </p:txBody>
      </p:sp>
      <p:sp>
        <p:nvSpPr>
          <p:cNvPr id="3" name="Marcador de Posição do Rodapé 2">
            <a:extLst>
              <a:ext uri="{FF2B5EF4-FFF2-40B4-BE49-F238E27FC236}">
                <a16:creationId xmlns:a16="http://schemas.microsoft.com/office/drawing/2014/main" id="{126FE11C-F696-43D6-A331-B8AEB923E775}"/>
              </a:ext>
            </a:extLst>
          </p:cNvPr>
          <p:cNvSpPr>
            <a:spLocks noGrp="1"/>
          </p:cNvSpPr>
          <p:nvPr>
            <p:ph type="ftr" sz="quarter" idx="10"/>
          </p:nvPr>
        </p:nvSpPr>
        <p:spPr/>
        <p:txBody>
          <a:bodyPr/>
          <a:lstStyle/>
          <a:p>
            <a:r>
              <a:rPr lang="sv-SE" b="1"/>
              <a:t>Modul: Hållbart jordbruk, förvaltning av naturresurser och klimatåtgärder / Ämne: Klimatförändringar</a:t>
            </a:r>
            <a:endParaRPr lang="en-US" dirty="0"/>
          </a:p>
        </p:txBody>
      </p:sp>
      <p:sp>
        <p:nvSpPr>
          <p:cNvPr id="4" name="Marcador de Posição do Número do Diapositivo 3">
            <a:extLst>
              <a:ext uri="{FF2B5EF4-FFF2-40B4-BE49-F238E27FC236}">
                <a16:creationId xmlns:a16="http://schemas.microsoft.com/office/drawing/2014/main" id="{212DE015-6305-47F8-ADC2-3514AA2359B6}"/>
              </a:ext>
            </a:extLst>
          </p:cNvPr>
          <p:cNvSpPr>
            <a:spLocks noGrp="1"/>
          </p:cNvSpPr>
          <p:nvPr>
            <p:ph type="sldNum" sz="quarter" idx="11"/>
          </p:nvPr>
        </p:nvSpPr>
        <p:spPr/>
        <p:txBody>
          <a:bodyPr/>
          <a:lstStyle/>
          <a:p>
            <a:fld id="{D57F1E4F-1CFF-5643-939E-217C01CDF565}" type="slidenum">
              <a:rPr lang="it-IT" smtClean="0"/>
              <a:t>30</a:t>
            </a:fld>
            <a:endParaRPr lang="it-IT" dirty="0"/>
          </a:p>
        </p:txBody>
      </p:sp>
      <p:sp>
        <p:nvSpPr>
          <p:cNvPr id="7" name="Retângulo 6">
            <a:extLst>
              <a:ext uri="{FF2B5EF4-FFF2-40B4-BE49-F238E27FC236}">
                <a16:creationId xmlns:a16="http://schemas.microsoft.com/office/drawing/2014/main" id="{9F2E31B2-CFF2-4333-89B6-5F3204BEE94F}"/>
              </a:ext>
            </a:extLst>
          </p:cNvPr>
          <p:cNvSpPr/>
          <p:nvPr/>
        </p:nvSpPr>
        <p:spPr>
          <a:xfrm>
            <a:off x="838200" y="1761361"/>
            <a:ext cx="10394659" cy="4524315"/>
          </a:xfrm>
          <a:prstGeom prst="rect">
            <a:avLst/>
          </a:prstGeom>
        </p:spPr>
        <p:txBody>
          <a:bodyPr wrap="square">
            <a:spAutoFit/>
          </a:bodyPr>
          <a:lstStyle/>
          <a:p>
            <a:pPr algn="just"/>
            <a:r>
              <a:rPr lang="en-US" dirty="0"/>
              <a:t>Klimatsystemet är ett komplext och icke-linjärt system, en uppsättning komplexa interaktioner mellan atmosfären, haven och landytorna, som är resultatet av deras karakteristiska interna dynamik och yttre påverkan. Med hänsyn till detta har många av de åtgärder som mänskligheten har vidtagit orsakat stora förändringar i denna ömtåliga balans. Det innebär att när detta obalanserade system en gång rubbas får det allvarliga konsekvenser för planeten, och följaktligen problem för livet på jorden.</a:t>
            </a:r>
          </a:p>
          <a:p>
            <a:pPr algn="just"/>
            <a:r>
              <a:rPr lang="en-US" dirty="0"/>
              <a:t>Även om det är nästan omöjligt att vända processen finns det sätt att minska konsekvenserna av dessa förändringar. För att uppnå detta är det nödvändigt att anpassa hela mänskligheten på alla nivåer.</a:t>
            </a:r>
          </a:p>
          <a:p>
            <a:pPr algn="just"/>
            <a:r>
              <a:rPr lang="en-US" dirty="0"/>
              <a:t>En av de sektorer som drabbas hårt av klimatförändringarnas effekter är jordbruket. Trots att denna sektor i hög grad bidrar till det tillstånd vi befinner oss i kan den också i hög grad bidra till att situationen förbättras (eller åtminstone inte förvärras).</a:t>
            </a:r>
          </a:p>
          <a:p>
            <a:pPr algn="just"/>
            <a:r>
              <a:rPr lang="en-US" dirty="0"/>
              <a:t>Detta kan uppnås genom förändringar i de jordbruksmetoder som används och i vad de producerar.</a:t>
            </a:r>
          </a:p>
          <a:p>
            <a:pPr algn="just"/>
            <a:r>
              <a:rPr lang="en-US" dirty="0"/>
              <a:t>Många avtal har undertecknats av olika länder i syfte att minska föroreningarna och deras konsekvenser. Men regeringarna, affärsmännen och befolkningen i allmänhet har ännu inte uppnått tillräcklig medvetenhet.</a:t>
            </a:r>
          </a:p>
          <a:p>
            <a:pPr algn="just"/>
            <a:r>
              <a:rPr lang="en-US" dirty="0"/>
              <a:t>Men med utbildning som denna får vi tro att kommande generationer kan förbättra den nuvarande situationen.</a:t>
            </a:r>
          </a:p>
        </p:txBody>
      </p:sp>
    </p:spTree>
    <p:extLst>
      <p:ext uri="{BB962C8B-B14F-4D97-AF65-F5344CB8AC3E}">
        <p14:creationId xmlns:p14="http://schemas.microsoft.com/office/powerpoint/2010/main" val="10732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246F5-EBEA-47AE-9D95-F2A99CACAA42}"/>
              </a:ext>
            </a:extLst>
          </p:cNvPr>
          <p:cNvSpPr>
            <a:spLocks noGrp="1"/>
          </p:cNvSpPr>
          <p:nvPr>
            <p:ph type="title"/>
          </p:nvPr>
        </p:nvSpPr>
        <p:spPr>
          <a:xfrm>
            <a:off x="838200" y="1905830"/>
            <a:ext cx="10515600" cy="1009651"/>
          </a:xfrm>
        </p:spPr>
        <p:txBody>
          <a:bodyPr>
            <a:normAutofit fontScale="90000"/>
          </a:bodyPr>
          <a:lstStyle/>
          <a:p>
            <a:pPr algn="ctr"/>
            <a:r>
              <a:rPr lang="en-US" dirty="0"/>
              <a:t>Del-</a:t>
            </a:r>
            <a:r>
              <a:rPr lang="en-US" dirty="0" err="1"/>
              <a:t>ämne</a:t>
            </a:r>
            <a:r>
              <a:rPr lang="en-US" dirty="0"/>
              <a:t> 1: Klimatsystem och klimatförändringar: Introduktion till jordens system och grundläggande mekanismer för klimatförändringar</a:t>
            </a:r>
            <a:endParaRPr lang="pt-PT" dirty="0"/>
          </a:p>
        </p:txBody>
      </p:sp>
      <p:sp>
        <p:nvSpPr>
          <p:cNvPr id="4" name="Marcador de Posição do Rodapé 3">
            <a:extLst>
              <a:ext uri="{FF2B5EF4-FFF2-40B4-BE49-F238E27FC236}">
                <a16:creationId xmlns:a16="http://schemas.microsoft.com/office/drawing/2014/main" id="{1E63AD5E-B808-44A4-9159-2633B107E8CD}"/>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Marcador de Posição do Número do Diapositivo 4">
            <a:extLst>
              <a:ext uri="{FF2B5EF4-FFF2-40B4-BE49-F238E27FC236}">
                <a16:creationId xmlns:a16="http://schemas.microsoft.com/office/drawing/2014/main" id="{FCA2B149-C239-44BA-B5DA-8931506847BA}"/>
              </a:ext>
            </a:extLst>
          </p:cNvPr>
          <p:cNvSpPr>
            <a:spLocks noGrp="1"/>
          </p:cNvSpPr>
          <p:nvPr>
            <p:ph type="sldNum" sz="quarter" idx="12"/>
          </p:nvPr>
        </p:nvSpPr>
        <p:spPr/>
        <p:txBody>
          <a:bodyPr/>
          <a:lstStyle/>
          <a:p>
            <a:fld id="{D57F1E4F-1CFF-5643-939E-217C01CDF565}" type="slidenum">
              <a:rPr lang="en-US" smtClean="0"/>
              <a:t>4</a:t>
            </a:fld>
            <a:endParaRPr lang="en-US" dirty="0"/>
          </a:p>
        </p:txBody>
      </p:sp>
    </p:spTree>
    <p:extLst>
      <p:ext uri="{BB962C8B-B14F-4D97-AF65-F5344CB8AC3E}">
        <p14:creationId xmlns:p14="http://schemas.microsoft.com/office/powerpoint/2010/main" val="137604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089929"/>
            <a:ext cx="10582013" cy="365125"/>
          </a:xfrm>
        </p:spPr>
        <p:txBody>
          <a:bodyPr>
            <a:noAutofit/>
          </a:bodyPr>
          <a:lstStyle/>
          <a:p>
            <a:pPr marL="0" indent="0">
              <a:buNone/>
            </a:pPr>
            <a:r>
              <a:rPr lang="en-US" sz="2800" dirty="0">
                <a:solidFill>
                  <a:schemeClr val="accent6"/>
                </a:solidFill>
              </a:rPr>
              <a:t>Introduktion till jordsystemet</a:t>
            </a:r>
            <a:endParaRPr lang="en-GB" sz="2800" dirty="0">
              <a:solidFill>
                <a:schemeClr val="accent6"/>
              </a:solidFill>
            </a:endParaRPr>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t>5</a:t>
            </a:fld>
            <a:endParaRPr lang="en-US" dirty="0"/>
          </a:p>
        </p:txBody>
      </p:sp>
      <p:pic>
        <p:nvPicPr>
          <p:cNvPr id="6" name="Imagem 5">
            <a:extLst>
              <a:ext uri="{FF2B5EF4-FFF2-40B4-BE49-F238E27FC236}">
                <a16:creationId xmlns:a16="http://schemas.microsoft.com/office/drawing/2014/main" id="{5C8C4F94-C762-4253-9E55-6B5974B4E9F6}"/>
              </a:ext>
            </a:extLst>
          </p:cNvPr>
          <p:cNvPicPr>
            <a:picLocks noChangeAspect="1"/>
          </p:cNvPicPr>
          <p:nvPr/>
        </p:nvPicPr>
        <p:blipFill>
          <a:blip r:embed="rId2"/>
          <a:stretch>
            <a:fillRect/>
          </a:stretch>
        </p:blipFill>
        <p:spPr>
          <a:xfrm>
            <a:off x="838201" y="1637078"/>
            <a:ext cx="5893032" cy="4419774"/>
          </a:xfrm>
          <a:prstGeom prst="rect">
            <a:avLst/>
          </a:prstGeom>
        </p:spPr>
      </p:pic>
      <p:sp>
        <p:nvSpPr>
          <p:cNvPr id="7" name="Retângulo 6">
            <a:extLst>
              <a:ext uri="{FF2B5EF4-FFF2-40B4-BE49-F238E27FC236}">
                <a16:creationId xmlns:a16="http://schemas.microsoft.com/office/drawing/2014/main" id="{CC018500-8001-4E2A-B431-E9F2C953E039}"/>
              </a:ext>
            </a:extLst>
          </p:cNvPr>
          <p:cNvSpPr/>
          <p:nvPr/>
        </p:nvSpPr>
        <p:spPr>
          <a:xfrm>
            <a:off x="6968455" y="1646692"/>
            <a:ext cx="3851945" cy="2585323"/>
          </a:xfrm>
          <a:prstGeom prst="rect">
            <a:avLst/>
          </a:prstGeom>
        </p:spPr>
        <p:txBody>
          <a:bodyPr wrap="square">
            <a:spAutoFit/>
          </a:bodyPr>
          <a:lstStyle/>
          <a:p>
            <a:pPr algn="just"/>
            <a:r>
              <a:rPr lang="en-US" dirty="0">
                <a:solidFill>
                  <a:schemeClr val="accent6"/>
                </a:solidFill>
              </a:rPr>
              <a:t>Klimatsystemet </a:t>
            </a:r>
            <a:r>
              <a:rPr lang="en-US" dirty="0"/>
              <a:t>är ett komplext och icke-linjärt system, en uppsättning komplexa interaktioner mellan atmosfären, haven och landytorna, som är resultatet av deras karakteristiska interna dynamik och yttre påverkan. Systemet består av fem delsystem, eller sfärer, på jorden, där vart och ett interagerar med de andra delsystemen.</a:t>
            </a:r>
            <a:endParaRPr lang="pt-PT"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969230" y="2578102"/>
            <a:ext cx="4483614" cy="1759006"/>
          </a:xfrm>
        </p:spPr>
        <p:txBody>
          <a:bodyPr>
            <a:normAutofit/>
          </a:bodyPr>
          <a:lstStyle/>
          <a:p>
            <a:pPr marL="0" indent="0" algn="just">
              <a:buNone/>
            </a:pPr>
            <a:r>
              <a:rPr lang="en-US" sz="1800" dirty="0">
                <a:solidFill>
                  <a:schemeClr val="accent6"/>
                </a:solidFill>
              </a:rPr>
              <a:t>Klimatsystemet </a:t>
            </a:r>
            <a:r>
              <a:rPr lang="en-US" sz="1800" dirty="0"/>
              <a:t>är ett interaktivt system som tvingas eller påverkas av olika externa drivkrafter, varav den viktigaste är solen. Även den direkta effekten av mänskliga aktiviteter på klimatsystemet betraktas som en extern kraft.</a:t>
            </a:r>
            <a:endParaRPr lang="en-GB" sz="18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6</a:t>
            </a:fld>
            <a:endParaRPr lang="en-US" dirty="0"/>
          </a:p>
        </p:txBody>
      </p:sp>
      <p:sp>
        <p:nvSpPr>
          <p:cNvPr id="6" name="Retângulo 5">
            <a:extLst>
              <a:ext uri="{FF2B5EF4-FFF2-40B4-BE49-F238E27FC236}">
                <a16:creationId xmlns:a16="http://schemas.microsoft.com/office/drawing/2014/main" id="{36D8EE83-2780-4F4C-B811-E1E34E118C67}"/>
              </a:ext>
            </a:extLst>
          </p:cNvPr>
          <p:cNvSpPr/>
          <p:nvPr/>
        </p:nvSpPr>
        <p:spPr>
          <a:xfrm>
            <a:off x="726671" y="1121919"/>
            <a:ext cx="4932248" cy="523220"/>
          </a:xfrm>
          <a:prstGeom prst="rect">
            <a:avLst/>
          </a:prstGeom>
        </p:spPr>
        <p:txBody>
          <a:bodyPr wrap="none">
            <a:spAutoFit/>
          </a:bodyPr>
          <a:lstStyle/>
          <a:p>
            <a:r>
              <a:rPr lang="en-US" sz="2800" dirty="0">
                <a:solidFill>
                  <a:schemeClr val="accent6"/>
                </a:solidFill>
              </a:rPr>
              <a:t>Introduktion till jordsystemet</a:t>
            </a:r>
          </a:p>
        </p:txBody>
      </p:sp>
      <p:pic>
        <p:nvPicPr>
          <p:cNvPr id="7" name="Imagem 6">
            <a:extLst>
              <a:ext uri="{FF2B5EF4-FFF2-40B4-BE49-F238E27FC236}">
                <a16:creationId xmlns:a16="http://schemas.microsoft.com/office/drawing/2014/main" id="{4D559C1E-1BAE-4FF0-A79E-F377F23A8A70}"/>
              </a:ext>
            </a:extLst>
          </p:cNvPr>
          <p:cNvPicPr>
            <a:picLocks noChangeAspect="1"/>
          </p:cNvPicPr>
          <p:nvPr/>
        </p:nvPicPr>
        <p:blipFill>
          <a:blip r:embed="rId2"/>
          <a:stretch>
            <a:fillRect/>
          </a:stretch>
        </p:blipFill>
        <p:spPr>
          <a:xfrm>
            <a:off x="5591541" y="1645138"/>
            <a:ext cx="5533579" cy="3660775"/>
          </a:xfrm>
          <a:prstGeom prst="rect">
            <a:avLst/>
          </a:prstGeom>
        </p:spPr>
      </p:pic>
    </p:spTree>
    <p:extLst>
      <p:ext uri="{BB962C8B-B14F-4D97-AF65-F5344CB8AC3E}">
        <p14:creationId xmlns:p14="http://schemas.microsoft.com/office/powerpoint/2010/main" val="166624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a:xfrm>
            <a:off x="838200" y="681037"/>
            <a:ext cx="10515600" cy="896093"/>
          </a:xfrm>
        </p:spPr>
        <p:txBody>
          <a:bodyPr>
            <a:normAutofit/>
          </a:bodyPr>
          <a:lstStyle/>
          <a:p>
            <a:r>
              <a:rPr lang="en-US" sz="3600" dirty="0"/>
              <a:t>Klimatförändringens grundläggande mekanismer</a:t>
            </a:r>
            <a:endParaRPr lang="en-GB" sz="3600"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t>7</a:t>
            </a:fld>
            <a:endParaRPr lang="en-US" dirty="0"/>
          </a:p>
        </p:txBody>
      </p:sp>
      <p:sp>
        <p:nvSpPr>
          <p:cNvPr id="6" name="Retângulo 5">
            <a:extLst>
              <a:ext uri="{FF2B5EF4-FFF2-40B4-BE49-F238E27FC236}">
                <a16:creationId xmlns:a16="http://schemas.microsoft.com/office/drawing/2014/main" id="{2AE6127E-9AD5-424D-B6D7-2A7F7E59944B}"/>
              </a:ext>
            </a:extLst>
          </p:cNvPr>
          <p:cNvSpPr/>
          <p:nvPr/>
        </p:nvSpPr>
        <p:spPr>
          <a:xfrm>
            <a:off x="838200" y="1511440"/>
            <a:ext cx="3767356" cy="3416320"/>
          </a:xfrm>
          <a:prstGeom prst="rect">
            <a:avLst/>
          </a:prstGeom>
        </p:spPr>
        <p:txBody>
          <a:bodyPr wrap="square">
            <a:spAutoFit/>
          </a:bodyPr>
          <a:lstStyle/>
          <a:p>
            <a:pPr algn="just"/>
            <a:r>
              <a:rPr lang="en-US" dirty="0">
                <a:solidFill>
                  <a:schemeClr val="accent6"/>
                </a:solidFill>
              </a:rPr>
              <a:t>Klimatförändringar har förekommit under </a:t>
            </a:r>
            <a:r>
              <a:rPr lang="en-US" dirty="0"/>
              <a:t>hela jordens historia. När planeten förändras genom kontinentaldrift och haven ändrar storlek ändras havsströmmarna och områden går från att vara varma till kalla och varma igen. Dessa händelser inträffar inom en tusenårsperiod. För närvarande sker klimatförändringarna mycket snabbare och är en av de mest komplexa frågorna som omfattar flera dimensioner, från vetenskap till ekonomi, samhälle och politik.</a:t>
            </a:r>
            <a:endParaRPr lang="pt-PT" dirty="0"/>
          </a:p>
        </p:txBody>
      </p:sp>
      <p:pic>
        <p:nvPicPr>
          <p:cNvPr id="7" name="Imagem 6">
            <a:extLst>
              <a:ext uri="{FF2B5EF4-FFF2-40B4-BE49-F238E27FC236}">
                <a16:creationId xmlns:a16="http://schemas.microsoft.com/office/drawing/2014/main" id="{2208DBEE-BC7C-430F-8570-DA3AFDB54A4E}"/>
              </a:ext>
            </a:extLst>
          </p:cNvPr>
          <p:cNvPicPr>
            <a:picLocks noChangeAspect="1"/>
          </p:cNvPicPr>
          <p:nvPr/>
        </p:nvPicPr>
        <p:blipFill>
          <a:blip r:embed="rId2"/>
          <a:stretch>
            <a:fillRect/>
          </a:stretch>
        </p:blipFill>
        <p:spPr>
          <a:xfrm>
            <a:off x="5553512" y="1511439"/>
            <a:ext cx="3330429" cy="4345147"/>
          </a:xfrm>
          <a:prstGeom prst="rect">
            <a:avLst/>
          </a:prstGeom>
        </p:spPr>
      </p:pic>
      <p:sp>
        <p:nvSpPr>
          <p:cNvPr id="8" name="Retângulo 7">
            <a:extLst>
              <a:ext uri="{FF2B5EF4-FFF2-40B4-BE49-F238E27FC236}">
                <a16:creationId xmlns:a16="http://schemas.microsoft.com/office/drawing/2014/main" id="{8A839024-175A-46FA-B8A3-69171CA268BA}"/>
              </a:ext>
            </a:extLst>
          </p:cNvPr>
          <p:cNvSpPr/>
          <p:nvPr/>
        </p:nvSpPr>
        <p:spPr>
          <a:xfrm>
            <a:off x="9062906" y="1577130"/>
            <a:ext cx="1473665" cy="4320331"/>
          </a:xfrm>
          <a:prstGeom prst="rect">
            <a:avLst/>
          </a:prstGeom>
        </p:spPr>
        <p:txBody>
          <a:bodyPr wrap="square">
            <a:spAutoFit/>
          </a:bodyPr>
          <a:lstStyle/>
          <a:p>
            <a:pPr algn="just"/>
            <a:r>
              <a:rPr lang="en-US" sz="1000" dirty="0"/>
              <a:t>Överst: Förändringen i årstemperatur som beräknats för slutet av 2000-talet med hjälp av simuleringar från 27 globala klimatmodeller. Förändringen beräknas som medelvärdet för 2081-2100 minus medelvärdet för 1986-2005. Nederst: Hastigheten för den klimatförändring som krävs för att bibehålla den nuvarande årstemperaturen om klimatförändringen i slutet av 2000-talet inträffar. Hastigheten beräknas för varje plats genom att identifiera den närmaste platsen i det framtida klimatet som har samma årliga temperatur som startplatsen har i det nuvarande klimatet. Kredit: Noah </a:t>
            </a:r>
            <a:r>
              <a:rPr lang="en-US" sz="1000" dirty="0" err="1"/>
              <a:t>Diffenbaugh</a:t>
            </a:r>
            <a:endParaRPr lang="pt-PT" sz="1000" dirty="0"/>
          </a:p>
        </p:txBody>
      </p:sp>
    </p:spTree>
    <p:extLst>
      <p:ext uri="{BB962C8B-B14F-4D97-AF65-F5344CB8AC3E}">
        <p14:creationId xmlns:p14="http://schemas.microsoft.com/office/powerpoint/2010/main" val="124775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a:bodyPr>
          <a:lstStyle/>
          <a:p>
            <a:r>
              <a:rPr lang="en-GB" sz="3600" dirty="0"/>
              <a:t>Växthuseffekten</a:t>
            </a:r>
          </a:p>
        </p:txBody>
      </p:sp>
      <p:pic>
        <p:nvPicPr>
          <p:cNvPr id="6" name="Marcador de Posição de Conteúdo 5">
            <a:extLst>
              <a:ext uri="{FF2B5EF4-FFF2-40B4-BE49-F238E27FC236}">
                <a16:creationId xmlns:a16="http://schemas.microsoft.com/office/drawing/2014/main" id="{52C9CE96-086C-4B34-8C43-605EC4ECA85F}"/>
              </a:ext>
            </a:extLst>
          </p:cNvPr>
          <p:cNvPicPr>
            <a:picLocks noGrp="1" noChangeAspect="1"/>
          </p:cNvPicPr>
          <p:nvPr>
            <p:ph idx="1"/>
          </p:nvPr>
        </p:nvPicPr>
        <p:blipFill>
          <a:blip r:embed="rId2"/>
          <a:stretch>
            <a:fillRect/>
          </a:stretch>
        </p:blipFill>
        <p:spPr>
          <a:xfrm>
            <a:off x="6350835" y="1982337"/>
            <a:ext cx="4389500" cy="3383573"/>
          </a:xfrm>
          <a:prstGeom prst="rect">
            <a:avLst/>
          </a:prstGeom>
        </p:spPr>
      </p:pic>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t>8</a:t>
            </a:fld>
            <a:endParaRPr lang="en-US" dirty="0"/>
          </a:p>
        </p:txBody>
      </p:sp>
      <p:sp>
        <p:nvSpPr>
          <p:cNvPr id="7" name="Retângulo 6">
            <a:extLst>
              <a:ext uri="{FF2B5EF4-FFF2-40B4-BE49-F238E27FC236}">
                <a16:creationId xmlns:a16="http://schemas.microsoft.com/office/drawing/2014/main" id="{8B61473E-7213-42F4-9077-B89F8A5A1960}"/>
              </a:ext>
            </a:extLst>
          </p:cNvPr>
          <p:cNvSpPr/>
          <p:nvPr/>
        </p:nvSpPr>
        <p:spPr>
          <a:xfrm>
            <a:off x="631971" y="1690687"/>
            <a:ext cx="4946708" cy="4278094"/>
          </a:xfrm>
          <a:prstGeom prst="rect">
            <a:avLst/>
          </a:prstGeom>
        </p:spPr>
        <p:txBody>
          <a:bodyPr wrap="square">
            <a:spAutoFit/>
          </a:bodyPr>
          <a:lstStyle/>
          <a:p>
            <a:pPr marL="285750" indent="-285750" algn="just">
              <a:buClr>
                <a:schemeClr val="accent6"/>
              </a:buClr>
              <a:buFont typeface="Arial" panose="020B0604020202020204" pitchFamily="34" charset="0"/>
              <a:buChar char="•"/>
            </a:pPr>
            <a:r>
              <a:rPr lang="en-US" sz="1600" dirty="0"/>
              <a:t>Jordens torra atmosfär består huvudsakligen av kväve (</a:t>
            </a:r>
            <a:r>
              <a:rPr lang="en-US" sz="900" dirty="0"/>
              <a:t>N2, </a:t>
            </a:r>
            <a:r>
              <a:rPr lang="en-US" sz="1600" dirty="0"/>
              <a:t>78,1% volymblandningsförhållande), syre (</a:t>
            </a:r>
            <a:r>
              <a:rPr lang="en-US" sz="1050" dirty="0"/>
              <a:t>O2, </a:t>
            </a:r>
            <a:r>
              <a:rPr lang="en-US" sz="1600" dirty="0"/>
              <a:t>20,9% volymblandningsförhållande) och argon (</a:t>
            </a:r>
            <a:r>
              <a:rPr lang="en-US" sz="1600" dirty="0" err="1"/>
              <a:t>Ar, </a:t>
            </a:r>
            <a:r>
              <a:rPr lang="en-US" sz="1600" dirty="0"/>
              <a:t>0,93% volymblandningsförhållande).</a:t>
            </a:r>
          </a:p>
          <a:p>
            <a:pPr marL="285750" indent="-285750" algn="just">
              <a:buClr>
                <a:schemeClr val="accent6"/>
              </a:buClr>
              <a:buFont typeface="Arial" panose="020B0604020202020204" pitchFamily="34" charset="0"/>
              <a:buChar char="•"/>
            </a:pPr>
            <a:r>
              <a:rPr lang="en-US" sz="1600" dirty="0"/>
              <a:t>Andra gaser, som koldioxid (</a:t>
            </a:r>
            <a:r>
              <a:rPr lang="en-US" sz="1050" dirty="0"/>
              <a:t>CO2</a:t>
            </a:r>
            <a:r>
              <a:rPr lang="en-US" sz="1600" dirty="0"/>
              <a:t>), metan (</a:t>
            </a:r>
            <a:r>
              <a:rPr lang="en-US" sz="1050" dirty="0"/>
              <a:t>CH4), </a:t>
            </a:r>
            <a:r>
              <a:rPr lang="en-US" sz="1600" dirty="0"/>
              <a:t>dikväveoxid (</a:t>
            </a:r>
            <a:r>
              <a:rPr lang="en-US" sz="1100" dirty="0"/>
              <a:t>N2O</a:t>
            </a:r>
            <a:r>
              <a:rPr lang="en-US" sz="1600" dirty="0"/>
              <a:t>) och halokarboner, som klorfluorkarboner, absorberar och avger infraröd strålning. Dessa så kallade växthusgaser, med ett totalt blandningsförhållande i torr luft på mindre än 0,1 volymprocent, spelar en viktig roll i jordens energibudget. </a:t>
            </a:r>
          </a:p>
          <a:p>
            <a:pPr marL="285750" indent="-285750" algn="just">
              <a:buClr>
                <a:schemeClr val="accent6"/>
              </a:buClr>
              <a:buFont typeface="Arial" panose="020B0604020202020204" pitchFamily="34" charset="0"/>
              <a:buChar char="•"/>
            </a:pPr>
            <a:r>
              <a:rPr lang="en-US" sz="1600" dirty="0"/>
              <a:t>Atmosfären innehåller också vattenånga (</a:t>
            </a:r>
            <a:r>
              <a:rPr lang="en-US" sz="1000" dirty="0"/>
              <a:t>H2O</a:t>
            </a:r>
            <a:r>
              <a:rPr lang="en-US" sz="1600" dirty="0"/>
              <a:t>), som också är en naturlig växthusgas. Dess volym är normalt i storleksordningen 1%. </a:t>
            </a:r>
          </a:p>
          <a:p>
            <a:pPr marL="285750" indent="-285750" algn="just">
              <a:buClr>
                <a:schemeClr val="accent6"/>
              </a:buClr>
              <a:buFont typeface="Arial" panose="020B0604020202020204" pitchFamily="34" charset="0"/>
              <a:buChar char="•"/>
            </a:pPr>
            <a:r>
              <a:rPr lang="en-US" sz="1600" dirty="0"/>
              <a:t>Dessa växthusgaser absorberar den infraröda strålning som jorden avger och tenderar att höja temperaturen nära jordytan.</a:t>
            </a:r>
            <a:endParaRPr lang="pt-PT" sz="1600" dirty="0"/>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3600" dirty="0"/>
              <a:t>Mänskligt inflytande på växthusgaser</a:t>
            </a:r>
            <a:endParaRPr lang="en-GB" sz="3600"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sv-SE" b="1"/>
              <a:t>Modul: Hållbart jordbruk, förvaltning av naturresurser och klimatåtgärder / Ämne: Klimatförändringar / Del-ämne 1: Klimatsystem och klimatförändringar: Introduktion till jordens system och grundläggande mekanismer för klimatförändringar</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Retângulo 3">
            <a:extLst>
              <a:ext uri="{FF2B5EF4-FFF2-40B4-BE49-F238E27FC236}">
                <a16:creationId xmlns:a16="http://schemas.microsoft.com/office/drawing/2014/main" id="{7850432B-53EB-4F0C-A6E4-7EE13F030F86}"/>
              </a:ext>
            </a:extLst>
          </p:cNvPr>
          <p:cNvSpPr/>
          <p:nvPr/>
        </p:nvSpPr>
        <p:spPr>
          <a:xfrm>
            <a:off x="763397" y="1484851"/>
            <a:ext cx="10590403" cy="4855432"/>
          </a:xfrm>
          <a:prstGeom prst="rect">
            <a:avLst/>
          </a:prstGeom>
        </p:spPr>
        <p:txBody>
          <a:bodyPr wrap="square">
            <a:spAutoFit/>
          </a:bodyPr>
          <a:lstStyle/>
          <a:p>
            <a:pPr marL="285750" indent="-285750" algn="just">
              <a:lnSpc>
                <a:spcPct val="150000"/>
              </a:lnSpc>
              <a:buClr>
                <a:schemeClr val="accent6"/>
              </a:buClr>
              <a:buFont typeface="Arial" panose="020B0604020202020204" pitchFamily="34" charset="0"/>
              <a:buChar char="•"/>
            </a:pPr>
            <a:r>
              <a:rPr lang="en-US" sz="1600" dirty="0">
                <a:solidFill>
                  <a:schemeClr val="accent6"/>
                </a:solidFill>
              </a:rPr>
              <a:t>Mänskliga aktiviteter har direkt lett till ökade koncentrationer av växthusgaser och </a:t>
            </a:r>
            <a:r>
              <a:rPr lang="en-US" sz="1600" dirty="0"/>
              <a:t>därmed en förstärkt växthuseffekt, vilket orsakar uppvärmning av jordens yta. Under perioden 2011-2020 var den globala </a:t>
            </a:r>
            <a:r>
              <a:rPr lang="en-US" sz="1600" dirty="0">
                <a:solidFill>
                  <a:schemeClr val="accent6"/>
                </a:solidFill>
              </a:rPr>
              <a:t>temperaturen 1,1°C högre </a:t>
            </a:r>
            <a:r>
              <a:rPr lang="en-US" sz="1600" dirty="0"/>
              <a:t>än under referensperioden (1850-1900). </a:t>
            </a:r>
          </a:p>
          <a:p>
            <a:pPr marL="285750" indent="-285750" algn="just">
              <a:lnSpc>
                <a:spcPct val="150000"/>
              </a:lnSpc>
              <a:buClr>
                <a:schemeClr val="accent6"/>
              </a:buClr>
              <a:buFont typeface="Arial" panose="020B0604020202020204" pitchFamily="34" charset="0"/>
              <a:buChar char="•"/>
            </a:pPr>
            <a:r>
              <a:rPr lang="en-US" sz="1600" dirty="0"/>
              <a:t>Den nuvarande trenden för gasutsläpp gör det mycket troligt att uppvärmningen </a:t>
            </a:r>
            <a:r>
              <a:rPr lang="en-US" sz="1600" dirty="0">
                <a:solidFill>
                  <a:schemeClr val="accent6"/>
                </a:solidFill>
              </a:rPr>
              <a:t>kommer att överstiga 1,5°C under detta århundrade och </a:t>
            </a:r>
            <a:r>
              <a:rPr lang="en-US" sz="1600" dirty="0"/>
              <a:t>gör det svårare att begränsa uppvärmningen till under 2°C. I det värsta tänkbara scenariot antas en genomsnittlig temperaturökning på 4,4°C i slutet av århundradet. </a:t>
            </a:r>
          </a:p>
          <a:p>
            <a:pPr marL="285750" indent="-285750" algn="just">
              <a:lnSpc>
                <a:spcPct val="150000"/>
              </a:lnSpc>
              <a:buClr>
                <a:schemeClr val="accent6"/>
              </a:buClr>
              <a:buFont typeface="Arial" panose="020B0604020202020204" pitchFamily="34" charset="0"/>
              <a:buChar char="•"/>
            </a:pPr>
            <a:r>
              <a:rPr lang="en-US" sz="1600" dirty="0"/>
              <a:t>I IPCC:s fjärde utvärderingsrapport (AR4) från 2007 betonades det tydliga sambandet mellan växthusgaser orsakade av människan och observerade klimatförändringar. </a:t>
            </a:r>
          </a:p>
          <a:p>
            <a:pPr marL="285750" indent="-285750" algn="just">
              <a:lnSpc>
                <a:spcPct val="150000"/>
              </a:lnSpc>
              <a:buClr>
                <a:schemeClr val="accent6"/>
              </a:buClr>
              <a:buFont typeface="Arial" panose="020B0604020202020204" pitchFamily="34" charset="0"/>
              <a:buChar char="•"/>
            </a:pPr>
            <a:r>
              <a:rPr lang="en-US" sz="1600" dirty="0"/>
              <a:t>IPCC:s utvärdering från 2014 (AR5) stärker denna koppling ytterligare och konstaterar att "</a:t>
            </a:r>
            <a:r>
              <a:rPr lang="en-US" sz="1600" b="1" dirty="0">
                <a:solidFill>
                  <a:schemeClr val="accent6"/>
                </a:solidFill>
              </a:rPr>
              <a:t>mänsklig påverkan har upptäckts i uppvärmningen av atmosfären och havet, i förändringar i den globala vattencykeln, i minskningar av snö och is, i den globala medelhöjningen av havsnivån och i förändringar i vissa extrema klimat. Dessa bevis för mänsklig påverkan har ökat sedan AR4. Det är extremt troligt (95-100% säkerhet) att mänsklig påverkan har varit den dominerande orsaken till den observerade uppvärmningen sedan mitten av 1900-talet</a:t>
            </a:r>
            <a:r>
              <a:rPr lang="en-US" sz="1600" dirty="0"/>
              <a:t>" (IPCC 2013, Summary for Policymakers)</a:t>
            </a:r>
            <a:endParaRPr lang="pt-PT" sz="1600" dirty="0"/>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21693-8EBF-4882-B589-0526F221295D}"/>
</file>

<file path=customXml/itemProps2.xml><?xml version="1.0" encoding="utf-8"?>
<ds:datastoreItem xmlns:ds="http://schemas.openxmlformats.org/officeDocument/2006/customXml" ds:itemID="{DACD3D99-0D3F-46D4-98FC-4C9126A08FDD}"/>
</file>

<file path=docProps/app.xml><?xml version="1.0" encoding="utf-8"?>
<Properties xmlns="http://schemas.openxmlformats.org/officeDocument/2006/extended-properties" xmlns:vt="http://schemas.openxmlformats.org/officeDocument/2006/docPropsVTypes">
  <Template/>
  <TotalTime>545</TotalTime>
  <Words>3940</Words>
  <Application>Microsoft Office PowerPoint</Application>
  <PresentationFormat>Widescreen</PresentationFormat>
  <Paragraphs>202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Tema1</vt:lpstr>
      <vt:lpstr>PowerPoint Presentation</vt:lpstr>
      <vt:lpstr>Kurs: HEI Modul: Hållbart jordbruk, förvaltning av naturresurser och klimatåtgärder Ämne: Klimatförändringar</vt:lpstr>
      <vt:lpstr>Inledning</vt:lpstr>
      <vt:lpstr>Del-ämne 1: Klimatsystem och klimatförändringar: Introduktion till jordens system och grundläggande mekanismer för klimatförändringar</vt:lpstr>
      <vt:lpstr>PowerPoint Presentation</vt:lpstr>
      <vt:lpstr>PowerPoint Presentation</vt:lpstr>
      <vt:lpstr>Klimatförändringens grundläggande mekanismer</vt:lpstr>
      <vt:lpstr>Växthuseffekten</vt:lpstr>
      <vt:lpstr>Mänskligt inflytande på växthusgaser</vt:lpstr>
      <vt:lpstr>Klimatmodeller och prediktiva verktyg: Introduktion till klimatmodeller och deras roll i förståelsen av klimatförändringarna</vt:lpstr>
      <vt:lpstr>PowerPoint Presentation</vt:lpstr>
      <vt:lpstr>PowerPoint Presentation</vt:lpstr>
      <vt:lpstr>PowerPoint Presentation</vt:lpstr>
      <vt:lpstr>Delkurs 2: Klimatmodeller och prediktiva verktyg: Introduktion till klimatmodeller och deras roll i förståelsen av klimatförändringarna</vt:lpstr>
      <vt:lpstr>Hur klimatförändringarna påverkar och kommer att påverka jordbruket</vt:lpstr>
      <vt:lpstr>Förändringar i jordbruksproduktiviteten </vt:lpstr>
      <vt:lpstr>Påverkan på jordbruksarbetare och boskap</vt:lpstr>
      <vt:lpstr>Påverkan på jordbruksarbetare och boskap</vt:lpstr>
      <vt:lpstr>Vad kan göras?</vt:lpstr>
      <vt:lpstr>Vad kan göras?</vt:lpstr>
      <vt:lpstr>Del-ämne 3: Strategier för begränsning, anpassning och avlägsnande av koldioxid</vt:lpstr>
      <vt:lpstr>PowerPoint Presentation</vt:lpstr>
      <vt:lpstr>Begränsning</vt:lpstr>
      <vt:lpstr>PowerPoint Presentation</vt:lpstr>
      <vt:lpstr>Anpassning - anpassning till livet i ett klimat som förändras</vt:lpstr>
      <vt:lpstr>Anpassning - anpassning till livet i ett klimat som förändras</vt:lpstr>
      <vt:lpstr>Avlägsnande av koldioxid (CDR)</vt:lpstr>
      <vt:lpstr>Del-ämne 4: Klimatpolitik och internationella avtal. </vt:lpstr>
      <vt:lpstr>Klimatpolitik och internationella avtal</vt:lpstr>
      <vt:lpstr>Slutsats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keywords>, docId:0150DB6CAC3A99DADFF9E21EED63258D</cp:keywords>
  <cp:lastModifiedBy>A S</cp:lastModifiedBy>
  <cp:revision>59</cp:revision>
  <dcterms:created xsi:type="dcterms:W3CDTF">2022-08-02T09:54:50Z</dcterms:created>
  <dcterms:modified xsi:type="dcterms:W3CDTF">2024-04-29T07:01:00Z</dcterms:modified>
</cp:coreProperties>
</file>