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9"/>
  </p:notesMasterIdLst>
  <p:sldIdLst>
    <p:sldId id="265" r:id="rId2"/>
    <p:sldId id="256" r:id="rId3"/>
    <p:sldId id="260" r:id="rId4"/>
    <p:sldId id="269" r:id="rId5"/>
    <p:sldId id="267" r:id="rId6"/>
    <p:sldId id="268" r:id="rId7"/>
    <p:sldId id="263" r:id="rId8"/>
    <p:sldId id="261" r:id="rId9"/>
    <p:sldId id="271" r:id="rId10"/>
    <p:sldId id="275" r:id="rId11"/>
    <p:sldId id="285" r:id="rId12"/>
    <p:sldId id="276" r:id="rId13"/>
    <p:sldId id="277" r:id="rId14"/>
    <p:sldId id="280" r:id="rId15"/>
    <p:sldId id="295" r:id="rId16"/>
    <p:sldId id="304" r:id="rId17"/>
    <p:sldId id="278" r:id="rId18"/>
    <p:sldId id="279" r:id="rId19"/>
    <p:sldId id="284" r:id="rId20"/>
    <p:sldId id="281" r:id="rId21"/>
    <p:sldId id="282" r:id="rId22"/>
    <p:sldId id="296" r:id="rId23"/>
    <p:sldId id="283" r:id="rId24"/>
    <p:sldId id="301" r:id="rId25"/>
    <p:sldId id="302" r:id="rId26"/>
    <p:sldId id="297" r:id="rId27"/>
    <p:sldId id="298" r:id="rId28"/>
    <p:sldId id="299" r:id="rId29"/>
    <p:sldId id="300" r:id="rId30"/>
    <p:sldId id="288" r:id="rId31"/>
    <p:sldId id="289" r:id="rId32"/>
    <p:sldId id="303" r:id="rId33"/>
    <p:sldId id="305" r:id="rId34"/>
    <p:sldId id="290" r:id="rId35"/>
    <p:sldId id="292" r:id="rId36"/>
    <p:sldId id="306" r:id="rId37"/>
    <p:sldId id="266"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B42"/>
    <a:srgbClr val="93C01F"/>
    <a:srgbClr val="FFFFFF"/>
    <a:srgbClr val="B4E143"/>
    <a:srgbClr val="027822"/>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FD843F-E146-4D80-8540-E088756433F3}" v="152" dt="2024-03-16T16:35:26.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59" d="100"/>
          <a:sy n="59" d="100"/>
        </p:scale>
        <p:origin x="8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S" userId="bff0dd6adc7f4841" providerId="LiveId" clId="{7EFD843F-E146-4D80-8540-E088756433F3}"/>
    <pc:docChg chg="custSel modSld">
      <pc:chgData name="A S" userId="bff0dd6adc7f4841" providerId="LiveId" clId="{7EFD843F-E146-4D80-8540-E088756433F3}" dt="2024-03-16T16:37:04.733" v="1008" actId="20577"/>
      <pc:docMkLst>
        <pc:docMk/>
      </pc:docMkLst>
      <pc:sldChg chg="modSp mod">
        <pc:chgData name="A S" userId="bff0dd6adc7f4841" providerId="LiveId" clId="{7EFD843F-E146-4D80-8540-E088756433F3}" dt="2024-03-16T16:07:53.412" v="65" actId="20577"/>
        <pc:sldMkLst>
          <pc:docMk/>
          <pc:sldMk cId="1256720386" sldId="276"/>
        </pc:sldMkLst>
        <pc:spChg chg="mod">
          <ac:chgData name="A S" userId="bff0dd6adc7f4841" providerId="LiveId" clId="{7EFD843F-E146-4D80-8540-E088756433F3}" dt="2024-03-16T16:07:53.412" v="65" actId="20577"/>
          <ac:spMkLst>
            <pc:docMk/>
            <pc:sldMk cId="1256720386" sldId="276"/>
            <ac:spMk id="2" creationId="{8E418895-BB6F-A613-6DF3-A233BDF710B7}"/>
          </ac:spMkLst>
        </pc:spChg>
      </pc:sldChg>
      <pc:sldChg chg="modSp mod">
        <pc:chgData name="A S" userId="bff0dd6adc7f4841" providerId="LiveId" clId="{7EFD843F-E146-4D80-8540-E088756433F3}" dt="2024-03-16T16:08:15.893" v="98" actId="20577"/>
        <pc:sldMkLst>
          <pc:docMk/>
          <pc:sldMk cId="4073884518" sldId="277"/>
        </pc:sldMkLst>
        <pc:spChg chg="mod">
          <ac:chgData name="A S" userId="bff0dd6adc7f4841" providerId="LiveId" clId="{7EFD843F-E146-4D80-8540-E088756433F3}" dt="2024-03-16T16:08:15.893" v="98" actId="20577"/>
          <ac:spMkLst>
            <pc:docMk/>
            <pc:sldMk cId="4073884518" sldId="277"/>
            <ac:spMk id="2" creationId="{D6ECC82E-DC66-70A8-194F-E3D5A72F9666}"/>
          </ac:spMkLst>
        </pc:spChg>
      </pc:sldChg>
      <pc:sldChg chg="modSp mod">
        <pc:chgData name="A S" userId="bff0dd6adc7f4841" providerId="LiveId" clId="{7EFD843F-E146-4D80-8540-E088756433F3}" dt="2024-03-16T16:09:52.677" v="230" actId="20577"/>
        <pc:sldMkLst>
          <pc:docMk/>
          <pc:sldMk cId="4014681425" sldId="278"/>
        </pc:sldMkLst>
        <pc:spChg chg="mod">
          <ac:chgData name="A S" userId="bff0dd6adc7f4841" providerId="LiveId" clId="{7EFD843F-E146-4D80-8540-E088756433F3}" dt="2024-03-16T16:09:52.677" v="230" actId="20577"/>
          <ac:spMkLst>
            <pc:docMk/>
            <pc:sldMk cId="4014681425" sldId="278"/>
            <ac:spMk id="2" creationId="{910A3BF1-05D8-EDA6-D37D-6FE141A3D133}"/>
          </ac:spMkLst>
        </pc:spChg>
      </pc:sldChg>
      <pc:sldChg chg="modSp mod">
        <pc:chgData name="A S" userId="bff0dd6adc7f4841" providerId="LiveId" clId="{7EFD843F-E146-4D80-8540-E088756433F3}" dt="2024-03-16T16:10:12.552" v="263" actId="20577"/>
        <pc:sldMkLst>
          <pc:docMk/>
          <pc:sldMk cId="1298905226" sldId="279"/>
        </pc:sldMkLst>
        <pc:spChg chg="mod">
          <ac:chgData name="A S" userId="bff0dd6adc7f4841" providerId="LiveId" clId="{7EFD843F-E146-4D80-8540-E088756433F3}" dt="2024-03-16T16:10:12.552" v="263" actId="20577"/>
          <ac:spMkLst>
            <pc:docMk/>
            <pc:sldMk cId="1298905226" sldId="279"/>
            <ac:spMk id="2" creationId="{3392A69B-B1C3-756C-BE3F-3F07AE0D43D2}"/>
          </ac:spMkLst>
        </pc:spChg>
      </pc:sldChg>
      <pc:sldChg chg="modSp mod">
        <pc:chgData name="A S" userId="bff0dd6adc7f4841" providerId="LiveId" clId="{7EFD843F-E146-4D80-8540-E088756433F3}" dt="2024-03-16T16:08:42.217" v="131" actId="20577"/>
        <pc:sldMkLst>
          <pc:docMk/>
          <pc:sldMk cId="798218271" sldId="280"/>
        </pc:sldMkLst>
        <pc:spChg chg="mod">
          <ac:chgData name="A S" userId="bff0dd6adc7f4841" providerId="LiveId" clId="{7EFD843F-E146-4D80-8540-E088756433F3}" dt="2024-03-16T16:08:42.217" v="131" actId="20577"/>
          <ac:spMkLst>
            <pc:docMk/>
            <pc:sldMk cId="798218271" sldId="280"/>
            <ac:spMk id="2" creationId="{FD1C4B59-F45A-F7B2-72F1-D93707421809}"/>
          </ac:spMkLst>
        </pc:spChg>
      </pc:sldChg>
      <pc:sldChg chg="modSp mod">
        <pc:chgData name="A S" userId="bff0dd6adc7f4841" providerId="LiveId" clId="{7EFD843F-E146-4D80-8540-E088756433F3}" dt="2024-03-16T16:10:54.246" v="329" actId="20577"/>
        <pc:sldMkLst>
          <pc:docMk/>
          <pc:sldMk cId="2246029566" sldId="281"/>
        </pc:sldMkLst>
        <pc:spChg chg="mod">
          <ac:chgData name="A S" userId="bff0dd6adc7f4841" providerId="LiveId" clId="{7EFD843F-E146-4D80-8540-E088756433F3}" dt="2024-03-16T16:10:54.246" v="329" actId="20577"/>
          <ac:spMkLst>
            <pc:docMk/>
            <pc:sldMk cId="2246029566" sldId="281"/>
            <ac:spMk id="2" creationId="{E1DDBEB7-4153-644B-0AA0-BC98050EAED5}"/>
          </ac:spMkLst>
        </pc:spChg>
      </pc:sldChg>
      <pc:sldChg chg="modSp mod">
        <pc:chgData name="A S" userId="bff0dd6adc7f4841" providerId="LiveId" clId="{7EFD843F-E146-4D80-8540-E088756433F3}" dt="2024-03-16T16:11:20.190" v="364" actId="20577"/>
        <pc:sldMkLst>
          <pc:docMk/>
          <pc:sldMk cId="2056396331" sldId="282"/>
        </pc:sldMkLst>
        <pc:spChg chg="mod">
          <ac:chgData name="A S" userId="bff0dd6adc7f4841" providerId="LiveId" clId="{7EFD843F-E146-4D80-8540-E088756433F3}" dt="2024-03-16T16:11:20.190" v="364" actId="20577"/>
          <ac:spMkLst>
            <pc:docMk/>
            <pc:sldMk cId="2056396331" sldId="282"/>
            <ac:spMk id="2" creationId="{C42CE950-F7C5-1422-E80F-222A7476220B}"/>
          </ac:spMkLst>
        </pc:spChg>
      </pc:sldChg>
      <pc:sldChg chg="modSp mod">
        <pc:chgData name="A S" userId="bff0dd6adc7f4841" providerId="LiveId" clId="{7EFD843F-E146-4D80-8540-E088756433F3}" dt="2024-03-16T16:12:00.018" v="430" actId="20577"/>
        <pc:sldMkLst>
          <pc:docMk/>
          <pc:sldMk cId="2757326354" sldId="283"/>
        </pc:sldMkLst>
        <pc:spChg chg="mod">
          <ac:chgData name="A S" userId="bff0dd6adc7f4841" providerId="LiveId" clId="{7EFD843F-E146-4D80-8540-E088756433F3}" dt="2024-03-16T16:12:00.018" v="430" actId="20577"/>
          <ac:spMkLst>
            <pc:docMk/>
            <pc:sldMk cId="2757326354" sldId="283"/>
            <ac:spMk id="2" creationId="{05879F3F-57B1-C39D-8331-3C1A49A6F9A6}"/>
          </ac:spMkLst>
        </pc:spChg>
      </pc:sldChg>
      <pc:sldChg chg="modSp mod">
        <pc:chgData name="A S" userId="bff0dd6adc7f4841" providerId="LiveId" clId="{7EFD843F-E146-4D80-8540-E088756433F3}" dt="2024-03-16T16:10:33.823" v="296" actId="20577"/>
        <pc:sldMkLst>
          <pc:docMk/>
          <pc:sldMk cId="1324745089" sldId="284"/>
        </pc:sldMkLst>
        <pc:spChg chg="mod">
          <ac:chgData name="A S" userId="bff0dd6adc7f4841" providerId="LiveId" clId="{7EFD843F-E146-4D80-8540-E088756433F3}" dt="2024-03-16T16:10:33.823" v="296" actId="20577"/>
          <ac:spMkLst>
            <pc:docMk/>
            <pc:sldMk cId="1324745089" sldId="284"/>
            <ac:spMk id="2" creationId="{1DCEA26A-9842-D6E7-DA97-37CACF76FB69}"/>
          </ac:spMkLst>
        </pc:spChg>
      </pc:sldChg>
      <pc:sldChg chg="modSp mod">
        <pc:chgData name="A S" userId="bff0dd6adc7f4841" providerId="LiveId" clId="{7EFD843F-E146-4D80-8540-E088756433F3}" dt="2024-03-16T16:07:34.721" v="32" actId="20577"/>
        <pc:sldMkLst>
          <pc:docMk/>
          <pc:sldMk cId="1978497713" sldId="285"/>
        </pc:sldMkLst>
        <pc:spChg chg="mod">
          <ac:chgData name="A S" userId="bff0dd6adc7f4841" providerId="LiveId" clId="{7EFD843F-E146-4D80-8540-E088756433F3}" dt="2024-03-16T16:07:34.721" v="32" actId="20577"/>
          <ac:spMkLst>
            <pc:docMk/>
            <pc:sldMk cId="1978497713" sldId="285"/>
            <ac:spMk id="2" creationId="{F61EDA00-4040-449E-9696-B7A1F149DC82}"/>
          </ac:spMkLst>
        </pc:spChg>
      </pc:sldChg>
      <pc:sldChg chg="modSp mod">
        <pc:chgData name="A S" userId="bff0dd6adc7f4841" providerId="LiveId" clId="{7EFD843F-E146-4D80-8540-E088756433F3}" dt="2024-03-16T16:29:15.156" v="661" actId="20577"/>
        <pc:sldMkLst>
          <pc:docMk/>
          <pc:sldMk cId="2313570224" sldId="288"/>
        </pc:sldMkLst>
        <pc:spChg chg="mod">
          <ac:chgData name="A S" userId="bff0dd6adc7f4841" providerId="LiveId" clId="{7EFD843F-E146-4D80-8540-E088756433F3}" dt="2024-03-16T16:29:15.156" v="661" actId="20577"/>
          <ac:spMkLst>
            <pc:docMk/>
            <pc:sldMk cId="2313570224" sldId="288"/>
            <ac:spMk id="2" creationId="{B3F92055-AE9B-7E95-839E-0EA7180B112E}"/>
          </ac:spMkLst>
        </pc:spChg>
      </pc:sldChg>
      <pc:sldChg chg="modSp mod">
        <pc:chgData name="A S" userId="bff0dd6adc7f4841" providerId="LiveId" clId="{7EFD843F-E146-4D80-8540-E088756433F3}" dt="2024-03-16T16:33:52.172" v="806" actId="20577"/>
        <pc:sldMkLst>
          <pc:docMk/>
          <pc:sldMk cId="266367027" sldId="289"/>
        </pc:sldMkLst>
        <pc:spChg chg="mod">
          <ac:chgData name="A S" userId="bff0dd6adc7f4841" providerId="LiveId" clId="{7EFD843F-E146-4D80-8540-E088756433F3}" dt="2024-03-16T16:29:36.165" v="694" actId="20577"/>
          <ac:spMkLst>
            <pc:docMk/>
            <pc:sldMk cId="266367027" sldId="289"/>
            <ac:spMk id="2" creationId="{8ADB5565-4354-3C2E-4711-D7A882FBC080}"/>
          </ac:spMkLst>
        </pc:spChg>
        <pc:graphicFrameChg chg="mod">
          <ac:chgData name="A S" userId="bff0dd6adc7f4841" providerId="LiveId" clId="{7EFD843F-E146-4D80-8540-E088756433F3}" dt="2024-03-16T16:33:33.979" v="781" actId="20577"/>
          <ac:graphicFrameMkLst>
            <pc:docMk/>
            <pc:sldMk cId="266367027" sldId="289"/>
            <ac:graphicFrameMk id="7" creationId="{8013C40F-6F4E-FE98-BFFE-170F189032DC}"/>
          </ac:graphicFrameMkLst>
        </pc:graphicFrameChg>
        <pc:graphicFrameChg chg="mod">
          <ac:chgData name="A S" userId="bff0dd6adc7f4841" providerId="LiveId" clId="{7EFD843F-E146-4D80-8540-E088756433F3}" dt="2024-03-16T16:33:52.172" v="806" actId="20577"/>
          <ac:graphicFrameMkLst>
            <pc:docMk/>
            <pc:sldMk cId="266367027" sldId="289"/>
            <ac:graphicFrameMk id="8" creationId="{8292E20B-9DE0-D2C5-F03B-D89432A01C03}"/>
          </ac:graphicFrameMkLst>
        </pc:graphicFrameChg>
      </pc:sldChg>
      <pc:sldChg chg="modSp mod">
        <pc:chgData name="A S" userId="bff0dd6adc7f4841" providerId="LiveId" clId="{7EFD843F-E146-4D80-8540-E088756433F3}" dt="2024-03-16T16:36:00.235" v="942" actId="20577"/>
        <pc:sldMkLst>
          <pc:docMk/>
          <pc:sldMk cId="3394631541" sldId="290"/>
        </pc:sldMkLst>
        <pc:spChg chg="mod">
          <ac:chgData name="A S" userId="bff0dd6adc7f4841" providerId="LiveId" clId="{7EFD843F-E146-4D80-8540-E088756433F3}" dt="2024-03-16T16:36:00.235" v="942" actId="20577"/>
          <ac:spMkLst>
            <pc:docMk/>
            <pc:sldMk cId="3394631541" sldId="290"/>
            <ac:spMk id="2" creationId="{25161B0D-D682-BD53-7138-C0BBE1FCF7A4}"/>
          </ac:spMkLst>
        </pc:spChg>
      </pc:sldChg>
      <pc:sldChg chg="modSp mod">
        <pc:chgData name="A S" userId="bff0dd6adc7f4841" providerId="LiveId" clId="{7EFD843F-E146-4D80-8540-E088756433F3}" dt="2024-03-16T16:36:31.803" v="975" actId="20577"/>
        <pc:sldMkLst>
          <pc:docMk/>
          <pc:sldMk cId="2511762320" sldId="292"/>
        </pc:sldMkLst>
        <pc:spChg chg="mod">
          <ac:chgData name="A S" userId="bff0dd6adc7f4841" providerId="LiveId" clId="{7EFD843F-E146-4D80-8540-E088756433F3}" dt="2024-03-16T16:36:31.803" v="975" actId="20577"/>
          <ac:spMkLst>
            <pc:docMk/>
            <pc:sldMk cId="2511762320" sldId="292"/>
            <ac:spMk id="2" creationId="{0C8F72B3-207E-F58E-4136-7720FB82EA61}"/>
          </ac:spMkLst>
        </pc:spChg>
      </pc:sldChg>
      <pc:sldChg chg="modSp mod">
        <pc:chgData name="A S" userId="bff0dd6adc7f4841" providerId="LiveId" clId="{7EFD843F-E146-4D80-8540-E088756433F3}" dt="2024-03-16T16:09:04.432" v="164" actId="20577"/>
        <pc:sldMkLst>
          <pc:docMk/>
          <pc:sldMk cId="3045037957" sldId="295"/>
        </pc:sldMkLst>
        <pc:spChg chg="mod">
          <ac:chgData name="A S" userId="bff0dd6adc7f4841" providerId="LiveId" clId="{7EFD843F-E146-4D80-8540-E088756433F3}" dt="2024-03-16T16:09:04.432" v="164" actId="20577"/>
          <ac:spMkLst>
            <pc:docMk/>
            <pc:sldMk cId="3045037957" sldId="295"/>
            <ac:spMk id="2" creationId="{7B39F4E9-70A5-73A4-B7CA-DD6D44CF642B}"/>
          </ac:spMkLst>
        </pc:spChg>
      </pc:sldChg>
      <pc:sldChg chg="modSp mod">
        <pc:chgData name="A S" userId="bff0dd6adc7f4841" providerId="LiveId" clId="{7EFD843F-E146-4D80-8540-E088756433F3}" dt="2024-03-16T16:11:38.775" v="397" actId="20577"/>
        <pc:sldMkLst>
          <pc:docMk/>
          <pc:sldMk cId="3080888445" sldId="296"/>
        </pc:sldMkLst>
        <pc:spChg chg="mod">
          <ac:chgData name="A S" userId="bff0dd6adc7f4841" providerId="LiveId" clId="{7EFD843F-E146-4D80-8540-E088756433F3}" dt="2024-03-16T16:11:38.775" v="397" actId="20577"/>
          <ac:spMkLst>
            <pc:docMk/>
            <pc:sldMk cId="3080888445" sldId="296"/>
            <ac:spMk id="2" creationId="{D31DDCFE-B059-B12F-B248-BB84801A849B}"/>
          </ac:spMkLst>
        </pc:spChg>
      </pc:sldChg>
      <pc:sldChg chg="modSp mod">
        <pc:chgData name="A S" userId="bff0dd6adc7f4841" providerId="LiveId" clId="{7EFD843F-E146-4D80-8540-E088756433F3}" dt="2024-03-16T16:13:18.023" v="529" actId="20577"/>
        <pc:sldMkLst>
          <pc:docMk/>
          <pc:sldMk cId="1761575809" sldId="297"/>
        </pc:sldMkLst>
        <pc:spChg chg="mod">
          <ac:chgData name="A S" userId="bff0dd6adc7f4841" providerId="LiveId" clId="{7EFD843F-E146-4D80-8540-E088756433F3}" dt="2024-03-16T16:13:18.023" v="529" actId="20577"/>
          <ac:spMkLst>
            <pc:docMk/>
            <pc:sldMk cId="1761575809" sldId="297"/>
            <ac:spMk id="2" creationId="{05879F3F-57B1-C39D-8331-3C1A49A6F9A6}"/>
          </ac:spMkLst>
        </pc:spChg>
      </pc:sldChg>
      <pc:sldChg chg="modSp mod">
        <pc:chgData name="A S" userId="bff0dd6adc7f4841" providerId="LiveId" clId="{7EFD843F-E146-4D80-8540-E088756433F3}" dt="2024-03-16T16:28:06.450" v="562" actId="20577"/>
        <pc:sldMkLst>
          <pc:docMk/>
          <pc:sldMk cId="1064750204" sldId="298"/>
        </pc:sldMkLst>
        <pc:spChg chg="mod">
          <ac:chgData name="A S" userId="bff0dd6adc7f4841" providerId="LiveId" clId="{7EFD843F-E146-4D80-8540-E088756433F3}" dt="2024-03-16T16:28:06.450" v="562" actId="20577"/>
          <ac:spMkLst>
            <pc:docMk/>
            <pc:sldMk cId="1064750204" sldId="298"/>
            <ac:spMk id="2" creationId="{05879F3F-57B1-C39D-8331-3C1A49A6F9A6}"/>
          </ac:spMkLst>
        </pc:spChg>
      </pc:sldChg>
      <pc:sldChg chg="modSp mod">
        <pc:chgData name="A S" userId="bff0dd6adc7f4841" providerId="LiveId" clId="{7EFD843F-E146-4D80-8540-E088756433F3}" dt="2024-03-16T16:28:27.056" v="595" actId="20577"/>
        <pc:sldMkLst>
          <pc:docMk/>
          <pc:sldMk cId="3154635303" sldId="299"/>
        </pc:sldMkLst>
        <pc:spChg chg="mod">
          <ac:chgData name="A S" userId="bff0dd6adc7f4841" providerId="LiveId" clId="{7EFD843F-E146-4D80-8540-E088756433F3}" dt="2024-03-16T16:28:27.056" v="595" actId="20577"/>
          <ac:spMkLst>
            <pc:docMk/>
            <pc:sldMk cId="3154635303" sldId="299"/>
            <ac:spMk id="2" creationId="{05879F3F-57B1-C39D-8331-3C1A49A6F9A6}"/>
          </ac:spMkLst>
        </pc:spChg>
      </pc:sldChg>
      <pc:sldChg chg="modSp mod">
        <pc:chgData name="A S" userId="bff0dd6adc7f4841" providerId="LiveId" clId="{7EFD843F-E146-4D80-8540-E088756433F3}" dt="2024-03-16T16:28:51.492" v="628" actId="20577"/>
        <pc:sldMkLst>
          <pc:docMk/>
          <pc:sldMk cId="1822689468" sldId="300"/>
        </pc:sldMkLst>
        <pc:spChg chg="mod">
          <ac:chgData name="A S" userId="bff0dd6adc7f4841" providerId="LiveId" clId="{7EFD843F-E146-4D80-8540-E088756433F3}" dt="2024-03-16T16:28:51.492" v="628" actId="20577"/>
          <ac:spMkLst>
            <pc:docMk/>
            <pc:sldMk cId="1822689468" sldId="300"/>
            <ac:spMk id="2" creationId="{05879F3F-57B1-C39D-8331-3C1A49A6F9A6}"/>
          </ac:spMkLst>
        </pc:spChg>
      </pc:sldChg>
      <pc:sldChg chg="modSp mod">
        <pc:chgData name="A S" userId="bff0dd6adc7f4841" providerId="LiveId" clId="{7EFD843F-E146-4D80-8540-E088756433F3}" dt="2024-03-16T16:12:29.283" v="463" actId="20577"/>
        <pc:sldMkLst>
          <pc:docMk/>
          <pc:sldMk cId="3474326210" sldId="301"/>
        </pc:sldMkLst>
        <pc:spChg chg="mod">
          <ac:chgData name="A S" userId="bff0dd6adc7f4841" providerId="LiveId" clId="{7EFD843F-E146-4D80-8540-E088756433F3}" dt="2024-03-16T16:12:29.283" v="463" actId="20577"/>
          <ac:spMkLst>
            <pc:docMk/>
            <pc:sldMk cId="3474326210" sldId="301"/>
            <ac:spMk id="2" creationId="{05879F3F-57B1-C39D-8331-3C1A49A6F9A6}"/>
          </ac:spMkLst>
        </pc:spChg>
      </pc:sldChg>
      <pc:sldChg chg="modSp mod">
        <pc:chgData name="A S" userId="bff0dd6adc7f4841" providerId="LiveId" clId="{7EFD843F-E146-4D80-8540-E088756433F3}" dt="2024-03-16T16:12:47.529" v="496" actId="20577"/>
        <pc:sldMkLst>
          <pc:docMk/>
          <pc:sldMk cId="1235807568" sldId="302"/>
        </pc:sldMkLst>
        <pc:spChg chg="mod">
          <ac:chgData name="A S" userId="bff0dd6adc7f4841" providerId="LiveId" clId="{7EFD843F-E146-4D80-8540-E088756433F3}" dt="2024-03-16T16:12:47.529" v="496" actId="20577"/>
          <ac:spMkLst>
            <pc:docMk/>
            <pc:sldMk cId="1235807568" sldId="302"/>
            <ac:spMk id="2" creationId="{05879F3F-57B1-C39D-8331-3C1A49A6F9A6}"/>
          </ac:spMkLst>
        </pc:spChg>
      </pc:sldChg>
      <pc:sldChg chg="modSp mod">
        <pc:chgData name="A S" userId="bff0dd6adc7f4841" providerId="LiveId" clId="{7EFD843F-E146-4D80-8540-E088756433F3}" dt="2024-03-16T16:34:54.250" v="861" actId="20577"/>
        <pc:sldMkLst>
          <pc:docMk/>
          <pc:sldMk cId="3011619115" sldId="303"/>
        </pc:sldMkLst>
        <pc:spChg chg="mod">
          <ac:chgData name="A S" userId="bff0dd6adc7f4841" providerId="LiveId" clId="{7EFD843F-E146-4D80-8540-E088756433F3}" dt="2024-03-16T16:30:16.148" v="727" actId="20577"/>
          <ac:spMkLst>
            <pc:docMk/>
            <pc:sldMk cId="3011619115" sldId="303"/>
            <ac:spMk id="2" creationId="{8ADB5565-4354-3C2E-4711-D7A882FBC080}"/>
          </ac:spMkLst>
        </pc:spChg>
        <pc:graphicFrameChg chg="mod">
          <ac:chgData name="A S" userId="bff0dd6adc7f4841" providerId="LiveId" clId="{7EFD843F-E146-4D80-8540-E088756433F3}" dt="2024-03-16T16:34:39.485" v="836" actId="20577"/>
          <ac:graphicFrameMkLst>
            <pc:docMk/>
            <pc:sldMk cId="3011619115" sldId="303"/>
            <ac:graphicFrameMk id="5" creationId="{6EB752C2-105A-D3BC-1249-92F01DBF8FDA}"/>
          </ac:graphicFrameMkLst>
        </pc:graphicFrameChg>
        <pc:graphicFrameChg chg="mod">
          <ac:chgData name="A S" userId="bff0dd6adc7f4841" providerId="LiveId" clId="{7EFD843F-E146-4D80-8540-E088756433F3}" dt="2024-03-16T16:34:54.250" v="861" actId="20577"/>
          <ac:graphicFrameMkLst>
            <pc:docMk/>
            <pc:sldMk cId="3011619115" sldId="303"/>
            <ac:graphicFrameMk id="7" creationId="{D5D58495-83B6-2259-446C-7AEBA18D6278}"/>
          </ac:graphicFrameMkLst>
        </pc:graphicFrameChg>
      </pc:sldChg>
      <pc:sldChg chg="modSp mod">
        <pc:chgData name="A S" userId="bff0dd6adc7f4841" providerId="LiveId" clId="{7EFD843F-E146-4D80-8540-E088756433F3}" dt="2024-03-16T16:09:28.432" v="197" actId="20577"/>
        <pc:sldMkLst>
          <pc:docMk/>
          <pc:sldMk cId="883510788" sldId="304"/>
        </pc:sldMkLst>
        <pc:spChg chg="mod">
          <ac:chgData name="A S" userId="bff0dd6adc7f4841" providerId="LiveId" clId="{7EFD843F-E146-4D80-8540-E088756433F3}" dt="2024-03-16T16:09:28.432" v="197" actId="20577"/>
          <ac:spMkLst>
            <pc:docMk/>
            <pc:sldMk cId="883510788" sldId="304"/>
            <ac:spMk id="5" creationId="{EFF80AC8-A9C8-0849-3E1B-441E89B4A78A}"/>
          </ac:spMkLst>
        </pc:spChg>
      </pc:sldChg>
      <pc:sldChg chg="modSp mod">
        <pc:chgData name="A S" userId="bff0dd6adc7f4841" providerId="LiveId" clId="{7EFD843F-E146-4D80-8540-E088756433F3}" dt="2024-03-16T16:35:26.589" v="909" actId="20577"/>
        <pc:sldMkLst>
          <pc:docMk/>
          <pc:sldMk cId="1175655614" sldId="305"/>
        </pc:sldMkLst>
        <pc:spChg chg="mod">
          <ac:chgData name="A S" userId="bff0dd6adc7f4841" providerId="LiveId" clId="{7EFD843F-E146-4D80-8540-E088756433F3}" dt="2024-03-16T16:35:11.389" v="894" actId="20577"/>
          <ac:spMkLst>
            <pc:docMk/>
            <pc:sldMk cId="1175655614" sldId="305"/>
            <ac:spMk id="2" creationId="{8ADB5565-4354-3C2E-4711-D7A882FBC080}"/>
          </ac:spMkLst>
        </pc:spChg>
        <pc:graphicFrameChg chg="mod">
          <ac:chgData name="A S" userId="bff0dd6adc7f4841" providerId="LiveId" clId="{7EFD843F-E146-4D80-8540-E088756433F3}" dt="2024-03-16T16:31:04.184" v="756" actId="20577"/>
          <ac:graphicFrameMkLst>
            <pc:docMk/>
            <pc:sldMk cId="1175655614" sldId="305"/>
            <ac:graphicFrameMk id="5" creationId="{6EB752C2-105A-D3BC-1249-92F01DBF8FDA}"/>
          </ac:graphicFrameMkLst>
        </pc:graphicFrameChg>
        <pc:graphicFrameChg chg="mod">
          <ac:chgData name="A S" userId="bff0dd6adc7f4841" providerId="LiveId" clId="{7EFD843F-E146-4D80-8540-E088756433F3}" dt="2024-03-16T16:35:26.589" v="909" actId="20577"/>
          <ac:graphicFrameMkLst>
            <pc:docMk/>
            <pc:sldMk cId="1175655614" sldId="305"/>
            <ac:graphicFrameMk id="7" creationId="{D5D58495-83B6-2259-446C-7AEBA18D6278}"/>
          </ac:graphicFrameMkLst>
        </pc:graphicFrameChg>
      </pc:sldChg>
      <pc:sldChg chg="modSp mod">
        <pc:chgData name="A S" userId="bff0dd6adc7f4841" providerId="LiveId" clId="{7EFD843F-E146-4D80-8540-E088756433F3}" dt="2024-03-16T16:37:04.733" v="1008" actId="20577"/>
        <pc:sldMkLst>
          <pc:docMk/>
          <pc:sldMk cId="318074523" sldId="306"/>
        </pc:sldMkLst>
        <pc:spChg chg="mod">
          <ac:chgData name="A S" userId="bff0dd6adc7f4841" providerId="LiveId" clId="{7EFD843F-E146-4D80-8540-E088756433F3}" dt="2024-03-16T16:37:04.733" v="1008" actId="20577"/>
          <ac:spMkLst>
            <pc:docMk/>
            <pc:sldMk cId="318074523" sldId="306"/>
            <ac:spMk id="2" creationId="{0C8F72B3-207E-F58E-4136-7720FB82EA6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Försäljning</c:v>
                </c:pt>
              </c:strCache>
            </c:strRef>
          </c:tx>
          <c:dPt>
            <c:idx val="0"/>
            <c:bubble3D val="0"/>
            <c:spPr>
              <a:solidFill>
                <a:schemeClr val="accent6">
                  <a:lumMod val="75000"/>
                </a:schemeClr>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13E-4C59-B2B6-4009A7521CE7}"/>
              </c:ext>
            </c:extLst>
          </c:dPt>
          <c:dPt>
            <c:idx val="1"/>
            <c:bubble3D val="0"/>
            <c:spPr>
              <a:solidFill>
                <a:schemeClr val="accent6">
                  <a:lumMod val="60000"/>
                  <a:lumOff val="40000"/>
                </a:schemeClr>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13E-4C59-B2B6-4009A7521CE7}"/>
              </c:ext>
            </c:extLst>
          </c:dPt>
          <c:dPt>
            <c:idx val="2"/>
            <c:bubble3D val="0"/>
            <c:spPr>
              <a:solidFill>
                <a:schemeClr val="accent6">
                  <a:lumMod val="40000"/>
                  <a:lumOff val="60000"/>
                </a:schemeClr>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13E-4C59-B2B6-4009A7521CE7}"/>
              </c:ext>
            </c:extLst>
          </c:dPt>
          <c:dLbls>
            <c:delete val="1"/>
          </c:dLbls>
          <c:cat>
            <c:numRef>
              <c:f>Foglio1!$A$2:$A$4</c:f>
              <c:numCache>
                <c:formatCode>General</c:formatCode>
                <c:ptCount val="3"/>
              </c:numCache>
            </c:numRef>
          </c:cat>
          <c:val>
            <c:numRef>
              <c:f>Foglio1!$B$2:$B$4</c:f>
              <c:numCache>
                <c:formatCode>General</c:formatCode>
                <c:ptCount val="3"/>
                <c:pt idx="0">
                  <c:v>62</c:v>
                </c:pt>
                <c:pt idx="1">
                  <c:v>35</c:v>
                </c:pt>
                <c:pt idx="2">
                  <c:v>3</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13E-4C59-B2B6-4009A7521CE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Djurfoder</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Majs, sockerrör, spannmål, </a:t>
          </a:r>
          <a:r>
            <a:rPr lang="en-US" sz="1600" i="1" dirty="0" err="1"/>
            <a:t>sorghum, sojabönor, </a:t>
          </a:r>
          <a:r>
            <a:rPr lang="en-US" sz="1600" i="1" dirty="0"/>
            <a:t>vete och </a:t>
          </a:r>
          <a:r>
            <a:rPr lang="it-IT" sz="1600" dirty="0"/>
            <a:t>grönsaker   </a:t>
          </a:r>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it-IT" sz="1600" i="1" dirty="0"/>
            <a:t>|Näringskälla för djur, minskning av avfall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|Toxicitet </a:t>
          </a:r>
          <a:r>
            <a:rPr lang="en-US" sz="1600" i="1" dirty="0"/>
            <a:t>i foder på grund av toxiner som produceras av grödan själv eller appliceras på grödan (t.ex. insekticider eller herbicider) och som produceras av mögel och svamp</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3512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Kompostering</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Löv, gräsklipp, växtrester, matrester</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it-IT" sz="1600" i="1" dirty="0"/>
            <a:t>|Organiskt gödningsmedel, </a:t>
          </a:r>
          <a:r>
            <a:rPr lang="en-US" sz="1600" i="1" dirty="0" err="1"/>
            <a:t>löser </a:t>
          </a:r>
          <a:r>
            <a:rPr lang="en-US" sz="1600" i="1" dirty="0"/>
            <a:t>miljöproblem, </a:t>
          </a:r>
          <a:r>
            <a:rPr lang="it-IT" sz="1600" i="1" dirty="0" err="1"/>
            <a:t>dödar patogener</a:t>
          </a:r>
          <a:r>
            <a:rPr lang="it-IT" sz="1600" i="1" dirty="0"/>
            <a:t>, </a:t>
          </a:r>
          <a:r>
            <a:rPr lang="en-US" sz="1600" i="1" dirty="0"/>
            <a:t>minskar groning av ogräs och </a:t>
          </a:r>
          <a:r>
            <a:rPr lang="en-US" sz="1600" i="1" dirty="0" err="1"/>
            <a:t>lukt</a:t>
          </a:r>
          <a:r>
            <a:rPr lang="en-US" sz="1600" i="1" dirty="0"/>
            <a:t>, minskar deponeringsavfall</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|Kostnaderna </a:t>
          </a:r>
          <a:r>
            <a:rPr lang="en-US" sz="1600" i="1" dirty="0"/>
            <a:t>för förberedelser och utrustning kan vara höga, </a:t>
          </a:r>
          <a:r>
            <a:rPr lang="it-IT" sz="1600" i="1" dirty="0" err="1"/>
            <a:t>lång behandlingsperiod</a:t>
          </a:r>
          <a:r>
            <a:rPr lang="it-IT" sz="1600" i="1" dirty="0"/>
            <a:t>, </a:t>
          </a:r>
          <a:r>
            <a:rPr lang="en-US" sz="1600" i="1" dirty="0"/>
            <a:t>problem med t.ex. </a:t>
          </a:r>
          <a:r>
            <a:rPr lang="en-US" sz="1600" i="1" dirty="0" err="1"/>
            <a:t>lukt </a:t>
          </a:r>
          <a:r>
            <a:rPr lang="en-US" sz="1600" i="1" dirty="0"/>
            <a:t>och damm</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8688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8176"/>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5600"/>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Svamp</a:t>
          </a:r>
          <a:endParaRPr lang="it-IT" sz="2400" b="1" dirty="0">
            <a:solidFill>
              <a:schemeClr val="accent6">
                <a:lumMod val="75000"/>
              </a:schemeClr>
            </a:solidFill>
          </a:endParaRPr>
        </a:p>
        <a:p>
          <a:r>
            <a:rPr lang="it-IT" sz="2400" b="1" dirty="0" err="1">
              <a:solidFill>
                <a:schemeClr val="accent6">
                  <a:lumMod val="75000"/>
                </a:schemeClr>
              </a:solidFill>
            </a:rPr>
            <a:t>odling</a:t>
          </a:r>
          <a:endParaRPr lang="it-IT" sz="2400" b="1" dirty="0">
            <a:solidFill>
              <a:schemeClr val="accent6">
                <a:lumMod val="75000"/>
              </a:schemeClr>
            </a:solidFill>
          </a:endParaRPr>
        </a:p>
        <a:p>
          <a:endParaRPr lang="it-IT" sz="2400"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it-IT" sz="1600" i="1" dirty="0" err="1"/>
            <a:t>Vetehalm</a:t>
          </a:r>
          <a:r>
            <a:rPr lang="it-IT" sz="1600" i="1" dirty="0"/>
            <a:t>, </a:t>
          </a:r>
          <a:r>
            <a:rPr lang="it-IT" sz="1600" i="1" dirty="0" err="1"/>
            <a:t>paddyhalm</a:t>
          </a:r>
          <a:r>
            <a:rPr lang="it-IT" sz="1600" i="1" dirty="0"/>
            <a:t>, </a:t>
          </a:r>
          <a:r>
            <a:rPr lang="it-IT" sz="1600" i="1" dirty="0" err="1"/>
            <a:t>rishalm, riskli</a:t>
          </a:r>
          <a:r>
            <a:rPr lang="it-IT" sz="1600" i="1" dirty="0"/>
            <a:t>, </a:t>
          </a:r>
          <a:r>
            <a:rPr lang="it-IT" sz="1600" i="1" dirty="0" err="1"/>
            <a:t>melass, kaffehalm, </a:t>
          </a:r>
          <a:r>
            <a:rPr lang="en-US" sz="1600" i="1" dirty="0"/>
            <a:t>teblad, bomullshalm, sågspån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en-US" sz="1600" i="1" dirty="0"/>
            <a:t>|Kostnadseffektivt jordbruk, metoder för att bekämpa undernäring och miljöförstöring som orsakas av detta avfall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 Brist på </a:t>
          </a:r>
          <a:r>
            <a:rPr lang="en-US" sz="1600" i="1" dirty="0"/>
            <a:t>tillgänglig marknad och marknadsföring på lokal nivå</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3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59577"/>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528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3679"/>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en-US" sz="2400" b="1" kern="1200" dirty="0">
              <a:solidFill>
                <a:srgbClr val="70AD47">
                  <a:lumMod val="75000"/>
                </a:srgbClr>
              </a:solidFill>
              <a:latin typeface="Calibri" panose="020F0502020204030204"/>
              <a:ea typeface="+mn-ea"/>
              <a:cs typeface="+mn-cs"/>
            </a:rPr>
            <a:t>Mulching av ytor</a:t>
          </a:r>
          <a:endParaRPr lang="it-IT" sz="2400" b="1" kern="1200" dirty="0">
            <a:solidFill>
              <a:srgbClr val="70AD47">
                <a:lumMod val="75000"/>
              </a:srgbClr>
            </a:solidFill>
            <a:latin typeface="Calibri" panose="020F0502020204030204"/>
            <a:ea typeface="+mn-ea"/>
            <a:cs typeface="+mn-cs"/>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Barkflis, gräsklipp, vete- eller paddyhalm, växtblad, kompost, risskal och sågspån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it-IT" sz="1600" i="1" dirty="0"/>
            <a:t>|Bekämpar erosion, måttlig jordtemperatur, tillför näringsämnen, dödar patogener och skadedjur, ökar vattenretentionen,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 </a:t>
          </a:r>
          <a:r>
            <a:rPr lang="en-US" sz="1600" i="1" dirty="0"/>
            <a:t>Håll jorden för fuktig på dåligt dränerade jordar (syrefattiga), grogrund för vissa skadedjur, mulch (hö och halm) innehåller frön som kan bli ogräs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2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8456"/>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2303"/>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77836"/>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Biobränsle</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Majs, sockerrör, spannmål, </a:t>
          </a:r>
          <a:r>
            <a:rPr lang="en-US" sz="1600" i="1" dirty="0" err="1"/>
            <a:t>sorghum, sojabönor, </a:t>
          </a:r>
          <a:r>
            <a:rPr lang="en-US" sz="1600" i="1" dirty="0"/>
            <a:t>vete och </a:t>
          </a:r>
          <a:r>
            <a:rPr lang="it-IT" sz="1600" dirty="0"/>
            <a:t>grönsaker   </a:t>
          </a:r>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 </a:t>
          </a:r>
          <a:r>
            <a:rPr lang="it-IT" sz="1600" i="1" dirty="0"/>
            <a:t>Näringskälla för djur, minskning av avfall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|Toxicitet </a:t>
          </a:r>
          <a:r>
            <a:rPr lang="en-US" sz="1600" i="1" dirty="0"/>
            <a:t>i foder på grund av toxiner som produceras av grödan själv eller appliceras på grödan (t.ex. insekticider eller herbicider) och som produceras av mögel och svamp</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3512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Pappers- och </a:t>
          </a:r>
          <a:r>
            <a:rPr lang="it-IT" sz="2400" b="1" dirty="0" err="1">
              <a:solidFill>
                <a:schemeClr val="accent6">
                  <a:lumMod val="75000"/>
                </a:schemeClr>
              </a:solidFill>
            </a:rPr>
            <a:t>massaindustrin</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Vetehalm, bomullstrasor, bomullslinters, barrträd</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 </a:t>
          </a:r>
          <a:r>
            <a:rPr lang="en-US" sz="1600" i="1" dirty="0"/>
            <a:t>Mindre miljöpåverkan än vid bearbetning av råmaterial, förhindrande av avskogning, konstant tillgång till restprodukter</a:t>
          </a:r>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 </a:t>
          </a:r>
          <a:r>
            <a:rPr lang="en-US" sz="1600" i="1" dirty="0"/>
            <a:t>Brist på tillgänglig marknad och lämplig marknadsföring på lokal nivå</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20435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4741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6095"/>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192545"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Djurfoder</a:t>
          </a:r>
        </a:p>
      </dsp:txBody>
      <dsp:txXfrm>
        <a:off x="0" y="1374"/>
        <a:ext cx="1192545" cy="2813238"/>
      </dsp:txXfrm>
    </dsp:sp>
    <dsp:sp modelId="{B654FF5D-C092-4663-9855-90CD88143CB0}">
      <dsp:nvSpPr>
        <dsp:cNvPr id="0" name=""/>
        <dsp:cNvSpPr/>
      </dsp:nvSpPr>
      <dsp:spPr>
        <a:xfrm>
          <a:off x="1261904" y="95332"/>
          <a:ext cx="3629802" cy="68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Majs, sockerrör, spannmål, </a:t>
          </a:r>
          <a:r>
            <a:rPr lang="en-US" sz="1600" i="1" kern="1200" dirty="0" err="1"/>
            <a:t>sorghum, sojabönor, </a:t>
          </a:r>
          <a:r>
            <a:rPr lang="en-US" sz="1600" i="1" kern="1200" dirty="0"/>
            <a:t>vete och </a:t>
          </a:r>
          <a:r>
            <a:rPr lang="it-IT" sz="1600" kern="1200" dirty="0"/>
            <a:t>grönsaker   </a:t>
          </a:r>
        </a:p>
      </dsp:txBody>
      <dsp:txXfrm>
        <a:off x="1261904" y="95332"/>
        <a:ext cx="3629802" cy="682208"/>
      </dsp:txXfrm>
    </dsp:sp>
    <dsp:sp modelId="{994B87BF-1B3C-43EE-BF6D-6D3F2A939DE9}">
      <dsp:nvSpPr>
        <dsp:cNvPr id="0" name=""/>
        <dsp:cNvSpPr/>
      </dsp:nvSpPr>
      <dsp:spPr>
        <a:xfrm>
          <a:off x="1192545" y="777541"/>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871498"/>
          <a:ext cx="3629802" cy="6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it-IT" sz="1600" i="1" kern="1200" dirty="0"/>
            <a:t>|Näringskälla för djur, minskning av avfall </a:t>
          </a:r>
        </a:p>
        <a:p>
          <a:pPr marL="0" lvl="0" indent="0" algn="l" defTabSz="800100">
            <a:lnSpc>
              <a:spcPct val="90000"/>
            </a:lnSpc>
            <a:spcBef>
              <a:spcPct val="0"/>
            </a:spcBef>
            <a:spcAft>
              <a:spcPct val="35000"/>
            </a:spcAft>
            <a:buNone/>
          </a:pPr>
          <a:endParaRPr lang="it-IT" sz="1600" kern="1200" dirty="0"/>
        </a:p>
      </dsp:txBody>
      <dsp:txXfrm>
        <a:off x="1261904" y="871498"/>
        <a:ext cx="3629802" cy="660128"/>
      </dsp:txXfrm>
    </dsp:sp>
    <dsp:sp modelId="{3872B365-3A8D-4B9C-8320-7964309FD0F0}">
      <dsp:nvSpPr>
        <dsp:cNvPr id="0" name=""/>
        <dsp:cNvSpPr/>
      </dsp:nvSpPr>
      <dsp:spPr>
        <a:xfrm>
          <a:off x="1192545" y="1531627"/>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625585"/>
          <a:ext cx="3629802" cy="109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|Toxicitet </a:t>
          </a:r>
          <a:r>
            <a:rPr lang="en-US" sz="1600" i="1" kern="1200" dirty="0"/>
            <a:t>i foder på grund av toxiner som produceras av grödan själv eller appliceras på grödan (t.ex. insekticider eller herbicider) och som produceras av mögel och svamp</a:t>
          </a:r>
          <a:endParaRPr lang="it-IT" sz="1600" kern="1200" dirty="0"/>
        </a:p>
      </dsp:txBody>
      <dsp:txXfrm>
        <a:off x="1261904" y="1625585"/>
        <a:ext cx="3629802" cy="1091319"/>
      </dsp:txXfrm>
    </dsp:sp>
    <dsp:sp modelId="{1CCEEA09-545C-4BD2-8CB9-A19483F3E35A}">
      <dsp:nvSpPr>
        <dsp:cNvPr id="0" name=""/>
        <dsp:cNvSpPr/>
      </dsp:nvSpPr>
      <dsp:spPr>
        <a:xfrm>
          <a:off x="1192545" y="2716904"/>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73735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Kompostering</a:t>
          </a:r>
          <a:endParaRPr lang="it-IT" sz="2400" b="1" kern="1200" dirty="0">
            <a:solidFill>
              <a:schemeClr val="accent6">
                <a:lumMod val="75000"/>
              </a:schemeClr>
            </a:solidFill>
          </a:endParaRPr>
        </a:p>
      </dsp:txBody>
      <dsp:txXfrm>
        <a:off x="0" y="1374"/>
        <a:ext cx="1737356" cy="2813238"/>
      </dsp:txXfrm>
    </dsp:sp>
    <dsp:sp modelId="{B654FF5D-C092-4663-9855-90CD88143CB0}">
      <dsp:nvSpPr>
        <dsp:cNvPr id="0" name=""/>
        <dsp:cNvSpPr/>
      </dsp:nvSpPr>
      <dsp:spPr>
        <a:xfrm>
          <a:off x="1807078" y="89151"/>
          <a:ext cx="3648776" cy="637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Löv, gräsklipp, växtrester, matrester</a:t>
          </a:r>
          <a:endParaRPr lang="it-IT" sz="1600" kern="1200" dirty="0"/>
        </a:p>
      </dsp:txBody>
      <dsp:txXfrm>
        <a:off x="1807078" y="89151"/>
        <a:ext cx="3648776" cy="637326"/>
      </dsp:txXfrm>
    </dsp:sp>
    <dsp:sp modelId="{994B87BF-1B3C-43EE-BF6D-6D3F2A939DE9}">
      <dsp:nvSpPr>
        <dsp:cNvPr id="0" name=""/>
        <dsp:cNvSpPr/>
      </dsp:nvSpPr>
      <dsp:spPr>
        <a:xfrm>
          <a:off x="1737356" y="726477"/>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807078" y="814253"/>
          <a:ext cx="3648776" cy="102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it-IT" sz="1600" i="1" kern="1200" dirty="0"/>
            <a:t>|Organiskt gödningsmedel, </a:t>
          </a:r>
          <a:r>
            <a:rPr lang="en-US" sz="1600" i="1" kern="1200" dirty="0" err="1"/>
            <a:t>löser </a:t>
          </a:r>
          <a:r>
            <a:rPr lang="en-US" sz="1600" i="1" kern="1200" dirty="0"/>
            <a:t>miljöproblem, </a:t>
          </a:r>
          <a:r>
            <a:rPr lang="it-IT" sz="1600" i="1" kern="1200" dirty="0" err="1"/>
            <a:t>dödar patogener</a:t>
          </a:r>
          <a:r>
            <a:rPr lang="it-IT" sz="1600" i="1" kern="1200" dirty="0"/>
            <a:t>, </a:t>
          </a:r>
          <a:r>
            <a:rPr lang="en-US" sz="1600" i="1" kern="1200" dirty="0"/>
            <a:t>minskar groning av ogräs och </a:t>
          </a:r>
          <a:r>
            <a:rPr lang="en-US" sz="1600" i="1" kern="1200" dirty="0" err="1"/>
            <a:t>lukt</a:t>
          </a:r>
          <a:r>
            <a:rPr lang="en-US" sz="1600" i="1" kern="1200" dirty="0"/>
            <a:t>, minskar deponeringsavfall</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807078" y="814253"/>
        <a:ext cx="3648776" cy="1021295"/>
      </dsp:txXfrm>
    </dsp:sp>
    <dsp:sp modelId="{3872B365-3A8D-4B9C-8320-7964309FD0F0}">
      <dsp:nvSpPr>
        <dsp:cNvPr id="0" name=""/>
        <dsp:cNvSpPr/>
      </dsp:nvSpPr>
      <dsp:spPr>
        <a:xfrm>
          <a:off x="1737356" y="1835549"/>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807078" y="1923325"/>
          <a:ext cx="3648776" cy="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|Kostnaderna </a:t>
          </a:r>
          <a:r>
            <a:rPr lang="en-US" sz="1600" i="1" kern="1200" dirty="0"/>
            <a:t>för förberedelser och utrustning kan vara höga, </a:t>
          </a:r>
          <a:r>
            <a:rPr lang="it-IT" sz="1600" i="1" kern="1200" dirty="0" err="1"/>
            <a:t>lång behandlingsperiod</a:t>
          </a:r>
          <a:r>
            <a:rPr lang="it-IT" sz="1600" i="1" kern="1200" dirty="0"/>
            <a:t>, </a:t>
          </a:r>
          <a:r>
            <a:rPr lang="en-US" sz="1600" i="1" kern="1200" dirty="0"/>
            <a:t>problem med t.ex. </a:t>
          </a:r>
          <a:r>
            <a:rPr lang="en-US" sz="1600" i="1" kern="1200" dirty="0" err="1"/>
            <a:t>lukt </a:t>
          </a:r>
          <a:r>
            <a:rPr lang="en-US" sz="1600" i="1" kern="1200" dirty="0"/>
            <a:t>och damm</a:t>
          </a:r>
          <a:endParaRPr lang="it-IT" sz="1600" kern="1200" dirty="0"/>
        </a:p>
      </dsp:txBody>
      <dsp:txXfrm>
        <a:off x="1807078" y="1923325"/>
        <a:ext cx="3648776" cy="800520"/>
      </dsp:txXfrm>
    </dsp:sp>
    <dsp:sp modelId="{1CCEEA09-545C-4BD2-8CB9-A19483F3E35A}">
      <dsp:nvSpPr>
        <dsp:cNvPr id="0" name=""/>
        <dsp:cNvSpPr/>
      </dsp:nvSpPr>
      <dsp:spPr>
        <a:xfrm>
          <a:off x="1737356" y="2723845"/>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23"/>
          <a:ext cx="5368878"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23"/>
          <a:ext cx="1589459" cy="29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Svamp</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odling</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endParaRPr lang="it-IT" sz="2400" kern="1200" dirty="0">
            <a:solidFill>
              <a:schemeClr val="accent6">
                <a:lumMod val="75000"/>
              </a:schemeClr>
            </a:solidFill>
          </a:endParaRPr>
        </a:p>
      </dsp:txBody>
      <dsp:txXfrm>
        <a:off x="0" y="1423"/>
        <a:ext cx="1589459" cy="2913222"/>
      </dsp:txXfrm>
    </dsp:sp>
    <dsp:sp modelId="{B654FF5D-C092-4663-9855-90CD88143CB0}">
      <dsp:nvSpPr>
        <dsp:cNvPr id="0" name=""/>
        <dsp:cNvSpPr/>
      </dsp:nvSpPr>
      <dsp:spPr>
        <a:xfrm>
          <a:off x="1660319" y="82931"/>
          <a:ext cx="3708327" cy="97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it-IT" sz="1600" i="1" kern="1200" dirty="0" err="1"/>
            <a:t>Vetehalm</a:t>
          </a:r>
          <a:r>
            <a:rPr lang="it-IT" sz="1600" i="1" kern="1200" dirty="0"/>
            <a:t>, </a:t>
          </a:r>
          <a:r>
            <a:rPr lang="it-IT" sz="1600" i="1" kern="1200" dirty="0" err="1"/>
            <a:t>paddyhalm</a:t>
          </a:r>
          <a:r>
            <a:rPr lang="it-IT" sz="1600" i="1" kern="1200" dirty="0"/>
            <a:t>, </a:t>
          </a:r>
          <a:r>
            <a:rPr lang="it-IT" sz="1600" i="1" kern="1200" dirty="0" err="1"/>
            <a:t>rishalm, riskli</a:t>
          </a:r>
          <a:r>
            <a:rPr lang="it-IT" sz="1600" i="1" kern="1200" dirty="0"/>
            <a:t>, </a:t>
          </a:r>
          <a:r>
            <a:rPr lang="it-IT" sz="1600" i="1" kern="1200" dirty="0" err="1"/>
            <a:t>melass, kaffehalm, </a:t>
          </a:r>
          <a:r>
            <a:rPr lang="en-US" sz="1600" i="1" kern="1200" dirty="0"/>
            <a:t>teblad, bomullshalm, sågspån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82931"/>
        <a:ext cx="3708327" cy="971196"/>
      </dsp:txXfrm>
    </dsp:sp>
    <dsp:sp modelId="{994B87BF-1B3C-43EE-BF6D-6D3F2A939DE9}">
      <dsp:nvSpPr>
        <dsp:cNvPr id="0" name=""/>
        <dsp:cNvSpPr/>
      </dsp:nvSpPr>
      <dsp:spPr>
        <a:xfrm>
          <a:off x="1589459" y="1054127"/>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60319" y="1135635"/>
          <a:ext cx="3708327" cy="90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en-US" sz="1600" i="1" kern="1200" dirty="0"/>
            <a:t>|Kostnadseffektivt jordbruk, metoder för att bekämpa undernäring och miljöförstöring som orsakas av detta avfall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1135635"/>
        <a:ext cx="3708327" cy="901295"/>
      </dsp:txXfrm>
    </dsp:sp>
    <dsp:sp modelId="{3872B365-3A8D-4B9C-8320-7964309FD0F0}">
      <dsp:nvSpPr>
        <dsp:cNvPr id="0" name=""/>
        <dsp:cNvSpPr/>
      </dsp:nvSpPr>
      <dsp:spPr>
        <a:xfrm>
          <a:off x="1589459" y="2036930"/>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60319" y="2118437"/>
          <a:ext cx="3708327" cy="71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 Brist på </a:t>
          </a:r>
          <a:r>
            <a:rPr lang="en-US" sz="1600" i="1" kern="1200" dirty="0"/>
            <a:t>tillgänglig marknad och marknadsföring på lokal nivå</a:t>
          </a:r>
          <a:endParaRPr lang="it-IT" sz="1600" kern="1200" dirty="0"/>
        </a:p>
      </dsp:txBody>
      <dsp:txXfrm>
        <a:off x="1660319" y="2118437"/>
        <a:ext cx="3708327" cy="712034"/>
      </dsp:txXfrm>
    </dsp:sp>
    <dsp:sp modelId="{1CCEEA09-545C-4BD2-8CB9-A19483F3E35A}">
      <dsp:nvSpPr>
        <dsp:cNvPr id="0" name=""/>
        <dsp:cNvSpPr/>
      </dsp:nvSpPr>
      <dsp:spPr>
        <a:xfrm>
          <a:off x="1589459" y="2830472"/>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77"/>
          <a:ext cx="531277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77"/>
          <a:ext cx="1572802" cy="302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0AD47">
                  <a:lumMod val="75000"/>
                </a:srgbClr>
              </a:solidFill>
              <a:latin typeface="Calibri" panose="020F0502020204030204"/>
              <a:ea typeface="+mn-ea"/>
              <a:cs typeface="+mn-cs"/>
            </a:rPr>
            <a:t>Mulching av ytor</a:t>
          </a:r>
          <a:endParaRPr lang="it-IT" sz="2400" b="1" kern="1200" dirty="0">
            <a:solidFill>
              <a:srgbClr val="70AD47">
                <a:lumMod val="75000"/>
              </a:srgbClr>
            </a:solidFill>
            <a:latin typeface="Calibri" panose="020F0502020204030204"/>
            <a:ea typeface="+mn-ea"/>
            <a:cs typeface="+mn-cs"/>
          </a:endParaRPr>
        </a:p>
      </dsp:txBody>
      <dsp:txXfrm>
        <a:off x="0" y="1477"/>
        <a:ext cx="1572802" cy="3022299"/>
      </dsp:txXfrm>
    </dsp:sp>
    <dsp:sp modelId="{B654FF5D-C092-4663-9855-90CD88143CB0}">
      <dsp:nvSpPr>
        <dsp:cNvPr id="0" name=""/>
        <dsp:cNvSpPr/>
      </dsp:nvSpPr>
      <dsp:spPr>
        <a:xfrm>
          <a:off x="1642921" y="67516"/>
          <a:ext cx="3669572" cy="90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Barkflis, gräsklipp, vete- eller paddyhalm, växtblad, kompost, risskal och sågspån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42921" y="67516"/>
        <a:ext cx="3669572" cy="904153"/>
      </dsp:txXfrm>
    </dsp:sp>
    <dsp:sp modelId="{994B87BF-1B3C-43EE-BF6D-6D3F2A939DE9}">
      <dsp:nvSpPr>
        <dsp:cNvPr id="0" name=""/>
        <dsp:cNvSpPr/>
      </dsp:nvSpPr>
      <dsp:spPr>
        <a:xfrm>
          <a:off x="1572802" y="971669"/>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42921" y="1037708"/>
          <a:ext cx="3669572" cy="82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it-IT" sz="1600" i="1" kern="1200" dirty="0"/>
            <a:t>|Bekämpar erosion, måttlig jordtemperatur, tillför näringsämnen, dödar patogener och skadedjur, ökar vattenretentionen, ....</a:t>
          </a:r>
        </a:p>
        <a:p>
          <a:pPr marL="0" lvl="0" indent="0" algn="l" defTabSz="800100">
            <a:lnSpc>
              <a:spcPct val="90000"/>
            </a:lnSpc>
            <a:spcBef>
              <a:spcPct val="0"/>
            </a:spcBef>
            <a:spcAft>
              <a:spcPct val="35000"/>
            </a:spcAft>
            <a:buNone/>
          </a:pPr>
          <a:endParaRPr lang="it-IT" sz="1600" kern="1200" dirty="0"/>
        </a:p>
      </dsp:txBody>
      <dsp:txXfrm>
        <a:off x="1642921" y="1037708"/>
        <a:ext cx="3669572" cy="822885"/>
      </dsp:txXfrm>
    </dsp:sp>
    <dsp:sp modelId="{3872B365-3A8D-4B9C-8320-7964309FD0F0}">
      <dsp:nvSpPr>
        <dsp:cNvPr id="0" name=""/>
        <dsp:cNvSpPr/>
      </dsp:nvSpPr>
      <dsp:spPr>
        <a:xfrm>
          <a:off x="1572802" y="1860594"/>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42921" y="1926633"/>
          <a:ext cx="3669572" cy="1028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 </a:t>
          </a:r>
          <a:r>
            <a:rPr lang="en-US" sz="1600" i="1" kern="1200" dirty="0"/>
            <a:t>Håll jorden för fuktig på dåligt dränerade jordar (syrefattiga), grogrund för vissa skadedjur, mulch (hö och halm) innehåller frön som kan bli ogräs </a:t>
          </a:r>
          <a:endParaRPr lang="it-IT" sz="1600" kern="1200" dirty="0"/>
        </a:p>
      </dsp:txBody>
      <dsp:txXfrm>
        <a:off x="1642921" y="1926633"/>
        <a:ext cx="3669572" cy="1028042"/>
      </dsp:txXfrm>
    </dsp:sp>
    <dsp:sp modelId="{1CCEEA09-545C-4BD2-8CB9-A19483F3E35A}">
      <dsp:nvSpPr>
        <dsp:cNvPr id="0" name=""/>
        <dsp:cNvSpPr/>
      </dsp:nvSpPr>
      <dsp:spPr>
        <a:xfrm>
          <a:off x="1572802" y="2954676"/>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192545"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Biobränsle</a:t>
          </a:r>
        </a:p>
      </dsp:txBody>
      <dsp:txXfrm>
        <a:off x="0" y="1374"/>
        <a:ext cx="1192545" cy="2813238"/>
      </dsp:txXfrm>
    </dsp:sp>
    <dsp:sp modelId="{B654FF5D-C092-4663-9855-90CD88143CB0}">
      <dsp:nvSpPr>
        <dsp:cNvPr id="0" name=""/>
        <dsp:cNvSpPr/>
      </dsp:nvSpPr>
      <dsp:spPr>
        <a:xfrm>
          <a:off x="1261904" y="95332"/>
          <a:ext cx="3629802" cy="68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Majs, sockerrör, spannmål, </a:t>
          </a:r>
          <a:r>
            <a:rPr lang="en-US" sz="1600" i="1" kern="1200" dirty="0" err="1"/>
            <a:t>sorghum, sojabönor, </a:t>
          </a:r>
          <a:r>
            <a:rPr lang="en-US" sz="1600" i="1" kern="1200" dirty="0"/>
            <a:t>vete och </a:t>
          </a:r>
          <a:r>
            <a:rPr lang="it-IT" sz="1600" kern="1200" dirty="0"/>
            <a:t>grönsaker   </a:t>
          </a:r>
        </a:p>
      </dsp:txBody>
      <dsp:txXfrm>
        <a:off x="1261904" y="95332"/>
        <a:ext cx="3629802" cy="682208"/>
      </dsp:txXfrm>
    </dsp:sp>
    <dsp:sp modelId="{994B87BF-1B3C-43EE-BF6D-6D3F2A939DE9}">
      <dsp:nvSpPr>
        <dsp:cNvPr id="0" name=""/>
        <dsp:cNvSpPr/>
      </dsp:nvSpPr>
      <dsp:spPr>
        <a:xfrm>
          <a:off x="1192545" y="777541"/>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871498"/>
          <a:ext cx="3629802" cy="6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 </a:t>
          </a:r>
          <a:r>
            <a:rPr lang="it-IT" sz="1600" i="1" kern="1200" dirty="0"/>
            <a:t>Näringskälla för djur, minskning av avfall </a:t>
          </a:r>
        </a:p>
        <a:p>
          <a:pPr marL="0" lvl="0" indent="0" algn="l" defTabSz="800100">
            <a:lnSpc>
              <a:spcPct val="90000"/>
            </a:lnSpc>
            <a:spcBef>
              <a:spcPct val="0"/>
            </a:spcBef>
            <a:spcAft>
              <a:spcPct val="35000"/>
            </a:spcAft>
            <a:buNone/>
          </a:pPr>
          <a:endParaRPr lang="it-IT" sz="1600" kern="1200" dirty="0"/>
        </a:p>
      </dsp:txBody>
      <dsp:txXfrm>
        <a:off x="1261904" y="871498"/>
        <a:ext cx="3629802" cy="660128"/>
      </dsp:txXfrm>
    </dsp:sp>
    <dsp:sp modelId="{3872B365-3A8D-4B9C-8320-7964309FD0F0}">
      <dsp:nvSpPr>
        <dsp:cNvPr id="0" name=""/>
        <dsp:cNvSpPr/>
      </dsp:nvSpPr>
      <dsp:spPr>
        <a:xfrm>
          <a:off x="1192545" y="1531627"/>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625585"/>
          <a:ext cx="3629802" cy="109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|Toxicitet </a:t>
          </a:r>
          <a:r>
            <a:rPr lang="en-US" sz="1600" i="1" kern="1200" dirty="0"/>
            <a:t>i foder på grund av toxiner som produceras av grödan själv eller appliceras på grödan (t.ex. insekticider eller herbicider) och som produceras av mögel och svamp</a:t>
          </a:r>
          <a:endParaRPr lang="it-IT" sz="1600" kern="1200" dirty="0"/>
        </a:p>
      </dsp:txBody>
      <dsp:txXfrm>
        <a:off x="1261904" y="1625585"/>
        <a:ext cx="3629802" cy="1091319"/>
      </dsp:txXfrm>
    </dsp:sp>
    <dsp:sp modelId="{1CCEEA09-545C-4BD2-8CB9-A19483F3E35A}">
      <dsp:nvSpPr>
        <dsp:cNvPr id="0" name=""/>
        <dsp:cNvSpPr/>
      </dsp:nvSpPr>
      <dsp:spPr>
        <a:xfrm>
          <a:off x="1192545" y="2716904"/>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84529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Pappers- och </a:t>
          </a:r>
          <a:r>
            <a:rPr lang="it-IT" sz="2400" b="1" kern="1200" dirty="0" err="1">
              <a:solidFill>
                <a:schemeClr val="accent6">
                  <a:lumMod val="75000"/>
                </a:schemeClr>
              </a:solidFill>
            </a:rPr>
            <a:t>massaindustrin</a:t>
          </a:r>
          <a:endParaRPr lang="it-IT" sz="2400" b="1" kern="1200" dirty="0">
            <a:solidFill>
              <a:schemeClr val="accent6">
                <a:lumMod val="75000"/>
              </a:schemeClr>
            </a:solidFill>
          </a:endParaRPr>
        </a:p>
      </dsp:txBody>
      <dsp:txXfrm>
        <a:off x="0" y="1374"/>
        <a:ext cx="1845296" cy="2813238"/>
      </dsp:txXfrm>
    </dsp:sp>
    <dsp:sp modelId="{B654FF5D-C092-4663-9855-90CD88143CB0}">
      <dsp:nvSpPr>
        <dsp:cNvPr id="0" name=""/>
        <dsp:cNvSpPr/>
      </dsp:nvSpPr>
      <dsp:spPr>
        <a:xfrm>
          <a:off x="1913019" y="74727"/>
          <a:ext cx="3544166" cy="69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Vetehalm, bomullstrasor, bomullslinters, barrträd</a:t>
          </a:r>
          <a:endParaRPr lang="it-IT" sz="1600" kern="1200" dirty="0"/>
        </a:p>
      </dsp:txBody>
      <dsp:txXfrm>
        <a:off x="1913019" y="74727"/>
        <a:ext cx="3544166" cy="695562"/>
      </dsp:txXfrm>
    </dsp:sp>
    <dsp:sp modelId="{994B87BF-1B3C-43EE-BF6D-6D3F2A939DE9}">
      <dsp:nvSpPr>
        <dsp:cNvPr id="0" name=""/>
        <dsp:cNvSpPr/>
      </dsp:nvSpPr>
      <dsp:spPr>
        <a:xfrm>
          <a:off x="1845296" y="770290"/>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913019" y="843643"/>
          <a:ext cx="3544166" cy="96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 </a:t>
          </a:r>
          <a:r>
            <a:rPr lang="en-US" sz="1600" i="1" kern="1200" dirty="0"/>
            <a:t>Mindre miljöpåverkan än vid bearbetning av råmaterial, förhindrande av avskogning, konstant tillgång till restprodukter</a:t>
          </a:r>
          <a:endParaRPr lang="it-IT" sz="1600" kern="1200" dirty="0"/>
        </a:p>
      </dsp:txBody>
      <dsp:txXfrm>
        <a:off x="1913019" y="843643"/>
        <a:ext cx="3544166" cy="969653"/>
      </dsp:txXfrm>
    </dsp:sp>
    <dsp:sp modelId="{3872B365-3A8D-4B9C-8320-7964309FD0F0}">
      <dsp:nvSpPr>
        <dsp:cNvPr id="0" name=""/>
        <dsp:cNvSpPr/>
      </dsp:nvSpPr>
      <dsp:spPr>
        <a:xfrm>
          <a:off x="1845296" y="1813296"/>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913019" y="1886649"/>
          <a:ext cx="3544166" cy="85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 </a:t>
          </a:r>
          <a:r>
            <a:rPr lang="en-US" sz="1600" i="1" kern="1200" dirty="0"/>
            <a:t>Brist på tillgänglig marknad och lämplig marknadsföring på lokal nivå</a:t>
          </a:r>
          <a:endParaRPr lang="it-IT" sz="1600" kern="1200" dirty="0"/>
        </a:p>
      </dsp:txBody>
      <dsp:txXfrm>
        <a:off x="1913019" y="1886649"/>
        <a:ext cx="3544166" cy="851994"/>
      </dsp:txXfrm>
    </dsp:sp>
    <dsp:sp modelId="{1CCEEA09-545C-4BD2-8CB9-A19483F3E35A}">
      <dsp:nvSpPr>
        <dsp:cNvPr id="0" name=""/>
        <dsp:cNvSpPr/>
      </dsp:nvSpPr>
      <dsp:spPr>
        <a:xfrm>
          <a:off x="1845296" y="2738644"/>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16/03/2024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titeln på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1.xml"/><Relationship Id="rId1" Type="http://schemas.openxmlformats.org/officeDocument/2006/relationships/video" Target="https://www.youtube.com/embed/ishA6kry8nc?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slideLayout" Target="../slideLayouts/slideLayout11.xml"/><Relationship Id="rId1" Type="http://schemas.openxmlformats.org/officeDocument/2006/relationships/video" Target="https://www.youtube.com/embed/MszZJKb54OM?feature=oembed" TargetMode="External"/><Relationship Id="rId6" Type="http://schemas.openxmlformats.org/officeDocument/2006/relationships/image" Target="../media/image60.png"/><Relationship Id="rId5" Type="http://schemas.openxmlformats.org/officeDocument/2006/relationships/chart" Target="../charts/chart1.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1.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8.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77.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0.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79.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82.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81.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3.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CT7WCL85yQU?feature=oembed" TargetMode="External"/><Relationship Id="rId1" Type="http://schemas.openxmlformats.org/officeDocument/2006/relationships/video" Target="https://www.youtube.com/embed/7lyRkJIX2N0?feature=oembed" TargetMode="Externa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6.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hyperlink" Target="https://rusticaproject.eu/project-summary/" TargetMode="External"/><Relationship Id="rId2" Type="http://schemas.openxmlformats.org/officeDocument/2006/relationships/slideLayout" Target="../slideLayouts/slideLayout3.xml"/><Relationship Id="rId1" Type="http://schemas.openxmlformats.org/officeDocument/2006/relationships/video" Target="https://www.youtube.com/embed/0XO4SgMaruQ?feature=oembed" TargetMode="External"/><Relationship Id="rId6" Type="http://schemas.openxmlformats.org/officeDocument/2006/relationships/image" Target="../media/image19.png"/><Relationship Id="rId5" Type="http://schemas.openxmlformats.org/officeDocument/2006/relationships/hyperlink" Target="https://www.agriwastevalue.eu/en" TargetMode="External"/><Relationship Id="rId4" Type="http://schemas.openxmlformats.org/officeDocument/2006/relationships/hyperlink" Target="https://www.projectnomad.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ioboost.iung.pl/" TargetMode="Externa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bioboost.eu/media/the-bioboost-project.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3K1zWAYDvMA?feature=oembed" TargetMode="External"/><Relationship Id="rId1" Type="http://schemas.openxmlformats.org/officeDocument/2006/relationships/video" Target="https://www.youtube.com/embed/7qVcEvKEfGc?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B743-D770-6D3F-20C4-4CCDB458B3E9}"/>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C446C07F-12EE-D3D7-B19D-2BBF93F67F19}"/>
              </a:ext>
            </a:extLst>
          </p:cNvPr>
          <p:cNvPicPr>
            <a:picLocks noChangeAspect="1"/>
          </p:cNvPicPr>
          <p:nvPr/>
        </p:nvPicPr>
        <p:blipFill>
          <a:blip r:embed="rId2">
            <a:alphaModFix amt="70000"/>
          </a:blip>
          <a:stretch>
            <a:fillRect/>
          </a:stretch>
        </p:blipFill>
        <p:spPr>
          <a:xfrm>
            <a:off x="368826" y="4441515"/>
            <a:ext cx="1788211" cy="2105743"/>
          </a:xfrm>
          <a:prstGeom prst="rect">
            <a:avLst/>
          </a:prstGeom>
        </p:spPr>
      </p:pic>
      <p:pic>
        <p:nvPicPr>
          <p:cNvPr id="11" name="Immagine 10">
            <a:extLst>
              <a:ext uri="{FF2B5EF4-FFF2-40B4-BE49-F238E27FC236}">
                <a16:creationId xmlns:a16="http://schemas.microsoft.com/office/drawing/2014/main" id="{017A1D22-AE7A-55F7-3B62-5DAF5DB9B4D9}"/>
              </a:ext>
            </a:extLst>
          </p:cNvPr>
          <p:cNvPicPr>
            <a:picLocks noChangeAspect="1"/>
          </p:cNvPicPr>
          <p:nvPr/>
        </p:nvPicPr>
        <p:blipFill>
          <a:blip r:embed="rId3">
            <a:alphaModFix amt="85000"/>
          </a:blip>
          <a:stretch>
            <a:fillRect/>
          </a:stretch>
        </p:blipFill>
        <p:spPr>
          <a:xfrm>
            <a:off x="9784595" y="2749591"/>
            <a:ext cx="2224009" cy="2326351"/>
          </a:xfrm>
          <a:prstGeom prst="rect">
            <a:avLst/>
          </a:prstGeom>
        </p:spPr>
      </p:pic>
      <p:pic>
        <p:nvPicPr>
          <p:cNvPr id="7" name="Immagine 6">
            <a:extLst>
              <a:ext uri="{FF2B5EF4-FFF2-40B4-BE49-F238E27FC236}">
                <a16:creationId xmlns:a16="http://schemas.microsoft.com/office/drawing/2014/main" id="{799DB6FB-97B0-2E2A-4838-896BD81D66DE}"/>
              </a:ext>
            </a:extLst>
          </p:cNvPr>
          <p:cNvPicPr>
            <a:picLocks noChangeAspect="1"/>
          </p:cNvPicPr>
          <p:nvPr/>
        </p:nvPicPr>
        <p:blipFill>
          <a:blip r:embed="rId4">
            <a:alphaModFix amt="70000"/>
          </a:blip>
          <a:stretch>
            <a:fillRect/>
          </a:stretch>
        </p:blipFill>
        <p:spPr>
          <a:xfrm>
            <a:off x="254068" y="1995578"/>
            <a:ext cx="1833150" cy="1770179"/>
          </a:xfrm>
          <a:prstGeom prst="rect">
            <a:avLst/>
          </a:prstGeom>
        </p:spPr>
      </p:pic>
      <p:sp>
        <p:nvSpPr>
          <p:cNvPr id="6" name="Segnaposto numero diapositiva 5">
            <a:extLst>
              <a:ext uri="{FF2B5EF4-FFF2-40B4-BE49-F238E27FC236}">
                <a16:creationId xmlns:a16="http://schemas.microsoft.com/office/drawing/2014/main" id="{EB88C803-F0C4-2308-A578-C99F258E5158}"/>
              </a:ext>
            </a:extLst>
          </p:cNvPr>
          <p:cNvSpPr>
            <a:spLocks noGrp="1"/>
          </p:cNvSpPr>
          <p:nvPr>
            <p:ph type="sldNum" sz="quarter" idx="12"/>
          </p:nvPr>
        </p:nvSpPr>
        <p:spPr/>
        <p:txBody>
          <a:bodyPr/>
          <a:lstStyle/>
          <a:p>
            <a:fld id="{519954A3-9DFD-4C44-94BA-B95130A3BA1C}" type="slidenum">
              <a:rPr lang="en-US" smtClean="0"/>
              <a:t>10</a:t>
            </a:fld>
            <a:endParaRPr lang="en-US" dirty="0"/>
          </a:p>
        </p:txBody>
      </p:sp>
      <p:sp>
        <p:nvSpPr>
          <p:cNvPr id="2" name="Segnaposto piè di pagina 1">
            <a:extLst>
              <a:ext uri="{FF2B5EF4-FFF2-40B4-BE49-F238E27FC236}">
                <a16:creationId xmlns:a16="http://schemas.microsoft.com/office/drawing/2014/main" id="{020244D5-D127-3D7B-6DFC-D5D0299A69E9}"/>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sp>
        <p:nvSpPr>
          <p:cNvPr id="3" name="CasellaDiTesto 2">
            <a:extLst>
              <a:ext uri="{FF2B5EF4-FFF2-40B4-BE49-F238E27FC236}">
                <a16:creationId xmlns:a16="http://schemas.microsoft.com/office/drawing/2014/main" id="{F6EC4840-A2BF-D8C0-CF1A-723DFEA22945}"/>
              </a:ext>
            </a:extLst>
          </p:cNvPr>
          <p:cNvSpPr txBox="1"/>
          <p:nvPr/>
        </p:nvSpPr>
        <p:spPr>
          <a:xfrm>
            <a:off x="287003" y="1530310"/>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säker hantering och lagring av biokol är avgörande för att minimera potentiella risker och maximera dess fördelar</a:t>
            </a:r>
            <a:endParaRPr lang="it-IT" dirty="0"/>
          </a:p>
        </p:txBody>
      </p:sp>
      <p:sp>
        <p:nvSpPr>
          <p:cNvPr id="4" name="CasellaDiTesto 3">
            <a:extLst>
              <a:ext uri="{FF2B5EF4-FFF2-40B4-BE49-F238E27FC236}">
                <a16:creationId xmlns:a16="http://schemas.microsoft.com/office/drawing/2014/main" id="{314C40AF-A3D4-4F01-DECB-45BAB27329CD}"/>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Ledningsmetoder</a:t>
            </a:r>
            <a:endParaRPr lang="it-IT" sz="2400" dirty="0"/>
          </a:p>
        </p:txBody>
      </p:sp>
      <p:sp>
        <p:nvSpPr>
          <p:cNvPr id="9" name="CasellaDiTesto 8">
            <a:extLst>
              <a:ext uri="{FF2B5EF4-FFF2-40B4-BE49-F238E27FC236}">
                <a16:creationId xmlns:a16="http://schemas.microsoft.com/office/drawing/2014/main" id="{0F1699E9-6A66-A446-0DF5-38EB9D86DD22}"/>
              </a:ext>
            </a:extLst>
          </p:cNvPr>
          <p:cNvSpPr txBox="1"/>
          <p:nvPr/>
        </p:nvSpPr>
        <p:spPr>
          <a:xfrm>
            <a:off x="1896386" y="2551837"/>
            <a:ext cx="10008611" cy="1200329"/>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rPr>
              <a:t>Biokol kan generera damm, vilket kan vara skadligt vid inandning. För att minimera dammet, fukta biokolet före hantering eller använd </a:t>
            </a:r>
            <a:r>
              <a:rPr lang="en-GB" dirty="0" err="1">
                <a:latin typeface="Calibri" panose="020F0502020204030204" pitchFamily="34" charset="0"/>
                <a:ea typeface="Calibri" panose="020F0502020204030204" pitchFamily="34" charset="0"/>
              </a:rPr>
              <a:t>vätmedel</a:t>
            </a:r>
            <a:r>
              <a:rPr lang="en-GB" dirty="0">
                <a:latin typeface="Calibri" panose="020F0502020204030204" pitchFamily="34" charset="0"/>
                <a:ea typeface="Calibri" panose="020F0502020204030204" pitchFamily="34" charset="0"/>
              </a:rPr>
              <a:t>. Detta är också det bästa sättet att förhindra att biokolet försvinner i vinden.</a:t>
            </a:r>
            <a:endParaRPr lang="it-IT" dirty="0">
              <a:latin typeface="Calibri" panose="020F0502020204030204" pitchFamily="34" charset="0"/>
              <a:ea typeface="Calibri" panose="020F0502020204030204" pitchFamily="34" charset="0"/>
            </a:endParaRPr>
          </a:p>
          <a:p>
            <a:endParaRPr lang="it-IT" dirty="0"/>
          </a:p>
        </p:txBody>
      </p:sp>
      <p:sp>
        <p:nvSpPr>
          <p:cNvPr id="12" name="CasellaDiTesto 11">
            <a:extLst>
              <a:ext uri="{FF2B5EF4-FFF2-40B4-BE49-F238E27FC236}">
                <a16:creationId xmlns:a16="http://schemas.microsoft.com/office/drawing/2014/main" id="{2A86C9BF-D61C-CA41-F87A-84C024772F08}"/>
              </a:ext>
            </a:extLst>
          </p:cNvPr>
          <p:cNvSpPr txBox="1"/>
          <p:nvPr/>
        </p:nvSpPr>
        <p:spPr>
          <a:xfrm>
            <a:off x="1443163" y="3936626"/>
            <a:ext cx="8881606" cy="646331"/>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rPr>
              <a:t>Biokol är mycket brandfarligt, särskilt i finpartikulär form. Håll brandsläckare lättillgängliga och se till att ditt lagringsutrymme uppfyller brandsäkerhetsföreskrifterna</a:t>
            </a:r>
            <a:endParaRPr lang="it-IT" dirty="0"/>
          </a:p>
        </p:txBody>
      </p:sp>
      <p:sp>
        <p:nvSpPr>
          <p:cNvPr id="15" name="CasellaDiTesto 14">
            <a:extLst>
              <a:ext uri="{FF2B5EF4-FFF2-40B4-BE49-F238E27FC236}">
                <a16:creationId xmlns:a16="http://schemas.microsoft.com/office/drawing/2014/main" id="{0369D3AC-0D9F-EE0D-CA74-9E4409774DE9}"/>
              </a:ext>
            </a:extLst>
          </p:cNvPr>
          <p:cNvSpPr txBox="1"/>
          <p:nvPr/>
        </p:nvSpPr>
        <p:spPr>
          <a:xfrm>
            <a:off x="2227690" y="5422725"/>
            <a:ext cx="9677307" cy="646331"/>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rPr>
              <a:t>Förvara biokol i ett torrt och välventilerat utrymme för att förhindra fuktabsorption och tillväxt av mal eller bakterier. Använd förseglade behållare eller påsar för att skydda det från miljöföroreningar.</a:t>
            </a:r>
            <a:endParaRPr lang="it-IT" dirty="0"/>
          </a:p>
        </p:txBody>
      </p:sp>
    </p:spTree>
    <p:extLst>
      <p:ext uri="{BB962C8B-B14F-4D97-AF65-F5344CB8AC3E}">
        <p14:creationId xmlns:p14="http://schemas.microsoft.com/office/powerpoint/2010/main" val="356012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D2E8B-C80E-EBD3-30FC-596CF27C69AA}"/>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36424B4-3C1B-49C0-1D21-DEB5380E98D3}"/>
              </a:ext>
            </a:extLst>
          </p:cNvPr>
          <p:cNvSpPr>
            <a:spLocks noGrp="1"/>
          </p:cNvSpPr>
          <p:nvPr>
            <p:ph type="sldNum" sz="quarter" idx="12"/>
          </p:nvPr>
        </p:nvSpPr>
        <p:spPr/>
        <p:txBody>
          <a:bodyPr/>
          <a:lstStyle/>
          <a:p>
            <a:fld id="{519954A3-9DFD-4C44-94BA-B95130A3BA1C}" type="slidenum">
              <a:rPr lang="en-US" smtClean="0"/>
              <a:t>11</a:t>
            </a:fld>
            <a:endParaRPr lang="en-US" dirty="0"/>
          </a:p>
        </p:txBody>
      </p:sp>
      <p:sp>
        <p:nvSpPr>
          <p:cNvPr id="2" name="Segnaposto piè di pagina 1">
            <a:extLst>
              <a:ext uri="{FF2B5EF4-FFF2-40B4-BE49-F238E27FC236}">
                <a16:creationId xmlns:a16="http://schemas.microsoft.com/office/drawing/2014/main" id="{F61EDA00-4040-449E-9696-B7A1F149DC82}"/>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sp>
        <p:nvSpPr>
          <p:cNvPr id="3" name="CasellaDiTesto 2">
            <a:extLst>
              <a:ext uri="{FF2B5EF4-FFF2-40B4-BE49-F238E27FC236}">
                <a16:creationId xmlns:a16="http://schemas.microsoft.com/office/drawing/2014/main" id="{8690A4A3-B7B5-E4EB-F298-BF7B0A6C900E}"/>
              </a:ext>
            </a:extLst>
          </p:cNvPr>
          <p:cNvSpPr txBox="1"/>
          <p:nvPr/>
        </p:nvSpPr>
        <p:spPr>
          <a:xfrm>
            <a:off x="287003" y="1530310"/>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Biokol fungerar synergistiskt med organiskt material. Inblandning av biokol tillsammans med kompost eller andra organiska material ökar näringsretentionen och förbättrar den mikrobiella aktiviteten i jorden. Biokol kan inte bara användas som jordförbättring utan även för filtrering av föroreningar och minskning av erosion.</a:t>
            </a:r>
            <a:endParaRPr lang="it-IT" dirty="0"/>
          </a:p>
        </p:txBody>
      </p:sp>
      <p:sp>
        <p:nvSpPr>
          <p:cNvPr id="4" name="CasellaDiTesto 3">
            <a:extLst>
              <a:ext uri="{FF2B5EF4-FFF2-40B4-BE49-F238E27FC236}">
                <a16:creationId xmlns:a16="http://schemas.microsoft.com/office/drawing/2014/main" id="{D0802990-1D47-BAB3-B4FD-C9F870C66FC1}"/>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var och hur man lägger biokol</a:t>
            </a:r>
            <a:endParaRPr lang="it-IT" sz="2400" dirty="0"/>
          </a:p>
        </p:txBody>
      </p:sp>
      <p:pic>
        <p:nvPicPr>
          <p:cNvPr id="8" name="Immagine 7">
            <a:extLst>
              <a:ext uri="{FF2B5EF4-FFF2-40B4-BE49-F238E27FC236}">
                <a16:creationId xmlns:a16="http://schemas.microsoft.com/office/drawing/2014/main" id="{E1166A11-0BDC-213C-FE97-056F82CFA92C}"/>
              </a:ext>
            </a:extLst>
          </p:cNvPr>
          <p:cNvPicPr>
            <a:picLocks noChangeAspect="1"/>
          </p:cNvPicPr>
          <p:nvPr/>
        </p:nvPicPr>
        <p:blipFill>
          <a:blip r:embed="rId2"/>
          <a:stretch>
            <a:fillRect/>
          </a:stretch>
        </p:blipFill>
        <p:spPr>
          <a:xfrm>
            <a:off x="540001" y="3021695"/>
            <a:ext cx="1078728" cy="1211002"/>
          </a:xfrm>
          <a:prstGeom prst="rect">
            <a:avLst/>
          </a:prstGeom>
        </p:spPr>
      </p:pic>
      <p:pic>
        <p:nvPicPr>
          <p:cNvPr id="13" name="Immagine 12">
            <a:extLst>
              <a:ext uri="{FF2B5EF4-FFF2-40B4-BE49-F238E27FC236}">
                <a16:creationId xmlns:a16="http://schemas.microsoft.com/office/drawing/2014/main" id="{BB438B70-91BA-DCB1-A65E-75F4B1546C17}"/>
              </a:ext>
            </a:extLst>
          </p:cNvPr>
          <p:cNvPicPr>
            <a:picLocks noChangeAspect="1"/>
          </p:cNvPicPr>
          <p:nvPr/>
        </p:nvPicPr>
        <p:blipFill rotWithShape="1">
          <a:blip r:embed="rId3"/>
          <a:srcRect t="217" b="-1"/>
          <a:stretch/>
        </p:blipFill>
        <p:spPr>
          <a:xfrm>
            <a:off x="540001" y="4812927"/>
            <a:ext cx="1031760" cy="1029526"/>
          </a:xfrm>
          <a:prstGeom prst="rect">
            <a:avLst/>
          </a:prstGeom>
        </p:spPr>
      </p:pic>
      <p:sp>
        <p:nvSpPr>
          <p:cNvPr id="16" name="CasellaDiTesto 15">
            <a:extLst>
              <a:ext uri="{FF2B5EF4-FFF2-40B4-BE49-F238E27FC236}">
                <a16:creationId xmlns:a16="http://schemas.microsoft.com/office/drawing/2014/main" id="{4F58B988-5422-CCD4-69D2-A267422C24DB}"/>
              </a:ext>
            </a:extLst>
          </p:cNvPr>
          <p:cNvSpPr txBox="1"/>
          <p:nvPr/>
        </p:nvSpPr>
        <p:spPr>
          <a:xfrm>
            <a:off x="1850893" y="3176939"/>
            <a:ext cx="4145023" cy="923330"/>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Som jordförbättring lägger du biokol i växtens rotzon och införlivar biokolet i 4 till 6 tum av jorddjupet </a:t>
            </a:r>
            <a:endParaRPr lang="it-IT" i="1" dirty="0"/>
          </a:p>
        </p:txBody>
      </p:sp>
      <p:sp>
        <p:nvSpPr>
          <p:cNvPr id="17" name="CasellaDiTesto 16">
            <a:extLst>
              <a:ext uri="{FF2B5EF4-FFF2-40B4-BE49-F238E27FC236}">
                <a16:creationId xmlns:a16="http://schemas.microsoft.com/office/drawing/2014/main" id="{27059E51-8EC8-FFDA-901D-B50F5D3BE423}"/>
              </a:ext>
            </a:extLst>
          </p:cNvPr>
          <p:cNvSpPr txBox="1"/>
          <p:nvPr/>
        </p:nvSpPr>
        <p:spPr>
          <a:xfrm>
            <a:off x="1850893" y="4629120"/>
            <a:ext cx="4245107" cy="1477328"/>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Med åtgärder för att minska erosion eller filtrera föroreningar placera biokol där det behövs (landskapssocklar och filtreringssystem) t.ex. där vatten rinner av mark, rötter, vägar eller förorenade områden</a:t>
            </a:r>
            <a:endParaRPr lang="it-IT" i="1" dirty="0"/>
          </a:p>
        </p:txBody>
      </p:sp>
      <p:pic>
        <p:nvPicPr>
          <p:cNvPr id="19" name="Immagine 18">
            <a:extLst>
              <a:ext uri="{FF2B5EF4-FFF2-40B4-BE49-F238E27FC236}">
                <a16:creationId xmlns:a16="http://schemas.microsoft.com/office/drawing/2014/main" id="{D281BA1B-C4CC-AED4-72AF-7F5927DA85A0}"/>
              </a:ext>
            </a:extLst>
          </p:cNvPr>
          <p:cNvPicPr>
            <a:picLocks noChangeAspect="1"/>
          </p:cNvPicPr>
          <p:nvPr/>
        </p:nvPicPr>
        <p:blipFill>
          <a:blip r:embed="rId4"/>
          <a:stretch>
            <a:fillRect/>
          </a:stretch>
        </p:blipFill>
        <p:spPr>
          <a:xfrm>
            <a:off x="6820044" y="2725157"/>
            <a:ext cx="5084953" cy="3389969"/>
          </a:xfrm>
          <a:prstGeom prst="rect">
            <a:avLst/>
          </a:prstGeom>
        </p:spPr>
      </p:pic>
    </p:spTree>
    <p:extLst>
      <p:ext uri="{BB962C8B-B14F-4D97-AF65-F5344CB8AC3E}">
        <p14:creationId xmlns:p14="http://schemas.microsoft.com/office/powerpoint/2010/main" val="197849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15C4-BDA3-0359-92CE-66775BE13F5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EAE4EDA4-A475-C525-77A4-BCBDF1E7EA4A}"/>
              </a:ext>
            </a:extLst>
          </p:cNvPr>
          <p:cNvSpPr>
            <a:spLocks noGrp="1"/>
          </p:cNvSpPr>
          <p:nvPr>
            <p:ph type="sldNum" sz="quarter" idx="12"/>
          </p:nvPr>
        </p:nvSpPr>
        <p:spPr/>
        <p:txBody>
          <a:bodyPr/>
          <a:lstStyle/>
          <a:p>
            <a:fld id="{519954A3-9DFD-4C44-94BA-B95130A3BA1C}" type="slidenum">
              <a:rPr lang="en-US" smtClean="0"/>
              <a:t>12</a:t>
            </a:fld>
            <a:endParaRPr lang="en-US" dirty="0"/>
          </a:p>
        </p:txBody>
      </p:sp>
      <p:sp>
        <p:nvSpPr>
          <p:cNvPr id="2" name="Segnaposto piè di pagina 1">
            <a:extLst>
              <a:ext uri="{FF2B5EF4-FFF2-40B4-BE49-F238E27FC236}">
                <a16:creationId xmlns:a16="http://schemas.microsoft.com/office/drawing/2014/main" id="{8E418895-BB6F-A613-6DF3-A233BDF710B7}"/>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3</a:t>
            </a:r>
          </a:p>
        </p:txBody>
      </p:sp>
      <p:sp>
        <p:nvSpPr>
          <p:cNvPr id="3" name="CasellaDiTesto 2">
            <a:extLst>
              <a:ext uri="{FF2B5EF4-FFF2-40B4-BE49-F238E27FC236}">
                <a16:creationId xmlns:a16="http://schemas.microsoft.com/office/drawing/2014/main" id="{D710F281-0705-C48C-D358-F4AE55135224}"/>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Hantering av organiska restprodukter och logistiska överväganden</a:t>
            </a:r>
            <a:endParaRPr lang="it-IT" sz="2800" dirty="0"/>
          </a:p>
        </p:txBody>
      </p:sp>
      <p:sp>
        <p:nvSpPr>
          <p:cNvPr id="4" name="CasellaDiTesto 3">
            <a:extLst>
              <a:ext uri="{FF2B5EF4-FFF2-40B4-BE49-F238E27FC236}">
                <a16:creationId xmlns:a16="http://schemas.microsoft.com/office/drawing/2014/main" id="{58931CD3-DDCE-9F66-BD94-D55B232D45A0}"/>
              </a:ext>
            </a:extLst>
          </p:cNvPr>
          <p:cNvSpPr txBox="1"/>
          <p:nvPr/>
        </p:nvSpPr>
        <p:spPr>
          <a:xfrm>
            <a:off x="287003" y="160028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Effektiv hantering av restprodukter och logistik är viktiga komponenter i modernt jordbruk och miljöförvaltning. Planering, insamling och bortskaffande är avgörande för både miljömässig hållbarhet och resurseffektivitet. </a:t>
            </a:r>
            <a:endParaRPr lang="it-IT" dirty="0"/>
          </a:p>
        </p:txBody>
      </p:sp>
      <p:pic>
        <p:nvPicPr>
          <p:cNvPr id="5" name="Immagine 4">
            <a:extLst>
              <a:ext uri="{FF2B5EF4-FFF2-40B4-BE49-F238E27FC236}">
                <a16:creationId xmlns:a16="http://schemas.microsoft.com/office/drawing/2014/main" id="{EF473B93-7CB2-2A5F-1E14-810D2B8BD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47" y="2739842"/>
            <a:ext cx="4755809" cy="3415899"/>
          </a:xfrm>
          <a:prstGeom prst="rect">
            <a:avLst/>
          </a:prstGeom>
        </p:spPr>
      </p:pic>
      <p:sp>
        <p:nvSpPr>
          <p:cNvPr id="8" name="CasellaDiTesto 7">
            <a:extLst>
              <a:ext uri="{FF2B5EF4-FFF2-40B4-BE49-F238E27FC236}">
                <a16:creationId xmlns:a16="http://schemas.microsoft.com/office/drawing/2014/main" id="{B30DD5E5-3EA1-F5F1-4A57-8A89C21DEA1D}"/>
              </a:ext>
            </a:extLst>
          </p:cNvPr>
          <p:cNvSpPr txBox="1"/>
          <p:nvPr/>
        </p:nvSpPr>
        <p:spPr>
          <a:xfrm rot="16200000">
            <a:off x="-1220886" y="4331066"/>
            <a:ext cx="3280022" cy="369332"/>
          </a:xfrm>
          <a:prstGeom prst="rect">
            <a:avLst/>
          </a:prstGeom>
          <a:noFill/>
        </p:spPr>
        <p:txBody>
          <a:bodyPr wrap="square">
            <a:spAutoFit/>
          </a:bodyPr>
          <a:lstStyle/>
          <a:p>
            <a:pPr algn="ctr"/>
            <a:r>
              <a:rPr lang="en-US" b="1" dirty="0"/>
              <a:t>avfallshanteringshierarki </a:t>
            </a:r>
            <a:endParaRPr lang="it-IT" b="1" dirty="0"/>
          </a:p>
        </p:txBody>
      </p:sp>
      <p:sp>
        <p:nvSpPr>
          <p:cNvPr id="9" name="CasellaDiTesto 8">
            <a:extLst>
              <a:ext uri="{FF2B5EF4-FFF2-40B4-BE49-F238E27FC236}">
                <a16:creationId xmlns:a16="http://schemas.microsoft.com/office/drawing/2014/main" id="{357718C9-A937-0F17-6232-F869D50BCE19}"/>
              </a:ext>
            </a:extLst>
          </p:cNvPr>
          <p:cNvSpPr txBox="1"/>
          <p:nvPr/>
        </p:nvSpPr>
        <p:spPr>
          <a:xfrm>
            <a:off x="6453360" y="2967264"/>
            <a:ext cx="5451637" cy="830997"/>
          </a:xfrm>
          <a:prstGeom prst="rect">
            <a:avLst/>
          </a:prstGeom>
          <a:noFill/>
        </p:spPr>
        <p:txBody>
          <a:bodyPr wrap="square">
            <a:spAutoFit/>
          </a:bodyPr>
          <a:lstStyle/>
          <a:p>
            <a:r>
              <a:rPr lang="en-US" sz="1600" dirty="0"/>
              <a:t>Första steget mot en mer hållbar lösning på avfallsproblemet är att anta en hållbar produktions- och konsumtionsstrategi längs den globala livsmedelsförsörjningskedjan.</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949A8480-76F1-5EED-532B-419C047DE6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4" y="2812231"/>
            <a:ext cx="779953" cy="779953"/>
          </a:xfrm>
          <a:prstGeom prst="rect">
            <a:avLst/>
          </a:prstGeom>
        </p:spPr>
      </p:pic>
      <p:pic>
        <p:nvPicPr>
          <p:cNvPr id="13" name="Elemento grafico 12" descr="Dorso della mano con indice che punta verso destra con riempimento a tinta unita">
            <a:extLst>
              <a:ext uri="{FF2B5EF4-FFF2-40B4-BE49-F238E27FC236}">
                <a16:creationId xmlns:a16="http://schemas.microsoft.com/office/drawing/2014/main" id="{8BE4C26E-708C-2B8D-98C2-B9D34B798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3" y="5081014"/>
            <a:ext cx="779953" cy="779953"/>
          </a:xfrm>
          <a:prstGeom prst="rect">
            <a:avLst/>
          </a:prstGeom>
        </p:spPr>
      </p:pic>
      <p:sp>
        <p:nvSpPr>
          <p:cNvPr id="15" name="CasellaDiTesto 14">
            <a:extLst>
              <a:ext uri="{FF2B5EF4-FFF2-40B4-BE49-F238E27FC236}">
                <a16:creationId xmlns:a16="http://schemas.microsoft.com/office/drawing/2014/main" id="{CFBFA9E7-8994-CB15-DC58-80DC024B92E7}"/>
              </a:ext>
            </a:extLst>
          </p:cNvPr>
          <p:cNvSpPr txBox="1"/>
          <p:nvPr/>
        </p:nvSpPr>
        <p:spPr>
          <a:xfrm>
            <a:off x="6414446" y="5217787"/>
            <a:ext cx="5490551" cy="584775"/>
          </a:xfrm>
          <a:prstGeom prst="rect">
            <a:avLst/>
          </a:prstGeom>
          <a:noFill/>
        </p:spPr>
        <p:txBody>
          <a:bodyPr wrap="square">
            <a:spAutoFit/>
          </a:bodyPr>
          <a:lstStyle/>
          <a:p>
            <a:r>
              <a:rPr lang="en-GB" sz="1600" dirty="0"/>
              <a:t>Förbränning av avfall, även om det sker med energiåtervinning, bör betraktas som det sista alternativet före bortskaffande av avfall.</a:t>
            </a:r>
            <a:endParaRPr lang="it-IT" sz="1600" dirty="0"/>
          </a:p>
        </p:txBody>
      </p:sp>
      <p:pic>
        <p:nvPicPr>
          <p:cNvPr id="16" name="Elemento grafico 15" descr="Dorso della mano con indice che punta verso destra con riempimento a tinta unita">
            <a:extLst>
              <a:ext uri="{FF2B5EF4-FFF2-40B4-BE49-F238E27FC236}">
                <a16:creationId xmlns:a16="http://schemas.microsoft.com/office/drawing/2014/main" id="{07DCC0F2-D539-717B-1BB8-73364735F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2" y="4045024"/>
            <a:ext cx="779953" cy="779953"/>
          </a:xfrm>
          <a:prstGeom prst="rect">
            <a:avLst/>
          </a:prstGeom>
        </p:spPr>
      </p:pic>
      <p:sp>
        <p:nvSpPr>
          <p:cNvPr id="17" name="CasellaDiTesto 16">
            <a:extLst>
              <a:ext uri="{FF2B5EF4-FFF2-40B4-BE49-F238E27FC236}">
                <a16:creationId xmlns:a16="http://schemas.microsoft.com/office/drawing/2014/main" id="{9A943437-FACD-F41D-6EAB-BA92EF2EFEF8}"/>
              </a:ext>
            </a:extLst>
          </p:cNvPr>
          <p:cNvSpPr txBox="1"/>
          <p:nvPr/>
        </p:nvSpPr>
        <p:spPr>
          <a:xfrm>
            <a:off x="6414445" y="4180493"/>
            <a:ext cx="5543096" cy="584775"/>
          </a:xfrm>
          <a:prstGeom prst="rect">
            <a:avLst/>
          </a:prstGeom>
          <a:noFill/>
        </p:spPr>
        <p:txBody>
          <a:bodyPr wrap="square">
            <a:spAutoFit/>
          </a:bodyPr>
          <a:lstStyle/>
          <a:p>
            <a:r>
              <a:rPr lang="en-US" sz="1600" dirty="0"/>
              <a:t>Vi kan göra mycket för att förbättra hur vi kan återanvända material innan de betraktas som avfall.</a:t>
            </a:r>
            <a:endParaRPr lang="it-IT" sz="1600" dirty="0"/>
          </a:p>
        </p:txBody>
      </p:sp>
      <p:sp>
        <p:nvSpPr>
          <p:cNvPr id="18" name="Rettangolo 17">
            <a:extLst>
              <a:ext uri="{FF2B5EF4-FFF2-40B4-BE49-F238E27FC236}">
                <a16:creationId xmlns:a16="http://schemas.microsoft.com/office/drawing/2014/main" id="{16DB9D1D-7037-DD34-A704-44E9E4E73DA4}"/>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3</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5672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2E42-DBAC-3C7E-0873-5E9BC599DE71}"/>
            </a:ext>
          </a:extLst>
        </p:cNvPr>
        <p:cNvGrpSpPr/>
        <p:nvPr/>
      </p:nvGrpSpPr>
      <p:grpSpPr>
        <a:xfrm>
          <a:off x="0" y="0"/>
          <a:ext cx="0" cy="0"/>
          <a:chOff x="0" y="0"/>
          <a:chExt cx="0" cy="0"/>
        </a:xfrm>
      </p:grpSpPr>
      <p:pic>
        <p:nvPicPr>
          <p:cNvPr id="24" name="Immagine 23">
            <a:extLst>
              <a:ext uri="{FF2B5EF4-FFF2-40B4-BE49-F238E27FC236}">
                <a16:creationId xmlns:a16="http://schemas.microsoft.com/office/drawing/2014/main" id="{7AD5CD52-C1C0-272D-CA97-281C20C94801}"/>
              </a:ext>
            </a:extLst>
          </p:cNvPr>
          <p:cNvPicPr>
            <a:picLocks noChangeAspect="1"/>
          </p:cNvPicPr>
          <p:nvPr/>
        </p:nvPicPr>
        <p:blipFill>
          <a:blip r:embed="rId2">
            <a:alphaModFix amt="70000"/>
          </a:blip>
          <a:stretch>
            <a:fillRect/>
          </a:stretch>
        </p:blipFill>
        <p:spPr>
          <a:xfrm>
            <a:off x="10065042" y="4485965"/>
            <a:ext cx="1680130" cy="1607815"/>
          </a:xfrm>
          <a:prstGeom prst="rect">
            <a:avLst/>
          </a:prstGeom>
        </p:spPr>
      </p:pic>
      <p:pic>
        <p:nvPicPr>
          <p:cNvPr id="22" name="Immagine 21">
            <a:extLst>
              <a:ext uri="{FF2B5EF4-FFF2-40B4-BE49-F238E27FC236}">
                <a16:creationId xmlns:a16="http://schemas.microsoft.com/office/drawing/2014/main" id="{2BA9E28E-E4F1-89D2-12CF-24D219230383}"/>
              </a:ext>
            </a:extLst>
          </p:cNvPr>
          <p:cNvPicPr>
            <a:picLocks noChangeAspect="1"/>
          </p:cNvPicPr>
          <p:nvPr/>
        </p:nvPicPr>
        <p:blipFill>
          <a:blip r:embed="rId3">
            <a:alphaModFix amt="70000"/>
          </a:blip>
          <a:stretch>
            <a:fillRect/>
          </a:stretch>
        </p:blipFill>
        <p:spPr>
          <a:xfrm rot="9601159">
            <a:off x="562014" y="3655021"/>
            <a:ext cx="1423549" cy="924946"/>
          </a:xfrm>
          <a:prstGeom prst="rect">
            <a:avLst/>
          </a:prstGeom>
        </p:spPr>
      </p:pic>
      <p:pic>
        <p:nvPicPr>
          <p:cNvPr id="20" name="Immagine 19">
            <a:extLst>
              <a:ext uri="{FF2B5EF4-FFF2-40B4-BE49-F238E27FC236}">
                <a16:creationId xmlns:a16="http://schemas.microsoft.com/office/drawing/2014/main" id="{D83E1DB8-22FF-CE0F-7305-0B841E30702B}"/>
              </a:ext>
            </a:extLst>
          </p:cNvPr>
          <p:cNvPicPr>
            <a:picLocks noChangeAspect="1"/>
          </p:cNvPicPr>
          <p:nvPr/>
        </p:nvPicPr>
        <p:blipFill>
          <a:blip r:embed="rId4">
            <a:alphaModFix amt="85000"/>
          </a:blip>
          <a:stretch>
            <a:fillRect/>
          </a:stretch>
        </p:blipFill>
        <p:spPr>
          <a:xfrm>
            <a:off x="10109604" y="2279143"/>
            <a:ext cx="1618372" cy="1568319"/>
          </a:xfrm>
          <a:prstGeom prst="rect">
            <a:avLst/>
          </a:prstGeom>
        </p:spPr>
      </p:pic>
      <p:sp>
        <p:nvSpPr>
          <p:cNvPr id="6" name="Segnaposto numero diapositiva 5">
            <a:extLst>
              <a:ext uri="{FF2B5EF4-FFF2-40B4-BE49-F238E27FC236}">
                <a16:creationId xmlns:a16="http://schemas.microsoft.com/office/drawing/2014/main" id="{776BB1FF-E9C9-3A12-43EE-D2438F3C7B50}"/>
              </a:ext>
            </a:extLst>
          </p:cNvPr>
          <p:cNvSpPr>
            <a:spLocks noGrp="1"/>
          </p:cNvSpPr>
          <p:nvPr>
            <p:ph type="sldNum" sz="quarter" idx="12"/>
          </p:nvPr>
        </p:nvSpPr>
        <p:spPr/>
        <p:txBody>
          <a:bodyPr/>
          <a:lstStyle/>
          <a:p>
            <a:fld id="{519954A3-9DFD-4C44-94BA-B95130A3BA1C}" type="slidenum">
              <a:rPr lang="en-US" smtClean="0"/>
              <a:t>13</a:t>
            </a:fld>
            <a:endParaRPr lang="en-US" dirty="0"/>
          </a:p>
        </p:txBody>
      </p:sp>
      <p:sp>
        <p:nvSpPr>
          <p:cNvPr id="2" name="Segnaposto piè di pagina 1">
            <a:extLst>
              <a:ext uri="{FF2B5EF4-FFF2-40B4-BE49-F238E27FC236}">
                <a16:creationId xmlns:a16="http://schemas.microsoft.com/office/drawing/2014/main" id="{D6ECC82E-DC66-70A8-194F-E3D5A72F966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3</a:t>
            </a:r>
          </a:p>
        </p:txBody>
      </p:sp>
      <p:sp>
        <p:nvSpPr>
          <p:cNvPr id="4" name="CasellaDiTesto 3">
            <a:extLst>
              <a:ext uri="{FF2B5EF4-FFF2-40B4-BE49-F238E27FC236}">
                <a16:creationId xmlns:a16="http://schemas.microsoft.com/office/drawing/2014/main" id="{DBA63A8F-608F-6576-C426-E7E4D77A036C}"/>
              </a:ext>
            </a:extLst>
          </p:cNvPr>
          <p:cNvSpPr txBox="1"/>
          <p:nvPr/>
        </p:nvSpPr>
        <p:spPr>
          <a:xfrm>
            <a:off x="287003" y="153031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Avfallsförbränning presenteras ofta som en "quick-fix"-lösning för att minska snabbt växande avfallsvolymer och samtidigt producera energi. Förbränning är dock en av de sämsta metoderna för att uppnå både avfallsminsknings- och energimålen</a:t>
            </a:r>
            <a:endParaRPr lang="it-IT" dirty="0"/>
          </a:p>
        </p:txBody>
      </p:sp>
      <p:sp>
        <p:nvSpPr>
          <p:cNvPr id="5" name="CasellaDiTesto 4">
            <a:extLst>
              <a:ext uri="{FF2B5EF4-FFF2-40B4-BE49-F238E27FC236}">
                <a16:creationId xmlns:a16="http://schemas.microsoft.com/office/drawing/2014/main" id="{51DE9F99-CF9D-B096-2680-A2F1079CBE5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det sista alternativet före avfallshanteringen...</a:t>
            </a:r>
            <a:endParaRPr lang="it-IT" sz="2400" dirty="0"/>
          </a:p>
        </p:txBody>
      </p:sp>
      <p:sp>
        <p:nvSpPr>
          <p:cNvPr id="8" name="CasellaDiTesto 7">
            <a:extLst>
              <a:ext uri="{FF2B5EF4-FFF2-40B4-BE49-F238E27FC236}">
                <a16:creationId xmlns:a16="http://schemas.microsoft.com/office/drawing/2014/main" id="{6A8DE0A2-4D7A-AFE2-FDCE-B32E817AF9FB}"/>
              </a:ext>
            </a:extLst>
          </p:cNvPr>
          <p:cNvSpPr txBox="1"/>
          <p:nvPr/>
        </p:nvSpPr>
        <p:spPr>
          <a:xfrm>
            <a:off x="464024" y="2622176"/>
            <a:ext cx="10432576" cy="369332"/>
          </a:xfrm>
          <a:prstGeom prst="rect">
            <a:avLst/>
          </a:prstGeom>
          <a:noFill/>
        </p:spPr>
        <p:txBody>
          <a:bodyPr wrap="square">
            <a:spAutoFit/>
          </a:bodyPr>
          <a:lstStyle/>
          <a:p>
            <a:r>
              <a:rPr lang="en-US" b="1" dirty="0">
                <a:effectLst/>
              </a:rPr>
              <a:t>1. Att producera energi från fast avfall (särskilt organiskt avfall) genom förbränning är mycket ineffektivt</a:t>
            </a:r>
          </a:p>
        </p:txBody>
      </p:sp>
      <p:sp>
        <p:nvSpPr>
          <p:cNvPr id="10" name="CasellaDiTesto 9">
            <a:extLst>
              <a:ext uri="{FF2B5EF4-FFF2-40B4-BE49-F238E27FC236}">
                <a16:creationId xmlns:a16="http://schemas.microsoft.com/office/drawing/2014/main" id="{4DA8B487-16A0-B998-8C49-B8BBC088F992}"/>
              </a:ext>
            </a:extLst>
          </p:cNvPr>
          <p:cNvSpPr txBox="1"/>
          <p:nvPr/>
        </p:nvSpPr>
        <p:spPr>
          <a:xfrm>
            <a:off x="718779" y="3094456"/>
            <a:ext cx="7315201" cy="338554"/>
          </a:xfrm>
          <a:prstGeom prst="rect">
            <a:avLst/>
          </a:prstGeom>
          <a:noFill/>
        </p:spPr>
        <p:txBody>
          <a:bodyPr wrap="square">
            <a:spAutoFit/>
          </a:bodyPr>
          <a:lstStyle/>
          <a:p>
            <a:r>
              <a:rPr lang="en-US" sz="1600" i="1" dirty="0"/>
              <a:t>avfall består av ca 70% vatten, och att bränna det kräver mycket energi....</a:t>
            </a:r>
            <a:endParaRPr lang="it-IT" sz="1600" i="1" dirty="0"/>
          </a:p>
        </p:txBody>
      </p:sp>
      <p:sp>
        <p:nvSpPr>
          <p:cNvPr id="12" name="CasellaDiTesto 11">
            <a:extLst>
              <a:ext uri="{FF2B5EF4-FFF2-40B4-BE49-F238E27FC236}">
                <a16:creationId xmlns:a16="http://schemas.microsoft.com/office/drawing/2014/main" id="{C03F0EC5-B16C-59D2-87C1-62BFA8A4CD05}"/>
              </a:ext>
            </a:extLst>
          </p:cNvPr>
          <p:cNvSpPr txBox="1"/>
          <p:nvPr/>
        </p:nvSpPr>
        <p:spPr>
          <a:xfrm>
            <a:off x="1865147" y="3780270"/>
            <a:ext cx="6096000" cy="369332"/>
          </a:xfrm>
          <a:prstGeom prst="rect">
            <a:avLst/>
          </a:prstGeom>
          <a:noFill/>
        </p:spPr>
        <p:txBody>
          <a:bodyPr wrap="square">
            <a:spAutoFit/>
          </a:bodyPr>
          <a:lstStyle/>
          <a:p>
            <a:r>
              <a:rPr lang="en-US" b="1" dirty="0">
                <a:effectLst/>
              </a:rPr>
              <a:t>2. Förbränning är det dyraste sättet att utvinna energi</a:t>
            </a:r>
          </a:p>
        </p:txBody>
      </p:sp>
      <p:sp>
        <p:nvSpPr>
          <p:cNvPr id="14" name="CasellaDiTesto 13">
            <a:extLst>
              <a:ext uri="{FF2B5EF4-FFF2-40B4-BE49-F238E27FC236}">
                <a16:creationId xmlns:a16="http://schemas.microsoft.com/office/drawing/2014/main" id="{87B5A114-59D1-6733-6B33-2229347C2FE5}"/>
              </a:ext>
            </a:extLst>
          </p:cNvPr>
          <p:cNvSpPr txBox="1"/>
          <p:nvPr/>
        </p:nvSpPr>
        <p:spPr>
          <a:xfrm>
            <a:off x="2119902" y="4221772"/>
            <a:ext cx="9327110" cy="338554"/>
          </a:xfrm>
          <a:prstGeom prst="rect">
            <a:avLst/>
          </a:prstGeom>
          <a:noFill/>
        </p:spPr>
        <p:txBody>
          <a:bodyPr wrap="square">
            <a:spAutoFit/>
          </a:bodyPr>
          <a:lstStyle/>
          <a:p>
            <a:r>
              <a:rPr lang="en-US" sz="1600" i="1" dirty="0"/>
              <a:t>avfallsförbränning är den dyraste formen av kraftproduktion, både när det gäller kostnaden för att bygga och för att driva....</a:t>
            </a:r>
            <a:endParaRPr lang="it-IT" sz="1600" i="1" dirty="0"/>
          </a:p>
        </p:txBody>
      </p:sp>
      <p:sp>
        <p:nvSpPr>
          <p:cNvPr id="15" name="CasellaDiTesto 14">
            <a:extLst>
              <a:ext uri="{FF2B5EF4-FFF2-40B4-BE49-F238E27FC236}">
                <a16:creationId xmlns:a16="http://schemas.microsoft.com/office/drawing/2014/main" id="{B19C0E0B-3723-DFF9-6AF4-C388630B96BE}"/>
              </a:ext>
            </a:extLst>
          </p:cNvPr>
          <p:cNvSpPr txBox="1"/>
          <p:nvPr/>
        </p:nvSpPr>
        <p:spPr>
          <a:xfrm>
            <a:off x="464023" y="4760243"/>
            <a:ext cx="9212241" cy="646331"/>
          </a:xfrm>
          <a:prstGeom prst="rect">
            <a:avLst/>
          </a:prstGeom>
          <a:noFill/>
        </p:spPr>
        <p:txBody>
          <a:bodyPr wrap="square">
            <a:spAutoFit/>
          </a:bodyPr>
          <a:lstStyle/>
          <a:p>
            <a:r>
              <a:rPr lang="en-US" b="1" dirty="0"/>
              <a:t>3</a:t>
            </a:r>
            <a:r>
              <a:rPr lang="en-US" b="1" dirty="0">
                <a:effectLst/>
              </a:rPr>
              <a:t>. Avfallsförbränning skapar luftföroreningar och kräver stränga miljökontroller</a:t>
            </a:r>
          </a:p>
          <a:p>
            <a:endParaRPr lang="en-US" b="1" dirty="0">
              <a:effectLst/>
            </a:endParaRPr>
          </a:p>
        </p:txBody>
      </p:sp>
      <p:sp>
        <p:nvSpPr>
          <p:cNvPr id="16" name="CasellaDiTesto 15">
            <a:extLst>
              <a:ext uri="{FF2B5EF4-FFF2-40B4-BE49-F238E27FC236}">
                <a16:creationId xmlns:a16="http://schemas.microsoft.com/office/drawing/2014/main" id="{E7AF3FB0-BF8D-F7B7-16CC-C4420743E073}"/>
              </a:ext>
            </a:extLst>
          </p:cNvPr>
          <p:cNvSpPr txBox="1"/>
          <p:nvPr/>
        </p:nvSpPr>
        <p:spPr>
          <a:xfrm>
            <a:off x="718779" y="5201745"/>
            <a:ext cx="9346263" cy="584775"/>
          </a:xfrm>
          <a:prstGeom prst="rect">
            <a:avLst/>
          </a:prstGeom>
          <a:noFill/>
        </p:spPr>
        <p:txBody>
          <a:bodyPr wrap="square">
            <a:spAutoFit/>
          </a:bodyPr>
          <a:lstStyle/>
          <a:p>
            <a:r>
              <a:rPr lang="en-US" sz="1600" i="1" dirty="0"/>
              <a:t>När avfall förbränns bildas farliga luftföroreningar som partiklar, kolmonoxid, sura gaser, kväveoxider....</a:t>
            </a:r>
            <a:endParaRPr lang="it-IT" sz="1600" i="1" dirty="0"/>
          </a:p>
        </p:txBody>
      </p:sp>
      <p:sp>
        <p:nvSpPr>
          <p:cNvPr id="18" name="CasellaDiTesto 17">
            <a:extLst>
              <a:ext uri="{FF2B5EF4-FFF2-40B4-BE49-F238E27FC236}">
                <a16:creationId xmlns:a16="http://schemas.microsoft.com/office/drawing/2014/main" id="{B40D1384-B3B0-59FF-1B63-B0246EA80DDB}"/>
              </a:ext>
            </a:extLst>
          </p:cNvPr>
          <p:cNvSpPr txBox="1"/>
          <p:nvPr/>
        </p:nvSpPr>
        <p:spPr>
          <a:xfrm>
            <a:off x="287003" y="5869544"/>
            <a:ext cx="11617994" cy="338554"/>
          </a:xfrm>
          <a:prstGeom prst="rect">
            <a:avLst/>
          </a:prstGeom>
          <a:noFill/>
        </p:spPr>
        <p:txBody>
          <a:bodyPr wrap="square">
            <a:spAutoFit/>
          </a:bodyPr>
          <a:lstStyle/>
          <a:p>
            <a:pPr algn="ctr"/>
            <a:r>
              <a:rPr lang="en-US" sz="1600" b="1" i="1" dirty="0">
                <a:solidFill>
                  <a:srgbClr val="94C020"/>
                </a:solidFill>
                <a:effectLst/>
              </a:rPr>
              <a:t>energi som produceras från </a:t>
            </a:r>
            <a:r>
              <a:rPr lang="en-US" sz="1600" b="1" i="1" dirty="0">
                <a:solidFill>
                  <a:srgbClr val="94C020"/>
                </a:solidFill>
              </a:rPr>
              <a:t>avfallsförbränning </a:t>
            </a:r>
            <a:r>
              <a:rPr lang="en-US" sz="1600" b="1" i="1" dirty="0">
                <a:solidFill>
                  <a:srgbClr val="94C020"/>
                </a:solidFill>
                <a:effectLst/>
              </a:rPr>
              <a:t>är INTE ren eller förnybar</a:t>
            </a:r>
          </a:p>
        </p:txBody>
      </p:sp>
    </p:spTree>
    <p:extLst>
      <p:ext uri="{BB962C8B-B14F-4D97-AF65-F5344CB8AC3E}">
        <p14:creationId xmlns:p14="http://schemas.microsoft.com/office/powerpoint/2010/main" val="407388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A298F-0A42-FE1A-2D59-CF63C8B4D4D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BEDD9B9-B801-5DD1-228A-2135104A2935}"/>
              </a:ext>
            </a:extLst>
          </p:cNvPr>
          <p:cNvSpPr>
            <a:spLocks noGrp="1"/>
          </p:cNvSpPr>
          <p:nvPr>
            <p:ph type="sldNum" sz="quarter" idx="12"/>
          </p:nvPr>
        </p:nvSpPr>
        <p:spPr/>
        <p:txBody>
          <a:bodyPr/>
          <a:lstStyle/>
          <a:p>
            <a:fld id="{519954A3-9DFD-4C44-94BA-B95130A3BA1C}" type="slidenum">
              <a:rPr lang="en-US" smtClean="0"/>
              <a:t>14</a:t>
            </a:fld>
            <a:endParaRPr lang="en-US" dirty="0"/>
          </a:p>
        </p:txBody>
      </p:sp>
      <p:sp>
        <p:nvSpPr>
          <p:cNvPr id="2" name="Segnaposto piè di pagina 1">
            <a:extLst>
              <a:ext uri="{FF2B5EF4-FFF2-40B4-BE49-F238E27FC236}">
                <a16:creationId xmlns:a16="http://schemas.microsoft.com/office/drawing/2014/main" id="{FD1C4B59-F45A-F7B2-72F1-D93707421809}"/>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3</a:t>
            </a:r>
          </a:p>
        </p:txBody>
      </p:sp>
      <p:pic>
        <p:nvPicPr>
          <p:cNvPr id="3" name="Immagine 2" descr="Products of anaerobic digestion and their uses">
            <a:extLst>
              <a:ext uri="{FF2B5EF4-FFF2-40B4-BE49-F238E27FC236}">
                <a16:creationId xmlns:a16="http://schemas.microsoft.com/office/drawing/2014/main" id="{1462268C-6D07-EC9B-328A-64591FBF1B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7677" y="2054441"/>
            <a:ext cx="3774101" cy="3982419"/>
          </a:xfrm>
          <a:prstGeom prst="rect">
            <a:avLst/>
          </a:prstGeom>
          <a:noFill/>
          <a:ln>
            <a:noFill/>
          </a:ln>
        </p:spPr>
      </p:pic>
      <p:sp>
        <p:nvSpPr>
          <p:cNvPr id="4" name="CasellaDiTesto 3">
            <a:extLst>
              <a:ext uri="{FF2B5EF4-FFF2-40B4-BE49-F238E27FC236}">
                <a16:creationId xmlns:a16="http://schemas.microsoft.com/office/drawing/2014/main" id="{DBE3D144-179F-2B96-89F7-7CF09AFB7B09}"/>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hur man hanterar matavfall och organiskt material på vägen mot noll avfall</a:t>
            </a:r>
            <a:endParaRPr lang="it-IT" sz="2400" dirty="0"/>
          </a:p>
        </p:txBody>
      </p:sp>
      <p:sp>
        <p:nvSpPr>
          <p:cNvPr id="8" name="CasellaDiTesto 7">
            <a:extLst>
              <a:ext uri="{FF2B5EF4-FFF2-40B4-BE49-F238E27FC236}">
                <a16:creationId xmlns:a16="http://schemas.microsoft.com/office/drawing/2014/main" id="{DE702EC5-FE44-BECE-272C-DFB542E70D21}"/>
              </a:ext>
            </a:extLst>
          </p:cNvPr>
          <p:cNvSpPr txBox="1"/>
          <p:nvPr/>
        </p:nvSpPr>
        <p:spPr>
          <a:xfrm>
            <a:off x="287003" y="1530310"/>
            <a:ext cx="11617994" cy="369332"/>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Med fokus på städer och tätbefolkade områden är de källor till en stor mängd organiskt avfall, särskilt matavfall.</a:t>
            </a:r>
            <a:endParaRPr lang="it-IT" dirty="0"/>
          </a:p>
        </p:txBody>
      </p:sp>
      <p:sp>
        <p:nvSpPr>
          <p:cNvPr id="9" name="CasellaDiTesto 8">
            <a:extLst>
              <a:ext uri="{FF2B5EF4-FFF2-40B4-BE49-F238E27FC236}">
                <a16:creationId xmlns:a16="http://schemas.microsoft.com/office/drawing/2014/main" id="{3A1D3C22-B94E-617C-8A10-DDC4A69D7A7D}"/>
              </a:ext>
            </a:extLst>
          </p:cNvPr>
          <p:cNvSpPr txBox="1"/>
          <p:nvPr/>
        </p:nvSpPr>
        <p:spPr>
          <a:xfrm>
            <a:off x="287003" y="2054441"/>
            <a:ext cx="7804721" cy="4278094"/>
          </a:xfrm>
          <a:prstGeom prst="rect">
            <a:avLst/>
          </a:prstGeom>
          <a:noFill/>
        </p:spPr>
        <p:txBody>
          <a:bodyPr wrap="square">
            <a:spAutoFit/>
          </a:bodyPr>
          <a:lstStyle/>
          <a:p>
            <a:pPr marL="342900" indent="-342900">
              <a:buAutoNum type="arabicPeriod"/>
            </a:pPr>
            <a:r>
              <a:rPr lang="en-US" sz="1600" b="1" dirty="0">
                <a:latin typeface="Calibri" panose="020F0502020204030204" pitchFamily="34" charset="0"/>
                <a:ea typeface="Calibri" panose="020F0502020204030204" pitchFamily="34" charset="0"/>
              </a:rPr>
              <a:t>Sätt upp mål för minskning av matavfall och organiskt avfall</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en absolut minskning, eller en minskning av den totala andelen organiskt avfall som skickas till avfallshantering</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Inkludera bredare systemfördelar och intäktsgenereringspotential</a:t>
            </a:r>
            <a:r>
              <a:rPr lang="en-GB" sz="1600" dirty="0">
                <a:effectLst/>
                <a:latin typeface="Calibri" panose="020F0502020204030204" pitchFamily="34" charset="0"/>
                <a:ea typeface="Calibri" panose="020F0502020204030204" pitchFamily="34" charset="0"/>
              </a:rPr>
              <a:t>: </a:t>
            </a:r>
            <a:r>
              <a:rPr lang="en-US" sz="1600" i="1" dirty="0">
                <a:effectLst/>
                <a:latin typeface="Calibri" panose="020F0502020204030204" pitchFamily="34" charset="0"/>
                <a:ea typeface="Calibri" panose="020F0502020204030204" pitchFamily="34" charset="0"/>
              </a:rPr>
              <a:t>beakta de intäkter som kan genereras från resultatet av system för behandling av organiskt avfall, särskilt genom försäljning av biogas, el, värme, rötrester och kompost.</a:t>
            </a: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Utveckla och testa en strategi med flera tillvägagångssätt för insamling av organiskt material med stöd av avfallshanteringsoperatörer</a:t>
            </a:r>
            <a:r>
              <a:rPr lang="en-US" sz="1600" i="1" dirty="0">
                <a:latin typeface="Calibri" panose="020F0502020204030204" pitchFamily="34" charset="0"/>
                <a:ea typeface="Calibri" panose="020F0502020204030204" pitchFamily="34" charset="0"/>
              </a:rPr>
              <a:t>.</a:t>
            </a:r>
            <a:endParaRPr lang="en-GB" sz="1600" i="1" dirty="0">
              <a:latin typeface="Calibri" panose="020F0502020204030204" pitchFamily="34" charset="0"/>
              <a:ea typeface="Calibri" panose="020F0502020204030204" pitchFamily="34" charset="0"/>
            </a:endParaRPr>
          </a:p>
          <a:p>
            <a:pPr marL="342900" indent="-342900">
              <a:buAutoNum type="arabicPeriod"/>
            </a:pPr>
            <a:endParaRPr lang="en-GB" sz="1600" dirty="0">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Incitament och knuffar för att uppmuntra eller kräva att avfallsproducenter separerar organiskt avfall: t.ex. </a:t>
            </a:r>
            <a:r>
              <a:rPr lang="en-US" sz="1600" i="1" dirty="0">
                <a:latin typeface="Calibri" panose="020F0502020204030204" pitchFamily="34" charset="0"/>
                <a:ea typeface="Calibri" panose="020F0502020204030204" pitchFamily="34" charset="0"/>
              </a:rPr>
              <a:t>genom att skapa prisskillnader, volymbaserade system (Pay-as-you-throw (PAYT)), tillhandahålla mer frekvent insamling av organiskt avfall </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cs typeface="EB Garamond" panose="00000500000000000000" pitchFamily="2" charset="0"/>
              </a:rPr>
              <a:t>Investeringar i behandlingsteknik som är lämplig för den specifika situationen och undersöka möjligheterna att utnyttja befintlig behandlingsinfrastruktur: </a:t>
            </a:r>
            <a:r>
              <a:rPr lang="en-US" sz="1600" i="1" dirty="0">
                <a:effectLst/>
                <a:latin typeface="Calibri" panose="020F0502020204030204" pitchFamily="34" charset="0"/>
                <a:ea typeface="Calibri" panose="020F0502020204030204" pitchFamily="34" charset="0"/>
                <a:cs typeface="EB Garamond" panose="00000500000000000000" pitchFamily="2" charset="0"/>
              </a:rPr>
              <a:t>placera en behandlingsanläggning nära staden och befintliga avfallshanteringsanläggningar</a:t>
            </a:r>
            <a:endParaRPr lang="en-US" sz="16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9821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C6996-B03C-3CC9-0B86-F1B0AD422AA7}"/>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B0C1CB8-39FE-0C02-C4DA-BEECC4CC0B9C}"/>
              </a:ext>
            </a:extLst>
          </p:cNvPr>
          <p:cNvSpPr>
            <a:spLocks noGrp="1"/>
          </p:cNvSpPr>
          <p:nvPr>
            <p:ph type="sldNum" sz="quarter" idx="12"/>
          </p:nvPr>
        </p:nvSpPr>
        <p:spPr/>
        <p:txBody>
          <a:bodyPr/>
          <a:lstStyle/>
          <a:p>
            <a:fld id="{519954A3-9DFD-4C44-94BA-B95130A3BA1C}" type="slidenum">
              <a:rPr lang="en-US" smtClean="0"/>
              <a:t>15</a:t>
            </a:fld>
            <a:endParaRPr lang="en-US" dirty="0"/>
          </a:p>
        </p:txBody>
      </p:sp>
      <p:sp>
        <p:nvSpPr>
          <p:cNvPr id="2" name="Segnaposto piè di pagina 1">
            <a:extLst>
              <a:ext uri="{FF2B5EF4-FFF2-40B4-BE49-F238E27FC236}">
                <a16:creationId xmlns:a16="http://schemas.microsoft.com/office/drawing/2014/main" id="{7B39F4E9-70A5-73A4-B7CA-DD6D44CF642B}"/>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3</a:t>
            </a:r>
          </a:p>
        </p:txBody>
      </p:sp>
      <p:sp>
        <p:nvSpPr>
          <p:cNvPr id="5" name="CasellaDiTesto 4">
            <a:extLst>
              <a:ext uri="{FF2B5EF4-FFF2-40B4-BE49-F238E27FC236}">
                <a16:creationId xmlns:a16="http://schemas.microsoft.com/office/drawing/2014/main" id="{9BEDC970-3AC6-4489-8053-9F09F57A7D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EU:s ramdirektiv om avfall </a:t>
            </a:r>
            <a:endParaRPr lang="it-IT" sz="2400" dirty="0"/>
          </a:p>
        </p:txBody>
      </p:sp>
      <p:pic>
        <p:nvPicPr>
          <p:cNvPr id="9" name="Immagine 8">
            <a:extLst>
              <a:ext uri="{FF2B5EF4-FFF2-40B4-BE49-F238E27FC236}">
                <a16:creationId xmlns:a16="http://schemas.microsoft.com/office/drawing/2014/main" id="{F0A2E19D-8FC2-B1AA-4A28-47FEB953602D}"/>
              </a:ext>
            </a:extLst>
          </p:cNvPr>
          <p:cNvPicPr>
            <a:picLocks noChangeAspect="1"/>
          </p:cNvPicPr>
          <p:nvPr/>
        </p:nvPicPr>
        <p:blipFill rotWithShape="1">
          <a:blip r:embed="rId2">
            <a:alphaModFix amt="70000"/>
          </a:blip>
          <a:srcRect t="10329" b="3061"/>
          <a:stretch/>
        </p:blipFill>
        <p:spPr>
          <a:xfrm>
            <a:off x="8578284" y="570288"/>
            <a:ext cx="2212546" cy="1056382"/>
          </a:xfrm>
          <a:prstGeom prst="rect">
            <a:avLst/>
          </a:prstGeom>
        </p:spPr>
      </p:pic>
      <p:sp>
        <p:nvSpPr>
          <p:cNvPr id="10" name="CasellaDiTesto 9">
            <a:extLst>
              <a:ext uri="{FF2B5EF4-FFF2-40B4-BE49-F238E27FC236}">
                <a16:creationId xmlns:a16="http://schemas.microsoft.com/office/drawing/2014/main" id="{BED55C8E-BD01-7C83-E0C7-CABAA65FBF89}"/>
              </a:ext>
            </a:extLst>
          </p:cNvPr>
          <p:cNvSpPr txBox="1"/>
          <p:nvPr/>
        </p:nvSpPr>
        <p:spPr>
          <a:xfrm>
            <a:off x="287003" y="1584272"/>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I ramdirektivet om avfall fastställs de grundläggande begreppen och definitionerna för avfallshantering, inklusive definitioner av avfall, återvinning och återanvändning.</a:t>
            </a:r>
            <a:endParaRPr lang="it-IT" dirty="0"/>
          </a:p>
        </p:txBody>
      </p:sp>
      <p:pic>
        <p:nvPicPr>
          <p:cNvPr id="12" name="Immagine 11">
            <a:extLst>
              <a:ext uri="{FF2B5EF4-FFF2-40B4-BE49-F238E27FC236}">
                <a16:creationId xmlns:a16="http://schemas.microsoft.com/office/drawing/2014/main" id="{AA87B1B7-487F-27A3-A1B8-BBDDC01B2617}"/>
              </a:ext>
            </a:extLst>
          </p:cNvPr>
          <p:cNvPicPr>
            <a:picLocks noChangeAspect="1"/>
          </p:cNvPicPr>
          <p:nvPr/>
        </p:nvPicPr>
        <p:blipFill>
          <a:blip r:embed="rId3"/>
          <a:stretch>
            <a:fillRect/>
          </a:stretch>
        </p:blipFill>
        <p:spPr>
          <a:xfrm>
            <a:off x="286867" y="4279810"/>
            <a:ext cx="1130415" cy="1130415"/>
          </a:xfrm>
          <a:prstGeom prst="rect">
            <a:avLst/>
          </a:prstGeom>
        </p:spPr>
      </p:pic>
      <p:pic>
        <p:nvPicPr>
          <p:cNvPr id="14" name="Immagine 13">
            <a:extLst>
              <a:ext uri="{FF2B5EF4-FFF2-40B4-BE49-F238E27FC236}">
                <a16:creationId xmlns:a16="http://schemas.microsoft.com/office/drawing/2014/main" id="{6000655E-7ACC-0B12-7782-DD0DEDF10147}"/>
              </a:ext>
            </a:extLst>
          </p:cNvPr>
          <p:cNvPicPr>
            <a:picLocks noChangeAspect="1"/>
          </p:cNvPicPr>
          <p:nvPr/>
        </p:nvPicPr>
        <p:blipFill>
          <a:blip r:embed="rId4"/>
          <a:stretch>
            <a:fillRect/>
          </a:stretch>
        </p:blipFill>
        <p:spPr>
          <a:xfrm>
            <a:off x="391373" y="2463070"/>
            <a:ext cx="1025909" cy="1038733"/>
          </a:xfrm>
          <a:prstGeom prst="rect">
            <a:avLst/>
          </a:prstGeom>
        </p:spPr>
      </p:pic>
      <p:pic>
        <p:nvPicPr>
          <p:cNvPr id="16" name="Immagine 15">
            <a:extLst>
              <a:ext uri="{FF2B5EF4-FFF2-40B4-BE49-F238E27FC236}">
                <a16:creationId xmlns:a16="http://schemas.microsoft.com/office/drawing/2014/main" id="{2BAD3055-49FD-D169-9FA6-705FA943327B}"/>
              </a:ext>
            </a:extLst>
          </p:cNvPr>
          <p:cNvPicPr>
            <a:picLocks noChangeAspect="1"/>
          </p:cNvPicPr>
          <p:nvPr/>
        </p:nvPicPr>
        <p:blipFill>
          <a:blip r:embed="rId5"/>
          <a:stretch>
            <a:fillRect/>
          </a:stretch>
        </p:blipFill>
        <p:spPr>
          <a:xfrm>
            <a:off x="10722464" y="3237924"/>
            <a:ext cx="1025909" cy="971138"/>
          </a:xfrm>
          <a:prstGeom prst="rect">
            <a:avLst/>
          </a:prstGeom>
        </p:spPr>
      </p:pic>
      <p:pic>
        <p:nvPicPr>
          <p:cNvPr id="18" name="Immagine 17">
            <a:extLst>
              <a:ext uri="{FF2B5EF4-FFF2-40B4-BE49-F238E27FC236}">
                <a16:creationId xmlns:a16="http://schemas.microsoft.com/office/drawing/2014/main" id="{AB6073C6-153D-3FD9-35CA-0191BDCA3EA6}"/>
              </a:ext>
            </a:extLst>
          </p:cNvPr>
          <p:cNvPicPr>
            <a:picLocks noChangeAspect="1"/>
          </p:cNvPicPr>
          <p:nvPr/>
        </p:nvPicPr>
        <p:blipFill>
          <a:blip r:embed="rId6"/>
          <a:stretch>
            <a:fillRect/>
          </a:stretch>
        </p:blipFill>
        <p:spPr>
          <a:xfrm>
            <a:off x="10690564" y="5135180"/>
            <a:ext cx="1089708" cy="1130416"/>
          </a:xfrm>
          <a:prstGeom prst="rect">
            <a:avLst/>
          </a:prstGeom>
        </p:spPr>
      </p:pic>
      <p:sp>
        <p:nvSpPr>
          <p:cNvPr id="20" name="CasellaDiTesto 19">
            <a:extLst>
              <a:ext uri="{FF2B5EF4-FFF2-40B4-BE49-F238E27FC236}">
                <a16:creationId xmlns:a16="http://schemas.microsoft.com/office/drawing/2014/main" id="{4C10B25A-C2CB-6AA4-248A-E7CA06091B24}"/>
              </a:ext>
            </a:extLst>
          </p:cNvPr>
          <p:cNvSpPr txBox="1"/>
          <p:nvPr/>
        </p:nvSpPr>
        <p:spPr>
          <a:xfrm>
            <a:off x="1546746" y="2566937"/>
            <a:ext cx="8438866" cy="584775"/>
          </a:xfrm>
          <a:prstGeom prst="rect">
            <a:avLst/>
          </a:prstGeom>
          <a:noFill/>
        </p:spPr>
        <p:txBody>
          <a:bodyPr wrap="square">
            <a:spAutoFit/>
          </a:bodyPr>
          <a:lstStyle/>
          <a:p>
            <a:r>
              <a:rPr lang="en-US" sz="1600" dirty="0"/>
              <a:t>Senast 2025 skall förberedelserna för återanvändning och materialåtervinning av kommunalt avfall ökas till minst 55 %, 60 % och 65 % av vikten 2025, 2030 respektive 2035.</a:t>
            </a:r>
            <a:endParaRPr lang="it-IT" sz="1600" dirty="0"/>
          </a:p>
        </p:txBody>
      </p:sp>
      <p:sp>
        <p:nvSpPr>
          <p:cNvPr id="21" name="CasellaDiTesto 20">
            <a:extLst>
              <a:ext uri="{FF2B5EF4-FFF2-40B4-BE49-F238E27FC236}">
                <a16:creationId xmlns:a16="http://schemas.microsoft.com/office/drawing/2014/main" id="{8EA28D17-7CA6-DCB7-85B5-8E27B2F1C6A9}"/>
              </a:ext>
            </a:extLst>
          </p:cNvPr>
          <p:cNvSpPr txBox="1"/>
          <p:nvPr/>
        </p:nvSpPr>
        <p:spPr>
          <a:xfrm>
            <a:off x="1546746" y="4459867"/>
            <a:ext cx="9175718" cy="830997"/>
          </a:xfrm>
          <a:prstGeom prst="rect">
            <a:avLst/>
          </a:prstGeom>
          <a:noFill/>
        </p:spPr>
        <p:txBody>
          <a:bodyPr wrap="square">
            <a:spAutoFit/>
          </a:bodyPr>
          <a:lstStyle/>
          <a:p>
            <a:r>
              <a:rPr lang="en-US" sz="1600" dirty="0"/>
              <a:t>biprodukt är ett ämne eller föremål som härrör från en produktionsprocess, vars primära syfte inte är att producera detta föremål. Biprodukter kan komma från en rad olika sektorer med olika miljöpåverkan</a:t>
            </a:r>
            <a:endParaRPr lang="it-IT" sz="1600" dirty="0"/>
          </a:p>
        </p:txBody>
      </p:sp>
      <p:sp>
        <p:nvSpPr>
          <p:cNvPr id="22" name="CasellaDiTesto 21">
            <a:extLst>
              <a:ext uri="{FF2B5EF4-FFF2-40B4-BE49-F238E27FC236}">
                <a16:creationId xmlns:a16="http://schemas.microsoft.com/office/drawing/2014/main" id="{F0CD17FC-4D87-2191-BDBC-256D233EC3B8}"/>
              </a:ext>
            </a:extLst>
          </p:cNvPr>
          <p:cNvSpPr txBox="1"/>
          <p:nvPr/>
        </p:nvSpPr>
        <p:spPr>
          <a:xfrm>
            <a:off x="1546746" y="3513402"/>
            <a:ext cx="9014345" cy="584775"/>
          </a:xfrm>
          <a:prstGeom prst="rect">
            <a:avLst/>
          </a:prstGeom>
          <a:noFill/>
        </p:spPr>
        <p:txBody>
          <a:bodyPr wrap="square">
            <a:spAutoFit/>
          </a:bodyPr>
          <a:lstStyle/>
          <a:p>
            <a:pPr algn="r"/>
            <a:r>
              <a:rPr lang="en-US" sz="1600" dirty="0"/>
              <a:t>Ramdirektivet om avfall innehåller ytterligare krav på märkning, registerhållning, övervakning och kontroll från "vaggan till graven".</a:t>
            </a:r>
            <a:endParaRPr lang="it-IT" sz="1600" dirty="0"/>
          </a:p>
        </p:txBody>
      </p:sp>
      <p:sp>
        <p:nvSpPr>
          <p:cNvPr id="24" name="CasellaDiTesto 23">
            <a:extLst>
              <a:ext uri="{FF2B5EF4-FFF2-40B4-BE49-F238E27FC236}">
                <a16:creationId xmlns:a16="http://schemas.microsoft.com/office/drawing/2014/main" id="{FEE00A4C-ADD0-7C48-49F5-FA89B54F6F00}"/>
              </a:ext>
            </a:extLst>
          </p:cNvPr>
          <p:cNvSpPr txBox="1"/>
          <p:nvPr/>
        </p:nvSpPr>
        <p:spPr>
          <a:xfrm>
            <a:off x="1510353" y="5472482"/>
            <a:ext cx="8975676" cy="584775"/>
          </a:xfrm>
          <a:prstGeom prst="rect">
            <a:avLst/>
          </a:prstGeom>
          <a:noFill/>
        </p:spPr>
        <p:txBody>
          <a:bodyPr wrap="square">
            <a:spAutoFit/>
          </a:bodyPr>
          <a:lstStyle/>
          <a:p>
            <a:pPr algn="r"/>
            <a:r>
              <a:rPr lang="en-US" sz="1600" dirty="0"/>
              <a:t>Kriterier för avfallets upphörande anger när visst avfall upphör att vara avfall och blir en produkt eller ett sekundärt råmaterial</a:t>
            </a:r>
            <a:endParaRPr lang="it-IT" sz="1600" dirty="0"/>
          </a:p>
        </p:txBody>
      </p:sp>
      <p:sp>
        <p:nvSpPr>
          <p:cNvPr id="26" name="CasellaDiTesto 25">
            <a:extLst>
              <a:ext uri="{FF2B5EF4-FFF2-40B4-BE49-F238E27FC236}">
                <a16:creationId xmlns:a16="http://schemas.microsoft.com/office/drawing/2014/main" id="{F5BA8FE5-45D2-C36B-C94F-71DCA9B67BE5}"/>
              </a:ext>
            </a:extLst>
          </p:cNvPr>
          <p:cNvSpPr txBox="1"/>
          <p:nvPr/>
        </p:nvSpPr>
        <p:spPr>
          <a:xfrm>
            <a:off x="286867" y="6347269"/>
            <a:ext cx="6096000" cy="338554"/>
          </a:xfrm>
          <a:prstGeom prst="rect">
            <a:avLst/>
          </a:prstGeom>
          <a:noFill/>
        </p:spPr>
        <p:txBody>
          <a:bodyPr wrap="square">
            <a:spAutoFit/>
          </a:bodyPr>
          <a:lstStyle/>
          <a:p>
            <a:r>
              <a:rPr lang="it-IT" sz="1600" b="1" dirty="0">
                <a:solidFill>
                  <a:srgbClr val="027822"/>
                </a:solidFill>
              </a:rPr>
              <a:t>Direktiv 2008/98/EG</a:t>
            </a:r>
          </a:p>
        </p:txBody>
      </p:sp>
    </p:spTree>
    <p:extLst>
      <p:ext uri="{BB962C8B-B14F-4D97-AF65-F5344CB8AC3E}">
        <p14:creationId xmlns:p14="http://schemas.microsoft.com/office/powerpoint/2010/main" val="304503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EFF80AC8-A9C8-0849-3E1B-441E89B4A78A}"/>
              </a:ext>
            </a:extLst>
          </p:cNvPr>
          <p:cNvSpPr>
            <a:spLocks noGrp="1"/>
          </p:cNvSpPr>
          <p:nvPr>
            <p:ph type="ftr" sz="quarter" idx="11"/>
          </p:nvPr>
        </p:nvSpPr>
        <p:spPr/>
        <p:txBody>
          <a:bodyPr/>
          <a:lstStyle/>
          <a:p>
            <a:r>
              <a:rPr lang="en-US" dirty="0"/>
              <a:t>Modul: A / </a:t>
            </a:r>
            <a:r>
              <a:rPr lang="en-US" dirty="0" err="1"/>
              <a:t>Ämne</a:t>
            </a:r>
            <a:r>
              <a:rPr lang="en-US" dirty="0"/>
              <a:t>: 4 / </a:t>
            </a:r>
            <a:r>
              <a:rPr lang="en-US" dirty="0" err="1"/>
              <a:t>Delämne</a:t>
            </a:r>
            <a:r>
              <a:rPr lang="en-US" dirty="0"/>
              <a:t>: 3</a:t>
            </a:r>
          </a:p>
        </p:txBody>
      </p:sp>
      <p:sp>
        <p:nvSpPr>
          <p:cNvPr id="6" name="Segnaposto numero diapositiva 5">
            <a:extLst>
              <a:ext uri="{FF2B5EF4-FFF2-40B4-BE49-F238E27FC236}">
                <a16:creationId xmlns:a16="http://schemas.microsoft.com/office/drawing/2014/main" id="{8DDB5EE5-A03C-7758-A697-469245EA6B92}"/>
              </a:ext>
            </a:extLst>
          </p:cNvPr>
          <p:cNvSpPr>
            <a:spLocks noGrp="1"/>
          </p:cNvSpPr>
          <p:nvPr>
            <p:ph type="sldNum" sz="quarter" idx="12"/>
          </p:nvPr>
        </p:nvSpPr>
        <p:spPr/>
        <p:txBody>
          <a:bodyPr/>
          <a:lstStyle/>
          <a:p>
            <a:fld id="{D57F1E4F-1CFF-5643-939E-217C01CDF565}" type="slidenum">
              <a:rPr lang="en-US" smtClean="0"/>
              <a:t>16</a:t>
            </a:fld>
            <a:endParaRPr lang="en-US" dirty="0"/>
          </a:p>
        </p:txBody>
      </p:sp>
      <p:pic>
        <p:nvPicPr>
          <p:cNvPr id="7" name="Elementi multimediali online 3" title="Food Waste: The Hidden Cost of the Food We Throw Out I ClimateScience #9">
            <a:hlinkClick r:id="" action="ppaction://media"/>
            <a:extLst>
              <a:ext uri="{FF2B5EF4-FFF2-40B4-BE49-F238E27FC236}">
                <a16:creationId xmlns:a16="http://schemas.microsoft.com/office/drawing/2014/main" id="{C68F1034-4699-D0BB-BDF9-E2FAAC80F2D3}"/>
              </a:ext>
            </a:extLst>
          </p:cNvPr>
          <p:cNvPicPr>
            <a:picLocks noRot="1" noChangeAspect="1"/>
          </p:cNvPicPr>
          <p:nvPr>
            <a:videoFile r:link="rId1"/>
          </p:nvPr>
        </p:nvPicPr>
        <p:blipFill>
          <a:blip r:embed="rId3"/>
          <a:stretch>
            <a:fillRect/>
          </a:stretch>
        </p:blipFill>
        <p:spPr>
          <a:xfrm>
            <a:off x="2937677" y="2201839"/>
            <a:ext cx="6316646" cy="3302758"/>
          </a:xfrm>
          <a:prstGeom prst="rect">
            <a:avLst/>
          </a:prstGeom>
        </p:spPr>
      </p:pic>
      <p:sp>
        <p:nvSpPr>
          <p:cNvPr id="9" name="CasellaDiTesto 8">
            <a:extLst>
              <a:ext uri="{FF2B5EF4-FFF2-40B4-BE49-F238E27FC236}">
                <a16:creationId xmlns:a16="http://schemas.microsoft.com/office/drawing/2014/main" id="{407848CA-6A9E-BFE4-6FF9-BE3B8F3C6ED6}"/>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Den dolda kostnaden för den mat vi slänger och som kan återanvändas som organiskt material</a:t>
            </a:r>
          </a:p>
        </p:txBody>
      </p:sp>
    </p:spTree>
    <p:extLst>
      <p:ext uri="{BB962C8B-B14F-4D97-AF65-F5344CB8AC3E}">
        <p14:creationId xmlns:p14="http://schemas.microsoft.com/office/powerpoint/2010/main" val="8835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2818-72A0-30E2-CDFF-31F18A1BDF3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B2A7DA4-4B35-A0F4-9A4F-F0C205EEAF37}"/>
              </a:ext>
            </a:extLst>
          </p:cNvPr>
          <p:cNvSpPr>
            <a:spLocks noGrp="1"/>
          </p:cNvSpPr>
          <p:nvPr>
            <p:ph type="sldNum" sz="quarter" idx="12"/>
          </p:nvPr>
        </p:nvSpPr>
        <p:spPr/>
        <p:txBody>
          <a:bodyPr/>
          <a:lstStyle/>
          <a:p>
            <a:fld id="{519954A3-9DFD-4C44-94BA-B95130A3BA1C}" type="slidenum">
              <a:rPr lang="en-US" smtClean="0"/>
              <a:t>17</a:t>
            </a:fld>
            <a:endParaRPr lang="en-US" dirty="0"/>
          </a:p>
        </p:txBody>
      </p:sp>
      <p:sp>
        <p:nvSpPr>
          <p:cNvPr id="2" name="Segnaposto piè di pagina 1">
            <a:extLst>
              <a:ext uri="{FF2B5EF4-FFF2-40B4-BE49-F238E27FC236}">
                <a16:creationId xmlns:a16="http://schemas.microsoft.com/office/drawing/2014/main" id="{910A3BF1-05D8-EDA6-D37D-6FE141A3D133}"/>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3" name="CasellaDiTesto 2">
            <a:extLst>
              <a:ext uri="{FF2B5EF4-FFF2-40B4-BE49-F238E27FC236}">
                <a16:creationId xmlns:a16="http://schemas.microsoft.com/office/drawing/2014/main" id="{02AA3E42-95DF-705F-52AC-3A1D336BC52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Processer och behandlingar för framgångsrik återanvändning</a:t>
            </a:r>
            <a:endParaRPr lang="it-IT" sz="2800" dirty="0"/>
          </a:p>
        </p:txBody>
      </p:sp>
      <p:sp>
        <p:nvSpPr>
          <p:cNvPr id="4" name="CasellaDiTesto 3">
            <a:extLst>
              <a:ext uri="{FF2B5EF4-FFF2-40B4-BE49-F238E27FC236}">
                <a16:creationId xmlns:a16="http://schemas.microsoft.com/office/drawing/2014/main" id="{CEF21912-15DA-2D5C-9064-5B82E141A47A}"/>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De processer och behandlingar som utformats för framgångsrik återanvändning av olika material inom jordbruket utgör ett dynamiskt och innovativt område i skärningspunkten mellan miljömässig hållbarhet, resurseffektivitet och jordbruksproduktivitet</a:t>
            </a:r>
            <a:endParaRPr lang="it-IT" dirty="0"/>
          </a:p>
        </p:txBody>
      </p:sp>
      <p:sp>
        <p:nvSpPr>
          <p:cNvPr id="5" name="CasellaDiTesto 4">
            <a:extLst>
              <a:ext uri="{FF2B5EF4-FFF2-40B4-BE49-F238E27FC236}">
                <a16:creationId xmlns:a16="http://schemas.microsoft.com/office/drawing/2014/main" id="{F67202A2-7B59-0007-2383-7402DC412E19}"/>
              </a:ext>
            </a:extLst>
          </p:cNvPr>
          <p:cNvSpPr txBox="1"/>
          <p:nvPr/>
        </p:nvSpPr>
        <p:spPr>
          <a:xfrm>
            <a:off x="138362" y="2529473"/>
            <a:ext cx="11917279" cy="1057918"/>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ÅTERVINNING AV NÄRINGSÄMNEN </a:t>
            </a:r>
          </a:p>
          <a:p>
            <a:pPr algn="ctr">
              <a:lnSpc>
                <a:spcPct val="115000"/>
              </a:lnSpc>
              <a:spcAft>
                <a:spcPts val="1125"/>
              </a:spcAft>
            </a:pPr>
            <a:r>
              <a:rPr lang="en-GB" sz="2400" dirty="0">
                <a:solidFill>
                  <a:srgbClr val="94C020"/>
                </a:solidFill>
              </a:rPr>
              <a:t>Från de 3 största förlustströmmarna</a:t>
            </a:r>
          </a:p>
        </p:txBody>
      </p:sp>
      <p:sp>
        <p:nvSpPr>
          <p:cNvPr id="7" name="CasellaDiTesto 6">
            <a:extLst>
              <a:ext uri="{FF2B5EF4-FFF2-40B4-BE49-F238E27FC236}">
                <a16:creationId xmlns:a16="http://schemas.microsoft.com/office/drawing/2014/main" id="{BC0D2051-8784-37C7-2D26-8BAC5F50AB2E}"/>
              </a:ext>
            </a:extLst>
          </p:cNvPr>
          <p:cNvSpPr txBox="1"/>
          <p:nvPr/>
        </p:nvSpPr>
        <p:spPr>
          <a:xfrm>
            <a:off x="1982702" y="5459715"/>
            <a:ext cx="2110136"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Gödsel från boskap</a:t>
            </a:r>
            <a:endParaRPr lang="it-IT" b="1" i="1" dirty="0"/>
          </a:p>
        </p:txBody>
      </p:sp>
      <p:sp>
        <p:nvSpPr>
          <p:cNvPr id="9" name="CasellaDiTesto 8">
            <a:extLst>
              <a:ext uri="{FF2B5EF4-FFF2-40B4-BE49-F238E27FC236}">
                <a16:creationId xmlns:a16="http://schemas.microsoft.com/office/drawing/2014/main" id="{C37619D4-5BC6-A1A6-A2AB-BDD2C12E821C}"/>
              </a:ext>
            </a:extLst>
          </p:cNvPr>
          <p:cNvSpPr txBox="1"/>
          <p:nvPr/>
        </p:nvSpPr>
        <p:spPr>
          <a:xfrm>
            <a:off x="5308065" y="5459715"/>
            <a:ext cx="1779439"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Slam från avloppsreningsverk</a:t>
            </a:r>
            <a:endParaRPr lang="it-IT" b="1" i="1" dirty="0"/>
          </a:p>
        </p:txBody>
      </p:sp>
      <p:sp>
        <p:nvSpPr>
          <p:cNvPr id="11" name="CasellaDiTesto 10">
            <a:extLst>
              <a:ext uri="{FF2B5EF4-FFF2-40B4-BE49-F238E27FC236}">
                <a16:creationId xmlns:a16="http://schemas.microsoft.com/office/drawing/2014/main" id="{9BC52754-1ED1-40EC-9EE9-40265EC0EBBD}"/>
              </a:ext>
            </a:extLst>
          </p:cNvPr>
          <p:cNvSpPr txBox="1"/>
          <p:nvPr/>
        </p:nvSpPr>
        <p:spPr>
          <a:xfrm>
            <a:off x="8182693" y="5453970"/>
            <a:ext cx="1941485" cy="369332"/>
          </a:xfrm>
          <a:prstGeom prst="rect">
            <a:avLst/>
          </a:prstGeom>
          <a:noFill/>
        </p:spPr>
        <p:txBody>
          <a:bodyPr wrap="square">
            <a:spAutoFit/>
          </a:bodyPr>
          <a:lstStyle/>
          <a:p>
            <a:pPr algn="ctr"/>
            <a:r>
              <a:rPr lang="en-GB" b="1" i="1" dirty="0">
                <a:latin typeface="Calibri" panose="020F0502020204030204" pitchFamily="34" charset="0"/>
                <a:ea typeface="Calibri" panose="020F0502020204030204" pitchFamily="34" charset="0"/>
              </a:rPr>
              <a:t>Avfall i livsmedelskedjan</a:t>
            </a:r>
            <a:endParaRPr lang="it-IT" b="1" i="1" dirty="0"/>
          </a:p>
        </p:txBody>
      </p:sp>
      <p:pic>
        <p:nvPicPr>
          <p:cNvPr id="16" name="Immagine 15">
            <a:extLst>
              <a:ext uri="{FF2B5EF4-FFF2-40B4-BE49-F238E27FC236}">
                <a16:creationId xmlns:a16="http://schemas.microsoft.com/office/drawing/2014/main" id="{75EF0E16-7926-F187-0929-9E03C27D007D}"/>
              </a:ext>
            </a:extLst>
          </p:cNvPr>
          <p:cNvPicPr>
            <a:picLocks noChangeAspect="1"/>
          </p:cNvPicPr>
          <p:nvPr/>
        </p:nvPicPr>
        <p:blipFill>
          <a:blip r:embed="rId2"/>
          <a:stretch>
            <a:fillRect/>
          </a:stretch>
        </p:blipFill>
        <p:spPr>
          <a:xfrm>
            <a:off x="8566920" y="4080059"/>
            <a:ext cx="1332348" cy="1497274"/>
          </a:xfrm>
          <a:prstGeom prst="rect">
            <a:avLst/>
          </a:prstGeom>
        </p:spPr>
      </p:pic>
      <p:pic>
        <p:nvPicPr>
          <p:cNvPr id="18" name="Immagine 17">
            <a:extLst>
              <a:ext uri="{FF2B5EF4-FFF2-40B4-BE49-F238E27FC236}">
                <a16:creationId xmlns:a16="http://schemas.microsoft.com/office/drawing/2014/main" id="{35B65F01-507D-4AB5-E031-B3D351D192C2}"/>
              </a:ext>
            </a:extLst>
          </p:cNvPr>
          <p:cNvPicPr>
            <a:picLocks noChangeAspect="1"/>
          </p:cNvPicPr>
          <p:nvPr/>
        </p:nvPicPr>
        <p:blipFill>
          <a:blip r:embed="rId3"/>
          <a:stretch>
            <a:fillRect/>
          </a:stretch>
        </p:blipFill>
        <p:spPr>
          <a:xfrm>
            <a:off x="5366038" y="4080059"/>
            <a:ext cx="1462391" cy="1374648"/>
          </a:xfrm>
          <a:prstGeom prst="rect">
            <a:avLst/>
          </a:prstGeom>
        </p:spPr>
      </p:pic>
      <p:pic>
        <p:nvPicPr>
          <p:cNvPr id="20" name="Immagine 19">
            <a:extLst>
              <a:ext uri="{FF2B5EF4-FFF2-40B4-BE49-F238E27FC236}">
                <a16:creationId xmlns:a16="http://schemas.microsoft.com/office/drawing/2014/main" id="{30264123-7BAF-3904-1911-8A614A413B4E}"/>
              </a:ext>
            </a:extLst>
          </p:cNvPr>
          <p:cNvPicPr>
            <a:picLocks noChangeAspect="1"/>
          </p:cNvPicPr>
          <p:nvPr/>
        </p:nvPicPr>
        <p:blipFill>
          <a:blip r:embed="rId4"/>
          <a:stretch>
            <a:fillRect/>
          </a:stretch>
        </p:blipFill>
        <p:spPr>
          <a:xfrm>
            <a:off x="2272614" y="3997219"/>
            <a:ext cx="1739160" cy="1580114"/>
          </a:xfrm>
          <a:prstGeom prst="rect">
            <a:avLst/>
          </a:prstGeom>
        </p:spPr>
      </p:pic>
      <p:sp>
        <p:nvSpPr>
          <p:cNvPr id="21" name="Rettangolo 20">
            <a:extLst>
              <a:ext uri="{FF2B5EF4-FFF2-40B4-BE49-F238E27FC236}">
                <a16:creationId xmlns:a16="http://schemas.microsoft.com/office/drawing/2014/main" id="{E963BCA9-F6B8-6836-07A6-FE09A9718FEA}"/>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4</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1468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79DD-B6BC-F0C9-BEFE-08CE309FCF1B}"/>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44BF5A5-7956-CE10-0CB1-CF9DDF4687EE}"/>
              </a:ext>
            </a:extLst>
          </p:cNvPr>
          <p:cNvSpPr>
            <a:spLocks noGrp="1"/>
          </p:cNvSpPr>
          <p:nvPr>
            <p:ph type="sldNum" sz="quarter" idx="12"/>
          </p:nvPr>
        </p:nvSpPr>
        <p:spPr/>
        <p:txBody>
          <a:bodyPr/>
          <a:lstStyle/>
          <a:p>
            <a:fld id="{519954A3-9DFD-4C44-94BA-B95130A3BA1C}" type="slidenum">
              <a:rPr lang="en-US" smtClean="0"/>
              <a:t>18</a:t>
            </a:fld>
            <a:endParaRPr lang="en-US" dirty="0"/>
          </a:p>
        </p:txBody>
      </p:sp>
      <p:sp>
        <p:nvSpPr>
          <p:cNvPr id="2" name="Segnaposto piè di pagina 1">
            <a:extLst>
              <a:ext uri="{FF2B5EF4-FFF2-40B4-BE49-F238E27FC236}">
                <a16:creationId xmlns:a16="http://schemas.microsoft.com/office/drawing/2014/main" id="{3392A69B-B1C3-756C-BE3F-3F07AE0D43D2}"/>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pic>
        <p:nvPicPr>
          <p:cNvPr id="4" name="Immagine 3">
            <a:extLst>
              <a:ext uri="{FF2B5EF4-FFF2-40B4-BE49-F238E27FC236}">
                <a16:creationId xmlns:a16="http://schemas.microsoft.com/office/drawing/2014/main" id="{D62EA4EA-35EF-B5DD-5899-A008F27AB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620" y="2387049"/>
            <a:ext cx="6087021" cy="2083901"/>
          </a:xfrm>
          <a:prstGeom prst="rect">
            <a:avLst/>
          </a:prstGeom>
        </p:spPr>
      </p:pic>
      <p:sp>
        <p:nvSpPr>
          <p:cNvPr id="3" name="CasellaDiTesto 2">
            <a:extLst>
              <a:ext uri="{FF2B5EF4-FFF2-40B4-BE49-F238E27FC236}">
                <a16:creationId xmlns:a16="http://schemas.microsoft.com/office/drawing/2014/main" id="{C4A095F4-1262-6BB6-BEE7-B288597C99DF}"/>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Avfall i livsmedelskedjan</a:t>
            </a:r>
            <a:endParaRPr lang="it-IT" sz="2400" dirty="0"/>
          </a:p>
        </p:txBody>
      </p:sp>
      <p:sp>
        <p:nvSpPr>
          <p:cNvPr id="5" name="CasellaDiTesto 4">
            <a:extLst>
              <a:ext uri="{FF2B5EF4-FFF2-40B4-BE49-F238E27FC236}">
                <a16:creationId xmlns:a16="http://schemas.microsoft.com/office/drawing/2014/main" id="{A010C30C-26FD-C015-81EE-6F1C0408C1AB}"/>
              </a:ext>
            </a:extLst>
          </p:cNvPr>
          <p:cNvSpPr txBox="1"/>
          <p:nvPr/>
        </p:nvSpPr>
        <p:spPr>
          <a:xfrm>
            <a:off x="337567" y="5656103"/>
            <a:ext cx="4183429" cy="261610"/>
          </a:xfrm>
          <a:prstGeom prst="rect">
            <a:avLst/>
          </a:prstGeom>
          <a:noFill/>
        </p:spPr>
        <p:txBody>
          <a:bodyPr wrap="square">
            <a:spAutoFit/>
          </a:bodyPr>
          <a:lstStyle/>
          <a:p>
            <a:r>
              <a:rPr lang="en-US" sz="1100" i="1" dirty="0"/>
              <a:t>Generering av matavfall per sektor, EU, 2012 (EEA Report n.04/2020)</a:t>
            </a:r>
            <a:endParaRPr lang="it-IT" sz="1100" i="1" dirty="0"/>
          </a:p>
        </p:txBody>
      </p:sp>
      <p:pic>
        <p:nvPicPr>
          <p:cNvPr id="8" name="Immagine 7">
            <a:extLst>
              <a:ext uri="{FF2B5EF4-FFF2-40B4-BE49-F238E27FC236}">
                <a16:creationId xmlns:a16="http://schemas.microsoft.com/office/drawing/2014/main" id="{78A244C7-84A1-543B-0B4C-C3D2BA812C0A}"/>
              </a:ext>
            </a:extLst>
          </p:cNvPr>
          <p:cNvPicPr>
            <a:picLocks noChangeAspect="1"/>
          </p:cNvPicPr>
          <p:nvPr/>
        </p:nvPicPr>
        <p:blipFill>
          <a:blip r:embed="rId3"/>
          <a:stretch>
            <a:fillRect/>
          </a:stretch>
        </p:blipFill>
        <p:spPr>
          <a:xfrm>
            <a:off x="337567" y="2906868"/>
            <a:ext cx="4457346" cy="2662612"/>
          </a:xfrm>
          <a:prstGeom prst="rect">
            <a:avLst/>
          </a:prstGeom>
        </p:spPr>
      </p:pic>
      <p:sp>
        <p:nvSpPr>
          <p:cNvPr id="11" name="CasellaDiTesto 10">
            <a:extLst>
              <a:ext uri="{FF2B5EF4-FFF2-40B4-BE49-F238E27FC236}">
                <a16:creationId xmlns:a16="http://schemas.microsoft.com/office/drawing/2014/main" id="{B5CEA372-0307-71BA-2D0A-798B7652425D}"/>
              </a:ext>
            </a:extLst>
          </p:cNvPr>
          <p:cNvSpPr txBox="1"/>
          <p:nvPr/>
        </p:nvSpPr>
        <p:spPr>
          <a:xfrm>
            <a:off x="287003" y="1584272"/>
            <a:ext cx="11617994" cy="646331"/>
          </a:xfrm>
          <a:prstGeom prst="rect">
            <a:avLst/>
          </a:prstGeom>
          <a:noFill/>
        </p:spPr>
        <p:txBody>
          <a:bodyPr wrap="square">
            <a:spAutoFit/>
          </a:bodyPr>
          <a:lstStyle/>
          <a:p>
            <a:pPr algn="ctr"/>
            <a:r>
              <a:rPr lang="it-IT" dirty="0"/>
              <a:t>År 2017 </a:t>
            </a:r>
            <a:r>
              <a:rPr lang="it-IT" dirty="0" err="1"/>
              <a:t>genererade </a:t>
            </a:r>
            <a:r>
              <a:rPr lang="it-IT" dirty="0"/>
              <a:t>EU-28 249 </a:t>
            </a:r>
            <a:r>
              <a:rPr lang="it-IT" dirty="0" err="1"/>
              <a:t>miljoner ton fast kommunalt avfall </a:t>
            </a:r>
            <a:r>
              <a:rPr lang="it-IT" dirty="0"/>
              <a:t>(Eurostat, 2019), </a:t>
            </a:r>
            <a:r>
              <a:rPr lang="it-IT" dirty="0" err="1"/>
              <a:t>varav cirka </a:t>
            </a:r>
            <a:r>
              <a:rPr lang="it-IT" dirty="0"/>
              <a:t>34 % (86 Mt, cirka </a:t>
            </a:r>
            <a:r>
              <a:rPr lang="en-US" dirty="0"/>
              <a:t>175 </a:t>
            </a:r>
            <a:r>
              <a:rPr lang="en-US" dirty="0" err="1"/>
              <a:t>kg/capita/år</a:t>
            </a:r>
            <a:r>
              <a:rPr lang="it-IT" dirty="0"/>
              <a:t>) </a:t>
            </a:r>
            <a:r>
              <a:rPr lang="it-IT" dirty="0" err="1"/>
              <a:t>var bioavfall</a:t>
            </a:r>
            <a:r>
              <a:rPr lang="it-IT" dirty="0"/>
              <a:t>. </a:t>
            </a:r>
          </a:p>
        </p:txBody>
      </p:sp>
      <p:sp>
        <p:nvSpPr>
          <p:cNvPr id="13" name="CasellaDiTesto 12">
            <a:extLst>
              <a:ext uri="{FF2B5EF4-FFF2-40B4-BE49-F238E27FC236}">
                <a16:creationId xmlns:a16="http://schemas.microsoft.com/office/drawing/2014/main" id="{2225F632-0466-5719-F327-7BB03008478D}"/>
              </a:ext>
            </a:extLst>
          </p:cNvPr>
          <p:cNvSpPr txBox="1"/>
          <p:nvPr/>
        </p:nvSpPr>
        <p:spPr>
          <a:xfrm>
            <a:off x="6023212" y="4625395"/>
            <a:ext cx="6000466" cy="1323439"/>
          </a:xfrm>
          <a:prstGeom prst="rect">
            <a:avLst/>
          </a:prstGeom>
          <a:noFill/>
        </p:spPr>
        <p:txBody>
          <a:bodyPr wrap="square">
            <a:spAutoFit/>
          </a:bodyPr>
          <a:lstStyle/>
          <a:p>
            <a:r>
              <a:rPr lang="it-IT" sz="1600" dirty="0" err="1"/>
              <a:t>Näringsämnen </a:t>
            </a:r>
            <a:r>
              <a:rPr lang="it-IT" sz="1600" dirty="0"/>
              <a:t>kan </a:t>
            </a:r>
            <a:r>
              <a:rPr lang="it-IT" sz="1600" dirty="0" err="1"/>
              <a:t>återvinnas </a:t>
            </a:r>
            <a:r>
              <a:rPr lang="it-IT" sz="1600" dirty="0"/>
              <a:t>från </a:t>
            </a:r>
            <a:r>
              <a:rPr lang="it-IT" sz="1600" dirty="0" err="1"/>
              <a:t>biologiskt nedbrytbart avfall genom kompostering</a:t>
            </a:r>
            <a:r>
              <a:rPr lang="it-IT" sz="1600" dirty="0"/>
              <a:t>, </a:t>
            </a:r>
            <a:r>
              <a:rPr lang="it-IT" sz="1600" dirty="0" err="1"/>
              <a:t>anaerob nedbrytning </a:t>
            </a:r>
            <a:r>
              <a:rPr lang="it-IT" sz="1600" dirty="0"/>
              <a:t>och </a:t>
            </a:r>
            <a:r>
              <a:rPr lang="it-IT" sz="1600" dirty="0" err="1"/>
              <a:t>förbränning</a:t>
            </a:r>
            <a:r>
              <a:rPr lang="it-IT" sz="1600" dirty="0"/>
              <a:t>.  Enligt </a:t>
            </a:r>
            <a:r>
              <a:rPr lang="it-IT" sz="1600" dirty="0" err="1"/>
              <a:t>Europeiska </a:t>
            </a:r>
            <a:r>
              <a:rPr lang="it-IT" sz="1600" dirty="0"/>
              <a:t>kommissionen skulle en </a:t>
            </a:r>
            <a:r>
              <a:rPr lang="it-IT" sz="1600" dirty="0" err="1"/>
              <a:t>maximering av återvinning </a:t>
            </a:r>
            <a:r>
              <a:rPr lang="it-IT" sz="1600" dirty="0"/>
              <a:t>och </a:t>
            </a:r>
            <a:r>
              <a:rPr lang="it-IT" sz="1600" dirty="0" err="1"/>
              <a:t>återanvändning potentiellt kunna ersätta </a:t>
            </a:r>
            <a:r>
              <a:rPr lang="it-IT" sz="1600" dirty="0"/>
              <a:t>10 % av </a:t>
            </a:r>
            <a:r>
              <a:rPr lang="it-IT" sz="1600" dirty="0" err="1"/>
              <a:t>fosfatgödselmedlen </a:t>
            </a:r>
            <a:r>
              <a:rPr lang="it-IT" sz="1600" dirty="0"/>
              <a:t>med kompost och minska </a:t>
            </a:r>
            <a:r>
              <a:rPr lang="it-IT" sz="1600" dirty="0" err="1"/>
              <a:t>markförstöringen med </a:t>
            </a:r>
            <a:r>
              <a:rPr lang="it-IT" sz="1600" dirty="0"/>
              <a:t>3-7 % på grund av </a:t>
            </a:r>
            <a:r>
              <a:rPr lang="it-IT" sz="1600" dirty="0" err="1"/>
              <a:t>tillförseln </a:t>
            </a:r>
            <a:r>
              <a:rPr lang="it-IT" sz="1600" dirty="0"/>
              <a:t>av </a:t>
            </a:r>
            <a:r>
              <a:rPr lang="it-IT" sz="1600" dirty="0" err="1"/>
              <a:t>organiskt material</a:t>
            </a:r>
            <a:r>
              <a:rPr lang="it-IT" sz="1600" dirty="0"/>
              <a:t>.</a:t>
            </a:r>
          </a:p>
        </p:txBody>
      </p:sp>
    </p:spTree>
    <p:extLst>
      <p:ext uri="{BB962C8B-B14F-4D97-AF65-F5344CB8AC3E}">
        <p14:creationId xmlns:p14="http://schemas.microsoft.com/office/powerpoint/2010/main" val="129890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95D89-35FE-F866-5E54-9D086ED19B3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F0C3F21-9317-B387-5B3E-1CAA3322DF29}"/>
              </a:ext>
            </a:extLst>
          </p:cNvPr>
          <p:cNvSpPr>
            <a:spLocks noGrp="1"/>
          </p:cNvSpPr>
          <p:nvPr>
            <p:ph type="sldNum" sz="quarter" idx="12"/>
          </p:nvPr>
        </p:nvSpPr>
        <p:spPr/>
        <p:txBody>
          <a:bodyPr/>
          <a:lstStyle/>
          <a:p>
            <a:fld id="{519954A3-9DFD-4C44-94BA-B95130A3BA1C}" type="slidenum">
              <a:rPr lang="en-US" smtClean="0"/>
              <a:t>19</a:t>
            </a:fld>
            <a:endParaRPr lang="en-US" dirty="0"/>
          </a:p>
        </p:txBody>
      </p:sp>
      <p:sp>
        <p:nvSpPr>
          <p:cNvPr id="2" name="Segnaposto piè di pagina 1">
            <a:extLst>
              <a:ext uri="{FF2B5EF4-FFF2-40B4-BE49-F238E27FC236}">
                <a16:creationId xmlns:a16="http://schemas.microsoft.com/office/drawing/2014/main" id="{1DCEA26A-9842-D6E7-DA97-37CACF76FB69}"/>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2805578D-B948-36B6-3C28-D90287D1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3" y="2729553"/>
            <a:ext cx="5957637" cy="3239130"/>
          </a:xfrm>
          <a:prstGeom prst="rect">
            <a:avLst/>
          </a:prstGeom>
        </p:spPr>
      </p:pic>
      <p:sp>
        <p:nvSpPr>
          <p:cNvPr id="4" name="CasellaDiTesto 3">
            <a:extLst>
              <a:ext uri="{FF2B5EF4-FFF2-40B4-BE49-F238E27FC236}">
                <a16:creationId xmlns:a16="http://schemas.microsoft.com/office/drawing/2014/main" id="{2E65CD26-771B-A3B4-AC44-A3305DA8F8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Gödsel från boskap </a:t>
            </a:r>
            <a:endParaRPr lang="it-IT" sz="2400" dirty="0"/>
          </a:p>
        </p:txBody>
      </p:sp>
      <p:sp>
        <p:nvSpPr>
          <p:cNvPr id="5" name="CasellaDiTesto 4">
            <a:extLst>
              <a:ext uri="{FF2B5EF4-FFF2-40B4-BE49-F238E27FC236}">
                <a16:creationId xmlns:a16="http://schemas.microsoft.com/office/drawing/2014/main" id="{160EDDB6-815D-C71F-5CE0-CB9E145A35BF}"/>
              </a:ext>
            </a:extLst>
          </p:cNvPr>
          <p:cNvSpPr txBox="1"/>
          <p:nvPr/>
        </p:nvSpPr>
        <p:spPr>
          <a:xfrm>
            <a:off x="287003" y="1519426"/>
            <a:ext cx="11617994" cy="923330"/>
          </a:xfrm>
          <a:prstGeom prst="rect">
            <a:avLst/>
          </a:prstGeom>
          <a:noFill/>
        </p:spPr>
        <p:txBody>
          <a:bodyPr wrap="square">
            <a:spAutoFit/>
          </a:bodyPr>
          <a:lstStyle/>
          <a:p>
            <a:pPr algn="ctr"/>
            <a:r>
              <a:rPr lang="en-US" i="1" dirty="0"/>
              <a:t>All avföring och/eller urin från andra odlade djur än odlad fisk, med eller utan strö</a:t>
            </a:r>
            <a:r>
              <a:rPr lang="en-US" dirty="0"/>
              <a:t>.  Förordningen fastställer begränsningar för hantering, transport och spårbarhet.  Användning av gödsel på land regleras av nitratdirektivet (91/676/EEG), som fastställer ett tröskelvärde på 170 kg N/ha endast i nitratkänsliga zoner.</a:t>
            </a:r>
            <a:endParaRPr lang="it-IT" dirty="0"/>
          </a:p>
        </p:txBody>
      </p:sp>
      <p:sp>
        <p:nvSpPr>
          <p:cNvPr id="8" name="CasellaDiTesto 7">
            <a:extLst>
              <a:ext uri="{FF2B5EF4-FFF2-40B4-BE49-F238E27FC236}">
                <a16:creationId xmlns:a16="http://schemas.microsoft.com/office/drawing/2014/main" id="{DDEBD9E8-833A-A6F6-34E0-771587A9CC42}"/>
              </a:ext>
            </a:extLst>
          </p:cNvPr>
          <p:cNvSpPr txBox="1"/>
          <p:nvPr/>
        </p:nvSpPr>
        <p:spPr>
          <a:xfrm>
            <a:off x="7119582" y="4915436"/>
            <a:ext cx="4934056" cy="1323439"/>
          </a:xfrm>
          <a:prstGeom prst="rect">
            <a:avLst/>
          </a:prstGeom>
          <a:noFill/>
        </p:spPr>
        <p:txBody>
          <a:bodyPr wrap="square">
            <a:spAutoFit/>
          </a:bodyPr>
          <a:lstStyle/>
          <a:p>
            <a:r>
              <a:rPr lang="it-IT" sz="1600" i="1" dirty="0"/>
              <a:t>Direkt </a:t>
            </a:r>
            <a:r>
              <a:rPr lang="it-IT" sz="1600" i="1" dirty="0" err="1"/>
              <a:t>gödselspridning </a:t>
            </a:r>
            <a:r>
              <a:rPr lang="it-IT" sz="1600" i="1" dirty="0"/>
              <a:t>på jordbruksfält </a:t>
            </a:r>
            <a:r>
              <a:rPr lang="it-IT" sz="1600" i="1" dirty="0" err="1"/>
              <a:t>drivs ofta </a:t>
            </a:r>
            <a:r>
              <a:rPr lang="it-IT" sz="1600" i="1" dirty="0"/>
              <a:t>av motivet att på ett </a:t>
            </a:r>
            <a:r>
              <a:rPr lang="it-IT" sz="1600" b="1" i="1" dirty="0" err="1"/>
              <a:t>bekvämt sätt göra </a:t>
            </a:r>
            <a:r>
              <a:rPr lang="it-IT" sz="1600" b="1" i="1" dirty="0"/>
              <a:t>sig av med </a:t>
            </a:r>
            <a:r>
              <a:rPr lang="it-IT" sz="1600" b="1" i="1" dirty="0" err="1"/>
              <a:t>material som betraktas som </a:t>
            </a:r>
            <a:r>
              <a:rPr lang="it-IT" sz="1600" b="1" i="1" dirty="0"/>
              <a:t>en </a:t>
            </a:r>
            <a:r>
              <a:rPr lang="it-IT" sz="1600" b="1" i="1" dirty="0" err="1"/>
              <a:t>olägenhet </a:t>
            </a:r>
            <a:r>
              <a:rPr lang="it-IT" sz="1600" i="1" dirty="0" err="1"/>
              <a:t>snarare än som </a:t>
            </a:r>
            <a:r>
              <a:rPr lang="it-IT" sz="1600" i="1" dirty="0"/>
              <a:t>ett </a:t>
            </a:r>
            <a:r>
              <a:rPr lang="it-IT" sz="1600" i="1" dirty="0" err="1"/>
              <a:t>värdefullt näringsämne</a:t>
            </a:r>
            <a:r>
              <a:rPr lang="it-IT" sz="1600" i="1" dirty="0"/>
              <a:t>. </a:t>
            </a:r>
            <a:r>
              <a:rPr lang="it-IT" sz="1600" i="1" dirty="0" err="1"/>
              <a:t>Doseringen kanske inte alltid baseras </a:t>
            </a:r>
            <a:r>
              <a:rPr lang="it-IT" sz="1600" i="1" dirty="0"/>
              <a:t>på </a:t>
            </a:r>
            <a:r>
              <a:rPr lang="it-IT" sz="1600" i="1" dirty="0" err="1"/>
              <a:t>beräkningar </a:t>
            </a:r>
            <a:r>
              <a:rPr lang="it-IT" sz="1600" i="1" dirty="0"/>
              <a:t>av </a:t>
            </a:r>
            <a:r>
              <a:rPr lang="it-IT" sz="1600" i="1" dirty="0" err="1"/>
              <a:t>grödornas </a:t>
            </a:r>
            <a:r>
              <a:rPr lang="it-IT" sz="1600" i="1" dirty="0"/>
              <a:t>behov av </a:t>
            </a:r>
            <a:r>
              <a:rPr lang="it-IT" sz="1600" i="1" dirty="0" err="1"/>
              <a:t>näringsämnen...</a:t>
            </a:r>
          </a:p>
        </p:txBody>
      </p:sp>
      <p:pic>
        <p:nvPicPr>
          <p:cNvPr id="9" name="Elemento grafico 8" descr="Dorso della mano con indice che punta verso destra con riempimento a tinta unita">
            <a:extLst>
              <a:ext uri="{FF2B5EF4-FFF2-40B4-BE49-F238E27FC236}">
                <a16:creationId xmlns:a16="http://schemas.microsoft.com/office/drawing/2014/main" id="{201A8E55-D7FC-336E-1A61-C5D8C8F32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488" y="4918536"/>
            <a:ext cx="779953" cy="779953"/>
          </a:xfrm>
          <a:prstGeom prst="rect">
            <a:avLst/>
          </a:prstGeom>
        </p:spPr>
      </p:pic>
      <p:sp>
        <p:nvSpPr>
          <p:cNvPr id="11" name="CasellaDiTesto 10">
            <a:extLst>
              <a:ext uri="{FF2B5EF4-FFF2-40B4-BE49-F238E27FC236}">
                <a16:creationId xmlns:a16="http://schemas.microsoft.com/office/drawing/2014/main" id="{954C1B40-7A50-97D4-57CF-53B23F345248}"/>
              </a:ext>
            </a:extLst>
          </p:cNvPr>
          <p:cNvSpPr txBox="1"/>
          <p:nvPr/>
        </p:nvSpPr>
        <p:spPr>
          <a:xfrm>
            <a:off x="6280488" y="2743195"/>
            <a:ext cx="5624509" cy="1569660"/>
          </a:xfrm>
          <a:prstGeom prst="rect">
            <a:avLst/>
          </a:prstGeom>
          <a:noFill/>
        </p:spPr>
        <p:txBody>
          <a:bodyPr wrap="square">
            <a:spAutoFit/>
          </a:bodyPr>
          <a:lstStyle/>
          <a:p>
            <a:r>
              <a:rPr lang="it-IT" sz="1600" dirty="0"/>
              <a:t>I allmänhet </a:t>
            </a:r>
            <a:r>
              <a:rPr lang="it-IT" sz="1600" dirty="0" err="1"/>
              <a:t>innebär </a:t>
            </a:r>
            <a:r>
              <a:rPr lang="it-IT" sz="1600" dirty="0"/>
              <a:t>återvinning av </a:t>
            </a:r>
            <a:r>
              <a:rPr lang="it-IT" sz="1600" dirty="0" err="1"/>
              <a:t>näringsämnen </a:t>
            </a:r>
            <a:r>
              <a:rPr lang="it-IT" sz="1600" dirty="0"/>
              <a:t>från </a:t>
            </a:r>
            <a:r>
              <a:rPr lang="it-IT" sz="1600" dirty="0" err="1"/>
              <a:t>gödsel att gödseln avvattnas</a:t>
            </a:r>
            <a:r>
              <a:rPr lang="it-IT" sz="1600" dirty="0"/>
              <a:t>, </a:t>
            </a:r>
            <a:r>
              <a:rPr lang="it-IT" sz="1600" dirty="0" err="1"/>
              <a:t>koncentreras </a:t>
            </a:r>
            <a:r>
              <a:rPr lang="it-IT" sz="1600" dirty="0"/>
              <a:t>och </a:t>
            </a:r>
            <a:r>
              <a:rPr lang="it-IT" sz="1600" dirty="0" err="1"/>
              <a:t>omvandlas till </a:t>
            </a:r>
            <a:r>
              <a:rPr lang="it-IT" sz="1600" dirty="0"/>
              <a:t>en </a:t>
            </a:r>
            <a:r>
              <a:rPr lang="it-IT" sz="1600" dirty="0" err="1"/>
              <a:t>stabil </a:t>
            </a:r>
            <a:r>
              <a:rPr lang="it-IT" sz="1600" dirty="0"/>
              <a:t>produkt </a:t>
            </a:r>
            <a:r>
              <a:rPr lang="it-IT" sz="1600" dirty="0" err="1"/>
              <a:t>som lätt </a:t>
            </a:r>
            <a:r>
              <a:rPr lang="it-IT" sz="1600" dirty="0"/>
              <a:t>kan </a:t>
            </a:r>
            <a:r>
              <a:rPr lang="it-IT" sz="1600" dirty="0" err="1"/>
              <a:t>lagras</a:t>
            </a:r>
            <a:r>
              <a:rPr lang="it-IT" sz="1600" dirty="0"/>
              <a:t>, </a:t>
            </a:r>
            <a:r>
              <a:rPr lang="it-IT" sz="1600" dirty="0" err="1"/>
              <a:t>transporteras </a:t>
            </a:r>
            <a:r>
              <a:rPr lang="it-IT" sz="1600" dirty="0"/>
              <a:t>och </a:t>
            </a:r>
            <a:r>
              <a:rPr lang="it-IT" sz="1600" dirty="0" err="1"/>
              <a:t>spridas</a:t>
            </a:r>
            <a:r>
              <a:rPr lang="it-IT" sz="1600" dirty="0"/>
              <a:t>. </a:t>
            </a:r>
          </a:p>
          <a:p>
            <a:endParaRPr lang="it-IT" sz="1600" dirty="0"/>
          </a:p>
          <a:p>
            <a:r>
              <a:rPr lang="en-US" sz="1600" dirty="0"/>
              <a:t>Processer för </a:t>
            </a:r>
            <a:r>
              <a:rPr lang="it-IT" sz="1600" dirty="0"/>
              <a:t>återvinning av </a:t>
            </a:r>
            <a:r>
              <a:rPr lang="it-IT" sz="1600" dirty="0" err="1"/>
              <a:t>gödsel </a:t>
            </a:r>
            <a:r>
              <a:rPr lang="en-US" sz="1600" dirty="0"/>
              <a:t>använder två typer av substrat: rå gödsel eller rötad gödsel </a:t>
            </a:r>
            <a:endParaRPr lang="it-IT" sz="1600" dirty="0"/>
          </a:p>
        </p:txBody>
      </p:sp>
    </p:spTree>
    <p:extLst>
      <p:ext uri="{BB962C8B-B14F-4D97-AF65-F5344CB8AC3E}">
        <p14:creationId xmlns:p14="http://schemas.microsoft.com/office/powerpoint/2010/main" val="132474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06805" y="926433"/>
            <a:ext cx="11550315" cy="4457700"/>
          </a:xfrm>
        </p:spPr>
        <p:txBody>
          <a:bodyPr>
            <a:noAutofit/>
          </a:bodyPr>
          <a:lstStyle/>
          <a:p>
            <a:r>
              <a:rPr lang="en-GB" sz="4000" b="1" dirty="0">
                <a:solidFill>
                  <a:srgbClr val="94C020"/>
                </a:solidFill>
                <a:latin typeface="+mn-lt"/>
              </a:rPr>
              <a:t>Kurs</a:t>
            </a:r>
            <a:r>
              <a:rPr lang="en-GB" sz="4000" dirty="0"/>
              <a:t>: </a:t>
            </a:r>
            <a:r>
              <a:rPr lang="en-GB" sz="4000" b="0" dirty="0"/>
              <a:t>HÖGSKOLA</a:t>
            </a:r>
            <a:br>
              <a:rPr lang="en-GB" sz="4000" b="0" dirty="0"/>
            </a:br>
            <a:br>
              <a:rPr lang="en-GB" sz="4000" b="1" dirty="0">
                <a:solidFill>
                  <a:srgbClr val="94C020"/>
                </a:solidFill>
                <a:latin typeface="+mn-lt"/>
              </a:rPr>
            </a:br>
            <a:r>
              <a:rPr lang="en-GB" sz="4000" b="1" dirty="0">
                <a:solidFill>
                  <a:srgbClr val="94C020"/>
                </a:solidFill>
                <a:latin typeface="+mn-lt"/>
              </a:rPr>
              <a:t>Modul</a:t>
            </a:r>
            <a:br>
              <a:rPr lang="en-GB" sz="4000" dirty="0"/>
            </a:br>
            <a:r>
              <a:rPr lang="en-US" sz="4000" b="0" dirty="0">
                <a:solidFill>
                  <a:srgbClr val="94C020"/>
                </a:solidFill>
                <a:latin typeface="+mn-lt"/>
              </a:rPr>
              <a:t>Hållbart jordbruk, förvaltning av naturresurser och </a:t>
            </a:r>
            <a:r>
              <a:rPr lang="en-US" sz="4000" b="0">
                <a:solidFill>
                  <a:srgbClr val="94C020"/>
                </a:solidFill>
                <a:latin typeface="+mn-lt"/>
              </a:rPr>
              <a:t>klimatåtgärder</a:t>
            </a:r>
            <a:br>
              <a:rPr lang="en-US" sz="4000" b="0" dirty="0">
                <a:solidFill>
                  <a:srgbClr val="94C020"/>
                </a:solidFill>
                <a:latin typeface="+mn-lt"/>
              </a:rPr>
            </a:br>
            <a:br>
              <a:rPr lang="en-GB" sz="4000" b="1" dirty="0">
                <a:solidFill>
                  <a:srgbClr val="94C020"/>
                </a:solidFill>
                <a:latin typeface="+mn-lt"/>
              </a:rPr>
            </a:br>
            <a:r>
              <a:rPr lang="en-GB" sz="4000"/>
              <a:t>Ämne</a:t>
            </a:r>
            <a:br>
              <a:rPr lang="en-GB" sz="4000" dirty="0"/>
            </a:br>
            <a:r>
              <a:rPr lang="en-US" sz="4000" b="0">
                <a:solidFill>
                  <a:srgbClr val="94C020"/>
                </a:solidFill>
                <a:latin typeface="+mn-lt"/>
              </a:rPr>
              <a:t>Återanvändning av organiska restprodukter inom </a:t>
            </a:r>
            <a:r>
              <a:rPr lang="en-US" sz="4000" b="0" dirty="0">
                <a:solidFill>
                  <a:srgbClr val="94C020"/>
                </a:solidFill>
                <a:latin typeface="+mn-lt"/>
              </a:rPr>
              <a:t>jordbruket</a:t>
            </a:r>
            <a:endParaRPr lang="en-GB" sz="4000" b="0"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306805" y="5955632"/>
            <a:ext cx="11550315" cy="599628"/>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a:t>
            </a:r>
            <a:r>
              <a:rPr lang="it-IT" dirty="0"/>
              <a:t>UNIFI</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FFC5-395E-3206-A594-0F86071D5535}"/>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6284D2C-0682-BEAC-9FE1-FBFA063B09D2}"/>
              </a:ext>
            </a:extLst>
          </p:cNvPr>
          <p:cNvSpPr>
            <a:spLocks noGrp="1"/>
          </p:cNvSpPr>
          <p:nvPr>
            <p:ph type="sldNum" sz="quarter" idx="12"/>
          </p:nvPr>
        </p:nvSpPr>
        <p:spPr/>
        <p:txBody>
          <a:bodyPr/>
          <a:lstStyle/>
          <a:p>
            <a:fld id="{519954A3-9DFD-4C44-94BA-B95130A3BA1C}" type="slidenum">
              <a:rPr lang="en-US" smtClean="0"/>
              <a:t>20</a:t>
            </a:fld>
            <a:endParaRPr lang="en-US" dirty="0"/>
          </a:p>
        </p:txBody>
      </p:sp>
      <p:sp>
        <p:nvSpPr>
          <p:cNvPr id="2" name="Segnaposto piè di pagina 1">
            <a:extLst>
              <a:ext uri="{FF2B5EF4-FFF2-40B4-BE49-F238E27FC236}">
                <a16:creationId xmlns:a16="http://schemas.microsoft.com/office/drawing/2014/main" id="{E1DDBEB7-4153-644B-0AA0-BC98050EAED5}"/>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BB834F3D-6AE3-0572-C91B-254544686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24297"/>
            <a:ext cx="5873087" cy="3855842"/>
          </a:xfrm>
          <a:prstGeom prst="rect">
            <a:avLst/>
          </a:prstGeom>
        </p:spPr>
      </p:pic>
      <p:sp>
        <p:nvSpPr>
          <p:cNvPr id="4" name="CasellaDiTesto 3">
            <a:extLst>
              <a:ext uri="{FF2B5EF4-FFF2-40B4-BE49-F238E27FC236}">
                <a16:creationId xmlns:a16="http://schemas.microsoft.com/office/drawing/2014/main" id="{5D46CD80-55C7-28E6-03E4-5466BBBF94A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Slam från avloppsreningsverk</a:t>
            </a:r>
            <a:endParaRPr lang="it-IT" sz="2400" dirty="0"/>
          </a:p>
        </p:txBody>
      </p:sp>
      <p:sp>
        <p:nvSpPr>
          <p:cNvPr id="5" name="CasellaDiTesto 4">
            <a:extLst>
              <a:ext uri="{FF2B5EF4-FFF2-40B4-BE49-F238E27FC236}">
                <a16:creationId xmlns:a16="http://schemas.microsoft.com/office/drawing/2014/main" id="{017B6461-DC8F-E9A4-A874-53A2D1C74D3A}"/>
              </a:ext>
            </a:extLst>
          </p:cNvPr>
          <p:cNvSpPr txBox="1"/>
          <p:nvPr/>
        </p:nvSpPr>
        <p:spPr>
          <a:xfrm>
            <a:off x="287003" y="1496425"/>
            <a:ext cx="11617994" cy="923330"/>
          </a:xfrm>
          <a:prstGeom prst="rect">
            <a:avLst/>
          </a:prstGeom>
          <a:noFill/>
        </p:spPr>
        <p:txBody>
          <a:bodyPr wrap="square">
            <a:spAutoFit/>
          </a:bodyPr>
          <a:lstStyle/>
          <a:p>
            <a:pPr algn="ctr"/>
            <a:r>
              <a:rPr lang="en-US" i="1" dirty="0"/>
              <a:t>Avloppsslam är ett organiskt substrat som är relativt rikt på näringsämnen och spårämnen.  </a:t>
            </a:r>
            <a:r>
              <a:rPr lang="en-US" dirty="0"/>
              <a:t>Slammets sammansättning varierar regionalt och säsongsmässigt, och det finns inte mycket övervakning av koncentrationen och mängden näringsämnen i avloppsvatten som når avloppsreningssystemen.</a:t>
            </a:r>
            <a:endParaRPr lang="it-IT" dirty="0"/>
          </a:p>
        </p:txBody>
      </p:sp>
      <p:sp>
        <p:nvSpPr>
          <p:cNvPr id="8" name="CasellaDiTesto 7">
            <a:extLst>
              <a:ext uri="{FF2B5EF4-FFF2-40B4-BE49-F238E27FC236}">
                <a16:creationId xmlns:a16="http://schemas.microsoft.com/office/drawing/2014/main" id="{5488EF85-4E6B-78E5-70BE-15D13A2497EB}"/>
              </a:ext>
            </a:extLst>
          </p:cNvPr>
          <p:cNvSpPr txBox="1"/>
          <p:nvPr/>
        </p:nvSpPr>
        <p:spPr>
          <a:xfrm>
            <a:off x="287003" y="2785962"/>
            <a:ext cx="5713463" cy="1569660"/>
          </a:xfrm>
          <a:prstGeom prst="rect">
            <a:avLst/>
          </a:prstGeom>
          <a:noFill/>
        </p:spPr>
        <p:txBody>
          <a:bodyPr wrap="square">
            <a:spAutoFit/>
          </a:bodyPr>
          <a:lstStyle/>
          <a:p>
            <a:r>
              <a:rPr lang="it-IT" sz="1600" dirty="0" err="1"/>
              <a:t>Rötning är </a:t>
            </a:r>
            <a:r>
              <a:rPr lang="it-IT" sz="1600" dirty="0"/>
              <a:t>den vanligaste behandlingen av </a:t>
            </a:r>
            <a:r>
              <a:rPr lang="it-IT" sz="1600" dirty="0" err="1"/>
              <a:t>slam som senare ska spridas </a:t>
            </a:r>
            <a:r>
              <a:rPr lang="it-IT" sz="1600" dirty="0"/>
              <a:t>på </a:t>
            </a:r>
            <a:r>
              <a:rPr lang="it-IT" sz="1600" dirty="0" err="1"/>
              <a:t>mark</a:t>
            </a:r>
            <a:r>
              <a:rPr lang="it-IT" sz="1600" dirty="0"/>
              <a:t>.  </a:t>
            </a:r>
            <a:r>
              <a:rPr lang="it-IT" sz="1600" dirty="0" err="1"/>
              <a:t>Rötning stabiliserar </a:t>
            </a:r>
            <a:r>
              <a:rPr lang="it-IT" sz="1600" dirty="0"/>
              <a:t>de </a:t>
            </a:r>
            <a:r>
              <a:rPr lang="it-IT" sz="1600" dirty="0" err="1"/>
              <a:t>organiska föreningarna </a:t>
            </a:r>
            <a:r>
              <a:rPr lang="it-IT" sz="1600" dirty="0"/>
              <a:t>i </a:t>
            </a:r>
            <a:r>
              <a:rPr lang="it-IT" sz="1600" dirty="0" err="1"/>
              <a:t>slammet </a:t>
            </a:r>
            <a:r>
              <a:rPr lang="it-IT" sz="1600" dirty="0"/>
              <a:t>och </a:t>
            </a:r>
            <a:r>
              <a:rPr lang="it-IT" sz="1600" dirty="0" err="1"/>
              <a:t>minskar lukten</a:t>
            </a:r>
            <a:r>
              <a:rPr lang="it-IT" sz="1600" dirty="0"/>
              <a:t>.</a:t>
            </a:r>
          </a:p>
          <a:p>
            <a:r>
              <a:rPr lang="en-US" sz="1600" dirty="0"/>
              <a:t>           </a:t>
            </a:r>
          </a:p>
          <a:p>
            <a:r>
              <a:rPr lang="en-US" sz="1600" dirty="0"/>
              <a:t>               Den biogas som genereras i processen kan användas  </a:t>
            </a:r>
          </a:p>
          <a:p>
            <a:r>
              <a:rPr lang="en-US" sz="1600" dirty="0"/>
              <a:t>               internaliseras i anläggningen eller används för att producera el.</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7E66F76C-3FFF-0979-8836-A974B58FB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3634406"/>
            <a:ext cx="779953" cy="779953"/>
          </a:xfrm>
          <a:prstGeom prst="rect">
            <a:avLst/>
          </a:prstGeom>
        </p:spPr>
      </p:pic>
      <p:sp>
        <p:nvSpPr>
          <p:cNvPr id="13" name="CasellaDiTesto 12">
            <a:extLst>
              <a:ext uri="{FF2B5EF4-FFF2-40B4-BE49-F238E27FC236}">
                <a16:creationId xmlns:a16="http://schemas.microsoft.com/office/drawing/2014/main" id="{A36EC184-D2A4-703E-67CA-79832D3A6AAA}"/>
              </a:ext>
            </a:extLst>
          </p:cNvPr>
          <p:cNvSpPr txBox="1"/>
          <p:nvPr/>
        </p:nvSpPr>
        <p:spPr>
          <a:xfrm>
            <a:off x="287003" y="4683718"/>
            <a:ext cx="5713463" cy="1323439"/>
          </a:xfrm>
          <a:prstGeom prst="rect">
            <a:avLst/>
          </a:prstGeom>
          <a:noFill/>
        </p:spPr>
        <p:txBody>
          <a:bodyPr wrap="square">
            <a:spAutoFit/>
          </a:bodyPr>
          <a:lstStyle/>
          <a:p>
            <a:r>
              <a:rPr lang="it-IT" sz="1600" dirty="0" err="1"/>
              <a:t>Slam används </a:t>
            </a:r>
            <a:r>
              <a:rPr lang="it-IT" sz="1600" dirty="0"/>
              <a:t>inom </a:t>
            </a:r>
            <a:r>
              <a:rPr lang="it-IT" sz="1600" dirty="0" err="1"/>
              <a:t>jordbruket som </a:t>
            </a:r>
            <a:r>
              <a:rPr lang="it-IT" sz="1600" dirty="0"/>
              <a:t>en källa till </a:t>
            </a:r>
            <a:r>
              <a:rPr lang="it-IT" sz="1600" dirty="0" err="1"/>
              <a:t>näringsämnen </a:t>
            </a:r>
            <a:r>
              <a:rPr lang="it-IT" sz="1600" dirty="0"/>
              <a:t>(N och P) för </a:t>
            </a:r>
            <a:r>
              <a:rPr lang="it-IT" sz="1600" dirty="0" err="1"/>
              <a:t>växter </a:t>
            </a:r>
            <a:r>
              <a:rPr lang="it-IT" sz="1600" dirty="0"/>
              <a:t>och </a:t>
            </a:r>
            <a:r>
              <a:rPr lang="it-IT" sz="1600" dirty="0" err="1"/>
              <a:t>även </a:t>
            </a:r>
            <a:r>
              <a:rPr lang="it-IT" sz="1600" dirty="0"/>
              <a:t>som ett sätt att återföra organiskt </a:t>
            </a:r>
            <a:r>
              <a:rPr lang="it-IT" sz="1600" dirty="0" err="1"/>
              <a:t>material till jorden</a:t>
            </a:r>
            <a:r>
              <a:rPr lang="it-IT" sz="1600" dirty="0"/>
              <a:t>. </a:t>
            </a:r>
          </a:p>
          <a:p>
            <a:endParaRPr lang="it-IT" sz="1600" dirty="0"/>
          </a:p>
          <a:p>
            <a:r>
              <a:rPr lang="en-US" sz="1600" dirty="0"/>
              <a:t>                Spridning av slam på jordbruksmark omfattas av</a:t>
            </a:r>
          </a:p>
          <a:p>
            <a:r>
              <a:rPr lang="en-US" sz="1600" dirty="0"/>
              <a:t>               direktiv om användning av slam inom jordbruket (86/278/EEG).</a:t>
            </a:r>
            <a:endParaRPr lang="it-IT" sz="1600" dirty="0"/>
          </a:p>
        </p:txBody>
      </p:sp>
      <p:pic>
        <p:nvPicPr>
          <p:cNvPr id="14" name="Elemento grafico 13" descr="Dorso della mano con indice che punta verso destra con riempimento a tinta unita">
            <a:extLst>
              <a:ext uri="{FF2B5EF4-FFF2-40B4-BE49-F238E27FC236}">
                <a16:creationId xmlns:a16="http://schemas.microsoft.com/office/drawing/2014/main" id="{7FD0AF5B-6E3A-B4B0-3D58-15165E6CC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5286976"/>
            <a:ext cx="779953" cy="779953"/>
          </a:xfrm>
          <a:prstGeom prst="rect">
            <a:avLst/>
          </a:prstGeom>
        </p:spPr>
      </p:pic>
    </p:spTree>
    <p:extLst>
      <p:ext uri="{BB962C8B-B14F-4D97-AF65-F5344CB8AC3E}">
        <p14:creationId xmlns:p14="http://schemas.microsoft.com/office/powerpoint/2010/main" val="224602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61BC-BC17-3DFF-F384-2E4D471CCC0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DD52854-AE50-92AD-2072-253034627EFC}"/>
              </a:ext>
            </a:extLst>
          </p:cNvPr>
          <p:cNvSpPr>
            <a:spLocks noGrp="1"/>
          </p:cNvSpPr>
          <p:nvPr>
            <p:ph type="sldNum" sz="quarter" idx="12"/>
          </p:nvPr>
        </p:nvSpPr>
        <p:spPr/>
        <p:txBody>
          <a:bodyPr/>
          <a:lstStyle/>
          <a:p>
            <a:fld id="{519954A3-9DFD-4C44-94BA-B95130A3BA1C}" type="slidenum">
              <a:rPr lang="en-US" smtClean="0"/>
              <a:t>21</a:t>
            </a:fld>
            <a:endParaRPr lang="en-US" dirty="0"/>
          </a:p>
        </p:txBody>
      </p:sp>
      <p:sp>
        <p:nvSpPr>
          <p:cNvPr id="2" name="Segnaposto piè di pagina 1">
            <a:extLst>
              <a:ext uri="{FF2B5EF4-FFF2-40B4-BE49-F238E27FC236}">
                <a16:creationId xmlns:a16="http://schemas.microsoft.com/office/drawing/2014/main" id="{C42CE950-F7C5-1422-E80F-222A7476220B}"/>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3" name="CasellaDiTesto 2">
            <a:extLst>
              <a:ext uri="{FF2B5EF4-FFF2-40B4-BE49-F238E27FC236}">
                <a16:creationId xmlns:a16="http://schemas.microsoft.com/office/drawing/2014/main" id="{76879307-6C14-736D-9F78-D53E5A396E53}"/>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Kompostering</a:t>
            </a:r>
            <a:endParaRPr lang="it-IT" sz="2400" dirty="0"/>
          </a:p>
        </p:txBody>
      </p:sp>
      <p:pic>
        <p:nvPicPr>
          <p:cNvPr id="4" name="Immagine 3">
            <a:extLst>
              <a:ext uri="{FF2B5EF4-FFF2-40B4-BE49-F238E27FC236}">
                <a16:creationId xmlns:a16="http://schemas.microsoft.com/office/drawing/2014/main" id="{5881EB85-F3C8-ABB6-4EED-9AFDF124E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35" y="2875941"/>
            <a:ext cx="4426712" cy="3087537"/>
          </a:xfrm>
          <a:prstGeom prst="rect">
            <a:avLst/>
          </a:prstGeom>
        </p:spPr>
      </p:pic>
      <p:sp>
        <p:nvSpPr>
          <p:cNvPr id="5" name="CasellaDiTesto 4">
            <a:extLst>
              <a:ext uri="{FF2B5EF4-FFF2-40B4-BE49-F238E27FC236}">
                <a16:creationId xmlns:a16="http://schemas.microsoft.com/office/drawing/2014/main" id="{F69E8875-EC1C-3FE2-97EC-9133E49AD765}"/>
              </a:ext>
            </a:extLst>
          </p:cNvPr>
          <p:cNvSpPr txBox="1"/>
          <p:nvPr/>
        </p:nvSpPr>
        <p:spPr>
          <a:xfrm>
            <a:off x="287003" y="1496425"/>
            <a:ext cx="11617994" cy="923330"/>
          </a:xfrm>
          <a:prstGeom prst="rect">
            <a:avLst/>
          </a:prstGeom>
          <a:noFill/>
        </p:spPr>
        <p:txBody>
          <a:bodyPr wrap="square">
            <a:spAutoFit/>
          </a:bodyPr>
          <a:lstStyle/>
          <a:p>
            <a:pPr algn="ctr"/>
            <a:r>
              <a:rPr lang="en-US" dirty="0"/>
              <a:t>En naturlig biologisk process där mikroorganismer bryter ner organiskt material till ett näringsrikt jordförbättringsmedel. Organiskt avfall, inklusive köksavfall, trädgårdsavfall och skörderester, blandas i rätt proportioner (förhållandet mellan kol och kväve), luftas och vänds regelbundet för att främja nedbrytningen.</a:t>
            </a:r>
            <a:endParaRPr lang="it-IT" dirty="0"/>
          </a:p>
        </p:txBody>
      </p:sp>
      <p:sp>
        <p:nvSpPr>
          <p:cNvPr id="8" name="CasellaDiTesto 7">
            <a:extLst>
              <a:ext uri="{FF2B5EF4-FFF2-40B4-BE49-F238E27FC236}">
                <a16:creationId xmlns:a16="http://schemas.microsoft.com/office/drawing/2014/main" id="{DE31D7B0-5EFA-B8CF-7847-F242B62C2418}"/>
              </a:ext>
            </a:extLst>
          </p:cNvPr>
          <p:cNvSpPr txBox="1"/>
          <p:nvPr/>
        </p:nvSpPr>
        <p:spPr>
          <a:xfrm>
            <a:off x="6114067" y="3010682"/>
            <a:ext cx="5646398" cy="2611228"/>
          </a:xfrm>
          <a:prstGeom prst="rect">
            <a:avLst/>
          </a:prstGeom>
          <a:noFill/>
        </p:spPr>
        <p:txBody>
          <a:bodyPr wrap="square">
            <a:spAutoFit/>
          </a:bodyPr>
          <a:lstStyle/>
          <a:p>
            <a:pPr algn="just">
              <a:lnSpc>
                <a:spcPct val="115000"/>
              </a:lnSpc>
              <a:spcBef>
                <a:spcPts val="600"/>
              </a:spcBef>
              <a:spcAft>
                <a:spcPts val="600"/>
              </a:spcAft>
            </a:pPr>
            <a:r>
              <a:rPr lang="en-GB" dirty="0"/>
              <a:t>Processen kan förbättras genom att införa forcerad luftning (Aerated Static Pile (ASP) Composting) för att öka syretillförseln och påskynda nedbrytningen. </a:t>
            </a:r>
            <a:endParaRPr lang="it-IT" dirty="0"/>
          </a:p>
          <a:p>
            <a:pPr algn="just">
              <a:lnSpc>
                <a:spcPct val="115000"/>
              </a:lnSpc>
              <a:spcBef>
                <a:spcPts val="600"/>
              </a:spcBef>
              <a:spcAft>
                <a:spcPts val="600"/>
              </a:spcAft>
            </a:pPr>
            <a:endParaRPr lang="en-GB" dirty="0"/>
          </a:p>
          <a:p>
            <a:pPr algn="just">
              <a:lnSpc>
                <a:spcPct val="115000"/>
              </a:lnSpc>
              <a:spcBef>
                <a:spcPts val="600"/>
              </a:spcBef>
              <a:spcAft>
                <a:spcPts val="600"/>
              </a:spcAft>
            </a:pPr>
            <a:r>
              <a:rPr lang="en-GB" dirty="0"/>
              <a:t>Organiskt avfall placeras i en hög med luftningsrör, och en fläkt pressar luft genom högen. Denna metod påskyndar komposteringsprocessen.</a:t>
            </a:r>
            <a:endParaRPr lang="it-IT" dirty="0"/>
          </a:p>
        </p:txBody>
      </p:sp>
      <p:pic>
        <p:nvPicPr>
          <p:cNvPr id="9" name="Elemento grafico 8" descr="Dorso della mano con indice che punta verso destra con riempimento a tinta unita">
            <a:extLst>
              <a:ext uri="{FF2B5EF4-FFF2-40B4-BE49-F238E27FC236}">
                <a16:creationId xmlns:a16="http://schemas.microsoft.com/office/drawing/2014/main" id="{659DC8AF-1350-EE32-0CB1-1C4F46E7CF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7981" y="2921536"/>
            <a:ext cx="779953" cy="779953"/>
          </a:xfrm>
          <a:prstGeom prst="rect">
            <a:avLst/>
          </a:prstGeom>
        </p:spPr>
      </p:pic>
    </p:spTree>
    <p:extLst>
      <p:ext uri="{BB962C8B-B14F-4D97-AF65-F5344CB8AC3E}">
        <p14:creationId xmlns:p14="http://schemas.microsoft.com/office/powerpoint/2010/main" val="205639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A2B1-4E28-F890-EEC1-22752A65ACB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B4A7FDAB-5492-E1BB-1EB4-1310F41394A4}"/>
              </a:ext>
            </a:extLst>
          </p:cNvPr>
          <p:cNvSpPr>
            <a:spLocks noGrp="1"/>
          </p:cNvSpPr>
          <p:nvPr>
            <p:ph type="sldNum" sz="quarter" idx="12"/>
          </p:nvPr>
        </p:nvSpPr>
        <p:spPr/>
        <p:txBody>
          <a:bodyPr/>
          <a:lstStyle/>
          <a:p>
            <a:fld id="{519954A3-9DFD-4C44-94BA-B95130A3BA1C}" type="slidenum">
              <a:rPr lang="en-US" smtClean="0"/>
              <a:t>22</a:t>
            </a:fld>
            <a:endParaRPr lang="en-US" dirty="0"/>
          </a:p>
        </p:txBody>
      </p:sp>
      <p:sp>
        <p:nvSpPr>
          <p:cNvPr id="2" name="Segnaposto piè di pagina 1">
            <a:extLst>
              <a:ext uri="{FF2B5EF4-FFF2-40B4-BE49-F238E27FC236}">
                <a16:creationId xmlns:a16="http://schemas.microsoft.com/office/drawing/2014/main" id="{D31DDCFE-B059-B12F-B248-BB84801A849B}"/>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3" name="CasellaDiTesto 2">
            <a:extLst>
              <a:ext uri="{FF2B5EF4-FFF2-40B4-BE49-F238E27FC236}">
                <a16:creationId xmlns:a16="http://schemas.microsoft.com/office/drawing/2014/main" id="{19C9AAC2-9148-71BF-A05A-73A1C1DD5E5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Kompostering</a:t>
            </a:r>
            <a:endParaRPr lang="it-IT" sz="2400" dirty="0"/>
          </a:p>
        </p:txBody>
      </p:sp>
      <p:pic>
        <p:nvPicPr>
          <p:cNvPr id="5" name="Elementi multimediali online 4" title="Degraded land begins to bloom thanks to European composting project">
            <a:hlinkClick r:id="" action="ppaction://media"/>
            <a:extLst>
              <a:ext uri="{FF2B5EF4-FFF2-40B4-BE49-F238E27FC236}">
                <a16:creationId xmlns:a16="http://schemas.microsoft.com/office/drawing/2014/main" id="{4BF376A8-DED0-9FEC-9555-7BA223825076}"/>
              </a:ext>
            </a:extLst>
          </p:cNvPr>
          <p:cNvPicPr>
            <a:picLocks noRot="1" noChangeAspect="1"/>
          </p:cNvPicPr>
          <p:nvPr>
            <a:videoFile r:link="rId1"/>
          </p:nvPr>
        </p:nvPicPr>
        <p:blipFill>
          <a:blip r:embed="rId3"/>
          <a:stretch>
            <a:fillRect/>
          </a:stretch>
        </p:blipFill>
        <p:spPr>
          <a:xfrm>
            <a:off x="8439983" y="4256423"/>
            <a:ext cx="3379062" cy="1909170"/>
          </a:xfrm>
          <a:prstGeom prst="rect">
            <a:avLst/>
          </a:prstGeom>
        </p:spPr>
      </p:pic>
      <p:sp>
        <p:nvSpPr>
          <p:cNvPr id="7" name="CasellaDiTesto 6">
            <a:extLst>
              <a:ext uri="{FF2B5EF4-FFF2-40B4-BE49-F238E27FC236}">
                <a16:creationId xmlns:a16="http://schemas.microsoft.com/office/drawing/2014/main" id="{1E148988-6C09-3132-CB9B-5E363B0A9813}"/>
              </a:ext>
            </a:extLst>
          </p:cNvPr>
          <p:cNvSpPr txBox="1"/>
          <p:nvPr/>
        </p:nvSpPr>
        <p:spPr>
          <a:xfrm>
            <a:off x="8439983" y="3708009"/>
            <a:ext cx="3465014" cy="523220"/>
          </a:xfrm>
          <a:prstGeom prst="rect">
            <a:avLst/>
          </a:prstGeom>
          <a:noFill/>
        </p:spPr>
        <p:txBody>
          <a:bodyPr wrap="square">
            <a:spAutoFit/>
          </a:bodyPr>
          <a:lstStyle/>
          <a:p>
            <a:pPr algn="ctr"/>
            <a:r>
              <a:rPr lang="en-GB" sz="1400" b="1" dirty="0">
                <a:latin typeface="Calibri" panose="020F0502020204030204" pitchFamily="34" charset="0"/>
                <a:ea typeface="Calibri" panose="020F0502020204030204" pitchFamily="34" charset="0"/>
              </a:rPr>
              <a:t>Nedbruten mark börjar blomstra tack vare europeiska komposteringsprojekt</a:t>
            </a:r>
            <a:endParaRPr lang="it-IT" sz="1400" b="1" dirty="0">
              <a:latin typeface="Calibri" panose="020F0502020204030204" pitchFamily="34" charset="0"/>
              <a:ea typeface="Calibri" panose="020F0502020204030204" pitchFamily="34" charset="0"/>
            </a:endParaRPr>
          </a:p>
        </p:txBody>
      </p:sp>
      <p:sp>
        <p:nvSpPr>
          <p:cNvPr id="4" name="CasellaDiTesto 3">
            <a:extLst>
              <a:ext uri="{FF2B5EF4-FFF2-40B4-BE49-F238E27FC236}">
                <a16:creationId xmlns:a16="http://schemas.microsoft.com/office/drawing/2014/main" id="{E055B4ED-2352-261F-AA17-B91D06CA6033}"/>
              </a:ext>
            </a:extLst>
          </p:cNvPr>
          <p:cNvSpPr txBox="1"/>
          <p:nvPr/>
        </p:nvSpPr>
        <p:spPr>
          <a:xfrm>
            <a:off x="287003" y="1468629"/>
            <a:ext cx="11617994" cy="369332"/>
          </a:xfrm>
          <a:prstGeom prst="rect">
            <a:avLst/>
          </a:prstGeom>
          <a:noFill/>
        </p:spPr>
        <p:txBody>
          <a:bodyPr wrap="square">
            <a:spAutoFit/>
          </a:bodyPr>
          <a:lstStyle/>
          <a:p>
            <a:pPr algn="ctr"/>
            <a:r>
              <a:rPr lang="en-US" dirty="0"/>
              <a:t>Det är möjligt att återvinna restprodukter från jordbruket i ekologiskt jordbruk genom att producera kompost på gården</a:t>
            </a:r>
            <a:endParaRPr lang="it-IT" dirty="0"/>
          </a:p>
        </p:txBody>
      </p:sp>
      <p:pic>
        <p:nvPicPr>
          <p:cNvPr id="8" name="Immagine 7" descr="Immagine che contiene aria aperta, cielo, terreno, pianta">
            <a:extLst>
              <a:ext uri="{FF2B5EF4-FFF2-40B4-BE49-F238E27FC236}">
                <a16:creationId xmlns:a16="http://schemas.microsoft.com/office/drawing/2014/main" id="{8ED4FD46-A5BA-3370-054B-45C5C3272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48" b="26268"/>
          <a:stretch/>
        </p:blipFill>
        <p:spPr bwMode="auto">
          <a:xfrm>
            <a:off x="8439983" y="2005379"/>
            <a:ext cx="3412768" cy="1493075"/>
          </a:xfrm>
          <a:prstGeom prst="rect">
            <a:avLst/>
          </a:prstGeom>
          <a:ln>
            <a:noFill/>
          </a:ln>
          <a:extLst>
            <a:ext uri="{53640926-AAD7-44D8-BBD7-CCE9431645EC}">
              <a14:shadowObscured xmlns:a14="http://schemas.microsoft.com/office/drawing/2010/main"/>
            </a:ext>
          </a:extLst>
        </p:spPr>
      </p:pic>
      <p:sp>
        <p:nvSpPr>
          <p:cNvPr id="9" name="CasellaDiTesto 8">
            <a:extLst>
              <a:ext uri="{FF2B5EF4-FFF2-40B4-BE49-F238E27FC236}">
                <a16:creationId xmlns:a16="http://schemas.microsoft.com/office/drawing/2014/main" id="{8446DEA1-B584-0127-46CA-3DE878349C5A}"/>
              </a:ext>
            </a:extLst>
          </p:cNvPr>
          <p:cNvSpPr txBox="1"/>
          <p:nvPr/>
        </p:nvSpPr>
        <p:spPr>
          <a:xfrm>
            <a:off x="287003" y="2040519"/>
            <a:ext cx="2965081" cy="358816"/>
          </a:xfrm>
          <a:prstGeom prst="rect">
            <a:avLst/>
          </a:prstGeom>
          <a:noFill/>
        </p:spPr>
        <p:txBody>
          <a:bodyPr wrap="square">
            <a:spAutoFit/>
          </a:bodyPr>
          <a:lstStyle/>
          <a:p>
            <a:pPr algn="ctr">
              <a:lnSpc>
                <a:spcPct val="115000"/>
              </a:lnSpc>
              <a:spcBef>
                <a:spcPts val="600"/>
              </a:spcBef>
              <a:spcAft>
                <a:spcPts val="600"/>
              </a:spcAft>
            </a:pPr>
            <a:r>
              <a:rPr lang="en-GB" sz="1600" dirty="0"/>
              <a:t>Korrekt startblandning!</a:t>
            </a:r>
            <a:endParaRPr lang="it-IT" sz="1600" dirty="0"/>
          </a:p>
        </p:txBody>
      </p:sp>
      <p:graphicFrame>
        <p:nvGraphicFramePr>
          <p:cNvPr id="12" name="Grafico 11">
            <a:extLst>
              <a:ext uri="{FF2B5EF4-FFF2-40B4-BE49-F238E27FC236}">
                <a16:creationId xmlns:a16="http://schemas.microsoft.com/office/drawing/2014/main" id="{D560370F-C04C-73E0-7B9A-F921B865D162}"/>
              </a:ext>
            </a:extLst>
          </p:cNvPr>
          <p:cNvGraphicFramePr/>
          <p:nvPr/>
        </p:nvGraphicFramePr>
        <p:xfrm>
          <a:off x="644041" y="2356807"/>
          <a:ext cx="2251004" cy="2144386"/>
        </p:xfrm>
        <a:graphic>
          <a:graphicData uri="http://schemas.openxmlformats.org/drawingml/2006/chart">
            <c:chart xmlns:c="http://schemas.openxmlformats.org/drawingml/2006/chart" xmlns:r="http://schemas.openxmlformats.org/officeDocument/2006/relationships" r:id="rId5"/>
          </a:graphicData>
        </a:graphic>
      </p:graphicFrame>
      <p:pic>
        <p:nvPicPr>
          <p:cNvPr id="20" name="Immagine 19">
            <a:extLst>
              <a:ext uri="{FF2B5EF4-FFF2-40B4-BE49-F238E27FC236}">
                <a16:creationId xmlns:a16="http://schemas.microsoft.com/office/drawing/2014/main" id="{3BE5DB55-FB98-F3B3-90B5-61A9CF01E0E4}"/>
              </a:ext>
            </a:extLst>
          </p:cNvPr>
          <p:cNvPicPr>
            <a:picLocks noChangeAspect="1"/>
          </p:cNvPicPr>
          <p:nvPr/>
        </p:nvPicPr>
        <p:blipFill>
          <a:blip r:embed="rId6"/>
          <a:stretch>
            <a:fillRect/>
          </a:stretch>
        </p:blipFill>
        <p:spPr>
          <a:xfrm>
            <a:off x="380430" y="4434226"/>
            <a:ext cx="2778225" cy="818440"/>
          </a:xfrm>
          <a:prstGeom prst="rect">
            <a:avLst/>
          </a:prstGeom>
        </p:spPr>
      </p:pic>
      <p:pic>
        <p:nvPicPr>
          <p:cNvPr id="10" name="Immagine 9">
            <a:extLst>
              <a:ext uri="{FF2B5EF4-FFF2-40B4-BE49-F238E27FC236}">
                <a16:creationId xmlns:a16="http://schemas.microsoft.com/office/drawing/2014/main" id="{9DDEFC31-6608-C8AD-82B4-A3EFF5ED84E0}"/>
              </a:ext>
            </a:extLst>
          </p:cNvPr>
          <p:cNvPicPr>
            <a:picLocks noChangeAspect="1"/>
          </p:cNvPicPr>
          <p:nvPr/>
        </p:nvPicPr>
        <p:blipFill>
          <a:blip r:embed="rId7"/>
          <a:stretch>
            <a:fillRect/>
          </a:stretch>
        </p:blipFill>
        <p:spPr>
          <a:xfrm>
            <a:off x="287003" y="5591272"/>
            <a:ext cx="950869" cy="880020"/>
          </a:xfrm>
          <a:prstGeom prst="rect">
            <a:avLst/>
          </a:prstGeom>
        </p:spPr>
      </p:pic>
      <p:sp>
        <p:nvSpPr>
          <p:cNvPr id="11" name="CasellaDiTesto 10">
            <a:extLst>
              <a:ext uri="{FF2B5EF4-FFF2-40B4-BE49-F238E27FC236}">
                <a16:creationId xmlns:a16="http://schemas.microsoft.com/office/drawing/2014/main" id="{7DFA91A9-2A6C-DFF1-0DC4-2B884A89238F}"/>
              </a:ext>
            </a:extLst>
          </p:cNvPr>
          <p:cNvSpPr txBox="1"/>
          <p:nvPr/>
        </p:nvSpPr>
        <p:spPr>
          <a:xfrm>
            <a:off x="1333288" y="5591272"/>
            <a:ext cx="6685602" cy="929357"/>
          </a:xfrm>
          <a:prstGeom prst="rect">
            <a:avLst/>
          </a:prstGeom>
          <a:noFill/>
        </p:spPr>
        <p:txBody>
          <a:bodyPr wrap="square">
            <a:spAutoFit/>
          </a:bodyPr>
          <a:lstStyle/>
          <a:p>
            <a:pPr algn="just">
              <a:lnSpc>
                <a:spcPct val="115000"/>
              </a:lnSpc>
              <a:spcBef>
                <a:spcPts val="600"/>
              </a:spcBef>
              <a:spcAft>
                <a:spcPts val="600"/>
              </a:spcAft>
            </a:pPr>
            <a:r>
              <a:rPr lang="it-IT" sz="1200" i="1" dirty="0"/>
              <a:t>25% av </a:t>
            </a:r>
            <a:r>
              <a:rPr lang="it-IT" sz="1200" i="1" dirty="0" err="1"/>
              <a:t>all </a:t>
            </a:r>
            <a:r>
              <a:rPr lang="it-IT" sz="1200" i="1" dirty="0"/>
              <a:t>kompost som </a:t>
            </a:r>
            <a:r>
              <a:rPr lang="it-IT" sz="1200" i="1" dirty="0" err="1"/>
              <a:t>produceras </a:t>
            </a:r>
            <a:r>
              <a:rPr lang="it-IT" sz="1200" i="1" dirty="0"/>
              <a:t>i EU 27, CH, NO och UK </a:t>
            </a:r>
            <a:r>
              <a:rPr lang="it-IT" sz="1200" i="1" dirty="0" err="1"/>
              <a:t>är </a:t>
            </a:r>
            <a:r>
              <a:rPr lang="it-IT" sz="1200" i="1" dirty="0"/>
              <a:t>certifierad enligt </a:t>
            </a:r>
            <a:r>
              <a:rPr lang="it-IT" sz="1200" i="1" dirty="0" err="1"/>
              <a:t>ECN:s kvalitetsförsäkringssystem</a:t>
            </a:r>
            <a:r>
              <a:rPr lang="it-IT" sz="1200" i="1" dirty="0"/>
              <a:t>. </a:t>
            </a:r>
            <a:r>
              <a:rPr lang="en-US" sz="1200" i="1" dirty="0"/>
              <a:t>European Compost Network (ECN) är en europeisk ideell </a:t>
            </a:r>
            <a:r>
              <a:rPr lang="en-US" sz="1200" i="1" dirty="0" err="1"/>
              <a:t>medlemsorganisation som </a:t>
            </a:r>
            <a:r>
              <a:rPr lang="en-US" sz="1200" i="1" dirty="0"/>
              <a:t>främjar hållbara återvinningsmetoder inom kompostering, anaerob nedbrytning och andra biologiska behandlingsprocesser av organiska resurser. </a:t>
            </a:r>
            <a:endParaRPr lang="it-IT" sz="1200" i="1" dirty="0"/>
          </a:p>
        </p:txBody>
      </p:sp>
      <p:pic>
        <p:nvPicPr>
          <p:cNvPr id="14" name="Immagine 13">
            <a:extLst>
              <a:ext uri="{FF2B5EF4-FFF2-40B4-BE49-F238E27FC236}">
                <a16:creationId xmlns:a16="http://schemas.microsoft.com/office/drawing/2014/main" id="{8F1E3E72-4FD2-D814-8660-354B3B070042}"/>
              </a:ext>
            </a:extLst>
          </p:cNvPr>
          <p:cNvPicPr>
            <a:picLocks noChangeAspect="1"/>
          </p:cNvPicPr>
          <p:nvPr/>
        </p:nvPicPr>
        <p:blipFill rotWithShape="1">
          <a:blip r:embed="rId8"/>
          <a:srcRect l="31059" t="20816" r="31916" b="6179"/>
          <a:stretch/>
        </p:blipFill>
        <p:spPr>
          <a:xfrm>
            <a:off x="3390005" y="2729245"/>
            <a:ext cx="1226221" cy="1360044"/>
          </a:xfrm>
          <a:prstGeom prst="rect">
            <a:avLst/>
          </a:prstGeom>
        </p:spPr>
      </p:pic>
      <p:sp>
        <p:nvSpPr>
          <p:cNvPr id="15" name="CasellaDiTesto 14">
            <a:extLst>
              <a:ext uri="{FF2B5EF4-FFF2-40B4-BE49-F238E27FC236}">
                <a16:creationId xmlns:a16="http://schemas.microsoft.com/office/drawing/2014/main" id="{295505EF-751C-53EA-BC63-0A20E127048B}"/>
              </a:ext>
            </a:extLst>
          </p:cNvPr>
          <p:cNvSpPr txBox="1"/>
          <p:nvPr/>
        </p:nvSpPr>
        <p:spPr>
          <a:xfrm>
            <a:off x="4717442" y="2364635"/>
            <a:ext cx="3412768" cy="2213748"/>
          </a:xfrm>
          <a:prstGeom prst="rect">
            <a:avLst/>
          </a:prstGeom>
          <a:noFill/>
        </p:spPr>
        <p:txBody>
          <a:bodyPr wrap="square">
            <a:spAutoFit/>
          </a:bodyPr>
          <a:lstStyle/>
          <a:p>
            <a:pPr>
              <a:lnSpc>
                <a:spcPct val="115000"/>
              </a:lnSpc>
              <a:spcBef>
                <a:spcPts val="600"/>
              </a:spcBef>
              <a:spcAft>
                <a:spcPts val="600"/>
              </a:spcAft>
            </a:pPr>
            <a:r>
              <a:rPr lang="en-US" sz="1400" dirty="0"/>
              <a:t>Stapelns temperatur bör kontrolleras kontinuerligt för att utvärdera processens slutfas (när den inre temperaturen närmar sig den yttre).</a:t>
            </a:r>
          </a:p>
          <a:p>
            <a:pPr>
              <a:lnSpc>
                <a:spcPct val="115000"/>
              </a:lnSpc>
              <a:spcBef>
                <a:spcPts val="600"/>
              </a:spcBef>
              <a:spcAft>
                <a:spcPts val="600"/>
              </a:spcAft>
            </a:pPr>
            <a:r>
              <a:rPr lang="en-US" sz="1400" dirty="0"/>
              <a:t>Komposteringshögens fuktighet bör kontrolleras varje vecka och hållas mellan 40 och 70%.</a:t>
            </a:r>
            <a:endParaRPr lang="it-IT" sz="1400" dirty="0"/>
          </a:p>
        </p:txBody>
      </p:sp>
    </p:spTree>
    <p:extLst>
      <p:ext uri="{BB962C8B-B14F-4D97-AF65-F5344CB8AC3E}">
        <p14:creationId xmlns:p14="http://schemas.microsoft.com/office/powerpoint/2010/main" val="30808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23</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 nedbrytning</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96425"/>
            <a:ext cx="11617994" cy="923330"/>
          </a:xfrm>
          <a:prstGeom prst="rect">
            <a:avLst/>
          </a:prstGeom>
          <a:noFill/>
        </p:spPr>
        <p:txBody>
          <a:bodyPr wrap="square">
            <a:spAutoFit/>
          </a:bodyPr>
          <a:lstStyle/>
          <a:p>
            <a:pPr algn="ctr"/>
            <a:r>
              <a:rPr lang="en-US" dirty="0"/>
              <a:t>Process där mikroorganismer bryter ner organiskt material i frånvaro av </a:t>
            </a:r>
            <a:r>
              <a:rPr lang="en-US" b="1" dirty="0"/>
              <a:t>syre och </a:t>
            </a:r>
            <a:r>
              <a:rPr lang="en-US" dirty="0"/>
              <a:t>producerar biogas (metan och koldioxid) och en näringsrik flytgödsel. Gödsel, matavfall och avloppsvatten placeras i en sluten, syrefri miljö. Den producerade biogasen kan användas för energiändamål och det rötade materialet (rötresten) är ett värdefullt gödningsmedel.</a:t>
            </a:r>
            <a:endParaRPr lang="it-IT" dirty="0"/>
          </a:p>
        </p:txBody>
      </p:sp>
      <p:pic>
        <p:nvPicPr>
          <p:cNvPr id="7" name="Immagine 6">
            <a:extLst>
              <a:ext uri="{FF2B5EF4-FFF2-40B4-BE49-F238E27FC236}">
                <a16:creationId xmlns:a16="http://schemas.microsoft.com/office/drawing/2014/main" id="{F7EF139A-0FC1-9FC9-56F1-5DD14E7E009A}"/>
              </a:ext>
            </a:extLst>
          </p:cNvPr>
          <p:cNvPicPr>
            <a:picLocks noChangeAspect="1"/>
          </p:cNvPicPr>
          <p:nvPr/>
        </p:nvPicPr>
        <p:blipFill>
          <a:blip r:embed="rId2"/>
          <a:stretch>
            <a:fillRect/>
          </a:stretch>
        </p:blipFill>
        <p:spPr>
          <a:xfrm>
            <a:off x="8165990" y="2591844"/>
            <a:ext cx="3607374" cy="3529557"/>
          </a:xfrm>
          <a:prstGeom prst="rect">
            <a:avLst/>
          </a:prstGeom>
        </p:spPr>
      </p:pic>
      <p:sp>
        <p:nvSpPr>
          <p:cNvPr id="8" name="CasellaDiTesto 7">
            <a:extLst>
              <a:ext uri="{FF2B5EF4-FFF2-40B4-BE49-F238E27FC236}">
                <a16:creationId xmlns:a16="http://schemas.microsoft.com/office/drawing/2014/main" id="{E20712E2-BDC9-54BB-0BA1-22CDCD662AEA}"/>
              </a:ext>
            </a:extLst>
          </p:cNvPr>
          <p:cNvSpPr txBox="1"/>
          <p:nvPr/>
        </p:nvSpPr>
        <p:spPr>
          <a:xfrm>
            <a:off x="8876042" y="6094740"/>
            <a:ext cx="2187269" cy="261610"/>
          </a:xfrm>
          <a:prstGeom prst="rect">
            <a:avLst/>
          </a:prstGeom>
          <a:noFill/>
        </p:spPr>
        <p:txBody>
          <a:bodyPr wrap="square">
            <a:spAutoFit/>
          </a:bodyPr>
          <a:lstStyle/>
          <a:p>
            <a:r>
              <a:rPr lang="en-US" sz="1100" i="1" dirty="0"/>
              <a:t>De fyra stegen i AD-processen</a:t>
            </a:r>
            <a:endParaRPr lang="it-IT" sz="1100" i="1" dirty="0"/>
          </a:p>
        </p:txBody>
      </p:sp>
      <p:pic>
        <p:nvPicPr>
          <p:cNvPr id="10" name="Immagine 9">
            <a:extLst>
              <a:ext uri="{FF2B5EF4-FFF2-40B4-BE49-F238E27FC236}">
                <a16:creationId xmlns:a16="http://schemas.microsoft.com/office/drawing/2014/main" id="{B5801762-E101-015B-149C-FFD52E1010EF}"/>
              </a:ext>
            </a:extLst>
          </p:cNvPr>
          <p:cNvPicPr>
            <a:picLocks noChangeAspect="1"/>
          </p:cNvPicPr>
          <p:nvPr/>
        </p:nvPicPr>
        <p:blipFill>
          <a:blip r:embed="rId3"/>
          <a:stretch>
            <a:fillRect/>
          </a:stretch>
        </p:blipFill>
        <p:spPr>
          <a:xfrm>
            <a:off x="517789" y="4430974"/>
            <a:ext cx="3818933" cy="1811146"/>
          </a:xfrm>
          <a:prstGeom prst="rect">
            <a:avLst/>
          </a:prstGeom>
        </p:spPr>
      </p:pic>
      <p:sp>
        <p:nvSpPr>
          <p:cNvPr id="12" name="CasellaDiTesto 11">
            <a:extLst>
              <a:ext uri="{FF2B5EF4-FFF2-40B4-BE49-F238E27FC236}">
                <a16:creationId xmlns:a16="http://schemas.microsoft.com/office/drawing/2014/main" id="{CABE1E94-E18E-BB60-0F69-6B2238FA41C2}"/>
              </a:ext>
            </a:extLst>
          </p:cNvPr>
          <p:cNvSpPr txBox="1"/>
          <p:nvPr/>
        </p:nvSpPr>
        <p:spPr>
          <a:xfrm>
            <a:off x="418635" y="2851987"/>
            <a:ext cx="7706331" cy="1077218"/>
          </a:xfrm>
          <a:prstGeom prst="rect">
            <a:avLst/>
          </a:prstGeom>
          <a:noFill/>
        </p:spPr>
        <p:txBody>
          <a:bodyPr wrap="square">
            <a:spAutoFit/>
          </a:bodyPr>
          <a:lstStyle/>
          <a:p>
            <a:r>
              <a:rPr lang="it-IT" sz="1600" dirty="0"/>
              <a:t>Den </a:t>
            </a:r>
            <a:r>
              <a:rPr lang="it-IT" sz="1600" dirty="0" err="1"/>
              <a:t>biomassa som </a:t>
            </a:r>
            <a:r>
              <a:rPr lang="it-IT" sz="1600" dirty="0"/>
              <a:t>tillförs </a:t>
            </a:r>
            <a:r>
              <a:rPr lang="it-IT" sz="1600" dirty="0" err="1"/>
              <a:t>rötkammaren bryts </a:t>
            </a:r>
            <a:r>
              <a:rPr lang="it-IT" sz="1600" dirty="0"/>
              <a:t>ned </a:t>
            </a:r>
            <a:r>
              <a:rPr lang="it-IT" sz="1600" dirty="0" err="1"/>
              <a:t>till socker</a:t>
            </a:r>
            <a:r>
              <a:rPr lang="it-IT" sz="1600" dirty="0"/>
              <a:t>, aminosyror och </a:t>
            </a:r>
            <a:r>
              <a:rPr lang="it-IT" sz="1600" dirty="0" err="1"/>
              <a:t>fettsyror </a:t>
            </a:r>
            <a:r>
              <a:rPr lang="it-IT" sz="1600" dirty="0"/>
              <a:t>(</a:t>
            </a:r>
            <a:r>
              <a:rPr lang="it-IT" sz="1600" dirty="0" err="1"/>
              <a:t>hydrolys)</a:t>
            </a:r>
            <a:r>
              <a:rPr lang="it-IT" sz="1600" dirty="0"/>
              <a:t>, </a:t>
            </a:r>
            <a:r>
              <a:rPr lang="it-IT" sz="1600" dirty="0" err="1"/>
              <a:t>fermenteras för </a:t>
            </a:r>
            <a:r>
              <a:rPr lang="it-IT" sz="1600" dirty="0"/>
              <a:t>att producera flyktiga fettsyror och </a:t>
            </a:r>
            <a:r>
              <a:rPr lang="it-IT" sz="1600" dirty="0" err="1"/>
              <a:t>alkoholer </a:t>
            </a:r>
            <a:r>
              <a:rPr lang="it-IT" sz="1600" dirty="0"/>
              <a:t>(</a:t>
            </a:r>
            <a:r>
              <a:rPr lang="it-IT" sz="1600" dirty="0" err="1"/>
              <a:t>acidogenes</a:t>
            </a:r>
            <a:r>
              <a:rPr lang="it-IT" sz="1600" dirty="0"/>
              <a:t>) </a:t>
            </a:r>
            <a:r>
              <a:rPr lang="it-IT" sz="1600" dirty="0" err="1"/>
              <a:t>följt </a:t>
            </a:r>
            <a:r>
              <a:rPr lang="it-IT" sz="1600" dirty="0"/>
              <a:t>av </a:t>
            </a:r>
            <a:r>
              <a:rPr lang="it-IT" sz="1600" dirty="0" err="1"/>
              <a:t>omvandling till väte, koldioxid </a:t>
            </a:r>
            <a:r>
              <a:rPr lang="it-IT" sz="1600" dirty="0"/>
              <a:t>och </a:t>
            </a:r>
            <a:r>
              <a:rPr lang="it-IT" sz="1600" dirty="0" err="1"/>
              <a:t>ammoniak</a:t>
            </a:r>
            <a:r>
              <a:rPr lang="it-IT" sz="1600" dirty="0"/>
              <a:t>, och </a:t>
            </a:r>
            <a:r>
              <a:rPr lang="it-IT" sz="1600" dirty="0" err="1"/>
              <a:t>slutligen </a:t>
            </a:r>
            <a:r>
              <a:rPr lang="it-IT" sz="1600" dirty="0"/>
              <a:t>producerar </a:t>
            </a:r>
            <a:r>
              <a:rPr lang="it-IT" sz="1600" dirty="0" err="1"/>
              <a:t>metanogener </a:t>
            </a:r>
            <a:r>
              <a:rPr lang="it-IT" sz="1600" dirty="0"/>
              <a:t>biogas från ättiksyra och </a:t>
            </a:r>
            <a:r>
              <a:rPr lang="it-IT" sz="1600" dirty="0" err="1"/>
              <a:t>väte</a:t>
            </a:r>
            <a:r>
              <a:rPr lang="it-IT" sz="1600" dirty="0"/>
              <a:t>.</a:t>
            </a:r>
          </a:p>
        </p:txBody>
      </p:sp>
      <p:sp>
        <p:nvSpPr>
          <p:cNvPr id="14" name="CasellaDiTesto 13">
            <a:extLst>
              <a:ext uri="{FF2B5EF4-FFF2-40B4-BE49-F238E27FC236}">
                <a16:creationId xmlns:a16="http://schemas.microsoft.com/office/drawing/2014/main" id="{7C3F2008-8476-A367-0D2F-7AEF57B8AA6B}"/>
              </a:ext>
            </a:extLst>
          </p:cNvPr>
          <p:cNvSpPr txBox="1"/>
          <p:nvPr/>
        </p:nvSpPr>
        <p:spPr>
          <a:xfrm>
            <a:off x="4716148" y="4866418"/>
            <a:ext cx="3607374" cy="830997"/>
          </a:xfrm>
          <a:prstGeom prst="rect">
            <a:avLst/>
          </a:prstGeom>
          <a:noFill/>
        </p:spPr>
        <p:txBody>
          <a:bodyPr wrap="square">
            <a:spAutoFit/>
          </a:bodyPr>
          <a:lstStyle/>
          <a:p>
            <a:r>
              <a:rPr lang="it-IT" sz="1600" dirty="0"/>
              <a:t>AD av </a:t>
            </a:r>
            <a:r>
              <a:rPr lang="it-IT" sz="1600" dirty="0" err="1"/>
              <a:t>matavfall </a:t>
            </a:r>
            <a:r>
              <a:rPr lang="it-IT" sz="1600" dirty="0"/>
              <a:t>sker </a:t>
            </a:r>
            <a:r>
              <a:rPr lang="it-IT" sz="1600" dirty="0" err="1"/>
              <a:t>vid två </a:t>
            </a:r>
            <a:r>
              <a:rPr lang="it-IT" sz="1600" dirty="0"/>
              <a:t>optimala temperaturintervall, 35-40°C (</a:t>
            </a:r>
            <a:r>
              <a:rPr lang="it-IT" sz="1600" dirty="0" err="1"/>
              <a:t>mesofil) </a:t>
            </a:r>
            <a:r>
              <a:rPr lang="it-IT" sz="1600" dirty="0"/>
              <a:t>och 55-60°C (</a:t>
            </a:r>
            <a:r>
              <a:rPr lang="it-IT" sz="1600" dirty="0" err="1"/>
              <a:t>termofil)</a:t>
            </a:r>
            <a:endParaRPr lang="it-IT" sz="1600" dirty="0"/>
          </a:p>
        </p:txBody>
      </p:sp>
      <p:pic>
        <p:nvPicPr>
          <p:cNvPr id="15" name="Elemento grafico 14" descr="Dorso della mano con indice che punta verso destra con riempimento a tinta unita">
            <a:extLst>
              <a:ext uri="{FF2B5EF4-FFF2-40B4-BE49-F238E27FC236}">
                <a16:creationId xmlns:a16="http://schemas.microsoft.com/office/drawing/2014/main" id="{427DCC55-B5C3-7D8B-AB80-2127DD333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739882" y="4080689"/>
            <a:ext cx="779953" cy="779953"/>
          </a:xfrm>
          <a:prstGeom prst="rect">
            <a:avLst/>
          </a:prstGeom>
        </p:spPr>
      </p:pic>
    </p:spTree>
    <p:extLst>
      <p:ext uri="{BB962C8B-B14F-4D97-AF65-F5344CB8AC3E}">
        <p14:creationId xmlns:p14="http://schemas.microsoft.com/office/powerpoint/2010/main" val="2757326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24</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 nedbrytning</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96425"/>
            <a:ext cx="11617994" cy="646331"/>
          </a:xfrm>
          <a:prstGeom prst="rect">
            <a:avLst/>
          </a:prstGeom>
          <a:noFill/>
        </p:spPr>
        <p:txBody>
          <a:bodyPr wrap="square">
            <a:spAutoFit/>
          </a:bodyPr>
          <a:lstStyle/>
          <a:p>
            <a:pPr algn="ctr"/>
            <a:r>
              <a:rPr lang="en-US" dirty="0"/>
              <a:t>Baserat på det behandlade matavfallets beståndsdelar och konsistens kan en anaerob rötkammare utformas som</a:t>
            </a:r>
          </a:p>
          <a:p>
            <a:pPr algn="ctr"/>
            <a:r>
              <a:rPr lang="en-US" dirty="0"/>
              <a:t>Ett system med "våt", "torr", "flytande" eller "samrötning".</a:t>
            </a:r>
            <a:endParaRPr lang="it-IT" dirty="0"/>
          </a:p>
        </p:txBody>
      </p:sp>
      <p:pic>
        <p:nvPicPr>
          <p:cNvPr id="8" name="Immagine 7">
            <a:extLst>
              <a:ext uri="{FF2B5EF4-FFF2-40B4-BE49-F238E27FC236}">
                <a16:creationId xmlns:a16="http://schemas.microsoft.com/office/drawing/2014/main" id="{AF7AAED6-5EF0-7885-45AB-A0BAFE6FC16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5325" r="5163"/>
          <a:stretch/>
        </p:blipFill>
        <p:spPr>
          <a:xfrm>
            <a:off x="3475555" y="2461274"/>
            <a:ext cx="5240889" cy="3456439"/>
          </a:xfrm>
          <a:prstGeom prst="rect">
            <a:avLst/>
          </a:prstGeom>
        </p:spPr>
      </p:pic>
      <p:sp>
        <p:nvSpPr>
          <p:cNvPr id="9" name="CasellaDiTesto 8">
            <a:extLst>
              <a:ext uri="{FF2B5EF4-FFF2-40B4-BE49-F238E27FC236}">
                <a16:creationId xmlns:a16="http://schemas.microsoft.com/office/drawing/2014/main" id="{3B385D35-FA52-4DDC-CA7E-4B63187EEDF6}"/>
              </a:ext>
            </a:extLst>
          </p:cNvPr>
          <p:cNvSpPr txBox="1"/>
          <p:nvPr/>
        </p:nvSpPr>
        <p:spPr>
          <a:xfrm>
            <a:off x="191468" y="2237229"/>
            <a:ext cx="3127538" cy="338554"/>
          </a:xfrm>
          <a:prstGeom prst="rect">
            <a:avLst/>
          </a:prstGeom>
          <a:noFill/>
        </p:spPr>
        <p:txBody>
          <a:bodyPr wrap="square">
            <a:spAutoFit/>
          </a:bodyPr>
          <a:lstStyle/>
          <a:p>
            <a:pPr algn="ctr"/>
            <a:r>
              <a:rPr lang="en-US" sz="1600" b="1" dirty="0">
                <a:effectLst/>
              </a:rPr>
              <a:t>VÅTT DIGESTION</a:t>
            </a:r>
          </a:p>
        </p:txBody>
      </p:sp>
      <p:sp>
        <p:nvSpPr>
          <p:cNvPr id="10" name="CasellaDiTesto 9">
            <a:extLst>
              <a:ext uri="{FF2B5EF4-FFF2-40B4-BE49-F238E27FC236}">
                <a16:creationId xmlns:a16="http://schemas.microsoft.com/office/drawing/2014/main" id="{F0787D01-4A6E-022A-0781-DEDED4AE1B47}"/>
              </a:ext>
            </a:extLst>
          </p:cNvPr>
          <p:cNvSpPr txBox="1"/>
          <p:nvPr/>
        </p:nvSpPr>
        <p:spPr>
          <a:xfrm>
            <a:off x="191468" y="2575783"/>
            <a:ext cx="3088543" cy="1815882"/>
          </a:xfrm>
          <a:prstGeom prst="rect">
            <a:avLst/>
          </a:prstGeom>
          <a:noFill/>
        </p:spPr>
        <p:txBody>
          <a:bodyPr wrap="square">
            <a:spAutoFit/>
          </a:bodyPr>
          <a:lstStyle/>
          <a:p>
            <a:pPr algn="ctr"/>
            <a:r>
              <a:rPr lang="en-US" sz="1400" i="1" dirty="0"/>
              <a:t>Lämplig för AD av de flesta typer av matavfall, t.ex. källsorterat matavfall från boende, kommersiellt och industriellt organiskt avfall från stormarknader, livsmedelsbearbetningsanläggningar och livsmedelsföretag. Råmaterialet innehåller normalt mindre än 15% torrsubstans.</a:t>
            </a:r>
            <a:endParaRPr lang="it-IT" sz="1400" i="1" dirty="0"/>
          </a:p>
        </p:txBody>
      </p:sp>
      <p:sp>
        <p:nvSpPr>
          <p:cNvPr id="11" name="CasellaDiTesto 10">
            <a:extLst>
              <a:ext uri="{FF2B5EF4-FFF2-40B4-BE49-F238E27FC236}">
                <a16:creationId xmlns:a16="http://schemas.microsoft.com/office/drawing/2014/main" id="{2A19BAAE-8732-5D5C-257C-F4C6B6E50F2A}"/>
              </a:ext>
            </a:extLst>
          </p:cNvPr>
          <p:cNvSpPr txBox="1"/>
          <p:nvPr/>
        </p:nvSpPr>
        <p:spPr>
          <a:xfrm>
            <a:off x="191469" y="4757610"/>
            <a:ext cx="3088542" cy="338554"/>
          </a:xfrm>
          <a:prstGeom prst="rect">
            <a:avLst/>
          </a:prstGeom>
          <a:noFill/>
        </p:spPr>
        <p:txBody>
          <a:bodyPr wrap="square">
            <a:spAutoFit/>
          </a:bodyPr>
          <a:lstStyle/>
          <a:p>
            <a:pPr algn="ctr"/>
            <a:r>
              <a:rPr lang="en-US" sz="1600" b="1" dirty="0"/>
              <a:t>TORR </a:t>
            </a:r>
            <a:r>
              <a:rPr lang="en-US" sz="1600" b="1" dirty="0">
                <a:effectLst/>
              </a:rPr>
              <a:t>MATSMÄLTNING</a:t>
            </a:r>
          </a:p>
        </p:txBody>
      </p:sp>
      <p:sp>
        <p:nvSpPr>
          <p:cNvPr id="12" name="CasellaDiTesto 11">
            <a:extLst>
              <a:ext uri="{FF2B5EF4-FFF2-40B4-BE49-F238E27FC236}">
                <a16:creationId xmlns:a16="http://schemas.microsoft.com/office/drawing/2014/main" id="{FAC668D8-6C50-5741-CB37-DA8FD588D747}"/>
              </a:ext>
            </a:extLst>
          </p:cNvPr>
          <p:cNvSpPr txBox="1"/>
          <p:nvPr/>
        </p:nvSpPr>
        <p:spPr>
          <a:xfrm>
            <a:off x="191468" y="5096164"/>
            <a:ext cx="3088544" cy="954107"/>
          </a:xfrm>
          <a:prstGeom prst="rect">
            <a:avLst/>
          </a:prstGeom>
          <a:noFill/>
        </p:spPr>
        <p:txBody>
          <a:bodyPr wrap="square">
            <a:spAutoFit/>
          </a:bodyPr>
          <a:lstStyle/>
          <a:p>
            <a:pPr algn="ctr"/>
            <a:r>
              <a:rPr lang="en-US" sz="1400" i="1" dirty="0"/>
              <a:t>Torrötning lämpar sig bäst för organiskt avfall med en högre andel fasta partiklar, t.ex. matavfall som samlas in tillsammans med trädgårdsavfall.</a:t>
            </a:r>
            <a:endParaRPr lang="it-IT" sz="1400" i="1" dirty="0"/>
          </a:p>
        </p:txBody>
      </p:sp>
      <p:sp>
        <p:nvSpPr>
          <p:cNvPr id="15" name="CasellaDiTesto 14">
            <a:extLst>
              <a:ext uri="{FF2B5EF4-FFF2-40B4-BE49-F238E27FC236}">
                <a16:creationId xmlns:a16="http://schemas.microsoft.com/office/drawing/2014/main" id="{8D86AF81-9619-8563-3D3B-62D0C612E108}"/>
              </a:ext>
            </a:extLst>
          </p:cNvPr>
          <p:cNvSpPr txBox="1"/>
          <p:nvPr/>
        </p:nvSpPr>
        <p:spPr>
          <a:xfrm>
            <a:off x="8872992" y="2237229"/>
            <a:ext cx="3127538" cy="338554"/>
          </a:xfrm>
          <a:prstGeom prst="rect">
            <a:avLst/>
          </a:prstGeom>
          <a:noFill/>
        </p:spPr>
        <p:txBody>
          <a:bodyPr wrap="square">
            <a:spAutoFit/>
          </a:bodyPr>
          <a:lstStyle/>
          <a:p>
            <a:pPr algn="ctr"/>
            <a:r>
              <a:rPr lang="en-US" sz="1600" b="1" dirty="0">
                <a:effectLst/>
              </a:rPr>
              <a:t>MATSMÄLTNING AV VÄTSKA</a:t>
            </a:r>
          </a:p>
        </p:txBody>
      </p:sp>
      <p:sp>
        <p:nvSpPr>
          <p:cNvPr id="16" name="CasellaDiTesto 15">
            <a:extLst>
              <a:ext uri="{FF2B5EF4-FFF2-40B4-BE49-F238E27FC236}">
                <a16:creationId xmlns:a16="http://schemas.microsoft.com/office/drawing/2014/main" id="{A722E8A1-76BF-EC9A-6A93-1124075A2450}"/>
              </a:ext>
            </a:extLst>
          </p:cNvPr>
          <p:cNvSpPr txBox="1"/>
          <p:nvPr/>
        </p:nvSpPr>
        <p:spPr>
          <a:xfrm>
            <a:off x="8872993" y="2575783"/>
            <a:ext cx="3127538" cy="1600438"/>
          </a:xfrm>
          <a:prstGeom prst="rect">
            <a:avLst/>
          </a:prstGeom>
          <a:noFill/>
        </p:spPr>
        <p:txBody>
          <a:bodyPr wrap="square">
            <a:spAutoFit/>
          </a:bodyPr>
          <a:lstStyle/>
          <a:p>
            <a:pPr algn="ctr"/>
            <a:r>
              <a:rPr lang="en-US" sz="1400" i="1" dirty="0"/>
              <a:t>Flytande rötning lämpar sig bäst för livsmedels- och dryckesindustrin som genererar stora mängder avloppsvatten med låga halter suspenderade ämnen, t.ex. avloppsvatten från bryggerier, sockerfabriker, dryckesfabriker, stärkelsefabriker, potatisbearbetning och konfektyr.</a:t>
            </a:r>
            <a:endParaRPr lang="it-IT" sz="1400" i="1" dirty="0"/>
          </a:p>
        </p:txBody>
      </p:sp>
      <p:sp>
        <p:nvSpPr>
          <p:cNvPr id="17" name="CasellaDiTesto 16">
            <a:extLst>
              <a:ext uri="{FF2B5EF4-FFF2-40B4-BE49-F238E27FC236}">
                <a16:creationId xmlns:a16="http://schemas.microsoft.com/office/drawing/2014/main" id="{16FDC0D8-02AD-22EC-C53B-B3B22A9651D1}"/>
              </a:ext>
            </a:extLst>
          </p:cNvPr>
          <p:cNvSpPr txBox="1"/>
          <p:nvPr/>
        </p:nvSpPr>
        <p:spPr>
          <a:xfrm>
            <a:off x="8911985" y="4293695"/>
            <a:ext cx="3116101" cy="338554"/>
          </a:xfrm>
          <a:prstGeom prst="rect">
            <a:avLst/>
          </a:prstGeom>
          <a:noFill/>
        </p:spPr>
        <p:txBody>
          <a:bodyPr wrap="square">
            <a:spAutoFit/>
          </a:bodyPr>
          <a:lstStyle/>
          <a:p>
            <a:pPr algn="ctr"/>
            <a:r>
              <a:rPr lang="en-US" sz="1600" b="1" dirty="0">
                <a:effectLst/>
              </a:rPr>
              <a:t>CO-DIGESTION</a:t>
            </a:r>
          </a:p>
        </p:txBody>
      </p:sp>
      <p:sp>
        <p:nvSpPr>
          <p:cNvPr id="18" name="CasellaDiTesto 17">
            <a:extLst>
              <a:ext uri="{FF2B5EF4-FFF2-40B4-BE49-F238E27FC236}">
                <a16:creationId xmlns:a16="http://schemas.microsoft.com/office/drawing/2014/main" id="{C65590C5-34F9-88B7-0133-CD3CE40821E7}"/>
              </a:ext>
            </a:extLst>
          </p:cNvPr>
          <p:cNvSpPr txBox="1"/>
          <p:nvPr/>
        </p:nvSpPr>
        <p:spPr>
          <a:xfrm>
            <a:off x="8911986" y="4632249"/>
            <a:ext cx="3088544" cy="1600438"/>
          </a:xfrm>
          <a:prstGeom prst="rect">
            <a:avLst/>
          </a:prstGeom>
          <a:noFill/>
        </p:spPr>
        <p:txBody>
          <a:bodyPr wrap="square">
            <a:spAutoFit/>
          </a:bodyPr>
          <a:lstStyle/>
          <a:p>
            <a:pPr algn="ctr"/>
            <a:r>
              <a:rPr lang="en-US" sz="1400" i="1" dirty="0"/>
              <a:t>Reningsverk för avloppsvatten</a:t>
            </a:r>
          </a:p>
          <a:p>
            <a:pPr algn="ctr"/>
            <a:r>
              <a:rPr lang="en-US" sz="1400" i="1" dirty="0"/>
              <a:t>eller återvinningsanläggningar som vanligtvis har höga energibehov drar nytta av det höga energivärdet i matavfall medan insamlare av matavfall drar nytta av eventuell överkapacitet i avloppsreningsverken</a:t>
            </a:r>
          </a:p>
        </p:txBody>
      </p:sp>
    </p:spTree>
    <p:extLst>
      <p:ext uri="{BB962C8B-B14F-4D97-AF65-F5344CB8AC3E}">
        <p14:creationId xmlns:p14="http://schemas.microsoft.com/office/powerpoint/2010/main" val="347432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25</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 nedbrytning</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01952"/>
            <a:ext cx="11617994" cy="923330"/>
          </a:xfrm>
          <a:prstGeom prst="rect">
            <a:avLst/>
          </a:prstGeom>
          <a:noFill/>
        </p:spPr>
        <p:txBody>
          <a:bodyPr wrap="square">
            <a:spAutoFit/>
          </a:bodyPr>
          <a:lstStyle/>
          <a:p>
            <a:pPr algn="ctr"/>
            <a:r>
              <a:rPr lang="en-US" dirty="0"/>
              <a:t>Rötresten kan användas hel eller separeras i fasta och flytande delar. De fasta fraktionerna kan bearbetas till kompost och/eller torkas till torkade fasta ämnen för markanvändning. De flytande fraktionerna kan koncentreras till flytande </a:t>
            </a:r>
            <a:r>
              <a:rPr lang="en-US" dirty="0" err="1"/>
              <a:t>gödselmedel </a:t>
            </a:r>
            <a:r>
              <a:rPr lang="en-US" dirty="0"/>
              <a:t>eller delvis behandlas och skickas till ett avloppsreningsverk eller fullständigt behandlas och släppas ut</a:t>
            </a:r>
            <a:endParaRPr lang="it-IT" dirty="0"/>
          </a:p>
        </p:txBody>
      </p:sp>
      <p:pic>
        <p:nvPicPr>
          <p:cNvPr id="7" name="Immagine 6">
            <a:extLst>
              <a:ext uri="{FF2B5EF4-FFF2-40B4-BE49-F238E27FC236}">
                <a16:creationId xmlns:a16="http://schemas.microsoft.com/office/drawing/2014/main" id="{3BBA9898-F1BD-531B-09D8-60707684289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730" t="3827" r="1616" b="2075"/>
          <a:stretch/>
        </p:blipFill>
        <p:spPr>
          <a:xfrm>
            <a:off x="454925" y="2635340"/>
            <a:ext cx="7297003" cy="3282373"/>
          </a:xfrm>
          <a:prstGeom prst="rect">
            <a:avLst/>
          </a:prstGeom>
        </p:spPr>
      </p:pic>
      <p:sp>
        <p:nvSpPr>
          <p:cNvPr id="13" name="CasellaDiTesto 12">
            <a:extLst>
              <a:ext uri="{FF2B5EF4-FFF2-40B4-BE49-F238E27FC236}">
                <a16:creationId xmlns:a16="http://schemas.microsoft.com/office/drawing/2014/main" id="{8C884177-5F58-46FE-69CF-123AF3810FDD}"/>
              </a:ext>
            </a:extLst>
          </p:cNvPr>
          <p:cNvSpPr txBox="1"/>
          <p:nvPr/>
        </p:nvSpPr>
        <p:spPr>
          <a:xfrm>
            <a:off x="136358" y="6123513"/>
            <a:ext cx="4183429" cy="261610"/>
          </a:xfrm>
          <a:prstGeom prst="rect">
            <a:avLst/>
          </a:prstGeom>
          <a:noFill/>
        </p:spPr>
        <p:txBody>
          <a:bodyPr wrap="square">
            <a:spAutoFit/>
          </a:bodyPr>
          <a:lstStyle/>
          <a:p>
            <a:r>
              <a:rPr lang="en-US" sz="1100" i="1" dirty="0"/>
              <a:t>Datakälla: 2018 World Biogas Association.</a:t>
            </a:r>
            <a:endParaRPr lang="it-IT" sz="1100" i="1" dirty="0"/>
          </a:p>
        </p:txBody>
      </p:sp>
      <p:pic>
        <p:nvPicPr>
          <p:cNvPr id="19" name="Immagine 18">
            <a:extLst>
              <a:ext uri="{FF2B5EF4-FFF2-40B4-BE49-F238E27FC236}">
                <a16:creationId xmlns:a16="http://schemas.microsoft.com/office/drawing/2014/main" id="{D1239B94-8477-F264-85CD-1A46DFD565F2}"/>
              </a:ext>
            </a:extLst>
          </p:cNvPr>
          <p:cNvPicPr>
            <a:picLocks noChangeAspect="1"/>
          </p:cNvPicPr>
          <p:nvPr/>
        </p:nvPicPr>
        <p:blipFill rotWithShape="1">
          <a:blip r:embed="rId4"/>
          <a:srcRect b="46302"/>
          <a:stretch/>
        </p:blipFill>
        <p:spPr>
          <a:xfrm>
            <a:off x="7345249" y="2517865"/>
            <a:ext cx="2531514" cy="2803343"/>
          </a:xfrm>
          <a:prstGeom prst="rect">
            <a:avLst/>
          </a:prstGeom>
        </p:spPr>
      </p:pic>
      <p:pic>
        <p:nvPicPr>
          <p:cNvPr id="20" name="Immagine 19">
            <a:extLst>
              <a:ext uri="{FF2B5EF4-FFF2-40B4-BE49-F238E27FC236}">
                <a16:creationId xmlns:a16="http://schemas.microsoft.com/office/drawing/2014/main" id="{7DA79720-974F-8109-029C-83EB0434071D}"/>
              </a:ext>
            </a:extLst>
          </p:cNvPr>
          <p:cNvPicPr>
            <a:picLocks noChangeAspect="1"/>
          </p:cNvPicPr>
          <p:nvPr/>
        </p:nvPicPr>
        <p:blipFill rotWithShape="1">
          <a:blip r:embed="rId4"/>
          <a:srcRect l="3979" t="53958" r="7785"/>
          <a:stretch/>
        </p:blipFill>
        <p:spPr>
          <a:xfrm>
            <a:off x="9779758" y="3587623"/>
            <a:ext cx="2233683" cy="2403682"/>
          </a:xfrm>
          <a:prstGeom prst="rect">
            <a:avLst/>
          </a:prstGeom>
        </p:spPr>
      </p:pic>
    </p:spTree>
    <p:extLst>
      <p:ext uri="{BB962C8B-B14F-4D97-AF65-F5344CB8AC3E}">
        <p14:creationId xmlns:p14="http://schemas.microsoft.com/office/powerpoint/2010/main" val="123580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26</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Sektorn för bearbetning av bioavfall i EU</a:t>
            </a:r>
            <a:endParaRPr lang="it-IT" sz="2400" dirty="0"/>
          </a:p>
        </p:txBody>
      </p:sp>
      <p:pic>
        <p:nvPicPr>
          <p:cNvPr id="8" name="Immagine 7">
            <a:extLst>
              <a:ext uri="{FF2B5EF4-FFF2-40B4-BE49-F238E27FC236}">
                <a16:creationId xmlns:a16="http://schemas.microsoft.com/office/drawing/2014/main" id="{D953B8A0-930C-7C44-243D-CD7EE69FF7E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3764" r="49683"/>
          <a:stretch/>
        </p:blipFill>
        <p:spPr>
          <a:xfrm>
            <a:off x="1102441" y="1681669"/>
            <a:ext cx="4377195" cy="4162126"/>
          </a:xfrm>
          <a:prstGeom prst="rect">
            <a:avLst/>
          </a:prstGeom>
        </p:spPr>
      </p:pic>
      <p:sp>
        <p:nvSpPr>
          <p:cNvPr id="9" name="CasellaDiTesto 8">
            <a:extLst>
              <a:ext uri="{FF2B5EF4-FFF2-40B4-BE49-F238E27FC236}">
                <a16:creationId xmlns:a16="http://schemas.microsoft.com/office/drawing/2014/main" id="{72624BA9-E899-364B-9BF0-75BCD4B6BB37}"/>
              </a:ext>
            </a:extLst>
          </p:cNvPr>
          <p:cNvSpPr txBox="1"/>
          <p:nvPr/>
        </p:nvSpPr>
        <p:spPr>
          <a:xfrm>
            <a:off x="136358" y="6123513"/>
            <a:ext cx="4183429" cy="261610"/>
          </a:xfrm>
          <a:prstGeom prst="rect">
            <a:avLst/>
          </a:prstGeom>
          <a:noFill/>
        </p:spPr>
        <p:txBody>
          <a:bodyPr wrap="square">
            <a:spAutoFit/>
          </a:bodyPr>
          <a:lstStyle/>
          <a:p>
            <a:r>
              <a:rPr lang="en-US" sz="1100" i="1" dirty="0"/>
              <a:t>Datakälla: ECN rapport 2022.</a:t>
            </a:r>
            <a:endParaRPr lang="it-IT" sz="1100" i="1" dirty="0"/>
          </a:p>
        </p:txBody>
      </p:sp>
      <p:pic>
        <p:nvPicPr>
          <p:cNvPr id="10" name="Immagine 9">
            <a:extLst>
              <a:ext uri="{FF2B5EF4-FFF2-40B4-BE49-F238E27FC236}">
                <a16:creationId xmlns:a16="http://schemas.microsoft.com/office/drawing/2014/main" id="{F8FF512A-D8CB-E346-373F-6B3360CA78C1}"/>
              </a:ext>
            </a:extLst>
          </p:cNvPr>
          <p:cNvPicPr>
            <a:picLocks noChangeAspect="1"/>
          </p:cNvPicPr>
          <p:nvPr/>
        </p:nvPicPr>
        <p:blipFill rotWithShape="1">
          <a:blip r:embed="rId4"/>
          <a:srcRect l="49683" r="1677"/>
          <a:stretch/>
        </p:blipFill>
        <p:spPr>
          <a:xfrm>
            <a:off x="7060899" y="1608880"/>
            <a:ext cx="4573324" cy="4162126"/>
          </a:xfrm>
          <a:prstGeom prst="rect">
            <a:avLst/>
          </a:prstGeom>
        </p:spPr>
      </p:pic>
    </p:spTree>
    <p:extLst>
      <p:ext uri="{BB962C8B-B14F-4D97-AF65-F5344CB8AC3E}">
        <p14:creationId xmlns:p14="http://schemas.microsoft.com/office/powerpoint/2010/main" val="1761575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27</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Sektorn för bearbetning av bioavfall i EU</a:t>
            </a:r>
            <a:endParaRPr lang="it-IT" sz="2400" dirty="0"/>
          </a:p>
        </p:txBody>
      </p:sp>
      <p:pic>
        <p:nvPicPr>
          <p:cNvPr id="5" name="Immagine 4">
            <a:extLst>
              <a:ext uri="{FF2B5EF4-FFF2-40B4-BE49-F238E27FC236}">
                <a16:creationId xmlns:a16="http://schemas.microsoft.com/office/drawing/2014/main" id="{53FFC749-108B-D545-5191-6FDB2C4956A8}"/>
              </a:ext>
            </a:extLst>
          </p:cNvPr>
          <p:cNvPicPr>
            <a:picLocks noChangeAspect="1"/>
          </p:cNvPicPr>
          <p:nvPr/>
        </p:nvPicPr>
        <p:blipFill>
          <a:blip r:embed="rId2"/>
          <a:stretch>
            <a:fillRect/>
          </a:stretch>
        </p:blipFill>
        <p:spPr>
          <a:xfrm>
            <a:off x="285301" y="1552793"/>
            <a:ext cx="4497408" cy="1786152"/>
          </a:xfrm>
          <a:prstGeom prst="rect">
            <a:avLst/>
          </a:prstGeom>
        </p:spPr>
      </p:pic>
      <p:sp>
        <p:nvSpPr>
          <p:cNvPr id="9" name="CasellaDiTesto 8">
            <a:extLst>
              <a:ext uri="{FF2B5EF4-FFF2-40B4-BE49-F238E27FC236}">
                <a16:creationId xmlns:a16="http://schemas.microsoft.com/office/drawing/2014/main" id="{885254A4-F136-693E-088E-B4047DF1E30C}"/>
              </a:ext>
            </a:extLst>
          </p:cNvPr>
          <p:cNvSpPr txBox="1"/>
          <p:nvPr/>
        </p:nvSpPr>
        <p:spPr>
          <a:xfrm>
            <a:off x="136358" y="6181715"/>
            <a:ext cx="4183429" cy="261610"/>
          </a:xfrm>
          <a:prstGeom prst="rect">
            <a:avLst/>
          </a:prstGeom>
          <a:noFill/>
        </p:spPr>
        <p:txBody>
          <a:bodyPr wrap="square">
            <a:spAutoFit/>
          </a:bodyPr>
          <a:lstStyle/>
          <a:p>
            <a:r>
              <a:rPr lang="en-US" sz="1100" i="1" dirty="0"/>
              <a:t>Datakälla: ECN rapport 2022.</a:t>
            </a:r>
            <a:endParaRPr lang="it-IT" sz="1100" i="1" dirty="0"/>
          </a:p>
        </p:txBody>
      </p:sp>
      <p:pic>
        <p:nvPicPr>
          <p:cNvPr id="11" name="Immagine 10">
            <a:extLst>
              <a:ext uri="{FF2B5EF4-FFF2-40B4-BE49-F238E27FC236}">
                <a16:creationId xmlns:a16="http://schemas.microsoft.com/office/drawing/2014/main" id="{0F750043-F35A-D470-5A26-8749B5F4A282}"/>
              </a:ext>
            </a:extLst>
          </p:cNvPr>
          <p:cNvPicPr>
            <a:picLocks noChangeAspect="1"/>
          </p:cNvPicPr>
          <p:nvPr/>
        </p:nvPicPr>
        <p:blipFill rotWithShape="1">
          <a:blip r:embed="rId3"/>
          <a:srcRect l="2318" r="2188" b="3122"/>
          <a:stretch/>
        </p:blipFill>
        <p:spPr>
          <a:xfrm>
            <a:off x="6042991" y="1852598"/>
            <a:ext cx="5776244" cy="3904146"/>
          </a:xfrm>
          <a:prstGeom prst="rect">
            <a:avLst/>
          </a:prstGeom>
        </p:spPr>
      </p:pic>
      <p:pic>
        <p:nvPicPr>
          <p:cNvPr id="13" name="Immagine 12">
            <a:extLst>
              <a:ext uri="{FF2B5EF4-FFF2-40B4-BE49-F238E27FC236}">
                <a16:creationId xmlns:a16="http://schemas.microsoft.com/office/drawing/2014/main" id="{18280AA3-B0F5-120D-F280-9430E3B3B2D3}"/>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331808" y="3792772"/>
            <a:ext cx="3280016" cy="2330741"/>
          </a:xfrm>
          <a:prstGeom prst="rect">
            <a:avLst/>
          </a:prstGeom>
        </p:spPr>
      </p:pic>
      <p:sp>
        <p:nvSpPr>
          <p:cNvPr id="14" name="CasellaDiTesto 13">
            <a:extLst>
              <a:ext uri="{FF2B5EF4-FFF2-40B4-BE49-F238E27FC236}">
                <a16:creationId xmlns:a16="http://schemas.microsoft.com/office/drawing/2014/main" id="{E1D5D6DC-B488-0841-5EA1-494C187473B0}"/>
              </a:ext>
            </a:extLst>
          </p:cNvPr>
          <p:cNvSpPr txBox="1"/>
          <p:nvPr/>
        </p:nvSpPr>
        <p:spPr>
          <a:xfrm>
            <a:off x="247677" y="3403089"/>
            <a:ext cx="6196856" cy="325538"/>
          </a:xfrm>
          <a:prstGeom prst="rect">
            <a:avLst/>
          </a:prstGeom>
          <a:noFill/>
        </p:spPr>
        <p:txBody>
          <a:bodyPr wrap="square">
            <a:spAutoFit/>
          </a:bodyPr>
          <a:lstStyle/>
          <a:p>
            <a:pPr algn="just">
              <a:lnSpc>
                <a:spcPct val="115000"/>
              </a:lnSpc>
              <a:spcBef>
                <a:spcPts val="600"/>
              </a:spcBef>
              <a:spcAft>
                <a:spcPts val="600"/>
              </a:spcAft>
            </a:pPr>
            <a:r>
              <a:rPr lang="it-IT" sz="1400" dirty="0" err="1"/>
              <a:t>Beräknat värde </a:t>
            </a:r>
            <a:r>
              <a:rPr lang="it-IT" sz="1400" dirty="0"/>
              <a:t>av kompostförsäljning 2035 med </a:t>
            </a:r>
            <a:r>
              <a:rPr lang="it-IT" sz="1400" dirty="0" err="1"/>
              <a:t>antagande om fördubbling </a:t>
            </a:r>
            <a:r>
              <a:rPr lang="it-IT" sz="1400" dirty="0"/>
              <a:t>av imputråvaror </a:t>
            </a:r>
          </a:p>
        </p:txBody>
      </p:sp>
      <p:sp>
        <p:nvSpPr>
          <p:cNvPr id="15" name="CasellaDiTesto 14">
            <a:extLst>
              <a:ext uri="{FF2B5EF4-FFF2-40B4-BE49-F238E27FC236}">
                <a16:creationId xmlns:a16="http://schemas.microsoft.com/office/drawing/2014/main" id="{0A99B736-9DDD-1D9A-32EF-D7AB8D41B7E1}"/>
              </a:ext>
            </a:extLst>
          </p:cNvPr>
          <p:cNvSpPr txBox="1"/>
          <p:nvPr/>
        </p:nvSpPr>
        <p:spPr>
          <a:xfrm>
            <a:off x="3456773" y="5240873"/>
            <a:ext cx="1894455" cy="504625"/>
          </a:xfrm>
          <a:prstGeom prst="rect">
            <a:avLst/>
          </a:prstGeom>
          <a:noFill/>
        </p:spPr>
        <p:txBody>
          <a:bodyPr wrap="square">
            <a:spAutoFit/>
          </a:bodyPr>
          <a:lstStyle/>
          <a:p>
            <a:pPr algn="just">
              <a:lnSpc>
                <a:spcPct val="115000"/>
              </a:lnSpc>
              <a:spcBef>
                <a:spcPts val="600"/>
              </a:spcBef>
              <a:spcAft>
                <a:spcPts val="600"/>
              </a:spcAft>
            </a:pPr>
            <a:r>
              <a:rPr lang="it-IT" sz="1200" i="1" dirty="0"/>
              <a:t>Pris per </a:t>
            </a:r>
            <a:r>
              <a:rPr lang="it-IT" sz="1200" i="1" dirty="0" err="1"/>
              <a:t>ton </a:t>
            </a:r>
            <a:r>
              <a:rPr lang="it-IT" sz="1200" i="1" dirty="0"/>
              <a:t>kompost i </a:t>
            </a:r>
            <a:r>
              <a:rPr lang="it-IT" sz="1200" i="1" dirty="0" err="1"/>
              <a:t>miljoner euro</a:t>
            </a:r>
            <a:endParaRPr lang="it-IT" sz="1200" i="1" dirty="0"/>
          </a:p>
        </p:txBody>
      </p:sp>
    </p:spTree>
    <p:extLst>
      <p:ext uri="{BB962C8B-B14F-4D97-AF65-F5344CB8AC3E}">
        <p14:creationId xmlns:p14="http://schemas.microsoft.com/office/powerpoint/2010/main" val="106475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28</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Sektorn för bearbetning av bioavfall i EU</a:t>
            </a:r>
            <a:endParaRPr lang="it-IT" sz="2400" dirty="0"/>
          </a:p>
        </p:txBody>
      </p:sp>
      <p:pic>
        <p:nvPicPr>
          <p:cNvPr id="8" name="Immagine 7">
            <a:extLst>
              <a:ext uri="{FF2B5EF4-FFF2-40B4-BE49-F238E27FC236}">
                <a16:creationId xmlns:a16="http://schemas.microsoft.com/office/drawing/2014/main" id="{5607AE82-00BC-B831-9B78-5FDFAC2A3041}"/>
              </a:ext>
            </a:extLst>
          </p:cNvPr>
          <p:cNvPicPr>
            <a:picLocks noChangeAspect="1"/>
          </p:cNvPicPr>
          <p:nvPr/>
        </p:nvPicPr>
        <p:blipFill rotWithShape="1">
          <a:blip r:embed="rId2"/>
          <a:srcRect r="50945" b="27774"/>
          <a:stretch/>
        </p:blipFill>
        <p:spPr>
          <a:xfrm>
            <a:off x="521344" y="2711140"/>
            <a:ext cx="4551588" cy="2843988"/>
          </a:xfrm>
          <a:prstGeom prst="rect">
            <a:avLst/>
          </a:prstGeom>
        </p:spPr>
      </p:pic>
      <p:sp>
        <p:nvSpPr>
          <p:cNvPr id="3" name="CasellaDiTesto 2">
            <a:extLst>
              <a:ext uri="{FF2B5EF4-FFF2-40B4-BE49-F238E27FC236}">
                <a16:creationId xmlns:a16="http://schemas.microsoft.com/office/drawing/2014/main" id="{9364F079-F84E-E4D2-8610-72D78CCF7F58}"/>
              </a:ext>
            </a:extLst>
          </p:cNvPr>
          <p:cNvSpPr txBox="1"/>
          <p:nvPr/>
        </p:nvSpPr>
        <p:spPr>
          <a:xfrm>
            <a:off x="287003" y="1496425"/>
            <a:ext cx="11617994" cy="646331"/>
          </a:xfrm>
          <a:prstGeom prst="rect">
            <a:avLst/>
          </a:prstGeom>
          <a:noFill/>
        </p:spPr>
        <p:txBody>
          <a:bodyPr wrap="square">
            <a:spAutoFit/>
          </a:bodyPr>
          <a:lstStyle/>
          <a:p>
            <a:pPr algn="ctr"/>
            <a:r>
              <a:rPr lang="en-US" dirty="0"/>
              <a:t>Anläggningar för anaerob nedbrytning är mindre arbetsintensiva jämfört med kompostering, vilket återspeglar skillnaderna i teknik och bearbetning </a:t>
            </a:r>
            <a:endParaRPr lang="it-IT" dirty="0"/>
          </a:p>
        </p:txBody>
      </p:sp>
      <p:sp>
        <p:nvSpPr>
          <p:cNvPr id="7" name="CasellaDiTesto 6">
            <a:extLst>
              <a:ext uri="{FF2B5EF4-FFF2-40B4-BE49-F238E27FC236}">
                <a16:creationId xmlns:a16="http://schemas.microsoft.com/office/drawing/2014/main" id="{7C630CCB-C13F-DB0F-666A-66F5F2F5CBE4}"/>
              </a:ext>
            </a:extLst>
          </p:cNvPr>
          <p:cNvSpPr txBox="1"/>
          <p:nvPr/>
        </p:nvSpPr>
        <p:spPr>
          <a:xfrm>
            <a:off x="136358" y="6123513"/>
            <a:ext cx="4183429" cy="261610"/>
          </a:xfrm>
          <a:prstGeom prst="rect">
            <a:avLst/>
          </a:prstGeom>
          <a:noFill/>
        </p:spPr>
        <p:txBody>
          <a:bodyPr wrap="square">
            <a:spAutoFit/>
          </a:bodyPr>
          <a:lstStyle/>
          <a:p>
            <a:r>
              <a:rPr lang="en-US" sz="1100" i="1" dirty="0"/>
              <a:t>Datakälla: ECN rapport 2022.</a:t>
            </a:r>
            <a:endParaRPr lang="it-IT" sz="1100" i="1" dirty="0"/>
          </a:p>
        </p:txBody>
      </p:sp>
      <p:pic>
        <p:nvPicPr>
          <p:cNvPr id="9" name="Immagine 8">
            <a:extLst>
              <a:ext uri="{FF2B5EF4-FFF2-40B4-BE49-F238E27FC236}">
                <a16:creationId xmlns:a16="http://schemas.microsoft.com/office/drawing/2014/main" id="{100123DF-4BB7-1B6C-7338-0DE328BAB922}"/>
              </a:ext>
            </a:extLst>
          </p:cNvPr>
          <p:cNvPicPr>
            <a:picLocks noChangeAspect="1"/>
          </p:cNvPicPr>
          <p:nvPr/>
        </p:nvPicPr>
        <p:blipFill rotWithShape="1">
          <a:blip r:embed="rId2"/>
          <a:srcRect l="48912" b="27774"/>
          <a:stretch/>
        </p:blipFill>
        <p:spPr>
          <a:xfrm>
            <a:off x="6897757" y="2737393"/>
            <a:ext cx="4740302" cy="2843988"/>
          </a:xfrm>
          <a:prstGeom prst="rect">
            <a:avLst/>
          </a:prstGeom>
        </p:spPr>
      </p:pic>
    </p:spTree>
    <p:extLst>
      <p:ext uri="{BB962C8B-B14F-4D97-AF65-F5344CB8AC3E}">
        <p14:creationId xmlns:p14="http://schemas.microsoft.com/office/powerpoint/2010/main" val="3154635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29</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Kolåtervinning och jordförbättring</a:t>
            </a:r>
            <a:endParaRPr lang="it-IT" sz="2400" dirty="0"/>
          </a:p>
        </p:txBody>
      </p:sp>
      <p:sp>
        <p:nvSpPr>
          <p:cNvPr id="3" name="CasellaDiTesto 2">
            <a:extLst>
              <a:ext uri="{FF2B5EF4-FFF2-40B4-BE49-F238E27FC236}">
                <a16:creationId xmlns:a16="http://schemas.microsoft.com/office/drawing/2014/main" id="{9364F079-F84E-E4D2-8610-72D78CCF7F58}"/>
              </a:ext>
            </a:extLst>
          </p:cNvPr>
          <p:cNvSpPr txBox="1"/>
          <p:nvPr/>
        </p:nvSpPr>
        <p:spPr>
          <a:xfrm>
            <a:off x="287003" y="1496425"/>
            <a:ext cx="11617994" cy="646331"/>
          </a:xfrm>
          <a:prstGeom prst="rect">
            <a:avLst/>
          </a:prstGeom>
          <a:noFill/>
        </p:spPr>
        <p:txBody>
          <a:bodyPr wrap="square">
            <a:spAutoFit/>
          </a:bodyPr>
          <a:lstStyle/>
          <a:p>
            <a:pPr algn="ctr"/>
            <a:r>
              <a:rPr lang="en-US" dirty="0"/>
              <a:t>Alla europeiska jordar lider av erosion. 2 % av åkermarken och 16 % av jordbruksmarken med </a:t>
            </a:r>
            <a:r>
              <a:rPr lang="en-US" dirty="0" err="1"/>
              <a:t>måttlig erosion </a:t>
            </a:r>
            <a:r>
              <a:rPr lang="en-US" dirty="0"/>
              <a:t>skulle kunna dra nytta av komposttillförsel på 10 ton/ha</a:t>
            </a:r>
            <a:endParaRPr lang="it-IT" dirty="0"/>
          </a:p>
        </p:txBody>
      </p:sp>
      <p:sp>
        <p:nvSpPr>
          <p:cNvPr id="7" name="CasellaDiTesto 6">
            <a:extLst>
              <a:ext uri="{FF2B5EF4-FFF2-40B4-BE49-F238E27FC236}">
                <a16:creationId xmlns:a16="http://schemas.microsoft.com/office/drawing/2014/main" id="{7C630CCB-C13F-DB0F-666A-66F5F2F5CBE4}"/>
              </a:ext>
            </a:extLst>
          </p:cNvPr>
          <p:cNvSpPr txBox="1"/>
          <p:nvPr/>
        </p:nvSpPr>
        <p:spPr>
          <a:xfrm>
            <a:off x="136358" y="6123513"/>
            <a:ext cx="4183429" cy="261610"/>
          </a:xfrm>
          <a:prstGeom prst="rect">
            <a:avLst/>
          </a:prstGeom>
          <a:noFill/>
        </p:spPr>
        <p:txBody>
          <a:bodyPr wrap="square">
            <a:spAutoFit/>
          </a:bodyPr>
          <a:lstStyle/>
          <a:p>
            <a:r>
              <a:rPr lang="en-US" sz="1100" i="1" dirty="0"/>
              <a:t>Datakälla: ECN rapport 2022.</a:t>
            </a:r>
            <a:endParaRPr lang="it-IT" sz="1100" i="1" dirty="0"/>
          </a:p>
        </p:txBody>
      </p:sp>
      <p:sp>
        <p:nvSpPr>
          <p:cNvPr id="5" name="CasellaDiTesto 4">
            <a:extLst>
              <a:ext uri="{FF2B5EF4-FFF2-40B4-BE49-F238E27FC236}">
                <a16:creationId xmlns:a16="http://schemas.microsoft.com/office/drawing/2014/main" id="{72CA1F2F-67F7-8746-8EEC-9A191101D73D}"/>
              </a:ext>
            </a:extLst>
          </p:cNvPr>
          <p:cNvSpPr txBox="1"/>
          <p:nvPr/>
        </p:nvSpPr>
        <p:spPr>
          <a:xfrm>
            <a:off x="4570286" y="2675368"/>
            <a:ext cx="2778981" cy="925125"/>
          </a:xfrm>
          <a:prstGeom prst="rect">
            <a:avLst/>
          </a:prstGeom>
          <a:noFill/>
        </p:spPr>
        <p:txBody>
          <a:bodyPr wrap="square">
            <a:spAutoFit/>
          </a:bodyPr>
          <a:lstStyle/>
          <a:p>
            <a:pPr algn="just">
              <a:lnSpc>
                <a:spcPct val="115000"/>
              </a:lnSpc>
              <a:spcBef>
                <a:spcPts val="600"/>
              </a:spcBef>
              <a:spcAft>
                <a:spcPts val="600"/>
              </a:spcAft>
            </a:pPr>
            <a:r>
              <a:rPr lang="it-IT" sz="1600" dirty="0" err="1"/>
              <a:t>De flesta europeiska </a:t>
            </a:r>
            <a:r>
              <a:rPr lang="it-IT" sz="1600" dirty="0"/>
              <a:t>länder </a:t>
            </a:r>
            <a:r>
              <a:rPr lang="it-IT" sz="1600" dirty="0" err="1"/>
              <a:t>tillverkar inte tillräckligt med </a:t>
            </a:r>
            <a:r>
              <a:rPr lang="it-IT" sz="1600" dirty="0"/>
              <a:t>kompost för att </a:t>
            </a:r>
            <a:r>
              <a:rPr lang="it-IT" sz="1600" dirty="0" err="1"/>
              <a:t>sprida </a:t>
            </a:r>
            <a:r>
              <a:rPr lang="it-IT" sz="1600" dirty="0"/>
              <a:t>på </a:t>
            </a:r>
            <a:r>
              <a:rPr lang="it-IT" sz="1600" dirty="0" err="1"/>
              <a:t>sina eroderade jordar</a:t>
            </a:r>
            <a:endParaRPr lang="it-IT" sz="1600" dirty="0"/>
          </a:p>
        </p:txBody>
      </p:sp>
      <p:pic>
        <p:nvPicPr>
          <p:cNvPr id="10" name="Elemento grafico 9" descr="Dorso della mano con indice che punta verso destra con riempimento a tinta unita">
            <a:extLst>
              <a:ext uri="{FF2B5EF4-FFF2-40B4-BE49-F238E27FC236}">
                <a16:creationId xmlns:a16="http://schemas.microsoft.com/office/drawing/2014/main" id="{A4676B60-8B0F-5355-0634-CBE67C2BE3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8824" y="2619041"/>
            <a:ext cx="620965" cy="620965"/>
          </a:xfrm>
          <a:prstGeom prst="rect">
            <a:avLst/>
          </a:prstGeom>
        </p:spPr>
      </p:pic>
      <p:pic>
        <p:nvPicPr>
          <p:cNvPr id="12" name="Immagine 11">
            <a:extLst>
              <a:ext uri="{FF2B5EF4-FFF2-40B4-BE49-F238E27FC236}">
                <a16:creationId xmlns:a16="http://schemas.microsoft.com/office/drawing/2014/main" id="{803020A9-774D-C773-57E8-A072053D043E}"/>
              </a:ext>
            </a:extLst>
          </p:cNvPr>
          <p:cNvPicPr>
            <a:picLocks noChangeAspect="1"/>
          </p:cNvPicPr>
          <p:nvPr/>
        </p:nvPicPr>
        <p:blipFill rotWithShape="1">
          <a:blip r:embed="rId4"/>
          <a:srcRect l="3451" t="1810" r="16792"/>
          <a:stretch/>
        </p:blipFill>
        <p:spPr>
          <a:xfrm>
            <a:off x="508884" y="2703100"/>
            <a:ext cx="3279913" cy="3442158"/>
          </a:xfrm>
          <a:prstGeom prst="rect">
            <a:avLst/>
          </a:prstGeom>
        </p:spPr>
      </p:pic>
      <p:sp>
        <p:nvSpPr>
          <p:cNvPr id="13" name="Rettangolo 12">
            <a:extLst>
              <a:ext uri="{FF2B5EF4-FFF2-40B4-BE49-F238E27FC236}">
                <a16:creationId xmlns:a16="http://schemas.microsoft.com/office/drawing/2014/main" id="{69696CB0-2B37-7D79-87FF-2934E3164FC2}"/>
              </a:ext>
            </a:extLst>
          </p:cNvPr>
          <p:cNvSpPr/>
          <p:nvPr/>
        </p:nvSpPr>
        <p:spPr>
          <a:xfrm>
            <a:off x="185624" y="2156740"/>
            <a:ext cx="202758" cy="202758"/>
          </a:xfrm>
          <a:prstGeom prst="rect">
            <a:avLst/>
          </a:prstGeom>
          <a:solidFill>
            <a:srgbClr val="7BC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869B2B9-07E5-D3D4-4F0D-D535D0894B11}"/>
              </a:ext>
            </a:extLst>
          </p:cNvPr>
          <p:cNvSpPr txBox="1"/>
          <p:nvPr/>
        </p:nvSpPr>
        <p:spPr>
          <a:xfrm>
            <a:off x="388381" y="2105525"/>
            <a:ext cx="3480443" cy="716991"/>
          </a:xfrm>
          <a:prstGeom prst="rect">
            <a:avLst/>
          </a:prstGeom>
          <a:noFill/>
        </p:spPr>
        <p:txBody>
          <a:bodyPr wrap="square">
            <a:spAutoFit/>
          </a:bodyPr>
          <a:lstStyle/>
          <a:p>
            <a:pPr algn="just">
              <a:lnSpc>
                <a:spcPct val="115000"/>
              </a:lnSpc>
              <a:spcBef>
                <a:spcPts val="600"/>
              </a:spcBef>
              <a:spcAft>
                <a:spcPts val="600"/>
              </a:spcAft>
            </a:pPr>
            <a:r>
              <a:rPr lang="it-IT" sz="1200" i="1" dirty="0" err="1"/>
              <a:t>Län som för närvarande </a:t>
            </a:r>
            <a:r>
              <a:rPr lang="it-IT" sz="1200" i="1" dirty="0"/>
              <a:t>(2022) producerar mer </a:t>
            </a:r>
            <a:r>
              <a:rPr lang="it-IT" sz="1200" i="1" dirty="0" err="1"/>
              <a:t>än tillräckligt med </a:t>
            </a:r>
            <a:r>
              <a:rPr lang="it-IT" sz="1200" i="1" dirty="0"/>
              <a:t>kompost för att </a:t>
            </a:r>
            <a:r>
              <a:rPr lang="it-IT" sz="1200" i="1" dirty="0" err="1"/>
              <a:t>applicera </a:t>
            </a:r>
            <a:r>
              <a:rPr lang="it-IT" sz="1200" i="1" dirty="0"/>
              <a:t>på alla </a:t>
            </a:r>
            <a:r>
              <a:rPr lang="it-IT" sz="1200" i="1" dirty="0" err="1"/>
              <a:t>sina eroderade jordbruksjordar </a:t>
            </a:r>
            <a:r>
              <a:rPr lang="it-IT" sz="1200" i="1" dirty="0"/>
              <a:t>(10 ton/ha per </a:t>
            </a:r>
            <a:r>
              <a:rPr lang="it-IT" sz="1200" i="1" dirty="0" err="1"/>
              <a:t>år</a:t>
            </a:r>
            <a:r>
              <a:rPr lang="it-IT" sz="1200" i="1" dirty="0"/>
              <a:t>)</a:t>
            </a:r>
          </a:p>
        </p:txBody>
      </p:sp>
      <p:pic>
        <p:nvPicPr>
          <p:cNvPr id="16" name="Immagine 15">
            <a:extLst>
              <a:ext uri="{FF2B5EF4-FFF2-40B4-BE49-F238E27FC236}">
                <a16:creationId xmlns:a16="http://schemas.microsoft.com/office/drawing/2014/main" id="{72DF37B3-62A0-5C35-3454-30618FAB9B3A}"/>
              </a:ext>
            </a:extLst>
          </p:cNvPr>
          <p:cNvPicPr>
            <a:picLocks noChangeAspect="1"/>
          </p:cNvPicPr>
          <p:nvPr/>
        </p:nvPicPr>
        <p:blipFill rotWithShape="1">
          <a:blip r:embed="rId5"/>
          <a:srcRect t="2447" b="1358"/>
          <a:stretch/>
        </p:blipFill>
        <p:spPr>
          <a:xfrm>
            <a:off x="7800230" y="2678130"/>
            <a:ext cx="4035286" cy="3442158"/>
          </a:xfrm>
          <a:prstGeom prst="rect">
            <a:avLst/>
          </a:prstGeom>
        </p:spPr>
      </p:pic>
      <p:sp>
        <p:nvSpPr>
          <p:cNvPr id="17" name="CasellaDiTesto 16">
            <a:extLst>
              <a:ext uri="{FF2B5EF4-FFF2-40B4-BE49-F238E27FC236}">
                <a16:creationId xmlns:a16="http://schemas.microsoft.com/office/drawing/2014/main" id="{6D15E52B-A147-B551-FD84-AF49EAC313A2}"/>
              </a:ext>
            </a:extLst>
          </p:cNvPr>
          <p:cNvSpPr txBox="1"/>
          <p:nvPr/>
        </p:nvSpPr>
        <p:spPr>
          <a:xfrm>
            <a:off x="4244672" y="4670110"/>
            <a:ext cx="2939331" cy="1208279"/>
          </a:xfrm>
          <a:prstGeom prst="rect">
            <a:avLst/>
          </a:prstGeom>
          <a:noFill/>
        </p:spPr>
        <p:txBody>
          <a:bodyPr wrap="square">
            <a:spAutoFit/>
          </a:bodyPr>
          <a:lstStyle/>
          <a:p>
            <a:pPr algn="just">
              <a:lnSpc>
                <a:spcPct val="115000"/>
              </a:lnSpc>
              <a:spcBef>
                <a:spcPts val="600"/>
              </a:spcBef>
              <a:spcAft>
                <a:spcPts val="600"/>
              </a:spcAft>
            </a:pPr>
            <a:r>
              <a:rPr lang="it-IT" sz="1600" dirty="0"/>
              <a:t>Den </a:t>
            </a:r>
            <a:r>
              <a:rPr lang="it-IT" sz="1600" dirty="0" err="1"/>
              <a:t>andel </a:t>
            </a:r>
            <a:r>
              <a:rPr lang="it-IT" sz="1600" dirty="0"/>
              <a:t>av </a:t>
            </a:r>
            <a:r>
              <a:rPr lang="it-IT" sz="1600" dirty="0" err="1"/>
              <a:t>åkermarken som skulle kunna dra </a:t>
            </a:r>
            <a:r>
              <a:rPr lang="it-IT" sz="1600" dirty="0"/>
              <a:t>nytta av kompost som </a:t>
            </a:r>
            <a:r>
              <a:rPr lang="it-IT" sz="1600" dirty="0" err="1"/>
              <a:t>produceras vid den för närvarande uppskattade mängden är mycket </a:t>
            </a:r>
            <a:r>
              <a:rPr lang="it-IT" sz="1600" dirty="0"/>
              <a:t>låg</a:t>
            </a:r>
          </a:p>
        </p:txBody>
      </p:sp>
      <p:pic>
        <p:nvPicPr>
          <p:cNvPr id="18" name="Elemento grafico 17" descr="Dorso della mano con indice che punta verso destra con riempimento a tinta unita">
            <a:extLst>
              <a:ext uri="{FF2B5EF4-FFF2-40B4-BE49-F238E27FC236}">
                <a16:creationId xmlns:a16="http://schemas.microsoft.com/office/drawing/2014/main" id="{C1557416-ABAE-977C-8B35-FD4F6AF8F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236389" y="4609202"/>
            <a:ext cx="620965" cy="620965"/>
          </a:xfrm>
          <a:prstGeom prst="rect">
            <a:avLst/>
          </a:prstGeom>
        </p:spPr>
      </p:pic>
    </p:spTree>
    <p:extLst>
      <p:ext uri="{BB962C8B-B14F-4D97-AF65-F5344CB8AC3E}">
        <p14:creationId xmlns:p14="http://schemas.microsoft.com/office/powerpoint/2010/main" val="182268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0</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
        <p:nvSpPr>
          <p:cNvPr id="5" name="CasellaDiTesto 4">
            <a:extLst>
              <a:ext uri="{FF2B5EF4-FFF2-40B4-BE49-F238E27FC236}">
                <a16:creationId xmlns:a16="http://schemas.microsoft.com/office/drawing/2014/main" id="{4DE9F551-02CD-E049-7125-CFA4865F3F3A}"/>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Inledning</a:t>
            </a:r>
            <a:endParaRPr lang="it-IT" sz="2800" dirty="0"/>
          </a:p>
        </p:txBody>
      </p:sp>
      <p:sp>
        <p:nvSpPr>
          <p:cNvPr id="9" name="CasellaDiTesto 8">
            <a:extLst>
              <a:ext uri="{FF2B5EF4-FFF2-40B4-BE49-F238E27FC236}">
                <a16:creationId xmlns:a16="http://schemas.microsoft.com/office/drawing/2014/main" id="{BD672F2B-5373-143A-FF22-2F8F3D7D9D5A}"/>
              </a:ext>
            </a:extLst>
          </p:cNvPr>
          <p:cNvSpPr txBox="1"/>
          <p:nvPr/>
        </p:nvSpPr>
        <p:spPr>
          <a:xfrm>
            <a:off x="287003" y="1637165"/>
            <a:ext cx="11617994" cy="923330"/>
          </a:xfrm>
          <a:prstGeom prst="rect">
            <a:avLst/>
          </a:prstGeom>
          <a:noFill/>
        </p:spPr>
        <p:txBody>
          <a:bodyPr wrap="square">
            <a:spAutoFit/>
          </a:bodyPr>
          <a:lstStyle/>
          <a:p>
            <a:pPr algn="ctr"/>
            <a:r>
              <a:rPr lang="en-GB" sz="1800" dirty="0">
                <a:effectLst/>
                <a:latin typeface="Calibri" panose="020F0502020204030204" pitchFamily="34" charset="0"/>
                <a:ea typeface="Calibri" panose="020F0502020204030204" pitchFamily="34" charset="0"/>
              </a:rPr>
              <a:t>Återanvändning av organiska restprodukter inom jordbruket är en banbrytande utveckling inom hållbart jordbruk och miljöförvaltning. Det handlar om att återvinna organiskt avfallsmaterial tillbaka till jordbrukssystemet för att öka jordens bördighet, förbättra markstrukturen och främja hållbara jordbruksmetoder. </a:t>
            </a:r>
            <a:endParaRPr lang="it-IT" dirty="0"/>
          </a:p>
        </p:txBody>
      </p:sp>
      <p:sp>
        <p:nvSpPr>
          <p:cNvPr id="11" name="CasellaDiTesto 10">
            <a:extLst>
              <a:ext uri="{FF2B5EF4-FFF2-40B4-BE49-F238E27FC236}">
                <a16:creationId xmlns:a16="http://schemas.microsoft.com/office/drawing/2014/main" id="{23E4B4D2-F861-EC89-2F54-1D4314EAC63D}"/>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FRÄMJANDE AV HÅLLBART JORDBRUK OCH...</a:t>
            </a:r>
            <a:endParaRPr lang="it-IT" sz="2400" b="1" u="sng" dirty="0">
              <a:solidFill>
                <a:srgbClr val="94C020"/>
              </a:solidFill>
            </a:endParaRPr>
          </a:p>
        </p:txBody>
      </p:sp>
      <p:pic>
        <p:nvPicPr>
          <p:cNvPr id="13" name="Immagine 12">
            <a:extLst>
              <a:ext uri="{FF2B5EF4-FFF2-40B4-BE49-F238E27FC236}">
                <a16:creationId xmlns:a16="http://schemas.microsoft.com/office/drawing/2014/main" id="{C56D7E5F-F228-3DC4-9106-A84F5267D7C2}"/>
              </a:ext>
            </a:extLst>
          </p:cNvPr>
          <p:cNvPicPr>
            <a:picLocks noChangeAspect="1"/>
          </p:cNvPicPr>
          <p:nvPr/>
        </p:nvPicPr>
        <p:blipFill rotWithShape="1">
          <a:blip r:embed="rId2"/>
          <a:srcRect b="35253"/>
          <a:stretch/>
        </p:blipFill>
        <p:spPr>
          <a:xfrm>
            <a:off x="2492899" y="3684412"/>
            <a:ext cx="2303690" cy="1609752"/>
          </a:xfrm>
          <a:prstGeom prst="rect">
            <a:avLst/>
          </a:prstGeom>
        </p:spPr>
      </p:pic>
      <p:sp>
        <p:nvSpPr>
          <p:cNvPr id="15" name="CasellaDiTesto 14">
            <a:extLst>
              <a:ext uri="{FF2B5EF4-FFF2-40B4-BE49-F238E27FC236}">
                <a16:creationId xmlns:a16="http://schemas.microsoft.com/office/drawing/2014/main" id="{3A501A57-5C3C-69B7-40EB-B949E16756B2}"/>
              </a:ext>
            </a:extLst>
          </p:cNvPr>
          <p:cNvSpPr txBox="1"/>
          <p:nvPr/>
        </p:nvSpPr>
        <p:spPr>
          <a:xfrm>
            <a:off x="2813742" y="5288418"/>
            <a:ext cx="166200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Markens hälsa </a:t>
            </a:r>
          </a:p>
          <a:p>
            <a:pPr algn="ctr"/>
            <a:r>
              <a:rPr lang="en-GB" sz="1800" b="1" i="1" dirty="0">
                <a:effectLst/>
                <a:latin typeface="Calibri" panose="020F0502020204030204" pitchFamily="34" charset="0"/>
                <a:ea typeface="Calibri" panose="020F0502020204030204" pitchFamily="34" charset="0"/>
              </a:rPr>
              <a:t>och fertilitet</a:t>
            </a:r>
            <a:endParaRPr lang="it-IT" b="1" i="1" dirty="0"/>
          </a:p>
        </p:txBody>
      </p:sp>
      <p:pic>
        <p:nvPicPr>
          <p:cNvPr id="16" name="Immagine 15">
            <a:extLst>
              <a:ext uri="{FF2B5EF4-FFF2-40B4-BE49-F238E27FC236}">
                <a16:creationId xmlns:a16="http://schemas.microsoft.com/office/drawing/2014/main" id="{E1BAE4CA-BFA6-E248-A9D6-780B87CB0D38}"/>
              </a:ext>
            </a:extLst>
          </p:cNvPr>
          <p:cNvPicPr>
            <a:picLocks noChangeAspect="1"/>
          </p:cNvPicPr>
          <p:nvPr/>
        </p:nvPicPr>
        <p:blipFill rotWithShape="1">
          <a:blip r:embed="rId3"/>
          <a:srcRect t="3477" b="3798"/>
          <a:stretch/>
        </p:blipFill>
        <p:spPr>
          <a:xfrm>
            <a:off x="5341487" y="3855552"/>
            <a:ext cx="1673230" cy="1462934"/>
          </a:xfrm>
          <a:prstGeom prst="rect">
            <a:avLst/>
          </a:prstGeom>
        </p:spPr>
      </p:pic>
      <p:sp>
        <p:nvSpPr>
          <p:cNvPr id="17" name="CasellaDiTesto 16">
            <a:extLst>
              <a:ext uri="{FF2B5EF4-FFF2-40B4-BE49-F238E27FC236}">
                <a16:creationId xmlns:a16="http://schemas.microsoft.com/office/drawing/2014/main" id="{17BAC2BA-728B-F971-3C4A-B0BEE670D4AE}"/>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Avfallsminskning och återvinning</a:t>
            </a:r>
            <a:endParaRPr lang="it-IT" b="1" i="1" dirty="0"/>
          </a:p>
        </p:txBody>
      </p:sp>
      <p:pic>
        <p:nvPicPr>
          <p:cNvPr id="18" name="Immagine 17">
            <a:extLst>
              <a:ext uri="{FF2B5EF4-FFF2-40B4-BE49-F238E27FC236}">
                <a16:creationId xmlns:a16="http://schemas.microsoft.com/office/drawing/2014/main" id="{EF8DEFE5-0061-4824-6799-FEB886514CD9}"/>
              </a:ext>
            </a:extLst>
          </p:cNvPr>
          <p:cNvPicPr>
            <a:picLocks noChangeAspect="1"/>
          </p:cNvPicPr>
          <p:nvPr/>
        </p:nvPicPr>
        <p:blipFill rotWithShape="1">
          <a:blip r:embed="rId4"/>
          <a:srcRect t="-3584" b="-1605"/>
          <a:stretch/>
        </p:blipFill>
        <p:spPr>
          <a:xfrm>
            <a:off x="7950968" y="3791114"/>
            <a:ext cx="1427290" cy="1525930"/>
          </a:xfrm>
          <a:prstGeom prst="rect">
            <a:avLst/>
          </a:prstGeom>
        </p:spPr>
      </p:pic>
      <p:sp>
        <p:nvSpPr>
          <p:cNvPr id="19" name="CasellaDiTesto 18">
            <a:extLst>
              <a:ext uri="{FF2B5EF4-FFF2-40B4-BE49-F238E27FC236}">
                <a16:creationId xmlns:a16="http://schemas.microsoft.com/office/drawing/2014/main" id="{53A206AE-3809-D2F6-BAAA-4A0D294055CD}"/>
              </a:ext>
            </a:extLst>
          </p:cNvPr>
          <p:cNvSpPr txBox="1"/>
          <p:nvPr/>
        </p:nvSpPr>
        <p:spPr>
          <a:xfrm>
            <a:off x="7914919" y="5282673"/>
            <a:ext cx="1427290"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Överensstämmelse med lagstiftning</a:t>
            </a:r>
            <a:endParaRPr lang="it-IT" b="1" i="1" dirty="0"/>
          </a:p>
        </p:txBody>
      </p:sp>
      <p:pic>
        <p:nvPicPr>
          <p:cNvPr id="20" name="Immagine 19">
            <a:extLst>
              <a:ext uri="{FF2B5EF4-FFF2-40B4-BE49-F238E27FC236}">
                <a16:creationId xmlns:a16="http://schemas.microsoft.com/office/drawing/2014/main" id="{FA8F3A83-1377-B4DC-F845-65151E440C07}"/>
              </a:ext>
            </a:extLst>
          </p:cNvPr>
          <p:cNvPicPr>
            <a:picLocks noChangeAspect="1"/>
          </p:cNvPicPr>
          <p:nvPr/>
        </p:nvPicPr>
        <p:blipFill>
          <a:blip r:embed="rId5"/>
          <a:srcRect t="1474" b="1474"/>
          <a:stretch/>
        </p:blipFill>
        <p:spPr>
          <a:xfrm>
            <a:off x="310080" y="3975868"/>
            <a:ext cx="2123897" cy="1375149"/>
          </a:xfrm>
          <a:prstGeom prst="rect">
            <a:avLst/>
          </a:prstGeom>
        </p:spPr>
      </p:pic>
      <p:sp>
        <p:nvSpPr>
          <p:cNvPr id="21" name="CasellaDiTesto 20">
            <a:extLst>
              <a:ext uri="{FF2B5EF4-FFF2-40B4-BE49-F238E27FC236}">
                <a16:creationId xmlns:a16="http://schemas.microsoft.com/office/drawing/2014/main" id="{27712166-AC79-D7BD-A94D-58CCAAF4DC3B}"/>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Resurs </a:t>
            </a:r>
          </a:p>
          <a:p>
            <a:pPr algn="ctr"/>
            <a:r>
              <a:rPr lang="en-GB" sz="1800" b="1" i="1" dirty="0">
                <a:effectLst/>
                <a:latin typeface="Calibri" panose="020F0502020204030204" pitchFamily="34" charset="0"/>
                <a:ea typeface="Calibri" panose="020F0502020204030204" pitchFamily="34" charset="0"/>
              </a:rPr>
              <a:t>effektivitet</a:t>
            </a:r>
            <a:endParaRPr lang="it-IT" b="1" i="1" dirty="0"/>
          </a:p>
        </p:txBody>
      </p:sp>
      <p:pic>
        <p:nvPicPr>
          <p:cNvPr id="22" name="Immagine 21">
            <a:extLst>
              <a:ext uri="{FF2B5EF4-FFF2-40B4-BE49-F238E27FC236}">
                <a16:creationId xmlns:a16="http://schemas.microsoft.com/office/drawing/2014/main" id="{E30607CB-16D7-325A-D80E-BBC4D841B481}"/>
              </a:ext>
            </a:extLst>
          </p:cNvPr>
          <p:cNvPicPr>
            <a:picLocks noChangeAspect="1"/>
          </p:cNvPicPr>
          <p:nvPr/>
        </p:nvPicPr>
        <p:blipFill rotWithShape="1">
          <a:blip r:embed="rId6"/>
          <a:srcRect l="-160" t="-2629" r="160" b="-9939"/>
          <a:stretch/>
        </p:blipFill>
        <p:spPr>
          <a:xfrm>
            <a:off x="10182559" y="3791114"/>
            <a:ext cx="1492282" cy="1659554"/>
          </a:xfrm>
          <a:prstGeom prst="rect">
            <a:avLst/>
          </a:prstGeom>
        </p:spPr>
      </p:pic>
      <p:sp>
        <p:nvSpPr>
          <p:cNvPr id="23" name="CasellaDiTesto 22">
            <a:extLst>
              <a:ext uri="{FF2B5EF4-FFF2-40B4-BE49-F238E27FC236}">
                <a16:creationId xmlns:a16="http://schemas.microsoft.com/office/drawing/2014/main" id="{E547E908-8209-D390-1ABB-727F6ED7A1C6}"/>
              </a:ext>
            </a:extLst>
          </p:cNvPr>
          <p:cNvSpPr txBox="1"/>
          <p:nvPr/>
        </p:nvSpPr>
        <p:spPr>
          <a:xfrm>
            <a:off x="10239574" y="5276928"/>
            <a:ext cx="1463341"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Kostnad </a:t>
            </a:r>
          </a:p>
          <a:p>
            <a:pPr algn="ctr"/>
            <a:r>
              <a:rPr lang="en-GB" sz="1800" b="1" i="1" dirty="0">
                <a:effectLst/>
                <a:latin typeface="Calibri" panose="020F0502020204030204" pitchFamily="34" charset="0"/>
                <a:ea typeface="Calibri" panose="020F0502020204030204" pitchFamily="34" charset="0"/>
              </a:rPr>
              <a:t>besparingar</a:t>
            </a:r>
            <a:endParaRPr lang="it-IT" b="1" i="1"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AAAC-F216-B120-D3E8-A590920106D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47DC2A27-9CA4-4E2C-59BF-4A5D4182006C}"/>
              </a:ext>
            </a:extLst>
          </p:cNvPr>
          <p:cNvSpPr>
            <a:spLocks noGrp="1"/>
          </p:cNvSpPr>
          <p:nvPr>
            <p:ph type="sldNum" sz="quarter" idx="12"/>
          </p:nvPr>
        </p:nvSpPr>
        <p:spPr/>
        <p:txBody>
          <a:bodyPr/>
          <a:lstStyle/>
          <a:p>
            <a:fld id="{519954A3-9DFD-4C44-94BA-B95130A3BA1C}" type="slidenum">
              <a:rPr lang="en-US" smtClean="0"/>
              <a:t>30</a:t>
            </a:fld>
            <a:endParaRPr lang="en-US" dirty="0"/>
          </a:p>
        </p:txBody>
      </p:sp>
      <p:sp>
        <p:nvSpPr>
          <p:cNvPr id="2" name="Segnaposto piè di pagina 1">
            <a:extLst>
              <a:ext uri="{FF2B5EF4-FFF2-40B4-BE49-F238E27FC236}">
                <a16:creationId xmlns:a16="http://schemas.microsoft.com/office/drawing/2014/main" id="{B3F92055-AE9B-7E95-839E-0EA7180B112E}"/>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97F3987A-6DD4-F837-1A87-A86795496F3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Kostnad/nytta - från avfall till möjlighet</a:t>
            </a:r>
            <a:endParaRPr lang="it-IT" sz="2800" dirty="0"/>
          </a:p>
        </p:txBody>
      </p:sp>
      <p:sp>
        <p:nvSpPr>
          <p:cNvPr id="4" name="CasellaDiTesto 3">
            <a:extLst>
              <a:ext uri="{FF2B5EF4-FFF2-40B4-BE49-F238E27FC236}">
                <a16:creationId xmlns:a16="http://schemas.microsoft.com/office/drawing/2014/main" id="{8EEECFDF-F1C0-421C-57BD-9F33B7E04AB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Kostnaderna och fördelarna med återanvändning av organiskt avfall kan variera beroende på faktorer som typen av avfall, den valda återanvändningsmetoden, lokala bestämmelser och de specifika målen för återanvändningsprogrammet</a:t>
            </a:r>
            <a:endParaRPr lang="it-IT" dirty="0"/>
          </a:p>
        </p:txBody>
      </p:sp>
      <p:sp>
        <p:nvSpPr>
          <p:cNvPr id="5" name="Rettangolo 4">
            <a:extLst>
              <a:ext uri="{FF2B5EF4-FFF2-40B4-BE49-F238E27FC236}">
                <a16:creationId xmlns:a16="http://schemas.microsoft.com/office/drawing/2014/main" id="{4EC30746-590D-EABB-ECEB-CCEDA405FCCB}"/>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5</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
        <p:nvSpPr>
          <p:cNvPr id="9" name="CasellaDiTesto 8">
            <a:extLst>
              <a:ext uri="{FF2B5EF4-FFF2-40B4-BE49-F238E27FC236}">
                <a16:creationId xmlns:a16="http://schemas.microsoft.com/office/drawing/2014/main" id="{022EFB78-1CF2-1B7A-DB13-D3635152771C}"/>
              </a:ext>
            </a:extLst>
          </p:cNvPr>
          <p:cNvSpPr txBox="1"/>
          <p:nvPr/>
        </p:nvSpPr>
        <p:spPr>
          <a:xfrm>
            <a:off x="287003" y="2333897"/>
            <a:ext cx="5028412" cy="433965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KOSTNADER</a:t>
            </a:r>
            <a:endParaRPr lang="en-US" b="1" dirty="0">
              <a:solidFill>
                <a:srgbClr val="93C01F"/>
              </a:solidFill>
              <a:latin typeface="Calibri" panose="020F0502020204030204" pitchFamily="34" charset="0"/>
              <a:ea typeface="Calibri" panose="020F0502020204030204" pitchFamily="34" charset="0"/>
            </a:endParaRPr>
          </a:p>
          <a:p>
            <a:pPr algn="ctr"/>
            <a:endParaRPr lang="en-GB" sz="800"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Investeringar i infrastruktur</a:t>
            </a:r>
          </a:p>
          <a:p>
            <a:pPr algn="ctr"/>
            <a:r>
              <a:rPr lang="en-US" sz="1600" i="1" dirty="0">
                <a:effectLst/>
                <a:latin typeface="Calibri" panose="020F0502020204030204" pitchFamily="34" charset="0"/>
                <a:ea typeface="Calibri" panose="020F0502020204030204" pitchFamily="34" charset="0"/>
              </a:rPr>
              <a:t>Etablering av anläggningar. Initialinvesteringar i infrastruktur, utrustning och teknik.</a:t>
            </a:r>
            <a:endParaRPr lang="en-GB" sz="1600" i="1" dirty="0">
              <a:effectLst/>
              <a:latin typeface="Calibri" panose="020F0502020204030204" pitchFamily="34" charset="0"/>
              <a:ea typeface="Calibri" panose="020F0502020204030204" pitchFamily="34" charset="0"/>
            </a:endParaRPr>
          </a:p>
          <a:p>
            <a:pPr algn="ctr"/>
            <a:endParaRPr lang="en-GB" sz="1600" b="1"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Kostnader för transporter</a:t>
            </a:r>
          </a:p>
          <a:p>
            <a:pPr algn="ctr"/>
            <a:r>
              <a:rPr lang="en-US" sz="1600" i="1" dirty="0">
                <a:latin typeface="Calibri" panose="020F0502020204030204" pitchFamily="34" charset="0"/>
                <a:ea typeface="Calibri" panose="020F0502020204030204" pitchFamily="34" charset="0"/>
              </a:rPr>
              <a:t>Kostnader för fordon, bränsle och </a:t>
            </a:r>
            <a:r>
              <a:rPr lang="en-US" sz="1600" i="1" dirty="0" err="1">
                <a:latin typeface="Calibri" panose="020F0502020204030204" pitchFamily="34" charset="0"/>
                <a:ea typeface="Calibri" panose="020F0502020204030204" pitchFamily="34" charset="0"/>
              </a:rPr>
              <a:t>arbetskraft.</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Operativa kostnader </a:t>
            </a:r>
          </a:p>
          <a:p>
            <a:pPr algn="ctr"/>
            <a:r>
              <a:rPr lang="en-GB" sz="1600" i="1" dirty="0">
                <a:latin typeface="Calibri" panose="020F0502020204030204" pitchFamily="34" charset="0"/>
                <a:ea typeface="Calibri" panose="020F0502020204030204" pitchFamily="34" charset="0"/>
              </a:rPr>
              <a:t>arbetskraft, energi, underhåll och övervakning</a:t>
            </a:r>
          </a:p>
          <a:p>
            <a:pPr algn="ctr"/>
            <a:endParaRPr lang="en-GB" sz="1600" b="1" i="1" dirty="0">
              <a:effectLst/>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Regulatorisk efterlevnad</a:t>
            </a:r>
          </a:p>
          <a:p>
            <a:pPr algn="ctr"/>
            <a:r>
              <a:rPr lang="en-US" sz="1600" i="1" dirty="0"/>
              <a:t>Att uppfylla miljöbestämmelser och miljöstandarder kan kräva ytterligare investeringar i övervakning</a:t>
            </a:r>
          </a:p>
          <a:p>
            <a:pPr algn="ctr"/>
            <a:endParaRPr lang="it-IT" sz="1600" i="1" dirty="0"/>
          </a:p>
          <a:p>
            <a:pPr algn="ctr"/>
            <a:r>
              <a:rPr lang="en-GB" sz="1600" b="1" dirty="0">
                <a:latin typeface="Calibri" panose="020F0502020204030204" pitchFamily="34" charset="0"/>
                <a:ea typeface="Calibri" panose="020F0502020204030204" pitchFamily="34" charset="0"/>
              </a:rPr>
              <a:t>Utmaningar på marknaden</a:t>
            </a:r>
            <a:endParaRPr lang="it-IT" sz="1600" b="1" dirty="0">
              <a:latin typeface="Calibri" panose="020F0502020204030204" pitchFamily="34" charset="0"/>
              <a:ea typeface="Calibri" panose="020F0502020204030204" pitchFamily="34" charset="0"/>
            </a:endParaRPr>
          </a:p>
        </p:txBody>
      </p:sp>
      <p:sp>
        <p:nvSpPr>
          <p:cNvPr id="10" name="CasellaDiTesto 9">
            <a:extLst>
              <a:ext uri="{FF2B5EF4-FFF2-40B4-BE49-F238E27FC236}">
                <a16:creationId xmlns:a16="http://schemas.microsoft.com/office/drawing/2014/main" id="{D339AA67-29D5-6252-0E35-C60589CDDBA4}"/>
              </a:ext>
            </a:extLst>
          </p:cNvPr>
          <p:cNvSpPr txBox="1"/>
          <p:nvPr/>
        </p:nvSpPr>
        <p:spPr>
          <a:xfrm>
            <a:off x="6876585" y="2432060"/>
            <a:ext cx="5028412" cy="393954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FÖRDELAR</a:t>
            </a:r>
          </a:p>
          <a:p>
            <a:endParaRPr lang="en-GB" sz="800"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Minskade kostnader för avfallshantering</a:t>
            </a:r>
          </a:p>
          <a:p>
            <a:pPr algn="ctr"/>
            <a:r>
              <a:rPr lang="en-US" sz="1600" i="1" dirty="0">
                <a:effectLst/>
                <a:latin typeface="Calibri" panose="020F0502020204030204" pitchFamily="34" charset="0"/>
                <a:ea typeface="Calibri" panose="020F0502020204030204" pitchFamily="34" charset="0"/>
              </a:rPr>
              <a:t>minskning av avfallsavgifter för deponering</a:t>
            </a:r>
          </a:p>
          <a:p>
            <a:pPr algn="ctr"/>
            <a:endParaRPr lang="en-GB" sz="1600" b="1" i="1"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Jordförbättring och bördighet</a:t>
            </a:r>
          </a:p>
          <a:p>
            <a:pPr algn="ctr"/>
            <a:r>
              <a:rPr lang="en-US" sz="1600" i="1" dirty="0">
                <a:latin typeface="Calibri" panose="020F0502020204030204" pitchFamily="34" charset="0"/>
                <a:ea typeface="Calibri" panose="020F0502020204030204" pitchFamily="34" charset="0"/>
              </a:rPr>
              <a:t>Kostnader för fordon, bränsle och </a:t>
            </a:r>
            <a:r>
              <a:rPr lang="en-US" sz="1600" i="1" dirty="0" err="1">
                <a:latin typeface="Calibri" panose="020F0502020204030204" pitchFamily="34" charset="0"/>
                <a:ea typeface="Calibri" panose="020F0502020204030204" pitchFamily="34" charset="0"/>
              </a:rPr>
              <a:t>arbetskraft.</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Energiproduktion</a:t>
            </a:r>
          </a:p>
          <a:p>
            <a:pPr algn="ctr"/>
            <a:r>
              <a:rPr lang="en-GB" sz="1600" i="1" dirty="0">
                <a:latin typeface="Calibri" panose="020F0502020204030204" pitchFamily="34" charset="0"/>
                <a:ea typeface="Calibri" panose="020F0502020204030204" pitchFamily="34" charset="0"/>
              </a:rPr>
              <a:t>Biogas för energiproduktion är ett exempel</a:t>
            </a:r>
          </a:p>
          <a:p>
            <a:pPr algn="ctr"/>
            <a:endParaRPr lang="en-GB" sz="1600" i="1" dirty="0">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Ekonomiska möjligheter</a:t>
            </a:r>
          </a:p>
          <a:p>
            <a:pPr algn="ctr"/>
            <a:r>
              <a:rPr lang="en-GB" sz="1600" i="1" dirty="0">
                <a:latin typeface="Calibri" panose="020F0502020204030204" pitchFamily="34" charset="0"/>
                <a:ea typeface="Calibri" panose="020F0502020204030204" pitchFamily="34" charset="0"/>
              </a:rPr>
              <a:t>Till exempel skapande av arbetstillfällen i återvinningsanläggningar, produktion av kompost eller bioenergi</a:t>
            </a:r>
          </a:p>
          <a:p>
            <a:pPr algn="ctr"/>
            <a:endParaRPr lang="it-IT"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Minskning av växthusgaser</a:t>
            </a:r>
            <a:endParaRPr lang="it-IT" sz="1600" b="1" dirty="0">
              <a:latin typeface="Calibri" panose="020F0502020204030204" pitchFamily="34" charset="0"/>
              <a:ea typeface="Calibri" panose="020F0502020204030204" pitchFamily="34" charset="0"/>
            </a:endParaRPr>
          </a:p>
        </p:txBody>
      </p:sp>
      <p:pic>
        <p:nvPicPr>
          <p:cNvPr id="12" name="Immagine 11">
            <a:extLst>
              <a:ext uri="{FF2B5EF4-FFF2-40B4-BE49-F238E27FC236}">
                <a16:creationId xmlns:a16="http://schemas.microsoft.com/office/drawing/2014/main" id="{E333A8C5-2B72-B7C6-F66E-887CC1F01444}"/>
              </a:ext>
            </a:extLst>
          </p:cNvPr>
          <p:cNvPicPr>
            <a:picLocks noChangeAspect="1"/>
          </p:cNvPicPr>
          <p:nvPr/>
        </p:nvPicPr>
        <p:blipFill>
          <a:blip r:embed="rId2"/>
          <a:stretch>
            <a:fillRect/>
          </a:stretch>
        </p:blipFill>
        <p:spPr>
          <a:xfrm>
            <a:off x="5443197" y="2110853"/>
            <a:ext cx="1522988" cy="4182173"/>
          </a:xfrm>
          <a:prstGeom prst="rect">
            <a:avLst/>
          </a:prstGeom>
        </p:spPr>
      </p:pic>
    </p:spTree>
    <p:extLst>
      <p:ext uri="{BB962C8B-B14F-4D97-AF65-F5344CB8AC3E}">
        <p14:creationId xmlns:p14="http://schemas.microsoft.com/office/powerpoint/2010/main" val="231357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31</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Fördelar och nackdelar</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översikt över fördelar och nackdelar med de olika strategierna för hantering av organiskt avfall</a:t>
            </a:r>
            <a:endParaRPr lang="it-IT" dirty="0"/>
          </a:p>
        </p:txBody>
      </p:sp>
      <p:graphicFrame>
        <p:nvGraphicFramePr>
          <p:cNvPr id="7" name="Diagramma 6">
            <a:extLst>
              <a:ext uri="{FF2B5EF4-FFF2-40B4-BE49-F238E27FC236}">
                <a16:creationId xmlns:a16="http://schemas.microsoft.com/office/drawing/2014/main" id="{8013C40F-6F4E-FE98-BFFE-170F189032DC}"/>
              </a:ext>
            </a:extLst>
          </p:cNvPr>
          <p:cNvGraphicFramePr/>
          <p:nvPr>
            <p:extLst>
              <p:ext uri="{D42A27DB-BD31-4B8C-83A1-F6EECF244321}">
                <p14:modId xmlns:p14="http://schemas.microsoft.com/office/powerpoint/2010/main" val="3235813194"/>
              </p:ext>
            </p:extLst>
          </p:nvPr>
        </p:nvGraphicFramePr>
        <p:xfrm>
          <a:off x="567141" y="2697708"/>
          <a:ext cx="4896512" cy="281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a 7">
            <a:extLst>
              <a:ext uri="{FF2B5EF4-FFF2-40B4-BE49-F238E27FC236}">
                <a16:creationId xmlns:a16="http://schemas.microsoft.com/office/drawing/2014/main" id="{8292E20B-9DE0-D2C5-F03B-D89432A01C03}"/>
              </a:ext>
            </a:extLst>
          </p:cNvPr>
          <p:cNvGraphicFramePr/>
          <p:nvPr>
            <p:extLst>
              <p:ext uri="{D42A27DB-BD31-4B8C-83A1-F6EECF244321}">
                <p14:modId xmlns:p14="http://schemas.microsoft.com/office/powerpoint/2010/main" val="95153265"/>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magine 10">
            <a:extLst>
              <a:ext uri="{FF2B5EF4-FFF2-40B4-BE49-F238E27FC236}">
                <a16:creationId xmlns:a16="http://schemas.microsoft.com/office/drawing/2014/main" id="{6C31C3B4-D308-D097-192E-0CB512975F67}"/>
              </a:ext>
            </a:extLst>
          </p:cNvPr>
          <p:cNvPicPr>
            <a:picLocks noChangeAspect="1"/>
          </p:cNvPicPr>
          <p:nvPr/>
        </p:nvPicPr>
        <p:blipFill>
          <a:blip r:embed="rId12"/>
          <a:stretch>
            <a:fillRect/>
          </a:stretch>
        </p:blipFill>
        <p:spPr>
          <a:xfrm>
            <a:off x="477672" y="3702398"/>
            <a:ext cx="1146412" cy="1146412"/>
          </a:xfrm>
          <a:prstGeom prst="rect">
            <a:avLst/>
          </a:prstGeom>
        </p:spPr>
      </p:pic>
      <p:pic>
        <p:nvPicPr>
          <p:cNvPr id="12" name="Immagine 11">
            <a:extLst>
              <a:ext uri="{FF2B5EF4-FFF2-40B4-BE49-F238E27FC236}">
                <a16:creationId xmlns:a16="http://schemas.microsoft.com/office/drawing/2014/main" id="{994B9B90-CC57-58DE-C730-AD876B95263A}"/>
              </a:ext>
            </a:extLst>
          </p:cNvPr>
          <p:cNvPicPr>
            <a:picLocks noChangeAspect="1"/>
          </p:cNvPicPr>
          <p:nvPr/>
        </p:nvPicPr>
        <p:blipFill>
          <a:blip r:embed="rId13"/>
          <a:stretch>
            <a:fillRect/>
          </a:stretch>
        </p:blipFill>
        <p:spPr>
          <a:xfrm>
            <a:off x="6469845" y="3624713"/>
            <a:ext cx="1201128" cy="1301781"/>
          </a:xfrm>
          <a:prstGeom prst="rect">
            <a:avLst/>
          </a:prstGeom>
        </p:spPr>
      </p:pic>
    </p:spTree>
    <p:extLst>
      <p:ext uri="{BB962C8B-B14F-4D97-AF65-F5344CB8AC3E}">
        <p14:creationId xmlns:p14="http://schemas.microsoft.com/office/powerpoint/2010/main" val="266367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32</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Fördelar och nackdelar</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Översikt över fördelar och nackdelar med de viktigaste strategierna för hantering av organiskt avfall.</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3016474158"/>
              </p:ext>
            </p:extLst>
          </p:nvPr>
        </p:nvGraphicFramePr>
        <p:xfrm>
          <a:off x="567141" y="2697708"/>
          <a:ext cx="5368878" cy="2916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1263729738"/>
              </p:ext>
            </p:extLst>
          </p:nvPr>
        </p:nvGraphicFramePr>
        <p:xfrm>
          <a:off x="6451600" y="2697707"/>
          <a:ext cx="5312770" cy="30252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Immagine 11">
            <a:extLst>
              <a:ext uri="{FF2B5EF4-FFF2-40B4-BE49-F238E27FC236}">
                <a16:creationId xmlns:a16="http://schemas.microsoft.com/office/drawing/2014/main" id="{0A8F4EF1-6FCE-808D-6328-9CCE5BD6EF05}"/>
              </a:ext>
            </a:extLst>
          </p:cNvPr>
          <p:cNvPicPr>
            <a:picLocks noChangeAspect="1"/>
          </p:cNvPicPr>
          <p:nvPr/>
        </p:nvPicPr>
        <p:blipFill>
          <a:blip r:embed="rId12"/>
          <a:stretch>
            <a:fillRect/>
          </a:stretch>
        </p:blipFill>
        <p:spPr>
          <a:xfrm>
            <a:off x="744562" y="3773358"/>
            <a:ext cx="1087315" cy="1401952"/>
          </a:xfrm>
          <a:prstGeom prst="rect">
            <a:avLst/>
          </a:prstGeom>
        </p:spPr>
      </p:pic>
      <p:pic>
        <p:nvPicPr>
          <p:cNvPr id="13" name="Immagine 12">
            <a:extLst>
              <a:ext uri="{FF2B5EF4-FFF2-40B4-BE49-F238E27FC236}">
                <a16:creationId xmlns:a16="http://schemas.microsoft.com/office/drawing/2014/main" id="{6266734B-295E-EC9B-5404-B1029FD7B25E}"/>
              </a:ext>
            </a:extLst>
          </p:cNvPr>
          <p:cNvPicPr>
            <a:picLocks noChangeAspect="1"/>
          </p:cNvPicPr>
          <p:nvPr/>
        </p:nvPicPr>
        <p:blipFill>
          <a:blip r:embed="rId13"/>
          <a:stretch>
            <a:fillRect/>
          </a:stretch>
        </p:blipFill>
        <p:spPr>
          <a:xfrm>
            <a:off x="6346116" y="3519893"/>
            <a:ext cx="1510445" cy="1510445"/>
          </a:xfrm>
          <a:prstGeom prst="rect">
            <a:avLst/>
          </a:prstGeom>
        </p:spPr>
      </p:pic>
    </p:spTree>
    <p:extLst>
      <p:ext uri="{BB962C8B-B14F-4D97-AF65-F5344CB8AC3E}">
        <p14:creationId xmlns:p14="http://schemas.microsoft.com/office/powerpoint/2010/main" val="3011619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33</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Fördelar och nackdelar</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Översikt över fördelar och nackdelar med de viktigaste strategierna för hantering av organiskt avfall.</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1173997035"/>
              </p:ext>
            </p:extLst>
          </p:nvPr>
        </p:nvGraphicFramePr>
        <p:xfrm>
          <a:off x="567141" y="2697708"/>
          <a:ext cx="4896512" cy="281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1145710571"/>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Immagine 12">
            <a:extLst>
              <a:ext uri="{FF2B5EF4-FFF2-40B4-BE49-F238E27FC236}">
                <a16:creationId xmlns:a16="http://schemas.microsoft.com/office/drawing/2014/main" id="{A4B55E00-7328-2C19-A7A1-14778E92858A}"/>
              </a:ext>
            </a:extLst>
          </p:cNvPr>
          <p:cNvPicPr>
            <a:picLocks noChangeAspect="1"/>
          </p:cNvPicPr>
          <p:nvPr/>
        </p:nvPicPr>
        <p:blipFill>
          <a:blip r:embed="rId12"/>
          <a:stretch>
            <a:fillRect/>
          </a:stretch>
        </p:blipFill>
        <p:spPr>
          <a:xfrm>
            <a:off x="287003" y="3588263"/>
            <a:ext cx="1525349" cy="1525349"/>
          </a:xfrm>
          <a:prstGeom prst="rect">
            <a:avLst/>
          </a:prstGeom>
        </p:spPr>
      </p:pic>
      <p:pic>
        <p:nvPicPr>
          <p:cNvPr id="15" name="Immagine 14">
            <a:extLst>
              <a:ext uri="{FF2B5EF4-FFF2-40B4-BE49-F238E27FC236}">
                <a16:creationId xmlns:a16="http://schemas.microsoft.com/office/drawing/2014/main" id="{9F4A8350-3132-603F-5B76-9DBC718DCDB3}"/>
              </a:ext>
            </a:extLst>
          </p:cNvPr>
          <p:cNvPicPr>
            <a:picLocks noChangeAspect="1"/>
          </p:cNvPicPr>
          <p:nvPr/>
        </p:nvPicPr>
        <p:blipFill>
          <a:blip r:embed="rId13"/>
          <a:stretch>
            <a:fillRect/>
          </a:stretch>
        </p:blipFill>
        <p:spPr>
          <a:xfrm>
            <a:off x="6349340" y="3717947"/>
            <a:ext cx="1434433" cy="1395665"/>
          </a:xfrm>
          <a:prstGeom prst="rect">
            <a:avLst/>
          </a:prstGeom>
        </p:spPr>
      </p:pic>
    </p:spTree>
    <p:extLst>
      <p:ext uri="{BB962C8B-B14F-4D97-AF65-F5344CB8AC3E}">
        <p14:creationId xmlns:p14="http://schemas.microsoft.com/office/powerpoint/2010/main" val="117565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CDB2-B131-B091-7F2D-28A06D6439E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BD65731-201D-888B-E624-234D5F04052F}"/>
              </a:ext>
            </a:extLst>
          </p:cNvPr>
          <p:cNvSpPr>
            <a:spLocks noGrp="1"/>
          </p:cNvSpPr>
          <p:nvPr>
            <p:ph type="sldNum" sz="quarter" idx="12"/>
          </p:nvPr>
        </p:nvSpPr>
        <p:spPr/>
        <p:txBody>
          <a:bodyPr/>
          <a:lstStyle/>
          <a:p>
            <a:fld id="{519954A3-9DFD-4C44-94BA-B95130A3BA1C}" type="slidenum">
              <a:rPr lang="en-US" smtClean="0"/>
              <a:t>34</a:t>
            </a:fld>
            <a:endParaRPr lang="en-US" dirty="0"/>
          </a:p>
        </p:txBody>
      </p:sp>
      <p:sp>
        <p:nvSpPr>
          <p:cNvPr id="2" name="Segnaposto piè di pagina 1">
            <a:extLst>
              <a:ext uri="{FF2B5EF4-FFF2-40B4-BE49-F238E27FC236}">
                <a16:creationId xmlns:a16="http://schemas.microsoft.com/office/drawing/2014/main" id="{25161B0D-D682-BD53-7138-C0BBE1FCF7A4}"/>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6</a:t>
            </a:r>
          </a:p>
        </p:txBody>
      </p:sp>
      <p:sp>
        <p:nvSpPr>
          <p:cNvPr id="4" name="CasellaDiTesto 3">
            <a:extLst>
              <a:ext uri="{FF2B5EF4-FFF2-40B4-BE49-F238E27FC236}">
                <a16:creationId xmlns:a16="http://schemas.microsoft.com/office/drawing/2014/main" id="{E402798A-8390-58BE-1541-4B5306E476B3}"/>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Europeisk lagstiftning om återanvändning av organiska restprodukter inom jordbruket</a:t>
            </a:r>
            <a:endParaRPr lang="it-IT" sz="2800" dirty="0"/>
          </a:p>
        </p:txBody>
      </p:sp>
      <p:sp>
        <p:nvSpPr>
          <p:cNvPr id="5" name="Rettangolo 4">
            <a:extLst>
              <a:ext uri="{FF2B5EF4-FFF2-40B4-BE49-F238E27FC236}">
                <a16:creationId xmlns:a16="http://schemas.microsoft.com/office/drawing/2014/main" id="{222A6D9C-F20E-A571-90EA-B3054B2AC00E}"/>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6</a:t>
            </a:r>
          </a:p>
        </p:txBody>
      </p:sp>
      <p:pic>
        <p:nvPicPr>
          <p:cNvPr id="7" name="Immagine 6" descr="Immagine che contiene testo, logo, Carattere, Elementi grafici&#10;&#10;Descrizione generata automaticamente">
            <a:extLst>
              <a:ext uri="{FF2B5EF4-FFF2-40B4-BE49-F238E27FC236}">
                <a16:creationId xmlns:a16="http://schemas.microsoft.com/office/drawing/2014/main" id="{B976000B-3112-33AB-3D16-54CD36EA4E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031" y="5475071"/>
            <a:ext cx="2433320" cy="922655"/>
          </a:xfrm>
          <a:prstGeom prst="rect">
            <a:avLst/>
          </a:prstGeom>
        </p:spPr>
      </p:pic>
      <p:sp>
        <p:nvSpPr>
          <p:cNvPr id="8" name="CasellaDiTesto 7">
            <a:extLst>
              <a:ext uri="{FF2B5EF4-FFF2-40B4-BE49-F238E27FC236}">
                <a16:creationId xmlns:a16="http://schemas.microsoft.com/office/drawing/2014/main" id="{609D7663-ADD1-67A2-9BDD-18F5C98E308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Den europeiska lagstiftningen om återanvändning av organiska restprodukter inom jordbruket syftar till att främja hållbara jordbruksmetoder och miljöskydd. EU har ett ramverk för avfallshantering och återvinning som inkluderar organiska restprodukter</a:t>
            </a:r>
            <a:endParaRPr lang="it-IT" dirty="0"/>
          </a:p>
        </p:txBody>
      </p:sp>
      <p:pic>
        <p:nvPicPr>
          <p:cNvPr id="3" name="Elemento grafico 2" descr="Dorso della mano con indice che punta verso destra con riempimento a tinta unita">
            <a:extLst>
              <a:ext uri="{FF2B5EF4-FFF2-40B4-BE49-F238E27FC236}">
                <a16:creationId xmlns:a16="http://schemas.microsoft.com/office/drawing/2014/main" id="{0658F786-E3CF-9B4B-0898-F5CBACAB9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2846603"/>
            <a:ext cx="620965" cy="620965"/>
          </a:xfrm>
          <a:prstGeom prst="rect">
            <a:avLst/>
          </a:prstGeom>
        </p:spPr>
      </p:pic>
      <p:sp>
        <p:nvSpPr>
          <p:cNvPr id="9" name="CasellaDiTesto 8">
            <a:extLst>
              <a:ext uri="{FF2B5EF4-FFF2-40B4-BE49-F238E27FC236}">
                <a16:creationId xmlns:a16="http://schemas.microsoft.com/office/drawing/2014/main" id="{FF65B3BD-6953-CC60-0DC7-1CF0C2A8AE99}"/>
              </a:ext>
            </a:extLst>
          </p:cNvPr>
          <p:cNvSpPr txBox="1"/>
          <p:nvPr/>
        </p:nvSpPr>
        <p:spPr>
          <a:xfrm>
            <a:off x="1172819" y="2718115"/>
            <a:ext cx="10674624" cy="677365"/>
          </a:xfrm>
          <a:prstGeom prst="rect">
            <a:avLst/>
          </a:prstGeom>
          <a:noFill/>
        </p:spPr>
        <p:txBody>
          <a:bodyPr wrap="square">
            <a:spAutoFit/>
          </a:bodyPr>
          <a:lstStyle/>
          <a:p>
            <a:pPr algn="just">
              <a:lnSpc>
                <a:spcPct val="115000"/>
              </a:lnSpc>
              <a:spcBef>
                <a:spcPts val="600"/>
              </a:spcBef>
              <a:spcAft>
                <a:spcPts val="600"/>
              </a:spcAft>
            </a:pPr>
            <a:r>
              <a:rPr lang="en-GB" b="1" dirty="0">
                <a:latin typeface="Calibri" panose="020F0502020204030204" pitchFamily="34" charset="0"/>
                <a:ea typeface="Calibri" panose="020F0502020204030204" pitchFamily="34" charset="0"/>
              </a:rPr>
              <a:t>I ramdirektivet om avfall </a:t>
            </a:r>
            <a:r>
              <a:rPr lang="en-GB" sz="1600" dirty="0">
                <a:latin typeface="Calibri" panose="020F0502020204030204" pitchFamily="34" charset="0"/>
                <a:ea typeface="Calibri" panose="020F0502020204030204" pitchFamily="34" charset="0"/>
              </a:rPr>
              <a:t>(direktiv 2008/98/EG) fastställs principer och definitioner för avfall, materialåtervinning och återvinning. Det uppmuntrar återanvändning av organiska restprodukter där så är möjligt.</a:t>
            </a:r>
            <a:endParaRPr lang="it-IT" sz="1600" dirty="0">
              <a:latin typeface="Calibri" panose="020F0502020204030204" pitchFamily="34" charset="0"/>
              <a:ea typeface="Calibri" panose="020F0502020204030204" pitchFamily="34" charset="0"/>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58299D0E-94F1-0661-EAE8-37C995BDF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3793661"/>
            <a:ext cx="620965" cy="620965"/>
          </a:xfrm>
          <a:prstGeom prst="rect">
            <a:avLst/>
          </a:prstGeom>
        </p:spPr>
      </p:pic>
      <p:sp>
        <p:nvSpPr>
          <p:cNvPr id="11" name="CasellaDiTesto 10">
            <a:extLst>
              <a:ext uri="{FF2B5EF4-FFF2-40B4-BE49-F238E27FC236}">
                <a16:creationId xmlns:a16="http://schemas.microsoft.com/office/drawing/2014/main" id="{22828631-3120-9D1F-D6EA-0CE4D6D23B80}"/>
              </a:ext>
            </a:extLst>
          </p:cNvPr>
          <p:cNvSpPr txBox="1"/>
          <p:nvPr/>
        </p:nvSpPr>
        <p:spPr>
          <a:xfrm>
            <a:off x="1172819" y="3665173"/>
            <a:ext cx="10674624" cy="677365"/>
          </a:xfrm>
          <a:prstGeom prst="rect">
            <a:avLst/>
          </a:prstGeom>
          <a:noFill/>
        </p:spPr>
        <p:txBody>
          <a:bodyPr wrap="square">
            <a:spAutoFit/>
          </a:bodyPr>
          <a:lstStyle/>
          <a:p>
            <a:pPr algn="just">
              <a:lnSpc>
                <a:spcPct val="115000"/>
              </a:lnSpc>
              <a:spcBef>
                <a:spcPts val="600"/>
              </a:spcBef>
              <a:spcAft>
                <a:spcPts val="600"/>
              </a:spcAft>
            </a:pPr>
            <a:r>
              <a:rPr lang="en-US" sz="1600" dirty="0">
                <a:latin typeface="Calibri" panose="020F0502020204030204" pitchFamily="34" charset="0"/>
                <a:ea typeface="Calibri" panose="020F0502020204030204" pitchFamily="34" charset="0"/>
              </a:rPr>
              <a:t>Den europeiska gröna given och </a:t>
            </a:r>
            <a:r>
              <a:rPr lang="en-US" b="1" dirty="0">
                <a:latin typeface="Calibri" panose="020F0502020204030204" pitchFamily="34" charset="0"/>
                <a:ea typeface="Calibri" panose="020F0502020204030204" pitchFamily="34" charset="0"/>
              </a:rPr>
              <a:t>handlingsplanen för cirkulär ekonomi </a:t>
            </a:r>
            <a:r>
              <a:rPr lang="en-US" sz="1600" dirty="0">
                <a:latin typeface="Calibri" panose="020F0502020204030204" pitchFamily="34" charset="0"/>
                <a:ea typeface="Calibri" panose="020F0502020204030204" pitchFamily="34" charset="0"/>
              </a:rPr>
              <a:t>betonar vikten av hållbar användning och hantering av organiska restprodukter inom jordbruket för att minska avfall och främja resurseffektivitet</a:t>
            </a:r>
            <a:endParaRPr lang="it-IT" sz="1600" dirty="0">
              <a:latin typeface="Calibri" panose="020F0502020204030204" pitchFamily="34" charset="0"/>
              <a:ea typeface="Calibri" panose="020F0502020204030204" pitchFamily="34" charset="0"/>
            </a:endParaRPr>
          </a:p>
        </p:txBody>
      </p:sp>
      <p:pic>
        <p:nvPicPr>
          <p:cNvPr id="12" name="Elemento grafico 11" descr="Dorso della mano con indice che punta verso destra con riempimento a tinta unita">
            <a:extLst>
              <a:ext uri="{FF2B5EF4-FFF2-40B4-BE49-F238E27FC236}">
                <a16:creationId xmlns:a16="http://schemas.microsoft.com/office/drawing/2014/main" id="{DD1608E3-02F3-99F8-C913-98CBBAAF15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4661456"/>
            <a:ext cx="620965" cy="620965"/>
          </a:xfrm>
          <a:prstGeom prst="rect">
            <a:avLst/>
          </a:prstGeom>
        </p:spPr>
      </p:pic>
      <p:sp>
        <p:nvSpPr>
          <p:cNvPr id="13" name="CasellaDiTesto 12">
            <a:extLst>
              <a:ext uri="{FF2B5EF4-FFF2-40B4-BE49-F238E27FC236}">
                <a16:creationId xmlns:a16="http://schemas.microsoft.com/office/drawing/2014/main" id="{6A02072E-A970-A3D8-C9D8-34ED70FEAE90}"/>
              </a:ext>
            </a:extLst>
          </p:cNvPr>
          <p:cNvSpPr txBox="1"/>
          <p:nvPr/>
        </p:nvSpPr>
        <p:spPr>
          <a:xfrm>
            <a:off x="1172819" y="4560365"/>
            <a:ext cx="10674624" cy="677365"/>
          </a:xfrm>
          <a:prstGeom prst="rect">
            <a:avLst/>
          </a:prstGeom>
          <a:noFill/>
        </p:spPr>
        <p:txBody>
          <a:bodyPr wrap="square">
            <a:spAutoFit/>
          </a:bodyPr>
          <a:lstStyle/>
          <a:p>
            <a:pPr algn="just">
              <a:lnSpc>
                <a:spcPct val="115000"/>
              </a:lnSpc>
              <a:spcBef>
                <a:spcPts val="600"/>
              </a:spcBef>
              <a:spcAft>
                <a:spcPts val="600"/>
              </a:spcAft>
            </a:pPr>
            <a:r>
              <a:rPr lang="en-US" b="1" dirty="0">
                <a:latin typeface="Calibri" panose="020F0502020204030204" pitchFamily="34" charset="0"/>
                <a:ea typeface="Calibri" panose="020F0502020204030204" pitchFamily="34" charset="0"/>
              </a:rPr>
              <a:t>Särskilda bestämmelser och riktlinjer </a:t>
            </a:r>
            <a:r>
              <a:rPr lang="en-US" sz="1600" dirty="0">
                <a:latin typeface="Calibri" panose="020F0502020204030204" pitchFamily="34" charset="0"/>
                <a:ea typeface="Calibri" panose="020F0502020204030204" pitchFamily="34" charset="0"/>
              </a:rPr>
              <a:t>kan variera från ett land till ett annat inom EU. Lokala bestämmelser kan ge mer detaljerad och regionspecifik vägledning om användningen av organiska restprodukter i jordbruket</a:t>
            </a:r>
            <a:endParaRPr lang="it-IT"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94631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35</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6</a:t>
            </a:r>
          </a:p>
        </p:txBody>
      </p:sp>
      <p:pic>
        <p:nvPicPr>
          <p:cNvPr id="7" name="Elementi multimediali online 6" title="What Is The EU Green Deal 2021 | Sustainability Across The Global Economy">
            <a:hlinkClick r:id="" action="ppaction://media"/>
            <a:extLst>
              <a:ext uri="{FF2B5EF4-FFF2-40B4-BE49-F238E27FC236}">
                <a16:creationId xmlns:a16="http://schemas.microsoft.com/office/drawing/2014/main" id="{1FB04EF7-D88F-BC79-D74F-B9079FC843B6}"/>
              </a:ext>
            </a:extLst>
          </p:cNvPr>
          <p:cNvPicPr>
            <a:picLocks noRot="1" noChangeAspect="1"/>
          </p:cNvPicPr>
          <p:nvPr>
            <a:videoFile r:link="rId1"/>
          </p:nvPr>
        </p:nvPicPr>
        <p:blipFill>
          <a:blip r:embed="rId4"/>
          <a:stretch>
            <a:fillRect/>
          </a:stretch>
        </p:blipFill>
        <p:spPr>
          <a:xfrm>
            <a:off x="480613" y="3039386"/>
            <a:ext cx="4765848" cy="2628429"/>
          </a:xfrm>
          <a:prstGeom prst="rect">
            <a:avLst/>
          </a:prstGeom>
        </p:spPr>
      </p:pic>
      <p:pic>
        <p:nvPicPr>
          <p:cNvPr id="8" name="Elementi multimediali online 7" title="How does the EU pass LAWS?">
            <a:hlinkClick r:id="" action="ppaction://media"/>
            <a:extLst>
              <a:ext uri="{FF2B5EF4-FFF2-40B4-BE49-F238E27FC236}">
                <a16:creationId xmlns:a16="http://schemas.microsoft.com/office/drawing/2014/main" id="{85C03403-8FCD-1F2F-D219-FCA283C9CFE6}"/>
              </a:ext>
            </a:extLst>
          </p:cNvPr>
          <p:cNvPicPr>
            <a:picLocks noRot="1" noChangeAspect="1"/>
          </p:cNvPicPr>
          <p:nvPr>
            <a:videoFile r:link="rId2"/>
          </p:nvPr>
        </p:nvPicPr>
        <p:blipFill>
          <a:blip r:embed="rId5"/>
          <a:stretch>
            <a:fillRect/>
          </a:stretch>
        </p:blipFill>
        <p:spPr>
          <a:xfrm>
            <a:off x="7048831" y="3033470"/>
            <a:ext cx="4662558" cy="2634345"/>
          </a:xfrm>
          <a:prstGeom prst="rect">
            <a:avLst/>
          </a:prstGeom>
        </p:spPr>
      </p:pic>
      <p:sp>
        <p:nvSpPr>
          <p:cNvPr id="9" name="CasellaDiTesto 8">
            <a:extLst>
              <a:ext uri="{FF2B5EF4-FFF2-40B4-BE49-F238E27FC236}">
                <a16:creationId xmlns:a16="http://schemas.microsoft.com/office/drawing/2014/main" id="{C90890F6-5D58-99D4-7C1E-388AE5EE8922}"/>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EU-förordning om gödselprodukter </a:t>
            </a:r>
            <a:endParaRPr lang="it-IT" sz="2400" dirty="0"/>
          </a:p>
        </p:txBody>
      </p:sp>
      <p:sp>
        <p:nvSpPr>
          <p:cNvPr id="10" name="CasellaDiTesto 9">
            <a:extLst>
              <a:ext uri="{FF2B5EF4-FFF2-40B4-BE49-F238E27FC236}">
                <a16:creationId xmlns:a16="http://schemas.microsoft.com/office/drawing/2014/main" id="{FBF4AC9B-6C5D-B390-BB05-70605693B88A}"/>
              </a:ext>
            </a:extLst>
          </p:cNvPr>
          <p:cNvSpPr txBox="1"/>
          <p:nvPr/>
        </p:nvSpPr>
        <p:spPr>
          <a:xfrm>
            <a:off x="287003" y="1580981"/>
            <a:ext cx="11617994" cy="646331"/>
          </a:xfrm>
          <a:prstGeom prst="rect">
            <a:avLst/>
          </a:prstGeom>
          <a:noFill/>
        </p:spPr>
        <p:txBody>
          <a:bodyPr wrap="square">
            <a:spAutoFit/>
          </a:bodyPr>
          <a:lstStyle/>
          <a:p>
            <a:pPr algn="ctr"/>
            <a:r>
              <a:rPr lang="en-GB" dirty="0">
                <a:effectLst/>
                <a:latin typeface="Calibri" panose="020F0502020204030204" pitchFamily="34" charset="0"/>
                <a:ea typeface="Calibri" panose="020F0502020204030204" pitchFamily="34" charset="0"/>
              </a:rPr>
              <a:t>De nya reglerna har tillämpats sedan den 16 juli 2022 och stärker den inre marknadens roll, bidrar till att minska gödselmedlens miljöpåverkan, begränsar riskerna för människors hälsa och minskar Europas beroende av importerade gödselmedel.</a:t>
            </a:r>
            <a:endParaRPr lang="it-IT" dirty="0"/>
          </a:p>
        </p:txBody>
      </p:sp>
    </p:spTree>
    <p:extLst>
      <p:ext uri="{BB962C8B-B14F-4D97-AF65-F5344CB8AC3E}">
        <p14:creationId xmlns:p14="http://schemas.microsoft.com/office/powerpoint/2010/main" val="251176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36</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6</a:t>
            </a:r>
          </a:p>
        </p:txBody>
      </p:sp>
      <p:pic>
        <p:nvPicPr>
          <p:cNvPr id="3" name="Immagine 2" descr="Immagine che contiene testo, diagramma, Carattere, schermata&#10;&#10;Descrizione generata automaticamente">
            <a:extLst>
              <a:ext uri="{FF2B5EF4-FFF2-40B4-BE49-F238E27FC236}">
                <a16:creationId xmlns:a16="http://schemas.microsoft.com/office/drawing/2014/main" id="{FD6EE37B-8121-5B3D-AC72-E273DCEFB10D}"/>
              </a:ext>
            </a:extLst>
          </p:cNvPr>
          <p:cNvPicPr>
            <a:picLocks noChangeAspect="1"/>
          </p:cNvPicPr>
          <p:nvPr/>
        </p:nvPicPr>
        <p:blipFill>
          <a:blip r:embed="rId2" cstate="print">
            <a:extLst>
              <a:ext uri="{28A0092B-C50C-407E-A947-70E740481C1C}">
                <a14:useLocalDpi xmlns:a14="http://schemas.microsoft.com/office/drawing/2010/main" val="0"/>
              </a:ext>
            </a:extLst>
          </a:blip>
          <a:srcRect t="3462" b="3462"/>
          <a:stretch>
            <a:fillRect/>
          </a:stretch>
        </p:blipFill>
        <p:spPr bwMode="auto">
          <a:xfrm>
            <a:off x="784380" y="2548494"/>
            <a:ext cx="6551510" cy="3458716"/>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B6AD0912-AA4C-B762-43CB-8EF9EF0E44CC}"/>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EU:s samverkan mellan vetenskap och politik</a:t>
            </a:r>
            <a:endParaRPr lang="it-IT" sz="2400" dirty="0"/>
          </a:p>
        </p:txBody>
      </p:sp>
      <p:sp>
        <p:nvSpPr>
          <p:cNvPr id="5" name="CasellaDiTesto 4">
            <a:extLst>
              <a:ext uri="{FF2B5EF4-FFF2-40B4-BE49-F238E27FC236}">
                <a16:creationId xmlns:a16="http://schemas.microsoft.com/office/drawing/2014/main" id="{3F45C721-E573-57B1-0938-0464BA51769B}"/>
              </a:ext>
            </a:extLst>
          </p:cNvPr>
          <p:cNvSpPr txBox="1"/>
          <p:nvPr/>
        </p:nvSpPr>
        <p:spPr>
          <a:xfrm>
            <a:off x="287003" y="1580981"/>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Europeiska kommissionens mekanism för vetenskaplig rådgivning (SAM) inrättades 2016 för att ersätta Chief Scientiﬁc Advisor, som fram till dess var den enda vetenskapliga rådgivaren och rapporterade direkt till Europeiska kommissionens ordförande.</a:t>
            </a:r>
            <a:endParaRPr lang="it-IT" dirty="0"/>
          </a:p>
        </p:txBody>
      </p:sp>
      <p:sp>
        <p:nvSpPr>
          <p:cNvPr id="9" name="CasellaDiTesto 8">
            <a:extLst>
              <a:ext uri="{FF2B5EF4-FFF2-40B4-BE49-F238E27FC236}">
                <a16:creationId xmlns:a16="http://schemas.microsoft.com/office/drawing/2014/main" id="{E65B8277-19BF-90C5-9877-CED361618465}"/>
              </a:ext>
            </a:extLst>
          </p:cNvPr>
          <p:cNvSpPr txBox="1"/>
          <p:nvPr/>
        </p:nvSpPr>
        <p:spPr>
          <a:xfrm>
            <a:off x="8131866" y="4792551"/>
            <a:ext cx="3773132" cy="830997"/>
          </a:xfrm>
          <a:prstGeom prst="rect">
            <a:avLst/>
          </a:prstGeom>
          <a:noFill/>
        </p:spPr>
        <p:txBody>
          <a:bodyPr wrap="square">
            <a:spAutoFit/>
          </a:bodyPr>
          <a:lstStyle/>
          <a:p>
            <a:r>
              <a:rPr lang="en-US" sz="1600" i="1" dirty="0">
                <a:latin typeface="Calibri" panose="020F0502020204030204" pitchFamily="34" charset="0"/>
                <a:ea typeface="Calibri" panose="020F0502020204030204" pitchFamily="34" charset="0"/>
              </a:rPr>
              <a:t>SAM bygger på en expertgrupp med ledande vetenskapliga rådgivare som nominerats av Europeiska rådet</a:t>
            </a:r>
            <a:endParaRPr lang="it-IT" sz="1600" i="1" dirty="0"/>
          </a:p>
        </p:txBody>
      </p:sp>
      <p:pic>
        <p:nvPicPr>
          <p:cNvPr id="10" name="Elemento grafico 9" descr="Dorso della mano con indice che punta verso destra con riempimento a tinta unita">
            <a:extLst>
              <a:ext uri="{FF2B5EF4-FFF2-40B4-BE49-F238E27FC236}">
                <a16:creationId xmlns:a16="http://schemas.microsoft.com/office/drawing/2014/main" id="{8385550B-7459-20FA-DEAD-8BE03322C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5890" y="4792551"/>
            <a:ext cx="620965" cy="620965"/>
          </a:xfrm>
          <a:prstGeom prst="rect">
            <a:avLst/>
          </a:prstGeom>
        </p:spPr>
      </p:pic>
    </p:spTree>
    <p:extLst>
      <p:ext uri="{BB962C8B-B14F-4D97-AF65-F5344CB8AC3E}">
        <p14:creationId xmlns:p14="http://schemas.microsoft.com/office/powerpoint/2010/main" val="318074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D725194-E381-6338-86D3-D8F3A585E54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1</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4</a:t>
            </a:fld>
            <a:endParaRPr lang="en-US" dirty="0"/>
          </a:p>
        </p:txBody>
      </p:sp>
      <p:sp>
        <p:nvSpPr>
          <p:cNvPr id="6" name="Segnaposto piè di pagina 1">
            <a:extLst>
              <a:ext uri="{FF2B5EF4-FFF2-40B4-BE49-F238E27FC236}">
                <a16:creationId xmlns:a16="http://schemas.microsoft.com/office/drawing/2014/main" id="{4E074C6F-A052-BF0B-3364-042D34FC287C}"/>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a:t>
            </a:r>
            <a:r>
              <a:rPr lang="en-US" b="1" dirty="0"/>
              <a:t>1</a:t>
            </a:r>
          </a:p>
        </p:txBody>
      </p:sp>
      <p:sp>
        <p:nvSpPr>
          <p:cNvPr id="7" name="CasellaDiTesto 6">
            <a:extLst>
              <a:ext uri="{FF2B5EF4-FFF2-40B4-BE49-F238E27FC236}">
                <a16:creationId xmlns:a16="http://schemas.microsoft.com/office/drawing/2014/main" id="{2482A832-4093-3B3A-2B56-6604A091EBE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Typologier och karakterisering av restprodukter från jordbruket</a:t>
            </a:r>
            <a:endParaRPr lang="it-IT" sz="2800" dirty="0"/>
          </a:p>
        </p:txBody>
      </p:sp>
      <p:pic>
        <p:nvPicPr>
          <p:cNvPr id="16" name="Immagine 15">
            <a:extLst>
              <a:ext uri="{FF2B5EF4-FFF2-40B4-BE49-F238E27FC236}">
                <a16:creationId xmlns:a16="http://schemas.microsoft.com/office/drawing/2014/main" id="{17BE236A-E1BC-5E84-D2BA-85D9213257F2}"/>
              </a:ext>
            </a:extLst>
          </p:cNvPr>
          <p:cNvPicPr>
            <a:picLocks noChangeAspect="1"/>
          </p:cNvPicPr>
          <p:nvPr/>
        </p:nvPicPr>
        <p:blipFill>
          <a:blip r:embed="rId2"/>
          <a:srcRect/>
          <a:stretch/>
        </p:blipFill>
        <p:spPr>
          <a:xfrm>
            <a:off x="6047873" y="1803214"/>
            <a:ext cx="5649826" cy="4256789"/>
          </a:xfrm>
          <a:prstGeom prst="rect">
            <a:avLst/>
          </a:prstGeom>
        </p:spPr>
      </p:pic>
      <p:sp>
        <p:nvSpPr>
          <p:cNvPr id="17" name="CasellaDiTesto 16">
            <a:extLst>
              <a:ext uri="{FF2B5EF4-FFF2-40B4-BE49-F238E27FC236}">
                <a16:creationId xmlns:a16="http://schemas.microsoft.com/office/drawing/2014/main" id="{27997791-1C2F-F80F-919C-43AFB854BDF9}"/>
              </a:ext>
            </a:extLst>
          </p:cNvPr>
          <p:cNvSpPr txBox="1"/>
          <p:nvPr/>
        </p:nvSpPr>
        <p:spPr>
          <a:xfrm>
            <a:off x="287003" y="2076319"/>
            <a:ext cx="5649826" cy="313932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Organiska restprodukter </a:t>
            </a:r>
            <a:r>
              <a:rPr lang="en-US" dirty="0">
                <a:latin typeface="Calibri" panose="020F0502020204030204" pitchFamily="34" charset="0"/>
                <a:ea typeface="Calibri" panose="020F0502020204030204" pitchFamily="34" charset="0"/>
              </a:rPr>
              <a:t>som kan användas inom </a:t>
            </a:r>
            <a:r>
              <a:rPr lang="en-US" sz="1800" dirty="0">
                <a:effectLst/>
                <a:latin typeface="Calibri" panose="020F0502020204030204" pitchFamily="34" charset="0"/>
                <a:ea typeface="Calibri" panose="020F0502020204030204" pitchFamily="34" charset="0"/>
              </a:rPr>
              <a:t>jordbruket kategoriseras baserat på deras ursprung och sammansättning</a:t>
            </a:r>
          </a:p>
          <a:p>
            <a:endParaRPr lang="en-US" sz="1800" dirty="0">
              <a:effectLst/>
              <a:latin typeface="Calibri" panose="020F0502020204030204" pitchFamily="34" charset="0"/>
              <a:ea typeface="Calibri" panose="020F0502020204030204" pitchFamily="34" charset="0"/>
            </a:endParaRPr>
          </a:p>
          <a:p>
            <a:endParaRPr lang="en-GB" dirty="0">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Skörderester</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Avfall från boskap</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Avfall från jordbruksindustrin</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sz="1800" b="1" i="1" dirty="0">
                <a:effectLst/>
                <a:latin typeface="Calibri" panose="020F0502020204030204" pitchFamily="34" charset="0"/>
                <a:ea typeface="Calibri" panose="020F0502020204030204" pitchFamily="34" charset="0"/>
              </a:rPr>
              <a:t>Avfall från </a:t>
            </a:r>
            <a:r>
              <a:rPr lang="en-GB" b="1" i="1" dirty="0" err="1">
                <a:latin typeface="Calibri" panose="020F0502020204030204" pitchFamily="34" charset="0"/>
                <a:ea typeface="Calibri" panose="020F0502020204030204" pitchFamily="34" charset="0"/>
              </a:rPr>
              <a:t>akvakultur </a:t>
            </a:r>
            <a:endParaRPr lang="it-IT" b="1" i="1"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ccia a destra 6">
            <a:extLst>
              <a:ext uri="{FF2B5EF4-FFF2-40B4-BE49-F238E27FC236}">
                <a16:creationId xmlns:a16="http://schemas.microsoft.com/office/drawing/2014/main" id="{E81875EB-1F7D-7BB9-E559-8761549DFAE6}"/>
              </a:ext>
            </a:extLst>
          </p:cNvPr>
          <p:cNvSpPr/>
          <p:nvPr/>
        </p:nvSpPr>
        <p:spPr>
          <a:xfrm rot="16200000">
            <a:off x="3730518" y="339898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5</a:t>
            </a:fld>
            <a:endParaRPr lang="en-US" dirty="0"/>
          </a:p>
        </p:txBody>
      </p:sp>
      <p:sp>
        <p:nvSpPr>
          <p:cNvPr id="6" name="Segnaposto piè di pagina 1">
            <a:extLst>
              <a:ext uri="{FF2B5EF4-FFF2-40B4-BE49-F238E27FC236}">
                <a16:creationId xmlns:a16="http://schemas.microsoft.com/office/drawing/2014/main" id="{B51D3746-F351-15E3-46D2-57EDB51FB8BC}"/>
              </a:ext>
            </a:extLst>
          </p:cNvPr>
          <p:cNvSpPr txBox="1">
            <a:spLocks/>
          </p:cNvSpPr>
          <p:nvPr/>
        </p:nvSpPr>
        <p:spPr>
          <a:xfrm>
            <a:off x="138363" y="6238876"/>
            <a:ext cx="11917279"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 A / </a:t>
            </a:r>
            <a:r>
              <a:rPr lang="en-US" dirty="0" err="1"/>
              <a:t>Ämne</a:t>
            </a:r>
            <a:r>
              <a:rPr lang="en-US" dirty="0"/>
              <a:t>: 4 / </a:t>
            </a:r>
            <a:r>
              <a:rPr lang="en-US" dirty="0" err="1"/>
              <a:t>Delämne</a:t>
            </a:r>
            <a:r>
              <a:rPr lang="en-US" dirty="0"/>
              <a:t>: 1</a:t>
            </a:r>
          </a:p>
        </p:txBody>
      </p:sp>
      <p:pic>
        <p:nvPicPr>
          <p:cNvPr id="8" name="Immagine 7">
            <a:extLst>
              <a:ext uri="{FF2B5EF4-FFF2-40B4-BE49-F238E27FC236}">
                <a16:creationId xmlns:a16="http://schemas.microsoft.com/office/drawing/2014/main" id="{D9DAF8AF-190F-B141-D915-3FC352D5A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21" y="1395664"/>
            <a:ext cx="856705" cy="856705"/>
          </a:xfrm>
          <a:prstGeom prst="rect">
            <a:avLst/>
          </a:prstGeom>
        </p:spPr>
      </p:pic>
      <p:pic>
        <p:nvPicPr>
          <p:cNvPr id="9" name="Immagine 8">
            <a:extLst>
              <a:ext uri="{FF2B5EF4-FFF2-40B4-BE49-F238E27FC236}">
                <a16:creationId xmlns:a16="http://schemas.microsoft.com/office/drawing/2014/main" id="{3F130DE4-B8E5-CB6A-B209-AA1805EA2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69" r="7870" b="5955"/>
          <a:stretch/>
        </p:blipFill>
        <p:spPr bwMode="auto">
          <a:xfrm>
            <a:off x="3458492" y="4428621"/>
            <a:ext cx="1099651" cy="1019468"/>
          </a:xfrm>
          <a:prstGeom prst="rect">
            <a:avLst/>
          </a:prstGeom>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0864BC21-F732-C169-6712-E82BCDA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952" y="4423073"/>
            <a:ext cx="1000832" cy="998958"/>
          </a:xfrm>
          <a:prstGeom prst="rect">
            <a:avLst/>
          </a:prstGeom>
        </p:spPr>
      </p:pic>
      <p:pic>
        <p:nvPicPr>
          <p:cNvPr id="11" name="Immagine 10">
            <a:extLst>
              <a:ext uri="{FF2B5EF4-FFF2-40B4-BE49-F238E27FC236}">
                <a16:creationId xmlns:a16="http://schemas.microsoft.com/office/drawing/2014/main" id="{BD069CF4-E2BE-15C7-22F5-1CBA2E004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33185" y="5071785"/>
            <a:ext cx="883561" cy="829849"/>
          </a:xfrm>
          <a:prstGeom prst="rect">
            <a:avLst/>
          </a:prstGeom>
        </p:spPr>
      </p:pic>
      <p:pic>
        <p:nvPicPr>
          <p:cNvPr id="12" name="Immagine 11">
            <a:extLst>
              <a:ext uri="{FF2B5EF4-FFF2-40B4-BE49-F238E27FC236}">
                <a16:creationId xmlns:a16="http://schemas.microsoft.com/office/drawing/2014/main" id="{FF3655ED-AE50-1983-03CB-7E84C9925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401" y="2011960"/>
            <a:ext cx="1044697" cy="841487"/>
          </a:xfrm>
          <a:prstGeom prst="rect">
            <a:avLst/>
          </a:prstGeom>
        </p:spPr>
      </p:pic>
      <p:pic>
        <p:nvPicPr>
          <p:cNvPr id="13" name="Immagine 12">
            <a:extLst>
              <a:ext uri="{FF2B5EF4-FFF2-40B4-BE49-F238E27FC236}">
                <a16:creationId xmlns:a16="http://schemas.microsoft.com/office/drawing/2014/main" id="{93720A3C-2525-AA5E-AC9E-056EED3DC5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592" b="8000"/>
          <a:stretch/>
        </p:blipFill>
        <p:spPr bwMode="auto">
          <a:xfrm>
            <a:off x="935448" y="1987897"/>
            <a:ext cx="1056334" cy="823582"/>
          </a:xfrm>
          <a:prstGeom prst="rect">
            <a:avLst/>
          </a:prstGeom>
          <a:ln>
            <a:noFill/>
          </a:ln>
          <a:extLst>
            <a:ext uri="{53640926-AAD7-44D8-BBD7-CCE9431645EC}">
              <a14:shadowObscured xmlns:a14="http://schemas.microsoft.com/office/drawing/2010/main"/>
            </a:ext>
          </a:extLst>
        </p:spPr>
      </p:pic>
      <p:pic>
        <p:nvPicPr>
          <p:cNvPr id="14" name="Immagine 13">
            <a:extLst>
              <a:ext uri="{FF2B5EF4-FFF2-40B4-BE49-F238E27FC236}">
                <a16:creationId xmlns:a16="http://schemas.microsoft.com/office/drawing/2014/main" id="{9EFD390F-B1D2-1440-80BE-571EE2510E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681"/>
          <a:stretch/>
        </p:blipFill>
        <p:spPr bwMode="auto">
          <a:xfrm>
            <a:off x="4122523" y="3255306"/>
            <a:ext cx="1002622" cy="795831"/>
          </a:xfrm>
          <a:prstGeom prst="rect">
            <a:avLst/>
          </a:prstGeom>
          <a:ln>
            <a:noFill/>
          </a:ln>
          <a:extLst>
            <a:ext uri="{53640926-AAD7-44D8-BBD7-CCE9431645EC}">
              <a14:shadowObscured xmlns:a14="http://schemas.microsoft.com/office/drawing/2010/main"/>
            </a:ext>
          </a:extLst>
        </p:spPr>
      </p:pic>
      <p:pic>
        <p:nvPicPr>
          <p:cNvPr id="15" name="Immagine 14">
            <a:extLst>
              <a:ext uri="{FF2B5EF4-FFF2-40B4-BE49-F238E27FC236}">
                <a16:creationId xmlns:a16="http://schemas.microsoft.com/office/drawing/2014/main" id="{DC59B83E-5F7B-84B8-B1BF-C07BA8F986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243" y="3255306"/>
            <a:ext cx="1000832" cy="877295"/>
          </a:xfrm>
          <a:prstGeom prst="rect">
            <a:avLst/>
          </a:prstGeom>
        </p:spPr>
      </p:pic>
      <p:sp>
        <p:nvSpPr>
          <p:cNvPr id="17" name="CasellaDiTesto 16">
            <a:extLst>
              <a:ext uri="{FF2B5EF4-FFF2-40B4-BE49-F238E27FC236}">
                <a16:creationId xmlns:a16="http://schemas.microsoft.com/office/drawing/2014/main" id="{40761ECB-4088-501A-5937-2E571E76B58C}"/>
              </a:ext>
            </a:extLst>
          </p:cNvPr>
          <p:cNvSpPr txBox="1"/>
          <p:nvPr/>
        </p:nvSpPr>
        <p:spPr>
          <a:xfrm>
            <a:off x="5679268" y="1025900"/>
            <a:ext cx="6309446" cy="5324535"/>
          </a:xfrm>
          <a:prstGeom prst="rect">
            <a:avLst/>
          </a:prstGeom>
          <a:noFill/>
        </p:spPr>
        <p:txBody>
          <a:bodyPr wrap="square">
            <a:spAutoFit/>
          </a:bodyPr>
          <a:lstStyle/>
          <a:p>
            <a:pPr marL="342900" indent="-342900">
              <a:buAutoNum type="arabicPeriod"/>
            </a:pPr>
            <a:r>
              <a:rPr lang="en-US" sz="1600" b="1" dirty="0">
                <a:latin typeface="Calibri" panose="020F0502020204030204" pitchFamily="34" charset="0"/>
                <a:ea typeface="Calibri" panose="020F0502020204030204" pitchFamily="34" charset="0"/>
              </a:rPr>
              <a:t>Skörderester</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stjälkar, blad och andra växtdelar som finns kvar på fältet efter skörd. Variabel sammansättning</a:t>
            </a: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rPr>
              <a:t>Ensileringsrester</a:t>
            </a:r>
            <a:r>
              <a:rPr lang="en-GB" sz="1600" dirty="0">
                <a:effectLst/>
                <a:latin typeface="Calibri" panose="020F0502020204030204" pitchFamily="34" charset="0"/>
                <a:ea typeface="Calibri" panose="020F0502020204030204" pitchFamily="34" charset="0"/>
              </a:rPr>
              <a:t>: </a:t>
            </a:r>
            <a:r>
              <a:rPr lang="en-GB" sz="1600" i="1" dirty="0">
                <a:effectLst/>
                <a:latin typeface="Calibri" panose="020F0502020204030204" pitchFamily="34" charset="0"/>
                <a:ea typeface="Calibri" panose="020F0502020204030204" pitchFamily="34" charset="0"/>
              </a:rPr>
              <a:t>rester från ensileringsprocessen som används för att konservera fodergrödor.</a:t>
            </a:r>
            <a:endParaRPr lang="en-US" sz="1600" i="1" dirty="0">
              <a:effectLst/>
              <a:latin typeface="Calibri" panose="020F0502020204030204" pitchFamily="34" charset="0"/>
              <a:ea typeface="Calibri" panose="020F0502020204030204" pitchFamily="34" charset="0"/>
            </a:endParaRP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Strö för fjäderfä: </a:t>
            </a:r>
            <a:r>
              <a:rPr lang="en-US" sz="1600" i="1" dirty="0">
                <a:latin typeface="Calibri" panose="020F0502020204030204" pitchFamily="34" charset="0"/>
                <a:ea typeface="Calibri" panose="020F0502020204030204" pitchFamily="34" charset="0"/>
              </a:rPr>
              <a:t>Blandning av kycklingspillning och strömedel.</a:t>
            </a:r>
            <a:endParaRPr lang="en-GB" sz="1600" i="1" dirty="0">
              <a:latin typeface="Calibri" panose="020F0502020204030204" pitchFamily="34" charset="0"/>
              <a:ea typeface="Calibri" panose="020F0502020204030204" pitchFamily="34" charset="0"/>
            </a:endParaRPr>
          </a:p>
          <a:p>
            <a:pPr marL="342900" indent="-342900">
              <a:buAutoNum type="arabicPeriod"/>
            </a:pPr>
            <a:endParaRPr lang="en-GB" sz="1600" dirty="0">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Gödsel: </a:t>
            </a:r>
            <a:r>
              <a:rPr lang="en-US" sz="1600" i="1" dirty="0">
                <a:latin typeface="Calibri" panose="020F0502020204030204" pitchFamily="34" charset="0"/>
                <a:ea typeface="Calibri" panose="020F0502020204030204" pitchFamily="34" charset="0"/>
              </a:rPr>
              <a:t>animaliskt avfall, ofta blandat med strömedel, som genereras på gårdar</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cs typeface="EB Garamond" panose="00000500000000000000" pitchFamily="2" charset="0"/>
              </a:rPr>
              <a:t>Avloppsslam: </a:t>
            </a:r>
            <a:r>
              <a:rPr lang="en-GB" sz="1600" i="1" dirty="0">
                <a:effectLst/>
                <a:latin typeface="Calibri" panose="020F0502020204030204" pitchFamily="34" charset="0"/>
                <a:ea typeface="Calibri" panose="020F0502020204030204" pitchFamily="34" charset="0"/>
                <a:cs typeface="EB Garamond" panose="00000500000000000000" pitchFamily="2" charset="0"/>
              </a:rPr>
              <a:t>från behandling av avloppsvatten från jordbruk eller livsmedelsbearbetning. Försiktig hantering på grund av potentiella föroreningar</a:t>
            </a:r>
          </a:p>
          <a:p>
            <a:pPr marL="342900" indent="-342900">
              <a:buAutoNum type="arabicPeriod"/>
            </a:pPr>
            <a:endParaRPr lang="it-IT" sz="1600" dirty="0">
              <a:latin typeface="EB Garamond" panose="00000500000000000000" pitchFamily="2" charset="0"/>
              <a:ea typeface="EB Garamond" panose="00000500000000000000" pitchFamily="2" charset="0"/>
              <a:cs typeface="EB Garamond" panose="00000500000000000000" pitchFamily="2" charset="0"/>
            </a:endParaRPr>
          </a:p>
          <a:p>
            <a:pPr marL="342900" indent="-342900">
              <a:buAutoNum type="arabicPeriod"/>
            </a:pPr>
            <a:r>
              <a:rPr lang="en-US" sz="1600" i="1" dirty="0">
                <a:effectLst/>
                <a:latin typeface="Calibri" panose="020F0502020204030204" pitchFamily="34" charset="0"/>
                <a:ea typeface="Calibri" panose="020F0502020204030204" pitchFamily="34" charset="0"/>
              </a:rPr>
              <a:t>Restprodukter från </a:t>
            </a:r>
            <a:r>
              <a:rPr lang="en-US" sz="1600" b="1" dirty="0">
                <a:effectLst/>
                <a:latin typeface="Calibri" panose="020F0502020204030204" pitchFamily="34" charset="0"/>
                <a:ea typeface="Calibri" panose="020F0502020204030204" pitchFamily="34" charset="0"/>
              </a:rPr>
              <a:t>livsmedelsbearbetning</a:t>
            </a:r>
            <a:r>
              <a:rPr lang="en-US" sz="1600" dirty="0">
                <a:effectLst/>
                <a:latin typeface="Calibri" panose="020F0502020204030204" pitchFamily="34" charset="0"/>
                <a:ea typeface="Calibri" panose="020F0502020204030204" pitchFamily="34" charset="0"/>
              </a:rPr>
              <a:t>: </a:t>
            </a:r>
            <a:r>
              <a:rPr lang="en-US" sz="1600" i="1" dirty="0">
                <a:effectLst/>
                <a:latin typeface="Calibri" panose="020F0502020204030204" pitchFamily="34" charset="0"/>
                <a:ea typeface="Calibri" panose="020F0502020204030204" pitchFamily="34" charset="0"/>
              </a:rPr>
              <a:t>biprodukter som genereras under livsmedelsbearbetning</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Restprodukter från vattenbruk: </a:t>
            </a:r>
            <a:r>
              <a:rPr lang="en-US" sz="1600" i="1" dirty="0">
                <a:effectLst/>
                <a:latin typeface="Calibri" panose="020F0502020204030204" pitchFamily="34" charset="0"/>
                <a:ea typeface="Calibri" panose="020F0502020204030204" pitchFamily="34" charset="0"/>
              </a:rPr>
              <a:t>Avfall som genereras från vattenbruksverksamhet</a:t>
            </a:r>
            <a:r>
              <a:rPr lang="en-GB" sz="1600" dirty="0">
                <a:effectLst/>
                <a:latin typeface="Calibri" panose="020F0502020204030204" pitchFamily="34" charset="0"/>
                <a:ea typeface="Calibri" panose="020F0502020204030204" pitchFamily="34" charset="0"/>
              </a:rPr>
              <a:t>. </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latin typeface="Calibri" panose="020F0502020204030204" pitchFamily="34" charset="0"/>
                <a:ea typeface="Calibri" panose="020F0502020204030204" pitchFamily="34" charset="0"/>
              </a:rPr>
              <a:t>Trärester: </a:t>
            </a:r>
            <a:r>
              <a:rPr lang="en-GB" sz="1600" i="1" dirty="0">
                <a:latin typeface="Calibri" panose="020F0502020204030204" pitchFamily="34" charset="0"/>
                <a:ea typeface="Calibri" panose="020F0502020204030204" pitchFamily="34" charset="0"/>
              </a:rPr>
              <a:t>rester från träbearbetningsindustrier eller trädbeskärning</a:t>
            </a:r>
            <a:endParaRPr lang="it-IT" sz="1600" i="1" dirty="0">
              <a:latin typeface="Calibri" panose="020F0502020204030204" pitchFamily="34" charset="0"/>
              <a:ea typeface="Calibri" panose="020F0502020204030204" pitchFamily="34" charset="0"/>
            </a:endParaRPr>
          </a:p>
        </p:txBody>
      </p:sp>
      <p:sp>
        <p:nvSpPr>
          <p:cNvPr id="2" name="CasellaDiTesto 1">
            <a:extLst>
              <a:ext uri="{FF2B5EF4-FFF2-40B4-BE49-F238E27FC236}">
                <a16:creationId xmlns:a16="http://schemas.microsoft.com/office/drawing/2014/main" id="{49AA1EDF-76E8-F73C-B9B1-A348AA9807E3}"/>
              </a:ext>
            </a:extLst>
          </p:cNvPr>
          <p:cNvSpPr txBox="1"/>
          <p:nvPr/>
        </p:nvSpPr>
        <p:spPr>
          <a:xfrm>
            <a:off x="3540569" y="3479230"/>
            <a:ext cx="554122" cy="369332"/>
          </a:xfrm>
          <a:prstGeom prst="rect">
            <a:avLst/>
          </a:prstGeom>
          <a:noFill/>
        </p:spPr>
        <p:txBody>
          <a:bodyPr wrap="square" rtlCol="0">
            <a:spAutoFit/>
          </a:bodyPr>
          <a:lstStyle/>
          <a:p>
            <a:r>
              <a:rPr lang="it-IT" dirty="0"/>
              <a:t>N/P</a:t>
            </a:r>
          </a:p>
        </p:txBody>
      </p:sp>
      <p:sp>
        <p:nvSpPr>
          <p:cNvPr id="16" name="Freccia a destra 15">
            <a:extLst>
              <a:ext uri="{FF2B5EF4-FFF2-40B4-BE49-F238E27FC236}">
                <a16:creationId xmlns:a16="http://schemas.microsoft.com/office/drawing/2014/main" id="{5A117B72-6465-8EDD-EC54-DBFD3E02AE76}"/>
              </a:ext>
            </a:extLst>
          </p:cNvPr>
          <p:cNvSpPr/>
          <p:nvPr/>
        </p:nvSpPr>
        <p:spPr>
          <a:xfrm rot="16200000">
            <a:off x="3730518" y="4562321"/>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F988D32D-94FA-14FD-73EE-40D236CA229F}"/>
              </a:ext>
            </a:extLst>
          </p:cNvPr>
          <p:cNvSpPr txBox="1"/>
          <p:nvPr/>
        </p:nvSpPr>
        <p:spPr>
          <a:xfrm>
            <a:off x="3133813" y="4638946"/>
            <a:ext cx="1000832" cy="369332"/>
          </a:xfrm>
          <a:prstGeom prst="rect">
            <a:avLst/>
          </a:prstGeom>
          <a:noFill/>
        </p:spPr>
        <p:txBody>
          <a:bodyPr wrap="square" rtlCol="0">
            <a:spAutoFit/>
          </a:bodyPr>
          <a:lstStyle/>
          <a:p>
            <a:r>
              <a:rPr lang="it-IT" dirty="0"/>
              <a:t>C/N/P/K</a:t>
            </a:r>
          </a:p>
        </p:txBody>
      </p:sp>
      <p:sp>
        <p:nvSpPr>
          <p:cNvPr id="18" name="Freccia a destra 17">
            <a:extLst>
              <a:ext uri="{FF2B5EF4-FFF2-40B4-BE49-F238E27FC236}">
                <a16:creationId xmlns:a16="http://schemas.microsoft.com/office/drawing/2014/main" id="{8E35F8CB-C6B3-5BF5-75D5-FE17DFFB1E63}"/>
              </a:ext>
            </a:extLst>
          </p:cNvPr>
          <p:cNvSpPr/>
          <p:nvPr/>
        </p:nvSpPr>
        <p:spPr>
          <a:xfrm rot="16200000">
            <a:off x="1788784" y="329530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CasellaDiTesto 18">
            <a:extLst>
              <a:ext uri="{FF2B5EF4-FFF2-40B4-BE49-F238E27FC236}">
                <a16:creationId xmlns:a16="http://schemas.microsoft.com/office/drawing/2014/main" id="{97EB214A-B1BF-8CF1-ED32-507987FAC81A}"/>
              </a:ext>
            </a:extLst>
          </p:cNvPr>
          <p:cNvSpPr txBox="1"/>
          <p:nvPr/>
        </p:nvSpPr>
        <p:spPr>
          <a:xfrm>
            <a:off x="1382954" y="3370115"/>
            <a:ext cx="1000832" cy="369332"/>
          </a:xfrm>
          <a:prstGeom prst="rect">
            <a:avLst/>
          </a:prstGeom>
          <a:noFill/>
        </p:spPr>
        <p:txBody>
          <a:bodyPr wrap="square" rtlCol="0">
            <a:spAutoFit/>
          </a:bodyPr>
          <a:lstStyle/>
          <a:p>
            <a:r>
              <a:rPr lang="it-IT" dirty="0"/>
              <a:t>C/N/P</a:t>
            </a:r>
          </a:p>
        </p:txBody>
      </p:sp>
      <p:sp>
        <p:nvSpPr>
          <p:cNvPr id="20" name="Freccia a destra 19">
            <a:extLst>
              <a:ext uri="{FF2B5EF4-FFF2-40B4-BE49-F238E27FC236}">
                <a16:creationId xmlns:a16="http://schemas.microsoft.com/office/drawing/2014/main" id="{99A36E2E-5CD4-83A0-57FF-AB3EEF08AA01}"/>
              </a:ext>
            </a:extLst>
          </p:cNvPr>
          <p:cNvSpPr/>
          <p:nvPr/>
        </p:nvSpPr>
        <p:spPr>
          <a:xfrm rot="16200000">
            <a:off x="2101620" y="2531835"/>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CasellaDiTesto 20">
            <a:extLst>
              <a:ext uri="{FF2B5EF4-FFF2-40B4-BE49-F238E27FC236}">
                <a16:creationId xmlns:a16="http://schemas.microsoft.com/office/drawing/2014/main" id="{86100A20-3E3E-1888-D0BE-FFF0F28878A9}"/>
              </a:ext>
            </a:extLst>
          </p:cNvPr>
          <p:cNvSpPr txBox="1"/>
          <p:nvPr/>
        </p:nvSpPr>
        <p:spPr>
          <a:xfrm>
            <a:off x="1891791" y="2612076"/>
            <a:ext cx="554122" cy="369332"/>
          </a:xfrm>
          <a:prstGeom prst="rect">
            <a:avLst/>
          </a:prstGeom>
          <a:noFill/>
        </p:spPr>
        <p:txBody>
          <a:bodyPr wrap="square" rtlCol="0">
            <a:spAutoFit/>
          </a:bodyPr>
          <a:lstStyle/>
          <a:p>
            <a:r>
              <a:rPr lang="it-IT" dirty="0"/>
              <a:t>N/C</a:t>
            </a:r>
          </a:p>
        </p:txBody>
      </p:sp>
      <p:sp>
        <p:nvSpPr>
          <p:cNvPr id="22" name="CasellaDiTesto 21">
            <a:extLst>
              <a:ext uri="{FF2B5EF4-FFF2-40B4-BE49-F238E27FC236}">
                <a16:creationId xmlns:a16="http://schemas.microsoft.com/office/drawing/2014/main" id="{212AE9C3-E7A0-F130-05EB-F54E10998A6E}"/>
              </a:ext>
            </a:extLst>
          </p:cNvPr>
          <p:cNvSpPr txBox="1"/>
          <p:nvPr/>
        </p:nvSpPr>
        <p:spPr>
          <a:xfrm>
            <a:off x="2497212" y="1047738"/>
            <a:ext cx="554122" cy="369332"/>
          </a:xfrm>
          <a:prstGeom prst="rect">
            <a:avLst/>
          </a:prstGeom>
          <a:noFill/>
        </p:spPr>
        <p:txBody>
          <a:bodyPr wrap="square" rtlCol="0">
            <a:spAutoFit/>
          </a:bodyPr>
          <a:lstStyle/>
          <a:p>
            <a:pPr algn="ctr"/>
            <a:r>
              <a:rPr lang="it-IT" b="1" dirty="0"/>
              <a:t>1</a:t>
            </a:r>
          </a:p>
        </p:txBody>
      </p:sp>
      <p:sp>
        <p:nvSpPr>
          <p:cNvPr id="23" name="CasellaDiTesto 22">
            <a:extLst>
              <a:ext uri="{FF2B5EF4-FFF2-40B4-BE49-F238E27FC236}">
                <a16:creationId xmlns:a16="http://schemas.microsoft.com/office/drawing/2014/main" id="{22F2363A-0817-D91A-C09F-BA65C7959AE9}"/>
              </a:ext>
            </a:extLst>
          </p:cNvPr>
          <p:cNvSpPr txBox="1"/>
          <p:nvPr/>
        </p:nvSpPr>
        <p:spPr>
          <a:xfrm>
            <a:off x="4244494" y="2011960"/>
            <a:ext cx="554122" cy="369332"/>
          </a:xfrm>
          <a:prstGeom prst="rect">
            <a:avLst/>
          </a:prstGeom>
          <a:noFill/>
        </p:spPr>
        <p:txBody>
          <a:bodyPr wrap="square" rtlCol="0">
            <a:spAutoFit/>
          </a:bodyPr>
          <a:lstStyle/>
          <a:p>
            <a:pPr algn="ctr"/>
            <a:r>
              <a:rPr lang="it-IT" b="1" dirty="0"/>
              <a:t>2</a:t>
            </a:r>
          </a:p>
        </p:txBody>
      </p:sp>
      <p:sp>
        <p:nvSpPr>
          <p:cNvPr id="24" name="CasellaDiTesto 23">
            <a:extLst>
              <a:ext uri="{FF2B5EF4-FFF2-40B4-BE49-F238E27FC236}">
                <a16:creationId xmlns:a16="http://schemas.microsoft.com/office/drawing/2014/main" id="{43D8265A-E5A7-57BF-9AFB-A239BB0BB829}"/>
              </a:ext>
            </a:extLst>
          </p:cNvPr>
          <p:cNvSpPr txBox="1"/>
          <p:nvPr/>
        </p:nvSpPr>
        <p:spPr>
          <a:xfrm>
            <a:off x="4875916" y="3503501"/>
            <a:ext cx="554122" cy="369332"/>
          </a:xfrm>
          <a:prstGeom prst="rect">
            <a:avLst/>
          </a:prstGeom>
          <a:noFill/>
        </p:spPr>
        <p:txBody>
          <a:bodyPr wrap="square" rtlCol="0">
            <a:spAutoFit/>
          </a:bodyPr>
          <a:lstStyle/>
          <a:p>
            <a:pPr algn="ctr"/>
            <a:r>
              <a:rPr lang="it-IT" b="1" dirty="0"/>
              <a:t>3</a:t>
            </a:r>
          </a:p>
        </p:txBody>
      </p:sp>
      <p:sp>
        <p:nvSpPr>
          <p:cNvPr id="25" name="CasellaDiTesto 24">
            <a:extLst>
              <a:ext uri="{FF2B5EF4-FFF2-40B4-BE49-F238E27FC236}">
                <a16:creationId xmlns:a16="http://schemas.microsoft.com/office/drawing/2014/main" id="{C1008C48-CFAB-ED1C-2460-FA1C16EF53CC}"/>
              </a:ext>
            </a:extLst>
          </p:cNvPr>
          <p:cNvSpPr txBox="1"/>
          <p:nvPr/>
        </p:nvSpPr>
        <p:spPr>
          <a:xfrm>
            <a:off x="4253251" y="4912403"/>
            <a:ext cx="554122" cy="369332"/>
          </a:xfrm>
          <a:prstGeom prst="rect">
            <a:avLst/>
          </a:prstGeom>
          <a:noFill/>
        </p:spPr>
        <p:txBody>
          <a:bodyPr wrap="square" rtlCol="0">
            <a:spAutoFit/>
          </a:bodyPr>
          <a:lstStyle/>
          <a:p>
            <a:pPr algn="ctr"/>
            <a:r>
              <a:rPr lang="it-IT" b="1" dirty="0"/>
              <a:t>4</a:t>
            </a:r>
          </a:p>
        </p:txBody>
      </p:sp>
      <p:sp>
        <p:nvSpPr>
          <p:cNvPr id="26" name="CasellaDiTesto 25">
            <a:extLst>
              <a:ext uri="{FF2B5EF4-FFF2-40B4-BE49-F238E27FC236}">
                <a16:creationId xmlns:a16="http://schemas.microsoft.com/office/drawing/2014/main" id="{5064A604-5892-5CE9-1D68-3FF3AE816F89}"/>
              </a:ext>
            </a:extLst>
          </p:cNvPr>
          <p:cNvSpPr txBox="1"/>
          <p:nvPr/>
        </p:nvSpPr>
        <p:spPr>
          <a:xfrm>
            <a:off x="2494235" y="5981103"/>
            <a:ext cx="554122" cy="369332"/>
          </a:xfrm>
          <a:prstGeom prst="rect">
            <a:avLst/>
          </a:prstGeom>
          <a:noFill/>
        </p:spPr>
        <p:txBody>
          <a:bodyPr wrap="square" rtlCol="0">
            <a:spAutoFit/>
          </a:bodyPr>
          <a:lstStyle/>
          <a:p>
            <a:pPr algn="ctr"/>
            <a:r>
              <a:rPr lang="it-IT" b="1" dirty="0"/>
              <a:t>5</a:t>
            </a:r>
          </a:p>
        </p:txBody>
      </p:sp>
      <p:sp>
        <p:nvSpPr>
          <p:cNvPr id="27" name="CasellaDiTesto 26">
            <a:extLst>
              <a:ext uri="{FF2B5EF4-FFF2-40B4-BE49-F238E27FC236}">
                <a16:creationId xmlns:a16="http://schemas.microsoft.com/office/drawing/2014/main" id="{176B4D9E-F408-2DEE-ABD9-250D8B0D89EC}"/>
              </a:ext>
            </a:extLst>
          </p:cNvPr>
          <p:cNvSpPr txBox="1"/>
          <p:nvPr/>
        </p:nvSpPr>
        <p:spPr>
          <a:xfrm>
            <a:off x="412599" y="4912403"/>
            <a:ext cx="554122" cy="369332"/>
          </a:xfrm>
          <a:prstGeom prst="rect">
            <a:avLst/>
          </a:prstGeom>
          <a:noFill/>
        </p:spPr>
        <p:txBody>
          <a:bodyPr wrap="square" rtlCol="0">
            <a:spAutoFit/>
          </a:bodyPr>
          <a:lstStyle/>
          <a:p>
            <a:pPr algn="ctr"/>
            <a:r>
              <a:rPr lang="it-IT" b="1" dirty="0"/>
              <a:t>6</a:t>
            </a:r>
          </a:p>
        </p:txBody>
      </p:sp>
      <p:sp>
        <p:nvSpPr>
          <p:cNvPr id="28" name="CasellaDiTesto 27">
            <a:extLst>
              <a:ext uri="{FF2B5EF4-FFF2-40B4-BE49-F238E27FC236}">
                <a16:creationId xmlns:a16="http://schemas.microsoft.com/office/drawing/2014/main" id="{77ABAF1C-23D1-86A0-D71C-78B6519DAEA7}"/>
              </a:ext>
            </a:extLst>
          </p:cNvPr>
          <p:cNvSpPr txBox="1"/>
          <p:nvPr/>
        </p:nvSpPr>
        <p:spPr>
          <a:xfrm>
            <a:off x="-11833" y="3503501"/>
            <a:ext cx="554122" cy="369332"/>
          </a:xfrm>
          <a:prstGeom prst="rect">
            <a:avLst/>
          </a:prstGeom>
          <a:noFill/>
        </p:spPr>
        <p:txBody>
          <a:bodyPr wrap="square" rtlCol="0">
            <a:spAutoFit/>
          </a:bodyPr>
          <a:lstStyle/>
          <a:p>
            <a:pPr algn="ctr"/>
            <a:r>
              <a:rPr lang="it-IT" b="1" dirty="0"/>
              <a:t>7</a:t>
            </a:r>
          </a:p>
        </p:txBody>
      </p:sp>
      <p:sp>
        <p:nvSpPr>
          <p:cNvPr id="29" name="CasellaDiTesto 28">
            <a:extLst>
              <a:ext uri="{FF2B5EF4-FFF2-40B4-BE49-F238E27FC236}">
                <a16:creationId xmlns:a16="http://schemas.microsoft.com/office/drawing/2014/main" id="{6366DA2E-7567-ABD9-F044-B2DF3D078189}"/>
              </a:ext>
            </a:extLst>
          </p:cNvPr>
          <p:cNvSpPr txBox="1"/>
          <p:nvPr/>
        </p:nvSpPr>
        <p:spPr>
          <a:xfrm>
            <a:off x="510538" y="2011960"/>
            <a:ext cx="554122" cy="369332"/>
          </a:xfrm>
          <a:prstGeom prst="rect">
            <a:avLst/>
          </a:prstGeom>
          <a:noFill/>
        </p:spPr>
        <p:txBody>
          <a:bodyPr wrap="square" rtlCol="0">
            <a:spAutoFit/>
          </a:bodyPr>
          <a:lstStyle/>
          <a:p>
            <a:pPr algn="ctr"/>
            <a:r>
              <a:rPr lang="it-IT" b="1" dirty="0"/>
              <a:t>8</a:t>
            </a:r>
          </a:p>
        </p:txBody>
      </p:sp>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t>6</a:t>
            </a:fld>
            <a:endParaRPr lang="en-US" dirty="0"/>
          </a:p>
        </p:txBody>
      </p:sp>
      <p:sp>
        <p:nvSpPr>
          <p:cNvPr id="6" name="Segnaposto piè di pagina 1">
            <a:extLst>
              <a:ext uri="{FF2B5EF4-FFF2-40B4-BE49-F238E27FC236}">
                <a16:creationId xmlns:a16="http://schemas.microsoft.com/office/drawing/2014/main" id="{F4239F3B-766E-F655-6BD2-80C013871C8C}"/>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1</a:t>
            </a:r>
          </a:p>
        </p:txBody>
      </p:sp>
      <p:sp>
        <p:nvSpPr>
          <p:cNvPr id="2" name="CasellaDiTesto 1">
            <a:extLst>
              <a:ext uri="{FF2B5EF4-FFF2-40B4-BE49-F238E27FC236}">
                <a16:creationId xmlns:a16="http://schemas.microsoft.com/office/drawing/2014/main" id="{C9482589-E205-B766-46BD-7F18CB43A5B9}"/>
              </a:ext>
            </a:extLst>
          </p:cNvPr>
          <p:cNvSpPr txBox="1"/>
          <p:nvPr/>
        </p:nvSpPr>
        <p:spPr>
          <a:xfrm>
            <a:off x="287003" y="153031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För närvarande finns det många pågående forsknings- och EU-finansierade projekt som undersöker lösningar och tekniker som syftar till att återvinna inte bara användbara näringsämnen inom jordbruket, utan även element och molekyler för användning inom andra sektorer.</a:t>
            </a:r>
            <a:endParaRPr lang="it-IT" dirty="0"/>
          </a:p>
        </p:txBody>
      </p:sp>
      <p:pic>
        <p:nvPicPr>
          <p:cNvPr id="3" name="Elementi multimediali online 2" title="Sustainable Farming - Organic Fertiliser From Biogas Plant Residue">
            <a:hlinkClick r:id="" action="ppaction://media"/>
            <a:extLst>
              <a:ext uri="{FF2B5EF4-FFF2-40B4-BE49-F238E27FC236}">
                <a16:creationId xmlns:a16="http://schemas.microsoft.com/office/drawing/2014/main" id="{32DDFD31-B732-20F3-F14C-A5FC2CF30835}"/>
              </a:ext>
            </a:extLst>
          </p:cNvPr>
          <p:cNvPicPr>
            <a:picLocks noRot="1" noChangeAspect="1"/>
          </p:cNvPicPr>
          <p:nvPr>
            <a:videoFile r:link="rId1"/>
          </p:nvPr>
        </p:nvPicPr>
        <p:blipFill>
          <a:blip r:embed="rId3"/>
          <a:stretch>
            <a:fillRect/>
          </a:stretch>
        </p:blipFill>
        <p:spPr>
          <a:xfrm>
            <a:off x="8611263" y="4283396"/>
            <a:ext cx="3124862" cy="1765547"/>
          </a:xfrm>
          <a:prstGeom prst="rect">
            <a:avLst/>
          </a:prstGeom>
          <a:ln>
            <a:solidFill>
              <a:schemeClr val="tx1">
                <a:lumMod val="50000"/>
                <a:lumOff val="50000"/>
              </a:schemeClr>
            </a:solidFill>
          </a:ln>
        </p:spPr>
      </p:pic>
      <p:sp>
        <p:nvSpPr>
          <p:cNvPr id="7" name="CasellaDiTesto 6">
            <a:extLst>
              <a:ext uri="{FF2B5EF4-FFF2-40B4-BE49-F238E27FC236}">
                <a16:creationId xmlns:a16="http://schemas.microsoft.com/office/drawing/2014/main" id="{E360B656-D6A4-48CD-2AD8-13167181DEAA}"/>
              </a:ext>
            </a:extLst>
          </p:cNvPr>
          <p:cNvSpPr txBox="1"/>
          <p:nvPr/>
        </p:nvSpPr>
        <p:spPr>
          <a:xfrm>
            <a:off x="8611262" y="2523713"/>
            <a:ext cx="3124862" cy="1754326"/>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Europeiska NOMAD-projektet</a:t>
            </a:r>
          </a:p>
          <a:p>
            <a:pPr algn="ctr"/>
            <a:r>
              <a:rPr lang="it-IT" sz="1400" b="1" dirty="0">
                <a:hlinkClick r:id="rId4">
                  <a:extLst>
                    <a:ext uri="{A12FA001-AC4F-418D-AE19-62706E023703}">
                      <ahyp:hlinkClr xmlns:ahyp="http://schemas.microsoft.com/office/drawing/2018/hyperlinkcolor" val="tx"/>
                    </a:ext>
                  </a:extLst>
                </a:hlinkClick>
              </a:rPr>
              <a:t>projektnomad.eu</a:t>
            </a:r>
            <a:endParaRPr lang="it-IT" sz="1400" b="1" dirty="0"/>
          </a:p>
          <a:p>
            <a:pPr algn="ctr"/>
            <a:endParaRPr lang="en-GB" dirty="0">
              <a:latin typeface="Calibri" panose="020F0502020204030204" pitchFamily="34" charset="0"/>
              <a:ea typeface="Calibri" panose="020F0502020204030204" pitchFamily="34" charset="0"/>
            </a:endParaRPr>
          </a:p>
          <a:p>
            <a:pPr algn="ctr"/>
            <a:r>
              <a:rPr lang="en-GB" sz="1400" dirty="0">
                <a:effectLst/>
                <a:latin typeface="Calibri" panose="020F0502020204030204" pitchFamily="34" charset="0"/>
                <a:ea typeface="Calibri" panose="020F0502020204030204" pitchFamily="34" charset="0"/>
              </a:rPr>
              <a:t>Det finns erfarenheter och pågående forskning om användning av organiska restprodukter från produktionsprocesser för bioenergi som gödselmedel</a:t>
            </a:r>
            <a:r>
              <a:rPr lang="en-GB" sz="1600" dirty="0">
                <a:effectLst/>
                <a:latin typeface="Calibri" panose="020F0502020204030204" pitchFamily="34" charset="0"/>
                <a:ea typeface="Calibri" panose="020F0502020204030204" pitchFamily="34" charset="0"/>
              </a:rPr>
              <a:t>. </a:t>
            </a:r>
          </a:p>
        </p:txBody>
      </p:sp>
      <p:sp>
        <p:nvSpPr>
          <p:cNvPr id="10" name="CasellaDiTesto 9">
            <a:extLst>
              <a:ext uri="{FF2B5EF4-FFF2-40B4-BE49-F238E27FC236}">
                <a16:creationId xmlns:a16="http://schemas.microsoft.com/office/drawing/2014/main" id="{CA4A0008-E310-C16A-A076-CD953513665D}"/>
              </a:ext>
            </a:extLst>
          </p:cNvPr>
          <p:cNvSpPr txBox="1"/>
          <p:nvPr/>
        </p:nvSpPr>
        <p:spPr>
          <a:xfrm>
            <a:off x="4435500" y="2528869"/>
            <a:ext cx="3320995" cy="1723549"/>
          </a:xfrm>
          <a:prstGeom prst="rect">
            <a:avLst/>
          </a:prstGeom>
          <a:noFill/>
        </p:spPr>
        <p:txBody>
          <a:bodyPr wrap="square">
            <a:spAutoFit/>
          </a:bodyPr>
          <a:lstStyle/>
          <a:p>
            <a:pPr algn="ctr"/>
            <a:r>
              <a:rPr lang="en-GB" sz="1600" b="1" dirty="0" err="1">
                <a:effectLst/>
                <a:latin typeface="Calibri" panose="020F0502020204030204" pitchFamily="34" charset="0"/>
                <a:ea typeface="Calibri" panose="020F0502020204030204" pitchFamily="34" charset="0"/>
              </a:rPr>
              <a:t>Einterreg </a:t>
            </a:r>
            <a:r>
              <a:rPr lang="en-GB" sz="1600" b="1" dirty="0">
                <a:effectLst/>
                <a:latin typeface="Calibri" panose="020F0502020204030204" pitchFamily="34" charset="0"/>
                <a:ea typeface="Calibri" panose="020F0502020204030204" pitchFamily="34" charset="0"/>
              </a:rPr>
              <a:t>Nordvästra Europa </a:t>
            </a:r>
            <a:r>
              <a:rPr lang="en-GB" sz="1600" b="1" dirty="0" err="1">
                <a:effectLst/>
                <a:latin typeface="Calibri" panose="020F0502020204030204" pitchFamily="34" charset="0"/>
                <a:ea typeface="Calibri" panose="020F0502020204030204" pitchFamily="34" charset="0"/>
              </a:rPr>
              <a:t>AgriWasteValue</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Att omvandla restprodukter från jordbruket till bioaktiva föreningar för industrisektorer som kosmetika och nutraceutiska produkter. I andra hand inom energi-, kemi- och jordbrukssektorn</a:t>
            </a:r>
            <a:endParaRPr lang="en-GB" sz="1400" dirty="0">
              <a:effectLst/>
              <a:latin typeface="Calibri" panose="020F0502020204030204" pitchFamily="34" charset="0"/>
              <a:ea typeface="Calibri" panose="020F0502020204030204" pitchFamily="34" charset="0"/>
            </a:endParaRPr>
          </a:p>
        </p:txBody>
      </p:sp>
      <p:sp>
        <p:nvSpPr>
          <p:cNvPr id="12" name="CasellaDiTesto 11">
            <a:extLst>
              <a:ext uri="{FF2B5EF4-FFF2-40B4-BE49-F238E27FC236}">
                <a16:creationId xmlns:a16="http://schemas.microsoft.com/office/drawing/2014/main" id="{C7BC1DB1-D2FF-AF2A-B6B5-5B963DBC28D4}"/>
              </a:ext>
            </a:extLst>
          </p:cNvPr>
          <p:cNvSpPr txBox="1"/>
          <p:nvPr/>
        </p:nvSpPr>
        <p:spPr>
          <a:xfrm>
            <a:off x="380335" y="2528868"/>
            <a:ext cx="3275939" cy="1723549"/>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 Horisont 2020 </a:t>
            </a:r>
          </a:p>
          <a:p>
            <a:pPr algn="ctr"/>
            <a:r>
              <a:rPr lang="en-GB" sz="1600" b="1" dirty="0">
                <a:effectLst/>
                <a:latin typeface="Calibri" panose="020F0502020204030204" pitchFamily="34" charset="0"/>
                <a:ea typeface="Calibri" panose="020F0502020204030204" pitchFamily="34" charset="0"/>
              </a:rPr>
              <a:t>Rustikt projekt</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Teknisk lösning för att omvandla organiska restprodukter från frukt och grönsaker till nya biobaserade HQ-gödselprodukter som tillgodoser behoven inom det moderna jordbruket</a:t>
            </a:r>
            <a:endParaRPr lang="en-GB" sz="1400" dirty="0">
              <a:effectLst/>
              <a:latin typeface="Calibri" panose="020F0502020204030204" pitchFamily="34" charset="0"/>
              <a:ea typeface="Calibri" panose="020F0502020204030204" pitchFamily="34" charset="0"/>
            </a:endParaRPr>
          </a:p>
        </p:txBody>
      </p:sp>
      <p:pic>
        <p:nvPicPr>
          <p:cNvPr id="14" name="Immagine 13">
            <a:hlinkClick r:id="rId5"/>
            <a:extLst>
              <a:ext uri="{FF2B5EF4-FFF2-40B4-BE49-F238E27FC236}">
                <a16:creationId xmlns:a16="http://schemas.microsoft.com/office/drawing/2014/main" id="{A80EE36B-3DAE-7A60-90D4-B317C85F258E}"/>
              </a:ext>
            </a:extLst>
          </p:cNvPr>
          <p:cNvPicPr>
            <a:picLocks noChangeAspect="1"/>
          </p:cNvPicPr>
          <p:nvPr/>
        </p:nvPicPr>
        <p:blipFill>
          <a:blip r:embed="rId6"/>
          <a:stretch>
            <a:fillRect/>
          </a:stretch>
        </p:blipFill>
        <p:spPr>
          <a:xfrm>
            <a:off x="4533566" y="4252418"/>
            <a:ext cx="3124865" cy="1796525"/>
          </a:xfrm>
          <a:prstGeom prst="rect">
            <a:avLst/>
          </a:prstGeom>
          <a:ln>
            <a:solidFill>
              <a:schemeClr val="tx1">
                <a:lumMod val="50000"/>
                <a:lumOff val="50000"/>
              </a:schemeClr>
            </a:solidFill>
          </a:ln>
        </p:spPr>
      </p:pic>
      <p:pic>
        <p:nvPicPr>
          <p:cNvPr id="15" name="Immagine 14">
            <a:hlinkClick r:id="rId7"/>
            <a:extLst>
              <a:ext uri="{FF2B5EF4-FFF2-40B4-BE49-F238E27FC236}">
                <a16:creationId xmlns:a16="http://schemas.microsoft.com/office/drawing/2014/main" id="{0A6590E8-FE4B-5D03-0168-8263E954CBC0}"/>
              </a:ext>
            </a:extLst>
          </p:cNvPr>
          <p:cNvPicPr>
            <a:picLocks noChangeAspect="1"/>
          </p:cNvPicPr>
          <p:nvPr/>
        </p:nvPicPr>
        <p:blipFill>
          <a:blip r:embed="rId8"/>
          <a:srcRect/>
          <a:stretch/>
        </p:blipFill>
        <p:spPr>
          <a:xfrm>
            <a:off x="455874" y="4300231"/>
            <a:ext cx="3124862" cy="1725997"/>
          </a:xfrm>
          <a:prstGeom prst="rect">
            <a:avLst/>
          </a:prstGeom>
          <a:ln>
            <a:solidFill>
              <a:schemeClr val="tx1">
                <a:lumMod val="50000"/>
                <a:lumOff val="50000"/>
              </a:schemeClr>
            </a:solidFill>
          </a:ln>
        </p:spPr>
      </p:pic>
      <p:sp>
        <p:nvSpPr>
          <p:cNvPr id="16" name="CasellaDiTesto 15">
            <a:extLst>
              <a:ext uri="{FF2B5EF4-FFF2-40B4-BE49-F238E27FC236}">
                <a16:creationId xmlns:a16="http://schemas.microsoft.com/office/drawing/2014/main" id="{CA6D05D4-4F82-AABB-90AC-FD5EC83DCA7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forskning och innovation</a:t>
            </a:r>
            <a:endParaRPr lang="it-IT" sz="2400" dirty="0"/>
          </a:p>
        </p:txBody>
      </p:sp>
    </p:spTree>
    <p:extLst>
      <p:ext uri="{BB962C8B-B14F-4D97-AF65-F5344CB8AC3E}">
        <p14:creationId xmlns:p14="http://schemas.microsoft.com/office/powerpoint/2010/main" val="31446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sp>
        <p:nvSpPr>
          <p:cNvPr id="4" name="Segnaposto piè di pagina 1">
            <a:extLst>
              <a:ext uri="{FF2B5EF4-FFF2-40B4-BE49-F238E27FC236}">
                <a16:creationId xmlns:a16="http://schemas.microsoft.com/office/drawing/2014/main" id="{F1FD2F12-D95C-4420-7BD5-9BF1D6409127}"/>
              </a:ext>
            </a:extLst>
          </p:cNvPr>
          <p:cNvSpPr txBox="1">
            <a:spLocks/>
          </p:cNvSpPr>
          <p:nvPr/>
        </p:nvSpPr>
        <p:spPr>
          <a:xfrm>
            <a:off x="138363" y="6238876"/>
            <a:ext cx="11917279"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 A / </a:t>
            </a:r>
            <a:r>
              <a:rPr lang="en-US" dirty="0" err="1"/>
              <a:t>Ämne</a:t>
            </a:r>
            <a:r>
              <a:rPr lang="en-US" dirty="0"/>
              <a:t>: 4 / </a:t>
            </a:r>
            <a:r>
              <a:rPr lang="en-US" dirty="0" err="1"/>
              <a:t>Delämne</a:t>
            </a:r>
            <a:r>
              <a:rPr lang="en-US" dirty="0"/>
              <a:t>: 1</a:t>
            </a:r>
          </a:p>
        </p:txBody>
      </p:sp>
      <p:pic>
        <p:nvPicPr>
          <p:cNvPr id="2" name="Immagine 1">
            <a:hlinkClick r:id="rId2"/>
            <a:extLst>
              <a:ext uri="{FF2B5EF4-FFF2-40B4-BE49-F238E27FC236}">
                <a16:creationId xmlns:a16="http://schemas.microsoft.com/office/drawing/2014/main" id="{9A20548F-FE59-A1D5-DA8F-622AB62EAD1C}"/>
              </a:ext>
            </a:extLst>
          </p:cNvPr>
          <p:cNvPicPr>
            <a:picLocks noChangeAspect="1"/>
          </p:cNvPicPr>
          <p:nvPr/>
        </p:nvPicPr>
        <p:blipFill>
          <a:blip r:embed="rId3"/>
          <a:stretch>
            <a:fillRect/>
          </a:stretch>
        </p:blipFill>
        <p:spPr>
          <a:xfrm>
            <a:off x="334340" y="2040784"/>
            <a:ext cx="6305000" cy="3850215"/>
          </a:xfrm>
          <a:prstGeom prst="rect">
            <a:avLst/>
          </a:prstGeom>
        </p:spPr>
      </p:pic>
      <p:sp>
        <p:nvSpPr>
          <p:cNvPr id="3" name="CasellaDiTesto 2">
            <a:extLst>
              <a:ext uri="{FF2B5EF4-FFF2-40B4-BE49-F238E27FC236}">
                <a16:creationId xmlns:a16="http://schemas.microsoft.com/office/drawing/2014/main" id="{84A764DE-EF6A-B65C-6B80-FD91F01FD243}"/>
              </a:ext>
            </a:extLst>
          </p:cNvPr>
          <p:cNvSpPr txBox="1"/>
          <p:nvPr/>
        </p:nvSpPr>
        <p:spPr>
          <a:xfrm>
            <a:off x="287003" y="1323576"/>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Intressant verktyg som kan vara till hjälp för att lära sig mer om olika typer av biomassa och algoritmer för att beräkna deras potential</a:t>
            </a:r>
            <a:endParaRPr lang="it-IT" dirty="0"/>
          </a:p>
        </p:txBody>
      </p:sp>
      <p:sp>
        <p:nvSpPr>
          <p:cNvPr id="6" name="CasellaDiTesto 5">
            <a:extLst>
              <a:ext uri="{FF2B5EF4-FFF2-40B4-BE49-F238E27FC236}">
                <a16:creationId xmlns:a16="http://schemas.microsoft.com/office/drawing/2014/main" id="{CF4238D8-2B48-4BE8-553E-92D647579A5B}"/>
              </a:ext>
            </a:extLst>
          </p:cNvPr>
          <p:cNvSpPr txBox="1"/>
          <p:nvPr/>
        </p:nvSpPr>
        <p:spPr>
          <a:xfrm>
            <a:off x="6810764" y="4506004"/>
            <a:ext cx="5244878" cy="1384995"/>
          </a:xfrm>
          <a:prstGeom prst="rect">
            <a:avLst/>
          </a:prstGeom>
          <a:noFill/>
        </p:spPr>
        <p:txBody>
          <a:bodyPr wrap="square">
            <a:spAutoFit/>
          </a:bodyPr>
          <a:lstStyle/>
          <a:p>
            <a:r>
              <a:rPr lang="en-US" sz="1400" dirty="0"/>
              <a:t>© Institute of Soil Science and Plant Cultivation - statligt forskningsinstitut i </a:t>
            </a:r>
            <a:r>
              <a:rPr lang="en-US" sz="1400" dirty="0" err="1"/>
              <a:t>Pulawy</a:t>
            </a:r>
            <a:r>
              <a:rPr lang="en-US" sz="1400" dirty="0"/>
              <a:t>, Polen.</a:t>
            </a:r>
          </a:p>
          <a:p>
            <a:endParaRPr lang="en-US" sz="1400" dirty="0"/>
          </a:p>
          <a:p>
            <a:r>
              <a:rPr lang="en-US" sz="1400" dirty="0"/>
              <a:t>Detta projekt har fått finansiering från Europeiska unionens sjunde </a:t>
            </a:r>
            <a:r>
              <a:rPr lang="en-US" sz="1400" dirty="0" err="1"/>
              <a:t>ramprogram </a:t>
            </a:r>
            <a:r>
              <a:rPr lang="en-US" sz="1400" dirty="0"/>
              <a:t>för forskning, teknisk utveckling och demonstration under bidragsnummer 282873.</a:t>
            </a:r>
          </a:p>
        </p:txBody>
      </p:sp>
      <p:sp>
        <p:nvSpPr>
          <p:cNvPr id="7" name="CasellaDiTesto 6">
            <a:extLst>
              <a:ext uri="{FF2B5EF4-FFF2-40B4-BE49-F238E27FC236}">
                <a16:creationId xmlns:a16="http://schemas.microsoft.com/office/drawing/2014/main" id="{F4F0E940-85E9-9395-D7D9-1D3D6C35057E}"/>
              </a:ext>
            </a:extLst>
          </p:cNvPr>
          <p:cNvSpPr txBox="1"/>
          <p:nvPr/>
        </p:nvSpPr>
        <p:spPr>
          <a:xfrm>
            <a:off x="6810764" y="1982664"/>
            <a:ext cx="5147997" cy="369332"/>
          </a:xfrm>
          <a:prstGeom prst="rect">
            <a:avLst/>
          </a:prstGeom>
          <a:noFill/>
        </p:spPr>
        <p:txBody>
          <a:bodyPr wrap="square">
            <a:spAutoFit/>
          </a:bodyPr>
          <a:lstStyle/>
          <a:p>
            <a:r>
              <a:rPr lang="en-US" sz="1800" b="1" i="1" u="sng" dirty="0" err="1">
                <a:effectLst/>
                <a:latin typeface="Calibri" panose="020F0502020204030204" pitchFamily="34" charset="0"/>
                <a:ea typeface="Calibri" panose="020F0502020204030204" pitchFamily="34" charset="0"/>
              </a:rPr>
              <a:t>BioBoost </a:t>
            </a:r>
            <a:r>
              <a:rPr lang="en-US" sz="1800" b="1" i="1" u="sng" dirty="0">
                <a:effectLst/>
                <a:latin typeface="Calibri" panose="020F0502020204030204" pitchFamily="34" charset="0"/>
                <a:ea typeface="Calibri" panose="020F0502020204030204" pitchFamily="34" charset="0"/>
              </a:rPr>
              <a:t>Geoportal  </a:t>
            </a:r>
            <a:endParaRPr lang="it-IT" b="1" i="1" u="sng" dirty="0"/>
          </a:p>
        </p:txBody>
      </p:sp>
      <p:sp>
        <p:nvSpPr>
          <p:cNvPr id="13" name="CasellaDiTesto 12">
            <a:extLst>
              <a:ext uri="{FF2B5EF4-FFF2-40B4-BE49-F238E27FC236}">
                <a16:creationId xmlns:a16="http://schemas.microsoft.com/office/drawing/2014/main" id="{59FA9063-3C32-81CA-EC3F-40E6CBD653C8}"/>
              </a:ext>
            </a:extLst>
          </p:cNvPr>
          <p:cNvSpPr txBox="1"/>
          <p:nvPr/>
        </p:nvSpPr>
        <p:spPr>
          <a:xfrm>
            <a:off x="6810763" y="2641752"/>
            <a:ext cx="5147997" cy="338554"/>
          </a:xfrm>
          <a:prstGeom prst="rect">
            <a:avLst/>
          </a:prstGeom>
          <a:noFill/>
        </p:spPr>
        <p:txBody>
          <a:bodyPr wrap="square">
            <a:spAutoFit/>
          </a:bodyPr>
          <a:lstStyle/>
          <a:p>
            <a:r>
              <a:rPr lang="it-IT" sz="1600" dirty="0">
                <a:hlinkClick r:id="rId4"/>
              </a:rPr>
              <a:t>https://bioboost.eu/media/the-bioboost-project.html</a:t>
            </a:r>
            <a:endParaRPr lang="it-IT" sz="1600" dirty="0"/>
          </a:p>
        </p:txBody>
      </p:sp>
      <p:pic>
        <p:nvPicPr>
          <p:cNvPr id="15" name="Immagine 14">
            <a:extLst>
              <a:ext uri="{FF2B5EF4-FFF2-40B4-BE49-F238E27FC236}">
                <a16:creationId xmlns:a16="http://schemas.microsoft.com/office/drawing/2014/main" id="{93470590-5D2F-A37B-CB9B-9FC4BAB3688A}"/>
              </a:ext>
            </a:extLst>
          </p:cNvPr>
          <p:cNvPicPr>
            <a:picLocks noChangeAspect="1"/>
          </p:cNvPicPr>
          <p:nvPr/>
        </p:nvPicPr>
        <p:blipFill>
          <a:blip r:embed="rId5"/>
          <a:stretch>
            <a:fillRect/>
          </a:stretch>
        </p:blipFill>
        <p:spPr>
          <a:xfrm>
            <a:off x="334340" y="2040784"/>
            <a:ext cx="2438400" cy="1673352"/>
          </a:xfrm>
          <a:prstGeom prst="rect">
            <a:avLst/>
          </a:prstGeom>
        </p:spPr>
      </p:pic>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6" name="Segnaposto piè di pagina 1">
            <a:extLst>
              <a:ext uri="{FF2B5EF4-FFF2-40B4-BE49-F238E27FC236}">
                <a16:creationId xmlns:a16="http://schemas.microsoft.com/office/drawing/2014/main" id="{0DF4BB02-A9C0-BE39-0922-F180C50F18AA}"/>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sp>
        <p:nvSpPr>
          <p:cNvPr id="9" name="CasellaDiTesto 8">
            <a:extLst>
              <a:ext uri="{FF2B5EF4-FFF2-40B4-BE49-F238E27FC236}">
                <a16:creationId xmlns:a16="http://schemas.microsoft.com/office/drawing/2014/main" id="{599B88A1-3DD9-F519-5B60-D6C1AAA701A6}"/>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Biokol som en lösning för hållbart jordbruk</a:t>
            </a:r>
            <a:endParaRPr lang="it-IT" sz="2800" dirty="0"/>
          </a:p>
        </p:txBody>
      </p:sp>
      <p:sp>
        <p:nvSpPr>
          <p:cNvPr id="2" name="CasellaDiTesto 1">
            <a:extLst>
              <a:ext uri="{FF2B5EF4-FFF2-40B4-BE49-F238E27FC236}">
                <a16:creationId xmlns:a16="http://schemas.microsoft.com/office/drawing/2014/main" id="{852F2774-F6AB-9D5B-15C2-196E93ABC2F0}"/>
              </a:ext>
            </a:extLst>
          </p:cNvPr>
          <p:cNvSpPr txBox="1"/>
          <p:nvPr/>
        </p:nvSpPr>
        <p:spPr>
          <a:xfrm>
            <a:off x="287003" y="1637165"/>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Biokol är en typ av träkol som framställs genom pyrolysprocessen (organiska material upphettas i en miljö med låg syrehalt). Resultatet är att materialen bryts ned till en kolrik substans. Biokolproduktion sker ofta med hjälp av olika biomassakällor, inklusive träflis, skörderester och andra organiska avfallsmaterial. </a:t>
            </a:r>
            <a:endParaRPr lang="it-IT" dirty="0"/>
          </a:p>
        </p:txBody>
      </p:sp>
      <p:sp>
        <p:nvSpPr>
          <p:cNvPr id="4" name="CasellaDiTesto 3">
            <a:extLst>
              <a:ext uri="{FF2B5EF4-FFF2-40B4-BE49-F238E27FC236}">
                <a16:creationId xmlns:a16="http://schemas.microsoft.com/office/drawing/2014/main" id="{BEFA0781-E9B2-67DE-AF0C-EE93C1776EF1}"/>
              </a:ext>
            </a:extLst>
          </p:cNvPr>
          <p:cNvSpPr txBox="1"/>
          <p:nvPr/>
        </p:nvSpPr>
        <p:spPr>
          <a:xfrm>
            <a:off x="2813742" y="5288418"/>
            <a:ext cx="1662006" cy="646331"/>
          </a:xfrm>
          <a:prstGeom prst="rect">
            <a:avLst/>
          </a:prstGeom>
          <a:noFill/>
        </p:spPr>
        <p:txBody>
          <a:bodyPr wrap="square">
            <a:spAutoFit/>
          </a:bodyPr>
          <a:lstStyle/>
          <a:p>
            <a:pPr algn="ctr"/>
            <a:r>
              <a:rPr lang="en-GB" sz="1800" b="1" i="1" dirty="0" err="1">
                <a:effectLst/>
                <a:latin typeface="Calibri" panose="020F0502020204030204" pitchFamily="34" charset="0"/>
                <a:ea typeface="Calibri" panose="020F0502020204030204" pitchFamily="34" charset="0"/>
              </a:rPr>
              <a:t>Trasport </a:t>
            </a:r>
            <a:r>
              <a:rPr lang="en-GB" sz="1800" b="1" i="1" dirty="0">
                <a:effectLst/>
                <a:latin typeface="Calibri" panose="020F0502020204030204" pitchFamily="34" charset="0"/>
                <a:ea typeface="Calibri" panose="020F0502020204030204" pitchFamily="34" charset="0"/>
              </a:rPr>
              <a:t>och </a:t>
            </a:r>
            <a:r>
              <a:rPr lang="en-GB" sz="1800" b="1" i="1" dirty="0" err="1">
                <a:effectLst/>
                <a:latin typeface="Calibri" panose="020F0502020204030204" pitchFamily="34" charset="0"/>
                <a:ea typeface="Calibri" panose="020F0502020204030204" pitchFamily="34" charset="0"/>
              </a:rPr>
              <a:t>distribution</a:t>
            </a:r>
            <a:endParaRPr lang="it-IT" b="1" i="1" dirty="0"/>
          </a:p>
        </p:txBody>
      </p:sp>
      <p:pic>
        <p:nvPicPr>
          <p:cNvPr id="7" name="Immagine 6">
            <a:extLst>
              <a:ext uri="{FF2B5EF4-FFF2-40B4-BE49-F238E27FC236}">
                <a16:creationId xmlns:a16="http://schemas.microsoft.com/office/drawing/2014/main" id="{94F3E3B9-BA5C-B320-DA83-6095951653BB}"/>
              </a:ext>
            </a:extLst>
          </p:cNvPr>
          <p:cNvPicPr>
            <a:picLocks noChangeAspect="1"/>
          </p:cNvPicPr>
          <p:nvPr/>
        </p:nvPicPr>
        <p:blipFill rotWithShape="1">
          <a:blip r:embed="rId2"/>
          <a:srcRect t="4136" r="164" b="7849"/>
          <a:stretch/>
        </p:blipFill>
        <p:spPr>
          <a:xfrm>
            <a:off x="5396302" y="3947822"/>
            <a:ext cx="1598063" cy="1369221"/>
          </a:xfrm>
          <a:prstGeom prst="rect">
            <a:avLst/>
          </a:prstGeom>
        </p:spPr>
      </p:pic>
      <p:sp>
        <p:nvSpPr>
          <p:cNvPr id="8" name="CasellaDiTesto 7">
            <a:extLst>
              <a:ext uri="{FF2B5EF4-FFF2-40B4-BE49-F238E27FC236}">
                <a16:creationId xmlns:a16="http://schemas.microsoft.com/office/drawing/2014/main" id="{2EDA0E23-D144-037C-5C9C-FE8EC7B3941A}"/>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Val av råmaterial</a:t>
            </a:r>
            <a:endParaRPr lang="it-IT" b="1" i="1" dirty="0"/>
          </a:p>
        </p:txBody>
      </p:sp>
      <p:pic>
        <p:nvPicPr>
          <p:cNvPr id="10" name="Immagine 9">
            <a:extLst>
              <a:ext uri="{FF2B5EF4-FFF2-40B4-BE49-F238E27FC236}">
                <a16:creationId xmlns:a16="http://schemas.microsoft.com/office/drawing/2014/main" id="{773B60B2-FBFB-3F6C-A607-A76A02646124}"/>
              </a:ext>
            </a:extLst>
          </p:cNvPr>
          <p:cNvPicPr>
            <a:picLocks noChangeAspect="1"/>
          </p:cNvPicPr>
          <p:nvPr/>
        </p:nvPicPr>
        <p:blipFill rotWithShape="1">
          <a:blip r:embed="rId3"/>
          <a:srcRect t="-2230" b="-16"/>
          <a:stretch/>
        </p:blipFill>
        <p:spPr>
          <a:xfrm>
            <a:off x="8141152" y="3947822"/>
            <a:ext cx="1142955" cy="1369221"/>
          </a:xfrm>
          <a:prstGeom prst="rect">
            <a:avLst/>
          </a:prstGeom>
        </p:spPr>
      </p:pic>
      <p:sp>
        <p:nvSpPr>
          <p:cNvPr id="11" name="CasellaDiTesto 10">
            <a:extLst>
              <a:ext uri="{FF2B5EF4-FFF2-40B4-BE49-F238E27FC236}">
                <a16:creationId xmlns:a16="http://schemas.microsoft.com/office/drawing/2014/main" id="{2FFF6BA3-D345-80A3-2664-4C3F66A530F2}"/>
              </a:ext>
            </a:extLst>
          </p:cNvPr>
          <p:cNvSpPr txBox="1"/>
          <p:nvPr/>
        </p:nvSpPr>
        <p:spPr>
          <a:xfrm>
            <a:off x="7725679" y="5282673"/>
            <a:ext cx="174591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Brist på standardisering</a:t>
            </a:r>
            <a:endParaRPr lang="it-IT" b="1" i="1" dirty="0"/>
          </a:p>
        </p:txBody>
      </p:sp>
      <p:pic>
        <p:nvPicPr>
          <p:cNvPr id="12" name="Immagine 11">
            <a:extLst>
              <a:ext uri="{FF2B5EF4-FFF2-40B4-BE49-F238E27FC236}">
                <a16:creationId xmlns:a16="http://schemas.microsoft.com/office/drawing/2014/main" id="{78C36B65-F3EF-58C1-0FE3-AD12D9D07C72}"/>
              </a:ext>
            </a:extLst>
          </p:cNvPr>
          <p:cNvPicPr>
            <a:picLocks noChangeAspect="1"/>
          </p:cNvPicPr>
          <p:nvPr/>
        </p:nvPicPr>
        <p:blipFill rotWithShape="1">
          <a:blip r:embed="rId4"/>
          <a:srcRect t="-1121" b="-1033"/>
          <a:stretch/>
        </p:blipFill>
        <p:spPr>
          <a:xfrm>
            <a:off x="741861" y="3947823"/>
            <a:ext cx="1312350" cy="1340595"/>
          </a:xfrm>
          <a:prstGeom prst="rect">
            <a:avLst/>
          </a:prstGeom>
        </p:spPr>
      </p:pic>
      <p:sp>
        <p:nvSpPr>
          <p:cNvPr id="13" name="CasellaDiTesto 12">
            <a:extLst>
              <a:ext uri="{FF2B5EF4-FFF2-40B4-BE49-F238E27FC236}">
                <a16:creationId xmlns:a16="http://schemas.microsoft.com/office/drawing/2014/main" id="{DB8945DB-CAB9-9828-9E31-0762872479E2}"/>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Energi </a:t>
            </a:r>
          </a:p>
          <a:p>
            <a:pPr algn="ctr"/>
            <a:r>
              <a:rPr lang="en-GB" b="1" i="1" dirty="0">
                <a:latin typeface="Calibri" panose="020F0502020204030204" pitchFamily="34" charset="0"/>
                <a:ea typeface="Calibri" panose="020F0502020204030204" pitchFamily="34" charset="0"/>
              </a:rPr>
              <a:t>konsumtion</a:t>
            </a:r>
            <a:endParaRPr lang="it-IT" b="1" i="1" dirty="0"/>
          </a:p>
        </p:txBody>
      </p:sp>
      <p:pic>
        <p:nvPicPr>
          <p:cNvPr id="14" name="Immagine 13">
            <a:extLst>
              <a:ext uri="{FF2B5EF4-FFF2-40B4-BE49-F238E27FC236}">
                <a16:creationId xmlns:a16="http://schemas.microsoft.com/office/drawing/2014/main" id="{A6D394A2-0743-25CB-A0BC-F8B8B2B6AD2D}"/>
              </a:ext>
            </a:extLst>
          </p:cNvPr>
          <p:cNvPicPr>
            <a:picLocks noChangeAspect="1"/>
          </p:cNvPicPr>
          <p:nvPr/>
        </p:nvPicPr>
        <p:blipFill>
          <a:blip r:embed="rId5"/>
          <a:srcRect l="3852" r="3852"/>
          <a:stretch/>
        </p:blipFill>
        <p:spPr>
          <a:xfrm>
            <a:off x="10296699" y="3947822"/>
            <a:ext cx="1268064" cy="1369221"/>
          </a:xfrm>
          <a:prstGeom prst="rect">
            <a:avLst/>
          </a:prstGeom>
        </p:spPr>
      </p:pic>
      <p:sp>
        <p:nvSpPr>
          <p:cNvPr id="15" name="CasellaDiTesto 14">
            <a:extLst>
              <a:ext uri="{FF2B5EF4-FFF2-40B4-BE49-F238E27FC236}">
                <a16:creationId xmlns:a16="http://schemas.microsoft.com/office/drawing/2014/main" id="{50543953-37EE-1F73-7598-76F5BAF08B88}"/>
              </a:ext>
            </a:extLst>
          </p:cNvPr>
          <p:cNvSpPr txBox="1"/>
          <p:nvPr/>
        </p:nvSpPr>
        <p:spPr>
          <a:xfrm>
            <a:off x="10168098" y="5276928"/>
            <a:ext cx="1525265" cy="646331"/>
          </a:xfrm>
          <a:prstGeom prst="rect">
            <a:avLst/>
          </a:prstGeom>
          <a:noFill/>
        </p:spPr>
        <p:txBody>
          <a:bodyPr wrap="square">
            <a:spAutoFit/>
          </a:bodyPr>
          <a:lstStyle/>
          <a:p>
            <a:pPr algn="ctr"/>
            <a:r>
              <a:rPr lang="en-US" sz="1800" b="1" i="1" dirty="0">
                <a:effectLst/>
                <a:latin typeface="Calibri" panose="020F0502020204030204" pitchFamily="34" charset="0"/>
                <a:ea typeface="Calibri" panose="020F0502020204030204" pitchFamily="34" charset="0"/>
              </a:rPr>
              <a:t>Sociala/etiska frågor</a:t>
            </a:r>
            <a:endParaRPr lang="it-IT" b="1" i="1" dirty="0"/>
          </a:p>
        </p:txBody>
      </p:sp>
      <p:sp>
        <p:nvSpPr>
          <p:cNvPr id="16" name="CasellaDiTesto 15">
            <a:extLst>
              <a:ext uri="{FF2B5EF4-FFF2-40B4-BE49-F238E27FC236}">
                <a16:creationId xmlns:a16="http://schemas.microsoft.com/office/drawing/2014/main" id="{6A8141B7-EC6B-0966-6511-80EB18CCDC81}"/>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VIKTIGA UTMANINGAR</a:t>
            </a:r>
            <a:endParaRPr lang="it-IT" sz="2400" b="1" u="sng" dirty="0">
              <a:solidFill>
                <a:srgbClr val="94C020"/>
              </a:solidFill>
            </a:endParaRPr>
          </a:p>
        </p:txBody>
      </p:sp>
      <p:pic>
        <p:nvPicPr>
          <p:cNvPr id="18" name="Immagine 17">
            <a:extLst>
              <a:ext uri="{FF2B5EF4-FFF2-40B4-BE49-F238E27FC236}">
                <a16:creationId xmlns:a16="http://schemas.microsoft.com/office/drawing/2014/main" id="{0A6149AC-DBB4-46AA-1FB1-5BD45BB1F538}"/>
              </a:ext>
            </a:extLst>
          </p:cNvPr>
          <p:cNvPicPr>
            <a:picLocks noChangeAspect="1"/>
          </p:cNvPicPr>
          <p:nvPr/>
        </p:nvPicPr>
        <p:blipFill>
          <a:blip r:embed="rId6"/>
          <a:stretch>
            <a:fillRect/>
          </a:stretch>
        </p:blipFill>
        <p:spPr>
          <a:xfrm>
            <a:off x="3016862" y="3947823"/>
            <a:ext cx="1361973" cy="1314661"/>
          </a:xfrm>
          <a:prstGeom prst="rect">
            <a:avLst/>
          </a:prstGeom>
        </p:spPr>
      </p:pic>
      <p:sp>
        <p:nvSpPr>
          <p:cNvPr id="3" name="Rettangolo 2">
            <a:extLst>
              <a:ext uri="{FF2B5EF4-FFF2-40B4-BE49-F238E27FC236}">
                <a16:creationId xmlns:a16="http://schemas.microsoft.com/office/drawing/2014/main" id="{F6DE97F5-F2E9-664C-B660-32CD343B1D2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2</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1223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9</a:t>
            </a:fld>
            <a:endParaRPr lang="en-US" dirty="0"/>
          </a:p>
        </p:txBody>
      </p:sp>
      <p:sp>
        <p:nvSpPr>
          <p:cNvPr id="2" name="Segnaposto piè di pagina 1">
            <a:extLst>
              <a:ext uri="{FF2B5EF4-FFF2-40B4-BE49-F238E27FC236}">
                <a16:creationId xmlns:a16="http://schemas.microsoft.com/office/drawing/2014/main" id="{DBCEDDB0-9150-4ABD-009C-8483A4CCB4DC}"/>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pic>
        <p:nvPicPr>
          <p:cNvPr id="4" name="Immagine 3">
            <a:extLst>
              <a:ext uri="{FF2B5EF4-FFF2-40B4-BE49-F238E27FC236}">
                <a16:creationId xmlns:a16="http://schemas.microsoft.com/office/drawing/2014/main" id="{CAB10653-81CC-72DA-D403-BF554BB71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02" y="1975899"/>
            <a:ext cx="6197882" cy="3458818"/>
          </a:xfrm>
          <a:prstGeom prst="rect">
            <a:avLst/>
          </a:prstGeom>
        </p:spPr>
      </p:pic>
      <p:sp>
        <p:nvSpPr>
          <p:cNvPr id="9" name="CasellaDiTesto 8">
            <a:extLst>
              <a:ext uri="{FF2B5EF4-FFF2-40B4-BE49-F238E27FC236}">
                <a16:creationId xmlns:a16="http://schemas.microsoft.com/office/drawing/2014/main" id="{1C462671-A64B-E643-FEDE-88E88EF6C1F7}"/>
              </a:ext>
            </a:extLst>
          </p:cNvPr>
          <p:cNvSpPr txBox="1"/>
          <p:nvPr/>
        </p:nvSpPr>
        <p:spPr>
          <a:xfrm>
            <a:off x="287003" y="1123797"/>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Biokol kan produceras från olika organiska avfallsmaterial, vilket ger ett sätt att återvinna och återanvända jordbruksrester, skogsavfall och annan biomassa</a:t>
            </a:r>
            <a:endParaRPr lang="it-IT" dirty="0"/>
          </a:p>
        </p:txBody>
      </p:sp>
      <p:pic>
        <p:nvPicPr>
          <p:cNvPr id="10" name="Elementi multimediali online 9" title="What is Biochar?">
            <a:hlinkClick r:id="" action="ppaction://media"/>
            <a:extLst>
              <a:ext uri="{FF2B5EF4-FFF2-40B4-BE49-F238E27FC236}">
                <a16:creationId xmlns:a16="http://schemas.microsoft.com/office/drawing/2014/main" id="{194EFB53-69C3-4B26-33BB-F6543995A792}"/>
              </a:ext>
            </a:extLst>
          </p:cNvPr>
          <p:cNvPicPr>
            <a:picLocks noRot="1" noChangeAspect="1"/>
          </p:cNvPicPr>
          <p:nvPr>
            <a:videoFile r:link="rId1"/>
          </p:nvPr>
        </p:nvPicPr>
        <p:blipFill>
          <a:blip r:embed="rId5"/>
          <a:stretch>
            <a:fillRect/>
          </a:stretch>
        </p:blipFill>
        <p:spPr>
          <a:xfrm>
            <a:off x="7943353" y="2128651"/>
            <a:ext cx="3729162" cy="1785241"/>
          </a:xfrm>
          <a:prstGeom prst="rect">
            <a:avLst/>
          </a:prstGeom>
        </p:spPr>
      </p:pic>
      <p:sp>
        <p:nvSpPr>
          <p:cNvPr id="11" name="CasellaDiTesto 10">
            <a:extLst>
              <a:ext uri="{FF2B5EF4-FFF2-40B4-BE49-F238E27FC236}">
                <a16:creationId xmlns:a16="http://schemas.microsoft.com/office/drawing/2014/main" id="{DAF45019-ED4E-15AC-F221-49BDA8929861}"/>
              </a:ext>
            </a:extLst>
          </p:cNvPr>
          <p:cNvSpPr txBox="1"/>
          <p:nvPr/>
        </p:nvSpPr>
        <p:spPr>
          <a:xfrm>
            <a:off x="287002" y="5649520"/>
            <a:ext cx="6197882" cy="461665"/>
          </a:xfrm>
          <a:prstGeom prst="rect">
            <a:avLst/>
          </a:prstGeom>
          <a:noFill/>
        </p:spPr>
        <p:txBody>
          <a:bodyPr wrap="square">
            <a:spAutoFit/>
          </a:bodyPr>
          <a:lstStyle/>
          <a:p>
            <a:pPr algn="ctr"/>
            <a:r>
              <a:rPr lang="en-GB" sz="1200" i="1" dirty="0">
                <a:effectLst/>
                <a:ea typeface="EB Garamond" panose="00000500000000000000" pitchFamily="2" charset="0"/>
                <a:cs typeface="EB Garamond" panose="00000500000000000000" pitchFamily="2" charset="0"/>
              </a:rPr>
              <a:t>Fördelar med användning av biokol inom jordbruket </a:t>
            </a:r>
            <a:endParaRPr lang="en-GB" sz="1200" i="1" dirty="0">
              <a:ea typeface="EB Garamond" panose="00000500000000000000" pitchFamily="2" charset="0"/>
              <a:cs typeface="EB Garamond" panose="00000500000000000000" pitchFamily="2" charset="0"/>
            </a:endParaRPr>
          </a:p>
          <a:p>
            <a:pPr algn="ctr"/>
            <a:r>
              <a:rPr lang="en-GB" sz="1200" i="1" dirty="0">
                <a:effectLst/>
                <a:ea typeface="EB Garamond" panose="00000500000000000000" pitchFamily="2" charset="0"/>
                <a:cs typeface="EB Garamond" panose="00000500000000000000" pitchFamily="2" charset="0"/>
              </a:rPr>
              <a:t>(Källa: European Biochar Industry Consortium)</a:t>
            </a:r>
            <a:endParaRPr lang="it-IT" sz="1200" i="1" dirty="0"/>
          </a:p>
        </p:txBody>
      </p:sp>
      <p:pic>
        <p:nvPicPr>
          <p:cNvPr id="13" name="Elementi multimediali online 12" title="Biomass pyrolysis process">
            <a:hlinkClick r:id="" action="ppaction://media"/>
            <a:extLst>
              <a:ext uri="{FF2B5EF4-FFF2-40B4-BE49-F238E27FC236}">
                <a16:creationId xmlns:a16="http://schemas.microsoft.com/office/drawing/2014/main" id="{F9097B04-0531-8F72-C38F-80A219ACF39B}"/>
              </a:ext>
            </a:extLst>
          </p:cNvPr>
          <p:cNvPicPr>
            <a:picLocks noRot="1" noChangeAspect="1"/>
          </p:cNvPicPr>
          <p:nvPr>
            <a:videoFile r:link="rId2"/>
          </p:nvPr>
        </p:nvPicPr>
        <p:blipFill>
          <a:blip r:embed="rId6"/>
          <a:stretch>
            <a:fillRect/>
          </a:stretch>
        </p:blipFill>
        <p:spPr>
          <a:xfrm>
            <a:off x="7943353" y="4274006"/>
            <a:ext cx="3729162" cy="1785241"/>
          </a:xfrm>
          <a:prstGeom prst="rect">
            <a:avLst/>
          </a:prstGeom>
        </p:spPr>
      </p:pic>
      <p:sp>
        <p:nvSpPr>
          <p:cNvPr id="15" name="CasellaDiTesto 14">
            <a:extLst>
              <a:ext uri="{FF2B5EF4-FFF2-40B4-BE49-F238E27FC236}">
                <a16:creationId xmlns:a16="http://schemas.microsoft.com/office/drawing/2014/main" id="{82D7BEA7-8B9B-E9EC-93B1-830A6E41F912}"/>
              </a:ext>
            </a:extLst>
          </p:cNvPr>
          <p:cNvSpPr txBox="1"/>
          <p:nvPr/>
        </p:nvSpPr>
        <p:spPr>
          <a:xfrm>
            <a:off x="7943353" y="1768168"/>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latin typeface="Calibri" panose="020F0502020204030204" pitchFamily="34" charset="0"/>
                <a:ea typeface="Calibri" panose="020F0502020204030204" pitchFamily="34" charset="0"/>
                <a:cs typeface="EB Garamond" panose="00000500000000000000" pitchFamily="2" charset="0"/>
              </a:rPr>
              <a:t>vad är biokol?</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
        <p:nvSpPr>
          <p:cNvPr id="16" name="CasellaDiTesto 15">
            <a:extLst>
              <a:ext uri="{FF2B5EF4-FFF2-40B4-BE49-F238E27FC236}">
                <a16:creationId xmlns:a16="http://schemas.microsoft.com/office/drawing/2014/main" id="{1327CFBD-1A7B-BE95-3513-FD0F4824C48F}"/>
              </a:ext>
            </a:extLst>
          </p:cNvPr>
          <p:cNvSpPr txBox="1"/>
          <p:nvPr/>
        </p:nvSpPr>
        <p:spPr>
          <a:xfrm>
            <a:off x="7943353" y="3913279"/>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effectLst/>
                <a:latin typeface="Calibri" panose="020F0502020204030204" pitchFamily="34" charset="0"/>
                <a:ea typeface="Calibri" panose="020F0502020204030204" pitchFamily="34" charset="0"/>
                <a:cs typeface="EB Garamond" panose="00000500000000000000" pitchFamily="2" charset="0"/>
              </a:rPr>
              <a:t>Pyrolysprocessen för biomassa </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Tree>
    <p:extLst>
      <p:ext uri="{BB962C8B-B14F-4D97-AF65-F5344CB8AC3E}">
        <p14:creationId xmlns:p14="http://schemas.microsoft.com/office/powerpoint/2010/main" val="12696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B28FCC-C695-4518-B3A4-AAB625D92D50}"/>
</file>

<file path=customXml/itemProps2.xml><?xml version="1.0" encoding="utf-8"?>
<ds:datastoreItem xmlns:ds="http://schemas.openxmlformats.org/officeDocument/2006/customXml" ds:itemID="{F93A56A8-D462-4E3B-944B-060E279D1413}"/>
</file>

<file path=docProps/app.xml><?xml version="1.0" encoding="utf-8"?>
<Properties xmlns="http://schemas.openxmlformats.org/officeDocument/2006/extended-properties" xmlns:vt="http://schemas.openxmlformats.org/officeDocument/2006/docPropsVTypes">
  <Template/>
  <TotalTime>1870</TotalTime>
  <Words>3687</Words>
  <Application>Microsoft Office PowerPoint</Application>
  <PresentationFormat>Widescreen</PresentationFormat>
  <Paragraphs>348</Paragraphs>
  <Slides>37</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EB Garamond</vt:lpstr>
      <vt:lpstr>Wingdings</vt:lpstr>
      <vt:lpstr>Tema1</vt:lpstr>
      <vt:lpstr>PowerPoint Presentation</vt:lpstr>
      <vt:lpstr>Kurs: HÖGSKOLA  Modul Hållbart jordbruk, förvaltning av naturresurser och klimatåtgärder  Ämne Återanvändning av organiska restprodukter inom jordbruket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docId:FE702364708032799C3EBA8316F0FDD5</cp:keywords>
  <cp:lastModifiedBy>A S</cp:lastModifiedBy>
  <cp:revision>60</cp:revision>
  <dcterms:created xsi:type="dcterms:W3CDTF">2022-08-02T09:54:50Z</dcterms:created>
  <dcterms:modified xsi:type="dcterms:W3CDTF">2024-03-16T16:37:14Z</dcterms:modified>
</cp:coreProperties>
</file>