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5"/>
  </p:notesMasterIdLst>
  <p:sldIdLst>
    <p:sldId id="265" r:id="rId2"/>
    <p:sldId id="256" r:id="rId3"/>
    <p:sldId id="260" r:id="rId4"/>
    <p:sldId id="269" r:id="rId5"/>
    <p:sldId id="267" r:id="rId6"/>
    <p:sldId id="268" r:id="rId7"/>
    <p:sldId id="263" r:id="rId8"/>
    <p:sldId id="261" r:id="rId9"/>
    <p:sldId id="271" r:id="rId10"/>
    <p:sldId id="270"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8" r:id="rId26"/>
    <p:sldId id="289" r:id="rId27"/>
    <p:sldId id="290" r:id="rId28"/>
    <p:sldId id="291" r:id="rId29"/>
    <p:sldId id="292" r:id="rId30"/>
    <p:sldId id="293" r:id="rId31"/>
    <p:sldId id="294" r:id="rId32"/>
    <p:sldId id="286" r:id="rId33"/>
    <p:sldId id="272" r:id="rId34"/>
    <p:sldId id="295" r:id="rId35"/>
    <p:sldId id="296" r:id="rId36"/>
    <p:sldId id="297" r:id="rId37"/>
    <p:sldId id="298" r:id="rId38"/>
    <p:sldId id="299" r:id="rId39"/>
    <p:sldId id="300" r:id="rId40"/>
    <p:sldId id="302" r:id="rId41"/>
    <p:sldId id="304" r:id="rId42"/>
    <p:sldId id="301" r:id="rId43"/>
    <p:sldId id="266"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04F58-1FE3-42A0-8850-89C9DAF63B69}" v="3" dt="2024-03-14T12:54:59.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59" d="100"/>
          <a:sy n="59" d="100"/>
        </p:scale>
        <p:origin x="8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14/03/2024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XXXXXXX / </a:t>
            </a:r>
            <a:r>
              <a:rPr lang="en-US" b="1" dirty="0"/>
              <a:t>Lärandeenhet</a:t>
            </a:r>
            <a:r>
              <a:rPr lang="en-US" dirty="0"/>
              <a:t>: YYYYYYY / </a:t>
            </a:r>
            <a:r>
              <a:rPr lang="en-US" b="1" dirty="0"/>
              <a:t>Underenhet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ideo" Target="https://www.youtube.com/embed/ZX7SOhk97hA?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plantix.net/en/"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4.xml"/><Relationship Id="rId1" Type="http://schemas.openxmlformats.org/officeDocument/2006/relationships/video" Target="https://www.youtube.com/embed/FM0X1NNZ4Jk?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Tl1YkbdcEgU?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Övervakningssystem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151379" cy="4394200"/>
          </a:xfrm>
        </p:spPr>
        <p:txBody>
          <a:bodyPr/>
          <a:lstStyle/>
          <a:p>
            <a:pPr marL="0" indent="0">
              <a:buNone/>
            </a:pPr>
            <a:r>
              <a:rPr lang="en-GB" sz="1800" b="1" dirty="0"/>
              <a:t>Spektrala kanaler:</a:t>
            </a:r>
          </a:p>
          <a:p>
            <a:r>
              <a:rPr lang="en-GB" sz="1800" dirty="0"/>
              <a:t>Ultraviolett, UV</a:t>
            </a:r>
          </a:p>
          <a:p>
            <a:endParaRPr lang="en-GB" sz="1800" dirty="0"/>
          </a:p>
          <a:p>
            <a:r>
              <a:rPr lang="en-GB" sz="1800" dirty="0"/>
              <a:t>Synlig</a:t>
            </a:r>
          </a:p>
          <a:p>
            <a:endParaRPr lang="en-GB" sz="1800" dirty="0"/>
          </a:p>
          <a:p>
            <a:r>
              <a:rPr lang="en-GB" sz="1800" b="1" dirty="0"/>
              <a:t>Infrarött, IR </a:t>
            </a:r>
            <a:r>
              <a:rPr lang="en-GB" sz="1800" dirty="0"/>
              <a:t>(</a:t>
            </a:r>
            <a:r>
              <a:rPr lang="en-US" sz="1800" dirty="0"/>
              <a:t>IR-kanalen sträcker sig från det röda i den synliga kanalen, upp till mikrovågor, med våglängder från 0,70 </a:t>
            </a:r>
            <a:r>
              <a:rPr lang="en-US" sz="1800" dirty="0" err="1"/>
              <a:t>μm </a:t>
            </a:r>
            <a:r>
              <a:rPr lang="en-US" sz="1800" dirty="0"/>
              <a:t>till 1000 </a:t>
            </a:r>
            <a:r>
              <a:rPr lang="en-US" sz="1800" dirty="0" err="1"/>
              <a:t>μm</a:t>
            </a:r>
            <a:r>
              <a:rPr lang="en-US" sz="1800" dirty="0"/>
              <a:t>. Det delas in i nära (nära IR, 0,70-1,50 </a:t>
            </a:r>
            <a:r>
              <a:rPr lang="en-US" sz="1800" dirty="0" err="1"/>
              <a:t>μm</a:t>
            </a:r>
            <a:r>
              <a:rPr lang="en-US" sz="1800" dirty="0"/>
              <a:t>), mellan (mellan IR, 1,50-5,60 </a:t>
            </a:r>
            <a:r>
              <a:rPr lang="en-US" sz="1800" dirty="0" err="1"/>
              <a:t>μm</a:t>
            </a:r>
            <a:r>
              <a:rPr lang="en-US" sz="1800" dirty="0"/>
              <a:t>) och långt (långt IR, 5,60-1000 </a:t>
            </a:r>
            <a:r>
              <a:rPr lang="en-US" sz="1800" dirty="0" err="1"/>
              <a:t>μm)</a:t>
            </a:r>
            <a:r>
              <a:rPr lang="en-US" sz="1800" dirty="0"/>
              <a:t>. Infrarött delas också in i reflekterat (reflekterad IR, från 0,70-3,00 </a:t>
            </a:r>
            <a:r>
              <a:rPr lang="en-US" sz="1800" dirty="0" err="1"/>
              <a:t>μm</a:t>
            </a:r>
            <a:r>
              <a:rPr lang="en-US" sz="1800" dirty="0"/>
              <a:t>) och termiskt (termisk IR, från ca 3,00 till 1000 </a:t>
            </a:r>
            <a:r>
              <a:rPr lang="en-US" sz="1800" dirty="0" err="1"/>
              <a:t>μm </a:t>
            </a:r>
            <a:r>
              <a:rPr lang="en-US" sz="1800" dirty="0"/>
              <a:t>eller 0,1 cm).</a:t>
            </a:r>
          </a:p>
          <a:p>
            <a:endParaRPr lang="en-GB" sz="1800" dirty="0"/>
          </a:p>
          <a:p>
            <a:r>
              <a:rPr lang="en-GB" sz="1800" b="1" dirty="0"/>
              <a:t>Mikrovåg </a:t>
            </a:r>
            <a:r>
              <a:rPr lang="en-GB" sz="1800" dirty="0"/>
              <a:t>(</a:t>
            </a:r>
            <a:r>
              <a:rPr lang="en-US" sz="1800" dirty="0">
                <a:solidFill>
                  <a:srgbClr val="000000"/>
                </a:solidFill>
                <a:effectLst/>
                <a:latin typeface="Minion Pro"/>
                <a:ea typeface="Times New Roman" panose="02020603050405020304" pitchFamily="18" charset="0"/>
                <a:cs typeface="Calibri" panose="020F0502020204030204" pitchFamily="34" charset="0"/>
              </a:rPr>
              <a:t>Mikrovågskanalen är placerad mellan infraröda och radiovågor, med våglängder från 0,1 cm till 1 m. Detta inkluderar de längsta våglängderna som används vid fjärranalys. Mikrovågsstrålning har förmågan att tränga igenom moln och olika ytobjekt beroende på vilken våglängd som används).</a:t>
            </a:r>
            <a:endParaRPr lang="en-GB" sz="1800" dirty="0"/>
          </a:p>
          <a:p>
            <a:pPr marL="0" indent="0">
              <a:buNone/>
            </a:pPr>
            <a:endParaRPr lang="en-GB" dirty="0"/>
          </a:p>
        </p:txBody>
      </p:sp>
    </p:spTree>
    <p:extLst>
      <p:ext uri="{BB962C8B-B14F-4D97-AF65-F5344CB8AC3E}">
        <p14:creationId xmlns:p14="http://schemas.microsoft.com/office/powerpoint/2010/main" val="30683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Övervakningssystem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pic>
        <p:nvPicPr>
          <p:cNvPr id="4" name="Picture 3" descr="A diagram of a heat wave&#10;&#10;Description automatically generated">
            <a:extLst>
              <a:ext uri="{FF2B5EF4-FFF2-40B4-BE49-F238E27FC236}">
                <a16:creationId xmlns:a16="http://schemas.microsoft.com/office/drawing/2014/main" id="{4AF4697A-C1F0-EE74-C1C5-DCFECF10B33D}"/>
              </a:ext>
            </a:extLst>
          </p:cNvPr>
          <p:cNvPicPr>
            <a:picLocks noChangeAspect="1"/>
          </p:cNvPicPr>
          <p:nvPr/>
        </p:nvPicPr>
        <p:blipFill>
          <a:blip r:embed="rId2"/>
          <a:stretch>
            <a:fillRect/>
          </a:stretch>
        </p:blipFill>
        <p:spPr>
          <a:xfrm>
            <a:off x="1659577" y="2378505"/>
            <a:ext cx="9160823" cy="2990448"/>
          </a:xfrm>
          <a:prstGeom prst="rect">
            <a:avLst/>
          </a:prstGeom>
        </p:spPr>
      </p:pic>
    </p:spTree>
    <p:extLst>
      <p:ext uri="{BB962C8B-B14F-4D97-AF65-F5344CB8AC3E}">
        <p14:creationId xmlns:p14="http://schemas.microsoft.com/office/powerpoint/2010/main" val="377261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Övervakningssystem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515600" cy="4394200"/>
          </a:xfrm>
        </p:spPr>
        <p:txBody>
          <a:bodyPr>
            <a:normAutofit/>
          </a:bodyPr>
          <a:lstStyle/>
          <a:p>
            <a:pPr algn="just"/>
            <a:r>
              <a:rPr lang="en-US" sz="1800" dirty="0"/>
              <a:t>De fysiska egenskaperna och sammansättningen hos varje objekt påverkar andelen solstrålning som reflekteras vid olika våglängder på sitt eget karakteristiska sätt. Mängden och den spektrala fördelningen av den reflekterade och emitterade strålningen från ett objekt används som ett sätt att identifiera objektet. Denna egenskap kallas för objektets spektrala signatur eller spektrala respons och registreras av sensorer på satelliter som kretsar runt jorden.</a:t>
            </a:r>
          </a:p>
          <a:p>
            <a:pPr algn="just"/>
            <a:r>
              <a:rPr lang="en-US" sz="1800" dirty="0"/>
              <a:t>På detta sätt registreras och </a:t>
            </a:r>
            <a:r>
              <a:rPr lang="en-US" sz="1800" dirty="0" err="1"/>
              <a:t>analyseras </a:t>
            </a:r>
            <a:r>
              <a:rPr lang="en-US" sz="1800" dirty="0"/>
              <a:t>reflektions- och </a:t>
            </a:r>
            <a:r>
              <a:rPr lang="en-US" sz="1800" dirty="0" err="1"/>
              <a:t>emissionsbeteendet </a:t>
            </a:r>
            <a:r>
              <a:rPr lang="en-US" sz="1800" dirty="0"/>
              <a:t>(energi i form av strålning) hos de olika objekten på jordens yta, för att underlätta valet av lämpliga mottagare och spektralband som bättre hjälper till att upptäcka de objekt som är av intresse och deras egenskaper av intresse. </a:t>
            </a:r>
          </a:p>
          <a:p>
            <a:pPr algn="just"/>
            <a:r>
              <a:rPr lang="en-US" sz="1800" dirty="0"/>
              <a:t>Begreppet "fjärrsensorer" omfattar alla instrument för fjärrdetektering och fjärrmätning av reflekterad eller utsänd strålning, samt reflekterade akustiska vågor från föremål under vattenmassorna, i fallet sonar. Sensorer kan delas in i två stora kategorier, nämligen registrerande (t.ex. spektrografen) och avbildande sensorer.</a:t>
            </a:r>
          </a:p>
          <a:p>
            <a:pPr algn="just"/>
            <a:endParaRPr lang="en-GB" sz="1800" dirty="0"/>
          </a:p>
        </p:txBody>
      </p:sp>
    </p:spTree>
    <p:extLst>
      <p:ext uri="{BB962C8B-B14F-4D97-AF65-F5344CB8AC3E}">
        <p14:creationId xmlns:p14="http://schemas.microsoft.com/office/powerpoint/2010/main" val="93289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594090"/>
          </a:xfrm>
        </p:spPr>
        <p:txBody>
          <a:bodyPr>
            <a:normAutofit/>
          </a:bodyPr>
          <a:lstStyle/>
          <a:p>
            <a:pPr algn="ctr"/>
            <a:r>
              <a:rPr lang="en-GB" sz="3600" dirty="0"/>
              <a:t>Övervakningssystem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5847828" cy="4394200"/>
          </a:xfrm>
        </p:spPr>
        <p:txBody>
          <a:bodyPr>
            <a:normAutofit/>
          </a:bodyPr>
          <a:lstStyle/>
          <a:p>
            <a:pPr marL="0" indent="0" algn="just">
              <a:buNone/>
            </a:pPr>
            <a:r>
              <a:rPr lang="en-US" sz="1800" dirty="0"/>
              <a:t>De flesta fjärranalystillämpningar kräver information från olika spektralområden (multispektral/multispektral-multiband), insamlad av olika sensorer (</a:t>
            </a:r>
            <a:r>
              <a:rPr lang="en-US" sz="1800" dirty="0" err="1"/>
              <a:t>multisensor) </a:t>
            </a:r>
            <a:r>
              <a:rPr lang="en-US" sz="1800" dirty="0"/>
              <a:t>eller en enda sensor som arbetar samtidigt i olika spektralområden (multispektral eller multibandsensor).</a:t>
            </a:r>
          </a:p>
          <a:p>
            <a:pPr marL="0" indent="0" algn="just">
              <a:buNone/>
            </a:pPr>
            <a:r>
              <a:rPr lang="en-US" sz="1800" dirty="0"/>
              <a:t>Bildsensorerna kan klassificeras i olika kategorier:</a:t>
            </a:r>
          </a:p>
          <a:p>
            <a:pPr algn="just"/>
            <a:r>
              <a:rPr lang="en-US" sz="1800" dirty="0"/>
              <a:t> beroende på avkänningsprocess (t.ex. fotografisk avbildning eller TV-avbildning),</a:t>
            </a:r>
          </a:p>
          <a:p>
            <a:pPr algn="just"/>
            <a:r>
              <a:rPr lang="en-US" sz="1800" dirty="0"/>
              <a:t>beroende på spektralområde eller funktionssätt (t.ex. aktiva eller passiva avbildare)</a:t>
            </a:r>
          </a:p>
          <a:p>
            <a:pPr marL="0" indent="0" algn="just">
              <a:buNone/>
            </a:pPr>
            <a:r>
              <a:rPr lang="en-US" sz="1800" dirty="0"/>
              <a:t>De avbildande sensorerna klassificeras enligt (Lillesand, T. M., Kiefer, R. W., &amp; Chipman, 2001) som optiska eller passiva och mikrovågssensorer eller aktiva.</a:t>
            </a:r>
          </a:p>
          <a:p>
            <a:pPr marL="0" indent="0" algn="just">
              <a:buNone/>
            </a:pPr>
            <a:endParaRPr lang="en-US" sz="1800" dirty="0"/>
          </a:p>
          <a:p>
            <a:endParaRPr lang="en-GB" dirty="0"/>
          </a:p>
        </p:txBody>
      </p:sp>
      <p:pic>
        <p:nvPicPr>
          <p:cNvPr id="2" name="Picture 1">
            <a:extLst>
              <a:ext uri="{FF2B5EF4-FFF2-40B4-BE49-F238E27FC236}">
                <a16:creationId xmlns:a16="http://schemas.microsoft.com/office/drawing/2014/main" id="{2B318372-1EB4-A0CC-B120-DB143E0DD3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2365" y="2009835"/>
            <a:ext cx="2387804" cy="2049708"/>
          </a:xfrm>
          <a:prstGeom prst="rect">
            <a:avLst/>
          </a:prstGeom>
          <a:noFill/>
          <a:ln>
            <a:noFill/>
          </a:ln>
        </p:spPr>
      </p:pic>
      <p:pic>
        <p:nvPicPr>
          <p:cNvPr id="3" name="Picture 2">
            <a:extLst>
              <a:ext uri="{FF2B5EF4-FFF2-40B4-BE49-F238E27FC236}">
                <a16:creationId xmlns:a16="http://schemas.microsoft.com/office/drawing/2014/main" id="{0F884334-DF08-1A88-77CD-07F26455A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7585" y="1875205"/>
            <a:ext cx="2082861" cy="2243790"/>
          </a:xfrm>
          <a:prstGeom prst="rect">
            <a:avLst/>
          </a:prstGeom>
          <a:noFill/>
          <a:ln>
            <a:noFill/>
          </a:ln>
        </p:spPr>
      </p:pic>
    </p:spTree>
    <p:extLst>
      <p:ext uri="{BB962C8B-B14F-4D97-AF65-F5344CB8AC3E}">
        <p14:creationId xmlns:p14="http://schemas.microsoft.com/office/powerpoint/2010/main" val="265626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Övervakningssystem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484851"/>
            <a:ext cx="10058401" cy="4690524"/>
          </a:xfrm>
        </p:spPr>
        <p:txBody>
          <a:bodyPr>
            <a:normAutofit lnSpcReduction="10000"/>
          </a:bodyPr>
          <a:lstStyle/>
          <a:p>
            <a:pPr marL="0" indent="0" algn="ctr">
              <a:buNone/>
            </a:pPr>
            <a:r>
              <a:rPr lang="en-GB" sz="1800" b="1" dirty="0"/>
              <a:t>Fördelar och nackdelar med fjärranalyssystem</a:t>
            </a:r>
          </a:p>
          <a:p>
            <a:pPr marL="0" indent="0">
              <a:buNone/>
            </a:pPr>
            <a:r>
              <a:rPr lang="en-GB" sz="1800" dirty="0"/>
              <a:t>1) </a:t>
            </a:r>
            <a:r>
              <a:rPr lang="en-GB" sz="1800" b="1" dirty="0"/>
              <a:t>Visuella system </a:t>
            </a:r>
            <a:r>
              <a:rPr lang="en-GB" sz="1800" dirty="0"/>
              <a:t>(</a:t>
            </a:r>
            <a:r>
              <a:rPr lang="en-US" sz="1800" dirty="0">
                <a:solidFill>
                  <a:srgbClr val="000000"/>
                </a:solidFill>
                <a:effectLst/>
                <a:latin typeface="Minion Pro"/>
                <a:ea typeface="Times New Roman" panose="02020603050405020304" pitchFamily="18" charset="0"/>
                <a:cs typeface="Calibri" panose="020F0502020204030204" pitchFamily="34" charset="0"/>
              </a:rPr>
              <a:t>detta inkluderar kameror och skannrar)</a:t>
            </a:r>
          </a:p>
          <a:p>
            <a:pPr marL="0" indent="0">
              <a:buNone/>
            </a:pPr>
            <a:r>
              <a:rPr lang="en-US" sz="1800" b="1" dirty="0"/>
              <a:t>Fördelar</a:t>
            </a:r>
          </a:p>
          <a:p>
            <a:pPr marL="0" indent="0">
              <a:buNone/>
            </a:pPr>
            <a:r>
              <a:rPr lang="en-US" sz="1800" dirty="0"/>
              <a:t>-Ingen komplicerad redigeringsprogramvara krävs.</a:t>
            </a:r>
          </a:p>
          <a:p>
            <a:pPr marL="0" indent="0">
              <a:buNone/>
            </a:pPr>
            <a:r>
              <a:rPr lang="en-US" sz="1800" dirty="0"/>
              <a:t>-Kräver enkla geometriska korrigeringar.</a:t>
            </a:r>
          </a:p>
          <a:p>
            <a:pPr marL="0" indent="0">
              <a:buNone/>
            </a:pPr>
            <a:r>
              <a:rPr lang="en-US" sz="1800" dirty="0"/>
              <a:t>-De kännetecknas av möjligheten till hög rumslig upplösning.</a:t>
            </a:r>
          </a:p>
          <a:p>
            <a:pPr marL="0" indent="0">
              <a:buNone/>
            </a:pPr>
            <a:r>
              <a:rPr lang="en-US" sz="1800" dirty="0"/>
              <a:t>-Har ett brett momentant synfält.</a:t>
            </a:r>
          </a:p>
          <a:p>
            <a:pPr marL="0" indent="0">
              <a:buNone/>
            </a:pPr>
            <a:r>
              <a:rPr lang="en-US" sz="1800" b="1" dirty="0"/>
              <a:t>Nackdelar</a:t>
            </a:r>
          </a:p>
          <a:p>
            <a:pPr marL="0" indent="0">
              <a:buNone/>
            </a:pPr>
            <a:r>
              <a:rPr lang="en-US" sz="1800" dirty="0"/>
              <a:t>-Beroende på väderförhållanden och solens ljusstyrka</a:t>
            </a:r>
          </a:p>
          <a:p>
            <a:pPr marL="0" indent="0">
              <a:buNone/>
            </a:pPr>
            <a:r>
              <a:rPr lang="en-US" sz="1800" dirty="0"/>
              <a:t>-Displayens spektrala upplösning begränsas av filmerna.</a:t>
            </a:r>
          </a:p>
          <a:p>
            <a:pPr marL="0" indent="0">
              <a:buNone/>
            </a:pPr>
            <a:r>
              <a:rPr lang="en-US" sz="1800" dirty="0"/>
              <a:t>-Har begränsad bildmottagning.</a:t>
            </a:r>
          </a:p>
          <a:p>
            <a:pPr marL="0" indent="0">
              <a:buNone/>
            </a:pPr>
            <a:r>
              <a:rPr lang="en-US" sz="1800" dirty="0"/>
              <a:t>-tillåter mycket små möjligheter till bildförbättring.</a:t>
            </a:r>
          </a:p>
          <a:p>
            <a:pPr marL="0" indent="0">
              <a:buNone/>
            </a:pPr>
            <a:r>
              <a:rPr lang="en-US" sz="1800" dirty="0"/>
              <a:t>-Har en hög informationsförlust när de konverteras till digitalt format efter skanning.</a:t>
            </a:r>
          </a:p>
          <a:p>
            <a:pPr marL="0" indent="0">
              <a:buNone/>
            </a:pPr>
            <a:endParaRPr lang="en-GB" sz="1800" dirty="0"/>
          </a:p>
        </p:txBody>
      </p:sp>
    </p:spTree>
    <p:extLst>
      <p:ext uri="{BB962C8B-B14F-4D97-AF65-F5344CB8AC3E}">
        <p14:creationId xmlns:p14="http://schemas.microsoft.com/office/powerpoint/2010/main" val="276788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594090"/>
          </a:xfrm>
        </p:spPr>
        <p:txBody>
          <a:bodyPr>
            <a:normAutofit/>
          </a:bodyPr>
          <a:lstStyle/>
          <a:p>
            <a:pPr algn="ctr"/>
            <a:r>
              <a:rPr lang="en-GB" sz="3600" dirty="0"/>
              <a:t>Övervakningssystem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15</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200" y="1782763"/>
            <a:ext cx="10184935" cy="4394200"/>
          </a:xfrm>
        </p:spPr>
        <p:txBody>
          <a:bodyPr>
            <a:normAutofit/>
          </a:bodyPr>
          <a:lstStyle/>
          <a:p>
            <a:pPr marL="0" indent="0" algn="just">
              <a:buNone/>
            </a:pPr>
            <a:r>
              <a:rPr lang="en-US" sz="1800" b="1" dirty="0"/>
              <a:t>Skannrar: </a:t>
            </a:r>
            <a:r>
              <a:rPr lang="en-US" sz="1800" dirty="0"/>
              <a:t>dessa är instrument som producerar bilder i olika spektralkanaler samtidigt och skannar jordytan. De täcker det synliga och infraröda spektrumet.</a:t>
            </a:r>
          </a:p>
          <a:p>
            <a:pPr marL="0" indent="0" algn="just">
              <a:buNone/>
            </a:pPr>
            <a:r>
              <a:rPr lang="en-US" sz="1800" b="1" dirty="0"/>
              <a:t>Fördelar</a:t>
            </a:r>
          </a:p>
          <a:p>
            <a:pPr algn="just"/>
            <a:r>
              <a:rPr lang="en-US" sz="1800" dirty="0"/>
              <a:t>De har obegränsad nedladdning av data.</a:t>
            </a:r>
          </a:p>
          <a:p>
            <a:pPr algn="just"/>
            <a:r>
              <a:rPr lang="en-US" sz="1800" dirty="0"/>
              <a:t>De har hög spektral upplösning.</a:t>
            </a:r>
          </a:p>
          <a:p>
            <a:pPr algn="just"/>
            <a:r>
              <a:rPr lang="en-US" sz="1800" dirty="0"/>
              <a:t>Visa hög upplösning.</a:t>
            </a:r>
          </a:p>
          <a:p>
            <a:pPr marL="0" indent="0" algn="just">
              <a:buNone/>
            </a:pPr>
            <a:r>
              <a:rPr lang="en-US" sz="1800" b="1" dirty="0"/>
              <a:t>Nackdelar</a:t>
            </a:r>
          </a:p>
          <a:p>
            <a:pPr algn="just"/>
            <a:r>
              <a:rPr lang="en-US" sz="1800" dirty="0"/>
              <a:t>De uppvisar geometrisk distorsion på grund av användningen av mekaniska skannrar som, även om de är små, inte kan anses vara försumbara.</a:t>
            </a:r>
          </a:p>
          <a:p>
            <a:pPr algn="just"/>
            <a:r>
              <a:rPr lang="en-US" sz="1800" dirty="0"/>
              <a:t>De ger problem i samband med den radiometriska gradienten. De är beroende av väderförhållanden och solens ljusstyrka.</a:t>
            </a:r>
          </a:p>
          <a:p>
            <a:pPr algn="just"/>
            <a:endParaRPr lang="en-GB" sz="1800" dirty="0"/>
          </a:p>
        </p:txBody>
      </p:sp>
    </p:spTree>
    <p:extLst>
      <p:ext uri="{BB962C8B-B14F-4D97-AF65-F5344CB8AC3E}">
        <p14:creationId xmlns:p14="http://schemas.microsoft.com/office/powerpoint/2010/main" val="3164988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29734"/>
            <a:ext cx="10515600" cy="627645"/>
          </a:xfrm>
        </p:spPr>
        <p:txBody>
          <a:bodyPr>
            <a:normAutofit fontScale="90000"/>
          </a:bodyPr>
          <a:lstStyle/>
          <a:p>
            <a:pPr algn="ctr"/>
            <a:r>
              <a:rPr lang="en-GB" sz="4000" dirty="0"/>
              <a:t>Övervakningssystem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159768" cy="4394200"/>
          </a:xfrm>
        </p:spPr>
        <p:txBody>
          <a:bodyPr>
            <a:normAutofit/>
          </a:bodyPr>
          <a:lstStyle/>
          <a:p>
            <a:pPr marL="0" indent="0" algn="just">
              <a:buNone/>
            </a:pPr>
            <a:r>
              <a:rPr lang="en-US" sz="1800" dirty="0"/>
              <a:t>2)</a:t>
            </a:r>
            <a:r>
              <a:rPr lang="en-US" sz="1800" b="1" dirty="0"/>
              <a:t>Radar</a:t>
            </a:r>
            <a:r>
              <a:rPr lang="en-US" sz="1800" dirty="0"/>
              <a:t>: Mestadels aktiva registreringssystem som täcker mikrovågsspektrumet.</a:t>
            </a:r>
          </a:p>
          <a:p>
            <a:pPr marL="0" indent="0" algn="just">
              <a:buNone/>
            </a:pPr>
            <a:r>
              <a:rPr lang="en-US" sz="1800" b="1" dirty="0"/>
              <a:t>Fördelar</a:t>
            </a:r>
          </a:p>
          <a:p>
            <a:pPr algn="just"/>
            <a:r>
              <a:rPr lang="en-US" sz="1800" dirty="0"/>
              <a:t>Inte beroende av väderförhållanden och solens ljusstyrka i jordens omgivning (fungerar dag och natt med partiellt eller totalt molntäcke)</a:t>
            </a:r>
          </a:p>
          <a:p>
            <a:pPr algn="just"/>
            <a:r>
              <a:rPr lang="en-US" sz="1800" dirty="0"/>
              <a:t>De kan använda flera spektralband, även om de flesta system är begränsade till ett band.</a:t>
            </a:r>
          </a:p>
          <a:p>
            <a:pPr marL="0" indent="0" algn="just">
              <a:buNone/>
            </a:pPr>
            <a:r>
              <a:rPr lang="en-US" sz="1800" b="1" dirty="0"/>
              <a:t>Nackdelar</a:t>
            </a:r>
          </a:p>
          <a:p>
            <a:pPr algn="just"/>
            <a:r>
              <a:rPr lang="en-US" sz="1800" dirty="0"/>
              <a:t>Det krävs mycket tid och komplex programvara för att bearbeta uppgifterna.</a:t>
            </a:r>
          </a:p>
          <a:p>
            <a:pPr algn="just"/>
            <a:r>
              <a:rPr lang="en-US" sz="1800" dirty="0"/>
              <a:t>Kräver betydande geometriska korrigeringar där användning av DEM (Digital Elevation Models) är nödvändig.</a:t>
            </a:r>
          </a:p>
          <a:p>
            <a:pPr algn="just"/>
            <a:r>
              <a:rPr lang="en-US" sz="1800" dirty="0"/>
              <a:t>De har minskat datamottagningen.</a:t>
            </a:r>
          </a:p>
          <a:p>
            <a:pPr algn="just"/>
            <a:r>
              <a:rPr lang="en-US" sz="1800" dirty="0"/>
              <a:t>Tillhandahåll inte multispektrala data (med undantag för experimentella flygningar och rymdfärjor).</a:t>
            </a:r>
          </a:p>
          <a:p>
            <a:pPr algn="just"/>
            <a:endParaRPr lang="en-GB" sz="1800" dirty="0"/>
          </a:p>
        </p:txBody>
      </p:sp>
    </p:spTree>
    <p:extLst>
      <p:ext uri="{BB962C8B-B14F-4D97-AF65-F5344CB8AC3E}">
        <p14:creationId xmlns:p14="http://schemas.microsoft.com/office/powerpoint/2010/main" val="79725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Moderna jordbruksmetoder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568741"/>
            <a:ext cx="9681595" cy="4606634"/>
          </a:xfrm>
        </p:spPr>
        <p:txBody>
          <a:bodyPr>
            <a:normAutofit/>
          </a:bodyPr>
          <a:lstStyle/>
          <a:p>
            <a:pPr marL="0" indent="0" algn="just">
              <a:buNone/>
            </a:pPr>
            <a:r>
              <a:rPr lang="en-US" sz="1800" b="1" dirty="0"/>
              <a:t>1️</a:t>
            </a:r>
            <a:r>
              <a:rPr lang="en-US" sz="1800" dirty="0"/>
              <a:t>. </a:t>
            </a:r>
            <a:r>
              <a:rPr lang="en-US" sz="1800" b="1" dirty="0"/>
              <a:t>Övervakning av grödor </a:t>
            </a:r>
          </a:p>
          <a:p>
            <a:pPr algn="just"/>
            <a:r>
              <a:rPr lang="en-US" sz="1800" b="1" dirty="0"/>
              <a:t>Vad är det för något</a:t>
            </a:r>
            <a:r>
              <a:rPr lang="en-US" sz="1800" dirty="0"/>
              <a:t>? Kontinuerlig observation av grödors hälsa och tillväxtstadier med hjälp av fjärranalysdata och bilder.</a:t>
            </a:r>
          </a:p>
          <a:p>
            <a:pPr algn="just"/>
            <a:r>
              <a:rPr lang="en-US" sz="1800" b="1" dirty="0"/>
              <a:t>Fördelar för jordbrukare</a:t>
            </a:r>
            <a:r>
              <a:rPr lang="en-US" sz="1800" dirty="0"/>
              <a:t>: Tidig identifiering av problem, effektiv skötsel av grödor och ökad avkastning. </a:t>
            </a:r>
          </a:p>
          <a:p>
            <a:pPr algn="just"/>
            <a:r>
              <a:rPr lang="en-US" sz="1800" b="1" dirty="0"/>
              <a:t>Fördelar för miljön</a:t>
            </a:r>
            <a:r>
              <a:rPr lang="en-US" sz="1800" dirty="0"/>
              <a:t>: Riktade insatser minskar resursslöseriet och minimerar negativ miljöpåverkan.</a:t>
            </a:r>
          </a:p>
          <a:p>
            <a:pPr algn="just"/>
            <a:r>
              <a:rPr lang="en-US" sz="1800" b="1" dirty="0"/>
              <a:t> Lösningar för marknaden</a:t>
            </a:r>
            <a:r>
              <a:rPr lang="en-US" sz="1800" dirty="0"/>
              <a:t>: CropX, Taranis, Farmers Edge, </a:t>
            </a:r>
            <a:r>
              <a:rPr lang="en-US" sz="1800" dirty="0" err="1"/>
              <a:t>SatSure</a:t>
            </a:r>
            <a:r>
              <a:rPr lang="en-US" sz="1800" dirty="0"/>
              <a:t>, Orbital Insight.</a:t>
            </a:r>
          </a:p>
          <a:p>
            <a:pPr marL="0" indent="0" algn="just">
              <a:buNone/>
            </a:pPr>
            <a:r>
              <a:rPr lang="en-US" sz="1800" b="1" dirty="0"/>
              <a:t>2</a:t>
            </a:r>
            <a:r>
              <a:rPr lang="en-US" sz="1800" dirty="0"/>
              <a:t>. </a:t>
            </a:r>
            <a:r>
              <a:rPr lang="en-US" sz="1800" b="1" dirty="0"/>
              <a:t>Övervakning av markfuktighet</a:t>
            </a:r>
          </a:p>
          <a:p>
            <a:pPr algn="just"/>
            <a:r>
              <a:rPr lang="en-US" sz="1800" b="1" dirty="0"/>
              <a:t>Vad är det för något</a:t>
            </a:r>
            <a:r>
              <a:rPr lang="en-US" sz="1800" dirty="0"/>
              <a:t>? Mätning av markvattenhalt med hjälp av fjärranalysteknik och sensorer.</a:t>
            </a:r>
          </a:p>
          <a:p>
            <a:pPr algn="just"/>
            <a:r>
              <a:rPr lang="en-US" sz="1800" b="1" dirty="0"/>
              <a:t>Fördelar för jordbrukare</a:t>
            </a:r>
            <a:r>
              <a:rPr lang="en-US" sz="1800" dirty="0"/>
              <a:t>: Optimal bevattningsplanering, minskat vattenspill och förbättrad skördehälsa.</a:t>
            </a:r>
          </a:p>
          <a:p>
            <a:pPr algn="just"/>
            <a:r>
              <a:rPr lang="en-US" sz="1800" b="1" dirty="0"/>
              <a:t>Fördelar för miljön</a:t>
            </a:r>
            <a:r>
              <a:rPr lang="en-US" sz="1800" dirty="0"/>
              <a:t>: Bevarade vattenresurser och minskad förorening genom avrinning. ▪ Marknadslösningar: </a:t>
            </a:r>
            <a:r>
              <a:rPr lang="en-US" sz="1800" dirty="0" err="1"/>
              <a:t>Sentek</a:t>
            </a:r>
            <a:r>
              <a:rPr lang="en-US" sz="1800" dirty="0"/>
              <a:t>, </a:t>
            </a:r>
            <a:r>
              <a:rPr lang="en-US" sz="1800" dirty="0" err="1"/>
              <a:t>AquaSpy</a:t>
            </a:r>
            <a:r>
              <a:rPr lang="en-US" sz="1800" dirty="0"/>
              <a:t>, </a:t>
            </a:r>
            <a:r>
              <a:rPr lang="en-US" sz="1800" dirty="0" err="1"/>
              <a:t>Irrometer</a:t>
            </a:r>
            <a:r>
              <a:rPr lang="en-US" sz="1800" dirty="0"/>
              <a:t>, METER Group, Arable Labs.</a:t>
            </a:r>
          </a:p>
          <a:p>
            <a:pPr algn="just"/>
            <a:endParaRPr lang="en-GB" sz="1800" dirty="0"/>
          </a:p>
        </p:txBody>
      </p:sp>
    </p:spTree>
    <p:extLst>
      <p:ext uri="{BB962C8B-B14F-4D97-AF65-F5344CB8AC3E}">
        <p14:creationId xmlns:p14="http://schemas.microsoft.com/office/powerpoint/2010/main" val="93273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Moderna jordbruksmetoder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a:t>Modul: Digital teknik och artificiell intelligens / Ämne: Integrering av digital teknik för effektiv jordbruksförvaltning / Delämne: 3: e</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14401" y="1778466"/>
            <a:ext cx="9672505" cy="4392148"/>
          </a:xfrm>
        </p:spPr>
        <p:txBody>
          <a:bodyPr>
            <a:normAutofit lnSpcReduction="10000"/>
          </a:bodyPr>
          <a:lstStyle/>
          <a:p>
            <a:r>
              <a:rPr lang="en-US" sz="1800" b="1" dirty="0"/>
              <a:t>3. Hantering av näringsämnen </a:t>
            </a:r>
          </a:p>
          <a:p>
            <a:pPr marL="342900" indent="-342900">
              <a:buFont typeface="Arial" panose="020B0604020202020204" pitchFamily="34" charset="0"/>
              <a:buChar char="•"/>
            </a:pPr>
            <a:r>
              <a:rPr lang="en-US" sz="1800" b="1" dirty="0"/>
              <a:t>Vad är det för något? </a:t>
            </a:r>
            <a:r>
              <a:rPr lang="en-US" sz="1800" dirty="0"/>
              <a:t>Bedömning av markens näringsnivåer med hjälp av fjärranalysdata för att informera om exakt gödningsapplicering.</a:t>
            </a:r>
          </a:p>
          <a:p>
            <a:pPr marL="342900" indent="-342900">
              <a:buFont typeface="Arial" panose="020B0604020202020204" pitchFamily="34" charset="0"/>
              <a:buChar char="•"/>
            </a:pPr>
            <a:r>
              <a:rPr lang="en-US" sz="1800" b="1" dirty="0"/>
              <a:t>Fördelar för jordbrukarna: </a:t>
            </a:r>
            <a:r>
              <a:rPr lang="en-US" sz="1800" dirty="0"/>
              <a:t>Förbättrad avkastning, minskade kostnader för gödselmedel och optimerad resursanvändning</a:t>
            </a:r>
          </a:p>
          <a:p>
            <a:pPr marL="342900" indent="-342900">
              <a:buFont typeface="Arial" panose="020B0604020202020204" pitchFamily="34" charset="0"/>
              <a:buChar char="•"/>
            </a:pPr>
            <a:r>
              <a:rPr lang="en-US" sz="1800" b="1" dirty="0"/>
              <a:t>Fördelar för miljön</a:t>
            </a:r>
            <a:r>
              <a:rPr lang="en-US" sz="1800" dirty="0"/>
              <a:t>: Minimerad avrinning av näringsämnen och minskade miljöföroreningar. Lösningar för marknaden: Yara, </a:t>
            </a:r>
            <a:r>
              <a:rPr lang="en-US" sz="1800" dirty="0" err="1"/>
              <a:t>AgroCares</a:t>
            </a:r>
            <a:r>
              <a:rPr lang="en-US" sz="1800" dirty="0"/>
              <a:t>, </a:t>
            </a:r>
            <a:r>
              <a:rPr lang="en-US" sz="1800" dirty="0" err="1"/>
              <a:t>Cropnuts</a:t>
            </a:r>
            <a:r>
              <a:rPr lang="en-US" sz="1800" dirty="0"/>
              <a:t>, </a:t>
            </a:r>
            <a:r>
              <a:rPr lang="en-US" sz="1800" dirty="0" err="1"/>
              <a:t>TerrAvion</a:t>
            </a:r>
            <a:r>
              <a:rPr lang="en-US" sz="1800" dirty="0"/>
              <a:t>, Agrology</a:t>
            </a:r>
          </a:p>
          <a:p>
            <a:r>
              <a:rPr lang="en-US" sz="1800" b="1" dirty="0"/>
              <a:t>4️. Detektering av ogräs</a:t>
            </a:r>
          </a:p>
          <a:p>
            <a:pPr marL="342900" indent="-342900">
              <a:buFont typeface="Arial" panose="020B0604020202020204" pitchFamily="34" charset="0"/>
              <a:buChar char="•"/>
            </a:pPr>
            <a:r>
              <a:rPr lang="en-US" sz="1800" b="1" dirty="0"/>
              <a:t>Vad är det för något? </a:t>
            </a:r>
            <a:r>
              <a:rPr lang="en-US" sz="1800" dirty="0"/>
              <a:t>Identifiering och kartläggning av ogräs i jordbruksfält med hjälp av fjärranalysbilder. </a:t>
            </a:r>
          </a:p>
          <a:p>
            <a:pPr marL="342900" indent="-342900">
              <a:buFont typeface="Arial" panose="020B0604020202020204" pitchFamily="34" charset="0"/>
              <a:buChar char="•"/>
            </a:pPr>
            <a:r>
              <a:rPr lang="en-US" sz="1800" b="1" dirty="0"/>
              <a:t>Fördelar för jordbrukare</a:t>
            </a:r>
            <a:r>
              <a:rPr lang="en-US" sz="1800" dirty="0"/>
              <a:t>: Riktad ogräsbekämpning, minskade kostnader för herbicider och ökad avkastning.</a:t>
            </a:r>
          </a:p>
          <a:p>
            <a:pPr marL="342900" indent="-342900">
              <a:buFont typeface="Arial" panose="020B0604020202020204" pitchFamily="34" charset="0"/>
              <a:buChar char="•"/>
            </a:pPr>
            <a:r>
              <a:rPr lang="en-US" sz="1800" b="1" dirty="0"/>
              <a:t>Fördelar för miljön</a:t>
            </a:r>
            <a:r>
              <a:rPr lang="en-US" sz="1800" dirty="0"/>
              <a:t>: Minskad användning av herbicider och minimerad påverkan på icke-målarter.</a:t>
            </a:r>
          </a:p>
          <a:p>
            <a:pPr marL="342900" indent="-342900">
              <a:buFont typeface="Arial" panose="020B0604020202020204" pitchFamily="34" charset="0"/>
              <a:buChar char="•"/>
            </a:pPr>
            <a:r>
              <a:rPr lang="en-US" sz="1800" b="1" dirty="0"/>
              <a:t>Lösningar för marknaden</a:t>
            </a:r>
            <a:r>
              <a:rPr lang="en-US" sz="1800" dirty="0"/>
              <a:t>: Blue River Technology, </a:t>
            </a:r>
            <a:r>
              <a:rPr lang="en-US" sz="1800" dirty="0" err="1"/>
              <a:t>ecoRobotix</a:t>
            </a:r>
            <a:r>
              <a:rPr lang="en-US" sz="1800" dirty="0"/>
              <a:t>, Green Atlas, Bilberry, </a:t>
            </a:r>
            <a:r>
              <a:rPr lang="en-US" sz="1800" dirty="0" err="1"/>
              <a:t>AgEagle</a:t>
            </a:r>
            <a:r>
              <a:rPr lang="en-US" sz="1800" dirty="0"/>
              <a:t>.</a:t>
            </a:r>
          </a:p>
          <a:p>
            <a:endParaRPr lang="en-GB" sz="1800" dirty="0"/>
          </a:p>
        </p:txBody>
      </p:sp>
    </p:spTree>
    <p:extLst>
      <p:ext uri="{BB962C8B-B14F-4D97-AF65-F5344CB8AC3E}">
        <p14:creationId xmlns:p14="http://schemas.microsoft.com/office/powerpoint/2010/main" val="407421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Moderna jordbruksmetoder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18564" y="1589073"/>
            <a:ext cx="10205906" cy="4224368"/>
          </a:xfrm>
        </p:spPr>
        <p:txBody>
          <a:bodyPr>
            <a:normAutofit/>
          </a:bodyPr>
          <a:lstStyle/>
          <a:p>
            <a:r>
              <a:rPr lang="en-US" sz="1800" b="1" dirty="0"/>
              <a:t>5️. Uppskattning av avkastning </a:t>
            </a:r>
          </a:p>
          <a:p>
            <a:pPr marL="285750" indent="-285750">
              <a:buFont typeface="Arial" panose="020B0604020202020204" pitchFamily="34" charset="0"/>
              <a:buChar char="•"/>
            </a:pPr>
            <a:r>
              <a:rPr lang="en-US" sz="1800" b="1" dirty="0"/>
              <a:t>Vad är det för något</a:t>
            </a:r>
            <a:r>
              <a:rPr lang="en-US" sz="1800" dirty="0"/>
              <a:t>? Förutsägelse av skörd med hjälp av fjärranalysdata och avancerad analys. </a:t>
            </a:r>
          </a:p>
          <a:p>
            <a:pPr marL="285750" indent="-285750">
              <a:buFont typeface="Arial" panose="020B0604020202020204" pitchFamily="34" charset="0"/>
              <a:buChar char="•"/>
            </a:pPr>
            <a:r>
              <a:rPr lang="en-US" sz="1800" b="1" dirty="0"/>
              <a:t>Fördelar för jordbrukare</a:t>
            </a:r>
            <a:r>
              <a:rPr lang="en-US" sz="1800" dirty="0"/>
              <a:t>: Förbättrat beslutsfattande, hantering av leveranskedjan och marknadsplanering. </a:t>
            </a:r>
          </a:p>
          <a:p>
            <a:pPr marL="285750" indent="-285750" algn="just">
              <a:buFont typeface="Arial" panose="020B0604020202020204" pitchFamily="34" charset="0"/>
              <a:buChar char="•"/>
            </a:pPr>
            <a:r>
              <a:rPr lang="en-US" sz="1800" b="1" dirty="0"/>
              <a:t>Fördelar för miljön</a:t>
            </a:r>
            <a:r>
              <a:rPr lang="en-US" sz="1800" dirty="0"/>
              <a:t>: Förbättrad resurshantering och minskat avfall. </a:t>
            </a:r>
          </a:p>
          <a:p>
            <a:pPr marL="285750" indent="-285750">
              <a:buFont typeface="Arial" panose="020B0604020202020204" pitchFamily="34" charset="0"/>
              <a:buChar char="•"/>
            </a:pPr>
            <a:r>
              <a:rPr lang="en-US" sz="1800" b="1" dirty="0"/>
              <a:t>Lösningar för marknaden</a:t>
            </a:r>
            <a:r>
              <a:rPr lang="en-US" sz="1800" dirty="0"/>
              <a:t>: Descartes Labs, </a:t>
            </a:r>
            <a:r>
              <a:rPr lang="en-US" sz="1800" dirty="0" err="1"/>
              <a:t>Geosys</a:t>
            </a:r>
            <a:r>
              <a:rPr lang="en-US" sz="1800" dirty="0"/>
              <a:t>, Agrivi, </a:t>
            </a:r>
            <a:r>
              <a:rPr lang="en-US" sz="1800" dirty="0" err="1"/>
              <a:t>OneSoil, </a:t>
            </a:r>
            <a:r>
              <a:rPr lang="en-US" sz="1800" dirty="0"/>
              <a:t>Gro In</a:t>
            </a:r>
          </a:p>
          <a:p>
            <a:endParaRPr lang="en-GB" sz="1800" dirty="0"/>
          </a:p>
        </p:txBody>
      </p:sp>
    </p:spTree>
    <p:extLst>
      <p:ext uri="{BB962C8B-B14F-4D97-AF65-F5344CB8AC3E}">
        <p14:creationId xmlns:p14="http://schemas.microsoft.com/office/powerpoint/2010/main" val="112403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10145086" cy="2387600"/>
          </a:xfrm>
        </p:spPr>
        <p:txBody>
          <a:bodyPr>
            <a:noAutofit/>
          </a:bodyPr>
          <a:lstStyle/>
          <a:p>
            <a:r>
              <a:rPr lang="en-GB" sz="3600" b="1">
                <a:solidFill>
                  <a:srgbClr val="94C020"/>
                </a:solidFill>
                <a:latin typeface="+mn-lt"/>
              </a:rPr>
              <a:t>Kurs</a:t>
            </a:r>
            <a:r>
              <a:rPr lang="en-GB" sz="3600"/>
              <a:t>: </a:t>
            </a:r>
            <a:r>
              <a:rPr lang="sv" sz="3600"/>
              <a:t>Lärosäten för högre utbildning</a:t>
            </a:r>
            <a:r>
              <a:rPr lang="en-GB" sz="3600"/>
              <a:t>-B3</a:t>
            </a:r>
            <a:br>
              <a:rPr lang="en-GB" sz="3600" dirty="0"/>
            </a:br>
            <a:r>
              <a:rPr lang="en-GB" sz="3600"/>
              <a:t>Modul: Digital </a:t>
            </a:r>
            <a:r>
              <a:rPr lang="en-GB" sz="3600" err="1"/>
              <a:t>teknik</a:t>
            </a:r>
            <a:r>
              <a:rPr lang="en-GB" sz="3600"/>
              <a:t> </a:t>
            </a:r>
            <a:r>
              <a:rPr lang="en-GB" sz="3600" err="1"/>
              <a:t>och</a:t>
            </a:r>
            <a:r>
              <a:rPr lang="en-GB" sz="3600" b="1">
                <a:solidFill>
                  <a:srgbClr val="94C020"/>
                </a:solidFill>
                <a:latin typeface="+mn-lt"/>
              </a:rPr>
              <a:t> </a:t>
            </a:r>
            <a:r>
              <a:rPr lang="en-GB" sz="3600" b="1" err="1">
                <a:solidFill>
                  <a:srgbClr val="94C020"/>
                </a:solidFill>
                <a:latin typeface="+mn-lt"/>
              </a:rPr>
              <a:t>artificiell</a:t>
            </a:r>
            <a:r>
              <a:rPr lang="en-GB" sz="3600" b="1" dirty="0">
                <a:solidFill>
                  <a:srgbClr val="94C020"/>
                </a:solidFill>
                <a:latin typeface="+mn-lt"/>
              </a:rPr>
              <a:t> </a:t>
            </a:r>
            <a:r>
              <a:rPr lang="en-GB" sz="3600" b="1" err="1">
                <a:solidFill>
                  <a:srgbClr val="94C020"/>
                </a:solidFill>
                <a:latin typeface="+mn-lt"/>
              </a:rPr>
              <a:t>intelligens</a:t>
            </a:r>
            <a:br>
              <a:rPr lang="en-GB" sz="3600" b="1" dirty="0">
                <a:solidFill>
                  <a:srgbClr val="94C020"/>
                </a:solidFill>
                <a:latin typeface="+mn-lt"/>
              </a:rPr>
            </a:br>
            <a:r>
              <a:rPr lang="en-GB" sz="3600" err="1"/>
              <a:t>Ämne</a:t>
            </a:r>
            <a:r>
              <a:rPr lang="en-GB" sz="3600" b="1" dirty="0">
                <a:solidFill>
                  <a:srgbClr val="94C020"/>
                </a:solidFill>
                <a:latin typeface="+mn-lt"/>
              </a:rPr>
              <a:t>: </a:t>
            </a:r>
            <a:r>
              <a:rPr lang="en-GB" sz="3600" b="1" err="1">
                <a:solidFill>
                  <a:srgbClr val="94C020"/>
                </a:solidFill>
                <a:latin typeface="+mn-lt"/>
              </a:rPr>
              <a:t>Integrering</a:t>
            </a:r>
            <a:r>
              <a:rPr lang="en-GB" sz="3600" b="1" dirty="0">
                <a:solidFill>
                  <a:srgbClr val="94C020"/>
                </a:solidFill>
                <a:latin typeface="+mn-lt"/>
              </a:rPr>
              <a:t> av digital teknik för </a:t>
            </a:r>
            <a:r>
              <a:rPr lang="en-GB" sz="3600" b="1" err="1">
                <a:solidFill>
                  <a:srgbClr val="94C020"/>
                </a:solidFill>
                <a:latin typeface="+mn-lt"/>
              </a:rPr>
              <a:t>effektiv</a:t>
            </a:r>
            <a:r>
              <a:rPr lang="en-GB" sz="3600" b="1" dirty="0">
                <a:solidFill>
                  <a:srgbClr val="94C020"/>
                </a:solidFill>
                <a:latin typeface="+mn-lt"/>
              </a:rPr>
              <a:t> </a:t>
            </a:r>
            <a:r>
              <a:rPr lang="en-GB" sz="3600" b="1" err="1">
                <a:solidFill>
                  <a:srgbClr val="94C020"/>
                </a:solidFill>
                <a:latin typeface="+mn-lt"/>
              </a:rPr>
              <a:t>jordbruksförvaltning</a:t>
            </a:r>
            <a:endParaRPr lang="en-GB" sz="3600" b="1">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(CERTH)</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711535"/>
          </a:xfrm>
        </p:spPr>
        <p:txBody>
          <a:bodyPr>
            <a:normAutofit/>
          </a:bodyPr>
          <a:lstStyle/>
          <a:p>
            <a:pPr algn="ctr"/>
            <a:r>
              <a:rPr lang="en-GB" sz="3600" dirty="0"/>
              <a:t>Lösningar för modernt jordbruk</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73791" y="1776414"/>
            <a:ext cx="5972961" cy="4394200"/>
          </a:xfrm>
        </p:spPr>
        <p:txBody>
          <a:bodyPr>
            <a:normAutofit lnSpcReduction="10000"/>
          </a:bodyPr>
          <a:lstStyle/>
          <a:p>
            <a:pPr algn="just"/>
            <a:r>
              <a:rPr lang="en-US" sz="1800" b="1" dirty="0"/>
              <a:t>Lösningar för övervakning av grödor:</a:t>
            </a:r>
          </a:p>
          <a:p>
            <a:pPr algn="just"/>
            <a:r>
              <a:rPr lang="en-US" sz="1800" dirty="0"/>
              <a:t>Europeiska jordbrukare tar också till sig teknik för skördeövervakning, drivet av starka innovationsekosystem och stödjande politik. Länder som Nederländerna, Tyskland, Schweiz och Storbritannien är ledande när det gäller införandet av skördeövervakning.</a:t>
            </a:r>
          </a:p>
          <a:p>
            <a:pPr algn="just"/>
            <a:r>
              <a:rPr lang="en-US" sz="1800" b="1" dirty="0"/>
              <a:t>Varför då?</a:t>
            </a:r>
          </a:p>
          <a:p>
            <a:pPr algn="just"/>
            <a:r>
              <a:rPr lang="en-US" sz="1800" dirty="0"/>
              <a:t>1. Räkning och övervakning av nötkreatur</a:t>
            </a:r>
          </a:p>
          <a:p>
            <a:pPr algn="just"/>
            <a:r>
              <a:rPr lang="en-US" sz="1800" dirty="0"/>
              <a:t>2. Drönare för säkerhet inom jordbruket</a:t>
            </a:r>
          </a:p>
          <a:p>
            <a:pPr algn="just"/>
            <a:r>
              <a:rPr lang="en-US" sz="1800" dirty="0"/>
              <a:t>3. Vallning av boskap med drönare</a:t>
            </a:r>
          </a:p>
          <a:p>
            <a:pPr algn="just"/>
            <a:r>
              <a:rPr lang="en-US" sz="1800" dirty="0"/>
              <a:t>4. Drönare för övervakning av betesmarker</a:t>
            </a:r>
          </a:p>
          <a:p>
            <a:pPr algn="just"/>
            <a:r>
              <a:rPr lang="en-US" sz="1800" b="1" dirty="0"/>
              <a:t>VARFÖR?</a:t>
            </a:r>
          </a:p>
          <a:p>
            <a:pPr algn="just"/>
            <a:r>
              <a:rPr lang="en-US" sz="1800" dirty="0"/>
              <a:t>Automatiserad boskapsräkning med drönare sparar tid och är mer exakt.</a:t>
            </a:r>
          </a:p>
          <a:p>
            <a:pPr algn="just"/>
            <a:endParaRPr lang="en-GB" sz="1800" dirty="0"/>
          </a:p>
        </p:txBody>
      </p:sp>
      <p:pic>
        <p:nvPicPr>
          <p:cNvPr id="3" name="Picture 2" descr="A field with icons and symbols&#10;&#10;Description automatically generated with medium confidence">
            <a:extLst>
              <a:ext uri="{FF2B5EF4-FFF2-40B4-BE49-F238E27FC236}">
                <a16:creationId xmlns:a16="http://schemas.microsoft.com/office/drawing/2014/main" id="{6E26CB72-D5EE-F49A-56FC-252D373010C2}"/>
              </a:ext>
            </a:extLst>
          </p:cNvPr>
          <p:cNvPicPr>
            <a:picLocks noChangeAspect="1"/>
          </p:cNvPicPr>
          <p:nvPr/>
        </p:nvPicPr>
        <p:blipFill>
          <a:blip r:embed="rId2"/>
          <a:stretch>
            <a:fillRect/>
          </a:stretch>
        </p:blipFill>
        <p:spPr>
          <a:xfrm>
            <a:off x="7352939" y="1946792"/>
            <a:ext cx="4652405" cy="3099775"/>
          </a:xfrm>
          <a:prstGeom prst="rect">
            <a:avLst/>
          </a:prstGeom>
        </p:spPr>
      </p:pic>
    </p:spTree>
    <p:extLst>
      <p:ext uri="{BB962C8B-B14F-4D97-AF65-F5344CB8AC3E}">
        <p14:creationId xmlns:p14="http://schemas.microsoft.com/office/powerpoint/2010/main" val="1442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Lösningar för modernt jordbruk</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90570" y="1782763"/>
            <a:ext cx="5662568" cy="4394200"/>
          </a:xfrm>
        </p:spPr>
        <p:txBody>
          <a:bodyPr/>
          <a:lstStyle/>
          <a:p>
            <a:pPr marL="285750" indent="-285750" algn="just">
              <a:lnSpc>
                <a:spcPct val="115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 Ökat beroende av gödselmedel</a:t>
            </a:r>
            <a:r>
              <a:rPr lang="en-US" sz="1800" dirty="0">
                <a:effectLst/>
                <a:latin typeface="Calibri" panose="020F0502020204030204" pitchFamily="34" charset="0"/>
                <a:ea typeface="Calibri" panose="020F0502020204030204" pitchFamily="34" charset="0"/>
                <a:cs typeface="Calibri" panose="020F0502020204030204" pitchFamily="34" charset="0"/>
              </a:rPr>
              <a:t>: För att kompensera för förlusten av markens bördighet kan jordbrukarna bli alltmer beroende av syntetiska gödselmedel, vilket kan leda till ytterligare markförstöring, grundvattenföroreningar och ökade kostnader.</a:t>
            </a:r>
          </a:p>
          <a:p>
            <a:pPr marL="285750" indent="-285750" algn="just">
              <a:lnSpc>
                <a:spcPct val="115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 Miljöpåverkan</a:t>
            </a:r>
            <a:r>
              <a:rPr lang="en-US" sz="1800" dirty="0">
                <a:effectLst/>
                <a:latin typeface="Calibri" panose="020F0502020204030204" pitchFamily="34" charset="0"/>
                <a:ea typeface="Calibri" panose="020F0502020204030204" pitchFamily="34" charset="0"/>
                <a:cs typeface="Calibri" panose="020F0502020204030204" pitchFamily="34" charset="0"/>
              </a:rPr>
              <a:t>: Markförstöring kan leda till ökad erosion, förlust av biologisk mångfald och bidrar till klimatförändringar genom frigörande av lagrat kol.</a:t>
            </a:r>
          </a:p>
          <a:p>
            <a:pPr marL="285750" indent="-285750" algn="just">
              <a:lnSpc>
                <a:spcPct val="115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 Livsmedelsförsörjning</a:t>
            </a:r>
            <a:r>
              <a:rPr lang="en-US" sz="1800" dirty="0">
                <a:effectLst/>
                <a:latin typeface="Calibri" panose="020F0502020204030204" pitchFamily="34" charset="0"/>
                <a:ea typeface="Calibri" panose="020F0502020204030204" pitchFamily="34" charset="0"/>
                <a:cs typeface="Calibri" panose="020F0502020204030204" pitchFamily="34" charset="0"/>
              </a:rPr>
              <a:t>: På lång sikt kan en försämring av markhälsan hota livsmedelsförsörjningen genom att minska markens produktionsförmåga. </a:t>
            </a:r>
          </a:p>
          <a:p>
            <a:endParaRPr lang="en-GB" dirty="0"/>
          </a:p>
        </p:txBody>
      </p:sp>
    </p:spTree>
    <p:extLst>
      <p:ext uri="{BB962C8B-B14F-4D97-AF65-F5344CB8AC3E}">
        <p14:creationId xmlns:p14="http://schemas.microsoft.com/office/powerpoint/2010/main" val="417895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Lösningar för modernt jordbruk</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897623" y="1776414"/>
            <a:ext cx="10456178" cy="4394200"/>
          </a:xfrm>
        </p:spPr>
        <p:txBody>
          <a:bodyPr>
            <a:normAutofit lnSpcReduction="10000"/>
          </a:bodyPr>
          <a:lstStyle/>
          <a:p>
            <a:pPr algn="just"/>
            <a:r>
              <a:rPr lang="en-US" sz="1800" b="1" dirty="0"/>
              <a:t>Markhälsa Digitala lösningar/lösningar för precisionsjordbruk </a:t>
            </a:r>
          </a:p>
          <a:p>
            <a:pPr algn="just"/>
            <a:r>
              <a:rPr lang="en-US" sz="1800" dirty="0"/>
              <a:t>För att mildra effekterna av detta problem kan flera digitala lösningar och lösningar för precisionsjordbruk användas:</a:t>
            </a:r>
          </a:p>
          <a:p>
            <a:pPr marL="285750" indent="-285750" algn="just">
              <a:buFont typeface="Arial" panose="020B0604020202020204" pitchFamily="34" charset="0"/>
              <a:buChar char="•"/>
            </a:pPr>
            <a:r>
              <a:rPr lang="en-US" sz="1800" b="1" dirty="0"/>
              <a:t>Jordsensorer</a:t>
            </a:r>
            <a:r>
              <a:rPr lang="en-US" sz="1800" dirty="0"/>
              <a:t>: dessa enheter placeras på fältet för att i realtid tillhandahålla data om markens fuktighet, temperatur och näringsinnehåll. Denna information kan vägleda jordbrukare att använda vatten, gödselmedel och andra insatsmedel endast när och där de behövs, vilket minskar överdriven användning och markförstöring.</a:t>
            </a:r>
          </a:p>
          <a:p>
            <a:pPr marL="285750" indent="-285750" algn="just">
              <a:buFont typeface="Arial" panose="020B0604020202020204" pitchFamily="34" charset="0"/>
              <a:buChar char="•"/>
            </a:pPr>
            <a:r>
              <a:rPr lang="en-US" sz="1800" b="1" dirty="0"/>
              <a:t>Precisionsapplicering av gödselmedel</a:t>
            </a:r>
            <a:r>
              <a:rPr lang="en-US" sz="1800" dirty="0"/>
              <a:t>: GPS-styrd utrustning kan applicera gödselmedel med hög precision, vilket minskar överanvändning och säkerställer att näringsämnena tillförs där de bäst behövs. Detta kan förbättra markhälsan och minska avrinningen av näringsämnen till närliggande vattendrag.</a:t>
            </a:r>
          </a:p>
          <a:p>
            <a:pPr marL="285750" indent="-285750" algn="just">
              <a:buFont typeface="Arial" panose="020B0604020202020204" pitchFamily="34" charset="0"/>
              <a:buChar char="•"/>
            </a:pPr>
            <a:r>
              <a:rPr lang="en-US" sz="1800" b="1" dirty="0"/>
              <a:t>Beslutsstöd för täckodling och växtrotation</a:t>
            </a:r>
            <a:r>
              <a:rPr lang="en-US" sz="1800" dirty="0"/>
              <a:t>: dessa digitala verktyg hjälper jordbrukare att planera och hantera växtrotation och täckodling, vilket kan förbättra markhälsan och minska behovet av syntetiska gödningsmedel. De använder data om lokala förhållanden, grödans egenskaper och andra faktorer för att ge rekommendationer.</a:t>
            </a:r>
          </a:p>
          <a:p>
            <a:pPr marL="285750" indent="-285750" algn="just">
              <a:buFont typeface="Arial" panose="020B0604020202020204" pitchFamily="34" charset="0"/>
              <a:buChar char="•"/>
            </a:pPr>
            <a:r>
              <a:rPr lang="en-US" sz="1800" b="1" dirty="0"/>
              <a:t>Fjärranalysteknik</a:t>
            </a:r>
            <a:r>
              <a:rPr lang="en-US" sz="1800" dirty="0"/>
              <a:t>: satellit- eller drönarbaserade bilder kan ge en mer storskalig bild av gården och avslöja mönster och problem som jorderosion eller näringsbrist som kanske inte är synliga på marknivå.</a:t>
            </a:r>
          </a:p>
          <a:p>
            <a:pPr algn="just"/>
            <a:endParaRPr lang="en-GB" sz="1800" dirty="0"/>
          </a:p>
        </p:txBody>
      </p:sp>
    </p:spTree>
    <p:extLst>
      <p:ext uri="{BB962C8B-B14F-4D97-AF65-F5344CB8AC3E}">
        <p14:creationId xmlns:p14="http://schemas.microsoft.com/office/powerpoint/2010/main" val="125944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Autofit/>
          </a:bodyPr>
          <a:lstStyle/>
          <a:p>
            <a:pPr algn="ctr"/>
            <a:r>
              <a:rPr lang="en-GB" sz="3600" dirty="0"/>
              <a:t>Lösningar för modernt jordbruk</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750465" y="1440503"/>
            <a:ext cx="10691070" cy="4394200"/>
          </a:xfrm>
        </p:spPr>
        <p:txBody>
          <a:bodyPr>
            <a:normAutofit/>
          </a:bodyPr>
          <a:lstStyle/>
          <a:p>
            <a:pPr algn="ctr"/>
            <a:r>
              <a:rPr lang="en-GB" sz="1800" b="1" dirty="0"/>
              <a:t>Robotteknik inom jordbruket</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Idén om robotteknik inom jordbruket, dvs. användningen av självgående maskiner i jordbruksmiljöer, är inte så ny.</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Under de senaste åren har man fokuserat på att skapa mindre fordon som med rätt intelligens kan arbeta i en ostrukturerad eller halvstrukturerad miljö, t.ex. inom jordbruket. </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Dessa maskiner kommer att kunna uppvisa ett rationellt beteende när de måste arbeta under identifierbara förhållanden.</a:t>
            </a:r>
          </a:p>
          <a:p>
            <a:pPr marL="285750" indent="-285750" algn="just">
              <a:buFont typeface="Arial" panose="020B0604020202020204" pitchFamily="34" charset="0"/>
              <a:buChar char="•"/>
            </a:pPr>
            <a:r>
              <a:rPr lang="en-US" sz="1800" dirty="0"/>
              <a:t>Dessa fordon kan hjälpa till att utföra komplexa och repetitiva uppgifter, oavsett väderförhållanden. Automatisk detektering och automatisk styrning (i farten) för varje uppgift är också viktigt och system som dessa är genomförbara, men de flesta är för långsamma och därför inte ekonomiskt lönsamma och måste därför manövreras med en bemannad traktor.</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Programvaran och den tekniska och mekaniska utrustningen för att skapa dessa maskiner finns redan tillgängliga, men det som behövs är ett integrerat tekniskt intelligenssystem som är anpassat till jordbrukssammanhanget</a:t>
            </a:r>
            <a:r>
              <a:rPr lang="en-US" sz="1800" dirty="0">
                <a:solidFill>
                  <a:srgbClr val="000000"/>
                </a:solidFill>
                <a:effectLst/>
                <a:latin typeface="Minion Pro"/>
                <a:ea typeface="Times New Roman" panose="02020603050405020304" pitchFamily="18" charset="0"/>
                <a:cs typeface="Calibri" panose="020F0502020204030204" pitchFamily="34" charset="0"/>
              </a:rPr>
              <a:t>.</a:t>
            </a:r>
            <a:endParaRPr lang="en-GB" sz="1800" dirty="0"/>
          </a:p>
        </p:txBody>
      </p:sp>
    </p:spTree>
    <p:extLst>
      <p:ext uri="{BB962C8B-B14F-4D97-AF65-F5344CB8AC3E}">
        <p14:creationId xmlns:p14="http://schemas.microsoft.com/office/powerpoint/2010/main" val="164641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Lösningar för modernt jordbruk</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 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24</a:t>
            </a:fld>
            <a:endParaRPr lang="en-US" dirty="0"/>
          </a:p>
        </p:txBody>
      </p:sp>
      <p:pic>
        <p:nvPicPr>
          <p:cNvPr id="3" name="Picture 2">
            <a:extLst>
              <a:ext uri="{FF2B5EF4-FFF2-40B4-BE49-F238E27FC236}">
                <a16:creationId xmlns:a16="http://schemas.microsoft.com/office/drawing/2014/main" id="{0A33498B-C94D-C86E-81F0-6EA844D8A886}"/>
              </a:ext>
            </a:extLst>
          </p:cNvPr>
          <p:cNvPicPr>
            <a:picLocks noChangeAspect="1"/>
          </p:cNvPicPr>
          <p:nvPr/>
        </p:nvPicPr>
        <p:blipFill>
          <a:blip r:embed="rId2"/>
          <a:stretch>
            <a:fillRect/>
          </a:stretch>
        </p:blipFill>
        <p:spPr>
          <a:xfrm>
            <a:off x="5698530" y="1528747"/>
            <a:ext cx="5655270" cy="4345020"/>
          </a:xfrm>
          <a:prstGeom prst="rect">
            <a:avLst/>
          </a:prstGeom>
        </p:spPr>
      </p:pic>
      <p:sp>
        <p:nvSpPr>
          <p:cNvPr id="10" name="TextBox 9">
            <a:extLst>
              <a:ext uri="{FF2B5EF4-FFF2-40B4-BE49-F238E27FC236}">
                <a16:creationId xmlns:a16="http://schemas.microsoft.com/office/drawing/2014/main" id="{E34AA035-2762-2BE5-627F-9314C04403A2}"/>
              </a:ext>
            </a:extLst>
          </p:cNvPr>
          <p:cNvSpPr txBox="1"/>
          <p:nvPr/>
        </p:nvSpPr>
        <p:spPr>
          <a:xfrm>
            <a:off x="505436" y="1878540"/>
            <a:ext cx="4712516" cy="3693319"/>
          </a:xfrm>
          <a:prstGeom prst="rect">
            <a:avLst/>
          </a:prstGeom>
          <a:noFill/>
        </p:spPr>
        <p:txBody>
          <a:bodyPr wrap="square">
            <a:spAutoFit/>
          </a:bodyPr>
          <a:lstStyle/>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Modernt jordbruk använder stora mängder energi. Den energi som förbrukas är summan av den energi som används för att tillföra insatsvaror (gödningsmedel, kemikalier och bränsle) med traktorer. Den nya trenden är att skapa fordon som är små till storleken, mindre energiintensiva, kan arbeta under en mängd olika förhållanden och är säkra. Genom att använda mindre fordon får vi alltså lägre energiförbrukning och klart säkrare fordon. </a:t>
            </a:r>
          </a:p>
          <a:p>
            <a:pPr marL="285750" indent="-285750">
              <a:buFont typeface="Arial" panose="020B0604020202020204" pitchFamily="34" charset="0"/>
              <a:buChar char="•"/>
            </a:pPr>
            <a:endParaRPr lang="en-GB" dirty="0">
              <a:solidFill>
                <a:srgbClr val="000000"/>
              </a:solidFill>
              <a:latin typeface="Minion Pro"/>
              <a:cs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Minion Pro"/>
                <a:cs typeface="Calibri" panose="020F0502020204030204" pitchFamily="34" charset="0"/>
              </a:rPr>
              <a:t>Programvarusimulering av användningen av ett självkörande fordon</a:t>
            </a:r>
            <a:endParaRPr lang="el-GR" dirty="0"/>
          </a:p>
        </p:txBody>
      </p:sp>
      <p:sp>
        <p:nvSpPr>
          <p:cNvPr id="11" name="Arrow: Right 10">
            <a:extLst>
              <a:ext uri="{FF2B5EF4-FFF2-40B4-BE49-F238E27FC236}">
                <a16:creationId xmlns:a16="http://schemas.microsoft.com/office/drawing/2014/main" id="{404FDDB5-81FD-2B00-FC54-F3437E8289ED}"/>
              </a:ext>
            </a:extLst>
          </p:cNvPr>
          <p:cNvSpPr/>
          <p:nvPr/>
        </p:nvSpPr>
        <p:spPr>
          <a:xfrm>
            <a:off x="3808505" y="5571859"/>
            <a:ext cx="1266738" cy="3108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264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Lösningar för modernt jordbruk</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25</a:t>
            </a:fld>
            <a:endParaRPr lang="en-US" dirty="0"/>
          </a:p>
        </p:txBody>
      </p:sp>
      <p:pic>
        <p:nvPicPr>
          <p:cNvPr id="4" name="Online Media 3" title="Counting crops + Drops: using remote sensing to help grow the future together">
            <a:hlinkClick r:id="" action="ppaction://media"/>
            <a:extLst>
              <a:ext uri="{FF2B5EF4-FFF2-40B4-BE49-F238E27FC236}">
                <a16:creationId xmlns:a16="http://schemas.microsoft.com/office/drawing/2014/main" id="{7FDBD974-2653-94D7-095E-2AEB390CEE38}"/>
              </a:ext>
            </a:extLst>
          </p:cNvPr>
          <p:cNvPicPr>
            <a:picLocks noRot="1" noChangeAspect="1"/>
          </p:cNvPicPr>
          <p:nvPr>
            <a:videoFile r:link="rId1"/>
          </p:nvPr>
        </p:nvPicPr>
        <p:blipFill>
          <a:blip r:embed="rId3"/>
          <a:stretch>
            <a:fillRect/>
          </a:stretch>
        </p:blipFill>
        <p:spPr>
          <a:xfrm>
            <a:off x="2617643" y="1563971"/>
            <a:ext cx="6607036" cy="3730057"/>
          </a:xfrm>
          <a:prstGeom prst="rect">
            <a:avLst/>
          </a:prstGeom>
        </p:spPr>
      </p:pic>
      <p:sp>
        <p:nvSpPr>
          <p:cNvPr id="10" name="Rectangle 9">
            <a:extLst>
              <a:ext uri="{FF2B5EF4-FFF2-40B4-BE49-F238E27FC236}">
                <a16:creationId xmlns:a16="http://schemas.microsoft.com/office/drawing/2014/main" id="{73B79B31-4A02-9282-00BA-18BEBBC23F1E}"/>
              </a:ext>
            </a:extLst>
          </p:cNvPr>
          <p:cNvSpPr/>
          <p:nvPr/>
        </p:nvSpPr>
        <p:spPr>
          <a:xfrm>
            <a:off x="2617643" y="5511567"/>
            <a:ext cx="6607036" cy="41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Förenta nationernas livsmedels- och jordbruksorganisation (FAO), </a:t>
            </a:r>
            <a:endParaRPr lang="el-GR" dirty="0">
              <a:solidFill>
                <a:schemeClr val="tx1"/>
              </a:solidFill>
            </a:endParaRPr>
          </a:p>
        </p:txBody>
      </p:sp>
    </p:spTree>
    <p:extLst>
      <p:ext uri="{BB962C8B-B14F-4D97-AF65-F5344CB8AC3E}">
        <p14:creationId xmlns:p14="http://schemas.microsoft.com/office/powerpoint/2010/main" val="3223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26</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23457" y="1853968"/>
            <a:ext cx="10330343" cy="4316646"/>
          </a:xfrm>
        </p:spPr>
        <p:txBody>
          <a:bodyPr/>
          <a:lstStyle/>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Precisionsodling som nämnts började implementeras i början av </a:t>
            </a:r>
            <a:r>
              <a:rPr lang="en-GB" sz="1800" b="1" dirty="0">
                <a:solidFill>
                  <a:srgbClr val="000000"/>
                </a:solidFill>
                <a:effectLst/>
                <a:latin typeface="Minion Pro"/>
                <a:ea typeface="Times New Roman" panose="02020603050405020304" pitchFamily="18" charset="0"/>
                <a:cs typeface="Calibri" panose="020F0502020204030204" pitchFamily="34" charset="0"/>
              </a:rPr>
              <a:t>1990-talet </a:t>
            </a:r>
            <a:r>
              <a:rPr lang="en-GB" sz="1800" dirty="0">
                <a:solidFill>
                  <a:srgbClr val="000000"/>
                </a:solidFill>
                <a:effectLst/>
                <a:latin typeface="Minion Pro"/>
                <a:ea typeface="Times New Roman" panose="02020603050405020304" pitchFamily="18" charset="0"/>
                <a:cs typeface="Calibri" panose="020F0502020204030204" pitchFamily="34" charset="0"/>
              </a:rPr>
              <a:t>med pionjärländer som </a:t>
            </a:r>
            <a:r>
              <a:rPr lang="en-GB" sz="1800" b="1" dirty="0">
                <a:solidFill>
                  <a:srgbClr val="000000"/>
                </a:solidFill>
                <a:effectLst/>
                <a:latin typeface="Minion Pro"/>
                <a:ea typeface="Times New Roman" panose="02020603050405020304" pitchFamily="18" charset="0"/>
                <a:cs typeface="Calibri" panose="020F0502020204030204" pitchFamily="34" charset="0"/>
              </a:rPr>
              <a:t>USA</a:t>
            </a:r>
            <a:r>
              <a:rPr lang="en-GB" sz="1800" dirty="0">
                <a:solidFill>
                  <a:srgbClr val="000000"/>
                </a:solidFill>
                <a:effectLst/>
                <a:latin typeface="Minion Pro"/>
                <a:ea typeface="Times New Roman" panose="02020603050405020304" pitchFamily="18" charset="0"/>
                <a:cs typeface="Calibri" panose="020F0502020204030204" pitchFamily="34" charset="0"/>
              </a:rPr>
              <a:t>, </a:t>
            </a:r>
            <a:r>
              <a:rPr lang="en-GB" sz="1800" b="1" dirty="0">
                <a:solidFill>
                  <a:srgbClr val="000000"/>
                </a:solidFill>
                <a:effectLst/>
                <a:latin typeface="Minion Pro"/>
                <a:ea typeface="Times New Roman" panose="02020603050405020304" pitchFamily="18" charset="0"/>
                <a:cs typeface="Calibri" panose="020F0502020204030204" pitchFamily="34" charset="0"/>
              </a:rPr>
              <a:t>Storbritannien </a:t>
            </a:r>
            <a:r>
              <a:rPr lang="en-GB" sz="1800" dirty="0">
                <a:solidFill>
                  <a:srgbClr val="000000"/>
                </a:solidFill>
                <a:effectLst/>
                <a:latin typeface="Minion Pro"/>
                <a:ea typeface="Times New Roman" panose="02020603050405020304" pitchFamily="18" charset="0"/>
                <a:cs typeface="Calibri" panose="020F0502020204030204" pitchFamily="34" charset="0"/>
              </a:rPr>
              <a:t>och andra.</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 De första tillämpningarna var på spannmål med produktionskartläggning och redan i slutet av decenniet utvidgades tillämpningarna till de flesta större grödor och tillämpningar på grödor som vingårdar började.</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 Tillämpningen av precisionsjordbruk började relativt sent i Grekland liksom i många sydeuropeiska länder. </a:t>
            </a:r>
          </a:p>
          <a:p>
            <a:pPr marL="342900" indent="-342900" algn="just">
              <a:buFont typeface="Arial" panose="020B0604020202020204" pitchFamily="34" charset="0"/>
              <a:buChar char="•"/>
            </a:pPr>
            <a:endParaRPr lang="en-GB" sz="1800" dirty="0">
              <a:solidFill>
                <a:srgbClr val="000000"/>
              </a:solidFill>
              <a:effectLst/>
              <a:latin typeface="Minion Pro"/>
              <a:ea typeface="Times New Roman" panose="02020603050405020304" pitchFamily="18" charset="0"/>
              <a:cs typeface="Calibri" panose="020F0502020204030204" pitchFamily="34" charset="0"/>
            </a:endParaRPr>
          </a:p>
          <a:p>
            <a:pPr marL="342900" indent="-342900" algn="just">
              <a:buFont typeface="+mj-lt"/>
              <a:buAutoNum type="arabicPeriod"/>
            </a:pPr>
            <a:r>
              <a:rPr lang="en-US" sz="1800" dirty="0"/>
              <a:t> Små jordbruk.</a:t>
            </a:r>
          </a:p>
          <a:p>
            <a:pPr marL="342900" indent="-342900" algn="just">
              <a:buFont typeface="+mj-lt"/>
              <a:buAutoNum type="arabicPeriod"/>
            </a:pPr>
            <a:r>
              <a:rPr lang="en-US" sz="1800" dirty="0"/>
              <a:t> Jordbrukare som använder sig av traditionella produktionsmetoder.</a:t>
            </a:r>
          </a:p>
          <a:p>
            <a:pPr marL="342900" indent="-342900" algn="just">
              <a:buFont typeface="+mj-lt"/>
              <a:buAutoNum type="arabicPeriod"/>
            </a:pPr>
            <a:r>
              <a:rPr lang="en-US" sz="1800" dirty="0"/>
              <a:t> Av jordbrukare kopplade till produktsubventioner.</a:t>
            </a:r>
          </a:p>
          <a:p>
            <a:pPr marL="342900" indent="-342900" algn="just">
              <a:buFont typeface="+mj-lt"/>
              <a:buAutoNum type="arabicPeriod"/>
            </a:pPr>
            <a:r>
              <a:rPr lang="en-US" sz="1800" dirty="0"/>
              <a:t> För grödor i södra Europa, särskilt frukt och grönsaker, finns det ingen utvecklad teknik för tillämpning av precisionsodlingsmetoder.</a:t>
            </a:r>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1547690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27</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208015" y="1776414"/>
            <a:ext cx="4295163" cy="4394200"/>
          </a:xfrm>
        </p:spPr>
        <p:txBody>
          <a:bodyPr>
            <a:normAutofit/>
          </a:bodyPr>
          <a:lstStyle/>
          <a:p>
            <a:pPr algn="just"/>
            <a:r>
              <a:rPr lang="en-US" sz="1800" b="1" dirty="0"/>
              <a:t>                  Tillämpningar i bomull:</a:t>
            </a:r>
          </a:p>
          <a:p>
            <a:pPr marL="285750" indent="-285750" algn="just">
              <a:buFont typeface="Arial" panose="020B0604020202020204" pitchFamily="34" charset="0"/>
              <a:buChar char="•"/>
            </a:pPr>
            <a:r>
              <a:rPr lang="en-US" sz="1800" dirty="0"/>
              <a:t>Den första tillämpningen av produktionskartläggning var på ett femtio hektar stort fält i </a:t>
            </a:r>
            <a:r>
              <a:rPr lang="en-US" sz="1800" dirty="0" err="1"/>
              <a:t>Karditsa </a:t>
            </a:r>
            <a:r>
              <a:rPr lang="en-US" sz="1800" dirty="0"/>
              <a:t>2001. </a:t>
            </a:r>
          </a:p>
          <a:p>
            <a:pPr marL="285750" indent="-285750" algn="just">
              <a:buFont typeface="Arial" panose="020B0604020202020204" pitchFamily="34" charset="0"/>
              <a:buChar char="•"/>
            </a:pPr>
            <a:r>
              <a:rPr lang="en-US" sz="1800" dirty="0"/>
              <a:t>Från alla mätningar, men även från andra mätningar i andra områden i Thessalien, visade det sig att det fanns en betydande variation i produktionen, även på små fält, vilket var grunden för en effektiv tillämpning av GA.</a:t>
            </a:r>
          </a:p>
          <a:p>
            <a:pPr marL="285750" indent="-285750" algn="just">
              <a:buFont typeface="Arial" panose="020B0604020202020204" pitchFamily="34" charset="0"/>
              <a:buChar char="•"/>
            </a:pPr>
            <a:r>
              <a:rPr lang="en-US" sz="1800" dirty="0"/>
              <a:t>På det 50 hektar stora skiftet tillämpades i stor utsträckning teknik för precisionsjordbruk, och mer information kommer att tillhandahållas om detta. </a:t>
            </a:r>
          </a:p>
          <a:p>
            <a:pPr algn="just"/>
            <a:endParaRPr lang="en-GB" sz="1800" dirty="0"/>
          </a:p>
        </p:txBody>
      </p:sp>
      <p:pic>
        <p:nvPicPr>
          <p:cNvPr id="2" name="Picture 1">
            <a:extLst>
              <a:ext uri="{FF2B5EF4-FFF2-40B4-BE49-F238E27FC236}">
                <a16:creationId xmlns:a16="http://schemas.microsoft.com/office/drawing/2014/main" id="{9C001B14-BBFF-D161-8885-6D88717B5D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6648" y="1797123"/>
            <a:ext cx="5115544" cy="3196077"/>
          </a:xfrm>
          <a:prstGeom prst="rect">
            <a:avLst/>
          </a:prstGeom>
          <a:noFill/>
          <a:ln>
            <a:noFill/>
          </a:ln>
        </p:spPr>
      </p:pic>
    </p:spTree>
    <p:extLst>
      <p:ext uri="{BB962C8B-B14F-4D97-AF65-F5344CB8AC3E}">
        <p14:creationId xmlns:p14="http://schemas.microsoft.com/office/powerpoint/2010/main" val="62066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28</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40235" y="1776414"/>
            <a:ext cx="5055765" cy="4259976"/>
          </a:xfrm>
        </p:spPr>
        <p:txBody>
          <a:bodyPr>
            <a:noAutofit/>
          </a:bodyPr>
          <a:lstStyle/>
          <a:p>
            <a:pPr marL="342900" indent="-342900" algn="just">
              <a:buFont typeface="Arial" panose="020B0604020202020204" pitchFamily="34" charset="0"/>
              <a:buChar char="•"/>
            </a:pPr>
            <a:r>
              <a:rPr lang="en-US" sz="1800" dirty="0"/>
              <a:t>Sensorn ställdes in på att registrera värden varannan sekund vid en genomsnittlig hastighet på 2 m/s, täckte 4 m2 per produktionscell och ger de första kartorna, den bearbetar data för att ge oss kartorna i figur 1, under fyra år. </a:t>
            </a:r>
          </a:p>
          <a:p>
            <a:pPr marL="342900" indent="-342900" algn="just">
              <a:buFont typeface="Arial" panose="020B0604020202020204" pitchFamily="34" charset="0"/>
              <a:buChar char="•"/>
            </a:pPr>
            <a:r>
              <a:rPr lang="en-US" sz="1800" dirty="0"/>
              <a:t>Den mörkgröna färgen är den sektion som har högst avkastning, medan den ljusa färgen, gul och röd visar de lägsta avkastningarna. Det är typiskt att den högsta avkastningen varierar från år till år. Under de två första åren gav den norra och mer leriga jorden, eller snarare delen med den lägsta andelen sand (figur 6 och 7), den högsta produktionen, men under de följande två åren ändrades uppgifterna, och under det tredje och fjärde året var uppgifterna praktiskt taget omvända. </a:t>
            </a:r>
          </a:p>
        </p:txBody>
      </p:sp>
      <p:pic>
        <p:nvPicPr>
          <p:cNvPr id="2" name="Picture 1" descr="A comparison of clay and clay&#10;&#10;Description automatically generated">
            <a:extLst>
              <a:ext uri="{FF2B5EF4-FFF2-40B4-BE49-F238E27FC236}">
                <a16:creationId xmlns:a16="http://schemas.microsoft.com/office/drawing/2014/main" id="{D31447EB-09E1-E969-6CDA-FDCE6015D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97" y="1776414"/>
            <a:ext cx="5559374" cy="3583811"/>
          </a:xfrm>
          <a:prstGeom prst="rect">
            <a:avLst/>
          </a:prstGeom>
        </p:spPr>
      </p:pic>
    </p:spTree>
    <p:extLst>
      <p:ext uri="{BB962C8B-B14F-4D97-AF65-F5344CB8AC3E}">
        <p14:creationId xmlns:p14="http://schemas.microsoft.com/office/powerpoint/2010/main" val="107322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2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pic>
        <p:nvPicPr>
          <p:cNvPr id="2" name="Picture 1" descr="A comparison of sand and sand maps&#10;&#10;Description automatically generated">
            <a:extLst>
              <a:ext uri="{FF2B5EF4-FFF2-40B4-BE49-F238E27FC236}">
                <a16:creationId xmlns:a16="http://schemas.microsoft.com/office/drawing/2014/main" id="{9DAF6F1E-EC14-FD1D-D6F2-24CA1E1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13" y="1958621"/>
            <a:ext cx="6207250" cy="3589349"/>
          </a:xfrm>
          <a:prstGeom prst="rect">
            <a:avLst/>
          </a:prstGeom>
        </p:spPr>
      </p:pic>
      <p:pic>
        <p:nvPicPr>
          <p:cNvPr id="3" name="Picture 2" descr="A close-up of a graph&#10;&#10;Description automatically generated">
            <a:extLst>
              <a:ext uri="{FF2B5EF4-FFF2-40B4-BE49-F238E27FC236}">
                <a16:creationId xmlns:a16="http://schemas.microsoft.com/office/drawing/2014/main" id="{3ED1DFAF-BE4E-165A-4C11-77D200E98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053" y="1958622"/>
            <a:ext cx="4300581" cy="3721603"/>
          </a:xfrm>
          <a:prstGeom prst="rect">
            <a:avLst/>
          </a:prstGeom>
        </p:spPr>
      </p:pic>
    </p:spTree>
    <p:extLst>
      <p:ext uri="{BB962C8B-B14F-4D97-AF65-F5344CB8AC3E}">
        <p14:creationId xmlns:p14="http://schemas.microsoft.com/office/powerpoint/2010/main" val="128161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36035"/>
          </a:xfrm>
        </p:spPr>
        <p:txBody>
          <a:bodyPr>
            <a:normAutofit/>
          </a:bodyPr>
          <a:lstStyle/>
          <a:p>
            <a:pPr algn="ctr"/>
            <a:r>
              <a:rPr lang="en-GB" sz="3600" dirty="0"/>
              <a:t>Introduktion till smart jordbruk</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5168317" cy="4351338"/>
          </a:xfrm>
        </p:spPr>
        <p:txBody>
          <a:bodyPr>
            <a:normAutofit/>
          </a:bodyPr>
          <a:lstStyle/>
          <a:p>
            <a:pPr marL="0" indent="0" algn="ctr">
              <a:buNone/>
            </a:pPr>
            <a:r>
              <a:rPr lang="en-US" sz="1800" b="1" dirty="0">
                <a:solidFill>
                  <a:schemeClr val="tx1"/>
                </a:solidFill>
              </a:rPr>
              <a:t>Sakernas Internet (IoT)</a:t>
            </a:r>
          </a:p>
          <a:p>
            <a:pPr algn="just"/>
            <a:r>
              <a:rPr lang="en-US" sz="1800" dirty="0">
                <a:solidFill>
                  <a:schemeClr val="tx1"/>
                </a:solidFill>
              </a:rPr>
              <a:t>Sakernas internet (IoT) är nutid och framtid inom alla områden och påverkar allas liv genom att göra allt intelligent. Det är ett nätverk av olika enheter som bildar ett självkonfigurerande nätverk.</a:t>
            </a:r>
            <a:endParaRPr lang="el-GR" sz="1800" dirty="0">
              <a:solidFill>
                <a:schemeClr val="tx1"/>
              </a:solidFill>
            </a:endParaRPr>
          </a:p>
          <a:p>
            <a:pPr algn="just"/>
            <a:r>
              <a:rPr lang="en-US" sz="1800" dirty="0">
                <a:solidFill>
                  <a:schemeClr val="tx1"/>
                </a:solidFill>
              </a:rPr>
              <a:t>Syftet är att föreslå en teknik som kan generera meddelanden på olika plattformar för att meddela jordbrukare</a:t>
            </a:r>
            <a:endParaRPr lang="en-GB" sz="1800" dirty="0">
              <a:solidFill>
                <a:schemeClr val="tx1"/>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1:a</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pic>
        <p:nvPicPr>
          <p:cNvPr id="5" name="Picture 4" descr="A diagram of a cloud with text&#10;&#10;Description automatically generated">
            <a:extLst>
              <a:ext uri="{FF2B5EF4-FFF2-40B4-BE49-F238E27FC236}">
                <a16:creationId xmlns:a16="http://schemas.microsoft.com/office/drawing/2014/main" id="{955A88FB-E1C1-B8AD-B3EA-043B2AA5C1A8}"/>
              </a:ext>
            </a:extLst>
          </p:cNvPr>
          <p:cNvPicPr>
            <a:picLocks noChangeAspect="1"/>
          </p:cNvPicPr>
          <p:nvPr/>
        </p:nvPicPr>
        <p:blipFill>
          <a:blip r:embed="rId2"/>
          <a:stretch>
            <a:fillRect/>
          </a:stretch>
        </p:blipFill>
        <p:spPr>
          <a:xfrm>
            <a:off x="6514548" y="1825625"/>
            <a:ext cx="5303710" cy="3324225"/>
          </a:xfrm>
          <a:prstGeom prst="rect">
            <a:avLst/>
          </a:prstGeom>
        </p:spPr>
      </p:pic>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30</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896924" y="1675746"/>
            <a:ext cx="4950203" cy="4394200"/>
          </a:xfrm>
        </p:spPr>
        <p:txBody>
          <a:bodyPr>
            <a:normAutofit/>
          </a:bodyPr>
          <a:lstStyle/>
          <a:p>
            <a:pPr marL="342900" indent="-342900" algn="just">
              <a:buFont typeface="Arial" panose="020B0604020202020204" pitchFamily="34" charset="0"/>
              <a:buChar char="•"/>
            </a:pPr>
            <a:r>
              <a:rPr lang="en-US" sz="1800" dirty="0"/>
              <a:t>Tillämpningen på </a:t>
            </a:r>
            <a:r>
              <a:rPr lang="en-US" sz="1800" dirty="0" err="1"/>
              <a:t>Karditsa-fältet </a:t>
            </a:r>
            <a:r>
              <a:rPr lang="en-US" sz="1800" dirty="0"/>
              <a:t>omfattade mätningar av elektrisk konduktivitet med en VERIS 3000-sensor, mätningar på olika fält och korrelation av kalibreringskoefficienten med sorter, samt mätningar av variationen i produktionens kvalitetsegenskaper.</a:t>
            </a:r>
          </a:p>
          <a:p>
            <a:pPr marL="342900" indent="-342900" algn="just">
              <a:buFont typeface="Arial" panose="020B0604020202020204" pitchFamily="34" charset="0"/>
              <a:buChar char="•"/>
            </a:pPr>
            <a:endParaRPr lang="en-GB" sz="1800" dirty="0"/>
          </a:p>
        </p:txBody>
      </p:sp>
      <p:pic>
        <p:nvPicPr>
          <p:cNvPr id="2" name="Picture 1" descr="A close-up of a graph&#10;&#10;Description automatically generated">
            <a:extLst>
              <a:ext uri="{FF2B5EF4-FFF2-40B4-BE49-F238E27FC236}">
                <a16:creationId xmlns:a16="http://schemas.microsoft.com/office/drawing/2014/main" id="{F893E106-E293-038F-787B-3AA55DC4F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59" y="1696937"/>
            <a:ext cx="4931560" cy="4267635"/>
          </a:xfrm>
          <a:prstGeom prst="rect">
            <a:avLst/>
          </a:prstGeom>
        </p:spPr>
      </p:pic>
    </p:spTree>
    <p:extLst>
      <p:ext uri="{BB962C8B-B14F-4D97-AF65-F5344CB8AC3E}">
        <p14:creationId xmlns:p14="http://schemas.microsoft.com/office/powerpoint/2010/main" val="74569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526978"/>
          </a:xfrm>
        </p:spPr>
        <p:txBody>
          <a:bodyPr>
            <a:normAutofit fontScale="90000"/>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31</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39568" y="1776414"/>
            <a:ext cx="6476300" cy="4394200"/>
          </a:xfrm>
        </p:spPr>
        <p:txBody>
          <a:bodyPr>
            <a:noAutofit/>
          </a:bodyPr>
          <a:lstStyle/>
          <a:p>
            <a:pPr algn="ctr"/>
            <a:r>
              <a:rPr lang="en-GB" sz="1800" b="1" dirty="0"/>
              <a:t>Exempel på AI-tillämpning för jordbrukare</a:t>
            </a:r>
          </a:p>
          <a:p>
            <a:pPr marL="342900" indent="-342900" algn="just">
              <a:buFont typeface="Arial" panose="020B0604020202020204" pitchFamily="34" charset="0"/>
              <a:buChar char="•"/>
            </a:pPr>
            <a:r>
              <a:rPr lang="en-GB" sz="1800" b="1" dirty="0" err="1"/>
              <a:t>Plantix</a:t>
            </a:r>
            <a:r>
              <a:rPr lang="en-GB" sz="1800" dirty="0"/>
              <a:t>:</a:t>
            </a:r>
            <a:r>
              <a:rPr lang="en-US" sz="1800" dirty="0">
                <a:solidFill>
                  <a:srgbClr val="000000"/>
                </a:solidFill>
                <a:effectLst/>
                <a:latin typeface="Minion Pro"/>
                <a:ea typeface="Times New Roman" panose="02020603050405020304" pitchFamily="18" charset="0"/>
                <a:cs typeface="Calibri" panose="020F0502020204030204" pitchFamily="34" charset="0"/>
              </a:rPr>
              <a:t>ger omedelbar information som är specifik för enskilda odlare och de grödor de odlar.</a:t>
            </a:r>
          </a:p>
          <a:p>
            <a:pPr marL="342900" indent="-342900" algn="just">
              <a:buFont typeface="Arial" panose="020B0604020202020204" pitchFamily="34" charset="0"/>
              <a:buChar char="•"/>
            </a:pPr>
            <a:r>
              <a:rPr lang="en-US" sz="1800" dirty="0">
                <a:solidFill>
                  <a:srgbClr val="000000"/>
                </a:solidFill>
                <a:effectLst/>
                <a:latin typeface="Minion Pro"/>
                <a:ea typeface="Times New Roman" panose="02020603050405020304" pitchFamily="18" charset="0"/>
                <a:cs typeface="Calibri" panose="020F0502020204030204" pitchFamily="34" charset="0"/>
              </a:rPr>
              <a:t> Huvudfunktionen är att hjälpa lantbrukaren att automatiskt upptäcka växtskador som uppstår under odlingen.</a:t>
            </a:r>
          </a:p>
          <a:p>
            <a:pPr marL="342900" indent="-342900" algn="just">
              <a:buFont typeface="Arial" panose="020B0604020202020204" pitchFamily="34" charset="0"/>
              <a:buChar char="•"/>
            </a:pPr>
            <a:r>
              <a:rPr lang="en-US" sz="1800" dirty="0">
                <a:solidFill>
                  <a:srgbClr val="000000"/>
                </a:solidFill>
                <a:effectLst/>
                <a:latin typeface="Minion Pro"/>
                <a:ea typeface="Times New Roman" panose="02020603050405020304" pitchFamily="18" charset="0"/>
                <a:cs typeface="Calibri" panose="020F0502020204030204" pitchFamily="34" charset="0"/>
              </a:rPr>
              <a:t> Identifieringsprocessen fastställer växtsjukdomar, skadedjur och näringsbrister och kommer med nödvändiga odlingsråd inklusive symtom och utlösande faktorer samt biologiska och kemiska kontrollåtgärder för att lindra avkastningsförlusten. Användaren laddar upp en bild av växtskadan som bearbetas ytterligare med hjälp av djupa neurala nätverk (DNN) som använder artificiell intelligens (AI) och maskininlärningsalgoritmer för att identifiera sjukdomen inom några sekunder. : </a:t>
            </a:r>
            <a:r>
              <a:rPr lang="en-GB" sz="1800" u="sng" dirty="0">
                <a:solidFill>
                  <a:srgbClr val="000000"/>
                </a:solidFill>
                <a:effectLst/>
                <a:latin typeface="Minion Pro"/>
                <a:ea typeface="Times New Roman" panose="02020603050405020304" pitchFamily="18" charset="0"/>
                <a:cs typeface="Calibri" panose="020F0502020204030204" pitchFamily="34" charset="0"/>
                <a:hlinkClick r:id="rId2"/>
              </a:rPr>
              <a:t>https://plantix.net/en/</a:t>
            </a:r>
            <a:endParaRPr lang="en-GB" sz="1800" dirty="0"/>
          </a:p>
        </p:txBody>
      </p:sp>
      <p:pic>
        <p:nvPicPr>
          <p:cNvPr id="2" name="Picture 1">
            <a:extLst>
              <a:ext uri="{FF2B5EF4-FFF2-40B4-BE49-F238E27FC236}">
                <a16:creationId xmlns:a16="http://schemas.microsoft.com/office/drawing/2014/main" id="{AC3072B2-301B-39CD-7AA4-E5DA4E6442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449" y="1776414"/>
            <a:ext cx="2884983" cy="3039446"/>
          </a:xfrm>
          <a:prstGeom prst="rect">
            <a:avLst/>
          </a:prstGeom>
          <a:noFill/>
          <a:ln>
            <a:noFill/>
          </a:ln>
        </p:spPr>
      </p:pic>
    </p:spTree>
    <p:extLst>
      <p:ext uri="{BB962C8B-B14F-4D97-AF65-F5344CB8AC3E}">
        <p14:creationId xmlns:p14="http://schemas.microsoft.com/office/powerpoint/2010/main" val="32433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Fallstudier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65402" y="1776414"/>
            <a:ext cx="6182685" cy="4394200"/>
          </a:xfrm>
        </p:spPr>
        <p:txBody>
          <a:bodyPr>
            <a:noAutofit/>
          </a:bodyPr>
          <a:lstStyle/>
          <a:p>
            <a:pPr algn="ctr"/>
            <a:r>
              <a:rPr lang="en-GB" sz="1800" b="1" dirty="0" err="1"/>
              <a:t>Connecterra</a:t>
            </a:r>
            <a:endParaRPr lang="en-GB" sz="1800" dirty="0"/>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Använder sensorer, molntjänster och AI för att övervaka kornas beteende och identifiera tecken på störningar.</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Lösningen har framgångsrikt använts i Nederländerna. Detta är ett exempel på användning av AI inom boskapsskötsel, som är en viktig sektor inom jordbruket. </a:t>
            </a:r>
          </a:p>
          <a:p>
            <a:pPr marL="342900" indent="-342900" algn="just">
              <a:buFont typeface="Arial" panose="020B0604020202020204" pitchFamily="34" charset="0"/>
              <a:buChar char="•"/>
            </a:pPr>
            <a:r>
              <a:rPr lang="en-US" sz="1800" dirty="0"/>
              <a:t>Rådatauppsättningen byggdes upp med hjälp av en sensor runt kons hals, baserad på en accelerometer, en elektromekanisk enhet som används för att mäta accelerationskrafter. Baserat på den märkta datan tränades en övervakad modell för att identifiera beteendemönster från sensordata. Genom att ständigt träna modellerna är det möjligt att förstå vad sensordata betyder.</a:t>
            </a:r>
            <a:endParaRPr lang="en-GB" sz="1800" dirty="0"/>
          </a:p>
        </p:txBody>
      </p:sp>
      <p:pic>
        <p:nvPicPr>
          <p:cNvPr id="2" name="Picture 1">
            <a:extLst>
              <a:ext uri="{FF2B5EF4-FFF2-40B4-BE49-F238E27FC236}">
                <a16:creationId xmlns:a16="http://schemas.microsoft.com/office/drawing/2014/main" id="{B2B8496A-83DE-C90D-CA5E-617471A489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2466" y="1883476"/>
            <a:ext cx="4065952" cy="2826453"/>
          </a:xfrm>
          <a:prstGeom prst="rect">
            <a:avLst/>
          </a:prstGeom>
          <a:noFill/>
          <a:ln>
            <a:noFill/>
          </a:ln>
        </p:spPr>
      </p:pic>
    </p:spTree>
    <p:extLst>
      <p:ext uri="{BB962C8B-B14F-4D97-AF65-F5344CB8AC3E}">
        <p14:creationId xmlns:p14="http://schemas.microsoft.com/office/powerpoint/2010/main" val="59534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00075"/>
          </a:xfrm>
        </p:spPr>
        <p:txBody>
          <a:bodyPr>
            <a:normAutofit/>
          </a:bodyPr>
          <a:lstStyle/>
          <a:p>
            <a:pPr algn="ctr"/>
            <a:r>
              <a:rPr lang="en-GB" sz="3600" dirty="0"/>
              <a:t>Fallstudier</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33</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768991" y="1682095"/>
            <a:ext cx="5849923" cy="4394200"/>
          </a:xfrm>
        </p:spPr>
        <p:txBody>
          <a:bodyPr>
            <a:noAutofit/>
          </a:bodyPr>
          <a:lstStyle/>
          <a:p>
            <a:pPr algn="ctr"/>
            <a:r>
              <a:rPr lang="en-GB" sz="1800" b="1" dirty="0"/>
              <a:t>XAG smarta jordbrukssystem</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XAG har utvecklat en smart jordbrukslösning som integrerar användningen av obemannade flygplansrobotar (UAS), automatiserade styrsystem och managementprogramvara som katalysatorer för att frigöra den enorma potentialen hos AI-teknik. </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Det börjar med att utnyttja UAS- och IoT-systemet för att samla in digitala fältkartor, skördebilder och miljödata i de föreskrivna områdena, följt av analys av XAG artificiell intelligens (XAI) för att få en övergripande inblick i jordbruksmarkens förhållanden</a:t>
            </a:r>
          </a:p>
          <a:p>
            <a:pPr marL="342900" indent="-342900" algn="just">
              <a:buFont typeface="Arial" panose="020B0604020202020204" pitchFamily="34" charset="0"/>
              <a:buChar char="•"/>
            </a:pPr>
            <a:r>
              <a:rPr lang="en-US" sz="1800" dirty="0"/>
              <a:t>De tre viktigaste processerna för jordbruksledning - uppfattning, beslutsfattande och genomförande - är sömlöst sammankopplade på XAG SAS, där AI spelar rollen som dataanalytiker för att hjälpa jordbrukare </a:t>
            </a:r>
            <a:endParaRPr lang="en-GB" sz="1800" dirty="0"/>
          </a:p>
        </p:txBody>
      </p:sp>
      <p:pic>
        <p:nvPicPr>
          <p:cNvPr id="2" name="Picture 1">
            <a:extLst>
              <a:ext uri="{FF2B5EF4-FFF2-40B4-BE49-F238E27FC236}">
                <a16:creationId xmlns:a16="http://schemas.microsoft.com/office/drawing/2014/main" id="{D6163702-EF31-AB6D-790E-4FFF2A44DD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5556" y="2110005"/>
            <a:ext cx="4547730" cy="3250559"/>
          </a:xfrm>
          <a:prstGeom prst="rect">
            <a:avLst/>
          </a:prstGeom>
          <a:noFill/>
          <a:ln>
            <a:noFill/>
          </a:ln>
        </p:spPr>
      </p:pic>
    </p:spTree>
    <p:extLst>
      <p:ext uri="{BB962C8B-B14F-4D97-AF65-F5344CB8AC3E}">
        <p14:creationId xmlns:p14="http://schemas.microsoft.com/office/powerpoint/2010/main" val="3211433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40534"/>
          </a:xfrm>
        </p:spPr>
        <p:txBody>
          <a:bodyPr>
            <a:normAutofit/>
          </a:bodyPr>
          <a:lstStyle/>
          <a:p>
            <a:pPr algn="ctr"/>
            <a:r>
              <a:rPr lang="en-GB" sz="3600" dirty="0"/>
              <a:t>Fallstudier</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9" y="2057400"/>
            <a:ext cx="6441856" cy="4076700"/>
          </a:xfrm>
        </p:spPr>
        <p:txBody>
          <a:bodyPr>
            <a:normAutofit lnSpcReduction="10000"/>
          </a:bodyPr>
          <a:lstStyle/>
          <a:p>
            <a:pPr algn="ctr"/>
            <a:r>
              <a:rPr lang="en-US" sz="1800" b="1" dirty="0"/>
              <a:t>Perception: bygga upp infrastruktur för digitalt jordbruk för att möjliggöra AI-tillämpningar</a:t>
            </a:r>
          </a:p>
          <a:p>
            <a:pPr marL="342900" indent="-342900" algn="just">
              <a:buFont typeface="Arial" panose="020B0604020202020204" pitchFamily="34" charset="0"/>
              <a:buChar char="•"/>
            </a:pPr>
            <a:r>
              <a:rPr lang="en-US" sz="1800" dirty="0"/>
              <a:t>XAG:s UAS-flygplan fotograferar högupplösta digitala fältkartor som täcker hela jordbruksmarken. Detta bygger upp ett navigationsnätverk för jordbruket på centimeternivå som möjliggör standardiserad LBS (platsbaserad tjänst) för drönare, robotar och autopilotsystem i jordbruksområden.</a:t>
            </a:r>
          </a:p>
          <a:p>
            <a:pPr marL="342900" indent="-342900" algn="just">
              <a:buFont typeface="Arial" panose="020B0604020202020204" pitchFamily="34" charset="0"/>
              <a:buChar char="•"/>
            </a:pPr>
            <a:r>
              <a:rPr lang="en-US" sz="1800" dirty="0"/>
              <a:t> Medan drönare flyger i luften för att fånga en övergripande bild av gården, tar det soldrivna XIoT™-systemet kontinuerligt högupplösta bilder av en specifik gröda och samlar in mark- och väderdata.</a:t>
            </a:r>
          </a:p>
          <a:p>
            <a:pPr marL="342900" indent="-342900" algn="just">
              <a:buFont typeface="Arial" panose="020B0604020202020204" pitchFamily="34" charset="0"/>
              <a:buChar char="•"/>
            </a:pPr>
            <a:r>
              <a:rPr lang="en-US" sz="1800" dirty="0"/>
              <a:t> Dessa digitala fältkartor och gårdsdata överförs automatiskt till och visas snyggt i SAS-systemet, med varje markplätt som unikt numrerad metadata. Gårdsägarna behöver inte skicka ut personal på fälten för att spana efter grödorna eller geotagga deras placering.</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34</a:t>
            </a:fld>
            <a:endParaRPr lang="en-US" dirty="0"/>
          </a:p>
        </p:txBody>
      </p:sp>
      <p:pic>
        <p:nvPicPr>
          <p:cNvPr id="3" name="Picture 2">
            <a:extLst>
              <a:ext uri="{FF2B5EF4-FFF2-40B4-BE49-F238E27FC236}">
                <a16:creationId xmlns:a16="http://schemas.microsoft.com/office/drawing/2014/main" id="{67879C56-B378-ABAE-46C7-08144E7C19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1645" y="2140036"/>
            <a:ext cx="4829175" cy="1524699"/>
          </a:xfrm>
          <a:prstGeom prst="rect">
            <a:avLst/>
          </a:prstGeom>
          <a:noFill/>
          <a:ln>
            <a:noFill/>
          </a:ln>
        </p:spPr>
      </p:pic>
    </p:spTree>
    <p:extLst>
      <p:ext uri="{BB962C8B-B14F-4D97-AF65-F5344CB8AC3E}">
        <p14:creationId xmlns:p14="http://schemas.microsoft.com/office/powerpoint/2010/main" val="13787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723900"/>
            <a:ext cx="10056812" cy="699257"/>
          </a:xfrm>
        </p:spPr>
        <p:txBody>
          <a:bodyPr>
            <a:normAutofit/>
          </a:bodyPr>
          <a:lstStyle/>
          <a:p>
            <a:pPr algn="ctr"/>
            <a:r>
              <a:rPr lang="en-GB" sz="3600" dirty="0"/>
              <a:t>Fallstudier</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8" y="2057400"/>
            <a:ext cx="5460344" cy="4076700"/>
          </a:xfrm>
        </p:spPr>
        <p:txBody>
          <a:bodyPr>
            <a:normAutofit/>
          </a:bodyPr>
          <a:lstStyle/>
          <a:p>
            <a:pPr algn="ctr"/>
            <a:r>
              <a:rPr lang="en-US" sz="1800" b="1" dirty="0"/>
              <a:t>Beslutsfattande: XAI tillhandahåller dataanalys och snabb diagnos</a:t>
            </a:r>
            <a:r>
              <a:rPr lang="en-US" sz="1800" dirty="0"/>
              <a:t>:</a:t>
            </a:r>
            <a:endParaRPr lang="it-IT" sz="1800" dirty="0"/>
          </a:p>
          <a:p>
            <a:pPr marL="285750" indent="-285750" algn="just">
              <a:buFont typeface="Arial" panose="020B0604020202020204" pitchFamily="34" charset="0"/>
              <a:buChar char="•"/>
            </a:pPr>
            <a:r>
              <a:rPr lang="en-US" sz="1800" dirty="0"/>
              <a:t>XAG artificiell intelligens (XAI) är en AI-molnplattform som utvecklats för att uppnå fältinsikt och tillväxtmål för grödor. </a:t>
            </a:r>
          </a:p>
          <a:p>
            <a:pPr marL="285750" indent="-285750" algn="just">
              <a:buFont typeface="Arial" panose="020B0604020202020204" pitchFamily="34" charset="0"/>
              <a:buChar char="•"/>
            </a:pPr>
            <a:r>
              <a:rPr lang="en-US" sz="1800" dirty="0"/>
              <a:t>SAS-systemet tillhandahåller en serie XAI-drivna appar som hjälper lantbrukare att mäta tillväxten av olika grödor på olika tomter, identifiera onormala förhållanden som skadedjur och ogräs samt utvärdera effektiviteten av gödsling och växtskydd.</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35</a:t>
            </a:fld>
            <a:endParaRPr lang="en-US" dirty="0"/>
          </a:p>
        </p:txBody>
      </p:sp>
      <p:pic>
        <p:nvPicPr>
          <p:cNvPr id="3" name="Picture 2" descr="A collage of a map of a farm&#10;&#10;Description automatically generated">
            <a:extLst>
              <a:ext uri="{FF2B5EF4-FFF2-40B4-BE49-F238E27FC236}">
                <a16:creationId xmlns:a16="http://schemas.microsoft.com/office/drawing/2014/main" id="{560A7EC4-598D-F3F7-34CE-E965DAD46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32" y="2225180"/>
            <a:ext cx="5775538" cy="2204207"/>
          </a:xfrm>
          <a:prstGeom prst="rect">
            <a:avLst/>
          </a:prstGeom>
        </p:spPr>
      </p:pic>
    </p:spTree>
    <p:extLst>
      <p:ext uri="{BB962C8B-B14F-4D97-AF65-F5344CB8AC3E}">
        <p14:creationId xmlns:p14="http://schemas.microsoft.com/office/powerpoint/2010/main" val="417678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Fallstudier</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420339" y="2057400"/>
            <a:ext cx="5561012" cy="4076700"/>
          </a:xfrm>
        </p:spPr>
        <p:txBody>
          <a:bodyPr>
            <a:normAutofit/>
          </a:bodyPr>
          <a:lstStyle/>
          <a:p>
            <a:pPr algn="ctr"/>
            <a:r>
              <a:rPr lang="it-IT" sz="1800" b="1" dirty="0"/>
              <a:t>Optimering av antalet plantor</a:t>
            </a:r>
          </a:p>
          <a:p>
            <a:pPr marL="285750" indent="-285750" algn="just">
              <a:buFont typeface="Arial" panose="020B0604020202020204" pitchFamily="34" charset="0"/>
              <a:buChar char="•"/>
            </a:pPr>
            <a:r>
              <a:rPr lang="en-US" sz="1800" dirty="0"/>
              <a:t>Under plantstadiet anses antalet friska individuella plantor per enhet markyta vara en enkel, men viktig faktor som kopplas till plantdensitet och påverkar den slutliga skörden.</a:t>
            </a:r>
          </a:p>
          <a:p>
            <a:pPr marL="285750" indent="-285750" algn="just">
              <a:buFont typeface="Arial" panose="020B0604020202020204" pitchFamily="34" charset="0"/>
              <a:buChar char="•"/>
            </a:pPr>
            <a:r>
              <a:rPr lang="en-US" sz="1800" dirty="0"/>
              <a:t> En optimal plantpopulation måste erhållas för att uppnå önskvärd grödproduktion.</a:t>
            </a:r>
          </a:p>
          <a:p>
            <a:pPr marL="285750" indent="-285750" algn="just">
              <a:buFont typeface="Arial" panose="020B0604020202020204" pitchFamily="34" charset="0"/>
              <a:buChar char="•"/>
            </a:pPr>
            <a:r>
              <a:rPr lang="en-US" sz="1800" dirty="0"/>
              <a:t> På de digitala fältkartorna har XAI framgångsrikt programmerats för att identifiera formen på varje enskild planta och beräkna antalet plantor på varje markplätt. Den avslöjar direkt om plantbeståndet ligger inom den optimala nivån, så att markförvaltare kan fatta beslut om lämpliga odlingsåtgärder i god tid.</a:t>
            </a:r>
            <a:endParaRPr lang="it-IT" sz="1800" dirty="0"/>
          </a:p>
          <a:p>
            <a:pPr marL="342900" indent="-34290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36</a:t>
            </a:fld>
            <a:endParaRPr lang="en-US" dirty="0"/>
          </a:p>
        </p:txBody>
      </p:sp>
      <p:sp>
        <p:nvSpPr>
          <p:cNvPr id="3" name="Segnaposto testo 6">
            <a:extLst>
              <a:ext uri="{FF2B5EF4-FFF2-40B4-BE49-F238E27FC236}">
                <a16:creationId xmlns:a16="http://schemas.microsoft.com/office/drawing/2014/main" id="{6CE033D0-63CF-E0EA-E251-460C403F70D7}"/>
              </a:ext>
            </a:extLst>
          </p:cNvPr>
          <p:cNvSpPr txBox="1">
            <a:spLocks/>
          </p:cNvSpPr>
          <p:nvPr/>
        </p:nvSpPr>
        <p:spPr>
          <a:xfrm>
            <a:off x="6403087" y="2162176"/>
            <a:ext cx="5561012" cy="4076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it-IT" sz="1800" b="1" dirty="0"/>
              <a:t>Modellering av grödornas tillväxt</a:t>
            </a:r>
          </a:p>
          <a:p>
            <a:pPr marL="285750" indent="-285750" algn="just">
              <a:buFont typeface="Arial" panose="020B0604020202020204" pitchFamily="34" charset="0"/>
              <a:buChar char="•"/>
            </a:pPr>
            <a:r>
              <a:rPr lang="en-US" sz="1800" dirty="0"/>
              <a:t>SAS-systemet registrerar höjden på varje enskild planta och de totala fördelningsnivåerna för att visa vilken del av bomullsplantan som växer för snabbt. </a:t>
            </a:r>
          </a:p>
          <a:p>
            <a:pPr marL="285750" indent="-285750" algn="just">
              <a:buFont typeface="Arial" panose="020B0604020202020204" pitchFamily="34" charset="0"/>
              <a:buChar char="•"/>
            </a:pPr>
            <a:r>
              <a:rPr lang="en-US" sz="1800" dirty="0"/>
              <a:t>Markförvaltare och jordbrukare kan enkelt planera hur de ska anpassa hastigheten för grödornas tillväxt genom kemisk reglering, </a:t>
            </a:r>
            <a:r>
              <a:rPr lang="en-US" sz="1800" dirty="0" err="1"/>
              <a:t>gödseltillförsel </a:t>
            </a:r>
            <a:r>
              <a:rPr lang="en-US" sz="1800" dirty="0"/>
              <a:t>eller bevattning.</a:t>
            </a:r>
          </a:p>
          <a:p>
            <a:pPr marL="285750" indent="-285750" algn="just">
              <a:buFont typeface="Arial" panose="020B0604020202020204" pitchFamily="34" charset="0"/>
              <a:buChar char="•"/>
            </a:pPr>
            <a:r>
              <a:rPr lang="en-US" sz="1800" dirty="0"/>
              <a:t> En optimal planthöjd hjälper bomullen att växa till en idealisk form och struktur, vilket resulterar i ett högre antal frökapslar och ökad avkastning.</a:t>
            </a:r>
            <a:endParaRPr lang="it-IT" sz="1800" dirty="0"/>
          </a:p>
        </p:txBody>
      </p:sp>
    </p:spTree>
    <p:extLst>
      <p:ext uri="{BB962C8B-B14F-4D97-AF65-F5344CB8AC3E}">
        <p14:creationId xmlns:p14="http://schemas.microsoft.com/office/powerpoint/2010/main" val="55640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Fallstudier</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1" y="1698421"/>
            <a:ext cx="5830349" cy="4076700"/>
          </a:xfrm>
        </p:spPr>
        <p:txBody>
          <a:bodyPr>
            <a:noAutofit/>
          </a:bodyPr>
          <a:lstStyle/>
          <a:p>
            <a:pPr lvl="1" algn="ctr"/>
            <a:r>
              <a:rPr lang="it-IT" sz="1800" b="1" dirty="0"/>
              <a:t>Anomalidetektering av växtsjukdomar</a:t>
            </a:r>
          </a:p>
          <a:p>
            <a:pPr marL="742950" lvl="1" indent="-285750" algn="just">
              <a:buFont typeface="Arial" panose="020B0604020202020204" pitchFamily="34" charset="0"/>
              <a:buChar char="•"/>
            </a:pPr>
            <a:r>
              <a:rPr lang="en-US" sz="1800" dirty="0"/>
              <a:t>När </a:t>
            </a:r>
            <a:r>
              <a:rPr lang="en-US" sz="1800" dirty="0" err="1"/>
              <a:t>XMission </a:t>
            </a:r>
            <a:r>
              <a:rPr lang="en-US" sz="1800" dirty="0"/>
              <a:t>Survey UAS installeras med multispektrumkameran tar den också fjärranalysbilder av gården som fångar spektrala variationer för att återspegla grödans hälsotillstånd. </a:t>
            </a:r>
          </a:p>
          <a:p>
            <a:pPr marL="742950" lvl="1" indent="-285750" algn="just">
              <a:buFont typeface="Arial" panose="020B0604020202020204" pitchFamily="34" charset="0"/>
              <a:buChar char="•"/>
            </a:pPr>
            <a:r>
              <a:rPr lang="en-US" sz="1800" dirty="0"/>
              <a:t>Onormala förändringar, t.ex. förekomst av skadedjur, invasiva ogräs eller andra växtsjukdomar, kan identifieras exakt på de digitala fältkartorna med hjälp av NDVI (</a:t>
            </a:r>
            <a:r>
              <a:rPr lang="en-US" sz="1800" dirty="0" err="1"/>
              <a:t>normalised </a:t>
            </a:r>
            <a:r>
              <a:rPr lang="en-US" sz="1800" dirty="0"/>
              <a:t>difference vegetation index). </a:t>
            </a:r>
          </a:p>
          <a:p>
            <a:pPr marL="742950" lvl="1" indent="-285750" algn="just">
              <a:buFont typeface="Arial" panose="020B0604020202020204" pitchFamily="34" charset="0"/>
              <a:buChar char="•"/>
            </a:pPr>
            <a:r>
              <a:rPr lang="en-US" sz="1800" dirty="0"/>
              <a:t>Gles vegetationstäckning kan också </a:t>
            </a:r>
            <a:r>
              <a:rPr lang="en-US" sz="1800" dirty="0" err="1"/>
              <a:t>identifieras för </a:t>
            </a:r>
            <a:r>
              <a:rPr lang="en-US" sz="1800" dirty="0"/>
              <a:t>att ange platser och behandlingsområden för rehabilitering av skadad mark. Baserat på dessa NDVI-resultat genererar XAI AI-receptkartor för att instruera jordbruksägare om korrekt användning av utsäde, </a:t>
            </a:r>
            <a:r>
              <a:rPr lang="en-US" sz="1800" dirty="0" err="1"/>
              <a:t>gödningsmedel </a:t>
            </a:r>
            <a:r>
              <a:rPr lang="en-US" sz="1800" dirty="0"/>
              <a:t>eller bekämpningsmedel.</a:t>
            </a:r>
            <a:endParaRPr lang="it-IT" sz="1800" dirty="0"/>
          </a:p>
          <a:p>
            <a:pPr marL="742950" lvl="1" indent="-285750">
              <a:buFont typeface="Arial" panose="020B0604020202020204" pitchFamily="34" charset="0"/>
              <a:buChar char="•"/>
            </a:pPr>
            <a:endParaRPr lang="it-IT" sz="1800" b="1"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37</a:t>
            </a:fld>
            <a:endParaRPr lang="en-US" dirty="0"/>
          </a:p>
        </p:txBody>
      </p:sp>
      <p:pic>
        <p:nvPicPr>
          <p:cNvPr id="3" name="Picture 2" descr="A close-up of a microscope&#10;&#10;Description automatically generated">
            <a:extLst>
              <a:ext uri="{FF2B5EF4-FFF2-40B4-BE49-F238E27FC236}">
                <a16:creationId xmlns:a16="http://schemas.microsoft.com/office/drawing/2014/main" id="{37D37609-27B5-CDBF-A8F9-CDB27FEC0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134" y="2052942"/>
            <a:ext cx="5992666" cy="2317721"/>
          </a:xfrm>
          <a:prstGeom prst="rect">
            <a:avLst/>
          </a:prstGeom>
        </p:spPr>
      </p:pic>
    </p:spTree>
    <p:extLst>
      <p:ext uri="{BB962C8B-B14F-4D97-AF65-F5344CB8AC3E}">
        <p14:creationId xmlns:p14="http://schemas.microsoft.com/office/powerpoint/2010/main" val="3336783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Fallstudier</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8200" y="1849437"/>
            <a:ext cx="10216902" cy="4076700"/>
          </a:xfrm>
        </p:spPr>
        <p:txBody>
          <a:bodyPr>
            <a:normAutofit/>
          </a:bodyPr>
          <a:lstStyle/>
          <a:p>
            <a:pPr algn="ctr"/>
            <a:r>
              <a:rPr lang="it-IT" sz="1800" b="1" dirty="0"/>
              <a:t>Uppskattning av avkastning</a:t>
            </a:r>
          </a:p>
          <a:p>
            <a:pPr marL="285750" indent="-285750" algn="just">
              <a:buFont typeface="Arial" panose="020B0604020202020204" pitchFamily="34" charset="0"/>
              <a:buChar char="•"/>
            </a:pPr>
            <a:r>
              <a:rPr lang="en-US" sz="1800" dirty="0"/>
              <a:t>Andra AI-tillämpningar av SAS-systemet omfattar uppskattning av spannmålsavkastningen för ris, vete och majs genom räkning av panicle under mognadsstadiet. </a:t>
            </a:r>
          </a:p>
          <a:p>
            <a:pPr marL="285750" indent="-285750" algn="just">
              <a:buFont typeface="Arial" panose="020B0604020202020204" pitchFamily="34" charset="0"/>
              <a:buChar char="•"/>
            </a:pPr>
            <a:r>
              <a:rPr lang="en-US" sz="1800" dirty="0"/>
              <a:t>Antalet panicle är en agronomisk avgörande faktor för den slutliga skörden. Det erhålls traditionellt genom att skicka fältarbetare för att manuellt räkna panicles av provtagningsplantorna en efter en på utvalda tomter, en ineffektiv, mödosam metod som brister i noggrannhet. </a:t>
            </a:r>
          </a:p>
          <a:p>
            <a:pPr marL="285750" indent="-285750" algn="just">
              <a:buFont typeface="Arial" panose="020B0604020202020204" pitchFamily="34" charset="0"/>
              <a:buChar char="•"/>
            </a:pPr>
            <a:r>
              <a:rPr lang="en-US" sz="1800" dirty="0"/>
              <a:t>För att lösa detta har djupinlärningsmodeller utvecklats för att träna XAI att identifiera var de enskilda skördebladen finns och sedan beräkna deras totala antal med hjälp av fjärranalysbilder. Med en mer exakt uppskattning av skörden kan gårdsägarna göra praktiska planer för framtida marknadstransaktioner för att förbättra sin lönsamhet.</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38</a:t>
            </a:fld>
            <a:endParaRPr lang="en-US" dirty="0"/>
          </a:p>
        </p:txBody>
      </p:sp>
    </p:spTree>
    <p:extLst>
      <p:ext uri="{BB962C8B-B14F-4D97-AF65-F5344CB8AC3E}">
        <p14:creationId xmlns:p14="http://schemas.microsoft.com/office/powerpoint/2010/main" val="311605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Fallstudier</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529396" y="1962150"/>
            <a:ext cx="6030795" cy="4076700"/>
          </a:xfrm>
        </p:spPr>
        <p:txBody>
          <a:bodyPr>
            <a:normAutofit/>
          </a:bodyPr>
          <a:lstStyle/>
          <a:p>
            <a:pPr algn="just"/>
            <a:r>
              <a:rPr lang="en-US" sz="1800" b="1" dirty="0"/>
              <a:t>Utförande: AI-receptkarta för att vägleda precisionsjordbruk</a:t>
            </a:r>
          </a:p>
          <a:p>
            <a:pPr marL="285750" indent="-285750" algn="just">
              <a:buFont typeface="Arial" panose="020B0604020202020204" pitchFamily="34" charset="0"/>
              <a:buChar char="•"/>
            </a:pPr>
            <a:r>
              <a:rPr lang="en-US" sz="1800" dirty="0"/>
              <a:t>Fältbilder med tillämpning av XAI, XAG SAS-systemet hjälper lantbrukare att minska sin fysiska börda och fatta smarta beslut om bästa jordbruksmetoder</a:t>
            </a:r>
          </a:p>
          <a:p>
            <a:pPr marL="285750" indent="-285750" algn="just">
              <a:buFont typeface="Arial" panose="020B0604020202020204" pitchFamily="34" charset="0"/>
              <a:buChar char="•"/>
            </a:pPr>
            <a:r>
              <a:rPr lang="en-US" sz="1800" dirty="0"/>
              <a:t>Dessa smarta beslut verkställs exakt av XAG:s jordbruksdrönare och robotar som utvecklats för att ersätta manuellt arbete och traditionell stor markutrustning.</a:t>
            </a:r>
          </a:p>
          <a:p>
            <a:pPr marL="285750" indent="-285750" algn="just">
              <a:buFont typeface="Arial" panose="020B0604020202020204" pitchFamily="34" charset="0"/>
              <a:buChar char="•"/>
            </a:pPr>
            <a:r>
              <a:rPr lang="en-US" sz="1800" dirty="0"/>
              <a:t>Med hjälp av AI-kartor kan drönarsvärmar navigera sig själva på sin förprogrammerade flygrutt med centimeterprecision, samtidigt som de släpper ut rätt mängd frön, gödningsmedel eller bekämpningsmedel exakt på målet </a:t>
            </a:r>
          </a:p>
          <a:p>
            <a:pPr marL="285750" indent="-28575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a:t>
            </a:r>
            <a:r>
              <a:rPr lang="en-US" dirty="0" err="1"/>
              <a:t>teknik</a:t>
            </a:r>
            <a:r>
              <a:rPr lang="en-US" dirty="0"/>
              <a:t> </a:t>
            </a:r>
            <a:r>
              <a:rPr lang="en-US" dirty="0" err="1"/>
              <a:t>och</a:t>
            </a:r>
            <a:r>
              <a:rPr lang="en-US" dirty="0"/>
              <a:t> </a:t>
            </a:r>
            <a:r>
              <a:rPr lang="en-US" dirty="0" err="1"/>
              <a:t>artificiell</a:t>
            </a:r>
            <a:r>
              <a:rPr lang="en-US" dirty="0"/>
              <a:t> </a:t>
            </a:r>
            <a:r>
              <a:rPr lang="en-US" dirty="0" err="1"/>
              <a:t>intelligens</a:t>
            </a:r>
            <a:r>
              <a:rPr lang="en-US" dirty="0"/>
              <a:t> / </a:t>
            </a:r>
            <a:r>
              <a:rPr lang="en-US" dirty="0" err="1"/>
              <a:t>Ämne</a:t>
            </a:r>
            <a:r>
              <a:rPr lang="en-US" dirty="0"/>
              <a:t>: </a:t>
            </a:r>
            <a:r>
              <a:rPr lang="en-US" dirty="0" err="1"/>
              <a:t>Integrering</a:t>
            </a:r>
            <a:r>
              <a:rPr lang="en-US" dirty="0"/>
              <a:t> av digital </a:t>
            </a:r>
            <a:r>
              <a:rPr lang="en-US" dirty="0" err="1"/>
              <a:t>teknik</a:t>
            </a:r>
            <a:r>
              <a:rPr lang="en-US" dirty="0"/>
              <a:t> för </a:t>
            </a:r>
            <a:r>
              <a:rPr lang="en-US" dirty="0" err="1"/>
              <a:t>effektiv</a:t>
            </a:r>
            <a:r>
              <a:rPr lang="en-US" dirty="0"/>
              <a:t> </a:t>
            </a:r>
            <a:r>
              <a:rPr lang="en-US" dirty="0" err="1"/>
              <a:t>jordbruksförvaltning</a:t>
            </a:r>
            <a:r>
              <a:rPr lang="en-US" dirty="0"/>
              <a:t> / </a:t>
            </a:r>
            <a:r>
              <a:rPr lang="en-US" dirty="0" err="1"/>
              <a:t>Delämne</a:t>
            </a:r>
            <a:r>
              <a:rPr lang="en-US" dirty="0"/>
              <a:t>: 4:e</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39</a:t>
            </a:fld>
            <a:endParaRPr lang="en-US" dirty="0"/>
          </a:p>
        </p:txBody>
      </p:sp>
      <p:pic>
        <p:nvPicPr>
          <p:cNvPr id="3" name="Picture 2">
            <a:extLst>
              <a:ext uri="{FF2B5EF4-FFF2-40B4-BE49-F238E27FC236}">
                <a16:creationId xmlns:a16="http://schemas.microsoft.com/office/drawing/2014/main" id="{F417E7D3-AB90-3392-E84A-8BFFA80851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004" y="2090808"/>
            <a:ext cx="5125879" cy="1796979"/>
          </a:xfrm>
          <a:prstGeom prst="rect">
            <a:avLst/>
          </a:prstGeom>
          <a:noFill/>
          <a:ln>
            <a:noFill/>
          </a:ln>
        </p:spPr>
      </p:pic>
    </p:spTree>
    <p:extLst>
      <p:ext uri="{BB962C8B-B14F-4D97-AF65-F5344CB8AC3E}">
        <p14:creationId xmlns:p14="http://schemas.microsoft.com/office/powerpoint/2010/main" val="246686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644424"/>
          </a:xfrm>
        </p:spPr>
        <p:txBody>
          <a:bodyPr>
            <a:normAutofit/>
          </a:bodyPr>
          <a:lstStyle/>
          <a:p>
            <a:pPr algn="ctr"/>
            <a:r>
              <a:rPr lang="en-GB" sz="3600" dirty="0"/>
              <a:t>Introduktion till smart jordbruk</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27464"/>
            <a:ext cx="5646490" cy="4398497"/>
          </a:xfrm>
        </p:spPr>
        <p:txBody>
          <a:bodyPr>
            <a:normAutofit/>
          </a:bodyPr>
          <a:lstStyle/>
          <a:p>
            <a:pPr marL="0" indent="0" algn="ctr">
              <a:buNone/>
            </a:pPr>
            <a:r>
              <a:rPr lang="en-GB" sz="1800" b="1" dirty="0">
                <a:solidFill>
                  <a:schemeClr val="tx1"/>
                </a:solidFill>
              </a:rPr>
              <a:t>Digitalt jordbruk</a:t>
            </a:r>
          </a:p>
          <a:p>
            <a:pPr algn="just"/>
            <a:r>
              <a:rPr lang="en-US" sz="1800" dirty="0">
                <a:solidFill>
                  <a:schemeClr val="tx1"/>
                </a:solidFill>
              </a:rPr>
              <a:t>Ett snabbt växande område som använder teknik för att förbättra jordbruksmetoder, i syfte att öka effektiviteten, produktiviteten och hållbarheten i livsmedelsproduktionssystem. </a:t>
            </a:r>
          </a:p>
          <a:p>
            <a:pPr algn="just"/>
            <a:endParaRPr lang="en-US" sz="1800" dirty="0">
              <a:solidFill>
                <a:schemeClr val="tx1"/>
              </a:solidFill>
            </a:endParaRPr>
          </a:p>
          <a:p>
            <a:pPr algn="just"/>
            <a:r>
              <a:rPr lang="en-US" sz="1800" dirty="0">
                <a:solidFill>
                  <a:schemeClr val="tx1"/>
                </a:solidFill>
              </a:rPr>
              <a:t>Digitalt jordbruk innebär att man införlivar digital teknik och datadrivna metoder i jordbruksmetoderna. Det kan handla om allt från GPS-styrning av maskiner och satellitbilder för fältanalys, till robotteknik för </a:t>
            </a:r>
            <a:r>
              <a:rPr lang="en-US" sz="1800" dirty="0" err="1">
                <a:solidFill>
                  <a:schemeClr val="tx1"/>
                </a:solidFill>
              </a:rPr>
              <a:t>arbetsintensiva </a:t>
            </a:r>
            <a:r>
              <a:rPr lang="en-US" sz="1800" dirty="0">
                <a:solidFill>
                  <a:schemeClr val="tx1"/>
                </a:solidFill>
              </a:rPr>
              <a:t>uppgifter och prediktiv analys för bedömning av grödornas hälsa och avkastningspotential.</a:t>
            </a:r>
            <a:endParaRPr lang="en-GB" sz="1800" dirty="0">
              <a:solidFill>
                <a:schemeClr val="tx1"/>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 1:a</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4</a:t>
            </a:fld>
            <a:endParaRPr lang="en-US" dirty="0"/>
          </a:p>
        </p:txBody>
      </p:sp>
      <p:pic>
        <p:nvPicPr>
          <p:cNvPr id="7" name="Picture 6" descr="A hand holding a phone with icons on it&#10;&#10;Description automatically generated">
            <a:extLst>
              <a:ext uri="{FF2B5EF4-FFF2-40B4-BE49-F238E27FC236}">
                <a16:creationId xmlns:a16="http://schemas.microsoft.com/office/drawing/2014/main" id="{4CB29CF5-619D-83E5-C411-9BCD6177129B}"/>
              </a:ext>
            </a:extLst>
          </p:cNvPr>
          <p:cNvPicPr>
            <a:picLocks noChangeAspect="1"/>
          </p:cNvPicPr>
          <p:nvPr/>
        </p:nvPicPr>
        <p:blipFill>
          <a:blip r:embed="rId2"/>
          <a:stretch>
            <a:fillRect/>
          </a:stretch>
        </p:blipFill>
        <p:spPr>
          <a:xfrm>
            <a:off x="6775577" y="2122416"/>
            <a:ext cx="5215905" cy="2839876"/>
          </a:xfrm>
          <a:prstGeom prst="rect">
            <a:avLst/>
          </a:prstGeom>
        </p:spPr>
      </p:pic>
    </p:spTree>
    <p:extLst>
      <p:ext uri="{BB962C8B-B14F-4D97-AF65-F5344CB8AC3E}">
        <p14:creationId xmlns:p14="http://schemas.microsoft.com/office/powerpoint/2010/main" val="94512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40</a:t>
            </a:fld>
            <a:endParaRPr lang="en-US" dirty="0"/>
          </a:p>
        </p:txBody>
      </p:sp>
      <p:sp>
        <p:nvSpPr>
          <p:cNvPr id="3" name="Rectangle 2">
            <a:extLst>
              <a:ext uri="{FF2B5EF4-FFF2-40B4-BE49-F238E27FC236}">
                <a16:creationId xmlns:a16="http://schemas.microsoft.com/office/drawing/2014/main" id="{CED8E806-94F8-58A5-1BA2-64C5FC616774}"/>
              </a:ext>
            </a:extLst>
          </p:cNvPr>
          <p:cNvSpPr/>
          <p:nvPr/>
        </p:nvSpPr>
        <p:spPr>
          <a:xfrm>
            <a:off x="2457974" y="5788404"/>
            <a:ext cx="7491369" cy="310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USGS: Fallstudie för användare av jordobservation: Använda Landsat för att kartlägga jordbruksskördar och bevattningsanvändning</a:t>
            </a:r>
            <a:endParaRPr lang="el-GR" sz="1400" dirty="0">
              <a:solidFill>
                <a:schemeClr val="tx1"/>
              </a:solidFill>
            </a:endParaRPr>
          </a:p>
        </p:txBody>
      </p:sp>
      <p:pic>
        <p:nvPicPr>
          <p:cNvPr id="4" name="Online Media 3" title="Earth Observation User Case Study: Using Landsat to Map Agricultural Yields and Irrigation Use">
            <a:hlinkClick r:id="" action="ppaction://media"/>
            <a:extLst>
              <a:ext uri="{FF2B5EF4-FFF2-40B4-BE49-F238E27FC236}">
                <a16:creationId xmlns:a16="http://schemas.microsoft.com/office/drawing/2014/main" id="{2715E7B5-619A-64FA-9C9C-5F928618097A}"/>
              </a:ext>
            </a:extLst>
          </p:cNvPr>
          <p:cNvPicPr>
            <a:picLocks noRot="1" noChangeAspect="1"/>
          </p:cNvPicPr>
          <p:nvPr>
            <a:videoFile r:link="rId1"/>
          </p:nvPr>
        </p:nvPicPr>
        <p:blipFill>
          <a:blip r:embed="rId3"/>
          <a:stretch>
            <a:fillRect/>
          </a:stretch>
        </p:blipFill>
        <p:spPr>
          <a:xfrm>
            <a:off x="2276212" y="1263035"/>
            <a:ext cx="7673131" cy="4331930"/>
          </a:xfrm>
          <a:prstGeom prst="rect">
            <a:avLst/>
          </a:prstGeom>
        </p:spPr>
      </p:pic>
    </p:spTree>
    <p:extLst>
      <p:ext uri="{BB962C8B-B14F-4D97-AF65-F5344CB8AC3E}">
        <p14:creationId xmlns:p14="http://schemas.microsoft.com/office/powerpoint/2010/main" val="2483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a:t>
            </a:r>
            <a:r>
              <a:rPr lang="en-US" dirty="0" err="1"/>
              <a:t>teknik</a:t>
            </a:r>
            <a:r>
              <a:rPr lang="en-US" dirty="0"/>
              <a:t> </a:t>
            </a:r>
            <a:r>
              <a:rPr lang="en-US" dirty="0" err="1"/>
              <a:t>och</a:t>
            </a:r>
            <a:r>
              <a:rPr lang="en-US" dirty="0"/>
              <a:t> </a:t>
            </a:r>
            <a:r>
              <a:rPr lang="en-US" dirty="0" err="1"/>
              <a:t>artificiell</a:t>
            </a:r>
            <a:r>
              <a:rPr lang="en-US" dirty="0"/>
              <a:t> </a:t>
            </a:r>
            <a:r>
              <a:rPr lang="en-US" dirty="0" err="1"/>
              <a:t>intelligens</a:t>
            </a:r>
            <a:r>
              <a:rPr lang="en-US" dirty="0"/>
              <a:t> / </a:t>
            </a:r>
            <a:r>
              <a:rPr lang="en-US" dirty="0" err="1"/>
              <a:t>Ämne</a:t>
            </a:r>
            <a:r>
              <a:rPr lang="en-US" dirty="0"/>
              <a:t>: </a:t>
            </a:r>
            <a:r>
              <a:rPr lang="en-US" dirty="0" err="1"/>
              <a:t>Integrering</a:t>
            </a:r>
            <a:r>
              <a:rPr lang="en-US" dirty="0"/>
              <a:t> av digital </a:t>
            </a:r>
            <a:r>
              <a:rPr lang="en-US" dirty="0" err="1"/>
              <a:t>teknik</a:t>
            </a:r>
            <a:r>
              <a:rPr lang="en-US" dirty="0"/>
              <a:t> för </a:t>
            </a:r>
            <a:r>
              <a:rPr lang="en-US" dirty="0" err="1"/>
              <a:t>effektiv</a:t>
            </a:r>
            <a:r>
              <a:rPr lang="en-US" dirty="0"/>
              <a:t> </a:t>
            </a:r>
            <a:r>
              <a:rPr lang="en-US" dirty="0" err="1"/>
              <a:t>jordbruksförvaltning</a:t>
            </a:r>
            <a:r>
              <a:rPr lang="en-US" dirty="0"/>
              <a:t> / </a:t>
            </a:r>
            <a:r>
              <a:rPr lang="en-US" dirty="0" err="1"/>
              <a:t>Delämne</a:t>
            </a:r>
            <a:r>
              <a:rPr lang="en-US" dirty="0"/>
              <a:t>: 4:e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41</a:t>
            </a:fld>
            <a:endParaRPr lang="en-US" dirty="0"/>
          </a:p>
        </p:txBody>
      </p:sp>
      <p:sp>
        <p:nvSpPr>
          <p:cNvPr id="3" name="Rectangle 2">
            <a:extLst>
              <a:ext uri="{FF2B5EF4-FFF2-40B4-BE49-F238E27FC236}">
                <a16:creationId xmlns:a16="http://schemas.microsoft.com/office/drawing/2014/main" id="{2F61F51F-2937-38A0-21E0-16ED7A88DC4A}"/>
              </a:ext>
            </a:extLst>
          </p:cNvPr>
          <p:cNvSpPr/>
          <p:nvPr/>
        </p:nvSpPr>
        <p:spPr>
          <a:xfrm>
            <a:off x="1459685" y="5821960"/>
            <a:ext cx="8917497" cy="534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rPr>
              <a:t>Geospatial värld: Tillämpning av fjärranalys inom precisionsjordbruk. Tekniska framsteg inom precisionsjordbruk har gjort det möjligt för jordbrukare att förbättra sin produktivitet utan ansträngning</a:t>
            </a:r>
            <a:endParaRPr lang="el-GR" sz="1600" dirty="0">
              <a:solidFill>
                <a:schemeClr val="tx1"/>
              </a:solidFill>
            </a:endParaRPr>
          </a:p>
        </p:txBody>
      </p:sp>
      <p:pic>
        <p:nvPicPr>
          <p:cNvPr id="4" name="Online Media 3" title="Applications of Remote Sensing in Precision Farming">
            <a:hlinkClick r:id="" action="ppaction://media"/>
            <a:extLst>
              <a:ext uri="{FF2B5EF4-FFF2-40B4-BE49-F238E27FC236}">
                <a16:creationId xmlns:a16="http://schemas.microsoft.com/office/drawing/2014/main" id="{C5420BF6-4D99-7B8C-27BF-0A5A778347E0}"/>
              </a:ext>
            </a:extLst>
          </p:cNvPr>
          <p:cNvPicPr>
            <a:picLocks noRot="1" noChangeAspect="1"/>
          </p:cNvPicPr>
          <p:nvPr>
            <a:videoFile r:link="rId1"/>
          </p:nvPr>
        </p:nvPicPr>
        <p:blipFill>
          <a:blip r:embed="rId3"/>
          <a:stretch>
            <a:fillRect/>
          </a:stretch>
        </p:blipFill>
        <p:spPr>
          <a:xfrm>
            <a:off x="2156983" y="1478299"/>
            <a:ext cx="7344634" cy="4146474"/>
          </a:xfrm>
          <a:prstGeom prst="rect">
            <a:avLst/>
          </a:prstGeom>
        </p:spPr>
      </p:pic>
    </p:spTree>
    <p:extLst>
      <p:ext uri="{BB962C8B-B14F-4D97-AF65-F5344CB8AC3E}">
        <p14:creationId xmlns:p14="http://schemas.microsoft.com/office/powerpoint/2010/main" val="39123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Slutsats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1166069" y="1419225"/>
            <a:ext cx="9815120" cy="4405968"/>
          </a:xfrm>
        </p:spPr>
        <p:txBody>
          <a:bodyPr>
            <a:noAutofit/>
          </a:bodyPr>
          <a:lstStyle/>
          <a:p>
            <a:pPr marL="342900" indent="-342900" algn="just">
              <a:buFont typeface="Arial" panose="020B0604020202020204" pitchFamily="34" charset="0"/>
              <a:buChar char="•"/>
            </a:pPr>
            <a:r>
              <a:rPr lang="en-US" sz="1800" dirty="0"/>
              <a:t>Alla de tekniker som vi beskrivit ovan bidrar till att öka jordbrukets produktivitet. Noggrann jordbruksförvaltning, korrekt användning av insatsvaror vid rätt tidpunkt och i rätt mängd kan ge ett betydande bidrag till att öka avkastningen och uppnå målet på 70 procent.</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Det är uppenbart att en exakt tillämpning av insatsvaror i fråga om kvantitet och tidpunkt kan öka avkastningen. </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Navigationsteknik kan minska markpackningen och bidra till att öka avkastningen.</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 Trafikstyrningssystem för fordon har under många år bidragit till att begränsa packningen, men också till att förbättra ruttens noggrannhet genom att minska luckor eller överlappningar i tillämpningen av inmatningar. </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Precisionsjordbruk är därför ett vapen i händerna på jordbrukarna för att uppnå bättre avkastning och uppfylla samhällets förväntningar.</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4:e</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42</a:t>
            </a:fld>
            <a:endParaRPr lang="en-US" dirty="0"/>
          </a:p>
        </p:txBody>
      </p:sp>
    </p:spTree>
    <p:extLst>
      <p:ext uri="{BB962C8B-B14F-4D97-AF65-F5344CB8AC3E}">
        <p14:creationId xmlns:p14="http://schemas.microsoft.com/office/powerpoint/2010/main" val="4013712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02479"/>
          </a:xfrm>
        </p:spPr>
        <p:txBody>
          <a:bodyPr>
            <a:normAutofit/>
          </a:bodyPr>
          <a:lstStyle/>
          <a:p>
            <a:pPr algn="ctr"/>
            <a:r>
              <a:rPr lang="en-GB" sz="3600" dirty="0"/>
              <a:t>Introduktion till smart jordbruk</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73122" y="1825625"/>
            <a:ext cx="9923477" cy="4351338"/>
          </a:xfrm>
        </p:spPr>
        <p:txBody>
          <a:bodyPr>
            <a:normAutofit/>
          </a:bodyPr>
          <a:lstStyle/>
          <a:p>
            <a:pPr marL="0" indent="0" algn="ctr">
              <a:buNone/>
            </a:pPr>
            <a:r>
              <a:rPr lang="en-GB" sz="1800" b="1" dirty="0">
                <a:solidFill>
                  <a:schemeClr val="tx1"/>
                </a:solidFill>
              </a:rPr>
              <a:t>Tillämpningsområden för AI inom jordbrukssektorn</a:t>
            </a:r>
          </a:p>
          <a:p>
            <a:pPr algn="just"/>
            <a:r>
              <a:rPr lang="en-US" sz="1800" b="1" dirty="0">
                <a:solidFill>
                  <a:schemeClr val="tx1"/>
                </a:solidFill>
              </a:rPr>
              <a:t>Övervakning av grödor, mark och boskap</a:t>
            </a:r>
            <a:r>
              <a:rPr lang="en-US" sz="1800" dirty="0">
                <a:solidFill>
                  <a:schemeClr val="tx1"/>
                </a:solidFill>
              </a:rPr>
              <a:t>: AI-system kan hjälpa jordbrukare att övervaka tillståndet för sina grödor, jordar och boskap och ge rekommendationer i rätt tid om särskilda åtgärder och beslut</a:t>
            </a:r>
          </a:p>
          <a:p>
            <a:pPr algn="just"/>
            <a:r>
              <a:rPr lang="en-US" sz="1800" b="1" dirty="0">
                <a:solidFill>
                  <a:schemeClr val="tx1"/>
                </a:solidFill>
              </a:rPr>
              <a:t>Upptäckt av skadedjur och sjukdomar</a:t>
            </a:r>
            <a:r>
              <a:rPr lang="en-US" sz="1800" dirty="0">
                <a:solidFill>
                  <a:schemeClr val="tx1"/>
                </a:solidFill>
              </a:rPr>
              <a:t>: AI-system kan undersöka digitala bilder som tagits av drönare, jordbruksrobotar eller jordbrukare som använder en enkel smartphone-kamera för att upptäcka skadedjur och ge konkreta råd till jordbruksarbetare om hur man förhindrar spridning, behandlar drabbade växter eller lindrar de skador som orsakats</a:t>
            </a:r>
          </a:p>
          <a:p>
            <a:pPr algn="just"/>
            <a:r>
              <a:rPr lang="en-US" sz="1800" b="1" dirty="0">
                <a:solidFill>
                  <a:schemeClr val="tx1"/>
                </a:solidFill>
              </a:rPr>
              <a:t>Väder- och temperaturprognoser: </a:t>
            </a:r>
            <a:r>
              <a:rPr lang="en-US" sz="1800" dirty="0">
                <a:solidFill>
                  <a:schemeClr val="tx1"/>
                </a:solidFill>
              </a:rPr>
              <a:t>AI-algoritmer kan hjälpa till med lokala väder- och temperaturprognoser med hjälp av historiska data och mätningar från lokala väderstationer och fältsensorer.</a:t>
            </a:r>
            <a:endParaRPr lang="en-GB" sz="1800" b="1" dirty="0">
              <a:solidFill>
                <a:schemeClr val="tx1"/>
              </a:solidFill>
            </a:endParaRP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1:a</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8"/>
            <a:ext cx="10515600" cy="677980"/>
          </a:xfrm>
        </p:spPr>
        <p:txBody>
          <a:bodyPr>
            <a:normAutofit/>
          </a:bodyPr>
          <a:lstStyle/>
          <a:p>
            <a:pPr algn="ctr"/>
            <a:r>
              <a:rPr lang="en-GB" sz="3600" dirty="0"/>
              <a:t>Introduktion till smart jordbruk</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1317072" y="1825625"/>
            <a:ext cx="9395669" cy="4351338"/>
          </a:xfrm>
        </p:spPr>
        <p:txBody>
          <a:bodyPr>
            <a:normAutofit lnSpcReduction="10000"/>
          </a:bodyPr>
          <a:lstStyle/>
          <a:p>
            <a:pPr algn="just"/>
            <a:r>
              <a:rPr lang="en-GB" sz="1800" b="1" dirty="0">
                <a:solidFill>
                  <a:schemeClr val="tx1"/>
                </a:solidFill>
              </a:rPr>
              <a:t>Prediktiv analys: </a:t>
            </a:r>
            <a:r>
              <a:rPr lang="en-US" sz="1800" dirty="0">
                <a:solidFill>
                  <a:schemeClr val="tx1"/>
                </a:solidFill>
              </a:rPr>
              <a:t>Genom att analysera olika fältdata och/eller undersöka växtbilder kan AI generera exakta förutsägelser om avkastning, och potentiellt, produktkvaliteten. </a:t>
            </a:r>
          </a:p>
          <a:p>
            <a:pPr algn="just"/>
            <a:r>
              <a:rPr lang="en-US" sz="1800" b="1" dirty="0">
                <a:solidFill>
                  <a:schemeClr val="tx1"/>
                </a:solidFill>
              </a:rPr>
              <a:t>Autonoma jordbruksrobotar och jordbruksutrustning: </a:t>
            </a:r>
            <a:r>
              <a:rPr lang="en-US" sz="1800" dirty="0">
                <a:solidFill>
                  <a:schemeClr val="tx1"/>
                </a:solidFill>
              </a:rPr>
              <a:t>AI-system kan användas på robotplattformar för att styra och kontrollera deras arbete med att utföra assisterande uppgifter, t.ex. riktad bevattning, applicering av gödselmedel och bekämpningsmedel, insamling av frukt och transport av utrustning runt en gård bland annat.</a:t>
            </a:r>
          </a:p>
          <a:p>
            <a:pPr algn="just"/>
            <a:endParaRPr lang="en-US" sz="1800" dirty="0">
              <a:solidFill>
                <a:schemeClr val="tx1"/>
              </a:solidFill>
            </a:endParaRPr>
          </a:p>
          <a:p>
            <a:pPr algn="just"/>
            <a:r>
              <a:rPr lang="en-US" sz="1800" dirty="0">
                <a:solidFill>
                  <a:schemeClr val="tx1"/>
                </a:solidFill>
              </a:rPr>
              <a:t>AI-teknik bygger på </a:t>
            </a:r>
            <a:r>
              <a:rPr lang="en-US" sz="1800" b="1" dirty="0">
                <a:solidFill>
                  <a:schemeClr val="tx1"/>
                </a:solidFill>
              </a:rPr>
              <a:t>automatiserade system</a:t>
            </a:r>
            <a:r>
              <a:rPr lang="en-US" sz="1800" dirty="0">
                <a:solidFill>
                  <a:schemeClr val="tx1"/>
                </a:solidFill>
              </a:rPr>
              <a:t>, </a:t>
            </a:r>
            <a:r>
              <a:rPr lang="en-US" sz="1800" b="1" dirty="0">
                <a:solidFill>
                  <a:schemeClr val="tx1"/>
                </a:solidFill>
              </a:rPr>
              <a:t>användning av robotar </a:t>
            </a:r>
            <a:r>
              <a:rPr lang="en-US" sz="1800" dirty="0">
                <a:solidFill>
                  <a:schemeClr val="tx1"/>
                </a:solidFill>
              </a:rPr>
              <a:t>och </a:t>
            </a:r>
            <a:r>
              <a:rPr lang="en-US" sz="1800" b="1" dirty="0">
                <a:solidFill>
                  <a:schemeClr val="tx1"/>
                </a:solidFill>
              </a:rPr>
              <a:t>drönare och </a:t>
            </a:r>
            <a:r>
              <a:rPr lang="en-US" sz="1800" dirty="0">
                <a:solidFill>
                  <a:schemeClr val="tx1"/>
                </a:solidFill>
              </a:rPr>
              <a:t>ökad implementering av datagenerering genom sensorer och flygbilder för grödor och markanvändning genom djupinlärningsteknik.</a:t>
            </a:r>
          </a:p>
          <a:p>
            <a:pPr algn="just"/>
            <a:r>
              <a:rPr lang="en-US" sz="1800" dirty="0">
                <a:solidFill>
                  <a:schemeClr val="tx1"/>
                </a:solidFill>
              </a:rPr>
              <a:t>Det är viktigt att jordbrukarna har tillgång till aktuell utbildning för att säkerställa att tekniken används och fortsätter att förbättras.</a:t>
            </a:r>
          </a:p>
          <a:p>
            <a:pPr algn="just"/>
            <a:r>
              <a:rPr lang="en-US" sz="1800" dirty="0">
                <a:solidFill>
                  <a:schemeClr val="tx1"/>
                </a:solidFill>
              </a:rPr>
              <a:t>Smart farming är ett </a:t>
            </a:r>
            <a:r>
              <a:rPr lang="en-US" sz="1800" b="1" dirty="0">
                <a:solidFill>
                  <a:schemeClr val="tx1"/>
                </a:solidFill>
              </a:rPr>
              <a:t>modernt koncept </a:t>
            </a:r>
            <a:r>
              <a:rPr lang="en-US" sz="1800" dirty="0">
                <a:solidFill>
                  <a:schemeClr val="tx1"/>
                </a:solidFill>
              </a:rPr>
              <a:t>med IoT-teknik för att öka produktiviteten inom jordbruket. Med hjälp av smart jordbruk kan jordbrukare effektivt använda gödselmedel och andra resurser för att öka kvaliteten och kvantiteten på sina grödor</a:t>
            </a:r>
            <a:endParaRPr lang="en-GB" sz="1800" dirty="0">
              <a:solidFill>
                <a:schemeClr val="tx1"/>
              </a:solidFill>
            </a:endParaRPr>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1:a</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0515600" cy="482599"/>
          </a:xfrm>
        </p:spPr>
        <p:txBody>
          <a:bodyPr>
            <a:noAutofit/>
          </a:bodyPr>
          <a:lstStyle/>
          <a:p>
            <a:pPr algn="ctr"/>
            <a:r>
              <a:rPr lang="en-GB" sz="3600" dirty="0"/>
              <a:t>Övervakningssystem</a:t>
            </a:r>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6267276" cy="4351338"/>
          </a:xfrm>
        </p:spPr>
        <p:txBody>
          <a:bodyPr>
            <a:normAutofit/>
          </a:bodyPr>
          <a:lstStyle/>
          <a:p>
            <a:pPr marL="0" indent="0" algn="ctr">
              <a:buNone/>
            </a:pPr>
            <a:r>
              <a:rPr lang="en-GB" sz="1800" b="1" dirty="0"/>
              <a:t>Fjärravkänning</a:t>
            </a:r>
          </a:p>
          <a:p>
            <a:pPr algn="just"/>
            <a:r>
              <a:rPr lang="en-US" sz="1800" dirty="0"/>
              <a:t>Teknik för att få information om objekt på jordytan genom analys av data som samlats in av specialinstrument som inte har fysisk kontakt med objekten. </a:t>
            </a:r>
          </a:p>
          <a:p>
            <a:pPr algn="just"/>
            <a:r>
              <a:rPr lang="en-US" sz="1800" dirty="0"/>
              <a:t>Fjärranalys är insamling av information om ett objekt utan direkt kontakt med objektet genom användning av elektromagnetisk strålning.</a:t>
            </a:r>
          </a:p>
          <a:p>
            <a:pPr algn="just"/>
            <a:r>
              <a:rPr lang="en-GB" sz="1800" dirty="0">
                <a:solidFill>
                  <a:srgbClr val="000000"/>
                </a:solidFill>
                <a:effectLst/>
                <a:latin typeface="Minion Pro"/>
                <a:ea typeface="Times New Roman" panose="02020603050405020304" pitchFamily="18" charset="0"/>
                <a:cs typeface="Open Sans" panose="020B0606030504020204" pitchFamily="34" charset="0"/>
              </a:rPr>
              <a:t>Det handlar om att använda satellit- eller flygbilder, drönare och sensorer för att samla in data om olika aspekter av grödors hälsa, markförhållanden och miljöfaktorer</a:t>
            </a:r>
            <a:r>
              <a:rPr lang="en-US" sz="1800" dirty="0">
                <a:solidFill>
                  <a:srgbClr val="000000"/>
                </a:solidFill>
                <a:effectLst/>
                <a:latin typeface="Minion Pro"/>
                <a:ea typeface="Times New Roman" panose="02020603050405020304" pitchFamily="18" charset="0"/>
                <a:cs typeface="Open Sans" panose="020B0606030504020204" pitchFamily="34" charset="0"/>
              </a:rPr>
              <a:t>.</a:t>
            </a:r>
          </a:p>
          <a:p>
            <a:pPr algn="just"/>
            <a:r>
              <a:rPr lang="en-US" sz="1800" dirty="0"/>
              <a:t>Målet med att använda fjärranalys inom jordbruket är att titta på grödor från himlen för att kunna fatta bättre beslut. </a:t>
            </a:r>
            <a:endParaRPr lang="en-GB" sz="1800" dirty="0"/>
          </a:p>
          <a:p>
            <a:pPr algn="ctr"/>
            <a:endParaRPr lang="en-GB" sz="1800" dirty="0"/>
          </a:p>
          <a:p>
            <a:pPr algn="ctr"/>
            <a:endParaRPr lang="en-GB" sz="18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pic>
        <p:nvPicPr>
          <p:cNvPr id="5" name="Picture 4" descr="Diagram of a diagram of a farm&#10;&#10;Description automatically generated">
            <a:extLst>
              <a:ext uri="{FF2B5EF4-FFF2-40B4-BE49-F238E27FC236}">
                <a16:creationId xmlns:a16="http://schemas.microsoft.com/office/drawing/2014/main" id="{097585F6-8F5E-169B-4FA1-E2BF0F5EFDB8}"/>
              </a:ext>
            </a:extLst>
          </p:cNvPr>
          <p:cNvPicPr>
            <a:picLocks noChangeAspect="1"/>
          </p:cNvPicPr>
          <p:nvPr/>
        </p:nvPicPr>
        <p:blipFill>
          <a:blip r:embed="rId2"/>
          <a:stretch>
            <a:fillRect/>
          </a:stretch>
        </p:blipFill>
        <p:spPr>
          <a:xfrm>
            <a:off x="7375116" y="2273315"/>
            <a:ext cx="4606198" cy="3105119"/>
          </a:xfrm>
          <a:prstGeom prst="rect">
            <a:avLst/>
          </a:prstGeom>
        </p:spPr>
      </p:pic>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Övervakningssystem</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8" y="2057400"/>
            <a:ext cx="10216902" cy="4076700"/>
          </a:xfrm>
        </p:spPr>
        <p:txBody>
          <a:bodyPr>
            <a:normAutofit/>
          </a:bodyPr>
          <a:lstStyle/>
          <a:p>
            <a:pPr algn="ctr"/>
            <a:r>
              <a:rPr lang="it-IT" sz="1800" b="1" dirty="0"/>
              <a:t>Hur fungerar den?</a:t>
            </a:r>
          </a:p>
          <a:p>
            <a:pPr marL="342900" indent="-342900" algn="just">
              <a:buFont typeface="Arial" panose="020B0604020202020204" pitchFamily="34" charset="0"/>
              <a:buChar char="•"/>
            </a:pPr>
            <a:r>
              <a:rPr lang="en-US" sz="1800" dirty="0"/>
              <a:t>Elektromagnetisk strålning (EMR) är den grundläggande energimängd som har förmågan att producera arbete och mäts i joule.</a:t>
            </a:r>
          </a:p>
          <a:p>
            <a:pPr marL="342900" indent="-342900" algn="just">
              <a:buFont typeface="Arial" panose="020B0604020202020204" pitchFamily="34" charset="0"/>
              <a:buChar char="•"/>
            </a:pPr>
            <a:r>
              <a:rPr lang="en-US" sz="1800" dirty="0"/>
              <a:t>Strålning kan överföra energi från en kropp till en annan utan inblandning av en mellanliggande bärare och genom att färdas miljontals kilometer i ett vakuummedium. Metoden att överföra energi med hjälp av strålning utnyttjas också för fjärranalys, som utförs från en kropp till mottagaren (ett lämpligt sensoriskt instrument) som tar emot signalen.</a:t>
            </a:r>
          </a:p>
          <a:p>
            <a:pPr marL="342900" indent="-342900" algn="just">
              <a:buFont typeface="Arial" panose="020B0604020202020204" pitchFamily="34" charset="0"/>
              <a:buChar char="•"/>
            </a:pPr>
            <a:r>
              <a:rPr lang="en-US" sz="1800" dirty="0"/>
              <a:t>Hela området för elektrisk strålning är det elektromagnetiska spektrumet (EMS-Electromagnetic Spectrum). Spektrumet är indelat i spektralband, som i sin tur består av små grupper av kontinuerliga spektrallinjer. Dessa spektralkanaler är ultraviolett (UV), synligt, infrarött (IR) och mikrovåg, varav det synliga är tydligast definierat av den mänskliga synen.</a:t>
            </a:r>
          </a:p>
          <a:p>
            <a:pPr marL="342900" indent="-34290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 Digital teknik och artificiell intelligens / </a:t>
            </a:r>
            <a:r>
              <a:rPr lang="en-US" dirty="0" err="1"/>
              <a:t>Ämne</a:t>
            </a:r>
            <a:r>
              <a:rPr lang="en-US" dirty="0"/>
              <a:t>: Integrering av digital teknik för effektiv jordbruksförvaltning / </a:t>
            </a:r>
            <a:r>
              <a:rPr lang="en-US" dirty="0" err="1"/>
              <a:t>Delämne</a:t>
            </a:r>
            <a:r>
              <a:rPr lang="en-US" dirty="0"/>
              <a:t>: 2</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8</a:t>
            </a:fld>
            <a:endParaRPr lang="en-US" dirty="0"/>
          </a:p>
        </p:txBody>
      </p:sp>
    </p:spTree>
    <p:extLst>
      <p:ext uri="{BB962C8B-B14F-4D97-AF65-F5344CB8AC3E}">
        <p14:creationId xmlns:p14="http://schemas.microsoft.com/office/powerpoint/2010/main" val="181223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839788" y="685800"/>
            <a:ext cx="10359515" cy="600074"/>
          </a:xfrm>
        </p:spPr>
        <p:txBody>
          <a:bodyPr>
            <a:normAutofit/>
          </a:bodyPr>
          <a:lstStyle/>
          <a:p>
            <a:pPr algn="ctr"/>
            <a:r>
              <a:rPr lang="en-GB" sz="3600" dirty="0"/>
              <a:t>Övervakningssystem</a:t>
            </a:r>
          </a:p>
        </p:txBody>
      </p:sp>
      <p:sp>
        <p:nvSpPr>
          <p:cNvPr id="9" name="Segnaposto testo 8">
            <a:extLst>
              <a:ext uri="{FF2B5EF4-FFF2-40B4-BE49-F238E27FC236}">
                <a16:creationId xmlns:a16="http://schemas.microsoft.com/office/drawing/2014/main" id="{D8B43516-8517-284F-3974-9A46EF274351}"/>
              </a:ext>
            </a:extLst>
          </p:cNvPr>
          <p:cNvSpPr>
            <a:spLocks noGrp="1"/>
          </p:cNvSpPr>
          <p:nvPr>
            <p:ph type="body" sz="half" idx="2"/>
          </p:nvPr>
        </p:nvSpPr>
        <p:spPr>
          <a:xfrm>
            <a:off x="839787" y="2057400"/>
            <a:ext cx="5552623" cy="4114800"/>
          </a:xfrm>
        </p:spPr>
        <p:txBody>
          <a:bodyPr>
            <a:normAutofit fontScale="92500"/>
          </a:bodyPr>
          <a:lstStyle/>
          <a:p>
            <a:pPr marL="285750" indent="-285750">
              <a:buFont typeface="Arial" panose="020B0604020202020204" pitchFamily="34" charset="0"/>
              <a:buChar char="•"/>
            </a:pPr>
            <a:r>
              <a:rPr lang="en-US" sz="1800" dirty="0"/>
              <a:t>UV-kanalen ligger mellan röntgenstrålar och synligt ljus i det elektromagnetiska spektrumet, med våglängder från 0,01 till 0,40 </a:t>
            </a:r>
            <a:r>
              <a:rPr lang="en-US" sz="1800" dirty="0" err="1"/>
              <a:t>μm </a:t>
            </a:r>
            <a:r>
              <a:rPr lang="en-US" sz="1800" dirty="0"/>
              <a:t>och delas in i långt UV (0,01-0,20 </a:t>
            </a:r>
            <a:r>
              <a:rPr lang="en-US" sz="1800" dirty="0" err="1"/>
              <a:t>μm</a:t>
            </a:r>
            <a:r>
              <a:rPr lang="en-US" sz="1800" dirty="0"/>
              <a:t>), mellan-UV (0,20-0,30 μm) och nära UV (0,30-0,40 </a:t>
            </a:r>
            <a:r>
              <a:rPr lang="en-US" sz="1800" dirty="0" err="1"/>
              <a:t>μm</a:t>
            </a:r>
            <a:r>
              <a:rPr lang="en-US" sz="1800" dirty="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Den synliga kanalen, med en våglängd på 0,40 till 0,70 </a:t>
            </a:r>
            <a:r>
              <a:rPr lang="en-US" sz="1800" dirty="0" err="1"/>
              <a:t>μm</a:t>
            </a:r>
            <a:r>
              <a:rPr lang="en-US" sz="1800" dirty="0"/>
              <a:t>, har gränser som bestäms av det mänskliga seendet.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Den vita ljusfärgen kommer från en blandning av sex färger, vilka är violett, blått, grönt, gult, orange och rött. Men de grundläggande färgerna i synligt ljus är blå (0,40-0,50 </a:t>
            </a:r>
            <a:r>
              <a:rPr lang="en-US" sz="1800" dirty="0" err="1"/>
              <a:t>μm</a:t>
            </a:r>
            <a:r>
              <a:rPr lang="en-US" sz="1800" dirty="0"/>
              <a:t>), grön (0,50-0,60 </a:t>
            </a:r>
            <a:r>
              <a:rPr lang="en-US" sz="1800" dirty="0" err="1"/>
              <a:t>μm) </a:t>
            </a:r>
            <a:r>
              <a:rPr lang="en-US" sz="1800" dirty="0"/>
              <a:t>och röd (0,60-0,70 </a:t>
            </a:r>
            <a:r>
              <a:rPr lang="en-US" sz="1800" dirty="0" err="1"/>
              <a:t>μm</a:t>
            </a:r>
            <a:r>
              <a:rPr lang="en-US" sz="1800" dirty="0"/>
              <a:t>), och från dessa, med en lämplig kombination, härleds alla de andra. </a:t>
            </a:r>
            <a:endParaRPr lang="en-GB" sz="1800" dirty="0"/>
          </a:p>
        </p:txBody>
      </p:sp>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dirty="0"/>
              <a:t>Modul: Digital teknik och artificiell intelligens / </a:t>
            </a:r>
            <a:r>
              <a:rPr lang="en-US" dirty="0" err="1"/>
              <a:t>Ämen</a:t>
            </a:r>
            <a:r>
              <a:rPr lang="en-US" dirty="0"/>
              <a:t>: Integrering av digital teknik för effektiv jordbruksförvaltning / </a:t>
            </a:r>
            <a:r>
              <a:rPr lang="en-US" dirty="0" err="1"/>
              <a:t>Delämne</a:t>
            </a:r>
            <a:r>
              <a:rPr lang="en-US" dirty="0"/>
              <a:t>: 2</a:t>
            </a:r>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2" name="Picture 1">
            <a:extLst>
              <a:ext uri="{FF2B5EF4-FFF2-40B4-BE49-F238E27FC236}">
                <a16:creationId xmlns:a16="http://schemas.microsoft.com/office/drawing/2014/main" id="{1CFCB85F-8FFC-77FF-45C8-F9E158F67C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0772" y="2147982"/>
            <a:ext cx="5046479" cy="3346260"/>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3FEFC3-7740-461E-AFED-AFF39B3E74AF}"/>
</file>

<file path=customXml/itemProps2.xml><?xml version="1.0" encoding="utf-8"?>
<ds:datastoreItem xmlns:ds="http://schemas.openxmlformats.org/officeDocument/2006/customXml" ds:itemID="{AB46E81F-8530-4259-BBEA-5F7649372226}"/>
</file>

<file path=docProps/app.xml><?xml version="1.0" encoding="utf-8"?>
<Properties xmlns="http://schemas.openxmlformats.org/officeDocument/2006/extended-properties" xmlns:vt="http://schemas.openxmlformats.org/officeDocument/2006/docPropsVTypes">
  <Template/>
  <TotalTime>1641</TotalTime>
  <Words>4911</Words>
  <Application>Microsoft Office PowerPoint</Application>
  <PresentationFormat>Widescreen</PresentationFormat>
  <Paragraphs>315</Paragraphs>
  <Slides>43</Slides>
  <Notes>0</Notes>
  <HiddenSlides>0</HiddenSlides>
  <MMClips>3</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Tema1</vt:lpstr>
      <vt:lpstr>PowerPoint Presentation</vt:lpstr>
      <vt:lpstr>Kurs: Lärosäten för högre utbildning-B3 Modul: Digital teknik och artificiell intelligens Ämne: Integrering av digital teknik för effektiv jordbruksförvaltning</vt:lpstr>
      <vt:lpstr>Introduktion till smart jordbruk</vt:lpstr>
      <vt:lpstr>Introduktion till smart jordbruk</vt:lpstr>
      <vt:lpstr>Introduktion till smart jordbruk</vt:lpstr>
      <vt:lpstr>Introduktion till smart jordbruk</vt:lpstr>
      <vt:lpstr>Övervakningssystem</vt:lpstr>
      <vt:lpstr>Övervakningssystem</vt:lpstr>
      <vt:lpstr>Övervakningssystem</vt:lpstr>
      <vt:lpstr>Övervakningssystem </vt:lpstr>
      <vt:lpstr>Övervakningssystem</vt:lpstr>
      <vt:lpstr>Övervakningssystem</vt:lpstr>
      <vt:lpstr>Övervakningssystem</vt:lpstr>
      <vt:lpstr>Övervakningssystem</vt:lpstr>
      <vt:lpstr>Övervakningssystem</vt:lpstr>
      <vt:lpstr>Övervakningssystem</vt:lpstr>
      <vt:lpstr>Moderna jordbruksmetoder</vt:lpstr>
      <vt:lpstr>Moderna jordbruksmetoder</vt:lpstr>
      <vt:lpstr>Moderna jordbruksmetoder</vt:lpstr>
      <vt:lpstr>Lösningar för modernt jordbruk</vt:lpstr>
      <vt:lpstr>Lösningar för modernt jordbruk</vt:lpstr>
      <vt:lpstr>Lösningar för modernt jordbruk</vt:lpstr>
      <vt:lpstr>Lösningar för modernt jordbruk</vt:lpstr>
      <vt:lpstr>Lösningar för modernt jordbruk</vt:lpstr>
      <vt:lpstr>Lösningar för modernt jordbruk</vt:lpstr>
      <vt:lpstr>Fallstudier</vt:lpstr>
      <vt:lpstr>Fallstudier</vt:lpstr>
      <vt:lpstr>Fallstudier</vt:lpstr>
      <vt:lpstr>Fallstudier</vt:lpstr>
      <vt:lpstr>Fallstudier</vt:lpstr>
      <vt:lpstr>Fallstudier</vt:lpstr>
      <vt:lpstr>Fallstudier </vt:lpstr>
      <vt:lpstr>Fallstudier</vt:lpstr>
      <vt:lpstr>Fallstudier</vt:lpstr>
      <vt:lpstr>Fallstudier</vt:lpstr>
      <vt:lpstr>Fallstudier</vt:lpstr>
      <vt:lpstr>Fallstudier</vt:lpstr>
      <vt:lpstr>Fallstudier</vt:lpstr>
      <vt:lpstr>Fallstudier</vt:lpstr>
      <vt:lpstr>Fallstudier</vt:lpstr>
      <vt:lpstr>Fallstudier</vt:lpstr>
      <vt:lpstr>Slutsats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docId:A2B52C1FAB5719ECD08C07D99875BFEB</cp:keywords>
  <cp:lastModifiedBy>A S</cp:lastModifiedBy>
  <cp:revision>98</cp:revision>
  <dcterms:created xsi:type="dcterms:W3CDTF">2022-08-02T09:54:50Z</dcterms:created>
  <dcterms:modified xsi:type="dcterms:W3CDTF">2024-03-14T12:55:04Z</dcterms:modified>
</cp:coreProperties>
</file>